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410"/>
              </a:lnSpc>
            </a:pPr>
            <a:r>
              <a:rPr dirty="0" spc="-5"/>
              <a:t>Approved </a:t>
            </a:r>
            <a:r>
              <a:rPr dirty="0"/>
              <a:t>by </a:t>
            </a:r>
            <a:r>
              <a:rPr dirty="0" spc="-5"/>
              <a:t>SASB </a:t>
            </a:r>
            <a:r>
              <a:rPr dirty="0"/>
              <a:t>in June</a:t>
            </a:r>
            <a:r>
              <a:rPr dirty="0" spc="-60"/>
              <a:t> </a:t>
            </a:r>
            <a:r>
              <a:rPr dirty="0"/>
              <a:t>2019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dirty="0" spc="-5"/>
              <a:t>Slide</a:t>
            </a:r>
            <a:r>
              <a:rPr dirty="0" spc="-55"/>
              <a:t> </a:t>
            </a:r>
            <a:fld id="{81D60167-4931-47E6-BA6A-407CBD079E47}" type="slidenum">
              <a:rPr dirty="0" spc="-5"/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3333CC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410"/>
              </a:lnSpc>
            </a:pPr>
            <a:r>
              <a:rPr dirty="0" spc="-5"/>
              <a:t>Approved </a:t>
            </a:r>
            <a:r>
              <a:rPr dirty="0"/>
              <a:t>by </a:t>
            </a:r>
            <a:r>
              <a:rPr dirty="0" spc="-5"/>
              <a:t>SASB </a:t>
            </a:r>
            <a:r>
              <a:rPr dirty="0"/>
              <a:t>in June</a:t>
            </a:r>
            <a:r>
              <a:rPr dirty="0" spc="-60"/>
              <a:t> </a:t>
            </a:r>
            <a:r>
              <a:rPr dirty="0"/>
              <a:t>2019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dirty="0" spc="-5"/>
              <a:t>Slide</a:t>
            </a:r>
            <a:r>
              <a:rPr dirty="0" spc="-55"/>
              <a:t> </a:t>
            </a:r>
            <a:fld id="{81D60167-4931-47E6-BA6A-407CBD079E47}" type="slidenum">
              <a:rPr dirty="0" spc="-5"/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3333CC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410"/>
              </a:lnSpc>
            </a:pPr>
            <a:r>
              <a:rPr dirty="0" spc="-5"/>
              <a:t>Approved </a:t>
            </a:r>
            <a:r>
              <a:rPr dirty="0"/>
              <a:t>by </a:t>
            </a:r>
            <a:r>
              <a:rPr dirty="0" spc="-5"/>
              <a:t>SASB </a:t>
            </a:r>
            <a:r>
              <a:rPr dirty="0"/>
              <a:t>in June</a:t>
            </a:r>
            <a:r>
              <a:rPr dirty="0" spc="-60"/>
              <a:t> </a:t>
            </a:r>
            <a:r>
              <a:rPr dirty="0"/>
              <a:t>2019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dirty="0" spc="-5"/>
              <a:t>Slide</a:t>
            </a:r>
            <a:r>
              <a:rPr dirty="0" spc="-55"/>
              <a:t> </a:t>
            </a:r>
            <a:fld id="{81D60167-4931-47E6-BA6A-407CBD079E47}" type="slidenum">
              <a:rPr dirty="0" spc="-5"/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3333CC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410"/>
              </a:lnSpc>
            </a:pPr>
            <a:r>
              <a:rPr dirty="0" spc="-5"/>
              <a:t>Approved </a:t>
            </a:r>
            <a:r>
              <a:rPr dirty="0"/>
              <a:t>by </a:t>
            </a:r>
            <a:r>
              <a:rPr dirty="0" spc="-5"/>
              <a:t>SASB </a:t>
            </a:r>
            <a:r>
              <a:rPr dirty="0"/>
              <a:t>in June</a:t>
            </a:r>
            <a:r>
              <a:rPr dirty="0" spc="-60"/>
              <a:t> </a:t>
            </a:r>
            <a:r>
              <a:rPr dirty="0"/>
              <a:t>2019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dirty="0" spc="-5"/>
              <a:t>Slide</a:t>
            </a:r>
            <a:r>
              <a:rPr dirty="0" spc="-55"/>
              <a:t> </a:t>
            </a:r>
            <a:fld id="{81D60167-4931-47E6-BA6A-407CBD079E47}" type="slidenum">
              <a:rPr dirty="0" spc="-5"/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410"/>
              </a:lnSpc>
            </a:pPr>
            <a:r>
              <a:rPr dirty="0" spc="-5"/>
              <a:t>Approved </a:t>
            </a:r>
            <a:r>
              <a:rPr dirty="0"/>
              <a:t>by </a:t>
            </a:r>
            <a:r>
              <a:rPr dirty="0" spc="-5"/>
              <a:t>SASB </a:t>
            </a:r>
            <a:r>
              <a:rPr dirty="0"/>
              <a:t>in June</a:t>
            </a:r>
            <a:r>
              <a:rPr dirty="0" spc="-60"/>
              <a:t> </a:t>
            </a:r>
            <a:r>
              <a:rPr dirty="0"/>
              <a:t>2019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dirty="0" spc="-5"/>
              <a:t>Slide</a:t>
            </a:r>
            <a:r>
              <a:rPr dirty="0" spc="-55"/>
              <a:t> </a:t>
            </a:r>
            <a:fld id="{81D60167-4931-47E6-BA6A-407CBD079E47}" type="slidenum">
              <a:rPr dirty="0" spc="-5"/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686180" y="609980"/>
            <a:ext cx="7772400" cy="0"/>
          </a:xfrm>
          <a:custGeom>
            <a:avLst/>
            <a:gdLst/>
            <a:ahLst/>
            <a:cxnLst/>
            <a:rect l="l" t="t" r="r" b="b"/>
            <a:pathLst>
              <a:path w="7772400" h="0">
                <a:moveTo>
                  <a:pt x="0" y="0"/>
                </a:moveTo>
                <a:lnTo>
                  <a:pt x="7772400" y="0"/>
                </a:lnTo>
              </a:path>
            </a:pathLst>
          </a:custGeom>
          <a:ln w="1295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686180" y="6406515"/>
            <a:ext cx="7848600" cy="0"/>
          </a:xfrm>
          <a:custGeom>
            <a:avLst/>
            <a:gdLst/>
            <a:ahLst/>
            <a:cxnLst/>
            <a:rect l="l" t="t" r="r" b="b"/>
            <a:pathLst>
              <a:path w="7848600" h="0">
                <a:moveTo>
                  <a:pt x="0" y="0"/>
                </a:moveTo>
                <a:lnTo>
                  <a:pt x="7848600" y="0"/>
                </a:lnTo>
              </a:path>
            </a:pathLst>
          </a:custGeom>
          <a:ln w="1295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65175" y="710755"/>
            <a:ext cx="7613650" cy="7569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3333CC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67461" y="2008441"/>
            <a:ext cx="7609077" cy="3804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764540" y="6422658"/>
            <a:ext cx="2061210" cy="19430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410"/>
              </a:lnSpc>
            </a:pPr>
            <a:r>
              <a:rPr dirty="0" spc="-5"/>
              <a:t>Approved </a:t>
            </a:r>
            <a:r>
              <a:rPr dirty="0"/>
              <a:t>by </a:t>
            </a:r>
            <a:r>
              <a:rPr dirty="0" spc="-5"/>
              <a:t>SASB </a:t>
            </a:r>
            <a:r>
              <a:rPr dirty="0"/>
              <a:t>in June</a:t>
            </a:r>
            <a:r>
              <a:rPr dirty="0" spc="-60"/>
              <a:t> </a:t>
            </a:r>
            <a:r>
              <a:rPr dirty="0"/>
              <a:t>2019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4365116" y="6472577"/>
            <a:ext cx="515620" cy="1962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dirty="0" spc="-5"/>
              <a:t>Slide</a:t>
            </a:r>
            <a:r>
              <a:rPr dirty="0" spc="-55"/>
              <a:t> </a:t>
            </a:r>
            <a:fld id="{81D60167-4931-47E6-BA6A-407CBD079E47}" type="slidenum">
              <a:rPr dirty="0" spc="-5"/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ieee.org/about/corporate/governance/p7-8.html" TargetMode="External"/><Relationship Id="rId3" Type="http://schemas.openxmlformats.org/officeDocument/2006/relationships/hyperlink" Target="https://www.ieee.org/content/dam/ieee-org/ieee/web/org/about/ieee_code_of_conduct.pdf" TargetMode="External"/><Relationship Id="rId4" Type="http://schemas.openxmlformats.org/officeDocument/2006/relationships/hyperlink" Target="http://www.ieee.org/about/corporate/governance" TargetMode="Externa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standards.ieee.org/develop/policies/bylaws/sb_bylaws.pdf" TargetMode="Externa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standards.ieee.org/develop/policies/bylaws/sb_bylaws.pdf" TargetMode="Externa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 marR="5080" indent="-635">
              <a:lnSpc>
                <a:spcPct val="100000"/>
              </a:lnSpc>
              <a:spcBef>
                <a:spcPts val="100"/>
              </a:spcBef>
            </a:pPr>
            <a:r>
              <a:rPr dirty="0" spc="-5"/>
              <a:t>Participant behavior in </a:t>
            </a:r>
            <a:r>
              <a:rPr dirty="0"/>
              <a:t>IEEE-SA </a:t>
            </a:r>
            <a:r>
              <a:rPr dirty="0" spc="-5"/>
              <a:t>activities is guided  by the IEEE Codes of Ethics &amp;</a:t>
            </a:r>
            <a:r>
              <a:rPr dirty="0" spc="-10"/>
              <a:t> </a:t>
            </a:r>
            <a:r>
              <a:rPr dirty="0" spc="-5"/>
              <a:t>Conduct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10"/>
              </a:lnSpc>
            </a:pPr>
            <a:r>
              <a:rPr dirty="0" spc="-5"/>
              <a:t>Approved </a:t>
            </a:r>
            <a:r>
              <a:rPr dirty="0"/>
              <a:t>by </a:t>
            </a:r>
            <a:r>
              <a:rPr dirty="0" spc="-5"/>
              <a:t>SASB </a:t>
            </a:r>
            <a:r>
              <a:rPr dirty="0"/>
              <a:t>in June</a:t>
            </a:r>
            <a:r>
              <a:rPr dirty="0" spc="-60"/>
              <a:t> </a:t>
            </a:r>
            <a:r>
              <a:rPr dirty="0"/>
              <a:t>2019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25"/>
              </a:lnSpc>
            </a:pPr>
            <a:r>
              <a:rPr dirty="0" spc="-5"/>
              <a:t>Slide</a:t>
            </a:r>
            <a:r>
              <a:rPr dirty="0" spc="-55"/>
              <a:t> </a:t>
            </a:r>
            <a:fld id="{81D60167-4931-47E6-BA6A-407CBD079E47}" type="slidenum">
              <a:rPr dirty="0" spc="-5"/>
              <a:t>1</a:t>
            </a:fld>
          </a:p>
        </p:txBody>
      </p:sp>
      <p:sp>
        <p:nvSpPr>
          <p:cNvPr id="3" name="object 3"/>
          <p:cNvSpPr txBox="1"/>
          <p:nvPr/>
        </p:nvSpPr>
        <p:spPr>
          <a:xfrm>
            <a:off x="767461" y="2008441"/>
            <a:ext cx="7499984" cy="39268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3040" marR="108585" indent="-180975">
              <a:lnSpc>
                <a:spcPct val="100000"/>
              </a:lnSpc>
              <a:spcBef>
                <a:spcPts val="100"/>
              </a:spcBef>
              <a:buChar char="•"/>
              <a:tabLst>
                <a:tab pos="193675" algn="l"/>
              </a:tabLst>
            </a:pPr>
            <a:r>
              <a:rPr dirty="0" sz="1800" spc="-5">
                <a:latin typeface="Arial"/>
                <a:cs typeface="Arial"/>
              </a:rPr>
              <a:t>All participants in IEEE-SA activities are expected to adhere to the core  principles underlying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the:</a:t>
            </a:r>
            <a:endParaRPr sz="1800">
              <a:latin typeface="Arial"/>
              <a:cs typeface="Arial"/>
            </a:endParaRPr>
          </a:p>
          <a:p>
            <a:pPr lvl="1" marL="375285" indent="-181610">
              <a:lnSpc>
                <a:spcPct val="100000"/>
              </a:lnSpc>
              <a:spcBef>
                <a:spcPts val="480"/>
              </a:spcBef>
              <a:buClr>
                <a:srgbClr val="000000"/>
              </a:buClr>
              <a:buChar char="–"/>
              <a:tabLst>
                <a:tab pos="375920" algn="l"/>
              </a:tabLst>
            </a:pPr>
            <a:r>
              <a:rPr dirty="0" u="heavy" sz="1600" spc="-5">
                <a:solidFill>
                  <a:srgbClr val="0066FF"/>
                </a:solidFill>
                <a:uFill>
                  <a:solidFill>
                    <a:srgbClr val="0066FF"/>
                  </a:solidFill>
                </a:uFill>
                <a:latin typeface="Arial"/>
                <a:cs typeface="Arial"/>
                <a:hlinkClick r:id="rId2"/>
              </a:rPr>
              <a:t>IEEE Code of</a:t>
            </a:r>
            <a:r>
              <a:rPr dirty="0" u="heavy" sz="1600">
                <a:solidFill>
                  <a:srgbClr val="0066FF"/>
                </a:solidFill>
                <a:uFill>
                  <a:solidFill>
                    <a:srgbClr val="0066FF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dirty="0" u="heavy" sz="1600" spc="-5">
                <a:solidFill>
                  <a:srgbClr val="0066FF"/>
                </a:solidFill>
                <a:uFill>
                  <a:solidFill>
                    <a:srgbClr val="0066FF"/>
                  </a:solidFill>
                </a:uFill>
                <a:latin typeface="Arial"/>
                <a:cs typeface="Arial"/>
                <a:hlinkClick r:id="rId2"/>
              </a:rPr>
              <a:t>Ethics</a:t>
            </a:r>
            <a:endParaRPr sz="1600">
              <a:latin typeface="Arial"/>
              <a:cs typeface="Arial"/>
            </a:endParaRPr>
          </a:p>
          <a:p>
            <a:pPr lvl="1" marL="375285" indent="-181610">
              <a:lnSpc>
                <a:spcPct val="100000"/>
              </a:lnSpc>
              <a:spcBef>
                <a:spcPts val="480"/>
              </a:spcBef>
              <a:buClr>
                <a:srgbClr val="000000"/>
              </a:buClr>
              <a:buChar char="–"/>
              <a:tabLst>
                <a:tab pos="375920" algn="l"/>
              </a:tabLst>
            </a:pPr>
            <a:r>
              <a:rPr dirty="0" u="heavy" sz="1600" spc="-5">
                <a:solidFill>
                  <a:srgbClr val="0066FF"/>
                </a:solidFill>
                <a:uFill>
                  <a:solidFill>
                    <a:srgbClr val="0066FF"/>
                  </a:solidFill>
                </a:uFill>
                <a:latin typeface="Arial"/>
                <a:cs typeface="Arial"/>
                <a:hlinkClick r:id="rId3"/>
              </a:rPr>
              <a:t>IEEE Code of</a:t>
            </a:r>
            <a:r>
              <a:rPr dirty="0" u="heavy" sz="1600">
                <a:solidFill>
                  <a:srgbClr val="0066FF"/>
                </a:solidFill>
                <a:uFill>
                  <a:solidFill>
                    <a:srgbClr val="0066FF"/>
                  </a:solidFill>
                </a:uFill>
                <a:latin typeface="Arial"/>
                <a:cs typeface="Arial"/>
                <a:hlinkClick r:id="rId3"/>
              </a:rPr>
              <a:t> </a:t>
            </a:r>
            <a:r>
              <a:rPr dirty="0" u="heavy" sz="1600" spc="-5">
                <a:solidFill>
                  <a:srgbClr val="0066FF"/>
                </a:solidFill>
                <a:uFill>
                  <a:solidFill>
                    <a:srgbClr val="0066FF"/>
                  </a:solidFill>
                </a:uFill>
                <a:latin typeface="Arial"/>
                <a:cs typeface="Arial"/>
                <a:hlinkClick r:id="rId3"/>
              </a:rPr>
              <a:t>Conduct</a:t>
            </a:r>
            <a:endParaRPr sz="1600">
              <a:latin typeface="Arial"/>
              <a:cs typeface="Arial"/>
            </a:endParaRPr>
          </a:p>
          <a:p>
            <a:pPr marL="193040" indent="-180975">
              <a:lnSpc>
                <a:spcPct val="100000"/>
              </a:lnSpc>
              <a:spcBef>
                <a:spcPts val="1080"/>
              </a:spcBef>
              <a:buChar char="•"/>
              <a:tabLst>
                <a:tab pos="193675" algn="l"/>
              </a:tabLst>
            </a:pPr>
            <a:r>
              <a:rPr dirty="0" sz="1800" spc="-5">
                <a:latin typeface="Arial"/>
                <a:cs typeface="Arial"/>
              </a:rPr>
              <a:t>The core principles </a:t>
            </a:r>
            <a:r>
              <a:rPr dirty="0" sz="1800">
                <a:latin typeface="Arial"/>
                <a:cs typeface="Arial"/>
              </a:rPr>
              <a:t>of </a:t>
            </a:r>
            <a:r>
              <a:rPr dirty="0" sz="1800" spc="-5">
                <a:latin typeface="Arial"/>
                <a:cs typeface="Arial"/>
              </a:rPr>
              <a:t>the IEEE Codes </a:t>
            </a:r>
            <a:r>
              <a:rPr dirty="0" sz="1800">
                <a:latin typeface="Arial"/>
                <a:cs typeface="Arial"/>
              </a:rPr>
              <a:t>of </a:t>
            </a:r>
            <a:r>
              <a:rPr dirty="0" sz="1800" spc="-5">
                <a:latin typeface="Arial"/>
                <a:cs typeface="Arial"/>
              </a:rPr>
              <a:t>Ethics </a:t>
            </a:r>
            <a:r>
              <a:rPr dirty="0" sz="1800">
                <a:latin typeface="Arial"/>
                <a:cs typeface="Arial"/>
              </a:rPr>
              <a:t>&amp; </a:t>
            </a:r>
            <a:r>
              <a:rPr dirty="0" sz="1800" spc="-5">
                <a:latin typeface="Arial"/>
                <a:cs typeface="Arial"/>
              </a:rPr>
              <a:t>Conduct are</a:t>
            </a:r>
            <a:r>
              <a:rPr dirty="0" sz="1800" spc="30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to:</a:t>
            </a:r>
            <a:endParaRPr sz="1800">
              <a:latin typeface="Arial"/>
              <a:cs typeface="Arial"/>
            </a:endParaRPr>
          </a:p>
          <a:p>
            <a:pPr lvl="1" marL="375285" marR="5080" indent="-180975">
              <a:lnSpc>
                <a:spcPct val="100000"/>
              </a:lnSpc>
              <a:spcBef>
                <a:spcPts val="480"/>
              </a:spcBef>
              <a:buFont typeface="Arial"/>
              <a:buChar char="–"/>
              <a:tabLst>
                <a:tab pos="375920" algn="l"/>
              </a:tabLst>
            </a:pPr>
            <a:r>
              <a:rPr dirty="0" sz="1600" spc="-5" i="1">
                <a:latin typeface="Arial"/>
                <a:cs typeface="Arial"/>
              </a:rPr>
              <a:t>Uphold the highest standards of integrity, responsible behavior, and ethical and  </a:t>
            </a:r>
            <a:r>
              <a:rPr dirty="0" sz="1600" spc="-5" i="1">
                <a:latin typeface="Arial"/>
                <a:cs typeface="Arial"/>
              </a:rPr>
              <a:t>professional</a:t>
            </a:r>
            <a:r>
              <a:rPr dirty="0" sz="1600" spc="-15" i="1">
                <a:latin typeface="Arial"/>
                <a:cs typeface="Arial"/>
              </a:rPr>
              <a:t> </a:t>
            </a:r>
            <a:r>
              <a:rPr dirty="0" sz="1600" spc="-5" i="1">
                <a:latin typeface="Arial"/>
                <a:cs typeface="Arial"/>
              </a:rPr>
              <a:t>conduct</a:t>
            </a:r>
            <a:endParaRPr sz="1600">
              <a:latin typeface="Arial"/>
              <a:cs typeface="Arial"/>
            </a:endParaRPr>
          </a:p>
          <a:p>
            <a:pPr lvl="1" marL="375285" marR="1209040" indent="-180975">
              <a:lnSpc>
                <a:spcPct val="100000"/>
              </a:lnSpc>
              <a:spcBef>
                <a:spcPts val="480"/>
              </a:spcBef>
              <a:buFont typeface="Arial"/>
              <a:buChar char="–"/>
              <a:tabLst>
                <a:tab pos="375920" algn="l"/>
              </a:tabLst>
            </a:pPr>
            <a:r>
              <a:rPr dirty="0" sz="1600" spc="-5" i="1">
                <a:latin typeface="Arial"/>
                <a:cs typeface="Arial"/>
              </a:rPr>
              <a:t>Treat people fairly and with respect, to not engage in harassment,  </a:t>
            </a:r>
            <a:r>
              <a:rPr dirty="0" sz="1600" spc="-5" i="1">
                <a:latin typeface="Arial"/>
                <a:cs typeface="Arial"/>
              </a:rPr>
              <a:t>discrimination, or retaliation, and to protect people's</a:t>
            </a:r>
            <a:r>
              <a:rPr dirty="0" sz="1600" spc="65" i="1">
                <a:latin typeface="Arial"/>
                <a:cs typeface="Arial"/>
              </a:rPr>
              <a:t> </a:t>
            </a:r>
            <a:r>
              <a:rPr dirty="0" sz="1600" spc="-5" i="1">
                <a:latin typeface="Arial"/>
                <a:cs typeface="Arial"/>
              </a:rPr>
              <a:t>privacy.</a:t>
            </a:r>
            <a:endParaRPr sz="1600">
              <a:latin typeface="Arial"/>
              <a:cs typeface="Arial"/>
            </a:endParaRPr>
          </a:p>
          <a:p>
            <a:pPr lvl="1" marL="375285" marR="496570" indent="-180975">
              <a:lnSpc>
                <a:spcPct val="100000"/>
              </a:lnSpc>
              <a:spcBef>
                <a:spcPts val="480"/>
              </a:spcBef>
              <a:buFont typeface="Arial"/>
              <a:buChar char="–"/>
              <a:tabLst>
                <a:tab pos="375920" algn="l"/>
              </a:tabLst>
            </a:pPr>
            <a:r>
              <a:rPr dirty="0" sz="1600" spc="-5" i="1">
                <a:latin typeface="Arial"/>
                <a:cs typeface="Arial"/>
              </a:rPr>
              <a:t>Avoid injuring others, their property, reputation, or employment by false or  </a:t>
            </a:r>
            <a:r>
              <a:rPr dirty="0" sz="1600" spc="-5" i="1">
                <a:latin typeface="Arial"/>
                <a:cs typeface="Arial"/>
              </a:rPr>
              <a:t>malicious</a:t>
            </a:r>
            <a:r>
              <a:rPr dirty="0" sz="1600" spc="-15" i="1">
                <a:latin typeface="Arial"/>
                <a:cs typeface="Arial"/>
              </a:rPr>
              <a:t> </a:t>
            </a:r>
            <a:r>
              <a:rPr dirty="0" sz="1600" spc="-5" i="1">
                <a:latin typeface="Arial"/>
                <a:cs typeface="Arial"/>
              </a:rPr>
              <a:t>action</a:t>
            </a:r>
            <a:endParaRPr sz="1600">
              <a:latin typeface="Arial"/>
              <a:cs typeface="Arial"/>
            </a:endParaRPr>
          </a:p>
          <a:p>
            <a:pPr marL="193040" marR="1517650" indent="-180975">
              <a:lnSpc>
                <a:spcPct val="100000"/>
              </a:lnSpc>
              <a:spcBef>
                <a:spcPts val="1080"/>
              </a:spcBef>
              <a:buChar char="•"/>
              <a:tabLst>
                <a:tab pos="193675" algn="l"/>
              </a:tabLst>
            </a:pPr>
            <a:r>
              <a:rPr dirty="0" sz="1800" spc="-5">
                <a:latin typeface="Arial"/>
                <a:cs typeface="Arial"/>
              </a:rPr>
              <a:t>The </a:t>
            </a:r>
            <a:r>
              <a:rPr dirty="0" sz="1800">
                <a:latin typeface="Arial"/>
                <a:cs typeface="Arial"/>
              </a:rPr>
              <a:t>most </a:t>
            </a:r>
            <a:r>
              <a:rPr dirty="0" sz="1800" spc="-5">
                <a:latin typeface="Arial"/>
                <a:cs typeface="Arial"/>
              </a:rPr>
              <a:t>recent versions </a:t>
            </a:r>
            <a:r>
              <a:rPr dirty="0" sz="1800">
                <a:latin typeface="Arial"/>
                <a:cs typeface="Arial"/>
              </a:rPr>
              <a:t>of </a:t>
            </a:r>
            <a:r>
              <a:rPr dirty="0" sz="1800" spc="-5">
                <a:latin typeface="Arial"/>
                <a:cs typeface="Arial"/>
              </a:rPr>
              <a:t>these Codes are available </a:t>
            </a:r>
            <a:r>
              <a:rPr dirty="0" sz="1800">
                <a:latin typeface="Arial"/>
                <a:cs typeface="Arial"/>
              </a:rPr>
              <a:t>at </a:t>
            </a:r>
            <a:r>
              <a:rPr dirty="0" u="heavy" sz="1800">
                <a:solidFill>
                  <a:srgbClr val="0066FF"/>
                </a:solidFill>
                <a:uFill>
                  <a:solidFill>
                    <a:srgbClr val="0066FF"/>
                  </a:solidFill>
                </a:uFill>
                <a:latin typeface="Arial"/>
                <a:cs typeface="Arial"/>
              </a:rPr>
              <a:t> </a:t>
            </a:r>
            <a:r>
              <a:rPr dirty="0" u="heavy" sz="1800" spc="-5">
                <a:solidFill>
                  <a:srgbClr val="0066FF"/>
                </a:solidFill>
                <a:uFill>
                  <a:solidFill>
                    <a:srgbClr val="0066FF"/>
                  </a:solidFill>
                </a:uFill>
                <a:latin typeface="Arial"/>
                <a:cs typeface="Arial"/>
                <a:hlinkClick r:id="rId4"/>
              </a:rPr>
              <a:t>http://www.ieee.org/about/corporate/governance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5175" y="710755"/>
            <a:ext cx="7807325" cy="7569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pc="-5"/>
              <a:t>Participants in the </a:t>
            </a:r>
            <a:r>
              <a:rPr dirty="0"/>
              <a:t>IEEE-SA </a:t>
            </a:r>
            <a:r>
              <a:rPr dirty="0" spc="-5"/>
              <a:t>“</a:t>
            </a:r>
            <a:r>
              <a:rPr dirty="0" spc="-5" i="1">
                <a:latin typeface="Arial"/>
                <a:cs typeface="Arial"/>
              </a:rPr>
              <a:t>individual process</a:t>
            </a:r>
            <a:r>
              <a:rPr dirty="0" spc="-5"/>
              <a:t>” shall  act independently of others, including</a:t>
            </a:r>
            <a:r>
              <a:rPr dirty="0" spc="-30"/>
              <a:t> </a:t>
            </a:r>
            <a:r>
              <a:rPr dirty="0" spc="-5"/>
              <a:t>employers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10"/>
              </a:lnSpc>
            </a:pPr>
            <a:r>
              <a:rPr dirty="0" spc="-5"/>
              <a:t>Approved </a:t>
            </a:r>
            <a:r>
              <a:rPr dirty="0"/>
              <a:t>by </a:t>
            </a:r>
            <a:r>
              <a:rPr dirty="0" spc="-5"/>
              <a:t>SASB </a:t>
            </a:r>
            <a:r>
              <a:rPr dirty="0"/>
              <a:t>in June</a:t>
            </a:r>
            <a:r>
              <a:rPr dirty="0" spc="-60"/>
              <a:t> </a:t>
            </a:r>
            <a:r>
              <a:rPr dirty="0"/>
              <a:t>2019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25"/>
              </a:lnSpc>
            </a:pPr>
            <a:r>
              <a:rPr dirty="0" spc="-5"/>
              <a:t>Slide</a:t>
            </a:r>
            <a:r>
              <a:rPr dirty="0" spc="-55"/>
              <a:t> </a:t>
            </a:r>
            <a:fld id="{81D60167-4931-47E6-BA6A-407CBD079E47}" type="slidenum">
              <a:rPr dirty="0" spc="-5"/>
              <a:t>1</a:t>
            </a:fld>
          </a:p>
        </p:txBody>
      </p:sp>
      <p:sp>
        <p:nvSpPr>
          <p:cNvPr id="3" name="object 3"/>
          <p:cNvSpPr txBox="1"/>
          <p:nvPr/>
        </p:nvSpPr>
        <p:spPr>
          <a:xfrm>
            <a:off x="767461" y="2008441"/>
            <a:ext cx="7573009" cy="4353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3040" marR="117475" indent="-180975">
              <a:lnSpc>
                <a:spcPct val="100000"/>
              </a:lnSpc>
              <a:spcBef>
                <a:spcPts val="100"/>
              </a:spcBef>
              <a:buChar char="•"/>
              <a:tabLst>
                <a:tab pos="193675" algn="l"/>
              </a:tabLst>
            </a:pPr>
            <a:r>
              <a:rPr dirty="0" sz="1800" spc="-5">
                <a:latin typeface="Arial"/>
                <a:cs typeface="Arial"/>
              </a:rPr>
              <a:t>The</a:t>
            </a:r>
            <a:r>
              <a:rPr dirty="0" sz="1800" spc="-5">
                <a:solidFill>
                  <a:srgbClr val="0066FF"/>
                </a:solidFill>
                <a:latin typeface="Arial"/>
                <a:cs typeface="Arial"/>
              </a:rPr>
              <a:t> </a:t>
            </a:r>
            <a:r>
              <a:rPr dirty="0" u="heavy" sz="1800" spc="-5">
                <a:solidFill>
                  <a:srgbClr val="0066FF"/>
                </a:solidFill>
                <a:uFill>
                  <a:solidFill>
                    <a:srgbClr val="0066FF"/>
                  </a:solidFill>
                </a:uFill>
                <a:latin typeface="Arial"/>
                <a:cs typeface="Arial"/>
                <a:hlinkClick r:id="rId2"/>
              </a:rPr>
              <a:t>IEEE-SA Standards Board Bylaws</a:t>
            </a:r>
            <a:r>
              <a:rPr dirty="0" sz="1800" spc="-5">
                <a:solidFill>
                  <a:srgbClr val="0066FF"/>
                </a:solidFill>
                <a:latin typeface="Arial"/>
                <a:cs typeface="Arial"/>
                <a:hlinkClick r:id="rId2"/>
              </a:rPr>
              <a:t> </a:t>
            </a:r>
            <a:r>
              <a:rPr dirty="0" sz="1800" spc="-5">
                <a:latin typeface="Arial"/>
                <a:cs typeface="Arial"/>
              </a:rPr>
              <a:t>require that “</a:t>
            </a:r>
            <a:r>
              <a:rPr dirty="0" sz="1800" spc="-5" i="1">
                <a:latin typeface="Arial"/>
                <a:cs typeface="Arial"/>
              </a:rPr>
              <a:t>participants in the  </a:t>
            </a:r>
            <a:r>
              <a:rPr dirty="0" sz="1800" spc="-5" i="1">
                <a:latin typeface="Arial"/>
                <a:cs typeface="Arial"/>
              </a:rPr>
              <a:t>IEEE standards development individual process shall </a:t>
            </a:r>
            <a:r>
              <a:rPr dirty="0" sz="1800" i="1">
                <a:latin typeface="Arial"/>
                <a:cs typeface="Arial"/>
              </a:rPr>
              <a:t>act </a:t>
            </a:r>
            <a:r>
              <a:rPr dirty="0" sz="1800" spc="-5" i="1">
                <a:latin typeface="Arial"/>
                <a:cs typeface="Arial"/>
              </a:rPr>
              <a:t>based on their  qualifications and</a:t>
            </a:r>
            <a:r>
              <a:rPr dirty="0" sz="1800" spc="-20" i="1">
                <a:latin typeface="Arial"/>
                <a:cs typeface="Arial"/>
              </a:rPr>
              <a:t> </a:t>
            </a:r>
            <a:r>
              <a:rPr dirty="0" sz="1800" spc="-5" i="1">
                <a:latin typeface="Arial"/>
                <a:cs typeface="Arial"/>
              </a:rPr>
              <a:t>experience”</a:t>
            </a:r>
            <a:endParaRPr sz="1800">
              <a:latin typeface="Arial"/>
              <a:cs typeface="Arial"/>
            </a:endParaRPr>
          </a:p>
          <a:p>
            <a:pPr marL="193040" indent="-180975">
              <a:lnSpc>
                <a:spcPct val="100000"/>
              </a:lnSpc>
              <a:spcBef>
                <a:spcPts val="1080"/>
              </a:spcBef>
              <a:buChar char="•"/>
              <a:tabLst>
                <a:tab pos="193675" algn="l"/>
              </a:tabLst>
            </a:pPr>
            <a:r>
              <a:rPr dirty="0" sz="1800" spc="-5">
                <a:latin typeface="Arial"/>
                <a:cs typeface="Arial"/>
              </a:rPr>
              <a:t>This means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participants:</a:t>
            </a:r>
            <a:endParaRPr sz="1800">
              <a:latin typeface="Arial"/>
              <a:cs typeface="Arial"/>
            </a:endParaRPr>
          </a:p>
          <a:p>
            <a:pPr lvl="1" marL="375285" marR="135255" indent="-180975">
              <a:lnSpc>
                <a:spcPct val="100000"/>
              </a:lnSpc>
              <a:spcBef>
                <a:spcPts val="480"/>
              </a:spcBef>
              <a:buFont typeface="Arial"/>
              <a:buChar char="–"/>
              <a:tabLst>
                <a:tab pos="375920" algn="l"/>
              </a:tabLst>
            </a:pPr>
            <a:r>
              <a:rPr dirty="0" sz="1600" spc="-5" b="1">
                <a:solidFill>
                  <a:srgbClr val="00B050"/>
                </a:solidFill>
                <a:latin typeface="Arial"/>
                <a:cs typeface="Arial"/>
              </a:rPr>
              <a:t>Shall act </a:t>
            </a:r>
            <a:r>
              <a:rPr dirty="0" sz="1600" b="1">
                <a:solidFill>
                  <a:srgbClr val="00B050"/>
                </a:solidFill>
                <a:latin typeface="Arial"/>
                <a:cs typeface="Arial"/>
              </a:rPr>
              <a:t>&amp; </a:t>
            </a:r>
            <a:r>
              <a:rPr dirty="0" sz="1600" spc="-5" b="1">
                <a:solidFill>
                  <a:srgbClr val="00B050"/>
                </a:solidFill>
                <a:latin typeface="Arial"/>
                <a:cs typeface="Arial"/>
              </a:rPr>
              <a:t>vote </a:t>
            </a:r>
            <a:r>
              <a:rPr dirty="0" sz="1600" spc="-5">
                <a:latin typeface="Arial"/>
                <a:cs typeface="Arial"/>
              </a:rPr>
              <a:t>based on their personal </a:t>
            </a:r>
            <a:r>
              <a:rPr dirty="0" sz="1600">
                <a:latin typeface="Arial"/>
                <a:cs typeface="Arial"/>
              </a:rPr>
              <a:t>&amp; </a:t>
            </a:r>
            <a:r>
              <a:rPr dirty="0" sz="1600" spc="-5">
                <a:latin typeface="Arial"/>
                <a:cs typeface="Arial"/>
              </a:rPr>
              <a:t>independent opinions derived from  their expertise, knowledge, and</a:t>
            </a:r>
            <a:r>
              <a:rPr dirty="0" sz="1600" spc="10">
                <a:latin typeface="Arial"/>
                <a:cs typeface="Arial"/>
              </a:rPr>
              <a:t> </a:t>
            </a:r>
            <a:r>
              <a:rPr dirty="0" sz="1600" spc="-5">
                <a:latin typeface="Arial"/>
                <a:cs typeface="Arial"/>
              </a:rPr>
              <a:t>qualifications</a:t>
            </a:r>
            <a:endParaRPr sz="1600">
              <a:latin typeface="Arial"/>
              <a:cs typeface="Arial"/>
            </a:endParaRPr>
          </a:p>
          <a:p>
            <a:pPr lvl="1" marL="375285" marR="5080" indent="-180975">
              <a:lnSpc>
                <a:spcPct val="100000"/>
              </a:lnSpc>
              <a:spcBef>
                <a:spcPts val="480"/>
              </a:spcBef>
              <a:buFont typeface="Arial"/>
              <a:buChar char="–"/>
              <a:tabLst>
                <a:tab pos="375920" algn="l"/>
              </a:tabLst>
            </a:pPr>
            <a:r>
              <a:rPr dirty="0" sz="1600" spc="-5" b="1">
                <a:solidFill>
                  <a:srgbClr val="FF0000"/>
                </a:solidFill>
                <a:latin typeface="Arial"/>
                <a:cs typeface="Arial"/>
              </a:rPr>
              <a:t>Shall not act or vote </a:t>
            </a:r>
            <a:r>
              <a:rPr dirty="0" sz="1600" spc="-5">
                <a:latin typeface="Arial"/>
                <a:cs typeface="Arial"/>
              </a:rPr>
              <a:t>based on any obligation to or any direction from any other  person or organization, including an employer or client, regardless of any  external commitments, agreements, contracts, or</a:t>
            </a:r>
            <a:r>
              <a:rPr dirty="0" sz="1600" spc="80">
                <a:latin typeface="Arial"/>
                <a:cs typeface="Arial"/>
              </a:rPr>
              <a:t> </a:t>
            </a:r>
            <a:r>
              <a:rPr dirty="0" sz="1600" spc="-5">
                <a:latin typeface="Arial"/>
                <a:cs typeface="Arial"/>
              </a:rPr>
              <a:t>orders</a:t>
            </a:r>
            <a:endParaRPr sz="1600">
              <a:latin typeface="Arial"/>
              <a:cs typeface="Arial"/>
            </a:endParaRPr>
          </a:p>
          <a:p>
            <a:pPr lvl="1" marL="375285" marR="327660" indent="-180975">
              <a:lnSpc>
                <a:spcPct val="100000"/>
              </a:lnSpc>
              <a:spcBef>
                <a:spcPts val="480"/>
              </a:spcBef>
              <a:buFont typeface="Arial"/>
              <a:buChar char="–"/>
              <a:tabLst>
                <a:tab pos="375920" algn="l"/>
              </a:tabLst>
            </a:pPr>
            <a:r>
              <a:rPr dirty="0" sz="1600" spc="-5" b="1">
                <a:solidFill>
                  <a:srgbClr val="FF0000"/>
                </a:solidFill>
                <a:latin typeface="Arial"/>
                <a:cs typeface="Arial"/>
              </a:rPr>
              <a:t>Shall not direct </a:t>
            </a:r>
            <a:r>
              <a:rPr dirty="0" sz="1600" spc="-5">
                <a:latin typeface="Arial"/>
                <a:cs typeface="Arial"/>
              </a:rPr>
              <a:t>the actions or votes of other participants or retaliate against  other participants for fulfilling their responsibility to act </a:t>
            </a:r>
            <a:r>
              <a:rPr dirty="0" sz="1600">
                <a:latin typeface="Arial"/>
                <a:cs typeface="Arial"/>
              </a:rPr>
              <a:t>&amp; </a:t>
            </a:r>
            <a:r>
              <a:rPr dirty="0" sz="1600" spc="-5">
                <a:latin typeface="Arial"/>
                <a:cs typeface="Arial"/>
              </a:rPr>
              <a:t>vote based on their  personal </a:t>
            </a:r>
            <a:r>
              <a:rPr dirty="0" sz="1600">
                <a:latin typeface="Arial"/>
                <a:cs typeface="Arial"/>
              </a:rPr>
              <a:t>&amp; </a:t>
            </a:r>
            <a:r>
              <a:rPr dirty="0" sz="1600" spc="-5">
                <a:latin typeface="Arial"/>
                <a:cs typeface="Arial"/>
              </a:rPr>
              <a:t>independently developed</a:t>
            </a:r>
            <a:r>
              <a:rPr dirty="0" sz="1600" spc="-20">
                <a:latin typeface="Arial"/>
                <a:cs typeface="Arial"/>
              </a:rPr>
              <a:t> </a:t>
            </a:r>
            <a:r>
              <a:rPr dirty="0" sz="1600" spc="-5">
                <a:latin typeface="Arial"/>
                <a:cs typeface="Arial"/>
              </a:rPr>
              <a:t>opinions</a:t>
            </a:r>
            <a:endParaRPr sz="1600">
              <a:latin typeface="Arial"/>
              <a:cs typeface="Arial"/>
            </a:endParaRPr>
          </a:p>
          <a:p>
            <a:pPr marL="193040" marR="43815" indent="-180975">
              <a:lnSpc>
                <a:spcPct val="100000"/>
              </a:lnSpc>
              <a:spcBef>
                <a:spcPts val="1080"/>
              </a:spcBef>
              <a:buChar char="•"/>
              <a:tabLst>
                <a:tab pos="193675" algn="l"/>
              </a:tabLst>
            </a:pPr>
            <a:r>
              <a:rPr dirty="0" sz="1800" spc="-5">
                <a:latin typeface="Arial"/>
                <a:cs typeface="Arial"/>
              </a:rPr>
              <a:t>By participating in standards activities using the “</a:t>
            </a:r>
            <a:r>
              <a:rPr dirty="0" sz="1800" spc="-5" i="1">
                <a:latin typeface="Arial"/>
                <a:cs typeface="Arial"/>
              </a:rPr>
              <a:t>individual process</a:t>
            </a:r>
            <a:r>
              <a:rPr dirty="0" sz="1800" spc="-5">
                <a:latin typeface="Arial"/>
                <a:cs typeface="Arial"/>
              </a:rPr>
              <a:t>”, you  are deemed to </a:t>
            </a:r>
            <a:r>
              <a:rPr dirty="0" sz="1800">
                <a:latin typeface="Arial"/>
                <a:cs typeface="Arial"/>
              </a:rPr>
              <a:t>accept </a:t>
            </a:r>
            <a:r>
              <a:rPr dirty="0" sz="1800" spc="-5">
                <a:latin typeface="Arial"/>
                <a:cs typeface="Arial"/>
              </a:rPr>
              <a:t>these requirements; </a:t>
            </a:r>
            <a:r>
              <a:rPr dirty="0" sz="1800">
                <a:latin typeface="Arial"/>
                <a:cs typeface="Arial"/>
              </a:rPr>
              <a:t>if </a:t>
            </a:r>
            <a:r>
              <a:rPr dirty="0" sz="1800" spc="-5">
                <a:latin typeface="Arial"/>
                <a:cs typeface="Arial"/>
              </a:rPr>
              <a:t>you are unable to satisfy  these requirements then you shall immediately cease any</a:t>
            </a:r>
            <a:r>
              <a:rPr dirty="0" sz="1800" spc="7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participation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 marR="5080" indent="-635">
              <a:lnSpc>
                <a:spcPct val="100000"/>
              </a:lnSpc>
              <a:spcBef>
                <a:spcPts val="100"/>
              </a:spcBef>
            </a:pPr>
            <a:r>
              <a:rPr dirty="0" spc="-5"/>
              <a:t>IEEE-SA standards activities shall allow the fair &amp;  equitable consideration of all</a:t>
            </a:r>
            <a:r>
              <a:rPr dirty="0" spc="-15"/>
              <a:t> </a:t>
            </a:r>
            <a:r>
              <a:rPr dirty="0" spc="-5"/>
              <a:t>viewpoints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10"/>
              </a:lnSpc>
            </a:pPr>
            <a:r>
              <a:rPr dirty="0" spc="-5"/>
              <a:t>Approved </a:t>
            </a:r>
            <a:r>
              <a:rPr dirty="0"/>
              <a:t>by </a:t>
            </a:r>
            <a:r>
              <a:rPr dirty="0" spc="-5"/>
              <a:t>SASB </a:t>
            </a:r>
            <a:r>
              <a:rPr dirty="0"/>
              <a:t>in June</a:t>
            </a:r>
            <a:r>
              <a:rPr dirty="0" spc="-60"/>
              <a:t> </a:t>
            </a:r>
            <a:r>
              <a:rPr dirty="0"/>
              <a:t>2019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25"/>
              </a:lnSpc>
            </a:pPr>
            <a:r>
              <a:rPr dirty="0" spc="-5"/>
              <a:t>Slide</a:t>
            </a:r>
            <a:r>
              <a:rPr dirty="0" spc="-55"/>
              <a:t> </a:t>
            </a:r>
            <a:fld id="{81D60167-4931-47E6-BA6A-407CBD079E47}" type="slidenum">
              <a:rPr dirty="0" spc="-5"/>
              <a:t>1</a:t>
            </a:fld>
          </a:p>
        </p:txBody>
      </p:sp>
      <p:sp>
        <p:nvSpPr>
          <p:cNvPr id="3" name="object 3"/>
          <p:cNvSpPr txBox="1"/>
          <p:nvPr/>
        </p:nvSpPr>
        <p:spPr>
          <a:xfrm>
            <a:off x="767461" y="2008441"/>
            <a:ext cx="7595870" cy="38049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3040" marR="433705" indent="-180975">
              <a:lnSpc>
                <a:spcPct val="100000"/>
              </a:lnSpc>
              <a:spcBef>
                <a:spcPts val="100"/>
              </a:spcBef>
              <a:buChar char="•"/>
              <a:tabLst>
                <a:tab pos="193675" algn="l"/>
              </a:tabLst>
            </a:pPr>
            <a:r>
              <a:rPr dirty="0" sz="1800" spc="-5">
                <a:latin typeface="Arial"/>
                <a:cs typeface="Arial"/>
              </a:rPr>
              <a:t>The</a:t>
            </a:r>
            <a:r>
              <a:rPr dirty="0" sz="1800" spc="-5">
                <a:solidFill>
                  <a:srgbClr val="0066FF"/>
                </a:solidFill>
                <a:latin typeface="Arial"/>
                <a:cs typeface="Arial"/>
              </a:rPr>
              <a:t> </a:t>
            </a:r>
            <a:r>
              <a:rPr dirty="0" u="heavy" sz="1800" spc="-5">
                <a:solidFill>
                  <a:srgbClr val="0066FF"/>
                </a:solidFill>
                <a:uFill>
                  <a:solidFill>
                    <a:srgbClr val="0066FF"/>
                  </a:solidFill>
                </a:uFill>
                <a:latin typeface="Arial"/>
                <a:cs typeface="Arial"/>
                <a:hlinkClick r:id="rId2"/>
              </a:rPr>
              <a:t>IEEE-SA Standards Board Bylaws</a:t>
            </a:r>
            <a:r>
              <a:rPr dirty="0" sz="1800" spc="-5">
                <a:solidFill>
                  <a:srgbClr val="0066FF"/>
                </a:solidFill>
                <a:latin typeface="Arial"/>
                <a:cs typeface="Arial"/>
                <a:hlinkClick r:id="rId2"/>
              </a:rPr>
              <a:t> </a:t>
            </a:r>
            <a:r>
              <a:rPr dirty="0" sz="1800" spc="-5">
                <a:latin typeface="Arial"/>
                <a:cs typeface="Arial"/>
              </a:rPr>
              <a:t>(clause 5.2.1.3) specifies that  “</a:t>
            </a:r>
            <a:r>
              <a:rPr dirty="0" sz="1800" spc="-5" i="1">
                <a:latin typeface="Arial"/>
                <a:cs typeface="Arial"/>
              </a:rPr>
              <a:t>the standards development process shall </a:t>
            </a:r>
            <a:r>
              <a:rPr dirty="0" sz="1800" i="1">
                <a:latin typeface="Arial"/>
                <a:cs typeface="Arial"/>
              </a:rPr>
              <a:t>not </a:t>
            </a:r>
            <a:r>
              <a:rPr dirty="0" sz="1800" spc="-5" i="1">
                <a:latin typeface="Arial"/>
                <a:cs typeface="Arial"/>
              </a:rPr>
              <a:t>be dominated by any  </a:t>
            </a:r>
            <a:r>
              <a:rPr dirty="0" sz="1800" spc="-5" i="1">
                <a:latin typeface="Arial"/>
                <a:cs typeface="Arial"/>
              </a:rPr>
              <a:t>single interest category, individual, or</a:t>
            </a:r>
            <a:r>
              <a:rPr dirty="0" sz="1800" spc="-20" i="1">
                <a:latin typeface="Arial"/>
                <a:cs typeface="Arial"/>
              </a:rPr>
              <a:t> </a:t>
            </a:r>
            <a:r>
              <a:rPr dirty="0" sz="1800" spc="-5" i="1">
                <a:latin typeface="Arial"/>
                <a:cs typeface="Arial"/>
              </a:rPr>
              <a:t>organization”</a:t>
            </a:r>
            <a:endParaRPr sz="1800">
              <a:latin typeface="Arial"/>
              <a:cs typeface="Arial"/>
            </a:endParaRPr>
          </a:p>
          <a:p>
            <a:pPr marL="375285" marR="5080" indent="-180975">
              <a:lnSpc>
                <a:spcPct val="100000"/>
              </a:lnSpc>
              <a:spcBef>
                <a:spcPts val="480"/>
              </a:spcBef>
            </a:pPr>
            <a:r>
              <a:rPr dirty="0" sz="1600">
                <a:latin typeface="Arial"/>
                <a:cs typeface="Arial"/>
              </a:rPr>
              <a:t>– </a:t>
            </a:r>
            <a:r>
              <a:rPr dirty="0" sz="1600" spc="-5">
                <a:latin typeface="Arial"/>
                <a:cs typeface="Arial"/>
              </a:rPr>
              <a:t>This means no participant may exercise </a:t>
            </a:r>
            <a:r>
              <a:rPr dirty="0" sz="1600" spc="-5" i="1">
                <a:latin typeface="Arial"/>
                <a:cs typeface="Arial"/>
              </a:rPr>
              <a:t>“authority, leadership, or influence by  </a:t>
            </a:r>
            <a:r>
              <a:rPr dirty="0" sz="1600" spc="-5" i="1">
                <a:latin typeface="Arial"/>
                <a:cs typeface="Arial"/>
              </a:rPr>
              <a:t>reason of superior leverage, strength, or representation to the exclusion of fair  and equitable consideration of other viewpoints” </a:t>
            </a:r>
            <a:r>
              <a:rPr dirty="0" sz="1600" spc="-5">
                <a:latin typeface="Arial"/>
                <a:cs typeface="Arial"/>
              </a:rPr>
              <a:t>or “</a:t>
            </a:r>
            <a:r>
              <a:rPr dirty="0" sz="1600" spc="-5" i="1">
                <a:latin typeface="Arial"/>
                <a:cs typeface="Arial"/>
              </a:rPr>
              <a:t>to hinder the progress of the  </a:t>
            </a:r>
            <a:r>
              <a:rPr dirty="0" sz="1600" spc="-5" i="1">
                <a:latin typeface="Arial"/>
                <a:cs typeface="Arial"/>
              </a:rPr>
              <a:t>standards development</a:t>
            </a:r>
            <a:r>
              <a:rPr dirty="0" sz="1600" spc="5" i="1">
                <a:latin typeface="Arial"/>
                <a:cs typeface="Arial"/>
              </a:rPr>
              <a:t> </a:t>
            </a:r>
            <a:r>
              <a:rPr dirty="0" sz="1600" spc="-5" i="1">
                <a:latin typeface="Arial"/>
                <a:cs typeface="Arial"/>
              </a:rPr>
              <a:t>activity”</a:t>
            </a:r>
            <a:endParaRPr sz="1600">
              <a:latin typeface="Arial"/>
              <a:cs typeface="Arial"/>
            </a:endParaRPr>
          </a:p>
          <a:p>
            <a:pPr marL="193040" marR="1270000" indent="-180975">
              <a:lnSpc>
                <a:spcPct val="100000"/>
              </a:lnSpc>
              <a:spcBef>
                <a:spcPts val="1080"/>
              </a:spcBef>
              <a:buChar char="•"/>
              <a:tabLst>
                <a:tab pos="193675" algn="l"/>
              </a:tabLst>
            </a:pPr>
            <a:r>
              <a:rPr dirty="0" sz="1800" spc="-5">
                <a:latin typeface="Arial"/>
                <a:cs typeface="Arial"/>
              </a:rPr>
              <a:t>This rule applies equally to those participating in a standards  development project and to that project’s leadership</a:t>
            </a:r>
            <a:r>
              <a:rPr dirty="0" sz="1800" spc="4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group</a:t>
            </a:r>
            <a:endParaRPr sz="1800">
              <a:latin typeface="Arial"/>
              <a:cs typeface="Arial"/>
            </a:endParaRPr>
          </a:p>
          <a:p>
            <a:pPr marL="193040" marR="142240" indent="-180975">
              <a:lnSpc>
                <a:spcPct val="100000"/>
              </a:lnSpc>
              <a:spcBef>
                <a:spcPts val="1080"/>
              </a:spcBef>
              <a:buChar char="•"/>
              <a:tabLst>
                <a:tab pos="193675" algn="l"/>
              </a:tabLst>
            </a:pPr>
            <a:r>
              <a:rPr dirty="0" sz="1800" spc="-5">
                <a:latin typeface="Arial"/>
                <a:cs typeface="Arial"/>
              </a:rPr>
              <a:t>Any person who reasonably suspects that dominance is occurring in a  standards development project is encouraged to bring the issue to the  attention </a:t>
            </a:r>
            <a:r>
              <a:rPr dirty="0" sz="1800">
                <a:latin typeface="Arial"/>
                <a:cs typeface="Arial"/>
              </a:rPr>
              <a:t>of </a:t>
            </a:r>
            <a:r>
              <a:rPr dirty="0" sz="1800" spc="-5">
                <a:latin typeface="Arial"/>
                <a:cs typeface="Arial"/>
              </a:rPr>
              <a:t>the Standards Committee or the project’s IEEE-SA Program  Manager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66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2022-10-16T20:02:39Z</dcterms:created>
  <dcterms:modified xsi:type="dcterms:W3CDTF">2022-10-16T20:02:39Z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2019-07-25T00:00:00Z</vt:filetime>
  </property>
  <property fmtid="{D5CDD505-2E9C-101B-9397-08002B2CF9AE}" pid="3" name="Creator">
    <vt:lpwstr>Acrobat PDFMaker 11 for PowerPoint</vt:lpwstr>
  </property>
  <property fmtid="{D5CDD505-2E9C-101B-9397-08002B2CF9AE}" pid="4" name="LastSaved">
    <vt:filetime>2022-10-16T00:00:00Z</vt:filetime>
  </property>
</Properties>
</file>