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78" r:id="rId3"/>
    <p:sldId id="279" r:id="rId4"/>
    <p:sldId id="280" r:id="rId5"/>
    <p:sldId id="287" r:id="rId6"/>
    <p:sldId id="277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C8CFE-BB96-4B9B-A65F-EF5AF5599980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ED010-E4C3-4ABB-A9DC-91C47F7733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ED2DD-B400-4B36-8358-2C84DA8EB989}" type="slidenum">
              <a:rPr lang="en-US"/>
              <a:pPr/>
              <a:t>1</a:t>
            </a:fld>
            <a:endParaRPr lang="en-US"/>
          </a:p>
        </p:txBody>
      </p:sp>
      <p:sp>
        <p:nvSpPr>
          <p:cNvPr id="1341442" name="Rectangle 7"/>
          <p:cNvSpPr txBox="1">
            <a:spLocks noGrp="1" noChangeArrowheads="1"/>
          </p:cNvSpPr>
          <p:nvPr/>
        </p:nvSpPr>
        <p:spPr bwMode="auto">
          <a:xfrm>
            <a:off x="3887055" y="8686800"/>
            <a:ext cx="29709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53" tIns="46876" rIns="93753" bIns="46876" anchor="b"/>
          <a:lstStyle/>
          <a:p>
            <a:pPr defTabSz="938213">
              <a:spcBef>
                <a:spcPct val="0"/>
              </a:spcBef>
              <a:buClrTx/>
              <a:buSzTx/>
              <a:buFontTx/>
              <a:buNone/>
            </a:pPr>
            <a:fld id="{6399DEA1-79A3-47FC-B2AA-4FF1637B64B7}" type="slidenum">
              <a:rPr lang="en-US" sz="1300" b="0">
                <a:latin typeface="Times New Roman" pitchFamily="18" charset="0"/>
              </a:rPr>
              <a:pPr defTabSz="9382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>
              <a:latin typeface="Times New Roman" pitchFamily="18" charset="0"/>
            </a:endParaRPr>
          </a:p>
        </p:txBody>
      </p:sp>
      <p:sp>
        <p:nvSpPr>
          <p:cNvPr id="1341443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295" tIns="48148" rIns="96295" bIns="48148" anchor="b"/>
          <a:lstStyle/>
          <a:p>
            <a:pPr defTabSz="963613">
              <a:spcBef>
                <a:spcPct val="0"/>
              </a:spcBef>
              <a:buClrTx/>
              <a:buSzTx/>
              <a:buFontTx/>
              <a:buNone/>
            </a:pPr>
            <a:fld id="{BA3EAE97-7869-4B0C-AA11-0C63BAA2C65A}" type="slidenum">
              <a:rPr lang="en-US" sz="1300" b="0"/>
              <a:pPr defTabSz="9636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/>
          </a:p>
        </p:txBody>
      </p:sp>
      <p:sp>
        <p:nvSpPr>
          <p:cNvPr id="134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4135"/>
            <a:ext cx="5487041" cy="4114800"/>
          </a:xfrm>
        </p:spPr>
        <p:txBody>
          <a:bodyPr lIns="96295" tIns="48148" rIns="96295" bIns="4814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2" descr="teja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4988" y="69850"/>
            <a:ext cx="941387" cy="41275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 userDrawn="1"/>
        </p:nvCxnSpPr>
        <p:spPr>
          <a:xfrm>
            <a:off x="0" y="1295400"/>
            <a:ext cx="8153400" cy="1588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8EFA-0CA8-4A4E-B2B6-B1F64C384817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6C1FF-1006-4F86-9F3D-4661AA5D3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550FB-4FB1-4294-BFE5-CA56461486CB}" type="slidenum">
              <a:rPr lang="en-US"/>
              <a:pPr/>
              <a:t>1</a:t>
            </a:fld>
            <a:endParaRPr lang="en-US"/>
          </a:p>
        </p:txBody>
      </p:sp>
      <p:pic>
        <p:nvPicPr>
          <p:cNvPr id="1340420" name="Object 3" descr="npo000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2550" y="3122613"/>
            <a:ext cx="3743325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0421" name="Rectangle 4"/>
          <p:cNvSpPr>
            <a:spLocks noChangeArrowheads="1"/>
          </p:cNvSpPr>
          <p:nvPr/>
        </p:nvSpPr>
        <p:spPr bwMode="auto">
          <a:xfrm>
            <a:off x="0" y="0"/>
            <a:ext cx="9144000" cy="2903538"/>
          </a:xfrm>
          <a:prstGeom prst="rect">
            <a:avLst/>
          </a:prstGeom>
          <a:solidFill>
            <a:srgbClr val="8E76B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2" name="Text Box 3"/>
          <p:cNvSpPr txBox="1">
            <a:spLocks noChangeArrowheads="1"/>
          </p:cNvSpPr>
          <p:nvPr/>
        </p:nvSpPr>
        <p:spPr bwMode="auto">
          <a:xfrm>
            <a:off x="1238250" y="1114425"/>
            <a:ext cx="6705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Forwarding Ambiguity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340423" name="Rectangle 5"/>
          <p:cNvSpPr>
            <a:spLocks noChangeArrowheads="1"/>
          </p:cNvSpPr>
          <p:nvPr/>
        </p:nvSpPr>
        <p:spPr bwMode="auto">
          <a:xfrm>
            <a:off x="7239000" y="5845175"/>
            <a:ext cx="1905000" cy="1012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4" name="Text Box 6"/>
          <p:cNvSpPr txBox="1">
            <a:spLocks noChangeArrowheads="1"/>
          </p:cNvSpPr>
          <p:nvPr/>
        </p:nvSpPr>
        <p:spPr bwMode="auto">
          <a:xfrm>
            <a:off x="2970213" y="5205413"/>
            <a:ext cx="3367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endParaRPr lang="en-US" sz="2800" b="0" i="1"/>
          </a:p>
        </p:txBody>
      </p:sp>
      <p:sp>
        <p:nvSpPr>
          <p:cNvPr id="1340428" name="Rectangle 12"/>
          <p:cNvSpPr>
            <a:spLocks noChangeArrowheads="1"/>
          </p:cNvSpPr>
          <p:nvPr/>
        </p:nvSpPr>
        <p:spPr bwMode="auto">
          <a:xfrm>
            <a:off x="762000" y="5083175"/>
            <a:ext cx="7772400" cy="1470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M Vinod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Kumar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Dr. Abhay Karandikar</a:t>
            </a:r>
            <a:endParaRPr lang="en-US" sz="3200" b="1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1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Adjacent ISP Domain- 1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8" name="Straight Connector 47"/>
          <p:cNvCxnSpPr>
            <a:stCxn id="43" idx="3"/>
            <a:endCxn id="46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7" idx="3"/>
            <a:endCxn id="46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6" idx="3"/>
            <a:endCxn id="45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3"/>
            <a:endCxn id="44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rgbClr val="92D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3" name="Freeform 5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3"/>
            <a:endCxn id="45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172200" y="3581401"/>
            <a:ext cx="381000" cy="304800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62" name="Straight Connector 61"/>
          <p:cNvCxnSpPr>
            <a:endCxn id="61" idx="1"/>
          </p:cNvCxnSpPr>
          <p:nvPr/>
        </p:nvCxnSpPr>
        <p:spPr>
          <a:xfrm rot="16200000" flipH="1">
            <a:off x="5334000" y="2895601"/>
            <a:ext cx="914400" cy="7620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1" idx="3"/>
          </p:cNvCxnSpPr>
          <p:nvPr/>
        </p:nvCxnSpPr>
        <p:spPr>
          <a:xfrm flipV="1">
            <a:off x="6553200" y="2819401"/>
            <a:ext cx="723900" cy="9144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8768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Adjacent ISP Domain- 2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8" name="Straight Connector 47"/>
          <p:cNvCxnSpPr>
            <a:stCxn id="43" idx="3"/>
            <a:endCxn id="46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7" idx="3"/>
            <a:endCxn id="46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6" idx="3"/>
            <a:endCxn id="45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3"/>
            <a:endCxn id="44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rgbClr val="92D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3" name="Freeform 5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3"/>
            <a:endCxn id="45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4572000" y="2819402"/>
            <a:ext cx="2705100" cy="106679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444821" y="2907942"/>
            <a:ext cx="990600" cy="7620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diamond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203878" y="3632915"/>
            <a:ext cx="342364" cy="291922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0228794">
            <a:off x="4094670" y="2526135"/>
            <a:ext cx="3396848" cy="176012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819400" y="2337516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Adjacent ISP Domain- 3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8" name="Straight Connector 47"/>
          <p:cNvCxnSpPr>
            <a:stCxn id="43" idx="3"/>
            <a:endCxn id="46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7" idx="3"/>
            <a:endCxn id="46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6" idx="3"/>
            <a:endCxn id="45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3"/>
            <a:endCxn id="44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rgbClr val="92D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3" name="Freeform 5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3"/>
            <a:endCxn id="45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4572000" y="2819402"/>
            <a:ext cx="2705100" cy="106679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444821" y="2907942"/>
            <a:ext cx="990600" cy="7620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diamond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203878" y="3632915"/>
            <a:ext cx="342364" cy="291922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0228794">
            <a:off x="4094670" y="2526135"/>
            <a:ext cx="3396848" cy="176012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819400" y="2337516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85800" y="4648200"/>
            <a:ext cx="7467600" cy="1828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814388">
              <a:lnSpc>
                <a:spcPct val="90000"/>
              </a:lnSpc>
            </a:pPr>
            <a:r>
              <a:rPr lang="en-US" b="1" dirty="0" smtClean="0">
                <a:solidFill>
                  <a:srgbClr val="000000"/>
                </a:solidFill>
              </a:rPr>
              <a:t>There are three Segment Protection Groups (SPGs):</a:t>
            </a:r>
          </a:p>
          <a:p>
            <a:pPr marL="457200" indent="-457200" defTabSz="814388">
              <a:lnSpc>
                <a:spcPct val="9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SPG1: Primary-IS 3-4 (violet color) and backup-IS 3-5-4 (pink color)</a:t>
            </a:r>
          </a:p>
          <a:p>
            <a:pPr marL="457200" indent="-457200" defTabSz="814388">
              <a:lnSpc>
                <a:spcPct val="9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SPG2: Primary-IS 4-5 (green color) and backup-IS 4-6-5 (gray color)</a:t>
            </a:r>
          </a:p>
          <a:p>
            <a:pPr marL="457200" indent="-457200" defTabSz="814388">
              <a:lnSpc>
                <a:spcPct val="9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SPG3: Primary-IS 6-4-5 (brown color) and backup-IS 6-5 (yellow color)</a:t>
            </a:r>
          </a:p>
          <a:p>
            <a:pPr marL="457200" indent="-457200" defTabSz="814388">
              <a:lnSpc>
                <a:spcPct val="9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SPG3 solves forwarding ambiguity problem when violet segment fails</a:t>
            </a:r>
          </a:p>
        </p:txBody>
      </p:sp>
      <p:cxnSp>
        <p:nvCxnSpPr>
          <p:cNvPr id="23" name="Straight Connector 22"/>
          <p:cNvCxnSpPr>
            <a:stCxn id="55" idx="0"/>
          </p:cNvCxnSpPr>
          <p:nvPr/>
        </p:nvCxnSpPr>
        <p:spPr>
          <a:xfrm rot="5400000" flipH="1" flipV="1">
            <a:off x="4286250" y="2762250"/>
            <a:ext cx="838200" cy="80010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10200" y="2514600"/>
            <a:ext cx="1600200" cy="1588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533900" y="2743200"/>
            <a:ext cx="2705100" cy="1066798"/>
          </a:xfrm>
          <a:prstGeom prst="line">
            <a:avLst/>
          </a:prstGeom>
          <a:ln w="57150">
            <a:solidFill>
              <a:srgbClr val="FFFF0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 rot="20860962">
            <a:off x="4192314" y="2243327"/>
            <a:ext cx="3396848" cy="2084455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36576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SPG1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553200" y="35052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SPG2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410200" y="19812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SPG3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4077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Slide 1</vt:lpstr>
      <vt:lpstr>Example of Adjacent ISP Domain- 1</vt:lpstr>
      <vt:lpstr>Example of Adjacent ISP Domain- 2</vt:lpstr>
      <vt:lpstr>Example of Adjacent ISP Domain- 3</vt:lpstr>
      <vt:lpstr>Questions?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Terminology: Segment Protection</dc:title>
  <dc:creator/>
  <cp:lastModifiedBy>vinod kumar</cp:lastModifiedBy>
  <cp:revision>30</cp:revision>
  <dcterms:created xsi:type="dcterms:W3CDTF">2006-08-16T00:00:00Z</dcterms:created>
  <dcterms:modified xsi:type="dcterms:W3CDTF">2010-01-21T20:31:43Z</dcterms:modified>
</cp:coreProperties>
</file>