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78" r:id="rId3"/>
    <p:sldId id="290" r:id="rId4"/>
    <p:sldId id="288" r:id="rId5"/>
    <p:sldId id="289" r:id="rId6"/>
    <p:sldId id="277" r:id="rId7"/>
    <p:sldId id="29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35435C-5268-4245-B086-3D4A6E697BA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9DAF0A-AB17-4F5F-BD28-B97C24E26FB5}">
      <dgm:prSet/>
      <dgm:spPr/>
      <dgm:t>
        <a:bodyPr/>
        <a:lstStyle/>
        <a:p>
          <a:pPr rtl="0"/>
          <a:r>
            <a:rPr lang="en-US" dirty="0" smtClean="0"/>
            <a:t>There is forwarding ambiguity at Node 7</a:t>
          </a:r>
          <a:endParaRPr lang="en-US" dirty="0"/>
        </a:p>
      </dgm:t>
    </dgm:pt>
    <dgm:pt modelId="{49506BE4-0164-427B-8550-4CC7E7747344}" type="parTrans" cxnId="{C153AD03-6357-4C6A-AB01-D40807FF2DC9}">
      <dgm:prSet/>
      <dgm:spPr/>
      <dgm:t>
        <a:bodyPr/>
        <a:lstStyle/>
        <a:p>
          <a:endParaRPr lang="en-US"/>
        </a:p>
      </dgm:t>
    </dgm:pt>
    <dgm:pt modelId="{6D8C96E4-31FE-4B82-B4AE-4BD0272921F6}" type="sibTrans" cxnId="{C153AD03-6357-4C6A-AB01-D40807FF2DC9}">
      <dgm:prSet/>
      <dgm:spPr/>
      <dgm:t>
        <a:bodyPr/>
        <a:lstStyle/>
        <a:p>
          <a:endParaRPr lang="en-US"/>
        </a:p>
      </dgm:t>
    </dgm:pt>
    <dgm:pt modelId="{FC202BE4-47CA-4788-B39A-26C99D6B6E20}">
      <dgm:prSet/>
      <dgm:spPr/>
      <dgm:t>
        <a:bodyPr/>
        <a:lstStyle/>
        <a:p>
          <a:pPr rtl="0"/>
          <a:r>
            <a:rPr lang="en-US" dirty="0" smtClean="0"/>
            <a:t>Is covered in another </a:t>
          </a:r>
          <a:r>
            <a:rPr lang="en-US" dirty="0" err="1" smtClean="0"/>
            <a:t>prez</a:t>
          </a:r>
          <a:endParaRPr lang="en-US" dirty="0"/>
        </a:p>
      </dgm:t>
    </dgm:pt>
    <dgm:pt modelId="{F73842E6-0545-471A-A362-ACAAABCA9F31}" type="parTrans" cxnId="{6A7969C6-056C-489E-B1BF-2A5D90503130}">
      <dgm:prSet/>
      <dgm:spPr/>
      <dgm:t>
        <a:bodyPr/>
        <a:lstStyle/>
        <a:p>
          <a:endParaRPr lang="en-US"/>
        </a:p>
      </dgm:t>
    </dgm:pt>
    <dgm:pt modelId="{15BCA9CE-0F04-48E5-86F9-345EBAF7066D}" type="sibTrans" cxnId="{6A7969C6-056C-489E-B1BF-2A5D90503130}">
      <dgm:prSet/>
      <dgm:spPr/>
      <dgm:t>
        <a:bodyPr/>
        <a:lstStyle/>
        <a:p>
          <a:endParaRPr lang="en-US"/>
        </a:p>
      </dgm:t>
    </dgm:pt>
    <dgm:pt modelId="{E1DB89EF-4D1E-45E5-A254-1FCF6BC7DF10}" type="pres">
      <dgm:prSet presAssocID="{A835435C-5268-4245-B086-3D4A6E697B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FB2EF6-5EB4-466E-98CF-F2CA84F56307}" type="pres">
      <dgm:prSet presAssocID="{B79DAF0A-AB17-4F5F-BD28-B97C24E26FB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BA1F7A-6561-42DD-8350-6D76D85B4CD5}" type="pres">
      <dgm:prSet presAssocID="{6D8C96E4-31FE-4B82-B4AE-4BD0272921F6}" presName="spacer" presStyleCnt="0"/>
      <dgm:spPr/>
    </dgm:pt>
    <dgm:pt modelId="{3A4C9110-0D25-4CD7-B7E0-364E5EE96790}" type="pres">
      <dgm:prSet presAssocID="{FC202BE4-47CA-4788-B39A-26C99D6B6E2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7969C6-056C-489E-B1BF-2A5D90503130}" srcId="{A835435C-5268-4245-B086-3D4A6E697BA3}" destId="{FC202BE4-47CA-4788-B39A-26C99D6B6E20}" srcOrd="1" destOrd="0" parTransId="{F73842E6-0545-471A-A362-ACAAABCA9F31}" sibTransId="{15BCA9CE-0F04-48E5-86F9-345EBAF7066D}"/>
    <dgm:cxn modelId="{B885F504-C494-460A-9CAD-F44F6D5427B8}" type="presOf" srcId="{A835435C-5268-4245-B086-3D4A6E697BA3}" destId="{E1DB89EF-4D1E-45E5-A254-1FCF6BC7DF10}" srcOrd="0" destOrd="0" presId="urn:microsoft.com/office/officeart/2005/8/layout/vList2"/>
    <dgm:cxn modelId="{15ADC05D-691F-429C-951D-9CCA10D8B81D}" type="presOf" srcId="{FC202BE4-47CA-4788-B39A-26C99D6B6E20}" destId="{3A4C9110-0D25-4CD7-B7E0-364E5EE96790}" srcOrd="0" destOrd="0" presId="urn:microsoft.com/office/officeart/2005/8/layout/vList2"/>
    <dgm:cxn modelId="{C0905FF3-0602-453A-8106-42DA832A3A51}" type="presOf" srcId="{B79DAF0A-AB17-4F5F-BD28-B97C24E26FB5}" destId="{F5FB2EF6-5EB4-466E-98CF-F2CA84F56307}" srcOrd="0" destOrd="0" presId="urn:microsoft.com/office/officeart/2005/8/layout/vList2"/>
    <dgm:cxn modelId="{C153AD03-6357-4C6A-AB01-D40807FF2DC9}" srcId="{A835435C-5268-4245-B086-3D4A6E697BA3}" destId="{B79DAF0A-AB17-4F5F-BD28-B97C24E26FB5}" srcOrd="0" destOrd="0" parTransId="{49506BE4-0164-427B-8550-4CC7E7747344}" sibTransId="{6D8C96E4-31FE-4B82-B4AE-4BD0272921F6}"/>
    <dgm:cxn modelId="{A34FBE3F-530B-4A7C-BFB4-9E6B9FAA619A}" type="presParOf" srcId="{E1DB89EF-4D1E-45E5-A254-1FCF6BC7DF10}" destId="{F5FB2EF6-5EB4-466E-98CF-F2CA84F56307}" srcOrd="0" destOrd="0" presId="urn:microsoft.com/office/officeart/2005/8/layout/vList2"/>
    <dgm:cxn modelId="{3BC8D097-B893-41CF-A3CD-3CFEEEF5BD4A}" type="presParOf" srcId="{E1DB89EF-4D1E-45E5-A254-1FCF6BC7DF10}" destId="{D9BA1F7A-6561-42DD-8350-6D76D85B4CD5}" srcOrd="1" destOrd="0" presId="urn:microsoft.com/office/officeart/2005/8/layout/vList2"/>
    <dgm:cxn modelId="{F8D3383D-2C61-4097-B79F-A8774290133F}" type="presParOf" srcId="{E1DB89EF-4D1E-45E5-A254-1FCF6BC7DF10}" destId="{3A4C9110-0D25-4CD7-B7E0-364E5EE9679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FB2EF6-5EB4-466E-98CF-F2CA84F56307}">
      <dsp:nvSpPr>
        <dsp:cNvPr id="0" name=""/>
        <dsp:cNvSpPr/>
      </dsp:nvSpPr>
      <dsp:spPr>
        <a:xfrm>
          <a:off x="0" y="12225"/>
          <a:ext cx="4572000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There is forwarding ambiguity at Node 7</a:t>
          </a:r>
          <a:endParaRPr lang="en-US" sz="1900" kern="1200" dirty="0"/>
        </a:p>
      </dsp:txBody>
      <dsp:txXfrm>
        <a:off x="0" y="12225"/>
        <a:ext cx="4572000" cy="455715"/>
      </dsp:txXfrm>
    </dsp:sp>
    <dsp:sp modelId="{3A4C9110-0D25-4CD7-B7E0-364E5EE96790}">
      <dsp:nvSpPr>
        <dsp:cNvPr id="0" name=""/>
        <dsp:cNvSpPr/>
      </dsp:nvSpPr>
      <dsp:spPr>
        <a:xfrm>
          <a:off x="0" y="522660"/>
          <a:ext cx="4572000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Is covered in another </a:t>
          </a:r>
          <a:r>
            <a:rPr lang="en-US" sz="1900" kern="1200" dirty="0" err="1" smtClean="0"/>
            <a:t>prez</a:t>
          </a:r>
          <a:endParaRPr lang="en-US" sz="1900" kern="1200" dirty="0"/>
        </a:p>
      </dsp:txBody>
      <dsp:txXfrm>
        <a:off x="0" y="522660"/>
        <a:ext cx="4572000" cy="455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C8CFE-BB96-4B9B-A65F-EF5AF5599980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ED010-E4C3-4ABB-A9DC-91C47F7733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ED2DD-B400-4B36-8358-2C84DA8EB989}" type="slidenum">
              <a:rPr lang="en-US"/>
              <a:pPr/>
              <a:t>1</a:t>
            </a:fld>
            <a:endParaRPr lang="en-US"/>
          </a:p>
        </p:txBody>
      </p:sp>
      <p:sp>
        <p:nvSpPr>
          <p:cNvPr id="1341442" name="Rectangle 7"/>
          <p:cNvSpPr txBox="1">
            <a:spLocks noGrp="1" noChangeArrowheads="1"/>
          </p:cNvSpPr>
          <p:nvPr/>
        </p:nvSpPr>
        <p:spPr bwMode="auto">
          <a:xfrm>
            <a:off x="3887055" y="8686800"/>
            <a:ext cx="29709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53" tIns="46876" rIns="93753" bIns="46876" anchor="b"/>
          <a:lstStyle/>
          <a:p>
            <a:pPr defTabSz="938213">
              <a:spcBef>
                <a:spcPct val="0"/>
              </a:spcBef>
              <a:buClrTx/>
              <a:buSzTx/>
              <a:buFontTx/>
              <a:buNone/>
            </a:pPr>
            <a:fld id="{6399DEA1-79A3-47FC-B2AA-4FF1637B64B7}" type="slidenum">
              <a:rPr lang="en-US" sz="1300" b="0">
                <a:latin typeface="Times New Roman" pitchFamily="18" charset="0"/>
              </a:rPr>
              <a:pPr defTabSz="938213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sz="1300" b="0">
              <a:latin typeface="Times New Roman" pitchFamily="18" charset="0"/>
            </a:endParaRPr>
          </a:p>
        </p:txBody>
      </p:sp>
      <p:sp>
        <p:nvSpPr>
          <p:cNvPr id="1341443" name="Rectangle 7"/>
          <p:cNvSpPr txBox="1">
            <a:spLocks noGrp="1" noChangeArrowheads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295" tIns="48148" rIns="96295" bIns="48148" anchor="b"/>
          <a:lstStyle/>
          <a:p>
            <a:pPr defTabSz="963613">
              <a:spcBef>
                <a:spcPct val="0"/>
              </a:spcBef>
              <a:buClrTx/>
              <a:buSzTx/>
              <a:buFontTx/>
              <a:buNone/>
            </a:pPr>
            <a:fld id="{BA3EAE97-7869-4B0C-AA11-0C63BAA2C65A}" type="slidenum">
              <a:rPr lang="en-US" sz="1300" b="0"/>
              <a:pPr defTabSz="963613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sz="1300" b="0"/>
          </a:p>
        </p:txBody>
      </p:sp>
      <p:sp>
        <p:nvSpPr>
          <p:cNvPr id="134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344135"/>
            <a:ext cx="5487041" cy="4114800"/>
          </a:xfrm>
        </p:spPr>
        <p:txBody>
          <a:bodyPr lIns="96295" tIns="48148" rIns="96295" bIns="4814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Tejas Networks Ltd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Tejas Networks Ltd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2" descr="teja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4988" y="69850"/>
            <a:ext cx="941387" cy="41275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 userDrawn="1"/>
        </p:nvCxnSpPr>
        <p:spPr>
          <a:xfrm>
            <a:off x="0" y="1295400"/>
            <a:ext cx="8153400" cy="1588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E550FB-4FB1-4294-BFE5-CA56461486CB}" type="slidenum">
              <a:rPr lang="en-US"/>
              <a:pPr/>
              <a:t>1</a:t>
            </a:fld>
            <a:endParaRPr lang="en-US"/>
          </a:p>
        </p:txBody>
      </p:sp>
      <p:pic>
        <p:nvPicPr>
          <p:cNvPr id="1340420" name="Object 3" descr="npo0000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2550" y="3122613"/>
            <a:ext cx="3743325" cy="16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0421" name="Rectangle 4"/>
          <p:cNvSpPr>
            <a:spLocks noChangeArrowheads="1"/>
          </p:cNvSpPr>
          <p:nvPr/>
        </p:nvSpPr>
        <p:spPr bwMode="auto">
          <a:xfrm>
            <a:off x="0" y="0"/>
            <a:ext cx="9144000" cy="2903538"/>
          </a:xfrm>
          <a:prstGeom prst="rect">
            <a:avLst/>
          </a:prstGeom>
          <a:solidFill>
            <a:srgbClr val="8E76B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b="0"/>
          </a:p>
        </p:txBody>
      </p:sp>
      <p:sp>
        <p:nvSpPr>
          <p:cNvPr id="1340422" name="Text Box 3"/>
          <p:cNvSpPr txBox="1">
            <a:spLocks noChangeArrowheads="1"/>
          </p:cNvSpPr>
          <p:nvPr/>
        </p:nvSpPr>
        <p:spPr bwMode="auto">
          <a:xfrm>
            <a:off x="1238250" y="1114425"/>
            <a:ext cx="6705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Nested and Overlapping Protection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340423" name="Rectangle 5"/>
          <p:cNvSpPr>
            <a:spLocks noChangeArrowheads="1"/>
          </p:cNvSpPr>
          <p:nvPr/>
        </p:nvSpPr>
        <p:spPr bwMode="auto">
          <a:xfrm>
            <a:off x="7239000" y="5845175"/>
            <a:ext cx="1905000" cy="1012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b="0"/>
          </a:p>
        </p:txBody>
      </p:sp>
      <p:sp>
        <p:nvSpPr>
          <p:cNvPr id="1340424" name="Text Box 6"/>
          <p:cNvSpPr txBox="1">
            <a:spLocks noChangeArrowheads="1"/>
          </p:cNvSpPr>
          <p:nvPr/>
        </p:nvSpPr>
        <p:spPr bwMode="auto">
          <a:xfrm>
            <a:off x="2970213" y="5205413"/>
            <a:ext cx="3367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None/>
            </a:pPr>
            <a:endParaRPr lang="en-US" sz="2800" b="0" i="1"/>
          </a:p>
        </p:txBody>
      </p:sp>
      <p:sp>
        <p:nvSpPr>
          <p:cNvPr id="1340428" name="Rectangle 12"/>
          <p:cNvSpPr>
            <a:spLocks noChangeArrowheads="1"/>
          </p:cNvSpPr>
          <p:nvPr/>
        </p:nvSpPr>
        <p:spPr bwMode="auto">
          <a:xfrm>
            <a:off x="762000" y="5083175"/>
            <a:ext cx="7772400" cy="14700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</a:rPr>
              <a:t>M Vinod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</a:rPr>
              <a:t>Kumar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</a:rPr>
              <a:t>Dr. Abhay Karandikar</a:t>
            </a:r>
            <a:endParaRPr lang="en-US" sz="3200" b="1" dirty="0" smtClean="0">
              <a:solidFill>
                <a:schemeClr val="accent1">
                  <a:lumMod val="50000"/>
                </a:schemeClr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and Overlapping Protection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1524000"/>
            <a:ext cx="174105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Single TESI (</a:t>
            </a:r>
            <a:r>
              <a:rPr lang="en-US" dirty="0" err="1" smtClean="0"/>
              <a:t>Qay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91419" y="2362200"/>
            <a:ext cx="255198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With Segment Protection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85959" y="2373868"/>
            <a:ext cx="323774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With Global Protection (GP, </a:t>
            </a:r>
            <a:r>
              <a:rPr lang="en-US" dirty="0" err="1" smtClean="0"/>
              <a:t>Qay</a:t>
            </a:r>
            <a:r>
              <a:rPr lang="en-US" dirty="0" smtClean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440668"/>
            <a:ext cx="181735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Nested Segments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72819" y="3124200"/>
            <a:ext cx="255198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With Segment Protection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0727" y="4876800"/>
            <a:ext cx="127182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Fixed Timer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34904" y="5421868"/>
            <a:ext cx="107414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70787" y="5879068"/>
            <a:ext cx="133921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Fate-sharing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86200" y="4876800"/>
            <a:ext cx="127182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Fixed Timer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00377" y="5421868"/>
            <a:ext cx="107414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36260" y="5879068"/>
            <a:ext cx="133921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Fate-sharing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81200" y="3897868"/>
            <a:ext cx="229466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Overlapping Segments</a:t>
            </a:r>
            <a:endParaRPr lang="en-US" dirty="0"/>
          </a:p>
        </p:txBody>
      </p:sp>
      <p:cxnSp>
        <p:nvCxnSpPr>
          <p:cNvPr id="17" name="Elbow Connector 16"/>
          <p:cNvCxnSpPr>
            <a:stCxn id="5" idx="0"/>
            <a:endCxn id="6" idx="0"/>
          </p:cNvCxnSpPr>
          <p:nvPr/>
        </p:nvCxnSpPr>
        <p:spPr>
          <a:xfrm rot="16200000" flipH="1">
            <a:off x="4930287" y="499323"/>
            <a:ext cx="11668" cy="3737422"/>
          </a:xfrm>
          <a:prstGeom prst="bentConnector3">
            <a:avLst>
              <a:gd name="adj1" fmla="val -1959205"/>
            </a:avLst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4610497" y="2018903"/>
            <a:ext cx="2286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7" idx="0"/>
            <a:endCxn id="15" idx="0"/>
          </p:cNvCxnSpPr>
          <p:nvPr/>
        </p:nvCxnSpPr>
        <p:spPr>
          <a:xfrm rot="16200000" flipH="1">
            <a:off x="1904306" y="2673641"/>
            <a:ext cx="457200" cy="1991255"/>
          </a:xfrm>
          <a:prstGeom prst="bentConnector3">
            <a:avLst>
              <a:gd name="adj1" fmla="val -50000"/>
            </a:avLst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2820194" y="29710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6590506" y="2933700"/>
            <a:ext cx="3817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9" idx="0"/>
            <a:endCxn id="10" idx="0"/>
          </p:cNvCxnSpPr>
          <p:nvPr/>
        </p:nvCxnSpPr>
        <p:spPr>
          <a:xfrm rot="16200000" flipH="1">
            <a:off x="1241772" y="4691667"/>
            <a:ext cx="545068" cy="915335"/>
          </a:xfrm>
          <a:prstGeom prst="bentConnector3">
            <a:avLst>
              <a:gd name="adj1" fmla="val -41940"/>
            </a:avLst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10" idx="0"/>
            <a:endCxn id="11" idx="0"/>
          </p:cNvCxnSpPr>
          <p:nvPr/>
        </p:nvCxnSpPr>
        <p:spPr>
          <a:xfrm rot="16200000" flipH="1">
            <a:off x="2327584" y="5066258"/>
            <a:ext cx="457200" cy="1168420"/>
          </a:xfrm>
          <a:prstGeom prst="bentConnector3">
            <a:avLst>
              <a:gd name="adj1" fmla="val -16831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7" idx="2"/>
          </p:cNvCxnSpPr>
          <p:nvPr/>
        </p:nvCxnSpPr>
        <p:spPr>
          <a:xfrm rot="16200000" flipH="1">
            <a:off x="721039" y="4226239"/>
            <a:ext cx="838200" cy="57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/>
          <p:nvPr/>
        </p:nvCxnSpPr>
        <p:spPr>
          <a:xfrm rot="16200000" flipH="1">
            <a:off x="4703946" y="4691668"/>
            <a:ext cx="545068" cy="915335"/>
          </a:xfrm>
          <a:prstGeom prst="bentConnector3">
            <a:avLst>
              <a:gd name="adj1" fmla="val -41940"/>
            </a:avLst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/>
          <p:nvPr/>
        </p:nvCxnSpPr>
        <p:spPr>
          <a:xfrm rot="16200000" flipH="1">
            <a:off x="5790832" y="5066259"/>
            <a:ext cx="457200" cy="1168420"/>
          </a:xfrm>
          <a:prstGeom prst="bentConnector3">
            <a:avLst>
              <a:gd name="adj1" fmla="val -16831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6439694" y="38473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14"/>
          <p:cNvSpPr txBox="1">
            <a:spLocks noChangeArrowheads="1"/>
          </p:cNvSpPr>
          <p:nvPr/>
        </p:nvSpPr>
        <p:spPr bwMode="auto">
          <a:xfrm>
            <a:off x="6858000" y="4410075"/>
            <a:ext cx="2303462" cy="9239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Certain TESI is outside </a:t>
            </a:r>
          </a:p>
          <a:p>
            <a:r>
              <a:rPr lang="en-US" dirty="0">
                <a:latin typeface="Calibri" pitchFamily="34" charset="0"/>
              </a:rPr>
              <a:t>the  scope of ISP; </a:t>
            </a:r>
          </a:p>
          <a:p>
            <a:r>
              <a:rPr lang="en-US" dirty="0">
                <a:latin typeface="Calibri" pitchFamily="34" charset="0"/>
              </a:rPr>
              <a:t>Only GP for them</a:t>
            </a:r>
          </a:p>
        </p:txBody>
      </p:sp>
      <p:cxnSp>
        <p:nvCxnSpPr>
          <p:cNvPr id="66" name="Shape 65"/>
          <p:cNvCxnSpPr>
            <a:stCxn id="13" idx="0"/>
            <a:endCxn id="57" idx="0"/>
          </p:cNvCxnSpPr>
          <p:nvPr/>
        </p:nvCxnSpPr>
        <p:spPr>
          <a:xfrm rot="5400000" flipH="1" flipV="1">
            <a:off x="6217693" y="3629830"/>
            <a:ext cx="1011793" cy="2572284"/>
          </a:xfrm>
          <a:prstGeom prst="bentConnector3">
            <a:avLst>
              <a:gd name="adj1" fmla="val 122594"/>
            </a:avLst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7467600" y="3581400"/>
            <a:ext cx="16764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1133341" y="2962141"/>
            <a:ext cx="6980349" cy="12879"/>
          </a:xfrm>
          <a:custGeom>
            <a:avLst/>
            <a:gdLst>
              <a:gd name="connsiteX0" fmla="*/ 0 w 6980349"/>
              <a:gd name="connsiteY0" fmla="*/ 0 h 12879"/>
              <a:gd name="connsiteX1" fmla="*/ 6980349 w 6980349"/>
              <a:gd name="connsiteY1" fmla="*/ 12879 h 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80349" h="12879">
                <a:moveTo>
                  <a:pt x="0" y="0"/>
                </a:moveTo>
                <a:lnTo>
                  <a:pt x="6980349" y="12879"/>
                </a:ln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9" idx="1"/>
            <a:endCxn id="5" idx="0"/>
          </p:cNvCxnSpPr>
          <p:nvPr/>
        </p:nvCxnSpPr>
        <p:spPr>
          <a:xfrm rot="10800000" flipV="1">
            <a:off x="2781300" y="1905000"/>
            <a:ext cx="723900" cy="9144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3"/>
            <a:endCxn id="6" idx="0"/>
          </p:cNvCxnSpPr>
          <p:nvPr/>
        </p:nvCxnSpPr>
        <p:spPr>
          <a:xfrm>
            <a:off x="3886200" y="1905000"/>
            <a:ext cx="876300" cy="9144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or Overlapping Segments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819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90800" y="2819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0" y="2819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00800" y="2895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077200" y="2819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5200" y="1752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2807594" y="2009104"/>
            <a:ext cx="1854558" cy="888642"/>
          </a:xfrm>
          <a:custGeom>
            <a:avLst/>
            <a:gdLst>
              <a:gd name="connsiteX0" fmla="*/ 0 w 1854558"/>
              <a:gd name="connsiteY0" fmla="*/ 888642 h 888642"/>
              <a:gd name="connsiteX1" fmla="*/ 798491 w 1854558"/>
              <a:gd name="connsiteY1" fmla="*/ 0 h 888642"/>
              <a:gd name="connsiteX2" fmla="*/ 798491 w 1854558"/>
              <a:gd name="connsiteY2" fmla="*/ 0 h 888642"/>
              <a:gd name="connsiteX3" fmla="*/ 1854558 w 1854558"/>
              <a:gd name="connsiteY3" fmla="*/ 811369 h 888642"/>
              <a:gd name="connsiteX0" fmla="*/ 0 w 1854558"/>
              <a:gd name="connsiteY0" fmla="*/ 888642 h 888642"/>
              <a:gd name="connsiteX1" fmla="*/ 798491 w 1854558"/>
              <a:gd name="connsiteY1" fmla="*/ 0 h 888642"/>
              <a:gd name="connsiteX2" fmla="*/ 1002406 w 1854558"/>
              <a:gd name="connsiteY2" fmla="*/ 124496 h 888642"/>
              <a:gd name="connsiteX3" fmla="*/ 1854558 w 1854558"/>
              <a:gd name="connsiteY3" fmla="*/ 811369 h 888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4558" h="888642">
                <a:moveTo>
                  <a:pt x="0" y="888642"/>
                </a:moveTo>
                <a:lnTo>
                  <a:pt x="798491" y="0"/>
                </a:lnTo>
                <a:lnTo>
                  <a:pt x="1002406" y="124496"/>
                </a:lnTo>
                <a:lnTo>
                  <a:pt x="1854558" y="811369"/>
                </a:lnTo>
              </a:path>
            </a:pathLst>
          </a:custGeom>
          <a:ln w="57150">
            <a:solidFill>
              <a:srgbClr val="7030A0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>
            <a:off x="1066800" y="3048000"/>
            <a:ext cx="7162800" cy="0"/>
          </a:xfrm>
          <a:prstGeom prst="line">
            <a:avLst/>
          </a:prstGeom>
          <a:ln w="57150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1159099" y="1828800"/>
            <a:ext cx="7044743" cy="1129048"/>
          </a:xfrm>
          <a:custGeom>
            <a:avLst/>
            <a:gdLst>
              <a:gd name="connsiteX0" fmla="*/ 0 w 7044743"/>
              <a:gd name="connsiteY0" fmla="*/ 1047482 h 1159099"/>
              <a:gd name="connsiteX1" fmla="*/ 1493949 w 7044743"/>
              <a:gd name="connsiteY1" fmla="*/ 1086119 h 1159099"/>
              <a:gd name="connsiteX2" fmla="*/ 1493949 w 7044743"/>
              <a:gd name="connsiteY2" fmla="*/ 1086119 h 1159099"/>
              <a:gd name="connsiteX3" fmla="*/ 1841678 w 7044743"/>
              <a:gd name="connsiteY3" fmla="*/ 686874 h 1159099"/>
              <a:gd name="connsiteX4" fmla="*/ 2459864 w 7044743"/>
              <a:gd name="connsiteY4" fmla="*/ 30051 h 1159099"/>
              <a:gd name="connsiteX5" fmla="*/ 3206839 w 7044743"/>
              <a:gd name="connsiteY5" fmla="*/ 506569 h 1159099"/>
              <a:gd name="connsiteX6" fmla="*/ 3696236 w 7044743"/>
              <a:gd name="connsiteY6" fmla="*/ 1008845 h 1159099"/>
              <a:gd name="connsiteX7" fmla="*/ 5396247 w 7044743"/>
              <a:gd name="connsiteY7" fmla="*/ 1150513 h 1159099"/>
              <a:gd name="connsiteX8" fmla="*/ 7044743 w 7044743"/>
              <a:gd name="connsiteY8" fmla="*/ 1060361 h 1159099"/>
              <a:gd name="connsiteX0" fmla="*/ 0 w 7044743"/>
              <a:gd name="connsiteY0" fmla="*/ 1047482 h 1159099"/>
              <a:gd name="connsiteX1" fmla="*/ 1493949 w 7044743"/>
              <a:gd name="connsiteY1" fmla="*/ 1086119 h 1159099"/>
              <a:gd name="connsiteX2" fmla="*/ 1584101 w 7044743"/>
              <a:gd name="connsiteY2" fmla="*/ 944451 h 1159099"/>
              <a:gd name="connsiteX3" fmla="*/ 1841678 w 7044743"/>
              <a:gd name="connsiteY3" fmla="*/ 686874 h 1159099"/>
              <a:gd name="connsiteX4" fmla="*/ 2459864 w 7044743"/>
              <a:gd name="connsiteY4" fmla="*/ 30051 h 1159099"/>
              <a:gd name="connsiteX5" fmla="*/ 3206839 w 7044743"/>
              <a:gd name="connsiteY5" fmla="*/ 506569 h 1159099"/>
              <a:gd name="connsiteX6" fmla="*/ 3696236 w 7044743"/>
              <a:gd name="connsiteY6" fmla="*/ 1008845 h 1159099"/>
              <a:gd name="connsiteX7" fmla="*/ 5396247 w 7044743"/>
              <a:gd name="connsiteY7" fmla="*/ 1150513 h 1159099"/>
              <a:gd name="connsiteX8" fmla="*/ 7044743 w 7044743"/>
              <a:gd name="connsiteY8" fmla="*/ 1060361 h 1159099"/>
              <a:gd name="connsiteX0" fmla="*/ 0 w 7044743"/>
              <a:gd name="connsiteY0" fmla="*/ 1050701 h 1162318"/>
              <a:gd name="connsiteX1" fmla="*/ 1493949 w 7044743"/>
              <a:gd name="connsiteY1" fmla="*/ 1089338 h 1162318"/>
              <a:gd name="connsiteX2" fmla="*/ 1584101 w 7044743"/>
              <a:gd name="connsiteY2" fmla="*/ 947670 h 1162318"/>
              <a:gd name="connsiteX3" fmla="*/ 1841678 w 7044743"/>
              <a:gd name="connsiteY3" fmla="*/ 690093 h 1162318"/>
              <a:gd name="connsiteX4" fmla="*/ 2459864 w 7044743"/>
              <a:gd name="connsiteY4" fmla="*/ 33270 h 1162318"/>
              <a:gd name="connsiteX5" fmla="*/ 3108101 w 7044743"/>
              <a:gd name="connsiteY5" fmla="*/ 490470 h 1162318"/>
              <a:gd name="connsiteX6" fmla="*/ 3696236 w 7044743"/>
              <a:gd name="connsiteY6" fmla="*/ 1012064 h 1162318"/>
              <a:gd name="connsiteX7" fmla="*/ 5396247 w 7044743"/>
              <a:gd name="connsiteY7" fmla="*/ 1153732 h 1162318"/>
              <a:gd name="connsiteX8" fmla="*/ 7044743 w 7044743"/>
              <a:gd name="connsiteY8" fmla="*/ 1063580 h 1162318"/>
              <a:gd name="connsiteX0" fmla="*/ 0 w 7044743"/>
              <a:gd name="connsiteY0" fmla="*/ 1093631 h 1205248"/>
              <a:gd name="connsiteX1" fmla="*/ 1493949 w 7044743"/>
              <a:gd name="connsiteY1" fmla="*/ 1132268 h 1205248"/>
              <a:gd name="connsiteX2" fmla="*/ 1584101 w 7044743"/>
              <a:gd name="connsiteY2" fmla="*/ 990600 h 1205248"/>
              <a:gd name="connsiteX3" fmla="*/ 2459864 w 7044743"/>
              <a:gd name="connsiteY3" fmla="*/ 76200 h 1205248"/>
              <a:gd name="connsiteX4" fmla="*/ 3108101 w 7044743"/>
              <a:gd name="connsiteY4" fmla="*/ 533400 h 1205248"/>
              <a:gd name="connsiteX5" fmla="*/ 3696236 w 7044743"/>
              <a:gd name="connsiteY5" fmla="*/ 1054994 h 1205248"/>
              <a:gd name="connsiteX6" fmla="*/ 5396247 w 7044743"/>
              <a:gd name="connsiteY6" fmla="*/ 1196662 h 1205248"/>
              <a:gd name="connsiteX7" fmla="*/ 7044743 w 7044743"/>
              <a:gd name="connsiteY7" fmla="*/ 1106510 h 1205248"/>
              <a:gd name="connsiteX0" fmla="*/ 0 w 7044743"/>
              <a:gd name="connsiteY0" fmla="*/ 1017431 h 1129048"/>
              <a:gd name="connsiteX1" fmla="*/ 1493949 w 7044743"/>
              <a:gd name="connsiteY1" fmla="*/ 1056068 h 1129048"/>
              <a:gd name="connsiteX2" fmla="*/ 1965101 w 7044743"/>
              <a:gd name="connsiteY2" fmla="*/ 457200 h 1129048"/>
              <a:gd name="connsiteX3" fmla="*/ 2459864 w 7044743"/>
              <a:gd name="connsiteY3" fmla="*/ 0 h 1129048"/>
              <a:gd name="connsiteX4" fmla="*/ 3108101 w 7044743"/>
              <a:gd name="connsiteY4" fmla="*/ 457200 h 1129048"/>
              <a:gd name="connsiteX5" fmla="*/ 3696236 w 7044743"/>
              <a:gd name="connsiteY5" fmla="*/ 978794 h 1129048"/>
              <a:gd name="connsiteX6" fmla="*/ 5396247 w 7044743"/>
              <a:gd name="connsiteY6" fmla="*/ 1120462 h 1129048"/>
              <a:gd name="connsiteX7" fmla="*/ 7044743 w 7044743"/>
              <a:gd name="connsiteY7" fmla="*/ 1030310 h 1129048"/>
              <a:gd name="connsiteX0" fmla="*/ 0 w 7044743"/>
              <a:gd name="connsiteY0" fmla="*/ 1017431 h 1129048"/>
              <a:gd name="connsiteX1" fmla="*/ 1584101 w 7044743"/>
              <a:gd name="connsiteY1" fmla="*/ 990600 h 1129048"/>
              <a:gd name="connsiteX2" fmla="*/ 1965101 w 7044743"/>
              <a:gd name="connsiteY2" fmla="*/ 457200 h 1129048"/>
              <a:gd name="connsiteX3" fmla="*/ 2459864 w 7044743"/>
              <a:gd name="connsiteY3" fmla="*/ 0 h 1129048"/>
              <a:gd name="connsiteX4" fmla="*/ 3108101 w 7044743"/>
              <a:gd name="connsiteY4" fmla="*/ 457200 h 1129048"/>
              <a:gd name="connsiteX5" fmla="*/ 3696236 w 7044743"/>
              <a:gd name="connsiteY5" fmla="*/ 978794 h 1129048"/>
              <a:gd name="connsiteX6" fmla="*/ 5396247 w 7044743"/>
              <a:gd name="connsiteY6" fmla="*/ 1120462 h 1129048"/>
              <a:gd name="connsiteX7" fmla="*/ 7044743 w 7044743"/>
              <a:gd name="connsiteY7" fmla="*/ 1030310 h 1129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44743" h="1129048">
                <a:moveTo>
                  <a:pt x="0" y="1017431"/>
                </a:moveTo>
                <a:lnTo>
                  <a:pt x="1584101" y="990600"/>
                </a:lnTo>
                <a:lnTo>
                  <a:pt x="1965101" y="457200"/>
                </a:lnTo>
                <a:cubicBezTo>
                  <a:pt x="2126087" y="281189"/>
                  <a:pt x="2269364" y="0"/>
                  <a:pt x="2459864" y="0"/>
                </a:cubicBezTo>
                <a:cubicBezTo>
                  <a:pt x="2650364" y="0"/>
                  <a:pt x="2902039" y="294068"/>
                  <a:pt x="3108101" y="457200"/>
                </a:cubicBezTo>
                <a:cubicBezTo>
                  <a:pt x="3314163" y="620332"/>
                  <a:pt x="3314878" y="868250"/>
                  <a:pt x="3696236" y="978794"/>
                </a:cubicBezTo>
                <a:cubicBezTo>
                  <a:pt x="4077594" y="1089338"/>
                  <a:pt x="4838163" y="1111876"/>
                  <a:pt x="5396247" y="1120462"/>
                </a:cubicBezTo>
                <a:cubicBezTo>
                  <a:pt x="5954331" y="1129048"/>
                  <a:pt x="6499537" y="1079679"/>
                  <a:pt x="7044743" y="1030310"/>
                </a:cubicBezTo>
              </a:path>
            </a:pathLst>
          </a:custGeom>
          <a:ln w="57150">
            <a:solidFill>
              <a:schemeClr val="accent2">
                <a:lumMod val="5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743200" y="3200400"/>
            <a:ext cx="1905000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98304" y="3200400"/>
            <a:ext cx="1221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Inner-work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08711" y="3135868"/>
            <a:ext cx="126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Outer-work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781800" y="2362200"/>
            <a:ext cx="171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Outer-Protect_1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90811" y="2602468"/>
            <a:ext cx="1428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inner-Protect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15200" y="4267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2" name="Freeform 41"/>
          <p:cNvSpPr/>
          <p:nvPr/>
        </p:nvSpPr>
        <p:spPr>
          <a:xfrm>
            <a:off x="1030310" y="3039414"/>
            <a:ext cx="7199290" cy="1577663"/>
          </a:xfrm>
          <a:custGeom>
            <a:avLst/>
            <a:gdLst>
              <a:gd name="connsiteX0" fmla="*/ 7199290 w 7199290"/>
              <a:gd name="connsiteY0" fmla="*/ 77273 h 1577663"/>
              <a:gd name="connsiteX1" fmla="*/ 6542467 w 7199290"/>
              <a:gd name="connsiteY1" fmla="*/ 1378040 h 1577663"/>
              <a:gd name="connsiteX2" fmla="*/ 4893972 w 7199290"/>
              <a:gd name="connsiteY2" fmla="*/ 1275009 h 1577663"/>
              <a:gd name="connsiteX3" fmla="*/ 0 w 7199290"/>
              <a:gd name="connsiteY3" fmla="*/ 0 h 1577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99290" h="1577663">
                <a:moveTo>
                  <a:pt x="7199290" y="77273"/>
                </a:moveTo>
                <a:cubicBezTo>
                  <a:pt x="7062988" y="627845"/>
                  <a:pt x="6926687" y="1178417"/>
                  <a:pt x="6542467" y="1378040"/>
                </a:cubicBezTo>
                <a:cubicBezTo>
                  <a:pt x="6158247" y="1577663"/>
                  <a:pt x="5984383" y="1504682"/>
                  <a:pt x="4893972" y="1275009"/>
                </a:cubicBezTo>
                <a:cubicBezTo>
                  <a:pt x="3803561" y="1045336"/>
                  <a:pt x="1901780" y="522668"/>
                  <a:pt x="0" y="0"/>
                </a:cubicBezTo>
              </a:path>
            </a:pathLst>
          </a:custGeom>
          <a:ln w="57150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715000" y="3886200"/>
            <a:ext cx="171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Outer-Protect_2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05000" y="5105400"/>
            <a:ext cx="538083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Inner-work fails =&gt; Outer-work fails</a:t>
            </a:r>
          </a:p>
          <a:p>
            <a:r>
              <a:rPr lang="en-US" dirty="0" smtClean="0"/>
              <a:t>Inner-Protect fails =&gt; Outer-Protect_1 fails</a:t>
            </a:r>
          </a:p>
          <a:p>
            <a:r>
              <a:rPr lang="en-US" dirty="0" smtClean="0"/>
              <a:t>There is consistent protection switching if fate is shared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914400" y="4114800"/>
            <a:ext cx="190353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Forcing Fate-share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30" grpId="0" animBg="1"/>
      <p:bldP spid="35" grpId="0"/>
      <p:bldP spid="35" grpId="1"/>
      <p:bldP spid="35" grpId="2"/>
      <p:bldP spid="36" grpId="0"/>
      <p:bldP spid="39" grpId="0"/>
      <p:bldP spid="40" grpId="0"/>
      <p:bldP spid="40" grpId="1"/>
      <p:bldP spid="40" grpId="2"/>
      <p:bldP spid="42" grpId="0" animBg="1"/>
      <p:bldP spid="43" grpId="0"/>
      <p:bldP spid="44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1133341" y="2962141"/>
            <a:ext cx="6980349" cy="12879"/>
          </a:xfrm>
          <a:custGeom>
            <a:avLst/>
            <a:gdLst>
              <a:gd name="connsiteX0" fmla="*/ 0 w 6980349"/>
              <a:gd name="connsiteY0" fmla="*/ 0 h 12879"/>
              <a:gd name="connsiteX1" fmla="*/ 6980349 w 6980349"/>
              <a:gd name="connsiteY1" fmla="*/ 12879 h 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80349" h="12879">
                <a:moveTo>
                  <a:pt x="0" y="0"/>
                </a:moveTo>
                <a:lnTo>
                  <a:pt x="6980349" y="12879"/>
                </a:lnTo>
              </a:path>
            </a:pathLst>
          </a:custGeom>
          <a:ln w="31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8" idx="2"/>
            <a:endCxn id="10" idx="3"/>
          </p:cNvCxnSpPr>
          <p:nvPr/>
        </p:nvCxnSpPr>
        <p:spPr>
          <a:xfrm rot="5400000">
            <a:off x="7334250" y="3486150"/>
            <a:ext cx="1295400" cy="571500"/>
          </a:xfrm>
          <a:prstGeom prst="line">
            <a:avLst/>
          </a:prstGeom>
          <a:ln w="31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1"/>
            <a:endCxn id="4" idx="2"/>
          </p:cNvCxnSpPr>
          <p:nvPr/>
        </p:nvCxnSpPr>
        <p:spPr>
          <a:xfrm rot="10800000">
            <a:off x="952500" y="3124200"/>
            <a:ext cx="6362700" cy="1295400"/>
          </a:xfrm>
          <a:prstGeom prst="line">
            <a:avLst/>
          </a:prstGeom>
          <a:ln w="31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2"/>
            <a:endCxn id="10" idx="0"/>
          </p:cNvCxnSpPr>
          <p:nvPr/>
        </p:nvCxnSpPr>
        <p:spPr>
          <a:xfrm rot="16200000" flipH="1">
            <a:off x="6515100" y="3276600"/>
            <a:ext cx="1066800" cy="914400"/>
          </a:xfrm>
          <a:prstGeom prst="line">
            <a:avLst/>
          </a:prstGeom>
          <a:ln w="31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1"/>
            <a:endCxn id="5" idx="0"/>
          </p:cNvCxnSpPr>
          <p:nvPr/>
        </p:nvCxnSpPr>
        <p:spPr>
          <a:xfrm rot="10800000" flipV="1">
            <a:off x="2781300" y="1905000"/>
            <a:ext cx="723900" cy="914400"/>
          </a:xfrm>
          <a:prstGeom prst="line">
            <a:avLst/>
          </a:prstGeom>
          <a:ln w="31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3"/>
            <a:endCxn id="6" idx="0"/>
          </p:cNvCxnSpPr>
          <p:nvPr/>
        </p:nvCxnSpPr>
        <p:spPr>
          <a:xfrm>
            <a:off x="3886200" y="1905000"/>
            <a:ext cx="876300" cy="914400"/>
          </a:xfrm>
          <a:prstGeom prst="line">
            <a:avLst/>
          </a:prstGeom>
          <a:ln w="31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or Overlapping Segments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819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90800" y="2819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0" y="2819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00800" y="2895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077200" y="2819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5200" y="1752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315200" y="4267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2807594" y="2009104"/>
            <a:ext cx="1854558" cy="888642"/>
          </a:xfrm>
          <a:custGeom>
            <a:avLst/>
            <a:gdLst>
              <a:gd name="connsiteX0" fmla="*/ 0 w 1854558"/>
              <a:gd name="connsiteY0" fmla="*/ 888642 h 888642"/>
              <a:gd name="connsiteX1" fmla="*/ 798491 w 1854558"/>
              <a:gd name="connsiteY1" fmla="*/ 0 h 888642"/>
              <a:gd name="connsiteX2" fmla="*/ 798491 w 1854558"/>
              <a:gd name="connsiteY2" fmla="*/ 0 h 888642"/>
              <a:gd name="connsiteX3" fmla="*/ 1854558 w 1854558"/>
              <a:gd name="connsiteY3" fmla="*/ 811369 h 888642"/>
              <a:gd name="connsiteX0" fmla="*/ 0 w 1854558"/>
              <a:gd name="connsiteY0" fmla="*/ 888642 h 888642"/>
              <a:gd name="connsiteX1" fmla="*/ 798491 w 1854558"/>
              <a:gd name="connsiteY1" fmla="*/ 0 h 888642"/>
              <a:gd name="connsiteX2" fmla="*/ 1002406 w 1854558"/>
              <a:gd name="connsiteY2" fmla="*/ 124496 h 888642"/>
              <a:gd name="connsiteX3" fmla="*/ 1854558 w 1854558"/>
              <a:gd name="connsiteY3" fmla="*/ 811369 h 888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4558" h="888642">
                <a:moveTo>
                  <a:pt x="0" y="888642"/>
                </a:moveTo>
                <a:lnTo>
                  <a:pt x="798491" y="0"/>
                </a:lnTo>
                <a:lnTo>
                  <a:pt x="1002406" y="124496"/>
                </a:lnTo>
                <a:lnTo>
                  <a:pt x="1854558" y="811369"/>
                </a:lnTo>
              </a:path>
            </a:pathLst>
          </a:custGeom>
          <a:ln w="57150">
            <a:solidFill>
              <a:srgbClr val="7030A0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593983" y="3103808"/>
            <a:ext cx="1609859" cy="1229932"/>
          </a:xfrm>
          <a:custGeom>
            <a:avLst/>
            <a:gdLst>
              <a:gd name="connsiteX0" fmla="*/ 1609859 w 1609859"/>
              <a:gd name="connsiteY0" fmla="*/ 0 h 1229932"/>
              <a:gd name="connsiteX1" fmla="*/ 978794 w 1609859"/>
              <a:gd name="connsiteY1" fmla="*/ 1223493 h 1229932"/>
              <a:gd name="connsiteX2" fmla="*/ 0 w 1609859"/>
              <a:gd name="connsiteY2" fmla="*/ 38637 h 1229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9859" h="1229932">
                <a:moveTo>
                  <a:pt x="1609859" y="0"/>
                </a:moveTo>
                <a:cubicBezTo>
                  <a:pt x="1428481" y="608527"/>
                  <a:pt x="1247104" y="1217054"/>
                  <a:pt x="978794" y="1223493"/>
                </a:cubicBezTo>
                <a:cubicBezTo>
                  <a:pt x="710484" y="1229932"/>
                  <a:pt x="355242" y="634284"/>
                  <a:pt x="0" y="38637"/>
                </a:cubicBezTo>
              </a:path>
            </a:pathLst>
          </a:custGeom>
          <a:ln w="57150">
            <a:solidFill>
              <a:srgbClr val="FFC000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030310" y="3039414"/>
            <a:ext cx="7199290" cy="1577663"/>
          </a:xfrm>
          <a:custGeom>
            <a:avLst/>
            <a:gdLst>
              <a:gd name="connsiteX0" fmla="*/ 7199290 w 7199290"/>
              <a:gd name="connsiteY0" fmla="*/ 77273 h 1577663"/>
              <a:gd name="connsiteX1" fmla="*/ 6542467 w 7199290"/>
              <a:gd name="connsiteY1" fmla="*/ 1378040 h 1577663"/>
              <a:gd name="connsiteX2" fmla="*/ 4893972 w 7199290"/>
              <a:gd name="connsiteY2" fmla="*/ 1275009 h 1577663"/>
              <a:gd name="connsiteX3" fmla="*/ 0 w 7199290"/>
              <a:gd name="connsiteY3" fmla="*/ 0 h 1577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99290" h="1577663">
                <a:moveTo>
                  <a:pt x="7199290" y="77273"/>
                </a:moveTo>
                <a:cubicBezTo>
                  <a:pt x="7062988" y="627845"/>
                  <a:pt x="6926687" y="1178417"/>
                  <a:pt x="6542467" y="1378040"/>
                </a:cubicBezTo>
                <a:cubicBezTo>
                  <a:pt x="6158247" y="1577663"/>
                  <a:pt x="5984383" y="1504682"/>
                  <a:pt x="4893972" y="1275009"/>
                </a:cubicBezTo>
                <a:cubicBezTo>
                  <a:pt x="3803561" y="1045336"/>
                  <a:pt x="1901780" y="522668"/>
                  <a:pt x="0" y="0"/>
                </a:cubicBezTo>
              </a:path>
            </a:pathLst>
          </a:custGeom>
          <a:ln w="57150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159099" y="1798749"/>
            <a:ext cx="7044743" cy="1159099"/>
          </a:xfrm>
          <a:custGeom>
            <a:avLst/>
            <a:gdLst>
              <a:gd name="connsiteX0" fmla="*/ 0 w 7044743"/>
              <a:gd name="connsiteY0" fmla="*/ 1047482 h 1159099"/>
              <a:gd name="connsiteX1" fmla="*/ 1493949 w 7044743"/>
              <a:gd name="connsiteY1" fmla="*/ 1086119 h 1159099"/>
              <a:gd name="connsiteX2" fmla="*/ 1493949 w 7044743"/>
              <a:gd name="connsiteY2" fmla="*/ 1086119 h 1159099"/>
              <a:gd name="connsiteX3" fmla="*/ 1841678 w 7044743"/>
              <a:gd name="connsiteY3" fmla="*/ 686874 h 1159099"/>
              <a:gd name="connsiteX4" fmla="*/ 2459864 w 7044743"/>
              <a:gd name="connsiteY4" fmla="*/ 30051 h 1159099"/>
              <a:gd name="connsiteX5" fmla="*/ 3206839 w 7044743"/>
              <a:gd name="connsiteY5" fmla="*/ 506569 h 1159099"/>
              <a:gd name="connsiteX6" fmla="*/ 3696236 w 7044743"/>
              <a:gd name="connsiteY6" fmla="*/ 1008845 h 1159099"/>
              <a:gd name="connsiteX7" fmla="*/ 5396247 w 7044743"/>
              <a:gd name="connsiteY7" fmla="*/ 1150513 h 1159099"/>
              <a:gd name="connsiteX8" fmla="*/ 7044743 w 7044743"/>
              <a:gd name="connsiteY8" fmla="*/ 1060361 h 1159099"/>
              <a:gd name="connsiteX0" fmla="*/ 0 w 7044743"/>
              <a:gd name="connsiteY0" fmla="*/ 1047482 h 1159099"/>
              <a:gd name="connsiteX1" fmla="*/ 1493949 w 7044743"/>
              <a:gd name="connsiteY1" fmla="*/ 1086119 h 1159099"/>
              <a:gd name="connsiteX2" fmla="*/ 1584101 w 7044743"/>
              <a:gd name="connsiteY2" fmla="*/ 944451 h 1159099"/>
              <a:gd name="connsiteX3" fmla="*/ 1841678 w 7044743"/>
              <a:gd name="connsiteY3" fmla="*/ 686874 h 1159099"/>
              <a:gd name="connsiteX4" fmla="*/ 2459864 w 7044743"/>
              <a:gd name="connsiteY4" fmla="*/ 30051 h 1159099"/>
              <a:gd name="connsiteX5" fmla="*/ 3206839 w 7044743"/>
              <a:gd name="connsiteY5" fmla="*/ 506569 h 1159099"/>
              <a:gd name="connsiteX6" fmla="*/ 3696236 w 7044743"/>
              <a:gd name="connsiteY6" fmla="*/ 1008845 h 1159099"/>
              <a:gd name="connsiteX7" fmla="*/ 5396247 w 7044743"/>
              <a:gd name="connsiteY7" fmla="*/ 1150513 h 1159099"/>
              <a:gd name="connsiteX8" fmla="*/ 7044743 w 7044743"/>
              <a:gd name="connsiteY8" fmla="*/ 1060361 h 1159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44743" h="1159099">
                <a:moveTo>
                  <a:pt x="0" y="1047482"/>
                </a:moveTo>
                <a:lnTo>
                  <a:pt x="1493949" y="1086119"/>
                </a:lnTo>
                <a:lnTo>
                  <a:pt x="1584101" y="944451"/>
                </a:lnTo>
                <a:cubicBezTo>
                  <a:pt x="1642056" y="877910"/>
                  <a:pt x="1695718" y="839274"/>
                  <a:pt x="1841678" y="686874"/>
                </a:cubicBezTo>
                <a:cubicBezTo>
                  <a:pt x="1987638" y="534474"/>
                  <a:pt x="2232337" y="60102"/>
                  <a:pt x="2459864" y="30051"/>
                </a:cubicBezTo>
                <a:cubicBezTo>
                  <a:pt x="2687391" y="0"/>
                  <a:pt x="3000777" y="343437"/>
                  <a:pt x="3206839" y="506569"/>
                </a:cubicBezTo>
                <a:cubicBezTo>
                  <a:pt x="3412901" y="669701"/>
                  <a:pt x="3331335" y="901521"/>
                  <a:pt x="3696236" y="1008845"/>
                </a:cubicBezTo>
                <a:cubicBezTo>
                  <a:pt x="4061137" y="1116169"/>
                  <a:pt x="4838163" y="1141927"/>
                  <a:pt x="5396247" y="1150513"/>
                </a:cubicBezTo>
                <a:cubicBezTo>
                  <a:pt x="5954331" y="1159099"/>
                  <a:pt x="6499537" y="1109730"/>
                  <a:pt x="7044743" y="1060361"/>
                </a:cubicBezTo>
              </a:path>
            </a:pathLst>
          </a:custGeom>
          <a:ln w="57150">
            <a:solidFill>
              <a:srgbClr val="00B0F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990600" y="2895600"/>
            <a:ext cx="7147775" cy="1397358"/>
          </a:xfrm>
          <a:custGeom>
            <a:avLst/>
            <a:gdLst>
              <a:gd name="connsiteX0" fmla="*/ 7147775 w 7147775"/>
              <a:gd name="connsiteY0" fmla="*/ 167425 h 1397358"/>
              <a:gd name="connsiteX1" fmla="*/ 6697014 w 7147775"/>
              <a:gd name="connsiteY1" fmla="*/ 1223493 h 1397358"/>
              <a:gd name="connsiteX2" fmla="*/ 6439437 w 7147775"/>
              <a:gd name="connsiteY2" fmla="*/ 1210614 h 1397358"/>
              <a:gd name="connsiteX3" fmla="*/ 5679583 w 7147775"/>
              <a:gd name="connsiteY3" fmla="*/ 193183 h 1397358"/>
              <a:gd name="connsiteX4" fmla="*/ 5344733 w 7147775"/>
              <a:gd name="connsiteY4" fmla="*/ 51515 h 1397358"/>
              <a:gd name="connsiteX5" fmla="*/ 3644721 w 7147775"/>
              <a:gd name="connsiteY5" fmla="*/ 64394 h 1397358"/>
              <a:gd name="connsiteX6" fmla="*/ 0 w 7147775"/>
              <a:gd name="connsiteY6" fmla="*/ 51515 h 1397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47775" h="1397358">
                <a:moveTo>
                  <a:pt x="7147775" y="167425"/>
                </a:moveTo>
                <a:cubicBezTo>
                  <a:pt x="6981422" y="608526"/>
                  <a:pt x="6815070" y="1049628"/>
                  <a:pt x="6697014" y="1223493"/>
                </a:cubicBezTo>
                <a:cubicBezTo>
                  <a:pt x="6578958" y="1397358"/>
                  <a:pt x="6609009" y="1382332"/>
                  <a:pt x="6439437" y="1210614"/>
                </a:cubicBezTo>
                <a:cubicBezTo>
                  <a:pt x="6269865" y="1038896"/>
                  <a:pt x="5862034" y="386366"/>
                  <a:pt x="5679583" y="193183"/>
                </a:cubicBezTo>
                <a:cubicBezTo>
                  <a:pt x="5497132" y="0"/>
                  <a:pt x="5683877" y="72980"/>
                  <a:pt x="5344733" y="51515"/>
                </a:cubicBezTo>
                <a:cubicBezTo>
                  <a:pt x="5005589" y="30050"/>
                  <a:pt x="3644721" y="64394"/>
                  <a:pt x="3644721" y="64394"/>
                </a:cubicBezTo>
                <a:lnTo>
                  <a:pt x="0" y="51515"/>
                </a:lnTo>
              </a:path>
            </a:pathLst>
          </a:custGeom>
          <a:ln w="57150">
            <a:solidFill>
              <a:schemeClr val="tx1">
                <a:lumMod val="95000"/>
                <a:lumOff val="5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2743200" y="3200400"/>
            <a:ext cx="1905000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629400" y="2743200"/>
            <a:ext cx="1447800" cy="0"/>
          </a:xfrm>
          <a:prstGeom prst="line">
            <a:avLst/>
          </a:prstGeom>
          <a:ln w="57150">
            <a:solidFill>
              <a:srgbClr val="FFFF00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98304" y="3200400"/>
            <a:ext cx="1453731" cy="369332"/>
          </a:xfrm>
          <a:prstGeom prst="rect">
            <a:avLst/>
          </a:prstGeom>
          <a:noFill/>
          <a:ln>
            <a:noFill/>
            <a:headEnd type="diamond" w="med" len="med"/>
            <a:tailEnd type="diamond" w="med" len="med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Inner-work_1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08711" y="3135868"/>
            <a:ext cx="126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Outer-work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2362200"/>
            <a:ext cx="171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Outer-Protect_1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90811" y="2602468"/>
            <a:ext cx="1661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inner-Protect_1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601974" y="3810000"/>
            <a:ext cx="171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Outer-Protect_2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066800" y="3048000"/>
            <a:ext cx="7162800" cy="0"/>
          </a:xfrm>
          <a:prstGeom prst="line">
            <a:avLst/>
          </a:prstGeom>
          <a:ln w="38100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57800" y="3429000"/>
            <a:ext cx="1661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inner-Protect_2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781800" y="2362200"/>
            <a:ext cx="1453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Inner-work_2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38800" y="4507468"/>
            <a:ext cx="171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Outer-Protect_3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40" name="Diagram 39"/>
          <p:cNvGraphicFramePr/>
          <p:nvPr/>
        </p:nvGraphicFramePr>
        <p:xfrm>
          <a:off x="2286000" y="5257800"/>
          <a:ext cx="45720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30" grpId="0" animBg="1"/>
      <p:bldP spid="31" grpId="0" animBg="1"/>
      <p:bldP spid="27" grpId="0"/>
      <p:bldP spid="27" grpId="1"/>
      <p:bldP spid="27" grpId="2"/>
      <p:bldP spid="29" grpId="0"/>
      <p:bldP spid="32" grpId="0"/>
      <p:bldP spid="33" grpId="0"/>
      <p:bldP spid="33" grpId="1"/>
      <p:bldP spid="33" grpId="2"/>
      <p:bldP spid="34" grpId="0"/>
      <p:bldP spid="36" grpId="0"/>
      <p:bldP spid="36" grpId="1"/>
      <p:bldP spid="36" grpId="2"/>
      <p:bldP spid="37" grpId="0"/>
      <p:bldP spid="37" grpId="1"/>
      <p:bldP spid="37" grpId="2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4093</TotalTime>
  <Words>135</Words>
  <Application>Microsoft Office PowerPoint</Application>
  <PresentationFormat>On-screen Show (4:3)</PresentationFormat>
  <Paragraphs>60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Slide 1</vt:lpstr>
      <vt:lpstr>Nested and Overlapping Protection</vt:lpstr>
      <vt:lpstr>Nested or Overlapping Segments</vt:lpstr>
      <vt:lpstr>Nested or Overlapping Segments</vt:lpstr>
      <vt:lpstr>Questions?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Terminology: Segment Protection</dc:title>
  <dc:creator/>
  <cp:lastModifiedBy>vinod kumar</cp:lastModifiedBy>
  <cp:revision>31</cp:revision>
  <dcterms:created xsi:type="dcterms:W3CDTF">2006-08-16T00:00:00Z</dcterms:created>
  <dcterms:modified xsi:type="dcterms:W3CDTF">2010-01-21T20:29:01Z</dcterms:modified>
</cp:coreProperties>
</file>