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docProps/custom.xml" ContentType="application/vnd.openxmlformats-officedocument.custom-propertie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51" r:id="rId1"/>
  </p:sldMasterIdLst>
  <p:notesMasterIdLst>
    <p:notesMasterId r:id="rId33"/>
  </p:notesMasterIdLst>
  <p:handoutMasterIdLst>
    <p:handoutMasterId r:id="rId34"/>
  </p:handoutMasterIdLst>
  <p:sldIdLst>
    <p:sldId id="423" r:id="rId2"/>
    <p:sldId id="473" r:id="rId3"/>
    <p:sldId id="474" r:id="rId4"/>
    <p:sldId id="493" r:id="rId5"/>
    <p:sldId id="470" r:id="rId6"/>
    <p:sldId id="471" r:id="rId7"/>
    <p:sldId id="472" r:id="rId8"/>
    <p:sldId id="464" r:id="rId9"/>
    <p:sldId id="462" r:id="rId10"/>
    <p:sldId id="465" r:id="rId11"/>
    <p:sldId id="466" r:id="rId12"/>
    <p:sldId id="460" r:id="rId13"/>
    <p:sldId id="461" r:id="rId14"/>
    <p:sldId id="469" r:id="rId15"/>
    <p:sldId id="485" r:id="rId16"/>
    <p:sldId id="486" r:id="rId17"/>
    <p:sldId id="468" r:id="rId18"/>
    <p:sldId id="478" r:id="rId19"/>
    <p:sldId id="479" r:id="rId20"/>
    <p:sldId id="482" r:id="rId21"/>
    <p:sldId id="484" r:id="rId22"/>
    <p:sldId id="476" r:id="rId23"/>
    <p:sldId id="477" r:id="rId24"/>
    <p:sldId id="480" r:id="rId25"/>
    <p:sldId id="481" r:id="rId26"/>
    <p:sldId id="488" r:id="rId27"/>
    <p:sldId id="489" r:id="rId28"/>
    <p:sldId id="490" r:id="rId29"/>
    <p:sldId id="491" r:id="rId30"/>
    <p:sldId id="475" r:id="rId31"/>
    <p:sldId id="492" r:id="rId32"/>
  </p:sldIdLst>
  <p:sldSz cx="10671175" cy="8001000"/>
  <p:notesSz cx="6858000" cy="9144000"/>
  <p:defaultTextStyle>
    <a:defPPr>
      <a:defRPr lang="en-US"/>
    </a:defPPr>
    <a:lvl1pPr algn="l" rtl="0" eaLnBrk="0" fontAlgn="base" hangingPunct="0">
      <a:spcBef>
        <a:spcPct val="0"/>
      </a:spcBef>
      <a:spcAft>
        <a:spcPct val="0"/>
      </a:spcAft>
      <a:defRPr sz="2500" b="1" kern="1200">
        <a:solidFill>
          <a:schemeClr val="tx1"/>
        </a:solidFill>
        <a:latin typeface="Arial" pitchFamily="34" charset="0"/>
        <a:ea typeface="MS PGothic" pitchFamily="34" charset="-128"/>
        <a:cs typeface="+mn-cs"/>
      </a:defRPr>
    </a:lvl1pPr>
    <a:lvl2pPr marL="457200" algn="l" rtl="0" eaLnBrk="0" fontAlgn="base" hangingPunct="0">
      <a:spcBef>
        <a:spcPct val="0"/>
      </a:spcBef>
      <a:spcAft>
        <a:spcPct val="0"/>
      </a:spcAft>
      <a:defRPr sz="2500" b="1" kern="1200">
        <a:solidFill>
          <a:schemeClr val="tx1"/>
        </a:solidFill>
        <a:latin typeface="Arial" pitchFamily="34" charset="0"/>
        <a:ea typeface="MS PGothic" pitchFamily="34" charset="-128"/>
        <a:cs typeface="+mn-cs"/>
      </a:defRPr>
    </a:lvl2pPr>
    <a:lvl3pPr marL="914400" algn="l" rtl="0" eaLnBrk="0" fontAlgn="base" hangingPunct="0">
      <a:spcBef>
        <a:spcPct val="0"/>
      </a:spcBef>
      <a:spcAft>
        <a:spcPct val="0"/>
      </a:spcAft>
      <a:defRPr sz="2500" b="1" kern="1200">
        <a:solidFill>
          <a:schemeClr val="tx1"/>
        </a:solidFill>
        <a:latin typeface="Arial" pitchFamily="34" charset="0"/>
        <a:ea typeface="MS PGothic" pitchFamily="34" charset="-128"/>
        <a:cs typeface="+mn-cs"/>
      </a:defRPr>
    </a:lvl3pPr>
    <a:lvl4pPr marL="1371600" algn="l" rtl="0" eaLnBrk="0" fontAlgn="base" hangingPunct="0">
      <a:spcBef>
        <a:spcPct val="0"/>
      </a:spcBef>
      <a:spcAft>
        <a:spcPct val="0"/>
      </a:spcAft>
      <a:defRPr sz="2500" b="1" kern="1200">
        <a:solidFill>
          <a:schemeClr val="tx1"/>
        </a:solidFill>
        <a:latin typeface="Arial" pitchFamily="34" charset="0"/>
        <a:ea typeface="MS PGothic" pitchFamily="34" charset="-128"/>
        <a:cs typeface="+mn-cs"/>
      </a:defRPr>
    </a:lvl4pPr>
    <a:lvl5pPr marL="1828800" algn="l" rtl="0" eaLnBrk="0" fontAlgn="base" hangingPunct="0">
      <a:spcBef>
        <a:spcPct val="0"/>
      </a:spcBef>
      <a:spcAft>
        <a:spcPct val="0"/>
      </a:spcAft>
      <a:defRPr sz="2500" b="1" kern="1200">
        <a:solidFill>
          <a:schemeClr val="tx1"/>
        </a:solidFill>
        <a:latin typeface="Arial" pitchFamily="34" charset="0"/>
        <a:ea typeface="MS PGothic" pitchFamily="34" charset="-128"/>
        <a:cs typeface="+mn-cs"/>
      </a:defRPr>
    </a:lvl5pPr>
    <a:lvl6pPr marL="2286000" algn="l" defTabSz="914400" rtl="0" eaLnBrk="1" latinLnBrk="0" hangingPunct="1">
      <a:defRPr sz="2500" b="1" kern="1200">
        <a:solidFill>
          <a:schemeClr val="tx1"/>
        </a:solidFill>
        <a:latin typeface="Arial" pitchFamily="34" charset="0"/>
        <a:ea typeface="MS PGothic" pitchFamily="34" charset="-128"/>
        <a:cs typeface="+mn-cs"/>
      </a:defRPr>
    </a:lvl6pPr>
    <a:lvl7pPr marL="2743200" algn="l" defTabSz="914400" rtl="0" eaLnBrk="1" latinLnBrk="0" hangingPunct="1">
      <a:defRPr sz="2500" b="1" kern="1200">
        <a:solidFill>
          <a:schemeClr val="tx1"/>
        </a:solidFill>
        <a:latin typeface="Arial" pitchFamily="34" charset="0"/>
        <a:ea typeface="MS PGothic" pitchFamily="34" charset="-128"/>
        <a:cs typeface="+mn-cs"/>
      </a:defRPr>
    </a:lvl7pPr>
    <a:lvl8pPr marL="3200400" algn="l" defTabSz="914400" rtl="0" eaLnBrk="1" latinLnBrk="0" hangingPunct="1">
      <a:defRPr sz="2500" b="1" kern="1200">
        <a:solidFill>
          <a:schemeClr val="tx1"/>
        </a:solidFill>
        <a:latin typeface="Arial" pitchFamily="34" charset="0"/>
        <a:ea typeface="MS PGothic" pitchFamily="34" charset="-128"/>
        <a:cs typeface="+mn-cs"/>
      </a:defRPr>
    </a:lvl8pPr>
    <a:lvl9pPr marL="3657600" algn="l" defTabSz="914400" rtl="0" eaLnBrk="1" latinLnBrk="0" hangingPunct="1">
      <a:defRPr sz="2500" b="1" kern="1200">
        <a:solidFill>
          <a:schemeClr val="tx1"/>
        </a:solidFill>
        <a:latin typeface="Arial" pitchFamily="34" charset="0"/>
        <a:ea typeface="MS PGothic" pitchFamily="3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66FF"/>
    <a:srgbClr val="CC00FF"/>
    <a:srgbClr val="FF99FF"/>
    <a:srgbClr val="99CCFF"/>
    <a:srgbClr val="66FF33"/>
    <a:srgbClr val="99FF66"/>
    <a:srgbClr val="808000"/>
    <a:srgbClr val="CCCC00"/>
    <a:srgbClr val="660066"/>
    <a:srgbClr val="CC66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560" autoAdjust="0"/>
    <p:restoredTop sz="93945" autoAdjust="0"/>
  </p:normalViewPr>
  <p:slideViewPr>
    <p:cSldViewPr>
      <p:cViewPr varScale="1">
        <p:scale>
          <a:sx n="58" d="100"/>
          <a:sy n="58" d="100"/>
        </p:scale>
        <p:origin x="-1338" y="-78"/>
      </p:cViewPr>
      <p:guideLst>
        <p:guide orient="horz" pos="2520"/>
        <p:guide pos="3361"/>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66" d="100"/>
          <a:sy n="66" d="100"/>
        </p:scale>
        <p:origin x="0" y="0"/>
      </p:cViewPr>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505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b="0" smtClean="0">
                <a:latin typeface="Arial" charset="0"/>
              </a:defRPr>
            </a:lvl1pPr>
          </a:lstStyle>
          <a:p>
            <a:pPr>
              <a:defRPr/>
            </a:pPr>
            <a:endParaRPr lang="en-US" altLang="zh-CN"/>
          </a:p>
        </p:txBody>
      </p:sp>
      <p:sp>
        <p:nvSpPr>
          <p:cNvPr id="45059"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b="0" smtClean="0">
                <a:latin typeface="Arial" charset="0"/>
              </a:defRPr>
            </a:lvl1pPr>
          </a:lstStyle>
          <a:p>
            <a:pPr>
              <a:defRPr/>
            </a:pPr>
            <a:endParaRPr lang="en-US" altLang="zh-CN"/>
          </a:p>
        </p:txBody>
      </p:sp>
      <p:sp>
        <p:nvSpPr>
          <p:cNvPr id="45060"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b="0" smtClean="0">
                <a:latin typeface="Arial" charset="0"/>
              </a:defRPr>
            </a:lvl1pPr>
          </a:lstStyle>
          <a:p>
            <a:pPr>
              <a:defRPr/>
            </a:pPr>
            <a:endParaRPr lang="en-US" altLang="zh-CN"/>
          </a:p>
        </p:txBody>
      </p:sp>
      <p:sp>
        <p:nvSpPr>
          <p:cNvPr id="45061"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b="0" smtClean="0">
                <a:latin typeface="Arial" charset="0"/>
              </a:defRPr>
            </a:lvl1pPr>
          </a:lstStyle>
          <a:p>
            <a:pPr>
              <a:defRPr/>
            </a:pPr>
            <a:fld id="{D7F61847-A3F1-4994-A9CB-9C035782E1DD}" type="slidenum">
              <a:rPr lang="zh-CN" altLang="en-US"/>
              <a:pPr>
                <a:defRPr/>
              </a:pPr>
              <a:t>‹#›</a:t>
            </a:fld>
            <a:endParaRPr lang="en-US" altLang="zh-CN"/>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71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defRPr sz="1200" b="0" smtClean="0">
                <a:latin typeface="Arial" charset="0"/>
              </a:defRPr>
            </a:lvl1pPr>
          </a:lstStyle>
          <a:p>
            <a:pPr>
              <a:defRPr/>
            </a:pPr>
            <a:endParaRPr lang="en-US" altLang="zh-CN"/>
          </a:p>
        </p:txBody>
      </p:sp>
      <p:sp>
        <p:nvSpPr>
          <p:cNvPr id="3075" name="Rectangle 3"/>
          <p:cNvSpPr>
            <a:spLocks noGrp="1" noChangeArrowheads="1"/>
          </p:cNvSpPr>
          <p:nvPr>
            <p:ph type="dt" idx="1"/>
          </p:nvPr>
        </p:nvSpPr>
        <p:spPr bwMode="auto">
          <a:xfrm>
            <a:off x="3886200" y="0"/>
            <a:ext cx="2971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a:defRPr sz="1200" b="0" smtClean="0">
                <a:latin typeface="Arial" charset="0"/>
              </a:defRPr>
            </a:lvl1pPr>
          </a:lstStyle>
          <a:p>
            <a:pPr>
              <a:defRPr/>
            </a:pPr>
            <a:endParaRPr lang="en-US" altLang="zh-CN"/>
          </a:p>
        </p:txBody>
      </p:sp>
      <p:sp>
        <p:nvSpPr>
          <p:cNvPr id="6148"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3077"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ltLang="zh-CN" noProof="0" smtClean="0"/>
              <a:t>Click to edit Master text styles</a:t>
            </a:r>
          </a:p>
          <a:p>
            <a:pPr lvl="1"/>
            <a:r>
              <a:rPr lang="en-US" altLang="zh-CN" noProof="0" smtClean="0"/>
              <a:t>Second level</a:t>
            </a:r>
          </a:p>
          <a:p>
            <a:pPr lvl="2"/>
            <a:r>
              <a:rPr lang="en-US" altLang="zh-CN" noProof="0" smtClean="0"/>
              <a:t>Third level</a:t>
            </a:r>
          </a:p>
          <a:p>
            <a:pPr lvl="3"/>
            <a:r>
              <a:rPr lang="en-US" altLang="zh-CN" noProof="0" smtClean="0"/>
              <a:t>Fourth level</a:t>
            </a:r>
          </a:p>
          <a:p>
            <a:pPr lvl="4"/>
            <a:r>
              <a:rPr lang="en-US" altLang="zh-CN" noProof="0" smtClean="0"/>
              <a:t>Fifth level</a:t>
            </a:r>
          </a:p>
        </p:txBody>
      </p:sp>
      <p:sp>
        <p:nvSpPr>
          <p:cNvPr id="3078"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defRPr sz="1200" b="0" smtClean="0">
                <a:latin typeface="Arial" charset="0"/>
              </a:defRPr>
            </a:lvl1pPr>
          </a:lstStyle>
          <a:p>
            <a:pPr>
              <a:defRPr/>
            </a:pPr>
            <a:endParaRPr lang="en-US" altLang="zh-CN"/>
          </a:p>
        </p:txBody>
      </p:sp>
      <p:sp>
        <p:nvSpPr>
          <p:cNvPr id="3079"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lgn="r">
              <a:defRPr sz="1200" b="0" smtClean="0">
                <a:latin typeface="Arial" charset="0"/>
              </a:defRPr>
            </a:lvl1pPr>
          </a:lstStyle>
          <a:p>
            <a:pPr>
              <a:defRPr/>
            </a:pPr>
            <a:fld id="{55BE6221-0057-4A74-8E3C-B8B2D3110F4B}" type="slidenum">
              <a:rPr lang="zh-CN" altLang="en-US"/>
              <a:pPr>
                <a:defRPr/>
              </a:pPr>
              <a:t>‹#›</a:t>
            </a:fld>
            <a:endParaRPr lang="en-US" altLang="zh-CN"/>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宋体" pitchFamily="2" charset="-122"/>
        <a:cs typeface="+mn-cs"/>
      </a:defRPr>
    </a:lvl1pPr>
    <a:lvl2pPr marL="457200" algn="l" rtl="0" eaLnBrk="0" fontAlgn="base" hangingPunct="0">
      <a:spcBef>
        <a:spcPct val="30000"/>
      </a:spcBef>
      <a:spcAft>
        <a:spcPct val="0"/>
      </a:spcAft>
      <a:defRPr sz="1200" kern="1200">
        <a:solidFill>
          <a:schemeClr val="tx1"/>
        </a:solidFill>
        <a:latin typeface="Arial" charset="0"/>
        <a:ea typeface="宋体" pitchFamily="2" charset="-122"/>
        <a:cs typeface="+mn-cs"/>
      </a:defRPr>
    </a:lvl2pPr>
    <a:lvl3pPr marL="914400" algn="l" rtl="0" eaLnBrk="0" fontAlgn="base" hangingPunct="0">
      <a:spcBef>
        <a:spcPct val="30000"/>
      </a:spcBef>
      <a:spcAft>
        <a:spcPct val="0"/>
      </a:spcAft>
      <a:defRPr sz="1200" kern="1200">
        <a:solidFill>
          <a:schemeClr val="tx1"/>
        </a:solidFill>
        <a:latin typeface="Arial" charset="0"/>
        <a:ea typeface="宋体" pitchFamily="2" charset="-122"/>
        <a:cs typeface="+mn-cs"/>
      </a:defRPr>
    </a:lvl3pPr>
    <a:lvl4pPr marL="1371600" algn="l" rtl="0" eaLnBrk="0" fontAlgn="base" hangingPunct="0">
      <a:spcBef>
        <a:spcPct val="30000"/>
      </a:spcBef>
      <a:spcAft>
        <a:spcPct val="0"/>
      </a:spcAft>
      <a:defRPr sz="1200" kern="1200">
        <a:solidFill>
          <a:schemeClr val="tx1"/>
        </a:solidFill>
        <a:latin typeface="Arial" charset="0"/>
        <a:ea typeface="宋体" pitchFamily="2" charset="-122"/>
        <a:cs typeface="+mn-cs"/>
      </a:defRPr>
    </a:lvl4pPr>
    <a:lvl5pPr marL="1828800" algn="l" rtl="0" eaLnBrk="0" fontAlgn="base" hangingPunct="0">
      <a:spcBef>
        <a:spcPct val="30000"/>
      </a:spcBef>
      <a:spcAft>
        <a:spcPct val="0"/>
      </a:spcAft>
      <a:defRPr sz="1200" kern="1200">
        <a:solidFill>
          <a:schemeClr val="tx1"/>
        </a:solidFill>
        <a:latin typeface="Arial" charset="0"/>
        <a:ea typeface="宋体" pitchFamily="2" charset="-122"/>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800100" y="2486025"/>
            <a:ext cx="9070975" cy="1714500"/>
          </a:xfrm>
          <a:prstGeom prst="rect">
            <a:avLst/>
          </a:prstGeom>
        </p:spPr>
        <p:txBody>
          <a:bodyPr/>
          <a:lstStyle/>
          <a:p>
            <a:r>
              <a:rPr lang="en-US" smtClean="0"/>
              <a:t>Click to edit Master title style</a:t>
            </a:r>
            <a:endParaRPr lang="en-GB"/>
          </a:p>
        </p:txBody>
      </p:sp>
      <p:sp>
        <p:nvSpPr>
          <p:cNvPr id="3" name="Subtitle 2"/>
          <p:cNvSpPr>
            <a:spLocks noGrp="1"/>
          </p:cNvSpPr>
          <p:nvPr>
            <p:ph type="subTitle" idx="1"/>
          </p:nvPr>
        </p:nvSpPr>
        <p:spPr>
          <a:xfrm>
            <a:off x="1600200" y="4533900"/>
            <a:ext cx="7470775" cy="20447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33400" y="184076"/>
            <a:ext cx="9604375" cy="1015529"/>
          </a:xfrm>
          <a:prstGeom prst="rect">
            <a:avLst/>
          </a:prstGeom>
        </p:spPr>
        <p:txBody>
          <a:bodyPr/>
          <a:lstStyle/>
          <a:p>
            <a:r>
              <a:rPr lang="en-US" smtClean="0"/>
              <a:t>Click to edit Master title style</a:t>
            </a:r>
            <a:endParaRPr lang="en-GB"/>
          </a:p>
        </p:txBody>
      </p:sp>
      <p:sp>
        <p:nvSpPr>
          <p:cNvPr id="3" name="Content Placeholder 2"/>
          <p:cNvSpPr>
            <a:spLocks noGrp="1"/>
          </p:cNvSpPr>
          <p:nvPr>
            <p:ph idx="1"/>
          </p:nvPr>
        </p:nvSpPr>
        <p:spPr>
          <a:xfrm>
            <a:off x="533400" y="1866900"/>
            <a:ext cx="9604375" cy="5280025"/>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533400" y="184076"/>
            <a:ext cx="9604375" cy="1008112"/>
          </a:xfrm>
          <a:prstGeom prst="rect">
            <a:avLst/>
          </a:prstGeom>
        </p:spPr>
        <p:txBody>
          <a:bodyPr/>
          <a:lstStyle/>
          <a:p>
            <a:r>
              <a:rPr lang="en-US" smtClean="0"/>
              <a:t>Click to edit Master title style</a:t>
            </a:r>
            <a:endParaRPr lang="en-GB"/>
          </a:p>
        </p:txBody>
      </p:sp>
      <p:sp>
        <p:nvSpPr>
          <p:cNvPr id="3" name="Content Placeholder 2"/>
          <p:cNvSpPr>
            <a:spLocks noGrp="1"/>
          </p:cNvSpPr>
          <p:nvPr>
            <p:ph sz="half" idx="1"/>
          </p:nvPr>
        </p:nvSpPr>
        <p:spPr>
          <a:xfrm>
            <a:off x="533400" y="1866900"/>
            <a:ext cx="4725988" cy="5280025"/>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5411788" y="1866900"/>
            <a:ext cx="4725987" cy="5280025"/>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184076"/>
            <a:ext cx="9604375" cy="1015529"/>
          </a:xfrm>
          <a:prstGeom prst="rect">
            <a:avLst/>
          </a:prstGeo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533400" y="1790700"/>
            <a:ext cx="4714875" cy="746125"/>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533400" y="2536825"/>
            <a:ext cx="4714875" cy="4610100"/>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5421313" y="1790700"/>
            <a:ext cx="4716462" cy="746125"/>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421313" y="2536825"/>
            <a:ext cx="4716462" cy="4610100"/>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533400" y="184076"/>
            <a:ext cx="9604375" cy="1015529"/>
          </a:xfrm>
          <a:prstGeom prst="rect">
            <a:avLst/>
          </a:prstGeom>
        </p:spPr>
        <p:txBody>
          <a:bodyPr/>
          <a:lstStyle/>
          <a:p>
            <a:r>
              <a:rPr lang="en-US" dirty="0" smtClean="0"/>
              <a:t>Click to edit Master title style</a:t>
            </a:r>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extBox 1"/>
          <p:cNvSpPr txBox="1"/>
          <p:nvPr userDrawn="1"/>
        </p:nvSpPr>
        <p:spPr>
          <a:xfrm>
            <a:off x="10261505" y="7672908"/>
            <a:ext cx="402674" cy="307777"/>
          </a:xfrm>
          <a:prstGeom prst="rect">
            <a:avLst/>
          </a:prstGeom>
          <a:noFill/>
        </p:spPr>
        <p:txBody>
          <a:bodyPr wrap="none" rtlCol="0">
            <a:spAutoFit/>
          </a:bodyPr>
          <a:lstStyle/>
          <a:p>
            <a:fld id="{1D72198B-5C37-4316-AF1B-174FD6C2182E}" type="slidenum">
              <a:rPr lang="en-GB" sz="1400" smtClean="0"/>
              <a:pPr/>
              <a:t>‹#›</a:t>
            </a:fld>
            <a:endParaRPr lang="en-GB" sz="1400" dirty="0"/>
          </a:p>
        </p:txBody>
      </p:sp>
    </p:spTree>
  </p:cSld>
  <p:clrMap bg1="lt1" tx1="dk1" bg2="lt2" tx2="dk2" accent1="accent1" accent2="accent2" accent3="accent3" accent4="accent4" accent5="accent5" accent6="accent6" hlink="hlink" folHlink="folHlink"/>
  <p:sldLayoutIdLst>
    <p:sldLayoutId id="2147483652" r:id="rId1"/>
    <p:sldLayoutId id="2147483653" r:id="rId2"/>
    <p:sldLayoutId id="2147483655" r:id="rId3"/>
    <p:sldLayoutId id="2147483656" r:id="rId4"/>
    <p:sldLayoutId id="2147483657" r:id="rId5"/>
    <p:sldLayoutId id="2147483658" r:id="rId6"/>
  </p:sldLayoutIdLst>
  <p:timing>
    <p:tnLst>
      <p:par>
        <p:cTn id="1" dur="indefinite" restart="never" nodeType="tmRoot"/>
      </p:par>
    </p:tnLst>
  </p:timing>
  <p:hf hdr="0" ftr="0" dt="0"/>
  <p:txStyles>
    <p:titleStyle>
      <a:lvl1pPr algn="l" rtl="0" eaLnBrk="0" fontAlgn="base" hangingPunct="0">
        <a:spcBef>
          <a:spcPct val="0"/>
        </a:spcBef>
        <a:spcAft>
          <a:spcPct val="0"/>
        </a:spcAft>
        <a:defRPr sz="3500" b="1">
          <a:solidFill>
            <a:srgbClr val="990000"/>
          </a:solidFill>
          <a:latin typeface="+mj-lt"/>
          <a:ea typeface="+mj-ea"/>
          <a:cs typeface="+mj-cs"/>
        </a:defRPr>
      </a:lvl1pPr>
      <a:lvl2pPr algn="l" rtl="0" eaLnBrk="0" fontAlgn="base" hangingPunct="0">
        <a:spcBef>
          <a:spcPct val="0"/>
        </a:spcBef>
        <a:spcAft>
          <a:spcPct val="0"/>
        </a:spcAft>
        <a:defRPr sz="3500" b="1">
          <a:solidFill>
            <a:srgbClr val="990000"/>
          </a:solidFill>
          <a:latin typeface="Arial" charset="0"/>
          <a:ea typeface="宋体" pitchFamily="2" charset="-122"/>
        </a:defRPr>
      </a:lvl2pPr>
      <a:lvl3pPr algn="l" rtl="0" eaLnBrk="0" fontAlgn="base" hangingPunct="0">
        <a:spcBef>
          <a:spcPct val="0"/>
        </a:spcBef>
        <a:spcAft>
          <a:spcPct val="0"/>
        </a:spcAft>
        <a:defRPr sz="3500" b="1">
          <a:solidFill>
            <a:srgbClr val="990000"/>
          </a:solidFill>
          <a:latin typeface="Arial" charset="0"/>
          <a:ea typeface="宋体" pitchFamily="2" charset="-122"/>
        </a:defRPr>
      </a:lvl3pPr>
      <a:lvl4pPr algn="l" rtl="0" eaLnBrk="0" fontAlgn="base" hangingPunct="0">
        <a:spcBef>
          <a:spcPct val="0"/>
        </a:spcBef>
        <a:spcAft>
          <a:spcPct val="0"/>
        </a:spcAft>
        <a:defRPr sz="3500" b="1">
          <a:solidFill>
            <a:srgbClr val="990000"/>
          </a:solidFill>
          <a:latin typeface="Arial" charset="0"/>
          <a:ea typeface="宋体" pitchFamily="2" charset="-122"/>
        </a:defRPr>
      </a:lvl4pPr>
      <a:lvl5pPr algn="l" rtl="0" eaLnBrk="0" fontAlgn="base" hangingPunct="0">
        <a:spcBef>
          <a:spcPct val="0"/>
        </a:spcBef>
        <a:spcAft>
          <a:spcPct val="0"/>
        </a:spcAft>
        <a:defRPr sz="3500" b="1">
          <a:solidFill>
            <a:srgbClr val="990000"/>
          </a:solidFill>
          <a:latin typeface="Arial" charset="0"/>
          <a:ea typeface="宋体" pitchFamily="2" charset="-122"/>
        </a:defRPr>
      </a:lvl5pPr>
      <a:lvl6pPr marL="457200" algn="l" rtl="0" fontAlgn="base">
        <a:spcBef>
          <a:spcPct val="0"/>
        </a:spcBef>
        <a:spcAft>
          <a:spcPct val="0"/>
        </a:spcAft>
        <a:defRPr sz="3500" b="1">
          <a:solidFill>
            <a:srgbClr val="990000"/>
          </a:solidFill>
          <a:latin typeface="Arial" charset="0"/>
          <a:ea typeface="宋体" pitchFamily="2" charset="-122"/>
        </a:defRPr>
      </a:lvl6pPr>
      <a:lvl7pPr marL="914400" algn="l" rtl="0" fontAlgn="base">
        <a:spcBef>
          <a:spcPct val="0"/>
        </a:spcBef>
        <a:spcAft>
          <a:spcPct val="0"/>
        </a:spcAft>
        <a:defRPr sz="3500" b="1">
          <a:solidFill>
            <a:srgbClr val="990000"/>
          </a:solidFill>
          <a:latin typeface="Arial" charset="0"/>
          <a:ea typeface="宋体" pitchFamily="2" charset="-122"/>
        </a:defRPr>
      </a:lvl7pPr>
      <a:lvl8pPr marL="1371600" algn="l" rtl="0" fontAlgn="base">
        <a:spcBef>
          <a:spcPct val="0"/>
        </a:spcBef>
        <a:spcAft>
          <a:spcPct val="0"/>
        </a:spcAft>
        <a:defRPr sz="3500" b="1">
          <a:solidFill>
            <a:srgbClr val="990000"/>
          </a:solidFill>
          <a:latin typeface="Arial" charset="0"/>
          <a:ea typeface="宋体" pitchFamily="2" charset="-122"/>
        </a:defRPr>
      </a:lvl8pPr>
      <a:lvl9pPr marL="1828800" algn="l" rtl="0" fontAlgn="base">
        <a:spcBef>
          <a:spcPct val="0"/>
        </a:spcBef>
        <a:spcAft>
          <a:spcPct val="0"/>
        </a:spcAft>
        <a:defRPr sz="3500" b="1">
          <a:solidFill>
            <a:srgbClr val="990000"/>
          </a:solidFill>
          <a:latin typeface="Arial" charset="0"/>
          <a:ea typeface="宋体" pitchFamily="2" charset="-122"/>
        </a:defRPr>
      </a:lvl9pPr>
    </p:titleStyle>
    <p:bodyStyle>
      <a:lvl1pPr marL="342900" indent="-342900" algn="l" rtl="0" eaLnBrk="0" fontAlgn="base" hangingPunct="0">
        <a:spcBef>
          <a:spcPct val="70000"/>
        </a:spcBef>
        <a:spcAft>
          <a:spcPct val="0"/>
        </a:spcAft>
        <a:defRPr sz="2500" b="1">
          <a:solidFill>
            <a:schemeClr val="tx1"/>
          </a:solidFill>
          <a:latin typeface="+mn-lt"/>
          <a:ea typeface="+mn-ea"/>
          <a:cs typeface="+mn-cs"/>
        </a:defRPr>
      </a:lvl1pPr>
      <a:lvl2pPr marL="874713" indent="-417513" algn="l" rtl="0" eaLnBrk="0" fontAlgn="base" hangingPunct="0">
        <a:lnSpc>
          <a:spcPct val="85000"/>
        </a:lnSpc>
        <a:spcBef>
          <a:spcPct val="35000"/>
        </a:spcBef>
        <a:spcAft>
          <a:spcPct val="0"/>
        </a:spcAft>
        <a:buFont typeface="Wingdings" pitchFamily="2" charset="2"/>
        <a:buChar char="q"/>
        <a:defRPr sz="2200">
          <a:solidFill>
            <a:schemeClr val="tx1"/>
          </a:solidFill>
          <a:latin typeface="+mn-lt"/>
          <a:ea typeface="+mn-ea"/>
        </a:defRPr>
      </a:lvl2pPr>
      <a:lvl3pPr marL="1366838" indent="-323850" algn="l" rtl="0" eaLnBrk="0" fontAlgn="base" hangingPunct="0">
        <a:spcBef>
          <a:spcPct val="20000"/>
        </a:spcBef>
        <a:spcAft>
          <a:spcPct val="0"/>
        </a:spcAft>
        <a:buFont typeface="Wingdings" pitchFamily="2" charset="2"/>
        <a:buChar char="Ø"/>
        <a:defRPr sz="2000">
          <a:solidFill>
            <a:schemeClr val="tx1"/>
          </a:solidFill>
          <a:latin typeface="+mn-lt"/>
          <a:ea typeface="+mn-ea"/>
        </a:defRPr>
      </a:lvl3pPr>
      <a:lvl4pPr marL="1911350" indent="-365125" algn="l" rtl="0" eaLnBrk="0" fontAlgn="base" hangingPunct="0">
        <a:spcBef>
          <a:spcPct val="20000"/>
        </a:spcBef>
        <a:spcAft>
          <a:spcPct val="0"/>
        </a:spcAft>
        <a:buChar char="–"/>
        <a:defRPr sz="2000">
          <a:solidFill>
            <a:schemeClr val="tx1"/>
          </a:solidFill>
          <a:latin typeface="+mn-lt"/>
          <a:ea typeface="+mn-ea"/>
        </a:defRPr>
      </a:lvl4pPr>
      <a:lvl5pPr marL="2455863" indent="-365125" algn="l" rtl="0" eaLnBrk="0" fontAlgn="base" hangingPunct="0">
        <a:spcBef>
          <a:spcPct val="20000"/>
        </a:spcBef>
        <a:spcAft>
          <a:spcPct val="0"/>
        </a:spcAft>
        <a:buChar char="»"/>
        <a:defRPr sz="2000">
          <a:solidFill>
            <a:schemeClr val="tx1"/>
          </a:solidFill>
          <a:latin typeface="+mn-lt"/>
          <a:ea typeface="+mn-ea"/>
        </a:defRPr>
      </a:lvl5pPr>
      <a:lvl6pPr marL="2913063" indent="-365125" algn="l" rtl="0" fontAlgn="base">
        <a:spcBef>
          <a:spcPct val="20000"/>
        </a:spcBef>
        <a:spcAft>
          <a:spcPct val="0"/>
        </a:spcAft>
        <a:buChar char="»"/>
        <a:defRPr sz="2000">
          <a:solidFill>
            <a:schemeClr val="tx1"/>
          </a:solidFill>
          <a:latin typeface="+mn-lt"/>
          <a:ea typeface="+mn-ea"/>
        </a:defRPr>
      </a:lvl6pPr>
      <a:lvl7pPr marL="3370263" indent="-365125" algn="l" rtl="0" fontAlgn="base">
        <a:spcBef>
          <a:spcPct val="20000"/>
        </a:spcBef>
        <a:spcAft>
          <a:spcPct val="0"/>
        </a:spcAft>
        <a:buChar char="»"/>
        <a:defRPr sz="2000">
          <a:solidFill>
            <a:schemeClr val="tx1"/>
          </a:solidFill>
          <a:latin typeface="+mn-lt"/>
          <a:ea typeface="+mn-ea"/>
        </a:defRPr>
      </a:lvl7pPr>
      <a:lvl8pPr marL="3827463" indent="-365125" algn="l" rtl="0" fontAlgn="base">
        <a:spcBef>
          <a:spcPct val="20000"/>
        </a:spcBef>
        <a:spcAft>
          <a:spcPct val="0"/>
        </a:spcAft>
        <a:buChar char="»"/>
        <a:defRPr sz="2000">
          <a:solidFill>
            <a:schemeClr val="tx1"/>
          </a:solidFill>
          <a:latin typeface="+mn-lt"/>
          <a:ea typeface="+mn-ea"/>
        </a:defRPr>
      </a:lvl8pPr>
      <a:lvl9pPr marL="4284663" indent="-365125" algn="l" rtl="0" fontAlgn="base">
        <a:spcBef>
          <a:spcPct val="20000"/>
        </a:spcBef>
        <a:spcAft>
          <a:spcPct val="0"/>
        </a:spcAft>
        <a:buChar char="»"/>
        <a:defRPr sz="2000">
          <a:solidFill>
            <a:schemeClr val="tx1"/>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hyperlink" Target="http://www.ieee802.org/1/files/public/docs2011/axbq-vissers-drni-data-plane-model-I-and-II-comparison-1011-v00.pptx"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6" name="Title 1"/>
          <p:cNvSpPr>
            <a:spLocks noGrp="1"/>
          </p:cNvSpPr>
          <p:nvPr>
            <p:ph type="ctrTitle"/>
          </p:nvPr>
        </p:nvSpPr>
        <p:spPr bwMode="auto">
          <a:xfrm>
            <a:off x="800100" y="2486025"/>
            <a:ext cx="9288015" cy="1714500"/>
          </a:xfrm>
          <a:noFill/>
          <a:ln>
            <a:miter lim="800000"/>
            <a:headEnd/>
            <a:tailEnd/>
          </a:ln>
        </p:spPr>
        <p:txBody>
          <a:bodyPr vert="horz" wrap="square" lIns="91440" tIns="45720" rIns="91440" bIns="45720" numCol="1" anchor="t" anchorCtr="0" compatLnSpc="1">
            <a:prstTxWarp prst="textNoShape">
              <a:avLst/>
            </a:prstTxWarp>
          </a:bodyPr>
          <a:lstStyle/>
          <a:p>
            <a:pPr eaLnBrk="1" hangingPunct="1"/>
            <a:r>
              <a:rPr lang="en-US" dirty="0" smtClean="0"/>
              <a:t>Distributed Network Protection (DNP) architecture study</a:t>
            </a:r>
            <a:endParaRPr lang="en-GB" dirty="0" smtClean="0"/>
          </a:p>
        </p:txBody>
      </p:sp>
      <p:sp>
        <p:nvSpPr>
          <p:cNvPr id="1027" name="Subtitle 2"/>
          <p:cNvSpPr>
            <a:spLocks noGrp="1"/>
          </p:cNvSpPr>
          <p:nvPr>
            <p:ph type="subTitle" idx="1"/>
          </p:nvPr>
        </p:nvSpPr>
        <p:spPr bwMode="auto">
          <a:noFill/>
          <a:ln>
            <a:miter lim="800000"/>
            <a:headEnd/>
            <a:tailEnd/>
          </a:ln>
        </p:spPr>
        <p:txBody>
          <a:bodyPr vert="horz" wrap="square" lIns="91440" tIns="45720" rIns="91440" bIns="45720" numCol="1" anchor="t" anchorCtr="0" compatLnSpc="1">
            <a:prstTxWarp prst="textNoShape">
              <a:avLst/>
            </a:prstTxWarp>
          </a:bodyPr>
          <a:lstStyle/>
          <a:p>
            <a:pPr eaLnBrk="1" hangingPunct="1"/>
            <a:r>
              <a:rPr lang="en-US" dirty="0" smtClean="0"/>
              <a:t>Maarten Vissers</a:t>
            </a:r>
          </a:p>
          <a:p>
            <a:pPr eaLnBrk="1" hangingPunct="1"/>
            <a:r>
              <a:rPr lang="en-US" dirty="0" smtClean="0"/>
              <a:t>2011-11-02</a:t>
            </a:r>
          </a:p>
          <a:p>
            <a:pPr eaLnBrk="1" hangingPunct="1"/>
            <a:r>
              <a:rPr lang="en-GB" smtClean="0"/>
              <a:t>v1</a:t>
            </a:r>
            <a:endParaRPr lang="en-GB" dirty="0"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54" name="Group 553"/>
          <p:cNvGrpSpPr/>
          <p:nvPr/>
        </p:nvGrpSpPr>
        <p:grpSpPr>
          <a:xfrm>
            <a:off x="5959198" y="2993760"/>
            <a:ext cx="192114" cy="648072"/>
            <a:chOff x="6727650" y="2200300"/>
            <a:chExt cx="191838" cy="479590"/>
          </a:xfrm>
        </p:grpSpPr>
        <p:cxnSp>
          <p:nvCxnSpPr>
            <p:cNvPr id="561" name="Straight Connector 560"/>
            <p:cNvCxnSpPr/>
            <p:nvPr/>
          </p:nvCxnSpPr>
          <p:spPr bwMode="auto">
            <a:xfrm rot="10800000">
              <a:off x="6727650" y="2200300"/>
              <a:ext cx="0" cy="47959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64" name="Straight Connector 563"/>
            <p:cNvCxnSpPr/>
            <p:nvPr/>
          </p:nvCxnSpPr>
          <p:spPr bwMode="auto">
            <a:xfrm rot="10800000">
              <a:off x="6919488" y="2200300"/>
              <a:ext cx="0" cy="47959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79" name="Straight Connector 578"/>
            <p:cNvCxnSpPr/>
            <p:nvPr/>
          </p:nvCxnSpPr>
          <p:spPr bwMode="auto">
            <a:xfrm rot="10800000">
              <a:off x="6823569" y="2200300"/>
              <a:ext cx="0" cy="479590"/>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grpSp>
        <p:nvGrpSpPr>
          <p:cNvPr id="460" name="Group 459"/>
          <p:cNvGrpSpPr/>
          <p:nvPr/>
        </p:nvGrpSpPr>
        <p:grpSpPr>
          <a:xfrm>
            <a:off x="5071466" y="2993760"/>
            <a:ext cx="192114" cy="648072"/>
            <a:chOff x="6727650" y="2200300"/>
            <a:chExt cx="191838" cy="479590"/>
          </a:xfrm>
        </p:grpSpPr>
        <p:cxnSp>
          <p:nvCxnSpPr>
            <p:cNvPr id="464" name="Straight Connector 463"/>
            <p:cNvCxnSpPr/>
            <p:nvPr/>
          </p:nvCxnSpPr>
          <p:spPr bwMode="auto">
            <a:xfrm rot="10800000">
              <a:off x="6727650" y="2200300"/>
              <a:ext cx="0" cy="47959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65" name="Straight Connector 464"/>
            <p:cNvCxnSpPr/>
            <p:nvPr/>
          </p:nvCxnSpPr>
          <p:spPr bwMode="auto">
            <a:xfrm rot="10800000">
              <a:off x="6919488" y="2200300"/>
              <a:ext cx="0" cy="47959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75" name="Straight Connector 474"/>
            <p:cNvCxnSpPr/>
            <p:nvPr/>
          </p:nvCxnSpPr>
          <p:spPr bwMode="auto">
            <a:xfrm rot="10800000">
              <a:off x="6823569" y="2200300"/>
              <a:ext cx="0" cy="479590"/>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sp>
        <p:nvSpPr>
          <p:cNvPr id="5" name="Title 4"/>
          <p:cNvSpPr>
            <a:spLocks noGrp="1"/>
          </p:cNvSpPr>
          <p:nvPr>
            <p:ph type="title"/>
          </p:nvPr>
        </p:nvSpPr>
        <p:spPr>
          <a:xfrm>
            <a:off x="533400" y="184076"/>
            <a:ext cx="9604375" cy="1015529"/>
          </a:xfrm>
        </p:spPr>
        <p:txBody>
          <a:bodyPr/>
          <a:lstStyle/>
          <a:p>
            <a:r>
              <a:rPr lang="en-GB" dirty="0" smtClean="0"/>
              <a:t>High level model of PEB/PB nodes</a:t>
            </a:r>
            <a:endParaRPr lang="en-US" dirty="0"/>
          </a:p>
        </p:txBody>
      </p:sp>
      <p:grpSp>
        <p:nvGrpSpPr>
          <p:cNvPr id="10" name="Group 43"/>
          <p:cNvGrpSpPr>
            <a:grpSpLocks noChangeAspect="1"/>
          </p:cNvGrpSpPr>
          <p:nvPr/>
        </p:nvGrpSpPr>
        <p:grpSpPr>
          <a:xfrm rot="10800000">
            <a:off x="4929374" y="5225458"/>
            <a:ext cx="575514" cy="575514"/>
            <a:chOff x="655067" y="5296644"/>
            <a:chExt cx="504056" cy="504056"/>
          </a:xfrm>
          <a:solidFill>
            <a:schemeClr val="bg1"/>
          </a:solidFill>
        </p:grpSpPr>
        <p:sp>
          <p:nvSpPr>
            <p:cNvPr id="364" name="Isosceles Triangle 363"/>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365" name="Trapezoid 364"/>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11" name="Group 46"/>
          <p:cNvGrpSpPr>
            <a:grpSpLocks noChangeAspect="1"/>
          </p:cNvGrpSpPr>
          <p:nvPr/>
        </p:nvGrpSpPr>
        <p:grpSpPr>
          <a:xfrm rot="10800000">
            <a:off x="4257940" y="5225458"/>
            <a:ext cx="575514" cy="575514"/>
            <a:chOff x="655067" y="5296644"/>
            <a:chExt cx="504056" cy="504056"/>
          </a:xfrm>
          <a:solidFill>
            <a:schemeClr val="bg1"/>
          </a:solidFill>
        </p:grpSpPr>
        <p:sp>
          <p:nvSpPr>
            <p:cNvPr id="362" name="Isosceles Triangle 361"/>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363" name="Trapezoid 362"/>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12" name="Group 49"/>
          <p:cNvGrpSpPr>
            <a:grpSpLocks noChangeAspect="1"/>
          </p:cNvGrpSpPr>
          <p:nvPr/>
        </p:nvGrpSpPr>
        <p:grpSpPr>
          <a:xfrm rot="10800000">
            <a:off x="3586507" y="5225458"/>
            <a:ext cx="575514" cy="575514"/>
            <a:chOff x="655067" y="5296644"/>
            <a:chExt cx="504056" cy="504056"/>
          </a:xfrm>
          <a:solidFill>
            <a:schemeClr val="bg1"/>
          </a:solidFill>
        </p:grpSpPr>
        <p:sp>
          <p:nvSpPr>
            <p:cNvPr id="360" name="Isosceles Triangle 359"/>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361" name="Trapezoid 360"/>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13" name="Group 52"/>
          <p:cNvGrpSpPr>
            <a:grpSpLocks noChangeAspect="1"/>
          </p:cNvGrpSpPr>
          <p:nvPr/>
        </p:nvGrpSpPr>
        <p:grpSpPr>
          <a:xfrm rot="10800000">
            <a:off x="2915074" y="5225458"/>
            <a:ext cx="575514" cy="575514"/>
            <a:chOff x="655067" y="5296644"/>
            <a:chExt cx="504056" cy="504056"/>
          </a:xfrm>
          <a:solidFill>
            <a:schemeClr val="bg1"/>
          </a:solidFill>
        </p:grpSpPr>
        <p:sp>
          <p:nvSpPr>
            <p:cNvPr id="358" name="Isosceles Triangle 357"/>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359" name="Trapezoid 358"/>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14" name="Group 61"/>
          <p:cNvGrpSpPr>
            <a:grpSpLocks noChangeAspect="1"/>
          </p:cNvGrpSpPr>
          <p:nvPr/>
        </p:nvGrpSpPr>
        <p:grpSpPr>
          <a:xfrm rot="10800000" flipV="1">
            <a:off x="5407595" y="2226132"/>
            <a:ext cx="383676" cy="383676"/>
            <a:chOff x="655067" y="5296644"/>
            <a:chExt cx="504056" cy="504056"/>
          </a:xfrm>
          <a:solidFill>
            <a:schemeClr val="bg1"/>
          </a:solidFill>
        </p:grpSpPr>
        <p:sp>
          <p:nvSpPr>
            <p:cNvPr id="352" name="Isosceles Triangle 351"/>
            <p:cNvSpPr/>
            <p:nvPr/>
          </p:nvSpPr>
          <p:spPr bwMode="auto">
            <a:xfrm>
              <a:off x="655067" y="5296644"/>
              <a:ext cx="504056" cy="504056"/>
            </a:xfrm>
            <a:prstGeom prst="triangle">
              <a:avLst/>
            </a:prstGeom>
            <a:solidFill>
              <a:srgbClr val="CC00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353" name="Trapezoid 352"/>
            <p:cNvSpPr/>
            <p:nvPr/>
          </p:nvSpPr>
          <p:spPr bwMode="auto">
            <a:xfrm>
              <a:off x="655067" y="5656684"/>
              <a:ext cx="504056" cy="144016"/>
            </a:xfrm>
            <a:prstGeom prst="trapezoid">
              <a:avLst>
                <a:gd name="adj" fmla="val 49845"/>
              </a:avLst>
            </a:prstGeom>
            <a:solidFill>
              <a:srgbClr val="FF99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cxnSp>
        <p:nvCxnSpPr>
          <p:cNvPr id="344" name="Straight Connector 343"/>
          <p:cNvCxnSpPr>
            <a:stCxn id="364" idx="0"/>
          </p:cNvCxnSpPr>
          <p:nvPr/>
        </p:nvCxnSpPr>
        <p:spPr bwMode="auto">
          <a:xfrm rot="10800000" flipV="1">
            <a:off x="5217131" y="5800973"/>
            <a:ext cx="0" cy="287757"/>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45" name="Straight Connector 344"/>
          <p:cNvCxnSpPr>
            <a:stCxn id="362" idx="0"/>
          </p:cNvCxnSpPr>
          <p:nvPr/>
        </p:nvCxnSpPr>
        <p:spPr bwMode="auto">
          <a:xfrm rot="10800000" flipV="1">
            <a:off x="4545698" y="5800973"/>
            <a:ext cx="0" cy="287757"/>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46" name="Straight Connector 345"/>
          <p:cNvCxnSpPr>
            <a:stCxn id="360" idx="0"/>
          </p:cNvCxnSpPr>
          <p:nvPr/>
        </p:nvCxnSpPr>
        <p:spPr bwMode="auto">
          <a:xfrm rot="10800000" flipV="1">
            <a:off x="3874264" y="5800973"/>
            <a:ext cx="0" cy="287757"/>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47" name="Straight Connector 346"/>
          <p:cNvCxnSpPr>
            <a:stCxn id="358" idx="0"/>
          </p:cNvCxnSpPr>
          <p:nvPr/>
        </p:nvCxnSpPr>
        <p:spPr bwMode="auto">
          <a:xfrm rot="10800000" flipV="1">
            <a:off x="3202831" y="5800973"/>
            <a:ext cx="0" cy="287757"/>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49" name="Straight Connector 348"/>
          <p:cNvCxnSpPr>
            <a:endCxn id="352" idx="0"/>
          </p:cNvCxnSpPr>
          <p:nvPr/>
        </p:nvCxnSpPr>
        <p:spPr bwMode="auto">
          <a:xfrm rot="10800000" flipV="1">
            <a:off x="5599433" y="1938375"/>
            <a:ext cx="0" cy="287757"/>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21" name="Group 61"/>
          <p:cNvGrpSpPr>
            <a:grpSpLocks noChangeAspect="1"/>
          </p:cNvGrpSpPr>
          <p:nvPr/>
        </p:nvGrpSpPr>
        <p:grpSpPr>
          <a:xfrm flipH="1">
            <a:off x="3777326" y="3142172"/>
            <a:ext cx="383676" cy="383676"/>
            <a:chOff x="655067" y="5296644"/>
            <a:chExt cx="504056" cy="504056"/>
          </a:xfrm>
          <a:solidFill>
            <a:schemeClr val="bg1"/>
          </a:solidFill>
        </p:grpSpPr>
        <p:sp>
          <p:nvSpPr>
            <p:cNvPr id="447" name="Isosceles Triangle 446"/>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448" name="Trapezoid 447"/>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22" name="Group 64"/>
          <p:cNvGrpSpPr>
            <a:grpSpLocks noChangeAspect="1"/>
          </p:cNvGrpSpPr>
          <p:nvPr/>
        </p:nvGrpSpPr>
        <p:grpSpPr>
          <a:xfrm flipH="1">
            <a:off x="4256922" y="3142172"/>
            <a:ext cx="383676" cy="383676"/>
            <a:chOff x="655067" y="5296644"/>
            <a:chExt cx="504056" cy="504056"/>
          </a:xfrm>
          <a:solidFill>
            <a:schemeClr val="bg1"/>
          </a:solidFill>
        </p:grpSpPr>
        <p:sp>
          <p:nvSpPr>
            <p:cNvPr id="450" name="Isosceles Triangle 449"/>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451" name="Trapezoid 450"/>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cxnSp>
        <p:nvCxnSpPr>
          <p:cNvPr id="466" name="Straight Connector 465"/>
          <p:cNvCxnSpPr>
            <a:endCxn id="450" idx="0"/>
          </p:cNvCxnSpPr>
          <p:nvPr/>
        </p:nvCxnSpPr>
        <p:spPr bwMode="auto">
          <a:xfrm flipH="1">
            <a:off x="4448760" y="2854415"/>
            <a:ext cx="0" cy="287757"/>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67" name="Straight Connector 466"/>
          <p:cNvCxnSpPr>
            <a:endCxn id="447" idx="0"/>
          </p:cNvCxnSpPr>
          <p:nvPr/>
        </p:nvCxnSpPr>
        <p:spPr bwMode="auto">
          <a:xfrm flipH="1">
            <a:off x="3969164" y="2854415"/>
            <a:ext cx="0" cy="287757"/>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23" name="Group 61"/>
          <p:cNvGrpSpPr>
            <a:grpSpLocks noChangeAspect="1"/>
          </p:cNvGrpSpPr>
          <p:nvPr/>
        </p:nvGrpSpPr>
        <p:grpSpPr>
          <a:xfrm flipH="1">
            <a:off x="2818136" y="3142172"/>
            <a:ext cx="383676" cy="383676"/>
            <a:chOff x="655067" y="5296644"/>
            <a:chExt cx="504056" cy="504056"/>
          </a:xfrm>
          <a:solidFill>
            <a:schemeClr val="bg1"/>
          </a:solidFill>
        </p:grpSpPr>
        <p:sp>
          <p:nvSpPr>
            <p:cNvPr id="469" name="Isosceles Triangle 468"/>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470" name="Trapezoid 469"/>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cxnSp>
        <p:nvCxnSpPr>
          <p:cNvPr id="452" name="Straight Connector 451"/>
          <p:cNvCxnSpPr/>
          <p:nvPr/>
        </p:nvCxnSpPr>
        <p:spPr bwMode="auto">
          <a:xfrm flipH="1" flipV="1">
            <a:off x="4448760" y="3525848"/>
            <a:ext cx="0" cy="575805"/>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53" name="Straight Connector 452"/>
          <p:cNvCxnSpPr/>
          <p:nvPr/>
        </p:nvCxnSpPr>
        <p:spPr bwMode="auto">
          <a:xfrm flipH="1" flipV="1">
            <a:off x="4352841" y="3525848"/>
            <a:ext cx="0" cy="575805"/>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54" name="Straight Connector 453"/>
          <p:cNvCxnSpPr/>
          <p:nvPr/>
        </p:nvCxnSpPr>
        <p:spPr bwMode="auto">
          <a:xfrm flipH="1" flipV="1">
            <a:off x="4544679" y="3525848"/>
            <a:ext cx="0" cy="575805"/>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55" name="Straight Connector 454"/>
          <p:cNvCxnSpPr/>
          <p:nvPr/>
        </p:nvCxnSpPr>
        <p:spPr bwMode="auto">
          <a:xfrm flipH="1" flipV="1">
            <a:off x="3873245" y="3525848"/>
            <a:ext cx="0" cy="575805"/>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56" name="Straight Connector 455"/>
          <p:cNvCxnSpPr/>
          <p:nvPr/>
        </p:nvCxnSpPr>
        <p:spPr bwMode="auto">
          <a:xfrm flipH="1" flipV="1">
            <a:off x="4065084" y="3525848"/>
            <a:ext cx="0" cy="575805"/>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57" name="Straight Connector 456"/>
          <p:cNvCxnSpPr/>
          <p:nvPr/>
        </p:nvCxnSpPr>
        <p:spPr bwMode="auto">
          <a:xfrm flipH="1" flipV="1">
            <a:off x="3969165" y="3525848"/>
            <a:ext cx="0" cy="575805"/>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71" name="Straight Connector 470"/>
          <p:cNvCxnSpPr/>
          <p:nvPr/>
        </p:nvCxnSpPr>
        <p:spPr bwMode="auto">
          <a:xfrm flipH="1" flipV="1">
            <a:off x="2914055" y="3525848"/>
            <a:ext cx="0" cy="575805"/>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72" name="Straight Connector 471"/>
          <p:cNvCxnSpPr/>
          <p:nvPr/>
        </p:nvCxnSpPr>
        <p:spPr bwMode="auto">
          <a:xfrm flipH="1" flipV="1">
            <a:off x="3105893" y="3525848"/>
            <a:ext cx="0" cy="575805"/>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73" name="Straight Connector 472"/>
          <p:cNvCxnSpPr/>
          <p:nvPr/>
        </p:nvCxnSpPr>
        <p:spPr bwMode="auto">
          <a:xfrm flipH="1" flipV="1">
            <a:off x="3009974" y="3525848"/>
            <a:ext cx="0" cy="575805"/>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74" name="Straight Connector 473"/>
          <p:cNvCxnSpPr>
            <a:endCxn id="469" idx="0"/>
          </p:cNvCxnSpPr>
          <p:nvPr/>
        </p:nvCxnSpPr>
        <p:spPr bwMode="auto">
          <a:xfrm flipH="1">
            <a:off x="3009974" y="2854415"/>
            <a:ext cx="0" cy="287757"/>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33" name="Straight Connector 332"/>
          <p:cNvCxnSpPr/>
          <p:nvPr/>
        </p:nvCxnSpPr>
        <p:spPr bwMode="auto">
          <a:xfrm rot="10800000">
            <a:off x="5503514" y="2609808"/>
            <a:ext cx="0" cy="95919"/>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34" name="Straight Connector 333"/>
          <p:cNvCxnSpPr/>
          <p:nvPr/>
        </p:nvCxnSpPr>
        <p:spPr bwMode="auto">
          <a:xfrm rot="10800000">
            <a:off x="5695352" y="2609808"/>
            <a:ext cx="0" cy="95919"/>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35" name="Straight Connector 334"/>
          <p:cNvCxnSpPr/>
          <p:nvPr/>
        </p:nvCxnSpPr>
        <p:spPr bwMode="auto">
          <a:xfrm rot="10800000">
            <a:off x="5599433" y="2609808"/>
            <a:ext cx="0" cy="95919"/>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556" name="TextBox 555"/>
          <p:cNvSpPr txBox="1"/>
          <p:nvPr/>
        </p:nvSpPr>
        <p:spPr>
          <a:xfrm>
            <a:off x="2456366" y="2500737"/>
            <a:ext cx="1151029" cy="276999"/>
          </a:xfrm>
          <a:prstGeom prst="rect">
            <a:avLst/>
          </a:prstGeom>
          <a:noFill/>
        </p:spPr>
        <p:txBody>
          <a:bodyPr wrap="square" lIns="0" tIns="0" rIns="0" bIns="0" rtlCol="0">
            <a:spAutoFit/>
          </a:bodyPr>
          <a:lstStyle/>
          <a:p>
            <a:pPr algn="ctr"/>
            <a:r>
              <a:rPr lang="en-GB" sz="1800" b="0" dirty="0" smtClean="0"/>
              <a:t>Intra-DAS</a:t>
            </a:r>
            <a:endParaRPr lang="en-US" sz="1800" b="0" dirty="0" smtClean="0"/>
          </a:p>
        </p:txBody>
      </p:sp>
      <p:sp>
        <p:nvSpPr>
          <p:cNvPr id="557" name="TextBox 556"/>
          <p:cNvSpPr txBox="1"/>
          <p:nvPr/>
        </p:nvSpPr>
        <p:spPr>
          <a:xfrm>
            <a:off x="3777326" y="2500737"/>
            <a:ext cx="863272" cy="276999"/>
          </a:xfrm>
          <a:prstGeom prst="rect">
            <a:avLst/>
          </a:prstGeom>
          <a:noFill/>
        </p:spPr>
        <p:txBody>
          <a:bodyPr wrap="square" lIns="0" tIns="0" rIns="0" bIns="0" rtlCol="0">
            <a:spAutoFit/>
          </a:bodyPr>
          <a:lstStyle/>
          <a:p>
            <a:pPr algn="ctr"/>
            <a:r>
              <a:rPr lang="en-GB" sz="1800" b="0" dirty="0" smtClean="0"/>
              <a:t>ENNI</a:t>
            </a:r>
            <a:endParaRPr lang="en-US" sz="1800" b="0" dirty="0" smtClean="0"/>
          </a:p>
        </p:txBody>
      </p:sp>
      <p:sp>
        <p:nvSpPr>
          <p:cNvPr id="558" name="TextBox 557"/>
          <p:cNvSpPr txBox="1"/>
          <p:nvPr/>
        </p:nvSpPr>
        <p:spPr>
          <a:xfrm>
            <a:off x="5120193" y="1650619"/>
            <a:ext cx="863272" cy="276999"/>
          </a:xfrm>
          <a:prstGeom prst="rect">
            <a:avLst/>
          </a:prstGeom>
          <a:noFill/>
        </p:spPr>
        <p:txBody>
          <a:bodyPr wrap="square" lIns="0" tIns="0" rIns="0" bIns="0" rtlCol="0">
            <a:spAutoFit/>
          </a:bodyPr>
          <a:lstStyle/>
          <a:p>
            <a:pPr algn="ctr"/>
            <a:r>
              <a:rPr lang="en-GB" sz="1800" b="0" dirty="0" smtClean="0"/>
              <a:t>UNI</a:t>
            </a:r>
            <a:endParaRPr lang="en-US" sz="1800" b="0" dirty="0" smtClean="0"/>
          </a:p>
        </p:txBody>
      </p:sp>
      <p:sp>
        <p:nvSpPr>
          <p:cNvPr id="560" name="TextBox 559"/>
          <p:cNvSpPr txBox="1"/>
          <p:nvPr/>
        </p:nvSpPr>
        <p:spPr>
          <a:xfrm>
            <a:off x="4473059" y="6099765"/>
            <a:ext cx="863272" cy="276999"/>
          </a:xfrm>
          <a:prstGeom prst="rect">
            <a:avLst/>
          </a:prstGeom>
          <a:noFill/>
        </p:spPr>
        <p:txBody>
          <a:bodyPr wrap="square" lIns="0" tIns="0" rIns="0" bIns="0" rtlCol="0">
            <a:spAutoFit/>
          </a:bodyPr>
          <a:lstStyle/>
          <a:p>
            <a:pPr algn="ctr"/>
            <a:r>
              <a:rPr lang="en-GB" sz="1800" b="0" dirty="0" smtClean="0"/>
              <a:t>INNI</a:t>
            </a:r>
            <a:endParaRPr lang="en-US" sz="1800" b="0" dirty="0" smtClean="0"/>
          </a:p>
        </p:txBody>
      </p:sp>
      <p:grpSp>
        <p:nvGrpSpPr>
          <p:cNvPr id="753" name="Group 43"/>
          <p:cNvGrpSpPr>
            <a:grpSpLocks noChangeAspect="1"/>
          </p:cNvGrpSpPr>
          <p:nvPr/>
        </p:nvGrpSpPr>
        <p:grpSpPr>
          <a:xfrm rot="10800000">
            <a:off x="6272241" y="5225460"/>
            <a:ext cx="575514" cy="575514"/>
            <a:chOff x="655067" y="5296644"/>
            <a:chExt cx="504056" cy="504056"/>
          </a:xfrm>
          <a:solidFill>
            <a:schemeClr val="bg1"/>
          </a:solidFill>
        </p:grpSpPr>
        <p:sp>
          <p:nvSpPr>
            <p:cNvPr id="562" name="Isosceles Triangle 561"/>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63" name="Trapezoid 562"/>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754" name="Group 46"/>
          <p:cNvGrpSpPr>
            <a:grpSpLocks noChangeAspect="1"/>
          </p:cNvGrpSpPr>
          <p:nvPr/>
        </p:nvGrpSpPr>
        <p:grpSpPr>
          <a:xfrm rot="10800000">
            <a:off x="5600807" y="5225460"/>
            <a:ext cx="575514" cy="575514"/>
            <a:chOff x="655067" y="5296644"/>
            <a:chExt cx="504056" cy="504056"/>
          </a:xfrm>
          <a:solidFill>
            <a:schemeClr val="bg1"/>
          </a:solidFill>
        </p:grpSpPr>
        <p:sp>
          <p:nvSpPr>
            <p:cNvPr id="565" name="Isosceles Triangle 564"/>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66" name="Trapezoid 565"/>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cxnSp>
        <p:nvCxnSpPr>
          <p:cNvPr id="292" name="Straight Connector 291"/>
          <p:cNvCxnSpPr/>
          <p:nvPr/>
        </p:nvCxnSpPr>
        <p:spPr bwMode="auto">
          <a:xfrm rot="10800000">
            <a:off x="5217131" y="4649944"/>
            <a:ext cx="0" cy="57550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3" name="Straight Connector 292"/>
          <p:cNvCxnSpPr/>
          <p:nvPr/>
        </p:nvCxnSpPr>
        <p:spPr bwMode="auto">
          <a:xfrm rot="10800000">
            <a:off x="5121212" y="4649945"/>
            <a:ext cx="0" cy="57550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4" name="Straight Connector 293"/>
          <p:cNvCxnSpPr/>
          <p:nvPr/>
        </p:nvCxnSpPr>
        <p:spPr bwMode="auto">
          <a:xfrm rot="10800000">
            <a:off x="5025293" y="4649945"/>
            <a:ext cx="0" cy="57550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5" name="Straight Connector 294"/>
          <p:cNvCxnSpPr/>
          <p:nvPr/>
        </p:nvCxnSpPr>
        <p:spPr bwMode="auto">
          <a:xfrm rot="10800000">
            <a:off x="5408969" y="4649945"/>
            <a:ext cx="0" cy="57550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6" name="Straight Connector 295"/>
          <p:cNvCxnSpPr/>
          <p:nvPr/>
        </p:nvCxnSpPr>
        <p:spPr bwMode="auto">
          <a:xfrm rot="10800000">
            <a:off x="5313050" y="4649945"/>
            <a:ext cx="0" cy="57550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7" name="Straight Connector 296"/>
          <p:cNvCxnSpPr/>
          <p:nvPr/>
        </p:nvCxnSpPr>
        <p:spPr bwMode="auto">
          <a:xfrm rot="10800000">
            <a:off x="4545698" y="4649945"/>
            <a:ext cx="0" cy="57550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8" name="Straight Connector 297"/>
          <p:cNvCxnSpPr/>
          <p:nvPr/>
        </p:nvCxnSpPr>
        <p:spPr bwMode="auto">
          <a:xfrm rot="10800000">
            <a:off x="4449779" y="4649945"/>
            <a:ext cx="0" cy="57550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9" name="Straight Connector 298"/>
          <p:cNvCxnSpPr/>
          <p:nvPr/>
        </p:nvCxnSpPr>
        <p:spPr bwMode="auto">
          <a:xfrm rot="10800000">
            <a:off x="4353859" y="4649945"/>
            <a:ext cx="0" cy="57550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0" name="Straight Connector 299"/>
          <p:cNvCxnSpPr/>
          <p:nvPr/>
        </p:nvCxnSpPr>
        <p:spPr bwMode="auto">
          <a:xfrm rot="10800000">
            <a:off x="4737536" y="4649945"/>
            <a:ext cx="0" cy="57550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1" name="Straight Connector 300"/>
          <p:cNvCxnSpPr/>
          <p:nvPr/>
        </p:nvCxnSpPr>
        <p:spPr bwMode="auto">
          <a:xfrm rot="10800000">
            <a:off x="4641617" y="4649945"/>
            <a:ext cx="0" cy="57550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2" name="Straight Connector 301"/>
          <p:cNvCxnSpPr/>
          <p:nvPr/>
        </p:nvCxnSpPr>
        <p:spPr bwMode="auto">
          <a:xfrm rot="10800000">
            <a:off x="3874264" y="4649945"/>
            <a:ext cx="0" cy="57550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3" name="Straight Connector 302"/>
          <p:cNvCxnSpPr/>
          <p:nvPr/>
        </p:nvCxnSpPr>
        <p:spPr bwMode="auto">
          <a:xfrm rot="10800000">
            <a:off x="3778345" y="4649945"/>
            <a:ext cx="0" cy="57550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4" name="Straight Connector 303"/>
          <p:cNvCxnSpPr/>
          <p:nvPr/>
        </p:nvCxnSpPr>
        <p:spPr bwMode="auto">
          <a:xfrm rot="10800000">
            <a:off x="3682426" y="4649945"/>
            <a:ext cx="0" cy="57550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5" name="Straight Connector 304"/>
          <p:cNvCxnSpPr/>
          <p:nvPr/>
        </p:nvCxnSpPr>
        <p:spPr bwMode="auto">
          <a:xfrm rot="10800000">
            <a:off x="4066102" y="4649945"/>
            <a:ext cx="0" cy="57550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6" name="Straight Connector 305"/>
          <p:cNvCxnSpPr/>
          <p:nvPr/>
        </p:nvCxnSpPr>
        <p:spPr bwMode="auto">
          <a:xfrm rot="10800000">
            <a:off x="3970183" y="4649945"/>
            <a:ext cx="0" cy="57550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7" name="Straight Connector 306"/>
          <p:cNvCxnSpPr/>
          <p:nvPr/>
        </p:nvCxnSpPr>
        <p:spPr bwMode="auto">
          <a:xfrm rot="10800000">
            <a:off x="3202831" y="4649945"/>
            <a:ext cx="0" cy="57550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8" name="Straight Connector 307"/>
          <p:cNvCxnSpPr/>
          <p:nvPr/>
        </p:nvCxnSpPr>
        <p:spPr bwMode="auto">
          <a:xfrm rot="10800000">
            <a:off x="3106912" y="4649945"/>
            <a:ext cx="0" cy="57550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9" name="Straight Connector 308"/>
          <p:cNvCxnSpPr/>
          <p:nvPr/>
        </p:nvCxnSpPr>
        <p:spPr bwMode="auto">
          <a:xfrm rot="10800000">
            <a:off x="3010993" y="4649945"/>
            <a:ext cx="0" cy="57550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10" name="Straight Connector 309"/>
          <p:cNvCxnSpPr/>
          <p:nvPr/>
        </p:nvCxnSpPr>
        <p:spPr bwMode="auto">
          <a:xfrm rot="10800000">
            <a:off x="3394669" y="4649945"/>
            <a:ext cx="0" cy="57550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11" name="Straight Connector 310"/>
          <p:cNvCxnSpPr/>
          <p:nvPr/>
        </p:nvCxnSpPr>
        <p:spPr bwMode="auto">
          <a:xfrm rot="10800000">
            <a:off x="3298750" y="4649945"/>
            <a:ext cx="0" cy="57550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67" name="Straight Connector 566"/>
          <p:cNvCxnSpPr/>
          <p:nvPr/>
        </p:nvCxnSpPr>
        <p:spPr bwMode="auto">
          <a:xfrm rot="10800000">
            <a:off x="6559998" y="4649951"/>
            <a:ext cx="0" cy="57550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68" name="Straight Connector 567"/>
          <p:cNvCxnSpPr/>
          <p:nvPr/>
        </p:nvCxnSpPr>
        <p:spPr bwMode="auto">
          <a:xfrm rot="10800000">
            <a:off x="6464079" y="4649953"/>
            <a:ext cx="0" cy="57550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69" name="Straight Connector 568"/>
          <p:cNvCxnSpPr/>
          <p:nvPr/>
        </p:nvCxnSpPr>
        <p:spPr bwMode="auto">
          <a:xfrm rot="10800000">
            <a:off x="6368160" y="4649953"/>
            <a:ext cx="0" cy="57550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70" name="Straight Connector 569"/>
          <p:cNvCxnSpPr/>
          <p:nvPr/>
        </p:nvCxnSpPr>
        <p:spPr bwMode="auto">
          <a:xfrm rot="10800000">
            <a:off x="6751836" y="4649953"/>
            <a:ext cx="0" cy="57550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71" name="Straight Connector 570"/>
          <p:cNvCxnSpPr/>
          <p:nvPr/>
        </p:nvCxnSpPr>
        <p:spPr bwMode="auto">
          <a:xfrm rot="10800000">
            <a:off x="6655917" y="4649953"/>
            <a:ext cx="0" cy="57550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72" name="Straight Connector 571"/>
          <p:cNvCxnSpPr/>
          <p:nvPr/>
        </p:nvCxnSpPr>
        <p:spPr bwMode="auto">
          <a:xfrm rot="10800000">
            <a:off x="5888564" y="4649953"/>
            <a:ext cx="0" cy="57550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73" name="Straight Connector 572"/>
          <p:cNvCxnSpPr/>
          <p:nvPr/>
        </p:nvCxnSpPr>
        <p:spPr bwMode="auto">
          <a:xfrm rot="10800000">
            <a:off x="5792645" y="4649953"/>
            <a:ext cx="0" cy="57550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74" name="Straight Connector 573"/>
          <p:cNvCxnSpPr/>
          <p:nvPr/>
        </p:nvCxnSpPr>
        <p:spPr bwMode="auto">
          <a:xfrm rot="10800000">
            <a:off x="5696726" y="4649953"/>
            <a:ext cx="0" cy="57550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75" name="Straight Connector 574"/>
          <p:cNvCxnSpPr/>
          <p:nvPr/>
        </p:nvCxnSpPr>
        <p:spPr bwMode="auto">
          <a:xfrm rot="10800000">
            <a:off x="6080402" y="4649953"/>
            <a:ext cx="0" cy="57550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76" name="Straight Connector 575"/>
          <p:cNvCxnSpPr/>
          <p:nvPr/>
        </p:nvCxnSpPr>
        <p:spPr bwMode="auto">
          <a:xfrm rot="10800000">
            <a:off x="5984483" y="4649953"/>
            <a:ext cx="0" cy="57550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77" name="Straight Connector 576"/>
          <p:cNvCxnSpPr>
            <a:stCxn id="562" idx="0"/>
          </p:cNvCxnSpPr>
          <p:nvPr/>
        </p:nvCxnSpPr>
        <p:spPr bwMode="auto">
          <a:xfrm rot="10800000" flipV="1">
            <a:off x="6559998" y="5800974"/>
            <a:ext cx="0" cy="287757"/>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78" name="Straight Connector 577"/>
          <p:cNvCxnSpPr>
            <a:stCxn id="565" idx="0"/>
          </p:cNvCxnSpPr>
          <p:nvPr/>
        </p:nvCxnSpPr>
        <p:spPr bwMode="auto">
          <a:xfrm rot="10800000" flipV="1">
            <a:off x="5888564" y="5800974"/>
            <a:ext cx="0" cy="287757"/>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799" name="Group 355"/>
          <p:cNvGrpSpPr/>
          <p:nvPr/>
        </p:nvGrpSpPr>
        <p:grpSpPr>
          <a:xfrm>
            <a:off x="3814691" y="3621767"/>
            <a:ext cx="317190" cy="383676"/>
            <a:chOff x="4277907" y="2848372"/>
            <a:chExt cx="238120" cy="288032"/>
          </a:xfrm>
        </p:grpSpPr>
        <p:grpSp>
          <p:nvGrpSpPr>
            <p:cNvPr id="800" name="Group 263"/>
            <p:cNvGrpSpPr>
              <a:grpSpLocks noChangeAspect="1"/>
            </p:cNvGrpSpPr>
            <p:nvPr/>
          </p:nvGrpSpPr>
          <p:grpSpPr>
            <a:xfrm>
              <a:off x="4277907" y="2848372"/>
              <a:ext cx="96010" cy="288032"/>
              <a:chOff x="1951211" y="1696244"/>
              <a:chExt cx="144016" cy="432048"/>
            </a:xfrm>
          </p:grpSpPr>
          <p:sp>
            <p:nvSpPr>
              <p:cNvPr id="407" name="Flowchart: Delay 406"/>
              <p:cNvSpPr/>
              <p:nvPr/>
            </p:nvSpPr>
            <p:spPr bwMode="auto">
              <a:xfrm rot="16200000">
                <a:off x="1987215" y="1804256"/>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408" name="Isosceles Triangle 407"/>
              <p:cNvSpPr/>
              <p:nvPr/>
            </p:nvSpPr>
            <p:spPr bwMode="auto">
              <a:xfrm flipH="1">
                <a:off x="1951211" y="1696244"/>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409" name="Flowchart: Delay 408"/>
              <p:cNvSpPr/>
              <p:nvPr/>
            </p:nvSpPr>
            <p:spPr bwMode="auto">
              <a:xfrm rot="5400000" flipV="1">
                <a:off x="1987215" y="1876264"/>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410" name="Isosceles Triangle 409"/>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801" name="Group 264"/>
            <p:cNvGrpSpPr>
              <a:grpSpLocks noChangeAspect="1"/>
            </p:cNvGrpSpPr>
            <p:nvPr/>
          </p:nvGrpSpPr>
          <p:grpSpPr>
            <a:xfrm>
              <a:off x="4346157" y="2848372"/>
              <a:ext cx="96010" cy="288032"/>
              <a:chOff x="1951211" y="1696244"/>
              <a:chExt cx="144016" cy="432048"/>
            </a:xfrm>
          </p:grpSpPr>
          <p:sp>
            <p:nvSpPr>
              <p:cNvPr id="386" name="Flowchart: Delay 385"/>
              <p:cNvSpPr/>
              <p:nvPr/>
            </p:nvSpPr>
            <p:spPr bwMode="auto">
              <a:xfrm rot="16200000">
                <a:off x="1987215" y="1804256"/>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399" name="Isosceles Triangle 398"/>
              <p:cNvSpPr/>
              <p:nvPr/>
            </p:nvSpPr>
            <p:spPr bwMode="auto">
              <a:xfrm flipH="1">
                <a:off x="1951211" y="1696244"/>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402" name="Flowchart: Delay 401"/>
              <p:cNvSpPr/>
              <p:nvPr/>
            </p:nvSpPr>
            <p:spPr bwMode="auto">
              <a:xfrm rot="5400000" flipV="1">
                <a:off x="1987215" y="1876264"/>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406" name="Isosceles Triangle 405"/>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802" name="Group 273"/>
            <p:cNvGrpSpPr>
              <a:grpSpLocks noChangeAspect="1"/>
            </p:cNvGrpSpPr>
            <p:nvPr/>
          </p:nvGrpSpPr>
          <p:grpSpPr>
            <a:xfrm>
              <a:off x="4420017" y="2848372"/>
              <a:ext cx="96010" cy="288032"/>
              <a:chOff x="1951211" y="1696244"/>
              <a:chExt cx="144016" cy="432048"/>
            </a:xfrm>
          </p:grpSpPr>
          <p:sp>
            <p:nvSpPr>
              <p:cNvPr id="380" name="Flowchart: Delay 379"/>
              <p:cNvSpPr/>
              <p:nvPr/>
            </p:nvSpPr>
            <p:spPr bwMode="auto">
              <a:xfrm rot="16200000">
                <a:off x="1987215" y="1804256"/>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381" name="Isosceles Triangle 380"/>
              <p:cNvSpPr/>
              <p:nvPr/>
            </p:nvSpPr>
            <p:spPr bwMode="auto">
              <a:xfrm flipH="1">
                <a:off x="1951211" y="1696244"/>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384" name="Flowchart: Delay 383"/>
              <p:cNvSpPr/>
              <p:nvPr/>
            </p:nvSpPr>
            <p:spPr bwMode="auto">
              <a:xfrm rot="5400000" flipV="1">
                <a:off x="1987215" y="1876264"/>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385" name="Isosceles Triangle 384"/>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grpSp>
        <p:nvGrpSpPr>
          <p:cNvPr id="817" name="Group 621"/>
          <p:cNvGrpSpPr/>
          <p:nvPr/>
        </p:nvGrpSpPr>
        <p:grpSpPr>
          <a:xfrm>
            <a:off x="4293516" y="3621767"/>
            <a:ext cx="317190" cy="383676"/>
            <a:chOff x="4277907" y="2848372"/>
            <a:chExt cx="238120" cy="288032"/>
          </a:xfrm>
        </p:grpSpPr>
        <p:grpSp>
          <p:nvGrpSpPr>
            <p:cNvPr id="818" name="Group 263"/>
            <p:cNvGrpSpPr>
              <a:grpSpLocks noChangeAspect="1"/>
            </p:cNvGrpSpPr>
            <p:nvPr/>
          </p:nvGrpSpPr>
          <p:grpSpPr>
            <a:xfrm>
              <a:off x="4277907" y="2848372"/>
              <a:ext cx="96010" cy="288032"/>
              <a:chOff x="1951211" y="1696244"/>
              <a:chExt cx="144016" cy="432048"/>
            </a:xfrm>
          </p:grpSpPr>
          <p:sp>
            <p:nvSpPr>
              <p:cNvPr id="634" name="Flowchart: Delay 633"/>
              <p:cNvSpPr/>
              <p:nvPr/>
            </p:nvSpPr>
            <p:spPr bwMode="auto">
              <a:xfrm rot="16200000">
                <a:off x="1987215" y="1804256"/>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35" name="Isosceles Triangle 634"/>
              <p:cNvSpPr/>
              <p:nvPr/>
            </p:nvSpPr>
            <p:spPr bwMode="auto">
              <a:xfrm flipH="1">
                <a:off x="1951211" y="1696244"/>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36" name="Flowchart: Delay 635"/>
              <p:cNvSpPr/>
              <p:nvPr/>
            </p:nvSpPr>
            <p:spPr bwMode="auto">
              <a:xfrm rot="5400000" flipV="1">
                <a:off x="1987215" y="1876264"/>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37" name="Isosceles Triangle 636"/>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831" name="Group 264"/>
            <p:cNvGrpSpPr>
              <a:grpSpLocks noChangeAspect="1"/>
            </p:cNvGrpSpPr>
            <p:nvPr/>
          </p:nvGrpSpPr>
          <p:grpSpPr>
            <a:xfrm>
              <a:off x="4346157" y="2848372"/>
              <a:ext cx="96010" cy="288032"/>
              <a:chOff x="1951211" y="1696244"/>
              <a:chExt cx="144016" cy="432048"/>
            </a:xfrm>
          </p:grpSpPr>
          <p:sp>
            <p:nvSpPr>
              <p:cNvPr id="630" name="Flowchart: Delay 629"/>
              <p:cNvSpPr/>
              <p:nvPr/>
            </p:nvSpPr>
            <p:spPr bwMode="auto">
              <a:xfrm rot="16200000">
                <a:off x="1987215" y="1804256"/>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31" name="Isosceles Triangle 630"/>
              <p:cNvSpPr/>
              <p:nvPr/>
            </p:nvSpPr>
            <p:spPr bwMode="auto">
              <a:xfrm flipH="1">
                <a:off x="1951211" y="1696244"/>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32" name="Flowchart: Delay 631"/>
              <p:cNvSpPr/>
              <p:nvPr/>
            </p:nvSpPr>
            <p:spPr bwMode="auto">
              <a:xfrm rot="5400000" flipV="1">
                <a:off x="1987215" y="1876264"/>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33" name="Isosceles Triangle 632"/>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832" name="Group 273"/>
            <p:cNvGrpSpPr>
              <a:grpSpLocks noChangeAspect="1"/>
            </p:cNvGrpSpPr>
            <p:nvPr/>
          </p:nvGrpSpPr>
          <p:grpSpPr>
            <a:xfrm>
              <a:off x="4420017" y="2848372"/>
              <a:ext cx="96010" cy="288032"/>
              <a:chOff x="1951211" y="1696244"/>
              <a:chExt cx="144016" cy="432048"/>
            </a:xfrm>
          </p:grpSpPr>
          <p:sp>
            <p:nvSpPr>
              <p:cNvPr id="626" name="Flowchart: Delay 625"/>
              <p:cNvSpPr/>
              <p:nvPr/>
            </p:nvSpPr>
            <p:spPr bwMode="auto">
              <a:xfrm rot="16200000">
                <a:off x="1987215" y="1804256"/>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27" name="Isosceles Triangle 626"/>
              <p:cNvSpPr/>
              <p:nvPr/>
            </p:nvSpPr>
            <p:spPr bwMode="auto">
              <a:xfrm flipH="1">
                <a:off x="1951211" y="1696244"/>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28" name="Flowchart: Delay 627"/>
              <p:cNvSpPr/>
              <p:nvPr/>
            </p:nvSpPr>
            <p:spPr bwMode="auto">
              <a:xfrm rot="5400000" flipV="1">
                <a:off x="1987215" y="1876264"/>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29" name="Isosceles Triangle 628"/>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grpSp>
        <p:nvGrpSpPr>
          <p:cNvPr id="833" name="Group 637"/>
          <p:cNvGrpSpPr/>
          <p:nvPr/>
        </p:nvGrpSpPr>
        <p:grpSpPr>
          <a:xfrm>
            <a:off x="2854730" y="3621767"/>
            <a:ext cx="317190" cy="383676"/>
            <a:chOff x="4277907" y="2848372"/>
            <a:chExt cx="238120" cy="288032"/>
          </a:xfrm>
        </p:grpSpPr>
        <p:grpSp>
          <p:nvGrpSpPr>
            <p:cNvPr id="834" name="Group 263"/>
            <p:cNvGrpSpPr>
              <a:grpSpLocks noChangeAspect="1"/>
            </p:cNvGrpSpPr>
            <p:nvPr/>
          </p:nvGrpSpPr>
          <p:grpSpPr>
            <a:xfrm>
              <a:off x="4277907" y="2848372"/>
              <a:ext cx="96010" cy="288032"/>
              <a:chOff x="1951211" y="1696244"/>
              <a:chExt cx="144016" cy="432048"/>
            </a:xfrm>
          </p:grpSpPr>
          <p:sp>
            <p:nvSpPr>
              <p:cNvPr id="650" name="Flowchart: Delay 649"/>
              <p:cNvSpPr/>
              <p:nvPr/>
            </p:nvSpPr>
            <p:spPr bwMode="auto">
              <a:xfrm rot="16200000">
                <a:off x="1987215" y="1804256"/>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51" name="Isosceles Triangle 650"/>
              <p:cNvSpPr/>
              <p:nvPr/>
            </p:nvSpPr>
            <p:spPr bwMode="auto">
              <a:xfrm flipH="1">
                <a:off x="1951211" y="1696244"/>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52" name="Flowchart: Delay 651"/>
              <p:cNvSpPr/>
              <p:nvPr/>
            </p:nvSpPr>
            <p:spPr bwMode="auto">
              <a:xfrm rot="5400000" flipV="1">
                <a:off x="1987215" y="1876264"/>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53" name="Isosceles Triangle 652"/>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847" name="Group 264"/>
            <p:cNvGrpSpPr>
              <a:grpSpLocks noChangeAspect="1"/>
            </p:cNvGrpSpPr>
            <p:nvPr/>
          </p:nvGrpSpPr>
          <p:grpSpPr>
            <a:xfrm>
              <a:off x="4346157" y="2848372"/>
              <a:ext cx="96010" cy="288032"/>
              <a:chOff x="1951211" y="1696244"/>
              <a:chExt cx="144016" cy="432048"/>
            </a:xfrm>
          </p:grpSpPr>
          <p:sp>
            <p:nvSpPr>
              <p:cNvPr id="646" name="Flowchart: Delay 645"/>
              <p:cNvSpPr/>
              <p:nvPr/>
            </p:nvSpPr>
            <p:spPr bwMode="auto">
              <a:xfrm rot="16200000">
                <a:off x="1987215" y="1804256"/>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47" name="Isosceles Triangle 646"/>
              <p:cNvSpPr/>
              <p:nvPr/>
            </p:nvSpPr>
            <p:spPr bwMode="auto">
              <a:xfrm flipH="1">
                <a:off x="1951211" y="1696244"/>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48" name="Flowchart: Delay 647"/>
              <p:cNvSpPr/>
              <p:nvPr/>
            </p:nvSpPr>
            <p:spPr bwMode="auto">
              <a:xfrm rot="5400000" flipV="1">
                <a:off x="1987215" y="1876264"/>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49" name="Isosceles Triangle 648"/>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848" name="Group 273"/>
            <p:cNvGrpSpPr>
              <a:grpSpLocks noChangeAspect="1"/>
            </p:cNvGrpSpPr>
            <p:nvPr/>
          </p:nvGrpSpPr>
          <p:grpSpPr>
            <a:xfrm>
              <a:off x="4420017" y="2848372"/>
              <a:ext cx="96010" cy="288032"/>
              <a:chOff x="1951211" y="1696244"/>
              <a:chExt cx="144016" cy="432048"/>
            </a:xfrm>
          </p:grpSpPr>
          <p:sp>
            <p:nvSpPr>
              <p:cNvPr id="642" name="Flowchart: Delay 641"/>
              <p:cNvSpPr/>
              <p:nvPr/>
            </p:nvSpPr>
            <p:spPr bwMode="auto">
              <a:xfrm rot="16200000">
                <a:off x="1987215" y="1804256"/>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43" name="Isosceles Triangle 642"/>
              <p:cNvSpPr/>
              <p:nvPr/>
            </p:nvSpPr>
            <p:spPr bwMode="auto">
              <a:xfrm flipH="1">
                <a:off x="1951211" y="1696244"/>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44" name="Flowchart: Delay 643"/>
              <p:cNvSpPr/>
              <p:nvPr/>
            </p:nvSpPr>
            <p:spPr bwMode="auto">
              <a:xfrm rot="5400000" flipV="1">
                <a:off x="1987215" y="1876264"/>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45" name="Isosceles Triangle 644"/>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grpSp>
        <p:nvGrpSpPr>
          <p:cNvPr id="942" name="Group 953"/>
          <p:cNvGrpSpPr/>
          <p:nvPr/>
        </p:nvGrpSpPr>
        <p:grpSpPr>
          <a:xfrm>
            <a:off x="2946797" y="4745863"/>
            <a:ext cx="511567" cy="383676"/>
            <a:chOff x="2335066" y="5800700"/>
            <a:chExt cx="384042" cy="288032"/>
          </a:xfrm>
          <a:solidFill>
            <a:srgbClr val="FFFF00"/>
          </a:solidFill>
        </p:grpSpPr>
        <p:grpSp>
          <p:nvGrpSpPr>
            <p:cNvPr id="943" name="Group 263"/>
            <p:cNvGrpSpPr>
              <a:grpSpLocks noChangeAspect="1"/>
            </p:cNvGrpSpPr>
            <p:nvPr/>
          </p:nvGrpSpPr>
          <p:grpSpPr>
            <a:xfrm>
              <a:off x="2335066" y="5800700"/>
              <a:ext cx="96010" cy="288032"/>
              <a:chOff x="1951211" y="1696244"/>
              <a:chExt cx="144016" cy="432048"/>
            </a:xfrm>
            <a:grpFill/>
          </p:grpSpPr>
          <p:sp>
            <p:nvSpPr>
              <p:cNvPr id="859" name="Flowchart: Delay 858"/>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60" name="Isosceles Triangle 859"/>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61" name="Flowchart: Delay 860"/>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62" name="Isosceles Triangle 861"/>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944" name="Group 264"/>
            <p:cNvGrpSpPr>
              <a:grpSpLocks noChangeAspect="1"/>
            </p:cNvGrpSpPr>
            <p:nvPr/>
          </p:nvGrpSpPr>
          <p:grpSpPr>
            <a:xfrm>
              <a:off x="2408079" y="5800700"/>
              <a:ext cx="96010" cy="288032"/>
              <a:chOff x="1951211" y="1696244"/>
              <a:chExt cx="144016" cy="432048"/>
            </a:xfrm>
            <a:grpFill/>
          </p:grpSpPr>
          <p:sp>
            <p:nvSpPr>
              <p:cNvPr id="855" name="Flowchart: Delay 854"/>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56" name="Isosceles Triangle 855"/>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57" name="Flowchart: Delay 856"/>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58" name="Isosceles Triangle 857"/>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949" name="Group 273"/>
            <p:cNvGrpSpPr>
              <a:grpSpLocks noChangeAspect="1"/>
            </p:cNvGrpSpPr>
            <p:nvPr/>
          </p:nvGrpSpPr>
          <p:grpSpPr>
            <a:xfrm>
              <a:off x="2481939" y="5800700"/>
              <a:ext cx="96010" cy="288032"/>
              <a:chOff x="1951211" y="1696244"/>
              <a:chExt cx="144016" cy="432048"/>
            </a:xfrm>
            <a:grpFill/>
          </p:grpSpPr>
          <p:sp>
            <p:nvSpPr>
              <p:cNvPr id="851" name="Flowchart: Delay 850"/>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52" name="Isosceles Triangle 851"/>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53" name="Flowchart: Delay 852"/>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54" name="Isosceles Triangle 853"/>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954" name="Group 273"/>
            <p:cNvGrpSpPr>
              <a:grpSpLocks noChangeAspect="1"/>
            </p:cNvGrpSpPr>
            <p:nvPr/>
          </p:nvGrpSpPr>
          <p:grpSpPr>
            <a:xfrm>
              <a:off x="2551466" y="5800700"/>
              <a:ext cx="96010" cy="288032"/>
              <a:chOff x="1951211" y="1696244"/>
              <a:chExt cx="144016" cy="432048"/>
            </a:xfrm>
            <a:grpFill/>
          </p:grpSpPr>
          <p:sp>
            <p:nvSpPr>
              <p:cNvPr id="945" name="Flowchart: Delay 944"/>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946" name="Isosceles Triangle 945"/>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947" name="Flowchart: Delay 946"/>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948" name="Isosceles Triangle 947"/>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955" name="Group 273"/>
            <p:cNvGrpSpPr>
              <a:grpSpLocks noChangeAspect="1"/>
            </p:cNvGrpSpPr>
            <p:nvPr/>
          </p:nvGrpSpPr>
          <p:grpSpPr>
            <a:xfrm>
              <a:off x="2623098" y="5800700"/>
              <a:ext cx="96010" cy="288032"/>
              <a:chOff x="1951211" y="1696244"/>
              <a:chExt cx="144016" cy="432048"/>
            </a:xfrm>
            <a:grpFill/>
          </p:grpSpPr>
          <p:sp>
            <p:nvSpPr>
              <p:cNvPr id="950" name="Flowchart: Delay 949"/>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951" name="Isosceles Triangle 950"/>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952" name="Flowchart: Delay 951"/>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953" name="Isosceles Triangle 952"/>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grpSp>
        <p:nvGrpSpPr>
          <p:cNvPr id="956" name="Group 954"/>
          <p:cNvGrpSpPr/>
          <p:nvPr/>
        </p:nvGrpSpPr>
        <p:grpSpPr>
          <a:xfrm>
            <a:off x="3618731" y="4745863"/>
            <a:ext cx="511567" cy="383676"/>
            <a:chOff x="2335066" y="5800700"/>
            <a:chExt cx="384042" cy="288032"/>
          </a:xfrm>
          <a:solidFill>
            <a:srgbClr val="FFFF00"/>
          </a:solidFill>
        </p:grpSpPr>
        <p:grpSp>
          <p:nvGrpSpPr>
            <p:cNvPr id="957" name="Group 263"/>
            <p:cNvGrpSpPr>
              <a:grpSpLocks noChangeAspect="1"/>
            </p:cNvGrpSpPr>
            <p:nvPr/>
          </p:nvGrpSpPr>
          <p:grpSpPr>
            <a:xfrm>
              <a:off x="2335066" y="5800700"/>
              <a:ext cx="96010" cy="288032"/>
              <a:chOff x="1951211" y="1696244"/>
              <a:chExt cx="144016" cy="432048"/>
            </a:xfrm>
            <a:grpFill/>
          </p:grpSpPr>
          <p:sp>
            <p:nvSpPr>
              <p:cNvPr id="977" name="Flowchart: Delay 976"/>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978" name="Isosceles Triangle 977"/>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979" name="Flowchart: Delay 978"/>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980" name="Isosceles Triangle 979"/>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958" name="Group 264"/>
            <p:cNvGrpSpPr>
              <a:grpSpLocks noChangeAspect="1"/>
            </p:cNvGrpSpPr>
            <p:nvPr/>
          </p:nvGrpSpPr>
          <p:grpSpPr>
            <a:xfrm>
              <a:off x="2408079" y="5800700"/>
              <a:ext cx="96010" cy="288032"/>
              <a:chOff x="1951211" y="1696244"/>
              <a:chExt cx="144016" cy="432048"/>
            </a:xfrm>
            <a:grpFill/>
          </p:grpSpPr>
          <p:sp>
            <p:nvSpPr>
              <p:cNvPr id="973" name="Flowchart: Delay 972"/>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974" name="Isosceles Triangle 973"/>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975" name="Flowchart: Delay 974"/>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976" name="Isosceles Triangle 975"/>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959" name="Group 273"/>
            <p:cNvGrpSpPr>
              <a:grpSpLocks noChangeAspect="1"/>
            </p:cNvGrpSpPr>
            <p:nvPr/>
          </p:nvGrpSpPr>
          <p:grpSpPr>
            <a:xfrm>
              <a:off x="2481939" y="5800700"/>
              <a:ext cx="96010" cy="288032"/>
              <a:chOff x="1951211" y="1696244"/>
              <a:chExt cx="144016" cy="432048"/>
            </a:xfrm>
            <a:grpFill/>
          </p:grpSpPr>
          <p:sp>
            <p:nvSpPr>
              <p:cNvPr id="969" name="Flowchart: Delay 968"/>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970" name="Isosceles Triangle 969"/>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971" name="Flowchart: Delay 970"/>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972" name="Isosceles Triangle 971"/>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960" name="Group 273"/>
            <p:cNvGrpSpPr>
              <a:grpSpLocks noChangeAspect="1"/>
            </p:cNvGrpSpPr>
            <p:nvPr/>
          </p:nvGrpSpPr>
          <p:grpSpPr>
            <a:xfrm>
              <a:off x="2551466" y="5800700"/>
              <a:ext cx="96010" cy="288032"/>
              <a:chOff x="1951211" y="1696244"/>
              <a:chExt cx="144016" cy="432048"/>
            </a:xfrm>
            <a:grpFill/>
          </p:grpSpPr>
          <p:sp>
            <p:nvSpPr>
              <p:cNvPr id="965" name="Flowchart: Delay 964"/>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966" name="Isosceles Triangle 965"/>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967" name="Flowchart: Delay 966"/>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968" name="Isosceles Triangle 967"/>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981" name="Group 273"/>
            <p:cNvGrpSpPr>
              <a:grpSpLocks noChangeAspect="1"/>
            </p:cNvGrpSpPr>
            <p:nvPr/>
          </p:nvGrpSpPr>
          <p:grpSpPr>
            <a:xfrm>
              <a:off x="2623098" y="5800700"/>
              <a:ext cx="96010" cy="288032"/>
              <a:chOff x="1951211" y="1696244"/>
              <a:chExt cx="144016" cy="432048"/>
            </a:xfrm>
            <a:grpFill/>
          </p:grpSpPr>
          <p:sp>
            <p:nvSpPr>
              <p:cNvPr id="961" name="Flowchart: Delay 960"/>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962" name="Isosceles Triangle 961"/>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963" name="Flowchart: Delay 962"/>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964" name="Isosceles Triangle 963"/>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grpSp>
        <p:nvGrpSpPr>
          <p:cNvPr id="982" name="Group 980"/>
          <p:cNvGrpSpPr/>
          <p:nvPr/>
        </p:nvGrpSpPr>
        <p:grpSpPr>
          <a:xfrm>
            <a:off x="4289663" y="4745863"/>
            <a:ext cx="511567" cy="383676"/>
            <a:chOff x="2335066" y="5800700"/>
            <a:chExt cx="384042" cy="288032"/>
          </a:xfrm>
          <a:solidFill>
            <a:srgbClr val="FFFF00"/>
          </a:solidFill>
        </p:grpSpPr>
        <p:grpSp>
          <p:nvGrpSpPr>
            <p:cNvPr id="983" name="Group 263"/>
            <p:cNvGrpSpPr>
              <a:grpSpLocks noChangeAspect="1"/>
            </p:cNvGrpSpPr>
            <p:nvPr/>
          </p:nvGrpSpPr>
          <p:grpSpPr>
            <a:xfrm>
              <a:off x="2335066" y="5800700"/>
              <a:ext cx="96010" cy="288032"/>
              <a:chOff x="1951211" y="1696244"/>
              <a:chExt cx="144016" cy="432048"/>
            </a:xfrm>
            <a:grpFill/>
          </p:grpSpPr>
          <p:sp>
            <p:nvSpPr>
              <p:cNvPr id="1003" name="Flowchart: Delay 1002"/>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04" name="Isosceles Triangle 1003"/>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05" name="Flowchart: Delay 1004"/>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06" name="Isosceles Triangle 1005"/>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984" name="Group 264"/>
            <p:cNvGrpSpPr>
              <a:grpSpLocks noChangeAspect="1"/>
            </p:cNvGrpSpPr>
            <p:nvPr/>
          </p:nvGrpSpPr>
          <p:grpSpPr>
            <a:xfrm>
              <a:off x="2408079" y="5800700"/>
              <a:ext cx="96010" cy="288032"/>
              <a:chOff x="1951211" y="1696244"/>
              <a:chExt cx="144016" cy="432048"/>
            </a:xfrm>
            <a:grpFill/>
          </p:grpSpPr>
          <p:sp>
            <p:nvSpPr>
              <p:cNvPr id="999" name="Flowchart: Delay 998"/>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00" name="Isosceles Triangle 999"/>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01" name="Flowchart: Delay 1000"/>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02" name="Isosceles Triangle 1001"/>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985" name="Group 273"/>
            <p:cNvGrpSpPr>
              <a:grpSpLocks noChangeAspect="1"/>
            </p:cNvGrpSpPr>
            <p:nvPr/>
          </p:nvGrpSpPr>
          <p:grpSpPr>
            <a:xfrm>
              <a:off x="2481939" y="5800700"/>
              <a:ext cx="96010" cy="288032"/>
              <a:chOff x="1951211" y="1696244"/>
              <a:chExt cx="144016" cy="432048"/>
            </a:xfrm>
            <a:grpFill/>
          </p:grpSpPr>
          <p:sp>
            <p:nvSpPr>
              <p:cNvPr id="995" name="Flowchart: Delay 994"/>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996" name="Isosceles Triangle 995"/>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997" name="Flowchart: Delay 996"/>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998" name="Isosceles Triangle 997"/>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986" name="Group 273"/>
            <p:cNvGrpSpPr>
              <a:grpSpLocks noChangeAspect="1"/>
            </p:cNvGrpSpPr>
            <p:nvPr/>
          </p:nvGrpSpPr>
          <p:grpSpPr>
            <a:xfrm>
              <a:off x="2551466" y="5800700"/>
              <a:ext cx="96010" cy="288032"/>
              <a:chOff x="1951211" y="1696244"/>
              <a:chExt cx="144016" cy="432048"/>
            </a:xfrm>
            <a:grpFill/>
          </p:grpSpPr>
          <p:sp>
            <p:nvSpPr>
              <p:cNvPr id="991" name="Flowchart: Delay 990"/>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992" name="Isosceles Triangle 991"/>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993" name="Flowchart: Delay 992"/>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994" name="Isosceles Triangle 993"/>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224" name="Group 273"/>
            <p:cNvGrpSpPr>
              <a:grpSpLocks noChangeAspect="1"/>
            </p:cNvGrpSpPr>
            <p:nvPr/>
          </p:nvGrpSpPr>
          <p:grpSpPr>
            <a:xfrm>
              <a:off x="2623098" y="5800700"/>
              <a:ext cx="96010" cy="288032"/>
              <a:chOff x="1951211" y="1696244"/>
              <a:chExt cx="144016" cy="432048"/>
            </a:xfrm>
            <a:grpFill/>
          </p:grpSpPr>
          <p:sp>
            <p:nvSpPr>
              <p:cNvPr id="987" name="Flowchart: Delay 986"/>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988" name="Isosceles Triangle 987"/>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989" name="Flowchart: Delay 988"/>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990" name="Isosceles Triangle 989"/>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grpSp>
        <p:nvGrpSpPr>
          <p:cNvPr id="225" name="Group 1006"/>
          <p:cNvGrpSpPr/>
          <p:nvPr/>
        </p:nvGrpSpPr>
        <p:grpSpPr>
          <a:xfrm>
            <a:off x="4961598" y="4745863"/>
            <a:ext cx="511567" cy="383676"/>
            <a:chOff x="2335066" y="5800700"/>
            <a:chExt cx="384042" cy="288032"/>
          </a:xfrm>
          <a:solidFill>
            <a:srgbClr val="FFFF00"/>
          </a:solidFill>
        </p:grpSpPr>
        <p:grpSp>
          <p:nvGrpSpPr>
            <p:cNvPr id="226" name="Group 263"/>
            <p:cNvGrpSpPr>
              <a:grpSpLocks noChangeAspect="1"/>
            </p:cNvGrpSpPr>
            <p:nvPr/>
          </p:nvGrpSpPr>
          <p:grpSpPr>
            <a:xfrm>
              <a:off x="2335066" y="5800700"/>
              <a:ext cx="96010" cy="288032"/>
              <a:chOff x="1951211" y="1696244"/>
              <a:chExt cx="144016" cy="432048"/>
            </a:xfrm>
            <a:grpFill/>
          </p:grpSpPr>
          <p:sp>
            <p:nvSpPr>
              <p:cNvPr id="1029" name="Flowchart: Delay 1028"/>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30" name="Isosceles Triangle 1029"/>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31" name="Flowchart: Delay 1030"/>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32" name="Isosceles Triangle 1031"/>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227" name="Group 264"/>
            <p:cNvGrpSpPr>
              <a:grpSpLocks noChangeAspect="1"/>
            </p:cNvGrpSpPr>
            <p:nvPr/>
          </p:nvGrpSpPr>
          <p:grpSpPr>
            <a:xfrm>
              <a:off x="2408079" y="5800700"/>
              <a:ext cx="96010" cy="288032"/>
              <a:chOff x="1951211" y="1696244"/>
              <a:chExt cx="144016" cy="432048"/>
            </a:xfrm>
            <a:grpFill/>
          </p:grpSpPr>
          <p:sp>
            <p:nvSpPr>
              <p:cNvPr id="1025" name="Flowchart: Delay 1024"/>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26" name="Isosceles Triangle 1025"/>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27" name="Flowchart: Delay 1026"/>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28" name="Isosceles Triangle 1027"/>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228" name="Group 273"/>
            <p:cNvGrpSpPr>
              <a:grpSpLocks noChangeAspect="1"/>
            </p:cNvGrpSpPr>
            <p:nvPr/>
          </p:nvGrpSpPr>
          <p:grpSpPr>
            <a:xfrm>
              <a:off x="2481939" y="5800700"/>
              <a:ext cx="96010" cy="288032"/>
              <a:chOff x="1951211" y="1696244"/>
              <a:chExt cx="144016" cy="432048"/>
            </a:xfrm>
            <a:grpFill/>
          </p:grpSpPr>
          <p:sp>
            <p:nvSpPr>
              <p:cNvPr id="1021" name="Flowchart: Delay 1020"/>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22" name="Isosceles Triangle 1021"/>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23" name="Flowchart: Delay 1022"/>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24" name="Isosceles Triangle 1023"/>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229" name="Group 273"/>
            <p:cNvGrpSpPr>
              <a:grpSpLocks noChangeAspect="1"/>
            </p:cNvGrpSpPr>
            <p:nvPr/>
          </p:nvGrpSpPr>
          <p:grpSpPr>
            <a:xfrm>
              <a:off x="2551466" y="5800700"/>
              <a:ext cx="96010" cy="288032"/>
              <a:chOff x="1951211" y="1696244"/>
              <a:chExt cx="144016" cy="432048"/>
            </a:xfrm>
            <a:grpFill/>
          </p:grpSpPr>
          <p:sp>
            <p:nvSpPr>
              <p:cNvPr id="1017" name="Flowchart: Delay 1016"/>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18" name="Isosceles Triangle 1017"/>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19" name="Flowchart: Delay 1018"/>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20" name="Isosceles Triangle 1019"/>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230" name="Group 273"/>
            <p:cNvGrpSpPr>
              <a:grpSpLocks noChangeAspect="1"/>
            </p:cNvGrpSpPr>
            <p:nvPr/>
          </p:nvGrpSpPr>
          <p:grpSpPr>
            <a:xfrm>
              <a:off x="2623098" y="5800700"/>
              <a:ext cx="96010" cy="288032"/>
              <a:chOff x="1951211" y="1696244"/>
              <a:chExt cx="144016" cy="432048"/>
            </a:xfrm>
            <a:grpFill/>
          </p:grpSpPr>
          <p:sp>
            <p:nvSpPr>
              <p:cNvPr id="1013" name="Flowchart: Delay 1012"/>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14" name="Isosceles Triangle 1013"/>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15" name="Flowchart: Delay 1014"/>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16" name="Isosceles Triangle 1015"/>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grpSp>
        <p:nvGrpSpPr>
          <p:cNvPr id="231" name="Group 1032"/>
          <p:cNvGrpSpPr/>
          <p:nvPr/>
        </p:nvGrpSpPr>
        <p:grpSpPr>
          <a:xfrm>
            <a:off x="5632530" y="4745863"/>
            <a:ext cx="511567" cy="383676"/>
            <a:chOff x="2335066" y="5800700"/>
            <a:chExt cx="384042" cy="288032"/>
          </a:xfrm>
          <a:solidFill>
            <a:srgbClr val="FFFF00"/>
          </a:solidFill>
        </p:grpSpPr>
        <p:grpSp>
          <p:nvGrpSpPr>
            <p:cNvPr id="232" name="Group 263"/>
            <p:cNvGrpSpPr>
              <a:grpSpLocks noChangeAspect="1"/>
            </p:cNvGrpSpPr>
            <p:nvPr/>
          </p:nvGrpSpPr>
          <p:grpSpPr>
            <a:xfrm>
              <a:off x="2335066" y="5800700"/>
              <a:ext cx="96010" cy="288032"/>
              <a:chOff x="1951211" y="1696244"/>
              <a:chExt cx="144016" cy="432048"/>
            </a:xfrm>
            <a:grpFill/>
          </p:grpSpPr>
          <p:sp>
            <p:nvSpPr>
              <p:cNvPr id="1055" name="Flowchart: Delay 1054"/>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56" name="Isosceles Triangle 1055"/>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57" name="Flowchart: Delay 1056"/>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58" name="Isosceles Triangle 1057"/>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233" name="Group 264"/>
            <p:cNvGrpSpPr>
              <a:grpSpLocks noChangeAspect="1"/>
            </p:cNvGrpSpPr>
            <p:nvPr/>
          </p:nvGrpSpPr>
          <p:grpSpPr>
            <a:xfrm>
              <a:off x="2408079" y="5800700"/>
              <a:ext cx="96010" cy="288032"/>
              <a:chOff x="1951211" y="1696244"/>
              <a:chExt cx="144016" cy="432048"/>
            </a:xfrm>
            <a:grpFill/>
          </p:grpSpPr>
          <p:sp>
            <p:nvSpPr>
              <p:cNvPr id="1051" name="Flowchart: Delay 1050"/>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52" name="Isosceles Triangle 1051"/>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53" name="Flowchart: Delay 1052"/>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54" name="Isosceles Triangle 1053"/>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234" name="Group 273"/>
            <p:cNvGrpSpPr>
              <a:grpSpLocks noChangeAspect="1"/>
            </p:cNvGrpSpPr>
            <p:nvPr/>
          </p:nvGrpSpPr>
          <p:grpSpPr>
            <a:xfrm>
              <a:off x="2481939" y="5800700"/>
              <a:ext cx="96010" cy="288032"/>
              <a:chOff x="1951211" y="1696244"/>
              <a:chExt cx="144016" cy="432048"/>
            </a:xfrm>
            <a:grpFill/>
          </p:grpSpPr>
          <p:sp>
            <p:nvSpPr>
              <p:cNvPr id="1047" name="Flowchart: Delay 1046"/>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48" name="Isosceles Triangle 1047"/>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49" name="Flowchart: Delay 1048"/>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50" name="Isosceles Triangle 1049"/>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235" name="Group 273"/>
            <p:cNvGrpSpPr>
              <a:grpSpLocks noChangeAspect="1"/>
            </p:cNvGrpSpPr>
            <p:nvPr/>
          </p:nvGrpSpPr>
          <p:grpSpPr>
            <a:xfrm>
              <a:off x="2551466" y="5800700"/>
              <a:ext cx="96010" cy="288032"/>
              <a:chOff x="1951211" y="1696244"/>
              <a:chExt cx="144016" cy="432048"/>
            </a:xfrm>
            <a:grpFill/>
          </p:grpSpPr>
          <p:sp>
            <p:nvSpPr>
              <p:cNvPr id="1043" name="Flowchart: Delay 1042"/>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44" name="Isosceles Triangle 1043"/>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45" name="Flowchart: Delay 1044"/>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46" name="Isosceles Triangle 1045"/>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236" name="Group 273"/>
            <p:cNvGrpSpPr>
              <a:grpSpLocks noChangeAspect="1"/>
            </p:cNvGrpSpPr>
            <p:nvPr/>
          </p:nvGrpSpPr>
          <p:grpSpPr>
            <a:xfrm>
              <a:off x="2623098" y="5800700"/>
              <a:ext cx="96010" cy="288032"/>
              <a:chOff x="1951211" y="1696244"/>
              <a:chExt cx="144016" cy="432048"/>
            </a:xfrm>
            <a:grpFill/>
          </p:grpSpPr>
          <p:sp>
            <p:nvSpPr>
              <p:cNvPr id="1039" name="Flowchart: Delay 1038"/>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40" name="Isosceles Triangle 1039"/>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41" name="Flowchart: Delay 1040"/>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42" name="Isosceles Triangle 1041"/>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grpSp>
        <p:nvGrpSpPr>
          <p:cNvPr id="237" name="Group 1058"/>
          <p:cNvGrpSpPr/>
          <p:nvPr/>
        </p:nvGrpSpPr>
        <p:grpSpPr>
          <a:xfrm>
            <a:off x="6304464" y="4745863"/>
            <a:ext cx="511567" cy="383676"/>
            <a:chOff x="2335066" y="5800700"/>
            <a:chExt cx="384042" cy="288032"/>
          </a:xfrm>
          <a:solidFill>
            <a:srgbClr val="FFFF00"/>
          </a:solidFill>
        </p:grpSpPr>
        <p:grpSp>
          <p:nvGrpSpPr>
            <p:cNvPr id="238" name="Group 263"/>
            <p:cNvGrpSpPr>
              <a:grpSpLocks noChangeAspect="1"/>
            </p:cNvGrpSpPr>
            <p:nvPr/>
          </p:nvGrpSpPr>
          <p:grpSpPr>
            <a:xfrm>
              <a:off x="2335066" y="5800700"/>
              <a:ext cx="96010" cy="288032"/>
              <a:chOff x="1951211" y="1696244"/>
              <a:chExt cx="144016" cy="432048"/>
            </a:xfrm>
            <a:grpFill/>
          </p:grpSpPr>
          <p:sp>
            <p:nvSpPr>
              <p:cNvPr id="1081" name="Flowchart: Delay 1080"/>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82" name="Isosceles Triangle 1081"/>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83" name="Flowchart: Delay 1082"/>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84" name="Isosceles Triangle 1083"/>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239" name="Group 264"/>
            <p:cNvGrpSpPr>
              <a:grpSpLocks noChangeAspect="1"/>
            </p:cNvGrpSpPr>
            <p:nvPr/>
          </p:nvGrpSpPr>
          <p:grpSpPr>
            <a:xfrm>
              <a:off x="2408079" y="5800700"/>
              <a:ext cx="96010" cy="288032"/>
              <a:chOff x="1951211" y="1696244"/>
              <a:chExt cx="144016" cy="432048"/>
            </a:xfrm>
            <a:grpFill/>
          </p:grpSpPr>
          <p:sp>
            <p:nvSpPr>
              <p:cNvPr id="1077" name="Flowchart: Delay 1076"/>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78" name="Isosceles Triangle 1077"/>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79" name="Flowchart: Delay 1078"/>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80" name="Isosceles Triangle 1079"/>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240" name="Group 273"/>
            <p:cNvGrpSpPr>
              <a:grpSpLocks noChangeAspect="1"/>
            </p:cNvGrpSpPr>
            <p:nvPr/>
          </p:nvGrpSpPr>
          <p:grpSpPr>
            <a:xfrm>
              <a:off x="2481939" y="5800700"/>
              <a:ext cx="96010" cy="288032"/>
              <a:chOff x="1951211" y="1696244"/>
              <a:chExt cx="144016" cy="432048"/>
            </a:xfrm>
            <a:grpFill/>
          </p:grpSpPr>
          <p:sp>
            <p:nvSpPr>
              <p:cNvPr id="1073" name="Flowchart: Delay 1072"/>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74" name="Isosceles Triangle 1073"/>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75" name="Flowchart: Delay 1074"/>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76" name="Isosceles Triangle 1075"/>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241" name="Group 273"/>
            <p:cNvGrpSpPr>
              <a:grpSpLocks noChangeAspect="1"/>
            </p:cNvGrpSpPr>
            <p:nvPr/>
          </p:nvGrpSpPr>
          <p:grpSpPr>
            <a:xfrm>
              <a:off x="2551466" y="5800700"/>
              <a:ext cx="96010" cy="288032"/>
              <a:chOff x="1951211" y="1696244"/>
              <a:chExt cx="144016" cy="432048"/>
            </a:xfrm>
            <a:grpFill/>
          </p:grpSpPr>
          <p:sp>
            <p:nvSpPr>
              <p:cNvPr id="1069" name="Flowchart: Delay 1068"/>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70" name="Isosceles Triangle 1069"/>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71" name="Flowchart: Delay 1070"/>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72" name="Isosceles Triangle 1071"/>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242" name="Group 273"/>
            <p:cNvGrpSpPr>
              <a:grpSpLocks noChangeAspect="1"/>
            </p:cNvGrpSpPr>
            <p:nvPr/>
          </p:nvGrpSpPr>
          <p:grpSpPr>
            <a:xfrm>
              <a:off x="2623098" y="5800700"/>
              <a:ext cx="96010" cy="288032"/>
              <a:chOff x="1951211" y="1696244"/>
              <a:chExt cx="144016" cy="432048"/>
            </a:xfrm>
            <a:grpFill/>
          </p:grpSpPr>
          <p:sp>
            <p:nvSpPr>
              <p:cNvPr id="1065" name="Flowchart: Delay 1064"/>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66" name="Isosceles Triangle 1065"/>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67" name="Flowchart: Delay 1066"/>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68" name="Isosceles Triangle 1067"/>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sp>
        <p:nvSpPr>
          <p:cNvPr id="271" name="Rectangle 270"/>
          <p:cNvSpPr/>
          <p:nvPr/>
        </p:nvSpPr>
        <p:spPr bwMode="auto">
          <a:xfrm>
            <a:off x="1763026" y="4073880"/>
            <a:ext cx="6596897" cy="602995"/>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800" b="1" i="0" u="none" strike="noStrike" cap="none" normalizeH="0" baseline="0" dirty="0" smtClean="0">
                <a:ln>
                  <a:noFill/>
                </a:ln>
                <a:solidFill>
                  <a:schemeClr val="tx1"/>
                </a:solidFill>
                <a:effectLst/>
                <a:latin typeface="Arial" charset="0"/>
                <a:ea typeface="MS PGothic" pitchFamily="34" charset="-128"/>
              </a:rPr>
              <a:t>SVLAN EC Relay</a:t>
            </a:r>
            <a:endParaRPr kumimoji="0" lang="en-US" sz="1800" b="1" i="0" u="none" strike="noStrike" cap="none" normalizeH="0" baseline="0" dirty="0" smtClean="0">
              <a:ln>
                <a:noFill/>
              </a:ln>
              <a:solidFill>
                <a:schemeClr val="tx1"/>
              </a:solidFill>
              <a:effectLst/>
              <a:latin typeface="Arial" charset="0"/>
              <a:ea typeface="MS PGothic" pitchFamily="34" charset="-128"/>
            </a:endParaRPr>
          </a:p>
        </p:txBody>
      </p:sp>
      <p:sp>
        <p:nvSpPr>
          <p:cNvPr id="1086" name="TextBox 1085"/>
          <p:cNvSpPr txBox="1"/>
          <p:nvPr/>
        </p:nvSpPr>
        <p:spPr>
          <a:xfrm>
            <a:off x="7063779" y="4865968"/>
            <a:ext cx="1800200" cy="215444"/>
          </a:xfrm>
          <a:prstGeom prst="rect">
            <a:avLst/>
          </a:prstGeom>
          <a:noFill/>
        </p:spPr>
        <p:txBody>
          <a:bodyPr wrap="square" lIns="0" tIns="0" rIns="0" bIns="0" rtlCol="0">
            <a:spAutoFit/>
          </a:bodyPr>
          <a:lstStyle/>
          <a:p>
            <a:r>
              <a:rPr lang="en-GB" sz="1400" b="0" dirty="0" smtClean="0"/>
              <a:t>SVLAN MEP/MIP</a:t>
            </a:r>
            <a:endParaRPr lang="en-US" sz="1400" b="0" dirty="0" smtClean="0"/>
          </a:p>
        </p:txBody>
      </p:sp>
      <p:sp>
        <p:nvSpPr>
          <p:cNvPr id="1087" name="TextBox 1086"/>
          <p:cNvSpPr txBox="1"/>
          <p:nvPr/>
        </p:nvSpPr>
        <p:spPr>
          <a:xfrm>
            <a:off x="6343699" y="3569824"/>
            <a:ext cx="1296144" cy="430887"/>
          </a:xfrm>
          <a:prstGeom prst="rect">
            <a:avLst/>
          </a:prstGeom>
          <a:noFill/>
        </p:spPr>
        <p:txBody>
          <a:bodyPr wrap="square" lIns="0" tIns="0" rIns="0" bIns="0" rtlCol="0">
            <a:spAutoFit/>
          </a:bodyPr>
          <a:lstStyle/>
          <a:p>
            <a:r>
              <a:rPr lang="en-GB" sz="1400" b="0" dirty="0" smtClean="0"/>
              <a:t>CVLAN </a:t>
            </a:r>
            <a:r>
              <a:rPr lang="en-GB" sz="1400" b="0" dirty="0" err="1" smtClean="0"/>
              <a:t>mux</a:t>
            </a:r>
            <a:endParaRPr lang="en-GB" sz="1400" b="0" dirty="0" smtClean="0"/>
          </a:p>
          <a:p>
            <a:r>
              <a:rPr lang="en-GB" sz="1400" b="0" dirty="0" smtClean="0"/>
              <a:t>SVLAN MEP</a:t>
            </a:r>
            <a:endParaRPr lang="en-US" sz="1400" b="0" dirty="0" smtClean="0"/>
          </a:p>
        </p:txBody>
      </p:sp>
      <p:sp>
        <p:nvSpPr>
          <p:cNvPr id="1088" name="TextBox 1087"/>
          <p:cNvSpPr txBox="1"/>
          <p:nvPr/>
        </p:nvSpPr>
        <p:spPr>
          <a:xfrm>
            <a:off x="6343699" y="3137776"/>
            <a:ext cx="1512168" cy="215444"/>
          </a:xfrm>
          <a:prstGeom prst="rect">
            <a:avLst/>
          </a:prstGeom>
          <a:noFill/>
        </p:spPr>
        <p:txBody>
          <a:bodyPr wrap="square" lIns="0" tIns="0" rIns="0" bIns="0" rtlCol="0">
            <a:spAutoFit/>
          </a:bodyPr>
          <a:lstStyle/>
          <a:p>
            <a:r>
              <a:rPr lang="en-GB" sz="1400" b="0" dirty="0" smtClean="0"/>
              <a:t>CVLAN MEP/MIP</a:t>
            </a:r>
            <a:endParaRPr lang="en-US" sz="1400" b="0" dirty="0" smtClean="0"/>
          </a:p>
        </p:txBody>
      </p:sp>
      <p:cxnSp>
        <p:nvCxnSpPr>
          <p:cNvPr id="443" name="Straight Connector 442"/>
          <p:cNvCxnSpPr>
            <a:stCxn id="458" idx="0"/>
          </p:cNvCxnSpPr>
          <p:nvPr/>
        </p:nvCxnSpPr>
        <p:spPr bwMode="auto">
          <a:xfrm>
            <a:off x="5167386" y="4001871"/>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445" name="Group 22"/>
          <p:cNvGrpSpPr>
            <a:grpSpLocks noChangeAspect="1"/>
          </p:cNvGrpSpPr>
          <p:nvPr/>
        </p:nvGrpSpPr>
        <p:grpSpPr>
          <a:xfrm rot="10800000">
            <a:off x="4975548" y="3618195"/>
            <a:ext cx="383676" cy="383676"/>
            <a:chOff x="655067" y="5296644"/>
            <a:chExt cx="504056" cy="504056"/>
          </a:xfrm>
          <a:solidFill>
            <a:schemeClr val="bg1"/>
          </a:solidFill>
        </p:grpSpPr>
        <p:sp>
          <p:nvSpPr>
            <p:cNvPr id="458" name="Isosceles Triangle 457"/>
            <p:cNvSpPr/>
            <p:nvPr/>
          </p:nvSpPr>
          <p:spPr bwMode="auto">
            <a:xfrm>
              <a:off x="655067" y="5296644"/>
              <a:ext cx="504056" cy="504056"/>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459" name="Trapezoid 458"/>
            <p:cNvSpPr/>
            <p:nvPr/>
          </p:nvSpPr>
          <p:spPr bwMode="auto">
            <a:xfrm>
              <a:off x="655067" y="5656684"/>
              <a:ext cx="504056" cy="144016"/>
            </a:xfrm>
            <a:prstGeom prst="trapezoid">
              <a:avLst>
                <a:gd name="adj" fmla="val 49845"/>
              </a:avLst>
            </a:prstGeom>
            <a:solidFill>
              <a:srgbClr val="FF99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476" name="Group 637"/>
          <p:cNvGrpSpPr/>
          <p:nvPr/>
        </p:nvGrpSpPr>
        <p:grpSpPr>
          <a:xfrm flipV="1">
            <a:off x="5004817" y="3091053"/>
            <a:ext cx="317190" cy="383676"/>
            <a:chOff x="4277907" y="2848372"/>
            <a:chExt cx="238120" cy="288032"/>
          </a:xfrm>
          <a:solidFill>
            <a:srgbClr val="FF99FF"/>
          </a:solidFill>
        </p:grpSpPr>
        <p:grpSp>
          <p:nvGrpSpPr>
            <p:cNvPr id="479" name="Group 263"/>
            <p:cNvGrpSpPr>
              <a:grpSpLocks noChangeAspect="1"/>
            </p:cNvGrpSpPr>
            <p:nvPr/>
          </p:nvGrpSpPr>
          <p:grpSpPr>
            <a:xfrm>
              <a:off x="4277907" y="2848372"/>
              <a:ext cx="96010" cy="288032"/>
              <a:chOff x="1951211" y="1696244"/>
              <a:chExt cx="144016" cy="432048"/>
            </a:xfrm>
            <a:grpFill/>
          </p:grpSpPr>
          <p:sp>
            <p:nvSpPr>
              <p:cNvPr id="522" name="Flowchart: Delay 521"/>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23" name="Isosceles Triangle 522"/>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24" name="Flowchart: Delay 523"/>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25" name="Isosceles Triangle 524"/>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480" name="Group 264"/>
            <p:cNvGrpSpPr>
              <a:grpSpLocks noChangeAspect="1"/>
            </p:cNvGrpSpPr>
            <p:nvPr/>
          </p:nvGrpSpPr>
          <p:grpSpPr>
            <a:xfrm>
              <a:off x="4346157" y="2848372"/>
              <a:ext cx="96010" cy="288032"/>
              <a:chOff x="1951211" y="1696244"/>
              <a:chExt cx="144016" cy="432048"/>
            </a:xfrm>
            <a:grpFill/>
          </p:grpSpPr>
          <p:sp>
            <p:nvSpPr>
              <p:cNvPr id="517" name="Flowchart: Delay 516"/>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19" name="Isosceles Triangle 518"/>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20" name="Flowchart: Delay 519"/>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21" name="Isosceles Triangle 520"/>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484" name="Group 273"/>
            <p:cNvGrpSpPr>
              <a:grpSpLocks noChangeAspect="1"/>
            </p:cNvGrpSpPr>
            <p:nvPr/>
          </p:nvGrpSpPr>
          <p:grpSpPr>
            <a:xfrm>
              <a:off x="4420017" y="2848372"/>
              <a:ext cx="96010" cy="288032"/>
              <a:chOff x="1951211" y="1696244"/>
              <a:chExt cx="144016" cy="432048"/>
            </a:xfrm>
            <a:grpFill/>
          </p:grpSpPr>
          <p:sp>
            <p:nvSpPr>
              <p:cNvPr id="508" name="Flowchart: Delay 507"/>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13" name="Isosceles Triangle 512"/>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14" name="Flowchart: Delay 513"/>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16" name="Isosceles Triangle 515"/>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cxnSp>
        <p:nvCxnSpPr>
          <p:cNvPr id="526" name="Straight Connector 525"/>
          <p:cNvCxnSpPr>
            <a:stCxn id="528" idx="0"/>
          </p:cNvCxnSpPr>
          <p:nvPr/>
        </p:nvCxnSpPr>
        <p:spPr bwMode="auto">
          <a:xfrm>
            <a:off x="5599434" y="4001871"/>
            <a:ext cx="0" cy="72009"/>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527" name="Group 22"/>
          <p:cNvGrpSpPr>
            <a:grpSpLocks noChangeAspect="1"/>
          </p:cNvGrpSpPr>
          <p:nvPr/>
        </p:nvGrpSpPr>
        <p:grpSpPr>
          <a:xfrm rot="10800000">
            <a:off x="5407596" y="3618195"/>
            <a:ext cx="383676" cy="383676"/>
            <a:chOff x="655067" y="5296644"/>
            <a:chExt cx="504056" cy="504056"/>
          </a:xfrm>
          <a:solidFill>
            <a:schemeClr val="bg1"/>
          </a:solidFill>
        </p:grpSpPr>
        <p:sp>
          <p:nvSpPr>
            <p:cNvPr id="528" name="Isosceles Triangle 527"/>
            <p:cNvSpPr/>
            <p:nvPr/>
          </p:nvSpPr>
          <p:spPr bwMode="auto">
            <a:xfrm>
              <a:off x="655067" y="5296644"/>
              <a:ext cx="504056" cy="504056"/>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29" name="Trapezoid 528"/>
            <p:cNvSpPr/>
            <p:nvPr/>
          </p:nvSpPr>
          <p:spPr bwMode="auto">
            <a:xfrm>
              <a:off x="655067" y="5656684"/>
              <a:ext cx="504056" cy="144016"/>
            </a:xfrm>
            <a:prstGeom prst="trapezoid">
              <a:avLst>
                <a:gd name="adj" fmla="val 49845"/>
              </a:avLst>
            </a:prstGeom>
            <a:solidFill>
              <a:srgbClr val="FF99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530" name="Group 529"/>
          <p:cNvGrpSpPr/>
          <p:nvPr/>
        </p:nvGrpSpPr>
        <p:grpSpPr>
          <a:xfrm>
            <a:off x="5503514" y="3016848"/>
            <a:ext cx="192114" cy="600518"/>
            <a:chOff x="6727650" y="2200300"/>
            <a:chExt cx="191838" cy="479590"/>
          </a:xfrm>
        </p:grpSpPr>
        <p:cxnSp>
          <p:nvCxnSpPr>
            <p:cNvPr id="531" name="Straight Connector 530"/>
            <p:cNvCxnSpPr/>
            <p:nvPr/>
          </p:nvCxnSpPr>
          <p:spPr bwMode="auto">
            <a:xfrm rot="10800000">
              <a:off x="6727650" y="2200300"/>
              <a:ext cx="0" cy="47959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32" name="Straight Connector 531"/>
            <p:cNvCxnSpPr/>
            <p:nvPr/>
          </p:nvCxnSpPr>
          <p:spPr bwMode="auto">
            <a:xfrm rot="10800000">
              <a:off x="6919488" y="2200300"/>
              <a:ext cx="0" cy="47959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33" name="Straight Connector 532"/>
            <p:cNvCxnSpPr/>
            <p:nvPr/>
          </p:nvCxnSpPr>
          <p:spPr bwMode="auto">
            <a:xfrm rot="10800000">
              <a:off x="6823569" y="2200300"/>
              <a:ext cx="0" cy="479590"/>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grpSp>
        <p:nvGrpSpPr>
          <p:cNvPr id="534" name="Group 637"/>
          <p:cNvGrpSpPr/>
          <p:nvPr/>
        </p:nvGrpSpPr>
        <p:grpSpPr>
          <a:xfrm flipV="1">
            <a:off x="5440286" y="3114140"/>
            <a:ext cx="317190" cy="383676"/>
            <a:chOff x="4277907" y="2848372"/>
            <a:chExt cx="238120" cy="288032"/>
          </a:xfrm>
          <a:solidFill>
            <a:srgbClr val="FF99FF"/>
          </a:solidFill>
        </p:grpSpPr>
        <p:grpSp>
          <p:nvGrpSpPr>
            <p:cNvPr id="535" name="Group 263"/>
            <p:cNvGrpSpPr>
              <a:grpSpLocks noChangeAspect="1"/>
            </p:cNvGrpSpPr>
            <p:nvPr/>
          </p:nvGrpSpPr>
          <p:grpSpPr>
            <a:xfrm>
              <a:off x="4277907" y="2848372"/>
              <a:ext cx="96010" cy="288032"/>
              <a:chOff x="1951211" y="1696244"/>
              <a:chExt cx="144016" cy="432048"/>
            </a:xfrm>
            <a:grpFill/>
          </p:grpSpPr>
          <p:sp>
            <p:nvSpPr>
              <p:cNvPr id="546" name="Flowchart: Delay 545"/>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47" name="Isosceles Triangle 546"/>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48" name="Flowchart: Delay 547"/>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49" name="Isosceles Triangle 548"/>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536" name="Group 264"/>
            <p:cNvGrpSpPr>
              <a:grpSpLocks noChangeAspect="1"/>
            </p:cNvGrpSpPr>
            <p:nvPr/>
          </p:nvGrpSpPr>
          <p:grpSpPr>
            <a:xfrm>
              <a:off x="4346157" y="2848372"/>
              <a:ext cx="96010" cy="288032"/>
              <a:chOff x="1951211" y="1696244"/>
              <a:chExt cx="144016" cy="432048"/>
            </a:xfrm>
            <a:grpFill/>
          </p:grpSpPr>
          <p:sp>
            <p:nvSpPr>
              <p:cNvPr id="542" name="Flowchart: Delay 541"/>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43" name="Isosceles Triangle 542"/>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44" name="Flowchart: Delay 543"/>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45" name="Isosceles Triangle 544"/>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537" name="Group 273"/>
            <p:cNvGrpSpPr>
              <a:grpSpLocks noChangeAspect="1"/>
            </p:cNvGrpSpPr>
            <p:nvPr/>
          </p:nvGrpSpPr>
          <p:grpSpPr>
            <a:xfrm>
              <a:off x="4420017" y="2848372"/>
              <a:ext cx="96010" cy="288032"/>
              <a:chOff x="1951211" y="1696244"/>
              <a:chExt cx="144016" cy="432048"/>
            </a:xfrm>
            <a:grpFill/>
          </p:grpSpPr>
          <p:sp>
            <p:nvSpPr>
              <p:cNvPr id="538" name="Flowchart: Delay 537"/>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39" name="Isosceles Triangle 538"/>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40" name="Flowchart: Delay 539"/>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41" name="Isosceles Triangle 540"/>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cxnSp>
        <p:nvCxnSpPr>
          <p:cNvPr id="550" name="Straight Connector 549"/>
          <p:cNvCxnSpPr>
            <a:stCxn id="552" idx="0"/>
          </p:cNvCxnSpPr>
          <p:nvPr/>
        </p:nvCxnSpPr>
        <p:spPr bwMode="auto">
          <a:xfrm>
            <a:off x="6055118" y="4001871"/>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551" name="Group 22"/>
          <p:cNvGrpSpPr>
            <a:grpSpLocks noChangeAspect="1"/>
          </p:cNvGrpSpPr>
          <p:nvPr/>
        </p:nvGrpSpPr>
        <p:grpSpPr>
          <a:xfrm rot="10800000">
            <a:off x="5863280" y="3618195"/>
            <a:ext cx="383676" cy="383676"/>
            <a:chOff x="655067" y="5296644"/>
            <a:chExt cx="504056" cy="504056"/>
          </a:xfrm>
          <a:solidFill>
            <a:schemeClr val="bg1"/>
          </a:solidFill>
        </p:grpSpPr>
        <p:sp>
          <p:nvSpPr>
            <p:cNvPr id="552" name="Isosceles Triangle 551"/>
            <p:cNvSpPr/>
            <p:nvPr/>
          </p:nvSpPr>
          <p:spPr bwMode="auto">
            <a:xfrm>
              <a:off x="655067" y="5296644"/>
              <a:ext cx="504056" cy="504056"/>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53" name="Trapezoid 552"/>
            <p:cNvSpPr/>
            <p:nvPr/>
          </p:nvSpPr>
          <p:spPr bwMode="auto">
            <a:xfrm>
              <a:off x="655067" y="5656684"/>
              <a:ext cx="504056" cy="144016"/>
            </a:xfrm>
            <a:prstGeom prst="trapezoid">
              <a:avLst>
                <a:gd name="adj" fmla="val 49845"/>
              </a:avLst>
            </a:prstGeom>
            <a:solidFill>
              <a:srgbClr val="FF99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583" name="Group 637"/>
          <p:cNvGrpSpPr/>
          <p:nvPr/>
        </p:nvGrpSpPr>
        <p:grpSpPr>
          <a:xfrm flipV="1">
            <a:off x="5895970" y="3091053"/>
            <a:ext cx="317190" cy="383676"/>
            <a:chOff x="4277907" y="2848372"/>
            <a:chExt cx="238120" cy="288032"/>
          </a:xfrm>
          <a:solidFill>
            <a:srgbClr val="FF99FF"/>
          </a:solidFill>
        </p:grpSpPr>
        <p:grpSp>
          <p:nvGrpSpPr>
            <p:cNvPr id="587" name="Group 263"/>
            <p:cNvGrpSpPr>
              <a:grpSpLocks noChangeAspect="1"/>
            </p:cNvGrpSpPr>
            <p:nvPr/>
          </p:nvGrpSpPr>
          <p:grpSpPr>
            <a:xfrm>
              <a:off x="4277907" y="2848372"/>
              <a:ext cx="96010" cy="288032"/>
              <a:chOff x="1951211" y="1696244"/>
              <a:chExt cx="144016" cy="432048"/>
            </a:xfrm>
            <a:grpFill/>
          </p:grpSpPr>
          <p:sp>
            <p:nvSpPr>
              <p:cNvPr id="640" name="Flowchart: Delay 639"/>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41" name="Isosceles Triangle 640"/>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54" name="Flowchart: Delay 653"/>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55" name="Isosceles Triangle 654"/>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591" name="Group 264"/>
            <p:cNvGrpSpPr>
              <a:grpSpLocks noChangeAspect="1"/>
            </p:cNvGrpSpPr>
            <p:nvPr/>
          </p:nvGrpSpPr>
          <p:grpSpPr>
            <a:xfrm>
              <a:off x="4346157" y="2848372"/>
              <a:ext cx="96010" cy="288032"/>
              <a:chOff x="1951211" y="1696244"/>
              <a:chExt cx="144016" cy="432048"/>
            </a:xfrm>
            <a:grpFill/>
          </p:grpSpPr>
          <p:sp>
            <p:nvSpPr>
              <p:cNvPr id="624" name="Flowchart: Delay 623"/>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25" name="Isosceles Triangle 624"/>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38" name="Flowchart: Delay 637"/>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39" name="Isosceles Triangle 638"/>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592" name="Group 273"/>
            <p:cNvGrpSpPr>
              <a:grpSpLocks noChangeAspect="1"/>
            </p:cNvGrpSpPr>
            <p:nvPr/>
          </p:nvGrpSpPr>
          <p:grpSpPr>
            <a:xfrm>
              <a:off x="4420017" y="2848372"/>
              <a:ext cx="96010" cy="288032"/>
              <a:chOff x="1951211" y="1696244"/>
              <a:chExt cx="144016" cy="432048"/>
            </a:xfrm>
            <a:grpFill/>
          </p:grpSpPr>
          <p:sp>
            <p:nvSpPr>
              <p:cNvPr id="593" name="Flowchart: Delay 592"/>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21" name="Isosceles Triangle 620"/>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22" name="Flowchart: Delay 621"/>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23" name="Isosceles Triangle 622"/>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sp>
        <p:nvSpPr>
          <p:cNvPr id="405" name="Rectangle 404"/>
          <p:cNvSpPr/>
          <p:nvPr/>
        </p:nvSpPr>
        <p:spPr bwMode="auto">
          <a:xfrm>
            <a:off x="4832436" y="2705728"/>
            <a:ext cx="1655279" cy="286660"/>
          </a:xfrm>
          <a:prstGeom prst="rect">
            <a:avLst/>
          </a:prstGeom>
          <a:solidFill>
            <a:srgbClr val="FF99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1"/>
                </a:solidFill>
                <a:effectLst/>
                <a:latin typeface="Arial" charset="0"/>
                <a:ea typeface="MS PGothic" pitchFamily="34" charset="-128"/>
              </a:rPr>
              <a:t>CVLAN EC Relay</a:t>
            </a:r>
            <a:endParaRPr kumimoji="0" lang="en-US" sz="1400" b="1" i="0" u="none" strike="noStrike" cap="none" normalizeH="0" baseline="0" dirty="0" smtClean="0">
              <a:ln>
                <a:noFill/>
              </a:ln>
              <a:solidFill>
                <a:schemeClr val="tx1"/>
              </a:solidFill>
              <a:effectLst/>
              <a:latin typeface="Arial" charset="0"/>
              <a:ea typeface="MS PGothic" pitchFamily="34" charset="-128"/>
            </a:endParaRPr>
          </a:p>
        </p:txBody>
      </p:sp>
      <p:sp>
        <p:nvSpPr>
          <p:cNvPr id="661" name="TextBox 660"/>
          <p:cNvSpPr txBox="1"/>
          <p:nvPr/>
        </p:nvSpPr>
        <p:spPr>
          <a:xfrm>
            <a:off x="7063779" y="5226008"/>
            <a:ext cx="1224136" cy="430887"/>
          </a:xfrm>
          <a:prstGeom prst="rect">
            <a:avLst/>
          </a:prstGeom>
          <a:noFill/>
        </p:spPr>
        <p:txBody>
          <a:bodyPr wrap="square" lIns="0" tIns="0" rIns="0" bIns="0" rtlCol="0">
            <a:spAutoFit/>
          </a:bodyPr>
          <a:lstStyle/>
          <a:p>
            <a:r>
              <a:rPr lang="en-GB" sz="1400" b="0" dirty="0" smtClean="0"/>
              <a:t>SVLAN </a:t>
            </a:r>
            <a:r>
              <a:rPr lang="en-GB" sz="1400" b="0" dirty="0" err="1" smtClean="0"/>
              <a:t>mux</a:t>
            </a:r>
            <a:endParaRPr lang="en-GB" sz="1400" b="0" dirty="0" smtClean="0"/>
          </a:p>
          <a:p>
            <a:r>
              <a:rPr lang="en-GB" sz="1400" b="0" dirty="0" smtClean="0"/>
              <a:t>Link MEP </a:t>
            </a:r>
            <a:endParaRPr lang="en-US" sz="1400" b="0" dirty="0" smtClean="0"/>
          </a:p>
        </p:txBody>
      </p:sp>
      <p:grpSp>
        <p:nvGrpSpPr>
          <p:cNvPr id="663" name="Group 61"/>
          <p:cNvGrpSpPr>
            <a:grpSpLocks noChangeAspect="1"/>
          </p:cNvGrpSpPr>
          <p:nvPr/>
        </p:nvGrpSpPr>
        <p:grpSpPr>
          <a:xfrm flipH="1">
            <a:off x="7904239" y="3114399"/>
            <a:ext cx="383676" cy="383676"/>
            <a:chOff x="655067" y="5296644"/>
            <a:chExt cx="504056" cy="504056"/>
          </a:xfrm>
          <a:solidFill>
            <a:schemeClr val="bg1"/>
          </a:solidFill>
        </p:grpSpPr>
        <p:sp>
          <p:nvSpPr>
            <p:cNvPr id="664" name="Isosceles Triangle 663"/>
            <p:cNvSpPr/>
            <p:nvPr/>
          </p:nvSpPr>
          <p:spPr bwMode="auto">
            <a:xfrm>
              <a:off x="655067" y="5296644"/>
              <a:ext cx="504056" cy="504056"/>
            </a:xfrm>
            <a:prstGeom prst="triangle">
              <a:avLst/>
            </a:prstGeom>
            <a:solidFill>
              <a:srgbClr val="CC00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65" name="Trapezoid 469"/>
            <p:cNvSpPr/>
            <p:nvPr/>
          </p:nvSpPr>
          <p:spPr bwMode="auto">
            <a:xfrm>
              <a:off x="655067" y="5656684"/>
              <a:ext cx="504056" cy="144016"/>
            </a:xfrm>
            <a:prstGeom prst="trapezoid">
              <a:avLst>
                <a:gd name="adj" fmla="val 49845"/>
              </a:avLst>
            </a:prstGeom>
            <a:solidFill>
              <a:srgbClr val="FF99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cxnSp>
        <p:nvCxnSpPr>
          <p:cNvPr id="666" name="Straight Connector 470"/>
          <p:cNvCxnSpPr/>
          <p:nvPr/>
        </p:nvCxnSpPr>
        <p:spPr bwMode="auto">
          <a:xfrm flipH="1" flipV="1">
            <a:off x="8000158" y="3498075"/>
            <a:ext cx="0" cy="575805"/>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67" name="Straight Connector 471"/>
          <p:cNvCxnSpPr/>
          <p:nvPr/>
        </p:nvCxnSpPr>
        <p:spPr bwMode="auto">
          <a:xfrm flipH="1" flipV="1">
            <a:off x="8191996" y="3498075"/>
            <a:ext cx="0" cy="575805"/>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68" name="Straight Connector 667"/>
          <p:cNvCxnSpPr/>
          <p:nvPr/>
        </p:nvCxnSpPr>
        <p:spPr bwMode="auto">
          <a:xfrm flipH="1" flipV="1">
            <a:off x="8096077" y="3498075"/>
            <a:ext cx="0" cy="575805"/>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69" name="Straight Connector 668"/>
          <p:cNvCxnSpPr>
            <a:endCxn id="664" idx="0"/>
          </p:cNvCxnSpPr>
          <p:nvPr/>
        </p:nvCxnSpPr>
        <p:spPr bwMode="auto">
          <a:xfrm>
            <a:off x="8096077" y="2921752"/>
            <a:ext cx="0" cy="192647"/>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670" name="Group 637"/>
          <p:cNvGrpSpPr/>
          <p:nvPr/>
        </p:nvGrpSpPr>
        <p:grpSpPr>
          <a:xfrm>
            <a:off x="7940833" y="3593994"/>
            <a:ext cx="317190" cy="383676"/>
            <a:chOff x="4277907" y="2848372"/>
            <a:chExt cx="238120" cy="288032"/>
          </a:xfrm>
        </p:grpSpPr>
        <p:grpSp>
          <p:nvGrpSpPr>
            <p:cNvPr id="671" name="Group 263"/>
            <p:cNvGrpSpPr>
              <a:grpSpLocks noChangeAspect="1"/>
            </p:cNvGrpSpPr>
            <p:nvPr/>
          </p:nvGrpSpPr>
          <p:grpSpPr>
            <a:xfrm>
              <a:off x="4277907" y="2848372"/>
              <a:ext cx="96010" cy="288032"/>
              <a:chOff x="1951211" y="1696244"/>
              <a:chExt cx="144016" cy="432048"/>
            </a:xfrm>
          </p:grpSpPr>
          <p:sp>
            <p:nvSpPr>
              <p:cNvPr id="682" name="Flowchart: Delay 681"/>
              <p:cNvSpPr/>
              <p:nvPr/>
            </p:nvSpPr>
            <p:spPr bwMode="auto">
              <a:xfrm rot="16200000">
                <a:off x="1987215" y="1804256"/>
                <a:ext cx="72008" cy="144016"/>
              </a:xfrm>
              <a:prstGeom prst="flowChartDelay">
                <a:avLst/>
              </a:prstGeom>
              <a:solidFill>
                <a:srgbClr val="FF99FF"/>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83" name="Isosceles Triangle 682"/>
              <p:cNvSpPr/>
              <p:nvPr/>
            </p:nvSpPr>
            <p:spPr bwMode="auto">
              <a:xfrm flipH="1">
                <a:off x="1951211" y="1696244"/>
                <a:ext cx="144016" cy="144016"/>
              </a:xfrm>
              <a:prstGeom prst="triangle">
                <a:avLst/>
              </a:prstGeom>
              <a:solidFill>
                <a:srgbClr val="FF99FF"/>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84" name="Flowchart: Delay 683"/>
              <p:cNvSpPr/>
              <p:nvPr/>
            </p:nvSpPr>
            <p:spPr bwMode="auto">
              <a:xfrm rot="5400000" flipV="1">
                <a:off x="1987215" y="1876264"/>
                <a:ext cx="72008" cy="144016"/>
              </a:xfrm>
              <a:prstGeom prst="flowChartDelay">
                <a:avLst/>
              </a:prstGeom>
              <a:solidFill>
                <a:srgbClr val="FF99FF"/>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85" name="Isosceles Triangle 684"/>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672" name="Group 264"/>
            <p:cNvGrpSpPr>
              <a:grpSpLocks noChangeAspect="1"/>
            </p:cNvGrpSpPr>
            <p:nvPr/>
          </p:nvGrpSpPr>
          <p:grpSpPr>
            <a:xfrm>
              <a:off x="4346157" y="2848372"/>
              <a:ext cx="96010" cy="288032"/>
              <a:chOff x="1951211" y="1696244"/>
              <a:chExt cx="144016" cy="432048"/>
            </a:xfrm>
          </p:grpSpPr>
          <p:sp>
            <p:nvSpPr>
              <p:cNvPr id="678" name="Flowchart: Delay 677"/>
              <p:cNvSpPr/>
              <p:nvPr/>
            </p:nvSpPr>
            <p:spPr bwMode="auto">
              <a:xfrm rot="16200000">
                <a:off x="1987215" y="1804256"/>
                <a:ext cx="72008" cy="144016"/>
              </a:xfrm>
              <a:prstGeom prst="flowChartDelay">
                <a:avLst/>
              </a:prstGeom>
              <a:solidFill>
                <a:srgbClr val="FF99FF"/>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79" name="Isosceles Triangle 678"/>
              <p:cNvSpPr/>
              <p:nvPr/>
            </p:nvSpPr>
            <p:spPr bwMode="auto">
              <a:xfrm flipH="1">
                <a:off x="1951211" y="1696244"/>
                <a:ext cx="144016" cy="144016"/>
              </a:xfrm>
              <a:prstGeom prst="triangle">
                <a:avLst/>
              </a:prstGeom>
              <a:solidFill>
                <a:srgbClr val="FF99FF"/>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80" name="Flowchart: Delay 679"/>
              <p:cNvSpPr/>
              <p:nvPr/>
            </p:nvSpPr>
            <p:spPr bwMode="auto">
              <a:xfrm rot="5400000" flipV="1">
                <a:off x="1987215" y="1876264"/>
                <a:ext cx="72008" cy="144016"/>
              </a:xfrm>
              <a:prstGeom prst="flowChartDelay">
                <a:avLst/>
              </a:prstGeom>
              <a:solidFill>
                <a:srgbClr val="FF99FF"/>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81" name="Isosceles Triangle 680"/>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673" name="Group 273"/>
            <p:cNvGrpSpPr>
              <a:grpSpLocks noChangeAspect="1"/>
            </p:cNvGrpSpPr>
            <p:nvPr/>
          </p:nvGrpSpPr>
          <p:grpSpPr>
            <a:xfrm>
              <a:off x="4420017" y="2848372"/>
              <a:ext cx="96010" cy="288032"/>
              <a:chOff x="1951211" y="1696244"/>
              <a:chExt cx="144016" cy="432048"/>
            </a:xfrm>
          </p:grpSpPr>
          <p:sp>
            <p:nvSpPr>
              <p:cNvPr id="674" name="Flowchart: Delay 673"/>
              <p:cNvSpPr/>
              <p:nvPr/>
            </p:nvSpPr>
            <p:spPr bwMode="auto">
              <a:xfrm rot="16200000">
                <a:off x="1987215" y="1804256"/>
                <a:ext cx="72008" cy="144016"/>
              </a:xfrm>
              <a:prstGeom prst="flowChartDelay">
                <a:avLst/>
              </a:prstGeom>
              <a:solidFill>
                <a:srgbClr val="FF99FF"/>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75" name="Isosceles Triangle 674"/>
              <p:cNvSpPr/>
              <p:nvPr/>
            </p:nvSpPr>
            <p:spPr bwMode="auto">
              <a:xfrm flipH="1">
                <a:off x="1951211" y="1696244"/>
                <a:ext cx="144016" cy="144016"/>
              </a:xfrm>
              <a:prstGeom prst="triangle">
                <a:avLst/>
              </a:prstGeom>
              <a:solidFill>
                <a:srgbClr val="FF99FF"/>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76" name="Flowchart: Delay 675"/>
              <p:cNvSpPr/>
              <p:nvPr/>
            </p:nvSpPr>
            <p:spPr bwMode="auto">
              <a:xfrm rot="5400000" flipV="1">
                <a:off x="1987215" y="1876264"/>
                <a:ext cx="72008" cy="144016"/>
              </a:xfrm>
              <a:prstGeom prst="flowChartDelay">
                <a:avLst/>
              </a:prstGeom>
              <a:solidFill>
                <a:srgbClr val="FF99FF"/>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77" name="Isosceles Triangle 676"/>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sp>
        <p:nvSpPr>
          <p:cNvPr id="687" name="TextBox 686"/>
          <p:cNvSpPr txBox="1"/>
          <p:nvPr/>
        </p:nvSpPr>
        <p:spPr>
          <a:xfrm>
            <a:off x="1152128" y="3713840"/>
            <a:ext cx="1519163" cy="216024"/>
          </a:xfrm>
          <a:prstGeom prst="rect">
            <a:avLst/>
          </a:prstGeom>
          <a:noFill/>
        </p:spPr>
        <p:txBody>
          <a:bodyPr wrap="square" lIns="0" tIns="0" rIns="0" bIns="0" rtlCol="0">
            <a:spAutoFit/>
          </a:bodyPr>
          <a:lstStyle/>
          <a:p>
            <a:pPr algn="r"/>
            <a:r>
              <a:rPr lang="en-GB" sz="1400" b="0" dirty="0" smtClean="0"/>
              <a:t>SVLAN MEP/MIP</a:t>
            </a:r>
            <a:endParaRPr lang="en-US" sz="1400" b="0" dirty="0" smtClean="0"/>
          </a:p>
        </p:txBody>
      </p:sp>
      <p:sp>
        <p:nvSpPr>
          <p:cNvPr id="688" name="TextBox 687"/>
          <p:cNvSpPr txBox="1"/>
          <p:nvPr/>
        </p:nvSpPr>
        <p:spPr>
          <a:xfrm>
            <a:off x="7639843" y="2644753"/>
            <a:ext cx="863272" cy="276999"/>
          </a:xfrm>
          <a:prstGeom prst="rect">
            <a:avLst/>
          </a:prstGeom>
          <a:noFill/>
        </p:spPr>
        <p:txBody>
          <a:bodyPr wrap="square" lIns="0" tIns="0" rIns="0" bIns="0" rtlCol="0">
            <a:spAutoFit/>
          </a:bodyPr>
          <a:lstStyle/>
          <a:p>
            <a:pPr algn="ctr"/>
            <a:r>
              <a:rPr lang="en-GB" sz="1800" b="0" dirty="0" smtClean="0"/>
              <a:t>UNI</a:t>
            </a:r>
            <a:endParaRPr lang="en-US" sz="1800" b="0" dirty="0" smtClean="0"/>
          </a:p>
        </p:txBody>
      </p:sp>
      <p:sp>
        <p:nvSpPr>
          <p:cNvPr id="689" name="TextBox 688"/>
          <p:cNvSpPr txBox="1"/>
          <p:nvPr/>
        </p:nvSpPr>
        <p:spPr>
          <a:xfrm>
            <a:off x="8431931" y="3714420"/>
            <a:ext cx="1800200" cy="215444"/>
          </a:xfrm>
          <a:prstGeom prst="rect">
            <a:avLst/>
          </a:prstGeom>
          <a:noFill/>
        </p:spPr>
        <p:txBody>
          <a:bodyPr wrap="square" lIns="0" tIns="0" rIns="0" bIns="0" rtlCol="0">
            <a:spAutoFit/>
          </a:bodyPr>
          <a:lstStyle/>
          <a:p>
            <a:r>
              <a:rPr lang="en-GB" sz="1400" b="0" dirty="0" smtClean="0"/>
              <a:t>SVLAN MEP/MIP</a:t>
            </a:r>
            <a:endParaRPr lang="en-US" sz="1400" b="0" dirty="0" smtClean="0"/>
          </a:p>
        </p:txBody>
      </p:sp>
      <p:sp>
        <p:nvSpPr>
          <p:cNvPr id="690" name="TextBox 689"/>
          <p:cNvSpPr txBox="1"/>
          <p:nvPr/>
        </p:nvSpPr>
        <p:spPr>
          <a:xfrm>
            <a:off x="8431931" y="3065768"/>
            <a:ext cx="1224136" cy="430887"/>
          </a:xfrm>
          <a:prstGeom prst="rect">
            <a:avLst/>
          </a:prstGeom>
          <a:noFill/>
        </p:spPr>
        <p:txBody>
          <a:bodyPr wrap="square" lIns="0" tIns="0" rIns="0" bIns="0" rtlCol="0">
            <a:spAutoFit/>
          </a:bodyPr>
          <a:lstStyle/>
          <a:p>
            <a:r>
              <a:rPr lang="en-GB" sz="1400" b="0" dirty="0" smtClean="0"/>
              <a:t>Link MEP SVLAN </a:t>
            </a:r>
            <a:r>
              <a:rPr lang="en-GB" sz="1400" b="0" dirty="0" err="1" smtClean="0"/>
              <a:t>mux</a:t>
            </a:r>
            <a:endParaRPr lang="en-US" sz="1400" b="0" dirty="0" smtClean="0"/>
          </a:p>
        </p:txBody>
      </p:sp>
      <p:sp>
        <p:nvSpPr>
          <p:cNvPr id="691" name="TextBox 690"/>
          <p:cNvSpPr txBox="1"/>
          <p:nvPr/>
        </p:nvSpPr>
        <p:spPr>
          <a:xfrm>
            <a:off x="5911651" y="2201672"/>
            <a:ext cx="1224136" cy="430887"/>
          </a:xfrm>
          <a:prstGeom prst="rect">
            <a:avLst/>
          </a:prstGeom>
          <a:noFill/>
        </p:spPr>
        <p:txBody>
          <a:bodyPr wrap="square" lIns="0" tIns="0" rIns="0" bIns="0" rtlCol="0">
            <a:spAutoFit/>
          </a:bodyPr>
          <a:lstStyle/>
          <a:p>
            <a:r>
              <a:rPr lang="en-GB" sz="1400" b="0" dirty="0" smtClean="0"/>
              <a:t>Link MEP CVLAN </a:t>
            </a:r>
            <a:r>
              <a:rPr lang="en-GB" sz="1400" b="0" dirty="0" err="1" smtClean="0"/>
              <a:t>mux</a:t>
            </a:r>
            <a:endParaRPr lang="en-US" sz="1400" b="0" dirty="0" smtClean="0"/>
          </a:p>
        </p:txBody>
      </p:sp>
      <p:sp>
        <p:nvSpPr>
          <p:cNvPr id="693" name="TextBox 692"/>
          <p:cNvSpPr txBox="1"/>
          <p:nvPr/>
        </p:nvSpPr>
        <p:spPr>
          <a:xfrm>
            <a:off x="1447155" y="3137776"/>
            <a:ext cx="1224136" cy="430887"/>
          </a:xfrm>
          <a:prstGeom prst="rect">
            <a:avLst/>
          </a:prstGeom>
          <a:noFill/>
        </p:spPr>
        <p:txBody>
          <a:bodyPr wrap="square" lIns="0" tIns="0" rIns="0" bIns="0" rtlCol="0">
            <a:spAutoFit/>
          </a:bodyPr>
          <a:lstStyle/>
          <a:p>
            <a:pPr algn="r"/>
            <a:r>
              <a:rPr lang="en-GB" sz="1400" b="0" dirty="0" smtClean="0"/>
              <a:t>Link MEP SVLAN </a:t>
            </a:r>
            <a:r>
              <a:rPr lang="en-GB" sz="1400" b="0" dirty="0" err="1" smtClean="0"/>
              <a:t>mux</a:t>
            </a:r>
            <a:endParaRPr lang="en-US" sz="1400" b="0" dirty="0" smtClean="0"/>
          </a:p>
        </p:txBody>
      </p:sp>
      <p:sp>
        <p:nvSpPr>
          <p:cNvPr id="694" name="Rectangle 693"/>
          <p:cNvSpPr/>
          <p:nvPr/>
        </p:nvSpPr>
        <p:spPr bwMode="auto">
          <a:xfrm>
            <a:off x="4759523" y="1624236"/>
            <a:ext cx="3600400" cy="2448272"/>
          </a:xfrm>
          <a:prstGeom prst="rect">
            <a:avLst/>
          </a:prstGeom>
          <a:noFill/>
          <a:ln w="9525" cap="flat" cmpd="sng" algn="ctr">
            <a:solidFill>
              <a:schemeClr val="tx1"/>
            </a:solidFill>
            <a:prstDash val="lg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PEB functionality</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533400" y="184076"/>
            <a:ext cx="9604375" cy="1015529"/>
          </a:xfrm>
        </p:spPr>
        <p:txBody>
          <a:bodyPr/>
          <a:lstStyle/>
          <a:p>
            <a:r>
              <a:rPr lang="en-GB" dirty="0" smtClean="0"/>
              <a:t>Basic model of PEB/PB nodes</a:t>
            </a:r>
            <a:br>
              <a:rPr lang="en-GB" dirty="0" smtClean="0"/>
            </a:br>
            <a:r>
              <a:rPr lang="en-GB" sz="2800" i="1" dirty="0" smtClean="0"/>
              <a:t>without illustrating intermediate MEP/MIP functions</a:t>
            </a:r>
            <a:endParaRPr lang="en-US" sz="2800" i="1" dirty="0"/>
          </a:p>
        </p:txBody>
      </p:sp>
      <p:grpSp>
        <p:nvGrpSpPr>
          <p:cNvPr id="10" name="Group 43"/>
          <p:cNvGrpSpPr>
            <a:grpSpLocks noChangeAspect="1"/>
          </p:cNvGrpSpPr>
          <p:nvPr/>
        </p:nvGrpSpPr>
        <p:grpSpPr>
          <a:xfrm rot="10800000">
            <a:off x="5090967" y="4815377"/>
            <a:ext cx="568786" cy="568786"/>
            <a:chOff x="655067" y="5296644"/>
            <a:chExt cx="504056" cy="504056"/>
          </a:xfrm>
          <a:solidFill>
            <a:schemeClr val="bg1"/>
          </a:solidFill>
        </p:grpSpPr>
        <p:sp>
          <p:nvSpPr>
            <p:cNvPr id="364" name="Isosceles Triangle 363"/>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365" name="Trapezoid 364"/>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11" name="Group 46"/>
          <p:cNvGrpSpPr>
            <a:grpSpLocks noChangeAspect="1"/>
          </p:cNvGrpSpPr>
          <p:nvPr/>
        </p:nvGrpSpPr>
        <p:grpSpPr>
          <a:xfrm rot="10800000">
            <a:off x="4427383" y="4815377"/>
            <a:ext cx="568786" cy="568786"/>
            <a:chOff x="655067" y="5296644"/>
            <a:chExt cx="504056" cy="504056"/>
          </a:xfrm>
          <a:solidFill>
            <a:schemeClr val="bg1"/>
          </a:solidFill>
        </p:grpSpPr>
        <p:sp>
          <p:nvSpPr>
            <p:cNvPr id="362" name="Isosceles Triangle 361"/>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363" name="Trapezoid 362"/>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12" name="Group 49"/>
          <p:cNvGrpSpPr>
            <a:grpSpLocks noChangeAspect="1"/>
          </p:cNvGrpSpPr>
          <p:nvPr/>
        </p:nvGrpSpPr>
        <p:grpSpPr>
          <a:xfrm rot="10800000">
            <a:off x="3763800" y="4815377"/>
            <a:ext cx="568786" cy="568786"/>
            <a:chOff x="655067" y="5296644"/>
            <a:chExt cx="504056" cy="504056"/>
          </a:xfrm>
          <a:solidFill>
            <a:schemeClr val="bg1"/>
          </a:solidFill>
        </p:grpSpPr>
        <p:sp>
          <p:nvSpPr>
            <p:cNvPr id="360" name="Isosceles Triangle 359"/>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361" name="Trapezoid 360"/>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13" name="Group 52"/>
          <p:cNvGrpSpPr>
            <a:grpSpLocks noChangeAspect="1"/>
          </p:cNvGrpSpPr>
          <p:nvPr/>
        </p:nvGrpSpPr>
        <p:grpSpPr>
          <a:xfrm rot="10800000">
            <a:off x="3100216" y="4815377"/>
            <a:ext cx="568786" cy="568786"/>
            <a:chOff x="655067" y="5296644"/>
            <a:chExt cx="504056" cy="504056"/>
          </a:xfrm>
          <a:solidFill>
            <a:schemeClr val="bg1"/>
          </a:solidFill>
        </p:grpSpPr>
        <p:sp>
          <p:nvSpPr>
            <p:cNvPr id="358" name="Isosceles Triangle 357"/>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359" name="Trapezoid 358"/>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cxnSp>
        <p:nvCxnSpPr>
          <p:cNvPr id="292" name="Straight Connector 291"/>
          <p:cNvCxnSpPr>
            <a:stCxn id="365" idx="2"/>
          </p:cNvCxnSpPr>
          <p:nvPr/>
        </p:nvCxnSpPr>
        <p:spPr bwMode="auto">
          <a:xfrm rot="10800000">
            <a:off x="5375360" y="4720580"/>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3" name="Straight Connector 292"/>
          <p:cNvCxnSpPr/>
          <p:nvPr/>
        </p:nvCxnSpPr>
        <p:spPr bwMode="auto">
          <a:xfrm rot="10800000">
            <a:off x="5280562" y="4720580"/>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4" name="Straight Connector 293"/>
          <p:cNvCxnSpPr/>
          <p:nvPr/>
        </p:nvCxnSpPr>
        <p:spPr bwMode="auto">
          <a:xfrm rot="10800000">
            <a:off x="5185765" y="4720580"/>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5" name="Straight Connector 294"/>
          <p:cNvCxnSpPr/>
          <p:nvPr/>
        </p:nvCxnSpPr>
        <p:spPr bwMode="auto">
          <a:xfrm rot="10800000">
            <a:off x="5564955" y="4720580"/>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6" name="Straight Connector 295"/>
          <p:cNvCxnSpPr/>
          <p:nvPr/>
        </p:nvCxnSpPr>
        <p:spPr bwMode="auto">
          <a:xfrm rot="10800000">
            <a:off x="5470158" y="4720580"/>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7" name="Straight Connector 296"/>
          <p:cNvCxnSpPr/>
          <p:nvPr/>
        </p:nvCxnSpPr>
        <p:spPr bwMode="auto">
          <a:xfrm rot="10800000">
            <a:off x="4711776" y="4720580"/>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8" name="Straight Connector 297"/>
          <p:cNvCxnSpPr/>
          <p:nvPr/>
        </p:nvCxnSpPr>
        <p:spPr bwMode="auto">
          <a:xfrm rot="10800000">
            <a:off x="4616979" y="4720580"/>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9" name="Straight Connector 298"/>
          <p:cNvCxnSpPr/>
          <p:nvPr/>
        </p:nvCxnSpPr>
        <p:spPr bwMode="auto">
          <a:xfrm rot="10800000">
            <a:off x="4522181" y="4720580"/>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0" name="Straight Connector 299"/>
          <p:cNvCxnSpPr/>
          <p:nvPr/>
        </p:nvCxnSpPr>
        <p:spPr bwMode="auto">
          <a:xfrm rot="10800000">
            <a:off x="4901372" y="4720580"/>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1" name="Straight Connector 300"/>
          <p:cNvCxnSpPr/>
          <p:nvPr/>
        </p:nvCxnSpPr>
        <p:spPr bwMode="auto">
          <a:xfrm rot="10800000">
            <a:off x="4806574" y="4720580"/>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2" name="Straight Connector 301"/>
          <p:cNvCxnSpPr/>
          <p:nvPr/>
        </p:nvCxnSpPr>
        <p:spPr bwMode="auto">
          <a:xfrm rot="10800000">
            <a:off x="4048193" y="4720580"/>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3" name="Straight Connector 302"/>
          <p:cNvCxnSpPr/>
          <p:nvPr/>
        </p:nvCxnSpPr>
        <p:spPr bwMode="auto">
          <a:xfrm rot="10800000">
            <a:off x="3953395" y="4720580"/>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4" name="Straight Connector 303"/>
          <p:cNvCxnSpPr/>
          <p:nvPr/>
        </p:nvCxnSpPr>
        <p:spPr bwMode="auto">
          <a:xfrm rot="10800000">
            <a:off x="3858597" y="4720580"/>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5" name="Straight Connector 304"/>
          <p:cNvCxnSpPr/>
          <p:nvPr/>
        </p:nvCxnSpPr>
        <p:spPr bwMode="auto">
          <a:xfrm rot="10800000">
            <a:off x="4237788" y="4720580"/>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6" name="Straight Connector 305"/>
          <p:cNvCxnSpPr/>
          <p:nvPr/>
        </p:nvCxnSpPr>
        <p:spPr bwMode="auto">
          <a:xfrm rot="10800000">
            <a:off x="4142990" y="4720580"/>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7" name="Straight Connector 306"/>
          <p:cNvCxnSpPr/>
          <p:nvPr/>
        </p:nvCxnSpPr>
        <p:spPr bwMode="auto">
          <a:xfrm rot="10800000">
            <a:off x="3384609" y="4720580"/>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8" name="Straight Connector 307"/>
          <p:cNvCxnSpPr/>
          <p:nvPr/>
        </p:nvCxnSpPr>
        <p:spPr bwMode="auto">
          <a:xfrm rot="10800000">
            <a:off x="3289811" y="4720580"/>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9" name="Straight Connector 308"/>
          <p:cNvCxnSpPr/>
          <p:nvPr/>
        </p:nvCxnSpPr>
        <p:spPr bwMode="auto">
          <a:xfrm rot="10800000">
            <a:off x="3195014" y="4720580"/>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10" name="Straight Connector 309"/>
          <p:cNvCxnSpPr/>
          <p:nvPr/>
        </p:nvCxnSpPr>
        <p:spPr bwMode="auto">
          <a:xfrm rot="10800000">
            <a:off x="3574204" y="4720580"/>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11" name="Straight Connector 310"/>
          <p:cNvCxnSpPr/>
          <p:nvPr/>
        </p:nvCxnSpPr>
        <p:spPr bwMode="auto">
          <a:xfrm rot="10800000">
            <a:off x="3479407" y="4720580"/>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44" name="Straight Connector 343"/>
          <p:cNvCxnSpPr>
            <a:stCxn id="364" idx="0"/>
          </p:cNvCxnSpPr>
          <p:nvPr/>
        </p:nvCxnSpPr>
        <p:spPr bwMode="auto">
          <a:xfrm rot="10800000" flipV="1">
            <a:off x="5375360" y="5384163"/>
            <a:ext cx="0" cy="284393"/>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45" name="Straight Connector 344"/>
          <p:cNvCxnSpPr>
            <a:stCxn id="362" idx="0"/>
          </p:cNvCxnSpPr>
          <p:nvPr/>
        </p:nvCxnSpPr>
        <p:spPr bwMode="auto">
          <a:xfrm rot="10800000" flipV="1">
            <a:off x="4711776" y="5384163"/>
            <a:ext cx="0" cy="284393"/>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46" name="Straight Connector 345"/>
          <p:cNvCxnSpPr>
            <a:stCxn id="360" idx="0"/>
          </p:cNvCxnSpPr>
          <p:nvPr/>
        </p:nvCxnSpPr>
        <p:spPr bwMode="auto">
          <a:xfrm rot="10800000" flipV="1">
            <a:off x="4048193" y="5384163"/>
            <a:ext cx="0" cy="284393"/>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47" name="Straight Connector 346"/>
          <p:cNvCxnSpPr>
            <a:stCxn id="358" idx="0"/>
          </p:cNvCxnSpPr>
          <p:nvPr/>
        </p:nvCxnSpPr>
        <p:spPr bwMode="auto">
          <a:xfrm rot="10800000" flipV="1">
            <a:off x="3384609" y="5384163"/>
            <a:ext cx="0" cy="284393"/>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22" name="Group 61"/>
          <p:cNvGrpSpPr>
            <a:grpSpLocks noChangeAspect="1"/>
          </p:cNvGrpSpPr>
          <p:nvPr/>
        </p:nvGrpSpPr>
        <p:grpSpPr>
          <a:xfrm flipH="1">
            <a:off x="3877748" y="3662100"/>
            <a:ext cx="379191" cy="379191"/>
            <a:chOff x="655067" y="5296644"/>
            <a:chExt cx="504056" cy="504056"/>
          </a:xfrm>
          <a:solidFill>
            <a:schemeClr val="bg1"/>
          </a:solidFill>
        </p:grpSpPr>
        <p:sp>
          <p:nvSpPr>
            <p:cNvPr id="447" name="Isosceles Triangle 446"/>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448" name="Trapezoid 447"/>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23" name="Group 64"/>
          <p:cNvGrpSpPr>
            <a:grpSpLocks noChangeAspect="1"/>
          </p:cNvGrpSpPr>
          <p:nvPr/>
        </p:nvGrpSpPr>
        <p:grpSpPr>
          <a:xfrm flipH="1">
            <a:off x="4351736" y="3662100"/>
            <a:ext cx="379191" cy="379191"/>
            <a:chOff x="655067" y="5296644"/>
            <a:chExt cx="504056" cy="504056"/>
          </a:xfrm>
          <a:solidFill>
            <a:schemeClr val="bg1"/>
          </a:solidFill>
        </p:grpSpPr>
        <p:sp>
          <p:nvSpPr>
            <p:cNvPr id="450" name="Isosceles Triangle 449"/>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451" name="Trapezoid 450"/>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cxnSp>
        <p:nvCxnSpPr>
          <p:cNvPr id="452" name="Straight Connector 451"/>
          <p:cNvCxnSpPr/>
          <p:nvPr/>
        </p:nvCxnSpPr>
        <p:spPr bwMode="auto">
          <a:xfrm flipH="1" flipV="1">
            <a:off x="4541332" y="4041291"/>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53" name="Straight Connector 452"/>
          <p:cNvCxnSpPr/>
          <p:nvPr/>
        </p:nvCxnSpPr>
        <p:spPr bwMode="auto">
          <a:xfrm flipH="1" flipV="1">
            <a:off x="4446534" y="4041291"/>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54" name="Straight Connector 453"/>
          <p:cNvCxnSpPr/>
          <p:nvPr/>
        </p:nvCxnSpPr>
        <p:spPr bwMode="auto">
          <a:xfrm flipH="1" flipV="1">
            <a:off x="4636129" y="4041291"/>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55" name="Straight Connector 454"/>
          <p:cNvCxnSpPr/>
          <p:nvPr/>
        </p:nvCxnSpPr>
        <p:spPr bwMode="auto">
          <a:xfrm flipH="1" flipV="1">
            <a:off x="3972546" y="4041291"/>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56" name="Straight Connector 455"/>
          <p:cNvCxnSpPr/>
          <p:nvPr/>
        </p:nvCxnSpPr>
        <p:spPr bwMode="auto">
          <a:xfrm flipH="1" flipV="1">
            <a:off x="4162141" y="4041291"/>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57" name="Straight Connector 456"/>
          <p:cNvCxnSpPr/>
          <p:nvPr/>
        </p:nvCxnSpPr>
        <p:spPr bwMode="auto">
          <a:xfrm flipH="1" flipV="1">
            <a:off x="4067343" y="4041291"/>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66" name="Straight Connector 465"/>
          <p:cNvCxnSpPr>
            <a:endCxn id="450" idx="0"/>
          </p:cNvCxnSpPr>
          <p:nvPr/>
        </p:nvCxnSpPr>
        <p:spPr bwMode="auto">
          <a:xfrm flipH="1">
            <a:off x="4541332" y="3377707"/>
            <a:ext cx="0" cy="284393"/>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67" name="Straight Connector 466"/>
          <p:cNvCxnSpPr>
            <a:endCxn id="447" idx="0"/>
          </p:cNvCxnSpPr>
          <p:nvPr/>
        </p:nvCxnSpPr>
        <p:spPr bwMode="auto">
          <a:xfrm flipH="1">
            <a:off x="4067343" y="3377707"/>
            <a:ext cx="0" cy="284393"/>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24" name="Group 61"/>
          <p:cNvGrpSpPr>
            <a:grpSpLocks noChangeAspect="1"/>
          </p:cNvGrpSpPr>
          <p:nvPr/>
        </p:nvGrpSpPr>
        <p:grpSpPr>
          <a:xfrm flipH="1">
            <a:off x="2929771" y="3662100"/>
            <a:ext cx="379191" cy="379191"/>
            <a:chOff x="655067" y="5296644"/>
            <a:chExt cx="504056" cy="504056"/>
          </a:xfrm>
          <a:solidFill>
            <a:schemeClr val="bg1"/>
          </a:solidFill>
        </p:grpSpPr>
        <p:sp>
          <p:nvSpPr>
            <p:cNvPr id="469" name="Isosceles Triangle 468"/>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470" name="Trapezoid 469"/>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cxnSp>
        <p:nvCxnSpPr>
          <p:cNvPr id="471" name="Straight Connector 470"/>
          <p:cNvCxnSpPr/>
          <p:nvPr/>
        </p:nvCxnSpPr>
        <p:spPr bwMode="auto">
          <a:xfrm flipH="1" flipV="1">
            <a:off x="3024569" y="4041291"/>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72" name="Straight Connector 471"/>
          <p:cNvCxnSpPr/>
          <p:nvPr/>
        </p:nvCxnSpPr>
        <p:spPr bwMode="auto">
          <a:xfrm flipH="1" flipV="1">
            <a:off x="3214164" y="4041291"/>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73" name="Straight Connector 472"/>
          <p:cNvCxnSpPr/>
          <p:nvPr/>
        </p:nvCxnSpPr>
        <p:spPr bwMode="auto">
          <a:xfrm flipH="1" flipV="1">
            <a:off x="3119367" y="4041291"/>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74" name="Straight Connector 473"/>
          <p:cNvCxnSpPr>
            <a:endCxn id="469" idx="0"/>
          </p:cNvCxnSpPr>
          <p:nvPr/>
        </p:nvCxnSpPr>
        <p:spPr bwMode="auto">
          <a:xfrm flipH="1">
            <a:off x="3119367" y="3377707"/>
            <a:ext cx="0" cy="284393"/>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556" name="TextBox 555"/>
          <p:cNvSpPr txBox="1"/>
          <p:nvPr/>
        </p:nvSpPr>
        <p:spPr>
          <a:xfrm>
            <a:off x="2550581" y="2999282"/>
            <a:ext cx="1137572" cy="277000"/>
          </a:xfrm>
          <a:prstGeom prst="rect">
            <a:avLst/>
          </a:prstGeom>
          <a:noFill/>
        </p:spPr>
        <p:txBody>
          <a:bodyPr wrap="square" lIns="0" tIns="0" rIns="0" bIns="0" rtlCol="0">
            <a:spAutoFit/>
          </a:bodyPr>
          <a:lstStyle/>
          <a:p>
            <a:pPr algn="ctr"/>
            <a:r>
              <a:rPr lang="en-GB" sz="1800" b="0" dirty="0" smtClean="0"/>
              <a:t>Intra-DAS</a:t>
            </a:r>
            <a:endParaRPr lang="en-US" sz="1800" b="0" dirty="0" smtClean="0"/>
          </a:p>
        </p:txBody>
      </p:sp>
      <p:sp>
        <p:nvSpPr>
          <p:cNvPr id="557" name="TextBox 556"/>
          <p:cNvSpPr txBox="1"/>
          <p:nvPr/>
        </p:nvSpPr>
        <p:spPr>
          <a:xfrm>
            <a:off x="3877748" y="2998518"/>
            <a:ext cx="853179" cy="277000"/>
          </a:xfrm>
          <a:prstGeom prst="rect">
            <a:avLst/>
          </a:prstGeom>
          <a:noFill/>
        </p:spPr>
        <p:txBody>
          <a:bodyPr wrap="square" lIns="0" tIns="0" rIns="0" bIns="0" rtlCol="0">
            <a:spAutoFit/>
          </a:bodyPr>
          <a:lstStyle/>
          <a:p>
            <a:pPr algn="ctr"/>
            <a:r>
              <a:rPr lang="en-GB" sz="1800" b="0" dirty="0" smtClean="0"/>
              <a:t>ENNI</a:t>
            </a:r>
            <a:endParaRPr lang="en-US" sz="1800" b="0" dirty="0" smtClean="0"/>
          </a:p>
        </p:txBody>
      </p:sp>
      <p:sp>
        <p:nvSpPr>
          <p:cNvPr id="560" name="TextBox 559"/>
          <p:cNvSpPr txBox="1"/>
          <p:nvPr/>
        </p:nvSpPr>
        <p:spPr>
          <a:xfrm>
            <a:off x="4711776" y="5763355"/>
            <a:ext cx="853179" cy="277000"/>
          </a:xfrm>
          <a:prstGeom prst="rect">
            <a:avLst/>
          </a:prstGeom>
          <a:noFill/>
        </p:spPr>
        <p:txBody>
          <a:bodyPr wrap="square" lIns="0" tIns="0" rIns="0" bIns="0" rtlCol="0">
            <a:spAutoFit/>
          </a:bodyPr>
          <a:lstStyle/>
          <a:p>
            <a:pPr algn="ctr"/>
            <a:r>
              <a:rPr lang="en-GB" sz="1800" b="0" dirty="0" smtClean="0"/>
              <a:t>INNI</a:t>
            </a:r>
            <a:endParaRPr lang="en-US" sz="1800" b="0" dirty="0" smtClean="0"/>
          </a:p>
        </p:txBody>
      </p:sp>
      <p:grpSp>
        <p:nvGrpSpPr>
          <p:cNvPr id="259" name="Group 43"/>
          <p:cNvGrpSpPr>
            <a:grpSpLocks noChangeAspect="1"/>
          </p:cNvGrpSpPr>
          <p:nvPr/>
        </p:nvGrpSpPr>
        <p:grpSpPr>
          <a:xfrm rot="10800000">
            <a:off x="6418134" y="4815379"/>
            <a:ext cx="568786" cy="568786"/>
            <a:chOff x="655067" y="5296644"/>
            <a:chExt cx="504056" cy="504056"/>
          </a:xfrm>
          <a:solidFill>
            <a:schemeClr val="bg1"/>
          </a:solidFill>
        </p:grpSpPr>
        <p:sp>
          <p:nvSpPr>
            <p:cNvPr id="562" name="Isosceles Triangle 561"/>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63" name="Trapezoid 562"/>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260" name="Group 46"/>
          <p:cNvGrpSpPr>
            <a:grpSpLocks noChangeAspect="1"/>
          </p:cNvGrpSpPr>
          <p:nvPr/>
        </p:nvGrpSpPr>
        <p:grpSpPr>
          <a:xfrm rot="10800000">
            <a:off x="5754551" y="4815379"/>
            <a:ext cx="568786" cy="568786"/>
            <a:chOff x="655067" y="5296644"/>
            <a:chExt cx="504056" cy="504056"/>
          </a:xfrm>
          <a:solidFill>
            <a:schemeClr val="bg1"/>
          </a:solidFill>
        </p:grpSpPr>
        <p:sp>
          <p:nvSpPr>
            <p:cNvPr id="565" name="Isosceles Triangle 564"/>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66" name="Trapezoid 565"/>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cxnSp>
        <p:nvCxnSpPr>
          <p:cNvPr id="567" name="Straight Connector 566"/>
          <p:cNvCxnSpPr>
            <a:stCxn id="563" idx="2"/>
          </p:cNvCxnSpPr>
          <p:nvPr/>
        </p:nvCxnSpPr>
        <p:spPr bwMode="auto">
          <a:xfrm rot="10800000">
            <a:off x="6702527" y="4720581"/>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68" name="Straight Connector 567"/>
          <p:cNvCxnSpPr/>
          <p:nvPr/>
        </p:nvCxnSpPr>
        <p:spPr bwMode="auto">
          <a:xfrm rot="10800000">
            <a:off x="6607730" y="4720581"/>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69" name="Straight Connector 568"/>
          <p:cNvCxnSpPr/>
          <p:nvPr/>
        </p:nvCxnSpPr>
        <p:spPr bwMode="auto">
          <a:xfrm rot="10800000">
            <a:off x="6512932" y="4720581"/>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70" name="Straight Connector 569"/>
          <p:cNvCxnSpPr/>
          <p:nvPr/>
        </p:nvCxnSpPr>
        <p:spPr bwMode="auto">
          <a:xfrm rot="10800000">
            <a:off x="6892123" y="4720581"/>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71" name="Straight Connector 570"/>
          <p:cNvCxnSpPr/>
          <p:nvPr/>
        </p:nvCxnSpPr>
        <p:spPr bwMode="auto">
          <a:xfrm rot="10800000">
            <a:off x="6797325" y="4720581"/>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72" name="Straight Connector 571"/>
          <p:cNvCxnSpPr/>
          <p:nvPr/>
        </p:nvCxnSpPr>
        <p:spPr bwMode="auto">
          <a:xfrm rot="10800000">
            <a:off x="6038944" y="4720581"/>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73" name="Straight Connector 572"/>
          <p:cNvCxnSpPr/>
          <p:nvPr/>
        </p:nvCxnSpPr>
        <p:spPr bwMode="auto">
          <a:xfrm rot="10800000">
            <a:off x="5944146" y="4720581"/>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74" name="Straight Connector 573"/>
          <p:cNvCxnSpPr/>
          <p:nvPr/>
        </p:nvCxnSpPr>
        <p:spPr bwMode="auto">
          <a:xfrm rot="10800000">
            <a:off x="5849348" y="4720581"/>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75" name="Straight Connector 574"/>
          <p:cNvCxnSpPr/>
          <p:nvPr/>
        </p:nvCxnSpPr>
        <p:spPr bwMode="auto">
          <a:xfrm rot="10800000">
            <a:off x="6228539" y="4720581"/>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76" name="Straight Connector 575"/>
          <p:cNvCxnSpPr/>
          <p:nvPr/>
        </p:nvCxnSpPr>
        <p:spPr bwMode="auto">
          <a:xfrm rot="10800000">
            <a:off x="6133741" y="4720581"/>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77" name="Straight Connector 576"/>
          <p:cNvCxnSpPr>
            <a:stCxn id="562" idx="0"/>
          </p:cNvCxnSpPr>
          <p:nvPr/>
        </p:nvCxnSpPr>
        <p:spPr bwMode="auto">
          <a:xfrm rot="10800000" flipV="1">
            <a:off x="6702527" y="5384165"/>
            <a:ext cx="0" cy="284393"/>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78" name="Straight Connector 577"/>
          <p:cNvCxnSpPr>
            <a:stCxn id="565" idx="0"/>
          </p:cNvCxnSpPr>
          <p:nvPr/>
        </p:nvCxnSpPr>
        <p:spPr bwMode="auto">
          <a:xfrm rot="10800000" flipV="1">
            <a:off x="6038944" y="5384165"/>
            <a:ext cx="0" cy="284393"/>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162" name="Group 161"/>
          <p:cNvGrpSpPr/>
          <p:nvPr/>
        </p:nvGrpSpPr>
        <p:grpSpPr>
          <a:xfrm>
            <a:off x="6510720" y="3496444"/>
            <a:ext cx="192114" cy="216024"/>
            <a:chOff x="6727650" y="2200300"/>
            <a:chExt cx="191838" cy="479590"/>
          </a:xfrm>
        </p:grpSpPr>
        <p:cxnSp>
          <p:nvCxnSpPr>
            <p:cNvPr id="163" name="Straight Connector 162"/>
            <p:cNvCxnSpPr/>
            <p:nvPr/>
          </p:nvCxnSpPr>
          <p:spPr bwMode="auto">
            <a:xfrm rot="10800000">
              <a:off x="6727650" y="2200300"/>
              <a:ext cx="0" cy="47959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64" name="Straight Connector 163"/>
            <p:cNvCxnSpPr/>
            <p:nvPr/>
          </p:nvCxnSpPr>
          <p:spPr bwMode="auto">
            <a:xfrm rot="10800000">
              <a:off x="6919488" y="2200300"/>
              <a:ext cx="0" cy="47959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65" name="Straight Connector 164"/>
            <p:cNvCxnSpPr/>
            <p:nvPr/>
          </p:nvCxnSpPr>
          <p:spPr bwMode="auto">
            <a:xfrm rot="10800000">
              <a:off x="6823569" y="2200300"/>
              <a:ext cx="0" cy="479590"/>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grpSp>
        <p:nvGrpSpPr>
          <p:cNvPr id="166" name="Group 165"/>
          <p:cNvGrpSpPr/>
          <p:nvPr/>
        </p:nvGrpSpPr>
        <p:grpSpPr>
          <a:xfrm>
            <a:off x="5622988" y="3496444"/>
            <a:ext cx="192114" cy="216024"/>
            <a:chOff x="6727650" y="2200300"/>
            <a:chExt cx="191838" cy="479590"/>
          </a:xfrm>
        </p:grpSpPr>
        <p:cxnSp>
          <p:nvCxnSpPr>
            <p:cNvPr id="167" name="Straight Connector 166"/>
            <p:cNvCxnSpPr/>
            <p:nvPr/>
          </p:nvCxnSpPr>
          <p:spPr bwMode="auto">
            <a:xfrm rot="10800000">
              <a:off x="6727650" y="2200300"/>
              <a:ext cx="0" cy="47959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68" name="Straight Connector 167"/>
            <p:cNvCxnSpPr/>
            <p:nvPr/>
          </p:nvCxnSpPr>
          <p:spPr bwMode="auto">
            <a:xfrm rot="10800000">
              <a:off x="6919488" y="2200300"/>
              <a:ext cx="0" cy="47959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69" name="Straight Connector 168"/>
            <p:cNvCxnSpPr/>
            <p:nvPr/>
          </p:nvCxnSpPr>
          <p:spPr bwMode="auto">
            <a:xfrm rot="10800000">
              <a:off x="6823569" y="2200300"/>
              <a:ext cx="0" cy="479590"/>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grpSp>
        <p:nvGrpSpPr>
          <p:cNvPr id="170" name="Group 61"/>
          <p:cNvGrpSpPr>
            <a:grpSpLocks noChangeAspect="1"/>
          </p:cNvGrpSpPr>
          <p:nvPr/>
        </p:nvGrpSpPr>
        <p:grpSpPr>
          <a:xfrm rot="10800000" flipV="1">
            <a:off x="5982754" y="2728816"/>
            <a:ext cx="383676" cy="383676"/>
            <a:chOff x="655067" y="5296644"/>
            <a:chExt cx="504056" cy="504056"/>
          </a:xfrm>
          <a:solidFill>
            <a:schemeClr val="bg1"/>
          </a:solidFill>
        </p:grpSpPr>
        <p:sp>
          <p:nvSpPr>
            <p:cNvPr id="171" name="Isosceles Triangle 170"/>
            <p:cNvSpPr/>
            <p:nvPr/>
          </p:nvSpPr>
          <p:spPr bwMode="auto">
            <a:xfrm>
              <a:off x="655067" y="5296644"/>
              <a:ext cx="504056" cy="504056"/>
            </a:xfrm>
            <a:prstGeom prst="triangle">
              <a:avLst/>
            </a:prstGeom>
            <a:solidFill>
              <a:srgbClr val="CC00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72" name="Trapezoid 171"/>
            <p:cNvSpPr/>
            <p:nvPr/>
          </p:nvSpPr>
          <p:spPr bwMode="auto">
            <a:xfrm>
              <a:off x="655067" y="5656684"/>
              <a:ext cx="504056" cy="144016"/>
            </a:xfrm>
            <a:prstGeom prst="trapezoid">
              <a:avLst>
                <a:gd name="adj" fmla="val 49845"/>
              </a:avLst>
            </a:prstGeom>
            <a:solidFill>
              <a:srgbClr val="FF99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cxnSp>
        <p:nvCxnSpPr>
          <p:cNvPr id="173" name="Straight Connector 172"/>
          <p:cNvCxnSpPr>
            <a:endCxn id="171" idx="0"/>
          </p:cNvCxnSpPr>
          <p:nvPr/>
        </p:nvCxnSpPr>
        <p:spPr bwMode="auto">
          <a:xfrm rot="10800000" flipV="1">
            <a:off x="6174592" y="2441059"/>
            <a:ext cx="0" cy="287757"/>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74" name="Straight Connector 173"/>
          <p:cNvCxnSpPr/>
          <p:nvPr/>
        </p:nvCxnSpPr>
        <p:spPr bwMode="auto">
          <a:xfrm rot="10800000">
            <a:off x="6078673" y="3112492"/>
            <a:ext cx="0" cy="95919"/>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75" name="Straight Connector 174"/>
          <p:cNvCxnSpPr/>
          <p:nvPr/>
        </p:nvCxnSpPr>
        <p:spPr bwMode="auto">
          <a:xfrm rot="10800000">
            <a:off x="6270511" y="3112492"/>
            <a:ext cx="0" cy="95919"/>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76" name="Straight Connector 175"/>
          <p:cNvCxnSpPr/>
          <p:nvPr/>
        </p:nvCxnSpPr>
        <p:spPr bwMode="auto">
          <a:xfrm rot="10800000">
            <a:off x="6174592" y="3112492"/>
            <a:ext cx="0" cy="95919"/>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177" name="TextBox 176"/>
          <p:cNvSpPr txBox="1"/>
          <p:nvPr/>
        </p:nvSpPr>
        <p:spPr>
          <a:xfrm>
            <a:off x="5695352" y="2153303"/>
            <a:ext cx="863272" cy="276999"/>
          </a:xfrm>
          <a:prstGeom prst="rect">
            <a:avLst/>
          </a:prstGeom>
          <a:noFill/>
        </p:spPr>
        <p:txBody>
          <a:bodyPr wrap="square" lIns="0" tIns="0" rIns="0" bIns="0" rtlCol="0">
            <a:spAutoFit/>
          </a:bodyPr>
          <a:lstStyle/>
          <a:p>
            <a:pPr algn="ctr"/>
            <a:r>
              <a:rPr lang="en-GB" sz="1800" b="0" dirty="0" smtClean="0"/>
              <a:t>UNI</a:t>
            </a:r>
            <a:endParaRPr lang="en-US" sz="1800" b="0" dirty="0" smtClean="0"/>
          </a:p>
        </p:txBody>
      </p:sp>
      <p:cxnSp>
        <p:nvCxnSpPr>
          <p:cNvPr id="178" name="Straight Connector 177"/>
          <p:cNvCxnSpPr>
            <a:stCxn id="180" idx="0"/>
          </p:cNvCxnSpPr>
          <p:nvPr/>
        </p:nvCxnSpPr>
        <p:spPr bwMode="auto">
          <a:xfrm>
            <a:off x="5718908" y="4072507"/>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179" name="Group 22"/>
          <p:cNvGrpSpPr>
            <a:grpSpLocks noChangeAspect="1"/>
          </p:cNvGrpSpPr>
          <p:nvPr/>
        </p:nvGrpSpPr>
        <p:grpSpPr>
          <a:xfrm rot="10800000">
            <a:off x="5527070" y="3688831"/>
            <a:ext cx="383676" cy="383676"/>
            <a:chOff x="655067" y="5296644"/>
            <a:chExt cx="504056" cy="504056"/>
          </a:xfrm>
          <a:solidFill>
            <a:schemeClr val="bg1"/>
          </a:solidFill>
        </p:grpSpPr>
        <p:sp>
          <p:nvSpPr>
            <p:cNvPr id="180" name="Isosceles Triangle 179"/>
            <p:cNvSpPr/>
            <p:nvPr/>
          </p:nvSpPr>
          <p:spPr bwMode="auto">
            <a:xfrm>
              <a:off x="655067" y="5296644"/>
              <a:ext cx="504056" cy="504056"/>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81" name="Trapezoid 180"/>
            <p:cNvSpPr/>
            <p:nvPr/>
          </p:nvSpPr>
          <p:spPr bwMode="auto">
            <a:xfrm>
              <a:off x="655067" y="5656684"/>
              <a:ext cx="504056" cy="144016"/>
            </a:xfrm>
            <a:prstGeom prst="trapezoid">
              <a:avLst>
                <a:gd name="adj" fmla="val 49845"/>
              </a:avLst>
            </a:prstGeom>
            <a:solidFill>
              <a:srgbClr val="FF99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cxnSp>
        <p:nvCxnSpPr>
          <p:cNvPr id="198" name="Straight Connector 197"/>
          <p:cNvCxnSpPr>
            <a:stCxn id="200" idx="0"/>
          </p:cNvCxnSpPr>
          <p:nvPr/>
        </p:nvCxnSpPr>
        <p:spPr bwMode="auto">
          <a:xfrm>
            <a:off x="6150956" y="4072507"/>
            <a:ext cx="0" cy="72009"/>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199" name="Group 22"/>
          <p:cNvGrpSpPr>
            <a:grpSpLocks noChangeAspect="1"/>
          </p:cNvGrpSpPr>
          <p:nvPr/>
        </p:nvGrpSpPr>
        <p:grpSpPr>
          <a:xfrm rot="10800000">
            <a:off x="5959118" y="3688831"/>
            <a:ext cx="383676" cy="383676"/>
            <a:chOff x="655067" y="5296644"/>
            <a:chExt cx="504056" cy="504056"/>
          </a:xfrm>
          <a:solidFill>
            <a:schemeClr val="bg1"/>
          </a:solidFill>
        </p:grpSpPr>
        <p:sp>
          <p:nvSpPr>
            <p:cNvPr id="200" name="Isosceles Triangle 199"/>
            <p:cNvSpPr/>
            <p:nvPr/>
          </p:nvSpPr>
          <p:spPr bwMode="auto">
            <a:xfrm>
              <a:off x="655067" y="5296644"/>
              <a:ext cx="504056" cy="504056"/>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201" name="Trapezoid 200"/>
            <p:cNvSpPr/>
            <p:nvPr/>
          </p:nvSpPr>
          <p:spPr bwMode="auto">
            <a:xfrm>
              <a:off x="655067" y="5656684"/>
              <a:ext cx="504056" cy="144016"/>
            </a:xfrm>
            <a:prstGeom prst="trapezoid">
              <a:avLst>
                <a:gd name="adj" fmla="val 49845"/>
              </a:avLst>
            </a:prstGeom>
            <a:solidFill>
              <a:srgbClr val="FF99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202" name="Group 201"/>
          <p:cNvGrpSpPr/>
          <p:nvPr/>
        </p:nvGrpSpPr>
        <p:grpSpPr>
          <a:xfrm>
            <a:off x="6055036" y="3496444"/>
            <a:ext cx="192114" cy="191558"/>
            <a:chOff x="6727650" y="2200300"/>
            <a:chExt cx="191838" cy="479590"/>
          </a:xfrm>
        </p:grpSpPr>
        <p:cxnSp>
          <p:nvCxnSpPr>
            <p:cNvPr id="203" name="Straight Connector 202"/>
            <p:cNvCxnSpPr/>
            <p:nvPr/>
          </p:nvCxnSpPr>
          <p:spPr bwMode="auto">
            <a:xfrm rot="10800000">
              <a:off x="6727650" y="2200300"/>
              <a:ext cx="0" cy="47959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04" name="Straight Connector 203"/>
            <p:cNvCxnSpPr/>
            <p:nvPr/>
          </p:nvCxnSpPr>
          <p:spPr bwMode="auto">
            <a:xfrm rot="10800000">
              <a:off x="6919488" y="2200300"/>
              <a:ext cx="0" cy="47959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05" name="Straight Connector 204"/>
            <p:cNvCxnSpPr/>
            <p:nvPr/>
          </p:nvCxnSpPr>
          <p:spPr bwMode="auto">
            <a:xfrm rot="10800000">
              <a:off x="6823569" y="2200300"/>
              <a:ext cx="0" cy="479590"/>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cxnSp>
        <p:nvCxnSpPr>
          <p:cNvPr id="222" name="Straight Connector 221"/>
          <p:cNvCxnSpPr>
            <a:stCxn id="224" idx="0"/>
          </p:cNvCxnSpPr>
          <p:nvPr/>
        </p:nvCxnSpPr>
        <p:spPr bwMode="auto">
          <a:xfrm>
            <a:off x="6606640" y="4072507"/>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223" name="Group 22"/>
          <p:cNvGrpSpPr>
            <a:grpSpLocks noChangeAspect="1"/>
          </p:cNvGrpSpPr>
          <p:nvPr/>
        </p:nvGrpSpPr>
        <p:grpSpPr>
          <a:xfrm rot="10800000">
            <a:off x="6414802" y="3688831"/>
            <a:ext cx="383676" cy="383676"/>
            <a:chOff x="655067" y="5296644"/>
            <a:chExt cx="504056" cy="504056"/>
          </a:xfrm>
          <a:solidFill>
            <a:schemeClr val="bg1"/>
          </a:solidFill>
        </p:grpSpPr>
        <p:sp>
          <p:nvSpPr>
            <p:cNvPr id="224" name="Isosceles Triangle 223"/>
            <p:cNvSpPr/>
            <p:nvPr/>
          </p:nvSpPr>
          <p:spPr bwMode="auto">
            <a:xfrm>
              <a:off x="655067" y="5296644"/>
              <a:ext cx="504056" cy="504056"/>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225" name="Trapezoid 224"/>
            <p:cNvSpPr/>
            <p:nvPr/>
          </p:nvSpPr>
          <p:spPr bwMode="auto">
            <a:xfrm>
              <a:off x="655067" y="5656684"/>
              <a:ext cx="504056" cy="144016"/>
            </a:xfrm>
            <a:prstGeom prst="trapezoid">
              <a:avLst>
                <a:gd name="adj" fmla="val 49845"/>
              </a:avLst>
            </a:prstGeom>
            <a:solidFill>
              <a:srgbClr val="FF99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sp>
        <p:nvSpPr>
          <p:cNvPr id="242" name="Rectangle 241"/>
          <p:cNvSpPr/>
          <p:nvPr/>
        </p:nvSpPr>
        <p:spPr bwMode="auto">
          <a:xfrm>
            <a:off x="5263579" y="3208412"/>
            <a:ext cx="1656184" cy="288032"/>
          </a:xfrm>
          <a:prstGeom prst="rect">
            <a:avLst/>
          </a:prstGeom>
          <a:solidFill>
            <a:srgbClr val="FF99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1"/>
                </a:solidFill>
                <a:effectLst/>
                <a:latin typeface="Arial" charset="0"/>
                <a:ea typeface="MS PGothic" pitchFamily="34" charset="-128"/>
              </a:rPr>
              <a:t>CVLAN EC Relay</a:t>
            </a:r>
            <a:endParaRPr kumimoji="0" lang="en-US" sz="1400" b="1" i="0" u="none" strike="noStrike" cap="none" normalizeH="0" baseline="0" dirty="0" smtClean="0">
              <a:ln>
                <a:noFill/>
              </a:ln>
              <a:solidFill>
                <a:schemeClr val="tx1"/>
              </a:solidFill>
              <a:effectLst/>
              <a:latin typeface="Arial" charset="0"/>
              <a:ea typeface="MS PGothic" pitchFamily="34" charset="-128"/>
            </a:endParaRPr>
          </a:p>
        </p:txBody>
      </p:sp>
      <p:grpSp>
        <p:nvGrpSpPr>
          <p:cNvPr id="244" name="Group 61"/>
          <p:cNvGrpSpPr>
            <a:grpSpLocks noChangeAspect="1"/>
          </p:cNvGrpSpPr>
          <p:nvPr/>
        </p:nvGrpSpPr>
        <p:grpSpPr>
          <a:xfrm flipH="1">
            <a:off x="7472191" y="3185035"/>
            <a:ext cx="383676" cy="383676"/>
            <a:chOff x="655067" y="5296644"/>
            <a:chExt cx="504056" cy="504056"/>
          </a:xfrm>
          <a:solidFill>
            <a:schemeClr val="bg1"/>
          </a:solidFill>
        </p:grpSpPr>
        <p:sp>
          <p:nvSpPr>
            <p:cNvPr id="268" name="Isosceles Triangle 267"/>
            <p:cNvSpPr/>
            <p:nvPr/>
          </p:nvSpPr>
          <p:spPr bwMode="auto">
            <a:xfrm>
              <a:off x="655067" y="5296644"/>
              <a:ext cx="504056" cy="504056"/>
            </a:xfrm>
            <a:prstGeom prst="triangle">
              <a:avLst/>
            </a:prstGeom>
            <a:solidFill>
              <a:srgbClr val="CC00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269" name="Trapezoid 469"/>
            <p:cNvSpPr/>
            <p:nvPr/>
          </p:nvSpPr>
          <p:spPr bwMode="auto">
            <a:xfrm>
              <a:off x="655067" y="5656684"/>
              <a:ext cx="504056" cy="144016"/>
            </a:xfrm>
            <a:prstGeom prst="trapezoid">
              <a:avLst>
                <a:gd name="adj" fmla="val 49845"/>
              </a:avLst>
            </a:prstGeom>
            <a:solidFill>
              <a:srgbClr val="FF99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cxnSp>
        <p:nvCxnSpPr>
          <p:cNvPr id="245" name="Straight Connector 470"/>
          <p:cNvCxnSpPr/>
          <p:nvPr/>
        </p:nvCxnSpPr>
        <p:spPr bwMode="auto">
          <a:xfrm flipH="1" flipV="1">
            <a:off x="7568110" y="3568711"/>
            <a:ext cx="0" cy="575805"/>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46" name="Straight Connector 471"/>
          <p:cNvCxnSpPr/>
          <p:nvPr/>
        </p:nvCxnSpPr>
        <p:spPr bwMode="auto">
          <a:xfrm flipH="1" flipV="1">
            <a:off x="7759948" y="3568711"/>
            <a:ext cx="0" cy="575805"/>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47" name="Straight Connector 246"/>
          <p:cNvCxnSpPr/>
          <p:nvPr/>
        </p:nvCxnSpPr>
        <p:spPr bwMode="auto">
          <a:xfrm flipH="1" flipV="1">
            <a:off x="7664029" y="3568711"/>
            <a:ext cx="0" cy="575805"/>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48" name="Straight Connector 247"/>
          <p:cNvCxnSpPr>
            <a:endCxn id="268" idx="0"/>
          </p:cNvCxnSpPr>
          <p:nvPr/>
        </p:nvCxnSpPr>
        <p:spPr bwMode="auto">
          <a:xfrm>
            <a:off x="7664029" y="2992388"/>
            <a:ext cx="0" cy="192647"/>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249" name="Group 637"/>
          <p:cNvGrpSpPr/>
          <p:nvPr/>
        </p:nvGrpSpPr>
        <p:grpSpPr>
          <a:xfrm>
            <a:off x="7508785" y="3920424"/>
            <a:ext cx="317190" cy="127925"/>
            <a:chOff x="4277907" y="3040356"/>
            <a:chExt cx="238120" cy="96034"/>
          </a:xfrm>
        </p:grpSpPr>
        <p:sp>
          <p:nvSpPr>
            <p:cNvPr id="266" name="Isosceles Triangle 265"/>
            <p:cNvSpPr/>
            <p:nvPr/>
          </p:nvSpPr>
          <p:spPr bwMode="auto">
            <a:xfrm flipH="1" flipV="1">
              <a:off x="4277907" y="3040368"/>
              <a:ext cx="96010" cy="96010"/>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262" name="Isosceles Triangle 261"/>
            <p:cNvSpPr/>
            <p:nvPr/>
          </p:nvSpPr>
          <p:spPr bwMode="auto">
            <a:xfrm flipH="1" flipV="1">
              <a:off x="4346157" y="3040356"/>
              <a:ext cx="96010" cy="96009"/>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256" name="Isosceles Triangle 255"/>
            <p:cNvSpPr/>
            <p:nvPr/>
          </p:nvSpPr>
          <p:spPr bwMode="auto">
            <a:xfrm flipH="1" flipV="1">
              <a:off x="4420017" y="3040380"/>
              <a:ext cx="96010" cy="96010"/>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sp>
        <p:nvSpPr>
          <p:cNvPr id="270" name="TextBox 269"/>
          <p:cNvSpPr txBox="1"/>
          <p:nvPr/>
        </p:nvSpPr>
        <p:spPr>
          <a:xfrm>
            <a:off x="7207795" y="2715389"/>
            <a:ext cx="863272" cy="276999"/>
          </a:xfrm>
          <a:prstGeom prst="rect">
            <a:avLst/>
          </a:prstGeom>
          <a:noFill/>
        </p:spPr>
        <p:txBody>
          <a:bodyPr wrap="square" lIns="0" tIns="0" rIns="0" bIns="0" rtlCol="0">
            <a:spAutoFit/>
          </a:bodyPr>
          <a:lstStyle/>
          <a:p>
            <a:pPr algn="ctr"/>
            <a:r>
              <a:rPr lang="en-GB" sz="1800" b="0" dirty="0" smtClean="0"/>
              <a:t>UNI</a:t>
            </a:r>
            <a:endParaRPr lang="en-US" sz="1800" b="0" dirty="0" smtClean="0"/>
          </a:p>
        </p:txBody>
      </p:sp>
      <p:sp>
        <p:nvSpPr>
          <p:cNvPr id="271" name="Rectangle 270"/>
          <p:cNvSpPr/>
          <p:nvPr/>
        </p:nvSpPr>
        <p:spPr bwMode="auto">
          <a:xfrm>
            <a:off x="1886998" y="4136089"/>
            <a:ext cx="6472926" cy="568786"/>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800" b="1" i="0" u="none" strike="noStrike" cap="none" normalizeH="0" baseline="0" dirty="0" smtClean="0">
                <a:ln>
                  <a:noFill/>
                </a:ln>
                <a:solidFill>
                  <a:schemeClr val="tx1"/>
                </a:solidFill>
                <a:effectLst/>
                <a:latin typeface="Arial" charset="0"/>
                <a:ea typeface="MS PGothic" pitchFamily="34" charset="-128"/>
              </a:rPr>
              <a:t>SVLAN EC Relay</a:t>
            </a:r>
            <a:endParaRPr kumimoji="0" lang="en-US" sz="1800" b="1" i="0" u="none" strike="noStrike" cap="none" normalizeH="0" baseline="0" dirty="0" smtClean="0">
              <a:ln>
                <a:noFill/>
              </a:ln>
              <a:solidFill>
                <a:schemeClr val="tx1"/>
              </a:solidFill>
              <a:effectLst/>
              <a:latin typeface="Arial" charset="0"/>
              <a:ea typeface="MS PGothic" pitchFamily="34" charset="-128"/>
            </a:endParaRPr>
          </a:p>
        </p:txBody>
      </p:sp>
      <p:sp>
        <p:nvSpPr>
          <p:cNvPr id="272" name="Rectangle 271"/>
          <p:cNvSpPr/>
          <p:nvPr/>
        </p:nvSpPr>
        <p:spPr bwMode="auto">
          <a:xfrm>
            <a:off x="5047555" y="1912268"/>
            <a:ext cx="3312368" cy="2232248"/>
          </a:xfrm>
          <a:prstGeom prst="rect">
            <a:avLst/>
          </a:prstGeom>
          <a:noFill/>
          <a:ln w="9525" cap="flat" cmpd="sng" algn="ctr">
            <a:solidFill>
              <a:schemeClr val="tx1"/>
            </a:solidFill>
            <a:prstDash val="lg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PEB functionality</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533400" y="184076"/>
            <a:ext cx="9604375" cy="1015529"/>
          </a:xfrm>
        </p:spPr>
        <p:txBody>
          <a:bodyPr/>
          <a:lstStyle/>
          <a:p>
            <a:r>
              <a:rPr lang="en-GB" dirty="0" smtClean="0"/>
              <a:t>PBB/PBB-TE Network with IBBEB nodes</a:t>
            </a:r>
            <a:endParaRPr lang="en-US" dirty="0"/>
          </a:p>
        </p:txBody>
      </p:sp>
      <p:sp>
        <p:nvSpPr>
          <p:cNvPr id="6" name="Cloud 5"/>
          <p:cNvSpPr/>
          <p:nvPr/>
        </p:nvSpPr>
        <p:spPr bwMode="auto">
          <a:xfrm flipV="1">
            <a:off x="1735187" y="2920380"/>
            <a:ext cx="7128792" cy="4608512"/>
          </a:xfrm>
          <a:prstGeom prst="cloud">
            <a:avLst/>
          </a:prstGeom>
          <a:solidFill>
            <a:schemeClr val="bg1">
              <a:lumMod val="95000"/>
            </a:schemeClr>
          </a:solid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600" i="0" u="none" strike="noStrike" cap="none" normalizeH="0" baseline="0" dirty="0" smtClean="0">
              <a:ln>
                <a:noFill/>
              </a:ln>
              <a:solidFill>
                <a:schemeClr val="tx1"/>
              </a:solidFill>
              <a:effectLst/>
              <a:latin typeface="Arial" charset="0"/>
              <a:ea typeface="MS PGothic" pitchFamily="34" charset="-128"/>
            </a:endParaRPr>
          </a:p>
        </p:txBody>
      </p:sp>
      <p:sp>
        <p:nvSpPr>
          <p:cNvPr id="7" name="Rectangle 6"/>
          <p:cNvSpPr/>
          <p:nvPr/>
        </p:nvSpPr>
        <p:spPr bwMode="auto">
          <a:xfrm>
            <a:off x="1879203" y="5728692"/>
            <a:ext cx="2880320" cy="432048"/>
          </a:xfrm>
          <a:prstGeom prst="rect">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1"/>
                </a:solidFill>
                <a:effectLst/>
                <a:latin typeface="Arial" charset="0"/>
                <a:ea typeface="MS PGothic" pitchFamily="34" charset="-128"/>
              </a:rPr>
              <a:t>BVLAN EC/TESI</a:t>
            </a:r>
            <a:r>
              <a:rPr kumimoji="0" lang="en-GB" sz="1400" b="1" i="0" u="none" strike="noStrike" cap="none" normalizeH="0" dirty="0" smtClean="0">
                <a:ln>
                  <a:noFill/>
                </a:ln>
                <a:solidFill>
                  <a:schemeClr val="tx1"/>
                </a:solidFill>
                <a:effectLst/>
                <a:latin typeface="Arial" charset="0"/>
                <a:ea typeface="MS PGothic" pitchFamily="34" charset="-128"/>
              </a:rPr>
              <a:t> </a:t>
            </a:r>
            <a:r>
              <a:rPr kumimoji="0" lang="en-GB" sz="1400" b="1" i="0" u="none" strike="noStrike" cap="none" normalizeH="0" baseline="0" dirty="0" smtClean="0">
                <a:ln>
                  <a:noFill/>
                </a:ln>
                <a:solidFill>
                  <a:schemeClr val="tx1"/>
                </a:solidFill>
                <a:effectLst/>
                <a:latin typeface="Arial" charset="0"/>
                <a:ea typeface="MS PGothic" pitchFamily="34" charset="-128"/>
              </a:rPr>
              <a:t>Relay</a:t>
            </a:r>
            <a:endParaRPr kumimoji="0" lang="en-US" sz="1400" b="1" i="0" u="none" strike="noStrike" cap="none" normalizeH="0" baseline="0" dirty="0" smtClean="0">
              <a:ln>
                <a:noFill/>
              </a:ln>
              <a:solidFill>
                <a:schemeClr val="tx1"/>
              </a:solidFill>
              <a:effectLst/>
              <a:latin typeface="Arial" charset="0"/>
              <a:ea typeface="MS PGothic" pitchFamily="34" charset="-128"/>
            </a:endParaRPr>
          </a:p>
        </p:txBody>
      </p:sp>
      <p:sp>
        <p:nvSpPr>
          <p:cNvPr id="10" name="Rectangle 9"/>
          <p:cNvSpPr/>
          <p:nvPr/>
        </p:nvSpPr>
        <p:spPr bwMode="auto">
          <a:xfrm>
            <a:off x="1879203" y="6592788"/>
            <a:ext cx="2376264" cy="432048"/>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1"/>
                </a:solidFill>
                <a:effectLst/>
                <a:latin typeface="Arial" charset="0"/>
                <a:ea typeface="MS PGothic" pitchFamily="34" charset="-128"/>
              </a:rPr>
              <a:t>SVLAN EC Relay</a:t>
            </a:r>
            <a:endParaRPr kumimoji="0" lang="en-US" sz="1400" b="1" i="0" u="none" strike="noStrike" cap="none" normalizeH="0" baseline="0" dirty="0" smtClean="0">
              <a:ln>
                <a:noFill/>
              </a:ln>
              <a:solidFill>
                <a:schemeClr val="tx1"/>
              </a:solidFill>
              <a:effectLst/>
              <a:latin typeface="Arial" charset="0"/>
              <a:ea typeface="MS PGothic" pitchFamily="34" charset="-128"/>
            </a:endParaRPr>
          </a:p>
        </p:txBody>
      </p:sp>
      <p:grpSp>
        <p:nvGrpSpPr>
          <p:cNvPr id="3" name="Group 12"/>
          <p:cNvGrpSpPr>
            <a:grpSpLocks noChangeAspect="1"/>
          </p:cNvGrpSpPr>
          <p:nvPr/>
        </p:nvGrpSpPr>
        <p:grpSpPr>
          <a:xfrm>
            <a:off x="3823419" y="6232748"/>
            <a:ext cx="288032" cy="288032"/>
            <a:chOff x="655067" y="5296644"/>
            <a:chExt cx="504056" cy="504056"/>
          </a:xfrm>
          <a:solidFill>
            <a:schemeClr val="bg1"/>
          </a:solidFill>
        </p:grpSpPr>
        <p:sp>
          <p:nvSpPr>
            <p:cNvPr id="11" name="Isosceles Triangle 10"/>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2" name="Trapezoid 11"/>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4" name="Group 13"/>
          <p:cNvGrpSpPr>
            <a:grpSpLocks noChangeAspect="1"/>
          </p:cNvGrpSpPr>
          <p:nvPr/>
        </p:nvGrpSpPr>
        <p:grpSpPr>
          <a:xfrm>
            <a:off x="3463379" y="6232748"/>
            <a:ext cx="288032" cy="288032"/>
            <a:chOff x="655067" y="5296644"/>
            <a:chExt cx="504056" cy="504056"/>
          </a:xfrm>
          <a:solidFill>
            <a:schemeClr val="bg1"/>
          </a:solidFill>
        </p:grpSpPr>
        <p:sp>
          <p:nvSpPr>
            <p:cNvPr id="15" name="Isosceles Triangle 14"/>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6" name="Trapezoid 15"/>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8" name="Group 16"/>
          <p:cNvGrpSpPr>
            <a:grpSpLocks noChangeAspect="1"/>
          </p:cNvGrpSpPr>
          <p:nvPr/>
        </p:nvGrpSpPr>
        <p:grpSpPr>
          <a:xfrm>
            <a:off x="3103339" y="6232748"/>
            <a:ext cx="288032" cy="288032"/>
            <a:chOff x="655067" y="5296644"/>
            <a:chExt cx="504056" cy="504056"/>
          </a:xfrm>
          <a:solidFill>
            <a:schemeClr val="bg1"/>
          </a:solidFill>
        </p:grpSpPr>
        <p:sp>
          <p:nvSpPr>
            <p:cNvPr id="18" name="Isosceles Triangle 17"/>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9" name="Trapezoid 18"/>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9" name="Group 19"/>
          <p:cNvGrpSpPr>
            <a:grpSpLocks noChangeAspect="1"/>
          </p:cNvGrpSpPr>
          <p:nvPr/>
        </p:nvGrpSpPr>
        <p:grpSpPr>
          <a:xfrm>
            <a:off x="2743299" y="6232748"/>
            <a:ext cx="288032" cy="288032"/>
            <a:chOff x="655067" y="5296644"/>
            <a:chExt cx="504056" cy="504056"/>
          </a:xfrm>
          <a:solidFill>
            <a:schemeClr val="bg1"/>
          </a:solidFill>
        </p:grpSpPr>
        <p:sp>
          <p:nvSpPr>
            <p:cNvPr id="21" name="Isosceles Triangle 20"/>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2" name="Trapezoid 21"/>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13" name="Group 22"/>
          <p:cNvGrpSpPr>
            <a:grpSpLocks noChangeAspect="1"/>
          </p:cNvGrpSpPr>
          <p:nvPr/>
        </p:nvGrpSpPr>
        <p:grpSpPr>
          <a:xfrm>
            <a:off x="2383259" y="6232748"/>
            <a:ext cx="288032" cy="288032"/>
            <a:chOff x="655067" y="5296644"/>
            <a:chExt cx="504056" cy="504056"/>
          </a:xfrm>
          <a:solidFill>
            <a:schemeClr val="bg1"/>
          </a:solidFill>
        </p:grpSpPr>
        <p:sp>
          <p:nvSpPr>
            <p:cNvPr id="24" name="Isosceles Triangle 23"/>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5" name="Trapezoid 24"/>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14" name="Group 25"/>
          <p:cNvGrpSpPr>
            <a:grpSpLocks noChangeAspect="1"/>
          </p:cNvGrpSpPr>
          <p:nvPr/>
        </p:nvGrpSpPr>
        <p:grpSpPr>
          <a:xfrm>
            <a:off x="2023219" y="6232748"/>
            <a:ext cx="288032" cy="288032"/>
            <a:chOff x="655067" y="5296644"/>
            <a:chExt cx="504056" cy="504056"/>
          </a:xfrm>
          <a:solidFill>
            <a:schemeClr val="bg1"/>
          </a:solidFill>
        </p:grpSpPr>
        <p:sp>
          <p:nvSpPr>
            <p:cNvPr id="27" name="Isosceles Triangle 26"/>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8" name="Trapezoid 27"/>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17" name="Group 43"/>
          <p:cNvGrpSpPr>
            <a:grpSpLocks noChangeAspect="1"/>
          </p:cNvGrpSpPr>
          <p:nvPr/>
        </p:nvGrpSpPr>
        <p:grpSpPr>
          <a:xfrm>
            <a:off x="2311251" y="5224636"/>
            <a:ext cx="432048" cy="432048"/>
            <a:chOff x="655067" y="5296644"/>
            <a:chExt cx="504056" cy="504056"/>
          </a:xfrm>
          <a:solidFill>
            <a:schemeClr val="bg1"/>
          </a:solidFill>
        </p:grpSpPr>
        <p:sp>
          <p:nvSpPr>
            <p:cNvPr id="45" name="Isosceles Triangle 44"/>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6" name="Trapezoid 45"/>
            <p:cNvSpPr/>
            <p:nvPr/>
          </p:nvSpPr>
          <p:spPr bwMode="auto">
            <a:xfrm>
              <a:off x="655067" y="5656684"/>
              <a:ext cx="504056" cy="144016"/>
            </a:xfrm>
            <a:prstGeom prst="trapezoid">
              <a:avLst>
                <a:gd name="adj" fmla="val 49845"/>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20" name="Group 46"/>
          <p:cNvGrpSpPr>
            <a:grpSpLocks noChangeAspect="1"/>
          </p:cNvGrpSpPr>
          <p:nvPr/>
        </p:nvGrpSpPr>
        <p:grpSpPr>
          <a:xfrm>
            <a:off x="2815307" y="5224636"/>
            <a:ext cx="432048" cy="432048"/>
            <a:chOff x="655067" y="5296644"/>
            <a:chExt cx="504056" cy="504056"/>
          </a:xfrm>
          <a:solidFill>
            <a:schemeClr val="bg1"/>
          </a:solidFill>
        </p:grpSpPr>
        <p:sp>
          <p:nvSpPr>
            <p:cNvPr id="48" name="Isosceles Triangle 47"/>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9" name="Trapezoid 48"/>
            <p:cNvSpPr/>
            <p:nvPr/>
          </p:nvSpPr>
          <p:spPr bwMode="auto">
            <a:xfrm>
              <a:off x="655067" y="5656684"/>
              <a:ext cx="504056" cy="144016"/>
            </a:xfrm>
            <a:prstGeom prst="trapezoid">
              <a:avLst>
                <a:gd name="adj" fmla="val 49845"/>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23" name="Group 49"/>
          <p:cNvGrpSpPr>
            <a:grpSpLocks noChangeAspect="1"/>
          </p:cNvGrpSpPr>
          <p:nvPr/>
        </p:nvGrpSpPr>
        <p:grpSpPr>
          <a:xfrm>
            <a:off x="3319363" y="5224636"/>
            <a:ext cx="432048" cy="432048"/>
            <a:chOff x="655067" y="5296644"/>
            <a:chExt cx="504056" cy="504056"/>
          </a:xfrm>
          <a:solidFill>
            <a:schemeClr val="bg1"/>
          </a:solidFill>
        </p:grpSpPr>
        <p:sp>
          <p:nvSpPr>
            <p:cNvPr id="51" name="Isosceles Triangle 50"/>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2" name="Trapezoid 51"/>
            <p:cNvSpPr/>
            <p:nvPr/>
          </p:nvSpPr>
          <p:spPr bwMode="auto">
            <a:xfrm>
              <a:off x="655067" y="5656684"/>
              <a:ext cx="504056" cy="144016"/>
            </a:xfrm>
            <a:prstGeom prst="trapezoid">
              <a:avLst>
                <a:gd name="adj" fmla="val 49845"/>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26" name="Group 52"/>
          <p:cNvGrpSpPr>
            <a:grpSpLocks noChangeAspect="1"/>
          </p:cNvGrpSpPr>
          <p:nvPr/>
        </p:nvGrpSpPr>
        <p:grpSpPr>
          <a:xfrm>
            <a:off x="3823419" y="5224636"/>
            <a:ext cx="432048" cy="432048"/>
            <a:chOff x="655067" y="5296644"/>
            <a:chExt cx="504056" cy="504056"/>
          </a:xfrm>
          <a:solidFill>
            <a:schemeClr val="bg1"/>
          </a:solidFill>
        </p:grpSpPr>
        <p:sp>
          <p:nvSpPr>
            <p:cNvPr id="54" name="Isosceles Triangle 53"/>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5" name="Trapezoid 54"/>
            <p:cNvSpPr/>
            <p:nvPr/>
          </p:nvSpPr>
          <p:spPr bwMode="auto">
            <a:xfrm>
              <a:off x="655067" y="5656684"/>
              <a:ext cx="504056" cy="144016"/>
            </a:xfrm>
            <a:prstGeom prst="trapezoid">
              <a:avLst>
                <a:gd name="adj" fmla="val 49845"/>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30" name="Group 58"/>
          <p:cNvGrpSpPr>
            <a:grpSpLocks noChangeAspect="1"/>
          </p:cNvGrpSpPr>
          <p:nvPr/>
        </p:nvGrpSpPr>
        <p:grpSpPr>
          <a:xfrm flipV="1">
            <a:off x="3463379" y="7096844"/>
            <a:ext cx="288032" cy="288032"/>
            <a:chOff x="655067" y="5296644"/>
            <a:chExt cx="504056" cy="504056"/>
          </a:xfrm>
          <a:solidFill>
            <a:schemeClr val="bg1"/>
          </a:solidFill>
        </p:grpSpPr>
        <p:sp>
          <p:nvSpPr>
            <p:cNvPr id="60" name="Isosceles Triangle 59"/>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61" name="Trapezoid 60"/>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31" name="Group 61"/>
          <p:cNvGrpSpPr>
            <a:grpSpLocks noChangeAspect="1"/>
          </p:cNvGrpSpPr>
          <p:nvPr/>
        </p:nvGrpSpPr>
        <p:grpSpPr>
          <a:xfrm flipV="1">
            <a:off x="2383259" y="7096844"/>
            <a:ext cx="288032" cy="288032"/>
            <a:chOff x="655067" y="5296644"/>
            <a:chExt cx="504056" cy="504056"/>
          </a:xfrm>
          <a:solidFill>
            <a:schemeClr val="bg1"/>
          </a:solidFill>
        </p:grpSpPr>
        <p:sp>
          <p:nvSpPr>
            <p:cNvPr id="63" name="Isosceles Triangle 62"/>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64" name="Trapezoid 63"/>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32" name="Group 64"/>
          <p:cNvGrpSpPr>
            <a:grpSpLocks noChangeAspect="1"/>
          </p:cNvGrpSpPr>
          <p:nvPr/>
        </p:nvGrpSpPr>
        <p:grpSpPr>
          <a:xfrm flipV="1">
            <a:off x="2023219" y="7096844"/>
            <a:ext cx="288032" cy="288032"/>
            <a:chOff x="655067" y="5296644"/>
            <a:chExt cx="504056" cy="504056"/>
          </a:xfrm>
          <a:solidFill>
            <a:schemeClr val="bg1"/>
          </a:solidFill>
        </p:grpSpPr>
        <p:sp>
          <p:nvSpPr>
            <p:cNvPr id="66" name="Isosceles Triangle 65"/>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67" name="Trapezoid 66"/>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69" name="Straight Connector 68"/>
          <p:cNvCxnSpPr>
            <a:stCxn id="11" idx="0"/>
          </p:cNvCxnSpPr>
          <p:nvPr/>
        </p:nvCxnSpPr>
        <p:spPr bwMode="auto">
          <a:xfrm flipV="1">
            <a:off x="3967435" y="616074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1" name="Straight Connector 70"/>
          <p:cNvCxnSpPr>
            <a:stCxn id="15" idx="0"/>
          </p:cNvCxnSpPr>
          <p:nvPr/>
        </p:nvCxnSpPr>
        <p:spPr bwMode="auto">
          <a:xfrm flipV="1">
            <a:off x="3607395" y="616074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3" name="Straight Connector 72"/>
          <p:cNvCxnSpPr>
            <a:stCxn id="18" idx="0"/>
          </p:cNvCxnSpPr>
          <p:nvPr/>
        </p:nvCxnSpPr>
        <p:spPr bwMode="auto">
          <a:xfrm flipV="1">
            <a:off x="3247355" y="616074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6" name="Straight Connector 75"/>
          <p:cNvCxnSpPr>
            <a:stCxn id="21" idx="0"/>
          </p:cNvCxnSpPr>
          <p:nvPr/>
        </p:nvCxnSpPr>
        <p:spPr bwMode="auto">
          <a:xfrm flipV="1">
            <a:off x="2887315" y="616074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8" name="Straight Connector 77"/>
          <p:cNvCxnSpPr>
            <a:stCxn id="24" idx="0"/>
          </p:cNvCxnSpPr>
          <p:nvPr/>
        </p:nvCxnSpPr>
        <p:spPr bwMode="auto">
          <a:xfrm flipV="1">
            <a:off x="2527275" y="616074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0" name="Straight Connector 79"/>
          <p:cNvCxnSpPr>
            <a:stCxn id="27" idx="0"/>
          </p:cNvCxnSpPr>
          <p:nvPr/>
        </p:nvCxnSpPr>
        <p:spPr bwMode="auto">
          <a:xfrm flipV="1">
            <a:off x="2167235" y="616074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2" name="Straight Connector 81"/>
          <p:cNvCxnSpPr>
            <a:stCxn id="46" idx="2"/>
          </p:cNvCxnSpPr>
          <p:nvPr/>
        </p:nvCxnSpPr>
        <p:spPr bwMode="auto">
          <a:xfrm>
            <a:off x="2527275"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3" name="Straight Connector 82"/>
          <p:cNvCxnSpPr/>
          <p:nvPr/>
        </p:nvCxnSpPr>
        <p:spPr bwMode="auto">
          <a:xfrm>
            <a:off x="2599283"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4" name="Straight Connector 83"/>
          <p:cNvCxnSpPr/>
          <p:nvPr/>
        </p:nvCxnSpPr>
        <p:spPr bwMode="auto">
          <a:xfrm>
            <a:off x="2671291"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5" name="Straight Connector 84"/>
          <p:cNvCxnSpPr/>
          <p:nvPr/>
        </p:nvCxnSpPr>
        <p:spPr bwMode="auto">
          <a:xfrm>
            <a:off x="2383259"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6" name="Straight Connector 85"/>
          <p:cNvCxnSpPr/>
          <p:nvPr/>
        </p:nvCxnSpPr>
        <p:spPr bwMode="auto">
          <a:xfrm>
            <a:off x="2455267"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7" name="Straight Connector 86"/>
          <p:cNvCxnSpPr/>
          <p:nvPr/>
        </p:nvCxnSpPr>
        <p:spPr bwMode="auto">
          <a:xfrm>
            <a:off x="3031331"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8" name="Straight Connector 87"/>
          <p:cNvCxnSpPr/>
          <p:nvPr/>
        </p:nvCxnSpPr>
        <p:spPr bwMode="auto">
          <a:xfrm>
            <a:off x="3103339"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9" name="Straight Connector 88"/>
          <p:cNvCxnSpPr/>
          <p:nvPr/>
        </p:nvCxnSpPr>
        <p:spPr bwMode="auto">
          <a:xfrm>
            <a:off x="3175347"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90" name="Straight Connector 89"/>
          <p:cNvCxnSpPr/>
          <p:nvPr/>
        </p:nvCxnSpPr>
        <p:spPr bwMode="auto">
          <a:xfrm>
            <a:off x="2887315"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91" name="Straight Connector 90"/>
          <p:cNvCxnSpPr/>
          <p:nvPr/>
        </p:nvCxnSpPr>
        <p:spPr bwMode="auto">
          <a:xfrm>
            <a:off x="2959323"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92" name="Straight Connector 91"/>
          <p:cNvCxnSpPr/>
          <p:nvPr/>
        </p:nvCxnSpPr>
        <p:spPr bwMode="auto">
          <a:xfrm>
            <a:off x="3535387"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93" name="Straight Connector 92"/>
          <p:cNvCxnSpPr/>
          <p:nvPr/>
        </p:nvCxnSpPr>
        <p:spPr bwMode="auto">
          <a:xfrm>
            <a:off x="3607395"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94" name="Straight Connector 93"/>
          <p:cNvCxnSpPr/>
          <p:nvPr/>
        </p:nvCxnSpPr>
        <p:spPr bwMode="auto">
          <a:xfrm>
            <a:off x="3679403"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95" name="Straight Connector 94"/>
          <p:cNvCxnSpPr/>
          <p:nvPr/>
        </p:nvCxnSpPr>
        <p:spPr bwMode="auto">
          <a:xfrm>
            <a:off x="3391371"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96" name="Straight Connector 95"/>
          <p:cNvCxnSpPr/>
          <p:nvPr/>
        </p:nvCxnSpPr>
        <p:spPr bwMode="auto">
          <a:xfrm>
            <a:off x="3463379"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97" name="Straight Connector 96"/>
          <p:cNvCxnSpPr/>
          <p:nvPr/>
        </p:nvCxnSpPr>
        <p:spPr bwMode="auto">
          <a:xfrm>
            <a:off x="4039443"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98" name="Straight Connector 97"/>
          <p:cNvCxnSpPr/>
          <p:nvPr/>
        </p:nvCxnSpPr>
        <p:spPr bwMode="auto">
          <a:xfrm>
            <a:off x="4111451"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99" name="Straight Connector 98"/>
          <p:cNvCxnSpPr/>
          <p:nvPr/>
        </p:nvCxnSpPr>
        <p:spPr bwMode="auto">
          <a:xfrm>
            <a:off x="4183459"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00" name="Straight Connector 99"/>
          <p:cNvCxnSpPr/>
          <p:nvPr/>
        </p:nvCxnSpPr>
        <p:spPr bwMode="auto">
          <a:xfrm>
            <a:off x="3895427"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01" name="Straight Connector 100"/>
          <p:cNvCxnSpPr/>
          <p:nvPr/>
        </p:nvCxnSpPr>
        <p:spPr bwMode="auto">
          <a:xfrm>
            <a:off x="3967435"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02" name="Straight Connector 101"/>
          <p:cNvCxnSpPr/>
          <p:nvPr/>
        </p:nvCxnSpPr>
        <p:spPr bwMode="auto">
          <a:xfrm>
            <a:off x="2167235"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03" name="Straight Connector 102"/>
          <p:cNvCxnSpPr/>
          <p:nvPr/>
        </p:nvCxnSpPr>
        <p:spPr bwMode="auto">
          <a:xfrm>
            <a:off x="2239243"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06" name="Straight Connector 105"/>
          <p:cNvCxnSpPr/>
          <p:nvPr/>
        </p:nvCxnSpPr>
        <p:spPr bwMode="auto">
          <a:xfrm>
            <a:off x="2095227"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07" name="Straight Connector 106"/>
          <p:cNvCxnSpPr/>
          <p:nvPr/>
        </p:nvCxnSpPr>
        <p:spPr bwMode="auto">
          <a:xfrm>
            <a:off x="2599283"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10" name="Straight Connector 109"/>
          <p:cNvCxnSpPr/>
          <p:nvPr/>
        </p:nvCxnSpPr>
        <p:spPr bwMode="auto">
          <a:xfrm>
            <a:off x="2455267"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11" name="Straight Connector 110"/>
          <p:cNvCxnSpPr/>
          <p:nvPr/>
        </p:nvCxnSpPr>
        <p:spPr bwMode="auto">
          <a:xfrm>
            <a:off x="2527275"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12" name="Straight Connector 111"/>
          <p:cNvCxnSpPr/>
          <p:nvPr/>
        </p:nvCxnSpPr>
        <p:spPr bwMode="auto">
          <a:xfrm>
            <a:off x="3175347"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13" name="Straight Connector 112"/>
          <p:cNvCxnSpPr/>
          <p:nvPr/>
        </p:nvCxnSpPr>
        <p:spPr bwMode="auto">
          <a:xfrm>
            <a:off x="3247355"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14" name="Straight Connector 113"/>
          <p:cNvCxnSpPr/>
          <p:nvPr/>
        </p:nvCxnSpPr>
        <p:spPr bwMode="auto">
          <a:xfrm>
            <a:off x="3319363"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17" name="Straight Connector 116"/>
          <p:cNvCxnSpPr/>
          <p:nvPr/>
        </p:nvCxnSpPr>
        <p:spPr bwMode="auto">
          <a:xfrm>
            <a:off x="3679403"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20" name="Straight Connector 119"/>
          <p:cNvCxnSpPr/>
          <p:nvPr/>
        </p:nvCxnSpPr>
        <p:spPr bwMode="auto">
          <a:xfrm>
            <a:off x="3535387"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21" name="Straight Connector 120"/>
          <p:cNvCxnSpPr/>
          <p:nvPr/>
        </p:nvCxnSpPr>
        <p:spPr bwMode="auto">
          <a:xfrm>
            <a:off x="3607395"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22" name="Straight Connector 121"/>
          <p:cNvCxnSpPr/>
          <p:nvPr/>
        </p:nvCxnSpPr>
        <p:spPr bwMode="auto">
          <a:xfrm>
            <a:off x="2959323"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23" name="Straight Connector 122"/>
          <p:cNvCxnSpPr/>
          <p:nvPr/>
        </p:nvCxnSpPr>
        <p:spPr bwMode="auto">
          <a:xfrm>
            <a:off x="2815307"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24" name="Straight Connector 123"/>
          <p:cNvCxnSpPr/>
          <p:nvPr/>
        </p:nvCxnSpPr>
        <p:spPr bwMode="auto">
          <a:xfrm>
            <a:off x="2887315"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25" name="Straight Connector 124"/>
          <p:cNvCxnSpPr/>
          <p:nvPr/>
        </p:nvCxnSpPr>
        <p:spPr bwMode="auto">
          <a:xfrm>
            <a:off x="4039443"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26" name="Straight Connector 125"/>
          <p:cNvCxnSpPr/>
          <p:nvPr/>
        </p:nvCxnSpPr>
        <p:spPr bwMode="auto">
          <a:xfrm>
            <a:off x="3895427"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27" name="Straight Connector 126"/>
          <p:cNvCxnSpPr/>
          <p:nvPr/>
        </p:nvCxnSpPr>
        <p:spPr bwMode="auto">
          <a:xfrm>
            <a:off x="3967435"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28" name="Straight Connector 127"/>
          <p:cNvCxnSpPr/>
          <p:nvPr/>
        </p:nvCxnSpPr>
        <p:spPr bwMode="auto">
          <a:xfrm>
            <a:off x="2167235" y="702483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29" name="Straight Connector 128"/>
          <p:cNvCxnSpPr/>
          <p:nvPr/>
        </p:nvCxnSpPr>
        <p:spPr bwMode="auto">
          <a:xfrm>
            <a:off x="2239243" y="702483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30" name="Straight Connector 129"/>
          <p:cNvCxnSpPr/>
          <p:nvPr/>
        </p:nvCxnSpPr>
        <p:spPr bwMode="auto">
          <a:xfrm>
            <a:off x="2095227" y="702483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31" name="Straight Connector 130"/>
          <p:cNvCxnSpPr/>
          <p:nvPr/>
        </p:nvCxnSpPr>
        <p:spPr bwMode="auto">
          <a:xfrm>
            <a:off x="2599283" y="702483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32" name="Straight Connector 131"/>
          <p:cNvCxnSpPr/>
          <p:nvPr/>
        </p:nvCxnSpPr>
        <p:spPr bwMode="auto">
          <a:xfrm>
            <a:off x="2455267" y="702483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33" name="Straight Connector 132"/>
          <p:cNvCxnSpPr/>
          <p:nvPr/>
        </p:nvCxnSpPr>
        <p:spPr bwMode="auto">
          <a:xfrm>
            <a:off x="2527275" y="702483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34" name="Straight Connector 133"/>
          <p:cNvCxnSpPr/>
          <p:nvPr/>
        </p:nvCxnSpPr>
        <p:spPr bwMode="auto">
          <a:xfrm>
            <a:off x="3607395" y="702483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35" name="Straight Connector 134"/>
          <p:cNvCxnSpPr/>
          <p:nvPr/>
        </p:nvCxnSpPr>
        <p:spPr bwMode="auto">
          <a:xfrm>
            <a:off x="3679403" y="702483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36" name="Straight Connector 135"/>
          <p:cNvCxnSpPr/>
          <p:nvPr/>
        </p:nvCxnSpPr>
        <p:spPr bwMode="auto">
          <a:xfrm>
            <a:off x="3535387" y="702483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141" name="Freeform 140"/>
          <p:cNvSpPr/>
          <p:nvPr/>
        </p:nvSpPr>
        <p:spPr bwMode="auto">
          <a:xfrm>
            <a:off x="3604890" y="6145014"/>
            <a:ext cx="1009650" cy="1454150"/>
          </a:xfrm>
          <a:custGeom>
            <a:avLst/>
            <a:gdLst>
              <a:gd name="connsiteX0" fmla="*/ 0 w 1009650"/>
              <a:gd name="connsiteY0" fmla="*/ 1231900 h 1454150"/>
              <a:gd name="connsiteX1" fmla="*/ 0 w 1009650"/>
              <a:gd name="connsiteY1" fmla="*/ 1454150 h 1454150"/>
              <a:gd name="connsiteX2" fmla="*/ 1009650 w 1009650"/>
              <a:gd name="connsiteY2" fmla="*/ 1454150 h 1454150"/>
              <a:gd name="connsiteX3" fmla="*/ 1009650 w 1009650"/>
              <a:gd name="connsiteY3" fmla="*/ 0 h 1454150"/>
            </a:gdLst>
            <a:ahLst/>
            <a:cxnLst>
              <a:cxn ang="0">
                <a:pos x="connsiteX0" y="connsiteY0"/>
              </a:cxn>
              <a:cxn ang="0">
                <a:pos x="connsiteX1" y="connsiteY1"/>
              </a:cxn>
              <a:cxn ang="0">
                <a:pos x="connsiteX2" y="connsiteY2"/>
              </a:cxn>
              <a:cxn ang="0">
                <a:pos x="connsiteX3" y="connsiteY3"/>
              </a:cxn>
            </a:cxnLst>
            <a:rect l="l" t="t" r="r" b="b"/>
            <a:pathLst>
              <a:path w="1009650" h="1454150">
                <a:moveTo>
                  <a:pt x="0" y="1231900"/>
                </a:moveTo>
                <a:lnTo>
                  <a:pt x="0" y="1454150"/>
                </a:lnTo>
                <a:lnTo>
                  <a:pt x="1009650" y="1454150"/>
                </a:lnTo>
                <a:lnTo>
                  <a:pt x="1009650" y="0"/>
                </a:lnTo>
              </a:path>
            </a:pathLst>
          </a:cu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143" name="Straight Connector 142"/>
          <p:cNvCxnSpPr>
            <a:stCxn id="45" idx="0"/>
          </p:cNvCxnSpPr>
          <p:nvPr/>
        </p:nvCxnSpPr>
        <p:spPr bwMode="auto">
          <a:xfrm flipV="1">
            <a:off x="2527275" y="5008612"/>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45" name="Straight Connector 144"/>
          <p:cNvCxnSpPr>
            <a:stCxn id="48" idx="0"/>
          </p:cNvCxnSpPr>
          <p:nvPr/>
        </p:nvCxnSpPr>
        <p:spPr bwMode="auto">
          <a:xfrm flipV="1">
            <a:off x="3031331" y="5008612"/>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46" name="Straight Connector 145"/>
          <p:cNvCxnSpPr>
            <a:stCxn id="51" idx="0"/>
          </p:cNvCxnSpPr>
          <p:nvPr/>
        </p:nvCxnSpPr>
        <p:spPr bwMode="auto">
          <a:xfrm flipV="1">
            <a:off x="3535387" y="5008612"/>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47" name="Straight Connector 146"/>
          <p:cNvCxnSpPr>
            <a:stCxn id="54" idx="0"/>
          </p:cNvCxnSpPr>
          <p:nvPr/>
        </p:nvCxnSpPr>
        <p:spPr bwMode="auto">
          <a:xfrm flipV="1">
            <a:off x="4039443" y="5008612"/>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51" name="Straight Connector 150"/>
          <p:cNvCxnSpPr>
            <a:endCxn id="66" idx="0"/>
          </p:cNvCxnSpPr>
          <p:nvPr/>
        </p:nvCxnSpPr>
        <p:spPr bwMode="auto">
          <a:xfrm flipV="1">
            <a:off x="2167235" y="738487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53" name="Straight Connector 152"/>
          <p:cNvCxnSpPr>
            <a:endCxn id="63" idx="0"/>
          </p:cNvCxnSpPr>
          <p:nvPr/>
        </p:nvCxnSpPr>
        <p:spPr bwMode="auto">
          <a:xfrm flipV="1">
            <a:off x="2527275" y="738487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157" name="Rectangle 156"/>
          <p:cNvSpPr/>
          <p:nvPr/>
        </p:nvSpPr>
        <p:spPr bwMode="auto">
          <a:xfrm flipH="1">
            <a:off x="5911651" y="5728692"/>
            <a:ext cx="2880320" cy="432048"/>
          </a:xfrm>
          <a:prstGeom prst="rect">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1"/>
                </a:solidFill>
                <a:effectLst/>
                <a:latin typeface="Arial" charset="0"/>
                <a:ea typeface="MS PGothic" pitchFamily="34" charset="-128"/>
              </a:rPr>
              <a:t>BVLAN EC/TESI Relay</a:t>
            </a:r>
            <a:endParaRPr kumimoji="0" lang="en-US" sz="1400" b="1" i="0" u="none" strike="noStrike" cap="none" normalizeH="0" baseline="0" dirty="0" smtClean="0">
              <a:ln>
                <a:noFill/>
              </a:ln>
              <a:solidFill>
                <a:schemeClr val="tx1"/>
              </a:solidFill>
              <a:effectLst/>
              <a:latin typeface="Arial" charset="0"/>
              <a:ea typeface="MS PGothic" pitchFamily="34" charset="-128"/>
            </a:endParaRPr>
          </a:p>
        </p:txBody>
      </p:sp>
      <p:sp>
        <p:nvSpPr>
          <p:cNvPr id="158" name="Rectangle 157"/>
          <p:cNvSpPr/>
          <p:nvPr/>
        </p:nvSpPr>
        <p:spPr bwMode="auto">
          <a:xfrm flipH="1">
            <a:off x="6415707" y="6592788"/>
            <a:ext cx="2376264" cy="432048"/>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1"/>
                </a:solidFill>
                <a:effectLst/>
                <a:latin typeface="Arial" charset="0"/>
                <a:ea typeface="MS PGothic" pitchFamily="34" charset="-128"/>
              </a:rPr>
              <a:t>SVLAN EC Relay</a:t>
            </a:r>
            <a:endParaRPr kumimoji="0" lang="en-US" sz="1400" b="1" i="0" u="none" strike="noStrike" cap="none" normalizeH="0" baseline="0" dirty="0" smtClean="0">
              <a:ln>
                <a:noFill/>
              </a:ln>
              <a:solidFill>
                <a:schemeClr val="tx1"/>
              </a:solidFill>
              <a:effectLst/>
              <a:latin typeface="Arial" charset="0"/>
              <a:ea typeface="MS PGothic" pitchFamily="34" charset="-128"/>
            </a:endParaRPr>
          </a:p>
        </p:txBody>
      </p:sp>
      <p:grpSp>
        <p:nvGrpSpPr>
          <p:cNvPr id="34" name="Group 12"/>
          <p:cNvGrpSpPr>
            <a:grpSpLocks noChangeAspect="1"/>
          </p:cNvGrpSpPr>
          <p:nvPr/>
        </p:nvGrpSpPr>
        <p:grpSpPr>
          <a:xfrm flipH="1">
            <a:off x="6559723" y="6232748"/>
            <a:ext cx="288032" cy="288032"/>
            <a:chOff x="655067" y="5296644"/>
            <a:chExt cx="504056" cy="504056"/>
          </a:xfrm>
          <a:solidFill>
            <a:schemeClr val="bg1"/>
          </a:solidFill>
        </p:grpSpPr>
        <p:sp>
          <p:nvSpPr>
            <p:cNvPr id="263" name="Isosceles Triangle 10"/>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64" name="Trapezoid 11"/>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35" name="Group 13"/>
          <p:cNvGrpSpPr>
            <a:grpSpLocks noChangeAspect="1"/>
          </p:cNvGrpSpPr>
          <p:nvPr/>
        </p:nvGrpSpPr>
        <p:grpSpPr>
          <a:xfrm flipH="1">
            <a:off x="6919763" y="6232748"/>
            <a:ext cx="288032" cy="288032"/>
            <a:chOff x="655067" y="5296644"/>
            <a:chExt cx="504056" cy="504056"/>
          </a:xfrm>
          <a:solidFill>
            <a:schemeClr val="bg1"/>
          </a:solidFill>
        </p:grpSpPr>
        <p:sp>
          <p:nvSpPr>
            <p:cNvPr id="261" name="Isosceles Triangle 14"/>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62" name="Trapezoid 15"/>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36" name="Group 16"/>
          <p:cNvGrpSpPr>
            <a:grpSpLocks noChangeAspect="1"/>
          </p:cNvGrpSpPr>
          <p:nvPr/>
        </p:nvGrpSpPr>
        <p:grpSpPr>
          <a:xfrm flipH="1">
            <a:off x="7279803" y="6232748"/>
            <a:ext cx="288032" cy="288032"/>
            <a:chOff x="655067" y="5296644"/>
            <a:chExt cx="504056" cy="504056"/>
          </a:xfrm>
          <a:solidFill>
            <a:schemeClr val="bg1"/>
          </a:solidFill>
        </p:grpSpPr>
        <p:sp>
          <p:nvSpPr>
            <p:cNvPr id="259" name="Isosceles Triangle 17"/>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60" name="Trapezoid 18"/>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37" name="Group 19"/>
          <p:cNvGrpSpPr>
            <a:grpSpLocks noChangeAspect="1"/>
          </p:cNvGrpSpPr>
          <p:nvPr/>
        </p:nvGrpSpPr>
        <p:grpSpPr>
          <a:xfrm flipH="1">
            <a:off x="7639843" y="6232748"/>
            <a:ext cx="288032" cy="288032"/>
            <a:chOff x="655067" y="5296644"/>
            <a:chExt cx="504056" cy="504056"/>
          </a:xfrm>
          <a:solidFill>
            <a:schemeClr val="bg1"/>
          </a:solidFill>
        </p:grpSpPr>
        <p:sp>
          <p:nvSpPr>
            <p:cNvPr id="257" name="Isosceles Triangle 256"/>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58" name="Trapezoid 257"/>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38" name="Group 22"/>
          <p:cNvGrpSpPr>
            <a:grpSpLocks noChangeAspect="1"/>
          </p:cNvGrpSpPr>
          <p:nvPr/>
        </p:nvGrpSpPr>
        <p:grpSpPr>
          <a:xfrm flipH="1">
            <a:off x="7999883" y="6232748"/>
            <a:ext cx="288032" cy="288032"/>
            <a:chOff x="655067" y="5296644"/>
            <a:chExt cx="504056" cy="504056"/>
          </a:xfrm>
          <a:solidFill>
            <a:schemeClr val="bg1"/>
          </a:solidFill>
        </p:grpSpPr>
        <p:sp>
          <p:nvSpPr>
            <p:cNvPr id="255" name="Isosceles Triangle 254"/>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56" name="Trapezoid 255"/>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39" name="Group 25"/>
          <p:cNvGrpSpPr>
            <a:grpSpLocks noChangeAspect="1"/>
          </p:cNvGrpSpPr>
          <p:nvPr/>
        </p:nvGrpSpPr>
        <p:grpSpPr>
          <a:xfrm flipH="1">
            <a:off x="8359923" y="6232748"/>
            <a:ext cx="288032" cy="288032"/>
            <a:chOff x="655067" y="5296644"/>
            <a:chExt cx="504056" cy="504056"/>
          </a:xfrm>
          <a:solidFill>
            <a:schemeClr val="bg1"/>
          </a:solidFill>
        </p:grpSpPr>
        <p:sp>
          <p:nvSpPr>
            <p:cNvPr id="253" name="Isosceles Triangle 252"/>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54" name="Trapezoid 253"/>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40" name="Group 43"/>
          <p:cNvGrpSpPr>
            <a:grpSpLocks noChangeAspect="1"/>
          </p:cNvGrpSpPr>
          <p:nvPr/>
        </p:nvGrpSpPr>
        <p:grpSpPr>
          <a:xfrm flipH="1">
            <a:off x="7927875" y="5224636"/>
            <a:ext cx="432048" cy="432048"/>
            <a:chOff x="655067" y="5296644"/>
            <a:chExt cx="504056" cy="504056"/>
          </a:xfrm>
          <a:solidFill>
            <a:schemeClr val="bg1"/>
          </a:solidFill>
        </p:grpSpPr>
        <p:sp>
          <p:nvSpPr>
            <p:cNvPr id="251" name="Isosceles Triangle 250"/>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52" name="Trapezoid 251"/>
            <p:cNvSpPr/>
            <p:nvPr/>
          </p:nvSpPr>
          <p:spPr bwMode="auto">
            <a:xfrm>
              <a:off x="655067" y="5656684"/>
              <a:ext cx="504056" cy="144016"/>
            </a:xfrm>
            <a:prstGeom prst="trapezoid">
              <a:avLst>
                <a:gd name="adj" fmla="val 49845"/>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41" name="Group 46"/>
          <p:cNvGrpSpPr>
            <a:grpSpLocks noChangeAspect="1"/>
          </p:cNvGrpSpPr>
          <p:nvPr/>
        </p:nvGrpSpPr>
        <p:grpSpPr>
          <a:xfrm flipH="1">
            <a:off x="7423819" y="5224636"/>
            <a:ext cx="432048" cy="432048"/>
            <a:chOff x="655067" y="5296644"/>
            <a:chExt cx="504056" cy="504056"/>
          </a:xfrm>
          <a:solidFill>
            <a:schemeClr val="bg1"/>
          </a:solidFill>
        </p:grpSpPr>
        <p:sp>
          <p:nvSpPr>
            <p:cNvPr id="249" name="Isosceles Triangle 248"/>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50" name="Trapezoid 249"/>
            <p:cNvSpPr/>
            <p:nvPr/>
          </p:nvSpPr>
          <p:spPr bwMode="auto">
            <a:xfrm>
              <a:off x="655067" y="5656684"/>
              <a:ext cx="504056" cy="144016"/>
            </a:xfrm>
            <a:prstGeom prst="trapezoid">
              <a:avLst>
                <a:gd name="adj" fmla="val 49845"/>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42" name="Group 49"/>
          <p:cNvGrpSpPr>
            <a:grpSpLocks noChangeAspect="1"/>
          </p:cNvGrpSpPr>
          <p:nvPr/>
        </p:nvGrpSpPr>
        <p:grpSpPr>
          <a:xfrm flipH="1">
            <a:off x="6919763" y="5224636"/>
            <a:ext cx="432048" cy="432048"/>
            <a:chOff x="655067" y="5296644"/>
            <a:chExt cx="504056" cy="504056"/>
          </a:xfrm>
          <a:solidFill>
            <a:schemeClr val="bg1"/>
          </a:solidFill>
        </p:grpSpPr>
        <p:sp>
          <p:nvSpPr>
            <p:cNvPr id="247" name="Isosceles Triangle 246"/>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48" name="Trapezoid 247"/>
            <p:cNvSpPr/>
            <p:nvPr/>
          </p:nvSpPr>
          <p:spPr bwMode="auto">
            <a:xfrm>
              <a:off x="655067" y="5656684"/>
              <a:ext cx="504056" cy="144016"/>
            </a:xfrm>
            <a:prstGeom prst="trapezoid">
              <a:avLst>
                <a:gd name="adj" fmla="val 49845"/>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43" name="Group 52"/>
          <p:cNvGrpSpPr>
            <a:grpSpLocks noChangeAspect="1"/>
          </p:cNvGrpSpPr>
          <p:nvPr/>
        </p:nvGrpSpPr>
        <p:grpSpPr>
          <a:xfrm flipH="1">
            <a:off x="6415707" y="5224636"/>
            <a:ext cx="432048" cy="432048"/>
            <a:chOff x="655067" y="5296644"/>
            <a:chExt cx="504056" cy="504056"/>
          </a:xfrm>
          <a:solidFill>
            <a:schemeClr val="bg1"/>
          </a:solidFill>
        </p:grpSpPr>
        <p:sp>
          <p:nvSpPr>
            <p:cNvPr id="245" name="Isosceles Triangle 244"/>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46" name="Trapezoid 245"/>
            <p:cNvSpPr/>
            <p:nvPr/>
          </p:nvSpPr>
          <p:spPr bwMode="auto">
            <a:xfrm>
              <a:off x="655067" y="5656684"/>
              <a:ext cx="504056" cy="144016"/>
            </a:xfrm>
            <a:prstGeom prst="trapezoid">
              <a:avLst>
                <a:gd name="adj" fmla="val 49845"/>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47" name="Group 58"/>
          <p:cNvGrpSpPr>
            <a:grpSpLocks noChangeAspect="1"/>
          </p:cNvGrpSpPr>
          <p:nvPr/>
        </p:nvGrpSpPr>
        <p:grpSpPr>
          <a:xfrm flipH="1" flipV="1">
            <a:off x="6919763" y="7096844"/>
            <a:ext cx="288032" cy="288032"/>
            <a:chOff x="655067" y="5296644"/>
            <a:chExt cx="504056" cy="504056"/>
          </a:xfrm>
          <a:solidFill>
            <a:schemeClr val="bg1"/>
          </a:solidFill>
        </p:grpSpPr>
        <p:sp>
          <p:nvSpPr>
            <p:cNvPr id="241" name="Isosceles Triangle 240"/>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42" name="Trapezoid 241"/>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50" name="Group 61"/>
          <p:cNvGrpSpPr>
            <a:grpSpLocks noChangeAspect="1"/>
          </p:cNvGrpSpPr>
          <p:nvPr/>
        </p:nvGrpSpPr>
        <p:grpSpPr>
          <a:xfrm flipH="1" flipV="1">
            <a:off x="7999883" y="7096844"/>
            <a:ext cx="288032" cy="288032"/>
            <a:chOff x="655067" y="5296644"/>
            <a:chExt cx="504056" cy="504056"/>
          </a:xfrm>
          <a:solidFill>
            <a:schemeClr val="bg1"/>
          </a:solidFill>
        </p:grpSpPr>
        <p:sp>
          <p:nvSpPr>
            <p:cNvPr id="239" name="Isosceles Triangle 238"/>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40" name="Trapezoid 239"/>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53" name="Group 64"/>
          <p:cNvGrpSpPr>
            <a:grpSpLocks noChangeAspect="1"/>
          </p:cNvGrpSpPr>
          <p:nvPr/>
        </p:nvGrpSpPr>
        <p:grpSpPr>
          <a:xfrm flipH="1" flipV="1">
            <a:off x="8359923" y="7096844"/>
            <a:ext cx="288032" cy="288032"/>
            <a:chOff x="655067" y="5296644"/>
            <a:chExt cx="504056" cy="504056"/>
          </a:xfrm>
          <a:solidFill>
            <a:schemeClr val="bg1"/>
          </a:solidFill>
        </p:grpSpPr>
        <p:sp>
          <p:nvSpPr>
            <p:cNvPr id="237" name="Isosceles Triangle 236"/>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38" name="Trapezoid 237"/>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173" name="Straight Connector 172"/>
          <p:cNvCxnSpPr/>
          <p:nvPr/>
        </p:nvCxnSpPr>
        <p:spPr bwMode="auto">
          <a:xfrm flipH="1" flipV="1">
            <a:off x="6703739" y="616074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74" name="Straight Connector 173"/>
          <p:cNvCxnSpPr/>
          <p:nvPr/>
        </p:nvCxnSpPr>
        <p:spPr bwMode="auto">
          <a:xfrm flipH="1" flipV="1">
            <a:off x="7063779" y="616074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75" name="Straight Connector 174"/>
          <p:cNvCxnSpPr/>
          <p:nvPr/>
        </p:nvCxnSpPr>
        <p:spPr bwMode="auto">
          <a:xfrm flipH="1" flipV="1">
            <a:off x="7423819" y="616074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76" name="Straight Connector 175"/>
          <p:cNvCxnSpPr>
            <a:stCxn id="257" idx="0"/>
          </p:cNvCxnSpPr>
          <p:nvPr/>
        </p:nvCxnSpPr>
        <p:spPr bwMode="auto">
          <a:xfrm flipH="1" flipV="1">
            <a:off x="7783859" y="616074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77" name="Straight Connector 176"/>
          <p:cNvCxnSpPr>
            <a:stCxn id="255" idx="0"/>
          </p:cNvCxnSpPr>
          <p:nvPr/>
        </p:nvCxnSpPr>
        <p:spPr bwMode="auto">
          <a:xfrm flipH="1" flipV="1">
            <a:off x="8143899" y="616074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78" name="Straight Connector 177"/>
          <p:cNvCxnSpPr>
            <a:stCxn id="253" idx="0"/>
          </p:cNvCxnSpPr>
          <p:nvPr/>
        </p:nvCxnSpPr>
        <p:spPr bwMode="auto">
          <a:xfrm flipH="1" flipV="1">
            <a:off x="8503939" y="616074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79" name="Straight Connector 178"/>
          <p:cNvCxnSpPr>
            <a:stCxn id="252" idx="2"/>
          </p:cNvCxnSpPr>
          <p:nvPr/>
        </p:nvCxnSpPr>
        <p:spPr bwMode="auto">
          <a:xfrm flipH="1">
            <a:off x="8143899"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80" name="Straight Connector 179"/>
          <p:cNvCxnSpPr/>
          <p:nvPr/>
        </p:nvCxnSpPr>
        <p:spPr bwMode="auto">
          <a:xfrm flipH="1">
            <a:off x="8071891"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81" name="Straight Connector 180"/>
          <p:cNvCxnSpPr/>
          <p:nvPr/>
        </p:nvCxnSpPr>
        <p:spPr bwMode="auto">
          <a:xfrm flipH="1">
            <a:off x="7999883"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82" name="Straight Connector 181"/>
          <p:cNvCxnSpPr/>
          <p:nvPr/>
        </p:nvCxnSpPr>
        <p:spPr bwMode="auto">
          <a:xfrm flipH="1">
            <a:off x="8287915"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83" name="Straight Connector 182"/>
          <p:cNvCxnSpPr/>
          <p:nvPr/>
        </p:nvCxnSpPr>
        <p:spPr bwMode="auto">
          <a:xfrm flipH="1">
            <a:off x="8215907"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84" name="Straight Connector 183"/>
          <p:cNvCxnSpPr/>
          <p:nvPr/>
        </p:nvCxnSpPr>
        <p:spPr bwMode="auto">
          <a:xfrm flipH="1">
            <a:off x="7639843"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85" name="Straight Connector 184"/>
          <p:cNvCxnSpPr/>
          <p:nvPr/>
        </p:nvCxnSpPr>
        <p:spPr bwMode="auto">
          <a:xfrm flipH="1">
            <a:off x="7567835"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86" name="Straight Connector 185"/>
          <p:cNvCxnSpPr/>
          <p:nvPr/>
        </p:nvCxnSpPr>
        <p:spPr bwMode="auto">
          <a:xfrm flipH="1">
            <a:off x="7495827"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87" name="Straight Connector 186"/>
          <p:cNvCxnSpPr/>
          <p:nvPr/>
        </p:nvCxnSpPr>
        <p:spPr bwMode="auto">
          <a:xfrm flipH="1">
            <a:off x="7783859"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88" name="Straight Connector 187"/>
          <p:cNvCxnSpPr/>
          <p:nvPr/>
        </p:nvCxnSpPr>
        <p:spPr bwMode="auto">
          <a:xfrm flipH="1">
            <a:off x="7711851"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89" name="Straight Connector 188"/>
          <p:cNvCxnSpPr/>
          <p:nvPr/>
        </p:nvCxnSpPr>
        <p:spPr bwMode="auto">
          <a:xfrm flipH="1">
            <a:off x="7135787"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90" name="Straight Connector 189"/>
          <p:cNvCxnSpPr/>
          <p:nvPr/>
        </p:nvCxnSpPr>
        <p:spPr bwMode="auto">
          <a:xfrm flipH="1">
            <a:off x="7063779"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91" name="Straight Connector 190"/>
          <p:cNvCxnSpPr/>
          <p:nvPr/>
        </p:nvCxnSpPr>
        <p:spPr bwMode="auto">
          <a:xfrm flipH="1">
            <a:off x="6991771"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92" name="Straight Connector 191"/>
          <p:cNvCxnSpPr/>
          <p:nvPr/>
        </p:nvCxnSpPr>
        <p:spPr bwMode="auto">
          <a:xfrm flipH="1">
            <a:off x="7279803"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93" name="Straight Connector 192"/>
          <p:cNvCxnSpPr/>
          <p:nvPr/>
        </p:nvCxnSpPr>
        <p:spPr bwMode="auto">
          <a:xfrm flipH="1">
            <a:off x="7207795"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94" name="Straight Connector 193"/>
          <p:cNvCxnSpPr/>
          <p:nvPr/>
        </p:nvCxnSpPr>
        <p:spPr bwMode="auto">
          <a:xfrm flipH="1">
            <a:off x="6631731"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95" name="Straight Connector 194"/>
          <p:cNvCxnSpPr/>
          <p:nvPr/>
        </p:nvCxnSpPr>
        <p:spPr bwMode="auto">
          <a:xfrm flipH="1">
            <a:off x="6559723"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96" name="Straight Connector 195"/>
          <p:cNvCxnSpPr/>
          <p:nvPr/>
        </p:nvCxnSpPr>
        <p:spPr bwMode="auto">
          <a:xfrm flipH="1">
            <a:off x="6487715"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97" name="Straight Connector 196"/>
          <p:cNvCxnSpPr/>
          <p:nvPr/>
        </p:nvCxnSpPr>
        <p:spPr bwMode="auto">
          <a:xfrm flipH="1">
            <a:off x="6775747"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98" name="Straight Connector 197"/>
          <p:cNvCxnSpPr/>
          <p:nvPr/>
        </p:nvCxnSpPr>
        <p:spPr bwMode="auto">
          <a:xfrm flipH="1">
            <a:off x="6703739"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99" name="Straight Connector 198"/>
          <p:cNvCxnSpPr/>
          <p:nvPr/>
        </p:nvCxnSpPr>
        <p:spPr bwMode="auto">
          <a:xfrm flipH="1">
            <a:off x="8503939"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00" name="Straight Connector 199"/>
          <p:cNvCxnSpPr/>
          <p:nvPr/>
        </p:nvCxnSpPr>
        <p:spPr bwMode="auto">
          <a:xfrm flipH="1">
            <a:off x="8431931"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01" name="Straight Connector 200"/>
          <p:cNvCxnSpPr/>
          <p:nvPr/>
        </p:nvCxnSpPr>
        <p:spPr bwMode="auto">
          <a:xfrm flipH="1">
            <a:off x="8575947"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02" name="Straight Connector 201"/>
          <p:cNvCxnSpPr/>
          <p:nvPr/>
        </p:nvCxnSpPr>
        <p:spPr bwMode="auto">
          <a:xfrm flipH="1">
            <a:off x="8071891"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03" name="Straight Connector 202"/>
          <p:cNvCxnSpPr/>
          <p:nvPr/>
        </p:nvCxnSpPr>
        <p:spPr bwMode="auto">
          <a:xfrm flipH="1">
            <a:off x="8215907"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04" name="Straight Connector 203"/>
          <p:cNvCxnSpPr/>
          <p:nvPr/>
        </p:nvCxnSpPr>
        <p:spPr bwMode="auto">
          <a:xfrm flipH="1">
            <a:off x="8143899"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05" name="Straight Connector 204"/>
          <p:cNvCxnSpPr/>
          <p:nvPr/>
        </p:nvCxnSpPr>
        <p:spPr bwMode="auto">
          <a:xfrm flipH="1">
            <a:off x="7495827"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06" name="Straight Connector 205"/>
          <p:cNvCxnSpPr/>
          <p:nvPr/>
        </p:nvCxnSpPr>
        <p:spPr bwMode="auto">
          <a:xfrm flipH="1">
            <a:off x="7423819"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07" name="Straight Connector 206"/>
          <p:cNvCxnSpPr/>
          <p:nvPr/>
        </p:nvCxnSpPr>
        <p:spPr bwMode="auto">
          <a:xfrm flipH="1">
            <a:off x="7351811"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08" name="Straight Connector 207"/>
          <p:cNvCxnSpPr/>
          <p:nvPr/>
        </p:nvCxnSpPr>
        <p:spPr bwMode="auto">
          <a:xfrm flipH="1">
            <a:off x="6991771"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09" name="Straight Connector 208"/>
          <p:cNvCxnSpPr/>
          <p:nvPr/>
        </p:nvCxnSpPr>
        <p:spPr bwMode="auto">
          <a:xfrm flipH="1">
            <a:off x="7135787"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10" name="Straight Connector 209"/>
          <p:cNvCxnSpPr/>
          <p:nvPr/>
        </p:nvCxnSpPr>
        <p:spPr bwMode="auto">
          <a:xfrm flipH="1">
            <a:off x="7063779"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11" name="Straight Connector 210"/>
          <p:cNvCxnSpPr/>
          <p:nvPr/>
        </p:nvCxnSpPr>
        <p:spPr bwMode="auto">
          <a:xfrm flipH="1">
            <a:off x="7711851"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12" name="Straight Connector 211"/>
          <p:cNvCxnSpPr/>
          <p:nvPr/>
        </p:nvCxnSpPr>
        <p:spPr bwMode="auto">
          <a:xfrm flipH="1">
            <a:off x="7855867"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13" name="Straight Connector 212"/>
          <p:cNvCxnSpPr/>
          <p:nvPr/>
        </p:nvCxnSpPr>
        <p:spPr bwMode="auto">
          <a:xfrm flipH="1">
            <a:off x="7783859"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14" name="Straight Connector 213"/>
          <p:cNvCxnSpPr/>
          <p:nvPr/>
        </p:nvCxnSpPr>
        <p:spPr bwMode="auto">
          <a:xfrm flipH="1">
            <a:off x="6631731"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15" name="Straight Connector 214"/>
          <p:cNvCxnSpPr/>
          <p:nvPr/>
        </p:nvCxnSpPr>
        <p:spPr bwMode="auto">
          <a:xfrm flipH="1">
            <a:off x="6775747"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16" name="Straight Connector 215"/>
          <p:cNvCxnSpPr/>
          <p:nvPr/>
        </p:nvCxnSpPr>
        <p:spPr bwMode="auto">
          <a:xfrm flipH="1">
            <a:off x="6703739"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17" name="Straight Connector 216"/>
          <p:cNvCxnSpPr/>
          <p:nvPr/>
        </p:nvCxnSpPr>
        <p:spPr bwMode="auto">
          <a:xfrm flipH="1">
            <a:off x="8503939" y="702483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18" name="Straight Connector 217"/>
          <p:cNvCxnSpPr/>
          <p:nvPr/>
        </p:nvCxnSpPr>
        <p:spPr bwMode="auto">
          <a:xfrm flipH="1">
            <a:off x="8431931" y="702483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19" name="Straight Connector 218"/>
          <p:cNvCxnSpPr/>
          <p:nvPr/>
        </p:nvCxnSpPr>
        <p:spPr bwMode="auto">
          <a:xfrm flipH="1">
            <a:off x="8575947" y="702483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20" name="Straight Connector 219"/>
          <p:cNvCxnSpPr/>
          <p:nvPr/>
        </p:nvCxnSpPr>
        <p:spPr bwMode="auto">
          <a:xfrm flipH="1">
            <a:off x="8071891" y="702483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21" name="Straight Connector 220"/>
          <p:cNvCxnSpPr/>
          <p:nvPr/>
        </p:nvCxnSpPr>
        <p:spPr bwMode="auto">
          <a:xfrm flipH="1">
            <a:off x="8215907" y="702483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22" name="Straight Connector 221"/>
          <p:cNvCxnSpPr/>
          <p:nvPr/>
        </p:nvCxnSpPr>
        <p:spPr bwMode="auto">
          <a:xfrm flipH="1">
            <a:off x="8143899" y="702483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23" name="Straight Connector 222"/>
          <p:cNvCxnSpPr/>
          <p:nvPr/>
        </p:nvCxnSpPr>
        <p:spPr bwMode="auto">
          <a:xfrm flipH="1">
            <a:off x="7063779" y="702483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24" name="Straight Connector 223"/>
          <p:cNvCxnSpPr/>
          <p:nvPr/>
        </p:nvCxnSpPr>
        <p:spPr bwMode="auto">
          <a:xfrm flipH="1">
            <a:off x="6991771" y="702483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25" name="Straight Connector 224"/>
          <p:cNvCxnSpPr/>
          <p:nvPr/>
        </p:nvCxnSpPr>
        <p:spPr bwMode="auto">
          <a:xfrm flipH="1">
            <a:off x="7135787" y="702483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230" name="Freeform 229"/>
          <p:cNvSpPr/>
          <p:nvPr/>
        </p:nvSpPr>
        <p:spPr bwMode="auto">
          <a:xfrm flipH="1">
            <a:off x="6056634" y="6145014"/>
            <a:ext cx="1009650" cy="1454150"/>
          </a:xfrm>
          <a:custGeom>
            <a:avLst/>
            <a:gdLst>
              <a:gd name="connsiteX0" fmla="*/ 0 w 1009650"/>
              <a:gd name="connsiteY0" fmla="*/ 1231900 h 1454150"/>
              <a:gd name="connsiteX1" fmla="*/ 0 w 1009650"/>
              <a:gd name="connsiteY1" fmla="*/ 1454150 h 1454150"/>
              <a:gd name="connsiteX2" fmla="*/ 1009650 w 1009650"/>
              <a:gd name="connsiteY2" fmla="*/ 1454150 h 1454150"/>
              <a:gd name="connsiteX3" fmla="*/ 1009650 w 1009650"/>
              <a:gd name="connsiteY3" fmla="*/ 0 h 1454150"/>
            </a:gdLst>
            <a:ahLst/>
            <a:cxnLst>
              <a:cxn ang="0">
                <a:pos x="connsiteX0" y="connsiteY0"/>
              </a:cxn>
              <a:cxn ang="0">
                <a:pos x="connsiteX1" y="connsiteY1"/>
              </a:cxn>
              <a:cxn ang="0">
                <a:pos x="connsiteX2" y="connsiteY2"/>
              </a:cxn>
              <a:cxn ang="0">
                <a:pos x="connsiteX3" y="connsiteY3"/>
              </a:cxn>
            </a:cxnLst>
            <a:rect l="l" t="t" r="r" b="b"/>
            <a:pathLst>
              <a:path w="1009650" h="1454150">
                <a:moveTo>
                  <a:pt x="0" y="1231900"/>
                </a:moveTo>
                <a:lnTo>
                  <a:pt x="0" y="1454150"/>
                </a:lnTo>
                <a:lnTo>
                  <a:pt x="1009650" y="1454150"/>
                </a:lnTo>
                <a:lnTo>
                  <a:pt x="1009650" y="0"/>
                </a:lnTo>
              </a:path>
            </a:pathLst>
          </a:cu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231" name="Straight Connector 230"/>
          <p:cNvCxnSpPr>
            <a:stCxn id="251" idx="0"/>
          </p:cNvCxnSpPr>
          <p:nvPr/>
        </p:nvCxnSpPr>
        <p:spPr bwMode="auto">
          <a:xfrm flipH="1" flipV="1">
            <a:off x="8143899" y="5008612"/>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32" name="Straight Connector 231"/>
          <p:cNvCxnSpPr>
            <a:stCxn id="249" idx="0"/>
          </p:cNvCxnSpPr>
          <p:nvPr/>
        </p:nvCxnSpPr>
        <p:spPr bwMode="auto">
          <a:xfrm flipH="1" flipV="1">
            <a:off x="7639843" y="5008612"/>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33" name="Straight Connector 232"/>
          <p:cNvCxnSpPr>
            <a:stCxn id="247" idx="0"/>
          </p:cNvCxnSpPr>
          <p:nvPr/>
        </p:nvCxnSpPr>
        <p:spPr bwMode="auto">
          <a:xfrm flipH="1" flipV="1">
            <a:off x="7135787" y="5008612"/>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34" name="Straight Connector 233"/>
          <p:cNvCxnSpPr>
            <a:stCxn id="245" idx="0"/>
          </p:cNvCxnSpPr>
          <p:nvPr/>
        </p:nvCxnSpPr>
        <p:spPr bwMode="auto">
          <a:xfrm flipH="1" flipV="1">
            <a:off x="6631731" y="5008612"/>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35" name="Straight Connector 234"/>
          <p:cNvCxnSpPr>
            <a:endCxn id="237" idx="0"/>
          </p:cNvCxnSpPr>
          <p:nvPr/>
        </p:nvCxnSpPr>
        <p:spPr bwMode="auto">
          <a:xfrm flipH="1" flipV="1">
            <a:off x="8503939" y="738487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36" name="Straight Connector 235"/>
          <p:cNvCxnSpPr>
            <a:endCxn id="239" idx="0"/>
          </p:cNvCxnSpPr>
          <p:nvPr/>
        </p:nvCxnSpPr>
        <p:spPr bwMode="auto">
          <a:xfrm flipH="1" flipV="1">
            <a:off x="8143899" y="738487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270" name="Rectangle 269"/>
          <p:cNvSpPr/>
          <p:nvPr/>
        </p:nvSpPr>
        <p:spPr bwMode="auto">
          <a:xfrm>
            <a:off x="3607395" y="3136404"/>
            <a:ext cx="2880320" cy="432048"/>
          </a:xfrm>
          <a:prstGeom prst="rect">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1"/>
                </a:solidFill>
                <a:effectLst/>
                <a:latin typeface="Arial" charset="0"/>
                <a:ea typeface="MS PGothic" pitchFamily="34" charset="-128"/>
              </a:rPr>
              <a:t>BVLAN EC/TESI</a:t>
            </a:r>
            <a:r>
              <a:rPr kumimoji="0" lang="en-GB" sz="1400" b="1" i="0" u="none" strike="noStrike" cap="none" normalizeH="0" dirty="0" smtClean="0">
                <a:ln>
                  <a:noFill/>
                </a:ln>
                <a:solidFill>
                  <a:schemeClr val="tx1"/>
                </a:solidFill>
                <a:effectLst/>
                <a:latin typeface="Arial" charset="0"/>
                <a:ea typeface="MS PGothic" pitchFamily="34" charset="-128"/>
              </a:rPr>
              <a:t> </a:t>
            </a:r>
            <a:r>
              <a:rPr kumimoji="0" lang="en-GB" sz="1400" b="1" i="0" u="none" strike="noStrike" cap="none" normalizeH="0" baseline="0" dirty="0" smtClean="0">
                <a:ln>
                  <a:noFill/>
                </a:ln>
                <a:solidFill>
                  <a:schemeClr val="tx1"/>
                </a:solidFill>
                <a:effectLst/>
                <a:latin typeface="Arial" charset="0"/>
                <a:ea typeface="MS PGothic" pitchFamily="34" charset="-128"/>
              </a:rPr>
              <a:t>Relay</a:t>
            </a:r>
            <a:endParaRPr kumimoji="0" lang="en-US" sz="1400" b="1" i="0" u="none" strike="noStrike" cap="none" normalizeH="0" baseline="0" dirty="0" smtClean="0">
              <a:ln>
                <a:noFill/>
              </a:ln>
              <a:solidFill>
                <a:schemeClr val="tx1"/>
              </a:solidFill>
              <a:effectLst/>
              <a:latin typeface="Arial" charset="0"/>
              <a:ea typeface="MS PGothic" pitchFamily="34" charset="-128"/>
            </a:endParaRPr>
          </a:p>
        </p:txBody>
      </p:sp>
      <p:grpSp>
        <p:nvGrpSpPr>
          <p:cNvPr id="56" name="Group 12"/>
          <p:cNvGrpSpPr>
            <a:grpSpLocks noChangeAspect="1"/>
          </p:cNvGrpSpPr>
          <p:nvPr/>
        </p:nvGrpSpPr>
        <p:grpSpPr>
          <a:xfrm rot="10800000">
            <a:off x="4255467" y="2776364"/>
            <a:ext cx="288032" cy="288032"/>
            <a:chOff x="655067" y="5296644"/>
            <a:chExt cx="504056" cy="504056"/>
          </a:xfrm>
          <a:solidFill>
            <a:schemeClr val="bg1"/>
          </a:solidFill>
        </p:grpSpPr>
        <p:sp>
          <p:nvSpPr>
            <p:cNvPr id="376" name="Isosceles Triangle 10"/>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77" name="Trapezoid 11"/>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59" name="Group 13"/>
          <p:cNvGrpSpPr>
            <a:grpSpLocks noChangeAspect="1"/>
          </p:cNvGrpSpPr>
          <p:nvPr/>
        </p:nvGrpSpPr>
        <p:grpSpPr>
          <a:xfrm rot="10800000">
            <a:off x="4615507" y="2776364"/>
            <a:ext cx="288032" cy="288032"/>
            <a:chOff x="655067" y="5296644"/>
            <a:chExt cx="504056" cy="504056"/>
          </a:xfrm>
          <a:solidFill>
            <a:schemeClr val="bg1"/>
          </a:solidFill>
        </p:grpSpPr>
        <p:sp>
          <p:nvSpPr>
            <p:cNvPr id="374" name="Isosceles Triangle 14"/>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75" name="Trapezoid 15"/>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62" name="Group 16"/>
          <p:cNvGrpSpPr>
            <a:grpSpLocks noChangeAspect="1"/>
          </p:cNvGrpSpPr>
          <p:nvPr/>
        </p:nvGrpSpPr>
        <p:grpSpPr>
          <a:xfrm rot="10800000">
            <a:off x="4975547" y="2776364"/>
            <a:ext cx="288032" cy="288032"/>
            <a:chOff x="655067" y="5296644"/>
            <a:chExt cx="504056" cy="504056"/>
          </a:xfrm>
          <a:solidFill>
            <a:schemeClr val="bg1"/>
          </a:solidFill>
        </p:grpSpPr>
        <p:sp>
          <p:nvSpPr>
            <p:cNvPr id="372" name="Isosceles Triangle 17"/>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73" name="Trapezoid 18"/>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65" name="Group 19"/>
          <p:cNvGrpSpPr>
            <a:grpSpLocks noChangeAspect="1"/>
          </p:cNvGrpSpPr>
          <p:nvPr/>
        </p:nvGrpSpPr>
        <p:grpSpPr>
          <a:xfrm rot="10800000">
            <a:off x="5335587" y="2776364"/>
            <a:ext cx="288032" cy="288032"/>
            <a:chOff x="655067" y="5296644"/>
            <a:chExt cx="504056" cy="504056"/>
          </a:xfrm>
          <a:solidFill>
            <a:schemeClr val="bg1"/>
          </a:solidFill>
        </p:grpSpPr>
        <p:sp>
          <p:nvSpPr>
            <p:cNvPr id="370" name="Isosceles Triangle 369"/>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71" name="Trapezoid 370"/>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68" name="Group 22"/>
          <p:cNvGrpSpPr>
            <a:grpSpLocks noChangeAspect="1"/>
          </p:cNvGrpSpPr>
          <p:nvPr/>
        </p:nvGrpSpPr>
        <p:grpSpPr>
          <a:xfrm rot="10800000">
            <a:off x="5695627" y="2776364"/>
            <a:ext cx="288032" cy="288032"/>
            <a:chOff x="655067" y="5296644"/>
            <a:chExt cx="504056" cy="504056"/>
          </a:xfrm>
          <a:solidFill>
            <a:schemeClr val="bg1"/>
          </a:solidFill>
        </p:grpSpPr>
        <p:sp>
          <p:nvSpPr>
            <p:cNvPr id="368" name="Isosceles Triangle 367"/>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69" name="Trapezoid 368"/>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70" name="Group 25"/>
          <p:cNvGrpSpPr>
            <a:grpSpLocks noChangeAspect="1"/>
          </p:cNvGrpSpPr>
          <p:nvPr/>
        </p:nvGrpSpPr>
        <p:grpSpPr>
          <a:xfrm rot="10800000">
            <a:off x="6055667" y="2776364"/>
            <a:ext cx="288032" cy="288032"/>
            <a:chOff x="655067" y="5296644"/>
            <a:chExt cx="504056" cy="504056"/>
          </a:xfrm>
          <a:solidFill>
            <a:schemeClr val="bg1"/>
          </a:solidFill>
        </p:grpSpPr>
        <p:sp>
          <p:nvSpPr>
            <p:cNvPr id="366" name="Isosceles Triangle 365"/>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67" name="Trapezoid 366"/>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72" name="Group 43"/>
          <p:cNvGrpSpPr>
            <a:grpSpLocks noChangeAspect="1"/>
          </p:cNvGrpSpPr>
          <p:nvPr/>
        </p:nvGrpSpPr>
        <p:grpSpPr>
          <a:xfrm rot="10800000">
            <a:off x="5623619" y="3640460"/>
            <a:ext cx="432048" cy="432048"/>
            <a:chOff x="655067" y="5296644"/>
            <a:chExt cx="504056" cy="504056"/>
          </a:xfrm>
          <a:solidFill>
            <a:schemeClr val="bg1"/>
          </a:solidFill>
        </p:grpSpPr>
        <p:sp>
          <p:nvSpPr>
            <p:cNvPr id="364" name="Isosceles Triangle 363"/>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65" name="Trapezoid 364"/>
            <p:cNvSpPr/>
            <p:nvPr/>
          </p:nvSpPr>
          <p:spPr bwMode="auto">
            <a:xfrm>
              <a:off x="655067" y="5656684"/>
              <a:ext cx="504056" cy="144016"/>
            </a:xfrm>
            <a:prstGeom prst="trapezoid">
              <a:avLst>
                <a:gd name="adj" fmla="val 49845"/>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74" name="Group 46"/>
          <p:cNvGrpSpPr>
            <a:grpSpLocks noChangeAspect="1"/>
          </p:cNvGrpSpPr>
          <p:nvPr/>
        </p:nvGrpSpPr>
        <p:grpSpPr>
          <a:xfrm rot="10800000">
            <a:off x="5119563" y="3640460"/>
            <a:ext cx="432048" cy="432048"/>
            <a:chOff x="655067" y="5296644"/>
            <a:chExt cx="504056" cy="504056"/>
          </a:xfrm>
          <a:solidFill>
            <a:schemeClr val="bg1"/>
          </a:solidFill>
        </p:grpSpPr>
        <p:sp>
          <p:nvSpPr>
            <p:cNvPr id="362" name="Isosceles Triangle 361"/>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63" name="Trapezoid 362"/>
            <p:cNvSpPr/>
            <p:nvPr/>
          </p:nvSpPr>
          <p:spPr bwMode="auto">
            <a:xfrm>
              <a:off x="655067" y="5656684"/>
              <a:ext cx="504056" cy="144016"/>
            </a:xfrm>
            <a:prstGeom prst="trapezoid">
              <a:avLst>
                <a:gd name="adj" fmla="val 49845"/>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75" name="Group 49"/>
          <p:cNvGrpSpPr>
            <a:grpSpLocks noChangeAspect="1"/>
          </p:cNvGrpSpPr>
          <p:nvPr/>
        </p:nvGrpSpPr>
        <p:grpSpPr>
          <a:xfrm rot="10800000">
            <a:off x="4615507" y="3640460"/>
            <a:ext cx="432048" cy="432048"/>
            <a:chOff x="655067" y="5296644"/>
            <a:chExt cx="504056" cy="504056"/>
          </a:xfrm>
          <a:solidFill>
            <a:schemeClr val="bg1"/>
          </a:solidFill>
        </p:grpSpPr>
        <p:sp>
          <p:nvSpPr>
            <p:cNvPr id="360" name="Isosceles Triangle 359"/>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61" name="Trapezoid 360"/>
            <p:cNvSpPr/>
            <p:nvPr/>
          </p:nvSpPr>
          <p:spPr bwMode="auto">
            <a:xfrm>
              <a:off x="655067" y="5656684"/>
              <a:ext cx="504056" cy="144016"/>
            </a:xfrm>
            <a:prstGeom prst="trapezoid">
              <a:avLst>
                <a:gd name="adj" fmla="val 49845"/>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77" name="Group 52"/>
          <p:cNvGrpSpPr>
            <a:grpSpLocks noChangeAspect="1"/>
          </p:cNvGrpSpPr>
          <p:nvPr/>
        </p:nvGrpSpPr>
        <p:grpSpPr>
          <a:xfrm rot="10800000">
            <a:off x="4111451" y="3640460"/>
            <a:ext cx="432048" cy="432048"/>
            <a:chOff x="655067" y="5296644"/>
            <a:chExt cx="504056" cy="504056"/>
          </a:xfrm>
          <a:solidFill>
            <a:schemeClr val="bg1"/>
          </a:solidFill>
        </p:grpSpPr>
        <p:sp>
          <p:nvSpPr>
            <p:cNvPr id="358" name="Isosceles Triangle 357"/>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59" name="Trapezoid 358"/>
            <p:cNvSpPr/>
            <p:nvPr/>
          </p:nvSpPr>
          <p:spPr bwMode="auto">
            <a:xfrm>
              <a:off x="655067" y="5656684"/>
              <a:ext cx="504056" cy="144016"/>
            </a:xfrm>
            <a:prstGeom prst="trapezoid">
              <a:avLst>
                <a:gd name="adj" fmla="val 49845"/>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286" name="Straight Connector 285"/>
          <p:cNvCxnSpPr/>
          <p:nvPr/>
        </p:nvCxnSpPr>
        <p:spPr bwMode="auto">
          <a:xfrm rot="10800000" flipV="1">
            <a:off x="4399483" y="306439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87" name="Straight Connector 286"/>
          <p:cNvCxnSpPr/>
          <p:nvPr/>
        </p:nvCxnSpPr>
        <p:spPr bwMode="auto">
          <a:xfrm rot="10800000" flipV="1">
            <a:off x="4759523" y="306439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88" name="Straight Connector 287"/>
          <p:cNvCxnSpPr/>
          <p:nvPr/>
        </p:nvCxnSpPr>
        <p:spPr bwMode="auto">
          <a:xfrm rot="10800000" flipV="1">
            <a:off x="5119563" y="306439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89" name="Straight Connector 288"/>
          <p:cNvCxnSpPr>
            <a:stCxn id="370" idx="0"/>
          </p:cNvCxnSpPr>
          <p:nvPr/>
        </p:nvCxnSpPr>
        <p:spPr bwMode="auto">
          <a:xfrm rot="10800000" flipV="1">
            <a:off x="5479603" y="306439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0" name="Straight Connector 289"/>
          <p:cNvCxnSpPr>
            <a:stCxn id="368" idx="0"/>
          </p:cNvCxnSpPr>
          <p:nvPr/>
        </p:nvCxnSpPr>
        <p:spPr bwMode="auto">
          <a:xfrm rot="10800000" flipV="1">
            <a:off x="5839643" y="306439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1" name="Straight Connector 290"/>
          <p:cNvCxnSpPr>
            <a:stCxn id="366" idx="0"/>
          </p:cNvCxnSpPr>
          <p:nvPr/>
        </p:nvCxnSpPr>
        <p:spPr bwMode="auto">
          <a:xfrm rot="10800000" flipV="1">
            <a:off x="6199683" y="306439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2" name="Straight Connector 291"/>
          <p:cNvCxnSpPr>
            <a:stCxn id="365" idx="2"/>
          </p:cNvCxnSpPr>
          <p:nvPr/>
        </p:nvCxnSpPr>
        <p:spPr bwMode="auto">
          <a:xfrm rot="10800000">
            <a:off x="5839643" y="3568452"/>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3" name="Straight Connector 292"/>
          <p:cNvCxnSpPr/>
          <p:nvPr/>
        </p:nvCxnSpPr>
        <p:spPr bwMode="auto">
          <a:xfrm rot="10800000">
            <a:off x="5767635" y="3568452"/>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4" name="Straight Connector 293"/>
          <p:cNvCxnSpPr/>
          <p:nvPr/>
        </p:nvCxnSpPr>
        <p:spPr bwMode="auto">
          <a:xfrm rot="10800000">
            <a:off x="5695627" y="3568452"/>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5" name="Straight Connector 294"/>
          <p:cNvCxnSpPr/>
          <p:nvPr/>
        </p:nvCxnSpPr>
        <p:spPr bwMode="auto">
          <a:xfrm rot="10800000">
            <a:off x="5983659" y="3568452"/>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6" name="Straight Connector 295"/>
          <p:cNvCxnSpPr/>
          <p:nvPr/>
        </p:nvCxnSpPr>
        <p:spPr bwMode="auto">
          <a:xfrm rot="10800000">
            <a:off x="5911651" y="3568452"/>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7" name="Straight Connector 296"/>
          <p:cNvCxnSpPr/>
          <p:nvPr/>
        </p:nvCxnSpPr>
        <p:spPr bwMode="auto">
          <a:xfrm rot="10800000">
            <a:off x="5335587" y="3568452"/>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8" name="Straight Connector 297"/>
          <p:cNvCxnSpPr/>
          <p:nvPr/>
        </p:nvCxnSpPr>
        <p:spPr bwMode="auto">
          <a:xfrm rot="10800000">
            <a:off x="5263579" y="3568452"/>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9" name="Straight Connector 298"/>
          <p:cNvCxnSpPr/>
          <p:nvPr/>
        </p:nvCxnSpPr>
        <p:spPr bwMode="auto">
          <a:xfrm rot="10800000">
            <a:off x="5191571" y="3568452"/>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0" name="Straight Connector 299"/>
          <p:cNvCxnSpPr/>
          <p:nvPr/>
        </p:nvCxnSpPr>
        <p:spPr bwMode="auto">
          <a:xfrm rot="10800000">
            <a:off x="5479603" y="3568452"/>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1" name="Straight Connector 300"/>
          <p:cNvCxnSpPr/>
          <p:nvPr/>
        </p:nvCxnSpPr>
        <p:spPr bwMode="auto">
          <a:xfrm rot="10800000">
            <a:off x="5407595" y="3568452"/>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2" name="Straight Connector 301"/>
          <p:cNvCxnSpPr/>
          <p:nvPr/>
        </p:nvCxnSpPr>
        <p:spPr bwMode="auto">
          <a:xfrm rot="10800000">
            <a:off x="4831531" y="3568452"/>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3" name="Straight Connector 302"/>
          <p:cNvCxnSpPr/>
          <p:nvPr/>
        </p:nvCxnSpPr>
        <p:spPr bwMode="auto">
          <a:xfrm rot="10800000">
            <a:off x="4759523" y="3568452"/>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4" name="Straight Connector 303"/>
          <p:cNvCxnSpPr/>
          <p:nvPr/>
        </p:nvCxnSpPr>
        <p:spPr bwMode="auto">
          <a:xfrm rot="10800000">
            <a:off x="4687515" y="3568452"/>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5" name="Straight Connector 304"/>
          <p:cNvCxnSpPr/>
          <p:nvPr/>
        </p:nvCxnSpPr>
        <p:spPr bwMode="auto">
          <a:xfrm rot="10800000">
            <a:off x="4975547" y="3568452"/>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6" name="Straight Connector 305"/>
          <p:cNvCxnSpPr/>
          <p:nvPr/>
        </p:nvCxnSpPr>
        <p:spPr bwMode="auto">
          <a:xfrm rot="10800000">
            <a:off x="4903539" y="3568452"/>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7" name="Straight Connector 306"/>
          <p:cNvCxnSpPr/>
          <p:nvPr/>
        </p:nvCxnSpPr>
        <p:spPr bwMode="auto">
          <a:xfrm rot="10800000">
            <a:off x="4327475" y="3568452"/>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8" name="Straight Connector 307"/>
          <p:cNvCxnSpPr/>
          <p:nvPr/>
        </p:nvCxnSpPr>
        <p:spPr bwMode="auto">
          <a:xfrm rot="10800000">
            <a:off x="4255467" y="3568452"/>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9" name="Straight Connector 308"/>
          <p:cNvCxnSpPr/>
          <p:nvPr/>
        </p:nvCxnSpPr>
        <p:spPr bwMode="auto">
          <a:xfrm rot="10800000">
            <a:off x="4183459" y="3568452"/>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10" name="Straight Connector 309"/>
          <p:cNvCxnSpPr/>
          <p:nvPr/>
        </p:nvCxnSpPr>
        <p:spPr bwMode="auto">
          <a:xfrm rot="10800000">
            <a:off x="4471491" y="3568452"/>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11" name="Straight Connector 310"/>
          <p:cNvCxnSpPr/>
          <p:nvPr/>
        </p:nvCxnSpPr>
        <p:spPr bwMode="auto">
          <a:xfrm rot="10800000">
            <a:off x="4399483" y="3568452"/>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12" name="Straight Connector 311"/>
          <p:cNvCxnSpPr/>
          <p:nvPr/>
        </p:nvCxnSpPr>
        <p:spPr bwMode="auto">
          <a:xfrm rot="10800000">
            <a:off x="6199683"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13" name="Straight Connector 312"/>
          <p:cNvCxnSpPr/>
          <p:nvPr/>
        </p:nvCxnSpPr>
        <p:spPr bwMode="auto">
          <a:xfrm rot="10800000">
            <a:off x="6127675"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14" name="Straight Connector 313"/>
          <p:cNvCxnSpPr/>
          <p:nvPr/>
        </p:nvCxnSpPr>
        <p:spPr bwMode="auto">
          <a:xfrm rot="10800000">
            <a:off x="6271691"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15" name="Straight Connector 314"/>
          <p:cNvCxnSpPr/>
          <p:nvPr/>
        </p:nvCxnSpPr>
        <p:spPr bwMode="auto">
          <a:xfrm rot="10800000">
            <a:off x="5767635"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16" name="Straight Connector 315"/>
          <p:cNvCxnSpPr/>
          <p:nvPr/>
        </p:nvCxnSpPr>
        <p:spPr bwMode="auto">
          <a:xfrm rot="10800000">
            <a:off x="5911651"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17" name="Straight Connector 316"/>
          <p:cNvCxnSpPr/>
          <p:nvPr/>
        </p:nvCxnSpPr>
        <p:spPr bwMode="auto">
          <a:xfrm rot="10800000">
            <a:off x="5839643"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18" name="Straight Connector 317"/>
          <p:cNvCxnSpPr/>
          <p:nvPr/>
        </p:nvCxnSpPr>
        <p:spPr bwMode="auto">
          <a:xfrm rot="10800000">
            <a:off x="5191571"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19" name="Straight Connector 318"/>
          <p:cNvCxnSpPr/>
          <p:nvPr/>
        </p:nvCxnSpPr>
        <p:spPr bwMode="auto">
          <a:xfrm rot="10800000">
            <a:off x="5119563"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0" name="Straight Connector 319"/>
          <p:cNvCxnSpPr/>
          <p:nvPr/>
        </p:nvCxnSpPr>
        <p:spPr bwMode="auto">
          <a:xfrm rot="10800000">
            <a:off x="5047555"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1" name="Straight Connector 320"/>
          <p:cNvCxnSpPr/>
          <p:nvPr/>
        </p:nvCxnSpPr>
        <p:spPr bwMode="auto">
          <a:xfrm rot="10800000">
            <a:off x="4687515"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2" name="Straight Connector 321"/>
          <p:cNvCxnSpPr/>
          <p:nvPr/>
        </p:nvCxnSpPr>
        <p:spPr bwMode="auto">
          <a:xfrm rot="10800000">
            <a:off x="4831531"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3" name="Straight Connector 322"/>
          <p:cNvCxnSpPr/>
          <p:nvPr/>
        </p:nvCxnSpPr>
        <p:spPr bwMode="auto">
          <a:xfrm rot="10800000">
            <a:off x="4759523"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4" name="Straight Connector 323"/>
          <p:cNvCxnSpPr/>
          <p:nvPr/>
        </p:nvCxnSpPr>
        <p:spPr bwMode="auto">
          <a:xfrm rot="10800000">
            <a:off x="5407595"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5" name="Straight Connector 324"/>
          <p:cNvCxnSpPr/>
          <p:nvPr/>
        </p:nvCxnSpPr>
        <p:spPr bwMode="auto">
          <a:xfrm rot="10800000">
            <a:off x="5551611"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6" name="Straight Connector 325"/>
          <p:cNvCxnSpPr/>
          <p:nvPr/>
        </p:nvCxnSpPr>
        <p:spPr bwMode="auto">
          <a:xfrm rot="10800000">
            <a:off x="5479603"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7" name="Straight Connector 326"/>
          <p:cNvCxnSpPr/>
          <p:nvPr/>
        </p:nvCxnSpPr>
        <p:spPr bwMode="auto">
          <a:xfrm rot="10800000">
            <a:off x="4327475"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8" name="Straight Connector 327"/>
          <p:cNvCxnSpPr/>
          <p:nvPr/>
        </p:nvCxnSpPr>
        <p:spPr bwMode="auto">
          <a:xfrm rot="10800000">
            <a:off x="4471491"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9" name="Straight Connector 328"/>
          <p:cNvCxnSpPr/>
          <p:nvPr/>
        </p:nvCxnSpPr>
        <p:spPr bwMode="auto">
          <a:xfrm rot="10800000">
            <a:off x="4399483"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44" name="Straight Connector 343"/>
          <p:cNvCxnSpPr>
            <a:stCxn id="364" idx="0"/>
          </p:cNvCxnSpPr>
          <p:nvPr/>
        </p:nvCxnSpPr>
        <p:spPr bwMode="auto">
          <a:xfrm rot="10800000" flipV="1">
            <a:off x="5839643" y="4072508"/>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45" name="Straight Connector 344"/>
          <p:cNvCxnSpPr>
            <a:stCxn id="362" idx="0"/>
          </p:cNvCxnSpPr>
          <p:nvPr/>
        </p:nvCxnSpPr>
        <p:spPr bwMode="auto">
          <a:xfrm rot="10800000" flipV="1">
            <a:off x="5335587" y="4072508"/>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46" name="Straight Connector 345"/>
          <p:cNvCxnSpPr>
            <a:stCxn id="360" idx="0"/>
          </p:cNvCxnSpPr>
          <p:nvPr/>
        </p:nvCxnSpPr>
        <p:spPr bwMode="auto">
          <a:xfrm rot="10800000" flipV="1">
            <a:off x="4831531" y="4072508"/>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47" name="Straight Connector 346"/>
          <p:cNvCxnSpPr>
            <a:stCxn id="358" idx="0"/>
          </p:cNvCxnSpPr>
          <p:nvPr/>
        </p:nvCxnSpPr>
        <p:spPr bwMode="auto">
          <a:xfrm rot="10800000" flipV="1">
            <a:off x="4327475" y="4072508"/>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342" name="Group 61"/>
          <p:cNvGrpSpPr>
            <a:grpSpLocks noChangeAspect="1"/>
          </p:cNvGrpSpPr>
          <p:nvPr/>
        </p:nvGrpSpPr>
        <p:grpSpPr>
          <a:xfrm flipV="1">
            <a:off x="3175347" y="7096844"/>
            <a:ext cx="288032" cy="288032"/>
            <a:chOff x="655067" y="5296644"/>
            <a:chExt cx="504056" cy="504056"/>
          </a:xfrm>
          <a:solidFill>
            <a:schemeClr val="bg1"/>
          </a:solidFill>
        </p:grpSpPr>
        <p:sp>
          <p:nvSpPr>
            <p:cNvPr id="343" name="Isosceles Triangle 342"/>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54" name="Trapezoid 353"/>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355" name="Straight Connector 354"/>
          <p:cNvCxnSpPr/>
          <p:nvPr/>
        </p:nvCxnSpPr>
        <p:spPr bwMode="auto">
          <a:xfrm>
            <a:off x="3391371" y="702483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56" name="Straight Connector 355"/>
          <p:cNvCxnSpPr/>
          <p:nvPr/>
        </p:nvCxnSpPr>
        <p:spPr bwMode="auto">
          <a:xfrm>
            <a:off x="3247355" y="702483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57" name="Straight Connector 356"/>
          <p:cNvCxnSpPr/>
          <p:nvPr/>
        </p:nvCxnSpPr>
        <p:spPr bwMode="auto">
          <a:xfrm>
            <a:off x="3319363" y="702483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78" name="Straight Connector 377"/>
          <p:cNvCxnSpPr>
            <a:endCxn id="343" idx="0"/>
          </p:cNvCxnSpPr>
          <p:nvPr/>
        </p:nvCxnSpPr>
        <p:spPr bwMode="auto">
          <a:xfrm flipV="1">
            <a:off x="3319363" y="738487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79" name="Straight Connector 378"/>
          <p:cNvCxnSpPr/>
          <p:nvPr/>
        </p:nvCxnSpPr>
        <p:spPr bwMode="auto">
          <a:xfrm>
            <a:off x="7495827" y="702483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80" name="Straight Connector 379"/>
          <p:cNvCxnSpPr/>
          <p:nvPr/>
        </p:nvCxnSpPr>
        <p:spPr bwMode="auto">
          <a:xfrm>
            <a:off x="7351811" y="702483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81" name="Straight Connector 380"/>
          <p:cNvCxnSpPr/>
          <p:nvPr/>
        </p:nvCxnSpPr>
        <p:spPr bwMode="auto">
          <a:xfrm>
            <a:off x="7423819" y="702483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84" name="Straight Connector 383"/>
          <p:cNvCxnSpPr/>
          <p:nvPr/>
        </p:nvCxnSpPr>
        <p:spPr bwMode="auto">
          <a:xfrm flipV="1">
            <a:off x="7423819" y="738487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386" name="Group 61"/>
          <p:cNvGrpSpPr>
            <a:grpSpLocks noChangeAspect="1"/>
          </p:cNvGrpSpPr>
          <p:nvPr/>
        </p:nvGrpSpPr>
        <p:grpSpPr>
          <a:xfrm flipV="1">
            <a:off x="7279803" y="7096844"/>
            <a:ext cx="288032" cy="288032"/>
            <a:chOff x="655067" y="5296644"/>
            <a:chExt cx="504056" cy="504056"/>
          </a:xfrm>
          <a:solidFill>
            <a:schemeClr val="bg1"/>
          </a:solidFill>
        </p:grpSpPr>
        <p:sp>
          <p:nvSpPr>
            <p:cNvPr id="399" name="Isosceles Triangle 398"/>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02" name="Trapezoid 401"/>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406" name="TextBox 405"/>
          <p:cNvSpPr txBox="1"/>
          <p:nvPr/>
        </p:nvSpPr>
        <p:spPr>
          <a:xfrm>
            <a:off x="6487715" y="2848952"/>
            <a:ext cx="2023220" cy="215444"/>
          </a:xfrm>
          <a:prstGeom prst="rect">
            <a:avLst/>
          </a:prstGeom>
          <a:noFill/>
        </p:spPr>
        <p:txBody>
          <a:bodyPr wrap="square" lIns="0" tIns="0" rIns="0" bIns="0" rtlCol="0">
            <a:spAutoFit/>
          </a:bodyPr>
          <a:lstStyle/>
          <a:p>
            <a:r>
              <a:rPr lang="en-GB" sz="1400" b="0" dirty="0" smtClean="0"/>
              <a:t>BVLAN/TESI end points</a:t>
            </a:r>
            <a:endParaRPr lang="en-US" sz="1400" b="0" dirty="0" smtClean="0"/>
          </a:p>
        </p:txBody>
      </p:sp>
      <p:sp>
        <p:nvSpPr>
          <p:cNvPr id="407" name="TextBox 406"/>
          <p:cNvSpPr txBox="1"/>
          <p:nvPr/>
        </p:nvSpPr>
        <p:spPr>
          <a:xfrm>
            <a:off x="6127675" y="3712468"/>
            <a:ext cx="1368152" cy="216024"/>
          </a:xfrm>
          <a:prstGeom prst="rect">
            <a:avLst/>
          </a:prstGeom>
          <a:noFill/>
        </p:spPr>
        <p:txBody>
          <a:bodyPr wrap="square" lIns="0" tIns="0" rIns="0" bIns="0" rtlCol="0">
            <a:spAutoFit/>
          </a:bodyPr>
          <a:lstStyle/>
          <a:p>
            <a:r>
              <a:rPr lang="en-GB" sz="1400" b="0" dirty="0" smtClean="0"/>
              <a:t>Link end points</a:t>
            </a:r>
            <a:endParaRPr lang="en-US" sz="1400" b="0" dirty="0" smtClean="0"/>
          </a:p>
        </p:txBody>
      </p:sp>
      <p:grpSp>
        <p:nvGrpSpPr>
          <p:cNvPr id="424" name="Group 61"/>
          <p:cNvGrpSpPr>
            <a:grpSpLocks noChangeAspect="1"/>
          </p:cNvGrpSpPr>
          <p:nvPr/>
        </p:nvGrpSpPr>
        <p:grpSpPr>
          <a:xfrm>
            <a:off x="4543499" y="1912268"/>
            <a:ext cx="288032" cy="288032"/>
            <a:chOff x="655067" y="5296644"/>
            <a:chExt cx="504056" cy="504056"/>
          </a:xfrm>
          <a:solidFill>
            <a:schemeClr val="bg1"/>
          </a:solidFill>
        </p:grpSpPr>
        <p:sp>
          <p:nvSpPr>
            <p:cNvPr id="492" name="Isosceles Triangle 491"/>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93" name="Trapezoid 492"/>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425" name="Group 64"/>
          <p:cNvGrpSpPr>
            <a:grpSpLocks noChangeAspect="1"/>
          </p:cNvGrpSpPr>
          <p:nvPr/>
        </p:nvGrpSpPr>
        <p:grpSpPr>
          <a:xfrm>
            <a:off x="4183459" y="1912268"/>
            <a:ext cx="288032" cy="288032"/>
            <a:chOff x="655067" y="5296644"/>
            <a:chExt cx="504056" cy="504056"/>
          </a:xfrm>
          <a:solidFill>
            <a:schemeClr val="bg1"/>
          </a:solidFill>
        </p:grpSpPr>
        <p:sp>
          <p:nvSpPr>
            <p:cNvPr id="490" name="Isosceles Triangle 489"/>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91" name="Trapezoid 490"/>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470" name="Straight Connector 469"/>
          <p:cNvCxnSpPr/>
          <p:nvPr/>
        </p:nvCxnSpPr>
        <p:spPr bwMode="auto">
          <a:xfrm flipV="1">
            <a:off x="4327475" y="220030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71" name="Straight Connector 470"/>
          <p:cNvCxnSpPr/>
          <p:nvPr/>
        </p:nvCxnSpPr>
        <p:spPr bwMode="auto">
          <a:xfrm flipV="1">
            <a:off x="4399483" y="220030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72" name="Straight Connector 471"/>
          <p:cNvCxnSpPr/>
          <p:nvPr/>
        </p:nvCxnSpPr>
        <p:spPr bwMode="auto">
          <a:xfrm flipV="1">
            <a:off x="4255467" y="220030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73" name="Straight Connector 472"/>
          <p:cNvCxnSpPr/>
          <p:nvPr/>
        </p:nvCxnSpPr>
        <p:spPr bwMode="auto">
          <a:xfrm flipV="1">
            <a:off x="4759523" y="220030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74" name="Straight Connector 473"/>
          <p:cNvCxnSpPr/>
          <p:nvPr/>
        </p:nvCxnSpPr>
        <p:spPr bwMode="auto">
          <a:xfrm flipV="1">
            <a:off x="4615507" y="220030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75" name="Straight Connector 474"/>
          <p:cNvCxnSpPr/>
          <p:nvPr/>
        </p:nvCxnSpPr>
        <p:spPr bwMode="auto">
          <a:xfrm flipV="1">
            <a:off x="4687515" y="220030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88" name="Straight Connector 487"/>
          <p:cNvCxnSpPr>
            <a:endCxn id="490" idx="0"/>
          </p:cNvCxnSpPr>
          <p:nvPr/>
        </p:nvCxnSpPr>
        <p:spPr bwMode="auto">
          <a:xfrm>
            <a:off x="4327475" y="169624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89" name="Straight Connector 488"/>
          <p:cNvCxnSpPr>
            <a:endCxn id="492" idx="0"/>
          </p:cNvCxnSpPr>
          <p:nvPr/>
        </p:nvCxnSpPr>
        <p:spPr bwMode="auto">
          <a:xfrm>
            <a:off x="4687515" y="169624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271" name="Rectangle 270"/>
          <p:cNvSpPr/>
          <p:nvPr/>
        </p:nvSpPr>
        <p:spPr bwMode="auto">
          <a:xfrm>
            <a:off x="4111451" y="2272308"/>
            <a:ext cx="2376264" cy="432048"/>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1"/>
                </a:solidFill>
                <a:effectLst/>
                <a:latin typeface="Arial" charset="0"/>
                <a:ea typeface="MS PGothic" pitchFamily="34" charset="-128"/>
              </a:rPr>
              <a:t>SVLAN EC Relay</a:t>
            </a:r>
            <a:endParaRPr kumimoji="0" lang="en-US" sz="1400" b="1" i="0" u="none" strike="noStrike" cap="none" normalizeH="0" baseline="0" dirty="0" smtClean="0">
              <a:ln>
                <a:noFill/>
              </a:ln>
              <a:solidFill>
                <a:schemeClr val="tx1"/>
              </a:solidFill>
              <a:effectLst/>
              <a:latin typeface="Arial" charset="0"/>
              <a:ea typeface="MS PGothic" pitchFamily="34" charset="-128"/>
            </a:endParaRPr>
          </a:p>
        </p:txBody>
      </p:sp>
      <p:sp>
        <p:nvSpPr>
          <p:cNvPr id="518" name="TextBox 517"/>
          <p:cNvSpPr txBox="1"/>
          <p:nvPr/>
        </p:nvSpPr>
        <p:spPr>
          <a:xfrm>
            <a:off x="4111451" y="1408212"/>
            <a:ext cx="853179" cy="277000"/>
          </a:xfrm>
          <a:prstGeom prst="rect">
            <a:avLst/>
          </a:prstGeom>
          <a:noFill/>
        </p:spPr>
        <p:txBody>
          <a:bodyPr wrap="square" lIns="0" tIns="0" rIns="0" bIns="0" rtlCol="0">
            <a:spAutoFit/>
          </a:bodyPr>
          <a:lstStyle/>
          <a:p>
            <a:pPr algn="ctr"/>
            <a:r>
              <a:rPr lang="en-GB" sz="1800" b="0" dirty="0" smtClean="0"/>
              <a:t>INNI</a:t>
            </a:r>
            <a:endParaRPr lang="en-US" sz="1800" b="0" dirty="0" smtClean="0"/>
          </a:p>
        </p:txBody>
      </p:sp>
      <p:sp>
        <p:nvSpPr>
          <p:cNvPr id="519" name="TextBox 518"/>
          <p:cNvSpPr txBox="1"/>
          <p:nvPr/>
        </p:nvSpPr>
        <p:spPr>
          <a:xfrm>
            <a:off x="1879203" y="7611932"/>
            <a:ext cx="853179" cy="277000"/>
          </a:xfrm>
          <a:prstGeom prst="rect">
            <a:avLst/>
          </a:prstGeom>
          <a:noFill/>
        </p:spPr>
        <p:txBody>
          <a:bodyPr wrap="square" lIns="0" tIns="0" rIns="0" bIns="0" rtlCol="0">
            <a:spAutoFit/>
          </a:bodyPr>
          <a:lstStyle/>
          <a:p>
            <a:pPr algn="ctr"/>
            <a:r>
              <a:rPr lang="en-GB" sz="1800" b="0" dirty="0" smtClean="0"/>
              <a:t>ENNI</a:t>
            </a:r>
            <a:endParaRPr lang="en-US" sz="1800" b="0" dirty="0" smtClean="0"/>
          </a:p>
        </p:txBody>
      </p:sp>
      <p:sp>
        <p:nvSpPr>
          <p:cNvPr id="520" name="TextBox 519"/>
          <p:cNvSpPr txBox="1"/>
          <p:nvPr/>
        </p:nvSpPr>
        <p:spPr>
          <a:xfrm>
            <a:off x="7938792" y="7600900"/>
            <a:ext cx="853179" cy="277000"/>
          </a:xfrm>
          <a:prstGeom prst="rect">
            <a:avLst/>
          </a:prstGeom>
          <a:noFill/>
        </p:spPr>
        <p:txBody>
          <a:bodyPr wrap="square" lIns="0" tIns="0" rIns="0" bIns="0" rtlCol="0">
            <a:spAutoFit/>
          </a:bodyPr>
          <a:lstStyle/>
          <a:p>
            <a:pPr algn="ctr"/>
            <a:r>
              <a:rPr lang="en-GB" sz="1800" b="0" dirty="0" smtClean="0"/>
              <a:t>ENNI</a:t>
            </a:r>
            <a:endParaRPr lang="en-US" sz="1800" b="0" dirty="0" smtClean="0"/>
          </a:p>
        </p:txBody>
      </p:sp>
      <p:sp>
        <p:nvSpPr>
          <p:cNvPr id="521" name="TextBox 520"/>
          <p:cNvSpPr txBox="1"/>
          <p:nvPr/>
        </p:nvSpPr>
        <p:spPr>
          <a:xfrm>
            <a:off x="2743299" y="1912268"/>
            <a:ext cx="1375148" cy="216024"/>
          </a:xfrm>
          <a:prstGeom prst="rect">
            <a:avLst/>
          </a:prstGeom>
          <a:noFill/>
        </p:spPr>
        <p:txBody>
          <a:bodyPr wrap="square" lIns="0" tIns="0" rIns="0" bIns="0" rtlCol="0">
            <a:spAutoFit/>
          </a:bodyPr>
          <a:lstStyle/>
          <a:p>
            <a:pPr algn="r"/>
            <a:r>
              <a:rPr lang="en-GB" sz="1400" b="0" dirty="0" smtClean="0"/>
              <a:t>Link end points</a:t>
            </a:r>
            <a:endParaRPr lang="en-US" sz="1400" b="0" dirty="0" smtClean="0"/>
          </a:p>
        </p:txBody>
      </p:sp>
      <p:sp>
        <p:nvSpPr>
          <p:cNvPr id="409" name="TextBox 408"/>
          <p:cNvSpPr txBox="1"/>
          <p:nvPr/>
        </p:nvSpPr>
        <p:spPr>
          <a:xfrm>
            <a:off x="8647955" y="6233328"/>
            <a:ext cx="2023220" cy="215444"/>
          </a:xfrm>
          <a:prstGeom prst="rect">
            <a:avLst/>
          </a:prstGeom>
          <a:solidFill>
            <a:schemeClr val="bg1"/>
          </a:solidFill>
        </p:spPr>
        <p:txBody>
          <a:bodyPr wrap="square" lIns="0" tIns="0" rIns="0" bIns="0" rtlCol="0">
            <a:spAutoFit/>
          </a:bodyPr>
          <a:lstStyle/>
          <a:p>
            <a:r>
              <a:rPr lang="en-GB" sz="1400" b="0" dirty="0" smtClean="0"/>
              <a:t>BVLAN/TESI end points</a:t>
            </a:r>
            <a:endParaRPr lang="en-US" sz="1400" b="0" dirty="0" smtClean="0"/>
          </a:p>
        </p:txBody>
      </p:sp>
      <p:sp>
        <p:nvSpPr>
          <p:cNvPr id="410" name="TextBox 409"/>
          <p:cNvSpPr txBox="1"/>
          <p:nvPr/>
        </p:nvSpPr>
        <p:spPr>
          <a:xfrm>
            <a:off x="1" y="6233328"/>
            <a:ext cx="2023218" cy="215444"/>
          </a:xfrm>
          <a:prstGeom prst="rect">
            <a:avLst/>
          </a:prstGeom>
          <a:solidFill>
            <a:schemeClr val="bg1"/>
          </a:solidFill>
        </p:spPr>
        <p:txBody>
          <a:bodyPr wrap="square" lIns="0" tIns="0" rIns="0" bIns="0" rtlCol="0">
            <a:spAutoFit/>
          </a:bodyPr>
          <a:lstStyle/>
          <a:p>
            <a:pPr algn="r"/>
            <a:r>
              <a:rPr lang="en-GB" sz="1400" b="0" dirty="0" smtClean="0"/>
              <a:t>BVLAN/TESI end points</a:t>
            </a:r>
            <a:endParaRPr lang="en-US" sz="1400" b="0" dirty="0" smtClean="0"/>
          </a:p>
        </p:txBody>
      </p:sp>
      <p:sp>
        <p:nvSpPr>
          <p:cNvPr id="411" name="TextBox 410"/>
          <p:cNvSpPr txBox="1"/>
          <p:nvPr/>
        </p:nvSpPr>
        <p:spPr>
          <a:xfrm>
            <a:off x="943099" y="5297224"/>
            <a:ext cx="1368152" cy="215444"/>
          </a:xfrm>
          <a:prstGeom prst="rect">
            <a:avLst/>
          </a:prstGeom>
          <a:solidFill>
            <a:schemeClr val="bg1"/>
          </a:solidFill>
        </p:spPr>
        <p:txBody>
          <a:bodyPr wrap="square" lIns="0" tIns="0" rIns="0" bIns="0" rtlCol="0">
            <a:spAutoFit/>
          </a:bodyPr>
          <a:lstStyle/>
          <a:p>
            <a:pPr algn="r"/>
            <a:r>
              <a:rPr lang="en-GB" sz="1400" b="0" dirty="0" smtClean="0"/>
              <a:t>Link end points</a:t>
            </a:r>
            <a:endParaRPr lang="en-US" sz="1400" b="0" dirty="0" smtClean="0"/>
          </a:p>
        </p:txBody>
      </p:sp>
      <p:sp>
        <p:nvSpPr>
          <p:cNvPr id="412" name="TextBox 411"/>
          <p:cNvSpPr txBox="1"/>
          <p:nvPr/>
        </p:nvSpPr>
        <p:spPr>
          <a:xfrm>
            <a:off x="8431931" y="5368652"/>
            <a:ext cx="1296144" cy="216024"/>
          </a:xfrm>
          <a:prstGeom prst="rect">
            <a:avLst/>
          </a:prstGeom>
          <a:solidFill>
            <a:schemeClr val="bg1"/>
          </a:solidFill>
        </p:spPr>
        <p:txBody>
          <a:bodyPr wrap="square" lIns="0" tIns="0" rIns="0" bIns="0" rtlCol="0">
            <a:spAutoFit/>
          </a:bodyPr>
          <a:lstStyle/>
          <a:p>
            <a:r>
              <a:rPr lang="en-GB" sz="1400" b="0" dirty="0" smtClean="0"/>
              <a:t>Link end points</a:t>
            </a:r>
            <a:endParaRPr lang="en-US" sz="1400" b="0" dirty="0" smtClean="0"/>
          </a:p>
        </p:txBody>
      </p:sp>
      <p:sp>
        <p:nvSpPr>
          <p:cNvPr id="413" name="Rectangle 412"/>
          <p:cNvSpPr/>
          <p:nvPr/>
        </p:nvSpPr>
        <p:spPr>
          <a:xfrm>
            <a:off x="3710783" y="4567272"/>
            <a:ext cx="3249608" cy="369332"/>
          </a:xfrm>
          <a:prstGeom prst="rect">
            <a:avLst/>
          </a:prstGeom>
        </p:spPr>
        <p:txBody>
          <a:bodyPr wrap="none">
            <a:spAutoFit/>
          </a:bodyPr>
          <a:lstStyle/>
          <a:p>
            <a:pPr algn="ctr"/>
            <a:r>
              <a:rPr lang="en-GB" sz="1800" dirty="0" smtClean="0">
                <a:latin typeface="Arial" charset="0"/>
              </a:rPr>
              <a:t>PBB, PBB-TE domain (note)</a:t>
            </a:r>
            <a:endParaRPr lang="en-US" sz="1800" dirty="0" smtClean="0">
              <a:latin typeface="Arial"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533400" y="184076"/>
            <a:ext cx="9604375" cy="1015529"/>
          </a:xfrm>
        </p:spPr>
        <p:txBody>
          <a:bodyPr/>
          <a:lstStyle/>
          <a:p>
            <a:r>
              <a:rPr lang="en-GB" dirty="0" smtClean="0"/>
              <a:t>PBB Domain with BVLAN </a:t>
            </a:r>
            <a:r>
              <a:rPr lang="en-GB" dirty="0" err="1" smtClean="0"/>
              <a:t>ECs</a:t>
            </a:r>
            <a:endParaRPr lang="en-US" dirty="0"/>
          </a:p>
        </p:txBody>
      </p:sp>
      <p:sp>
        <p:nvSpPr>
          <p:cNvPr id="6" name="Cloud 5"/>
          <p:cNvSpPr/>
          <p:nvPr/>
        </p:nvSpPr>
        <p:spPr bwMode="auto">
          <a:xfrm flipV="1">
            <a:off x="1735187" y="2920380"/>
            <a:ext cx="7128792" cy="4608512"/>
          </a:xfrm>
          <a:prstGeom prst="cloud">
            <a:avLst/>
          </a:prstGeom>
          <a:solidFill>
            <a:schemeClr val="bg1">
              <a:lumMod val="9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dirty="0" smtClean="0">
              <a:ln>
                <a:noFill/>
              </a:ln>
              <a:solidFill>
                <a:schemeClr val="tx1"/>
              </a:solidFill>
              <a:effectLst/>
              <a:latin typeface="Arial" charset="0"/>
              <a:ea typeface="MS PGothic" pitchFamily="34" charset="-128"/>
            </a:endParaRPr>
          </a:p>
        </p:txBody>
      </p:sp>
      <p:sp>
        <p:nvSpPr>
          <p:cNvPr id="7" name="Rectangle 6"/>
          <p:cNvSpPr/>
          <p:nvPr/>
        </p:nvSpPr>
        <p:spPr bwMode="auto">
          <a:xfrm>
            <a:off x="1879203" y="5728692"/>
            <a:ext cx="2880320" cy="432048"/>
          </a:xfrm>
          <a:prstGeom prst="rect">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1"/>
                </a:solidFill>
                <a:effectLst/>
                <a:latin typeface="Arial" charset="0"/>
                <a:ea typeface="MS PGothic" pitchFamily="34" charset="-128"/>
              </a:rPr>
              <a:t>BVLAN EC</a:t>
            </a:r>
            <a:r>
              <a:rPr kumimoji="0" lang="en-GB" sz="1400" b="1" i="0" u="none" strike="noStrike" cap="none" normalizeH="0" dirty="0" smtClean="0">
                <a:ln>
                  <a:noFill/>
                </a:ln>
                <a:solidFill>
                  <a:schemeClr val="tx1"/>
                </a:solidFill>
                <a:effectLst/>
                <a:latin typeface="Arial" charset="0"/>
                <a:ea typeface="MS PGothic" pitchFamily="34" charset="-128"/>
              </a:rPr>
              <a:t> </a:t>
            </a:r>
            <a:r>
              <a:rPr kumimoji="0" lang="en-GB" sz="1400" b="1" i="0" u="none" strike="noStrike" cap="none" normalizeH="0" baseline="0" dirty="0" smtClean="0">
                <a:ln>
                  <a:noFill/>
                </a:ln>
                <a:solidFill>
                  <a:schemeClr val="tx1"/>
                </a:solidFill>
                <a:effectLst/>
                <a:latin typeface="Arial" charset="0"/>
                <a:ea typeface="MS PGothic" pitchFamily="34" charset="-128"/>
              </a:rPr>
              <a:t>Relay</a:t>
            </a:r>
            <a:endParaRPr kumimoji="0" lang="en-US" sz="1400" b="1" i="0" u="none" strike="noStrike" cap="none" normalizeH="0" baseline="0" dirty="0" smtClean="0">
              <a:ln>
                <a:noFill/>
              </a:ln>
              <a:solidFill>
                <a:schemeClr val="tx1"/>
              </a:solidFill>
              <a:effectLst/>
              <a:latin typeface="Arial" charset="0"/>
              <a:ea typeface="MS PGothic" pitchFamily="34" charset="-128"/>
            </a:endParaRPr>
          </a:p>
        </p:txBody>
      </p:sp>
      <p:sp>
        <p:nvSpPr>
          <p:cNvPr id="10" name="Rectangle 9"/>
          <p:cNvSpPr/>
          <p:nvPr/>
        </p:nvSpPr>
        <p:spPr bwMode="auto">
          <a:xfrm>
            <a:off x="1879203" y="6592788"/>
            <a:ext cx="2376264" cy="432048"/>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1"/>
                </a:solidFill>
                <a:effectLst/>
                <a:latin typeface="Arial" charset="0"/>
                <a:ea typeface="MS PGothic" pitchFamily="34" charset="-128"/>
              </a:rPr>
              <a:t>SVLAN EC Relay</a:t>
            </a:r>
            <a:endParaRPr kumimoji="0" lang="en-US" sz="1400" b="1" i="0" u="none" strike="noStrike" cap="none" normalizeH="0" baseline="0" dirty="0" smtClean="0">
              <a:ln>
                <a:noFill/>
              </a:ln>
              <a:solidFill>
                <a:schemeClr val="tx1"/>
              </a:solidFill>
              <a:effectLst/>
              <a:latin typeface="Arial" charset="0"/>
              <a:ea typeface="MS PGothic" pitchFamily="34" charset="-128"/>
            </a:endParaRPr>
          </a:p>
        </p:txBody>
      </p:sp>
      <p:grpSp>
        <p:nvGrpSpPr>
          <p:cNvPr id="3" name="Group 12"/>
          <p:cNvGrpSpPr>
            <a:grpSpLocks noChangeAspect="1"/>
          </p:cNvGrpSpPr>
          <p:nvPr/>
        </p:nvGrpSpPr>
        <p:grpSpPr>
          <a:xfrm>
            <a:off x="3823419" y="6232748"/>
            <a:ext cx="288032" cy="288032"/>
            <a:chOff x="655067" y="5296644"/>
            <a:chExt cx="504056" cy="504056"/>
          </a:xfrm>
          <a:solidFill>
            <a:schemeClr val="bg1"/>
          </a:solidFill>
        </p:grpSpPr>
        <p:sp>
          <p:nvSpPr>
            <p:cNvPr id="11" name="Isosceles Triangle 10"/>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2" name="Trapezoid 11"/>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4" name="Group 13"/>
          <p:cNvGrpSpPr>
            <a:grpSpLocks noChangeAspect="1"/>
          </p:cNvGrpSpPr>
          <p:nvPr/>
        </p:nvGrpSpPr>
        <p:grpSpPr>
          <a:xfrm>
            <a:off x="3463379" y="6232748"/>
            <a:ext cx="288032" cy="288032"/>
            <a:chOff x="655067" y="5296644"/>
            <a:chExt cx="504056" cy="504056"/>
          </a:xfrm>
          <a:solidFill>
            <a:schemeClr val="bg1"/>
          </a:solidFill>
        </p:grpSpPr>
        <p:sp>
          <p:nvSpPr>
            <p:cNvPr id="15" name="Isosceles Triangle 14"/>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6" name="Trapezoid 15"/>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8" name="Group 16"/>
          <p:cNvGrpSpPr>
            <a:grpSpLocks noChangeAspect="1"/>
          </p:cNvGrpSpPr>
          <p:nvPr/>
        </p:nvGrpSpPr>
        <p:grpSpPr>
          <a:xfrm>
            <a:off x="3103339" y="6232748"/>
            <a:ext cx="288032" cy="288032"/>
            <a:chOff x="655067" y="5296644"/>
            <a:chExt cx="504056" cy="504056"/>
          </a:xfrm>
          <a:solidFill>
            <a:schemeClr val="bg1"/>
          </a:solidFill>
        </p:grpSpPr>
        <p:sp>
          <p:nvSpPr>
            <p:cNvPr id="18" name="Isosceles Triangle 17"/>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9" name="Trapezoid 18"/>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9" name="Group 19"/>
          <p:cNvGrpSpPr>
            <a:grpSpLocks noChangeAspect="1"/>
          </p:cNvGrpSpPr>
          <p:nvPr/>
        </p:nvGrpSpPr>
        <p:grpSpPr>
          <a:xfrm>
            <a:off x="2743299" y="6232748"/>
            <a:ext cx="288032" cy="288032"/>
            <a:chOff x="655067" y="5296644"/>
            <a:chExt cx="504056" cy="504056"/>
          </a:xfrm>
          <a:solidFill>
            <a:schemeClr val="bg1"/>
          </a:solidFill>
        </p:grpSpPr>
        <p:sp>
          <p:nvSpPr>
            <p:cNvPr id="21" name="Isosceles Triangle 20"/>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2" name="Trapezoid 21"/>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13" name="Group 22"/>
          <p:cNvGrpSpPr>
            <a:grpSpLocks noChangeAspect="1"/>
          </p:cNvGrpSpPr>
          <p:nvPr/>
        </p:nvGrpSpPr>
        <p:grpSpPr>
          <a:xfrm>
            <a:off x="2383259" y="6232748"/>
            <a:ext cx="288032" cy="288032"/>
            <a:chOff x="655067" y="5296644"/>
            <a:chExt cx="504056" cy="504056"/>
          </a:xfrm>
          <a:solidFill>
            <a:schemeClr val="bg1"/>
          </a:solidFill>
        </p:grpSpPr>
        <p:sp>
          <p:nvSpPr>
            <p:cNvPr id="24" name="Isosceles Triangle 23"/>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5" name="Trapezoid 24"/>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14" name="Group 25"/>
          <p:cNvGrpSpPr>
            <a:grpSpLocks noChangeAspect="1"/>
          </p:cNvGrpSpPr>
          <p:nvPr/>
        </p:nvGrpSpPr>
        <p:grpSpPr>
          <a:xfrm>
            <a:off x="2023219" y="6232748"/>
            <a:ext cx="288032" cy="288032"/>
            <a:chOff x="655067" y="5296644"/>
            <a:chExt cx="504056" cy="504056"/>
          </a:xfrm>
          <a:solidFill>
            <a:schemeClr val="bg1"/>
          </a:solidFill>
        </p:grpSpPr>
        <p:sp>
          <p:nvSpPr>
            <p:cNvPr id="27" name="Isosceles Triangle 26"/>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8" name="Trapezoid 27"/>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17" name="Group 43"/>
          <p:cNvGrpSpPr>
            <a:grpSpLocks noChangeAspect="1"/>
          </p:cNvGrpSpPr>
          <p:nvPr/>
        </p:nvGrpSpPr>
        <p:grpSpPr>
          <a:xfrm>
            <a:off x="2311251" y="5224636"/>
            <a:ext cx="432048" cy="432048"/>
            <a:chOff x="655067" y="5296644"/>
            <a:chExt cx="504056" cy="504056"/>
          </a:xfrm>
          <a:solidFill>
            <a:schemeClr val="bg1"/>
          </a:solidFill>
        </p:grpSpPr>
        <p:sp>
          <p:nvSpPr>
            <p:cNvPr id="45" name="Isosceles Triangle 44"/>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6" name="Trapezoid 45"/>
            <p:cNvSpPr/>
            <p:nvPr/>
          </p:nvSpPr>
          <p:spPr bwMode="auto">
            <a:xfrm>
              <a:off x="655067" y="5656684"/>
              <a:ext cx="504056" cy="144016"/>
            </a:xfrm>
            <a:prstGeom prst="trapezoid">
              <a:avLst>
                <a:gd name="adj" fmla="val 49845"/>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20" name="Group 46"/>
          <p:cNvGrpSpPr>
            <a:grpSpLocks noChangeAspect="1"/>
          </p:cNvGrpSpPr>
          <p:nvPr/>
        </p:nvGrpSpPr>
        <p:grpSpPr>
          <a:xfrm>
            <a:off x="2815307" y="5224636"/>
            <a:ext cx="432048" cy="432048"/>
            <a:chOff x="655067" y="5296644"/>
            <a:chExt cx="504056" cy="504056"/>
          </a:xfrm>
          <a:solidFill>
            <a:schemeClr val="bg1"/>
          </a:solidFill>
        </p:grpSpPr>
        <p:sp>
          <p:nvSpPr>
            <p:cNvPr id="48" name="Isosceles Triangle 47"/>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9" name="Trapezoid 48"/>
            <p:cNvSpPr/>
            <p:nvPr/>
          </p:nvSpPr>
          <p:spPr bwMode="auto">
            <a:xfrm>
              <a:off x="655067" y="5656684"/>
              <a:ext cx="504056" cy="144016"/>
            </a:xfrm>
            <a:prstGeom prst="trapezoid">
              <a:avLst>
                <a:gd name="adj" fmla="val 49845"/>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23" name="Group 49"/>
          <p:cNvGrpSpPr>
            <a:grpSpLocks noChangeAspect="1"/>
          </p:cNvGrpSpPr>
          <p:nvPr/>
        </p:nvGrpSpPr>
        <p:grpSpPr>
          <a:xfrm>
            <a:off x="3319363" y="5224636"/>
            <a:ext cx="432048" cy="432048"/>
            <a:chOff x="655067" y="5296644"/>
            <a:chExt cx="504056" cy="504056"/>
          </a:xfrm>
          <a:solidFill>
            <a:schemeClr val="bg1"/>
          </a:solidFill>
        </p:grpSpPr>
        <p:sp>
          <p:nvSpPr>
            <p:cNvPr id="51" name="Isosceles Triangle 50"/>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2" name="Trapezoid 51"/>
            <p:cNvSpPr/>
            <p:nvPr/>
          </p:nvSpPr>
          <p:spPr bwMode="auto">
            <a:xfrm>
              <a:off x="655067" y="5656684"/>
              <a:ext cx="504056" cy="144016"/>
            </a:xfrm>
            <a:prstGeom prst="trapezoid">
              <a:avLst>
                <a:gd name="adj" fmla="val 49845"/>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26" name="Group 52"/>
          <p:cNvGrpSpPr>
            <a:grpSpLocks noChangeAspect="1"/>
          </p:cNvGrpSpPr>
          <p:nvPr/>
        </p:nvGrpSpPr>
        <p:grpSpPr>
          <a:xfrm>
            <a:off x="3823419" y="5224636"/>
            <a:ext cx="432048" cy="432048"/>
            <a:chOff x="655067" y="5296644"/>
            <a:chExt cx="504056" cy="504056"/>
          </a:xfrm>
          <a:solidFill>
            <a:schemeClr val="bg1"/>
          </a:solidFill>
        </p:grpSpPr>
        <p:sp>
          <p:nvSpPr>
            <p:cNvPr id="54" name="Isosceles Triangle 53"/>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5" name="Trapezoid 54"/>
            <p:cNvSpPr/>
            <p:nvPr/>
          </p:nvSpPr>
          <p:spPr bwMode="auto">
            <a:xfrm>
              <a:off x="655067" y="5656684"/>
              <a:ext cx="504056" cy="144016"/>
            </a:xfrm>
            <a:prstGeom prst="trapezoid">
              <a:avLst>
                <a:gd name="adj" fmla="val 49845"/>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30" name="Group 58"/>
          <p:cNvGrpSpPr>
            <a:grpSpLocks noChangeAspect="1"/>
          </p:cNvGrpSpPr>
          <p:nvPr/>
        </p:nvGrpSpPr>
        <p:grpSpPr>
          <a:xfrm flipV="1">
            <a:off x="3463379" y="7096844"/>
            <a:ext cx="288032" cy="288032"/>
            <a:chOff x="655067" y="5296644"/>
            <a:chExt cx="504056" cy="504056"/>
          </a:xfrm>
          <a:solidFill>
            <a:schemeClr val="bg1"/>
          </a:solidFill>
        </p:grpSpPr>
        <p:sp>
          <p:nvSpPr>
            <p:cNvPr id="60" name="Isosceles Triangle 59"/>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61" name="Trapezoid 60"/>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31" name="Group 61"/>
          <p:cNvGrpSpPr>
            <a:grpSpLocks noChangeAspect="1"/>
          </p:cNvGrpSpPr>
          <p:nvPr/>
        </p:nvGrpSpPr>
        <p:grpSpPr>
          <a:xfrm flipV="1">
            <a:off x="2383259" y="7096844"/>
            <a:ext cx="288032" cy="288032"/>
            <a:chOff x="655067" y="5296644"/>
            <a:chExt cx="504056" cy="504056"/>
          </a:xfrm>
          <a:solidFill>
            <a:schemeClr val="bg1"/>
          </a:solidFill>
        </p:grpSpPr>
        <p:sp>
          <p:nvSpPr>
            <p:cNvPr id="63" name="Isosceles Triangle 62"/>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64" name="Trapezoid 63"/>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32" name="Group 64"/>
          <p:cNvGrpSpPr>
            <a:grpSpLocks noChangeAspect="1"/>
          </p:cNvGrpSpPr>
          <p:nvPr/>
        </p:nvGrpSpPr>
        <p:grpSpPr>
          <a:xfrm flipV="1">
            <a:off x="2023219" y="7096844"/>
            <a:ext cx="288032" cy="288032"/>
            <a:chOff x="655067" y="5296644"/>
            <a:chExt cx="504056" cy="504056"/>
          </a:xfrm>
          <a:solidFill>
            <a:schemeClr val="bg1"/>
          </a:solidFill>
        </p:grpSpPr>
        <p:sp>
          <p:nvSpPr>
            <p:cNvPr id="66" name="Isosceles Triangle 65"/>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67" name="Trapezoid 66"/>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69" name="Straight Connector 68"/>
          <p:cNvCxnSpPr>
            <a:stCxn id="11" idx="0"/>
          </p:cNvCxnSpPr>
          <p:nvPr/>
        </p:nvCxnSpPr>
        <p:spPr bwMode="auto">
          <a:xfrm flipV="1">
            <a:off x="3967435" y="616074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1" name="Straight Connector 70"/>
          <p:cNvCxnSpPr>
            <a:stCxn id="15" idx="0"/>
          </p:cNvCxnSpPr>
          <p:nvPr/>
        </p:nvCxnSpPr>
        <p:spPr bwMode="auto">
          <a:xfrm flipV="1">
            <a:off x="3607395" y="616074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3" name="Straight Connector 72"/>
          <p:cNvCxnSpPr>
            <a:stCxn id="18" idx="0"/>
          </p:cNvCxnSpPr>
          <p:nvPr/>
        </p:nvCxnSpPr>
        <p:spPr bwMode="auto">
          <a:xfrm flipV="1">
            <a:off x="3247355" y="616074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6" name="Straight Connector 75"/>
          <p:cNvCxnSpPr>
            <a:stCxn id="21" idx="0"/>
          </p:cNvCxnSpPr>
          <p:nvPr/>
        </p:nvCxnSpPr>
        <p:spPr bwMode="auto">
          <a:xfrm flipV="1">
            <a:off x="2887315" y="616074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8" name="Straight Connector 77"/>
          <p:cNvCxnSpPr>
            <a:stCxn id="24" idx="0"/>
          </p:cNvCxnSpPr>
          <p:nvPr/>
        </p:nvCxnSpPr>
        <p:spPr bwMode="auto">
          <a:xfrm flipV="1">
            <a:off x="2527275" y="616074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0" name="Straight Connector 79"/>
          <p:cNvCxnSpPr>
            <a:stCxn id="27" idx="0"/>
          </p:cNvCxnSpPr>
          <p:nvPr/>
        </p:nvCxnSpPr>
        <p:spPr bwMode="auto">
          <a:xfrm flipV="1">
            <a:off x="2167235" y="616074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2" name="Straight Connector 81"/>
          <p:cNvCxnSpPr>
            <a:stCxn id="46" idx="2"/>
          </p:cNvCxnSpPr>
          <p:nvPr/>
        </p:nvCxnSpPr>
        <p:spPr bwMode="auto">
          <a:xfrm>
            <a:off x="2527275"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3" name="Straight Connector 82"/>
          <p:cNvCxnSpPr/>
          <p:nvPr/>
        </p:nvCxnSpPr>
        <p:spPr bwMode="auto">
          <a:xfrm>
            <a:off x="2599283"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4" name="Straight Connector 83"/>
          <p:cNvCxnSpPr/>
          <p:nvPr/>
        </p:nvCxnSpPr>
        <p:spPr bwMode="auto">
          <a:xfrm>
            <a:off x="2671291"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5" name="Straight Connector 84"/>
          <p:cNvCxnSpPr/>
          <p:nvPr/>
        </p:nvCxnSpPr>
        <p:spPr bwMode="auto">
          <a:xfrm>
            <a:off x="2383259"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6" name="Straight Connector 85"/>
          <p:cNvCxnSpPr/>
          <p:nvPr/>
        </p:nvCxnSpPr>
        <p:spPr bwMode="auto">
          <a:xfrm>
            <a:off x="2455267"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7" name="Straight Connector 86"/>
          <p:cNvCxnSpPr/>
          <p:nvPr/>
        </p:nvCxnSpPr>
        <p:spPr bwMode="auto">
          <a:xfrm>
            <a:off x="3031331"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8" name="Straight Connector 87"/>
          <p:cNvCxnSpPr/>
          <p:nvPr/>
        </p:nvCxnSpPr>
        <p:spPr bwMode="auto">
          <a:xfrm>
            <a:off x="3103339"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9" name="Straight Connector 88"/>
          <p:cNvCxnSpPr/>
          <p:nvPr/>
        </p:nvCxnSpPr>
        <p:spPr bwMode="auto">
          <a:xfrm>
            <a:off x="3175347"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90" name="Straight Connector 89"/>
          <p:cNvCxnSpPr/>
          <p:nvPr/>
        </p:nvCxnSpPr>
        <p:spPr bwMode="auto">
          <a:xfrm>
            <a:off x="2887315"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91" name="Straight Connector 90"/>
          <p:cNvCxnSpPr/>
          <p:nvPr/>
        </p:nvCxnSpPr>
        <p:spPr bwMode="auto">
          <a:xfrm>
            <a:off x="2959323"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92" name="Straight Connector 91"/>
          <p:cNvCxnSpPr/>
          <p:nvPr/>
        </p:nvCxnSpPr>
        <p:spPr bwMode="auto">
          <a:xfrm>
            <a:off x="3535387"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93" name="Straight Connector 92"/>
          <p:cNvCxnSpPr/>
          <p:nvPr/>
        </p:nvCxnSpPr>
        <p:spPr bwMode="auto">
          <a:xfrm>
            <a:off x="3607395"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94" name="Straight Connector 93"/>
          <p:cNvCxnSpPr/>
          <p:nvPr/>
        </p:nvCxnSpPr>
        <p:spPr bwMode="auto">
          <a:xfrm>
            <a:off x="3679403"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95" name="Straight Connector 94"/>
          <p:cNvCxnSpPr/>
          <p:nvPr/>
        </p:nvCxnSpPr>
        <p:spPr bwMode="auto">
          <a:xfrm>
            <a:off x="3391371"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96" name="Straight Connector 95"/>
          <p:cNvCxnSpPr/>
          <p:nvPr/>
        </p:nvCxnSpPr>
        <p:spPr bwMode="auto">
          <a:xfrm>
            <a:off x="3463379"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97" name="Straight Connector 96"/>
          <p:cNvCxnSpPr/>
          <p:nvPr/>
        </p:nvCxnSpPr>
        <p:spPr bwMode="auto">
          <a:xfrm>
            <a:off x="4039443"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98" name="Straight Connector 97"/>
          <p:cNvCxnSpPr/>
          <p:nvPr/>
        </p:nvCxnSpPr>
        <p:spPr bwMode="auto">
          <a:xfrm>
            <a:off x="4111451"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99" name="Straight Connector 98"/>
          <p:cNvCxnSpPr/>
          <p:nvPr/>
        </p:nvCxnSpPr>
        <p:spPr bwMode="auto">
          <a:xfrm>
            <a:off x="4183459"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00" name="Straight Connector 99"/>
          <p:cNvCxnSpPr/>
          <p:nvPr/>
        </p:nvCxnSpPr>
        <p:spPr bwMode="auto">
          <a:xfrm>
            <a:off x="3895427"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01" name="Straight Connector 100"/>
          <p:cNvCxnSpPr/>
          <p:nvPr/>
        </p:nvCxnSpPr>
        <p:spPr bwMode="auto">
          <a:xfrm>
            <a:off x="3967435"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02" name="Straight Connector 101"/>
          <p:cNvCxnSpPr/>
          <p:nvPr/>
        </p:nvCxnSpPr>
        <p:spPr bwMode="auto">
          <a:xfrm>
            <a:off x="2167235"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03" name="Straight Connector 102"/>
          <p:cNvCxnSpPr/>
          <p:nvPr/>
        </p:nvCxnSpPr>
        <p:spPr bwMode="auto">
          <a:xfrm>
            <a:off x="2239243"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06" name="Straight Connector 105"/>
          <p:cNvCxnSpPr/>
          <p:nvPr/>
        </p:nvCxnSpPr>
        <p:spPr bwMode="auto">
          <a:xfrm>
            <a:off x="2095227"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07" name="Straight Connector 106"/>
          <p:cNvCxnSpPr/>
          <p:nvPr/>
        </p:nvCxnSpPr>
        <p:spPr bwMode="auto">
          <a:xfrm>
            <a:off x="2599283"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10" name="Straight Connector 109"/>
          <p:cNvCxnSpPr/>
          <p:nvPr/>
        </p:nvCxnSpPr>
        <p:spPr bwMode="auto">
          <a:xfrm>
            <a:off x="2455267"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11" name="Straight Connector 110"/>
          <p:cNvCxnSpPr/>
          <p:nvPr/>
        </p:nvCxnSpPr>
        <p:spPr bwMode="auto">
          <a:xfrm>
            <a:off x="2527275"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12" name="Straight Connector 111"/>
          <p:cNvCxnSpPr/>
          <p:nvPr/>
        </p:nvCxnSpPr>
        <p:spPr bwMode="auto">
          <a:xfrm>
            <a:off x="3175347"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13" name="Straight Connector 112"/>
          <p:cNvCxnSpPr/>
          <p:nvPr/>
        </p:nvCxnSpPr>
        <p:spPr bwMode="auto">
          <a:xfrm>
            <a:off x="3247355"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14" name="Straight Connector 113"/>
          <p:cNvCxnSpPr/>
          <p:nvPr/>
        </p:nvCxnSpPr>
        <p:spPr bwMode="auto">
          <a:xfrm>
            <a:off x="3319363"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17" name="Straight Connector 116"/>
          <p:cNvCxnSpPr/>
          <p:nvPr/>
        </p:nvCxnSpPr>
        <p:spPr bwMode="auto">
          <a:xfrm>
            <a:off x="3679403"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20" name="Straight Connector 119"/>
          <p:cNvCxnSpPr/>
          <p:nvPr/>
        </p:nvCxnSpPr>
        <p:spPr bwMode="auto">
          <a:xfrm>
            <a:off x="3535387"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21" name="Straight Connector 120"/>
          <p:cNvCxnSpPr/>
          <p:nvPr/>
        </p:nvCxnSpPr>
        <p:spPr bwMode="auto">
          <a:xfrm>
            <a:off x="3607395"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22" name="Straight Connector 121"/>
          <p:cNvCxnSpPr/>
          <p:nvPr/>
        </p:nvCxnSpPr>
        <p:spPr bwMode="auto">
          <a:xfrm>
            <a:off x="2959323"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23" name="Straight Connector 122"/>
          <p:cNvCxnSpPr/>
          <p:nvPr/>
        </p:nvCxnSpPr>
        <p:spPr bwMode="auto">
          <a:xfrm>
            <a:off x="2815307"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24" name="Straight Connector 123"/>
          <p:cNvCxnSpPr/>
          <p:nvPr/>
        </p:nvCxnSpPr>
        <p:spPr bwMode="auto">
          <a:xfrm>
            <a:off x="2887315"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25" name="Straight Connector 124"/>
          <p:cNvCxnSpPr/>
          <p:nvPr/>
        </p:nvCxnSpPr>
        <p:spPr bwMode="auto">
          <a:xfrm>
            <a:off x="4039443"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26" name="Straight Connector 125"/>
          <p:cNvCxnSpPr/>
          <p:nvPr/>
        </p:nvCxnSpPr>
        <p:spPr bwMode="auto">
          <a:xfrm>
            <a:off x="3895427"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27" name="Straight Connector 126"/>
          <p:cNvCxnSpPr/>
          <p:nvPr/>
        </p:nvCxnSpPr>
        <p:spPr bwMode="auto">
          <a:xfrm>
            <a:off x="3967435"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28" name="Straight Connector 127"/>
          <p:cNvCxnSpPr/>
          <p:nvPr/>
        </p:nvCxnSpPr>
        <p:spPr bwMode="auto">
          <a:xfrm>
            <a:off x="2167235" y="702483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29" name="Straight Connector 128"/>
          <p:cNvCxnSpPr/>
          <p:nvPr/>
        </p:nvCxnSpPr>
        <p:spPr bwMode="auto">
          <a:xfrm>
            <a:off x="2239243" y="702483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30" name="Straight Connector 129"/>
          <p:cNvCxnSpPr/>
          <p:nvPr/>
        </p:nvCxnSpPr>
        <p:spPr bwMode="auto">
          <a:xfrm>
            <a:off x="2095227" y="702483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31" name="Straight Connector 130"/>
          <p:cNvCxnSpPr/>
          <p:nvPr/>
        </p:nvCxnSpPr>
        <p:spPr bwMode="auto">
          <a:xfrm>
            <a:off x="2599283" y="702483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32" name="Straight Connector 131"/>
          <p:cNvCxnSpPr/>
          <p:nvPr/>
        </p:nvCxnSpPr>
        <p:spPr bwMode="auto">
          <a:xfrm>
            <a:off x="2455267" y="702483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33" name="Straight Connector 132"/>
          <p:cNvCxnSpPr/>
          <p:nvPr/>
        </p:nvCxnSpPr>
        <p:spPr bwMode="auto">
          <a:xfrm>
            <a:off x="2527275" y="702483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34" name="Straight Connector 133"/>
          <p:cNvCxnSpPr/>
          <p:nvPr/>
        </p:nvCxnSpPr>
        <p:spPr bwMode="auto">
          <a:xfrm>
            <a:off x="3607395" y="702483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35" name="Straight Connector 134"/>
          <p:cNvCxnSpPr/>
          <p:nvPr/>
        </p:nvCxnSpPr>
        <p:spPr bwMode="auto">
          <a:xfrm>
            <a:off x="3679403" y="702483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36" name="Straight Connector 135"/>
          <p:cNvCxnSpPr/>
          <p:nvPr/>
        </p:nvCxnSpPr>
        <p:spPr bwMode="auto">
          <a:xfrm>
            <a:off x="3535387" y="702483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141" name="Freeform 140"/>
          <p:cNvSpPr/>
          <p:nvPr/>
        </p:nvSpPr>
        <p:spPr bwMode="auto">
          <a:xfrm>
            <a:off x="3604890" y="6145014"/>
            <a:ext cx="1009650" cy="1454150"/>
          </a:xfrm>
          <a:custGeom>
            <a:avLst/>
            <a:gdLst>
              <a:gd name="connsiteX0" fmla="*/ 0 w 1009650"/>
              <a:gd name="connsiteY0" fmla="*/ 1231900 h 1454150"/>
              <a:gd name="connsiteX1" fmla="*/ 0 w 1009650"/>
              <a:gd name="connsiteY1" fmla="*/ 1454150 h 1454150"/>
              <a:gd name="connsiteX2" fmla="*/ 1009650 w 1009650"/>
              <a:gd name="connsiteY2" fmla="*/ 1454150 h 1454150"/>
              <a:gd name="connsiteX3" fmla="*/ 1009650 w 1009650"/>
              <a:gd name="connsiteY3" fmla="*/ 0 h 1454150"/>
            </a:gdLst>
            <a:ahLst/>
            <a:cxnLst>
              <a:cxn ang="0">
                <a:pos x="connsiteX0" y="connsiteY0"/>
              </a:cxn>
              <a:cxn ang="0">
                <a:pos x="connsiteX1" y="connsiteY1"/>
              </a:cxn>
              <a:cxn ang="0">
                <a:pos x="connsiteX2" y="connsiteY2"/>
              </a:cxn>
              <a:cxn ang="0">
                <a:pos x="connsiteX3" y="connsiteY3"/>
              </a:cxn>
            </a:cxnLst>
            <a:rect l="l" t="t" r="r" b="b"/>
            <a:pathLst>
              <a:path w="1009650" h="1454150">
                <a:moveTo>
                  <a:pt x="0" y="1231900"/>
                </a:moveTo>
                <a:lnTo>
                  <a:pt x="0" y="1454150"/>
                </a:lnTo>
                <a:lnTo>
                  <a:pt x="1009650" y="1454150"/>
                </a:lnTo>
                <a:lnTo>
                  <a:pt x="1009650" y="0"/>
                </a:lnTo>
              </a:path>
            </a:pathLst>
          </a:cu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143" name="Straight Connector 142"/>
          <p:cNvCxnSpPr>
            <a:stCxn id="45" idx="0"/>
          </p:cNvCxnSpPr>
          <p:nvPr/>
        </p:nvCxnSpPr>
        <p:spPr bwMode="auto">
          <a:xfrm flipV="1">
            <a:off x="2527275" y="5008612"/>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45" name="Straight Connector 144"/>
          <p:cNvCxnSpPr>
            <a:stCxn id="48" idx="0"/>
          </p:cNvCxnSpPr>
          <p:nvPr/>
        </p:nvCxnSpPr>
        <p:spPr bwMode="auto">
          <a:xfrm flipV="1">
            <a:off x="3031331" y="5008612"/>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46" name="Straight Connector 145"/>
          <p:cNvCxnSpPr>
            <a:stCxn id="51" idx="0"/>
          </p:cNvCxnSpPr>
          <p:nvPr/>
        </p:nvCxnSpPr>
        <p:spPr bwMode="auto">
          <a:xfrm flipV="1">
            <a:off x="3535387" y="5008612"/>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47" name="Straight Connector 146"/>
          <p:cNvCxnSpPr>
            <a:stCxn id="54" idx="0"/>
          </p:cNvCxnSpPr>
          <p:nvPr/>
        </p:nvCxnSpPr>
        <p:spPr bwMode="auto">
          <a:xfrm flipV="1">
            <a:off x="4039443" y="5008612"/>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51" name="Straight Connector 150"/>
          <p:cNvCxnSpPr>
            <a:endCxn id="66" idx="0"/>
          </p:cNvCxnSpPr>
          <p:nvPr/>
        </p:nvCxnSpPr>
        <p:spPr bwMode="auto">
          <a:xfrm flipV="1">
            <a:off x="2167235" y="738487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53" name="Straight Connector 152"/>
          <p:cNvCxnSpPr>
            <a:endCxn id="63" idx="0"/>
          </p:cNvCxnSpPr>
          <p:nvPr/>
        </p:nvCxnSpPr>
        <p:spPr bwMode="auto">
          <a:xfrm flipV="1">
            <a:off x="2527275" y="738487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157" name="Rectangle 156"/>
          <p:cNvSpPr/>
          <p:nvPr/>
        </p:nvSpPr>
        <p:spPr bwMode="auto">
          <a:xfrm flipH="1">
            <a:off x="5911651" y="5728692"/>
            <a:ext cx="2880320" cy="432048"/>
          </a:xfrm>
          <a:prstGeom prst="rect">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1"/>
                </a:solidFill>
                <a:effectLst/>
                <a:latin typeface="Arial" charset="0"/>
                <a:ea typeface="MS PGothic" pitchFamily="34" charset="-128"/>
              </a:rPr>
              <a:t>BVLAN EC</a:t>
            </a:r>
            <a:r>
              <a:rPr kumimoji="0" lang="en-GB" sz="1400" b="1" i="0" u="none" strike="noStrike" cap="none" normalizeH="0" dirty="0" smtClean="0">
                <a:ln>
                  <a:noFill/>
                </a:ln>
                <a:solidFill>
                  <a:schemeClr val="tx1"/>
                </a:solidFill>
                <a:effectLst/>
                <a:latin typeface="Arial" charset="0"/>
                <a:ea typeface="MS PGothic" pitchFamily="34" charset="-128"/>
              </a:rPr>
              <a:t> </a:t>
            </a:r>
            <a:r>
              <a:rPr kumimoji="0" lang="en-GB" sz="1400" b="1" i="0" u="none" strike="noStrike" cap="none" normalizeH="0" baseline="0" dirty="0" smtClean="0">
                <a:ln>
                  <a:noFill/>
                </a:ln>
                <a:solidFill>
                  <a:schemeClr val="tx1"/>
                </a:solidFill>
                <a:effectLst/>
                <a:latin typeface="Arial" charset="0"/>
                <a:ea typeface="MS PGothic" pitchFamily="34" charset="-128"/>
              </a:rPr>
              <a:t>Relay</a:t>
            </a:r>
            <a:endParaRPr kumimoji="0" lang="en-US" sz="1400" b="1" i="0" u="none" strike="noStrike" cap="none" normalizeH="0" baseline="0" dirty="0" smtClean="0">
              <a:ln>
                <a:noFill/>
              </a:ln>
              <a:solidFill>
                <a:schemeClr val="tx1"/>
              </a:solidFill>
              <a:effectLst/>
              <a:latin typeface="Arial" charset="0"/>
              <a:ea typeface="MS PGothic" pitchFamily="34" charset="-128"/>
            </a:endParaRPr>
          </a:p>
        </p:txBody>
      </p:sp>
      <p:sp>
        <p:nvSpPr>
          <p:cNvPr id="158" name="Rectangle 157"/>
          <p:cNvSpPr/>
          <p:nvPr/>
        </p:nvSpPr>
        <p:spPr bwMode="auto">
          <a:xfrm flipH="1">
            <a:off x="6415707" y="6592788"/>
            <a:ext cx="2376264" cy="432048"/>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1"/>
                </a:solidFill>
                <a:effectLst/>
                <a:latin typeface="Arial" charset="0"/>
                <a:ea typeface="MS PGothic" pitchFamily="34" charset="-128"/>
              </a:rPr>
              <a:t>SVLAN EC Relay</a:t>
            </a:r>
            <a:endParaRPr kumimoji="0" lang="en-US" sz="1400" b="1" i="0" u="none" strike="noStrike" cap="none" normalizeH="0" baseline="0" dirty="0" smtClean="0">
              <a:ln>
                <a:noFill/>
              </a:ln>
              <a:solidFill>
                <a:schemeClr val="tx1"/>
              </a:solidFill>
              <a:effectLst/>
              <a:latin typeface="Arial" charset="0"/>
              <a:ea typeface="MS PGothic" pitchFamily="34" charset="-128"/>
            </a:endParaRPr>
          </a:p>
        </p:txBody>
      </p:sp>
      <p:grpSp>
        <p:nvGrpSpPr>
          <p:cNvPr id="34" name="Group 12"/>
          <p:cNvGrpSpPr>
            <a:grpSpLocks noChangeAspect="1"/>
          </p:cNvGrpSpPr>
          <p:nvPr/>
        </p:nvGrpSpPr>
        <p:grpSpPr>
          <a:xfrm flipH="1">
            <a:off x="6559723" y="6232748"/>
            <a:ext cx="288032" cy="288032"/>
            <a:chOff x="655067" y="5296644"/>
            <a:chExt cx="504056" cy="504056"/>
          </a:xfrm>
          <a:solidFill>
            <a:schemeClr val="bg1"/>
          </a:solidFill>
        </p:grpSpPr>
        <p:sp>
          <p:nvSpPr>
            <p:cNvPr id="263" name="Isosceles Triangle 10"/>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64" name="Trapezoid 11"/>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35" name="Group 13"/>
          <p:cNvGrpSpPr>
            <a:grpSpLocks noChangeAspect="1"/>
          </p:cNvGrpSpPr>
          <p:nvPr/>
        </p:nvGrpSpPr>
        <p:grpSpPr>
          <a:xfrm flipH="1">
            <a:off x="6919763" y="6232748"/>
            <a:ext cx="288032" cy="288032"/>
            <a:chOff x="655067" y="5296644"/>
            <a:chExt cx="504056" cy="504056"/>
          </a:xfrm>
          <a:solidFill>
            <a:schemeClr val="bg1"/>
          </a:solidFill>
        </p:grpSpPr>
        <p:sp>
          <p:nvSpPr>
            <p:cNvPr id="261" name="Isosceles Triangle 14"/>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62" name="Trapezoid 15"/>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36" name="Group 16"/>
          <p:cNvGrpSpPr>
            <a:grpSpLocks noChangeAspect="1"/>
          </p:cNvGrpSpPr>
          <p:nvPr/>
        </p:nvGrpSpPr>
        <p:grpSpPr>
          <a:xfrm flipH="1">
            <a:off x="7279803" y="6232748"/>
            <a:ext cx="288032" cy="288032"/>
            <a:chOff x="655067" y="5296644"/>
            <a:chExt cx="504056" cy="504056"/>
          </a:xfrm>
          <a:solidFill>
            <a:schemeClr val="bg1"/>
          </a:solidFill>
        </p:grpSpPr>
        <p:sp>
          <p:nvSpPr>
            <p:cNvPr id="259" name="Isosceles Triangle 17"/>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60" name="Trapezoid 18"/>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37" name="Group 19"/>
          <p:cNvGrpSpPr>
            <a:grpSpLocks noChangeAspect="1"/>
          </p:cNvGrpSpPr>
          <p:nvPr/>
        </p:nvGrpSpPr>
        <p:grpSpPr>
          <a:xfrm flipH="1">
            <a:off x="7639843" y="6232748"/>
            <a:ext cx="288032" cy="288032"/>
            <a:chOff x="655067" y="5296644"/>
            <a:chExt cx="504056" cy="504056"/>
          </a:xfrm>
          <a:solidFill>
            <a:schemeClr val="bg1"/>
          </a:solidFill>
        </p:grpSpPr>
        <p:sp>
          <p:nvSpPr>
            <p:cNvPr id="257" name="Isosceles Triangle 256"/>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58" name="Trapezoid 257"/>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38" name="Group 22"/>
          <p:cNvGrpSpPr>
            <a:grpSpLocks noChangeAspect="1"/>
          </p:cNvGrpSpPr>
          <p:nvPr/>
        </p:nvGrpSpPr>
        <p:grpSpPr>
          <a:xfrm flipH="1">
            <a:off x="7999883" y="6232748"/>
            <a:ext cx="288032" cy="288032"/>
            <a:chOff x="655067" y="5296644"/>
            <a:chExt cx="504056" cy="504056"/>
          </a:xfrm>
          <a:solidFill>
            <a:schemeClr val="bg1"/>
          </a:solidFill>
        </p:grpSpPr>
        <p:sp>
          <p:nvSpPr>
            <p:cNvPr id="255" name="Isosceles Triangle 254"/>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56" name="Trapezoid 255"/>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39" name="Group 25"/>
          <p:cNvGrpSpPr>
            <a:grpSpLocks noChangeAspect="1"/>
          </p:cNvGrpSpPr>
          <p:nvPr/>
        </p:nvGrpSpPr>
        <p:grpSpPr>
          <a:xfrm flipH="1">
            <a:off x="8359923" y="6232748"/>
            <a:ext cx="288032" cy="288032"/>
            <a:chOff x="655067" y="5296644"/>
            <a:chExt cx="504056" cy="504056"/>
          </a:xfrm>
          <a:solidFill>
            <a:schemeClr val="bg1"/>
          </a:solidFill>
        </p:grpSpPr>
        <p:sp>
          <p:nvSpPr>
            <p:cNvPr id="253" name="Isosceles Triangle 252"/>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54" name="Trapezoid 253"/>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40" name="Group 43"/>
          <p:cNvGrpSpPr>
            <a:grpSpLocks noChangeAspect="1"/>
          </p:cNvGrpSpPr>
          <p:nvPr/>
        </p:nvGrpSpPr>
        <p:grpSpPr>
          <a:xfrm flipH="1">
            <a:off x="7927875" y="5224636"/>
            <a:ext cx="432048" cy="432048"/>
            <a:chOff x="655067" y="5296644"/>
            <a:chExt cx="504056" cy="504056"/>
          </a:xfrm>
          <a:solidFill>
            <a:schemeClr val="bg1"/>
          </a:solidFill>
        </p:grpSpPr>
        <p:sp>
          <p:nvSpPr>
            <p:cNvPr id="251" name="Isosceles Triangle 250"/>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52" name="Trapezoid 251"/>
            <p:cNvSpPr/>
            <p:nvPr/>
          </p:nvSpPr>
          <p:spPr bwMode="auto">
            <a:xfrm>
              <a:off x="655067" y="5656684"/>
              <a:ext cx="504056" cy="144016"/>
            </a:xfrm>
            <a:prstGeom prst="trapezoid">
              <a:avLst>
                <a:gd name="adj" fmla="val 49845"/>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41" name="Group 46"/>
          <p:cNvGrpSpPr>
            <a:grpSpLocks noChangeAspect="1"/>
          </p:cNvGrpSpPr>
          <p:nvPr/>
        </p:nvGrpSpPr>
        <p:grpSpPr>
          <a:xfrm flipH="1">
            <a:off x="7423819" y="5224636"/>
            <a:ext cx="432048" cy="432048"/>
            <a:chOff x="655067" y="5296644"/>
            <a:chExt cx="504056" cy="504056"/>
          </a:xfrm>
          <a:solidFill>
            <a:schemeClr val="bg1"/>
          </a:solidFill>
        </p:grpSpPr>
        <p:sp>
          <p:nvSpPr>
            <p:cNvPr id="249" name="Isosceles Triangle 248"/>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50" name="Trapezoid 249"/>
            <p:cNvSpPr/>
            <p:nvPr/>
          </p:nvSpPr>
          <p:spPr bwMode="auto">
            <a:xfrm>
              <a:off x="655067" y="5656684"/>
              <a:ext cx="504056" cy="144016"/>
            </a:xfrm>
            <a:prstGeom prst="trapezoid">
              <a:avLst>
                <a:gd name="adj" fmla="val 49845"/>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42" name="Group 49"/>
          <p:cNvGrpSpPr>
            <a:grpSpLocks noChangeAspect="1"/>
          </p:cNvGrpSpPr>
          <p:nvPr/>
        </p:nvGrpSpPr>
        <p:grpSpPr>
          <a:xfrm flipH="1">
            <a:off x="6919763" y="5224636"/>
            <a:ext cx="432048" cy="432048"/>
            <a:chOff x="655067" y="5296644"/>
            <a:chExt cx="504056" cy="504056"/>
          </a:xfrm>
          <a:solidFill>
            <a:schemeClr val="bg1"/>
          </a:solidFill>
        </p:grpSpPr>
        <p:sp>
          <p:nvSpPr>
            <p:cNvPr id="247" name="Isosceles Triangle 246"/>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48" name="Trapezoid 247"/>
            <p:cNvSpPr/>
            <p:nvPr/>
          </p:nvSpPr>
          <p:spPr bwMode="auto">
            <a:xfrm>
              <a:off x="655067" y="5656684"/>
              <a:ext cx="504056" cy="144016"/>
            </a:xfrm>
            <a:prstGeom prst="trapezoid">
              <a:avLst>
                <a:gd name="adj" fmla="val 49845"/>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43" name="Group 52"/>
          <p:cNvGrpSpPr>
            <a:grpSpLocks noChangeAspect="1"/>
          </p:cNvGrpSpPr>
          <p:nvPr/>
        </p:nvGrpSpPr>
        <p:grpSpPr>
          <a:xfrm flipH="1">
            <a:off x="6415707" y="5224636"/>
            <a:ext cx="432048" cy="432048"/>
            <a:chOff x="655067" y="5296644"/>
            <a:chExt cx="504056" cy="504056"/>
          </a:xfrm>
          <a:solidFill>
            <a:schemeClr val="bg1"/>
          </a:solidFill>
        </p:grpSpPr>
        <p:sp>
          <p:nvSpPr>
            <p:cNvPr id="245" name="Isosceles Triangle 244"/>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46" name="Trapezoid 245"/>
            <p:cNvSpPr/>
            <p:nvPr/>
          </p:nvSpPr>
          <p:spPr bwMode="auto">
            <a:xfrm>
              <a:off x="655067" y="5656684"/>
              <a:ext cx="504056" cy="144016"/>
            </a:xfrm>
            <a:prstGeom prst="trapezoid">
              <a:avLst>
                <a:gd name="adj" fmla="val 49845"/>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47" name="Group 58"/>
          <p:cNvGrpSpPr>
            <a:grpSpLocks noChangeAspect="1"/>
          </p:cNvGrpSpPr>
          <p:nvPr/>
        </p:nvGrpSpPr>
        <p:grpSpPr>
          <a:xfrm flipH="1" flipV="1">
            <a:off x="6919763" y="7096844"/>
            <a:ext cx="288032" cy="288032"/>
            <a:chOff x="655067" y="5296644"/>
            <a:chExt cx="504056" cy="504056"/>
          </a:xfrm>
          <a:solidFill>
            <a:schemeClr val="bg1"/>
          </a:solidFill>
        </p:grpSpPr>
        <p:sp>
          <p:nvSpPr>
            <p:cNvPr id="241" name="Isosceles Triangle 240"/>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42" name="Trapezoid 241"/>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50" name="Group 61"/>
          <p:cNvGrpSpPr>
            <a:grpSpLocks noChangeAspect="1"/>
          </p:cNvGrpSpPr>
          <p:nvPr/>
        </p:nvGrpSpPr>
        <p:grpSpPr>
          <a:xfrm flipH="1" flipV="1">
            <a:off x="7999883" y="7096844"/>
            <a:ext cx="288032" cy="288032"/>
            <a:chOff x="655067" y="5296644"/>
            <a:chExt cx="504056" cy="504056"/>
          </a:xfrm>
          <a:solidFill>
            <a:schemeClr val="bg1"/>
          </a:solidFill>
        </p:grpSpPr>
        <p:sp>
          <p:nvSpPr>
            <p:cNvPr id="239" name="Isosceles Triangle 238"/>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40" name="Trapezoid 239"/>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53" name="Group 64"/>
          <p:cNvGrpSpPr>
            <a:grpSpLocks noChangeAspect="1"/>
          </p:cNvGrpSpPr>
          <p:nvPr/>
        </p:nvGrpSpPr>
        <p:grpSpPr>
          <a:xfrm flipH="1" flipV="1">
            <a:off x="8359923" y="7096844"/>
            <a:ext cx="288032" cy="288032"/>
            <a:chOff x="655067" y="5296644"/>
            <a:chExt cx="504056" cy="504056"/>
          </a:xfrm>
          <a:solidFill>
            <a:schemeClr val="bg1"/>
          </a:solidFill>
        </p:grpSpPr>
        <p:sp>
          <p:nvSpPr>
            <p:cNvPr id="237" name="Isosceles Triangle 236"/>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38" name="Trapezoid 237"/>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173" name="Straight Connector 172"/>
          <p:cNvCxnSpPr/>
          <p:nvPr/>
        </p:nvCxnSpPr>
        <p:spPr bwMode="auto">
          <a:xfrm flipH="1" flipV="1">
            <a:off x="6703739" y="616074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74" name="Straight Connector 173"/>
          <p:cNvCxnSpPr/>
          <p:nvPr/>
        </p:nvCxnSpPr>
        <p:spPr bwMode="auto">
          <a:xfrm flipH="1" flipV="1">
            <a:off x="7063779" y="616074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75" name="Straight Connector 174"/>
          <p:cNvCxnSpPr/>
          <p:nvPr/>
        </p:nvCxnSpPr>
        <p:spPr bwMode="auto">
          <a:xfrm flipH="1" flipV="1">
            <a:off x="7423819" y="616074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76" name="Straight Connector 175"/>
          <p:cNvCxnSpPr>
            <a:stCxn id="257" idx="0"/>
          </p:cNvCxnSpPr>
          <p:nvPr/>
        </p:nvCxnSpPr>
        <p:spPr bwMode="auto">
          <a:xfrm flipH="1" flipV="1">
            <a:off x="7783859" y="616074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77" name="Straight Connector 176"/>
          <p:cNvCxnSpPr>
            <a:stCxn id="255" idx="0"/>
          </p:cNvCxnSpPr>
          <p:nvPr/>
        </p:nvCxnSpPr>
        <p:spPr bwMode="auto">
          <a:xfrm flipH="1" flipV="1">
            <a:off x="8143899" y="616074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78" name="Straight Connector 177"/>
          <p:cNvCxnSpPr>
            <a:stCxn id="253" idx="0"/>
          </p:cNvCxnSpPr>
          <p:nvPr/>
        </p:nvCxnSpPr>
        <p:spPr bwMode="auto">
          <a:xfrm flipH="1" flipV="1">
            <a:off x="8503939" y="616074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79" name="Straight Connector 178"/>
          <p:cNvCxnSpPr>
            <a:stCxn id="252" idx="2"/>
          </p:cNvCxnSpPr>
          <p:nvPr/>
        </p:nvCxnSpPr>
        <p:spPr bwMode="auto">
          <a:xfrm flipH="1">
            <a:off x="8143899"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80" name="Straight Connector 179"/>
          <p:cNvCxnSpPr/>
          <p:nvPr/>
        </p:nvCxnSpPr>
        <p:spPr bwMode="auto">
          <a:xfrm flipH="1">
            <a:off x="8071891"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81" name="Straight Connector 180"/>
          <p:cNvCxnSpPr/>
          <p:nvPr/>
        </p:nvCxnSpPr>
        <p:spPr bwMode="auto">
          <a:xfrm flipH="1">
            <a:off x="7999883"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82" name="Straight Connector 181"/>
          <p:cNvCxnSpPr/>
          <p:nvPr/>
        </p:nvCxnSpPr>
        <p:spPr bwMode="auto">
          <a:xfrm flipH="1">
            <a:off x="8287915"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83" name="Straight Connector 182"/>
          <p:cNvCxnSpPr/>
          <p:nvPr/>
        </p:nvCxnSpPr>
        <p:spPr bwMode="auto">
          <a:xfrm flipH="1">
            <a:off x="8215907"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84" name="Straight Connector 183"/>
          <p:cNvCxnSpPr/>
          <p:nvPr/>
        </p:nvCxnSpPr>
        <p:spPr bwMode="auto">
          <a:xfrm flipH="1">
            <a:off x="7639843"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85" name="Straight Connector 184"/>
          <p:cNvCxnSpPr/>
          <p:nvPr/>
        </p:nvCxnSpPr>
        <p:spPr bwMode="auto">
          <a:xfrm flipH="1">
            <a:off x="7567835"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86" name="Straight Connector 185"/>
          <p:cNvCxnSpPr/>
          <p:nvPr/>
        </p:nvCxnSpPr>
        <p:spPr bwMode="auto">
          <a:xfrm flipH="1">
            <a:off x="7495827"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87" name="Straight Connector 186"/>
          <p:cNvCxnSpPr/>
          <p:nvPr/>
        </p:nvCxnSpPr>
        <p:spPr bwMode="auto">
          <a:xfrm flipH="1">
            <a:off x="7783859"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88" name="Straight Connector 187"/>
          <p:cNvCxnSpPr/>
          <p:nvPr/>
        </p:nvCxnSpPr>
        <p:spPr bwMode="auto">
          <a:xfrm flipH="1">
            <a:off x="7711851"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89" name="Straight Connector 188"/>
          <p:cNvCxnSpPr/>
          <p:nvPr/>
        </p:nvCxnSpPr>
        <p:spPr bwMode="auto">
          <a:xfrm flipH="1">
            <a:off x="7135787"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90" name="Straight Connector 189"/>
          <p:cNvCxnSpPr/>
          <p:nvPr/>
        </p:nvCxnSpPr>
        <p:spPr bwMode="auto">
          <a:xfrm flipH="1">
            <a:off x="7063779"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91" name="Straight Connector 190"/>
          <p:cNvCxnSpPr/>
          <p:nvPr/>
        </p:nvCxnSpPr>
        <p:spPr bwMode="auto">
          <a:xfrm flipH="1">
            <a:off x="6991771"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92" name="Straight Connector 191"/>
          <p:cNvCxnSpPr/>
          <p:nvPr/>
        </p:nvCxnSpPr>
        <p:spPr bwMode="auto">
          <a:xfrm flipH="1">
            <a:off x="7279803"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93" name="Straight Connector 192"/>
          <p:cNvCxnSpPr/>
          <p:nvPr/>
        </p:nvCxnSpPr>
        <p:spPr bwMode="auto">
          <a:xfrm flipH="1">
            <a:off x="7207795"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94" name="Straight Connector 193"/>
          <p:cNvCxnSpPr/>
          <p:nvPr/>
        </p:nvCxnSpPr>
        <p:spPr bwMode="auto">
          <a:xfrm flipH="1">
            <a:off x="6631731"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95" name="Straight Connector 194"/>
          <p:cNvCxnSpPr/>
          <p:nvPr/>
        </p:nvCxnSpPr>
        <p:spPr bwMode="auto">
          <a:xfrm flipH="1">
            <a:off x="6559723"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96" name="Straight Connector 195"/>
          <p:cNvCxnSpPr/>
          <p:nvPr/>
        </p:nvCxnSpPr>
        <p:spPr bwMode="auto">
          <a:xfrm flipH="1">
            <a:off x="6487715"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97" name="Straight Connector 196"/>
          <p:cNvCxnSpPr/>
          <p:nvPr/>
        </p:nvCxnSpPr>
        <p:spPr bwMode="auto">
          <a:xfrm flipH="1">
            <a:off x="6775747"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98" name="Straight Connector 197"/>
          <p:cNvCxnSpPr/>
          <p:nvPr/>
        </p:nvCxnSpPr>
        <p:spPr bwMode="auto">
          <a:xfrm flipH="1">
            <a:off x="6703739"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99" name="Straight Connector 198"/>
          <p:cNvCxnSpPr/>
          <p:nvPr/>
        </p:nvCxnSpPr>
        <p:spPr bwMode="auto">
          <a:xfrm flipH="1">
            <a:off x="8503939"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00" name="Straight Connector 199"/>
          <p:cNvCxnSpPr/>
          <p:nvPr/>
        </p:nvCxnSpPr>
        <p:spPr bwMode="auto">
          <a:xfrm flipH="1">
            <a:off x="8431931"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01" name="Straight Connector 200"/>
          <p:cNvCxnSpPr/>
          <p:nvPr/>
        </p:nvCxnSpPr>
        <p:spPr bwMode="auto">
          <a:xfrm flipH="1">
            <a:off x="8575947"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02" name="Straight Connector 201"/>
          <p:cNvCxnSpPr/>
          <p:nvPr/>
        </p:nvCxnSpPr>
        <p:spPr bwMode="auto">
          <a:xfrm flipH="1">
            <a:off x="8071891"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03" name="Straight Connector 202"/>
          <p:cNvCxnSpPr/>
          <p:nvPr/>
        </p:nvCxnSpPr>
        <p:spPr bwMode="auto">
          <a:xfrm flipH="1">
            <a:off x="8215907"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04" name="Straight Connector 203"/>
          <p:cNvCxnSpPr/>
          <p:nvPr/>
        </p:nvCxnSpPr>
        <p:spPr bwMode="auto">
          <a:xfrm flipH="1">
            <a:off x="8143899"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05" name="Straight Connector 204"/>
          <p:cNvCxnSpPr/>
          <p:nvPr/>
        </p:nvCxnSpPr>
        <p:spPr bwMode="auto">
          <a:xfrm flipH="1">
            <a:off x="7495827"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06" name="Straight Connector 205"/>
          <p:cNvCxnSpPr/>
          <p:nvPr/>
        </p:nvCxnSpPr>
        <p:spPr bwMode="auto">
          <a:xfrm flipH="1">
            <a:off x="7423819"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07" name="Straight Connector 206"/>
          <p:cNvCxnSpPr/>
          <p:nvPr/>
        </p:nvCxnSpPr>
        <p:spPr bwMode="auto">
          <a:xfrm flipH="1">
            <a:off x="7351811"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08" name="Straight Connector 207"/>
          <p:cNvCxnSpPr/>
          <p:nvPr/>
        </p:nvCxnSpPr>
        <p:spPr bwMode="auto">
          <a:xfrm flipH="1">
            <a:off x="6991771"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09" name="Straight Connector 208"/>
          <p:cNvCxnSpPr/>
          <p:nvPr/>
        </p:nvCxnSpPr>
        <p:spPr bwMode="auto">
          <a:xfrm flipH="1">
            <a:off x="7135787"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10" name="Straight Connector 209"/>
          <p:cNvCxnSpPr/>
          <p:nvPr/>
        </p:nvCxnSpPr>
        <p:spPr bwMode="auto">
          <a:xfrm flipH="1">
            <a:off x="7063779"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11" name="Straight Connector 210"/>
          <p:cNvCxnSpPr/>
          <p:nvPr/>
        </p:nvCxnSpPr>
        <p:spPr bwMode="auto">
          <a:xfrm flipH="1">
            <a:off x="7711851"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12" name="Straight Connector 211"/>
          <p:cNvCxnSpPr/>
          <p:nvPr/>
        </p:nvCxnSpPr>
        <p:spPr bwMode="auto">
          <a:xfrm flipH="1">
            <a:off x="7855867"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13" name="Straight Connector 212"/>
          <p:cNvCxnSpPr/>
          <p:nvPr/>
        </p:nvCxnSpPr>
        <p:spPr bwMode="auto">
          <a:xfrm flipH="1">
            <a:off x="7783859"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14" name="Straight Connector 213"/>
          <p:cNvCxnSpPr/>
          <p:nvPr/>
        </p:nvCxnSpPr>
        <p:spPr bwMode="auto">
          <a:xfrm flipH="1">
            <a:off x="6631731"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15" name="Straight Connector 214"/>
          <p:cNvCxnSpPr/>
          <p:nvPr/>
        </p:nvCxnSpPr>
        <p:spPr bwMode="auto">
          <a:xfrm flipH="1">
            <a:off x="6775747"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16" name="Straight Connector 215"/>
          <p:cNvCxnSpPr/>
          <p:nvPr/>
        </p:nvCxnSpPr>
        <p:spPr bwMode="auto">
          <a:xfrm flipH="1">
            <a:off x="6703739"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17" name="Straight Connector 216"/>
          <p:cNvCxnSpPr/>
          <p:nvPr/>
        </p:nvCxnSpPr>
        <p:spPr bwMode="auto">
          <a:xfrm flipH="1">
            <a:off x="8503939" y="702483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18" name="Straight Connector 217"/>
          <p:cNvCxnSpPr/>
          <p:nvPr/>
        </p:nvCxnSpPr>
        <p:spPr bwMode="auto">
          <a:xfrm flipH="1">
            <a:off x="8431931" y="702483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19" name="Straight Connector 218"/>
          <p:cNvCxnSpPr/>
          <p:nvPr/>
        </p:nvCxnSpPr>
        <p:spPr bwMode="auto">
          <a:xfrm flipH="1">
            <a:off x="8575947" y="702483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20" name="Straight Connector 219"/>
          <p:cNvCxnSpPr/>
          <p:nvPr/>
        </p:nvCxnSpPr>
        <p:spPr bwMode="auto">
          <a:xfrm flipH="1">
            <a:off x="8071891" y="702483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21" name="Straight Connector 220"/>
          <p:cNvCxnSpPr/>
          <p:nvPr/>
        </p:nvCxnSpPr>
        <p:spPr bwMode="auto">
          <a:xfrm flipH="1">
            <a:off x="8215907" y="702483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22" name="Straight Connector 221"/>
          <p:cNvCxnSpPr/>
          <p:nvPr/>
        </p:nvCxnSpPr>
        <p:spPr bwMode="auto">
          <a:xfrm flipH="1">
            <a:off x="8143899" y="702483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23" name="Straight Connector 222"/>
          <p:cNvCxnSpPr/>
          <p:nvPr/>
        </p:nvCxnSpPr>
        <p:spPr bwMode="auto">
          <a:xfrm flipH="1">
            <a:off x="7063779" y="702483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24" name="Straight Connector 223"/>
          <p:cNvCxnSpPr/>
          <p:nvPr/>
        </p:nvCxnSpPr>
        <p:spPr bwMode="auto">
          <a:xfrm flipH="1">
            <a:off x="6991771" y="702483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25" name="Straight Connector 224"/>
          <p:cNvCxnSpPr/>
          <p:nvPr/>
        </p:nvCxnSpPr>
        <p:spPr bwMode="auto">
          <a:xfrm flipH="1">
            <a:off x="7135787" y="702483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230" name="Freeform 229"/>
          <p:cNvSpPr/>
          <p:nvPr/>
        </p:nvSpPr>
        <p:spPr bwMode="auto">
          <a:xfrm flipH="1">
            <a:off x="6056634" y="6145014"/>
            <a:ext cx="1009650" cy="1454150"/>
          </a:xfrm>
          <a:custGeom>
            <a:avLst/>
            <a:gdLst>
              <a:gd name="connsiteX0" fmla="*/ 0 w 1009650"/>
              <a:gd name="connsiteY0" fmla="*/ 1231900 h 1454150"/>
              <a:gd name="connsiteX1" fmla="*/ 0 w 1009650"/>
              <a:gd name="connsiteY1" fmla="*/ 1454150 h 1454150"/>
              <a:gd name="connsiteX2" fmla="*/ 1009650 w 1009650"/>
              <a:gd name="connsiteY2" fmla="*/ 1454150 h 1454150"/>
              <a:gd name="connsiteX3" fmla="*/ 1009650 w 1009650"/>
              <a:gd name="connsiteY3" fmla="*/ 0 h 1454150"/>
            </a:gdLst>
            <a:ahLst/>
            <a:cxnLst>
              <a:cxn ang="0">
                <a:pos x="connsiteX0" y="connsiteY0"/>
              </a:cxn>
              <a:cxn ang="0">
                <a:pos x="connsiteX1" y="connsiteY1"/>
              </a:cxn>
              <a:cxn ang="0">
                <a:pos x="connsiteX2" y="connsiteY2"/>
              </a:cxn>
              <a:cxn ang="0">
                <a:pos x="connsiteX3" y="connsiteY3"/>
              </a:cxn>
            </a:cxnLst>
            <a:rect l="l" t="t" r="r" b="b"/>
            <a:pathLst>
              <a:path w="1009650" h="1454150">
                <a:moveTo>
                  <a:pt x="0" y="1231900"/>
                </a:moveTo>
                <a:lnTo>
                  <a:pt x="0" y="1454150"/>
                </a:lnTo>
                <a:lnTo>
                  <a:pt x="1009650" y="1454150"/>
                </a:lnTo>
                <a:lnTo>
                  <a:pt x="1009650" y="0"/>
                </a:lnTo>
              </a:path>
            </a:pathLst>
          </a:cu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231" name="Straight Connector 230"/>
          <p:cNvCxnSpPr>
            <a:stCxn id="251" idx="0"/>
          </p:cNvCxnSpPr>
          <p:nvPr/>
        </p:nvCxnSpPr>
        <p:spPr bwMode="auto">
          <a:xfrm flipH="1" flipV="1">
            <a:off x="8143899" y="5008612"/>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32" name="Straight Connector 231"/>
          <p:cNvCxnSpPr>
            <a:stCxn id="249" idx="0"/>
          </p:cNvCxnSpPr>
          <p:nvPr/>
        </p:nvCxnSpPr>
        <p:spPr bwMode="auto">
          <a:xfrm flipH="1" flipV="1">
            <a:off x="7639843" y="5008612"/>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33" name="Straight Connector 232"/>
          <p:cNvCxnSpPr>
            <a:stCxn id="247" idx="0"/>
          </p:cNvCxnSpPr>
          <p:nvPr/>
        </p:nvCxnSpPr>
        <p:spPr bwMode="auto">
          <a:xfrm flipH="1" flipV="1">
            <a:off x="7135787" y="5008612"/>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34" name="Straight Connector 233"/>
          <p:cNvCxnSpPr>
            <a:stCxn id="245" idx="0"/>
          </p:cNvCxnSpPr>
          <p:nvPr/>
        </p:nvCxnSpPr>
        <p:spPr bwMode="auto">
          <a:xfrm flipH="1" flipV="1">
            <a:off x="6631731" y="5008612"/>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35" name="Straight Connector 234"/>
          <p:cNvCxnSpPr>
            <a:endCxn id="237" idx="0"/>
          </p:cNvCxnSpPr>
          <p:nvPr/>
        </p:nvCxnSpPr>
        <p:spPr bwMode="auto">
          <a:xfrm flipH="1" flipV="1">
            <a:off x="8503939" y="738487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36" name="Straight Connector 235"/>
          <p:cNvCxnSpPr>
            <a:endCxn id="239" idx="0"/>
          </p:cNvCxnSpPr>
          <p:nvPr/>
        </p:nvCxnSpPr>
        <p:spPr bwMode="auto">
          <a:xfrm flipH="1" flipV="1">
            <a:off x="8143899" y="738487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270" name="Rectangle 269"/>
          <p:cNvSpPr/>
          <p:nvPr/>
        </p:nvSpPr>
        <p:spPr bwMode="auto">
          <a:xfrm>
            <a:off x="3607395" y="3136404"/>
            <a:ext cx="2880320" cy="432048"/>
          </a:xfrm>
          <a:prstGeom prst="rect">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1"/>
                </a:solidFill>
                <a:effectLst/>
                <a:latin typeface="Arial" charset="0"/>
                <a:ea typeface="MS PGothic" pitchFamily="34" charset="-128"/>
              </a:rPr>
              <a:t>BVLAN EC</a:t>
            </a:r>
            <a:r>
              <a:rPr kumimoji="0" lang="en-GB" sz="1400" b="1" i="0" u="none" strike="noStrike" cap="none" normalizeH="0" dirty="0" smtClean="0">
                <a:ln>
                  <a:noFill/>
                </a:ln>
                <a:solidFill>
                  <a:schemeClr val="tx1"/>
                </a:solidFill>
                <a:effectLst/>
                <a:latin typeface="Arial" charset="0"/>
                <a:ea typeface="MS PGothic" pitchFamily="34" charset="-128"/>
              </a:rPr>
              <a:t> </a:t>
            </a:r>
            <a:r>
              <a:rPr kumimoji="0" lang="en-GB" sz="1400" b="1" i="0" u="none" strike="noStrike" cap="none" normalizeH="0" baseline="0" dirty="0" smtClean="0">
                <a:ln>
                  <a:noFill/>
                </a:ln>
                <a:solidFill>
                  <a:schemeClr val="tx1"/>
                </a:solidFill>
                <a:effectLst/>
                <a:latin typeface="Arial" charset="0"/>
                <a:ea typeface="MS PGothic" pitchFamily="34" charset="-128"/>
              </a:rPr>
              <a:t>Relay</a:t>
            </a:r>
            <a:endParaRPr kumimoji="0" lang="en-US" sz="1400" b="1" i="0" u="none" strike="noStrike" cap="none" normalizeH="0" baseline="0" dirty="0" smtClean="0">
              <a:ln>
                <a:noFill/>
              </a:ln>
              <a:solidFill>
                <a:schemeClr val="tx1"/>
              </a:solidFill>
              <a:effectLst/>
              <a:latin typeface="Arial" charset="0"/>
              <a:ea typeface="MS PGothic" pitchFamily="34" charset="-128"/>
            </a:endParaRPr>
          </a:p>
        </p:txBody>
      </p:sp>
      <p:grpSp>
        <p:nvGrpSpPr>
          <p:cNvPr id="56" name="Group 12"/>
          <p:cNvGrpSpPr>
            <a:grpSpLocks noChangeAspect="1"/>
          </p:cNvGrpSpPr>
          <p:nvPr/>
        </p:nvGrpSpPr>
        <p:grpSpPr>
          <a:xfrm rot="10800000">
            <a:off x="4255467" y="2776364"/>
            <a:ext cx="288032" cy="288032"/>
            <a:chOff x="655067" y="5296644"/>
            <a:chExt cx="504056" cy="504056"/>
          </a:xfrm>
          <a:solidFill>
            <a:schemeClr val="bg1"/>
          </a:solidFill>
        </p:grpSpPr>
        <p:sp>
          <p:nvSpPr>
            <p:cNvPr id="376" name="Isosceles Triangle 10"/>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77" name="Trapezoid 11"/>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59" name="Group 13"/>
          <p:cNvGrpSpPr>
            <a:grpSpLocks noChangeAspect="1"/>
          </p:cNvGrpSpPr>
          <p:nvPr/>
        </p:nvGrpSpPr>
        <p:grpSpPr>
          <a:xfrm rot="10800000">
            <a:off x="4615507" y="2776364"/>
            <a:ext cx="288032" cy="288032"/>
            <a:chOff x="655067" y="5296644"/>
            <a:chExt cx="504056" cy="504056"/>
          </a:xfrm>
          <a:solidFill>
            <a:schemeClr val="bg1"/>
          </a:solidFill>
        </p:grpSpPr>
        <p:sp>
          <p:nvSpPr>
            <p:cNvPr id="374" name="Isosceles Triangle 14"/>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75" name="Trapezoid 15"/>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62" name="Group 16"/>
          <p:cNvGrpSpPr>
            <a:grpSpLocks noChangeAspect="1"/>
          </p:cNvGrpSpPr>
          <p:nvPr/>
        </p:nvGrpSpPr>
        <p:grpSpPr>
          <a:xfrm rot="10800000">
            <a:off x="4975547" y="2776364"/>
            <a:ext cx="288032" cy="288032"/>
            <a:chOff x="655067" y="5296644"/>
            <a:chExt cx="504056" cy="504056"/>
          </a:xfrm>
          <a:solidFill>
            <a:schemeClr val="bg1"/>
          </a:solidFill>
        </p:grpSpPr>
        <p:sp>
          <p:nvSpPr>
            <p:cNvPr id="372" name="Isosceles Triangle 17"/>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73" name="Trapezoid 18"/>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65" name="Group 19"/>
          <p:cNvGrpSpPr>
            <a:grpSpLocks noChangeAspect="1"/>
          </p:cNvGrpSpPr>
          <p:nvPr/>
        </p:nvGrpSpPr>
        <p:grpSpPr>
          <a:xfrm rot="10800000">
            <a:off x="5335587" y="2776364"/>
            <a:ext cx="288032" cy="288032"/>
            <a:chOff x="655067" y="5296644"/>
            <a:chExt cx="504056" cy="504056"/>
          </a:xfrm>
          <a:solidFill>
            <a:schemeClr val="bg1"/>
          </a:solidFill>
        </p:grpSpPr>
        <p:sp>
          <p:nvSpPr>
            <p:cNvPr id="370" name="Isosceles Triangle 369"/>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71" name="Trapezoid 370"/>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68" name="Group 22"/>
          <p:cNvGrpSpPr>
            <a:grpSpLocks noChangeAspect="1"/>
          </p:cNvGrpSpPr>
          <p:nvPr/>
        </p:nvGrpSpPr>
        <p:grpSpPr>
          <a:xfrm rot="10800000">
            <a:off x="5695627" y="2776364"/>
            <a:ext cx="288032" cy="288032"/>
            <a:chOff x="655067" y="5296644"/>
            <a:chExt cx="504056" cy="504056"/>
          </a:xfrm>
          <a:solidFill>
            <a:schemeClr val="bg1"/>
          </a:solidFill>
        </p:grpSpPr>
        <p:sp>
          <p:nvSpPr>
            <p:cNvPr id="368" name="Isosceles Triangle 367"/>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69" name="Trapezoid 368"/>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70" name="Group 25"/>
          <p:cNvGrpSpPr>
            <a:grpSpLocks noChangeAspect="1"/>
          </p:cNvGrpSpPr>
          <p:nvPr/>
        </p:nvGrpSpPr>
        <p:grpSpPr>
          <a:xfrm rot="10800000">
            <a:off x="6055667" y="2776364"/>
            <a:ext cx="288032" cy="288032"/>
            <a:chOff x="655067" y="5296644"/>
            <a:chExt cx="504056" cy="504056"/>
          </a:xfrm>
          <a:solidFill>
            <a:schemeClr val="bg1"/>
          </a:solidFill>
        </p:grpSpPr>
        <p:sp>
          <p:nvSpPr>
            <p:cNvPr id="366" name="Isosceles Triangle 365"/>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67" name="Trapezoid 366"/>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72" name="Group 43"/>
          <p:cNvGrpSpPr>
            <a:grpSpLocks noChangeAspect="1"/>
          </p:cNvGrpSpPr>
          <p:nvPr/>
        </p:nvGrpSpPr>
        <p:grpSpPr>
          <a:xfrm rot="10800000">
            <a:off x="5623619" y="3640460"/>
            <a:ext cx="432048" cy="432048"/>
            <a:chOff x="655067" y="5296644"/>
            <a:chExt cx="504056" cy="504056"/>
          </a:xfrm>
          <a:solidFill>
            <a:schemeClr val="bg1"/>
          </a:solidFill>
        </p:grpSpPr>
        <p:sp>
          <p:nvSpPr>
            <p:cNvPr id="364" name="Isosceles Triangle 363"/>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65" name="Trapezoid 364"/>
            <p:cNvSpPr/>
            <p:nvPr/>
          </p:nvSpPr>
          <p:spPr bwMode="auto">
            <a:xfrm>
              <a:off x="655067" y="5656684"/>
              <a:ext cx="504056" cy="144016"/>
            </a:xfrm>
            <a:prstGeom prst="trapezoid">
              <a:avLst>
                <a:gd name="adj" fmla="val 49845"/>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74" name="Group 46"/>
          <p:cNvGrpSpPr>
            <a:grpSpLocks noChangeAspect="1"/>
          </p:cNvGrpSpPr>
          <p:nvPr/>
        </p:nvGrpSpPr>
        <p:grpSpPr>
          <a:xfrm rot="10800000">
            <a:off x="5119563" y="3640460"/>
            <a:ext cx="432048" cy="432048"/>
            <a:chOff x="655067" y="5296644"/>
            <a:chExt cx="504056" cy="504056"/>
          </a:xfrm>
          <a:solidFill>
            <a:schemeClr val="bg1"/>
          </a:solidFill>
        </p:grpSpPr>
        <p:sp>
          <p:nvSpPr>
            <p:cNvPr id="362" name="Isosceles Triangle 361"/>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63" name="Trapezoid 362"/>
            <p:cNvSpPr/>
            <p:nvPr/>
          </p:nvSpPr>
          <p:spPr bwMode="auto">
            <a:xfrm>
              <a:off x="655067" y="5656684"/>
              <a:ext cx="504056" cy="144016"/>
            </a:xfrm>
            <a:prstGeom prst="trapezoid">
              <a:avLst>
                <a:gd name="adj" fmla="val 49845"/>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75" name="Group 49"/>
          <p:cNvGrpSpPr>
            <a:grpSpLocks noChangeAspect="1"/>
          </p:cNvGrpSpPr>
          <p:nvPr/>
        </p:nvGrpSpPr>
        <p:grpSpPr>
          <a:xfrm rot="10800000">
            <a:off x="4615507" y="3640460"/>
            <a:ext cx="432048" cy="432048"/>
            <a:chOff x="655067" y="5296644"/>
            <a:chExt cx="504056" cy="504056"/>
          </a:xfrm>
          <a:solidFill>
            <a:schemeClr val="bg1"/>
          </a:solidFill>
        </p:grpSpPr>
        <p:sp>
          <p:nvSpPr>
            <p:cNvPr id="360" name="Isosceles Triangle 359"/>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61" name="Trapezoid 360"/>
            <p:cNvSpPr/>
            <p:nvPr/>
          </p:nvSpPr>
          <p:spPr bwMode="auto">
            <a:xfrm>
              <a:off x="655067" y="5656684"/>
              <a:ext cx="504056" cy="144016"/>
            </a:xfrm>
            <a:prstGeom prst="trapezoid">
              <a:avLst>
                <a:gd name="adj" fmla="val 49845"/>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77" name="Group 52"/>
          <p:cNvGrpSpPr>
            <a:grpSpLocks noChangeAspect="1"/>
          </p:cNvGrpSpPr>
          <p:nvPr/>
        </p:nvGrpSpPr>
        <p:grpSpPr>
          <a:xfrm rot="10800000">
            <a:off x="4111451" y="3640460"/>
            <a:ext cx="432048" cy="432048"/>
            <a:chOff x="655067" y="5296644"/>
            <a:chExt cx="504056" cy="504056"/>
          </a:xfrm>
          <a:solidFill>
            <a:schemeClr val="bg1"/>
          </a:solidFill>
        </p:grpSpPr>
        <p:sp>
          <p:nvSpPr>
            <p:cNvPr id="358" name="Isosceles Triangle 357"/>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59" name="Trapezoid 358"/>
            <p:cNvSpPr/>
            <p:nvPr/>
          </p:nvSpPr>
          <p:spPr bwMode="auto">
            <a:xfrm>
              <a:off x="655067" y="5656684"/>
              <a:ext cx="504056" cy="144016"/>
            </a:xfrm>
            <a:prstGeom prst="trapezoid">
              <a:avLst>
                <a:gd name="adj" fmla="val 49845"/>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286" name="Straight Connector 285"/>
          <p:cNvCxnSpPr/>
          <p:nvPr/>
        </p:nvCxnSpPr>
        <p:spPr bwMode="auto">
          <a:xfrm rot="10800000" flipV="1">
            <a:off x="4399483" y="306439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87" name="Straight Connector 286"/>
          <p:cNvCxnSpPr/>
          <p:nvPr/>
        </p:nvCxnSpPr>
        <p:spPr bwMode="auto">
          <a:xfrm rot="10800000" flipV="1">
            <a:off x="4759523" y="306439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88" name="Straight Connector 287"/>
          <p:cNvCxnSpPr/>
          <p:nvPr/>
        </p:nvCxnSpPr>
        <p:spPr bwMode="auto">
          <a:xfrm rot="10800000" flipV="1">
            <a:off x="5119563" y="306439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89" name="Straight Connector 288"/>
          <p:cNvCxnSpPr>
            <a:stCxn id="370" idx="0"/>
          </p:cNvCxnSpPr>
          <p:nvPr/>
        </p:nvCxnSpPr>
        <p:spPr bwMode="auto">
          <a:xfrm rot="10800000" flipV="1">
            <a:off x="5479603" y="306439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0" name="Straight Connector 289"/>
          <p:cNvCxnSpPr>
            <a:stCxn id="368" idx="0"/>
          </p:cNvCxnSpPr>
          <p:nvPr/>
        </p:nvCxnSpPr>
        <p:spPr bwMode="auto">
          <a:xfrm rot="10800000" flipV="1">
            <a:off x="5839643" y="306439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1" name="Straight Connector 290"/>
          <p:cNvCxnSpPr>
            <a:stCxn id="366" idx="0"/>
          </p:cNvCxnSpPr>
          <p:nvPr/>
        </p:nvCxnSpPr>
        <p:spPr bwMode="auto">
          <a:xfrm rot="10800000" flipV="1">
            <a:off x="6199683" y="306439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2" name="Straight Connector 291"/>
          <p:cNvCxnSpPr>
            <a:stCxn id="365" idx="2"/>
          </p:cNvCxnSpPr>
          <p:nvPr/>
        </p:nvCxnSpPr>
        <p:spPr bwMode="auto">
          <a:xfrm rot="10800000">
            <a:off x="5839643" y="3568452"/>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3" name="Straight Connector 292"/>
          <p:cNvCxnSpPr/>
          <p:nvPr/>
        </p:nvCxnSpPr>
        <p:spPr bwMode="auto">
          <a:xfrm rot="10800000">
            <a:off x="5767635" y="3568452"/>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4" name="Straight Connector 293"/>
          <p:cNvCxnSpPr/>
          <p:nvPr/>
        </p:nvCxnSpPr>
        <p:spPr bwMode="auto">
          <a:xfrm rot="10800000">
            <a:off x="5695627" y="3568452"/>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5" name="Straight Connector 294"/>
          <p:cNvCxnSpPr/>
          <p:nvPr/>
        </p:nvCxnSpPr>
        <p:spPr bwMode="auto">
          <a:xfrm rot="10800000">
            <a:off x="5983659" y="3568452"/>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6" name="Straight Connector 295"/>
          <p:cNvCxnSpPr/>
          <p:nvPr/>
        </p:nvCxnSpPr>
        <p:spPr bwMode="auto">
          <a:xfrm rot="10800000">
            <a:off x="5911651" y="3568452"/>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7" name="Straight Connector 296"/>
          <p:cNvCxnSpPr/>
          <p:nvPr/>
        </p:nvCxnSpPr>
        <p:spPr bwMode="auto">
          <a:xfrm rot="10800000">
            <a:off x="5335587" y="3568452"/>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8" name="Straight Connector 297"/>
          <p:cNvCxnSpPr/>
          <p:nvPr/>
        </p:nvCxnSpPr>
        <p:spPr bwMode="auto">
          <a:xfrm rot="10800000">
            <a:off x="5263579" y="3568452"/>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9" name="Straight Connector 298"/>
          <p:cNvCxnSpPr/>
          <p:nvPr/>
        </p:nvCxnSpPr>
        <p:spPr bwMode="auto">
          <a:xfrm rot="10800000">
            <a:off x="5191571" y="3568452"/>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0" name="Straight Connector 299"/>
          <p:cNvCxnSpPr/>
          <p:nvPr/>
        </p:nvCxnSpPr>
        <p:spPr bwMode="auto">
          <a:xfrm rot="10800000">
            <a:off x="5479603" y="3568452"/>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1" name="Straight Connector 300"/>
          <p:cNvCxnSpPr/>
          <p:nvPr/>
        </p:nvCxnSpPr>
        <p:spPr bwMode="auto">
          <a:xfrm rot="10800000">
            <a:off x="5407595" y="3568452"/>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2" name="Straight Connector 301"/>
          <p:cNvCxnSpPr/>
          <p:nvPr/>
        </p:nvCxnSpPr>
        <p:spPr bwMode="auto">
          <a:xfrm rot="10800000">
            <a:off x="4831531" y="3568452"/>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3" name="Straight Connector 302"/>
          <p:cNvCxnSpPr/>
          <p:nvPr/>
        </p:nvCxnSpPr>
        <p:spPr bwMode="auto">
          <a:xfrm rot="10800000">
            <a:off x="4759523" y="3568452"/>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4" name="Straight Connector 303"/>
          <p:cNvCxnSpPr/>
          <p:nvPr/>
        </p:nvCxnSpPr>
        <p:spPr bwMode="auto">
          <a:xfrm rot="10800000">
            <a:off x="4687515" y="3568452"/>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5" name="Straight Connector 304"/>
          <p:cNvCxnSpPr/>
          <p:nvPr/>
        </p:nvCxnSpPr>
        <p:spPr bwMode="auto">
          <a:xfrm rot="10800000">
            <a:off x="4975547" y="3568452"/>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6" name="Straight Connector 305"/>
          <p:cNvCxnSpPr/>
          <p:nvPr/>
        </p:nvCxnSpPr>
        <p:spPr bwMode="auto">
          <a:xfrm rot="10800000">
            <a:off x="4903539" y="3568452"/>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7" name="Straight Connector 306"/>
          <p:cNvCxnSpPr/>
          <p:nvPr/>
        </p:nvCxnSpPr>
        <p:spPr bwMode="auto">
          <a:xfrm rot="10800000">
            <a:off x="4327475" y="3568452"/>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8" name="Straight Connector 307"/>
          <p:cNvCxnSpPr/>
          <p:nvPr/>
        </p:nvCxnSpPr>
        <p:spPr bwMode="auto">
          <a:xfrm rot="10800000">
            <a:off x="4255467" y="3568452"/>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9" name="Straight Connector 308"/>
          <p:cNvCxnSpPr/>
          <p:nvPr/>
        </p:nvCxnSpPr>
        <p:spPr bwMode="auto">
          <a:xfrm rot="10800000">
            <a:off x="4183459" y="3568452"/>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10" name="Straight Connector 309"/>
          <p:cNvCxnSpPr/>
          <p:nvPr/>
        </p:nvCxnSpPr>
        <p:spPr bwMode="auto">
          <a:xfrm rot="10800000">
            <a:off x="4471491" y="3568452"/>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11" name="Straight Connector 310"/>
          <p:cNvCxnSpPr/>
          <p:nvPr/>
        </p:nvCxnSpPr>
        <p:spPr bwMode="auto">
          <a:xfrm rot="10800000">
            <a:off x="4399483" y="3568452"/>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12" name="Straight Connector 311"/>
          <p:cNvCxnSpPr/>
          <p:nvPr/>
        </p:nvCxnSpPr>
        <p:spPr bwMode="auto">
          <a:xfrm rot="10800000">
            <a:off x="6199683"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13" name="Straight Connector 312"/>
          <p:cNvCxnSpPr/>
          <p:nvPr/>
        </p:nvCxnSpPr>
        <p:spPr bwMode="auto">
          <a:xfrm rot="10800000">
            <a:off x="6127675"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14" name="Straight Connector 313"/>
          <p:cNvCxnSpPr/>
          <p:nvPr/>
        </p:nvCxnSpPr>
        <p:spPr bwMode="auto">
          <a:xfrm rot="10800000">
            <a:off x="6271691"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15" name="Straight Connector 314"/>
          <p:cNvCxnSpPr/>
          <p:nvPr/>
        </p:nvCxnSpPr>
        <p:spPr bwMode="auto">
          <a:xfrm rot="10800000">
            <a:off x="5767635"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16" name="Straight Connector 315"/>
          <p:cNvCxnSpPr/>
          <p:nvPr/>
        </p:nvCxnSpPr>
        <p:spPr bwMode="auto">
          <a:xfrm rot="10800000">
            <a:off x="5911651"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17" name="Straight Connector 316"/>
          <p:cNvCxnSpPr/>
          <p:nvPr/>
        </p:nvCxnSpPr>
        <p:spPr bwMode="auto">
          <a:xfrm rot="10800000">
            <a:off x="5839643"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18" name="Straight Connector 317"/>
          <p:cNvCxnSpPr/>
          <p:nvPr/>
        </p:nvCxnSpPr>
        <p:spPr bwMode="auto">
          <a:xfrm rot="10800000">
            <a:off x="5191571"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19" name="Straight Connector 318"/>
          <p:cNvCxnSpPr/>
          <p:nvPr/>
        </p:nvCxnSpPr>
        <p:spPr bwMode="auto">
          <a:xfrm rot="10800000">
            <a:off x="5119563"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0" name="Straight Connector 319"/>
          <p:cNvCxnSpPr/>
          <p:nvPr/>
        </p:nvCxnSpPr>
        <p:spPr bwMode="auto">
          <a:xfrm rot="10800000">
            <a:off x="5047555"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1" name="Straight Connector 320"/>
          <p:cNvCxnSpPr/>
          <p:nvPr/>
        </p:nvCxnSpPr>
        <p:spPr bwMode="auto">
          <a:xfrm rot="10800000">
            <a:off x="4687515"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2" name="Straight Connector 321"/>
          <p:cNvCxnSpPr/>
          <p:nvPr/>
        </p:nvCxnSpPr>
        <p:spPr bwMode="auto">
          <a:xfrm rot="10800000">
            <a:off x="4831531"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3" name="Straight Connector 322"/>
          <p:cNvCxnSpPr/>
          <p:nvPr/>
        </p:nvCxnSpPr>
        <p:spPr bwMode="auto">
          <a:xfrm rot="10800000">
            <a:off x="4759523"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4" name="Straight Connector 323"/>
          <p:cNvCxnSpPr/>
          <p:nvPr/>
        </p:nvCxnSpPr>
        <p:spPr bwMode="auto">
          <a:xfrm rot="10800000">
            <a:off x="5407595"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5" name="Straight Connector 324"/>
          <p:cNvCxnSpPr/>
          <p:nvPr/>
        </p:nvCxnSpPr>
        <p:spPr bwMode="auto">
          <a:xfrm rot="10800000">
            <a:off x="5551611"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6" name="Straight Connector 325"/>
          <p:cNvCxnSpPr/>
          <p:nvPr/>
        </p:nvCxnSpPr>
        <p:spPr bwMode="auto">
          <a:xfrm rot="10800000">
            <a:off x="5479603"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7" name="Straight Connector 326"/>
          <p:cNvCxnSpPr/>
          <p:nvPr/>
        </p:nvCxnSpPr>
        <p:spPr bwMode="auto">
          <a:xfrm rot="10800000">
            <a:off x="4327475"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8" name="Straight Connector 327"/>
          <p:cNvCxnSpPr/>
          <p:nvPr/>
        </p:nvCxnSpPr>
        <p:spPr bwMode="auto">
          <a:xfrm rot="10800000">
            <a:off x="4471491"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9" name="Straight Connector 328"/>
          <p:cNvCxnSpPr/>
          <p:nvPr/>
        </p:nvCxnSpPr>
        <p:spPr bwMode="auto">
          <a:xfrm rot="10800000">
            <a:off x="4399483"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44" name="Straight Connector 343"/>
          <p:cNvCxnSpPr>
            <a:stCxn id="364" idx="0"/>
          </p:cNvCxnSpPr>
          <p:nvPr/>
        </p:nvCxnSpPr>
        <p:spPr bwMode="auto">
          <a:xfrm rot="10800000" flipV="1">
            <a:off x="5839643" y="4072508"/>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45" name="Straight Connector 344"/>
          <p:cNvCxnSpPr>
            <a:stCxn id="362" idx="0"/>
          </p:cNvCxnSpPr>
          <p:nvPr/>
        </p:nvCxnSpPr>
        <p:spPr bwMode="auto">
          <a:xfrm rot="10800000" flipV="1">
            <a:off x="5335587" y="4072508"/>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46" name="Straight Connector 345"/>
          <p:cNvCxnSpPr>
            <a:stCxn id="360" idx="0"/>
          </p:cNvCxnSpPr>
          <p:nvPr/>
        </p:nvCxnSpPr>
        <p:spPr bwMode="auto">
          <a:xfrm rot="10800000" flipV="1">
            <a:off x="4831531" y="4072508"/>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47" name="Straight Connector 346"/>
          <p:cNvCxnSpPr>
            <a:stCxn id="358" idx="0"/>
          </p:cNvCxnSpPr>
          <p:nvPr/>
        </p:nvCxnSpPr>
        <p:spPr bwMode="auto">
          <a:xfrm rot="10800000" flipV="1">
            <a:off x="4327475" y="4072508"/>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24" name="Straight Connector 423"/>
          <p:cNvCxnSpPr/>
          <p:nvPr/>
        </p:nvCxnSpPr>
        <p:spPr bwMode="auto">
          <a:xfrm>
            <a:off x="4327475" y="5080620"/>
            <a:ext cx="2016224" cy="0"/>
          </a:xfrm>
          <a:prstGeom prst="line">
            <a:avLst/>
          </a:prstGeom>
          <a:solidFill>
            <a:schemeClr val="accent1"/>
          </a:solidFill>
          <a:ln w="38100" cap="flat" cmpd="sng" algn="ctr">
            <a:solidFill>
              <a:srgbClr val="CC00FF"/>
            </a:solidFill>
            <a:prstDash val="solid"/>
            <a:round/>
            <a:headEnd type="none" w="med" len="med"/>
            <a:tailEnd type="none" w="med" len="med"/>
          </a:ln>
          <a:effectLst/>
        </p:spPr>
      </p:cxnSp>
      <p:cxnSp>
        <p:nvCxnSpPr>
          <p:cNvPr id="427" name="Straight Connector 426"/>
          <p:cNvCxnSpPr/>
          <p:nvPr/>
        </p:nvCxnSpPr>
        <p:spPr bwMode="auto">
          <a:xfrm>
            <a:off x="4615507" y="5296644"/>
            <a:ext cx="0" cy="864096"/>
          </a:xfrm>
          <a:prstGeom prst="line">
            <a:avLst/>
          </a:prstGeom>
          <a:solidFill>
            <a:schemeClr val="accent1"/>
          </a:solidFill>
          <a:ln w="38100" cap="flat" cmpd="sng" algn="ctr">
            <a:solidFill>
              <a:srgbClr val="CCCC00"/>
            </a:solidFill>
            <a:prstDash val="solid"/>
            <a:round/>
            <a:headEnd type="none" w="med" len="med"/>
            <a:tailEnd type="none" w="med" len="med"/>
          </a:ln>
          <a:effectLst/>
        </p:spPr>
      </p:cxnSp>
      <p:cxnSp>
        <p:nvCxnSpPr>
          <p:cNvPr id="430" name="Straight Connector 429"/>
          <p:cNvCxnSpPr/>
          <p:nvPr/>
        </p:nvCxnSpPr>
        <p:spPr bwMode="auto">
          <a:xfrm>
            <a:off x="6055667" y="5296644"/>
            <a:ext cx="0" cy="864096"/>
          </a:xfrm>
          <a:prstGeom prst="line">
            <a:avLst/>
          </a:prstGeom>
          <a:solidFill>
            <a:schemeClr val="accent1"/>
          </a:solidFill>
          <a:ln w="38100" cap="flat" cmpd="sng" algn="ctr">
            <a:solidFill>
              <a:srgbClr val="CCCC00"/>
            </a:solidFill>
            <a:prstDash val="solid"/>
            <a:round/>
            <a:headEnd type="none" w="med" len="med"/>
            <a:tailEnd type="none" w="med" len="med"/>
          </a:ln>
          <a:effectLst/>
        </p:spPr>
      </p:cxnSp>
      <p:cxnSp>
        <p:nvCxnSpPr>
          <p:cNvPr id="432" name="Straight Connector 431"/>
          <p:cNvCxnSpPr/>
          <p:nvPr/>
        </p:nvCxnSpPr>
        <p:spPr bwMode="auto">
          <a:xfrm>
            <a:off x="4615507" y="5296644"/>
            <a:ext cx="1440160" cy="0"/>
          </a:xfrm>
          <a:prstGeom prst="line">
            <a:avLst/>
          </a:prstGeom>
          <a:solidFill>
            <a:schemeClr val="accent1"/>
          </a:solidFill>
          <a:ln w="38100" cap="flat" cmpd="sng" algn="ctr">
            <a:solidFill>
              <a:srgbClr val="CCCC00"/>
            </a:solidFill>
            <a:prstDash val="solid"/>
            <a:round/>
            <a:headEnd type="none" w="med" len="med"/>
            <a:tailEnd type="none" w="med" len="med"/>
          </a:ln>
          <a:effectLst/>
        </p:spPr>
      </p:cxnSp>
      <p:cxnSp>
        <p:nvCxnSpPr>
          <p:cNvPr id="439" name="Straight Connector 438"/>
          <p:cNvCxnSpPr/>
          <p:nvPr/>
        </p:nvCxnSpPr>
        <p:spPr bwMode="auto">
          <a:xfrm>
            <a:off x="4327475" y="5080620"/>
            <a:ext cx="0" cy="648072"/>
          </a:xfrm>
          <a:prstGeom prst="line">
            <a:avLst/>
          </a:prstGeom>
          <a:solidFill>
            <a:schemeClr val="accent1"/>
          </a:solidFill>
          <a:ln w="38100" cap="flat" cmpd="sng" algn="ctr">
            <a:solidFill>
              <a:srgbClr val="CC00FF"/>
            </a:solidFill>
            <a:prstDash val="solid"/>
            <a:round/>
            <a:headEnd type="none" w="med" len="med"/>
            <a:tailEnd type="none" w="med" len="med"/>
          </a:ln>
          <a:effectLst/>
        </p:spPr>
      </p:cxnSp>
      <p:cxnSp>
        <p:nvCxnSpPr>
          <p:cNvPr id="442" name="Straight Connector 441"/>
          <p:cNvCxnSpPr/>
          <p:nvPr/>
        </p:nvCxnSpPr>
        <p:spPr bwMode="auto">
          <a:xfrm flipH="1">
            <a:off x="6343699" y="5080620"/>
            <a:ext cx="1" cy="648072"/>
          </a:xfrm>
          <a:prstGeom prst="line">
            <a:avLst/>
          </a:prstGeom>
          <a:solidFill>
            <a:schemeClr val="accent1"/>
          </a:solidFill>
          <a:ln w="38100" cap="flat" cmpd="sng" algn="ctr">
            <a:solidFill>
              <a:srgbClr val="CC00FF"/>
            </a:solidFill>
            <a:prstDash val="solid"/>
            <a:round/>
            <a:headEnd type="none" w="med" len="med"/>
            <a:tailEnd type="none" w="med" len="med"/>
          </a:ln>
          <a:effectLst/>
        </p:spPr>
      </p:cxnSp>
      <p:sp>
        <p:nvSpPr>
          <p:cNvPr id="445" name="TextBox 444"/>
          <p:cNvSpPr txBox="1"/>
          <p:nvPr/>
        </p:nvSpPr>
        <p:spPr>
          <a:xfrm>
            <a:off x="4758341" y="5296644"/>
            <a:ext cx="1221488" cy="184666"/>
          </a:xfrm>
          <a:prstGeom prst="rect">
            <a:avLst/>
          </a:prstGeom>
          <a:noFill/>
        </p:spPr>
        <p:txBody>
          <a:bodyPr wrap="none" lIns="0" tIns="0" rIns="0" bIns="0" rtlCol="0">
            <a:spAutoFit/>
          </a:bodyPr>
          <a:lstStyle/>
          <a:p>
            <a:pPr algn="ctr"/>
            <a:r>
              <a:rPr lang="en-GB" sz="1200" b="0" dirty="0" smtClean="0">
                <a:solidFill>
                  <a:srgbClr val="808000"/>
                </a:solidFill>
              </a:rPr>
              <a:t>Intra-DAS BVLAN</a:t>
            </a:r>
            <a:endParaRPr lang="en-US" sz="1200" b="0" dirty="0" smtClean="0">
              <a:solidFill>
                <a:srgbClr val="808000"/>
              </a:solidFill>
            </a:endParaRPr>
          </a:p>
        </p:txBody>
      </p:sp>
      <p:sp>
        <p:nvSpPr>
          <p:cNvPr id="446" name="TextBox 445"/>
          <p:cNvSpPr txBox="1"/>
          <p:nvPr/>
        </p:nvSpPr>
        <p:spPr>
          <a:xfrm>
            <a:off x="4640470" y="5081200"/>
            <a:ext cx="1468351" cy="184666"/>
          </a:xfrm>
          <a:prstGeom prst="rect">
            <a:avLst/>
          </a:prstGeom>
          <a:noFill/>
        </p:spPr>
        <p:txBody>
          <a:bodyPr wrap="none" lIns="0" tIns="0" rIns="0" bIns="0" rtlCol="0">
            <a:spAutoFit/>
          </a:bodyPr>
          <a:lstStyle/>
          <a:p>
            <a:pPr algn="ctr"/>
            <a:r>
              <a:rPr lang="en-GB" sz="1200" b="0" dirty="0" smtClean="0">
                <a:solidFill>
                  <a:srgbClr val="CC00FF"/>
                </a:solidFill>
              </a:rPr>
              <a:t>Intra-Network BVLAN</a:t>
            </a:r>
            <a:endParaRPr lang="en-US" sz="1200" b="0" dirty="0" smtClean="0">
              <a:solidFill>
                <a:srgbClr val="CC00FF"/>
              </a:solidFill>
            </a:endParaRPr>
          </a:p>
        </p:txBody>
      </p:sp>
      <p:grpSp>
        <p:nvGrpSpPr>
          <p:cNvPr id="378" name="Group 61"/>
          <p:cNvGrpSpPr>
            <a:grpSpLocks noChangeAspect="1"/>
          </p:cNvGrpSpPr>
          <p:nvPr/>
        </p:nvGrpSpPr>
        <p:grpSpPr>
          <a:xfrm flipV="1">
            <a:off x="3103339" y="7096844"/>
            <a:ext cx="288032" cy="288032"/>
            <a:chOff x="655067" y="5296644"/>
            <a:chExt cx="504056" cy="504056"/>
          </a:xfrm>
          <a:solidFill>
            <a:schemeClr val="bg1"/>
          </a:solidFill>
        </p:grpSpPr>
        <p:sp>
          <p:nvSpPr>
            <p:cNvPr id="379" name="Isosceles Triangle 378"/>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85" name="Trapezoid 384"/>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386" name="Straight Connector 385"/>
          <p:cNvCxnSpPr/>
          <p:nvPr/>
        </p:nvCxnSpPr>
        <p:spPr bwMode="auto">
          <a:xfrm>
            <a:off x="3319363" y="702483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99" name="Straight Connector 398"/>
          <p:cNvCxnSpPr/>
          <p:nvPr/>
        </p:nvCxnSpPr>
        <p:spPr bwMode="auto">
          <a:xfrm>
            <a:off x="3175347" y="702483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02" name="Straight Connector 401"/>
          <p:cNvCxnSpPr/>
          <p:nvPr/>
        </p:nvCxnSpPr>
        <p:spPr bwMode="auto">
          <a:xfrm>
            <a:off x="3247355" y="702483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06" name="Straight Connector 405"/>
          <p:cNvCxnSpPr>
            <a:endCxn id="379" idx="0"/>
          </p:cNvCxnSpPr>
          <p:nvPr/>
        </p:nvCxnSpPr>
        <p:spPr bwMode="auto">
          <a:xfrm flipV="1">
            <a:off x="3247355" y="738487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408" name="Group 61"/>
          <p:cNvGrpSpPr>
            <a:grpSpLocks noChangeAspect="1"/>
          </p:cNvGrpSpPr>
          <p:nvPr/>
        </p:nvGrpSpPr>
        <p:grpSpPr>
          <a:xfrm flipV="1">
            <a:off x="7279803" y="7096844"/>
            <a:ext cx="288032" cy="288032"/>
            <a:chOff x="655067" y="5296644"/>
            <a:chExt cx="504056" cy="504056"/>
          </a:xfrm>
          <a:solidFill>
            <a:schemeClr val="bg1"/>
          </a:solidFill>
        </p:grpSpPr>
        <p:sp>
          <p:nvSpPr>
            <p:cNvPr id="410" name="Isosceles Triangle 409"/>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11" name="Trapezoid 410"/>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417" name="Straight Connector 416"/>
          <p:cNvCxnSpPr/>
          <p:nvPr/>
        </p:nvCxnSpPr>
        <p:spPr bwMode="auto">
          <a:xfrm>
            <a:off x="7495827" y="702483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18" name="Straight Connector 417"/>
          <p:cNvCxnSpPr/>
          <p:nvPr/>
        </p:nvCxnSpPr>
        <p:spPr bwMode="auto">
          <a:xfrm>
            <a:off x="7351811" y="702483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19" name="Straight Connector 418"/>
          <p:cNvCxnSpPr/>
          <p:nvPr/>
        </p:nvCxnSpPr>
        <p:spPr bwMode="auto">
          <a:xfrm>
            <a:off x="7423819" y="702483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25" name="Straight Connector 424"/>
          <p:cNvCxnSpPr>
            <a:endCxn id="410" idx="0"/>
          </p:cNvCxnSpPr>
          <p:nvPr/>
        </p:nvCxnSpPr>
        <p:spPr bwMode="auto">
          <a:xfrm flipV="1">
            <a:off x="7423819" y="738487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26" name="Straight Connector 425"/>
          <p:cNvCxnSpPr>
            <a:stCxn id="379" idx="0"/>
          </p:cNvCxnSpPr>
          <p:nvPr/>
        </p:nvCxnSpPr>
        <p:spPr bwMode="auto">
          <a:xfrm flipH="1">
            <a:off x="3243907" y="7384876"/>
            <a:ext cx="3448" cy="379544"/>
          </a:xfrm>
          <a:prstGeom prst="line">
            <a:avLst/>
          </a:prstGeom>
          <a:solidFill>
            <a:schemeClr val="accent1"/>
          </a:solidFill>
          <a:ln w="38100" cap="flat" cmpd="sng" algn="ctr">
            <a:solidFill>
              <a:srgbClr val="CCCC00"/>
            </a:solidFill>
            <a:prstDash val="solid"/>
            <a:round/>
            <a:headEnd type="none" w="med" len="med"/>
            <a:tailEnd type="none" w="med" len="med"/>
          </a:ln>
          <a:effectLst/>
        </p:spPr>
      </p:cxnSp>
      <p:cxnSp>
        <p:nvCxnSpPr>
          <p:cNvPr id="428" name="Straight Connector 427"/>
          <p:cNvCxnSpPr>
            <a:stCxn id="410" idx="0"/>
          </p:cNvCxnSpPr>
          <p:nvPr/>
        </p:nvCxnSpPr>
        <p:spPr bwMode="auto">
          <a:xfrm>
            <a:off x="7423819" y="7384876"/>
            <a:ext cx="0" cy="360040"/>
          </a:xfrm>
          <a:prstGeom prst="line">
            <a:avLst/>
          </a:prstGeom>
          <a:solidFill>
            <a:schemeClr val="accent1"/>
          </a:solidFill>
          <a:ln w="38100" cap="flat" cmpd="sng" algn="ctr">
            <a:solidFill>
              <a:srgbClr val="CCCC00"/>
            </a:solidFill>
            <a:prstDash val="solid"/>
            <a:round/>
            <a:headEnd type="none" w="med" len="med"/>
            <a:tailEnd type="none" w="med" len="med"/>
          </a:ln>
          <a:effectLst/>
        </p:spPr>
      </p:cxnSp>
      <p:cxnSp>
        <p:nvCxnSpPr>
          <p:cNvPr id="429" name="Straight Connector 428"/>
          <p:cNvCxnSpPr/>
          <p:nvPr/>
        </p:nvCxnSpPr>
        <p:spPr bwMode="auto">
          <a:xfrm>
            <a:off x="3247355" y="7744916"/>
            <a:ext cx="4176464" cy="0"/>
          </a:xfrm>
          <a:prstGeom prst="line">
            <a:avLst/>
          </a:prstGeom>
          <a:solidFill>
            <a:schemeClr val="accent1"/>
          </a:solidFill>
          <a:ln w="38100" cap="flat" cmpd="sng" algn="ctr">
            <a:solidFill>
              <a:srgbClr val="CCCC00"/>
            </a:solidFill>
            <a:prstDash val="solid"/>
            <a:round/>
            <a:headEnd type="none" w="med" len="med"/>
            <a:tailEnd type="none" w="med" len="med"/>
          </a:ln>
          <a:effectLst/>
        </p:spPr>
      </p:cxnSp>
      <p:sp>
        <p:nvSpPr>
          <p:cNvPr id="435" name="TextBox 434"/>
          <p:cNvSpPr txBox="1"/>
          <p:nvPr/>
        </p:nvSpPr>
        <p:spPr>
          <a:xfrm>
            <a:off x="4797743" y="7528892"/>
            <a:ext cx="998670" cy="184666"/>
          </a:xfrm>
          <a:prstGeom prst="rect">
            <a:avLst/>
          </a:prstGeom>
          <a:noFill/>
        </p:spPr>
        <p:txBody>
          <a:bodyPr wrap="none" lIns="0" tIns="0" rIns="0" bIns="0" rtlCol="0">
            <a:spAutoFit/>
          </a:bodyPr>
          <a:lstStyle/>
          <a:p>
            <a:pPr algn="ctr"/>
            <a:r>
              <a:rPr lang="en-GB" sz="1200" b="0" dirty="0" smtClean="0">
                <a:solidFill>
                  <a:srgbClr val="808000"/>
                </a:solidFill>
              </a:rPr>
              <a:t>Intra-DAS Link</a:t>
            </a:r>
            <a:endParaRPr lang="en-US" sz="1200" b="0" dirty="0" smtClean="0">
              <a:solidFill>
                <a:srgbClr val="808000"/>
              </a:solidFill>
            </a:endParaRPr>
          </a:p>
        </p:txBody>
      </p:sp>
      <p:grpSp>
        <p:nvGrpSpPr>
          <p:cNvPr id="448" name="Group 61"/>
          <p:cNvGrpSpPr>
            <a:grpSpLocks noChangeAspect="1"/>
          </p:cNvGrpSpPr>
          <p:nvPr/>
        </p:nvGrpSpPr>
        <p:grpSpPr>
          <a:xfrm>
            <a:off x="4543499" y="1912268"/>
            <a:ext cx="288032" cy="288032"/>
            <a:chOff x="655067" y="5296644"/>
            <a:chExt cx="504056" cy="504056"/>
          </a:xfrm>
          <a:solidFill>
            <a:schemeClr val="bg1"/>
          </a:solidFill>
        </p:grpSpPr>
        <p:sp>
          <p:nvSpPr>
            <p:cNvPr id="449" name="Isosceles Triangle 448"/>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50" name="Trapezoid 449"/>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451" name="Group 64"/>
          <p:cNvGrpSpPr>
            <a:grpSpLocks noChangeAspect="1"/>
          </p:cNvGrpSpPr>
          <p:nvPr/>
        </p:nvGrpSpPr>
        <p:grpSpPr>
          <a:xfrm>
            <a:off x="4183459" y="1912268"/>
            <a:ext cx="288032" cy="288032"/>
            <a:chOff x="655067" y="5296644"/>
            <a:chExt cx="504056" cy="504056"/>
          </a:xfrm>
          <a:solidFill>
            <a:schemeClr val="bg1"/>
          </a:solidFill>
        </p:grpSpPr>
        <p:sp>
          <p:nvSpPr>
            <p:cNvPr id="452" name="Isosceles Triangle 451"/>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53" name="Trapezoid 452"/>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454" name="Straight Connector 453"/>
          <p:cNvCxnSpPr/>
          <p:nvPr/>
        </p:nvCxnSpPr>
        <p:spPr bwMode="auto">
          <a:xfrm flipV="1">
            <a:off x="4327475" y="220030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55" name="Straight Connector 454"/>
          <p:cNvCxnSpPr/>
          <p:nvPr/>
        </p:nvCxnSpPr>
        <p:spPr bwMode="auto">
          <a:xfrm flipV="1">
            <a:off x="4399483" y="220030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56" name="Straight Connector 455"/>
          <p:cNvCxnSpPr/>
          <p:nvPr/>
        </p:nvCxnSpPr>
        <p:spPr bwMode="auto">
          <a:xfrm flipV="1">
            <a:off x="4255467" y="220030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57" name="Straight Connector 456"/>
          <p:cNvCxnSpPr/>
          <p:nvPr/>
        </p:nvCxnSpPr>
        <p:spPr bwMode="auto">
          <a:xfrm flipV="1">
            <a:off x="4759523" y="220030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58" name="Straight Connector 457"/>
          <p:cNvCxnSpPr/>
          <p:nvPr/>
        </p:nvCxnSpPr>
        <p:spPr bwMode="auto">
          <a:xfrm flipV="1">
            <a:off x="4615507" y="220030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59" name="Straight Connector 458"/>
          <p:cNvCxnSpPr/>
          <p:nvPr/>
        </p:nvCxnSpPr>
        <p:spPr bwMode="auto">
          <a:xfrm flipV="1">
            <a:off x="4687515" y="220030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60" name="Straight Connector 459"/>
          <p:cNvCxnSpPr>
            <a:endCxn id="452" idx="0"/>
          </p:cNvCxnSpPr>
          <p:nvPr/>
        </p:nvCxnSpPr>
        <p:spPr bwMode="auto">
          <a:xfrm>
            <a:off x="4327475" y="169624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61" name="Straight Connector 460"/>
          <p:cNvCxnSpPr>
            <a:endCxn id="449" idx="0"/>
          </p:cNvCxnSpPr>
          <p:nvPr/>
        </p:nvCxnSpPr>
        <p:spPr bwMode="auto">
          <a:xfrm>
            <a:off x="4687515" y="169624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462" name="TextBox 461"/>
          <p:cNvSpPr txBox="1"/>
          <p:nvPr/>
        </p:nvSpPr>
        <p:spPr>
          <a:xfrm>
            <a:off x="4111451" y="1408212"/>
            <a:ext cx="853179" cy="277000"/>
          </a:xfrm>
          <a:prstGeom prst="rect">
            <a:avLst/>
          </a:prstGeom>
          <a:noFill/>
        </p:spPr>
        <p:txBody>
          <a:bodyPr wrap="square" lIns="0" tIns="0" rIns="0" bIns="0" rtlCol="0">
            <a:spAutoFit/>
          </a:bodyPr>
          <a:lstStyle/>
          <a:p>
            <a:pPr algn="ctr"/>
            <a:r>
              <a:rPr lang="en-GB" sz="1800" b="0" dirty="0" smtClean="0"/>
              <a:t>INNI</a:t>
            </a:r>
            <a:endParaRPr lang="en-US" sz="1800" b="0" dirty="0" smtClean="0"/>
          </a:p>
        </p:txBody>
      </p:sp>
      <p:sp>
        <p:nvSpPr>
          <p:cNvPr id="271" name="Rectangle 270"/>
          <p:cNvSpPr/>
          <p:nvPr/>
        </p:nvSpPr>
        <p:spPr bwMode="auto">
          <a:xfrm>
            <a:off x="4111451" y="2272308"/>
            <a:ext cx="2376264" cy="432048"/>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1"/>
                </a:solidFill>
                <a:effectLst/>
                <a:latin typeface="Arial" charset="0"/>
                <a:ea typeface="MS PGothic" pitchFamily="34" charset="-128"/>
              </a:rPr>
              <a:t>SVLAN EC Relay</a:t>
            </a:r>
            <a:endParaRPr kumimoji="0" lang="en-US" sz="1400" b="1" i="0" u="none" strike="noStrike" cap="none" normalizeH="0" baseline="0" dirty="0" smtClean="0">
              <a:ln>
                <a:noFill/>
              </a:ln>
              <a:solidFill>
                <a:schemeClr val="tx1"/>
              </a:solidFill>
              <a:effectLst/>
              <a:latin typeface="Arial" charset="0"/>
              <a:ea typeface="MS PGothic" pitchFamily="34" charset="-128"/>
            </a:endParaRPr>
          </a:p>
        </p:txBody>
      </p:sp>
      <p:grpSp>
        <p:nvGrpSpPr>
          <p:cNvPr id="383" name="Group 382"/>
          <p:cNvGrpSpPr/>
          <p:nvPr/>
        </p:nvGrpSpPr>
        <p:grpSpPr>
          <a:xfrm>
            <a:off x="79003" y="2416324"/>
            <a:ext cx="10585176" cy="5472608"/>
            <a:chOff x="79003" y="2416324"/>
            <a:chExt cx="10585176" cy="5472608"/>
          </a:xfrm>
        </p:grpSpPr>
        <p:grpSp>
          <p:nvGrpSpPr>
            <p:cNvPr id="441" name="Group 440"/>
            <p:cNvGrpSpPr/>
            <p:nvPr/>
          </p:nvGrpSpPr>
          <p:grpSpPr>
            <a:xfrm>
              <a:off x="2527275" y="3064396"/>
              <a:ext cx="7992888" cy="3168352"/>
              <a:chOff x="2527275" y="3064396"/>
              <a:chExt cx="7992888" cy="3168352"/>
            </a:xfrm>
          </p:grpSpPr>
          <p:cxnSp>
            <p:nvCxnSpPr>
              <p:cNvPr id="413" name="Straight Connector 412"/>
              <p:cNvCxnSpPr>
                <a:stCxn id="370" idx="0"/>
              </p:cNvCxnSpPr>
              <p:nvPr/>
            </p:nvCxnSpPr>
            <p:spPr bwMode="auto">
              <a:xfrm>
                <a:off x="5479603" y="3064396"/>
                <a:ext cx="0" cy="1800200"/>
              </a:xfrm>
              <a:prstGeom prst="line">
                <a:avLst/>
              </a:prstGeom>
              <a:solidFill>
                <a:schemeClr val="accent1"/>
              </a:solidFill>
              <a:ln w="38100" cap="flat" cmpd="sng" algn="ctr">
                <a:solidFill>
                  <a:srgbClr val="0066FF"/>
                </a:solidFill>
                <a:prstDash val="solid"/>
                <a:round/>
                <a:headEnd type="none" w="med" len="med"/>
                <a:tailEnd type="none" w="med" len="med"/>
              </a:ln>
              <a:effectLst/>
            </p:spPr>
          </p:cxnSp>
          <p:cxnSp>
            <p:nvCxnSpPr>
              <p:cNvPr id="414" name="Straight Connector 413"/>
              <p:cNvCxnSpPr/>
              <p:nvPr/>
            </p:nvCxnSpPr>
            <p:spPr bwMode="auto">
              <a:xfrm>
                <a:off x="2527275" y="4864596"/>
                <a:ext cx="5688632" cy="0"/>
              </a:xfrm>
              <a:prstGeom prst="line">
                <a:avLst/>
              </a:prstGeom>
              <a:solidFill>
                <a:schemeClr val="accent1"/>
              </a:solidFill>
              <a:ln w="38100" cap="flat" cmpd="sng" algn="ctr">
                <a:solidFill>
                  <a:srgbClr val="0066FF"/>
                </a:solidFill>
                <a:prstDash val="solid"/>
                <a:round/>
                <a:headEnd type="none" w="med" len="med"/>
                <a:tailEnd type="none" w="med" len="med"/>
              </a:ln>
              <a:effectLst/>
            </p:spPr>
          </p:cxnSp>
          <p:cxnSp>
            <p:nvCxnSpPr>
              <p:cNvPr id="415" name="Straight Connector 414"/>
              <p:cNvCxnSpPr/>
              <p:nvPr/>
            </p:nvCxnSpPr>
            <p:spPr bwMode="auto">
              <a:xfrm>
                <a:off x="2887315" y="4864596"/>
                <a:ext cx="0" cy="1368152"/>
              </a:xfrm>
              <a:prstGeom prst="line">
                <a:avLst/>
              </a:prstGeom>
              <a:solidFill>
                <a:schemeClr val="accent1"/>
              </a:solidFill>
              <a:ln w="38100" cap="flat" cmpd="sng" algn="ctr">
                <a:solidFill>
                  <a:srgbClr val="0066FF"/>
                </a:solidFill>
                <a:prstDash val="solid"/>
                <a:round/>
                <a:headEnd type="none" w="med" len="med"/>
                <a:tailEnd type="none" w="med" len="med"/>
              </a:ln>
              <a:effectLst/>
            </p:spPr>
          </p:cxnSp>
          <p:sp>
            <p:nvSpPr>
              <p:cNvPr id="422" name="TextBox 421"/>
              <p:cNvSpPr txBox="1"/>
              <p:nvPr/>
            </p:nvSpPr>
            <p:spPr>
              <a:xfrm>
                <a:off x="8288783" y="4793168"/>
                <a:ext cx="2231380" cy="215444"/>
              </a:xfrm>
              <a:prstGeom prst="rect">
                <a:avLst/>
              </a:prstGeom>
              <a:solidFill>
                <a:schemeClr val="bg1"/>
              </a:solidFill>
            </p:spPr>
            <p:txBody>
              <a:bodyPr wrap="square" lIns="0" tIns="0" rIns="0" bIns="0" rtlCol="0">
                <a:spAutoFit/>
              </a:bodyPr>
              <a:lstStyle/>
              <a:p>
                <a:r>
                  <a:rPr lang="en-GB" sz="1400" b="0" dirty="0" smtClean="0">
                    <a:solidFill>
                      <a:srgbClr val="0066FF"/>
                    </a:solidFill>
                  </a:rPr>
                  <a:t>BVLAN B</a:t>
                </a:r>
                <a:endParaRPr lang="en-US" sz="1400" b="0" dirty="0" smtClean="0">
                  <a:solidFill>
                    <a:srgbClr val="0066FF"/>
                  </a:solidFill>
                </a:endParaRPr>
              </a:p>
            </p:txBody>
          </p:sp>
        </p:grpSp>
        <p:grpSp>
          <p:nvGrpSpPr>
            <p:cNvPr id="444" name="Group 443"/>
            <p:cNvGrpSpPr/>
            <p:nvPr/>
          </p:nvGrpSpPr>
          <p:grpSpPr>
            <a:xfrm>
              <a:off x="7783859" y="4864596"/>
              <a:ext cx="2736304" cy="1368152"/>
              <a:chOff x="7783859" y="4864596"/>
              <a:chExt cx="2736304" cy="1368152"/>
            </a:xfrm>
          </p:grpSpPr>
          <p:cxnSp>
            <p:nvCxnSpPr>
              <p:cNvPr id="416" name="Straight Connector 415"/>
              <p:cNvCxnSpPr/>
              <p:nvPr/>
            </p:nvCxnSpPr>
            <p:spPr bwMode="auto">
              <a:xfrm>
                <a:off x="7783859" y="4864596"/>
                <a:ext cx="0" cy="1368152"/>
              </a:xfrm>
              <a:prstGeom prst="line">
                <a:avLst/>
              </a:prstGeom>
              <a:solidFill>
                <a:schemeClr val="accent1"/>
              </a:solidFill>
              <a:ln w="38100" cap="flat" cmpd="sng" algn="ctr">
                <a:solidFill>
                  <a:srgbClr val="0066FF"/>
                </a:solidFill>
                <a:prstDash val="sysDot"/>
                <a:round/>
                <a:headEnd type="none" w="med" len="med"/>
                <a:tailEnd type="none" w="med" len="med"/>
              </a:ln>
              <a:effectLst/>
            </p:spPr>
          </p:cxnSp>
          <p:cxnSp>
            <p:nvCxnSpPr>
              <p:cNvPr id="436" name="Straight Arrow Connector 435"/>
              <p:cNvCxnSpPr>
                <a:stCxn id="437" idx="1"/>
              </p:cNvCxnSpPr>
              <p:nvPr/>
            </p:nvCxnSpPr>
            <p:spPr bwMode="auto">
              <a:xfrm flipH="1">
                <a:off x="7855867" y="5945297"/>
                <a:ext cx="1217140" cy="215443"/>
              </a:xfrm>
              <a:prstGeom prst="straightConnector1">
                <a:avLst/>
              </a:prstGeom>
              <a:solidFill>
                <a:schemeClr val="accent1"/>
              </a:solidFill>
              <a:ln w="9525" cap="flat" cmpd="sng" algn="ctr">
                <a:solidFill>
                  <a:srgbClr val="0066FF"/>
                </a:solidFill>
                <a:prstDash val="solid"/>
                <a:round/>
                <a:headEnd type="none" w="med" len="med"/>
                <a:tailEnd type="arrow"/>
              </a:ln>
              <a:effectLst/>
            </p:spPr>
          </p:cxnSp>
          <p:sp>
            <p:nvSpPr>
              <p:cNvPr id="437" name="TextBox 436"/>
              <p:cNvSpPr txBox="1"/>
              <p:nvPr/>
            </p:nvSpPr>
            <p:spPr>
              <a:xfrm>
                <a:off x="9073007" y="5729853"/>
                <a:ext cx="1447156" cy="430887"/>
              </a:xfrm>
              <a:prstGeom prst="rect">
                <a:avLst/>
              </a:prstGeom>
              <a:solidFill>
                <a:schemeClr val="bg1"/>
              </a:solidFill>
            </p:spPr>
            <p:txBody>
              <a:bodyPr wrap="square" lIns="0" tIns="0" rIns="0" bIns="0" rtlCol="0">
                <a:spAutoFit/>
              </a:bodyPr>
              <a:lstStyle/>
              <a:p>
                <a:r>
                  <a:rPr lang="en-GB" sz="1400" b="0" dirty="0" smtClean="0">
                    <a:solidFill>
                      <a:srgbClr val="0066FF"/>
                    </a:solidFill>
                  </a:rPr>
                  <a:t>Blocked BVLAN B endpoint</a:t>
                </a:r>
                <a:endParaRPr lang="en-US" sz="1400" b="0" dirty="0" smtClean="0">
                  <a:solidFill>
                    <a:srgbClr val="0066FF"/>
                  </a:solidFill>
                </a:endParaRPr>
              </a:p>
            </p:txBody>
          </p:sp>
        </p:grpSp>
        <p:sp>
          <p:nvSpPr>
            <p:cNvPr id="464" name="TextBox 463"/>
            <p:cNvSpPr txBox="1"/>
            <p:nvPr/>
          </p:nvSpPr>
          <p:spPr>
            <a:xfrm>
              <a:off x="79003" y="2416324"/>
              <a:ext cx="3600400" cy="1231106"/>
            </a:xfrm>
            <a:prstGeom prst="rect">
              <a:avLst/>
            </a:prstGeom>
            <a:noFill/>
          </p:spPr>
          <p:txBody>
            <a:bodyPr wrap="square" lIns="0" tIns="0" rIns="0" bIns="0" rtlCol="0">
              <a:spAutoFit/>
            </a:bodyPr>
            <a:lstStyle/>
            <a:p>
              <a:r>
                <a:rPr lang="en-GB" sz="1600" b="0" dirty="0" smtClean="0">
                  <a:solidFill>
                    <a:srgbClr val="0066FF"/>
                  </a:solidFill>
                </a:rPr>
                <a:t>BVLAN </a:t>
              </a:r>
              <a:r>
                <a:rPr lang="en-GB" sz="1600" dirty="0" smtClean="0">
                  <a:solidFill>
                    <a:srgbClr val="0066FF"/>
                  </a:solidFill>
                </a:rPr>
                <a:t>B</a:t>
              </a:r>
              <a:r>
                <a:rPr lang="en-GB" sz="1600" b="0" dirty="0" smtClean="0">
                  <a:solidFill>
                    <a:srgbClr val="0066FF"/>
                  </a:solidFill>
                </a:rPr>
                <a:t> for protected SVLAN </a:t>
              </a:r>
              <a:r>
                <a:rPr lang="en-GB" sz="1600" b="0" dirty="0" err="1" smtClean="0">
                  <a:solidFill>
                    <a:srgbClr val="0066FF"/>
                  </a:solidFill>
                </a:rPr>
                <a:t>ECs</a:t>
              </a:r>
              <a:r>
                <a:rPr lang="en-GB" sz="1600" b="0" dirty="0" smtClean="0">
                  <a:solidFill>
                    <a:srgbClr val="0066FF"/>
                  </a:solidFill>
                </a:rPr>
                <a:t> has active endpoint at either the left, or the right portal node. The other BVLAN endpoint is blocked. The two BVLAN endpoints form one virtual endpoint.</a:t>
              </a:r>
              <a:endParaRPr lang="en-US" sz="1600" b="0" dirty="0" smtClean="0">
                <a:solidFill>
                  <a:srgbClr val="0066FF"/>
                </a:solidFill>
              </a:endParaRPr>
            </a:p>
          </p:txBody>
        </p:sp>
        <p:cxnSp>
          <p:nvCxnSpPr>
            <p:cNvPr id="481" name="Straight Arrow Connector 480"/>
            <p:cNvCxnSpPr>
              <a:stCxn id="485" idx="1"/>
              <a:endCxn id="22" idx="0"/>
            </p:cNvCxnSpPr>
            <p:nvPr/>
          </p:nvCxnSpPr>
          <p:spPr bwMode="auto">
            <a:xfrm flipH="1" flipV="1">
              <a:off x="2887315" y="6438485"/>
              <a:ext cx="5904656" cy="1127282"/>
            </a:xfrm>
            <a:prstGeom prst="straightConnector1">
              <a:avLst/>
            </a:prstGeom>
            <a:solidFill>
              <a:schemeClr val="accent1"/>
            </a:solidFill>
            <a:ln w="9525" cap="flat" cmpd="sng" algn="ctr">
              <a:solidFill>
                <a:srgbClr val="0066FF"/>
              </a:solidFill>
              <a:prstDash val="solid"/>
              <a:round/>
              <a:headEnd type="none" w="med" len="med"/>
              <a:tailEnd type="arrow"/>
            </a:ln>
            <a:effectLst/>
          </p:spPr>
        </p:cxnSp>
        <p:sp>
          <p:nvSpPr>
            <p:cNvPr id="485" name="TextBox 484"/>
            <p:cNvSpPr txBox="1"/>
            <p:nvPr/>
          </p:nvSpPr>
          <p:spPr>
            <a:xfrm>
              <a:off x="8791971" y="7242601"/>
              <a:ext cx="1872208" cy="646331"/>
            </a:xfrm>
            <a:prstGeom prst="rect">
              <a:avLst/>
            </a:prstGeom>
            <a:solidFill>
              <a:schemeClr val="bg1"/>
            </a:solidFill>
          </p:spPr>
          <p:txBody>
            <a:bodyPr wrap="square" lIns="0" tIns="0" rIns="0" bIns="0" rtlCol="0">
              <a:spAutoFit/>
            </a:bodyPr>
            <a:lstStyle/>
            <a:p>
              <a:pPr algn="ctr"/>
              <a:r>
                <a:rPr lang="en-GB" sz="1400" dirty="0" smtClean="0">
                  <a:solidFill>
                    <a:srgbClr val="0066FF"/>
                  </a:solidFill>
                </a:rPr>
                <a:t>B-MAC addresses of left &amp; right BVLAN B endpoints is the same</a:t>
              </a:r>
              <a:endParaRPr lang="en-US" sz="1400" dirty="0" smtClean="0">
                <a:solidFill>
                  <a:srgbClr val="0066FF"/>
                </a:solidFill>
              </a:endParaRPr>
            </a:p>
          </p:txBody>
        </p:sp>
        <p:cxnSp>
          <p:nvCxnSpPr>
            <p:cNvPr id="486" name="Straight Arrow Connector 485"/>
            <p:cNvCxnSpPr>
              <a:stCxn id="485" idx="1"/>
              <a:endCxn id="258" idx="0"/>
            </p:cNvCxnSpPr>
            <p:nvPr/>
          </p:nvCxnSpPr>
          <p:spPr bwMode="auto">
            <a:xfrm flipH="1" flipV="1">
              <a:off x="7783859" y="6438485"/>
              <a:ext cx="1008112" cy="1127282"/>
            </a:xfrm>
            <a:prstGeom prst="straightConnector1">
              <a:avLst/>
            </a:prstGeom>
            <a:solidFill>
              <a:schemeClr val="accent1"/>
            </a:solidFill>
            <a:ln w="9525" cap="flat" cmpd="sng" algn="ctr">
              <a:solidFill>
                <a:srgbClr val="0066FF"/>
              </a:solidFill>
              <a:prstDash val="solid"/>
              <a:round/>
              <a:headEnd type="none" w="med" len="med"/>
              <a:tailEnd type="arrow"/>
            </a:ln>
            <a:effectLst/>
          </p:spPr>
        </p:cxnSp>
      </p:grpSp>
      <p:grpSp>
        <p:nvGrpSpPr>
          <p:cNvPr id="382" name="Group 381"/>
          <p:cNvGrpSpPr/>
          <p:nvPr/>
        </p:nvGrpSpPr>
        <p:grpSpPr>
          <a:xfrm>
            <a:off x="79003" y="976164"/>
            <a:ext cx="10441160" cy="6912768"/>
            <a:chOff x="79003" y="976164"/>
            <a:chExt cx="10441160" cy="6912768"/>
          </a:xfrm>
        </p:grpSpPr>
        <p:grpSp>
          <p:nvGrpSpPr>
            <p:cNvPr id="431" name="Group 430"/>
            <p:cNvGrpSpPr/>
            <p:nvPr/>
          </p:nvGrpSpPr>
          <p:grpSpPr>
            <a:xfrm>
              <a:off x="2527275" y="3064396"/>
              <a:ext cx="7992888" cy="3168352"/>
              <a:chOff x="2527275" y="3064396"/>
              <a:chExt cx="7992888" cy="3168352"/>
            </a:xfrm>
          </p:grpSpPr>
          <p:cxnSp>
            <p:nvCxnSpPr>
              <p:cNvPr id="343" name="Straight Connector 342"/>
              <p:cNvCxnSpPr/>
              <p:nvPr/>
            </p:nvCxnSpPr>
            <p:spPr bwMode="auto">
              <a:xfrm>
                <a:off x="5839643" y="3064396"/>
                <a:ext cx="0" cy="1584176"/>
              </a:xfrm>
              <a:prstGeom prst="line">
                <a:avLst/>
              </a:prstGeom>
              <a:solidFill>
                <a:schemeClr val="accent1"/>
              </a:solidFill>
              <a:ln w="38100" cap="flat" cmpd="sng" algn="ctr">
                <a:solidFill>
                  <a:srgbClr val="C00000"/>
                </a:solidFill>
                <a:prstDash val="solid"/>
                <a:round/>
                <a:headEnd type="none" w="med" len="med"/>
                <a:tailEnd type="none" w="med" len="med"/>
              </a:ln>
              <a:effectLst/>
            </p:spPr>
          </p:cxnSp>
          <p:cxnSp>
            <p:nvCxnSpPr>
              <p:cNvPr id="407" name="Straight Connector 406"/>
              <p:cNvCxnSpPr/>
              <p:nvPr/>
            </p:nvCxnSpPr>
            <p:spPr bwMode="auto">
              <a:xfrm>
                <a:off x="2527275" y="4648572"/>
                <a:ext cx="5688632" cy="0"/>
              </a:xfrm>
              <a:prstGeom prst="line">
                <a:avLst/>
              </a:prstGeom>
              <a:solidFill>
                <a:schemeClr val="accent1"/>
              </a:solidFill>
              <a:ln w="38100" cap="flat" cmpd="sng" algn="ctr">
                <a:solidFill>
                  <a:srgbClr val="C00000"/>
                </a:solidFill>
                <a:prstDash val="solid"/>
                <a:round/>
                <a:headEnd type="none" w="med" len="med"/>
                <a:tailEnd type="none" w="med" len="med"/>
              </a:ln>
              <a:effectLst/>
            </p:spPr>
          </p:cxnSp>
          <p:cxnSp>
            <p:nvCxnSpPr>
              <p:cNvPr id="409" name="Straight Connector 408"/>
              <p:cNvCxnSpPr/>
              <p:nvPr/>
            </p:nvCxnSpPr>
            <p:spPr bwMode="auto">
              <a:xfrm>
                <a:off x="7423819" y="4648572"/>
                <a:ext cx="0" cy="1584176"/>
              </a:xfrm>
              <a:prstGeom prst="line">
                <a:avLst/>
              </a:prstGeom>
              <a:solidFill>
                <a:schemeClr val="accent1"/>
              </a:solidFill>
              <a:ln w="38100" cap="flat" cmpd="sng" algn="ctr">
                <a:solidFill>
                  <a:srgbClr val="C00000"/>
                </a:solidFill>
                <a:prstDash val="solid"/>
                <a:round/>
                <a:headEnd type="none" w="med" len="med"/>
                <a:tailEnd type="none" w="med" len="med"/>
              </a:ln>
              <a:effectLst/>
            </p:spPr>
          </p:cxnSp>
          <p:sp>
            <p:nvSpPr>
              <p:cNvPr id="421" name="TextBox 420"/>
              <p:cNvSpPr txBox="1"/>
              <p:nvPr/>
            </p:nvSpPr>
            <p:spPr>
              <a:xfrm>
                <a:off x="8288783" y="4577144"/>
                <a:ext cx="2231380" cy="215444"/>
              </a:xfrm>
              <a:prstGeom prst="rect">
                <a:avLst/>
              </a:prstGeom>
              <a:solidFill>
                <a:schemeClr val="bg1"/>
              </a:solidFill>
            </p:spPr>
            <p:txBody>
              <a:bodyPr wrap="square" lIns="0" tIns="0" rIns="0" bIns="0" rtlCol="0">
                <a:spAutoFit/>
              </a:bodyPr>
              <a:lstStyle/>
              <a:p>
                <a:r>
                  <a:rPr lang="en-GB" sz="1400" b="0" dirty="0" smtClean="0">
                    <a:solidFill>
                      <a:srgbClr val="C00000"/>
                    </a:solidFill>
                  </a:rPr>
                  <a:t>BVLAN A</a:t>
                </a:r>
                <a:endParaRPr lang="en-US" sz="1400" b="0" dirty="0" smtClean="0">
                  <a:solidFill>
                    <a:srgbClr val="C00000"/>
                  </a:solidFill>
                </a:endParaRPr>
              </a:p>
            </p:txBody>
          </p:sp>
        </p:grpSp>
        <p:grpSp>
          <p:nvGrpSpPr>
            <p:cNvPr id="443" name="Group 442"/>
            <p:cNvGrpSpPr/>
            <p:nvPr/>
          </p:nvGrpSpPr>
          <p:grpSpPr>
            <a:xfrm>
              <a:off x="151011" y="4648572"/>
              <a:ext cx="3096344" cy="1584176"/>
              <a:chOff x="151011" y="4648572"/>
              <a:chExt cx="3096344" cy="1584176"/>
            </a:xfrm>
          </p:grpSpPr>
          <p:cxnSp>
            <p:nvCxnSpPr>
              <p:cNvPr id="412" name="Straight Connector 411"/>
              <p:cNvCxnSpPr/>
              <p:nvPr/>
            </p:nvCxnSpPr>
            <p:spPr bwMode="auto">
              <a:xfrm>
                <a:off x="3247355" y="4648572"/>
                <a:ext cx="0" cy="1584176"/>
              </a:xfrm>
              <a:prstGeom prst="line">
                <a:avLst/>
              </a:prstGeom>
              <a:solidFill>
                <a:schemeClr val="accent1"/>
              </a:solidFill>
              <a:ln w="38100" cap="flat" cmpd="sng" algn="ctr">
                <a:solidFill>
                  <a:srgbClr val="C00000"/>
                </a:solidFill>
                <a:prstDash val="sysDot"/>
                <a:round/>
                <a:headEnd type="none" w="med" len="med"/>
                <a:tailEnd type="none" w="med" len="med"/>
              </a:ln>
              <a:effectLst/>
            </p:spPr>
          </p:cxnSp>
          <p:cxnSp>
            <p:nvCxnSpPr>
              <p:cNvPr id="433" name="Straight Arrow Connector 432"/>
              <p:cNvCxnSpPr>
                <a:stCxn id="434" idx="3"/>
                <a:endCxn id="18" idx="0"/>
              </p:cNvCxnSpPr>
              <p:nvPr/>
            </p:nvCxnSpPr>
            <p:spPr bwMode="auto">
              <a:xfrm>
                <a:off x="1591171" y="5945297"/>
                <a:ext cx="1656184" cy="287451"/>
              </a:xfrm>
              <a:prstGeom prst="straightConnector1">
                <a:avLst/>
              </a:prstGeom>
              <a:solidFill>
                <a:schemeClr val="accent1"/>
              </a:solidFill>
              <a:ln w="9525" cap="flat" cmpd="sng" algn="ctr">
                <a:solidFill>
                  <a:srgbClr val="C00000"/>
                </a:solidFill>
                <a:prstDash val="solid"/>
                <a:round/>
                <a:headEnd type="none" w="med" len="med"/>
                <a:tailEnd type="arrow"/>
              </a:ln>
              <a:effectLst/>
            </p:spPr>
          </p:cxnSp>
          <p:sp>
            <p:nvSpPr>
              <p:cNvPr id="434" name="TextBox 433"/>
              <p:cNvSpPr txBox="1"/>
              <p:nvPr/>
            </p:nvSpPr>
            <p:spPr>
              <a:xfrm>
                <a:off x="151011" y="5729853"/>
                <a:ext cx="1440160" cy="430887"/>
              </a:xfrm>
              <a:prstGeom prst="rect">
                <a:avLst/>
              </a:prstGeom>
              <a:solidFill>
                <a:schemeClr val="bg1"/>
              </a:solidFill>
            </p:spPr>
            <p:txBody>
              <a:bodyPr wrap="square" lIns="0" tIns="0" rIns="0" bIns="0" rtlCol="0">
                <a:spAutoFit/>
              </a:bodyPr>
              <a:lstStyle/>
              <a:p>
                <a:pPr algn="r"/>
                <a:r>
                  <a:rPr lang="en-GB" sz="1400" b="0" dirty="0" smtClean="0">
                    <a:solidFill>
                      <a:srgbClr val="C00000"/>
                    </a:solidFill>
                  </a:rPr>
                  <a:t>Blocked BVLAN A endpoint</a:t>
                </a:r>
                <a:endParaRPr lang="en-US" sz="1400" b="0" dirty="0" smtClean="0">
                  <a:solidFill>
                    <a:srgbClr val="C00000"/>
                  </a:solidFill>
                </a:endParaRPr>
              </a:p>
            </p:txBody>
          </p:sp>
        </p:grpSp>
        <p:sp>
          <p:nvSpPr>
            <p:cNvPr id="463" name="TextBox 462"/>
            <p:cNvSpPr txBox="1"/>
            <p:nvPr/>
          </p:nvSpPr>
          <p:spPr>
            <a:xfrm>
              <a:off x="79003" y="976164"/>
              <a:ext cx="3960440" cy="1231106"/>
            </a:xfrm>
            <a:prstGeom prst="rect">
              <a:avLst/>
            </a:prstGeom>
            <a:noFill/>
          </p:spPr>
          <p:txBody>
            <a:bodyPr wrap="square" lIns="0" tIns="0" rIns="0" bIns="0" rtlCol="0">
              <a:spAutoFit/>
            </a:bodyPr>
            <a:lstStyle/>
            <a:p>
              <a:r>
                <a:rPr lang="en-GB" sz="1600" b="0" dirty="0" smtClean="0">
                  <a:solidFill>
                    <a:srgbClr val="C00000"/>
                  </a:solidFill>
                </a:rPr>
                <a:t>BVLAN </a:t>
              </a:r>
              <a:r>
                <a:rPr lang="en-GB" sz="1600" dirty="0" smtClean="0">
                  <a:solidFill>
                    <a:srgbClr val="C00000"/>
                  </a:solidFill>
                </a:rPr>
                <a:t>A</a:t>
              </a:r>
              <a:r>
                <a:rPr lang="en-GB" sz="1600" b="0" dirty="0" smtClean="0">
                  <a:solidFill>
                    <a:srgbClr val="C00000"/>
                  </a:solidFill>
                </a:rPr>
                <a:t> for protected SVLAN </a:t>
              </a:r>
              <a:r>
                <a:rPr lang="en-GB" sz="1600" b="0" dirty="0" err="1" smtClean="0">
                  <a:solidFill>
                    <a:srgbClr val="C00000"/>
                  </a:solidFill>
                </a:rPr>
                <a:t>ECs</a:t>
              </a:r>
              <a:r>
                <a:rPr lang="en-GB" sz="1600" b="0" dirty="0" smtClean="0">
                  <a:solidFill>
                    <a:srgbClr val="C00000"/>
                  </a:solidFill>
                </a:rPr>
                <a:t> has active endpoint at either the right, or the left portal node. The other BVLAN endpoint is blocked. The two BVLAN endpoints form one virtual endpoint.</a:t>
              </a:r>
              <a:endParaRPr lang="en-US" sz="1600" b="0" dirty="0" smtClean="0">
                <a:solidFill>
                  <a:srgbClr val="C00000"/>
                </a:solidFill>
              </a:endParaRPr>
            </a:p>
          </p:txBody>
        </p:sp>
        <p:sp>
          <p:nvSpPr>
            <p:cNvPr id="477" name="TextBox 476"/>
            <p:cNvSpPr txBox="1"/>
            <p:nvPr/>
          </p:nvSpPr>
          <p:spPr>
            <a:xfrm>
              <a:off x="79003" y="7242601"/>
              <a:ext cx="1872208" cy="646331"/>
            </a:xfrm>
            <a:prstGeom prst="rect">
              <a:avLst/>
            </a:prstGeom>
            <a:solidFill>
              <a:schemeClr val="bg1"/>
            </a:solidFill>
          </p:spPr>
          <p:txBody>
            <a:bodyPr wrap="square" lIns="0" tIns="0" rIns="0" bIns="0" rtlCol="0">
              <a:spAutoFit/>
            </a:bodyPr>
            <a:lstStyle/>
            <a:p>
              <a:pPr algn="ctr"/>
              <a:r>
                <a:rPr lang="en-GB" sz="1400" dirty="0" smtClean="0">
                  <a:solidFill>
                    <a:srgbClr val="C00000"/>
                  </a:solidFill>
                </a:rPr>
                <a:t>B-MAC addresses of left &amp; right BVLAN A endpoints is the same</a:t>
              </a:r>
              <a:endParaRPr lang="en-US" sz="1400" dirty="0" smtClean="0">
                <a:solidFill>
                  <a:srgbClr val="C00000"/>
                </a:solidFill>
              </a:endParaRPr>
            </a:p>
          </p:txBody>
        </p:sp>
        <p:cxnSp>
          <p:nvCxnSpPr>
            <p:cNvPr id="478" name="Straight Arrow Connector 477"/>
            <p:cNvCxnSpPr>
              <a:stCxn id="477" idx="3"/>
              <a:endCxn id="19" idx="0"/>
            </p:cNvCxnSpPr>
            <p:nvPr/>
          </p:nvCxnSpPr>
          <p:spPr bwMode="auto">
            <a:xfrm flipV="1">
              <a:off x="1951211" y="6438485"/>
              <a:ext cx="1296144" cy="1127282"/>
            </a:xfrm>
            <a:prstGeom prst="straightConnector1">
              <a:avLst/>
            </a:prstGeom>
            <a:solidFill>
              <a:schemeClr val="accent1"/>
            </a:solidFill>
            <a:ln w="9525" cap="flat" cmpd="sng" algn="ctr">
              <a:solidFill>
                <a:srgbClr val="C00000"/>
              </a:solidFill>
              <a:prstDash val="solid"/>
              <a:round/>
              <a:headEnd type="none" w="med" len="med"/>
              <a:tailEnd type="arrow"/>
            </a:ln>
            <a:effectLst/>
          </p:spPr>
        </p:cxnSp>
        <p:cxnSp>
          <p:nvCxnSpPr>
            <p:cNvPr id="487" name="Straight Arrow Connector 486"/>
            <p:cNvCxnSpPr>
              <a:stCxn id="477" idx="3"/>
              <a:endCxn id="260" idx="2"/>
            </p:cNvCxnSpPr>
            <p:nvPr/>
          </p:nvCxnSpPr>
          <p:spPr bwMode="auto">
            <a:xfrm flipV="1">
              <a:off x="1951211" y="6520780"/>
              <a:ext cx="5472608" cy="1044987"/>
            </a:xfrm>
            <a:prstGeom prst="straightConnector1">
              <a:avLst/>
            </a:prstGeom>
            <a:solidFill>
              <a:schemeClr val="accent1"/>
            </a:solidFill>
            <a:ln w="9525" cap="flat" cmpd="sng" algn="ctr">
              <a:solidFill>
                <a:srgbClr val="C00000"/>
              </a:solidFill>
              <a:prstDash val="solid"/>
              <a:round/>
              <a:headEnd type="none" w="med" len="med"/>
              <a:tailEnd type="arrow"/>
            </a:ln>
            <a:effectLst/>
          </p:spPr>
        </p:cxnSp>
      </p:grpSp>
      <p:grpSp>
        <p:nvGrpSpPr>
          <p:cNvPr id="394" name="Group 393"/>
          <p:cNvGrpSpPr/>
          <p:nvPr/>
        </p:nvGrpSpPr>
        <p:grpSpPr>
          <a:xfrm>
            <a:off x="6995" y="1048172"/>
            <a:ext cx="10441160" cy="5974923"/>
            <a:chOff x="6995" y="1048172"/>
            <a:chExt cx="10441160" cy="5974923"/>
          </a:xfrm>
        </p:grpSpPr>
        <p:cxnSp>
          <p:nvCxnSpPr>
            <p:cNvPr id="354" name="Straight Connector 353"/>
            <p:cNvCxnSpPr/>
            <p:nvPr/>
          </p:nvCxnSpPr>
          <p:spPr bwMode="auto">
            <a:xfrm>
              <a:off x="2527275" y="4432548"/>
              <a:ext cx="5688632" cy="0"/>
            </a:xfrm>
            <a:prstGeom prst="line">
              <a:avLst/>
            </a:prstGeom>
            <a:solidFill>
              <a:schemeClr val="accent1"/>
            </a:solidFill>
            <a:ln w="38100" cap="flat" cmpd="sng" algn="ctr">
              <a:solidFill>
                <a:schemeClr val="tx1"/>
              </a:solidFill>
              <a:prstDash val="solid"/>
              <a:round/>
              <a:headEnd type="none" w="med" len="med"/>
              <a:tailEnd type="none" w="med" len="med"/>
            </a:ln>
            <a:effectLst/>
          </p:spPr>
        </p:cxnSp>
        <p:cxnSp>
          <p:nvCxnSpPr>
            <p:cNvPr id="380" name="Straight Connector 379"/>
            <p:cNvCxnSpPr/>
            <p:nvPr/>
          </p:nvCxnSpPr>
          <p:spPr bwMode="auto">
            <a:xfrm>
              <a:off x="7063779" y="4432548"/>
              <a:ext cx="0" cy="1800200"/>
            </a:xfrm>
            <a:prstGeom prst="line">
              <a:avLst/>
            </a:prstGeom>
            <a:solidFill>
              <a:schemeClr val="accent1"/>
            </a:solidFill>
            <a:ln w="38100" cap="flat" cmpd="sng" algn="ctr">
              <a:solidFill>
                <a:schemeClr val="tx1"/>
              </a:solidFill>
              <a:prstDash val="solid"/>
              <a:round/>
              <a:headEnd type="none" w="med" len="med"/>
              <a:tailEnd type="none" w="med" len="med"/>
            </a:ln>
            <a:effectLst/>
          </p:spPr>
        </p:cxnSp>
        <p:cxnSp>
          <p:nvCxnSpPr>
            <p:cNvPr id="381" name="Straight Connector 380"/>
            <p:cNvCxnSpPr/>
            <p:nvPr/>
          </p:nvCxnSpPr>
          <p:spPr bwMode="auto">
            <a:xfrm>
              <a:off x="3607395" y="4432548"/>
              <a:ext cx="0" cy="1800200"/>
            </a:xfrm>
            <a:prstGeom prst="line">
              <a:avLst/>
            </a:prstGeom>
            <a:solidFill>
              <a:schemeClr val="accent1"/>
            </a:solidFill>
            <a:ln w="38100" cap="flat" cmpd="sng" algn="ctr">
              <a:solidFill>
                <a:schemeClr val="tx1"/>
              </a:solidFill>
              <a:prstDash val="solid"/>
              <a:round/>
              <a:headEnd type="none" w="med" len="med"/>
              <a:tailEnd type="none" w="med" len="med"/>
            </a:ln>
            <a:effectLst/>
          </p:spPr>
        </p:cxnSp>
        <p:cxnSp>
          <p:nvCxnSpPr>
            <p:cNvPr id="384" name="Straight Connector 383"/>
            <p:cNvCxnSpPr/>
            <p:nvPr/>
          </p:nvCxnSpPr>
          <p:spPr bwMode="auto">
            <a:xfrm>
              <a:off x="6199683" y="3064396"/>
              <a:ext cx="0" cy="1368152"/>
            </a:xfrm>
            <a:prstGeom prst="line">
              <a:avLst/>
            </a:prstGeom>
            <a:solidFill>
              <a:schemeClr val="accent1"/>
            </a:solidFill>
            <a:ln w="38100" cap="flat" cmpd="sng" algn="ctr">
              <a:solidFill>
                <a:schemeClr val="tx1"/>
              </a:solidFill>
              <a:prstDash val="solid"/>
              <a:round/>
              <a:headEnd type="none" w="med" len="med"/>
              <a:tailEnd type="none" w="med" len="med"/>
            </a:ln>
            <a:effectLst/>
          </p:spPr>
        </p:cxnSp>
        <p:sp>
          <p:nvSpPr>
            <p:cNvPr id="420" name="TextBox 419"/>
            <p:cNvSpPr txBox="1"/>
            <p:nvPr/>
          </p:nvSpPr>
          <p:spPr>
            <a:xfrm>
              <a:off x="8287915" y="4361120"/>
              <a:ext cx="769441" cy="215444"/>
            </a:xfrm>
            <a:prstGeom prst="rect">
              <a:avLst/>
            </a:prstGeom>
            <a:noFill/>
          </p:spPr>
          <p:txBody>
            <a:bodyPr wrap="none" lIns="0" tIns="0" rIns="0" bIns="0" rtlCol="0">
              <a:spAutoFit/>
            </a:bodyPr>
            <a:lstStyle/>
            <a:p>
              <a:r>
                <a:rPr lang="en-GB" sz="1400" b="0" dirty="0" smtClean="0"/>
                <a:t>BVLAN U</a:t>
              </a:r>
              <a:endParaRPr lang="en-US" sz="1400" b="0" dirty="0" smtClean="0"/>
            </a:p>
          </p:txBody>
        </p:sp>
        <p:sp>
          <p:nvSpPr>
            <p:cNvPr id="447" name="TextBox 446"/>
            <p:cNvSpPr txBox="1"/>
            <p:nvPr/>
          </p:nvSpPr>
          <p:spPr>
            <a:xfrm>
              <a:off x="6631730" y="1048172"/>
              <a:ext cx="3816425" cy="738664"/>
            </a:xfrm>
            <a:prstGeom prst="rect">
              <a:avLst/>
            </a:prstGeom>
            <a:noFill/>
          </p:spPr>
          <p:txBody>
            <a:bodyPr wrap="square" lIns="0" tIns="0" rIns="0" bIns="0" rtlCol="0">
              <a:spAutoFit/>
            </a:bodyPr>
            <a:lstStyle/>
            <a:p>
              <a:r>
                <a:rPr lang="en-GB" sz="1600" b="0" dirty="0" smtClean="0"/>
                <a:t>BVLAN </a:t>
              </a:r>
              <a:r>
                <a:rPr lang="en-GB" sz="1600" dirty="0" smtClean="0"/>
                <a:t>U</a:t>
              </a:r>
              <a:r>
                <a:rPr lang="en-GB" sz="1600" b="0" dirty="0" smtClean="0"/>
                <a:t> for unprotected SVLAN </a:t>
              </a:r>
              <a:r>
                <a:rPr lang="en-GB" sz="1600" b="0" dirty="0" err="1" smtClean="0"/>
                <a:t>ECs</a:t>
              </a:r>
              <a:r>
                <a:rPr lang="en-GB" sz="1600" b="0" dirty="0" smtClean="0"/>
                <a:t> has active endpoints at left and right portal nodes.</a:t>
              </a:r>
              <a:endParaRPr lang="en-US" sz="1600" b="0" dirty="0" smtClean="0"/>
            </a:p>
          </p:txBody>
        </p:sp>
        <p:sp>
          <p:nvSpPr>
            <p:cNvPr id="387" name="TextBox 386"/>
            <p:cNvSpPr txBox="1"/>
            <p:nvPr/>
          </p:nvSpPr>
          <p:spPr>
            <a:xfrm>
              <a:off x="6995" y="6376764"/>
              <a:ext cx="1872208" cy="646331"/>
            </a:xfrm>
            <a:prstGeom prst="rect">
              <a:avLst/>
            </a:prstGeom>
            <a:solidFill>
              <a:schemeClr val="bg1"/>
            </a:solidFill>
          </p:spPr>
          <p:txBody>
            <a:bodyPr wrap="square" lIns="0" tIns="0" rIns="0" bIns="0" rtlCol="0">
              <a:spAutoFit/>
            </a:bodyPr>
            <a:lstStyle/>
            <a:p>
              <a:pPr algn="ctr"/>
              <a:r>
                <a:rPr lang="en-GB" sz="1400" dirty="0" smtClean="0"/>
                <a:t>B-MAC addresses of left &amp; right BVLAN U endpoints is different</a:t>
              </a:r>
              <a:endParaRPr lang="en-US" sz="1400" dirty="0" smtClean="0"/>
            </a:p>
          </p:txBody>
        </p:sp>
        <p:cxnSp>
          <p:nvCxnSpPr>
            <p:cNvPr id="388" name="Straight Arrow Connector 387"/>
            <p:cNvCxnSpPr>
              <a:stCxn id="387" idx="3"/>
              <a:endCxn id="16" idx="0"/>
            </p:cNvCxnSpPr>
            <p:nvPr/>
          </p:nvCxnSpPr>
          <p:spPr bwMode="auto">
            <a:xfrm flipV="1">
              <a:off x="1879203" y="6438485"/>
              <a:ext cx="1728192" cy="261445"/>
            </a:xfrm>
            <a:prstGeom prst="straightConnector1">
              <a:avLst/>
            </a:prstGeom>
            <a:solidFill>
              <a:schemeClr val="accent1"/>
            </a:solidFill>
            <a:ln w="9525" cap="flat" cmpd="sng" algn="ctr">
              <a:solidFill>
                <a:schemeClr val="tx1"/>
              </a:solidFill>
              <a:prstDash val="solid"/>
              <a:round/>
              <a:headEnd type="none" w="med" len="med"/>
              <a:tailEnd type="arrow"/>
            </a:ln>
            <a:effectLst/>
          </p:spPr>
        </p:cxnSp>
        <p:cxnSp>
          <p:nvCxnSpPr>
            <p:cNvPr id="389" name="Straight Arrow Connector 388"/>
            <p:cNvCxnSpPr>
              <a:stCxn id="387" idx="3"/>
              <a:endCxn id="262" idx="0"/>
            </p:cNvCxnSpPr>
            <p:nvPr/>
          </p:nvCxnSpPr>
          <p:spPr bwMode="auto">
            <a:xfrm flipV="1">
              <a:off x="1879203" y="6438485"/>
              <a:ext cx="5184576" cy="261445"/>
            </a:xfrm>
            <a:prstGeom prst="straightConnector1">
              <a:avLst/>
            </a:prstGeom>
            <a:solidFill>
              <a:schemeClr val="accent1"/>
            </a:solidFill>
            <a:ln w="9525" cap="flat" cmpd="sng" algn="ctr">
              <a:solidFill>
                <a:schemeClr val="tx1"/>
              </a:solidFill>
              <a:prstDash val="solid"/>
              <a:round/>
              <a:headEnd type="none" w="med" len="med"/>
              <a:tailEnd type="arrow"/>
            </a:ln>
            <a:effectLst/>
          </p:spPr>
        </p:cxnSp>
      </p:grpSp>
      <p:sp>
        <p:nvSpPr>
          <p:cNvPr id="395" name="TextBox 394"/>
          <p:cNvSpPr txBox="1"/>
          <p:nvPr/>
        </p:nvSpPr>
        <p:spPr>
          <a:xfrm>
            <a:off x="10034198" y="-590"/>
            <a:ext cx="629981" cy="184666"/>
          </a:xfrm>
          <a:prstGeom prst="rect">
            <a:avLst/>
          </a:prstGeom>
          <a:noFill/>
        </p:spPr>
        <p:txBody>
          <a:bodyPr wrap="none" lIns="0" tIns="0" rIns="0" bIns="0" rtlCol="0">
            <a:spAutoFit/>
          </a:bodyPr>
          <a:lstStyle/>
          <a:p>
            <a:r>
              <a:rPr lang="en-GB" sz="1200" b="0" dirty="0" smtClean="0">
                <a:solidFill>
                  <a:srgbClr val="C00000"/>
                </a:solidFill>
              </a:rPr>
              <a:t>animated</a:t>
            </a:r>
            <a:endParaRPr lang="en-US" sz="1200" b="0" dirty="0" smtClean="0">
              <a:solidFill>
                <a:srgbClr val="C00000"/>
              </a:solidFill>
            </a:endParaRPr>
          </a:p>
        </p:txBody>
      </p:sp>
      <p:cxnSp>
        <p:nvCxnSpPr>
          <p:cNvPr id="392" name="Straight Connector 391"/>
          <p:cNvCxnSpPr/>
          <p:nvPr/>
        </p:nvCxnSpPr>
        <p:spPr bwMode="auto">
          <a:xfrm flipH="1">
            <a:off x="3967435" y="5728692"/>
            <a:ext cx="360040" cy="432048"/>
          </a:xfrm>
          <a:prstGeom prst="line">
            <a:avLst/>
          </a:prstGeom>
          <a:solidFill>
            <a:schemeClr val="accent1"/>
          </a:solidFill>
          <a:ln w="38100" cap="flat" cmpd="sng" algn="ctr">
            <a:solidFill>
              <a:srgbClr val="CC00FF"/>
            </a:solidFill>
            <a:prstDash val="solid"/>
            <a:round/>
            <a:headEnd type="none" w="med" len="med"/>
            <a:tailEnd type="none" w="med" len="med"/>
          </a:ln>
          <a:effectLst/>
        </p:spPr>
      </p:cxnSp>
      <p:cxnSp>
        <p:nvCxnSpPr>
          <p:cNvPr id="393" name="Straight Connector 392"/>
          <p:cNvCxnSpPr/>
          <p:nvPr/>
        </p:nvCxnSpPr>
        <p:spPr bwMode="auto">
          <a:xfrm>
            <a:off x="6343699" y="5728692"/>
            <a:ext cx="360040" cy="432048"/>
          </a:xfrm>
          <a:prstGeom prst="line">
            <a:avLst/>
          </a:prstGeom>
          <a:solidFill>
            <a:schemeClr val="accent1"/>
          </a:solidFill>
          <a:ln w="38100" cap="flat" cmpd="sng" algn="ctr">
            <a:solidFill>
              <a:srgbClr val="CC00FF"/>
            </a:solidFill>
            <a:prstDash val="solid"/>
            <a:round/>
            <a:headEnd type="none" w="med" len="med"/>
            <a:tailEnd type="none" w="med" len="med"/>
          </a:ln>
          <a:effectLst/>
        </p:spPr>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94"/>
                                        </p:tgtEl>
                                        <p:attrNameLst>
                                          <p:attrName>style.visibility</p:attrName>
                                        </p:attrNameLst>
                                      </p:cBhvr>
                                      <p:to>
                                        <p:strVal val="visible"/>
                                      </p:to>
                                    </p:set>
                                  </p:childTnLst>
                                  <p:subTnLst>
                                    <p:set>
                                      <p:cBhvr override="childStyle">
                                        <p:cTn dur="1" fill="hold" display="0" masterRel="nextClick" afterEffect="1"/>
                                        <p:tgtEl>
                                          <p:spTgt spid="394"/>
                                        </p:tgtEl>
                                        <p:attrNameLst>
                                          <p:attrName>style.visibility</p:attrName>
                                        </p:attrNameLst>
                                      </p:cBhvr>
                                      <p:to>
                                        <p:strVal val="hidden"/>
                                      </p:to>
                                    </p:set>
                                  </p:sub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82"/>
                                        </p:tgtEl>
                                        <p:attrNameLst>
                                          <p:attrName>style.visibility</p:attrName>
                                        </p:attrNameLst>
                                      </p:cBhvr>
                                      <p:to>
                                        <p:strVal val="visible"/>
                                      </p:to>
                                    </p:set>
                                  </p:childTnLst>
                                  <p:subTnLst>
                                    <p:set>
                                      <p:cBhvr override="childStyle">
                                        <p:cTn dur="1" fill="hold" display="0" masterRel="nextClick" afterEffect="1"/>
                                        <p:tgtEl>
                                          <p:spTgt spid="382"/>
                                        </p:tgtEl>
                                        <p:attrNameLst>
                                          <p:attrName>style.visibility</p:attrName>
                                        </p:attrNameLst>
                                      </p:cBhvr>
                                      <p:to>
                                        <p:strVal val="hidden"/>
                                      </p:to>
                                    </p:set>
                                  </p:sub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8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94"/>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8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Load sharing at portal nodes</a:t>
            </a:r>
            <a:endParaRPr lang="en-US" dirty="0"/>
          </a:p>
        </p:txBody>
      </p:sp>
      <p:sp>
        <p:nvSpPr>
          <p:cNvPr id="3" name="Content Placeholder 2"/>
          <p:cNvSpPr>
            <a:spLocks noGrp="1"/>
          </p:cNvSpPr>
          <p:nvPr>
            <p:ph idx="1"/>
          </p:nvPr>
        </p:nvSpPr>
        <p:spPr/>
        <p:txBody>
          <a:bodyPr/>
          <a:lstStyle/>
          <a:p>
            <a:pPr marL="0" indent="0"/>
            <a:r>
              <a:rPr lang="en-GB" sz="2000" b="0" dirty="0" smtClean="0"/>
              <a:t>BVLAN </a:t>
            </a:r>
            <a:r>
              <a:rPr lang="en-GB" sz="2000" dirty="0" smtClean="0">
                <a:solidFill>
                  <a:srgbClr val="C00000"/>
                </a:solidFill>
              </a:rPr>
              <a:t>A</a:t>
            </a:r>
            <a:r>
              <a:rPr lang="en-GB" sz="2000" dirty="0" smtClean="0"/>
              <a:t> </a:t>
            </a:r>
            <a:r>
              <a:rPr lang="en-GB" sz="2000" b="0" dirty="0" smtClean="0"/>
              <a:t>and</a:t>
            </a:r>
            <a:r>
              <a:rPr lang="en-GB" sz="2000" dirty="0" smtClean="0"/>
              <a:t> </a:t>
            </a:r>
            <a:r>
              <a:rPr lang="en-GB" sz="2000" dirty="0" smtClean="0">
                <a:solidFill>
                  <a:srgbClr val="0066FF"/>
                </a:solidFill>
              </a:rPr>
              <a:t>B</a:t>
            </a:r>
            <a:r>
              <a:rPr lang="en-GB" sz="2000" b="0" dirty="0" smtClean="0"/>
              <a:t> are used to support </a:t>
            </a:r>
            <a:r>
              <a:rPr lang="en-GB" sz="2000" dirty="0" smtClean="0"/>
              <a:t>load sharing </a:t>
            </a:r>
            <a:r>
              <a:rPr lang="en-GB" sz="2000" b="0" dirty="0" smtClean="0"/>
              <a:t>of protected SVLAN </a:t>
            </a:r>
            <a:r>
              <a:rPr lang="en-GB" sz="2000" b="0" dirty="0" err="1" smtClean="0"/>
              <a:t>ECs</a:t>
            </a:r>
            <a:r>
              <a:rPr lang="en-GB" sz="2000" b="0" dirty="0" smtClean="0"/>
              <a:t> by the two portal nodes</a:t>
            </a:r>
          </a:p>
          <a:p>
            <a:pPr marL="0" indent="0"/>
            <a:r>
              <a:rPr lang="en-GB" sz="2000" b="0" dirty="0" smtClean="0"/>
              <a:t>Under fault free conditions, 50% of the SVLAN EC traffic will pass through the left portal node to the ENNI and the other 50% will pass through the right portal node</a:t>
            </a:r>
          </a:p>
          <a:p>
            <a:pPr marL="898525" lvl="1" indent="-366713"/>
            <a:r>
              <a:rPr lang="en-GB" sz="1800" dirty="0" smtClean="0"/>
              <a:t>The figure in the previous slide illustrates that BVLAN A and B are both having an end point on the domain top edge node to illustrate load sharing. To support multipoint SVLAN </a:t>
            </a:r>
            <a:r>
              <a:rPr lang="en-GB" sz="1800" dirty="0" err="1" smtClean="0"/>
              <a:t>ECs</a:t>
            </a:r>
            <a:r>
              <a:rPr lang="en-GB" sz="1800" dirty="0" smtClean="0"/>
              <a:t> between any sub set of edge nodes it is typically necessary that a BVLAN is connected to all IB BEB nodes in a domain. BVLAN A and B most likely will have end points on each edge node as such.</a:t>
            </a:r>
            <a:br>
              <a:rPr lang="en-GB" sz="1800" dirty="0" smtClean="0"/>
            </a:br>
            <a:r>
              <a:rPr lang="en-GB" sz="1800" dirty="0" smtClean="0"/>
              <a:t>Note: For load balancing at the portal nodes, it is not necessary to distribute the SVLAN </a:t>
            </a:r>
            <a:r>
              <a:rPr lang="en-GB" sz="1800" dirty="0" err="1" smtClean="0"/>
              <a:t>ECs</a:t>
            </a:r>
            <a:r>
              <a:rPr lang="en-GB" sz="1800" dirty="0" smtClean="0"/>
              <a:t> in each edge node over both BVLAN A and B.</a:t>
            </a:r>
            <a:endParaRPr lang="en-GB" sz="1800" b="0" dirty="0" smtClean="0"/>
          </a:p>
          <a:p>
            <a:pPr marL="0" indent="0"/>
            <a:r>
              <a:rPr lang="en-GB" sz="2000" b="0" dirty="0" smtClean="0"/>
              <a:t>Unprotected SVLAN </a:t>
            </a:r>
            <a:r>
              <a:rPr lang="en-GB" sz="2000" b="0" dirty="0" err="1" smtClean="0"/>
              <a:t>ECs</a:t>
            </a:r>
            <a:r>
              <a:rPr lang="en-GB" sz="2000" b="0" dirty="0" smtClean="0"/>
              <a:t> can not be supported by BVLAN </a:t>
            </a:r>
            <a:r>
              <a:rPr lang="en-GB" sz="2000" dirty="0" smtClean="0">
                <a:solidFill>
                  <a:srgbClr val="C00000"/>
                </a:solidFill>
              </a:rPr>
              <a:t>A</a:t>
            </a:r>
            <a:r>
              <a:rPr lang="en-GB" sz="2000" dirty="0" smtClean="0"/>
              <a:t> </a:t>
            </a:r>
            <a:r>
              <a:rPr lang="en-GB" sz="2000" b="0" dirty="0" smtClean="0"/>
              <a:t>or </a:t>
            </a:r>
            <a:r>
              <a:rPr lang="en-GB" sz="2000" dirty="0" smtClean="0">
                <a:solidFill>
                  <a:srgbClr val="0066FF"/>
                </a:solidFill>
              </a:rPr>
              <a:t>B</a:t>
            </a:r>
            <a:r>
              <a:rPr lang="en-GB" sz="2000" b="0" dirty="0" smtClean="0"/>
              <a:t> due to blocking of BVLAN end point at one of the two portal nodes</a:t>
            </a:r>
          </a:p>
          <a:p>
            <a:pPr marL="0" indent="0"/>
            <a:r>
              <a:rPr lang="en-GB" sz="2000" i="1" dirty="0" smtClean="0"/>
              <a:t>QUESTION:</a:t>
            </a:r>
            <a:r>
              <a:rPr lang="en-GB" sz="2000" b="0" dirty="0" smtClean="0"/>
              <a:t> How to block a BVLAN end point; i.e. prevent that BVLAN OAM generated on the CBP will enter the BVLAN Relay function?</a:t>
            </a:r>
          </a:p>
          <a:p>
            <a:pPr marL="0" indent="0"/>
            <a:r>
              <a:rPr lang="en-GB" sz="2000" b="0" dirty="0" smtClean="0"/>
              <a:t>BVLAN </a:t>
            </a:r>
            <a:r>
              <a:rPr lang="en-GB" sz="2000" b="0" dirty="0" err="1" smtClean="0"/>
              <a:t>ECs</a:t>
            </a:r>
            <a:r>
              <a:rPr lang="en-GB" sz="2000" b="0" dirty="0" smtClean="0"/>
              <a:t>  are set up under MSTP/MVRP control. A/B are dynamic connections. MSTP/MVRP will restore BVLAN A/B </a:t>
            </a:r>
            <a:r>
              <a:rPr lang="en-GB" sz="2000" b="0" dirty="0" err="1" smtClean="0"/>
              <a:t>ECs</a:t>
            </a:r>
            <a:r>
              <a:rPr lang="en-GB" sz="2000" b="0" dirty="0" smtClean="0"/>
              <a:t> if it receives a trigger condition. Triggers are e.g. ‘active gateway failed’ and request from DRNI.</a:t>
            </a:r>
            <a:endParaRPr lang="en-US" sz="2000" b="0" dirty="0" smtClean="0"/>
          </a:p>
          <a:p>
            <a:pPr marL="0" indent="0"/>
            <a:endParaRPr lang="en-US" sz="2000" b="0" dirty="0" smtClean="0"/>
          </a:p>
          <a:p>
            <a:pPr marL="0" indent="0"/>
            <a:endParaRPr lang="en-GB" sz="2000" b="0" dirty="0" smtClean="0"/>
          </a:p>
          <a:p>
            <a:pPr marL="0" indent="0"/>
            <a:endParaRPr lang="en-US" sz="2000" b="0" dirty="0" smtClean="0"/>
          </a:p>
          <a:p>
            <a:endParaRPr lang="en-US" sz="2000"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Distributed Restorable BVLAN connected to DRNI</a:t>
            </a:r>
            <a:endParaRPr lang="en-US" dirty="0"/>
          </a:p>
        </p:txBody>
      </p:sp>
      <p:cxnSp>
        <p:nvCxnSpPr>
          <p:cNvPr id="32" name="Straight Connector 31"/>
          <p:cNvCxnSpPr/>
          <p:nvPr/>
        </p:nvCxnSpPr>
        <p:spPr bwMode="auto">
          <a:xfrm>
            <a:off x="3175347" y="2920380"/>
            <a:ext cx="0" cy="28803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8" name="Straight Connector 37"/>
          <p:cNvCxnSpPr/>
          <p:nvPr/>
        </p:nvCxnSpPr>
        <p:spPr bwMode="auto">
          <a:xfrm>
            <a:off x="2095227" y="2920380"/>
            <a:ext cx="0" cy="28803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sp>
        <p:nvSpPr>
          <p:cNvPr id="43" name="Isosceles Triangle 42"/>
          <p:cNvSpPr/>
          <p:nvPr/>
        </p:nvSpPr>
        <p:spPr bwMode="auto">
          <a:xfrm>
            <a:off x="3031331" y="3208412"/>
            <a:ext cx="288032" cy="288032"/>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4" name="Trapezoid 43"/>
          <p:cNvSpPr/>
          <p:nvPr/>
        </p:nvSpPr>
        <p:spPr bwMode="auto">
          <a:xfrm>
            <a:off x="3031331" y="3414149"/>
            <a:ext cx="288032" cy="82295"/>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6" name="Isosceles Triangle 45"/>
          <p:cNvSpPr/>
          <p:nvPr/>
        </p:nvSpPr>
        <p:spPr bwMode="auto">
          <a:xfrm>
            <a:off x="1951211" y="3208412"/>
            <a:ext cx="288032" cy="288032"/>
          </a:xfrm>
          <a:prstGeom prst="triangle">
            <a:avLst/>
          </a:prstGeom>
          <a:solidFill>
            <a:srgbClr val="99FF66"/>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7" name="Trapezoid 46"/>
          <p:cNvSpPr/>
          <p:nvPr/>
        </p:nvSpPr>
        <p:spPr bwMode="auto">
          <a:xfrm>
            <a:off x="1951211" y="3414149"/>
            <a:ext cx="288521" cy="82295"/>
          </a:xfrm>
          <a:prstGeom prst="trapezoid">
            <a:avLst>
              <a:gd name="adj" fmla="val 49845"/>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48" name="Straight Connector 47"/>
          <p:cNvCxnSpPr/>
          <p:nvPr/>
        </p:nvCxnSpPr>
        <p:spPr bwMode="auto">
          <a:xfrm>
            <a:off x="2023219" y="3496444"/>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49" name="Straight Connector 48"/>
          <p:cNvCxnSpPr/>
          <p:nvPr/>
        </p:nvCxnSpPr>
        <p:spPr bwMode="auto">
          <a:xfrm>
            <a:off x="2095227" y="3496444"/>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50" name="Straight Connector 49"/>
          <p:cNvCxnSpPr/>
          <p:nvPr/>
        </p:nvCxnSpPr>
        <p:spPr bwMode="auto">
          <a:xfrm>
            <a:off x="2167235" y="3496444"/>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51" name="Straight Connector 50"/>
          <p:cNvCxnSpPr/>
          <p:nvPr/>
        </p:nvCxnSpPr>
        <p:spPr bwMode="auto">
          <a:xfrm>
            <a:off x="3247355" y="349644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2" name="Straight Connector 51"/>
          <p:cNvCxnSpPr/>
          <p:nvPr/>
        </p:nvCxnSpPr>
        <p:spPr bwMode="auto">
          <a:xfrm>
            <a:off x="3103339" y="349644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3" name="Straight Connector 52"/>
          <p:cNvCxnSpPr/>
          <p:nvPr/>
        </p:nvCxnSpPr>
        <p:spPr bwMode="auto">
          <a:xfrm>
            <a:off x="3175347" y="349644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56" name="TextBox 55"/>
          <p:cNvSpPr txBox="1"/>
          <p:nvPr/>
        </p:nvSpPr>
        <p:spPr>
          <a:xfrm>
            <a:off x="1951919" y="2992968"/>
            <a:ext cx="120226" cy="215444"/>
          </a:xfrm>
          <a:prstGeom prst="rect">
            <a:avLst/>
          </a:prstGeom>
          <a:noFill/>
        </p:spPr>
        <p:txBody>
          <a:bodyPr wrap="none" lIns="0" tIns="0" rIns="0" bIns="0" rtlCol="0">
            <a:spAutoFit/>
          </a:bodyPr>
          <a:lstStyle/>
          <a:p>
            <a:r>
              <a:rPr lang="en-GB" sz="1400" dirty="0" smtClean="0">
                <a:solidFill>
                  <a:schemeClr val="bg1">
                    <a:lumMod val="75000"/>
                  </a:schemeClr>
                </a:solidFill>
              </a:rPr>
              <a:t>P</a:t>
            </a:r>
            <a:endParaRPr lang="en-US" sz="1400" dirty="0" smtClean="0">
              <a:solidFill>
                <a:schemeClr val="bg1">
                  <a:lumMod val="75000"/>
                </a:schemeClr>
              </a:solidFill>
            </a:endParaRPr>
          </a:p>
        </p:txBody>
      </p:sp>
      <p:sp>
        <p:nvSpPr>
          <p:cNvPr id="57" name="TextBox 56"/>
          <p:cNvSpPr txBox="1"/>
          <p:nvPr/>
        </p:nvSpPr>
        <p:spPr>
          <a:xfrm>
            <a:off x="3221453" y="2992388"/>
            <a:ext cx="169918" cy="215444"/>
          </a:xfrm>
          <a:prstGeom prst="rect">
            <a:avLst/>
          </a:prstGeom>
          <a:noFill/>
        </p:spPr>
        <p:txBody>
          <a:bodyPr wrap="none" lIns="0" tIns="0" rIns="0" bIns="0" rtlCol="0">
            <a:spAutoFit/>
          </a:bodyPr>
          <a:lstStyle/>
          <a:p>
            <a:r>
              <a:rPr lang="en-GB" sz="1400" dirty="0" smtClean="0"/>
              <a:t>W</a:t>
            </a:r>
            <a:endParaRPr lang="en-US" sz="1400" dirty="0" smtClean="0"/>
          </a:p>
        </p:txBody>
      </p:sp>
      <p:cxnSp>
        <p:nvCxnSpPr>
          <p:cNvPr id="73" name="Straight Connector 72"/>
          <p:cNvCxnSpPr/>
          <p:nvPr/>
        </p:nvCxnSpPr>
        <p:spPr bwMode="auto">
          <a:xfrm>
            <a:off x="4039443" y="2920380"/>
            <a:ext cx="0" cy="28803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79" name="Straight Connector 78"/>
          <p:cNvCxnSpPr>
            <a:endCxn id="87" idx="0"/>
          </p:cNvCxnSpPr>
          <p:nvPr/>
        </p:nvCxnSpPr>
        <p:spPr bwMode="auto">
          <a:xfrm>
            <a:off x="1159123" y="2920380"/>
            <a:ext cx="0" cy="288032"/>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83" name="Isosceles Triangle 82"/>
          <p:cNvSpPr/>
          <p:nvPr/>
        </p:nvSpPr>
        <p:spPr bwMode="auto">
          <a:xfrm>
            <a:off x="3895427" y="3208412"/>
            <a:ext cx="288032" cy="288032"/>
          </a:xfrm>
          <a:prstGeom prst="triangle">
            <a:avLst/>
          </a:prstGeom>
          <a:solidFill>
            <a:srgbClr val="99FF66"/>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85" name="Trapezoid 84"/>
          <p:cNvSpPr/>
          <p:nvPr/>
        </p:nvSpPr>
        <p:spPr bwMode="auto">
          <a:xfrm>
            <a:off x="3893090" y="3414149"/>
            <a:ext cx="290370" cy="82295"/>
          </a:xfrm>
          <a:prstGeom prst="trapezoid">
            <a:avLst>
              <a:gd name="adj" fmla="val 49845"/>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87" name="Isosceles Triangle 86"/>
          <p:cNvSpPr/>
          <p:nvPr/>
        </p:nvSpPr>
        <p:spPr bwMode="auto">
          <a:xfrm>
            <a:off x="1015107" y="3208412"/>
            <a:ext cx="288032" cy="288032"/>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88" name="Trapezoid 87"/>
          <p:cNvSpPr/>
          <p:nvPr/>
        </p:nvSpPr>
        <p:spPr bwMode="auto">
          <a:xfrm>
            <a:off x="1015105" y="3414149"/>
            <a:ext cx="284057" cy="82295"/>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89" name="TextBox 88"/>
          <p:cNvSpPr txBox="1"/>
          <p:nvPr/>
        </p:nvSpPr>
        <p:spPr>
          <a:xfrm>
            <a:off x="1231131" y="2992968"/>
            <a:ext cx="169918" cy="215444"/>
          </a:xfrm>
          <a:prstGeom prst="rect">
            <a:avLst/>
          </a:prstGeom>
          <a:noFill/>
        </p:spPr>
        <p:txBody>
          <a:bodyPr wrap="none" lIns="0" tIns="0" rIns="0" bIns="0" rtlCol="0">
            <a:spAutoFit/>
          </a:bodyPr>
          <a:lstStyle/>
          <a:p>
            <a:r>
              <a:rPr lang="en-GB" sz="1400" dirty="0" smtClean="0"/>
              <a:t>W</a:t>
            </a:r>
            <a:endParaRPr lang="en-US" sz="1400" dirty="0" smtClean="0"/>
          </a:p>
        </p:txBody>
      </p:sp>
      <p:sp>
        <p:nvSpPr>
          <p:cNvPr id="92" name="TextBox 91"/>
          <p:cNvSpPr txBox="1"/>
          <p:nvPr/>
        </p:nvSpPr>
        <p:spPr>
          <a:xfrm>
            <a:off x="3847209" y="2992388"/>
            <a:ext cx="120226" cy="215444"/>
          </a:xfrm>
          <a:prstGeom prst="rect">
            <a:avLst/>
          </a:prstGeom>
          <a:noFill/>
        </p:spPr>
        <p:txBody>
          <a:bodyPr wrap="none" lIns="0" tIns="0" rIns="0" bIns="0" rtlCol="0">
            <a:spAutoFit/>
          </a:bodyPr>
          <a:lstStyle/>
          <a:p>
            <a:r>
              <a:rPr lang="en-GB" sz="1400" dirty="0" smtClean="0">
                <a:solidFill>
                  <a:schemeClr val="bg1">
                    <a:lumMod val="75000"/>
                  </a:schemeClr>
                </a:solidFill>
              </a:rPr>
              <a:t>P</a:t>
            </a:r>
            <a:endParaRPr lang="en-US" sz="1400" dirty="0" smtClean="0">
              <a:solidFill>
                <a:schemeClr val="bg1">
                  <a:lumMod val="75000"/>
                </a:schemeClr>
              </a:solidFill>
            </a:endParaRPr>
          </a:p>
        </p:txBody>
      </p:sp>
      <p:sp>
        <p:nvSpPr>
          <p:cNvPr id="94" name="Rectangle 93"/>
          <p:cNvSpPr/>
          <p:nvPr/>
        </p:nvSpPr>
        <p:spPr bwMode="auto">
          <a:xfrm>
            <a:off x="1303139" y="3928492"/>
            <a:ext cx="720080" cy="216024"/>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000" b="1" i="0" u="none" strike="noStrike" cap="none" normalizeH="0" baseline="0" dirty="0" smtClean="0">
                <a:ln>
                  <a:noFill/>
                </a:ln>
                <a:solidFill>
                  <a:schemeClr val="bg1"/>
                </a:solidFill>
                <a:effectLst/>
                <a:latin typeface="Arial" charset="0"/>
                <a:ea typeface="MS PGothic" pitchFamily="34" charset="-128"/>
              </a:rPr>
              <a:t>Half-DAS</a:t>
            </a:r>
          </a:p>
        </p:txBody>
      </p:sp>
      <p:sp>
        <p:nvSpPr>
          <p:cNvPr id="119" name="Rectangle 118"/>
          <p:cNvSpPr/>
          <p:nvPr/>
        </p:nvSpPr>
        <p:spPr bwMode="auto">
          <a:xfrm>
            <a:off x="223019" y="1624236"/>
            <a:ext cx="4903539" cy="3528392"/>
          </a:xfrm>
          <a:prstGeom prst="rect">
            <a:avLst/>
          </a:prstGeom>
          <a:noFill/>
          <a:ln w="9525" cap="flat" cmpd="sng" algn="ctr">
            <a:solidFill>
              <a:schemeClr val="tx1"/>
            </a:solidFill>
            <a:prstDash val="lg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23" name="TextBox 122"/>
          <p:cNvSpPr txBox="1"/>
          <p:nvPr/>
        </p:nvSpPr>
        <p:spPr>
          <a:xfrm>
            <a:off x="2757471" y="1696244"/>
            <a:ext cx="129844" cy="215444"/>
          </a:xfrm>
          <a:prstGeom prst="rect">
            <a:avLst/>
          </a:prstGeom>
          <a:noFill/>
        </p:spPr>
        <p:txBody>
          <a:bodyPr wrap="none" lIns="0" tIns="0" rIns="0" bIns="0" rtlCol="0">
            <a:spAutoFit/>
          </a:bodyPr>
          <a:lstStyle/>
          <a:p>
            <a:r>
              <a:rPr lang="en-GB" sz="1400" dirty="0" smtClean="0">
                <a:solidFill>
                  <a:srgbClr val="0066FF"/>
                </a:solidFill>
              </a:rPr>
              <a:t>B</a:t>
            </a:r>
            <a:endParaRPr lang="en-US" sz="1400" dirty="0" smtClean="0">
              <a:solidFill>
                <a:srgbClr val="0066FF"/>
              </a:solidFill>
            </a:endParaRPr>
          </a:p>
        </p:txBody>
      </p:sp>
      <p:cxnSp>
        <p:nvCxnSpPr>
          <p:cNvPr id="125" name="Straight Connector 124"/>
          <p:cNvCxnSpPr/>
          <p:nvPr/>
        </p:nvCxnSpPr>
        <p:spPr bwMode="auto">
          <a:xfrm flipH="1">
            <a:off x="1158488" y="2416324"/>
            <a:ext cx="635" cy="504056"/>
          </a:xfrm>
          <a:prstGeom prst="line">
            <a:avLst/>
          </a:prstGeom>
          <a:solidFill>
            <a:schemeClr val="accent1"/>
          </a:solidFill>
          <a:ln w="38100" cap="flat" cmpd="sng" algn="ctr">
            <a:solidFill>
              <a:srgbClr val="0066FF"/>
            </a:solidFill>
            <a:prstDash val="solid"/>
            <a:round/>
            <a:headEnd type="none" w="med" len="med"/>
            <a:tailEnd type="none" w="med" len="med"/>
          </a:ln>
          <a:effectLst/>
        </p:spPr>
      </p:cxnSp>
      <p:cxnSp>
        <p:nvCxnSpPr>
          <p:cNvPr id="126" name="Straight Connector 125"/>
          <p:cNvCxnSpPr/>
          <p:nvPr/>
        </p:nvCxnSpPr>
        <p:spPr bwMode="auto">
          <a:xfrm flipH="1">
            <a:off x="4039443" y="2416324"/>
            <a:ext cx="7630" cy="504056"/>
          </a:xfrm>
          <a:prstGeom prst="line">
            <a:avLst/>
          </a:prstGeom>
          <a:solidFill>
            <a:schemeClr val="accent1"/>
          </a:solidFill>
          <a:ln w="38100" cap="flat" cmpd="sng" algn="ctr">
            <a:solidFill>
              <a:srgbClr val="0066FF"/>
            </a:solidFill>
            <a:prstDash val="sysDot"/>
            <a:round/>
            <a:headEnd type="none" w="med" len="med"/>
            <a:tailEnd type="none" w="med" len="med"/>
          </a:ln>
          <a:effectLst/>
        </p:spPr>
      </p:cxnSp>
      <p:cxnSp>
        <p:nvCxnSpPr>
          <p:cNvPr id="129" name="Straight Connector 128"/>
          <p:cNvCxnSpPr/>
          <p:nvPr/>
        </p:nvCxnSpPr>
        <p:spPr bwMode="auto">
          <a:xfrm>
            <a:off x="3175347" y="2272308"/>
            <a:ext cx="0" cy="648072"/>
          </a:xfrm>
          <a:prstGeom prst="line">
            <a:avLst/>
          </a:prstGeom>
          <a:solidFill>
            <a:schemeClr val="accent1"/>
          </a:solidFill>
          <a:ln w="38100" cap="flat" cmpd="sng" algn="ctr">
            <a:solidFill>
              <a:srgbClr val="C00000"/>
            </a:solidFill>
            <a:prstDash val="solid"/>
            <a:round/>
            <a:headEnd type="none" w="med" len="med"/>
            <a:tailEnd type="none" w="med" len="med"/>
          </a:ln>
          <a:effectLst/>
        </p:spPr>
      </p:cxnSp>
      <p:cxnSp>
        <p:nvCxnSpPr>
          <p:cNvPr id="130" name="Straight Connector 129"/>
          <p:cNvCxnSpPr/>
          <p:nvPr/>
        </p:nvCxnSpPr>
        <p:spPr bwMode="auto">
          <a:xfrm>
            <a:off x="2095227" y="2272308"/>
            <a:ext cx="0" cy="648072"/>
          </a:xfrm>
          <a:prstGeom prst="line">
            <a:avLst/>
          </a:prstGeom>
          <a:solidFill>
            <a:schemeClr val="accent1"/>
          </a:solidFill>
          <a:ln w="38100" cap="flat" cmpd="sng" algn="ctr">
            <a:solidFill>
              <a:srgbClr val="C00000"/>
            </a:solidFill>
            <a:prstDash val="sysDot"/>
            <a:round/>
            <a:headEnd type="none" w="med" len="med"/>
            <a:tailEnd type="none" w="med" len="med"/>
          </a:ln>
          <a:effectLst/>
        </p:spPr>
      </p:cxnSp>
      <p:sp>
        <p:nvSpPr>
          <p:cNvPr id="132" name="TextBox 131"/>
          <p:cNvSpPr txBox="1"/>
          <p:nvPr/>
        </p:nvSpPr>
        <p:spPr>
          <a:xfrm>
            <a:off x="2973495" y="1696244"/>
            <a:ext cx="129844" cy="215444"/>
          </a:xfrm>
          <a:prstGeom prst="rect">
            <a:avLst/>
          </a:prstGeom>
          <a:noFill/>
        </p:spPr>
        <p:txBody>
          <a:bodyPr wrap="none" lIns="0" tIns="0" rIns="0" bIns="0" rtlCol="0">
            <a:spAutoFit/>
          </a:bodyPr>
          <a:lstStyle/>
          <a:p>
            <a:r>
              <a:rPr lang="en-GB" sz="1400" dirty="0" smtClean="0">
                <a:solidFill>
                  <a:srgbClr val="C00000"/>
                </a:solidFill>
              </a:rPr>
              <a:t>A</a:t>
            </a:r>
            <a:endParaRPr lang="en-US" sz="1400" dirty="0" smtClean="0">
              <a:solidFill>
                <a:srgbClr val="C00000"/>
              </a:solidFill>
            </a:endParaRPr>
          </a:p>
        </p:txBody>
      </p:sp>
      <p:cxnSp>
        <p:nvCxnSpPr>
          <p:cNvPr id="139" name="Straight Connector 138"/>
          <p:cNvCxnSpPr/>
          <p:nvPr/>
        </p:nvCxnSpPr>
        <p:spPr bwMode="auto">
          <a:xfrm>
            <a:off x="4111451" y="3496444"/>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140" name="Straight Connector 139"/>
          <p:cNvCxnSpPr/>
          <p:nvPr/>
        </p:nvCxnSpPr>
        <p:spPr bwMode="auto">
          <a:xfrm>
            <a:off x="3967435" y="3496444"/>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141" name="Straight Connector 140"/>
          <p:cNvCxnSpPr/>
          <p:nvPr/>
        </p:nvCxnSpPr>
        <p:spPr bwMode="auto">
          <a:xfrm>
            <a:off x="4039443" y="3496444"/>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142" name="Straight Connector 141"/>
          <p:cNvCxnSpPr/>
          <p:nvPr/>
        </p:nvCxnSpPr>
        <p:spPr bwMode="auto">
          <a:xfrm>
            <a:off x="1231131" y="349644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43" name="Straight Connector 142"/>
          <p:cNvCxnSpPr/>
          <p:nvPr/>
        </p:nvCxnSpPr>
        <p:spPr bwMode="auto">
          <a:xfrm>
            <a:off x="1087115" y="349644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44" name="Straight Connector 143"/>
          <p:cNvCxnSpPr/>
          <p:nvPr/>
        </p:nvCxnSpPr>
        <p:spPr bwMode="auto">
          <a:xfrm>
            <a:off x="1159123" y="349644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3" name="Group 58"/>
          <p:cNvGrpSpPr>
            <a:grpSpLocks noChangeAspect="1"/>
          </p:cNvGrpSpPr>
          <p:nvPr/>
        </p:nvGrpSpPr>
        <p:grpSpPr>
          <a:xfrm flipV="1">
            <a:off x="1735187" y="4288532"/>
            <a:ext cx="288032" cy="288032"/>
            <a:chOff x="655067" y="5296644"/>
            <a:chExt cx="504056" cy="504056"/>
          </a:xfrm>
          <a:solidFill>
            <a:schemeClr val="bg1"/>
          </a:solidFill>
        </p:grpSpPr>
        <p:sp>
          <p:nvSpPr>
            <p:cNvPr id="146" name="Isosceles Triangle 145"/>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47" name="Trapezoid 146"/>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4" name="Group 58"/>
          <p:cNvGrpSpPr>
            <a:grpSpLocks noChangeAspect="1"/>
          </p:cNvGrpSpPr>
          <p:nvPr/>
        </p:nvGrpSpPr>
        <p:grpSpPr>
          <a:xfrm flipH="1" flipV="1">
            <a:off x="3247355" y="4288532"/>
            <a:ext cx="288032" cy="288032"/>
            <a:chOff x="655067" y="5296644"/>
            <a:chExt cx="504056" cy="504056"/>
          </a:xfrm>
          <a:solidFill>
            <a:schemeClr val="bg1"/>
          </a:solidFill>
        </p:grpSpPr>
        <p:sp>
          <p:nvSpPr>
            <p:cNvPr id="152" name="Isosceles Triangle 151"/>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53" name="Trapezoid 152"/>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5" name="Group 61"/>
          <p:cNvGrpSpPr>
            <a:grpSpLocks noChangeAspect="1"/>
          </p:cNvGrpSpPr>
          <p:nvPr/>
        </p:nvGrpSpPr>
        <p:grpSpPr>
          <a:xfrm flipV="1">
            <a:off x="1015107" y="4288532"/>
            <a:ext cx="576064" cy="288032"/>
            <a:chOff x="655067" y="5296644"/>
            <a:chExt cx="504056" cy="504056"/>
          </a:xfrm>
          <a:solidFill>
            <a:schemeClr val="bg1"/>
          </a:solidFill>
        </p:grpSpPr>
        <p:sp>
          <p:nvSpPr>
            <p:cNvPr id="158" name="Isosceles Triangle 157"/>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59" name="Trapezoid 158"/>
            <p:cNvSpPr/>
            <p:nvPr/>
          </p:nvSpPr>
          <p:spPr bwMode="auto">
            <a:xfrm>
              <a:off x="655067" y="5656684"/>
              <a:ext cx="504056" cy="144016"/>
            </a:xfrm>
            <a:prstGeom prst="trapezoid">
              <a:avLst>
                <a:gd name="adj" fmla="val 98016"/>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163" name="Straight Connector 162"/>
          <p:cNvCxnSpPr>
            <a:endCxn id="158" idx="0"/>
          </p:cNvCxnSpPr>
          <p:nvPr/>
        </p:nvCxnSpPr>
        <p:spPr bwMode="auto">
          <a:xfrm flipV="1">
            <a:off x="1303139" y="457656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6" name="Group 364"/>
          <p:cNvGrpSpPr/>
          <p:nvPr/>
        </p:nvGrpSpPr>
        <p:grpSpPr>
          <a:xfrm>
            <a:off x="1807195" y="4144516"/>
            <a:ext cx="144016" cy="144016"/>
            <a:chOff x="1591171" y="4144516"/>
            <a:chExt cx="144016" cy="144016"/>
          </a:xfrm>
        </p:grpSpPr>
        <p:cxnSp>
          <p:nvCxnSpPr>
            <p:cNvPr id="148" name="Straight Connector 147"/>
            <p:cNvCxnSpPr/>
            <p:nvPr/>
          </p:nvCxnSpPr>
          <p:spPr bwMode="auto">
            <a:xfrm>
              <a:off x="1663179"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49" name="Straight Connector 148"/>
            <p:cNvCxnSpPr/>
            <p:nvPr/>
          </p:nvCxnSpPr>
          <p:spPr bwMode="auto">
            <a:xfrm>
              <a:off x="1735187"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50" name="Straight Connector 149"/>
            <p:cNvCxnSpPr/>
            <p:nvPr/>
          </p:nvCxnSpPr>
          <p:spPr bwMode="auto">
            <a:xfrm>
              <a:off x="1591171"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cxnSp>
        <p:nvCxnSpPr>
          <p:cNvPr id="154" name="Straight Connector 153"/>
          <p:cNvCxnSpPr/>
          <p:nvPr/>
        </p:nvCxnSpPr>
        <p:spPr bwMode="auto">
          <a:xfrm flipH="1">
            <a:off x="3391371"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55" name="Straight Connector 154"/>
          <p:cNvCxnSpPr/>
          <p:nvPr/>
        </p:nvCxnSpPr>
        <p:spPr bwMode="auto">
          <a:xfrm flipH="1">
            <a:off x="3319363"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56" name="Straight Connector 155"/>
          <p:cNvCxnSpPr/>
          <p:nvPr/>
        </p:nvCxnSpPr>
        <p:spPr bwMode="auto">
          <a:xfrm flipH="1">
            <a:off x="3463379"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60" name="Straight Connector 159"/>
          <p:cNvCxnSpPr/>
          <p:nvPr/>
        </p:nvCxnSpPr>
        <p:spPr bwMode="auto">
          <a:xfrm>
            <a:off x="1519163"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61" name="Straight Connector 160"/>
          <p:cNvCxnSpPr/>
          <p:nvPr/>
        </p:nvCxnSpPr>
        <p:spPr bwMode="auto">
          <a:xfrm>
            <a:off x="1375147"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62" name="Straight Connector 161"/>
          <p:cNvCxnSpPr/>
          <p:nvPr/>
        </p:nvCxnSpPr>
        <p:spPr bwMode="auto">
          <a:xfrm>
            <a:off x="1447155"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72" name="Straight Connector 171"/>
          <p:cNvCxnSpPr/>
          <p:nvPr/>
        </p:nvCxnSpPr>
        <p:spPr bwMode="auto">
          <a:xfrm>
            <a:off x="1879203" y="4720580"/>
            <a:ext cx="1512168" cy="0"/>
          </a:xfrm>
          <a:prstGeom prst="line">
            <a:avLst/>
          </a:prstGeom>
          <a:solidFill>
            <a:schemeClr val="accent1"/>
          </a:solidFill>
          <a:ln w="38100" cap="flat" cmpd="sng" algn="ctr">
            <a:solidFill>
              <a:srgbClr val="CCCC00"/>
            </a:solidFill>
            <a:prstDash val="solid"/>
            <a:round/>
            <a:headEnd type="none" w="med" len="med"/>
            <a:tailEnd type="none" w="med" len="med"/>
          </a:ln>
          <a:effectLst/>
        </p:spPr>
      </p:cxnSp>
      <p:sp>
        <p:nvSpPr>
          <p:cNvPr id="173" name="TextBox 172"/>
          <p:cNvSpPr txBox="1"/>
          <p:nvPr/>
        </p:nvSpPr>
        <p:spPr>
          <a:xfrm>
            <a:off x="2013700" y="4504556"/>
            <a:ext cx="1221489" cy="184666"/>
          </a:xfrm>
          <a:prstGeom prst="rect">
            <a:avLst/>
          </a:prstGeom>
          <a:noFill/>
        </p:spPr>
        <p:txBody>
          <a:bodyPr wrap="none" lIns="0" tIns="0" rIns="0" bIns="0" rtlCol="0">
            <a:spAutoFit/>
          </a:bodyPr>
          <a:lstStyle/>
          <a:p>
            <a:pPr algn="ctr"/>
            <a:r>
              <a:rPr lang="en-GB" sz="1200" b="0" dirty="0" smtClean="0">
                <a:solidFill>
                  <a:srgbClr val="808000"/>
                </a:solidFill>
              </a:rPr>
              <a:t>Intra-DAS BVLAN</a:t>
            </a:r>
            <a:endParaRPr lang="en-US" sz="1200" b="0" dirty="0" smtClean="0">
              <a:solidFill>
                <a:srgbClr val="808000"/>
              </a:solidFill>
            </a:endParaRPr>
          </a:p>
        </p:txBody>
      </p:sp>
      <p:cxnSp>
        <p:nvCxnSpPr>
          <p:cNvPr id="174" name="Straight Connector 173"/>
          <p:cNvCxnSpPr/>
          <p:nvPr/>
        </p:nvCxnSpPr>
        <p:spPr bwMode="auto">
          <a:xfrm>
            <a:off x="1879203" y="457656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75" name="Straight Connector 174"/>
          <p:cNvCxnSpPr/>
          <p:nvPr/>
        </p:nvCxnSpPr>
        <p:spPr bwMode="auto">
          <a:xfrm>
            <a:off x="3391371" y="457656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177" name="TextBox 176"/>
          <p:cNvSpPr txBox="1"/>
          <p:nvPr/>
        </p:nvSpPr>
        <p:spPr>
          <a:xfrm>
            <a:off x="871091" y="4864596"/>
            <a:ext cx="853179" cy="277000"/>
          </a:xfrm>
          <a:prstGeom prst="rect">
            <a:avLst/>
          </a:prstGeom>
          <a:noFill/>
        </p:spPr>
        <p:txBody>
          <a:bodyPr wrap="square" lIns="0" tIns="0" rIns="0" bIns="0" rtlCol="0">
            <a:spAutoFit/>
          </a:bodyPr>
          <a:lstStyle/>
          <a:p>
            <a:pPr algn="ctr"/>
            <a:r>
              <a:rPr lang="en-GB" sz="1800" b="0" dirty="0" smtClean="0"/>
              <a:t>ENNI</a:t>
            </a:r>
            <a:endParaRPr lang="en-US" sz="1800" b="0" dirty="0" smtClean="0"/>
          </a:p>
        </p:txBody>
      </p:sp>
      <p:sp>
        <p:nvSpPr>
          <p:cNvPr id="178" name="TextBox 177"/>
          <p:cNvSpPr txBox="1"/>
          <p:nvPr/>
        </p:nvSpPr>
        <p:spPr>
          <a:xfrm>
            <a:off x="3546304" y="4864596"/>
            <a:ext cx="853179" cy="277000"/>
          </a:xfrm>
          <a:prstGeom prst="rect">
            <a:avLst/>
          </a:prstGeom>
          <a:noFill/>
        </p:spPr>
        <p:txBody>
          <a:bodyPr wrap="square" lIns="0" tIns="0" rIns="0" bIns="0" rtlCol="0">
            <a:spAutoFit/>
          </a:bodyPr>
          <a:lstStyle/>
          <a:p>
            <a:pPr algn="ctr"/>
            <a:r>
              <a:rPr lang="en-GB" sz="1800" b="0" dirty="0" smtClean="0"/>
              <a:t>ENNI</a:t>
            </a:r>
            <a:endParaRPr lang="en-US" sz="1800" b="0" dirty="0" smtClean="0"/>
          </a:p>
        </p:txBody>
      </p:sp>
      <p:sp>
        <p:nvSpPr>
          <p:cNvPr id="281" name="TextBox 280"/>
          <p:cNvSpPr txBox="1"/>
          <p:nvPr/>
        </p:nvSpPr>
        <p:spPr>
          <a:xfrm>
            <a:off x="2743299" y="5236249"/>
            <a:ext cx="864096" cy="492443"/>
          </a:xfrm>
          <a:prstGeom prst="rect">
            <a:avLst/>
          </a:prstGeom>
          <a:noFill/>
        </p:spPr>
        <p:txBody>
          <a:bodyPr wrap="square" lIns="0" tIns="0" rIns="0" bIns="0" rtlCol="0">
            <a:spAutoFit/>
          </a:bodyPr>
          <a:lstStyle/>
          <a:p>
            <a:pPr algn="ctr"/>
            <a:r>
              <a:rPr lang="en-GB" sz="1600" dirty="0" smtClean="0">
                <a:solidFill>
                  <a:srgbClr val="C00000"/>
                </a:solidFill>
              </a:rPr>
              <a:t>Active Gateway</a:t>
            </a:r>
            <a:endParaRPr lang="en-US" sz="1600" dirty="0" smtClean="0">
              <a:solidFill>
                <a:srgbClr val="C00000"/>
              </a:solidFill>
            </a:endParaRPr>
          </a:p>
        </p:txBody>
      </p:sp>
      <p:sp>
        <p:nvSpPr>
          <p:cNvPr id="283" name="TextBox 282"/>
          <p:cNvSpPr txBox="1"/>
          <p:nvPr/>
        </p:nvSpPr>
        <p:spPr>
          <a:xfrm>
            <a:off x="1735187" y="5236249"/>
            <a:ext cx="864096" cy="430887"/>
          </a:xfrm>
          <a:prstGeom prst="rect">
            <a:avLst/>
          </a:prstGeom>
          <a:noFill/>
        </p:spPr>
        <p:txBody>
          <a:bodyPr wrap="square" lIns="0" tIns="0" rIns="0" bIns="0" rtlCol="0">
            <a:spAutoFit/>
          </a:bodyPr>
          <a:lstStyle/>
          <a:p>
            <a:pPr algn="ctr"/>
            <a:r>
              <a:rPr lang="en-GB" sz="1400" b="0" dirty="0" smtClean="0">
                <a:solidFill>
                  <a:srgbClr val="C00000"/>
                </a:solidFill>
              </a:rPr>
              <a:t>Standby Gateway</a:t>
            </a:r>
            <a:endParaRPr lang="en-US" sz="1400" b="0" dirty="0" smtClean="0">
              <a:solidFill>
                <a:srgbClr val="C00000"/>
              </a:solidFill>
            </a:endParaRPr>
          </a:p>
        </p:txBody>
      </p:sp>
      <p:sp>
        <p:nvSpPr>
          <p:cNvPr id="284" name="TextBox 283"/>
          <p:cNvSpPr txBox="1"/>
          <p:nvPr/>
        </p:nvSpPr>
        <p:spPr>
          <a:xfrm>
            <a:off x="799083" y="5224636"/>
            <a:ext cx="864096" cy="492443"/>
          </a:xfrm>
          <a:prstGeom prst="rect">
            <a:avLst/>
          </a:prstGeom>
          <a:noFill/>
        </p:spPr>
        <p:txBody>
          <a:bodyPr wrap="square" lIns="0" tIns="0" rIns="0" bIns="0" rtlCol="0">
            <a:spAutoFit/>
          </a:bodyPr>
          <a:lstStyle/>
          <a:p>
            <a:pPr algn="ctr"/>
            <a:r>
              <a:rPr lang="en-GB" sz="1600" dirty="0" smtClean="0">
                <a:solidFill>
                  <a:srgbClr val="0066FF"/>
                </a:solidFill>
              </a:rPr>
              <a:t>Active Gateway</a:t>
            </a:r>
            <a:endParaRPr lang="en-US" sz="1600" dirty="0" smtClean="0">
              <a:solidFill>
                <a:srgbClr val="0066FF"/>
              </a:solidFill>
            </a:endParaRPr>
          </a:p>
        </p:txBody>
      </p:sp>
      <p:sp>
        <p:nvSpPr>
          <p:cNvPr id="285" name="TextBox 284"/>
          <p:cNvSpPr txBox="1"/>
          <p:nvPr/>
        </p:nvSpPr>
        <p:spPr>
          <a:xfrm>
            <a:off x="3679403" y="5224636"/>
            <a:ext cx="864096" cy="430887"/>
          </a:xfrm>
          <a:prstGeom prst="rect">
            <a:avLst/>
          </a:prstGeom>
          <a:noFill/>
        </p:spPr>
        <p:txBody>
          <a:bodyPr wrap="square" lIns="0" tIns="0" rIns="0" bIns="0" rtlCol="0">
            <a:spAutoFit/>
          </a:bodyPr>
          <a:lstStyle/>
          <a:p>
            <a:pPr algn="ctr"/>
            <a:r>
              <a:rPr lang="en-GB" sz="1400" b="0" dirty="0" smtClean="0">
                <a:solidFill>
                  <a:srgbClr val="0066FF"/>
                </a:solidFill>
              </a:rPr>
              <a:t>Standby Gateway</a:t>
            </a:r>
            <a:endParaRPr lang="en-US" sz="1400" b="0" dirty="0" smtClean="0">
              <a:solidFill>
                <a:srgbClr val="0066FF"/>
              </a:solidFill>
            </a:endParaRPr>
          </a:p>
        </p:txBody>
      </p:sp>
      <p:sp>
        <p:nvSpPr>
          <p:cNvPr id="286" name="TextBox 285"/>
          <p:cNvSpPr txBox="1"/>
          <p:nvPr/>
        </p:nvSpPr>
        <p:spPr>
          <a:xfrm>
            <a:off x="6991771" y="5236249"/>
            <a:ext cx="864096" cy="492443"/>
          </a:xfrm>
          <a:prstGeom prst="rect">
            <a:avLst/>
          </a:prstGeom>
          <a:noFill/>
        </p:spPr>
        <p:txBody>
          <a:bodyPr wrap="square" lIns="0" tIns="0" rIns="0" bIns="0" rtlCol="0">
            <a:spAutoFit/>
          </a:bodyPr>
          <a:lstStyle/>
          <a:p>
            <a:pPr algn="ctr"/>
            <a:r>
              <a:rPr lang="en-GB" sz="1600" dirty="0" smtClean="0">
                <a:solidFill>
                  <a:srgbClr val="C00000"/>
                </a:solidFill>
              </a:rPr>
              <a:t>Active Gateway</a:t>
            </a:r>
            <a:endParaRPr lang="en-US" sz="1600" dirty="0" smtClean="0">
              <a:solidFill>
                <a:srgbClr val="C00000"/>
              </a:solidFill>
            </a:endParaRPr>
          </a:p>
        </p:txBody>
      </p:sp>
      <p:sp>
        <p:nvSpPr>
          <p:cNvPr id="287" name="TextBox 286"/>
          <p:cNvSpPr txBox="1"/>
          <p:nvPr/>
        </p:nvSpPr>
        <p:spPr>
          <a:xfrm>
            <a:off x="7999883" y="5236249"/>
            <a:ext cx="864096" cy="430887"/>
          </a:xfrm>
          <a:prstGeom prst="rect">
            <a:avLst/>
          </a:prstGeom>
          <a:noFill/>
        </p:spPr>
        <p:txBody>
          <a:bodyPr wrap="square" lIns="0" tIns="0" rIns="0" bIns="0" rtlCol="0">
            <a:spAutoFit/>
          </a:bodyPr>
          <a:lstStyle/>
          <a:p>
            <a:pPr algn="ctr"/>
            <a:r>
              <a:rPr lang="en-GB" sz="1400" b="0" dirty="0" smtClean="0">
                <a:solidFill>
                  <a:srgbClr val="C00000"/>
                </a:solidFill>
              </a:rPr>
              <a:t>Standby Gateway</a:t>
            </a:r>
            <a:endParaRPr lang="en-US" sz="1400" b="0" dirty="0" smtClean="0">
              <a:solidFill>
                <a:srgbClr val="C00000"/>
              </a:solidFill>
            </a:endParaRPr>
          </a:p>
        </p:txBody>
      </p:sp>
      <p:sp>
        <p:nvSpPr>
          <p:cNvPr id="288" name="TextBox 287"/>
          <p:cNvSpPr txBox="1"/>
          <p:nvPr/>
        </p:nvSpPr>
        <p:spPr>
          <a:xfrm>
            <a:off x="6055667" y="5224636"/>
            <a:ext cx="864096" cy="492443"/>
          </a:xfrm>
          <a:prstGeom prst="rect">
            <a:avLst/>
          </a:prstGeom>
          <a:noFill/>
        </p:spPr>
        <p:txBody>
          <a:bodyPr wrap="square" lIns="0" tIns="0" rIns="0" bIns="0" rtlCol="0">
            <a:spAutoFit/>
          </a:bodyPr>
          <a:lstStyle/>
          <a:p>
            <a:pPr algn="ctr"/>
            <a:r>
              <a:rPr lang="en-GB" sz="1600" dirty="0" smtClean="0">
                <a:solidFill>
                  <a:srgbClr val="0066FF"/>
                </a:solidFill>
              </a:rPr>
              <a:t>Active Gateway</a:t>
            </a:r>
            <a:endParaRPr lang="en-US" sz="1600" dirty="0" smtClean="0">
              <a:solidFill>
                <a:srgbClr val="0066FF"/>
              </a:solidFill>
            </a:endParaRPr>
          </a:p>
        </p:txBody>
      </p:sp>
      <p:sp>
        <p:nvSpPr>
          <p:cNvPr id="289" name="TextBox 288"/>
          <p:cNvSpPr txBox="1"/>
          <p:nvPr/>
        </p:nvSpPr>
        <p:spPr>
          <a:xfrm>
            <a:off x="8935987" y="5224636"/>
            <a:ext cx="864096" cy="430887"/>
          </a:xfrm>
          <a:prstGeom prst="rect">
            <a:avLst/>
          </a:prstGeom>
          <a:noFill/>
        </p:spPr>
        <p:txBody>
          <a:bodyPr wrap="square" lIns="0" tIns="0" rIns="0" bIns="0" rtlCol="0">
            <a:spAutoFit/>
          </a:bodyPr>
          <a:lstStyle/>
          <a:p>
            <a:pPr algn="ctr"/>
            <a:r>
              <a:rPr lang="en-GB" sz="1400" b="0" dirty="0" smtClean="0">
                <a:solidFill>
                  <a:srgbClr val="0066FF"/>
                </a:solidFill>
              </a:rPr>
              <a:t>Standby Gateway</a:t>
            </a:r>
            <a:endParaRPr lang="en-US" sz="1400" b="0" dirty="0" smtClean="0">
              <a:solidFill>
                <a:srgbClr val="0066FF"/>
              </a:solidFill>
            </a:endParaRPr>
          </a:p>
        </p:txBody>
      </p:sp>
      <p:sp>
        <p:nvSpPr>
          <p:cNvPr id="290" name="Rectangle 289"/>
          <p:cNvSpPr/>
          <p:nvPr/>
        </p:nvSpPr>
        <p:spPr bwMode="auto">
          <a:xfrm>
            <a:off x="2743299" y="3712468"/>
            <a:ext cx="2304256" cy="216024"/>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1"/>
                </a:solidFill>
                <a:effectLst/>
                <a:latin typeface="Arial" charset="0"/>
                <a:ea typeface="MS PGothic" pitchFamily="34" charset="-128"/>
              </a:rPr>
              <a:t>SVLAN EC Relay</a:t>
            </a:r>
            <a:endParaRPr kumimoji="0" lang="en-US" sz="1400" b="1" i="0" u="none" strike="noStrike" cap="none" normalizeH="0" baseline="0" dirty="0" smtClean="0">
              <a:ln>
                <a:noFill/>
              </a:ln>
              <a:solidFill>
                <a:schemeClr val="tx1"/>
              </a:solidFill>
              <a:effectLst/>
              <a:latin typeface="Arial" charset="0"/>
              <a:ea typeface="MS PGothic" pitchFamily="34" charset="-128"/>
            </a:endParaRPr>
          </a:p>
        </p:txBody>
      </p:sp>
      <p:sp>
        <p:nvSpPr>
          <p:cNvPr id="291" name="Rectangle 290"/>
          <p:cNvSpPr/>
          <p:nvPr/>
        </p:nvSpPr>
        <p:spPr bwMode="auto">
          <a:xfrm>
            <a:off x="288032" y="3712468"/>
            <a:ext cx="2311251" cy="216024"/>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1"/>
                </a:solidFill>
                <a:effectLst/>
                <a:latin typeface="Arial" charset="0"/>
                <a:ea typeface="MS PGothic" pitchFamily="34" charset="-128"/>
              </a:rPr>
              <a:t>SVLAN EC Relay</a:t>
            </a:r>
            <a:endParaRPr kumimoji="0" lang="en-US" sz="1400" b="1" i="0" u="none" strike="noStrike" cap="none" normalizeH="0" baseline="0" dirty="0" smtClean="0">
              <a:ln>
                <a:noFill/>
              </a:ln>
              <a:solidFill>
                <a:schemeClr val="tx1"/>
              </a:solidFill>
              <a:effectLst/>
              <a:latin typeface="Arial" charset="0"/>
              <a:ea typeface="MS PGothic" pitchFamily="34" charset="-128"/>
            </a:endParaRPr>
          </a:p>
        </p:txBody>
      </p:sp>
      <p:grpSp>
        <p:nvGrpSpPr>
          <p:cNvPr id="11" name="Group 25"/>
          <p:cNvGrpSpPr>
            <a:grpSpLocks noChangeAspect="1"/>
          </p:cNvGrpSpPr>
          <p:nvPr/>
        </p:nvGrpSpPr>
        <p:grpSpPr>
          <a:xfrm>
            <a:off x="367035" y="3208412"/>
            <a:ext cx="288032" cy="288032"/>
            <a:chOff x="655067" y="5296644"/>
            <a:chExt cx="504056" cy="504056"/>
          </a:xfrm>
          <a:solidFill>
            <a:schemeClr val="bg1"/>
          </a:solidFill>
        </p:grpSpPr>
        <p:sp>
          <p:nvSpPr>
            <p:cNvPr id="293" name="Isosceles Triangle 292"/>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94" name="Trapezoid 293"/>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295" name="Straight Connector 294"/>
          <p:cNvCxnSpPr>
            <a:stCxn id="293" idx="0"/>
          </p:cNvCxnSpPr>
          <p:nvPr/>
        </p:nvCxnSpPr>
        <p:spPr bwMode="auto">
          <a:xfrm flipV="1">
            <a:off x="511051" y="313640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12" name="Group 25"/>
          <p:cNvGrpSpPr>
            <a:grpSpLocks noChangeAspect="1"/>
          </p:cNvGrpSpPr>
          <p:nvPr/>
        </p:nvGrpSpPr>
        <p:grpSpPr>
          <a:xfrm flipH="1">
            <a:off x="4687515" y="3208412"/>
            <a:ext cx="288032" cy="288032"/>
            <a:chOff x="655067" y="5296644"/>
            <a:chExt cx="504056" cy="504056"/>
          </a:xfrm>
          <a:solidFill>
            <a:schemeClr val="bg1"/>
          </a:solidFill>
        </p:grpSpPr>
        <p:sp>
          <p:nvSpPr>
            <p:cNvPr id="300" name="Isosceles Triangle 299"/>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01" name="Trapezoid 300"/>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302" name="Straight Connector 301"/>
          <p:cNvCxnSpPr>
            <a:stCxn id="300" idx="0"/>
          </p:cNvCxnSpPr>
          <p:nvPr/>
        </p:nvCxnSpPr>
        <p:spPr bwMode="auto">
          <a:xfrm flipH="1" flipV="1">
            <a:off x="4831531" y="313640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13" name="Group 315"/>
          <p:cNvGrpSpPr/>
          <p:nvPr/>
        </p:nvGrpSpPr>
        <p:grpSpPr>
          <a:xfrm>
            <a:off x="439043" y="3496444"/>
            <a:ext cx="4464496" cy="216024"/>
            <a:chOff x="295027" y="3496444"/>
            <a:chExt cx="4464496" cy="72008"/>
          </a:xfrm>
        </p:grpSpPr>
        <p:cxnSp>
          <p:nvCxnSpPr>
            <p:cNvPr id="296" name="Straight Connector 295"/>
            <p:cNvCxnSpPr/>
            <p:nvPr/>
          </p:nvCxnSpPr>
          <p:spPr bwMode="auto">
            <a:xfrm>
              <a:off x="367035" y="349644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7" name="Straight Connector 296"/>
            <p:cNvCxnSpPr/>
            <p:nvPr/>
          </p:nvCxnSpPr>
          <p:spPr bwMode="auto">
            <a:xfrm>
              <a:off x="439043" y="349644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8" name="Straight Connector 297"/>
            <p:cNvCxnSpPr/>
            <p:nvPr/>
          </p:nvCxnSpPr>
          <p:spPr bwMode="auto">
            <a:xfrm>
              <a:off x="295027" y="349644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3" name="Straight Connector 302"/>
            <p:cNvCxnSpPr/>
            <p:nvPr/>
          </p:nvCxnSpPr>
          <p:spPr bwMode="auto">
            <a:xfrm flipH="1">
              <a:off x="4687515" y="349644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4" name="Straight Connector 303"/>
            <p:cNvCxnSpPr/>
            <p:nvPr/>
          </p:nvCxnSpPr>
          <p:spPr bwMode="auto">
            <a:xfrm flipH="1">
              <a:off x="4615507" y="349644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5" name="Straight Connector 304"/>
            <p:cNvCxnSpPr/>
            <p:nvPr/>
          </p:nvCxnSpPr>
          <p:spPr bwMode="auto">
            <a:xfrm flipH="1">
              <a:off x="4759523" y="349644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sp>
        <p:nvSpPr>
          <p:cNvPr id="307" name="TextBox 306"/>
          <p:cNvSpPr txBox="1"/>
          <p:nvPr/>
        </p:nvSpPr>
        <p:spPr>
          <a:xfrm>
            <a:off x="3175347" y="1696244"/>
            <a:ext cx="129844" cy="215444"/>
          </a:xfrm>
          <a:prstGeom prst="rect">
            <a:avLst/>
          </a:prstGeom>
          <a:noFill/>
        </p:spPr>
        <p:txBody>
          <a:bodyPr wrap="none" lIns="0" tIns="0" rIns="0" bIns="0" rtlCol="0">
            <a:spAutoFit/>
          </a:bodyPr>
          <a:lstStyle/>
          <a:p>
            <a:r>
              <a:rPr lang="en-GB" sz="1400" dirty="0" smtClean="0"/>
              <a:t>U</a:t>
            </a:r>
            <a:endParaRPr lang="en-US" sz="1400" dirty="0" smtClean="0"/>
          </a:p>
        </p:txBody>
      </p:sp>
      <p:cxnSp>
        <p:nvCxnSpPr>
          <p:cNvPr id="309" name="Straight Connector 308"/>
          <p:cNvCxnSpPr/>
          <p:nvPr/>
        </p:nvCxnSpPr>
        <p:spPr bwMode="auto">
          <a:xfrm>
            <a:off x="511051" y="2128292"/>
            <a:ext cx="0" cy="1008112"/>
          </a:xfrm>
          <a:prstGeom prst="line">
            <a:avLst/>
          </a:prstGeom>
          <a:solidFill>
            <a:schemeClr val="accent1"/>
          </a:solidFill>
          <a:ln w="38100" cap="flat" cmpd="sng" algn="ctr">
            <a:solidFill>
              <a:schemeClr val="tx1"/>
            </a:solidFill>
            <a:prstDash val="solid"/>
            <a:round/>
            <a:headEnd type="none" w="med" len="med"/>
            <a:tailEnd type="none" w="med" len="med"/>
          </a:ln>
          <a:effectLst/>
        </p:spPr>
      </p:cxnSp>
      <p:cxnSp>
        <p:nvCxnSpPr>
          <p:cNvPr id="310" name="Straight Connector 309"/>
          <p:cNvCxnSpPr/>
          <p:nvPr/>
        </p:nvCxnSpPr>
        <p:spPr bwMode="auto">
          <a:xfrm>
            <a:off x="4831531" y="2128292"/>
            <a:ext cx="0" cy="1008112"/>
          </a:xfrm>
          <a:prstGeom prst="line">
            <a:avLst/>
          </a:prstGeom>
          <a:solidFill>
            <a:schemeClr val="accent1"/>
          </a:solidFill>
          <a:ln w="38100" cap="flat" cmpd="sng" algn="ctr">
            <a:solidFill>
              <a:schemeClr val="tx1"/>
            </a:solidFill>
            <a:prstDash val="solid"/>
            <a:round/>
            <a:headEnd type="none" w="med" len="med"/>
            <a:tailEnd type="none" w="med" len="med"/>
          </a:ln>
          <a:effectLst/>
        </p:spPr>
      </p:cxnSp>
      <p:grpSp>
        <p:nvGrpSpPr>
          <p:cNvPr id="16" name="Group 344"/>
          <p:cNvGrpSpPr/>
          <p:nvPr/>
        </p:nvGrpSpPr>
        <p:grpSpPr>
          <a:xfrm>
            <a:off x="1087115" y="3928492"/>
            <a:ext cx="144016" cy="360040"/>
            <a:chOff x="871091" y="4144516"/>
            <a:chExt cx="144016" cy="144016"/>
          </a:xfrm>
        </p:grpSpPr>
        <p:cxnSp>
          <p:nvCxnSpPr>
            <p:cNvPr id="342" name="Straight Connector 341"/>
            <p:cNvCxnSpPr/>
            <p:nvPr/>
          </p:nvCxnSpPr>
          <p:spPr bwMode="auto">
            <a:xfrm>
              <a:off x="1015107"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43" name="Straight Connector 342"/>
            <p:cNvCxnSpPr/>
            <p:nvPr/>
          </p:nvCxnSpPr>
          <p:spPr bwMode="auto">
            <a:xfrm>
              <a:off x="871091"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44" name="Straight Connector 343"/>
            <p:cNvCxnSpPr/>
            <p:nvPr/>
          </p:nvCxnSpPr>
          <p:spPr bwMode="auto">
            <a:xfrm>
              <a:off x="943099"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grpSp>
        <p:nvGrpSpPr>
          <p:cNvPr id="17" name="Group 61"/>
          <p:cNvGrpSpPr>
            <a:grpSpLocks noChangeAspect="1"/>
          </p:cNvGrpSpPr>
          <p:nvPr/>
        </p:nvGrpSpPr>
        <p:grpSpPr>
          <a:xfrm flipV="1">
            <a:off x="3679403" y="4288532"/>
            <a:ext cx="576064" cy="288032"/>
            <a:chOff x="655067" y="5296644"/>
            <a:chExt cx="504056" cy="504056"/>
          </a:xfrm>
          <a:solidFill>
            <a:schemeClr val="bg1"/>
          </a:solidFill>
        </p:grpSpPr>
        <p:sp>
          <p:nvSpPr>
            <p:cNvPr id="357" name="Isosceles Triangle 356"/>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58" name="Trapezoid 357"/>
            <p:cNvSpPr/>
            <p:nvPr/>
          </p:nvSpPr>
          <p:spPr bwMode="auto">
            <a:xfrm>
              <a:off x="655067" y="5656684"/>
              <a:ext cx="504056" cy="144016"/>
            </a:xfrm>
            <a:prstGeom prst="trapezoid">
              <a:avLst>
                <a:gd name="adj" fmla="val 98016"/>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359" name="Straight Connector 358"/>
          <p:cNvCxnSpPr>
            <a:endCxn id="357" idx="0"/>
          </p:cNvCxnSpPr>
          <p:nvPr/>
        </p:nvCxnSpPr>
        <p:spPr bwMode="auto">
          <a:xfrm flipV="1">
            <a:off x="3967435" y="457656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18" name="Group 359"/>
          <p:cNvGrpSpPr/>
          <p:nvPr/>
        </p:nvGrpSpPr>
        <p:grpSpPr>
          <a:xfrm>
            <a:off x="4039443" y="3928492"/>
            <a:ext cx="144016" cy="360040"/>
            <a:chOff x="871091" y="4144516"/>
            <a:chExt cx="144016" cy="144016"/>
          </a:xfrm>
        </p:grpSpPr>
        <p:cxnSp>
          <p:nvCxnSpPr>
            <p:cNvPr id="361" name="Straight Connector 360"/>
            <p:cNvCxnSpPr/>
            <p:nvPr/>
          </p:nvCxnSpPr>
          <p:spPr bwMode="auto">
            <a:xfrm>
              <a:off x="1015107"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62" name="Straight Connector 361"/>
            <p:cNvCxnSpPr/>
            <p:nvPr/>
          </p:nvCxnSpPr>
          <p:spPr bwMode="auto">
            <a:xfrm>
              <a:off x="871091"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63" name="Straight Connector 362"/>
            <p:cNvCxnSpPr/>
            <p:nvPr/>
          </p:nvCxnSpPr>
          <p:spPr bwMode="auto">
            <a:xfrm>
              <a:off x="943099"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sp>
        <p:nvSpPr>
          <p:cNvPr id="364" name="Rectangle 363"/>
          <p:cNvSpPr/>
          <p:nvPr/>
        </p:nvSpPr>
        <p:spPr bwMode="auto">
          <a:xfrm>
            <a:off x="3247355" y="3928492"/>
            <a:ext cx="720080" cy="216024"/>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000" b="1" i="0" u="none" strike="noStrike" cap="none" normalizeH="0" baseline="0" dirty="0" smtClean="0">
                <a:ln>
                  <a:noFill/>
                </a:ln>
                <a:solidFill>
                  <a:schemeClr val="bg1"/>
                </a:solidFill>
                <a:effectLst/>
                <a:latin typeface="Arial" charset="0"/>
                <a:ea typeface="MS PGothic" pitchFamily="34" charset="-128"/>
              </a:rPr>
              <a:t>Half-DAS</a:t>
            </a:r>
          </a:p>
        </p:txBody>
      </p:sp>
      <p:grpSp>
        <p:nvGrpSpPr>
          <p:cNvPr id="19" name="Group 365"/>
          <p:cNvGrpSpPr/>
          <p:nvPr/>
        </p:nvGrpSpPr>
        <p:grpSpPr>
          <a:xfrm>
            <a:off x="3751411" y="4144516"/>
            <a:ext cx="144016" cy="144016"/>
            <a:chOff x="1591171" y="4144516"/>
            <a:chExt cx="144016" cy="144016"/>
          </a:xfrm>
        </p:grpSpPr>
        <p:cxnSp>
          <p:nvCxnSpPr>
            <p:cNvPr id="367" name="Straight Connector 366"/>
            <p:cNvCxnSpPr/>
            <p:nvPr/>
          </p:nvCxnSpPr>
          <p:spPr bwMode="auto">
            <a:xfrm>
              <a:off x="1663179"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68" name="Straight Connector 367"/>
            <p:cNvCxnSpPr/>
            <p:nvPr/>
          </p:nvCxnSpPr>
          <p:spPr bwMode="auto">
            <a:xfrm>
              <a:off x="1735187"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69" name="Straight Connector 368"/>
            <p:cNvCxnSpPr/>
            <p:nvPr/>
          </p:nvCxnSpPr>
          <p:spPr bwMode="auto">
            <a:xfrm>
              <a:off x="1591171"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grpSp>
        <p:nvGrpSpPr>
          <p:cNvPr id="28" name="Group 427"/>
          <p:cNvGrpSpPr/>
          <p:nvPr/>
        </p:nvGrpSpPr>
        <p:grpSpPr>
          <a:xfrm>
            <a:off x="439043" y="3712468"/>
            <a:ext cx="1296144" cy="432048"/>
            <a:chOff x="295027" y="3712468"/>
            <a:chExt cx="1296144" cy="432048"/>
          </a:xfrm>
        </p:grpSpPr>
        <p:cxnSp>
          <p:nvCxnSpPr>
            <p:cNvPr id="413" name="Straight Connector 412"/>
            <p:cNvCxnSpPr/>
            <p:nvPr/>
          </p:nvCxnSpPr>
          <p:spPr bwMode="auto">
            <a:xfrm>
              <a:off x="1087115" y="3712468"/>
              <a:ext cx="504056"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14" name="Straight Connector 413"/>
            <p:cNvCxnSpPr/>
            <p:nvPr/>
          </p:nvCxnSpPr>
          <p:spPr bwMode="auto">
            <a:xfrm>
              <a:off x="1015107" y="3712468"/>
              <a:ext cx="504056"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15" name="Straight Connector 414"/>
            <p:cNvCxnSpPr/>
            <p:nvPr/>
          </p:nvCxnSpPr>
          <p:spPr bwMode="auto">
            <a:xfrm>
              <a:off x="943099" y="3712468"/>
              <a:ext cx="504056"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16" name="Straight Connector 415"/>
            <p:cNvCxnSpPr/>
            <p:nvPr/>
          </p:nvCxnSpPr>
          <p:spPr bwMode="auto">
            <a:xfrm>
              <a:off x="295027" y="3712468"/>
              <a:ext cx="648072"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18" name="Straight Connector 417"/>
            <p:cNvCxnSpPr/>
            <p:nvPr/>
          </p:nvCxnSpPr>
          <p:spPr bwMode="auto">
            <a:xfrm>
              <a:off x="367035" y="3712468"/>
              <a:ext cx="648072"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19" name="Straight Connector 418"/>
            <p:cNvCxnSpPr/>
            <p:nvPr/>
          </p:nvCxnSpPr>
          <p:spPr bwMode="auto">
            <a:xfrm>
              <a:off x="439043" y="3712468"/>
              <a:ext cx="648072"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24" name="Straight Connector 423"/>
            <p:cNvCxnSpPr/>
            <p:nvPr/>
          </p:nvCxnSpPr>
          <p:spPr bwMode="auto">
            <a:xfrm flipV="1">
              <a:off x="1303139" y="3928492"/>
              <a:ext cx="216024"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26" name="Straight Connector 425"/>
            <p:cNvCxnSpPr/>
            <p:nvPr/>
          </p:nvCxnSpPr>
          <p:spPr bwMode="auto">
            <a:xfrm flipV="1">
              <a:off x="1375147" y="3928492"/>
              <a:ext cx="216024"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27" name="Straight Connector 426"/>
            <p:cNvCxnSpPr/>
            <p:nvPr/>
          </p:nvCxnSpPr>
          <p:spPr bwMode="auto">
            <a:xfrm flipV="1">
              <a:off x="1231131" y="3928492"/>
              <a:ext cx="216024"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grpSp>
        <p:nvGrpSpPr>
          <p:cNvPr id="30" name="Group 428"/>
          <p:cNvGrpSpPr/>
          <p:nvPr/>
        </p:nvGrpSpPr>
        <p:grpSpPr>
          <a:xfrm flipH="1">
            <a:off x="3103339" y="3712468"/>
            <a:ext cx="1800200" cy="432048"/>
            <a:chOff x="223019" y="3712468"/>
            <a:chExt cx="1800200" cy="432048"/>
          </a:xfrm>
        </p:grpSpPr>
        <p:cxnSp>
          <p:nvCxnSpPr>
            <p:cNvPr id="430" name="Straight Connector 429"/>
            <p:cNvCxnSpPr/>
            <p:nvPr/>
          </p:nvCxnSpPr>
          <p:spPr bwMode="auto">
            <a:xfrm flipH="1">
              <a:off x="1591171" y="3712468"/>
              <a:ext cx="432048"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31" name="Straight Connector 430"/>
            <p:cNvCxnSpPr/>
            <p:nvPr/>
          </p:nvCxnSpPr>
          <p:spPr bwMode="auto">
            <a:xfrm flipH="1">
              <a:off x="1519163" y="3712468"/>
              <a:ext cx="432048"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32" name="Straight Connector 431"/>
            <p:cNvCxnSpPr/>
            <p:nvPr/>
          </p:nvCxnSpPr>
          <p:spPr bwMode="auto">
            <a:xfrm flipH="1">
              <a:off x="1447155" y="3712468"/>
              <a:ext cx="432048"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33" name="Straight Connector 432"/>
            <p:cNvCxnSpPr/>
            <p:nvPr/>
          </p:nvCxnSpPr>
          <p:spPr bwMode="auto">
            <a:xfrm>
              <a:off x="223019" y="3712468"/>
              <a:ext cx="72008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34" name="Straight Connector 433"/>
            <p:cNvCxnSpPr/>
            <p:nvPr/>
          </p:nvCxnSpPr>
          <p:spPr bwMode="auto">
            <a:xfrm>
              <a:off x="295027" y="3712468"/>
              <a:ext cx="72008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35" name="Straight Connector 434"/>
            <p:cNvCxnSpPr/>
            <p:nvPr/>
          </p:nvCxnSpPr>
          <p:spPr bwMode="auto">
            <a:xfrm>
              <a:off x="367035" y="3712468"/>
              <a:ext cx="72008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36" name="Straight Connector 435"/>
            <p:cNvCxnSpPr/>
            <p:nvPr/>
          </p:nvCxnSpPr>
          <p:spPr bwMode="auto">
            <a:xfrm flipV="1">
              <a:off x="1303139" y="3928492"/>
              <a:ext cx="216024"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37" name="Straight Connector 436"/>
            <p:cNvCxnSpPr/>
            <p:nvPr/>
          </p:nvCxnSpPr>
          <p:spPr bwMode="auto">
            <a:xfrm flipV="1">
              <a:off x="1375147" y="3928492"/>
              <a:ext cx="216024"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38" name="Straight Connector 437"/>
            <p:cNvCxnSpPr/>
            <p:nvPr/>
          </p:nvCxnSpPr>
          <p:spPr bwMode="auto">
            <a:xfrm flipV="1">
              <a:off x="1231131" y="3928492"/>
              <a:ext cx="216024"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sp>
        <p:nvSpPr>
          <p:cNvPr id="492" name="TextBox 491"/>
          <p:cNvSpPr txBox="1"/>
          <p:nvPr/>
        </p:nvSpPr>
        <p:spPr>
          <a:xfrm>
            <a:off x="8301657" y="1984276"/>
            <a:ext cx="1282402" cy="2308324"/>
          </a:xfrm>
          <a:prstGeom prst="rect">
            <a:avLst/>
          </a:prstGeom>
          <a:noFill/>
        </p:spPr>
        <p:txBody>
          <a:bodyPr wrap="none" lIns="0" tIns="0" rIns="0" bIns="0" rtlCol="0">
            <a:spAutoFit/>
          </a:bodyPr>
          <a:lstStyle/>
          <a:p>
            <a:r>
              <a:rPr lang="en-GB" sz="15000" b="0" dirty="0" smtClean="0">
                <a:solidFill>
                  <a:srgbClr val="FF0000"/>
                </a:solidFill>
              </a:rPr>
              <a:t>X</a:t>
            </a:r>
            <a:endParaRPr lang="en-US" sz="15000" b="0" dirty="0" smtClean="0">
              <a:solidFill>
                <a:srgbClr val="FF0000"/>
              </a:solidFill>
            </a:endParaRPr>
          </a:p>
        </p:txBody>
      </p:sp>
      <p:sp>
        <p:nvSpPr>
          <p:cNvPr id="493" name="TextBox 492"/>
          <p:cNvSpPr txBox="1"/>
          <p:nvPr/>
        </p:nvSpPr>
        <p:spPr>
          <a:xfrm>
            <a:off x="6415707" y="6016724"/>
            <a:ext cx="3312368" cy="553998"/>
          </a:xfrm>
          <a:prstGeom prst="rect">
            <a:avLst/>
          </a:prstGeom>
          <a:noFill/>
        </p:spPr>
        <p:txBody>
          <a:bodyPr wrap="square" lIns="0" tIns="0" rIns="0" bIns="0" rtlCol="0" anchor="ctr">
            <a:spAutoFit/>
          </a:bodyPr>
          <a:lstStyle/>
          <a:p>
            <a:pPr algn="ctr"/>
            <a:r>
              <a:rPr lang="en-GB" sz="1800" b="0" dirty="0" smtClean="0"/>
              <a:t>Right portal node failure or </a:t>
            </a:r>
          </a:p>
          <a:p>
            <a:pPr algn="ctr"/>
            <a:r>
              <a:rPr lang="en-GB" sz="1800" b="0" dirty="0" smtClean="0"/>
              <a:t>ENNI + Intra-DAS BVLAN failure</a:t>
            </a:r>
            <a:endParaRPr lang="en-US" sz="1800" b="0" dirty="0" smtClean="0"/>
          </a:p>
        </p:txBody>
      </p:sp>
      <p:sp>
        <p:nvSpPr>
          <p:cNvPr id="494" name="TextBox 493"/>
          <p:cNvSpPr txBox="1"/>
          <p:nvPr/>
        </p:nvSpPr>
        <p:spPr>
          <a:xfrm>
            <a:off x="1087115" y="6155223"/>
            <a:ext cx="3168352" cy="276999"/>
          </a:xfrm>
          <a:prstGeom prst="rect">
            <a:avLst/>
          </a:prstGeom>
          <a:noFill/>
        </p:spPr>
        <p:txBody>
          <a:bodyPr wrap="square" lIns="0" tIns="0" rIns="0" bIns="0" rtlCol="0" anchor="ctr">
            <a:spAutoFit/>
          </a:bodyPr>
          <a:lstStyle/>
          <a:p>
            <a:pPr algn="ctr"/>
            <a:r>
              <a:rPr lang="en-GB" sz="1800" b="0" dirty="0" smtClean="0"/>
              <a:t>Normal state, no failures</a:t>
            </a:r>
            <a:endParaRPr lang="en-US" sz="1800" b="0" dirty="0" smtClean="0"/>
          </a:p>
        </p:txBody>
      </p:sp>
      <p:sp>
        <p:nvSpPr>
          <p:cNvPr id="495" name="TextBox 494"/>
          <p:cNvSpPr txBox="1"/>
          <p:nvPr/>
        </p:nvSpPr>
        <p:spPr>
          <a:xfrm>
            <a:off x="7733530" y="4288532"/>
            <a:ext cx="410369" cy="738664"/>
          </a:xfrm>
          <a:prstGeom prst="rect">
            <a:avLst/>
          </a:prstGeom>
          <a:noFill/>
        </p:spPr>
        <p:txBody>
          <a:bodyPr wrap="none" lIns="0" tIns="0" rIns="0" bIns="0" rtlCol="0">
            <a:spAutoFit/>
          </a:bodyPr>
          <a:lstStyle/>
          <a:p>
            <a:r>
              <a:rPr lang="en-GB" sz="4800" b="0" dirty="0" smtClean="0">
                <a:solidFill>
                  <a:srgbClr val="FF0000"/>
                </a:solidFill>
              </a:rPr>
              <a:t>X</a:t>
            </a:r>
            <a:endParaRPr lang="en-US" sz="4800" b="0" dirty="0" smtClean="0">
              <a:solidFill>
                <a:srgbClr val="FF0000"/>
              </a:solidFill>
            </a:endParaRPr>
          </a:p>
        </p:txBody>
      </p:sp>
      <p:sp>
        <p:nvSpPr>
          <p:cNvPr id="496" name="TextBox 495"/>
          <p:cNvSpPr txBox="1"/>
          <p:nvPr/>
        </p:nvSpPr>
        <p:spPr>
          <a:xfrm>
            <a:off x="9029674" y="4557980"/>
            <a:ext cx="410369" cy="738664"/>
          </a:xfrm>
          <a:prstGeom prst="rect">
            <a:avLst/>
          </a:prstGeom>
          <a:noFill/>
        </p:spPr>
        <p:txBody>
          <a:bodyPr wrap="none" lIns="0" tIns="0" rIns="0" bIns="0" rtlCol="0">
            <a:spAutoFit/>
          </a:bodyPr>
          <a:lstStyle/>
          <a:p>
            <a:r>
              <a:rPr lang="en-GB" sz="4800" b="0" dirty="0" smtClean="0">
                <a:solidFill>
                  <a:srgbClr val="FF0000"/>
                </a:solidFill>
              </a:rPr>
              <a:t>X</a:t>
            </a:r>
            <a:endParaRPr lang="en-US" sz="4800" b="0" dirty="0" smtClean="0">
              <a:solidFill>
                <a:srgbClr val="FF0000"/>
              </a:solidFill>
            </a:endParaRPr>
          </a:p>
        </p:txBody>
      </p:sp>
      <p:cxnSp>
        <p:nvCxnSpPr>
          <p:cNvPr id="346" name="Straight Connector 345"/>
          <p:cNvCxnSpPr/>
          <p:nvPr/>
        </p:nvCxnSpPr>
        <p:spPr bwMode="auto">
          <a:xfrm flipH="1">
            <a:off x="295027" y="2416324"/>
            <a:ext cx="4752528" cy="0"/>
          </a:xfrm>
          <a:prstGeom prst="line">
            <a:avLst/>
          </a:prstGeom>
          <a:solidFill>
            <a:schemeClr val="accent1"/>
          </a:solidFill>
          <a:ln w="38100" cap="flat" cmpd="sng" algn="ctr">
            <a:solidFill>
              <a:srgbClr val="0066FF"/>
            </a:solidFill>
            <a:prstDash val="solid"/>
            <a:round/>
            <a:headEnd type="none" w="med" len="med"/>
            <a:tailEnd type="none" w="med" len="med"/>
          </a:ln>
          <a:effectLst/>
        </p:spPr>
      </p:cxnSp>
      <p:cxnSp>
        <p:nvCxnSpPr>
          <p:cNvPr id="349" name="Straight Connector 348"/>
          <p:cNvCxnSpPr/>
          <p:nvPr/>
        </p:nvCxnSpPr>
        <p:spPr bwMode="auto">
          <a:xfrm flipH="1">
            <a:off x="2815307" y="1912268"/>
            <a:ext cx="635" cy="504056"/>
          </a:xfrm>
          <a:prstGeom prst="line">
            <a:avLst/>
          </a:prstGeom>
          <a:solidFill>
            <a:schemeClr val="accent1"/>
          </a:solidFill>
          <a:ln w="38100" cap="flat" cmpd="sng" algn="ctr">
            <a:solidFill>
              <a:srgbClr val="0066FF"/>
            </a:solidFill>
            <a:prstDash val="solid"/>
            <a:round/>
            <a:headEnd type="none" w="med" len="med"/>
            <a:tailEnd type="none" w="med" len="med"/>
          </a:ln>
          <a:effectLst/>
        </p:spPr>
      </p:cxnSp>
      <p:cxnSp>
        <p:nvCxnSpPr>
          <p:cNvPr id="350" name="Straight Connector 349"/>
          <p:cNvCxnSpPr/>
          <p:nvPr/>
        </p:nvCxnSpPr>
        <p:spPr bwMode="auto">
          <a:xfrm flipH="1">
            <a:off x="295027" y="2128292"/>
            <a:ext cx="4752528" cy="0"/>
          </a:xfrm>
          <a:prstGeom prst="line">
            <a:avLst/>
          </a:prstGeom>
          <a:solidFill>
            <a:schemeClr val="accent1"/>
          </a:solidFill>
          <a:ln w="38100" cap="flat" cmpd="sng" algn="ctr">
            <a:solidFill>
              <a:schemeClr val="tx1"/>
            </a:solidFill>
            <a:prstDash val="solid"/>
            <a:round/>
            <a:headEnd type="none" w="med" len="med"/>
            <a:tailEnd type="none" w="med" len="med"/>
          </a:ln>
          <a:effectLst/>
        </p:spPr>
      </p:cxnSp>
      <p:cxnSp>
        <p:nvCxnSpPr>
          <p:cNvPr id="354" name="Straight Connector 353"/>
          <p:cNvCxnSpPr/>
          <p:nvPr/>
        </p:nvCxnSpPr>
        <p:spPr bwMode="auto">
          <a:xfrm>
            <a:off x="3247355" y="1912268"/>
            <a:ext cx="0" cy="216024"/>
          </a:xfrm>
          <a:prstGeom prst="line">
            <a:avLst/>
          </a:prstGeom>
          <a:solidFill>
            <a:schemeClr val="accent1"/>
          </a:solidFill>
          <a:ln w="38100" cap="flat" cmpd="sng" algn="ctr">
            <a:solidFill>
              <a:schemeClr val="tx1"/>
            </a:solidFill>
            <a:prstDash val="solid"/>
            <a:round/>
            <a:headEnd type="none" w="med" len="med"/>
            <a:tailEnd type="none" w="med" len="med"/>
          </a:ln>
          <a:effectLst/>
        </p:spPr>
      </p:cxnSp>
      <p:cxnSp>
        <p:nvCxnSpPr>
          <p:cNvPr id="366" name="Straight Connector 365"/>
          <p:cNvCxnSpPr/>
          <p:nvPr/>
        </p:nvCxnSpPr>
        <p:spPr bwMode="auto">
          <a:xfrm flipH="1">
            <a:off x="295027" y="2272308"/>
            <a:ext cx="4752528" cy="0"/>
          </a:xfrm>
          <a:prstGeom prst="line">
            <a:avLst/>
          </a:prstGeom>
          <a:solidFill>
            <a:schemeClr val="accent1"/>
          </a:solidFill>
          <a:ln w="38100" cap="flat" cmpd="sng" algn="ctr">
            <a:solidFill>
              <a:srgbClr val="C00000"/>
            </a:solidFill>
            <a:prstDash val="solid"/>
            <a:round/>
            <a:headEnd type="none" w="med" len="med"/>
            <a:tailEnd type="none" w="med" len="med"/>
          </a:ln>
          <a:effectLst/>
        </p:spPr>
      </p:cxnSp>
      <p:cxnSp>
        <p:nvCxnSpPr>
          <p:cNvPr id="371" name="Straight Connector 370"/>
          <p:cNvCxnSpPr/>
          <p:nvPr/>
        </p:nvCxnSpPr>
        <p:spPr bwMode="auto">
          <a:xfrm>
            <a:off x="3031331" y="1912268"/>
            <a:ext cx="0" cy="360040"/>
          </a:xfrm>
          <a:prstGeom prst="line">
            <a:avLst/>
          </a:prstGeom>
          <a:solidFill>
            <a:schemeClr val="accent1"/>
          </a:solidFill>
          <a:ln w="38100" cap="flat" cmpd="sng" algn="ctr">
            <a:solidFill>
              <a:srgbClr val="C00000"/>
            </a:solidFill>
            <a:prstDash val="solid"/>
            <a:round/>
            <a:headEnd type="none" w="med" len="med"/>
            <a:tailEnd type="none" w="med" len="med"/>
          </a:ln>
          <a:effectLst/>
        </p:spPr>
      </p:cxnSp>
      <p:cxnSp>
        <p:nvCxnSpPr>
          <p:cNvPr id="421" name="Straight Connector 420"/>
          <p:cNvCxnSpPr/>
          <p:nvPr/>
        </p:nvCxnSpPr>
        <p:spPr bwMode="auto">
          <a:xfrm>
            <a:off x="8431931" y="2920380"/>
            <a:ext cx="0" cy="288032"/>
          </a:xfrm>
          <a:prstGeom prst="line">
            <a:avLst/>
          </a:prstGeom>
          <a:solidFill>
            <a:schemeClr val="accent1"/>
          </a:solidFill>
          <a:ln w="9525" cap="flat" cmpd="sng" algn="ctr">
            <a:solidFill>
              <a:schemeClr val="bg1">
                <a:lumMod val="65000"/>
              </a:schemeClr>
            </a:solidFill>
            <a:prstDash val="solid"/>
            <a:round/>
            <a:headEnd type="none" w="med" len="med"/>
            <a:tailEnd type="none" w="med" len="med"/>
          </a:ln>
          <a:effectLst/>
        </p:spPr>
      </p:cxnSp>
      <p:cxnSp>
        <p:nvCxnSpPr>
          <p:cNvPr id="422" name="Straight Connector 421"/>
          <p:cNvCxnSpPr/>
          <p:nvPr/>
        </p:nvCxnSpPr>
        <p:spPr bwMode="auto">
          <a:xfrm>
            <a:off x="7351811" y="2920380"/>
            <a:ext cx="0" cy="288032"/>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423" name="Isosceles Triangle 422"/>
          <p:cNvSpPr/>
          <p:nvPr/>
        </p:nvSpPr>
        <p:spPr bwMode="auto">
          <a:xfrm>
            <a:off x="8287915" y="3208412"/>
            <a:ext cx="288032" cy="288032"/>
          </a:xfrm>
          <a:prstGeom prst="triangle">
            <a:avLst/>
          </a:prstGeom>
          <a:solidFill>
            <a:srgbClr val="99FF66"/>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25" name="Trapezoid 424"/>
          <p:cNvSpPr/>
          <p:nvPr/>
        </p:nvSpPr>
        <p:spPr bwMode="auto">
          <a:xfrm>
            <a:off x="8287915" y="3414149"/>
            <a:ext cx="288032" cy="82295"/>
          </a:xfrm>
          <a:prstGeom prst="trapezoid">
            <a:avLst>
              <a:gd name="adj" fmla="val 49845"/>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28" name="Isosceles Triangle 427"/>
          <p:cNvSpPr/>
          <p:nvPr/>
        </p:nvSpPr>
        <p:spPr bwMode="auto">
          <a:xfrm>
            <a:off x="7207795" y="3208412"/>
            <a:ext cx="288032" cy="288032"/>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29" name="Trapezoid 428"/>
          <p:cNvSpPr/>
          <p:nvPr/>
        </p:nvSpPr>
        <p:spPr bwMode="auto">
          <a:xfrm>
            <a:off x="7207795" y="3414149"/>
            <a:ext cx="288521" cy="82295"/>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439" name="Straight Connector 438"/>
          <p:cNvCxnSpPr/>
          <p:nvPr/>
        </p:nvCxnSpPr>
        <p:spPr bwMode="auto">
          <a:xfrm>
            <a:off x="7279803" y="349644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40" name="Straight Connector 439"/>
          <p:cNvCxnSpPr/>
          <p:nvPr/>
        </p:nvCxnSpPr>
        <p:spPr bwMode="auto">
          <a:xfrm>
            <a:off x="7351811" y="349644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41" name="Straight Connector 440"/>
          <p:cNvCxnSpPr/>
          <p:nvPr/>
        </p:nvCxnSpPr>
        <p:spPr bwMode="auto">
          <a:xfrm>
            <a:off x="7423819" y="349644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42" name="Straight Connector 441"/>
          <p:cNvCxnSpPr/>
          <p:nvPr/>
        </p:nvCxnSpPr>
        <p:spPr bwMode="auto">
          <a:xfrm>
            <a:off x="8503939" y="3496444"/>
            <a:ext cx="0" cy="216024"/>
          </a:xfrm>
          <a:prstGeom prst="line">
            <a:avLst/>
          </a:prstGeom>
          <a:solidFill>
            <a:schemeClr val="accent1"/>
          </a:solidFill>
          <a:ln w="9525" cap="flat" cmpd="sng" algn="ctr">
            <a:solidFill>
              <a:schemeClr val="bg1">
                <a:lumMod val="65000"/>
              </a:schemeClr>
            </a:solidFill>
            <a:prstDash val="solid"/>
            <a:round/>
            <a:headEnd type="none" w="med" len="med"/>
            <a:tailEnd type="none" w="med" len="med"/>
          </a:ln>
          <a:effectLst/>
        </p:spPr>
      </p:cxnSp>
      <p:cxnSp>
        <p:nvCxnSpPr>
          <p:cNvPr id="443" name="Straight Connector 442"/>
          <p:cNvCxnSpPr/>
          <p:nvPr/>
        </p:nvCxnSpPr>
        <p:spPr bwMode="auto">
          <a:xfrm>
            <a:off x="8359923" y="3496444"/>
            <a:ext cx="0" cy="216024"/>
          </a:xfrm>
          <a:prstGeom prst="line">
            <a:avLst/>
          </a:prstGeom>
          <a:solidFill>
            <a:schemeClr val="accent1"/>
          </a:solidFill>
          <a:ln w="9525" cap="flat" cmpd="sng" algn="ctr">
            <a:solidFill>
              <a:schemeClr val="bg1">
                <a:lumMod val="65000"/>
              </a:schemeClr>
            </a:solidFill>
            <a:prstDash val="solid"/>
            <a:round/>
            <a:headEnd type="none" w="med" len="med"/>
            <a:tailEnd type="none" w="med" len="med"/>
          </a:ln>
          <a:effectLst/>
        </p:spPr>
      </p:cxnSp>
      <p:cxnSp>
        <p:nvCxnSpPr>
          <p:cNvPr id="444" name="Straight Connector 443"/>
          <p:cNvCxnSpPr/>
          <p:nvPr/>
        </p:nvCxnSpPr>
        <p:spPr bwMode="auto">
          <a:xfrm>
            <a:off x="8431931" y="3496444"/>
            <a:ext cx="0" cy="216024"/>
          </a:xfrm>
          <a:prstGeom prst="line">
            <a:avLst/>
          </a:prstGeom>
          <a:solidFill>
            <a:schemeClr val="accent1"/>
          </a:solidFill>
          <a:ln w="9525" cap="flat" cmpd="sng" algn="ctr">
            <a:solidFill>
              <a:schemeClr val="bg1">
                <a:lumMod val="65000"/>
              </a:schemeClr>
            </a:solidFill>
            <a:prstDash val="solid"/>
            <a:round/>
            <a:headEnd type="none" w="med" len="med"/>
            <a:tailEnd type="none" w="med" len="med"/>
          </a:ln>
          <a:effectLst/>
        </p:spPr>
      </p:cxnSp>
      <p:sp>
        <p:nvSpPr>
          <p:cNvPr id="445" name="TextBox 444"/>
          <p:cNvSpPr txBox="1"/>
          <p:nvPr/>
        </p:nvSpPr>
        <p:spPr>
          <a:xfrm>
            <a:off x="7208503" y="2992968"/>
            <a:ext cx="120226" cy="215444"/>
          </a:xfrm>
          <a:prstGeom prst="rect">
            <a:avLst/>
          </a:prstGeom>
          <a:noFill/>
        </p:spPr>
        <p:txBody>
          <a:bodyPr wrap="none" lIns="0" tIns="0" rIns="0" bIns="0" rtlCol="0">
            <a:spAutoFit/>
          </a:bodyPr>
          <a:lstStyle/>
          <a:p>
            <a:r>
              <a:rPr lang="en-GB" sz="1400" dirty="0" smtClean="0"/>
              <a:t>P</a:t>
            </a:r>
            <a:endParaRPr lang="en-US" sz="1400" dirty="0" smtClean="0"/>
          </a:p>
        </p:txBody>
      </p:sp>
      <p:sp>
        <p:nvSpPr>
          <p:cNvPr id="446" name="TextBox 445"/>
          <p:cNvSpPr txBox="1"/>
          <p:nvPr/>
        </p:nvSpPr>
        <p:spPr>
          <a:xfrm>
            <a:off x="8478037" y="2992388"/>
            <a:ext cx="169918" cy="215444"/>
          </a:xfrm>
          <a:prstGeom prst="rect">
            <a:avLst/>
          </a:prstGeom>
          <a:noFill/>
        </p:spPr>
        <p:txBody>
          <a:bodyPr wrap="none" lIns="0" tIns="0" rIns="0" bIns="0" rtlCol="0">
            <a:spAutoFit/>
          </a:bodyPr>
          <a:lstStyle/>
          <a:p>
            <a:r>
              <a:rPr lang="en-GB" sz="1400" dirty="0" smtClean="0">
                <a:solidFill>
                  <a:schemeClr val="bg1">
                    <a:lumMod val="65000"/>
                  </a:schemeClr>
                </a:solidFill>
              </a:rPr>
              <a:t>W</a:t>
            </a:r>
            <a:endParaRPr lang="en-US" sz="1400" dirty="0" smtClean="0">
              <a:solidFill>
                <a:schemeClr val="bg1">
                  <a:lumMod val="65000"/>
                </a:schemeClr>
              </a:solidFill>
            </a:endParaRPr>
          </a:p>
        </p:txBody>
      </p:sp>
      <p:cxnSp>
        <p:nvCxnSpPr>
          <p:cNvPr id="447" name="Straight Connector 446"/>
          <p:cNvCxnSpPr/>
          <p:nvPr/>
        </p:nvCxnSpPr>
        <p:spPr bwMode="auto">
          <a:xfrm>
            <a:off x="9296027" y="2920380"/>
            <a:ext cx="0" cy="28803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448" name="Straight Connector 447"/>
          <p:cNvCxnSpPr>
            <a:endCxn id="460" idx="0"/>
          </p:cNvCxnSpPr>
          <p:nvPr/>
        </p:nvCxnSpPr>
        <p:spPr bwMode="auto">
          <a:xfrm>
            <a:off x="6415707" y="2920380"/>
            <a:ext cx="0" cy="288032"/>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458" name="Isosceles Triangle 457"/>
          <p:cNvSpPr/>
          <p:nvPr/>
        </p:nvSpPr>
        <p:spPr bwMode="auto">
          <a:xfrm>
            <a:off x="9152011" y="3208412"/>
            <a:ext cx="288032" cy="288032"/>
          </a:xfrm>
          <a:prstGeom prst="triangle">
            <a:avLst/>
          </a:prstGeom>
          <a:solidFill>
            <a:srgbClr val="99FF66"/>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59" name="Trapezoid 458"/>
          <p:cNvSpPr/>
          <p:nvPr/>
        </p:nvSpPr>
        <p:spPr bwMode="auto">
          <a:xfrm>
            <a:off x="9149674" y="3414149"/>
            <a:ext cx="290370" cy="82295"/>
          </a:xfrm>
          <a:prstGeom prst="trapezoid">
            <a:avLst>
              <a:gd name="adj" fmla="val 49845"/>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60" name="Isosceles Triangle 459"/>
          <p:cNvSpPr/>
          <p:nvPr/>
        </p:nvSpPr>
        <p:spPr bwMode="auto">
          <a:xfrm>
            <a:off x="6271691" y="3208412"/>
            <a:ext cx="288032" cy="288032"/>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61" name="Trapezoid 460"/>
          <p:cNvSpPr/>
          <p:nvPr/>
        </p:nvSpPr>
        <p:spPr bwMode="auto">
          <a:xfrm>
            <a:off x="6271689" y="3414149"/>
            <a:ext cx="284057" cy="82295"/>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65" name="TextBox 464"/>
          <p:cNvSpPr txBox="1"/>
          <p:nvPr/>
        </p:nvSpPr>
        <p:spPr>
          <a:xfrm>
            <a:off x="6487715" y="2992968"/>
            <a:ext cx="169918" cy="215444"/>
          </a:xfrm>
          <a:prstGeom prst="rect">
            <a:avLst/>
          </a:prstGeom>
          <a:noFill/>
        </p:spPr>
        <p:txBody>
          <a:bodyPr wrap="none" lIns="0" tIns="0" rIns="0" bIns="0" rtlCol="0">
            <a:spAutoFit/>
          </a:bodyPr>
          <a:lstStyle/>
          <a:p>
            <a:r>
              <a:rPr lang="en-GB" sz="1400" dirty="0" smtClean="0"/>
              <a:t>W</a:t>
            </a:r>
            <a:endParaRPr lang="en-US" sz="1400" dirty="0" smtClean="0"/>
          </a:p>
        </p:txBody>
      </p:sp>
      <p:sp>
        <p:nvSpPr>
          <p:cNvPr id="466" name="TextBox 465"/>
          <p:cNvSpPr txBox="1"/>
          <p:nvPr/>
        </p:nvSpPr>
        <p:spPr>
          <a:xfrm>
            <a:off x="9103793" y="2992388"/>
            <a:ext cx="120226" cy="215444"/>
          </a:xfrm>
          <a:prstGeom prst="rect">
            <a:avLst/>
          </a:prstGeom>
          <a:noFill/>
        </p:spPr>
        <p:txBody>
          <a:bodyPr wrap="none" lIns="0" tIns="0" rIns="0" bIns="0" rtlCol="0">
            <a:spAutoFit/>
          </a:bodyPr>
          <a:lstStyle/>
          <a:p>
            <a:r>
              <a:rPr lang="en-GB" sz="1400" dirty="0" smtClean="0">
                <a:solidFill>
                  <a:schemeClr val="bg1">
                    <a:lumMod val="75000"/>
                  </a:schemeClr>
                </a:solidFill>
              </a:rPr>
              <a:t>P</a:t>
            </a:r>
            <a:endParaRPr lang="en-US" sz="1400" dirty="0" smtClean="0">
              <a:solidFill>
                <a:schemeClr val="bg1">
                  <a:lumMod val="75000"/>
                </a:schemeClr>
              </a:solidFill>
            </a:endParaRPr>
          </a:p>
        </p:txBody>
      </p:sp>
      <p:sp>
        <p:nvSpPr>
          <p:cNvPr id="468" name="Rectangle 467"/>
          <p:cNvSpPr/>
          <p:nvPr/>
        </p:nvSpPr>
        <p:spPr bwMode="auto">
          <a:xfrm>
            <a:off x="5479603" y="1624236"/>
            <a:ext cx="4903539" cy="3528392"/>
          </a:xfrm>
          <a:prstGeom prst="rect">
            <a:avLst/>
          </a:prstGeom>
          <a:noFill/>
          <a:ln w="9525" cap="flat" cmpd="sng" algn="ctr">
            <a:solidFill>
              <a:schemeClr val="tx1"/>
            </a:solidFill>
            <a:prstDash val="lg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72" name="TextBox 471"/>
          <p:cNvSpPr txBox="1"/>
          <p:nvPr/>
        </p:nvSpPr>
        <p:spPr>
          <a:xfrm>
            <a:off x="8014055" y="1696244"/>
            <a:ext cx="129844" cy="215444"/>
          </a:xfrm>
          <a:prstGeom prst="rect">
            <a:avLst/>
          </a:prstGeom>
          <a:noFill/>
        </p:spPr>
        <p:txBody>
          <a:bodyPr wrap="none" lIns="0" tIns="0" rIns="0" bIns="0" rtlCol="0">
            <a:spAutoFit/>
          </a:bodyPr>
          <a:lstStyle/>
          <a:p>
            <a:r>
              <a:rPr lang="en-GB" sz="1400" dirty="0" smtClean="0">
                <a:solidFill>
                  <a:srgbClr val="0066FF"/>
                </a:solidFill>
              </a:rPr>
              <a:t>B</a:t>
            </a:r>
            <a:endParaRPr lang="en-US" sz="1400" dirty="0" smtClean="0">
              <a:solidFill>
                <a:srgbClr val="0066FF"/>
              </a:solidFill>
            </a:endParaRPr>
          </a:p>
        </p:txBody>
      </p:sp>
      <p:cxnSp>
        <p:nvCxnSpPr>
          <p:cNvPr id="473" name="Straight Connector 472"/>
          <p:cNvCxnSpPr/>
          <p:nvPr/>
        </p:nvCxnSpPr>
        <p:spPr bwMode="auto">
          <a:xfrm flipH="1">
            <a:off x="6415072" y="2416324"/>
            <a:ext cx="635" cy="504056"/>
          </a:xfrm>
          <a:prstGeom prst="line">
            <a:avLst/>
          </a:prstGeom>
          <a:solidFill>
            <a:schemeClr val="accent1"/>
          </a:solidFill>
          <a:ln w="38100" cap="flat" cmpd="sng" algn="ctr">
            <a:solidFill>
              <a:srgbClr val="0066FF"/>
            </a:solidFill>
            <a:prstDash val="solid"/>
            <a:round/>
            <a:headEnd type="none" w="med" len="med"/>
            <a:tailEnd type="none" w="med" len="med"/>
          </a:ln>
          <a:effectLst/>
        </p:spPr>
      </p:cxnSp>
      <p:cxnSp>
        <p:nvCxnSpPr>
          <p:cNvPr id="474" name="Straight Connector 473"/>
          <p:cNvCxnSpPr/>
          <p:nvPr/>
        </p:nvCxnSpPr>
        <p:spPr bwMode="auto">
          <a:xfrm flipH="1">
            <a:off x="9296027" y="2416324"/>
            <a:ext cx="7630" cy="504056"/>
          </a:xfrm>
          <a:prstGeom prst="line">
            <a:avLst/>
          </a:prstGeom>
          <a:solidFill>
            <a:schemeClr val="accent1"/>
          </a:solidFill>
          <a:ln w="38100" cap="flat" cmpd="sng" algn="ctr">
            <a:solidFill>
              <a:srgbClr val="0066FF"/>
            </a:solidFill>
            <a:prstDash val="sysDot"/>
            <a:round/>
            <a:headEnd type="none" w="med" len="med"/>
            <a:tailEnd type="none" w="med" len="med"/>
          </a:ln>
          <a:effectLst/>
        </p:spPr>
      </p:cxnSp>
      <p:cxnSp>
        <p:nvCxnSpPr>
          <p:cNvPr id="478" name="Straight Connector 477"/>
          <p:cNvCxnSpPr/>
          <p:nvPr/>
        </p:nvCxnSpPr>
        <p:spPr bwMode="auto">
          <a:xfrm>
            <a:off x="8431931" y="2272308"/>
            <a:ext cx="0" cy="648072"/>
          </a:xfrm>
          <a:prstGeom prst="line">
            <a:avLst/>
          </a:prstGeom>
          <a:solidFill>
            <a:schemeClr val="accent1"/>
          </a:solidFill>
          <a:ln w="38100" cap="flat" cmpd="sng" algn="ctr">
            <a:solidFill>
              <a:srgbClr val="C00000"/>
            </a:solidFill>
            <a:prstDash val="solid"/>
            <a:round/>
            <a:headEnd type="none" w="med" len="med"/>
            <a:tailEnd type="none" w="med" len="med"/>
          </a:ln>
          <a:effectLst/>
        </p:spPr>
      </p:cxnSp>
      <p:cxnSp>
        <p:nvCxnSpPr>
          <p:cNvPr id="479" name="Straight Connector 478"/>
          <p:cNvCxnSpPr/>
          <p:nvPr/>
        </p:nvCxnSpPr>
        <p:spPr bwMode="auto">
          <a:xfrm>
            <a:off x="7351811" y="2272308"/>
            <a:ext cx="0" cy="648072"/>
          </a:xfrm>
          <a:prstGeom prst="line">
            <a:avLst/>
          </a:prstGeom>
          <a:solidFill>
            <a:schemeClr val="accent1"/>
          </a:solidFill>
          <a:ln w="38100" cap="flat" cmpd="sng" algn="ctr">
            <a:solidFill>
              <a:srgbClr val="C00000"/>
            </a:solidFill>
            <a:prstDash val="sysDot"/>
            <a:round/>
            <a:headEnd type="none" w="med" len="med"/>
            <a:tailEnd type="none" w="med" len="med"/>
          </a:ln>
          <a:effectLst/>
        </p:spPr>
      </p:cxnSp>
      <p:sp>
        <p:nvSpPr>
          <p:cNvPr id="480" name="TextBox 479"/>
          <p:cNvSpPr txBox="1"/>
          <p:nvPr/>
        </p:nvSpPr>
        <p:spPr>
          <a:xfrm>
            <a:off x="8230079" y="1696244"/>
            <a:ext cx="129844" cy="215444"/>
          </a:xfrm>
          <a:prstGeom prst="rect">
            <a:avLst/>
          </a:prstGeom>
          <a:noFill/>
        </p:spPr>
        <p:txBody>
          <a:bodyPr wrap="none" lIns="0" tIns="0" rIns="0" bIns="0" rtlCol="0">
            <a:spAutoFit/>
          </a:bodyPr>
          <a:lstStyle/>
          <a:p>
            <a:r>
              <a:rPr lang="en-GB" sz="1400" dirty="0" smtClean="0">
                <a:solidFill>
                  <a:srgbClr val="C00000"/>
                </a:solidFill>
              </a:rPr>
              <a:t>A</a:t>
            </a:r>
            <a:endParaRPr lang="en-US" sz="1400" dirty="0" smtClean="0">
              <a:solidFill>
                <a:srgbClr val="C00000"/>
              </a:solidFill>
            </a:endParaRPr>
          </a:p>
        </p:txBody>
      </p:sp>
      <p:cxnSp>
        <p:nvCxnSpPr>
          <p:cNvPr id="484" name="Straight Connector 483"/>
          <p:cNvCxnSpPr/>
          <p:nvPr/>
        </p:nvCxnSpPr>
        <p:spPr bwMode="auto">
          <a:xfrm>
            <a:off x="9368035" y="3496444"/>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485" name="Straight Connector 484"/>
          <p:cNvCxnSpPr/>
          <p:nvPr/>
        </p:nvCxnSpPr>
        <p:spPr bwMode="auto">
          <a:xfrm>
            <a:off x="9224019" y="3496444"/>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486" name="Straight Connector 485"/>
          <p:cNvCxnSpPr/>
          <p:nvPr/>
        </p:nvCxnSpPr>
        <p:spPr bwMode="auto">
          <a:xfrm>
            <a:off x="9296027" y="3496444"/>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487" name="Straight Connector 486"/>
          <p:cNvCxnSpPr/>
          <p:nvPr/>
        </p:nvCxnSpPr>
        <p:spPr bwMode="auto">
          <a:xfrm>
            <a:off x="6487715" y="349644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88" name="Straight Connector 487"/>
          <p:cNvCxnSpPr/>
          <p:nvPr/>
        </p:nvCxnSpPr>
        <p:spPr bwMode="auto">
          <a:xfrm>
            <a:off x="6343699" y="349644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89" name="Straight Connector 488"/>
          <p:cNvCxnSpPr/>
          <p:nvPr/>
        </p:nvCxnSpPr>
        <p:spPr bwMode="auto">
          <a:xfrm>
            <a:off x="6415707" y="349644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519" name="TextBox 518"/>
          <p:cNvSpPr txBox="1"/>
          <p:nvPr/>
        </p:nvSpPr>
        <p:spPr>
          <a:xfrm>
            <a:off x="6127675" y="4864596"/>
            <a:ext cx="853179" cy="277000"/>
          </a:xfrm>
          <a:prstGeom prst="rect">
            <a:avLst/>
          </a:prstGeom>
          <a:noFill/>
        </p:spPr>
        <p:txBody>
          <a:bodyPr wrap="square" lIns="0" tIns="0" rIns="0" bIns="0" rtlCol="0">
            <a:spAutoFit/>
          </a:bodyPr>
          <a:lstStyle/>
          <a:p>
            <a:pPr algn="ctr"/>
            <a:r>
              <a:rPr lang="en-GB" sz="1800" b="0" dirty="0" smtClean="0"/>
              <a:t>ENNI</a:t>
            </a:r>
            <a:endParaRPr lang="en-US" sz="1800" b="0" dirty="0" smtClean="0"/>
          </a:p>
        </p:txBody>
      </p:sp>
      <p:sp>
        <p:nvSpPr>
          <p:cNvPr id="520" name="TextBox 519"/>
          <p:cNvSpPr txBox="1"/>
          <p:nvPr/>
        </p:nvSpPr>
        <p:spPr>
          <a:xfrm>
            <a:off x="8802888" y="4864596"/>
            <a:ext cx="853179" cy="277000"/>
          </a:xfrm>
          <a:prstGeom prst="rect">
            <a:avLst/>
          </a:prstGeom>
          <a:noFill/>
        </p:spPr>
        <p:txBody>
          <a:bodyPr wrap="square" lIns="0" tIns="0" rIns="0" bIns="0" rtlCol="0">
            <a:spAutoFit/>
          </a:bodyPr>
          <a:lstStyle/>
          <a:p>
            <a:pPr algn="ctr"/>
            <a:r>
              <a:rPr lang="en-GB" sz="1800" b="0" dirty="0" smtClean="0"/>
              <a:t>ENNI</a:t>
            </a:r>
            <a:endParaRPr lang="en-US" sz="1800" b="0" dirty="0" smtClean="0"/>
          </a:p>
        </p:txBody>
      </p:sp>
      <p:grpSp>
        <p:nvGrpSpPr>
          <p:cNvPr id="523" name="Group 25"/>
          <p:cNvGrpSpPr>
            <a:grpSpLocks noChangeAspect="1"/>
          </p:cNvGrpSpPr>
          <p:nvPr/>
        </p:nvGrpSpPr>
        <p:grpSpPr>
          <a:xfrm>
            <a:off x="5623619" y="3208412"/>
            <a:ext cx="288032" cy="288032"/>
            <a:chOff x="655067" y="5296644"/>
            <a:chExt cx="504056" cy="504056"/>
          </a:xfrm>
          <a:solidFill>
            <a:schemeClr val="bg1"/>
          </a:solidFill>
        </p:grpSpPr>
        <p:sp>
          <p:nvSpPr>
            <p:cNvPr id="524" name="Isosceles Triangle 523"/>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25" name="Trapezoid 524"/>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526" name="Straight Connector 525"/>
          <p:cNvCxnSpPr>
            <a:stCxn id="524" idx="0"/>
          </p:cNvCxnSpPr>
          <p:nvPr/>
        </p:nvCxnSpPr>
        <p:spPr bwMode="auto">
          <a:xfrm flipV="1">
            <a:off x="5767635" y="313640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527" name="Group 25"/>
          <p:cNvGrpSpPr>
            <a:grpSpLocks noChangeAspect="1"/>
          </p:cNvGrpSpPr>
          <p:nvPr/>
        </p:nvGrpSpPr>
        <p:grpSpPr>
          <a:xfrm flipH="1">
            <a:off x="9944099" y="3208412"/>
            <a:ext cx="288032" cy="288032"/>
            <a:chOff x="655067" y="5296644"/>
            <a:chExt cx="504056" cy="504056"/>
          </a:xfrm>
          <a:solidFill>
            <a:schemeClr val="bg1"/>
          </a:solidFill>
        </p:grpSpPr>
        <p:sp>
          <p:nvSpPr>
            <p:cNvPr id="528" name="Isosceles Triangle 527"/>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29" name="Trapezoid 528"/>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530" name="Straight Connector 529"/>
          <p:cNvCxnSpPr>
            <a:stCxn id="528" idx="0"/>
          </p:cNvCxnSpPr>
          <p:nvPr/>
        </p:nvCxnSpPr>
        <p:spPr bwMode="auto">
          <a:xfrm flipH="1" flipV="1">
            <a:off x="10088115" y="313640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531" name="Group 315"/>
          <p:cNvGrpSpPr/>
          <p:nvPr/>
        </p:nvGrpSpPr>
        <p:grpSpPr>
          <a:xfrm>
            <a:off x="5695627" y="3496444"/>
            <a:ext cx="4464496" cy="216024"/>
            <a:chOff x="295027" y="3496444"/>
            <a:chExt cx="4464496" cy="72008"/>
          </a:xfrm>
        </p:grpSpPr>
        <p:cxnSp>
          <p:nvCxnSpPr>
            <p:cNvPr id="532" name="Straight Connector 531"/>
            <p:cNvCxnSpPr/>
            <p:nvPr/>
          </p:nvCxnSpPr>
          <p:spPr bwMode="auto">
            <a:xfrm>
              <a:off x="367035" y="349644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33" name="Straight Connector 532"/>
            <p:cNvCxnSpPr/>
            <p:nvPr/>
          </p:nvCxnSpPr>
          <p:spPr bwMode="auto">
            <a:xfrm>
              <a:off x="439043" y="349644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34" name="Straight Connector 533"/>
            <p:cNvCxnSpPr/>
            <p:nvPr/>
          </p:nvCxnSpPr>
          <p:spPr bwMode="auto">
            <a:xfrm>
              <a:off x="295027" y="349644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35" name="Straight Connector 534"/>
            <p:cNvCxnSpPr/>
            <p:nvPr/>
          </p:nvCxnSpPr>
          <p:spPr bwMode="auto">
            <a:xfrm flipH="1">
              <a:off x="4687515" y="349644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36" name="Straight Connector 535"/>
            <p:cNvCxnSpPr/>
            <p:nvPr/>
          </p:nvCxnSpPr>
          <p:spPr bwMode="auto">
            <a:xfrm flipH="1">
              <a:off x="4615507" y="349644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37" name="Straight Connector 536"/>
            <p:cNvCxnSpPr/>
            <p:nvPr/>
          </p:nvCxnSpPr>
          <p:spPr bwMode="auto">
            <a:xfrm flipH="1">
              <a:off x="4759523" y="349644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sp>
        <p:nvSpPr>
          <p:cNvPr id="538" name="TextBox 537"/>
          <p:cNvSpPr txBox="1"/>
          <p:nvPr/>
        </p:nvSpPr>
        <p:spPr>
          <a:xfrm>
            <a:off x="8431931" y="1696244"/>
            <a:ext cx="129844" cy="215444"/>
          </a:xfrm>
          <a:prstGeom prst="rect">
            <a:avLst/>
          </a:prstGeom>
          <a:noFill/>
        </p:spPr>
        <p:txBody>
          <a:bodyPr wrap="none" lIns="0" tIns="0" rIns="0" bIns="0" rtlCol="0">
            <a:spAutoFit/>
          </a:bodyPr>
          <a:lstStyle/>
          <a:p>
            <a:r>
              <a:rPr lang="en-GB" sz="1400" dirty="0" smtClean="0"/>
              <a:t>U</a:t>
            </a:r>
            <a:endParaRPr lang="en-US" sz="1400" dirty="0" smtClean="0"/>
          </a:p>
        </p:txBody>
      </p:sp>
      <p:cxnSp>
        <p:nvCxnSpPr>
          <p:cNvPr id="539" name="Straight Connector 538"/>
          <p:cNvCxnSpPr/>
          <p:nvPr/>
        </p:nvCxnSpPr>
        <p:spPr bwMode="auto">
          <a:xfrm>
            <a:off x="5767635" y="2128292"/>
            <a:ext cx="0" cy="1008112"/>
          </a:xfrm>
          <a:prstGeom prst="line">
            <a:avLst/>
          </a:prstGeom>
          <a:solidFill>
            <a:schemeClr val="accent1"/>
          </a:solidFill>
          <a:ln w="38100" cap="flat" cmpd="sng" algn="ctr">
            <a:solidFill>
              <a:schemeClr val="tx1"/>
            </a:solidFill>
            <a:prstDash val="solid"/>
            <a:round/>
            <a:headEnd type="none" w="med" len="med"/>
            <a:tailEnd type="none" w="med" len="med"/>
          </a:ln>
          <a:effectLst/>
        </p:spPr>
      </p:cxnSp>
      <p:cxnSp>
        <p:nvCxnSpPr>
          <p:cNvPr id="540" name="Straight Connector 539"/>
          <p:cNvCxnSpPr/>
          <p:nvPr/>
        </p:nvCxnSpPr>
        <p:spPr bwMode="auto">
          <a:xfrm>
            <a:off x="10088115" y="2128292"/>
            <a:ext cx="0" cy="1008112"/>
          </a:xfrm>
          <a:prstGeom prst="line">
            <a:avLst/>
          </a:prstGeom>
          <a:solidFill>
            <a:schemeClr val="accent1"/>
          </a:solidFill>
          <a:ln w="38100" cap="flat" cmpd="sng" algn="ctr">
            <a:solidFill>
              <a:schemeClr val="tx1"/>
            </a:solidFill>
            <a:prstDash val="solid"/>
            <a:round/>
            <a:headEnd type="none" w="med" len="med"/>
            <a:tailEnd type="none" w="med" len="med"/>
          </a:ln>
          <a:effectLst/>
        </p:spPr>
      </p:cxnSp>
      <p:cxnSp>
        <p:nvCxnSpPr>
          <p:cNvPr id="578" name="Straight Connector 577"/>
          <p:cNvCxnSpPr/>
          <p:nvPr/>
        </p:nvCxnSpPr>
        <p:spPr bwMode="auto">
          <a:xfrm flipH="1">
            <a:off x="5551611" y="2416324"/>
            <a:ext cx="4752528" cy="0"/>
          </a:xfrm>
          <a:prstGeom prst="line">
            <a:avLst/>
          </a:prstGeom>
          <a:solidFill>
            <a:schemeClr val="accent1"/>
          </a:solidFill>
          <a:ln w="38100" cap="flat" cmpd="sng" algn="ctr">
            <a:solidFill>
              <a:srgbClr val="0066FF"/>
            </a:solidFill>
            <a:prstDash val="solid"/>
            <a:round/>
            <a:headEnd type="none" w="med" len="med"/>
            <a:tailEnd type="none" w="med" len="med"/>
          </a:ln>
          <a:effectLst/>
        </p:spPr>
      </p:cxnSp>
      <p:cxnSp>
        <p:nvCxnSpPr>
          <p:cNvPr id="579" name="Straight Connector 578"/>
          <p:cNvCxnSpPr/>
          <p:nvPr/>
        </p:nvCxnSpPr>
        <p:spPr bwMode="auto">
          <a:xfrm flipH="1">
            <a:off x="8071891" y="1912268"/>
            <a:ext cx="635" cy="504056"/>
          </a:xfrm>
          <a:prstGeom prst="line">
            <a:avLst/>
          </a:prstGeom>
          <a:solidFill>
            <a:schemeClr val="accent1"/>
          </a:solidFill>
          <a:ln w="38100" cap="flat" cmpd="sng" algn="ctr">
            <a:solidFill>
              <a:srgbClr val="0066FF"/>
            </a:solidFill>
            <a:prstDash val="solid"/>
            <a:round/>
            <a:headEnd type="none" w="med" len="med"/>
            <a:tailEnd type="none" w="med" len="med"/>
          </a:ln>
          <a:effectLst/>
        </p:spPr>
      </p:cxnSp>
      <p:cxnSp>
        <p:nvCxnSpPr>
          <p:cNvPr id="580" name="Straight Connector 579"/>
          <p:cNvCxnSpPr/>
          <p:nvPr/>
        </p:nvCxnSpPr>
        <p:spPr bwMode="auto">
          <a:xfrm flipH="1">
            <a:off x="5551611" y="2128292"/>
            <a:ext cx="4752528" cy="0"/>
          </a:xfrm>
          <a:prstGeom prst="line">
            <a:avLst/>
          </a:prstGeom>
          <a:solidFill>
            <a:schemeClr val="accent1"/>
          </a:solidFill>
          <a:ln w="38100" cap="flat" cmpd="sng" algn="ctr">
            <a:solidFill>
              <a:schemeClr val="tx1"/>
            </a:solidFill>
            <a:prstDash val="solid"/>
            <a:round/>
            <a:headEnd type="none" w="med" len="med"/>
            <a:tailEnd type="none" w="med" len="med"/>
          </a:ln>
          <a:effectLst/>
        </p:spPr>
      </p:cxnSp>
      <p:cxnSp>
        <p:nvCxnSpPr>
          <p:cNvPr id="581" name="Straight Connector 580"/>
          <p:cNvCxnSpPr/>
          <p:nvPr/>
        </p:nvCxnSpPr>
        <p:spPr bwMode="auto">
          <a:xfrm>
            <a:off x="8503939" y="1912268"/>
            <a:ext cx="0" cy="216024"/>
          </a:xfrm>
          <a:prstGeom prst="line">
            <a:avLst/>
          </a:prstGeom>
          <a:solidFill>
            <a:schemeClr val="accent1"/>
          </a:solidFill>
          <a:ln w="38100" cap="flat" cmpd="sng" algn="ctr">
            <a:solidFill>
              <a:schemeClr val="tx1"/>
            </a:solidFill>
            <a:prstDash val="solid"/>
            <a:round/>
            <a:headEnd type="none" w="med" len="med"/>
            <a:tailEnd type="none" w="med" len="med"/>
          </a:ln>
          <a:effectLst/>
        </p:spPr>
      </p:cxnSp>
      <p:cxnSp>
        <p:nvCxnSpPr>
          <p:cNvPr id="582" name="Straight Connector 581"/>
          <p:cNvCxnSpPr/>
          <p:nvPr/>
        </p:nvCxnSpPr>
        <p:spPr bwMode="auto">
          <a:xfrm flipH="1">
            <a:off x="5551611" y="2272308"/>
            <a:ext cx="4752528" cy="0"/>
          </a:xfrm>
          <a:prstGeom prst="line">
            <a:avLst/>
          </a:prstGeom>
          <a:solidFill>
            <a:schemeClr val="accent1"/>
          </a:solidFill>
          <a:ln w="38100" cap="flat" cmpd="sng" algn="ctr">
            <a:solidFill>
              <a:srgbClr val="C00000"/>
            </a:solidFill>
            <a:prstDash val="solid"/>
            <a:round/>
            <a:headEnd type="none" w="med" len="med"/>
            <a:tailEnd type="none" w="med" len="med"/>
          </a:ln>
          <a:effectLst/>
        </p:spPr>
      </p:cxnSp>
      <p:cxnSp>
        <p:nvCxnSpPr>
          <p:cNvPr id="583" name="Straight Connector 582"/>
          <p:cNvCxnSpPr/>
          <p:nvPr/>
        </p:nvCxnSpPr>
        <p:spPr bwMode="auto">
          <a:xfrm>
            <a:off x="8287915" y="1912268"/>
            <a:ext cx="0" cy="360040"/>
          </a:xfrm>
          <a:prstGeom prst="line">
            <a:avLst/>
          </a:prstGeom>
          <a:solidFill>
            <a:schemeClr val="accent1"/>
          </a:solidFill>
          <a:ln w="38100" cap="flat" cmpd="sng" algn="ctr">
            <a:solidFill>
              <a:srgbClr val="C00000"/>
            </a:solidFill>
            <a:prstDash val="solid"/>
            <a:round/>
            <a:headEnd type="none" w="med" len="med"/>
            <a:tailEnd type="none" w="med" len="med"/>
          </a:ln>
          <a:effectLst/>
        </p:spPr>
      </p:cxnSp>
      <p:sp>
        <p:nvSpPr>
          <p:cNvPr id="584" name="Rectangle 583"/>
          <p:cNvSpPr/>
          <p:nvPr/>
        </p:nvSpPr>
        <p:spPr bwMode="auto">
          <a:xfrm>
            <a:off x="7934870" y="3712468"/>
            <a:ext cx="2304256" cy="216024"/>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1"/>
                </a:solidFill>
                <a:effectLst/>
                <a:latin typeface="Arial" charset="0"/>
                <a:ea typeface="MS PGothic" pitchFamily="34" charset="-128"/>
              </a:rPr>
              <a:t>SVLAN EC Relay</a:t>
            </a:r>
            <a:endParaRPr kumimoji="0" lang="en-US" sz="1400" b="1" i="0" u="none" strike="noStrike" cap="none" normalizeH="0" baseline="0" dirty="0" smtClean="0">
              <a:ln>
                <a:noFill/>
              </a:ln>
              <a:solidFill>
                <a:schemeClr val="tx1"/>
              </a:solidFill>
              <a:effectLst/>
              <a:latin typeface="Arial" charset="0"/>
              <a:ea typeface="MS PGothic" pitchFamily="34" charset="-128"/>
            </a:endParaRPr>
          </a:p>
        </p:txBody>
      </p:sp>
      <p:sp>
        <p:nvSpPr>
          <p:cNvPr id="585" name="Rectangle 584"/>
          <p:cNvSpPr/>
          <p:nvPr/>
        </p:nvSpPr>
        <p:spPr bwMode="auto">
          <a:xfrm>
            <a:off x="5623619" y="3712468"/>
            <a:ext cx="2167235" cy="216024"/>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1"/>
                </a:solidFill>
                <a:effectLst/>
                <a:latin typeface="Arial" charset="0"/>
                <a:ea typeface="MS PGothic" pitchFamily="34" charset="-128"/>
              </a:rPr>
              <a:t>SVLAN EC Relay</a:t>
            </a:r>
            <a:endParaRPr kumimoji="0" lang="en-US" sz="1400" b="1" i="0" u="none" strike="noStrike" cap="none" normalizeH="0" baseline="0" dirty="0" smtClean="0">
              <a:ln>
                <a:noFill/>
              </a:ln>
              <a:solidFill>
                <a:schemeClr val="tx1"/>
              </a:solidFill>
              <a:effectLst/>
              <a:latin typeface="Arial" charset="0"/>
              <a:ea typeface="MS PGothic" pitchFamily="34" charset="-128"/>
            </a:endParaRPr>
          </a:p>
        </p:txBody>
      </p:sp>
      <p:sp>
        <p:nvSpPr>
          <p:cNvPr id="586" name="Rectangle 585"/>
          <p:cNvSpPr/>
          <p:nvPr/>
        </p:nvSpPr>
        <p:spPr bwMode="auto">
          <a:xfrm>
            <a:off x="6566718" y="3928492"/>
            <a:ext cx="1008112" cy="216024"/>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000" b="1" i="0" u="none" strike="noStrike" cap="none" normalizeH="0" baseline="0" dirty="0" smtClean="0">
                <a:ln>
                  <a:noFill/>
                </a:ln>
                <a:solidFill>
                  <a:schemeClr val="bg1"/>
                </a:solidFill>
                <a:effectLst/>
                <a:latin typeface="Arial" charset="0"/>
                <a:ea typeface="MS PGothic" pitchFamily="34" charset="-128"/>
              </a:rPr>
              <a:t>Half-DAS</a:t>
            </a:r>
          </a:p>
        </p:txBody>
      </p:sp>
      <p:grpSp>
        <p:nvGrpSpPr>
          <p:cNvPr id="587" name="Group 58"/>
          <p:cNvGrpSpPr>
            <a:grpSpLocks noChangeAspect="1"/>
          </p:cNvGrpSpPr>
          <p:nvPr/>
        </p:nvGrpSpPr>
        <p:grpSpPr>
          <a:xfrm flipV="1">
            <a:off x="7214790" y="4288532"/>
            <a:ext cx="288032" cy="288032"/>
            <a:chOff x="655067" y="5296644"/>
            <a:chExt cx="504056" cy="504056"/>
          </a:xfrm>
          <a:solidFill>
            <a:schemeClr val="bg1"/>
          </a:solidFill>
        </p:grpSpPr>
        <p:sp>
          <p:nvSpPr>
            <p:cNvPr id="588" name="Isosceles Triangle 587"/>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89" name="Trapezoid 588"/>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590" name="Group 58"/>
          <p:cNvGrpSpPr>
            <a:grpSpLocks noChangeAspect="1"/>
          </p:cNvGrpSpPr>
          <p:nvPr/>
        </p:nvGrpSpPr>
        <p:grpSpPr>
          <a:xfrm flipH="1" flipV="1">
            <a:off x="8510934" y="4288532"/>
            <a:ext cx="288032" cy="288032"/>
            <a:chOff x="655067" y="5296644"/>
            <a:chExt cx="504056" cy="504056"/>
          </a:xfrm>
          <a:solidFill>
            <a:schemeClr val="bg1"/>
          </a:solidFill>
        </p:grpSpPr>
        <p:sp>
          <p:nvSpPr>
            <p:cNvPr id="591" name="Isosceles Triangle 590"/>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92" name="Trapezoid 591"/>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593" name="Group 61"/>
          <p:cNvGrpSpPr>
            <a:grpSpLocks noChangeAspect="1"/>
          </p:cNvGrpSpPr>
          <p:nvPr/>
        </p:nvGrpSpPr>
        <p:grpSpPr>
          <a:xfrm flipV="1">
            <a:off x="6278686" y="4288532"/>
            <a:ext cx="864096" cy="288032"/>
            <a:chOff x="655067" y="5296644"/>
            <a:chExt cx="504056" cy="504056"/>
          </a:xfrm>
          <a:solidFill>
            <a:schemeClr val="bg1"/>
          </a:solidFill>
        </p:grpSpPr>
        <p:sp>
          <p:nvSpPr>
            <p:cNvPr id="594" name="Isosceles Triangle 593"/>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95" name="Trapezoid 594"/>
            <p:cNvSpPr/>
            <p:nvPr/>
          </p:nvSpPr>
          <p:spPr bwMode="auto">
            <a:xfrm>
              <a:off x="655067" y="5656684"/>
              <a:ext cx="504056" cy="144016"/>
            </a:xfrm>
            <a:prstGeom prst="trapezoid">
              <a:avLst>
                <a:gd name="adj" fmla="val 154233"/>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596" name="Straight Connector 595"/>
          <p:cNvCxnSpPr>
            <a:endCxn id="594" idx="0"/>
          </p:cNvCxnSpPr>
          <p:nvPr/>
        </p:nvCxnSpPr>
        <p:spPr bwMode="auto">
          <a:xfrm flipV="1">
            <a:off x="6710734" y="457656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597" name="Group 596"/>
          <p:cNvGrpSpPr/>
          <p:nvPr/>
        </p:nvGrpSpPr>
        <p:grpSpPr>
          <a:xfrm>
            <a:off x="7286798" y="4144516"/>
            <a:ext cx="144016" cy="144016"/>
            <a:chOff x="1591171" y="4144516"/>
            <a:chExt cx="144016" cy="144016"/>
          </a:xfrm>
        </p:grpSpPr>
        <p:cxnSp>
          <p:nvCxnSpPr>
            <p:cNvPr id="598" name="Straight Connector 597"/>
            <p:cNvCxnSpPr/>
            <p:nvPr/>
          </p:nvCxnSpPr>
          <p:spPr bwMode="auto">
            <a:xfrm>
              <a:off x="1663179"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99" name="Straight Connector 598"/>
            <p:cNvCxnSpPr/>
            <p:nvPr/>
          </p:nvCxnSpPr>
          <p:spPr bwMode="auto">
            <a:xfrm>
              <a:off x="1735187"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00" name="Straight Connector 599"/>
            <p:cNvCxnSpPr/>
            <p:nvPr/>
          </p:nvCxnSpPr>
          <p:spPr bwMode="auto">
            <a:xfrm>
              <a:off x="1591171"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cxnSp>
        <p:nvCxnSpPr>
          <p:cNvPr id="601" name="Straight Connector 600"/>
          <p:cNvCxnSpPr/>
          <p:nvPr/>
        </p:nvCxnSpPr>
        <p:spPr bwMode="auto">
          <a:xfrm flipH="1">
            <a:off x="8654950"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02" name="Straight Connector 601"/>
          <p:cNvCxnSpPr/>
          <p:nvPr/>
        </p:nvCxnSpPr>
        <p:spPr bwMode="auto">
          <a:xfrm flipH="1">
            <a:off x="8582942"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03" name="Straight Connector 602"/>
          <p:cNvCxnSpPr/>
          <p:nvPr/>
        </p:nvCxnSpPr>
        <p:spPr bwMode="auto">
          <a:xfrm flipH="1">
            <a:off x="8726958"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04" name="Straight Connector 603"/>
          <p:cNvCxnSpPr/>
          <p:nvPr/>
        </p:nvCxnSpPr>
        <p:spPr bwMode="auto">
          <a:xfrm>
            <a:off x="6782742"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05" name="Straight Connector 604"/>
          <p:cNvCxnSpPr/>
          <p:nvPr/>
        </p:nvCxnSpPr>
        <p:spPr bwMode="auto">
          <a:xfrm>
            <a:off x="6638726"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06" name="Straight Connector 605"/>
          <p:cNvCxnSpPr/>
          <p:nvPr/>
        </p:nvCxnSpPr>
        <p:spPr bwMode="auto">
          <a:xfrm>
            <a:off x="6710734"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07" name="Straight Connector 606"/>
          <p:cNvCxnSpPr/>
          <p:nvPr/>
        </p:nvCxnSpPr>
        <p:spPr bwMode="auto">
          <a:xfrm>
            <a:off x="7358806" y="4720580"/>
            <a:ext cx="1296144" cy="0"/>
          </a:xfrm>
          <a:prstGeom prst="line">
            <a:avLst/>
          </a:prstGeom>
          <a:solidFill>
            <a:schemeClr val="accent1"/>
          </a:solidFill>
          <a:ln w="38100" cap="flat" cmpd="sng" algn="ctr">
            <a:solidFill>
              <a:srgbClr val="CCCC00"/>
            </a:solidFill>
            <a:prstDash val="solid"/>
            <a:round/>
            <a:headEnd type="none" w="med" len="med"/>
            <a:tailEnd type="none" w="med" len="med"/>
          </a:ln>
          <a:effectLst/>
        </p:spPr>
      </p:cxnSp>
      <p:sp>
        <p:nvSpPr>
          <p:cNvPr id="608" name="TextBox 607"/>
          <p:cNvSpPr txBox="1"/>
          <p:nvPr/>
        </p:nvSpPr>
        <p:spPr>
          <a:xfrm>
            <a:off x="7426466" y="4504556"/>
            <a:ext cx="1221489" cy="184666"/>
          </a:xfrm>
          <a:prstGeom prst="rect">
            <a:avLst/>
          </a:prstGeom>
          <a:noFill/>
        </p:spPr>
        <p:txBody>
          <a:bodyPr wrap="none" lIns="0" tIns="0" rIns="0" bIns="0" rtlCol="0">
            <a:spAutoFit/>
          </a:bodyPr>
          <a:lstStyle/>
          <a:p>
            <a:pPr algn="ctr"/>
            <a:r>
              <a:rPr lang="en-GB" sz="1200" b="0" dirty="0" smtClean="0">
                <a:solidFill>
                  <a:srgbClr val="808000"/>
                </a:solidFill>
              </a:rPr>
              <a:t>Intra-DAS BVLAN</a:t>
            </a:r>
            <a:endParaRPr lang="en-US" sz="1200" b="0" dirty="0" smtClean="0">
              <a:solidFill>
                <a:srgbClr val="808000"/>
              </a:solidFill>
            </a:endParaRPr>
          </a:p>
        </p:txBody>
      </p:sp>
      <p:cxnSp>
        <p:nvCxnSpPr>
          <p:cNvPr id="609" name="Straight Connector 608"/>
          <p:cNvCxnSpPr/>
          <p:nvPr/>
        </p:nvCxnSpPr>
        <p:spPr bwMode="auto">
          <a:xfrm>
            <a:off x="7358806" y="457656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10" name="Straight Connector 609"/>
          <p:cNvCxnSpPr/>
          <p:nvPr/>
        </p:nvCxnSpPr>
        <p:spPr bwMode="auto">
          <a:xfrm>
            <a:off x="8654950" y="457656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611" name="Group 610"/>
          <p:cNvGrpSpPr/>
          <p:nvPr/>
        </p:nvGrpSpPr>
        <p:grpSpPr>
          <a:xfrm>
            <a:off x="6350694" y="3928492"/>
            <a:ext cx="144016" cy="360040"/>
            <a:chOff x="871091" y="4144516"/>
            <a:chExt cx="144016" cy="144016"/>
          </a:xfrm>
        </p:grpSpPr>
        <p:cxnSp>
          <p:nvCxnSpPr>
            <p:cNvPr id="612" name="Straight Connector 611"/>
            <p:cNvCxnSpPr/>
            <p:nvPr/>
          </p:nvCxnSpPr>
          <p:spPr bwMode="auto">
            <a:xfrm>
              <a:off x="1015107"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13" name="Straight Connector 612"/>
            <p:cNvCxnSpPr/>
            <p:nvPr/>
          </p:nvCxnSpPr>
          <p:spPr bwMode="auto">
            <a:xfrm>
              <a:off x="871091"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14" name="Straight Connector 613"/>
            <p:cNvCxnSpPr/>
            <p:nvPr/>
          </p:nvCxnSpPr>
          <p:spPr bwMode="auto">
            <a:xfrm>
              <a:off x="943099"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grpSp>
        <p:nvGrpSpPr>
          <p:cNvPr id="615" name="Group 61"/>
          <p:cNvGrpSpPr>
            <a:grpSpLocks noChangeAspect="1"/>
          </p:cNvGrpSpPr>
          <p:nvPr/>
        </p:nvGrpSpPr>
        <p:grpSpPr>
          <a:xfrm flipV="1">
            <a:off x="8942982" y="4288532"/>
            <a:ext cx="576064" cy="288032"/>
            <a:chOff x="655067" y="5296644"/>
            <a:chExt cx="504056" cy="504056"/>
          </a:xfrm>
          <a:solidFill>
            <a:schemeClr val="bg1"/>
          </a:solidFill>
        </p:grpSpPr>
        <p:sp>
          <p:nvSpPr>
            <p:cNvPr id="616" name="Isosceles Triangle 615"/>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617" name="Trapezoid 616"/>
            <p:cNvSpPr/>
            <p:nvPr/>
          </p:nvSpPr>
          <p:spPr bwMode="auto">
            <a:xfrm>
              <a:off x="655067" y="5656684"/>
              <a:ext cx="504056" cy="144016"/>
            </a:xfrm>
            <a:prstGeom prst="trapezoid">
              <a:avLst>
                <a:gd name="adj" fmla="val 98016"/>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618" name="Straight Connector 617"/>
          <p:cNvCxnSpPr>
            <a:endCxn id="616" idx="0"/>
          </p:cNvCxnSpPr>
          <p:nvPr/>
        </p:nvCxnSpPr>
        <p:spPr bwMode="auto">
          <a:xfrm flipV="1">
            <a:off x="9231014" y="457656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619" name="Group 618"/>
          <p:cNvGrpSpPr/>
          <p:nvPr/>
        </p:nvGrpSpPr>
        <p:grpSpPr>
          <a:xfrm>
            <a:off x="9303022" y="3928492"/>
            <a:ext cx="144016" cy="360040"/>
            <a:chOff x="871091" y="4144516"/>
            <a:chExt cx="144016" cy="144016"/>
          </a:xfrm>
        </p:grpSpPr>
        <p:cxnSp>
          <p:nvCxnSpPr>
            <p:cNvPr id="620" name="Straight Connector 619"/>
            <p:cNvCxnSpPr/>
            <p:nvPr/>
          </p:nvCxnSpPr>
          <p:spPr bwMode="auto">
            <a:xfrm>
              <a:off x="1015107"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21" name="Straight Connector 620"/>
            <p:cNvCxnSpPr/>
            <p:nvPr/>
          </p:nvCxnSpPr>
          <p:spPr bwMode="auto">
            <a:xfrm>
              <a:off x="871091"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22" name="Straight Connector 621"/>
            <p:cNvCxnSpPr/>
            <p:nvPr/>
          </p:nvCxnSpPr>
          <p:spPr bwMode="auto">
            <a:xfrm>
              <a:off x="943099"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sp>
        <p:nvSpPr>
          <p:cNvPr id="623" name="Rectangle 622"/>
          <p:cNvSpPr/>
          <p:nvPr/>
        </p:nvSpPr>
        <p:spPr bwMode="auto">
          <a:xfrm>
            <a:off x="8510934" y="3928492"/>
            <a:ext cx="720080" cy="216024"/>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000" b="1" i="0" u="none" strike="noStrike" cap="none" normalizeH="0" baseline="0" dirty="0" smtClean="0">
                <a:ln>
                  <a:noFill/>
                </a:ln>
                <a:solidFill>
                  <a:schemeClr val="bg1"/>
                </a:solidFill>
                <a:effectLst/>
                <a:latin typeface="Arial" charset="0"/>
                <a:ea typeface="MS PGothic" pitchFamily="34" charset="-128"/>
              </a:rPr>
              <a:t>Half-DAS</a:t>
            </a:r>
          </a:p>
        </p:txBody>
      </p:sp>
      <p:grpSp>
        <p:nvGrpSpPr>
          <p:cNvPr id="624" name="Group 623"/>
          <p:cNvGrpSpPr/>
          <p:nvPr/>
        </p:nvGrpSpPr>
        <p:grpSpPr>
          <a:xfrm>
            <a:off x="9014990" y="4144516"/>
            <a:ext cx="144016" cy="144016"/>
            <a:chOff x="1591171" y="4144516"/>
            <a:chExt cx="144016" cy="144016"/>
          </a:xfrm>
        </p:grpSpPr>
        <p:cxnSp>
          <p:nvCxnSpPr>
            <p:cNvPr id="625" name="Straight Connector 624"/>
            <p:cNvCxnSpPr/>
            <p:nvPr/>
          </p:nvCxnSpPr>
          <p:spPr bwMode="auto">
            <a:xfrm>
              <a:off x="1663179"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26" name="Straight Connector 625"/>
            <p:cNvCxnSpPr/>
            <p:nvPr/>
          </p:nvCxnSpPr>
          <p:spPr bwMode="auto">
            <a:xfrm>
              <a:off x="1735187"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27" name="Straight Connector 626"/>
            <p:cNvCxnSpPr/>
            <p:nvPr/>
          </p:nvCxnSpPr>
          <p:spPr bwMode="auto">
            <a:xfrm>
              <a:off x="1591171"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grpSp>
        <p:nvGrpSpPr>
          <p:cNvPr id="628" name="Group 627"/>
          <p:cNvGrpSpPr/>
          <p:nvPr/>
        </p:nvGrpSpPr>
        <p:grpSpPr>
          <a:xfrm>
            <a:off x="5702622" y="3716347"/>
            <a:ext cx="1296144" cy="432048"/>
            <a:chOff x="295027" y="3712468"/>
            <a:chExt cx="1296144" cy="432048"/>
          </a:xfrm>
        </p:grpSpPr>
        <p:cxnSp>
          <p:nvCxnSpPr>
            <p:cNvPr id="629" name="Straight Connector 628"/>
            <p:cNvCxnSpPr/>
            <p:nvPr/>
          </p:nvCxnSpPr>
          <p:spPr bwMode="auto">
            <a:xfrm>
              <a:off x="1087115" y="3712468"/>
              <a:ext cx="504056"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30" name="Straight Connector 629"/>
            <p:cNvCxnSpPr/>
            <p:nvPr/>
          </p:nvCxnSpPr>
          <p:spPr bwMode="auto">
            <a:xfrm>
              <a:off x="1025155" y="3712468"/>
              <a:ext cx="494008"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31" name="Straight Connector 630"/>
            <p:cNvCxnSpPr/>
            <p:nvPr/>
          </p:nvCxnSpPr>
          <p:spPr bwMode="auto">
            <a:xfrm>
              <a:off x="953147" y="3712468"/>
              <a:ext cx="494008"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32" name="Straight Connector 631"/>
            <p:cNvCxnSpPr/>
            <p:nvPr/>
          </p:nvCxnSpPr>
          <p:spPr bwMode="auto">
            <a:xfrm>
              <a:off x="295027" y="3712468"/>
              <a:ext cx="648072"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33" name="Straight Connector 632"/>
            <p:cNvCxnSpPr/>
            <p:nvPr/>
          </p:nvCxnSpPr>
          <p:spPr bwMode="auto">
            <a:xfrm>
              <a:off x="367035" y="3712468"/>
              <a:ext cx="648072"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34" name="Straight Connector 633"/>
            <p:cNvCxnSpPr/>
            <p:nvPr/>
          </p:nvCxnSpPr>
          <p:spPr bwMode="auto">
            <a:xfrm>
              <a:off x="439043" y="3712468"/>
              <a:ext cx="648072"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35" name="Straight Connector 634"/>
            <p:cNvCxnSpPr/>
            <p:nvPr/>
          </p:nvCxnSpPr>
          <p:spPr bwMode="auto">
            <a:xfrm flipV="1">
              <a:off x="1303139" y="3928492"/>
              <a:ext cx="216024"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36" name="Straight Connector 635"/>
            <p:cNvCxnSpPr/>
            <p:nvPr/>
          </p:nvCxnSpPr>
          <p:spPr bwMode="auto">
            <a:xfrm flipV="1">
              <a:off x="1375147" y="3928492"/>
              <a:ext cx="216024"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37" name="Straight Connector 636"/>
            <p:cNvCxnSpPr/>
            <p:nvPr/>
          </p:nvCxnSpPr>
          <p:spPr bwMode="auto">
            <a:xfrm flipV="1">
              <a:off x="1231131" y="3928492"/>
              <a:ext cx="216024"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cxnSp>
        <p:nvCxnSpPr>
          <p:cNvPr id="638" name="Straight Connector 637"/>
          <p:cNvCxnSpPr/>
          <p:nvPr/>
        </p:nvCxnSpPr>
        <p:spPr bwMode="auto">
          <a:xfrm flipH="1">
            <a:off x="9447038" y="3716347"/>
            <a:ext cx="72008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39" name="Straight Connector 638"/>
          <p:cNvCxnSpPr/>
          <p:nvPr/>
        </p:nvCxnSpPr>
        <p:spPr bwMode="auto">
          <a:xfrm flipH="1">
            <a:off x="9375030" y="3716347"/>
            <a:ext cx="72008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40" name="Straight Connector 639"/>
          <p:cNvCxnSpPr/>
          <p:nvPr/>
        </p:nvCxnSpPr>
        <p:spPr bwMode="auto">
          <a:xfrm flipH="1">
            <a:off x="9303022" y="3716347"/>
            <a:ext cx="72008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41" name="Straight Connector 640"/>
          <p:cNvCxnSpPr/>
          <p:nvPr/>
        </p:nvCxnSpPr>
        <p:spPr bwMode="auto">
          <a:xfrm flipH="1">
            <a:off x="7070774" y="3712468"/>
            <a:ext cx="216024"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42" name="Straight Connector 641"/>
          <p:cNvCxnSpPr/>
          <p:nvPr/>
        </p:nvCxnSpPr>
        <p:spPr bwMode="auto">
          <a:xfrm flipH="1">
            <a:off x="7142782" y="3715867"/>
            <a:ext cx="218800" cy="212625"/>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43" name="Straight Connector 642"/>
          <p:cNvCxnSpPr/>
          <p:nvPr/>
        </p:nvCxnSpPr>
        <p:spPr bwMode="auto">
          <a:xfrm flipH="1">
            <a:off x="7214790" y="3715867"/>
            <a:ext cx="214777" cy="212625"/>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44" name="Straight Connector 643"/>
          <p:cNvCxnSpPr/>
          <p:nvPr/>
        </p:nvCxnSpPr>
        <p:spPr bwMode="auto">
          <a:xfrm flipV="1">
            <a:off x="6926758" y="3928492"/>
            <a:ext cx="216024"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45" name="Straight Connector 644"/>
          <p:cNvCxnSpPr/>
          <p:nvPr/>
        </p:nvCxnSpPr>
        <p:spPr bwMode="auto">
          <a:xfrm flipV="1">
            <a:off x="6854750" y="3928492"/>
            <a:ext cx="216024"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46" name="Straight Connector 645"/>
          <p:cNvCxnSpPr/>
          <p:nvPr/>
        </p:nvCxnSpPr>
        <p:spPr bwMode="auto">
          <a:xfrm flipV="1">
            <a:off x="6998766" y="3928492"/>
            <a:ext cx="216024"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47" name="Straight Connector 646"/>
          <p:cNvCxnSpPr/>
          <p:nvPr/>
        </p:nvCxnSpPr>
        <p:spPr bwMode="auto">
          <a:xfrm>
            <a:off x="6998766"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48" name="Straight Connector 647"/>
          <p:cNvCxnSpPr/>
          <p:nvPr/>
        </p:nvCxnSpPr>
        <p:spPr bwMode="auto">
          <a:xfrm>
            <a:off x="6854750"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49" name="Straight Connector 648"/>
          <p:cNvCxnSpPr/>
          <p:nvPr/>
        </p:nvCxnSpPr>
        <p:spPr bwMode="auto">
          <a:xfrm>
            <a:off x="6926758"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Distributed Restorable BVLAN connected to DRNI</a:t>
            </a:r>
            <a:endParaRPr lang="en-US" dirty="0"/>
          </a:p>
        </p:txBody>
      </p:sp>
      <p:sp>
        <p:nvSpPr>
          <p:cNvPr id="281" name="TextBox 280"/>
          <p:cNvSpPr txBox="1"/>
          <p:nvPr/>
        </p:nvSpPr>
        <p:spPr>
          <a:xfrm>
            <a:off x="2736304" y="5236249"/>
            <a:ext cx="864096" cy="492443"/>
          </a:xfrm>
          <a:prstGeom prst="rect">
            <a:avLst/>
          </a:prstGeom>
          <a:noFill/>
        </p:spPr>
        <p:txBody>
          <a:bodyPr wrap="square" lIns="0" tIns="0" rIns="0" bIns="0" rtlCol="0">
            <a:spAutoFit/>
          </a:bodyPr>
          <a:lstStyle/>
          <a:p>
            <a:pPr algn="ctr"/>
            <a:r>
              <a:rPr lang="en-GB" sz="1600" dirty="0" smtClean="0">
                <a:solidFill>
                  <a:srgbClr val="C00000"/>
                </a:solidFill>
              </a:rPr>
              <a:t>Active Gateway</a:t>
            </a:r>
            <a:endParaRPr lang="en-US" sz="1600" dirty="0" smtClean="0">
              <a:solidFill>
                <a:srgbClr val="C00000"/>
              </a:solidFill>
            </a:endParaRPr>
          </a:p>
        </p:txBody>
      </p:sp>
      <p:sp>
        <p:nvSpPr>
          <p:cNvPr id="283" name="TextBox 282"/>
          <p:cNvSpPr txBox="1"/>
          <p:nvPr/>
        </p:nvSpPr>
        <p:spPr>
          <a:xfrm>
            <a:off x="1728192" y="5236249"/>
            <a:ext cx="864096" cy="430887"/>
          </a:xfrm>
          <a:prstGeom prst="rect">
            <a:avLst/>
          </a:prstGeom>
          <a:noFill/>
        </p:spPr>
        <p:txBody>
          <a:bodyPr wrap="square" lIns="0" tIns="0" rIns="0" bIns="0" rtlCol="0">
            <a:spAutoFit/>
          </a:bodyPr>
          <a:lstStyle/>
          <a:p>
            <a:pPr algn="ctr"/>
            <a:r>
              <a:rPr lang="en-GB" sz="1400" b="0" dirty="0" smtClean="0">
                <a:solidFill>
                  <a:srgbClr val="C00000"/>
                </a:solidFill>
              </a:rPr>
              <a:t>Standby Gateway</a:t>
            </a:r>
            <a:endParaRPr lang="en-US" sz="1400" b="0" dirty="0" smtClean="0">
              <a:solidFill>
                <a:srgbClr val="C00000"/>
              </a:solidFill>
            </a:endParaRPr>
          </a:p>
        </p:txBody>
      </p:sp>
      <p:sp>
        <p:nvSpPr>
          <p:cNvPr id="284" name="TextBox 283"/>
          <p:cNvSpPr txBox="1"/>
          <p:nvPr/>
        </p:nvSpPr>
        <p:spPr>
          <a:xfrm>
            <a:off x="792088" y="5224636"/>
            <a:ext cx="864096" cy="492443"/>
          </a:xfrm>
          <a:prstGeom prst="rect">
            <a:avLst/>
          </a:prstGeom>
          <a:noFill/>
        </p:spPr>
        <p:txBody>
          <a:bodyPr wrap="square" lIns="0" tIns="0" rIns="0" bIns="0" rtlCol="0">
            <a:spAutoFit/>
          </a:bodyPr>
          <a:lstStyle/>
          <a:p>
            <a:pPr algn="ctr"/>
            <a:r>
              <a:rPr lang="en-GB" sz="1600" dirty="0" smtClean="0">
                <a:solidFill>
                  <a:srgbClr val="0066FF"/>
                </a:solidFill>
              </a:rPr>
              <a:t>Active Gateway</a:t>
            </a:r>
            <a:endParaRPr lang="en-US" sz="1600" dirty="0" smtClean="0">
              <a:solidFill>
                <a:srgbClr val="0066FF"/>
              </a:solidFill>
            </a:endParaRPr>
          </a:p>
        </p:txBody>
      </p:sp>
      <p:sp>
        <p:nvSpPr>
          <p:cNvPr id="285" name="TextBox 284"/>
          <p:cNvSpPr txBox="1"/>
          <p:nvPr/>
        </p:nvSpPr>
        <p:spPr>
          <a:xfrm>
            <a:off x="3672408" y="5224636"/>
            <a:ext cx="864096" cy="430887"/>
          </a:xfrm>
          <a:prstGeom prst="rect">
            <a:avLst/>
          </a:prstGeom>
          <a:noFill/>
        </p:spPr>
        <p:txBody>
          <a:bodyPr wrap="square" lIns="0" tIns="0" rIns="0" bIns="0" rtlCol="0">
            <a:spAutoFit/>
          </a:bodyPr>
          <a:lstStyle/>
          <a:p>
            <a:pPr algn="ctr"/>
            <a:r>
              <a:rPr lang="en-GB" sz="1400" b="0" dirty="0" smtClean="0">
                <a:solidFill>
                  <a:srgbClr val="0066FF"/>
                </a:solidFill>
              </a:rPr>
              <a:t>Standby Gateway</a:t>
            </a:r>
            <a:endParaRPr lang="en-US" sz="1400" b="0" dirty="0" smtClean="0">
              <a:solidFill>
                <a:srgbClr val="0066FF"/>
              </a:solidFill>
            </a:endParaRPr>
          </a:p>
        </p:txBody>
      </p:sp>
      <p:sp>
        <p:nvSpPr>
          <p:cNvPr id="290" name="Rectangle 289"/>
          <p:cNvSpPr/>
          <p:nvPr/>
        </p:nvSpPr>
        <p:spPr bwMode="auto">
          <a:xfrm>
            <a:off x="2736304" y="3712468"/>
            <a:ext cx="2304256" cy="216024"/>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1"/>
                </a:solidFill>
                <a:effectLst/>
                <a:latin typeface="Arial" charset="0"/>
                <a:ea typeface="MS PGothic" pitchFamily="34" charset="-128"/>
              </a:rPr>
              <a:t>SVLAN EC Relay</a:t>
            </a:r>
            <a:endParaRPr kumimoji="0" lang="en-US" sz="1400" b="1" i="0" u="none" strike="noStrike" cap="none" normalizeH="0" baseline="0" dirty="0" smtClean="0">
              <a:ln>
                <a:noFill/>
              </a:ln>
              <a:solidFill>
                <a:schemeClr val="tx1"/>
              </a:solidFill>
              <a:effectLst/>
              <a:latin typeface="Arial" charset="0"/>
              <a:ea typeface="MS PGothic" pitchFamily="34" charset="-128"/>
            </a:endParaRPr>
          </a:p>
        </p:txBody>
      </p:sp>
      <p:sp>
        <p:nvSpPr>
          <p:cNvPr id="291" name="Rectangle 290"/>
          <p:cNvSpPr/>
          <p:nvPr/>
        </p:nvSpPr>
        <p:spPr bwMode="auto">
          <a:xfrm>
            <a:off x="281037" y="3712468"/>
            <a:ext cx="2311251" cy="216024"/>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1"/>
                </a:solidFill>
                <a:effectLst/>
                <a:latin typeface="Arial" charset="0"/>
                <a:ea typeface="MS PGothic" pitchFamily="34" charset="-128"/>
              </a:rPr>
              <a:t>SVLAN EC Relay</a:t>
            </a:r>
            <a:endParaRPr kumimoji="0" lang="en-US" sz="1400" b="1" i="0" u="none" strike="noStrike" cap="none" normalizeH="0" baseline="0" dirty="0" smtClean="0">
              <a:ln>
                <a:noFill/>
              </a:ln>
              <a:solidFill>
                <a:schemeClr val="tx1"/>
              </a:solidFill>
              <a:effectLst/>
              <a:latin typeface="Arial" charset="0"/>
              <a:ea typeface="MS PGothic" pitchFamily="34" charset="-128"/>
            </a:endParaRPr>
          </a:p>
        </p:txBody>
      </p:sp>
      <p:cxnSp>
        <p:nvCxnSpPr>
          <p:cNvPr id="413" name="Straight Connector 412"/>
          <p:cNvCxnSpPr/>
          <p:nvPr/>
        </p:nvCxnSpPr>
        <p:spPr bwMode="auto">
          <a:xfrm>
            <a:off x="1224136" y="3712468"/>
            <a:ext cx="504056"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14" name="Straight Connector 413"/>
          <p:cNvCxnSpPr/>
          <p:nvPr/>
        </p:nvCxnSpPr>
        <p:spPr bwMode="auto">
          <a:xfrm>
            <a:off x="1162176" y="3712468"/>
            <a:ext cx="494008"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15" name="Straight Connector 414"/>
          <p:cNvCxnSpPr/>
          <p:nvPr/>
        </p:nvCxnSpPr>
        <p:spPr bwMode="auto">
          <a:xfrm>
            <a:off x="1090168" y="3712468"/>
            <a:ext cx="494008"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16" name="Straight Connector 415"/>
          <p:cNvCxnSpPr/>
          <p:nvPr/>
        </p:nvCxnSpPr>
        <p:spPr bwMode="auto">
          <a:xfrm>
            <a:off x="432048" y="3712468"/>
            <a:ext cx="648072"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18" name="Straight Connector 417"/>
          <p:cNvCxnSpPr/>
          <p:nvPr/>
        </p:nvCxnSpPr>
        <p:spPr bwMode="auto">
          <a:xfrm>
            <a:off x="504056" y="3712468"/>
            <a:ext cx="648072"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19" name="Straight Connector 418"/>
          <p:cNvCxnSpPr/>
          <p:nvPr/>
        </p:nvCxnSpPr>
        <p:spPr bwMode="auto">
          <a:xfrm>
            <a:off x="576064" y="3712468"/>
            <a:ext cx="648072"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30" name="Straight Connector 429"/>
          <p:cNvCxnSpPr/>
          <p:nvPr/>
        </p:nvCxnSpPr>
        <p:spPr bwMode="auto">
          <a:xfrm>
            <a:off x="3080777" y="3708589"/>
            <a:ext cx="447615" cy="219903"/>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31" name="Straight Connector 430"/>
          <p:cNvCxnSpPr/>
          <p:nvPr/>
        </p:nvCxnSpPr>
        <p:spPr bwMode="auto">
          <a:xfrm>
            <a:off x="3155561" y="3711988"/>
            <a:ext cx="444839" cy="21650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32" name="Straight Connector 431"/>
          <p:cNvCxnSpPr/>
          <p:nvPr/>
        </p:nvCxnSpPr>
        <p:spPr bwMode="auto">
          <a:xfrm>
            <a:off x="3223546" y="3711988"/>
            <a:ext cx="448862" cy="21650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33" name="Straight Connector 432"/>
          <p:cNvCxnSpPr/>
          <p:nvPr/>
        </p:nvCxnSpPr>
        <p:spPr bwMode="auto">
          <a:xfrm flipH="1">
            <a:off x="4176464" y="3712468"/>
            <a:ext cx="72008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34" name="Straight Connector 433"/>
          <p:cNvCxnSpPr/>
          <p:nvPr/>
        </p:nvCxnSpPr>
        <p:spPr bwMode="auto">
          <a:xfrm flipH="1">
            <a:off x="4104456" y="3712468"/>
            <a:ext cx="72008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35" name="Straight Connector 434"/>
          <p:cNvCxnSpPr/>
          <p:nvPr/>
        </p:nvCxnSpPr>
        <p:spPr bwMode="auto">
          <a:xfrm flipH="1">
            <a:off x="4032448" y="3712468"/>
            <a:ext cx="72008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494" name="TextBox 493"/>
          <p:cNvSpPr txBox="1"/>
          <p:nvPr/>
        </p:nvSpPr>
        <p:spPr>
          <a:xfrm>
            <a:off x="1080120" y="6155223"/>
            <a:ext cx="3168352" cy="276999"/>
          </a:xfrm>
          <a:prstGeom prst="rect">
            <a:avLst/>
          </a:prstGeom>
          <a:noFill/>
        </p:spPr>
        <p:txBody>
          <a:bodyPr wrap="square" lIns="0" tIns="0" rIns="0" bIns="0" rtlCol="0" anchor="ctr">
            <a:spAutoFit/>
          </a:bodyPr>
          <a:lstStyle/>
          <a:p>
            <a:pPr algn="ctr"/>
            <a:r>
              <a:rPr lang="en-GB" sz="1800" b="0" dirty="0" smtClean="0"/>
              <a:t>Right ENNI failure</a:t>
            </a:r>
            <a:endParaRPr lang="en-US" sz="1800" b="0" dirty="0" smtClean="0"/>
          </a:p>
        </p:txBody>
      </p:sp>
      <p:grpSp>
        <p:nvGrpSpPr>
          <p:cNvPr id="6" name="Group 58"/>
          <p:cNvGrpSpPr>
            <a:grpSpLocks noChangeAspect="1"/>
          </p:cNvGrpSpPr>
          <p:nvPr/>
        </p:nvGrpSpPr>
        <p:grpSpPr>
          <a:xfrm flipH="1" flipV="1">
            <a:off x="3240360" y="4288532"/>
            <a:ext cx="288032" cy="288032"/>
            <a:chOff x="655067" y="5296644"/>
            <a:chExt cx="504056" cy="504056"/>
          </a:xfrm>
          <a:solidFill>
            <a:schemeClr val="bg1"/>
          </a:solidFill>
        </p:grpSpPr>
        <p:sp>
          <p:nvSpPr>
            <p:cNvPr id="152" name="Isosceles Triangle 151"/>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53" name="Trapezoid 152"/>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154" name="Straight Connector 153"/>
          <p:cNvCxnSpPr/>
          <p:nvPr/>
        </p:nvCxnSpPr>
        <p:spPr bwMode="auto">
          <a:xfrm flipH="1">
            <a:off x="3384376"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55" name="Straight Connector 154"/>
          <p:cNvCxnSpPr/>
          <p:nvPr/>
        </p:nvCxnSpPr>
        <p:spPr bwMode="auto">
          <a:xfrm flipH="1">
            <a:off x="3312368"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56" name="Straight Connector 155"/>
          <p:cNvCxnSpPr/>
          <p:nvPr/>
        </p:nvCxnSpPr>
        <p:spPr bwMode="auto">
          <a:xfrm flipH="1">
            <a:off x="3456384"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72" name="Straight Connector 171"/>
          <p:cNvCxnSpPr/>
          <p:nvPr/>
        </p:nvCxnSpPr>
        <p:spPr bwMode="auto">
          <a:xfrm>
            <a:off x="2088232" y="4720580"/>
            <a:ext cx="1296144" cy="0"/>
          </a:xfrm>
          <a:prstGeom prst="line">
            <a:avLst/>
          </a:prstGeom>
          <a:solidFill>
            <a:schemeClr val="accent1"/>
          </a:solidFill>
          <a:ln w="38100" cap="flat" cmpd="sng" algn="ctr">
            <a:solidFill>
              <a:srgbClr val="CCCC00"/>
            </a:solidFill>
            <a:prstDash val="solid"/>
            <a:round/>
            <a:headEnd type="none" w="med" len="med"/>
            <a:tailEnd type="none" w="med" len="med"/>
          </a:ln>
          <a:effectLst/>
        </p:spPr>
      </p:cxnSp>
      <p:sp>
        <p:nvSpPr>
          <p:cNvPr id="173" name="TextBox 172"/>
          <p:cNvSpPr txBox="1"/>
          <p:nvPr/>
        </p:nvSpPr>
        <p:spPr>
          <a:xfrm>
            <a:off x="2150721" y="4504556"/>
            <a:ext cx="1221489" cy="184666"/>
          </a:xfrm>
          <a:prstGeom prst="rect">
            <a:avLst/>
          </a:prstGeom>
          <a:noFill/>
        </p:spPr>
        <p:txBody>
          <a:bodyPr wrap="none" lIns="0" tIns="0" rIns="0" bIns="0" rtlCol="0">
            <a:spAutoFit/>
          </a:bodyPr>
          <a:lstStyle/>
          <a:p>
            <a:pPr algn="ctr"/>
            <a:r>
              <a:rPr lang="en-GB" sz="1200" b="0" dirty="0" smtClean="0">
                <a:solidFill>
                  <a:srgbClr val="808000"/>
                </a:solidFill>
              </a:rPr>
              <a:t>Intra-DAS BVLAN</a:t>
            </a:r>
            <a:endParaRPr lang="en-US" sz="1200" b="0" dirty="0" smtClean="0">
              <a:solidFill>
                <a:srgbClr val="808000"/>
              </a:solidFill>
            </a:endParaRPr>
          </a:p>
        </p:txBody>
      </p:sp>
      <p:cxnSp>
        <p:nvCxnSpPr>
          <p:cNvPr id="175" name="Straight Connector 174"/>
          <p:cNvCxnSpPr/>
          <p:nvPr/>
        </p:nvCxnSpPr>
        <p:spPr bwMode="auto">
          <a:xfrm>
            <a:off x="3384376" y="457656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177" name="TextBox 176"/>
          <p:cNvSpPr txBox="1"/>
          <p:nvPr/>
        </p:nvSpPr>
        <p:spPr>
          <a:xfrm>
            <a:off x="864096" y="4864596"/>
            <a:ext cx="853179" cy="277000"/>
          </a:xfrm>
          <a:prstGeom prst="rect">
            <a:avLst/>
          </a:prstGeom>
          <a:noFill/>
        </p:spPr>
        <p:txBody>
          <a:bodyPr wrap="square" lIns="0" tIns="0" rIns="0" bIns="0" rtlCol="0">
            <a:spAutoFit/>
          </a:bodyPr>
          <a:lstStyle/>
          <a:p>
            <a:pPr algn="ctr"/>
            <a:r>
              <a:rPr lang="en-GB" sz="1800" b="0" dirty="0" smtClean="0"/>
              <a:t>ENNI</a:t>
            </a:r>
            <a:endParaRPr lang="en-US" sz="1800" b="0" dirty="0" smtClean="0"/>
          </a:p>
        </p:txBody>
      </p:sp>
      <p:sp>
        <p:nvSpPr>
          <p:cNvPr id="178" name="TextBox 177"/>
          <p:cNvSpPr txBox="1"/>
          <p:nvPr/>
        </p:nvSpPr>
        <p:spPr>
          <a:xfrm>
            <a:off x="3539309" y="4864596"/>
            <a:ext cx="853179" cy="277000"/>
          </a:xfrm>
          <a:prstGeom prst="rect">
            <a:avLst/>
          </a:prstGeom>
          <a:noFill/>
        </p:spPr>
        <p:txBody>
          <a:bodyPr wrap="square" lIns="0" tIns="0" rIns="0" bIns="0" rtlCol="0">
            <a:spAutoFit/>
          </a:bodyPr>
          <a:lstStyle/>
          <a:p>
            <a:pPr algn="ctr"/>
            <a:r>
              <a:rPr lang="en-GB" sz="1800" b="0" dirty="0" smtClean="0"/>
              <a:t>ENNI</a:t>
            </a:r>
            <a:endParaRPr lang="en-US" sz="1800" b="0" dirty="0" smtClean="0"/>
          </a:p>
        </p:txBody>
      </p:sp>
      <p:grpSp>
        <p:nvGrpSpPr>
          <p:cNvPr id="7" name="Group 61"/>
          <p:cNvGrpSpPr>
            <a:grpSpLocks noChangeAspect="1"/>
          </p:cNvGrpSpPr>
          <p:nvPr/>
        </p:nvGrpSpPr>
        <p:grpSpPr>
          <a:xfrm flipV="1">
            <a:off x="3672408" y="4288532"/>
            <a:ext cx="576064" cy="288032"/>
            <a:chOff x="655067" y="5296644"/>
            <a:chExt cx="504056" cy="504056"/>
          </a:xfrm>
          <a:solidFill>
            <a:schemeClr val="bg1"/>
          </a:solidFill>
        </p:grpSpPr>
        <p:sp>
          <p:nvSpPr>
            <p:cNvPr id="357" name="Isosceles Triangle 356"/>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58" name="Trapezoid 357"/>
            <p:cNvSpPr/>
            <p:nvPr/>
          </p:nvSpPr>
          <p:spPr bwMode="auto">
            <a:xfrm>
              <a:off x="655067" y="5656684"/>
              <a:ext cx="504056" cy="144016"/>
            </a:xfrm>
            <a:prstGeom prst="trapezoid">
              <a:avLst>
                <a:gd name="adj" fmla="val 98016"/>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359" name="Straight Connector 358"/>
          <p:cNvCxnSpPr>
            <a:endCxn id="357" idx="0"/>
          </p:cNvCxnSpPr>
          <p:nvPr/>
        </p:nvCxnSpPr>
        <p:spPr bwMode="auto">
          <a:xfrm flipV="1">
            <a:off x="3960440" y="457656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8" name="Group 359"/>
          <p:cNvGrpSpPr/>
          <p:nvPr/>
        </p:nvGrpSpPr>
        <p:grpSpPr>
          <a:xfrm>
            <a:off x="4032448" y="3928492"/>
            <a:ext cx="144016" cy="360040"/>
            <a:chOff x="871091" y="4144516"/>
            <a:chExt cx="144016" cy="144016"/>
          </a:xfrm>
        </p:grpSpPr>
        <p:cxnSp>
          <p:nvCxnSpPr>
            <p:cNvPr id="361" name="Straight Connector 360"/>
            <p:cNvCxnSpPr/>
            <p:nvPr/>
          </p:nvCxnSpPr>
          <p:spPr bwMode="auto">
            <a:xfrm>
              <a:off x="1015107"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62" name="Straight Connector 361"/>
            <p:cNvCxnSpPr/>
            <p:nvPr/>
          </p:nvCxnSpPr>
          <p:spPr bwMode="auto">
            <a:xfrm>
              <a:off x="871091"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63" name="Straight Connector 362"/>
            <p:cNvCxnSpPr/>
            <p:nvPr/>
          </p:nvCxnSpPr>
          <p:spPr bwMode="auto">
            <a:xfrm>
              <a:off x="943099"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sp>
        <p:nvSpPr>
          <p:cNvPr id="364" name="Rectangle 363"/>
          <p:cNvSpPr/>
          <p:nvPr/>
        </p:nvSpPr>
        <p:spPr bwMode="auto">
          <a:xfrm>
            <a:off x="3240360" y="3928492"/>
            <a:ext cx="720080" cy="216024"/>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000" b="1" i="0" u="none" strike="noStrike" cap="none" normalizeH="0" baseline="0" dirty="0" smtClean="0">
                <a:ln>
                  <a:noFill/>
                </a:ln>
                <a:solidFill>
                  <a:schemeClr val="bg1"/>
                </a:solidFill>
                <a:effectLst/>
                <a:latin typeface="Arial" charset="0"/>
                <a:ea typeface="MS PGothic" pitchFamily="34" charset="-128"/>
              </a:rPr>
              <a:t>Half-DAS</a:t>
            </a:r>
          </a:p>
        </p:txBody>
      </p:sp>
      <p:grpSp>
        <p:nvGrpSpPr>
          <p:cNvPr id="9" name="Group 365"/>
          <p:cNvGrpSpPr/>
          <p:nvPr/>
        </p:nvGrpSpPr>
        <p:grpSpPr>
          <a:xfrm>
            <a:off x="3744416" y="4144516"/>
            <a:ext cx="144016" cy="144016"/>
            <a:chOff x="1591171" y="4144516"/>
            <a:chExt cx="144016" cy="144016"/>
          </a:xfrm>
        </p:grpSpPr>
        <p:cxnSp>
          <p:nvCxnSpPr>
            <p:cNvPr id="367" name="Straight Connector 366"/>
            <p:cNvCxnSpPr/>
            <p:nvPr/>
          </p:nvCxnSpPr>
          <p:spPr bwMode="auto">
            <a:xfrm>
              <a:off x="1663179"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68" name="Straight Connector 367"/>
            <p:cNvCxnSpPr/>
            <p:nvPr/>
          </p:nvCxnSpPr>
          <p:spPr bwMode="auto">
            <a:xfrm>
              <a:off x="1735187"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69" name="Straight Connector 368"/>
            <p:cNvCxnSpPr/>
            <p:nvPr/>
          </p:nvCxnSpPr>
          <p:spPr bwMode="auto">
            <a:xfrm>
              <a:off x="1591171"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sp>
        <p:nvSpPr>
          <p:cNvPr id="370" name="Rectangle 369"/>
          <p:cNvSpPr/>
          <p:nvPr/>
        </p:nvSpPr>
        <p:spPr bwMode="auto">
          <a:xfrm>
            <a:off x="1296144" y="3928492"/>
            <a:ext cx="1008112" cy="216024"/>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000" b="1" i="0" u="none" strike="noStrike" cap="none" normalizeH="0" baseline="0" dirty="0" smtClean="0">
                <a:ln>
                  <a:noFill/>
                </a:ln>
                <a:solidFill>
                  <a:schemeClr val="bg1"/>
                </a:solidFill>
                <a:effectLst/>
                <a:latin typeface="Arial" charset="0"/>
                <a:ea typeface="MS PGothic" pitchFamily="34" charset="-128"/>
              </a:rPr>
              <a:t>Half-DAS</a:t>
            </a:r>
          </a:p>
        </p:txBody>
      </p:sp>
      <p:grpSp>
        <p:nvGrpSpPr>
          <p:cNvPr id="10" name="Group 58"/>
          <p:cNvGrpSpPr>
            <a:grpSpLocks noChangeAspect="1"/>
          </p:cNvGrpSpPr>
          <p:nvPr/>
        </p:nvGrpSpPr>
        <p:grpSpPr>
          <a:xfrm flipV="1">
            <a:off x="1944216" y="4288532"/>
            <a:ext cx="288032" cy="288032"/>
            <a:chOff x="655067" y="5296644"/>
            <a:chExt cx="504056" cy="504056"/>
          </a:xfrm>
          <a:solidFill>
            <a:schemeClr val="bg1"/>
          </a:solidFill>
        </p:grpSpPr>
        <p:sp>
          <p:nvSpPr>
            <p:cNvPr id="372" name="Isosceles Triangle 371"/>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73" name="Trapezoid 372"/>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11" name="Group 61"/>
          <p:cNvGrpSpPr>
            <a:grpSpLocks noChangeAspect="1"/>
          </p:cNvGrpSpPr>
          <p:nvPr/>
        </p:nvGrpSpPr>
        <p:grpSpPr>
          <a:xfrm flipV="1">
            <a:off x="1008112" y="4288532"/>
            <a:ext cx="864096" cy="288032"/>
            <a:chOff x="655067" y="5296644"/>
            <a:chExt cx="504056" cy="504056"/>
          </a:xfrm>
          <a:solidFill>
            <a:schemeClr val="bg1"/>
          </a:solidFill>
        </p:grpSpPr>
        <p:sp>
          <p:nvSpPr>
            <p:cNvPr id="378" name="Isosceles Triangle 377"/>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79" name="Trapezoid 378"/>
            <p:cNvSpPr/>
            <p:nvPr/>
          </p:nvSpPr>
          <p:spPr bwMode="auto">
            <a:xfrm>
              <a:off x="655067" y="5656684"/>
              <a:ext cx="504056" cy="144016"/>
            </a:xfrm>
            <a:prstGeom prst="trapezoid">
              <a:avLst>
                <a:gd name="adj" fmla="val 154233"/>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380" name="Straight Connector 379"/>
          <p:cNvCxnSpPr>
            <a:endCxn id="378" idx="0"/>
          </p:cNvCxnSpPr>
          <p:nvPr/>
        </p:nvCxnSpPr>
        <p:spPr bwMode="auto">
          <a:xfrm flipV="1">
            <a:off x="1440160" y="457656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12" name="Group 380"/>
          <p:cNvGrpSpPr/>
          <p:nvPr/>
        </p:nvGrpSpPr>
        <p:grpSpPr>
          <a:xfrm>
            <a:off x="2016224" y="4144516"/>
            <a:ext cx="144016" cy="144016"/>
            <a:chOff x="1591171" y="4144516"/>
            <a:chExt cx="144016" cy="144016"/>
          </a:xfrm>
        </p:grpSpPr>
        <p:cxnSp>
          <p:nvCxnSpPr>
            <p:cNvPr id="382" name="Straight Connector 381"/>
            <p:cNvCxnSpPr/>
            <p:nvPr/>
          </p:nvCxnSpPr>
          <p:spPr bwMode="auto">
            <a:xfrm>
              <a:off x="1663179"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83" name="Straight Connector 382"/>
            <p:cNvCxnSpPr/>
            <p:nvPr/>
          </p:nvCxnSpPr>
          <p:spPr bwMode="auto">
            <a:xfrm>
              <a:off x="1735187"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84" name="Straight Connector 383"/>
            <p:cNvCxnSpPr/>
            <p:nvPr/>
          </p:nvCxnSpPr>
          <p:spPr bwMode="auto">
            <a:xfrm>
              <a:off x="1591171"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cxnSp>
        <p:nvCxnSpPr>
          <p:cNvPr id="388" name="Straight Connector 387"/>
          <p:cNvCxnSpPr/>
          <p:nvPr/>
        </p:nvCxnSpPr>
        <p:spPr bwMode="auto">
          <a:xfrm>
            <a:off x="1512168"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89" name="Straight Connector 388"/>
          <p:cNvCxnSpPr/>
          <p:nvPr/>
        </p:nvCxnSpPr>
        <p:spPr bwMode="auto">
          <a:xfrm>
            <a:off x="1368152"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90" name="Straight Connector 389"/>
          <p:cNvCxnSpPr/>
          <p:nvPr/>
        </p:nvCxnSpPr>
        <p:spPr bwMode="auto">
          <a:xfrm>
            <a:off x="1440160"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93" name="Straight Connector 392"/>
          <p:cNvCxnSpPr/>
          <p:nvPr/>
        </p:nvCxnSpPr>
        <p:spPr bwMode="auto">
          <a:xfrm>
            <a:off x="2088232" y="457656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13" name="Group 394"/>
          <p:cNvGrpSpPr/>
          <p:nvPr/>
        </p:nvGrpSpPr>
        <p:grpSpPr>
          <a:xfrm>
            <a:off x="1080120" y="3928492"/>
            <a:ext cx="144016" cy="360040"/>
            <a:chOff x="871091" y="4144516"/>
            <a:chExt cx="144016" cy="144016"/>
          </a:xfrm>
        </p:grpSpPr>
        <p:cxnSp>
          <p:nvCxnSpPr>
            <p:cNvPr id="396" name="Straight Connector 395"/>
            <p:cNvCxnSpPr/>
            <p:nvPr/>
          </p:nvCxnSpPr>
          <p:spPr bwMode="auto">
            <a:xfrm>
              <a:off x="1015107"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97" name="Straight Connector 396"/>
            <p:cNvCxnSpPr/>
            <p:nvPr/>
          </p:nvCxnSpPr>
          <p:spPr bwMode="auto">
            <a:xfrm>
              <a:off x="871091"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98" name="Straight Connector 397"/>
            <p:cNvCxnSpPr/>
            <p:nvPr/>
          </p:nvCxnSpPr>
          <p:spPr bwMode="auto">
            <a:xfrm>
              <a:off x="943099"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cxnSp>
        <p:nvCxnSpPr>
          <p:cNvPr id="424" name="Straight Connector 423"/>
          <p:cNvCxnSpPr/>
          <p:nvPr/>
        </p:nvCxnSpPr>
        <p:spPr bwMode="auto">
          <a:xfrm flipV="1">
            <a:off x="1440160" y="3928492"/>
            <a:ext cx="216024"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26" name="Straight Connector 425"/>
          <p:cNvCxnSpPr/>
          <p:nvPr/>
        </p:nvCxnSpPr>
        <p:spPr bwMode="auto">
          <a:xfrm flipV="1">
            <a:off x="1512168" y="3928492"/>
            <a:ext cx="216024"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27" name="Straight Connector 426"/>
          <p:cNvCxnSpPr/>
          <p:nvPr/>
        </p:nvCxnSpPr>
        <p:spPr bwMode="auto">
          <a:xfrm flipV="1">
            <a:off x="1368152" y="3928492"/>
            <a:ext cx="216024"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36" name="Straight Connector 435"/>
          <p:cNvCxnSpPr/>
          <p:nvPr/>
        </p:nvCxnSpPr>
        <p:spPr bwMode="auto">
          <a:xfrm flipV="1">
            <a:off x="3384376" y="3928492"/>
            <a:ext cx="216024"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37" name="Straight Connector 436"/>
          <p:cNvCxnSpPr/>
          <p:nvPr/>
        </p:nvCxnSpPr>
        <p:spPr bwMode="auto">
          <a:xfrm flipV="1">
            <a:off x="3312368" y="3928492"/>
            <a:ext cx="216024"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38" name="Straight Connector 437"/>
          <p:cNvCxnSpPr/>
          <p:nvPr/>
        </p:nvCxnSpPr>
        <p:spPr bwMode="auto">
          <a:xfrm flipV="1">
            <a:off x="3456384" y="3928492"/>
            <a:ext cx="216024"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81" name="Straight Connector 480"/>
          <p:cNvCxnSpPr/>
          <p:nvPr/>
        </p:nvCxnSpPr>
        <p:spPr bwMode="auto">
          <a:xfrm>
            <a:off x="1728192"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82" name="Straight Connector 481"/>
          <p:cNvCxnSpPr/>
          <p:nvPr/>
        </p:nvCxnSpPr>
        <p:spPr bwMode="auto">
          <a:xfrm>
            <a:off x="1584176"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83" name="Straight Connector 482"/>
          <p:cNvCxnSpPr/>
          <p:nvPr/>
        </p:nvCxnSpPr>
        <p:spPr bwMode="auto">
          <a:xfrm>
            <a:off x="1656184"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496" name="TextBox 495"/>
          <p:cNvSpPr txBox="1"/>
          <p:nvPr/>
        </p:nvSpPr>
        <p:spPr>
          <a:xfrm>
            <a:off x="3773090" y="4576564"/>
            <a:ext cx="410369" cy="738664"/>
          </a:xfrm>
          <a:prstGeom prst="rect">
            <a:avLst/>
          </a:prstGeom>
          <a:noFill/>
        </p:spPr>
        <p:txBody>
          <a:bodyPr wrap="none" lIns="0" tIns="0" rIns="0" bIns="0" rtlCol="0">
            <a:spAutoFit/>
          </a:bodyPr>
          <a:lstStyle/>
          <a:p>
            <a:r>
              <a:rPr lang="en-GB" sz="4800" b="0" dirty="0" smtClean="0">
                <a:solidFill>
                  <a:srgbClr val="FF0000"/>
                </a:solidFill>
              </a:rPr>
              <a:t>X</a:t>
            </a:r>
            <a:endParaRPr lang="en-US" sz="4800" b="0" dirty="0" smtClean="0">
              <a:solidFill>
                <a:srgbClr val="FF0000"/>
              </a:solidFill>
            </a:endParaRPr>
          </a:p>
        </p:txBody>
      </p:sp>
      <p:sp>
        <p:nvSpPr>
          <p:cNvPr id="353" name="Freeform 352"/>
          <p:cNvSpPr/>
          <p:nvPr/>
        </p:nvSpPr>
        <p:spPr bwMode="auto">
          <a:xfrm>
            <a:off x="1725315" y="4083844"/>
            <a:ext cx="290512" cy="57150"/>
          </a:xfrm>
          <a:custGeom>
            <a:avLst/>
            <a:gdLst>
              <a:gd name="connsiteX0" fmla="*/ 0 w 290512"/>
              <a:gd name="connsiteY0" fmla="*/ 57150 h 57150"/>
              <a:gd name="connsiteX1" fmla="*/ 147637 w 290512"/>
              <a:gd name="connsiteY1" fmla="*/ 0 h 57150"/>
              <a:gd name="connsiteX2" fmla="*/ 290512 w 290512"/>
              <a:gd name="connsiteY2" fmla="*/ 57150 h 57150"/>
            </a:gdLst>
            <a:ahLst/>
            <a:cxnLst>
              <a:cxn ang="0">
                <a:pos x="connsiteX0" y="connsiteY0"/>
              </a:cxn>
              <a:cxn ang="0">
                <a:pos x="connsiteX1" y="connsiteY1"/>
              </a:cxn>
              <a:cxn ang="0">
                <a:pos x="connsiteX2" y="connsiteY2"/>
              </a:cxn>
            </a:cxnLst>
            <a:rect l="l" t="t" r="r" b="b"/>
            <a:pathLst>
              <a:path w="290512" h="57150">
                <a:moveTo>
                  <a:pt x="0" y="57150"/>
                </a:moveTo>
                <a:cubicBezTo>
                  <a:pt x="49609" y="28575"/>
                  <a:pt x="99218" y="0"/>
                  <a:pt x="147637" y="0"/>
                </a:cubicBezTo>
                <a:cubicBezTo>
                  <a:pt x="196056" y="0"/>
                  <a:pt x="243284" y="28575"/>
                  <a:pt x="290512" y="57150"/>
                </a:cubicBezTo>
              </a:path>
            </a:pathLst>
          </a:cu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54" name="Freeform 353"/>
          <p:cNvSpPr/>
          <p:nvPr/>
        </p:nvSpPr>
        <p:spPr bwMode="auto">
          <a:xfrm>
            <a:off x="1656184" y="4033838"/>
            <a:ext cx="434528" cy="110678"/>
          </a:xfrm>
          <a:custGeom>
            <a:avLst/>
            <a:gdLst>
              <a:gd name="connsiteX0" fmla="*/ 0 w 290512"/>
              <a:gd name="connsiteY0" fmla="*/ 57150 h 57150"/>
              <a:gd name="connsiteX1" fmla="*/ 147637 w 290512"/>
              <a:gd name="connsiteY1" fmla="*/ 0 h 57150"/>
              <a:gd name="connsiteX2" fmla="*/ 290512 w 290512"/>
              <a:gd name="connsiteY2" fmla="*/ 57150 h 57150"/>
            </a:gdLst>
            <a:ahLst/>
            <a:cxnLst>
              <a:cxn ang="0">
                <a:pos x="connsiteX0" y="connsiteY0"/>
              </a:cxn>
              <a:cxn ang="0">
                <a:pos x="connsiteX1" y="connsiteY1"/>
              </a:cxn>
              <a:cxn ang="0">
                <a:pos x="connsiteX2" y="connsiteY2"/>
              </a:cxn>
            </a:cxnLst>
            <a:rect l="l" t="t" r="r" b="b"/>
            <a:pathLst>
              <a:path w="290512" h="57150">
                <a:moveTo>
                  <a:pt x="0" y="57150"/>
                </a:moveTo>
                <a:cubicBezTo>
                  <a:pt x="49609" y="28575"/>
                  <a:pt x="99218" y="0"/>
                  <a:pt x="147637" y="0"/>
                </a:cubicBezTo>
                <a:cubicBezTo>
                  <a:pt x="196056" y="0"/>
                  <a:pt x="243284" y="28575"/>
                  <a:pt x="290512" y="57150"/>
                </a:cubicBezTo>
              </a:path>
            </a:pathLst>
          </a:cu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55" name="Freeform 354"/>
          <p:cNvSpPr/>
          <p:nvPr/>
        </p:nvSpPr>
        <p:spPr bwMode="auto">
          <a:xfrm>
            <a:off x="1584176" y="3990975"/>
            <a:ext cx="584051" cy="153541"/>
          </a:xfrm>
          <a:custGeom>
            <a:avLst/>
            <a:gdLst>
              <a:gd name="connsiteX0" fmla="*/ 0 w 290512"/>
              <a:gd name="connsiteY0" fmla="*/ 57150 h 57150"/>
              <a:gd name="connsiteX1" fmla="*/ 147637 w 290512"/>
              <a:gd name="connsiteY1" fmla="*/ 0 h 57150"/>
              <a:gd name="connsiteX2" fmla="*/ 290512 w 290512"/>
              <a:gd name="connsiteY2" fmla="*/ 57150 h 57150"/>
            </a:gdLst>
            <a:ahLst/>
            <a:cxnLst>
              <a:cxn ang="0">
                <a:pos x="connsiteX0" y="connsiteY0"/>
              </a:cxn>
              <a:cxn ang="0">
                <a:pos x="connsiteX1" y="connsiteY1"/>
              </a:cxn>
              <a:cxn ang="0">
                <a:pos x="connsiteX2" y="connsiteY2"/>
              </a:cxn>
            </a:cxnLst>
            <a:rect l="l" t="t" r="r" b="b"/>
            <a:pathLst>
              <a:path w="290512" h="57150">
                <a:moveTo>
                  <a:pt x="0" y="57150"/>
                </a:moveTo>
                <a:cubicBezTo>
                  <a:pt x="49609" y="28575"/>
                  <a:pt x="99218" y="0"/>
                  <a:pt x="147637" y="0"/>
                </a:cubicBezTo>
                <a:cubicBezTo>
                  <a:pt x="196056" y="0"/>
                  <a:pt x="243284" y="28575"/>
                  <a:pt x="290512" y="57150"/>
                </a:cubicBezTo>
              </a:path>
            </a:pathLst>
          </a:cu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18" name="TextBox 517"/>
          <p:cNvSpPr txBox="1"/>
          <p:nvPr/>
        </p:nvSpPr>
        <p:spPr>
          <a:xfrm>
            <a:off x="7927875" y="5252799"/>
            <a:ext cx="864096" cy="492443"/>
          </a:xfrm>
          <a:prstGeom prst="rect">
            <a:avLst/>
          </a:prstGeom>
          <a:noFill/>
        </p:spPr>
        <p:txBody>
          <a:bodyPr wrap="square" lIns="0" tIns="0" rIns="0" bIns="0" rtlCol="0">
            <a:spAutoFit/>
          </a:bodyPr>
          <a:lstStyle/>
          <a:p>
            <a:pPr algn="ctr"/>
            <a:r>
              <a:rPr lang="en-GB" sz="1600" dirty="0" smtClean="0">
                <a:solidFill>
                  <a:srgbClr val="C00000"/>
                </a:solidFill>
              </a:rPr>
              <a:t>Active Gateway</a:t>
            </a:r>
            <a:endParaRPr lang="en-US" sz="1600" dirty="0" smtClean="0">
              <a:solidFill>
                <a:srgbClr val="C00000"/>
              </a:solidFill>
            </a:endParaRPr>
          </a:p>
        </p:txBody>
      </p:sp>
      <p:sp>
        <p:nvSpPr>
          <p:cNvPr id="519" name="TextBox 518"/>
          <p:cNvSpPr txBox="1"/>
          <p:nvPr/>
        </p:nvSpPr>
        <p:spPr>
          <a:xfrm>
            <a:off x="6919763" y="5252799"/>
            <a:ext cx="864096" cy="430887"/>
          </a:xfrm>
          <a:prstGeom prst="rect">
            <a:avLst/>
          </a:prstGeom>
          <a:noFill/>
        </p:spPr>
        <p:txBody>
          <a:bodyPr wrap="square" lIns="0" tIns="0" rIns="0" bIns="0" rtlCol="0">
            <a:spAutoFit/>
          </a:bodyPr>
          <a:lstStyle/>
          <a:p>
            <a:pPr algn="ctr"/>
            <a:r>
              <a:rPr lang="en-GB" sz="1400" b="0" dirty="0" smtClean="0">
                <a:solidFill>
                  <a:srgbClr val="C00000"/>
                </a:solidFill>
              </a:rPr>
              <a:t>Standby Gateway</a:t>
            </a:r>
            <a:endParaRPr lang="en-US" sz="1400" b="0" dirty="0" smtClean="0">
              <a:solidFill>
                <a:srgbClr val="C00000"/>
              </a:solidFill>
            </a:endParaRPr>
          </a:p>
        </p:txBody>
      </p:sp>
      <p:sp>
        <p:nvSpPr>
          <p:cNvPr id="520" name="TextBox 519"/>
          <p:cNvSpPr txBox="1"/>
          <p:nvPr/>
        </p:nvSpPr>
        <p:spPr>
          <a:xfrm>
            <a:off x="5983659" y="5241186"/>
            <a:ext cx="864096" cy="492443"/>
          </a:xfrm>
          <a:prstGeom prst="rect">
            <a:avLst/>
          </a:prstGeom>
          <a:noFill/>
        </p:spPr>
        <p:txBody>
          <a:bodyPr wrap="square" lIns="0" tIns="0" rIns="0" bIns="0" rtlCol="0">
            <a:spAutoFit/>
          </a:bodyPr>
          <a:lstStyle/>
          <a:p>
            <a:pPr algn="ctr"/>
            <a:r>
              <a:rPr lang="en-GB" sz="1600" dirty="0" smtClean="0">
                <a:solidFill>
                  <a:srgbClr val="0066FF"/>
                </a:solidFill>
              </a:rPr>
              <a:t>Active Gateway</a:t>
            </a:r>
            <a:endParaRPr lang="en-US" sz="1600" dirty="0" smtClean="0">
              <a:solidFill>
                <a:srgbClr val="0066FF"/>
              </a:solidFill>
            </a:endParaRPr>
          </a:p>
        </p:txBody>
      </p:sp>
      <p:sp>
        <p:nvSpPr>
          <p:cNvPr id="521" name="TextBox 520"/>
          <p:cNvSpPr txBox="1"/>
          <p:nvPr/>
        </p:nvSpPr>
        <p:spPr>
          <a:xfrm>
            <a:off x="8863979" y="5241186"/>
            <a:ext cx="864096" cy="430887"/>
          </a:xfrm>
          <a:prstGeom prst="rect">
            <a:avLst/>
          </a:prstGeom>
          <a:noFill/>
        </p:spPr>
        <p:txBody>
          <a:bodyPr wrap="square" lIns="0" tIns="0" rIns="0" bIns="0" rtlCol="0">
            <a:spAutoFit/>
          </a:bodyPr>
          <a:lstStyle/>
          <a:p>
            <a:pPr algn="ctr"/>
            <a:r>
              <a:rPr lang="en-GB" sz="1400" b="0" dirty="0" smtClean="0">
                <a:solidFill>
                  <a:srgbClr val="0066FF"/>
                </a:solidFill>
              </a:rPr>
              <a:t>Standby Gateway</a:t>
            </a:r>
            <a:endParaRPr lang="en-US" sz="1400" b="0" dirty="0" smtClean="0">
              <a:solidFill>
                <a:srgbClr val="0066FF"/>
              </a:solidFill>
            </a:endParaRPr>
          </a:p>
        </p:txBody>
      </p:sp>
      <p:sp>
        <p:nvSpPr>
          <p:cNvPr id="522" name="Rectangle 521"/>
          <p:cNvSpPr/>
          <p:nvPr/>
        </p:nvSpPr>
        <p:spPr bwMode="auto">
          <a:xfrm>
            <a:off x="7927875" y="3716347"/>
            <a:ext cx="2304256" cy="212145"/>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1"/>
                </a:solidFill>
                <a:effectLst/>
                <a:latin typeface="Arial" charset="0"/>
                <a:ea typeface="MS PGothic" pitchFamily="34" charset="-128"/>
              </a:rPr>
              <a:t>SVLAN EC Relay</a:t>
            </a:r>
            <a:endParaRPr kumimoji="0" lang="en-US" sz="1400" b="1" i="0" u="none" strike="noStrike" cap="none" normalizeH="0" baseline="0" dirty="0" smtClean="0">
              <a:ln>
                <a:noFill/>
              </a:ln>
              <a:solidFill>
                <a:schemeClr val="tx1"/>
              </a:solidFill>
              <a:effectLst/>
              <a:latin typeface="Arial" charset="0"/>
              <a:ea typeface="MS PGothic" pitchFamily="34" charset="-128"/>
            </a:endParaRPr>
          </a:p>
        </p:txBody>
      </p:sp>
      <p:sp>
        <p:nvSpPr>
          <p:cNvPr id="523" name="Rectangle 522"/>
          <p:cNvSpPr/>
          <p:nvPr/>
        </p:nvSpPr>
        <p:spPr bwMode="auto">
          <a:xfrm>
            <a:off x="5472608" y="3712468"/>
            <a:ext cx="2311251" cy="216024"/>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1"/>
                </a:solidFill>
                <a:effectLst/>
                <a:latin typeface="Arial" charset="0"/>
                <a:ea typeface="MS PGothic" pitchFamily="34" charset="-128"/>
              </a:rPr>
              <a:t>SVLAN EC Relay</a:t>
            </a:r>
            <a:endParaRPr kumimoji="0" lang="en-US" sz="1400" b="1" i="0" u="none" strike="noStrike" cap="none" normalizeH="0" baseline="0" dirty="0" smtClean="0">
              <a:ln>
                <a:noFill/>
              </a:ln>
              <a:solidFill>
                <a:schemeClr val="tx1"/>
              </a:solidFill>
              <a:effectLst/>
              <a:latin typeface="Arial" charset="0"/>
              <a:ea typeface="MS PGothic" pitchFamily="34" charset="-128"/>
            </a:endParaRPr>
          </a:p>
        </p:txBody>
      </p:sp>
      <p:cxnSp>
        <p:nvCxnSpPr>
          <p:cNvPr id="577" name="Straight Connector 576"/>
          <p:cNvCxnSpPr/>
          <p:nvPr/>
        </p:nvCxnSpPr>
        <p:spPr bwMode="auto">
          <a:xfrm>
            <a:off x="6415707" y="3716347"/>
            <a:ext cx="504056"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78" name="Straight Connector 577"/>
          <p:cNvCxnSpPr/>
          <p:nvPr/>
        </p:nvCxnSpPr>
        <p:spPr bwMode="auto">
          <a:xfrm>
            <a:off x="6353747" y="3716347"/>
            <a:ext cx="494008"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79" name="Straight Connector 578"/>
          <p:cNvCxnSpPr/>
          <p:nvPr/>
        </p:nvCxnSpPr>
        <p:spPr bwMode="auto">
          <a:xfrm>
            <a:off x="6281739" y="3716347"/>
            <a:ext cx="494008"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80" name="Straight Connector 579"/>
          <p:cNvCxnSpPr/>
          <p:nvPr/>
        </p:nvCxnSpPr>
        <p:spPr bwMode="auto">
          <a:xfrm>
            <a:off x="5623619" y="3716347"/>
            <a:ext cx="648072"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81" name="Straight Connector 580"/>
          <p:cNvCxnSpPr/>
          <p:nvPr/>
        </p:nvCxnSpPr>
        <p:spPr bwMode="auto">
          <a:xfrm>
            <a:off x="5695627" y="3716347"/>
            <a:ext cx="648072"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82" name="Straight Connector 581"/>
          <p:cNvCxnSpPr/>
          <p:nvPr/>
        </p:nvCxnSpPr>
        <p:spPr bwMode="auto">
          <a:xfrm>
            <a:off x="5767635" y="3716347"/>
            <a:ext cx="648072"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86" name="Straight Connector 585"/>
          <p:cNvCxnSpPr/>
          <p:nvPr/>
        </p:nvCxnSpPr>
        <p:spPr bwMode="auto">
          <a:xfrm>
            <a:off x="8272348" y="3712468"/>
            <a:ext cx="447615" cy="219903"/>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87" name="Straight Connector 586"/>
          <p:cNvCxnSpPr/>
          <p:nvPr/>
        </p:nvCxnSpPr>
        <p:spPr bwMode="auto">
          <a:xfrm>
            <a:off x="8347132" y="3715867"/>
            <a:ext cx="444839" cy="21650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88" name="Straight Connector 587"/>
          <p:cNvCxnSpPr/>
          <p:nvPr/>
        </p:nvCxnSpPr>
        <p:spPr bwMode="auto">
          <a:xfrm>
            <a:off x="8415117" y="3715867"/>
            <a:ext cx="448862" cy="21650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89" name="Straight Connector 588"/>
          <p:cNvCxnSpPr/>
          <p:nvPr/>
        </p:nvCxnSpPr>
        <p:spPr bwMode="auto">
          <a:xfrm flipH="1">
            <a:off x="9368035" y="3716347"/>
            <a:ext cx="72008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90" name="Straight Connector 589"/>
          <p:cNvCxnSpPr/>
          <p:nvPr/>
        </p:nvCxnSpPr>
        <p:spPr bwMode="auto">
          <a:xfrm flipH="1">
            <a:off x="9296027" y="3716347"/>
            <a:ext cx="72008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91" name="Straight Connector 590"/>
          <p:cNvCxnSpPr/>
          <p:nvPr/>
        </p:nvCxnSpPr>
        <p:spPr bwMode="auto">
          <a:xfrm flipH="1">
            <a:off x="9224019" y="3716347"/>
            <a:ext cx="72008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598" name="TextBox 597"/>
          <p:cNvSpPr txBox="1"/>
          <p:nvPr/>
        </p:nvSpPr>
        <p:spPr>
          <a:xfrm>
            <a:off x="6271691" y="6171773"/>
            <a:ext cx="3168352" cy="276999"/>
          </a:xfrm>
          <a:prstGeom prst="rect">
            <a:avLst/>
          </a:prstGeom>
          <a:noFill/>
        </p:spPr>
        <p:txBody>
          <a:bodyPr wrap="square" lIns="0" tIns="0" rIns="0" bIns="0" rtlCol="0" anchor="ctr">
            <a:spAutoFit/>
          </a:bodyPr>
          <a:lstStyle/>
          <a:p>
            <a:pPr algn="ctr"/>
            <a:r>
              <a:rPr lang="en-GB" sz="1800" b="0" dirty="0" smtClean="0"/>
              <a:t>Left ENNI failure</a:t>
            </a:r>
            <a:endParaRPr lang="en-US" sz="1800" b="0" dirty="0" smtClean="0"/>
          </a:p>
        </p:txBody>
      </p:sp>
      <p:grpSp>
        <p:nvGrpSpPr>
          <p:cNvPr id="17" name="Group 58"/>
          <p:cNvGrpSpPr>
            <a:grpSpLocks noChangeAspect="1"/>
          </p:cNvGrpSpPr>
          <p:nvPr/>
        </p:nvGrpSpPr>
        <p:grpSpPr>
          <a:xfrm flipV="1">
            <a:off x="6921822" y="4288532"/>
            <a:ext cx="288032" cy="288032"/>
            <a:chOff x="655067" y="5296644"/>
            <a:chExt cx="504056" cy="504056"/>
          </a:xfrm>
          <a:solidFill>
            <a:schemeClr val="bg1"/>
          </a:solidFill>
        </p:grpSpPr>
        <p:sp>
          <p:nvSpPr>
            <p:cNvPr id="661" name="Isosceles Triangle 660"/>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662" name="Trapezoid 661"/>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607" name="Straight Connector 606"/>
          <p:cNvCxnSpPr/>
          <p:nvPr/>
        </p:nvCxnSpPr>
        <p:spPr bwMode="auto">
          <a:xfrm>
            <a:off x="7065838"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08" name="Straight Connector 607"/>
          <p:cNvCxnSpPr/>
          <p:nvPr/>
        </p:nvCxnSpPr>
        <p:spPr bwMode="auto">
          <a:xfrm>
            <a:off x="7137846"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09" name="Straight Connector 608"/>
          <p:cNvCxnSpPr/>
          <p:nvPr/>
        </p:nvCxnSpPr>
        <p:spPr bwMode="auto">
          <a:xfrm>
            <a:off x="6993830"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10" name="Straight Connector 609"/>
          <p:cNvCxnSpPr/>
          <p:nvPr/>
        </p:nvCxnSpPr>
        <p:spPr bwMode="auto">
          <a:xfrm flipH="1">
            <a:off x="7065838" y="4720580"/>
            <a:ext cx="1287090" cy="0"/>
          </a:xfrm>
          <a:prstGeom prst="line">
            <a:avLst/>
          </a:prstGeom>
          <a:solidFill>
            <a:schemeClr val="accent1"/>
          </a:solidFill>
          <a:ln w="38100" cap="flat" cmpd="sng" algn="ctr">
            <a:solidFill>
              <a:srgbClr val="CCCC00"/>
            </a:solidFill>
            <a:prstDash val="solid"/>
            <a:round/>
            <a:headEnd type="none" w="med" len="med"/>
            <a:tailEnd type="none" w="med" len="med"/>
          </a:ln>
          <a:effectLst/>
        </p:spPr>
      </p:cxnSp>
      <p:sp>
        <p:nvSpPr>
          <p:cNvPr id="611" name="TextBox 610"/>
          <p:cNvSpPr txBox="1"/>
          <p:nvPr/>
        </p:nvSpPr>
        <p:spPr>
          <a:xfrm flipH="1">
            <a:off x="7119273" y="4504556"/>
            <a:ext cx="1221489" cy="184666"/>
          </a:xfrm>
          <a:prstGeom prst="rect">
            <a:avLst/>
          </a:prstGeom>
          <a:noFill/>
        </p:spPr>
        <p:txBody>
          <a:bodyPr wrap="none" lIns="0" tIns="0" rIns="0" bIns="0" rtlCol="0">
            <a:spAutoFit/>
          </a:bodyPr>
          <a:lstStyle/>
          <a:p>
            <a:pPr algn="ctr"/>
            <a:r>
              <a:rPr lang="en-GB" sz="1200" b="0" dirty="0" smtClean="0">
                <a:solidFill>
                  <a:srgbClr val="808000"/>
                </a:solidFill>
              </a:rPr>
              <a:t>Intra-DAS BVLAN</a:t>
            </a:r>
            <a:endParaRPr lang="en-US" sz="1200" b="0" dirty="0" smtClean="0">
              <a:solidFill>
                <a:srgbClr val="808000"/>
              </a:solidFill>
            </a:endParaRPr>
          </a:p>
        </p:txBody>
      </p:sp>
      <p:cxnSp>
        <p:nvCxnSpPr>
          <p:cNvPr id="612" name="Straight Connector 611"/>
          <p:cNvCxnSpPr/>
          <p:nvPr/>
        </p:nvCxnSpPr>
        <p:spPr bwMode="auto">
          <a:xfrm flipH="1">
            <a:off x="7065838" y="457656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613" name="TextBox 612"/>
          <p:cNvSpPr txBox="1"/>
          <p:nvPr/>
        </p:nvSpPr>
        <p:spPr>
          <a:xfrm flipH="1">
            <a:off x="8732939" y="4878177"/>
            <a:ext cx="853179" cy="277000"/>
          </a:xfrm>
          <a:prstGeom prst="rect">
            <a:avLst/>
          </a:prstGeom>
          <a:noFill/>
        </p:spPr>
        <p:txBody>
          <a:bodyPr wrap="square" lIns="0" tIns="0" rIns="0" bIns="0" rtlCol="0">
            <a:spAutoFit/>
          </a:bodyPr>
          <a:lstStyle/>
          <a:p>
            <a:pPr algn="ctr"/>
            <a:r>
              <a:rPr lang="en-GB" sz="1800" b="0" dirty="0" smtClean="0"/>
              <a:t>ENNI</a:t>
            </a:r>
            <a:endParaRPr lang="en-US" sz="1800" b="0" dirty="0" smtClean="0"/>
          </a:p>
        </p:txBody>
      </p:sp>
      <p:sp>
        <p:nvSpPr>
          <p:cNvPr id="614" name="TextBox 613"/>
          <p:cNvSpPr txBox="1"/>
          <p:nvPr/>
        </p:nvSpPr>
        <p:spPr>
          <a:xfrm flipH="1">
            <a:off x="6057726" y="4878177"/>
            <a:ext cx="853179" cy="277000"/>
          </a:xfrm>
          <a:prstGeom prst="rect">
            <a:avLst/>
          </a:prstGeom>
          <a:noFill/>
        </p:spPr>
        <p:txBody>
          <a:bodyPr wrap="square" lIns="0" tIns="0" rIns="0" bIns="0" rtlCol="0">
            <a:spAutoFit/>
          </a:bodyPr>
          <a:lstStyle/>
          <a:p>
            <a:pPr algn="ctr"/>
            <a:r>
              <a:rPr lang="en-GB" sz="1800" b="0" dirty="0" smtClean="0"/>
              <a:t>ENNI</a:t>
            </a:r>
            <a:endParaRPr lang="en-US" sz="1800" b="0" dirty="0" smtClean="0"/>
          </a:p>
        </p:txBody>
      </p:sp>
      <p:grpSp>
        <p:nvGrpSpPr>
          <p:cNvPr id="18" name="Group 61"/>
          <p:cNvGrpSpPr>
            <a:grpSpLocks noChangeAspect="1"/>
          </p:cNvGrpSpPr>
          <p:nvPr/>
        </p:nvGrpSpPr>
        <p:grpSpPr>
          <a:xfrm flipH="1" flipV="1">
            <a:off x="6201742" y="4288532"/>
            <a:ext cx="576064" cy="288032"/>
            <a:chOff x="655067" y="5296644"/>
            <a:chExt cx="504056" cy="504056"/>
          </a:xfrm>
          <a:solidFill>
            <a:schemeClr val="bg1"/>
          </a:solidFill>
        </p:grpSpPr>
        <p:sp>
          <p:nvSpPr>
            <p:cNvPr id="659" name="Isosceles Triangle 658"/>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660" name="Trapezoid 659"/>
            <p:cNvSpPr/>
            <p:nvPr/>
          </p:nvSpPr>
          <p:spPr bwMode="auto">
            <a:xfrm>
              <a:off x="655067" y="5656684"/>
              <a:ext cx="504056" cy="144016"/>
            </a:xfrm>
            <a:prstGeom prst="trapezoid">
              <a:avLst>
                <a:gd name="adj" fmla="val 98016"/>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616" name="Straight Connector 615"/>
          <p:cNvCxnSpPr>
            <a:endCxn id="659" idx="0"/>
          </p:cNvCxnSpPr>
          <p:nvPr/>
        </p:nvCxnSpPr>
        <p:spPr bwMode="auto">
          <a:xfrm flipH="1" flipV="1">
            <a:off x="6489774" y="457656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19" name="Group 359"/>
          <p:cNvGrpSpPr/>
          <p:nvPr/>
        </p:nvGrpSpPr>
        <p:grpSpPr>
          <a:xfrm flipH="1">
            <a:off x="6273750" y="3928492"/>
            <a:ext cx="144016" cy="360040"/>
            <a:chOff x="871091" y="4144516"/>
            <a:chExt cx="144016" cy="144016"/>
          </a:xfrm>
        </p:grpSpPr>
        <p:cxnSp>
          <p:nvCxnSpPr>
            <p:cNvPr id="656" name="Straight Connector 655"/>
            <p:cNvCxnSpPr/>
            <p:nvPr/>
          </p:nvCxnSpPr>
          <p:spPr bwMode="auto">
            <a:xfrm>
              <a:off x="1015107"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57" name="Straight Connector 656"/>
            <p:cNvCxnSpPr/>
            <p:nvPr/>
          </p:nvCxnSpPr>
          <p:spPr bwMode="auto">
            <a:xfrm>
              <a:off x="871091"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58" name="Straight Connector 657"/>
            <p:cNvCxnSpPr/>
            <p:nvPr/>
          </p:nvCxnSpPr>
          <p:spPr bwMode="auto">
            <a:xfrm>
              <a:off x="943099"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sp>
        <p:nvSpPr>
          <p:cNvPr id="618" name="Rectangle 617"/>
          <p:cNvSpPr/>
          <p:nvPr/>
        </p:nvSpPr>
        <p:spPr bwMode="auto">
          <a:xfrm flipH="1">
            <a:off x="6489774" y="3928492"/>
            <a:ext cx="720080" cy="216024"/>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000" b="1" i="0" u="none" strike="noStrike" cap="none" normalizeH="0" baseline="0" dirty="0" smtClean="0">
                <a:ln>
                  <a:noFill/>
                </a:ln>
                <a:solidFill>
                  <a:schemeClr val="bg1"/>
                </a:solidFill>
                <a:effectLst/>
                <a:latin typeface="Arial" charset="0"/>
                <a:ea typeface="MS PGothic" pitchFamily="34" charset="-128"/>
              </a:rPr>
              <a:t>Half-DAS</a:t>
            </a:r>
          </a:p>
        </p:txBody>
      </p:sp>
      <p:grpSp>
        <p:nvGrpSpPr>
          <p:cNvPr id="20" name="Group 365"/>
          <p:cNvGrpSpPr/>
          <p:nvPr/>
        </p:nvGrpSpPr>
        <p:grpSpPr>
          <a:xfrm flipH="1">
            <a:off x="6561782" y="4144516"/>
            <a:ext cx="144016" cy="144016"/>
            <a:chOff x="1591171" y="4144516"/>
            <a:chExt cx="144016" cy="144016"/>
          </a:xfrm>
        </p:grpSpPr>
        <p:cxnSp>
          <p:nvCxnSpPr>
            <p:cNvPr id="653" name="Straight Connector 652"/>
            <p:cNvCxnSpPr/>
            <p:nvPr/>
          </p:nvCxnSpPr>
          <p:spPr bwMode="auto">
            <a:xfrm>
              <a:off x="1663179"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54" name="Straight Connector 653"/>
            <p:cNvCxnSpPr/>
            <p:nvPr/>
          </p:nvCxnSpPr>
          <p:spPr bwMode="auto">
            <a:xfrm>
              <a:off x="1735187"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55" name="Straight Connector 654"/>
            <p:cNvCxnSpPr/>
            <p:nvPr/>
          </p:nvCxnSpPr>
          <p:spPr bwMode="auto">
            <a:xfrm>
              <a:off x="1591171"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sp>
        <p:nvSpPr>
          <p:cNvPr id="620" name="Rectangle 619"/>
          <p:cNvSpPr/>
          <p:nvPr/>
        </p:nvSpPr>
        <p:spPr bwMode="auto">
          <a:xfrm flipH="1">
            <a:off x="8145958" y="3928492"/>
            <a:ext cx="1008112" cy="216024"/>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000" b="1" i="0" u="none" strike="noStrike" cap="none" normalizeH="0" baseline="0" dirty="0" smtClean="0">
                <a:ln>
                  <a:noFill/>
                </a:ln>
                <a:solidFill>
                  <a:schemeClr val="bg1"/>
                </a:solidFill>
                <a:effectLst/>
                <a:latin typeface="Arial" charset="0"/>
                <a:ea typeface="MS PGothic" pitchFamily="34" charset="-128"/>
              </a:rPr>
              <a:t>Half-DAS</a:t>
            </a:r>
          </a:p>
        </p:txBody>
      </p:sp>
      <p:grpSp>
        <p:nvGrpSpPr>
          <p:cNvPr id="21" name="Group 58"/>
          <p:cNvGrpSpPr>
            <a:grpSpLocks noChangeAspect="1"/>
          </p:cNvGrpSpPr>
          <p:nvPr/>
        </p:nvGrpSpPr>
        <p:grpSpPr>
          <a:xfrm flipH="1" flipV="1">
            <a:off x="8217966" y="4288532"/>
            <a:ext cx="288032" cy="288032"/>
            <a:chOff x="655067" y="5296644"/>
            <a:chExt cx="504056" cy="504056"/>
          </a:xfrm>
          <a:solidFill>
            <a:schemeClr val="bg1"/>
          </a:solidFill>
        </p:grpSpPr>
        <p:sp>
          <p:nvSpPr>
            <p:cNvPr id="651" name="Isosceles Triangle 650"/>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652" name="Trapezoid 651"/>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22" name="Group 61"/>
          <p:cNvGrpSpPr>
            <a:grpSpLocks noChangeAspect="1"/>
          </p:cNvGrpSpPr>
          <p:nvPr/>
        </p:nvGrpSpPr>
        <p:grpSpPr>
          <a:xfrm flipH="1" flipV="1">
            <a:off x="8578006" y="4288532"/>
            <a:ext cx="864096" cy="288032"/>
            <a:chOff x="655067" y="5296644"/>
            <a:chExt cx="504056" cy="504056"/>
          </a:xfrm>
          <a:solidFill>
            <a:schemeClr val="bg1"/>
          </a:solidFill>
        </p:grpSpPr>
        <p:sp>
          <p:nvSpPr>
            <p:cNvPr id="649" name="Isosceles Triangle 648"/>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650" name="Trapezoid 649"/>
            <p:cNvSpPr/>
            <p:nvPr/>
          </p:nvSpPr>
          <p:spPr bwMode="auto">
            <a:xfrm>
              <a:off x="655067" y="5656684"/>
              <a:ext cx="504056" cy="144016"/>
            </a:xfrm>
            <a:prstGeom prst="trapezoid">
              <a:avLst>
                <a:gd name="adj" fmla="val 154233"/>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623" name="Straight Connector 622"/>
          <p:cNvCxnSpPr>
            <a:endCxn id="649" idx="0"/>
          </p:cNvCxnSpPr>
          <p:nvPr/>
        </p:nvCxnSpPr>
        <p:spPr bwMode="auto">
          <a:xfrm flipH="1" flipV="1">
            <a:off x="9010054" y="457656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23" name="Group 380"/>
          <p:cNvGrpSpPr/>
          <p:nvPr/>
        </p:nvGrpSpPr>
        <p:grpSpPr>
          <a:xfrm flipH="1">
            <a:off x="8289974" y="4144516"/>
            <a:ext cx="144016" cy="144016"/>
            <a:chOff x="1591171" y="4144516"/>
            <a:chExt cx="144016" cy="144016"/>
          </a:xfrm>
        </p:grpSpPr>
        <p:cxnSp>
          <p:nvCxnSpPr>
            <p:cNvPr id="646" name="Straight Connector 645"/>
            <p:cNvCxnSpPr/>
            <p:nvPr/>
          </p:nvCxnSpPr>
          <p:spPr bwMode="auto">
            <a:xfrm>
              <a:off x="1663179"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47" name="Straight Connector 646"/>
            <p:cNvCxnSpPr/>
            <p:nvPr/>
          </p:nvCxnSpPr>
          <p:spPr bwMode="auto">
            <a:xfrm>
              <a:off x="1735187"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48" name="Straight Connector 647"/>
            <p:cNvCxnSpPr/>
            <p:nvPr/>
          </p:nvCxnSpPr>
          <p:spPr bwMode="auto">
            <a:xfrm>
              <a:off x="1591171"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cxnSp>
        <p:nvCxnSpPr>
          <p:cNvPr id="625" name="Straight Connector 624"/>
          <p:cNvCxnSpPr/>
          <p:nvPr/>
        </p:nvCxnSpPr>
        <p:spPr bwMode="auto">
          <a:xfrm flipH="1">
            <a:off x="8938046"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26" name="Straight Connector 625"/>
          <p:cNvCxnSpPr/>
          <p:nvPr/>
        </p:nvCxnSpPr>
        <p:spPr bwMode="auto">
          <a:xfrm flipH="1">
            <a:off x="9082062"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27" name="Straight Connector 626"/>
          <p:cNvCxnSpPr/>
          <p:nvPr/>
        </p:nvCxnSpPr>
        <p:spPr bwMode="auto">
          <a:xfrm flipH="1">
            <a:off x="9010054"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28" name="Straight Connector 627"/>
          <p:cNvCxnSpPr/>
          <p:nvPr/>
        </p:nvCxnSpPr>
        <p:spPr bwMode="auto">
          <a:xfrm flipH="1">
            <a:off x="8361982" y="457656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24" name="Group 394"/>
          <p:cNvGrpSpPr/>
          <p:nvPr/>
        </p:nvGrpSpPr>
        <p:grpSpPr>
          <a:xfrm flipH="1">
            <a:off x="9226078" y="3928492"/>
            <a:ext cx="144016" cy="360040"/>
            <a:chOff x="871091" y="4144516"/>
            <a:chExt cx="144016" cy="144016"/>
          </a:xfrm>
        </p:grpSpPr>
        <p:cxnSp>
          <p:nvCxnSpPr>
            <p:cNvPr id="643" name="Straight Connector 642"/>
            <p:cNvCxnSpPr/>
            <p:nvPr/>
          </p:nvCxnSpPr>
          <p:spPr bwMode="auto">
            <a:xfrm>
              <a:off x="1015107"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44" name="Straight Connector 643"/>
            <p:cNvCxnSpPr/>
            <p:nvPr/>
          </p:nvCxnSpPr>
          <p:spPr bwMode="auto">
            <a:xfrm>
              <a:off x="871091"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45" name="Straight Connector 644"/>
            <p:cNvCxnSpPr/>
            <p:nvPr/>
          </p:nvCxnSpPr>
          <p:spPr bwMode="auto">
            <a:xfrm>
              <a:off x="943099"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cxnSp>
        <p:nvCxnSpPr>
          <p:cNvPr id="630" name="Straight Connector 629"/>
          <p:cNvCxnSpPr/>
          <p:nvPr/>
        </p:nvCxnSpPr>
        <p:spPr bwMode="auto">
          <a:xfrm flipH="1" flipV="1">
            <a:off x="8794030" y="3928492"/>
            <a:ext cx="216024"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31" name="Straight Connector 630"/>
          <p:cNvCxnSpPr/>
          <p:nvPr/>
        </p:nvCxnSpPr>
        <p:spPr bwMode="auto">
          <a:xfrm flipH="1" flipV="1">
            <a:off x="8722022" y="3928492"/>
            <a:ext cx="216024"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32" name="Straight Connector 631"/>
          <p:cNvCxnSpPr/>
          <p:nvPr/>
        </p:nvCxnSpPr>
        <p:spPr bwMode="auto">
          <a:xfrm flipH="1" flipV="1">
            <a:off x="8866038" y="3928492"/>
            <a:ext cx="216024"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33" name="Straight Connector 632"/>
          <p:cNvCxnSpPr/>
          <p:nvPr/>
        </p:nvCxnSpPr>
        <p:spPr bwMode="auto">
          <a:xfrm flipH="1" flipV="1">
            <a:off x="6849814" y="3928492"/>
            <a:ext cx="216024"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34" name="Straight Connector 633"/>
          <p:cNvCxnSpPr/>
          <p:nvPr/>
        </p:nvCxnSpPr>
        <p:spPr bwMode="auto">
          <a:xfrm flipH="1" flipV="1">
            <a:off x="6921822" y="3928492"/>
            <a:ext cx="216024"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35" name="Straight Connector 634"/>
          <p:cNvCxnSpPr/>
          <p:nvPr/>
        </p:nvCxnSpPr>
        <p:spPr bwMode="auto">
          <a:xfrm flipH="1" flipV="1">
            <a:off x="6777806" y="3928492"/>
            <a:ext cx="216024"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36" name="Straight Connector 635"/>
          <p:cNvCxnSpPr/>
          <p:nvPr/>
        </p:nvCxnSpPr>
        <p:spPr bwMode="auto">
          <a:xfrm flipH="1">
            <a:off x="8722022"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37" name="Straight Connector 636"/>
          <p:cNvCxnSpPr/>
          <p:nvPr/>
        </p:nvCxnSpPr>
        <p:spPr bwMode="auto">
          <a:xfrm flipH="1">
            <a:off x="8866038"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38" name="Straight Connector 637"/>
          <p:cNvCxnSpPr/>
          <p:nvPr/>
        </p:nvCxnSpPr>
        <p:spPr bwMode="auto">
          <a:xfrm flipH="1">
            <a:off x="8794030"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639" name="TextBox 638"/>
          <p:cNvSpPr txBox="1"/>
          <p:nvPr/>
        </p:nvSpPr>
        <p:spPr>
          <a:xfrm flipH="1">
            <a:off x="6295429" y="4576564"/>
            <a:ext cx="410369" cy="738664"/>
          </a:xfrm>
          <a:prstGeom prst="rect">
            <a:avLst/>
          </a:prstGeom>
          <a:noFill/>
        </p:spPr>
        <p:txBody>
          <a:bodyPr wrap="none" lIns="0" tIns="0" rIns="0" bIns="0" rtlCol="0">
            <a:spAutoFit/>
          </a:bodyPr>
          <a:lstStyle/>
          <a:p>
            <a:r>
              <a:rPr lang="en-GB" sz="4800" b="0" dirty="0" smtClean="0">
                <a:solidFill>
                  <a:srgbClr val="FF0000"/>
                </a:solidFill>
              </a:rPr>
              <a:t>X</a:t>
            </a:r>
            <a:endParaRPr lang="en-US" sz="4800" b="0" dirty="0" smtClean="0">
              <a:solidFill>
                <a:srgbClr val="FF0000"/>
              </a:solidFill>
            </a:endParaRPr>
          </a:p>
        </p:txBody>
      </p:sp>
      <p:sp>
        <p:nvSpPr>
          <p:cNvPr id="640" name="Freeform 639"/>
          <p:cNvSpPr/>
          <p:nvPr/>
        </p:nvSpPr>
        <p:spPr bwMode="auto">
          <a:xfrm flipH="1">
            <a:off x="8434387" y="4083844"/>
            <a:ext cx="290512" cy="57150"/>
          </a:xfrm>
          <a:custGeom>
            <a:avLst/>
            <a:gdLst>
              <a:gd name="connsiteX0" fmla="*/ 0 w 290512"/>
              <a:gd name="connsiteY0" fmla="*/ 57150 h 57150"/>
              <a:gd name="connsiteX1" fmla="*/ 147637 w 290512"/>
              <a:gd name="connsiteY1" fmla="*/ 0 h 57150"/>
              <a:gd name="connsiteX2" fmla="*/ 290512 w 290512"/>
              <a:gd name="connsiteY2" fmla="*/ 57150 h 57150"/>
            </a:gdLst>
            <a:ahLst/>
            <a:cxnLst>
              <a:cxn ang="0">
                <a:pos x="connsiteX0" y="connsiteY0"/>
              </a:cxn>
              <a:cxn ang="0">
                <a:pos x="connsiteX1" y="connsiteY1"/>
              </a:cxn>
              <a:cxn ang="0">
                <a:pos x="connsiteX2" y="connsiteY2"/>
              </a:cxn>
            </a:cxnLst>
            <a:rect l="l" t="t" r="r" b="b"/>
            <a:pathLst>
              <a:path w="290512" h="57150">
                <a:moveTo>
                  <a:pt x="0" y="57150"/>
                </a:moveTo>
                <a:cubicBezTo>
                  <a:pt x="49609" y="28575"/>
                  <a:pt x="99218" y="0"/>
                  <a:pt x="147637" y="0"/>
                </a:cubicBezTo>
                <a:cubicBezTo>
                  <a:pt x="196056" y="0"/>
                  <a:pt x="243284" y="28575"/>
                  <a:pt x="290512" y="57150"/>
                </a:cubicBezTo>
              </a:path>
            </a:pathLst>
          </a:cu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641" name="Freeform 640"/>
          <p:cNvSpPr/>
          <p:nvPr/>
        </p:nvSpPr>
        <p:spPr bwMode="auto">
          <a:xfrm flipH="1">
            <a:off x="8359502" y="4033838"/>
            <a:ext cx="434528" cy="110678"/>
          </a:xfrm>
          <a:custGeom>
            <a:avLst/>
            <a:gdLst>
              <a:gd name="connsiteX0" fmla="*/ 0 w 290512"/>
              <a:gd name="connsiteY0" fmla="*/ 57150 h 57150"/>
              <a:gd name="connsiteX1" fmla="*/ 147637 w 290512"/>
              <a:gd name="connsiteY1" fmla="*/ 0 h 57150"/>
              <a:gd name="connsiteX2" fmla="*/ 290512 w 290512"/>
              <a:gd name="connsiteY2" fmla="*/ 57150 h 57150"/>
            </a:gdLst>
            <a:ahLst/>
            <a:cxnLst>
              <a:cxn ang="0">
                <a:pos x="connsiteX0" y="connsiteY0"/>
              </a:cxn>
              <a:cxn ang="0">
                <a:pos x="connsiteX1" y="connsiteY1"/>
              </a:cxn>
              <a:cxn ang="0">
                <a:pos x="connsiteX2" y="connsiteY2"/>
              </a:cxn>
            </a:cxnLst>
            <a:rect l="l" t="t" r="r" b="b"/>
            <a:pathLst>
              <a:path w="290512" h="57150">
                <a:moveTo>
                  <a:pt x="0" y="57150"/>
                </a:moveTo>
                <a:cubicBezTo>
                  <a:pt x="49609" y="28575"/>
                  <a:pt x="99218" y="0"/>
                  <a:pt x="147637" y="0"/>
                </a:cubicBezTo>
                <a:cubicBezTo>
                  <a:pt x="196056" y="0"/>
                  <a:pt x="243284" y="28575"/>
                  <a:pt x="290512" y="57150"/>
                </a:cubicBezTo>
              </a:path>
            </a:pathLst>
          </a:cu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642" name="Freeform 641"/>
          <p:cNvSpPr/>
          <p:nvPr/>
        </p:nvSpPr>
        <p:spPr bwMode="auto">
          <a:xfrm flipH="1">
            <a:off x="8281987" y="3990975"/>
            <a:ext cx="584051" cy="153541"/>
          </a:xfrm>
          <a:custGeom>
            <a:avLst/>
            <a:gdLst>
              <a:gd name="connsiteX0" fmla="*/ 0 w 290512"/>
              <a:gd name="connsiteY0" fmla="*/ 57150 h 57150"/>
              <a:gd name="connsiteX1" fmla="*/ 147637 w 290512"/>
              <a:gd name="connsiteY1" fmla="*/ 0 h 57150"/>
              <a:gd name="connsiteX2" fmla="*/ 290512 w 290512"/>
              <a:gd name="connsiteY2" fmla="*/ 57150 h 57150"/>
            </a:gdLst>
            <a:ahLst/>
            <a:cxnLst>
              <a:cxn ang="0">
                <a:pos x="connsiteX0" y="connsiteY0"/>
              </a:cxn>
              <a:cxn ang="0">
                <a:pos x="connsiteX1" y="connsiteY1"/>
              </a:cxn>
              <a:cxn ang="0">
                <a:pos x="connsiteX2" y="connsiteY2"/>
              </a:cxn>
            </a:cxnLst>
            <a:rect l="l" t="t" r="r" b="b"/>
            <a:pathLst>
              <a:path w="290512" h="57150">
                <a:moveTo>
                  <a:pt x="0" y="57150"/>
                </a:moveTo>
                <a:cubicBezTo>
                  <a:pt x="49609" y="28575"/>
                  <a:pt x="99218" y="0"/>
                  <a:pt x="147637" y="0"/>
                </a:cubicBezTo>
                <a:cubicBezTo>
                  <a:pt x="196056" y="0"/>
                  <a:pt x="243284" y="28575"/>
                  <a:pt x="290512" y="57150"/>
                </a:cubicBezTo>
              </a:path>
            </a:pathLst>
          </a:cu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475" name="Straight Connector 474"/>
          <p:cNvCxnSpPr/>
          <p:nvPr/>
        </p:nvCxnSpPr>
        <p:spPr bwMode="auto">
          <a:xfrm>
            <a:off x="3175347" y="2920380"/>
            <a:ext cx="0" cy="28803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76" name="Straight Connector 475"/>
          <p:cNvCxnSpPr/>
          <p:nvPr/>
        </p:nvCxnSpPr>
        <p:spPr bwMode="auto">
          <a:xfrm>
            <a:off x="2095227" y="2920380"/>
            <a:ext cx="0" cy="28803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sp>
        <p:nvSpPr>
          <p:cNvPr id="477" name="Isosceles Triangle 476"/>
          <p:cNvSpPr/>
          <p:nvPr/>
        </p:nvSpPr>
        <p:spPr bwMode="auto">
          <a:xfrm>
            <a:off x="3031331" y="3208412"/>
            <a:ext cx="288032" cy="288032"/>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92" name="Trapezoid 491"/>
          <p:cNvSpPr/>
          <p:nvPr/>
        </p:nvSpPr>
        <p:spPr bwMode="auto">
          <a:xfrm>
            <a:off x="3031331" y="3414149"/>
            <a:ext cx="288032" cy="82295"/>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93" name="Isosceles Triangle 492"/>
          <p:cNvSpPr/>
          <p:nvPr/>
        </p:nvSpPr>
        <p:spPr bwMode="auto">
          <a:xfrm>
            <a:off x="1951211" y="3208412"/>
            <a:ext cx="288032" cy="288032"/>
          </a:xfrm>
          <a:prstGeom prst="triangle">
            <a:avLst/>
          </a:prstGeom>
          <a:solidFill>
            <a:srgbClr val="99FF66"/>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95" name="Trapezoid 494"/>
          <p:cNvSpPr/>
          <p:nvPr/>
        </p:nvSpPr>
        <p:spPr bwMode="auto">
          <a:xfrm>
            <a:off x="1951211" y="3414149"/>
            <a:ext cx="288521" cy="82295"/>
          </a:xfrm>
          <a:prstGeom prst="trapezoid">
            <a:avLst>
              <a:gd name="adj" fmla="val 49845"/>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507" name="Straight Connector 506"/>
          <p:cNvCxnSpPr/>
          <p:nvPr/>
        </p:nvCxnSpPr>
        <p:spPr bwMode="auto">
          <a:xfrm>
            <a:off x="2023219" y="3496444"/>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508" name="Straight Connector 507"/>
          <p:cNvCxnSpPr/>
          <p:nvPr/>
        </p:nvCxnSpPr>
        <p:spPr bwMode="auto">
          <a:xfrm>
            <a:off x="2095227" y="3496444"/>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509" name="Straight Connector 508"/>
          <p:cNvCxnSpPr/>
          <p:nvPr/>
        </p:nvCxnSpPr>
        <p:spPr bwMode="auto">
          <a:xfrm>
            <a:off x="2167235" y="3496444"/>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510" name="Straight Connector 509"/>
          <p:cNvCxnSpPr/>
          <p:nvPr/>
        </p:nvCxnSpPr>
        <p:spPr bwMode="auto">
          <a:xfrm>
            <a:off x="3247355" y="349644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11" name="Straight Connector 510"/>
          <p:cNvCxnSpPr/>
          <p:nvPr/>
        </p:nvCxnSpPr>
        <p:spPr bwMode="auto">
          <a:xfrm>
            <a:off x="3103339" y="349644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12" name="Straight Connector 511"/>
          <p:cNvCxnSpPr/>
          <p:nvPr/>
        </p:nvCxnSpPr>
        <p:spPr bwMode="auto">
          <a:xfrm>
            <a:off x="3175347" y="349644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513" name="TextBox 512"/>
          <p:cNvSpPr txBox="1"/>
          <p:nvPr/>
        </p:nvSpPr>
        <p:spPr>
          <a:xfrm>
            <a:off x="1951919" y="2992968"/>
            <a:ext cx="120226" cy="215444"/>
          </a:xfrm>
          <a:prstGeom prst="rect">
            <a:avLst/>
          </a:prstGeom>
          <a:noFill/>
        </p:spPr>
        <p:txBody>
          <a:bodyPr wrap="none" lIns="0" tIns="0" rIns="0" bIns="0" rtlCol="0">
            <a:spAutoFit/>
          </a:bodyPr>
          <a:lstStyle/>
          <a:p>
            <a:r>
              <a:rPr lang="en-GB" sz="1400" dirty="0" smtClean="0">
                <a:solidFill>
                  <a:schemeClr val="bg1">
                    <a:lumMod val="75000"/>
                  </a:schemeClr>
                </a:solidFill>
              </a:rPr>
              <a:t>P</a:t>
            </a:r>
            <a:endParaRPr lang="en-US" sz="1400" dirty="0" smtClean="0">
              <a:solidFill>
                <a:schemeClr val="bg1">
                  <a:lumMod val="75000"/>
                </a:schemeClr>
              </a:solidFill>
            </a:endParaRPr>
          </a:p>
        </p:txBody>
      </p:sp>
      <p:sp>
        <p:nvSpPr>
          <p:cNvPr id="514" name="TextBox 513"/>
          <p:cNvSpPr txBox="1"/>
          <p:nvPr/>
        </p:nvSpPr>
        <p:spPr>
          <a:xfrm>
            <a:off x="3221453" y="2992388"/>
            <a:ext cx="169918" cy="215444"/>
          </a:xfrm>
          <a:prstGeom prst="rect">
            <a:avLst/>
          </a:prstGeom>
          <a:noFill/>
        </p:spPr>
        <p:txBody>
          <a:bodyPr wrap="none" lIns="0" tIns="0" rIns="0" bIns="0" rtlCol="0">
            <a:spAutoFit/>
          </a:bodyPr>
          <a:lstStyle/>
          <a:p>
            <a:r>
              <a:rPr lang="en-GB" sz="1400" dirty="0" smtClean="0"/>
              <a:t>W</a:t>
            </a:r>
            <a:endParaRPr lang="en-US" sz="1400" dirty="0" smtClean="0"/>
          </a:p>
        </p:txBody>
      </p:sp>
      <p:cxnSp>
        <p:nvCxnSpPr>
          <p:cNvPr id="515" name="Straight Connector 514"/>
          <p:cNvCxnSpPr/>
          <p:nvPr/>
        </p:nvCxnSpPr>
        <p:spPr bwMode="auto">
          <a:xfrm>
            <a:off x="4039443" y="2920380"/>
            <a:ext cx="0" cy="28803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516" name="Straight Connector 515"/>
          <p:cNvCxnSpPr>
            <a:endCxn id="528" idx="0"/>
          </p:cNvCxnSpPr>
          <p:nvPr/>
        </p:nvCxnSpPr>
        <p:spPr bwMode="auto">
          <a:xfrm>
            <a:off x="1159123" y="2920380"/>
            <a:ext cx="0" cy="288032"/>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517" name="Isosceles Triangle 516"/>
          <p:cNvSpPr/>
          <p:nvPr/>
        </p:nvSpPr>
        <p:spPr bwMode="auto">
          <a:xfrm>
            <a:off x="3895427" y="3208412"/>
            <a:ext cx="288032" cy="288032"/>
          </a:xfrm>
          <a:prstGeom prst="triangle">
            <a:avLst/>
          </a:prstGeom>
          <a:solidFill>
            <a:srgbClr val="99FF66"/>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24" name="Trapezoid 523"/>
          <p:cNvSpPr/>
          <p:nvPr/>
        </p:nvSpPr>
        <p:spPr bwMode="auto">
          <a:xfrm>
            <a:off x="3893090" y="3414149"/>
            <a:ext cx="290370" cy="82295"/>
          </a:xfrm>
          <a:prstGeom prst="trapezoid">
            <a:avLst>
              <a:gd name="adj" fmla="val 49845"/>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28" name="Isosceles Triangle 527"/>
          <p:cNvSpPr/>
          <p:nvPr/>
        </p:nvSpPr>
        <p:spPr bwMode="auto">
          <a:xfrm>
            <a:off x="1015107" y="3208412"/>
            <a:ext cx="288032" cy="288032"/>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32" name="Trapezoid 531"/>
          <p:cNvSpPr/>
          <p:nvPr/>
        </p:nvSpPr>
        <p:spPr bwMode="auto">
          <a:xfrm>
            <a:off x="1015105" y="3414149"/>
            <a:ext cx="284057" cy="82295"/>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43" name="TextBox 542"/>
          <p:cNvSpPr txBox="1"/>
          <p:nvPr/>
        </p:nvSpPr>
        <p:spPr>
          <a:xfrm>
            <a:off x="1231131" y="2992968"/>
            <a:ext cx="169918" cy="215444"/>
          </a:xfrm>
          <a:prstGeom prst="rect">
            <a:avLst/>
          </a:prstGeom>
          <a:noFill/>
        </p:spPr>
        <p:txBody>
          <a:bodyPr wrap="none" lIns="0" tIns="0" rIns="0" bIns="0" rtlCol="0">
            <a:spAutoFit/>
          </a:bodyPr>
          <a:lstStyle/>
          <a:p>
            <a:r>
              <a:rPr lang="en-GB" sz="1400" dirty="0" smtClean="0"/>
              <a:t>W</a:t>
            </a:r>
            <a:endParaRPr lang="en-US" sz="1400" dirty="0" smtClean="0"/>
          </a:p>
        </p:txBody>
      </p:sp>
      <p:sp>
        <p:nvSpPr>
          <p:cNvPr id="544" name="TextBox 543"/>
          <p:cNvSpPr txBox="1"/>
          <p:nvPr/>
        </p:nvSpPr>
        <p:spPr>
          <a:xfrm>
            <a:off x="3847209" y="2992388"/>
            <a:ext cx="120226" cy="215444"/>
          </a:xfrm>
          <a:prstGeom prst="rect">
            <a:avLst/>
          </a:prstGeom>
          <a:noFill/>
        </p:spPr>
        <p:txBody>
          <a:bodyPr wrap="none" lIns="0" tIns="0" rIns="0" bIns="0" rtlCol="0">
            <a:spAutoFit/>
          </a:bodyPr>
          <a:lstStyle/>
          <a:p>
            <a:r>
              <a:rPr lang="en-GB" sz="1400" dirty="0" smtClean="0">
                <a:solidFill>
                  <a:schemeClr val="bg1">
                    <a:lumMod val="75000"/>
                  </a:schemeClr>
                </a:solidFill>
              </a:rPr>
              <a:t>P</a:t>
            </a:r>
            <a:endParaRPr lang="en-US" sz="1400" dirty="0" smtClean="0">
              <a:solidFill>
                <a:schemeClr val="bg1">
                  <a:lumMod val="75000"/>
                </a:schemeClr>
              </a:solidFill>
            </a:endParaRPr>
          </a:p>
        </p:txBody>
      </p:sp>
      <p:sp>
        <p:nvSpPr>
          <p:cNvPr id="546" name="Rectangle 545"/>
          <p:cNvSpPr/>
          <p:nvPr/>
        </p:nvSpPr>
        <p:spPr bwMode="auto">
          <a:xfrm>
            <a:off x="223019" y="1624236"/>
            <a:ext cx="4903539" cy="3528392"/>
          </a:xfrm>
          <a:prstGeom prst="rect">
            <a:avLst/>
          </a:prstGeom>
          <a:noFill/>
          <a:ln w="9525" cap="flat" cmpd="sng" algn="ctr">
            <a:solidFill>
              <a:schemeClr val="tx1"/>
            </a:solidFill>
            <a:prstDash val="lg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47" name="TextBox 546"/>
          <p:cNvSpPr txBox="1"/>
          <p:nvPr/>
        </p:nvSpPr>
        <p:spPr>
          <a:xfrm>
            <a:off x="2757471" y="1696244"/>
            <a:ext cx="129844" cy="215444"/>
          </a:xfrm>
          <a:prstGeom prst="rect">
            <a:avLst/>
          </a:prstGeom>
          <a:noFill/>
        </p:spPr>
        <p:txBody>
          <a:bodyPr wrap="none" lIns="0" tIns="0" rIns="0" bIns="0" rtlCol="0">
            <a:spAutoFit/>
          </a:bodyPr>
          <a:lstStyle/>
          <a:p>
            <a:r>
              <a:rPr lang="en-GB" sz="1400" dirty="0" smtClean="0">
                <a:solidFill>
                  <a:srgbClr val="0066FF"/>
                </a:solidFill>
              </a:rPr>
              <a:t>B</a:t>
            </a:r>
            <a:endParaRPr lang="en-US" sz="1400" dirty="0" smtClean="0">
              <a:solidFill>
                <a:srgbClr val="0066FF"/>
              </a:solidFill>
            </a:endParaRPr>
          </a:p>
        </p:txBody>
      </p:sp>
      <p:cxnSp>
        <p:nvCxnSpPr>
          <p:cNvPr id="548" name="Straight Connector 547"/>
          <p:cNvCxnSpPr/>
          <p:nvPr/>
        </p:nvCxnSpPr>
        <p:spPr bwMode="auto">
          <a:xfrm flipH="1">
            <a:off x="1158488" y="2416324"/>
            <a:ext cx="635" cy="504056"/>
          </a:xfrm>
          <a:prstGeom prst="line">
            <a:avLst/>
          </a:prstGeom>
          <a:solidFill>
            <a:schemeClr val="accent1"/>
          </a:solidFill>
          <a:ln w="38100" cap="flat" cmpd="sng" algn="ctr">
            <a:solidFill>
              <a:srgbClr val="0066FF"/>
            </a:solidFill>
            <a:prstDash val="solid"/>
            <a:round/>
            <a:headEnd type="none" w="med" len="med"/>
            <a:tailEnd type="none" w="med" len="med"/>
          </a:ln>
          <a:effectLst/>
        </p:spPr>
      </p:cxnSp>
      <p:cxnSp>
        <p:nvCxnSpPr>
          <p:cNvPr id="549" name="Straight Connector 548"/>
          <p:cNvCxnSpPr/>
          <p:nvPr/>
        </p:nvCxnSpPr>
        <p:spPr bwMode="auto">
          <a:xfrm flipH="1">
            <a:off x="4039443" y="2416324"/>
            <a:ext cx="7630" cy="504056"/>
          </a:xfrm>
          <a:prstGeom prst="line">
            <a:avLst/>
          </a:prstGeom>
          <a:solidFill>
            <a:schemeClr val="accent1"/>
          </a:solidFill>
          <a:ln w="38100" cap="flat" cmpd="sng" algn="ctr">
            <a:solidFill>
              <a:srgbClr val="0066FF"/>
            </a:solidFill>
            <a:prstDash val="sysDot"/>
            <a:round/>
            <a:headEnd type="none" w="med" len="med"/>
            <a:tailEnd type="none" w="med" len="med"/>
          </a:ln>
          <a:effectLst/>
        </p:spPr>
      </p:cxnSp>
      <p:cxnSp>
        <p:nvCxnSpPr>
          <p:cNvPr id="550" name="Straight Connector 549"/>
          <p:cNvCxnSpPr/>
          <p:nvPr/>
        </p:nvCxnSpPr>
        <p:spPr bwMode="auto">
          <a:xfrm>
            <a:off x="3175347" y="2272308"/>
            <a:ext cx="0" cy="648072"/>
          </a:xfrm>
          <a:prstGeom prst="line">
            <a:avLst/>
          </a:prstGeom>
          <a:solidFill>
            <a:schemeClr val="accent1"/>
          </a:solidFill>
          <a:ln w="38100" cap="flat" cmpd="sng" algn="ctr">
            <a:solidFill>
              <a:srgbClr val="C00000"/>
            </a:solidFill>
            <a:prstDash val="solid"/>
            <a:round/>
            <a:headEnd type="none" w="med" len="med"/>
            <a:tailEnd type="none" w="med" len="med"/>
          </a:ln>
          <a:effectLst/>
        </p:spPr>
      </p:cxnSp>
      <p:cxnSp>
        <p:nvCxnSpPr>
          <p:cNvPr id="551" name="Straight Connector 550"/>
          <p:cNvCxnSpPr/>
          <p:nvPr/>
        </p:nvCxnSpPr>
        <p:spPr bwMode="auto">
          <a:xfrm>
            <a:off x="2095227" y="2272308"/>
            <a:ext cx="0" cy="648072"/>
          </a:xfrm>
          <a:prstGeom prst="line">
            <a:avLst/>
          </a:prstGeom>
          <a:solidFill>
            <a:schemeClr val="accent1"/>
          </a:solidFill>
          <a:ln w="38100" cap="flat" cmpd="sng" algn="ctr">
            <a:solidFill>
              <a:srgbClr val="C00000"/>
            </a:solidFill>
            <a:prstDash val="sysDot"/>
            <a:round/>
            <a:headEnd type="none" w="med" len="med"/>
            <a:tailEnd type="none" w="med" len="med"/>
          </a:ln>
          <a:effectLst/>
        </p:spPr>
      </p:cxnSp>
      <p:sp>
        <p:nvSpPr>
          <p:cNvPr id="552" name="TextBox 551"/>
          <p:cNvSpPr txBox="1"/>
          <p:nvPr/>
        </p:nvSpPr>
        <p:spPr>
          <a:xfrm>
            <a:off x="2973495" y="1696244"/>
            <a:ext cx="129844" cy="215444"/>
          </a:xfrm>
          <a:prstGeom prst="rect">
            <a:avLst/>
          </a:prstGeom>
          <a:noFill/>
        </p:spPr>
        <p:txBody>
          <a:bodyPr wrap="none" lIns="0" tIns="0" rIns="0" bIns="0" rtlCol="0">
            <a:spAutoFit/>
          </a:bodyPr>
          <a:lstStyle/>
          <a:p>
            <a:r>
              <a:rPr lang="en-GB" sz="1400" dirty="0" smtClean="0">
                <a:solidFill>
                  <a:srgbClr val="C00000"/>
                </a:solidFill>
              </a:rPr>
              <a:t>A</a:t>
            </a:r>
            <a:endParaRPr lang="en-US" sz="1400" dirty="0" smtClean="0">
              <a:solidFill>
                <a:srgbClr val="C00000"/>
              </a:solidFill>
            </a:endParaRPr>
          </a:p>
        </p:txBody>
      </p:sp>
      <p:cxnSp>
        <p:nvCxnSpPr>
          <p:cNvPr id="553" name="Straight Connector 552"/>
          <p:cNvCxnSpPr/>
          <p:nvPr/>
        </p:nvCxnSpPr>
        <p:spPr bwMode="auto">
          <a:xfrm>
            <a:off x="4111451" y="3496444"/>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554" name="Straight Connector 553"/>
          <p:cNvCxnSpPr/>
          <p:nvPr/>
        </p:nvCxnSpPr>
        <p:spPr bwMode="auto">
          <a:xfrm>
            <a:off x="3967435" y="3496444"/>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555" name="Straight Connector 554"/>
          <p:cNvCxnSpPr/>
          <p:nvPr/>
        </p:nvCxnSpPr>
        <p:spPr bwMode="auto">
          <a:xfrm>
            <a:off x="4039443" y="3496444"/>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556" name="Straight Connector 555"/>
          <p:cNvCxnSpPr/>
          <p:nvPr/>
        </p:nvCxnSpPr>
        <p:spPr bwMode="auto">
          <a:xfrm>
            <a:off x="1231131" y="349644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57" name="Straight Connector 556"/>
          <p:cNvCxnSpPr/>
          <p:nvPr/>
        </p:nvCxnSpPr>
        <p:spPr bwMode="auto">
          <a:xfrm>
            <a:off x="1087115" y="349644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58" name="Straight Connector 557"/>
          <p:cNvCxnSpPr/>
          <p:nvPr/>
        </p:nvCxnSpPr>
        <p:spPr bwMode="auto">
          <a:xfrm>
            <a:off x="1159123" y="349644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600" name="Group 25"/>
          <p:cNvGrpSpPr>
            <a:grpSpLocks noChangeAspect="1"/>
          </p:cNvGrpSpPr>
          <p:nvPr/>
        </p:nvGrpSpPr>
        <p:grpSpPr>
          <a:xfrm>
            <a:off x="367035" y="3208412"/>
            <a:ext cx="288032" cy="288032"/>
            <a:chOff x="655067" y="5296644"/>
            <a:chExt cx="504056" cy="504056"/>
          </a:xfrm>
          <a:solidFill>
            <a:schemeClr val="bg1"/>
          </a:solidFill>
        </p:grpSpPr>
        <p:sp>
          <p:nvSpPr>
            <p:cNvPr id="601" name="Isosceles Triangle 600"/>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602" name="Trapezoid 601"/>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603" name="Straight Connector 602"/>
          <p:cNvCxnSpPr>
            <a:stCxn id="601" idx="0"/>
          </p:cNvCxnSpPr>
          <p:nvPr/>
        </p:nvCxnSpPr>
        <p:spPr bwMode="auto">
          <a:xfrm flipV="1">
            <a:off x="511051" y="313640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604" name="Group 25"/>
          <p:cNvGrpSpPr>
            <a:grpSpLocks noChangeAspect="1"/>
          </p:cNvGrpSpPr>
          <p:nvPr/>
        </p:nvGrpSpPr>
        <p:grpSpPr>
          <a:xfrm flipH="1">
            <a:off x="4687515" y="3208412"/>
            <a:ext cx="288032" cy="288032"/>
            <a:chOff x="655067" y="5296644"/>
            <a:chExt cx="504056" cy="504056"/>
          </a:xfrm>
          <a:solidFill>
            <a:schemeClr val="bg1"/>
          </a:solidFill>
        </p:grpSpPr>
        <p:sp>
          <p:nvSpPr>
            <p:cNvPr id="605" name="Isosceles Triangle 604"/>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606" name="Trapezoid 605"/>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615" name="Straight Connector 614"/>
          <p:cNvCxnSpPr>
            <a:stCxn id="605" idx="0"/>
          </p:cNvCxnSpPr>
          <p:nvPr/>
        </p:nvCxnSpPr>
        <p:spPr bwMode="auto">
          <a:xfrm flipH="1" flipV="1">
            <a:off x="4831531" y="313640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617" name="Group 315"/>
          <p:cNvGrpSpPr/>
          <p:nvPr/>
        </p:nvGrpSpPr>
        <p:grpSpPr>
          <a:xfrm>
            <a:off x="439043" y="3496444"/>
            <a:ext cx="4464496" cy="216024"/>
            <a:chOff x="295027" y="3496444"/>
            <a:chExt cx="4464496" cy="72008"/>
          </a:xfrm>
        </p:grpSpPr>
        <p:cxnSp>
          <p:nvCxnSpPr>
            <p:cNvPr id="619" name="Straight Connector 618"/>
            <p:cNvCxnSpPr/>
            <p:nvPr/>
          </p:nvCxnSpPr>
          <p:spPr bwMode="auto">
            <a:xfrm>
              <a:off x="367035" y="349644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21" name="Straight Connector 620"/>
            <p:cNvCxnSpPr/>
            <p:nvPr/>
          </p:nvCxnSpPr>
          <p:spPr bwMode="auto">
            <a:xfrm>
              <a:off x="439043" y="349644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22" name="Straight Connector 621"/>
            <p:cNvCxnSpPr/>
            <p:nvPr/>
          </p:nvCxnSpPr>
          <p:spPr bwMode="auto">
            <a:xfrm>
              <a:off x="295027" y="349644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24" name="Straight Connector 623"/>
            <p:cNvCxnSpPr/>
            <p:nvPr/>
          </p:nvCxnSpPr>
          <p:spPr bwMode="auto">
            <a:xfrm flipH="1">
              <a:off x="4687515" y="349644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29" name="Straight Connector 628"/>
            <p:cNvCxnSpPr/>
            <p:nvPr/>
          </p:nvCxnSpPr>
          <p:spPr bwMode="auto">
            <a:xfrm flipH="1">
              <a:off x="4615507" y="349644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63" name="Straight Connector 662"/>
            <p:cNvCxnSpPr/>
            <p:nvPr/>
          </p:nvCxnSpPr>
          <p:spPr bwMode="auto">
            <a:xfrm flipH="1">
              <a:off x="4759523" y="349644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sp>
        <p:nvSpPr>
          <p:cNvPr id="664" name="TextBox 663"/>
          <p:cNvSpPr txBox="1"/>
          <p:nvPr/>
        </p:nvSpPr>
        <p:spPr>
          <a:xfrm>
            <a:off x="3175347" y="1696244"/>
            <a:ext cx="129844" cy="215444"/>
          </a:xfrm>
          <a:prstGeom prst="rect">
            <a:avLst/>
          </a:prstGeom>
          <a:noFill/>
        </p:spPr>
        <p:txBody>
          <a:bodyPr wrap="none" lIns="0" tIns="0" rIns="0" bIns="0" rtlCol="0">
            <a:spAutoFit/>
          </a:bodyPr>
          <a:lstStyle/>
          <a:p>
            <a:r>
              <a:rPr lang="en-GB" sz="1400" dirty="0" smtClean="0"/>
              <a:t>U</a:t>
            </a:r>
            <a:endParaRPr lang="en-US" sz="1400" dirty="0" smtClean="0"/>
          </a:p>
        </p:txBody>
      </p:sp>
      <p:cxnSp>
        <p:nvCxnSpPr>
          <p:cNvPr id="665" name="Straight Connector 664"/>
          <p:cNvCxnSpPr/>
          <p:nvPr/>
        </p:nvCxnSpPr>
        <p:spPr bwMode="auto">
          <a:xfrm>
            <a:off x="511051" y="2128292"/>
            <a:ext cx="0" cy="1008112"/>
          </a:xfrm>
          <a:prstGeom prst="line">
            <a:avLst/>
          </a:prstGeom>
          <a:solidFill>
            <a:schemeClr val="accent1"/>
          </a:solidFill>
          <a:ln w="38100" cap="flat" cmpd="sng" algn="ctr">
            <a:solidFill>
              <a:schemeClr val="tx1"/>
            </a:solidFill>
            <a:prstDash val="solid"/>
            <a:round/>
            <a:headEnd type="none" w="med" len="med"/>
            <a:tailEnd type="none" w="med" len="med"/>
          </a:ln>
          <a:effectLst/>
        </p:spPr>
      </p:cxnSp>
      <p:cxnSp>
        <p:nvCxnSpPr>
          <p:cNvPr id="666" name="Straight Connector 665"/>
          <p:cNvCxnSpPr/>
          <p:nvPr/>
        </p:nvCxnSpPr>
        <p:spPr bwMode="auto">
          <a:xfrm>
            <a:off x="4831531" y="2128292"/>
            <a:ext cx="0" cy="1008112"/>
          </a:xfrm>
          <a:prstGeom prst="line">
            <a:avLst/>
          </a:prstGeom>
          <a:solidFill>
            <a:schemeClr val="accent1"/>
          </a:solidFill>
          <a:ln w="38100" cap="flat" cmpd="sng" algn="ctr">
            <a:solidFill>
              <a:schemeClr val="tx1"/>
            </a:solidFill>
            <a:prstDash val="solid"/>
            <a:round/>
            <a:headEnd type="none" w="med" len="med"/>
            <a:tailEnd type="none" w="med" len="med"/>
          </a:ln>
          <a:effectLst/>
        </p:spPr>
      </p:cxnSp>
      <p:cxnSp>
        <p:nvCxnSpPr>
          <p:cNvPr id="704" name="Straight Connector 703"/>
          <p:cNvCxnSpPr/>
          <p:nvPr/>
        </p:nvCxnSpPr>
        <p:spPr bwMode="auto">
          <a:xfrm flipH="1">
            <a:off x="295027" y="2416324"/>
            <a:ext cx="4752528" cy="0"/>
          </a:xfrm>
          <a:prstGeom prst="line">
            <a:avLst/>
          </a:prstGeom>
          <a:solidFill>
            <a:schemeClr val="accent1"/>
          </a:solidFill>
          <a:ln w="38100" cap="flat" cmpd="sng" algn="ctr">
            <a:solidFill>
              <a:srgbClr val="0066FF"/>
            </a:solidFill>
            <a:prstDash val="solid"/>
            <a:round/>
            <a:headEnd type="none" w="med" len="med"/>
            <a:tailEnd type="none" w="med" len="med"/>
          </a:ln>
          <a:effectLst/>
        </p:spPr>
      </p:cxnSp>
      <p:cxnSp>
        <p:nvCxnSpPr>
          <p:cNvPr id="705" name="Straight Connector 704"/>
          <p:cNvCxnSpPr/>
          <p:nvPr/>
        </p:nvCxnSpPr>
        <p:spPr bwMode="auto">
          <a:xfrm flipH="1">
            <a:off x="2815307" y="1912268"/>
            <a:ext cx="635" cy="504056"/>
          </a:xfrm>
          <a:prstGeom prst="line">
            <a:avLst/>
          </a:prstGeom>
          <a:solidFill>
            <a:schemeClr val="accent1"/>
          </a:solidFill>
          <a:ln w="38100" cap="flat" cmpd="sng" algn="ctr">
            <a:solidFill>
              <a:srgbClr val="0066FF"/>
            </a:solidFill>
            <a:prstDash val="solid"/>
            <a:round/>
            <a:headEnd type="none" w="med" len="med"/>
            <a:tailEnd type="none" w="med" len="med"/>
          </a:ln>
          <a:effectLst/>
        </p:spPr>
      </p:cxnSp>
      <p:cxnSp>
        <p:nvCxnSpPr>
          <p:cNvPr id="706" name="Straight Connector 705"/>
          <p:cNvCxnSpPr/>
          <p:nvPr/>
        </p:nvCxnSpPr>
        <p:spPr bwMode="auto">
          <a:xfrm flipH="1">
            <a:off x="295027" y="2128292"/>
            <a:ext cx="4752528" cy="0"/>
          </a:xfrm>
          <a:prstGeom prst="line">
            <a:avLst/>
          </a:prstGeom>
          <a:solidFill>
            <a:schemeClr val="accent1"/>
          </a:solidFill>
          <a:ln w="38100" cap="flat" cmpd="sng" algn="ctr">
            <a:solidFill>
              <a:schemeClr val="tx1"/>
            </a:solidFill>
            <a:prstDash val="solid"/>
            <a:round/>
            <a:headEnd type="none" w="med" len="med"/>
            <a:tailEnd type="none" w="med" len="med"/>
          </a:ln>
          <a:effectLst/>
        </p:spPr>
      </p:cxnSp>
      <p:cxnSp>
        <p:nvCxnSpPr>
          <p:cNvPr id="707" name="Straight Connector 706"/>
          <p:cNvCxnSpPr/>
          <p:nvPr/>
        </p:nvCxnSpPr>
        <p:spPr bwMode="auto">
          <a:xfrm>
            <a:off x="3247355" y="1912268"/>
            <a:ext cx="0" cy="216024"/>
          </a:xfrm>
          <a:prstGeom prst="line">
            <a:avLst/>
          </a:prstGeom>
          <a:solidFill>
            <a:schemeClr val="accent1"/>
          </a:solidFill>
          <a:ln w="38100" cap="flat" cmpd="sng" algn="ctr">
            <a:solidFill>
              <a:schemeClr val="tx1"/>
            </a:solidFill>
            <a:prstDash val="solid"/>
            <a:round/>
            <a:headEnd type="none" w="med" len="med"/>
            <a:tailEnd type="none" w="med" len="med"/>
          </a:ln>
          <a:effectLst/>
        </p:spPr>
      </p:cxnSp>
      <p:cxnSp>
        <p:nvCxnSpPr>
          <p:cNvPr id="708" name="Straight Connector 707"/>
          <p:cNvCxnSpPr/>
          <p:nvPr/>
        </p:nvCxnSpPr>
        <p:spPr bwMode="auto">
          <a:xfrm flipH="1">
            <a:off x="295027" y="2272308"/>
            <a:ext cx="4752528" cy="0"/>
          </a:xfrm>
          <a:prstGeom prst="line">
            <a:avLst/>
          </a:prstGeom>
          <a:solidFill>
            <a:schemeClr val="accent1"/>
          </a:solidFill>
          <a:ln w="38100" cap="flat" cmpd="sng" algn="ctr">
            <a:solidFill>
              <a:srgbClr val="C00000"/>
            </a:solidFill>
            <a:prstDash val="solid"/>
            <a:round/>
            <a:headEnd type="none" w="med" len="med"/>
            <a:tailEnd type="none" w="med" len="med"/>
          </a:ln>
          <a:effectLst/>
        </p:spPr>
      </p:cxnSp>
      <p:cxnSp>
        <p:nvCxnSpPr>
          <p:cNvPr id="709" name="Straight Connector 708"/>
          <p:cNvCxnSpPr/>
          <p:nvPr/>
        </p:nvCxnSpPr>
        <p:spPr bwMode="auto">
          <a:xfrm>
            <a:off x="3031331" y="1912268"/>
            <a:ext cx="0" cy="360040"/>
          </a:xfrm>
          <a:prstGeom prst="line">
            <a:avLst/>
          </a:prstGeom>
          <a:solidFill>
            <a:schemeClr val="accent1"/>
          </a:solidFill>
          <a:ln w="38100" cap="flat" cmpd="sng" algn="ctr">
            <a:solidFill>
              <a:srgbClr val="C00000"/>
            </a:solidFill>
            <a:prstDash val="solid"/>
            <a:round/>
            <a:headEnd type="none" w="med" len="med"/>
            <a:tailEnd type="none" w="med" len="med"/>
          </a:ln>
          <a:effectLst/>
        </p:spPr>
      </p:cxnSp>
      <p:cxnSp>
        <p:nvCxnSpPr>
          <p:cNvPr id="781" name="Straight Connector 780"/>
          <p:cNvCxnSpPr/>
          <p:nvPr/>
        </p:nvCxnSpPr>
        <p:spPr bwMode="auto">
          <a:xfrm>
            <a:off x="8359923" y="2920380"/>
            <a:ext cx="0" cy="28803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82" name="Straight Connector 781"/>
          <p:cNvCxnSpPr/>
          <p:nvPr/>
        </p:nvCxnSpPr>
        <p:spPr bwMode="auto">
          <a:xfrm>
            <a:off x="7279803" y="2920380"/>
            <a:ext cx="0" cy="28803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sp>
        <p:nvSpPr>
          <p:cNvPr id="783" name="Isosceles Triangle 782"/>
          <p:cNvSpPr/>
          <p:nvPr/>
        </p:nvSpPr>
        <p:spPr bwMode="auto">
          <a:xfrm>
            <a:off x="8215907" y="3208412"/>
            <a:ext cx="288032" cy="288032"/>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784" name="Trapezoid 783"/>
          <p:cNvSpPr/>
          <p:nvPr/>
        </p:nvSpPr>
        <p:spPr bwMode="auto">
          <a:xfrm>
            <a:off x="8215907" y="3414149"/>
            <a:ext cx="288032" cy="82295"/>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785" name="Isosceles Triangle 784"/>
          <p:cNvSpPr/>
          <p:nvPr/>
        </p:nvSpPr>
        <p:spPr bwMode="auto">
          <a:xfrm>
            <a:off x="7135787" y="3208412"/>
            <a:ext cx="288032" cy="288032"/>
          </a:xfrm>
          <a:prstGeom prst="triangle">
            <a:avLst/>
          </a:prstGeom>
          <a:solidFill>
            <a:srgbClr val="99FF66"/>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786" name="Trapezoid 785"/>
          <p:cNvSpPr/>
          <p:nvPr/>
        </p:nvSpPr>
        <p:spPr bwMode="auto">
          <a:xfrm>
            <a:off x="7135787" y="3414149"/>
            <a:ext cx="288521" cy="82295"/>
          </a:xfrm>
          <a:prstGeom prst="trapezoid">
            <a:avLst>
              <a:gd name="adj" fmla="val 49845"/>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787" name="Straight Connector 786"/>
          <p:cNvCxnSpPr/>
          <p:nvPr/>
        </p:nvCxnSpPr>
        <p:spPr bwMode="auto">
          <a:xfrm>
            <a:off x="7207795" y="3496444"/>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788" name="Straight Connector 787"/>
          <p:cNvCxnSpPr/>
          <p:nvPr/>
        </p:nvCxnSpPr>
        <p:spPr bwMode="auto">
          <a:xfrm>
            <a:off x="7279803" y="3496444"/>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789" name="Straight Connector 788"/>
          <p:cNvCxnSpPr/>
          <p:nvPr/>
        </p:nvCxnSpPr>
        <p:spPr bwMode="auto">
          <a:xfrm>
            <a:off x="7351811" y="3496444"/>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790" name="Straight Connector 789"/>
          <p:cNvCxnSpPr/>
          <p:nvPr/>
        </p:nvCxnSpPr>
        <p:spPr bwMode="auto">
          <a:xfrm>
            <a:off x="8431931" y="349644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91" name="Straight Connector 790"/>
          <p:cNvCxnSpPr/>
          <p:nvPr/>
        </p:nvCxnSpPr>
        <p:spPr bwMode="auto">
          <a:xfrm>
            <a:off x="8287915" y="349644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92" name="Straight Connector 791"/>
          <p:cNvCxnSpPr/>
          <p:nvPr/>
        </p:nvCxnSpPr>
        <p:spPr bwMode="auto">
          <a:xfrm>
            <a:off x="8359923" y="349644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793" name="TextBox 792"/>
          <p:cNvSpPr txBox="1"/>
          <p:nvPr/>
        </p:nvSpPr>
        <p:spPr>
          <a:xfrm>
            <a:off x="7136495" y="2992968"/>
            <a:ext cx="120226" cy="215444"/>
          </a:xfrm>
          <a:prstGeom prst="rect">
            <a:avLst/>
          </a:prstGeom>
          <a:noFill/>
        </p:spPr>
        <p:txBody>
          <a:bodyPr wrap="none" lIns="0" tIns="0" rIns="0" bIns="0" rtlCol="0">
            <a:spAutoFit/>
          </a:bodyPr>
          <a:lstStyle/>
          <a:p>
            <a:r>
              <a:rPr lang="en-GB" sz="1400" dirty="0" smtClean="0">
                <a:solidFill>
                  <a:schemeClr val="bg1">
                    <a:lumMod val="75000"/>
                  </a:schemeClr>
                </a:solidFill>
              </a:rPr>
              <a:t>P</a:t>
            </a:r>
            <a:endParaRPr lang="en-US" sz="1400" dirty="0" smtClean="0">
              <a:solidFill>
                <a:schemeClr val="bg1">
                  <a:lumMod val="75000"/>
                </a:schemeClr>
              </a:solidFill>
            </a:endParaRPr>
          </a:p>
        </p:txBody>
      </p:sp>
      <p:sp>
        <p:nvSpPr>
          <p:cNvPr id="794" name="TextBox 793"/>
          <p:cNvSpPr txBox="1"/>
          <p:nvPr/>
        </p:nvSpPr>
        <p:spPr>
          <a:xfrm>
            <a:off x="8406029" y="2992388"/>
            <a:ext cx="169918" cy="215444"/>
          </a:xfrm>
          <a:prstGeom prst="rect">
            <a:avLst/>
          </a:prstGeom>
          <a:noFill/>
        </p:spPr>
        <p:txBody>
          <a:bodyPr wrap="none" lIns="0" tIns="0" rIns="0" bIns="0" rtlCol="0">
            <a:spAutoFit/>
          </a:bodyPr>
          <a:lstStyle/>
          <a:p>
            <a:r>
              <a:rPr lang="en-GB" sz="1400" dirty="0" smtClean="0"/>
              <a:t>W</a:t>
            </a:r>
            <a:endParaRPr lang="en-US" sz="1400" dirty="0" smtClean="0"/>
          </a:p>
        </p:txBody>
      </p:sp>
      <p:cxnSp>
        <p:nvCxnSpPr>
          <p:cNvPr id="795" name="Straight Connector 794"/>
          <p:cNvCxnSpPr/>
          <p:nvPr/>
        </p:nvCxnSpPr>
        <p:spPr bwMode="auto">
          <a:xfrm>
            <a:off x="9224019" y="2920380"/>
            <a:ext cx="0" cy="28803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796" name="Straight Connector 795"/>
          <p:cNvCxnSpPr>
            <a:endCxn id="799" idx="0"/>
          </p:cNvCxnSpPr>
          <p:nvPr/>
        </p:nvCxnSpPr>
        <p:spPr bwMode="auto">
          <a:xfrm>
            <a:off x="6343699" y="2920380"/>
            <a:ext cx="0" cy="288032"/>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797" name="Isosceles Triangle 796"/>
          <p:cNvSpPr/>
          <p:nvPr/>
        </p:nvSpPr>
        <p:spPr bwMode="auto">
          <a:xfrm>
            <a:off x="9080003" y="3208412"/>
            <a:ext cx="288032" cy="288032"/>
          </a:xfrm>
          <a:prstGeom prst="triangle">
            <a:avLst/>
          </a:prstGeom>
          <a:solidFill>
            <a:srgbClr val="99FF66"/>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798" name="Trapezoid 797"/>
          <p:cNvSpPr/>
          <p:nvPr/>
        </p:nvSpPr>
        <p:spPr bwMode="auto">
          <a:xfrm>
            <a:off x="9077666" y="3414149"/>
            <a:ext cx="290370" cy="82295"/>
          </a:xfrm>
          <a:prstGeom prst="trapezoid">
            <a:avLst>
              <a:gd name="adj" fmla="val 49845"/>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799" name="Isosceles Triangle 798"/>
          <p:cNvSpPr/>
          <p:nvPr/>
        </p:nvSpPr>
        <p:spPr bwMode="auto">
          <a:xfrm>
            <a:off x="6199683" y="3208412"/>
            <a:ext cx="288032" cy="288032"/>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800" name="Trapezoid 799"/>
          <p:cNvSpPr/>
          <p:nvPr/>
        </p:nvSpPr>
        <p:spPr bwMode="auto">
          <a:xfrm>
            <a:off x="6199681" y="3414149"/>
            <a:ext cx="284057" cy="82295"/>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801" name="TextBox 800"/>
          <p:cNvSpPr txBox="1"/>
          <p:nvPr/>
        </p:nvSpPr>
        <p:spPr>
          <a:xfrm>
            <a:off x="6415707" y="2992968"/>
            <a:ext cx="169918" cy="215444"/>
          </a:xfrm>
          <a:prstGeom prst="rect">
            <a:avLst/>
          </a:prstGeom>
          <a:noFill/>
        </p:spPr>
        <p:txBody>
          <a:bodyPr wrap="none" lIns="0" tIns="0" rIns="0" bIns="0" rtlCol="0">
            <a:spAutoFit/>
          </a:bodyPr>
          <a:lstStyle/>
          <a:p>
            <a:r>
              <a:rPr lang="en-GB" sz="1400" dirty="0" smtClean="0"/>
              <a:t>W</a:t>
            </a:r>
            <a:endParaRPr lang="en-US" sz="1400" dirty="0" smtClean="0"/>
          </a:p>
        </p:txBody>
      </p:sp>
      <p:sp>
        <p:nvSpPr>
          <p:cNvPr id="802" name="TextBox 801"/>
          <p:cNvSpPr txBox="1"/>
          <p:nvPr/>
        </p:nvSpPr>
        <p:spPr>
          <a:xfrm>
            <a:off x="9031785" y="2992388"/>
            <a:ext cx="120226" cy="215444"/>
          </a:xfrm>
          <a:prstGeom prst="rect">
            <a:avLst/>
          </a:prstGeom>
          <a:noFill/>
        </p:spPr>
        <p:txBody>
          <a:bodyPr wrap="none" lIns="0" tIns="0" rIns="0" bIns="0" rtlCol="0">
            <a:spAutoFit/>
          </a:bodyPr>
          <a:lstStyle/>
          <a:p>
            <a:r>
              <a:rPr lang="en-GB" sz="1400" dirty="0" smtClean="0">
                <a:solidFill>
                  <a:schemeClr val="bg1">
                    <a:lumMod val="75000"/>
                  </a:schemeClr>
                </a:solidFill>
              </a:rPr>
              <a:t>P</a:t>
            </a:r>
            <a:endParaRPr lang="en-US" sz="1400" dirty="0" smtClean="0">
              <a:solidFill>
                <a:schemeClr val="bg1">
                  <a:lumMod val="75000"/>
                </a:schemeClr>
              </a:solidFill>
            </a:endParaRPr>
          </a:p>
        </p:txBody>
      </p:sp>
      <p:sp>
        <p:nvSpPr>
          <p:cNvPr id="803" name="Rectangle 802"/>
          <p:cNvSpPr/>
          <p:nvPr/>
        </p:nvSpPr>
        <p:spPr bwMode="auto">
          <a:xfrm>
            <a:off x="5407595" y="1624236"/>
            <a:ext cx="4903539" cy="3528392"/>
          </a:xfrm>
          <a:prstGeom prst="rect">
            <a:avLst/>
          </a:prstGeom>
          <a:noFill/>
          <a:ln w="9525" cap="flat" cmpd="sng" algn="ctr">
            <a:solidFill>
              <a:schemeClr val="tx1"/>
            </a:solidFill>
            <a:prstDash val="lg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804" name="TextBox 803"/>
          <p:cNvSpPr txBox="1"/>
          <p:nvPr/>
        </p:nvSpPr>
        <p:spPr>
          <a:xfrm>
            <a:off x="7942047" y="1696244"/>
            <a:ext cx="129844" cy="215444"/>
          </a:xfrm>
          <a:prstGeom prst="rect">
            <a:avLst/>
          </a:prstGeom>
          <a:noFill/>
        </p:spPr>
        <p:txBody>
          <a:bodyPr wrap="none" lIns="0" tIns="0" rIns="0" bIns="0" rtlCol="0">
            <a:spAutoFit/>
          </a:bodyPr>
          <a:lstStyle/>
          <a:p>
            <a:r>
              <a:rPr lang="en-GB" sz="1400" dirty="0" smtClean="0">
                <a:solidFill>
                  <a:srgbClr val="0066FF"/>
                </a:solidFill>
              </a:rPr>
              <a:t>B</a:t>
            </a:r>
            <a:endParaRPr lang="en-US" sz="1400" dirty="0" smtClean="0">
              <a:solidFill>
                <a:srgbClr val="0066FF"/>
              </a:solidFill>
            </a:endParaRPr>
          </a:p>
        </p:txBody>
      </p:sp>
      <p:cxnSp>
        <p:nvCxnSpPr>
          <p:cNvPr id="805" name="Straight Connector 804"/>
          <p:cNvCxnSpPr/>
          <p:nvPr/>
        </p:nvCxnSpPr>
        <p:spPr bwMode="auto">
          <a:xfrm flipH="1">
            <a:off x="6343064" y="2416324"/>
            <a:ext cx="635" cy="504056"/>
          </a:xfrm>
          <a:prstGeom prst="line">
            <a:avLst/>
          </a:prstGeom>
          <a:solidFill>
            <a:schemeClr val="accent1"/>
          </a:solidFill>
          <a:ln w="38100" cap="flat" cmpd="sng" algn="ctr">
            <a:solidFill>
              <a:srgbClr val="0066FF"/>
            </a:solidFill>
            <a:prstDash val="solid"/>
            <a:round/>
            <a:headEnd type="none" w="med" len="med"/>
            <a:tailEnd type="none" w="med" len="med"/>
          </a:ln>
          <a:effectLst/>
        </p:spPr>
      </p:cxnSp>
      <p:cxnSp>
        <p:nvCxnSpPr>
          <p:cNvPr id="806" name="Straight Connector 805"/>
          <p:cNvCxnSpPr/>
          <p:nvPr/>
        </p:nvCxnSpPr>
        <p:spPr bwMode="auto">
          <a:xfrm flipH="1">
            <a:off x="9224019" y="2416324"/>
            <a:ext cx="7630" cy="504056"/>
          </a:xfrm>
          <a:prstGeom prst="line">
            <a:avLst/>
          </a:prstGeom>
          <a:solidFill>
            <a:schemeClr val="accent1"/>
          </a:solidFill>
          <a:ln w="38100" cap="flat" cmpd="sng" algn="ctr">
            <a:solidFill>
              <a:srgbClr val="0066FF"/>
            </a:solidFill>
            <a:prstDash val="sysDot"/>
            <a:round/>
            <a:headEnd type="none" w="med" len="med"/>
            <a:tailEnd type="none" w="med" len="med"/>
          </a:ln>
          <a:effectLst/>
        </p:spPr>
      </p:cxnSp>
      <p:cxnSp>
        <p:nvCxnSpPr>
          <p:cNvPr id="807" name="Straight Connector 806"/>
          <p:cNvCxnSpPr/>
          <p:nvPr/>
        </p:nvCxnSpPr>
        <p:spPr bwMode="auto">
          <a:xfrm>
            <a:off x="8359923" y="2272308"/>
            <a:ext cx="0" cy="648072"/>
          </a:xfrm>
          <a:prstGeom prst="line">
            <a:avLst/>
          </a:prstGeom>
          <a:solidFill>
            <a:schemeClr val="accent1"/>
          </a:solidFill>
          <a:ln w="38100" cap="flat" cmpd="sng" algn="ctr">
            <a:solidFill>
              <a:srgbClr val="C00000"/>
            </a:solidFill>
            <a:prstDash val="solid"/>
            <a:round/>
            <a:headEnd type="none" w="med" len="med"/>
            <a:tailEnd type="none" w="med" len="med"/>
          </a:ln>
          <a:effectLst/>
        </p:spPr>
      </p:cxnSp>
      <p:cxnSp>
        <p:nvCxnSpPr>
          <p:cNvPr id="808" name="Straight Connector 807"/>
          <p:cNvCxnSpPr/>
          <p:nvPr/>
        </p:nvCxnSpPr>
        <p:spPr bwMode="auto">
          <a:xfrm>
            <a:off x="7279803" y="2272308"/>
            <a:ext cx="0" cy="648072"/>
          </a:xfrm>
          <a:prstGeom prst="line">
            <a:avLst/>
          </a:prstGeom>
          <a:solidFill>
            <a:schemeClr val="accent1"/>
          </a:solidFill>
          <a:ln w="38100" cap="flat" cmpd="sng" algn="ctr">
            <a:solidFill>
              <a:srgbClr val="C00000"/>
            </a:solidFill>
            <a:prstDash val="sysDot"/>
            <a:round/>
            <a:headEnd type="none" w="med" len="med"/>
            <a:tailEnd type="none" w="med" len="med"/>
          </a:ln>
          <a:effectLst/>
        </p:spPr>
      </p:cxnSp>
      <p:sp>
        <p:nvSpPr>
          <p:cNvPr id="809" name="TextBox 808"/>
          <p:cNvSpPr txBox="1"/>
          <p:nvPr/>
        </p:nvSpPr>
        <p:spPr>
          <a:xfrm>
            <a:off x="8158071" y="1696244"/>
            <a:ext cx="129844" cy="215444"/>
          </a:xfrm>
          <a:prstGeom prst="rect">
            <a:avLst/>
          </a:prstGeom>
          <a:noFill/>
        </p:spPr>
        <p:txBody>
          <a:bodyPr wrap="none" lIns="0" tIns="0" rIns="0" bIns="0" rtlCol="0">
            <a:spAutoFit/>
          </a:bodyPr>
          <a:lstStyle/>
          <a:p>
            <a:r>
              <a:rPr lang="en-GB" sz="1400" dirty="0" smtClean="0">
                <a:solidFill>
                  <a:srgbClr val="C00000"/>
                </a:solidFill>
              </a:rPr>
              <a:t>A</a:t>
            </a:r>
            <a:endParaRPr lang="en-US" sz="1400" dirty="0" smtClean="0">
              <a:solidFill>
                <a:srgbClr val="C00000"/>
              </a:solidFill>
            </a:endParaRPr>
          </a:p>
        </p:txBody>
      </p:sp>
      <p:cxnSp>
        <p:nvCxnSpPr>
          <p:cNvPr id="810" name="Straight Connector 809"/>
          <p:cNvCxnSpPr/>
          <p:nvPr/>
        </p:nvCxnSpPr>
        <p:spPr bwMode="auto">
          <a:xfrm>
            <a:off x="9296027" y="3496444"/>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811" name="Straight Connector 810"/>
          <p:cNvCxnSpPr/>
          <p:nvPr/>
        </p:nvCxnSpPr>
        <p:spPr bwMode="auto">
          <a:xfrm>
            <a:off x="9152011" y="3496444"/>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812" name="Straight Connector 811"/>
          <p:cNvCxnSpPr/>
          <p:nvPr/>
        </p:nvCxnSpPr>
        <p:spPr bwMode="auto">
          <a:xfrm>
            <a:off x="9224019" y="3496444"/>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813" name="Straight Connector 812"/>
          <p:cNvCxnSpPr/>
          <p:nvPr/>
        </p:nvCxnSpPr>
        <p:spPr bwMode="auto">
          <a:xfrm>
            <a:off x="6415707" y="349644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14" name="Straight Connector 813"/>
          <p:cNvCxnSpPr/>
          <p:nvPr/>
        </p:nvCxnSpPr>
        <p:spPr bwMode="auto">
          <a:xfrm>
            <a:off x="6271691" y="349644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15" name="Straight Connector 814"/>
          <p:cNvCxnSpPr/>
          <p:nvPr/>
        </p:nvCxnSpPr>
        <p:spPr bwMode="auto">
          <a:xfrm>
            <a:off x="6343699" y="349644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816" name="Group 25"/>
          <p:cNvGrpSpPr>
            <a:grpSpLocks noChangeAspect="1"/>
          </p:cNvGrpSpPr>
          <p:nvPr/>
        </p:nvGrpSpPr>
        <p:grpSpPr>
          <a:xfrm>
            <a:off x="5551611" y="3208412"/>
            <a:ext cx="288032" cy="288032"/>
            <a:chOff x="655067" y="5296644"/>
            <a:chExt cx="504056" cy="504056"/>
          </a:xfrm>
          <a:solidFill>
            <a:schemeClr val="bg1"/>
          </a:solidFill>
        </p:grpSpPr>
        <p:sp>
          <p:nvSpPr>
            <p:cNvPr id="817" name="Isosceles Triangle 816"/>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818" name="Trapezoid 817"/>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819" name="Straight Connector 818"/>
          <p:cNvCxnSpPr>
            <a:stCxn id="817" idx="0"/>
          </p:cNvCxnSpPr>
          <p:nvPr/>
        </p:nvCxnSpPr>
        <p:spPr bwMode="auto">
          <a:xfrm flipV="1">
            <a:off x="5695627" y="313640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820" name="Group 25"/>
          <p:cNvGrpSpPr>
            <a:grpSpLocks noChangeAspect="1"/>
          </p:cNvGrpSpPr>
          <p:nvPr/>
        </p:nvGrpSpPr>
        <p:grpSpPr>
          <a:xfrm flipH="1">
            <a:off x="9872091" y="3208412"/>
            <a:ext cx="288032" cy="288032"/>
            <a:chOff x="655067" y="5296644"/>
            <a:chExt cx="504056" cy="504056"/>
          </a:xfrm>
          <a:solidFill>
            <a:schemeClr val="bg1"/>
          </a:solidFill>
        </p:grpSpPr>
        <p:sp>
          <p:nvSpPr>
            <p:cNvPr id="821" name="Isosceles Triangle 820"/>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822" name="Trapezoid 821"/>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823" name="Straight Connector 822"/>
          <p:cNvCxnSpPr>
            <a:stCxn id="821" idx="0"/>
          </p:cNvCxnSpPr>
          <p:nvPr/>
        </p:nvCxnSpPr>
        <p:spPr bwMode="auto">
          <a:xfrm flipH="1" flipV="1">
            <a:off x="10016107" y="313640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824" name="Group 315"/>
          <p:cNvGrpSpPr/>
          <p:nvPr/>
        </p:nvGrpSpPr>
        <p:grpSpPr>
          <a:xfrm>
            <a:off x="5623619" y="3496444"/>
            <a:ext cx="4464496" cy="216024"/>
            <a:chOff x="295027" y="3496444"/>
            <a:chExt cx="4464496" cy="72008"/>
          </a:xfrm>
        </p:grpSpPr>
        <p:cxnSp>
          <p:nvCxnSpPr>
            <p:cNvPr id="825" name="Straight Connector 824"/>
            <p:cNvCxnSpPr/>
            <p:nvPr/>
          </p:nvCxnSpPr>
          <p:spPr bwMode="auto">
            <a:xfrm>
              <a:off x="367035" y="349644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26" name="Straight Connector 825"/>
            <p:cNvCxnSpPr/>
            <p:nvPr/>
          </p:nvCxnSpPr>
          <p:spPr bwMode="auto">
            <a:xfrm>
              <a:off x="439043" y="349644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27" name="Straight Connector 826"/>
            <p:cNvCxnSpPr/>
            <p:nvPr/>
          </p:nvCxnSpPr>
          <p:spPr bwMode="auto">
            <a:xfrm>
              <a:off x="295027" y="349644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28" name="Straight Connector 827"/>
            <p:cNvCxnSpPr/>
            <p:nvPr/>
          </p:nvCxnSpPr>
          <p:spPr bwMode="auto">
            <a:xfrm flipH="1">
              <a:off x="4687515" y="349644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29" name="Straight Connector 828"/>
            <p:cNvCxnSpPr/>
            <p:nvPr/>
          </p:nvCxnSpPr>
          <p:spPr bwMode="auto">
            <a:xfrm flipH="1">
              <a:off x="4615507" y="349644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30" name="Straight Connector 829"/>
            <p:cNvCxnSpPr/>
            <p:nvPr/>
          </p:nvCxnSpPr>
          <p:spPr bwMode="auto">
            <a:xfrm flipH="1">
              <a:off x="4759523" y="349644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sp>
        <p:nvSpPr>
          <p:cNvPr id="831" name="TextBox 830"/>
          <p:cNvSpPr txBox="1"/>
          <p:nvPr/>
        </p:nvSpPr>
        <p:spPr>
          <a:xfrm>
            <a:off x="8359923" y="1696244"/>
            <a:ext cx="129844" cy="215444"/>
          </a:xfrm>
          <a:prstGeom prst="rect">
            <a:avLst/>
          </a:prstGeom>
          <a:noFill/>
        </p:spPr>
        <p:txBody>
          <a:bodyPr wrap="none" lIns="0" tIns="0" rIns="0" bIns="0" rtlCol="0">
            <a:spAutoFit/>
          </a:bodyPr>
          <a:lstStyle/>
          <a:p>
            <a:r>
              <a:rPr lang="en-GB" sz="1400" dirty="0" smtClean="0"/>
              <a:t>U</a:t>
            </a:r>
            <a:endParaRPr lang="en-US" sz="1400" dirty="0" smtClean="0"/>
          </a:p>
        </p:txBody>
      </p:sp>
      <p:cxnSp>
        <p:nvCxnSpPr>
          <p:cNvPr id="832" name="Straight Connector 831"/>
          <p:cNvCxnSpPr/>
          <p:nvPr/>
        </p:nvCxnSpPr>
        <p:spPr bwMode="auto">
          <a:xfrm>
            <a:off x="5695627" y="2128292"/>
            <a:ext cx="0" cy="1008112"/>
          </a:xfrm>
          <a:prstGeom prst="line">
            <a:avLst/>
          </a:prstGeom>
          <a:solidFill>
            <a:schemeClr val="accent1"/>
          </a:solidFill>
          <a:ln w="38100" cap="flat" cmpd="sng" algn="ctr">
            <a:solidFill>
              <a:schemeClr val="tx1"/>
            </a:solidFill>
            <a:prstDash val="solid"/>
            <a:round/>
            <a:headEnd type="none" w="med" len="med"/>
            <a:tailEnd type="none" w="med" len="med"/>
          </a:ln>
          <a:effectLst/>
        </p:spPr>
      </p:cxnSp>
      <p:cxnSp>
        <p:nvCxnSpPr>
          <p:cNvPr id="833" name="Straight Connector 832"/>
          <p:cNvCxnSpPr/>
          <p:nvPr/>
        </p:nvCxnSpPr>
        <p:spPr bwMode="auto">
          <a:xfrm>
            <a:off x="10016107" y="2128292"/>
            <a:ext cx="0" cy="1008112"/>
          </a:xfrm>
          <a:prstGeom prst="line">
            <a:avLst/>
          </a:prstGeom>
          <a:solidFill>
            <a:schemeClr val="accent1"/>
          </a:solidFill>
          <a:ln w="38100" cap="flat" cmpd="sng" algn="ctr">
            <a:solidFill>
              <a:schemeClr val="tx1"/>
            </a:solidFill>
            <a:prstDash val="solid"/>
            <a:round/>
            <a:headEnd type="none" w="med" len="med"/>
            <a:tailEnd type="none" w="med" len="med"/>
          </a:ln>
          <a:effectLst/>
        </p:spPr>
      </p:cxnSp>
      <p:cxnSp>
        <p:nvCxnSpPr>
          <p:cNvPr id="834" name="Straight Connector 833"/>
          <p:cNvCxnSpPr/>
          <p:nvPr/>
        </p:nvCxnSpPr>
        <p:spPr bwMode="auto">
          <a:xfrm flipH="1">
            <a:off x="5479603" y="2416324"/>
            <a:ext cx="4752528" cy="0"/>
          </a:xfrm>
          <a:prstGeom prst="line">
            <a:avLst/>
          </a:prstGeom>
          <a:solidFill>
            <a:schemeClr val="accent1"/>
          </a:solidFill>
          <a:ln w="38100" cap="flat" cmpd="sng" algn="ctr">
            <a:solidFill>
              <a:srgbClr val="0066FF"/>
            </a:solidFill>
            <a:prstDash val="solid"/>
            <a:round/>
            <a:headEnd type="none" w="med" len="med"/>
            <a:tailEnd type="none" w="med" len="med"/>
          </a:ln>
          <a:effectLst/>
        </p:spPr>
      </p:cxnSp>
      <p:cxnSp>
        <p:nvCxnSpPr>
          <p:cNvPr id="835" name="Straight Connector 834"/>
          <p:cNvCxnSpPr/>
          <p:nvPr/>
        </p:nvCxnSpPr>
        <p:spPr bwMode="auto">
          <a:xfrm flipH="1">
            <a:off x="7999883" y="1912268"/>
            <a:ext cx="635" cy="504056"/>
          </a:xfrm>
          <a:prstGeom prst="line">
            <a:avLst/>
          </a:prstGeom>
          <a:solidFill>
            <a:schemeClr val="accent1"/>
          </a:solidFill>
          <a:ln w="38100" cap="flat" cmpd="sng" algn="ctr">
            <a:solidFill>
              <a:srgbClr val="0066FF"/>
            </a:solidFill>
            <a:prstDash val="solid"/>
            <a:round/>
            <a:headEnd type="none" w="med" len="med"/>
            <a:tailEnd type="none" w="med" len="med"/>
          </a:ln>
          <a:effectLst/>
        </p:spPr>
      </p:cxnSp>
      <p:cxnSp>
        <p:nvCxnSpPr>
          <p:cNvPr id="836" name="Straight Connector 835"/>
          <p:cNvCxnSpPr/>
          <p:nvPr/>
        </p:nvCxnSpPr>
        <p:spPr bwMode="auto">
          <a:xfrm flipH="1">
            <a:off x="5479603" y="2128292"/>
            <a:ext cx="4752528" cy="0"/>
          </a:xfrm>
          <a:prstGeom prst="line">
            <a:avLst/>
          </a:prstGeom>
          <a:solidFill>
            <a:schemeClr val="accent1"/>
          </a:solidFill>
          <a:ln w="38100" cap="flat" cmpd="sng" algn="ctr">
            <a:solidFill>
              <a:schemeClr val="tx1"/>
            </a:solidFill>
            <a:prstDash val="solid"/>
            <a:round/>
            <a:headEnd type="none" w="med" len="med"/>
            <a:tailEnd type="none" w="med" len="med"/>
          </a:ln>
          <a:effectLst/>
        </p:spPr>
      </p:cxnSp>
      <p:cxnSp>
        <p:nvCxnSpPr>
          <p:cNvPr id="837" name="Straight Connector 836"/>
          <p:cNvCxnSpPr/>
          <p:nvPr/>
        </p:nvCxnSpPr>
        <p:spPr bwMode="auto">
          <a:xfrm>
            <a:off x="8431931" y="1912268"/>
            <a:ext cx="0" cy="216024"/>
          </a:xfrm>
          <a:prstGeom prst="line">
            <a:avLst/>
          </a:prstGeom>
          <a:solidFill>
            <a:schemeClr val="accent1"/>
          </a:solidFill>
          <a:ln w="38100" cap="flat" cmpd="sng" algn="ctr">
            <a:solidFill>
              <a:schemeClr val="tx1"/>
            </a:solidFill>
            <a:prstDash val="solid"/>
            <a:round/>
            <a:headEnd type="none" w="med" len="med"/>
            <a:tailEnd type="none" w="med" len="med"/>
          </a:ln>
          <a:effectLst/>
        </p:spPr>
      </p:cxnSp>
      <p:cxnSp>
        <p:nvCxnSpPr>
          <p:cNvPr id="838" name="Straight Connector 837"/>
          <p:cNvCxnSpPr/>
          <p:nvPr/>
        </p:nvCxnSpPr>
        <p:spPr bwMode="auto">
          <a:xfrm flipH="1">
            <a:off x="5479603" y="2272308"/>
            <a:ext cx="4752528" cy="0"/>
          </a:xfrm>
          <a:prstGeom prst="line">
            <a:avLst/>
          </a:prstGeom>
          <a:solidFill>
            <a:schemeClr val="accent1"/>
          </a:solidFill>
          <a:ln w="38100" cap="flat" cmpd="sng" algn="ctr">
            <a:solidFill>
              <a:srgbClr val="C00000"/>
            </a:solidFill>
            <a:prstDash val="solid"/>
            <a:round/>
            <a:headEnd type="none" w="med" len="med"/>
            <a:tailEnd type="none" w="med" len="med"/>
          </a:ln>
          <a:effectLst/>
        </p:spPr>
      </p:cxnSp>
      <p:cxnSp>
        <p:nvCxnSpPr>
          <p:cNvPr id="839" name="Straight Connector 838"/>
          <p:cNvCxnSpPr/>
          <p:nvPr/>
        </p:nvCxnSpPr>
        <p:spPr bwMode="auto">
          <a:xfrm>
            <a:off x="8215907" y="1912268"/>
            <a:ext cx="0" cy="360040"/>
          </a:xfrm>
          <a:prstGeom prst="line">
            <a:avLst/>
          </a:prstGeom>
          <a:solidFill>
            <a:schemeClr val="accent1"/>
          </a:solidFill>
          <a:ln w="38100" cap="flat" cmpd="sng" algn="ctr">
            <a:solidFill>
              <a:srgbClr val="C00000"/>
            </a:solidFill>
            <a:prstDash val="solid"/>
            <a:round/>
            <a:headEnd type="none" w="med" len="med"/>
            <a:tailEnd type="none" w="med" len="med"/>
          </a:ln>
          <a:effectLst/>
        </p:spPr>
      </p:cxn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loud 5"/>
          <p:cNvSpPr/>
          <p:nvPr/>
        </p:nvSpPr>
        <p:spPr bwMode="auto">
          <a:xfrm flipV="1">
            <a:off x="1735187" y="2920380"/>
            <a:ext cx="7128792" cy="4608512"/>
          </a:xfrm>
          <a:prstGeom prst="cloud">
            <a:avLst/>
          </a:prstGeom>
          <a:solidFill>
            <a:schemeClr val="bg1">
              <a:lumMod val="9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dirty="0" smtClean="0">
              <a:ln>
                <a:noFill/>
              </a:ln>
              <a:solidFill>
                <a:schemeClr val="tx1"/>
              </a:solidFill>
              <a:effectLst/>
              <a:latin typeface="Arial" charset="0"/>
              <a:ea typeface="MS PGothic" pitchFamily="34" charset="-128"/>
            </a:endParaRPr>
          </a:p>
        </p:txBody>
      </p:sp>
      <p:sp>
        <p:nvSpPr>
          <p:cNvPr id="259" name="Isosceles Triangle 17"/>
          <p:cNvSpPr/>
          <p:nvPr/>
        </p:nvSpPr>
        <p:spPr bwMode="auto">
          <a:xfrm flipH="1">
            <a:off x="7279803" y="6232748"/>
            <a:ext cx="288032" cy="288032"/>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55" name="Isosceles Triangle 254"/>
          <p:cNvSpPr/>
          <p:nvPr/>
        </p:nvSpPr>
        <p:spPr bwMode="auto">
          <a:xfrm flipH="1">
            <a:off x="7999883" y="6232748"/>
            <a:ext cx="288032" cy="288032"/>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62" name="Freeform 561"/>
          <p:cNvSpPr/>
          <p:nvPr/>
        </p:nvSpPr>
        <p:spPr bwMode="auto">
          <a:xfrm>
            <a:off x="6989012" y="5872708"/>
            <a:ext cx="146775" cy="73863"/>
          </a:xfrm>
          <a:custGeom>
            <a:avLst/>
            <a:gdLst>
              <a:gd name="connsiteX0" fmla="*/ 0 w 218783"/>
              <a:gd name="connsiteY0" fmla="*/ 0 h 73863"/>
              <a:gd name="connsiteX1" fmla="*/ 106587 w 218783"/>
              <a:gd name="connsiteY1" fmla="*/ 72928 h 73863"/>
              <a:gd name="connsiteX2" fmla="*/ 218783 w 218783"/>
              <a:gd name="connsiteY2" fmla="*/ 5610 h 73863"/>
            </a:gdLst>
            <a:ahLst/>
            <a:cxnLst>
              <a:cxn ang="0">
                <a:pos x="connsiteX0" y="connsiteY0"/>
              </a:cxn>
              <a:cxn ang="0">
                <a:pos x="connsiteX1" y="connsiteY1"/>
              </a:cxn>
              <a:cxn ang="0">
                <a:pos x="connsiteX2" y="connsiteY2"/>
              </a:cxn>
            </a:cxnLst>
            <a:rect l="l" t="t" r="r" b="b"/>
            <a:pathLst>
              <a:path w="218783" h="73863">
                <a:moveTo>
                  <a:pt x="0" y="0"/>
                </a:moveTo>
                <a:cubicBezTo>
                  <a:pt x="35061" y="35996"/>
                  <a:pt x="70123" y="71993"/>
                  <a:pt x="106587" y="72928"/>
                </a:cubicBezTo>
                <a:cubicBezTo>
                  <a:pt x="143051" y="73863"/>
                  <a:pt x="180917" y="39736"/>
                  <a:pt x="218783" y="5610"/>
                </a:cubicBezTo>
              </a:path>
            </a:pathLst>
          </a:custGeom>
          <a:noFill/>
          <a:ln w="38100" cap="flat" cmpd="sng" algn="ctr">
            <a:solidFill>
              <a:srgbClr val="0066F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 name="Title 4"/>
          <p:cNvSpPr>
            <a:spLocks noGrp="1"/>
          </p:cNvSpPr>
          <p:nvPr>
            <p:ph type="title"/>
          </p:nvPr>
        </p:nvSpPr>
        <p:spPr>
          <a:xfrm>
            <a:off x="533400" y="184076"/>
            <a:ext cx="9604375" cy="1015529"/>
          </a:xfrm>
        </p:spPr>
        <p:txBody>
          <a:bodyPr/>
          <a:lstStyle/>
          <a:p>
            <a:r>
              <a:rPr lang="en-GB" dirty="0" smtClean="0"/>
              <a:t>PBB-TE Domain with TESI connections</a:t>
            </a:r>
            <a:endParaRPr lang="en-US" dirty="0"/>
          </a:p>
        </p:txBody>
      </p:sp>
      <p:sp>
        <p:nvSpPr>
          <p:cNvPr id="7" name="Rectangle 6"/>
          <p:cNvSpPr/>
          <p:nvPr/>
        </p:nvSpPr>
        <p:spPr bwMode="auto">
          <a:xfrm>
            <a:off x="1879203" y="5728692"/>
            <a:ext cx="2880320" cy="432048"/>
          </a:xfrm>
          <a:prstGeom prst="rect">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1"/>
                </a:solidFill>
                <a:effectLst/>
                <a:latin typeface="Arial" charset="0"/>
                <a:ea typeface="MS PGothic" pitchFamily="34" charset="-128"/>
              </a:rPr>
              <a:t>TESI</a:t>
            </a:r>
            <a:r>
              <a:rPr kumimoji="0" lang="en-GB" sz="1400" b="1" i="0" u="none" strike="noStrike" cap="none" normalizeH="0" dirty="0" smtClean="0">
                <a:ln>
                  <a:noFill/>
                </a:ln>
                <a:solidFill>
                  <a:schemeClr val="tx1"/>
                </a:solidFill>
                <a:effectLst/>
                <a:latin typeface="Arial" charset="0"/>
                <a:ea typeface="MS PGothic" pitchFamily="34" charset="-128"/>
              </a:rPr>
              <a:t> </a:t>
            </a:r>
            <a:r>
              <a:rPr kumimoji="0" lang="en-GB" sz="1400" b="1" i="0" u="none" strike="noStrike" cap="none" normalizeH="0" baseline="0" dirty="0" smtClean="0">
                <a:ln>
                  <a:noFill/>
                </a:ln>
                <a:solidFill>
                  <a:schemeClr val="tx1"/>
                </a:solidFill>
                <a:effectLst/>
                <a:latin typeface="Arial" charset="0"/>
                <a:ea typeface="MS PGothic" pitchFamily="34" charset="-128"/>
              </a:rPr>
              <a:t>Relay</a:t>
            </a:r>
            <a:endParaRPr kumimoji="0" lang="en-US" sz="1400" b="1" i="0" u="none" strike="noStrike" cap="none" normalizeH="0" baseline="0" dirty="0" smtClean="0">
              <a:ln>
                <a:noFill/>
              </a:ln>
              <a:solidFill>
                <a:schemeClr val="tx1"/>
              </a:solidFill>
              <a:effectLst/>
              <a:latin typeface="Arial" charset="0"/>
              <a:ea typeface="MS PGothic" pitchFamily="34" charset="-128"/>
            </a:endParaRPr>
          </a:p>
        </p:txBody>
      </p:sp>
      <p:sp>
        <p:nvSpPr>
          <p:cNvPr id="10" name="Rectangle 9"/>
          <p:cNvSpPr/>
          <p:nvPr/>
        </p:nvSpPr>
        <p:spPr bwMode="auto">
          <a:xfrm>
            <a:off x="1879203" y="6592788"/>
            <a:ext cx="2376264" cy="432048"/>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1"/>
                </a:solidFill>
                <a:effectLst/>
                <a:latin typeface="Arial" charset="0"/>
                <a:ea typeface="MS PGothic" pitchFamily="34" charset="-128"/>
              </a:rPr>
              <a:t>SVLAN EC Relay</a:t>
            </a:r>
            <a:endParaRPr kumimoji="0" lang="en-US" sz="1400" b="1" i="0" u="none" strike="noStrike" cap="none" normalizeH="0" baseline="0" dirty="0" smtClean="0">
              <a:ln>
                <a:noFill/>
              </a:ln>
              <a:solidFill>
                <a:schemeClr val="tx1"/>
              </a:solidFill>
              <a:effectLst/>
              <a:latin typeface="Arial" charset="0"/>
              <a:ea typeface="MS PGothic" pitchFamily="34" charset="-128"/>
            </a:endParaRPr>
          </a:p>
        </p:txBody>
      </p:sp>
      <p:grpSp>
        <p:nvGrpSpPr>
          <p:cNvPr id="2" name="Group 12"/>
          <p:cNvGrpSpPr>
            <a:grpSpLocks noChangeAspect="1"/>
          </p:cNvGrpSpPr>
          <p:nvPr/>
        </p:nvGrpSpPr>
        <p:grpSpPr>
          <a:xfrm>
            <a:off x="3823419" y="6232748"/>
            <a:ext cx="288032" cy="288032"/>
            <a:chOff x="655067" y="5296644"/>
            <a:chExt cx="504056" cy="504056"/>
          </a:xfrm>
          <a:solidFill>
            <a:schemeClr val="bg1"/>
          </a:solidFill>
        </p:grpSpPr>
        <p:sp>
          <p:nvSpPr>
            <p:cNvPr id="11" name="Isosceles Triangle 10"/>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2" name="Trapezoid 11"/>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15" name="Isosceles Triangle 14"/>
          <p:cNvSpPr/>
          <p:nvPr/>
        </p:nvSpPr>
        <p:spPr bwMode="auto">
          <a:xfrm>
            <a:off x="3463379" y="6232748"/>
            <a:ext cx="288032" cy="288032"/>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8" name="Isosceles Triangle 17"/>
          <p:cNvSpPr/>
          <p:nvPr/>
        </p:nvSpPr>
        <p:spPr bwMode="auto">
          <a:xfrm>
            <a:off x="3103339" y="6232748"/>
            <a:ext cx="288032" cy="288032"/>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9" name="Trapezoid 18"/>
          <p:cNvSpPr/>
          <p:nvPr/>
        </p:nvSpPr>
        <p:spPr bwMode="auto">
          <a:xfrm>
            <a:off x="3103339" y="6448772"/>
            <a:ext cx="648072" cy="72008"/>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1" name="Isosceles Triangle 20"/>
          <p:cNvSpPr/>
          <p:nvPr/>
        </p:nvSpPr>
        <p:spPr bwMode="auto">
          <a:xfrm>
            <a:off x="2743299" y="6232748"/>
            <a:ext cx="288032" cy="288032"/>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4" name="Isosceles Triangle 23"/>
          <p:cNvSpPr/>
          <p:nvPr/>
        </p:nvSpPr>
        <p:spPr bwMode="auto">
          <a:xfrm>
            <a:off x="2383259" y="6232748"/>
            <a:ext cx="288032" cy="288032"/>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5" name="Trapezoid 24"/>
          <p:cNvSpPr/>
          <p:nvPr/>
        </p:nvSpPr>
        <p:spPr bwMode="auto">
          <a:xfrm>
            <a:off x="2383259" y="6448772"/>
            <a:ext cx="648072" cy="72008"/>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13" name="Group 25"/>
          <p:cNvGrpSpPr>
            <a:grpSpLocks noChangeAspect="1"/>
          </p:cNvGrpSpPr>
          <p:nvPr/>
        </p:nvGrpSpPr>
        <p:grpSpPr>
          <a:xfrm>
            <a:off x="2023219" y="6232748"/>
            <a:ext cx="288032" cy="288032"/>
            <a:chOff x="655067" y="5296644"/>
            <a:chExt cx="504056" cy="504056"/>
          </a:xfrm>
          <a:solidFill>
            <a:schemeClr val="bg1"/>
          </a:solidFill>
        </p:grpSpPr>
        <p:sp>
          <p:nvSpPr>
            <p:cNvPr id="27" name="Isosceles Triangle 26"/>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8" name="Trapezoid 27"/>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14" name="Group 43"/>
          <p:cNvGrpSpPr>
            <a:grpSpLocks noChangeAspect="1"/>
          </p:cNvGrpSpPr>
          <p:nvPr/>
        </p:nvGrpSpPr>
        <p:grpSpPr>
          <a:xfrm>
            <a:off x="2311251" y="5224636"/>
            <a:ext cx="432048" cy="432048"/>
            <a:chOff x="655067" y="5296644"/>
            <a:chExt cx="504056" cy="504056"/>
          </a:xfrm>
          <a:solidFill>
            <a:schemeClr val="bg1"/>
          </a:solidFill>
        </p:grpSpPr>
        <p:sp>
          <p:nvSpPr>
            <p:cNvPr id="45" name="Isosceles Triangle 44"/>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6" name="Trapezoid 45"/>
            <p:cNvSpPr/>
            <p:nvPr/>
          </p:nvSpPr>
          <p:spPr bwMode="auto">
            <a:xfrm>
              <a:off x="655067" y="5656684"/>
              <a:ext cx="504056" cy="144016"/>
            </a:xfrm>
            <a:prstGeom prst="trapezoid">
              <a:avLst>
                <a:gd name="adj" fmla="val 49845"/>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17" name="Group 46"/>
          <p:cNvGrpSpPr>
            <a:grpSpLocks noChangeAspect="1"/>
          </p:cNvGrpSpPr>
          <p:nvPr/>
        </p:nvGrpSpPr>
        <p:grpSpPr>
          <a:xfrm>
            <a:off x="2815307" y="5224636"/>
            <a:ext cx="432048" cy="432048"/>
            <a:chOff x="655067" y="5296644"/>
            <a:chExt cx="504056" cy="504056"/>
          </a:xfrm>
          <a:solidFill>
            <a:schemeClr val="bg1"/>
          </a:solidFill>
        </p:grpSpPr>
        <p:sp>
          <p:nvSpPr>
            <p:cNvPr id="48" name="Isosceles Triangle 47"/>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9" name="Trapezoid 48"/>
            <p:cNvSpPr/>
            <p:nvPr/>
          </p:nvSpPr>
          <p:spPr bwMode="auto">
            <a:xfrm>
              <a:off x="655067" y="5656684"/>
              <a:ext cx="504056" cy="144016"/>
            </a:xfrm>
            <a:prstGeom prst="trapezoid">
              <a:avLst>
                <a:gd name="adj" fmla="val 49845"/>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20" name="Group 49"/>
          <p:cNvGrpSpPr>
            <a:grpSpLocks noChangeAspect="1"/>
          </p:cNvGrpSpPr>
          <p:nvPr/>
        </p:nvGrpSpPr>
        <p:grpSpPr>
          <a:xfrm>
            <a:off x="3319363" y="5224636"/>
            <a:ext cx="432048" cy="432048"/>
            <a:chOff x="655067" y="5296644"/>
            <a:chExt cx="504056" cy="504056"/>
          </a:xfrm>
          <a:solidFill>
            <a:schemeClr val="bg1"/>
          </a:solidFill>
        </p:grpSpPr>
        <p:sp>
          <p:nvSpPr>
            <p:cNvPr id="51" name="Isosceles Triangle 50"/>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2" name="Trapezoid 51"/>
            <p:cNvSpPr/>
            <p:nvPr/>
          </p:nvSpPr>
          <p:spPr bwMode="auto">
            <a:xfrm>
              <a:off x="655067" y="5656684"/>
              <a:ext cx="504056" cy="144016"/>
            </a:xfrm>
            <a:prstGeom prst="trapezoid">
              <a:avLst>
                <a:gd name="adj" fmla="val 49845"/>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23" name="Group 52"/>
          <p:cNvGrpSpPr>
            <a:grpSpLocks noChangeAspect="1"/>
          </p:cNvGrpSpPr>
          <p:nvPr/>
        </p:nvGrpSpPr>
        <p:grpSpPr>
          <a:xfrm>
            <a:off x="3823419" y="5224636"/>
            <a:ext cx="432048" cy="432048"/>
            <a:chOff x="655067" y="5296644"/>
            <a:chExt cx="504056" cy="504056"/>
          </a:xfrm>
          <a:solidFill>
            <a:schemeClr val="bg1"/>
          </a:solidFill>
        </p:grpSpPr>
        <p:sp>
          <p:nvSpPr>
            <p:cNvPr id="54" name="Isosceles Triangle 53"/>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5" name="Trapezoid 54"/>
            <p:cNvSpPr/>
            <p:nvPr/>
          </p:nvSpPr>
          <p:spPr bwMode="auto">
            <a:xfrm>
              <a:off x="655067" y="5656684"/>
              <a:ext cx="504056" cy="144016"/>
            </a:xfrm>
            <a:prstGeom prst="trapezoid">
              <a:avLst>
                <a:gd name="adj" fmla="val 49845"/>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29" name="Group 58"/>
          <p:cNvGrpSpPr>
            <a:grpSpLocks noChangeAspect="1"/>
          </p:cNvGrpSpPr>
          <p:nvPr/>
        </p:nvGrpSpPr>
        <p:grpSpPr>
          <a:xfrm flipV="1">
            <a:off x="3463379" y="7096844"/>
            <a:ext cx="288032" cy="288032"/>
            <a:chOff x="655067" y="5296644"/>
            <a:chExt cx="504056" cy="504056"/>
          </a:xfrm>
          <a:solidFill>
            <a:schemeClr val="bg1"/>
          </a:solidFill>
        </p:grpSpPr>
        <p:sp>
          <p:nvSpPr>
            <p:cNvPr id="60" name="Isosceles Triangle 59"/>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61" name="Trapezoid 60"/>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30" name="Group 61"/>
          <p:cNvGrpSpPr>
            <a:grpSpLocks noChangeAspect="1"/>
          </p:cNvGrpSpPr>
          <p:nvPr/>
        </p:nvGrpSpPr>
        <p:grpSpPr>
          <a:xfrm flipV="1">
            <a:off x="2383259" y="7096844"/>
            <a:ext cx="288032" cy="288032"/>
            <a:chOff x="655067" y="5296644"/>
            <a:chExt cx="504056" cy="504056"/>
          </a:xfrm>
          <a:solidFill>
            <a:schemeClr val="bg1"/>
          </a:solidFill>
        </p:grpSpPr>
        <p:sp>
          <p:nvSpPr>
            <p:cNvPr id="63" name="Isosceles Triangle 62"/>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64" name="Trapezoid 63"/>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31" name="Group 64"/>
          <p:cNvGrpSpPr>
            <a:grpSpLocks noChangeAspect="1"/>
          </p:cNvGrpSpPr>
          <p:nvPr/>
        </p:nvGrpSpPr>
        <p:grpSpPr>
          <a:xfrm flipV="1">
            <a:off x="2023219" y="7096844"/>
            <a:ext cx="288032" cy="288032"/>
            <a:chOff x="655067" y="5296644"/>
            <a:chExt cx="504056" cy="504056"/>
          </a:xfrm>
          <a:solidFill>
            <a:schemeClr val="bg1"/>
          </a:solidFill>
        </p:grpSpPr>
        <p:sp>
          <p:nvSpPr>
            <p:cNvPr id="66" name="Isosceles Triangle 65"/>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67" name="Trapezoid 66"/>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69" name="Straight Connector 68"/>
          <p:cNvCxnSpPr>
            <a:stCxn id="11" idx="0"/>
          </p:cNvCxnSpPr>
          <p:nvPr/>
        </p:nvCxnSpPr>
        <p:spPr bwMode="auto">
          <a:xfrm flipV="1">
            <a:off x="3967435" y="616074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1" name="Straight Connector 70"/>
          <p:cNvCxnSpPr>
            <a:stCxn id="15" idx="0"/>
          </p:cNvCxnSpPr>
          <p:nvPr/>
        </p:nvCxnSpPr>
        <p:spPr bwMode="auto">
          <a:xfrm flipV="1">
            <a:off x="3607395" y="616074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3" name="Straight Connector 72"/>
          <p:cNvCxnSpPr>
            <a:stCxn id="18" idx="0"/>
          </p:cNvCxnSpPr>
          <p:nvPr/>
        </p:nvCxnSpPr>
        <p:spPr bwMode="auto">
          <a:xfrm flipV="1">
            <a:off x="3247355" y="616074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6" name="Straight Connector 75"/>
          <p:cNvCxnSpPr>
            <a:stCxn id="21" idx="0"/>
          </p:cNvCxnSpPr>
          <p:nvPr/>
        </p:nvCxnSpPr>
        <p:spPr bwMode="auto">
          <a:xfrm flipV="1">
            <a:off x="2887315" y="616074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8" name="Straight Connector 77"/>
          <p:cNvCxnSpPr>
            <a:stCxn id="24" idx="0"/>
          </p:cNvCxnSpPr>
          <p:nvPr/>
        </p:nvCxnSpPr>
        <p:spPr bwMode="auto">
          <a:xfrm flipV="1">
            <a:off x="2527275" y="616074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0" name="Straight Connector 79"/>
          <p:cNvCxnSpPr>
            <a:stCxn id="27" idx="0"/>
          </p:cNvCxnSpPr>
          <p:nvPr/>
        </p:nvCxnSpPr>
        <p:spPr bwMode="auto">
          <a:xfrm flipV="1">
            <a:off x="2167235" y="616074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2" name="Straight Connector 81"/>
          <p:cNvCxnSpPr>
            <a:stCxn id="46" idx="2"/>
          </p:cNvCxnSpPr>
          <p:nvPr/>
        </p:nvCxnSpPr>
        <p:spPr bwMode="auto">
          <a:xfrm>
            <a:off x="2527275"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3" name="Straight Connector 82"/>
          <p:cNvCxnSpPr/>
          <p:nvPr/>
        </p:nvCxnSpPr>
        <p:spPr bwMode="auto">
          <a:xfrm>
            <a:off x="2599283"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4" name="Straight Connector 83"/>
          <p:cNvCxnSpPr/>
          <p:nvPr/>
        </p:nvCxnSpPr>
        <p:spPr bwMode="auto">
          <a:xfrm>
            <a:off x="2671291"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5" name="Straight Connector 84"/>
          <p:cNvCxnSpPr/>
          <p:nvPr/>
        </p:nvCxnSpPr>
        <p:spPr bwMode="auto">
          <a:xfrm>
            <a:off x="2383259"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6" name="Straight Connector 85"/>
          <p:cNvCxnSpPr/>
          <p:nvPr/>
        </p:nvCxnSpPr>
        <p:spPr bwMode="auto">
          <a:xfrm>
            <a:off x="2455267"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7" name="Straight Connector 86"/>
          <p:cNvCxnSpPr/>
          <p:nvPr/>
        </p:nvCxnSpPr>
        <p:spPr bwMode="auto">
          <a:xfrm>
            <a:off x="3031331"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8" name="Straight Connector 87"/>
          <p:cNvCxnSpPr/>
          <p:nvPr/>
        </p:nvCxnSpPr>
        <p:spPr bwMode="auto">
          <a:xfrm>
            <a:off x="3103339"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9" name="Straight Connector 88"/>
          <p:cNvCxnSpPr/>
          <p:nvPr/>
        </p:nvCxnSpPr>
        <p:spPr bwMode="auto">
          <a:xfrm>
            <a:off x="3175347"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90" name="Straight Connector 89"/>
          <p:cNvCxnSpPr/>
          <p:nvPr/>
        </p:nvCxnSpPr>
        <p:spPr bwMode="auto">
          <a:xfrm>
            <a:off x="2887315"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91" name="Straight Connector 90"/>
          <p:cNvCxnSpPr/>
          <p:nvPr/>
        </p:nvCxnSpPr>
        <p:spPr bwMode="auto">
          <a:xfrm>
            <a:off x="2959323"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92" name="Straight Connector 91"/>
          <p:cNvCxnSpPr/>
          <p:nvPr/>
        </p:nvCxnSpPr>
        <p:spPr bwMode="auto">
          <a:xfrm>
            <a:off x="3535387"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93" name="Straight Connector 92"/>
          <p:cNvCxnSpPr/>
          <p:nvPr/>
        </p:nvCxnSpPr>
        <p:spPr bwMode="auto">
          <a:xfrm>
            <a:off x="3607395"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94" name="Straight Connector 93"/>
          <p:cNvCxnSpPr/>
          <p:nvPr/>
        </p:nvCxnSpPr>
        <p:spPr bwMode="auto">
          <a:xfrm>
            <a:off x="3679403"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95" name="Straight Connector 94"/>
          <p:cNvCxnSpPr/>
          <p:nvPr/>
        </p:nvCxnSpPr>
        <p:spPr bwMode="auto">
          <a:xfrm>
            <a:off x="3391371"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96" name="Straight Connector 95"/>
          <p:cNvCxnSpPr/>
          <p:nvPr/>
        </p:nvCxnSpPr>
        <p:spPr bwMode="auto">
          <a:xfrm>
            <a:off x="3463379"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97" name="Straight Connector 96"/>
          <p:cNvCxnSpPr/>
          <p:nvPr/>
        </p:nvCxnSpPr>
        <p:spPr bwMode="auto">
          <a:xfrm>
            <a:off x="4039443"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98" name="Straight Connector 97"/>
          <p:cNvCxnSpPr/>
          <p:nvPr/>
        </p:nvCxnSpPr>
        <p:spPr bwMode="auto">
          <a:xfrm>
            <a:off x="4111451"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99" name="Straight Connector 98"/>
          <p:cNvCxnSpPr/>
          <p:nvPr/>
        </p:nvCxnSpPr>
        <p:spPr bwMode="auto">
          <a:xfrm>
            <a:off x="4183459"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00" name="Straight Connector 99"/>
          <p:cNvCxnSpPr/>
          <p:nvPr/>
        </p:nvCxnSpPr>
        <p:spPr bwMode="auto">
          <a:xfrm>
            <a:off x="3895427"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01" name="Straight Connector 100"/>
          <p:cNvCxnSpPr/>
          <p:nvPr/>
        </p:nvCxnSpPr>
        <p:spPr bwMode="auto">
          <a:xfrm>
            <a:off x="3967435"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02" name="Straight Connector 101"/>
          <p:cNvCxnSpPr/>
          <p:nvPr/>
        </p:nvCxnSpPr>
        <p:spPr bwMode="auto">
          <a:xfrm>
            <a:off x="2167235"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03" name="Straight Connector 102"/>
          <p:cNvCxnSpPr/>
          <p:nvPr/>
        </p:nvCxnSpPr>
        <p:spPr bwMode="auto">
          <a:xfrm>
            <a:off x="2239243"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06" name="Straight Connector 105"/>
          <p:cNvCxnSpPr/>
          <p:nvPr/>
        </p:nvCxnSpPr>
        <p:spPr bwMode="auto">
          <a:xfrm>
            <a:off x="2095227"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17" name="Straight Connector 116"/>
          <p:cNvCxnSpPr/>
          <p:nvPr/>
        </p:nvCxnSpPr>
        <p:spPr bwMode="auto">
          <a:xfrm>
            <a:off x="3510267"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20" name="Straight Connector 119"/>
          <p:cNvCxnSpPr/>
          <p:nvPr/>
        </p:nvCxnSpPr>
        <p:spPr bwMode="auto">
          <a:xfrm>
            <a:off x="3366251"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21" name="Straight Connector 120"/>
          <p:cNvCxnSpPr/>
          <p:nvPr/>
        </p:nvCxnSpPr>
        <p:spPr bwMode="auto">
          <a:xfrm>
            <a:off x="3438259"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22" name="Straight Connector 121"/>
          <p:cNvCxnSpPr/>
          <p:nvPr/>
        </p:nvCxnSpPr>
        <p:spPr bwMode="auto">
          <a:xfrm>
            <a:off x="2778467"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23" name="Straight Connector 122"/>
          <p:cNvCxnSpPr/>
          <p:nvPr/>
        </p:nvCxnSpPr>
        <p:spPr bwMode="auto">
          <a:xfrm>
            <a:off x="2634451"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24" name="Straight Connector 123"/>
          <p:cNvCxnSpPr/>
          <p:nvPr/>
        </p:nvCxnSpPr>
        <p:spPr bwMode="auto">
          <a:xfrm>
            <a:off x="2706459"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25" name="Straight Connector 124"/>
          <p:cNvCxnSpPr/>
          <p:nvPr/>
        </p:nvCxnSpPr>
        <p:spPr bwMode="auto">
          <a:xfrm>
            <a:off x="4039443"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26" name="Straight Connector 125"/>
          <p:cNvCxnSpPr/>
          <p:nvPr/>
        </p:nvCxnSpPr>
        <p:spPr bwMode="auto">
          <a:xfrm>
            <a:off x="3895427"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27" name="Straight Connector 126"/>
          <p:cNvCxnSpPr/>
          <p:nvPr/>
        </p:nvCxnSpPr>
        <p:spPr bwMode="auto">
          <a:xfrm>
            <a:off x="3967435"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28" name="Straight Connector 127"/>
          <p:cNvCxnSpPr/>
          <p:nvPr/>
        </p:nvCxnSpPr>
        <p:spPr bwMode="auto">
          <a:xfrm>
            <a:off x="2167235" y="702483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29" name="Straight Connector 128"/>
          <p:cNvCxnSpPr/>
          <p:nvPr/>
        </p:nvCxnSpPr>
        <p:spPr bwMode="auto">
          <a:xfrm>
            <a:off x="2239243" y="702483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30" name="Straight Connector 129"/>
          <p:cNvCxnSpPr/>
          <p:nvPr/>
        </p:nvCxnSpPr>
        <p:spPr bwMode="auto">
          <a:xfrm>
            <a:off x="2095227" y="702483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31" name="Straight Connector 130"/>
          <p:cNvCxnSpPr/>
          <p:nvPr/>
        </p:nvCxnSpPr>
        <p:spPr bwMode="auto">
          <a:xfrm>
            <a:off x="2599283" y="702483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32" name="Straight Connector 131"/>
          <p:cNvCxnSpPr/>
          <p:nvPr/>
        </p:nvCxnSpPr>
        <p:spPr bwMode="auto">
          <a:xfrm>
            <a:off x="2455267" y="702483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33" name="Straight Connector 132"/>
          <p:cNvCxnSpPr/>
          <p:nvPr/>
        </p:nvCxnSpPr>
        <p:spPr bwMode="auto">
          <a:xfrm>
            <a:off x="2527275" y="702483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34" name="Straight Connector 133"/>
          <p:cNvCxnSpPr/>
          <p:nvPr/>
        </p:nvCxnSpPr>
        <p:spPr bwMode="auto">
          <a:xfrm>
            <a:off x="3607395" y="702483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35" name="Straight Connector 134"/>
          <p:cNvCxnSpPr/>
          <p:nvPr/>
        </p:nvCxnSpPr>
        <p:spPr bwMode="auto">
          <a:xfrm>
            <a:off x="3679403" y="702483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36" name="Straight Connector 135"/>
          <p:cNvCxnSpPr/>
          <p:nvPr/>
        </p:nvCxnSpPr>
        <p:spPr bwMode="auto">
          <a:xfrm>
            <a:off x="3535387" y="702483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141" name="Freeform 140"/>
          <p:cNvSpPr/>
          <p:nvPr/>
        </p:nvSpPr>
        <p:spPr bwMode="auto">
          <a:xfrm>
            <a:off x="3604890" y="6145014"/>
            <a:ext cx="1009650" cy="1454150"/>
          </a:xfrm>
          <a:custGeom>
            <a:avLst/>
            <a:gdLst>
              <a:gd name="connsiteX0" fmla="*/ 0 w 1009650"/>
              <a:gd name="connsiteY0" fmla="*/ 1231900 h 1454150"/>
              <a:gd name="connsiteX1" fmla="*/ 0 w 1009650"/>
              <a:gd name="connsiteY1" fmla="*/ 1454150 h 1454150"/>
              <a:gd name="connsiteX2" fmla="*/ 1009650 w 1009650"/>
              <a:gd name="connsiteY2" fmla="*/ 1454150 h 1454150"/>
              <a:gd name="connsiteX3" fmla="*/ 1009650 w 1009650"/>
              <a:gd name="connsiteY3" fmla="*/ 0 h 1454150"/>
            </a:gdLst>
            <a:ahLst/>
            <a:cxnLst>
              <a:cxn ang="0">
                <a:pos x="connsiteX0" y="connsiteY0"/>
              </a:cxn>
              <a:cxn ang="0">
                <a:pos x="connsiteX1" y="connsiteY1"/>
              </a:cxn>
              <a:cxn ang="0">
                <a:pos x="connsiteX2" y="connsiteY2"/>
              </a:cxn>
              <a:cxn ang="0">
                <a:pos x="connsiteX3" y="connsiteY3"/>
              </a:cxn>
            </a:cxnLst>
            <a:rect l="l" t="t" r="r" b="b"/>
            <a:pathLst>
              <a:path w="1009650" h="1454150">
                <a:moveTo>
                  <a:pt x="0" y="1231900"/>
                </a:moveTo>
                <a:lnTo>
                  <a:pt x="0" y="1454150"/>
                </a:lnTo>
                <a:lnTo>
                  <a:pt x="1009650" y="1454150"/>
                </a:lnTo>
                <a:lnTo>
                  <a:pt x="1009650" y="0"/>
                </a:lnTo>
              </a:path>
            </a:pathLst>
          </a:cu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143" name="Straight Connector 142"/>
          <p:cNvCxnSpPr>
            <a:stCxn id="45" idx="0"/>
          </p:cNvCxnSpPr>
          <p:nvPr/>
        </p:nvCxnSpPr>
        <p:spPr bwMode="auto">
          <a:xfrm flipV="1">
            <a:off x="2527275" y="5008612"/>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45" name="Straight Connector 144"/>
          <p:cNvCxnSpPr>
            <a:stCxn id="48" idx="0"/>
          </p:cNvCxnSpPr>
          <p:nvPr/>
        </p:nvCxnSpPr>
        <p:spPr bwMode="auto">
          <a:xfrm flipV="1">
            <a:off x="3031331" y="5008612"/>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46" name="Straight Connector 145"/>
          <p:cNvCxnSpPr>
            <a:stCxn id="51" idx="0"/>
          </p:cNvCxnSpPr>
          <p:nvPr/>
        </p:nvCxnSpPr>
        <p:spPr bwMode="auto">
          <a:xfrm flipV="1">
            <a:off x="3535387" y="5008612"/>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47" name="Straight Connector 146"/>
          <p:cNvCxnSpPr>
            <a:stCxn id="54" idx="0"/>
          </p:cNvCxnSpPr>
          <p:nvPr/>
        </p:nvCxnSpPr>
        <p:spPr bwMode="auto">
          <a:xfrm flipV="1">
            <a:off x="4039443" y="5008612"/>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51" name="Straight Connector 150"/>
          <p:cNvCxnSpPr>
            <a:endCxn id="66" idx="0"/>
          </p:cNvCxnSpPr>
          <p:nvPr/>
        </p:nvCxnSpPr>
        <p:spPr bwMode="auto">
          <a:xfrm flipV="1">
            <a:off x="2167235" y="738487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53" name="Straight Connector 152"/>
          <p:cNvCxnSpPr>
            <a:endCxn id="63" idx="0"/>
          </p:cNvCxnSpPr>
          <p:nvPr/>
        </p:nvCxnSpPr>
        <p:spPr bwMode="auto">
          <a:xfrm flipV="1">
            <a:off x="2527275" y="738487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157" name="Rectangle 156"/>
          <p:cNvSpPr/>
          <p:nvPr/>
        </p:nvSpPr>
        <p:spPr bwMode="auto">
          <a:xfrm flipH="1">
            <a:off x="5911651" y="5728692"/>
            <a:ext cx="2880320" cy="432048"/>
          </a:xfrm>
          <a:prstGeom prst="rect">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1"/>
                </a:solidFill>
                <a:effectLst/>
                <a:latin typeface="Arial" charset="0"/>
                <a:ea typeface="MS PGothic" pitchFamily="34" charset="-128"/>
              </a:rPr>
              <a:t>TESI</a:t>
            </a:r>
            <a:r>
              <a:rPr kumimoji="0" lang="en-GB" sz="1400" b="1" i="0" u="none" strike="noStrike" cap="none" normalizeH="0" dirty="0" smtClean="0">
                <a:ln>
                  <a:noFill/>
                </a:ln>
                <a:solidFill>
                  <a:schemeClr val="tx1"/>
                </a:solidFill>
                <a:effectLst/>
                <a:latin typeface="Arial" charset="0"/>
                <a:ea typeface="MS PGothic" pitchFamily="34" charset="-128"/>
              </a:rPr>
              <a:t> </a:t>
            </a:r>
            <a:r>
              <a:rPr kumimoji="0" lang="en-GB" sz="1400" b="1" i="0" u="none" strike="noStrike" cap="none" normalizeH="0" baseline="0" dirty="0" smtClean="0">
                <a:ln>
                  <a:noFill/>
                </a:ln>
                <a:solidFill>
                  <a:schemeClr val="tx1"/>
                </a:solidFill>
                <a:effectLst/>
                <a:latin typeface="Arial" charset="0"/>
                <a:ea typeface="MS PGothic" pitchFamily="34" charset="-128"/>
              </a:rPr>
              <a:t>Relay</a:t>
            </a:r>
            <a:endParaRPr kumimoji="0" lang="en-US" sz="1400" b="1" i="0" u="none" strike="noStrike" cap="none" normalizeH="0" baseline="0" dirty="0" smtClean="0">
              <a:ln>
                <a:noFill/>
              </a:ln>
              <a:solidFill>
                <a:schemeClr val="tx1"/>
              </a:solidFill>
              <a:effectLst/>
              <a:latin typeface="Arial" charset="0"/>
              <a:ea typeface="MS PGothic" pitchFamily="34" charset="-128"/>
            </a:endParaRPr>
          </a:p>
        </p:txBody>
      </p:sp>
      <p:sp>
        <p:nvSpPr>
          <p:cNvPr id="158" name="Rectangle 157"/>
          <p:cNvSpPr/>
          <p:nvPr/>
        </p:nvSpPr>
        <p:spPr bwMode="auto">
          <a:xfrm flipH="1">
            <a:off x="6415707" y="6592788"/>
            <a:ext cx="2376264" cy="432048"/>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1"/>
                </a:solidFill>
                <a:effectLst/>
                <a:latin typeface="Arial" charset="0"/>
                <a:ea typeface="MS PGothic" pitchFamily="34" charset="-128"/>
              </a:rPr>
              <a:t>SVLAN EC Relay</a:t>
            </a:r>
            <a:endParaRPr kumimoji="0" lang="en-US" sz="1400" b="1" i="0" u="none" strike="noStrike" cap="none" normalizeH="0" baseline="0" dirty="0" smtClean="0">
              <a:ln>
                <a:noFill/>
              </a:ln>
              <a:solidFill>
                <a:schemeClr val="tx1"/>
              </a:solidFill>
              <a:effectLst/>
              <a:latin typeface="Arial" charset="0"/>
              <a:ea typeface="MS PGothic" pitchFamily="34" charset="-128"/>
            </a:endParaRPr>
          </a:p>
        </p:txBody>
      </p:sp>
      <p:grpSp>
        <p:nvGrpSpPr>
          <p:cNvPr id="32" name="Group 12"/>
          <p:cNvGrpSpPr>
            <a:grpSpLocks noChangeAspect="1"/>
          </p:cNvGrpSpPr>
          <p:nvPr/>
        </p:nvGrpSpPr>
        <p:grpSpPr>
          <a:xfrm flipH="1">
            <a:off x="6559723" y="6232748"/>
            <a:ext cx="288032" cy="288032"/>
            <a:chOff x="655067" y="5296644"/>
            <a:chExt cx="504056" cy="504056"/>
          </a:xfrm>
          <a:solidFill>
            <a:schemeClr val="bg1"/>
          </a:solidFill>
        </p:grpSpPr>
        <p:sp>
          <p:nvSpPr>
            <p:cNvPr id="263" name="Isosceles Triangle 10"/>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64" name="Trapezoid 11"/>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261" name="Isosceles Triangle 14"/>
          <p:cNvSpPr/>
          <p:nvPr/>
        </p:nvSpPr>
        <p:spPr bwMode="auto">
          <a:xfrm flipH="1">
            <a:off x="6919763" y="6232748"/>
            <a:ext cx="288032" cy="288032"/>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62" name="Trapezoid 15"/>
          <p:cNvSpPr/>
          <p:nvPr/>
        </p:nvSpPr>
        <p:spPr bwMode="auto">
          <a:xfrm flipH="1">
            <a:off x="6919763" y="6448772"/>
            <a:ext cx="648072" cy="72008"/>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57" name="Isosceles Triangle 256"/>
          <p:cNvSpPr/>
          <p:nvPr/>
        </p:nvSpPr>
        <p:spPr bwMode="auto">
          <a:xfrm flipH="1">
            <a:off x="7639843" y="6232748"/>
            <a:ext cx="288032" cy="288032"/>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58" name="Trapezoid 257"/>
          <p:cNvSpPr/>
          <p:nvPr/>
        </p:nvSpPr>
        <p:spPr bwMode="auto">
          <a:xfrm flipH="1">
            <a:off x="7639843" y="6448772"/>
            <a:ext cx="648072" cy="72008"/>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37" name="Group 25"/>
          <p:cNvGrpSpPr>
            <a:grpSpLocks noChangeAspect="1"/>
          </p:cNvGrpSpPr>
          <p:nvPr/>
        </p:nvGrpSpPr>
        <p:grpSpPr>
          <a:xfrm flipH="1">
            <a:off x="8359923" y="6232748"/>
            <a:ext cx="288032" cy="288032"/>
            <a:chOff x="655067" y="5296644"/>
            <a:chExt cx="504056" cy="504056"/>
          </a:xfrm>
          <a:solidFill>
            <a:schemeClr val="bg1"/>
          </a:solidFill>
        </p:grpSpPr>
        <p:sp>
          <p:nvSpPr>
            <p:cNvPr id="253" name="Isosceles Triangle 252"/>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54" name="Trapezoid 253"/>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38" name="Group 43"/>
          <p:cNvGrpSpPr>
            <a:grpSpLocks noChangeAspect="1"/>
          </p:cNvGrpSpPr>
          <p:nvPr/>
        </p:nvGrpSpPr>
        <p:grpSpPr>
          <a:xfrm flipH="1">
            <a:off x="7927875" y="5224636"/>
            <a:ext cx="432048" cy="432048"/>
            <a:chOff x="655067" y="5296644"/>
            <a:chExt cx="504056" cy="504056"/>
          </a:xfrm>
          <a:solidFill>
            <a:schemeClr val="bg1"/>
          </a:solidFill>
        </p:grpSpPr>
        <p:sp>
          <p:nvSpPr>
            <p:cNvPr id="251" name="Isosceles Triangle 250"/>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52" name="Trapezoid 251"/>
            <p:cNvSpPr/>
            <p:nvPr/>
          </p:nvSpPr>
          <p:spPr bwMode="auto">
            <a:xfrm>
              <a:off x="655067" y="5656684"/>
              <a:ext cx="504056" cy="144016"/>
            </a:xfrm>
            <a:prstGeom prst="trapezoid">
              <a:avLst>
                <a:gd name="adj" fmla="val 49845"/>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39" name="Group 46"/>
          <p:cNvGrpSpPr>
            <a:grpSpLocks noChangeAspect="1"/>
          </p:cNvGrpSpPr>
          <p:nvPr/>
        </p:nvGrpSpPr>
        <p:grpSpPr>
          <a:xfrm flipH="1">
            <a:off x="7423819" y="5224636"/>
            <a:ext cx="432048" cy="432048"/>
            <a:chOff x="655067" y="5296644"/>
            <a:chExt cx="504056" cy="504056"/>
          </a:xfrm>
          <a:solidFill>
            <a:schemeClr val="bg1"/>
          </a:solidFill>
        </p:grpSpPr>
        <p:sp>
          <p:nvSpPr>
            <p:cNvPr id="249" name="Isosceles Triangle 248"/>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50" name="Trapezoid 249"/>
            <p:cNvSpPr/>
            <p:nvPr/>
          </p:nvSpPr>
          <p:spPr bwMode="auto">
            <a:xfrm>
              <a:off x="655067" y="5656684"/>
              <a:ext cx="504056" cy="144016"/>
            </a:xfrm>
            <a:prstGeom prst="trapezoid">
              <a:avLst>
                <a:gd name="adj" fmla="val 49845"/>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40" name="Group 49"/>
          <p:cNvGrpSpPr>
            <a:grpSpLocks noChangeAspect="1"/>
          </p:cNvGrpSpPr>
          <p:nvPr/>
        </p:nvGrpSpPr>
        <p:grpSpPr>
          <a:xfrm flipH="1">
            <a:off x="6919763" y="5224636"/>
            <a:ext cx="432048" cy="432048"/>
            <a:chOff x="655067" y="5296644"/>
            <a:chExt cx="504056" cy="504056"/>
          </a:xfrm>
          <a:solidFill>
            <a:schemeClr val="bg1"/>
          </a:solidFill>
        </p:grpSpPr>
        <p:sp>
          <p:nvSpPr>
            <p:cNvPr id="247" name="Isosceles Triangle 246"/>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48" name="Trapezoid 247"/>
            <p:cNvSpPr/>
            <p:nvPr/>
          </p:nvSpPr>
          <p:spPr bwMode="auto">
            <a:xfrm>
              <a:off x="655067" y="5656684"/>
              <a:ext cx="504056" cy="144016"/>
            </a:xfrm>
            <a:prstGeom prst="trapezoid">
              <a:avLst>
                <a:gd name="adj" fmla="val 49845"/>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41" name="Group 52"/>
          <p:cNvGrpSpPr>
            <a:grpSpLocks noChangeAspect="1"/>
          </p:cNvGrpSpPr>
          <p:nvPr/>
        </p:nvGrpSpPr>
        <p:grpSpPr>
          <a:xfrm flipH="1">
            <a:off x="6415707" y="5224636"/>
            <a:ext cx="432048" cy="432048"/>
            <a:chOff x="655067" y="5296644"/>
            <a:chExt cx="504056" cy="504056"/>
          </a:xfrm>
          <a:solidFill>
            <a:schemeClr val="bg1"/>
          </a:solidFill>
        </p:grpSpPr>
        <p:sp>
          <p:nvSpPr>
            <p:cNvPr id="245" name="Isosceles Triangle 244"/>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46" name="Trapezoid 245"/>
            <p:cNvSpPr/>
            <p:nvPr/>
          </p:nvSpPr>
          <p:spPr bwMode="auto">
            <a:xfrm>
              <a:off x="655067" y="5656684"/>
              <a:ext cx="504056" cy="144016"/>
            </a:xfrm>
            <a:prstGeom prst="trapezoid">
              <a:avLst>
                <a:gd name="adj" fmla="val 49845"/>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43" name="Group 58"/>
          <p:cNvGrpSpPr>
            <a:grpSpLocks noChangeAspect="1"/>
          </p:cNvGrpSpPr>
          <p:nvPr/>
        </p:nvGrpSpPr>
        <p:grpSpPr>
          <a:xfrm flipH="1" flipV="1">
            <a:off x="6919763" y="7096844"/>
            <a:ext cx="288032" cy="288032"/>
            <a:chOff x="655067" y="5296644"/>
            <a:chExt cx="504056" cy="504056"/>
          </a:xfrm>
          <a:solidFill>
            <a:schemeClr val="bg1"/>
          </a:solidFill>
        </p:grpSpPr>
        <p:sp>
          <p:nvSpPr>
            <p:cNvPr id="241" name="Isosceles Triangle 240"/>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42" name="Trapezoid 241"/>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44" name="Group 61"/>
          <p:cNvGrpSpPr>
            <a:grpSpLocks noChangeAspect="1"/>
          </p:cNvGrpSpPr>
          <p:nvPr/>
        </p:nvGrpSpPr>
        <p:grpSpPr>
          <a:xfrm flipH="1" flipV="1">
            <a:off x="7999883" y="7096844"/>
            <a:ext cx="288032" cy="288032"/>
            <a:chOff x="655067" y="5296644"/>
            <a:chExt cx="504056" cy="504056"/>
          </a:xfrm>
          <a:solidFill>
            <a:schemeClr val="bg1"/>
          </a:solidFill>
        </p:grpSpPr>
        <p:sp>
          <p:nvSpPr>
            <p:cNvPr id="239" name="Isosceles Triangle 238"/>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40" name="Trapezoid 239"/>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47" name="Group 64"/>
          <p:cNvGrpSpPr>
            <a:grpSpLocks noChangeAspect="1"/>
          </p:cNvGrpSpPr>
          <p:nvPr/>
        </p:nvGrpSpPr>
        <p:grpSpPr>
          <a:xfrm flipH="1" flipV="1">
            <a:off x="8359923" y="7096844"/>
            <a:ext cx="288032" cy="288032"/>
            <a:chOff x="655067" y="5296644"/>
            <a:chExt cx="504056" cy="504056"/>
          </a:xfrm>
          <a:solidFill>
            <a:schemeClr val="bg1"/>
          </a:solidFill>
        </p:grpSpPr>
        <p:sp>
          <p:nvSpPr>
            <p:cNvPr id="237" name="Isosceles Triangle 236"/>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38" name="Trapezoid 237"/>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173" name="Straight Connector 172"/>
          <p:cNvCxnSpPr/>
          <p:nvPr/>
        </p:nvCxnSpPr>
        <p:spPr bwMode="auto">
          <a:xfrm flipH="1" flipV="1">
            <a:off x="6703739" y="616074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74" name="Straight Connector 173"/>
          <p:cNvCxnSpPr/>
          <p:nvPr/>
        </p:nvCxnSpPr>
        <p:spPr bwMode="auto">
          <a:xfrm flipH="1" flipV="1">
            <a:off x="7063779" y="616074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75" name="Straight Connector 174"/>
          <p:cNvCxnSpPr/>
          <p:nvPr/>
        </p:nvCxnSpPr>
        <p:spPr bwMode="auto">
          <a:xfrm flipH="1" flipV="1">
            <a:off x="7423819" y="616074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76" name="Straight Connector 175"/>
          <p:cNvCxnSpPr>
            <a:stCxn id="257" idx="0"/>
          </p:cNvCxnSpPr>
          <p:nvPr/>
        </p:nvCxnSpPr>
        <p:spPr bwMode="auto">
          <a:xfrm flipH="1" flipV="1">
            <a:off x="7783859" y="616074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77" name="Straight Connector 176"/>
          <p:cNvCxnSpPr>
            <a:stCxn id="255" idx="0"/>
          </p:cNvCxnSpPr>
          <p:nvPr/>
        </p:nvCxnSpPr>
        <p:spPr bwMode="auto">
          <a:xfrm flipH="1" flipV="1">
            <a:off x="8143899" y="616074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78" name="Straight Connector 177"/>
          <p:cNvCxnSpPr>
            <a:stCxn id="253" idx="0"/>
          </p:cNvCxnSpPr>
          <p:nvPr/>
        </p:nvCxnSpPr>
        <p:spPr bwMode="auto">
          <a:xfrm flipH="1" flipV="1">
            <a:off x="8503939" y="616074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79" name="Straight Connector 178"/>
          <p:cNvCxnSpPr>
            <a:stCxn id="252" idx="2"/>
          </p:cNvCxnSpPr>
          <p:nvPr/>
        </p:nvCxnSpPr>
        <p:spPr bwMode="auto">
          <a:xfrm flipH="1">
            <a:off x="8143899"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80" name="Straight Connector 179"/>
          <p:cNvCxnSpPr/>
          <p:nvPr/>
        </p:nvCxnSpPr>
        <p:spPr bwMode="auto">
          <a:xfrm flipH="1">
            <a:off x="8071891"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81" name="Straight Connector 180"/>
          <p:cNvCxnSpPr/>
          <p:nvPr/>
        </p:nvCxnSpPr>
        <p:spPr bwMode="auto">
          <a:xfrm flipH="1">
            <a:off x="7999883"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82" name="Straight Connector 181"/>
          <p:cNvCxnSpPr/>
          <p:nvPr/>
        </p:nvCxnSpPr>
        <p:spPr bwMode="auto">
          <a:xfrm flipH="1">
            <a:off x="8287915"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83" name="Straight Connector 182"/>
          <p:cNvCxnSpPr/>
          <p:nvPr/>
        </p:nvCxnSpPr>
        <p:spPr bwMode="auto">
          <a:xfrm flipH="1">
            <a:off x="8215907"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84" name="Straight Connector 183"/>
          <p:cNvCxnSpPr/>
          <p:nvPr/>
        </p:nvCxnSpPr>
        <p:spPr bwMode="auto">
          <a:xfrm flipH="1">
            <a:off x="7639843"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85" name="Straight Connector 184"/>
          <p:cNvCxnSpPr/>
          <p:nvPr/>
        </p:nvCxnSpPr>
        <p:spPr bwMode="auto">
          <a:xfrm flipH="1">
            <a:off x="7567835"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86" name="Straight Connector 185"/>
          <p:cNvCxnSpPr/>
          <p:nvPr/>
        </p:nvCxnSpPr>
        <p:spPr bwMode="auto">
          <a:xfrm flipH="1">
            <a:off x="7495827"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87" name="Straight Connector 186"/>
          <p:cNvCxnSpPr/>
          <p:nvPr/>
        </p:nvCxnSpPr>
        <p:spPr bwMode="auto">
          <a:xfrm flipH="1">
            <a:off x="7783859"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88" name="Straight Connector 187"/>
          <p:cNvCxnSpPr/>
          <p:nvPr/>
        </p:nvCxnSpPr>
        <p:spPr bwMode="auto">
          <a:xfrm flipH="1">
            <a:off x="7711851"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89" name="Straight Connector 188"/>
          <p:cNvCxnSpPr/>
          <p:nvPr/>
        </p:nvCxnSpPr>
        <p:spPr bwMode="auto">
          <a:xfrm flipH="1">
            <a:off x="7135787"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90" name="Straight Connector 189"/>
          <p:cNvCxnSpPr/>
          <p:nvPr/>
        </p:nvCxnSpPr>
        <p:spPr bwMode="auto">
          <a:xfrm flipH="1">
            <a:off x="7063779"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91" name="Straight Connector 190"/>
          <p:cNvCxnSpPr/>
          <p:nvPr/>
        </p:nvCxnSpPr>
        <p:spPr bwMode="auto">
          <a:xfrm flipH="1">
            <a:off x="6991771"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92" name="Straight Connector 191"/>
          <p:cNvCxnSpPr/>
          <p:nvPr/>
        </p:nvCxnSpPr>
        <p:spPr bwMode="auto">
          <a:xfrm flipH="1">
            <a:off x="7279803"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93" name="Straight Connector 192"/>
          <p:cNvCxnSpPr/>
          <p:nvPr/>
        </p:nvCxnSpPr>
        <p:spPr bwMode="auto">
          <a:xfrm flipH="1">
            <a:off x="7207795"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94" name="Straight Connector 193"/>
          <p:cNvCxnSpPr/>
          <p:nvPr/>
        </p:nvCxnSpPr>
        <p:spPr bwMode="auto">
          <a:xfrm flipH="1">
            <a:off x="6631731"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95" name="Straight Connector 194"/>
          <p:cNvCxnSpPr/>
          <p:nvPr/>
        </p:nvCxnSpPr>
        <p:spPr bwMode="auto">
          <a:xfrm flipH="1">
            <a:off x="6559723"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96" name="Straight Connector 195"/>
          <p:cNvCxnSpPr/>
          <p:nvPr/>
        </p:nvCxnSpPr>
        <p:spPr bwMode="auto">
          <a:xfrm flipH="1">
            <a:off x="6487715"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97" name="Straight Connector 196"/>
          <p:cNvCxnSpPr/>
          <p:nvPr/>
        </p:nvCxnSpPr>
        <p:spPr bwMode="auto">
          <a:xfrm flipH="1">
            <a:off x="6775747"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98" name="Straight Connector 197"/>
          <p:cNvCxnSpPr/>
          <p:nvPr/>
        </p:nvCxnSpPr>
        <p:spPr bwMode="auto">
          <a:xfrm flipH="1">
            <a:off x="6703739"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99" name="Straight Connector 198"/>
          <p:cNvCxnSpPr/>
          <p:nvPr/>
        </p:nvCxnSpPr>
        <p:spPr bwMode="auto">
          <a:xfrm flipH="1">
            <a:off x="8503939"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00" name="Straight Connector 199"/>
          <p:cNvCxnSpPr/>
          <p:nvPr/>
        </p:nvCxnSpPr>
        <p:spPr bwMode="auto">
          <a:xfrm flipH="1">
            <a:off x="8431931"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01" name="Straight Connector 200"/>
          <p:cNvCxnSpPr/>
          <p:nvPr/>
        </p:nvCxnSpPr>
        <p:spPr bwMode="auto">
          <a:xfrm flipH="1">
            <a:off x="8575947"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02" name="Straight Connector 201"/>
          <p:cNvCxnSpPr/>
          <p:nvPr/>
        </p:nvCxnSpPr>
        <p:spPr bwMode="auto">
          <a:xfrm flipH="1">
            <a:off x="7888971"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03" name="Straight Connector 202"/>
          <p:cNvCxnSpPr/>
          <p:nvPr/>
        </p:nvCxnSpPr>
        <p:spPr bwMode="auto">
          <a:xfrm flipH="1">
            <a:off x="8032987"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04" name="Straight Connector 203"/>
          <p:cNvCxnSpPr/>
          <p:nvPr/>
        </p:nvCxnSpPr>
        <p:spPr bwMode="auto">
          <a:xfrm flipH="1">
            <a:off x="7960979"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05" name="Straight Connector 204"/>
          <p:cNvCxnSpPr/>
          <p:nvPr/>
        </p:nvCxnSpPr>
        <p:spPr bwMode="auto">
          <a:xfrm flipH="1">
            <a:off x="7312907"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06" name="Straight Connector 205"/>
          <p:cNvCxnSpPr/>
          <p:nvPr/>
        </p:nvCxnSpPr>
        <p:spPr bwMode="auto">
          <a:xfrm flipH="1">
            <a:off x="7240899"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07" name="Straight Connector 206"/>
          <p:cNvCxnSpPr/>
          <p:nvPr/>
        </p:nvCxnSpPr>
        <p:spPr bwMode="auto">
          <a:xfrm flipH="1">
            <a:off x="7168891"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14" name="Straight Connector 213"/>
          <p:cNvCxnSpPr/>
          <p:nvPr/>
        </p:nvCxnSpPr>
        <p:spPr bwMode="auto">
          <a:xfrm flipH="1">
            <a:off x="6631731"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15" name="Straight Connector 214"/>
          <p:cNvCxnSpPr/>
          <p:nvPr/>
        </p:nvCxnSpPr>
        <p:spPr bwMode="auto">
          <a:xfrm flipH="1">
            <a:off x="6775747"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16" name="Straight Connector 215"/>
          <p:cNvCxnSpPr/>
          <p:nvPr/>
        </p:nvCxnSpPr>
        <p:spPr bwMode="auto">
          <a:xfrm flipH="1">
            <a:off x="6703739"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17" name="Straight Connector 216"/>
          <p:cNvCxnSpPr/>
          <p:nvPr/>
        </p:nvCxnSpPr>
        <p:spPr bwMode="auto">
          <a:xfrm flipH="1">
            <a:off x="8503939" y="702483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18" name="Straight Connector 217"/>
          <p:cNvCxnSpPr/>
          <p:nvPr/>
        </p:nvCxnSpPr>
        <p:spPr bwMode="auto">
          <a:xfrm flipH="1">
            <a:off x="8431931" y="702483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19" name="Straight Connector 218"/>
          <p:cNvCxnSpPr/>
          <p:nvPr/>
        </p:nvCxnSpPr>
        <p:spPr bwMode="auto">
          <a:xfrm flipH="1">
            <a:off x="8575947" y="702483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20" name="Straight Connector 219"/>
          <p:cNvCxnSpPr/>
          <p:nvPr/>
        </p:nvCxnSpPr>
        <p:spPr bwMode="auto">
          <a:xfrm flipH="1">
            <a:off x="8071891" y="702483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21" name="Straight Connector 220"/>
          <p:cNvCxnSpPr/>
          <p:nvPr/>
        </p:nvCxnSpPr>
        <p:spPr bwMode="auto">
          <a:xfrm flipH="1">
            <a:off x="8215907" y="702483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22" name="Straight Connector 221"/>
          <p:cNvCxnSpPr/>
          <p:nvPr/>
        </p:nvCxnSpPr>
        <p:spPr bwMode="auto">
          <a:xfrm flipH="1">
            <a:off x="8143899" y="702483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23" name="Straight Connector 222"/>
          <p:cNvCxnSpPr/>
          <p:nvPr/>
        </p:nvCxnSpPr>
        <p:spPr bwMode="auto">
          <a:xfrm flipH="1">
            <a:off x="7063779" y="702483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24" name="Straight Connector 223"/>
          <p:cNvCxnSpPr/>
          <p:nvPr/>
        </p:nvCxnSpPr>
        <p:spPr bwMode="auto">
          <a:xfrm flipH="1">
            <a:off x="6991771" y="702483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25" name="Straight Connector 224"/>
          <p:cNvCxnSpPr/>
          <p:nvPr/>
        </p:nvCxnSpPr>
        <p:spPr bwMode="auto">
          <a:xfrm flipH="1">
            <a:off x="7135787" y="702483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230" name="Freeform 229"/>
          <p:cNvSpPr/>
          <p:nvPr/>
        </p:nvSpPr>
        <p:spPr bwMode="auto">
          <a:xfrm flipH="1">
            <a:off x="6056634" y="6145014"/>
            <a:ext cx="1009650" cy="1454150"/>
          </a:xfrm>
          <a:custGeom>
            <a:avLst/>
            <a:gdLst>
              <a:gd name="connsiteX0" fmla="*/ 0 w 1009650"/>
              <a:gd name="connsiteY0" fmla="*/ 1231900 h 1454150"/>
              <a:gd name="connsiteX1" fmla="*/ 0 w 1009650"/>
              <a:gd name="connsiteY1" fmla="*/ 1454150 h 1454150"/>
              <a:gd name="connsiteX2" fmla="*/ 1009650 w 1009650"/>
              <a:gd name="connsiteY2" fmla="*/ 1454150 h 1454150"/>
              <a:gd name="connsiteX3" fmla="*/ 1009650 w 1009650"/>
              <a:gd name="connsiteY3" fmla="*/ 0 h 1454150"/>
            </a:gdLst>
            <a:ahLst/>
            <a:cxnLst>
              <a:cxn ang="0">
                <a:pos x="connsiteX0" y="connsiteY0"/>
              </a:cxn>
              <a:cxn ang="0">
                <a:pos x="connsiteX1" y="connsiteY1"/>
              </a:cxn>
              <a:cxn ang="0">
                <a:pos x="connsiteX2" y="connsiteY2"/>
              </a:cxn>
              <a:cxn ang="0">
                <a:pos x="connsiteX3" y="connsiteY3"/>
              </a:cxn>
            </a:cxnLst>
            <a:rect l="l" t="t" r="r" b="b"/>
            <a:pathLst>
              <a:path w="1009650" h="1454150">
                <a:moveTo>
                  <a:pt x="0" y="1231900"/>
                </a:moveTo>
                <a:lnTo>
                  <a:pt x="0" y="1454150"/>
                </a:lnTo>
                <a:lnTo>
                  <a:pt x="1009650" y="1454150"/>
                </a:lnTo>
                <a:lnTo>
                  <a:pt x="1009650" y="0"/>
                </a:lnTo>
              </a:path>
            </a:pathLst>
          </a:cu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231" name="Straight Connector 230"/>
          <p:cNvCxnSpPr>
            <a:stCxn id="251" idx="0"/>
          </p:cNvCxnSpPr>
          <p:nvPr/>
        </p:nvCxnSpPr>
        <p:spPr bwMode="auto">
          <a:xfrm flipH="1" flipV="1">
            <a:off x="8143899" y="5008612"/>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32" name="Straight Connector 231"/>
          <p:cNvCxnSpPr>
            <a:stCxn id="249" idx="0"/>
          </p:cNvCxnSpPr>
          <p:nvPr/>
        </p:nvCxnSpPr>
        <p:spPr bwMode="auto">
          <a:xfrm flipH="1" flipV="1">
            <a:off x="7639843" y="5008612"/>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33" name="Straight Connector 232"/>
          <p:cNvCxnSpPr>
            <a:stCxn id="247" idx="0"/>
          </p:cNvCxnSpPr>
          <p:nvPr/>
        </p:nvCxnSpPr>
        <p:spPr bwMode="auto">
          <a:xfrm flipH="1" flipV="1">
            <a:off x="7135787" y="5008612"/>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34" name="Straight Connector 233"/>
          <p:cNvCxnSpPr>
            <a:stCxn id="245" idx="0"/>
          </p:cNvCxnSpPr>
          <p:nvPr/>
        </p:nvCxnSpPr>
        <p:spPr bwMode="auto">
          <a:xfrm flipH="1" flipV="1">
            <a:off x="6631731" y="5008612"/>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35" name="Straight Connector 234"/>
          <p:cNvCxnSpPr>
            <a:endCxn id="237" idx="0"/>
          </p:cNvCxnSpPr>
          <p:nvPr/>
        </p:nvCxnSpPr>
        <p:spPr bwMode="auto">
          <a:xfrm flipH="1" flipV="1">
            <a:off x="8503939" y="738487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36" name="Straight Connector 235"/>
          <p:cNvCxnSpPr>
            <a:endCxn id="239" idx="0"/>
          </p:cNvCxnSpPr>
          <p:nvPr/>
        </p:nvCxnSpPr>
        <p:spPr bwMode="auto">
          <a:xfrm flipH="1" flipV="1">
            <a:off x="8143899" y="738487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270" name="Rectangle 269"/>
          <p:cNvSpPr/>
          <p:nvPr/>
        </p:nvSpPr>
        <p:spPr bwMode="auto">
          <a:xfrm>
            <a:off x="3607395" y="3136404"/>
            <a:ext cx="2880320" cy="432048"/>
          </a:xfrm>
          <a:prstGeom prst="rect">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1"/>
                </a:solidFill>
                <a:effectLst/>
                <a:latin typeface="Arial" charset="0"/>
                <a:ea typeface="MS PGothic" pitchFamily="34" charset="-128"/>
              </a:rPr>
              <a:t>TESI</a:t>
            </a:r>
            <a:r>
              <a:rPr kumimoji="0" lang="en-GB" sz="1400" b="1" i="0" u="none" strike="noStrike" cap="none" normalizeH="0" dirty="0" smtClean="0">
                <a:ln>
                  <a:noFill/>
                </a:ln>
                <a:solidFill>
                  <a:schemeClr val="tx1"/>
                </a:solidFill>
                <a:effectLst/>
                <a:latin typeface="Arial" charset="0"/>
                <a:ea typeface="MS PGothic" pitchFamily="34" charset="-128"/>
              </a:rPr>
              <a:t> </a:t>
            </a:r>
            <a:r>
              <a:rPr kumimoji="0" lang="en-GB" sz="1400" b="1" i="0" u="none" strike="noStrike" cap="none" normalizeH="0" baseline="0" dirty="0" smtClean="0">
                <a:ln>
                  <a:noFill/>
                </a:ln>
                <a:solidFill>
                  <a:schemeClr val="tx1"/>
                </a:solidFill>
                <a:effectLst/>
                <a:latin typeface="Arial" charset="0"/>
                <a:ea typeface="MS PGothic" pitchFamily="34" charset="-128"/>
              </a:rPr>
              <a:t>Relay</a:t>
            </a:r>
            <a:endParaRPr kumimoji="0" lang="en-US" sz="1400" b="1" i="0" u="none" strike="noStrike" cap="none" normalizeH="0" baseline="0" dirty="0" smtClean="0">
              <a:ln>
                <a:noFill/>
              </a:ln>
              <a:solidFill>
                <a:schemeClr val="tx1"/>
              </a:solidFill>
              <a:effectLst/>
              <a:latin typeface="Arial" charset="0"/>
              <a:ea typeface="MS PGothic" pitchFamily="34" charset="-128"/>
            </a:endParaRPr>
          </a:p>
        </p:txBody>
      </p:sp>
      <p:grpSp>
        <p:nvGrpSpPr>
          <p:cNvPr id="50" name="Group 12"/>
          <p:cNvGrpSpPr>
            <a:grpSpLocks noChangeAspect="1"/>
          </p:cNvGrpSpPr>
          <p:nvPr/>
        </p:nvGrpSpPr>
        <p:grpSpPr>
          <a:xfrm rot="10800000">
            <a:off x="4255467" y="2776364"/>
            <a:ext cx="288032" cy="288032"/>
            <a:chOff x="655067" y="5296644"/>
            <a:chExt cx="504056" cy="504056"/>
          </a:xfrm>
          <a:solidFill>
            <a:schemeClr val="bg1"/>
          </a:solidFill>
        </p:grpSpPr>
        <p:sp>
          <p:nvSpPr>
            <p:cNvPr id="376" name="Isosceles Triangle 10"/>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77" name="Trapezoid 11"/>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374" name="Isosceles Triangle 14"/>
          <p:cNvSpPr/>
          <p:nvPr/>
        </p:nvSpPr>
        <p:spPr bwMode="auto">
          <a:xfrm rot="10800000">
            <a:off x="4615507" y="2776364"/>
            <a:ext cx="288032" cy="288032"/>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72" name="Isosceles Triangle 17"/>
          <p:cNvSpPr/>
          <p:nvPr/>
        </p:nvSpPr>
        <p:spPr bwMode="auto">
          <a:xfrm rot="10800000">
            <a:off x="4975547" y="2776364"/>
            <a:ext cx="288032" cy="288032"/>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70" name="Isosceles Triangle 369"/>
          <p:cNvSpPr/>
          <p:nvPr/>
        </p:nvSpPr>
        <p:spPr bwMode="auto">
          <a:xfrm rot="10800000">
            <a:off x="5335587" y="2776364"/>
            <a:ext cx="288032" cy="288032"/>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68" name="Isosceles Triangle 367"/>
          <p:cNvSpPr/>
          <p:nvPr/>
        </p:nvSpPr>
        <p:spPr bwMode="auto">
          <a:xfrm rot="10800000">
            <a:off x="5695627" y="2776364"/>
            <a:ext cx="288032" cy="288032"/>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65" name="Group 25"/>
          <p:cNvGrpSpPr>
            <a:grpSpLocks noChangeAspect="1"/>
          </p:cNvGrpSpPr>
          <p:nvPr/>
        </p:nvGrpSpPr>
        <p:grpSpPr>
          <a:xfrm rot="10800000">
            <a:off x="6055667" y="2776364"/>
            <a:ext cx="288032" cy="288032"/>
            <a:chOff x="655067" y="5296644"/>
            <a:chExt cx="504056" cy="504056"/>
          </a:xfrm>
          <a:solidFill>
            <a:schemeClr val="bg1"/>
          </a:solidFill>
        </p:grpSpPr>
        <p:sp>
          <p:nvSpPr>
            <p:cNvPr id="366" name="Isosceles Triangle 365"/>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67" name="Trapezoid 366"/>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68" name="Group 43"/>
          <p:cNvGrpSpPr>
            <a:grpSpLocks noChangeAspect="1"/>
          </p:cNvGrpSpPr>
          <p:nvPr/>
        </p:nvGrpSpPr>
        <p:grpSpPr>
          <a:xfrm rot="10800000">
            <a:off x="5623619" y="3640460"/>
            <a:ext cx="432048" cy="432048"/>
            <a:chOff x="655067" y="5296644"/>
            <a:chExt cx="504056" cy="504056"/>
          </a:xfrm>
          <a:solidFill>
            <a:schemeClr val="bg1"/>
          </a:solidFill>
        </p:grpSpPr>
        <p:sp>
          <p:nvSpPr>
            <p:cNvPr id="364" name="Isosceles Triangle 363"/>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65" name="Trapezoid 364"/>
            <p:cNvSpPr/>
            <p:nvPr/>
          </p:nvSpPr>
          <p:spPr bwMode="auto">
            <a:xfrm>
              <a:off x="655067" y="5656684"/>
              <a:ext cx="504056" cy="144016"/>
            </a:xfrm>
            <a:prstGeom prst="trapezoid">
              <a:avLst>
                <a:gd name="adj" fmla="val 49845"/>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70" name="Group 46"/>
          <p:cNvGrpSpPr>
            <a:grpSpLocks noChangeAspect="1"/>
          </p:cNvGrpSpPr>
          <p:nvPr/>
        </p:nvGrpSpPr>
        <p:grpSpPr>
          <a:xfrm rot="10800000">
            <a:off x="5119563" y="3640460"/>
            <a:ext cx="432048" cy="432048"/>
            <a:chOff x="655067" y="5296644"/>
            <a:chExt cx="504056" cy="504056"/>
          </a:xfrm>
          <a:solidFill>
            <a:schemeClr val="bg1"/>
          </a:solidFill>
        </p:grpSpPr>
        <p:sp>
          <p:nvSpPr>
            <p:cNvPr id="362" name="Isosceles Triangle 361"/>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63" name="Trapezoid 362"/>
            <p:cNvSpPr/>
            <p:nvPr/>
          </p:nvSpPr>
          <p:spPr bwMode="auto">
            <a:xfrm>
              <a:off x="655067" y="5656684"/>
              <a:ext cx="504056" cy="144016"/>
            </a:xfrm>
            <a:prstGeom prst="trapezoid">
              <a:avLst>
                <a:gd name="adj" fmla="val 49845"/>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72" name="Group 49"/>
          <p:cNvGrpSpPr>
            <a:grpSpLocks noChangeAspect="1"/>
          </p:cNvGrpSpPr>
          <p:nvPr/>
        </p:nvGrpSpPr>
        <p:grpSpPr>
          <a:xfrm rot="10800000">
            <a:off x="4615507" y="3640460"/>
            <a:ext cx="432048" cy="432048"/>
            <a:chOff x="655067" y="5296644"/>
            <a:chExt cx="504056" cy="504056"/>
          </a:xfrm>
          <a:solidFill>
            <a:schemeClr val="bg1"/>
          </a:solidFill>
        </p:grpSpPr>
        <p:sp>
          <p:nvSpPr>
            <p:cNvPr id="360" name="Isosceles Triangle 359"/>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61" name="Trapezoid 360"/>
            <p:cNvSpPr/>
            <p:nvPr/>
          </p:nvSpPr>
          <p:spPr bwMode="auto">
            <a:xfrm>
              <a:off x="655067" y="5656684"/>
              <a:ext cx="504056" cy="144016"/>
            </a:xfrm>
            <a:prstGeom prst="trapezoid">
              <a:avLst>
                <a:gd name="adj" fmla="val 49845"/>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74" name="Group 52"/>
          <p:cNvGrpSpPr>
            <a:grpSpLocks noChangeAspect="1"/>
          </p:cNvGrpSpPr>
          <p:nvPr/>
        </p:nvGrpSpPr>
        <p:grpSpPr>
          <a:xfrm rot="10800000">
            <a:off x="4111451" y="3640460"/>
            <a:ext cx="432048" cy="432048"/>
            <a:chOff x="655067" y="5296644"/>
            <a:chExt cx="504056" cy="504056"/>
          </a:xfrm>
          <a:solidFill>
            <a:schemeClr val="bg1"/>
          </a:solidFill>
        </p:grpSpPr>
        <p:sp>
          <p:nvSpPr>
            <p:cNvPr id="358" name="Isosceles Triangle 357"/>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59" name="Trapezoid 358"/>
            <p:cNvSpPr/>
            <p:nvPr/>
          </p:nvSpPr>
          <p:spPr bwMode="auto">
            <a:xfrm>
              <a:off x="655067" y="5656684"/>
              <a:ext cx="504056" cy="144016"/>
            </a:xfrm>
            <a:prstGeom prst="trapezoid">
              <a:avLst>
                <a:gd name="adj" fmla="val 49845"/>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286" name="Straight Connector 285"/>
          <p:cNvCxnSpPr/>
          <p:nvPr/>
        </p:nvCxnSpPr>
        <p:spPr bwMode="auto">
          <a:xfrm rot="10800000" flipV="1">
            <a:off x="4399483" y="306439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87" name="Straight Connector 286"/>
          <p:cNvCxnSpPr/>
          <p:nvPr/>
        </p:nvCxnSpPr>
        <p:spPr bwMode="auto">
          <a:xfrm rot="10800000" flipV="1">
            <a:off x="4759523" y="306439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88" name="Straight Connector 287"/>
          <p:cNvCxnSpPr/>
          <p:nvPr/>
        </p:nvCxnSpPr>
        <p:spPr bwMode="auto">
          <a:xfrm rot="10800000" flipV="1">
            <a:off x="5119563" y="306439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89" name="Straight Connector 288"/>
          <p:cNvCxnSpPr>
            <a:stCxn id="370" idx="0"/>
          </p:cNvCxnSpPr>
          <p:nvPr/>
        </p:nvCxnSpPr>
        <p:spPr bwMode="auto">
          <a:xfrm rot="10800000" flipV="1">
            <a:off x="5479603" y="306439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0" name="Straight Connector 289"/>
          <p:cNvCxnSpPr>
            <a:stCxn id="368" idx="0"/>
          </p:cNvCxnSpPr>
          <p:nvPr/>
        </p:nvCxnSpPr>
        <p:spPr bwMode="auto">
          <a:xfrm rot="10800000" flipV="1">
            <a:off x="5839643" y="306439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1" name="Straight Connector 290"/>
          <p:cNvCxnSpPr>
            <a:stCxn id="366" idx="0"/>
          </p:cNvCxnSpPr>
          <p:nvPr/>
        </p:nvCxnSpPr>
        <p:spPr bwMode="auto">
          <a:xfrm rot="10800000" flipV="1">
            <a:off x="6199683" y="306439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2" name="Straight Connector 291"/>
          <p:cNvCxnSpPr>
            <a:stCxn id="365" idx="2"/>
          </p:cNvCxnSpPr>
          <p:nvPr/>
        </p:nvCxnSpPr>
        <p:spPr bwMode="auto">
          <a:xfrm rot="10800000">
            <a:off x="5839643" y="3568452"/>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3" name="Straight Connector 292"/>
          <p:cNvCxnSpPr/>
          <p:nvPr/>
        </p:nvCxnSpPr>
        <p:spPr bwMode="auto">
          <a:xfrm rot="10800000">
            <a:off x="5767635" y="3568452"/>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4" name="Straight Connector 293"/>
          <p:cNvCxnSpPr/>
          <p:nvPr/>
        </p:nvCxnSpPr>
        <p:spPr bwMode="auto">
          <a:xfrm rot="10800000">
            <a:off x="5695627" y="3568452"/>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5" name="Straight Connector 294"/>
          <p:cNvCxnSpPr/>
          <p:nvPr/>
        </p:nvCxnSpPr>
        <p:spPr bwMode="auto">
          <a:xfrm rot="10800000">
            <a:off x="5983659" y="3568452"/>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6" name="Straight Connector 295"/>
          <p:cNvCxnSpPr/>
          <p:nvPr/>
        </p:nvCxnSpPr>
        <p:spPr bwMode="auto">
          <a:xfrm rot="10800000">
            <a:off x="5911651" y="3568452"/>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7" name="Straight Connector 296"/>
          <p:cNvCxnSpPr/>
          <p:nvPr/>
        </p:nvCxnSpPr>
        <p:spPr bwMode="auto">
          <a:xfrm rot="10800000">
            <a:off x="5335587" y="3568452"/>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8" name="Straight Connector 297"/>
          <p:cNvCxnSpPr/>
          <p:nvPr/>
        </p:nvCxnSpPr>
        <p:spPr bwMode="auto">
          <a:xfrm rot="10800000">
            <a:off x="5263579" y="3568452"/>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9" name="Straight Connector 298"/>
          <p:cNvCxnSpPr/>
          <p:nvPr/>
        </p:nvCxnSpPr>
        <p:spPr bwMode="auto">
          <a:xfrm rot="10800000">
            <a:off x="5191571" y="3568452"/>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0" name="Straight Connector 299"/>
          <p:cNvCxnSpPr/>
          <p:nvPr/>
        </p:nvCxnSpPr>
        <p:spPr bwMode="auto">
          <a:xfrm rot="10800000">
            <a:off x="5479603" y="3568452"/>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1" name="Straight Connector 300"/>
          <p:cNvCxnSpPr/>
          <p:nvPr/>
        </p:nvCxnSpPr>
        <p:spPr bwMode="auto">
          <a:xfrm rot="10800000">
            <a:off x="5407595" y="3568452"/>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2" name="Straight Connector 301"/>
          <p:cNvCxnSpPr/>
          <p:nvPr/>
        </p:nvCxnSpPr>
        <p:spPr bwMode="auto">
          <a:xfrm rot="10800000">
            <a:off x="4831531" y="3568452"/>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3" name="Straight Connector 302"/>
          <p:cNvCxnSpPr/>
          <p:nvPr/>
        </p:nvCxnSpPr>
        <p:spPr bwMode="auto">
          <a:xfrm rot="10800000">
            <a:off x="4759523" y="3568452"/>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4" name="Straight Connector 303"/>
          <p:cNvCxnSpPr/>
          <p:nvPr/>
        </p:nvCxnSpPr>
        <p:spPr bwMode="auto">
          <a:xfrm rot="10800000">
            <a:off x="4687515" y="3568452"/>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5" name="Straight Connector 304"/>
          <p:cNvCxnSpPr/>
          <p:nvPr/>
        </p:nvCxnSpPr>
        <p:spPr bwMode="auto">
          <a:xfrm rot="10800000">
            <a:off x="4975547" y="3568452"/>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6" name="Straight Connector 305"/>
          <p:cNvCxnSpPr/>
          <p:nvPr/>
        </p:nvCxnSpPr>
        <p:spPr bwMode="auto">
          <a:xfrm rot="10800000">
            <a:off x="4903539" y="3568452"/>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7" name="Straight Connector 306"/>
          <p:cNvCxnSpPr/>
          <p:nvPr/>
        </p:nvCxnSpPr>
        <p:spPr bwMode="auto">
          <a:xfrm rot="10800000">
            <a:off x="4327475" y="3568452"/>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8" name="Straight Connector 307"/>
          <p:cNvCxnSpPr/>
          <p:nvPr/>
        </p:nvCxnSpPr>
        <p:spPr bwMode="auto">
          <a:xfrm rot="10800000">
            <a:off x="4255467" y="3568452"/>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9" name="Straight Connector 308"/>
          <p:cNvCxnSpPr/>
          <p:nvPr/>
        </p:nvCxnSpPr>
        <p:spPr bwMode="auto">
          <a:xfrm rot="10800000">
            <a:off x="4183459" y="3568452"/>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10" name="Straight Connector 309"/>
          <p:cNvCxnSpPr/>
          <p:nvPr/>
        </p:nvCxnSpPr>
        <p:spPr bwMode="auto">
          <a:xfrm rot="10800000">
            <a:off x="4471491" y="3568452"/>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11" name="Straight Connector 310"/>
          <p:cNvCxnSpPr/>
          <p:nvPr/>
        </p:nvCxnSpPr>
        <p:spPr bwMode="auto">
          <a:xfrm rot="10800000">
            <a:off x="4399483" y="3568452"/>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12" name="Straight Connector 311"/>
          <p:cNvCxnSpPr/>
          <p:nvPr/>
        </p:nvCxnSpPr>
        <p:spPr bwMode="auto">
          <a:xfrm rot="10800000">
            <a:off x="6199683"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13" name="Straight Connector 312"/>
          <p:cNvCxnSpPr/>
          <p:nvPr/>
        </p:nvCxnSpPr>
        <p:spPr bwMode="auto">
          <a:xfrm rot="10800000">
            <a:off x="6127675"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14" name="Straight Connector 313"/>
          <p:cNvCxnSpPr/>
          <p:nvPr/>
        </p:nvCxnSpPr>
        <p:spPr bwMode="auto">
          <a:xfrm rot="10800000">
            <a:off x="6271691"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1" name="Straight Connector 320"/>
          <p:cNvCxnSpPr/>
          <p:nvPr/>
        </p:nvCxnSpPr>
        <p:spPr bwMode="auto">
          <a:xfrm rot="10800000">
            <a:off x="4866203"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2" name="Straight Connector 321"/>
          <p:cNvCxnSpPr/>
          <p:nvPr/>
        </p:nvCxnSpPr>
        <p:spPr bwMode="auto">
          <a:xfrm rot="10800000">
            <a:off x="5010219"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3" name="Straight Connector 322"/>
          <p:cNvCxnSpPr/>
          <p:nvPr/>
        </p:nvCxnSpPr>
        <p:spPr bwMode="auto">
          <a:xfrm rot="10800000">
            <a:off x="4938211"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4" name="Straight Connector 323"/>
          <p:cNvCxnSpPr/>
          <p:nvPr/>
        </p:nvCxnSpPr>
        <p:spPr bwMode="auto">
          <a:xfrm rot="10800000">
            <a:off x="5586283"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5" name="Straight Connector 324"/>
          <p:cNvCxnSpPr/>
          <p:nvPr/>
        </p:nvCxnSpPr>
        <p:spPr bwMode="auto">
          <a:xfrm rot="10800000">
            <a:off x="5730299"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6" name="Straight Connector 325"/>
          <p:cNvCxnSpPr/>
          <p:nvPr/>
        </p:nvCxnSpPr>
        <p:spPr bwMode="auto">
          <a:xfrm rot="10800000">
            <a:off x="5658291"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7" name="Straight Connector 326"/>
          <p:cNvCxnSpPr/>
          <p:nvPr/>
        </p:nvCxnSpPr>
        <p:spPr bwMode="auto">
          <a:xfrm rot="10800000">
            <a:off x="4327475"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8" name="Straight Connector 327"/>
          <p:cNvCxnSpPr/>
          <p:nvPr/>
        </p:nvCxnSpPr>
        <p:spPr bwMode="auto">
          <a:xfrm rot="10800000">
            <a:off x="4471491"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9" name="Straight Connector 328"/>
          <p:cNvCxnSpPr/>
          <p:nvPr/>
        </p:nvCxnSpPr>
        <p:spPr bwMode="auto">
          <a:xfrm rot="10800000">
            <a:off x="4399483"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44" name="Straight Connector 343"/>
          <p:cNvCxnSpPr>
            <a:stCxn id="364" idx="0"/>
          </p:cNvCxnSpPr>
          <p:nvPr/>
        </p:nvCxnSpPr>
        <p:spPr bwMode="auto">
          <a:xfrm rot="10800000" flipV="1">
            <a:off x="5839643" y="4072508"/>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45" name="Straight Connector 344"/>
          <p:cNvCxnSpPr>
            <a:stCxn id="362" idx="0"/>
          </p:cNvCxnSpPr>
          <p:nvPr/>
        </p:nvCxnSpPr>
        <p:spPr bwMode="auto">
          <a:xfrm rot="10800000" flipV="1">
            <a:off x="5335587" y="4072508"/>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46" name="Straight Connector 345"/>
          <p:cNvCxnSpPr>
            <a:stCxn id="360" idx="0"/>
          </p:cNvCxnSpPr>
          <p:nvPr/>
        </p:nvCxnSpPr>
        <p:spPr bwMode="auto">
          <a:xfrm rot="10800000" flipV="1">
            <a:off x="4831531" y="4072508"/>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47" name="Straight Connector 346"/>
          <p:cNvCxnSpPr>
            <a:stCxn id="358" idx="0"/>
          </p:cNvCxnSpPr>
          <p:nvPr/>
        </p:nvCxnSpPr>
        <p:spPr bwMode="auto">
          <a:xfrm rot="10800000" flipV="1">
            <a:off x="4327475" y="4072508"/>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24" name="Straight Connector 423"/>
          <p:cNvCxnSpPr/>
          <p:nvPr/>
        </p:nvCxnSpPr>
        <p:spPr bwMode="auto">
          <a:xfrm>
            <a:off x="4327475" y="5512668"/>
            <a:ext cx="2016224" cy="0"/>
          </a:xfrm>
          <a:prstGeom prst="line">
            <a:avLst/>
          </a:prstGeom>
          <a:solidFill>
            <a:schemeClr val="accent1"/>
          </a:solidFill>
          <a:ln w="38100" cap="flat" cmpd="sng" algn="ctr">
            <a:solidFill>
              <a:srgbClr val="CC00FF"/>
            </a:solidFill>
            <a:prstDash val="solid"/>
            <a:round/>
            <a:headEnd type="none" w="med" len="med"/>
            <a:tailEnd type="none" w="med" len="med"/>
          </a:ln>
          <a:effectLst/>
        </p:spPr>
      </p:cxnSp>
      <p:cxnSp>
        <p:nvCxnSpPr>
          <p:cNvPr id="427" name="Straight Connector 426"/>
          <p:cNvCxnSpPr/>
          <p:nvPr/>
        </p:nvCxnSpPr>
        <p:spPr bwMode="auto">
          <a:xfrm>
            <a:off x="4615507" y="5656684"/>
            <a:ext cx="0" cy="504056"/>
          </a:xfrm>
          <a:prstGeom prst="line">
            <a:avLst/>
          </a:prstGeom>
          <a:solidFill>
            <a:schemeClr val="accent1"/>
          </a:solidFill>
          <a:ln w="38100" cap="flat" cmpd="sng" algn="ctr">
            <a:solidFill>
              <a:srgbClr val="CCCC00"/>
            </a:solidFill>
            <a:prstDash val="solid"/>
            <a:round/>
            <a:headEnd type="none" w="med" len="med"/>
            <a:tailEnd type="none" w="med" len="med"/>
          </a:ln>
          <a:effectLst/>
        </p:spPr>
      </p:cxnSp>
      <p:cxnSp>
        <p:nvCxnSpPr>
          <p:cNvPr id="430" name="Straight Connector 429"/>
          <p:cNvCxnSpPr/>
          <p:nvPr/>
        </p:nvCxnSpPr>
        <p:spPr bwMode="auto">
          <a:xfrm>
            <a:off x="6055667" y="5656684"/>
            <a:ext cx="0" cy="504056"/>
          </a:xfrm>
          <a:prstGeom prst="line">
            <a:avLst/>
          </a:prstGeom>
          <a:solidFill>
            <a:schemeClr val="accent1"/>
          </a:solidFill>
          <a:ln w="38100" cap="flat" cmpd="sng" algn="ctr">
            <a:solidFill>
              <a:srgbClr val="CCCC00"/>
            </a:solidFill>
            <a:prstDash val="solid"/>
            <a:round/>
            <a:headEnd type="none" w="med" len="med"/>
            <a:tailEnd type="none" w="med" len="med"/>
          </a:ln>
          <a:effectLst/>
        </p:spPr>
      </p:cxnSp>
      <p:cxnSp>
        <p:nvCxnSpPr>
          <p:cNvPr id="432" name="Straight Connector 431"/>
          <p:cNvCxnSpPr/>
          <p:nvPr/>
        </p:nvCxnSpPr>
        <p:spPr bwMode="auto">
          <a:xfrm>
            <a:off x="4615507" y="5656684"/>
            <a:ext cx="1440160" cy="0"/>
          </a:xfrm>
          <a:prstGeom prst="line">
            <a:avLst/>
          </a:prstGeom>
          <a:solidFill>
            <a:schemeClr val="accent1"/>
          </a:solidFill>
          <a:ln w="38100" cap="flat" cmpd="sng" algn="ctr">
            <a:solidFill>
              <a:srgbClr val="CCCC00"/>
            </a:solidFill>
            <a:prstDash val="solid"/>
            <a:round/>
            <a:headEnd type="none" w="med" len="med"/>
            <a:tailEnd type="none" w="med" len="med"/>
          </a:ln>
          <a:effectLst/>
        </p:spPr>
      </p:cxnSp>
      <p:cxnSp>
        <p:nvCxnSpPr>
          <p:cNvPr id="439" name="Straight Connector 438"/>
          <p:cNvCxnSpPr/>
          <p:nvPr/>
        </p:nvCxnSpPr>
        <p:spPr bwMode="auto">
          <a:xfrm>
            <a:off x="4327475" y="5512668"/>
            <a:ext cx="0" cy="216024"/>
          </a:xfrm>
          <a:prstGeom prst="line">
            <a:avLst/>
          </a:prstGeom>
          <a:solidFill>
            <a:schemeClr val="accent1"/>
          </a:solidFill>
          <a:ln w="38100" cap="flat" cmpd="sng" algn="ctr">
            <a:solidFill>
              <a:srgbClr val="CC00FF"/>
            </a:solidFill>
            <a:prstDash val="solid"/>
            <a:round/>
            <a:headEnd type="none" w="med" len="med"/>
            <a:tailEnd type="none" w="med" len="med"/>
          </a:ln>
          <a:effectLst/>
        </p:spPr>
      </p:cxnSp>
      <p:cxnSp>
        <p:nvCxnSpPr>
          <p:cNvPr id="442" name="Straight Connector 441"/>
          <p:cNvCxnSpPr/>
          <p:nvPr/>
        </p:nvCxnSpPr>
        <p:spPr bwMode="auto">
          <a:xfrm flipH="1">
            <a:off x="6343699" y="5512668"/>
            <a:ext cx="1" cy="216024"/>
          </a:xfrm>
          <a:prstGeom prst="line">
            <a:avLst/>
          </a:prstGeom>
          <a:solidFill>
            <a:schemeClr val="accent1"/>
          </a:solidFill>
          <a:ln w="38100" cap="flat" cmpd="sng" algn="ctr">
            <a:solidFill>
              <a:srgbClr val="CC00FF"/>
            </a:solidFill>
            <a:prstDash val="solid"/>
            <a:round/>
            <a:headEnd type="none" w="med" len="med"/>
            <a:tailEnd type="none" w="med" len="med"/>
          </a:ln>
          <a:effectLst/>
        </p:spPr>
      </p:cxnSp>
      <p:sp>
        <p:nvSpPr>
          <p:cNvPr id="445" name="TextBox 444"/>
          <p:cNvSpPr txBox="1"/>
          <p:nvPr/>
        </p:nvSpPr>
        <p:spPr>
          <a:xfrm>
            <a:off x="4839870" y="5729272"/>
            <a:ext cx="1058431" cy="184666"/>
          </a:xfrm>
          <a:prstGeom prst="rect">
            <a:avLst/>
          </a:prstGeom>
          <a:noFill/>
        </p:spPr>
        <p:txBody>
          <a:bodyPr wrap="none" lIns="0" tIns="0" rIns="0" bIns="0" rtlCol="0">
            <a:spAutoFit/>
          </a:bodyPr>
          <a:lstStyle/>
          <a:p>
            <a:pPr algn="ctr"/>
            <a:r>
              <a:rPr lang="en-GB" sz="1200" b="0" dirty="0" smtClean="0">
                <a:solidFill>
                  <a:srgbClr val="808000"/>
                </a:solidFill>
              </a:rPr>
              <a:t>Intra-DAS TESI</a:t>
            </a:r>
            <a:endParaRPr lang="en-US" sz="1200" b="0" dirty="0" smtClean="0">
              <a:solidFill>
                <a:srgbClr val="808000"/>
              </a:solidFill>
            </a:endParaRPr>
          </a:p>
        </p:txBody>
      </p:sp>
      <p:sp>
        <p:nvSpPr>
          <p:cNvPr id="446" name="TextBox 445"/>
          <p:cNvSpPr txBox="1"/>
          <p:nvPr/>
        </p:nvSpPr>
        <p:spPr>
          <a:xfrm>
            <a:off x="4715890" y="5297224"/>
            <a:ext cx="1305294" cy="184666"/>
          </a:xfrm>
          <a:prstGeom prst="rect">
            <a:avLst/>
          </a:prstGeom>
          <a:noFill/>
        </p:spPr>
        <p:txBody>
          <a:bodyPr wrap="none" lIns="0" tIns="0" rIns="0" bIns="0" rtlCol="0">
            <a:spAutoFit/>
          </a:bodyPr>
          <a:lstStyle/>
          <a:p>
            <a:pPr algn="ctr"/>
            <a:r>
              <a:rPr lang="en-GB" sz="1200" b="0" dirty="0" smtClean="0">
                <a:solidFill>
                  <a:srgbClr val="CC00FF"/>
                </a:solidFill>
              </a:rPr>
              <a:t>Intra-Network TESI</a:t>
            </a:r>
            <a:endParaRPr lang="en-US" sz="1200" b="0" dirty="0" smtClean="0">
              <a:solidFill>
                <a:srgbClr val="CC00FF"/>
              </a:solidFill>
            </a:endParaRPr>
          </a:p>
        </p:txBody>
      </p:sp>
      <p:grpSp>
        <p:nvGrpSpPr>
          <p:cNvPr id="105" name="Group 61"/>
          <p:cNvGrpSpPr>
            <a:grpSpLocks noChangeAspect="1"/>
          </p:cNvGrpSpPr>
          <p:nvPr/>
        </p:nvGrpSpPr>
        <p:grpSpPr>
          <a:xfrm flipV="1">
            <a:off x="3103339" y="7096844"/>
            <a:ext cx="288032" cy="288032"/>
            <a:chOff x="655067" y="5296644"/>
            <a:chExt cx="504056" cy="504056"/>
          </a:xfrm>
          <a:solidFill>
            <a:schemeClr val="bg1"/>
          </a:solidFill>
        </p:grpSpPr>
        <p:sp>
          <p:nvSpPr>
            <p:cNvPr id="379" name="Isosceles Triangle 378"/>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85" name="Trapezoid 384"/>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386" name="Straight Connector 385"/>
          <p:cNvCxnSpPr/>
          <p:nvPr/>
        </p:nvCxnSpPr>
        <p:spPr bwMode="auto">
          <a:xfrm>
            <a:off x="3319363" y="702483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99" name="Straight Connector 398"/>
          <p:cNvCxnSpPr/>
          <p:nvPr/>
        </p:nvCxnSpPr>
        <p:spPr bwMode="auto">
          <a:xfrm>
            <a:off x="3175347" y="702483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02" name="Straight Connector 401"/>
          <p:cNvCxnSpPr/>
          <p:nvPr/>
        </p:nvCxnSpPr>
        <p:spPr bwMode="auto">
          <a:xfrm>
            <a:off x="3247355" y="702483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06" name="Straight Connector 405"/>
          <p:cNvCxnSpPr>
            <a:endCxn id="379" idx="0"/>
          </p:cNvCxnSpPr>
          <p:nvPr/>
        </p:nvCxnSpPr>
        <p:spPr bwMode="auto">
          <a:xfrm flipV="1">
            <a:off x="3247355" y="738487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108" name="Group 61"/>
          <p:cNvGrpSpPr>
            <a:grpSpLocks noChangeAspect="1"/>
          </p:cNvGrpSpPr>
          <p:nvPr/>
        </p:nvGrpSpPr>
        <p:grpSpPr>
          <a:xfrm flipV="1">
            <a:off x="7279803" y="7096844"/>
            <a:ext cx="288032" cy="288032"/>
            <a:chOff x="655067" y="5296644"/>
            <a:chExt cx="504056" cy="504056"/>
          </a:xfrm>
          <a:solidFill>
            <a:schemeClr val="bg1"/>
          </a:solidFill>
        </p:grpSpPr>
        <p:sp>
          <p:nvSpPr>
            <p:cNvPr id="410" name="Isosceles Triangle 409"/>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11" name="Trapezoid 410"/>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417" name="Straight Connector 416"/>
          <p:cNvCxnSpPr/>
          <p:nvPr/>
        </p:nvCxnSpPr>
        <p:spPr bwMode="auto">
          <a:xfrm>
            <a:off x="7495827" y="702483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18" name="Straight Connector 417"/>
          <p:cNvCxnSpPr/>
          <p:nvPr/>
        </p:nvCxnSpPr>
        <p:spPr bwMode="auto">
          <a:xfrm>
            <a:off x="7351811" y="702483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19" name="Straight Connector 418"/>
          <p:cNvCxnSpPr/>
          <p:nvPr/>
        </p:nvCxnSpPr>
        <p:spPr bwMode="auto">
          <a:xfrm>
            <a:off x="7423819" y="702483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25" name="Straight Connector 424"/>
          <p:cNvCxnSpPr>
            <a:endCxn id="410" idx="0"/>
          </p:cNvCxnSpPr>
          <p:nvPr/>
        </p:nvCxnSpPr>
        <p:spPr bwMode="auto">
          <a:xfrm flipV="1">
            <a:off x="7423819" y="738487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26" name="Straight Connector 425"/>
          <p:cNvCxnSpPr>
            <a:stCxn id="379" idx="0"/>
          </p:cNvCxnSpPr>
          <p:nvPr/>
        </p:nvCxnSpPr>
        <p:spPr bwMode="auto">
          <a:xfrm flipH="1">
            <a:off x="3243907" y="7384876"/>
            <a:ext cx="3448" cy="379544"/>
          </a:xfrm>
          <a:prstGeom prst="line">
            <a:avLst/>
          </a:prstGeom>
          <a:solidFill>
            <a:schemeClr val="accent1"/>
          </a:solidFill>
          <a:ln w="38100" cap="flat" cmpd="sng" algn="ctr">
            <a:solidFill>
              <a:srgbClr val="CCCC00"/>
            </a:solidFill>
            <a:prstDash val="solid"/>
            <a:round/>
            <a:headEnd type="none" w="med" len="med"/>
            <a:tailEnd type="none" w="med" len="med"/>
          </a:ln>
          <a:effectLst/>
        </p:spPr>
      </p:cxnSp>
      <p:cxnSp>
        <p:nvCxnSpPr>
          <p:cNvPr id="428" name="Straight Connector 427"/>
          <p:cNvCxnSpPr>
            <a:stCxn id="410" idx="0"/>
          </p:cNvCxnSpPr>
          <p:nvPr/>
        </p:nvCxnSpPr>
        <p:spPr bwMode="auto">
          <a:xfrm>
            <a:off x="7423819" y="7384876"/>
            <a:ext cx="0" cy="360040"/>
          </a:xfrm>
          <a:prstGeom prst="line">
            <a:avLst/>
          </a:prstGeom>
          <a:solidFill>
            <a:schemeClr val="accent1"/>
          </a:solidFill>
          <a:ln w="38100" cap="flat" cmpd="sng" algn="ctr">
            <a:solidFill>
              <a:srgbClr val="CCCC00"/>
            </a:solidFill>
            <a:prstDash val="solid"/>
            <a:round/>
            <a:headEnd type="none" w="med" len="med"/>
            <a:tailEnd type="none" w="med" len="med"/>
          </a:ln>
          <a:effectLst/>
        </p:spPr>
      </p:cxnSp>
      <p:cxnSp>
        <p:nvCxnSpPr>
          <p:cNvPr id="429" name="Straight Connector 428"/>
          <p:cNvCxnSpPr/>
          <p:nvPr/>
        </p:nvCxnSpPr>
        <p:spPr bwMode="auto">
          <a:xfrm>
            <a:off x="3247355" y="7744916"/>
            <a:ext cx="4176464" cy="0"/>
          </a:xfrm>
          <a:prstGeom prst="line">
            <a:avLst/>
          </a:prstGeom>
          <a:solidFill>
            <a:schemeClr val="accent1"/>
          </a:solidFill>
          <a:ln w="38100" cap="flat" cmpd="sng" algn="ctr">
            <a:solidFill>
              <a:srgbClr val="CCCC00"/>
            </a:solidFill>
            <a:prstDash val="solid"/>
            <a:round/>
            <a:headEnd type="none" w="med" len="med"/>
            <a:tailEnd type="none" w="med" len="med"/>
          </a:ln>
          <a:effectLst/>
        </p:spPr>
      </p:cxnSp>
      <p:sp>
        <p:nvSpPr>
          <p:cNvPr id="435" name="TextBox 434"/>
          <p:cNvSpPr txBox="1"/>
          <p:nvPr/>
        </p:nvSpPr>
        <p:spPr>
          <a:xfrm>
            <a:off x="4797743" y="7528892"/>
            <a:ext cx="998670" cy="184666"/>
          </a:xfrm>
          <a:prstGeom prst="rect">
            <a:avLst/>
          </a:prstGeom>
          <a:noFill/>
        </p:spPr>
        <p:txBody>
          <a:bodyPr wrap="none" lIns="0" tIns="0" rIns="0" bIns="0" rtlCol="0">
            <a:spAutoFit/>
          </a:bodyPr>
          <a:lstStyle/>
          <a:p>
            <a:pPr algn="ctr"/>
            <a:r>
              <a:rPr lang="en-GB" sz="1200" b="0" dirty="0" smtClean="0">
                <a:solidFill>
                  <a:srgbClr val="808000"/>
                </a:solidFill>
              </a:rPr>
              <a:t>Intra-DAS Link</a:t>
            </a:r>
            <a:endParaRPr lang="en-US" sz="1200" b="0" dirty="0" smtClean="0">
              <a:solidFill>
                <a:srgbClr val="808000"/>
              </a:solidFill>
            </a:endParaRPr>
          </a:p>
        </p:txBody>
      </p:sp>
      <p:grpSp>
        <p:nvGrpSpPr>
          <p:cNvPr id="109" name="Group 61"/>
          <p:cNvGrpSpPr>
            <a:grpSpLocks noChangeAspect="1"/>
          </p:cNvGrpSpPr>
          <p:nvPr/>
        </p:nvGrpSpPr>
        <p:grpSpPr>
          <a:xfrm>
            <a:off x="4543499" y="1912268"/>
            <a:ext cx="288032" cy="288032"/>
            <a:chOff x="655067" y="5296644"/>
            <a:chExt cx="504056" cy="504056"/>
          </a:xfrm>
          <a:solidFill>
            <a:schemeClr val="bg1"/>
          </a:solidFill>
        </p:grpSpPr>
        <p:sp>
          <p:nvSpPr>
            <p:cNvPr id="449" name="Isosceles Triangle 448"/>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50" name="Trapezoid 449"/>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115" name="Group 64"/>
          <p:cNvGrpSpPr>
            <a:grpSpLocks noChangeAspect="1"/>
          </p:cNvGrpSpPr>
          <p:nvPr/>
        </p:nvGrpSpPr>
        <p:grpSpPr>
          <a:xfrm>
            <a:off x="4183459" y="1912268"/>
            <a:ext cx="288032" cy="288032"/>
            <a:chOff x="655067" y="5296644"/>
            <a:chExt cx="504056" cy="504056"/>
          </a:xfrm>
          <a:solidFill>
            <a:schemeClr val="bg1"/>
          </a:solidFill>
        </p:grpSpPr>
        <p:sp>
          <p:nvSpPr>
            <p:cNvPr id="452" name="Isosceles Triangle 451"/>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53" name="Trapezoid 452"/>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454" name="Straight Connector 453"/>
          <p:cNvCxnSpPr/>
          <p:nvPr/>
        </p:nvCxnSpPr>
        <p:spPr bwMode="auto">
          <a:xfrm flipV="1">
            <a:off x="4327475" y="220030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55" name="Straight Connector 454"/>
          <p:cNvCxnSpPr/>
          <p:nvPr/>
        </p:nvCxnSpPr>
        <p:spPr bwMode="auto">
          <a:xfrm flipV="1">
            <a:off x="4399483" y="220030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56" name="Straight Connector 455"/>
          <p:cNvCxnSpPr/>
          <p:nvPr/>
        </p:nvCxnSpPr>
        <p:spPr bwMode="auto">
          <a:xfrm flipV="1">
            <a:off x="4255467" y="220030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57" name="Straight Connector 456"/>
          <p:cNvCxnSpPr/>
          <p:nvPr/>
        </p:nvCxnSpPr>
        <p:spPr bwMode="auto">
          <a:xfrm flipV="1">
            <a:off x="4759523" y="220030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58" name="Straight Connector 457"/>
          <p:cNvCxnSpPr/>
          <p:nvPr/>
        </p:nvCxnSpPr>
        <p:spPr bwMode="auto">
          <a:xfrm flipV="1">
            <a:off x="4615507" y="220030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59" name="Straight Connector 458"/>
          <p:cNvCxnSpPr/>
          <p:nvPr/>
        </p:nvCxnSpPr>
        <p:spPr bwMode="auto">
          <a:xfrm flipV="1">
            <a:off x="4687515" y="220030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60" name="Straight Connector 459"/>
          <p:cNvCxnSpPr>
            <a:endCxn id="452" idx="0"/>
          </p:cNvCxnSpPr>
          <p:nvPr/>
        </p:nvCxnSpPr>
        <p:spPr bwMode="auto">
          <a:xfrm>
            <a:off x="4327475" y="169624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61" name="Straight Connector 460"/>
          <p:cNvCxnSpPr>
            <a:endCxn id="449" idx="0"/>
          </p:cNvCxnSpPr>
          <p:nvPr/>
        </p:nvCxnSpPr>
        <p:spPr bwMode="auto">
          <a:xfrm>
            <a:off x="4687515" y="169624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462" name="TextBox 461"/>
          <p:cNvSpPr txBox="1"/>
          <p:nvPr/>
        </p:nvSpPr>
        <p:spPr>
          <a:xfrm>
            <a:off x="4111451" y="1408212"/>
            <a:ext cx="853179" cy="277000"/>
          </a:xfrm>
          <a:prstGeom prst="rect">
            <a:avLst/>
          </a:prstGeom>
          <a:noFill/>
        </p:spPr>
        <p:txBody>
          <a:bodyPr wrap="square" lIns="0" tIns="0" rIns="0" bIns="0" rtlCol="0">
            <a:spAutoFit/>
          </a:bodyPr>
          <a:lstStyle/>
          <a:p>
            <a:pPr algn="ctr"/>
            <a:r>
              <a:rPr lang="en-GB" sz="1800" b="0" dirty="0" smtClean="0"/>
              <a:t>INNI</a:t>
            </a:r>
            <a:endParaRPr lang="en-US" sz="1800" b="0" dirty="0" smtClean="0"/>
          </a:p>
        </p:txBody>
      </p:sp>
      <p:sp>
        <p:nvSpPr>
          <p:cNvPr id="271" name="Rectangle 270"/>
          <p:cNvSpPr/>
          <p:nvPr/>
        </p:nvSpPr>
        <p:spPr bwMode="auto">
          <a:xfrm>
            <a:off x="4111451" y="2272308"/>
            <a:ext cx="2376264" cy="432048"/>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1"/>
                </a:solidFill>
                <a:effectLst/>
                <a:latin typeface="Arial" charset="0"/>
                <a:ea typeface="MS PGothic" pitchFamily="34" charset="-128"/>
              </a:rPr>
              <a:t>SVLAN EC Relay</a:t>
            </a:r>
            <a:endParaRPr kumimoji="0" lang="en-US" sz="1400" b="1" i="0" u="none" strike="noStrike" cap="none" normalizeH="0" baseline="0" dirty="0" smtClean="0">
              <a:ln>
                <a:noFill/>
              </a:ln>
              <a:solidFill>
                <a:schemeClr val="tx1"/>
              </a:solidFill>
              <a:effectLst/>
              <a:latin typeface="Arial" charset="0"/>
              <a:ea typeface="MS PGothic" pitchFamily="34" charset="-128"/>
            </a:endParaRPr>
          </a:p>
        </p:txBody>
      </p:sp>
      <p:cxnSp>
        <p:nvCxnSpPr>
          <p:cNvPr id="518" name="Straight Connector 517"/>
          <p:cNvCxnSpPr/>
          <p:nvPr/>
        </p:nvCxnSpPr>
        <p:spPr bwMode="auto">
          <a:xfrm flipV="1">
            <a:off x="2527275" y="6016724"/>
            <a:ext cx="144016"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19" name="Straight Connector 518"/>
          <p:cNvCxnSpPr/>
          <p:nvPr/>
        </p:nvCxnSpPr>
        <p:spPr bwMode="auto">
          <a:xfrm flipV="1">
            <a:off x="2887315" y="601672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30" name="Straight Connector 529"/>
          <p:cNvCxnSpPr/>
          <p:nvPr/>
        </p:nvCxnSpPr>
        <p:spPr bwMode="auto">
          <a:xfrm flipV="1">
            <a:off x="3247355" y="6016724"/>
            <a:ext cx="144016"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31" name="Straight Connector 530"/>
          <p:cNvCxnSpPr/>
          <p:nvPr/>
        </p:nvCxnSpPr>
        <p:spPr bwMode="auto">
          <a:xfrm flipV="1">
            <a:off x="3607395" y="601672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35" name="Straight Connector 534"/>
          <p:cNvCxnSpPr/>
          <p:nvPr/>
        </p:nvCxnSpPr>
        <p:spPr bwMode="auto">
          <a:xfrm flipH="1" flipV="1">
            <a:off x="7999883" y="6016724"/>
            <a:ext cx="144016"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36" name="Straight Connector 535"/>
          <p:cNvCxnSpPr/>
          <p:nvPr/>
        </p:nvCxnSpPr>
        <p:spPr bwMode="auto">
          <a:xfrm flipH="1" flipV="1">
            <a:off x="7783859" y="601672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38" name="Straight Connector 537"/>
          <p:cNvCxnSpPr/>
          <p:nvPr/>
        </p:nvCxnSpPr>
        <p:spPr bwMode="auto">
          <a:xfrm flipH="1" flipV="1">
            <a:off x="7279803" y="6016724"/>
            <a:ext cx="144016"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39" name="Straight Connector 538"/>
          <p:cNvCxnSpPr/>
          <p:nvPr/>
        </p:nvCxnSpPr>
        <p:spPr bwMode="auto">
          <a:xfrm flipH="1" flipV="1">
            <a:off x="7063779" y="601672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520" name="Group 519"/>
          <p:cNvGrpSpPr/>
          <p:nvPr/>
        </p:nvGrpSpPr>
        <p:grpSpPr>
          <a:xfrm>
            <a:off x="6995" y="976164"/>
            <a:ext cx="10376147" cy="6912768"/>
            <a:chOff x="6995" y="976164"/>
            <a:chExt cx="10376147" cy="6912768"/>
          </a:xfrm>
        </p:grpSpPr>
        <p:sp>
          <p:nvSpPr>
            <p:cNvPr id="493" name="TextBox 492"/>
            <p:cNvSpPr txBox="1"/>
            <p:nvPr/>
          </p:nvSpPr>
          <p:spPr>
            <a:xfrm>
              <a:off x="5911651" y="2992388"/>
              <a:ext cx="169918" cy="215444"/>
            </a:xfrm>
            <a:prstGeom prst="rect">
              <a:avLst/>
            </a:prstGeom>
            <a:noFill/>
          </p:spPr>
          <p:txBody>
            <a:bodyPr wrap="none" lIns="0" tIns="0" rIns="0" bIns="0" rtlCol="0">
              <a:spAutoFit/>
            </a:bodyPr>
            <a:lstStyle/>
            <a:p>
              <a:r>
                <a:rPr lang="en-GB" sz="1400" dirty="0" smtClean="0">
                  <a:solidFill>
                    <a:srgbClr val="C00000"/>
                  </a:solidFill>
                </a:rPr>
                <a:t>W</a:t>
              </a:r>
              <a:endParaRPr lang="en-US" sz="1400" dirty="0" smtClean="0">
                <a:solidFill>
                  <a:srgbClr val="C00000"/>
                </a:solidFill>
              </a:endParaRPr>
            </a:p>
          </p:txBody>
        </p:sp>
        <p:sp>
          <p:nvSpPr>
            <p:cNvPr id="494" name="TextBox 493"/>
            <p:cNvSpPr txBox="1"/>
            <p:nvPr/>
          </p:nvSpPr>
          <p:spPr>
            <a:xfrm>
              <a:off x="5575401" y="2992388"/>
              <a:ext cx="120226" cy="215444"/>
            </a:xfrm>
            <a:prstGeom prst="rect">
              <a:avLst/>
            </a:prstGeom>
            <a:noFill/>
          </p:spPr>
          <p:txBody>
            <a:bodyPr wrap="none" lIns="0" tIns="0" rIns="0" bIns="0" rtlCol="0">
              <a:spAutoFit/>
            </a:bodyPr>
            <a:lstStyle/>
            <a:p>
              <a:r>
                <a:rPr lang="en-GB" sz="1400" dirty="0" smtClean="0">
                  <a:solidFill>
                    <a:srgbClr val="C00000"/>
                  </a:solidFill>
                </a:rPr>
                <a:t>P</a:t>
              </a:r>
              <a:endParaRPr lang="en-US" sz="1400" dirty="0" smtClean="0">
                <a:solidFill>
                  <a:srgbClr val="C00000"/>
                </a:solidFill>
              </a:endParaRPr>
            </a:p>
          </p:txBody>
        </p:sp>
        <p:sp>
          <p:nvSpPr>
            <p:cNvPr id="497" name="TextBox 496"/>
            <p:cNvSpPr txBox="1"/>
            <p:nvPr/>
          </p:nvSpPr>
          <p:spPr>
            <a:xfrm>
              <a:off x="3705305" y="6017304"/>
              <a:ext cx="240450" cy="215444"/>
            </a:xfrm>
            <a:prstGeom prst="rect">
              <a:avLst/>
            </a:prstGeom>
            <a:noFill/>
          </p:spPr>
          <p:txBody>
            <a:bodyPr wrap="none" lIns="0" tIns="0" rIns="0" bIns="0" rtlCol="0">
              <a:spAutoFit/>
            </a:bodyPr>
            <a:lstStyle/>
            <a:p>
              <a:r>
                <a:rPr lang="en-GB" sz="1400" dirty="0" smtClean="0">
                  <a:solidFill>
                    <a:srgbClr val="C00000"/>
                  </a:solidFill>
                </a:rPr>
                <a:t>W*</a:t>
              </a:r>
              <a:endParaRPr lang="en-US" sz="1400" dirty="0" smtClean="0">
                <a:solidFill>
                  <a:srgbClr val="C00000"/>
                </a:solidFill>
              </a:endParaRPr>
            </a:p>
          </p:txBody>
        </p:sp>
        <p:sp>
          <p:nvSpPr>
            <p:cNvPr id="498" name="TextBox 497"/>
            <p:cNvSpPr txBox="1"/>
            <p:nvPr/>
          </p:nvSpPr>
          <p:spPr>
            <a:xfrm>
              <a:off x="3369055" y="6017304"/>
              <a:ext cx="120226" cy="215444"/>
            </a:xfrm>
            <a:prstGeom prst="rect">
              <a:avLst/>
            </a:prstGeom>
            <a:noFill/>
          </p:spPr>
          <p:txBody>
            <a:bodyPr wrap="none" lIns="0" tIns="0" rIns="0" bIns="0" rtlCol="0">
              <a:spAutoFit/>
            </a:bodyPr>
            <a:lstStyle/>
            <a:p>
              <a:r>
                <a:rPr lang="en-GB" sz="1400" dirty="0" smtClean="0">
                  <a:solidFill>
                    <a:srgbClr val="C00000"/>
                  </a:solidFill>
                </a:rPr>
                <a:t>P</a:t>
              </a:r>
              <a:endParaRPr lang="en-US" sz="1400" dirty="0" smtClean="0">
                <a:solidFill>
                  <a:srgbClr val="C00000"/>
                </a:solidFill>
              </a:endParaRPr>
            </a:p>
          </p:txBody>
        </p:sp>
        <p:sp>
          <p:nvSpPr>
            <p:cNvPr id="501" name="TextBox 500"/>
            <p:cNvSpPr txBox="1"/>
            <p:nvPr/>
          </p:nvSpPr>
          <p:spPr>
            <a:xfrm>
              <a:off x="8190005" y="6016724"/>
              <a:ext cx="169918" cy="215444"/>
            </a:xfrm>
            <a:prstGeom prst="rect">
              <a:avLst/>
            </a:prstGeom>
            <a:noFill/>
          </p:spPr>
          <p:txBody>
            <a:bodyPr wrap="none" lIns="0" tIns="0" rIns="0" bIns="0" rtlCol="0">
              <a:spAutoFit/>
            </a:bodyPr>
            <a:lstStyle/>
            <a:p>
              <a:r>
                <a:rPr lang="en-GB" sz="1400" dirty="0" smtClean="0">
                  <a:solidFill>
                    <a:srgbClr val="C00000"/>
                  </a:solidFill>
                </a:rPr>
                <a:t>W</a:t>
              </a:r>
              <a:endParaRPr lang="en-US" sz="1400" dirty="0" smtClean="0">
                <a:solidFill>
                  <a:srgbClr val="C00000"/>
                </a:solidFill>
              </a:endParaRPr>
            </a:p>
          </p:txBody>
        </p:sp>
        <p:sp>
          <p:nvSpPr>
            <p:cNvPr id="502" name="TextBox 501"/>
            <p:cNvSpPr txBox="1"/>
            <p:nvPr/>
          </p:nvSpPr>
          <p:spPr>
            <a:xfrm>
              <a:off x="7783859" y="6016724"/>
              <a:ext cx="190758" cy="215444"/>
            </a:xfrm>
            <a:prstGeom prst="rect">
              <a:avLst/>
            </a:prstGeom>
            <a:noFill/>
          </p:spPr>
          <p:txBody>
            <a:bodyPr wrap="none" lIns="0" tIns="0" rIns="0" bIns="0" rtlCol="0">
              <a:spAutoFit/>
            </a:bodyPr>
            <a:lstStyle/>
            <a:p>
              <a:r>
                <a:rPr lang="en-GB" sz="1400" dirty="0" smtClean="0">
                  <a:solidFill>
                    <a:srgbClr val="C00000"/>
                  </a:solidFill>
                </a:rPr>
                <a:t>P*</a:t>
              </a:r>
              <a:endParaRPr lang="en-US" sz="1400" dirty="0" smtClean="0">
                <a:solidFill>
                  <a:srgbClr val="C00000"/>
                </a:solidFill>
              </a:endParaRPr>
            </a:p>
          </p:txBody>
        </p:sp>
        <p:sp>
          <p:nvSpPr>
            <p:cNvPr id="529" name="Rectangle 528"/>
            <p:cNvSpPr/>
            <p:nvPr/>
          </p:nvSpPr>
          <p:spPr bwMode="auto">
            <a:xfrm>
              <a:off x="3319363" y="5872708"/>
              <a:ext cx="432048" cy="144016"/>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34" name="Rectangle 533"/>
            <p:cNvSpPr/>
            <p:nvPr/>
          </p:nvSpPr>
          <p:spPr bwMode="auto">
            <a:xfrm flipH="1">
              <a:off x="7639843" y="5872708"/>
              <a:ext cx="432048" cy="144016"/>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547" name="Straight Arrow Connector 546"/>
            <p:cNvCxnSpPr>
              <a:stCxn id="548" idx="3"/>
              <a:endCxn id="18" idx="0"/>
            </p:cNvCxnSpPr>
            <p:nvPr/>
          </p:nvCxnSpPr>
          <p:spPr bwMode="auto">
            <a:xfrm>
              <a:off x="1670174" y="5945297"/>
              <a:ext cx="1577181" cy="287451"/>
            </a:xfrm>
            <a:prstGeom prst="straightConnector1">
              <a:avLst/>
            </a:prstGeom>
            <a:solidFill>
              <a:schemeClr val="accent1"/>
            </a:solidFill>
            <a:ln w="9525" cap="flat" cmpd="sng" algn="ctr">
              <a:solidFill>
                <a:srgbClr val="C00000"/>
              </a:solidFill>
              <a:prstDash val="solid"/>
              <a:round/>
              <a:headEnd type="none" w="med" len="med"/>
              <a:tailEnd type="arrow"/>
            </a:ln>
            <a:effectLst/>
          </p:spPr>
        </p:cxnSp>
        <p:cxnSp>
          <p:nvCxnSpPr>
            <p:cNvPr id="552" name="Straight Arrow Connector 551"/>
            <p:cNvCxnSpPr>
              <a:stCxn id="548" idx="3"/>
            </p:cNvCxnSpPr>
            <p:nvPr/>
          </p:nvCxnSpPr>
          <p:spPr bwMode="auto">
            <a:xfrm>
              <a:off x="1670174" y="5945297"/>
              <a:ext cx="1944216" cy="215443"/>
            </a:xfrm>
            <a:prstGeom prst="straightConnector1">
              <a:avLst/>
            </a:prstGeom>
            <a:solidFill>
              <a:schemeClr val="accent1"/>
            </a:solidFill>
            <a:ln w="9525" cap="flat" cmpd="sng" algn="ctr">
              <a:solidFill>
                <a:srgbClr val="C00000"/>
              </a:solidFill>
              <a:prstDash val="solid"/>
              <a:round/>
              <a:headEnd type="none" w="med" len="med"/>
              <a:tailEnd type="arrow"/>
            </a:ln>
            <a:effectLst/>
          </p:spPr>
        </p:cxnSp>
        <p:cxnSp>
          <p:nvCxnSpPr>
            <p:cNvPr id="574" name="Straight Arrow Connector 573"/>
            <p:cNvCxnSpPr>
              <a:stCxn id="573" idx="3"/>
            </p:cNvCxnSpPr>
            <p:nvPr/>
          </p:nvCxnSpPr>
          <p:spPr bwMode="auto">
            <a:xfrm>
              <a:off x="1670174" y="5332358"/>
              <a:ext cx="1872208" cy="611777"/>
            </a:xfrm>
            <a:prstGeom prst="straightConnector1">
              <a:avLst/>
            </a:prstGeom>
            <a:solidFill>
              <a:schemeClr val="accent1"/>
            </a:solidFill>
            <a:ln w="9525" cap="flat" cmpd="sng" algn="ctr">
              <a:solidFill>
                <a:srgbClr val="C00000"/>
              </a:solidFill>
              <a:prstDash val="solid"/>
              <a:round/>
              <a:headEnd type="none" w="med" len="med"/>
              <a:tailEnd type="arrow"/>
            </a:ln>
            <a:effectLst/>
          </p:spPr>
        </p:cxnSp>
        <p:cxnSp>
          <p:nvCxnSpPr>
            <p:cNvPr id="343" name="Straight Connector 342"/>
            <p:cNvCxnSpPr/>
            <p:nvPr/>
          </p:nvCxnSpPr>
          <p:spPr bwMode="auto">
            <a:xfrm>
              <a:off x="5839643" y="3136404"/>
              <a:ext cx="2088232" cy="2736304"/>
            </a:xfrm>
            <a:prstGeom prst="line">
              <a:avLst/>
            </a:prstGeom>
            <a:solidFill>
              <a:schemeClr val="accent1"/>
            </a:solidFill>
            <a:ln w="38100" cap="flat" cmpd="sng" algn="ctr">
              <a:solidFill>
                <a:srgbClr val="C00000"/>
              </a:solidFill>
              <a:prstDash val="solid"/>
              <a:round/>
              <a:headEnd type="none" w="med" len="med"/>
              <a:tailEnd type="none" w="med" len="med"/>
            </a:ln>
            <a:effectLst/>
          </p:spPr>
        </p:cxnSp>
        <p:cxnSp>
          <p:nvCxnSpPr>
            <p:cNvPr id="563" name="Straight Connector 562"/>
            <p:cNvCxnSpPr/>
            <p:nvPr/>
          </p:nvCxnSpPr>
          <p:spPr bwMode="auto">
            <a:xfrm>
              <a:off x="7927875" y="5872708"/>
              <a:ext cx="72008" cy="144016"/>
            </a:xfrm>
            <a:prstGeom prst="line">
              <a:avLst/>
            </a:prstGeom>
            <a:solidFill>
              <a:schemeClr val="accent1"/>
            </a:solidFill>
            <a:ln w="38100" cap="flat" cmpd="sng" algn="ctr">
              <a:solidFill>
                <a:srgbClr val="C00000"/>
              </a:solidFill>
              <a:prstDash val="solid"/>
              <a:round/>
              <a:headEnd type="none" w="med" len="med"/>
              <a:tailEnd type="none" w="med" len="med"/>
            </a:ln>
            <a:effectLst/>
          </p:spPr>
        </p:cxnSp>
        <p:cxnSp>
          <p:nvCxnSpPr>
            <p:cNvPr id="564" name="Straight Connector 563"/>
            <p:cNvCxnSpPr/>
            <p:nvPr/>
          </p:nvCxnSpPr>
          <p:spPr bwMode="auto">
            <a:xfrm>
              <a:off x="7711851" y="5872708"/>
              <a:ext cx="72008" cy="144016"/>
            </a:xfrm>
            <a:prstGeom prst="line">
              <a:avLst/>
            </a:prstGeom>
            <a:solidFill>
              <a:schemeClr val="accent1"/>
            </a:solidFill>
            <a:ln w="38100" cap="flat" cmpd="sng" algn="ctr">
              <a:solidFill>
                <a:srgbClr val="C00000"/>
              </a:solidFill>
              <a:prstDash val="solid"/>
              <a:round/>
              <a:headEnd type="none" w="med" len="med"/>
              <a:tailEnd type="none" w="med" len="med"/>
            </a:ln>
            <a:effectLst/>
          </p:spPr>
        </p:cxnSp>
        <p:cxnSp>
          <p:nvCxnSpPr>
            <p:cNvPr id="412" name="Straight Connector 411"/>
            <p:cNvCxnSpPr/>
            <p:nvPr/>
          </p:nvCxnSpPr>
          <p:spPr bwMode="auto">
            <a:xfrm flipH="1">
              <a:off x="3470374" y="3136404"/>
              <a:ext cx="2016224" cy="2736304"/>
            </a:xfrm>
            <a:prstGeom prst="line">
              <a:avLst/>
            </a:prstGeom>
            <a:solidFill>
              <a:schemeClr val="accent1"/>
            </a:solidFill>
            <a:ln w="38100" cap="flat" cmpd="sng" algn="ctr">
              <a:solidFill>
                <a:srgbClr val="C00000"/>
              </a:solidFill>
              <a:prstDash val="sysDot"/>
              <a:round/>
              <a:headEnd type="none" w="med" len="med"/>
              <a:tailEnd type="none" w="med" len="med"/>
            </a:ln>
            <a:effectLst/>
          </p:spPr>
        </p:cxnSp>
        <p:sp>
          <p:nvSpPr>
            <p:cNvPr id="421" name="TextBox 420"/>
            <p:cNvSpPr txBox="1"/>
            <p:nvPr/>
          </p:nvSpPr>
          <p:spPr>
            <a:xfrm>
              <a:off x="7695774" y="4577144"/>
              <a:ext cx="2687368" cy="215444"/>
            </a:xfrm>
            <a:prstGeom prst="rect">
              <a:avLst/>
            </a:prstGeom>
            <a:solidFill>
              <a:schemeClr val="bg1"/>
            </a:solidFill>
          </p:spPr>
          <p:txBody>
            <a:bodyPr wrap="square" lIns="0" tIns="0" rIns="0" bIns="0" rtlCol="0">
              <a:spAutoFit/>
            </a:bodyPr>
            <a:lstStyle/>
            <a:p>
              <a:r>
                <a:rPr lang="en-GB" sz="1400" b="0" dirty="0" smtClean="0">
                  <a:solidFill>
                    <a:srgbClr val="C00000"/>
                  </a:solidFill>
                </a:rPr>
                <a:t>TESI A1,A2,A3</a:t>
              </a:r>
              <a:endParaRPr lang="en-US" sz="1400" b="0" dirty="0" smtClean="0">
                <a:solidFill>
                  <a:srgbClr val="C00000"/>
                </a:solidFill>
              </a:endParaRPr>
            </a:p>
          </p:txBody>
        </p:sp>
        <p:sp>
          <p:nvSpPr>
            <p:cNvPr id="479" name="Freeform 478"/>
            <p:cNvSpPr/>
            <p:nvPr/>
          </p:nvSpPr>
          <p:spPr bwMode="auto">
            <a:xfrm>
              <a:off x="3614389" y="5152628"/>
              <a:ext cx="4097461" cy="792088"/>
            </a:xfrm>
            <a:custGeom>
              <a:avLst/>
              <a:gdLst>
                <a:gd name="connsiteX0" fmla="*/ 3448050 w 3448050"/>
                <a:gd name="connsiteY0" fmla="*/ 1571625 h 1571625"/>
                <a:gd name="connsiteX1" fmla="*/ 2638425 w 3448050"/>
                <a:gd name="connsiteY1" fmla="*/ 0 h 1571625"/>
                <a:gd name="connsiteX2" fmla="*/ 733425 w 3448050"/>
                <a:gd name="connsiteY2" fmla="*/ 0 h 1571625"/>
                <a:gd name="connsiteX3" fmla="*/ 0 w 3448050"/>
                <a:gd name="connsiteY3" fmla="*/ 1571625 h 1571625"/>
                <a:gd name="connsiteX0" fmla="*/ 3745296 w 3745296"/>
                <a:gd name="connsiteY0" fmla="*/ 1571625 h 1571625"/>
                <a:gd name="connsiteX1" fmla="*/ 2638425 w 3745296"/>
                <a:gd name="connsiteY1" fmla="*/ 0 h 1571625"/>
                <a:gd name="connsiteX2" fmla="*/ 733425 w 3745296"/>
                <a:gd name="connsiteY2" fmla="*/ 0 h 1571625"/>
                <a:gd name="connsiteX3" fmla="*/ 0 w 3745296"/>
                <a:gd name="connsiteY3" fmla="*/ 1571625 h 1571625"/>
                <a:gd name="connsiteX0" fmla="*/ 3448050 w 3448050"/>
                <a:gd name="connsiteY0" fmla="*/ 1571625 h 1571625"/>
                <a:gd name="connsiteX1" fmla="*/ 2341179 w 3448050"/>
                <a:gd name="connsiteY1" fmla="*/ 0 h 1571625"/>
                <a:gd name="connsiteX2" fmla="*/ 436179 w 3448050"/>
                <a:gd name="connsiteY2" fmla="*/ 0 h 1571625"/>
                <a:gd name="connsiteX3" fmla="*/ 0 w 3448050"/>
                <a:gd name="connsiteY3" fmla="*/ 1571625 h 1571625"/>
                <a:gd name="connsiteX0" fmla="*/ 3448050 w 3448050"/>
                <a:gd name="connsiteY0" fmla="*/ 1702594 h 1702594"/>
                <a:gd name="connsiteX1" fmla="*/ 2853559 w 3448050"/>
                <a:gd name="connsiteY1" fmla="*/ 0 h 1702594"/>
                <a:gd name="connsiteX2" fmla="*/ 436179 w 3448050"/>
                <a:gd name="connsiteY2" fmla="*/ 130969 h 1702594"/>
                <a:gd name="connsiteX3" fmla="*/ 0 w 3448050"/>
                <a:gd name="connsiteY3" fmla="*/ 1702594 h 1702594"/>
                <a:gd name="connsiteX0" fmla="*/ 3448050 w 3448050"/>
                <a:gd name="connsiteY0" fmla="*/ 1571625 h 1571625"/>
                <a:gd name="connsiteX1" fmla="*/ 2853559 w 3448050"/>
                <a:gd name="connsiteY1" fmla="*/ 0 h 1571625"/>
                <a:gd name="connsiteX2" fmla="*/ 436179 w 3448050"/>
                <a:gd name="connsiteY2" fmla="*/ 0 h 1571625"/>
                <a:gd name="connsiteX3" fmla="*/ 0 w 3448050"/>
                <a:gd name="connsiteY3" fmla="*/ 1571625 h 1571625"/>
                <a:gd name="connsiteX0" fmla="*/ 3448050 w 3448050"/>
                <a:gd name="connsiteY0" fmla="*/ 1571625 h 1571625"/>
                <a:gd name="connsiteX1" fmla="*/ 2853559 w 3448050"/>
                <a:gd name="connsiteY1" fmla="*/ 0 h 1571625"/>
                <a:gd name="connsiteX2" fmla="*/ 535042 w 3448050"/>
                <a:gd name="connsiteY2" fmla="*/ 0 h 1571625"/>
                <a:gd name="connsiteX3" fmla="*/ 0 w 3448050"/>
                <a:gd name="connsiteY3" fmla="*/ 1571625 h 1571625"/>
                <a:gd name="connsiteX0" fmla="*/ 3448050 w 3448050"/>
                <a:gd name="connsiteY0" fmla="*/ 1571625 h 1571625"/>
                <a:gd name="connsiteX1" fmla="*/ 2853559 w 3448050"/>
                <a:gd name="connsiteY1" fmla="*/ 0 h 1571625"/>
                <a:gd name="connsiteX2" fmla="*/ 594491 w 3448050"/>
                <a:gd name="connsiteY2" fmla="*/ 0 h 1571625"/>
                <a:gd name="connsiteX3" fmla="*/ 0 w 3448050"/>
                <a:gd name="connsiteY3" fmla="*/ 1571625 h 1571625"/>
                <a:gd name="connsiteX0" fmla="*/ 3448050 w 3448050"/>
                <a:gd name="connsiteY0" fmla="*/ 1571625 h 1571625"/>
                <a:gd name="connsiteX1" fmla="*/ 2794109 w 3448050"/>
                <a:gd name="connsiteY1" fmla="*/ 0 h 1571625"/>
                <a:gd name="connsiteX2" fmla="*/ 594491 w 3448050"/>
                <a:gd name="connsiteY2" fmla="*/ 0 h 1571625"/>
                <a:gd name="connsiteX3" fmla="*/ 0 w 3448050"/>
                <a:gd name="connsiteY3" fmla="*/ 1571625 h 1571625"/>
                <a:gd name="connsiteX0" fmla="*/ 3382826 w 3382826"/>
                <a:gd name="connsiteY0" fmla="*/ 1428750 h 1571625"/>
                <a:gd name="connsiteX1" fmla="*/ 2794109 w 3382826"/>
                <a:gd name="connsiteY1" fmla="*/ 0 h 1571625"/>
                <a:gd name="connsiteX2" fmla="*/ 594491 w 3382826"/>
                <a:gd name="connsiteY2" fmla="*/ 0 h 1571625"/>
                <a:gd name="connsiteX3" fmla="*/ 0 w 3382826"/>
                <a:gd name="connsiteY3" fmla="*/ 1571625 h 1571625"/>
              </a:gdLst>
              <a:ahLst/>
              <a:cxnLst>
                <a:cxn ang="0">
                  <a:pos x="connsiteX0" y="connsiteY0"/>
                </a:cxn>
                <a:cxn ang="0">
                  <a:pos x="connsiteX1" y="connsiteY1"/>
                </a:cxn>
                <a:cxn ang="0">
                  <a:pos x="connsiteX2" y="connsiteY2"/>
                </a:cxn>
                <a:cxn ang="0">
                  <a:pos x="connsiteX3" y="connsiteY3"/>
                </a:cxn>
              </a:cxnLst>
              <a:rect l="l" t="t" r="r" b="b"/>
              <a:pathLst>
                <a:path w="3382826" h="1571625">
                  <a:moveTo>
                    <a:pt x="3382826" y="1428750"/>
                  </a:moveTo>
                  <a:lnTo>
                    <a:pt x="2794109" y="0"/>
                  </a:lnTo>
                  <a:lnTo>
                    <a:pt x="594491" y="0"/>
                  </a:lnTo>
                  <a:lnTo>
                    <a:pt x="0" y="1571625"/>
                  </a:lnTo>
                </a:path>
              </a:pathLst>
            </a:custGeom>
            <a:noFill/>
            <a:ln w="38100" cap="flat" cmpd="sng" algn="ctr">
              <a:solidFill>
                <a:srgbClr val="C00000"/>
              </a:solidFill>
              <a:prstDash val="lgDashDot"/>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08" name="TextBox 507"/>
            <p:cNvSpPr txBox="1"/>
            <p:nvPr/>
          </p:nvSpPr>
          <p:spPr>
            <a:xfrm>
              <a:off x="6710734" y="4577144"/>
              <a:ext cx="229230" cy="215444"/>
            </a:xfrm>
            <a:prstGeom prst="rect">
              <a:avLst/>
            </a:prstGeom>
            <a:noFill/>
          </p:spPr>
          <p:txBody>
            <a:bodyPr wrap="none" lIns="0" tIns="0" rIns="0" bIns="0" rtlCol="0">
              <a:spAutoFit/>
            </a:bodyPr>
            <a:lstStyle/>
            <a:p>
              <a:r>
                <a:rPr lang="en-GB" sz="1400" dirty="0" smtClean="0">
                  <a:solidFill>
                    <a:srgbClr val="C00000"/>
                  </a:solidFill>
                </a:rPr>
                <a:t>A1</a:t>
              </a:r>
              <a:endParaRPr lang="en-US" sz="1400" dirty="0" smtClean="0">
                <a:solidFill>
                  <a:srgbClr val="C00000"/>
                </a:solidFill>
              </a:endParaRPr>
            </a:p>
          </p:txBody>
        </p:sp>
        <p:sp>
          <p:nvSpPr>
            <p:cNvPr id="509" name="TextBox 508"/>
            <p:cNvSpPr txBox="1"/>
            <p:nvPr/>
          </p:nvSpPr>
          <p:spPr>
            <a:xfrm>
              <a:off x="4046438" y="4577144"/>
              <a:ext cx="229230" cy="215444"/>
            </a:xfrm>
            <a:prstGeom prst="rect">
              <a:avLst/>
            </a:prstGeom>
            <a:noFill/>
          </p:spPr>
          <p:txBody>
            <a:bodyPr wrap="none" lIns="0" tIns="0" rIns="0" bIns="0" rtlCol="0">
              <a:spAutoFit/>
            </a:bodyPr>
            <a:lstStyle/>
            <a:p>
              <a:r>
                <a:rPr lang="en-GB" sz="1400" dirty="0" smtClean="0">
                  <a:solidFill>
                    <a:srgbClr val="C00000"/>
                  </a:solidFill>
                </a:rPr>
                <a:t>A2</a:t>
              </a:r>
              <a:endParaRPr lang="en-US" sz="1400" dirty="0" smtClean="0">
                <a:solidFill>
                  <a:srgbClr val="C00000"/>
                </a:solidFill>
              </a:endParaRPr>
            </a:p>
          </p:txBody>
        </p:sp>
        <p:sp>
          <p:nvSpPr>
            <p:cNvPr id="510" name="TextBox 509"/>
            <p:cNvSpPr txBox="1"/>
            <p:nvPr/>
          </p:nvSpPr>
          <p:spPr>
            <a:xfrm>
              <a:off x="5414590" y="4937184"/>
              <a:ext cx="229230" cy="215444"/>
            </a:xfrm>
            <a:prstGeom prst="rect">
              <a:avLst/>
            </a:prstGeom>
            <a:noFill/>
          </p:spPr>
          <p:txBody>
            <a:bodyPr wrap="none" lIns="0" tIns="0" rIns="0" bIns="0" rtlCol="0">
              <a:spAutoFit/>
            </a:bodyPr>
            <a:lstStyle/>
            <a:p>
              <a:r>
                <a:rPr lang="en-GB" sz="1400" dirty="0" smtClean="0">
                  <a:solidFill>
                    <a:srgbClr val="C00000"/>
                  </a:solidFill>
                </a:rPr>
                <a:t>A3</a:t>
              </a:r>
              <a:endParaRPr lang="en-US" sz="1400" dirty="0" smtClean="0">
                <a:solidFill>
                  <a:srgbClr val="C00000"/>
                </a:solidFill>
              </a:endParaRPr>
            </a:p>
          </p:txBody>
        </p:sp>
        <p:sp>
          <p:nvSpPr>
            <p:cNvPr id="546" name="TextBox 545"/>
            <p:cNvSpPr txBox="1"/>
            <p:nvPr/>
          </p:nvSpPr>
          <p:spPr>
            <a:xfrm>
              <a:off x="85998" y="976164"/>
              <a:ext cx="3960440" cy="1477328"/>
            </a:xfrm>
            <a:prstGeom prst="rect">
              <a:avLst/>
            </a:prstGeom>
            <a:noFill/>
          </p:spPr>
          <p:txBody>
            <a:bodyPr wrap="square" lIns="0" tIns="0" rIns="0" bIns="0" rtlCol="0">
              <a:spAutoFit/>
            </a:bodyPr>
            <a:lstStyle/>
            <a:p>
              <a:r>
                <a:rPr lang="en-GB" sz="1600" b="0" dirty="0" smtClean="0">
                  <a:solidFill>
                    <a:srgbClr val="C00000"/>
                  </a:solidFill>
                </a:rPr>
                <a:t>TESI </a:t>
              </a:r>
              <a:r>
                <a:rPr lang="en-GB" sz="1600" dirty="0" smtClean="0">
                  <a:solidFill>
                    <a:srgbClr val="C00000"/>
                  </a:solidFill>
                </a:rPr>
                <a:t>A1,A2,A3</a:t>
              </a:r>
              <a:r>
                <a:rPr lang="en-GB" sz="1600" b="0" dirty="0" smtClean="0">
                  <a:solidFill>
                    <a:srgbClr val="C00000"/>
                  </a:solidFill>
                </a:rPr>
                <a:t> for protected SVLAN </a:t>
              </a:r>
              <a:r>
                <a:rPr lang="en-GB" sz="1600" b="0" dirty="0" err="1" smtClean="0">
                  <a:solidFill>
                    <a:srgbClr val="C00000"/>
                  </a:solidFill>
                </a:rPr>
                <a:t>ECs</a:t>
              </a:r>
              <a:r>
                <a:rPr lang="en-GB" sz="1600" b="0" dirty="0" smtClean="0">
                  <a:solidFill>
                    <a:srgbClr val="C00000"/>
                  </a:solidFill>
                </a:rPr>
                <a:t> has active protected endpoint at either the right, or the left portal node. The other protected TESI endpoint is blocked. The two protected TESI endpoints form one virtual protected endpoint.</a:t>
              </a:r>
              <a:endParaRPr lang="en-US" sz="1600" b="0" dirty="0" smtClean="0">
                <a:solidFill>
                  <a:srgbClr val="C00000"/>
                </a:solidFill>
              </a:endParaRPr>
            </a:p>
          </p:txBody>
        </p:sp>
        <p:sp>
          <p:nvSpPr>
            <p:cNvPr id="548" name="TextBox 547"/>
            <p:cNvSpPr txBox="1"/>
            <p:nvPr/>
          </p:nvSpPr>
          <p:spPr>
            <a:xfrm>
              <a:off x="6995" y="5729853"/>
              <a:ext cx="1663179" cy="430887"/>
            </a:xfrm>
            <a:prstGeom prst="rect">
              <a:avLst/>
            </a:prstGeom>
            <a:solidFill>
              <a:schemeClr val="bg1"/>
            </a:solidFill>
          </p:spPr>
          <p:txBody>
            <a:bodyPr wrap="square" lIns="0" tIns="0" rIns="0" bIns="0" rtlCol="0">
              <a:spAutoFit/>
            </a:bodyPr>
            <a:lstStyle/>
            <a:p>
              <a:pPr algn="r"/>
              <a:r>
                <a:rPr lang="en-GB" sz="1400" b="0" dirty="0" smtClean="0">
                  <a:solidFill>
                    <a:srgbClr val="C00000"/>
                  </a:solidFill>
                </a:rPr>
                <a:t>Blocked TESI A protected  endpoints</a:t>
              </a:r>
              <a:endParaRPr lang="en-US" sz="1400" b="0" dirty="0" smtClean="0">
                <a:solidFill>
                  <a:srgbClr val="C00000"/>
                </a:solidFill>
              </a:endParaRPr>
            </a:p>
          </p:txBody>
        </p:sp>
        <p:sp>
          <p:nvSpPr>
            <p:cNvPr id="561" name="Freeform 560"/>
            <p:cNvSpPr/>
            <p:nvPr/>
          </p:nvSpPr>
          <p:spPr bwMode="auto">
            <a:xfrm>
              <a:off x="3470374" y="5873477"/>
              <a:ext cx="218783" cy="73863"/>
            </a:xfrm>
            <a:custGeom>
              <a:avLst/>
              <a:gdLst>
                <a:gd name="connsiteX0" fmla="*/ 0 w 218783"/>
                <a:gd name="connsiteY0" fmla="*/ 0 h 73863"/>
                <a:gd name="connsiteX1" fmla="*/ 106587 w 218783"/>
                <a:gd name="connsiteY1" fmla="*/ 72928 h 73863"/>
                <a:gd name="connsiteX2" fmla="*/ 218783 w 218783"/>
                <a:gd name="connsiteY2" fmla="*/ 5610 h 73863"/>
              </a:gdLst>
              <a:ahLst/>
              <a:cxnLst>
                <a:cxn ang="0">
                  <a:pos x="connsiteX0" y="connsiteY0"/>
                </a:cxn>
                <a:cxn ang="0">
                  <a:pos x="connsiteX1" y="connsiteY1"/>
                </a:cxn>
                <a:cxn ang="0">
                  <a:pos x="connsiteX2" y="connsiteY2"/>
                </a:cxn>
              </a:cxnLst>
              <a:rect l="l" t="t" r="r" b="b"/>
              <a:pathLst>
                <a:path w="218783" h="73863">
                  <a:moveTo>
                    <a:pt x="0" y="0"/>
                  </a:moveTo>
                  <a:cubicBezTo>
                    <a:pt x="35061" y="35996"/>
                    <a:pt x="70123" y="71993"/>
                    <a:pt x="106587" y="72928"/>
                  </a:cubicBezTo>
                  <a:cubicBezTo>
                    <a:pt x="143051" y="73863"/>
                    <a:pt x="180917" y="39736"/>
                    <a:pt x="218783" y="5610"/>
                  </a:cubicBezTo>
                </a:path>
              </a:pathLst>
            </a:custGeom>
            <a:noFill/>
            <a:ln w="38100" cap="flat" cmpd="sng" algn="ctr">
              <a:solidFill>
                <a:srgbClr val="C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73" name="TextBox 572"/>
            <p:cNvSpPr txBox="1"/>
            <p:nvPr/>
          </p:nvSpPr>
          <p:spPr>
            <a:xfrm>
              <a:off x="6995" y="5224636"/>
              <a:ext cx="1663179" cy="215444"/>
            </a:xfrm>
            <a:prstGeom prst="rect">
              <a:avLst/>
            </a:prstGeom>
            <a:solidFill>
              <a:schemeClr val="bg1"/>
            </a:solidFill>
          </p:spPr>
          <p:txBody>
            <a:bodyPr wrap="square" lIns="0" tIns="0" rIns="0" bIns="0" rtlCol="0">
              <a:spAutoFit/>
            </a:bodyPr>
            <a:lstStyle/>
            <a:p>
              <a:pPr algn="r"/>
              <a:r>
                <a:rPr lang="en-GB" sz="1400" b="0" dirty="0" smtClean="0">
                  <a:solidFill>
                    <a:srgbClr val="C00000"/>
                  </a:solidFill>
                </a:rPr>
                <a:t>TESI A relay</a:t>
              </a:r>
              <a:endParaRPr lang="en-US" sz="1400" b="0" dirty="0" smtClean="0">
                <a:solidFill>
                  <a:srgbClr val="C00000"/>
                </a:solidFill>
              </a:endParaRPr>
            </a:p>
          </p:txBody>
        </p:sp>
        <p:grpSp>
          <p:nvGrpSpPr>
            <p:cNvPr id="584" name="Group 583"/>
            <p:cNvGrpSpPr/>
            <p:nvPr/>
          </p:nvGrpSpPr>
          <p:grpSpPr>
            <a:xfrm>
              <a:off x="85998" y="6438486"/>
              <a:ext cx="7877881" cy="1450446"/>
              <a:chOff x="79003" y="6438486"/>
              <a:chExt cx="7877881" cy="1450446"/>
            </a:xfrm>
          </p:grpSpPr>
          <p:sp>
            <p:nvSpPr>
              <p:cNvPr id="585" name="TextBox 584"/>
              <p:cNvSpPr txBox="1"/>
              <p:nvPr/>
            </p:nvSpPr>
            <p:spPr>
              <a:xfrm>
                <a:off x="79003" y="7242601"/>
                <a:ext cx="1872208" cy="646331"/>
              </a:xfrm>
              <a:prstGeom prst="rect">
                <a:avLst/>
              </a:prstGeom>
              <a:solidFill>
                <a:schemeClr val="bg1"/>
              </a:solidFill>
            </p:spPr>
            <p:txBody>
              <a:bodyPr wrap="square" lIns="0" tIns="0" rIns="0" bIns="0" rtlCol="0">
                <a:spAutoFit/>
              </a:bodyPr>
              <a:lstStyle/>
              <a:p>
                <a:pPr algn="ctr"/>
                <a:r>
                  <a:rPr lang="en-GB" sz="1400" dirty="0" smtClean="0">
                    <a:solidFill>
                      <a:srgbClr val="C00000"/>
                    </a:solidFill>
                  </a:rPr>
                  <a:t>ESP-MAC address of left &amp; right TESI A endpoints is the same</a:t>
                </a:r>
                <a:endParaRPr lang="en-US" sz="1400" dirty="0" smtClean="0">
                  <a:solidFill>
                    <a:srgbClr val="C00000"/>
                  </a:solidFill>
                </a:endParaRPr>
              </a:p>
            </p:txBody>
          </p:sp>
          <p:cxnSp>
            <p:nvCxnSpPr>
              <p:cNvPr id="586" name="Straight Arrow Connector 585"/>
              <p:cNvCxnSpPr>
                <a:stCxn id="585" idx="3"/>
              </p:cNvCxnSpPr>
              <p:nvPr/>
            </p:nvCxnSpPr>
            <p:spPr bwMode="auto">
              <a:xfrm flipV="1">
                <a:off x="1951211" y="6438486"/>
                <a:ext cx="1296144" cy="1127281"/>
              </a:xfrm>
              <a:prstGeom prst="straightConnector1">
                <a:avLst/>
              </a:prstGeom>
              <a:solidFill>
                <a:schemeClr val="accent1"/>
              </a:solidFill>
              <a:ln w="9525" cap="flat" cmpd="sng" algn="ctr">
                <a:solidFill>
                  <a:srgbClr val="C00000"/>
                </a:solidFill>
                <a:prstDash val="solid"/>
                <a:round/>
                <a:headEnd type="none" w="med" len="med"/>
                <a:tailEnd type="arrow"/>
              </a:ln>
              <a:effectLst/>
            </p:spPr>
          </p:cxnSp>
          <p:cxnSp>
            <p:nvCxnSpPr>
              <p:cNvPr id="587" name="Straight Arrow Connector 586"/>
              <p:cNvCxnSpPr>
                <a:stCxn id="585" idx="3"/>
                <a:endCxn id="258" idx="0"/>
              </p:cNvCxnSpPr>
              <p:nvPr/>
            </p:nvCxnSpPr>
            <p:spPr bwMode="auto">
              <a:xfrm flipV="1">
                <a:off x="1951211" y="6448772"/>
                <a:ext cx="6005673" cy="1116995"/>
              </a:xfrm>
              <a:prstGeom prst="straightConnector1">
                <a:avLst/>
              </a:prstGeom>
              <a:solidFill>
                <a:schemeClr val="accent1"/>
              </a:solidFill>
              <a:ln w="9525" cap="flat" cmpd="sng" algn="ctr">
                <a:solidFill>
                  <a:srgbClr val="C00000"/>
                </a:solidFill>
                <a:prstDash val="solid"/>
                <a:round/>
                <a:headEnd type="none" w="med" len="med"/>
                <a:tailEnd type="arrow"/>
              </a:ln>
              <a:effectLst/>
            </p:spPr>
          </p:cxnSp>
        </p:grpSp>
        <p:cxnSp>
          <p:nvCxnSpPr>
            <p:cNvPr id="470" name="Straight Arrow Connector 469"/>
            <p:cNvCxnSpPr>
              <a:stCxn id="585" idx="3"/>
            </p:cNvCxnSpPr>
            <p:nvPr/>
          </p:nvCxnSpPr>
          <p:spPr bwMode="auto">
            <a:xfrm flipV="1">
              <a:off x="1958206" y="6438485"/>
              <a:ext cx="1649189" cy="1127282"/>
            </a:xfrm>
            <a:prstGeom prst="straightConnector1">
              <a:avLst/>
            </a:prstGeom>
            <a:solidFill>
              <a:schemeClr val="accent1"/>
            </a:solidFill>
            <a:ln w="9525" cap="flat" cmpd="sng" algn="ctr">
              <a:solidFill>
                <a:srgbClr val="C00000"/>
              </a:solidFill>
              <a:prstDash val="solid"/>
              <a:round/>
              <a:headEnd type="none" w="med" len="med"/>
              <a:tailEnd type="arrow"/>
            </a:ln>
            <a:effectLst/>
          </p:spPr>
        </p:cxnSp>
      </p:grpSp>
      <p:grpSp>
        <p:nvGrpSpPr>
          <p:cNvPr id="517" name="Group 516"/>
          <p:cNvGrpSpPr/>
          <p:nvPr/>
        </p:nvGrpSpPr>
        <p:grpSpPr>
          <a:xfrm>
            <a:off x="79003" y="2560340"/>
            <a:ext cx="10592172" cy="5328592"/>
            <a:chOff x="79003" y="2560340"/>
            <a:chExt cx="10592172" cy="5328592"/>
          </a:xfrm>
        </p:grpSpPr>
        <p:sp>
          <p:nvSpPr>
            <p:cNvPr id="491" name="TextBox 490"/>
            <p:cNvSpPr txBox="1"/>
            <p:nvPr/>
          </p:nvSpPr>
          <p:spPr>
            <a:xfrm>
              <a:off x="4517597" y="2992388"/>
              <a:ext cx="169918" cy="215444"/>
            </a:xfrm>
            <a:prstGeom prst="rect">
              <a:avLst/>
            </a:prstGeom>
            <a:noFill/>
          </p:spPr>
          <p:txBody>
            <a:bodyPr wrap="none" lIns="0" tIns="0" rIns="0" bIns="0" rtlCol="0">
              <a:spAutoFit/>
            </a:bodyPr>
            <a:lstStyle/>
            <a:p>
              <a:r>
                <a:rPr lang="en-GB" sz="1400" dirty="0" smtClean="0">
                  <a:solidFill>
                    <a:srgbClr val="0066FF"/>
                  </a:solidFill>
                </a:rPr>
                <a:t>W</a:t>
              </a:r>
              <a:endParaRPr lang="en-US" sz="1400" dirty="0" smtClean="0">
                <a:solidFill>
                  <a:srgbClr val="0066FF"/>
                </a:solidFill>
              </a:endParaRPr>
            </a:p>
          </p:txBody>
        </p:sp>
        <p:sp>
          <p:nvSpPr>
            <p:cNvPr id="492" name="TextBox 491"/>
            <p:cNvSpPr txBox="1"/>
            <p:nvPr/>
          </p:nvSpPr>
          <p:spPr>
            <a:xfrm>
              <a:off x="4975547" y="2992388"/>
              <a:ext cx="120226" cy="215444"/>
            </a:xfrm>
            <a:prstGeom prst="rect">
              <a:avLst/>
            </a:prstGeom>
            <a:noFill/>
          </p:spPr>
          <p:txBody>
            <a:bodyPr wrap="none" lIns="0" tIns="0" rIns="0" bIns="0" rtlCol="0">
              <a:spAutoFit/>
            </a:bodyPr>
            <a:lstStyle/>
            <a:p>
              <a:r>
                <a:rPr lang="en-GB" sz="1400" dirty="0" smtClean="0">
                  <a:solidFill>
                    <a:srgbClr val="0066FF"/>
                  </a:solidFill>
                </a:rPr>
                <a:t>P</a:t>
              </a:r>
              <a:endParaRPr lang="en-US" sz="1400" dirty="0" smtClean="0">
                <a:solidFill>
                  <a:srgbClr val="0066FF"/>
                </a:solidFill>
              </a:endParaRPr>
            </a:p>
          </p:txBody>
        </p:sp>
        <p:sp>
          <p:nvSpPr>
            <p:cNvPr id="516" name="Rectangle 515"/>
            <p:cNvSpPr/>
            <p:nvPr/>
          </p:nvSpPr>
          <p:spPr bwMode="auto">
            <a:xfrm>
              <a:off x="2599283" y="5872708"/>
              <a:ext cx="432048" cy="144016"/>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37" name="Rectangle 536"/>
            <p:cNvSpPr/>
            <p:nvPr/>
          </p:nvSpPr>
          <p:spPr bwMode="auto">
            <a:xfrm flipH="1">
              <a:off x="6919763" y="5872708"/>
              <a:ext cx="432048" cy="144016"/>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95" name="TextBox 494"/>
            <p:cNvSpPr txBox="1"/>
            <p:nvPr/>
          </p:nvSpPr>
          <p:spPr>
            <a:xfrm>
              <a:off x="2357357" y="6017304"/>
              <a:ext cx="169918" cy="215444"/>
            </a:xfrm>
            <a:prstGeom prst="rect">
              <a:avLst/>
            </a:prstGeom>
            <a:noFill/>
          </p:spPr>
          <p:txBody>
            <a:bodyPr wrap="none" lIns="0" tIns="0" rIns="0" bIns="0" rtlCol="0">
              <a:spAutoFit/>
            </a:bodyPr>
            <a:lstStyle/>
            <a:p>
              <a:r>
                <a:rPr lang="en-GB" sz="1400" dirty="0" smtClean="0">
                  <a:solidFill>
                    <a:srgbClr val="0066FF"/>
                  </a:solidFill>
                </a:rPr>
                <a:t>W</a:t>
              </a:r>
              <a:endParaRPr lang="en-US" sz="1400" dirty="0" smtClean="0">
                <a:solidFill>
                  <a:srgbClr val="0066FF"/>
                </a:solidFill>
              </a:endParaRPr>
            </a:p>
          </p:txBody>
        </p:sp>
        <p:sp>
          <p:nvSpPr>
            <p:cNvPr id="496" name="TextBox 495"/>
            <p:cNvSpPr txBox="1"/>
            <p:nvPr/>
          </p:nvSpPr>
          <p:spPr>
            <a:xfrm>
              <a:off x="2769201" y="6017304"/>
              <a:ext cx="190758" cy="215444"/>
            </a:xfrm>
            <a:prstGeom prst="rect">
              <a:avLst/>
            </a:prstGeom>
            <a:noFill/>
          </p:spPr>
          <p:txBody>
            <a:bodyPr wrap="none" lIns="0" tIns="0" rIns="0" bIns="0" rtlCol="0">
              <a:spAutoFit/>
            </a:bodyPr>
            <a:lstStyle/>
            <a:p>
              <a:r>
                <a:rPr lang="en-GB" sz="1400" dirty="0" smtClean="0">
                  <a:solidFill>
                    <a:srgbClr val="0066FF"/>
                  </a:solidFill>
                </a:rPr>
                <a:t>P*</a:t>
              </a:r>
              <a:endParaRPr lang="en-US" sz="1400" dirty="0" smtClean="0">
                <a:solidFill>
                  <a:srgbClr val="0066FF"/>
                </a:solidFill>
              </a:endParaRPr>
            </a:p>
          </p:txBody>
        </p:sp>
        <p:sp>
          <p:nvSpPr>
            <p:cNvPr id="499" name="TextBox 498"/>
            <p:cNvSpPr txBox="1"/>
            <p:nvPr/>
          </p:nvSpPr>
          <p:spPr>
            <a:xfrm>
              <a:off x="6795951" y="6016724"/>
              <a:ext cx="240450" cy="215444"/>
            </a:xfrm>
            <a:prstGeom prst="rect">
              <a:avLst/>
            </a:prstGeom>
            <a:noFill/>
          </p:spPr>
          <p:txBody>
            <a:bodyPr wrap="none" lIns="0" tIns="0" rIns="0" bIns="0" rtlCol="0">
              <a:spAutoFit/>
            </a:bodyPr>
            <a:lstStyle/>
            <a:p>
              <a:r>
                <a:rPr lang="en-GB" sz="1400" dirty="0" smtClean="0">
                  <a:solidFill>
                    <a:srgbClr val="0066FF"/>
                  </a:solidFill>
                </a:rPr>
                <a:t>W*</a:t>
              </a:r>
              <a:endParaRPr lang="en-US" sz="1400" dirty="0" smtClean="0">
                <a:solidFill>
                  <a:srgbClr val="0066FF"/>
                </a:solidFill>
              </a:endParaRPr>
            </a:p>
          </p:txBody>
        </p:sp>
        <p:sp>
          <p:nvSpPr>
            <p:cNvPr id="500" name="TextBox 499"/>
            <p:cNvSpPr txBox="1"/>
            <p:nvPr/>
          </p:nvSpPr>
          <p:spPr>
            <a:xfrm>
              <a:off x="7159577" y="6016724"/>
              <a:ext cx="120226" cy="215444"/>
            </a:xfrm>
            <a:prstGeom prst="rect">
              <a:avLst/>
            </a:prstGeom>
            <a:noFill/>
          </p:spPr>
          <p:txBody>
            <a:bodyPr wrap="none" lIns="0" tIns="0" rIns="0" bIns="0" rtlCol="0">
              <a:spAutoFit/>
            </a:bodyPr>
            <a:lstStyle/>
            <a:p>
              <a:r>
                <a:rPr lang="en-GB" sz="1400" dirty="0" smtClean="0">
                  <a:solidFill>
                    <a:srgbClr val="0066FF"/>
                  </a:solidFill>
                </a:rPr>
                <a:t>P</a:t>
              </a:r>
              <a:endParaRPr lang="en-US" sz="1400" dirty="0" smtClean="0">
                <a:solidFill>
                  <a:srgbClr val="0066FF"/>
                </a:solidFill>
              </a:endParaRPr>
            </a:p>
          </p:txBody>
        </p:sp>
        <p:sp>
          <p:nvSpPr>
            <p:cNvPr id="422" name="TextBox 421"/>
            <p:cNvSpPr txBox="1"/>
            <p:nvPr/>
          </p:nvSpPr>
          <p:spPr>
            <a:xfrm>
              <a:off x="7688779" y="4793168"/>
              <a:ext cx="2687368" cy="215444"/>
            </a:xfrm>
            <a:prstGeom prst="rect">
              <a:avLst/>
            </a:prstGeom>
            <a:solidFill>
              <a:schemeClr val="bg1"/>
            </a:solidFill>
          </p:spPr>
          <p:txBody>
            <a:bodyPr wrap="square" lIns="0" tIns="0" rIns="0" bIns="0" rtlCol="0">
              <a:spAutoFit/>
            </a:bodyPr>
            <a:lstStyle/>
            <a:p>
              <a:r>
                <a:rPr lang="en-GB" sz="1400" b="0" dirty="0" smtClean="0">
                  <a:solidFill>
                    <a:srgbClr val="0066FF"/>
                  </a:solidFill>
                </a:rPr>
                <a:t>TESI B1,B2,B3</a:t>
              </a:r>
              <a:endParaRPr lang="en-US" sz="1400" b="0" dirty="0" smtClean="0">
                <a:solidFill>
                  <a:srgbClr val="0066FF"/>
                </a:solidFill>
              </a:endParaRPr>
            </a:p>
          </p:txBody>
        </p:sp>
        <p:sp>
          <p:nvSpPr>
            <p:cNvPr id="507" name="TextBox 506"/>
            <p:cNvSpPr txBox="1"/>
            <p:nvPr/>
          </p:nvSpPr>
          <p:spPr>
            <a:xfrm>
              <a:off x="4831531" y="4721160"/>
              <a:ext cx="229230" cy="215444"/>
            </a:xfrm>
            <a:prstGeom prst="rect">
              <a:avLst/>
            </a:prstGeom>
            <a:noFill/>
          </p:spPr>
          <p:txBody>
            <a:bodyPr wrap="none" lIns="0" tIns="0" rIns="0" bIns="0" rtlCol="0">
              <a:spAutoFit/>
            </a:bodyPr>
            <a:lstStyle/>
            <a:p>
              <a:r>
                <a:rPr lang="en-GB" sz="1400" dirty="0" smtClean="0">
                  <a:solidFill>
                    <a:srgbClr val="0066FF"/>
                  </a:solidFill>
                </a:rPr>
                <a:t>B3</a:t>
              </a:r>
              <a:endParaRPr lang="en-US" sz="1400" dirty="0" smtClean="0">
                <a:solidFill>
                  <a:srgbClr val="0066FF"/>
                </a:solidFill>
              </a:endParaRPr>
            </a:p>
          </p:txBody>
        </p:sp>
        <p:sp>
          <p:nvSpPr>
            <p:cNvPr id="569" name="TextBox 568"/>
            <p:cNvSpPr txBox="1"/>
            <p:nvPr/>
          </p:nvSpPr>
          <p:spPr>
            <a:xfrm>
              <a:off x="9007995" y="5728692"/>
              <a:ext cx="1663180" cy="430887"/>
            </a:xfrm>
            <a:prstGeom prst="rect">
              <a:avLst/>
            </a:prstGeom>
            <a:solidFill>
              <a:schemeClr val="bg1"/>
            </a:solidFill>
          </p:spPr>
          <p:txBody>
            <a:bodyPr wrap="square" lIns="0" tIns="0" rIns="0" bIns="0" rtlCol="0">
              <a:spAutoFit/>
            </a:bodyPr>
            <a:lstStyle/>
            <a:p>
              <a:r>
                <a:rPr lang="en-GB" sz="1400" b="0" dirty="0" smtClean="0">
                  <a:solidFill>
                    <a:srgbClr val="0066FF"/>
                  </a:solidFill>
                </a:rPr>
                <a:t>Blocked TESI B protected  endpoints</a:t>
              </a:r>
              <a:endParaRPr lang="en-US" sz="1400" b="0" dirty="0" smtClean="0">
                <a:solidFill>
                  <a:srgbClr val="0066FF"/>
                </a:solidFill>
              </a:endParaRPr>
            </a:p>
          </p:txBody>
        </p:sp>
        <p:sp>
          <p:nvSpPr>
            <p:cNvPr id="572" name="TextBox 571"/>
            <p:cNvSpPr txBox="1"/>
            <p:nvPr/>
          </p:nvSpPr>
          <p:spPr>
            <a:xfrm>
              <a:off x="9007995" y="5224636"/>
              <a:ext cx="1663180" cy="215444"/>
            </a:xfrm>
            <a:prstGeom prst="rect">
              <a:avLst/>
            </a:prstGeom>
            <a:solidFill>
              <a:schemeClr val="bg1"/>
            </a:solidFill>
          </p:spPr>
          <p:txBody>
            <a:bodyPr wrap="square" lIns="0" tIns="0" rIns="0" bIns="0" rtlCol="0">
              <a:spAutoFit/>
            </a:bodyPr>
            <a:lstStyle/>
            <a:p>
              <a:r>
                <a:rPr lang="en-GB" sz="1400" b="0" dirty="0" smtClean="0">
                  <a:solidFill>
                    <a:srgbClr val="0066FF"/>
                  </a:solidFill>
                </a:rPr>
                <a:t>TESI B relay</a:t>
              </a:r>
              <a:endParaRPr lang="en-US" sz="1400" b="0" dirty="0" smtClean="0">
                <a:solidFill>
                  <a:srgbClr val="0066FF"/>
                </a:solidFill>
              </a:endParaRPr>
            </a:p>
          </p:txBody>
        </p:sp>
        <p:sp>
          <p:nvSpPr>
            <p:cNvPr id="578" name="TextBox 577"/>
            <p:cNvSpPr txBox="1"/>
            <p:nvPr/>
          </p:nvSpPr>
          <p:spPr>
            <a:xfrm>
              <a:off x="79003" y="2560340"/>
              <a:ext cx="3816424" cy="1477328"/>
            </a:xfrm>
            <a:prstGeom prst="rect">
              <a:avLst/>
            </a:prstGeom>
            <a:noFill/>
          </p:spPr>
          <p:txBody>
            <a:bodyPr wrap="square" lIns="0" tIns="0" rIns="0" bIns="0" rtlCol="0">
              <a:spAutoFit/>
            </a:bodyPr>
            <a:lstStyle/>
            <a:p>
              <a:r>
                <a:rPr lang="en-GB" sz="1600" b="0" dirty="0" smtClean="0">
                  <a:solidFill>
                    <a:srgbClr val="0066FF"/>
                  </a:solidFill>
                </a:rPr>
                <a:t>TESI </a:t>
              </a:r>
              <a:r>
                <a:rPr lang="en-GB" sz="1600" dirty="0" smtClean="0">
                  <a:solidFill>
                    <a:srgbClr val="0066FF"/>
                  </a:solidFill>
                </a:rPr>
                <a:t>B1,B2,B3</a:t>
              </a:r>
              <a:r>
                <a:rPr lang="en-GB" sz="1600" b="0" dirty="0" smtClean="0">
                  <a:solidFill>
                    <a:srgbClr val="0066FF"/>
                  </a:solidFill>
                </a:rPr>
                <a:t> for protected SVLAN </a:t>
              </a:r>
              <a:r>
                <a:rPr lang="en-GB" sz="1600" b="0" dirty="0" err="1" smtClean="0">
                  <a:solidFill>
                    <a:srgbClr val="0066FF"/>
                  </a:solidFill>
                </a:rPr>
                <a:t>ECs</a:t>
              </a:r>
              <a:r>
                <a:rPr lang="en-GB" sz="1600" b="0" dirty="0" smtClean="0">
                  <a:solidFill>
                    <a:srgbClr val="0066FF"/>
                  </a:solidFill>
                </a:rPr>
                <a:t> has active protected endpoint at either the left, or the right portal node. The other protected TESI endpoint is blocked. The two protected TESI endpoints form one virtual protected endpoint.</a:t>
              </a:r>
              <a:endParaRPr lang="en-US" sz="1600" b="0" dirty="0" smtClean="0">
                <a:solidFill>
                  <a:srgbClr val="0066FF"/>
                </a:solidFill>
              </a:endParaRPr>
            </a:p>
          </p:txBody>
        </p:sp>
        <p:grpSp>
          <p:nvGrpSpPr>
            <p:cNvPr id="580" name="Group 579"/>
            <p:cNvGrpSpPr/>
            <p:nvPr/>
          </p:nvGrpSpPr>
          <p:grpSpPr>
            <a:xfrm>
              <a:off x="2887315" y="6438488"/>
              <a:ext cx="7776864" cy="1450444"/>
              <a:chOff x="2887315" y="6438488"/>
              <a:chExt cx="7776864" cy="1450444"/>
            </a:xfrm>
          </p:grpSpPr>
          <p:cxnSp>
            <p:nvCxnSpPr>
              <p:cNvPr id="581" name="Straight Arrow Connector 580"/>
              <p:cNvCxnSpPr>
                <a:stCxn id="582" idx="1"/>
              </p:cNvCxnSpPr>
              <p:nvPr/>
            </p:nvCxnSpPr>
            <p:spPr bwMode="auto">
              <a:xfrm flipH="1" flipV="1">
                <a:off x="2887315" y="6438488"/>
                <a:ext cx="5904656" cy="1127279"/>
              </a:xfrm>
              <a:prstGeom prst="straightConnector1">
                <a:avLst/>
              </a:prstGeom>
              <a:solidFill>
                <a:schemeClr val="accent1"/>
              </a:solidFill>
              <a:ln w="9525" cap="flat" cmpd="sng" algn="ctr">
                <a:solidFill>
                  <a:srgbClr val="0066FF"/>
                </a:solidFill>
                <a:prstDash val="solid"/>
                <a:round/>
                <a:headEnd type="none" w="med" len="med"/>
                <a:tailEnd type="arrow"/>
              </a:ln>
              <a:effectLst/>
            </p:spPr>
          </p:cxnSp>
          <p:sp>
            <p:nvSpPr>
              <p:cNvPr id="582" name="TextBox 581"/>
              <p:cNvSpPr txBox="1"/>
              <p:nvPr/>
            </p:nvSpPr>
            <p:spPr>
              <a:xfrm>
                <a:off x="8791971" y="7242601"/>
                <a:ext cx="1872208" cy="646331"/>
              </a:xfrm>
              <a:prstGeom prst="rect">
                <a:avLst/>
              </a:prstGeom>
              <a:solidFill>
                <a:schemeClr val="bg1"/>
              </a:solidFill>
            </p:spPr>
            <p:txBody>
              <a:bodyPr wrap="square" lIns="0" tIns="0" rIns="0" bIns="0" rtlCol="0">
                <a:spAutoFit/>
              </a:bodyPr>
              <a:lstStyle/>
              <a:p>
                <a:pPr algn="ctr"/>
                <a:r>
                  <a:rPr lang="en-GB" sz="1400" dirty="0" smtClean="0">
                    <a:solidFill>
                      <a:srgbClr val="0066FF"/>
                    </a:solidFill>
                  </a:rPr>
                  <a:t>ESP-MAC address of left &amp; right TESI B endpoints is the same</a:t>
                </a:r>
                <a:endParaRPr lang="en-US" sz="1400" dirty="0" smtClean="0">
                  <a:solidFill>
                    <a:srgbClr val="0066FF"/>
                  </a:solidFill>
                </a:endParaRPr>
              </a:p>
            </p:txBody>
          </p:sp>
        </p:grpSp>
        <p:sp>
          <p:nvSpPr>
            <p:cNvPr id="478" name="Freeform 477"/>
            <p:cNvSpPr/>
            <p:nvPr/>
          </p:nvSpPr>
          <p:spPr bwMode="auto">
            <a:xfrm>
              <a:off x="2959324" y="4936605"/>
              <a:ext cx="4104456" cy="1008112"/>
            </a:xfrm>
            <a:custGeom>
              <a:avLst/>
              <a:gdLst>
                <a:gd name="connsiteX0" fmla="*/ 3448050 w 3448050"/>
                <a:gd name="connsiteY0" fmla="*/ 1571625 h 1571625"/>
                <a:gd name="connsiteX1" fmla="*/ 2638425 w 3448050"/>
                <a:gd name="connsiteY1" fmla="*/ 0 h 1571625"/>
                <a:gd name="connsiteX2" fmla="*/ 733425 w 3448050"/>
                <a:gd name="connsiteY2" fmla="*/ 0 h 1571625"/>
                <a:gd name="connsiteX3" fmla="*/ 0 w 3448050"/>
                <a:gd name="connsiteY3" fmla="*/ 1571625 h 1571625"/>
                <a:gd name="connsiteX0" fmla="*/ 4180235 w 4180235"/>
                <a:gd name="connsiteY0" fmla="*/ 1571625 h 1571625"/>
                <a:gd name="connsiteX1" fmla="*/ 3370610 w 4180235"/>
                <a:gd name="connsiteY1" fmla="*/ 0 h 1571625"/>
                <a:gd name="connsiteX2" fmla="*/ 1465610 w 4180235"/>
                <a:gd name="connsiteY2" fmla="*/ 0 h 1571625"/>
                <a:gd name="connsiteX3" fmla="*/ 0 w 4180235"/>
                <a:gd name="connsiteY3" fmla="*/ 1569145 h 1571625"/>
                <a:gd name="connsiteX0" fmla="*/ 4180235 w 4180235"/>
                <a:gd name="connsiteY0" fmla="*/ 1571625 h 1571625"/>
                <a:gd name="connsiteX1" fmla="*/ 3370610 w 4180235"/>
                <a:gd name="connsiteY1" fmla="*/ 0 h 1571625"/>
                <a:gd name="connsiteX2" fmla="*/ 864097 w 4180235"/>
                <a:gd name="connsiteY2" fmla="*/ 0 h 1571625"/>
                <a:gd name="connsiteX3" fmla="*/ 0 w 4180235"/>
                <a:gd name="connsiteY3" fmla="*/ 1569145 h 1571625"/>
                <a:gd name="connsiteX0" fmla="*/ 4180235 w 4180235"/>
                <a:gd name="connsiteY0" fmla="*/ 1571625 h 1571625"/>
                <a:gd name="connsiteX1" fmla="*/ 3168353 w 4180235"/>
                <a:gd name="connsiteY1" fmla="*/ 0 h 1571625"/>
                <a:gd name="connsiteX2" fmla="*/ 864097 w 4180235"/>
                <a:gd name="connsiteY2" fmla="*/ 0 h 1571625"/>
                <a:gd name="connsiteX3" fmla="*/ 0 w 4180235"/>
                <a:gd name="connsiteY3" fmla="*/ 1569145 h 1571625"/>
                <a:gd name="connsiteX0" fmla="*/ 4180235 w 4180235"/>
                <a:gd name="connsiteY0" fmla="*/ 1571625 h 1571625"/>
                <a:gd name="connsiteX1" fmla="*/ 4032449 w 4180235"/>
                <a:gd name="connsiteY1" fmla="*/ 1571623 h 1571625"/>
                <a:gd name="connsiteX2" fmla="*/ 3168353 w 4180235"/>
                <a:gd name="connsiteY2" fmla="*/ 0 h 1571625"/>
                <a:gd name="connsiteX3" fmla="*/ 864097 w 4180235"/>
                <a:gd name="connsiteY3" fmla="*/ 0 h 1571625"/>
                <a:gd name="connsiteX4" fmla="*/ 0 w 4180235"/>
                <a:gd name="connsiteY4" fmla="*/ 1569145 h 1571625"/>
                <a:gd name="connsiteX0" fmla="*/ 4180235 w 4180235"/>
                <a:gd name="connsiteY0" fmla="*/ 1571625 h 1571625"/>
                <a:gd name="connsiteX1" fmla="*/ 3168353 w 4180235"/>
                <a:gd name="connsiteY1" fmla="*/ 0 h 1571625"/>
                <a:gd name="connsiteX2" fmla="*/ 864097 w 4180235"/>
                <a:gd name="connsiteY2" fmla="*/ 0 h 1571625"/>
                <a:gd name="connsiteX3" fmla="*/ 0 w 4180235"/>
                <a:gd name="connsiteY3" fmla="*/ 1569145 h 1571625"/>
                <a:gd name="connsiteX0" fmla="*/ 4180235 w 4180235"/>
                <a:gd name="connsiteY0" fmla="*/ 1571625 h 1571625"/>
                <a:gd name="connsiteX1" fmla="*/ 4032449 w 4180235"/>
                <a:gd name="connsiteY1" fmla="*/ 1571623 h 1571625"/>
                <a:gd name="connsiteX2" fmla="*/ 3168353 w 4180235"/>
                <a:gd name="connsiteY2" fmla="*/ 0 h 1571625"/>
                <a:gd name="connsiteX3" fmla="*/ 864097 w 4180235"/>
                <a:gd name="connsiteY3" fmla="*/ 0 h 1571625"/>
                <a:gd name="connsiteX4" fmla="*/ 0 w 4180235"/>
                <a:gd name="connsiteY4" fmla="*/ 1569145 h 1571625"/>
                <a:gd name="connsiteX0" fmla="*/ 4180235 w 4180235"/>
                <a:gd name="connsiteY0" fmla="*/ 1571625 h 1571625"/>
                <a:gd name="connsiteX1" fmla="*/ 3168353 w 4180235"/>
                <a:gd name="connsiteY1" fmla="*/ 0 h 1571625"/>
                <a:gd name="connsiteX2" fmla="*/ 864097 w 4180235"/>
                <a:gd name="connsiteY2" fmla="*/ 0 h 1571625"/>
                <a:gd name="connsiteX3" fmla="*/ 0 w 4180235"/>
                <a:gd name="connsiteY3" fmla="*/ 1569145 h 1571625"/>
                <a:gd name="connsiteX0" fmla="*/ 4032449 w 4032449"/>
                <a:gd name="connsiteY0" fmla="*/ 1571623 h 1571623"/>
                <a:gd name="connsiteX1" fmla="*/ 3168353 w 4032449"/>
                <a:gd name="connsiteY1" fmla="*/ 0 h 1571623"/>
                <a:gd name="connsiteX2" fmla="*/ 864097 w 4032449"/>
                <a:gd name="connsiteY2" fmla="*/ 0 h 1571623"/>
                <a:gd name="connsiteX3" fmla="*/ 0 w 4032449"/>
                <a:gd name="connsiteY3" fmla="*/ 1569145 h 1571623"/>
                <a:gd name="connsiteX0" fmla="*/ 4176465 w 4176465"/>
                <a:gd name="connsiteY0" fmla="*/ 1571625 h 1571625"/>
                <a:gd name="connsiteX1" fmla="*/ 3168353 w 4176465"/>
                <a:gd name="connsiteY1" fmla="*/ 0 h 1571625"/>
                <a:gd name="connsiteX2" fmla="*/ 864097 w 4176465"/>
                <a:gd name="connsiteY2" fmla="*/ 0 h 1571625"/>
                <a:gd name="connsiteX3" fmla="*/ 0 w 4176465"/>
                <a:gd name="connsiteY3" fmla="*/ 1569145 h 1571625"/>
                <a:gd name="connsiteX0" fmla="*/ 4104456 w 4104456"/>
                <a:gd name="connsiteY0" fmla="*/ 1571625 h 1571625"/>
                <a:gd name="connsiteX1" fmla="*/ 3096344 w 4104456"/>
                <a:gd name="connsiteY1" fmla="*/ 0 h 1571625"/>
                <a:gd name="connsiteX2" fmla="*/ 792088 w 4104456"/>
                <a:gd name="connsiteY2" fmla="*/ 0 h 1571625"/>
                <a:gd name="connsiteX3" fmla="*/ 0 w 4104456"/>
                <a:gd name="connsiteY3" fmla="*/ 1459365 h 1571625"/>
              </a:gdLst>
              <a:ahLst/>
              <a:cxnLst>
                <a:cxn ang="0">
                  <a:pos x="connsiteX0" y="connsiteY0"/>
                </a:cxn>
                <a:cxn ang="0">
                  <a:pos x="connsiteX1" y="connsiteY1"/>
                </a:cxn>
                <a:cxn ang="0">
                  <a:pos x="connsiteX2" y="connsiteY2"/>
                </a:cxn>
                <a:cxn ang="0">
                  <a:pos x="connsiteX3" y="connsiteY3"/>
                </a:cxn>
              </a:cxnLst>
              <a:rect l="l" t="t" r="r" b="b"/>
              <a:pathLst>
                <a:path w="4104456" h="1571625">
                  <a:moveTo>
                    <a:pt x="4104456" y="1571625"/>
                  </a:moveTo>
                  <a:lnTo>
                    <a:pt x="3096344" y="0"/>
                  </a:lnTo>
                  <a:lnTo>
                    <a:pt x="792088" y="0"/>
                  </a:lnTo>
                  <a:lnTo>
                    <a:pt x="0" y="1459365"/>
                  </a:lnTo>
                </a:path>
              </a:pathLst>
            </a:custGeom>
            <a:noFill/>
            <a:ln w="38100" cap="flat" cmpd="sng" algn="ctr">
              <a:solidFill>
                <a:srgbClr val="0066FF"/>
              </a:solidFill>
              <a:prstDash val="dashDot"/>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05" name="TextBox 504"/>
            <p:cNvSpPr txBox="1"/>
            <p:nvPr/>
          </p:nvSpPr>
          <p:spPr>
            <a:xfrm>
              <a:off x="3882221" y="4288532"/>
              <a:ext cx="229230" cy="215444"/>
            </a:xfrm>
            <a:prstGeom prst="rect">
              <a:avLst/>
            </a:prstGeom>
            <a:noFill/>
          </p:spPr>
          <p:txBody>
            <a:bodyPr wrap="none" lIns="0" tIns="0" rIns="0" bIns="0" rtlCol="0">
              <a:spAutoFit/>
            </a:bodyPr>
            <a:lstStyle/>
            <a:p>
              <a:r>
                <a:rPr lang="en-GB" sz="1400" dirty="0" smtClean="0">
                  <a:solidFill>
                    <a:srgbClr val="0066FF"/>
                  </a:solidFill>
                </a:rPr>
                <a:t>B1</a:t>
              </a:r>
              <a:endParaRPr lang="en-US" sz="1400" dirty="0" smtClean="0">
                <a:solidFill>
                  <a:srgbClr val="0066FF"/>
                </a:solidFill>
              </a:endParaRPr>
            </a:p>
          </p:txBody>
        </p:sp>
        <p:sp>
          <p:nvSpPr>
            <p:cNvPr id="506" name="TextBox 505"/>
            <p:cNvSpPr txBox="1"/>
            <p:nvPr/>
          </p:nvSpPr>
          <p:spPr>
            <a:xfrm>
              <a:off x="6258485" y="4360540"/>
              <a:ext cx="229230" cy="215444"/>
            </a:xfrm>
            <a:prstGeom prst="rect">
              <a:avLst/>
            </a:prstGeom>
            <a:noFill/>
          </p:spPr>
          <p:txBody>
            <a:bodyPr wrap="none" lIns="0" tIns="0" rIns="0" bIns="0" rtlCol="0">
              <a:spAutoFit/>
            </a:bodyPr>
            <a:lstStyle/>
            <a:p>
              <a:r>
                <a:rPr lang="en-GB" sz="1400" dirty="0" smtClean="0">
                  <a:solidFill>
                    <a:srgbClr val="0066FF"/>
                  </a:solidFill>
                </a:rPr>
                <a:t>B2</a:t>
              </a:r>
              <a:endParaRPr lang="en-US" sz="1400" dirty="0" smtClean="0">
                <a:solidFill>
                  <a:srgbClr val="0066FF"/>
                </a:solidFill>
              </a:endParaRPr>
            </a:p>
          </p:txBody>
        </p:sp>
        <p:cxnSp>
          <p:nvCxnSpPr>
            <p:cNvPr id="558" name="Straight Connector 557"/>
            <p:cNvCxnSpPr/>
            <p:nvPr/>
          </p:nvCxnSpPr>
          <p:spPr bwMode="auto">
            <a:xfrm flipH="1">
              <a:off x="2671291" y="5872708"/>
              <a:ext cx="72008" cy="144016"/>
            </a:xfrm>
            <a:prstGeom prst="line">
              <a:avLst/>
            </a:prstGeom>
            <a:solidFill>
              <a:schemeClr val="accent1"/>
            </a:solidFill>
            <a:ln w="38100" cap="flat" cmpd="sng" algn="ctr">
              <a:solidFill>
                <a:srgbClr val="0066FF"/>
              </a:solidFill>
              <a:prstDash val="solid"/>
              <a:round/>
              <a:headEnd type="none" w="med" len="med"/>
              <a:tailEnd type="none" w="med" len="med"/>
            </a:ln>
            <a:effectLst/>
          </p:spPr>
        </p:cxnSp>
        <p:cxnSp>
          <p:nvCxnSpPr>
            <p:cNvPr id="560" name="Straight Connector 559"/>
            <p:cNvCxnSpPr/>
            <p:nvPr/>
          </p:nvCxnSpPr>
          <p:spPr bwMode="auto">
            <a:xfrm flipH="1">
              <a:off x="2887315" y="5872708"/>
              <a:ext cx="72008" cy="144016"/>
            </a:xfrm>
            <a:prstGeom prst="line">
              <a:avLst/>
            </a:prstGeom>
            <a:solidFill>
              <a:schemeClr val="accent1"/>
            </a:solidFill>
            <a:ln w="38100" cap="flat" cmpd="sng" algn="ctr">
              <a:solidFill>
                <a:srgbClr val="0066FF"/>
              </a:solidFill>
              <a:prstDash val="solid"/>
              <a:round/>
              <a:headEnd type="none" w="med" len="med"/>
              <a:tailEnd type="none" w="med" len="med"/>
            </a:ln>
            <a:effectLst/>
          </p:spPr>
        </p:cxnSp>
        <p:grpSp>
          <p:nvGrpSpPr>
            <p:cNvPr id="571" name="Group 570"/>
            <p:cNvGrpSpPr/>
            <p:nvPr/>
          </p:nvGrpSpPr>
          <p:grpSpPr>
            <a:xfrm flipH="1">
              <a:off x="7063779" y="5944136"/>
              <a:ext cx="1944216" cy="287451"/>
              <a:chOff x="10592171" y="5944136"/>
              <a:chExt cx="1944216" cy="287451"/>
            </a:xfrm>
          </p:grpSpPr>
          <p:cxnSp>
            <p:nvCxnSpPr>
              <p:cNvPr id="568" name="Straight Arrow Connector 567"/>
              <p:cNvCxnSpPr>
                <a:stCxn id="569" idx="1"/>
              </p:cNvCxnSpPr>
              <p:nvPr/>
            </p:nvCxnSpPr>
            <p:spPr bwMode="auto">
              <a:xfrm>
                <a:off x="10592171" y="5944136"/>
                <a:ext cx="1584176" cy="287451"/>
              </a:xfrm>
              <a:prstGeom prst="straightConnector1">
                <a:avLst/>
              </a:prstGeom>
              <a:solidFill>
                <a:schemeClr val="accent1"/>
              </a:solidFill>
              <a:ln w="9525" cap="flat" cmpd="sng" algn="ctr">
                <a:solidFill>
                  <a:srgbClr val="0066FF"/>
                </a:solidFill>
                <a:prstDash val="solid"/>
                <a:round/>
                <a:headEnd type="none" w="med" len="med"/>
                <a:tailEnd type="arrow"/>
              </a:ln>
              <a:effectLst/>
            </p:spPr>
          </p:cxnSp>
          <p:cxnSp>
            <p:nvCxnSpPr>
              <p:cNvPr id="570" name="Straight Arrow Connector 569"/>
              <p:cNvCxnSpPr>
                <a:stCxn id="569" idx="1"/>
              </p:cNvCxnSpPr>
              <p:nvPr/>
            </p:nvCxnSpPr>
            <p:spPr bwMode="auto">
              <a:xfrm>
                <a:off x="10592171" y="5944136"/>
                <a:ext cx="1944216" cy="215443"/>
              </a:xfrm>
              <a:prstGeom prst="straightConnector1">
                <a:avLst/>
              </a:prstGeom>
              <a:solidFill>
                <a:schemeClr val="accent1"/>
              </a:solidFill>
              <a:ln w="9525" cap="flat" cmpd="sng" algn="ctr">
                <a:solidFill>
                  <a:srgbClr val="0066FF"/>
                </a:solidFill>
                <a:prstDash val="solid"/>
                <a:round/>
                <a:headEnd type="none" w="med" len="med"/>
                <a:tailEnd type="arrow"/>
              </a:ln>
              <a:effectLst/>
            </p:spPr>
          </p:cxnSp>
        </p:grpSp>
        <p:cxnSp>
          <p:nvCxnSpPr>
            <p:cNvPr id="576" name="Straight Arrow Connector 575"/>
            <p:cNvCxnSpPr>
              <a:stCxn id="572" idx="1"/>
            </p:cNvCxnSpPr>
            <p:nvPr/>
          </p:nvCxnSpPr>
          <p:spPr bwMode="auto">
            <a:xfrm flipH="1">
              <a:off x="7135787" y="5332358"/>
              <a:ext cx="1872208" cy="612357"/>
            </a:xfrm>
            <a:prstGeom prst="straightConnector1">
              <a:avLst/>
            </a:prstGeom>
            <a:solidFill>
              <a:schemeClr val="accent1"/>
            </a:solidFill>
            <a:ln w="9525" cap="flat" cmpd="sng" algn="ctr">
              <a:solidFill>
                <a:srgbClr val="0066FF"/>
              </a:solidFill>
              <a:prstDash val="solid"/>
              <a:round/>
              <a:headEnd type="none" w="med" len="med"/>
              <a:tailEnd type="arrow"/>
            </a:ln>
            <a:effectLst/>
          </p:spPr>
        </p:cxnSp>
        <p:cxnSp>
          <p:nvCxnSpPr>
            <p:cNvPr id="415" name="Straight Connector 414"/>
            <p:cNvCxnSpPr/>
            <p:nvPr/>
          </p:nvCxnSpPr>
          <p:spPr bwMode="auto">
            <a:xfrm flipH="1">
              <a:off x="2743299" y="3136404"/>
              <a:ext cx="2016224" cy="2736304"/>
            </a:xfrm>
            <a:prstGeom prst="line">
              <a:avLst/>
            </a:prstGeom>
            <a:solidFill>
              <a:schemeClr val="accent1"/>
            </a:solidFill>
            <a:ln w="38100" cap="flat" cmpd="sng" algn="ctr">
              <a:solidFill>
                <a:srgbClr val="0066FF"/>
              </a:solidFill>
              <a:prstDash val="solid"/>
              <a:round/>
              <a:headEnd type="none" w="med" len="med"/>
              <a:tailEnd type="none" w="med" len="med"/>
            </a:ln>
            <a:effectLst/>
          </p:spPr>
        </p:cxnSp>
        <p:cxnSp>
          <p:nvCxnSpPr>
            <p:cNvPr id="416" name="Straight Connector 415"/>
            <p:cNvCxnSpPr/>
            <p:nvPr/>
          </p:nvCxnSpPr>
          <p:spPr bwMode="auto">
            <a:xfrm>
              <a:off x="5119563" y="3136404"/>
              <a:ext cx="2088232" cy="2808312"/>
            </a:xfrm>
            <a:prstGeom prst="line">
              <a:avLst/>
            </a:prstGeom>
            <a:solidFill>
              <a:schemeClr val="accent1"/>
            </a:solidFill>
            <a:ln w="38100" cap="flat" cmpd="sng" algn="ctr">
              <a:solidFill>
                <a:srgbClr val="0066FF"/>
              </a:solidFill>
              <a:prstDash val="sysDot"/>
              <a:round/>
              <a:headEnd type="none" w="med" len="med"/>
              <a:tailEnd type="none" w="med" len="med"/>
            </a:ln>
            <a:effectLst/>
          </p:spPr>
        </p:cxnSp>
        <p:sp>
          <p:nvSpPr>
            <p:cNvPr id="464" name="Freeform 463"/>
            <p:cNvSpPr/>
            <p:nvPr/>
          </p:nvSpPr>
          <p:spPr bwMode="auto">
            <a:xfrm flipH="1">
              <a:off x="6989012" y="5872708"/>
              <a:ext cx="218783" cy="73863"/>
            </a:xfrm>
            <a:custGeom>
              <a:avLst/>
              <a:gdLst>
                <a:gd name="connsiteX0" fmla="*/ 0 w 218783"/>
                <a:gd name="connsiteY0" fmla="*/ 0 h 73863"/>
                <a:gd name="connsiteX1" fmla="*/ 106587 w 218783"/>
                <a:gd name="connsiteY1" fmla="*/ 72928 h 73863"/>
                <a:gd name="connsiteX2" fmla="*/ 218783 w 218783"/>
                <a:gd name="connsiteY2" fmla="*/ 5610 h 73863"/>
              </a:gdLst>
              <a:ahLst/>
              <a:cxnLst>
                <a:cxn ang="0">
                  <a:pos x="connsiteX0" y="connsiteY0"/>
                </a:cxn>
                <a:cxn ang="0">
                  <a:pos x="connsiteX1" y="connsiteY1"/>
                </a:cxn>
                <a:cxn ang="0">
                  <a:pos x="connsiteX2" y="connsiteY2"/>
                </a:cxn>
              </a:cxnLst>
              <a:rect l="l" t="t" r="r" b="b"/>
              <a:pathLst>
                <a:path w="218783" h="73863">
                  <a:moveTo>
                    <a:pt x="0" y="0"/>
                  </a:moveTo>
                  <a:cubicBezTo>
                    <a:pt x="35061" y="35996"/>
                    <a:pt x="70123" y="71993"/>
                    <a:pt x="106587" y="72928"/>
                  </a:cubicBezTo>
                  <a:cubicBezTo>
                    <a:pt x="143051" y="73863"/>
                    <a:pt x="180917" y="39736"/>
                    <a:pt x="218783" y="5610"/>
                  </a:cubicBezTo>
                </a:path>
              </a:pathLst>
            </a:custGeom>
            <a:noFill/>
            <a:ln w="38100" cap="flat" cmpd="sng" algn="ctr">
              <a:solidFill>
                <a:srgbClr val="0066F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477" name="Straight Arrow Connector 476"/>
            <p:cNvCxnSpPr>
              <a:stCxn id="582" idx="1"/>
              <a:endCxn id="262" idx="0"/>
            </p:cNvCxnSpPr>
            <p:nvPr/>
          </p:nvCxnSpPr>
          <p:spPr bwMode="auto">
            <a:xfrm flipH="1" flipV="1">
              <a:off x="7243799" y="6448772"/>
              <a:ext cx="1548172" cy="1116995"/>
            </a:xfrm>
            <a:prstGeom prst="straightConnector1">
              <a:avLst/>
            </a:prstGeom>
            <a:solidFill>
              <a:schemeClr val="accent1"/>
            </a:solidFill>
            <a:ln w="9525" cap="flat" cmpd="sng" algn="ctr">
              <a:solidFill>
                <a:srgbClr val="0066FF"/>
              </a:solidFill>
              <a:prstDash val="solid"/>
              <a:round/>
              <a:headEnd type="none" w="med" len="med"/>
              <a:tailEnd type="arrow"/>
            </a:ln>
            <a:effectLst/>
          </p:spPr>
        </p:cxnSp>
        <p:cxnSp>
          <p:nvCxnSpPr>
            <p:cNvPr id="482" name="Straight Arrow Connector 481"/>
            <p:cNvCxnSpPr>
              <a:stCxn id="582" idx="1"/>
              <a:endCxn id="25" idx="2"/>
            </p:cNvCxnSpPr>
            <p:nvPr/>
          </p:nvCxnSpPr>
          <p:spPr bwMode="auto">
            <a:xfrm flipH="1" flipV="1">
              <a:off x="2707295" y="6520780"/>
              <a:ext cx="6084676" cy="1044987"/>
            </a:xfrm>
            <a:prstGeom prst="straightConnector1">
              <a:avLst/>
            </a:prstGeom>
            <a:solidFill>
              <a:schemeClr val="accent1"/>
            </a:solidFill>
            <a:ln w="9525" cap="flat" cmpd="sng" algn="ctr">
              <a:solidFill>
                <a:srgbClr val="0066FF"/>
              </a:solidFill>
              <a:prstDash val="solid"/>
              <a:round/>
              <a:headEnd type="none" w="med" len="med"/>
              <a:tailEnd type="arrow"/>
            </a:ln>
            <a:effectLst/>
          </p:spPr>
        </p:cxnSp>
      </p:grpSp>
      <p:grpSp>
        <p:nvGrpSpPr>
          <p:cNvPr id="515" name="Group 514"/>
          <p:cNvGrpSpPr/>
          <p:nvPr/>
        </p:nvGrpSpPr>
        <p:grpSpPr>
          <a:xfrm>
            <a:off x="6995" y="976164"/>
            <a:ext cx="10585176" cy="6046931"/>
            <a:chOff x="6995" y="976164"/>
            <a:chExt cx="10585176" cy="6046931"/>
          </a:xfrm>
        </p:grpSpPr>
        <p:sp>
          <p:nvSpPr>
            <p:cNvPr id="503" name="TextBox 502"/>
            <p:cNvSpPr txBox="1"/>
            <p:nvPr/>
          </p:nvSpPr>
          <p:spPr>
            <a:xfrm>
              <a:off x="3175347" y="4288532"/>
              <a:ext cx="229230" cy="215444"/>
            </a:xfrm>
            <a:prstGeom prst="rect">
              <a:avLst/>
            </a:prstGeom>
            <a:noFill/>
          </p:spPr>
          <p:txBody>
            <a:bodyPr wrap="none" lIns="0" tIns="0" rIns="0" bIns="0" rtlCol="0">
              <a:spAutoFit/>
            </a:bodyPr>
            <a:lstStyle/>
            <a:p>
              <a:r>
                <a:rPr lang="en-GB" sz="1400" dirty="0" smtClean="0"/>
                <a:t>U1</a:t>
              </a:r>
              <a:endParaRPr lang="en-US" sz="1400" dirty="0" smtClean="0"/>
            </a:p>
          </p:txBody>
        </p:sp>
        <p:sp>
          <p:nvSpPr>
            <p:cNvPr id="504" name="TextBox 503"/>
            <p:cNvSpPr txBox="1"/>
            <p:nvPr/>
          </p:nvSpPr>
          <p:spPr>
            <a:xfrm>
              <a:off x="7266597" y="4288532"/>
              <a:ext cx="229230" cy="215444"/>
            </a:xfrm>
            <a:prstGeom prst="rect">
              <a:avLst/>
            </a:prstGeom>
            <a:noFill/>
          </p:spPr>
          <p:txBody>
            <a:bodyPr wrap="none" lIns="0" tIns="0" rIns="0" bIns="0" rtlCol="0">
              <a:spAutoFit/>
            </a:bodyPr>
            <a:lstStyle/>
            <a:p>
              <a:r>
                <a:rPr lang="en-GB" sz="1400" dirty="0" smtClean="0"/>
                <a:t>U2</a:t>
              </a:r>
              <a:endParaRPr lang="en-US" sz="1400" dirty="0" smtClean="0"/>
            </a:p>
          </p:txBody>
        </p:sp>
        <p:cxnSp>
          <p:nvCxnSpPr>
            <p:cNvPr id="381" name="Straight Connector 380"/>
            <p:cNvCxnSpPr/>
            <p:nvPr/>
          </p:nvCxnSpPr>
          <p:spPr bwMode="auto">
            <a:xfrm flipH="1">
              <a:off x="2167235" y="3136404"/>
              <a:ext cx="2232248" cy="3024336"/>
            </a:xfrm>
            <a:prstGeom prst="line">
              <a:avLst/>
            </a:prstGeom>
            <a:solidFill>
              <a:schemeClr val="accent1"/>
            </a:solidFill>
            <a:ln w="38100" cap="flat" cmpd="sng" algn="ctr">
              <a:solidFill>
                <a:schemeClr val="tx1"/>
              </a:solidFill>
              <a:prstDash val="solid"/>
              <a:round/>
              <a:headEnd type="none" w="med" len="med"/>
              <a:tailEnd type="none" w="med" len="med"/>
            </a:ln>
            <a:effectLst/>
          </p:spPr>
        </p:cxnSp>
        <p:cxnSp>
          <p:nvCxnSpPr>
            <p:cNvPr id="384" name="Straight Connector 383"/>
            <p:cNvCxnSpPr/>
            <p:nvPr/>
          </p:nvCxnSpPr>
          <p:spPr bwMode="auto">
            <a:xfrm>
              <a:off x="6199683" y="3136404"/>
              <a:ext cx="2304256" cy="3024336"/>
            </a:xfrm>
            <a:prstGeom prst="line">
              <a:avLst/>
            </a:prstGeom>
            <a:solidFill>
              <a:schemeClr val="accent1"/>
            </a:solidFill>
            <a:ln w="38100" cap="flat" cmpd="sng" algn="ctr">
              <a:solidFill>
                <a:schemeClr val="tx1"/>
              </a:solidFill>
              <a:prstDash val="solid"/>
              <a:round/>
              <a:headEnd type="none" w="med" len="med"/>
              <a:tailEnd type="none" w="med" len="med"/>
            </a:ln>
            <a:effectLst/>
          </p:spPr>
        </p:cxnSp>
        <p:sp>
          <p:nvSpPr>
            <p:cNvPr id="420" name="TextBox 419"/>
            <p:cNvSpPr txBox="1"/>
            <p:nvPr/>
          </p:nvSpPr>
          <p:spPr>
            <a:xfrm>
              <a:off x="7687911" y="4361120"/>
              <a:ext cx="956993" cy="215444"/>
            </a:xfrm>
            <a:prstGeom prst="rect">
              <a:avLst/>
            </a:prstGeom>
            <a:noFill/>
          </p:spPr>
          <p:txBody>
            <a:bodyPr wrap="none" lIns="0" tIns="0" rIns="0" bIns="0" rtlCol="0">
              <a:spAutoFit/>
            </a:bodyPr>
            <a:lstStyle/>
            <a:p>
              <a:r>
                <a:rPr lang="en-GB" sz="1400" b="0" dirty="0" smtClean="0"/>
                <a:t>TESI U1,U2</a:t>
              </a:r>
              <a:endParaRPr lang="en-US" sz="1400" b="0" dirty="0" smtClean="0"/>
            </a:p>
          </p:txBody>
        </p:sp>
        <p:sp>
          <p:nvSpPr>
            <p:cNvPr id="579" name="TextBox 578"/>
            <p:cNvSpPr txBox="1"/>
            <p:nvPr/>
          </p:nvSpPr>
          <p:spPr>
            <a:xfrm>
              <a:off x="6775746" y="976164"/>
              <a:ext cx="3816425" cy="738664"/>
            </a:xfrm>
            <a:prstGeom prst="rect">
              <a:avLst/>
            </a:prstGeom>
            <a:noFill/>
          </p:spPr>
          <p:txBody>
            <a:bodyPr wrap="square" lIns="0" tIns="0" rIns="0" bIns="0" rtlCol="0">
              <a:spAutoFit/>
            </a:bodyPr>
            <a:lstStyle/>
            <a:p>
              <a:r>
                <a:rPr lang="en-GB" sz="1600" b="0" dirty="0" smtClean="0"/>
                <a:t>TESI </a:t>
              </a:r>
              <a:r>
                <a:rPr lang="en-GB" sz="1600" dirty="0" smtClean="0"/>
                <a:t>U1,U2</a:t>
              </a:r>
              <a:r>
                <a:rPr lang="en-GB" sz="1600" b="0" dirty="0" smtClean="0"/>
                <a:t> for unprotected SVLAN </a:t>
              </a:r>
              <a:r>
                <a:rPr lang="en-GB" sz="1600" b="0" dirty="0" err="1" smtClean="0"/>
                <a:t>ECs</a:t>
              </a:r>
              <a:r>
                <a:rPr lang="en-GB" sz="1600" b="0" dirty="0" smtClean="0"/>
                <a:t> has active endpoints at left and right portal nodes.</a:t>
              </a:r>
              <a:endParaRPr lang="en-US" sz="1600" b="0" dirty="0" smtClean="0"/>
            </a:p>
          </p:txBody>
        </p:sp>
        <p:sp>
          <p:nvSpPr>
            <p:cNvPr id="486" name="TextBox 485"/>
            <p:cNvSpPr txBox="1"/>
            <p:nvPr/>
          </p:nvSpPr>
          <p:spPr>
            <a:xfrm>
              <a:off x="6995" y="6376764"/>
              <a:ext cx="1872208" cy="646331"/>
            </a:xfrm>
            <a:prstGeom prst="rect">
              <a:avLst/>
            </a:prstGeom>
            <a:solidFill>
              <a:schemeClr val="bg1"/>
            </a:solidFill>
          </p:spPr>
          <p:txBody>
            <a:bodyPr wrap="square" lIns="0" tIns="0" rIns="0" bIns="0" rtlCol="0">
              <a:spAutoFit/>
            </a:bodyPr>
            <a:lstStyle/>
            <a:p>
              <a:pPr algn="ctr"/>
              <a:r>
                <a:rPr lang="en-GB" sz="1400" dirty="0" smtClean="0"/>
                <a:t>ESP-MAC address of left &amp; right TESI U endpoints is different</a:t>
              </a:r>
              <a:endParaRPr lang="en-US" sz="1400" dirty="0" smtClean="0"/>
            </a:p>
          </p:txBody>
        </p:sp>
        <p:cxnSp>
          <p:nvCxnSpPr>
            <p:cNvPr id="487" name="Straight Arrow Connector 486"/>
            <p:cNvCxnSpPr>
              <a:stCxn id="486" idx="3"/>
              <a:endCxn id="28" idx="0"/>
            </p:cNvCxnSpPr>
            <p:nvPr/>
          </p:nvCxnSpPr>
          <p:spPr bwMode="auto">
            <a:xfrm flipV="1">
              <a:off x="1879203" y="6438485"/>
              <a:ext cx="288032" cy="261445"/>
            </a:xfrm>
            <a:prstGeom prst="straightConnector1">
              <a:avLst/>
            </a:prstGeom>
            <a:solidFill>
              <a:schemeClr val="accent1"/>
            </a:solidFill>
            <a:ln w="9525" cap="flat" cmpd="sng" algn="ctr">
              <a:solidFill>
                <a:schemeClr val="tx1"/>
              </a:solidFill>
              <a:prstDash val="solid"/>
              <a:round/>
              <a:headEnd type="none" w="med" len="med"/>
              <a:tailEnd type="arrow"/>
            </a:ln>
            <a:effectLst/>
          </p:spPr>
        </p:cxnSp>
        <p:cxnSp>
          <p:nvCxnSpPr>
            <p:cNvPr id="488" name="Straight Arrow Connector 487"/>
            <p:cNvCxnSpPr>
              <a:stCxn id="486" idx="3"/>
              <a:endCxn id="254" idx="0"/>
            </p:cNvCxnSpPr>
            <p:nvPr/>
          </p:nvCxnSpPr>
          <p:spPr bwMode="auto">
            <a:xfrm flipV="1">
              <a:off x="1879203" y="6438485"/>
              <a:ext cx="6624736" cy="261445"/>
            </a:xfrm>
            <a:prstGeom prst="straightConnector1">
              <a:avLst/>
            </a:prstGeom>
            <a:solidFill>
              <a:schemeClr val="accent1"/>
            </a:solidFill>
            <a:ln w="9525" cap="flat" cmpd="sng" algn="ctr">
              <a:solidFill>
                <a:schemeClr val="tx1"/>
              </a:solidFill>
              <a:prstDash val="solid"/>
              <a:round/>
              <a:headEnd type="none" w="med" len="med"/>
              <a:tailEnd type="arrow"/>
            </a:ln>
            <a:effectLst/>
          </p:spPr>
        </p:cxnSp>
      </p:grpSp>
      <p:sp>
        <p:nvSpPr>
          <p:cNvPr id="521" name="TextBox 520"/>
          <p:cNvSpPr txBox="1"/>
          <p:nvPr/>
        </p:nvSpPr>
        <p:spPr>
          <a:xfrm>
            <a:off x="10034198" y="-590"/>
            <a:ext cx="629981" cy="184666"/>
          </a:xfrm>
          <a:prstGeom prst="rect">
            <a:avLst/>
          </a:prstGeom>
          <a:noFill/>
        </p:spPr>
        <p:txBody>
          <a:bodyPr wrap="none" lIns="0" tIns="0" rIns="0" bIns="0" rtlCol="0">
            <a:spAutoFit/>
          </a:bodyPr>
          <a:lstStyle/>
          <a:p>
            <a:r>
              <a:rPr lang="en-GB" sz="1200" b="0" dirty="0" smtClean="0">
                <a:solidFill>
                  <a:srgbClr val="C00000"/>
                </a:solidFill>
              </a:rPr>
              <a:t>animated</a:t>
            </a:r>
            <a:endParaRPr lang="en-US" sz="1200" b="0" dirty="0" smtClean="0">
              <a:solidFill>
                <a:srgbClr val="C00000"/>
              </a:solidFill>
            </a:endParaRPr>
          </a:p>
        </p:txBody>
      </p:sp>
      <p:cxnSp>
        <p:nvCxnSpPr>
          <p:cNvPr id="434" name="Straight Connector 433"/>
          <p:cNvCxnSpPr/>
          <p:nvPr/>
        </p:nvCxnSpPr>
        <p:spPr bwMode="auto">
          <a:xfrm flipH="1">
            <a:off x="3967435" y="5728692"/>
            <a:ext cx="360040" cy="432048"/>
          </a:xfrm>
          <a:prstGeom prst="line">
            <a:avLst/>
          </a:prstGeom>
          <a:solidFill>
            <a:schemeClr val="accent1"/>
          </a:solidFill>
          <a:ln w="38100" cap="flat" cmpd="sng" algn="ctr">
            <a:solidFill>
              <a:srgbClr val="CC00FF"/>
            </a:solidFill>
            <a:prstDash val="solid"/>
            <a:round/>
            <a:headEnd type="none" w="med" len="med"/>
            <a:tailEnd type="none" w="med" len="med"/>
          </a:ln>
          <a:effectLst/>
        </p:spPr>
      </p:cxnSp>
      <p:cxnSp>
        <p:nvCxnSpPr>
          <p:cNvPr id="436" name="Straight Connector 435"/>
          <p:cNvCxnSpPr/>
          <p:nvPr/>
        </p:nvCxnSpPr>
        <p:spPr bwMode="auto">
          <a:xfrm>
            <a:off x="6343699" y="5728692"/>
            <a:ext cx="360040" cy="432048"/>
          </a:xfrm>
          <a:prstGeom prst="line">
            <a:avLst/>
          </a:prstGeom>
          <a:solidFill>
            <a:schemeClr val="accent1"/>
          </a:solidFill>
          <a:ln w="38100" cap="flat" cmpd="sng" algn="ctr">
            <a:solidFill>
              <a:srgbClr val="CC00FF"/>
            </a:solidFill>
            <a:prstDash val="solid"/>
            <a:round/>
            <a:headEnd type="none" w="med" len="med"/>
            <a:tailEnd type="none" w="med" len="med"/>
          </a:ln>
          <a:effectLst/>
        </p:spPr>
      </p:cxnSp>
      <p:sp>
        <p:nvSpPr>
          <p:cNvPr id="375" name="Trapezoid 15"/>
          <p:cNvSpPr/>
          <p:nvPr/>
        </p:nvSpPr>
        <p:spPr bwMode="auto">
          <a:xfrm rot="10800000">
            <a:off x="4615507" y="2776363"/>
            <a:ext cx="648072" cy="82295"/>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71" name="Trapezoid 370"/>
          <p:cNvSpPr/>
          <p:nvPr/>
        </p:nvSpPr>
        <p:spPr bwMode="auto">
          <a:xfrm rot="10800000">
            <a:off x="5335587" y="2776363"/>
            <a:ext cx="648072" cy="82295"/>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15"/>
                                        </p:tgtEl>
                                        <p:attrNameLst>
                                          <p:attrName>style.visibility</p:attrName>
                                        </p:attrNameLst>
                                      </p:cBhvr>
                                      <p:to>
                                        <p:strVal val="visible"/>
                                      </p:to>
                                    </p:set>
                                  </p:childTnLst>
                                  <p:subTnLst>
                                    <p:set>
                                      <p:cBhvr override="childStyle">
                                        <p:cTn dur="1" fill="hold" display="0" masterRel="nextClick" afterEffect="1"/>
                                        <p:tgtEl>
                                          <p:spTgt spid="515"/>
                                        </p:tgtEl>
                                        <p:attrNameLst>
                                          <p:attrName>style.visibility</p:attrName>
                                        </p:attrNameLst>
                                      </p:cBhvr>
                                      <p:to>
                                        <p:strVal val="hidden"/>
                                      </p:to>
                                    </p:set>
                                  </p:sub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20"/>
                                        </p:tgtEl>
                                        <p:attrNameLst>
                                          <p:attrName>style.visibility</p:attrName>
                                        </p:attrNameLst>
                                      </p:cBhvr>
                                      <p:to>
                                        <p:strVal val="visible"/>
                                      </p:to>
                                    </p:set>
                                  </p:childTnLst>
                                  <p:subTnLst>
                                    <p:set>
                                      <p:cBhvr override="childStyle">
                                        <p:cTn dur="1" fill="hold" display="0" masterRel="nextClick" afterEffect="1"/>
                                        <p:tgtEl>
                                          <p:spTgt spid="520"/>
                                        </p:tgtEl>
                                        <p:attrNameLst>
                                          <p:attrName>style.visibility</p:attrName>
                                        </p:attrNameLst>
                                      </p:cBhvr>
                                      <p:to>
                                        <p:strVal val="hidden"/>
                                      </p:to>
                                    </p:set>
                                  </p:sub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1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20"/>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5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2" name="Freeform 561"/>
          <p:cNvSpPr/>
          <p:nvPr/>
        </p:nvSpPr>
        <p:spPr bwMode="auto">
          <a:xfrm>
            <a:off x="6989012" y="3353589"/>
            <a:ext cx="146775" cy="73863"/>
          </a:xfrm>
          <a:custGeom>
            <a:avLst/>
            <a:gdLst>
              <a:gd name="connsiteX0" fmla="*/ 0 w 218783"/>
              <a:gd name="connsiteY0" fmla="*/ 0 h 73863"/>
              <a:gd name="connsiteX1" fmla="*/ 106587 w 218783"/>
              <a:gd name="connsiteY1" fmla="*/ 72928 h 73863"/>
              <a:gd name="connsiteX2" fmla="*/ 218783 w 218783"/>
              <a:gd name="connsiteY2" fmla="*/ 5610 h 73863"/>
            </a:gdLst>
            <a:ahLst/>
            <a:cxnLst>
              <a:cxn ang="0">
                <a:pos x="connsiteX0" y="connsiteY0"/>
              </a:cxn>
              <a:cxn ang="0">
                <a:pos x="connsiteX1" y="connsiteY1"/>
              </a:cxn>
              <a:cxn ang="0">
                <a:pos x="connsiteX2" y="connsiteY2"/>
              </a:cxn>
            </a:cxnLst>
            <a:rect l="l" t="t" r="r" b="b"/>
            <a:pathLst>
              <a:path w="218783" h="73863">
                <a:moveTo>
                  <a:pt x="0" y="0"/>
                </a:moveTo>
                <a:cubicBezTo>
                  <a:pt x="35061" y="35996"/>
                  <a:pt x="70123" y="71993"/>
                  <a:pt x="106587" y="72928"/>
                </a:cubicBezTo>
                <a:cubicBezTo>
                  <a:pt x="143051" y="73863"/>
                  <a:pt x="180917" y="39736"/>
                  <a:pt x="218783" y="5610"/>
                </a:cubicBezTo>
              </a:path>
            </a:pathLst>
          </a:custGeom>
          <a:noFill/>
          <a:ln w="38100" cap="flat" cmpd="sng" algn="ctr">
            <a:solidFill>
              <a:srgbClr val="0066F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 name="Title 4"/>
          <p:cNvSpPr>
            <a:spLocks noGrp="1"/>
          </p:cNvSpPr>
          <p:nvPr>
            <p:ph type="title"/>
          </p:nvPr>
        </p:nvSpPr>
        <p:spPr>
          <a:xfrm>
            <a:off x="533400" y="184076"/>
            <a:ext cx="9604375" cy="1015529"/>
          </a:xfrm>
        </p:spPr>
        <p:txBody>
          <a:bodyPr/>
          <a:lstStyle/>
          <a:p>
            <a:r>
              <a:rPr lang="en-GB" dirty="0" smtClean="0"/>
              <a:t>TESI W &amp; P connection configurations</a:t>
            </a:r>
            <a:endParaRPr lang="en-US" dirty="0"/>
          </a:p>
        </p:txBody>
      </p:sp>
      <p:sp>
        <p:nvSpPr>
          <p:cNvPr id="7" name="Rectangle 6"/>
          <p:cNvSpPr/>
          <p:nvPr/>
        </p:nvSpPr>
        <p:spPr bwMode="auto">
          <a:xfrm>
            <a:off x="1879203" y="3209573"/>
            <a:ext cx="2880320" cy="432048"/>
          </a:xfrm>
          <a:prstGeom prst="rect">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1"/>
                </a:solidFill>
                <a:effectLst/>
                <a:latin typeface="Arial" charset="0"/>
                <a:ea typeface="MS PGothic" pitchFamily="34" charset="-128"/>
              </a:rPr>
              <a:t>TESI</a:t>
            </a:r>
            <a:r>
              <a:rPr kumimoji="0" lang="en-GB" sz="1400" b="1" i="0" u="none" strike="noStrike" cap="none" normalizeH="0" dirty="0" smtClean="0">
                <a:ln>
                  <a:noFill/>
                </a:ln>
                <a:solidFill>
                  <a:schemeClr val="tx1"/>
                </a:solidFill>
                <a:effectLst/>
                <a:latin typeface="Arial" charset="0"/>
                <a:ea typeface="MS PGothic" pitchFamily="34" charset="-128"/>
              </a:rPr>
              <a:t> </a:t>
            </a:r>
            <a:r>
              <a:rPr kumimoji="0" lang="en-GB" sz="1400" b="1" i="0" u="none" strike="noStrike" cap="none" normalizeH="0" baseline="0" dirty="0" smtClean="0">
                <a:ln>
                  <a:noFill/>
                </a:ln>
                <a:solidFill>
                  <a:schemeClr val="tx1"/>
                </a:solidFill>
                <a:effectLst/>
                <a:latin typeface="Arial" charset="0"/>
                <a:ea typeface="MS PGothic" pitchFamily="34" charset="-128"/>
              </a:rPr>
              <a:t>Relay</a:t>
            </a:r>
            <a:endParaRPr kumimoji="0" lang="en-US" sz="1400" b="1" i="0" u="none" strike="noStrike" cap="none" normalizeH="0" baseline="0" dirty="0" smtClean="0">
              <a:ln>
                <a:noFill/>
              </a:ln>
              <a:solidFill>
                <a:schemeClr val="tx1"/>
              </a:solidFill>
              <a:effectLst/>
              <a:latin typeface="Arial" charset="0"/>
              <a:ea typeface="MS PGothic" pitchFamily="34" charset="-128"/>
            </a:endParaRPr>
          </a:p>
        </p:txBody>
      </p:sp>
      <p:grpSp>
        <p:nvGrpSpPr>
          <p:cNvPr id="2" name="Group 12"/>
          <p:cNvGrpSpPr>
            <a:grpSpLocks noChangeAspect="1"/>
          </p:cNvGrpSpPr>
          <p:nvPr/>
        </p:nvGrpSpPr>
        <p:grpSpPr>
          <a:xfrm>
            <a:off x="3823419" y="3713629"/>
            <a:ext cx="288032" cy="288032"/>
            <a:chOff x="655067" y="5296644"/>
            <a:chExt cx="504056" cy="504056"/>
          </a:xfrm>
          <a:solidFill>
            <a:schemeClr val="bg1"/>
          </a:solidFill>
        </p:grpSpPr>
        <p:sp>
          <p:nvSpPr>
            <p:cNvPr id="11" name="Isosceles Triangle 10"/>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2" name="Trapezoid 11"/>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15" name="Isosceles Triangle 14"/>
          <p:cNvSpPr/>
          <p:nvPr/>
        </p:nvSpPr>
        <p:spPr bwMode="auto">
          <a:xfrm>
            <a:off x="3463379" y="3713629"/>
            <a:ext cx="288032" cy="288032"/>
          </a:xfrm>
          <a:prstGeom prst="triangle">
            <a:avLst/>
          </a:prstGeom>
          <a:solidFill>
            <a:srgbClr val="99FF66"/>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8" name="Isosceles Triangle 17"/>
          <p:cNvSpPr/>
          <p:nvPr/>
        </p:nvSpPr>
        <p:spPr bwMode="auto">
          <a:xfrm>
            <a:off x="3103339" y="3713629"/>
            <a:ext cx="288032" cy="288032"/>
          </a:xfrm>
          <a:prstGeom prst="triangle">
            <a:avLst/>
          </a:prstGeom>
          <a:solidFill>
            <a:srgbClr val="99FF66"/>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9" name="Trapezoid 18"/>
          <p:cNvSpPr/>
          <p:nvPr/>
        </p:nvSpPr>
        <p:spPr bwMode="auto">
          <a:xfrm>
            <a:off x="3103339" y="3919366"/>
            <a:ext cx="648072" cy="82295"/>
          </a:xfrm>
          <a:prstGeom prst="trapezoid">
            <a:avLst>
              <a:gd name="adj" fmla="val 49845"/>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1" name="Isosceles Triangle 20"/>
          <p:cNvSpPr/>
          <p:nvPr/>
        </p:nvSpPr>
        <p:spPr bwMode="auto">
          <a:xfrm>
            <a:off x="2743299" y="3713629"/>
            <a:ext cx="288032" cy="288032"/>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4" name="Isosceles Triangle 23"/>
          <p:cNvSpPr/>
          <p:nvPr/>
        </p:nvSpPr>
        <p:spPr bwMode="auto">
          <a:xfrm>
            <a:off x="2383259" y="3713629"/>
            <a:ext cx="288032" cy="288032"/>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5" name="Trapezoid 24"/>
          <p:cNvSpPr/>
          <p:nvPr/>
        </p:nvSpPr>
        <p:spPr bwMode="auto">
          <a:xfrm>
            <a:off x="2383259" y="3919366"/>
            <a:ext cx="648072" cy="82295"/>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13" name="Group 25"/>
          <p:cNvGrpSpPr>
            <a:grpSpLocks noChangeAspect="1"/>
          </p:cNvGrpSpPr>
          <p:nvPr/>
        </p:nvGrpSpPr>
        <p:grpSpPr>
          <a:xfrm>
            <a:off x="2023219" y="3713629"/>
            <a:ext cx="288032" cy="288032"/>
            <a:chOff x="655067" y="5296644"/>
            <a:chExt cx="504056" cy="504056"/>
          </a:xfrm>
          <a:solidFill>
            <a:schemeClr val="bg1"/>
          </a:solidFill>
        </p:grpSpPr>
        <p:sp>
          <p:nvSpPr>
            <p:cNvPr id="27" name="Isosceles Triangle 26"/>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8" name="Trapezoid 27"/>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14" name="Group 43"/>
          <p:cNvGrpSpPr>
            <a:grpSpLocks noChangeAspect="1"/>
          </p:cNvGrpSpPr>
          <p:nvPr/>
        </p:nvGrpSpPr>
        <p:grpSpPr>
          <a:xfrm>
            <a:off x="2311251" y="2705517"/>
            <a:ext cx="432048" cy="432048"/>
            <a:chOff x="655067" y="5296644"/>
            <a:chExt cx="504056" cy="504056"/>
          </a:xfrm>
          <a:solidFill>
            <a:schemeClr val="bg1"/>
          </a:solidFill>
        </p:grpSpPr>
        <p:sp>
          <p:nvSpPr>
            <p:cNvPr id="45" name="Isosceles Triangle 44"/>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6" name="Trapezoid 45"/>
            <p:cNvSpPr/>
            <p:nvPr/>
          </p:nvSpPr>
          <p:spPr bwMode="auto">
            <a:xfrm>
              <a:off x="655067" y="5656684"/>
              <a:ext cx="504056" cy="144016"/>
            </a:xfrm>
            <a:prstGeom prst="trapezoid">
              <a:avLst>
                <a:gd name="adj" fmla="val 49845"/>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17" name="Group 46"/>
          <p:cNvGrpSpPr>
            <a:grpSpLocks noChangeAspect="1"/>
          </p:cNvGrpSpPr>
          <p:nvPr/>
        </p:nvGrpSpPr>
        <p:grpSpPr>
          <a:xfrm>
            <a:off x="2815307" y="2705517"/>
            <a:ext cx="432048" cy="432048"/>
            <a:chOff x="655067" y="5296644"/>
            <a:chExt cx="504056" cy="504056"/>
          </a:xfrm>
          <a:solidFill>
            <a:schemeClr val="bg1"/>
          </a:solidFill>
        </p:grpSpPr>
        <p:sp>
          <p:nvSpPr>
            <p:cNvPr id="48" name="Isosceles Triangle 47"/>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9" name="Trapezoid 48"/>
            <p:cNvSpPr/>
            <p:nvPr/>
          </p:nvSpPr>
          <p:spPr bwMode="auto">
            <a:xfrm>
              <a:off x="655067" y="5656684"/>
              <a:ext cx="504056" cy="144016"/>
            </a:xfrm>
            <a:prstGeom prst="trapezoid">
              <a:avLst>
                <a:gd name="adj" fmla="val 49845"/>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20" name="Group 49"/>
          <p:cNvGrpSpPr>
            <a:grpSpLocks noChangeAspect="1"/>
          </p:cNvGrpSpPr>
          <p:nvPr/>
        </p:nvGrpSpPr>
        <p:grpSpPr>
          <a:xfrm>
            <a:off x="3319363" y="2705517"/>
            <a:ext cx="432048" cy="432048"/>
            <a:chOff x="655067" y="5296644"/>
            <a:chExt cx="504056" cy="504056"/>
          </a:xfrm>
          <a:solidFill>
            <a:schemeClr val="bg1"/>
          </a:solidFill>
        </p:grpSpPr>
        <p:sp>
          <p:nvSpPr>
            <p:cNvPr id="51" name="Isosceles Triangle 50"/>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2" name="Trapezoid 51"/>
            <p:cNvSpPr/>
            <p:nvPr/>
          </p:nvSpPr>
          <p:spPr bwMode="auto">
            <a:xfrm>
              <a:off x="655067" y="5656684"/>
              <a:ext cx="504056" cy="144016"/>
            </a:xfrm>
            <a:prstGeom prst="trapezoid">
              <a:avLst>
                <a:gd name="adj" fmla="val 49845"/>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23" name="Group 52"/>
          <p:cNvGrpSpPr>
            <a:grpSpLocks noChangeAspect="1"/>
          </p:cNvGrpSpPr>
          <p:nvPr/>
        </p:nvGrpSpPr>
        <p:grpSpPr>
          <a:xfrm>
            <a:off x="3823419" y="2705517"/>
            <a:ext cx="432048" cy="432048"/>
            <a:chOff x="655067" y="5296644"/>
            <a:chExt cx="504056" cy="504056"/>
          </a:xfrm>
          <a:solidFill>
            <a:schemeClr val="bg1"/>
          </a:solidFill>
        </p:grpSpPr>
        <p:sp>
          <p:nvSpPr>
            <p:cNvPr id="54" name="Isosceles Triangle 53"/>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5" name="Trapezoid 54"/>
            <p:cNvSpPr/>
            <p:nvPr/>
          </p:nvSpPr>
          <p:spPr bwMode="auto">
            <a:xfrm>
              <a:off x="655067" y="5656684"/>
              <a:ext cx="504056" cy="144016"/>
            </a:xfrm>
            <a:prstGeom prst="trapezoid">
              <a:avLst>
                <a:gd name="adj" fmla="val 49845"/>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69" name="Straight Connector 68"/>
          <p:cNvCxnSpPr>
            <a:stCxn id="11" idx="0"/>
          </p:cNvCxnSpPr>
          <p:nvPr/>
        </p:nvCxnSpPr>
        <p:spPr bwMode="auto">
          <a:xfrm flipV="1">
            <a:off x="3967435" y="3641621"/>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1" name="Straight Connector 70"/>
          <p:cNvCxnSpPr>
            <a:stCxn id="15" idx="0"/>
          </p:cNvCxnSpPr>
          <p:nvPr/>
        </p:nvCxnSpPr>
        <p:spPr bwMode="auto">
          <a:xfrm flipV="1">
            <a:off x="3607395" y="3641621"/>
            <a:ext cx="0" cy="72008"/>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73" name="Straight Connector 72"/>
          <p:cNvCxnSpPr>
            <a:stCxn id="18" idx="0"/>
          </p:cNvCxnSpPr>
          <p:nvPr/>
        </p:nvCxnSpPr>
        <p:spPr bwMode="auto">
          <a:xfrm flipV="1">
            <a:off x="3247355" y="3641621"/>
            <a:ext cx="0" cy="72008"/>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76" name="Straight Connector 75"/>
          <p:cNvCxnSpPr>
            <a:stCxn id="21" idx="0"/>
          </p:cNvCxnSpPr>
          <p:nvPr/>
        </p:nvCxnSpPr>
        <p:spPr bwMode="auto">
          <a:xfrm flipV="1">
            <a:off x="2887315" y="3641621"/>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8" name="Straight Connector 77"/>
          <p:cNvCxnSpPr>
            <a:stCxn id="24" idx="0"/>
          </p:cNvCxnSpPr>
          <p:nvPr/>
        </p:nvCxnSpPr>
        <p:spPr bwMode="auto">
          <a:xfrm flipV="1">
            <a:off x="2527275" y="3641621"/>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0" name="Straight Connector 79"/>
          <p:cNvCxnSpPr>
            <a:stCxn id="27" idx="0"/>
          </p:cNvCxnSpPr>
          <p:nvPr/>
        </p:nvCxnSpPr>
        <p:spPr bwMode="auto">
          <a:xfrm flipV="1">
            <a:off x="2167235" y="3641621"/>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2" name="Straight Connector 81"/>
          <p:cNvCxnSpPr>
            <a:stCxn id="46" idx="2"/>
          </p:cNvCxnSpPr>
          <p:nvPr/>
        </p:nvCxnSpPr>
        <p:spPr bwMode="auto">
          <a:xfrm>
            <a:off x="2527275" y="3137565"/>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3" name="Straight Connector 82"/>
          <p:cNvCxnSpPr/>
          <p:nvPr/>
        </p:nvCxnSpPr>
        <p:spPr bwMode="auto">
          <a:xfrm>
            <a:off x="2599283" y="3137565"/>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4" name="Straight Connector 83"/>
          <p:cNvCxnSpPr/>
          <p:nvPr/>
        </p:nvCxnSpPr>
        <p:spPr bwMode="auto">
          <a:xfrm>
            <a:off x="2671291" y="3137565"/>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5" name="Straight Connector 84"/>
          <p:cNvCxnSpPr/>
          <p:nvPr/>
        </p:nvCxnSpPr>
        <p:spPr bwMode="auto">
          <a:xfrm>
            <a:off x="2383259" y="3137565"/>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6" name="Straight Connector 85"/>
          <p:cNvCxnSpPr/>
          <p:nvPr/>
        </p:nvCxnSpPr>
        <p:spPr bwMode="auto">
          <a:xfrm>
            <a:off x="2455267" y="3137565"/>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7" name="Straight Connector 86"/>
          <p:cNvCxnSpPr/>
          <p:nvPr/>
        </p:nvCxnSpPr>
        <p:spPr bwMode="auto">
          <a:xfrm>
            <a:off x="3031331" y="3137565"/>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8" name="Straight Connector 87"/>
          <p:cNvCxnSpPr/>
          <p:nvPr/>
        </p:nvCxnSpPr>
        <p:spPr bwMode="auto">
          <a:xfrm>
            <a:off x="3103339" y="3137565"/>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9" name="Straight Connector 88"/>
          <p:cNvCxnSpPr/>
          <p:nvPr/>
        </p:nvCxnSpPr>
        <p:spPr bwMode="auto">
          <a:xfrm>
            <a:off x="3175347" y="3137565"/>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90" name="Straight Connector 89"/>
          <p:cNvCxnSpPr/>
          <p:nvPr/>
        </p:nvCxnSpPr>
        <p:spPr bwMode="auto">
          <a:xfrm>
            <a:off x="2887315" y="3137565"/>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91" name="Straight Connector 90"/>
          <p:cNvCxnSpPr/>
          <p:nvPr/>
        </p:nvCxnSpPr>
        <p:spPr bwMode="auto">
          <a:xfrm>
            <a:off x="2959323" y="3137565"/>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92" name="Straight Connector 91"/>
          <p:cNvCxnSpPr/>
          <p:nvPr/>
        </p:nvCxnSpPr>
        <p:spPr bwMode="auto">
          <a:xfrm>
            <a:off x="3535387" y="3137565"/>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93" name="Straight Connector 92"/>
          <p:cNvCxnSpPr/>
          <p:nvPr/>
        </p:nvCxnSpPr>
        <p:spPr bwMode="auto">
          <a:xfrm>
            <a:off x="3607395" y="3137565"/>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94" name="Straight Connector 93"/>
          <p:cNvCxnSpPr/>
          <p:nvPr/>
        </p:nvCxnSpPr>
        <p:spPr bwMode="auto">
          <a:xfrm>
            <a:off x="3679403" y="3137565"/>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95" name="Straight Connector 94"/>
          <p:cNvCxnSpPr/>
          <p:nvPr/>
        </p:nvCxnSpPr>
        <p:spPr bwMode="auto">
          <a:xfrm>
            <a:off x="3391371" y="3137565"/>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96" name="Straight Connector 95"/>
          <p:cNvCxnSpPr/>
          <p:nvPr/>
        </p:nvCxnSpPr>
        <p:spPr bwMode="auto">
          <a:xfrm>
            <a:off x="3463379" y="3137565"/>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97" name="Straight Connector 96"/>
          <p:cNvCxnSpPr/>
          <p:nvPr/>
        </p:nvCxnSpPr>
        <p:spPr bwMode="auto">
          <a:xfrm>
            <a:off x="4039443" y="3137565"/>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98" name="Straight Connector 97"/>
          <p:cNvCxnSpPr/>
          <p:nvPr/>
        </p:nvCxnSpPr>
        <p:spPr bwMode="auto">
          <a:xfrm>
            <a:off x="4111451" y="3137565"/>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99" name="Straight Connector 98"/>
          <p:cNvCxnSpPr/>
          <p:nvPr/>
        </p:nvCxnSpPr>
        <p:spPr bwMode="auto">
          <a:xfrm>
            <a:off x="4183459" y="3137565"/>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00" name="Straight Connector 99"/>
          <p:cNvCxnSpPr/>
          <p:nvPr/>
        </p:nvCxnSpPr>
        <p:spPr bwMode="auto">
          <a:xfrm>
            <a:off x="3895427" y="3137565"/>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01" name="Straight Connector 100"/>
          <p:cNvCxnSpPr/>
          <p:nvPr/>
        </p:nvCxnSpPr>
        <p:spPr bwMode="auto">
          <a:xfrm>
            <a:off x="3967435" y="3137565"/>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02" name="Straight Connector 101"/>
          <p:cNvCxnSpPr/>
          <p:nvPr/>
        </p:nvCxnSpPr>
        <p:spPr bwMode="auto">
          <a:xfrm>
            <a:off x="2167235" y="4001661"/>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03" name="Straight Connector 102"/>
          <p:cNvCxnSpPr/>
          <p:nvPr/>
        </p:nvCxnSpPr>
        <p:spPr bwMode="auto">
          <a:xfrm>
            <a:off x="2239243" y="4001661"/>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06" name="Straight Connector 105"/>
          <p:cNvCxnSpPr/>
          <p:nvPr/>
        </p:nvCxnSpPr>
        <p:spPr bwMode="auto">
          <a:xfrm>
            <a:off x="2095227" y="4001661"/>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17" name="Straight Connector 116"/>
          <p:cNvCxnSpPr/>
          <p:nvPr/>
        </p:nvCxnSpPr>
        <p:spPr bwMode="auto">
          <a:xfrm>
            <a:off x="3499844" y="4001661"/>
            <a:ext cx="0" cy="72008"/>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120" name="Straight Connector 119"/>
          <p:cNvCxnSpPr/>
          <p:nvPr/>
        </p:nvCxnSpPr>
        <p:spPr bwMode="auto">
          <a:xfrm>
            <a:off x="3355828" y="4001661"/>
            <a:ext cx="0" cy="72008"/>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121" name="Straight Connector 120"/>
          <p:cNvCxnSpPr/>
          <p:nvPr/>
        </p:nvCxnSpPr>
        <p:spPr bwMode="auto">
          <a:xfrm>
            <a:off x="3427836" y="4001661"/>
            <a:ext cx="0" cy="72008"/>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122" name="Straight Connector 121"/>
          <p:cNvCxnSpPr/>
          <p:nvPr/>
        </p:nvCxnSpPr>
        <p:spPr bwMode="auto">
          <a:xfrm>
            <a:off x="2779764" y="4001661"/>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23" name="Straight Connector 122"/>
          <p:cNvCxnSpPr/>
          <p:nvPr/>
        </p:nvCxnSpPr>
        <p:spPr bwMode="auto">
          <a:xfrm>
            <a:off x="2635748" y="4001661"/>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24" name="Straight Connector 123"/>
          <p:cNvCxnSpPr/>
          <p:nvPr/>
        </p:nvCxnSpPr>
        <p:spPr bwMode="auto">
          <a:xfrm>
            <a:off x="2707756" y="4001661"/>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25" name="Straight Connector 124"/>
          <p:cNvCxnSpPr/>
          <p:nvPr/>
        </p:nvCxnSpPr>
        <p:spPr bwMode="auto">
          <a:xfrm>
            <a:off x="4039443" y="4001661"/>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26" name="Straight Connector 125"/>
          <p:cNvCxnSpPr/>
          <p:nvPr/>
        </p:nvCxnSpPr>
        <p:spPr bwMode="auto">
          <a:xfrm>
            <a:off x="3895427" y="4001661"/>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27" name="Straight Connector 126"/>
          <p:cNvCxnSpPr/>
          <p:nvPr/>
        </p:nvCxnSpPr>
        <p:spPr bwMode="auto">
          <a:xfrm>
            <a:off x="3967435" y="4001661"/>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43" name="Straight Connector 142"/>
          <p:cNvCxnSpPr>
            <a:stCxn id="45" idx="0"/>
          </p:cNvCxnSpPr>
          <p:nvPr/>
        </p:nvCxnSpPr>
        <p:spPr bwMode="auto">
          <a:xfrm flipV="1">
            <a:off x="2527275" y="2489493"/>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45" name="Straight Connector 144"/>
          <p:cNvCxnSpPr>
            <a:stCxn id="48" idx="0"/>
          </p:cNvCxnSpPr>
          <p:nvPr/>
        </p:nvCxnSpPr>
        <p:spPr bwMode="auto">
          <a:xfrm flipV="1">
            <a:off x="3031331" y="2489493"/>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46" name="Straight Connector 145"/>
          <p:cNvCxnSpPr>
            <a:stCxn id="51" idx="0"/>
          </p:cNvCxnSpPr>
          <p:nvPr/>
        </p:nvCxnSpPr>
        <p:spPr bwMode="auto">
          <a:xfrm flipV="1">
            <a:off x="3535387" y="2489493"/>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47" name="Straight Connector 146"/>
          <p:cNvCxnSpPr>
            <a:stCxn id="54" idx="0"/>
          </p:cNvCxnSpPr>
          <p:nvPr/>
        </p:nvCxnSpPr>
        <p:spPr bwMode="auto">
          <a:xfrm flipV="1">
            <a:off x="4039443" y="2489493"/>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157" name="Rectangle 156"/>
          <p:cNvSpPr/>
          <p:nvPr/>
        </p:nvSpPr>
        <p:spPr bwMode="auto">
          <a:xfrm flipH="1">
            <a:off x="5911651" y="3209573"/>
            <a:ext cx="2880320" cy="432048"/>
          </a:xfrm>
          <a:prstGeom prst="rect">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1"/>
                </a:solidFill>
                <a:effectLst/>
                <a:latin typeface="Arial" charset="0"/>
                <a:ea typeface="MS PGothic" pitchFamily="34" charset="-128"/>
              </a:rPr>
              <a:t>TESI</a:t>
            </a:r>
            <a:r>
              <a:rPr kumimoji="0" lang="en-GB" sz="1400" b="1" i="0" u="none" strike="noStrike" cap="none" normalizeH="0" dirty="0" smtClean="0">
                <a:ln>
                  <a:noFill/>
                </a:ln>
                <a:solidFill>
                  <a:schemeClr val="tx1"/>
                </a:solidFill>
                <a:effectLst/>
                <a:latin typeface="Arial" charset="0"/>
                <a:ea typeface="MS PGothic" pitchFamily="34" charset="-128"/>
              </a:rPr>
              <a:t> </a:t>
            </a:r>
            <a:r>
              <a:rPr kumimoji="0" lang="en-GB" sz="1400" b="1" i="0" u="none" strike="noStrike" cap="none" normalizeH="0" baseline="0" dirty="0" smtClean="0">
                <a:ln>
                  <a:noFill/>
                </a:ln>
                <a:solidFill>
                  <a:schemeClr val="tx1"/>
                </a:solidFill>
                <a:effectLst/>
                <a:latin typeface="Arial" charset="0"/>
                <a:ea typeface="MS PGothic" pitchFamily="34" charset="-128"/>
              </a:rPr>
              <a:t>Relay</a:t>
            </a:r>
            <a:endParaRPr kumimoji="0" lang="en-US" sz="1400" b="1" i="0" u="none" strike="noStrike" cap="none" normalizeH="0" baseline="0" dirty="0" smtClean="0">
              <a:ln>
                <a:noFill/>
              </a:ln>
              <a:solidFill>
                <a:schemeClr val="tx1"/>
              </a:solidFill>
              <a:effectLst/>
              <a:latin typeface="Arial" charset="0"/>
              <a:ea typeface="MS PGothic" pitchFamily="34" charset="-128"/>
            </a:endParaRPr>
          </a:p>
        </p:txBody>
      </p:sp>
      <p:grpSp>
        <p:nvGrpSpPr>
          <p:cNvPr id="32" name="Group 12"/>
          <p:cNvGrpSpPr>
            <a:grpSpLocks noChangeAspect="1"/>
          </p:cNvGrpSpPr>
          <p:nvPr/>
        </p:nvGrpSpPr>
        <p:grpSpPr>
          <a:xfrm flipH="1">
            <a:off x="6559723" y="3713629"/>
            <a:ext cx="288032" cy="288032"/>
            <a:chOff x="655067" y="5296644"/>
            <a:chExt cx="504056" cy="504056"/>
          </a:xfrm>
          <a:solidFill>
            <a:schemeClr val="bg1"/>
          </a:solidFill>
        </p:grpSpPr>
        <p:sp>
          <p:nvSpPr>
            <p:cNvPr id="263" name="Isosceles Triangle 10"/>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64" name="Trapezoid 11"/>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261" name="Isosceles Triangle 14"/>
          <p:cNvSpPr/>
          <p:nvPr/>
        </p:nvSpPr>
        <p:spPr bwMode="auto">
          <a:xfrm flipH="1">
            <a:off x="6919763" y="3713629"/>
            <a:ext cx="288032" cy="288032"/>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59" name="Isosceles Triangle 17"/>
          <p:cNvSpPr/>
          <p:nvPr/>
        </p:nvSpPr>
        <p:spPr bwMode="auto">
          <a:xfrm flipH="1">
            <a:off x="7279803" y="3713629"/>
            <a:ext cx="288032" cy="288032"/>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57" name="Isosceles Triangle 256"/>
          <p:cNvSpPr/>
          <p:nvPr/>
        </p:nvSpPr>
        <p:spPr bwMode="auto">
          <a:xfrm flipH="1">
            <a:off x="7639843" y="3713629"/>
            <a:ext cx="288032" cy="288032"/>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55" name="Isosceles Triangle 254"/>
          <p:cNvSpPr/>
          <p:nvPr/>
        </p:nvSpPr>
        <p:spPr bwMode="auto">
          <a:xfrm flipH="1">
            <a:off x="7999883" y="3713629"/>
            <a:ext cx="288032" cy="288032"/>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37" name="Group 25"/>
          <p:cNvGrpSpPr>
            <a:grpSpLocks noChangeAspect="1"/>
          </p:cNvGrpSpPr>
          <p:nvPr/>
        </p:nvGrpSpPr>
        <p:grpSpPr>
          <a:xfrm flipH="1">
            <a:off x="8359923" y="3713629"/>
            <a:ext cx="288032" cy="288032"/>
            <a:chOff x="655067" y="5296644"/>
            <a:chExt cx="504056" cy="504056"/>
          </a:xfrm>
          <a:solidFill>
            <a:schemeClr val="bg1"/>
          </a:solidFill>
        </p:grpSpPr>
        <p:sp>
          <p:nvSpPr>
            <p:cNvPr id="253" name="Isosceles Triangle 252"/>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54" name="Trapezoid 253"/>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38" name="Group 43"/>
          <p:cNvGrpSpPr>
            <a:grpSpLocks noChangeAspect="1"/>
          </p:cNvGrpSpPr>
          <p:nvPr/>
        </p:nvGrpSpPr>
        <p:grpSpPr>
          <a:xfrm flipH="1">
            <a:off x="7927875" y="2705517"/>
            <a:ext cx="432048" cy="432048"/>
            <a:chOff x="655067" y="5296644"/>
            <a:chExt cx="504056" cy="504056"/>
          </a:xfrm>
          <a:solidFill>
            <a:schemeClr val="bg1"/>
          </a:solidFill>
        </p:grpSpPr>
        <p:sp>
          <p:nvSpPr>
            <p:cNvPr id="251" name="Isosceles Triangle 250"/>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52" name="Trapezoid 251"/>
            <p:cNvSpPr/>
            <p:nvPr/>
          </p:nvSpPr>
          <p:spPr bwMode="auto">
            <a:xfrm>
              <a:off x="655067" y="5656684"/>
              <a:ext cx="504056" cy="144016"/>
            </a:xfrm>
            <a:prstGeom prst="trapezoid">
              <a:avLst>
                <a:gd name="adj" fmla="val 49845"/>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39" name="Group 46"/>
          <p:cNvGrpSpPr>
            <a:grpSpLocks noChangeAspect="1"/>
          </p:cNvGrpSpPr>
          <p:nvPr/>
        </p:nvGrpSpPr>
        <p:grpSpPr>
          <a:xfrm flipH="1">
            <a:off x="7423819" y="2705517"/>
            <a:ext cx="432048" cy="432048"/>
            <a:chOff x="655067" y="5296644"/>
            <a:chExt cx="504056" cy="504056"/>
          </a:xfrm>
          <a:solidFill>
            <a:schemeClr val="bg1"/>
          </a:solidFill>
        </p:grpSpPr>
        <p:sp>
          <p:nvSpPr>
            <p:cNvPr id="249" name="Isosceles Triangle 248"/>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50" name="Trapezoid 249"/>
            <p:cNvSpPr/>
            <p:nvPr/>
          </p:nvSpPr>
          <p:spPr bwMode="auto">
            <a:xfrm>
              <a:off x="655067" y="5656684"/>
              <a:ext cx="504056" cy="144016"/>
            </a:xfrm>
            <a:prstGeom prst="trapezoid">
              <a:avLst>
                <a:gd name="adj" fmla="val 49845"/>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40" name="Group 49"/>
          <p:cNvGrpSpPr>
            <a:grpSpLocks noChangeAspect="1"/>
          </p:cNvGrpSpPr>
          <p:nvPr/>
        </p:nvGrpSpPr>
        <p:grpSpPr>
          <a:xfrm flipH="1">
            <a:off x="6919763" y="2705517"/>
            <a:ext cx="432048" cy="432048"/>
            <a:chOff x="655067" y="5296644"/>
            <a:chExt cx="504056" cy="504056"/>
          </a:xfrm>
          <a:solidFill>
            <a:schemeClr val="bg1"/>
          </a:solidFill>
        </p:grpSpPr>
        <p:sp>
          <p:nvSpPr>
            <p:cNvPr id="247" name="Isosceles Triangle 246"/>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48" name="Trapezoid 247"/>
            <p:cNvSpPr/>
            <p:nvPr/>
          </p:nvSpPr>
          <p:spPr bwMode="auto">
            <a:xfrm>
              <a:off x="655067" y="5656684"/>
              <a:ext cx="504056" cy="144016"/>
            </a:xfrm>
            <a:prstGeom prst="trapezoid">
              <a:avLst>
                <a:gd name="adj" fmla="val 49845"/>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41" name="Group 52"/>
          <p:cNvGrpSpPr>
            <a:grpSpLocks noChangeAspect="1"/>
          </p:cNvGrpSpPr>
          <p:nvPr/>
        </p:nvGrpSpPr>
        <p:grpSpPr>
          <a:xfrm flipH="1">
            <a:off x="6415707" y="2705517"/>
            <a:ext cx="432048" cy="432048"/>
            <a:chOff x="655067" y="5296644"/>
            <a:chExt cx="504056" cy="504056"/>
          </a:xfrm>
          <a:solidFill>
            <a:schemeClr val="bg1"/>
          </a:solidFill>
        </p:grpSpPr>
        <p:sp>
          <p:nvSpPr>
            <p:cNvPr id="245" name="Isosceles Triangle 244"/>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46" name="Trapezoid 245"/>
            <p:cNvSpPr/>
            <p:nvPr/>
          </p:nvSpPr>
          <p:spPr bwMode="auto">
            <a:xfrm>
              <a:off x="655067" y="5656684"/>
              <a:ext cx="504056" cy="144016"/>
            </a:xfrm>
            <a:prstGeom prst="trapezoid">
              <a:avLst>
                <a:gd name="adj" fmla="val 49845"/>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173" name="Straight Connector 172"/>
          <p:cNvCxnSpPr/>
          <p:nvPr/>
        </p:nvCxnSpPr>
        <p:spPr bwMode="auto">
          <a:xfrm flipH="1" flipV="1">
            <a:off x="6703739" y="3641621"/>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74" name="Straight Connector 173"/>
          <p:cNvCxnSpPr/>
          <p:nvPr/>
        </p:nvCxnSpPr>
        <p:spPr bwMode="auto">
          <a:xfrm flipH="1" flipV="1">
            <a:off x="7063779" y="3641621"/>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75" name="Straight Connector 174"/>
          <p:cNvCxnSpPr/>
          <p:nvPr/>
        </p:nvCxnSpPr>
        <p:spPr bwMode="auto">
          <a:xfrm flipH="1" flipV="1">
            <a:off x="7423819" y="3641621"/>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76" name="Straight Connector 175"/>
          <p:cNvCxnSpPr>
            <a:stCxn id="257" idx="0"/>
          </p:cNvCxnSpPr>
          <p:nvPr/>
        </p:nvCxnSpPr>
        <p:spPr bwMode="auto">
          <a:xfrm flipH="1" flipV="1">
            <a:off x="7783859" y="3641621"/>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77" name="Straight Connector 176"/>
          <p:cNvCxnSpPr>
            <a:stCxn id="255" idx="0"/>
          </p:cNvCxnSpPr>
          <p:nvPr/>
        </p:nvCxnSpPr>
        <p:spPr bwMode="auto">
          <a:xfrm flipH="1" flipV="1">
            <a:off x="8143899" y="3641621"/>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78" name="Straight Connector 177"/>
          <p:cNvCxnSpPr>
            <a:stCxn id="253" idx="0"/>
          </p:cNvCxnSpPr>
          <p:nvPr/>
        </p:nvCxnSpPr>
        <p:spPr bwMode="auto">
          <a:xfrm flipH="1" flipV="1">
            <a:off x="8503939" y="3641621"/>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79" name="Straight Connector 178"/>
          <p:cNvCxnSpPr>
            <a:stCxn id="252" idx="2"/>
          </p:cNvCxnSpPr>
          <p:nvPr/>
        </p:nvCxnSpPr>
        <p:spPr bwMode="auto">
          <a:xfrm flipH="1">
            <a:off x="8143899" y="3137565"/>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80" name="Straight Connector 179"/>
          <p:cNvCxnSpPr/>
          <p:nvPr/>
        </p:nvCxnSpPr>
        <p:spPr bwMode="auto">
          <a:xfrm flipH="1">
            <a:off x="8071891" y="3137565"/>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81" name="Straight Connector 180"/>
          <p:cNvCxnSpPr/>
          <p:nvPr/>
        </p:nvCxnSpPr>
        <p:spPr bwMode="auto">
          <a:xfrm flipH="1">
            <a:off x="7999883" y="3137565"/>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82" name="Straight Connector 181"/>
          <p:cNvCxnSpPr/>
          <p:nvPr/>
        </p:nvCxnSpPr>
        <p:spPr bwMode="auto">
          <a:xfrm flipH="1">
            <a:off x="8287915" y="3137565"/>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83" name="Straight Connector 182"/>
          <p:cNvCxnSpPr/>
          <p:nvPr/>
        </p:nvCxnSpPr>
        <p:spPr bwMode="auto">
          <a:xfrm flipH="1">
            <a:off x="8215907" y="3137565"/>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84" name="Straight Connector 183"/>
          <p:cNvCxnSpPr/>
          <p:nvPr/>
        </p:nvCxnSpPr>
        <p:spPr bwMode="auto">
          <a:xfrm flipH="1">
            <a:off x="7639843" y="3137565"/>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85" name="Straight Connector 184"/>
          <p:cNvCxnSpPr/>
          <p:nvPr/>
        </p:nvCxnSpPr>
        <p:spPr bwMode="auto">
          <a:xfrm flipH="1">
            <a:off x="7567835" y="3137565"/>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86" name="Straight Connector 185"/>
          <p:cNvCxnSpPr/>
          <p:nvPr/>
        </p:nvCxnSpPr>
        <p:spPr bwMode="auto">
          <a:xfrm flipH="1">
            <a:off x="7495827" y="3137565"/>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87" name="Straight Connector 186"/>
          <p:cNvCxnSpPr/>
          <p:nvPr/>
        </p:nvCxnSpPr>
        <p:spPr bwMode="auto">
          <a:xfrm flipH="1">
            <a:off x="7783859" y="3137565"/>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88" name="Straight Connector 187"/>
          <p:cNvCxnSpPr/>
          <p:nvPr/>
        </p:nvCxnSpPr>
        <p:spPr bwMode="auto">
          <a:xfrm flipH="1">
            <a:off x="7711851" y="3137565"/>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89" name="Straight Connector 188"/>
          <p:cNvCxnSpPr/>
          <p:nvPr/>
        </p:nvCxnSpPr>
        <p:spPr bwMode="auto">
          <a:xfrm flipH="1">
            <a:off x="7135787" y="3137565"/>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90" name="Straight Connector 189"/>
          <p:cNvCxnSpPr/>
          <p:nvPr/>
        </p:nvCxnSpPr>
        <p:spPr bwMode="auto">
          <a:xfrm flipH="1">
            <a:off x="7063779" y="3137565"/>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91" name="Straight Connector 190"/>
          <p:cNvCxnSpPr/>
          <p:nvPr/>
        </p:nvCxnSpPr>
        <p:spPr bwMode="auto">
          <a:xfrm flipH="1">
            <a:off x="6991771" y="3137565"/>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92" name="Straight Connector 191"/>
          <p:cNvCxnSpPr/>
          <p:nvPr/>
        </p:nvCxnSpPr>
        <p:spPr bwMode="auto">
          <a:xfrm flipH="1">
            <a:off x="7279803" y="3137565"/>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93" name="Straight Connector 192"/>
          <p:cNvCxnSpPr/>
          <p:nvPr/>
        </p:nvCxnSpPr>
        <p:spPr bwMode="auto">
          <a:xfrm flipH="1">
            <a:off x="7207795" y="3137565"/>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94" name="Straight Connector 193"/>
          <p:cNvCxnSpPr/>
          <p:nvPr/>
        </p:nvCxnSpPr>
        <p:spPr bwMode="auto">
          <a:xfrm flipH="1">
            <a:off x="6631731" y="3137565"/>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95" name="Straight Connector 194"/>
          <p:cNvCxnSpPr/>
          <p:nvPr/>
        </p:nvCxnSpPr>
        <p:spPr bwMode="auto">
          <a:xfrm flipH="1">
            <a:off x="6559723" y="3137565"/>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96" name="Straight Connector 195"/>
          <p:cNvCxnSpPr/>
          <p:nvPr/>
        </p:nvCxnSpPr>
        <p:spPr bwMode="auto">
          <a:xfrm flipH="1">
            <a:off x="6487715" y="3137565"/>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97" name="Straight Connector 196"/>
          <p:cNvCxnSpPr/>
          <p:nvPr/>
        </p:nvCxnSpPr>
        <p:spPr bwMode="auto">
          <a:xfrm flipH="1">
            <a:off x="6775747" y="3137565"/>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98" name="Straight Connector 197"/>
          <p:cNvCxnSpPr/>
          <p:nvPr/>
        </p:nvCxnSpPr>
        <p:spPr bwMode="auto">
          <a:xfrm flipH="1">
            <a:off x="6703739" y="3137565"/>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99" name="Straight Connector 198"/>
          <p:cNvCxnSpPr/>
          <p:nvPr/>
        </p:nvCxnSpPr>
        <p:spPr bwMode="auto">
          <a:xfrm flipH="1">
            <a:off x="8503939" y="4001661"/>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00" name="Straight Connector 199"/>
          <p:cNvCxnSpPr/>
          <p:nvPr/>
        </p:nvCxnSpPr>
        <p:spPr bwMode="auto">
          <a:xfrm flipH="1">
            <a:off x="8431931" y="4001661"/>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01" name="Straight Connector 200"/>
          <p:cNvCxnSpPr/>
          <p:nvPr/>
        </p:nvCxnSpPr>
        <p:spPr bwMode="auto">
          <a:xfrm flipH="1">
            <a:off x="8575947" y="4001661"/>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02" name="Straight Connector 201"/>
          <p:cNvCxnSpPr/>
          <p:nvPr/>
        </p:nvCxnSpPr>
        <p:spPr bwMode="auto">
          <a:xfrm flipH="1">
            <a:off x="7883917" y="4001661"/>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03" name="Straight Connector 202"/>
          <p:cNvCxnSpPr/>
          <p:nvPr/>
        </p:nvCxnSpPr>
        <p:spPr bwMode="auto">
          <a:xfrm flipH="1">
            <a:off x="8027933" y="4001661"/>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04" name="Straight Connector 203"/>
          <p:cNvCxnSpPr/>
          <p:nvPr/>
        </p:nvCxnSpPr>
        <p:spPr bwMode="auto">
          <a:xfrm flipH="1">
            <a:off x="7955925" y="4001661"/>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05" name="Straight Connector 204"/>
          <p:cNvCxnSpPr/>
          <p:nvPr/>
        </p:nvCxnSpPr>
        <p:spPr bwMode="auto">
          <a:xfrm flipH="1">
            <a:off x="7307853" y="4001661"/>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06" name="Straight Connector 205"/>
          <p:cNvCxnSpPr/>
          <p:nvPr/>
        </p:nvCxnSpPr>
        <p:spPr bwMode="auto">
          <a:xfrm flipH="1">
            <a:off x="7235845" y="4001661"/>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07" name="Straight Connector 206"/>
          <p:cNvCxnSpPr/>
          <p:nvPr/>
        </p:nvCxnSpPr>
        <p:spPr bwMode="auto">
          <a:xfrm flipH="1">
            <a:off x="7163837" y="4001661"/>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14" name="Straight Connector 213"/>
          <p:cNvCxnSpPr/>
          <p:nvPr/>
        </p:nvCxnSpPr>
        <p:spPr bwMode="auto">
          <a:xfrm flipH="1">
            <a:off x="6631731" y="4001661"/>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15" name="Straight Connector 214"/>
          <p:cNvCxnSpPr/>
          <p:nvPr/>
        </p:nvCxnSpPr>
        <p:spPr bwMode="auto">
          <a:xfrm flipH="1">
            <a:off x="6775747" y="4001661"/>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16" name="Straight Connector 215"/>
          <p:cNvCxnSpPr/>
          <p:nvPr/>
        </p:nvCxnSpPr>
        <p:spPr bwMode="auto">
          <a:xfrm flipH="1">
            <a:off x="6703739" y="4001661"/>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31" name="Straight Connector 230"/>
          <p:cNvCxnSpPr>
            <a:stCxn id="251" idx="0"/>
          </p:cNvCxnSpPr>
          <p:nvPr/>
        </p:nvCxnSpPr>
        <p:spPr bwMode="auto">
          <a:xfrm flipH="1" flipV="1">
            <a:off x="8143899" y="2489493"/>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32" name="Straight Connector 231"/>
          <p:cNvCxnSpPr>
            <a:stCxn id="249" idx="0"/>
          </p:cNvCxnSpPr>
          <p:nvPr/>
        </p:nvCxnSpPr>
        <p:spPr bwMode="auto">
          <a:xfrm flipH="1" flipV="1">
            <a:off x="7639843" y="2489493"/>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33" name="Straight Connector 232"/>
          <p:cNvCxnSpPr>
            <a:stCxn id="247" idx="0"/>
          </p:cNvCxnSpPr>
          <p:nvPr/>
        </p:nvCxnSpPr>
        <p:spPr bwMode="auto">
          <a:xfrm flipH="1" flipV="1">
            <a:off x="7135787" y="2489493"/>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34" name="Straight Connector 233"/>
          <p:cNvCxnSpPr>
            <a:stCxn id="245" idx="0"/>
          </p:cNvCxnSpPr>
          <p:nvPr/>
        </p:nvCxnSpPr>
        <p:spPr bwMode="auto">
          <a:xfrm flipH="1" flipV="1">
            <a:off x="6631731" y="2489493"/>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270" name="Rectangle 269"/>
          <p:cNvSpPr/>
          <p:nvPr/>
        </p:nvSpPr>
        <p:spPr bwMode="auto">
          <a:xfrm>
            <a:off x="3607395" y="1265354"/>
            <a:ext cx="2880320" cy="432048"/>
          </a:xfrm>
          <a:prstGeom prst="rect">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1"/>
                </a:solidFill>
                <a:effectLst/>
                <a:latin typeface="Arial" charset="0"/>
                <a:ea typeface="MS PGothic" pitchFamily="34" charset="-128"/>
              </a:rPr>
              <a:t>TESI</a:t>
            </a:r>
            <a:r>
              <a:rPr kumimoji="0" lang="en-GB" sz="1400" b="1" i="0" u="none" strike="noStrike" cap="none" normalizeH="0" dirty="0" smtClean="0">
                <a:ln>
                  <a:noFill/>
                </a:ln>
                <a:solidFill>
                  <a:schemeClr val="tx1"/>
                </a:solidFill>
                <a:effectLst/>
                <a:latin typeface="Arial" charset="0"/>
                <a:ea typeface="MS PGothic" pitchFamily="34" charset="-128"/>
              </a:rPr>
              <a:t> </a:t>
            </a:r>
            <a:r>
              <a:rPr kumimoji="0" lang="en-GB" sz="1400" b="1" i="0" u="none" strike="noStrike" cap="none" normalizeH="0" baseline="0" dirty="0" smtClean="0">
                <a:ln>
                  <a:noFill/>
                </a:ln>
                <a:solidFill>
                  <a:schemeClr val="tx1"/>
                </a:solidFill>
                <a:effectLst/>
                <a:latin typeface="Arial" charset="0"/>
                <a:ea typeface="MS PGothic" pitchFamily="34" charset="-128"/>
              </a:rPr>
              <a:t>Relay</a:t>
            </a:r>
            <a:endParaRPr kumimoji="0" lang="en-US" sz="1400" b="1" i="0" u="none" strike="noStrike" cap="none" normalizeH="0" baseline="0" dirty="0" smtClean="0">
              <a:ln>
                <a:noFill/>
              </a:ln>
              <a:solidFill>
                <a:schemeClr val="tx1"/>
              </a:solidFill>
              <a:effectLst/>
              <a:latin typeface="Arial" charset="0"/>
              <a:ea typeface="MS PGothic" pitchFamily="34" charset="-128"/>
            </a:endParaRPr>
          </a:p>
        </p:txBody>
      </p:sp>
      <p:grpSp>
        <p:nvGrpSpPr>
          <p:cNvPr id="50" name="Group 12"/>
          <p:cNvGrpSpPr>
            <a:grpSpLocks noChangeAspect="1"/>
          </p:cNvGrpSpPr>
          <p:nvPr/>
        </p:nvGrpSpPr>
        <p:grpSpPr>
          <a:xfrm rot="10800000">
            <a:off x="4255467" y="905314"/>
            <a:ext cx="288032" cy="288032"/>
            <a:chOff x="655067" y="5296644"/>
            <a:chExt cx="504056" cy="504056"/>
          </a:xfrm>
          <a:solidFill>
            <a:schemeClr val="bg1"/>
          </a:solidFill>
        </p:grpSpPr>
        <p:sp>
          <p:nvSpPr>
            <p:cNvPr id="376" name="Isosceles Triangle 10"/>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77" name="Trapezoid 11"/>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53" name="Group 13"/>
          <p:cNvGrpSpPr>
            <a:grpSpLocks noChangeAspect="1"/>
          </p:cNvGrpSpPr>
          <p:nvPr/>
        </p:nvGrpSpPr>
        <p:grpSpPr>
          <a:xfrm rot="10800000">
            <a:off x="4615507" y="905314"/>
            <a:ext cx="288032" cy="288032"/>
            <a:chOff x="655067" y="5296644"/>
            <a:chExt cx="504056" cy="504056"/>
          </a:xfrm>
          <a:solidFill>
            <a:schemeClr val="bg1"/>
          </a:solidFill>
        </p:grpSpPr>
        <p:sp>
          <p:nvSpPr>
            <p:cNvPr id="374" name="Isosceles Triangle 14"/>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75" name="Trapezoid 15"/>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56" name="Group 16"/>
          <p:cNvGrpSpPr>
            <a:grpSpLocks noChangeAspect="1"/>
          </p:cNvGrpSpPr>
          <p:nvPr/>
        </p:nvGrpSpPr>
        <p:grpSpPr>
          <a:xfrm rot="10800000">
            <a:off x="4975547" y="905314"/>
            <a:ext cx="288032" cy="288032"/>
            <a:chOff x="655067" y="5296644"/>
            <a:chExt cx="504056" cy="504056"/>
          </a:xfrm>
          <a:solidFill>
            <a:schemeClr val="bg1"/>
          </a:solidFill>
        </p:grpSpPr>
        <p:sp>
          <p:nvSpPr>
            <p:cNvPr id="372" name="Isosceles Triangle 17"/>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73" name="Trapezoid 18"/>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370" name="Isosceles Triangle 369"/>
          <p:cNvSpPr/>
          <p:nvPr/>
        </p:nvSpPr>
        <p:spPr bwMode="auto">
          <a:xfrm rot="10800000">
            <a:off x="5335587" y="905314"/>
            <a:ext cx="288032" cy="288032"/>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68" name="Isosceles Triangle 367"/>
          <p:cNvSpPr/>
          <p:nvPr/>
        </p:nvSpPr>
        <p:spPr bwMode="auto">
          <a:xfrm rot="10800000">
            <a:off x="5695627" y="905314"/>
            <a:ext cx="288032" cy="288032"/>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65" name="Group 25"/>
          <p:cNvGrpSpPr>
            <a:grpSpLocks noChangeAspect="1"/>
          </p:cNvGrpSpPr>
          <p:nvPr/>
        </p:nvGrpSpPr>
        <p:grpSpPr>
          <a:xfrm rot="10800000">
            <a:off x="6055667" y="905314"/>
            <a:ext cx="288032" cy="288032"/>
            <a:chOff x="655067" y="5296644"/>
            <a:chExt cx="504056" cy="504056"/>
          </a:xfrm>
          <a:solidFill>
            <a:schemeClr val="bg1"/>
          </a:solidFill>
        </p:grpSpPr>
        <p:sp>
          <p:nvSpPr>
            <p:cNvPr id="366" name="Isosceles Triangle 365"/>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67" name="Trapezoid 366"/>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68" name="Group 43"/>
          <p:cNvGrpSpPr>
            <a:grpSpLocks noChangeAspect="1"/>
          </p:cNvGrpSpPr>
          <p:nvPr/>
        </p:nvGrpSpPr>
        <p:grpSpPr>
          <a:xfrm rot="10800000">
            <a:off x="5623619" y="1769410"/>
            <a:ext cx="432048" cy="432048"/>
            <a:chOff x="655067" y="5296644"/>
            <a:chExt cx="504056" cy="504056"/>
          </a:xfrm>
          <a:solidFill>
            <a:schemeClr val="bg1"/>
          </a:solidFill>
        </p:grpSpPr>
        <p:sp>
          <p:nvSpPr>
            <p:cNvPr id="364" name="Isosceles Triangle 363"/>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65" name="Trapezoid 364"/>
            <p:cNvSpPr/>
            <p:nvPr/>
          </p:nvSpPr>
          <p:spPr bwMode="auto">
            <a:xfrm>
              <a:off x="655067" y="5656684"/>
              <a:ext cx="504056" cy="144016"/>
            </a:xfrm>
            <a:prstGeom prst="trapezoid">
              <a:avLst>
                <a:gd name="adj" fmla="val 49845"/>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70" name="Group 46"/>
          <p:cNvGrpSpPr>
            <a:grpSpLocks noChangeAspect="1"/>
          </p:cNvGrpSpPr>
          <p:nvPr/>
        </p:nvGrpSpPr>
        <p:grpSpPr>
          <a:xfrm rot="10800000">
            <a:off x="5119563" y="1769410"/>
            <a:ext cx="432048" cy="432048"/>
            <a:chOff x="655067" y="5296644"/>
            <a:chExt cx="504056" cy="504056"/>
          </a:xfrm>
          <a:solidFill>
            <a:schemeClr val="bg1"/>
          </a:solidFill>
        </p:grpSpPr>
        <p:sp>
          <p:nvSpPr>
            <p:cNvPr id="362" name="Isosceles Triangle 361"/>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63" name="Trapezoid 362"/>
            <p:cNvSpPr/>
            <p:nvPr/>
          </p:nvSpPr>
          <p:spPr bwMode="auto">
            <a:xfrm>
              <a:off x="655067" y="5656684"/>
              <a:ext cx="504056" cy="144016"/>
            </a:xfrm>
            <a:prstGeom prst="trapezoid">
              <a:avLst>
                <a:gd name="adj" fmla="val 49845"/>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72" name="Group 49"/>
          <p:cNvGrpSpPr>
            <a:grpSpLocks noChangeAspect="1"/>
          </p:cNvGrpSpPr>
          <p:nvPr/>
        </p:nvGrpSpPr>
        <p:grpSpPr>
          <a:xfrm rot="10800000">
            <a:off x="4615507" y="1769410"/>
            <a:ext cx="432048" cy="432048"/>
            <a:chOff x="655067" y="5296644"/>
            <a:chExt cx="504056" cy="504056"/>
          </a:xfrm>
          <a:solidFill>
            <a:schemeClr val="bg1"/>
          </a:solidFill>
        </p:grpSpPr>
        <p:sp>
          <p:nvSpPr>
            <p:cNvPr id="360" name="Isosceles Triangle 359"/>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61" name="Trapezoid 360"/>
            <p:cNvSpPr/>
            <p:nvPr/>
          </p:nvSpPr>
          <p:spPr bwMode="auto">
            <a:xfrm>
              <a:off x="655067" y="5656684"/>
              <a:ext cx="504056" cy="144016"/>
            </a:xfrm>
            <a:prstGeom prst="trapezoid">
              <a:avLst>
                <a:gd name="adj" fmla="val 49845"/>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286" name="Straight Connector 285"/>
          <p:cNvCxnSpPr/>
          <p:nvPr/>
        </p:nvCxnSpPr>
        <p:spPr bwMode="auto">
          <a:xfrm rot="10800000" flipV="1">
            <a:off x="4399483" y="119334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87" name="Straight Connector 286"/>
          <p:cNvCxnSpPr/>
          <p:nvPr/>
        </p:nvCxnSpPr>
        <p:spPr bwMode="auto">
          <a:xfrm rot="10800000" flipV="1">
            <a:off x="4759523" y="119334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88" name="Straight Connector 287"/>
          <p:cNvCxnSpPr/>
          <p:nvPr/>
        </p:nvCxnSpPr>
        <p:spPr bwMode="auto">
          <a:xfrm rot="10800000" flipV="1">
            <a:off x="5119563" y="119334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89" name="Straight Connector 288"/>
          <p:cNvCxnSpPr>
            <a:stCxn id="370" idx="0"/>
          </p:cNvCxnSpPr>
          <p:nvPr/>
        </p:nvCxnSpPr>
        <p:spPr bwMode="auto">
          <a:xfrm rot="10800000" flipV="1">
            <a:off x="5479603" y="119334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0" name="Straight Connector 289"/>
          <p:cNvCxnSpPr>
            <a:stCxn id="368" idx="0"/>
          </p:cNvCxnSpPr>
          <p:nvPr/>
        </p:nvCxnSpPr>
        <p:spPr bwMode="auto">
          <a:xfrm rot="10800000" flipV="1">
            <a:off x="5839643" y="119334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1" name="Straight Connector 290"/>
          <p:cNvCxnSpPr>
            <a:stCxn id="366" idx="0"/>
          </p:cNvCxnSpPr>
          <p:nvPr/>
        </p:nvCxnSpPr>
        <p:spPr bwMode="auto">
          <a:xfrm rot="10800000" flipV="1">
            <a:off x="6199683" y="119334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2" name="Straight Connector 291"/>
          <p:cNvCxnSpPr>
            <a:stCxn id="365" idx="2"/>
          </p:cNvCxnSpPr>
          <p:nvPr/>
        </p:nvCxnSpPr>
        <p:spPr bwMode="auto">
          <a:xfrm rot="10800000">
            <a:off x="5839643" y="1697402"/>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3" name="Straight Connector 292"/>
          <p:cNvCxnSpPr/>
          <p:nvPr/>
        </p:nvCxnSpPr>
        <p:spPr bwMode="auto">
          <a:xfrm rot="10800000">
            <a:off x="5767635" y="1697402"/>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4" name="Straight Connector 293"/>
          <p:cNvCxnSpPr/>
          <p:nvPr/>
        </p:nvCxnSpPr>
        <p:spPr bwMode="auto">
          <a:xfrm rot="10800000">
            <a:off x="5695627" y="1697402"/>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5" name="Straight Connector 294"/>
          <p:cNvCxnSpPr/>
          <p:nvPr/>
        </p:nvCxnSpPr>
        <p:spPr bwMode="auto">
          <a:xfrm rot="10800000">
            <a:off x="5983659" y="1697402"/>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6" name="Straight Connector 295"/>
          <p:cNvCxnSpPr/>
          <p:nvPr/>
        </p:nvCxnSpPr>
        <p:spPr bwMode="auto">
          <a:xfrm rot="10800000">
            <a:off x="5911651" y="1697402"/>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7" name="Straight Connector 296"/>
          <p:cNvCxnSpPr/>
          <p:nvPr/>
        </p:nvCxnSpPr>
        <p:spPr bwMode="auto">
          <a:xfrm rot="10800000">
            <a:off x="5335587" y="1697402"/>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8" name="Straight Connector 297"/>
          <p:cNvCxnSpPr/>
          <p:nvPr/>
        </p:nvCxnSpPr>
        <p:spPr bwMode="auto">
          <a:xfrm rot="10800000">
            <a:off x="5263579" y="1697402"/>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9" name="Straight Connector 298"/>
          <p:cNvCxnSpPr/>
          <p:nvPr/>
        </p:nvCxnSpPr>
        <p:spPr bwMode="auto">
          <a:xfrm rot="10800000">
            <a:off x="5191571" y="1697402"/>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0" name="Straight Connector 299"/>
          <p:cNvCxnSpPr/>
          <p:nvPr/>
        </p:nvCxnSpPr>
        <p:spPr bwMode="auto">
          <a:xfrm rot="10800000">
            <a:off x="5479603" y="1697402"/>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1" name="Straight Connector 300"/>
          <p:cNvCxnSpPr/>
          <p:nvPr/>
        </p:nvCxnSpPr>
        <p:spPr bwMode="auto">
          <a:xfrm rot="10800000">
            <a:off x="5407595" y="1697402"/>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2" name="Straight Connector 301"/>
          <p:cNvCxnSpPr/>
          <p:nvPr/>
        </p:nvCxnSpPr>
        <p:spPr bwMode="auto">
          <a:xfrm rot="10800000">
            <a:off x="4831531" y="1697402"/>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3" name="Straight Connector 302"/>
          <p:cNvCxnSpPr/>
          <p:nvPr/>
        </p:nvCxnSpPr>
        <p:spPr bwMode="auto">
          <a:xfrm rot="10800000">
            <a:off x="4759523" y="1697402"/>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4" name="Straight Connector 303"/>
          <p:cNvCxnSpPr/>
          <p:nvPr/>
        </p:nvCxnSpPr>
        <p:spPr bwMode="auto">
          <a:xfrm rot="10800000">
            <a:off x="4687515" y="1697402"/>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5" name="Straight Connector 304"/>
          <p:cNvCxnSpPr/>
          <p:nvPr/>
        </p:nvCxnSpPr>
        <p:spPr bwMode="auto">
          <a:xfrm rot="10800000">
            <a:off x="4975547" y="1697402"/>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6" name="Straight Connector 305"/>
          <p:cNvCxnSpPr/>
          <p:nvPr/>
        </p:nvCxnSpPr>
        <p:spPr bwMode="auto">
          <a:xfrm rot="10800000">
            <a:off x="4903539" y="1697402"/>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12" name="Straight Connector 311"/>
          <p:cNvCxnSpPr/>
          <p:nvPr/>
        </p:nvCxnSpPr>
        <p:spPr bwMode="auto">
          <a:xfrm rot="10800000">
            <a:off x="6199683" y="83330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13" name="Straight Connector 312"/>
          <p:cNvCxnSpPr/>
          <p:nvPr/>
        </p:nvCxnSpPr>
        <p:spPr bwMode="auto">
          <a:xfrm rot="10800000">
            <a:off x="6127675" y="83330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14" name="Straight Connector 313"/>
          <p:cNvCxnSpPr/>
          <p:nvPr/>
        </p:nvCxnSpPr>
        <p:spPr bwMode="auto">
          <a:xfrm rot="10800000">
            <a:off x="6271691" y="83330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18" name="Straight Connector 317"/>
          <p:cNvCxnSpPr/>
          <p:nvPr/>
        </p:nvCxnSpPr>
        <p:spPr bwMode="auto">
          <a:xfrm rot="10800000">
            <a:off x="5191571" y="83330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19" name="Straight Connector 318"/>
          <p:cNvCxnSpPr/>
          <p:nvPr/>
        </p:nvCxnSpPr>
        <p:spPr bwMode="auto">
          <a:xfrm rot="10800000">
            <a:off x="5119563" y="83330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0" name="Straight Connector 319"/>
          <p:cNvCxnSpPr/>
          <p:nvPr/>
        </p:nvCxnSpPr>
        <p:spPr bwMode="auto">
          <a:xfrm rot="10800000">
            <a:off x="5047555" y="83330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1" name="Straight Connector 320"/>
          <p:cNvCxnSpPr/>
          <p:nvPr/>
        </p:nvCxnSpPr>
        <p:spPr bwMode="auto">
          <a:xfrm rot="10800000">
            <a:off x="4687515" y="83330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2" name="Straight Connector 321"/>
          <p:cNvCxnSpPr/>
          <p:nvPr/>
        </p:nvCxnSpPr>
        <p:spPr bwMode="auto">
          <a:xfrm rot="10800000">
            <a:off x="4831531" y="83330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3" name="Straight Connector 322"/>
          <p:cNvCxnSpPr/>
          <p:nvPr/>
        </p:nvCxnSpPr>
        <p:spPr bwMode="auto">
          <a:xfrm rot="10800000">
            <a:off x="4759523" y="83330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4" name="Straight Connector 323"/>
          <p:cNvCxnSpPr/>
          <p:nvPr/>
        </p:nvCxnSpPr>
        <p:spPr bwMode="auto">
          <a:xfrm rot="10800000">
            <a:off x="5579661" y="83330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5" name="Straight Connector 324"/>
          <p:cNvCxnSpPr/>
          <p:nvPr/>
        </p:nvCxnSpPr>
        <p:spPr bwMode="auto">
          <a:xfrm rot="10800000">
            <a:off x="5723677" y="83330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6" name="Straight Connector 325"/>
          <p:cNvCxnSpPr/>
          <p:nvPr/>
        </p:nvCxnSpPr>
        <p:spPr bwMode="auto">
          <a:xfrm rot="10800000">
            <a:off x="5651669" y="83330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7" name="Straight Connector 326"/>
          <p:cNvCxnSpPr/>
          <p:nvPr/>
        </p:nvCxnSpPr>
        <p:spPr bwMode="auto">
          <a:xfrm rot="10800000">
            <a:off x="4327475" y="83330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8" name="Straight Connector 327"/>
          <p:cNvCxnSpPr/>
          <p:nvPr/>
        </p:nvCxnSpPr>
        <p:spPr bwMode="auto">
          <a:xfrm rot="10800000">
            <a:off x="4471491" y="83330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9" name="Straight Connector 328"/>
          <p:cNvCxnSpPr/>
          <p:nvPr/>
        </p:nvCxnSpPr>
        <p:spPr bwMode="auto">
          <a:xfrm rot="10800000">
            <a:off x="4399483" y="83330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44" name="Straight Connector 343"/>
          <p:cNvCxnSpPr>
            <a:stCxn id="364" idx="0"/>
          </p:cNvCxnSpPr>
          <p:nvPr/>
        </p:nvCxnSpPr>
        <p:spPr bwMode="auto">
          <a:xfrm rot="10800000" flipV="1">
            <a:off x="5839643" y="2201458"/>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45" name="Straight Connector 344"/>
          <p:cNvCxnSpPr>
            <a:stCxn id="362" idx="0"/>
          </p:cNvCxnSpPr>
          <p:nvPr/>
        </p:nvCxnSpPr>
        <p:spPr bwMode="auto">
          <a:xfrm rot="10800000" flipV="1">
            <a:off x="5335587" y="2201458"/>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46" name="Straight Connector 345"/>
          <p:cNvCxnSpPr>
            <a:stCxn id="360" idx="0"/>
          </p:cNvCxnSpPr>
          <p:nvPr/>
        </p:nvCxnSpPr>
        <p:spPr bwMode="auto">
          <a:xfrm rot="10800000" flipV="1">
            <a:off x="4831531" y="2201458"/>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18" name="Straight Connector 517"/>
          <p:cNvCxnSpPr/>
          <p:nvPr/>
        </p:nvCxnSpPr>
        <p:spPr bwMode="auto">
          <a:xfrm flipV="1">
            <a:off x="2527275" y="3497605"/>
            <a:ext cx="144016"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19" name="Straight Connector 518"/>
          <p:cNvCxnSpPr/>
          <p:nvPr/>
        </p:nvCxnSpPr>
        <p:spPr bwMode="auto">
          <a:xfrm flipV="1">
            <a:off x="2887315" y="3497605"/>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30" name="Straight Connector 529"/>
          <p:cNvCxnSpPr/>
          <p:nvPr/>
        </p:nvCxnSpPr>
        <p:spPr bwMode="auto">
          <a:xfrm flipV="1">
            <a:off x="3247355" y="3497605"/>
            <a:ext cx="144016"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31" name="Straight Connector 530"/>
          <p:cNvCxnSpPr/>
          <p:nvPr/>
        </p:nvCxnSpPr>
        <p:spPr bwMode="auto">
          <a:xfrm flipV="1">
            <a:off x="3607395" y="3497605"/>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35" name="Straight Connector 534"/>
          <p:cNvCxnSpPr/>
          <p:nvPr/>
        </p:nvCxnSpPr>
        <p:spPr bwMode="auto">
          <a:xfrm flipH="1" flipV="1">
            <a:off x="7999883" y="3497605"/>
            <a:ext cx="144016"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36" name="Straight Connector 535"/>
          <p:cNvCxnSpPr/>
          <p:nvPr/>
        </p:nvCxnSpPr>
        <p:spPr bwMode="auto">
          <a:xfrm flipH="1" flipV="1">
            <a:off x="7783859" y="3497605"/>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38" name="Straight Connector 537"/>
          <p:cNvCxnSpPr/>
          <p:nvPr/>
        </p:nvCxnSpPr>
        <p:spPr bwMode="auto">
          <a:xfrm flipH="1" flipV="1">
            <a:off x="7279803" y="3497605"/>
            <a:ext cx="144016"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39" name="Straight Connector 538"/>
          <p:cNvCxnSpPr/>
          <p:nvPr/>
        </p:nvCxnSpPr>
        <p:spPr bwMode="auto">
          <a:xfrm flipH="1" flipV="1">
            <a:off x="7063779" y="3497605"/>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493" name="TextBox 492"/>
          <p:cNvSpPr txBox="1"/>
          <p:nvPr/>
        </p:nvSpPr>
        <p:spPr>
          <a:xfrm>
            <a:off x="5911651" y="1121338"/>
            <a:ext cx="169918" cy="215444"/>
          </a:xfrm>
          <a:prstGeom prst="rect">
            <a:avLst/>
          </a:prstGeom>
          <a:noFill/>
        </p:spPr>
        <p:txBody>
          <a:bodyPr wrap="none" lIns="0" tIns="0" rIns="0" bIns="0" rtlCol="0">
            <a:spAutoFit/>
          </a:bodyPr>
          <a:lstStyle/>
          <a:p>
            <a:r>
              <a:rPr lang="en-GB" sz="1400" dirty="0" smtClean="0"/>
              <a:t>W</a:t>
            </a:r>
            <a:endParaRPr lang="en-US" sz="1400" dirty="0" smtClean="0"/>
          </a:p>
        </p:txBody>
      </p:sp>
      <p:sp>
        <p:nvSpPr>
          <p:cNvPr id="494" name="TextBox 493"/>
          <p:cNvSpPr txBox="1"/>
          <p:nvPr/>
        </p:nvSpPr>
        <p:spPr>
          <a:xfrm>
            <a:off x="5575401" y="1121338"/>
            <a:ext cx="120226" cy="215444"/>
          </a:xfrm>
          <a:prstGeom prst="rect">
            <a:avLst/>
          </a:prstGeom>
          <a:noFill/>
        </p:spPr>
        <p:txBody>
          <a:bodyPr wrap="none" lIns="0" tIns="0" rIns="0" bIns="0" rtlCol="0">
            <a:spAutoFit/>
          </a:bodyPr>
          <a:lstStyle/>
          <a:p>
            <a:r>
              <a:rPr lang="en-GB" sz="1400" dirty="0" smtClean="0"/>
              <a:t>P</a:t>
            </a:r>
            <a:endParaRPr lang="en-US" sz="1400" dirty="0" smtClean="0"/>
          </a:p>
        </p:txBody>
      </p:sp>
      <p:sp>
        <p:nvSpPr>
          <p:cNvPr id="497" name="TextBox 496"/>
          <p:cNvSpPr txBox="1"/>
          <p:nvPr/>
        </p:nvSpPr>
        <p:spPr>
          <a:xfrm>
            <a:off x="3705305" y="3498185"/>
            <a:ext cx="240450" cy="215444"/>
          </a:xfrm>
          <a:prstGeom prst="rect">
            <a:avLst/>
          </a:prstGeom>
          <a:noFill/>
        </p:spPr>
        <p:txBody>
          <a:bodyPr wrap="none" lIns="0" tIns="0" rIns="0" bIns="0" rtlCol="0">
            <a:spAutoFit/>
          </a:bodyPr>
          <a:lstStyle/>
          <a:p>
            <a:r>
              <a:rPr lang="en-GB" sz="1400" dirty="0" smtClean="0">
                <a:solidFill>
                  <a:schemeClr val="bg1">
                    <a:lumMod val="65000"/>
                  </a:schemeClr>
                </a:solidFill>
              </a:rPr>
              <a:t>W*</a:t>
            </a:r>
            <a:endParaRPr lang="en-US" sz="1400" dirty="0" smtClean="0">
              <a:solidFill>
                <a:schemeClr val="bg1">
                  <a:lumMod val="65000"/>
                </a:schemeClr>
              </a:solidFill>
            </a:endParaRPr>
          </a:p>
        </p:txBody>
      </p:sp>
      <p:sp>
        <p:nvSpPr>
          <p:cNvPr id="498" name="TextBox 497"/>
          <p:cNvSpPr txBox="1"/>
          <p:nvPr/>
        </p:nvSpPr>
        <p:spPr>
          <a:xfrm>
            <a:off x="3369055" y="3498185"/>
            <a:ext cx="120226" cy="215444"/>
          </a:xfrm>
          <a:prstGeom prst="rect">
            <a:avLst/>
          </a:prstGeom>
          <a:noFill/>
        </p:spPr>
        <p:txBody>
          <a:bodyPr wrap="none" lIns="0" tIns="0" rIns="0" bIns="0" rtlCol="0">
            <a:spAutoFit/>
          </a:bodyPr>
          <a:lstStyle/>
          <a:p>
            <a:r>
              <a:rPr lang="en-GB" sz="1400" dirty="0" smtClean="0">
                <a:solidFill>
                  <a:schemeClr val="bg1">
                    <a:lumMod val="65000"/>
                  </a:schemeClr>
                </a:solidFill>
              </a:rPr>
              <a:t>P</a:t>
            </a:r>
            <a:endParaRPr lang="en-US" sz="1400" dirty="0" smtClean="0">
              <a:solidFill>
                <a:schemeClr val="bg1">
                  <a:lumMod val="65000"/>
                </a:schemeClr>
              </a:solidFill>
            </a:endParaRPr>
          </a:p>
        </p:txBody>
      </p:sp>
      <p:sp>
        <p:nvSpPr>
          <p:cNvPr id="501" name="TextBox 500"/>
          <p:cNvSpPr txBox="1"/>
          <p:nvPr/>
        </p:nvSpPr>
        <p:spPr>
          <a:xfrm>
            <a:off x="8190005" y="3497605"/>
            <a:ext cx="169918" cy="215444"/>
          </a:xfrm>
          <a:prstGeom prst="rect">
            <a:avLst/>
          </a:prstGeom>
          <a:noFill/>
        </p:spPr>
        <p:txBody>
          <a:bodyPr wrap="none" lIns="0" tIns="0" rIns="0" bIns="0" rtlCol="0">
            <a:spAutoFit/>
          </a:bodyPr>
          <a:lstStyle/>
          <a:p>
            <a:r>
              <a:rPr lang="en-GB" sz="1400" dirty="0" smtClean="0"/>
              <a:t>W</a:t>
            </a:r>
            <a:endParaRPr lang="en-US" sz="1400" dirty="0" smtClean="0"/>
          </a:p>
        </p:txBody>
      </p:sp>
      <p:sp>
        <p:nvSpPr>
          <p:cNvPr id="502" name="TextBox 501"/>
          <p:cNvSpPr txBox="1"/>
          <p:nvPr/>
        </p:nvSpPr>
        <p:spPr>
          <a:xfrm>
            <a:off x="7783859" y="3497605"/>
            <a:ext cx="190758" cy="215444"/>
          </a:xfrm>
          <a:prstGeom prst="rect">
            <a:avLst/>
          </a:prstGeom>
          <a:noFill/>
        </p:spPr>
        <p:txBody>
          <a:bodyPr wrap="none" lIns="0" tIns="0" rIns="0" bIns="0" rtlCol="0">
            <a:spAutoFit/>
          </a:bodyPr>
          <a:lstStyle/>
          <a:p>
            <a:r>
              <a:rPr lang="en-GB" sz="1400" dirty="0" smtClean="0"/>
              <a:t>P*</a:t>
            </a:r>
            <a:endParaRPr lang="en-US" sz="1400" dirty="0" smtClean="0"/>
          </a:p>
        </p:txBody>
      </p:sp>
      <p:sp>
        <p:nvSpPr>
          <p:cNvPr id="529" name="Rectangle 528"/>
          <p:cNvSpPr/>
          <p:nvPr/>
        </p:nvSpPr>
        <p:spPr bwMode="auto">
          <a:xfrm>
            <a:off x="3319363" y="3353589"/>
            <a:ext cx="432048" cy="144016"/>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34" name="Rectangle 533"/>
          <p:cNvSpPr/>
          <p:nvPr/>
        </p:nvSpPr>
        <p:spPr bwMode="auto">
          <a:xfrm flipH="1">
            <a:off x="7639843" y="3353589"/>
            <a:ext cx="432048" cy="144016"/>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574" name="Straight Arrow Connector 573"/>
          <p:cNvCxnSpPr>
            <a:stCxn id="573" idx="2"/>
            <a:endCxn id="561" idx="1"/>
          </p:cNvCxnSpPr>
          <p:nvPr/>
        </p:nvCxnSpPr>
        <p:spPr bwMode="auto">
          <a:xfrm>
            <a:off x="975606" y="3136984"/>
            <a:ext cx="2601355" cy="290302"/>
          </a:xfrm>
          <a:prstGeom prst="straightConnector1">
            <a:avLst/>
          </a:prstGeom>
          <a:solidFill>
            <a:schemeClr val="accent1"/>
          </a:solidFill>
          <a:ln w="9525" cap="flat" cmpd="sng" algn="ctr">
            <a:solidFill>
              <a:schemeClr val="tx1"/>
            </a:solidFill>
            <a:prstDash val="solid"/>
            <a:round/>
            <a:headEnd type="none" w="med" len="med"/>
            <a:tailEnd type="arrow"/>
          </a:ln>
          <a:effectLst/>
        </p:spPr>
      </p:cxnSp>
      <p:sp>
        <p:nvSpPr>
          <p:cNvPr id="508" name="TextBox 507"/>
          <p:cNvSpPr txBox="1"/>
          <p:nvPr/>
        </p:nvSpPr>
        <p:spPr>
          <a:xfrm>
            <a:off x="6906557" y="2129453"/>
            <a:ext cx="229230" cy="215444"/>
          </a:xfrm>
          <a:prstGeom prst="rect">
            <a:avLst/>
          </a:prstGeom>
          <a:noFill/>
        </p:spPr>
        <p:txBody>
          <a:bodyPr wrap="none" lIns="0" tIns="0" rIns="0" bIns="0" rtlCol="0">
            <a:spAutoFit/>
          </a:bodyPr>
          <a:lstStyle/>
          <a:p>
            <a:r>
              <a:rPr lang="en-GB" sz="1400" dirty="0" smtClean="0"/>
              <a:t>A1</a:t>
            </a:r>
            <a:endParaRPr lang="en-US" sz="1400" dirty="0" smtClean="0"/>
          </a:p>
        </p:txBody>
      </p:sp>
      <p:sp>
        <p:nvSpPr>
          <p:cNvPr id="509" name="TextBox 508"/>
          <p:cNvSpPr txBox="1"/>
          <p:nvPr/>
        </p:nvSpPr>
        <p:spPr>
          <a:xfrm>
            <a:off x="4242261" y="2128292"/>
            <a:ext cx="229230" cy="215444"/>
          </a:xfrm>
          <a:prstGeom prst="rect">
            <a:avLst/>
          </a:prstGeom>
          <a:noFill/>
        </p:spPr>
        <p:txBody>
          <a:bodyPr wrap="none" lIns="0" tIns="0" rIns="0" bIns="0" rtlCol="0">
            <a:spAutoFit/>
          </a:bodyPr>
          <a:lstStyle/>
          <a:p>
            <a:r>
              <a:rPr lang="en-GB" sz="1400" dirty="0" smtClean="0"/>
              <a:t>A2</a:t>
            </a:r>
            <a:endParaRPr lang="en-US" sz="1400" dirty="0" smtClean="0"/>
          </a:p>
        </p:txBody>
      </p:sp>
      <p:sp>
        <p:nvSpPr>
          <p:cNvPr id="510" name="TextBox 509"/>
          <p:cNvSpPr txBox="1"/>
          <p:nvPr/>
        </p:nvSpPr>
        <p:spPr>
          <a:xfrm>
            <a:off x="5414590" y="2418065"/>
            <a:ext cx="229230" cy="215444"/>
          </a:xfrm>
          <a:prstGeom prst="rect">
            <a:avLst/>
          </a:prstGeom>
          <a:noFill/>
        </p:spPr>
        <p:txBody>
          <a:bodyPr wrap="none" lIns="0" tIns="0" rIns="0" bIns="0" rtlCol="0">
            <a:spAutoFit/>
          </a:bodyPr>
          <a:lstStyle/>
          <a:p>
            <a:r>
              <a:rPr lang="en-GB" sz="1400" dirty="0" smtClean="0"/>
              <a:t>A3</a:t>
            </a:r>
            <a:endParaRPr lang="en-US" sz="1400" dirty="0" smtClean="0"/>
          </a:p>
        </p:txBody>
      </p:sp>
      <p:cxnSp>
        <p:nvCxnSpPr>
          <p:cNvPr id="343" name="Straight Connector 342"/>
          <p:cNvCxnSpPr/>
          <p:nvPr/>
        </p:nvCxnSpPr>
        <p:spPr bwMode="auto">
          <a:xfrm>
            <a:off x="5839643" y="1265355"/>
            <a:ext cx="2088232" cy="2088234"/>
          </a:xfrm>
          <a:prstGeom prst="line">
            <a:avLst/>
          </a:prstGeom>
          <a:solidFill>
            <a:schemeClr val="accent1"/>
          </a:solidFill>
          <a:ln w="38100" cap="flat" cmpd="sng" algn="ctr">
            <a:solidFill>
              <a:schemeClr val="tx1"/>
            </a:solidFill>
            <a:prstDash val="solid"/>
            <a:round/>
            <a:headEnd type="none" w="med" len="med"/>
            <a:tailEnd type="none" w="med" len="med"/>
          </a:ln>
          <a:effectLst/>
        </p:spPr>
      </p:cxnSp>
      <p:cxnSp>
        <p:nvCxnSpPr>
          <p:cNvPr id="412" name="Straight Connector 411"/>
          <p:cNvCxnSpPr/>
          <p:nvPr/>
        </p:nvCxnSpPr>
        <p:spPr bwMode="auto">
          <a:xfrm flipH="1">
            <a:off x="3470375" y="1265355"/>
            <a:ext cx="2009228" cy="2088234"/>
          </a:xfrm>
          <a:prstGeom prst="line">
            <a:avLst/>
          </a:prstGeom>
          <a:solidFill>
            <a:schemeClr val="accent1"/>
          </a:solidFill>
          <a:ln w="38100" cap="flat" cmpd="sng" algn="ctr">
            <a:solidFill>
              <a:schemeClr val="tx1"/>
            </a:solidFill>
            <a:prstDash val="sysDot"/>
            <a:round/>
            <a:headEnd type="none" w="med" len="med"/>
            <a:tailEnd type="none" w="med" len="med"/>
          </a:ln>
          <a:effectLst/>
        </p:spPr>
      </p:cxnSp>
      <p:sp>
        <p:nvSpPr>
          <p:cNvPr id="479" name="Freeform 478"/>
          <p:cNvSpPr/>
          <p:nvPr/>
        </p:nvSpPr>
        <p:spPr bwMode="auto">
          <a:xfrm>
            <a:off x="3614389" y="2633509"/>
            <a:ext cx="4097461" cy="792088"/>
          </a:xfrm>
          <a:custGeom>
            <a:avLst/>
            <a:gdLst>
              <a:gd name="connsiteX0" fmla="*/ 3448050 w 3448050"/>
              <a:gd name="connsiteY0" fmla="*/ 1571625 h 1571625"/>
              <a:gd name="connsiteX1" fmla="*/ 2638425 w 3448050"/>
              <a:gd name="connsiteY1" fmla="*/ 0 h 1571625"/>
              <a:gd name="connsiteX2" fmla="*/ 733425 w 3448050"/>
              <a:gd name="connsiteY2" fmla="*/ 0 h 1571625"/>
              <a:gd name="connsiteX3" fmla="*/ 0 w 3448050"/>
              <a:gd name="connsiteY3" fmla="*/ 1571625 h 1571625"/>
              <a:gd name="connsiteX0" fmla="*/ 3745296 w 3745296"/>
              <a:gd name="connsiteY0" fmla="*/ 1571625 h 1571625"/>
              <a:gd name="connsiteX1" fmla="*/ 2638425 w 3745296"/>
              <a:gd name="connsiteY1" fmla="*/ 0 h 1571625"/>
              <a:gd name="connsiteX2" fmla="*/ 733425 w 3745296"/>
              <a:gd name="connsiteY2" fmla="*/ 0 h 1571625"/>
              <a:gd name="connsiteX3" fmla="*/ 0 w 3745296"/>
              <a:gd name="connsiteY3" fmla="*/ 1571625 h 1571625"/>
              <a:gd name="connsiteX0" fmla="*/ 3448050 w 3448050"/>
              <a:gd name="connsiteY0" fmla="*/ 1571625 h 1571625"/>
              <a:gd name="connsiteX1" fmla="*/ 2341179 w 3448050"/>
              <a:gd name="connsiteY1" fmla="*/ 0 h 1571625"/>
              <a:gd name="connsiteX2" fmla="*/ 436179 w 3448050"/>
              <a:gd name="connsiteY2" fmla="*/ 0 h 1571625"/>
              <a:gd name="connsiteX3" fmla="*/ 0 w 3448050"/>
              <a:gd name="connsiteY3" fmla="*/ 1571625 h 1571625"/>
              <a:gd name="connsiteX0" fmla="*/ 3448050 w 3448050"/>
              <a:gd name="connsiteY0" fmla="*/ 1702594 h 1702594"/>
              <a:gd name="connsiteX1" fmla="*/ 2853559 w 3448050"/>
              <a:gd name="connsiteY1" fmla="*/ 0 h 1702594"/>
              <a:gd name="connsiteX2" fmla="*/ 436179 w 3448050"/>
              <a:gd name="connsiteY2" fmla="*/ 130969 h 1702594"/>
              <a:gd name="connsiteX3" fmla="*/ 0 w 3448050"/>
              <a:gd name="connsiteY3" fmla="*/ 1702594 h 1702594"/>
              <a:gd name="connsiteX0" fmla="*/ 3448050 w 3448050"/>
              <a:gd name="connsiteY0" fmla="*/ 1571625 h 1571625"/>
              <a:gd name="connsiteX1" fmla="*/ 2853559 w 3448050"/>
              <a:gd name="connsiteY1" fmla="*/ 0 h 1571625"/>
              <a:gd name="connsiteX2" fmla="*/ 436179 w 3448050"/>
              <a:gd name="connsiteY2" fmla="*/ 0 h 1571625"/>
              <a:gd name="connsiteX3" fmla="*/ 0 w 3448050"/>
              <a:gd name="connsiteY3" fmla="*/ 1571625 h 1571625"/>
              <a:gd name="connsiteX0" fmla="*/ 3448050 w 3448050"/>
              <a:gd name="connsiteY0" fmla="*/ 1571625 h 1571625"/>
              <a:gd name="connsiteX1" fmla="*/ 2853559 w 3448050"/>
              <a:gd name="connsiteY1" fmla="*/ 0 h 1571625"/>
              <a:gd name="connsiteX2" fmla="*/ 535042 w 3448050"/>
              <a:gd name="connsiteY2" fmla="*/ 0 h 1571625"/>
              <a:gd name="connsiteX3" fmla="*/ 0 w 3448050"/>
              <a:gd name="connsiteY3" fmla="*/ 1571625 h 1571625"/>
              <a:gd name="connsiteX0" fmla="*/ 3448050 w 3448050"/>
              <a:gd name="connsiteY0" fmla="*/ 1571625 h 1571625"/>
              <a:gd name="connsiteX1" fmla="*/ 2853559 w 3448050"/>
              <a:gd name="connsiteY1" fmla="*/ 0 h 1571625"/>
              <a:gd name="connsiteX2" fmla="*/ 594491 w 3448050"/>
              <a:gd name="connsiteY2" fmla="*/ 0 h 1571625"/>
              <a:gd name="connsiteX3" fmla="*/ 0 w 3448050"/>
              <a:gd name="connsiteY3" fmla="*/ 1571625 h 1571625"/>
              <a:gd name="connsiteX0" fmla="*/ 3448050 w 3448050"/>
              <a:gd name="connsiteY0" fmla="*/ 1571625 h 1571625"/>
              <a:gd name="connsiteX1" fmla="*/ 2794109 w 3448050"/>
              <a:gd name="connsiteY1" fmla="*/ 0 h 1571625"/>
              <a:gd name="connsiteX2" fmla="*/ 594491 w 3448050"/>
              <a:gd name="connsiteY2" fmla="*/ 0 h 1571625"/>
              <a:gd name="connsiteX3" fmla="*/ 0 w 3448050"/>
              <a:gd name="connsiteY3" fmla="*/ 1571625 h 1571625"/>
              <a:gd name="connsiteX0" fmla="*/ 3382826 w 3382826"/>
              <a:gd name="connsiteY0" fmla="*/ 1428750 h 1571625"/>
              <a:gd name="connsiteX1" fmla="*/ 2794109 w 3382826"/>
              <a:gd name="connsiteY1" fmla="*/ 0 h 1571625"/>
              <a:gd name="connsiteX2" fmla="*/ 594491 w 3382826"/>
              <a:gd name="connsiteY2" fmla="*/ 0 h 1571625"/>
              <a:gd name="connsiteX3" fmla="*/ 0 w 3382826"/>
              <a:gd name="connsiteY3" fmla="*/ 1571625 h 1571625"/>
            </a:gdLst>
            <a:ahLst/>
            <a:cxnLst>
              <a:cxn ang="0">
                <a:pos x="connsiteX0" y="connsiteY0"/>
              </a:cxn>
              <a:cxn ang="0">
                <a:pos x="connsiteX1" y="connsiteY1"/>
              </a:cxn>
              <a:cxn ang="0">
                <a:pos x="connsiteX2" y="connsiteY2"/>
              </a:cxn>
              <a:cxn ang="0">
                <a:pos x="connsiteX3" y="connsiteY3"/>
              </a:cxn>
            </a:cxnLst>
            <a:rect l="l" t="t" r="r" b="b"/>
            <a:pathLst>
              <a:path w="3382826" h="1571625">
                <a:moveTo>
                  <a:pt x="3382826" y="1428750"/>
                </a:moveTo>
                <a:lnTo>
                  <a:pt x="2794109" y="0"/>
                </a:lnTo>
                <a:lnTo>
                  <a:pt x="594491" y="0"/>
                </a:lnTo>
                <a:lnTo>
                  <a:pt x="0" y="1571625"/>
                </a:lnTo>
              </a:path>
            </a:pathLst>
          </a:custGeom>
          <a:noFill/>
          <a:ln w="38100" cap="flat" cmpd="sng" algn="ctr">
            <a:solidFill>
              <a:schemeClr val="tx1"/>
            </a:solidFill>
            <a:prstDash val="lgDashDot"/>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567" name="Group 566"/>
          <p:cNvGrpSpPr/>
          <p:nvPr/>
        </p:nvGrpSpPr>
        <p:grpSpPr>
          <a:xfrm>
            <a:off x="3470374" y="3353589"/>
            <a:ext cx="4529509" cy="144016"/>
            <a:chOff x="3470374" y="5872708"/>
            <a:chExt cx="4529509" cy="144016"/>
          </a:xfrm>
        </p:grpSpPr>
        <p:cxnSp>
          <p:nvCxnSpPr>
            <p:cNvPr id="563" name="Straight Connector 562"/>
            <p:cNvCxnSpPr/>
            <p:nvPr/>
          </p:nvCxnSpPr>
          <p:spPr bwMode="auto">
            <a:xfrm>
              <a:off x="7927875" y="5872708"/>
              <a:ext cx="72008" cy="144016"/>
            </a:xfrm>
            <a:prstGeom prst="line">
              <a:avLst/>
            </a:prstGeom>
            <a:solidFill>
              <a:schemeClr val="accent1"/>
            </a:solidFill>
            <a:ln w="38100" cap="flat" cmpd="sng" algn="ctr">
              <a:solidFill>
                <a:srgbClr val="C00000"/>
              </a:solidFill>
              <a:prstDash val="solid"/>
              <a:round/>
              <a:headEnd type="none" w="med" len="med"/>
              <a:tailEnd type="none" w="med" len="med"/>
            </a:ln>
            <a:effectLst/>
          </p:spPr>
        </p:cxnSp>
        <p:cxnSp>
          <p:nvCxnSpPr>
            <p:cNvPr id="564" name="Straight Connector 563"/>
            <p:cNvCxnSpPr/>
            <p:nvPr/>
          </p:nvCxnSpPr>
          <p:spPr bwMode="auto">
            <a:xfrm>
              <a:off x="7711851" y="5872708"/>
              <a:ext cx="72008" cy="144016"/>
            </a:xfrm>
            <a:prstGeom prst="line">
              <a:avLst/>
            </a:prstGeom>
            <a:solidFill>
              <a:schemeClr val="accent1"/>
            </a:solidFill>
            <a:ln w="38100" cap="flat" cmpd="sng" algn="ctr">
              <a:solidFill>
                <a:srgbClr val="C00000"/>
              </a:solidFill>
              <a:prstDash val="solid"/>
              <a:round/>
              <a:headEnd type="none" w="med" len="med"/>
              <a:tailEnd type="none" w="med" len="med"/>
            </a:ln>
            <a:effectLst/>
          </p:spPr>
        </p:cxnSp>
        <p:sp>
          <p:nvSpPr>
            <p:cNvPr id="561" name="Freeform 560"/>
            <p:cNvSpPr/>
            <p:nvPr/>
          </p:nvSpPr>
          <p:spPr bwMode="auto">
            <a:xfrm>
              <a:off x="3470374" y="5873477"/>
              <a:ext cx="218783" cy="73863"/>
            </a:xfrm>
            <a:custGeom>
              <a:avLst/>
              <a:gdLst>
                <a:gd name="connsiteX0" fmla="*/ 0 w 218783"/>
                <a:gd name="connsiteY0" fmla="*/ 0 h 73863"/>
                <a:gd name="connsiteX1" fmla="*/ 106587 w 218783"/>
                <a:gd name="connsiteY1" fmla="*/ 72928 h 73863"/>
                <a:gd name="connsiteX2" fmla="*/ 218783 w 218783"/>
                <a:gd name="connsiteY2" fmla="*/ 5610 h 73863"/>
              </a:gdLst>
              <a:ahLst/>
              <a:cxnLst>
                <a:cxn ang="0">
                  <a:pos x="connsiteX0" y="connsiteY0"/>
                </a:cxn>
                <a:cxn ang="0">
                  <a:pos x="connsiteX1" y="connsiteY1"/>
                </a:cxn>
                <a:cxn ang="0">
                  <a:pos x="connsiteX2" y="connsiteY2"/>
                </a:cxn>
              </a:cxnLst>
              <a:rect l="l" t="t" r="r" b="b"/>
              <a:pathLst>
                <a:path w="218783" h="73863">
                  <a:moveTo>
                    <a:pt x="0" y="0"/>
                  </a:moveTo>
                  <a:cubicBezTo>
                    <a:pt x="35061" y="35996"/>
                    <a:pt x="70123" y="71993"/>
                    <a:pt x="106587" y="72928"/>
                  </a:cubicBezTo>
                  <a:cubicBezTo>
                    <a:pt x="143051" y="73863"/>
                    <a:pt x="180917" y="39736"/>
                    <a:pt x="218783" y="5610"/>
                  </a:cubicBezTo>
                </a:path>
              </a:pathLst>
            </a:custGeom>
            <a:noFill/>
            <a:ln w="38100" cap="flat" cmpd="sng" algn="ctr">
              <a:solidFill>
                <a:srgbClr val="C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573" name="TextBox 572"/>
          <p:cNvSpPr txBox="1"/>
          <p:nvPr/>
        </p:nvSpPr>
        <p:spPr>
          <a:xfrm>
            <a:off x="0" y="2706097"/>
            <a:ext cx="1951211" cy="430887"/>
          </a:xfrm>
          <a:prstGeom prst="rect">
            <a:avLst/>
          </a:prstGeom>
          <a:solidFill>
            <a:schemeClr val="bg1"/>
          </a:solidFill>
        </p:spPr>
        <p:txBody>
          <a:bodyPr wrap="square" lIns="0" tIns="0" rIns="0" bIns="0" rtlCol="0">
            <a:spAutoFit/>
          </a:bodyPr>
          <a:lstStyle/>
          <a:p>
            <a:pPr algn="r"/>
            <a:r>
              <a:rPr lang="en-GB" sz="1400" dirty="0" smtClean="0"/>
              <a:t>TESI A relay</a:t>
            </a:r>
          </a:p>
          <a:p>
            <a:pPr algn="r"/>
            <a:r>
              <a:rPr lang="en-GB" sz="1400" b="0" i="1" dirty="0" smtClean="0"/>
              <a:t>ESP-VID Translation?</a:t>
            </a:r>
            <a:endParaRPr lang="en-US" sz="1400" b="0" i="1" dirty="0" smtClean="0"/>
          </a:p>
        </p:txBody>
      </p:sp>
      <p:cxnSp>
        <p:nvCxnSpPr>
          <p:cNvPr id="532" name="Straight Arrow Connector 531"/>
          <p:cNvCxnSpPr>
            <a:stCxn id="533" idx="2"/>
          </p:cNvCxnSpPr>
          <p:nvPr/>
        </p:nvCxnSpPr>
        <p:spPr bwMode="auto">
          <a:xfrm flipH="1">
            <a:off x="7999884" y="2920961"/>
            <a:ext cx="1275356" cy="504636"/>
          </a:xfrm>
          <a:prstGeom prst="straightConnector1">
            <a:avLst/>
          </a:prstGeom>
          <a:solidFill>
            <a:schemeClr val="accent1"/>
          </a:solidFill>
          <a:ln w="9525" cap="flat" cmpd="sng" algn="ctr">
            <a:solidFill>
              <a:schemeClr val="tx1"/>
            </a:solidFill>
            <a:prstDash val="solid"/>
            <a:round/>
            <a:headEnd type="none" w="med" len="med"/>
            <a:tailEnd type="arrow"/>
          </a:ln>
          <a:effectLst/>
        </p:spPr>
      </p:cxnSp>
      <p:sp>
        <p:nvSpPr>
          <p:cNvPr id="533" name="TextBox 532"/>
          <p:cNvSpPr txBox="1"/>
          <p:nvPr/>
        </p:nvSpPr>
        <p:spPr>
          <a:xfrm>
            <a:off x="8647955" y="2705517"/>
            <a:ext cx="1254570" cy="215444"/>
          </a:xfrm>
          <a:prstGeom prst="rect">
            <a:avLst/>
          </a:prstGeom>
          <a:solidFill>
            <a:schemeClr val="bg1"/>
          </a:solidFill>
        </p:spPr>
        <p:txBody>
          <a:bodyPr wrap="square" lIns="0" tIns="0" rIns="0" bIns="0" rtlCol="0">
            <a:spAutoFit/>
          </a:bodyPr>
          <a:lstStyle/>
          <a:p>
            <a:pPr algn="ctr"/>
            <a:r>
              <a:rPr lang="en-GB" sz="1400" dirty="0" smtClean="0"/>
              <a:t>TESI A drop</a:t>
            </a:r>
            <a:endParaRPr lang="en-US" sz="1400" dirty="0" smtClean="0"/>
          </a:p>
        </p:txBody>
      </p:sp>
      <p:sp>
        <p:nvSpPr>
          <p:cNvPr id="584" name="Freeform 583"/>
          <p:cNvSpPr/>
          <p:nvPr/>
        </p:nvSpPr>
        <p:spPr bwMode="auto">
          <a:xfrm>
            <a:off x="7133028" y="7096844"/>
            <a:ext cx="146775" cy="73863"/>
          </a:xfrm>
          <a:custGeom>
            <a:avLst/>
            <a:gdLst>
              <a:gd name="connsiteX0" fmla="*/ 0 w 218783"/>
              <a:gd name="connsiteY0" fmla="*/ 0 h 73863"/>
              <a:gd name="connsiteX1" fmla="*/ 106587 w 218783"/>
              <a:gd name="connsiteY1" fmla="*/ 72928 h 73863"/>
              <a:gd name="connsiteX2" fmla="*/ 218783 w 218783"/>
              <a:gd name="connsiteY2" fmla="*/ 5610 h 73863"/>
            </a:gdLst>
            <a:ahLst/>
            <a:cxnLst>
              <a:cxn ang="0">
                <a:pos x="connsiteX0" y="connsiteY0"/>
              </a:cxn>
              <a:cxn ang="0">
                <a:pos x="connsiteX1" y="connsiteY1"/>
              </a:cxn>
              <a:cxn ang="0">
                <a:pos x="connsiteX2" y="connsiteY2"/>
              </a:cxn>
            </a:cxnLst>
            <a:rect l="l" t="t" r="r" b="b"/>
            <a:pathLst>
              <a:path w="218783" h="73863">
                <a:moveTo>
                  <a:pt x="0" y="0"/>
                </a:moveTo>
                <a:cubicBezTo>
                  <a:pt x="35061" y="35996"/>
                  <a:pt x="70123" y="71993"/>
                  <a:pt x="106587" y="72928"/>
                </a:cubicBezTo>
                <a:cubicBezTo>
                  <a:pt x="143051" y="73863"/>
                  <a:pt x="180917" y="39736"/>
                  <a:pt x="218783" y="5610"/>
                </a:cubicBezTo>
              </a:path>
            </a:pathLst>
          </a:custGeom>
          <a:noFill/>
          <a:ln w="38100" cap="flat" cmpd="sng" algn="ctr">
            <a:solidFill>
              <a:srgbClr val="0066F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88" name="Rectangle 587"/>
          <p:cNvSpPr/>
          <p:nvPr/>
        </p:nvSpPr>
        <p:spPr bwMode="auto">
          <a:xfrm>
            <a:off x="2023219" y="6952828"/>
            <a:ext cx="2880320" cy="432048"/>
          </a:xfrm>
          <a:prstGeom prst="rect">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1"/>
                </a:solidFill>
                <a:effectLst/>
                <a:latin typeface="Arial" charset="0"/>
                <a:ea typeface="MS PGothic" pitchFamily="34" charset="-128"/>
              </a:rPr>
              <a:t>TESI</a:t>
            </a:r>
            <a:r>
              <a:rPr kumimoji="0" lang="en-GB" sz="1400" b="1" i="0" u="none" strike="noStrike" cap="none" normalizeH="0" dirty="0" smtClean="0">
                <a:ln>
                  <a:noFill/>
                </a:ln>
                <a:solidFill>
                  <a:schemeClr val="tx1"/>
                </a:solidFill>
                <a:effectLst/>
                <a:latin typeface="Arial" charset="0"/>
                <a:ea typeface="MS PGothic" pitchFamily="34" charset="-128"/>
              </a:rPr>
              <a:t> </a:t>
            </a:r>
            <a:r>
              <a:rPr kumimoji="0" lang="en-GB" sz="1400" b="1" i="0" u="none" strike="noStrike" cap="none" normalizeH="0" baseline="0" dirty="0" smtClean="0">
                <a:ln>
                  <a:noFill/>
                </a:ln>
                <a:solidFill>
                  <a:schemeClr val="tx1"/>
                </a:solidFill>
                <a:effectLst/>
                <a:latin typeface="Arial" charset="0"/>
                <a:ea typeface="MS PGothic" pitchFamily="34" charset="-128"/>
              </a:rPr>
              <a:t>Relay</a:t>
            </a:r>
            <a:endParaRPr kumimoji="0" lang="en-US" sz="1400" b="1" i="0" u="none" strike="noStrike" cap="none" normalizeH="0" baseline="0" dirty="0" smtClean="0">
              <a:ln>
                <a:noFill/>
              </a:ln>
              <a:solidFill>
                <a:schemeClr val="tx1"/>
              </a:solidFill>
              <a:effectLst/>
              <a:latin typeface="Arial" charset="0"/>
              <a:ea typeface="MS PGothic" pitchFamily="34" charset="-128"/>
            </a:endParaRPr>
          </a:p>
        </p:txBody>
      </p:sp>
      <p:grpSp>
        <p:nvGrpSpPr>
          <p:cNvPr id="589" name="Group 12"/>
          <p:cNvGrpSpPr>
            <a:grpSpLocks noChangeAspect="1"/>
          </p:cNvGrpSpPr>
          <p:nvPr/>
        </p:nvGrpSpPr>
        <p:grpSpPr>
          <a:xfrm>
            <a:off x="3967435" y="7456884"/>
            <a:ext cx="288032" cy="288032"/>
            <a:chOff x="655067" y="5296644"/>
            <a:chExt cx="504056" cy="504056"/>
          </a:xfrm>
          <a:solidFill>
            <a:schemeClr val="bg1"/>
          </a:solidFill>
        </p:grpSpPr>
        <p:sp>
          <p:nvSpPr>
            <p:cNvPr id="590" name="Isosceles Triangle 589"/>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91" name="Trapezoid 590"/>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593" name="Isosceles Triangle 592"/>
          <p:cNvSpPr/>
          <p:nvPr/>
        </p:nvSpPr>
        <p:spPr bwMode="auto">
          <a:xfrm>
            <a:off x="3607395" y="7456884"/>
            <a:ext cx="288032" cy="288032"/>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96" name="Isosceles Triangle 595"/>
          <p:cNvSpPr/>
          <p:nvPr/>
        </p:nvSpPr>
        <p:spPr bwMode="auto">
          <a:xfrm>
            <a:off x="3247355" y="7456884"/>
            <a:ext cx="288032" cy="288032"/>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97" name="Trapezoid 596"/>
          <p:cNvSpPr/>
          <p:nvPr/>
        </p:nvSpPr>
        <p:spPr bwMode="auto">
          <a:xfrm>
            <a:off x="3247355" y="7662621"/>
            <a:ext cx="648072" cy="82295"/>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99" name="Isosceles Triangle 598"/>
          <p:cNvSpPr/>
          <p:nvPr/>
        </p:nvSpPr>
        <p:spPr bwMode="auto">
          <a:xfrm>
            <a:off x="2887315" y="7456884"/>
            <a:ext cx="288032" cy="288032"/>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602" name="Isosceles Triangle 601"/>
          <p:cNvSpPr/>
          <p:nvPr/>
        </p:nvSpPr>
        <p:spPr bwMode="auto">
          <a:xfrm>
            <a:off x="2527275" y="7456884"/>
            <a:ext cx="288032" cy="288032"/>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603" name="Trapezoid 602"/>
          <p:cNvSpPr/>
          <p:nvPr/>
        </p:nvSpPr>
        <p:spPr bwMode="auto">
          <a:xfrm>
            <a:off x="2527275" y="7662621"/>
            <a:ext cx="648072" cy="82295"/>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604" name="Group 25"/>
          <p:cNvGrpSpPr>
            <a:grpSpLocks noChangeAspect="1"/>
          </p:cNvGrpSpPr>
          <p:nvPr/>
        </p:nvGrpSpPr>
        <p:grpSpPr>
          <a:xfrm>
            <a:off x="2167235" y="7456884"/>
            <a:ext cx="288032" cy="288032"/>
            <a:chOff x="655067" y="5296644"/>
            <a:chExt cx="504056" cy="504056"/>
          </a:xfrm>
          <a:solidFill>
            <a:schemeClr val="bg1"/>
          </a:solidFill>
        </p:grpSpPr>
        <p:sp>
          <p:nvSpPr>
            <p:cNvPr id="605" name="Isosceles Triangle 604"/>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606" name="Trapezoid 605"/>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607" name="Group 43"/>
          <p:cNvGrpSpPr>
            <a:grpSpLocks noChangeAspect="1"/>
          </p:cNvGrpSpPr>
          <p:nvPr/>
        </p:nvGrpSpPr>
        <p:grpSpPr>
          <a:xfrm>
            <a:off x="2455267" y="6448772"/>
            <a:ext cx="432048" cy="432048"/>
            <a:chOff x="655067" y="5296644"/>
            <a:chExt cx="504056" cy="504056"/>
          </a:xfrm>
          <a:solidFill>
            <a:schemeClr val="bg1"/>
          </a:solidFill>
        </p:grpSpPr>
        <p:sp>
          <p:nvSpPr>
            <p:cNvPr id="608" name="Isosceles Triangle 607"/>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609" name="Trapezoid 608"/>
            <p:cNvSpPr/>
            <p:nvPr/>
          </p:nvSpPr>
          <p:spPr bwMode="auto">
            <a:xfrm>
              <a:off x="655067" y="5656684"/>
              <a:ext cx="504056" cy="144016"/>
            </a:xfrm>
            <a:prstGeom prst="trapezoid">
              <a:avLst>
                <a:gd name="adj" fmla="val 49845"/>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610" name="Group 46"/>
          <p:cNvGrpSpPr>
            <a:grpSpLocks noChangeAspect="1"/>
          </p:cNvGrpSpPr>
          <p:nvPr/>
        </p:nvGrpSpPr>
        <p:grpSpPr>
          <a:xfrm>
            <a:off x="2959323" y="6448772"/>
            <a:ext cx="432048" cy="432048"/>
            <a:chOff x="655067" y="5296644"/>
            <a:chExt cx="504056" cy="504056"/>
          </a:xfrm>
          <a:solidFill>
            <a:schemeClr val="bg1"/>
          </a:solidFill>
        </p:grpSpPr>
        <p:sp>
          <p:nvSpPr>
            <p:cNvPr id="611" name="Isosceles Triangle 610"/>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612" name="Trapezoid 611"/>
            <p:cNvSpPr/>
            <p:nvPr/>
          </p:nvSpPr>
          <p:spPr bwMode="auto">
            <a:xfrm>
              <a:off x="655067" y="5656684"/>
              <a:ext cx="504056" cy="144016"/>
            </a:xfrm>
            <a:prstGeom prst="trapezoid">
              <a:avLst>
                <a:gd name="adj" fmla="val 49845"/>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613" name="Group 49"/>
          <p:cNvGrpSpPr>
            <a:grpSpLocks noChangeAspect="1"/>
          </p:cNvGrpSpPr>
          <p:nvPr/>
        </p:nvGrpSpPr>
        <p:grpSpPr>
          <a:xfrm>
            <a:off x="3463379" y="6448772"/>
            <a:ext cx="432048" cy="432048"/>
            <a:chOff x="655067" y="5296644"/>
            <a:chExt cx="504056" cy="504056"/>
          </a:xfrm>
          <a:solidFill>
            <a:schemeClr val="bg1"/>
          </a:solidFill>
        </p:grpSpPr>
        <p:sp>
          <p:nvSpPr>
            <p:cNvPr id="614" name="Isosceles Triangle 613"/>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615" name="Trapezoid 614"/>
            <p:cNvSpPr/>
            <p:nvPr/>
          </p:nvSpPr>
          <p:spPr bwMode="auto">
            <a:xfrm>
              <a:off x="655067" y="5656684"/>
              <a:ext cx="504056" cy="144016"/>
            </a:xfrm>
            <a:prstGeom prst="trapezoid">
              <a:avLst>
                <a:gd name="adj" fmla="val 49845"/>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616" name="Group 52"/>
          <p:cNvGrpSpPr>
            <a:grpSpLocks noChangeAspect="1"/>
          </p:cNvGrpSpPr>
          <p:nvPr/>
        </p:nvGrpSpPr>
        <p:grpSpPr>
          <a:xfrm>
            <a:off x="3967435" y="6448772"/>
            <a:ext cx="432048" cy="432048"/>
            <a:chOff x="655067" y="5296644"/>
            <a:chExt cx="504056" cy="504056"/>
          </a:xfrm>
          <a:solidFill>
            <a:schemeClr val="bg1"/>
          </a:solidFill>
        </p:grpSpPr>
        <p:sp>
          <p:nvSpPr>
            <p:cNvPr id="617" name="Isosceles Triangle 616"/>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618" name="Trapezoid 617"/>
            <p:cNvSpPr/>
            <p:nvPr/>
          </p:nvSpPr>
          <p:spPr bwMode="auto">
            <a:xfrm>
              <a:off x="655067" y="5656684"/>
              <a:ext cx="504056" cy="144016"/>
            </a:xfrm>
            <a:prstGeom prst="trapezoid">
              <a:avLst>
                <a:gd name="adj" fmla="val 49845"/>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619" name="Straight Connector 618"/>
          <p:cNvCxnSpPr>
            <a:stCxn id="590" idx="0"/>
          </p:cNvCxnSpPr>
          <p:nvPr/>
        </p:nvCxnSpPr>
        <p:spPr bwMode="auto">
          <a:xfrm flipV="1">
            <a:off x="4111451" y="738487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20" name="Straight Connector 619"/>
          <p:cNvCxnSpPr>
            <a:stCxn id="593" idx="0"/>
          </p:cNvCxnSpPr>
          <p:nvPr/>
        </p:nvCxnSpPr>
        <p:spPr bwMode="auto">
          <a:xfrm flipV="1">
            <a:off x="3751411" y="738487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21" name="Straight Connector 620"/>
          <p:cNvCxnSpPr>
            <a:stCxn id="596" idx="0"/>
          </p:cNvCxnSpPr>
          <p:nvPr/>
        </p:nvCxnSpPr>
        <p:spPr bwMode="auto">
          <a:xfrm flipV="1">
            <a:off x="3391371" y="738487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22" name="Straight Connector 621"/>
          <p:cNvCxnSpPr>
            <a:stCxn id="599" idx="0"/>
          </p:cNvCxnSpPr>
          <p:nvPr/>
        </p:nvCxnSpPr>
        <p:spPr bwMode="auto">
          <a:xfrm flipV="1">
            <a:off x="3031331" y="738487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23" name="Straight Connector 622"/>
          <p:cNvCxnSpPr>
            <a:stCxn id="602" idx="0"/>
          </p:cNvCxnSpPr>
          <p:nvPr/>
        </p:nvCxnSpPr>
        <p:spPr bwMode="auto">
          <a:xfrm flipV="1">
            <a:off x="2671291" y="738487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24" name="Straight Connector 623"/>
          <p:cNvCxnSpPr>
            <a:stCxn id="605" idx="0"/>
          </p:cNvCxnSpPr>
          <p:nvPr/>
        </p:nvCxnSpPr>
        <p:spPr bwMode="auto">
          <a:xfrm flipV="1">
            <a:off x="2311251" y="738487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25" name="Straight Connector 624"/>
          <p:cNvCxnSpPr>
            <a:stCxn id="609" idx="2"/>
          </p:cNvCxnSpPr>
          <p:nvPr/>
        </p:nvCxnSpPr>
        <p:spPr bwMode="auto">
          <a:xfrm>
            <a:off x="2671291" y="688082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26" name="Straight Connector 625"/>
          <p:cNvCxnSpPr/>
          <p:nvPr/>
        </p:nvCxnSpPr>
        <p:spPr bwMode="auto">
          <a:xfrm>
            <a:off x="2743299" y="688082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27" name="Straight Connector 626"/>
          <p:cNvCxnSpPr/>
          <p:nvPr/>
        </p:nvCxnSpPr>
        <p:spPr bwMode="auto">
          <a:xfrm>
            <a:off x="2815307" y="688082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28" name="Straight Connector 627"/>
          <p:cNvCxnSpPr/>
          <p:nvPr/>
        </p:nvCxnSpPr>
        <p:spPr bwMode="auto">
          <a:xfrm>
            <a:off x="2527275" y="688082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29" name="Straight Connector 628"/>
          <p:cNvCxnSpPr/>
          <p:nvPr/>
        </p:nvCxnSpPr>
        <p:spPr bwMode="auto">
          <a:xfrm>
            <a:off x="2599283" y="688082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30" name="Straight Connector 629"/>
          <p:cNvCxnSpPr/>
          <p:nvPr/>
        </p:nvCxnSpPr>
        <p:spPr bwMode="auto">
          <a:xfrm>
            <a:off x="3175347" y="688082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31" name="Straight Connector 630"/>
          <p:cNvCxnSpPr/>
          <p:nvPr/>
        </p:nvCxnSpPr>
        <p:spPr bwMode="auto">
          <a:xfrm>
            <a:off x="3247355" y="688082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32" name="Straight Connector 631"/>
          <p:cNvCxnSpPr/>
          <p:nvPr/>
        </p:nvCxnSpPr>
        <p:spPr bwMode="auto">
          <a:xfrm>
            <a:off x="3319363" y="688082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33" name="Straight Connector 632"/>
          <p:cNvCxnSpPr/>
          <p:nvPr/>
        </p:nvCxnSpPr>
        <p:spPr bwMode="auto">
          <a:xfrm>
            <a:off x="3031331" y="688082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34" name="Straight Connector 633"/>
          <p:cNvCxnSpPr/>
          <p:nvPr/>
        </p:nvCxnSpPr>
        <p:spPr bwMode="auto">
          <a:xfrm>
            <a:off x="3103339" y="688082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35" name="Straight Connector 634"/>
          <p:cNvCxnSpPr/>
          <p:nvPr/>
        </p:nvCxnSpPr>
        <p:spPr bwMode="auto">
          <a:xfrm>
            <a:off x="3679403" y="688082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36" name="Straight Connector 635"/>
          <p:cNvCxnSpPr/>
          <p:nvPr/>
        </p:nvCxnSpPr>
        <p:spPr bwMode="auto">
          <a:xfrm>
            <a:off x="3751411" y="688082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37" name="Straight Connector 636"/>
          <p:cNvCxnSpPr/>
          <p:nvPr/>
        </p:nvCxnSpPr>
        <p:spPr bwMode="auto">
          <a:xfrm>
            <a:off x="3823419" y="688082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38" name="Straight Connector 637"/>
          <p:cNvCxnSpPr/>
          <p:nvPr/>
        </p:nvCxnSpPr>
        <p:spPr bwMode="auto">
          <a:xfrm>
            <a:off x="3535387" y="688082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39" name="Straight Connector 638"/>
          <p:cNvCxnSpPr/>
          <p:nvPr/>
        </p:nvCxnSpPr>
        <p:spPr bwMode="auto">
          <a:xfrm>
            <a:off x="3607395" y="688082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40" name="Straight Connector 639"/>
          <p:cNvCxnSpPr/>
          <p:nvPr/>
        </p:nvCxnSpPr>
        <p:spPr bwMode="auto">
          <a:xfrm>
            <a:off x="4183459" y="688082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41" name="Straight Connector 640"/>
          <p:cNvCxnSpPr/>
          <p:nvPr/>
        </p:nvCxnSpPr>
        <p:spPr bwMode="auto">
          <a:xfrm>
            <a:off x="4255467" y="688082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42" name="Straight Connector 641"/>
          <p:cNvCxnSpPr/>
          <p:nvPr/>
        </p:nvCxnSpPr>
        <p:spPr bwMode="auto">
          <a:xfrm>
            <a:off x="4327475" y="688082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43" name="Straight Connector 642"/>
          <p:cNvCxnSpPr/>
          <p:nvPr/>
        </p:nvCxnSpPr>
        <p:spPr bwMode="auto">
          <a:xfrm>
            <a:off x="4039443" y="688082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44" name="Straight Connector 643"/>
          <p:cNvCxnSpPr/>
          <p:nvPr/>
        </p:nvCxnSpPr>
        <p:spPr bwMode="auto">
          <a:xfrm>
            <a:off x="4111451" y="688082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45" name="Straight Connector 644"/>
          <p:cNvCxnSpPr/>
          <p:nvPr/>
        </p:nvCxnSpPr>
        <p:spPr bwMode="auto">
          <a:xfrm>
            <a:off x="2311251" y="774491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46" name="Straight Connector 645"/>
          <p:cNvCxnSpPr/>
          <p:nvPr/>
        </p:nvCxnSpPr>
        <p:spPr bwMode="auto">
          <a:xfrm>
            <a:off x="2383259" y="774491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47" name="Straight Connector 646"/>
          <p:cNvCxnSpPr/>
          <p:nvPr/>
        </p:nvCxnSpPr>
        <p:spPr bwMode="auto">
          <a:xfrm>
            <a:off x="2239243" y="774491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48" name="Straight Connector 647"/>
          <p:cNvCxnSpPr/>
          <p:nvPr/>
        </p:nvCxnSpPr>
        <p:spPr bwMode="auto">
          <a:xfrm>
            <a:off x="2936883" y="774491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49" name="Straight Connector 648"/>
          <p:cNvCxnSpPr/>
          <p:nvPr/>
        </p:nvCxnSpPr>
        <p:spPr bwMode="auto">
          <a:xfrm>
            <a:off x="2792867" y="774491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50" name="Straight Connector 649"/>
          <p:cNvCxnSpPr/>
          <p:nvPr/>
        </p:nvCxnSpPr>
        <p:spPr bwMode="auto">
          <a:xfrm>
            <a:off x="2864875" y="774491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51" name="Straight Connector 650"/>
          <p:cNvCxnSpPr/>
          <p:nvPr/>
        </p:nvCxnSpPr>
        <p:spPr bwMode="auto">
          <a:xfrm>
            <a:off x="3512947" y="774491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52" name="Straight Connector 651"/>
          <p:cNvCxnSpPr/>
          <p:nvPr/>
        </p:nvCxnSpPr>
        <p:spPr bwMode="auto">
          <a:xfrm>
            <a:off x="3584955" y="774491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53" name="Straight Connector 652"/>
          <p:cNvCxnSpPr/>
          <p:nvPr/>
        </p:nvCxnSpPr>
        <p:spPr bwMode="auto">
          <a:xfrm>
            <a:off x="3656963" y="774491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60" name="Straight Connector 659"/>
          <p:cNvCxnSpPr/>
          <p:nvPr/>
        </p:nvCxnSpPr>
        <p:spPr bwMode="auto">
          <a:xfrm>
            <a:off x="4183459" y="774491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61" name="Straight Connector 660"/>
          <p:cNvCxnSpPr/>
          <p:nvPr/>
        </p:nvCxnSpPr>
        <p:spPr bwMode="auto">
          <a:xfrm>
            <a:off x="4039443" y="774491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62" name="Straight Connector 661"/>
          <p:cNvCxnSpPr/>
          <p:nvPr/>
        </p:nvCxnSpPr>
        <p:spPr bwMode="auto">
          <a:xfrm>
            <a:off x="4111451" y="774491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63" name="Straight Connector 662"/>
          <p:cNvCxnSpPr>
            <a:stCxn id="608" idx="0"/>
          </p:cNvCxnSpPr>
          <p:nvPr/>
        </p:nvCxnSpPr>
        <p:spPr bwMode="auto">
          <a:xfrm flipV="1">
            <a:off x="2671291" y="6232748"/>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64" name="Straight Connector 663"/>
          <p:cNvCxnSpPr>
            <a:stCxn id="611" idx="0"/>
          </p:cNvCxnSpPr>
          <p:nvPr/>
        </p:nvCxnSpPr>
        <p:spPr bwMode="auto">
          <a:xfrm flipV="1">
            <a:off x="3175347" y="6232748"/>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65" name="Straight Connector 664"/>
          <p:cNvCxnSpPr>
            <a:stCxn id="614" idx="0"/>
          </p:cNvCxnSpPr>
          <p:nvPr/>
        </p:nvCxnSpPr>
        <p:spPr bwMode="auto">
          <a:xfrm flipV="1">
            <a:off x="3679403" y="6232748"/>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66" name="Straight Connector 665"/>
          <p:cNvCxnSpPr>
            <a:stCxn id="617" idx="0"/>
          </p:cNvCxnSpPr>
          <p:nvPr/>
        </p:nvCxnSpPr>
        <p:spPr bwMode="auto">
          <a:xfrm flipV="1">
            <a:off x="4183459" y="6232748"/>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667" name="Rectangle 666"/>
          <p:cNvSpPr/>
          <p:nvPr/>
        </p:nvSpPr>
        <p:spPr bwMode="auto">
          <a:xfrm flipH="1">
            <a:off x="6055667" y="6952828"/>
            <a:ext cx="2880320" cy="432048"/>
          </a:xfrm>
          <a:prstGeom prst="rect">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1"/>
                </a:solidFill>
                <a:effectLst/>
                <a:latin typeface="Arial" charset="0"/>
                <a:ea typeface="MS PGothic" pitchFamily="34" charset="-128"/>
              </a:rPr>
              <a:t>TESI</a:t>
            </a:r>
            <a:r>
              <a:rPr kumimoji="0" lang="en-GB" sz="1400" b="1" i="0" u="none" strike="noStrike" cap="none" normalizeH="0" dirty="0" smtClean="0">
                <a:ln>
                  <a:noFill/>
                </a:ln>
                <a:solidFill>
                  <a:schemeClr val="tx1"/>
                </a:solidFill>
                <a:effectLst/>
                <a:latin typeface="Arial" charset="0"/>
                <a:ea typeface="MS PGothic" pitchFamily="34" charset="-128"/>
              </a:rPr>
              <a:t> </a:t>
            </a:r>
            <a:r>
              <a:rPr kumimoji="0" lang="en-GB" sz="1400" b="1" i="0" u="none" strike="noStrike" cap="none" normalizeH="0" baseline="0" dirty="0" smtClean="0">
                <a:ln>
                  <a:noFill/>
                </a:ln>
                <a:solidFill>
                  <a:schemeClr val="tx1"/>
                </a:solidFill>
                <a:effectLst/>
                <a:latin typeface="Arial" charset="0"/>
                <a:ea typeface="MS PGothic" pitchFamily="34" charset="-128"/>
              </a:rPr>
              <a:t>Relay</a:t>
            </a:r>
            <a:endParaRPr kumimoji="0" lang="en-US" sz="1400" b="1" i="0" u="none" strike="noStrike" cap="none" normalizeH="0" baseline="0" dirty="0" smtClean="0">
              <a:ln>
                <a:noFill/>
              </a:ln>
              <a:solidFill>
                <a:schemeClr val="tx1"/>
              </a:solidFill>
              <a:effectLst/>
              <a:latin typeface="Arial" charset="0"/>
              <a:ea typeface="MS PGothic" pitchFamily="34" charset="-128"/>
            </a:endParaRPr>
          </a:p>
        </p:txBody>
      </p:sp>
      <p:grpSp>
        <p:nvGrpSpPr>
          <p:cNvPr id="668" name="Group 12"/>
          <p:cNvGrpSpPr>
            <a:grpSpLocks noChangeAspect="1"/>
          </p:cNvGrpSpPr>
          <p:nvPr/>
        </p:nvGrpSpPr>
        <p:grpSpPr>
          <a:xfrm flipH="1">
            <a:off x="6703739" y="7456884"/>
            <a:ext cx="288032" cy="288032"/>
            <a:chOff x="655067" y="5296644"/>
            <a:chExt cx="504056" cy="504056"/>
          </a:xfrm>
          <a:solidFill>
            <a:schemeClr val="bg1"/>
          </a:solidFill>
        </p:grpSpPr>
        <p:sp>
          <p:nvSpPr>
            <p:cNvPr id="669" name="Isosceles Triangle 10"/>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670" name="Trapezoid 11"/>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672" name="Isosceles Triangle 14"/>
          <p:cNvSpPr/>
          <p:nvPr/>
        </p:nvSpPr>
        <p:spPr bwMode="auto">
          <a:xfrm flipH="1">
            <a:off x="7063779" y="7456884"/>
            <a:ext cx="288032" cy="288032"/>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675" name="Isosceles Triangle 17"/>
          <p:cNvSpPr/>
          <p:nvPr/>
        </p:nvSpPr>
        <p:spPr bwMode="auto">
          <a:xfrm flipH="1">
            <a:off x="7423819" y="7456884"/>
            <a:ext cx="288032" cy="288032"/>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678" name="Isosceles Triangle 677"/>
          <p:cNvSpPr/>
          <p:nvPr/>
        </p:nvSpPr>
        <p:spPr bwMode="auto">
          <a:xfrm flipH="1">
            <a:off x="7783859" y="7456884"/>
            <a:ext cx="288032" cy="288032"/>
          </a:xfrm>
          <a:prstGeom prst="triangle">
            <a:avLst/>
          </a:prstGeom>
          <a:solidFill>
            <a:srgbClr val="99FF66"/>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681" name="Isosceles Triangle 680"/>
          <p:cNvSpPr/>
          <p:nvPr/>
        </p:nvSpPr>
        <p:spPr bwMode="auto">
          <a:xfrm flipH="1">
            <a:off x="8143899" y="7456884"/>
            <a:ext cx="288032" cy="288032"/>
          </a:xfrm>
          <a:prstGeom prst="triangle">
            <a:avLst/>
          </a:prstGeom>
          <a:solidFill>
            <a:srgbClr val="99FF66"/>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683" name="Group 25"/>
          <p:cNvGrpSpPr>
            <a:grpSpLocks noChangeAspect="1"/>
          </p:cNvGrpSpPr>
          <p:nvPr/>
        </p:nvGrpSpPr>
        <p:grpSpPr>
          <a:xfrm flipH="1">
            <a:off x="8503939" y="7456884"/>
            <a:ext cx="288032" cy="288032"/>
            <a:chOff x="655067" y="5296644"/>
            <a:chExt cx="504056" cy="504056"/>
          </a:xfrm>
          <a:solidFill>
            <a:schemeClr val="bg1"/>
          </a:solidFill>
        </p:grpSpPr>
        <p:sp>
          <p:nvSpPr>
            <p:cNvPr id="684" name="Isosceles Triangle 683"/>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685" name="Trapezoid 684"/>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686" name="Group 43"/>
          <p:cNvGrpSpPr>
            <a:grpSpLocks noChangeAspect="1"/>
          </p:cNvGrpSpPr>
          <p:nvPr/>
        </p:nvGrpSpPr>
        <p:grpSpPr>
          <a:xfrm flipH="1">
            <a:off x="8071891" y="6448772"/>
            <a:ext cx="432048" cy="432048"/>
            <a:chOff x="655067" y="5296644"/>
            <a:chExt cx="504056" cy="504056"/>
          </a:xfrm>
          <a:solidFill>
            <a:schemeClr val="bg1"/>
          </a:solidFill>
        </p:grpSpPr>
        <p:sp>
          <p:nvSpPr>
            <p:cNvPr id="687" name="Isosceles Triangle 686"/>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688" name="Trapezoid 687"/>
            <p:cNvSpPr/>
            <p:nvPr/>
          </p:nvSpPr>
          <p:spPr bwMode="auto">
            <a:xfrm>
              <a:off x="655067" y="5656684"/>
              <a:ext cx="504056" cy="144016"/>
            </a:xfrm>
            <a:prstGeom prst="trapezoid">
              <a:avLst>
                <a:gd name="adj" fmla="val 49845"/>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689" name="Group 46"/>
          <p:cNvGrpSpPr>
            <a:grpSpLocks noChangeAspect="1"/>
          </p:cNvGrpSpPr>
          <p:nvPr/>
        </p:nvGrpSpPr>
        <p:grpSpPr>
          <a:xfrm flipH="1">
            <a:off x="7567835" y="6448772"/>
            <a:ext cx="432048" cy="432048"/>
            <a:chOff x="655067" y="5296644"/>
            <a:chExt cx="504056" cy="504056"/>
          </a:xfrm>
          <a:solidFill>
            <a:schemeClr val="bg1"/>
          </a:solidFill>
        </p:grpSpPr>
        <p:sp>
          <p:nvSpPr>
            <p:cNvPr id="690" name="Isosceles Triangle 689"/>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691" name="Trapezoid 690"/>
            <p:cNvSpPr/>
            <p:nvPr/>
          </p:nvSpPr>
          <p:spPr bwMode="auto">
            <a:xfrm>
              <a:off x="655067" y="5656684"/>
              <a:ext cx="504056" cy="144016"/>
            </a:xfrm>
            <a:prstGeom prst="trapezoid">
              <a:avLst>
                <a:gd name="adj" fmla="val 49845"/>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692" name="Group 49"/>
          <p:cNvGrpSpPr>
            <a:grpSpLocks noChangeAspect="1"/>
          </p:cNvGrpSpPr>
          <p:nvPr/>
        </p:nvGrpSpPr>
        <p:grpSpPr>
          <a:xfrm flipH="1">
            <a:off x="7063779" y="6448772"/>
            <a:ext cx="432048" cy="432048"/>
            <a:chOff x="655067" y="5296644"/>
            <a:chExt cx="504056" cy="504056"/>
          </a:xfrm>
          <a:solidFill>
            <a:schemeClr val="bg1"/>
          </a:solidFill>
        </p:grpSpPr>
        <p:sp>
          <p:nvSpPr>
            <p:cNvPr id="693" name="Isosceles Triangle 692"/>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694" name="Trapezoid 693"/>
            <p:cNvSpPr/>
            <p:nvPr/>
          </p:nvSpPr>
          <p:spPr bwMode="auto">
            <a:xfrm>
              <a:off x="655067" y="5656684"/>
              <a:ext cx="504056" cy="144016"/>
            </a:xfrm>
            <a:prstGeom prst="trapezoid">
              <a:avLst>
                <a:gd name="adj" fmla="val 49845"/>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695" name="Group 52"/>
          <p:cNvGrpSpPr>
            <a:grpSpLocks noChangeAspect="1"/>
          </p:cNvGrpSpPr>
          <p:nvPr/>
        </p:nvGrpSpPr>
        <p:grpSpPr>
          <a:xfrm flipH="1">
            <a:off x="6559723" y="6448772"/>
            <a:ext cx="432048" cy="432048"/>
            <a:chOff x="655067" y="5296644"/>
            <a:chExt cx="504056" cy="504056"/>
          </a:xfrm>
          <a:solidFill>
            <a:schemeClr val="bg1"/>
          </a:solidFill>
        </p:grpSpPr>
        <p:sp>
          <p:nvSpPr>
            <p:cNvPr id="696" name="Isosceles Triangle 695"/>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697" name="Trapezoid 696"/>
            <p:cNvSpPr/>
            <p:nvPr/>
          </p:nvSpPr>
          <p:spPr bwMode="auto">
            <a:xfrm>
              <a:off x="655067" y="5656684"/>
              <a:ext cx="504056" cy="144016"/>
            </a:xfrm>
            <a:prstGeom prst="trapezoid">
              <a:avLst>
                <a:gd name="adj" fmla="val 49845"/>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698" name="Straight Connector 697"/>
          <p:cNvCxnSpPr/>
          <p:nvPr/>
        </p:nvCxnSpPr>
        <p:spPr bwMode="auto">
          <a:xfrm flipH="1" flipV="1">
            <a:off x="6847755" y="738487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99" name="Straight Connector 698"/>
          <p:cNvCxnSpPr/>
          <p:nvPr/>
        </p:nvCxnSpPr>
        <p:spPr bwMode="auto">
          <a:xfrm flipH="1" flipV="1">
            <a:off x="7207795" y="738487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00" name="Straight Connector 699"/>
          <p:cNvCxnSpPr/>
          <p:nvPr/>
        </p:nvCxnSpPr>
        <p:spPr bwMode="auto">
          <a:xfrm flipH="1" flipV="1">
            <a:off x="7567835" y="738487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01" name="Straight Connector 700"/>
          <p:cNvCxnSpPr>
            <a:stCxn id="678" idx="0"/>
          </p:cNvCxnSpPr>
          <p:nvPr/>
        </p:nvCxnSpPr>
        <p:spPr bwMode="auto">
          <a:xfrm flipH="1" flipV="1">
            <a:off x="7927875" y="7384876"/>
            <a:ext cx="0" cy="72008"/>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702" name="Straight Connector 701"/>
          <p:cNvCxnSpPr>
            <a:stCxn id="681" idx="0"/>
          </p:cNvCxnSpPr>
          <p:nvPr/>
        </p:nvCxnSpPr>
        <p:spPr bwMode="auto">
          <a:xfrm flipH="1" flipV="1">
            <a:off x="8287915" y="7384876"/>
            <a:ext cx="0" cy="72008"/>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703" name="Straight Connector 702"/>
          <p:cNvCxnSpPr>
            <a:stCxn id="684" idx="0"/>
          </p:cNvCxnSpPr>
          <p:nvPr/>
        </p:nvCxnSpPr>
        <p:spPr bwMode="auto">
          <a:xfrm flipH="1" flipV="1">
            <a:off x="8647955" y="738487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04" name="Straight Connector 703"/>
          <p:cNvCxnSpPr>
            <a:stCxn id="688" idx="2"/>
          </p:cNvCxnSpPr>
          <p:nvPr/>
        </p:nvCxnSpPr>
        <p:spPr bwMode="auto">
          <a:xfrm flipH="1">
            <a:off x="8287915" y="688082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05" name="Straight Connector 704"/>
          <p:cNvCxnSpPr/>
          <p:nvPr/>
        </p:nvCxnSpPr>
        <p:spPr bwMode="auto">
          <a:xfrm flipH="1">
            <a:off x="8215907" y="688082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06" name="Straight Connector 705"/>
          <p:cNvCxnSpPr/>
          <p:nvPr/>
        </p:nvCxnSpPr>
        <p:spPr bwMode="auto">
          <a:xfrm flipH="1">
            <a:off x="8143899" y="688082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07" name="Straight Connector 706"/>
          <p:cNvCxnSpPr/>
          <p:nvPr/>
        </p:nvCxnSpPr>
        <p:spPr bwMode="auto">
          <a:xfrm flipH="1">
            <a:off x="8431931" y="688082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08" name="Straight Connector 707"/>
          <p:cNvCxnSpPr/>
          <p:nvPr/>
        </p:nvCxnSpPr>
        <p:spPr bwMode="auto">
          <a:xfrm flipH="1">
            <a:off x="8359923" y="688082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09" name="Straight Connector 708"/>
          <p:cNvCxnSpPr/>
          <p:nvPr/>
        </p:nvCxnSpPr>
        <p:spPr bwMode="auto">
          <a:xfrm flipH="1">
            <a:off x="7783859" y="688082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10" name="Straight Connector 709"/>
          <p:cNvCxnSpPr/>
          <p:nvPr/>
        </p:nvCxnSpPr>
        <p:spPr bwMode="auto">
          <a:xfrm flipH="1">
            <a:off x="7711851" y="688082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11" name="Straight Connector 710"/>
          <p:cNvCxnSpPr/>
          <p:nvPr/>
        </p:nvCxnSpPr>
        <p:spPr bwMode="auto">
          <a:xfrm flipH="1">
            <a:off x="7639843" y="688082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12" name="Straight Connector 711"/>
          <p:cNvCxnSpPr/>
          <p:nvPr/>
        </p:nvCxnSpPr>
        <p:spPr bwMode="auto">
          <a:xfrm flipH="1">
            <a:off x="7927875" y="688082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13" name="Straight Connector 712"/>
          <p:cNvCxnSpPr/>
          <p:nvPr/>
        </p:nvCxnSpPr>
        <p:spPr bwMode="auto">
          <a:xfrm flipH="1">
            <a:off x="7855867" y="688082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14" name="Straight Connector 713"/>
          <p:cNvCxnSpPr/>
          <p:nvPr/>
        </p:nvCxnSpPr>
        <p:spPr bwMode="auto">
          <a:xfrm flipH="1">
            <a:off x="7279803" y="688082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15" name="Straight Connector 714"/>
          <p:cNvCxnSpPr/>
          <p:nvPr/>
        </p:nvCxnSpPr>
        <p:spPr bwMode="auto">
          <a:xfrm flipH="1">
            <a:off x="7207795" y="688082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16" name="Straight Connector 715"/>
          <p:cNvCxnSpPr/>
          <p:nvPr/>
        </p:nvCxnSpPr>
        <p:spPr bwMode="auto">
          <a:xfrm flipH="1">
            <a:off x="7135787" y="688082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17" name="Straight Connector 716"/>
          <p:cNvCxnSpPr/>
          <p:nvPr/>
        </p:nvCxnSpPr>
        <p:spPr bwMode="auto">
          <a:xfrm flipH="1">
            <a:off x="7423819" y="688082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18" name="Straight Connector 717"/>
          <p:cNvCxnSpPr/>
          <p:nvPr/>
        </p:nvCxnSpPr>
        <p:spPr bwMode="auto">
          <a:xfrm flipH="1">
            <a:off x="7351811" y="688082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19" name="Straight Connector 718"/>
          <p:cNvCxnSpPr/>
          <p:nvPr/>
        </p:nvCxnSpPr>
        <p:spPr bwMode="auto">
          <a:xfrm flipH="1">
            <a:off x="6775747" y="688082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20" name="Straight Connector 719"/>
          <p:cNvCxnSpPr/>
          <p:nvPr/>
        </p:nvCxnSpPr>
        <p:spPr bwMode="auto">
          <a:xfrm flipH="1">
            <a:off x="6703739" y="688082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21" name="Straight Connector 720"/>
          <p:cNvCxnSpPr/>
          <p:nvPr/>
        </p:nvCxnSpPr>
        <p:spPr bwMode="auto">
          <a:xfrm flipH="1">
            <a:off x="6631731" y="688082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22" name="Straight Connector 721"/>
          <p:cNvCxnSpPr/>
          <p:nvPr/>
        </p:nvCxnSpPr>
        <p:spPr bwMode="auto">
          <a:xfrm flipH="1">
            <a:off x="6919763" y="688082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23" name="Straight Connector 722"/>
          <p:cNvCxnSpPr/>
          <p:nvPr/>
        </p:nvCxnSpPr>
        <p:spPr bwMode="auto">
          <a:xfrm flipH="1">
            <a:off x="6847755" y="688082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24" name="Straight Connector 723"/>
          <p:cNvCxnSpPr/>
          <p:nvPr/>
        </p:nvCxnSpPr>
        <p:spPr bwMode="auto">
          <a:xfrm flipH="1">
            <a:off x="8647955" y="774491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25" name="Straight Connector 724"/>
          <p:cNvCxnSpPr/>
          <p:nvPr/>
        </p:nvCxnSpPr>
        <p:spPr bwMode="auto">
          <a:xfrm flipH="1">
            <a:off x="8575947" y="774491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26" name="Straight Connector 725"/>
          <p:cNvCxnSpPr/>
          <p:nvPr/>
        </p:nvCxnSpPr>
        <p:spPr bwMode="auto">
          <a:xfrm flipH="1">
            <a:off x="8719963" y="774491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27" name="Straight Connector 726"/>
          <p:cNvCxnSpPr/>
          <p:nvPr/>
        </p:nvCxnSpPr>
        <p:spPr bwMode="auto">
          <a:xfrm flipH="1">
            <a:off x="8027933" y="7744916"/>
            <a:ext cx="0" cy="72008"/>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728" name="Straight Connector 727"/>
          <p:cNvCxnSpPr/>
          <p:nvPr/>
        </p:nvCxnSpPr>
        <p:spPr bwMode="auto">
          <a:xfrm flipH="1">
            <a:off x="8171949" y="7744916"/>
            <a:ext cx="0" cy="72008"/>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729" name="Straight Connector 728"/>
          <p:cNvCxnSpPr/>
          <p:nvPr/>
        </p:nvCxnSpPr>
        <p:spPr bwMode="auto">
          <a:xfrm flipH="1">
            <a:off x="8099941" y="7744916"/>
            <a:ext cx="0" cy="72008"/>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730" name="Straight Connector 729"/>
          <p:cNvCxnSpPr/>
          <p:nvPr/>
        </p:nvCxnSpPr>
        <p:spPr bwMode="auto">
          <a:xfrm flipH="1">
            <a:off x="7451869" y="774491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31" name="Straight Connector 730"/>
          <p:cNvCxnSpPr/>
          <p:nvPr/>
        </p:nvCxnSpPr>
        <p:spPr bwMode="auto">
          <a:xfrm flipH="1">
            <a:off x="7379861" y="774491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32" name="Straight Connector 731"/>
          <p:cNvCxnSpPr/>
          <p:nvPr/>
        </p:nvCxnSpPr>
        <p:spPr bwMode="auto">
          <a:xfrm flipH="1">
            <a:off x="7307853" y="774491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39" name="Straight Connector 738"/>
          <p:cNvCxnSpPr/>
          <p:nvPr/>
        </p:nvCxnSpPr>
        <p:spPr bwMode="auto">
          <a:xfrm flipH="1">
            <a:off x="6775747" y="774491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40" name="Straight Connector 739"/>
          <p:cNvCxnSpPr/>
          <p:nvPr/>
        </p:nvCxnSpPr>
        <p:spPr bwMode="auto">
          <a:xfrm flipH="1">
            <a:off x="6919763" y="774491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41" name="Straight Connector 740"/>
          <p:cNvCxnSpPr/>
          <p:nvPr/>
        </p:nvCxnSpPr>
        <p:spPr bwMode="auto">
          <a:xfrm flipH="1">
            <a:off x="6847755" y="774491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42" name="Straight Connector 741"/>
          <p:cNvCxnSpPr>
            <a:stCxn id="687" idx="0"/>
          </p:cNvCxnSpPr>
          <p:nvPr/>
        </p:nvCxnSpPr>
        <p:spPr bwMode="auto">
          <a:xfrm flipH="1" flipV="1">
            <a:off x="8287915" y="6232748"/>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43" name="Straight Connector 742"/>
          <p:cNvCxnSpPr>
            <a:stCxn id="690" idx="0"/>
          </p:cNvCxnSpPr>
          <p:nvPr/>
        </p:nvCxnSpPr>
        <p:spPr bwMode="auto">
          <a:xfrm flipH="1" flipV="1">
            <a:off x="7783859" y="6232748"/>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44" name="Straight Connector 743"/>
          <p:cNvCxnSpPr>
            <a:stCxn id="693" idx="0"/>
          </p:cNvCxnSpPr>
          <p:nvPr/>
        </p:nvCxnSpPr>
        <p:spPr bwMode="auto">
          <a:xfrm flipH="1" flipV="1">
            <a:off x="7279803" y="6232748"/>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45" name="Straight Connector 744"/>
          <p:cNvCxnSpPr>
            <a:stCxn id="696" idx="0"/>
          </p:cNvCxnSpPr>
          <p:nvPr/>
        </p:nvCxnSpPr>
        <p:spPr bwMode="auto">
          <a:xfrm flipH="1" flipV="1">
            <a:off x="6775747" y="6232748"/>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746" name="Rectangle 745"/>
          <p:cNvSpPr/>
          <p:nvPr/>
        </p:nvSpPr>
        <p:spPr bwMode="auto">
          <a:xfrm>
            <a:off x="3751411" y="5008609"/>
            <a:ext cx="2880320" cy="432048"/>
          </a:xfrm>
          <a:prstGeom prst="rect">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1"/>
                </a:solidFill>
                <a:effectLst/>
                <a:latin typeface="Arial" charset="0"/>
                <a:ea typeface="MS PGothic" pitchFamily="34" charset="-128"/>
              </a:rPr>
              <a:t>TESI</a:t>
            </a:r>
            <a:r>
              <a:rPr kumimoji="0" lang="en-GB" sz="1400" b="1" i="0" u="none" strike="noStrike" cap="none" normalizeH="0" dirty="0" smtClean="0">
                <a:ln>
                  <a:noFill/>
                </a:ln>
                <a:solidFill>
                  <a:schemeClr val="tx1"/>
                </a:solidFill>
                <a:effectLst/>
                <a:latin typeface="Arial" charset="0"/>
                <a:ea typeface="MS PGothic" pitchFamily="34" charset="-128"/>
              </a:rPr>
              <a:t> </a:t>
            </a:r>
            <a:r>
              <a:rPr kumimoji="0" lang="en-GB" sz="1400" b="1" i="0" u="none" strike="noStrike" cap="none" normalizeH="0" baseline="0" dirty="0" smtClean="0">
                <a:ln>
                  <a:noFill/>
                </a:ln>
                <a:solidFill>
                  <a:schemeClr val="tx1"/>
                </a:solidFill>
                <a:effectLst/>
                <a:latin typeface="Arial" charset="0"/>
                <a:ea typeface="MS PGothic" pitchFamily="34" charset="-128"/>
              </a:rPr>
              <a:t>Relay</a:t>
            </a:r>
            <a:endParaRPr kumimoji="0" lang="en-US" sz="1400" b="1" i="0" u="none" strike="noStrike" cap="none" normalizeH="0" baseline="0" dirty="0" smtClean="0">
              <a:ln>
                <a:noFill/>
              </a:ln>
              <a:solidFill>
                <a:schemeClr val="tx1"/>
              </a:solidFill>
              <a:effectLst/>
              <a:latin typeface="Arial" charset="0"/>
              <a:ea typeface="MS PGothic" pitchFamily="34" charset="-128"/>
            </a:endParaRPr>
          </a:p>
        </p:txBody>
      </p:sp>
      <p:grpSp>
        <p:nvGrpSpPr>
          <p:cNvPr id="747" name="Group 12"/>
          <p:cNvGrpSpPr>
            <a:grpSpLocks noChangeAspect="1"/>
          </p:cNvGrpSpPr>
          <p:nvPr/>
        </p:nvGrpSpPr>
        <p:grpSpPr>
          <a:xfrm rot="10800000">
            <a:off x="4399483" y="4648569"/>
            <a:ext cx="288032" cy="288032"/>
            <a:chOff x="655067" y="5296644"/>
            <a:chExt cx="504056" cy="504056"/>
          </a:xfrm>
          <a:solidFill>
            <a:schemeClr val="bg1"/>
          </a:solidFill>
        </p:grpSpPr>
        <p:sp>
          <p:nvSpPr>
            <p:cNvPr id="748" name="Isosceles Triangle 10"/>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749" name="Trapezoid 11"/>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750" name="Group 13"/>
          <p:cNvGrpSpPr>
            <a:grpSpLocks noChangeAspect="1"/>
          </p:cNvGrpSpPr>
          <p:nvPr/>
        </p:nvGrpSpPr>
        <p:grpSpPr>
          <a:xfrm rot="10800000">
            <a:off x="4759523" y="4648569"/>
            <a:ext cx="288032" cy="288032"/>
            <a:chOff x="655067" y="5296644"/>
            <a:chExt cx="504056" cy="504056"/>
          </a:xfrm>
          <a:solidFill>
            <a:schemeClr val="bg1"/>
          </a:solidFill>
        </p:grpSpPr>
        <p:sp>
          <p:nvSpPr>
            <p:cNvPr id="751" name="Isosceles Triangle 14"/>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752" name="Trapezoid 15"/>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753" name="Group 16"/>
          <p:cNvGrpSpPr>
            <a:grpSpLocks noChangeAspect="1"/>
          </p:cNvGrpSpPr>
          <p:nvPr/>
        </p:nvGrpSpPr>
        <p:grpSpPr>
          <a:xfrm rot="10800000">
            <a:off x="5119563" y="4648569"/>
            <a:ext cx="288032" cy="288032"/>
            <a:chOff x="655067" y="5296644"/>
            <a:chExt cx="504056" cy="504056"/>
          </a:xfrm>
          <a:solidFill>
            <a:schemeClr val="bg1"/>
          </a:solidFill>
        </p:grpSpPr>
        <p:sp>
          <p:nvSpPr>
            <p:cNvPr id="754" name="Isosceles Triangle 17"/>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755" name="Trapezoid 18"/>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756" name="Group 19"/>
          <p:cNvGrpSpPr>
            <a:grpSpLocks noChangeAspect="1"/>
          </p:cNvGrpSpPr>
          <p:nvPr/>
        </p:nvGrpSpPr>
        <p:grpSpPr>
          <a:xfrm rot="10800000">
            <a:off x="5479603" y="4648569"/>
            <a:ext cx="288032" cy="288032"/>
            <a:chOff x="655067" y="5296644"/>
            <a:chExt cx="504056" cy="504056"/>
          </a:xfrm>
          <a:solidFill>
            <a:schemeClr val="bg1"/>
          </a:solidFill>
        </p:grpSpPr>
        <p:sp>
          <p:nvSpPr>
            <p:cNvPr id="757" name="Isosceles Triangle 756"/>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758" name="Trapezoid 757"/>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759" name="Group 22"/>
          <p:cNvGrpSpPr>
            <a:grpSpLocks noChangeAspect="1"/>
          </p:cNvGrpSpPr>
          <p:nvPr/>
        </p:nvGrpSpPr>
        <p:grpSpPr>
          <a:xfrm rot="10800000">
            <a:off x="5839643" y="4648569"/>
            <a:ext cx="288032" cy="288032"/>
            <a:chOff x="655067" y="5296644"/>
            <a:chExt cx="504056" cy="504056"/>
          </a:xfrm>
          <a:solidFill>
            <a:schemeClr val="bg1"/>
          </a:solidFill>
        </p:grpSpPr>
        <p:sp>
          <p:nvSpPr>
            <p:cNvPr id="760" name="Isosceles Triangle 759"/>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761" name="Trapezoid 760"/>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762" name="Group 25"/>
          <p:cNvGrpSpPr>
            <a:grpSpLocks noChangeAspect="1"/>
          </p:cNvGrpSpPr>
          <p:nvPr/>
        </p:nvGrpSpPr>
        <p:grpSpPr>
          <a:xfrm rot="10800000">
            <a:off x="6199683" y="4648569"/>
            <a:ext cx="288032" cy="288032"/>
            <a:chOff x="655067" y="5296644"/>
            <a:chExt cx="504056" cy="504056"/>
          </a:xfrm>
          <a:solidFill>
            <a:schemeClr val="bg1"/>
          </a:solidFill>
        </p:grpSpPr>
        <p:sp>
          <p:nvSpPr>
            <p:cNvPr id="763" name="Isosceles Triangle 762"/>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764" name="Trapezoid 763"/>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765" name="Group 43"/>
          <p:cNvGrpSpPr>
            <a:grpSpLocks noChangeAspect="1"/>
          </p:cNvGrpSpPr>
          <p:nvPr/>
        </p:nvGrpSpPr>
        <p:grpSpPr>
          <a:xfrm rot="10800000">
            <a:off x="5767635" y="5512665"/>
            <a:ext cx="432048" cy="432048"/>
            <a:chOff x="655067" y="5296644"/>
            <a:chExt cx="504056" cy="504056"/>
          </a:xfrm>
          <a:solidFill>
            <a:schemeClr val="bg1"/>
          </a:solidFill>
        </p:grpSpPr>
        <p:sp>
          <p:nvSpPr>
            <p:cNvPr id="766" name="Isosceles Triangle 765"/>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767" name="Trapezoid 766"/>
            <p:cNvSpPr/>
            <p:nvPr/>
          </p:nvSpPr>
          <p:spPr bwMode="auto">
            <a:xfrm>
              <a:off x="655067" y="5656684"/>
              <a:ext cx="504056" cy="144016"/>
            </a:xfrm>
            <a:prstGeom prst="trapezoid">
              <a:avLst>
                <a:gd name="adj" fmla="val 49845"/>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768" name="Group 46"/>
          <p:cNvGrpSpPr>
            <a:grpSpLocks noChangeAspect="1"/>
          </p:cNvGrpSpPr>
          <p:nvPr/>
        </p:nvGrpSpPr>
        <p:grpSpPr>
          <a:xfrm rot="10800000">
            <a:off x="5263579" y="5512665"/>
            <a:ext cx="432048" cy="432048"/>
            <a:chOff x="655067" y="5296644"/>
            <a:chExt cx="504056" cy="504056"/>
          </a:xfrm>
          <a:solidFill>
            <a:schemeClr val="bg1"/>
          </a:solidFill>
        </p:grpSpPr>
        <p:sp>
          <p:nvSpPr>
            <p:cNvPr id="769" name="Isosceles Triangle 768"/>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770" name="Trapezoid 769"/>
            <p:cNvSpPr/>
            <p:nvPr/>
          </p:nvSpPr>
          <p:spPr bwMode="auto">
            <a:xfrm>
              <a:off x="655067" y="5656684"/>
              <a:ext cx="504056" cy="144016"/>
            </a:xfrm>
            <a:prstGeom prst="trapezoid">
              <a:avLst>
                <a:gd name="adj" fmla="val 49845"/>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771" name="Group 49"/>
          <p:cNvGrpSpPr>
            <a:grpSpLocks noChangeAspect="1"/>
          </p:cNvGrpSpPr>
          <p:nvPr/>
        </p:nvGrpSpPr>
        <p:grpSpPr>
          <a:xfrm rot="10800000">
            <a:off x="4759523" y="5512665"/>
            <a:ext cx="432048" cy="432048"/>
            <a:chOff x="655067" y="5296644"/>
            <a:chExt cx="504056" cy="504056"/>
          </a:xfrm>
          <a:solidFill>
            <a:schemeClr val="bg1"/>
          </a:solidFill>
        </p:grpSpPr>
        <p:sp>
          <p:nvSpPr>
            <p:cNvPr id="772" name="Isosceles Triangle 771"/>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773" name="Trapezoid 772"/>
            <p:cNvSpPr/>
            <p:nvPr/>
          </p:nvSpPr>
          <p:spPr bwMode="auto">
            <a:xfrm>
              <a:off x="655067" y="5656684"/>
              <a:ext cx="504056" cy="144016"/>
            </a:xfrm>
            <a:prstGeom prst="trapezoid">
              <a:avLst>
                <a:gd name="adj" fmla="val 49845"/>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774" name="Straight Connector 773"/>
          <p:cNvCxnSpPr/>
          <p:nvPr/>
        </p:nvCxnSpPr>
        <p:spPr bwMode="auto">
          <a:xfrm rot="10800000" flipV="1">
            <a:off x="4543499" y="4936601"/>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75" name="Straight Connector 774"/>
          <p:cNvCxnSpPr/>
          <p:nvPr/>
        </p:nvCxnSpPr>
        <p:spPr bwMode="auto">
          <a:xfrm rot="10800000" flipV="1">
            <a:off x="4903539" y="4936601"/>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76" name="Straight Connector 775"/>
          <p:cNvCxnSpPr/>
          <p:nvPr/>
        </p:nvCxnSpPr>
        <p:spPr bwMode="auto">
          <a:xfrm rot="10800000" flipV="1">
            <a:off x="5263579" y="4936601"/>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77" name="Straight Connector 776"/>
          <p:cNvCxnSpPr>
            <a:stCxn id="757" idx="0"/>
          </p:cNvCxnSpPr>
          <p:nvPr/>
        </p:nvCxnSpPr>
        <p:spPr bwMode="auto">
          <a:xfrm rot="10800000" flipV="1">
            <a:off x="5623619" y="4936601"/>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78" name="Straight Connector 777"/>
          <p:cNvCxnSpPr>
            <a:stCxn id="760" idx="0"/>
          </p:cNvCxnSpPr>
          <p:nvPr/>
        </p:nvCxnSpPr>
        <p:spPr bwMode="auto">
          <a:xfrm rot="10800000" flipV="1">
            <a:off x="5983659" y="4936601"/>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79" name="Straight Connector 778"/>
          <p:cNvCxnSpPr>
            <a:stCxn id="763" idx="0"/>
          </p:cNvCxnSpPr>
          <p:nvPr/>
        </p:nvCxnSpPr>
        <p:spPr bwMode="auto">
          <a:xfrm rot="10800000" flipV="1">
            <a:off x="6343699" y="4936601"/>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80" name="Straight Connector 779"/>
          <p:cNvCxnSpPr>
            <a:stCxn id="767" idx="2"/>
          </p:cNvCxnSpPr>
          <p:nvPr/>
        </p:nvCxnSpPr>
        <p:spPr bwMode="auto">
          <a:xfrm rot="10800000">
            <a:off x="5983659" y="5440657"/>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81" name="Straight Connector 780"/>
          <p:cNvCxnSpPr/>
          <p:nvPr/>
        </p:nvCxnSpPr>
        <p:spPr bwMode="auto">
          <a:xfrm rot="10800000">
            <a:off x="5911651" y="5440657"/>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82" name="Straight Connector 781"/>
          <p:cNvCxnSpPr/>
          <p:nvPr/>
        </p:nvCxnSpPr>
        <p:spPr bwMode="auto">
          <a:xfrm rot="10800000">
            <a:off x="5839643" y="5440657"/>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83" name="Straight Connector 782"/>
          <p:cNvCxnSpPr/>
          <p:nvPr/>
        </p:nvCxnSpPr>
        <p:spPr bwMode="auto">
          <a:xfrm rot="10800000">
            <a:off x="6127675" y="5440657"/>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84" name="Straight Connector 783"/>
          <p:cNvCxnSpPr/>
          <p:nvPr/>
        </p:nvCxnSpPr>
        <p:spPr bwMode="auto">
          <a:xfrm rot="10800000">
            <a:off x="6055667" y="5440657"/>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85" name="Straight Connector 784"/>
          <p:cNvCxnSpPr/>
          <p:nvPr/>
        </p:nvCxnSpPr>
        <p:spPr bwMode="auto">
          <a:xfrm rot="10800000">
            <a:off x="5479603" y="5440657"/>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86" name="Straight Connector 785"/>
          <p:cNvCxnSpPr/>
          <p:nvPr/>
        </p:nvCxnSpPr>
        <p:spPr bwMode="auto">
          <a:xfrm rot="10800000">
            <a:off x="5407595" y="5440657"/>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87" name="Straight Connector 786"/>
          <p:cNvCxnSpPr/>
          <p:nvPr/>
        </p:nvCxnSpPr>
        <p:spPr bwMode="auto">
          <a:xfrm rot="10800000">
            <a:off x="5335587" y="5440657"/>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88" name="Straight Connector 787"/>
          <p:cNvCxnSpPr/>
          <p:nvPr/>
        </p:nvCxnSpPr>
        <p:spPr bwMode="auto">
          <a:xfrm rot="10800000">
            <a:off x="5623619" y="5440657"/>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89" name="Straight Connector 788"/>
          <p:cNvCxnSpPr/>
          <p:nvPr/>
        </p:nvCxnSpPr>
        <p:spPr bwMode="auto">
          <a:xfrm rot="10800000">
            <a:off x="5551611" y="5440657"/>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90" name="Straight Connector 789"/>
          <p:cNvCxnSpPr/>
          <p:nvPr/>
        </p:nvCxnSpPr>
        <p:spPr bwMode="auto">
          <a:xfrm rot="10800000">
            <a:off x="4975547" y="5440657"/>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91" name="Straight Connector 790"/>
          <p:cNvCxnSpPr/>
          <p:nvPr/>
        </p:nvCxnSpPr>
        <p:spPr bwMode="auto">
          <a:xfrm rot="10800000">
            <a:off x="4903539" y="5440657"/>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92" name="Straight Connector 791"/>
          <p:cNvCxnSpPr/>
          <p:nvPr/>
        </p:nvCxnSpPr>
        <p:spPr bwMode="auto">
          <a:xfrm rot="10800000">
            <a:off x="4831531" y="5440657"/>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93" name="Straight Connector 792"/>
          <p:cNvCxnSpPr/>
          <p:nvPr/>
        </p:nvCxnSpPr>
        <p:spPr bwMode="auto">
          <a:xfrm rot="10800000">
            <a:off x="5119563" y="5440657"/>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94" name="Straight Connector 793"/>
          <p:cNvCxnSpPr/>
          <p:nvPr/>
        </p:nvCxnSpPr>
        <p:spPr bwMode="auto">
          <a:xfrm rot="10800000">
            <a:off x="5047555" y="5440657"/>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95" name="Straight Connector 794"/>
          <p:cNvCxnSpPr/>
          <p:nvPr/>
        </p:nvCxnSpPr>
        <p:spPr bwMode="auto">
          <a:xfrm rot="10800000">
            <a:off x="6343699" y="4576561"/>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96" name="Straight Connector 795"/>
          <p:cNvCxnSpPr/>
          <p:nvPr/>
        </p:nvCxnSpPr>
        <p:spPr bwMode="auto">
          <a:xfrm rot="10800000">
            <a:off x="6271691" y="4576561"/>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97" name="Straight Connector 796"/>
          <p:cNvCxnSpPr/>
          <p:nvPr/>
        </p:nvCxnSpPr>
        <p:spPr bwMode="auto">
          <a:xfrm rot="10800000">
            <a:off x="6415707" y="4576561"/>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98" name="Straight Connector 797"/>
          <p:cNvCxnSpPr/>
          <p:nvPr/>
        </p:nvCxnSpPr>
        <p:spPr bwMode="auto">
          <a:xfrm rot="10800000">
            <a:off x="5911651" y="4576561"/>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99" name="Straight Connector 798"/>
          <p:cNvCxnSpPr/>
          <p:nvPr/>
        </p:nvCxnSpPr>
        <p:spPr bwMode="auto">
          <a:xfrm rot="10800000">
            <a:off x="6055667" y="4576561"/>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00" name="Straight Connector 799"/>
          <p:cNvCxnSpPr/>
          <p:nvPr/>
        </p:nvCxnSpPr>
        <p:spPr bwMode="auto">
          <a:xfrm rot="10800000">
            <a:off x="5983659" y="4576561"/>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01" name="Straight Connector 800"/>
          <p:cNvCxnSpPr/>
          <p:nvPr/>
        </p:nvCxnSpPr>
        <p:spPr bwMode="auto">
          <a:xfrm rot="10800000">
            <a:off x="5335587" y="4576561"/>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02" name="Straight Connector 801"/>
          <p:cNvCxnSpPr/>
          <p:nvPr/>
        </p:nvCxnSpPr>
        <p:spPr bwMode="auto">
          <a:xfrm rot="10800000">
            <a:off x="5263579" y="4576561"/>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03" name="Straight Connector 802"/>
          <p:cNvCxnSpPr/>
          <p:nvPr/>
        </p:nvCxnSpPr>
        <p:spPr bwMode="auto">
          <a:xfrm rot="10800000">
            <a:off x="5191571" y="4576561"/>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04" name="Straight Connector 803"/>
          <p:cNvCxnSpPr/>
          <p:nvPr/>
        </p:nvCxnSpPr>
        <p:spPr bwMode="auto">
          <a:xfrm rot="10800000">
            <a:off x="4831531" y="4576561"/>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05" name="Straight Connector 804"/>
          <p:cNvCxnSpPr/>
          <p:nvPr/>
        </p:nvCxnSpPr>
        <p:spPr bwMode="auto">
          <a:xfrm rot="10800000">
            <a:off x="4975547" y="4576561"/>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06" name="Straight Connector 805"/>
          <p:cNvCxnSpPr/>
          <p:nvPr/>
        </p:nvCxnSpPr>
        <p:spPr bwMode="auto">
          <a:xfrm rot="10800000">
            <a:off x="4903539" y="4576561"/>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07" name="Straight Connector 806"/>
          <p:cNvCxnSpPr/>
          <p:nvPr/>
        </p:nvCxnSpPr>
        <p:spPr bwMode="auto">
          <a:xfrm rot="10800000">
            <a:off x="5551611" y="4576561"/>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08" name="Straight Connector 807"/>
          <p:cNvCxnSpPr/>
          <p:nvPr/>
        </p:nvCxnSpPr>
        <p:spPr bwMode="auto">
          <a:xfrm rot="10800000">
            <a:off x="5695627" y="4576561"/>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09" name="Straight Connector 808"/>
          <p:cNvCxnSpPr/>
          <p:nvPr/>
        </p:nvCxnSpPr>
        <p:spPr bwMode="auto">
          <a:xfrm rot="10800000">
            <a:off x="5623619" y="4576561"/>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10" name="Straight Connector 809"/>
          <p:cNvCxnSpPr/>
          <p:nvPr/>
        </p:nvCxnSpPr>
        <p:spPr bwMode="auto">
          <a:xfrm rot="10800000">
            <a:off x="4471491" y="4576561"/>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11" name="Straight Connector 810"/>
          <p:cNvCxnSpPr/>
          <p:nvPr/>
        </p:nvCxnSpPr>
        <p:spPr bwMode="auto">
          <a:xfrm rot="10800000">
            <a:off x="4615507" y="4576561"/>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12" name="Straight Connector 811"/>
          <p:cNvCxnSpPr/>
          <p:nvPr/>
        </p:nvCxnSpPr>
        <p:spPr bwMode="auto">
          <a:xfrm rot="10800000">
            <a:off x="4543499" y="4576561"/>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13" name="Straight Connector 812"/>
          <p:cNvCxnSpPr>
            <a:stCxn id="766" idx="0"/>
          </p:cNvCxnSpPr>
          <p:nvPr/>
        </p:nvCxnSpPr>
        <p:spPr bwMode="auto">
          <a:xfrm rot="10800000" flipV="1">
            <a:off x="5983659" y="5944713"/>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14" name="Straight Connector 813"/>
          <p:cNvCxnSpPr>
            <a:stCxn id="769" idx="0"/>
          </p:cNvCxnSpPr>
          <p:nvPr/>
        </p:nvCxnSpPr>
        <p:spPr bwMode="auto">
          <a:xfrm rot="10800000" flipV="1">
            <a:off x="5479603" y="5944713"/>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15" name="Straight Connector 814"/>
          <p:cNvCxnSpPr>
            <a:stCxn id="772" idx="0"/>
          </p:cNvCxnSpPr>
          <p:nvPr/>
        </p:nvCxnSpPr>
        <p:spPr bwMode="auto">
          <a:xfrm rot="10800000" flipV="1">
            <a:off x="4975547" y="5944713"/>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16" name="Straight Connector 815"/>
          <p:cNvCxnSpPr/>
          <p:nvPr/>
        </p:nvCxnSpPr>
        <p:spPr bwMode="auto">
          <a:xfrm flipV="1">
            <a:off x="2671291" y="7240860"/>
            <a:ext cx="144016"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17" name="Straight Connector 816"/>
          <p:cNvCxnSpPr/>
          <p:nvPr/>
        </p:nvCxnSpPr>
        <p:spPr bwMode="auto">
          <a:xfrm flipV="1">
            <a:off x="3031331" y="7240860"/>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18" name="Straight Connector 817"/>
          <p:cNvCxnSpPr/>
          <p:nvPr/>
        </p:nvCxnSpPr>
        <p:spPr bwMode="auto">
          <a:xfrm flipV="1">
            <a:off x="3391371" y="7240860"/>
            <a:ext cx="144016"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19" name="Straight Connector 818"/>
          <p:cNvCxnSpPr/>
          <p:nvPr/>
        </p:nvCxnSpPr>
        <p:spPr bwMode="auto">
          <a:xfrm flipV="1">
            <a:off x="3751411" y="7240860"/>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20" name="Straight Connector 819"/>
          <p:cNvCxnSpPr/>
          <p:nvPr/>
        </p:nvCxnSpPr>
        <p:spPr bwMode="auto">
          <a:xfrm flipH="1" flipV="1">
            <a:off x="8143899" y="7240860"/>
            <a:ext cx="144016"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21" name="Straight Connector 820"/>
          <p:cNvCxnSpPr/>
          <p:nvPr/>
        </p:nvCxnSpPr>
        <p:spPr bwMode="auto">
          <a:xfrm flipH="1" flipV="1">
            <a:off x="7927875" y="7240860"/>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22" name="Straight Connector 821"/>
          <p:cNvCxnSpPr/>
          <p:nvPr/>
        </p:nvCxnSpPr>
        <p:spPr bwMode="auto">
          <a:xfrm flipH="1" flipV="1">
            <a:off x="7423819" y="7240860"/>
            <a:ext cx="144016"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23" name="Straight Connector 822"/>
          <p:cNvCxnSpPr/>
          <p:nvPr/>
        </p:nvCxnSpPr>
        <p:spPr bwMode="auto">
          <a:xfrm flipH="1" flipV="1">
            <a:off x="7207795" y="7240860"/>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824" name="TextBox 823"/>
          <p:cNvSpPr txBox="1"/>
          <p:nvPr/>
        </p:nvSpPr>
        <p:spPr>
          <a:xfrm>
            <a:off x="6055667" y="4864593"/>
            <a:ext cx="169918" cy="215444"/>
          </a:xfrm>
          <a:prstGeom prst="rect">
            <a:avLst/>
          </a:prstGeom>
          <a:noFill/>
        </p:spPr>
        <p:txBody>
          <a:bodyPr wrap="none" lIns="0" tIns="0" rIns="0" bIns="0" rtlCol="0">
            <a:spAutoFit/>
          </a:bodyPr>
          <a:lstStyle/>
          <a:p>
            <a:r>
              <a:rPr lang="en-GB" sz="1400" dirty="0" smtClean="0"/>
              <a:t>W</a:t>
            </a:r>
            <a:endParaRPr lang="en-US" sz="1400" dirty="0" smtClean="0"/>
          </a:p>
        </p:txBody>
      </p:sp>
      <p:sp>
        <p:nvSpPr>
          <p:cNvPr id="825" name="TextBox 824"/>
          <p:cNvSpPr txBox="1"/>
          <p:nvPr/>
        </p:nvSpPr>
        <p:spPr>
          <a:xfrm>
            <a:off x="5719417" y="4864593"/>
            <a:ext cx="120226" cy="215444"/>
          </a:xfrm>
          <a:prstGeom prst="rect">
            <a:avLst/>
          </a:prstGeom>
          <a:noFill/>
        </p:spPr>
        <p:txBody>
          <a:bodyPr wrap="none" lIns="0" tIns="0" rIns="0" bIns="0" rtlCol="0">
            <a:spAutoFit/>
          </a:bodyPr>
          <a:lstStyle/>
          <a:p>
            <a:r>
              <a:rPr lang="en-GB" sz="1400" dirty="0" smtClean="0"/>
              <a:t>P</a:t>
            </a:r>
            <a:endParaRPr lang="en-US" sz="1400" dirty="0" smtClean="0"/>
          </a:p>
        </p:txBody>
      </p:sp>
      <p:sp>
        <p:nvSpPr>
          <p:cNvPr id="826" name="TextBox 825"/>
          <p:cNvSpPr txBox="1"/>
          <p:nvPr/>
        </p:nvSpPr>
        <p:spPr>
          <a:xfrm>
            <a:off x="3849321" y="7241440"/>
            <a:ext cx="240450" cy="215444"/>
          </a:xfrm>
          <a:prstGeom prst="rect">
            <a:avLst/>
          </a:prstGeom>
          <a:noFill/>
        </p:spPr>
        <p:txBody>
          <a:bodyPr wrap="none" lIns="0" tIns="0" rIns="0" bIns="0" rtlCol="0">
            <a:spAutoFit/>
          </a:bodyPr>
          <a:lstStyle/>
          <a:p>
            <a:r>
              <a:rPr lang="en-GB" sz="1400" dirty="0" smtClean="0"/>
              <a:t>W*</a:t>
            </a:r>
            <a:endParaRPr lang="en-US" sz="1400" dirty="0" smtClean="0"/>
          </a:p>
        </p:txBody>
      </p:sp>
      <p:sp>
        <p:nvSpPr>
          <p:cNvPr id="827" name="TextBox 826"/>
          <p:cNvSpPr txBox="1"/>
          <p:nvPr/>
        </p:nvSpPr>
        <p:spPr>
          <a:xfrm>
            <a:off x="3513071" y="7241440"/>
            <a:ext cx="120226" cy="215444"/>
          </a:xfrm>
          <a:prstGeom prst="rect">
            <a:avLst/>
          </a:prstGeom>
          <a:noFill/>
        </p:spPr>
        <p:txBody>
          <a:bodyPr wrap="none" lIns="0" tIns="0" rIns="0" bIns="0" rtlCol="0">
            <a:spAutoFit/>
          </a:bodyPr>
          <a:lstStyle/>
          <a:p>
            <a:r>
              <a:rPr lang="en-GB" sz="1400" dirty="0" smtClean="0"/>
              <a:t>P</a:t>
            </a:r>
            <a:endParaRPr lang="en-US" sz="1400" dirty="0" smtClean="0"/>
          </a:p>
        </p:txBody>
      </p:sp>
      <p:sp>
        <p:nvSpPr>
          <p:cNvPr id="828" name="TextBox 827"/>
          <p:cNvSpPr txBox="1"/>
          <p:nvPr/>
        </p:nvSpPr>
        <p:spPr>
          <a:xfrm>
            <a:off x="8334021" y="7240860"/>
            <a:ext cx="169918" cy="215444"/>
          </a:xfrm>
          <a:prstGeom prst="rect">
            <a:avLst/>
          </a:prstGeom>
          <a:noFill/>
        </p:spPr>
        <p:txBody>
          <a:bodyPr wrap="none" lIns="0" tIns="0" rIns="0" bIns="0" rtlCol="0">
            <a:spAutoFit/>
          </a:bodyPr>
          <a:lstStyle/>
          <a:p>
            <a:r>
              <a:rPr lang="en-GB" sz="1400" dirty="0" smtClean="0">
                <a:solidFill>
                  <a:schemeClr val="bg1">
                    <a:lumMod val="65000"/>
                  </a:schemeClr>
                </a:solidFill>
              </a:rPr>
              <a:t>W</a:t>
            </a:r>
            <a:endParaRPr lang="en-US" sz="1400" dirty="0" smtClean="0">
              <a:solidFill>
                <a:schemeClr val="bg1">
                  <a:lumMod val="65000"/>
                </a:schemeClr>
              </a:solidFill>
            </a:endParaRPr>
          </a:p>
        </p:txBody>
      </p:sp>
      <p:sp>
        <p:nvSpPr>
          <p:cNvPr id="829" name="TextBox 828"/>
          <p:cNvSpPr txBox="1"/>
          <p:nvPr/>
        </p:nvSpPr>
        <p:spPr>
          <a:xfrm>
            <a:off x="7927875" y="7240860"/>
            <a:ext cx="190758" cy="215444"/>
          </a:xfrm>
          <a:prstGeom prst="rect">
            <a:avLst/>
          </a:prstGeom>
          <a:noFill/>
        </p:spPr>
        <p:txBody>
          <a:bodyPr wrap="none" lIns="0" tIns="0" rIns="0" bIns="0" rtlCol="0">
            <a:spAutoFit/>
          </a:bodyPr>
          <a:lstStyle/>
          <a:p>
            <a:r>
              <a:rPr lang="en-GB" sz="1400" dirty="0" smtClean="0">
                <a:solidFill>
                  <a:schemeClr val="bg1">
                    <a:lumMod val="65000"/>
                  </a:schemeClr>
                </a:solidFill>
              </a:rPr>
              <a:t>P*</a:t>
            </a:r>
            <a:endParaRPr lang="en-US" sz="1400" dirty="0" smtClean="0">
              <a:solidFill>
                <a:schemeClr val="bg1">
                  <a:lumMod val="65000"/>
                </a:schemeClr>
              </a:solidFill>
            </a:endParaRPr>
          </a:p>
        </p:txBody>
      </p:sp>
      <p:sp>
        <p:nvSpPr>
          <p:cNvPr id="830" name="Rectangle 829"/>
          <p:cNvSpPr/>
          <p:nvPr/>
        </p:nvSpPr>
        <p:spPr bwMode="auto">
          <a:xfrm>
            <a:off x="3463379" y="7096844"/>
            <a:ext cx="432048" cy="144016"/>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831" name="Rectangle 830"/>
          <p:cNvSpPr/>
          <p:nvPr/>
        </p:nvSpPr>
        <p:spPr bwMode="auto">
          <a:xfrm flipH="1">
            <a:off x="7783859" y="7096844"/>
            <a:ext cx="432048" cy="144016"/>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834" name="Straight Arrow Connector 833"/>
          <p:cNvCxnSpPr>
            <a:stCxn id="846" idx="2"/>
          </p:cNvCxnSpPr>
          <p:nvPr/>
        </p:nvCxnSpPr>
        <p:spPr bwMode="auto">
          <a:xfrm flipH="1">
            <a:off x="8143899" y="6879659"/>
            <a:ext cx="1587674" cy="289193"/>
          </a:xfrm>
          <a:prstGeom prst="straightConnector1">
            <a:avLst/>
          </a:prstGeom>
          <a:solidFill>
            <a:schemeClr val="accent1"/>
          </a:solidFill>
          <a:ln w="9525" cap="flat" cmpd="sng" algn="ctr">
            <a:solidFill>
              <a:schemeClr val="tx1"/>
            </a:solidFill>
            <a:prstDash val="solid"/>
            <a:round/>
            <a:headEnd type="none" w="med" len="med"/>
            <a:tailEnd type="arrow"/>
          </a:ln>
          <a:effectLst/>
        </p:spPr>
      </p:cxnSp>
      <p:sp>
        <p:nvSpPr>
          <p:cNvPr id="835" name="TextBox 834"/>
          <p:cNvSpPr txBox="1"/>
          <p:nvPr/>
        </p:nvSpPr>
        <p:spPr>
          <a:xfrm>
            <a:off x="7063779" y="5872708"/>
            <a:ext cx="229230" cy="215444"/>
          </a:xfrm>
          <a:prstGeom prst="rect">
            <a:avLst/>
          </a:prstGeom>
          <a:noFill/>
        </p:spPr>
        <p:txBody>
          <a:bodyPr wrap="none" lIns="0" tIns="0" rIns="0" bIns="0" rtlCol="0">
            <a:spAutoFit/>
          </a:bodyPr>
          <a:lstStyle/>
          <a:p>
            <a:r>
              <a:rPr lang="en-GB" sz="1400" dirty="0" smtClean="0"/>
              <a:t>A1</a:t>
            </a:r>
            <a:endParaRPr lang="en-US" sz="1400" dirty="0" smtClean="0"/>
          </a:p>
        </p:txBody>
      </p:sp>
      <p:sp>
        <p:nvSpPr>
          <p:cNvPr id="836" name="TextBox 835"/>
          <p:cNvSpPr txBox="1"/>
          <p:nvPr/>
        </p:nvSpPr>
        <p:spPr>
          <a:xfrm>
            <a:off x="4314269" y="5872708"/>
            <a:ext cx="229230" cy="215444"/>
          </a:xfrm>
          <a:prstGeom prst="rect">
            <a:avLst/>
          </a:prstGeom>
          <a:noFill/>
        </p:spPr>
        <p:txBody>
          <a:bodyPr wrap="none" lIns="0" tIns="0" rIns="0" bIns="0" rtlCol="0">
            <a:spAutoFit/>
          </a:bodyPr>
          <a:lstStyle/>
          <a:p>
            <a:r>
              <a:rPr lang="en-GB" sz="1400" dirty="0" smtClean="0"/>
              <a:t>A2</a:t>
            </a:r>
            <a:endParaRPr lang="en-US" sz="1400" dirty="0" smtClean="0"/>
          </a:p>
        </p:txBody>
      </p:sp>
      <p:sp>
        <p:nvSpPr>
          <p:cNvPr id="837" name="TextBox 836"/>
          <p:cNvSpPr txBox="1"/>
          <p:nvPr/>
        </p:nvSpPr>
        <p:spPr>
          <a:xfrm>
            <a:off x="5558606" y="6161320"/>
            <a:ext cx="229230" cy="215444"/>
          </a:xfrm>
          <a:prstGeom prst="rect">
            <a:avLst/>
          </a:prstGeom>
          <a:noFill/>
        </p:spPr>
        <p:txBody>
          <a:bodyPr wrap="none" lIns="0" tIns="0" rIns="0" bIns="0" rtlCol="0">
            <a:spAutoFit/>
          </a:bodyPr>
          <a:lstStyle/>
          <a:p>
            <a:r>
              <a:rPr lang="en-GB" sz="1400" dirty="0" smtClean="0"/>
              <a:t>A3</a:t>
            </a:r>
            <a:endParaRPr lang="en-US" sz="1400" dirty="0" smtClean="0"/>
          </a:p>
        </p:txBody>
      </p:sp>
      <p:cxnSp>
        <p:nvCxnSpPr>
          <p:cNvPr id="839" name="Straight Connector 838"/>
          <p:cNvCxnSpPr/>
          <p:nvPr/>
        </p:nvCxnSpPr>
        <p:spPr bwMode="auto">
          <a:xfrm>
            <a:off x="5983659" y="5008610"/>
            <a:ext cx="2088232" cy="2088234"/>
          </a:xfrm>
          <a:prstGeom prst="line">
            <a:avLst/>
          </a:prstGeom>
          <a:solidFill>
            <a:schemeClr val="accent1"/>
          </a:solidFill>
          <a:ln w="38100" cap="flat" cmpd="sng" algn="ctr">
            <a:solidFill>
              <a:schemeClr val="tx1"/>
            </a:solidFill>
            <a:prstDash val="solid"/>
            <a:round/>
            <a:headEnd type="none" w="med" len="med"/>
            <a:tailEnd type="none" w="med" len="med"/>
          </a:ln>
          <a:effectLst/>
        </p:spPr>
      </p:cxnSp>
      <p:cxnSp>
        <p:nvCxnSpPr>
          <p:cNvPr id="840" name="Straight Connector 839"/>
          <p:cNvCxnSpPr/>
          <p:nvPr/>
        </p:nvCxnSpPr>
        <p:spPr bwMode="auto">
          <a:xfrm flipH="1">
            <a:off x="3614391" y="5008610"/>
            <a:ext cx="2009228" cy="2088234"/>
          </a:xfrm>
          <a:prstGeom prst="line">
            <a:avLst/>
          </a:prstGeom>
          <a:solidFill>
            <a:schemeClr val="accent1"/>
          </a:solidFill>
          <a:ln w="38100" cap="flat" cmpd="sng" algn="ctr">
            <a:solidFill>
              <a:schemeClr val="tx1"/>
            </a:solidFill>
            <a:prstDash val="sysDot"/>
            <a:round/>
            <a:headEnd type="none" w="med" len="med"/>
            <a:tailEnd type="none" w="med" len="med"/>
          </a:ln>
          <a:effectLst/>
        </p:spPr>
      </p:cxnSp>
      <p:sp>
        <p:nvSpPr>
          <p:cNvPr id="841" name="Freeform 840"/>
          <p:cNvSpPr/>
          <p:nvPr/>
        </p:nvSpPr>
        <p:spPr bwMode="auto">
          <a:xfrm>
            <a:off x="3823419" y="6376764"/>
            <a:ext cx="4032447" cy="720080"/>
          </a:xfrm>
          <a:custGeom>
            <a:avLst/>
            <a:gdLst>
              <a:gd name="connsiteX0" fmla="*/ 3448050 w 3448050"/>
              <a:gd name="connsiteY0" fmla="*/ 1571625 h 1571625"/>
              <a:gd name="connsiteX1" fmla="*/ 2638425 w 3448050"/>
              <a:gd name="connsiteY1" fmla="*/ 0 h 1571625"/>
              <a:gd name="connsiteX2" fmla="*/ 733425 w 3448050"/>
              <a:gd name="connsiteY2" fmla="*/ 0 h 1571625"/>
              <a:gd name="connsiteX3" fmla="*/ 0 w 3448050"/>
              <a:gd name="connsiteY3" fmla="*/ 1571625 h 1571625"/>
              <a:gd name="connsiteX0" fmla="*/ 3745296 w 3745296"/>
              <a:gd name="connsiteY0" fmla="*/ 1571625 h 1571625"/>
              <a:gd name="connsiteX1" fmla="*/ 2638425 w 3745296"/>
              <a:gd name="connsiteY1" fmla="*/ 0 h 1571625"/>
              <a:gd name="connsiteX2" fmla="*/ 733425 w 3745296"/>
              <a:gd name="connsiteY2" fmla="*/ 0 h 1571625"/>
              <a:gd name="connsiteX3" fmla="*/ 0 w 3745296"/>
              <a:gd name="connsiteY3" fmla="*/ 1571625 h 1571625"/>
              <a:gd name="connsiteX0" fmla="*/ 3448050 w 3448050"/>
              <a:gd name="connsiteY0" fmla="*/ 1571625 h 1571625"/>
              <a:gd name="connsiteX1" fmla="*/ 2341179 w 3448050"/>
              <a:gd name="connsiteY1" fmla="*/ 0 h 1571625"/>
              <a:gd name="connsiteX2" fmla="*/ 436179 w 3448050"/>
              <a:gd name="connsiteY2" fmla="*/ 0 h 1571625"/>
              <a:gd name="connsiteX3" fmla="*/ 0 w 3448050"/>
              <a:gd name="connsiteY3" fmla="*/ 1571625 h 1571625"/>
              <a:gd name="connsiteX0" fmla="*/ 3448050 w 3448050"/>
              <a:gd name="connsiteY0" fmla="*/ 1702594 h 1702594"/>
              <a:gd name="connsiteX1" fmla="*/ 2853559 w 3448050"/>
              <a:gd name="connsiteY1" fmla="*/ 0 h 1702594"/>
              <a:gd name="connsiteX2" fmla="*/ 436179 w 3448050"/>
              <a:gd name="connsiteY2" fmla="*/ 130969 h 1702594"/>
              <a:gd name="connsiteX3" fmla="*/ 0 w 3448050"/>
              <a:gd name="connsiteY3" fmla="*/ 1702594 h 1702594"/>
              <a:gd name="connsiteX0" fmla="*/ 3448050 w 3448050"/>
              <a:gd name="connsiteY0" fmla="*/ 1571625 h 1571625"/>
              <a:gd name="connsiteX1" fmla="*/ 2853559 w 3448050"/>
              <a:gd name="connsiteY1" fmla="*/ 0 h 1571625"/>
              <a:gd name="connsiteX2" fmla="*/ 436179 w 3448050"/>
              <a:gd name="connsiteY2" fmla="*/ 0 h 1571625"/>
              <a:gd name="connsiteX3" fmla="*/ 0 w 3448050"/>
              <a:gd name="connsiteY3" fmla="*/ 1571625 h 1571625"/>
              <a:gd name="connsiteX0" fmla="*/ 3448050 w 3448050"/>
              <a:gd name="connsiteY0" fmla="*/ 1571625 h 1571625"/>
              <a:gd name="connsiteX1" fmla="*/ 2853559 w 3448050"/>
              <a:gd name="connsiteY1" fmla="*/ 0 h 1571625"/>
              <a:gd name="connsiteX2" fmla="*/ 535042 w 3448050"/>
              <a:gd name="connsiteY2" fmla="*/ 0 h 1571625"/>
              <a:gd name="connsiteX3" fmla="*/ 0 w 3448050"/>
              <a:gd name="connsiteY3" fmla="*/ 1571625 h 1571625"/>
              <a:gd name="connsiteX0" fmla="*/ 3448050 w 3448050"/>
              <a:gd name="connsiteY0" fmla="*/ 1571625 h 1571625"/>
              <a:gd name="connsiteX1" fmla="*/ 2853559 w 3448050"/>
              <a:gd name="connsiteY1" fmla="*/ 0 h 1571625"/>
              <a:gd name="connsiteX2" fmla="*/ 594491 w 3448050"/>
              <a:gd name="connsiteY2" fmla="*/ 0 h 1571625"/>
              <a:gd name="connsiteX3" fmla="*/ 0 w 3448050"/>
              <a:gd name="connsiteY3" fmla="*/ 1571625 h 1571625"/>
              <a:gd name="connsiteX0" fmla="*/ 3448050 w 3448050"/>
              <a:gd name="connsiteY0" fmla="*/ 1571625 h 1571625"/>
              <a:gd name="connsiteX1" fmla="*/ 2794109 w 3448050"/>
              <a:gd name="connsiteY1" fmla="*/ 0 h 1571625"/>
              <a:gd name="connsiteX2" fmla="*/ 594491 w 3448050"/>
              <a:gd name="connsiteY2" fmla="*/ 0 h 1571625"/>
              <a:gd name="connsiteX3" fmla="*/ 0 w 3448050"/>
              <a:gd name="connsiteY3" fmla="*/ 1571625 h 1571625"/>
              <a:gd name="connsiteX0" fmla="*/ 3382826 w 3382826"/>
              <a:gd name="connsiteY0" fmla="*/ 1428750 h 1571625"/>
              <a:gd name="connsiteX1" fmla="*/ 2794109 w 3382826"/>
              <a:gd name="connsiteY1" fmla="*/ 0 h 1571625"/>
              <a:gd name="connsiteX2" fmla="*/ 594491 w 3382826"/>
              <a:gd name="connsiteY2" fmla="*/ 0 h 1571625"/>
              <a:gd name="connsiteX3" fmla="*/ 0 w 3382826"/>
              <a:gd name="connsiteY3" fmla="*/ 1571625 h 1571625"/>
              <a:gd name="connsiteX0" fmla="*/ 3329151 w 3329151"/>
              <a:gd name="connsiteY0" fmla="*/ 1428750 h 1428750"/>
              <a:gd name="connsiteX1" fmla="*/ 2740434 w 3329151"/>
              <a:gd name="connsiteY1" fmla="*/ 0 h 1428750"/>
              <a:gd name="connsiteX2" fmla="*/ 540816 w 3329151"/>
              <a:gd name="connsiteY2" fmla="*/ 0 h 1428750"/>
              <a:gd name="connsiteX3" fmla="*/ 0 w 3329151"/>
              <a:gd name="connsiteY3" fmla="*/ 1428750 h 1428750"/>
            </a:gdLst>
            <a:ahLst/>
            <a:cxnLst>
              <a:cxn ang="0">
                <a:pos x="connsiteX0" y="connsiteY0"/>
              </a:cxn>
              <a:cxn ang="0">
                <a:pos x="connsiteX1" y="connsiteY1"/>
              </a:cxn>
              <a:cxn ang="0">
                <a:pos x="connsiteX2" y="connsiteY2"/>
              </a:cxn>
              <a:cxn ang="0">
                <a:pos x="connsiteX3" y="connsiteY3"/>
              </a:cxn>
            </a:cxnLst>
            <a:rect l="l" t="t" r="r" b="b"/>
            <a:pathLst>
              <a:path w="3329151" h="1428750">
                <a:moveTo>
                  <a:pt x="3329151" y="1428750"/>
                </a:moveTo>
                <a:lnTo>
                  <a:pt x="2740434" y="0"/>
                </a:lnTo>
                <a:lnTo>
                  <a:pt x="540816" y="0"/>
                </a:lnTo>
                <a:lnTo>
                  <a:pt x="0" y="1428750"/>
                </a:lnTo>
              </a:path>
            </a:pathLst>
          </a:custGeom>
          <a:noFill/>
          <a:ln w="38100" cap="flat" cmpd="sng" algn="ctr">
            <a:solidFill>
              <a:schemeClr val="tx1"/>
            </a:solidFill>
            <a:prstDash val="lgDashDot"/>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846" name="TextBox 845"/>
          <p:cNvSpPr txBox="1"/>
          <p:nvPr/>
        </p:nvSpPr>
        <p:spPr>
          <a:xfrm>
            <a:off x="8791971" y="6448772"/>
            <a:ext cx="1879204" cy="430887"/>
          </a:xfrm>
          <a:prstGeom prst="rect">
            <a:avLst/>
          </a:prstGeom>
          <a:solidFill>
            <a:schemeClr val="bg1"/>
          </a:solidFill>
        </p:spPr>
        <p:txBody>
          <a:bodyPr wrap="square" lIns="0" tIns="0" rIns="0" bIns="0" rtlCol="0">
            <a:spAutoFit/>
          </a:bodyPr>
          <a:lstStyle/>
          <a:p>
            <a:r>
              <a:rPr lang="en-GB" sz="1400" dirty="0" smtClean="0"/>
              <a:t>TESI A relay</a:t>
            </a:r>
            <a:br>
              <a:rPr lang="en-GB" sz="1400" dirty="0" smtClean="0"/>
            </a:br>
            <a:r>
              <a:rPr lang="en-GB" sz="1400" b="0" i="1" dirty="0" smtClean="0"/>
              <a:t>ESP-VID Translation?</a:t>
            </a:r>
            <a:endParaRPr lang="en-US" sz="1400" b="0" i="1" dirty="0" smtClean="0"/>
          </a:p>
        </p:txBody>
      </p:sp>
      <p:sp>
        <p:nvSpPr>
          <p:cNvPr id="852" name="Rectangle 851"/>
          <p:cNvSpPr/>
          <p:nvPr/>
        </p:nvSpPr>
        <p:spPr bwMode="auto">
          <a:xfrm>
            <a:off x="1296144" y="5080620"/>
            <a:ext cx="727075" cy="288031"/>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853" name="Freeform 852"/>
          <p:cNvSpPr/>
          <p:nvPr/>
        </p:nvSpPr>
        <p:spPr bwMode="auto">
          <a:xfrm>
            <a:off x="1440160" y="5080620"/>
            <a:ext cx="432048" cy="144016"/>
          </a:xfrm>
          <a:custGeom>
            <a:avLst/>
            <a:gdLst>
              <a:gd name="connsiteX0" fmla="*/ 0 w 218783"/>
              <a:gd name="connsiteY0" fmla="*/ 0 h 73863"/>
              <a:gd name="connsiteX1" fmla="*/ 106587 w 218783"/>
              <a:gd name="connsiteY1" fmla="*/ 72928 h 73863"/>
              <a:gd name="connsiteX2" fmla="*/ 218783 w 218783"/>
              <a:gd name="connsiteY2" fmla="*/ 5610 h 73863"/>
            </a:gdLst>
            <a:ahLst/>
            <a:cxnLst>
              <a:cxn ang="0">
                <a:pos x="connsiteX0" y="connsiteY0"/>
              </a:cxn>
              <a:cxn ang="0">
                <a:pos x="connsiteX1" y="connsiteY1"/>
              </a:cxn>
              <a:cxn ang="0">
                <a:pos x="connsiteX2" y="connsiteY2"/>
              </a:cxn>
            </a:cxnLst>
            <a:rect l="l" t="t" r="r" b="b"/>
            <a:pathLst>
              <a:path w="218783" h="73863">
                <a:moveTo>
                  <a:pt x="0" y="0"/>
                </a:moveTo>
                <a:cubicBezTo>
                  <a:pt x="35061" y="35996"/>
                  <a:pt x="70123" y="71993"/>
                  <a:pt x="106587" y="72928"/>
                </a:cubicBezTo>
                <a:cubicBezTo>
                  <a:pt x="143051" y="73863"/>
                  <a:pt x="180917" y="39736"/>
                  <a:pt x="218783" y="5610"/>
                </a:cubicBezTo>
              </a:path>
            </a:pathLst>
          </a:custGeom>
          <a:noFill/>
          <a:ln w="38100" cap="flat" cmpd="sng" algn="ctr">
            <a:solidFill>
              <a:srgbClr val="C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854" name="Straight Connector 853"/>
          <p:cNvCxnSpPr/>
          <p:nvPr/>
        </p:nvCxnSpPr>
        <p:spPr bwMode="auto">
          <a:xfrm>
            <a:off x="1447155" y="493660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55" name="Straight Connector 854"/>
          <p:cNvCxnSpPr/>
          <p:nvPr/>
        </p:nvCxnSpPr>
        <p:spPr bwMode="auto">
          <a:xfrm>
            <a:off x="1591171" y="4648572"/>
            <a:ext cx="281037" cy="43204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56" name="Straight Connector 855"/>
          <p:cNvCxnSpPr/>
          <p:nvPr/>
        </p:nvCxnSpPr>
        <p:spPr bwMode="auto">
          <a:xfrm>
            <a:off x="1800200" y="5368652"/>
            <a:ext cx="0" cy="28803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857" name="Straight Connector 856"/>
          <p:cNvCxnSpPr/>
          <p:nvPr/>
        </p:nvCxnSpPr>
        <p:spPr bwMode="auto">
          <a:xfrm>
            <a:off x="1512168" y="5368652"/>
            <a:ext cx="0" cy="28803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sp>
        <p:nvSpPr>
          <p:cNvPr id="858" name="Rectangle 857"/>
          <p:cNvSpPr/>
          <p:nvPr/>
        </p:nvSpPr>
        <p:spPr bwMode="auto">
          <a:xfrm>
            <a:off x="223019" y="5080620"/>
            <a:ext cx="727075" cy="288031"/>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859" name="Straight Connector 858"/>
          <p:cNvCxnSpPr/>
          <p:nvPr/>
        </p:nvCxnSpPr>
        <p:spPr bwMode="auto">
          <a:xfrm flipH="1">
            <a:off x="374030" y="4648572"/>
            <a:ext cx="281037" cy="43204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60" name="Straight Connector 859"/>
          <p:cNvCxnSpPr/>
          <p:nvPr/>
        </p:nvCxnSpPr>
        <p:spPr bwMode="auto">
          <a:xfrm>
            <a:off x="799083" y="493660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61" name="Straight Connector 860"/>
          <p:cNvCxnSpPr/>
          <p:nvPr/>
        </p:nvCxnSpPr>
        <p:spPr bwMode="auto">
          <a:xfrm>
            <a:off x="734070" y="5368652"/>
            <a:ext cx="0" cy="28803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62" name="Straight Connector 861"/>
          <p:cNvCxnSpPr/>
          <p:nvPr/>
        </p:nvCxnSpPr>
        <p:spPr bwMode="auto">
          <a:xfrm>
            <a:off x="446038" y="5368652"/>
            <a:ext cx="0" cy="28803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63" name="Straight Connector 862"/>
          <p:cNvCxnSpPr/>
          <p:nvPr/>
        </p:nvCxnSpPr>
        <p:spPr bwMode="auto">
          <a:xfrm flipH="1">
            <a:off x="734070" y="5080620"/>
            <a:ext cx="72008" cy="288032"/>
          </a:xfrm>
          <a:prstGeom prst="line">
            <a:avLst/>
          </a:prstGeom>
          <a:solidFill>
            <a:schemeClr val="accent1"/>
          </a:solidFill>
          <a:ln w="38100" cap="flat" cmpd="sng" algn="ctr">
            <a:solidFill>
              <a:srgbClr val="C00000"/>
            </a:solidFill>
            <a:prstDash val="solid"/>
            <a:round/>
            <a:headEnd type="none" w="med" len="med"/>
            <a:tailEnd type="none" w="med" len="med"/>
          </a:ln>
          <a:effectLst/>
        </p:spPr>
      </p:cxnSp>
      <p:cxnSp>
        <p:nvCxnSpPr>
          <p:cNvPr id="864" name="Straight Connector 863"/>
          <p:cNvCxnSpPr/>
          <p:nvPr/>
        </p:nvCxnSpPr>
        <p:spPr bwMode="auto">
          <a:xfrm>
            <a:off x="374030" y="5080620"/>
            <a:ext cx="72008" cy="288032"/>
          </a:xfrm>
          <a:prstGeom prst="line">
            <a:avLst/>
          </a:prstGeom>
          <a:solidFill>
            <a:schemeClr val="accent1"/>
          </a:solidFill>
          <a:ln w="38100" cap="flat" cmpd="sng" algn="ctr">
            <a:solidFill>
              <a:srgbClr val="C00000"/>
            </a:solidFill>
            <a:prstDash val="solid"/>
            <a:round/>
            <a:headEnd type="none" w="med" len="med"/>
            <a:tailEnd type="none" w="med" len="med"/>
          </a:ln>
          <a:effectLst/>
        </p:spPr>
      </p:cxnSp>
      <p:cxnSp>
        <p:nvCxnSpPr>
          <p:cNvPr id="865" name="Straight Arrow Connector 864"/>
          <p:cNvCxnSpPr>
            <a:stCxn id="866" idx="2"/>
            <a:endCxn id="830" idx="1"/>
          </p:cNvCxnSpPr>
          <p:nvPr/>
        </p:nvCxnSpPr>
        <p:spPr bwMode="auto">
          <a:xfrm>
            <a:off x="1275356" y="6664796"/>
            <a:ext cx="2188023" cy="504056"/>
          </a:xfrm>
          <a:prstGeom prst="straightConnector1">
            <a:avLst/>
          </a:prstGeom>
          <a:solidFill>
            <a:schemeClr val="accent1"/>
          </a:solidFill>
          <a:ln w="9525" cap="flat" cmpd="sng" algn="ctr">
            <a:solidFill>
              <a:schemeClr val="tx1"/>
            </a:solidFill>
            <a:prstDash val="solid"/>
            <a:round/>
            <a:headEnd type="none" w="med" len="med"/>
            <a:tailEnd type="arrow"/>
          </a:ln>
          <a:effectLst/>
        </p:spPr>
      </p:cxnSp>
      <p:sp>
        <p:nvSpPr>
          <p:cNvPr id="866" name="TextBox 865"/>
          <p:cNvSpPr txBox="1"/>
          <p:nvPr/>
        </p:nvSpPr>
        <p:spPr>
          <a:xfrm>
            <a:off x="648071" y="6449352"/>
            <a:ext cx="1254570" cy="215444"/>
          </a:xfrm>
          <a:prstGeom prst="rect">
            <a:avLst/>
          </a:prstGeom>
          <a:solidFill>
            <a:schemeClr val="bg1"/>
          </a:solidFill>
        </p:spPr>
        <p:txBody>
          <a:bodyPr wrap="square" lIns="0" tIns="0" rIns="0" bIns="0" rtlCol="0">
            <a:spAutoFit/>
          </a:bodyPr>
          <a:lstStyle/>
          <a:p>
            <a:pPr algn="ctr"/>
            <a:r>
              <a:rPr lang="en-GB" sz="1400" dirty="0" smtClean="0"/>
              <a:t>TESI A drop</a:t>
            </a:r>
            <a:endParaRPr lang="en-US" sz="1400" dirty="0" smtClean="0"/>
          </a:p>
        </p:txBody>
      </p:sp>
      <p:grpSp>
        <p:nvGrpSpPr>
          <p:cNvPr id="867" name="Group 866"/>
          <p:cNvGrpSpPr/>
          <p:nvPr/>
        </p:nvGrpSpPr>
        <p:grpSpPr>
          <a:xfrm flipH="1">
            <a:off x="3535387" y="7096844"/>
            <a:ext cx="4529509" cy="144016"/>
            <a:chOff x="3463379" y="4432548"/>
            <a:chExt cx="4529509" cy="144016"/>
          </a:xfrm>
        </p:grpSpPr>
        <p:cxnSp>
          <p:nvCxnSpPr>
            <p:cNvPr id="868" name="Straight Connector 867"/>
            <p:cNvCxnSpPr/>
            <p:nvPr/>
          </p:nvCxnSpPr>
          <p:spPr bwMode="auto">
            <a:xfrm>
              <a:off x="7920880" y="4432548"/>
              <a:ext cx="72008" cy="144016"/>
            </a:xfrm>
            <a:prstGeom prst="line">
              <a:avLst/>
            </a:prstGeom>
            <a:solidFill>
              <a:schemeClr val="accent1"/>
            </a:solidFill>
            <a:ln w="38100" cap="flat" cmpd="sng" algn="ctr">
              <a:solidFill>
                <a:srgbClr val="C00000"/>
              </a:solidFill>
              <a:prstDash val="solid"/>
              <a:round/>
              <a:headEnd type="none" w="med" len="med"/>
              <a:tailEnd type="none" w="med" len="med"/>
            </a:ln>
            <a:effectLst/>
          </p:spPr>
        </p:cxnSp>
        <p:cxnSp>
          <p:nvCxnSpPr>
            <p:cNvPr id="869" name="Straight Connector 868"/>
            <p:cNvCxnSpPr/>
            <p:nvPr/>
          </p:nvCxnSpPr>
          <p:spPr bwMode="auto">
            <a:xfrm>
              <a:off x="7704856" y="4432548"/>
              <a:ext cx="72008" cy="144016"/>
            </a:xfrm>
            <a:prstGeom prst="line">
              <a:avLst/>
            </a:prstGeom>
            <a:solidFill>
              <a:schemeClr val="accent1"/>
            </a:solidFill>
            <a:ln w="38100" cap="flat" cmpd="sng" algn="ctr">
              <a:solidFill>
                <a:srgbClr val="C00000"/>
              </a:solidFill>
              <a:prstDash val="solid"/>
              <a:round/>
              <a:headEnd type="none" w="med" len="med"/>
              <a:tailEnd type="none" w="med" len="med"/>
            </a:ln>
            <a:effectLst/>
          </p:spPr>
        </p:cxnSp>
        <p:sp>
          <p:nvSpPr>
            <p:cNvPr id="870" name="Freeform 869"/>
            <p:cNvSpPr/>
            <p:nvPr/>
          </p:nvSpPr>
          <p:spPr bwMode="auto">
            <a:xfrm>
              <a:off x="3463379" y="4433317"/>
              <a:ext cx="218783" cy="73863"/>
            </a:xfrm>
            <a:custGeom>
              <a:avLst/>
              <a:gdLst>
                <a:gd name="connsiteX0" fmla="*/ 0 w 218783"/>
                <a:gd name="connsiteY0" fmla="*/ 0 h 73863"/>
                <a:gd name="connsiteX1" fmla="*/ 106587 w 218783"/>
                <a:gd name="connsiteY1" fmla="*/ 72928 h 73863"/>
                <a:gd name="connsiteX2" fmla="*/ 218783 w 218783"/>
                <a:gd name="connsiteY2" fmla="*/ 5610 h 73863"/>
              </a:gdLst>
              <a:ahLst/>
              <a:cxnLst>
                <a:cxn ang="0">
                  <a:pos x="connsiteX0" y="connsiteY0"/>
                </a:cxn>
                <a:cxn ang="0">
                  <a:pos x="connsiteX1" y="connsiteY1"/>
                </a:cxn>
                <a:cxn ang="0">
                  <a:pos x="connsiteX2" y="connsiteY2"/>
                </a:cxn>
              </a:cxnLst>
              <a:rect l="l" t="t" r="r" b="b"/>
              <a:pathLst>
                <a:path w="218783" h="73863">
                  <a:moveTo>
                    <a:pt x="0" y="0"/>
                  </a:moveTo>
                  <a:cubicBezTo>
                    <a:pt x="35061" y="35996"/>
                    <a:pt x="70123" y="71993"/>
                    <a:pt x="106587" y="72928"/>
                  </a:cubicBezTo>
                  <a:cubicBezTo>
                    <a:pt x="143051" y="73863"/>
                    <a:pt x="180917" y="39736"/>
                    <a:pt x="218783" y="5610"/>
                  </a:cubicBezTo>
                </a:path>
              </a:pathLst>
            </a:custGeom>
            <a:noFill/>
            <a:ln w="38100" cap="flat" cmpd="sng" algn="ctr">
              <a:solidFill>
                <a:srgbClr val="C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875" name="Rectangle 874"/>
          <p:cNvSpPr/>
          <p:nvPr/>
        </p:nvSpPr>
        <p:spPr bwMode="auto">
          <a:xfrm>
            <a:off x="0" y="760140"/>
            <a:ext cx="10671175" cy="3384376"/>
          </a:xfrm>
          <a:prstGeom prst="rect">
            <a:avLst/>
          </a:prstGeom>
          <a:noFill/>
          <a:ln w="9525" cap="flat" cmpd="sng" algn="ctr">
            <a:solidFill>
              <a:schemeClr val="tx1"/>
            </a:solidFill>
            <a:prstDash val="lg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876" name="Rectangle 875"/>
          <p:cNvSpPr/>
          <p:nvPr/>
        </p:nvSpPr>
        <p:spPr bwMode="auto">
          <a:xfrm>
            <a:off x="6995" y="4504556"/>
            <a:ext cx="10671175" cy="3384376"/>
          </a:xfrm>
          <a:prstGeom prst="rect">
            <a:avLst/>
          </a:prstGeom>
          <a:noFill/>
          <a:ln w="9525" cap="flat" cmpd="sng" algn="ctr">
            <a:solidFill>
              <a:schemeClr val="tx1"/>
            </a:solidFill>
            <a:prstDash val="lg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881" name="Straight Connector 880"/>
          <p:cNvCxnSpPr/>
          <p:nvPr/>
        </p:nvCxnSpPr>
        <p:spPr bwMode="auto">
          <a:xfrm>
            <a:off x="799083" y="4936604"/>
            <a:ext cx="648072"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895" name="Isosceles Triangle 894"/>
          <p:cNvSpPr/>
          <p:nvPr/>
        </p:nvSpPr>
        <p:spPr bwMode="auto">
          <a:xfrm>
            <a:off x="1649470" y="5656684"/>
            <a:ext cx="288032" cy="288032"/>
          </a:xfrm>
          <a:prstGeom prst="triangle">
            <a:avLst/>
          </a:prstGeom>
          <a:solidFill>
            <a:srgbClr val="99FF66"/>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898" name="Isosceles Triangle 897"/>
          <p:cNvSpPr/>
          <p:nvPr/>
        </p:nvSpPr>
        <p:spPr bwMode="auto">
          <a:xfrm>
            <a:off x="1367808" y="5656684"/>
            <a:ext cx="288032" cy="288032"/>
          </a:xfrm>
          <a:prstGeom prst="triangle">
            <a:avLst/>
          </a:prstGeom>
          <a:solidFill>
            <a:srgbClr val="99FF66"/>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899" name="Trapezoid 898"/>
          <p:cNvSpPr/>
          <p:nvPr/>
        </p:nvSpPr>
        <p:spPr bwMode="auto">
          <a:xfrm>
            <a:off x="1367807" y="5862421"/>
            <a:ext cx="570383" cy="82295"/>
          </a:xfrm>
          <a:prstGeom prst="trapezoid">
            <a:avLst>
              <a:gd name="adj" fmla="val 49845"/>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901" name="Isosceles Triangle 900"/>
          <p:cNvSpPr/>
          <p:nvPr/>
        </p:nvSpPr>
        <p:spPr bwMode="auto">
          <a:xfrm>
            <a:off x="596122" y="5656684"/>
            <a:ext cx="288032" cy="288032"/>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904" name="Isosceles Triangle 903"/>
          <p:cNvSpPr/>
          <p:nvPr/>
        </p:nvSpPr>
        <p:spPr bwMode="auto">
          <a:xfrm>
            <a:off x="308090" y="5656684"/>
            <a:ext cx="288032" cy="288032"/>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905" name="Trapezoid 904"/>
          <p:cNvSpPr/>
          <p:nvPr/>
        </p:nvSpPr>
        <p:spPr bwMode="auto">
          <a:xfrm>
            <a:off x="308089" y="5862421"/>
            <a:ext cx="572652" cy="82295"/>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913" name="Straight Connector 912"/>
          <p:cNvCxnSpPr/>
          <p:nvPr/>
        </p:nvCxnSpPr>
        <p:spPr bwMode="auto">
          <a:xfrm>
            <a:off x="1726772" y="5944716"/>
            <a:ext cx="0" cy="72008"/>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914" name="Straight Connector 913"/>
          <p:cNvCxnSpPr/>
          <p:nvPr/>
        </p:nvCxnSpPr>
        <p:spPr bwMode="auto">
          <a:xfrm>
            <a:off x="1582756" y="5944716"/>
            <a:ext cx="0" cy="72008"/>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915" name="Straight Connector 914"/>
          <p:cNvCxnSpPr/>
          <p:nvPr/>
        </p:nvCxnSpPr>
        <p:spPr bwMode="auto">
          <a:xfrm>
            <a:off x="1654764" y="5944716"/>
            <a:ext cx="0" cy="72008"/>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916" name="Straight Connector 915"/>
          <p:cNvCxnSpPr/>
          <p:nvPr/>
        </p:nvCxnSpPr>
        <p:spPr bwMode="auto">
          <a:xfrm>
            <a:off x="667054" y="594471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917" name="Straight Connector 916"/>
          <p:cNvCxnSpPr/>
          <p:nvPr/>
        </p:nvCxnSpPr>
        <p:spPr bwMode="auto">
          <a:xfrm>
            <a:off x="523038" y="594471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918" name="Straight Connector 917"/>
          <p:cNvCxnSpPr/>
          <p:nvPr/>
        </p:nvCxnSpPr>
        <p:spPr bwMode="auto">
          <a:xfrm>
            <a:off x="595046" y="594471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946" name="Rectangle 945"/>
          <p:cNvSpPr/>
          <p:nvPr/>
        </p:nvSpPr>
        <p:spPr bwMode="auto">
          <a:xfrm>
            <a:off x="1296144" y="1408212"/>
            <a:ext cx="727075" cy="288031"/>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948" name="Straight Connector 947"/>
          <p:cNvCxnSpPr/>
          <p:nvPr/>
        </p:nvCxnSpPr>
        <p:spPr bwMode="auto">
          <a:xfrm>
            <a:off x="1447155" y="126419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949" name="Straight Connector 948"/>
          <p:cNvCxnSpPr/>
          <p:nvPr/>
        </p:nvCxnSpPr>
        <p:spPr bwMode="auto">
          <a:xfrm>
            <a:off x="1591171" y="976164"/>
            <a:ext cx="281037" cy="43204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950" name="Straight Connector 949"/>
          <p:cNvCxnSpPr/>
          <p:nvPr/>
        </p:nvCxnSpPr>
        <p:spPr bwMode="auto">
          <a:xfrm>
            <a:off x="1800200" y="1696244"/>
            <a:ext cx="0" cy="28803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951" name="Straight Connector 950"/>
          <p:cNvCxnSpPr/>
          <p:nvPr/>
        </p:nvCxnSpPr>
        <p:spPr bwMode="auto">
          <a:xfrm>
            <a:off x="1512168" y="1696244"/>
            <a:ext cx="0" cy="288032"/>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952" name="Rectangle 951"/>
          <p:cNvSpPr/>
          <p:nvPr/>
        </p:nvSpPr>
        <p:spPr bwMode="auto">
          <a:xfrm>
            <a:off x="223019" y="1408212"/>
            <a:ext cx="727075" cy="288031"/>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953" name="Straight Connector 952"/>
          <p:cNvCxnSpPr/>
          <p:nvPr/>
        </p:nvCxnSpPr>
        <p:spPr bwMode="auto">
          <a:xfrm flipH="1">
            <a:off x="374030" y="976164"/>
            <a:ext cx="281037" cy="43204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954" name="Straight Connector 953"/>
          <p:cNvCxnSpPr/>
          <p:nvPr/>
        </p:nvCxnSpPr>
        <p:spPr bwMode="auto">
          <a:xfrm>
            <a:off x="799083" y="126419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955" name="Straight Connector 954"/>
          <p:cNvCxnSpPr/>
          <p:nvPr/>
        </p:nvCxnSpPr>
        <p:spPr bwMode="auto">
          <a:xfrm>
            <a:off x="734070" y="1696244"/>
            <a:ext cx="0" cy="28803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956" name="Straight Connector 955"/>
          <p:cNvCxnSpPr/>
          <p:nvPr/>
        </p:nvCxnSpPr>
        <p:spPr bwMode="auto">
          <a:xfrm>
            <a:off x="446038" y="1696244"/>
            <a:ext cx="0" cy="28803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957" name="Straight Connector 956"/>
          <p:cNvCxnSpPr/>
          <p:nvPr/>
        </p:nvCxnSpPr>
        <p:spPr bwMode="auto">
          <a:xfrm flipH="1">
            <a:off x="1807195" y="1408212"/>
            <a:ext cx="72008" cy="288032"/>
          </a:xfrm>
          <a:prstGeom prst="line">
            <a:avLst/>
          </a:prstGeom>
          <a:solidFill>
            <a:schemeClr val="accent1"/>
          </a:solidFill>
          <a:ln w="38100" cap="flat" cmpd="sng" algn="ctr">
            <a:solidFill>
              <a:srgbClr val="C00000"/>
            </a:solidFill>
            <a:prstDash val="solid"/>
            <a:round/>
            <a:headEnd type="none" w="med" len="med"/>
            <a:tailEnd type="none" w="med" len="med"/>
          </a:ln>
          <a:effectLst/>
        </p:spPr>
      </p:cxnSp>
      <p:cxnSp>
        <p:nvCxnSpPr>
          <p:cNvPr id="958" name="Straight Connector 957"/>
          <p:cNvCxnSpPr/>
          <p:nvPr/>
        </p:nvCxnSpPr>
        <p:spPr bwMode="auto">
          <a:xfrm>
            <a:off x="1447155" y="1408212"/>
            <a:ext cx="72008" cy="288032"/>
          </a:xfrm>
          <a:prstGeom prst="line">
            <a:avLst/>
          </a:prstGeom>
          <a:solidFill>
            <a:schemeClr val="accent1"/>
          </a:solidFill>
          <a:ln w="38100" cap="flat" cmpd="sng" algn="ctr">
            <a:solidFill>
              <a:srgbClr val="C00000"/>
            </a:solidFill>
            <a:prstDash val="solid"/>
            <a:round/>
            <a:headEnd type="none" w="med" len="med"/>
            <a:tailEnd type="none" w="med" len="med"/>
          </a:ln>
          <a:effectLst/>
        </p:spPr>
      </p:cxnSp>
      <p:cxnSp>
        <p:nvCxnSpPr>
          <p:cNvPr id="959" name="Straight Connector 958"/>
          <p:cNvCxnSpPr/>
          <p:nvPr/>
        </p:nvCxnSpPr>
        <p:spPr bwMode="auto">
          <a:xfrm>
            <a:off x="799083" y="1264196"/>
            <a:ext cx="648072"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961" name="Isosceles Triangle 960"/>
          <p:cNvSpPr/>
          <p:nvPr/>
        </p:nvSpPr>
        <p:spPr bwMode="auto">
          <a:xfrm>
            <a:off x="1649470" y="1984276"/>
            <a:ext cx="288032" cy="288032"/>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964" name="Isosceles Triangle 963"/>
          <p:cNvSpPr/>
          <p:nvPr/>
        </p:nvSpPr>
        <p:spPr bwMode="auto">
          <a:xfrm>
            <a:off x="1367808" y="1984276"/>
            <a:ext cx="288032" cy="288032"/>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965" name="Trapezoid 964"/>
          <p:cNvSpPr/>
          <p:nvPr/>
        </p:nvSpPr>
        <p:spPr bwMode="auto">
          <a:xfrm>
            <a:off x="1367807" y="2190013"/>
            <a:ext cx="573189" cy="82295"/>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967" name="Isosceles Triangle 966"/>
          <p:cNvSpPr/>
          <p:nvPr/>
        </p:nvSpPr>
        <p:spPr bwMode="auto">
          <a:xfrm>
            <a:off x="596122" y="1984276"/>
            <a:ext cx="288032" cy="288032"/>
          </a:xfrm>
          <a:prstGeom prst="triangle">
            <a:avLst/>
          </a:prstGeom>
          <a:solidFill>
            <a:srgbClr val="99FF66"/>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970" name="Isosceles Triangle 969"/>
          <p:cNvSpPr/>
          <p:nvPr/>
        </p:nvSpPr>
        <p:spPr bwMode="auto">
          <a:xfrm>
            <a:off x="308090" y="1984276"/>
            <a:ext cx="288032" cy="288032"/>
          </a:xfrm>
          <a:prstGeom prst="triangle">
            <a:avLst/>
          </a:prstGeom>
          <a:solidFill>
            <a:srgbClr val="99FF66"/>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971" name="Trapezoid 970"/>
          <p:cNvSpPr/>
          <p:nvPr/>
        </p:nvSpPr>
        <p:spPr bwMode="auto">
          <a:xfrm>
            <a:off x="308089" y="2190013"/>
            <a:ext cx="578261" cy="82295"/>
          </a:xfrm>
          <a:prstGeom prst="trapezoid">
            <a:avLst>
              <a:gd name="adj" fmla="val 49845"/>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972" name="Straight Connector 971"/>
          <p:cNvCxnSpPr/>
          <p:nvPr/>
        </p:nvCxnSpPr>
        <p:spPr bwMode="auto">
          <a:xfrm>
            <a:off x="525076" y="2272308"/>
            <a:ext cx="0" cy="72008"/>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973" name="Straight Connector 972"/>
          <p:cNvCxnSpPr/>
          <p:nvPr/>
        </p:nvCxnSpPr>
        <p:spPr bwMode="auto">
          <a:xfrm>
            <a:off x="597084" y="2272308"/>
            <a:ext cx="0" cy="72008"/>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974" name="Straight Connector 973"/>
          <p:cNvCxnSpPr/>
          <p:nvPr/>
        </p:nvCxnSpPr>
        <p:spPr bwMode="auto">
          <a:xfrm>
            <a:off x="669092" y="2272308"/>
            <a:ext cx="0" cy="72008"/>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981" name="Straight Connector 980"/>
          <p:cNvCxnSpPr/>
          <p:nvPr/>
        </p:nvCxnSpPr>
        <p:spPr bwMode="auto">
          <a:xfrm>
            <a:off x="1722440" y="2272308"/>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982" name="Straight Connector 981"/>
          <p:cNvCxnSpPr/>
          <p:nvPr/>
        </p:nvCxnSpPr>
        <p:spPr bwMode="auto">
          <a:xfrm>
            <a:off x="1578424" y="2272308"/>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983" name="Straight Connector 982"/>
          <p:cNvCxnSpPr/>
          <p:nvPr/>
        </p:nvCxnSpPr>
        <p:spPr bwMode="auto">
          <a:xfrm>
            <a:off x="1650432" y="2272308"/>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947" name="Freeform 946"/>
          <p:cNvSpPr/>
          <p:nvPr/>
        </p:nvSpPr>
        <p:spPr bwMode="auto">
          <a:xfrm>
            <a:off x="367035" y="1408212"/>
            <a:ext cx="432048" cy="144016"/>
          </a:xfrm>
          <a:custGeom>
            <a:avLst/>
            <a:gdLst>
              <a:gd name="connsiteX0" fmla="*/ 0 w 218783"/>
              <a:gd name="connsiteY0" fmla="*/ 0 h 73863"/>
              <a:gd name="connsiteX1" fmla="*/ 106587 w 218783"/>
              <a:gd name="connsiteY1" fmla="*/ 72928 h 73863"/>
              <a:gd name="connsiteX2" fmla="*/ 218783 w 218783"/>
              <a:gd name="connsiteY2" fmla="*/ 5610 h 73863"/>
            </a:gdLst>
            <a:ahLst/>
            <a:cxnLst>
              <a:cxn ang="0">
                <a:pos x="connsiteX0" y="connsiteY0"/>
              </a:cxn>
              <a:cxn ang="0">
                <a:pos x="connsiteX1" y="connsiteY1"/>
              </a:cxn>
              <a:cxn ang="0">
                <a:pos x="connsiteX2" y="connsiteY2"/>
              </a:cxn>
            </a:cxnLst>
            <a:rect l="l" t="t" r="r" b="b"/>
            <a:pathLst>
              <a:path w="218783" h="73863">
                <a:moveTo>
                  <a:pt x="0" y="0"/>
                </a:moveTo>
                <a:cubicBezTo>
                  <a:pt x="35061" y="35996"/>
                  <a:pt x="70123" y="71993"/>
                  <a:pt x="106587" y="72928"/>
                </a:cubicBezTo>
                <a:cubicBezTo>
                  <a:pt x="143051" y="73863"/>
                  <a:pt x="180917" y="39736"/>
                  <a:pt x="218783" y="5610"/>
                </a:cubicBezTo>
              </a:path>
            </a:pathLst>
          </a:custGeom>
          <a:noFill/>
          <a:ln w="38100" cap="flat" cmpd="sng" algn="ctr">
            <a:solidFill>
              <a:srgbClr val="C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984" name="TextBox 983"/>
          <p:cNvSpPr txBox="1"/>
          <p:nvPr/>
        </p:nvSpPr>
        <p:spPr>
          <a:xfrm>
            <a:off x="774657" y="1768832"/>
            <a:ext cx="240450" cy="215444"/>
          </a:xfrm>
          <a:prstGeom prst="rect">
            <a:avLst/>
          </a:prstGeom>
          <a:noFill/>
        </p:spPr>
        <p:txBody>
          <a:bodyPr wrap="none" lIns="0" tIns="0" rIns="0" bIns="0" rtlCol="0">
            <a:spAutoFit/>
          </a:bodyPr>
          <a:lstStyle/>
          <a:p>
            <a:r>
              <a:rPr lang="en-GB" sz="1400" dirty="0" smtClean="0">
                <a:solidFill>
                  <a:schemeClr val="bg1">
                    <a:lumMod val="75000"/>
                  </a:schemeClr>
                </a:solidFill>
              </a:rPr>
              <a:t>W*</a:t>
            </a:r>
            <a:endParaRPr lang="en-US" sz="1400" dirty="0" smtClean="0">
              <a:solidFill>
                <a:schemeClr val="bg1">
                  <a:lumMod val="75000"/>
                </a:schemeClr>
              </a:solidFill>
            </a:endParaRPr>
          </a:p>
        </p:txBody>
      </p:sp>
      <p:sp>
        <p:nvSpPr>
          <p:cNvPr id="985" name="TextBox 984"/>
          <p:cNvSpPr txBox="1"/>
          <p:nvPr/>
        </p:nvSpPr>
        <p:spPr>
          <a:xfrm>
            <a:off x="294391" y="1768832"/>
            <a:ext cx="120226" cy="215444"/>
          </a:xfrm>
          <a:prstGeom prst="rect">
            <a:avLst/>
          </a:prstGeom>
          <a:noFill/>
        </p:spPr>
        <p:txBody>
          <a:bodyPr wrap="none" lIns="0" tIns="0" rIns="0" bIns="0" rtlCol="0">
            <a:spAutoFit/>
          </a:bodyPr>
          <a:lstStyle/>
          <a:p>
            <a:r>
              <a:rPr lang="en-GB" sz="1400" dirty="0" smtClean="0">
                <a:solidFill>
                  <a:schemeClr val="bg1">
                    <a:lumMod val="75000"/>
                  </a:schemeClr>
                </a:solidFill>
              </a:rPr>
              <a:t>P</a:t>
            </a:r>
            <a:endParaRPr lang="en-US" sz="1400" dirty="0" smtClean="0">
              <a:solidFill>
                <a:schemeClr val="bg1">
                  <a:lumMod val="75000"/>
                </a:schemeClr>
              </a:solidFill>
            </a:endParaRPr>
          </a:p>
        </p:txBody>
      </p:sp>
      <p:sp>
        <p:nvSpPr>
          <p:cNvPr id="986" name="TextBox 985"/>
          <p:cNvSpPr txBox="1"/>
          <p:nvPr/>
        </p:nvSpPr>
        <p:spPr>
          <a:xfrm>
            <a:off x="1853301" y="1768252"/>
            <a:ext cx="169918" cy="215444"/>
          </a:xfrm>
          <a:prstGeom prst="rect">
            <a:avLst/>
          </a:prstGeom>
          <a:noFill/>
        </p:spPr>
        <p:txBody>
          <a:bodyPr wrap="none" lIns="0" tIns="0" rIns="0" bIns="0" rtlCol="0">
            <a:spAutoFit/>
          </a:bodyPr>
          <a:lstStyle/>
          <a:p>
            <a:r>
              <a:rPr lang="en-GB" sz="1400" dirty="0" smtClean="0"/>
              <a:t>W</a:t>
            </a:r>
            <a:endParaRPr lang="en-US" sz="1400" dirty="0" smtClean="0"/>
          </a:p>
        </p:txBody>
      </p:sp>
      <p:sp>
        <p:nvSpPr>
          <p:cNvPr id="987" name="TextBox 986"/>
          <p:cNvSpPr txBox="1"/>
          <p:nvPr/>
        </p:nvSpPr>
        <p:spPr>
          <a:xfrm>
            <a:off x="1303139" y="1768252"/>
            <a:ext cx="190758" cy="215444"/>
          </a:xfrm>
          <a:prstGeom prst="rect">
            <a:avLst/>
          </a:prstGeom>
          <a:noFill/>
        </p:spPr>
        <p:txBody>
          <a:bodyPr wrap="none" lIns="0" tIns="0" rIns="0" bIns="0" rtlCol="0">
            <a:spAutoFit/>
          </a:bodyPr>
          <a:lstStyle/>
          <a:p>
            <a:r>
              <a:rPr lang="en-GB" sz="1400" dirty="0" smtClean="0"/>
              <a:t>P*</a:t>
            </a:r>
            <a:endParaRPr lang="en-US" sz="1400" dirty="0" smtClean="0"/>
          </a:p>
        </p:txBody>
      </p:sp>
      <p:sp>
        <p:nvSpPr>
          <p:cNvPr id="988" name="TextBox 987"/>
          <p:cNvSpPr txBox="1"/>
          <p:nvPr/>
        </p:nvSpPr>
        <p:spPr>
          <a:xfrm>
            <a:off x="775293" y="5441240"/>
            <a:ext cx="240450" cy="215444"/>
          </a:xfrm>
          <a:prstGeom prst="rect">
            <a:avLst/>
          </a:prstGeom>
          <a:noFill/>
        </p:spPr>
        <p:txBody>
          <a:bodyPr wrap="none" lIns="0" tIns="0" rIns="0" bIns="0" rtlCol="0">
            <a:spAutoFit/>
          </a:bodyPr>
          <a:lstStyle/>
          <a:p>
            <a:r>
              <a:rPr lang="en-GB" sz="1400" dirty="0" smtClean="0"/>
              <a:t>W*</a:t>
            </a:r>
            <a:endParaRPr lang="en-US" sz="1400" dirty="0" smtClean="0"/>
          </a:p>
        </p:txBody>
      </p:sp>
      <p:sp>
        <p:nvSpPr>
          <p:cNvPr id="989" name="TextBox 988"/>
          <p:cNvSpPr txBox="1"/>
          <p:nvPr/>
        </p:nvSpPr>
        <p:spPr>
          <a:xfrm>
            <a:off x="295027" y="5441240"/>
            <a:ext cx="120226" cy="215444"/>
          </a:xfrm>
          <a:prstGeom prst="rect">
            <a:avLst/>
          </a:prstGeom>
          <a:noFill/>
        </p:spPr>
        <p:txBody>
          <a:bodyPr wrap="none" lIns="0" tIns="0" rIns="0" bIns="0" rtlCol="0">
            <a:spAutoFit/>
          </a:bodyPr>
          <a:lstStyle/>
          <a:p>
            <a:r>
              <a:rPr lang="en-GB" sz="1400" dirty="0" smtClean="0"/>
              <a:t>P</a:t>
            </a:r>
            <a:endParaRPr lang="en-US" sz="1400" dirty="0" smtClean="0"/>
          </a:p>
        </p:txBody>
      </p:sp>
      <p:sp>
        <p:nvSpPr>
          <p:cNvPr id="990" name="TextBox 989"/>
          <p:cNvSpPr txBox="1"/>
          <p:nvPr/>
        </p:nvSpPr>
        <p:spPr>
          <a:xfrm>
            <a:off x="1853937" y="5440660"/>
            <a:ext cx="169918" cy="215444"/>
          </a:xfrm>
          <a:prstGeom prst="rect">
            <a:avLst/>
          </a:prstGeom>
          <a:noFill/>
        </p:spPr>
        <p:txBody>
          <a:bodyPr wrap="none" lIns="0" tIns="0" rIns="0" bIns="0" rtlCol="0">
            <a:spAutoFit/>
          </a:bodyPr>
          <a:lstStyle/>
          <a:p>
            <a:r>
              <a:rPr lang="en-GB" sz="1400" dirty="0" smtClean="0">
                <a:solidFill>
                  <a:schemeClr val="bg1">
                    <a:lumMod val="75000"/>
                  </a:schemeClr>
                </a:solidFill>
              </a:rPr>
              <a:t>W</a:t>
            </a:r>
            <a:endParaRPr lang="en-US" sz="1400" dirty="0" smtClean="0">
              <a:solidFill>
                <a:schemeClr val="bg1">
                  <a:lumMod val="75000"/>
                </a:schemeClr>
              </a:solidFill>
            </a:endParaRPr>
          </a:p>
        </p:txBody>
      </p:sp>
      <p:sp>
        <p:nvSpPr>
          <p:cNvPr id="991" name="TextBox 990"/>
          <p:cNvSpPr txBox="1"/>
          <p:nvPr/>
        </p:nvSpPr>
        <p:spPr>
          <a:xfrm>
            <a:off x="1303775" y="5440660"/>
            <a:ext cx="190758" cy="215444"/>
          </a:xfrm>
          <a:prstGeom prst="rect">
            <a:avLst/>
          </a:prstGeom>
          <a:noFill/>
        </p:spPr>
        <p:txBody>
          <a:bodyPr wrap="none" lIns="0" tIns="0" rIns="0" bIns="0" rtlCol="0">
            <a:spAutoFit/>
          </a:bodyPr>
          <a:lstStyle/>
          <a:p>
            <a:r>
              <a:rPr lang="en-GB" sz="1400" dirty="0" smtClean="0">
                <a:solidFill>
                  <a:schemeClr val="bg1">
                    <a:lumMod val="75000"/>
                  </a:schemeClr>
                </a:solidFill>
              </a:rPr>
              <a:t>P*</a:t>
            </a:r>
            <a:endParaRPr lang="en-US" sz="1400" dirty="0" smtClean="0">
              <a:solidFill>
                <a:schemeClr val="bg1">
                  <a:lumMod val="75000"/>
                </a:schemeClr>
              </a:solidFill>
            </a:endParaRPr>
          </a:p>
        </p:txBody>
      </p:sp>
      <p:sp>
        <p:nvSpPr>
          <p:cNvPr id="992" name="Rectangle 991"/>
          <p:cNvSpPr/>
          <p:nvPr/>
        </p:nvSpPr>
        <p:spPr bwMode="auto">
          <a:xfrm>
            <a:off x="6996" y="760140"/>
            <a:ext cx="2160239" cy="1800200"/>
          </a:xfrm>
          <a:prstGeom prst="rect">
            <a:avLst/>
          </a:prstGeom>
          <a:noFill/>
          <a:ln w="9525" cap="flat" cmpd="sng" algn="ctr">
            <a:solidFill>
              <a:schemeClr val="tx1"/>
            </a:solidFill>
            <a:prstDash val="lg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993" name="Rectangle 992"/>
          <p:cNvSpPr/>
          <p:nvPr/>
        </p:nvSpPr>
        <p:spPr bwMode="auto">
          <a:xfrm>
            <a:off x="6995" y="4504556"/>
            <a:ext cx="2160239" cy="1800200"/>
          </a:xfrm>
          <a:prstGeom prst="rect">
            <a:avLst/>
          </a:prstGeom>
          <a:noFill/>
          <a:ln w="9525" cap="flat" cmpd="sng" algn="ctr">
            <a:solidFill>
              <a:schemeClr val="tx1"/>
            </a:solidFill>
            <a:prstDash val="lg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994" name="TextBox 993"/>
          <p:cNvSpPr txBox="1"/>
          <p:nvPr/>
        </p:nvSpPr>
        <p:spPr>
          <a:xfrm>
            <a:off x="7855867" y="1264196"/>
            <a:ext cx="1989006" cy="430887"/>
          </a:xfrm>
          <a:prstGeom prst="rect">
            <a:avLst/>
          </a:prstGeom>
          <a:noFill/>
        </p:spPr>
        <p:txBody>
          <a:bodyPr wrap="none" lIns="0" tIns="0" rIns="0" bIns="0" rtlCol="0">
            <a:spAutoFit/>
          </a:bodyPr>
          <a:lstStyle/>
          <a:p>
            <a:r>
              <a:rPr lang="en-GB" sz="1400" b="0" dirty="0" smtClean="0"/>
              <a:t>Working TESI = A1</a:t>
            </a:r>
          </a:p>
          <a:p>
            <a:r>
              <a:rPr lang="en-GB" sz="1400" b="0" dirty="0" smtClean="0"/>
              <a:t>Protection TESI = A2+A3</a:t>
            </a:r>
            <a:endParaRPr lang="en-US" sz="1400" b="0" dirty="0" smtClean="0"/>
          </a:p>
        </p:txBody>
      </p:sp>
      <p:sp>
        <p:nvSpPr>
          <p:cNvPr id="995" name="TextBox 994"/>
          <p:cNvSpPr txBox="1"/>
          <p:nvPr/>
        </p:nvSpPr>
        <p:spPr>
          <a:xfrm>
            <a:off x="7855867" y="5081781"/>
            <a:ext cx="1836657" cy="430887"/>
          </a:xfrm>
          <a:prstGeom prst="rect">
            <a:avLst/>
          </a:prstGeom>
          <a:noFill/>
        </p:spPr>
        <p:txBody>
          <a:bodyPr wrap="none" lIns="0" tIns="0" rIns="0" bIns="0" rtlCol="0">
            <a:spAutoFit/>
          </a:bodyPr>
          <a:lstStyle/>
          <a:p>
            <a:r>
              <a:rPr lang="en-GB" sz="1400" b="0" dirty="0" smtClean="0"/>
              <a:t>Working TESI = A1+A3</a:t>
            </a:r>
          </a:p>
          <a:p>
            <a:r>
              <a:rPr lang="en-GB" sz="1400" b="0" dirty="0" smtClean="0"/>
              <a:t>Protection TESI = A2</a:t>
            </a:r>
            <a:endParaRPr lang="en-US" sz="1400" b="0" dirty="0" smtClean="0"/>
          </a:p>
        </p:txBody>
      </p:sp>
      <p:cxnSp>
        <p:nvCxnSpPr>
          <p:cNvPr id="997" name="Straight Arrow Connector 996"/>
          <p:cNvCxnSpPr/>
          <p:nvPr/>
        </p:nvCxnSpPr>
        <p:spPr bwMode="auto">
          <a:xfrm>
            <a:off x="3895427" y="3424436"/>
            <a:ext cx="3600400" cy="0"/>
          </a:xfrm>
          <a:prstGeom prst="straightConnector1">
            <a:avLst/>
          </a:prstGeom>
          <a:solidFill>
            <a:schemeClr val="accent1"/>
          </a:solidFill>
          <a:ln w="76200" cap="flat" cmpd="sng" algn="ctr">
            <a:solidFill>
              <a:srgbClr val="C00000"/>
            </a:solidFill>
            <a:prstDash val="solid"/>
            <a:round/>
            <a:headEnd type="stealth" w="med" len="med"/>
            <a:tailEnd type="stealth" w="med" len="med"/>
          </a:ln>
          <a:effectLst/>
        </p:spPr>
      </p:cxnSp>
      <p:cxnSp>
        <p:nvCxnSpPr>
          <p:cNvPr id="999" name="Straight Arrow Connector 998"/>
          <p:cNvCxnSpPr/>
          <p:nvPr/>
        </p:nvCxnSpPr>
        <p:spPr bwMode="auto">
          <a:xfrm>
            <a:off x="4039443" y="7168852"/>
            <a:ext cx="3600400" cy="0"/>
          </a:xfrm>
          <a:prstGeom prst="straightConnector1">
            <a:avLst/>
          </a:prstGeom>
          <a:solidFill>
            <a:schemeClr val="accent1"/>
          </a:solidFill>
          <a:ln w="76200" cap="flat" cmpd="sng" algn="ctr">
            <a:solidFill>
              <a:srgbClr val="C00000"/>
            </a:solidFill>
            <a:prstDash val="solid"/>
            <a:round/>
            <a:headEnd type="stealth" w="med" len="med"/>
            <a:tailEnd type="stealth" w="med" len="med"/>
          </a:ln>
          <a:effectLst/>
        </p:spPr>
      </p:cxnSp>
      <p:sp>
        <p:nvSpPr>
          <p:cNvPr id="1000" name="TextBox 999"/>
          <p:cNvSpPr txBox="1"/>
          <p:nvPr/>
        </p:nvSpPr>
        <p:spPr>
          <a:xfrm>
            <a:off x="4917576" y="6953989"/>
            <a:ext cx="1138091" cy="430887"/>
          </a:xfrm>
          <a:prstGeom prst="rect">
            <a:avLst/>
          </a:prstGeom>
          <a:noFill/>
        </p:spPr>
        <p:txBody>
          <a:bodyPr wrap="square" lIns="0" tIns="0" rIns="0" bIns="0" rtlCol="0">
            <a:spAutoFit/>
          </a:bodyPr>
          <a:lstStyle/>
          <a:p>
            <a:pPr algn="ctr"/>
            <a:r>
              <a:rPr lang="en-GB" sz="1400" dirty="0" smtClean="0">
                <a:solidFill>
                  <a:srgbClr val="C00000"/>
                </a:solidFill>
              </a:rPr>
              <a:t>DNP Control Protocol</a:t>
            </a:r>
            <a:endParaRPr lang="en-US" sz="1400" dirty="0" smtClean="0">
              <a:solidFill>
                <a:srgbClr val="C00000"/>
              </a:solidFill>
            </a:endParaRPr>
          </a:p>
        </p:txBody>
      </p:sp>
      <p:sp>
        <p:nvSpPr>
          <p:cNvPr id="1001" name="TextBox 1000"/>
          <p:cNvSpPr txBox="1"/>
          <p:nvPr/>
        </p:nvSpPr>
        <p:spPr>
          <a:xfrm>
            <a:off x="4759523" y="3209573"/>
            <a:ext cx="1138091" cy="430887"/>
          </a:xfrm>
          <a:prstGeom prst="rect">
            <a:avLst/>
          </a:prstGeom>
          <a:noFill/>
        </p:spPr>
        <p:txBody>
          <a:bodyPr wrap="square" lIns="0" tIns="0" rIns="0" bIns="0" rtlCol="0">
            <a:spAutoFit/>
          </a:bodyPr>
          <a:lstStyle/>
          <a:p>
            <a:pPr algn="ctr"/>
            <a:r>
              <a:rPr lang="en-GB" sz="1400" dirty="0" smtClean="0">
                <a:solidFill>
                  <a:srgbClr val="C00000"/>
                </a:solidFill>
              </a:rPr>
              <a:t>DNP Control Protocol</a:t>
            </a:r>
            <a:endParaRPr lang="en-US" sz="1400" dirty="0" smtClean="0">
              <a:solidFill>
                <a:srgbClr val="C00000"/>
              </a:solidFill>
            </a:endParaRPr>
          </a:p>
        </p:txBody>
      </p:sp>
      <p:sp>
        <p:nvSpPr>
          <p:cNvPr id="1008" name="TextBox 1007"/>
          <p:cNvSpPr txBox="1"/>
          <p:nvPr/>
        </p:nvSpPr>
        <p:spPr>
          <a:xfrm>
            <a:off x="3175347" y="7376165"/>
            <a:ext cx="881973" cy="584775"/>
          </a:xfrm>
          <a:prstGeom prst="rect">
            <a:avLst/>
          </a:prstGeom>
          <a:noFill/>
        </p:spPr>
        <p:txBody>
          <a:bodyPr wrap="none" rtlCol="0">
            <a:spAutoFit/>
          </a:bodyPr>
          <a:lstStyle/>
          <a:p>
            <a:r>
              <a:rPr lang="en-GB" sz="3200" dirty="0" smtClean="0"/>
              <a:t>@A</a:t>
            </a:r>
            <a:endParaRPr lang="en-US" sz="3200" dirty="0"/>
          </a:p>
        </p:txBody>
      </p:sp>
      <p:sp>
        <p:nvSpPr>
          <p:cNvPr id="1012" name="TextBox 1011"/>
          <p:cNvSpPr txBox="1"/>
          <p:nvPr/>
        </p:nvSpPr>
        <p:spPr>
          <a:xfrm>
            <a:off x="3175347" y="1933754"/>
            <a:ext cx="1008111" cy="338554"/>
          </a:xfrm>
          <a:prstGeom prst="rect">
            <a:avLst/>
          </a:prstGeom>
          <a:noFill/>
        </p:spPr>
        <p:txBody>
          <a:bodyPr wrap="square" lIns="0" tIns="0" rIns="0" bIns="0" rtlCol="0">
            <a:spAutoFit/>
          </a:bodyPr>
          <a:lstStyle/>
          <a:p>
            <a:pPr algn="r"/>
            <a:r>
              <a:rPr lang="en-GB" sz="1100" b="0" dirty="0" smtClean="0"/>
              <a:t>ESP-DA = @A, ESP-VID = a2</a:t>
            </a:r>
            <a:endParaRPr lang="en-US" sz="1100" b="0" dirty="0" smtClean="0"/>
          </a:p>
        </p:txBody>
      </p:sp>
      <p:sp>
        <p:nvSpPr>
          <p:cNvPr id="1013" name="TextBox 1012"/>
          <p:cNvSpPr txBox="1"/>
          <p:nvPr/>
        </p:nvSpPr>
        <p:spPr>
          <a:xfrm>
            <a:off x="7207795" y="1933754"/>
            <a:ext cx="1008111" cy="338554"/>
          </a:xfrm>
          <a:prstGeom prst="rect">
            <a:avLst/>
          </a:prstGeom>
          <a:noFill/>
        </p:spPr>
        <p:txBody>
          <a:bodyPr wrap="square" lIns="0" tIns="0" rIns="0" bIns="0" rtlCol="0">
            <a:spAutoFit/>
          </a:bodyPr>
          <a:lstStyle/>
          <a:p>
            <a:r>
              <a:rPr lang="en-GB" sz="1100" b="0" dirty="0" smtClean="0"/>
              <a:t>ESP-DA = @A, ESP-VID = a1</a:t>
            </a:r>
            <a:endParaRPr lang="en-US" sz="1100" b="0" dirty="0" smtClean="0"/>
          </a:p>
        </p:txBody>
      </p:sp>
      <p:sp>
        <p:nvSpPr>
          <p:cNvPr id="1015" name="TextBox 1014"/>
          <p:cNvSpPr txBox="1"/>
          <p:nvPr/>
        </p:nvSpPr>
        <p:spPr>
          <a:xfrm>
            <a:off x="3247355" y="5656684"/>
            <a:ext cx="1008111" cy="338554"/>
          </a:xfrm>
          <a:prstGeom prst="rect">
            <a:avLst/>
          </a:prstGeom>
          <a:noFill/>
        </p:spPr>
        <p:txBody>
          <a:bodyPr wrap="square" lIns="0" tIns="0" rIns="0" bIns="0" rtlCol="0">
            <a:spAutoFit/>
          </a:bodyPr>
          <a:lstStyle/>
          <a:p>
            <a:pPr algn="r"/>
            <a:r>
              <a:rPr lang="en-GB" sz="1100" b="0" dirty="0" smtClean="0"/>
              <a:t>ESP-DA = @A, ESP-VID = a2</a:t>
            </a:r>
            <a:endParaRPr lang="en-US" sz="1100" b="0" dirty="0" smtClean="0"/>
          </a:p>
        </p:txBody>
      </p:sp>
      <p:sp>
        <p:nvSpPr>
          <p:cNvPr id="1016" name="TextBox 1015"/>
          <p:cNvSpPr txBox="1"/>
          <p:nvPr/>
        </p:nvSpPr>
        <p:spPr>
          <a:xfrm>
            <a:off x="7351812" y="5656684"/>
            <a:ext cx="1008111" cy="338554"/>
          </a:xfrm>
          <a:prstGeom prst="rect">
            <a:avLst/>
          </a:prstGeom>
          <a:noFill/>
        </p:spPr>
        <p:txBody>
          <a:bodyPr wrap="square" lIns="0" tIns="0" rIns="0" bIns="0" rtlCol="0">
            <a:spAutoFit/>
          </a:bodyPr>
          <a:lstStyle/>
          <a:p>
            <a:r>
              <a:rPr lang="en-GB" sz="1100" b="0" dirty="0" smtClean="0"/>
              <a:t>ESP-DA = @A, ESP-VID = a1</a:t>
            </a:r>
            <a:endParaRPr lang="en-US" sz="1100" b="0" dirty="0" smtClean="0"/>
          </a:p>
        </p:txBody>
      </p:sp>
      <p:sp>
        <p:nvSpPr>
          <p:cNvPr id="1017" name="TextBox 1016"/>
          <p:cNvSpPr txBox="1"/>
          <p:nvPr/>
        </p:nvSpPr>
        <p:spPr>
          <a:xfrm>
            <a:off x="5119564" y="6376764"/>
            <a:ext cx="1224135" cy="507831"/>
          </a:xfrm>
          <a:prstGeom prst="rect">
            <a:avLst/>
          </a:prstGeom>
          <a:noFill/>
        </p:spPr>
        <p:txBody>
          <a:bodyPr wrap="square" lIns="0" tIns="0" rIns="0" bIns="0" rtlCol="0">
            <a:spAutoFit/>
          </a:bodyPr>
          <a:lstStyle/>
          <a:p>
            <a:pPr algn="ctr"/>
            <a:r>
              <a:rPr lang="en-GB" sz="1100" b="0" dirty="0" smtClean="0"/>
              <a:t>ESP-DA = @A, ESP-VID = a3 </a:t>
            </a:r>
            <a:r>
              <a:rPr lang="en-GB" sz="1100" b="0" dirty="0" smtClean="0">
                <a:sym typeface="Symbol"/>
              </a:rPr>
              <a:t></a:t>
            </a:r>
            <a:endParaRPr lang="en-GB" sz="1100" b="0" dirty="0" smtClean="0"/>
          </a:p>
          <a:p>
            <a:pPr algn="ctr"/>
            <a:r>
              <a:rPr lang="en-GB" sz="1100" b="0" dirty="0" smtClean="0"/>
              <a:t>ESP-VID = a4 </a:t>
            </a:r>
            <a:r>
              <a:rPr lang="en-GB" sz="1100" b="0" dirty="0" smtClean="0">
                <a:sym typeface="Symbol"/>
              </a:rPr>
              <a:t></a:t>
            </a:r>
            <a:endParaRPr lang="en-US" sz="1100" b="0" dirty="0" smtClean="0"/>
          </a:p>
        </p:txBody>
      </p:sp>
      <p:sp>
        <p:nvSpPr>
          <p:cNvPr id="1018" name="TextBox 1017"/>
          <p:cNvSpPr txBox="1"/>
          <p:nvPr/>
        </p:nvSpPr>
        <p:spPr>
          <a:xfrm>
            <a:off x="4903539" y="2632348"/>
            <a:ext cx="1224135" cy="507831"/>
          </a:xfrm>
          <a:prstGeom prst="rect">
            <a:avLst/>
          </a:prstGeom>
          <a:noFill/>
        </p:spPr>
        <p:txBody>
          <a:bodyPr wrap="square" lIns="0" tIns="0" rIns="0" bIns="0" rtlCol="0">
            <a:spAutoFit/>
          </a:bodyPr>
          <a:lstStyle/>
          <a:p>
            <a:pPr algn="ctr"/>
            <a:r>
              <a:rPr lang="en-GB" sz="1100" b="0" dirty="0" smtClean="0"/>
              <a:t>ESP-DA = @A, ESP-VID = a3 </a:t>
            </a:r>
            <a:r>
              <a:rPr lang="en-GB" sz="1100" b="0" dirty="0" smtClean="0">
                <a:sym typeface="Symbol"/>
              </a:rPr>
              <a:t></a:t>
            </a:r>
            <a:endParaRPr lang="en-GB" sz="1100" b="0" dirty="0" smtClean="0"/>
          </a:p>
          <a:p>
            <a:pPr algn="ctr"/>
            <a:r>
              <a:rPr lang="en-GB" sz="1100" b="0" dirty="0" smtClean="0"/>
              <a:t>ESP-VID = a4 </a:t>
            </a:r>
            <a:r>
              <a:rPr lang="en-GB" sz="1100" b="0" dirty="0" smtClean="0">
                <a:sym typeface="Symbol"/>
              </a:rPr>
              <a:t></a:t>
            </a:r>
            <a:endParaRPr lang="en-US" sz="1100" b="0" dirty="0" smtClean="0"/>
          </a:p>
        </p:txBody>
      </p:sp>
      <p:sp>
        <p:nvSpPr>
          <p:cNvPr id="371" name="Trapezoid 370"/>
          <p:cNvSpPr/>
          <p:nvPr/>
        </p:nvSpPr>
        <p:spPr bwMode="auto">
          <a:xfrm rot="10800000">
            <a:off x="5335587" y="905313"/>
            <a:ext cx="648072" cy="82295"/>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679" name="Trapezoid 678"/>
          <p:cNvSpPr/>
          <p:nvPr/>
        </p:nvSpPr>
        <p:spPr bwMode="auto">
          <a:xfrm flipH="1">
            <a:off x="7783859" y="7662621"/>
            <a:ext cx="648072" cy="82295"/>
          </a:xfrm>
          <a:prstGeom prst="trapezoid">
            <a:avLst>
              <a:gd name="adj" fmla="val 49845"/>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673" name="Trapezoid 15"/>
          <p:cNvSpPr/>
          <p:nvPr/>
        </p:nvSpPr>
        <p:spPr bwMode="auto">
          <a:xfrm flipH="1">
            <a:off x="7063779" y="7662621"/>
            <a:ext cx="648072" cy="82295"/>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009" name="TextBox 1008"/>
          <p:cNvSpPr txBox="1"/>
          <p:nvPr/>
        </p:nvSpPr>
        <p:spPr>
          <a:xfrm>
            <a:off x="7693974" y="7384876"/>
            <a:ext cx="881973" cy="584775"/>
          </a:xfrm>
          <a:prstGeom prst="rect">
            <a:avLst/>
          </a:prstGeom>
          <a:noFill/>
        </p:spPr>
        <p:txBody>
          <a:bodyPr wrap="none" rtlCol="0">
            <a:spAutoFit/>
          </a:bodyPr>
          <a:lstStyle/>
          <a:p>
            <a:r>
              <a:rPr lang="en-GB" sz="3200" dirty="0" smtClean="0">
                <a:solidFill>
                  <a:schemeClr val="bg1">
                    <a:lumMod val="65000"/>
                  </a:schemeClr>
                </a:solidFill>
              </a:rPr>
              <a:t>@A</a:t>
            </a:r>
            <a:endParaRPr lang="en-US" sz="3200" dirty="0">
              <a:solidFill>
                <a:schemeClr val="bg1">
                  <a:lumMod val="65000"/>
                </a:schemeClr>
              </a:solidFill>
            </a:endParaRPr>
          </a:p>
        </p:txBody>
      </p:sp>
      <p:sp>
        <p:nvSpPr>
          <p:cNvPr id="258" name="Trapezoid 257"/>
          <p:cNvSpPr/>
          <p:nvPr/>
        </p:nvSpPr>
        <p:spPr bwMode="auto">
          <a:xfrm flipH="1">
            <a:off x="7639843" y="3919366"/>
            <a:ext cx="648072" cy="82295"/>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62" name="Trapezoid 15"/>
          <p:cNvSpPr/>
          <p:nvPr/>
        </p:nvSpPr>
        <p:spPr bwMode="auto">
          <a:xfrm flipH="1">
            <a:off x="6919763" y="3919366"/>
            <a:ext cx="648072" cy="82295"/>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010" name="TextBox 1009"/>
          <p:cNvSpPr txBox="1"/>
          <p:nvPr/>
        </p:nvSpPr>
        <p:spPr>
          <a:xfrm>
            <a:off x="3031331" y="3623038"/>
            <a:ext cx="881973" cy="584775"/>
          </a:xfrm>
          <a:prstGeom prst="rect">
            <a:avLst/>
          </a:prstGeom>
          <a:noFill/>
        </p:spPr>
        <p:txBody>
          <a:bodyPr wrap="none" rtlCol="0">
            <a:spAutoFit/>
          </a:bodyPr>
          <a:lstStyle/>
          <a:p>
            <a:r>
              <a:rPr lang="en-GB" sz="3200" dirty="0" smtClean="0">
                <a:solidFill>
                  <a:schemeClr val="bg1">
                    <a:lumMod val="65000"/>
                  </a:schemeClr>
                </a:solidFill>
              </a:rPr>
              <a:t>@A</a:t>
            </a:r>
            <a:endParaRPr lang="en-US" sz="3200" dirty="0">
              <a:solidFill>
                <a:schemeClr val="bg1">
                  <a:lumMod val="65000"/>
                </a:schemeClr>
              </a:solidFill>
            </a:endParaRPr>
          </a:p>
        </p:txBody>
      </p:sp>
      <p:sp>
        <p:nvSpPr>
          <p:cNvPr id="1011" name="TextBox 1010"/>
          <p:cNvSpPr txBox="1"/>
          <p:nvPr/>
        </p:nvSpPr>
        <p:spPr>
          <a:xfrm>
            <a:off x="7567835" y="3631749"/>
            <a:ext cx="881973" cy="584775"/>
          </a:xfrm>
          <a:prstGeom prst="rect">
            <a:avLst/>
          </a:prstGeom>
          <a:noFill/>
        </p:spPr>
        <p:txBody>
          <a:bodyPr wrap="none" rtlCol="0">
            <a:spAutoFit/>
          </a:bodyPr>
          <a:lstStyle/>
          <a:p>
            <a:r>
              <a:rPr lang="en-GB" sz="3200" dirty="0" smtClean="0"/>
              <a:t>@A</a:t>
            </a:r>
            <a:endParaRPr lang="en-US" sz="3200"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Load sharing at portal nodes</a:t>
            </a:r>
            <a:endParaRPr lang="en-US" dirty="0"/>
          </a:p>
        </p:txBody>
      </p:sp>
      <p:sp>
        <p:nvSpPr>
          <p:cNvPr id="3" name="Content Placeholder 2"/>
          <p:cNvSpPr>
            <a:spLocks noGrp="1"/>
          </p:cNvSpPr>
          <p:nvPr>
            <p:ph idx="1"/>
          </p:nvPr>
        </p:nvSpPr>
        <p:spPr/>
        <p:txBody>
          <a:bodyPr/>
          <a:lstStyle/>
          <a:p>
            <a:pPr marL="0" indent="0"/>
            <a:r>
              <a:rPr lang="en-GB" sz="2000" b="0" dirty="0" smtClean="0"/>
              <a:t>TESI </a:t>
            </a:r>
            <a:r>
              <a:rPr lang="en-GB" sz="2000" dirty="0" smtClean="0">
                <a:solidFill>
                  <a:srgbClr val="C00000"/>
                </a:solidFill>
              </a:rPr>
              <a:t>A</a:t>
            </a:r>
            <a:r>
              <a:rPr lang="en-GB" sz="2000" dirty="0" smtClean="0"/>
              <a:t> </a:t>
            </a:r>
            <a:r>
              <a:rPr lang="en-GB" sz="2000" b="0" dirty="0" smtClean="0"/>
              <a:t>and</a:t>
            </a:r>
            <a:r>
              <a:rPr lang="en-GB" sz="2000" dirty="0" smtClean="0"/>
              <a:t> </a:t>
            </a:r>
            <a:r>
              <a:rPr lang="en-GB" sz="2000" dirty="0" smtClean="0">
                <a:solidFill>
                  <a:srgbClr val="0066FF"/>
                </a:solidFill>
              </a:rPr>
              <a:t>B</a:t>
            </a:r>
            <a:r>
              <a:rPr lang="en-GB" sz="2000" b="0" dirty="0" smtClean="0"/>
              <a:t> are used to support </a:t>
            </a:r>
            <a:r>
              <a:rPr lang="en-GB" sz="2000" dirty="0" smtClean="0"/>
              <a:t>load sharing </a:t>
            </a:r>
            <a:r>
              <a:rPr lang="en-GB" sz="2000" b="0" dirty="0" smtClean="0"/>
              <a:t>of protected SVLAN </a:t>
            </a:r>
            <a:r>
              <a:rPr lang="en-GB" sz="2000" b="0" dirty="0" err="1" smtClean="0"/>
              <a:t>ECs</a:t>
            </a:r>
            <a:r>
              <a:rPr lang="en-GB" sz="2000" b="0" dirty="0" smtClean="0"/>
              <a:t> by the two portal nodes</a:t>
            </a:r>
          </a:p>
          <a:p>
            <a:pPr marL="0" indent="0"/>
            <a:r>
              <a:rPr lang="en-GB" sz="2000" b="0" dirty="0" smtClean="0"/>
              <a:t>Under fault free conditions, 50% of the SVLAN EC traffic will pass through the left portal node to the ENNI and the other 50% will pass through the right portal node</a:t>
            </a:r>
          </a:p>
          <a:p>
            <a:pPr marL="898525" lvl="1" indent="-366713"/>
            <a:r>
              <a:rPr lang="en-GB" sz="1800" dirty="0" smtClean="0"/>
              <a:t>The figure in slide 17 illustrates that TESI A and B are both having an end point on the domain top edge node to illustrate load sharing.</a:t>
            </a:r>
            <a:br>
              <a:rPr lang="en-GB" sz="1800" dirty="0" smtClean="0"/>
            </a:br>
            <a:r>
              <a:rPr lang="en-GB" sz="1800" dirty="0" smtClean="0"/>
              <a:t>Note: For load balancing at the portal nodes, it is not necessary to that each edge node has a TESI A and B. For load balancing at portal nodes, some edge nodes may only have a TESI A and other edge nodes may only have a TESI B.</a:t>
            </a:r>
            <a:endParaRPr lang="en-GB" sz="1800" b="0" dirty="0" smtClean="0"/>
          </a:p>
          <a:p>
            <a:pPr marL="0" indent="0"/>
            <a:r>
              <a:rPr lang="en-GB" sz="2000" b="0" dirty="0" smtClean="0"/>
              <a:t>Unprotected SVLAN </a:t>
            </a:r>
            <a:r>
              <a:rPr lang="en-GB" sz="2000" b="0" dirty="0" err="1" smtClean="0"/>
              <a:t>ECs</a:t>
            </a:r>
            <a:r>
              <a:rPr lang="en-GB" sz="2000" b="0" dirty="0" smtClean="0"/>
              <a:t> can not be supported by TESI </a:t>
            </a:r>
            <a:r>
              <a:rPr lang="en-GB" sz="2000" dirty="0" smtClean="0">
                <a:solidFill>
                  <a:srgbClr val="C00000"/>
                </a:solidFill>
              </a:rPr>
              <a:t>A</a:t>
            </a:r>
            <a:r>
              <a:rPr lang="en-GB" sz="2000" dirty="0" smtClean="0"/>
              <a:t> </a:t>
            </a:r>
            <a:r>
              <a:rPr lang="en-GB" sz="2000" b="0" dirty="0" smtClean="0"/>
              <a:t>or </a:t>
            </a:r>
            <a:r>
              <a:rPr lang="en-GB" sz="2000" dirty="0" smtClean="0">
                <a:solidFill>
                  <a:srgbClr val="0066FF"/>
                </a:solidFill>
              </a:rPr>
              <a:t>B</a:t>
            </a:r>
            <a:r>
              <a:rPr lang="en-GB" sz="2000" b="0" dirty="0" smtClean="0"/>
              <a:t> due to blocking of TESI end point at one of the two portal nodes</a:t>
            </a:r>
          </a:p>
          <a:p>
            <a:pPr marL="0" indent="0"/>
            <a:r>
              <a:rPr lang="en-GB" sz="2000" i="1" dirty="0" smtClean="0"/>
              <a:t>QUESTION:</a:t>
            </a:r>
            <a:r>
              <a:rPr lang="en-GB" sz="2000" b="0" dirty="0" smtClean="0"/>
              <a:t> How to block a TESI end point; i.e. prevent that TESI OAM generated on the CBP will enter the TESI Relay function?</a:t>
            </a:r>
          </a:p>
          <a:p>
            <a:pPr marL="0" indent="0"/>
            <a:r>
              <a:rPr lang="en-GB" sz="2000" b="0" dirty="0" smtClean="0"/>
              <a:t>TESI connections are set up under network management control. A1/B1 and A2/B2 are static connections. Adding A3/B3 allows portal nodes to control relay or drop of incoming TESI frames. A3/B3 should have third/forth ESP-VID value.</a:t>
            </a:r>
            <a:endParaRPr lang="en-US" sz="2000" b="0" dirty="0" smtClean="0"/>
          </a:p>
          <a:p>
            <a:pPr marL="0" indent="0"/>
            <a:endParaRPr lang="en-GB" sz="2000" b="0" dirty="0" smtClean="0"/>
          </a:p>
          <a:p>
            <a:pPr marL="0" indent="0"/>
            <a:endParaRPr lang="en-US" sz="2000" b="0" dirty="0" smtClean="0"/>
          </a:p>
          <a:p>
            <a:endParaRPr lang="en-US" sz="20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Contents</a:t>
            </a:r>
            <a:endParaRPr lang="en-US" dirty="0"/>
          </a:p>
        </p:txBody>
      </p:sp>
      <p:sp>
        <p:nvSpPr>
          <p:cNvPr id="3" name="Content Placeholder 2"/>
          <p:cNvSpPr>
            <a:spLocks noGrp="1"/>
          </p:cNvSpPr>
          <p:nvPr>
            <p:ph idx="1"/>
          </p:nvPr>
        </p:nvSpPr>
        <p:spPr>
          <a:xfrm>
            <a:off x="533400" y="1624236"/>
            <a:ext cx="9604375" cy="5522689"/>
          </a:xfrm>
        </p:spPr>
        <p:txBody>
          <a:bodyPr/>
          <a:lstStyle/>
          <a:p>
            <a:pPr>
              <a:tabLst>
                <a:tab pos="8343900" algn="l"/>
              </a:tabLst>
            </a:pPr>
            <a:r>
              <a:rPr lang="en-GB" sz="1800" dirty="0" smtClean="0"/>
              <a:t>Introduction	3</a:t>
            </a:r>
          </a:p>
          <a:p>
            <a:pPr>
              <a:tabLst>
                <a:tab pos="8343900" algn="l"/>
              </a:tabLst>
            </a:pPr>
            <a:r>
              <a:rPr lang="en-GB" sz="1800" dirty="0" smtClean="0"/>
              <a:t>Legend	4</a:t>
            </a:r>
          </a:p>
          <a:p>
            <a:pPr lvl="1">
              <a:tabLst>
                <a:tab pos="8245475" algn="l"/>
              </a:tabLst>
            </a:pPr>
            <a:r>
              <a:rPr lang="en-GB" sz="1600" dirty="0" smtClean="0"/>
              <a:t>High level models of PIP+CBP, PNP, PEP+CNP, CNP, CEP	  5</a:t>
            </a:r>
          </a:p>
          <a:p>
            <a:pPr lvl="1">
              <a:tabLst>
                <a:tab pos="8245475" algn="l"/>
              </a:tabLst>
            </a:pPr>
            <a:r>
              <a:rPr lang="en-GB" sz="1600" dirty="0" smtClean="0"/>
              <a:t>High level &amp; basic models of IBBEB nodes	  8</a:t>
            </a:r>
          </a:p>
          <a:p>
            <a:pPr lvl="1">
              <a:tabLst>
                <a:tab pos="8245475" algn="l"/>
              </a:tabLst>
            </a:pPr>
            <a:r>
              <a:rPr lang="en-GB" sz="1600" dirty="0" smtClean="0"/>
              <a:t>High level &amp; basic models of PEB/PB nodes	10 </a:t>
            </a:r>
          </a:p>
          <a:p>
            <a:pPr>
              <a:tabLst>
                <a:tab pos="8245475" algn="l"/>
              </a:tabLst>
            </a:pPr>
            <a:r>
              <a:rPr lang="en-GB" sz="1800" dirty="0" smtClean="0"/>
              <a:t>PBB/PBB-TE network with IBBEB nodes	12</a:t>
            </a:r>
          </a:p>
          <a:p>
            <a:pPr lvl="1">
              <a:tabLst>
                <a:tab pos="8245475" algn="l"/>
              </a:tabLst>
            </a:pPr>
            <a:r>
              <a:rPr lang="en-US" sz="1600" dirty="0" smtClean="0"/>
              <a:t>PBB Domain with restorable BVLAN Ethernet Connections (EC)	13</a:t>
            </a:r>
          </a:p>
          <a:p>
            <a:pPr lvl="2">
              <a:tabLst>
                <a:tab pos="8245475" algn="l"/>
              </a:tabLst>
            </a:pPr>
            <a:r>
              <a:rPr lang="en-GB" sz="1400" dirty="0" smtClean="0"/>
              <a:t>BVLAN U for unprotected SVLAN </a:t>
            </a:r>
            <a:r>
              <a:rPr lang="en-GB" sz="1400" dirty="0" err="1" smtClean="0"/>
              <a:t>ECs</a:t>
            </a:r>
            <a:r>
              <a:rPr lang="en-GB" sz="1400" dirty="0" smtClean="0"/>
              <a:t> </a:t>
            </a:r>
          </a:p>
          <a:p>
            <a:pPr lvl="2">
              <a:tabLst>
                <a:tab pos="8245475" algn="l"/>
              </a:tabLst>
            </a:pPr>
            <a:r>
              <a:rPr lang="en-GB" sz="1400" dirty="0" smtClean="0"/>
              <a:t>BVLAN A &amp; B for protected SVLAN </a:t>
            </a:r>
            <a:r>
              <a:rPr lang="en-GB" sz="1400" dirty="0" err="1" smtClean="0"/>
              <a:t>ECs</a:t>
            </a:r>
            <a:endParaRPr lang="en-GB" sz="1400" dirty="0" smtClean="0"/>
          </a:p>
          <a:p>
            <a:pPr lvl="2">
              <a:tabLst>
                <a:tab pos="8245475" algn="l"/>
              </a:tabLst>
            </a:pPr>
            <a:r>
              <a:rPr lang="en-GB" sz="1400" dirty="0" smtClean="0"/>
              <a:t>Load sharing between portal nodes, BVLAN end point blocking</a:t>
            </a:r>
          </a:p>
          <a:p>
            <a:pPr lvl="2">
              <a:tabLst>
                <a:tab pos="8245475" algn="l"/>
              </a:tabLst>
            </a:pPr>
            <a:r>
              <a:rPr lang="en-US" sz="1400" i="1" dirty="0" smtClean="0"/>
              <a:t>Distributed Restorable BVLAN connected to DRNI</a:t>
            </a:r>
          </a:p>
          <a:p>
            <a:pPr lvl="1">
              <a:tabLst>
                <a:tab pos="8245475" algn="l"/>
              </a:tabLst>
            </a:pPr>
            <a:r>
              <a:rPr lang="en-US" sz="1600" dirty="0" smtClean="0"/>
              <a:t>PBB-TE Domain with protected TESI connections	17</a:t>
            </a:r>
          </a:p>
          <a:p>
            <a:pPr lvl="2">
              <a:tabLst>
                <a:tab pos="8245475" algn="l"/>
              </a:tabLst>
            </a:pPr>
            <a:r>
              <a:rPr lang="en-GB" sz="1400" dirty="0" smtClean="0"/>
              <a:t>TESI U1,U2 for unprotected SVLAN </a:t>
            </a:r>
            <a:r>
              <a:rPr lang="en-GB" sz="1400" dirty="0" err="1" smtClean="0"/>
              <a:t>ECs</a:t>
            </a:r>
            <a:endParaRPr lang="en-GB" sz="1400" dirty="0" smtClean="0"/>
          </a:p>
          <a:p>
            <a:pPr lvl="2">
              <a:tabLst>
                <a:tab pos="8245475" algn="l"/>
              </a:tabLst>
            </a:pPr>
            <a:r>
              <a:rPr lang="en-GB" sz="1400" dirty="0" smtClean="0"/>
              <a:t>TESI A1,A2,A3 &amp; B1,B2,B3 for protected SVLAN </a:t>
            </a:r>
            <a:r>
              <a:rPr lang="en-GB" sz="1400" dirty="0" err="1" smtClean="0"/>
              <a:t>ECs</a:t>
            </a:r>
            <a:endParaRPr lang="en-GB" sz="1400" dirty="0" smtClean="0"/>
          </a:p>
          <a:p>
            <a:pPr lvl="2">
              <a:tabLst>
                <a:tab pos="8245475" algn="l"/>
              </a:tabLst>
            </a:pPr>
            <a:r>
              <a:rPr lang="en-GB" sz="1400" dirty="0" smtClean="0"/>
              <a:t>Load sharing between portal nodes, TESI end point blocking</a:t>
            </a:r>
          </a:p>
          <a:p>
            <a:pPr lvl="2">
              <a:tabLst>
                <a:tab pos="8245475" algn="l"/>
              </a:tabLst>
            </a:pPr>
            <a:r>
              <a:rPr lang="en-GB" sz="1400" i="1" dirty="0" smtClean="0"/>
              <a:t>Distributed TESI Protection connected to DRNI</a:t>
            </a:r>
          </a:p>
          <a:p>
            <a:pPr lvl="1">
              <a:tabLst>
                <a:tab pos="8245475" algn="l"/>
              </a:tabLst>
            </a:pPr>
            <a:r>
              <a:rPr lang="en-GB" sz="1400" dirty="0" smtClean="0"/>
              <a:t>Port filtering entities location in CBP	22</a:t>
            </a:r>
          </a:p>
          <a:p>
            <a:pPr lvl="1">
              <a:tabLst>
                <a:tab pos="8245475" algn="l"/>
              </a:tabLst>
            </a:pPr>
            <a:r>
              <a:rPr lang="en-US" sz="1400" dirty="0" smtClean="0"/>
              <a:t>PBB Domain with G.8031 SNC protected SVLAN EC	24</a:t>
            </a:r>
          </a:p>
          <a:p>
            <a:pPr lvl="1">
              <a:tabLst>
                <a:tab pos="8245475" algn="l"/>
              </a:tabLst>
            </a:pPr>
            <a:r>
              <a:rPr lang="en-GB" sz="1400" dirty="0" smtClean="0"/>
              <a:t>Compound view – BVLAN, TESI, SVLAN restoration/protection connected to DRNI	26</a:t>
            </a:r>
          </a:p>
          <a:p>
            <a:pPr lvl="1">
              <a:tabLst>
                <a:tab pos="8245475" algn="l"/>
              </a:tabLst>
            </a:pPr>
            <a:r>
              <a:rPr lang="en-GB" sz="1400" dirty="0" smtClean="0"/>
              <a:t>Impact of single switch fabric?	31</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Distributed TESI Protection connected to DRNI</a:t>
            </a:r>
            <a:endParaRPr lang="en-US" dirty="0"/>
          </a:p>
        </p:txBody>
      </p:sp>
      <p:sp>
        <p:nvSpPr>
          <p:cNvPr id="29" name="Rectangle 28"/>
          <p:cNvSpPr/>
          <p:nvPr/>
        </p:nvSpPr>
        <p:spPr bwMode="auto">
          <a:xfrm>
            <a:off x="2808313" y="2632348"/>
            <a:ext cx="727075" cy="288031"/>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32" name="Straight Connector 31"/>
          <p:cNvCxnSpPr/>
          <p:nvPr/>
        </p:nvCxnSpPr>
        <p:spPr bwMode="auto">
          <a:xfrm>
            <a:off x="3312369" y="2920380"/>
            <a:ext cx="0" cy="28803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3" name="Straight Connector 32"/>
          <p:cNvCxnSpPr/>
          <p:nvPr/>
        </p:nvCxnSpPr>
        <p:spPr bwMode="auto">
          <a:xfrm>
            <a:off x="3024337" y="2920380"/>
            <a:ext cx="0" cy="288032"/>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34" name="Rectangle 33"/>
          <p:cNvSpPr/>
          <p:nvPr/>
        </p:nvSpPr>
        <p:spPr bwMode="auto">
          <a:xfrm>
            <a:off x="1735188" y="2632348"/>
            <a:ext cx="727075" cy="288031"/>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37" name="Straight Connector 36"/>
          <p:cNvCxnSpPr/>
          <p:nvPr/>
        </p:nvCxnSpPr>
        <p:spPr bwMode="auto">
          <a:xfrm>
            <a:off x="2246239" y="2920380"/>
            <a:ext cx="0" cy="28803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38" name="Straight Connector 37"/>
          <p:cNvCxnSpPr/>
          <p:nvPr/>
        </p:nvCxnSpPr>
        <p:spPr bwMode="auto">
          <a:xfrm>
            <a:off x="1958207" y="2920380"/>
            <a:ext cx="0" cy="28803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39" name="Straight Connector 38"/>
          <p:cNvCxnSpPr/>
          <p:nvPr/>
        </p:nvCxnSpPr>
        <p:spPr bwMode="auto">
          <a:xfrm flipH="1">
            <a:off x="3319364" y="2632348"/>
            <a:ext cx="72008" cy="288032"/>
          </a:xfrm>
          <a:prstGeom prst="line">
            <a:avLst/>
          </a:prstGeom>
          <a:solidFill>
            <a:schemeClr val="accent1"/>
          </a:solidFill>
          <a:ln w="38100" cap="flat" cmpd="sng" algn="ctr">
            <a:solidFill>
              <a:srgbClr val="C00000"/>
            </a:solidFill>
            <a:prstDash val="solid"/>
            <a:round/>
            <a:headEnd type="none" w="med" len="med"/>
            <a:tailEnd type="none" w="med" len="med"/>
          </a:ln>
          <a:effectLst/>
        </p:spPr>
      </p:cxnSp>
      <p:cxnSp>
        <p:nvCxnSpPr>
          <p:cNvPr id="40" name="Straight Connector 39"/>
          <p:cNvCxnSpPr/>
          <p:nvPr/>
        </p:nvCxnSpPr>
        <p:spPr bwMode="auto">
          <a:xfrm>
            <a:off x="2959324" y="2632348"/>
            <a:ext cx="72008" cy="288032"/>
          </a:xfrm>
          <a:prstGeom prst="line">
            <a:avLst/>
          </a:prstGeom>
          <a:solidFill>
            <a:schemeClr val="accent1"/>
          </a:solidFill>
          <a:ln w="38100" cap="flat" cmpd="sng" algn="ctr">
            <a:solidFill>
              <a:srgbClr val="C00000"/>
            </a:solidFill>
            <a:prstDash val="solid"/>
            <a:round/>
            <a:headEnd type="none" w="med" len="med"/>
            <a:tailEnd type="none" w="med" len="med"/>
          </a:ln>
          <a:effectLst/>
        </p:spPr>
      </p:cxnSp>
      <p:sp>
        <p:nvSpPr>
          <p:cNvPr id="42" name="Isosceles Triangle 41"/>
          <p:cNvSpPr/>
          <p:nvPr/>
        </p:nvSpPr>
        <p:spPr bwMode="auto">
          <a:xfrm>
            <a:off x="3161639" y="3208412"/>
            <a:ext cx="288032" cy="288032"/>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3" name="Isosceles Triangle 42"/>
          <p:cNvSpPr/>
          <p:nvPr/>
        </p:nvSpPr>
        <p:spPr bwMode="auto">
          <a:xfrm>
            <a:off x="2879977" y="3208412"/>
            <a:ext cx="288032" cy="288032"/>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4" name="Trapezoid 43"/>
          <p:cNvSpPr/>
          <p:nvPr/>
        </p:nvSpPr>
        <p:spPr bwMode="auto">
          <a:xfrm>
            <a:off x="2879976" y="3414149"/>
            <a:ext cx="573189" cy="82295"/>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5" name="Isosceles Triangle 44"/>
          <p:cNvSpPr/>
          <p:nvPr/>
        </p:nvSpPr>
        <p:spPr bwMode="auto">
          <a:xfrm>
            <a:off x="2108291" y="3208412"/>
            <a:ext cx="288032" cy="288032"/>
          </a:xfrm>
          <a:prstGeom prst="triangle">
            <a:avLst/>
          </a:prstGeom>
          <a:solidFill>
            <a:srgbClr val="99FF66"/>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6" name="Isosceles Triangle 45"/>
          <p:cNvSpPr/>
          <p:nvPr/>
        </p:nvSpPr>
        <p:spPr bwMode="auto">
          <a:xfrm>
            <a:off x="1820259" y="3208412"/>
            <a:ext cx="288032" cy="288032"/>
          </a:xfrm>
          <a:prstGeom prst="triangle">
            <a:avLst/>
          </a:prstGeom>
          <a:solidFill>
            <a:srgbClr val="99FF66"/>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7" name="Trapezoid 46"/>
          <p:cNvSpPr/>
          <p:nvPr/>
        </p:nvSpPr>
        <p:spPr bwMode="auto">
          <a:xfrm>
            <a:off x="1820258" y="3414149"/>
            <a:ext cx="578261" cy="82295"/>
          </a:xfrm>
          <a:prstGeom prst="trapezoid">
            <a:avLst>
              <a:gd name="adj" fmla="val 49845"/>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48" name="Straight Connector 47"/>
          <p:cNvCxnSpPr/>
          <p:nvPr/>
        </p:nvCxnSpPr>
        <p:spPr bwMode="auto">
          <a:xfrm>
            <a:off x="2037245" y="3496444"/>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49" name="Straight Connector 48"/>
          <p:cNvCxnSpPr/>
          <p:nvPr/>
        </p:nvCxnSpPr>
        <p:spPr bwMode="auto">
          <a:xfrm>
            <a:off x="2109253" y="3496444"/>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50" name="Straight Connector 49"/>
          <p:cNvCxnSpPr/>
          <p:nvPr/>
        </p:nvCxnSpPr>
        <p:spPr bwMode="auto">
          <a:xfrm>
            <a:off x="2181261" y="3496444"/>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51" name="Straight Connector 50"/>
          <p:cNvCxnSpPr/>
          <p:nvPr/>
        </p:nvCxnSpPr>
        <p:spPr bwMode="auto">
          <a:xfrm>
            <a:off x="3234609" y="349644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2" name="Straight Connector 51"/>
          <p:cNvCxnSpPr/>
          <p:nvPr/>
        </p:nvCxnSpPr>
        <p:spPr bwMode="auto">
          <a:xfrm>
            <a:off x="3090593" y="349644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3" name="Straight Connector 52"/>
          <p:cNvCxnSpPr/>
          <p:nvPr/>
        </p:nvCxnSpPr>
        <p:spPr bwMode="auto">
          <a:xfrm>
            <a:off x="3162601" y="349644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54" name="Freeform 53"/>
          <p:cNvSpPr/>
          <p:nvPr/>
        </p:nvSpPr>
        <p:spPr bwMode="auto">
          <a:xfrm>
            <a:off x="1879204" y="2632348"/>
            <a:ext cx="432048" cy="144016"/>
          </a:xfrm>
          <a:custGeom>
            <a:avLst/>
            <a:gdLst>
              <a:gd name="connsiteX0" fmla="*/ 0 w 218783"/>
              <a:gd name="connsiteY0" fmla="*/ 0 h 73863"/>
              <a:gd name="connsiteX1" fmla="*/ 106587 w 218783"/>
              <a:gd name="connsiteY1" fmla="*/ 72928 h 73863"/>
              <a:gd name="connsiteX2" fmla="*/ 218783 w 218783"/>
              <a:gd name="connsiteY2" fmla="*/ 5610 h 73863"/>
            </a:gdLst>
            <a:ahLst/>
            <a:cxnLst>
              <a:cxn ang="0">
                <a:pos x="connsiteX0" y="connsiteY0"/>
              </a:cxn>
              <a:cxn ang="0">
                <a:pos x="connsiteX1" y="connsiteY1"/>
              </a:cxn>
              <a:cxn ang="0">
                <a:pos x="connsiteX2" y="connsiteY2"/>
              </a:cxn>
            </a:cxnLst>
            <a:rect l="l" t="t" r="r" b="b"/>
            <a:pathLst>
              <a:path w="218783" h="73863">
                <a:moveTo>
                  <a:pt x="0" y="0"/>
                </a:moveTo>
                <a:cubicBezTo>
                  <a:pt x="35061" y="35996"/>
                  <a:pt x="70123" y="71993"/>
                  <a:pt x="106587" y="72928"/>
                </a:cubicBezTo>
                <a:cubicBezTo>
                  <a:pt x="143051" y="73863"/>
                  <a:pt x="180917" y="39736"/>
                  <a:pt x="218783" y="5610"/>
                </a:cubicBezTo>
              </a:path>
            </a:pathLst>
          </a:custGeom>
          <a:noFill/>
          <a:ln w="38100" cap="flat" cmpd="sng" algn="ctr">
            <a:solidFill>
              <a:srgbClr val="C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5" name="TextBox 54"/>
          <p:cNvSpPr txBox="1"/>
          <p:nvPr/>
        </p:nvSpPr>
        <p:spPr>
          <a:xfrm>
            <a:off x="2286826" y="2992968"/>
            <a:ext cx="240450" cy="215444"/>
          </a:xfrm>
          <a:prstGeom prst="rect">
            <a:avLst/>
          </a:prstGeom>
          <a:noFill/>
        </p:spPr>
        <p:txBody>
          <a:bodyPr wrap="none" lIns="0" tIns="0" rIns="0" bIns="0" rtlCol="0">
            <a:spAutoFit/>
          </a:bodyPr>
          <a:lstStyle/>
          <a:p>
            <a:r>
              <a:rPr lang="en-GB" sz="1400" dirty="0" smtClean="0">
                <a:solidFill>
                  <a:schemeClr val="bg1">
                    <a:lumMod val="75000"/>
                  </a:schemeClr>
                </a:solidFill>
              </a:rPr>
              <a:t>W*</a:t>
            </a:r>
            <a:endParaRPr lang="en-US" sz="1400" dirty="0" smtClean="0">
              <a:solidFill>
                <a:schemeClr val="bg1">
                  <a:lumMod val="75000"/>
                </a:schemeClr>
              </a:solidFill>
            </a:endParaRPr>
          </a:p>
        </p:txBody>
      </p:sp>
      <p:sp>
        <p:nvSpPr>
          <p:cNvPr id="56" name="TextBox 55"/>
          <p:cNvSpPr txBox="1"/>
          <p:nvPr/>
        </p:nvSpPr>
        <p:spPr>
          <a:xfrm>
            <a:off x="1806560" y="2992968"/>
            <a:ext cx="120226" cy="215444"/>
          </a:xfrm>
          <a:prstGeom prst="rect">
            <a:avLst/>
          </a:prstGeom>
          <a:noFill/>
        </p:spPr>
        <p:txBody>
          <a:bodyPr wrap="none" lIns="0" tIns="0" rIns="0" bIns="0" rtlCol="0">
            <a:spAutoFit/>
          </a:bodyPr>
          <a:lstStyle/>
          <a:p>
            <a:r>
              <a:rPr lang="en-GB" sz="1400" dirty="0" smtClean="0">
                <a:solidFill>
                  <a:schemeClr val="bg1">
                    <a:lumMod val="75000"/>
                  </a:schemeClr>
                </a:solidFill>
              </a:rPr>
              <a:t>P</a:t>
            </a:r>
            <a:endParaRPr lang="en-US" sz="1400" dirty="0" smtClean="0">
              <a:solidFill>
                <a:schemeClr val="bg1">
                  <a:lumMod val="75000"/>
                </a:schemeClr>
              </a:solidFill>
            </a:endParaRPr>
          </a:p>
        </p:txBody>
      </p:sp>
      <p:sp>
        <p:nvSpPr>
          <p:cNvPr id="57" name="TextBox 56"/>
          <p:cNvSpPr txBox="1"/>
          <p:nvPr/>
        </p:nvSpPr>
        <p:spPr>
          <a:xfrm>
            <a:off x="3365470" y="2992388"/>
            <a:ext cx="169918" cy="215444"/>
          </a:xfrm>
          <a:prstGeom prst="rect">
            <a:avLst/>
          </a:prstGeom>
          <a:noFill/>
        </p:spPr>
        <p:txBody>
          <a:bodyPr wrap="none" lIns="0" tIns="0" rIns="0" bIns="0" rtlCol="0">
            <a:spAutoFit/>
          </a:bodyPr>
          <a:lstStyle/>
          <a:p>
            <a:r>
              <a:rPr lang="en-GB" sz="1400" dirty="0" smtClean="0"/>
              <a:t>W</a:t>
            </a:r>
            <a:endParaRPr lang="en-US" sz="1400" dirty="0" smtClean="0"/>
          </a:p>
        </p:txBody>
      </p:sp>
      <p:sp>
        <p:nvSpPr>
          <p:cNvPr id="58" name="TextBox 57"/>
          <p:cNvSpPr txBox="1"/>
          <p:nvPr/>
        </p:nvSpPr>
        <p:spPr>
          <a:xfrm>
            <a:off x="2815308" y="2992388"/>
            <a:ext cx="190758" cy="215444"/>
          </a:xfrm>
          <a:prstGeom prst="rect">
            <a:avLst/>
          </a:prstGeom>
          <a:noFill/>
        </p:spPr>
        <p:txBody>
          <a:bodyPr wrap="none" lIns="0" tIns="0" rIns="0" bIns="0" rtlCol="0">
            <a:spAutoFit/>
          </a:bodyPr>
          <a:lstStyle/>
          <a:p>
            <a:r>
              <a:rPr lang="en-GB" sz="1400" dirty="0" smtClean="0"/>
              <a:t>P*</a:t>
            </a:r>
            <a:endParaRPr lang="en-US" sz="1400" dirty="0" smtClean="0"/>
          </a:p>
        </p:txBody>
      </p:sp>
      <p:sp>
        <p:nvSpPr>
          <p:cNvPr id="69" name="Rectangle 68"/>
          <p:cNvSpPr/>
          <p:nvPr/>
        </p:nvSpPr>
        <p:spPr bwMode="auto">
          <a:xfrm>
            <a:off x="3736786" y="2632348"/>
            <a:ext cx="727075" cy="288031"/>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70" name="Freeform 69"/>
          <p:cNvSpPr/>
          <p:nvPr/>
        </p:nvSpPr>
        <p:spPr bwMode="auto">
          <a:xfrm>
            <a:off x="3880802" y="2632348"/>
            <a:ext cx="432048" cy="144016"/>
          </a:xfrm>
          <a:custGeom>
            <a:avLst/>
            <a:gdLst>
              <a:gd name="connsiteX0" fmla="*/ 0 w 218783"/>
              <a:gd name="connsiteY0" fmla="*/ 0 h 73863"/>
              <a:gd name="connsiteX1" fmla="*/ 106587 w 218783"/>
              <a:gd name="connsiteY1" fmla="*/ 72928 h 73863"/>
              <a:gd name="connsiteX2" fmla="*/ 218783 w 218783"/>
              <a:gd name="connsiteY2" fmla="*/ 5610 h 73863"/>
            </a:gdLst>
            <a:ahLst/>
            <a:cxnLst>
              <a:cxn ang="0">
                <a:pos x="connsiteX0" y="connsiteY0"/>
              </a:cxn>
              <a:cxn ang="0">
                <a:pos x="connsiteX1" y="connsiteY1"/>
              </a:cxn>
              <a:cxn ang="0">
                <a:pos x="connsiteX2" y="connsiteY2"/>
              </a:cxn>
            </a:cxnLst>
            <a:rect l="l" t="t" r="r" b="b"/>
            <a:pathLst>
              <a:path w="218783" h="73863">
                <a:moveTo>
                  <a:pt x="0" y="0"/>
                </a:moveTo>
                <a:cubicBezTo>
                  <a:pt x="35061" y="35996"/>
                  <a:pt x="70123" y="71993"/>
                  <a:pt x="106587" y="72928"/>
                </a:cubicBezTo>
                <a:cubicBezTo>
                  <a:pt x="143051" y="73863"/>
                  <a:pt x="180917" y="39736"/>
                  <a:pt x="218783" y="5610"/>
                </a:cubicBezTo>
              </a:path>
            </a:pathLst>
          </a:custGeom>
          <a:noFill/>
          <a:ln w="38100" cap="flat" cmpd="sng" algn="ctr">
            <a:solidFill>
              <a:srgbClr val="0066F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73" name="Straight Connector 72"/>
          <p:cNvCxnSpPr/>
          <p:nvPr/>
        </p:nvCxnSpPr>
        <p:spPr bwMode="auto">
          <a:xfrm>
            <a:off x="4240842" y="2920380"/>
            <a:ext cx="0" cy="28803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74" name="Straight Connector 73"/>
          <p:cNvCxnSpPr/>
          <p:nvPr/>
        </p:nvCxnSpPr>
        <p:spPr bwMode="auto">
          <a:xfrm>
            <a:off x="3952810" y="2920380"/>
            <a:ext cx="0" cy="28803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sp>
        <p:nvSpPr>
          <p:cNvPr id="75" name="Rectangle 74"/>
          <p:cNvSpPr/>
          <p:nvPr/>
        </p:nvSpPr>
        <p:spPr bwMode="auto">
          <a:xfrm>
            <a:off x="798447" y="2632348"/>
            <a:ext cx="727075" cy="288031"/>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78" name="Straight Connector 77"/>
          <p:cNvCxnSpPr/>
          <p:nvPr/>
        </p:nvCxnSpPr>
        <p:spPr bwMode="auto">
          <a:xfrm>
            <a:off x="1309498" y="2920380"/>
            <a:ext cx="0" cy="28803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9" name="Straight Connector 78"/>
          <p:cNvCxnSpPr/>
          <p:nvPr/>
        </p:nvCxnSpPr>
        <p:spPr bwMode="auto">
          <a:xfrm>
            <a:off x="1021466" y="2920380"/>
            <a:ext cx="0" cy="28803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0" name="Straight Connector 79"/>
          <p:cNvCxnSpPr/>
          <p:nvPr/>
        </p:nvCxnSpPr>
        <p:spPr bwMode="auto">
          <a:xfrm flipH="1">
            <a:off x="1309498" y="2632348"/>
            <a:ext cx="72008" cy="288032"/>
          </a:xfrm>
          <a:prstGeom prst="line">
            <a:avLst/>
          </a:prstGeom>
          <a:solidFill>
            <a:schemeClr val="accent1"/>
          </a:solidFill>
          <a:ln w="38100" cap="flat" cmpd="sng" algn="ctr">
            <a:solidFill>
              <a:srgbClr val="0066FF"/>
            </a:solidFill>
            <a:prstDash val="solid"/>
            <a:round/>
            <a:headEnd type="none" w="med" len="med"/>
            <a:tailEnd type="none" w="med" len="med"/>
          </a:ln>
          <a:effectLst/>
        </p:spPr>
      </p:cxnSp>
      <p:cxnSp>
        <p:nvCxnSpPr>
          <p:cNvPr id="81" name="Straight Connector 80"/>
          <p:cNvCxnSpPr/>
          <p:nvPr/>
        </p:nvCxnSpPr>
        <p:spPr bwMode="auto">
          <a:xfrm>
            <a:off x="949458" y="2632348"/>
            <a:ext cx="72008" cy="288032"/>
          </a:xfrm>
          <a:prstGeom prst="line">
            <a:avLst/>
          </a:prstGeom>
          <a:solidFill>
            <a:schemeClr val="accent1"/>
          </a:solidFill>
          <a:ln w="38100" cap="flat" cmpd="sng" algn="ctr">
            <a:solidFill>
              <a:srgbClr val="0066FF"/>
            </a:solidFill>
            <a:prstDash val="solid"/>
            <a:round/>
            <a:headEnd type="none" w="med" len="med"/>
            <a:tailEnd type="none" w="med" len="med"/>
          </a:ln>
          <a:effectLst/>
        </p:spPr>
      </p:cxnSp>
      <p:sp>
        <p:nvSpPr>
          <p:cNvPr id="83" name="Isosceles Triangle 82"/>
          <p:cNvSpPr/>
          <p:nvPr/>
        </p:nvSpPr>
        <p:spPr bwMode="auto">
          <a:xfrm>
            <a:off x="4090112" y="3208412"/>
            <a:ext cx="288032" cy="288032"/>
          </a:xfrm>
          <a:prstGeom prst="triangle">
            <a:avLst/>
          </a:prstGeom>
          <a:solidFill>
            <a:srgbClr val="99FF66"/>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84" name="Isosceles Triangle 83"/>
          <p:cNvSpPr/>
          <p:nvPr/>
        </p:nvSpPr>
        <p:spPr bwMode="auto">
          <a:xfrm>
            <a:off x="3808450" y="3208412"/>
            <a:ext cx="288032" cy="288032"/>
          </a:xfrm>
          <a:prstGeom prst="triangle">
            <a:avLst/>
          </a:prstGeom>
          <a:solidFill>
            <a:srgbClr val="99FF66"/>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85" name="Trapezoid 84"/>
          <p:cNvSpPr/>
          <p:nvPr/>
        </p:nvSpPr>
        <p:spPr bwMode="auto">
          <a:xfrm>
            <a:off x="3808449" y="3414149"/>
            <a:ext cx="570383" cy="82295"/>
          </a:xfrm>
          <a:prstGeom prst="trapezoid">
            <a:avLst>
              <a:gd name="adj" fmla="val 49845"/>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86" name="Isosceles Triangle 85"/>
          <p:cNvSpPr/>
          <p:nvPr/>
        </p:nvSpPr>
        <p:spPr bwMode="auto">
          <a:xfrm>
            <a:off x="1171550" y="3208412"/>
            <a:ext cx="288032" cy="288032"/>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87" name="Isosceles Triangle 86"/>
          <p:cNvSpPr/>
          <p:nvPr/>
        </p:nvSpPr>
        <p:spPr bwMode="auto">
          <a:xfrm>
            <a:off x="883518" y="3208412"/>
            <a:ext cx="288032" cy="288032"/>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88" name="Trapezoid 87"/>
          <p:cNvSpPr/>
          <p:nvPr/>
        </p:nvSpPr>
        <p:spPr bwMode="auto">
          <a:xfrm>
            <a:off x="883517" y="3414149"/>
            <a:ext cx="572652" cy="82295"/>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89" name="TextBox 88"/>
          <p:cNvSpPr txBox="1"/>
          <p:nvPr/>
        </p:nvSpPr>
        <p:spPr>
          <a:xfrm>
            <a:off x="1350721" y="2992968"/>
            <a:ext cx="240450" cy="215444"/>
          </a:xfrm>
          <a:prstGeom prst="rect">
            <a:avLst/>
          </a:prstGeom>
          <a:noFill/>
        </p:spPr>
        <p:txBody>
          <a:bodyPr wrap="none" lIns="0" tIns="0" rIns="0" bIns="0" rtlCol="0">
            <a:spAutoFit/>
          </a:bodyPr>
          <a:lstStyle/>
          <a:p>
            <a:r>
              <a:rPr lang="en-GB" sz="1400" dirty="0" smtClean="0"/>
              <a:t>W*</a:t>
            </a:r>
            <a:endParaRPr lang="en-US" sz="1400" dirty="0" smtClean="0"/>
          </a:p>
        </p:txBody>
      </p:sp>
      <p:sp>
        <p:nvSpPr>
          <p:cNvPr id="90" name="TextBox 89"/>
          <p:cNvSpPr txBox="1"/>
          <p:nvPr/>
        </p:nvSpPr>
        <p:spPr>
          <a:xfrm>
            <a:off x="870455" y="2992968"/>
            <a:ext cx="120226" cy="215444"/>
          </a:xfrm>
          <a:prstGeom prst="rect">
            <a:avLst/>
          </a:prstGeom>
          <a:noFill/>
        </p:spPr>
        <p:txBody>
          <a:bodyPr wrap="none" lIns="0" tIns="0" rIns="0" bIns="0" rtlCol="0">
            <a:spAutoFit/>
          </a:bodyPr>
          <a:lstStyle/>
          <a:p>
            <a:r>
              <a:rPr lang="en-GB" sz="1400" dirty="0" smtClean="0"/>
              <a:t>P</a:t>
            </a:r>
            <a:endParaRPr lang="en-US" sz="1400" dirty="0" smtClean="0"/>
          </a:p>
        </p:txBody>
      </p:sp>
      <p:sp>
        <p:nvSpPr>
          <p:cNvPr id="91" name="TextBox 90"/>
          <p:cNvSpPr txBox="1"/>
          <p:nvPr/>
        </p:nvSpPr>
        <p:spPr>
          <a:xfrm>
            <a:off x="4294579" y="2992388"/>
            <a:ext cx="169918" cy="215444"/>
          </a:xfrm>
          <a:prstGeom prst="rect">
            <a:avLst/>
          </a:prstGeom>
          <a:noFill/>
        </p:spPr>
        <p:txBody>
          <a:bodyPr wrap="none" lIns="0" tIns="0" rIns="0" bIns="0" rtlCol="0">
            <a:spAutoFit/>
          </a:bodyPr>
          <a:lstStyle/>
          <a:p>
            <a:r>
              <a:rPr lang="en-GB" sz="1400" dirty="0" smtClean="0">
                <a:solidFill>
                  <a:schemeClr val="bg1">
                    <a:lumMod val="75000"/>
                  </a:schemeClr>
                </a:solidFill>
              </a:rPr>
              <a:t>W</a:t>
            </a:r>
            <a:endParaRPr lang="en-US" sz="1400" dirty="0" smtClean="0">
              <a:solidFill>
                <a:schemeClr val="bg1">
                  <a:lumMod val="75000"/>
                </a:schemeClr>
              </a:solidFill>
            </a:endParaRPr>
          </a:p>
        </p:txBody>
      </p:sp>
      <p:sp>
        <p:nvSpPr>
          <p:cNvPr id="92" name="TextBox 91"/>
          <p:cNvSpPr txBox="1"/>
          <p:nvPr/>
        </p:nvSpPr>
        <p:spPr>
          <a:xfrm>
            <a:off x="3744417" y="2992388"/>
            <a:ext cx="190758" cy="215444"/>
          </a:xfrm>
          <a:prstGeom prst="rect">
            <a:avLst/>
          </a:prstGeom>
          <a:noFill/>
        </p:spPr>
        <p:txBody>
          <a:bodyPr wrap="none" lIns="0" tIns="0" rIns="0" bIns="0" rtlCol="0">
            <a:spAutoFit/>
          </a:bodyPr>
          <a:lstStyle/>
          <a:p>
            <a:r>
              <a:rPr lang="en-GB" sz="1400" dirty="0" smtClean="0">
                <a:solidFill>
                  <a:schemeClr val="bg1">
                    <a:lumMod val="75000"/>
                  </a:schemeClr>
                </a:solidFill>
              </a:rPr>
              <a:t>P*</a:t>
            </a:r>
            <a:endParaRPr lang="en-US" sz="1400" dirty="0" smtClean="0">
              <a:solidFill>
                <a:schemeClr val="bg1">
                  <a:lumMod val="75000"/>
                </a:schemeClr>
              </a:solidFill>
            </a:endParaRPr>
          </a:p>
        </p:txBody>
      </p:sp>
      <p:sp>
        <p:nvSpPr>
          <p:cNvPr id="94" name="Rectangle 93"/>
          <p:cNvSpPr/>
          <p:nvPr/>
        </p:nvSpPr>
        <p:spPr bwMode="auto">
          <a:xfrm>
            <a:off x="1303139" y="3928492"/>
            <a:ext cx="720080" cy="216024"/>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000" b="1" i="0" u="none" strike="noStrike" cap="none" normalizeH="0" baseline="0" dirty="0" smtClean="0">
                <a:ln>
                  <a:noFill/>
                </a:ln>
                <a:solidFill>
                  <a:schemeClr val="bg1"/>
                </a:solidFill>
                <a:effectLst/>
                <a:latin typeface="Arial" charset="0"/>
                <a:ea typeface="MS PGothic" pitchFamily="34" charset="-128"/>
              </a:rPr>
              <a:t>Half-DAS</a:t>
            </a:r>
          </a:p>
        </p:txBody>
      </p:sp>
      <p:sp>
        <p:nvSpPr>
          <p:cNvPr id="119" name="Rectangle 118"/>
          <p:cNvSpPr/>
          <p:nvPr/>
        </p:nvSpPr>
        <p:spPr bwMode="auto">
          <a:xfrm>
            <a:off x="216024" y="1768252"/>
            <a:ext cx="4903539" cy="3384376"/>
          </a:xfrm>
          <a:prstGeom prst="rect">
            <a:avLst/>
          </a:prstGeom>
          <a:noFill/>
          <a:ln w="9525" cap="flat" cmpd="sng" algn="ctr">
            <a:solidFill>
              <a:schemeClr val="tx1"/>
            </a:solidFill>
            <a:prstDash val="lg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21" name="TextBox 120"/>
          <p:cNvSpPr txBox="1"/>
          <p:nvPr/>
        </p:nvSpPr>
        <p:spPr>
          <a:xfrm>
            <a:off x="2514069" y="2056284"/>
            <a:ext cx="229230" cy="215444"/>
          </a:xfrm>
          <a:prstGeom prst="rect">
            <a:avLst/>
          </a:prstGeom>
          <a:noFill/>
        </p:spPr>
        <p:txBody>
          <a:bodyPr wrap="none" lIns="0" tIns="0" rIns="0" bIns="0" rtlCol="0">
            <a:spAutoFit/>
          </a:bodyPr>
          <a:lstStyle/>
          <a:p>
            <a:r>
              <a:rPr lang="en-GB" sz="1400" dirty="0" smtClean="0">
                <a:solidFill>
                  <a:srgbClr val="0066FF"/>
                </a:solidFill>
              </a:rPr>
              <a:t>B3</a:t>
            </a:r>
            <a:endParaRPr lang="en-US" sz="1400" dirty="0" smtClean="0">
              <a:solidFill>
                <a:srgbClr val="0066FF"/>
              </a:solidFill>
            </a:endParaRPr>
          </a:p>
        </p:txBody>
      </p:sp>
      <p:sp>
        <p:nvSpPr>
          <p:cNvPr id="122" name="Freeform 121"/>
          <p:cNvSpPr/>
          <p:nvPr/>
        </p:nvSpPr>
        <p:spPr bwMode="auto">
          <a:xfrm>
            <a:off x="1375147" y="2272308"/>
            <a:ext cx="2520280" cy="360040"/>
          </a:xfrm>
          <a:custGeom>
            <a:avLst/>
            <a:gdLst>
              <a:gd name="connsiteX0" fmla="*/ 3448050 w 3448050"/>
              <a:gd name="connsiteY0" fmla="*/ 1571625 h 1571625"/>
              <a:gd name="connsiteX1" fmla="*/ 2638425 w 3448050"/>
              <a:gd name="connsiteY1" fmla="*/ 0 h 1571625"/>
              <a:gd name="connsiteX2" fmla="*/ 733425 w 3448050"/>
              <a:gd name="connsiteY2" fmla="*/ 0 h 1571625"/>
              <a:gd name="connsiteX3" fmla="*/ 0 w 3448050"/>
              <a:gd name="connsiteY3" fmla="*/ 1571625 h 1571625"/>
              <a:gd name="connsiteX0" fmla="*/ 4180235 w 4180235"/>
              <a:gd name="connsiteY0" fmla="*/ 1571625 h 1571625"/>
              <a:gd name="connsiteX1" fmla="*/ 3370610 w 4180235"/>
              <a:gd name="connsiteY1" fmla="*/ 0 h 1571625"/>
              <a:gd name="connsiteX2" fmla="*/ 1465610 w 4180235"/>
              <a:gd name="connsiteY2" fmla="*/ 0 h 1571625"/>
              <a:gd name="connsiteX3" fmla="*/ 0 w 4180235"/>
              <a:gd name="connsiteY3" fmla="*/ 1569145 h 1571625"/>
              <a:gd name="connsiteX0" fmla="*/ 4180235 w 4180235"/>
              <a:gd name="connsiteY0" fmla="*/ 1571625 h 1571625"/>
              <a:gd name="connsiteX1" fmla="*/ 3370610 w 4180235"/>
              <a:gd name="connsiteY1" fmla="*/ 0 h 1571625"/>
              <a:gd name="connsiteX2" fmla="*/ 864097 w 4180235"/>
              <a:gd name="connsiteY2" fmla="*/ 0 h 1571625"/>
              <a:gd name="connsiteX3" fmla="*/ 0 w 4180235"/>
              <a:gd name="connsiteY3" fmla="*/ 1569145 h 1571625"/>
              <a:gd name="connsiteX0" fmla="*/ 4180235 w 4180235"/>
              <a:gd name="connsiteY0" fmla="*/ 1571625 h 1571625"/>
              <a:gd name="connsiteX1" fmla="*/ 3168353 w 4180235"/>
              <a:gd name="connsiteY1" fmla="*/ 0 h 1571625"/>
              <a:gd name="connsiteX2" fmla="*/ 864097 w 4180235"/>
              <a:gd name="connsiteY2" fmla="*/ 0 h 1571625"/>
              <a:gd name="connsiteX3" fmla="*/ 0 w 4180235"/>
              <a:gd name="connsiteY3" fmla="*/ 1569145 h 1571625"/>
              <a:gd name="connsiteX0" fmla="*/ 4180235 w 4180235"/>
              <a:gd name="connsiteY0" fmla="*/ 1571625 h 1571625"/>
              <a:gd name="connsiteX1" fmla="*/ 4032449 w 4180235"/>
              <a:gd name="connsiteY1" fmla="*/ 1571623 h 1571625"/>
              <a:gd name="connsiteX2" fmla="*/ 3168353 w 4180235"/>
              <a:gd name="connsiteY2" fmla="*/ 0 h 1571625"/>
              <a:gd name="connsiteX3" fmla="*/ 864097 w 4180235"/>
              <a:gd name="connsiteY3" fmla="*/ 0 h 1571625"/>
              <a:gd name="connsiteX4" fmla="*/ 0 w 4180235"/>
              <a:gd name="connsiteY4" fmla="*/ 1569145 h 1571625"/>
              <a:gd name="connsiteX0" fmla="*/ 4180235 w 4180235"/>
              <a:gd name="connsiteY0" fmla="*/ 1571625 h 1571625"/>
              <a:gd name="connsiteX1" fmla="*/ 3168353 w 4180235"/>
              <a:gd name="connsiteY1" fmla="*/ 0 h 1571625"/>
              <a:gd name="connsiteX2" fmla="*/ 864097 w 4180235"/>
              <a:gd name="connsiteY2" fmla="*/ 0 h 1571625"/>
              <a:gd name="connsiteX3" fmla="*/ 0 w 4180235"/>
              <a:gd name="connsiteY3" fmla="*/ 1569145 h 1571625"/>
              <a:gd name="connsiteX0" fmla="*/ 4180235 w 4180235"/>
              <a:gd name="connsiteY0" fmla="*/ 1571625 h 1571625"/>
              <a:gd name="connsiteX1" fmla="*/ 4032449 w 4180235"/>
              <a:gd name="connsiteY1" fmla="*/ 1571623 h 1571625"/>
              <a:gd name="connsiteX2" fmla="*/ 3168353 w 4180235"/>
              <a:gd name="connsiteY2" fmla="*/ 0 h 1571625"/>
              <a:gd name="connsiteX3" fmla="*/ 864097 w 4180235"/>
              <a:gd name="connsiteY3" fmla="*/ 0 h 1571625"/>
              <a:gd name="connsiteX4" fmla="*/ 0 w 4180235"/>
              <a:gd name="connsiteY4" fmla="*/ 1569145 h 1571625"/>
              <a:gd name="connsiteX0" fmla="*/ 4180235 w 4180235"/>
              <a:gd name="connsiteY0" fmla="*/ 1571625 h 1571625"/>
              <a:gd name="connsiteX1" fmla="*/ 3168353 w 4180235"/>
              <a:gd name="connsiteY1" fmla="*/ 0 h 1571625"/>
              <a:gd name="connsiteX2" fmla="*/ 864097 w 4180235"/>
              <a:gd name="connsiteY2" fmla="*/ 0 h 1571625"/>
              <a:gd name="connsiteX3" fmla="*/ 0 w 4180235"/>
              <a:gd name="connsiteY3" fmla="*/ 1569145 h 1571625"/>
              <a:gd name="connsiteX0" fmla="*/ 4032449 w 4032449"/>
              <a:gd name="connsiteY0" fmla="*/ 1571623 h 1571623"/>
              <a:gd name="connsiteX1" fmla="*/ 3168353 w 4032449"/>
              <a:gd name="connsiteY1" fmla="*/ 0 h 1571623"/>
              <a:gd name="connsiteX2" fmla="*/ 864097 w 4032449"/>
              <a:gd name="connsiteY2" fmla="*/ 0 h 1571623"/>
              <a:gd name="connsiteX3" fmla="*/ 0 w 4032449"/>
              <a:gd name="connsiteY3" fmla="*/ 1569145 h 1571623"/>
              <a:gd name="connsiteX0" fmla="*/ 4176465 w 4176465"/>
              <a:gd name="connsiteY0" fmla="*/ 1571625 h 1571625"/>
              <a:gd name="connsiteX1" fmla="*/ 3168353 w 4176465"/>
              <a:gd name="connsiteY1" fmla="*/ 0 h 1571625"/>
              <a:gd name="connsiteX2" fmla="*/ 864097 w 4176465"/>
              <a:gd name="connsiteY2" fmla="*/ 0 h 1571625"/>
              <a:gd name="connsiteX3" fmla="*/ 0 w 4176465"/>
              <a:gd name="connsiteY3" fmla="*/ 1569145 h 1571625"/>
              <a:gd name="connsiteX0" fmla="*/ 4104456 w 4104456"/>
              <a:gd name="connsiteY0" fmla="*/ 1571625 h 1571625"/>
              <a:gd name="connsiteX1" fmla="*/ 3096344 w 4104456"/>
              <a:gd name="connsiteY1" fmla="*/ 0 h 1571625"/>
              <a:gd name="connsiteX2" fmla="*/ 792088 w 4104456"/>
              <a:gd name="connsiteY2" fmla="*/ 0 h 1571625"/>
              <a:gd name="connsiteX3" fmla="*/ 0 w 4104456"/>
              <a:gd name="connsiteY3" fmla="*/ 1459365 h 1571625"/>
              <a:gd name="connsiteX0" fmla="*/ 4104456 w 4104456"/>
              <a:gd name="connsiteY0" fmla="*/ 1571625 h 1571625"/>
              <a:gd name="connsiteX1" fmla="*/ 3096344 w 4104456"/>
              <a:gd name="connsiteY1" fmla="*/ 0 h 1571625"/>
              <a:gd name="connsiteX2" fmla="*/ 792088 w 4104456"/>
              <a:gd name="connsiteY2" fmla="*/ 0 h 1571625"/>
              <a:gd name="connsiteX3" fmla="*/ 0 w 4104456"/>
              <a:gd name="connsiteY3" fmla="*/ 1571625 h 1571625"/>
              <a:gd name="connsiteX0" fmla="*/ 4104456 w 4104456"/>
              <a:gd name="connsiteY0" fmla="*/ 1571625 h 1571625"/>
              <a:gd name="connsiteX1" fmla="*/ 3096344 w 4104456"/>
              <a:gd name="connsiteY1" fmla="*/ 0 h 1571625"/>
              <a:gd name="connsiteX2" fmla="*/ 792088 w 4104456"/>
              <a:gd name="connsiteY2" fmla="*/ 0 h 1571625"/>
              <a:gd name="connsiteX3" fmla="*/ 0 w 4104456"/>
              <a:gd name="connsiteY3" fmla="*/ 1571625 h 1571625"/>
            </a:gdLst>
            <a:ahLst/>
            <a:cxnLst>
              <a:cxn ang="0">
                <a:pos x="connsiteX0" y="connsiteY0"/>
              </a:cxn>
              <a:cxn ang="0">
                <a:pos x="connsiteX1" y="connsiteY1"/>
              </a:cxn>
              <a:cxn ang="0">
                <a:pos x="connsiteX2" y="connsiteY2"/>
              </a:cxn>
              <a:cxn ang="0">
                <a:pos x="connsiteX3" y="connsiteY3"/>
              </a:cxn>
            </a:cxnLst>
            <a:rect l="l" t="t" r="r" b="b"/>
            <a:pathLst>
              <a:path w="4104456" h="1571625">
                <a:moveTo>
                  <a:pt x="4104456" y="1571625"/>
                </a:moveTo>
                <a:lnTo>
                  <a:pt x="3096344" y="0"/>
                </a:lnTo>
                <a:lnTo>
                  <a:pt x="792088" y="0"/>
                </a:lnTo>
                <a:lnTo>
                  <a:pt x="0" y="1571625"/>
                </a:lnTo>
              </a:path>
            </a:pathLst>
          </a:custGeom>
          <a:noFill/>
          <a:ln w="38100" cap="flat" cmpd="sng" algn="ctr">
            <a:solidFill>
              <a:srgbClr val="0066FF"/>
            </a:solidFill>
            <a:prstDash val="dashDot"/>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23" name="TextBox 122"/>
          <p:cNvSpPr txBox="1"/>
          <p:nvPr/>
        </p:nvSpPr>
        <p:spPr>
          <a:xfrm>
            <a:off x="1231131" y="1912268"/>
            <a:ext cx="229230" cy="215444"/>
          </a:xfrm>
          <a:prstGeom prst="rect">
            <a:avLst/>
          </a:prstGeom>
          <a:noFill/>
        </p:spPr>
        <p:txBody>
          <a:bodyPr wrap="none" lIns="0" tIns="0" rIns="0" bIns="0" rtlCol="0">
            <a:spAutoFit/>
          </a:bodyPr>
          <a:lstStyle/>
          <a:p>
            <a:r>
              <a:rPr lang="en-GB" sz="1400" dirty="0" smtClean="0">
                <a:solidFill>
                  <a:srgbClr val="0066FF"/>
                </a:solidFill>
              </a:rPr>
              <a:t>B1</a:t>
            </a:r>
            <a:endParaRPr lang="en-US" sz="1400" dirty="0" smtClean="0">
              <a:solidFill>
                <a:srgbClr val="0066FF"/>
              </a:solidFill>
            </a:endParaRPr>
          </a:p>
        </p:txBody>
      </p:sp>
      <p:sp>
        <p:nvSpPr>
          <p:cNvPr id="124" name="TextBox 123"/>
          <p:cNvSpPr txBox="1"/>
          <p:nvPr/>
        </p:nvSpPr>
        <p:spPr>
          <a:xfrm>
            <a:off x="3823419" y="1912268"/>
            <a:ext cx="229230" cy="215444"/>
          </a:xfrm>
          <a:prstGeom prst="rect">
            <a:avLst/>
          </a:prstGeom>
          <a:noFill/>
        </p:spPr>
        <p:txBody>
          <a:bodyPr wrap="none" lIns="0" tIns="0" rIns="0" bIns="0" rtlCol="0">
            <a:spAutoFit/>
          </a:bodyPr>
          <a:lstStyle/>
          <a:p>
            <a:r>
              <a:rPr lang="en-GB" sz="1400" dirty="0" smtClean="0">
                <a:solidFill>
                  <a:srgbClr val="0066FF"/>
                </a:solidFill>
              </a:rPr>
              <a:t>B2</a:t>
            </a:r>
            <a:endParaRPr lang="en-US" sz="1400" dirty="0" smtClean="0">
              <a:solidFill>
                <a:srgbClr val="0066FF"/>
              </a:solidFill>
            </a:endParaRPr>
          </a:p>
        </p:txBody>
      </p:sp>
      <p:cxnSp>
        <p:nvCxnSpPr>
          <p:cNvPr id="125" name="Straight Connector 124"/>
          <p:cNvCxnSpPr/>
          <p:nvPr/>
        </p:nvCxnSpPr>
        <p:spPr bwMode="auto">
          <a:xfrm flipH="1">
            <a:off x="942463" y="2128292"/>
            <a:ext cx="425053" cy="504056"/>
          </a:xfrm>
          <a:prstGeom prst="line">
            <a:avLst/>
          </a:prstGeom>
          <a:solidFill>
            <a:schemeClr val="accent1"/>
          </a:solidFill>
          <a:ln w="38100" cap="flat" cmpd="sng" algn="ctr">
            <a:solidFill>
              <a:srgbClr val="0066FF"/>
            </a:solidFill>
            <a:prstDash val="solid"/>
            <a:round/>
            <a:headEnd type="none" w="med" len="med"/>
            <a:tailEnd type="none" w="med" len="med"/>
          </a:ln>
          <a:effectLst/>
        </p:spPr>
      </p:cxnSp>
      <p:cxnSp>
        <p:nvCxnSpPr>
          <p:cNvPr id="126" name="Straight Connector 125"/>
          <p:cNvCxnSpPr/>
          <p:nvPr/>
        </p:nvCxnSpPr>
        <p:spPr bwMode="auto">
          <a:xfrm>
            <a:off x="3959805" y="2128292"/>
            <a:ext cx="360040" cy="504056"/>
          </a:xfrm>
          <a:prstGeom prst="line">
            <a:avLst/>
          </a:prstGeom>
          <a:solidFill>
            <a:schemeClr val="accent1"/>
          </a:solidFill>
          <a:ln w="38100" cap="flat" cmpd="sng" algn="ctr">
            <a:solidFill>
              <a:srgbClr val="0066FF"/>
            </a:solidFill>
            <a:prstDash val="sysDot"/>
            <a:round/>
            <a:headEnd type="none" w="med" len="med"/>
            <a:tailEnd type="none" w="med" len="med"/>
          </a:ln>
          <a:effectLst/>
        </p:spPr>
      </p:cxnSp>
      <p:cxnSp>
        <p:nvCxnSpPr>
          <p:cNvPr id="129" name="Straight Connector 128"/>
          <p:cNvCxnSpPr/>
          <p:nvPr/>
        </p:nvCxnSpPr>
        <p:spPr bwMode="auto">
          <a:xfrm>
            <a:off x="2959323" y="2056284"/>
            <a:ext cx="432048" cy="576064"/>
          </a:xfrm>
          <a:prstGeom prst="line">
            <a:avLst/>
          </a:prstGeom>
          <a:solidFill>
            <a:schemeClr val="accent1"/>
          </a:solidFill>
          <a:ln w="38100" cap="flat" cmpd="sng" algn="ctr">
            <a:solidFill>
              <a:srgbClr val="C00000"/>
            </a:solidFill>
            <a:prstDash val="solid"/>
            <a:round/>
            <a:headEnd type="none" w="med" len="med"/>
            <a:tailEnd type="none" w="med" len="med"/>
          </a:ln>
          <a:effectLst/>
        </p:spPr>
      </p:cxnSp>
      <p:cxnSp>
        <p:nvCxnSpPr>
          <p:cNvPr id="130" name="Straight Connector 129"/>
          <p:cNvCxnSpPr/>
          <p:nvPr/>
        </p:nvCxnSpPr>
        <p:spPr bwMode="auto">
          <a:xfrm flipH="1">
            <a:off x="1879203" y="2128292"/>
            <a:ext cx="360040" cy="504056"/>
          </a:xfrm>
          <a:prstGeom prst="line">
            <a:avLst/>
          </a:prstGeom>
          <a:solidFill>
            <a:schemeClr val="accent1"/>
          </a:solidFill>
          <a:ln w="38100" cap="flat" cmpd="sng" algn="ctr">
            <a:solidFill>
              <a:srgbClr val="C00000"/>
            </a:solidFill>
            <a:prstDash val="sysDot"/>
            <a:round/>
            <a:headEnd type="none" w="med" len="med"/>
            <a:tailEnd type="none" w="med" len="med"/>
          </a:ln>
          <a:effectLst/>
        </p:spPr>
      </p:cxnSp>
      <p:sp>
        <p:nvSpPr>
          <p:cNvPr id="131" name="Freeform 130"/>
          <p:cNvSpPr/>
          <p:nvPr/>
        </p:nvSpPr>
        <p:spPr bwMode="auto">
          <a:xfrm>
            <a:off x="2311251" y="2416324"/>
            <a:ext cx="648072" cy="216024"/>
          </a:xfrm>
          <a:custGeom>
            <a:avLst/>
            <a:gdLst>
              <a:gd name="connsiteX0" fmla="*/ 3448050 w 3448050"/>
              <a:gd name="connsiteY0" fmla="*/ 1571625 h 1571625"/>
              <a:gd name="connsiteX1" fmla="*/ 2638425 w 3448050"/>
              <a:gd name="connsiteY1" fmla="*/ 0 h 1571625"/>
              <a:gd name="connsiteX2" fmla="*/ 733425 w 3448050"/>
              <a:gd name="connsiteY2" fmla="*/ 0 h 1571625"/>
              <a:gd name="connsiteX3" fmla="*/ 0 w 3448050"/>
              <a:gd name="connsiteY3" fmla="*/ 1571625 h 1571625"/>
              <a:gd name="connsiteX0" fmla="*/ 3745296 w 3745296"/>
              <a:gd name="connsiteY0" fmla="*/ 1571625 h 1571625"/>
              <a:gd name="connsiteX1" fmla="*/ 2638425 w 3745296"/>
              <a:gd name="connsiteY1" fmla="*/ 0 h 1571625"/>
              <a:gd name="connsiteX2" fmla="*/ 733425 w 3745296"/>
              <a:gd name="connsiteY2" fmla="*/ 0 h 1571625"/>
              <a:gd name="connsiteX3" fmla="*/ 0 w 3745296"/>
              <a:gd name="connsiteY3" fmla="*/ 1571625 h 1571625"/>
              <a:gd name="connsiteX0" fmla="*/ 3448050 w 3448050"/>
              <a:gd name="connsiteY0" fmla="*/ 1571625 h 1571625"/>
              <a:gd name="connsiteX1" fmla="*/ 2341179 w 3448050"/>
              <a:gd name="connsiteY1" fmla="*/ 0 h 1571625"/>
              <a:gd name="connsiteX2" fmla="*/ 436179 w 3448050"/>
              <a:gd name="connsiteY2" fmla="*/ 0 h 1571625"/>
              <a:gd name="connsiteX3" fmla="*/ 0 w 3448050"/>
              <a:gd name="connsiteY3" fmla="*/ 1571625 h 1571625"/>
              <a:gd name="connsiteX0" fmla="*/ 3448050 w 3448050"/>
              <a:gd name="connsiteY0" fmla="*/ 1702594 h 1702594"/>
              <a:gd name="connsiteX1" fmla="*/ 2853559 w 3448050"/>
              <a:gd name="connsiteY1" fmla="*/ 0 h 1702594"/>
              <a:gd name="connsiteX2" fmla="*/ 436179 w 3448050"/>
              <a:gd name="connsiteY2" fmla="*/ 130969 h 1702594"/>
              <a:gd name="connsiteX3" fmla="*/ 0 w 3448050"/>
              <a:gd name="connsiteY3" fmla="*/ 1702594 h 1702594"/>
              <a:gd name="connsiteX0" fmla="*/ 3448050 w 3448050"/>
              <a:gd name="connsiteY0" fmla="*/ 1571625 h 1571625"/>
              <a:gd name="connsiteX1" fmla="*/ 2853559 w 3448050"/>
              <a:gd name="connsiteY1" fmla="*/ 0 h 1571625"/>
              <a:gd name="connsiteX2" fmla="*/ 436179 w 3448050"/>
              <a:gd name="connsiteY2" fmla="*/ 0 h 1571625"/>
              <a:gd name="connsiteX3" fmla="*/ 0 w 3448050"/>
              <a:gd name="connsiteY3" fmla="*/ 1571625 h 1571625"/>
              <a:gd name="connsiteX0" fmla="*/ 3448050 w 3448050"/>
              <a:gd name="connsiteY0" fmla="*/ 1571625 h 1571625"/>
              <a:gd name="connsiteX1" fmla="*/ 2853559 w 3448050"/>
              <a:gd name="connsiteY1" fmla="*/ 0 h 1571625"/>
              <a:gd name="connsiteX2" fmla="*/ 535042 w 3448050"/>
              <a:gd name="connsiteY2" fmla="*/ 0 h 1571625"/>
              <a:gd name="connsiteX3" fmla="*/ 0 w 3448050"/>
              <a:gd name="connsiteY3" fmla="*/ 1571625 h 1571625"/>
              <a:gd name="connsiteX0" fmla="*/ 3448050 w 3448050"/>
              <a:gd name="connsiteY0" fmla="*/ 1571625 h 1571625"/>
              <a:gd name="connsiteX1" fmla="*/ 2853559 w 3448050"/>
              <a:gd name="connsiteY1" fmla="*/ 0 h 1571625"/>
              <a:gd name="connsiteX2" fmla="*/ 594491 w 3448050"/>
              <a:gd name="connsiteY2" fmla="*/ 0 h 1571625"/>
              <a:gd name="connsiteX3" fmla="*/ 0 w 3448050"/>
              <a:gd name="connsiteY3" fmla="*/ 1571625 h 1571625"/>
              <a:gd name="connsiteX0" fmla="*/ 3448050 w 3448050"/>
              <a:gd name="connsiteY0" fmla="*/ 1571625 h 1571625"/>
              <a:gd name="connsiteX1" fmla="*/ 2794109 w 3448050"/>
              <a:gd name="connsiteY1" fmla="*/ 0 h 1571625"/>
              <a:gd name="connsiteX2" fmla="*/ 594491 w 3448050"/>
              <a:gd name="connsiteY2" fmla="*/ 0 h 1571625"/>
              <a:gd name="connsiteX3" fmla="*/ 0 w 3448050"/>
              <a:gd name="connsiteY3" fmla="*/ 1571625 h 1571625"/>
              <a:gd name="connsiteX0" fmla="*/ 3382826 w 3382826"/>
              <a:gd name="connsiteY0" fmla="*/ 1428750 h 1571625"/>
              <a:gd name="connsiteX1" fmla="*/ 2794109 w 3382826"/>
              <a:gd name="connsiteY1" fmla="*/ 0 h 1571625"/>
              <a:gd name="connsiteX2" fmla="*/ 594491 w 3382826"/>
              <a:gd name="connsiteY2" fmla="*/ 0 h 1571625"/>
              <a:gd name="connsiteX3" fmla="*/ 0 w 3382826"/>
              <a:gd name="connsiteY3" fmla="*/ 1571625 h 1571625"/>
              <a:gd name="connsiteX0" fmla="*/ 3382826 w 3382826"/>
              <a:gd name="connsiteY0" fmla="*/ 1428750 h 1571625"/>
              <a:gd name="connsiteX1" fmla="*/ 3382826 w 3382826"/>
              <a:gd name="connsiteY1" fmla="*/ 1571625 h 1571625"/>
              <a:gd name="connsiteX2" fmla="*/ 2794109 w 3382826"/>
              <a:gd name="connsiteY2" fmla="*/ 0 h 1571625"/>
              <a:gd name="connsiteX3" fmla="*/ 594491 w 3382826"/>
              <a:gd name="connsiteY3" fmla="*/ 0 h 1571625"/>
              <a:gd name="connsiteX4" fmla="*/ 0 w 3382826"/>
              <a:gd name="connsiteY4" fmla="*/ 1571625 h 1571625"/>
              <a:gd name="connsiteX0" fmla="*/ 3419737 w 3419737"/>
              <a:gd name="connsiteY0" fmla="*/ 1428750 h 1571625"/>
              <a:gd name="connsiteX1" fmla="*/ 3419737 w 3419737"/>
              <a:gd name="connsiteY1" fmla="*/ 1571625 h 1571625"/>
              <a:gd name="connsiteX2" fmla="*/ 2831020 w 3419737"/>
              <a:gd name="connsiteY2" fmla="*/ 0 h 1571625"/>
              <a:gd name="connsiteX3" fmla="*/ 631402 w 3419737"/>
              <a:gd name="connsiteY3" fmla="*/ 0 h 1571625"/>
              <a:gd name="connsiteX4" fmla="*/ 0 w 3419737"/>
              <a:gd name="connsiteY4" fmla="*/ 1571625 h 15716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419737" h="1571625">
                <a:moveTo>
                  <a:pt x="3419737" y="1428750"/>
                </a:moveTo>
                <a:lnTo>
                  <a:pt x="3419737" y="1571625"/>
                </a:lnTo>
                <a:lnTo>
                  <a:pt x="2831020" y="0"/>
                </a:lnTo>
                <a:lnTo>
                  <a:pt x="631402" y="0"/>
                </a:lnTo>
                <a:lnTo>
                  <a:pt x="0" y="1571625"/>
                </a:lnTo>
              </a:path>
            </a:pathLst>
          </a:custGeom>
          <a:noFill/>
          <a:ln w="38100" cap="flat" cmpd="sng" algn="ctr">
            <a:solidFill>
              <a:srgbClr val="C00000"/>
            </a:solidFill>
            <a:prstDash val="lgDashDot"/>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32" name="TextBox 131"/>
          <p:cNvSpPr txBox="1"/>
          <p:nvPr/>
        </p:nvSpPr>
        <p:spPr>
          <a:xfrm>
            <a:off x="2815307" y="1912268"/>
            <a:ext cx="229230" cy="215444"/>
          </a:xfrm>
          <a:prstGeom prst="rect">
            <a:avLst/>
          </a:prstGeom>
          <a:noFill/>
        </p:spPr>
        <p:txBody>
          <a:bodyPr wrap="none" lIns="0" tIns="0" rIns="0" bIns="0" rtlCol="0">
            <a:spAutoFit/>
          </a:bodyPr>
          <a:lstStyle/>
          <a:p>
            <a:r>
              <a:rPr lang="en-GB" sz="1400" dirty="0" smtClean="0">
                <a:solidFill>
                  <a:srgbClr val="C00000"/>
                </a:solidFill>
              </a:rPr>
              <a:t>A1</a:t>
            </a:r>
            <a:endParaRPr lang="en-US" sz="1400" dirty="0" smtClean="0">
              <a:solidFill>
                <a:srgbClr val="C00000"/>
              </a:solidFill>
            </a:endParaRPr>
          </a:p>
        </p:txBody>
      </p:sp>
      <p:sp>
        <p:nvSpPr>
          <p:cNvPr id="133" name="TextBox 132"/>
          <p:cNvSpPr txBox="1"/>
          <p:nvPr/>
        </p:nvSpPr>
        <p:spPr>
          <a:xfrm>
            <a:off x="2095227" y="1912268"/>
            <a:ext cx="229230" cy="215444"/>
          </a:xfrm>
          <a:prstGeom prst="rect">
            <a:avLst/>
          </a:prstGeom>
          <a:noFill/>
        </p:spPr>
        <p:txBody>
          <a:bodyPr wrap="none" lIns="0" tIns="0" rIns="0" bIns="0" rtlCol="0">
            <a:spAutoFit/>
          </a:bodyPr>
          <a:lstStyle/>
          <a:p>
            <a:r>
              <a:rPr lang="en-GB" sz="1400" dirty="0" smtClean="0">
                <a:solidFill>
                  <a:srgbClr val="C00000"/>
                </a:solidFill>
              </a:rPr>
              <a:t>A2</a:t>
            </a:r>
            <a:endParaRPr lang="en-US" sz="1400" dirty="0" smtClean="0">
              <a:solidFill>
                <a:srgbClr val="C00000"/>
              </a:solidFill>
            </a:endParaRPr>
          </a:p>
        </p:txBody>
      </p:sp>
      <p:sp>
        <p:nvSpPr>
          <p:cNvPr id="134" name="TextBox 133"/>
          <p:cNvSpPr txBox="1"/>
          <p:nvPr/>
        </p:nvSpPr>
        <p:spPr>
          <a:xfrm>
            <a:off x="2527275" y="2416324"/>
            <a:ext cx="229230" cy="215444"/>
          </a:xfrm>
          <a:prstGeom prst="rect">
            <a:avLst/>
          </a:prstGeom>
          <a:noFill/>
        </p:spPr>
        <p:txBody>
          <a:bodyPr wrap="none" lIns="0" tIns="0" rIns="0" bIns="0" rtlCol="0">
            <a:spAutoFit/>
          </a:bodyPr>
          <a:lstStyle/>
          <a:p>
            <a:r>
              <a:rPr lang="en-GB" sz="1400" dirty="0" smtClean="0">
                <a:solidFill>
                  <a:srgbClr val="C00000"/>
                </a:solidFill>
              </a:rPr>
              <a:t>A3</a:t>
            </a:r>
            <a:endParaRPr lang="en-US" sz="1400" dirty="0" smtClean="0">
              <a:solidFill>
                <a:srgbClr val="C00000"/>
              </a:solidFill>
            </a:endParaRPr>
          </a:p>
        </p:txBody>
      </p:sp>
      <p:cxnSp>
        <p:nvCxnSpPr>
          <p:cNvPr id="139" name="Straight Connector 138"/>
          <p:cNvCxnSpPr/>
          <p:nvPr/>
        </p:nvCxnSpPr>
        <p:spPr bwMode="auto">
          <a:xfrm>
            <a:off x="4158631" y="3496444"/>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140" name="Straight Connector 139"/>
          <p:cNvCxnSpPr/>
          <p:nvPr/>
        </p:nvCxnSpPr>
        <p:spPr bwMode="auto">
          <a:xfrm>
            <a:off x="4014615" y="3496444"/>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141" name="Straight Connector 140"/>
          <p:cNvCxnSpPr/>
          <p:nvPr/>
        </p:nvCxnSpPr>
        <p:spPr bwMode="auto">
          <a:xfrm>
            <a:off x="4086623" y="3496444"/>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142" name="Straight Connector 141"/>
          <p:cNvCxnSpPr/>
          <p:nvPr/>
        </p:nvCxnSpPr>
        <p:spPr bwMode="auto">
          <a:xfrm>
            <a:off x="1247683" y="349644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43" name="Straight Connector 142"/>
          <p:cNvCxnSpPr/>
          <p:nvPr/>
        </p:nvCxnSpPr>
        <p:spPr bwMode="auto">
          <a:xfrm>
            <a:off x="1103667" y="349644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44" name="Straight Connector 143"/>
          <p:cNvCxnSpPr/>
          <p:nvPr/>
        </p:nvCxnSpPr>
        <p:spPr bwMode="auto">
          <a:xfrm>
            <a:off x="1175675" y="349644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145" name="Group 58"/>
          <p:cNvGrpSpPr>
            <a:grpSpLocks noChangeAspect="1"/>
          </p:cNvGrpSpPr>
          <p:nvPr/>
        </p:nvGrpSpPr>
        <p:grpSpPr>
          <a:xfrm flipV="1">
            <a:off x="1735187" y="4288532"/>
            <a:ext cx="288032" cy="288032"/>
            <a:chOff x="655067" y="5296644"/>
            <a:chExt cx="504056" cy="504056"/>
          </a:xfrm>
          <a:solidFill>
            <a:schemeClr val="bg1"/>
          </a:solidFill>
        </p:grpSpPr>
        <p:sp>
          <p:nvSpPr>
            <p:cNvPr id="146" name="Isosceles Triangle 145"/>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47" name="Trapezoid 146"/>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151" name="Group 58"/>
          <p:cNvGrpSpPr>
            <a:grpSpLocks noChangeAspect="1"/>
          </p:cNvGrpSpPr>
          <p:nvPr/>
        </p:nvGrpSpPr>
        <p:grpSpPr>
          <a:xfrm flipH="1" flipV="1">
            <a:off x="3247355" y="4288532"/>
            <a:ext cx="288032" cy="288032"/>
            <a:chOff x="655067" y="5296644"/>
            <a:chExt cx="504056" cy="504056"/>
          </a:xfrm>
          <a:solidFill>
            <a:schemeClr val="bg1"/>
          </a:solidFill>
        </p:grpSpPr>
        <p:sp>
          <p:nvSpPr>
            <p:cNvPr id="152" name="Isosceles Triangle 151"/>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53" name="Trapezoid 152"/>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157" name="Group 61"/>
          <p:cNvGrpSpPr>
            <a:grpSpLocks noChangeAspect="1"/>
          </p:cNvGrpSpPr>
          <p:nvPr/>
        </p:nvGrpSpPr>
        <p:grpSpPr>
          <a:xfrm flipV="1">
            <a:off x="1015107" y="4288532"/>
            <a:ext cx="576064" cy="288032"/>
            <a:chOff x="655067" y="5296644"/>
            <a:chExt cx="504056" cy="504056"/>
          </a:xfrm>
          <a:solidFill>
            <a:schemeClr val="bg1"/>
          </a:solidFill>
        </p:grpSpPr>
        <p:sp>
          <p:nvSpPr>
            <p:cNvPr id="158" name="Isosceles Triangle 157"/>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59" name="Trapezoid 158"/>
            <p:cNvSpPr/>
            <p:nvPr/>
          </p:nvSpPr>
          <p:spPr bwMode="auto">
            <a:xfrm>
              <a:off x="655067" y="5656684"/>
              <a:ext cx="504056" cy="144016"/>
            </a:xfrm>
            <a:prstGeom prst="trapezoid">
              <a:avLst>
                <a:gd name="adj" fmla="val 98016"/>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163" name="Straight Connector 162"/>
          <p:cNvCxnSpPr>
            <a:endCxn id="158" idx="0"/>
          </p:cNvCxnSpPr>
          <p:nvPr/>
        </p:nvCxnSpPr>
        <p:spPr bwMode="auto">
          <a:xfrm flipV="1">
            <a:off x="1303139" y="457656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365" name="Group 364"/>
          <p:cNvGrpSpPr/>
          <p:nvPr/>
        </p:nvGrpSpPr>
        <p:grpSpPr>
          <a:xfrm>
            <a:off x="1807195" y="4144516"/>
            <a:ext cx="144016" cy="144016"/>
            <a:chOff x="1591171" y="4144516"/>
            <a:chExt cx="144016" cy="144016"/>
          </a:xfrm>
        </p:grpSpPr>
        <p:cxnSp>
          <p:nvCxnSpPr>
            <p:cNvPr id="148" name="Straight Connector 147"/>
            <p:cNvCxnSpPr/>
            <p:nvPr/>
          </p:nvCxnSpPr>
          <p:spPr bwMode="auto">
            <a:xfrm>
              <a:off x="1663179"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49" name="Straight Connector 148"/>
            <p:cNvCxnSpPr/>
            <p:nvPr/>
          </p:nvCxnSpPr>
          <p:spPr bwMode="auto">
            <a:xfrm>
              <a:off x="1735187"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50" name="Straight Connector 149"/>
            <p:cNvCxnSpPr/>
            <p:nvPr/>
          </p:nvCxnSpPr>
          <p:spPr bwMode="auto">
            <a:xfrm>
              <a:off x="1591171"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cxnSp>
        <p:nvCxnSpPr>
          <p:cNvPr id="154" name="Straight Connector 153"/>
          <p:cNvCxnSpPr/>
          <p:nvPr/>
        </p:nvCxnSpPr>
        <p:spPr bwMode="auto">
          <a:xfrm flipH="1">
            <a:off x="3391371"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55" name="Straight Connector 154"/>
          <p:cNvCxnSpPr/>
          <p:nvPr/>
        </p:nvCxnSpPr>
        <p:spPr bwMode="auto">
          <a:xfrm flipH="1">
            <a:off x="3319363"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56" name="Straight Connector 155"/>
          <p:cNvCxnSpPr/>
          <p:nvPr/>
        </p:nvCxnSpPr>
        <p:spPr bwMode="auto">
          <a:xfrm flipH="1">
            <a:off x="3463379"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60" name="Straight Connector 159"/>
          <p:cNvCxnSpPr/>
          <p:nvPr/>
        </p:nvCxnSpPr>
        <p:spPr bwMode="auto">
          <a:xfrm>
            <a:off x="1519163"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61" name="Straight Connector 160"/>
          <p:cNvCxnSpPr/>
          <p:nvPr/>
        </p:nvCxnSpPr>
        <p:spPr bwMode="auto">
          <a:xfrm>
            <a:off x="1375147"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62" name="Straight Connector 161"/>
          <p:cNvCxnSpPr/>
          <p:nvPr/>
        </p:nvCxnSpPr>
        <p:spPr bwMode="auto">
          <a:xfrm>
            <a:off x="1447155"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72" name="Straight Connector 171"/>
          <p:cNvCxnSpPr/>
          <p:nvPr/>
        </p:nvCxnSpPr>
        <p:spPr bwMode="auto">
          <a:xfrm>
            <a:off x="1879203" y="4720580"/>
            <a:ext cx="1512168" cy="0"/>
          </a:xfrm>
          <a:prstGeom prst="line">
            <a:avLst/>
          </a:prstGeom>
          <a:solidFill>
            <a:schemeClr val="accent1"/>
          </a:solidFill>
          <a:ln w="38100" cap="flat" cmpd="sng" algn="ctr">
            <a:solidFill>
              <a:srgbClr val="CCCC00"/>
            </a:solidFill>
            <a:prstDash val="solid"/>
            <a:round/>
            <a:headEnd type="none" w="med" len="med"/>
            <a:tailEnd type="none" w="med" len="med"/>
          </a:ln>
          <a:effectLst/>
        </p:spPr>
      </p:cxnSp>
      <p:sp>
        <p:nvSpPr>
          <p:cNvPr id="173" name="TextBox 172"/>
          <p:cNvSpPr txBox="1"/>
          <p:nvPr/>
        </p:nvSpPr>
        <p:spPr>
          <a:xfrm>
            <a:off x="2095227" y="4504556"/>
            <a:ext cx="1058431" cy="184666"/>
          </a:xfrm>
          <a:prstGeom prst="rect">
            <a:avLst/>
          </a:prstGeom>
          <a:noFill/>
        </p:spPr>
        <p:txBody>
          <a:bodyPr wrap="none" lIns="0" tIns="0" rIns="0" bIns="0" rtlCol="0">
            <a:spAutoFit/>
          </a:bodyPr>
          <a:lstStyle/>
          <a:p>
            <a:pPr algn="ctr"/>
            <a:r>
              <a:rPr lang="en-GB" sz="1200" b="0" dirty="0" smtClean="0">
                <a:solidFill>
                  <a:srgbClr val="808000"/>
                </a:solidFill>
              </a:rPr>
              <a:t>Intra-DAS TESI</a:t>
            </a:r>
            <a:endParaRPr lang="en-US" sz="1200" b="0" dirty="0" smtClean="0">
              <a:solidFill>
                <a:srgbClr val="808000"/>
              </a:solidFill>
            </a:endParaRPr>
          </a:p>
        </p:txBody>
      </p:sp>
      <p:cxnSp>
        <p:nvCxnSpPr>
          <p:cNvPr id="174" name="Straight Connector 173"/>
          <p:cNvCxnSpPr/>
          <p:nvPr/>
        </p:nvCxnSpPr>
        <p:spPr bwMode="auto">
          <a:xfrm>
            <a:off x="1879203" y="457656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75" name="Straight Connector 174"/>
          <p:cNvCxnSpPr/>
          <p:nvPr/>
        </p:nvCxnSpPr>
        <p:spPr bwMode="auto">
          <a:xfrm>
            <a:off x="3391371" y="457656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177" name="TextBox 176"/>
          <p:cNvSpPr txBox="1"/>
          <p:nvPr/>
        </p:nvSpPr>
        <p:spPr>
          <a:xfrm>
            <a:off x="871091" y="4864596"/>
            <a:ext cx="853179" cy="277000"/>
          </a:xfrm>
          <a:prstGeom prst="rect">
            <a:avLst/>
          </a:prstGeom>
          <a:noFill/>
        </p:spPr>
        <p:txBody>
          <a:bodyPr wrap="square" lIns="0" tIns="0" rIns="0" bIns="0" rtlCol="0">
            <a:spAutoFit/>
          </a:bodyPr>
          <a:lstStyle/>
          <a:p>
            <a:pPr algn="ctr"/>
            <a:r>
              <a:rPr lang="en-GB" sz="1800" b="0" dirty="0" smtClean="0"/>
              <a:t>ENNI</a:t>
            </a:r>
            <a:endParaRPr lang="en-US" sz="1800" b="0" dirty="0" smtClean="0"/>
          </a:p>
        </p:txBody>
      </p:sp>
      <p:sp>
        <p:nvSpPr>
          <p:cNvPr id="178" name="TextBox 177"/>
          <p:cNvSpPr txBox="1"/>
          <p:nvPr/>
        </p:nvSpPr>
        <p:spPr>
          <a:xfrm>
            <a:off x="3546304" y="4864596"/>
            <a:ext cx="853179" cy="277000"/>
          </a:xfrm>
          <a:prstGeom prst="rect">
            <a:avLst/>
          </a:prstGeom>
          <a:noFill/>
        </p:spPr>
        <p:txBody>
          <a:bodyPr wrap="square" lIns="0" tIns="0" rIns="0" bIns="0" rtlCol="0">
            <a:spAutoFit/>
          </a:bodyPr>
          <a:lstStyle/>
          <a:p>
            <a:pPr algn="ctr"/>
            <a:r>
              <a:rPr lang="en-GB" sz="1800" b="0" dirty="0" smtClean="0"/>
              <a:t>ENNI</a:t>
            </a:r>
            <a:endParaRPr lang="en-US" sz="1800" b="0" dirty="0" smtClean="0"/>
          </a:p>
        </p:txBody>
      </p:sp>
      <p:grpSp>
        <p:nvGrpSpPr>
          <p:cNvPr id="280" name="Group 279"/>
          <p:cNvGrpSpPr/>
          <p:nvPr/>
        </p:nvGrpSpPr>
        <p:grpSpPr>
          <a:xfrm>
            <a:off x="9007995" y="2632348"/>
            <a:ext cx="792088" cy="1080120"/>
            <a:chOff x="6703740" y="2632348"/>
            <a:chExt cx="792088" cy="1080120"/>
          </a:xfrm>
        </p:grpSpPr>
        <p:sp>
          <p:nvSpPr>
            <p:cNvPr id="182" name="Rectangle 181"/>
            <p:cNvSpPr/>
            <p:nvPr/>
          </p:nvSpPr>
          <p:spPr bwMode="auto">
            <a:xfrm>
              <a:off x="6703740" y="2632348"/>
              <a:ext cx="727075" cy="288031"/>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99" name="Freeform 198"/>
            <p:cNvSpPr/>
            <p:nvPr/>
          </p:nvSpPr>
          <p:spPr bwMode="auto">
            <a:xfrm>
              <a:off x="6847756" y="2632348"/>
              <a:ext cx="432048" cy="144016"/>
            </a:xfrm>
            <a:custGeom>
              <a:avLst/>
              <a:gdLst>
                <a:gd name="connsiteX0" fmla="*/ 0 w 218783"/>
                <a:gd name="connsiteY0" fmla="*/ 0 h 73863"/>
                <a:gd name="connsiteX1" fmla="*/ 106587 w 218783"/>
                <a:gd name="connsiteY1" fmla="*/ 72928 h 73863"/>
                <a:gd name="connsiteX2" fmla="*/ 218783 w 218783"/>
                <a:gd name="connsiteY2" fmla="*/ 5610 h 73863"/>
              </a:gdLst>
              <a:ahLst/>
              <a:cxnLst>
                <a:cxn ang="0">
                  <a:pos x="connsiteX0" y="connsiteY0"/>
                </a:cxn>
                <a:cxn ang="0">
                  <a:pos x="connsiteX1" y="connsiteY1"/>
                </a:cxn>
                <a:cxn ang="0">
                  <a:pos x="connsiteX2" y="connsiteY2"/>
                </a:cxn>
              </a:cxnLst>
              <a:rect l="l" t="t" r="r" b="b"/>
              <a:pathLst>
                <a:path w="218783" h="73863">
                  <a:moveTo>
                    <a:pt x="0" y="0"/>
                  </a:moveTo>
                  <a:cubicBezTo>
                    <a:pt x="35061" y="35996"/>
                    <a:pt x="70123" y="71993"/>
                    <a:pt x="106587" y="72928"/>
                  </a:cubicBezTo>
                  <a:cubicBezTo>
                    <a:pt x="143051" y="73863"/>
                    <a:pt x="180917" y="39736"/>
                    <a:pt x="218783" y="5610"/>
                  </a:cubicBezTo>
                </a:path>
              </a:pathLst>
            </a:custGeom>
            <a:noFill/>
            <a:ln w="38100" cap="flat" cmpd="sng" algn="ctr">
              <a:solidFill>
                <a:srgbClr val="0066F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183" name="Straight Connector 182"/>
            <p:cNvCxnSpPr/>
            <p:nvPr/>
          </p:nvCxnSpPr>
          <p:spPr bwMode="auto">
            <a:xfrm>
              <a:off x="7214791" y="2920380"/>
              <a:ext cx="0" cy="28803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184" name="Straight Connector 183"/>
            <p:cNvCxnSpPr/>
            <p:nvPr/>
          </p:nvCxnSpPr>
          <p:spPr bwMode="auto">
            <a:xfrm>
              <a:off x="6926759" y="2920380"/>
              <a:ext cx="0" cy="28803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sp>
          <p:nvSpPr>
            <p:cNvPr id="190" name="Isosceles Triangle 189"/>
            <p:cNvSpPr/>
            <p:nvPr/>
          </p:nvSpPr>
          <p:spPr bwMode="auto">
            <a:xfrm>
              <a:off x="7076843" y="3208412"/>
              <a:ext cx="288032" cy="288032"/>
            </a:xfrm>
            <a:prstGeom prst="triangle">
              <a:avLst/>
            </a:prstGeom>
            <a:solidFill>
              <a:srgbClr val="99FF66"/>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91" name="Isosceles Triangle 190"/>
            <p:cNvSpPr/>
            <p:nvPr/>
          </p:nvSpPr>
          <p:spPr bwMode="auto">
            <a:xfrm>
              <a:off x="6788811" y="3208412"/>
              <a:ext cx="288032" cy="288032"/>
            </a:xfrm>
            <a:prstGeom prst="triangle">
              <a:avLst/>
            </a:prstGeom>
            <a:solidFill>
              <a:srgbClr val="99FF66"/>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92" name="Trapezoid 191"/>
            <p:cNvSpPr/>
            <p:nvPr/>
          </p:nvSpPr>
          <p:spPr bwMode="auto">
            <a:xfrm>
              <a:off x="6788810" y="3414149"/>
              <a:ext cx="578261" cy="82295"/>
            </a:xfrm>
            <a:prstGeom prst="trapezoid">
              <a:avLst>
                <a:gd name="adj" fmla="val 49845"/>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193" name="Straight Connector 192"/>
            <p:cNvCxnSpPr/>
            <p:nvPr/>
          </p:nvCxnSpPr>
          <p:spPr bwMode="auto">
            <a:xfrm>
              <a:off x="7005797" y="3496444"/>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194" name="Straight Connector 193"/>
            <p:cNvCxnSpPr/>
            <p:nvPr/>
          </p:nvCxnSpPr>
          <p:spPr bwMode="auto">
            <a:xfrm>
              <a:off x="7077805" y="3496444"/>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195" name="Straight Connector 194"/>
            <p:cNvCxnSpPr/>
            <p:nvPr/>
          </p:nvCxnSpPr>
          <p:spPr bwMode="auto">
            <a:xfrm>
              <a:off x="7149813" y="3496444"/>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sp>
          <p:nvSpPr>
            <p:cNvPr id="200" name="TextBox 199"/>
            <p:cNvSpPr txBox="1"/>
            <p:nvPr/>
          </p:nvSpPr>
          <p:spPr>
            <a:xfrm>
              <a:off x="7255378" y="2992968"/>
              <a:ext cx="240450" cy="215444"/>
            </a:xfrm>
            <a:prstGeom prst="rect">
              <a:avLst/>
            </a:prstGeom>
            <a:noFill/>
          </p:spPr>
          <p:txBody>
            <a:bodyPr wrap="none" lIns="0" tIns="0" rIns="0" bIns="0" rtlCol="0">
              <a:spAutoFit/>
            </a:bodyPr>
            <a:lstStyle/>
            <a:p>
              <a:r>
                <a:rPr lang="en-GB" sz="1400" dirty="0" smtClean="0">
                  <a:solidFill>
                    <a:schemeClr val="bg1">
                      <a:lumMod val="75000"/>
                    </a:schemeClr>
                  </a:solidFill>
                </a:rPr>
                <a:t>W*</a:t>
              </a:r>
              <a:endParaRPr lang="en-US" sz="1400" dirty="0" smtClean="0">
                <a:solidFill>
                  <a:schemeClr val="bg1">
                    <a:lumMod val="75000"/>
                  </a:schemeClr>
                </a:solidFill>
              </a:endParaRPr>
            </a:p>
          </p:txBody>
        </p:sp>
        <p:sp>
          <p:nvSpPr>
            <p:cNvPr id="201" name="TextBox 200"/>
            <p:cNvSpPr txBox="1"/>
            <p:nvPr/>
          </p:nvSpPr>
          <p:spPr>
            <a:xfrm>
              <a:off x="6775112" y="2992968"/>
              <a:ext cx="120226" cy="215444"/>
            </a:xfrm>
            <a:prstGeom prst="rect">
              <a:avLst/>
            </a:prstGeom>
            <a:noFill/>
          </p:spPr>
          <p:txBody>
            <a:bodyPr wrap="none" lIns="0" tIns="0" rIns="0" bIns="0" rtlCol="0">
              <a:spAutoFit/>
            </a:bodyPr>
            <a:lstStyle/>
            <a:p>
              <a:r>
                <a:rPr lang="en-GB" sz="1400" dirty="0" smtClean="0">
                  <a:solidFill>
                    <a:schemeClr val="bg1">
                      <a:lumMod val="75000"/>
                    </a:schemeClr>
                  </a:solidFill>
                </a:rPr>
                <a:t>P</a:t>
              </a:r>
              <a:endParaRPr lang="en-US" sz="1400" dirty="0" smtClean="0">
                <a:solidFill>
                  <a:schemeClr val="bg1">
                    <a:lumMod val="75000"/>
                  </a:schemeClr>
                </a:solidFill>
              </a:endParaRPr>
            </a:p>
          </p:txBody>
        </p:sp>
      </p:grpSp>
      <p:grpSp>
        <p:nvGrpSpPr>
          <p:cNvPr id="277" name="Group 276"/>
          <p:cNvGrpSpPr/>
          <p:nvPr/>
        </p:nvGrpSpPr>
        <p:grpSpPr>
          <a:xfrm>
            <a:off x="6055667" y="2632348"/>
            <a:ext cx="727075" cy="1080120"/>
            <a:chOff x="7776865" y="2632348"/>
            <a:chExt cx="727075" cy="1080120"/>
          </a:xfrm>
        </p:grpSpPr>
        <p:sp>
          <p:nvSpPr>
            <p:cNvPr id="179" name="Rectangle 178"/>
            <p:cNvSpPr/>
            <p:nvPr/>
          </p:nvSpPr>
          <p:spPr bwMode="auto">
            <a:xfrm>
              <a:off x="7776865" y="2632348"/>
              <a:ext cx="727075" cy="288031"/>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180" name="Straight Connector 179"/>
            <p:cNvCxnSpPr/>
            <p:nvPr/>
          </p:nvCxnSpPr>
          <p:spPr bwMode="auto">
            <a:xfrm>
              <a:off x="8280921" y="2920380"/>
              <a:ext cx="0" cy="28803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81" name="Straight Connector 180"/>
            <p:cNvCxnSpPr/>
            <p:nvPr/>
          </p:nvCxnSpPr>
          <p:spPr bwMode="auto">
            <a:xfrm>
              <a:off x="7992889" y="2920380"/>
              <a:ext cx="0" cy="28803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85" name="Straight Connector 184"/>
            <p:cNvCxnSpPr/>
            <p:nvPr/>
          </p:nvCxnSpPr>
          <p:spPr bwMode="auto">
            <a:xfrm flipH="1">
              <a:off x="8287916" y="2632348"/>
              <a:ext cx="72008" cy="288032"/>
            </a:xfrm>
            <a:prstGeom prst="line">
              <a:avLst/>
            </a:prstGeom>
            <a:solidFill>
              <a:schemeClr val="accent1"/>
            </a:solidFill>
            <a:ln w="38100" cap="flat" cmpd="sng" algn="ctr">
              <a:solidFill>
                <a:srgbClr val="0066FF"/>
              </a:solidFill>
              <a:prstDash val="solid"/>
              <a:round/>
              <a:headEnd type="none" w="med" len="med"/>
              <a:tailEnd type="none" w="med" len="med"/>
            </a:ln>
            <a:effectLst/>
          </p:spPr>
        </p:cxnSp>
        <p:cxnSp>
          <p:nvCxnSpPr>
            <p:cNvPr id="186" name="Straight Connector 185"/>
            <p:cNvCxnSpPr/>
            <p:nvPr/>
          </p:nvCxnSpPr>
          <p:spPr bwMode="auto">
            <a:xfrm>
              <a:off x="7927876" y="2632348"/>
              <a:ext cx="72008" cy="288032"/>
            </a:xfrm>
            <a:prstGeom prst="line">
              <a:avLst/>
            </a:prstGeom>
            <a:solidFill>
              <a:schemeClr val="accent1"/>
            </a:solidFill>
            <a:ln w="38100" cap="flat" cmpd="sng" algn="ctr">
              <a:solidFill>
                <a:srgbClr val="0066FF"/>
              </a:solidFill>
              <a:prstDash val="solid"/>
              <a:round/>
              <a:headEnd type="none" w="med" len="med"/>
              <a:tailEnd type="none" w="med" len="med"/>
            </a:ln>
            <a:effectLst/>
          </p:spPr>
        </p:cxnSp>
        <p:sp>
          <p:nvSpPr>
            <p:cNvPr id="187" name="Isosceles Triangle 186"/>
            <p:cNvSpPr/>
            <p:nvPr/>
          </p:nvSpPr>
          <p:spPr bwMode="auto">
            <a:xfrm>
              <a:off x="8130191" y="3208412"/>
              <a:ext cx="288032" cy="288032"/>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88" name="Isosceles Triangle 187"/>
            <p:cNvSpPr/>
            <p:nvPr/>
          </p:nvSpPr>
          <p:spPr bwMode="auto">
            <a:xfrm>
              <a:off x="7848529" y="3208412"/>
              <a:ext cx="288032" cy="288032"/>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89" name="Trapezoid 188"/>
            <p:cNvSpPr/>
            <p:nvPr/>
          </p:nvSpPr>
          <p:spPr bwMode="auto">
            <a:xfrm>
              <a:off x="7848528" y="3414149"/>
              <a:ext cx="573189" cy="82295"/>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196" name="Straight Connector 195"/>
            <p:cNvCxnSpPr/>
            <p:nvPr/>
          </p:nvCxnSpPr>
          <p:spPr bwMode="auto">
            <a:xfrm>
              <a:off x="8203161" y="349644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97" name="Straight Connector 196"/>
            <p:cNvCxnSpPr/>
            <p:nvPr/>
          </p:nvCxnSpPr>
          <p:spPr bwMode="auto">
            <a:xfrm>
              <a:off x="8059145" y="349644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98" name="Straight Connector 197"/>
            <p:cNvCxnSpPr/>
            <p:nvPr/>
          </p:nvCxnSpPr>
          <p:spPr bwMode="auto">
            <a:xfrm>
              <a:off x="8131153" y="349644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202" name="TextBox 201"/>
            <p:cNvSpPr txBox="1"/>
            <p:nvPr/>
          </p:nvSpPr>
          <p:spPr>
            <a:xfrm>
              <a:off x="8334022" y="2992388"/>
              <a:ext cx="169918" cy="215444"/>
            </a:xfrm>
            <a:prstGeom prst="rect">
              <a:avLst/>
            </a:prstGeom>
            <a:noFill/>
          </p:spPr>
          <p:txBody>
            <a:bodyPr wrap="none" lIns="0" tIns="0" rIns="0" bIns="0" rtlCol="0">
              <a:spAutoFit/>
            </a:bodyPr>
            <a:lstStyle/>
            <a:p>
              <a:r>
                <a:rPr lang="en-GB" sz="1400" dirty="0" smtClean="0"/>
                <a:t>W</a:t>
              </a:r>
              <a:endParaRPr lang="en-US" sz="1400" dirty="0" smtClean="0"/>
            </a:p>
          </p:txBody>
        </p:sp>
        <p:sp>
          <p:nvSpPr>
            <p:cNvPr id="203" name="TextBox 202"/>
            <p:cNvSpPr txBox="1"/>
            <p:nvPr/>
          </p:nvSpPr>
          <p:spPr>
            <a:xfrm>
              <a:off x="7783860" y="2992388"/>
              <a:ext cx="190758" cy="215444"/>
            </a:xfrm>
            <a:prstGeom prst="rect">
              <a:avLst/>
            </a:prstGeom>
            <a:noFill/>
          </p:spPr>
          <p:txBody>
            <a:bodyPr wrap="none" lIns="0" tIns="0" rIns="0" bIns="0" rtlCol="0">
              <a:spAutoFit/>
            </a:bodyPr>
            <a:lstStyle/>
            <a:p>
              <a:r>
                <a:rPr lang="en-GB" sz="1400" dirty="0" smtClean="0"/>
                <a:t>P*</a:t>
              </a:r>
              <a:endParaRPr lang="en-US" sz="1400" dirty="0" smtClean="0"/>
            </a:p>
          </p:txBody>
        </p:sp>
      </p:grpSp>
      <p:sp>
        <p:nvSpPr>
          <p:cNvPr id="225" name="Rectangle 224"/>
          <p:cNvSpPr/>
          <p:nvPr/>
        </p:nvSpPr>
        <p:spPr bwMode="auto">
          <a:xfrm>
            <a:off x="5407595" y="1768252"/>
            <a:ext cx="4896544" cy="3384376"/>
          </a:xfrm>
          <a:prstGeom prst="rect">
            <a:avLst/>
          </a:prstGeom>
          <a:noFill/>
          <a:ln w="9525" cap="flat" cmpd="sng" algn="ctr">
            <a:solidFill>
              <a:schemeClr val="tx1"/>
            </a:solidFill>
            <a:prstDash val="lg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26" name="TextBox 225"/>
          <p:cNvSpPr txBox="1"/>
          <p:nvPr/>
        </p:nvSpPr>
        <p:spPr>
          <a:xfrm>
            <a:off x="7770653" y="2056284"/>
            <a:ext cx="229230" cy="215444"/>
          </a:xfrm>
          <a:prstGeom prst="rect">
            <a:avLst/>
          </a:prstGeom>
          <a:noFill/>
        </p:spPr>
        <p:txBody>
          <a:bodyPr wrap="none" lIns="0" tIns="0" rIns="0" bIns="0" rtlCol="0">
            <a:spAutoFit/>
          </a:bodyPr>
          <a:lstStyle/>
          <a:p>
            <a:r>
              <a:rPr lang="en-GB" sz="1400" dirty="0" smtClean="0">
                <a:solidFill>
                  <a:srgbClr val="0066FF"/>
                </a:solidFill>
              </a:rPr>
              <a:t>B3</a:t>
            </a:r>
            <a:endParaRPr lang="en-US" sz="1400" dirty="0" smtClean="0">
              <a:solidFill>
                <a:srgbClr val="0066FF"/>
              </a:solidFill>
            </a:endParaRPr>
          </a:p>
        </p:txBody>
      </p:sp>
      <p:sp>
        <p:nvSpPr>
          <p:cNvPr id="227" name="Freeform 226"/>
          <p:cNvSpPr/>
          <p:nvPr/>
        </p:nvSpPr>
        <p:spPr bwMode="auto">
          <a:xfrm>
            <a:off x="6631731" y="2272308"/>
            <a:ext cx="2520280" cy="360040"/>
          </a:xfrm>
          <a:custGeom>
            <a:avLst/>
            <a:gdLst>
              <a:gd name="connsiteX0" fmla="*/ 3448050 w 3448050"/>
              <a:gd name="connsiteY0" fmla="*/ 1571625 h 1571625"/>
              <a:gd name="connsiteX1" fmla="*/ 2638425 w 3448050"/>
              <a:gd name="connsiteY1" fmla="*/ 0 h 1571625"/>
              <a:gd name="connsiteX2" fmla="*/ 733425 w 3448050"/>
              <a:gd name="connsiteY2" fmla="*/ 0 h 1571625"/>
              <a:gd name="connsiteX3" fmla="*/ 0 w 3448050"/>
              <a:gd name="connsiteY3" fmla="*/ 1571625 h 1571625"/>
              <a:gd name="connsiteX0" fmla="*/ 4180235 w 4180235"/>
              <a:gd name="connsiteY0" fmla="*/ 1571625 h 1571625"/>
              <a:gd name="connsiteX1" fmla="*/ 3370610 w 4180235"/>
              <a:gd name="connsiteY1" fmla="*/ 0 h 1571625"/>
              <a:gd name="connsiteX2" fmla="*/ 1465610 w 4180235"/>
              <a:gd name="connsiteY2" fmla="*/ 0 h 1571625"/>
              <a:gd name="connsiteX3" fmla="*/ 0 w 4180235"/>
              <a:gd name="connsiteY3" fmla="*/ 1569145 h 1571625"/>
              <a:gd name="connsiteX0" fmla="*/ 4180235 w 4180235"/>
              <a:gd name="connsiteY0" fmla="*/ 1571625 h 1571625"/>
              <a:gd name="connsiteX1" fmla="*/ 3370610 w 4180235"/>
              <a:gd name="connsiteY1" fmla="*/ 0 h 1571625"/>
              <a:gd name="connsiteX2" fmla="*/ 864097 w 4180235"/>
              <a:gd name="connsiteY2" fmla="*/ 0 h 1571625"/>
              <a:gd name="connsiteX3" fmla="*/ 0 w 4180235"/>
              <a:gd name="connsiteY3" fmla="*/ 1569145 h 1571625"/>
              <a:gd name="connsiteX0" fmla="*/ 4180235 w 4180235"/>
              <a:gd name="connsiteY0" fmla="*/ 1571625 h 1571625"/>
              <a:gd name="connsiteX1" fmla="*/ 3168353 w 4180235"/>
              <a:gd name="connsiteY1" fmla="*/ 0 h 1571625"/>
              <a:gd name="connsiteX2" fmla="*/ 864097 w 4180235"/>
              <a:gd name="connsiteY2" fmla="*/ 0 h 1571625"/>
              <a:gd name="connsiteX3" fmla="*/ 0 w 4180235"/>
              <a:gd name="connsiteY3" fmla="*/ 1569145 h 1571625"/>
              <a:gd name="connsiteX0" fmla="*/ 4180235 w 4180235"/>
              <a:gd name="connsiteY0" fmla="*/ 1571625 h 1571625"/>
              <a:gd name="connsiteX1" fmla="*/ 4032449 w 4180235"/>
              <a:gd name="connsiteY1" fmla="*/ 1571623 h 1571625"/>
              <a:gd name="connsiteX2" fmla="*/ 3168353 w 4180235"/>
              <a:gd name="connsiteY2" fmla="*/ 0 h 1571625"/>
              <a:gd name="connsiteX3" fmla="*/ 864097 w 4180235"/>
              <a:gd name="connsiteY3" fmla="*/ 0 h 1571625"/>
              <a:gd name="connsiteX4" fmla="*/ 0 w 4180235"/>
              <a:gd name="connsiteY4" fmla="*/ 1569145 h 1571625"/>
              <a:gd name="connsiteX0" fmla="*/ 4180235 w 4180235"/>
              <a:gd name="connsiteY0" fmla="*/ 1571625 h 1571625"/>
              <a:gd name="connsiteX1" fmla="*/ 3168353 w 4180235"/>
              <a:gd name="connsiteY1" fmla="*/ 0 h 1571625"/>
              <a:gd name="connsiteX2" fmla="*/ 864097 w 4180235"/>
              <a:gd name="connsiteY2" fmla="*/ 0 h 1571625"/>
              <a:gd name="connsiteX3" fmla="*/ 0 w 4180235"/>
              <a:gd name="connsiteY3" fmla="*/ 1569145 h 1571625"/>
              <a:gd name="connsiteX0" fmla="*/ 4180235 w 4180235"/>
              <a:gd name="connsiteY0" fmla="*/ 1571625 h 1571625"/>
              <a:gd name="connsiteX1" fmla="*/ 4032449 w 4180235"/>
              <a:gd name="connsiteY1" fmla="*/ 1571623 h 1571625"/>
              <a:gd name="connsiteX2" fmla="*/ 3168353 w 4180235"/>
              <a:gd name="connsiteY2" fmla="*/ 0 h 1571625"/>
              <a:gd name="connsiteX3" fmla="*/ 864097 w 4180235"/>
              <a:gd name="connsiteY3" fmla="*/ 0 h 1571625"/>
              <a:gd name="connsiteX4" fmla="*/ 0 w 4180235"/>
              <a:gd name="connsiteY4" fmla="*/ 1569145 h 1571625"/>
              <a:gd name="connsiteX0" fmla="*/ 4180235 w 4180235"/>
              <a:gd name="connsiteY0" fmla="*/ 1571625 h 1571625"/>
              <a:gd name="connsiteX1" fmla="*/ 3168353 w 4180235"/>
              <a:gd name="connsiteY1" fmla="*/ 0 h 1571625"/>
              <a:gd name="connsiteX2" fmla="*/ 864097 w 4180235"/>
              <a:gd name="connsiteY2" fmla="*/ 0 h 1571625"/>
              <a:gd name="connsiteX3" fmla="*/ 0 w 4180235"/>
              <a:gd name="connsiteY3" fmla="*/ 1569145 h 1571625"/>
              <a:gd name="connsiteX0" fmla="*/ 4032449 w 4032449"/>
              <a:gd name="connsiteY0" fmla="*/ 1571623 h 1571623"/>
              <a:gd name="connsiteX1" fmla="*/ 3168353 w 4032449"/>
              <a:gd name="connsiteY1" fmla="*/ 0 h 1571623"/>
              <a:gd name="connsiteX2" fmla="*/ 864097 w 4032449"/>
              <a:gd name="connsiteY2" fmla="*/ 0 h 1571623"/>
              <a:gd name="connsiteX3" fmla="*/ 0 w 4032449"/>
              <a:gd name="connsiteY3" fmla="*/ 1569145 h 1571623"/>
              <a:gd name="connsiteX0" fmla="*/ 4176465 w 4176465"/>
              <a:gd name="connsiteY0" fmla="*/ 1571625 h 1571625"/>
              <a:gd name="connsiteX1" fmla="*/ 3168353 w 4176465"/>
              <a:gd name="connsiteY1" fmla="*/ 0 h 1571625"/>
              <a:gd name="connsiteX2" fmla="*/ 864097 w 4176465"/>
              <a:gd name="connsiteY2" fmla="*/ 0 h 1571625"/>
              <a:gd name="connsiteX3" fmla="*/ 0 w 4176465"/>
              <a:gd name="connsiteY3" fmla="*/ 1569145 h 1571625"/>
              <a:gd name="connsiteX0" fmla="*/ 4104456 w 4104456"/>
              <a:gd name="connsiteY0" fmla="*/ 1571625 h 1571625"/>
              <a:gd name="connsiteX1" fmla="*/ 3096344 w 4104456"/>
              <a:gd name="connsiteY1" fmla="*/ 0 h 1571625"/>
              <a:gd name="connsiteX2" fmla="*/ 792088 w 4104456"/>
              <a:gd name="connsiteY2" fmla="*/ 0 h 1571625"/>
              <a:gd name="connsiteX3" fmla="*/ 0 w 4104456"/>
              <a:gd name="connsiteY3" fmla="*/ 1459365 h 1571625"/>
              <a:gd name="connsiteX0" fmla="*/ 4104456 w 4104456"/>
              <a:gd name="connsiteY0" fmla="*/ 1571625 h 1571625"/>
              <a:gd name="connsiteX1" fmla="*/ 3096344 w 4104456"/>
              <a:gd name="connsiteY1" fmla="*/ 0 h 1571625"/>
              <a:gd name="connsiteX2" fmla="*/ 792088 w 4104456"/>
              <a:gd name="connsiteY2" fmla="*/ 0 h 1571625"/>
              <a:gd name="connsiteX3" fmla="*/ 0 w 4104456"/>
              <a:gd name="connsiteY3" fmla="*/ 1571625 h 1571625"/>
              <a:gd name="connsiteX0" fmla="*/ 4104456 w 4104456"/>
              <a:gd name="connsiteY0" fmla="*/ 1571625 h 1571625"/>
              <a:gd name="connsiteX1" fmla="*/ 3096344 w 4104456"/>
              <a:gd name="connsiteY1" fmla="*/ 0 h 1571625"/>
              <a:gd name="connsiteX2" fmla="*/ 792088 w 4104456"/>
              <a:gd name="connsiteY2" fmla="*/ 0 h 1571625"/>
              <a:gd name="connsiteX3" fmla="*/ 0 w 4104456"/>
              <a:gd name="connsiteY3" fmla="*/ 1571625 h 1571625"/>
            </a:gdLst>
            <a:ahLst/>
            <a:cxnLst>
              <a:cxn ang="0">
                <a:pos x="connsiteX0" y="connsiteY0"/>
              </a:cxn>
              <a:cxn ang="0">
                <a:pos x="connsiteX1" y="connsiteY1"/>
              </a:cxn>
              <a:cxn ang="0">
                <a:pos x="connsiteX2" y="connsiteY2"/>
              </a:cxn>
              <a:cxn ang="0">
                <a:pos x="connsiteX3" y="connsiteY3"/>
              </a:cxn>
            </a:cxnLst>
            <a:rect l="l" t="t" r="r" b="b"/>
            <a:pathLst>
              <a:path w="4104456" h="1571625">
                <a:moveTo>
                  <a:pt x="4104456" y="1571625"/>
                </a:moveTo>
                <a:lnTo>
                  <a:pt x="3096344" y="0"/>
                </a:lnTo>
                <a:lnTo>
                  <a:pt x="792088" y="0"/>
                </a:lnTo>
                <a:lnTo>
                  <a:pt x="0" y="1571625"/>
                </a:lnTo>
              </a:path>
            </a:pathLst>
          </a:custGeom>
          <a:noFill/>
          <a:ln w="38100" cap="flat" cmpd="sng" algn="ctr">
            <a:solidFill>
              <a:srgbClr val="0066FF"/>
            </a:solidFill>
            <a:prstDash val="dashDot"/>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28" name="TextBox 227"/>
          <p:cNvSpPr txBox="1"/>
          <p:nvPr/>
        </p:nvSpPr>
        <p:spPr>
          <a:xfrm>
            <a:off x="6487715" y="1912268"/>
            <a:ext cx="229230" cy="215444"/>
          </a:xfrm>
          <a:prstGeom prst="rect">
            <a:avLst/>
          </a:prstGeom>
          <a:noFill/>
        </p:spPr>
        <p:txBody>
          <a:bodyPr wrap="none" lIns="0" tIns="0" rIns="0" bIns="0" rtlCol="0">
            <a:spAutoFit/>
          </a:bodyPr>
          <a:lstStyle/>
          <a:p>
            <a:r>
              <a:rPr lang="en-GB" sz="1400" dirty="0" smtClean="0">
                <a:solidFill>
                  <a:srgbClr val="0066FF"/>
                </a:solidFill>
              </a:rPr>
              <a:t>B1</a:t>
            </a:r>
            <a:endParaRPr lang="en-US" sz="1400" dirty="0" smtClean="0">
              <a:solidFill>
                <a:srgbClr val="0066FF"/>
              </a:solidFill>
            </a:endParaRPr>
          </a:p>
        </p:txBody>
      </p:sp>
      <p:sp>
        <p:nvSpPr>
          <p:cNvPr id="229" name="TextBox 228"/>
          <p:cNvSpPr txBox="1"/>
          <p:nvPr/>
        </p:nvSpPr>
        <p:spPr>
          <a:xfrm>
            <a:off x="9080003" y="1912268"/>
            <a:ext cx="229230" cy="215444"/>
          </a:xfrm>
          <a:prstGeom prst="rect">
            <a:avLst/>
          </a:prstGeom>
          <a:noFill/>
        </p:spPr>
        <p:txBody>
          <a:bodyPr wrap="none" lIns="0" tIns="0" rIns="0" bIns="0" rtlCol="0">
            <a:spAutoFit/>
          </a:bodyPr>
          <a:lstStyle/>
          <a:p>
            <a:r>
              <a:rPr lang="en-GB" sz="1400" dirty="0" smtClean="0">
                <a:solidFill>
                  <a:srgbClr val="0066FF"/>
                </a:solidFill>
              </a:rPr>
              <a:t>B2</a:t>
            </a:r>
            <a:endParaRPr lang="en-US" sz="1400" dirty="0" smtClean="0">
              <a:solidFill>
                <a:srgbClr val="0066FF"/>
              </a:solidFill>
            </a:endParaRPr>
          </a:p>
        </p:txBody>
      </p:sp>
      <p:cxnSp>
        <p:nvCxnSpPr>
          <p:cNvPr id="230" name="Straight Connector 229"/>
          <p:cNvCxnSpPr/>
          <p:nvPr/>
        </p:nvCxnSpPr>
        <p:spPr bwMode="auto">
          <a:xfrm flipH="1">
            <a:off x="6199047" y="2128292"/>
            <a:ext cx="425053" cy="504056"/>
          </a:xfrm>
          <a:prstGeom prst="line">
            <a:avLst/>
          </a:prstGeom>
          <a:solidFill>
            <a:schemeClr val="accent1"/>
          </a:solidFill>
          <a:ln w="38100" cap="flat" cmpd="sng" algn="ctr">
            <a:solidFill>
              <a:srgbClr val="0066FF"/>
            </a:solidFill>
            <a:prstDash val="solid"/>
            <a:round/>
            <a:headEnd type="none" w="med" len="med"/>
            <a:tailEnd type="none" w="med" len="med"/>
          </a:ln>
          <a:effectLst/>
        </p:spPr>
      </p:cxnSp>
      <p:cxnSp>
        <p:nvCxnSpPr>
          <p:cNvPr id="231" name="Straight Connector 230"/>
          <p:cNvCxnSpPr/>
          <p:nvPr/>
        </p:nvCxnSpPr>
        <p:spPr bwMode="auto">
          <a:xfrm>
            <a:off x="9216389" y="2128292"/>
            <a:ext cx="360040" cy="504056"/>
          </a:xfrm>
          <a:prstGeom prst="line">
            <a:avLst/>
          </a:prstGeom>
          <a:solidFill>
            <a:schemeClr val="accent1"/>
          </a:solidFill>
          <a:ln w="38100" cap="flat" cmpd="sng" algn="ctr">
            <a:solidFill>
              <a:srgbClr val="0066FF"/>
            </a:solidFill>
            <a:prstDash val="sysDot"/>
            <a:round/>
            <a:headEnd type="none" w="med" len="med"/>
            <a:tailEnd type="none" w="med" len="med"/>
          </a:ln>
          <a:effectLst/>
        </p:spPr>
      </p:cxnSp>
      <p:cxnSp>
        <p:nvCxnSpPr>
          <p:cNvPr id="232" name="Straight Connector 231"/>
          <p:cNvCxnSpPr/>
          <p:nvPr/>
        </p:nvCxnSpPr>
        <p:spPr bwMode="auto">
          <a:xfrm>
            <a:off x="8215907" y="2056284"/>
            <a:ext cx="432048" cy="576064"/>
          </a:xfrm>
          <a:prstGeom prst="line">
            <a:avLst/>
          </a:prstGeom>
          <a:solidFill>
            <a:schemeClr val="accent1"/>
          </a:solidFill>
          <a:ln w="38100" cap="flat" cmpd="sng" algn="ctr">
            <a:solidFill>
              <a:srgbClr val="C00000"/>
            </a:solidFill>
            <a:prstDash val="solid"/>
            <a:round/>
            <a:headEnd type="none" w="med" len="med"/>
            <a:tailEnd type="none" w="med" len="med"/>
          </a:ln>
          <a:effectLst/>
        </p:spPr>
      </p:cxnSp>
      <p:cxnSp>
        <p:nvCxnSpPr>
          <p:cNvPr id="233" name="Straight Connector 232"/>
          <p:cNvCxnSpPr/>
          <p:nvPr/>
        </p:nvCxnSpPr>
        <p:spPr bwMode="auto">
          <a:xfrm flipH="1">
            <a:off x="7135787" y="2128292"/>
            <a:ext cx="360040" cy="504056"/>
          </a:xfrm>
          <a:prstGeom prst="line">
            <a:avLst/>
          </a:prstGeom>
          <a:solidFill>
            <a:schemeClr val="accent1"/>
          </a:solidFill>
          <a:ln w="38100" cap="flat" cmpd="sng" algn="ctr">
            <a:solidFill>
              <a:srgbClr val="C00000"/>
            </a:solidFill>
            <a:prstDash val="sysDot"/>
            <a:round/>
            <a:headEnd type="none" w="med" len="med"/>
            <a:tailEnd type="none" w="med" len="med"/>
          </a:ln>
          <a:effectLst/>
        </p:spPr>
      </p:cxnSp>
      <p:sp>
        <p:nvSpPr>
          <p:cNvPr id="234" name="Freeform 233"/>
          <p:cNvSpPr/>
          <p:nvPr/>
        </p:nvSpPr>
        <p:spPr bwMode="auto">
          <a:xfrm>
            <a:off x="7567835" y="2416324"/>
            <a:ext cx="648072" cy="216024"/>
          </a:xfrm>
          <a:custGeom>
            <a:avLst/>
            <a:gdLst>
              <a:gd name="connsiteX0" fmla="*/ 3448050 w 3448050"/>
              <a:gd name="connsiteY0" fmla="*/ 1571625 h 1571625"/>
              <a:gd name="connsiteX1" fmla="*/ 2638425 w 3448050"/>
              <a:gd name="connsiteY1" fmla="*/ 0 h 1571625"/>
              <a:gd name="connsiteX2" fmla="*/ 733425 w 3448050"/>
              <a:gd name="connsiteY2" fmla="*/ 0 h 1571625"/>
              <a:gd name="connsiteX3" fmla="*/ 0 w 3448050"/>
              <a:gd name="connsiteY3" fmla="*/ 1571625 h 1571625"/>
              <a:gd name="connsiteX0" fmla="*/ 3745296 w 3745296"/>
              <a:gd name="connsiteY0" fmla="*/ 1571625 h 1571625"/>
              <a:gd name="connsiteX1" fmla="*/ 2638425 w 3745296"/>
              <a:gd name="connsiteY1" fmla="*/ 0 h 1571625"/>
              <a:gd name="connsiteX2" fmla="*/ 733425 w 3745296"/>
              <a:gd name="connsiteY2" fmla="*/ 0 h 1571625"/>
              <a:gd name="connsiteX3" fmla="*/ 0 w 3745296"/>
              <a:gd name="connsiteY3" fmla="*/ 1571625 h 1571625"/>
              <a:gd name="connsiteX0" fmla="*/ 3448050 w 3448050"/>
              <a:gd name="connsiteY0" fmla="*/ 1571625 h 1571625"/>
              <a:gd name="connsiteX1" fmla="*/ 2341179 w 3448050"/>
              <a:gd name="connsiteY1" fmla="*/ 0 h 1571625"/>
              <a:gd name="connsiteX2" fmla="*/ 436179 w 3448050"/>
              <a:gd name="connsiteY2" fmla="*/ 0 h 1571625"/>
              <a:gd name="connsiteX3" fmla="*/ 0 w 3448050"/>
              <a:gd name="connsiteY3" fmla="*/ 1571625 h 1571625"/>
              <a:gd name="connsiteX0" fmla="*/ 3448050 w 3448050"/>
              <a:gd name="connsiteY0" fmla="*/ 1702594 h 1702594"/>
              <a:gd name="connsiteX1" fmla="*/ 2853559 w 3448050"/>
              <a:gd name="connsiteY1" fmla="*/ 0 h 1702594"/>
              <a:gd name="connsiteX2" fmla="*/ 436179 w 3448050"/>
              <a:gd name="connsiteY2" fmla="*/ 130969 h 1702594"/>
              <a:gd name="connsiteX3" fmla="*/ 0 w 3448050"/>
              <a:gd name="connsiteY3" fmla="*/ 1702594 h 1702594"/>
              <a:gd name="connsiteX0" fmla="*/ 3448050 w 3448050"/>
              <a:gd name="connsiteY0" fmla="*/ 1571625 h 1571625"/>
              <a:gd name="connsiteX1" fmla="*/ 2853559 w 3448050"/>
              <a:gd name="connsiteY1" fmla="*/ 0 h 1571625"/>
              <a:gd name="connsiteX2" fmla="*/ 436179 w 3448050"/>
              <a:gd name="connsiteY2" fmla="*/ 0 h 1571625"/>
              <a:gd name="connsiteX3" fmla="*/ 0 w 3448050"/>
              <a:gd name="connsiteY3" fmla="*/ 1571625 h 1571625"/>
              <a:gd name="connsiteX0" fmla="*/ 3448050 w 3448050"/>
              <a:gd name="connsiteY0" fmla="*/ 1571625 h 1571625"/>
              <a:gd name="connsiteX1" fmla="*/ 2853559 w 3448050"/>
              <a:gd name="connsiteY1" fmla="*/ 0 h 1571625"/>
              <a:gd name="connsiteX2" fmla="*/ 535042 w 3448050"/>
              <a:gd name="connsiteY2" fmla="*/ 0 h 1571625"/>
              <a:gd name="connsiteX3" fmla="*/ 0 w 3448050"/>
              <a:gd name="connsiteY3" fmla="*/ 1571625 h 1571625"/>
              <a:gd name="connsiteX0" fmla="*/ 3448050 w 3448050"/>
              <a:gd name="connsiteY0" fmla="*/ 1571625 h 1571625"/>
              <a:gd name="connsiteX1" fmla="*/ 2853559 w 3448050"/>
              <a:gd name="connsiteY1" fmla="*/ 0 h 1571625"/>
              <a:gd name="connsiteX2" fmla="*/ 594491 w 3448050"/>
              <a:gd name="connsiteY2" fmla="*/ 0 h 1571625"/>
              <a:gd name="connsiteX3" fmla="*/ 0 w 3448050"/>
              <a:gd name="connsiteY3" fmla="*/ 1571625 h 1571625"/>
              <a:gd name="connsiteX0" fmla="*/ 3448050 w 3448050"/>
              <a:gd name="connsiteY0" fmla="*/ 1571625 h 1571625"/>
              <a:gd name="connsiteX1" fmla="*/ 2794109 w 3448050"/>
              <a:gd name="connsiteY1" fmla="*/ 0 h 1571625"/>
              <a:gd name="connsiteX2" fmla="*/ 594491 w 3448050"/>
              <a:gd name="connsiteY2" fmla="*/ 0 h 1571625"/>
              <a:gd name="connsiteX3" fmla="*/ 0 w 3448050"/>
              <a:gd name="connsiteY3" fmla="*/ 1571625 h 1571625"/>
              <a:gd name="connsiteX0" fmla="*/ 3382826 w 3382826"/>
              <a:gd name="connsiteY0" fmla="*/ 1428750 h 1571625"/>
              <a:gd name="connsiteX1" fmla="*/ 2794109 w 3382826"/>
              <a:gd name="connsiteY1" fmla="*/ 0 h 1571625"/>
              <a:gd name="connsiteX2" fmla="*/ 594491 w 3382826"/>
              <a:gd name="connsiteY2" fmla="*/ 0 h 1571625"/>
              <a:gd name="connsiteX3" fmla="*/ 0 w 3382826"/>
              <a:gd name="connsiteY3" fmla="*/ 1571625 h 1571625"/>
              <a:gd name="connsiteX0" fmla="*/ 3382826 w 3382826"/>
              <a:gd name="connsiteY0" fmla="*/ 1428750 h 1571625"/>
              <a:gd name="connsiteX1" fmla="*/ 3382826 w 3382826"/>
              <a:gd name="connsiteY1" fmla="*/ 1571625 h 1571625"/>
              <a:gd name="connsiteX2" fmla="*/ 2794109 w 3382826"/>
              <a:gd name="connsiteY2" fmla="*/ 0 h 1571625"/>
              <a:gd name="connsiteX3" fmla="*/ 594491 w 3382826"/>
              <a:gd name="connsiteY3" fmla="*/ 0 h 1571625"/>
              <a:gd name="connsiteX4" fmla="*/ 0 w 3382826"/>
              <a:gd name="connsiteY4" fmla="*/ 1571625 h 1571625"/>
              <a:gd name="connsiteX0" fmla="*/ 3419737 w 3419737"/>
              <a:gd name="connsiteY0" fmla="*/ 1428750 h 1571625"/>
              <a:gd name="connsiteX1" fmla="*/ 3419737 w 3419737"/>
              <a:gd name="connsiteY1" fmla="*/ 1571625 h 1571625"/>
              <a:gd name="connsiteX2" fmla="*/ 2831020 w 3419737"/>
              <a:gd name="connsiteY2" fmla="*/ 0 h 1571625"/>
              <a:gd name="connsiteX3" fmla="*/ 631402 w 3419737"/>
              <a:gd name="connsiteY3" fmla="*/ 0 h 1571625"/>
              <a:gd name="connsiteX4" fmla="*/ 0 w 3419737"/>
              <a:gd name="connsiteY4" fmla="*/ 1571625 h 15716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419737" h="1571625">
                <a:moveTo>
                  <a:pt x="3419737" y="1428750"/>
                </a:moveTo>
                <a:lnTo>
                  <a:pt x="3419737" y="1571625"/>
                </a:lnTo>
                <a:lnTo>
                  <a:pt x="2831020" y="0"/>
                </a:lnTo>
                <a:lnTo>
                  <a:pt x="631402" y="0"/>
                </a:lnTo>
                <a:lnTo>
                  <a:pt x="0" y="1571625"/>
                </a:lnTo>
              </a:path>
            </a:pathLst>
          </a:custGeom>
          <a:noFill/>
          <a:ln w="38100" cap="flat" cmpd="sng" algn="ctr">
            <a:solidFill>
              <a:srgbClr val="C00000"/>
            </a:solidFill>
            <a:prstDash val="lgDashDot"/>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35" name="TextBox 234"/>
          <p:cNvSpPr txBox="1"/>
          <p:nvPr/>
        </p:nvSpPr>
        <p:spPr>
          <a:xfrm>
            <a:off x="8071891" y="1912268"/>
            <a:ext cx="229230" cy="215444"/>
          </a:xfrm>
          <a:prstGeom prst="rect">
            <a:avLst/>
          </a:prstGeom>
          <a:noFill/>
        </p:spPr>
        <p:txBody>
          <a:bodyPr wrap="none" lIns="0" tIns="0" rIns="0" bIns="0" rtlCol="0">
            <a:spAutoFit/>
          </a:bodyPr>
          <a:lstStyle/>
          <a:p>
            <a:r>
              <a:rPr lang="en-GB" sz="1400" dirty="0" smtClean="0">
                <a:solidFill>
                  <a:srgbClr val="C00000"/>
                </a:solidFill>
              </a:rPr>
              <a:t>A1</a:t>
            </a:r>
            <a:endParaRPr lang="en-US" sz="1400" dirty="0" smtClean="0">
              <a:solidFill>
                <a:srgbClr val="C00000"/>
              </a:solidFill>
            </a:endParaRPr>
          </a:p>
        </p:txBody>
      </p:sp>
      <p:sp>
        <p:nvSpPr>
          <p:cNvPr id="236" name="TextBox 235"/>
          <p:cNvSpPr txBox="1"/>
          <p:nvPr/>
        </p:nvSpPr>
        <p:spPr>
          <a:xfrm>
            <a:off x="7351811" y="1912268"/>
            <a:ext cx="229230" cy="215444"/>
          </a:xfrm>
          <a:prstGeom prst="rect">
            <a:avLst/>
          </a:prstGeom>
          <a:noFill/>
        </p:spPr>
        <p:txBody>
          <a:bodyPr wrap="none" lIns="0" tIns="0" rIns="0" bIns="0" rtlCol="0">
            <a:spAutoFit/>
          </a:bodyPr>
          <a:lstStyle/>
          <a:p>
            <a:r>
              <a:rPr lang="en-GB" sz="1400" dirty="0" smtClean="0">
                <a:solidFill>
                  <a:srgbClr val="C00000"/>
                </a:solidFill>
              </a:rPr>
              <a:t>A2</a:t>
            </a:r>
            <a:endParaRPr lang="en-US" sz="1400" dirty="0" smtClean="0">
              <a:solidFill>
                <a:srgbClr val="C00000"/>
              </a:solidFill>
            </a:endParaRPr>
          </a:p>
        </p:txBody>
      </p:sp>
      <p:sp>
        <p:nvSpPr>
          <p:cNvPr id="237" name="TextBox 236"/>
          <p:cNvSpPr txBox="1"/>
          <p:nvPr/>
        </p:nvSpPr>
        <p:spPr>
          <a:xfrm>
            <a:off x="7783859" y="2416324"/>
            <a:ext cx="229230" cy="215444"/>
          </a:xfrm>
          <a:prstGeom prst="rect">
            <a:avLst/>
          </a:prstGeom>
          <a:noFill/>
        </p:spPr>
        <p:txBody>
          <a:bodyPr wrap="none" lIns="0" tIns="0" rIns="0" bIns="0" rtlCol="0">
            <a:spAutoFit/>
          </a:bodyPr>
          <a:lstStyle/>
          <a:p>
            <a:r>
              <a:rPr lang="en-GB" sz="1400" dirty="0" smtClean="0">
                <a:solidFill>
                  <a:srgbClr val="C00000"/>
                </a:solidFill>
              </a:rPr>
              <a:t>A3</a:t>
            </a:r>
            <a:endParaRPr lang="en-US" sz="1400" dirty="0" smtClean="0">
              <a:solidFill>
                <a:srgbClr val="C00000"/>
              </a:solidFill>
            </a:endParaRPr>
          </a:p>
        </p:txBody>
      </p:sp>
      <p:grpSp>
        <p:nvGrpSpPr>
          <p:cNvPr id="276" name="Group 275"/>
          <p:cNvGrpSpPr/>
          <p:nvPr/>
        </p:nvGrpSpPr>
        <p:grpSpPr>
          <a:xfrm>
            <a:off x="8071891" y="2632348"/>
            <a:ext cx="727711" cy="1080120"/>
            <a:chOff x="8705338" y="2632348"/>
            <a:chExt cx="727711" cy="1080120"/>
          </a:xfrm>
        </p:grpSpPr>
        <p:sp>
          <p:nvSpPr>
            <p:cNvPr id="205" name="Rectangle 204"/>
            <p:cNvSpPr/>
            <p:nvPr/>
          </p:nvSpPr>
          <p:spPr bwMode="auto">
            <a:xfrm>
              <a:off x="8705338" y="2632348"/>
              <a:ext cx="727075" cy="288031"/>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06" name="Freeform 205"/>
            <p:cNvSpPr/>
            <p:nvPr/>
          </p:nvSpPr>
          <p:spPr bwMode="auto">
            <a:xfrm>
              <a:off x="8849354" y="2632348"/>
              <a:ext cx="432048" cy="144016"/>
            </a:xfrm>
            <a:custGeom>
              <a:avLst/>
              <a:gdLst>
                <a:gd name="connsiteX0" fmla="*/ 0 w 218783"/>
                <a:gd name="connsiteY0" fmla="*/ 0 h 73863"/>
                <a:gd name="connsiteX1" fmla="*/ 106587 w 218783"/>
                <a:gd name="connsiteY1" fmla="*/ 72928 h 73863"/>
                <a:gd name="connsiteX2" fmla="*/ 218783 w 218783"/>
                <a:gd name="connsiteY2" fmla="*/ 5610 h 73863"/>
              </a:gdLst>
              <a:ahLst/>
              <a:cxnLst>
                <a:cxn ang="0">
                  <a:pos x="connsiteX0" y="connsiteY0"/>
                </a:cxn>
                <a:cxn ang="0">
                  <a:pos x="connsiteX1" y="connsiteY1"/>
                </a:cxn>
                <a:cxn ang="0">
                  <a:pos x="connsiteX2" y="connsiteY2"/>
                </a:cxn>
              </a:cxnLst>
              <a:rect l="l" t="t" r="r" b="b"/>
              <a:pathLst>
                <a:path w="218783" h="73863">
                  <a:moveTo>
                    <a:pt x="0" y="0"/>
                  </a:moveTo>
                  <a:cubicBezTo>
                    <a:pt x="35061" y="35996"/>
                    <a:pt x="70123" y="71993"/>
                    <a:pt x="106587" y="72928"/>
                  </a:cubicBezTo>
                  <a:cubicBezTo>
                    <a:pt x="143051" y="73863"/>
                    <a:pt x="180917" y="39736"/>
                    <a:pt x="218783" y="5610"/>
                  </a:cubicBezTo>
                </a:path>
              </a:pathLst>
            </a:custGeom>
            <a:noFill/>
            <a:ln w="38100" cap="flat" cmpd="sng" algn="ctr">
              <a:solidFill>
                <a:srgbClr val="C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207" name="Straight Connector 206"/>
            <p:cNvCxnSpPr/>
            <p:nvPr/>
          </p:nvCxnSpPr>
          <p:spPr bwMode="auto">
            <a:xfrm>
              <a:off x="9209394" y="2920380"/>
              <a:ext cx="0" cy="28803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208" name="Straight Connector 207"/>
            <p:cNvCxnSpPr/>
            <p:nvPr/>
          </p:nvCxnSpPr>
          <p:spPr bwMode="auto">
            <a:xfrm>
              <a:off x="8921362" y="2920380"/>
              <a:ext cx="0" cy="28803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sp>
          <p:nvSpPr>
            <p:cNvPr id="214" name="Isosceles Triangle 213"/>
            <p:cNvSpPr/>
            <p:nvPr/>
          </p:nvSpPr>
          <p:spPr bwMode="auto">
            <a:xfrm>
              <a:off x="9058664" y="3208412"/>
              <a:ext cx="288032" cy="288032"/>
            </a:xfrm>
            <a:prstGeom prst="triangle">
              <a:avLst/>
            </a:prstGeom>
            <a:solidFill>
              <a:srgbClr val="99FF66"/>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15" name="Isosceles Triangle 214"/>
            <p:cNvSpPr/>
            <p:nvPr/>
          </p:nvSpPr>
          <p:spPr bwMode="auto">
            <a:xfrm>
              <a:off x="8777002" y="3208412"/>
              <a:ext cx="288032" cy="288032"/>
            </a:xfrm>
            <a:prstGeom prst="triangle">
              <a:avLst/>
            </a:prstGeom>
            <a:solidFill>
              <a:srgbClr val="99FF66"/>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16" name="Trapezoid 215"/>
            <p:cNvSpPr/>
            <p:nvPr/>
          </p:nvSpPr>
          <p:spPr bwMode="auto">
            <a:xfrm>
              <a:off x="8777001" y="3414149"/>
              <a:ext cx="570383" cy="82295"/>
            </a:xfrm>
            <a:prstGeom prst="trapezoid">
              <a:avLst>
                <a:gd name="adj" fmla="val 49845"/>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22" name="TextBox 221"/>
            <p:cNvSpPr txBox="1"/>
            <p:nvPr/>
          </p:nvSpPr>
          <p:spPr>
            <a:xfrm>
              <a:off x="9263131" y="2992388"/>
              <a:ext cx="169918" cy="215444"/>
            </a:xfrm>
            <a:prstGeom prst="rect">
              <a:avLst/>
            </a:prstGeom>
            <a:noFill/>
          </p:spPr>
          <p:txBody>
            <a:bodyPr wrap="none" lIns="0" tIns="0" rIns="0" bIns="0" rtlCol="0">
              <a:spAutoFit/>
            </a:bodyPr>
            <a:lstStyle/>
            <a:p>
              <a:r>
                <a:rPr lang="en-GB" sz="1400" dirty="0" smtClean="0">
                  <a:solidFill>
                    <a:schemeClr val="bg1">
                      <a:lumMod val="75000"/>
                    </a:schemeClr>
                  </a:solidFill>
                </a:rPr>
                <a:t>W</a:t>
              </a:r>
              <a:endParaRPr lang="en-US" sz="1400" dirty="0" smtClean="0">
                <a:solidFill>
                  <a:schemeClr val="bg1">
                    <a:lumMod val="75000"/>
                  </a:schemeClr>
                </a:solidFill>
              </a:endParaRPr>
            </a:p>
          </p:txBody>
        </p:sp>
        <p:sp>
          <p:nvSpPr>
            <p:cNvPr id="223" name="TextBox 222"/>
            <p:cNvSpPr txBox="1"/>
            <p:nvPr/>
          </p:nvSpPr>
          <p:spPr>
            <a:xfrm>
              <a:off x="8712969" y="2992388"/>
              <a:ext cx="190758" cy="215444"/>
            </a:xfrm>
            <a:prstGeom prst="rect">
              <a:avLst/>
            </a:prstGeom>
            <a:noFill/>
          </p:spPr>
          <p:txBody>
            <a:bodyPr wrap="none" lIns="0" tIns="0" rIns="0" bIns="0" rtlCol="0">
              <a:spAutoFit/>
            </a:bodyPr>
            <a:lstStyle/>
            <a:p>
              <a:r>
                <a:rPr lang="en-GB" sz="1400" dirty="0" smtClean="0">
                  <a:solidFill>
                    <a:schemeClr val="bg1">
                      <a:lumMod val="75000"/>
                    </a:schemeClr>
                  </a:solidFill>
                </a:rPr>
                <a:t>P*</a:t>
              </a:r>
              <a:endParaRPr lang="en-US" sz="1400" dirty="0" smtClean="0">
                <a:solidFill>
                  <a:schemeClr val="bg1">
                    <a:lumMod val="75000"/>
                  </a:schemeClr>
                </a:solidFill>
              </a:endParaRPr>
            </a:p>
          </p:txBody>
        </p:sp>
        <p:cxnSp>
          <p:nvCxnSpPr>
            <p:cNvPr id="238" name="Straight Connector 237"/>
            <p:cNvCxnSpPr/>
            <p:nvPr/>
          </p:nvCxnSpPr>
          <p:spPr bwMode="auto">
            <a:xfrm>
              <a:off x="9127183" y="3496444"/>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239" name="Straight Connector 238"/>
            <p:cNvCxnSpPr/>
            <p:nvPr/>
          </p:nvCxnSpPr>
          <p:spPr bwMode="auto">
            <a:xfrm>
              <a:off x="8983167" y="3496444"/>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240" name="Straight Connector 239"/>
            <p:cNvCxnSpPr/>
            <p:nvPr/>
          </p:nvCxnSpPr>
          <p:spPr bwMode="auto">
            <a:xfrm>
              <a:off x="9055175" y="3496444"/>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grpSp>
      <p:grpSp>
        <p:nvGrpSpPr>
          <p:cNvPr id="279" name="Group 278"/>
          <p:cNvGrpSpPr/>
          <p:nvPr/>
        </p:nvGrpSpPr>
        <p:grpSpPr>
          <a:xfrm>
            <a:off x="6991135" y="2632348"/>
            <a:ext cx="792724" cy="1080120"/>
            <a:chOff x="5766999" y="2632348"/>
            <a:chExt cx="792724" cy="1080120"/>
          </a:xfrm>
        </p:grpSpPr>
        <p:sp>
          <p:nvSpPr>
            <p:cNvPr id="209" name="Rectangle 208"/>
            <p:cNvSpPr/>
            <p:nvPr/>
          </p:nvSpPr>
          <p:spPr bwMode="auto">
            <a:xfrm>
              <a:off x="5766999" y="2632348"/>
              <a:ext cx="727075" cy="288031"/>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210" name="Straight Connector 209"/>
            <p:cNvCxnSpPr/>
            <p:nvPr/>
          </p:nvCxnSpPr>
          <p:spPr bwMode="auto">
            <a:xfrm>
              <a:off x="6278050" y="2920380"/>
              <a:ext cx="0" cy="28803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11" name="Straight Connector 210"/>
            <p:cNvCxnSpPr/>
            <p:nvPr/>
          </p:nvCxnSpPr>
          <p:spPr bwMode="auto">
            <a:xfrm>
              <a:off x="5990018" y="2920380"/>
              <a:ext cx="0" cy="28803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12" name="Straight Connector 211"/>
            <p:cNvCxnSpPr/>
            <p:nvPr/>
          </p:nvCxnSpPr>
          <p:spPr bwMode="auto">
            <a:xfrm flipH="1">
              <a:off x="6278050" y="2632348"/>
              <a:ext cx="72008" cy="288032"/>
            </a:xfrm>
            <a:prstGeom prst="line">
              <a:avLst/>
            </a:prstGeom>
            <a:solidFill>
              <a:schemeClr val="accent1"/>
            </a:solidFill>
            <a:ln w="38100" cap="flat" cmpd="sng" algn="ctr">
              <a:solidFill>
                <a:srgbClr val="C00000"/>
              </a:solidFill>
              <a:prstDash val="solid"/>
              <a:round/>
              <a:headEnd type="none" w="med" len="med"/>
              <a:tailEnd type="none" w="med" len="med"/>
            </a:ln>
            <a:effectLst/>
          </p:spPr>
        </p:cxnSp>
        <p:cxnSp>
          <p:nvCxnSpPr>
            <p:cNvPr id="213" name="Straight Connector 212"/>
            <p:cNvCxnSpPr/>
            <p:nvPr/>
          </p:nvCxnSpPr>
          <p:spPr bwMode="auto">
            <a:xfrm>
              <a:off x="5918010" y="2632348"/>
              <a:ext cx="72008" cy="288032"/>
            </a:xfrm>
            <a:prstGeom prst="line">
              <a:avLst/>
            </a:prstGeom>
            <a:solidFill>
              <a:schemeClr val="accent1"/>
            </a:solidFill>
            <a:ln w="38100" cap="flat" cmpd="sng" algn="ctr">
              <a:solidFill>
                <a:srgbClr val="C00000"/>
              </a:solidFill>
              <a:prstDash val="solid"/>
              <a:round/>
              <a:headEnd type="none" w="med" len="med"/>
              <a:tailEnd type="none" w="med" len="med"/>
            </a:ln>
            <a:effectLst/>
          </p:spPr>
        </p:cxnSp>
        <p:sp>
          <p:nvSpPr>
            <p:cNvPr id="217" name="Isosceles Triangle 216"/>
            <p:cNvSpPr/>
            <p:nvPr/>
          </p:nvSpPr>
          <p:spPr bwMode="auto">
            <a:xfrm>
              <a:off x="6140102" y="3208412"/>
              <a:ext cx="288032" cy="288032"/>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18" name="Isosceles Triangle 217"/>
            <p:cNvSpPr/>
            <p:nvPr/>
          </p:nvSpPr>
          <p:spPr bwMode="auto">
            <a:xfrm>
              <a:off x="5852070" y="3208412"/>
              <a:ext cx="288032" cy="288032"/>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19" name="Trapezoid 218"/>
            <p:cNvSpPr/>
            <p:nvPr/>
          </p:nvSpPr>
          <p:spPr bwMode="auto">
            <a:xfrm>
              <a:off x="5852069" y="3414149"/>
              <a:ext cx="572652" cy="82295"/>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20" name="TextBox 219"/>
            <p:cNvSpPr txBox="1"/>
            <p:nvPr/>
          </p:nvSpPr>
          <p:spPr>
            <a:xfrm>
              <a:off x="6319273" y="2992968"/>
              <a:ext cx="240450" cy="215444"/>
            </a:xfrm>
            <a:prstGeom prst="rect">
              <a:avLst/>
            </a:prstGeom>
            <a:noFill/>
          </p:spPr>
          <p:txBody>
            <a:bodyPr wrap="none" lIns="0" tIns="0" rIns="0" bIns="0" rtlCol="0">
              <a:spAutoFit/>
            </a:bodyPr>
            <a:lstStyle/>
            <a:p>
              <a:r>
                <a:rPr lang="en-GB" sz="1400" dirty="0" smtClean="0"/>
                <a:t>W*</a:t>
              </a:r>
              <a:endParaRPr lang="en-US" sz="1400" dirty="0" smtClean="0"/>
            </a:p>
          </p:txBody>
        </p:sp>
        <p:sp>
          <p:nvSpPr>
            <p:cNvPr id="221" name="TextBox 220"/>
            <p:cNvSpPr txBox="1"/>
            <p:nvPr/>
          </p:nvSpPr>
          <p:spPr>
            <a:xfrm>
              <a:off x="5839007" y="2992968"/>
              <a:ext cx="120226" cy="215444"/>
            </a:xfrm>
            <a:prstGeom prst="rect">
              <a:avLst/>
            </a:prstGeom>
            <a:noFill/>
          </p:spPr>
          <p:txBody>
            <a:bodyPr wrap="none" lIns="0" tIns="0" rIns="0" bIns="0" rtlCol="0">
              <a:spAutoFit/>
            </a:bodyPr>
            <a:lstStyle/>
            <a:p>
              <a:r>
                <a:rPr lang="en-GB" sz="1400" dirty="0" smtClean="0"/>
                <a:t>P</a:t>
              </a:r>
              <a:endParaRPr lang="en-US" sz="1400" dirty="0" smtClean="0"/>
            </a:p>
          </p:txBody>
        </p:sp>
        <p:cxnSp>
          <p:nvCxnSpPr>
            <p:cNvPr id="241" name="Straight Connector 240"/>
            <p:cNvCxnSpPr/>
            <p:nvPr/>
          </p:nvCxnSpPr>
          <p:spPr bwMode="auto">
            <a:xfrm>
              <a:off x="6216235" y="349644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42" name="Straight Connector 241"/>
            <p:cNvCxnSpPr/>
            <p:nvPr/>
          </p:nvCxnSpPr>
          <p:spPr bwMode="auto">
            <a:xfrm>
              <a:off x="6072219" y="349644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43" name="Straight Connector 242"/>
            <p:cNvCxnSpPr/>
            <p:nvPr/>
          </p:nvCxnSpPr>
          <p:spPr bwMode="auto">
            <a:xfrm>
              <a:off x="6144227" y="349644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sp>
        <p:nvSpPr>
          <p:cNvPr id="274" name="TextBox 273"/>
          <p:cNvSpPr txBox="1"/>
          <p:nvPr/>
        </p:nvSpPr>
        <p:spPr>
          <a:xfrm>
            <a:off x="6127675" y="4864596"/>
            <a:ext cx="853179" cy="277000"/>
          </a:xfrm>
          <a:prstGeom prst="rect">
            <a:avLst/>
          </a:prstGeom>
          <a:noFill/>
        </p:spPr>
        <p:txBody>
          <a:bodyPr wrap="square" lIns="0" tIns="0" rIns="0" bIns="0" rtlCol="0">
            <a:spAutoFit/>
          </a:bodyPr>
          <a:lstStyle/>
          <a:p>
            <a:pPr algn="ctr"/>
            <a:r>
              <a:rPr lang="en-GB" sz="1800" b="0" dirty="0" smtClean="0"/>
              <a:t>ENNI</a:t>
            </a:r>
            <a:endParaRPr lang="en-US" sz="1800" b="0" dirty="0" smtClean="0"/>
          </a:p>
        </p:txBody>
      </p:sp>
      <p:sp>
        <p:nvSpPr>
          <p:cNvPr id="275" name="TextBox 274"/>
          <p:cNvSpPr txBox="1"/>
          <p:nvPr/>
        </p:nvSpPr>
        <p:spPr>
          <a:xfrm>
            <a:off x="8802888" y="4803620"/>
            <a:ext cx="853179" cy="277000"/>
          </a:xfrm>
          <a:prstGeom prst="rect">
            <a:avLst/>
          </a:prstGeom>
          <a:noFill/>
        </p:spPr>
        <p:txBody>
          <a:bodyPr wrap="square" lIns="0" tIns="0" rIns="0" bIns="0" rtlCol="0">
            <a:spAutoFit/>
          </a:bodyPr>
          <a:lstStyle/>
          <a:p>
            <a:pPr algn="ctr"/>
            <a:r>
              <a:rPr lang="en-GB" sz="1800" b="0" dirty="0" smtClean="0"/>
              <a:t>ENNI</a:t>
            </a:r>
            <a:endParaRPr lang="en-US" sz="1800" b="0" dirty="0" smtClean="0"/>
          </a:p>
        </p:txBody>
      </p:sp>
      <p:sp>
        <p:nvSpPr>
          <p:cNvPr id="281" name="TextBox 280"/>
          <p:cNvSpPr txBox="1"/>
          <p:nvPr/>
        </p:nvSpPr>
        <p:spPr>
          <a:xfrm>
            <a:off x="2743299" y="5236249"/>
            <a:ext cx="864096" cy="492443"/>
          </a:xfrm>
          <a:prstGeom prst="rect">
            <a:avLst/>
          </a:prstGeom>
          <a:noFill/>
        </p:spPr>
        <p:txBody>
          <a:bodyPr wrap="square" lIns="0" tIns="0" rIns="0" bIns="0" rtlCol="0">
            <a:spAutoFit/>
          </a:bodyPr>
          <a:lstStyle/>
          <a:p>
            <a:pPr algn="ctr"/>
            <a:r>
              <a:rPr lang="en-GB" sz="1600" dirty="0" smtClean="0">
                <a:solidFill>
                  <a:srgbClr val="C00000"/>
                </a:solidFill>
              </a:rPr>
              <a:t>Active Gateway</a:t>
            </a:r>
            <a:endParaRPr lang="en-US" sz="1600" dirty="0" smtClean="0">
              <a:solidFill>
                <a:srgbClr val="C00000"/>
              </a:solidFill>
            </a:endParaRPr>
          </a:p>
        </p:txBody>
      </p:sp>
      <p:sp>
        <p:nvSpPr>
          <p:cNvPr id="283" name="TextBox 282"/>
          <p:cNvSpPr txBox="1"/>
          <p:nvPr/>
        </p:nvSpPr>
        <p:spPr>
          <a:xfrm>
            <a:off x="1735187" y="5236249"/>
            <a:ext cx="864096" cy="430887"/>
          </a:xfrm>
          <a:prstGeom prst="rect">
            <a:avLst/>
          </a:prstGeom>
          <a:noFill/>
        </p:spPr>
        <p:txBody>
          <a:bodyPr wrap="square" lIns="0" tIns="0" rIns="0" bIns="0" rtlCol="0">
            <a:spAutoFit/>
          </a:bodyPr>
          <a:lstStyle/>
          <a:p>
            <a:pPr algn="ctr"/>
            <a:r>
              <a:rPr lang="en-GB" sz="1400" b="0" dirty="0" smtClean="0">
                <a:solidFill>
                  <a:srgbClr val="C00000"/>
                </a:solidFill>
              </a:rPr>
              <a:t>Standby Gateway</a:t>
            </a:r>
            <a:endParaRPr lang="en-US" sz="1400" b="0" dirty="0" smtClean="0">
              <a:solidFill>
                <a:srgbClr val="C00000"/>
              </a:solidFill>
            </a:endParaRPr>
          </a:p>
        </p:txBody>
      </p:sp>
      <p:sp>
        <p:nvSpPr>
          <p:cNvPr id="284" name="TextBox 283"/>
          <p:cNvSpPr txBox="1"/>
          <p:nvPr/>
        </p:nvSpPr>
        <p:spPr>
          <a:xfrm>
            <a:off x="799083" y="5224636"/>
            <a:ext cx="864096" cy="492443"/>
          </a:xfrm>
          <a:prstGeom prst="rect">
            <a:avLst/>
          </a:prstGeom>
          <a:noFill/>
        </p:spPr>
        <p:txBody>
          <a:bodyPr wrap="square" lIns="0" tIns="0" rIns="0" bIns="0" rtlCol="0">
            <a:spAutoFit/>
          </a:bodyPr>
          <a:lstStyle/>
          <a:p>
            <a:pPr algn="ctr"/>
            <a:r>
              <a:rPr lang="en-GB" sz="1600" dirty="0" smtClean="0">
                <a:solidFill>
                  <a:srgbClr val="0066FF"/>
                </a:solidFill>
              </a:rPr>
              <a:t>Active Gateway</a:t>
            </a:r>
            <a:endParaRPr lang="en-US" sz="1600" dirty="0" smtClean="0">
              <a:solidFill>
                <a:srgbClr val="0066FF"/>
              </a:solidFill>
            </a:endParaRPr>
          </a:p>
        </p:txBody>
      </p:sp>
      <p:sp>
        <p:nvSpPr>
          <p:cNvPr id="285" name="TextBox 284"/>
          <p:cNvSpPr txBox="1"/>
          <p:nvPr/>
        </p:nvSpPr>
        <p:spPr>
          <a:xfrm>
            <a:off x="3679403" y="5224636"/>
            <a:ext cx="864096" cy="430887"/>
          </a:xfrm>
          <a:prstGeom prst="rect">
            <a:avLst/>
          </a:prstGeom>
          <a:noFill/>
        </p:spPr>
        <p:txBody>
          <a:bodyPr wrap="square" lIns="0" tIns="0" rIns="0" bIns="0" rtlCol="0">
            <a:spAutoFit/>
          </a:bodyPr>
          <a:lstStyle/>
          <a:p>
            <a:pPr algn="ctr"/>
            <a:r>
              <a:rPr lang="en-GB" sz="1400" b="0" dirty="0" smtClean="0">
                <a:solidFill>
                  <a:srgbClr val="0066FF"/>
                </a:solidFill>
              </a:rPr>
              <a:t>Standby Gateway</a:t>
            </a:r>
            <a:endParaRPr lang="en-US" sz="1400" b="0" dirty="0" smtClean="0">
              <a:solidFill>
                <a:srgbClr val="0066FF"/>
              </a:solidFill>
            </a:endParaRPr>
          </a:p>
        </p:txBody>
      </p:sp>
      <p:sp>
        <p:nvSpPr>
          <p:cNvPr id="286" name="TextBox 285"/>
          <p:cNvSpPr txBox="1"/>
          <p:nvPr/>
        </p:nvSpPr>
        <p:spPr>
          <a:xfrm>
            <a:off x="6991771" y="5236249"/>
            <a:ext cx="864096" cy="492443"/>
          </a:xfrm>
          <a:prstGeom prst="rect">
            <a:avLst/>
          </a:prstGeom>
          <a:noFill/>
        </p:spPr>
        <p:txBody>
          <a:bodyPr wrap="square" lIns="0" tIns="0" rIns="0" bIns="0" rtlCol="0">
            <a:spAutoFit/>
          </a:bodyPr>
          <a:lstStyle/>
          <a:p>
            <a:pPr algn="ctr"/>
            <a:r>
              <a:rPr lang="en-GB" sz="1600" dirty="0" smtClean="0">
                <a:solidFill>
                  <a:srgbClr val="C00000"/>
                </a:solidFill>
              </a:rPr>
              <a:t>Active Gateway</a:t>
            </a:r>
            <a:endParaRPr lang="en-US" sz="1600" dirty="0" smtClean="0">
              <a:solidFill>
                <a:srgbClr val="C00000"/>
              </a:solidFill>
            </a:endParaRPr>
          </a:p>
        </p:txBody>
      </p:sp>
      <p:sp>
        <p:nvSpPr>
          <p:cNvPr id="287" name="TextBox 286"/>
          <p:cNvSpPr txBox="1"/>
          <p:nvPr/>
        </p:nvSpPr>
        <p:spPr>
          <a:xfrm>
            <a:off x="7999883" y="5236249"/>
            <a:ext cx="864096" cy="430887"/>
          </a:xfrm>
          <a:prstGeom prst="rect">
            <a:avLst/>
          </a:prstGeom>
          <a:noFill/>
        </p:spPr>
        <p:txBody>
          <a:bodyPr wrap="square" lIns="0" tIns="0" rIns="0" bIns="0" rtlCol="0">
            <a:spAutoFit/>
          </a:bodyPr>
          <a:lstStyle/>
          <a:p>
            <a:pPr algn="ctr"/>
            <a:r>
              <a:rPr lang="en-GB" sz="1400" b="0" dirty="0" smtClean="0">
                <a:solidFill>
                  <a:srgbClr val="C00000"/>
                </a:solidFill>
              </a:rPr>
              <a:t>Standby Gateway</a:t>
            </a:r>
            <a:endParaRPr lang="en-US" sz="1400" b="0" dirty="0" smtClean="0">
              <a:solidFill>
                <a:srgbClr val="C00000"/>
              </a:solidFill>
            </a:endParaRPr>
          </a:p>
        </p:txBody>
      </p:sp>
      <p:sp>
        <p:nvSpPr>
          <p:cNvPr id="288" name="TextBox 287"/>
          <p:cNvSpPr txBox="1"/>
          <p:nvPr/>
        </p:nvSpPr>
        <p:spPr>
          <a:xfrm>
            <a:off x="6055667" y="5224636"/>
            <a:ext cx="864096" cy="492443"/>
          </a:xfrm>
          <a:prstGeom prst="rect">
            <a:avLst/>
          </a:prstGeom>
          <a:noFill/>
        </p:spPr>
        <p:txBody>
          <a:bodyPr wrap="square" lIns="0" tIns="0" rIns="0" bIns="0" rtlCol="0">
            <a:spAutoFit/>
          </a:bodyPr>
          <a:lstStyle/>
          <a:p>
            <a:pPr algn="ctr"/>
            <a:r>
              <a:rPr lang="en-GB" sz="1600" dirty="0" smtClean="0">
                <a:solidFill>
                  <a:srgbClr val="0066FF"/>
                </a:solidFill>
              </a:rPr>
              <a:t>Active Gateway</a:t>
            </a:r>
            <a:endParaRPr lang="en-US" sz="1600" dirty="0" smtClean="0">
              <a:solidFill>
                <a:srgbClr val="0066FF"/>
              </a:solidFill>
            </a:endParaRPr>
          </a:p>
        </p:txBody>
      </p:sp>
      <p:sp>
        <p:nvSpPr>
          <p:cNvPr id="289" name="TextBox 288"/>
          <p:cNvSpPr txBox="1"/>
          <p:nvPr/>
        </p:nvSpPr>
        <p:spPr>
          <a:xfrm>
            <a:off x="8935987" y="5224636"/>
            <a:ext cx="864096" cy="430887"/>
          </a:xfrm>
          <a:prstGeom prst="rect">
            <a:avLst/>
          </a:prstGeom>
          <a:noFill/>
        </p:spPr>
        <p:txBody>
          <a:bodyPr wrap="square" lIns="0" tIns="0" rIns="0" bIns="0" rtlCol="0">
            <a:spAutoFit/>
          </a:bodyPr>
          <a:lstStyle/>
          <a:p>
            <a:pPr algn="ctr"/>
            <a:r>
              <a:rPr lang="en-GB" sz="1400" b="0" dirty="0" smtClean="0">
                <a:solidFill>
                  <a:srgbClr val="0066FF"/>
                </a:solidFill>
              </a:rPr>
              <a:t>Standby Gateway</a:t>
            </a:r>
            <a:endParaRPr lang="en-US" sz="1400" b="0" dirty="0" smtClean="0">
              <a:solidFill>
                <a:srgbClr val="0066FF"/>
              </a:solidFill>
            </a:endParaRPr>
          </a:p>
        </p:txBody>
      </p:sp>
      <p:sp>
        <p:nvSpPr>
          <p:cNvPr id="290" name="Rectangle 289"/>
          <p:cNvSpPr/>
          <p:nvPr/>
        </p:nvSpPr>
        <p:spPr bwMode="auto">
          <a:xfrm>
            <a:off x="2743299" y="3712468"/>
            <a:ext cx="2304256" cy="216024"/>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1"/>
                </a:solidFill>
                <a:effectLst/>
                <a:latin typeface="Arial" charset="0"/>
                <a:ea typeface="MS PGothic" pitchFamily="34" charset="-128"/>
              </a:rPr>
              <a:t>SVLAN EC Relay</a:t>
            </a:r>
            <a:endParaRPr kumimoji="0" lang="en-US" sz="1400" b="1" i="0" u="none" strike="noStrike" cap="none" normalizeH="0" baseline="0" dirty="0" smtClean="0">
              <a:ln>
                <a:noFill/>
              </a:ln>
              <a:solidFill>
                <a:schemeClr val="tx1"/>
              </a:solidFill>
              <a:effectLst/>
              <a:latin typeface="Arial" charset="0"/>
              <a:ea typeface="MS PGothic" pitchFamily="34" charset="-128"/>
            </a:endParaRPr>
          </a:p>
        </p:txBody>
      </p:sp>
      <p:sp>
        <p:nvSpPr>
          <p:cNvPr id="291" name="Rectangle 290"/>
          <p:cNvSpPr/>
          <p:nvPr/>
        </p:nvSpPr>
        <p:spPr bwMode="auto">
          <a:xfrm>
            <a:off x="288032" y="3712468"/>
            <a:ext cx="2311251" cy="216024"/>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1"/>
                </a:solidFill>
                <a:effectLst/>
                <a:latin typeface="Arial" charset="0"/>
                <a:ea typeface="MS PGothic" pitchFamily="34" charset="-128"/>
              </a:rPr>
              <a:t>SVLAN EC Relay</a:t>
            </a:r>
            <a:endParaRPr kumimoji="0" lang="en-US" sz="1400" b="1" i="0" u="none" strike="noStrike" cap="none" normalizeH="0" baseline="0" dirty="0" smtClean="0">
              <a:ln>
                <a:noFill/>
              </a:ln>
              <a:solidFill>
                <a:schemeClr val="tx1"/>
              </a:solidFill>
              <a:effectLst/>
              <a:latin typeface="Arial" charset="0"/>
              <a:ea typeface="MS PGothic" pitchFamily="34" charset="-128"/>
            </a:endParaRPr>
          </a:p>
        </p:txBody>
      </p:sp>
      <p:grpSp>
        <p:nvGrpSpPr>
          <p:cNvPr id="292" name="Group 25"/>
          <p:cNvGrpSpPr>
            <a:grpSpLocks noChangeAspect="1"/>
          </p:cNvGrpSpPr>
          <p:nvPr/>
        </p:nvGrpSpPr>
        <p:grpSpPr>
          <a:xfrm>
            <a:off x="367035" y="3208412"/>
            <a:ext cx="288032" cy="288032"/>
            <a:chOff x="655067" y="5296644"/>
            <a:chExt cx="504056" cy="504056"/>
          </a:xfrm>
          <a:solidFill>
            <a:schemeClr val="bg1"/>
          </a:solidFill>
        </p:grpSpPr>
        <p:sp>
          <p:nvSpPr>
            <p:cNvPr id="293" name="Isosceles Triangle 292"/>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94" name="Trapezoid 293"/>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295" name="Straight Connector 294"/>
          <p:cNvCxnSpPr>
            <a:stCxn id="293" idx="0"/>
          </p:cNvCxnSpPr>
          <p:nvPr/>
        </p:nvCxnSpPr>
        <p:spPr bwMode="auto">
          <a:xfrm flipV="1">
            <a:off x="511051" y="313640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299" name="Group 25"/>
          <p:cNvGrpSpPr>
            <a:grpSpLocks noChangeAspect="1"/>
          </p:cNvGrpSpPr>
          <p:nvPr/>
        </p:nvGrpSpPr>
        <p:grpSpPr>
          <a:xfrm flipH="1">
            <a:off x="4687515" y="3208412"/>
            <a:ext cx="288032" cy="288032"/>
            <a:chOff x="655067" y="5296644"/>
            <a:chExt cx="504056" cy="504056"/>
          </a:xfrm>
          <a:solidFill>
            <a:schemeClr val="bg1"/>
          </a:solidFill>
        </p:grpSpPr>
        <p:sp>
          <p:nvSpPr>
            <p:cNvPr id="300" name="Isosceles Triangle 299"/>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01" name="Trapezoid 300"/>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302" name="Straight Connector 301"/>
          <p:cNvCxnSpPr>
            <a:stCxn id="300" idx="0"/>
          </p:cNvCxnSpPr>
          <p:nvPr/>
        </p:nvCxnSpPr>
        <p:spPr bwMode="auto">
          <a:xfrm flipH="1" flipV="1">
            <a:off x="4831531" y="313640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316" name="Group 315"/>
          <p:cNvGrpSpPr/>
          <p:nvPr/>
        </p:nvGrpSpPr>
        <p:grpSpPr>
          <a:xfrm>
            <a:off x="439043" y="3496444"/>
            <a:ext cx="4464496" cy="216024"/>
            <a:chOff x="295027" y="3496444"/>
            <a:chExt cx="4464496" cy="72008"/>
          </a:xfrm>
        </p:grpSpPr>
        <p:cxnSp>
          <p:nvCxnSpPr>
            <p:cNvPr id="296" name="Straight Connector 295"/>
            <p:cNvCxnSpPr/>
            <p:nvPr/>
          </p:nvCxnSpPr>
          <p:spPr bwMode="auto">
            <a:xfrm>
              <a:off x="367035" y="349644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7" name="Straight Connector 296"/>
            <p:cNvCxnSpPr/>
            <p:nvPr/>
          </p:nvCxnSpPr>
          <p:spPr bwMode="auto">
            <a:xfrm>
              <a:off x="439043" y="349644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8" name="Straight Connector 297"/>
            <p:cNvCxnSpPr/>
            <p:nvPr/>
          </p:nvCxnSpPr>
          <p:spPr bwMode="auto">
            <a:xfrm>
              <a:off x="295027" y="349644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3" name="Straight Connector 302"/>
            <p:cNvCxnSpPr/>
            <p:nvPr/>
          </p:nvCxnSpPr>
          <p:spPr bwMode="auto">
            <a:xfrm flipH="1">
              <a:off x="4687515" y="349644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4" name="Straight Connector 303"/>
            <p:cNvCxnSpPr/>
            <p:nvPr/>
          </p:nvCxnSpPr>
          <p:spPr bwMode="auto">
            <a:xfrm flipH="1">
              <a:off x="4615507" y="349644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5" name="Straight Connector 304"/>
            <p:cNvCxnSpPr/>
            <p:nvPr/>
          </p:nvCxnSpPr>
          <p:spPr bwMode="auto">
            <a:xfrm flipH="1">
              <a:off x="4759523" y="349644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sp>
        <p:nvSpPr>
          <p:cNvPr id="307" name="TextBox 306"/>
          <p:cNvSpPr txBox="1"/>
          <p:nvPr/>
        </p:nvSpPr>
        <p:spPr>
          <a:xfrm>
            <a:off x="367035" y="1912268"/>
            <a:ext cx="229230" cy="215444"/>
          </a:xfrm>
          <a:prstGeom prst="rect">
            <a:avLst/>
          </a:prstGeom>
          <a:noFill/>
        </p:spPr>
        <p:txBody>
          <a:bodyPr wrap="none" lIns="0" tIns="0" rIns="0" bIns="0" rtlCol="0">
            <a:spAutoFit/>
          </a:bodyPr>
          <a:lstStyle/>
          <a:p>
            <a:r>
              <a:rPr lang="en-GB" sz="1400" dirty="0" smtClean="0"/>
              <a:t>U1</a:t>
            </a:r>
            <a:endParaRPr lang="en-US" sz="1400" dirty="0" smtClean="0"/>
          </a:p>
        </p:txBody>
      </p:sp>
      <p:sp>
        <p:nvSpPr>
          <p:cNvPr id="308" name="TextBox 307"/>
          <p:cNvSpPr txBox="1"/>
          <p:nvPr/>
        </p:nvSpPr>
        <p:spPr>
          <a:xfrm>
            <a:off x="4687515" y="1912268"/>
            <a:ext cx="229230" cy="215444"/>
          </a:xfrm>
          <a:prstGeom prst="rect">
            <a:avLst/>
          </a:prstGeom>
          <a:noFill/>
        </p:spPr>
        <p:txBody>
          <a:bodyPr wrap="none" lIns="0" tIns="0" rIns="0" bIns="0" rtlCol="0">
            <a:spAutoFit/>
          </a:bodyPr>
          <a:lstStyle/>
          <a:p>
            <a:r>
              <a:rPr lang="en-GB" sz="1400" dirty="0" smtClean="0"/>
              <a:t>U2</a:t>
            </a:r>
            <a:endParaRPr lang="en-US" sz="1400" dirty="0" smtClean="0"/>
          </a:p>
        </p:txBody>
      </p:sp>
      <p:cxnSp>
        <p:nvCxnSpPr>
          <p:cNvPr id="309" name="Straight Connector 308"/>
          <p:cNvCxnSpPr/>
          <p:nvPr/>
        </p:nvCxnSpPr>
        <p:spPr bwMode="auto">
          <a:xfrm>
            <a:off x="511051" y="2128292"/>
            <a:ext cx="0" cy="1008112"/>
          </a:xfrm>
          <a:prstGeom prst="line">
            <a:avLst/>
          </a:prstGeom>
          <a:solidFill>
            <a:schemeClr val="accent1"/>
          </a:solidFill>
          <a:ln w="38100" cap="flat" cmpd="sng" algn="ctr">
            <a:solidFill>
              <a:schemeClr val="tx1"/>
            </a:solidFill>
            <a:prstDash val="solid"/>
            <a:round/>
            <a:headEnd type="none" w="med" len="med"/>
            <a:tailEnd type="none" w="med" len="med"/>
          </a:ln>
          <a:effectLst/>
        </p:spPr>
      </p:cxnSp>
      <p:cxnSp>
        <p:nvCxnSpPr>
          <p:cNvPr id="310" name="Straight Connector 309"/>
          <p:cNvCxnSpPr/>
          <p:nvPr/>
        </p:nvCxnSpPr>
        <p:spPr bwMode="auto">
          <a:xfrm>
            <a:off x="4831531" y="2128292"/>
            <a:ext cx="0" cy="1008112"/>
          </a:xfrm>
          <a:prstGeom prst="line">
            <a:avLst/>
          </a:prstGeom>
          <a:solidFill>
            <a:schemeClr val="accent1"/>
          </a:solidFill>
          <a:ln w="38100" cap="flat" cmpd="sng" algn="ctr">
            <a:solidFill>
              <a:schemeClr val="tx1"/>
            </a:solidFill>
            <a:prstDash val="solid"/>
            <a:round/>
            <a:headEnd type="none" w="med" len="med"/>
            <a:tailEnd type="none" w="med" len="med"/>
          </a:ln>
          <a:effectLst/>
        </p:spPr>
      </p:cxnSp>
      <p:sp>
        <p:nvSpPr>
          <p:cNvPr id="321" name="Rectangle 320"/>
          <p:cNvSpPr/>
          <p:nvPr/>
        </p:nvSpPr>
        <p:spPr bwMode="auto">
          <a:xfrm>
            <a:off x="7927875" y="3712468"/>
            <a:ext cx="2304256" cy="216024"/>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1"/>
                </a:solidFill>
                <a:effectLst/>
                <a:latin typeface="Arial" charset="0"/>
                <a:ea typeface="MS PGothic" pitchFamily="34" charset="-128"/>
              </a:rPr>
              <a:t>SVLAN EC Relay</a:t>
            </a:r>
            <a:endParaRPr kumimoji="0" lang="en-US" sz="1400" b="1" i="0" u="none" strike="noStrike" cap="none" normalizeH="0" baseline="0" dirty="0" smtClean="0">
              <a:ln>
                <a:noFill/>
              </a:ln>
              <a:solidFill>
                <a:schemeClr val="tx1"/>
              </a:solidFill>
              <a:effectLst/>
              <a:latin typeface="Arial" charset="0"/>
              <a:ea typeface="MS PGothic" pitchFamily="34" charset="-128"/>
            </a:endParaRPr>
          </a:p>
        </p:txBody>
      </p:sp>
      <p:sp>
        <p:nvSpPr>
          <p:cNvPr id="322" name="Rectangle 321"/>
          <p:cNvSpPr/>
          <p:nvPr/>
        </p:nvSpPr>
        <p:spPr bwMode="auto">
          <a:xfrm>
            <a:off x="5472608" y="3712468"/>
            <a:ext cx="2311251" cy="216024"/>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1"/>
                </a:solidFill>
                <a:effectLst/>
                <a:latin typeface="Arial" charset="0"/>
                <a:ea typeface="MS PGothic" pitchFamily="34" charset="-128"/>
              </a:rPr>
              <a:t>SVLAN EC Relay</a:t>
            </a:r>
            <a:endParaRPr kumimoji="0" lang="en-US" sz="1400" b="1" i="0" u="none" strike="noStrike" cap="none" normalizeH="0" baseline="0" dirty="0" smtClean="0">
              <a:ln>
                <a:noFill/>
              </a:ln>
              <a:solidFill>
                <a:schemeClr val="tx1"/>
              </a:solidFill>
              <a:effectLst/>
              <a:latin typeface="Arial" charset="0"/>
              <a:ea typeface="MS PGothic" pitchFamily="34" charset="-128"/>
            </a:endParaRPr>
          </a:p>
        </p:txBody>
      </p:sp>
      <p:grpSp>
        <p:nvGrpSpPr>
          <p:cNvPr id="323" name="Group 25"/>
          <p:cNvGrpSpPr>
            <a:grpSpLocks noChangeAspect="1"/>
          </p:cNvGrpSpPr>
          <p:nvPr/>
        </p:nvGrpSpPr>
        <p:grpSpPr>
          <a:xfrm>
            <a:off x="5623619" y="3208412"/>
            <a:ext cx="288032" cy="288032"/>
            <a:chOff x="655067" y="5296644"/>
            <a:chExt cx="504056" cy="504056"/>
          </a:xfrm>
          <a:solidFill>
            <a:schemeClr val="bg1"/>
          </a:solidFill>
        </p:grpSpPr>
        <p:sp>
          <p:nvSpPr>
            <p:cNvPr id="324" name="Isosceles Triangle 323"/>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25" name="Trapezoid 324"/>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326" name="Straight Connector 325"/>
          <p:cNvCxnSpPr>
            <a:stCxn id="324" idx="0"/>
          </p:cNvCxnSpPr>
          <p:nvPr/>
        </p:nvCxnSpPr>
        <p:spPr bwMode="auto">
          <a:xfrm flipV="1">
            <a:off x="5767635" y="313640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327" name="Group 25"/>
          <p:cNvGrpSpPr>
            <a:grpSpLocks noChangeAspect="1"/>
          </p:cNvGrpSpPr>
          <p:nvPr/>
        </p:nvGrpSpPr>
        <p:grpSpPr>
          <a:xfrm flipH="1">
            <a:off x="9944099" y="3208412"/>
            <a:ext cx="288032" cy="288032"/>
            <a:chOff x="655067" y="5296644"/>
            <a:chExt cx="504056" cy="504056"/>
          </a:xfrm>
          <a:solidFill>
            <a:schemeClr val="bg1"/>
          </a:solidFill>
        </p:grpSpPr>
        <p:sp>
          <p:nvSpPr>
            <p:cNvPr id="328" name="Isosceles Triangle 327"/>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29" name="Trapezoid 328"/>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330" name="Straight Connector 329"/>
          <p:cNvCxnSpPr>
            <a:stCxn id="328" idx="0"/>
          </p:cNvCxnSpPr>
          <p:nvPr/>
        </p:nvCxnSpPr>
        <p:spPr bwMode="auto">
          <a:xfrm flipH="1" flipV="1">
            <a:off x="10088115" y="313640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32" name="Straight Connector 331"/>
          <p:cNvCxnSpPr/>
          <p:nvPr/>
        </p:nvCxnSpPr>
        <p:spPr bwMode="auto">
          <a:xfrm>
            <a:off x="5767635" y="349644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33" name="Straight Connector 332"/>
          <p:cNvCxnSpPr/>
          <p:nvPr/>
        </p:nvCxnSpPr>
        <p:spPr bwMode="auto">
          <a:xfrm>
            <a:off x="5839643" y="349644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34" name="Straight Connector 333"/>
          <p:cNvCxnSpPr/>
          <p:nvPr/>
        </p:nvCxnSpPr>
        <p:spPr bwMode="auto">
          <a:xfrm>
            <a:off x="5695627" y="349644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35" name="Straight Connector 334"/>
          <p:cNvCxnSpPr/>
          <p:nvPr/>
        </p:nvCxnSpPr>
        <p:spPr bwMode="auto">
          <a:xfrm flipH="1">
            <a:off x="10088115" y="349644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36" name="Straight Connector 335"/>
          <p:cNvCxnSpPr/>
          <p:nvPr/>
        </p:nvCxnSpPr>
        <p:spPr bwMode="auto">
          <a:xfrm flipH="1">
            <a:off x="10016107" y="349644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37" name="Straight Connector 336"/>
          <p:cNvCxnSpPr/>
          <p:nvPr/>
        </p:nvCxnSpPr>
        <p:spPr bwMode="auto">
          <a:xfrm flipH="1">
            <a:off x="10160123" y="349644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338" name="TextBox 337"/>
          <p:cNvSpPr txBox="1"/>
          <p:nvPr/>
        </p:nvSpPr>
        <p:spPr>
          <a:xfrm>
            <a:off x="5623619" y="1912268"/>
            <a:ext cx="229230" cy="215444"/>
          </a:xfrm>
          <a:prstGeom prst="rect">
            <a:avLst/>
          </a:prstGeom>
          <a:noFill/>
        </p:spPr>
        <p:txBody>
          <a:bodyPr wrap="none" lIns="0" tIns="0" rIns="0" bIns="0" rtlCol="0">
            <a:spAutoFit/>
          </a:bodyPr>
          <a:lstStyle/>
          <a:p>
            <a:r>
              <a:rPr lang="en-GB" sz="1400" dirty="0" smtClean="0"/>
              <a:t>U1</a:t>
            </a:r>
            <a:endParaRPr lang="en-US" sz="1400" dirty="0" smtClean="0"/>
          </a:p>
        </p:txBody>
      </p:sp>
      <p:sp>
        <p:nvSpPr>
          <p:cNvPr id="339" name="TextBox 338"/>
          <p:cNvSpPr txBox="1"/>
          <p:nvPr/>
        </p:nvSpPr>
        <p:spPr>
          <a:xfrm>
            <a:off x="9944099" y="1912268"/>
            <a:ext cx="229230" cy="215444"/>
          </a:xfrm>
          <a:prstGeom prst="rect">
            <a:avLst/>
          </a:prstGeom>
          <a:noFill/>
        </p:spPr>
        <p:txBody>
          <a:bodyPr wrap="none" lIns="0" tIns="0" rIns="0" bIns="0" rtlCol="0">
            <a:spAutoFit/>
          </a:bodyPr>
          <a:lstStyle/>
          <a:p>
            <a:r>
              <a:rPr lang="en-GB" sz="1400" dirty="0" smtClean="0"/>
              <a:t>U2</a:t>
            </a:r>
            <a:endParaRPr lang="en-US" sz="1400" dirty="0" smtClean="0"/>
          </a:p>
        </p:txBody>
      </p:sp>
      <p:cxnSp>
        <p:nvCxnSpPr>
          <p:cNvPr id="340" name="Straight Connector 339"/>
          <p:cNvCxnSpPr/>
          <p:nvPr/>
        </p:nvCxnSpPr>
        <p:spPr bwMode="auto">
          <a:xfrm>
            <a:off x="5767635" y="2128292"/>
            <a:ext cx="0" cy="1008112"/>
          </a:xfrm>
          <a:prstGeom prst="line">
            <a:avLst/>
          </a:prstGeom>
          <a:solidFill>
            <a:schemeClr val="accent1"/>
          </a:solidFill>
          <a:ln w="38100" cap="flat" cmpd="sng" algn="ctr">
            <a:solidFill>
              <a:schemeClr val="tx1"/>
            </a:solidFill>
            <a:prstDash val="solid"/>
            <a:round/>
            <a:headEnd type="none" w="med" len="med"/>
            <a:tailEnd type="none" w="med" len="med"/>
          </a:ln>
          <a:effectLst/>
        </p:spPr>
      </p:cxnSp>
      <p:cxnSp>
        <p:nvCxnSpPr>
          <p:cNvPr id="341" name="Straight Connector 340"/>
          <p:cNvCxnSpPr/>
          <p:nvPr/>
        </p:nvCxnSpPr>
        <p:spPr bwMode="auto">
          <a:xfrm>
            <a:off x="10088115" y="2128292"/>
            <a:ext cx="0" cy="1008112"/>
          </a:xfrm>
          <a:prstGeom prst="line">
            <a:avLst/>
          </a:prstGeom>
          <a:solidFill>
            <a:schemeClr val="accent1"/>
          </a:solidFill>
          <a:ln w="38100" cap="flat" cmpd="sng" algn="ctr">
            <a:solidFill>
              <a:schemeClr val="tx1"/>
            </a:solidFill>
            <a:prstDash val="solid"/>
            <a:round/>
            <a:headEnd type="none" w="med" len="med"/>
            <a:tailEnd type="none" w="med" len="med"/>
          </a:ln>
          <a:effectLst/>
        </p:spPr>
      </p:cxnSp>
      <p:grpSp>
        <p:nvGrpSpPr>
          <p:cNvPr id="345" name="Group 344"/>
          <p:cNvGrpSpPr/>
          <p:nvPr/>
        </p:nvGrpSpPr>
        <p:grpSpPr>
          <a:xfrm>
            <a:off x="1087115" y="3928492"/>
            <a:ext cx="144016" cy="360040"/>
            <a:chOff x="871091" y="4144516"/>
            <a:chExt cx="144016" cy="144016"/>
          </a:xfrm>
        </p:grpSpPr>
        <p:cxnSp>
          <p:nvCxnSpPr>
            <p:cNvPr id="342" name="Straight Connector 341"/>
            <p:cNvCxnSpPr/>
            <p:nvPr/>
          </p:nvCxnSpPr>
          <p:spPr bwMode="auto">
            <a:xfrm>
              <a:off x="1015107"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43" name="Straight Connector 342"/>
            <p:cNvCxnSpPr/>
            <p:nvPr/>
          </p:nvCxnSpPr>
          <p:spPr bwMode="auto">
            <a:xfrm>
              <a:off x="871091"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44" name="Straight Connector 343"/>
            <p:cNvCxnSpPr/>
            <p:nvPr/>
          </p:nvCxnSpPr>
          <p:spPr bwMode="auto">
            <a:xfrm>
              <a:off x="943099"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grpSp>
        <p:nvGrpSpPr>
          <p:cNvPr id="356" name="Group 61"/>
          <p:cNvGrpSpPr>
            <a:grpSpLocks noChangeAspect="1"/>
          </p:cNvGrpSpPr>
          <p:nvPr/>
        </p:nvGrpSpPr>
        <p:grpSpPr>
          <a:xfrm flipV="1">
            <a:off x="3679403" y="4288532"/>
            <a:ext cx="576064" cy="288032"/>
            <a:chOff x="655067" y="5296644"/>
            <a:chExt cx="504056" cy="504056"/>
          </a:xfrm>
          <a:solidFill>
            <a:schemeClr val="bg1"/>
          </a:solidFill>
        </p:grpSpPr>
        <p:sp>
          <p:nvSpPr>
            <p:cNvPr id="357" name="Isosceles Triangle 356"/>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58" name="Trapezoid 357"/>
            <p:cNvSpPr/>
            <p:nvPr/>
          </p:nvSpPr>
          <p:spPr bwMode="auto">
            <a:xfrm>
              <a:off x="655067" y="5656684"/>
              <a:ext cx="504056" cy="144016"/>
            </a:xfrm>
            <a:prstGeom prst="trapezoid">
              <a:avLst>
                <a:gd name="adj" fmla="val 98016"/>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359" name="Straight Connector 358"/>
          <p:cNvCxnSpPr>
            <a:endCxn id="357" idx="0"/>
          </p:cNvCxnSpPr>
          <p:nvPr/>
        </p:nvCxnSpPr>
        <p:spPr bwMode="auto">
          <a:xfrm flipV="1">
            <a:off x="3967435" y="457656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360" name="Group 359"/>
          <p:cNvGrpSpPr/>
          <p:nvPr/>
        </p:nvGrpSpPr>
        <p:grpSpPr>
          <a:xfrm>
            <a:off x="4039443" y="3928492"/>
            <a:ext cx="144016" cy="360040"/>
            <a:chOff x="871091" y="4144516"/>
            <a:chExt cx="144016" cy="144016"/>
          </a:xfrm>
        </p:grpSpPr>
        <p:cxnSp>
          <p:nvCxnSpPr>
            <p:cNvPr id="361" name="Straight Connector 360"/>
            <p:cNvCxnSpPr/>
            <p:nvPr/>
          </p:nvCxnSpPr>
          <p:spPr bwMode="auto">
            <a:xfrm>
              <a:off x="1015107"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62" name="Straight Connector 361"/>
            <p:cNvCxnSpPr/>
            <p:nvPr/>
          </p:nvCxnSpPr>
          <p:spPr bwMode="auto">
            <a:xfrm>
              <a:off x="871091"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63" name="Straight Connector 362"/>
            <p:cNvCxnSpPr/>
            <p:nvPr/>
          </p:nvCxnSpPr>
          <p:spPr bwMode="auto">
            <a:xfrm>
              <a:off x="943099"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sp>
        <p:nvSpPr>
          <p:cNvPr id="364" name="Rectangle 363"/>
          <p:cNvSpPr/>
          <p:nvPr/>
        </p:nvSpPr>
        <p:spPr bwMode="auto">
          <a:xfrm>
            <a:off x="3247355" y="3928492"/>
            <a:ext cx="720080" cy="216024"/>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000" b="1" i="0" u="none" strike="noStrike" cap="none" normalizeH="0" baseline="0" dirty="0" smtClean="0">
                <a:ln>
                  <a:noFill/>
                </a:ln>
                <a:solidFill>
                  <a:schemeClr val="bg1"/>
                </a:solidFill>
                <a:effectLst/>
                <a:latin typeface="Arial" charset="0"/>
                <a:ea typeface="MS PGothic" pitchFamily="34" charset="-128"/>
              </a:rPr>
              <a:t>Half-DAS</a:t>
            </a:r>
          </a:p>
        </p:txBody>
      </p:sp>
      <p:grpSp>
        <p:nvGrpSpPr>
          <p:cNvPr id="366" name="Group 365"/>
          <p:cNvGrpSpPr/>
          <p:nvPr/>
        </p:nvGrpSpPr>
        <p:grpSpPr>
          <a:xfrm>
            <a:off x="3751411" y="4144516"/>
            <a:ext cx="144016" cy="144016"/>
            <a:chOff x="1591171" y="4144516"/>
            <a:chExt cx="144016" cy="144016"/>
          </a:xfrm>
        </p:grpSpPr>
        <p:cxnSp>
          <p:nvCxnSpPr>
            <p:cNvPr id="367" name="Straight Connector 366"/>
            <p:cNvCxnSpPr/>
            <p:nvPr/>
          </p:nvCxnSpPr>
          <p:spPr bwMode="auto">
            <a:xfrm>
              <a:off x="1663179"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68" name="Straight Connector 367"/>
            <p:cNvCxnSpPr/>
            <p:nvPr/>
          </p:nvCxnSpPr>
          <p:spPr bwMode="auto">
            <a:xfrm>
              <a:off x="1735187"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69" name="Straight Connector 368"/>
            <p:cNvCxnSpPr/>
            <p:nvPr/>
          </p:nvCxnSpPr>
          <p:spPr bwMode="auto">
            <a:xfrm>
              <a:off x="1591171"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sp>
        <p:nvSpPr>
          <p:cNvPr id="370" name="Rectangle 369"/>
          <p:cNvSpPr/>
          <p:nvPr/>
        </p:nvSpPr>
        <p:spPr bwMode="auto">
          <a:xfrm>
            <a:off x="6559723" y="3928492"/>
            <a:ext cx="1008112" cy="216024"/>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000" b="1" i="0" u="none" strike="noStrike" cap="none" normalizeH="0" baseline="0" dirty="0" smtClean="0">
                <a:ln>
                  <a:noFill/>
                </a:ln>
                <a:solidFill>
                  <a:schemeClr val="bg1"/>
                </a:solidFill>
                <a:effectLst/>
                <a:latin typeface="Arial" charset="0"/>
                <a:ea typeface="MS PGothic" pitchFamily="34" charset="-128"/>
              </a:rPr>
              <a:t>Half-DAS</a:t>
            </a:r>
          </a:p>
        </p:txBody>
      </p:sp>
      <p:grpSp>
        <p:nvGrpSpPr>
          <p:cNvPr id="371" name="Group 58"/>
          <p:cNvGrpSpPr>
            <a:grpSpLocks noChangeAspect="1"/>
          </p:cNvGrpSpPr>
          <p:nvPr/>
        </p:nvGrpSpPr>
        <p:grpSpPr>
          <a:xfrm flipV="1">
            <a:off x="7207795" y="4288532"/>
            <a:ext cx="288032" cy="288032"/>
            <a:chOff x="655067" y="5296644"/>
            <a:chExt cx="504056" cy="504056"/>
          </a:xfrm>
          <a:solidFill>
            <a:schemeClr val="bg1"/>
          </a:solidFill>
        </p:grpSpPr>
        <p:sp>
          <p:nvSpPr>
            <p:cNvPr id="372" name="Isosceles Triangle 371"/>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73" name="Trapezoid 372"/>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374" name="Group 58"/>
          <p:cNvGrpSpPr>
            <a:grpSpLocks noChangeAspect="1"/>
          </p:cNvGrpSpPr>
          <p:nvPr/>
        </p:nvGrpSpPr>
        <p:grpSpPr>
          <a:xfrm flipH="1" flipV="1">
            <a:off x="8503939" y="4288532"/>
            <a:ext cx="288032" cy="288032"/>
            <a:chOff x="655067" y="5296644"/>
            <a:chExt cx="504056" cy="504056"/>
          </a:xfrm>
          <a:solidFill>
            <a:schemeClr val="bg1"/>
          </a:solidFill>
        </p:grpSpPr>
        <p:sp>
          <p:nvSpPr>
            <p:cNvPr id="375" name="Isosceles Triangle 374"/>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76" name="Trapezoid 375"/>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377" name="Group 61"/>
          <p:cNvGrpSpPr>
            <a:grpSpLocks noChangeAspect="1"/>
          </p:cNvGrpSpPr>
          <p:nvPr/>
        </p:nvGrpSpPr>
        <p:grpSpPr>
          <a:xfrm flipV="1">
            <a:off x="6271691" y="4288532"/>
            <a:ext cx="864096" cy="288032"/>
            <a:chOff x="655067" y="5296644"/>
            <a:chExt cx="504056" cy="504056"/>
          </a:xfrm>
          <a:solidFill>
            <a:schemeClr val="bg1"/>
          </a:solidFill>
        </p:grpSpPr>
        <p:sp>
          <p:nvSpPr>
            <p:cNvPr id="378" name="Isosceles Triangle 377"/>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79" name="Trapezoid 378"/>
            <p:cNvSpPr/>
            <p:nvPr/>
          </p:nvSpPr>
          <p:spPr bwMode="auto">
            <a:xfrm>
              <a:off x="655067" y="5656684"/>
              <a:ext cx="504056" cy="144016"/>
            </a:xfrm>
            <a:prstGeom prst="trapezoid">
              <a:avLst>
                <a:gd name="adj" fmla="val 154233"/>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380" name="Straight Connector 379"/>
          <p:cNvCxnSpPr>
            <a:endCxn id="378" idx="0"/>
          </p:cNvCxnSpPr>
          <p:nvPr/>
        </p:nvCxnSpPr>
        <p:spPr bwMode="auto">
          <a:xfrm flipV="1">
            <a:off x="6703739" y="457656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381" name="Group 380"/>
          <p:cNvGrpSpPr/>
          <p:nvPr/>
        </p:nvGrpSpPr>
        <p:grpSpPr>
          <a:xfrm>
            <a:off x="7279803" y="4144516"/>
            <a:ext cx="144016" cy="144016"/>
            <a:chOff x="1591171" y="4144516"/>
            <a:chExt cx="144016" cy="144016"/>
          </a:xfrm>
        </p:grpSpPr>
        <p:cxnSp>
          <p:nvCxnSpPr>
            <p:cNvPr id="382" name="Straight Connector 381"/>
            <p:cNvCxnSpPr/>
            <p:nvPr/>
          </p:nvCxnSpPr>
          <p:spPr bwMode="auto">
            <a:xfrm>
              <a:off x="1663179"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83" name="Straight Connector 382"/>
            <p:cNvCxnSpPr/>
            <p:nvPr/>
          </p:nvCxnSpPr>
          <p:spPr bwMode="auto">
            <a:xfrm>
              <a:off x="1735187"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84" name="Straight Connector 383"/>
            <p:cNvCxnSpPr/>
            <p:nvPr/>
          </p:nvCxnSpPr>
          <p:spPr bwMode="auto">
            <a:xfrm>
              <a:off x="1591171"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cxnSp>
        <p:nvCxnSpPr>
          <p:cNvPr id="385" name="Straight Connector 384"/>
          <p:cNvCxnSpPr/>
          <p:nvPr/>
        </p:nvCxnSpPr>
        <p:spPr bwMode="auto">
          <a:xfrm flipH="1">
            <a:off x="8647955"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86" name="Straight Connector 385"/>
          <p:cNvCxnSpPr/>
          <p:nvPr/>
        </p:nvCxnSpPr>
        <p:spPr bwMode="auto">
          <a:xfrm flipH="1">
            <a:off x="8575947"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87" name="Straight Connector 386"/>
          <p:cNvCxnSpPr/>
          <p:nvPr/>
        </p:nvCxnSpPr>
        <p:spPr bwMode="auto">
          <a:xfrm flipH="1">
            <a:off x="8719963"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88" name="Straight Connector 387"/>
          <p:cNvCxnSpPr/>
          <p:nvPr/>
        </p:nvCxnSpPr>
        <p:spPr bwMode="auto">
          <a:xfrm>
            <a:off x="6775747"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89" name="Straight Connector 388"/>
          <p:cNvCxnSpPr/>
          <p:nvPr/>
        </p:nvCxnSpPr>
        <p:spPr bwMode="auto">
          <a:xfrm>
            <a:off x="6631731"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90" name="Straight Connector 389"/>
          <p:cNvCxnSpPr/>
          <p:nvPr/>
        </p:nvCxnSpPr>
        <p:spPr bwMode="auto">
          <a:xfrm>
            <a:off x="6703739"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91" name="Straight Connector 390"/>
          <p:cNvCxnSpPr/>
          <p:nvPr/>
        </p:nvCxnSpPr>
        <p:spPr bwMode="auto">
          <a:xfrm>
            <a:off x="7351811" y="4720580"/>
            <a:ext cx="1296144" cy="0"/>
          </a:xfrm>
          <a:prstGeom prst="line">
            <a:avLst/>
          </a:prstGeom>
          <a:solidFill>
            <a:schemeClr val="accent1"/>
          </a:solidFill>
          <a:ln w="38100" cap="flat" cmpd="sng" algn="ctr">
            <a:solidFill>
              <a:srgbClr val="CCCC00"/>
            </a:solidFill>
            <a:prstDash val="solid"/>
            <a:round/>
            <a:headEnd type="none" w="med" len="med"/>
            <a:tailEnd type="none" w="med" len="med"/>
          </a:ln>
          <a:effectLst/>
        </p:spPr>
      </p:cxnSp>
      <p:sp>
        <p:nvSpPr>
          <p:cNvPr id="392" name="TextBox 391"/>
          <p:cNvSpPr txBox="1"/>
          <p:nvPr/>
        </p:nvSpPr>
        <p:spPr>
          <a:xfrm>
            <a:off x="7423819" y="4504556"/>
            <a:ext cx="1058431" cy="184666"/>
          </a:xfrm>
          <a:prstGeom prst="rect">
            <a:avLst/>
          </a:prstGeom>
          <a:noFill/>
        </p:spPr>
        <p:txBody>
          <a:bodyPr wrap="none" lIns="0" tIns="0" rIns="0" bIns="0" rtlCol="0">
            <a:spAutoFit/>
          </a:bodyPr>
          <a:lstStyle/>
          <a:p>
            <a:pPr algn="ctr"/>
            <a:r>
              <a:rPr lang="en-GB" sz="1200" b="0" dirty="0" smtClean="0">
                <a:solidFill>
                  <a:srgbClr val="808000"/>
                </a:solidFill>
              </a:rPr>
              <a:t>Intra-DAS TESI</a:t>
            </a:r>
            <a:endParaRPr lang="en-US" sz="1200" b="0" dirty="0" smtClean="0">
              <a:solidFill>
                <a:srgbClr val="808000"/>
              </a:solidFill>
            </a:endParaRPr>
          </a:p>
        </p:txBody>
      </p:sp>
      <p:cxnSp>
        <p:nvCxnSpPr>
          <p:cNvPr id="393" name="Straight Connector 392"/>
          <p:cNvCxnSpPr/>
          <p:nvPr/>
        </p:nvCxnSpPr>
        <p:spPr bwMode="auto">
          <a:xfrm>
            <a:off x="7351811" y="457656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94" name="Straight Connector 393"/>
          <p:cNvCxnSpPr/>
          <p:nvPr/>
        </p:nvCxnSpPr>
        <p:spPr bwMode="auto">
          <a:xfrm>
            <a:off x="8647955" y="457656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395" name="Group 394"/>
          <p:cNvGrpSpPr/>
          <p:nvPr/>
        </p:nvGrpSpPr>
        <p:grpSpPr>
          <a:xfrm>
            <a:off x="6343699" y="3928492"/>
            <a:ext cx="144016" cy="360040"/>
            <a:chOff x="871091" y="4144516"/>
            <a:chExt cx="144016" cy="144016"/>
          </a:xfrm>
        </p:grpSpPr>
        <p:cxnSp>
          <p:nvCxnSpPr>
            <p:cNvPr id="396" name="Straight Connector 395"/>
            <p:cNvCxnSpPr/>
            <p:nvPr/>
          </p:nvCxnSpPr>
          <p:spPr bwMode="auto">
            <a:xfrm>
              <a:off x="1015107"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97" name="Straight Connector 396"/>
            <p:cNvCxnSpPr/>
            <p:nvPr/>
          </p:nvCxnSpPr>
          <p:spPr bwMode="auto">
            <a:xfrm>
              <a:off x="871091"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98" name="Straight Connector 397"/>
            <p:cNvCxnSpPr/>
            <p:nvPr/>
          </p:nvCxnSpPr>
          <p:spPr bwMode="auto">
            <a:xfrm>
              <a:off x="943099"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grpSp>
        <p:nvGrpSpPr>
          <p:cNvPr id="399" name="Group 61"/>
          <p:cNvGrpSpPr>
            <a:grpSpLocks noChangeAspect="1"/>
          </p:cNvGrpSpPr>
          <p:nvPr/>
        </p:nvGrpSpPr>
        <p:grpSpPr>
          <a:xfrm flipV="1">
            <a:off x="8935987" y="4288532"/>
            <a:ext cx="576064" cy="288032"/>
            <a:chOff x="655067" y="5296644"/>
            <a:chExt cx="504056" cy="504056"/>
          </a:xfrm>
          <a:solidFill>
            <a:schemeClr val="bg1"/>
          </a:solidFill>
        </p:grpSpPr>
        <p:sp>
          <p:nvSpPr>
            <p:cNvPr id="400" name="Isosceles Triangle 399"/>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01" name="Trapezoid 400"/>
            <p:cNvSpPr/>
            <p:nvPr/>
          </p:nvSpPr>
          <p:spPr bwMode="auto">
            <a:xfrm>
              <a:off x="655067" y="5656684"/>
              <a:ext cx="504056" cy="144016"/>
            </a:xfrm>
            <a:prstGeom prst="trapezoid">
              <a:avLst>
                <a:gd name="adj" fmla="val 98016"/>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402" name="Straight Connector 401"/>
          <p:cNvCxnSpPr>
            <a:endCxn id="400" idx="0"/>
          </p:cNvCxnSpPr>
          <p:nvPr/>
        </p:nvCxnSpPr>
        <p:spPr bwMode="auto">
          <a:xfrm flipV="1">
            <a:off x="9224019" y="457656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403" name="Group 402"/>
          <p:cNvGrpSpPr/>
          <p:nvPr/>
        </p:nvGrpSpPr>
        <p:grpSpPr>
          <a:xfrm>
            <a:off x="9296027" y="3928492"/>
            <a:ext cx="144016" cy="360040"/>
            <a:chOff x="871091" y="4144516"/>
            <a:chExt cx="144016" cy="144016"/>
          </a:xfrm>
        </p:grpSpPr>
        <p:cxnSp>
          <p:nvCxnSpPr>
            <p:cNvPr id="404" name="Straight Connector 403"/>
            <p:cNvCxnSpPr/>
            <p:nvPr/>
          </p:nvCxnSpPr>
          <p:spPr bwMode="auto">
            <a:xfrm>
              <a:off x="1015107"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05" name="Straight Connector 404"/>
            <p:cNvCxnSpPr/>
            <p:nvPr/>
          </p:nvCxnSpPr>
          <p:spPr bwMode="auto">
            <a:xfrm>
              <a:off x="871091"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06" name="Straight Connector 405"/>
            <p:cNvCxnSpPr/>
            <p:nvPr/>
          </p:nvCxnSpPr>
          <p:spPr bwMode="auto">
            <a:xfrm>
              <a:off x="943099"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sp>
        <p:nvSpPr>
          <p:cNvPr id="407" name="Rectangle 406"/>
          <p:cNvSpPr/>
          <p:nvPr/>
        </p:nvSpPr>
        <p:spPr bwMode="auto">
          <a:xfrm>
            <a:off x="8503939" y="3928492"/>
            <a:ext cx="720080" cy="216024"/>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000" b="1" i="0" u="none" strike="noStrike" cap="none" normalizeH="0" baseline="0" dirty="0" smtClean="0">
                <a:ln>
                  <a:noFill/>
                </a:ln>
                <a:solidFill>
                  <a:schemeClr val="bg1"/>
                </a:solidFill>
                <a:effectLst/>
                <a:latin typeface="Arial" charset="0"/>
                <a:ea typeface="MS PGothic" pitchFamily="34" charset="-128"/>
              </a:rPr>
              <a:t>Half-DAS</a:t>
            </a:r>
          </a:p>
        </p:txBody>
      </p:sp>
      <p:grpSp>
        <p:nvGrpSpPr>
          <p:cNvPr id="408" name="Group 407"/>
          <p:cNvGrpSpPr/>
          <p:nvPr/>
        </p:nvGrpSpPr>
        <p:grpSpPr>
          <a:xfrm>
            <a:off x="9007995" y="4144516"/>
            <a:ext cx="144016" cy="144016"/>
            <a:chOff x="1591171" y="4144516"/>
            <a:chExt cx="144016" cy="144016"/>
          </a:xfrm>
        </p:grpSpPr>
        <p:cxnSp>
          <p:nvCxnSpPr>
            <p:cNvPr id="409" name="Straight Connector 408"/>
            <p:cNvCxnSpPr/>
            <p:nvPr/>
          </p:nvCxnSpPr>
          <p:spPr bwMode="auto">
            <a:xfrm>
              <a:off x="1663179"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10" name="Straight Connector 409"/>
            <p:cNvCxnSpPr/>
            <p:nvPr/>
          </p:nvCxnSpPr>
          <p:spPr bwMode="auto">
            <a:xfrm>
              <a:off x="1735187"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11" name="Straight Connector 410"/>
            <p:cNvCxnSpPr/>
            <p:nvPr/>
          </p:nvCxnSpPr>
          <p:spPr bwMode="auto">
            <a:xfrm>
              <a:off x="1591171"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grpSp>
        <p:nvGrpSpPr>
          <p:cNvPr id="428" name="Group 427"/>
          <p:cNvGrpSpPr/>
          <p:nvPr/>
        </p:nvGrpSpPr>
        <p:grpSpPr>
          <a:xfrm>
            <a:off x="439043" y="3712468"/>
            <a:ext cx="1296144" cy="432048"/>
            <a:chOff x="295027" y="3712468"/>
            <a:chExt cx="1296144" cy="432048"/>
          </a:xfrm>
        </p:grpSpPr>
        <p:cxnSp>
          <p:nvCxnSpPr>
            <p:cNvPr id="413" name="Straight Connector 412"/>
            <p:cNvCxnSpPr/>
            <p:nvPr/>
          </p:nvCxnSpPr>
          <p:spPr bwMode="auto">
            <a:xfrm>
              <a:off x="1087115" y="3712468"/>
              <a:ext cx="504056"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14" name="Straight Connector 413"/>
            <p:cNvCxnSpPr/>
            <p:nvPr/>
          </p:nvCxnSpPr>
          <p:spPr bwMode="auto">
            <a:xfrm>
              <a:off x="1025155" y="3712468"/>
              <a:ext cx="494008"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15" name="Straight Connector 414"/>
            <p:cNvCxnSpPr/>
            <p:nvPr/>
          </p:nvCxnSpPr>
          <p:spPr bwMode="auto">
            <a:xfrm>
              <a:off x="953147" y="3712468"/>
              <a:ext cx="494008"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16" name="Straight Connector 415"/>
            <p:cNvCxnSpPr/>
            <p:nvPr/>
          </p:nvCxnSpPr>
          <p:spPr bwMode="auto">
            <a:xfrm>
              <a:off x="295027" y="3712468"/>
              <a:ext cx="648072"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18" name="Straight Connector 417"/>
            <p:cNvCxnSpPr/>
            <p:nvPr/>
          </p:nvCxnSpPr>
          <p:spPr bwMode="auto">
            <a:xfrm>
              <a:off x="367035" y="3712468"/>
              <a:ext cx="648072"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19" name="Straight Connector 418"/>
            <p:cNvCxnSpPr/>
            <p:nvPr/>
          </p:nvCxnSpPr>
          <p:spPr bwMode="auto">
            <a:xfrm>
              <a:off x="439043" y="3712468"/>
              <a:ext cx="648072"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24" name="Straight Connector 423"/>
            <p:cNvCxnSpPr/>
            <p:nvPr/>
          </p:nvCxnSpPr>
          <p:spPr bwMode="auto">
            <a:xfrm flipV="1">
              <a:off x="1303139" y="3928492"/>
              <a:ext cx="216024"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26" name="Straight Connector 425"/>
            <p:cNvCxnSpPr/>
            <p:nvPr/>
          </p:nvCxnSpPr>
          <p:spPr bwMode="auto">
            <a:xfrm flipV="1">
              <a:off x="1375147" y="3928492"/>
              <a:ext cx="216024"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27" name="Straight Connector 426"/>
            <p:cNvCxnSpPr/>
            <p:nvPr/>
          </p:nvCxnSpPr>
          <p:spPr bwMode="auto">
            <a:xfrm flipV="1">
              <a:off x="1231131" y="3928492"/>
              <a:ext cx="216024"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grpSp>
        <p:nvGrpSpPr>
          <p:cNvPr id="429" name="Group 428"/>
          <p:cNvGrpSpPr/>
          <p:nvPr/>
        </p:nvGrpSpPr>
        <p:grpSpPr>
          <a:xfrm flipH="1">
            <a:off x="3087772" y="3708589"/>
            <a:ext cx="1815767" cy="435927"/>
            <a:chOff x="223019" y="3708589"/>
            <a:chExt cx="1815767" cy="435927"/>
          </a:xfrm>
        </p:grpSpPr>
        <p:cxnSp>
          <p:nvCxnSpPr>
            <p:cNvPr id="430" name="Straight Connector 429"/>
            <p:cNvCxnSpPr/>
            <p:nvPr/>
          </p:nvCxnSpPr>
          <p:spPr bwMode="auto">
            <a:xfrm flipH="1">
              <a:off x="1591171" y="3708589"/>
              <a:ext cx="447615" cy="219903"/>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31" name="Straight Connector 430"/>
            <p:cNvCxnSpPr/>
            <p:nvPr/>
          </p:nvCxnSpPr>
          <p:spPr bwMode="auto">
            <a:xfrm flipH="1">
              <a:off x="1519163" y="3711988"/>
              <a:ext cx="444839" cy="21650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32" name="Straight Connector 431"/>
            <p:cNvCxnSpPr/>
            <p:nvPr/>
          </p:nvCxnSpPr>
          <p:spPr bwMode="auto">
            <a:xfrm flipH="1">
              <a:off x="1447155" y="3711988"/>
              <a:ext cx="448862" cy="21650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33" name="Straight Connector 432"/>
            <p:cNvCxnSpPr/>
            <p:nvPr/>
          </p:nvCxnSpPr>
          <p:spPr bwMode="auto">
            <a:xfrm>
              <a:off x="223019" y="3712468"/>
              <a:ext cx="72008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34" name="Straight Connector 433"/>
            <p:cNvCxnSpPr/>
            <p:nvPr/>
          </p:nvCxnSpPr>
          <p:spPr bwMode="auto">
            <a:xfrm>
              <a:off x="295027" y="3712468"/>
              <a:ext cx="72008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35" name="Straight Connector 434"/>
            <p:cNvCxnSpPr/>
            <p:nvPr/>
          </p:nvCxnSpPr>
          <p:spPr bwMode="auto">
            <a:xfrm>
              <a:off x="367035" y="3712468"/>
              <a:ext cx="72008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36" name="Straight Connector 435"/>
            <p:cNvCxnSpPr/>
            <p:nvPr/>
          </p:nvCxnSpPr>
          <p:spPr bwMode="auto">
            <a:xfrm flipV="1">
              <a:off x="1303139" y="3928492"/>
              <a:ext cx="216024"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37" name="Straight Connector 436"/>
            <p:cNvCxnSpPr/>
            <p:nvPr/>
          </p:nvCxnSpPr>
          <p:spPr bwMode="auto">
            <a:xfrm flipV="1">
              <a:off x="1375147" y="3928492"/>
              <a:ext cx="216024"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38" name="Straight Connector 437"/>
            <p:cNvCxnSpPr/>
            <p:nvPr/>
          </p:nvCxnSpPr>
          <p:spPr bwMode="auto">
            <a:xfrm flipV="1">
              <a:off x="1231131" y="3928492"/>
              <a:ext cx="216024"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grpSp>
        <p:nvGrpSpPr>
          <p:cNvPr id="448" name="Group 447"/>
          <p:cNvGrpSpPr/>
          <p:nvPr/>
        </p:nvGrpSpPr>
        <p:grpSpPr>
          <a:xfrm>
            <a:off x="5695627" y="3716347"/>
            <a:ext cx="1296144" cy="432048"/>
            <a:chOff x="295027" y="3712468"/>
            <a:chExt cx="1296144" cy="432048"/>
          </a:xfrm>
        </p:grpSpPr>
        <p:cxnSp>
          <p:nvCxnSpPr>
            <p:cNvPr id="449" name="Straight Connector 448"/>
            <p:cNvCxnSpPr/>
            <p:nvPr/>
          </p:nvCxnSpPr>
          <p:spPr bwMode="auto">
            <a:xfrm>
              <a:off x="1087115" y="3712468"/>
              <a:ext cx="504056"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50" name="Straight Connector 449"/>
            <p:cNvCxnSpPr/>
            <p:nvPr/>
          </p:nvCxnSpPr>
          <p:spPr bwMode="auto">
            <a:xfrm>
              <a:off x="1025155" y="3712468"/>
              <a:ext cx="494008"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51" name="Straight Connector 450"/>
            <p:cNvCxnSpPr/>
            <p:nvPr/>
          </p:nvCxnSpPr>
          <p:spPr bwMode="auto">
            <a:xfrm>
              <a:off x="953147" y="3712468"/>
              <a:ext cx="494008"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52" name="Straight Connector 451"/>
            <p:cNvCxnSpPr/>
            <p:nvPr/>
          </p:nvCxnSpPr>
          <p:spPr bwMode="auto">
            <a:xfrm>
              <a:off x="295027" y="3712468"/>
              <a:ext cx="648072"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53" name="Straight Connector 452"/>
            <p:cNvCxnSpPr/>
            <p:nvPr/>
          </p:nvCxnSpPr>
          <p:spPr bwMode="auto">
            <a:xfrm>
              <a:off x="367035" y="3712468"/>
              <a:ext cx="648072"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54" name="Straight Connector 453"/>
            <p:cNvCxnSpPr/>
            <p:nvPr/>
          </p:nvCxnSpPr>
          <p:spPr bwMode="auto">
            <a:xfrm>
              <a:off x="439043" y="3712468"/>
              <a:ext cx="648072"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55" name="Straight Connector 454"/>
            <p:cNvCxnSpPr/>
            <p:nvPr/>
          </p:nvCxnSpPr>
          <p:spPr bwMode="auto">
            <a:xfrm flipV="1">
              <a:off x="1303139" y="3928492"/>
              <a:ext cx="216024"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56" name="Straight Connector 455"/>
            <p:cNvCxnSpPr/>
            <p:nvPr/>
          </p:nvCxnSpPr>
          <p:spPr bwMode="auto">
            <a:xfrm flipV="1">
              <a:off x="1375147" y="3928492"/>
              <a:ext cx="216024"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57" name="Straight Connector 456"/>
            <p:cNvCxnSpPr/>
            <p:nvPr/>
          </p:nvCxnSpPr>
          <p:spPr bwMode="auto">
            <a:xfrm flipV="1">
              <a:off x="1231131" y="3928492"/>
              <a:ext cx="216024"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cxnSp>
        <p:nvCxnSpPr>
          <p:cNvPr id="462" name="Straight Connector 461"/>
          <p:cNvCxnSpPr/>
          <p:nvPr/>
        </p:nvCxnSpPr>
        <p:spPr bwMode="auto">
          <a:xfrm flipH="1">
            <a:off x="9440043" y="3716347"/>
            <a:ext cx="72008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63" name="Straight Connector 462"/>
          <p:cNvCxnSpPr/>
          <p:nvPr/>
        </p:nvCxnSpPr>
        <p:spPr bwMode="auto">
          <a:xfrm flipH="1">
            <a:off x="9368035" y="3716347"/>
            <a:ext cx="72008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64" name="Straight Connector 463"/>
          <p:cNvCxnSpPr/>
          <p:nvPr/>
        </p:nvCxnSpPr>
        <p:spPr bwMode="auto">
          <a:xfrm flipH="1">
            <a:off x="9296027" y="3716347"/>
            <a:ext cx="72008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69" name="Straight Connector 468"/>
          <p:cNvCxnSpPr/>
          <p:nvPr/>
        </p:nvCxnSpPr>
        <p:spPr bwMode="auto">
          <a:xfrm flipH="1">
            <a:off x="7063779" y="3712468"/>
            <a:ext cx="216024"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70" name="Straight Connector 469"/>
          <p:cNvCxnSpPr/>
          <p:nvPr/>
        </p:nvCxnSpPr>
        <p:spPr bwMode="auto">
          <a:xfrm flipH="1">
            <a:off x="7135787" y="3715867"/>
            <a:ext cx="218800" cy="212625"/>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71" name="Straight Connector 470"/>
          <p:cNvCxnSpPr/>
          <p:nvPr/>
        </p:nvCxnSpPr>
        <p:spPr bwMode="auto">
          <a:xfrm flipH="1">
            <a:off x="7207795" y="3715867"/>
            <a:ext cx="214777" cy="212625"/>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75" name="Straight Connector 474"/>
          <p:cNvCxnSpPr/>
          <p:nvPr/>
        </p:nvCxnSpPr>
        <p:spPr bwMode="auto">
          <a:xfrm flipV="1">
            <a:off x="6919763" y="3928492"/>
            <a:ext cx="216024"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76" name="Straight Connector 475"/>
          <p:cNvCxnSpPr/>
          <p:nvPr/>
        </p:nvCxnSpPr>
        <p:spPr bwMode="auto">
          <a:xfrm flipV="1">
            <a:off x="6847755" y="3928492"/>
            <a:ext cx="216024"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77" name="Straight Connector 476"/>
          <p:cNvCxnSpPr/>
          <p:nvPr/>
        </p:nvCxnSpPr>
        <p:spPr bwMode="auto">
          <a:xfrm flipV="1">
            <a:off x="6991771" y="3928492"/>
            <a:ext cx="216024"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81" name="Straight Connector 480"/>
          <p:cNvCxnSpPr/>
          <p:nvPr/>
        </p:nvCxnSpPr>
        <p:spPr bwMode="auto">
          <a:xfrm>
            <a:off x="6991771"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82" name="Straight Connector 481"/>
          <p:cNvCxnSpPr/>
          <p:nvPr/>
        </p:nvCxnSpPr>
        <p:spPr bwMode="auto">
          <a:xfrm>
            <a:off x="6847755"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83" name="Straight Connector 482"/>
          <p:cNvCxnSpPr/>
          <p:nvPr/>
        </p:nvCxnSpPr>
        <p:spPr bwMode="auto">
          <a:xfrm>
            <a:off x="6919763"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492" name="TextBox 491"/>
          <p:cNvSpPr txBox="1"/>
          <p:nvPr/>
        </p:nvSpPr>
        <p:spPr>
          <a:xfrm>
            <a:off x="8301657" y="1984276"/>
            <a:ext cx="1282402" cy="2308324"/>
          </a:xfrm>
          <a:prstGeom prst="rect">
            <a:avLst/>
          </a:prstGeom>
          <a:noFill/>
        </p:spPr>
        <p:txBody>
          <a:bodyPr wrap="none" lIns="0" tIns="0" rIns="0" bIns="0" rtlCol="0">
            <a:spAutoFit/>
          </a:bodyPr>
          <a:lstStyle/>
          <a:p>
            <a:r>
              <a:rPr lang="en-GB" sz="15000" b="0" dirty="0" smtClean="0">
                <a:solidFill>
                  <a:srgbClr val="FF0000"/>
                </a:solidFill>
              </a:rPr>
              <a:t>X</a:t>
            </a:r>
            <a:endParaRPr lang="en-US" sz="15000" b="0" dirty="0" smtClean="0">
              <a:solidFill>
                <a:srgbClr val="FF0000"/>
              </a:solidFill>
            </a:endParaRPr>
          </a:p>
        </p:txBody>
      </p:sp>
      <p:sp>
        <p:nvSpPr>
          <p:cNvPr id="493" name="TextBox 492"/>
          <p:cNvSpPr txBox="1"/>
          <p:nvPr/>
        </p:nvSpPr>
        <p:spPr>
          <a:xfrm>
            <a:off x="6415707" y="6016724"/>
            <a:ext cx="3168352" cy="553998"/>
          </a:xfrm>
          <a:prstGeom prst="rect">
            <a:avLst/>
          </a:prstGeom>
          <a:noFill/>
        </p:spPr>
        <p:txBody>
          <a:bodyPr wrap="square" lIns="0" tIns="0" rIns="0" bIns="0" rtlCol="0" anchor="ctr">
            <a:spAutoFit/>
          </a:bodyPr>
          <a:lstStyle/>
          <a:p>
            <a:pPr algn="ctr"/>
            <a:r>
              <a:rPr lang="en-GB" sz="1800" b="0" dirty="0" smtClean="0"/>
              <a:t>Right portal node failure or ENNI + Intra-DAS TESI failure</a:t>
            </a:r>
            <a:endParaRPr lang="en-US" sz="1800" b="0" dirty="0" smtClean="0"/>
          </a:p>
        </p:txBody>
      </p:sp>
      <p:sp>
        <p:nvSpPr>
          <p:cNvPr id="494" name="TextBox 493"/>
          <p:cNvSpPr txBox="1"/>
          <p:nvPr/>
        </p:nvSpPr>
        <p:spPr>
          <a:xfrm>
            <a:off x="1087115" y="6155223"/>
            <a:ext cx="3168352" cy="276999"/>
          </a:xfrm>
          <a:prstGeom prst="rect">
            <a:avLst/>
          </a:prstGeom>
          <a:noFill/>
        </p:spPr>
        <p:txBody>
          <a:bodyPr wrap="square" lIns="0" tIns="0" rIns="0" bIns="0" rtlCol="0" anchor="ctr">
            <a:spAutoFit/>
          </a:bodyPr>
          <a:lstStyle/>
          <a:p>
            <a:pPr algn="ctr"/>
            <a:r>
              <a:rPr lang="en-GB" sz="1800" b="0" dirty="0" smtClean="0"/>
              <a:t>Normal state, no failures</a:t>
            </a:r>
            <a:endParaRPr lang="en-US" sz="1800" b="0" dirty="0" smtClean="0"/>
          </a:p>
        </p:txBody>
      </p:sp>
      <p:sp>
        <p:nvSpPr>
          <p:cNvPr id="495" name="TextBox 494"/>
          <p:cNvSpPr txBox="1"/>
          <p:nvPr/>
        </p:nvSpPr>
        <p:spPr>
          <a:xfrm>
            <a:off x="7733530" y="4288532"/>
            <a:ext cx="410369" cy="738664"/>
          </a:xfrm>
          <a:prstGeom prst="rect">
            <a:avLst/>
          </a:prstGeom>
          <a:noFill/>
        </p:spPr>
        <p:txBody>
          <a:bodyPr wrap="none" lIns="0" tIns="0" rIns="0" bIns="0" rtlCol="0">
            <a:spAutoFit/>
          </a:bodyPr>
          <a:lstStyle/>
          <a:p>
            <a:r>
              <a:rPr lang="en-GB" sz="4800" b="0" dirty="0" smtClean="0">
                <a:solidFill>
                  <a:srgbClr val="FF0000"/>
                </a:solidFill>
              </a:rPr>
              <a:t>X</a:t>
            </a:r>
            <a:endParaRPr lang="en-US" sz="4800" b="0" dirty="0" smtClean="0">
              <a:solidFill>
                <a:srgbClr val="FF0000"/>
              </a:solidFill>
            </a:endParaRPr>
          </a:p>
        </p:txBody>
      </p:sp>
      <p:sp>
        <p:nvSpPr>
          <p:cNvPr id="496" name="TextBox 495"/>
          <p:cNvSpPr txBox="1"/>
          <p:nvPr/>
        </p:nvSpPr>
        <p:spPr>
          <a:xfrm>
            <a:off x="9029674" y="4557980"/>
            <a:ext cx="410369" cy="738664"/>
          </a:xfrm>
          <a:prstGeom prst="rect">
            <a:avLst/>
          </a:prstGeom>
          <a:noFill/>
        </p:spPr>
        <p:txBody>
          <a:bodyPr wrap="none" lIns="0" tIns="0" rIns="0" bIns="0" rtlCol="0">
            <a:spAutoFit/>
          </a:bodyPr>
          <a:lstStyle/>
          <a:p>
            <a:r>
              <a:rPr lang="en-GB" sz="4800" b="0" dirty="0" smtClean="0">
                <a:solidFill>
                  <a:srgbClr val="FF0000"/>
                </a:solidFill>
              </a:rPr>
              <a:t>X</a:t>
            </a:r>
            <a:endParaRPr lang="en-US" sz="4800" b="0" dirty="0" smtClean="0">
              <a:solidFill>
                <a:srgbClr val="FF0000"/>
              </a:solidFill>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Distributed TESI Protection connected </a:t>
            </a:r>
            <a:r>
              <a:rPr lang="en-GB" dirty="0" smtClean="0"/>
              <a:t>to DRNI</a:t>
            </a:r>
            <a:endParaRPr lang="en-US" dirty="0"/>
          </a:p>
        </p:txBody>
      </p:sp>
      <p:sp>
        <p:nvSpPr>
          <p:cNvPr id="29" name="Rectangle 28"/>
          <p:cNvSpPr/>
          <p:nvPr/>
        </p:nvSpPr>
        <p:spPr bwMode="auto">
          <a:xfrm>
            <a:off x="2801318" y="2632348"/>
            <a:ext cx="727075" cy="288031"/>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32" name="Straight Connector 31"/>
          <p:cNvCxnSpPr/>
          <p:nvPr/>
        </p:nvCxnSpPr>
        <p:spPr bwMode="auto">
          <a:xfrm>
            <a:off x="3305374" y="2920380"/>
            <a:ext cx="0" cy="28803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3" name="Straight Connector 32"/>
          <p:cNvCxnSpPr/>
          <p:nvPr/>
        </p:nvCxnSpPr>
        <p:spPr bwMode="auto">
          <a:xfrm>
            <a:off x="3017342" y="2920380"/>
            <a:ext cx="0" cy="288032"/>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34" name="Rectangle 33"/>
          <p:cNvSpPr/>
          <p:nvPr/>
        </p:nvSpPr>
        <p:spPr bwMode="auto">
          <a:xfrm>
            <a:off x="1728193" y="2632348"/>
            <a:ext cx="727075" cy="288031"/>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37" name="Straight Connector 36"/>
          <p:cNvCxnSpPr/>
          <p:nvPr/>
        </p:nvCxnSpPr>
        <p:spPr bwMode="auto">
          <a:xfrm>
            <a:off x="2239244" y="2920380"/>
            <a:ext cx="0" cy="28803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38" name="Straight Connector 37"/>
          <p:cNvCxnSpPr/>
          <p:nvPr/>
        </p:nvCxnSpPr>
        <p:spPr bwMode="auto">
          <a:xfrm>
            <a:off x="1951212" y="2920380"/>
            <a:ext cx="0" cy="28803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39" name="Straight Connector 38"/>
          <p:cNvCxnSpPr/>
          <p:nvPr/>
        </p:nvCxnSpPr>
        <p:spPr bwMode="auto">
          <a:xfrm flipH="1">
            <a:off x="3312369" y="2632348"/>
            <a:ext cx="72008" cy="288032"/>
          </a:xfrm>
          <a:prstGeom prst="line">
            <a:avLst/>
          </a:prstGeom>
          <a:solidFill>
            <a:schemeClr val="accent1"/>
          </a:solidFill>
          <a:ln w="38100" cap="flat" cmpd="sng" algn="ctr">
            <a:solidFill>
              <a:srgbClr val="C00000"/>
            </a:solidFill>
            <a:prstDash val="solid"/>
            <a:round/>
            <a:headEnd type="none" w="med" len="med"/>
            <a:tailEnd type="none" w="med" len="med"/>
          </a:ln>
          <a:effectLst/>
        </p:spPr>
      </p:cxnSp>
      <p:cxnSp>
        <p:nvCxnSpPr>
          <p:cNvPr id="40" name="Straight Connector 39"/>
          <p:cNvCxnSpPr/>
          <p:nvPr/>
        </p:nvCxnSpPr>
        <p:spPr bwMode="auto">
          <a:xfrm>
            <a:off x="2952329" y="2632348"/>
            <a:ext cx="72008" cy="288032"/>
          </a:xfrm>
          <a:prstGeom prst="line">
            <a:avLst/>
          </a:prstGeom>
          <a:solidFill>
            <a:schemeClr val="accent1"/>
          </a:solidFill>
          <a:ln w="38100" cap="flat" cmpd="sng" algn="ctr">
            <a:solidFill>
              <a:srgbClr val="C00000"/>
            </a:solidFill>
            <a:prstDash val="solid"/>
            <a:round/>
            <a:headEnd type="none" w="med" len="med"/>
            <a:tailEnd type="none" w="med" len="med"/>
          </a:ln>
          <a:effectLst/>
        </p:spPr>
      </p:cxnSp>
      <p:sp>
        <p:nvSpPr>
          <p:cNvPr id="42" name="Isosceles Triangle 41"/>
          <p:cNvSpPr/>
          <p:nvPr/>
        </p:nvSpPr>
        <p:spPr bwMode="auto">
          <a:xfrm>
            <a:off x="3154644" y="3208412"/>
            <a:ext cx="288032" cy="288032"/>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3" name="Isosceles Triangle 42"/>
          <p:cNvSpPr/>
          <p:nvPr/>
        </p:nvSpPr>
        <p:spPr bwMode="auto">
          <a:xfrm>
            <a:off x="2872982" y="3208412"/>
            <a:ext cx="288032" cy="288032"/>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4" name="Trapezoid 43"/>
          <p:cNvSpPr/>
          <p:nvPr/>
        </p:nvSpPr>
        <p:spPr bwMode="auto">
          <a:xfrm>
            <a:off x="2872981" y="3414149"/>
            <a:ext cx="573189" cy="82295"/>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5" name="Isosceles Triangle 44"/>
          <p:cNvSpPr/>
          <p:nvPr/>
        </p:nvSpPr>
        <p:spPr bwMode="auto">
          <a:xfrm>
            <a:off x="2101296" y="3208412"/>
            <a:ext cx="288032" cy="288032"/>
          </a:xfrm>
          <a:prstGeom prst="triangle">
            <a:avLst/>
          </a:prstGeom>
          <a:solidFill>
            <a:srgbClr val="99FF66"/>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6" name="Isosceles Triangle 45"/>
          <p:cNvSpPr/>
          <p:nvPr/>
        </p:nvSpPr>
        <p:spPr bwMode="auto">
          <a:xfrm>
            <a:off x="1813264" y="3208412"/>
            <a:ext cx="288032" cy="288032"/>
          </a:xfrm>
          <a:prstGeom prst="triangle">
            <a:avLst/>
          </a:prstGeom>
          <a:solidFill>
            <a:srgbClr val="99FF66"/>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7" name="Trapezoid 46"/>
          <p:cNvSpPr/>
          <p:nvPr/>
        </p:nvSpPr>
        <p:spPr bwMode="auto">
          <a:xfrm>
            <a:off x="1813263" y="3414149"/>
            <a:ext cx="578261" cy="82295"/>
          </a:xfrm>
          <a:prstGeom prst="trapezoid">
            <a:avLst>
              <a:gd name="adj" fmla="val 49845"/>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48" name="Straight Connector 47"/>
          <p:cNvCxnSpPr/>
          <p:nvPr/>
        </p:nvCxnSpPr>
        <p:spPr bwMode="auto">
          <a:xfrm>
            <a:off x="2030250" y="3496444"/>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49" name="Straight Connector 48"/>
          <p:cNvCxnSpPr/>
          <p:nvPr/>
        </p:nvCxnSpPr>
        <p:spPr bwMode="auto">
          <a:xfrm>
            <a:off x="2102258" y="3496444"/>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50" name="Straight Connector 49"/>
          <p:cNvCxnSpPr/>
          <p:nvPr/>
        </p:nvCxnSpPr>
        <p:spPr bwMode="auto">
          <a:xfrm>
            <a:off x="2174266" y="3496444"/>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51" name="Straight Connector 50"/>
          <p:cNvCxnSpPr/>
          <p:nvPr/>
        </p:nvCxnSpPr>
        <p:spPr bwMode="auto">
          <a:xfrm>
            <a:off x="3227614" y="349644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2" name="Straight Connector 51"/>
          <p:cNvCxnSpPr/>
          <p:nvPr/>
        </p:nvCxnSpPr>
        <p:spPr bwMode="auto">
          <a:xfrm>
            <a:off x="3083598" y="349644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3" name="Straight Connector 52"/>
          <p:cNvCxnSpPr/>
          <p:nvPr/>
        </p:nvCxnSpPr>
        <p:spPr bwMode="auto">
          <a:xfrm>
            <a:off x="3155606" y="349644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54" name="Freeform 53"/>
          <p:cNvSpPr/>
          <p:nvPr/>
        </p:nvSpPr>
        <p:spPr bwMode="auto">
          <a:xfrm>
            <a:off x="1872209" y="2632348"/>
            <a:ext cx="432048" cy="144016"/>
          </a:xfrm>
          <a:custGeom>
            <a:avLst/>
            <a:gdLst>
              <a:gd name="connsiteX0" fmla="*/ 0 w 218783"/>
              <a:gd name="connsiteY0" fmla="*/ 0 h 73863"/>
              <a:gd name="connsiteX1" fmla="*/ 106587 w 218783"/>
              <a:gd name="connsiteY1" fmla="*/ 72928 h 73863"/>
              <a:gd name="connsiteX2" fmla="*/ 218783 w 218783"/>
              <a:gd name="connsiteY2" fmla="*/ 5610 h 73863"/>
            </a:gdLst>
            <a:ahLst/>
            <a:cxnLst>
              <a:cxn ang="0">
                <a:pos x="connsiteX0" y="connsiteY0"/>
              </a:cxn>
              <a:cxn ang="0">
                <a:pos x="connsiteX1" y="connsiteY1"/>
              </a:cxn>
              <a:cxn ang="0">
                <a:pos x="connsiteX2" y="connsiteY2"/>
              </a:cxn>
            </a:cxnLst>
            <a:rect l="l" t="t" r="r" b="b"/>
            <a:pathLst>
              <a:path w="218783" h="73863">
                <a:moveTo>
                  <a:pt x="0" y="0"/>
                </a:moveTo>
                <a:cubicBezTo>
                  <a:pt x="35061" y="35996"/>
                  <a:pt x="70123" y="71993"/>
                  <a:pt x="106587" y="72928"/>
                </a:cubicBezTo>
                <a:cubicBezTo>
                  <a:pt x="143051" y="73863"/>
                  <a:pt x="180917" y="39736"/>
                  <a:pt x="218783" y="5610"/>
                </a:cubicBezTo>
              </a:path>
            </a:pathLst>
          </a:custGeom>
          <a:noFill/>
          <a:ln w="38100" cap="flat" cmpd="sng" algn="ctr">
            <a:solidFill>
              <a:srgbClr val="C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5" name="TextBox 54"/>
          <p:cNvSpPr txBox="1"/>
          <p:nvPr/>
        </p:nvSpPr>
        <p:spPr>
          <a:xfrm>
            <a:off x="2279831" y="2992968"/>
            <a:ext cx="240450" cy="215444"/>
          </a:xfrm>
          <a:prstGeom prst="rect">
            <a:avLst/>
          </a:prstGeom>
          <a:noFill/>
        </p:spPr>
        <p:txBody>
          <a:bodyPr wrap="none" lIns="0" tIns="0" rIns="0" bIns="0" rtlCol="0">
            <a:spAutoFit/>
          </a:bodyPr>
          <a:lstStyle/>
          <a:p>
            <a:r>
              <a:rPr lang="en-GB" sz="1400" dirty="0" smtClean="0">
                <a:solidFill>
                  <a:schemeClr val="bg1">
                    <a:lumMod val="75000"/>
                  </a:schemeClr>
                </a:solidFill>
              </a:rPr>
              <a:t>W*</a:t>
            </a:r>
            <a:endParaRPr lang="en-US" sz="1400" dirty="0" smtClean="0">
              <a:solidFill>
                <a:schemeClr val="bg1">
                  <a:lumMod val="75000"/>
                </a:schemeClr>
              </a:solidFill>
            </a:endParaRPr>
          </a:p>
        </p:txBody>
      </p:sp>
      <p:sp>
        <p:nvSpPr>
          <p:cNvPr id="56" name="TextBox 55"/>
          <p:cNvSpPr txBox="1"/>
          <p:nvPr/>
        </p:nvSpPr>
        <p:spPr>
          <a:xfrm>
            <a:off x="1799565" y="2992968"/>
            <a:ext cx="120226" cy="215444"/>
          </a:xfrm>
          <a:prstGeom prst="rect">
            <a:avLst/>
          </a:prstGeom>
          <a:noFill/>
        </p:spPr>
        <p:txBody>
          <a:bodyPr wrap="none" lIns="0" tIns="0" rIns="0" bIns="0" rtlCol="0">
            <a:spAutoFit/>
          </a:bodyPr>
          <a:lstStyle/>
          <a:p>
            <a:r>
              <a:rPr lang="en-GB" sz="1400" dirty="0" smtClean="0">
                <a:solidFill>
                  <a:schemeClr val="bg1">
                    <a:lumMod val="75000"/>
                  </a:schemeClr>
                </a:solidFill>
              </a:rPr>
              <a:t>P</a:t>
            </a:r>
            <a:endParaRPr lang="en-US" sz="1400" dirty="0" smtClean="0">
              <a:solidFill>
                <a:schemeClr val="bg1">
                  <a:lumMod val="75000"/>
                </a:schemeClr>
              </a:solidFill>
            </a:endParaRPr>
          </a:p>
        </p:txBody>
      </p:sp>
      <p:sp>
        <p:nvSpPr>
          <p:cNvPr id="57" name="TextBox 56"/>
          <p:cNvSpPr txBox="1"/>
          <p:nvPr/>
        </p:nvSpPr>
        <p:spPr>
          <a:xfrm>
            <a:off x="3358475" y="2992388"/>
            <a:ext cx="169918" cy="215444"/>
          </a:xfrm>
          <a:prstGeom prst="rect">
            <a:avLst/>
          </a:prstGeom>
          <a:noFill/>
        </p:spPr>
        <p:txBody>
          <a:bodyPr wrap="none" lIns="0" tIns="0" rIns="0" bIns="0" rtlCol="0">
            <a:spAutoFit/>
          </a:bodyPr>
          <a:lstStyle/>
          <a:p>
            <a:r>
              <a:rPr lang="en-GB" sz="1400" dirty="0" smtClean="0"/>
              <a:t>W</a:t>
            </a:r>
            <a:endParaRPr lang="en-US" sz="1400" dirty="0" smtClean="0"/>
          </a:p>
        </p:txBody>
      </p:sp>
      <p:sp>
        <p:nvSpPr>
          <p:cNvPr id="58" name="TextBox 57"/>
          <p:cNvSpPr txBox="1"/>
          <p:nvPr/>
        </p:nvSpPr>
        <p:spPr>
          <a:xfrm>
            <a:off x="2808313" y="2992388"/>
            <a:ext cx="190758" cy="215444"/>
          </a:xfrm>
          <a:prstGeom prst="rect">
            <a:avLst/>
          </a:prstGeom>
          <a:noFill/>
        </p:spPr>
        <p:txBody>
          <a:bodyPr wrap="none" lIns="0" tIns="0" rIns="0" bIns="0" rtlCol="0">
            <a:spAutoFit/>
          </a:bodyPr>
          <a:lstStyle/>
          <a:p>
            <a:r>
              <a:rPr lang="en-GB" sz="1400" dirty="0" smtClean="0"/>
              <a:t>P*</a:t>
            </a:r>
            <a:endParaRPr lang="en-US" sz="1400" dirty="0" smtClean="0"/>
          </a:p>
        </p:txBody>
      </p:sp>
      <p:sp>
        <p:nvSpPr>
          <p:cNvPr id="69" name="Rectangle 68"/>
          <p:cNvSpPr/>
          <p:nvPr/>
        </p:nvSpPr>
        <p:spPr bwMode="auto">
          <a:xfrm>
            <a:off x="3729791" y="2632348"/>
            <a:ext cx="727075" cy="288031"/>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70" name="Freeform 69"/>
          <p:cNvSpPr/>
          <p:nvPr/>
        </p:nvSpPr>
        <p:spPr bwMode="auto">
          <a:xfrm>
            <a:off x="3873807" y="2632348"/>
            <a:ext cx="432048" cy="144016"/>
          </a:xfrm>
          <a:custGeom>
            <a:avLst/>
            <a:gdLst>
              <a:gd name="connsiteX0" fmla="*/ 0 w 218783"/>
              <a:gd name="connsiteY0" fmla="*/ 0 h 73863"/>
              <a:gd name="connsiteX1" fmla="*/ 106587 w 218783"/>
              <a:gd name="connsiteY1" fmla="*/ 72928 h 73863"/>
              <a:gd name="connsiteX2" fmla="*/ 218783 w 218783"/>
              <a:gd name="connsiteY2" fmla="*/ 5610 h 73863"/>
            </a:gdLst>
            <a:ahLst/>
            <a:cxnLst>
              <a:cxn ang="0">
                <a:pos x="connsiteX0" y="connsiteY0"/>
              </a:cxn>
              <a:cxn ang="0">
                <a:pos x="connsiteX1" y="connsiteY1"/>
              </a:cxn>
              <a:cxn ang="0">
                <a:pos x="connsiteX2" y="connsiteY2"/>
              </a:cxn>
            </a:cxnLst>
            <a:rect l="l" t="t" r="r" b="b"/>
            <a:pathLst>
              <a:path w="218783" h="73863">
                <a:moveTo>
                  <a:pt x="0" y="0"/>
                </a:moveTo>
                <a:cubicBezTo>
                  <a:pt x="35061" y="35996"/>
                  <a:pt x="70123" y="71993"/>
                  <a:pt x="106587" y="72928"/>
                </a:cubicBezTo>
                <a:cubicBezTo>
                  <a:pt x="143051" y="73863"/>
                  <a:pt x="180917" y="39736"/>
                  <a:pt x="218783" y="5610"/>
                </a:cubicBezTo>
              </a:path>
            </a:pathLst>
          </a:custGeom>
          <a:noFill/>
          <a:ln w="38100" cap="flat" cmpd="sng" algn="ctr">
            <a:solidFill>
              <a:srgbClr val="0066F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73" name="Straight Connector 72"/>
          <p:cNvCxnSpPr/>
          <p:nvPr/>
        </p:nvCxnSpPr>
        <p:spPr bwMode="auto">
          <a:xfrm>
            <a:off x="4233847" y="2920380"/>
            <a:ext cx="0" cy="28803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74" name="Straight Connector 73"/>
          <p:cNvCxnSpPr/>
          <p:nvPr/>
        </p:nvCxnSpPr>
        <p:spPr bwMode="auto">
          <a:xfrm>
            <a:off x="3945815" y="2920380"/>
            <a:ext cx="0" cy="28803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sp>
        <p:nvSpPr>
          <p:cNvPr id="75" name="Rectangle 74"/>
          <p:cNvSpPr/>
          <p:nvPr/>
        </p:nvSpPr>
        <p:spPr bwMode="auto">
          <a:xfrm>
            <a:off x="791452" y="2632348"/>
            <a:ext cx="727075" cy="288031"/>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78" name="Straight Connector 77"/>
          <p:cNvCxnSpPr/>
          <p:nvPr/>
        </p:nvCxnSpPr>
        <p:spPr bwMode="auto">
          <a:xfrm>
            <a:off x="1302503" y="2920380"/>
            <a:ext cx="0" cy="28803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9" name="Straight Connector 78"/>
          <p:cNvCxnSpPr/>
          <p:nvPr/>
        </p:nvCxnSpPr>
        <p:spPr bwMode="auto">
          <a:xfrm>
            <a:off x="1014471" y="2920380"/>
            <a:ext cx="0" cy="28803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0" name="Straight Connector 79"/>
          <p:cNvCxnSpPr/>
          <p:nvPr/>
        </p:nvCxnSpPr>
        <p:spPr bwMode="auto">
          <a:xfrm flipH="1">
            <a:off x="1302503" y="2632348"/>
            <a:ext cx="72008" cy="288032"/>
          </a:xfrm>
          <a:prstGeom prst="line">
            <a:avLst/>
          </a:prstGeom>
          <a:solidFill>
            <a:schemeClr val="accent1"/>
          </a:solidFill>
          <a:ln w="38100" cap="flat" cmpd="sng" algn="ctr">
            <a:solidFill>
              <a:srgbClr val="0066FF"/>
            </a:solidFill>
            <a:prstDash val="solid"/>
            <a:round/>
            <a:headEnd type="none" w="med" len="med"/>
            <a:tailEnd type="none" w="med" len="med"/>
          </a:ln>
          <a:effectLst/>
        </p:spPr>
      </p:cxnSp>
      <p:cxnSp>
        <p:nvCxnSpPr>
          <p:cNvPr id="81" name="Straight Connector 80"/>
          <p:cNvCxnSpPr/>
          <p:nvPr/>
        </p:nvCxnSpPr>
        <p:spPr bwMode="auto">
          <a:xfrm>
            <a:off x="942463" y="2632348"/>
            <a:ext cx="72008" cy="288032"/>
          </a:xfrm>
          <a:prstGeom prst="line">
            <a:avLst/>
          </a:prstGeom>
          <a:solidFill>
            <a:schemeClr val="accent1"/>
          </a:solidFill>
          <a:ln w="38100" cap="flat" cmpd="sng" algn="ctr">
            <a:solidFill>
              <a:srgbClr val="0066FF"/>
            </a:solidFill>
            <a:prstDash val="solid"/>
            <a:round/>
            <a:headEnd type="none" w="med" len="med"/>
            <a:tailEnd type="none" w="med" len="med"/>
          </a:ln>
          <a:effectLst/>
        </p:spPr>
      </p:cxnSp>
      <p:sp>
        <p:nvSpPr>
          <p:cNvPr id="83" name="Isosceles Triangle 82"/>
          <p:cNvSpPr/>
          <p:nvPr/>
        </p:nvSpPr>
        <p:spPr bwMode="auto">
          <a:xfrm>
            <a:off x="4083117" y="3208412"/>
            <a:ext cx="288032" cy="288032"/>
          </a:xfrm>
          <a:prstGeom prst="triangle">
            <a:avLst/>
          </a:prstGeom>
          <a:solidFill>
            <a:srgbClr val="99FF66"/>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84" name="Isosceles Triangle 83"/>
          <p:cNvSpPr/>
          <p:nvPr/>
        </p:nvSpPr>
        <p:spPr bwMode="auto">
          <a:xfrm>
            <a:off x="3801455" y="3208412"/>
            <a:ext cx="288032" cy="288032"/>
          </a:xfrm>
          <a:prstGeom prst="triangle">
            <a:avLst/>
          </a:prstGeom>
          <a:solidFill>
            <a:srgbClr val="99FF66"/>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85" name="Trapezoid 84"/>
          <p:cNvSpPr/>
          <p:nvPr/>
        </p:nvSpPr>
        <p:spPr bwMode="auto">
          <a:xfrm>
            <a:off x="3801454" y="3414149"/>
            <a:ext cx="570383" cy="82295"/>
          </a:xfrm>
          <a:prstGeom prst="trapezoid">
            <a:avLst>
              <a:gd name="adj" fmla="val 49845"/>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86" name="Isosceles Triangle 85"/>
          <p:cNvSpPr/>
          <p:nvPr/>
        </p:nvSpPr>
        <p:spPr bwMode="auto">
          <a:xfrm>
            <a:off x="1164555" y="3208412"/>
            <a:ext cx="288032" cy="288032"/>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87" name="Isosceles Triangle 86"/>
          <p:cNvSpPr/>
          <p:nvPr/>
        </p:nvSpPr>
        <p:spPr bwMode="auto">
          <a:xfrm>
            <a:off x="876523" y="3208412"/>
            <a:ext cx="288032" cy="288032"/>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88" name="Trapezoid 87"/>
          <p:cNvSpPr/>
          <p:nvPr/>
        </p:nvSpPr>
        <p:spPr bwMode="auto">
          <a:xfrm>
            <a:off x="876522" y="3414149"/>
            <a:ext cx="572652" cy="82295"/>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89" name="TextBox 88"/>
          <p:cNvSpPr txBox="1"/>
          <p:nvPr/>
        </p:nvSpPr>
        <p:spPr>
          <a:xfrm>
            <a:off x="1343726" y="2992968"/>
            <a:ext cx="240450" cy="215444"/>
          </a:xfrm>
          <a:prstGeom prst="rect">
            <a:avLst/>
          </a:prstGeom>
          <a:noFill/>
        </p:spPr>
        <p:txBody>
          <a:bodyPr wrap="none" lIns="0" tIns="0" rIns="0" bIns="0" rtlCol="0">
            <a:spAutoFit/>
          </a:bodyPr>
          <a:lstStyle/>
          <a:p>
            <a:r>
              <a:rPr lang="en-GB" sz="1400" dirty="0" smtClean="0"/>
              <a:t>W*</a:t>
            </a:r>
            <a:endParaRPr lang="en-US" sz="1400" dirty="0" smtClean="0"/>
          </a:p>
        </p:txBody>
      </p:sp>
      <p:sp>
        <p:nvSpPr>
          <p:cNvPr id="90" name="TextBox 89"/>
          <p:cNvSpPr txBox="1"/>
          <p:nvPr/>
        </p:nvSpPr>
        <p:spPr>
          <a:xfrm>
            <a:off x="863460" y="2992968"/>
            <a:ext cx="120226" cy="215444"/>
          </a:xfrm>
          <a:prstGeom prst="rect">
            <a:avLst/>
          </a:prstGeom>
          <a:noFill/>
        </p:spPr>
        <p:txBody>
          <a:bodyPr wrap="none" lIns="0" tIns="0" rIns="0" bIns="0" rtlCol="0">
            <a:spAutoFit/>
          </a:bodyPr>
          <a:lstStyle/>
          <a:p>
            <a:r>
              <a:rPr lang="en-GB" sz="1400" dirty="0" smtClean="0"/>
              <a:t>P</a:t>
            </a:r>
            <a:endParaRPr lang="en-US" sz="1400" dirty="0" smtClean="0"/>
          </a:p>
        </p:txBody>
      </p:sp>
      <p:sp>
        <p:nvSpPr>
          <p:cNvPr id="91" name="TextBox 90"/>
          <p:cNvSpPr txBox="1"/>
          <p:nvPr/>
        </p:nvSpPr>
        <p:spPr>
          <a:xfrm>
            <a:off x="4287584" y="2992388"/>
            <a:ext cx="169918" cy="215444"/>
          </a:xfrm>
          <a:prstGeom prst="rect">
            <a:avLst/>
          </a:prstGeom>
          <a:noFill/>
        </p:spPr>
        <p:txBody>
          <a:bodyPr wrap="none" lIns="0" tIns="0" rIns="0" bIns="0" rtlCol="0">
            <a:spAutoFit/>
          </a:bodyPr>
          <a:lstStyle/>
          <a:p>
            <a:r>
              <a:rPr lang="en-GB" sz="1400" dirty="0" smtClean="0">
                <a:solidFill>
                  <a:schemeClr val="bg1">
                    <a:lumMod val="75000"/>
                  </a:schemeClr>
                </a:solidFill>
              </a:rPr>
              <a:t>W</a:t>
            </a:r>
            <a:endParaRPr lang="en-US" sz="1400" dirty="0" smtClean="0">
              <a:solidFill>
                <a:schemeClr val="bg1">
                  <a:lumMod val="75000"/>
                </a:schemeClr>
              </a:solidFill>
            </a:endParaRPr>
          </a:p>
        </p:txBody>
      </p:sp>
      <p:sp>
        <p:nvSpPr>
          <p:cNvPr id="92" name="TextBox 91"/>
          <p:cNvSpPr txBox="1"/>
          <p:nvPr/>
        </p:nvSpPr>
        <p:spPr>
          <a:xfrm>
            <a:off x="3737422" y="2992388"/>
            <a:ext cx="190758" cy="215444"/>
          </a:xfrm>
          <a:prstGeom prst="rect">
            <a:avLst/>
          </a:prstGeom>
          <a:noFill/>
        </p:spPr>
        <p:txBody>
          <a:bodyPr wrap="none" lIns="0" tIns="0" rIns="0" bIns="0" rtlCol="0">
            <a:spAutoFit/>
          </a:bodyPr>
          <a:lstStyle/>
          <a:p>
            <a:r>
              <a:rPr lang="en-GB" sz="1400" dirty="0" smtClean="0">
                <a:solidFill>
                  <a:schemeClr val="bg1">
                    <a:lumMod val="75000"/>
                  </a:schemeClr>
                </a:solidFill>
              </a:rPr>
              <a:t>P*</a:t>
            </a:r>
            <a:endParaRPr lang="en-US" sz="1400" dirty="0" smtClean="0">
              <a:solidFill>
                <a:schemeClr val="bg1">
                  <a:lumMod val="75000"/>
                </a:schemeClr>
              </a:solidFill>
            </a:endParaRPr>
          </a:p>
        </p:txBody>
      </p:sp>
      <p:sp>
        <p:nvSpPr>
          <p:cNvPr id="119" name="Rectangle 118"/>
          <p:cNvSpPr/>
          <p:nvPr/>
        </p:nvSpPr>
        <p:spPr bwMode="auto">
          <a:xfrm>
            <a:off x="209029" y="1768252"/>
            <a:ext cx="4903539" cy="3384376"/>
          </a:xfrm>
          <a:prstGeom prst="rect">
            <a:avLst/>
          </a:prstGeom>
          <a:noFill/>
          <a:ln w="9525" cap="flat" cmpd="sng" algn="ctr">
            <a:solidFill>
              <a:schemeClr val="tx1"/>
            </a:solidFill>
            <a:prstDash val="lg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21" name="TextBox 120"/>
          <p:cNvSpPr txBox="1"/>
          <p:nvPr/>
        </p:nvSpPr>
        <p:spPr>
          <a:xfrm>
            <a:off x="2507074" y="2056284"/>
            <a:ext cx="229230" cy="215444"/>
          </a:xfrm>
          <a:prstGeom prst="rect">
            <a:avLst/>
          </a:prstGeom>
          <a:noFill/>
        </p:spPr>
        <p:txBody>
          <a:bodyPr wrap="none" lIns="0" tIns="0" rIns="0" bIns="0" rtlCol="0">
            <a:spAutoFit/>
          </a:bodyPr>
          <a:lstStyle/>
          <a:p>
            <a:r>
              <a:rPr lang="en-GB" sz="1400" dirty="0" smtClean="0">
                <a:solidFill>
                  <a:srgbClr val="0066FF"/>
                </a:solidFill>
              </a:rPr>
              <a:t>B3</a:t>
            </a:r>
            <a:endParaRPr lang="en-US" sz="1400" dirty="0" smtClean="0">
              <a:solidFill>
                <a:srgbClr val="0066FF"/>
              </a:solidFill>
            </a:endParaRPr>
          </a:p>
        </p:txBody>
      </p:sp>
      <p:sp>
        <p:nvSpPr>
          <p:cNvPr id="122" name="Freeform 121"/>
          <p:cNvSpPr/>
          <p:nvPr/>
        </p:nvSpPr>
        <p:spPr bwMode="auto">
          <a:xfrm>
            <a:off x="1368152" y="2272308"/>
            <a:ext cx="2520280" cy="360040"/>
          </a:xfrm>
          <a:custGeom>
            <a:avLst/>
            <a:gdLst>
              <a:gd name="connsiteX0" fmla="*/ 3448050 w 3448050"/>
              <a:gd name="connsiteY0" fmla="*/ 1571625 h 1571625"/>
              <a:gd name="connsiteX1" fmla="*/ 2638425 w 3448050"/>
              <a:gd name="connsiteY1" fmla="*/ 0 h 1571625"/>
              <a:gd name="connsiteX2" fmla="*/ 733425 w 3448050"/>
              <a:gd name="connsiteY2" fmla="*/ 0 h 1571625"/>
              <a:gd name="connsiteX3" fmla="*/ 0 w 3448050"/>
              <a:gd name="connsiteY3" fmla="*/ 1571625 h 1571625"/>
              <a:gd name="connsiteX0" fmla="*/ 4180235 w 4180235"/>
              <a:gd name="connsiteY0" fmla="*/ 1571625 h 1571625"/>
              <a:gd name="connsiteX1" fmla="*/ 3370610 w 4180235"/>
              <a:gd name="connsiteY1" fmla="*/ 0 h 1571625"/>
              <a:gd name="connsiteX2" fmla="*/ 1465610 w 4180235"/>
              <a:gd name="connsiteY2" fmla="*/ 0 h 1571625"/>
              <a:gd name="connsiteX3" fmla="*/ 0 w 4180235"/>
              <a:gd name="connsiteY3" fmla="*/ 1569145 h 1571625"/>
              <a:gd name="connsiteX0" fmla="*/ 4180235 w 4180235"/>
              <a:gd name="connsiteY0" fmla="*/ 1571625 h 1571625"/>
              <a:gd name="connsiteX1" fmla="*/ 3370610 w 4180235"/>
              <a:gd name="connsiteY1" fmla="*/ 0 h 1571625"/>
              <a:gd name="connsiteX2" fmla="*/ 864097 w 4180235"/>
              <a:gd name="connsiteY2" fmla="*/ 0 h 1571625"/>
              <a:gd name="connsiteX3" fmla="*/ 0 w 4180235"/>
              <a:gd name="connsiteY3" fmla="*/ 1569145 h 1571625"/>
              <a:gd name="connsiteX0" fmla="*/ 4180235 w 4180235"/>
              <a:gd name="connsiteY0" fmla="*/ 1571625 h 1571625"/>
              <a:gd name="connsiteX1" fmla="*/ 3168353 w 4180235"/>
              <a:gd name="connsiteY1" fmla="*/ 0 h 1571625"/>
              <a:gd name="connsiteX2" fmla="*/ 864097 w 4180235"/>
              <a:gd name="connsiteY2" fmla="*/ 0 h 1571625"/>
              <a:gd name="connsiteX3" fmla="*/ 0 w 4180235"/>
              <a:gd name="connsiteY3" fmla="*/ 1569145 h 1571625"/>
              <a:gd name="connsiteX0" fmla="*/ 4180235 w 4180235"/>
              <a:gd name="connsiteY0" fmla="*/ 1571625 h 1571625"/>
              <a:gd name="connsiteX1" fmla="*/ 4032449 w 4180235"/>
              <a:gd name="connsiteY1" fmla="*/ 1571623 h 1571625"/>
              <a:gd name="connsiteX2" fmla="*/ 3168353 w 4180235"/>
              <a:gd name="connsiteY2" fmla="*/ 0 h 1571625"/>
              <a:gd name="connsiteX3" fmla="*/ 864097 w 4180235"/>
              <a:gd name="connsiteY3" fmla="*/ 0 h 1571625"/>
              <a:gd name="connsiteX4" fmla="*/ 0 w 4180235"/>
              <a:gd name="connsiteY4" fmla="*/ 1569145 h 1571625"/>
              <a:gd name="connsiteX0" fmla="*/ 4180235 w 4180235"/>
              <a:gd name="connsiteY0" fmla="*/ 1571625 h 1571625"/>
              <a:gd name="connsiteX1" fmla="*/ 3168353 w 4180235"/>
              <a:gd name="connsiteY1" fmla="*/ 0 h 1571625"/>
              <a:gd name="connsiteX2" fmla="*/ 864097 w 4180235"/>
              <a:gd name="connsiteY2" fmla="*/ 0 h 1571625"/>
              <a:gd name="connsiteX3" fmla="*/ 0 w 4180235"/>
              <a:gd name="connsiteY3" fmla="*/ 1569145 h 1571625"/>
              <a:gd name="connsiteX0" fmla="*/ 4180235 w 4180235"/>
              <a:gd name="connsiteY0" fmla="*/ 1571625 h 1571625"/>
              <a:gd name="connsiteX1" fmla="*/ 4032449 w 4180235"/>
              <a:gd name="connsiteY1" fmla="*/ 1571623 h 1571625"/>
              <a:gd name="connsiteX2" fmla="*/ 3168353 w 4180235"/>
              <a:gd name="connsiteY2" fmla="*/ 0 h 1571625"/>
              <a:gd name="connsiteX3" fmla="*/ 864097 w 4180235"/>
              <a:gd name="connsiteY3" fmla="*/ 0 h 1571625"/>
              <a:gd name="connsiteX4" fmla="*/ 0 w 4180235"/>
              <a:gd name="connsiteY4" fmla="*/ 1569145 h 1571625"/>
              <a:gd name="connsiteX0" fmla="*/ 4180235 w 4180235"/>
              <a:gd name="connsiteY0" fmla="*/ 1571625 h 1571625"/>
              <a:gd name="connsiteX1" fmla="*/ 3168353 w 4180235"/>
              <a:gd name="connsiteY1" fmla="*/ 0 h 1571625"/>
              <a:gd name="connsiteX2" fmla="*/ 864097 w 4180235"/>
              <a:gd name="connsiteY2" fmla="*/ 0 h 1571625"/>
              <a:gd name="connsiteX3" fmla="*/ 0 w 4180235"/>
              <a:gd name="connsiteY3" fmla="*/ 1569145 h 1571625"/>
              <a:gd name="connsiteX0" fmla="*/ 4032449 w 4032449"/>
              <a:gd name="connsiteY0" fmla="*/ 1571623 h 1571623"/>
              <a:gd name="connsiteX1" fmla="*/ 3168353 w 4032449"/>
              <a:gd name="connsiteY1" fmla="*/ 0 h 1571623"/>
              <a:gd name="connsiteX2" fmla="*/ 864097 w 4032449"/>
              <a:gd name="connsiteY2" fmla="*/ 0 h 1571623"/>
              <a:gd name="connsiteX3" fmla="*/ 0 w 4032449"/>
              <a:gd name="connsiteY3" fmla="*/ 1569145 h 1571623"/>
              <a:gd name="connsiteX0" fmla="*/ 4176465 w 4176465"/>
              <a:gd name="connsiteY0" fmla="*/ 1571625 h 1571625"/>
              <a:gd name="connsiteX1" fmla="*/ 3168353 w 4176465"/>
              <a:gd name="connsiteY1" fmla="*/ 0 h 1571625"/>
              <a:gd name="connsiteX2" fmla="*/ 864097 w 4176465"/>
              <a:gd name="connsiteY2" fmla="*/ 0 h 1571625"/>
              <a:gd name="connsiteX3" fmla="*/ 0 w 4176465"/>
              <a:gd name="connsiteY3" fmla="*/ 1569145 h 1571625"/>
              <a:gd name="connsiteX0" fmla="*/ 4104456 w 4104456"/>
              <a:gd name="connsiteY0" fmla="*/ 1571625 h 1571625"/>
              <a:gd name="connsiteX1" fmla="*/ 3096344 w 4104456"/>
              <a:gd name="connsiteY1" fmla="*/ 0 h 1571625"/>
              <a:gd name="connsiteX2" fmla="*/ 792088 w 4104456"/>
              <a:gd name="connsiteY2" fmla="*/ 0 h 1571625"/>
              <a:gd name="connsiteX3" fmla="*/ 0 w 4104456"/>
              <a:gd name="connsiteY3" fmla="*/ 1459365 h 1571625"/>
              <a:gd name="connsiteX0" fmla="*/ 4104456 w 4104456"/>
              <a:gd name="connsiteY0" fmla="*/ 1571625 h 1571625"/>
              <a:gd name="connsiteX1" fmla="*/ 3096344 w 4104456"/>
              <a:gd name="connsiteY1" fmla="*/ 0 h 1571625"/>
              <a:gd name="connsiteX2" fmla="*/ 792088 w 4104456"/>
              <a:gd name="connsiteY2" fmla="*/ 0 h 1571625"/>
              <a:gd name="connsiteX3" fmla="*/ 0 w 4104456"/>
              <a:gd name="connsiteY3" fmla="*/ 1571625 h 1571625"/>
              <a:gd name="connsiteX0" fmla="*/ 4104456 w 4104456"/>
              <a:gd name="connsiteY0" fmla="*/ 1571625 h 1571625"/>
              <a:gd name="connsiteX1" fmla="*/ 3096344 w 4104456"/>
              <a:gd name="connsiteY1" fmla="*/ 0 h 1571625"/>
              <a:gd name="connsiteX2" fmla="*/ 792088 w 4104456"/>
              <a:gd name="connsiteY2" fmla="*/ 0 h 1571625"/>
              <a:gd name="connsiteX3" fmla="*/ 0 w 4104456"/>
              <a:gd name="connsiteY3" fmla="*/ 1571625 h 1571625"/>
            </a:gdLst>
            <a:ahLst/>
            <a:cxnLst>
              <a:cxn ang="0">
                <a:pos x="connsiteX0" y="connsiteY0"/>
              </a:cxn>
              <a:cxn ang="0">
                <a:pos x="connsiteX1" y="connsiteY1"/>
              </a:cxn>
              <a:cxn ang="0">
                <a:pos x="connsiteX2" y="connsiteY2"/>
              </a:cxn>
              <a:cxn ang="0">
                <a:pos x="connsiteX3" y="connsiteY3"/>
              </a:cxn>
            </a:cxnLst>
            <a:rect l="l" t="t" r="r" b="b"/>
            <a:pathLst>
              <a:path w="4104456" h="1571625">
                <a:moveTo>
                  <a:pt x="4104456" y="1571625"/>
                </a:moveTo>
                <a:lnTo>
                  <a:pt x="3096344" y="0"/>
                </a:lnTo>
                <a:lnTo>
                  <a:pt x="792088" y="0"/>
                </a:lnTo>
                <a:lnTo>
                  <a:pt x="0" y="1571625"/>
                </a:lnTo>
              </a:path>
            </a:pathLst>
          </a:custGeom>
          <a:noFill/>
          <a:ln w="38100" cap="flat" cmpd="sng" algn="ctr">
            <a:solidFill>
              <a:srgbClr val="0066FF"/>
            </a:solidFill>
            <a:prstDash val="dashDot"/>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23" name="TextBox 122"/>
          <p:cNvSpPr txBox="1"/>
          <p:nvPr/>
        </p:nvSpPr>
        <p:spPr>
          <a:xfrm>
            <a:off x="1224136" y="1912268"/>
            <a:ext cx="229230" cy="215444"/>
          </a:xfrm>
          <a:prstGeom prst="rect">
            <a:avLst/>
          </a:prstGeom>
          <a:noFill/>
        </p:spPr>
        <p:txBody>
          <a:bodyPr wrap="none" lIns="0" tIns="0" rIns="0" bIns="0" rtlCol="0">
            <a:spAutoFit/>
          </a:bodyPr>
          <a:lstStyle/>
          <a:p>
            <a:r>
              <a:rPr lang="en-GB" sz="1400" dirty="0" smtClean="0">
                <a:solidFill>
                  <a:srgbClr val="0066FF"/>
                </a:solidFill>
              </a:rPr>
              <a:t>B1</a:t>
            </a:r>
            <a:endParaRPr lang="en-US" sz="1400" dirty="0" smtClean="0">
              <a:solidFill>
                <a:srgbClr val="0066FF"/>
              </a:solidFill>
            </a:endParaRPr>
          </a:p>
        </p:txBody>
      </p:sp>
      <p:sp>
        <p:nvSpPr>
          <p:cNvPr id="124" name="TextBox 123"/>
          <p:cNvSpPr txBox="1"/>
          <p:nvPr/>
        </p:nvSpPr>
        <p:spPr>
          <a:xfrm>
            <a:off x="3816424" y="1912268"/>
            <a:ext cx="229230" cy="215444"/>
          </a:xfrm>
          <a:prstGeom prst="rect">
            <a:avLst/>
          </a:prstGeom>
          <a:noFill/>
        </p:spPr>
        <p:txBody>
          <a:bodyPr wrap="none" lIns="0" tIns="0" rIns="0" bIns="0" rtlCol="0">
            <a:spAutoFit/>
          </a:bodyPr>
          <a:lstStyle/>
          <a:p>
            <a:r>
              <a:rPr lang="en-GB" sz="1400" dirty="0" smtClean="0">
                <a:solidFill>
                  <a:srgbClr val="0066FF"/>
                </a:solidFill>
              </a:rPr>
              <a:t>B2</a:t>
            </a:r>
            <a:endParaRPr lang="en-US" sz="1400" dirty="0" smtClean="0">
              <a:solidFill>
                <a:srgbClr val="0066FF"/>
              </a:solidFill>
            </a:endParaRPr>
          </a:p>
        </p:txBody>
      </p:sp>
      <p:cxnSp>
        <p:nvCxnSpPr>
          <p:cNvPr id="125" name="Straight Connector 124"/>
          <p:cNvCxnSpPr/>
          <p:nvPr/>
        </p:nvCxnSpPr>
        <p:spPr bwMode="auto">
          <a:xfrm flipH="1">
            <a:off x="935468" y="2128292"/>
            <a:ext cx="425053" cy="504056"/>
          </a:xfrm>
          <a:prstGeom prst="line">
            <a:avLst/>
          </a:prstGeom>
          <a:solidFill>
            <a:schemeClr val="accent1"/>
          </a:solidFill>
          <a:ln w="38100" cap="flat" cmpd="sng" algn="ctr">
            <a:solidFill>
              <a:srgbClr val="0066FF"/>
            </a:solidFill>
            <a:prstDash val="solid"/>
            <a:round/>
            <a:headEnd type="none" w="med" len="med"/>
            <a:tailEnd type="none" w="med" len="med"/>
          </a:ln>
          <a:effectLst/>
        </p:spPr>
      </p:cxnSp>
      <p:cxnSp>
        <p:nvCxnSpPr>
          <p:cNvPr id="126" name="Straight Connector 125"/>
          <p:cNvCxnSpPr/>
          <p:nvPr/>
        </p:nvCxnSpPr>
        <p:spPr bwMode="auto">
          <a:xfrm>
            <a:off x="3952810" y="2128292"/>
            <a:ext cx="360040" cy="504056"/>
          </a:xfrm>
          <a:prstGeom prst="line">
            <a:avLst/>
          </a:prstGeom>
          <a:solidFill>
            <a:schemeClr val="accent1"/>
          </a:solidFill>
          <a:ln w="38100" cap="flat" cmpd="sng" algn="ctr">
            <a:solidFill>
              <a:srgbClr val="0066FF"/>
            </a:solidFill>
            <a:prstDash val="sysDot"/>
            <a:round/>
            <a:headEnd type="none" w="med" len="med"/>
            <a:tailEnd type="none" w="med" len="med"/>
          </a:ln>
          <a:effectLst/>
        </p:spPr>
      </p:cxnSp>
      <p:cxnSp>
        <p:nvCxnSpPr>
          <p:cNvPr id="129" name="Straight Connector 128"/>
          <p:cNvCxnSpPr/>
          <p:nvPr/>
        </p:nvCxnSpPr>
        <p:spPr bwMode="auto">
          <a:xfrm>
            <a:off x="2952328" y="2056284"/>
            <a:ext cx="432048" cy="576064"/>
          </a:xfrm>
          <a:prstGeom prst="line">
            <a:avLst/>
          </a:prstGeom>
          <a:solidFill>
            <a:schemeClr val="accent1"/>
          </a:solidFill>
          <a:ln w="38100" cap="flat" cmpd="sng" algn="ctr">
            <a:solidFill>
              <a:srgbClr val="C00000"/>
            </a:solidFill>
            <a:prstDash val="solid"/>
            <a:round/>
            <a:headEnd type="none" w="med" len="med"/>
            <a:tailEnd type="none" w="med" len="med"/>
          </a:ln>
          <a:effectLst/>
        </p:spPr>
      </p:cxnSp>
      <p:cxnSp>
        <p:nvCxnSpPr>
          <p:cNvPr id="130" name="Straight Connector 129"/>
          <p:cNvCxnSpPr/>
          <p:nvPr/>
        </p:nvCxnSpPr>
        <p:spPr bwMode="auto">
          <a:xfrm flipH="1">
            <a:off x="1872208" y="2128292"/>
            <a:ext cx="360040" cy="504056"/>
          </a:xfrm>
          <a:prstGeom prst="line">
            <a:avLst/>
          </a:prstGeom>
          <a:solidFill>
            <a:schemeClr val="accent1"/>
          </a:solidFill>
          <a:ln w="38100" cap="flat" cmpd="sng" algn="ctr">
            <a:solidFill>
              <a:srgbClr val="C00000"/>
            </a:solidFill>
            <a:prstDash val="sysDot"/>
            <a:round/>
            <a:headEnd type="none" w="med" len="med"/>
            <a:tailEnd type="none" w="med" len="med"/>
          </a:ln>
          <a:effectLst/>
        </p:spPr>
      </p:cxnSp>
      <p:sp>
        <p:nvSpPr>
          <p:cNvPr id="131" name="Freeform 130"/>
          <p:cNvSpPr/>
          <p:nvPr/>
        </p:nvSpPr>
        <p:spPr bwMode="auto">
          <a:xfrm>
            <a:off x="2304256" y="2416324"/>
            <a:ext cx="648072" cy="216024"/>
          </a:xfrm>
          <a:custGeom>
            <a:avLst/>
            <a:gdLst>
              <a:gd name="connsiteX0" fmla="*/ 3448050 w 3448050"/>
              <a:gd name="connsiteY0" fmla="*/ 1571625 h 1571625"/>
              <a:gd name="connsiteX1" fmla="*/ 2638425 w 3448050"/>
              <a:gd name="connsiteY1" fmla="*/ 0 h 1571625"/>
              <a:gd name="connsiteX2" fmla="*/ 733425 w 3448050"/>
              <a:gd name="connsiteY2" fmla="*/ 0 h 1571625"/>
              <a:gd name="connsiteX3" fmla="*/ 0 w 3448050"/>
              <a:gd name="connsiteY3" fmla="*/ 1571625 h 1571625"/>
              <a:gd name="connsiteX0" fmla="*/ 3745296 w 3745296"/>
              <a:gd name="connsiteY0" fmla="*/ 1571625 h 1571625"/>
              <a:gd name="connsiteX1" fmla="*/ 2638425 w 3745296"/>
              <a:gd name="connsiteY1" fmla="*/ 0 h 1571625"/>
              <a:gd name="connsiteX2" fmla="*/ 733425 w 3745296"/>
              <a:gd name="connsiteY2" fmla="*/ 0 h 1571625"/>
              <a:gd name="connsiteX3" fmla="*/ 0 w 3745296"/>
              <a:gd name="connsiteY3" fmla="*/ 1571625 h 1571625"/>
              <a:gd name="connsiteX0" fmla="*/ 3448050 w 3448050"/>
              <a:gd name="connsiteY0" fmla="*/ 1571625 h 1571625"/>
              <a:gd name="connsiteX1" fmla="*/ 2341179 w 3448050"/>
              <a:gd name="connsiteY1" fmla="*/ 0 h 1571625"/>
              <a:gd name="connsiteX2" fmla="*/ 436179 w 3448050"/>
              <a:gd name="connsiteY2" fmla="*/ 0 h 1571625"/>
              <a:gd name="connsiteX3" fmla="*/ 0 w 3448050"/>
              <a:gd name="connsiteY3" fmla="*/ 1571625 h 1571625"/>
              <a:gd name="connsiteX0" fmla="*/ 3448050 w 3448050"/>
              <a:gd name="connsiteY0" fmla="*/ 1702594 h 1702594"/>
              <a:gd name="connsiteX1" fmla="*/ 2853559 w 3448050"/>
              <a:gd name="connsiteY1" fmla="*/ 0 h 1702594"/>
              <a:gd name="connsiteX2" fmla="*/ 436179 w 3448050"/>
              <a:gd name="connsiteY2" fmla="*/ 130969 h 1702594"/>
              <a:gd name="connsiteX3" fmla="*/ 0 w 3448050"/>
              <a:gd name="connsiteY3" fmla="*/ 1702594 h 1702594"/>
              <a:gd name="connsiteX0" fmla="*/ 3448050 w 3448050"/>
              <a:gd name="connsiteY0" fmla="*/ 1571625 h 1571625"/>
              <a:gd name="connsiteX1" fmla="*/ 2853559 w 3448050"/>
              <a:gd name="connsiteY1" fmla="*/ 0 h 1571625"/>
              <a:gd name="connsiteX2" fmla="*/ 436179 w 3448050"/>
              <a:gd name="connsiteY2" fmla="*/ 0 h 1571625"/>
              <a:gd name="connsiteX3" fmla="*/ 0 w 3448050"/>
              <a:gd name="connsiteY3" fmla="*/ 1571625 h 1571625"/>
              <a:gd name="connsiteX0" fmla="*/ 3448050 w 3448050"/>
              <a:gd name="connsiteY0" fmla="*/ 1571625 h 1571625"/>
              <a:gd name="connsiteX1" fmla="*/ 2853559 w 3448050"/>
              <a:gd name="connsiteY1" fmla="*/ 0 h 1571625"/>
              <a:gd name="connsiteX2" fmla="*/ 535042 w 3448050"/>
              <a:gd name="connsiteY2" fmla="*/ 0 h 1571625"/>
              <a:gd name="connsiteX3" fmla="*/ 0 w 3448050"/>
              <a:gd name="connsiteY3" fmla="*/ 1571625 h 1571625"/>
              <a:gd name="connsiteX0" fmla="*/ 3448050 w 3448050"/>
              <a:gd name="connsiteY0" fmla="*/ 1571625 h 1571625"/>
              <a:gd name="connsiteX1" fmla="*/ 2853559 w 3448050"/>
              <a:gd name="connsiteY1" fmla="*/ 0 h 1571625"/>
              <a:gd name="connsiteX2" fmla="*/ 594491 w 3448050"/>
              <a:gd name="connsiteY2" fmla="*/ 0 h 1571625"/>
              <a:gd name="connsiteX3" fmla="*/ 0 w 3448050"/>
              <a:gd name="connsiteY3" fmla="*/ 1571625 h 1571625"/>
              <a:gd name="connsiteX0" fmla="*/ 3448050 w 3448050"/>
              <a:gd name="connsiteY0" fmla="*/ 1571625 h 1571625"/>
              <a:gd name="connsiteX1" fmla="*/ 2794109 w 3448050"/>
              <a:gd name="connsiteY1" fmla="*/ 0 h 1571625"/>
              <a:gd name="connsiteX2" fmla="*/ 594491 w 3448050"/>
              <a:gd name="connsiteY2" fmla="*/ 0 h 1571625"/>
              <a:gd name="connsiteX3" fmla="*/ 0 w 3448050"/>
              <a:gd name="connsiteY3" fmla="*/ 1571625 h 1571625"/>
              <a:gd name="connsiteX0" fmla="*/ 3382826 w 3382826"/>
              <a:gd name="connsiteY0" fmla="*/ 1428750 h 1571625"/>
              <a:gd name="connsiteX1" fmla="*/ 2794109 w 3382826"/>
              <a:gd name="connsiteY1" fmla="*/ 0 h 1571625"/>
              <a:gd name="connsiteX2" fmla="*/ 594491 w 3382826"/>
              <a:gd name="connsiteY2" fmla="*/ 0 h 1571625"/>
              <a:gd name="connsiteX3" fmla="*/ 0 w 3382826"/>
              <a:gd name="connsiteY3" fmla="*/ 1571625 h 1571625"/>
              <a:gd name="connsiteX0" fmla="*/ 3382826 w 3382826"/>
              <a:gd name="connsiteY0" fmla="*/ 1428750 h 1571625"/>
              <a:gd name="connsiteX1" fmla="*/ 3382826 w 3382826"/>
              <a:gd name="connsiteY1" fmla="*/ 1571625 h 1571625"/>
              <a:gd name="connsiteX2" fmla="*/ 2794109 w 3382826"/>
              <a:gd name="connsiteY2" fmla="*/ 0 h 1571625"/>
              <a:gd name="connsiteX3" fmla="*/ 594491 w 3382826"/>
              <a:gd name="connsiteY3" fmla="*/ 0 h 1571625"/>
              <a:gd name="connsiteX4" fmla="*/ 0 w 3382826"/>
              <a:gd name="connsiteY4" fmla="*/ 1571625 h 1571625"/>
              <a:gd name="connsiteX0" fmla="*/ 3419737 w 3419737"/>
              <a:gd name="connsiteY0" fmla="*/ 1428750 h 1571625"/>
              <a:gd name="connsiteX1" fmla="*/ 3419737 w 3419737"/>
              <a:gd name="connsiteY1" fmla="*/ 1571625 h 1571625"/>
              <a:gd name="connsiteX2" fmla="*/ 2831020 w 3419737"/>
              <a:gd name="connsiteY2" fmla="*/ 0 h 1571625"/>
              <a:gd name="connsiteX3" fmla="*/ 631402 w 3419737"/>
              <a:gd name="connsiteY3" fmla="*/ 0 h 1571625"/>
              <a:gd name="connsiteX4" fmla="*/ 0 w 3419737"/>
              <a:gd name="connsiteY4" fmla="*/ 1571625 h 15716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419737" h="1571625">
                <a:moveTo>
                  <a:pt x="3419737" y="1428750"/>
                </a:moveTo>
                <a:lnTo>
                  <a:pt x="3419737" y="1571625"/>
                </a:lnTo>
                <a:lnTo>
                  <a:pt x="2831020" y="0"/>
                </a:lnTo>
                <a:lnTo>
                  <a:pt x="631402" y="0"/>
                </a:lnTo>
                <a:lnTo>
                  <a:pt x="0" y="1571625"/>
                </a:lnTo>
              </a:path>
            </a:pathLst>
          </a:custGeom>
          <a:noFill/>
          <a:ln w="38100" cap="flat" cmpd="sng" algn="ctr">
            <a:solidFill>
              <a:srgbClr val="C00000"/>
            </a:solidFill>
            <a:prstDash val="lgDashDot"/>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32" name="TextBox 131"/>
          <p:cNvSpPr txBox="1"/>
          <p:nvPr/>
        </p:nvSpPr>
        <p:spPr>
          <a:xfrm>
            <a:off x="2808312" y="1912268"/>
            <a:ext cx="229230" cy="215444"/>
          </a:xfrm>
          <a:prstGeom prst="rect">
            <a:avLst/>
          </a:prstGeom>
          <a:noFill/>
        </p:spPr>
        <p:txBody>
          <a:bodyPr wrap="none" lIns="0" tIns="0" rIns="0" bIns="0" rtlCol="0">
            <a:spAutoFit/>
          </a:bodyPr>
          <a:lstStyle/>
          <a:p>
            <a:r>
              <a:rPr lang="en-GB" sz="1400" dirty="0" smtClean="0">
                <a:solidFill>
                  <a:srgbClr val="C00000"/>
                </a:solidFill>
              </a:rPr>
              <a:t>A1</a:t>
            </a:r>
            <a:endParaRPr lang="en-US" sz="1400" dirty="0" smtClean="0">
              <a:solidFill>
                <a:srgbClr val="C00000"/>
              </a:solidFill>
            </a:endParaRPr>
          </a:p>
        </p:txBody>
      </p:sp>
      <p:sp>
        <p:nvSpPr>
          <p:cNvPr id="133" name="TextBox 132"/>
          <p:cNvSpPr txBox="1"/>
          <p:nvPr/>
        </p:nvSpPr>
        <p:spPr>
          <a:xfrm>
            <a:off x="2088232" y="1912268"/>
            <a:ext cx="229230" cy="215444"/>
          </a:xfrm>
          <a:prstGeom prst="rect">
            <a:avLst/>
          </a:prstGeom>
          <a:noFill/>
        </p:spPr>
        <p:txBody>
          <a:bodyPr wrap="none" lIns="0" tIns="0" rIns="0" bIns="0" rtlCol="0">
            <a:spAutoFit/>
          </a:bodyPr>
          <a:lstStyle/>
          <a:p>
            <a:r>
              <a:rPr lang="en-GB" sz="1400" dirty="0" smtClean="0">
                <a:solidFill>
                  <a:srgbClr val="C00000"/>
                </a:solidFill>
              </a:rPr>
              <a:t>A2</a:t>
            </a:r>
            <a:endParaRPr lang="en-US" sz="1400" dirty="0" smtClean="0">
              <a:solidFill>
                <a:srgbClr val="C00000"/>
              </a:solidFill>
            </a:endParaRPr>
          </a:p>
        </p:txBody>
      </p:sp>
      <p:sp>
        <p:nvSpPr>
          <p:cNvPr id="134" name="TextBox 133"/>
          <p:cNvSpPr txBox="1"/>
          <p:nvPr/>
        </p:nvSpPr>
        <p:spPr>
          <a:xfrm>
            <a:off x="2520280" y="2416324"/>
            <a:ext cx="229230" cy="215444"/>
          </a:xfrm>
          <a:prstGeom prst="rect">
            <a:avLst/>
          </a:prstGeom>
          <a:noFill/>
        </p:spPr>
        <p:txBody>
          <a:bodyPr wrap="none" lIns="0" tIns="0" rIns="0" bIns="0" rtlCol="0">
            <a:spAutoFit/>
          </a:bodyPr>
          <a:lstStyle/>
          <a:p>
            <a:r>
              <a:rPr lang="en-GB" sz="1400" dirty="0" smtClean="0">
                <a:solidFill>
                  <a:srgbClr val="C00000"/>
                </a:solidFill>
              </a:rPr>
              <a:t>A3</a:t>
            </a:r>
            <a:endParaRPr lang="en-US" sz="1400" dirty="0" smtClean="0">
              <a:solidFill>
                <a:srgbClr val="C00000"/>
              </a:solidFill>
            </a:endParaRPr>
          </a:p>
        </p:txBody>
      </p:sp>
      <p:cxnSp>
        <p:nvCxnSpPr>
          <p:cNvPr id="139" name="Straight Connector 138"/>
          <p:cNvCxnSpPr/>
          <p:nvPr/>
        </p:nvCxnSpPr>
        <p:spPr bwMode="auto">
          <a:xfrm>
            <a:off x="4151636" y="3496444"/>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140" name="Straight Connector 139"/>
          <p:cNvCxnSpPr/>
          <p:nvPr/>
        </p:nvCxnSpPr>
        <p:spPr bwMode="auto">
          <a:xfrm>
            <a:off x="4007620" y="3496444"/>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141" name="Straight Connector 140"/>
          <p:cNvCxnSpPr/>
          <p:nvPr/>
        </p:nvCxnSpPr>
        <p:spPr bwMode="auto">
          <a:xfrm>
            <a:off x="4079628" y="3496444"/>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142" name="Straight Connector 141"/>
          <p:cNvCxnSpPr/>
          <p:nvPr/>
        </p:nvCxnSpPr>
        <p:spPr bwMode="auto">
          <a:xfrm>
            <a:off x="1240688" y="349644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43" name="Straight Connector 142"/>
          <p:cNvCxnSpPr/>
          <p:nvPr/>
        </p:nvCxnSpPr>
        <p:spPr bwMode="auto">
          <a:xfrm>
            <a:off x="1096672" y="349644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44" name="Straight Connector 143"/>
          <p:cNvCxnSpPr/>
          <p:nvPr/>
        </p:nvCxnSpPr>
        <p:spPr bwMode="auto">
          <a:xfrm>
            <a:off x="1168680" y="349644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281" name="TextBox 280"/>
          <p:cNvSpPr txBox="1"/>
          <p:nvPr/>
        </p:nvSpPr>
        <p:spPr>
          <a:xfrm>
            <a:off x="2736304" y="5236249"/>
            <a:ext cx="864096" cy="492443"/>
          </a:xfrm>
          <a:prstGeom prst="rect">
            <a:avLst/>
          </a:prstGeom>
          <a:noFill/>
        </p:spPr>
        <p:txBody>
          <a:bodyPr wrap="square" lIns="0" tIns="0" rIns="0" bIns="0" rtlCol="0">
            <a:spAutoFit/>
          </a:bodyPr>
          <a:lstStyle/>
          <a:p>
            <a:pPr algn="ctr"/>
            <a:r>
              <a:rPr lang="en-GB" sz="1600" dirty="0" smtClean="0">
                <a:solidFill>
                  <a:srgbClr val="C00000"/>
                </a:solidFill>
              </a:rPr>
              <a:t>Active Gateway</a:t>
            </a:r>
            <a:endParaRPr lang="en-US" sz="1600" dirty="0" smtClean="0">
              <a:solidFill>
                <a:srgbClr val="C00000"/>
              </a:solidFill>
            </a:endParaRPr>
          </a:p>
        </p:txBody>
      </p:sp>
      <p:sp>
        <p:nvSpPr>
          <p:cNvPr id="283" name="TextBox 282"/>
          <p:cNvSpPr txBox="1"/>
          <p:nvPr/>
        </p:nvSpPr>
        <p:spPr>
          <a:xfrm>
            <a:off x="1728192" y="5236249"/>
            <a:ext cx="864096" cy="430887"/>
          </a:xfrm>
          <a:prstGeom prst="rect">
            <a:avLst/>
          </a:prstGeom>
          <a:noFill/>
        </p:spPr>
        <p:txBody>
          <a:bodyPr wrap="square" lIns="0" tIns="0" rIns="0" bIns="0" rtlCol="0">
            <a:spAutoFit/>
          </a:bodyPr>
          <a:lstStyle/>
          <a:p>
            <a:pPr algn="ctr"/>
            <a:r>
              <a:rPr lang="en-GB" sz="1400" b="0" dirty="0" smtClean="0">
                <a:solidFill>
                  <a:srgbClr val="C00000"/>
                </a:solidFill>
              </a:rPr>
              <a:t>Standby Gateway</a:t>
            </a:r>
            <a:endParaRPr lang="en-US" sz="1400" b="0" dirty="0" smtClean="0">
              <a:solidFill>
                <a:srgbClr val="C00000"/>
              </a:solidFill>
            </a:endParaRPr>
          </a:p>
        </p:txBody>
      </p:sp>
      <p:sp>
        <p:nvSpPr>
          <p:cNvPr id="284" name="TextBox 283"/>
          <p:cNvSpPr txBox="1"/>
          <p:nvPr/>
        </p:nvSpPr>
        <p:spPr>
          <a:xfrm>
            <a:off x="792088" y="5224636"/>
            <a:ext cx="864096" cy="492443"/>
          </a:xfrm>
          <a:prstGeom prst="rect">
            <a:avLst/>
          </a:prstGeom>
          <a:noFill/>
        </p:spPr>
        <p:txBody>
          <a:bodyPr wrap="square" lIns="0" tIns="0" rIns="0" bIns="0" rtlCol="0">
            <a:spAutoFit/>
          </a:bodyPr>
          <a:lstStyle/>
          <a:p>
            <a:pPr algn="ctr"/>
            <a:r>
              <a:rPr lang="en-GB" sz="1600" dirty="0" smtClean="0">
                <a:solidFill>
                  <a:srgbClr val="0066FF"/>
                </a:solidFill>
              </a:rPr>
              <a:t>Active Gateway</a:t>
            </a:r>
            <a:endParaRPr lang="en-US" sz="1600" dirty="0" smtClean="0">
              <a:solidFill>
                <a:srgbClr val="0066FF"/>
              </a:solidFill>
            </a:endParaRPr>
          </a:p>
        </p:txBody>
      </p:sp>
      <p:sp>
        <p:nvSpPr>
          <p:cNvPr id="285" name="TextBox 284"/>
          <p:cNvSpPr txBox="1"/>
          <p:nvPr/>
        </p:nvSpPr>
        <p:spPr>
          <a:xfrm>
            <a:off x="3672408" y="5224636"/>
            <a:ext cx="864096" cy="430887"/>
          </a:xfrm>
          <a:prstGeom prst="rect">
            <a:avLst/>
          </a:prstGeom>
          <a:noFill/>
        </p:spPr>
        <p:txBody>
          <a:bodyPr wrap="square" lIns="0" tIns="0" rIns="0" bIns="0" rtlCol="0">
            <a:spAutoFit/>
          </a:bodyPr>
          <a:lstStyle/>
          <a:p>
            <a:pPr algn="ctr"/>
            <a:r>
              <a:rPr lang="en-GB" sz="1400" b="0" dirty="0" smtClean="0">
                <a:solidFill>
                  <a:srgbClr val="0066FF"/>
                </a:solidFill>
              </a:rPr>
              <a:t>Standby Gateway</a:t>
            </a:r>
            <a:endParaRPr lang="en-US" sz="1400" b="0" dirty="0" smtClean="0">
              <a:solidFill>
                <a:srgbClr val="0066FF"/>
              </a:solidFill>
            </a:endParaRPr>
          </a:p>
        </p:txBody>
      </p:sp>
      <p:sp>
        <p:nvSpPr>
          <p:cNvPr id="290" name="Rectangle 289"/>
          <p:cNvSpPr/>
          <p:nvPr/>
        </p:nvSpPr>
        <p:spPr bwMode="auto">
          <a:xfrm>
            <a:off x="2736304" y="3712468"/>
            <a:ext cx="2304256" cy="216024"/>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1"/>
                </a:solidFill>
                <a:effectLst/>
                <a:latin typeface="Arial" charset="0"/>
                <a:ea typeface="MS PGothic" pitchFamily="34" charset="-128"/>
              </a:rPr>
              <a:t>SVLAN EC Relay</a:t>
            </a:r>
            <a:endParaRPr kumimoji="0" lang="en-US" sz="1400" b="1" i="0" u="none" strike="noStrike" cap="none" normalizeH="0" baseline="0" dirty="0" smtClean="0">
              <a:ln>
                <a:noFill/>
              </a:ln>
              <a:solidFill>
                <a:schemeClr val="tx1"/>
              </a:solidFill>
              <a:effectLst/>
              <a:latin typeface="Arial" charset="0"/>
              <a:ea typeface="MS PGothic" pitchFamily="34" charset="-128"/>
            </a:endParaRPr>
          </a:p>
        </p:txBody>
      </p:sp>
      <p:sp>
        <p:nvSpPr>
          <p:cNvPr id="291" name="Rectangle 290"/>
          <p:cNvSpPr/>
          <p:nvPr/>
        </p:nvSpPr>
        <p:spPr bwMode="auto">
          <a:xfrm>
            <a:off x="281037" y="3712468"/>
            <a:ext cx="2311251" cy="216024"/>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1"/>
                </a:solidFill>
                <a:effectLst/>
                <a:latin typeface="Arial" charset="0"/>
                <a:ea typeface="MS PGothic" pitchFamily="34" charset="-128"/>
              </a:rPr>
              <a:t>SVLAN EC Relay</a:t>
            </a:r>
            <a:endParaRPr kumimoji="0" lang="en-US" sz="1400" b="1" i="0" u="none" strike="noStrike" cap="none" normalizeH="0" baseline="0" dirty="0" smtClean="0">
              <a:ln>
                <a:noFill/>
              </a:ln>
              <a:solidFill>
                <a:schemeClr val="tx1"/>
              </a:solidFill>
              <a:effectLst/>
              <a:latin typeface="Arial" charset="0"/>
              <a:ea typeface="MS PGothic" pitchFamily="34" charset="-128"/>
            </a:endParaRPr>
          </a:p>
        </p:txBody>
      </p:sp>
      <p:grpSp>
        <p:nvGrpSpPr>
          <p:cNvPr id="11" name="Group 25"/>
          <p:cNvGrpSpPr>
            <a:grpSpLocks noChangeAspect="1"/>
          </p:cNvGrpSpPr>
          <p:nvPr/>
        </p:nvGrpSpPr>
        <p:grpSpPr>
          <a:xfrm>
            <a:off x="360040" y="3208412"/>
            <a:ext cx="288032" cy="288032"/>
            <a:chOff x="655067" y="5296644"/>
            <a:chExt cx="504056" cy="504056"/>
          </a:xfrm>
          <a:solidFill>
            <a:schemeClr val="bg1"/>
          </a:solidFill>
        </p:grpSpPr>
        <p:sp>
          <p:nvSpPr>
            <p:cNvPr id="293" name="Isosceles Triangle 292"/>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94" name="Trapezoid 293"/>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295" name="Straight Connector 294"/>
          <p:cNvCxnSpPr>
            <a:stCxn id="293" idx="0"/>
          </p:cNvCxnSpPr>
          <p:nvPr/>
        </p:nvCxnSpPr>
        <p:spPr bwMode="auto">
          <a:xfrm flipV="1">
            <a:off x="504056" y="313640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12" name="Group 25"/>
          <p:cNvGrpSpPr>
            <a:grpSpLocks noChangeAspect="1"/>
          </p:cNvGrpSpPr>
          <p:nvPr/>
        </p:nvGrpSpPr>
        <p:grpSpPr>
          <a:xfrm flipH="1">
            <a:off x="4680520" y="3208412"/>
            <a:ext cx="288032" cy="288032"/>
            <a:chOff x="655067" y="5296644"/>
            <a:chExt cx="504056" cy="504056"/>
          </a:xfrm>
          <a:solidFill>
            <a:schemeClr val="bg1"/>
          </a:solidFill>
        </p:grpSpPr>
        <p:sp>
          <p:nvSpPr>
            <p:cNvPr id="300" name="Isosceles Triangle 299"/>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01" name="Trapezoid 300"/>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302" name="Straight Connector 301"/>
          <p:cNvCxnSpPr>
            <a:stCxn id="300" idx="0"/>
          </p:cNvCxnSpPr>
          <p:nvPr/>
        </p:nvCxnSpPr>
        <p:spPr bwMode="auto">
          <a:xfrm flipH="1" flipV="1">
            <a:off x="4824536" y="313640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13" name="Group 315"/>
          <p:cNvGrpSpPr/>
          <p:nvPr/>
        </p:nvGrpSpPr>
        <p:grpSpPr>
          <a:xfrm>
            <a:off x="432048" y="3496444"/>
            <a:ext cx="4464496" cy="216024"/>
            <a:chOff x="295027" y="3496444"/>
            <a:chExt cx="4464496" cy="72008"/>
          </a:xfrm>
        </p:grpSpPr>
        <p:cxnSp>
          <p:nvCxnSpPr>
            <p:cNvPr id="296" name="Straight Connector 295"/>
            <p:cNvCxnSpPr/>
            <p:nvPr/>
          </p:nvCxnSpPr>
          <p:spPr bwMode="auto">
            <a:xfrm>
              <a:off x="367035" y="349644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7" name="Straight Connector 296"/>
            <p:cNvCxnSpPr/>
            <p:nvPr/>
          </p:nvCxnSpPr>
          <p:spPr bwMode="auto">
            <a:xfrm>
              <a:off x="439043" y="349644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8" name="Straight Connector 297"/>
            <p:cNvCxnSpPr/>
            <p:nvPr/>
          </p:nvCxnSpPr>
          <p:spPr bwMode="auto">
            <a:xfrm>
              <a:off x="295027" y="349644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3" name="Straight Connector 302"/>
            <p:cNvCxnSpPr/>
            <p:nvPr/>
          </p:nvCxnSpPr>
          <p:spPr bwMode="auto">
            <a:xfrm flipH="1">
              <a:off x="4687515" y="349644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4" name="Straight Connector 303"/>
            <p:cNvCxnSpPr/>
            <p:nvPr/>
          </p:nvCxnSpPr>
          <p:spPr bwMode="auto">
            <a:xfrm flipH="1">
              <a:off x="4615507" y="349644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5" name="Straight Connector 304"/>
            <p:cNvCxnSpPr/>
            <p:nvPr/>
          </p:nvCxnSpPr>
          <p:spPr bwMode="auto">
            <a:xfrm flipH="1">
              <a:off x="4759523" y="349644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sp>
        <p:nvSpPr>
          <p:cNvPr id="307" name="TextBox 306"/>
          <p:cNvSpPr txBox="1"/>
          <p:nvPr/>
        </p:nvSpPr>
        <p:spPr>
          <a:xfrm>
            <a:off x="360040" y="1912268"/>
            <a:ext cx="229230" cy="215444"/>
          </a:xfrm>
          <a:prstGeom prst="rect">
            <a:avLst/>
          </a:prstGeom>
          <a:noFill/>
        </p:spPr>
        <p:txBody>
          <a:bodyPr wrap="none" lIns="0" tIns="0" rIns="0" bIns="0" rtlCol="0">
            <a:spAutoFit/>
          </a:bodyPr>
          <a:lstStyle/>
          <a:p>
            <a:r>
              <a:rPr lang="en-GB" sz="1400" dirty="0" smtClean="0"/>
              <a:t>U1</a:t>
            </a:r>
            <a:endParaRPr lang="en-US" sz="1400" dirty="0" smtClean="0"/>
          </a:p>
        </p:txBody>
      </p:sp>
      <p:sp>
        <p:nvSpPr>
          <p:cNvPr id="308" name="TextBox 307"/>
          <p:cNvSpPr txBox="1"/>
          <p:nvPr/>
        </p:nvSpPr>
        <p:spPr>
          <a:xfrm>
            <a:off x="4680520" y="1912268"/>
            <a:ext cx="229230" cy="215444"/>
          </a:xfrm>
          <a:prstGeom prst="rect">
            <a:avLst/>
          </a:prstGeom>
          <a:noFill/>
        </p:spPr>
        <p:txBody>
          <a:bodyPr wrap="none" lIns="0" tIns="0" rIns="0" bIns="0" rtlCol="0">
            <a:spAutoFit/>
          </a:bodyPr>
          <a:lstStyle/>
          <a:p>
            <a:r>
              <a:rPr lang="en-GB" sz="1400" dirty="0" smtClean="0"/>
              <a:t>U2</a:t>
            </a:r>
            <a:endParaRPr lang="en-US" sz="1400" dirty="0" smtClean="0"/>
          </a:p>
        </p:txBody>
      </p:sp>
      <p:cxnSp>
        <p:nvCxnSpPr>
          <p:cNvPr id="309" name="Straight Connector 308"/>
          <p:cNvCxnSpPr/>
          <p:nvPr/>
        </p:nvCxnSpPr>
        <p:spPr bwMode="auto">
          <a:xfrm>
            <a:off x="504056" y="2128292"/>
            <a:ext cx="0" cy="1008112"/>
          </a:xfrm>
          <a:prstGeom prst="line">
            <a:avLst/>
          </a:prstGeom>
          <a:solidFill>
            <a:schemeClr val="accent1"/>
          </a:solidFill>
          <a:ln w="38100" cap="flat" cmpd="sng" algn="ctr">
            <a:solidFill>
              <a:schemeClr val="tx1"/>
            </a:solidFill>
            <a:prstDash val="solid"/>
            <a:round/>
            <a:headEnd type="none" w="med" len="med"/>
            <a:tailEnd type="none" w="med" len="med"/>
          </a:ln>
          <a:effectLst/>
        </p:spPr>
      </p:cxnSp>
      <p:cxnSp>
        <p:nvCxnSpPr>
          <p:cNvPr id="310" name="Straight Connector 309"/>
          <p:cNvCxnSpPr/>
          <p:nvPr/>
        </p:nvCxnSpPr>
        <p:spPr bwMode="auto">
          <a:xfrm>
            <a:off x="4824536" y="2128292"/>
            <a:ext cx="0" cy="1008112"/>
          </a:xfrm>
          <a:prstGeom prst="line">
            <a:avLst/>
          </a:prstGeom>
          <a:solidFill>
            <a:schemeClr val="accent1"/>
          </a:solidFill>
          <a:ln w="38100" cap="flat" cmpd="sng" algn="ctr">
            <a:solidFill>
              <a:schemeClr val="tx1"/>
            </a:solidFill>
            <a:prstDash val="solid"/>
            <a:round/>
            <a:headEnd type="none" w="med" len="med"/>
            <a:tailEnd type="none" w="med" len="med"/>
          </a:ln>
          <a:effectLst/>
        </p:spPr>
      </p:cxnSp>
      <p:cxnSp>
        <p:nvCxnSpPr>
          <p:cNvPr id="413" name="Straight Connector 412"/>
          <p:cNvCxnSpPr/>
          <p:nvPr/>
        </p:nvCxnSpPr>
        <p:spPr bwMode="auto">
          <a:xfrm>
            <a:off x="1224136" y="3712468"/>
            <a:ext cx="504056"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14" name="Straight Connector 413"/>
          <p:cNvCxnSpPr/>
          <p:nvPr/>
        </p:nvCxnSpPr>
        <p:spPr bwMode="auto">
          <a:xfrm>
            <a:off x="1162176" y="3712468"/>
            <a:ext cx="494008"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15" name="Straight Connector 414"/>
          <p:cNvCxnSpPr/>
          <p:nvPr/>
        </p:nvCxnSpPr>
        <p:spPr bwMode="auto">
          <a:xfrm>
            <a:off x="1090168" y="3712468"/>
            <a:ext cx="494008"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16" name="Straight Connector 415"/>
          <p:cNvCxnSpPr/>
          <p:nvPr/>
        </p:nvCxnSpPr>
        <p:spPr bwMode="auto">
          <a:xfrm>
            <a:off x="432048" y="3712468"/>
            <a:ext cx="648072"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18" name="Straight Connector 417"/>
          <p:cNvCxnSpPr/>
          <p:nvPr/>
        </p:nvCxnSpPr>
        <p:spPr bwMode="auto">
          <a:xfrm>
            <a:off x="504056" y="3712468"/>
            <a:ext cx="648072"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19" name="Straight Connector 418"/>
          <p:cNvCxnSpPr/>
          <p:nvPr/>
        </p:nvCxnSpPr>
        <p:spPr bwMode="auto">
          <a:xfrm>
            <a:off x="576064" y="3712468"/>
            <a:ext cx="648072"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30" name="Straight Connector 429"/>
          <p:cNvCxnSpPr/>
          <p:nvPr/>
        </p:nvCxnSpPr>
        <p:spPr bwMode="auto">
          <a:xfrm>
            <a:off x="3080777" y="3708589"/>
            <a:ext cx="447615" cy="219903"/>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31" name="Straight Connector 430"/>
          <p:cNvCxnSpPr/>
          <p:nvPr/>
        </p:nvCxnSpPr>
        <p:spPr bwMode="auto">
          <a:xfrm>
            <a:off x="3155561" y="3711988"/>
            <a:ext cx="444839" cy="21650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32" name="Straight Connector 431"/>
          <p:cNvCxnSpPr/>
          <p:nvPr/>
        </p:nvCxnSpPr>
        <p:spPr bwMode="auto">
          <a:xfrm>
            <a:off x="3223546" y="3711988"/>
            <a:ext cx="448862" cy="21650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33" name="Straight Connector 432"/>
          <p:cNvCxnSpPr/>
          <p:nvPr/>
        </p:nvCxnSpPr>
        <p:spPr bwMode="auto">
          <a:xfrm flipH="1">
            <a:off x="4176464" y="3712468"/>
            <a:ext cx="72008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34" name="Straight Connector 433"/>
          <p:cNvCxnSpPr/>
          <p:nvPr/>
        </p:nvCxnSpPr>
        <p:spPr bwMode="auto">
          <a:xfrm flipH="1">
            <a:off x="4104456" y="3712468"/>
            <a:ext cx="72008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35" name="Straight Connector 434"/>
          <p:cNvCxnSpPr/>
          <p:nvPr/>
        </p:nvCxnSpPr>
        <p:spPr bwMode="auto">
          <a:xfrm flipH="1">
            <a:off x="4032448" y="3712468"/>
            <a:ext cx="72008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494" name="TextBox 493"/>
          <p:cNvSpPr txBox="1"/>
          <p:nvPr/>
        </p:nvSpPr>
        <p:spPr>
          <a:xfrm>
            <a:off x="1080120" y="6155223"/>
            <a:ext cx="3168352" cy="276999"/>
          </a:xfrm>
          <a:prstGeom prst="rect">
            <a:avLst/>
          </a:prstGeom>
          <a:noFill/>
        </p:spPr>
        <p:txBody>
          <a:bodyPr wrap="square" lIns="0" tIns="0" rIns="0" bIns="0" rtlCol="0" anchor="ctr">
            <a:spAutoFit/>
          </a:bodyPr>
          <a:lstStyle/>
          <a:p>
            <a:pPr algn="ctr"/>
            <a:r>
              <a:rPr lang="en-GB" sz="1800" b="0" dirty="0" smtClean="0"/>
              <a:t>Right ENNI failure</a:t>
            </a:r>
            <a:endParaRPr lang="en-US" sz="1800" b="0" dirty="0" smtClean="0"/>
          </a:p>
        </p:txBody>
      </p:sp>
      <p:grpSp>
        <p:nvGrpSpPr>
          <p:cNvPr id="4" name="Group 58"/>
          <p:cNvGrpSpPr>
            <a:grpSpLocks noChangeAspect="1"/>
          </p:cNvGrpSpPr>
          <p:nvPr/>
        </p:nvGrpSpPr>
        <p:grpSpPr>
          <a:xfrm flipH="1" flipV="1">
            <a:off x="3240360" y="4288532"/>
            <a:ext cx="288032" cy="288032"/>
            <a:chOff x="655067" y="5296644"/>
            <a:chExt cx="504056" cy="504056"/>
          </a:xfrm>
          <a:solidFill>
            <a:schemeClr val="bg1"/>
          </a:solidFill>
        </p:grpSpPr>
        <p:sp>
          <p:nvSpPr>
            <p:cNvPr id="152" name="Isosceles Triangle 151"/>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53" name="Trapezoid 152"/>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154" name="Straight Connector 153"/>
          <p:cNvCxnSpPr/>
          <p:nvPr/>
        </p:nvCxnSpPr>
        <p:spPr bwMode="auto">
          <a:xfrm flipH="1">
            <a:off x="3384376"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55" name="Straight Connector 154"/>
          <p:cNvCxnSpPr/>
          <p:nvPr/>
        </p:nvCxnSpPr>
        <p:spPr bwMode="auto">
          <a:xfrm flipH="1">
            <a:off x="3312368"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56" name="Straight Connector 155"/>
          <p:cNvCxnSpPr/>
          <p:nvPr/>
        </p:nvCxnSpPr>
        <p:spPr bwMode="auto">
          <a:xfrm flipH="1">
            <a:off x="3456384"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72" name="Straight Connector 171"/>
          <p:cNvCxnSpPr/>
          <p:nvPr/>
        </p:nvCxnSpPr>
        <p:spPr bwMode="auto">
          <a:xfrm>
            <a:off x="2088232" y="4720580"/>
            <a:ext cx="1296144" cy="0"/>
          </a:xfrm>
          <a:prstGeom prst="line">
            <a:avLst/>
          </a:prstGeom>
          <a:solidFill>
            <a:schemeClr val="accent1"/>
          </a:solidFill>
          <a:ln w="38100" cap="flat" cmpd="sng" algn="ctr">
            <a:solidFill>
              <a:srgbClr val="CCCC00"/>
            </a:solidFill>
            <a:prstDash val="solid"/>
            <a:round/>
            <a:headEnd type="none" w="med" len="med"/>
            <a:tailEnd type="none" w="med" len="med"/>
          </a:ln>
          <a:effectLst/>
        </p:spPr>
      </p:cxnSp>
      <p:sp>
        <p:nvSpPr>
          <p:cNvPr id="173" name="TextBox 172"/>
          <p:cNvSpPr txBox="1"/>
          <p:nvPr/>
        </p:nvSpPr>
        <p:spPr>
          <a:xfrm>
            <a:off x="2232248" y="4504556"/>
            <a:ext cx="1058431" cy="184666"/>
          </a:xfrm>
          <a:prstGeom prst="rect">
            <a:avLst/>
          </a:prstGeom>
          <a:noFill/>
        </p:spPr>
        <p:txBody>
          <a:bodyPr wrap="none" lIns="0" tIns="0" rIns="0" bIns="0" rtlCol="0">
            <a:spAutoFit/>
          </a:bodyPr>
          <a:lstStyle/>
          <a:p>
            <a:pPr algn="ctr"/>
            <a:r>
              <a:rPr lang="en-GB" sz="1200" b="0" dirty="0" smtClean="0">
                <a:solidFill>
                  <a:srgbClr val="808000"/>
                </a:solidFill>
              </a:rPr>
              <a:t>Intra-DAS TESI</a:t>
            </a:r>
            <a:endParaRPr lang="en-US" sz="1200" b="0" dirty="0" smtClean="0">
              <a:solidFill>
                <a:srgbClr val="808000"/>
              </a:solidFill>
            </a:endParaRPr>
          </a:p>
        </p:txBody>
      </p:sp>
      <p:cxnSp>
        <p:nvCxnSpPr>
          <p:cNvPr id="175" name="Straight Connector 174"/>
          <p:cNvCxnSpPr/>
          <p:nvPr/>
        </p:nvCxnSpPr>
        <p:spPr bwMode="auto">
          <a:xfrm>
            <a:off x="3384376" y="457656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177" name="TextBox 176"/>
          <p:cNvSpPr txBox="1"/>
          <p:nvPr/>
        </p:nvSpPr>
        <p:spPr>
          <a:xfrm>
            <a:off x="864096" y="4864596"/>
            <a:ext cx="853179" cy="277000"/>
          </a:xfrm>
          <a:prstGeom prst="rect">
            <a:avLst/>
          </a:prstGeom>
          <a:noFill/>
        </p:spPr>
        <p:txBody>
          <a:bodyPr wrap="square" lIns="0" tIns="0" rIns="0" bIns="0" rtlCol="0">
            <a:spAutoFit/>
          </a:bodyPr>
          <a:lstStyle/>
          <a:p>
            <a:pPr algn="ctr"/>
            <a:r>
              <a:rPr lang="en-GB" sz="1800" b="0" dirty="0" smtClean="0"/>
              <a:t>ENNI</a:t>
            </a:r>
            <a:endParaRPr lang="en-US" sz="1800" b="0" dirty="0" smtClean="0"/>
          </a:p>
        </p:txBody>
      </p:sp>
      <p:sp>
        <p:nvSpPr>
          <p:cNvPr id="178" name="TextBox 177"/>
          <p:cNvSpPr txBox="1"/>
          <p:nvPr/>
        </p:nvSpPr>
        <p:spPr>
          <a:xfrm>
            <a:off x="3539309" y="4864596"/>
            <a:ext cx="853179" cy="277000"/>
          </a:xfrm>
          <a:prstGeom prst="rect">
            <a:avLst/>
          </a:prstGeom>
          <a:noFill/>
        </p:spPr>
        <p:txBody>
          <a:bodyPr wrap="square" lIns="0" tIns="0" rIns="0" bIns="0" rtlCol="0">
            <a:spAutoFit/>
          </a:bodyPr>
          <a:lstStyle/>
          <a:p>
            <a:pPr algn="ctr"/>
            <a:r>
              <a:rPr lang="en-GB" sz="1800" b="0" dirty="0" smtClean="0"/>
              <a:t>ENNI</a:t>
            </a:r>
            <a:endParaRPr lang="en-US" sz="1800" b="0" dirty="0" smtClean="0"/>
          </a:p>
        </p:txBody>
      </p:sp>
      <p:grpSp>
        <p:nvGrpSpPr>
          <p:cNvPr id="17" name="Group 61"/>
          <p:cNvGrpSpPr>
            <a:grpSpLocks noChangeAspect="1"/>
          </p:cNvGrpSpPr>
          <p:nvPr/>
        </p:nvGrpSpPr>
        <p:grpSpPr>
          <a:xfrm flipV="1">
            <a:off x="3672408" y="4288532"/>
            <a:ext cx="576064" cy="288032"/>
            <a:chOff x="655067" y="5296644"/>
            <a:chExt cx="504056" cy="504056"/>
          </a:xfrm>
          <a:solidFill>
            <a:schemeClr val="bg1"/>
          </a:solidFill>
        </p:grpSpPr>
        <p:sp>
          <p:nvSpPr>
            <p:cNvPr id="357" name="Isosceles Triangle 356"/>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58" name="Trapezoid 357"/>
            <p:cNvSpPr/>
            <p:nvPr/>
          </p:nvSpPr>
          <p:spPr bwMode="auto">
            <a:xfrm>
              <a:off x="655067" y="5656684"/>
              <a:ext cx="504056" cy="144016"/>
            </a:xfrm>
            <a:prstGeom prst="trapezoid">
              <a:avLst>
                <a:gd name="adj" fmla="val 98016"/>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359" name="Straight Connector 358"/>
          <p:cNvCxnSpPr>
            <a:endCxn id="357" idx="0"/>
          </p:cNvCxnSpPr>
          <p:nvPr/>
        </p:nvCxnSpPr>
        <p:spPr bwMode="auto">
          <a:xfrm flipV="1">
            <a:off x="3960440" y="457656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18" name="Group 359"/>
          <p:cNvGrpSpPr/>
          <p:nvPr/>
        </p:nvGrpSpPr>
        <p:grpSpPr>
          <a:xfrm>
            <a:off x="4032448" y="3928492"/>
            <a:ext cx="144016" cy="360040"/>
            <a:chOff x="871091" y="4144516"/>
            <a:chExt cx="144016" cy="144016"/>
          </a:xfrm>
        </p:grpSpPr>
        <p:cxnSp>
          <p:nvCxnSpPr>
            <p:cNvPr id="361" name="Straight Connector 360"/>
            <p:cNvCxnSpPr/>
            <p:nvPr/>
          </p:nvCxnSpPr>
          <p:spPr bwMode="auto">
            <a:xfrm>
              <a:off x="1015107"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62" name="Straight Connector 361"/>
            <p:cNvCxnSpPr/>
            <p:nvPr/>
          </p:nvCxnSpPr>
          <p:spPr bwMode="auto">
            <a:xfrm>
              <a:off x="871091"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63" name="Straight Connector 362"/>
            <p:cNvCxnSpPr/>
            <p:nvPr/>
          </p:nvCxnSpPr>
          <p:spPr bwMode="auto">
            <a:xfrm>
              <a:off x="943099"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sp>
        <p:nvSpPr>
          <p:cNvPr id="364" name="Rectangle 363"/>
          <p:cNvSpPr/>
          <p:nvPr/>
        </p:nvSpPr>
        <p:spPr bwMode="auto">
          <a:xfrm>
            <a:off x="3240360" y="3928492"/>
            <a:ext cx="720080" cy="216024"/>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000" b="1" i="0" u="none" strike="noStrike" cap="none" normalizeH="0" baseline="0" dirty="0" smtClean="0">
                <a:ln>
                  <a:noFill/>
                </a:ln>
                <a:solidFill>
                  <a:schemeClr val="bg1"/>
                </a:solidFill>
                <a:effectLst/>
                <a:latin typeface="Arial" charset="0"/>
                <a:ea typeface="MS PGothic" pitchFamily="34" charset="-128"/>
              </a:rPr>
              <a:t>Half-DAS</a:t>
            </a:r>
          </a:p>
        </p:txBody>
      </p:sp>
      <p:grpSp>
        <p:nvGrpSpPr>
          <p:cNvPr id="19" name="Group 365"/>
          <p:cNvGrpSpPr/>
          <p:nvPr/>
        </p:nvGrpSpPr>
        <p:grpSpPr>
          <a:xfrm>
            <a:off x="3744416" y="4144516"/>
            <a:ext cx="144016" cy="144016"/>
            <a:chOff x="1591171" y="4144516"/>
            <a:chExt cx="144016" cy="144016"/>
          </a:xfrm>
        </p:grpSpPr>
        <p:cxnSp>
          <p:nvCxnSpPr>
            <p:cNvPr id="367" name="Straight Connector 366"/>
            <p:cNvCxnSpPr/>
            <p:nvPr/>
          </p:nvCxnSpPr>
          <p:spPr bwMode="auto">
            <a:xfrm>
              <a:off x="1663179"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68" name="Straight Connector 367"/>
            <p:cNvCxnSpPr/>
            <p:nvPr/>
          </p:nvCxnSpPr>
          <p:spPr bwMode="auto">
            <a:xfrm>
              <a:off x="1735187"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69" name="Straight Connector 368"/>
            <p:cNvCxnSpPr/>
            <p:nvPr/>
          </p:nvCxnSpPr>
          <p:spPr bwMode="auto">
            <a:xfrm>
              <a:off x="1591171"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sp>
        <p:nvSpPr>
          <p:cNvPr id="370" name="Rectangle 369"/>
          <p:cNvSpPr/>
          <p:nvPr/>
        </p:nvSpPr>
        <p:spPr bwMode="auto">
          <a:xfrm>
            <a:off x="1296144" y="3928492"/>
            <a:ext cx="1008112" cy="216024"/>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000" b="1" i="0" u="none" strike="noStrike" cap="none" normalizeH="0" baseline="0" dirty="0" smtClean="0">
                <a:ln>
                  <a:noFill/>
                </a:ln>
                <a:solidFill>
                  <a:schemeClr val="bg1"/>
                </a:solidFill>
                <a:effectLst/>
                <a:latin typeface="Arial" charset="0"/>
                <a:ea typeface="MS PGothic" pitchFamily="34" charset="-128"/>
              </a:rPr>
              <a:t>Half-DAS</a:t>
            </a:r>
          </a:p>
        </p:txBody>
      </p:sp>
      <p:grpSp>
        <p:nvGrpSpPr>
          <p:cNvPr id="20" name="Group 58"/>
          <p:cNvGrpSpPr>
            <a:grpSpLocks noChangeAspect="1"/>
          </p:cNvGrpSpPr>
          <p:nvPr/>
        </p:nvGrpSpPr>
        <p:grpSpPr>
          <a:xfrm flipV="1">
            <a:off x="1944216" y="4288532"/>
            <a:ext cx="288032" cy="288032"/>
            <a:chOff x="655067" y="5296644"/>
            <a:chExt cx="504056" cy="504056"/>
          </a:xfrm>
          <a:solidFill>
            <a:schemeClr val="bg1"/>
          </a:solidFill>
        </p:grpSpPr>
        <p:sp>
          <p:nvSpPr>
            <p:cNvPr id="372" name="Isosceles Triangle 371"/>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73" name="Trapezoid 372"/>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22" name="Group 61"/>
          <p:cNvGrpSpPr>
            <a:grpSpLocks noChangeAspect="1"/>
          </p:cNvGrpSpPr>
          <p:nvPr/>
        </p:nvGrpSpPr>
        <p:grpSpPr>
          <a:xfrm flipV="1">
            <a:off x="1008112" y="4288532"/>
            <a:ext cx="864096" cy="288032"/>
            <a:chOff x="655067" y="5296644"/>
            <a:chExt cx="504056" cy="504056"/>
          </a:xfrm>
          <a:solidFill>
            <a:schemeClr val="bg1"/>
          </a:solidFill>
        </p:grpSpPr>
        <p:sp>
          <p:nvSpPr>
            <p:cNvPr id="378" name="Isosceles Triangle 377"/>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79" name="Trapezoid 378"/>
            <p:cNvSpPr/>
            <p:nvPr/>
          </p:nvSpPr>
          <p:spPr bwMode="auto">
            <a:xfrm>
              <a:off x="655067" y="5656684"/>
              <a:ext cx="504056" cy="144016"/>
            </a:xfrm>
            <a:prstGeom prst="trapezoid">
              <a:avLst>
                <a:gd name="adj" fmla="val 154233"/>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380" name="Straight Connector 379"/>
          <p:cNvCxnSpPr>
            <a:endCxn id="378" idx="0"/>
          </p:cNvCxnSpPr>
          <p:nvPr/>
        </p:nvCxnSpPr>
        <p:spPr bwMode="auto">
          <a:xfrm flipV="1">
            <a:off x="1440160" y="457656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23" name="Group 380"/>
          <p:cNvGrpSpPr/>
          <p:nvPr/>
        </p:nvGrpSpPr>
        <p:grpSpPr>
          <a:xfrm>
            <a:off x="2016224" y="4144516"/>
            <a:ext cx="144016" cy="144016"/>
            <a:chOff x="1591171" y="4144516"/>
            <a:chExt cx="144016" cy="144016"/>
          </a:xfrm>
        </p:grpSpPr>
        <p:cxnSp>
          <p:nvCxnSpPr>
            <p:cNvPr id="382" name="Straight Connector 381"/>
            <p:cNvCxnSpPr/>
            <p:nvPr/>
          </p:nvCxnSpPr>
          <p:spPr bwMode="auto">
            <a:xfrm>
              <a:off x="1663179"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83" name="Straight Connector 382"/>
            <p:cNvCxnSpPr/>
            <p:nvPr/>
          </p:nvCxnSpPr>
          <p:spPr bwMode="auto">
            <a:xfrm>
              <a:off x="1735187"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84" name="Straight Connector 383"/>
            <p:cNvCxnSpPr/>
            <p:nvPr/>
          </p:nvCxnSpPr>
          <p:spPr bwMode="auto">
            <a:xfrm>
              <a:off x="1591171"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cxnSp>
        <p:nvCxnSpPr>
          <p:cNvPr id="388" name="Straight Connector 387"/>
          <p:cNvCxnSpPr/>
          <p:nvPr/>
        </p:nvCxnSpPr>
        <p:spPr bwMode="auto">
          <a:xfrm>
            <a:off x="1512168"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89" name="Straight Connector 388"/>
          <p:cNvCxnSpPr/>
          <p:nvPr/>
        </p:nvCxnSpPr>
        <p:spPr bwMode="auto">
          <a:xfrm>
            <a:off x="1368152"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90" name="Straight Connector 389"/>
          <p:cNvCxnSpPr/>
          <p:nvPr/>
        </p:nvCxnSpPr>
        <p:spPr bwMode="auto">
          <a:xfrm>
            <a:off x="1440160"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93" name="Straight Connector 392"/>
          <p:cNvCxnSpPr/>
          <p:nvPr/>
        </p:nvCxnSpPr>
        <p:spPr bwMode="auto">
          <a:xfrm>
            <a:off x="2088232" y="457656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24" name="Group 394"/>
          <p:cNvGrpSpPr/>
          <p:nvPr/>
        </p:nvGrpSpPr>
        <p:grpSpPr>
          <a:xfrm>
            <a:off x="1080120" y="3928492"/>
            <a:ext cx="144016" cy="360040"/>
            <a:chOff x="871091" y="4144516"/>
            <a:chExt cx="144016" cy="144016"/>
          </a:xfrm>
        </p:grpSpPr>
        <p:cxnSp>
          <p:nvCxnSpPr>
            <p:cNvPr id="396" name="Straight Connector 395"/>
            <p:cNvCxnSpPr/>
            <p:nvPr/>
          </p:nvCxnSpPr>
          <p:spPr bwMode="auto">
            <a:xfrm>
              <a:off x="1015107"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97" name="Straight Connector 396"/>
            <p:cNvCxnSpPr/>
            <p:nvPr/>
          </p:nvCxnSpPr>
          <p:spPr bwMode="auto">
            <a:xfrm>
              <a:off x="871091"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98" name="Straight Connector 397"/>
            <p:cNvCxnSpPr/>
            <p:nvPr/>
          </p:nvCxnSpPr>
          <p:spPr bwMode="auto">
            <a:xfrm>
              <a:off x="943099"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cxnSp>
        <p:nvCxnSpPr>
          <p:cNvPr id="424" name="Straight Connector 423"/>
          <p:cNvCxnSpPr/>
          <p:nvPr/>
        </p:nvCxnSpPr>
        <p:spPr bwMode="auto">
          <a:xfrm flipV="1">
            <a:off x="1440160" y="3928492"/>
            <a:ext cx="216024"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26" name="Straight Connector 425"/>
          <p:cNvCxnSpPr/>
          <p:nvPr/>
        </p:nvCxnSpPr>
        <p:spPr bwMode="auto">
          <a:xfrm flipV="1">
            <a:off x="1512168" y="3928492"/>
            <a:ext cx="216024"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27" name="Straight Connector 426"/>
          <p:cNvCxnSpPr/>
          <p:nvPr/>
        </p:nvCxnSpPr>
        <p:spPr bwMode="auto">
          <a:xfrm flipV="1">
            <a:off x="1368152" y="3928492"/>
            <a:ext cx="216024"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36" name="Straight Connector 435"/>
          <p:cNvCxnSpPr/>
          <p:nvPr/>
        </p:nvCxnSpPr>
        <p:spPr bwMode="auto">
          <a:xfrm flipV="1">
            <a:off x="3384376" y="3928492"/>
            <a:ext cx="216024"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37" name="Straight Connector 436"/>
          <p:cNvCxnSpPr/>
          <p:nvPr/>
        </p:nvCxnSpPr>
        <p:spPr bwMode="auto">
          <a:xfrm flipV="1">
            <a:off x="3312368" y="3928492"/>
            <a:ext cx="216024"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38" name="Straight Connector 437"/>
          <p:cNvCxnSpPr/>
          <p:nvPr/>
        </p:nvCxnSpPr>
        <p:spPr bwMode="auto">
          <a:xfrm flipV="1">
            <a:off x="3456384" y="3928492"/>
            <a:ext cx="216024"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81" name="Straight Connector 480"/>
          <p:cNvCxnSpPr/>
          <p:nvPr/>
        </p:nvCxnSpPr>
        <p:spPr bwMode="auto">
          <a:xfrm>
            <a:off x="1728192"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82" name="Straight Connector 481"/>
          <p:cNvCxnSpPr/>
          <p:nvPr/>
        </p:nvCxnSpPr>
        <p:spPr bwMode="auto">
          <a:xfrm>
            <a:off x="1584176"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83" name="Straight Connector 482"/>
          <p:cNvCxnSpPr/>
          <p:nvPr/>
        </p:nvCxnSpPr>
        <p:spPr bwMode="auto">
          <a:xfrm>
            <a:off x="1656184"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496" name="TextBox 495"/>
          <p:cNvSpPr txBox="1"/>
          <p:nvPr/>
        </p:nvSpPr>
        <p:spPr>
          <a:xfrm>
            <a:off x="3744416" y="4557980"/>
            <a:ext cx="410369" cy="738664"/>
          </a:xfrm>
          <a:prstGeom prst="rect">
            <a:avLst/>
          </a:prstGeom>
          <a:noFill/>
        </p:spPr>
        <p:txBody>
          <a:bodyPr wrap="none" lIns="0" tIns="0" rIns="0" bIns="0" rtlCol="0">
            <a:spAutoFit/>
          </a:bodyPr>
          <a:lstStyle/>
          <a:p>
            <a:r>
              <a:rPr lang="en-GB" sz="4800" b="0" dirty="0" smtClean="0">
                <a:solidFill>
                  <a:srgbClr val="FF0000"/>
                </a:solidFill>
              </a:rPr>
              <a:t>X</a:t>
            </a:r>
            <a:endParaRPr lang="en-US" sz="4800" b="0" dirty="0" smtClean="0">
              <a:solidFill>
                <a:srgbClr val="FF0000"/>
              </a:solidFill>
            </a:endParaRPr>
          </a:p>
        </p:txBody>
      </p:sp>
      <p:sp>
        <p:nvSpPr>
          <p:cNvPr id="353" name="Freeform 352"/>
          <p:cNvSpPr/>
          <p:nvPr/>
        </p:nvSpPr>
        <p:spPr bwMode="auto">
          <a:xfrm>
            <a:off x="1725315" y="4083844"/>
            <a:ext cx="290512" cy="57150"/>
          </a:xfrm>
          <a:custGeom>
            <a:avLst/>
            <a:gdLst>
              <a:gd name="connsiteX0" fmla="*/ 0 w 290512"/>
              <a:gd name="connsiteY0" fmla="*/ 57150 h 57150"/>
              <a:gd name="connsiteX1" fmla="*/ 147637 w 290512"/>
              <a:gd name="connsiteY1" fmla="*/ 0 h 57150"/>
              <a:gd name="connsiteX2" fmla="*/ 290512 w 290512"/>
              <a:gd name="connsiteY2" fmla="*/ 57150 h 57150"/>
            </a:gdLst>
            <a:ahLst/>
            <a:cxnLst>
              <a:cxn ang="0">
                <a:pos x="connsiteX0" y="connsiteY0"/>
              </a:cxn>
              <a:cxn ang="0">
                <a:pos x="connsiteX1" y="connsiteY1"/>
              </a:cxn>
              <a:cxn ang="0">
                <a:pos x="connsiteX2" y="connsiteY2"/>
              </a:cxn>
            </a:cxnLst>
            <a:rect l="l" t="t" r="r" b="b"/>
            <a:pathLst>
              <a:path w="290512" h="57150">
                <a:moveTo>
                  <a:pt x="0" y="57150"/>
                </a:moveTo>
                <a:cubicBezTo>
                  <a:pt x="49609" y="28575"/>
                  <a:pt x="99218" y="0"/>
                  <a:pt x="147637" y="0"/>
                </a:cubicBezTo>
                <a:cubicBezTo>
                  <a:pt x="196056" y="0"/>
                  <a:pt x="243284" y="28575"/>
                  <a:pt x="290512" y="57150"/>
                </a:cubicBezTo>
              </a:path>
            </a:pathLst>
          </a:cu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54" name="Freeform 353"/>
          <p:cNvSpPr/>
          <p:nvPr/>
        </p:nvSpPr>
        <p:spPr bwMode="auto">
          <a:xfrm>
            <a:off x="1656184" y="4033838"/>
            <a:ext cx="434528" cy="110678"/>
          </a:xfrm>
          <a:custGeom>
            <a:avLst/>
            <a:gdLst>
              <a:gd name="connsiteX0" fmla="*/ 0 w 290512"/>
              <a:gd name="connsiteY0" fmla="*/ 57150 h 57150"/>
              <a:gd name="connsiteX1" fmla="*/ 147637 w 290512"/>
              <a:gd name="connsiteY1" fmla="*/ 0 h 57150"/>
              <a:gd name="connsiteX2" fmla="*/ 290512 w 290512"/>
              <a:gd name="connsiteY2" fmla="*/ 57150 h 57150"/>
            </a:gdLst>
            <a:ahLst/>
            <a:cxnLst>
              <a:cxn ang="0">
                <a:pos x="connsiteX0" y="connsiteY0"/>
              </a:cxn>
              <a:cxn ang="0">
                <a:pos x="connsiteX1" y="connsiteY1"/>
              </a:cxn>
              <a:cxn ang="0">
                <a:pos x="connsiteX2" y="connsiteY2"/>
              </a:cxn>
            </a:cxnLst>
            <a:rect l="l" t="t" r="r" b="b"/>
            <a:pathLst>
              <a:path w="290512" h="57150">
                <a:moveTo>
                  <a:pt x="0" y="57150"/>
                </a:moveTo>
                <a:cubicBezTo>
                  <a:pt x="49609" y="28575"/>
                  <a:pt x="99218" y="0"/>
                  <a:pt x="147637" y="0"/>
                </a:cubicBezTo>
                <a:cubicBezTo>
                  <a:pt x="196056" y="0"/>
                  <a:pt x="243284" y="28575"/>
                  <a:pt x="290512" y="57150"/>
                </a:cubicBezTo>
              </a:path>
            </a:pathLst>
          </a:cu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55" name="Freeform 354"/>
          <p:cNvSpPr/>
          <p:nvPr/>
        </p:nvSpPr>
        <p:spPr bwMode="auto">
          <a:xfrm>
            <a:off x="1584176" y="3990975"/>
            <a:ext cx="584051" cy="153541"/>
          </a:xfrm>
          <a:custGeom>
            <a:avLst/>
            <a:gdLst>
              <a:gd name="connsiteX0" fmla="*/ 0 w 290512"/>
              <a:gd name="connsiteY0" fmla="*/ 57150 h 57150"/>
              <a:gd name="connsiteX1" fmla="*/ 147637 w 290512"/>
              <a:gd name="connsiteY1" fmla="*/ 0 h 57150"/>
              <a:gd name="connsiteX2" fmla="*/ 290512 w 290512"/>
              <a:gd name="connsiteY2" fmla="*/ 57150 h 57150"/>
            </a:gdLst>
            <a:ahLst/>
            <a:cxnLst>
              <a:cxn ang="0">
                <a:pos x="connsiteX0" y="connsiteY0"/>
              </a:cxn>
              <a:cxn ang="0">
                <a:pos x="connsiteX1" y="connsiteY1"/>
              </a:cxn>
              <a:cxn ang="0">
                <a:pos x="connsiteX2" y="connsiteY2"/>
              </a:cxn>
            </a:cxnLst>
            <a:rect l="l" t="t" r="r" b="b"/>
            <a:pathLst>
              <a:path w="290512" h="57150">
                <a:moveTo>
                  <a:pt x="0" y="57150"/>
                </a:moveTo>
                <a:cubicBezTo>
                  <a:pt x="49609" y="28575"/>
                  <a:pt x="99218" y="0"/>
                  <a:pt x="147637" y="0"/>
                </a:cubicBezTo>
                <a:cubicBezTo>
                  <a:pt x="196056" y="0"/>
                  <a:pt x="243284" y="28575"/>
                  <a:pt x="290512" y="57150"/>
                </a:cubicBezTo>
              </a:path>
            </a:pathLst>
          </a:cu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56" name="Rectangle 355"/>
          <p:cNvSpPr/>
          <p:nvPr/>
        </p:nvSpPr>
        <p:spPr bwMode="auto">
          <a:xfrm>
            <a:off x="7992889" y="2648898"/>
            <a:ext cx="727075" cy="288031"/>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360" name="Straight Connector 359"/>
          <p:cNvCxnSpPr/>
          <p:nvPr/>
        </p:nvCxnSpPr>
        <p:spPr bwMode="auto">
          <a:xfrm>
            <a:off x="8496945" y="2936930"/>
            <a:ext cx="0" cy="28803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65" name="Straight Connector 364"/>
          <p:cNvCxnSpPr/>
          <p:nvPr/>
        </p:nvCxnSpPr>
        <p:spPr bwMode="auto">
          <a:xfrm>
            <a:off x="8208913" y="2936930"/>
            <a:ext cx="0" cy="288032"/>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366" name="Rectangle 365"/>
          <p:cNvSpPr/>
          <p:nvPr/>
        </p:nvSpPr>
        <p:spPr bwMode="auto">
          <a:xfrm>
            <a:off x="6919764" y="2648898"/>
            <a:ext cx="727075" cy="288031"/>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371" name="Straight Connector 370"/>
          <p:cNvCxnSpPr/>
          <p:nvPr/>
        </p:nvCxnSpPr>
        <p:spPr bwMode="auto">
          <a:xfrm>
            <a:off x="7430815" y="2936930"/>
            <a:ext cx="0" cy="28803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374" name="Straight Connector 373"/>
          <p:cNvCxnSpPr/>
          <p:nvPr/>
        </p:nvCxnSpPr>
        <p:spPr bwMode="auto">
          <a:xfrm>
            <a:off x="7142783" y="2936930"/>
            <a:ext cx="0" cy="28803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377" name="Straight Connector 376"/>
          <p:cNvCxnSpPr/>
          <p:nvPr/>
        </p:nvCxnSpPr>
        <p:spPr bwMode="auto">
          <a:xfrm flipH="1">
            <a:off x="8503940" y="2648898"/>
            <a:ext cx="72008" cy="288032"/>
          </a:xfrm>
          <a:prstGeom prst="line">
            <a:avLst/>
          </a:prstGeom>
          <a:solidFill>
            <a:schemeClr val="accent1"/>
          </a:solidFill>
          <a:ln w="38100" cap="flat" cmpd="sng" algn="ctr">
            <a:solidFill>
              <a:srgbClr val="C00000"/>
            </a:solidFill>
            <a:prstDash val="solid"/>
            <a:round/>
            <a:headEnd type="none" w="med" len="med"/>
            <a:tailEnd type="none" w="med" len="med"/>
          </a:ln>
          <a:effectLst/>
        </p:spPr>
      </p:cxnSp>
      <p:cxnSp>
        <p:nvCxnSpPr>
          <p:cNvPr id="381" name="Straight Connector 380"/>
          <p:cNvCxnSpPr/>
          <p:nvPr/>
        </p:nvCxnSpPr>
        <p:spPr bwMode="auto">
          <a:xfrm>
            <a:off x="8143900" y="2648898"/>
            <a:ext cx="72008" cy="288032"/>
          </a:xfrm>
          <a:prstGeom prst="line">
            <a:avLst/>
          </a:prstGeom>
          <a:solidFill>
            <a:schemeClr val="accent1"/>
          </a:solidFill>
          <a:ln w="38100" cap="flat" cmpd="sng" algn="ctr">
            <a:solidFill>
              <a:srgbClr val="C00000"/>
            </a:solidFill>
            <a:prstDash val="solid"/>
            <a:round/>
            <a:headEnd type="none" w="med" len="med"/>
            <a:tailEnd type="none" w="med" len="med"/>
          </a:ln>
          <a:effectLst/>
        </p:spPr>
      </p:cxnSp>
      <p:sp>
        <p:nvSpPr>
          <p:cNvPr id="395" name="Isosceles Triangle 394"/>
          <p:cNvSpPr/>
          <p:nvPr/>
        </p:nvSpPr>
        <p:spPr bwMode="auto">
          <a:xfrm>
            <a:off x="8346215" y="3224962"/>
            <a:ext cx="288032" cy="288032"/>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99" name="Isosceles Triangle 398"/>
          <p:cNvSpPr/>
          <p:nvPr/>
        </p:nvSpPr>
        <p:spPr bwMode="auto">
          <a:xfrm>
            <a:off x="8064553" y="3224962"/>
            <a:ext cx="288032" cy="288032"/>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03" name="Trapezoid 402"/>
          <p:cNvSpPr/>
          <p:nvPr/>
        </p:nvSpPr>
        <p:spPr bwMode="auto">
          <a:xfrm>
            <a:off x="8064552" y="3430699"/>
            <a:ext cx="573189" cy="82295"/>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08" name="Isosceles Triangle 407"/>
          <p:cNvSpPr/>
          <p:nvPr/>
        </p:nvSpPr>
        <p:spPr bwMode="auto">
          <a:xfrm>
            <a:off x="7292867" y="3224962"/>
            <a:ext cx="288032" cy="288032"/>
          </a:xfrm>
          <a:prstGeom prst="triangle">
            <a:avLst/>
          </a:prstGeom>
          <a:solidFill>
            <a:srgbClr val="99FF66"/>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12" name="Isosceles Triangle 411"/>
          <p:cNvSpPr/>
          <p:nvPr/>
        </p:nvSpPr>
        <p:spPr bwMode="auto">
          <a:xfrm>
            <a:off x="7004835" y="3224962"/>
            <a:ext cx="288032" cy="288032"/>
          </a:xfrm>
          <a:prstGeom prst="triangle">
            <a:avLst/>
          </a:prstGeom>
          <a:solidFill>
            <a:srgbClr val="99FF66"/>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17" name="Trapezoid 416"/>
          <p:cNvSpPr/>
          <p:nvPr/>
        </p:nvSpPr>
        <p:spPr bwMode="auto">
          <a:xfrm>
            <a:off x="7004834" y="3430699"/>
            <a:ext cx="578261" cy="82295"/>
          </a:xfrm>
          <a:prstGeom prst="trapezoid">
            <a:avLst>
              <a:gd name="adj" fmla="val 49845"/>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420" name="Straight Connector 419"/>
          <p:cNvCxnSpPr/>
          <p:nvPr/>
        </p:nvCxnSpPr>
        <p:spPr bwMode="auto">
          <a:xfrm>
            <a:off x="7221821" y="3512994"/>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421" name="Straight Connector 420"/>
          <p:cNvCxnSpPr/>
          <p:nvPr/>
        </p:nvCxnSpPr>
        <p:spPr bwMode="auto">
          <a:xfrm>
            <a:off x="7293829" y="3512994"/>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422" name="Straight Connector 421"/>
          <p:cNvCxnSpPr/>
          <p:nvPr/>
        </p:nvCxnSpPr>
        <p:spPr bwMode="auto">
          <a:xfrm>
            <a:off x="7365837" y="3512994"/>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423" name="Straight Connector 422"/>
          <p:cNvCxnSpPr/>
          <p:nvPr/>
        </p:nvCxnSpPr>
        <p:spPr bwMode="auto">
          <a:xfrm>
            <a:off x="8419185" y="351299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25" name="Straight Connector 424"/>
          <p:cNvCxnSpPr/>
          <p:nvPr/>
        </p:nvCxnSpPr>
        <p:spPr bwMode="auto">
          <a:xfrm>
            <a:off x="8275169" y="351299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28" name="Straight Connector 427"/>
          <p:cNvCxnSpPr/>
          <p:nvPr/>
        </p:nvCxnSpPr>
        <p:spPr bwMode="auto">
          <a:xfrm>
            <a:off x="8347177" y="351299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429" name="Freeform 428"/>
          <p:cNvSpPr/>
          <p:nvPr/>
        </p:nvSpPr>
        <p:spPr bwMode="auto">
          <a:xfrm>
            <a:off x="7063780" y="2648898"/>
            <a:ext cx="432048" cy="144016"/>
          </a:xfrm>
          <a:custGeom>
            <a:avLst/>
            <a:gdLst>
              <a:gd name="connsiteX0" fmla="*/ 0 w 218783"/>
              <a:gd name="connsiteY0" fmla="*/ 0 h 73863"/>
              <a:gd name="connsiteX1" fmla="*/ 106587 w 218783"/>
              <a:gd name="connsiteY1" fmla="*/ 72928 h 73863"/>
              <a:gd name="connsiteX2" fmla="*/ 218783 w 218783"/>
              <a:gd name="connsiteY2" fmla="*/ 5610 h 73863"/>
            </a:gdLst>
            <a:ahLst/>
            <a:cxnLst>
              <a:cxn ang="0">
                <a:pos x="connsiteX0" y="connsiteY0"/>
              </a:cxn>
              <a:cxn ang="0">
                <a:pos x="connsiteX1" y="connsiteY1"/>
              </a:cxn>
              <a:cxn ang="0">
                <a:pos x="connsiteX2" y="connsiteY2"/>
              </a:cxn>
            </a:cxnLst>
            <a:rect l="l" t="t" r="r" b="b"/>
            <a:pathLst>
              <a:path w="218783" h="73863">
                <a:moveTo>
                  <a:pt x="0" y="0"/>
                </a:moveTo>
                <a:cubicBezTo>
                  <a:pt x="35061" y="35996"/>
                  <a:pt x="70123" y="71993"/>
                  <a:pt x="106587" y="72928"/>
                </a:cubicBezTo>
                <a:cubicBezTo>
                  <a:pt x="143051" y="73863"/>
                  <a:pt x="180917" y="39736"/>
                  <a:pt x="218783" y="5610"/>
                </a:cubicBezTo>
              </a:path>
            </a:pathLst>
          </a:custGeom>
          <a:noFill/>
          <a:ln w="38100" cap="flat" cmpd="sng" algn="ctr">
            <a:solidFill>
              <a:srgbClr val="C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39" name="TextBox 438"/>
          <p:cNvSpPr txBox="1"/>
          <p:nvPr/>
        </p:nvSpPr>
        <p:spPr>
          <a:xfrm>
            <a:off x="7471402" y="3009518"/>
            <a:ext cx="240450" cy="215444"/>
          </a:xfrm>
          <a:prstGeom prst="rect">
            <a:avLst/>
          </a:prstGeom>
          <a:noFill/>
        </p:spPr>
        <p:txBody>
          <a:bodyPr wrap="none" lIns="0" tIns="0" rIns="0" bIns="0" rtlCol="0">
            <a:spAutoFit/>
          </a:bodyPr>
          <a:lstStyle/>
          <a:p>
            <a:r>
              <a:rPr lang="en-GB" sz="1400" dirty="0" smtClean="0">
                <a:solidFill>
                  <a:schemeClr val="bg1">
                    <a:lumMod val="75000"/>
                  </a:schemeClr>
                </a:solidFill>
              </a:rPr>
              <a:t>W*</a:t>
            </a:r>
            <a:endParaRPr lang="en-US" sz="1400" dirty="0" smtClean="0">
              <a:solidFill>
                <a:schemeClr val="bg1">
                  <a:lumMod val="75000"/>
                </a:schemeClr>
              </a:solidFill>
            </a:endParaRPr>
          </a:p>
        </p:txBody>
      </p:sp>
      <p:sp>
        <p:nvSpPr>
          <p:cNvPr id="440" name="TextBox 439"/>
          <p:cNvSpPr txBox="1"/>
          <p:nvPr/>
        </p:nvSpPr>
        <p:spPr>
          <a:xfrm>
            <a:off x="6991136" y="3009518"/>
            <a:ext cx="120226" cy="215444"/>
          </a:xfrm>
          <a:prstGeom prst="rect">
            <a:avLst/>
          </a:prstGeom>
          <a:noFill/>
        </p:spPr>
        <p:txBody>
          <a:bodyPr wrap="none" lIns="0" tIns="0" rIns="0" bIns="0" rtlCol="0">
            <a:spAutoFit/>
          </a:bodyPr>
          <a:lstStyle/>
          <a:p>
            <a:r>
              <a:rPr lang="en-GB" sz="1400" dirty="0" smtClean="0">
                <a:solidFill>
                  <a:schemeClr val="bg1">
                    <a:lumMod val="75000"/>
                  </a:schemeClr>
                </a:solidFill>
              </a:rPr>
              <a:t>P</a:t>
            </a:r>
            <a:endParaRPr lang="en-US" sz="1400" dirty="0" smtClean="0">
              <a:solidFill>
                <a:schemeClr val="bg1">
                  <a:lumMod val="75000"/>
                </a:schemeClr>
              </a:solidFill>
            </a:endParaRPr>
          </a:p>
        </p:txBody>
      </p:sp>
      <p:sp>
        <p:nvSpPr>
          <p:cNvPr id="441" name="TextBox 440"/>
          <p:cNvSpPr txBox="1"/>
          <p:nvPr/>
        </p:nvSpPr>
        <p:spPr>
          <a:xfrm>
            <a:off x="8550046" y="3008938"/>
            <a:ext cx="169918" cy="215444"/>
          </a:xfrm>
          <a:prstGeom prst="rect">
            <a:avLst/>
          </a:prstGeom>
          <a:noFill/>
        </p:spPr>
        <p:txBody>
          <a:bodyPr wrap="none" lIns="0" tIns="0" rIns="0" bIns="0" rtlCol="0">
            <a:spAutoFit/>
          </a:bodyPr>
          <a:lstStyle/>
          <a:p>
            <a:r>
              <a:rPr lang="en-GB" sz="1400" dirty="0" smtClean="0"/>
              <a:t>W</a:t>
            </a:r>
            <a:endParaRPr lang="en-US" sz="1400" dirty="0" smtClean="0"/>
          </a:p>
        </p:txBody>
      </p:sp>
      <p:sp>
        <p:nvSpPr>
          <p:cNvPr id="442" name="TextBox 441"/>
          <p:cNvSpPr txBox="1"/>
          <p:nvPr/>
        </p:nvSpPr>
        <p:spPr>
          <a:xfrm>
            <a:off x="7999884" y="3008938"/>
            <a:ext cx="190758" cy="215444"/>
          </a:xfrm>
          <a:prstGeom prst="rect">
            <a:avLst/>
          </a:prstGeom>
          <a:noFill/>
        </p:spPr>
        <p:txBody>
          <a:bodyPr wrap="none" lIns="0" tIns="0" rIns="0" bIns="0" rtlCol="0">
            <a:spAutoFit/>
          </a:bodyPr>
          <a:lstStyle/>
          <a:p>
            <a:r>
              <a:rPr lang="en-GB" sz="1400" dirty="0" smtClean="0"/>
              <a:t>P*</a:t>
            </a:r>
            <a:endParaRPr lang="en-US" sz="1400" dirty="0" smtClean="0"/>
          </a:p>
        </p:txBody>
      </p:sp>
      <p:sp>
        <p:nvSpPr>
          <p:cNvPr id="443" name="Rectangle 442"/>
          <p:cNvSpPr/>
          <p:nvPr/>
        </p:nvSpPr>
        <p:spPr bwMode="auto">
          <a:xfrm>
            <a:off x="8921362" y="2648898"/>
            <a:ext cx="727075" cy="288031"/>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44" name="Freeform 443"/>
          <p:cNvSpPr/>
          <p:nvPr/>
        </p:nvSpPr>
        <p:spPr bwMode="auto">
          <a:xfrm>
            <a:off x="9065378" y="2648898"/>
            <a:ext cx="432048" cy="144016"/>
          </a:xfrm>
          <a:custGeom>
            <a:avLst/>
            <a:gdLst>
              <a:gd name="connsiteX0" fmla="*/ 0 w 218783"/>
              <a:gd name="connsiteY0" fmla="*/ 0 h 73863"/>
              <a:gd name="connsiteX1" fmla="*/ 106587 w 218783"/>
              <a:gd name="connsiteY1" fmla="*/ 72928 h 73863"/>
              <a:gd name="connsiteX2" fmla="*/ 218783 w 218783"/>
              <a:gd name="connsiteY2" fmla="*/ 5610 h 73863"/>
            </a:gdLst>
            <a:ahLst/>
            <a:cxnLst>
              <a:cxn ang="0">
                <a:pos x="connsiteX0" y="connsiteY0"/>
              </a:cxn>
              <a:cxn ang="0">
                <a:pos x="connsiteX1" y="connsiteY1"/>
              </a:cxn>
              <a:cxn ang="0">
                <a:pos x="connsiteX2" y="connsiteY2"/>
              </a:cxn>
            </a:cxnLst>
            <a:rect l="l" t="t" r="r" b="b"/>
            <a:pathLst>
              <a:path w="218783" h="73863">
                <a:moveTo>
                  <a:pt x="0" y="0"/>
                </a:moveTo>
                <a:cubicBezTo>
                  <a:pt x="35061" y="35996"/>
                  <a:pt x="70123" y="71993"/>
                  <a:pt x="106587" y="72928"/>
                </a:cubicBezTo>
                <a:cubicBezTo>
                  <a:pt x="143051" y="73863"/>
                  <a:pt x="180917" y="39736"/>
                  <a:pt x="218783" y="5610"/>
                </a:cubicBezTo>
              </a:path>
            </a:pathLst>
          </a:custGeom>
          <a:noFill/>
          <a:ln w="38100" cap="flat" cmpd="sng" algn="ctr">
            <a:solidFill>
              <a:srgbClr val="0066F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445" name="Straight Connector 444"/>
          <p:cNvCxnSpPr/>
          <p:nvPr/>
        </p:nvCxnSpPr>
        <p:spPr bwMode="auto">
          <a:xfrm>
            <a:off x="9425418" y="2936930"/>
            <a:ext cx="0" cy="28803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446" name="Straight Connector 445"/>
          <p:cNvCxnSpPr/>
          <p:nvPr/>
        </p:nvCxnSpPr>
        <p:spPr bwMode="auto">
          <a:xfrm>
            <a:off x="9137386" y="2936930"/>
            <a:ext cx="0" cy="28803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sp>
        <p:nvSpPr>
          <p:cNvPr id="447" name="Rectangle 446"/>
          <p:cNvSpPr/>
          <p:nvPr/>
        </p:nvSpPr>
        <p:spPr bwMode="auto">
          <a:xfrm>
            <a:off x="5983023" y="2648898"/>
            <a:ext cx="727075" cy="288031"/>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448" name="Straight Connector 447"/>
          <p:cNvCxnSpPr/>
          <p:nvPr/>
        </p:nvCxnSpPr>
        <p:spPr bwMode="auto">
          <a:xfrm>
            <a:off x="6494074" y="2936930"/>
            <a:ext cx="0" cy="28803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58" name="Straight Connector 457"/>
          <p:cNvCxnSpPr/>
          <p:nvPr/>
        </p:nvCxnSpPr>
        <p:spPr bwMode="auto">
          <a:xfrm>
            <a:off x="6206042" y="2936930"/>
            <a:ext cx="0" cy="28803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59" name="Straight Connector 458"/>
          <p:cNvCxnSpPr/>
          <p:nvPr/>
        </p:nvCxnSpPr>
        <p:spPr bwMode="auto">
          <a:xfrm flipH="1">
            <a:off x="6494074" y="2648898"/>
            <a:ext cx="72008" cy="288032"/>
          </a:xfrm>
          <a:prstGeom prst="line">
            <a:avLst/>
          </a:prstGeom>
          <a:solidFill>
            <a:schemeClr val="accent1"/>
          </a:solidFill>
          <a:ln w="38100" cap="flat" cmpd="sng" algn="ctr">
            <a:solidFill>
              <a:srgbClr val="0066FF"/>
            </a:solidFill>
            <a:prstDash val="solid"/>
            <a:round/>
            <a:headEnd type="none" w="med" len="med"/>
            <a:tailEnd type="none" w="med" len="med"/>
          </a:ln>
          <a:effectLst/>
        </p:spPr>
      </p:cxnSp>
      <p:cxnSp>
        <p:nvCxnSpPr>
          <p:cNvPr id="460" name="Straight Connector 459"/>
          <p:cNvCxnSpPr/>
          <p:nvPr/>
        </p:nvCxnSpPr>
        <p:spPr bwMode="auto">
          <a:xfrm>
            <a:off x="6134034" y="2648898"/>
            <a:ext cx="72008" cy="288032"/>
          </a:xfrm>
          <a:prstGeom prst="line">
            <a:avLst/>
          </a:prstGeom>
          <a:solidFill>
            <a:schemeClr val="accent1"/>
          </a:solidFill>
          <a:ln w="38100" cap="flat" cmpd="sng" algn="ctr">
            <a:solidFill>
              <a:srgbClr val="0066FF"/>
            </a:solidFill>
            <a:prstDash val="solid"/>
            <a:round/>
            <a:headEnd type="none" w="med" len="med"/>
            <a:tailEnd type="none" w="med" len="med"/>
          </a:ln>
          <a:effectLst/>
        </p:spPr>
      </p:cxnSp>
      <p:sp>
        <p:nvSpPr>
          <p:cNvPr id="461" name="Isosceles Triangle 460"/>
          <p:cNvSpPr/>
          <p:nvPr/>
        </p:nvSpPr>
        <p:spPr bwMode="auto">
          <a:xfrm>
            <a:off x="9274688" y="3224962"/>
            <a:ext cx="288032" cy="288032"/>
          </a:xfrm>
          <a:prstGeom prst="triangle">
            <a:avLst/>
          </a:prstGeom>
          <a:solidFill>
            <a:srgbClr val="99FF66"/>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65" name="Isosceles Triangle 464"/>
          <p:cNvSpPr/>
          <p:nvPr/>
        </p:nvSpPr>
        <p:spPr bwMode="auto">
          <a:xfrm>
            <a:off x="8993026" y="3224962"/>
            <a:ext cx="288032" cy="288032"/>
          </a:xfrm>
          <a:prstGeom prst="triangle">
            <a:avLst/>
          </a:prstGeom>
          <a:solidFill>
            <a:srgbClr val="99FF66"/>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66" name="Trapezoid 465"/>
          <p:cNvSpPr/>
          <p:nvPr/>
        </p:nvSpPr>
        <p:spPr bwMode="auto">
          <a:xfrm>
            <a:off x="8993025" y="3430699"/>
            <a:ext cx="570383" cy="82295"/>
          </a:xfrm>
          <a:prstGeom prst="trapezoid">
            <a:avLst>
              <a:gd name="adj" fmla="val 49845"/>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67" name="Isosceles Triangle 466"/>
          <p:cNvSpPr/>
          <p:nvPr/>
        </p:nvSpPr>
        <p:spPr bwMode="auto">
          <a:xfrm>
            <a:off x="6356126" y="3224962"/>
            <a:ext cx="288032" cy="288032"/>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68" name="Isosceles Triangle 467"/>
          <p:cNvSpPr/>
          <p:nvPr/>
        </p:nvSpPr>
        <p:spPr bwMode="auto">
          <a:xfrm>
            <a:off x="6068094" y="3224962"/>
            <a:ext cx="288032" cy="288032"/>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72" name="Trapezoid 471"/>
          <p:cNvSpPr/>
          <p:nvPr/>
        </p:nvSpPr>
        <p:spPr bwMode="auto">
          <a:xfrm>
            <a:off x="6068093" y="3430699"/>
            <a:ext cx="572652" cy="82295"/>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73" name="TextBox 472"/>
          <p:cNvSpPr txBox="1"/>
          <p:nvPr/>
        </p:nvSpPr>
        <p:spPr>
          <a:xfrm>
            <a:off x="6535297" y="3009518"/>
            <a:ext cx="240450" cy="215444"/>
          </a:xfrm>
          <a:prstGeom prst="rect">
            <a:avLst/>
          </a:prstGeom>
          <a:noFill/>
        </p:spPr>
        <p:txBody>
          <a:bodyPr wrap="none" lIns="0" tIns="0" rIns="0" bIns="0" rtlCol="0">
            <a:spAutoFit/>
          </a:bodyPr>
          <a:lstStyle/>
          <a:p>
            <a:r>
              <a:rPr lang="en-GB" sz="1400" dirty="0" smtClean="0"/>
              <a:t>W*</a:t>
            </a:r>
            <a:endParaRPr lang="en-US" sz="1400" dirty="0" smtClean="0"/>
          </a:p>
        </p:txBody>
      </p:sp>
      <p:sp>
        <p:nvSpPr>
          <p:cNvPr id="474" name="TextBox 473"/>
          <p:cNvSpPr txBox="1"/>
          <p:nvPr/>
        </p:nvSpPr>
        <p:spPr>
          <a:xfrm>
            <a:off x="6055031" y="3009518"/>
            <a:ext cx="120226" cy="215444"/>
          </a:xfrm>
          <a:prstGeom prst="rect">
            <a:avLst/>
          </a:prstGeom>
          <a:noFill/>
        </p:spPr>
        <p:txBody>
          <a:bodyPr wrap="none" lIns="0" tIns="0" rIns="0" bIns="0" rtlCol="0">
            <a:spAutoFit/>
          </a:bodyPr>
          <a:lstStyle/>
          <a:p>
            <a:r>
              <a:rPr lang="en-GB" sz="1400" dirty="0" smtClean="0"/>
              <a:t>P</a:t>
            </a:r>
            <a:endParaRPr lang="en-US" sz="1400" dirty="0" smtClean="0"/>
          </a:p>
        </p:txBody>
      </p:sp>
      <p:sp>
        <p:nvSpPr>
          <p:cNvPr id="478" name="TextBox 477"/>
          <p:cNvSpPr txBox="1"/>
          <p:nvPr/>
        </p:nvSpPr>
        <p:spPr>
          <a:xfrm>
            <a:off x="9479155" y="3008938"/>
            <a:ext cx="169918" cy="215444"/>
          </a:xfrm>
          <a:prstGeom prst="rect">
            <a:avLst/>
          </a:prstGeom>
          <a:noFill/>
        </p:spPr>
        <p:txBody>
          <a:bodyPr wrap="none" lIns="0" tIns="0" rIns="0" bIns="0" rtlCol="0">
            <a:spAutoFit/>
          </a:bodyPr>
          <a:lstStyle/>
          <a:p>
            <a:r>
              <a:rPr lang="en-GB" sz="1400" dirty="0" smtClean="0">
                <a:solidFill>
                  <a:schemeClr val="bg1">
                    <a:lumMod val="75000"/>
                  </a:schemeClr>
                </a:solidFill>
              </a:rPr>
              <a:t>W</a:t>
            </a:r>
            <a:endParaRPr lang="en-US" sz="1400" dirty="0" smtClean="0">
              <a:solidFill>
                <a:schemeClr val="bg1">
                  <a:lumMod val="75000"/>
                </a:schemeClr>
              </a:solidFill>
            </a:endParaRPr>
          </a:p>
        </p:txBody>
      </p:sp>
      <p:sp>
        <p:nvSpPr>
          <p:cNvPr id="479" name="TextBox 478"/>
          <p:cNvSpPr txBox="1"/>
          <p:nvPr/>
        </p:nvSpPr>
        <p:spPr>
          <a:xfrm>
            <a:off x="8928993" y="3008938"/>
            <a:ext cx="190758" cy="215444"/>
          </a:xfrm>
          <a:prstGeom prst="rect">
            <a:avLst/>
          </a:prstGeom>
          <a:noFill/>
        </p:spPr>
        <p:txBody>
          <a:bodyPr wrap="none" lIns="0" tIns="0" rIns="0" bIns="0" rtlCol="0">
            <a:spAutoFit/>
          </a:bodyPr>
          <a:lstStyle/>
          <a:p>
            <a:r>
              <a:rPr lang="en-GB" sz="1400" dirty="0" smtClean="0">
                <a:solidFill>
                  <a:schemeClr val="bg1">
                    <a:lumMod val="75000"/>
                  </a:schemeClr>
                </a:solidFill>
              </a:rPr>
              <a:t>P*</a:t>
            </a:r>
            <a:endParaRPr lang="en-US" sz="1400" dirty="0" smtClean="0">
              <a:solidFill>
                <a:schemeClr val="bg1">
                  <a:lumMod val="75000"/>
                </a:schemeClr>
              </a:solidFill>
            </a:endParaRPr>
          </a:p>
        </p:txBody>
      </p:sp>
      <p:sp>
        <p:nvSpPr>
          <p:cNvPr id="480" name="Rectangle 479"/>
          <p:cNvSpPr/>
          <p:nvPr/>
        </p:nvSpPr>
        <p:spPr bwMode="auto">
          <a:xfrm>
            <a:off x="5400600" y="1784802"/>
            <a:ext cx="4903539" cy="3384376"/>
          </a:xfrm>
          <a:prstGeom prst="rect">
            <a:avLst/>
          </a:prstGeom>
          <a:noFill/>
          <a:ln w="9525" cap="flat" cmpd="sng" algn="ctr">
            <a:solidFill>
              <a:schemeClr val="tx1"/>
            </a:solidFill>
            <a:prstDash val="lg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84" name="TextBox 483"/>
          <p:cNvSpPr txBox="1"/>
          <p:nvPr/>
        </p:nvSpPr>
        <p:spPr>
          <a:xfrm>
            <a:off x="7698645" y="2072834"/>
            <a:ext cx="229230" cy="215444"/>
          </a:xfrm>
          <a:prstGeom prst="rect">
            <a:avLst/>
          </a:prstGeom>
          <a:noFill/>
        </p:spPr>
        <p:txBody>
          <a:bodyPr wrap="none" lIns="0" tIns="0" rIns="0" bIns="0" rtlCol="0">
            <a:spAutoFit/>
          </a:bodyPr>
          <a:lstStyle/>
          <a:p>
            <a:r>
              <a:rPr lang="en-GB" sz="1400" dirty="0" smtClean="0">
                <a:solidFill>
                  <a:srgbClr val="0066FF"/>
                </a:solidFill>
              </a:rPr>
              <a:t>B3</a:t>
            </a:r>
            <a:endParaRPr lang="en-US" sz="1400" dirty="0" smtClean="0">
              <a:solidFill>
                <a:srgbClr val="0066FF"/>
              </a:solidFill>
            </a:endParaRPr>
          </a:p>
        </p:txBody>
      </p:sp>
      <p:sp>
        <p:nvSpPr>
          <p:cNvPr id="485" name="Freeform 484"/>
          <p:cNvSpPr/>
          <p:nvPr/>
        </p:nvSpPr>
        <p:spPr bwMode="auto">
          <a:xfrm>
            <a:off x="6559723" y="2288858"/>
            <a:ext cx="2520280" cy="360040"/>
          </a:xfrm>
          <a:custGeom>
            <a:avLst/>
            <a:gdLst>
              <a:gd name="connsiteX0" fmla="*/ 3448050 w 3448050"/>
              <a:gd name="connsiteY0" fmla="*/ 1571625 h 1571625"/>
              <a:gd name="connsiteX1" fmla="*/ 2638425 w 3448050"/>
              <a:gd name="connsiteY1" fmla="*/ 0 h 1571625"/>
              <a:gd name="connsiteX2" fmla="*/ 733425 w 3448050"/>
              <a:gd name="connsiteY2" fmla="*/ 0 h 1571625"/>
              <a:gd name="connsiteX3" fmla="*/ 0 w 3448050"/>
              <a:gd name="connsiteY3" fmla="*/ 1571625 h 1571625"/>
              <a:gd name="connsiteX0" fmla="*/ 4180235 w 4180235"/>
              <a:gd name="connsiteY0" fmla="*/ 1571625 h 1571625"/>
              <a:gd name="connsiteX1" fmla="*/ 3370610 w 4180235"/>
              <a:gd name="connsiteY1" fmla="*/ 0 h 1571625"/>
              <a:gd name="connsiteX2" fmla="*/ 1465610 w 4180235"/>
              <a:gd name="connsiteY2" fmla="*/ 0 h 1571625"/>
              <a:gd name="connsiteX3" fmla="*/ 0 w 4180235"/>
              <a:gd name="connsiteY3" fmla="*/ 1569145 h 1571625"/>
              <a:gd name="connsiteX0" fmla="*/ 4180235 w 4180235"/>
              <a:gd name="connsiteY0" fmla="*/ 1571625 h 1571625"/>
              <a:gd name="connsiteX1" fmla="*/ 3370610 w 4180235"/>
              <a:gd name="connsiteY1" fmla="*/ 0 h 1571625"/>
              <a:gd name="connsiteX2" fmla="*/ 864097 w 4180235"/>
              <a:gd name="connsiteY2" fmla="*/ 0 h 1571625"/>
              <a:gd name="connsiteX3" fmla="*/ 0 w 4180235"/>
              <a:gd name="connsiteY3" fmla="*/ 1569145 h 1571625"/>
              <a:gd name="connsiteX0" fmla="*/ 4180235 w 4180235"/>
              <a:gd name="connsiteY0" fmla="*/ 1571625 h 1571625"/>
              <a:gd name="connsiteX1" fmla="*/ 3168353 w 4180235"/>
              <a:gd name="connsiteY1" fmla="*/ 0 h 1571625"/>
              <a:gd name="connsiteX2" fmla="*/ 864097 w 4180235"/>
              <a:gd name="connsiteY2" fmla="*/ 0 h 1571625"/>
              <a:gd name="connsiteX3" fmla="*/ 0 w 4180235"/>
              <a:gd name="connsiteY3" fmla="*/ 1569145 h 1571625"/>
              <a:gd name="connsiteX0" fmla="*/ 4180235 w 4180235"/>
              <a:gd name="connsiteY0" fmla="*/ 1571625 h 1571625"/>
              <a:gd name="connsiteX1" fmla="*/ 4032449 w 4180235"/>
              <a:gd name="connsiteY1" fmla="*/ 1571623 h 1571625"/>
              <a:gd name="connsiteX2" fmla="*/ 3168353 w 4180235"/>
              <a:gd name="connsiteY2" fmla="*/ 0 h 1571625"/>
              <a:gd name="connsiteX3" fmla="*/ 864097 w 4180235"/>
              <a:gd name="connsiteY3" fmla="*/ 0 h 1571625"/>
              <a:gd name="connsiteX4" fmla="*/ 0 w 4180235"/>
              <a:gd name="connsiteY4" fmla="*/ 1569145 h 1571625"/>
              <a:gd name="connsiteX0" fmla="*/ 4180235 w 4180235"/>
              <a:gd name="connsiteY0" fmla="*/ 1571625 h 1571625"/>
              <a:gd name="connsiteX1" fmla="*/ 3168353 w 4180235"/>
              <a:gd name="connsiteY1" fmla="*/ 0 h 1571625"/>
              <a:gd name="connsiteX2" fmla="*/ 864097 w 4180235"/>
              <a:gd name="connsiteY2" fmla="*/ 0 h 1571625"/>
              <a:gd name="connsiteX3" fmla="*/ 0 w 4180235"/>
              <a:gd name="connsiteY3" fmla="*/ 1569145 h 1571625"/>
              <a:gd name="connsiteX0" fmla="*/ 4180235 w 4180235"/>
              <a:gd name="connsiteY0" fmla="*/ 1571625 h 1571625"/>
              <a:gd name="connsiteX1" fmla="*/ 4032449 w 4180235"/>
              <a:gd name="connsiteY1" fmla="*/ 1571623 h 1571625"/>
              <a:gd name="connsiteX2" fmla="*/ 3168353 w 4180235"/>
              <a:gd name="connsiteY2" fmla="*/ 0 h 1571625"/>
              <a:gd name="connsiteX3" fmla="*/ 864097 w 4180235"/>
              <a:gd name="connsiteY3" fmla="*/ 0 h 1571625"/>
              <a:gd name="connsiteX4" fmla="*/ 0 w 4180235"/>
              <a:gd name="connsiteY4" fmla="*/ 1569145 h 1571625"/>
              <a:gd name="connsiteX0" fmla="*/ 4180235 w 4180235"/>
              <a:gd name="connsiteY0" fmla="*/ 1571625 h 1571625"/>
              <a:gd name="connsiteX1" fmla="*/ 3168353 w 4180235"/>
              <a:gd name="connsiteY1" fmla="*/ 0 h 1571625"/>
              <a:gd name="connsiteX2" fmla="*/ 864097 w 4180235"/>
              <a:gd name="connsiteY2" fmla="*/ 0 h 1571625"/>
              <a:gd name="connsiteX3" fmla="*/ 0 w 4180235"/>
              <a:gd name="connsiteY3" fmla="*/ 1569145 h 1571625"/>
              <a:gd name="connsiteX0" fmla="*/ 4032449 w 4032449"/>
              <a:gd name="connsiteY0" fmla="*/ 1571623 h 1571623"/>
              <a:gd name="connsiteX1" fmla="*/ 3168353 w 4032449"/>
              <a:gd name="connsiteY1" fmla="*/ 0 h 1571623"/>
              <a:gd name="connsiteX2" fmla="*/ 864097 w 4032449"/>
              <a:gd name="connsiteY2" fmla="*/ 0 h 1571623"/>
              <a:gd name="connsiteX3" fmla="*/ 0 w 4032449"/>
              <a:gd name="connsiteY3" fmla="*/ 1569145 h 1571623"/>
              <a:gd name="connsiteX0" fmla="*/ 4176465 w 4176465"/>
              <a:gd name="connsiteY0" fmla="*/ 1571625 h 1571625"/>
              <a:gd name="connsiteX1" fmla="*/ 3168353 w 4176465"/>
              <a:gd name="connsiteY1" fmla="*/ 0 h 1571625"/>
              <a:gd name="connsiteX2" fmla="*/ 864097 w 4176465"/>
              <a:gd name="connsiteY2" fmla="*/ 0 h 1571625"/>
              <a:gd name="connsiteX3" fmla="*/ 0 w 4176465"/>
              <a:gd name="connsiteY3" fmla="*/ 1569145 h 1571625"/>
              <a:gd name="connsiteX0" fmla="*/ 4104456 w 4104456"/>
              <a:gd name="connsiteY0" fmla="*/ 1571625 h 1571625"/>
              <a:gd name="connsiteX1" fmla="*/ 3096344 w 4104456"/>
              <a:gd name="connsiteY1" fmla="*/ 0 h 1571625"/>
              <a:gd name="connsiteX2" fmla="*/ 792088 w 4104456"/>
              <a:gd name="connsiteY2" fmla="*/ 0 h 1571625"/>
              <a:gd name="connsiteX3" fmla="*/ 0 w 4104456"/>
              <a:gd name="connsiteY3" fmla="*/ 1459365 h 1571625"/>
              <a:gd name="connsiteX0" fmla="*/ 4104456 w 4104456"/>
              <a:gd name="connsiteY0" fmla="*/ 1571625 h 1571625"/>
              <a:gd name="connsiteX1" fmla="*/ 3096344 w 4104456"/>
              <a:gd name="connsiteY1" fmla="*/ 0 h 1571625"/>
              <a:gd name="connsiteX2" fmla="*/ 792088 w 4104456"/>
              <a:gd name="connsiteY2" fmla="*/ 0 h 1571625"/>
              <a:gd name="connsiteX3" fmla="*/ 0 w 4104456"/>
              <a:gd name="connsiteY3" fmla="*/ 1571625 h 1571625"/>
              <a:gd name="connsiteX0" fmla="*/ 4104456 w 4104456"/>
              <a:gd name="connsiteY0" fmla="*/ 1571625 h 1571625"/>
              <a:gd name="connsiteX1" fmla="*/ 3096344 w 4104456"/>
              <a:gd name="connsiteY1" fmla="*/ 0 h 1571625"/>
              <a:gd name="connsiteX2" fmla="*/ 792088 w 4104456"/>
              <a:gd name="connsiteY2" fmla="*/ 0 h 1571625"/>
              <a:gd name="connsiteX3" fmla="*/ 0 w 4104456"/>
              <a:gd name="connsiteY3" fmla="*/ 1571625 h 1571625"/>
            </a:gdLst>
            <a:ahLst/>
            <a:cxnLst>
              <a:cxn ang="0">
                <a:pos x="connsiteX0" y="connsiteY0"/>
              </a:cxn>
              <a:cxn ang="0">
                <a:pos x="connsiteX1" y="connsiteY1"/>
              </a:cxn>
              <a:cxn ang="0">
                <a:pos x="connsiteX2" y="connsiteY2"/>
              </a:cxn>
              <a:cxn ang="0">
                <a:pos x="connsiteX3" y="connsiteY3"/>
              </a:cxn>
            </a:cxnLst>
            <a:rect l="l" t="t" r="r" b="b"/>
            <a:pathLst>
              <a:path w="4104456" h="1571625">
                <a:moveTo>
                  <a:pt x="4104456" y="1571625"/>
                </a:moveTo>
                <a:lnTo>
                  <a:pt x="3096344" y="0"/>
                </a:lnTo>
                <a:lnTo>
                  <a:pt x="792088" y="0"/>
                </a:lnTo>
                <a:lnTo>
                  <a:pt x="0" y="1571625"/>
                </a:lnTo>
              </a:path>
            </a:pathLst>
          </a:custGeom>
          <a:noFill/>
          <a:ln w="38100" cap="flat" cmpd="sng" algn="ctr">
            <a:solidFill>
              <a:srgbClr val="0066FF"/>
            </a:solidFill>
            <a:prstDash val="dashDot"/>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86" name="TextBox 485"/>
          <p:cNvSpPr txBox="1"/>
          <p:nvPr/>
        </p:nvSpPr>
        <p:spPr>
          <a:xfrm>
            <a:off x="6415707" y="1928818"/>
            <a:ext cx="229230" cy="215444"/>
          </a:xfrm>
          <a:prstGeom prst="rect">
            <a:avLst/>
          </a:prstGeom>
          <a:noFill/>
        </p:spPr>
        <p:txBody>
          <a:bodyPr wrap="none" lIns="0" tIns="0" rIns="0" bIns="0" rtlCol="0">
            <a:spAutoFit/>
          </a:bodyPr>
          <a:lstStyle/>
          <a:p>
            <a:r>
              <a:rPr lang="en-GB" sz="1400" dirty="0" smtClean="0">
                <a:solidFill>
                  <a:srgbClr val="0066FF"/>
                </a:solidFill>
              </a:rPr>
              <a:t>B1</a:t>
            </a:r>
            <a:endParaRPr lang="en-US" sz="1400" dirty="0" smtClean="0">
              <a:solidFill>
                <a:srgbClr val="0066FF"/>
              </a:solidFill>
            </a:endParaRPr>
          </a:p>
        </p:txBody>
      </p:sp>
      <p:sp>
        <p:nvSpPr>
          <p:cNvPr id="487" name="TextBox 486"/>
          <p:cNvSpPr txBox="1"/>
          <p:nvPr/>
        </p:nvSpPr>
        <p:spPr>
          <a:xfrm>
            <a:off x="9007995" y="1928818"/>
            <a:ext cx="229230" cy="215444"/>
          </a:xfrm>
          <a:prstGeom prst="rect">
            <a:avLst/>
          </a:prstGeom>
          <a:noFill/>
        </p:spPr>
        <p:txBody>
          <a:bodyPr wrap="none" lIns="0" tIns="0" rIns="0" bIns="0" rtlCol="0">
            <a:spAutoFit/>
          </a:bodyPr>
          <a:lstStyle/>
          <a:p>
            <a:r>
              <a:rPr lang="en-GB" sz="1400" dirty="0" smtClean="0">
                <a:solidFill>
                  <a:srgbClr val="0066FF"/>
                </a:solidFill>
              </a:rPr>
              <a:t>B2</a:t>
            </a:r>
            <a:endParaRPr lang="en-US" sz="1400" dirty="0" smtClean="0">
              <a:solidFill>
                <a:srgbClr val="0066FF"/>
              </a:solidFill>
            </a:endParaRPr>
          </a:p>
        </p:txBody>
      </p:sp>
      <p:cxnSp>
        <p:nvCxnSpPr>
          <p:cNvPr id="488" name="Straight Connector 487"/>
          <p:cNvCxnSpPr/>
          <p:nvPr/>
        </p:nvCxnSpPr>
        <p:spPr bwMode="auto">
          <a:xfrm flipH="1">
            <a:off x="6127039" y="2144842"/>
            <a:ext cx="425053" cy="504056"/>
          </a:xfrm>
          <a:prstGeom prst="line">
            <a:avLst/>
          </a:prstGeom>
          <a:solidFill>
            <a:schemeClr val="accent1"/>
          </a:solidFill>
          <a:ln w="38100" cap="flat" cmpd="sng" algn="ctr">
            <a:solidFill>
              <a:srgbClr val="0066FF"/>
            </a:solidFill>
            <a:prstDash val="solid"/>
            <a:round/>
            <a:headEnd type="none" w="med" len="med"/>
            <a:tailEnd type="none" w="med" len="med"/>
          </a:ln>
          <a:effectLst/>
        </p:spPr>
      </p:cxnSp>
      <p:cxnSp>
        <p:nvCxnSpPr>
          <p:cNvPr id="489" name="Straight Connector 488"/>
          <p:cNvCxnSpPr/>
          <p:nvPr/>
        </p:nvCxnSpPr>
        <p:spPr bwMode="auto">
          <a:xfrm>
            <a:off x="9144381" y="2144842"/>
            <a:ext cx="360040" cy="504056"/>
          </a:xfrm>
          <a:prstGeom prst="line">
            <a:avLst/>
          </a:prstGeom>
          <a:solidFill>
            <a:schemeClr val="accent1"/>
          </a:solidFill>
          <a:ln w="38100" cap="flat" cmpd="sng" algn="ctr">
            <a:solidFill>
              <a:srgbClr val="0066FF"/>
            </a:solidFill>
            <a:prstDash val="sysDot"/>
            <a:round/>
            <a:headEnd type="none" w="med" len="med"/>
            <a:tailEnd type="none" w="med" len="med"/>
          </a:ln>
          <a:effectLst/>
        </p:spPr>
      </p:cxnSp>
      <p:cxnSp>
        <p:nvCxnSpPr>
          <p:cNvPr id="490" name="Straight Connector 489"/>
          <p:cNvCxnSpPr/>
          <p:nvPr/>
        </p:nvCxnSpPr>
        <p:spPr bwMode="auto">
          <a:xfrm>
            <a:off x="8143899" y="2072834"/>
            <a:ext cx="432048" cy="576064"/>
          </a:xfrm>
          <a:prstGeom prst="line">
            <a:avLst/>
          </a:prstGeom>
          <a:solidFill>
            <a:schemeClr val="accent1"/>
          </a:solidFill>
          <a:ln w="38100" cap="flat" cmpd="sng" algn="ctr">
            <a:solidFill>
              <a:srgbClr val="C00000"/>
            </a:solidFill>
            <a:prstDash val="solid"/>
            <a:round/>
            <a:headEnd type="none" w="med" len="med"/>
            <a:tailEnd type="none" w="med" len="med"/>
          </a:ln>
          <a:effectLst/>
        </p:spPr>
      </p:cxnSp>
      <p:cxnSp>
        <p:nvCxnSpPr>
          <p:cNvPr id="491" name="Straight Connector 490"/>
          <p:cNvCxnSpPr/>
          <p:nvPr/>
        </p:nvCxnSpPr>
        <p:spPr bwMode="auto">
          <a:xfrm flipH="1">
            <a:off x="7063779" y="2144842"/>
            <a:ext cx="360040" cy="504056"/>
          </a:xfrm>
          <a:prstGeom prst="line">
            <a:avLst/>
          </a:prstGeom>
          <a:solidFill>
            <a:schemeClr val="accent1"/>
          </a:solidFill>
          <a:ln w="38100" cap="flat" cmpd="sng" algn="ctr">
            <a:solidFill>
              <a:srgbClr val="C00000"/>
            </a:solidFill>
            <a:prstDash val="sysDot"/>
            <a:round/>
            <a:headEnd type="none" w="med" len="med"/>
            <a:tailEnd type="none" w="med" len="med"/>
          </a:ln>
          <a:effectLst/>
        </p:spPr>
      </p:cxnSp>
      <p:sp>
        <p:nvSpPr>
          <p:cNvPr id="497" name="Freeform 496"/>
          <p:cNvSpPr/>
          <p:nvPr/>
        </p:nvSpPr>
        <p:spPr bwMode="auto">
          <a:xfrm>
            <a:off x="7495827" y="2432874"/>
            <a:ext cx="648072" cy="216024"/>
          </a:xfrm>
          <a:custGeom>
            <a:avLst/>
            <a:gdLst>
              <a:gd name="connsiteX0" fmla="*/ 3448050 w 3448050"/>
              <a:gd name="connsiteY0" fmla="*/ 1571625 h 1571625"/>
              <a:gd name="connsiteX1" fmla="*/ 2638425 w 3448050"/>
              <a:gd name="connsiteY1" fmla="*/ 0 h 1571625"/>
              <a:gd name="connsiteX2" fmla="*/ 733425 w 3448050"/>
              <a:gd name="connsiteY2" fmla="*/ 0 h 1571625"/>
              <a:gd name="connsiteX3" fmla="*/ 0 w 3448050"/>
              <a:gd name="connsiteY3" fmla="*/ 1571625 h 1571625"/>
              <a:gd name="connsiteX0" fmla="*/ 3745296 w 3745296"/>
              <a:gd name="connsiteY0" fmla="*/ 1571625 h 1571625"/>
              <a:gd name="connsiteX1" fmla="*/ 2638425 w 3745296"/>
              <a:gd name="connsiteY1" fmla="*/ 0 h 1571625"/>
              <a:gd name="connsiteX2" fmla="*/ 733425 w 3745296"/>
              <a:gd name="connsiteY2" fmla="*/ 0 h 1571625"/>
              <a:gd name="connsiteX3" fmla="*/ 0 w 3745296"/>
              <a:gd name="connsiteY3" fmla="*/ 1571625 h 1571625"/>
              <a:gd name="connsiteX0" fmla="*/ 3448050 w 3448050"/>
              <a:gd name="connsiteY0" fmla="*/ 1571625 h 1571625"/>
              <a:gd name="connsiteX1" fmla="*/ 2341179 w 3448050"/>
              <a:gd name="connsiteY1" fmla="*/ 0 h 1571625"/>
              <a:gd name="connsiteX2" fmla="*/ 436179 w 3448050"/>
              <a:gd name="connsiteY2" fmla="*/ 0 h 1571625"/>
              <a:gd name="connsiteX3" fmla="*/ 0 w 3448050"/>
              <a:gd name="connsiteY3" fmla="*/ 1571625 h 1571625"/>
              <a:gd name="connsiteX0" fmla="*/ 3448050 w 3448050"/>
              <a:gd name="connsiteY0" fmla="*/ 1702594 h 1702594"/>
              <a:gd name="connsiteX1" fmla="*/ 2853559 w 3448050"/>
              <a:gd name="connsiteY1" fmla="*/ 0 h 1702594"/>
              <a:gd name="connsiteX2" fmla="*/ 436179 w 3448050"/>
              <a:gd name="connsiteY2" fmla="*/ 130969 h 1702594"/>
              <a:gd name="connsiteX3" fmla="*/ 0 w 3448050"/>
              <a:gd name="connsiteY3" fmla="*/ 1702594 h 1702594"/>
              <a:gd name="connsiteX0" fmla="*/ 3448050 w 3448050"/>
              <a:gd name="connsiteY0" fmla="*/ 1571625 h 1571625"/>
              <a:gd name="connsiteX1" fmla="*/ 2853559 w 3448050"/>
              <a:gd name="connsiteY1" fmla="*/ 0 h 1571625"/>
              <a:gd name="connsiteX2" fmla="*/ 436179 w 3448050"/>
              <a:gd name="connsiteY2" fmla="*/ 0 h 1571625"/>
              <a:gd name="connsiteX3" fmla="*/ 0 w 3448050"/>
              <a:gd name="connsiteY3" fmla="*/ 1571625 h 1571625"/>
              <a:gd name="connsiteX0" fmla="*/ 3448050 w 3448050"/>
              <a:gd name="connsiteY0" fmla="*/ 1571625 h 1571625"/>
              <a:gd name="connsiteX1" fmla="*/ 2853559 w 3448050"/>
              <a:gd name="connsiteY1" fmla="*/ 0 h 1571625"/>
              <a:gd name="connsiteX2" fmla="*/ 535042 w 3448050"/>
              <a:gd name="connsiteY2" fmla="*/ 0 h 1571625"/>
              <a:gd name="connsiteX3" fmla="*/ 0 w 3448050"/>
              <a:gd name="connsiteY3" fmla="*/ 1571625 h 1571625"/>
              <a:gd name="connsiteX0" fmla="*/ 3448050 w 3448050"/>
              <a:gd name="connsiteY0" fmla="*/ 1571625 h 1571625"/>
              <a:gd name="connsiteX1" fmla="*/ 2853559 w 3448050"/>
              <a:gd name="connsiteY1" fmla="*/ 0 h 1571625"/>
              <a:gd name="connsiteX2" fmla="*/ 594491 w 3448050"/>
              <a:gd name="connsiteY2" fmla="*/ 0 h 1571625"/>
              <a:gd name="connsiteX3" fmla="*/ 0 w 3448050"/>
              <a:gd name="connsiteY3" fmla="*/ 1571625 h 1571625"/>
              <a:gd name="connsiteX0" fmla="*/ 3448050 w 3448050"/>
              <a:gd name="connsiteY0" fmla="*/ 1571625 h 1571625"/>
              <a:gd name="connsiteX1" fmla="*/ 2794109 w 3448050"/>
              <a:gd name="connsiteY1" fmla="*/ 0 h 1571625"/>
              <a:gd name="connsiteX2" fmla="*/ 594491 w 3448050"/>
              <a:gd name="connsiteY2" fmla="*/ 0 h 1571625"/>
              <a:gd name="connsiteX3" fmla="*/ 0 w 3448050"/>
              <a:gd name="connsiteY3" fmla="*/ 1571625 h 1571625"/>
              <a:gd name="connsiteX0" fmla="*/ 3382826 w 3382826"/>
              <a:gd name="connsiteY0" fmla="*/ 1428750 h 1571625"/>
              <a:gd name="connsiteX1" fmla="*/ 2794109 w 3382826"/>
              <a:gd name="connsiteY1" fmla="*/ 0 h 1571625"/>
              <a:gd name="connsiteX2" fmla="*/ 594491 w 3382826"/>
              <a:gd name="connsiteY2" fmla="*/ 0 h 1571625"/>
              <a:gd name="connsiteX3" fmla="*/ 0 w 3382826"/>
              <a:gd name="connsiteY3" fmla="*/ 1571625 h 1571625"/>
              <a:gd name="connsiteX0" fmla="*/ 3382826 w 3382826"/>
              <a:gd name="connsiteY0" fmla="*/ 1428750 h 1571625"/>
              <a:gd name="connsiteX1" fmla="*/ 3382826 w 3382826"/>
              <a:gd name="connsiteY1" fmla="*/ 1571625 h 1571625"/>
              <a:gd name="connsiteX2" fmla="*/ 2794109 w 3382826"/>
              <a:gd name="connsiteY2" fmla="*/ 0 h 1571625"/>
              <a:gd name="connsiteX3" fmla="*/ 594491 w 3382826"/>
              <a:gd name="connsiteY3" fmla="*/ 0 h 1571625"/>
              <a:gd name="connsiteX4" fmla="*/ 0 w 3382826"/>
              <a:gd name="connsiteY4" fmla="*/ 1571625 h 1571625"/>
              <a:gd name="connsiteX0" fmla="*/ 3419737 w 3419737"/>
              <a:gd name="connsiteY0" fmla="*/ 1428750 h 1571625"/>
              <a:gd name="connsiteX1" fmla="*/ 3419737 w 3419737"/>
              <a:gd name="connsiteY1" fmla="*/ 1571625 h 1571625"/>
              <a:gd name="connsiteX2" fmla="*/ 2831020 w 3419737"/>
              <a:gd name="connsiteY2" fmla="*/ 0 h 1571625"/>
              <a:gd name="connsiteX3" fmla="*/ 631402 w 3419737"/>
              <a:gd name="connsiteY3" fmla="*/ 0 h 1571625"/>
              <a:gd name="connsiteX4" fmla="*/ 0 w 3419737"/>
              <a:gd name="connsiteY4" fmla="*/ 1571625 h 15716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419737" h="1571625">
                <a:moveTo>
                  <a:pt x="3419737" y="1428750"/>
                </a:moveTo>
                <a:lnTo>
                  <a:pt x="3419737" y="1571625"/>
                </a:lnTo>
                <a:lnTo>
                  <a:pt x="2831020" y="0"/>
                </a:lnTo>
                <a:lnTo>
                  <a:pt x="631402" y="0"/>
                </a:lnTo>
                <a:lnTo>
                  <a:pt x="0" y="1571625"/>
                </a:lnTo>
              </a:path>
            </a:pathLst>
          </a:custGeom>
          <a:noFill/>
          <a:ln w="38100" cap="flat" cmpd="sng" algn="ctr">
            <a:solidFill>
              <a:srgbClr val="C00000"/>
            </a:solidFill>
            <a:prstDash val="lgDashDot"/>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98" name="TextBox 497"/>
          <p:cNvSpPr txBox="1"/>
          <p:nvPr/>
        </p:nvSpPr>
        <p:spPr>
          <a:xfrm>
            <a:off x="7999883" y="1928818"/>
            <a:ext cx="229230" cy="215444"/>
          </a:xfrm>
          <a:prstGeom prst="rect">
            <a:avLst/>
          </a:prstGeom>
          <a:noFill/>
        </p:spPr>
        <p:txBody>
          <a:bodyPr wrap="none" lIns="0" tIns="0" rIns="0" bIns="0" rtlCol="0">
            <a:spAutoFit/>
          </a:bodyPr>
          <a:lstStyle/>
          <a:p>
            <a:r>
              <a:rPr lang="en-GB" sz="1400" dirty="0" smtClean="0">
                <a:solidFill>
                  <a:srgbClr val="C00000"/>
                </a:solidFill>
              </a:rPr>
              <a:t>A1</a:t>
            </a:r>
            <a:endParaRPr lang="en-US" sz="1400" dirty="0" smtClean="0">
              <a:solidFill>
                <a:srgbClr val="C00000"/>
              </a:solidFill>
            </a:endParaRPr>
          </a:p>
        </p:txBody>
      </p:sp>
      <p:sp>
        <p:nvSpPr>
          <p:cNvPr id="499" name="TextBox 498"/>
          <p:cNvSpPr txBox="1"/>
          <p:nvPr/>
        </p:nvSpPr>
        <p:spPr>
          <a:xfrm>
            <a:off x="7279803" y="1928818"/>
            <a:ext cx="229230" cy="215444"/>
          </a:xfrm>
          <a:prstGeom prst="rect">
            <a:avLst/>
          </a:prstGeom>
          <a:noFill/>
        </p:spPr>
        <p:txBody>
          <a:bodyPr wrap="none" lIns="0" tIns="0" rIns="0" bIns="0" rtlCol="0">
            <a:spAutoFit/>
          </a:bodyPr>
          <a:lstStyle/>
          <a:p>
            <a:r>
              <a:rPr lang="en-GB" sz="1400" dirty="0" smtClean="0">
                <a:solidFill>
                  <a:srgbClr val="C00000"/>
                </a:solidFill>
              </a:rPr>
              <a:t>A2</a:t>
            </a:r>
            <a:endParaRPr lang="en-US" sz="1400" dirty="0" smtClean="0">
              <a:solidFill>
                <a:srgbClr val="C00000"/>
              </a:solidFill>
            </a:endParaRPr>
          </a:p>
        </p:txBody>
      </p:sp>
      <p:sp>
        <p:nvSpPr>
          <p:cNvPr id="500" name="TextBox 499"/>
          <p:cNvSpPr txBox="1"/>
          <p:nvPr/>
        </p:nvSpPr>
        <p:spPr>
          <a:xfrm>
            <a:off x="7711851" y="2432874"/>
            <a:ext cx="229230" cy="215444"/>
          </a:xfrm>
          <a:prstGeom prst="rect">
            <a:avLst/>
          </a:prstGeom>
          <a:noFill/>
        </p:spPr>
        <p:txBody>
          <a:bodyPr wrap="none" lIns="0" tIns="0" rIns="0" bIns="0" rtlCol="0">
            <a:spAutoFit/>
          </a:bodyPr>
          <a:lstStyle/>
          <a:p>
            <a:r>
              <a:rPr lang="en-GB" sz="1400" dirty="0" smtClean="0">
                <a:solidFill>
                  <a:srgbClr val="C00000"/>
                </a:solidFill>
              </a:rPr>
              <a:t>A3</a:t>
            </a:r>
            <a:endParaRPr lang="en-US" sz="1400" dirty="0" smtClean="0">
              <a:solidFill>
                <a:srgbClr val="C00000"/>
              </a:solidFill>
            </a:endParaRPr>
          </a:p>
        </p:txBody>
      </p:sp>
      <p:cxnSp>
        <p:nvCxnSpPr>
          <p:cNvPr id="501" name="Straight Connector 500"/>
          <p:cNvCxnSpPr/>
          <p:nvPr/>
        </p:nvCxnSpPr>
        <p:spPr bwMode="auto">
          <a:xfrm>
            <a:off x="9343207" y="3512994"/>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502" name="Straight Connector 501"/>
          <p:cNvCxnSpPr/>
          <p:nvPr/>
        </p:nvCxnSpPr>
        <p:spPr bwMode="auto">
          <a:xfrm>
            <a:off x="9199191" y="3512994"/>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503" name="Straight Connector 502"/>
          <p:cNvCxnSpPr/>
          <p:nvPr/>
        </p:nvCxnSpPr>
        <p:spPr bwMode="auto">
          <a:xfrm>
            <a:off x="9271199" y="3512994"/>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504" name="Straight Connector 503"/>
          <p:cNvCxnSpPr/>
          <p:nvPr/>
        </p:nvCxnSpPr>
        <p:spPr bwMode="auto">
          <a:xfrm>
            <a:off x="6432259" y="351299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05" name="Straight Connector 504"/>
          <p:cNvCxnSpPr/>
          <p:nvPr/>
        </p:nvCxnSpPr>
        <p:spPr bwMode="auto">
          <a:xfrm>
            <a:off x="6288243" y="351299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06" name="Straight Connector 505"/>
          <p:cNvCxnSpPr/>
          <p:nvPr/>
        </p:nvCxnSpPr>
        <p:spPr bwMode="auto">
          <a:xfrm>
            <a:off x="6360251" y="351299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518" name="TextBox 517"/>
          <p:cNvSpPr txBox="1"/>
          <p:nvPr/>
        </p:nvSpPr>
        <p:spPr>
          <a:xfrm>
            <a:off x="7927875" y="5252799"/>
            <a:ext cx="864096" cy="492443"/>
          </a:xfrm>
          <a:prstGeom prst="rect">
            <a:avLst/>
          </a:prstGeom>
          <a:noFill/>
        </p:spPr>
        <p:txBody>
          <a:bodyPr wrap="square" lIns="0" tIns="0" rIns="0" bIns="0" rtlCol="0">
            <a:spAutoFit/>
          </a:bodyPr>
          <a:lstStyle/>
          <a:p>
            <a:pPr algn="ctr"/>
            <a:r>
              <a:rPr lang="en-GB" sz="1600" dirty="0" smtClean="0">
                <a:solidFill>
                  <a:srgbClr val="C00000"/>
                </a:solidFill>
              </a:rPr>
              <a:t>Active Gateway</a:t>
            </a:r>
            <a:endParaRPr lang="en-US" sz="1600" dirty="0" smtClean="0">
              <a:solidFill>
                <a:srgbClr val="C00000"/>
              </a:solidFill>
            </a:endParaRPr>
          </a:p>
        </p:txBody>
      </p:sp>
      <p:sp>
        <p:nvSpPr>
          <p:cNvPr id="519" name="TextBox 518"/>
          <p:cNvSpPr txBox="1"/>
          <p:nvPr/>
        </p:nvSpPr>
        <p:spPr>
          <a:xfrm>
            <a:off x="6919763" y="5252799"/>
            <a:ext cx="864096" cy="430887"/>
          </a:xfrm>
          <a:prstGeom prst="rect">
            <a:avLst/>
          </a:prstGeom>
          <a:noFill/>
        </p:spPr>
        <p:txBody>
          <a:bodyPr wrap="square" lIns="0" tIns="0" rIns="0" bIns="0" rtlCol="0">
            <a:spAutoFit/>
          </a:bodyPr>
          <a:lstStyle/>
          <a:p>
            <a:pPr algn="ctr"/>
            <a:r>
              <a:rPr lang="en-GB" sz="1400" b="0" dirty="0" smtClean="0">
                <a:solidFill>
                  <a:srgbClr val="C00000"/>
                </a:solidFill>
              </a:rPr>
              <a:t>Standby Gateway</a:t>
            </a:r>
            <a:endParaRPr lang="en-US" sz="1400" b="0" dirty="0" smtClean="0">
              <a:solidFill>
                <a:srgbClr val="C00000"/>
              </a:solidFill>
            </a:endParaRPr>
          </a:p>
        </p:txBody>
      </p:sp>
      <p:sp>
        <p:nvSpPr>
          <p:cNvPr id="520" name="TextBox 519"/>
          <p:cNvSpPr txBox="1"/>
          <p:nvPr/>
        </p:nvSpPr>
        <p:spPr>
          <a:xfrm>
            <a:off x="5983659" y="5241186"/>
            <a:ext cx="864096" cy="492443"/>
          </a:xfrm>
          <a:prstGeom prst="rect">
            <a:avLst/>
          </a:prstGeom>
          <a:noFill/>
        </p:spPr>
        <p:txBody>
          <a:bodyPr wrap="square" lIns="0" tIns="0" rIns="0" bIns="0" rtlCol="0">
            <a:spAutoFit/>
          </a:bodyPr>
          <a:lstStyle/>
          <a:p>
            <a:pPr algn="ctr"/>
            <a:r>
              <a:rPr lang="en-GB" sz="1600" dirty="0" smtClean="0">
                <a:solidFill>
                  <a:srgbClr val="0066FF"/>
                </a:solidFill>
              </a:rPr>
              <a:t>Active Gateway</a:t>
            </a:r>
            <a:endParaRPr lang="en-US" sz="1600" dirty="0" smtClean="0">
              <a:solidFill>
                <a:srgbClr val="0066FF"/>
              </a:solidFill>
            </a:endParaRPr>
          </a:p>
        </p:txBody>
      </p:sp>
      <p:sp>
        <p:nvSpPr>
          <p:cNvPr id="521" name="TextBox 520"/>
          <p:cNvSpPr txBox="1"/>
          <p:nvPr/>
        </p:nvSpPr>
        <p:spPr>
          <a:xfrm>
            <a:off x="8863979" y="5241186"/>
            <a:ext cx="864096" cy="430887"/>
          </a:xfrm>
          <a:prstGeom prst="rect">
            <a:avLst/>
          </a:prstGeom>
          <a:noFill/>
        </p:spPr>
        <p:txBody>
          <a:bodyPr wrap="square" lIns="0" tIns="0" rIns="0" bIns="0" rtlCol="0">
            <a:spAutoFit/>
          </a:bodyPr>
          <a:lstStyle/>
          <a:p>
            <a:pPr algn="ctr"/>
            <a:r>
              <a:rPr lang="en-GB" sz="1400" b="0" dirty="0" smtClean="0">
                <a:solidFill>
                  <a:srgbClr val="0066FF"/>
                </a:solidFill>
              </a:rPr>
              <a:t>Standby Gateway</a:t>
            </a:r>
            <a:endParaRPr lang="en-US" sz="1400" b="0" dirty="0" smtClean="0">
              <a:solidFill>
                <a:srgbClr val="0066FF"/>
              </a:solidFill>
            </a:endParaRPr>
          </a:p>
        </p:txBody>
      </p:sp>
      <p:sp>
        <p:nvSpPr>
          <p:cNvPr id="522" name="Rectangle 521"/>
          <p:cNvSpPr/>
          <p:nvPr/>
        </p:nvSpPr>
        <p:spPr bwMode="auto">
          <a:xfrm>
            <a:off x="7927875" y="3729018"/>
            <a:ext cx="2304256" cy="216024"/>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1"/>
                </a:solidFill>
                <a:effectLst/>
                <a:latin typeface="Arial" charset="0"/>
                <a:ea typeface="MS PGothic" pitchFamily="34" charset="-128"/>
              </a:rPr>
              <a:t>SVLAN EC Relay</a:t>
            </a:r>
            <a:endParaRPr kumimoji="0" lang="en-US" sz="1400" b="1" i="0" u="none" strike="noStrike" cap="none" normalizeH="0" baseline="0" dirty="0" smtClean="0">
              <a:ln>
                <a:noFill/>
              </a:ln>
              <a:solidFill>
                <a:schemeClr val="tx1"/>
              </a:solidFill>
              <a:effectLst/>
              <a:latin typeface="Arial" charset="0"/>
              <a:ea typeface="MS PGothic" pitchFamily="34" charset="-128"/>
            </a:endParaRPr>
          </a:p>
        </p:txBody>
      </p:sp>
      <p:sp>
        <p:nvSpPr>
          <p:cNvPr id="523" name="Rectangle 522"/>
          <p:cNvSpPr/>
          <p:nvPr/>
        </p:nvSpPr>
        <p:spPr bwMode="auto">
          <a:xfrm>
            <a:off x="5472608" y="3729018"/>
            <a:ext cx="2311251" cy="216024"/>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1"/>
                </a:solidFill>
                <a:effectLst/>
                <a:latin typeface="Arial" charset="0"/>
                <a:ea typeface="MS PGothic" pitchFamily="34" charset="-128"/>
              </a:rPr>
              <a:t>SVLAN EC Relay</a:t>
            </a:r>
            <a:endParaRPr kumimoji="0" lang="en-US" sz="1400" b="1" i="0" u="none" strike="noStrike" cap="none" normalizeH="0" baseline="0" dirty="0" smtClean="0">
              <a:ln>
                <a:noFill/>
              </a:ln>
              <a:solidFill>
                <a:schemeClr val="tx1"/>
              </a:solidFill>
              <a:effectLst/>
              <a:latin typeface="Arial" charset="0"/>
              <a:ea typeface="MS PGothic" pitchFamily="34" charset="-128"/>
            </a:endParaRPr>
          </a:p>
        </p:txBody>
      </p:sp>
      <p:grpSp>
        <p:nvGrpSpPr>
          <p:cNvPr id="524" name="Group 25"/>
          <p:cNvGrpSpPr>
            <a:grpSpLocks noChangeAspect="1"/>
          </p:cNvGrpSpPr>
          <p:nvPr/>
        </p:nvGrpSpPr>
        <p:grpSpPr>
          <a:xfrm>
            <a:off x="5551611" y="3224962"/>
            <a:ext cx="288032" cy="288032"/>
            <a:chOff x="655067" y="5296644"/>
            <a:chExt cx="504056" cy="504056"/>
          </a:xfrm>
          <a:solidFill>
            <a:schemeClr val="bg1"/>
          </a:solidFill>
        </p:grpSpPr>
        <p:sp>
          <p:nvSpPr>
            <p:cNvPr id="525" name="Isosceles Triangle 524"/>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26" name="Trapezoid 525"/>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527" name="Straight Connector 526"/>
          <p:cNvCxnSpPr>
            <a:stCxn id="525" idx="0"/>
          </p:cNvCxnSpPr>
          <p:nvPr/>
        </p:nvCxnSpPr>
        <p:spPr bwMode="auto">
          <a:xfrm flipV="1">
            <a:off x="5695627" y="315295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528" name="Group 25"/>
          <p:cNvGrpSpPr>
            <a:grpSpLocks noChangeAspect="1"/>
          </p:cNvGrpSpPr>
          <p:nvPr/>
        </p:nvGrpSpPr>
        <p:grpSpPr>
          <a:xfrm flipH="1">
            <a:off x="9872091" y="3224962"/>
            <a:ext cx="288032" cy="288032"/>
            <a:chOff x="655067" y="5296644"/>
            <a:chExt cx="504056" cy="504056"/>
          </a:xfrm>
          <a:solidFill>
            <a:schemeClr val="bg1"/>
          </a:solidFill>
        </p:grpSpPr>
        <p:sp>
          <p:nvSpPr>
            <p:cNvPr id="529" name="Isosceles Triangle 528"/>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30" name="Trapezoid 529"/>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531" name="Straight Connector 530"/>
          <p:cNvCxnSpPr>
            <a:stCxn id="529" idx="0"/>
          </p:cNvCxnSpPr>
          <p:nvPr/>
        </p:nvCxnSpPr>
        <p:spPr bwMode="auto">
          <a:xfrm flipH="1" flipV="1">
            <a:off x="10016107" y="315295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532" name="Group 315"/>
          <p:cNvGrpSpPr/>
          <p:nvPr/>
        </p:nvGrpSpPr>
        <p:grpSpPr>
          <a:xfrm>
            <a:off x="5623619" y="3512994"/>
            <a:ext cx="4464496" cy="216024"/>
            <a:chOff x="295027" y="3496444"/>
            <a:chExt cx="4464496" cy="72008"/>
          </a:xfrm>
        </p:grpSpPr>
        <p:cxnSp>
          <p:nvCxnSpPr>
            <p:cNvPr id="533" name="Straight Connector 532"/>
            <p:cNvCxnSpPr/>
            <p:nvPr/>
          </p:nvCxnSpPr>
          <p:spPr bwMode="auto">
            <a:xfrm>
              <a:off x="367035" y="349644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34" name="Straight Connector 533"/>
            <p:cNvCxnSpPr/>
            <p:nvPr/>
          </p:nvCxnSpPr>
          <p:spPr bwMode="auto">
            <a:xfrm>
              <a:off x="439043" y="349644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35" name="Straight Connector 534"/>
            <p:cNvCxnSpPr/>
            <p:nvPr/>
          </p:nvCxnSpPr>
          <p:spPr bwMode="auto">
            <a:xfrm>
              <a:off x="295027" y="349644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36" name="Straight Connector 535"/>
            <p:cNvCxnSpPr/>
            <p:nvPr/>
          </p:nvCxnSpPr>
          <p:spPr bwMode="auto">
            <a:xfrm flipH="1">
              <a:off x="4687515" y="349644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37" name="Straight Connector 536"/>
            <p:cNvCxnSpPr/>
            <p:nvPr/>
          </p:nvCxnSpPr>
          <p:spPr bwMode="auto">
            <a:xfrm flipH="1">
              <a:off x="4615507" y="349644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38" name="Straight Connector 537"/>
            <p:cNvCxnSpPr/>
            <p:nvPr/>
          </p:nvCxnSpPr>
          <p:spPr bwMode="auto">
            <a:xfrm flipH="1">
              <a:off x="4759523" y="349644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sp>
        <p:nvSpPr>
          <p:cNvPr id="539" name="TextBox 538"/>
          <p:cNvSpPr txBox="1"/>
          <p:nvPr/>
        </p:nvSpPr>
        <p:spPr>
          <a:xfrm>
            <a:off x="5551611" y="1928818"/>
            <a:ext cx="229230" cy="215444"/>
          </a:xfrm>
          <a:prstGeom prst="rect">
            <a:avLst/>
          </a:prstGeom>
          <a:noFill/>
        </p:spPr>
        <p:txBody>
          <a:bodyPr wrap="none" lIns="0" tIns="0" rIns="0" bIns="0" rtlCol="0">
            <a:spAutoFit/>
          </a:bodyPr>
          <a:lstStyle/>
          <a:p>
            <a:r>
              <a:rPr lang="en-GB" sz="1400" dirty="0" smtClean="0"/>
              <a:t>U1</a:t>
            </a:r>
            <a:endParaRPr lang="en-US" sz="1400" dirty="0" smtClean="0"/>
          </a:p>
        </p:txBody>
      </p:sp>
      <p:sp>
        <p:nvSpPr>
          <p:cNvPr id="540" name="TextBox 539"/>
          <p:cNvSpPr txBox="1"/>
          <p:nvPr/>
        </p:nvSpPr>
        <p:spPr>
          <a:xfrm>
            <a:off x="9872091" y="1928818"/>
            <a:ext cx="229230" cy="215444"/>
          </a:xfrm>
          <a:prstGeom prst="rect">
            <a:avLst/>
          </a:prstGeom>
          <a:noFill/>
        </p:spPr>
        <p:txBody>
          <a:bodyPr wrap="none" lIns="0" tIns="0" rIns="0" bIns="0" rtlCol="0">
            <a:spAutoFit/>
          </a:bodyPr>
          <a:lstStyle/>
          <a:p>
            <a:r>
              <a:rPr lang="en-GB" sz="1400" dirty="0" smtClean="0"/>
              <a:t>U2</a:t>
            </a:r>
            <a:endParaRPr lang="en-US" sz="1400" dirty="0" smtClean="0"/>
          </a:p>
        </p:txBody>
      </p:sp>
      <p:cxnSp>
        <p:nvCxnSpPr>
          <p:cNvPr id="541" name="Straight Connector 540"/>
          <p:cNvCxnSpPr/>
          <p:nvPr/>
        </p:nvCxnSpPr>
        <p:spPr bwMode="auto">
          <a:xfrm>
            <a:off x="5695627" y="2144842"/>
            <a:ext cx="0" cy="1008112"/>
          </a:xfrm>
          <a:prstGeom prst="line">
            <a:avLst/>
          </a:prstGeom>
          <a:solidFill>
            <a:schemeClr val="accent1"/>
          </a:solidFill>
          <a:ln w="38100" cap="flat" cmpd="sng" algn="ctr">
            <a:solidFill>
              <a:schemeClr val="tx1"/>
            </a:solidFill>
            <a:prstDash val="solid"/>
            <a:round/>
            <a:headEnd type="none" w="med" len="med"/>
            <a:tailEnd type="none" w="med" len="med"/>
          </a:ln>
          <a:effectLst/>
        </p:spPr>
      </p:cxnSp>
      <p:cxnSp>
        <p:nvCxnSpPr>
          <p:cNvPr id="542" name="Straight Connector 541"/>
          <p:cNvCxnSpPr/>
          <p:nvPr/>
        </p:nvCxnSpPr>
        <p:spPr bwMode="auto">
          <a:xfrm>
            <a:off x="10016107" y="2144842"/>
            <a:ext cx="0" cy="1008112"/>
          </a:xfrm>
          <a:prstGeom prst="line">
            <a:avLst/>
          </a:prstGeom>
          <a:solidFill>
            <a:schemeClr val="accent1"/>
          </a:solidFill>
          <a:ln w="38100" cap="flat" cmpd="sng" algn="ctr">
            <a:solidFill>
              <a:schemeClr val="tx1"/>
            </a:solidFill>
            <a:prstDash val="solid"/>
            <a:round/>
            <a:headEnd type="none" w="med" len="med"/>
            <a:tailEnd type="none" w="med" len="med"/>
          </a:ln>
          <a:effectLst/>
        </p:spPr>
      </p:cxnSp>
      <p:cxnSp>
        <p:nvCxnSpPr>
          <p:cNvPr id="577" name="Straight Connector 576"/>
          <p:cNvCxnSpPr/>
          <p:nvPr/>
        </p:nvCxnSpPr>
        <p:spPr bwMode="auto">
          <a:xfrm>
            <a:off x="6415707" y="3729018"/>
            <a:ext cx="504056"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78" name="Straight Connector 577"/>
          <p:cNvCxnSpPr/>
          <p:nvPr/>
        </p:nvCxnSpPr>
        <p:spPr bwMode="auto">
          <a:xfrm>
            <a:off x="6353747" y="3729018"/>
            <a:ext cx="494008"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79" name="Straight Connector 578"/>
          <p:cNvCxnSpPr/>
          <p:nvPr/>
        </p:nvCxnSpPr>
        <p:spPr bwMode="auto">
          <a:xfrm>
            <a:off x="6281739" y="3729018"/>
            <a:ext cx="494008"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80" name="Straight Connector 579"/>
          <p:cNvCxnSpPr/>
          <p:nvPr/>
        </p:nvCxnSpPr>
        <p:spPr bwMode="auto">
          <a:xfrm>
            <a:off x="5623619" y="3729018"/>
            <a:ext cx="648072"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81" name="Straight Connector 580"/>
          <p:cNvCxnSpPr/>
          <p:nvPr/>
        </p:nvCxnSpPr>
        <p:spPr bwMode="auto">
          <a:xfrm>
            <a:off x="5695627" y="3729018"/>
            <a:ext cx="648072"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82" name="Straight Connector 581"/>
          <p:cNvCxnSpPr/>
          <p:nvPr/>
        </p:nvCxnSpPr>
        <p:spPr bwMode="auto">
          <a:xfrm>
            <a:off x="5767635" y="3729018"/>
            <a:ext cx="648072"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86" name="Straight Connector 585"/>
          <p:cNvCxnSpPr/>
          <p:nvPr/>
        </p:nvCxnSpPr>
        <p:spPr bwMode="auto">
          <a:xfrm>
            <a:off x="8272348" y="3725139"/>
            <a:ext cx="447615" cy="219903"/>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87" name="Straight Connector 586"/>
          <p:cNvCxnSpPr/>
          <p:nvPr/>
        </p:nvCxnSpPr>
        <p:spPr bwMode="auto">
          <a:xfrm>
            <a:off x="8347132" y="3728538"/>
            <a:ext cx="444839" cy="21650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88" name="Straight Connector 587"/>
          <p:cNvCxnSpPr/>
          <p:nvPr/>
        </p:nvCxnSpPr>
        <p:spPr bwMode="auto">
          <a:xfrm>
            <a:off x="8415117" y="3728538"/>
            <a:ext cx="448862" cy="21650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89" name="Straight Connector 588"/>
          <p:cNvCxnSpPr/>
          <p:nvPr/>
        </p:nvCxnSpPr>
        <p:spPr bwMode="auto">
          <a:xfrm flipH="1">
            <a:off x="9368035" y="3729018"/>
            <a:ext cx="72008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90" name="Straight Connector 589"/>
          <p:cNvCxnSpPr/>
          <p:nvPr/>
        </p:nvCxnSpPr>
        <p:spPr bwMode="auto">
          <a:xfrm flipH="1">
            <a:off x="9296027" y="3729018"/>
            <a:ext cx="72008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91" name="Straight Connector 590"/>
          <p:cNvCxnSpPr/>
          <p:nvPr/>
        </p:nvCxnSpPr>
        <p:spPr bwMode="auto">
          <a:xfrm flipH="1">
            <a:off x="9224019" y="3729018"/>
            <a:ext cx="72008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598" name="TextBox 597"/>
          <p:cNvSpPr txBox="1"/>
          <p:nvPr/>
        </p:nvSpPr>
        <p:spPr>
          <a:xfrm>
            <a:off x="6271691" y="6171773"/>
            <a:ext cx="3168352" cy="276999"/>
          </a:xfrm>
          <a:prstGeom prst="rect">
            <a:avLst/>
          </a:prstGeom>
          <a:noFill/>
        </p:spPr>
        <p:txBody>
          <a:bodyPr wrap="square" lIns="0" tIns="0" rIns="0" bIns="0" rtlCol="0" anchor="ctr">
            <a:spAutoFit/>
          </a:bodyPr>
          <a:lstStyle/>
          <a:p>
            <a:pPr algn="ctr"/>
            <a:r>
              <a:rPr lang="en-GB" sz="1800" b="0" dirty="0" smtClean="0"/>
              <a:t>Left ENNI failure</a:t>
            </a:r>
            <a:endParaRPr lang="en-US" sz="1800" b="0" dirty="0" smtClean="0"/>
          </a:p>
        </p:txBody>
      </p:sp>
      <p:grpSp>
        <p:nvGrpSpPr>
          <p:cNvPr id="606" name="Group 58"/>
          <p:cNvGrpSpPr>
            <a:grpSpLocks noChangeAspect="1"/>
          </p:cNvGrpSpPr>
          <p:nvPr/>
        </p:nvGrpSpPr>
        <p:grpSpPr>
          <a:xfrm flipV="1">
            <a:off x="6921822" y="4302113"/>
            <a:ext cx="288032" cy="288032"/>
            <a:chOff x="655067" y="5296644"/>
            <a:chExt cx="504056" cy="504056"/>
          </a:xfrm>
          <a:solidFill>
            <a:schemeClr val="bg1"/>
          </a:solidFill>
        </p:grpSpPr>
        <p:sp>
          <p:nvSpPr>
            <p:cNvPr id="661" name="Isosceles Triangle 660"/>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662" name="Trapezoid 661"/>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607" name="Straight Connector 606"/>
          <p:cNvCxnSpPr/>
          <p:nvPr/>
        </p:nvCxnSpPr>
        <p:spPr bwMode="auto">
          <a:xfrm>
            <a:off x="7065838" y="4158097"/>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08" name="Straight Connector 607"/>
          <p:cNvCxnSpPr/>
          <p:nvPr/>
        </p:nvCxnSpPr>
        <p:spPr bwMode="auto">
          <a:xfrm>
            <a:off x="7137846" y="4158097"/>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09" name="Straight Connector 608"/>
          <p:cNvCxnSpPr/>
          <p:nvPr/>
        </p:nvCxnSpPr>
        <p:spPr bwMode="auto">
          <a:xfrm>
            <a:off x="6993830" y="4158097"/>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10" name="Straight Connector 609"/>
          <p:cNvCxnSpPr/>
          <p:nvPr/>
        </p:nvCxnSpPr>
        <p:spPr bwMode="auto">
          <a:xfrm flipH="1">
            <a:off x="7065838" y="4734161"/>
            <a:ext cx="1287090" cy="0"/>
          </a:xfrm>
          <a:prstGeom prst="line">
            <a:avLst/>
          </a:prstGeom>
          <a:solidFill>
            <a:schemeClr val="accent1"/>
          </a:solidFill>
          <a:ln w="38100" cap="flat" cmpd="sng" algn="ctr">
            <a:solidFill>
              <a:srgbClr val="CCCC00"/>
            </a:solidFill>
            <a:prstDash val="solid"/>
            <a:round/>
            <a:headEnd type="none" w="med" len="med"/>
            <a:tailEnd type="none" w="med" len="med"/>
          </a:ln>
          <a:effectLst/>
        </p:spPr>
      </p:cxnSp>
      <p:sp>
        <p:nvSpPr>
          <p:cNvPr id="611" name="TextBox 610"/>
          <p:cNvSpPr txBox="1"/>
          <p:nvPr/>
        </p:nvSpPr>
        <p:spPr>
          <a:xfrm flipH="1">
            <a:off x="7200800" y="4518137"/>
            <a:ext cx="1058431" cy="184666"/>
          </a:xfrm>
          <a:prstGeom prst="rect">
            <a:avLst/>
          </a:prstGeom>
          <a:noFill/>
        </p:spPr>
        <p:txBody>
          <a:bodyPr wrap="none" lIns="0" tIns="0" rIns="0" bIns="0" rtlCol="0">
            <a:spAutoFit/>
          </a:bodyPr>
          <a:lstStyle/>
          <a:p>
            <a:pPr algn="ctr"/>
            <a:r>
              <a:rPr lang="en-GB" sz="1200" b="0" dirty="0" smtClean="0">
                <a:solidFill>
                  <a:srgbClr val="808000"/>
                </a:solidFill>
              </a:rPr>
              <a:t>Intra-DAS TESI</a:t>
            </a:r>
            <a:endParaRPr lang="en-US" sz="1200" b="0" dirty="0" smtClean="0">
              <a:solidFill>
                <a:srgbClr val="808000"/>
              </a:solidFill>
            </a:endParaRPr>
          </a:p>
        </p:txBody>
      </p:sp>
      <p:cxnSp>
        <p:nvCxnSpPr>
          <p:cNvPr id="612" name="Straight Connector 611"/>
          <p:cNvCxnSpPr/>
          <p:nvPr/>
        </p:nvCxnSpPr>
        <p:spPr bwMode="auto">
          <a:xfrm flipH="1">
            <a:off x="7065838" y="4590145"/>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613" name="TextBox 612"/>
          <p:cNvSpPr txBox="1"/>
          <p:nvPr/>
        </p:nvSpPr>
        <p:spPr>
          <a:xfrm flipH="1">
            <a:off x="8732939" y="4878177"/>
            <a:ext cx="853179" cy="277000"/>
          </a:xfrm>
          <a:prstGeom prst="rect">
            <a:avLst/>
          </a:prstGeom>
          <a:noFill/>
        </p:spPr>
        <p:txBody>
          <a:bodyPr wrap="square" lIns="0" tIns="0" rIns="0" bIns="0" rtlCol="0">
            <a:spAutoFit/>
          </a:bodyPr>
          <a:lstStyle/>
          <a:p>
            <a:pPr algn="ctr"/>
            <a:r>
              <a:rPr lang="en-GB" sz="1800" b="0" dirty="0" smtClean="0"/>
              <a:t>ENNI</a:t>
            </a:r>
            <a:endParaRPr lang="en-US" sz="1800" b="0" dirty="0" smtClean="0"/>
          </a:p>
        </p:txBody>
      </p:sp>
      <p:sp>
        <p:nvSpPr>
          <p:cNvPr id="614" name="TextBox 613"/>
          <p:cNvSpPr txBox="1"/>
          <p:nvPr/>
        </p:nvSpPr>
        <p:spPr>
          <a:xfrm flipH="1">
            <a:off x="6057726" y="4878177"/>
            <a:ext cx="853179" cy="277000"/>
          </a:xfrm>
          <a:prstGeom prst="rect">
            <a:avLst/>
          </a:prstGeom>
          <a:noFill/>
        </p:spPr>
        <p:txBody>
          <a:bodyPr wrap="square" lIns="0" tIns="0" rIns="0" bIns="0" rtlCol="0">
            <a:spAutoFit/>
          </a:bodyPr>
          <a:lstStyle/>
          <a:p>
            <a:pPr algn="ctr"/>
            <a:r>
              <a:rPr lang="en-GB" sz="1800" b="0" dirty="0" smtClean="0"/>
              <a:t>ENNI</a:t>
            </a:r>
            <a:endParaRPr lang="en-US" sz="1800" b="0" dirty="0" smtClean="0"/>
          </a:p>
        </p:txBody>
      </p:sp>
      <p:grpSp>
        <p:nvGrpSpPr>
          <p:cNvPr id="615" name="Group 61"/>
          <p:cNvGrpSpPr>
            <a:grpSpLocks noChangeAspect="1"/>
          </p:cNvGrpSpPr>
          <p:nvPr/>
        </p:nvGrpSpPr>
        <p:grpSpPr>
          <a:xfrm flipH="1" flipV="1">
            <a:off x="6201742" y="4302113"/>
            <a:ext cx="576064" cy="288032"/>
            <a:chOff x="655067" y="5296644"/>
            <a:chExt cx="504056" cy="504056"/>
          </a:xfrm>
          <a:solidFill>
            <a:schemeClr val="bg1"/>
          </a:solidFill>
        </p:grpSpPr>
        <p:sp>
          <p:nvSpPr>
            <p:cNvPr id="659" name="Isosceles Triangle 658"/>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660" name="Trapezoid 659"/>
            <p:cNvSpPr/>
            <p:nvPr/>
          </p:nvSpPr>
          <p:spPr bwMode="auto">
            <a:xfrm>
              <a:off x="655067" y="5656684"/>
              <a:ext cx="504056" cy="144016"/>
            </a:xfrm>
            <a:prstGeom prst="trapezoid">
              <a:avLst>
                <a:gd name="adj" fmla="val 98016"/>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616" name="Straight Connector 615"/>
          <p:cNvCxnSpPr>
            <a:endCxn id="659" idx="0"/>
          </p:cNvCxnSpPr>
          <p:nvPr/>
        </p:nvCxnSpPr>
        <p:spPr bwMode="auto">
          <a:xfrm flipH="1" flipV="1">
            <a:off x="6489774" y="4590145"/>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617" name="Group 359"/>
          <p:cNvGrpSpPr/>
          <p:nvPr/>
        </p:nvGrpSpPr>
        <p:grpSpPr>
          <a:xfrm flipH="1">
            <a:off x="6273750" y="3942073"/>
            <a:ext cx="144016" cy="360040"/>
            <a:chOff x="871091" y="4144516"/>
            <a:chExt cx="144016" cy="144016"/>
          </a:xfrm>
        </p:grpSpPr>
        <p:cxnSp>
          <p:nvCxnSpPr>
            <p:cNvPr id="656" name="Straight Connector 655"/>
            <p:cNvCxnSpPr/>
            <p:nvPr/>
          </p:nvCxnSpPr>
          <p:spPr bwMode="auto">
            <a:xfrm>
              <a:off x="1015107"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57" name="Straight Connector 656"/>
            <p:cNvCxnSpPr/>
            <p:nvPr/>
          </p:nvCxnSpPr>
          <p:spPr bwMode="auto">
            <a:xfrm>
              <a:off x="871091"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58" name="Straight Connector 657"/>
            <p:cNvCxnSpPr/>
            <p:nvPr/>
          </p:nvCxnSpPr>
          <p:spPr bwMode="auto">
            <a:xfrm>
              <a:off x="943099"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sp>
        <p:nvSpPr>
          <p:cNvPr id="618" name="Rectangle 617"/>
          <p:cNvSpPr/>
          <p:nvPr/>
        </p:nvSpPr>
        <p:spPr bwMode="auto">
          <a:xfrm flipH="1">
            <a:off x="6489774" y="3942073"/>
            <a:ext cx="720080" cy="216024"/>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000" b="1" i="0" u="none" strike="noStrike" cap="none" normalizeH="0" baseline="0" dirty="0" smtClean="0">
                <a:ln>
                  <a:noFill/>
                </a:ln>
                <a:solidFill>
                  <a:schemeClr val="bg1"/>
                </a:solidFill>
                <a:effectLst/>
                <a:latin typeface="Arial" charset="0"/>
                <a:ea typeface="MS PGothic" pitchFamily="34" charset="-128"/>
              </a:rPr>
              <a:t>Half-DAS</a:t>
            </a:r>
          </a:p>
        </p:txBody>
      </p:sp>
      <p:grpSp>
        <p:nvGrpSpPr>
          <p:cNvPr id="619" name="Group 365"/>
          <p:cNvGrpSpPr/>
          <p:nvPr/>
        </p:nvGrpSpPr>
        <p:grpSpPr>
          <a:xfrm flipH="1">
            <a:off x="6561782" y="4158097"/>
            <a:ext cx="144016" cy="144016"/>
            <a:chOff x="1591171" y="4144516"/>
            <a:chExt cx="144016" cy="144016"/>
          </a:xfrm>
        </p:grpSpPr>
        <p:cxnSp>
          <p:nvCxnSpPr>
            <p:cNvPr id="653" name="Straight Connector 652"/>
            <p:cNvCxnSpPr/>
            <p:nvPr/>
          </p:nvCxnSpPr>
          <p:spPr bwMode="auto">
            <a:xfrm>
              <a:off x="1663179"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54" name="Straight Connector 653"/>
            <p:cNvCxnSpPr/>
            <p:nvPr/>
          </p:nvCxnSpPr>
          <p:spPr bwMode="auto">
            <a:xfrm>
              <a:off x="1735187"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55" name="Straight Connector 654"/>
            <p:cNvCxnSpPr/>
            <p:nvPr/>
          </p:nvCxnSpPr>
          <p:spPr bwMode="auto">
            <a:xfrm>
              <a:off x="1591171"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sp>
        <p:nvSpPr>
          <p:cNvPr id="620" name="Rectangle 619"/>
          <p:cNvSpPr/>
          <p:nvPr/>
        </p:nvSpPr>
        <p:spPr bwMode="auto">
          <a:xfrm flipH="1">
            <a:off x="8145958" y="3942073"/>
            <a:ext cx="1008112" cy="216024"/>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000" b="1" i="0" u="none" strike="noStrike" cap="none" normalizeH="0" baseline="0" dirty="0" smtClean="0">
                <a:ln>
                  <a:noFill/>
                </a:ln>
                <a:solidFill>
                  <a:schemeClr val="bg1"/>
                </a:solidFill>
                <a:effectLst/>
                <a:latin typeface="Arial" charset="0"/>
                <a:ea typeface="MS PGothic" pitchFamily="34" charset="-128"/>
              </a:rPr>
              <a:t>Half-DAS</a:t>
            </a:r>
          </a:p>
        </p:txBody>
      </p:sp>
      <p:grpSp>
        <p:nvGrpSpPr>
          <p:cNvPr id="621" name="Group 58"/>
          <p:cNvGrpSpPr>
            <a:grpSpLocks noChangeAspect="1"/>
          </p:cNvGrpSpPr>
          <p:nvPr/>
        </p:nvGrpSpPr>
        <p:grpSpPr>
          <a:xfrm flipH="1" flipV="1">
            <a:off x="8217966" y="4302113"/>
            <a:ext cx="288032" cy="288032"/>
            <a:chOff x="655067" y="5296644"/>
            <a:chExt cx="504056" cy="504056"/>
          </a:xfrm>
          <a:solidFill>
            <a:schemeClr val="bg1"/>
          </a:solidFill>
        </p:grpSpPr>
        <p:sp>
          <p:nvSpPr>
            <p:cNvPr id="651" name="Isosceles Triangle 650"/>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652" name="Trapezoid 651"/>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622" name="Group 61"/>
          <p:cNvGrpSpPr>
            <a:grpSpLocks noChangeAspect="1"/>
          </p:cNvGrpSpPr>
          <p:nvPr/>
        </p:nvGrpSpPr>
        <p:grpSpPr>
          <a:xfrm flipH="1" flipV="1">
            <a:off x="8578006" y="4302113"/>
            <a:ext cx="864096" cy="288032"/>
            <a:chOff x="655067" y="5296644"/>
            <a:chExt cx="504056" cy="504056"/>
          </a:xfrm>
          <a:solidFill>
            <a:schemeClr val="bg1"/>
          </a:solidFill>
        </p:grpSpPr>
        <p:sp>
          <p:nvSpPr>
            <p:cNvPr id="649" name="Isosceles Triangle 648"/>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650" name="Trapezoid 649"/>
            <p:cNvSpPr/>
            <p:nvPr/>
          </p:nvSpPr>
          <p:spPr bwMode="auto">
            <a:xfrm>
              <a:off x="655067" y="5656684"/>
              <a:ext cx="504056" cy="144016"/>
            </a:xfrm>
            <a:prstGeom prst="trapezoid">
              <a:avLst>
                <a:gd name="adj" fmla="val 154233"/>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623" name="Straight Connector 622"/>
          <p:cNvCxnSpPr>
            <a:endCxn id="649" idx="0"/>
          </p:cNvCxnSpPr>
          <p:nvPr/>
        </p:nvCxnSpPr>
        <p:spPr bwMode="auto">
          <a:xfrm flipH="1" flipV="1">
            <a:off x="9010054" y="4590145"/>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624" name="Group 380"/>
          <p:cNvGrpSpPr/>
          <p:nvPr/>
        </p:nvGrpSpPr>
        <p:grpSpPr>
          <a:xfrm flipH="1">
            <a:off x="8289974" y="4158097"/>
            <a:ext cx="144016" cy="144016"/>
            <a:chOff x="1591171" y="4144516"/>
            <a:chExt cx="144016" cy="144016"/>
          </a:xfrm>
        </p:grpSpPr>
        <p:cxnSp>
          <p:nvCxnSpPr>
            <p:cNvPr id="646" name="Straight Connector 645"/>
            <p:cNvCxnSpPr/>
            <p:nvPr/>
          </p:nvCxnSpPr>
          <p:spPr bwMode="auto">
            <a:xfrm>
              <a:off x="1663179"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47" name="Straight Connector 646"/>
            <p:cNvCxnSpPr/>
            <p:nvPr/>
          </p:nvCxnSpPr>
          <p:spPr bwMode="auto">
            <a:xfrm>
              <a:off x="1735187"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48" name="Straight Connector 647"/>
            <p:cNvCxnSpPr/>
            <p:nvPr/>
          </p:nvCxnSpPr>
          <p:spPr bwMode="auto">
            <a:xfrm>
              <a:off x="1591171"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cxnSp>
        <p:nvCxnSpPr>
          <p:cNvPr id="625" name="Straight Connector 624"/>
          <p:cNvCxnSpPr/>
          <p:nvPr/>
        </p:nvCxnSpPr>
        <p:spPr bwMode="auto">
          <a:xfrm flipH="1">
            <a:off x="8938046" y="4158097"/>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26" name="Straight Connector 625"/>
          <p:cNvCxnSpPr/>
          <p:nvPr/>
        </p:nvCxnSpPr>
        <p:spPr bwMode="auto">
          <a:xfrm flipH="1">
            <a:off x="9082062" y="4158097"/>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27" name="Straight Connector 626"/>
          <p:cNvCxnSpPr/>
          <p:nvPr/>
        </p:nvCxnSpPr>
        <p:spPr bwMode="auto">
          <a:xfrm flipH="1">
            <a:off x="9010054" y="4158097"/>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28" name="Straight Connector 627"/>
          <p:cNvCxnSpPr/>
          <p:nvPr/>
        </p:nvCxnSpPr>
        <p:spPr bwMode="auto">
          <a:xfrm flipH="1">
            <a:off x="8361982" y="4590145"/>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629" name="Group 394"/>
          <p:cNvGrpSpPr/>
          <p:nvPr/>
        </p:nvGrpSpPr>
        <p:grpSpPr>
          <a:xfrm flipH="1">
            <a:off x="9226078" y="3942073"/>
            <a:ext cx="144016" cy="360040"/>
            <a:chOff x="871091" y="4144516"/>
            <a:chExt cx="144016" cy="144016"/>
          </a:xfrm>
        </p:grpSpPr>
        <p:cxnSp>
          <p:nvCxnSpPr>
            <p:cNvPr id="643" name="Straight Connector 642"/>
            <p:cNvCxnSpPr/>
            <p:nvPr/>
          </p:nvCxnSpPr>
          <p:spPr bwMode="auto">
            <a:xfrm>
              <a:off x="1015107"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44" name="Straight Connector 643"/>
            <p:cNvCxnSpPr/>
            <p:nvPr/>
          </p:nvCxnSpPr>
          <p:spPr bwMode="auto">
            <a:xfrm>
              <a:off x="871091"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45" name="Straight Connector 644"/>
            <p:cNvCxnSpPr/>
            <p:nvPr/>
          </p:nvCxnSpPr>
          <p:spPr bwMode="auto">
            <a:xfrm>
              <a:off x="943099"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cxnSp>
        <p:nvCxnSpPr>
          <p:cNvPr id="630" name="Straight Connector 629"/>
          <p:cNvCxnSpPr/>
          <p:nvPr/>
        </p:nvCxnSpPr>
        <p:spPr bwMode="auto">
          <a:xfrm flipH="1" flipV="1">
            <a:off x="8794030" y="3942073"/>
            <a:ext cx="216024"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31" name="Straight Connector 630"/>
          <p:cNvCxnSpPr/>
          <p:nvPr/>
        </p:nvCxnSpPr>
        <p:spPr bwMode="auto">
          <a:xfrm flipH="1" flipV="1">
            <a:off x="8722022" y="3942073"/>
            <a:ext cx="216024"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32" name="Straight Connector 631"/>
          <p:cNvCxnSpPr/>
          <p:nvPr/>
        </p:nvCxnSpPr>
        <p:spPr bwMode="auto">
          <a:xfrm flipH="1" flipV="1">
            <a:off x="8866038" y="3942073"/>
            <a:ext cx="216024"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33" name="Straight Connector 632"/>
          <p:cNvCxnSpPr/>
          <p:nvPr/>
        </p:nvCxnSpPr>
        <p:spPr bwMode="auto">
          <a:xfrm flipH="1" flipV="1">
            <a:off x="6849814" y="3942073"/>
            <a:ext cx="216024"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34" name="Straight Connector 633"/>
          <p:cNvCxnSpPr/>
          <p:nvPr/>
        </p:nvCxnSpPr>
        <p:spPr bwMode="auto">
          <a:xfrm flipH="1" flipV="1">
            <a:off x="6921822" y="3942073"/>
            <a:ext cx="216024"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35" name="Straight Connector 634"/>
          <p:cNvCxnSpPr/>
          <p:nvPr/>
        </p:nvCxnSpPr>
        <p:spPr bwMode="auto">
          <a:xfrm flipH="1" flipV="1">
            <a:off x="6777806" y="3942073"/>
            <a:ext cx="216024"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36" name="Straight Connector 635"/>
          <p:cNvCxnSpPr/>
          <p:nvPr/>
        </p:nvCxnSpPr>
        <p:spPr bwMode="auto">
          <a:xfrm flipH="1">
            <a:off x="8722022" y="4158097"/>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37" name="Straight Connector 636"/>
          <p:cNvCxnSpPr/>
          <p:nvPr/>
        </p:nvCxnSpPr>
        <p:spPr bwMode="auto">
          <a:xfrm flipH="1">
            <a:off x="8866038" y="4158097"/>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38" name="Straight Connector 637"/>
          <p:cNvCxnSpPr/>
          <p:nvPr/>
        </p:nvCxnSpPr>
        <p:spPr bwMode="auto">
          <a:xfrm flipH="1">
            <a:off x="8794030" y="4158097"/>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639" name="TextBox 638"/>
          <p:cNvSpPr txBox="1"/>
          <p:nvPr/>
        </p:nvSpPr>
        <p:spPr>
          <a:xfrm flipH="1">
            <a:off x="6295429" y="4571561"/>
            <a:ext cx="410369" cy="738664"/>
          </a:xfrm>
          <a:prstGeom prst="rect">
            <a:avLst/>
          </a:prstGeom>
          <a:noFill/>
        </p:spPr>
        <p:txBody>
          <a:bodyPr wrap="none" lIns="0" tIns="0" rIns="0" bIns="0" rtlCol="0">
            <a:spAutoFit/>
          </a:bodyPr>
          <a:lstStyle/>
          <a:p>
            <a:r>
              <a:rPr lang="en-GB" sz="4800" b="0" dirty="0" smtClean="0">
                <a:solidFill>
                  <a:srgbClr val="FF0000"/>
                </a:solidFill>
              </a:rPr>
              <a:t>X</a:t>
            </a:r>
            <a:endParaRPr lang="en-US" sz="4800" b="0" dirty="0" smtClean="0">
              <a:solidFill>
                <a:srgbClr val="FF0000"/>
              </a:solidFill>
            </a:endParaRPr>
          </a:p>
        </p:txBody>
      </p:sp>
      <p:sp>
        <p:nvSpPr>
          <p:cNvPr id="640" name="Freeform 639"/>
          <p:cNvSpPr/>
          <p:nvPr/>
        </p:nvSpPr>
        <p:spPr bwMode="auto">
          <a:xfrm flipH="1">
            <a:off x="8434387" y="4097425"/>
            <a:ext cx="290512" cy="57150"/>
          </a:xfrm>
          <a:custGeom>
            <a:avLst/>
            <a:gdLst>
              <a:gd name="connsiteX0" fmla="*/ 0 w 290512"/>
              <a:gd name="connsiteY0" fmla="*/ 57150 h 57150"/>
              <a:gd name="connsiteX1" fmla="*/ 147637 w 290512"/>
              <a:gd name="connsiteY1" fmla="*/ 0 h 57150"/>
              <a:gd name="connsiteX2" fmla="*/ 290512 w 290512"/>
              <a:gd name="connsiteY2" fmla="*/ 57150 h 57150"/>
            </a:gdLst>
            <a:ahLst/>
            <a:cxnLst>
              <a:cxn ang="0">
                <a:pos x="connsiteX0" y="connsiteY0"/>
              </a:cxn>
              <a:cxn ang="0">
                <a:pos x="connsiteX1" y="connsiteY1"/>
              </a:cxn>
              <a:cxn ang="0">
                <a:pos x="connsiteX2" y="connsiteY2"/>
              </a:cxn>
            </a:cxnLst>
            <a:rect l="l" t="t" r="r" b="b"/>
            <a:pathLst>
              <a:path w="290512" h="57150">
                <a:moveTo>
                  <a:pt x="0" y="57150"/>
                </a:moveTo>
                <a:cubicBezTo>
                  <a:pt x="49609" y="28575"/>
                  <a:pt x="99218" y="0"/>
                  <a:pt x="147637" y="0"/>
                </a:cubicBezTo>
                <a:cubicBezTo>
                  <a:pt x="196056" y="0"/>
                  <a:pt x="243284" y="28575"/>
                  <a:pt x="290512" y="57150"/>
                </a:cubicBezTo>
              </a:path>
            </a:pathLst>
          </a:cu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641" name="Freeform 640"/>
          <p:cNvSpPr/>
          <p:nvPr/>
        </p:nvSpPr>
        <p:spPr bwMode="auto">
          <a:xfrm flipH="1">
            <a:off x="8359502" y="4047419"/>
            <a:ext cx="434528" cy="110678"/>
          </a:xfrm>
          <a:custGeom>
            <a:avLst/>
            <a:gdLst>
              <a:gd name="connsiteX0" fmla="*/ 0 w 290512"/>
              <a:gd name="connsiteY0" fmla="*/ 57150 h 57150"/>
              <a:gd name="connsiteX1" fmla="*/ 147637 w 290512"/>
              <a:gd name="connsiteY1" fmla="*/ 0 h 57150"/>
              <a:gd name="connsiteX2" fmla="*/ 290512 w 290512"/>
              <a:gd name="connsiteY2" fmla="*/ 57150 h 57150"/>
            </a:gdLst>
            <a:ahLst/>
            <a:cxnLst>
              <a:cxn ang="0">
                <a:pos x="connsiteX0" y="connsiteY0"/>
              </a:cxn>
              <a:cxn ang="0">
                <a:pos x="connsiteX1" y="connsiteY1"/>
              </a:cxn>
              <a:cxn ang="0">
                <a:pos x="connsiteX2" y="connsiteY2"/>
              </a:cxn>
            </a:cxnLst>
            <a:rect l="l" t="t" r="r" b="b"/>
            <a:pathLst>
              <a:path w="290512" h="57150">
                <a:moveTo>
                  <a:pt x="0" y="57150"/>
                </a:moveTo>
                <a:cubicBezTo>
                  <a:pt x="49609" y="28575"/>
                  <a:pt x="99218" y="0"/>
                  <a:pt x="147637" y="0"/>
                </a:cubicBezTo>
                <a:cubicBezTo>
                  <a:pt x="196056" y="0"/>
                  <a:pt x="243284" y="28575"/>
                  <a:pt x="290512" y="57150"/>
                </a:cubicBezTo>
              </a:path>
            </a:pathLst>
          </a:cu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642" name="Freeform 641"/>
          <p:cNvSpPr/>
          <p:nvPr/>
        </p:nvSpPr>
        <p:spPr bwMode="auto">
          <a:xfrm flipH="1">
            <a:off x="8281987" y="4004556"/>
            <a:ext cx="584051" cy="153541"/>
          </a:xfrm>
          <a:custGeom>
            <a:avLst/>
            <a:gdLst>
              <a:gd name="connsiteX0" fmla="*/ 0 w 290512"/>
              <a:gd name="connsiteY0" fmla="*/ 57150 h 57150"/>
              <a:gd name="connsiteX1" fmla="*/ 147637 w 290512"/>
              <a:gd name="connsiteY1" fmla="*/ 0 h 57150"/>
              <a:gd name="connsiteX2" fmla="*/ 290512 w 290512"/>
              <a:gd name="connsiteY2" fmla="*/ 57150 h 57150"/>
            </a:gdLst>
            <a:ahLst/>
            <a:cxnLst>
              <a:cxn ang="0">
                <a:pos x="connsiteX0" y="connsiteY0"/>
              </a:cxn>
              <a:cxn ang="0">
                <a:pos x="connsiteX1" y="connsiteY1"/>
              </a:cxn>
              <a:cxn ang="0">
                <a:pos x="connsiteX2" y="connsiteY2"/>
              </a:cxn>
            </a:cxnLst>
            <a:rect l="l" t="t" r="r" b="b"/>
            <a:pathLst>
              <a:path w="290512" h="57150">
                <a:moveTo>
                  <a:pt x="0" y="57150"/>
                </a:moveTo>
                <a:cubicBezTo>
                  <a:pt x="49609" y="28575"/>
                  <a:pt x="99218" y="0"/>
                  <a:pt x="147637" y="0"/>
                </a:cubicBezTo>
                <a:cubicBezTo>
                  <a:pt x="196056" y="0"/>
                  <a:pt x="243284" y="28575"/>
                  <a:pt x="290512" y="57150"/>
                </a:cubicBezTo>
              </a:path>
            </a:pathLst>
          </a:cu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GB" dirty="0" smtClean="0"/>
              <a:t>Port filtering entities</a:t>
            </a:r>
            <a:endParaRPr lang="en-US" dirty="0"/>
          </a:p>
        </p:txBody>
      </p:sp>
      <p:pic>
        <p:nvPicPr>
          <p:cNvPr id="1026" name="Picture 2"/>
          <p:cNvPicPr>
            <a:picLocks noChangeAspect="1" noChangeArrowheads="1"/>
          </p:cNvPicPr>
          <p:nvPr/>
        </p:nvPicPr>
        <p:blipFill>
          <a:blip r:embed="rId2" cstate="print"/>
          <a:srcRect/>
          <a:stretch>
            <a:fillRect/>
          </a:stretch>
        </p:blipFill>
        <p:spPr bwMode="auto">
          <a:xfrm>
            <a:off x="6271691" y="1624236"/>
            <a:ext cx="4265277" cy="6148561"/>
          </a:xfrm>
          <a:prstGeom prst="rect">
            <a:avLst/>
          </a:prstGeom>
          <a:noFill/>
          <a:ln w="9525">
            <a:noFill/>
            <a:miter lim="800000"/>
            <a:headEnd/>
            <a:tailEnd/>
          </a:ln>
        </p:spPr>
      </p:pic>
      <p:pic>
        <p:nvPicPr>
          <p:cNvPr id="1027" name="Picture 3"/>
          <p:cNvPicPr>
            <a:picLocks noChangeAspect="1" noChangeArrowheads="1"/>
          </p:cNvPicPr>
          <p:nvPr/>
        </p:nvPicPr>
        <p:blipFill>
          <a:blip r:embed="rId3" cstate="print"/>
          <a:srcRect/>
          <a:stretch>
            <a:fillRect/>
          </a:stretch>
        </p:blipFill>
        <p:spPr bwMode="auto">
          <a:xfrm>
            <a:off x="511051" y="3066268"/>
            <a:ext cx="4795243" cy="4534632"/>
          </a:xfrm>
          <a:prstGeom prst="rect">
            <a:avLst/>
          </a:prstGeom>
          <a:noFill/>
          <a:ln w="9525">
            <a:noFill/>
            <a:miter lim="800000"/>
            <a:headEnd/>
            <a:tailEnd/>
          </a:ln>
        </p:spPr>
      </p:pic>
      <p:sp>
        <p:nvSpPr>
          <p:cNvPr id="7" name="TextBox 6"/>
          <p:cNvSpPr txBox="1"/>
          <p:nvPr/>
        </p:nvSpPr>
        <p:spPr>
          <a:xfrm>
            <a:off x="583059" y="1840260"/>
            <a:ext cx="5112567" cy="738664"/>
          </a:xfrm>
          <a:prstGeom prst="rect">
            <a:avLst/>
          </a:prstGeom>
          <a:noFill/>
        </p:spPr>
        <p:txBody>
          <a:bodyPr wrap="square" lIns="0" tIns="0" rIns="0" bIns="0" rtlCol="0">
            <a:spAutoFit/>
          </a:bodyPr>
          <a:lstStyle/>
          <a:p>
            <a:r>
              <a:rPr lang="en-GB" sz="1600" b="0" dirty="0" smtClean="0"/>
              <a:t>Figures 22-2 and 22-4 in 802.1Q illustrate the location of the port filtering entities in a bridge port. How to apply these specifications in the case of a CBP?</a:t>
            </a:r>
            <a:endParaRPr lang="en-US" sz="1600" b="0" dirty="0" smtClean="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Port filtering entities location in CBP?</a:t>
            </a:r>
            <a:endParaRPr lang="en-US" dirty="0"/>
          </a:p>
        </p:txBody>
      </p:sp>
      <p:sp>
        <p:nvSpPr>
          <p:cNvPr id="3" name="Rectangle 2"/>
          <p:cNvSpPr/>
          <p:nvPr/>
        </p:nvSpPr>
        <p:spPr bwMode="auto">
          <a:xfrm>
            <a:off x="2886734" y="1264196"/>
            <a:ext cx="1872209" cy="504056"/>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4" name="Rectangle 3"/>
          <p:cNvSpPr/>
          <p:nvPr/>
        </p:nvSpPr>
        <p:spPr bwMode="auto">
          <a:xfrm>
            <a:off x="2886735" y="3136404"/>
            <a:ext cx="1872208"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6.14</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5" name="Rectangle 4"/>
          <p:cNvSpPr/>
          <p:nvPr/>
        </p:nvSpPr>
        <p:spPr bwMode="auto">
          <a:xfrm>
            <a:off x="2886735" y="2920380"/>
            <a:ext cx="1872208"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6.10</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cxnSp>
        <p:nvCxnSpPr>
          <p:cNvPr id="6" name="Straight Connector 5"/>
          <p:cNvCxnSpPr/>
          <p:nvPr/>
        </p:nvCxnSpPr>
        <p:spPr bwMode="auto">
          <a:xfrm>
            <a:off x="3822839" y="3352428"/>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7" name="Rectangle 6"/>
          <p:cNvSpPr/>
          <p:nvPr/>
        </p:nvSpPr>
        <p:spPr bwMode="auto">
          <a:xfrm>
            <a:off x="2886735" y="3568452"/>
            <a:ext cx="1872208"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6.14</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8" name="Rectangle 7"/>
          <p:cNvSpPr/>
          <p:nvPr/>
        </p:nvSpPr>
        <p:spPr bwMode="auto">
          <a:xfrm>
            <a:off x="2886735" y="3784476"/>
            <a:ext cx="1872208" cy="648072"/>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6.11, 9.5c</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9" name="Rectangle 8"/>
          <p:cNvSpPr/>
          <p:nvPr/>
        </p:nvSpPr>
        <p:spPr bwMode="auto">
          <a:xfrm>
            <a:off x="2886735" y="4648572"/>
            <a:ext cx="1872208"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0" name="Rectangle 9"/>
          <p:cNvSpPr/>
          <p:nvPr/>
        </p:nvSpPr>
        <p:spPr bwMode="auto">
          <a:xfrm>
            <a:off x="2886734" y="2488332"/>
            <a:ext cx="288033"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1" name="Rectangle 10"/>
          <p:cNvSpPr/>
          <p:nvPr/>
        </p:nvSpPr>
        <p:spPr bwMode="auto">
          <a:xfrm>
            <a:off x="2886734" y="2704356"/>
            <a:ext cx="288033"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2" name="Rectangle 11"/>
          <p:cNvSpPr/>
          <p:nvPr/>
        </p:nvSpPr>
        <p:spPr bwMode="auto">
          <a:xfrm>
            <a:off x="3174766" y="2488332"/>
            <a:ext cx="288033"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3" name="Rectangle 12"/>
          <p:cNvSpPr/>
          <p:nvPr/>
        </p:nvSpPr>
        <p:spPr bwMode="auto">
          <a:xfrm>
            <a:off x="3174766" y="2704356"/>
            <a:ext cx="288033"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4" name="Rectangle 13"/>
          <p:cNvSpPr/>
          <p:nvPr/>
        </p:nvSpPr>
        <p:spPr bwMode="auto">
          <a:xfrm>
            <a:off x="3534805" y="2488332"/>
            <a:ext cx="288033"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5" name="Rectangle 14"/>
          <p:cNvSpPr/>
          <p:nvPr/>
        </p:nvSpPr>
        <p:spPr bwMode="auto">
          <a:xfrm>
            <a:off x="3534805" y="2704356"/>
            <a:ext cx="288033"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6" name="Isosceles Triangle 15"/>
          <p:cNvSpPr/>
          <p:nvPr/>
        </p:nvSpPr>
        <p:spPr bwMode="auto">
          <a:xfrm flipV="1">
            <a:off x="3054042" y="4712568"/>
            <a:ext cx="279648" cy="216024"/>
          </a:xfrm>
          <a:prstGeom prst="triangle">
            <a:avLst/>
          </a:prstGeom>
          <a:solidFill>
            <a:srgbClr val="66FF33"/>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7" name="Isosceles Triangle 16"/>
          <p:cNvSpPr/>
          <p:nvPr/>
        </p:nvSpPr>
        <p:spPr bwMode="auto">
          <a:xfrm flipV="1">
            <a:off x="4335279" y="4712568"/>
            <a:ext cx="279648" cy="216024"/>
          </a:xfrm>
          <a:prstGeom prst="triangle">
            <a:avLst/>
          </a:prstGeom>
          <a:solidFill>
            <a:srgbClr val="66FF33"/>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8" name="Rectangle 17"/>
          <p:cNvSpPr/>
          <p:nvPr/>
        </p:nvSpPr>
        <p:spPr bwMode="auto">
          <a:xfrm>
            <a:off x="3823418" y="2488332"/>
            <a:ext cx="288033"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9" name="Rectangle 18"/>
          <p:cNvSpPr/>
          <p:nvPr/>
        </p:nvSpPr>
        <p:spPr bwMode="auto">
          <a:xfrm>
            <a:off x="3822838" y="2704356"/>
            <a:ext cx="288033"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0" name="Rectangle 19"/>
          <p:cNvSpPr/>
          <p:nvPr/>
        </p:nvSpPr>
        <p:spPr bwMode="auto">
          <a:xfrm>
            <a:off x="4182878" y="2488332"/>
            <a:ext cx="288033"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1" name="Rectangle 20"/>
          <p:cNvSpPr/>
          <p:nvPr/>
        </p:nvSpPr>
        <p:spPr bwMode="auto">
          <a:xfrm>
            <a:off x="4182878" y="2704356"/>
            <a:ext cx="288033"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2" name="Rectangle 21"/>
          <p:cNvSpPr/>
          <p:nvPr/>
        </p:nvSpPr>
        <p:spPr bwMode="auto">
          <a:xfrm>
            <a:off x="4470911" y="2488332"/>
            <a:ext cx="288033"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3" name="Rectangle 22"/>
          <p:cNvSpPr/>
          <p:nvPr/>
        </p:nvSpPr>
        <p:spPr bwMode="auto">
          <a:xfrm>
            <a:off x="4470910" y="2704356"/>
            <a:ext cx="288033"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4" name="Isosceles Triangle 23"/>
          <p:cNvSpPr/>
          <p:nvPr/>
        </p:nvSpPr>
        <p:spPr bwMode="auto">
          <a:xfrm>
            <a:off x="3894847" y="1344216"/>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6" name="Flowchart: Delay 25"/>
          <p:cNvSpPr/>
          <p:nvPr/>
        </p:nvSpPr>
        <p:spPr bwMode="auto">
          <a:xfrm rot="16200000">
            <a:off x="3966855" y="1560240"/>
            <a:ext cx="72008" cy="216024"/>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7" name="Flowchart: Delay 26"/>
          <p:cNvSpPr/>
          <p:nvPr/>
        </p:nvSpPr>
        <p:spPr bwMode="auto">
          <a:xfrm rot="5400000" flipV="1">
            <a:off x="3966855" y="1982995"/>
            <a:ext cx="72008" cy="216024"/>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8" name="Isosceles Triangle 27"/>
          <p:cNvSpPr/>
          <p:nvPr/>
        </p:nvSpPr>
        <p:spPr bwMode="auto">
          <a:xfrm flipV="1">
            <a:off x="3894847" y="2199020"/>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9" name="Isosceles Triangle 28"/>
          <p:cNvSpPr/>
          <p:nvPr/>
        </p:nvSpPr>
        <p:spPr bwMode="auto">
          <a:xfrm>
            <a:off x="4167972" y="1344216"/>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1" name="Flowchart: Delay 30"/>
          <p:cNvSpPr/>
          <p:nvPr/>
        </p:nvSpPr>
        <p:spPr bwMode="auto">
          <a:xfrm rot="16200000">
            <a:off x="4239980" y="1560240"/>
            <a:ext cx="72008" cy="216024"/>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2" name="Flowchart: Delay 31"/>
          <p:cNvSpPr/>
          <p:nvPr/>
        </p:nvSpPr>
        <p:spPr bwMode="auto">
          <a:xfrm rot="5400000" flipV="1">
            <a:off x="4239980" y="1982995"/>
            <a:ext cx="72008" cy="216024"/>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3" name="Isosceles Triangle 32"/>
          <p:cNvSpPr/>
          <p:nvPr/>
        </p:nvSpPr>
        <p:spPr bwMode="auto">
          <a:xfrm flipV="1">
            <a:off x="4167972" y="2199020"/>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4" name="Isosceles Triangle 33"/>
          <p:cNvSpPr/>
          <p:nvPr/>
        </p:nvSpPr>
        <p:spPr bwMode="auto">
          <a:xfrm>
            <a:off x="4470911" y="1344216"/>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6" name="Flowchart: Delay 35"/>
          <p:cNvSpPr/>
          <p:nvPr/>
        </p:nvSpPr>
        <p:spPr bwMode="auto">
          <a:xfrm rot="16200000">
            <a:off x="4542919" y="1560240"/>
            <a:ext cx="72008" cy="216024"/>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7" name="Flowchart: Delay 36"/>
          <p:cNvSpPr/>
          <p:nvPr/>
        </p:nvSpPr>
        <p:spPr bwMode="auto">
          <a:xfrm rot="5400000" flipV="1">
            <a:off x="4542919" y="1982995"/>
            <a:ext cx="72008" cy="216024"/>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8" name="Isosceles Triangle 37"/>
          <p:cNvSpPr/>
          <p:nvPr/>
        </p:nvSpPr>
        <p:spPr bwMode="auto">
          <a:xfrm flipV="1">
            <a:off x="4470911" y="2199020"/>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9" name="Isosceles Triangle 38"/>
          <p:cNvSpPr/>
          <p:nvPr/>
        </p:nvSpPr>
        <p:spPr bwMode="auto">
          <a:xfrm>
            <a:off x="2943836" y="1344216"/>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1" name="Flowchart: Delay 40"/>
          <p:cNvSpPr/>
          <p:nvPr/>
        </p:nvSpPr>
        <p:spPr bwMode="auto">
          <a:xfrm rot="16200000">
            <a:off x="3015844" y="1560240"/>
            <a:ext cx="72008" cy="216024"/>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2" name="Flowchart: Delay 41"/>
          <p:cNvSpPr/>
          <p:nvPr/>
        </p:nvSpPr>
        <p:spPr bwMode="auto">
          <a:xfrm rot="5400000" flipV="1">
            <a:off x="3015844" y="1982995"/>
            <a:ext cx="72008" cy="216024"/>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3" name="Isosceles Triangle 42"/>
          <p:cNvSpPr/>
          <p:nvPr/>
        </p:nvSpPr>
        <p:spPr bwMode="auto">
          <a:xfrm flipV="1">
            <a:off x="2943836" y="2199020"/>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4" name="Isosceles Triangle 43"/>
          <p:cNvSpPr/>
          <p:nvPr/>
        </p:nvSpPr>
        <p:spPr bwMode="auto">
          <a:xfrm>
            <a:off x="3231868" y="1344216"/>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6" name="Flowchart: Delay 45"/>
          <p:cNvSpPr/>
          <p:nvPr/>
        </p:nvSpPr>
        <p:spPr bwMode="auto">
          <a:xfrm rot="16200000">
            <a:off x="3303876" y="1560240"/>
            <a:ext cx="72008" cy="216024"/>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7" name="Flowchart: Delay 46"/>
          <p:cNvSpPr/>
          <p:nvPr/>
        </p:nvSpPr>
        <p:spPr bwMode="auto">
          <a:xfrm rot="5400000" flipV="1">
            <a:off x="3303876" y="1982995"/>
            <a:ext cx="72008" cy="216024"/>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8" name="Isosceles Triangle 47"/>
          <p:cNvSpPr/>
          <p:nvPr/>
        </p:nvSpPr>
        <p:spPr bwMode="auto">
          <a:xfrm flipV="1">
            <a:off x="3231868" y="2199020"/>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9" name="Isosceles Triangle 48"/>
          <p:cNvSpPr/>
          <p:nvPr/>
        </p:nvSpPr>
        <p:spPr bwMode="auto">
          <a:xfrm>
            <a:off x="3534807" y="1344216"/>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1" name="Flowchart: Delay 50"/>
          <p:cNvSpPr/>
          <p:nvPr/>
        </p:nvSpPr>
        <p:spPr bwMode="auto">
          <a:xfrm rot="16200000">
            <a:off x="3606815" y="1560240"/>
            <a:ext cx="72008" cy="216024"/>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2" name="Flowchart: Delay 51"/>
          <p:cNvSpPr/>
          <p:nvPr/>
        </p:nvSpPr>
        <p:spPr bwMode="auto">
          <a:xfrm rot="5400000" flipV="1">
            <a:off x="3606815" y="1982995"/>
            <a:ext cx="72008" cy="216024"/>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3" name="Isosceles Triangle 52"/>
          <p:cNvSpPr/>
          <p:nvPr/>
        </p:nvSpPr>
        <p:spPr bwMode="auto">
          <a:xfrm flipV="1">
            <a:off x="3534807" y="2199020"/>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4" name="Isosceles Triangle 53"/>
          <p:cNvSpPr/>
          <p:nvPr/>
        </p:nvSpPr>
        <p:spPr bwMode="auto">
          <a:xfrm flipV="1">
            <a:off x="3687207" y="4712568"/>
            <a:ext cx="279648" cy="216024"/>
          </a:xfrm>
          <a:prstGeom prst="triangle">
            <a:avLst/>
          </a:prstGeom>
          <a:solidFill>
            <a:srgbClr val="66FF33"/>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55" name="Straight Arrow Connector 54"/>
          <p:cNvCxnSpPr/>
          <p:nvPr/>
        </p:nvCxnSpPr>
        <p:spPr bwMode="auto">
          <a:xfrm>
            <a:off x="295027" y="1264196"/>
            <a:ext cx="580" cy="2088232"/>
          </a:xfrm>
          <a:prstGeom prst="straightConnector1">
            <a:avLst/>
          </a:prstGeom>
          <a:solidFill>
            <a:schemeClr val="accent1"/>
          </a:solidFill>
          <a:ln w="9525" cap="flat" cmpd="sng" algn="ctr">
            <a:solidFill>
              <a:schemeClr val="tx1"/>
            </a:solidFill>
            <a:prstDash val="solid"/>
            <a:round/>
            <a:headEnd type="arrow" w="med" len="med"/>
            <a:tailEnd type="arrow" w="med" len="med"/>
          </a:ln>
          <a:effectLst/>
        </p:spPr>
      </p:cxnSp>
      <p:sp>
        <p:nvSpPr>
          <p:cNvPr id="56" name="TextBox 55"/>
          <p:cNvSpPr txBox="1"/>
          <p:nvPr/>
        </p:nvSpPr>
        <p:spPr>
          <a:xfrm rot="16200000" flipH="1">
            <a:off x="114241" y="2237650"/>
            <a:ext cx="290144" cy="215444"/>
          </a:xfrm>
          <a:prstGeom prst="rect">
            <a:avLst/>
          </a:prstGeom>
          <a:solidFill>
            <a:schemeClr val="bg1"/>
          </a:solidFill>
        </p:spPr>
        <p:txBody>
          <a:bodyPr wrap="none" lIns="0" tIns="0" rIns="0" bIns="0" rtlCol="0">
            <a:spAutoFit/>
          </a:bodyPr>
          <a:lstStyle/>
          <a:p>
            <a:r>
              <a:rPr lang="en-GB" sz="1400" dirty="0" smtClean="0"/>
              <a:t>PIP</a:t>
            </a:r>
            <a:endParaRPr lang="en-US" sz="1400" dirty="0" smtClean="0"/>
          </a:p>
        </p:txBody>
      </p:sp>
      <p:cxnSp>
        <p:nvCxnSpPr>
          <p:cNvPr id="57" name="Straight Arrow Connector 56"/>
          <p:cNvCxnSpPr/>
          <p:nvPr/>
        </p:nvCxnSpPr>
        <p:spPr bwMode="auto">
          <a:xfrm>
            <a:off x="293867" y="3559160"/>
            <a:ext cx="580" cy="1449452"/>
          </a:xfrm>
          <a:prstGeom prst="straightConnector1">
            <a:avLst/>
          </a:prstGeom>
          <a:solidFill>
            <a:schemeClr val="accent1"/>
          </a:solidFill>
          <a:ln w="9525" cap="flat" cmpd="sng" algn="ctr">
            <a:solidFill>
              <a:schemeClr val="tx1"/>
            </a:solidFill>
            <a:prstDash val="solid"/>
            <a:round/>
            <a:headEnd type="arrow" w="med" len="med"/>
            <a:tailEnd type="arrow" w="med" len="med"/>
          </a:ln>
          <a:effectLst/>
        </p:spPr>
      </p:cxnSp>
      <p:sp>
        <p:nvSpPr>
          <p:cNvPr id="58" name="TextBox 57"/>
          <p:cNvSpPr txBox="1"/>
          <p:nvPr/>
        </p:nvSpPr>
        <p:spPr>
          <a:xfrm rot="16200000" flipH="1">
            <a:off x="68777" y="4206878"/>
            <a:ext cx="379912" cy="215444"/>
          </a:xfrm>
          <a:prstGeom prst="rect">
            <a:avLst/>
          </a:prstGeom>
          <a:solidFill>
            <a:schemeClr val="bg1"/>
          </a:solidFill>
        </p:spPr>
        <p:txBody>
          <a:bodyPr wrap="none" lIns="0" tIns="0" rIns="0" bIns="0" rtlCol="0">
            <a:spAutoFit/>
          </a:bodyPr>
          <a:lstStyle/>
          <a:p>
            <a:r>
              <a:rPr lang="en-GB" sz="1400" dirty="0" smtClean="0"/>
              <a:t>CBP</a:t>
            </a:r>
            <a:endParaRPr lang="en-US" sz="1400" dirty="0" smtClean="0"/>
          </a:p>
        </p:txBody>
      </p:sp>
      <p:sp>
        <p:nvSpPr>
          <p:cNvPr id="59" name="TextBox 58"/>
          <p:cNvSpPr txBox="1"/>
          <p:nvPr/>
        </p:nvSpPr>
        <p:spPr>
          <a:xfrm>
            <a:off x="9440043" y="1336204"/>
            <a:ext cx="792088" cy="369332"/>
          </a:xfrm>
          <a:prstGeom prst="rect">
            <a:avLst/>
          </a:prstGeom>
          <a:noFill/>
        </p:spPr>
        <p:txBody>
          <a:bodyPr wrap="square" lIns="0" tIns="0" rIns="0" bIns="0" rtlCol="0">
            <a:spAutoFit/>
          </a:bodyPr>
          <a:lstStyle/>
          <a:p>
            <a:pPr algn="ctr"/>
            <a:r>
              <a:rPr lang="en-GB" sz="1200" b="0" dirty="0" smtClean="0"/>
              <a:t>SVLAN MEP &amp; MIP</a:t>
            </a:r>
          </a:p>
        </p:txBody>
      </p:sp>
      <p:sp>
        <p:nvSpPr>
          <p:cNvPr id="60" name="TextBox 59"/>
          <p:cNvSpPr txBox="1"/>
          <p:nvPr/>
        </p:nvSpPr>
        <p:spPr>
          <a:xfrm>
            <a:off x="9368035" y="4639280"/>
            <a:ext cx="1008112" cy="369332"/>
          </a:xfrm>
          <a:prstGeom prst="rect">
            <a:avLst/>
          </a:prstGeom>
          <a:noFill/>
        </p:spPr>
        <p:txBody>
          <a:bodyPr wrap="square" lIns="0" tIns="0" rIns="0" bIns="0" rtlCol="0">
            <a:spAutoFit/>
          </a:bodyPr>
          <a:lstStyle/>
          <a:p>
            <a:pPr algn="ctr"/>
            <a:r>
              <a:rPr lang="en-GB" sz="1200" b="0" dirty="0" smtClean="0"/>
              <a:t>BVLAN/TESI MEP</a:t>
            </a:r>
          </a:p>
        </p:txBody>
      </p:sp>
      <p:sp>
        <p:nvSpPr>
          <p:cNvPr id="62" name="TextBox 61"/>
          <p:cNvSpPr txBox="1"/>
          <p:nvPr/>
        </p:nvSpPr>
        <p:spPr>
          <a:xfrm>
            <a:off x="9656067" y="3374494"/>
            <a:ext cx="1008112" cy="553998"/>
          </a:xfrm>
          <a:prstGeom prst="rect">
            <a:avLst/>
          </a:prstGeom>
          <a:noFill/>
        </p:spPr>
        <p:txBody>
          <a:bodyPr wrap="square" lIns="0" tIns="0" rIns="0" bIns="0" rtlCol="0">
            <a:spAutoFit/>
          </a:bodyPr>
          <a:lstStyle/>
          <a:p>
            <a:pPr algn="ctr"/>
            <a:r>
              <a:rPr lang="en-GB" sz="1200" b="0" dirty="0" smtClean="0"/>
              <a:t>SVLAN to BVLAN/TESI </a:t>
            </a:r>
            <a:r>
              <a:rPr lang="en-GB" sz="1200" b="0" dirty="0" err="1" smtClean="0"/>
              <a:t>muxes</a:t>
            </a:r>
            <a:endParaRPr lang="en-GB" sz="1200" b="0" dirty="0" smtClean="0"/>
          </a:p>
        </p:txBody>
      </p:sp>
      <p:sp>
        <p:nvSpPr>
          <p:cNvPr id="63" name="Rectangle 62"/>
          <p:cNvSpPr/>
          <p:nvPr/>
        </p:nvSpPr>
        <p:spPr bwMode="auto">
          <a:xfrm>
            <a:off x="2887314" y="1984276"/>
            <a:ext cx="1872209" cy="504056"/>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64" name="Rectangle 63"/>
          <p:cNvSpPr/>
          <p:nvPr/>
        </p:nvSpPr>
        <p:spPr bwMode="auto">
          <a:xfrm>
            <a:off x="2887314" y="1768252"/>
            <a:ext cx="1872208"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C00000"/>
                </a:solidFill>
                <a:effectLst/>
                <a:latin typeface="Arial" charset="0"/>
                <a:ea typeface="MS PGothic" pitchFamily="34" charset="-128"/>
              </a:rPr>
              <a:t>Port filtering entities 8.6.1/2/4 </a:t>
            </a:r>
            <a:endParaRPr kumimoji="0" lang="en-GB" sz="1100" b="0" i="0" u="none" strike="noStrike" cap="none" normalizeH="0" baseline="0" dirty="0" smtClean="0">
              <a:ln>
                <a:noFill/>
              </a:ln>
              <a:solidFill>
                <a:srgbClr val="C00000"/>
              </a:solidFill>
              <a:effectLst/>
              <a:latin typeface="Arial" charset="0"/>
              <a:ea typeface="MS PGothic" pitchFamily="34" charset="-128"/>
            </a:endParaRPr>
          </a:p>
        </p:txBody>
      </p:sp>
      <p:sp>
        <p:nvSpPr>
          <p:cNvPr id="65" name="TextBox 64"/>
          <p:cNvSpPr txBox="1"/>
          <p:nvPr/>
        </p:nvSpPr>
        <p:spPr>
          <a:xfrm>
            <a:off x="9440043" y="2056284"/>
            <a:ext cx="792088" cy="369332"/>
          </a:xfrm>
          <a:prstGeom prst="rect">
            <a:avLst/>
          </a:prstGeom>
          <a:noFill/>
        </p:spPr>
        <p:txBody>
          <a:bodyPr wrap="square" lIns="0" tIns="0" rIns="0" bIns="0" rtlCol="0">
            <a:spAutoFit/>
          </a:bodyPr>
          <a:lstStyle/>
          <a:p>
            <a:pPr algn="ctr"/>
            <a:r>
              <a:rPr lang="en-GB" sz="1200" b="0" dirty="0" smtClean="0"/>
              <a:t>SVLAN MEP &amp; MIP</a:t>
            </a:r>
          </a:p>
        </p:txBody>
      </p:sp>
      <p:sp>
        <p:nvSpPr>
          <p:cNvPr id="66" name="Rectangle 65"/>
          <p:cNvSpPr/>
          <p:nvPr/>
        </p:nvSpPr>
        <p:spPr bwMode="auto">
          <a:xfrm>
            <a:off x="151011" y="5008612"/>
            <a:ext cx="9577064" cy="360040"/>
          </a:xfrm>
          <a:prstGeom prst="rect">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1"/>
                </a:solidFill>
                <a:effectLst/>
                <a:latin typeface="Arial" charset="0"/>
                <a:ea typeface="MS PGothic" pitchFamily="34" charset="-128"/>
              </a:rPr>
              <a:t>BVLAN EC/TESI</a:t>
            </a:r>
            <a:r>
              <a:rPr kumimoji="0" lang="en-GB" sz="1400" b="1" i="0" u="none" strike="noStrike" cap="none" normalizeH="0" dirty="0" smtClean="0">
                <a:ln>
                  <a:noFill/>
                </a:ln>
                <a:solidFill>
                  <a:schemeClr val="tx1"/>
                </a:solidFill>
                <a:effectLst/>
                <a:latin typeface="Arial" charset="0"/>
                <a:ea typeface="MS PGothic" pitchFamily="34" charset="-128"/>
              </a:rPr>
              <a:t> </a:t>
            </a:r>
            <a:r>
              <a:rPr kumimoji="0" lang="en-GB" sz="1400" b="1" i="0" u="none" strike="noStrike" cap="none" normalizeH="0" baseline="0" dirty="0" smtClean="0">
                <a:ln>
                  <a:noFill/>
                </a:ln>
                <a:solidFill>
                  <a:schemeClr val="tx1"/>
                </a:solidFill>
                <a:effectLst/>
                <a:latin typeface="Arial" charset="0"/>
                <a:ea typeface="MS PGothic" pitchFamily="34" charset="-128"/>
              </a:rPr>
              <a:t>Relay</a:t>
            </a:r>
            <a:endParaRPr kumimoji="0" lang="en-US" sz="1400" b="1" i="0" u="none" strike="noStrike" cap="none" normalizeH="0" baseline="0" dirty="0" smtClean="0">
              <a:ln>
                <a:noFill/>
              </a:ln>
              <a:solidFill>
                <a:schemeClr val="tx1"/>
              </a:solidFill>
              <a:effectLst/>
              <a:latin typeface="Arial" charset="0"/>
              <a:ea typeface="MS PGothic" pitchFamily="34" charset="-128"/>
            </a:endParaRPr>
          </a:p>
        </p:txBody>
      </p:sp>
      <p:sp>
        <p:nvSpPr>
          <p:cNvPr id="67" name="Rectangle 66"/>
          <p:cNvSpPr/>
          <p:nvPr/>
        </p:nvSpPr>
        <p:spPr bwMode="auto">
          <a:xfrm>
            <a:off x="223019" y="904156"/>
            <a:ext cx="9577064" cy="360040"/>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1"/>
                </a:solidFill>
                <a:effectLst/>
                <a:latin typeface="Arial" charset="0"/>
                <a:ea typeface="MS PGothic" pitchFamily="34" charset="-128"/>
              </a:rPr>
              <a:t>SVLAN EC Relay</a:t>
            </a:r>
            <a:endParaRPr kumimoji="0" lang="en-US" sz="1400" b="1" i="0" u="none" strike="noStrike" cap="none" normalizeH="0" baseline="0" dirty="0" smtClean="0">
              <a:ln>
                <a:noFill/>
              </a:ln>
              <a:solidFill>
                <a:schemeClr val="tx1"/>
              </a:solidFill>
              <a:effectLst/>
              <a:latin typeface="Arial" charset="0"/>
              <a:ea typeface="MS PGothic" pitchFamily="34" charset="-128"/>
            </a:endParaRPr>
          </a:p>
        </p:txBody>
      </p:sp>
      <p:sp>
        <p:nvSpPr>
          <p:cNvPr id="68" name="Rectangle 67"/>
          <p:cNvSpPr/>
          <p:nvPr/>
        </p:nvSpPr>
        <p:spPr bwMode="auto">
          <a:xfrm>
            <a:off x="2887314" y="4432548"/>
            <a:ext cx="1872208"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C00000"/>
                </a:solidFill>
                <a:effectLst/>
                <a:latin typeface="Arial" charset="0"/>
                <a:ea typeface="MS PGothic" pitchFamily="34" charset="-128"/>
              </a:rPr>
              <a:t>Port filtering entities 8.6.1/2/4 </a:t>
            </a:r>
            <a:endParaRPr kumimoji="0" lang="en-GB" sz="1100" b="0" i="0" u="none" strike="noStrike" cap="none" normalizeH="0" baseline="0" dirty="0" smtClean="0">
              <a:ln>
                <a:noFill/>
              </a:ln>
              <a:solidFill>
                <a:srgbClr val="C00000"/>
              </a:solidFill>
              <a:effectLst/>
              <a:latin typeface="Arial" charset="0"/>
              <a:ea typeface="MS PGothic" pitchFamily="34" charset="-128"/>
            </a:endParaRPr>
          </a:p>
        </p:txBody>
      </p:sp>
      <p:cxnSp>
        <p:nvCxnSpPr>
          <p:cNvPr id="72" name="Straight Arrow Connector 71"/>
          <p:cNvCxnSpPr/>
          <p:nvPr/>
        </p:nvCxnSpPr>
        <p:spPr bwMode="auto">
          <a:xfrm>
            <a:off x="2527275" y="4504556"/>
            <a:ext cx="360040" cy="0"/>
          </a:xfrm>
          <a:prstGeom prst="straightConnector1">
            <a:avLst/>
          </a:prstGeom>
          <a:solidFill>
            <a:schemeClr val="accent1"/>
          </a:solidFill>
          <a:ln w="9525" cap="flat" cmpd="sng" algn="ctr">
            <a:solidFill>
              <a:srgbClr val="C00000"/>
            </a:solidFill>
            <a:prstDash val="solid"/>
            <a:round/>
            <a:headEnd type="none" w="med" len="med"/>
            <a:tailEnd type="arrow"/>
          </a:ln>
          <a:effectLst/>
        </p:spPr>
      </p:cxnSp>
      <p:sp>
        <p:nvSpPr>
          <p:cNvPr id="75" name="Rectangle 74"/>
          <p:cNvSpPr/>
          <p:nvPr/>
        </p:nvSpPr>
        <p:spPr bwMode="auto">
          <a:xfrm>
            <a:off x="5046974" y="1264196"/>
            <a:ext cx="1872209" cy="504056"/>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76" name="Rectangle 75"/>
          <p:cNvSpPr/>
          <p:nvPr/>
        </p:nvSpPr>
        <p:spPr bwMode="auto">
          <a:xfrm>
            <a:off x="5046975" y="3136404"/>
            <a:ext cx="1872208"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6.14</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77" name="Rectangle 76"/>
          <p:cNvSpPr/>
          <p:nvPr/>
        </p:nvSpPr>
        <p:spPr bwMode="auto">
          <a:xfrm>
            <a:off x="5046975" y="2920380"/>
            <a:ext cx="1872208"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6.10</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cxnSp>
        <p:nvCxnSpPr>
          <p:cNvPr id="78" name="Straight Connector 77"/>
          <p:cNvCxnSpPr/>
          <p:nvPr/>
        </p:nvCxnSpPr>
        <p:spPr bwMode="auto">
          <a:xfrm>
            <a:off x="5983079" y="3352428"/>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79" name="Rectangle 78"/>
          <p:cNvSpPr/>
          <p:nvPr/>
        </p:nvSpPr>
        <p:spPr bwMode="auto">
          <a:xfrm>
            <a:off x="5046975" y="3568452"/>
            <a:ext cx="1872208"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6.14</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80" name="Rectangle 79"/>
          <p:cNvSpPr/>
          <p:nvPr/>
        </p:nvSpPr>
        <p:spPr bwMode="auto">
          <a:xfrm>
            <a:off x="5046975" y="3784476"/>
            <a:ext cx="1872208" cy="864096"/>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ea typeface="MS PGothic" pitchFamily="34" charset="-128"/>
              </a:rPr>
              <a:t>6.11, 9.5c</a:t>
            </a:r>
          </a:p>
          <a:p>
            <a:pPr marL="0" marR="0" indent="0" algn="ctr" defTabSz="914400" rtl="0" eaLnBrk="0" fontAlgn="base" latinLnBrk="0" hangingPunct="0">
              <a:lnSpc>
                <a:spcPct val="100000"/>
              </a:lnSpc>
              <a:spcBef>
                <a:spcPct val="0"/>
              </a:spcBef>
              <a:spcAft>
                <a:spcPct val="0"/>
              </a:spcAft>
              <a:buClrTx/>
              <a:buSzTx/>
              <a:buFontTx/>
              <a:buNone/>
              <a:tabLst/>
            </a:pPr>
            <a:endParaRPr kumimoji="0" lang="en-GB" sz="1400" b="1" i="0" u="none" strike="noStrike" cap="none" normalizeH="0" baseline="0" dirty="0" smtClean="0">
              <a:ln>
                <a:noFill/>
              </a:ln>
              <a:solidFill>
                <a:schemeClr val="tx1"/>
              </a:solidFill>
              <a:effectLst/>
              <a:latin typeface="Arial" charset="0"/>
              <a:ea typeface="MS PGothic" pitchFamily="34" charset="-128"/>
            </a:endParaRPr>
          </a:p>
        </p:txBody>
      </p:sp>
      <p:sp>
        <p:nvSpPr>
          <p:cNvPr id="81" name="Rectangle 80"/>
          <p:cNvSpPr/>
          <p:nvPr/>
        </p:nvSpPr>
        <p:spPr bwMode="auto">
          <a:xfrm>
            <a:off x="5046975" y="4648572"/>
            <a:ext cx="1872208"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82" name="Rectangle 81"/>
          <p:cNvSpPr/>
          <p:nvPr/>
        </p:nvSpPr>
        <p:spPr bwMode="auto">
          <a:xfrm>
            <a:off x="5046974" y="2488332"/>
            <a:ext cx="288033"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83" name="Rectangle 82"/>
          <p:cNvSpPr/>
          <p:nvPr/>
        </p:nvSpPr>
        <p:spPr bwMode="auto">
          <a:xfrm>
            <a:off x="5046974" y="2704356"/>
            <a:ext cx="288033"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84" name="Rectangle 83"/>
          <p:cNvSpPr/>
          <p:nvPr/>
        </p:nvSpPr>
        <p:spPr bwMode="auto">
          <a:xfrm>
            <a:off x="5335006" y="2488332"/>
            <a:ext cx="288033"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85" name="Rectangle 84"/>
          <p:cNvSpPr/>
          <p:nvPr/>
        </p:nvSpPr>
        <p:spPr bwMode="auto">
          <a:xfrm>
            <a:off x="5335006" y="2704356"/>
            <a:ext cx="288033"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86" name="Rectangle 85"/>
          <p:cNvSpPr/>
          <p:nvPr/>
        </p:nvSpPr>
        <p:spPr bwMode="auto">
          <a:xfrm>
            <a:off x="5695045" y="2488332"/>
            <a:ext cx="288033"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87" name="Rectangle 86"/>
          <p:cNvSpPr/>
          <p:nvPr/>
        </p:nvSpPr>
        <p:spPr bwMode="auto">
          <a:xfrm>
            <a:off x="5695045" y="2704356"/>
            <a:ext cx="288033"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88" name="Isosceles Triangle 87"/>
          <p:cNvSpPr/>
          <p:nvPr/>
        </p:nvSpPr>
        <p:spPr bwMode="auto">
          <a:xfrm flipV="1">
            <a:off x="5214282" y="4712568"/>
            <a:ext cx="279648" cy="216024"/>
          </a:xfrm>
          <a:prstGeom prst="triangle">
            <a:avLst/>
          </a:prstGeom>
          <a:solidFill>
            <a:srgbClr val="66FF33"/>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89" name="Isosceles Triangle 88"/>
          <p:cNvSpPr/>
          <p:nvPr/>
        </p:nvSpPr>
        <p:spPr bwMode="auto">
          <a:xfrm flipV="1">
            <a:off x="6495519" y="4712568"/>
            <a:ext cx="279648" cy="216024"/>
          </a:xfrm>
          <a:prstGeom prst="triangle">
            <a:avLst/>
          </a:prstGeom>
          <a:solidFill>
            <a:srgbClr val="66FF33"/>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90" name="Rectangle 89"/>
          <p:cNvSpPr/>
          <p:nvPr/>
        </p:nvSpPr>
        <p:spPr bwMode="auto">
          <a:xfrm>
            <a:off x="5983658" y="2488332"/>
            <a:ext cx="288033"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91" name="Rectangle 90"/>
          <p:cNvSpPr/>
          <p:nvPr/>
        </p:nvSpPr>
        <p:spPr bwMode="auto">
          <a:xfrm>
            <a:off x="5983078" y="2704356"/>
            <a:ext cx="288033"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92" name="Rectangle 91"/>
          <p:cNvSpPr/>
          <p:nvPr/>
        </p:nvSpPr>
        <p:spPr bwMode="auto">
          <a:xfrm>
            <a:off x="6343118" y="2488332"/>
            <a:ext cx="288033"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93" name="Rectangle 92"/>
          <p:cNvSpPr/>
          <p:nvPr/>
        </p:nvSpPr>
        <p:spPr bwMode="auto">
          <a:xfrm>
            <a:off x="6343118" y="2704356"/>
            <a:ext cx="288033"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94" name="Rectangle 93"/>
          <p:cNvSpPr/>
          <p:nvPr/>
        </p:nvSpPr>
        <p:spPr bwMode="auto">
          <a:xfrm>
            <a:off x="6631151" y="2488332"/>
            <a:ext cx="288033"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95" name="Rectangle 94"/>
          <p:cNvSpPr/>
          <p:nvPr/>
        </p:nvSpPr>
        <p:spPr bwMode="auto">
          <a:xfrm>
            <a:off x="6631150" y="2704356"/>
            <a:ext cx="288033"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96" name="Isosceles Triangle 95"/>
          <p:cNvSpPr/>
          <p:nvPr/>
        </p:nvSpPr>
        <p:spPr bwMode="auto">
          <a:xfrm>
            <a:off x="6055087" y="1344216"/>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97" name="Flowchart: Delay 96"/>
          <p:cNvSpPr/>
          <p:nvPr/>
        </p:nvSpPr>
        <p:spPr bwMode="auto">
          <a:xfrm rot="16200000">
            <a:off x="6127095" y="1560240"/>
            <a:ext cx="72008" cy="216024"/>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98" name="Flowchart: Delay 97"/>
          <p:cNvSpPr/>
          <p:nvPr/>
        </p:nvSpPr>
        <p:spPr bwMode="auto">
          <a:xfrm rot="5400000" flipV="1">
            <a:off x="6127095" y="1982995"/>
            <a:ext cx="72008" cy="216024"/>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99" name="Isosceles Triangle 98"/>
          <p:cNvSpPr/>
          <p:nvPr/>
        </p:nvSpPr>
        <p:spPr bwMode="auto">
          <a:xfrm flipV="1">
            <a:off x="6055087" y="2199020"/>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00" name="Isosceles Triangle 99"/>
          <p:cNvSpPr/>
          <p:nvPr/>
        </p:nvSpPr>
        <p:spPr bwMode="auto">
          <a:xfrm>
            <a:off x="6328212" y="1344216"/>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01" name="Flowchart: Delay 100"/>
          <p:cNvSpPr/>
          <p:nvPr/>
        </p:nvSpPr>
        <p:spPr bwMode="auto">
          <a:xfrm rot="16200000">
            <a:off x="6400220" y="1560240"/>
            <a:ext cx="72008" cy="216024"/>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02" name="Flowchart: Delay 101"/>
          <p:cNvSpPr/>
          <p:nvPr/>
        </p:nvSpPr>
        <p:spPr bwMode="auto">
          <a:xfrm rot="5400000" flipV="1">
            <a:off x="6400220" y="1982995"/>
            <a:ext cx="72008" cy="216024"/>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03" name="Isosceles Triangle 102"/>
          <p:cNvSpPr/>
          <p:nvPr/>
        </p:nvSpPr>
        <p:spPr bwMode="auto">
          <a:xfrm flipV="1">
            <a:off x="6328212" y="2199020"/>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04" name="Isosceles Triangle 103"/>
          <p:cNvSpPr/>
          <p:nvPr/>
        </p:nvSpPr>
        <p:spPr bwMode="auto">
          <a:xfrm>
            <a:off x="6631151" y="1344216"/>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05" name="Flowchart: Delay 104"/>
          <p:cNvSpPr/>
          <p:nvPr/>
        </p:nvSpPr>
        <p:spPr bwMode="auto">
          <a:xfrm rot="16200000">
            <a:off x="6703159" y="1560240"/>
            <a:ext cx="72008" cy="216024"/>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06" name="Flowchart: Delay 105"/>
          <p:cNvSpPr/>
          <p:nvPr/>
        </p:nvSpPr>
        <p:spPr bwMode="auto">
          <a:xfrm rot="5400000" flipV="1">
            <a:off x="6703159" y="1982995"/>
            <a:ext cx="72008" cy="216024"/>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07" name="Isosceles Triangle 106"/>
          <p:cNvSpPr/>
          <p:nvPr/>
        </p:nvSpPr>
        <p:spPr bwMode="auto">
          <a:xfrm flipV="1">
            <a:off x="6631151" y="2199020"/>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08" name="Isosceles Triangle 107"/>
          <p:cNvSpPr/>
          <p:nvPr/>
        </p:nvSpPr>
        <p:spPr bwMode="auto">
          <a:xfrm>
            <a:off x="5104076" y="1344216"/>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09" name="Flowchart: Delay 108"/>
          <p:cNvSpPr/>
          <p:nvPr/>
        </p:nvSpPr>
        <p:spPr bwMode="auto">
          <a:xfrm rot="16200000">
            <a:off x="5176084" y="1560240"/>
            <a:ext cx="72008" cy="216024"/>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10" name="Flowchart: Delay 109"/>
          <p:cNvSpPr/>
          <p:nvPr/>
        </p:nvSpPr>
        <p:spPr bwMode="auto">
          <a:xfrm rot="5400000" flipV="1">
            <a:off x="5176084" y="1982995"/>
            <a:ext cx="72008" cy="216024"/>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11" name="Isosceles Triangle 110"/>
          <p:cNvSpPr/>
          <p:nvPr/>
        </p:nvSpPr>
        <p:spPr bwMode="auto">
          <a:xfrm flipV="1">
            <a:off x="5104076" y="2199020"/>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12" name="Isosceles Triangle 111"/>
          <p:cNvSpPr/>
          <p:nvPr/>
        </p:nvSpPr>
        <p:spPr bwMode="auto">
          <a:xfrm>
            <a:off x="5392108" y="1344216"/>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13" name="Flowchart: Delay 112"/>
          <p:cNvSpPr/>
          <p:nvPr/>
        </p:nvSpPr>
        <p:spPr bwMode="auto">
          <a:xfrm rot="16200000">
            <a:off x="5464116" y="1560240"/>
            <a:ext cx="72008" cy="216024"/>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14" name="Flowchart: Delay 113"/>
          <p:cNvSpPr/>
          <p:nvPr/>
        </p:nvSpPr>
        <p:spPr bwMode="auto">
          <a:xfrm rot="5400000" flipV="1">
            <a:off x="5464116" y="1982995"/>
            <a:ext cx="72008" cy="216024"/>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15" name="Isosceles Triangle 114"/>
          <p:cNvSpPr/>
          <p:nvPr/>
        </p:nvSpPr>
        <p:spPr bwMode="auto">
          <a:xfrm flipV="1">
            <a:off x="5392108" y="2199020"/>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16" name="Isosceles Triangle 115"/>
          <p:cNvSpPr/>
          <p:nvPr/>
        </p:nvSpPr>
        <p:spPr bwMode="auto">
          <a:xfrm>
            <a:off x="5695047" y="1344216"/>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17" name="Flowchart: Delay 116"/>
          <p:cNvSpPr/>
          <p:nvPr/>
        </p:nvSpPr>
        <p:spPr bwMode="auto">
          <a:xfrm rot="16200000">
            <a:off x="5767055" y="1560240"/>
            <a:ext cx="72008" cy="216024"/>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18" name="Flowchart: Delay 117"/>
          <p:cNvSpPr/>
          <p:nvPr/>
        </p:nvSpPr>
        <p:spPr bwMode="auto">
          <a:xfrm rot="5400000" flipV="1">
            <a:off x="5767055" y="1982995"/>
            <a:ext cx="72008" cy="216024"/>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19" name="Isosceles Triangle 118"/>
          <p:cNvSpPr/>
          <p:nvPr/>
        </p:nvSpPr>
        <p:spPr bwMode="auto">
          <a:xfrm flipV="1">
            <a:off x="5695047" y="2199020"/>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20" name="Isosceles Triangle 119"/>
          <p:cNvSpPr/>
          <p:nvPr/>
        </p:nvSpPr>
        <p:spPr bwMode="auto">
          <a:xfrm flipV="1">
            <a:off x="5847447" y="4712568"/>
            <a:ext cx="279648" cy="216024"/>
          </a:xfrm>
          <a:prstGeom prst="triangle">
            <a:avLst/>
          </a:prstGeom>
          <a:solidFill>
            <a:srgbClr val="66FF33"/>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22" name="Rectangle 121"/>
          <p:cNvSpPr/>
          <p:nvPr/>
        </p:nvSpPr>
        <p:spPr bwMode="auto">
          <a:xfrm>
            <a:off x="5047554" y="1984276"/>
            <a:ext cx="1872209" cy="504056"/>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23" name="Rectangle 122"/>
          <p:cNvSpPr/>
          <p:nvPr/>
        </p:nvSpPr>
        <p:spPr bwMode="auto">
          <a:xfrm>
            <a:off x="5047554" y="1768252"/>
            <a:ext cx="1872208"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C00000"/>
                </a:solidFill>
                <a:effectLst/>
                <a:latin typeface="Arial" charset="0"/>
                <a:ea typeface="MS PGothic" pitchFamily="34" charset="-128"/>
              </a:rPr>
              <a:t>Port filtering entities 8.6.1/2/4 </a:t>
            </a:r>
            <a:endParaRPr kumimoji="0" lang="en-GB" sz="1100" b="0" i="0" u="none" strike="noStrike" cap="none" normalizeH="0" baseline="0" dirty="0" smtClean="0">
              <a:ln>
                <a:noFill/>
              </a:ln>
              <a:solidFill>
                <a:srgbClr val="C00000"/>
              </a:solidFill>
              <a:effectLst/>
              <a:latin typeface="Arial" charset="0"/>
              <a:ea typeface="MS PGothic" pitchFamily="34" charset="-128"/>
            </a:endParaRPr>
          </a:p>
        </p:txBody>
      </p:sp>
      <p:sp>
        <p:nvSpPr>
          <p:cNvPr id="124" name="Rectangle 123"/>
          <p:cNvSpPr/>
          <p:nvPr/>
        </p:nvSpPr>
        <p:spPr bwMode="auto">
          <a:xfrm>
            <a:off x="5047554" y="4216524"/>
            <a:ext cx="1872208" cy="144016"/>
          </a:xfrm>
          <a:prstGeom prst="rect">
            <a:avLst/>
          </a:prstGeom>
          <a:noFill/>
          <a:ln w="9525" cap="flat" cmpd="sng" algn="ctr">
            <a:solidFill>
              <a:schemeClr val="tx1"/>
            </a:solidFill>
            <a:prstDash val="dash"/>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C00000"/>
                </a:solidFill>
                <a:effectLst/>
                <a:latin typeface="Arial" charset="0"/>
                <a:ea typeface="MS PGothic" pitchFamily="34" charset="-128"/>
              </a:rPr>
              <a:t>Port filtering entities 8.6.1/2/4 </a:t>
            </a:r>
            <a:endParaRPr kumimoji="0" lang="en-GB" sz="1100" b="0" i="0" u="none" strike="noStrike" cap="none" normalizeH="0" baseline="0" dirty="0" smtClean="0">
              <a:ln>
                <a:noFill/>
              </a:ln>
              <a:solidFill>
                <a:srgbClr val="C00000"/>
              </a:solidFill>
              <a:effectLst/>
              <a:latin typeface="Arial" charset="0"/>
              <a:ea typeface="MS PGothic" pitchFamily="34" charset="-128"/>
            </a:endParaRPr>
          </a:p>
        </p:txBody>
      </p:sp>
      <p:sp>
        <p:nvSpPr>
          <p:cNvPr id="125" name="Rectangle 124"/>
          <p:cNvSpPr/>
          <p:nvPr/>
        </p:nvSpPr>
        <p:spPr bwMode="auto">
          <a:xfrm>
            <a:off x="7495827" y="1264196"/>
            <a:ext cx="1872209" cy="504056"/>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26" name="Rectangle 125"/>
          <p:cNvSpPr/>
          <p:nvPr/>
        </p:nvSpPr>
        <p:spPr bwMode="auto">
          <a:xfrm>
            <a:off x="7495828" y="3136404"/>
            <a:ext cx="1872208"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6.14</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27" name="Rectangle 126"/>
          <p:cNvSpPr/>
          <p:nvPr/>
        </p:nvSpPr>
        <p:spPr bwMode="auto">
          <a:xfrm>
            <a:off x="7495828" y="2920380"/>
            <a:ext cx="1872208"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6.10</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cxnSp>
        <p:nvCxnSpPr>
          <p:cNvPr id="128" name="Straight Connector 127"/>
          <p:cNvCxnSpPr/>
          <p:nvPr/>
        </p:nvCxnSpPr>
        <p:spPr bwMode="auto">
          <a:xfrm>
            <a:off x="8431932" y="3352428"/>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129" name="Rectangle 128"/>
          <p:cNvSpPr/>
          <p:nvPr/>
        </p:nvSpPr>
        <p:spPr bwMode="auto">
          <a:xfrm>
            <a:off x="7495828" y="3568452"/>
            <a:ext cx="1872208"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6.14</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31" name="Rectangle 130"/>
          <p:cNvSpPr/>
          <p:nvPr/>
        </p:nvSpPr>
        <p:spPr bwMode="auto">
          <a:xfrm>
            <a:off x="7495828" y="4648572"/>
            <a:ext cx="1872208"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32" name="Rectangle 131"/>
          <p:cNvSpPr/>
          <p:nvPr/>
        </p:nvSpPr>
        <p:spPr bwMode="auto">
          <a:xfrm>
            <a:off x="7495827" y="2488332"/>
            <a:ext cx="288033"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33" name="Rectangle 132"/>
          <p:cNvSpPr/>
          <p:nvPr/>
        </p:nvSpPr>
        <p:spPr bwMode="auto">
          <a:xfrm>
            <a:off x="7495827" y="2704356"/>
            <a:ext cx="288033"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34" name="Rectangle 133"/>
          <p:cNvSpPr/>
          <p:nvPr/>
        </p:nvSpPr>
        <p:spPr bwMode="auto">
          <a:xfrm>
            <a:off x="7783859" y="2488332"/>
            <a:ext cx="288033"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35" name="Rectangle 134"/>
          <p:cNvSpPr/>
          <p:nvPr/>
        </p:nvSpPr>
        <p:spPr bwMode="auto">
          <a:xfrm>
            <a:off x="7783859" y="2704356"/>
            <a:ext cx="288033"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36" name="Rectangle 135"/>
          <p:cNvSpPr/>
          <p:nvPr/>
        </p:nvSpPr>
        <p:spPr bwMode="auto">
          <a:xfrm>
            <a:off x="8143898" y="2488332"/>
            <a:ext cx="288033"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37" name="Rectangle 136"/>
          <p:cNvSpPr/>
          <p:nvPr/>
        </p:nvSpPr>
        <p:spPr bwMode="auto">
          <a:xfrm>
            <a:off x="8143898" y="2704356"/>
            <a:ext cx="288033"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38" name="Isosceles Triangle 137"/>
          <p:cNvSpPr/>
          <p:nvPr/>
        </p:nvSpPr>
        <p:spPr bwMode="auto">
          <a:xfrm flipV="1">
            <a:off x="7663135" y="4712568"/>
            <a:ext cx="279648" cy="216024"/>
          </a:xfrm>
          <a:prstGeom prst="triangle">
            <a:avLst/>
          </a:prstGeom>
          <a:solidFill>
            <a:srgbClr val="66FF33"/>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39" name="Isosceles Triangle 138"/>
          <p:cNvSpPr/>
          <p:nvPr/>
        </p:nvSpPr>
        <p:spPr bwMode="auto">
          <a:xfrm flipV="1">
            <a:off x="8944372" y="4712568"/>
            <a:ext cx="279648" cy="216024"/>
          </a:xfrm>
          <a:prstGeom prst="triangle">
            <a:avLst/>
          </a:prstGeom>
          <a:solidFill>
            <a:srgbClr val="66FF33"/>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40" name="Rectangle 139"/>
          <p:cNvSpPr/>
          <p:nvPr/>
        </p:nvSpPr>
        <p:spPr bwMode="auto">
          <a:xfrm>
            <a:off x="8432511" y="2488332"/>
            <a:ext cx="288033"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41" name="Rectangle 140"/>
          <p:cNvSpPr/>
          <p:nvPr/>
        </p:nvSpPr>
        <p:spPr bwMode="auto">
          <a:xfrm>
            <a:off x="8431931" y="2704356"/>
            <a:ext cx="288033"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42" name="Rectangle 141"/>
          <p:cNvSpPr/>
          <p:nvPr/>
        </p:nvSpPr>
        <p:spPr bwMode="auto">
          <a:xfrm>
            <a:off x="8791971" y="2488332"/>
            <a:ext cx="288033"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43" name="Rectangle 142"/>
          <p:cNvSpPr/>
          <p:nvPr/>
        </p:nvSpPr>
        <p:spPr bwMode="auto">
          <a:xfrm>
            <a:off x="8791971" y="2704356"/>
            <a:ext cx="288033"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44" name="Rectangle 143"/>
          <p:cNvSpPr/>
          <p:nvPr/>
        </p:nvSpPr>
        <p:spPr bwMode="auto">
          <a:xfrm>
            <a:off x="9080004" y="2488332"/>
            <a:ext cx="288033"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45" name="Rectangle 144"/>
          <p:cNvSpPr/>
          <p:nvPr/>
        </p:nvSpPr>
        <p:spPr bwMode="auto">
          <a:xfrm>
            <a:off x="9080003" y="2704356"/>
            <a:ext cx="288033"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46" name="Isosceles Triangle 145"/>
          <p:cNvSpPr/>
          <p:nvPr/>
        </p:nvSpPr>
        <p:spPr bwMode="auto">
          <a:xfrm>
            <a:off x="8503940" y="1344216"/>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47" name="Flowchart: Delay 146"/>
          <p:cNvSpPr/>
          <p:nvPr/>
        </p:nvSpPr>
        <p:spPr bwMode="auto">
          <a:xfrm rot="16200000">
            <a:off x="8575948" y="1560240"/>
            <a:ext cx="72008" cy="216024"/>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48" name="Flowchart: Delay 147"/>
          <p:cNvSpPr/>
          <p:nvPr/>
        </p:nvSpPr>
        <p:spPr bwMode="auto">
          <a:xfrm rot="5400000" flipV="1">
            <a:off x="8575948" y="1982995"/>
            <a:ext cx="72008" cy="216024"/>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49" name="Isosceles Triangle 148"/>
          <p:cNvSpPr/>
          <p:nvPr/>
        </p:nvSpPr>
        <p:spPr bwMode="auto">
          <a:xfrm flipV="1">
            <a:off x="8503940" y="2199020"/>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50" name="Isosceles Triangle 149"/>
          <p:cNvSpPr/>
          <p:nvPr/>
        </p:nvSpPr>
        <p:spPr bwMode="auto">
          <a:xfrm>
            <a:off x="8777065" y="1344216"/>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51" name="Flowchart: Delay 150"/>
          <p:cNvSpPr/>
          <p:nvPr/>
        </p:nvSpPr>
        <p:spPr bwMode="auto">
          <a:xfrm rot="16200000">
            <a:off x="8849073" y="1560240"/>
            <a:ext cx="72008" cy="216024"/>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52" name="Flowchart: Delay 151"/>
          <p:cNvSpPr/>
          <p:nvPr/>
        </p:nvSpPr>
        <p:spPr bwMode="auto">
          <a:xfrm rot="5400000" flipV="1">
            <a:off x="8849073" y="1982995"/>
            <a:ext cx="72008" cy="216024"/>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53" name="Isosceles Triangle 152"/>
          <p:cNvSpPr/>
          <p:nvPr/>
        </p:nvSpPr>
        <p:spPr bwMode="auto">
          <a:xfrm flipV="1">
            <a:off x="8777065" y="2199020"/>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54" name="Isosceles Triangle 153"/>
          <p:cNvSpPr/>
          <p:nvPr/>
        </p:nvSpPr>
        <p:spPr bwMode="auto">
          <a:xfrm>
            <a:off x="9080004" y="1344216"/>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55" name="Flowchart: Delay 154"/>
          <p:cNvSpPr/>
          <p:nvPr/>
        </p:nvSpPr>
        <p:spPr bwMode="auto">
          <a:xfrm rot="16200000">
            <a:off x="9152012" y="1560240"/>
            <a:ext cx="72008" cy="216024"/>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56" name="Flowchart: Delay 155"/>
          <p:cNvSpPr/>
          <p:nvPr/>
        </p:nvSpPr>
        <p:spPr bwMode="auto">
          <a:xfrm rot="5400000" flipV="1">
            <a:off x="9152012" y="1982995"/>
            <a:ext cx="72008" cy="216024"/>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57" name="Isosceles Triangle 156"/>
          <p:cNvSpPr/>
          <p:nvPr/>
        </p:nvSpPr>
        <p:spPr bwMode="auto">
          <a:xfrm flipV="1">
            <a:off x="9080004" y="2199020"/>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58" name="Isosceles Triangle 157"/>
          <p:cNvSpPr/>
          <p:nvPr/>
        </p:nvSpPr>
        <p:spPr bwMode="auto">
          <a:xfrm>
            <a:off x="7552929" y="1344216"/>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59" name="Flowchart: Delay 158"/>
          <p:cNvSpPr/>
          <p:nvPr/>
        </p:nvSpPr>
        <p:spPr bwMode="auto">
          <a:xfrm rot="16200000">
            <a:off x="7624937" y="1560240"/>
            <a:ext cx="72008" cy="216024"/>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60" name="Flowchart: Delay 159"/>
          <p:cNvSpPr/>
          <p:nvPr/>
        </p:nvSpPr>
        <p:spPr bwMode="auto">
          <a:xfrm rot="5400000" flipV="1">
            <a:off x="7624937" y="1982995"/>
            <a:ext cx="72008" cy="216024"/>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61" name="Isosceles Triangle 160"/>
          <p:cNvSpPr/>
          <p:nvPr/>
        </p:nvSpPr>
        <p:spPr bwMode="auto">
          <a:xfrm flipV="1">
            <a:off x="7552929" y="2199020"/>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62" name="Isosceles Triangle 161"/>
          <p:cNvSpPr/>
          <p:nvPr/>
        </p:nvSpPr>
        <p:spPr bwMode="auto">
          <a:xfrm>
            <a:off x="7840961" y="1344216"/>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63" name="Flowchart: Delay 162"/>
          <p:cNvSpPr/>
          <p:nvPr/>
        </p:nvSpPr>
        <p:spPr bwMode="auto">
          <a:xfrm rot="16200000">
            <a:off x="7912969" y="1560240"/>
            <a:ext cx="72008" cy="216024"/>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64" name="Flowchart: Delay 163"/>
          <p:cNvSpPr/>
          <p:nvPr/>
        </p:nvSpPr>
        <p:spPr bwMode="auto">
          <a:xfrm rot="5400000" flipV="1">
            <a:off x="7912969" y="1982995"/>
            <a:ext cx="72008" cy="216024"/>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65" name="Isosceles Triangle 164"/>
          <p:cNvSpPr/>
          <p:nvPr/>
        </p:nvSpPr>
        <p:spPr bwMode="auto">
          <a:xfrm flipV="1">
            <a:off x="7840961" y="2199020"/>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66" name="Isosceles Triangle 165"/>
          <p:cNvSpPr/>
          <p:nvPr/>
        </p:nvSpPr>
        <p:spPr bwMode="auto">
          <a:xfrm>
            <a:off x="8143900" y="1344216"/>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67" name="Flowchart: Delay 166"/>
          <p:cNvSpPr/>
          <p:nvPr/>
        </p:nvSpPr>
        <p:spPr bwMode="auto">
          <a:xfrm rot="16200000">
            <a:off x="8215908" y="1560240"/>
            <a:ext cx="72008" cy="216024"/>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68" name="Flowchart: Delay 167"/>
          <p:cNvSpPr/>
          <p:nvPr/>
        </p:nvSpPr>
        <p:spPr bwMode="auto">
          <a:xfrm rot="5400000" flipV="1">
            <a:off x="8215908" y="1982995"/>
            <a:ext cx="72008" cy="216024"/>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69" name="Isosceles Triangle 168"/>
          <p:cNvSpPr/>
          <p:nvPr/>
        </p:nvSpPr>
        <p:spPr bwMode="auto">
          <a:xfrm flipV="1">
            <a:off x="8143900" y="2199020"/>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70" name="Isosceles Triangle 169"/>
          <p:cNvSpPr/>
          <p:nvPr/>
        </p:nvSpPr>
        <p:spPr bwMode="auto">
          <a:xfrm flipV="1">
            <a:off x="8296300" y="4712568"/>
            <a:ext cx="279648" cy="216024"/>
          </a:xfrm>
          <a:prstGeom prst="triangle">
            <a:avLst/>
          </a:prstGeom>
          <a:solidFill>
            <a:srgbClr val="66FF33"/>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71" name="Right Brace 170"/>
          <p:cNvSpPr/>
          <p:nvPr/>
        </p:nvSpPr>
        <p:spPr bwMode="auto">
          <a:xfrm>
            <a:off x="9440043" y="2488332"/>
            <a:ext cx="144016" cy="2088232"/>
          </a:xfrm>
          <a:prstGeom prst="righ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72" name="Rectangle 171"/>
          <p:cNvSpPr/>
          <p:nvPr/>
        </p:nvSpPr>
        <p:spPr bwMode="auto">
          <a:xfrm>
            <a:off x="7496407" y="1984276"/>
            <a:ext cx="1872209" cy="504056"/>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73" name="Rectangle 172"/>
          <p:cNvSpPr/>
          <p:nvPr/>
        </p:nvSpPr>
        <p:spPr bwMode="auto">
          <a:xfrm>
            <a:off x="7496407" y="1768252"/>
            <a:ext cx="1872208"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C00000"/>
                </a:solidFill>
                <a:effectLst/>
                <a:latin typeface="Arial" charset="0"/>
                <a:ea typeface="MS PGothic" pitchFamily="34" charset="-128"/>
              </a:rPr>
              <a:t>Port filtering entities 8.6.1/2/4 </a:t>
            </a:r>
            <a:endParaRPr kumimoji="0" lang="en-GB" sz="1100" b="0" i="0" u="none" strike="noStrike" cap="none" normalizeH="0" baseline="0" dirty="0" smtClean="0">
              <a:ln>
                <a:noFill/>
              </a:ln>
              <a:solidFill>
                <a:srgbClr val="C00000"/>
              </a:solidFill>
              <a:effectLst/>
              <a:latin typeface="Arial" charset="0"/>
              <a:ea typeface="MS PGothic" pitchFamily="34" charset="-128"/>
            </a:endParaRPr>
          </a:p>
        </p:txBody>
      </p:sp>
      <p:sp>
        <p:nvSpPr>
          <p:cNvPr id="175" name="Rectangle 174"/>
          <p:cNvSpPr/>
          <p:nvPr/>
        </p:nvSpPr>
        <p:spPr bwMode="auto">
          <a:xfrm>
            <a:off x="7495827" y="4000500"/>
            <a:ext cx="1872208" cy="648072"/>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6.11, 9.5c</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76" name="Rectangle 175"/>
          <p:cNvSpPr/>
          <p:nvPr/>
        </p:nvSpPr>
        <p:spPr bwMode="auto">
          <a:xfrm>
            <a:off x="7496406" y="3784476"/>
            <a:ext cx="1871629"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C00000"/>
                </a:solidFill>
                <a:effectLst/>
                <a:latin typeface="Arial" charset="0"/>
                <a:ea typeface="MS PGothic" pitchFamily="34" charset="-128"/>
              </a:rPr>
              <a:t>Port filtering </a:t>
            </a:r>
            <a:r>
              <a:rPr kumimoji="0" lang="en-US" sz="1100" b="0" i="0" u="none" strike="noStrike" cap="none" normalizeH="0" baseline="0" dirty="0" err="1" smtClean="0">
                <a:ln>
                  <a:noFill/>
                </a:ln>
                <a:solidFill>
                  <a:srgbClr val="C00000"/>
                </a:solidFill>
                <a:effectLst/>
                <a:latin typeface="Arial" charset="0"/>
                <a:ea typeface="MS PGothic" pitchFamily="34" charset="-128"/>
              </a:rPr>
              <a:t>entitIes</a:t>
            </a:r>
            <a:r>
              <a:rPr kumimoji="0" lang="en-US" sz="1100" b="0" i="0" u="none" strike="noStrike" cap="none" normalizeH="0" baseline="0" dirty="0" smtClean="0">
                <a:ln>
                  <a:noFill/>
                </a:ln>
                <a:solidFill>
                  <a:srgbClr val="C00000"/>
                </a:solidFill>
                <a:effectLst/>
                <a:latin typeface="Arial" charset="0"/>
                <a:ea typeface="MS PGothic" pitchFamily="34" charset="-128"/>
              </a:rPr>
              <a:t> 8.6.1/2/4 </a:t>
            </a:r>
            <a:endParaRPr kumimoji="0" lang="en-GB" sz="1100" b="0" i="0" u="none" strike="noStrike" cap="none" normalizeH="0" baseline="0" dirty="0" smtClean="0">
              <a:ln>
                <a:noFill/>
              </a:ln>
              <a:solidFill>
                <a:srgbClr val="C00000"/>
              </a:solidFill>
              <a:effectLst/>
              <a:latin typeface="Arial" charset="0"/>
              <a:ea typeface="MS PGothic" pitchFamily="34" charset="-128"/>
            </a:endParaRPr>
          </a:p>
        </p:txBody>
      </p:sp>
      <p:cxnSp>
        <p:nvCxnSpPr>
          <p:cNvPr id="179" name="Straight Arrow Connector 178"/>
          <p:cNvCxnSpPr>
            <a:stCxn id="182" idx="2"/>
          </p:cNvCxnSpPr>
          <p:nvPr/>
        </p:nvCxnSpPr>
        <p:spPr bwMode="auto">
          <a:xfrm flipH="1" flipV="1">
            <a:off x="6919763" y="4288532"/>
            <a:ext cx="266265" cy="9292"/>
          </a:xfrm>
          <a:prstGeom prst="straightConnector1">
            <a:avLst/>
          </a:prstGeom>
          <a:solidFill>
            <a:schemeClr val="accent1"/>
          </a:solidFill>
          <a:ln w="9525" cap="flat" cmpd="sng" algn="ctr">
            <a:solidFill>
              <a:srgbClr val="C00000"/>
            </a:solidFill>
            <a:prstDash val="solid"/>
            <a:round/>
            <a:headEnd type="none" w="med" len="med"/>
            <a:tailEnd type="arrow"/>
          </a:ln>
          <a:effectLst/>
        </p:spPr>
      </p:cxnSp>
      <p:cxnSp>
        <p:nvCxnSpPr>
          <p:cNvPr id="180" name="Straight Arrow Connector 179"/>
          <p:cNvCxnSpPr>
            <a:stCxn id="183" idx="2"/>
          </p:cNvCxnSpPr>
          <p:nvPr/>
        </p:nvCxnSpPr>
        <p:spPr bwMode="auto">
          <a:xfrm flipV="1">
            <a:off x="7240402" y="3856484"/>
            <a:ext cx="255425" cy="9292"/>
          </a:xfrm>
          <a:prstGeom prst="straightConnector1">
            <a:avLst/>
          </a:prstGeom>
          <a:solidFill>
            <a:schemeClr val="accent1"/>
          </a:solidFill>
          <a:ln w="9525" cap="flat" cmpd="sng" algn="ctr">
            <a:solidFill>
              <a:srgbClr val="C00000"/>
            </a:solidFill>
            <a:prstDash val="solid"/>
            <a:round/>
            <a:headEnd type="none" w="med" len="med"/>
            <a:tailEnd type="arrow"/>
          </a:ln>
          <a:effectLst/>
        </p:spPr>
      </p:cxnSp>
      <p:sp>
        <p:nvSpPr>
          <p:cNvPr id="181" name="TextBox 180"/>
          <p:cNvSpPr txBox="1"/>
          <p:nvPr/>
        </p:nvSpPr>
        <p:spPr>
          <a:xfrm>
            <a:off x="2538115" y="4135224"/>
            <a:ext cx="205184" cy="369332"/>
          </a:xfrm>
          <a:prstGeom prst="rect">
            <a:avLst/>
          </a:prstGeom>
          <a:noFill/>
        </p:spPr>
        <p:txBody>
          <a:bodyPr wrap="none" lIns="0" tIns="0" rIns="0" bIns="0" rtlCol="0">
            <a:spAutoFit/>
          </a:bodyPr>
          <a:lstStyle/>
          <a:p>
            <a:r>
              <a:rPr lang="en-GB" sz="2400" b="0" smtClean="0">
                <a:solidFill>
                  <a:srgbClr val="C00000"/>
                </a:solidFill>
              </a:rPr>
              <a:t>B</a:t>
            </a:r>
            <a:endParaRPr lang="en-US" sz="2400" b="0" dirty="0" smtClean="0">
              <a:solidFill>
                <a:srgbClr val="C00000"/>
              </a:solidFill>
            </a:endParaRPr>
          </a:p>
        </p:txBody>
      </p:sp>
      <p:sp>
        <p:nvSpPr>
          <p:cNvPr id="182" name="TextBox 181"/>
          <p:cNvSpPr txBox="1"/>
          <p:nvPr/>
        </p:nvSpPr>
        <p:spPr>
          <a:xfrm>
            <a:off x="7074619" y="3928492"/>
            <a:ext cx="222818" cy="369332"/>
          </a:xfrm>
          <a:prstGeom prst="rect">
            <a:avLst/>
          </a:prstGeom>
          <a:noFill/>
        </p:spPr>
        <p:txBody>
          <a:bodyPr wrap="none" lIns="0" tIns="0" rIns="0" bIns="0" rtlCol="0">
            <a:spAutoFit/>
          </a:bodyPr>
          <a:lstStyle/>
          <a:p>
            <a:r>
              <a:rPr lang="en-GB" sz="2400" b="0" dirty="0" smtClean="0">
                <a:solidFill>
                  <a:srgbClr val="C00000"/>
                </a:solidFill>
              </a:rPr>
              <a:t>C</a:t>
            </a:r>
            <a:endParaRPr lang="en-US" sz="2400" b="0" dirty="0" smtClean="0">
              <a:solidFill>
                <a:srgbClr val="C00000"/>
              </a:solidFill>
            </a:endParaRPr>
          </a:p>
        </p:txBody>
      </p:sp>
      <p:sp>
        <p:nvSpPr>
          <p:cNvPr id="183" name="TextBox 182"/>
          <p:cNvSpPr txBox="1"/>
          <p:nvPr/>
        </p:nvSpPr>
        <p:spPr>
          <a:xfrm>
            <a:off x="7128993" y="3496444"/>
            <a:ext cx="222818" cy="369332"/>
          </a:xfrm>
          <a:prstGeom prst="rect">
            <a:avLst/>
          </a:prstGeom>
          <a:noFill/>
        </p:spPr>
        <p:txBody>
          <a:bodyPr wrap="none" lIns="0" tIns="0" rIns="0" bIns="0" rtlCol="0">
            <a:spAutoFit/>
          </a:bodyPr>
          <a:lstStyle/>
          <a:p>
            <a:r>
              <a:rPr lang="en-GB" sz="2400" b="0" dirty="0" smtClean="0">
                <a:solidFill>
                  <a:srgbClr val="C00000"/>
                </a:solidFill>
              </a:rPr>
              <a:t>D</a:t>
            </a:r>
            <a:endParaRPr lang="en-US" sz="2400" b="0" dirty="0" smtClean="0">
              <a:solidFill>
                <a:srgbClr val="C00000"/>
              </a:solidFill>
            </a:endParaRPr>
          </a:p>
        </p:txBody>
      </p:sp>
      <p:sp>
        <p:nvSpPr>
          <p:cNvPr id="186" name="Trapezoid 185"/>
          <p:cNvSpPr/>
          <p:nvPr/>
        </p:nvSpPr>
        <p:spPr bwMode="auto">
          <a:xfrm>
            <a:off x="5118982" y="3784476"/>
            <a:ext cx="1728192" cy="144016"/>
          </a:xfrm>
          <a:prstGeom prst="trapezoid">
            <a:avLst>
              <a:gd name="adj" fmla="val 88206"/>
            </a:avLst>
          </a:prstGeom>
          <a:noFill/>
          <a:ln w="9525" cap="flat" cmpd="sng" algn="ctr">
            <a:solidFill>
              <a:schemeClr val="bg1">
                <a:lumMod val="65000"/>
              </a:schemeClr>
            </a:solidFill>
            <a:prstDash val="dash"/>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000" b="1" i="0" u="none" strike="noStrike" cap="none" normalizeH="0" baseline="0" dirty="0" smtClean="0">
                <a:ln>
                  <a:noFill/>
                </a:ln>
                <a:solidFill>
                  <a:schemeClr val="bg1">
                    <a:lumMod val="65000"/>
                  </a:schemeClr>
                </a:solidFill>
                <a:effectLst/>
                <a:latin typeface="Arial" charset="0"/>
                <a:ea typeface="MS PGothic" pitchFamily="34" charset="-128"/>
              </a:rPr>
              <a:t>ISID</a:t>
            </a:r>
            <a:endParaRPr kumimoji="0" lang="en-US" sz="1000" b="1" i="0" u="none" strike="noStrike" cap="none" normalizeH="0" baseline="0" dirty="0" smtClean="0">
              <a:ln>
                <a:noFill/>
              </a:ln>
              <a:solidFill>
                <a:schemeClr val="bg1">
                  <a:lumMod val="65000"/>
                </a:schemeClr>
              </a:solidFill>
              <a:effectLst/>
              <a:latin typeface="Arial" charset="0"/>
              <a:ea typeface="MS PGothic" pitchFamily="34" charset="-128"/>
            </a:endParaRPr>
          </a:p>
        </p:txBody>
      </p:sp>
      <p:sp>
        <p:nvSpPr>
          <p:cNvPr id="187" name="Trapezoid 186"/>
          <p:cNvSpPr/>
          <p:nvPr/>
        </p:nvSpPr>
        <p:spPr bwMode="auto">
          <a:xfrm flipV="1">
            <a:off x="5118982" y="4432548"/>
            <a:ext cx="432048" cy="144016"/>
          </a:xfrm>
          <a:prstGeom prst="trapezoid">
            <a:avLst>
              <a:gd name="adj" fmla="val 56603"/>
            </a:avLst>
          </a:prstGeom>
          <a:noFill/>
          <a:ln w="9525" cap="flat" cmpd="sng" algn="ctr">
            <a:solidFill>
              <a:schemeClr val="bg1">
                <a:lumMod val="65000"/>
              </a:schemeClr>
            </a:solidFill>
            <a:prstDash val="dash"/>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dirty="0" smtClean="0">
              <a:ln>
                <a:noFill/>
              </a:ln>
              <a:solidFill>
                <a:schemeClr val="tx1"/>
              </a:solidFill>
              <a:effectLst/>
              <a:latin typeface="Arial" charset="0"/>
              <a:ea typeface="MS PGothic" pitchFamily="34" charset="-128"/>
            </a:endParaRPr>
          </a:p>
        </p:txBody>
      </p:sp>
      <p:sp>
        <p:nvSpPr>
          <p:cNvPr id="188" name="Trapezoid 187"/>
          <p:cNvSpPr/>
          <p:nvPr/>
        </p:nvSpPr>
        <p:spPr bwMode="auto">
          <a:xfrm flipV="1">
            <a:off x="5767054" y="4432548"/>
            <a:ext cx="432048" cy="144016"/>
          </a:xfrm>
          <a:prstGeom prst="trapezoid">
            <a:avLst>
              <a:gd name="adj" fmla="val 56603"/>
            </a:avLst>
          </a:prstGeom>
          <a:noFill/>
          <a:ln w="9525" cap="flat" cmpd="sng" algn="ctr">
            <a:solidFill>
              <a:schemeClr val="bg1">
                <a:lumMod val="65000"/>
              </a:schemeClr>
            </a:solidFill>
            <a:prstDash val="dash"/>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smtClean="0">
              <a:ln>
                <a:noFill/>
              </a:ln>
              <a:solidFill>
                <a:schemeClr val="tx1"/>
              </a:solidFill>
              <a:effectLst/>
              <a:latin typeface="Arial" charset="0"/>
              <a:ea typeface="MS PGothic" pitchFamily="34" charset="-128"/>
            </a:endParaRPr>
          </a:p>
        </p:txBody>
      </p:sp>
      <p:sp>
        <p:nvSpPr>
          <p:cNvPr id="189" name="Trapezoid 188"/>
          <p:cNvSpPr/>
          <p:nvPr/>
        </p:nvSpPr>
        <p:spPr bwMode="auto">
          <a:xfrm flipV="1">
            <a:off x="6423510" y="4432548"/>
            <a:ext cx="423664" cy="144016"/>
          </a:xfrm>
          <a:prstGeom prst="trapezoid">
            <a:avLst>
              <a:gd name="adj" fmla="val 56603"/>
            </a:avLst>
          </a:prstGeom>
          <a:noFill/>
          <a:ln w="9525" cap="flat" cmpd="sng" algn="ctr">
            <a:solidFill>
              <a:schemeClr val="bg1">
                <a:lumMod val="65000"/>
              </a:schemeClr>
            </a:solidFill>
            <a:prstDash val="dash"/>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smtClean="0">
              <a:ln>
                <a:noFill/>
              </a:ln>
              <a:solidFill>
                <a:schemeClr val="tx1"/>
              </a:solidFill>
              <a:effectLst/>
              <a:latin typeface="Arial" charset="0"/>
              <a:ea typeface="MS PGothic" pitchFamily="34" charset="-128"/>
            </a:endParaRPr>
          </a:p>
        </p:txBody>
      </p:sp>
      <p:sp>
        <p:nvSpPr>
          <p:cNvPr id="190" name="Rectangle 189"/>
          <p:cNvSpPr/>
          <p:nvPr/>
        </p:nvSpPr>
        <p:spPr bwMode="auto">
          <a:xfrm>
            <a:off x="5118982" y="4000500"/>
            <a:ext cx="1728192" cy="144016"/>
          </a:xfrm>
          <a:prstGeom prst="rect">
            <a:avLst/>
          </a:prstGeom>
          <a:noFill/>
          <a:ln w="9525" cap="flat" cmpd="sng" algn="ctr">
            <a:solidFill>
              <a:schemeClr val="bg1">
                <a:lumMod val="65000"/>
              </a:schemeClr>
            </a:solidFill>
            <a:prstDash val="dash"/>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r>
              <a:rPr kumimoji="0" lang="en-GB" sz="1000" b="0" i="0" u="none" strike="noStrike" cap="none" normalizeH="0" baseline="0" dirty="0" smtClean="0">
                <a:ln>
                  <a:noFill/>
                </a:ln>
                <a:solidFill>
                  <a:schemeClr val="bg1">
                    <a:lumMod val="65000"/>
                  </a:schemeClr>
                </a:solidFill>
                <a:effectLst/>
                <a:latin typeface="Arial" charset="0"/>
                <a:ea typeface="MS PGothic" pitchFamily="34" charset="-128"/>
              </a:rPr>
              <a:t>BSI Relay</a:t>
            </a:r>
            <a:endParaRPr kumimoji="0" lang="en-US" sz="1000" b="0" i="0" u="none" strike="noStrike" cap="none" normalizeH="0" baseline="0" dirty="0" smtClean="0">
              <a:ln>
                <a:noFill/>
              </a:ln>
              <a:solidFill>
                <a:schemeClr val="bg1">
                  <a:lumMod val="65000"/>
                </a:schemeClr>
              </a:solidFill>
              <a:effectLst/>
              <a:latin typeface="Arial" charset="0"/>
              <a:ea typeface="MS PGothic" pitchFamily="34" charset="-128"/>
            </a:endParaRPr>
          </a:p>
        </p:txBody>
      </p:sp>
      <p:sp>
        <p:nvSpPr>
          <p:cNvPr id="191" name="TextBox 190"/>
          <p:cNvSpPr txBox="1"/>
          <p:nvPr/>
        </p:nvSpPr>
        <p:spPr>
          <a:xfrm>
            <a:off x="5190990" y="4432548"/>
            <a:ext cx="248466" cy="153888"/>
          </a:xfrm>
          <a:prstGeom prst="rect">
            <a:avLst/>
          </a:prstGeom>
          <a:noFill/>
        </p:spPr>
        <p:txBody>
          <a:bodyPr wrap="none" lIns="0" tIns="0" rIns="0" bIns="0" rtlCol="0" anchor="ctr">
            <a:spAutoFit/>
          </a:bodyPr>
          <a:lstStyle/>
          <a:p>
            <a:pPr algn="ctr"/>
            <a:r>
              <a:rPr lang="en-GB" sz="1000" b="0" dirty="0" smtClean="0">
                <a:solidFill>
                  <a:schemeClr val="bg1">
                    <a:lumMod val="65000"/>
                  </a:schemeClr>
                </a:solidFill>
              </a:rPr>
              <a:t>ISID</a:t>
            </a:r>
            <a:endParaRPr lang="en-US" sz="1000" b="0" dirty="0" smtClean="0">
              <a:solidFill>
                <a:schemeClr val="bg1">
                  <a:lumMod val="65000"/>
                </a:schemeClr>
              </a:solidFill>
            </a:endParaRPr>
          </a:p>
        </p:txBody>
      </p:sp>
      <p:sp>
        <p:nvSpPr>
          <p:cNvPr id="192" name="TextBox 191"/>
          <p:cNvSpPr txBox="1"/>
          <p:nvPr/>
        </p:nvSpPr>
        <p:spPr>
          <a:xfrm>
            <a:off x="5839062" y="4432548"/>
            <a:ext cx="248466" cy="153888"/>
          </a:xfrm>
          <a:prstGeom prst="rect">
            <a:avLst/>
          </a:prstGeom>
          <a:noFill/>
        </p:spPr>
        <p:txBody>
          <a:bodyPr wrap="none" lIns="0" tIns="0" rIns="0" bIns="0" rtlCol="0" anchor="ctr">
            <a:spAutoFit/>
          </a:bodyPr>
          <a:lstStyle/>
          <a:p>
            <a:pPr algn="ctr"/>
            <a:r>
              <a:rPr lang="en-GB" sz="1000" b="0" dirty="0" smtClean="0">
                <a:solidFill>
                  <a:schemeClr val="bg1">
                    <a:lumMod val="65000"/>
                  </a:schemeClr>
                </a:solidFill>
              </a:rPr>
              <a:t>ISID</a:t>
            </a:r>
            <a:endParaRPr lang="en-US" sz="1000" b="0" dirty="0" smtClean="0">
              <a:solidFill>
                <a:schemeClr val="bg1">
                  <a:lumMod val="65000"/>
                </a:schemeClr>
              </a:solidFill>
            </a:endParaRPr>
          </a:p>
        </p:txBody>
      </p:sp>
      <p:sp>
        <p:nvSpPr>
          <p:cNvPr id="193" name="TextBox 192"/>
          <p:cNvSpPr txBox="1"/>
          <p:nvPr/>
        </p:nvSpPr>
        <p:spPr>
          <a:xfrm>
            <a:off x="6526700" y="4432548"/>
            <a:ext cx="248466" cy="153888"/>
          </a:xfrm>
          <a:prstGeom prst="rect">
            <a:avLst/>
          </a:prstGeom>
          <a:noFill/>
        </p:spPr>
        <p:txBody>
          <a:bodyPr wrap="none" lIns="0" tIns="0" rIns="0" bIns="0" rtlCol="0" anchor="ctr">
            <a:spAutoFit/>
          </a:bodyPr>
          <a:lstStyle/>
          <a:p>
            <a:pPr algn="ctr"/>
            <a:r>
              <a:rPr lang="en-GB" sz="1000" b="0" dirty="0" smtClean="0">
                <a:solidFill>
                  <a:schemeClr val="bg1">
                    <a:lumMod val="65000"/>
                  </a:schemeClr>
                </a:solidFill>
              </a:rPr>
              <a:t>ISID</a:t>
            </a:r>
            <a:endParaRPr lang="en-US" sz="1000" b="0" dirty="0" smtClean="0">
              <a:solidFill>
                <a:schemeClr val="bg1">
                  <a:lumMod val="65000"/>
                </a:schemeClr>
              </a:solidFill>
            </a:endParaRPr>
          </a:p>
        </p:txBody>
      </p:sp>
      <p:sp>
        <p:nvSpPr>
          <p:cNvPr id="194" name="Trapezoid 193"/>
          <p:cNvSpPr/>
          <p:nvPr/>
        </p:nvSpPr>
        <p:spPr bwMode="auto">
          <a:xfrm>
            <a:off x="2959322" y="3784476"/>
            <a:ext cx="1728192" cy="144016"/>
          </a:xfrm>
          <a:prstGeom prst="trapezoid">
            <a:avLst>
              <a:gd name="adj" fmla="val 88206"/>
            </a:avLst>
          </a:prstGeom>
          <a:noFill/>
          <a:ln w="9525" cap="flat" cmpd="sng" algn="ctr">
            <a:solidFill>
              <a:schemeClr val="bg1">
                <a:lumMod val="65000"/>
              </a:schemeClr>
            </a:solidFill>
            <a:prstDash val="dash"/>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000" b="1" i="0" u="none" strike="noStrike" cap="none" normalizeH="0" baseline="0" dirty="0" smtClean="0">
                <a:ln>
                  <a:noFill/>
                </a:ln>
                <a:solidFill>
                  <a:schemeClr val="bg1">
                    <a:lumMod val="75000"/>
                  </a:schemeClr>
                </a:solidFill>
                <a:effectLst/>
                <a:latin typeface="Arial" charset="0"/>
                <a:ea typeface="MS PGothic" pitchFamily="34" charset="-128"/>
              </a:rPr>
              <a:t>ISID</a:t>
            </a:r>
            <a:endParaRPr kumimoji="0" lang="en-US" sz="1000" b="1" i="0" u="none" strike="noStrike" cap="none" normalizeH="0" baseline="0" dirty="0" smtClean="0">
              <a:ln>
                <a:noFill/>
              </a:ln>
              <a:solidFill>
                <a:schemeClr val="bg1">
                  <a:lumMod val="75000"/>
                </a:schemeClr>
              </a:solidFill>
              <a:effectLst/>
              <a:latin typeface="Arial" charset="0"/>
              <a:ea typeface="MS PGothic" pitchFamily="34" charset="-128"/>
            </a:endParaRPr>
          </a:p>
        </p:txBody>
      </p:sp>
      <p:sp>
        <p:nvSpPr>
          <p:cNvPr id="195" name="Trapezoid 194"/>
          <p:cNvSpPr/>
          <p:nvPr/>
        </p:nvSpPr>
        <p:spPr bwMode="auto">
          <a:xfrm flipV="1">
            <a:off x="2959322" y="4216524"/>
            <a:ext cx="432048" cy="144016"/>
          </a:xfrm>
          <a:prstGeom prst="trapezoid">
            <a:avLst>
              <a:gd name="adj" fmla="val 56603"/>
            </a:avLst>
          </a:prstGeom>
          <a:noFill/>
          <a:ln w="9525" cap="flat" cmpd="sng" algn="ctr">
            <a:solidFill>
              <a:schemeClr val="bg1">
                <a:lumMod val="65000"/>
              </a:schemeClr>
            </a:solidFill>
            <a:prstDash val="dash"/>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dirty="0" smtClean="0">
              <a:ln>
                <a:noFill/>
              </a:ln>
              <a:solidFill>
                <a:schemeClr val="bg1">
                  <a:lumMod val="75000"/>
                </a:schemeClr>
              </a:solidFill>
              <a:effectLst/>
              <a:latin typeface="Arial" charset="0"/>
              <a:ea typeface="MS PGothic" pitchFamily="34" charset="-128"/>
            </a:endParaRPr>
          </a:p>
        </p:txBody>
      </p:sp>
      <p:sp>
        <p:nvSpPr>
          <p:cNvPr id="196" name="Trapezoid 195"/>
          <p:cNvSpPr/>
          <p:nvPr/>
        </p:nvSpPr>
        <p:spPr bwMode="auto">
          <a:xfrm flipV="1">
            <a:off x="3607394" y="4216524"/>
            <a:ext cx="432048" cy="144016"/>
          </a:xfrm>
          <a:prstGeom prst="trapezoid">
            <a:avLst>
              <a:gd name="adj" fmla="val 56603"/>
            </a:avLst>
          </a:prstGeom>
          <a:noFill/>
          <a:ln w="9525" cap="flat" cmpd="sng" algn="ctr">
            <a:solidFill>
              <a:schemeClr val="bg1">
                <a:lumMod val="65000"/>
              </a:schemeClr>
            </a:solidFill>
            <a:prstDash val="dash"/>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smtClean="0">
              <a:ln>
                <a:noFill/>
              </a:ln>
              <a:solidFill>
                <a:schemeClr val="bg1">
                  <a:lumMod val="75000"/>
                </a:schemeClr>
              </a:solidFill>
              <a:effectLst/>
              <a:latin typeface="Arial" charset="0"/>
              <a:ea typeface="MS PGothic" pitchFamily="34" charset="-128"/>
            </a:endParaRPr>
          </a:p>
        </p:txBody>
      </p:sp>
      <p:sp>
        <p:nvSpPr>
          <p:cNvPr id="197" name="Trapezoid 196"/>
          <p:cNvSpPr/>
          <p:nvPr/>
        </p:nvSpPr>
        <p:spPr bwMode="auto">
          <a:xfrm flipV="1">
            <a:off x="4263850" y="4216524"/>
            <a:ext cx="423664" cy="144016"/>
          </a:xfrm>
          <a:prstGeom prst="trapezoid">
            <a:avLst>
              <a:gd name="adj" fmla="val 56603"/>
            </a:avLst>
          </a:prstGeom>
          <a:noFill/>
          <a:ln w="9525" cap="flat" cmpd="sng" algn="ctr">
            <a:solidFill>
              <a:schemeClr val="bg1">
                <a:lumMod val="65000"/>
              </a:schemeClr>
            </a:solidFill>
            <a:prstDash val="dash"/>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smtClean="0">
              <a:ln>
                <a:noFill/>
              </a:ln>
              <a:solidFill>
                <a:schemeClr val="bg1">
                  <a:lumMod val="75000"/>
                </a:schemeClr>
              </a:solidFill>
              <a:effectLst/>
              <a:latin typeface="Arial" charset="0"/>
              <a:ea typeface="MS PGothic" pitchFamily="34" charset="-128"/>
            </a:endParaRPr>
          </a:p>
        </p:txBody>
      </p:sp>
      <p:sp>
        <p:nvSpPr>
          <p:cNvPr id="198" name="Rectangle 197"/>
          <p:cNvSpPr/>
          <p:nvPr/>
        </p:nvSpPr>
        <p:spPr bwMode="auto">
          <a:xfrm>
            <a:off x="2959322" y="4000500"/>
            <a:ext cx="1728192" cy="144016"/>
          </a:xfrm>
          <a:prstGeom prst="rect">
            <a:avLst/>
          </a:prstGeom>
          <a:noFill/>
          <a:ln w="9525" cap="flat" cmpd="sng" algn="ctr">
            <a:solidFill>
              <a:schemeClr val="bg1">
                <a:lumMod val="65000"/>
              </a:schemeClr>
            </a:solidFill>
            <a:prstDash val="dash"/>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r>
              <a:rPr kumimoji="0" lang="en-GB" sz="1000" b="0" i="0" u="none" strike="noStrike" cap="none" normalizeH="0" baseline="0" dirty="0" smtClean="0">
                <a:ln>
                  <a:noFill/>
                </a:ln>
                <a:solidFill>
                  <a:schemeClr val="bg1">
                    <a:lumMod val="75000"/>
                  </a:schemeClr>
                </a:solidFill>
                <a:effectLst/>
                <a:latin typeface="Arial" charset="0"/>
                <a:ea typeface="MS PGothic" pitchFamily="34" charset="-128"/>
              </a:rPr>
              <a:t>BSI Relay</a:t>
            </a:r>
            <a:endParaRPr kumimoji="0" lang="en-US" sz="1000" b="0" i="0" u="none" strike="noStrike" cap="none" normalizeH="0" baseline="0" dirty="0" smtClean="0">
              <a:ln>
                <a:noFill/>
              </a:ln>
              <a:solidFill>
                <a:schemeClr val="bg1">
                  <a:lumMod val="75000"/>
                </a:schemeClr>
              </a:solidFill>
              <a:effectLst/>
              <a:latin typeface="Arial" charset="0"/>
              <a:ea typeface="MS PGothic" pitchFamily="34" charset="-128"/>
            </a:endParaRPr>
          </a:p>
        </p:txBody>
      </p:sp>
      <p:sp>
        <p:nvSpPr>
          <p:cNvPr id="199" name="TextBox 198"/>
          <p:cNvSpPr txBox="1"/>
          <p:nvPr/>
        </p:nvSpPr>
        <p:spPr>
          <a:xfrm>
            <a:off x="3031330" y="4216524"/>
            <a:ext cx="248466" cy="153888"/>
          </a:xfrm>
          <a:prstGeom prst="rect">
            <a:avLst/>
          </a:prstGeom>
          <a:noFill/>
          <a:ln>
            <a:noFill/>
          </a:ln>
        </p:spPr>
        <p:txBody>
          <a:bodyPr wrap="none" lIns="0" tIns="0" rIns="0" bIns="0" rtlCol="0" anchor="ctr">
            <a:spAutoFit/>
          </a:bodyPr>
          <a:lstStyle/>
          <a:p>
            <a:pPr algn="ctr"/>
            <a:r>
              <a:rPr lang="en-GB" sz="1000" b="0" dirty="0" smtClean="0">
                <a:solidFill>
                  <a:schemeClr val="bg1">
                    <a:lumMod val="75000"/>
                  </a:schemeClr>
                </a:solidFill>
              </a:rPr>
              <a:t>ISID</a:t>
            </a:r>
            <a:endParaRPr lang="en-US" sz="1000" b="0" dirty="0" smtClean="0">
              <a:solidFill>
                <a:schemeClr val="bg1">
                  <a:lumMod val="75000"/>
                </a:schemeClr>
              </a:solidFill>
            </a:endParaRPr>
          </a:p>
        </p:txBody>
      </p:sp>
      <p:sp>
        <p:nvSpPr>
          <p:cNvPr id="200" name="TextBox 199"/>
          <p:cNvSpPr txBox="1"/>
          <p:nvPr/>
        </p:nvSpPr>
        <p:spPr>
          <a:xfrm>
            <a:off x="3679402" y="4216524"/>
            <a:ext cx="248466" cy="153888"/>
          </a:xfrm>
          <a:prstGeom prst="rect">
            <a:avLst/>
          </a:prstGeom>
          <a:noFill/>
          <a:ln>
            <a:noFill/>
          </a:ln>
        </p:spPr>
        <p:txBody>
          <a:bodyPr wrap="none" lIns="0" tIns="0" rIns="0" bIns="0" rtlCol="0" anchor="ctr">
            <a:spAutoFit/>
          </a:bodyPr>
          <a:lstStyle/>
          <a:p>
            <a:pPr algn="ctr"/>
            <a:r>
              <a:rPr lang="en-GB" sz="1000" b="0" dirty="0" smtClean="0">
                <a:solidFill>
                  <a:schemeClr val="bg1">
                    <a:lumMod val="75000"/>
                  </a:schemeClr>
                </a:solidFill>
              </a:rPr>
              <a:t>ISID</a:t>
            </a:r>
            <a:endParaRPr lang="en-US" sz="1000" b="0" dirty="0" smtClean="0">
              <a:solidFill>
                <a:schemeClr val="bg1">
                  <a:lumMod val="75000"/>
                </a:schemeClr>
              </a:solidFill>
            </a:endParaRPr>
          </a:p>
        </p:txBody>
      </p:sp>
      <p:sp>
        <p:nvSpPr>
          <p:cNvPr id="201" name="TextBox 200"/>
          <p:cNvSpPr txBox="1"/>
          <p:nvPr/>
        </p:nvSpPr>
        <p:spPr>
          <a:xfrm>
            <a:off x="4367040" y="4216524"/>
            <a:ext cx="248466" cy="153888"/>
          </a:xfrm>
          <a:prstGeom prst="rect">
            <a:avLst/>
          </a:prstGeom>
          <a:noFill/>
          <a:ln>
            <a:noFill/>
          </a:ln>
        </p:spPr>
        <p:txBody>
          <a:bodyPr wrap="none" lIns="0" tIns="0" rIns="0" bIns="0" rtlCol="0" anchor="ctr">
            <a:spAutoFit/>
          </a:bodyPr>
          <a:lstStyle/>
          <a:p>
            <a:pPr algn="ctr"/>
            <a:r>
              <a:rPr lang="en-GB" sz="1000" b="0" dirty="0" smtClean="0">
                <a:solidFill>
                  <a:schemeClr val="bg1">
                    <a:lumMod val="75000"/>
                  </a:schemeClr>
                </a:solidFill>
              </a:rPr>
              <a:t>ISID</a:t>
            </a:r>
            <a:endParaRPr lang="en-US" sz="1000" b="0" dirty="0" smtClean="0">
              <a:solidFill>
                <a:schemeClr val="bg1">
                  <a:lumMod val="75000"/>
                </a:schemeClr>
              </a:solidFill>
            </a:endParaRPr>
          </a:p>
        </p:txBody>
      </p:sp>
      <p:sp>
        <p:nvSpPr>
          <p:cNvPr id="202" name="Trapezoid 201"/>
          <p:cNvSpPr/>
          <p:nvPr/>
        </p:nvSpPr>
        <p:spPr bwMode="auto">
          <a:xfrm>
            <a:off x="7567835" y="3990628"/>
            <a:ext cx="1728192" cy="144016"/>
          </a:xfrm>
          <a:prstGeom prst="trapezoid">
            <a:avLst>
              <a:gd name="adj" fmla="val 88206"/>
            </a:avLst>
          </a:prstGeom>
          <a:noFill/>
          <a:ln w="9525" cap="flat" cmpd="sng" algn="ctr">
            <a:solidFill>
              <a:schemeClr val="bg1">
                <a:lumMod val="65000"/>
              </a:schemeClr>
            </a:solidFill>
            <a:prstDash val="dash"/>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000" b="1" i="0" u="none" strike="noStrike" cap="none" normalizeH="0" baseline="0" dirty="0" smtClean="0">
                <a:ln>
                  <a:noFill/>
                </a:ln>
                <a:solidFill>
                  <a:schemeClr val="bg1">
                    <a:lumMod val="75000"/>
                  </a:schemeClr>
                </a:solidFill>
                <a:effectLst/>
                <a:latin typeface="Arial" charset="0"/>
                <a:ea typeface="MS PGothic" pitchFamily="34" charset="-128"/>
              </a:rPr>
              <a:t>ISID</a:t>
            </a:r>
            <a:endParaRPr kumimoji="0" lang="en-US" sz="1000" b="1" i="0" u="none" strike="noStrike" cap="none" normalizeH="0" baseline="0" dirty="0" smtClean="0">
              <a:ln>
                <a:noFill/>
              </a:ln>
              <a:solidFill>
                <a:schemeClr val="bg1">
                  <a:lumMod val="75000"/>
                </a:schemeClr>
              </a:solidFill>
              <a:effectLst/>
              <a:latin typeface="Arial" charset="0"/>
              <a:ea typeface="MS PGothic" pitchFamily="34" charset="-128"/>
            </a:endParaRPr>
          </a:p>
        </p:txBody>
      </p:sp>
      <p:sp>
        <p:nvSpPr>
          <p:cNvPr id="203" name="Trapezoid 202"/>
          <p:cNvSpPr/>
          <p:nvPr/>
        </p:nvSpPr>
        <p:spPr bwMode="auto">
          <a:xfrm flipV="1">
            <a:off x="7567835" y="4422676"/>
            <a:ext cx="432048" cy="144016"/>
          </a:xfrm>
          <a:prstGeom prst="trapezoid">
            <a:avLst>
              <a:gd name="adj" fmla="val 56603"/>
            </a:avLst>
          </a:prstGeom>
          <a:noFill/>
          <a:ln w="9525" cap="flat" cmpd="sng" algn="ctr">
            <a:solidFill>
              <a:schemeClr val="bg1">
                <a:lumMod val="65000"/>
              </a:schemeClr>
            </a:solidFill>
            <a:prstDash val="dash"/>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dirty="0" smtClean="0">
              <a:ln>
                <a:noFill/>
              </a:ln>
              <a:solidFill>
                <a:schemeClr val="tx1"/>
              </a:solidFill>
              <a:effectLst/>
              <a:latin typeface="Arial" charset="0"/>
              <a:ea typeface="MS PGothic" pitchFamily="34" charset="-128"/>
            </a:endParaRPr>
          </a:p>
        </p:txBody>
      </p:sp>
      <p:sp>
        <p:nvSpPr>
          <p:cNvPr id="204" name="Trapezoid 203"/>
          <p:cNvSpPr/>
          <p:nvPr/>
        </p:nvSpPr>
        <p:spPr bwMode="auto">
          <a:xfrm flipV="1">
            <a:off x="8215907" y="4422676"/>
            <a:ext cx="432048" cy="144016"/>
          </a:xfrm>
          <a:prstGeom prst="trapezoid">
            <a:avLst>
              <a:gd name="adj" fmla="val 56603"/>
            </a:avLst>
          </a:prstGeom>
          <a:noFill/>
          <a:ln w="9525" cap="flat" cmpd="sng" algn="ctr">
            <a:solidFill>
              <a:schemeClr val="bg1">
                <a:lumMod val="65000"/>
              </a:schemeClr>
            </a:solidFill>
            <a:prstDash val="dash"/>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smtClean="0">
              <a:ln>
                <a:noFill/>
              </a:ln>
              <a:solidFill>
                <a:schemeClr val="tx1"/>
              </a:solidFill>
              <a:effectLst/>
              <a:latin typeface="Arial" charset="0"/>
              <a:ea typeface="MS PGothic" pitchFamily="34" charset="-128"/>
            </a:endParaRPr>
          </a:p>
        </p:txBody>
      </p:sp>
      <p:sp>
        <p:nvSpPr>
          <p:cNvPr id="205" name="Trapezoid 204"/>
          <p:cNvSpPr/>
          <p:nvPr/>
        </p:nvSpPr>
        <p:spPr bwMode="auto">
          <a:xfrm flipV="1">
            <a:off x="8872363" y="4422676"/>
            <a:ext cx="423664" cy="144016"/>
          </a:xfrm>
          <a:prstGeom prst="trapezoid">
            <a:avLst>
              <a:gd name="adj" fmla="val 56603"/>
            </a:avLst>
          </a:prstGeom>
          <a:noFill/>
          <a:ln w="9525" cap="flat" cmpd="sng" algn="ctr">
            <a:solidFill>
              <a:schemeClr val="bg1">
                <a:lumMod val="65000"/>
              </a:schemeClr>
            </a:solidFill>
            <a:prstDash val="dash"/>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smtClean="0">
              <a:ln>
                <a:noFill/>
              </a:ln>
              <a:solidFill>
                <a:schemeClr val="tx1"/>
              </a:solidFill>
              <a:effectLst/>
              <a:latin typeface="Arial" charset="0"/>
              <a:ea typeface="MS PGothic" pitchFamily="34" charset="-128"/>
            </a:endParaRPr>
          </a:p>
        </p:txBody>
      </p:sp>
      <p:sp>
        <p:nvSpPr>
          <p:cNvPr id="206" name="Rectangle 205"/>
          <p:cNvSpPr/>
          <p:nvPr/>
        </p:nvSpPr>
        <p:spPr bwMode="auto">
          <a:xfrm>
            <a:off x="7567835" y="4206652"/>
            <a:ext cx="1728192" cy="144016"/>
          </a:xfrm>
          <a:prstGeom prst="rect">
            <a:avLst/>
          </a:prstGeom>
          <a:noFill/>
          <a:ln w="9525" cap="flat" cmpd="sng" algn="ctr">
            <a:solidFill>
              <a:schemeClr val="bg1">
                <a:lumMod val="65000"/>
              </a:schemeClr>
            </a:solidFill>
            <a:prstDash val="dash"/>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r>
              <a:rPr kumimoji="0" lang="en-GB" sz="1000" b="0" i="0" u="none" strike="noStrike" cap="none" normalizeH="0" baseline="0" dirty="0" smtClean="0">
                <a:ln>
                  <a:noFill/>
                </a:ln>
                <a:solidFill>
                  <a:schemeClr val="bg1">
                    <a:lumMod val="75000"/>
                  </a:schemeClr>
                </a:solidFill>
                <a:effectLst/>
                <a:latin typeface="Arial" charset="0"/>
                <a:ea typeface="MS PGothic" pitchFamily="34" charset="-128"/>
              </a:rPr>
              <a:t>BSI Relay</a:t>
            </a:r>
            <a:endParaRPr kumimoji="0" lang="en-US" sz="1000" b="0" i="0" u="none" strike="noStrike" cap="none" normalizeH="0" baseline="0" dirty="0" smtClean="0">
              <a:ln>
                <a:noFill/>
              </a:ln>
              <a:solidFill>
                <a:schemeClr val="bg1">
                  <a:lumMod val="75000"/>
                </a:schemeClr>
              </a:solidFill>
              <a:effectLst/>
              <a:latin typeface="Arial" charset="0"/>
              <a:ea typeface="MS PGothic" pitchFamily="34" charset="-128"/>
            </a:endParaRPr>
          </a:p>
        </p:txBody>
      </p:sp>
      <p:sp>
        <p:nvSpPr>
          <p:cNvPr id="207" name="TextBox 206"/>
          <p:cNvSpPr txBox="1"/>
          <p:nvPr/>
        </p:nvSpPr>
        <p:spPr>
          <a:xfrm>
            <a:off x="7639843" y="4422676"/>
            <a:ext cx="248466" cy="153888"/>
          </a:xfrm>
          <a:prstGeom prst="rect">
            <a:avLst/>
          </a:prstGeom>
          <a:noFill/>
        </p:spPr>
        <p:txBody>
          <a:bodyPr wrap="none" lIns="0" tIns="0" rIns="0" bIns="0" rtlCol="0" anchor="ctr">
            <a:spAutoFit/>
          </a:bodyPr>
          <a:lstStyle/>
          <a:p>
            <a:pPr algn="ctr"/>
            <a:r>
              <a:rPr lang="en-GB" sz="1000" b="0" dirty="0" smtClean="0">
                <a:solidFill>
                  <a:schemeClr val="bg1">
                    <a:lumMod val="75000"/>
                  </a:schemeClr>
                </a:solidFill>
              </a:rPr>
              <a:t>ISID</a:t>
            </a:r>
            <a:endParaRPr lang="en-US" sz="1000" b="0" dirty="0" smtClean="0">
              <a:solidFill>
                <a:schemeClr val="bg1">
                  <a:lumMod val="75000"/>
                </a:schemeClr>
              </a:solidFill>
            </a:endParaRPr>
          </a:p>
        </p:txBody>
      </p:sp>
      <p:sp>
        <p:nvSpPr>
          <p:cNvPr id="208" name="TextBox 207"/>
          <p:cNvSpPr txBox="1"/>
          <p:nvPr/>
        </p:nvSpPr>
        <p:spPr>
          <a:xfrm>
            <a:off x="8287915" y="4422676"/>
            <a:ext cx="248466" cy="153888"/>
          </a:xfrm>
          <a:prstGeom prst="rect">
            <a:avLst/>
          </a:prstGeom>
          <a:noFill/>
        </p:spPr>
        <p:txBody>
          <a:bodyPr wrap="none" lIns="0" tIns="0" rIns="0" bIns="0" rtlCol="0" anchor="ctr">
            <a:spAutoFit/>
          </a:bodyPr>
          <a:lstStyle/>
          <a:p>
            <a:pPr algn="ctr"/>
            <a:r>
              <a:rPr lang="en-GB" sz="1000" b="0" dirty="0" smtClean="0">
                <a:solidFill>
                  <a:schemeClr val="bg1">
                    <a:lumMod val="75000"/>
                  </a:schemeClr>
                </a:solidFill>
              </a:rPr>
              <a:t>ISID</a:t>
            </a:r>
            <a:endParaRPr lang="en-US" sz="1000" b="0" dirty="0" smtClean="0">
              <a:solidFill>
                <a:schemeClr val="bg1">
                  <a:lumMod val="75000"/>
                </a:schemeClr>
              </a:solidFill>
            </a:endParaRPr>
          </a:p>
        </p:txBody>
      </p:sp>
      <p:sp>
        <p:nvSpPr>
          <p:cNvPr id="209" name="TextBox 208"/>
          <p:cNvSpPr txBox="1"/>
          <p:nvPr/>
        </p:nvSpPr>
        <p:spPr>
          <a:xfrm>
            <a:off x="8975553" y="4422676"/>
            <a:ext cx="248466" cy="153888"/>
          </a:xfrm>
          <a:prstGeom prst="rect">
            <a:avLst/>
          </a:prstGeom>
          <a:noFill/>
        </p:spPr>
        <p:txBody>
          <a:bodyPr wrap="none" lIns="0" tIns="0" rIns="0" bIns="0" rtlCol="0" anchor="ctr">
            <a:spAutoFit/>
          </a:bodyPr>
          <a:lstStyle/>
          <a:p>
            <a:pPr algn="ctr"/>
            <a:r>
              <a:rPr lang="en-GB" sz="1000" b="0" dirty="0" smtClean="0">
                <a:solidFill>
                  <a:schemeClr val="bg1">
                    <a:lumMod val="75000"/>
                  </a:schemeClr>
                </a:solidFill>
              </a:rPr>
              <a:t>ISID</a:t>
            </a:r>
            <a:endParaRPr lang="en-US" sz="1000" b="0" dirty="0" smtClean="0">
              <a:solidFill>
                <a:schemeClr val="bg1">
                  <a:lumMod val="75000"/>
                </a:schemeClr>
              </a:solidFill>
            </a:endParaRPr>
          </a:p>
        </p:txBody>
      </p:sp>
      <p:sp>
        <p:nvSpPr>
          <p:cNvPr id="210" name="TextBox 209"/>
          <p:cNvSpPr txBox="1"/>
          <p:nvPr/>
        </p:nvSpPr>
        <p:spPr>
          <a:xfrm>
            <a:off x="223019" y="5733916"/>
            <a:ext cx="10009112" cy="2154436"/>
          </a:xfrm>
          <a:prstGeom prst="rect">
            <a:avLst/>
          </a:prstGeom>
          <a:noFill/>
        </p:spPr>
        <p:txBody>
          <a:bodyPr wrap="square" lIns="0" tIns="0" rIns="0" bIns="0" rtlCol="0">
            <a:spAutoFit/>
          </a:bodyPr>
          <a:lstStyle/>
          <a:p>
            <a:r>
              <a:rPr lang="en-GB" sz="1400" b="0" dirty="0" smtClean="0"/>
              <a:t>Under normal circumstances, the </a:t>
            </a:r>
            <a:r>
              <a:rPr lang="en-GB" sz="1400" b="0" dirty="0" err="1" smtClean="0"/>
              <a:t>CBPs</a:t>
            </a:r>
            <a:r>
              <a:rPr lang="en-GB" sz="1400" b="0" dirty="0" smtClean="0"/>
              <a:t> are Edge Ports for the  BVLAN Ethernet connections and TESI connections and port filtering should not be performed; i.e. fixed forwarding (correct?). </a:t>
            </a:r>
          </a:p>
          <a:p>
            <a:endParaRPr lang="en-GB" sz="1400" b="0" dirty="0" smtClean="0"/>
          </a:p>
          <a:p>
            <a:r>
              <a:rPr lang="en-GB" sz="1400" b="0" dirty="0" smtClean="0"/>
              <a:t>In a DRNI Portal with two nodes, BVLAN and TESI endpoints are duplicated (one in each portal node). Should port filtering be used to control which of the two endpoints is connected to a BVLAN/TESI? Or should we instead control the Port Map in the VLAN Registration Entry for </a:t>
            </a:r>
            <a:r>
              <a:rPr lang="en-GB" sz="1400" b="0" dirty="0" err="1" smtClean="0"/>
              <a:t>BVLANs</a:t>
            </a:r>
            <a:r>
              <a:rPr lang="en-GB" sz="1400" b="0" dirty="0" smtClean="0"/>
              <a:t> and the Filtering Entry for </a:t>
            </a:r>
            <a:r>
              <a:rPr lang="en-GB" sz="1400" b="0" dirty="0" err="1" smtClean="0"/>
              <a:t>TESIs</a:t>
            </a:r>
            <a:r>
              <a:rPr lang="en-GB" sz="1400" b="0" dirty="0" smtClean="0"/>
              <a:t>? Or other?</a:t>
            </a:r>
          </a:p>
          <a:p>
            <a:endParaRPr lang="en-GB" sz="1400" b="0" dirty="0" smtClean="0"/>
          </a:p>
          <a:p>
            <a:r>
              <a:rPr lang="en-GB" sz="1400" b="0" dirty="0" smtClean="0"/>
              <a:t>For case port filtering can be used, what is the location of the port filtering entries in the CBP: A, B, C, D or other?</a:t>
            </a:r>
            <a:br>
              <a:rPr lang="en-GB" sz="1400" b="0" dirty="0" smtClean="0"/>
            </a:br>
            <a:r>
              <a:rPr lang="en-GB" sz="1400" b="0" dirty="0" smtClean="0"/>
              <a:t>Port filtering may not be the right tool, as BVLAN/TESI MEP functions will generate OAM which is not blocked in case of locations B,C,D. BVLAN and TESI OAM generated by the CBP in the standby gateway node must be blocked.</a:t>
            </a:r>
          </a:p>
        </p:txBody>
      </p:sp>
      <p:sp>
        <p:nvSpPr>
          <p:cNvPr id="211" name="Rectangle 210"/>
          <p:cNvSpPr/>
          <p:nvPr/>
        </p:nvSpPr>
        <p:spPr bwMode="auto">
          <a:xfrm>
            <a:off x="439043" y="1264196"/>
            <a:ext cx="1872209" cy="504056"/>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12" name="Rectangle 211"/>
          <p:cNvSpPr/>
          <p:nvPr/>
        </p:nvSpPr>
        <p:spPr bwMode="auto">
          <a:xfrm>
            <a:off x="439044" y="3136404"/>
            <a:ext cx="1872208"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6.14</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13" name="Rectangle 212"/>
          <p:cNvSpPr/>
          <p:nvPr/>
        </p:nvSpPr>
        <p:spPr bwMode="auto">
          <a:xfrm>
            <a:off x="439044" y="2920380"/>
            <a:ext cx="1872208"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6.10</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cxnSp>
        <p:nvCxnSpPr>
          <p:cNvPr id="214" name="Straight Connector 213"/>
          <p:cNvCxnSpPr/>
          <p:nvPr/>
        </p:nvCxnSpPr>
        <p:spPr bwMode="auto">
          <a:xfrm>
            <a:off x="1375148" y="3352428"/>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215" name="Rectangle 214"/>
          <p:cNvSpPr/>
          <p:nvPr/>
        </p:nvSpPr>
        <p:spPr bwMode="auto">
          <a:xfrm>
            <a:off x="439044" y="3568452"/>
            <a:ext cx="1872208"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6.14</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16" name="Rectangle 215"/>
          <p:cNvSpPr/>
          <p:nvPr/>
        </p:nvSpPr>
        <p:spPr bwMode="auto">
          <a:xfrm>
            <a:off x="439044" y="3784476"/>
            <a:ext cx="1872208" cy="648072"/>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6.11, 9.5c</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17" name="Rectangle 216"/>
          <p:cNvSpPr/>
          <p:nvPr/>
        </p:nvSpPr>
        <p:spPr bwMode="auto">
          <a:xfrm>
            <a:off x="439044" y="4432548"/>
            <a:ext cx="1872208"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18" name="Rectangle 217"/>
          <p:cNvSpPr/>
          <p:nvPr/>
        </p:nvSpPr>
        <p:spPr bwMode="auto">
          <a:xfrm>
            <a:off x="439043" y="2488332"/>
            <a:ext cx="288033"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19" name="Rectangle 218"/>
          <p:cNvSpPr/>
          <p:nvPr/>
        </p:nvSpPr>
        <p:spPr bwMode="auto">
          <a:xfrm>
            <a:off x="439043" y="2704356"/>
            <a:ext cx="288033"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20" name="Rectangle 219"/>
          <p:cNvSpPr/>
          <p:nvPr/>
        </p:nvSpPr>
        <p:spPr bwMode="auto">
          <a:xfrm>
            <a:off x="727075" y="2488332"/>
            <a:ext cx="288033"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21" name="Rectangle 220"/>
          <p:cNvSpPr/>
          <p:nvPr/>
        </p:nvSpPr>
        <p:spPr bwMode="auto">
          <a:xfrm>
            <a:off x="727075" y="2704356"/>
            <a:ext cx="288033"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22" name="Rectangle 221"/>
          <p:cNvSpPr/>
          <p:nvPr/>
        </p:nvSpPr>
        <p:spPr bwMode="auto">
          <a:xfrm>
            <a:off x="1087114" y="2488332"/>
            <a:ext cx="288033"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23" name="Rectangle 222"/>
          <p:cNvSpPr/>
          <p:nvPr/>
        </p:nvSpPr>
        <p:spPr bwMode="auto">
          <a:xfrm>
            <a:off x="1087114" y="2704356"/>
            <a:ext cx="288033"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24" name="Isosceles Triangle 223"/>
          <p:cNvSpPr/>
          <p:nvPr/>
        </p:nvSpPr>
        <p:spPr bwMode="auto">
          <a:xfrm flipV="1">
            <a:off x="606351" y="4496544"/>
            <a:ext cx="279648" cy="216024"/>
          </a:xfrm>
          <a:prstGeom prst="triangle">
            <a:avLst/>
          </a:prstGeom>
          <a:solidFill>
            <a:srgbClr val="66FF33"/>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25" name="Isosceles Triangle 224"/>
          <p:cNvSpPr/>
          <p:nvPr/>
        </p:nvSpPr>
        <p:spPr bwMode="auto">
          <a:xfrm flipV="1">
            <a:off x="1887588" y="4496544"/>
            <a:ext cx="279648" cy="216024"/>
          </a:xfrm>
          <a:prstGeom prst="triangle">
            <a:avLst/>
          </a:prstGeom>
          <a:solidFill>
            <a:srgbClr val="66FF33"/>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26" name="Rectangle 225"/>
          <p:cNvSpPr/>
          <p:nvPr/>
        </p:nvSpPr>
        <p:spPr bwMode="auto">
          <a:xfrm>
            <a:off x="1375727" y="2488332"/>
            <a:ext cx="288033"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27" name="Rectangle 226"/>
          <p:cNvSpPr/>
          <p:nvPr/>
        </p:nvSpPr>
        <p:spPr bwMode="auto">
          <a:xfrm>
            <a:off x="1375147" y="2704356"/>
            <a:ext cx="288033"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28" name="Rectangle 227"/>
          <p:cNvSpPr/>
          <p:nvPr/>
        </p:nvSpPr>
        <p:spPr bwMode="auto">
          <a:xfrm>
            <a:off x="1735187" y="2488332"/>
            <a:ext cx="288033"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29" name="Rectangle 228"/>
          <p:cNvSpPr/>
          <p:nvPr/>
        </p:nvSpPr>
        <p:spPr bwMode="auto">
          <a:xfrm>
            <a:off x="1735187" y="2704356"/>
            <a:ext cx="288033"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30" name="Rectangle 229"/>
          <p:cNvSpPr/>
          <p:nvPr/>
        </p:nvSpPr>
        <p:spPr bwMode="auto">
          <a:xfrm>
            <a:off x="2023220" y="2488332"/>
            <a:ext cx="288033"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31" name="Rectangle 230"/>
          <p:cNvSpPr/>
          <p:nvPr/>
        </p:nvSpPr>
        <p:spPr bwMode="auto">
          <a:xfrm>
            <a:off x="2023219" y="2704356"/>
            <a:ext cx="288033"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32" name="Isosceles Triangle 231"/>
          <p:cNvSpPr/>
          <p:nvPr/>
        </p:nvSpPr>
        <p:spPr bwMode="auto">
          <a:xfrm>
            <a:off x="1447156" y="1344216"/>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33" name="Flowchart: Delay 232"/>
          <p:cNvSpPr/>
          <p:nvPr/>
        </p:nvSpPr>
        <p:spPr bwMode="auto">
          <a:xfrm rot="16200000">
            <a:off x="1519164" y="1560240"/>
            <a:ext cx="72008" cy="216024"/>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34" name="Flowchart: Delay 233"/>
          <p:cNvSpPr/>
          <p:nvPr/>
        </p:nvSpPr>
        <p:spPr bwMode="auto">
          <a:xfrm rot="5400000" flipV="1">
            <a:off x="1519164" y="1982995"/>
            <a:ext cx="72008" cy="216024"/>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35" name="Isosceles Triangle 234"/>
          <p:cNvSpPr/>
          <p:nvPr/>
        </p:nvSpPr>
        <p:spPr bwMode="auto">
          <a:xfrm flipV="1">
            <a:off x="1447156" y="2199020"/>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36" name="Isosceles Triangle 235"/>
          <p:cNvSpPr/>
          <p:nvPr/>
        </p:nvSpPr>
        <p:spPr bwMode="auto">
          <a:xfrm>
            <a:off x="1720281" y="1344216"/>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37" name="Flowchart: Delay 236"/>
          <p:cNvSpPr/>
          <p:nvPr/>
        </p:nvSpPr>
        <p:spPr bwMode="auto">
          <a:xfrm rot="16200000">
            <a:off x="1792289" y="1560240"/>
            <a:ext cx="72008" cy="216024"/>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38" name="Flowchart: Delay 237"/>
          <p:cNvSpPr/>
          <p:nvPr/>
        </p:nvSpPr>
        <p:spPr bwMode="auto">
          <a:xfrm rot="5400000" flipV="1">
            <a:off x="1792289" y="1982995"/>
            <a:ext cx="72008" cy="216024"/>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39" name="Isosceles Triangle 238"/>
          <p:cNvSpPr/>
          <p:nvPr/>
        </p:nvSpPr>
        <p:spPr bwMode="auto">
          <a:xfrm flipV="1">
            <a:off x="1720281" y="2199020"/>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40" name="Isosceles Triangle 239"/>
          <p:cNvSpPr/>
          <p:nvPr/>
        </p:nvSpPr>
        <p:spPr bwMode="auto">
          <a:xfrm>
            <a:off x="2023220" y="1344216"/>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41" name="Flowchart: Delay 240"/>
          <p:cNvSpPr/>
          <p:nvPr/>
        </p:nvSpPr>
        <p:spPr bwMode="auto">
          <a:xfrm rot="16200000">
            <a:off x="2095228" y="1560240"/>
            <a:ext cx="72008" cy="216024"/>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42" name="Flowchart: Delay 241"/>
          <p:cNvSpPr/>
          <p:nvPr/>
        </p:nvSpPr>
        <p:spPr bwMode="auto">
          <a:xfrm rot="5400000" flipV="1">
            <a:off x="2095228" y="1982995"/>
            <a:ext cx="72008" cy="216024"/>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43" name="Isosceles Triangle 242"/>
          <p:cNvSpPr/>
          <p:nvPr/>
        </p:nvSpPr>
        <p:spPr bwMode="auto">
          <a:xfrm flipV="1">
            <a:off x="2023220" y="2199020"/>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44" name="Isosceles Triangle 243"/>
          <p:cNvSpPr/>
          <p:nvPr/>
        </p:nvSpPr>
        <p:spPr bwMode="auto">
          <a:xfrm>
            <a:off x="496145" y="1344216"/>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45" name="Flowchart: Delay 244"/>
          <p:cNvSpPr/>
          <p:nvPr/>
        </p:nvSpPr>
        <p:spPr bwMode="auto">
          <a:xfrm rot="16200000">
            <a:off x="568153" y="1560240"/>
            <a:ext cx="72008" cy="216024"/>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46" name="Flowchart: Delay 245"/>
          <p:cNvSpPr/>
          <p:nvPr/>
        </p:nvSpPr>
        <p:spPr bwMode="auto">
          <a:xfrm rot="5400000" flipV="1">
            <a:off x="568153" y="1982995"/>
            <a:ext cx="72008" cy="216024"/>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47" name="Isosceles Triangle 246"/>
          <p:cNvSpPr/>
          <p:nvPr/>
        </p:nvSpPr>
        <p:spPr bwMode="auto">
          <a:xfrm flipV="1">
            <a:off x="496145" y="2199020"/>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48" name="Isosceles Triangle 247"/>
          <p:cNvSpPr/>
          <p:nvPr/>
        </p:nvSpPr>
        <p:spPr bwMode="auto">
          <a:xfrm>
            <a:off x="784177" y="1344216"/>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49" name="Flowchart: Delay 248"/>
          <p:cNvSpPr/>
          <p:nvPr/>
        </p:nvSpPr>
        <p:spPr bwMode="auto">
          <a:xfrm rot="16200000">
            <a:off x="856185" y="1560240"/>
            <a:ext cx="72008" cy="216024"/>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50" name="Flowchart: Delay 249"/>
          <p:cNvSpPr/>
          <p:nvPr/>
        </p:nvSpPr>
        <p:spPr bwMode="auto">
          <a:xfrm rot="5400000" flipV="1">
            <a:off x="856185" y="1982995"/>
            <a:ext cx="72008" cy="216024"/>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51" name="Isosceles Triangle 250"/>
          <p:cNvSpPr/>
          <p:nvPr/>
        </p:nvSpPr>
        <p:spPr bwMode="auto">
          <a:xfrm flipV="1">
            <a:off x="784177" y="2199020"/>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52" name="Isosceles Triangle 251"/>
          <p:cNvSpPr/>
          <p:nvPr/>
        </p:nvSpPr>
        <p:spPr bwMode="auto">
          <a:xfrm>
            <a:off x="1087116" y="1344216"/>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53" name="Flowchart: Delay 252"/>
          <p:cNvSpPr/>
          <p:nvPr/>
        </p:nvSpPr>
        <p:spPr bwMode="auto">
          <a:xfrm rot="16200000">
            <a:off x="1159124" y="1560240"/>
            <a:ext cx="72008" cy="216024"/>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54" name="Flowchart: Delay 253"/>
          <p:cNvSpPr/>
          <p:nvPr/>
        </p:nvSpPr>
        <p:spPr bwMode="auto">
          <a:xfrm rot="5400000" flipV="1">
            <a:off x="1159124" y="1982995"/>
            <a:ext cx="72008" cy="216024"/>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55" name="Isosceles Triangle 254"/>
          <p:cNvSpPr/>
          <p:nvPr/>
        </p:nvSpPr>
        <p:spPr bwMode="auto">
          <a:xfrm flipV="1">
            <a:off x="1087116" y="2199020"/>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56" name="Isosceles Triangle 255"/>
          <p:cNvSpPr/>
          <p:nvPr/>
        </p:nvSpPr>
        <p:spPr bwMode="auto">
          <a:xfrm flipV="1">
            <a:off x="1239516" y="4496544"/>
            <a:ext cx="279648" cy="216024"/>
          </a:xfrm>
          <a:prstGeom prst="triangle">
            <a:avLst/>
          </a:prstGeom>
          <a:solidFill>
            <a:srgbClr val="66FF33"/>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57" name="Rectangle 256"/>
          <p:cNvSpPr/>
          <p:nvPr/>
        </p:nvSpPr>
        <p:spPr bwMode="auto">
          <a:xfrm>
            <a:off x="439623" y="1984276"/>
            <a:ext cx="1872209" cy="504056"/>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58" name="Rectangle 257"/>
          <p:cNvSpPr/>
          <p:nvPr/>
        </p:nvSpPr>
        <p:spPr bwMode="auto">
          <a:xfrm>
            <a:off x="439623" y="1768252"/>
            <a:ext cx="1872208"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C00000"/>
                </a:solidFill>
                <a:effectLst/>
                <a:latin typeface="Arial" charset="0"/>
                <a:ea typeface="MS PGothic" pitchFamily="34" charset="-128"/>
              </a:rPr>
              <a:t>Port filtering entities 8.6.1/2/4 </a:t>
            </a:r>
            <a:endParaRPr kumimoji="0" lang="en-GB" sz="1100" b="0" i="0" u="none" strike="noStrike" cap="none" normalizeH="0" baseline="0" dirty="0" smtClean="0">
              <a:ln>
                <a:noFill/>
              </a:ln>
              <a:solidFill>
                <a:srgbClr val="C00000"/>
              </a:solidFill>
              <a:effectLst/>
              <a:latin typeface="Arial" charset="0"/>
              <a:ea typeface="MS PGothic" pitchFamily="34" charset="-128"/>
            </a:endParaRPr>
          </a:p>
        </p:txBody>
      </p:sp>
      <p:sp>
        <p:nvSpPr>
          <p:cNvPr id="259" name="Rectangle 258"/>
          <p:cNvSpPr/>
          <p:nvPr/>
        </p:nvSpPr>
        <p:spPr bwMode="auto">
          <a:xfrm>
            <a:off x="439623" y="4792588"/>
            <a:ext cx="1872208"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C00000"/>
                </a:solidFill>
                <a:effectLst/>
                <a:latin typeface="Arial" charset="0"/>
                <a:ea typeface="MS PGothic" pitchFamily="34" charset="-128"/>
              </a:rPr>
              <a:t>Port filtering entities 8.6.1/2/4 </a:t>
            </a:r>
            <a:endParaRPr kumimoji="0" lang="en-GB" sz="1100" b="0" i="0" u="none" strike="noStrike" cap="none" normalizeH="0" baseline="0" dirty="0" smtClean="0">
              <a:ln>
                <a:noFill/>
              </a:ln>
              <a:solidFill>
                <a:srgbClr val="C00000"/>
              </a:solidFill>
              <a:effectLst/>
              <a:latin typeface="Arial" charset="0"/>
              <a:ea typeface="MS PGothic" pitchFamily="34" charset="-128"/>
            </a:endParaRPr>
          </a:p>
        </p:txBody>
      </p:sp>
      <p:cxnSp>
        <p:nvCxnSpPr>
          <p:cNvPr id="260" name="Straight Arrow Connector 259"/>
          <p:cNvCxnSpPr/>
          <p:nvPr/>
        </p:nvCxnSpPr>
        <p:spPr bwMode="auto">
          <a:xfrm flipH="1" flipV="1">
            <a:off x="2311831" y="4855304"/>
            <a:ext cx="287452" cy="9292"/>
          </a:xfrm>
          <a:prstGeom prst="straightConnector1">
            <a:avLst/>
          </a:prstGeom>
          <a:solidFill>
            <a:schemeClr val="accent1"/>
          </a:solidFill>
          <a:ln w="9525" cap="flat" cmpd="sng" algn="ctr">
            <a:solidFill>
              <a:srgbClr val="C00000"/>
            </a:solidFill>
            <a:prstDash val="solid"/>
            <a:round/>
            <a:headEnd type="none" w="med" len="med"/>
            <a:tailEnd type="arrow"/>
          </a:ln>
          <a:effectLst/>
        </p:spPr>
      </p:cxnSp>
      <p:sp>
        <p:nvSpPr>
          <p:cNvPr id="261" name="TextBox 260"/>
          <p:cNvSpPr txBox="1"/>
          <p:nvPr/>
        </p:nvSpPr>
        <p:spPr>
          <a:xfrm>
            <a:off x="2466107" y="4495264"/>
            <a:ext cx="205184" cy="369332"/>
          </a:xfrm>
          <a:prstGeom prst="rect">
            <a:avLst/>
          </a:prstGeom>
          <a:noFill/>
        </p:spPr>
        <p:txBody>
          <a:bodyPr wrap="none" lIns="0" tIns="0" rIns="0" bIns="0" rtlCol="0">
            <a:spAutoFit/>
          </a:bodyPr>
          <a:lstStyle/>
          <a:p>
            <a:r>
              <a:rPr lang="en-GB" sz="2400" b="0" dirty="0" smtClean="0">
                <a:solidFill>
                  <a:srgbClr val="C00000"/>
                </a:solidFill>
              </a:rPr>
              <a:t>A</a:t>
            </a:r>
            <a:endParaRPr lang="en-US" sz="2400" b="0" dirty="0" smtClean="0">
              <a:solidFill>
                <a:srgbClr val="C00000"/>
              </a:solidFill>
            </a:endParaRPr>
          </a:p>
        </p:txBody>
      </p:sp>
      <p:sp>
        <p:nvSpPr>
          <p:cNvPr id="262" name="Trapezoid 261"/>
          <p:cNvSpPr/>
          <p:nvPr/>
        </p:nvSpPr>
        <p:spPr bwMode="auto">
          <a:xfrm>
            <a:off x="511631" y="3784476"/>
            <a:ext cx="1728192" cy="144016"/>
          </a:xfrm>
          <a:prstGeom prst="trapezoid">
            <a:avLst>
              <a:gd name="adj" fmla="val 88206"/>
            </a:avLst>
          </a:prstGeom>
          <a:noFill/>
          <a:ln w="9525" cap="flat" cmpd="sng" algn="ctr">
            <a:solidFill>
              <a:schemeClr val="bg1">
                <a:lumMod val="65000"/>
              </a:schemeClr>
            </a:solidFill>
            <a:prstDash val="dash"/>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000" b="1" i="0" u="none" strike="noStrike" cap="none" normalizeH="0" baseline="0" dirty="0" smtClean="0">
                <a:ln>
                  <a:noFill/>
                </a:ln>
                <a:solidFill>
                  <a:schemeClr val="bg1">
                    <a:lumMod val="75000"/>
                  </a:schemeClr>
                </a:solidFill>
                <a:effectLst/>
                <a:latin typeface="Arial" charset="0"/>
                <a:ea typeface="MS PGothic" pitchFamily="34" charset="-128"/>
              </a:rPr>
              <a:t>ISID</a:t>
            </a:r>
            <a:endParaRPr kumimoji="0" lang="en-US" sz="1000" b="1" i="0" u="none" strike="noStrike" cap="none" normalizeH="0" baseline="0" dirty="0" smtClean="0">
              <a:ln>
                <a:noFill/>
              </a:ln>
              <a:solidFill>
                <a:schemeClr val="bg1">
                  <a:lumMod val="75000"/>
                </a:schemeClr>
              </a:solidFill>
              <a:effectLst/>
              <a:latin typeface="Arial" charset="0"/>
              <a:ea typeface="MS PGothic" pitchFamily="34" charset="-128"/>
            </a:endParaRPr>
          </a:p>
        </p:txBody>
      </p:sp>
      <p:sp>
        <p:nvSpPr>
          <p:cNvPr id="263" name="Trapezoid 262"/>
          <p:cNvSpPr/>
          <p:nvPr/>
        </p:nvSpPr>
        <p:spPr bwMode="auto">
          <a:xfrm flipV="1">
            <a:off x="511631" y="4216524"/>
            <a:ext cx="432048" cy="144016"/>
          </a:xfrm>
          <a:prstGeom prst="trapezoid">
            <a:avLst>
              <a:gd name="adj" fmla="val 56603"/>
            </a:avLst>
          </a:prstGeom>
          <a:noFill/>
          <a:ln w="9525" cap="flat" cmpd="sng" algn="ctr">
            <a:solidFill>
              <a:schemeClr val="bg1">
                <a:lumMod val="65000"/>
              </a:schemeClr>
            </a:solidFill>
            <a:prstDash val="dash"/>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dirty="0" smtClean="0">
              <a:ln>
                <a:noFill/>
              </a:ln>
              <a:solidFill>
                <a:schemeClr val="bg1">
                  <a:lumMod val="75000"/>
                </a:schemeClr>
              </a:solidFill>
              <a:effectLst/>
              <a:latin typeface="Arial" charset="0"/>
              <a:ea typeface="MS PGothic" pitchFamily="34" charset="-128"/>
            </a:endParaRPr>
          </a:p>
        </p:txBody>
      </p:sp>
      <p:sp>
        <p:nvSpPr>
          <p:cNvPr id="264" name="Trapezoid 263"/>
          <p:cNvSpPr/>
          <p:nvPr/>
        </p:nvSpPr>
        <p:spPr bwMode="auto">
          <a:xfrm flipV="1">
            <a:off x="1159703" y="4216524"/>
            <a:ext cx="432048" cy="144016"/>
          </a:xfrm>
          <a:prstGeom prst="trapezoid">
            <a:avLst>
              <a:gd name="adj" fmla="val 56603"/>
            </a:avLst>
          </a:prstGeom>
          <a:noFill/>
          <a:ln w="9525" cap="flat" cmpd="sng" algn="ctr">
            <a:solidFill>
              <a:schemeClr val="bg1">
                <a:lumMod val="65000"/>
              </a:schemeClr>
            </a:solidFill>
            <a:prstDash val="dash"/>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smtClean="0">
              <a:ln>
                <a:noFill/>
              </a:ln>
              <a:solidFill>
                <a:schemeClr val="bg1">
                  <a:lumMod val="75000"/>
                </a:schemeClr>
              </a:solidFill>
              <a:effectLst/>
              <a:latin typeface="Arial" charset="0"/>
              <a:ea typeface="MS PGothic" pitchFamily="34" charset="-128"/>
            </a:endParaRPr>
          </a:p>
        </p:txBody>
      </p:sp>
      <p:sp>
        <p:nvSpPr>
          <p:cNvPr id="265" name="Trapezoid 264"/>
          <p:cNvSpPr/>
          <p:nvPr/>
        </p:nvSpPr>
        <p:spPr bwMode="auto">
          <a:xfrm flipV="1">
            <a:off x="1816159" y="4216524"/>
            <a:ext cx="423664" cy="144016"/>
          </a:xfrm>
          <a:prstGeom prst="trapezoid">
            <a:avLst>
              <a:gd name="adj" fmla="val 56603"/>
            </a:avLst>
          </a:prstGeom>
          <a:noFill/>
          <a:ln w="9525" cap="flat" cmpd="sng" algn="ctr">
            <a:solidFill>
              <a:schemeClr val="bg1">
                <a:lumMod val="65000"/>
              </a:schemeClr>
            </a:solidFill>
            <a:prstDash val="dash"/>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smtClean="0">
              <a:ln>
                <a:noFill/>
              </a:ln>
              <a:solidFill>
                <a:schemeClr val="bg1">
                  <a:lumMod val="75000"/>
                </a:schemeClr>
              </a:solidFill>
              <a:effectLst/>
              <a:latin typeface="Arial" charset="0"/>
              <a:ea typeface="MS PGothic" pitchFamily="34" charset="-128"/>
            </a:endParaRPr>
          </a:p>
        </p:txBody>
      </p:sp>
      <p:sp>
        <p:nvSpPr>
          <p:cNvPr id="266" name="Rectangle 265"/>
          <p:cNvSpPr/>
          <p:nvPr/>
        </p:nvSpPr>
        <p:spPr bwMode="auto">
          <a:xfrm>
            <a:off x="511631" y="4000500"/>
            <a:ext cx="1728192" cy="144016"/>
          </a:xfrm>
          <a:prstGeom prst="rect">
            <a:avLst/>
          </a:prstGeom>
          <a:noFill/>
          <a:ln w="9525" cap="flat" cmpd="sng" algn="ctr">
            <a:solidFill>
              <a:schemeClr val="bg1">
                <a:lumMod val="65000"/>
              </a:schemeClr>
            </a:solidFill>
            <a:prstDash val="dash"/>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r>
              <a:rPr kumimoji="0" lang="en-GB" sz="1000" b="0" i="0" u="none" strike="noStrike" cap="none" normalizeH="0" baseline="0" dirty="0" smtClean="0">
                <a:ln>
                  <a:noFill/>
                </a:ln>
                <a:solidFill>
                  <a:schemeClr val="bg1">
                    <a:lumMod val="75000"/>
                  </a:schemeClr>
                </a:solidFill>
                <a:effectLst/>
                <a:latin typeface="Arial" charset="0"/>
                <a:ea typeface="MS PGothic" pitchFamily="34" charset="-128"/>
              </a:rPr>
              <a:t>BSI Relay</a:t>
            </a:r>
            <a:endParaRPr kumimoji="0" lang="en-US" sz="1000" b="0" i="0" u="none" strike="noStrike" cap="none" normalizeH="0" baseline="0" dirty="0" smtClean="0">
              <a:ln>
                <a:noFill/>
              </a:ln>
              <a:solidFill>
                <a:schemeClr val="bg1">
                  <a:lumMod val="75000"/>
                </a:schemeClr>
              </a:solidFill>
              <a:effectLst/>
              <a:latin typeface="Arial" charset="0"/>
              <a:ea typeface="MS PGothic" pitchFamily="34" charset="-128"/>
            </a:endParaRPr>
          </a:p>
        </p:txBody>
      </p:sp>
      <p:sp>
        <p:nvSpPr>
          <p:cNvPr id="267" name="TextBox 266"/>
          <p:cNvSpPr txBox="1"/>
          <p:nvPr/>
        </p:nvSpPr>
        <p:spPr>
          <a:xfrm>
            <a:off x="622625" y="4216524"/>
            <a:ext cx="248466" cy="153888"/>
          </a:xfrm>
          <a:prstGeom prst="rect">
            <a:avLst/>
          </a:prstGeom>
          <a:noFill/>
          <a:ln>
            <a:noFill/>
          </a:ln>
        </p:spPr>
        <p:txBody>
          <a:bodyPr wrap="none" lIns="0" tIns="0" rIns="0" bIns="0" rtlCol="0" anchor="ctr">
            <a:spAutoFit/>
          </a:bodyPr>
          <a:lstStyle/>
          <a:p>
            <a:pPr algn="ctr"/>
            <a:r>
              <a:rPr lang="en-GB" sz="1000" b="0" dirty="0" smtClean="0">
                <a:solidFill>
                  <a:schemeClr val="bg1">
                    <a:lumMod val="75000"/>
                  </a:schemeClr>
                </a:solidFill>
              </a:rPr>
              <a:t>ISID</a:t>
            </a:r>
            <a:endParaRPr lang="en-US" sz="1000" b="0" dirty="0" smtClean="0">
              <a:solidFill>
                <a:schemeClr val="bg1">
                  <a:lumMod val="75000"/>
                </a:schemeClr>
              </a:solidFill>
            </a:endParaRPr>
          </a:p>
        </p:txBody>
      </p:sp>
      <p:sp>
        <p:nvSpPr>
          <p:cNvPr id="268" name="TextBox 267"/>
          <p:cNvSpPr txBox="1"/>
          <p:nvPr/>
        </p:nvSpPr>
        <p:spPr>
          <a:xfrm>
            <a:off x="1231711" y="4216524"/>
            <a:ext cx="248466" cy="153888"/>
          </a:xfrm>
          <a:prstGeom prst="rect">
            <a:avLst/>
          </a:prstGeom>
          <a:noFill/>
          <a:ln>
            <a:noFill/>
          </a:ln>
        </p:spPr>
        <p:txBody>
          <a:bodyPr wrap="none" lIns="0" tIns="0" rIns="0" bIns="0" rtlCol="0" anchor="ctr">
            <a:spAutoFit/>
          </a:bodyPr>
          <a:lstStyle/>
          <a:p>
            <a:pPr algn="ctr"/>
            <a:r>
              <a:rPr lang="en-GB" sz="1000" b="0" dirty="0" smtClean="0">
                <a:solidFill>
                  <a:schemeClr val="bg1">
                    <a:lumMod val="75000"/>
                  </a:schemeClr>
                </a:solidFill>
              </a:rPr>
              <a:t>ISID</a:t>
            </a:r>
            <a:endParaRPr lang="en-US" sz="1000" b="0" dirty="0" smtClean="0">
              <a:solidFill>
                <a:schemeClr val="bg1">
                  <a:lumMod val="75000"/>
                </a:schemeClr>
              </a:solidFill>
            </a:endParaRPr>
          </a:p>
        </p:txBody>
      </p:sp>
      <p:sp>
        <p:nvSpPr>
          <p:cNvPr id="269" name="TextBox 268"/>
          <p:cNvSpPr txBox="1"/>
          <p:nvPr/>
        </p:nvSpPr>
        <p:spPr>
          <a:xfrm>
            <a:off x="1919349" y="4216524"/>
            <a:ext cx="248466" cy="153888"/>
          </a:xfrm>
          <a:prstGeom prst="rect">
            <a:avLst/>
          </a:prstGeom>
          <a:noFill/>
          <a:ln>
            <a:noFill/>
          </a:ln>
        </p:spPr>
        <p:txBody>
          <a:bodyPr wrap="none" lIns="0" tIns="0" rIns="0" bIns="0" rtlCol="0" anchor="ctr">
            <a:spAutoFit/>
          </a:bodyPr>
          <a:lstStyle/>
          <a:p>
            <a:pPr algn="ctr"/>
            <a:r>
              <a:rPr lang="en-GB" sz="1000" b="0" dirty="0" smtClean="0">
                <a:solidFill>
                  <a:schemeClr val="bg1">
                    <a:lumMod val="75000"/>
                  </a:schemeClr>
                </a:solidFill>
              </a:rPr>
              <a:t>ISID</a:t>
            </a:r>
            <a:endParaRPr lang="en-US" sz="1000" b="0" dirty="0" smtClean="0">
              <a:solidFill>
                <a:schemeClr val="bg1">
                  <a:lumMod val="75000"/>
                </a:schemeClr>
              </a:solidFill>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151011" y="184076"/>
            <a:ext cx="10297144" cy="1015529"/>
          </a:xfrm>
        </p:spPr>
        <p:txBody>
          <a:bodyPr/>
          <a:lstStyle/>
          <a:p>
            <a:r>
              <a:rPr lang="en-GB" sz="3200" dirty="0" smtClean="0"/>
              <a:t>PBB Domain with G.8031 SNC protected SVLAN EC</a:t>
            </a:r>
            <a:endParaRPr lang="en-US" sz="3200" dirty="0"/>
          </a:p>
        </p:txBody>
      </p:sp>
      <p:sp>
        <p:nvSpPr>
          <p:cNvPr id="6" name="Cloud 5"/>
          <p:cNvSpPr/>
          <p:nvPr/>
        </p:nvSpPr>
        <p:spPr bwMode="auto">
          <a:xfrm flipV="1">
            <a:off x="1735187" y="2920380"/>
            <a:ext cx="7128792" cy="4608512"/>
          </a:xfrm>
          <a:prstGeom prst="cloud">
            <a:avLst/>
          </a:prstGeom>
          <a:solidFill>
            <a:schemeClr val="bg1">
              <a:lumMod val="9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dirty="0" smtClean="0">
              <a:ln>
                <a:noFill/>
              </a:ln>
              <a:solidFill>
                <a:schemeClr val="tx1"/>
              </a:solidFill>
              <a:effectLst/>
              <a:latin typeface="Arial" charset="0"/>
              <a:ea typeface="MS PGothic" pitchFamily="34" charset="-128"/>
            </a:endParaRPr>
          </a:p>
        </p:txBody>
      </p:sp>
      <p:sp>
        <p:nvSpPr>
          <p:cNvPr id="7" name="Rectangle 6"/>
          <p:cNvSpPr/>
          <p:nvPr/>
        </p:nvSpPr>
        <p:spPr bwMode="auto">
          <a:xfrm>
            <a:off x="1879203" y="5728692"/>
            <a:ext cx="2880320" cy="432048"/>
          </a:xfrm>
          <a:prstGeom prst="rect">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1"/>
                </a:solidFill>
                <a:effectLst/>
                <a:latin typeface="Arial" charset="0"/>
                <a:ea typeface="MS PGothic" pitchFamily="34" charset="-128"/>
              </a:rPr>
              <a:t>BVLAN EC</a:t>
            </a:r>
            <a:r>
              <a:rPr kumimoji="0" lang="en-GB" sz="1400" b="1" i="0" u="none" strike="noStrike" cap="none" normalizeH="0" dirty="0" smtClean="0">
                <a:ln>
                  <a:noFill/>
                </a:ln>
                <a:solidFill>
                  <a:schemeClr val="tx1"/>
                </a:solidFill>
                <a:effectLst/>
                <a:latin typeface="Arial" charset="0"/>
                <a:ea typeface="MS PGothic" pitchFamily="34" charset="-128"/>
              </a:rPr>
              <a:t> </a:t>
            </a:r>
            <a:r>
              <a:rPr kumimoji="0" lang="en-GB" sz="1400" b="1" i="0" u="none" strike="noStrike" cap="none" normalizeH="0" baseline="0" dirty="0" smtClean="0">
                <a:ln>
                  <a:noFill/>
                </a:ln>
                <a:solidFill>
                  <a:schemeClr val="tx1"/>
                </a:solidFill>
                <a:effectLst/>
                <a:latin typeface="Arial" charset="0"/>
                <a:ea typeface="MS PGothic" pitchFamily="34" charset="-128"/>
              </a:rPr>
              <a:t>Relay</a:t>
            </a:r>
            <a:endParaRPr kumimoji="0" lang="en-US" sz="1400" b="1" i="0" u="none" strike="noStrike" cap="none" normalizeH="0" baseline="0" dirty="0" smtClean="0">
              <a:ln>
                <a:noFill/>
              </a:ln>
              <a:solidFill>
                <a:schemeClr val="tx1"/>
              </a:solidFill>
              <a:effectLst/>
              <a:latin typeface="Arial" charset="0"/>
              <a:ea typeface="MS PGothic" pitchFamily="34" charset="-128"/>
            </a:endParaRPr>
          </a:p>
        </p:txBody>
      </p:sp>
      <p:sp>
        <p:nvSpPr>
          <p:cNvPr id="10" name="Rectangle 9"/>
          <p:cNvSpPr/>
          <p:nvPr/>
        </p:nvSpPr>
        <p:spPr bwMode="auto">
          <a:xfrm>
            <a:off x="1879203" y="6880820"/>
            <a:ext cx="2376264" cy="432048"/>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1"/>
                </a:solidFill>
                <a:effectLst/>
                <a:latin typeface="Arial" charset="0"/>
                <a:ea typeface="MS PGothic" pitchFamily="34" charset="-128"/>
              </a:rPr>
              <a:t>SVLAN EC Relay</a:t>
            </a:r>
            <a:endParaRPr kumimoji="0" lang="en-US" sz="1400" b="1" i="0" u="none" strike="noStrike" cap="none" normalizeH="0" baseline="0" dirty="0" smtClean="0">
              <a:ln>
                <a:noFill/>
              </a:ln>
              <a:solidFill>
                <a:schemeClr val="tx1"/>
              </a:solidFill>
              <a:effectLst/>
              <a:latin typeface="Arial" charset="0"/>
              <a:ea typeface="MS PGothic" pitchFamily="34" charset="-128"/>
            </a:endParaRPr>
          </a:p>
        </p:txBody>
      </p:sp>
      <p:grpSp>
        <p:nvGrpSpPr>
          <p:cNvPr id="2" name="Group 12"/>
          <p:cNvGrpSpPr>
            <a:grpSpLocks noChangeAspect="1"/>
          </p:cNvGrpSpPr>
          <p:nvPr/>
        </p:nvGrpSpPr>
        <p:grpSpPr>
          <a:xfrm>
            <a:off x="3823419" y="6232748"/>
            <a:ext cx="288032" cy="288032"/>
            <a:chOff x="655067" y="5296644"/>
            <a:chExt cx="504056" cy="504056"/>
          </a:xfrm>
          <a:solidFill>
            <a:schemeClr val="bg1"/>
          </a:solidFill>
        </p:grpSpPr>
        <p:sp>
          <p:nvSpPr>
            <p:cNvPr id="11" name="Isosceles Triangle 10"/>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2" name="Trapezoid 11"/>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3" name="Group 13"/>
          <p:cNvGrpSpPr>
            <a:grpSpLocks noChangeAspect="1"/>
          </p:cNvGrpSpPr>
          <p:nvPr/>
        </p:nvGrpSpPr>
        <p:grpSpPr>
          <a:xfrm>
            <a:off x="3463379" y="6232748"/>
            <a:ext cx="288032" cy="288032"/>
            <a:chOff x="655067" y="5296644"/>
            <a:chExt cx="504056" cy="504056"/>
          </a:xfrm>
          <a:solidFill>
            <a:schemeClr val="bg1"/>
          </a:solidFill>
        </p:grpSpPr>
        <p:sp>
          <p:nvSpPr>
            <p:cNvPr id="15" name="Isosceles Triangle 14"/>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6" name="Trapezoid 15"/>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4" name="Group 16"/>
          <p:cNvGrpSpPr>
            <a:grpSpLocks noChangeAspect="1"/>
          </p:cNvGrpSpPr>
          <p:nvPr/>
        </p:nvGrpSpPr>
        <p:grpSpPr>
          <a:xfrm>
            <a:off x="3103339" y="6232748"/>
            <a:ext cx="288032" cy="288032"/>
            <a:chOff x="655067" y="5296644"/>
            <a:chExt cx="504056" cy="504056"/>
          </a:xfrm>
          <a:solidFill>
            <a:schemeClr val="bg1"/>
          </a:solidFill>
        </p:grpSpPr>
        <p:sp>
          <p:nvSpPr>
            <p:cNvPr id="18" name="Isosceles Triangle 17"/>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9" name="Trapezoid 18"/>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8" name="Group 19"/>
          <p:cNvGrpSpPr>
            <a:grpSpLocks noChangeAspect="1"/>
          </p:cNvGrpSpPr>
          <p:nvPr/>
        </p:nvGrpSpPr>
        <p:grpSpPr>
          <a:xfrm>
            <a:off x="2743299" y="6232748"/>
            <a:ext cx="288032" cy="288032"/>
            <a:chOff x="655067" y="5296644"/>
            <a:chExt cx="504056" cy="504056"/>
          </a:xfrm>
          <a:solidFill>
            <a:schemeClr val="bg1"/>
          </a:solidFill>
        </p:grpSpPr>
        <p:sp>
          <p:nvSpPr>
            <p:cNvPr id="21" name="Isosceles Triangle 20"/>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2" name="Trapezoid 21"/>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9" name="Group 22"/>
          <p:cNvGrpSpPr>
            <a:grpSpLocks noChangeAspect="1"/>
          </p:cNvGrpSpPr>
          <p:nvPr/>
        </p:nvGrpSpPr>
        <p:grpSpPr>
          <a:xfrm>
            <a:off x="2383259" y="6232748"/>
            <a:ext cx="288032" cy="288032"/>
            <a:chOff x="655067" y="5296644"/>
            <a:chExt cx="504056" cy="504056"/>
          </a:xfrm>
          <a:solidFill>
            <a:schemeClr val="bg1"/>
          </a:solidFill>
        </p:grpSpPr>
        <p:sp>
          <p:nvSpPr>
            <p:cNvPr id="24" name="Isosceles Triangle 23"/>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5" name="Trapezoid 24"/>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13" name="Group 25"/>
          <p:cNvGrpSpPr>
            <a:grpSpLocks noChangeAspect="1"/>
          </p:cNvGrpSpPr>
          <p:nvPr/>
        </p:nvGrpSpPr>
        <p:grpSpPr>
          <a:xfrm>
            <a:off x="2023219" y="6232748"/>
            <a:ext cx="288032" cy="288032"/>
            <a:chOff x="655067" y="5296644"/>
            <a:chExt cx="504056" cy="504056"/>
          </a:xfrm>
          <a:solidFill>
            <a:schemeClr val="bg1"/>
          </a:solidFill>
        </p:grpSpPr>
        <p:sp>
          <p:nvSpPr>
            <p:cNvPr id="27" name="Isosceles Triangle 26"/>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8" name="Trapezoid 27"/>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14" name="Group 43"/>
          <p:cNvGrpSpPr>
            <a:grpSpLocks noChangeAspect="1"/>
          </p:cNvGrpSpPr>
          <p:nvPr/>
        </p:nvGrpSpPr>
        <p:grpSpPr>
          <a:xfrm>
            <a:off x="2311251" y="5224636"/>
            <a:ext cx="432048" cy="432048"/>
            <a:chOff x="655067" y="5296644"/>
            <a:chExt cx="504056" cy="504056"/>
          </a:xfrm>
          <a:solidFill>
            <a:schemeClr val="bg1"/>
          </a:solidFill>
        </p:grpSpPr>
        <p:sp>
          <p:nvSpPr>
            <p:cNvPr id="45" name="Isosceles Triangle 44"/>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6" name="Trapezoid 45"/>
            <p:cNvSpPr/>
            <p:nvPr/>
          </p:nvSpPr>
          <p:spPr bwMode="auto">
            <a:xfrm>
              <a:off x="655067" y="5656684"/>
              <a:ext cx="504056" cy="144016"/>
            </a:xfrm>
            <a:prstGeom prst="trapezoid">
              <a:avLst>
                <a:gd name="adj" fmla="val 49845"/>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17" name="Group 46"/>
          <p:cNvGrpSpPr>
            <a:grpSpLocks noChangeAspect="1"/>
          </p:cNvGrpSpPr>
          <p:nvPr/>
        </p:nvGrpSpPr>
        <p:grpSpPr>
          <a:xfrm>
            <a:off x="2815307" y="5224636"/>
            <a:ext cx="432048" cy="432048"/>
            <a:chOff x="655067" y="5296644"/>
            <a:chExt cx="504056" cy="504056"/>
          </a:xfrm>
          <a:solidFill>
            <a:schemeClr val="bg1"/>
          </a:solidFill>
        </p:grpSpPr>
        <p:sp>
          <p:nvSpPr>
            <p:cNvPr id="48" name="Isosceles Triangle 47"/>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9" name="Trapezoid 48"/>
            <p:cNvSpPr/>
            <p:nvPr/>
          </p:nvSpPr>
          <p:spPr bwMode="auto">
            <a:xfrm>
              <a:off x="655067" y="5656684"/>
              <a:ext cx="504056" cy="144016"/>
            </a:xfrm>
            <a:prstGeom prst="trapezoid">
              <a:avLst>
                <a:gd name="adj" fmla="val 49845"/>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20" name="Group 49"/>
          <p:cNvGrpSpPr>
            <a:grpSpLocks noChangeAspect="1"/>
          </p:cNvGrpSpPr>
          <p:nvPr/>
        </p:nvGrpSpPr>
        <p:grpSpPr>
          <a:xfrm>
            <a:off x="3319363" y="5224636"/>
            <a:ext cx="432048" cy="432048"/>
            <a:chOff x="655067" y="5296644"/>
            <a:chExt cx="504056" cy="504056"/>
          </a:xfrm>
          <a:solidFill>
            <a:schemeClr val="bg1"/>
          </a:solidFill>
        </p:grpSpPr>
        <p:sp>
          <p:nvSpPr>
            <p:cNvPr id="51" name="Isosceles Triangle 50"/>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2" name="Trapezoid 51"/>
            <p:cNvSpPr/>
            <p:nvPr/>
          </p:nvSpPr>
          <p:spPr bwMode="auto">
            <a:xfrm>
              <a:off x="655067" y="5656684"/>
              <a:ext cx="504056" cy="144016"/>
            </a:xfrm>
            <a:prstGeom prst="trapezoid">
              <a:avLst>
                <a:gd name="adj" fmla="val 49845"/>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23" name="Group 52"/>
          <p:cNvGrpSpPr>
            <a:grpSpLocks noChangeAspect="1"/>
          </p:cNvGrpSpPr>
          <p:nvPr/>
        </p:nvGrpSpPr>
        <p:grpSpPr>
          <a:xfrm>
            <a:off x="3823419" y="5224636"/>
            <a:ext cx="432048" cy="432048"/>
            <a:chOff x="655067" y="5296644"/>
            <a:chExt cx="504056" cy="504056"/>
          </a:xfrm>
          <a:solidFill>
            <a:schemeClr val="bg1"/>
          </a:solidFill>
        </p:grpSpPr>
        <p:sp>
          <p:nvSpPr>
            <p:cNvPr id="54" name="Isosceles Triangle 53"/>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5" name="Trapezoid 54"/>
            <p:cNvSpPr/>
            <p:nvPr/>
          </p:nvSpPr>
          <p:spPr bwMode="auto">
            <a:xfrm>
              <a:off x="655067" y="5656684"/>
              <a:ext cx="504056" cy="144016"/>
            </a:xfrm>
            <a:prstGeom prst="trapezoid">
              <a:avLst>
                <a:gd name="adj" fmla="val 49845"/>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29" name="Group 58"/>
          <p:cNvGrpSpPr>
            <a:grpSpLocks noChangeAspect="1"/>
          </p:cNvGrpSpPr>
          <p:nvPr/>
        </p:nvGrpSpPr>
        <p:grpSpPr>
          <a:xfrm flipV="1">
            <a:off x="3463379" y="7384876"/>
            <a:ext cx="288032" cy="288032"/>
            <a:chOff x="655067" y="5296644"/>
            <a:chExt cx="504056" cy="504056"/>
          </a:xfrm>
          <a:solidFill>
            <a:schemeClr val="bg1"/>
          </a:solidFill>
        </p:grpSpPr>
        <p:sp>
          <p:nvSpPr>
            <p:cNvPr id="60" name="Isosceles Triangle 59"/>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61" name="Trapezoid 60"/>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30" name="Group 61"/>
          <p:cNvGrpSpPr>
            <a:grpSpLocks noChangeAspect="1"/>
          </p:cNvGrpSpPr>
          <p:nvPr/>
        </p:nvGrpSpPr>
        <p:grpSpPr>
          <a:xfrm flipV="1">
            <a:off x="2383259" y="7384876"/>
            <a:ext cx="288032" cy="288032"/>
            <a:chOff x="655067" y="5296644"/>
            <a:chExt cx="504056" cy="504056"/>
          </a:xfrm>
          <a:solidFill>
            <a:schemeClr val="bg1"/>
          </a:solidFill>
        </p:grpSpPr>
        <p:sp>
          <p:nvSpPr>
            <p:cNvPr id="63" name="Isosceles Triangle 62"/>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64" name="Trapezoid 63"/>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31" name="Group 64"/>
          <p:cNvGrpSpPr>
            <a:grpSpLocks noChangeAspect="1"/>
          </p:cNvGrpSpPr>
          <p:nvPr/>
        </p:nvGrpSpPr>
        <p:grpSpPr>
          <a:xfrm flipV="1">
            <a:off x="2023219" y="7384876"/>
            <a:ext cx="288032" cy="288032"/>
            <a:chOff x="655067" y="5296644"/>
            <a:chExt cx="504056" cy="504056"/>
          </a:xfrm>
          <a:solidFill>
            <a:schemeClr val="bg1"/>
          </a:solidFill>
        </p:grpSpPr>
        <p:sp>
          <p:nvSpPr>
            <p:cNvPr id="66" name="Isosceles Triangle 65"/>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67" name="Trapezoid 66"/>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69" name="Straight Connector 68"/>
          <p:cNvCxnSpPr>
            <a:stCxn id="11" idx="0"/>
          </p:cNvCxnSpPr>
          <p:nvPr/>
        </p:nvCxnSpPr>
        <p:spPr bwMode="auto">
          <a:xfrm flipV="1">
            <a:off x="3967435" y="616074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1" name="Straight Connector 70"/>
          <p:cNvCxnSpPr>
            <a:stCxn id="15" idx="0"/>
          </p:cNvCxnSpPr>
          <p:nvPr/>
        </p:nvCxnSpPr>
        <p:spPr bwMode="auto">
          <a:xfrm flipV="1">
            <a:off x="3607395" y="616074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3" name="Straight Connector 72"/>
          <p:cNvCxnSpPr>
            <a:stCxn id="18" idx="0"/>
          </p:cNvCxnSpPr>
          <p:nvPr/>
        </p:nvCxnSpPr>
        <p:spPr bwMode="auto">
          <a:xfrm flipV="1">
            <a:off x="3247355" y="616074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6" name="Straight Connector 75"/>
          <p:cNvCxnSpPr>
            <a:stCxn id="21" idx="0"/>
          </p:cNvCxnSpPr>
          <p:nvPr/>
        </p:nvCxnSpPr>
        <p:spPr bwMode="auto">
          <a:xfrm flipV="1">
            <a:off x="2887315" y="616074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8" name="Straight Connector 77"/>
          <p:cNvCxnSpPr>
            <a:stCxn id="24" idx="0"/>
          </p:cNvCxnSpPr>
          <p:nvPr/>
        </p:nvCxnSpPr>
        <p:spPr bwMode="auto">
          <a:xfrm flipV="1">
            <a:off x="2527275" y="616074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0" name="Straight Connector 79"/>
          <p:cNvCxnSpPr>
            <a:stCxn id="27" idx="0"/>
          </p:cNvCxnSpPr>
          <p:nvPr/>
        </p:nvCxnSpPr>
        <p:spPr bwMode="auto">
          <a:xfrm flipV="1">
            <a:off x="2167235" y="616074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2" name="Straight Connector 81"/>
          <p:cNvCxnSpPr>
            <a:stCxn id="46" idx="2"/>
          </p:cNvCxnSpPr>
          <p:nvPr/>
        </p:nvCxnSpPr>
        <p:spPr bwMode="auto">
          <a:xfrm>
            <a:off x="2527275"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3" name="Straight Connector 82"/>
          <p:cNvCxnSpPr/>
          <p:nvPr/>
        </p:nvCxnSpPr>
        <p:spPr bwMode="auto">
          <a:xfrm>
            <a:off x="2599283"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4" name="Straight Connector 83"/>
          <p:cNvCxnSpPr/>
          <p:nvPr/>
        </p:nvCxnSpPr>
        <p:spPr bwMode="auto">
          <a:xfrm>
            <a:off x="2671291"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5" name="Straight Connector 84"/>
          <p:cNvCxnSpPr/>
          <p:nvPr/>
        </p:nvCxnSpPr>
        <p:spPr bwMode="auto">
          <a:xfrm>
            <a:off x="2383259"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6" name="Straight Connector 85"/>
          <p:cNvCxnSpPr/>
          <p:nvPr/>
        </p:nvCxnSpPr>
        <p:spPr bwMode="auto">
          <a:xfrm>
            <a:off x="2455267"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7" name="Straight Connector 86"/>
          <p:cNvCxnSpPr/>
          <p:nvPr/>
        </p:nvCxnSpPr>
        <p:spPr bwMode="auto">
          <a:xfrm>
            <a:off x="3031331"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8" name="Straight Connector 87"/>
          <p:cNvCxnSpPr/>
          <p:nvPr/>
        </p:nvCxnSpPr>
        <p:spPr bwMode="auto">
          <a:xfrm>
            <a:off x="3103339"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9" name="Straight Connector 88"/>
          <p:cNvCxnSpPr/>
          <p:nvPr/>
        </p:nvCxnSpPr>
        <p:spPr bwMode="auto">
          <a:xfrm>
            <a:off x="3175347"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90" name="Straight Connector 89"/>
          <p:cNvCxnSpPr/>
          <p:nvPr/>
        </p:nvCxnSpPr>
        <p:spPr bwMode="auto">
          <a:xfrm>
            <a:off x="2887315"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91" name="Straight Connector 90"/>
          <p:cNvCxnSpPr/>
          <p:nvPr/>
        </p:nvCxnSpPr>
        <p:spPr bwMode="auto">
          <a:xfrm>
            <a:off x="2959323"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92" name="Straight Connector 91"/>
          <p:cNvCxnSpPr/>
          <p:nvPr/>
        </p:nvCxnSpPr>
        <p:spPr bwMode="auto">
          <a:xfrm>
            <a:off x="3535387"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93" name="Straight Connector 92"/>
          <p:cNvCxnSpPr/>
          <p:nvPr/>
        </p:nvCxnSpPr>
        <p:spPr bwMode="auto">
          <a:xfrm>
            <a:off x="3607395"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94" name="Straight Connector 93"/>
          <p:cNvCxnSpPr/>
          <p:nvPr/>
        </p:nvCxnSpPr>
        <p:spPr bwMode="auto">
          <a:xfrm>
            <a:off x="3679403"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95" name="Straight Connector 94"/>
          <p:cNvCxnSpPr/>
          <p:nvPr/>
        </p:nvCxnSpPr>
        <p:spPr bwMode="auto">
          <a:xfrm>
            <a:off x="3391371"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96" name="Straight Connector 95"/>
          <p:cNvCxnSpPr/>
          <p:nvPr/>
        </p:nvCxnSpPr>
        <p:spPr bwMode="auto">
          <a:xfrm>
            <a:off x="3463379"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97" name="Straight Connector 96"/>
          <p:cNvCxnSpPr/>
          <p:nvPr/>
        </p:nvCxnSpPr>
        <p:spPr bwMode="auto">
          <a:xfrm>
            <a:off x="4039443"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98" name="Straight Connector 97"/>
          <p:cNvCxnSpPr/>
          <p:nvPr/>
        </p:nvCxnSpPr>
        <p:spPr bwMode="auto">
          <a:xfrm>
            <a:off x="4111451"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99" name="Straight Connector 98"/>
          <p:cNvCxnSpPr/>
          <p:nvPr/>
        </p:nvCxnSpPr>
        <p:spPr bwMode="auto">
          <a:xfrm>
            <a:off x="4183459"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00" name="Straight Connector 99"/>
          <p:cNvCxnSpPr/>
          <p:nvPr/>
        </p:nvCxnSpPr>
        <p:spPr bwMode="auto">
          <a:xfrm>
            <a:off x="3895427"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01" name="Straight Connector 100"/>
          <p:cNvCxnSpPr/>
          <p:nvPr/>
        </p:nvCxnSpPr>
        <p:spPr bwMode="auto">
          <a:xfrm>
            <a:off x="3967435"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28" name="Straight Connector 127"/>
          <p:cNvCxnSpPr/>
          <p:nvPr/>
        </p:nvCxnSpPr>
        <p:spPr bwMode="auto">
          <a:xfrm>
            <a:off x="2167235" y="7312868"/>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29" name="Straight Connector 128"/>
          <p:cNvCxnSpPr/>
          <p:nvPr/>
        </p:nvCxnSpPr>
        <p:spPr bwMode="auto">
          <a:xfrm>
            <a:off x="2239243" y="7312868"/>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30" name="Straight Connector 129"/>
          <p:cNvCxnSpPr/>
          <p:nvPr/>
        </p:nvCxnSpPr>
        <p:spPr bwMode="auto">
          <a:xfrm>
            <a:off x="2095227" y="7312868"/>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31" name="Straight Connector 130"/>
          <p:cNvCxnSpPr/>
          <p:nvPr/>
        </p:nvCxnSpPr>
        <p:spPr bwMode="auto">
          <a:xfrm>
            <a:off x="2599283" y="7312868"/>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32" name="Straight Connector 131"/>
          <p:cNvCxnSpPr/>
          <p:nvPr/>
        </p:nvCxnSpPr>
        <p:spPr bwMode="auto">
          <a:xfrm>
            <a:off x="2455267" y="7312868"/>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33" name="Straight Connector 132"/>
          <p:cNvCxnSpPr/>
          <p:nvPr/>
        </p:nvCxnSpPr>
        <p:spPr bwMode="auto">
          <a:xfrm>
            <a:off x="2527275" y="7312868"/>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34" name="Straight Connector 133"/>
          <p:cNvCxnSpPr/>
          <p:nvPr/>
        </p:nvCxnSpPr>
        <p:spPr bwMode="auto">
          <a:xfrm>
            <a:off x="3607395" y="7312868"/>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35" name="Straight Connector 134"/>
          <p:cNvCxnSpPr/>
          <p:nvPr/>
        </p:nvCxnSpPr>
        <p:spPr bwMode="auto">
          <a:xfrm>
            <a:off x="3679403" y="7312868"/>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36" name="Straight Connector 135"/>
          <p:cNvCxnSpPr/>
          <p:nvPr/>
        </p:nvCxnSpPr>
        <p:spPr bwMode="auto">
          <a:xfrm>
            <a:off x="3535387" y="7312868"/>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141" name="Freeform 140"/>
          <p:cNvSpPr/>
          <p:nvPr/>
        </p:nvSpPr>
        <p:spPr bwMode="auto">
          <a:xfrm>
            <a:off x="3607394" y="6145014"/>
            <a:ext cx="1008113" cy="1743918"/>
          </a:xfrm>
          <a:custGeom>
            <a:avLst/>
            <a:gdLst>
              <a:gd name="connsiteX0" fmla="*/ 0 w 1009650"/>
              <a:gd name="connsiteY0" fmla="*/ 1231900 h 1454150"/>
              <a:gd name="connsiteX1" fmla="*/ 0 w 1009650"/>
              <a:gd name="connsiteY1" fmla="*/ 1454150 h 1454150"/>
              <a:gd name="connsiteX2" fmla="*/ 1009650 w 1009650"/>
              <a:gd name="connsiteY2" fmla="*/ 1454150 h 1454150"/>
              <a:gd name="connsiteX3" fmla="*/ 1009650 w 1009650"/>
              <a:gd name="connsiteY3" fmla="*/ 0 h 1454150"/>
              <a:gd name="connsiteX0" fmla="*/ 0 w 1009650"/>
              <a:gd name="connsiteY0" fmla="*/ 1231900 h 1855986"/>
              <a:gd name="connsiteX1" fmla="*/ 2505 w 1009650"/>
              <a:gd name="connsiteY1" fmla="*/ 1855986 h 1855986"/>
              <a:gd name="connsiteX2" fmla="*/ 1009650 w 1009650"/>
              <a:gd name="connsiteY2" fmla="*/ 1454150 h 1855986"/>
              <a:gd name="connsiteX3" fmla="*/ 1009650 w 1009650"/>
              <a:gd name="connsiteY3" fmla="*/ 0 h 1855986"/>
              <a:gd name="connsiteX0" fmla="*/ 0 w 1009650"/>
              <a:gd name="connsiteY0" fmla="*/ 1231900 h 1743918"/>
              <a:gd name="connsiteX1" fmla="*/ 2505 w 1009650"/>
              <a:gd name="connsiteY1" fmla="*/ 1743918 h 1743918"/>
              <a:gd name="connsiteX2" fmla="*/ 1009650 w 1009650"/>
              <a:gd name="connsiteY2" fmla="*/ 1454150 h 1743918"/>
              <a:gd name="connsiteX3" fmla="*/ 1009650 w 1009650"/>
              <a:gd name="connsiteY3" fmla="*/ 0 h 1743918"/>
              <a:gd name="connsiteX0" fmla="*/ 0 w 1010617"/>
              <a:gd name="connsiteY0" fmla="*/ 1231900 h 1743918"/>
              <a:gd name="connsiteX1" fmla="*/ 2505 w 1010617"/>
              <a:gd name="connsiteY1" fmla="*/ 1743918 h 1743918"/>
              <a:gd name="connsiteX2" fmla="*/ 1010617 w 1010617"/>
              <a:gd name="connsiteY2" fmla="*/ 1743918 h 1743918"/>
              <a:gd name="connsiteX3" fmla="*/ 1009650 w 1010617"/>
              <a:gd name="connsiteY3" fmla="*/ 0 h 1743918"/>
              <a:gd name="connsiteX0" fmla="*/ 0 w 1008112"/>
              <a:gd name="connsiteY0" fmla="*/ 1455886 h 1743918"/>
              <a:gd name="connsiteX1" fmla="*/ 0 w 1008112"/>
              <a:gd name="connsiteY1" fmla="*/ 1743918 h 1743918"/>
              <a:gd name="connsiteX2" fmla="*/ 1008112 w 1008112"/>
              <a:gd name="connsiteY2" fmla="*/ 1743918 h 1743918"/>
              <a:gd name="connsiteX3" fmla="*/ 1007145 w 1008112"/>
              <a:gd name="connsiteY3" fmla="*/ 0 h 1743918"/>
              <a:gd name="connsiteX0" fmla="*/ 0 w 1008113"/>
              <a:gd name="connsiteY0" fmla="*/ 1527894 h 1743918"/>
              <a:gd name="connsiteX1" fmla="*/ 1 w 1008113"/>
              <a:gd name="connsiteY1" fmla="*/ 1743918 h 1743918"/>
              <a:gd name="connsiteX2" fmla="*/ 1008113 w 1008113"/>
              <a:gd name="connsiteY2" fmla="*/ 1743918 h 1743918"/>
              <a:gd name="connsiteX3" fmla="*/ 1007146 w 1008113"/>
              <a:gd name="connsiteY3" fmla="*/ 0 h 1743918"/>
            </a:gdLst>
            <a:ahLst/>
            <a:cxnLst>
              <a:cxn ang="0">
                <a:pos x="connsiteX0" y="connsiteY0"/>
              </a:cxn>
              <a:cxn ang="0">
                <a:pos x="connsiteX1" y="connsiteY1"/>
              </a:cxn>
              <a:cxn ang="0">
                <a:pos x="connsiteX2" y="connsiteY2"/>
              </a:cxn>
              <a:cxn ang="0">
                <a:pos x="connsiteX3" y="connsiteY3"/>
              </a:cxn>
            </a:cxnLst>
            <a:rect l="l" t="t" r="r" b="b"/>
            <a:pathLst>
              <a:path w="1008113" h="1743918">
                <a:moveTo>
                  <a:pt x="0" y="1527894"/>
                </a:moveTo>
                <a:cubicBezTo>
                  <a:pt x="0" y="1599902"/>
                  <a:pt x="1" y="1671910"/>
                  <a:pt x="1" y="1743918"/>
                </a:cubicBezTo>
                <a:lnTo>
                  <a:pt x="1008113" y="1743918"/>
                </a:lnTo>
                <a:cubicBezTo>
                  <a:pt x="1007791" y="1162612"/>
                  <a:pt x="1007468" y="581306"/>
                  <a:pt x="1007146" y="0"/>
                </a:cubicBezTo>
              </a:path>
            </a:pathLst>
          </a:cu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143" name="Straight Connector 142"/>
          <p:cNvCxnSpPr>
            <a:stCxn id="45" idx="0"/>
          </p:cNvCxnSpPr>
          <p:nvPr/>
        </p:nvCxnSpPr>
        <p:spPr bwMode="auto">
          <a:xfrm flipV="1">
            <a:off x="2527275" y="5008612"/>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45" name="Straight Connector 144"/>
          <p:cNvCxnSpPr>
            <a:stCxn id="48" idx="0"/>
          </p:cNvCxnSpPr>
          <p:nvPr/>
        </p:nvCxnSpPr>
        <p:spPr bwMode="auto">
          <a:xfrm flipV="1">
            <a:off x="3031331" y="5008612"/>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46" name="Straight Connector 145"/>
          <p:cNvCxnSpPr>
            <a:stCxn id="51" idx="0"/>
          </p:cNvCxnSpPr>
          <p:nvPr/>
        </p:nvCxnSpPr>
        <p:spPr bwMode="auto">
          <a:xfrm flipV="1">
            <a:off x="3535387" y="5008612"/>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47" name="Straight Connector 146"/>
          <p:cNvCxnSpPr>
            <a:stCxn id="54" idx="0"/>
          </p:cNvCxnSpPr>
          <p:nvPr/>
        </p:nvCxnSpPr>
        <p:spPr bwMode="auto">
          <a:xfrm flipV="1">
            <a:off x="4039443" y="5008612"/>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51" name="Straight Connector 150"/>
          <p:cNvCxnSpPr>
            <a:endCxn id="66" idx="0"/>
          </p:cNvCxnSpPr>
          <p:nvPr/>
        </p:nvCxnSpPr>
        <p:spPr bwMode="auto">
          <a:xfrm flipV="1">
            <a:off x="2167235" y="7672908"/>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53" name="Straight Connector 152"/>
          <p:cNvCxnSpPr>
            <a:endCxn id="63" idx="0"/>
          </p:cNvCxnSpPr>
          <p:nvPr/>
        </p:nvCxnSpPr>
        <p:spPr bwMode="auto">
          <a:xfrm flipV="1">
            <a:off x="2527275" y="7672908"/>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157" name="Rectangle 156"/>
          <p:cNvSpPr/>
          <p:nvPr/>
        </p:nvSpPr>
        <p:spPr bwMode="auto">
          <a:xfrm flipH="1">
            <a:off x="5911651" y="5728692"/>
            <a:ext cx="2880320" cy="432048"/>
          </a:xfrm>
          <a:prstGeom prst="rect">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1"/>
                </a:solidFill>
                <a:effectLst/>
                <a:latin typeface="Arial" charset="0"/>
                <a:ea typeface="MS PGothic" pitchFamily="34" charset="-128"/>
              </a:rPr>
              <a:t>BVLAN EC</a:t>
            </a:r>
            <a:r>
              <a:rPr kumimoji="0" lang="en-GB" sz="1400" b="1" i="0" u="none" strike="noStrike" cap="none" normalizeH="0" dirty="0" smtClean="0">
                <a:ln>
                  <a:noFill/>
                </a:ln>
                <a:solidFill>
                  <a:schemeClr val="tx1"/>
                </a:solidFill>
                <a:effectLst/>
                <a:latin typeface="Arial" charset="0"/>
                <a:ea typeface="MS PGothic" pitchFamily="34" charset="-128"/>
              </a:rPr>
              <a:t> </a:t>
            </a:r>
            <a:r>
              <a:rPr kumimoji="0" lang="en-GB" sz="1400" b="1" i="0" u="none" strike="noStrike" cap="none" normalizeH="0" baseline="0" dirty="0" smtClean="0">
                <a:ln>
                  <a:noFill/>
                </a:ln>
                <a:solidFill>
                  <a:schemeClr val="tx1"/>
                </a:solidFill>
                <a:effectLst/>
                <a:latin typeface="Arial" charset="0"/>
                <a:ea typeface="MS PGothic" pitchFamily="34" charset="-128"/>
              </a:rPr>
              <a:t>Relay</a:t>
            </a:r>
            <a:endParaRPr kumimoji="0" lang="en-US" sz="1400" b="1" i="0" u="none" strike="noStrike" cap="none" normalizeH="0" baseline="0" dirty="0" smtClean="0">
              <a:ln>
                <a:noFill/>
              </a:ln>
              <a:solidFill>
                <a:schemeClr val="tx1"/>
              </a:solidFill>
              <a:effectLst/>
              <a:latin typeface="Arial" charset="0"/>
              <a:ea typeface="MS PGothic" pitchFamily="34" charset="-128"/>
            </a:endParaRPr>
          </a:p>
        </p:txBody>
      </p:sp>
      <p:sp>
        <p:nvSpPr>
          <p:cNvPr id="158" name="Rectangle 157"/>
          <p:cNvSpPr/>
          <p:nvPr/>
        </p:nvSpPr>
        <p:spPr bwMode="auto">
          <a:xfrm flipH="1">
            <a:off x="6415707" y="6880820"/>
            <a:ext cx="2376264" cy="432048"/>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1"/>
                </a:solidFill>
                <a:effectLst/>
                <a:latin typeface="Arial" charset="0"/>
                <a:ea typeface="MS PGothic" pitchFamily="34" charset="-128"/>
              </a:rPr>
              <a:t>SVLAN EC Relay</a:t>
            </a:r>
            <a:endParaRPr kumimoji="0" lang="en-US" sz="1400" b="1" i="0" u="none" strike="noStrike" cap="none" normalizeH="0" baseline="0" dirty="0" smtClean="0">
              <a:ln>
                <a:noFill/>
              </a:ln>
              <a:solidFill>
                <a:schemeClr val="tx1"/>
              </a:solidFill>
              <a:effectLst/>
              <a:latin typeface="Arial" charset="0"/>
              <a:ea typeface="MS PGothic" pitchFamily="34" charset="-128"/>
            </a:endParaRPr>
          </a:p>
        </p:txBody>
      </p:sp>
      <p:grpSp>
        <p:nvGrpSpPr>
          <p:cNvPr id="32" name="Group 12"/>
          <p:cNvGrpSpPr>
            <a:grpSpLocks noChangeAspect="1"/>
          </p:cNvGrpSpPr>
          <p:nvPr/>
        </p:nvGrpSpPr>
        <p:grpSpPr>
          <a:xfrm flipH="1">
            <a:off x="6559723" y="6232748"/>
            <a:ext cx="288032" cy="288032"/>
            <a:chOff x="655067" y="5296644"/>
            <a:chExt cx="504056" cy="504056"/>
          </a:xfrm>
          <a:solidFill>
            <a:schemeClr val="bg1"/>
          </a:solidFill>
        </p:grpSpPr>
        <p:sp>
          <p:nvSpPr>
            <p:cNvPr id="263" name="Isosceles Triangle 10"/>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64" name="Trapezoid 11"/>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33" name="Group 13"/>
          <p:cNvGrpSpPr>
            <a:grpSpLocks noChangeAspect="1"/>
          </p:cNvGrpSpPr>
          <p:nvPr/>
        </p:nvGrpSpPr>
        <p:grpSpPr>
          <a:xfrm flipH="1">
            <a:off x="6919763" y="6232748"/>
            <a:ext cx="288032" cy="288032"/>
            <a:chOff x="655067" y="5296644"/>
            <a:chExt cx="504056" cy="504056"/>
          </a:xfrm>
          <a:solidFill>
            <a:schemeClr val="bg1"/>
          </a:solidFill>
        </p:grpSpPr>
        <p:sp>
          <p:nvSpPr>
            <p:cNvPr id="261" name="Isosceles Triangle 14"/>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62" name="Trapezoid 15"/>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34" name="Group 16"/>
          <p:cNvGrpSpPr>
            <a:grpSpLocks noChangeAspect="1"/>
          </p:cNvGrpSpPr>
          <p:nvPr/>
        </p:nvGrpSpPr>
        <p:grpSpPr>
          <a:xfrm flipH="1">
            <a:off x="7279803" y="6232748"/>
            <a:ext cx="288032" cy="288032"/>
            <a:chOff x="655067" y="5296644"/>
            <a:chExt cx="504056" cy="504056"/>
          </a:xfrm>
          <a:solidFill>
            <a:schemeClr val="bg1"/>
          </a:solidFill>
        </p:grpSpPr>
        <p:sp>
          <p:nvSpPr>
            <p:cNvPr id="259" name="Isosceles Triangle 17"/>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60" name="Trapezoid 18"/>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35" name="Group 19"/>
          <p:cNvGrpSpPr>
            <a:grpSpLocks noChangeAspect="1"/>
          </p:cNvGrpSpPr>
          <p:nvPr/>
        </p:nvGrpSpPr>
        <p:grpSpPr>
          <a:xfrm flipH="1">
            <a:off x="7639843" y="6232748"/>
            <a:ext cx="288032" cy="288032"/>
            <a:chOff x="655067" y="5296644"/>
            <a:chExt cx="504056" cy="504056"/>
          </a:xfrm>
          <a:solidFill>
            <a:schemeClr val="bg1"/>
          </a:solidFill>
        </p:grpSpPr>
        <p:sp>
          <p:nvSpPr>
            <p:cNvPr id="257" name="Isosceles Triangle 256"/>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58" name="Trapezoid 257"/>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36" name="Group 22"/>
          <p:cNvGrpSpPr>
            <a:grpSpLocks noChangeAspect="1"/>
          </p:cNvGrpSpPr>
          <p:nvPr/>
        </p:nvGrpSpPr>
        <p:grpSpPr>
          <a:xfrm flipH="1">
            <a:off x="7999883" y="6232748"/>
            <a:ext cx="288032" cy="288032"/>
            <a:chOff x="655067" y="5296644"/>
            <a:chExt cx="504056" cy="504056"/>
          </a:xfrm>
          <a:solidFill>
            <a:schemeClr val="bg1"/>
          </a:solidFill>
        </p:grpSpPr>
        <p:sp>
          <p:nvSpPr>
            <p:cNvPr id="255" name="Isosceles Triangle 254"/>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56" name="Trapezoid 255"/>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37" name="Group 25"/>
          <p:cNvGrpSpPr>
            <a:grpSpLocks noChangeAspect="1"/>
          </p:cNvGrpSpPr>
          <p:nvPr/>
        </p:nvGrpSpPr>
        <p:grpSpPr>
          <a:xfrm flipH="1">
            <a:off x="8359923" y="6232748"/>
            <a:ext cx="288032" cy="288032"/>
            <a:chOff x="655067" y="5296644"/>
            <a:chExt cx="504056" cy="504056"/>
          </a:xfrm>
          <a:solidFill>
            <a:schemeClr val="bg1"/>
          </a:solidFill>
        </p:grpSpPr>
        <p:sp>
          <p:nvSpPr>
            <p:cNvPr id="253" name="Isosceles Triangle 252"/>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54" name="Trapezoid 253"/>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38" name="Group 43"/>
          <p:cNvGrpSpPr>
            <a:grpSpLocks noChangeAspect="1"/>
          </p:cNvGrpSpPr>
          <p:nvPr/>
        </p:nvGrpSpPr>
        <p:grpSpPr>
          <a:xfrm flipH="1">
            <a:off x="7927875" y="5224636"/>
            <a:ext cx="432048" cy="432048"/>
            <a:chOff x="655067" y="5296644"/>
            <a:chExt cx="504056" cy="504056"/>
          </a:xfrm>
          <a:solidFill>
            <a:schemeClr val="bg1"/>
          </a:solidFill>
        </p:grpSpPr>
        <p:sp>
          <p:nvSpPr>
            <p:cNvPr id="251" name="Isosceles Triangle 250"/>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52" name="Trapezoid 251"/>
            <p:cNvSpPr/>
            <p:nvPr/>
          </p:nvSpPr>
          <p:spPr bwMode="auto">
            <a:xfrm>
              <a:off x="655067" y="5656684"/>
              <a:ext cx="504056" cy="144016"/>
            </a:xfrm>
            <a:prstGeom prst="trapezoid">
              <a:avLst>
                <a:gd name="adj" fmla="val 49845"/>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39" name="Group 46"/>
          <p:cNvGrpSpPr>
            <a:grpSpLocks noChangeAspect="1"/>
          </p:cNvGrpSpPr>
          <p:nvPr/>
        </p:nvGrpSpPr>
        <p:grpSpPr>
          <a:xfrm flipH="1">
            <a:off x="7423819" y="5224636"/>
            <a:ext cx="432048" cy="432048"/>
            <a:chOff x="655067" y="5296644"/>
            <a:chExt cx="504056" cy="504056"/>
          </a:xfrm>
          <a:solidFill>
            <a:schemeClr val="bg1"/>
          </a:solidFill>
        </p:grpSpPr>
        <p:sp>
          <p:nvSpPr>
            <p:cNvPr id="249" name="Isosceles Triangle 248"/>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50" name="Trapezoid 249"/>
            <p:cNvSpPr/>
            <p:nvPr/>
          </p:nvSpPr>
          <p:spPr bwMode="auto">
            <a:xfrm>
              <a:off x="655067" y="5656684"/>
              <a:ext cx="504056" cy="144016"/>
            </a:xfrm>
            <a:prstGeom prst="trapezoid">
              <a:avLst>
                <a:gd name="adj" fmla="val 49845"/>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40" name="Group 49"/>
          <p:cNvGrpSpPr>
            <a:grpSpLocks noChangeAspect="1"/>
          </p:cNvGrpSpPr>
          <p:nvPr/>
        </p:nvGrpSpPr>
        <p:grpSpPr>
          <a:xfrm flipH="1">
            <a:off x="6919763" y="5224636"/>
            <a:ext cx="432048" cy="432048"/>
            <a:chOff x="655067" y="5296644"/>
            <a:chExt cx="504056" cy="504056"/>
          </a:xfrm>
          <a:solidFill>
            <a:schemeClr val="bg1"/>
          </a:solidFill>
        </p:grpSpPr>
        <p:sp>
          <p:nvSpPr>
            <p:cNvPr id="247" name="Isosceles Triangle 246"/>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48" name="Trapezoid 247"/>
            <p:cNvSpPr/>
            <p:nvPr/>
          </p:nvSpPr>
          <p:spPr bwMode="auto">
            <a:xfrm>
              <a:off x="655067" y="5656684"/>
              <a:ext cx="504056" cy="144016"/>
            </a:xfrm>
            <a:prstGeom prst="trapezoid">
              <a:avLst>
                <a:gd name="adj" fmla="val 49845"/>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41" name="Group 52"/>
          <p:cNvGrpSpPr>
            <a:grpSpLocks noChangeAspect="1"/>
          </p:cNvGrpSpPr>
          <p:nvPr/>
        </p:nvGrpSpPr>
        <p:grpSpPr>
          <a:xfrm flipH="1">
            <a:off x="6415707" y="5224636"/>
            <a:ext cx="432048" cy="432048"/>
            <a:chOff x="655067" y="5296644"/>
            <a:chExt cx="504056" cy="504056"/>
          </a:xfrm>
          <a:solidFill>
            <a:schemeClr val="bg1"/>
          </a:solidFill>
        </p:grpSpPr>
        <p:sp>
          <p:nvSpPr>
            <p:cNvPr id="245" name="Isosceles Triangle 244"/>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46" name="Trapezoid 245"/>
            <p:cNvSpPr/>
            <p:nvPr/>
          </p:nvSpPr>
          <p:spPr bwMode="auto">
            <a:xfrm>
              <a:off x="655067" y="5656684"/>
              <a:ext cx="504056" cy="144016"/>
            </a:xfrm>
            <a:prstGeom prst="trapezoid">
              <a:avLst>
                <a:gd name="adj" fmla="val 49845"/>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43" name="Group 58"/>
          <p:cNvGrpSpPr>
            <a:grpSpLocks noChangeAspect="1"/>
          </p:cNvGrpSpPr>
          <p:nvPr/>
        </p:nvGrpSpPr>
        <p:grpSpPr>
          <a:xfrm flipH="1" flipV="1">
            <a:off x="6919763" y="7384876"/>
            <a:ext cx="288032" cy="288032"/>
            <a:chOff x="655067" y="5296644"/>
            <a:chExt cx="504056" cy="504056"/>
          </a:xfrm>
          <a:solidFill>
            <a:schemeClr val="bg1"/>
          </a:solidFill>
        </p:grpSpPr>
        <p:sp>
          <p:nvSpPr>
            <p:cNvPr id="241" name="Isosceles Triangle 240"/>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42" name="Trapezoid 241"/>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44" name="Group 61"/>
          <p:cNvGrpSpPr>
            <a:grpSpLocks noChangeAspect="1"/>
          </p:cNvGrpSpPr>
          <p:nvPr/>
        </p:nvGrpSpPr>
        <p:grpSpPr>
          <a:xfrm flipH="1" flipV="1">
            <a:off x="7999883" y="7384876"/>
            <a:ext cx="288032" cy="288032"/>
            <a:chOff x="655067" y="5296644"/>
            <a:chExt cx="504056" cy="504056"/>
          </a:xfrm>
          <a:solidFill>
            <a:schemeClr val="bg1"/>
          </a:solidFill>
        </p:grpSpPr>
        <p:sp>
          <p:nvSpPr>
            <p:cNvPr id="239" name="Isosceles Triangle 238"/>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40" name="Trapezoid 239"/>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47" name="Group 64"/>
          <p:cNvGrpSpPr>
            <a:grpSpLocks noChangeAspect="1"/>
          </p:cNvGrpSpPr>
          <p:nvPr/>
        </p:nvGrpSpPr>
        <p:grpSpPr>
          <a:xfrm flipH="1" flipV="1">
            <a:off x="8359923" y="7384876"/>
            <a:ext cx="288032" cy="288032"/>
            <a:chOff x="655067" y="5296644"/>
            <a:chExt cx="504056" cy="504056"/>
          </a:xfrm>
          <a:solidFill>
            <a:schemeClr val="bg1"/>
          </a:solidFill>
        </p:grpSpPr>
        <p:sp>
          <p:nvSpPr>
            <p:cNvPr id="237" name="Isosceles Triangle 236"/>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38" name="Trapezoid 237"/>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173" name="Straight Connector 172"/>
          <p:cNvCxnSpPr/>
          <p:nvPr/>
        </p:nvCxnSpPr>
        <p:spPr bwMode="auto">
          <a:xfrm flipH="1" flipV="1">
            <a:off x="6703739" y="616074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74" name="Straight Connector 173"/>
          <p:cNvCxnSpPr/>
          <p:nvPr/>
        </p:nvCxnSpPr>
        <p:spPr bwMode="auto">
          <a:xfrm flipH="1" flipV="1">
            <a:off x="7063779" y="616074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75" name="Straight Connector 174"/>
          <p:cNvCxnSpPr/>
          <p:nvPr/>
        </p:nvCxnSpPr>
        <p:spPr bwMode="auto">
          <a:xfrm flipH="1" flipV="1">
            <a:off x="7423819" y="616074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76" name="Straight Connector 175"/>
          <p:cNvCxnSpPr>
            <a:stCxn id="257" idx="0"/>
          </p:cNvCxnSpPr>
          <p:nvPr/>
        </p:nvCxnSpPr>
        <p:spPr bwMode="auto">
          <a:xfrm flipH="1" flipV="1">
            <a:off x="7783859" y="616074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77" name="Straight Connector 176"/>
          <p:cNvCxnSpPr>
            <a:stCxn id="255" idx="0"/>
          </p:cNvCxnSpPr>
          <p:nvPr/>
        </p:nvCxnSpPr>
        <p:spPr bwMode="auto">
          <a:xfrm flipH="1" flipV="1">
            <a:off x="8143899" y="616074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78" name="Straight Connector 177"/>
          <p:cNvCxnSpPr>
            <a:stCxn id="253" idx="0"/>
          </p:cNvCxnSpPr>
          <p:nvPr/>
        </p:nvCxnSpPr>
        <p:spPr bwMode="auto">
          <a:xfrm flipH="1" flipV="1">
            <a:off x="8503939" y="616074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79" name="Straight Connector 178"/>
          <p:cNvCxnSpPr>
            <a:stCxn id="252" idx="2"/>
          </p:cNvCxnSpPr>
          <p:nvPr/>
        </p:nvCxnSpPr>
        <p:spPr bwMode="auto">
          <a:xfrm flipH="1">
            <a:off x="8143899"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80" name="Straight Connector 179"/>
          <p:cNvCxnSpPr/>
          <p:nvPr/>
        </p:nvCxnSpPr>
        <p:spPr bwMode="auto">
          <a:xfrm flipH="1">
            <a:off x="8071891"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81" name="Straight Connector 180"/>
          <p:cNvCxnSpPr/>
          <p:nvPr/>
        </p:nvCxnSpPr>
        <p:spPr bwMode="auto">
          <a:xfrm flipH="1">
            <a:off x="7999883"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82" name="Straight Connector 181"/>
          <p:cNvCxnSpPr/>
          <p:nvPr/>
        </p:nvCxnSpPr>
        <p:spPr bwMode="auto">
          <a:xfrm flipH="1">
            <a:off x="8287915"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83" name="Straight Connector 182"/>
          <p:cNvCxnSpPr/>
          <p:nvPr/>
        </p:nvCxnSpPr>
        <p:spPr bwMode="auto">
          <a:xfrm flipH="1">
            <a:off x="8215907"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84" name="Straight Connector 183"/>
          <p:cNvCxnSpPr/>
          <p:nvPr/>
        </p:nvCxnSpPr>
        <p:spPr bwMode="auto">
          <a:xfrm flipH="1">
            <a:off x="7639843"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85" name="Straight Connector 184"/>
          <p:cNvCxnSpPr/>
          <p:nvPr/>
        </p:nvCxnSpPr>
        <p:spPr bwMode="auto">
          <a:xfrm flipH="1">
            <a:off x="7567835"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86" name="Straight Connector 185"/>
          <p:cNvCxnSpPr/>
          <p:nvPr/>
        </p:nvCxnSpPr>
        <p:spPr bwMode="auto">
          <a:xfrm flipH="1">
            <a:off x="7495827"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87" name="Straight Connector 186"/>
          <p:cNvCxnSpPr/>
          <p:nvPr/>
        </p:nvCxnSpPr>
        <p:spPr bwMode="auto">
          <a:xfrm flipH="1">
            <a:off x="7783859"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88" name="Straight Connector 187"/>
          <p:cNvCxnSpPr/>
          <p:nvPr/>
        </p:nvCxnSpPr>
        <p:spPr bwMode="auto">
          <a:xfrm flipH="1">
            <a:off x="7711851"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89" name="Straight Connector 188"/>
          <p:cNvCxnSpPr/>
          <p:nvPr/>
        </p:nvCxnSpPr>
        <p:spPr bwMode="auto">
          <a:xfrm flipH="1">
            <a:off x="7135787"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90" name="Straight Connector 189"/>
          <p:cNvCxnSpPr/>
          <p:nvPr/>
        </p:nvCxnSpPr>
        <p:spPr bwMode="auto">
          <a:xfrm flipH="1">
            <a:off x="7063779"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91" name="Straight Connector 190"/>
          <p:cNvCxnSpPr/>
          <p:nvPr/>
        </p:nvCxnSpPr>
        <p:spPr bwMode="auto">
          <a:xfrm flipH="1">
            <a:off x="6991771"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92" name="Straight Connector 191"/>
          <p:cNvCxnSpPr/>
          <p:nvPr/>
        </p:nvCxnSpPr>
        <p:spPr bwMode="auto">
          <a:xfrm flipH="1">
            <a:off x="7279803"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93" name="Straight Connector 192"/>
          <p:cNvCxnSpPr/>
          <p:nvPr/>
        </p:nvCxnSpPr>
        <p:spPr bwMode="auto">
          <a:xfrm flipH="1">
            <a:off x="7207795"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94" name="Straight Connector 193"/>
          <p:cNvCxnSpPr/>
          <p:nvPr/>
        </p:nvCxnSpPr>
        <p:spPr bwMode="auto">
          <a:xfrm flipH="1">
            <a:off x="6631731"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95" name="Straight Connector 194"/>
          <p:cNvCxnSpPr/>
          <p:nvPr/>
        </p:nvCxnSpPr>
        <p:spPr bwMode="auto">
          <a:xfrm flipH="1">
            <a:off x="6559723"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96" name="Straight Connector 195"/>
          <p:cNvCxnSpPr/>
          <p:nvPr/>
        </p:nvCxnSpPr>
        <p:spPr bwMode="auto">
          <a:xfrm flipH="1">
            <a:off x="6487715"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97" name="Straight Connector 196"/>
          <p:cNvCxnSpPr/>
          <p:nvPr/>
        </p:nvCxnSpPr>
        <p:spPr bwMode="auto">
          <a:xfrm flipH="1">
            <a:off x="6775747"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98" name="Straight Connector 197"/>
          <p:cNvCxnSpPr/>
          <p:nvPr/>
        </p:nvCxnSpPr>
        <p:spPr bwMode="auto">
          <a:xfrm flipH="1">
            <a:off x="6703739"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17" name="Straight Connector 216"/>
          <p:cNvCxnSpPr/>
          <p:nvPr/>
        </p:nvCxnSpPr>
        <p:spPr bwMode="auto">
          <a:xfrm flipH="1">
            <a:off x="8503939" y="7312868"/>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18" name="Straight Connector 217"/>
          <p:cNvCxnSpPr/>
          <p:nvPr/>
        </p:nvCxnSpPr>
        <p:spPr bwMode="auto">
          <a:xfrm flipH="1">
            <a:off x="8431931" y="7312868"/>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19" name="Straight Connector 218"/>
          <p:cNvCxnSpPr/>
          <p:nvPr/>
        </p:nvCxnSpPr>
        <p:spPr bwMode="auto">
          <a:xfrm flipH="1">
            <a:off x="8575947" y="7312868"/>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20" name="Straight Connector 219"/>
          <p:cNvCxnSpPr/>
          <p:nvPr/>
        </p:nvCxnSpPr>
        <p:spPr bwMode="auto">
          <a:xfrm flipH="1">
            <a:off x="8071891" y="7312868"/>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21" name="Straight Connector 220"/>
          <p:cNvCxnSpPr/>
          <p:nvPr/>
        </p:nvCxnSpPr>
        <p:spPr bwMode="auto">
          <a:xfrm flipH="1">
            <a:off x="8215907" y="7312868"/>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22" name="Straight Connector 221"/>
          <p:cNvCxnSpPr/>
          <p:nvPr/>
        </p:nvCxnSpPr>
        <p:spPr bwMode="auto">
          <a:xfrm flipH="1">
            <a:off x="8143899" y="7312868"/>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23" name="Straight Connector 222"/>
          <p:cNvCxnSpPr/>
          <p:nvPr/>
        </p:nvCxnSpPr>
        <p:spPr bwMode="auto">
          <a:xfrm flipH="1">
            <a:off x="7063779" y="7312868"/>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24" name="Straight Connector 223"/>
          <p:cNvCxnSpPr/>
          <p:nvPr/>
        </p:nvCxnSpPr>
        <p:spPr bwMode="auto">
          <a:xfrm flipH="1">
            <a:off x="6991771" y="7312868"/>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25" name="Straight Connector 224"/>
          <p:cNvCxnSpPr/>
          <p:nvPr/>
        </p:nvCxnSpPr>
        <p:spPr bwMode="auto">
          <a:xfrm flipH="1">
            <a:off x="7135787" y="7312868"/>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230" name="Freeform 229"/>
          <p:cNvSpPr/>
          <p:nvPr/>
        </p:nvSpPr>
        <p:spPr bwMode="auto">
          <a:xfrm flipH="1">
            <a:off x="6055666" y="6145014"/>
            <a:ext cx="1008948" cy="1743918"/>
          </a:xfrm>
          <a:custGeom>
            <a:avLst/>
            <a:gdLst>
              <a:gd name="connsiteX0" fmla="*/ 0 w 1009650"/>
              <a:gd name="connsiteY0" fmla="*/ 1231900 h 1454150"/>
              <a:gd name="connsiteX1" fmla="*/ 0 w 1009650"/>
              <a:gd name="connsiteY1" fmla="*/ 1454150 h 1454150"/>
              <a:gd name="connsiteX2" fmla="*/ 1009650 w 1009650"/>
              <a:gd name="connsiteY2" fmla="*/ 1454150 h 1454150"/>
              <a:gd name="connsiteX3" fmla="*/ 1009650 w 1009650"/>
              <a:gd name="connsiteY3" fmla="*/ 0 h 1454150"/>
              <a:gd name="connsiteX0" fmla="*/ 0 w 1010617"/>
              <a:gd name="connsiteY0" fmla="*/ 1231900 h 1743918"/>
              <a:gd name="connsiteX1" fmla="*/ 0 w 1010617"/>
              <a:gd name="connsiteY1" fmla="*/ 1454150 h 1743918"/>
              <a:gd name="connsiteX2" fmla="*/ 1010617 w 1010617"/>
              <a:gd name="connsiteY2" fmla="*/ 1743918 h 1743918"/>
              <a:gd name="connsiteX3" fmla="*/ 1009650 w 1010617"/>
              <a:gd name="connsiteY3" fmla="*/ 0 h 1743918"/>
              <a:gd name="connsiteX0" fmla="*/ 0 w 1010617"/>
              <a:gd name="connsiteY0" fmla="*/ 1231900 h 1743918"/>
              <a:gd name="connsiteX1" fmla="*/ 2504 w 1010617"/>
              <a:gd name="connsiteY1" fmla="*/ 1743918 h 1743918"/>
              <a:gd name="connsiteX2" fmla="*/ 1010617 w 1010617"/>
              <a:gd name="connsiteY2" fmla="*/ 1743918 h 1743918"/>
              <a:gd name="connsiteX3" fmla="*/ 1009650 w 1010617"/>
              <a:gd name="connsiteY3" fmla="*/ 0 h 1743918"/>
              <a:gd name="connsiteX0" fmla="*/ 835 w 1008948"/>
              <a:gd name="connsiteY0" fmla="*/ 1527894 h 1743918"/>
              <a:gd name="connsiteX1" fmla="*/ 835 w 1008948"/>
              <a:gd name="connsiteY1" fmla="*/ 1743918 h 1743918"/>
              <a:gd name="connsiteX2" fmla="*/ 1008948 w 1008948"/>
              <a:gd name="connsiteY2" fmla="*/ 1743918 h 1743918"/>
              <a:gd name="connsiteX3" fmla="*/ 1007981 w 1008948"/>
              <a:gd name="connsiteY3" fmla="*/ 0 h 1743918"/>
            </a:gdLst>
            <a:ahLst/>
            <a:cxnLst>
              <a:cxn ang="0">
                <a:pos x="connsiteX0" y="connsiteY0"/>
              </a:cxn>
              <a:cxn ang="0">
                <a:pos x="connsiteX1" y="connsiteY1"/>
              </a:cxn>
              <a:cxn ang="0">
                <a:pos x="connsiteX2" y="connsiteY2"/>
              </a:cxn>
              <a:cxn ang="0">
                <a:pos x="connsiteX3" y="connsiteY3"/>
              </a:cxn>
            </a:cxnLst>
            <a:rect l="l" t="t" r="r" b="b"/>
            <a:pathLst>
              <a:path w="1008948" h="1743918">
                <a:moveTo>
                  <a:pt x="835" y="1527894"/>
                </a:moveTo>
                <a:cubicBezTo>
                  <a:pt x="1670" y="1698567"/>
                  <a:pt x="0" y="1573245"/>
                  <a:pt x="835" y="1743918"/>
                </a:cubicBezTo>
                <a:lnTo>
                  <a:pt x="1008948" y="1743918"/>
                </a:lnTo>
                <a:cubicBezTo>
                  <a:pt x="1008626" y="1162612"/>
                  <a:pt x="1008303" y="581306"/>
                  <a:pt x="1007981" y="0"/>
                </a:cubicBezTo>
              </a:path>
            </a:pathLst>
          </a:cu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231" name="Straight Connector 230"/>
          <p:cNvCxnSpPr>
            <a:stCxn id="251" idx="0"/>
          </p:cNvCxnSpPr>
          <p:nvPr/>
        </p:nvCxnSpPr>
        <p:spPr bwMode="auto">
          <a:xfrm flipH="1" flipV="1">
            <a:off x="8143899" y="5008612"/>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32" name="Straight Connector 231"/>
          <p:cNvCxnSpPr>
            <a:stCxn id="249" idx="0"/>
          </p:cNvCxnSpPr>
          <p:nvPr/>
        </p:nvCxnSpPr>
        <p:spPr bwMode="auto">
          <a:xfrm flipH="1" flipV="1">
            <a:off x="7639843" y="5008612"/>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33" name="Straight Connector 232"/>
          <p:cNvCxnSpPr>
            <a:stCxn id="247" idx="0"/>
          </p:cNvCxnSpPr>
          <p:nvPr/>
        </p:nvCxnSpPr>
        <p:spPr bwMode="auto">
          <a:xfrm flipH="1" flipV="1">
            <a:off x="7135787" y="5008612"/>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34" name="Straight Connector 233"/>
          <p:cNvCxnSpPr>
            <a:stCxn id="245" idx="0"/>
          </p:cNvCxnSpPr>
          <p:nvPr/>
        </p:nvCxnSpPr>
        <p:spPr bwMode="auto">
          <a:xfrm flipH="1" flipV="1">
            <a:off x="6631731" y="5008612"/>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35" name="Straight Connector 234"/>
          <p:cNvCxnSpPr>
            <a:endCxn id="237" idx="0"/>
          </p:cNvCxnSpPr>
          <p:nvPr/>
        </p:nvCxnSpPr>
        <p:spPr bwMode="auto">
          <a:xfrm flipH="1" flipV="1">
            <a:off x="8503939" y="7672908"/>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36" name="Straight Connector 235"/>
          <p:cNvCxnSpPr>
            <a:endCxn id="239" idx="0"/>
          </p:cNvCxnSpPr>
          <p:nvPr/>
        </p:nvCxnSpPr>
        <p:spPr bwMode="auto">
          <a:xfrm flipH="1" flipV="1">
            <a:off x="8143899" y="7672908"/>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270" name="Rectangle 269"/>
          <p:cNvSpPr/>
          <p:nvPr/>
        </p:nvSpPr>
        <p:spPr bwMode="auto">
          <a:xfrm>
            <a:off x="3607395" y="3136404"/>
            <a:ext cx="2880320" cy="432048"/>
          </a:xfrm>
          <a:prstGeom prst="rect">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1"/>
                </a:solidFill>
                <a:effectLst/>
                <a:latin typeface="Arial" charset="0"/>
                <a:ea typeface="MS PGothic" pitchFamily="34" charset="-128"/>
              </a:rPr>
              <a:t>BVLAN EC</a:t>
            </a:r>
            <a:r>
              <a:rPr kumimoji="0" lang="en-GB" sz="1400" b="1" i="0" u="none" strike="noStrike" cap="none" normalizeH="0" dirty="0" smtClean="0">
                <a:ln>
                  <a:noFill/>
                </a:ln>
                <a:solidFill>
                  <a:schemeClr val="tx1"/>
                </a:solidFill>
                <a:effectLst/>
                <a:latin typeface="Arial" charset="0"/>
                <a:ea typeface="MS PGothic" pitchFamily="34" charset="-128"/>
              </a:rPr>
              <a:t> </a:t>
            </a:r>
            <a:r>
              <a:rPr kumimoji="0" lang="en-GB" sz="1400" b="1" i="0" u="none" strike="noStrike" cap="none" normalizeH="0" baseline="0" dirty="0" smtClean="0">
                <a:ln>
                  <a:noFill/>
                </a:ln>
                <a:solidFill>
                  <a:schemeClr val="tx1"/>
                </a:solidFill>
                <a:effectLst/>
                <a:latin typeface="Arial" charset="0"/>
                <a:ea typeface="MS PGothic" pitchFamily="34" charset="-128"/>
              </a:rPr>
              <a:t>Relay</a:t>
            </a:r>
            <a:endParaRPr kumimoji="0" lang="en-US" sz="1400" b="1" i="0" u="none" strike="noStrike" cap="none" normalizeH="0" baseline="0" dirty="0" smtClean="0">
              <a:ln>
                <a:noFill/>
              </a:ln>
              <a:solidFill>
                <a:schemeClr val="tx1"/>
              </a:solidFill>
              <a:effectLst/>
              <a:latin typeface="Arial" charset="0"/>
              <a:ea typeface="MS PGothic" pitchFamily="34" charset="-128"/>
            </a:endParaRPr>
          </a:p>
        </p:txBody>
      </p:sp>
      <p:grpSp>
        <p:nvGrpSpPr>
          <p:cNvPr id="50" name="Group 12"/>
          <p:cNvGrpSpPr>
            <a:grpSpLocks noChangeAspect="1"/>
          </p:cNvGrpSpPr>
          <p:nvPr/>
        </p:nvGrpSpPr>
        <p:grpSpPr>
          <a:xfrm rot="10800000">
            <a:off x="4255467" y="2776364"/>
            <a:ext cx="288032" cy="288032"/>
            <a:chOff x="655067" y="5296644"/>
            <a:chExt cx="504056" cy="504056"/>
          </a:xfrm>
          <a:solidFill>
            <a:schemeClr val="bg1"/>
          </a:solidFill>
        </p:grpSpPr>
        <p:sp>
          <p:nvSpPr>
            <p:cNvPr id="376" name="Isosceles Triangle 10"/>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77" name="Trapezoid 11"/>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53" name="Group 13"/>
          <p:cNvGrpSpPr>
            <a:grpSpLocks noChangeAspect="1"/>
          </p:cNvGrpSpPr>
          <p:nvPr/>
        </p:nvGrpSpPr>
        <p:grpSpPr>
          <a:xfrm rot="10800000">
            <a:off x="4615507" y="2776364"/>
            <a:ext cx="288032" cy="288032"/>
            <a:chOff x="655067" y="5296644"/>
            <a:chExt cx="504056" cy="504056"/>
          </a:xfrm>
          <a:solidFill>
            <a:schemeClr val="bg1"/>
          </a:solidFill>
        </p:grpSpPr>
        <p:sp>
          <p:nvSpPr>
            <p:cNvPr id="374" name="Isosceles Triangle 14"/>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75" name="Trapezoid 15"/>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56" name="Group 16"/>
          <p:cNvGrpSpPr>
            <a:grpSpLocks noChangeAspect="1"/>
          </p:cNvGrpSpPr>
          <p:nvPr/>
        </p:nvGrpSpPr>
        <p:grpSpPr>
          <a:xfrm rot="10800000">
            <a:off x="4975547" y="2776364"/>
            <a:ext cx="288032" cy="288032"/>
            <a:chOff x="655067" y="5296644"/>
            <a:chExt cx="504056" cy="504056"/>
          </a:xfrm>
          <a:solidFill>
            <a:schemeClr val="bg1"/>
          </a:solidFill>
        </p:grpSpPr>
        <p:sp>
          <p:nvSpPr>
            <p:cNvPr id="372" name="Isosceles Triangle 17"/>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73" name="Trapezoid 18"/>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59" name="Group 19"/>
          <p:cNvGrpSpPr>
            <a:grpSpLocks noChangeAspect="1"/>
          </p:cNvGrpSpPr>
          <p:nvPr/>
        </p:nvGrpSpPr>
        <p:grpSpPr>
          <a:xfrm rot="10800000">
            <a:off x="5335587" y="2776364"/>
            <a:ext cx="288032" cy="288032"/>
            <a:chOff x="655067" y="5296644"/>
            <a:chExt cx="504056" cy="504056"/>
          </a:xfrm>
          <a:solidFill>
            <a:schemeClr val="bg1"/>
          </a:solidFill>
        </p:grpSpPr>
        <p:sp>
          <p:nvSpPr>
            <p:cNvPr id="370" name="Isosceles Triangle 369"/>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71" name="Trapezoid 370"/>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62" name="Group 22"/>
          <p:cNvGrpSpPr>
            <a:grpSpLocks noChangeAspect="1"/>
          </p:cNvGrpSpPr>
          <p:nvPr/>
        </p:nvGrpSpPr>
        <p:grpSpPr>
          <a:xfrm rot="10800000">
            <a:off x="5695627" y="2776364"/>
            <a:ext cx="288032" cy="288032"/>
            <a:chOff x="655067" y="5296644"/>
            <a:chExt cx="504056" cy="504056"/>
          </a:xfrm>
          <a:solidFill>
            <a:schemeClr val="bg1"/>
          </a:solidFill>
        </p:grpSpPr>
        <p:sp>
          <p:nvSpPr>
            <p:cNvPr id="368" name="Isosceles Triangle 367"/>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69" name="Trapezoid 368"/>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65" name="Group 25"/>
          <p:cNvGrpSpPr>
            <a:grpSpLocks noChangeAspect="1"/>
          </p:cNvGrpSpPr>
          <p:nvPr/>
        </p:nvGrpSpPr>
        <p:grpSpPr>
          <a:xfrm rot="10800000">
            <a:off x="6055667" y="2776364"/>
            <a:ext cx="288032" cy="288032"/>
            <a:chOff x="655067" y="5296644"/>
            <a:chExt cx="504056" cy="504056"/>
          </a:xfrm>
          <a:solidFill>
            <a:schemeClr val="bg1"/>
          </a:solidFill>
        </p:grpSpPr>
        <p:sp>
          <p:nvSpPr>
            <p:cNvPr id="366" name="Isosceles Triangle 365"/>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67" name="Trapezoid 366"/>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68" name="Group 43"/>
          <p:cNvGrpSpPr>
            <a:grpSpLocks noChangeAspect="1"/>
          </p:cNvGrpSpPr>
          <p:nvPr/>
        </p:nvGrpSpPr>
        <p:grpSpPr>
          <a:xfrm rot="10800000">
            <a:off x="5623619" y="3640460"/>
            <a:ext cx="432048" cy="432048"/>
            <a:chOff x="655067" y="5296644"/>
            <a:chExt cx="504056" cy="504056"/>
          </a:xfrm>
          <a:solidFill>
            <a:schemeClr val="bg1"/>
          </a:solidFill>
        </p:grpSpPr>
        <p:sp>
          <p:nvSpPr>
            <p:cNvPr id="364" name="Isosceles Triangle 363"/>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65" name="Trapezoid 364"/>
            <p:cNvSpPr/>
            <p:nvPr/>
          </p:nvSpPr>
          <p:spPr bwMode="auto">
            <a:xfrm>
              <a:off x="655067" y="5656684"/>
              <a:ext cx="504056" cy="144016"/>
            </a:xfrm>
            <a:prstGeom prst="trapezoid">
              <a:avLst>
                <a:gd name="adj" fmla="val 49845"/>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70" name="Group 46"/>
          <p:cNvGrpSpPr>
            <a:grpSpLocks noChangeAspect="1"/>
          </p:cNvGrpSpPr>
          <p:nvPr/>
        </p:nvGrpSpPr>
        <p:grpSpPr>
          <a:xfrm rot="10800000">
            <a:off x="5119563" y="3640460"/>
            <a:ext cx="432048" cy="432048"/>
            <a:chOff x="655067" y="5296644"/>
            <a:chExt cx="504056" cy="504056"/>
          </a:xfrm>
          <a:solidFill>
            <a:schemeClr val="bg1"/>
          </a:solidFill>
        </p:grpSpPr>
        <p:sp>
          <p:nvSpPr>
            <p:cNvPr id="362" name="Isosceles Triangle 361"/>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63" name="Trapezoid 362"/>
            <p:cNvSpPr/>
            <p:nvPr/>
          </p:nvSpPr>
          <p:spPr bwMode="auto">
            <a:xfrm>
              <a:off x="655067" y="5656684"/>
              <a:ext cx="504056" cy="144016"/>
            </a:xfrm>
            <a:prstGeom prst="trapezoid">
              <a:avLst>
                <a:gd name="adj" fmla="val 49845"/>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72" name="Group 49"/>
          <p:cNvGrpSpPr>
            <a:grpSpLocks noChangeAspect="1"/>
          </p:cNvGrpSpPr>
          <p:nvPr/>
        </p:nvGrpSpPr>
        <p:grpSpPr>
          <a:xfrm rot="10800000">
            <a:off x="4615507" y="3640460"/>
            <a:ext cx="432048" cy="432048"/>
            <a:chOff x="655067" y="5296644"/>
            <a:chExt cx="504056" cy="504056"/>
          </a:xfrm>
          <a:solidFill>
            <a:schemeClr val="bg1"/>
          </a:solidFill>
        </p:grpSpPr>
        <p:sp>
          <p:nvSpPr>
            <p:cNvPr id="360" name="Isosceles Triangle 359"/>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61" name="Trapezoid 360"/>
            <p:cNvSpPr/>
            <p:nvPr/>
          </p:nvSpPr>
          <p:spPr bwMode="auto">
            <a:xfrm>
              <a:off x="655067" y="5656684"/>
              <a:ext cx="504056" cy="144016"/>
            </a:xfrm>
            <a:prstGeom prst="trapezoid">
              <a:avLst>
                <a:gd name="adj" fmla="val 49845"/>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74" name="Group 52"/>
          <p:cNvGrpSpPr>
            <a:grpSpLocks noChangeAspect="1"/>
          </p:cNvGrpSpPr>
          <p:nvPr/>
        </p:nvGrpSpPr>
        <p:grpSpPr>
          <a:xfrm rot="10800000">
            <a:off x="4111451" y="3640460"/>
            <a:ext cx="432048" cy="432048"/>
            <a:chOff x="655067" y="5296644"/>
            <a:chExt cx="504056" cy="504056"/>
          </a:xfrm>
          <a:solidFill>
            <a:schemeClr val="bg1"/>
          </a:solidFill>
        </p:grpSpPr>
        <p:sp>
          <p:nvSpPr>
            <p:cNvPr id="358" name="Isosceles Triangle 357"/>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59" name="Trapezoid 358"/>
            <p:cNvSpPr/>
            <p:nvPr/>
          </p:nvSpPr>
          <p:spPr bwMode="auto">
            <a:xfrm>
              <a:off x="655067" y="5656684"/>
              <a:ext cx="504056" cy="144016"/>
            </a:xfrm>
            <a:prstGeom prst="trapezoid">
              <a:avLst>
                <a:gd name="adj" fmla="val 49845"/>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286" name="Straight Connector 285"/>
          <p:cNvCxnSpPr/>
          <p:nvPr/>
        </p:nvCxnSpPr>
        <p:spPr bwMode="auto">
          <a:xfrm rot="10800000" flipV="1">
            <a:off x="4399483" y="306439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87" name="Straight Connector 286"/>
          <p:cNvCxnSpPr/>
          <p:nvPr/>
        </p:nvCxnSpPr>
        <p:spPr bwMode="auto">
          <a:xfrm rot="10800000" flipV="1">
            <a:off x="4759523" y="306439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88" name="Straight Connector 287"/>
          <p:cNvCxnSpPr/>
          <p:nvPr/>
        </p:nvCxnSpPr>
        <p:spPr bwMode="auto">
          <a:xfrm rot="10800000" flipV="1">
            <a:off x="5119563" y="306439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89" name="Straight Connector 288"/>
          <p:cNvCxnSpPr>
            <a:stCxn id="370" idx="0"/>
          </p:cNvCxnSpPr>
          <p:nvPr/>
        </p:nvCxnSpPr>
        <p:spPr bwMode="auto">
          <a:xfrm rot="10800000" flipV="1">
            <a:off x="5479603" y="306439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0" name="Straight Connector 289"/>
          <p:cNvCxnSpPr>
            <a:stCxn id="368" idx="0"/>
          </p:cNvCxnSpPr>
          <p:nvPr/>
        </p:nvCxnSpPr>
        <p:spPr bwMode="auto">
          <a:xfrm rot="10800000" flipV="1">
            <a:off x="5839643" y="306439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1" name="Straight Connector 290"/>
          <p:cNvCxnSpPr>
            <a:stCxn id="366" idx="0"/>
          </p:cNvCxnSpPr>
          <p:nvPr/>
        </p:nvCxnSpPr>
        <p:spPr bwMode="auto">
          <a:xfrm rot="10800000" flipV="1">
            <a:off x="6199683" y="306439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2" name="Straight Connector 291"/>
          <p:cNvCxnSpPr>
            <a:stCxn id="365" idx="2"/>
          </p:cNvCxnSpPr>
          <p:nvPr/>
        </p:nvCxnSpPr>
        <p:spPr bwMode="auto">
          <a:xfrm rot="10800000">
            <a:off x="5839643" y="3568452"/>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3" name="Straight Connector 292"/>
          <p:cNvCxnSpPr/>
          <p:nvPr/>
        </p:nvCxnSpPr>
        <p:spPr bwMode="auto">
          <a:xfrm rot="10800000">
            <a:off x="5767635" y="3568452"/>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4" name="Straight Connector 293"/>
          <p:cNvCxnSpPr/>
          <p:nvPr/>
        </p:nvCxnSpPr>
        <p:spPr bwMode="auto">
          <a:xfrm rot="10800000">
            <a:off x="5695627" y="3568452"/>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5" name="Straight Connector 294"/>
          <p:cNvCxnSpPr/>
          <p:nvPr/>
        </p:nvCxnSpPr>
        <p:spPr bwMode="auto">
          <a:xfrm rot="10800000">
            <a:off x="5983659" y="3568452"/>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6" name="Straight Connector 295"/>
          <p:cNvCxnSpPr/>
          <p:nvPr/>
        </p:nvCxnSpPr>
        <p:spPr bwMode="auto">
          <a:xfrm rot="10800000">
            <a:off x="5911651" y="3568452"/>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7" name="Straight Connector 296"/>
          <p:cNvCxnSpPr/>
          <p:nvPr/>
        </p:nvCxnSpPr>
        <p:spPr bwMode="auto">
          <a:xfrm rot="10800000">
            <a:off x="5335587" y="3568452"/>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8" name="Straight Connector 297"/>
          <p:cNvCxnSpPr/>
          <p:nvPr/>
        </p:nvCxnSpPr>
        <p:spPr bwMode="auto">
          <a:xfrm rot="10800000">
            <a:off x="5263579" y="3568452"/>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9" name="Straight Connector 298"/>
          <p:cNvCxnSpPr/>
          <p:nvPr/>
        </p:nvCxnSpPr>
        <p:spPr bwMode="auto">
          <a:xfrm rot="10800000">
            <a:off x="5191571" y="3568452"/>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0" name="Straight Connector 299"/>
          <p:cNvCxnSpPr/>
          <p:nvPr/>
        </p:nvCxnSpPr>
        <p:spPr bwMode="auto">
          <a:xfrm rot="10800000">
            <a:off x="5479603" y="3568452"/>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1" name="Straight Connector 300"/>
          <p:cNvCxnSpPr/>
          <p:nvPr/>
        </p:nvCxnSpPr>
        <p:spPr bwMode="auto">
          <a:xfrm rot="10800000">
            <a:off x="5407595" y="3568452"/>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2" name="Straight Connector 301"/>
          <p:cNvCxnSpPr/>
          <p:nvPr/>
        </p:nvCxnSpPr>
        <p:spPr bwMode="auto">
          <a:xfrm rot="10800000">
            <a:off x="4831531" y="3568452"/>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3" name="Straight Connector 302"/>
          <p:cNvCxnSpPr/>
          <p:nvPr/>
        </p:nvCxnSpPr>
        <p:spPr bwMode="auto">
          <a:xfrm rot="10800000">
            <a:off x="4759523" y="3568452"/>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4" name="Straight Connector 303"/>
          <p:cNvCxnSpPr/>
          <p:nvPr/>
        </p:nvCxnSpPr>
        <p:spPr bwMode="auto">
          <a:xfrm rot="10800000">
            <a:off x="4687515" y="3568452"/>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5" name="Straight Connector 304"/>
          <p:cNvCxnSpPr/>
          <p:nvPr/>
        </p:nvCxnSpPr>
        <p:spPr bwMode="auto">
          <a:xfrm rot="10800000">
            <a:off x="4975547" y="3568452"/>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6" name="Straight Connector 305"/>
          <p:cNvCxnSpPr/>
          <p:nvPr/>
        </p:nvCxnSpPr>
        <p:spPr bwMode="auto">
          <a:xfrm rot="10800000">
            <a:off x="4903539" y="3568452"/>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7" name="Straight Connector 306"/>
          <p:cNvCxnSpPr/>
          <p:nvPr/>
        </p:nvCxnSpPr>
        <p:spPr bwMode="auto">
          <a:xfrm rot="10800000">
            <a:off x="4327475" y="3568452"/>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8" name="Straight Connector 307"/>
          <p:cNvCxnSpPr/>
          <p:nvPr/>
        </p:nvCxnSpPr>
        <p:spPr bwMode="auto">
          <a:xfrm rot="10800000">
            <a:off x="4255467" y="3568452"/>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9" name="Straight Connector 308"/>
          <p:cNvCxnSpPr/>
          <p:nvPr/>
        </p:nvCxnSpPr>
        <p:spPr bwMode="auto">
          <a:xfrm rot="10800000">
            <a:off x="4183459" y="3568452"/>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10" name="Straight Connector 309"/>
          <p:cNvCxnSpPr/>
          <p:nvPr/>
        </p:nvCxnSpPr>
        <p:spPr bwMode="auto">
          <a:xfrm rot="10800000">
            <a:off x="4471491" y="3568452"/>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11" name="Straight Connector 310"/>
          <p:cNvCxnSpPr/>
          <p:nvPr/>
        </p:nvCxnSpPr>
        <p:spPr bwMode="auto">
          <a:xfrm rot="10800000">
            <a:off x="4399483" y="3568452"/>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423" name="Group 422"/>
          <p:cNvGrpSpPr/>
          <p:nvPr/>
        </p:nvGrpSpPr>
        <p:grpSpPr>
          <a:xfrm>
            <a:off x="6127675" y="2416324"/>
            <a:ext cx="144016" cy="360040"/>
            <a:chOff x="6127675" y="2704356"/>
            <a:chExt cx="144016" cy="72008"/>
          </a:xfrm>
        </p:grpSpPr>
        <p:cxnSp>
          <p:nvCxnSpPr>
            <p:cNvPr id="312" name="Straight Connector 311"/>
            <p:cNvCxnSpPr/>
            <p:nvPr/>
          </p:nvCxnSpPr>
          <p:spPr bwMode="auto">
            <a:xfrm rot="10800000">
              <a:off x="6199683"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13" name="Straight Connector 312"/>
            <p:cNvCxnSpPr/>
            <p:nvPr/>
          </p:nvCxnSpPr>
          <p:spPr bwMode="auto">
            <a:xfrm rot="10800000">
              <a:off x="6127675"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14" name="Straight Connector 313"/>
            <p:cNvCxnSpPr/>
            <p:nvPr/>
          </p:nvCxnSpPr>
          <p:spPr bwMode="auto">
            <a:xfrm rot="10800000">
              <a:off x="6271691"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grpSp>
        <p:nvGrpSpPr>
          <p:cNvPr id="431" name="Group 430"/>
          <p:cNvGrpSpPr/>
          <p:nvPr/>
        </p:nvGrpSpPr>
        <p:grpSpPr>
          <a:xfrm>
            <a:off x="4327475" y="2416324"/>
            <a:ext cx="1584176" cy="360040"/>
            <a:chOff x="4327475" y="2704356"/>
            <a:chExt cx="1584176" cy="72008"/>
          </a:xfrm>
        </p:grpSpPr>
        <p:cxnSp>
          <p:nvCxnSpPr>
            <p:cNvPr id="315" name="Straight Connector 314"/>
            <p:cNvCxnSpPr/>
            <p:nvPr/>
          </p:nvCxnSpPr>
          <p:spPr bwMode="auto">
            <a:xfrm rot="10800000">
              <a:off x="5767635"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16" name="Straight Connector 315"/>
            <p:cNvCxnSpPr/>
            <p:nvPr/>
          </p:nvCxnSpPr>
          <p:spPr bwMode="auto">
            <a:xfrm rot="10800000">
              <a:off x="5911651"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17" name="Straight Connector 316"/>
            <p:cNvCxnSpPr/>
            <p:nvPr/>
          </p:nvCxnSpPr>
          <p:spPr bwMode="auto">
            <a:xfrm rot="10800000">
              <a:off x="5839643"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18" name="Straight Connector 317"/>
            <p:cNvCxnSpPr/>
            <p:nvPr/>
          </p:nvCxnSpPr>
          <p:spPr bwMode="auto">
            <a:xfrm rot="10800000">
              <a:off x="5191571"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19" name="Straight Connector 318"/>
            <p:cNvCxnSpPr/>
            <p:nvPr/>
          </p:nvCxnSpPr>
          <p:spPr bwMode="auto">
            <a:xfrm rot="10800000">
              <a:off x="5119563"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0" name="Straight Connector 319"/>
            <p:cNvCxnSpPr/>
            <p:nvPr/>
          </p:nvCxnSpPr>
          <p:spPr bwMode="auto">
            <a:xfrm rot="10800000">
              <a:off x="5047555"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1" name="Straight Connector 320"/>
            <p:cNvCxnSpPr/>
            <p:nvPr/>
          </p:nvCxnSpPr>
          <p:spPr bwMode="auto">
            <a:xfrm rot="10800000">
              <a:off x="4687515"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2" name="Straight Connector 321"/>
            <p:cNvCxnSpPr/>
            <p:nvPr/>
          </p:nvCxnSpPr>
          <p:spPr bwMode="auto">
            <a:xfrm rot="10800000">
              <a:off x="4831531"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3" name="Straight Connector 322"/>
            <p:cNvCxnSpPr/>
            <p:nvPr/>
          </p:nvCxnSpPr>
          <p:spPr bwMode="auto">
            <a:xfrm rot="10800000">
              <a:off x="4759523"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4" name="Straight Connector 323"/>
            <p:cNvCxnSpPr/>
            <p:nvPr/>
          </p:nvCxnSpPr>
          <p:spPr bwMode="auto">
            <a:xfrm rot="10800000">
              <a:off x="5407595"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5" name="Straight Connector 324"/>
            <p:cNvCxnSpPr/>
            <p:nvPr/>
          </p:nvCxnSpPr>
          <p:spPr bwMode="auto">
            <a:xfrm rot="10800000">
              <a:off x="5551611"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6" name="Straight Connector 325"/>
            <p:cNvCxnSpPr/>
            <p:nvPr/>
          </p:nvCxnSpPr>
          <p:spPr bwMode="auto">
            <a:xfrm rot="10800000">
              <a:off x="5479603"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7" name="Straight Connector 326"/>
            <p:cNvCxnSpPr/>
            <p:nvPr/>
          </p:nvCxnSpPr>
          <p:spPr bwMode="auto">
            <a:xfrm rot="10800000">
              <a:off x="4327475"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8" name="Straight Connector 327"/>
            <p:cNvCxnSpPr/>
            <p:nvPr/>
          </p:nvCxnSpPr>
          <p:spPr bwMode="auto">
            <a:xfrm rot="10800000">
              <a:off x="4471491"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9" name="Straight Connector 328"/>
            <p:cNvCxnSpPr/>
            <p:nvPr/>
          </p:nvCxnSpPr>
          <p:spPr bwMode="auto">
            <a:xfrm rot="10800000">
              <a:off x="4399483"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cxnSp>
        <p:nvCxnSpPr>
          <p:cNvPr id="344" name="Straight Connector 343"/>
          <p:cNvCxnSpPr>
            <a:stCxn id="364" idx="0"/>
          </p:cNvCxnSpPr>
          <p:nvPr/>
        </p:nvCxnSpPr>
        <p:spPr bwMode="auto">
          <a:xfrm rot="10800000" flipV="1">
            <a:off x="5839643" y="4072508"/>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45" name="Straight Connector 344"/>
          <p:cNvCxnSpPr>
            <a:stCxn id="362" idx="0"/>
          </p:cNvCxnSpPr>
          <p:nvPr/>
        </p:nvCxnSpPr>
        <p:spPr bwMode="auto">
          <a:xfrm rot="10800000" flipV="1">
            <a:off x="5335587" y="4072508"/>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46" name="Straight Connector 345"/>
          <p:cNvCxnSpPr>
            <a:stCxn id="360" idx="0"/>
          </p:cNvCxnSpPr>
          <p:nvPr/>
        </p:nvCxnSpPr>
        <p:spPr bwMode="auto">
          <a:xfrm rot="10800000" flipV="1">
            <a:off x="4831531" y="4072508"/>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47" name="Straight Connector 346"/>
          <p:cNvCxnSpPr>
            <a:stCxn id="358" idx="0"/>
          </p:cNvCxnSpPr>
          <p:nvPr/>
        </p:nvCxnSpPr>
        <p:spPr bwMode="auto">
          <a:xfrm rot="10800000" flipV="1">
            <a:off x="4327475" y="4072508"/>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24" name="Straight Connector 423"/>
          <p:cNvCxnSpPr/>
          <p:nvPr/>
        </p:nvCxnSpPr>
        <p:spPr bwMode="auto">
          <a:xfrm>
            <a:off x="4399483" y="5080620"/>
            <a:ext cx="1872208" cy="0"/>
          </a:xfrm>
          <a:prstGeom prst="line">
            <a:avLst/>
          </a:prstGeom>
          <a:solidFill>
            <a:schemeClr val="accent1"/>
          </a:solidFill>
          <a:ln w="38100" cap="flat" cmpd="sng" algn="ctr">
            <a:solidFill>
              <a:srgbClr val="CC00FF"/>
            </a:solidFill>
            <a:prstDash val="solid"/>
            <a:round/>
            <a:headEnd type="none" w="med" len="med"/>
            <a:tailEnd type="none" w="med" len="med"/>
          </a:ln>
          <a:effectLst/>
        </p:spPr>
      </p:cxnSp>
      <p:cxnSp>
        <p:nvCxnSpPr>
          <p:cNvPr id="427" name="Straight Connector 426"/>
          <p:cNvCxnSpPr/>
          <p:nvPr/>
        </p:nvCxnSpPr>
        <p:spPr bwMode="auto">
          <a:xfrm>
            <a:off x="4615507" y="5296644"/>
            <a:ext cx="0" cy="864096"/>
          </a:xfrm>
          <a:prstGeom prst="line">
            <a:avLst/>
          </a:prstGeom>
          <a:solidFill>
            <a:schemeClr val="accent1"/>
          </a:solidFill>
          <a:ln w="38100" cap="flat" cmpd="sng" algn="ctr">
            <a:solidFill>
              <a:srgbClr val="CCCC00"/>
            </a:solidFill>
            <a:prstDash val="solid"/>
            <a:round/>
            <a:headEnd type="none" w="med" len="med"/>
            <a:tailEnd type="none" w="med" len="med"/>
          </a:ln>
          <a:effectLst/>
        </p:spPr>
      </p:cxnSp>
      <p:cxnSp>
        <p:nvCxnSpPr>
          <p:cNvPr id="430" name="Straight Connector 429"/>
          <p:cNvCxnSpPr/>
          <p:nvPr/>
        </p:nvCxnSpPr>
        <p:spPr bwMode="auto">
          <a:xfrm>
            <a:off x="6055667" y="5296644"/>
            <a:ext cx="0" cy="864096"/>
          </a:xfrm>
          <a:prstGeom prst="line">
            <a:avLst/>
          </a:prstGeom>
          <a:solidFill>
            <a:schemeClr val="accent1"/>
          </a:solidFill>
          <a:ln w="38100" cap="flat" cmpd="sng" algn="ctr">
            <a:solidFill>
              <a:srgbClr val="CCCC00"/>
            </a:solidFill>
            <a:prstDash val="solid"/>
            <a:round/>
            <a:headEnd type="none" w="med" len="med"/>
            <a:tailEnd type="none" w="med" len="med"/>
          </a:ln>
          <a:effectLst/>
        </p:spPr>
      </p:cxnSp>
      <p:cxnSp>
        <p:nvCxnSpPr>
          <p:cNvPr id="432" name="Straight Connector 431"/>
          <p:cNvCxnSpPr/>
          <p:nvPr/>
        </p:nvCxnSpPr>
        <p:spPr bwMode="auto">
          <a:xfrm>
            <a:off x="4615507" y="5296644"/>
            <a:ext cx="1440160" cy="0"/>
          </a:xfrm>
          <a:prstGeom prst="line">
            <a:avLst/>
          </a:prstGeom>
          <a:solidFill>
            <a:schemeClr val="accent1"/>
          </a:solidFill>
          <a:ln w="38100" cap="flat" cmpd="sng" algn="ctr">
            <a:solidFill>
              <a:srgbClr val="CCCC00"/>
            </a:solidFill>
            <a:prstDash val="solid"/>
            <a:round/>
            <a:headEnd type="none" w="med" len="med"/>
            <a:tailEnd type="none" w="med" len="med"/>
          </a:ln>
          <a:effectLst/>
        </p:spPr>
      </p:cxnSp>
      <p:cxnSp>
        <p:nvCxnSpPr>
          <p:cNvPr id="439" name="Straight Connector 438"/>
          <p:cNvCxnSpPr/>
          <p:nvPr/>
        </p:nvCxnSpPr>
        <p:spPr bwMode="auto">
          <a:xfrm>
            <a:off x="4399483" y="5080620"/>
            <a:ext cx="0" cy="648072"/>
          </a:xfrm>
          <a:prstGeom prst="line">
            <a:avLst/>
          </a:prstGeom>
          <a:solidFill>
            <a:schemeClr val="accent1"/>
          </a:solidFill>
          <a:ln w="38100" cap="flat" cmpd="sng" algn="ctr">
            <a:solidFill>
              <a:srgbClr val="CC00FF"/>
            </a:solidFill>
            <a:prstDash val="solid"/>
            <a:round/>
            <a:headEnd type="none" w="med" len="med"/>
            <a:tailEnd type="none" w="med" len="med"/>
          </a:ln>
          <a:effectLst/>
        </p:spPr>
      </p:cxnSp>
      <p:cxnSp>
        <p:nvCxnSpPr>
          <p:cNvPr id="442" name="Straight Connector 441"/>
          <p:cNvCxnSpPr/>
          <p:nvPr/>
        </p:nvCxnSpPr>
        <p:spPr bwMode="auto">
          <a:xfrm>
            <a:off x="6271691" y="5080620"/>
            <a:ext cx="0" cy="648072"/>
          </a:xfrm>
          <a:prstGeom prst="line">
            <a:avLst/>
          </a:prstGeom>
          <a:solidFill>
            <a:schemeClr val="accent1"/>
          </a:solidFill>
          <a:ln w="38100" cap="flat" cmpd="sng" algn="ctr">
            <a:solidFill>
              <a:srgbClr val="CC00FF"/>
            </a:solidFill>
            <a:prstDash val="solid"/>
            <a:round/>
            <a:headEnd type="none" w="med" len="med"/>
            <a:tailEnd type="none" w="med" len="med"/>
          </a:ln>
          <a:effectLst/>
        </p:spPr>
      </p:cxnSp>
      <p:sp>
        <p:nvSpPr>
          <p:cNvPr id="445" name="TextBox 444"/>
          <p:cNvSpPr txBox="1"/>
          <p:nvPr/>
        </p:nvSpPr>
        <p:spPr>
          <a:xfrm>
            <a:off x="4758341" y="5296644"/>
            <a:ext cx="1221488" cy="184666"/>
          </a:xfrm>
          <a:prstGeom prst="rect">
            <a:avLst/>
          </a:prstGeom>
          <a:noFill/>
        </p:spPr>
        <p:txBody>
          <a:bodyPr wrap="none" lIns="0" tIns="0" rIns="0" bIns="0" rtlCol="0">
            <a:spAutoFit/>
          </a:bodyPr>
          <a:lstStyle/>
          <a:p>
            <a:pPr algn="ctr"/>
            <a:r>
              <a:rPr lang="en-GB" sz="1200" b="0" dirty="0" smtClean="0">
                <a:solidFill>
                  <a:srgbClr val="808000"/>
                </a:solidFill>
              </a:rPr>
              <a:t>Intra-DAS BVLAN</a:t>
            </a:r>
            <a:endParaRPr lang="en-US" sz="1200" b="0" dirty="0" smtClean="0">
              <a:solidFill>
                <a:srgbClr val="808000"/>
              </a:solidFill>
            </a:endParaRPr>
          </a:p>
        </p:txBody>
      </p:sp>
      <p:sp>
        <p:nvSpPr>
          <p:cNvPr id="446" name="TextBox 445"/>
          <p:cNvSpPr txBox="1"/>
          <p:nvPr/>
        </p:nvSpPr>
        <p:spPr>
          <a:xfrm>
            <a:off x="4640470" y="5081200"/>
            <a:ext cx="1468351" cy="184666"/>
          </a:xfrm>
          <a:prstGeom prst="rect">
            <a:avLst/>
          </a:prstGeom>
          <a:noFill/>
        </p:spPr>
        <p:txBody>
          <a:bodyPr wrap="none" lIns="0" tIns="0" rIns="0" bIns="0" rtlCol="0">
            <a:spAutoFit/>
          </a:bodyPr>
          <a:lstStyle/>
          <a:p>
            <a:pPr algn="ctr"/>
            <a:r>
              <a:rPr lang="en-GB" sz="1200" b="0" dirty="0" smtClean="0">
                <a:solidFill>
                  <a:srgbClr val="CC00FF"/>
                </a:solidFill>
              </a:rPr>
              <a:t>Intra-Network BVLAN</a:t>
            </a:r>
            <a:endParaRPr lang="en-US" sz="1200" b="0" dirty="0" smtClean="0">
              <a:solidFill>
                <a:srgbClr val="CC00FF"/>
              </a:solidFill>
            </a:endParaRPr>
          </a:p>
        </p:txBody>
      </p:sp>
      <p:grpSp>
        <p:nvGrpSpPr>
          <p:cNvPr id="75" name="Group 61"/>
          <p:cNvGrpSpPr>
            <a:grpSpLocks noChangeAspect="1"/>
          </p:cNvGrpSpPr>
          <p:nvPr/>
        </p:nvGrpSpPr>
        <p:grpSpPr>
          <a:xfrm flipV="1">
            <a:off x="3103339" y="7384876"/>
            <a:ext cx="288032" cy="288032"/>
            <a:chOff x="655067" y="5296644"/>
            <a:chExt cx="504056" cy="504056"/>
          </a:xfrm>
          <a:solidFill>
            <a:schemeClr val="bg1"/>
          </a:solidFill>
        </p:grpSpPr>
        <p:sp>
          <p:nvSpPr>
            <p:cNvPr id="379" name="Isosceles Triangle 378"/>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85" name="Trapezoid 384"/>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386" name="Straight Connector 385"/>
          <p:cNvCxnSpPr/>
          <p:nvPr/>
        </p:nvCxnSpPr>
        <p:spPr bwMode="auto">
          <a:xfrm>
            <a:off x="3319363" y="7312868"/>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99" name="Straight Connector 398"/>
          <p:cNvCxnSpPr/>
          <p:nvPr/>
        </p:nvCxnSpPr>
        <p:spPr bwMode="auto">
          <a:xfrm>
            <a:off x="3175347" y="7312868"/>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02" name="Straight Connector 401"/>
          <p:cNvCxnSpPr/>
          <p:nvPr/>
        </p:nvCxnSpPr>
        <p:spPr bwMode="auto">
          <a:xfrm>
            <a:off x="3247355" y="7312868"/>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06" name="Straight Connector 405"/>
          <p:cNvCxnSpPr>
            <a:endCxn id="379" idx="0"/>
          </p:cNvCxnSpPr>
          <p:nvPr/>
        </p:nvCxnSpPr>
        <p:spPr bwMode="auto">
          <a:xfrm flipV="1">
            <a:off x="3247355" y="7672908"/>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77" name="Group 61"/>
          <p:cNvGrpSpPr>
            <a:grpSpLocks noChangeAspect="1"/>
          </p:cNvGrpSpPr>
          <p:nvPr/>
        </p:nvGrpSpPr>
        <p:grpSpPr>
          <a:xfrm flipV="1">
            <a:off x="7279803" y="7384876"/>
            <a:ext cx="288032" cy="288032"/>
            <a:chOff x="655067" y="5296644"/>
            <a:chExt cx="504056" cy="504056"/>
          </a:xfrm>
          <a:solidFill>
            <a:schemeClr val="bg1"/>
          </a:solidFill>
        </p:grpSpPr>
        <p:sp>
          <p:nvSpPr>
            <p:cNvPr id="410" name="Isosceles Triangle 409"/>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11" name="Trapezoid 410"/>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417" name="Straight Connector 416"/>
          <p:cNvCxnSpPr/>
          <p:nvPr/>
        </p:nvCxnSpPr>
        <p:spPr bwMode="auto">
          <a:xfrm>
            <a:off x="7495827" y="7312868"/>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18" name="Straight Connector 417"/>
          <p:cNvCxnSpPr/>
          <p:nvPr/>
        </p:nvCxnSpPr>
        <p:spPr bwMode="auto">
          <a:xfrm>
            <a:off x="7351811" y="7312868"/>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19" name="Straight Connector 418"/>
          <p:cNvCxnSpPr/>
          <p:nvPr/>
        </p:nvCxnSpPr>
        <p:spPr bwMode="auto">
          <a:xfrm>
            <a:off x="7423819" y="7312868"/>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25" name="Straight Connector 424"/>
          <p:cNvCxnSpPr>
            <a:endCxn id="410" idx="0"/>
          </p:cNvCxnSpPr>
          <p:nvPr/>
        </p:nvCxnSpPr>
        <p:spPr bwMode="auto">
          <a:xfrm flipV="1">
            <a:off x="7423819" y="7672908"/>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26" name="Straight Connector 425"/>
          <p:cNvCxnSpPr>
            <a:stCxn id="379" idx="0"/>
          </p:cNvCxnSpPr>
          <p:nvPr/>
        </p:nvCxnSpPr>
        <p:spPr bwMode="auto">
          <a:xfrm flipH="1">
            <a:off x="3243907" y="7672908"/>
            <a:ext cx="3448" cy="379544"/>
          </a:xfrm>
          <a:prstGeom prst="line">
            <a:avLst/>
          </a:prstGeom>
          <a:solidFill>
            <a:schemeClr val="accent1"/>
          </a:solidFill>
          <a:ln w="38100" cap="flat" cmpd="sng" algn="ctr">
            <a:solidFill>
              <a:srgbClr val="CCCC00"/>
            </a:solidFill>
            <a:prstDash val="solid"/>
            <a:round/>
            <a:headEnd type="none" w="med" len="med"/>
            <a:tailEnd type="none" w="med" len="med"/>
          </a:ln>
          <a:effectLst/>
        </p:spPr>
      </p:cxnSp>
      <p:cxnSp>
        <p:nvCxnSpPr>
          <p:cNvPr id="428" name="Straight Connector 427"/>
          <p:cNvCxnSpPr>
            <a:stCxn id="410" idx="0"/>
          </p:cNvCxnSpPr>
          <p:nvPr/>
        </p:nvCxnSpPr>
        <p:spPr bwMode="auto">
          <a:xfrm>
            <a:off x="7423819" y="7672908"/>
            <a:ext cx="0" cy="360040"/>
          </a:xfrm>
          <a:prstGeom prst="line">
            <a:avLst/>
          </a:prstGeom>
          <a:solidFill>
            <a:schemeClr val="accent1"/>
          </a:solidFill>
          <a:ln w="38100" cap="flat" cmpd="sng" algn="ctr">
            <a:solidFill>
              <a:srgbClr val="CCCC00"/>
            </a:solidFill>
            <a:prstDash val="solid"/>
            <a:round/>
            <a:headEnd type="none" w="med" len="med"/>
            <a:tailEnd type="none" w="med" len="med"/>
          </a:ln>
          <a:effectLst/>
        </p:spPr>
      </p:cxnSp>
      <p:cxnSp>
        <p:nvCxnSpPr>
          <p:cNvPr id="429" name="Straight Connector 428"/>
          <p:cNvCxnSpPr/>
          <p:nvPr/>
        </p:nvCxnSpPr>
        <p:spPr bwMode="auto">
          <a:xfrm>
            <a:off x="3247355" y="8032948"/>
            <a:ext cx="4176464" cy="0"/>
          </a:xfrm>
          <a:prstGeom prst="line">
            <a:avLst/>
          </a:prstGeom>
          <a:solidFill>
            <a:schemeClr val="accent1"/>
          </a:solidFill>
          <a:ln w="38100" cap="flat" cmpd="sng" algn="ctr">
            <a:solidFill>
              <a:srgbClr val="CCCC00"/>
            </a:solidFill>
            <a:prstDash val="solid"/>
            <a:round/>
            <a:headEnd type="none" w="med" len="med"/>
            <a:tailEnd type="none" w="med" len="med"/>
          </a:ln>
          <a:effectLst/>
        </p:spPr>
      </p:cxnSp>
      <p:sp>
        <p:nvSpPr>
          <p:cNvPr id="435" name="TextBox 434"/>
          <p:cNvSpPr txBox="1"/>
          <p:nvPr/>
        </p:nvSpPr>
        <p:spPr>
          <a:xfrm>
            <a:off x="4797743" y="7816924"/>
            <a:ext cx="998670" cy="184666"/>
          </a:xfrm>
          <a:prstGeom prst="rect">
            <a:avLst/>
          </a:prstGeom>
          <a:noFill/>
        </p:spPr>
        <p:txBody>
          <a:bodyPr wrap="none" lIns="0" tIns="0" rIns="0" bIns="0" rtlCol="0">
            <a:spAutoFit/>
          </a:bodyPr>
          <a:lstStyle/>
          <a:p>
            <a:pPr algn="ctr"/>
            <a:r>
              <a:rPr lang="en-GB" sz="1200" b="0" dirty="0" smtClean="0">
                <a:solidFill>
                  <a:srgbClr val="808000"/>
                </a:solidFill>
              </a:rPr>
              <a:t>Intra-DAS Link</a:t>
            </a:r>
            <a:endParaRPr lang="en-US" sz="1200" b="0" dirty="0" smtClean="0">
              <a:solidFill>
                <a:srgbClr val="808000"/>
              </a:solidFill>
            </a:endParaRPr>
          </a:p>
        </p:txBody>
      </p:sp>
      <p:grpSp>
        <p:nvGrpSpPr>
          <p:cNvPr id="79" name="Group 61"/>
          <p:cNvGrpSpPr>
            <a:grpSpLocks noChangeAspect="1"/>
          </p:cNvGrpSpPr>
          <p:nvPr/>
        </p:nvGrpSpPr>
        <p:grpSpPr>
          <a:xfrm>
            <a:off x="4543499" y="1624236"/>
            <a:ext cx="288032" cy="288032"/>
            <a:chOff x="655067" y="5296644"/>
            <a:chExt cx="504056" cy="504056"/>
          </a:xfrm>
          <a:solidFill>
            <a:schemeClr val="bg1"/>
          </a:solidFill>
        </p:grpSpPr>
        <p:sp>
          <p:nvSpPr>
            <p:cNvPr id="449" name="Isosceles Triangle 448"/>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50" name="Trapezoid 449"/>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81" name="Group 64"/>
          <p:cNvGrpSpPr>
            <a:grpSpLocks noChangeAspect="1"/>
          </p:cNvGrpSpPr>
          <p:nvPr/>
        </p:nvGrpSpPr>
        <p:grpSpPr>
          <a:xfrm>
            <a:off x="4183459" y="1624236"/>
            <a:ext cx="288032" cy="288032"/>
            <a:chOff x="655067" y="5296644"/>
            <a:chExt cx="504056" cy="504056"/>
          </a:xfrm>
          <a:solidFill>
            <a:schemeClr val="bg1"/>
          </a:solidFill>
        </p:grpSpPr>
        <p:sp>
          <p:nvSpPr>
            <p:cNvPr id="452" name="Isosceles Triangle 451"/>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53" name="Trapezoid 452"/>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454" name="Straight Connector 453"/>
          <p:cNvCxnSpPr/>
          <p:nvPr/>
        </p:nvCxnSpPr>
        <p:spPr bwMode="auto">
          <a:xfrm flipV="1">
            <a:off x="4327475" y="1912268"/>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55" name="Straight Connector 454"/>
          <p:cNvCxnSpPr/>
          <p:nvPr/>
        </p:nvCxnSpPr>
        <p:spPr bwMode="auto">
          <a:xfrm flipV="1">
            <a:off x="4399483" y="1912268"/>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56" name="Straight Connector 455"/>
          <p:cNvCxnSpPr/>
          <p:nvPr/>
        </p:nvCxnSpPr>
        <p:spPr bwMode="auto">
          <a:xfrm flipV="1">
            <a:off x="4255467" y="1912268"/>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57" name="Straight Connector 456"/>
          <p:cNvCxnSpPr/>
          <p:nvPr/>
        </p:nvCxnSpPr>
        <p:spPr bwMode="auto">
          <a:xfrm flipV="1">
            <a:off x="4759523" y="1912268"/>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58" name="Straight Connector 457"/>
          <p:cNvCxnSpPr/>
          <p:nvPr/>
        </p:nvCxnSpPr>
        <p:spPr bwMode="auto">
          <a:xfrm flipV="1">
            <a:off x="4615507" y="1912268"/>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59" name="Straight Connector 458"/>
          <p:cNvCxnSpPr/>
          <p:nvPr/>
        </p:nvCxnSpPr>
        <p:spPr bwMode="auto">
          <a:xfrm flipV="1">
            <a:off x="4687515" y="1912268"/>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60" name="Straight Connector 459"/>
          <p:cNvCxnSpPr>
            <a:endCxn id="452" idx="0"/>
          </p:cNvCxnSpPr>
          <p:nvPr/>
        </p:nvCxnSpPr>
        <p:spPr bwMode="auto">
          <a:xfrm>
            <a:off x="4327475" y="1408212"/>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61" name="Straight Connector 460"/>
          <p:cNvCxnSpPr>
            <a:endCxn id="449" idx="0"/>
          </p:cNvCxnSpPr>
          <p:nvPr/>
        </p:nvCxnSpPr>
        <p:spPr bwMode="auto">
          <a:xfrm>
            <a:off x="4687515" y="1408212"/>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462" name="TextBox 461"/>
          <p:cNvSpPr txBox="1"/>
          <p:nvPr/>
        </p:nvSpPr>
        <p:spPr>
          <a:xfrm>
            <a:off x="4111451" y="1120180"/>
            <a:ext cx="853179" cy="277000"/>
          </a:xfrm>
          <a:prstGeom prst="rect">
            <a:avLst/>
          </a:prstGeom>
          <a:noFill/>
        </p:spPr>
        <p:txBody>
          <a:bodyPr wrap="square" lIns="0" tIns="0" rIns="0" bIns="0" rtlCol="0">
            <a:spAutoFit/>
          </a:bodyPr>
          <a:lstStyle/>
          <a:p>
            <a:pPr algn="ctr"/>
            <a:r>
              <a:rPr lang="en-GB" sz="1800" b="0" dirty="0" smtClean="0"/>
              <a:t>INNI</a:t>
            </a:r>
            <a:endParaRPr lang="en-US" sz="1800" b="0" dirty="0" smtClean="0"/>
          </a:p>
        </p:txBody>
      </p:sp>
      <p:sp>
        <p:nvSpPr>
          <p:cNvPr id="271" name="Rectangle 270"/>
          <p:cNvSpPr/>
          <p:nvPr/>
        </p:nvSpPr>
        <p:spPr bwMode="auto">
          <a:xfrm>
            <a:off x="4111451" y="1984276"/>
            <a:ext cx="2376264" cy="432048"/>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1"/>
                </a:solidFill>
                <a:effectLst/>
                <a:latin typeface="Arial" charset="0"/>
                <a:ea typeface="MS PGothic" pitchFamily="34" charset="-128"/>
              </a:rPr>
              <a:t>SVLAN EC Relay</a:t>
            </a:r>
            <a:endParaRPr kumimoji="0" lang="en-US" sz="1400" b="1" i="0" u="none" strike="noStrike" cap="none" normalizeH="0" baseline="0" dirty="0" smtClean="0">
              <a:ln>
                <a:noFill/>
              </a:ln>
              <a:solidFill>
                <a:schemeClr val="tx1"/>
              </a:solidFill>
              <a:effectLst/>
              <a:latin typeface="Arial" charset="0"/>
              <a:ea typeface="MS PGothic" pitchFamily="34" charset="-128"/>
            </a:endParaRPr>
          </a:p>
        </p:txBody>
      </p:sp>
      <p:sp>
        <p:nvSpPr>
          <p:cNvPr id="463" name="TextBox 462"/>
          <p:cNvSpPr txBox="1"/>
          <p:nvPr/>
        </p:nvSpPr>
        <p:spPr>
          <a:xfrm>
            <a:off x="79003" y="973837"/>
            <a:ext cx="3528392" cy="2954655"/>
          </a:xfrm>
          <a:prstGeom prst="rect">
            <a:avLst/>
          </a:prstGeom>
          <a:noFill/>
        </p:spPr>
        <p:txBody>
          <a:bodyPr wrap="square" lIns="0" tIns="0" rIns="0" bIns="0" rtlCol="0">
            <a:spAutoFit/>
          </a:bodyPr>
          <a:lstStyle/>
          <a:p>
            <a:r>
              <a:rPr lang="en-GB" sz="1600" b="0" dirty="0" smtClean="0">
                <a:solidFill>
                  <a:srgbClr val="C00000"/>
                </a:solidFill>
              </a:rPr>
              <a:t>G.8031 SNC protected SVLAN EC has active endpoint at either the right, or the left portal node. The other SVLAN EC endpoint is disabled. The two SVLAN EC endpoints form one virtual endpoint.</a:t>
            </a:r>
          </a:p>
          <a:p>
            <a:endParaRPr lang="en-GB" sz="1600" b="0" dirty="0" smtClean="0">
              <a:solidFill>
                <a:srgbClr val="C00000"/>
              </a:solidFill>
            </a:endParaRPr>
          </a:p>
          <a:p>
            <a:r>
              <a:rPr lang="en-GB" sz="1600" b="0" dirty="0" smtClean="0">
                <a:solidFill>
                  <a:srgbClr val="C00000"/>
                </a:solidFill>
              </a:rPr>
              <a:t>SVLAN </a:t>
            </a:r>
            <a:r>
              <a:rPr lang="en-GB" sz="1600" dirty="0" smtClean="0">
                <a:solidFill>
                  <a:srgbClr val="C00000"/>
                </a:solidFill>
              </a:rPr>
              <a:t>EC P</a:t>
            </a:r>
            <a:r>
              <a:rPr lang="en-GB" sz="1600" b="0" dirty="0" smtClean="0">
                <a:solidFill>
                  <a:srgbClr val="C00000"/>
                </a:solidFill>
              </a:rPr>
              <a:t> is transported via </a:t>
            </a:r>
            <a:r>
              <a:rPr lang="en-GB" sz="1600" dirty="0" smtClean="0">
                <a:solidFill>
                  <a:srgbClr val="C00000"/>
                </a:solidFill>
              </a:rPr>
              <a:t>BVLAN </a:t>
            </a:r>
            <a:r>
              <a:rPr lang="en-GB" sz="1600" dirty="0" err="1" smtClean="0">
                <a:solidFill>
                  <a:srgbClr val="C00000"/>
                </a:solidFill>
              </a:rPr>
              <a:t>Ug</a:t>
            </a:r>
            <a:r>
              <a:rPr lang="en-GB" sz="1600" b="0" dirty="0" smtClean="0">
                <a:solidFill>
                  <a:srgbClr val="C00000"/>
                </a:solidFill>
              </a:rPr>
              <a:t>. SVLAN </a:t>
            </a:r>
            <a:r>
              <a:rPr lang="en-GB" sz="1600" dirty="0" smtClean="0">
                <a:solidFill>
                  <a:srgbClr val="C00000"/>
                </a:solidFill>
              </a:rPr>
              <a:t>EC W</a:t>
            </a:r>
            <a:r>
              <a:rPr lang="en-GB" sz="1600" b="0" dirty="0" smtClean="0">
                <a:solidFill>
                  <a:srgbClr val="C00000"/>
                </a:solidFill>
              </a:rPr>
              <a:t> is transported via </a:t>
            </a:r>
            <a:r>
              <a:rPr lang="en-GB" sz="1600" dirty="0" smtClean="0">
                <a:solidFill>
                  <a:srgbClr val="C00000"/>
                </a:solidFill>
              </a:rPr>
              <a:t>BVLAN </a:t>
            </a:r>
            <a:r>
              <a:rPr lang="en-GB" sz="1600" dirty="0" err="1" smtClean="0">
                <a:solidFill>
                  <a:srgbClr val="C00000"/>
                </a:solidFill>
              </a:rPr>
              <a:t>Ub</a:t>
            </a:r>
            <a:r>
              <a:rPr lang="en-GB" sz="1600" b="0" dirty="0" smtClean="0">
                <a:solidFill>
                  <a:srgbClr val="C00000"/>
                </a:solidFill>
              </a:rPr>
              <a:t>.</a:t>
            </a:r>
            <a:r>
              <a:rPr lang="en-US" sz="1600" b="0" dirty="0" smtClean="0">
                <a:solidFill>
                  <a:srgbClr val="C00000"/>
                </a:solidFill>
              </a:rPr>
              <a:t> SVLAN </a:t>
            </a:r>
            <a:r>
              <a:rPr lang="en-US" sz="1600" dirty="0" smtClean="0">
                <a:solidFill>
                  <a:srgbClr val="C00000"/>
                </a:solidFill>
              </a:rPr>
              <a:t>EC N</a:t>
            </a:r>
            <a:r>
              <a:rPr lang="en-US" sz="1600" b="0" dirty="0" smtClean="0">
                <a:solidFill>
                  <a:srgbClr val="C00000"/>
                </a:solidFill>
              </a:rPr>
              <a:t> is transported via the </a:t>
            </a:r>
            <a:r>
              <a:rPr lang="en-US" sz="1600" dirty="0" smtClean="0">
                <a:solidFill>
                  <a:srgbClr val="C00000"/>
                </a:solidFill>
              </a:rPr>
              <a:t>Intra-Network BVLAN</a:t>
            </a:r>
            <a:r>
              <a:rPr lang="en-US" sz="1600" b="0" dirty="0" smtClean="0">
                <a:solidFill>
                  <a:srgbClr val="C00000"/>
                </a:solidFill>
              </a:rPr>
              <a:t>.</a:t>
            </a:r>
          </a:p>
        </p:txBody>
      </p:sp>
      <p:sp>
        <p:nvSpPr>
          <p:cNvPr id="477" name="TextBox 476"/>
          <p:cNvSpPr txBox="1"/>
          <p:nvPr/>
        </p:nvSpPr>
        <p:spPr>
          <a:xfrm>
            <a:off x="79003" y="6592788"/>
            <a:ext cx="1872208" cy="861774"/>
          </a:xfrm>
          <a:prstGeom prst="rect">
            <a:avLst/>
          </a:prstGeom>
          <a:solidFill>
            <a:schemeClr val="bg1"/>
          </a:solidFill>
        </p:spPr>
        <p:txBody>
          <a:bodyPr wrap="square" lIns="0" tIns="0" rIns="0" bIns="0" rtlCol="0">
            <a:spAutoFit/>
          </a:bodyPr>
          <a:lstStyle/>
          <a:p>
            <a:pPr algn="ctr"/>
            <a:r>
              <a:rPr lang="en-GB" sz="1400" dirty="0" smtClean="0">
                <a:solidFill>
                  <a:srgbClr val="C00000"/>
                </a:solidFill>
              </a:rPr>
              <a:t>Should S-MAC address of left &amp; right SVLAN EC P/P* MEP be the same?</a:t>
            </a:r>
            <a:endParaRPr lang="en-US" sz="1400" dirty="0" smtClean="0">
              <a:solidFill>
                <a:srgbClr val="C00000"/>
              </a:solidFill>
            </a:endParaRPr>
          </a:p>
        </p:txBody>
      </p:sp>
      <p:cxnSp>
        <p:nvCxnSpPr>
          <p:cNvPr id="478" name="Straight Arrow Connector 477"/>
          <p:cNvCxnSpPr>
            <a:stCxn id="477" idx="3"/>
            <a:endCxn id="618" idx="0"/>
          </p:cNvCxnSpPr>
          <p:nvPr/>
        </p:nvCxnSpPr>
        <p:spPr bwMode="auto">
          <a:xfrm flipV="1">
            <a:off x="1951211" y="6665376"/>
            <a:ext cx="1500273" cy="358299"/>
          </a:xfrm>
          <a:prstGeom prst="straightConnector1">
            <a:avLst/>
          </a:prstGeom>
          <a:solidFill>
            <a:schemeClr val="accent1"/>
          </a:solidFill>
          <a:ln w="9525" cap="flat" cmpd="sng" algn="ctr">
            <a:solidFill>
              <a:srgbClr val="C00000"/>
            </a:solidFill>
            <a:prstDash val="solid"/>
            <a:round/>
            <a:headEnd type="none" w="med" len="med"/>
            <a:tailEnd type="arrow"/>
          </a:ln>
          <a:effectLst/>
        </p:spPr>
      </p:cxnSp>
      <p:cxnSp>
        <p:nvCxnSpPr>
          <p:cNvPr id="487" name="Straight Arrow Connector 486"/>
          <p:cNvCxnSpPr>
            <a:stCxn id="477" idx="3"/>
            <a:endCxn id="620" idx="0"/>
          </p:cNvCxnSpPr>
          <p:nvPr/>
        </p:nvCxnSpPr>
        <p:spPr bwMode="auto">
          <a:xfrm flipV="1">
            <a:off x="1951211" y="6664796"/>
            <a:ext cx="4703891" cy="358879"/>
          </a:xfrm>
          <a:prstGeom prst="straightConnector1">
            <a:avLst/>
          </a:prstGeom>
          <a:solidFill>
            <a:schemeClr val="accent1"/>
          </a:solidFill>
          <a:ln w="9525" cap="flat" cmpd="sng" algn="ctr">
            <a:solidFill>
              <a:srgbClr val="C00000"/>
            </a:solidFill>
            <a:prstDash val="solid"/>
            <a:round/>
            <a:headEnd type="none" w="med" len="med"/>
            <a:tailEnd type="arrow"/>
          </a:ln>
          <a:effectLst/>
        </p:spPr>
      </p:cxnSp>
      <p:cxnSp>
        <p:nvCxnSpPr>
          <p:cNvPr id="354" name="Straight Connector 353"/>
          <p:cNvCxnSpPr/>
          <p:nvPr/>
        </p:nvCxnSpPr>
        <p:spPr bwMode="auto">
          <a:xfrm>
            <a:off x="2527275" y="4432548"/>
            <a:ext cx="5688632" cy="0"/>
          </a:xfrm>
          <a:prstGeom prst="line">
            <a:avLst/>
          </a:prstGeom>
          <a:solidFill>
            <a:schemeClr val="accent1"/>
          </a:solidFill>
          <a:ln w="38100" cap="flat" cmpd="sng" algn="ctr">
            <a:solidFill>
              <a:schemeClr val="tx1"/>
            </a:solidFill>
            <a:prstDash val="solid"/>
            <a:round/>
            <a:headEnd type="none" w="med" len="med"/>
            <a:tailEnd type="none" w="med" len="med"/>
          </a:ln>
          <a:effectLst/>
        </p:spPr>
      </p:cxnSp>
      <p:cxnSp>
        <p:nvCxnSpPr>
          <p:cNvPr id="380" name="Straight Connector 379"/>
          <p:cNvCxnSpPr/>
          <p:nvPr/>
        </p:nvCxnSpPr>
        <p:spPr bwMode="auto">
          <a:xfrm>
            <a:off x="7063779" y="4432548"/>
            <a:ext cx="0" cy="1800200"/>
          </a:xfrm>
          <a:prstGeom prst="line">
            <a:avLst/>
          </a:prstGeom>
          <a:solidFill>
            <a:schemeClr val="accent1"/>
          </a:solidFill>
          <a:ln w="38100" cap="flat" cmpd="sng" algn="ctr">
            <a:solidFill>
              <a:schemeClr val="tx1"/>
            </a:solidFill>
            <a:prstDash val="solid"/>
            <a:round/>
            <a:headEnd type="none" w="med" len="med"/>
            <a:tailEnd type="none" w="med" len="med"/>
          </a:ln>
          <a:effectLst/>
        </p:spPr>
      </p:cxnSp>
      <p:cxnSp>
        <p:nvCxnSpPr>
          <p:cNvPr id="381" name="Straight Connector 380"/>
          <p:cNvCxnSpPr/>
          <p:nvPr/>
        </p:nvCxnSpPr>
        <p:spPr bwMode="auto">
          <a:xfrm>
            <a:off x="3247355" y="4432548"/>
            <a:ext cx="0" cy="1800200"/>
          </a:xfrm>
          <a:prstGeom prst="line">
            <a:avLst/>
          </a:prstGeom>
          <a:solidFill>
            <a:schemeClr val="accent1"/>
          </a:solidFill>
          <a:ln w="38100" cap="flat" cmpd="sng" algn="ctr">
            <a:solidFill>
              <a:schemeClr val="tx1"/>
            </a:solidFill>
            <a:prstDash val="solid"/>
            <a:round/>
            <a:headEnd type="none" w="med" len="med"/>
            <a:tailEnd type="none" w="med" len="med"/>
          </a:ln>
          <a:effectLst/>
        </p:spPr>
      </p:cxnSp>
      <p:cxnSp>
        <p:nvCxnSpPr>
          <p:cNvPr id="384" name="Straight Connector 383"/>
          <p:cNvCxnSpPr/>
          <p:nvPr/>
        </p:nvCxnSpPr>
        <p:spPr bwMode="auto">
          <a:xfrm>
            <a:off x="5839643" y="3064396"/>
            <a:ext cx="0" cy="1368152"/>
          </a:xfrm>
          <a:prstGeom prst="line">
            <a:avLst/>
          </a:prstGeom>
          <a:solidFill>
            <a:schemeClr val="accent1"/>
          </a:solidFill>
          <a:ln w="38100" cap="flat" cmpd="sng" algn="ctr">
            <a:solidFill>
              <a:schemeClr val="tx1"/>
            </a:solidFill>
            <a:prstDash val="solid"/>
            <a:round/>
            <a:headEnd type="none" w="med" len="med"/>
            <a:tailEnd type="none" w="med" len="med"/>
          </a:ln>
          <a:effectLst/>
        </p:spPr>
      </p:cxnSp>
      <p:sp>
        <p:nvSpPr>
          <p:cNvPr id="420" name="TextBox 419"/>
          <p:cNvSpPr txBox="1"/>
          <p:nvPr/>
        </p:nvSpPr>
        <p:spPr>
          <a:xfrm>
            <a:off x="8287915" y="4288532"/>
            <a:ext cx="868828" cy="215444"/>
          </a:xfrm>
          <a:prstGeom prst="rect">
            <a:avLst/>
          </a:prstGeom>
          <a:noFill/>
        </p:spPr>
        <p:txBody>
          <a:bodyPr wrap="none" lIns="0" tIns="0" rIns="0" bIns="0" rtlCol="0">
            <a:spAutoFit/>
          </a:bodyPr>
          <a:lstStyle/>
          <a:p>
            <a:r>
              <a:rPr lang="en-GB" sz="1400" b="0" dirty="0" smtClean="0"/>
              <a:t>BVLAN </a:t>
            </a:r>
            <a:r>
              <a:rPr lang="en-GB" sz="1400" b="0" dirty="0" err="1" smtClean="0"/>
              <a:t>Ub</a:t>
            </a:r>
            <a:endParaRPr lang="en-US" sz="1400" b="0" dirty="0" smtClean="0"/>
          </a:p>
        </p:txBody>
      </p:sp>
      <p:grpSp>
        <p:nvGrpSpPr>
          <p:cNvPr id="383" name="Group 263"/>
          <p:cNvGrpSpPr>
            <a:grpSpLocks noChangeAspect="1"/>
          </p:cNvGrpSpPr>
          <p:nvPr/>
        </p:nvGrpSpPr>
        <p:grpSpPr>
          <a:xfrm>
            <a:off x="5722292" y="2556353"/>
            <a:ext cx="95633" cy="136045"/>
            <a:chOff x="1951211" y="1840260"/>
            <a:chExt cx="144016" cy="288032"/>
          </a:xfrm>
        </p:grpSpPr>
        <p:sp>
          <p:nvSpPr>
            <p:cNvPr id="403" name="Flowchart: Delay 402"/>
            <p:cNvSpPr/>
            <p:nvPr/>
          </p:nvSpPr>
          <p:spPr bwMode="auto">
            <a:xfrm rot="16200000">
              <a:off x="1987215" y="1804256"/>
              <a:ext cx="72008" cy="144016"/>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405" name="Flowchart: Delay 404"/>
            <p:cNvSpPr/>
            <p:nvPr/>
          </p:nvSpPr>
          <p:spPr bwMode="auto">
            <a:xfrm rot="5400000" flipV="1">
              <a:off x="1987215" y="1876264"/>
              <a:ext cx="72008" cy="144016"/>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408" name="Isosceles Triangle 407"/>
            <p:cNvSpPr/>
            <p:nvPr/>
          </p:nvSpPr>
          <p:spPr bwMode="auto">
            <a:xfrm flipH="1" flipV="1">
              <a:off x="1951211" y="1984276"/>
              <a:ext cx="144016" cy="144016"/>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443" name="Group 273"/>
          <p:cNvGrpSpPr>
            <a:grpSpLocks noChangeAspect="1"/>
          </p:cNvGrpSpPr>
          <p:nvPr/>
        </p:nvGrpSpPr>
        <p:grpSpPr>
          <a:xfrm>
            <a:off x="5505713" y="2556353"/>
            <a:ext cx="95633" cy="136045"/>
            <a:chOff x="1951211" y="1840260"/>
            <a:chExt cx="144016" cy="288032"/>
          </a:xfrm>
        </p:grpSpPr>
        <p:sp>
          <p:nvSpPr>
            <p:cNvPr id="444" name="Flowchart: Delay 443"/>
            <p:cNvSpPr/>
            <p:nvPr/>
          </p:nvSpPr>
          <p:spPr bwMode="auto">
            <a:xfrm rot="16200000">
              <a:off x="1987215" y="1804256"/>
              <a:ext cx="72008" cy="144016"/>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451" name="Flowchart: Delay 450"/>
            <p:cNvSpPr/>
            <p:nvPr/>
          </p:nvSpPr>
          <p:spPr bwMode="auto">
            <a:xfrm rot="5400000" flipV="1">
              <a:off x="1987215" y="1876264"/>
              <a:ext cx="72008" cy="144016"/>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465" name="Isosceles Triangle 464"/>
            <p:cNvSpPr/>
            <p:nvPr/>
          </p:nvSpPr>
          <p:spPr bwMode="auto">
            <a:xfrm flipH="1" flipV="1">
              <a:off x="1951211" y="1984276"/>
              <a:ext cx="144016" cy="144016"/>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474" name="Group 473"/>
          <p:cNvGrpSpPr/>
          <p:nvPr/>
        </p:nvGrpSpPr>
        <p:grpSpPr>
          <a:xfrm rot="10800000">
            <a:off x="6631731" y="6520780"/>
            <a:ext cx="144016" cy="360040"/>
            <a:chOff x="6127675" y="2704356"/>
            <a:chExt cx="144016" cy="72008"/>
          </a:xfrm>
        </p:grpSpPr>
        <p:cxnSp>
          <p:nvCxnSpPr>
            <p:cNvPr id="475" name="Straight Connector 474"/>
            <p:cNvCxnSpPr/>
            <p:nvPr/>
          </p:nvCxnSpPr>
          <p:spPr bwMode="auto">
            <a:xfrm rot="10800000">
              <a:off x="6199683"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76" name="Straight Connector 475"/>
            <p:cNvCxnSpPr/>
            <p:nvPr/>
          </p:nvCxnSpPr>
          <p:spPr bwMode="auto">
            <a:xfrm rot="10800000">
              <a:off x="6127675"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79" name="Straight Connector 478"/>
            <p:cNvCxnSpPr/>
            <p:nvPr/>
          </p:nvCxnSpPr>
          <p:spPr bwMode="auto">
            <a:xfrm rot="10800000">
              <a:off x="6271691"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grpSp>
        <p:nvGrpSpPr>
          <p:cNvPr id="480" name="Group 479"/>
          <p:cNvGrpSpPr/>
          <p:nvPr/>
        </p:nvGrpSpPr>
        <p:grpSpPr>
          <a:xfrm rot="10800000">
            <a:off x="6991771" y="6520780"/>
            <a:ext cx="1584176" cy="360040"/>
            <a:chOff x="4327475" y="2704356"/>
            <a:chExt cx="1584176" cy="72008"/>
          </a:xfrm>
        </p:grpSpPr>
        <p:cxnSp>
          <p:nvCxnSpPr>
            <p:cNvPr id="482" name="Straight Connector 481"/>
            <p:cNvCxnSpPr/>
            <p:nvPr/>
          </p:nvCxnSpPr>
          <p:spPr bwMode="auto">
            <a:xfrm rot="10800000">
              <a:off x="5767635"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83" name="Straight Connector 482"/>
            <p:cNvCxnSpPr/>
            <p:nvPr/>
          </p:nvCxnSpPr>
          <p:spPr bwMode="auto">
            <a:xfrm rot="10800000">
              <a:off x="5911651"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84" name="Straight Connector 483"/>
            <p:cNvCxnSpPr/>
            <p:nvPr/>
          </p:nvCxnSpPr>
          <p:spPr bwMode="auto">
            <a:xfrm rot="10800000">
              <a:off x="5839643"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88" name="Straight Connector 487"/>
            <p:cNvCxnSpPr/>
            <p:nvPr/>
          </p:nvCxnSpPr>
          <p:spPr bwMode="auto">
            <a:xfrm rot="10800000">
              <a:off x="5191571"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89" name="Straight Connector 488"/>
            <p:cNvCxnSpPr/>
            <p:nvPr/>
          </p:nvCxnSpPr>
          <p:spPr bwMode="auto">
            <a:xfrm rot="10800000">
              <a:off x="5119563"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90" name="Straight Connector 489"/>
            <p:cNvCxnSpPr/>
            <p:nvPr/>
          </p:nvCxnSpPr>
          <p:spPr bwMode="auto">
            <a:xfrm rot="10800000">
              <a:off x="5047555"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91" name="Straight Connector 490"/>
            <p:cNvCxnSpPr/>
            <p:nvPr/>
          </p:nvCxnSpPr>
          <p:spPr bwMode="auto">
            <a:xfrm rot="10800000">
              <a:off x="4687515"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92" name="Straight Connector 491"/>
            <p:cNvCxnSpPr/>
            <p:nvPr/>
          </p:nvCxnSpPr>
          <p:spPr bwMode="auto">
            <a:xfrm rot="10800000">
              <a:off x="4831531"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93" name="Straight Connector 492"/>
            <p:cNvCxnSpPr/>
            <p:nvPr/>
          </p:nvCxnSpPr>
          <p:spPr bwMode="auto">
            <a:xfrm rot="10800000">
              <a:off x="4759523"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94" name="Straight Connector 493"/>
            <p:cNvCxnSpPr/>
            <p:nvPr/>
          </p:nvCxnSpPr>
          <p:spPr bwMode="auto">
            <a:xfrm rot="10800000">
              <a:off x="5407595"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95" name="Straight Connector 494"/>
            <p:cNvCxnSpPr/>
            <p:nvPr/>
          </p:nvCxnSpPr>
          <p:spPr bwMode="auto">
            <a:xfrm rot="10800000">
              <a:off x="5551611"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96" name="Straight Connector 495"/>
            <p:cNvCxnSpPr/>
            <p:nvPr/>
          </p:nvCxnSpPr>
          <p:spPr bwMode="auto">
            <a:xfrm rot="10800000">
              <a:off x="5479603"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97" name="Straight Connector 496"/>
            <p:cNvCxnSpPr/>
            <p:nvPr/>
          </p:nvCxnSpPr>
          <p:spPr bwMode="auto">
            <a:xfrm rot="10800000">
              <a:off x="4327475"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98" name="Straight Connector 497"/>
            <p:cNvCxnSpPr/>
            <p:nvPr/>
          </p:nvCxnSpPr>
          <p:spPr bwMode="auto">
            <a:xfrm rot="10800000">
              <a:off x="4471491"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99" name="Straight Connector 498"/>
            <p:cNvCxnSpPr/>
            <p:nvPr/>
          </p:nvCxnSpPr>
          <p:spPr bwMode="auto">
            <a:xfrm rot="10800000">
              <a:off x="4399483"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grpSp>
        <p:nvGrpSpPr>
          <p:cNvPr id="501" name="Group 263"/>
          <p:cNvGrpSpPr>
            <a:grpSpLocks noChangeAspect="1"/>
          </p:cNvGrpSpPr>
          <p:nvPr/>
        </p:nvGrpSpPr>
        <p:grpSpPr>
          <a:xfrm rot="10800000">
            <a:off x="7085497" y="6604745"/>
            <a:ext cx="95633" cy="136045"/>
            <a:chOff x="1951211" y="1840260"/>
            <a:chExt cx="144016" cy="288032"/>
          </a:xfrm>
        </p:grpSpPr>
        <p:sp>
          <p:nvSpPr>
            <p:cNvPr id="512" name="Flowchart: Delay 511"/>
            <p:cNvSpPr/>
            <p:nvPr/>
          </p:nvSpPr>
          <p:spPr bwMode="auto">
            <a:xfrm rot="16200000">
              <a:off x="1987215" y="1804256"/>
              <a:ext cx="72008" cy="144016"/>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14" name="Flowchart: Delay 513"/>
            <p:cNvSpPr/>
            <p:nvPr/>
          </p:nvSpPr>
          <p:spPr bwMode="auto">
            <a:xfrm rot="5400000" flipV="1">
              <a:off x="1987215" y="1876264"/>
              <a:ext cx="72008" cy="144016"/>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15" name="Isosceles Triangle 514"/>
            <p:cNvSpPr/>
            <p:nvPr/>
          </p:nvSpPr>
          <p:spPr bwMode="auto">
            <a:xfrm flipH="1" flipV="1">
              <a:off x="1951211" y="1984276"/>
              <a:ext cx="144016" cy="144016"/>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519" name="Group 273"/>
          <p:cNvGrpSpPr>
            <a:grpSpLocks noChangeAspect="1"/>
          </p:cNvGrpSpPr>
          <p:nvPr/>
        </p:nvGrpSpPr>
        <p:grpSpPr>
          <a:xfrm rot="10800000">
            <a:off x="6739059" y="6604745"/>
            <a:ext cx="95633" cy="136045"/>
            <a:chOff x="1951211" y="1840260"/>
            <a:chExt cx="144016" cy="288032"/>
          </a:xfrm>
        </p:grpSpPr>
        <p:sp>
          <p:nvSpPr>
            <p:cNvPr id="520" name="Flowchart: Delay 519"/>
            <p:cNvSpPr/>
            <p:nvPr/>
          </p:nvSpPr>
          <p:spPr bwMode="auto">
            <a:xfrm rot="16200000">
              <a:off x="1987215" y="1804256"/>
              <a:ext cx="72008" cy="144016"/>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22" name="Flowchart: Delay 521"/>
            <p:cNvSpPr/>
            <p:nvPr/>
          </p:nvSpPr>
          <p:spPr bwMode="auto">
            <a:xfrm rot="5400000" flipV="1">
              <a:off x="1987215" y="1876264"/>
              <a:ext cx="72008" cy="144016"/>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23" name="Isosceles Triangle 522"/>
            <p:cNvSpPr/>
            <p:nvPr/>
          </p:nvSpPr>
          <p:spPr bwMode="auto">
            <a:xfrm flipH="1" flipV="1">
              <a:off x="1951211" y="1984276"/>
              <a:ext cx="144016" cy="144016"/>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534" name="Group 473"/>
          <p:cNvGrpSpPr/>
          <p:nvPr/>
        </p:nvGrpSpPr>
        <p:grpSpPr>
          <a:xfrm rot="10800000" flipH="1">
            <a:off x="3895427" y="6520780"/>
            <a:ext cx="144016" cy="360040"/>
            <a:chOff x="6127675" y="2704356"/>
            <a:chExt cx="144016" cy="72008"/>
          </a:xfrm>
        </p:grpSpPr>
        <p:cxnSp>
          <p:nvCxnSpPr>
            <p:cNvPr id="583" name="Straight Connector 582"/>
            <p:cNvCxnSpPr/>
            <p:nvPr/>
          </p:nvCxnSpPr>
          <p:spPr bwMode="auto">
            <a:xfrm rot="10800000">
              <a:off x="6199683"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84" name="Straight Connector 583"/>
            <p:cNvCxnSpPr/>
            <p:nvPr/>
          </p:nvCxnSpPr>
          <p:spPr bwMode="auto">
            <a:xfrm rot="10800000">
              <a:off x="6127675"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85" name="Straight Connector 584"/>
            <p:cNvCxnSpPr/>
            <p:nvPr/>
          </p:nvCxnSpPr>
          <p:spPr bwMode="auto">
            <a:xfrm rot="10800000">
              <a:off x="6271691"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cxnSp>
        <p:nvCxnSpPr>
          <p:cNvPr id="568" name="Straight Connector 567"/>
          <p:cNvCxnSpPr/>
          <p:nvPr/>
        </p:nvCxnSpPr>
        <p:spPr bwMode="auto">
          <a:xfrm flipH="1">
            <a:off x="3535387" y="6520780"/>
            <a:ext cx="0" cy="36004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69" name="Straight Connector 568"/>
          <p:cNvCxnSpPr/>
          <p:nvPr/>
        </p:nvCxnSpPr>
        <p:spPr bwMode="auto">
          <a:xfrm flipH="1">
            <a:off x="3679403" y="6520780"/>
            <a:ext cx="0" cy="36004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70" name="Straight Connector 569"/>
          <p:cNvCxnSpPr/>
          <p:nvPr/>
        </p:nvCxnSpPr>
        <p:spPr bwMode="auto">
          <a:xfrm flipH="1">
            <a:off x="3607395" y="6520780"/>
            <a:ext cx="0" cy="36004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71" name="Straight Connector 570"/>
          <p:cNvCxnSpPr/>
          <p:nvPr/>
        </p:nvCxnSpPr>
        <p:spPr bwMode="auto">
          <a:xfrm flipH="1">
            <a:off x="2959323" y="6520780"/>
            <a:ext cx="0" cy="36004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72" name="Straight Connector 571"/>
          <p:cNvCxnSpPr/>
          <p:nvPr/>
        </p:nvCxnSpPr>
        <p:spPr bwMode="auto">
          <a:xfrm flipH="1">
            <a:off x="2887315" y="6520780"/>
            <a:ext cx="0" cy="36004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73" name="Straight Connector 572"/>
          <p:cNvCxnSpPr/>
          <p:nvPr/>
        </p:nvCxnSpPr>
        <p:spPr bwMode="auto">
          <a:xfrm flipH="1">
            <a:off x="2815307" y="6520780"/>
            <a:ext cx="0" cy="36004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74" name="Straight Connector 573"/>
          <p:cNvCxnSpPr/>
          <p:nvPr/>
        </p:nvCxnSpPr>
        <p:spPr bwMode="auto">
          <a:xfrm flipH="1">
            <a:off x="2455267" y="6520780"/>
            <a:ext cx="0" cy="36004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75" name="Straight Connector 574"/>
          <p:cNvCxnSpPr/>
          <p:nvPr/>
        </p:nvCxnSpPr>
        <p:spPr bwMode="auto">
          <a:xfrm flipH="1">
            <a:off x="2599283" y="6520780"/>
            <a:ext cx="0" cy="36004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76" name="Straight Connector 575"/>
          <p:cNvCxnSpPr/>
          <p:nvPr/>
        </p:nvCxnSpPr>
        <p:spPr bwMode="auto">
          <a:xfrm flipH="1">
            <a:off x="2527275" y="6520780"/>
            <a:ext cx="0" cy="36004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77" name="Straight Connector 576"/>
          <p:cNvCxnSpPr/>
          <p:nvPr/>
        </p:nvCxnSpPr>
        <p:spPr bwMode="auto">
          <a:xfrm flipH="1">
            <a:off x="3175347" y="6520780"/>
            <a:ext cx="0" cy="36004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78" name="Straight Connector 577"/>
          <p:cNvCxnSpPr/>
          <p:nvPr/>
        </p:nvCxnSpPr>
        <p:spPr bwMode="auto">
          <a:xfrm flipH="1">
            <a:off x="3319363" y="6520780"/>
            <a:ext cx="0" cy="36004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79" name="Straight Connector 578"/>
          <p:cNvCxnSpPr/>
          <p:nvPr/>
        </p:nvCxnSpPr>
        <p:spPr bwMode="auto">
          <a:xfrm flipH="1">
            <a:off x="3247355" y="6520780"/>
            <a:ext cx="0" cy="36004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80" name="Straight Connector 579"/>
          <p:cNvCxnSpPr/>
          <p:nvPr/>
        </p:nvCxnSpPr>
        <p:spPr bwMode="auto">
          <a:xfrm flipH="1">
            <a:off x="2095227" y="6520780"/>
            <a:ext cx="0" cy="36004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81" name="Straight Connector 580"/>
          <p:cNvCxnSpPr/>
          <p:nvPr/>
        </p:nvCxnSpPr>
        <p:spPr bwMode="auto">
          <a:xfrm flipH="1">
            <a:off x="2239243" y="6520780"/>
            <a:ext cx="0" cy="36004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82" name="Straight Connector 581"/>
          <p:cNvCxnSpPr/>
          <p:nvPr/>
        </p:nvCxnSpPr>
        <p:spPr bwMode="auto">
          <a:xfrm flipH="1">
            <a:off x="2167235" y="6520780"/>
            <a:ext cx="0" cy="360040"/>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553" name="Group 263"/>
          <p:cNvGrpSpPr>
            <a:grpSpLocks noChangeAspect="1"/>
          </p:cNvGrpSpPr>
          <p:nvPr/>
        </p:nvGrpSpPr>
        <p:grpSpPr>
          <a:xfrm rot="10800000" flipH="1">
            <a:off x="3490044" y="6604746"/>
            <a:ext cx="95633" cy="136045"/>
            <a:chOff x="1951211" y="1840260"/>
            <a:chExt cx="144016" cy="288032"/>
          </a:xfrm>
        </p:grpSpPr>
        <p:sp>
          <p:nvSpPr>
            <p:cNvPr id="564" name="Flowchart: Delay 563"/>
            <p:cNvSpPr/>
            <p:nvPr/>
          </p:nvSpPr>
          <p:spPr bwMode="auto">
            <a:xfrm rot="16200000">
              <a:off x="1987215" y="1804256"/>
              <a:ext cx="72008" cy="144016"/>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66" name="Flowchart: Delay 565"/>
            <p:cNvSpPr/>
            <p:nvPr/>
          </p:nvSpPr>
          <p:spPr bwMode="auto">
            <a:xfrm rot="5400000" flipV="1">
              <a:off x="1987215" y="1876264"/>
              <a:ext cx="72008" cy="144016"/>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67" name="Isosceles Triangle 566"/>
            <p:cNvSpPr/>
            <p:nvPr/>
          </p:nvSpPr>
          <p:spPr bwMode="auto">
            <a:xfrm flipH="1" flipV="1">
              <a:off x="1951211" y="1984276"/>
              <a:ext cx="144016" cy="144016"/>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540" name="Group 273"/>
          <p:cNvGrpSpPr>
            <a:grpSpLocks noChangeAspect="1"/>
          </p:cNvGrpSpPr>
          <p:nvPr/>
        </p:nvGrpSpPr>
        <p:grpSpPr>
          <a:xfrm rot="10800000" flipH="1">
            <a:off x="3836482" y="6604745"/>
            <a:ext cx="95633" cy="136045"/>
            <a:chOff x="1951211" y="1840260"/>
            <a:chExt cx="144016" cy="288032"/>
          </a:xfrm>
        </p:grpSpPr>
        <p:sp>
          <p:nvSpPr>
            <p:cNvPr id="541" name="Flowchart: Delay 540"/>
            <p:cNvSpPr/>
            <p:nvPr/>
          </p:nvSpPr>
          <p:spPr bwMode="auto">
            <a:xfrm rot="16200000">
              <a:off x="1987215" y="1804256"/>
              <a:ext cx="72008" cy="144016"/>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43" name="Flowchart: Delay 542"/>
            <p:cNvSpPr/>
            <p:nvPr/>
          </p:nvSpPr>
          <p:spPr bwMode="auto">
            <a:xfrm rot="5400000" flipV="1">
              <a:off x="1987215" y="1876264"/>
              <a:ext cx="72008" cy="144016"/>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44" name="Isosceles Triangle 543"/>
            <p:cNvSpPr/>
            <p:nvPr/>
          </p:nvSpPr>
          <p:spPr bwMode="auto">
            <a:xfrm flipH="1" flipV="1">
              <a:off x="1951211" y="1984276"/>
              <a:ext cx="144016" cy="144016"/>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sp>
        <p:nvSpPr>
          <p:cNvPr id="591" name="Rectangle 590"/>
          <p:cNvSpPr/>
          <p:nvPr/>
        </p:nvSpPr>
        <p:spPr bwMode="auto">
          <a:xfrm>
            <a:off x="5479603" y="2200300"/>
            <a:ext cx="360040" cy="144016"/>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000" b="1" i="0" u="none" strike="noStrike" cap="none" normalizeH="0" baseline="0" dirty="0" smtClean="0">
                <a:ln>
                  <a:noFill/>
                </a:ln>
                <a:solidFill>
                  <a:schemeClr val="bg1"/>
                </a:solidFill>
                <a:effectLst/>
                <a:latin typeface="Arial" charset="0"/>
                <a:ea typeface="MS PGothic" pitchFamily="34" charset="-128"/>
              </a:rPr>
              <a:t>SNCP</a:t>
            </a:r>
            <a:endParaRPr kumimoji="0" lang="en-US" sz="1000" b="1" i="0" u="none" strike="noStrike" cap="none" normalizeH="0" baseline="0" dirty="0" smtClean="0">
              <a:ln>
                <a:noFill/>
              </a:ln>
              <a:solidFill>
                <a:schemeClr val="bg1"/>
              </a:solidFill>
              <a:effectLst/>
              <a:latin typeface="Arial" charset="0"/>
              <a:ea typeface="MS PGothic" pitchFamily="34" charset="-128"/>
            </a:endParaRPr>
          </a:p>
        </p:txBody>
      </p:sp>
      <p:sp>
        <p:nvSpPr>
          <p:cNvPr id="592" name="Rectangle 591"/>
          <p:cNvSpPr/>
          <p:nvPr/>
        </p:nvSpPr>
        <p:spPr bwMode="auto">
          <a:xfrm>
            <a:off x="3391371" y="6952828"/>
            <a:ext cx="648072" cy="144016"/>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000" b="1" i="0" u="none" strike="noStrike" cap="none" normalizeH="0" baseline="0" dirty="0" smtClean="0">
                <a:ln>
                  <a:noFill/>
                </a:ln>
                <a:solidFill>
                  <a:schemeClr val="bg1"/>
                </a:solidFill>
                <a:effectLst/>
                <a:latin typeface="Arial" charset="0"/>
                <a:ea typeface="MS PGothic" pitchFamily="34" charset="-128"/>
              </a:rPr>
              <a:t>Half-DSS</a:t>
            </a:r>
            <a:endParaRPr kumimoji="0" lang="en-US" sz="1000" b="1" i="0" u="none" strike="noStrike" cap="none" normalizeH="0" baseline="0" dirty="0" smtClean="0">
              <a:ln>
                <a:noFill/>
              </a:ln>
              <a:solidFill>
                <a:schemeClr val="bg1"/>
              </a:solidFill>
              <a:effectLst/>
              <a:latin typeface="Arial" charset="0"/>
              <a:ea typeface="MS PGothic" pitchFamily="34" charset="-128"/>
            </a:endParaRPr>
          </a:p>
        </p:txBody>
      </p:sp>
      <p:cxnSp>
        <p:nvCxnSpPr>
          <p:cNvPr id="594" name="Straight Connector 593"/>
          <p:cNvCxnSpPr/>
          <p:nvPr/>
        </p:nvCxnSpPr>
        <p:spPr bwMode="auto">
          <a:xfrm>
            <a:off x="2527275" y="4576564"/>
            <a:ext cx="5688632" cy="0"/>
          </a:xfrm>
          <a:prstGeom prst="line">
            <a:avLst/>
          </a:prstGeom>
          <a:solidFill>
            <a:schemeClr val="accent1"/>
          </a:solidFill>
          <a:ln w="38100" cap="flat" cmpd="sng" algn="ctr">
            <a:solidFill>
              <a:schemeClr val="tx1">
                <a:lumMod val="50000"/>
                <a:lumOff val="50000"/>
              </a:schemeClr>
            </a:solidFill>
            <a:prstDash val="solid"/>
            <a:round/>
            <a:headEnd type="none" w="med" len="med"/>
            <a:tailEnd type="none" w="med" len="med"/>
          </a:ln>
          <a:effectLst/>
        </p:spPr>
      </p:cxnSp>
      <p:cxnSp>
        <p:nvCxnSpPr>
          <p:cNvPr id="595" name="Straight Connector 594"/>
          <p:cNvCxnSpPr/>
          <p:nvPr/>
        </p:nvCxnSpPr>
        <p:spPr bwMode="auto">
          <a:xfrm>
            <a:off x="7423819" y="4576564"/>
            <a:ext cx="0" cy="1656184"/>
          </a:xfrm>
          <a:prstGeom prst="line">
            <a:avLst/>
          </a:prstGeom>
          <a:solidFill>
            <a:schemeClr val="accent1"/>
          </a:solidFill>
          <a:ln w="38100" cap="flat" cmpd="sng" algn="ctr">
            <a:solidFill>
              <a:schemeClr val="tx1">
                <a:lumMod val="50000"/>
                <a:lumOff val="50000"/>
              </a:schemeClr>
            </a:solidFill>
            <a:prstDash val="solid"/>
            <a:round/>
            <a:headEnd type="none" w="med" len="med"/>
            <a:tailEnd type="none" w="med" len="med"/>
          </a:ln>
          <a:effectLst/>
        </p:spPr>
      </p:cxnSp>
      <p:cxnSp>
        <p:nvCxnSpPr>
          <p:cNvPr id="596" name="Straight Connector 595"/>
          <p:cNvCxnSpPr/>
          <p:nvPr/>
        </p:nvCxnSpPr>
        <p:spPr bwMode="auto">
          <a:xfrm>
            <a:off x="3607395" y="4576564"/>
            <a:ext cx="0" cy="1656184"/>
          </a:xfrm>
          <a:prstGeom prst="line">
            <a:avLst/>
          </a:prstGeom>
          <a:solidFill>
            <a:schemeClr val="accent1"/>
          </a:solidFill>
          <a:ln w="38100" cap="flat" cmpd="sng" algn="ctr">
            <a:solidFill>
              <a:schemeClr val="tx1">
                <a:lumMod val="50000"/>
                <a:lumOff val="50000"/>
              </a:schemeClr>
            </a:solidFill>
            <a:prstDash val="solid"/>
            <a:round/>
            <a:headEnd type="none" w="med" len="med"/>
            <a:tailEnd type="none" w="med" len="med"/>
          </a:ln>
          <a:effectLst/>
        </p:spPr>
      </p:cxnSp>
      <p:cxnSp>
        <p:nvCxnSpPr>
          <p:cNvPr id="597" name="Straight Connector 596"/>
          <p:cNvCxnSpPr/>
          <p:nvPr/>
        </p:nvCxnSpPr>
        <p:spPr bwMode="auto">
          <a:xfrm>
            <a:off x="5479603" y="3064396"/>
            <a:ext cx="0" cy="1512168"/>
          </a:xfrm>
          <a:prstGeom prst="line">
            <a:avLst/>
          </a:prstGeom>
          <a:solidFill>
            <a:schemeClr val="accent1"/>
          </a:solidFill>
          <a:ln w="38100" cap="flat" cmpd="sng" algn="ctr">
            <a:solidFill>
              <a:schemeClr val="tx1">
                <a:lumMod val="50000"/>
                <a:lumOff val="50000"/>
              </a:schemeClr>
            </a:solidFill>
            <a:prstDash val="solid"/>
            <a:round/>
            <a:headEnd type="none" w="med" len="med"/>
            <a:tailEnd type="none" w="med" len="med"/>
          </a:ln>
          <a:effectLst/>
        </p:spPr>
      </p:cxnSp>
      <p:sp>
        <p:nvSpPr>
          <p:cNvPr id="600" name="TextBox 599"/>
          <p:cNvSpPr txBox="1"/>
          <p:nvPr/>
        </p:nvSpPr>
        <p:spPr>
          <a:xfrm>
            <a:off x="8287915" y="4505136"/>
            <a:ext cx="868828" cy="215444"/>
          </a:xfrm>
          <a:prstGeom prst="rect">
            <a:avLst/>
          </a:prstGeom>
          <a:noFill/>
        </p:spPr>
        <p:txBody>
          <a:bodyPr wrap="none" lIns="0" tIns="0" rIns="0" bIns="0" rtlCol="0">
            <a:spAutoFit/>
          </a:bodyPr>
          <a:lstStyle/>
          <a:p>
            <a:r>
              <a:rPr lang="en-GB" sz="1400" b="0" dirty="0" smtClean="0">
                <a:solidFill>
                  <a:schemeClr val="tx1">
                    <a:lumMod val="50000"/>
                    <a:lumOff val="50000"/>
                  </a:schemeClr>
                </a:solidFill>
              </a:rPr>
              <a:t>BVLAN </a:t>
            </a:r>
            <a:r>
              <a:rPr lang="en-GB" sz="1400" b="0" dirty="0" err="1" smtClean="0">
                <a:solidFill>
                  <a:schemeClr val="tx1">
                    <a:lumMod val="50000"/>
                    <a:lumOff val="50000"/>
                  </a:schemeClr>
                </a:solidFill>
              </a:rPr>
              <a:t>Ug</a:t>
            </a:r>
            <a:endParaRPr lang="en-US" sz="1400" b="0" dirty="0" smtClean="0">
              <a:solidFill>
                <a:schemeClr val="tx1">
                  <a:lumMod val="50000"/>
                  <a:lumOff val="50000"/>
                </a:schemeClr>
              </a:solidFill>
            </a:endParaRPr>
          </a:p>
        </p:txBody>
      </p:sp>
      <p:sp>
        <p:nvSpPr>
          <p:cNvPr id="602" name="Rectangle 601"/>
          <p:cNvSpPr/>
          <p:nvPr/>
        </p:nvSpPr>
        <p:spPr bwMode="auto">
          <a:xfrm>
            <a:off x="2527275" y="7168852"/>
            <a:ext cx="720080" cy="144016"/>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000" b="1" i="0" u="none" strike="noStrike" cap="none" normalizeH="0" baseline="0" dirty="0" smtClean="0">
                <a:ln>
                  <a:noFill/>
                </a:ln>
                <a:solidFill>
                  <a:schemeClr val="bg1"/>
                </a:solidFill>
                <a:effectLst/>
                <a:latin typeface="Arial" charset="0"/>
                <a:ea typeface="MS PGothic" pitchFamily="34" charset="-128"/>
              </a:rPr>
              <a:t>Half-DAS</a:t>
            </a:r>
          </a:p>
        </p:txBody>
      </p:sp>
      <p:sp>
        <p:nvSpPr>
          <p:cNvPr id="603" name="Rectangle 602"/>
          <p:cNvSpPr/>
          <p:nvPr/>
        </p:nvSpPr>
        <p:spPr bwMode="auto">
          <a:xfrm>
            <a:off x="6631731" y="6952828"/>
            <a:ext cx="648072" cy="144016"/>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000" b="1" i="0" u="none" strike="noStrike" cap="none" normalizeH="0" baseline="0" dirty="0" smtClean="0">
                <a:ln>
                  <a:noFill/>
                </a:ln>
                <a:solidFill>
                  <a:schemeClr val="bg1"/>
                </a:solidFill>
                <a:effectLst/>
                <a:latin typeface="Arial" charset="0"/>
                <a:ea typeface="MS PGothic" pitchFamily="34" charset="-128"/>
              </a:rPr>
              <a:t>Half-DSS</a:t>
            </a:r>
            <a:endParaRPr kumimoji="0" lang="en-US" sz="1000" b="1" i="0" u="none" strike="noStrike" cap="none" normalizeH="0" baseline="0" dirty="0" smtClean="0">
              <a:ln>
                <a:noFill/>
              </a:ln>
              <a:solidFill>
                <a:schemeClr val="bg1"/>
              </a:solidFill>
              <a:effectLst/>
              <a:latin typeface="Arial" charset="0"/>
              <a:ea typeface="MS PGothic" pitchFamily="34" charset="-128"/>
            </a:endParaRPr>
          </a:p>
        </p:txBody>
      </p:sp>
      <p:sp>
        <p:nvSpPr>
          <p:cNvPr id="604" name="Rectangle 603"/>
          <p:cNvSpPr/>
          <p:nvPr/>
        </p:nvSpPr>
        <p:spPr bwMode="auto">
          <a:xfrm>
            <a:off x="7423819" y="7168852"/>
            <a:ext cx="720080" cy="144016"/>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000" b="1" i="0" u="none" strike="noStrike" cap="none" normalizeH="0" baseline="0" dirty="0" smtClean="0">
                <a:ln>
                  <a:noFill/>
                </a:ln>
                <a:solidFill>
                  <a:schemeClr val="bg1"/>
                </a:solidFill>
                <a:effectLst/>
                <a:latin typeface="Arial" charset="0"/>
                <a:ea typeface="MS PGothic" pitchFamily="34" charset="-128"/>
              </a:rPr>
              <a:t>Half-DAS</a:t>
            </a:r>
          </a:p>
        </p:txBody>
      </p:sp>
      <p:sp>
        <p:nvSpPr>
          <p:cNvPr id="606" name="Freeform 605"/>
          <p:cNvSpPr/>
          <p:nvPr/>
        </p:nvSpPr>
        <p:spPr bwMode="auto">
          <a:xfrm>
            <a:off x="5773782" y="2717074"/>
            <a:ext cx="1770347" cy="3875714"/>
          </a:xfrm>
          <a:custGeom>
            <a:avLst/>
            <a:gdLst>
              <a:gd name="connsiteX0" fmla="*/ 0 w 2266405"/>
              <a:gd name="connsiteY0" fmla="*/ 0 h 3879669"/>
              <a:gd name="connsiteX1" fmla="*/ 1998617 w 2266405"/>
              <a:gd name="connsiteY1" fmla="*/ 1031966 h 3879669"/>
              <a:gd name="connsiteX2" fmla="*/ 1606731 w 2266405"/>
              <a:gd name="connsiteY2" fmla="*/ 3879669 h 3879669"/>
              <a:gd name="connsiteX0" fmla="*/ 0 w 1989832"/>
              <a:gd name="connsiteY0" fmla="*/ 0 h 3879669"/>
              <a:gd name="connsiteX1" fmla="*/ 1722044 w 1989832"/>
              <a:gd name="connsiteY1" fmla="*/ 1211418 h 3879669"/>
              <a:gd name="connsiteX2" fmla="*/ 1606731 w 1989832"/>
              <a:gd name="connsiteY2" fmla="*/ 3879669 h 3879669"/>
              <a:gd name="connsiteX0" fmla="*/ 0 w 1949045"/>
              <a:gd name="connsiteY0" fmla="*/ 0 h 3875714"/>
              <a:gd name="connsiteX1" fmla="*/ 1722044 w 1949045"/>
              <a:gd name="connsiteY1" fmla="*/ 1211418 h 3875714"/>
              <a:gd name="connsiteX2" fmla="*/ 1362004 w 1949045"/>
              <a:gd name="connsiteY2" fmla="*/ 3875714 h 3875714"/>
              <a:gd name="connsiteX0" fmla="*/ 0 w 1949045"/>
              <a:gd name="connsiteY0" fmla="*/ 0 h 3875714"/>
              <a:gd name="connsiteX1" fmla="*/ 1722044 w 1949045"/>
              <a:gd name="connsiteY1" fmla="*/ 1211418 h 3875714"/>
              <a:gd name="connsiteX2" fmla="*/ 1362004 w 1949045"/>
              <a:gd name="connsiteY2" fmla="*/ 3875714 h 3875714"/>
              <a:gd name="connsiteX0" fmla="*/ 0 w 1733022"/>
              <a:gd name="connsiteY0" fmla="*/ 0 h 3875714"/>
              <a:gd name="connsiteX1" fmla="*/ 1506021 w 1733022"/>
              <a:gd name="connsiteY1" fmla="*/ 1139410 h 3875714"/>
              <a:gd name="connsiteX2" fmla="*/ 1362004 w 1733022"/>
              <a:gd name="connsiteY2" fmla="*/ 3875714 h 3875714"/>
              <a:gd name="connsiteX0" fmla="*/ 0 w 1733022"/>
              <a:gd name="connsiteY0" fmla="*/ 0 h 3875714"/>
              <a:gd name="connsiteX1" fmla="*/ 1506021 w 1733022"/>
              <a:gd name="connsiteY1" fmla="*/ 1139410 h 3875714"/>
              <a:gd name="connsiteX2" fmla="*/ 1362004 w 1733022"/>
              <a:gd name="connsiteY2" fmla="*/ 3875714 h 3875714"/>
              <a:gd name="connsiteX0" fmla="*/ 0 w 1630772"/>
              <a:gd name="connsiteY0" fmla="*/ 0 h 3875714"/>
              <a:gd name="connsiteX1" fmla="*/ 1506021 w 1630772"/>
              <a:gd name="connsiteY1" fmla="*/ 1139410 h 3875714"/>
              <a:gd name="connsiteX2" fmla="*/ 1362004 w 1630772"/>
              <a:gd name="connsiteY2" fmla="*/ 3875714 h 3875714"/>
              <a:gd name="connsiteX0" fmla="*/ 0 w 1770347"/>
              <a:gd name="connsiteY0" fmla="*/ 0 h 3875714"/>
              <a:gd name="connsiteX1" fmla="*/ 1506021 w 1770347"/>
              <a:gd name="connsiteY1" fmla="*/ 1139410 h 3875714"/>
              <a:gd name="connsiteX2" fmla="*/ 1362004 w 1770347"/>
              <a:gd name="connsiteY2" fmla="*/ 3875714 h 3875714"/>
            </a:gdLst>
            <a:ahLst/>
            <a:cxnLst>
              <a:cxn ang="0">
                <a:pos x="connsiteX0" y="connsiteY0"/>
              </a:cxn>
              <a:cxn ang="0">
                <a:pos x="connsiteX1" y="connsiteY1"/>
              </a:cxn>
              <a:cxn ang="0">
                <a:pos x="connsiteX2" y="connsiteY2"/>
              </a:cxn>
            </a:cxnLst>
            <a:rect l="l" t="t" r="r" b="b"/>
            <a:pathLst>
              <a:path w="1770347" h="3875714">
                <a:moveTo>
                  <a:pt x="0" y="0"/>
                </a:moveTo>
                <a:cubicBezTo>
                  <a:pt x="865414" y="192677"/>
                  <a:pt x="1321435" y="694452"/>
                  <a:pt x="1506021" y="1139410"/>
                </a:cubicBezTo>
                <a:cubicBezTo>
                  <a:pt x="1770347" y="1692137"/>
                  <a:pt x="1537340" y="3402043"/>
                  <a:pt x="1362004" y="3875714"/>
                </a:cubicBezTo>
              </a:path>
            </a:pathLst>
          </a:custGeom>
          <a:noFill/>
          <a:ln w="38100" cap="flat" cmpd="sng" algn="ctr">
            <a:solidFill>
              <a:srgbClr val="C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607" name="Freeform 606"/>
          <p:cNvSpPr/>
          <p:nvPr/>
        </p:nvSpPr>
        <p:spPr bwMode="auto">
          <a:xfrm flipH="1">
            <a:off x="3172406" y="2704357"/>
            <a:ext cx="2379205" cy="3901494"/>
          </a:xfrm>
          <a:custGeom>
            <a:avLst/>
            <a:gdLst>
              <a:gd name="connsiteX0" fmla="*/ 0 w 2266405"/>
              <a:gd name="connsiteY0" fmla="*/ 0 h 3879669"/>
              <a:gd name="connsiteX1" fmla="*/ 1998617 w 2266405"/>
              <a:gd name="connsiteY1" fmla="*/ 1031966 h 3879669"/>
              <a:gd name="connsiteX2" fmla="*/ 1606731 w 2266405"/>
              <a:gd name="connsiteY2" fmla="*/ 3879669 h 3879669"/>
              <a:gd name="connsiteX0" fmla="*/ 0 w 2346061"/>
              <a:gd name="connsiteY0" fmla="*/ 0 h 3888432"/>
              <a:gd name="connsiteX1" fmla="*/ 1998617 w 2346061"/>
              <a:gd name="connsiteY1" fmla="*/ 1031966 h 3888432"/>
              <a:gd name="connsiteX2" fmla="*/ 2016224 w 2346061"/>
              <a:gd name="connsiteY2" fmla="*/ 3888432 h 3888432"/>
              <a:gd name="connsiteX0" fmla="*/ 0 w 2562085"/>
              <a:gd name="connsiteY0" fmla="*/ 0 h 3888431"/>
              <a:gd name="connsiteX1" fmla="*/ 1998617 w 2562085"/>
              <a:gd name="connsiteY1" fmla="*/ 1031966 h 3888431"/>
              <a:gd name="connsiteX2" fmla="*/ 2232248 w 2562085"/>
              <a:gd name="connsiteY2" fmla="*/ 3888431 h 3888431"/>
              <a:gd name="connsiteX0" fmla="*/ 0 w 2379205"/>
              <a:gd name="connsiteY0" fmla="*/ 0 h 3901494"/>
              <a:gd name="connsiteX1" fmla="*/ 1998617 w 2379205"/>
              <a:gd name="connsiteY1" fmla="*/ 1031966 h 3901494"/>
              <a:gd name="connsiteX2" fmla="*/ 2049368 w 2379205"/>
              <a:gd name="connsiteY2" fmla="*/ 3901494 h 3901494"/>
              <a:gd name="connsiteX0" fmla="*/ 0 w 2379205"/>
              <a:gd name="connsiteY0" fmla="*/ 0 h 3901494"/>
              <a:gd name="connsiteX1" fmla="*/ 1800200 w 2379205"/>
              <a:gd name="connsiteY1" fmla="*/ 1152127 h 3901494"/>
              <a:gd name="connsiteX2" fmla="*/ 2049368 w 2379205"/>
              <a:gd name="connsiteY2" fmla="*/ 3901494 h 3901494"/>
              <a:gd name="connsiteX0" fmla="*/ 0 w 2379205"/>
              <a:gd name="connsiteY0" fmla="*/ 0 h 3901494"/>
              <a:gd name="connsiteX1" fmla="*/ 1800200 w 2379205"/>
              <a:gd name="connsiteY1" fmla="*/ 1152127 h 3901494"/>
              <a:gd name="connsiteX2" fmla="*/ 2049368 w 2379205"/>
              <a:gd name="connsiteY2" fmla="*/ 3901494 h 3901494"/>
              <a:gd name="connsiteX0" fmla="*/ 0 w 2379205"/>
              <a:gd name="connsiteY0" fmla="*/ 0 h 3901494"/>
              <a:gd name="connsiteX1" fmla="*/ 1800200 w 2379205"/>
              <a:gd name="connsiteY1" fmla="*/ 1152127 h 3901494"/>
              <a:gd name="connsiteX2" fmla="*/ 2049368 w 2379205"/>
              <a:gd name="connsiteY2" fmla="*/ 3901494 h 3901494"/>
            </a:gdLst>
            <a:ahLst/>
            <a:cxnLst>
              <a:cxn ang="0">
                <a:pos x="connsiteX0" y="connsiteY0"/>
              </a:cxn>
              <a:cxn ang="0">
                <a:pos x="connsiteX1" y="connsiteY1"/>
              </a:cxn>
              <a:cxn ang="0">
                <a:pos x="connsiteX2" y="connsiteY2"/>
              </a:cxn>
            </a:cxnLst>
            <a:rect l="l" t="t" r="r" b="b"/>
            <a:pathLst>
              <a:path w="2379205" h="3901494">
                <a:moveTo>
                  <a:pt x="0" y="0"/>
                </a:moveTo>
                <a:cubicBezTo>
                  <a:pt x="865414" y="192677"/>
                  <a:pt x="1612044" y="794312"/>
                  <a:pt x="1800200" y="1152127"/>
                </a:cubicBezTo>
                <a:cubicBezTo>
                  <a:pt x="1953909" y="1451809"/>
                  <a:pt x="2379205" y="2800948"/>
                  <a:pt x="2049368" y="3901494"/>
                </a:cubicBezTo>
              </a:path>
            </a:pathLst>
          </a:custGeom>
          <a:noFill/>
          <a:ln w="38100" cap="flat" cmpd="sng" algn="ctr">
            <a:solidFill>
              <a:srgbClr val="C00000"/>
            </a:solidFill>
            <a:prstDash val="sys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610" name="Straight Connector 609"/>
          <p:cNvCxnSpPr/>
          <p:nvPr/>
        </p:nvCxnSpPr>
        <p:spPr bwMode="auto">
          <a:xfrm flipH="1">
            <a:off x="3967435" y="5728692"/>
            <a:ext cx="432048" cy="432048"/>
          </a:xfrm>
          <a:prstGeom prst="line">
            <a:avLst/>
          </a:prstGeom>
          <a:solidFill>
            <a:schemeClr val="accent1"/>
          </a:solidFill>
          <a:ln w="38100" cap="flat" cmpd="sng" algn="ctr">
            <a:solidFill>
              <a:srgbClr val="CC00FF"/>
            </a:solidFill>
            <a:prstDash val="solid"/>
            <a:round/>
            <a:headEnd type="none" w="med" len="med"/>
            <a:tailEnd type="none" w="med" len="med"/>
          </a:ln>
          <a:effectLst/>
        </p:spPr>
      </p:cxnSp>
      <p:cxnSp>
        <p:nvCxnSpPr>
          <p:cNvPr id="614" name="Straight Connector 613"/>
          <p:cNvCxnSpPr/>
          <p:nvPr/>
        </p:nvCxnSpPr>
        <p:spPr bwMode="auto">
          <a:xfrm>
            <a:off x="6271691" y="5728692"/>
            <a:ext cx="432048" cy="432048"/>
          </a:xfrm>
          <a:prstGeom prst="line">
            <a:avLst/>
          </a:prstGeom>
          <a:solidFill>
            <a:schemeClr val="accent1"/>
          </a:solidFill>
          <a:ln w="38100" cap="flat" cmpd="sng" algn="ctr">
            <a:solidFill>
              <a:srgbClr val="CC00FF"/>
            </a:solidFill>
            <a:prstDash val="solid"/>
            <a:round/>
            <a:headEnd type="none" w="med" len="med"/>
            <a:tailEnd type="none" w="med" len="med"/>
          </a:ln>
          <a:effectLst/>
        </p:spPr>
      </p:cxnSp>
      <p:sp>
        <p:nvSpPr>
          <p:cNvPr id="615" name="TextBox 614"/>
          <p:cNvSpPr txBox="1"/>
          <p:nvPr/>
        </p:nvSpPr>
        <p:spPr>
          <a:xfrm>
            <a:off x="5839643" y="2488332"/>
            <a:ext cx="169918" cy="215444"/>
          </a:xfrm>
          <a:prstGeom prst="rect">
            <a:avLst/>
          </a:prstGeom>
          <a:noFill/>
        </p:spPr>
        <p:txBody>
          <a:bodyPr wrap="none" lIns="0" tIns="0" rIns="0" bIns="0" rtlCol="0">
            <a:spAutoFit/>
          </a:bodyPr>
          <a:lstStyle/>
          <a:p>
            <a:r>
              <a:rPr lang="en-GB" sz="1400" dirty="0" smtClean="0">
                <a:solidFill>
                  <a:srgbClr val="C00000"/>
                </a:solidFill>
              </a:rPr>
              <a:t>W</a:t>
            </a:r>
            <a:endParaRPr lang="en-US" sz="1400" dirty="0" smtClean="0">
              <a:solidFill>
                <a:srgbClr val="C00000"/>
              </a:solidFill>
            </a:endParaRPr>
          </a:p>
        </p:txBody>
      </p:sp>
      <p:sp>
        <p:nvSpPr>
          <p:cNvPr id="616" name="TextBox 615"/>
          <p:cNvSpPr txBox="1"/>
          <p:nvPr/>
        </p:nvSpPr>
        <p:spPr>
          <a:xfrm>
            <a:off x="5335587" y="2488332"/>
            <a:ext cx="120226" cy="215444"/>
          </a:xfrm>
          <a:prstGeom prst="rect">
            <a:avLst/>
          </a:prstGeom>
          <a:noFill/>
        </p:spPr>
        <p:txBody>
          <a:bodyPr wrap="none" lIns="0" tIns="0" rIns="0" bIns="0" rtlCol="0">
            <a:spAutoFit/>
          </a:bodyPr>
          <a:lstStyle/>
          <a:p>
            <a:r>
              <a:rPr lang="en-GB" sz="1400" dirty="0" smtClean="0">
                <a:solidFill>
                  <a:srgbClr val="C00000"/>
                </a:solidFill>
              </a:rPr>
              <a:t>P</a:t>
            </a:r>
            <a:endParaRPr lang="en-US" sz="1400" dirty="0" smtClean="0">
              <a:solidFill>
                <a:srgbClr val="C00000"/>
              </a:solidFill>
            </a:endParaRPr>
          </a:p>
        </p:txBody>
      </p:sp>
      <p:sp>
        <p:nvSpPr>
          <p:cNvPr id="617" name="TextBox 616"/>
          <p:cNvSpPr txBox="1"/>
          <p:nvPr/>
        </p:nvSpPr>
        <p:spPr>
          <a:xfrm>
            <a:off x="3943009" y="6665376"/>
            <a:ext cx="240450" cy="215444"/>
          </a:xfrm>
          <a:prstGeom prst="rect">
            <a:avLst/>
          </a:prstGeom>
          <a:noFill/>
        </p:spPr>
        <p:txBody>
          <a:bodyPr wrap="none" lIns="0" tIns="0" rIns="0" bIns="0" rtlCol="0">
            <a:spAutoFit/>
          </a:bodyPr>
          <a:lstStyle/>
          <a:p>
            <a:r>
              <a:rPr lang="en-GB" sz="1400" dirty="0" smtClean="0">
                <a:solidFill>
                  <a:srgbClr val="C00000"/>
                </a:solidFill>
              </a:rPr>
              <a:t>W*</a:t>
            </a:r>
            <a:endParaRPr lang="en-US" sz="1400" dirty="0" smtClean="0">
              <a:solidFill>
                <a:srgbClr val="C00000"/>
              </a:solidFill>
            </a:endParaRPr>
          </a:p>
        </p:txBody>
      </p:sp>
      <p:sp>
        <p:nvSpPr>
          <p:cNvPr id="618" name="TextBox 617"/>
          <p:cNvSpPr txBox="1"/>
          <p:nvPr/>
        </p:nvSpPr>
        <p:spPr>
          <a:xfrm>
            <a:off x="3391371" y="6665376"/>
            <a:ext cx="120226" cy="215444"/>
          </a:xfrm>
          <a:prstGeom prst="rect">
            <a:avLst/>
          </a:prstGeom>
          <a:noFill/>
        </p:spPr>
        <p:txBody>
          <a:bodyPr wrap="none" lIns="0" tIns="0" rIns="0" bIns="0" rtlCol="0">
            <a:spAutoFit/>
          </a:bodyPr>
          <a:lstStyle/>
          <a:p>
            <a:r>
              <a:rPr lang="en-GB" sz="1400" dirty="0" smtClean="0">
                <a:solidFill>
                  <a:srgbClr val="C00000"/>
                </a:solidFill>
              </a:rPr>
              <a:t>P</a:t>
            </a:r>
            <a:endParaRPr lang="en-US" sz="1400" dirty="0" smtClean="0">
              <a:solidFill>
                <a:srgbClr val="C00000"/>
              </a:solidFill>
            </a:endParaRPr>
          </a:p>
        </p:txBody>
      </p:sp>
      <p:sp>
        <p:nvSpPr>
          <p:cNvPr id="619" name="TextBox 618"/>
          <p:cNvSpPr txBox="1"/>
          <p:nvPr/>
        </p:nvSpPr>
        <p:spPr>
          <a:xfrm>
            <a:off x="7159579" y="6664796"/>
            <a:ext cx="169918" cy="215444"/>
          </a:xfrm>
          <a:prstGeom prst="rect">
            <a:avLst/>
          </a:prstGeom>
          <a:noFill/>
        </p:spPr>
        <p:txBody>
          <a:bodyPr wrap="none" lIns="0" tIns="0" rIns="0" bIns="0" rtlCol="0">
            <a:spAutoFit/>
          </a:bodyPr>
          <a:lstStyle/>
          <a:p>
            <a:r>
              <a:rPr lang="en-GB" sz="1400" dirty="0" smtClean="0">
                <a:solidFill>
                  <a:srgbClr val="C00000"/>
                </a:solidFill>
              </a:rPr>
              <a:t>W</a:t>
            </a:r>
            <a:endParaRPr lang="en-US" sz="1400" dirty="0" smtClean="0">
              <a:solidFill>
                <a:srgbClr val="C00000"/>
              </a:solidFill>
            </a:endParaRPr>
          </a:p>
        </p:txBody>
      </p:sp>
      <p:sp>
        <p:nvSpPr>
          <p:cNvPr id="620" name="TextBox 619"/>
          <p:cNvSpPr txBox="1"/>
          <p:nvPr/>
        </p:nvSpPr>
        <p:spPr>
          <a:xfrm>
            <a:off x="6559723" y="6664796"/>
            <a:ext cx="190758" cy="215444"/>
          </a:xfrm>
          <a:prstGeom prst="rect">
            <a:avLst/>
          </a:prstGeom>
          <a:noFill/>
        </p:spPr>
        <p:txBody>
          <a:bodyPr wrap="none" lIns="0" tIns="0" rIns="0" bIns="0" rtlCol="0">
            <a:spAutoFit/>
          </a:bodyPr>
          <a:lstStyle/>
          <a:p>
            <a:r>
              <a:rPr lang="en-GB" sz="1400" dirty="0" smtClean="0">
                <a:solidFill>
                  <a:srgbClr val="C00000"/>
                </a:solidFill>
              </a:rPr>
              <a:t>P*</a:t>
            </a:r>
            <a:endParaRPr lang="en-US" sz="1400" dirty="0" smtClean="0">
              <a:solidFill>
                <a:srgbClr val="C00000"/>
              </a:solidFill>
            </a:endParaRPr>
          </a:p>
        </p:txBody>
      </p:sp>
      <p:sp>
        <p:nvSpPr>
          <p:cNvPr id="621" name="Freeform 620"/>
          <p:cNvSpPr/>
          <p:nvPr/>
        </p:nvSpPr>
        <p:spPr bwMode="auto">
          <a:xfrm>
            <a:off x="3870961" y="4852595"/>
            <a:ext cx="2979420" cy="1757211"/>
          </a:xfrm>
          <a:custGeom>
            <a:avLst/>
            <a:gdLst>
              <a:gd name="connsiteX0" fmla="*/ 17418 w 3045823"/>
              <a:gd name="connsiteY0" fmla="*/ 1624148 h 1663337"/>
              <a:gd name="connsiteX1" fmla="*/ 213360 w 3045823"/>
              <a:gd name="connsiteY1" fmla="*/ 866502 h 1663337"/>
              <a:gd name="connsiteX2" fmla="*/ 1297578 w 3045823"/>
              <a:gd name="connsiteY2" fmla="*/ 4354 h 1663337"/>
              <a:gd name="connsiteX3" fmla="*/ 2773680 w 3045823"/>
              <a:gd name="connsiteY3" fmla="*/ 892628 h 1663337"/>
              <a:gd name="connsiteX4" fmla="*/ 2930435 w 3045823"/>
              <a:gd name="connsiteY4" fmla="*/ 1663337 h 1663337"/>
              <a:gd name="connsiteX0" fmla="*/ 8709 w 3037114"/>
              <a:gd name="connsiteY0" fmla="*/ 1722204 h 1761393"/>
              <a:gd name="connsiteX1" fmla="*/ 240491 w 3037114"/>
              <a:gd name="connsiteY1" fmla="*/ 376223 h 1761393"/>
              <a:gd name="connsiteX2" fmla="*/ 1288869 w 3037114"/>
              <a:gd name="connsiteY2" fmla="*/ 102410 h 1761393"/>
              <a:gd name="connsiteX3" fmla="*/ 2764971 w 3037114"/>
              <a:gd name="connsiteY3" fmla="*/ 990684 h 1761393"/>
              <a:gd name="connsiteX4" fmla="*/ 2921726 w 3037114"/>
              <a:gd name="connsiteY4" fmla="*/ 1761393 h 1761393"/>
              <a:gd name="connsiteX0" fmla="*/ 8709 w 2979420"/>
              <a:gd name="connsiteY0" fmla="*/ 1694486 h 1733675"/>
              <a:gd name="connsiteX1" fmla="*/ 240491 w 2979420"/>
              <a:gd name="connsiteY1" fmla="*/ 348505 h 1733675"/>
              <a:gd name="connsiteX2" fmla="*/ 1288869 w 2979420"/>
              <a:gd name="connsiteY2" fmla="*/ 74692 h 1733675"/>
              <a:gd name="connsiteX3" fmla="*/ 2616754 w 2979420"/>
              <a:gd name="connsiteY3" fmla="*/ 276497 h 1733675"/>
              <a:gd name="connsiteX4" fmla="*/ 2921726 w 2979420"/>
              <a:gd name="connsiteY4" fmla="*/ 1733675 h 1733675"/>
              <a:gd name="connsiteX0" fmla="*/ 8709 w 2979420"/>
              <a:gd name="connsiteY0" fmla="*/ 1718022 h 1757211"/>
              <a:gd name="connsiteX1" fmla="*/ 240491 w 2979420"/>
              <a:gd name="connsiteY1" fmla="*/ 372041 h 1757211"/>
              <a:gd name="connsiteX2" fmla="*/ 1392618 w 2979420"/>
              <a:gd name="connsiteY2" fmla="*/ 12001 h 1757211"/>
              <a:gd name="connsiteX3" fmla="*/ 2616754 w 2979420"/>
              <a:gd name="connsiteY3" fmla="*/ 300033 h 1757211"/>
              <a:gd name="connsiteX4" fmla="*/ 2921726 w 2979420"/>
              <a:gd name="connsiteY4" fmla="*/ 1757211 h 175721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79420" h="1757211">
                <a:moveTo>
                  <a:pt x="8709" y="1718022"/>
                </a:moveTo>
                <a:cubicBezTo>
                  <a:pt x="0" y="1474182"/>
                  <a:pt x="9840" y="656378"/>
                  <a:pt x="240491" y="372041"/>
                </a:cubicBezTo>
                <a:cubicBezTo>
                  <a:pt x="471142" y="87704"/>
                  <a:pt x="996574" y="24002"/>
                  <a:pt x="1392618" y="12001"/>
                </a:cubicBezTo>
                <a:cubicBezTo>
                  <a:pt x="1788662" y="0"/>
                  <a:pt x="2361903" y="9165"/>
                  <a:pt x="2616754" y="300033"/>
                </a:cubicBezTo>
                <a:cubicBezTo>
                  <a:pt x="2871605" y="590901"/>
                  <a:pt x="2979420" y="1510105"/>
                  <a:pt x="2921726" y="1757211"/>
                </a:cubicBezTo>
              </a:path>
            </a:pathLst>
          </a:custGeom>
          <a:noFill/>
          <a:ln w="38100" cap="flat" cmpd="sng" algn="ctr">
            <a:solidFill>
              <a:srgbClr val="C00000"/>
            </a:solidFill>
            <a:prstDash val="lgDashDot"/>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623" name="Straight Connector 622"/>
          <p:cNvCxnSpPr>
            <a:stCxn id="603" idx="3"/>
            <a:endCxn id="604" idx="0"/>
          </p:cNvCxnSpPr>
          <p:nvPr/>
        </p:nvCxnSpPr>
        <p:spPr bwMode="auto">
          <a:xfrm>
            <a:off x="7279803" y="7024836"/>
            <a:ext cx="504056" cy="144016"/>
          </a:xfrm>
          <a:prstGeom prst="line">
            <a:avLst/>
          </a:prstGeom>
          <a:solidFill>
            <a:schemeClr val="accent1"/>
          </a:solidFill>
          <a:ln w="38100" cap="flat" cmpd="sng" algn="ctr">
            <a:solidFill>
              <a:srgbClr val="C00000"/>
            </a:solidFill>
            <a:prstDash val="solid"/>
            <a:round/>
            <a:headEnd type="none" w="med" len="med"/>
            <a:tailEnd type="none" w="med" len="med"/>
          </a:ln>
          <a:effectLst/>
        </p:spPr>
      </p:cxnSp>
      <p:cxnSp>
        <p:nvCxnSpPr>
          <p:cNvPr id="626" name="Straight Connector 625"/>
          <p:cNvCxnSpPr>
            <a:stCxn id="592" idx="2"/>
            <a:endCxn id="602" idx="3"/>
          </p:cNvCxnSpPr>
          <p:nvPr/>
        </p:nvCxnSpPr>
        <p:spPr bwMode="auto">
          <a:xfrm flipH="1">
            <a:off x="3247355" y="7096844"/>
            <a:ext cx="468052" cy="144016"/>
          </a:xfrm>
          <a:prstGeom prst="line">
            <a:avLst/>
          </a:prstGeom>
          <a:solidFill>
            <a:schemeClr val="accent1"/>
          </a:solidFill>
          <a:ln w="38100" cap="flat" cmpd="sng" algn="ctr">
            <a:solidFill>
              <a:srgbClr val="C00000"/>
            </a:solidFill>
            <a:prstDash val="solid"/>
            <a:round/>
            <a:headEnd type="none" w="med" len="med"/>
            <a:tailEnd type="none" w="med" len="med"/>
          </a:ln>
          <a:effectLst/>
        </p:spPr>
      </p:cxnSp>
      <p:cxnSp>
        <p:nvCxnSpPr>
          <p:cNvPr id="629" name="Straight Connector 628"/>
          <p:cNvCxnSpPr/>
          <p:nvPr/>
        </p:nvCxnSpPr>
        <p:spPr bwMode="auto">
          <a:xfrm>
            <a:off x="3535387" y="6736804"/>
            <a:ext cx="0" cy="216024"/>
          </a:xfrm>
          <a:prstGeom prst="line">
            <a:avLst/>
          </a:prstGeom>
          <a:solidFill>
            <a:schemeClr val="accent1"/>
          </a:solidFill>
          <a:ln w="38100" cap="flat" cmpd="sng" algn="ctr">
            <a:solidFill>
              <a:srgbClr val="C00000"/>
            </a:solidFill>
            <a:prstDash val="solid"/>
            <a:round/>
            <a:headEnd type="none" w="med" len="med"/>
            <a:tailEnd type="none" w="med" len="med"/>
          </a:ln>
          <a:effectLst/>
        </p:spPr>
      </p:cxnSp>
      <p:cxnSp>
        <p:nvCxnSpPr>
          <p:cNvPr id="632" name="Straight Connector 631"/>
          <p:cNvCxnSpPr/>
          <p:nvPr/>
        </p:nvCxnSpPr>
        <p:spPr bwMode="auto">
          <a:xfrm>
            <a:off x="3895427" y="6736804"/>
            <a:ext cx="0" cy="216024"/>
          </a:xfrm>
          <a:prstGeom prst="line">
            <a:avLst/>
          </a:prstGeom>
          <a:solidFill>
            <a:schemeClr val="accent1"/>
          </a:solidFill>
          <a:ln w="38100" cap="flat" cmpd="sng" algn="ctr">
            <a:solidFill>
              <a:srgbClr val="C00000"/>
            </a:solidFill>
            <a:prstDash val="solid"/>
            <a:round/>
            <a:headEnd type="none" w="med" len="med"/>
            <a:tailEnd type="none" w="med" len="med"/>
          </a:ln>
          <a:effectLst/>
        </p:spPr>
      </p:cxnSp>
      <p:cxnSp>
        <p:nvCxnSpPr>
          <p:cNvPr id="635" name="Straight Connector 634"/>
          <p:cNvCxnSpPr/>
          <p:nvPr/>
        </p:nvCxnSpPr>
        <p:spPr bwMode="auto">
          <a:xfrm>
            <a:off x="6775747" y="6736804"/>
            <a:ext cx="0" cy="216024"/>
          </a:xfrm>
          <a:prstGeom prst="line">
            <a:avLst/>
          </a:prstGeom>
          <a:solidFill>
            <a:schemeClr val="accent1"/>
          </a:solidFill>
          <a:ln w="38100" cap="flat" cmpd="sng" algn="ctr">
            <a:solidFill>
              <a:srgbClr val="C00000"/>
            </a:solidFill>
            <a:prstDash val="solid"/>
            <a:round/>
            <a:headEnd type="none" w="med" len="med"/>
            <a:tailEnd type="none" w="med" len="med"/>
          </a:ln>
          <a:effectLst/>
        </p:spPr>
      </p:cxnSp>
      <p:cxnSp>
        <p:nvCxnSpPr>
          <p:cNvPr id="636" name="Straight Connector 635"/>
          <p:cNvCxnSpPr/>
          <p:nvPr/>
        </p:nvCxnSpPr>
        <p:spPr bwMode="auto">
          <a:xfrm>
            <a:off x="7135787" y="6736804"/>
            <a:ext cx="0" cy="216024"/>
          </a:xfrm>
          <a:prstGeom prst="line">
            <a:avLst/>
          </a:prstGeom>
          <a:solidFill>
            <a:schemeClr val="accent1"/>
          </a:solidFill>
          <a:ln w="38100" cap="flat" cmpd="sng" algn="ctr">
            <a:solidFill>
              <a:srgbClr val="C00000"/>
            </a:solidFill>
            <a:prstDash val="solid"/>
            <a:round/>
            <a:headEnd type="none" w="med" len="med"/>
            <a:tailEnd type="none" w="med" len="med"/>
          </a:ln>
          <a:effectLst/>
        </p:spPr>
      </p:cxnSp>
      <p:sp>
        <p:nvSpPr>
          <p:cNvPr id="637" name="TextBox 636"/>
          <p:cNvSpPr txBox="1"/>
          <p:nvPr/>
        </p:nvSpPr>
        <p:spPr>
          <a:xfrm>
            <a:off x="2527275" y="3928492"/>
            <a:ext cx="1078821" cy="215444"/>
          </a:xfrm>
          <a:prstGeom prst="rect">
            <a:avLst/>
          </a:prstGeom>
          <a:noFill/>
        </p:spPr>
        <p:txBody>
          <a:bodyPr wrap="none" lIns="0" tIns="0" rIns="0" bIns="0" rtlCol="0">
            <a:spAutoFit/>
          </a:bodyPr>
          <a:lstStyle/>
          <a:p>
            <a:r>
              <a:rPr lang="en-GB" sz="1400" dirty="0" smtClean="0">
                <a:solidFill>
                  <a:srgbClr val="C00000"/>
                </a:solidFill>
              </a:rPr>
              <a:t>SVLAN EC P</a:t>
            </a:r>
            <a:endParaRPr lang="en-US" sz="1400" dirty="0" smtClean="0">
              <a:solidFill>
                <a:srgbClr val="C00000"/>
              </a:solidFill>
            </a:endParaRPr>
          </a:p>
        </p:txBody>
      </p:sp>
      <p:sp>
        <p:nvSpPr>
          <p:cNvPr id="638" name="TextBox 637"/>
          <p:cNvSpPr txBox="1"/>
          <p:nvPr/>
        </p:nvSpPr>
        <p:spPr>
          <a:xfrm>
            <a:off x="7425118" y="3928492"/>
            <a:ext cx="1128514" cy="215444"/>
          </a:xfrm>
          <a:prstGeom prst="rect">
            <a:avLst/>
          </a:prstGeom>
          <a:noFill/>
        </p:spPr>
        <p:txBody>
          <a:bodyPr wrap="none" lIns="0" tIns="0" rIns="0" bIns="0" rtlCol="0">
            <a:spAutoFit/>
          </a:bodyPr>
          <a:lstStyle/>
          <a:p>
            <a:r>
              <a:rPr lang="en-GB" sz="1400" dirty="0" smtClean="0">
                <a:solidFill>
                  <a:srgbClr val="C00000"/>
                </a:solidFill>
              </a:rPr>
              <a:t>SVLAN EC W</a:t>
            </a:r>
            <a:endParaRPr lang="en-US" sz="1400" dirty="0" smtClean="0">
              <a:solidFill>
                <a:srgbClr val="C00000"/>
              </a:solidFill>
            </a:endParaRPr>
          </a:p>
        </p:txBody>
      </p:sp>
      <p:cxnSp>
        <p:nvCxnSpPr>
          <p:cNvPr id="639" name="Straight Connector 638"/>
          <p:cNvCxnSpPr/>
          <p:nvPr/>
        </p:nvCxnSpPr>
        <p:spPr bwMode="auto">
          <a:xfrm>
            <a:off x="5551611" y="2344316"/>
            <a:ext cx="0" cy="216024"/>
          </a:xfrm>
          <a:prstGeom prst="line">
            <a:avLst/>
          </a:prstGeom>
          <a:solidFill>
            <a:schemeClr val="accent1"/>
          </a:solidFill>
          <a:ln w="38100" cap="flat" cmpd="sng" algn="ctr">
            <a:solidFill>
              <a:srgbClr val="C00000"/>
            </a:solidFill>
            <a:prstDash val="solid"/>
            <a:round/>
            <a:headEnd type="none" w="med" len="med"/>
            <a:tailEnd type="none" w="med" len="med"/>
          </a:ln>
          <a:effectLst/>
        </p:spPr>
      </p:cxnSp>
      <p:cxnSp>
        <p:nvCxnSpPr>
          <p:cNvPr id="640" name="Straight Connector 639"/>
          <p:cNvCxnSpPr/>
          <p:nvPr/>
        </p:nvCxnSpPr>
        <p:spPr bwMode="auto">
          <a:xfrm>
            <a:off x="5767635" y="2344316"/>
            <a:ext cx="0" cy="216024"/>
          </a:xfrm>
          <a:prstGeom prst="line">
            <a:avLst/>
          </a:prstGeom>
          <a:solidFill>
            <a:schemeClr val="accent1"/>
          </a:solidFill>
          <a:ln w="38100" cap="flat" cmpd="sng" algn="ctr">
            <a:solidFill>
              <a:srgbClr val="C00000"/>
            </a:solidFill>
            <a:prstDash val="solid"/>
            <a:round/>
            <a:headEnd type="none" w="med" len="med"/>
            <a:tailEnd type="none" w="med" len="med"/>
          </a:ln>
          <a:effectLst/>
        </p:spPr>
      </p:cxnSp>
      <p:cxnSp>
        <p:nvCxnSpPr>
          <p:cNvPr id="641" name="Straight Connector 640"/>
          <p:cNvCxnSpPr/>
          <p:nvPr/>
        </p:nvCxnSpPr>
        <p:spPr bwMode="auto">
          <a:xfrm>
            <a:off x="4759523" y="1984276"/>
            <a:ext cx="864096" cy="216024"/>
          </a:xfrm>
          <a:prstGeom prst="line">
            <a:avLst/>
          </a:prstGeom>
          <a:solidFill>
            <a:schemeClr val="accent1"/>
          </a:solidFill>
          <a:ln w="38100" cap="flat" cmpd="sng" algn="ctr">
            <a:solidFill>
              <a:srgbClr val="C00000"/>
            </a:solidFill>
            <a:prstDash val="solid"/>
            <a:round/>
            <a:headEnd type="none" w="med" len="med"/>
            <a:tailEnd type="none" w="med" len="med"/>
          </a:ln>
          <a:effectLst/>
        </p:spPr>
      </p:cxnSp>
      <p:sp>
        <p:nvSpPr>
          <p:cNvPr id="645" name="TextBox 644"/>
          <p:cNvSpPr txBox="1"/>
          <p:nvPr/>
        </p:nvSpPr>
        <p:spPr>
          <a:xfrm flipH="1">
            <a:off x="8647955" y="6592788"/>
            <a:ext cx="1944216" cy="861774"/>
          </a:xfrm>
          <a:prstGeom prst="rect">
            <a:avLst/>
          </a:prstGeom>
          <a:solidFill>
            <a:schemeClr val="bg1"/>
          </a:solidFill>
        </p:spPr>
        <p:txBody>
          <a:bodyPr wrap="square" lIns="0" tIns="0" rIns="0" bIns="0" rtlCol="0">
            <a:spAutoFit/>
          </a:bodyPr>
          <a:lstStyle/>
          <a:p>
            <a:pPr algn="ctr"/>
            <a:r>
              <a:rPr lang="en-GB" sz="1400" dirty="0" smtClean="0">
                <a:solidFill>
                  <a:srgbClr val="C00000"/>
                </a:solidFill>
              </a:rPr>
              <a:t>Should S-MAC address of left &amp; right SVLAN EC W/W* MEP be the same?</a:t>
            </a:r>
            <a:endParaRPr lang="en-US" sz="1400" dirty="0" smtClean="0">
              <a:solidFill>
                <a:srgbClr val="C00000"/>
              </a:solidFill>
            </a:endParaRPr>
          </a:p>
        </p:txBody>
      </p:sp>
      <p:cxnSp>
        <p:nvCxnSpPr>
          <p:cNvPr id="646" name="Straight Arrow Connector 645"/>
          <p:cNvCxnSpPr>
            <a:stCxn id="645" idx="3"/>
            <a:endCxn id="619" idx="0"/>
          </p:cNvCxnSpPr>
          <p:nvPr/>
        </p:nvCxnSpPr>
        <p:spPr bwMode="auto">
          <a:xfrm flipH="1" flipV="1">
            <a:off x="7244538" y="6664796"/>
            <a:ext cx="1403417" cy="358879"/>
          </a:xfrm>
          <a:prstGeom prst="straightConnector1">
            <a:avLst/>
          </a:prstGeom>
          <a:solidFill>
            <a:schemeClr val="accent1"/>
          </a:solidFill>
          <a:ln w="9525" cap="flat" cmpd="sng" algn="ctr">
            <a:solidFill>
              <a:srgbClr val="C00000"/>
            </a:solidFill>
            <a:prstDash val="solid"/>
            <a:round/>
            <a:headEnd type="none" w="med" len="med"/>
            <a:tailEnd type="arrow"/>
          </a:ln>
          <a:effectLst/>
        </p:spPr>
      </p:cxnSp>
      <p:cxnSp>
        <p:nvCxnSpPr>
          <p:cNvPr id="647" name="Straight Arrow Connector 646"/>
          <p:cNvCxnSpPr>
            <a:stCxn id="645" idx="3"/>
            <a:endCxn id="617" idx="0"/>
          </p:cNvCxnSpPr>
          <p:nvPr/>
        </p:nvCxnSpPr>
        <p:spPr bwMode="auto">
          <a:xfrm flipH="1" flipV="1">
            <a:off x="4063234" y="6665376"/>
            <a:ext cx="4584721" cy="358299"/>
          </a:xfrm>
          <a:prstGeom prst="straightConnector1">
            <a:avLst/>
          </a:prstGeom>
          <a:solidFill>
            <a:schemeClr val="accent1"/>
          </a:solidFill>
          <a:ln w="9525" cap="flat" cmpd="sng" algn="ctr">
            <a:solidFill>
              <a:srgbClr val="C00000"/>
            </a:solidFill>
            <a:prstDash val="solid"/>
            <a:round/>
            <a:headEnd type="none" w="med" len="med"/>
            <a:tailEnd type="arrow"/>
          </a:ln>
          <a:effectLst/>
        </p:spPr>
      </p:cxnSp>
      <p:sp>
        <p:nvSpPr>
          <p:cNvPr id="655" name="TextBox 654"/>
          <p:cNvSpPr txBox="1"/>
          <p:nvPr/>
        </p:nvSpPr>
        <p:spPr>
          <a:xfrm>
            <a:off x="4327475" y="4649152"/>
            <a:ext cx="2292294" cy="215444"/>
          </a:xfrm>
          <a:prstGeom prst="rect">
            <a:avLst/>
          </a:prstGeom>
          <a:noFill/>
        </p:spPr>
        <p:txBody>
          <a:bodyPr wrap="none" lIns="0" tIns="0" rIns="0" bIns="0" rtlCol="0">
            <a:spAutoFit/>
          </a:bodyPr>
          <a:lstStyle/>
          <a:p>
            <a:r>
              <a:rPr lang="en-GB" sz="1400" dirty="0" smtClean="0">
                <a:solidFill>
                  <a:srgbClr val="C00000"/>
                </a:solidFill>
              </a:rPr>
              <a:t>Intra-Network SVLAN EC N</a:t>
            </a:r>
            <a:endParaRPr lang="en-US" sz="1400" dirty="0" smtClean="0">
              <a:solidFill>
                <a:srgbClr val="C00000"/>
              </a:solidFill>
            </a:endParaRPr>
          </a:p>
        </p:txBody>
      </p:sp>
      <p:cxnSp>
        <p:nvCxnSpPr>
          <p:cNvPr id="404" name="Straight Arrow Connector 403"/>
          <p:cNvCxnSpPr/>
          <p:nvPr/>
        </p:nvCxnSpPr>
        <p:spPr bwMode="auto">
          <a:xfrm>
            <a:off x="4111451" y="7023675"/>
            <a:ext cx="2448272" cy="1161"/>
          </a:xfrm>
          <a:prstGeom prst="straightConnector1">
            <a:avLst/>
          </a:prstGeom>
          <a:solidFill>
            <a:schemeClr val="accent1"/>
          </a:solidFill>
          <a:ln w="76200" cap="flat" cmpd="sng" algn="ctr">
            <a:solidFill>
              <a:srgbClr val="C00000"/>
            </a:solidFill>
            <a:prstDash val="solid"/>
            <a:round/>
            <a:headEnd type="stealth" w="med" len="med"/>
            <a:tailEnd type="stealth" w="med" len="med"/>
          </a:ln>
          <a:effectLst/>
        </p:spPr>
      </p:cxnSp>
      <p:sp>
        <p:nvSpPr>
          <p:cNvPr id="407" name="TextBox 406"/>
          <p:cNvSpPr txBox="1"/>
          <p:nvPr/>
        </p:nvSpPr>
        <p:spPr>
          <a:xfrm>
            <a:off x="4773560" y="6808812"/>
            <a:ext cx="1138091" cy="430887"/>
          </a:xfrm>
          <a:prstGeom prst="rect">
            <a:avLst/>
          </a:prstGeom>
          <a:noFill/>
        </p:spPr>
        <p:txBody>
          <a:bodyPr wrap="square" lIns="0" tIns="0" rIns="0" bIns="0" rtlCol="0">
            <a:spAutoFit/>
          </a:bodyPr>
          <a:lstStyle/>
          <a:p>
            <a:pPr algn="ctr"/>
            <a:r>
              <a:rPr lang="en-GB" sz="1400" dirty="0" smtClean="0">
                <a:solidFill>
                  <a:srgbClr val="C00000"/>
                </a:solidFill>
              </a:rPr>
              <a:t>DNP Control Protocol</a:t>
            </a:r>
            <a:endParaRPr lang="en-US" sz="1400" dirty="0" smtClean="0">
              <a:solidFill>
                <a:srgbClr val="C00000"/>
              </a:solidFill>
            </a:endParaRPr>
          </a:p>
        </p:txBody>
      </p:sp>
      <p:sp>
        <p:nvSpPr>
          <p:cNvPr id="412" name="TextBox 411"/>
          <p:cNvSpPr txBox="1"/>
          <p:nvPr/>
        </p:nvSpPr>
        <p:spPr>
          <a:xfrm>
            <a:off x="7279803" y="1120180"/>
            <a:ext cx="2952328" cy="738664"/>
          </a:xfrm>
          <a:prstGeom prst="rect">
            <a:avLst/>
          </a:prstGeom>
          <a:noFill/>
        </p:spPr>
        <p:txBody>
          <a:bodyPr wrap="square" lIns="0" tIns="0" rIns="0" bIns="0" rtlCol="0">
            <a:spAutoFit/>
          </a:bodyPr>
          <a:lstStyle/>
          <a:p>
            <a:r>
              <a:rPr lang="en-GB" sz="1600" b="0" dirty="0" smtClean="0">
                <a:solidFill>
                  <a:srgbClr val="C00000"/>
                </a:solidFill>
              </a:rPr>
              <a:t>The Half-DSS functions support the distribution of the SNCP endpoints.</a:t>
            </a:r>
            <a:endParaRPr lang="en-US" sz="1600" b="0" dirty="0" smtClean="0">
              <a:solidFill>
                <a:srgbClr val="C00000"/>
              </a:solidFill>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511051" y="184076"/>
            <a:ext cx="9865096" cy="1015529"/>
          </a:xfrm>
        </p:spPr>
        <p:txBody>
          <a:bodyPr/>
          <a:lstStyle/>
          <a:p>
            <a:r>
              <a:rPr lang="en-GB" sz="3200" dirty="0" smtClean="0"/>
              <a:t>SNC protected SVLAN EC W &amp; P configurations</a:t>
            </a:r>
            <a:endParaRPr lang="en-US" sz="3200" dirty="0"/>
          </a:p>
        </p:txBody>
      </p:sp>
      <p:sp>
        <p:nvSpPr>
          <p:cNvPr id="10" name="Rectangle 9"/>
          <p:cNvSpPr/>
          <p:nvPr/>
        </p:nvSpPr>
        <p:spPr bwMode="auto">
          <a:xfrm>
            <a:off x="1879203" y="6880820"/>
            <a:ext cx="2376264" cy="432048"/>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1"/>
                </a:solidFill>
                <a:effectLst/>
                <a:latin typeface="Arial" charset="0"/>
                <a:ea typeface="MS PGothic" pitchFamily="34" charset="-128"/>
              </a:rPr>
              <a:t>SVLAN EC Relay</a:t>
            </a:r>
            <a:endParaRPr kumimoji="0" lang="en-US" sz="1400" b="1" i="0" u="none" strike="noStrike" cap="none" normalizeH="0" baseline="0" dirty="0" smtClean="0">
              <a:ln>
                <a:noFill/>
              </a:ln>
              <a:solidFill>
                <a:schemeClr val="tx1"/>
              </a:solidFill>
              <a:effectLst/>
              <a:latin typeface="Arial" charset="0"/>
              <a:ea typeface="MS PGothic" pitchFamily="34" charset="-128"/>
            </a:endParaRPr>
          </a:p>
        </p:txBody>
      </p:sp>
      <p:grpSp>
        <p:nvGrpSpPr>
          <p:cNvPr id="2" name="Group 12"/>
          <p:cNvGrpSpPr>
            <a:grpSpLocks noChangeAspect="1"/>
          </p:cNvGrpSpPr>
          <p:nvPr/>
        </p:nvGrpSpPr>
        <p:grpSpPr>
          <a:xfrm>
            <a:off x="3823419" y="6232748"/>
            <a:ext cx="288032" cy="288032"/>
            <a:chOff x="655067" y="5296644"/>
            <a:chExt cx="504056" cy="504056"/>
          </a:xfrm>
          <a:solidFill>
            <a:schemeClr val="bg1"/>
          </a:solidFill>
        </p:grpSpPr>
        <p:sp>
          <p:nvSpPr>
            <p:cNvPr id="11" name="Isosceles Triangle 10"/>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2" name="Trapezoid 11"/>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3" name="Group 13"/>
          <p:cNvGrpSpPr>
            <a:grpSpLocks noChangeAspect="1"/>
          </p:cNvGrpSpPr>
          <p:nvPr/>
        </p:nvGrpSpPr>
        <p:grpSpPr>
          <a:xfrm>
            <a:off x="3463379" y="6232748"/>
            <a:ext cx="288032" cy="288032"/>
            <a:chOff x="655067" y="5296644"/>
            <a:chExt cx="504056" cy="504056"/>
          </a:xfrm>
          <a:solidFill>
            <a:schemeClr val="bg1"/>
          </a:solidFill>
        </p:grpSpPr>
        <p:sp>
          <p:nvSpPr>
            <p:cNvPr id="15" name="Isosceles Triangle 14"/>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6" name="Trapezoid 15"/>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4" name="Group 16"/>
          <p:cNvGrpSpPr>
            <a:grpSpLocks noChangeAspect="1"/>
          </p:cNvGrpSpPr>
          <p:nvPr/>
        </p:nvGrpSpPr>
        <p:grpSpPr>
          <a:xfrm>
            <a:off x="3103339" y="6232748"/>
            <a:ext cx="288032" cy="288032"/>
            <a:chOff x="655067" y="5296644"/>
            <a:chExt cx="504056" cy="504056"/>
          </a:xfrm>
          <a:solidFill>
            <a:schemeClr val="bg1"/>
          </a:solidFill>
        </p:grpSpPr>
        <p:sp>
          <p:nvSpPr>
            <p:cNvPr id="18" name="Isosceles Triangle 17"/>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9" name="Trapezoid 18"/>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8" name="Group 19"/>
          <p:cNvGrpSpPr>
            <a:grpSpLocks noChangeAspect="1"/>
          </p:cNvGrpSpPr>
          <p:nvPr/>
        </p:nvGrpSpPr>
        <p:grpSpPr>
          <a:xfrm>
            <a:off x="2743299" y="6232748"/>
            <a:ext cx="288032" cy="288032"/>
            <a:chOff x="655067" y="5296644"/>
            <a:chExt cx="504056" cy="504056"/>
          </a:xfrm>
          <a:solidFill>
            <a:schemeClr val="bg1"/>
          </a:solidFill>
        </p:grpSpPr>
        <p:sp>
          <p:nvSpPr>
            <p:cNvPr id="21" name="Isosceles Triangle 20"/>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2" name="Trapezoid 21"/>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9" name="Group 22"/>
          <p:cNvGrpSpPr>
            <a:grpSpLocks noChangeAspect="1"/>
          </p:cNvGrpSpPr>
          <p:nvPr/>
        </p:nvGrpSpPr>
        <p:grpSpPr>
          <a:xfrm>
            <a:off x="2383259" y="6232748"/>
            <a:ext cx="288032" cy="288032"/>
            <a:chOff x="655067" y="5296644"/>
            <a:chExt cx="504056" cy="504056"/>
          </a:xfrm>
          <a:solidFill>
            <a:schemeClr val="bg1"/>
          </a:solidFill>
        </p:grpSpPr>
        <p:sp>
          <p:nvSpPr>
            <p:cNvPr id="24" name="Isosceles Triangle 23"/>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5" name="Trapezoid 24"/>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13" name="Group 25"/>
          <p:cNvGrpSpPr>
            <a:grpSpLocks noChangeAspect="1"/>
          </p:cNvGrpSpPr>
          <p:nvPr/>
        </p:nvGrpSpPr>
        <p:grpSpPr>
          <a:xfrm>
            <a:off x="2023219" y="6232748"/>
            <a:ext cx="288032" cy="288032"/>
            <a:chOff x="655067" y="5296644"/>
            <a:chExt cx="504056" cy="504056"/>
          </a:xfrm>
          <a:solidFill>
            <a:schemeClr val="bg1"/>
          </a:solidFill>
        </p:grpSpPr>
        <p:sp>
          <p:nvSpPr>
            <p:cNvPr id="27" name="Isosceles Triangle 26"/>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8" name="Trapezoid 27"/>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26" name="Group 58"/>
          <p:cNvGrpSpPr>
            <a:grpSpLocks noChangeAspect="1"/>
          </p:cNvGrpSpPr>
          <p:nvPr/>
        </p:nvGrpSpPr>
        <p:grpSpPr>
          <a:xfrm flipV="1">
            <a:off x="3463379" y="7384876"/>
            <a:ext cx="288032" cy="288032"/>
            <a:chOff x="655067" y="5296644"/>
            <a:chExt cx="504056" cy="504056"/>
          </a:xfrm>
          <a:solidFill>
            <a:schemeClr val="bg1"/>
          </a:solidFill>
        </p:grpSpPr>
        <p:sp>
          <p:nvSpPr>
            <p:cNvPr id="60" name="Isosceles Triangle 59"/>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61" name="Trapezoid 60"/>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29" name="Group 61"/>
          <p:cNvGrpSpPr>
            <a:grpSpLocks noChangeAspect="1"/>
          </p:cNvGrpSpPr>
          <p:nvPr/>
        </p:nvGrpSpPr>
        <p:grpSpPr>
          <a:xfrm flipV="1">
            <a:off x="2383259" y="7384876"/>
            <a:ext cx="288032" cy="288032"/>
            <a:chOff x="655067" y="5296644"/>
            <a:chExt cx="504056" cy="504056"/>
          </a:xfrm>
          <a:solidFill>
            <a:schemeClr val="bg1"/>
          </a:solidFill>
        </p:grpSpPr>
        <p:sp>
          <p:nvSpPr>
            <p:cNvPr id="63" name="Isosceles Triangle 62"/>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64" name="Trapezoid 63"/>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30" name="Group 64"/>
          <p:cNvGrpSpPr>
            <a:grpSpLocks noChangeAspect="1"/>
          </p:cNvGrpSpPr>
          <p:nvPr/>
        </p:nvGrpSpPr>
        <p:grpSpPr>
          <a:xfrm flipV="1">
            <a:off x="2023219" y="7384876"/>
            <a:ext cx="288032" cy="288032"/>
            <a:chOff x="655067" y="5296644"/>
            <a:chExt cx="504056" cy="504056"/>
          </a:xfrm>
          <a:solidFill>
            <a:schemeClr val="bg1"/>
          </a:solidFill>
        </p:grpSpPr>
        <p:sp>
          <p:nvSpPr>
            <p:cNvPr id="66" name="Isosceles Triangle 65"/>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67" name="Trapezoid 66"/>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69" name="Straight Connector 68"/>
          <p:cNvCxnSpPr>
            <a:stCxn id="11" idx="0"/>
          </p:cNvCxnSpPr>
          <p:nvPr/>
        </p:nvCxnSpPr>
        <p:spPr bwMode="auto">
          <a:xfrm flipV="1">
            <a:off x="3967435" y="616074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1" name="Straight Connector 70"/>
          <p:cNvCxnSpPr>
            <a:stCxn id="15" idx="0"/>
          </p:cNvCxnSpPr>
          <p:nvPr/>
        </p:nvCxnSpPr>
        <p:spPr bwMode="auto">
          <a:xfrm flipV="1">
            <a:off x="3607395" y="616074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3" name="Straight Connector 72"/>
          <p:cNvCxnSpPr>
            <a:stCxn id="18" idx="0"/>
          </p:cNvCxnSpPr>
          <p:nvPr/>
        </p:nvCxnSpPr>
        <p:spPr bwMode="auto">
          <a:xfrm flipV="1">
            <a:off x="3247355" y="616074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6" name="Straight Connector 75"/>
          <p:cNvCxnSpPr>
            <a:stCxn id="21" idx="0"/>
          </p:cNvCxnSpPr>
          <p:nvPr/>
        </p:nvCxnSpPr>
        <p:spPr bwMode="auto">
          <a:xfrm flipV="1">
            <a:off x="2887315" y="616074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8" name="Straight Connector 77"/>
          <p:cNvCxnSpPr>
            <a:stCxn id="24" idx="0"/>
          </p:cNvCxnSpPr>
          <p:nvPr/>
        </p:nvCxnSpPr>
        <p:spPr bwMode="auto">
          <a:xfrm flipV="1">
            <a:off x="2527275" y="616074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0" name="Straight Connector 79"/>
          <p:cNvCxnSpPr>
            <a:stCxn id="27" idx="0"/>
          </p:cNvCxnSpPr>
          <p:nvPr/>
        </p:nvCxnSpPr>
        <p:spPr bwMode="auto">
          <a:xfrm flipV="1">
            <a:off x="2167235" y="616074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28" name="Straight Connector 127"/>
          <p:cNvCxnSpPr/>
          <p:nvPr/>
        </p:nvCxnSpPr>
        <p:spPr bwMode="auto">
          <a:xfrm>
            <a:off x="2167235" y="7312868"/>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29" name="Straight Connector 128"/>
          <p:cNvCxnSpPr/>
          <p:nvPr/>
        </p:nvCxnSpPr>
        <p:spPr bwMode="auto">
          <a:xfrm>
            <a:off x="2239243" y="7312868"/>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30" name="Straight Connector 129"/>
          <p:cNvCxnSpPr/>
          <p:nvPr/>
        </p:nvCxnSpPr>
        <p:spPr bwMode="auto">
          <a:xfrm>
            <a:off x="2095227" y="7312868"/>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31" name="Straight Connector 130"/>
          <p:cNvCxnSpPr/>
          <p:nvPr/>
        </p:nvCxnSpPr>
        <p:spPr bwMode="auto">
          <a:xfrm>
            <a:off x="2599283" y="7312868"/>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32" name="Straight Connector 131"/>
          <p:cNvCxnSpPr/>
          <p:nvPr/>
        </p:nvCxnSpPr>
        <p:spPr bwMode="auto">
          <a:xfrm>
            <a:off x="2455267" y="7312868"/>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33" name="Straight Connector 132"/>
          <p:cNvCxnSpPr/>
          <p:nvPr/>
        </p:nvCxnSpPr>
        <p:spPr bwMode="auto">
          <a:xfrm>
            <a:off x="2527275" y="7312868"/>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34" name="Straight Connector 133"/>
          <p:cNvCxnSpPr/>
          <p:nvPr/>
        </p:nvCxnSpPr>
        <p:spPr bwMode="auto">
          <a:xfrm>
            <a:off x="3607395" y="7312868"/>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35" name="Straight Connector 134"/>
          <p:cNvCxnSpPr/>
          <p:nvPr/>
        </p:nvCxnSpPr>
        <p:spPr bwMode="auto">
          <a:xfrm>
            <a:off x="3679403" y="7312868"/>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36" name="Straight Connector 135"/>
          <p:cNvCxnSpPr/>
          <p:nvPr/>
        </p:nvCxnSpPr>
        <p:spPr bwMode="auto">
          <a:xfrm>
            <a:off x="3535387" y="7312868"/>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51" name="Straight Connector 150"/>
          <p:cNvCxnSpPr>
            <a:endCxn id="66" idx="0"/>
          </p:cNvCxnSpPr>
          <p:nvPr/>
        </p:nvCxnSpPr>
        <p:spPr bwMode="auto">
          <a:xfrm flipV="1">
            <a:off x="2167235" y="7672908"/>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53" name="Straight Connector 152"/>
          <p:cNvCxnSpPr>
            <a:endCxn id="63" idx="0"/>
          </p:cNvCxnSpPr>
          <p:nvPr/>
        </p:nvCxnSpPr>
        <p:spPr bwMode="auto">
          <a:xfrm flipV="1">
            <a:off x="2527275" y="7672908"/>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158" name="Rectangle 157"/>
          <p:cNvSpPr/>
          <p:nvPr/>
        </p:nvSpPr>
        <p:spPr bwMode="auto">
          <a:xfrm flipH="1">
            <a:off x="6415707" y="6880820"/>
            <a:ext cx="2376264" cy="432048"/>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1"/>
                </a:solidFill>
                <a:effectLst/>
                <a:latin typeface="Arial" charset="0"/>
                <a:ea typeface="MS PGothic" pitchFamily="34" charset="-128"/>
              </a:rPr>
              <a:t>SVLAN EC Relay</a:t>
            </a:r>
            <a:endParaRPr kumimoji="0" lang="en-US" sz="1400" b="1" i="0" u="none" strike="noStrike" cap="none" normalizeH="0" baseline="0" dirty="0" smtClean="0">
              <a:ln>
                <a:noFill/>
              </a:ln>
              <a:solidFill>
                <a:schemeClr val="tx1"/>
              </a:solidFill>
              <a:effectLst/>
              <a:latin typeface="Arial" charset="0"/>
              <a:ea typeface="MS PGothic" pitchFamily="34" charset="-128"/>
            </a:endParaRPr>
          </a:p>
        </p:txBody>
      </p:sp>
      <p:grpSp>
        <p:nvGrpSpPr>
          <p:cNvPr id="31" name="Group 12"/>
          <p:cNvGrpSpPr>
            <a:grpSpLocks noChangeAspect="1"/>
          </p:cNvGrpSpPr>
          <p:nvPr/>
        </p:nvGrpSpPr>
        <p:grpSpPr>
          <a:xfrm flipH="1">
            <a:off x="6559723" y="6232748"/>
            <a:ext cx="288032" cy="288032"/>
            <a:chOff x="655067" y="5296644"/>
            <a:chExt cx="504056" cy="504056"/>
          </a:xfrm>
          <a:solidFill>
            <a:schemeClr val="bg1"/>
          </a:solidFill>
        </p:grpSpPr>
        <p:sp>
          <p:nvSpPr>
            <p:cNvPr id="263" name="Isosceles Triangle 10"/>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64" name="Trapezoid 11"/>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32" name="Group 13"/>
          <p:cNvGrpSpPr>
            <a:grpSpLocks noChangeAspect="1"/>
          </p:cNvGrpSpPr>
          <p:nvPr/>
        </p:nvGrpSpPr>
        <p:grpSpPr>
          <a:xfrm flipH="1">
            <a:off x="6919763" y="6232748"/>
            <a:ext cx="288032" cy="288032"/>
            <a:chOff x="655067" y="5296644"/>
            <a:chExt cx="504056" cy="504056"/>
          </a:xfrm>
          <a:solidFill>
            <a:schemeClr val="bg1"/>
          </a:solidFill>
        </p:grpSpPr>
        <p:sp>
          <p:nvSpPr>
            <p:cNvPr id="261" name="Isosceles Triangle 14"/>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62" name="Trapezoid 15"/>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33" name="Group 16"/>
          <p:cNvGrpSpPr>
            <a:grpSpLocks noChangeAspect="1"/>
          </p:cNvGrpSpPr>
          <p:nvPr/>
        </p:nvGrpSpPr>
        <p:grpSpPr>
          <a:xfrm flipH="1">
            <a:off x="7279803" y="6232748"/>
            <a:ext cx="288032" cy="288032"/>
            <a:chOff x="655067" y="5296644"/>
            <a:chExt cx="504056" cy="504056"/>
          </a:xfrm>
          <a:solidFill>
            <a:schemeClr val="bg1"/>
          </a:solidFill>
        </p:grpSpPr>
        <p:sp>
          <p:nvSpPr>
            <p:cNvPr id="259" name="Isosceles Triangle 17"/>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60" name="Trapezoid 18"/>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34" name="Group 19"/>
          <p:cNvGrpSpPr>
            <a:grpSpLocks noChangeAspect="1"/>
          </p:cNvGrpSpPr>
          <p:nvPr/>
        </p:nvGrpSpPr>
        <p:grpSpPr>
          <a:xfrm flipH="1">
            <a:off x="7639843" y="6232748"/>
            <a:ext cx="288032" cy="288032"/>
            <a:chOff x="655067" y="5296644"/>
            <a:chExt cx="504056" cy="504056"/>
          </a:xfrm>
          <a:solidFill>
            <a:schemeClr val="bg1"/>
          </a:solidFill>
        </p:grpSpPr>
        <p:sp>
          <p:nvSpPr>
            <p:cNvPr id="257" name="Isosceles Triangle 256"/>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58" name="Trapezoid 257"/>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35" name="Group 22"/>
          <p:cNvGrpSpPr>
            <a:grpSpLocks noChangeAspect="1"/>
          </p:cNvGrpSpPr>
          <p:nvPr/>
        </p:nvGrpSpPr>
        <p:grpSpPr>
          <a:xfrm flipH="1">
            <a:off x="7999883" y="6232748"/>
            <a:ext cx="288032" cy="288032"/>
            <a:chOff x="655067" y="5296644"/>
            <a:chExt cx="504056" cy="504056"/>
          </a:xfrm>
          <a:solidFill>
            <a:schemeClr val="bg1"/>
          </a:solidFill>
        </p:grpSpPr>
        <p:sp>
          <p:nvSpPr>
            <p:cNvPr id="255" name="Isosceles Triangle 254"/>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56" name="Trapezoid 255"/>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36" name="Group 25"/>
          <p:cNvGrpSpPr>
            <a:grpSpLocks noChangeAspect="1"/>
          </p:cNvGrpSpPr>
          <p:nvPr/>
        </p:nvGrpSpPr>
        <p:grpSpPr>
          <a:xfrm flipH="1">
            <a:off x="8359923" y="6232748"/>
            <a:ext cx="288032" cy="288032"/>
            <a:chOff x="655067" y="5296644"/>
            <a:chExt cx="504056" cy="504056"/>
          </a:xfrm>
          <a:solidFill>
            <a:schemeClr val="bg1"/>
          </a:solidFill>
        </p:grpSpPr>
        <p:sp>
          <p:nvSpPr>
            <p:cNvPr id="253" name="Isosceles Triangle 252"/>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54" name="Trapezoid 253"/>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41" name="Group 58"/>
          <p:cNvGrpSpPr>
            <a:grpSpLocks noChangeAspect="1"/>
          </p:cNvGrpSpPr>
          <p:nvPr/>
        </p:nvGrpSpPr>
        <p:grpSpPr>
          <a:xfrm flipH="1" flipV="1">
            <a:off x="6919763" y="7384876"/>
            <a:ext cx="288032" cy="288032"/>
            <a:chOff x="655067" y="5296644"/>
            <a:chExt cx="504056" cy="504056"/>
          </a:xfrm>
          <a:solidFill>
            <a:schemeClr val="bg1"/>
          </a:solidFill>
        </p:grpSpPr>
        <p:sp>
          <p:nvSpPr>
            <p:cNvPr id="241" name="Isosceles Triangle 240"/>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42" name="Trapezoid 241"/>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42" name="Group 61"/>
          <p:cNvGrpSpPr>
            <a:grpSpLocks noChangeAspect="1"/>
          </p:cNvGrpSpPr>
          <p:nvPr/>
        </p:nvGrpSpPr>
        <p:grpSpPr>
          <a:xfrm flipH="1" flipV="1">
            <a:off x="7999883" y="7384876"/>
            <a:ext cx="288032" cy="288032"/>
            <a:chOff x="655067" y="5296644"/>
            <a:chExt cx="504056" cy="504056"/>
          </a:xfrm>
          <a:solidFill>
            <a:schemeClr val="bg1"/>
          </a:solidFill>
        </p:grpSpPr>
        <p:sp>
          <p:nvSpPr>
            <p:cNvPr id="239" name="Isosceles Triangle 238"/>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40" name="Trapezoid 239"/>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43" name="Group 64"/>
          <p:cNvGrpSpPr>
            <a:grpSpLocks noChangeAspect="1"/>
          </p:cNvGrpSpPr>
          <p:nvPr/>
        </p:nvGrpSpPr>
        <p:grpSpPr>
          <a:xfrm flipH="1" flipV="1">
            <a:off x="8359923" y="7384876"/>
            <a:ext cx="288032" cy="288032"/>
            <a:chOff x="655067" y="5296644"/>
            <a:chExt cx="504056" cy="504056"/>
          </a:xfrm>
          <a:solidFill>
            <a:schemeClr val="bg1"/>
          </a:solidFill>
        </p:grpSpPr>
        <p:sp>
          <p:nvSpPr>
            <p:cNvPr id="237" name="Isosceles Triangle 236"/>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38" name="Trapezoid 237"/>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173" name="Straight Connector 172"/>
          <p:cNvCxnSpPr/>
          <p:nvPr/>
        </p:nvCxnSpPr>
        <p:spPr bwMode="auto">
          <a:xfrm flipH="1" flipV="1">
            <a:off x="6703739" y="616074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74" name="Straight Connector 173"/>
          <p:cNvCxnSpPr/>
          <p:nvPr/>
        </p:nvCxnSpPr>
        <p:spPr bwMode="auto">
          <a:xfrm flipH="1" flipV="1">
            <a:off x="7063779" y="616074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75" name="Straight Connector 174"/>
          <p:cNvCxnSpPr/>
          <p:nvPr/>
        </p:nvCxnSpPr>
        <p:spPr bwMode="auto">
          <a:xfrm flipH="1" flipV="1">
            <a:off x="7423819" y="616074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76" name="Straight Connector 175"/>
          <p:cNvCxnSpPr>
            <a:stCxn id="257" idx="0"/>
          </p:cNvCxnSpPr>
          <p:nvPr/>
        </p:nvCxnSpPr>
        <p:spPr bwMode="auto">
          <a:xfrm flipH="1" flipV="1">
            <a:off x="7783859" y="616074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77" name="Straight Connector 176"/>
          <p:cNvCxnSpPr>
            <a:stCxn id="255" idx="0"/>
          </p:cNvCxnSpPr>
          <p:nvPr/>
        </p:nvCxnSpPr>
        <p:spPr bwMode="auto">
          <a:xfrm flipH="1" flipV="1">
            <a:off x="8143899" y="616074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78" name="Straight Connector 177"/>
          <p:cNvCxnSpPr>
            <a:stCxn id="253" idx="0"/>
          </p:cNvCxnSpPr>
          <p:nvPr/>
        </p:nvCxnSpPr>
        <p:spPr bwMode="auto">
          <a:xfrm flipH="1" flipV="1">
            <a:off x="8503939" y="616074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17" name="Straight Connector 216"/>
          <p:cNvCxnSpPr/>
          <p:nvPr/>
        </p:nvCxnSpPr>
        <p:spPr bwMode="auto">
          <a:xfrm flipH="1">
            <a:off x="8503939" y="7312868"/>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18" name="Straight Connector 217"/>
          <p:cNvCxnSpPr/>
          <p:nvPr/>
        </p:nvCxnSpPr>
        <p:spPr bwMode="auto">
          <a:xfrm flipH="1">
            <a:off x="8431931" y="7312868"/>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19" name="Straight Connector 218"/>
          <p:cNvCxnSpPr/>
          <p:nvPr/>
        </p:nvCxnSpPr>
        <p:spPr bwMode="auto">
          <a:xfrm flipH="1">
            <a:off x="8575947" y="7312868"/>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20" name="Straight Connector 219"/>
          <p:cNvCxnSpPr/>
          <p:nvPr/>
        </p:nvCxnSpPr>
        <p:spPr bwMode="auto">
          <a:xfrm flipH="1">
            <a:off x="8071891" y="7312868"/>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21" name="Straight Connector 220"/>
          <p:cNvCxnSpPr/>
          <p:nvPr/>
        </p:nvCxnSpPr>
        <p:spPr bwMode="auto">
          <a:xfrm flipH="1">
            <a:off x="8215907" y="7312868"/>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22" name="Straight Connector 221"/>
          <p:cNvCxnSpPr/>
          <p:nvPr/>
        </p:nvCxnSpPr>
        <p:spPr bwMode="auto">
          <a:xfrm flipH="1">
            <a:off x="8143899" y="7312868"/>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23" name="Straight Connector 222"/>
          <p:cNvCxnSpPr/>
          <p:nvPr/>
        </p:nvCxnSpPr>
        <p:spPr bwMode="auto">
          <a:xfrm flipH="1">
            <a:off x="7063779" y="7312868"/>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24" name="Straight Connector 223"/>
          <p:cNvCxnSpPr/>
          <p:nvPr/>
        </p:nvCxnSpPr>
        <p:spPr bwMode="auto">
          <a:xfrm flipH="1">
            <a:off x="6991771" y="7312868"/>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25" name="Straight Connector 224"/>
          <p:cNvCxnSpPr/>
          <p:nvPr/>
        </p:nvCxnSpPr>
        <p:spPr bwMode="auto">
          <a:xfrm flipH="1">
            <a:off x="7135787" y="7312868"/>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35" name="Straight Connector 234"/>
          <p:cNvCxnSpPr>
            <a:endCxn id="237" idx="0"/>
          </p:cNvCxnSpPr>
          <p:nvPr/>
        </p:nvCxnSpPr>
        <p:spPr bwMode="auto">
          <a:xfrm flipH="1" flipV="1">
            <a:off x="8503939" y="7672908"/>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36" name="Straight Connector 235"/>
          <p:cNvCxnSpPr>
            <a:endCxn id="239" idx="0"/>
          </p:cNvCxnSpPr>
          <p:nvPr/>
        </p:nvCxnSpPr>
        <p:spPr bwMode="auto">
          <a:xfrm flipH="1" flipV="1">
            <a:off x="8143899" y="7672908"/>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44" name="Group 12"/>
          <p:cNvGrpSpPr>
            <a:grpSpLocks noChangeAspect="1"/>
          </p:cNvGrpSpPr>
          <p:nvPr/>
        </p:nvGrpSpPr>
        <p:grpSpPr>
          <a:xfrm rot="10800000">
            <a:off x="4255467" y="4288531"/>
            <a:ext cx="288032" cy="288032"/>
            <a:chOff x="655067" y="5296644"/>
            <a:chExt cx="504056" cy="504056"/>
          </a:xfrm>
          <a:solidFill>
            <a:schemeClr val="bg1"/>
          </a:solidFill>
        </p:grpSpPr>
        <p:sp>
          <p:nvSpPr>
            <p:cNvPr id="376" name="Isosceles Triangle 10"/>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77" name="Trapezoid 11"/>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47" name="Group 13"/>
          <p:cNvGrpSpPr>
            <a:grpSpLocks noChangeAspect="1"/>
          </p:cNvGrpSpPr>
          <p:nvPr/>
        </p:nvGrpSpPr>
        <p:grpSpPr>
          <a:xfrm rot="10800000">
            <a:off x="4615507" y="4288531"/>
            <a:ext cx="288032" cy="288032"/>
            <a:chOff x="655067" y="5296644"/>
            <a:chExt cx="504056" cy="504056"/>
          </a:xfrm>
          <a:solidFill>
            <a:schemeClr val="bg1"/>
          </a:solidFill>
        </p:grpSpPr>
        <p:sp>
          <p:nvSpPr>
            <p:cNvPr id="374" name="Isosceles Triangle 14"/>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75" name="Trapezoid 15"/>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50" name="Group 16"/>
          <p:cNvGrpSpPr>
            <a:grpSpLocks noChangeAspect="1"/>
          </p:cNvGrpSpPr>
          <p:nvPr/>
        </p:nvGrpSpPr>
        <p:grpSpPr>
          <a:xfrm rot="10800000">
            <a:off x="4975547" y="4288531"/>
            <a:ext cx="288032" cy="288032"/>
            <a:chOff x="655067" y="5296644"/>
            <a:chExt cx="504056" cy="504056"/>
          </a:xfrm>
          <a:solidFill>
            <a:schemeClr val="bg1"/>
          </a:solidFill>
        </p:grpSpPr>
        <p:sp>
          <p:nvSpPr>
            <p:cNvPr id="372" name="Isosceles Triangle 17"/>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73" name="Trapezoid 18"/>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53" name="Group 19"/>
          <p:cNvGrpSpPr>
            <a:grpSpLocks noChangeAspect="1"/>
          </p:cNvGrpSpPr>
          <p:nvPr/>
        </p:nvGrpSpPr>
        <p:grpSpPr>
          <a:xfrm rot="10800000">
            <a:off x="5335587" y="4288531"/>
            <a:ext cx="288032" cy="288032"/>
            <a:chOff x="655067" y="5296644"/>
            <a:chExt cx="504056" cy="504056"/>
          </a:xfrm>
          <a:solidFill>
            <a:schemeClr val="bg1"/>
          </a:solidFill>
        </p:grpSpPr>
        <p:sp>
          <p:nvSpPr>
            <p:cNvPr id="370" name="Isosceles Triangle 369"/>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71" name="Trapezoid 370"/>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56" name="Group 22"/>
          <p:cNvGrpSpPr>
            <a:grpSpLocks noChangeAspect="1"/>
          </p:cNvGrpSpPr>
          <p:nvPr/>
        </p:nvGrpSpPr>
        <p:grpSpPr>
          <a:xfrm rot="10800000">
            <a:off x="5695627" y="4288531"/>
            <a:ext cx="288032" cy="288032"/>
            <a:chOff x="655067" y="5296644"/>
            <a:chExt cx="504056" cy="504056"/>
          </a:xfrm>
          <a:solidFill>
            <a:schemeClr val="bg1"/>
          </a:solidFill>
        </p:grpSpPr>
        <p:sp>
          <p:nvSpPr>
            <p:cNvPr id="368" name="Isosceles Triangle 367"/>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69" name="Trapezoid 368"/>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57" name="Group 25"/>
          <p:cNvGrpSpPr>
            <a:grpSpLocks noChangeAspect="1"/>
          </p:cNvGrpSpPr>
          <p:nvPr/>
        </p:nvGrpSpPr>
        <p:grpSpPr>
          <a:xfrm rot="10800000">
            <a:off x="6055667" y="4288531"/>
            <a:ext cx="288032" cy="288032"/>
            <a:chOff x="655067" y="5296644"/>
            <a:chExt cx="504056" cy="504056"/>
          </a:xfrm>
          <a:solidFill>
            <a:schemeClr val="bg1"/>
          </a:solidFill>
        </p:grpSpPr>
        <p:sp>
          <p:nvSpPr>
            <p:cNvPr id="366" name="Isosceles Triangle 365"/>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67" name="Trapezoid 366"/>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286" name="Straight Connector 285"/>
          <p:cNvCxnSpPr/>
          <p:nvPr/>
        </p:nvCxnSpPr>
        <p:spPr bwMode="auto">
          <a:xfrm rot="10800000" flipV="1">
            <a:off x="4399483" y="4576563"/>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87" name="Straight Connector 286"/>
          <p:cNvCxnSpPr/>
          <p:nvPr/>
        </p:nvCxnSpPr>
        <p:spPr bwMode="auto">
          <a:xfrm rot="10800000" flipV="1">
            <a:off x="4759523" y="4576563"/>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88" name="Straight Connector 287"/>
          <p:cNvCxnSpPr/>
          <p:nvPr/>
        </p:nvCxnSpPr>
        <p:spPr bwMode="auto">
          <a:xfrm rot="10800000" flipV="1">
            <a:off x="5119563" y="4576563"/>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89" name="Straight Connector 288"/>
          <p:cNvCxnSpPr>
            <a:stCxn id="370" idx="0"/>
          </p:cNvCxnSpPr>
          <p:nvPr/>
        </p:nvCxnSpPr>
        <p:spPr bwMode="auto">
          <a:xfrm rot="10800000" flipV="1">
            <a:off x="5479603" y="4576563"/>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0" name="Straight Connector 289"/>
          <p:cNvCxnSpPr>
            <a:stCxn id="368" idx="0"/>
          </p:cNvCxnSpPr>
          <p:nvPr/>
        </p:nvCxnSpPr>
        <p:spPr bwMode="auto">
          <a:xfrm rot="10800000" flipV="1">
            <a:off x="5839643" y="4576563"/>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1" name="Straight Connector 290"/>
          <p:cNvCxnSpPr>
            <a:stCxn id="366" idx="0"/>
          </p:cNvCxnSpPr>
          <p:nvPr/>
        </p:nvCxnSpPr>
        <p:spPr bwMode="auto">
          <a:xfrm rot="10800000" flipV="1">
            <a:off x="6199683" y="4576563"/>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68" name="Group 422"/>
          <p:cNvGrpSpPr/>
          <p:nvPr/>
        </p:nvGrpSpPr>
        <p:grpSpPr>
          <a:xfrm>
            <a:off x="6127675" y="3928491"/>
            <a:ext cx="144016" cy="360040"/>
            <a:chOff x="6127675" y="2704356"/>
            <a:chExt cx="144016" cy="72008"/>
          </a:xfrm>
        </p:grpSpPr>
        <p:cxnSp>
          <p:nvCxnSpPr>
            <p:cNvPr id="312" name="Straight Connector 311"/>
            <p:cNvCxnSpPr/>
            <p:nvPr/>
          </p:nvCxnSpPr>
          <p:spPr bwMode="auto">
            <a:xfrm rot="10800000">
              <a:off x="6199683"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13" name="Straight Connector 312"/>
            <p:cNvCxnSpPr/>
            <p:nvPr/>
          </p:nvCxnSpPr>
          <p:spPr bwMode="auto">
            <a:xfrm rot="10800000">
              <a:off x="6127675"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14" name="Straight Connector 313"/>
            <p:cNvCxnSpPr/>
            <p:nvPr/>
          </p:nvCxnSpPr>
          <p:spPr bwMode="auto">
            <a:xfrm rot="10800000">
              <a:off x="6271691"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grpSp>
        <p:nvGrpSpPr>
          <p:cNvPr id="70" name="Group 430"/>
          <p:cNvGrpSpPr/>
          <p:nvPr/>
        </p:nvGrpSpPr>
        <p:grpSpPr>
          <a:xfrm>
            <a:off x="4327475" y="3928491"/>
            <a:ext cx="1584176" cy="360040"/>
            <a:chOff x="4327475" y="2704356"/>
            <a:chExt cx="1584176" cy="72008"/>
          </a:xfrm>
        </p:grpSpPr>
        <p:cxnSp>
          <p:nvCxnSpPr>
            <p:cNvPr id="315" name="Straight Connector 314"/>
            <p:cNvCxnSpPr/>
            <p:nvPr/>
          </p:nvCxnSpPr>
          <p:spPr bwMode="auto">
            <a:xfrm rot="10800000">
              <a:off x="5767635"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16" name="Straight Connector 315"/>
            <p:cNvCxnSpPr/>
            <p:nvPr/>
          </p:nvCxnSpPr>
          <p:spPr bwMode="auto">
            <a:xfrm rot="10800000">
              <a:off x="5911651"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17" name="Straight Connector 316"/>
            <p:cNvCxnSpPr/>
            <p:nvPr/>
          </p:nvCxnSpPr>
          <p:spPr bwMode="auto">
            <a:xfrm rot="10800000">
              <a:off x="5839643"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18" name="Straight Connector 317"/>
            <p:cNvCxnSpPr/>
            <p:nvPr/>
          </p:nvCxnSpPr>
          <p:spPr bwMode="auto">
            <a:xfrm rot="10800000">
              <a:off x="5191571"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19" name="Straight Connector 318"/>
            <p:cNvCxnSpPr/>
            <p:nvPr/>
          </p:nvCxnSpPr>
          <p:spPr bwMode="auto">
            <a:xfrm rot="10800000">
              <a:off x="5119563"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0" name="Straight Connector 319"/>
            <p:cNvCxnSpPr/>
            <p:nvPr/>
          </p:nvCxnSpPr>
          <p:spPr bwMode="auto">
            <a:xfrm rot="10800000">
              <a:off x="5047555"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1" name="Straight Connector 320"/>
            <p:cNvCxnSpPr/>
            <p:nvPr/>
          </p:nvCxnSpPr>
          <p:spPr bwMode="auto">
            <a:xfrm rot="10800000">
              <a:off x="4687515"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2" name="Straight Connector 321"/>
            <p:cNvCxnSpPr/>
            <p:nvPr/>
          </p:nvCxnSpPr>
          <p:spPr bwMode="auto">
            <a:xfrm rot="10800000">
              <a:off x="4831531"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3" name="Straight Connector 322"/>
            <p:cNvCxnSpPr/>
            <p:nvPr/>
          </p:nvCxnSpPr>
          <p:spPr bwMode="auto">
            <a:xfrm rot="10800000">
              <a:off x="4759523"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4" name="Straight Connector 323"/>
            <p:cNvCxnSpPr/>
            <p:nvPr/>
          </p:nvCxnSpPr>
          <p:spPr bwMode="auto">
            <a:xfrm rot="10800000">
              <a:off x="5407595"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5" name="Straight Connector 324"/>
            <p:cNvCxnSpPr/>
            <p:nvPr/>
          </p:nvCxnSpPr>
          <p:spPr bwMode="auto">
            <a:xfrm rot="10800000">
              <a:off x="5551611"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6" name="Straight Connector 325"/>
            <p:cNvCxnSpPr/>
            <p:nvPr/>
          </p:nvCxnSpPr>
          <p:spPr bwMode="auto">
            <a:xfrm rot="10800000">
              <a:off x="5479603"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7" name="Straight Connector 326"/>
            <p:cNvCxnSpPr/>
            <p:nvPr/>
          </p:nvCxnSpPr>
          <p:spPr bwMode="auto">
            <a:xfrm rot="10800000">
              <a:off x="4327475"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8" name="Straight Connector 327"/>
            <p:cNvCxnSpPr/>
            <p:nvPr/>
          </p:nvCxnSpPr>
          <p:spPr bwMode="auto">
            <a:xfrm rot="10800000">
              <a:off x="4471491"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9" name="Straight Connector 328"/>
            <p:cNvCxnSpPr/>
            <p:nvPr/>
          </p:nvCxnSpPr>
          <p:spPr bwMode="auto">
            <a:xfrm rot="10800000">
              <a:off x="4399483"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cxnSp>
        <p:nvCxnSpPr>
          <p:cNvPr id="424" name="Straight Connector 423"/>
          <p:cNvCxnSpPr/>
          <p:nvPr/>
        </p:nvCxnSpPr>
        <p:spPr bwMode="auto">
          <a:xfrm>
            <a:off x="4399483" y="5728692"/>
            <a:ext cx="1872208" cy="0"/>
          </a:xfrm>
          <a:prstGeom prst="line">
            <a:avLst/>
          </a:prstGeom>
          <a:solidFill>
            <a:schemeClr val="accent1"/>
          </a:solidFill>
          <a:ln w="38100" cap="flat" cmpd="sng" algn="ctr">
            <a:solidFill>
              <a:srgbClr val="CC00FF"/>
            </a:solidFill>
            <a:prstDash val="solid"/>
            <a:round/>
            <a:headEnd type="none" w="med" len="med"/>
            <a:tailEnd type="none" w="med" len="med"/>
          </a:ln>
          <a:effectLst/>
        </p:spPr>
      </p:cxnSp>
      <p:sp>
        <p:nvSpPr>
          <p:cNvPr id="446" name="TextBox 445"/>
          <p:cNvSpPr txBox="1"/>
          <p:nvPr/>
        </p:nvSpPr>
        <p:spPr>
          <a:xfrm>
            <a:off x="4640470" y="5760050"/>
            <a:ext cx="1468351" cy="184666"/>
          </a:xfrm>
          <a:prstGeom prst="rect">
            <a:avLst/>
          </a:prstGeom>
          <a:noFill/>
        </p:spPr>
        <p:txBody>
          <a:bodyPr wrap="none" lIns="0" tIns="0" rIns="0" bIns="0" rtlCol="0">
            <a:spAutoFit/>
          </a:bodyPr>
          <a:lstStyle/>
          <a:p>
            <a:pPr algn="ctr"/>
            <a:r>
              <a:rPr lang="en-GB" sz="1200" b="0" dirty="0" smtClean="0">
                <a:solidFill>
                  <a:srgbClr val="CC00FF"/>
                </a:solidFill>
              </a:rPr>
              <a:t>Intra-Network BVLAN</a:t>
            </a:r>
            <a:endParaRPr lang="en-US" sz="1200" b="0" dirty="0" smtClean="0">
              <a:solidFill>
                <a:srgbClr val="CC00FF"/>
              </a:solidFill>
            </a:endParaRPr>
          </a:p>
        </p:txBody>
      </p:sp>
      <p:grpSp>
        <p:nvGrpSpPr>
          <p:cNvPr id="72" name="Group 61"/>
          <p:cNvGrpSpPr>
            <a:grpSpLocks noChangeAspect="1"/>
          </p:cNvGrpSpPr>
          <p:nvPr/>
        </p:nvGrpSpPr>
        <p:grpSpPr>
          <a:xfrm flipV="1">
            <a:off x="3103339" y="7384876"/>
            <a:ext cx="288032" cy="288032"/>
            <a:chOff x="655067" y="5296644"/>
            <a:chExt cx="504056" cy="504056"/>
          </a:xfrm>
          <a:solidFill>
            <a:schemeClr val="bg1"/>
          </a:solidFill>
        </p:grpSpPr>
        <p:sp>
          <p:nvSpPr>
            <p:cNvPr id="379" name="Isosceles Triangle 378"/>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85" name="Trapezoid 384"/>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386" name="Straight Connector 385"/>
          <p:cNvCxnSpPr/>
          <p:nvPr/>
        </p:nvCxnSpPr>
        <p:spPr bwMode="auto">
          <a:xfrm>
            <a:off x="3319363" y="7312868"/>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99" name="Straight Connector 398"/>
          <p:cNvCxnSpPr/>
          <p:nvPr/>
        </p:nvCxnSpPr>
        <p:spPr bwMode="auto">
          <a:xfrm>
            <a:off x="3175347" y="7312868"/>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02" name="Straight Connector 401"/>
          <p:cNvCxnSpPr/>
          <p:nvPr/>
        </p:nvCxnSpPr>
        <p:spPr bwMode="auto">
          <a:xfrm>
            <a:off x="3247355" y="7312868"/>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06" name="Straight Connector 405"/>
          <p:cNvCxnSpPr>
            <a:endCxn id="379" idx="0"/>
          </p:cNvCxnSpPr>
          <p:nvPr/>
        </p:nvCxnSpPr>
        <p:spPr bwMode="auto">
          <a:xfrm flipV="1">
            <a:off x="3247355" y="7672908"/>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74" name="Group 61"/>
          <p:cNvGrpSpPr>
            <a:grpSpLocks noChangeAspect="1"/>
          </p:cNvGrpSpPr>
          <p:nvPr/>
        </p:nvGrpSpPr>
        <p:grpSpPr>
          <a:xfrm flipV="1">
            <a:off x="7279803" y="7384876"/>
            <a:ext cx="288032" cy="288032"/>
            <a:chOff x="655067" y="5296644"/>
            <a:chExt cx="504056" cy="504056"/>
          </a:xfrm>
          <a:solidFill>
            <a:schemeClr val="bg1"/>
          </a:solidFill>
        </p:grpSpPr>
        <p:sp>
          <p:nvSpPr>
            <p:cNvPr id="410" name="Isosceles Triangle 409"/>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11" name="Trapezoid 410"/>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417" name="Straight Connector 416"/>
          <p:cNvCxnSpPr/>
          <p:nvPr/>
        </p:nvCxnSpPr>
        <p:spPr bwMode="auto">
          <a:xfrm>
            <a:off x="7495827" y="7312868"/>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18" name="Straight Connector 417"/>
          <p:cNvCxnSpPr/>
          <p:nvPr/>
        </p:nvCxnSpPr>
        <p:spPr bwMode="auto">
          <a:xfrm>
            <a:off x="7351811" y="7312868"/>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19" name="Straight Connector 418"/>
          <p:cNvCxnSpPr/>
          <p:nvPr/>
        </p:nvCxnSpPr>
        <p:spPr bwMode="auto">
          <a:xfrm>
            <a:off x="7423819" y="7312868"/>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25" name="Straight Connector 424"/>
          <p:cNvCxnSpPr>
            <a:endCxn id="410" idx="0"/>
          </p:cNvCxnSpPr>
          <p:nvPr/>
        </p:nvCxnSpPr>
        <p:spPr bwMode="auto">
          <a:xfrm flipV="1">
            <a:off x="7423819" y="7672908"/>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75" name="Group 61"/>
          <p:cNvGrpSpPr>
            <a:grpSpLocks noChangeAspect="1"/>
          </p:cNvGrpSpPr>
          <p:nvPr/>
        </p:nvGrpSpPr>
        <p:grpSpPr>
          <a:xfrm>
            <a:off x="4543499" y="3136403"/>
            <a:ext cx="288032" cy="288032"/>
            <a:chOff x="655067" y="5296644"/>
            <a:chExt cx="504056" cy="504056"/>
          </a:xfrm>
          <a:solidFill>
            <a:schemeClr val="bg1"/>
          </a:solidFill>
        </p:grpSpPr>
        <p:sp>
          <p:nvSpPr>
            <p:cNvPr id="449" name="Isosceles Triangle 448"/>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50" name="Trapezoid 449"/>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77" name="Group 64"/>
          <p:cNvGrpSpPr>
            <a:grpSpLocks noChangeAspect="1"/>
          </p:cNvGrpSpPr>
          <p:nvPr/>
        </p:nvGrpSpPr>
        <p:grpSpPr>
          <a:xfrm>
            <a:off x="4183459" y="3136403"/>
            <a:ext cx="288032" cy="288032"/>
            <a:chOff x="655067" y="5296644"/>
            <a:chExt cx="504056" cy="504056"/>
          </a:xfrm>
          <a:solidFill>
            <a:schemeClr val="bg1"/>
          </a:solidFill>
        </p:grpSpPr>
        <p:sp>
          <p:nvSpPr>
            <p:cNvPr id="452" name="Isosceles Triangle 451"/>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53" name="Trapezoid 452"/>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454" name="Straight Connector 453"/>
          <p:cNvCxnSpPr/>
          <p:nvPr/>
        </p:nvCxnSpPr>
        <p:spPr bwMode="auto">
          <a:xfrm flipV="1">
            <a:off x="4327475" y="3424435"/>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55" name="Straight Connector 454"/>
          <p:cNvCxnSpPr/>
          <p:nvPr/>
        </p:nvCxnSpPr>
        <p:spPr bwMode="auto">
          <a:xfrm flipV="1">
            <a:off x="4399483" y="3424435"/>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56" name="Straight Connector 455"/>
          <p:cNvCxnSpPr/>
          <p:nvPr/>
        </p:nvCxnSpPr>
        <p:spPr bwMode="auto">
          <a:xfrm flipV="1">
            <a:off x="4255467" y="3424435"/>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57" name="Straight Connector 456"/>
          <p:cNvCxnSpPr/>
          <p:nvPr/>
        </p:nvCxnSpPr>
        <p:spPr bwMode="auto">
          <a:xfrm flipV="1">
            <a:off x="4759523" y="3424435"/>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58" name="Straight Connector 457"/>
          <p:cNvCxnSpPr/>
          <p:nvPr/>
        </p:nvCxnSpPr>
        <p:spPr bwMode="auto">
          <a:xfrm flipV="1">
            <a:off x="4615507" y="3424435"/>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59" name="Straight Connector 458"/>
          <p:cNvCxnSpPr/>
          <p:nvPr/>
        </p:nvCxnSpPr>
        <p:spPr bwMode="auto">
          <a:xfrm flipV="1">
            <a:off x="4687515" y="3424435"/>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60" name="Straight Connector 459"/>
          <p:cNvCxnSpPr>
            <a:endCxn id="452" idx="0"/>
          </p:cNvCxnSpPr>
          <p:nvPr/>
        </p:nvCxnSpPr>
        <p:spPr bwMode="auto">
          <a:xfrm>
            <a:off x="4327475" y="2920379"/>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61" name="Straight Connector 460"/>
          <p:cNvCxnSpPr>
            <a:endCxn id="449" idx="0"/>
          </p:cNvCxnSpPr>
          <p:nvPr/>
        </p:nvCxnSpPr>
        <p:spPr bwMode="auto">
          <a:xfrm>
            <a:off x="4687515" y="2920379"/>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271" name="Rectangle 270"/>
          <p:cNvSpPr/>
          <p:nvPr/>
        </p:nvSpPr>
        <p:spPr bwMode="auto">
          <a:xfrm>
            <a:off x="4111451" y="3496443"/>
            <a:ext cx="2376264" cy="432048"/>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1"/>
                </a:solidFill>
                <a:effectLst/>
                <a:latin typeface="Arial" charset="0"/>
                <a:ea typeface="MS PGothic" pitchFamily="34" charset="-128"/>
              </a:rPr>
              <a:t>SVLAN EC Relay</a:t>
            </a:r>
            <a:endParaRPr kumimoji="0" lang="en-US" sz="1400" b="1" i="0" u="none" strike="noStrike" cap="none" normalizeH="0" baseline="0" dirty="0" smtClean="0">
              <a:ln>
                <a:noFill/>
              </a:ln>
              <a:solidFill>
                <a:schemeClr val="tx1"/>
              </a:solidFill>
              <a:effectLst/>
              <a:latin typeface="Arial" charset="0"/>
              <a:ea typeface="MS PGothic" pitchFamily="34" charset="-128"/>
            </a:endParaRPr>
          </a:p>
        </p:txBody>
      </p:sp>
      <p:cxnSp>
        <p:nvCxnSpPr>
          <p:cNvPr id="354" name="Straight Connector 353"/>
          <p:cNvCxnSpPr/>
          <p:nvPr/>
        </p:nvCxnSpPr>
        <p:spPr bwMode="auto">
          <a:xfrm>
            <a:off x="2527275" y="5008612"/>
            <a:ext cx="5688632" cy="0"/>
          </a:xfrm>
          <a:prstGeom prst="line">
            <a:avLst/>
          </a:prstGeom>
          <a:solidFill>
            <a:schemeClr val="accent1"/>
          </a:solidFill>
          <a:ln w="38100" cap="flat" cmpd="sng" algn="ctr">
            <a:solidFill>
              <a:schemeClr val="tx1"/>
            </a:solidFill>
            <a:prstDash val="solid"/>
            <a:round/>
            <a:headEnd type="none" w="med" len="med"/>
            <a:tailEnd type="none" w="med" len="med"/>
          </a:ln>
          <a:effectLst/>
        </p:spPr>
      </p:cxnSp>
      <p:cxnSp>
        <p:nvCxnSpPr>
          <p:cNvPr id="380" name="Straight Connector 379"/>
          <p:cNvCxnSpPr/>
          <p:nvPr/>
        </p:nvCxnSpPr>
        <p:spPr bwMode="auto">
          <a:xfrm>
            <a:off x="7063779" y="5008612"/>
            <a:ext cx="0" cy="1224136"/>
          </a:xfrm>
          <a:prstGeom prst="line">
            <a:avLst/>
          </a:prstGeom>
          <a:solidFill>
            <a:schemeClr val="accent1"/>
          </a:solidFill>
          <a:ln w="38100" cap="flat" cmpd="sng" algn="ctr">
            <a:solidFill>
              <a:schemeClr val="tx1"/>
            </a:solidFill>
            <a:prstDash val="solid"/>
            <a:round/>
            <a:headEnd type="none" w="med" len="med"/>
            <a:tailEnd type="none" w="med" len="med"/>
          </a:ln>
          <a:effectLst/>
        </p:spPr>
      </p:cxnSp>
      <p:cxnSp>
        <p:nvCxnSpPr>
          <p:cNvPr id="381" name="Straight Connector 380"/>
          <p:cNvCxnSpPr/>
          <p:nvPr/>
        </p:nvCxnSpPr>
        <p:spPr bwMode="auto">
          <a:xfrm>
            <a:off x="3247355" y="5008612"/>
            <a:ext cx="0" cy="1224136"/>
          </a:xfrm>
          <a:prstGeom prst="line">
            <a:avLst/>
          </a:prstGeom>
          <a:solidFill>
            <a:schemeClr val="accent1"/>
          </a:solidFill>
          <a:ln w="38100" cap="flat" cmpd="sng" algn="ctr">
            <a:solidFill>
              <a:schemeClr val="tx1"/>
            </a:solidFill>
            <a:prstDash val="solid"/>
            <a:round/>
            <a:headEnd type="none" w="med" len="med"/>
            <a:tailEnd type="none" w="med" len="med"/>
          </a:ln>
          <a:effectLst/>
        </p:spPr>
      </p:cxnSp>
      <p:cxnSp>
        <p:nvCxnSpPr>
          <p:cNvPr id="384" name="Straight Connector 383"/>
          <p:cNvCxnSpPr/>
          <p:nvPr/>
        </p:nvCxnSpPr>
        <p:spPr bwMode="auto">
          <a:xfrm>
            <a:off x="5839643" y="4576564"/>
            <a:ext cx="0" cy="432048"/>
          </a:xfrm>
          <a:prstGeom prst="line">
            <a:avLst/>
          </a:prstGeom>
          <a:solidFill>
            <a:schemeClr val="accent1"/>
          </a:solidFill>
          <a:ln w="38100" cap="flat" cmpd="sng" algn="ctr">
            <a:solidFill>
              <a:schemeClr val="tx1"/>
            </a:solidFill>
            <a:prstDash val="solid"/>
            <a:round/>
            <a:headEnd type="none" w="med" len="med"/>
            <a:tailEnd type="none" w="med" len="med"/>
          </a:ln>
          <a:effectLst/>
        </p:spPr>
      </p:cxnSp>
      <p:sp>
        <p:nvSpPr>
          <p:cNvPr id="420" name="TextBox 419"/>
          <p:cNvSpPr txBox="1"/>
          <p:nvPr/>
        </p:nvSpPr>
        <p:spPr>
          <a:xfrm>
            <a:off x="8287915" y="4864596"/>
            <a:ext cx="868828" cy="215444"/>
          </a:xfrm>
          <a:prstGeom prst="rect">
            <a:avLst/>
          </a:prstGeom>
          <a:noFill/>
        </p:spPr>
        <p:txBody>
          <a:bodyPr wrap="none" lIns="0" tIns="0" rIns="0" bIns="0" rtlCol="0">
            <a:spAutoFit/>
          </a:bodyPr>
          <a:lstStyle/>
          <a:p>
            <a:r>
              <a:rPr lang="en-GB" sz="1400" b="0" dirty="0" smtClean="0"/>
              <a:t>BVLAN </a:t>
            </a:r>
            <a:r>
              <a:rPr lang="en-GB" sz="1400" b="0" dirty="0" err="1" smtClean="0"/>
              <a:t>Ub</a:t>
            </a:r>
            <a:endParaRPr lang="en-US" sz="1400" b="0" dirty="0" smtClean="0"/>
          </a:p>
        </p:txBody>
      </p:sp>
      <p:grpSp>
        <p:nvGrpSpPr>
          <p:cNvPr id="79" name="Group 263"/>
          <p:cNvGrpSpPr>
            <a:grpSpLocks noChangeAspect="1"/>
          </p:cNvGrpSpPr>
          <p:nvPr/>
        </p:nvGrpSpPr>
        <p:grpSpPr>
          <a:xfrm>
            <a:off x="5722292" y="4068520"/>
            <a:ext cx="95633" cy="136045"/>
            <a:chOff x="1951211" y="1840260"/>
            <a:chExt cx="144016" cy="288032"/>
          </a:xfrm>
        </p:grpSpPr>
        <p:sp>
          <p:nvSpPr>
            <p:cNvPr id="403" name="Flowchart: Delay 402"/>
            <p:cNvSpPr/>
            <p:nvPr/>
          </p:nvSpPr>
          <p:spPr bwMode="auto">
            <a:xfrm rot="16200000">
              <a:off x="1987215" y="1804256"/>
              <a:ext cx="72008" cy="144016"/>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405" name="Flowchart: Delay 404"/>
            <p:cNvSpPr/>
            <p:nvPr/>
          </p:nvSpPr>
          <p:spPr bwMode="auto">
            <a:xfrm rot="5400000" flipV="1">
              <a:off x="1987215" y="1876264"/>
              <a:ext cx="72008" cy="144016"/>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408" name="Isosceles Triangle 407"/>
            <p:cNvSpPr/>
            <p:nvPr/>
          </p:nvSpPr>
          <p:spPr bwMode="auto">
            <a:xfrm flipH="1" flipV="1">
              <a:off x="1951211" y="1984276"/>
              <a:ext cx="144016" cy="144016"/>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81" name="Group 273"/>
          <p:cNvGrpSpPr>
            <a:grpSpLocks noChangeAspect="1"/>
          </p:cNvGrpSpPr>
          <p:nvPr/>
        </p:nvGrpSpPr>
        <p:grpSpPr>
          <a:xfrm>
            <a:off x="5505713" y="4068520"/>
            <a:ext cx="95633" cy="136045"/>
            <a:chOff x="1951211" y="1840260"/>
            <a:chExt cx="144016" cy="288032"/>
          </a:xfrm>
        </p:grpSpPr>
        <p:sp>
          <p:nvSpPr>
            <p:cNvPr id="444" name="Flowchart: Delay 443"/>
            <p:cNvSpPr/>
            <p:nvPr/>
          </p:nvSpPr>
          <p:spPr bwMode="auto">
            <a:xfrm rot="16200000">
              <a:off x="1987215" y="1804256"/>
              <a:ext cx="72008" cy="144016"/>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451" name="Flowchart: Delay 450"/>
            <p:cNvSpPr/>
            <p:nvPr/>
          </p:nvSpPr>
          <p:spPr bwMode="auto">
            <a:xfrm rot="5400000" flipV="1">
              <a:off x="1987215" y="1876264"/>
              <a:ext cx="72008" cy="144016"/>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465" name="Isosceles Triangle 464"/>
            <p:cNvSpPr/>
            <p:nvPr/>
          </p:nvSpPr>
          <p:spPr bwMode="auto">
            <a:xfrm flipH="1" flipV="1">
              <a:off x="1951211" y="1984276"/>
              <a:ext cx="144016" cy="144016"/>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102" name="Group 473"/>
          <p:cNvGrpSpPr/>
          <p:nvPr/>
        </p:nvGrpSpPr>
        <p:grpSpPr>
          <a:xfrm rot="10800000">
            <a:off x="6631731" y="6520780"/>
            <a:ext cx="144016" cy="360040"/>
            <a:chOff x="6127675" y="2704356"/>
            <a:chExt cx="144016" cy="72008"/>
          </a:xfrm>
        </p:grpSpPr>
        <p:cxnSp>
          <p:nvCxnSpPr>
            <p:cNvPr id="475" name="Straight Connector 474"/>
            <p:cNvCxnSpPr/>
            <p:nvPr/>
          </p:nvCxnSpPr>
          <p:spPr bwMode="auto">
            <a:xfrm rot="10800000">
              <a:off x="6199683"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76" name="Straight Connector 475"/>
            <p:cNvCxnSpPr/>
            <p:nvPr/>
          </p:nvCxnSpPr>
          <p:spPr bwMode="auto">
            <a:xfrm rot="10800000">
              <a:off x="6127675"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79" name="Straight Connector 478"/>
            <p:cNvCxnSpPr/>
            <p:nvPr/>
          </p:nvCxnSpPr>
          <p:spPr bwMode="auto">
            <a:xfrm rot="10800000">
              <a:off x="6271691"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grpSp>
        <p:nvGrpSpPr>
          <p:cNvPr id="103" name="Group 479"/>
          <p:cNvGrpSpPr/>
          <p:nvPr/>
        </p:nvGrpSpPr>
        <p:grpSpPr>
          <a:xfrm rot="10800000">
            <a:off x="6991771" y="6520780"/>
            <a:ext cx="1584176" cy="360040"/>
            <a:chOff x="4327475" y="2704356"/>
            <a:chExt cx="1584176" cy="72008"/>
          </a:xfrm>
        </p:grpSpPr>
        <p:cxnSp>
          <p:nvCxnSpPr>
            <p:cNvPr id="482" name="Straight Connector 481"/>
            <p:cNvCxnSpPr/>
            <p:nvPr/>
          </p:nvCxnSpPr>
          <p:spPr bwMode="auto">
            <a:xfrm rot="10800000">
              <a:off x="5767635"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83" name="Straight Connector 482"/>
            <p:cNvCxnSpPr/>
            <p:nvPr/>
          </p:nvCxnSpPr>
          <p:spPr bwMode="auto">
            <a:xfrm rot="10800000">
              <a:off x="5911651"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84" name="Straight Connector 483"/>
            <p:cNvCxnSpPr/>
            <p:nvPr/>
          </p:nvCxnSpPr>
          <p:spPr bwMode="auto">
            <a:xfrm rot="10800000">
              <a:off x="5839643"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88" name="Straight Connector 487"/>
            <p:cNvCxnSpPr/>
            <p:nvPr/>
          </p:nvCxnSpPr>
          <p:spPr bwMode="auto">
            <a:xfrm rot="10800000">
              <a:off x="5191571"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89" name="Straight Connector 488"/>
            <p:cNvCxnSpPr/>
            <p:nvPr/>
          </p:nvCxnSpPr>
          <p:spPr bwMode="auto">
            <a:xfrm rot="10800000">
              <a:off x="5119563"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90" name="Straight Connector 489"/>
            <p:cNvCxnSpPr/>
            <p:nvPr/>
          </p:nvCxnSpPr>
          <p:spPr bwMode="auto">
            <a:xfrm rot="10800000">
              <a:off x="5047555"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91" name="Straight Connector 490"/>
            <p:cNvCxnSpPr/>
            <p:nvPr/>
          </p:nvCxnSpPr>
          <p:spPr bwMode="auto">
            <a:xfrm rot="10800000">
              <a:off x="4687515"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92" name="Straight Connector 491"/>
            <p:cNvCxnSpPr/>
            <p:nvPr/>
          </p:nvCxnSpPr>
          <p:spPr bwMode="auto">
            <a:xfrm rot="10800000">
              <a:off x="4831531"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93" name="Straight Connector 492"/>
            <p:cNvCxnSpPr/>
            <p:nvPr/>
          </p:nvCxnSpPr>
          <p:spPr bwMode="auto">
            <a:xfrm rot="10800000">
              <a:off x="4759523"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94" name="Straight Connector 493"/>
            <p:cNvCxnSpPr/>
            <p:nvPr/>
          </p:nvCxnSpPr>
          <p:spPr bwMode="auto">
            <a:xfrm rot="10800000">
              <a:off x="5407595"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95" name="Straight Connector 494"/>
            <p:cNvCxnSpPr/>
            <p:nvPr/>
          </p:nvCxnSpPr>
          <p:spPr bwMode="auto">
            <a:xfrm rot="10800000">
              <a:off x="5551611"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96" name="Straight Connector 495"/>
            <p:cNvCxnSpPr/>
            <p:nvPr/>
          </p:nvCxnSpPr>
          <p:spPr bwMode="auto">
            <a:xfrm rot="10800000">
              <a:off x="5479603"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97" name="Straight Connector 496"/>
            <p:cNvCxnSpPr/>
            <p:nvPr/>
          </p:nvCxnSpPr>
          <p:spPr bwMode="auto">
            <a:xfrm rot="10800000">
              <a:off x="4327475"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98" name="Straight Connector 497"/>
            <p:cNvCxnSpPr/>
            <p:nvPr/>
          </p:nvCxnSpPr>
          <p:spPr bwMode="auto">
            <a:xfrm rot="10800000">
              <a:off x="4471491"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99" name="Straight Connector 498"/>
            <p:cNvCxnSpPr/>
            <p:nvPr/>
          </p:nvCxnSpPr>
          <p:spPr bwMode="auto">
            <a:xfrm rot="10800000">
              <a:off x="4399483"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grpSp>
        <p:nvGrpSpPr>
          <p:cNvPr id="104" name="Group 263"/>
          <p:cNvGrpSpPr>
            <a:grpSpLocks noChangeAspect="1"/>
          </p:cNvGrpSpPr>
          <p:nvPr/>
        </p:nvGrpSpPr>
        <p:grpSpPr>
          <a:xfrm rot="10800000">
            <a:off x="7085497" y="6604745"/>
            <a:ext cx="95633" cy="136045"/>
            <a:chOff x="1951211" y="1840260"/>
            <a:chExt cx="144016" cy="288032"/>
          </a:xfrm>
        </p:grpSpPr>
        <p:sp>
          <p:nvSpPr>
            <p:cNvPr id="512" name="Flowchart: Delay 511"/>
            <p:cNvSpPr/>
            <p:nvPr/>
          </p:nvSpPr>
          <p:spPr bwMode="auto">
            <a:xfrm rot="16200000">
              <a:off x="1987215" y="1804256"/>
              <a:ext cx="72008" cy="144016"/>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14" name="Flowchart: Delay 513"/>
            <p:cNvSpPr/>
            <p:nvPr/>
          </p:nvSpPr>
          <p:spPr bwMode="auto">
            <a:xfrm rot="5400000" flipV="1">
              <a:off x="1987215" y="1876264"/>
              <a:ext cx="72008" cy="144016"/>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15" name="Isosceles Triangle 514"/>
            <p:cNvSpPr/>
            <p:nvPr/>
          </p:nvSpPr>
          <p:spPr bwMode="auto">
            <a:xfrm flipH="1" flipV="1">
              <a:off x="1951211" y="1984276"/>
              <a:ext cx="144016" cy="144016"/>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105" name="Group 273"/>
          <p:cNvGrpSpPr>
            <a:grpSpLocks noChangeAspect="1"/>
          </p:cNvGrpSpPr>
          <p:nvPr/>
        </p:nvGrpSpPr>
        <p:grpSpPr>
          <a:xfrm rot="10800000">
            <a:off x="6739059" y="6604745"/>
            <a:ext cx="95633" cy="136045"/>
            <a:chOff x="1951211" y="1840260"/>
            <a:chExt cx="144016" cy="288032"/>
          </a:xfrm>
        </p:grpSpPr>
        <p:sp>
          <p:nvSpPr>
            <p:cNvPr id="520" name="Flowchart: Delay 519"/>
            <p:cNvSpPr/>
            <p:nvPr/>
          </p:nvSpPr>
          <p:spPr bwMode="auto">
            <a:xfrm rot="16200000">
              <a:off x="1987215" y="1804256"/>
              <a:ext cx="72008" cy="144016"/>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22" name="Flowchart: Delay 521"/>
            <p:cNvSpPr/>
            <p:nvPr/>
          </p:nvSpPr>
          <p:spPr bwMode="auto">
            <a:xfrm rot="5400000" flipV="1">
              <a:off x="1987215" y="1876264"/>
              <a:ext cx="72008" cy="144016"/>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23" name="Isosceles Triangle 522"/>
            <p:cNvSpPr/>
            <p:nvPr/>
          </p:nvSpPr>
          <p:spPr bwMode="auto">
            <a:xfrm flipH="1" flipV="1">
              <a:off x="1951211" y="1984276"/>
              <a:ext cx="144016" cy="144016"/>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106" name="Group 473"/>
          <p:cNvGrpSpPr/>
          <p:nvPr/>
        </p:nvGrpSpPr>
        <p:grpSpPr>
          <a:xfrm rot="10800000" flipH="1">
            <a:off x="3895427" y="6520780"/>
            <a:ext cx="144016" cy="360040"/>
            <a:chOff x="6127675" y="2704356"/>
            <a:chExt cx="144016" cy="72008"/>
          </a:xfrm>
        </p:grpSpPr>
        <p:cxnSp>
          <p:nvCxnSpPr>
            <p:cNvPr id="583" name="Straight Connector 582"/>
            <p:cNvCxnSpPr/>
            <p:nvPr/>
          </p:nvCxnSpPr>
          <p:spPr bwMode="auto">
            <a:xfrm rot="10800000">
              <a:off x="6199683"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84" name="Straight Connector 583"/>
            <p:cNvCxnSpPr/>
            <p:nvPr/>
          </p:nvCxnSpPr>
          <p:spPr bwMode="auto">
            <a:xfrm rot="10800000">
              <a:off x="6127675"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85" name="Straight Connector 584"/>
            <p:cNvCxnSpPr/>
            <p:nvPr/>
          </p:nvCxnSpPr>
          <p:spPr bwMode="auto">
            <a:xfrm rot="10800000">
              <a:off x="6271691"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cxnSp>
        <p:nvCxnSpPr>
          <p:cNvPr id="568" name="Straight Connector 567"/>
          <p:cNvCxnSpPr/>
          <p:nvPr/>
        </p:nvCxnSpPr>
        <p:spPr bwMode="auto">
          <a:xfrm flipH="1">
            <a:off x="3535387" y="6520780"/>
            <a:ext cx="0" cy="36004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69" name="Straight Connector 568"/>
          <p:cNvCxnSpPr/>
          <p:nvPr/>
        </p:nvCxnSpPr>
        <p:spPr bwMode="auto">
          <a:xfrm flipH="1">
            <a:off x="3679403" y="6520780"/>
            <a:ext cx="0" cy="36004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70" name="Straight Connector 569"/>
          <p:cNvCxnSpPr/>
          <p:nvPr/>
        </p:nvCxnSpPr>
        <p:spPr bwMode="auto">
          <a:xfrm flipH="1">
            <a:off x="3607395" y="6520780"/>
            <a:ext cx="0" cy="36004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71" name="Straight Connector 570"/>
          <p:cNvCxnSpPr/>
          <p:nvPr/>
        </p:nvCxnSpPr>
        <p:spPr bwMode="auto">
          <a:xfrm flipH="1">
            <a:off x="2959323" y="6520780"/>
            <a:ext cx="0" cy="36004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72" name="Straight Connector 571"/>
          <p:cNvCxnSpPr/>
          <p:nvPr/>
        </p:nvCxnSpPr>
        <p:spPr bwMode="auto">
          <a:xfrm flipH="1">
            <a:off x="2887315" y="6520780"/>
            <a:ext cx="0" cy="36004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73" name="Straight Connector 572"/>
          <p:cNvCxnSpPr/>
          <p:nvPr/>
        </p:nvCxnSpPr>
        <p:spPr bwMode="auto">
          <a:xfrm flipH="1">
            <a:off x="2815307" y="6520780"/>
            <a:ext cx="0" cy="36004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74" name="Straight Connector 573"/>
          <p:cNvCxnSpPr/>
          <p:nvPr/>
        </p:nvCxnSpPr>
        <p:spPr bwMode="auto">
          <a:xfrm flipH="1">
            <a:off x="2455267" y="6520780"/>
            <a:ext cx="0" cy="36004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75" name="Straight Connector 574"/>
          <p:cNvCxnSpPr/>
          <p:nvPr/>
        </p:nvCxnSpPr>
        <p:spPr bwMode="auto">
          <a:xfrm flipH="1">
            <a:off x="2599283" y="6520780"/>
            <a:ext cx="0" cy="36004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76" name="Straight Connector 575"/>
          <p:cNvCxnSpPr/>
          <p:nvPr/>
        </p:nvCxnSpPr>
        <p:spPr bwMode="auto">
          <a:xfrm flipH="1">
            <a:off x="2527275" y="6520780"/>
            <a:ext cx="0" cy="36004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77" name="Straight Connector 576"/>
          <p:cNvCxnSpPr/>
          <p:nvPr/>
        </p:nvCxnSpPr>
        <p:spPr bwMode="auto">
          <a:xfrm flipH="1">
            <a:off x="3175347" y="6520780"/>
            <a:ext cx="0" cy="36004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78" name="Straight Connector 577"/>
          <p:cNvCxnSpPr/>
          <p:nvPr/>
        </p:nvCxnSpPr>
        <p:spPr bwMode="auto">
          <a:xfrm flipH="1">
            <a:off x="3319363" y="6520780"/>
            <a:ext cx="0" cy="36004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79" name="Straight Connector 578"/>
          <p:cNvCxnSpPr/>
          <p:nvPr/>
        </p:nvCxnSpPr>
        <p:spPr bwMode="auto">
          <a:xfrm flipH="1">
            <a:off x="3247355" y="6520780"/>
            <a:ext cx="0" cy="36004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80" name="Straight Connector 579"/>
          <p:cNvCxnSpPr/>
          <p:nvPr/>
        </p:nvCxnSpPr>
        <p:spPr bwMode="auto">
          <a:xfrm flipH="1">
            <a:off x="2095227" y="6520780"/>
            <a:ext cx="0" cy="36004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81" name="Straight Connector 580"/>
          <p:cNvCxnSpPr/>
          <p:nvPr/>
        </p:nvCxnSpPr>
        <p:spPr bwMode="auto">
          <a:xfrm flipH="1">
            <a:off x="2239243" y="6520780"/>
            <a:ext cx="0" cy="36004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82" name="Straight Connector 581"/>
          <p:cNvCxnSpPr/>
          <p:nvPr/>
        </p:nvCxnSpPr>
        <p:spPr bwMode="auto">
          <a:xfrm flipH="1">
            <a:off x="2167235" y="6520780"/>
            <a:ext cx="0" cy="360040"/>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107" name="Group 263"/>
          <p:cNvGrpSpPr>
            <a:grpSpLocks noChangeAspect="1"/>
          </p:cNvGrpSpPr>
          <p:nvPr/>
        </p:nvGrpSpPr>
        <p:grpSpPr>
          <a:xfrm rot="10800000" flipH="1">
            <a:off x="3490044" y="6604746"/>
            <a:ext cx="95633" cy="136045"/>
            <a:chOff x="1951211" y="1840260"/>
            <a:chExt cx="144016" cy="288032"/>
          </a:xfrm>
        </p:grpSpPr>
        <p:sp>
          <p:nvSpPr>
            <p:cNvPr id="564" name="Flowchart: Delay 563"/>
            <p:cNvSpPr/>
            <p:nvPr/>
          </p:nvSpPr>
          <p:spPr bwMode="auto">
            <a:xfrm rot="16200000">
              <a:off x="1987215" y="1804256"/>
              <a:ext cx="72008" cy="144016"/>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66" name="Flowchart: Delay 565"/>
            <p:cNvSpPr/>
            <p:nvPr/>
          </p:nvSpPr>
          <p:spPr bwMode="auto">
            <a:xfrm rot="5400000" flipV="1">
              <a:off x="1987215" y="1876264"/>
              <a:ext cx="72008" cy="144016"/>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67" name="Isosceles Triangle 566"/>
            <p:cNvSpPr/>
            <p:nvPr/>
          </p:nvSpPr>
          <p:spPr bwMode="auto">
            <a:xfrm flipH="1" flipV="1">
              <a:off x="1951211" y="1984276"/>
              <a:ext cx="144016" cy="144016"/>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108" name="Group 273"/>
          <p:cNvGrpSpPr>
            <a:grpSpLocks noChangeAspect="1"/>
          </p:cNvGrpSpPr>
          <p:nvPr/>
        </p:nvGrpSpPr>
        <p:grpSpPr>
          <a:xfrm rot="10800000" flipH="1">
            <a:off x="3836482" y="6604745"/>
            <a:ext cx="95633" cy="136045"/>
            <a:chOff x="1951211" y="1840260"/>
            <a:chExt cx="144016" cy="288032"/>
          </a:xfrm>
        </p:grpSpPr>
        <p:sp>
          <p:nvSpPr>
            <p:cNvPr id="541" name="Flowchart: Delay 540"/>
            <p:cNvSpPr/>
            <p:nvPr/>
          </p:nvSpPr>
          <p:spPr bwMode="auto">
            <a:xfrm rot="16200000">
              <a:off x="1987215" y="1804256"/>
              <a:ext cx="72008" cy="144016"/>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43" name="Flowchart: Delay 542"/>
            <p:cNvSpPr/>
            <p:nvPr/>
          </p:nvSpPr>
          <p:spPr bwMode="auto">
            <a:xfrm rot="5400000" flipV="1">
              <a:off x="1987215" y="1876264"/>
              <a:ext cx="72008" cy="144016"/>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44" name="Isosceles Triangle 543"/>
            <p:cNvSpPr/>
            <p:nvPr/>
          </p:nvSpPr>
          <p:spPr bwMode="auto">
            <a:xfrm flipH="1" flipV="1">
              <a:off x="1951211" y="1984276"/>
              <a:ext cx="144016" cy="144016"/>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sp>
        <p:nvSpPr>
          <p:cNvPr id="591" name="Rectangle 590"/>
          <p:cNvSpPr/>
          <p:nvPr/>
        </p:nvSpPr>
        <p:spPr bwMode="auto">
          <a:xfrm>
            <a:off x="5479603" y="3712467"/>
            <a:ext cx="360040" cy="144016"/>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000" b="1" i="0" u="none" strike="noStrike" cap="none" normalizeH="0" baseline="0" dirty="0" smtClean="0">
                <a:ln>
                  <a:noFill/>
                </a:ln>
                <a:solidFill>
                  <a:schemeClr val="bg1"/>
                </a:solidFill>
                <a:effectLst/>
                <a:latin typeface="Arial" charset="0"/>
                <a:ea typeface="MS PGothic" pitchFamily="34" charset="-128"/>
              </a:rPr>
              <a:t>SNCP</a:t>
            </a:r>
            <a:endParaRPr kumimoji="0" lang="en-US" sz="1000" b="1" i="0" u="none" strike="noStrike" cap="none" normalizeH="0" baseline="0" dirty="0" smtClean="0">
              <a:ln>
                <a:noFill/>
              </a:ln>
              <a:solidFill>
                <a:schemeClr val="bg1"/>
              </a:solidFill>
              <a:effectLst/>
              <a:latin typeface="Arial" charset="0"/>
              <a:ea typeface="MS PGothic" pitchFamily="34" charset="-128"/>
            </a:endParaRPr>
          </a:p>
        </p:txBody>
      </p:sp>
      <p:sp>
        <p:nvSpPr>
          <p:cNvPr id="592" name="Rectangle 591"/>
          <p:cNvSpPr/>
          <p:nvPr/>
        </p:nvSpPr>
        <p:spPr bwMode="auto">
          <a:xfrm>
            <a:off x="3391371" y="6952828"/>
            <a:ext cx="648072" cy="144016"/>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000" b="1" i="0" u="none" strike="noStrike" cap="none" normalizeH="0" baseline="0" dirty="0" smtClean="0">
                <a:ln>
                  <a:noFill/>
                </a:ln>
                <a:solidFill>
                  <a:schemeClr val="bg1"/>
                </a:solidFill>
                <a:effectLst/>
                <a:latin typeface="Arial" charset="0"/>
                <a:ea typeface="MS PGothic" pitchFamily="34" charset="-128"/>
              </a:rPr>
              <a:t>Half-DSS</a:t>
            </a:r>
            <a:endParaRPr kumimoji="0" lang="en-US" sz="1000" b="1" i="0" u="none" strike="noStrike" cap="none" normalizeH="0" baseline="0" dirty="0" smtClean="0">
              <a:ln>
                <a:noFill/>
              </a:ln>
              <a:solidFill>
                <a:schemeClr val="bg1"/>
              </a:solidFill>
              <a:effectLst/>
              <a:latin typeface="Arial" charset="0"/>
              <a:ea typeface="MS PGothic" pitchFamily="34" charset="-128"/>
            </a:endParaRPr>
          </a:p>
        </p:txBody>
      </p:sp>
      <p:cxnSp>
        <p:nvCxnSpPr>
          <p:cNvPr id="594" name="Straight Connector 593"/>
          <p:cNvCxnSpPr/>
          <p:nvPr/>
        </p:nvCxnSpPr>
        <p:spPr bwMode="auto">
          <a:xfrm>
            <a:off x="2527275" y="5152628"/>
            <a:ext cx="5688632" cy="0"/>
          </a:xfrm>
          <a:prstGeom prst="line">
            <a:avLst/>
          </a:prstGeom>
          <a:solidFill>
            <a:schemeClr val="accent1"/>
          </a:solidFill>
          <a:ln w="38100" cap="flat" cmpd="sng" algn="ctr">
            <a:solidFill>
              <a:schemeClr val="tx1">
                <a:lumMod val="50000"/>
                <a:lumOff val="50000"/>
              </a:schemeClr>
            </a:solidFill>
            <a:prstDash val="solid"/>
            <a:round/>
            <a:headEnd type="none" w="med" len="med"/>
            <a:tailEnd type="none" w="med" len="med"/>
          </a:ln>
          <a:effectLst/>
        </p:spPr>
      </p:cxnSp>
      <p:cxnSp>
        <p:nvCxnSpPr>
          <p:cNvPr id="595" name="Straight Connector 594"/>
          <p:cNvCxnSpPr>
            <a:endCxn id="259" idx="0"/>
          </p:cNvCxnSpPr>
          <p:nvPr/>
        </p:nvCxnSpPr>
        <p:spPr bwMode="auto">
          <a:xfrm>
            <a:off x="7423819" y="5152628"/>
            <a:ext cx="0" cy="1080120"/>
          </a:xfrm>
          <a:prstGeom prst="line">
            <a:avLst/>
          </a:prstGeom>
          <a:solidFill>
            <a:schemeClr val="accent1"/>
          </a:solidFill>
          <a:ln w="38100" cap="flat" cmpd="sng" algn="ctr">
            <a:solidFill>
              <a:schemeClr val="tx1">
                <a:lumMod val="50000"/>
                <a:lumOff val="50000"/>
              </a:schemeClr>
            </a:solidFill>
            <a:prstDash val="solid"/>
            <a:round/>
            <a:headEnd type="none" w="med" len="med"/>
            <a:tailEnd type="none" w="med" len="med"/>
          </a:ln>
          <a:effectLst/>
        </p:spPr>
      </p:cxnSp>
      <p:cxnSp>
        <p:nvCxnSpPr>
          <p:cNvPr id="596" name="Straight Connector 595"/>
          <p:cNvCxnSpPr/>
          <p:nvPr/>
        </p:nvCxnSpPr>
        <p:spPr bwMode="auto">
          <a:xfrm>
            <a:off x="3607395" y="5152628"/>
            <a:ext cx="0" cy="1080120"/>
          </a:xfrm>
          <a:prstGeom prst="line">
            <a:avLst/>
          </a:prstGeom>
          <a:solidFill>
            <a:schemeClr val="accent1"/>
          </a:solidFill>
          <a:ln w="38100" cap="flat" cmpd="sng" algn="ctr">
            <a:solidFill>
              <a:schemeClr val="tx1">
                <a:lumMod val="50000"/>
                <a:lumOff val="50000"/>
              </a:schemeClr>
            </a:solidFill>
            <a:prstDash val="solid"/>
            <a:round/>
            <a:headEnd type="none" w="med" len="med"/>
            <a:tailEnd type="none" w="med" len="med"/>
          </a:ln>
          <a:effectLst/>
        </p:spPr>
      </p:cxnSp>
      <p:cxnSp>
        <p:nvCxnSpPr>
          <p:cNvPr id="597" name="Straight Connector 596"/>
          <p:cNvCxnSpPr/>
          <p:nvPr/>
        </p:nvCxnSpPr>
        <p:spPr bwMode="auto">
          <a:xfrm>
            <a:off x="5479603" y="4576564"/>
            <a:ext cx="0" cy="576064"/>
          </a:xfrm>
          <a:prstGeom prst="line">
            <a:avLst/>
          </a:prstGeom>
          <a:solidFill>
            <a:schemeClr val="accent1"/>
          </a:solidFill>
          <a:ln w="38100" cap="flat" cmpd="sng" algn="ctr">
            <a:solidFill>
              <a:schemeClr val="tx1">
                <a:lumMod val="50000"/>
                <a:lumOff val="50000"/>
              </a:schemeClr>
            </a:solidFill>
            <a:prstDash val="solid"/>
            <a:round/>
            <a:headEnd type="none" w="med" len="med"/>
            <a:tailEnd type="none" w="med" len="med"/>
          </a:ln>
          <a:effectLst/>
        </p:spPr>
      </p:cxnSp>
      <p:sp>
        <p:nvSpPr>
          <p:cNvPr id="600" name="TextBox 599"/>
          <p:cNvSpPr txBox="1"/>
          <p:nvPr/>
        </p:nvSpPr>
        <p:spPr>
          <a:xfrm>
            <a:off x="8287915" y="5081200"/>
            <a:ext cx="868828" cy="215444"/>
          </a:xfrm>
          <a:prstGeom prst="rect">
            <a:avLst/>
          </a:prstGeom>
          <a:noFill/>
        </p:spPr>
        <p:txBody>
          <a:bodyPr wrap="none" lIns="0" tIns="0" rIns="0" bIns="0" rtlCol="0">
            <a:spAutoFit/>
          </a:bodyPr>
          <a:lstStyle/>
          <a:p>
            <a:r>
              <a:rPr lang="en-GB" sz="1400" b="0" dirty="0" smtClean="0">
                <a:solidFill>
                  <a:schemeClr val="tx1">
                    <a:lumMod val="50000"/>
                    <a:lumOff val="50000"/>
                  </a:schemeClr>
                </a:solidFill>
              </a:rPr>
              <a:t>BVLAN </a:t>
            </a:r>
            <a:r>
              <a:rPr lang="en-GB" sz="1400" b="0" dirty="0" err="1" smtClean="0">
                <a:solidFill>
                  <a:schemeClr val="tx1">
                    <a:lumMod val="50000"/>
                    <a:lumOff val="50000"/>
                  </a:schemeClr>
                </a:solidFill>
              </a:rPr>
              <a:t>Ug</a:t>
            </a:r>
            <a:endParaRPr lang="en-US" sz="1400" b="0" dirty="0" smtClean="0">
              <a:solidFill>
                <a:schemeClr val="tx1">
                  <a:lumMod val="50000"/>
                  <a:lumOff val="50000"/>
                </a:schemeClr>
              </a:solidFill>
            </a:endParaRPr>
          </a:p>
        </p:txBody>
      </p:sp>
      <p:sp>
        <p:nvSpPr>
          <p:cNvPr id="602" name="Rectangle 601"/>
          <p:cNvSpPr/>
          <p:nvPr/>
        </p:nvSpPr>
        <p:spPr bwMode="auto">
          <a:xfrm>
            <a:off x="2527275" y="7168852"/>
            <a:ext cx="720080" cy="144016"/>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000" b="1" i="0" u="none" strike="noStrike" cap="none" normalizeH="0" baseline="0" dirty="0" smtClean="0">
                <a:ln>
                  <a:noFill/>
                </a:ln>
                <a:solidFill>
                  <a:schemeClr val="bg1"/>
                </a:solidFill>
                <a:effectLst/>
                <a:latin typeface="Arial" charset="0"/>
                <a:ea typeface="MS PGothic" pitchFamily="34" charset="-128"/>
              </a:rPr>
              <a:t>Half-DAS</a:t>
            </a:r>
          </a:p>
        </p:txBody>
      </p:sp>
      <p:sp>
        <p:nvSpPr>
          <p:cNvPr id="603" name="Rectangle 602"/>
          <p:cNvSpPr/>
          <p:nvPr/>
        </p:nvSpPr>
        <p:spPr bwMode="auto">
          <a:xfrm>
            <a:off x="6631731" y="6952828"/>
            <a:ext cx="648072" cy="144016"/>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000" b="1" i="0" u="none" strike="noStrike" cap="none" normalizeH="0" baseline="0" dirty="0" smtClean="0">
                <a:ln>
                  <a:noFill/>
                </a:ln>
                <a:solidFill>
                  <a:schemeClr val="bg1"/>
                </a:solidFill>
                <a:effectLst/>
                <a:latin typeface="Arial" charset="0"/>
                <a:ea typeface="MS PGothic" pitchFamily="34" charset="-128"/>
              </a:rPr>
              <a:t>Half-DSS</a:t>
            </a:r>
            <a:endParaRPr kumimoji="0" lang="en-US" sz="1000" b="1" i="0" u="none" strike="noStrike" cap="none" normalizeH="0" baseline="0" dirty="0" smtClean="0">
              <a:ln>
                <a:noFill/>
              </a:ln>
              <a:solidFill>
                <a:schemeClr val="bg1"/>
              </a:solidFill>
              <a:effectLst/>
              <a:latin typeface="Arial" charset="0"/>
              <a:ea typeface="MS PGothic" pitchFamily="34" charset="-128"/>
            </a:endParaRPr>
          </a:p>
        </p:txBody>
      </p:sp>
      <p:sp>
        <p:nvSpPr>
          <p:cNvPr id="604" name="Rectangle 603"/>
          <p:cNvSpPr/>
          <p:nvPr/>
        </p:nvSpPr>
        <p:spPr bwMode="auto">
          <a:xfrm>
            <a:off x="7423819" y="7168852"/>
            <a:ext cx="720080" cy="144016"/>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000" b="1" i="0" u="none" strike="noStrike" cap="none" normalizeH="0" baseline="0" dirty="0" smtClean="0">
                <a:ln>
                  <a:noFill/>
                </a:ln>
                <a:solidFill>
                  <a:schemeClr val="bg1"/>
                </a:solidFill>
                <a:effectLst/>
                <a:latin typeface="Arial" charset="0"/>
                <a:ea typeface="MS PGothic" pitchFamily="34" charset="-128"/>
              </a:rPr>
              <a:t>Half-DAS</a:t>
            </a:r>
          </a:p>
        </p:txBody>
      </p:sp>
      <p:sp>
        <p:nvSpPr>
          <p:cNvPr id="606" name="Freeform 605"/>
          <p:cNvSpPr/>
          <p:nvPr/>
        </p:nvSpPr>
        <p:spPr bwMode="auto">
          <a:xfrm>
            <a:off x="5773782" y="3928492"/>
            <a:ext cx="1626331" cy="2664296"/>
          </a:xfrm>
          <a:custGeom>
            <a:avLst/>
            <a:gdLst>
              <a:gd name="connsiteX0" fmla="*/ 0 w 2266405"/>
              <a:gd name="connsiteY0" fmla="*/ 0 h 3879669"/>
              <a:gd name="connsiteX1" fmla="*/ 1998617 w 2266405"/>
              <a:gd name="connsiteY1" fmla="*/ 1031966 h 3879669"/>
              <a:gd name="connsiteX2" fmla="*/ 1606731 w 2266405"/>
              <a:gd name="connsiteY2" fmla="*/ 3879669 h 3879669"/>
              <a:gd name="connsiteX0" fmla="*/ 0 w 1989832"/>
              <a:gd name="connsiteY0" fmla="*/ 0 h 3879669"/>
              <a:gd name="connsiteX1" fmla="*/ 1722044 w 1989832"/>
              <a:gd name="connsiteY1" fmla="*/ 1211418 h 3879669"/>
              <a:gd name="connsiteX2" fmla="*/ 1606731 w 1989832"/>
              <a:gd name="connsiteY2" fmla="*/ 3879669 h 3879669"/>
              <a:gd name="connsiteX0" fmla="*/ 0 w 1949045"/>
              <a:gd name="connsiteY0" fmla="*/ 0 h 3875714"/>
              <a:gd name="connsiteX1" fmla="*/ 1722044 w 1949045"/>
              <a:gd name="connsiteY1" fmla="*/ 1211418 h 3875714"/>
              <a:gd name="connsiteX2" fmla="*/ 1362004 w 1949045"/>
              <a:gd name="connsiteY2" fmla="*/ 3875714 h 3875714"/>
              <a:gd name="connsiteX0" fmla="*/ 0 w 1949045"/>
              <a:gd name="connsiteY0" fmla="*/ 0 h 3875714"/>
              <a:gd name="connsiteX1" fmla="*/ 1722044 w 1949045"/>
              <a:gd name="connsiteY1" fmla="*/ 1211418 h 3875714"/>
              <a:gd name="connsiteX2" fmla="*/ 1362004 w 1949045"/>
              <a:gd name="connsiteY2" fmla="*/ 3875714 h 3875714"/>
              <a:gd name="connsiteX0" fmla="*/ 0 w 1733022"/>
              <a:gd name="connsiteY0" fmla="*/ 0 h 3875714"/>
              <a:gd name="connsiteX1" fmla="*/ 1506021 w 1733022"/>
              <a:gd name="connsiteY1" fmla="*/ 1139410 h 3875714"/>
              <a:gd name="connsiteX2" fmla="*/ 1362004 w 1733022"/>
              <a:gd name="connsiteY2" fmla="*/ 3875714 h 3875714"/>
              <a:gd name="connsiteX0" fmla="*/ 0 w 1733022"/>
              <a:gd name="connsiteY0" fmla="*/ 0 h 3875714"/>
              <a:gd name="connsiteX1" fmla="*/ 1506021 w 1733022"/>
              <a:gd name="connsiteY1" fmla="*/ 1139410 h 3875714"/>
              <a:gd name="connsiteX2" fmla="*/ 1362004 w 1733022"/>
              <a:gd name="connsiteY2" fmla="*/ 3875714 h 3875714"/>
              <a:gd name="connsiteX0" fmla="*/ 0 w 1630772"/>
              <a:gd name="connsiteY0" fmla="*/ 0 h 3875714"/>
              <a:gd name="connsiteX1" fmla="*/ 1506021 w 1630772"/>
              <a:gd name="connsiteY1" fmla="*/ 1139410 h 3875714"/>
              <a:gd name="connsiteX2" fmla="*/ 1362004 w 1630772"/>
              <a:gd name="connsiteY2" fmla="*/ 3875714 h 3875714"/>
              <a:gd name="connsiteX0" fmla="*/ 0 w 1770347"/>
              <a:gd name="connsiteY0" fmla="*/ 0 h 3875714"/>
              <a:gd name="connsiteX1" fmla="*/ 1506021 w 1770347"/>
              <a:gd name="connsiteY1" fmla="*/ 1139410 h 3875714"/>
              <a:gd name="connsiteX2" fmla="*/ 1362004 w 1770347"/>
              <a:gd name="connsiteY2" fmla="*/ 3875714 h 3875714"/>
              <a:gd name="connsiteX0" fmla="*/ 0 w 1626331"/>
              <a:gd name="connsiteY0" fmla="*/ 0 h 3875714"/>
              <a:gd name="connsiteX1" fmla="*/ 1362005 w 1626331"/>
              <a:gd name="connsiteY1" fmla="*/ 1152239 h 3875714"/>
              <a:gd name="connsiteX2" fmla="*/ 1362004 w 1626331"/>
              <a:gd name="connsiteY2" fmla="*/ 3875714 h 3875714"/>
            </a:gdLst>
            <a:ahLst/>
            <a:cxnLst>
              <a:cxn ang="0">
                <a:pos x="connsiteX0" y="connsiteY0"/>
              </a:cxn>
              <a:cxn ang="0">
                <a:pos x="connsiteX1" y="connsiteY1"/>
              </a:cxn>
              <a:cxn ang="0">
                <a:pos x="connsiteX2" y="connsiteY2"/>
              </a:cxn>
            </a:cxnLst>
            <a:rect l="l" t="t" r="r" b="b"/>
            <a:pathLst>
              <a:path w="1626331" h="3875714">
                <a:moveTo>
                  <a:pt x="0" y="0"/>
                </a:moveTo>
                <a:cubicBezTo>
                  <a:pt x="865414" y="192677"/>
                  <a:pt x="1177419" y="707281"/>
                  <a:pt x="1362005" y="1152239"/>
                </a:cubicBezTo>
                <a:cubicBezTo>
                  <a:pt x="1626331" y="1704966"/>
                  <a:pt x="1537340" y="3402043"/>
                  <a:pt x="1362004" y="3875714"/>
                </a:cubicBezTo>
              </a:path>
            </a:pathLst>
          </a:custGeom>
          <a:noFill/>
          <a:ln w="38100" cap="flat" cmpd="sng" algn="ctr">
            <a:solidFill>
              <a:srgbClr val="C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607" name="Freeform 606"/>
          <p:cNvSpPr/>
          <p:nvPr/>
        </p:nvSpPr>
        <p:spPr bwMode="auto">
          <a:xfrm flipH="1">
            <a:off x="3172405" y="3928491"/>
            <a:ext cx="2379205" cy="2677359"/>
          </a:xfrm>
          <a:custGeom>
            <a:avLst/>
            <a:gdLst>
              <a:gd name="connsiteX0" fmla="*/ 0 w 2266405"/>
              <a:gd name="connsiteY0" fmla="*/ 0 h 3879669"/>
              <a:gd name="connsiteX1" fmla="*/ 1998617 w 2266405"/>
              <a:gd name="connsiteY1" fmla="*/ 1031966 h 3879669"/>
              <a:gd name="connsiteX2" fmla="*/ 1606731 w 2266405"/>
              <a:gd name="connsiteY2" fmla="*/ 3879669 h 3879669"/>
              <a:gd name="connsiteX0" fmla="*/ 0 w 2346061"/>
              <a:gd name="connsiteY0" fmla="*/ 0 h 3888432"/>
              <a:gd name="connsiteX1" fmla="*/ 1998617 w 2346061"/>
              <a:gd name="connsiteY1" fmla="*/ 1031966 h 3888432"/>
              <a:gd name="connsiteX2" fmla="*/ 2016224 w 2346061"/>
              <a:gd name="connsiteY2" fmla="*/ 3888432 h 3888432"/>
              <a:gd name="connsiteX0" fmla="*/ 0 w 2562085"/>
              <a:gd name="connsiteY0" fmla="*/ 0 h 3888431"/>
              <a:gd name="connsiteX1" fmla="*/ 1998617 w 2562085"/>
              <a:gd name="connsiteY1" fmla="*/ 1031966 h 3888431"/>
              <a:gd name="connsiteX2" fmla="*/ 2232248 w 2562085"/>
              <a:gd name="connsiteY2" fmla="*/ 3888431 h 3888431"/>
              <a:gd name="connsiteX0" fmla="*/ 0 w 2379205"/>
              <a:gd name="connsiteY0" fmla="*/ 0 h 3901494"/>
              <a:gd name="connsiteX1" fmla="*/ 1998617 w 2379205"/>
              <a:gd name="connsiteY1" fmla="*/ 1031966 h 3901494"/>
              <a:gd name="connsiteX2" fmla="*/ 2049368 w 2379205"/>
              <a:gd name="connsiteY2" fmla="*/ 3901494 h 3901494"/>
              <a:gd name="connsiteX0" fmla="*/ 0 w 2379205"/>
              <a:gd name="connsiteY0" fmla="*/ 0 h 3901494"/>
              <a:gd name="connsiteX1" fmla="*/ 1800200 w 2379205"/>
              <a:gd name="connsiteY1" fmla="*/ 1152127 h 3901494"/>
              <a:gd name="connsiteX2" fmla="*/ 2049368 w 2379205"/>
              <a:gd name="connsiteY2" fmla="*/ 3901494 h 3901494"/>
              <a:gd name="connsiteX0" fmla="*/ 0 w 2379205"/>
              <a:gd name="connsiteY0" fmla="*/ 0 h 3901494"/>
              <a:gd name="connsiteX1" fmla="*/ 1800200 w 2379205"/>
              <a:gd name="connsiteY1" fmla="*/ 1152127 h 3901494"/>
              <a:gd name="connsiteX2" fmla="*/ 2049368 w 2379205"/>
              <a:gd name="connsiteY2" fmla="*/ 3901494 h 3901494"/>
              <a:gd name="connsiteX0" fmla="*/ 0 w 2379205"/>
              <a:gd name="connsiteY0" fmla="*/ 0 h 3901494"/>
              <a:gd name="connsiteX1" fmla="*/ 1800200 w 2379205"/>
              <a:gd name="connsiteY1" fmla="*/ 1152127 h 3901494"/>
              <a:gd name="connsiteX2" fmla="*/ 2049368 w 2379205"/>
              <a:gd name="connsiteY2" fmla="*/ 3901494 h 3901494"/>
            </a:gdLst>
            <a:ahLst/>
            <a:cxnLst>
              <a:cxn ang="0">
                <a:pos x="connsiteX0" y="connsiteY0"/>
              </a:cxn>
              <a:cxn ang="0">
                <a:pos x="connsiteX1" y="connsiteY1"/>
              </a:cxn>
              <a:cxn ang="0">
                <a:pos x="connsiteX2" y="connsiteY2"/>
              </a:cxn>
            </a:cxnLst>
            <a:rect l="l" t="t" r="r" b="b"/>
            <a:pathLst>
              <a:path w="2379205" h="3901494">
                <a:moveTo>
                  <a:pt x="0" y="0"/>
                </a:moveTo>
                <a:cubicBezTo>
                  <a:pt x="865414" y="192677"/>
                  <a:pt x="1612044" y="794312"/>
                  <a:pt x="1800200" y="1152127"/>
                </a:cubicBezTo>
                <a:cubicBezTo>
                  <a:pt x="1953909" y="1451809"/>
                  <a:pt x="2379205" y="2800948"/>
                  <a:pt x="2049368" y="3901494"/>
                </a:cubicBezTo>
              </a:path>
            </a:pathLst>
          </a:custGeom>
          <a:noFill/>
          <a:ln w="38100" cap="flat" cmpd="sng" algn="ctr">
            <a:solidFill>
              <a:srgbClr val="C00000"/>
            </a:solidFill>
            <a:prstDash val="sys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610" name="Straight Connector 609"/>
          <p:cNvCxnSpPr/>
          <p:nvPr/>
        </p:nvCxnSpPr>
        <p:spPr bwMode="auto">
          <a:xfrm flipH="1">
            <a:off x="3967435" y="5728692"/>
            <a:ext cx="432048" cy="432048"/>
          </a:xfrm>
          <a:prstGeom prst="line">
            <a:avLst/>
          </a:prstGeom>
          <a:solidFill>
            <a:schemeClr val="accent1"/>
          </a:solidFill>
          <a:ln w="38100" cap="flat" cmpd="sng" algn="ctr">
            <a:solidFill>
              <a:srgbClr val="CC00FF"/>
            </a:solidFill>
            <a:prstDash val="solid"/>
            <a:round/>
            <a:headEnd type="none" w="med" len="med"/>
            <a:tailEnd type="none" w="med" len="med"/>
          </a:ln>
          <a:effectLst/>
        </p:spPr>
      </p:cxnSp>
      <p:cxnSp>
        <p:nvCxnSpPr>
          <p:cNvPr id="614" name="Straight Connector 613"/>
          <p:cNvCxnSpPr/>
          <p:nvPr/>
        </p:nvCxnSpPr>
        <p:spPr bwMode="auto">
          <a:xfrm>
            <a:off x="6271691" y="5728692"/>
            <a:ext cx="432048" cy="432048"/>
          </a:xfrm>
          <a:prstGeom prst="line">
            <a:avLst/>
          </a:prstGeom>
          <a:solidFill>
            <a:schemeClr val="accent1"/>
          </a:solidFill>
          <a:ln w="38100" cap="flat" cmpd="sng" algn="ctr">
            <a:solidFill>
              <a:srgbClr val="CC00FF"/>
            </a:solidFill>
            <a:prstDash val="solid"/>
            <a:round/>
            <a:headEnd type="none" w="med" len="med"/>
            <a:tailEnd type="none" w="med" len="med"/>
          </a:ln>
          <a:effectLst/>
        </p:spPr>
      </p:cxnSp>
      <p:sp>
        <p:nvSpPr>
          <p:cNvPr id="615" name="TextBox 614"/>
          <p:cNvSpPr txBox="1"/>
          <p:nvPr/>
        </p:nvSpPr>
        <p:spPr>
          <a:xfrm>
            <a:off x="5839643" y="4000499"/>
            <a:ext cx="169918" cy="215444"/>
          </a:xfrm>
          <a:prstGeom prst="rect">
            <a:avLst/>
          </a:prstGeom>
          <a:noFill/>
        </p:spPr>
        <p:txBody>
          <a:bodyPr wrap="none" lIns="0" tIns="0" rIns="0" bIns="0" rtlCol="0">
            <a:spAutoFit/>
          </a:bodyPr>
          <a:lstStyle/>
          <a:p>
            <a:r>
              <a:rPr lang="en-GB" sz="1400" dirty="0" smtClean="0">
                <a:solidFill>
                  <a:srgbClr val="C00000"/>
                </a:solidFill>
              </a:rPr>
              <a:t>W</a:t>
            </a:r>
            <a:endParaRPr lang="en-US" sz="1400" dirty="0" smtClean="0">
              <a:solidFill>
                <a:srgbClr val="C00000"/>
              </a:solidFill>
            </a:endParaRPr>
          </a:p>
        </p:txBody>
      </p:sp>
      <p:sp>
        <p:nvSpPr>
          <p:cNvPr id="616" name="TextBox 615"/>
          <p:cNvSpPr txBox="1"/>
          <p:nvPr/>
        </p:nvSpPr>
        <p:spPr>
          <a:xfrm>
            <a:off x="5335587" y="4000499"/>
            <a:ext cx="120226" cy="215444"/>
          </a:xfrm>
          <a:prstGeom prst="rect">
            <a:avLst/>
          </a:prstGeom>
          <a:noFill/>
        </p:spPr>
        <p:txBody>
          <a:bodyPr wrap="none" lIns="0" tIns="0" rIns="0" bIns="0" rtlCol="0">
            <a:spAutoFit/>
          </a:bodyPr>
          <a:lstStyle/>
          <a:p>
            <a:r>
              <a:rPr lang="en-GB" sz="1400" dirty="0" smtClean="0">
                <a:solidFill>
                  <a:srgbClr val="C00000"/>
                </a:solidFill>
              </a:rPr>
              <a:t>P</a:t>
            </a:r>
            <a:endParaRPr lang="en-US" sz="1400" dirty="0" smtClean="0">
              <a:solidFill>
                <a:srgbClr val="C00000"/>
              </a:solidFill>
            </a:endParaRPr>
          </a:p>
        </p:txBody>
      </p:sp>
      <p:sp>
        <p:nvSpPr>
          <p:cNvPr id="617" name="TextBox 616"/>
          <p:cNvSpPr txBox="1"/>
          <p:nvPr/>
        </p:nvSpPr>
        <p:spPr>
          <a:xfrm>
            <a:off x="3943009" y="6665376"/>
            <a:ext cx="240450" cy="215444"/>
          </a:xfrm>
          <a:prstGeom prst="rect">
            <a:avLst/>
          </a:prstGeom>
          <a:noFill/>
        </p:spPr>
        <p:txBody>
          <a:bodyPr wrap="none" lIns="0" tIns="0" rIns="0" bIns="0" rtlCol="0">
            <a:spAutoFit/>
          </a:bodyPr>
          <a:lstStyle/>
          <a:p>
            <a:r>
              <a:rPr lang="en-GB" sz="1400" dirty="0" smtClean="0">
                <a:solidFill>
                  <a:srgbClr val="C00000"/>
                </a:solidFill>
              </a:rPr>
              <a:t>W*</a:t>
            </a:r>
            <a:endParaRPr lang="en-US" sz="1400" dirty="0" smtClean="0">
              <a:solidFill>
                <a:srgbClr val="C00000"/>
              </a:solidFill>
            </a:endParaRPr>
          </a:p>
        </p:txBody>
      </p:sp>
      <p:sp>
        <p:nvSpPr>
          <p:cNvPr id="618" name="TextBox 617"/>
          <p:cNvSpPr txBox="1"/>
          <p:nvPr/>
        </p:nvSpPr>
        <p:spPr>
          <a:xfrm>
            <a:off x="3391371" y="6665376"/>
            <a:ext cx="120226" cy="215444"/>
          </a:xfrm>
          <a:prstGeom prst="rect">
            <a:avLst/>
          </a:prstGeom>
          <a:noFill/>
        </p:spPr>
        <p:txBody>
          <a:bodyPr wrap="none" lIns="0" tIns="0" rIns="0" bIns="0" rtlCol="0">
            <a:spAutoFit/>
          </a:bodyPr>
          <a:lstStyle/>
          <a:p>
            <a:r>
              <a:rPr lang="en-GB" sz="1400" dirty="0" smtClean="0">
                <a:solidFill>
                  <a:srgbClr val="C00000"/>
                </a:solidFill>
              </a:rPr>
              <a:t>P</a:t>
            </a:r>
            <a:endParaRPr lang="en-US" sz="1400" dirty="0" smtClean="0">
              <a:solidFill>
                <a:srgbClr val="C00000"/>
              </a:solidFill>
            </a:endParaRPr>
          </a:p>
        </p:txBody>
      </p:sp>
      <p:sp>
        <p:nvSpPr>
          <p:cNvPr id="619" name="TextBox 618"/>
          <p:cNvSpPr txBox="1"/>
          <p:nvPr/>
        </p:nvSpPr>
        <p:spPr>
          <a:xfrm>
            <a:off x="7159579" y="6664796"/>
            <a:ext cx="169918" cy="215444"/>
          </a:xfrm>
          <a:prstGeom prst="rect">
            <a:avLst/>
          </a:prstGeom>
          <a:noFill/>
        </p:spPr>
        <p:txBody>
          <a:bodyPr wrap="none" lIns="0" tIns="0" rIns="0" bIns="0" rtlCol="0">
            <a:spAutoFit/>
          </a:bodyPr>
          <a:lstStyle/>
          <a:p>
            <a:r>
              <a:rPr lang="en-GB" sz="1400" dirty="0" smtClean="0">
                <a:solidFill>
                  <a:srgbClr val="C00000"/>
                </a:solidFill>
              </a:rPr>
              <a:t>W</a:t>
            </a:r>
            <a:endParaRPr lang="en-US" sz="1400" dirty="0" smtClean="0">
              <a:solidFill>
                <a:srgbClr val="C00000"/>
              </a:solidFill>
            </a:endParaRPr>
          </a:p>
        </p:txBody>
      </p:sp>
      <p:sp>
        <p:nvSpPr>
          <p:cNvPr id="620" name="TextBox 619"/>
          <p:cNvSpPr txBox="1"/>
          <p:nvPr/>
        </p:nvSpPr>
        <p:spPr>
          <a:xfrm>
            <a:off x="6559723" y="6664796"/>
            <a:ext cx="190758" cy="215444"/>
          </a:xfrm>
          <a:prstGeom prst="rect">
            <a:avLst/>
          </a:prstGeom>
          <a:noFill/>
        </p:spPr>
        <p:txBody>
          <a:bodyPr wrap="none" lIns="0" tIns="0" rIns="0" bIns="0" rtlCol="0">
            <a:spAutoFit/>
          </a:bodyPr>
          <a:lstStyle/>
          <a:p>
            <a:r>
              <a:rPr lang="en-GB" sz="1400" dirty="0" smtClean="0">
                <a:solidFill>
                  <a:srgbClr val="C00000"/>
                </a:solidFill>
              </a:rPr>
              <a:t>P*</a:t>
            </a:r>
            <a:endParaRPr lang="en-US" sz="1400" dirty="0" smtClean="0">
              <a:solidFill>
                <a:srgbClr val="C00000"/>
              </a:solidFill>
            </a:endParaRPr>
          </a:p>
        </p:txBody>
      </p:sp>
      <p:sp>
        <p:nvSpPr>
          <p:cNvPr id="621" name="Freeform 620"/>
          <p:cNvSpPr/>
          <p:nvPr/>
        </p:nvSpPr>
        <p:spPr bwMode="auto">
          <a:xfrm>
            <a:off x="3870961" y="5440660"/>
            <a:ext cx="2979420" cy="1169146"/>
          </a:xfrm>
          <a:custGeom>
            <a:avLst/>
            <a:gdLst>
              <a:gd name="connsiteX0" fmla="*/ 17418 w 3045823"/>
              <a:gd name="connsiteY0" fmla="*/ 1624148 h 1663337"/>
              <a:gd name="connsiteX1" fmla="*/ 213360 w 3045823"/>
              <a:gd name="connsiteY1" fmla="*/ 866502 h 1663337"/>
              <a:gd name="connsiteX2" fmla="*/ 1297578 w 3045823"/>
              <a:gd name="connsiteY2" fmla="*/ 4354 h 1663337"/>
              <a:gd name="connsiteX3" fmla="*/ 2773680 w 3045823"/>
              <a:gd name="connsiteY3" fmla="*/ 892628 h 1663337"/>
              <a:gd name="connsiteX4" fmla="*/ 2930435 w 3045823"/>
              <a:gd name="connsiteY4" fmla="*/ 1663337 h 1663337"/>
              <a:gd name="connsiteX0" fmla="*/ 8709 w 3037114"/>
              <a:gd name="connsiteY0" fmla="*/ 1722204 h 1761393"/>
              <a:gd name="connsiteX1" fmla="*/ 240491 w 3037114"/>
              <a:gd name="connsiteY1" fmla="*/ 376223 h 1761393"/>
              <a:gd name="connsiteX2" fmla="*/ 1288869 w 3037114"/>
              <a:gd name="connsiteY2" fmla="*/ 102410 h 1761393"/>
              <a:gd name="connsiteX3" fmla="*/ 2764971 w 3037114"/>
              <a:gd name="connsiteY3" fmla="*/ 990684 h 1761393"/>
              <a:gd name="connsiteX4" fmla="*/ 2921726 w 3037114"/>
              <a:gd name="connsiteY4" fmla="*/ 1761393 h 1761393"/>
              <a:gd name="connsiteX0" fmla="*/ 8709 w 2979420"/>
              <a:gd name="connsiteY0" fmla="*/ 1694486 h 1733675"/>
              <a:gd name="connsiteX1" fmla="*/ 240491 w 2979420"/>
              <a:gd name="connsiteY1" fmla="*/ 348505 h 1733675"/>
              <a:gd name="connsiteX2" fmla="*/ 1288869 w 2979420"/>
              <a:gd name="connsiteY2" fmla="*/ 74692 h 1733675"/>
              <a:gd name="connsiteX3" fmla="*/ 2616754 w 2979420"/>
              <a:gd name="connsiteY3" fmla="*/ 276497 h 1733675"/>
              <a:gd name="connsiteX4" fmla="*/ 2921726 w 2979420"/>
              <a:gd name="connsiteY4" fmla="*/ 1733675 h 1733675"/>
              <a:gd name="connsiteX0" fmla="*/ 8709 w 2979420"/>
              <a:gd name="connsiteY0" fmla="*/ 1718022 h 1757211"/>
              <a:gd name="connsiteX1" fmla="*/ 240491 w 2979420"/>
              <a:gd name="connsiteY1" fmla="*/ 372041 h 1757211"/>
              <a:gd name="connsiteX2" fmla="*/ 1392618 w 2979420"/>
              <a:gd name="connsiteY2" fmla="*/ 12001 h 1757211"/>
              <a:gd name="connsiteX3" fmla="*/ 2616754 w 2979420"/>
              <a:gd name="connsiteY3" fmla="*/ 300033 h 1757211"/>
              <a:gd name="connsiteX4" fmla="*/ 2921726 w 2979420"/>
              <a:gd name="connsiteY4" fmla="*/ 1757211 h 175721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79420" h="1757211">
                <a:moveTo>
                  <a:pt x="8709" y="1718022"/>
                </a:moveTo>
                <a:cubicBezTo>
                  <a:pt x="0" y="1474182"/>
                  <a:pt x="9840" y="656378"/>
                  <a:pt x="240491" y="372041"/>
                </a:cubicBezTo>
                <a:cubicBezTo>
                  <a:pt x="471142" y="87704"/>
                  <a:pt x="996574" y="24002"/>
                  <a:pt x="1392618" y="12001"/>
                </a:cubicBezTo>
                <a:cubicBezTo>
                  <a:pt x="1788662" y="0"/>
                  <a:pt x="2361903" y="9165"/>
                  <a:pt x="2616754" y="300033"/>
                </a:cubicBezTo>
                <a:cubicBezTo>
                  <a:pt x="2871605" y="590901"/>
                  <a:pt x="2979420" y="1510105"/>
                  <a:pt x="2921726" y="1757211"/>
                </a:cubicBezTo>
              </a:path>
            </a:pathLst>
          </a:custGeom>
          <a:noFill/>
          <a:ln w="38100" cap="flat" cmpd="sng" algn="ctr">
            <a:solidFill>
              <a:srgbClr val="C00000"/>
            </a:solidFill>
            <a:prstDash val="lgDashDot"/>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623" name="Straight Connector 622"/>
          <p:cNvCxnSpPr>
            <a:stCxn id="603" idx="3"/>
            <a:endCxn id="604" idx="0"/>
          </p:cNvCxnSpPr>
          <p:nvPr/>
        </p:nvCxnSpPr>
        <p:spPr bwMode="auto">
          <a:xfrm>
            <a:off x="7279803" y="7024836"/>
            <a:ext cx="504056" cy="144016"/>
          </a:xfrm>
          <a:prstGeom prst="line">
            <a:avLst/>
          </a:prstGeom>
          <a:solidFill>
            <a:schemeClr val="accent1"/>
          </a:solidFill>
          <a:ln w="38100" cap="flat" cmpd="sng" algn="ctr">
            <a:solidFill>
              <a:srgbClr val="C00000"/>
            </a:solidFill>
            <a:prstDash val="solid"/>
            <a:round/>
            <a:headEnd type="none" w="med" len="med"/>
            <a:tailEnd type="none" w="med" len="med"/>
          </a:ln>
          <a:effectLst/>
        </p:spPr>
      </p:cxnSp>
      <p:cxnSp>
        <p:nvCxnSpPr>
          <p:cNvPr id="626" name="Straight Connector 625"/>
          <p:cNvCxnSpPr>
            <a:stCxn id="592" idx="2"/>
            <a:endCxn id="602" idx="3"/>
          </p:cNvCxnSpPr>
          <p:nvPr/>
        </p:nvCxnSpPr>
        <p:spPr bwMode="auto">
          <a:xfrm flipH="1">
            <a:off x="3247355" y="7096844"/>
            <a:ext cx="468052" cy="144016"/>
          </a:xfrm>
          <a:prstGeom prst="line">
            <a:avLst/>
          </a:prstGeom>
          <a:solidFill>
            <a:schemeClr val="accent1"/>
          </a:solidFill>
          <a:ln w="38100" cap="flat" cmpd="sng" algn="ctr">
            <a:solidFill>
              <a:srgbClr val="C00000"/>
            </a:solidFill>
            <a:prstDash val="solid"/>
            <a:round/>
            <a:headEnd type="none" w="med" len="med"/>
            <a:tailEnd type="none" w="med" len="med"/>
          </a:ln>
          <a:effectLst/>
        </p:spPr>
      </p:cxnSp>
      <p:cxnSp>
        <p:nvCxnSpPr>
          <p:cNvPr id="629" name="Straight Connector 628"/>
          <p:cNvCxnSpPr/>
          <p:nvPr/>
        </p:nvCxnSpPr>
        <p:spPr bwMode="auto">
          <a:xfrm>
            <a:off x="3535387" y="6736804"/>
            <a:ext cx="0" cy="216024"/>
          </a:xfrm>
          <a:prstGeom prst="line">
            <a:avLst/>
          </a:prstGeom>
          <a:solidFill>
            <a:schemeClr val="accent1"/>
          </a:solidFill>
          <a:ln w="38100" cap="flat" cmpd="sng" algn="ctr">
            <a:solidFill>
              <a:srgbClr val="C00000"/>
            </a:solidFill>
            <a:prstDash val="solid"/>
            <a:round/>
            <a:headEnd type="none" w="med" len="med"/>
            <a:tailEnd type="none" w="med" len="med"/>
          </a:ln>
          <a:effectLst/>
        </p:spPr>
      </p:cxnSp>
      <p:cxnSp>
        <p:nvCxnSpPr>
          <p:cNvPr id="632" name="Straight Connector 631"/>
          <p:cNvCxnSpPr/>
          <p:nvPr/>
        </p:nvCxnSpPr>
        <p:spPr bwMode="auto">
          <a:xfrm>
            <a:off x="3895427" y="6736804"/>
            <a:ext cx="0" cy="216024"/>
          </a:xfrm>
          <a:prstGeom prst="line">
            <a:avLst/>
          </a:prstGeom>
          <a:solidFill>
            <a:schemeClr val="accent1"/>
          </a:solidFill>
          <a:ln w="38100" cap="flat" cmpd="sng" algn="ctr">
            <a:solidFill>
              <a:srgbClr val="C00000"/>
            </a:solidFill>
            <a:prstDash val="solid"/>
            <a:round/>
            <a:headEnd type="none" w="med" len="med"/>
            <a:tailEnd type="none" w="med" len="med"/>
          </a:ln>
          <a:effectLst/>
        </p:spPr>
      </p:cxnSp>
      <p:cxnSp>
        <p:nvCxnSpPr>
          <p:cNvPr id="635" name="Straight Connector 634"/>
          <p:cNvCxnSpPr/>
          <p:nvPr/>
        </p:nvCxnSpPr>
        <p:spPr bwMode="auto">
          <a:xfrm>
            <a:off x="6775747" y="6736804"/>
            <a:ext cx="0" cy="216024"/>
          </a:xfrm>
          <a:prstGeom prst="line">
            <a:avLst/>
          </a:prstGeom>
          <a:solidFill>
            <a:schemeClr val="accent1"/>
          </a:solidFill>
          <a:ln w="38100" cap="flat" cmpd="sng" algn="ctr">
            <a:solidFill>
              <a:srgbClr val="C00000"/>
            </a:solidFill>
            <a:prstDash val="solid"/>
            <a:round/>
            <a:headEnd type="none" w="med" len="med"/>
            <a:tailEnd type="none" w="med" len="med"/>
          </a:ln>
          <a:effectLst/>
        </p:spPr>
      </p:cxnSp>
      <p:cxnSp>
        <p:nvCxnSpPr>
          <p:cNvPr id="636" name="Straight Connector 635"/>
          <p:cNvCxnSpPr/>
          <p:nvPr/>
        </p:nvCxnSpPr>
        <p:spPr bwMode="auto">
          <a:xfrm>
            <a:off x="7135787" y="6736804"/>
            <a:ext cx="0" cy="216024"/>
          </a:xfrm>
          <a:prstGeom prst="line">
            <a:avLst/>
          </a:prstGeom>
          <a:solidFill>
            <a:schemeClr val="accent1"/>
          </a:solidFill>
          <a:ln w="38100" cap="flat" cmpd="sng" algn="ctr">
            <a:solidFill>
              <a:srgbClr val="C00000"/>
            </a:solidFill>
            <a:prstDash val="solid"/>
            <a:round/>
            <a:headEnd type="none" w="med" len="med"/>
            <a:tailEnd type="none" w="med" len="med"/>
          </a:ln>
          <a:effectLst/>
        </p:spPr>
      </p:cxnSp>
      <p:sp>
        <p:nvSpPr>
          <p:cNvPr id="637" name="TextBox 636"/>
          <p:cNvSpPr txBox="1"/>
          <p:nvPr/>
        </p:nvSpPr>
        <p:spPr>
          <a:xfrm>
            <a:off x="2743299" y="4432548"/>
            <a:ext cx="1078821" cy="215444"/>
          </a:xfrm>
          <a:prstGeom prst="rect">
            <a:avLst/>
          </a:prstGeom>
          <a:noFill/>
        </p:spPr>
        <p:txBody>
          <a:bodyPr wrap="none" lIns="0" tIns="0" rIns="0" bIns="0" rtlCol="0">
            <a:spAutoFit/>
          </a:bodyPr>
          <a:lstStyle/>
          <a:p>
            <a:r>
              <a:rPr lang="en-GB" sz="1400" dirty="0" smtClean="0">
                <a:solidFill>
                  <a:srgbClr val="C00000"/>
                </a:solidFill>
              </a:rPr>
              <a:t>SVLAN EC P</a:t>
            </a:r>
            <a:endParaRPr lang="en-US" sz="1400" dirty="0" smtClean="0">
              <a:solidFill>
                <a:srgbClr val="C00000"/>
              </a:solidFill>
            </a:endParaRPr>
          </a:p>
        </p:txBody>
      </p:sp>
      <p:sp>
        <p:nvSpPr>
          <p:cNvPr id="638" name="TextBox 637"/>
          <p:cNvSpPr txBox="1"/>
          <p:nvPr/>
        </p:nvSpPr>
        <p:spPr>
          <a:xfrm>
            <a:off x="7135787" y="4432548"/>
            <a:ext cx="1128514" cy="215444"/>
          </a:xfrm>
          <a:prstGeom prst="rect">
            <a:avLst/>
          </a:prstGeom>
          <a:noFill/>
        </p:spPr>
        <p:txBody>
          <a:bodyPr wrap="none" lIns="0" tIns="0" rIns="0" bIns="0" rtlCol="0">
            <a:spAutoFit/>
          </a:bodyPr>
          <a:lstStyle/>
          <a:p>
            <a:r>
              <a:rPr lang="en-GB" sz="1400" dirty="0" smtClean="0">
                <a:solidFill>
                  <a:srgbClr val="C00000"/>
                </a:solidFill>
              </a:rPr>
              <a:t>SVLAN EC W</a:t>
            </a:r>
            <a:endParaRPr lang="en-US" sz="1400" dirty="0" smtClean="0">
              <a:solidFill>
                <a:srgbClr val="C00000"/>
              </a:solidFill>
            </a:endParaRPr>
          </a:p>
        </p:txBody>
      </p:sp>
      <p:cxnSp>
        <p:nvCxnSpPr>
          <p:cNvPr id="639" name="Straight Connector 638"/>
          <p:cNvCxnSpPr/>
          <p:nvPr/>
        </p:nvCxnSpPr>
        <p:spPr bwMode="auto">
          <a:xfrm>
            <a:off x="5551611" y="3856483"/>
            <a:ext cx="0" cy="216024"/>
          </a:xfrm>
          <a:prstGeom prst="line">
            <a:avLst/>
          </a:prstGeom>
          <a:solidFill>
            <a:schemeClr val="accent1"/>
          </a:solidFill>
          <a:ln w="38100" cap="flat" cmpd="sng" algn="ctr">
            <a:solidFill>
              <a:srgbClr val="C00000"/>
            </a:solidFill>
            <a:prstDash val="solid"/>
            <a:round/>
            <a:headEnd type="none" w="med" len="med"/>
            <a:tailEnd type="none" w="med" len="med"/>
          </a:ln>
          <a:effectLst/>
        </p:spPr>
      </p:cxnSp>
      <p:cxnSp>
        <p:nvCxnSpPr>
          <p:cNvPr id="640" name="Straight Connector 639"/>
          <p:cNvCxnSpPr/>
          <p:nvPr/>
        </p:nvCxnSpPr>
        <p:spPr bwMode="auto">
          <a:xfrm>
            <a:off x="5767635" y="3856483"/>
            <a:ext cx="0" cy="216024"/>
          </a:xfrm>
          <a:prstGeom prst="line">
            <a:avLst/>
          </a:prstGeom>
          <a:solidFill>
            <a:schemeClr val="accent1"/>
          </a:solidFill>
          <a:ln w="38100" cap="flat" cmpd="sng" algn="ctr">
            <a:solidFill>
              <a:srgbClr val="C00000"/>
            </a:solidFill>
            <a:prstDash val="solid"/>
            <a:round/>
            <a:headEnd type="none" w="med" len="med"/>
            <a:tailEnd type="none" w="med" len="med"/>
          </a:ln>
          <a:effectLst/>
        </p:spPr>
      </p:cxnSp>
      <p:cxnSp>
        <p:nvCxnSpPr>
          <p:cNvPr id="641" name="Straight Connector 640"/>
          <p:cNvCxnSpPr/>
          <p:nvPr/>
        </p:nvCxnSpPr>
        <p:spPr bwMode="auto">
          <a:xfrm>
            <a:off x="4759523" y="3496443"/>
            <a:ext cx="864096" cy="216024"/>
          </a:xfrm>
          <a:prstGeom prst="line">
            <a:avLst/>
          </a:prstGeom>
          <a:solidFill>
            <a:schemeClr val="accent1"/>
          </a:solidFill>
          <a:ln w="38100" cap="flat" cmpd="sng" algn="ctr">
            <a:solidFill>
              <a:srgbClr val="C00000"/>
            </a:solidFill>
            <a:prstDash val="solid"/>
            <a:round/>
            <a:headEnd type="none" w="med" len="med"/>
            <a:tailEnd type="none" w="med" len="med"/>
          </a:ln>
          <a:effectLst/>
        </p:spPr>
      </p:cxnSp>
      <p:sp>
        <p:nvSpPr>
          <p:cNvPr id="655" name="TextBox 654"/>
          <p:cNvSpPr txBox="1"/>
          <p:nvPr/>
        </p:nvSpPr>
        <p:spPr>
          <a:xfrm>
            <a:off x="4255467" y="5513248"/>
            <a:ext cx="2292294" cy="215444"/>
          </a:xfrm>
          <a:prstGeom prst="rect">
            <a:avLst/>
          </a:prstGeom>
          <a:noFill/>
        </p:spPr>
        <p:txBody>
          <a:bodyPr wrap="none" lIns="0" tIns="0" rIns="0" bIns="0" rtlCol="0">
            <a:spAutoFit/>
          </a:bodyPr>
          <a:lstStyle/>
          <a:p>
            <a:r>
              <a:rPr lang="en-GB" sz="1400" dirty="0" smtClean="0">
                <a:solidFill>
                  <a:srgbClr val="C00000"/>
                </a:solidFill>
              </a:rPr>
              <a:t>Intra-Network SVLAN EC N</a:t>
            </a:r>
            <a:endParaRPr lang="en-US" sz="1400" dirty="0" smtClean="0">
              <a:solidFill>
                <a:srgbClr val="C00000"/>
              </a:solidFill>
            </a:endParaRPr>
          </a:p>
        </p:txBody>
      </p:sp>
      <p:sp>
        <p:nvSpPr>
          <p:cNvPr id="656" name="TextBox 655"/>
          <p:cNvSpPr txBox="1"/>
          <p:nvPr/>
        </p:nvSpPr>
        <p:spPr>
          <a:xfrm>
            <a:off x="511051" y="1192188"/>
            <a:ext cx="3146631" cy="646331"/>
          </a:xfrm>
          <a:prstGeom prst="rect">
            <a:avLst/>
          </a:prstGeom>
          <a:noFill/>
        </p:spPr>
        <p:txBody>
          <a:bodyPr wrap="none" lIns="0" tIns="0" rIns="0" bIns="0" rtlCol="0">
            <a:spAutoFit/>
          </a:bodyPr>
          <a:lstStyle/>
          <a:p>
            <a:r>
              <a:rPr lang="en-GB" sz="1400" u="sng" dirty="0" smtClean="0">
                <a:solidFill>
                  <a:srgbClr val="C00000"/>
                </a:solidFill>
              </a:rPr>
              <a:t>State 1:</a:t>
            </a:r>
          </a:p>
          <a:p>
            <a:r>
              <a:rPr lang="en-GB" sz="1400" dirty="0" smtClean="0">
                <a:solidFill>
                  <a:srgbClr val="C00000"/>
                </a:solidFill>
              </a:rPr>
              <a:t>Working SVLAN EC = </a:t>
            </a:r>
            <a:r>
              <a:rPr lang="en-GB" sz="1400" dirty="0" err="1" smtClean="0">
                <a:solidFill>
                  <a:srgbClr val="C00000"/>
                </a:solidFill>
              </a:rPr>
              <a:t>EC</a:t>
            </a:r>
            <a:r>
              <a:rPr lang="en-GB" sz="1400" dirty="0" smtClean="0">
                <a:solidFill>
                  <a:srgbClr val="C00000"/>
                </a:solidFill>
              </a:rPr>
              <a:t> W</a:t>
            </a:r>
          </a:p>
          <a:p>
            <a:r>
              <a:rPr lang="en-GB" sz="1400" dirty="0" smtClean="0">
                <a:solidFill>
                  <a:srgbClr val="C00000"/>
                </a:solidFill>
              </a:rPr>
              <a:t>Protection SVLAN EC = </a:t>
            </a:r>
            <a:r>
              <a:rPr lang="en-GB" sz="1400" dirty="0" err="1" smtClean="0">
                <a:solidFill>
                  <a:srgbClr val="C00000"/>
                </a:solidFill>
              </a:rPr>
              <a:t>EC</a:t>
            </a:r>
            <a:r>
              <a:rPr lang="en-GB" sz="1400" dirty="0" smtClean="0">
                <a:solidFill>
                  <a:srgbClr val="C00000"/>
                </a:solidFill>
              </a:rPr>
              <a:t> P + EC N </a:t>
            </a:r>
            <a:endParaRPr lang="en-US" sz="1400" dirty="0" smtClean="0">
              <a:solidFill>
                <a:srgbClr val="C00000"/>
              </a:solidFill>
            </a:endParaRPr>
          </a:p>
        </p:txBody>
      </p:sp>
      <p:sp>
        <p:nvSpPr>
          <p:cNvPr id="657" name="TextBox 656"/>
          <p:cNvSpPr txBox="1"/>
          <p:nvPr/>
        </p:nvSpPr>
        <p:spPr>
          <a:xfrm>
            <a:off x="7423819" y="1264196"/>
            <a:ext cx="2978316" cy="646331"/>
          </a:xfrm>
          <a:prstGeom prst="rect">
            <a:avLst/>
          </a:prstGeom>
          <a:noFill/>
        </p:spPr>
        <p:txBody>
          <a:bodyPr wrap="none" lIns="0" tIns="0" rIns="0" bIns="0" rtlCol="0">
            <a:spAutoFit/>
          </a:bodyPr>
          <a:lstStyle/>
          <a:p>
            <a:r>
              <a:rPr lang="en-GB" sz="1400" u="sng" dirty="0" smtClean="0">
                <a:solidFill>
                  <a:srgbClr val="C00000"/>
                </a:solidFill>
              </a:rPr>
              <a:t>State 2:</a:t>
            </a:r>
          </a:p>
          <a:p>
            <a:r>
              <a:rPr lang="en-GB" sz="1400" dirty="0" smtClean="0">
                <a:solidFill>
                  <a:srgbClr val="C00000"/>
                </a:solidFill>
              </a:rPr>
              <a:t>Working SVLAN EC = </a:t>
            </a:r>
            <a:r>
              <a:rPr lang="en-GB" sz="1400" dirty="0" err="1" smtClean="0">
                <a:solidFill>
                  <a:srgbClr val="C00000"/>
                </a:solidFill>
              </a:rPr>
              <a:t>EC</a:t>
            </a:r>
            <a:r>
              <a:rPr lang="en-GB" sz="1400" dirty="0" smtClean="0">
                <a:solidFill>
                  <a:srgbClr val="C00000"/>
                </a:solidFill>
              </a:rPr>
              <a:t> W + EC N</a:t>
            </a:r>
          </a:p>
          <a:p>
            <a:r>
              <a:rPr lang="en-GB" sz="1400" dirty="0" smtClean="0">
                <a:solidFill>
                  <a:srgbClr val="C00000"/>
                </a:solidFill>
              </a:rPr>
              <a:t>Protection SVLAN EC = </a:t>
            </a:r>
            <a:r>
              <a:rPr lang="en-GB" sz="1400" dirty="0" err="1" smtClean="0">
                <a:solidFill>
                  <a:srgbClr val="C00000"/>
                </a:solidFill>
              </a:rPr>
              <a:t>EC</a:t>
            </a:r>
            <a:r>
              <a:rPr lang="en-GB" sz="1400" dirty="0" smtClean="0">
                <a:solidFill>
                  <a:srgbClr val="C00000"/>
                </a:solidFill>
              </a:rPr>
              <a:t> P </a:t>
            </a:r>
            <a:endParaRPr lang="en-US" sz="1400" dirty="0" smtClean="0">
              <a:solidFill>
                <a:srgbClr val="C00000"/>
              </a:solidFill>
            </a:endParaRPr>
          </a:p>
        </p:txBody>
      </p:sp>
      <p:cxnSp>
        <p:nvCxnSpPr>
          <p:cNvPr id="404" name="Straight Arrow Connector 403"/>
          <p:cNvCxnSpPr/>
          <p:nvPr/>
        </p:nvCxnSpPr>
        <p:spPr bwMode="auto">
          <a:xfrm>
            <a:off x="4111451" y="7023675"/>
            <a:ext cx="2448272" cy="1161"/>
          </a:xfrm>
          <a:prstGeom prst="straightConnector1">
            <a:avLst/>
          </a:prstGeom>
          <a:solidFill>
            <a:schemeClr val="accent1"/>
          </a:solidFill>
          <a:ln w="76200" cap="flat" cmpd="sng" algn="ctr">
            <a:solidFill>
              <a:srgbClr val="C00000"/>
            </a:solidFill>
            <a:prstDash val="solid"/>
            <a:round/>
            <a:headEnd type="stealth" w="med" len="med"/>
            <a:tailEnd type="stealth" w="med" len="med"/>
          </a:ln>
          <a:effectLst/>
        </p:spPr>
      </p:cxnSp>
      <p:sp>
        <p:nvSpPr>
          <p:cNvPr id="407" name="TextBox 406"/>
          <p:cNvSpPr txBox="1"/>
          <p:nvPr/>
        </p:nvSpPr>
        <p:spPr>
          <a:xfrm>
            <a:off x="4773560" y="6808812"/>
            <a:ext cx="1138091" cy="430887"/>
          </a:xfrm>
          <a:prstGeom prst="rect">
            <a:avLst/>
          </a:prstGeom>
          <a:noFill/>
        </p:spPr>
        <p:txBody>
          <a:bodyPr wrap="square" lIns="0" tIns="0" rIns="0" bIns="0" rtlCol="0">
            <a:spAutoFit/>
          </a:bodyPr>
          <a:lstStyle/>
          <a:p>
            <a:pPr algn="ctr"/>
            <a:r>
              <a:rPr lang="en-GB" sz="1400" dirty="0" smtClean="0">
                <a:solidFill>
                  <a:srgbClr val="C00000"/>
                </a:solidFill>
              </a:rPr>
              <a:t>DNP Control Protocol</a:t>
            </a:r>
            <a:endParaRPr lang="en-US" sz="1400" dirty="0" smtClean="0">
              <a:solidFill>
                <a:srgbClr val="C00000"/>
              </a:solidFill>
            </a:endParaRPr>
          </a:p>
        </p:txBody>
      </p:sp>
      <p:sp>
        <p:nvSpPr>
          <p:cNvPr id="433" name="Rectangle 432"/>
          <p:cNvSpPr/>
          <p:nvPr/>
        </p:nvSpPr>
        <p:spPr bwMode="auto">
          <a:xfrm>
            <a:off x="2376264" y="3064396"/>
            <a:ext cx="727075" cy="288031"/>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434" name="Straight Connector 433"/>
          <p:cNvCxnSpPr/>
          <p:nvPr/>
        </p:nvCxnSpPr>
        <p:spPr bwMode="auto">
          <a:xfrm>
            <a:off x="2527275" y="2848372"/>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37" name="Straight Connector 436"/>
          <p:cNvCxnSpPr/>
          <p:nvPr/>
        </p:nvCxnSpPr>
        <p:spPr bwMode="auto">
          <a:xfrm>
            <a:off x="2743299" y="3352428"/>
            <a:ext cx="0" cy="28803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38" name="Straight Connector 437"/>
          <p:cNvCxnSpPr/>
          <p:nvPr/>
        </p:nvCxnSpPr>
        <p:spPr bwMode="auto">
          <a:xfrm>
            <a:off x="1663179" y="3352428"/>
            <a:ext cx="0" cy="288032"/>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440" name="Rectangle 439"/>
          <p:cNvSpPr/>
          <p:nvPr/>
        </p:nvSpPr>
        <p:spPr bwMode="auto">
          <a:xfrm>
            <a:off x="1303139" y="3064396"/>
            <a:ext cx="727075" cy="288031"/>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447" name="Straight Connector 446"/>
          <p:cNvCxnSpPr/>
          <p:nvPr/>
        </p:nvCxnSpPr>
        <p:spPr bwMode="auto">
          <a:xfrm>
            <a:off x="2815307" y="2056284"/>
            <a:ext cx="216024" cy="288032"/>
          </a:xfrm>
          <a:prstGeom prst="line">
            <a:avLst/>
          </a:prstGeom>
          <a:solidFill>
            <a:schemeClr val="accent1"/>
          </a:solidFill>
          <a:ln w="38100" cap="flat" cmpd="sng" algn="ctr">
            <a:solidFill>
              <a:schemeClr val="tx1"/>
            </a:solidFill>
            <a:prstDash val="solid"/>
            <a:round/>
            <a:headEnd type="none" w="med" len="med"/>
            <a:tailEnd type="none" w="med" len="med"/>
          </a:ln>
          <a:effectLst/>
        </p:spPr>
      </p:cxnSp>
      <p:cxnSp>
        <p:nvCxnSpPr>
          <p:cNvPr id="448" name="Straight Connector 447"/>
          <p:cNvCxnSpPr/>
          <p:nvPr/>
        </p:nvCxnSpPr>
        <p:spPr bwMode="auto">
          <a:xfrm flipH="1">
            <a:off x="1519163" y="2056284"/>
            <a:ext cx="216024" cy="288032"/>
          </a:xfrm>
          <a:prstGeom prst="line">
            <a:avLst/>
          </a:prstGeom>
          <a:solidFill>
            <a:schemeClr val="accent1"/>
          </a:solidFill>
          <a:ln w="38100" cap="flat" cmpd="sng" algn="ctr">
            <a:solidFill>
              <a:schemeClr val="tx1">
                <a:lumMod val="50000"/>
                <a:lumOff val="50000"/>
              </a:schemeClr>
            </a:solidFill>
            <a:prstDash val="solid"/>
            <a:round/>
            <a:headEnd type="none" w="med" len="med"/>
            <a:tailEnd type="none" w="med" len="med"/>
          </a:ln>
          <a:effectLst/>
        </p:spPr>
      </p:cxnSp>
      <p:cxnSp>
        <p:nvCxnSpPr>
          <p:cNvPr id="464" name="Straight Connector 463"/>
          <p:cNvCxnSpPr/>
          <p:nvPr/>
        </p:nvCxnSpPr>
        <p:spPr bwMode="auto">
          <a:xfrm flipH="1">
            <a:off x="2887315" y="3064396"/>
            <a:ext cx="72008" cy="144016"/>
          </a:xfrm>
          <a:prstGeom prst="line">
            <a:avLst/>
          </a:prstGeom>
          <a:solidFill>
            <a:schemeClr val="accent1"/>
          </a:solidFill>
          <a:ln w="38100" cap="flat" cmpd="sng" algn="ctr">
            <a:solidFill>
              <a:schemeClr val="bg1"/>
            </a:solidFill>
            <a:prstDash val="solid"/>
            <a:round/>
            <a:headEnd type="none" w="med" len="med"/>
            <a:tailEnd type="none" w="med" len="med"/>
          </a:ln>
          <a:effectLst/>
        </p:spPr>
      </p:cxnSp>
      <p:cxnSp>
        <p:nvCxnSpPr>
          <p:cNvPr id="466" name="Straight Connector 465"/>
          <p:cNvCxnSpPr/>
          <p:nvPr/>
        </p:nvCxnSpPr>
        <p:spPr bwMode="auto">
          <a:xfrm>
            <a:off x="2527275" y="3064396"/>
            <a:ext cx="72008" cy="144016"/>
          </a:xfrm>
          <a:prstGeom prst="line">
            <a:avLst/>
          </a:prstGeom>
          <a:solidFill>
            <a:schemeClr val="accent1"/>
          </a:solidFill>
          <a:ln w="38100" cap="flat" cmpd="sng" algn="ctr">
            <a:solidFill>
              <a:schemeClr val="bg1"/>
            </a:solidFill>
            <a:prstDash val="solid"/>
            <a:round/>
            <a:headEnd type="none" w="med" len="med"/>
            <a:tailEnd type="none" w="med" len="med"/>
          </a:ln>
          <a:effectLst/>
        </p:spPr>
      </p:cxnSp>
      <p:cxnSp>
        <p:nvCxnSpPr>
          <p:cNvPr id="467" name="Straight Connector 466"/>
          <p:cNvCxnSpPr/>
          <p:nvPr/>
        </p:nvCxnSpPr>
        <p:spPr bwMode="auto">
          <a:xfrm>
            <a:off x="1951211" y="2200300"/>
            <a:ext cx="648072" cy="0"/>
          </a:xfrm>
          <a:prstGeom prst="line">
            <a:avLst/>
          </a:prstGeom>
          <a:solidFill>
            <a:schemeClr val="accent1"/>
          </a:solidFill>
          <a:ln w="38100" cap="flat" cmpd="sng" algn="ctr">
            <a:solidFill>
              <a:srgbClr val="CC00FF"/>
            </a:solidFill>
            <a:prstDash val="solid"/>
            <a:round/>
            <a:headEnd type="none" w="med" len="med"/>
            <a:tailEnd type="none" w="med" len="med"/>
          </a:ln>
          <a:effectLst/>
        </p:spPr>
      </p:cxnSp>
      <p:grpSp>
        <p:nvGrpSpPr>
          <p:cNvPr id="468" name="Group 12"/>
          <p:cNvGrpSpPr>
            <a:grpSpLocks noChangeAspect="1"/>
          </p:cNvGrpSpPr>
          <p:nvPr/>
        </p:nvGrpSpPr>
        <p:grpSpPr>
          <a:xfrm>
            <a:off x="2887315" y="2344316"/>
            <a:ext cx="288032" cy="288032"/>
            <a:chOff x="655067" y="5296644"/>
            <a:chExt cx="504056" cy="504056"/>
          </a:xfrm>
          <a:solidFill>
            <a:schemeClr val="bg1"/>
          </a:solidFill>
        </p:grpSpPr>
        <p:sp>
          <p:nvSpPr>
            <p:cNvPr id="469" name="Isosceles Triangle 468"/>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70" name="Trapezoid 469"/>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471" name="Group 13"/>
          <p:cNvGrpSpPr>
            <a:grpSpLocks noChangeAspect="1"/>
          </p:cNvGrpSpPr>
          <p:nvPr/>
        </p:nvGrpSpPr>
        <p:grpSpPr>
          <a:xfrm>
            <a:off x="2447928" y="2344316"/>
            <a:ext cx="288032" cy="288032"/>
            <a:chOff x="655067" y="5296644"/>
            <a:chExt cx="504056" cy="504056"/>
          </a:xfrm>
          <a:solidFill>
            <a:schemeClr val="bg1"/>
          </a:solidFill>
        </p:grpSpPr>
        <p:sp>
          <p:nvSpPr>
            <p:cNvPr id="472" name="Isosceles Triangle 471"/>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73" name="Trapezoid 472"/>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504" name="Straight Connector 503"/>
          <p:cNvCxnSpPr/>
          <p:nvPr/>
        </p:nvCxnSpPr>
        <p:spPr bwMode="auto">
          <a:xfrm>
            <a:off x="2663952" y="2632348"/>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06" name="Straight Connector 505"/>
          <p:cNvCxnSpPr/>
          <p:nvPr/>
        </p:nvCxnSpPr>
        <p:spPr bwMode="auto">
          <a:xfrm>
            <a:off x="2591944" y="2632348"/>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10" name="Straight Connector 509"/>
          <p:cNvCxnSpPr/>
          <p:nvPr/>
        </p:nvCxnSpPr>
        <p:spPr bwMode="auto">
          <a:xfrm>
            <a:off x="3103339" y="2632348"/>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05" name="Straight Connector 504"/>
          <p:cNvCxnSpPr/>
          <p:nvPr/>
        </p:nvCxnSpPr>
        <p:spPr bwMode="auto">
          <a:xfrm>
            <a:off x="2527275" y="2632348"/>
            <a:ext cx="0" cy="43204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11" name="Straight Connector 510"/>
          <p:cNvCxnSpPr/>
          <p:nvPr/>
        </p:nvCxnSpPr>
        <p:spPr bwMode="auto">
          <a:xfrm>
            <a:off x="2959323" y="2632348"/>
            <a:ext cx="0" cy="43204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13" name="Straight Connector 512"/>
          <p:cNvCxnSpPr/>
          <p:nvPr/>
        </p:nvCxnSpPr>
        <p:spPr bwMode="auto">
          <a:xfrm>
            <a:off x="3031331" y="2632348"/>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516" name="Freeform 515"/>
          <p:cNvSpPr/>
          <p:nvPr/>
        </p:nvSpPr>
        <p:spPr bwMode="auto">
          <a:xfrm>
            <a:off x="1447155" y="3064396"/>
            <a:ext cx="432048" cy="144016"/>
          </a:xfrm>
          <a:custGeom>
            <a:avLst/>
            <a:gdLst>
              <a:gd name="connsiteX0" fmla="*/ 0 w 218783"/>
              <a:gd name="connsiteY0" fmla="*/ 0 h 73863"/>
              <a:gd name="connsiteX1" fmla="*/ 106587 w 218783"/>
              <a:gd name="connsiteY1" fmla="*/ 72928 h 73863"/>
              <a:gd name="connsiteX2" fmla="*/ 218783 w 218783"/>
              <a:gd name="connsiteY2" fmla="*/ 5610 h 73863"/>
            </a:gdLst>
            <a:ahLst/>
            <a:cxnLst>
              <a:cxn ang="0">
                <a:pos x="connsiteX0" y="connsiteY0"/>
              </a:cxn>
              <a:cxn ang="0">
                <a:pos x="connsiteX1" y="connsiteY1"/>
              </a:cxn>
              <a:cxn ang="0">
                <a:pos x="connsiteX2" y="connsiteY2"/>
              </a:cxn>
            </a:cxnLst>
            <a:rect l="l" t="t" r="r" b="b"/>
            <a:pathLst>
              <a:path w="218783" h="73863">
                <a:moveTo>
                  <a:pt x="0" y="0"/>
                </a:moveTo>
                <a:cubicBezTo>
                  <a:pt x="35061" y="35996"/>
                  <a:pt x="70123" y="71993"/>
                  <a:pt x="106587" y="72928"/>
                </a:cubicBezTo>
                <a:cubicBezTo>
                  <a:pt x="143051" y="73863"/>
                  <a:pt x="180917" y="39736"/>
                  <a:pt x="218783" y="5610"/>
                </a:cubicBezTo>
              </a:path>
            </a:pathLst>
          </a:custGeom>
          <a:noFill/>
          <a:ln w="38100"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17" name="TextBox 516"/>
          <p:cNvSpPr txBox="1"/>
          <p:nvPr/>
        </p:nvSpPr>
        <p:spPr>
          <a:xfrm>
            <a:off x="1926785" y="2848952"/>
            <a:ext cx="240450" cy="215444"/>
          </a:xfrm>
          <a:prstGeom prst="rect">
            <a:avLst/>
          </a:prstGeom>
          <a:noFill/>
        </p:spPr>
        <p:txBody>
          <a:bodyPr wrap="none" lIns="0" tIns="0" rIns="0" bIns="0" rtlCol="0">
            <a:spAutoFit/>
          </a:bodyPr>
          <a:lstStyle/>
          <a:p>
            <a:r>
              <a:rPr lang="en-GB" sz="1400" dirty="0" smtClean="0">
                <a:solidFill>
                  <a:schemeClr val="bg1">
                    <a:lumMod val="75000"/>
                  </a:schemeClr>
                </a:solidFill>
              </a:rPr>
              <a:t>W*</a:t>
            </a:r>
            <a:endParaRPr lang="en-US" sz="1400" dirty="0" smtClean="0">
              <a:solidFill>
                <a:schemeClr val="bg1">
                  <a:lumMod val="75000"/>
                </a:schemeClr>
              </a:solidFill>
            </a:endParaRPr>
          </a:p>
        </p:txBody>
      </p:sp>
      <p:sp>
        <p:nvSpPr>
          <p:cNvPr id="518" name="TextBox 517"/>
          <p:cNvSpPr txBox="1"/>
          <p:nvPr/>
        </p:nvSpPr>
        <p:spPr>
          <a:xfrm>
            <a:off x="1303139" y="2848952"/>
            <a:ext cx="120226" cy="215444"/>
          </a:xfrm>
          <a:prstGeom prst="rect">
            <a:avLst/>
          </a:prstGeom>
          <a:noFill/>
        </p:spPr>
        <p:txBody>
          <a:bodyPr wrap="none" lIns="0" tIns="0" rIns="0" bIns="0" rtlCol="0">
            <a:spAutoFit/>
          </a:bodyPr>
          <a:lstStyle/>
          <a:p>
            <a:r>
              <a:rPr lang="en-GB" sz="1400" dirty="0" smtClean="0">
                <a:solidFill>
                  <a:schemeClr val="bg1">
                    <a:lumMod val="75000"/>
                  </a:schemeClr>
                </a:solidFill>
              </a:rPr>
              <a:t>P</a:t>
            </a:r>
            <a:endParaRPr lang="en-US" sz="1400" dirty="0" smtClean="0">
              <a:solidFill>
                <a:schemeClr val="bg1">
                  <a:lumMod val="75000"/>
                </a:schemeClr>
              </a:solidFill>
            </a:endParaRPr>
          </a:p>
        </p:txBody>
      </p:sp>
      <p:sp>
        <p:nvSpPr>
          <p:cNvPr id="519" name="TextBox 518"/>
          <p:cNvSpPr txBox="1"/>
          <p:nvPr/>
        </p:nvSpPr>
        <p:spPr>
          <a:xfrm>
            <a:off x="3005429" y="2848372"/>
            <a:ext cx="169918" cy="215444"/>
          </a:xfrm>
          <a:prstGeom prst="rect">
            <a:avLst/>
          </a:prstGeom>
          <a:noFill/>
        </p:spPr>
        <p:txBody>
          <a:bodyPr wrap="none" lIns="0" tIns="0" rIns="0" bIns="0" rtlCol="0">
            <a:spAutoFit/>
          </a:bodyPr>
          <a:lstStyle/>
          <a:p>
            <a:r>
              <a:rPr lang="en-GB" sz="1400" dirty="0" smtClean="0"/>
              <a:t>W</a:t>
            </a:r>
            <a:endParaRPr lang="en-US" sz="1400" dirty="0" smtClean="0"/>
          </a:p>
        </p:txBody>
      </p:sp>
      <p:sp>
        <p:nvSpPr>
          <p:cNvPr id="521" name="TextBox 520"/>
          <p:cNvSpPr txBox="1"/>
          <p:nvPr/>
        </p:nvSpPr>
        <p:spPr>
          <a:xfrm>
            <a:off x="2311251" y="2848372"/>
            <a:ext cx="190758" cy="215444"/>
          </a:xfrm>
          <a:prstGeom prst="rect">
            <a:avLst/>
          </a:prstGeom>
          <a:noFill/>
        </p:spPr>
        <p:txBody>
          <a:bodyPr wrap="none" lIns="0" tIns="0" rIns="0" bIns="0" rtlCol="0">
            <a:spAutoFit/>
          </a:bodyPr>
          <a:lstStyle/>
          <a:p>
            <a:r>
              <a:rPr lang="en-GB" sz="1400" dirty="0" smtClean="0"/>
              <a:t>P*</a:t>
            </a:r>
            <a:endParaRPr lang="en-US" sz="1400" dirty="0" smtClean="0"/>
          </a:p>
        </p:txBody>
      </p:sp>
      <p:sp>
        <p:nvSpPr>
          <p:cNvPr id="524" name="Rectangle 523"/>
          <p:cNvSpPr/>
          <p:nvPr/>
        </p:nvSpPr>
        <p:spPr bwMode="auto">
          <a:xfrm>
            <a:off x="1231131" y="2056284"/>
            <a:ext cx="2088232" cy="1800200"/>
          </a:xfrm>
          <a:prstGeom prst="rect">
            <a:avLst/>
          </a:prstGeom>
          <a:noFill/>
          <a:ln w="9525" cap="flat" cmpd="sng" algn="ctr">
            <a:solidFill>
              <a:schemeClr val="tx1"/>
            </a:solidFill>
            <a:prstDash val="lg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529" name="Straight Connector 528"/>
          <p:cNvCxnSpPr/>
          <p:nvPr/>
        </p:nvCxnSpPr>
        <p:spPr bwMode="auto">
          <a:xfrm flipH="1">
            <a:off x="2743299" y="3136404"/>
            <a:ext cx="72008" cy="224408"/>
          </a:xfrm>
          <a:prstGeom prst="line">
            <a:avLst/>
          </a:prstGeom>
          <a:solidFill>
            <a:schemeClr val="accent1"/>
          </a:solidFill>
          <a:ln w="38100" cap="flat" cmpd="sng" algn="ctr">
            <a:solidFill>
              <a:schemeClr val="bg1"/>
            </a:solidFill>
            <a:prstDash val="solid"/>
            <a:round/>
            <a:headEnd type="none" w="med" len="med"/>
            <a:tailEnd type="none" w="med" len="med"/>
          </a:ln>
          <a:effectLst/>
        </p:spPr>
      </p:cxnSp>
      <p:grpSp>
        <p:nvGrpSpPr>
          <p:cNvPr id="533" name="Group 263"/>
          <p:cNvGrpSpPr>
            <a:grpSpLocks noChangeAspect="1"/>
          </p:cNvGrpSpPr>
          <p:nvPr/>
        </p:nvGrpSpPr>
        <p:grpSpPr>
          <a:xfrm flipV="1">
            <a:off x="2910686" y="2746447"/>
            <a:ext cx="95633" cy="136045"/>
            <a:chOff x="1951211" y="1840260"/>
            <a:chExt cx="144016" cy="288032"/>
          </a:xfrm>
        </p:grpSpPr>
        <p:sp>
          <p:nvSpPr>
            <p:cNvPr id="534" name="Flowchart: Delay 533"/>
            <p:cNvSpPr/>
            <p:nvPr/>
          </p:nvSpPr>
          <p:spPr bwMode="auto">
            <a:xfrm rot="16200000">
              <a:off x="1987215" y="1804256"/>
              <a:ext cx="72008" cy="144016"/>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35" name="Flowchart: Delay 534"/>
            <p:cNvSpPr/>
            <p:nvPr/>
          </p:nvSpPr>
          <p:spPr bwMode="auto">
            <a:xfrm rot="5400000" flipV="1">
              <a:off x="1987215" y="1876264"/>
              <a:ext cx="72008" cy="144016"/>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36" name="Isosceles Triangle 535"/>
            <p:cNvSpPr/>
            <p:nvPr/>
          </p:nvSpPr>
          <p:spPr bwMode="auto">
            <a:xfrm flipH="1" flipV="1">
              <a:off x="1951211" y="1984276"/>
              <a:ext cx="144016" cy="144016"/>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537" name="Group 273"/>
          <p:cNvGrpSpPr>
            <a:grpSpLocks noChangeAspect="1"/>
          </p:cNvGrpSpPr>
          <p:nvPr/>
        </p:nvGrpSpPr>
        <p:grpSpPr>
          <a:xfrm flipV="1">
            <a:off x="2476354" y="2743391"/>
            <a:ext cx="95633" cy="136045"/>
            <a:chOff x="1951211" y="1840260"/>
            <a:chExt cx="144016" cy="288032"/>
          </a:xfrm>
        </p:grpSpPr>
        <p:sp>
          <p:nvSpPr>
            <p:cNvPr id="538" name="Flowchart: Delay 537"/>
            <p:cNvSpPr/>
            <p:nvPr/>
          </p:nvSpPr>
          <p:spPr bwMode="auto">
            <a:xfrm rot="16200000">
              <a:off x="1987215" y="1804256"/>
              <a:ext cx="72008" cy="144016"/>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39" name="Flowchart: Delay 538"/>
            <p:cNvSpPr/>
            <p:nvPr/>
          </p:nvSpPr>
          <p:spPr bwMode="auto">
            <a:xfrm rot="5400000" flipV="1">
              <a:off x="1987215" y="1876264"/>
              <a:ext cx="72008" cy="144016"/>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40" name="Isosceles Triangle 539"/>
            <p:cNvSpPr/>
            <p:nvPr/>
          </p:nvSpPr>
          <p:spPr bwMode="auto">
            <a:xfrm flipH="1" flipV="1">
              <a:off x="1951211" y="1984276"/>
              <a:ext cx="144016" cy="144016"/>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cxnSp>
        <p:nvCxnSpPr>
          <p:cNvPr id="546" name="Straight Connector 545"/>
          <p:cNvCxnSpPr/>
          <p:nvPr/>
        </p:nvCxnSpPr>
        <p:spPr bwMode="auto">
          <a:xfrm>
            <a:off x="1454494" y="2848372"/>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547" name="Group 12"/>
          <p:cNvGrpSpPr>
            <a:grpSpLocks noChangeAspect="1"/>
          </p:cNvGrpSpPr>
          <p:nvPr/>
        </p:nvGrpSpPr>
        <p:grpSpPr>
          <a:xfrm>
            <a:off x="1814534" y="2344316"/>
            <a:ext cx="288032" cy="288032"/>
            <a:chOff x="655067" y="5296644"/>
            <a:chExt cx="504056" cy="504056"/>
          </a:xfrm>
          <a:solidFill>
            <a:schemeClr val="bg1"/>
          </a:solidFill>
        </p:grpSpPr>
        <p:sp>
          <p:nvSpPr>
            <p:cNvPr id="548" name="Isosceles Triangle 547"/>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49" name="Trapezoid 548"/>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550" name="Group 13"/>
          <p:cNvGrpSpPr>
            <a:grpSpLocks noChangeAspect="1"/>
          </p:cNvGrpSpPr>
          <p:nvPr/>
        </p:nvGrpSpPr>
        <p:grpSpPr>
          <a:xfrm>
            <a:off x="1375147" y="2344316"/>
            <a:ext cx="288032" cy="288032"/>
            <a:chOff x="655067" y="5296644"/>
            <a:chExt cx="504056" cy="504056"/>
          </a:xfrm>
          <a:solidFill>
            <a:schemeClr val="bg1"/>
          </a:solidFill>
        </p:grpSpPr>
        <p:sp>
          <p:nvSpPr>
            <p:cNvPr id="551" name="Isosceles Triangle 550"/>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52" name="Trapezoid 551"/>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553" name="Straight Connector 552"/>
          <p:cNvCxnSpPr/>
          <p:nvPr/>
        </p:nvCxnSpPr>
        <p:spPr bwMode="auto">
          <a:xfrm>
            <a:off x="1591171" y="2632348"/>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54" name="Straight Connector 553"/>
          <p:cNvCxnSpPr/>
          <p:nvPr/>
        </p:nvCxnSpPr>
        <p:spPr bwMode="auto">
          <a:xfrm>
            <a:off x="1519163" y="2632348"/>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55" name="Straight Connector 554"/>
          <p:cNvCxnSpPr/>
          <p:nvPr/>
        </p:nvCxnSpPr>
        <p:spPr bwMode="auto">
          <a:xfrm>
            <a:off x="2030558" y="2632348"/>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56" name="Straight Connector 555"/>
          <p:cNvCxnSpPr/>
          <p:nvPr/>
        </p:nvCxnSpPr>
        <p:spPr bwMode="auto">
          <a:xfrm>
            <a:off x="1454494" y="2632348"/>
            <a:ext cx="0" cy="43204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57" name="Straight Connector 556"/>
          <p:cNvCxnSpPr/>
          <p:nvPr/>
        </p:nvCxnSpPr>
        <p:spPr bwMode="auto">
          <a:xfrm>
            <a:off x="1886542" y="2632348"/>
            <a:ext cx="0" cy="43204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58" name="Straight Connector 557"/>
          <p:cNvCxnSpPr/>
          <p:nvPr/>
        </p:nvCxnSpPr>
        <p:spPr bwMode="auto">
          <a:xfrm>
            <a:off x="1958550" y="2632348"/>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559" name="Group 263"/>
          <p:cNvGrpSpPr>
            <a:grpSpLocks noChangeAspect="1"/>
          </p:cNvGrpSpPr>
          <p:nvPr/>
        </p:nvGrpSpPr>
        <p:grpSpPr>
          <a:xfrm flipV="1">
            <a:off x="1837905" y="2746447"/>
            <a:ext cx="95633" cy="136045"/>
            <a:chOff x="1951211" y="1840260"/>
            <a:chExt cx="144016" cy="288032"/>
          </a:xfrm>
        </p:grpSpPr>
        <p:sp>
          <p:nvSpPr>
            <p:cNvPr id="560" name="Flowchart: Delay 559"/>
            <p:cNvSpPr/>
            <p:nvPr/>
          </p:nvSpPr>
          <p:spPr bwMode="auto">
            <a:xfrm rot="16200000">
              <a:off x="1987215" y="1804256"/>
              <a:ext cx="72008" cy="144016"/>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61" name="Flowchart: Delay 560"/>
            <p:cNvSpPr/>
            <p:nvPr/>
          </p:nvSpPr>
          <p:spPr bwMode="auto">
            <a:xfrm rot="5400000" flipV="1">
              <a:off x="1987215" y="1876264"/>
              <a:ext cx="72008" cy="144016"/>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62" name="Isosceles Triangle 561"/>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563" name="Group 273"/>
          <p:cNvGrpSpPr>
            <a:grpSpLocks noChangeAspect="1"/>
          </p:cNvGrpSpPr>
          <p:nvPr/>
        </p:nvGrpSpPr>
        <p:grpSpPr>
          <a:xfrm flipV="1">
            <a:off x="1403573" y="2743391"/>
            <a:ext cx="95633" cy="136045"/>
            <a:chOff x="1951211" y="1840260"/>
            <a:chExt cx="144016" cy="288032"/>
          </a:xfrm>
        </p:grpSpPr>
        <p:sp>
          <p:nvSpPr>
            <p:cNvPr id="565" name="Flowchart: Delay 564"/>
            <p:cNvSpPr/>
            <p:nvPr/>
          </p:nvSpPr>
          <p:spPr bwMode="auto">
            <a:xfrm rot="16200000">
              <a:off x="1987215" y="1804256"/>
              <a:ext cx="72008" cy="144016"/>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86" name="Flowchart: Delay 585"/>
            <p:cNvSpPr/>
            <p:nvPr/>
          </p:nvSpPr>
          <p:spPr bwMode="auto">
            <a:xfrm rot="5400000" flipV="1">
              <a:off x="1987215" y="1876264"/>
              <a:ext cx="72008" cy="144016"/>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87" name="Isosceles Triangle 586"/>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cxnSp>
        <p:nvCxnSpPr>
          <p:cNvPr id="589" name="Straight Connector 588"/>
          <p:cNvCxnSpPr>
            <a:stCxn id="472" idx="0"/>
          </p:cNvCxnSpPr>
          <p:nvPr/>
        </p:nvCxnSpPr>
        <p:spPr bwMode="auto">
          <a:xfrm flipV="1">
            <a:off x="2591944" y="2200300"/>
            <a:ext cx="7339" cy="144016"/>
          </a:xfrm>
          <a:prstGeom prst="line">
            <a:avLst/>
          </a:prstGeom>
          <a:solidFill>
            <a:schemeClr val="accent1"/>
          </a:solidFill>
          <a:ln w="38100" cap="flat" cmpd="sng" algn="ctr">
            <a:solidFill>
              <a:srgbClr val="CC00FF"/>
            </a:solidFill>
            <a:prstDash val="solid"/>
            <a:round/>
            <a:headEnd type="none" w="med" len="med"/>
            <a:tailEnd type="none" w="med" len="med"/>
          </a:ln>
          <a:effectLst/>
        </p:spPr>
      </p:cxnSp>
      <p:cxnSp>
        <p:nvCxnSpPr>
          <p:cNvPr id="593" name="Straight Connector 592"/>
          <p:cNvCxnSpPr>
            <a:stCxn id="548" idx="0"/>
          </p:cNvCxnSpPr>
          <p:nvPr/>
        </p:nvCxnSpPr>
        <p:spPr bwMode="auto">
          <a:xfrm flipH="1" flipV="1">
            <a:off x="1951211" y="2200300"/>
            <a:ext cx="7339" cy="144016"/>
          </a:xfrm>
          <a:prstGeom prst="line">
            <a:avLst/>
          </a:prstGeom>
          <a:solidFill>
            <a:schemeClr val="accent1"/>
          </a:solidFill>
          <a:ln w="38100" cap="flat" cmpd="sng" algn="ctr">
            <a:solidFill>
              <a:srgbClr val="CC00FF"/>
            </a:solidFill>
            <a:prstDash val="solid"/>
            <a:round/>
            <a:headEnd type="none" w="med" len="med"/>
            <a:tailEnd type="none" w="med" len="med"/>
          </a:ln>
          <a:effectLst/>
        </p:spPr>
      </p:cxnSp>
      <p:sp>
        <p:nvSpPr>
          <p:cNvPr id="611" name="Rectangle 610"/>
          <p:cNvSpPr/>
          <p:nvPr/>
        </p:nvSpPr>
        <p:spPr bwMode="auto">
          <a:xfrm>
            <a:off x="1303139" y="3640460"/>
            <a:ext cx="720080" cy="144016"/>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000" b="1" i="0" u="none" strike="noStrike" cap="none" normalizeH="0" baseline="0" dirty="0" smtClean="0">
                <a:ln>
                  <a:noFill/>
                </a:ln>
                <a:solidFill>
                  <a:schemeClr val="bg1"/>
                </a:solidFill>
                <a:effectLst/>
                <a:latin typeface="Arial" charset="0"/>
                <a:ea typeface="MS PGothic" pitchFamily="34" charset="-128"/>
              </a:rPr>
              <a:t>Half-DAS</a:t>
            </a:r>
          </a:p>
        </p:txBody>
      </p:sp>
      <p:sp>
        <p:nvSpPr>
          <p:cNvPr id="658" name="Rectangle 657"/>
          <p:cNvSpPr/>
          <p:nvPr/>
        </p:nvSpPr>
        <p:spPr bwMode="auto">
          <a:xfrm>
            <a:off x="2383259" y="3640460"/>
            <a:ext cx="720080" cy="144016"/>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000" b="1" i="0" u="none" strike="noStrike" cap="none" normalizeH="0" baseline="0" dirty="0" smtClean="0">
                <a:ln>
                  <a:noFill/>
                </a:ln>
                <a:solidFill>
                  <a:schemeClr val="bg1"/>
                </a:solidFill>
                <a:effectLst/>
                <a:latin typeface="Arial" charset="0"/>
                <a:ea typeface="MS PGothic" pitchFamily="34" charset="-128"/>
              </a:rPr>
              <a:t>Half-DAS</a:t>
            </a:r>
          </a:p>
        </p:txBody>
      </p:sp>
      <p:sp>
        <p:nvSpPr>
          <p:cNvPr id="660" name="Rectangle 659"/>
          <p:cNvSpPr/>
          <p:nvPr/>
        </p:nvSpPr>
        <p:spPr bwMode="auto">
          <a:xfrm>
            <a:off x="1375147" y="3208412"/>
            <a:ext cx="648072" cy="144016"/>
          </a:xfrm>
          <a:prstGeom prst="rect">
            <a:avLst/>
          </a:prstGeom>
          <a:noFill/>
          <a:ln w="9525" cap="flat" cmpd="sng" algn="ctr">
            <a:no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000" b="1" i="0" u="none" strike="noStrike" cap="none" normalizeH="0" baseline="0" dirty="0" smtClean="0">
                <a:ln>
                  <a:noFill/>
                </a:ln>
                <a:solidFill>
                  <a:schemeClr val="bg1"/>
                </a:solidFill>
                <a:effectLst/>
                <a:latin typeface="Arial" charset="0"/>
                <a:ea typeface="MS PGothic" pitchFamily="34" charset="-128"/>
              </a:rPr>
              <a:t>Half-DSS</a:t>
            </a:r>
            <a:endParaRPr kumimoji="0" lang="en-US" sz="1000" b="1" i="0" u="none" strike="noStrike" cap="none" normalizeH="0" baseline="0" dirty="0" smtClean="0">
              <a:ln>
                <a:noFill/>
              </a:ln>
              <a:solidFill>
                <a:schemeClr val="bg1"/>
              </a:solidFill>
              <a:effectLst/>
              <a:latin typeface="Arial" charset="0"/>
              <a:ea typeface="MS PGothic" pitchFamily="34" charset="-128"/>
            </a:endParaRPr>
          </a:p>
        </p:txBody>
      </p:sp>
      <p:sp>
        <p:nvSpPr>
          <p:cNvPr id="661" name="Rectangle 660"/>
          <p:cNvSpPr/>
          <p:nvPr/>
        </p:nvSpPr>
        <p:spPr bwMode="auto">
          <a:xfrm>
            <a:off x="2455267" y="3208412"/>
            <a:ext cx="648072" cy="144016"/>
          </a:xfrm>
          <a:prstGeom prst="rect">
            <a:avLst/>
          </a:prstGeom>
          <a:noFill/>
          <a:ln w="9525" cap="flat" cmpd="sng" algn="ctr">
            <a:no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000" b="1" i="0" u="none" strike="noStrike" cap="none" normalizeH="0" baseline="0" dirty="0" smtClean="0">
                <a:ln>
                  <a:noFill/>
                </a:ln>
                <a:solidFill>
                  <a:schemeClr val="bg1"/>
                </a:solidFill>
                <a:effectLst/>
                <a:latin typeface="Arial" charset="0"/>
                <a:ea typeface="MS PGothic" pitchFamily="34" charset="-128"/>
              </a:rPr>
              <a:t>Half-DSS</a:t>
            </a:r>
            <a:endParaRPr kumimoji="0" lang="en-US" sz="1000" b="1" i="0" u="none" strike="noStrike" cap="none" normalizeH="0" baseline="0" dirty="0" smtClean="0">
              <a:ln>
                <a:noFill/>
              </a:ln>
              <a:solidFill>
                <a:schemeClr val="bg1"/>
              </a:solidFill>
              <a:effectLst/>
              <a:latin typeface="Arial" charset="0"/>
              <a:ea typeface="MS PGothic" pitchFamily="34" charset="-128"/>
            </a:endParaRPr>
          </a:p>
        </p:txBody>
      </p:sp>
      <p:sp>
        <p:nvSpPr>
          <p:cNvPr id="665" name="Rectangle 664"/>
          <p:cNvSpPr/>
          <p:nvPr/>
        </p:nvSpPr>
        <p:spPr bwMode="auto">
          <a:xfrm>
            <a:off x="7207795" y="3064396"/>
            <a:ext cx="727075" cy="288031"/>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666" name="Straight Connector 665"/>
          <p:cNvCxnSpPr/>
          <p:nvPr/>
        </p:nvCxnSpPr>
        <p:spPr bwMode="auto">
          <a:xfrm>
            <a:off x="8431931" y="2848372"/>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67" name="Straight Connector 666"/>
          <p:cNvCxnSpPr/>
          <p:nvPr/>
        </p:nvCxnSpPr>
        <p:spPr bwMode="auto">
          <a:xfrm>
            <a:off x="8647955" y="3352428"/>
            <a:ext cx="0" cy="28803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68" name="Straight Connector 667"/>
          <p:cNvCxnSpPr/>
          <p:nvPr/>
        </p:nvCxnSpPr>
        <p:spPr bwMode="auto">
          <a:xfrm>
            <a:off x="7567835" y="3352428"/>
            <a:ext cx="0" cy="288032"/>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669" name="Rectangle 668"/>
          <p:cNvSpPr/>
          <p:nvPr/>
        </p:nvSpPr>
        <p:spPr bwMode="auto">
          <a:xfrm>
            <a:off x="8280920" y="3064396"/>
            <a:ext cx="727075" cy="288031"/>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670" name="Straight Connector 669"/>
          <p:cNvCxnSpPr/>
          <p:nvPr/>
        </p:nvCxnSpPr>
        <p:spPr bwMode="auto">
          <a:xfrm>
            <a:off x="8719963" y="2056284"/>
            <a:ext cx="216024" cy="288032"/>
          </a:xfrm>
          <a:prstGeom prst="line">
            <a:avLst/>
          </a:prstGeom>
          <a:solidFill>
            <a:schemeClr val="accent1"/>
          </a:solidFill>
          <a:ln w="38100" cap="flat" cmpd="sng" algn="ctr">
            <a:solidFill>
              <a:schemeClr val="tx1"/>
            </a:solidFill>
            <a:prstDash val="solid"/>
            <a:round/>
            <a:headEnd type="none" w="med" len="med"/>
            <a:tailEnd type="none" w="med" len="med"/>
          </a:ln>
          <a:effectLst/>
        </p:spPr>
      </p:cxnSp>
      <p:cxnSp>
        <p:nvCxnSpPr>
          <p:cNvPr id="671" name="Straight Connector 670"/>
          <p:cNvCxnSpPr/>
          <p:nvPr/>
        </p:nvCxnSpPr>
        <p:spPr bwMode="auto">
          <a:xfrm flipH="1">
            <a:off x="7423819" y="2056284"/>
            <a:ext cx="216024" cy="288032"/>
          </a:xfrm>
          <a:prstGeom prst="line">
            <a:avLst/>
          </a:prstGeom>
          <a:solidFill>
            <a:schemeClr val="accent1"/>
          </a:solidFill>
          <a:ln w="38100" cap="flat" cmpd="sng" algn="ctr">
            <a:solidFill>
              <a:schemeClr val="tx1">
                <a:lumMod val="50000"/>
                <a:lumOff val="50000"/>
              </a:schemeClr>
            </a:solidFill>
            <a:prstDash val="solid"/>
            <a:round/>
            <a:headEnd type="none" w="med" len="med"/>
            <a:tailEnd type="none" w="med" len="med"/>
          </a:ln>
          <a:effectLst/>
        </p:spPr>
      </p:cxnSp>
      <p:cxnSp>
        <p:nvCxnSpPr>
          <p:cNvPr id="672" name="Straight Connector 671"/>
          <p:cNvCxnSpPr/>
          <p:nvPr/>
        </p:nvCxnSpPr>
        <p:spPr bwMode="auto">
          <a:xfrm flipH="1">
            <a:off x="7718846" y="3064396"/>
            <a:ext cx="72008" cy="144016"/>
          </a:xfrm>
          <a:prstGeom prst="line">
            <a:avLst/>
          </a:prstGeom>
          <a:solidFill>
            <a:schemeClr val="accent1"/>
          </a:solidFill>
          <a:ln w="38100" cap="flat" cmpd="sng" algn="ctr">
            <a:solidFill>
              <a:schemeClr val="bg1"/>
            </a:solidFill>
            <a:prstDash val="solid"/>
            <a:round/>
            <a:headEnd type="none" w="med" len="med"/>
            <a:tailEnd type="none" w="med" len="med"/>
          </a:ln>
          <a:effectLst/>
        </p:spPr>
      </p:cxnSp>
      <p:cxnSp>
        <p:nvCxnSpPr>
          <p:cNvPr id="673" name="Straight Connector 672"/>
          <p:cNvCxnSpPr/>
          <p:nvPr/>
        </p:nvCxnSpPr>
        <p:spPr bwMode="auto">
          <a:xfrm>
            <a:off x="7358806" y="3064396"/>
            <a:ext cx="72008" cy="144016"/>
          </a:xfrm>
          <a:prstGeom prst="line">
            <a:avLst/>
          </a:prstGeom>
          <a:solidFill>
            <a:schemeClr val="accent1"/>
          </a:solidFill>
          <a:ln w="38100" cap="flat" cmpd="sng" algn="ctr">
            <a:solidFill>
              <a:schemeClr val="bg1"/>
            </a:solidFill>
            <a:prstDash val="solid"/>
            <a:round/>
            <a:headEnd type="none" w="med" len="med"/>
            <a:tailEnd type="none" w="med" len="med"/>
          </a:ln>
          <a:effectLst/>
        </p:spPr>
      </p:cxnSp>
      <p:cxnSp>
        <p:nvCxnSpPr>
          <p:cNvPr id="674" name="Straight Connector 673"/>
          <p:cNvCxnSpPr/>
          <p:nvPr/>
        </p:nvCxnSpPr>
        <p:spPr bwMode="auto">
          <a:xfrm>
            <a:off x="7855867" y="2200300"/>
            <a:ext cx="648072" cy="0"/>
          </a:xfrm>
          <a:prstGeom prst="line">
            <a:avLst/>
          </a:prstGeom>
          <a:solidFill>
            <a:schemeClr val="accent1"/>
          </a:solidFill>
          <a:ln w="38100" cap="flat" cmpd="sng" algn="ctr">
            <a:solidFill>
              <a:srgbClr val="CC00FF"/>
            </a:solidFill>
            <a:prstDash val="solid"/>
            <a:round/>
            <a:headEnd type="none" w="med" len="med"/>
            <a:tailEnd type="none" w="med" len="med"/>
          </a:ln>
          <a:effectLst/>
        </p:spPr>
      </p:cxnSp>
      <p:grpSp>
        <p:nvGrpSpPr>
          <p:cNvPr id="675" name="Group 12"/>
          <p:cNvGrpSpPr>
            <a:grpSpLocks noChangeAspect="1"/>
          </p:cNvGrpSpPr>
          <p:nvPr/>
        </p:nvGrpSpPr>
        <p:grpSpPr>
          <a:xfrm>
            <a:off x="8791971" y="2344316"/>
            <a:ext cx="288032" cy="288032"/>
            <a:chOff x="655067" y="5296644"/>
            <a:chExt cx="504056" cy="504056"/>
          </a:xfrm>
          <a:solidFill>
            <a:schemeClr val="bg1"/>
          </a:solidFill>
        </p:grpSpPr>
        <p:sp>
          <p:nvSpPr>
            <p:cNvPr id="676" name="Isosceles Triangle 675"/>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677" name="Trapezoid 676"/>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678" name="Group 13"/>
          <p:cNvGrpSpPr>
            <a:grpSpLocks noChangeAspect="1"/>
          </p:cNvGrpSpPr>
          <p:nvPr/>
        </p:nvGrpSpPr>
        <p:grpSpPr>
          <a:xfrm>
            <a:off x="8352584" y="2344316"/>
            <a:ext cx="288032" cy="288032"/>
            <a:chOff x="655067" y="5296644"/>
            <a:chExt cx="504056" cy="504056"/>
          </a:xfrm>
          <a:solidFill>
            <a:schemeClr val="bg1"/>
          </a:solidFill>
        </p:grpSpPr>
        <p:sp>
          <p:nvSpPr>
            <p:cNvPr id="679" name="Isosceles Triangle 678"/>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680" name="Trapezoid 679"/>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681" name="Straight Connector 680"/>
          <p:cNvCxnSpPr/>
          <p:nvPr/>
        </p:nvCxnSpPr>
        <p:spPr bwMode="auto">
          <a:xfrm>
            <a:off x="8568608" y="2632348"/>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82" name="Straight Connector 681"/>
          <p:cNvCxnSpPr/>
          <p:nvPr/>
        </p:nvCxnSpPr>
        <p:spPr bwMode="auto">
          <a:xfrm>
            <a:off x="8496600" y="2632348"/>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83" name="Straight Connector 682"/>
          <p:cNvCxnSpPr/>
          <p:nvPr/>
        </p:nvCxnSpPr>
        <p:spPr bwMode="auto">
          <a:xfrm>
            <a:off x="9007995" y="2632348"/>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84" name="Straight Connector 683"/>
          <p:cNvCxnSpPr/>
          <p:nvPr/>
        </p:nvCxnSpPr>
        <p:spPr bwMode="auto">
          <a:xfrm>
            <a:off x="8431931" y="2632348"/>
            <a:ext cx="0" cy="43204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85" name="Straight Connector 684"/>
          <p:cNvCxnSpPr/>
          <p:nvPr/>
        </p:nvCxnSpPr>
        <p:spPr bwMode="auto">
          <a:xfrm>
            <a:off x="8863979" y="2632348"/>
            <a:ext cx="0" cy="43204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86" name="Straight Connector 685"/>
          <p:cNvCxnSpPr/>
          <p:nvPr/>
        </p:nvCxnSpPr>
        <p:spPr bwMode="auto">
          <a:xfrm>
            <a:off x="8935987" y="2632348"/>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687" name="Freeform 686"/>
          <p:cNvSpPr/>
          <p:nvPr/>
        </p:nvSpPr>
        <p:spPr bwMode="auto">
          <a:xfrm>
            <a:off x="8424936" y="3064396"/>
            <a:ext cx="432048" cy="144016"/>
          </a:xfrm>
          <a:custGeom>
            <a:avLst/>
            <a:gdLst>
              <a:gd name="connsiteX0" fmla="*/ 0 w 218783"/>
              <a:gd name="connsiteY0" fmla="*/ 0 h 73863"/>
              <a:gd name="connsiteX1" fmla="*/ 106587 w 218783"/>
              <a:gd name="connsiteY1" fmla="*/ 72928 h 73863"/>
              <a:gd name="connsiteX2" fmla="*/ 218783 w 218783"/>
              <a:gd name="connsiteY2" fmla="*/ 5610 h 73863"/>
            </a:gdLst>
            <a:ahLst/>
            <a:cxnLst>
              <a:cxn ang="0">
                <a:pos x="connsiteX0" y="connsiteY0"/>
              </a:cxn>
              <a:cxn ang="0">
                <a:pos x="connsiteX1" y="connsiteY1"/>
              </a:cxn>
              <a:cxn ang="0">
                <a:pos x="connsiteX2" y="connsiteY2"/>
              </a:cxn>
            </a:cxnLst>
            <a:rect l="l" t="t" r="r" b="b"/>
            <a:pathLst>
              <a:path w="218783" h="73863">
                <a:moveTo>
                  <a:pt x="0" y="0"/>
                </a:moveTo>
                <a:cubicBezTo>
                  <a:pt x="35061" y="35996"/>
                  <a:pt x="70123" y="71993"/>
                  <a:pt x="106587" y="72928"/>
                </a:cubicBezTo>
                <a:cubicBezTo>
                  <a:pt x="143051" y="73863"/>
                  <a:pt x="180917" y="39736"/>
                  <a:pt x="218783" y="5610"/>
                </a:cubicBezTo>
              </a:path>
            </a:pathLst>
          </a:custGeom>
          <a:noFill/>
          <a:ln w="38100"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688" name="TextBox 687"/>
          <p:cNvSpPr txBox="1"/>
          <p:nvPr/>
        </p:nvSpPr>
        <p:spPr>
          <a:xfrm>
            <a:off x="7831441" y="2848952"/>
            <a:ext cx="240450" cy="215444"/>
          </a:xfrm>
          <a:prstGeom prst="rect">
            <a:avLst/>
          </a:prstGeom>
          <a:noFill/>
        </p:spPr>
        <p:txBody>
          <a:bodyPr wrap="none" lIns="0" tIns="0" rIns="0" bIns="0" rtlCol="0">
            <a:spAutoFit/>
          </a:bodyPr>
          <a:lstStyle/>
          <a:p>
            <a:r>
              <a:rPr lang="en-GB" sz="1400" dirty="0" smtClean="0"/>
              <a:t>W*</a:t>
            </a:r>
            <a:endParaRPr lang="en-US" sz="1400" dirty="0" smtClean="0"/>
          </a:p>
        </p:txBody>
      </p:sp>
      <p:sp>
        <p:nvSpPr>
          <p:cNvPr id="689" name="TextBox 688"/>
          <p:cNvSpPr txBox="1"/>
          <p:nvPr/>
        </p:nvSpPr>
        <p:spPr>
          <a:xfrm>
            <a:off x="7207795" y="2848952"/>
            <a:ext cx="120226" cy="215444"/>
          </a:xfrm>
          <a:prstGeom prst="rect">
            <a:avLst/>
          </a:prstGeom>
          <a:noFill/>
        </p:spPr>
        <p:txBody>
          <a:bodyPr wrap="none" lIns="0" tIns="0" rIns="0" bIns="0" rtlCol="0">
            <a:spAutoFit/>
          </a:bodyPr>
          <a:lstStyle/>
          <a:p>
            <a:r>
              <a:rPr lang="en-GB" sz="1400" dirty="0" smtClean="0"/>
              <a:t>P</a:t>
            </a:r>
            <a:endParaRPr lang="en-US" sz="1400" dirty="0" smtClean="0"/>
          </a:p>
        </p:txBody>
      </p:sp>
      <p:sp>
        <p:nvSpPr>
          <p:cNvPr id="690" name="TextBox 689"/>
          <p:cNvSpPr txBox="1"/>
          <p:nvPr/>
        </p:nvSpPr>
        <p:spPr>
          <a:xfrm>
            <a:off x="8910085" y="2848372"/>
            <a:ext cx="169918" cy="215444"/>
          </a:xfrm>
          <a:prstGeom prst="rect">
            <a:avLst/>
          </a:prstGeom>
          <a:noFill/>
        </p:spPr>
        <p:txBody>
          <a:bodyPr wrap="none" lIns="0" tIns="0" rIns="0" bIns="0" rtlCol="0">
            <a:spAutoFit/>
          </a:bodyPr>
          <a:lstStyle/>
          <a:p>
            <a:r>
              <a:rPr lang="en-GB" sz="1400" dirty="0" smtClean="0">
                <a:solidFill>
                  <a:schemeClr val="bg1">
                    <a:lumMod val="75000"/>
                  </a:schemeClr>
                </a:solidFill>
              </a:rPr>
              <a:t>W</a:t>
            </a:r>
            <a:endParaRPr lang="en-US" sz="1400" dirty="0" smtClean="0">
              <a:solidFill>
                <a:schemeClr val="bg1">
                  <a:lumMod val="75000"/>
                </a:schemeClr>
              </a:solidFill>
            </a:endParaRPr>
          </a:p>
        </p:txBody>
      </p:sp>
      <p:sp>
        <p:nvSpPr>
          <p:cNvPr id="691" name="TextBox 690"/>
          <p:cNvSpPr txBox="1"/>
          <p:nvPr/>
        </p:nvSpPr>
        <p:spPr>
          <a:xfrm>
            <a:off x="8215907" y="2848372"/>
            <a:ext cx="190758" cy="215444"/>
          </a:xfrm>
          <a:prstGeom prst="rect">
            <a:avLst/>
          </a:prstGeom>
          <a:noFill/>
        </p:spPr>
        <p:txBody>
          <a:bodyPr wrap="none" lIns="0" tIns="0" rIns="0" bIns="0" rtlCol="0">
            <a:spAutoFit/>
          </a:bodyPr>
          <a:lstStyle/>
          <a:p>
            <a:r>
              <a:rPr lang="en-GB" sz="1400" dirty="0" smtClean="0">
                <a:solidFill>
                  <a:schemeClr val="bg1">
                    <a:lumMod val="75000"/>
                  </a:schemeClr>
                </a:solidFill>
              </a:rPr>
              <a:t>P*</a:t>
            </a:r>
            <a:endParaRPr lang="en-US" sz="1400" dirty="0" smtClean="0">
              <a:solidFill>
                <a:schemeClr val="bg1">
                  <a:lumMod val="75000"/>
                </a:schemeClr>
              </a:solidFill>
            </a:endParaRPr>
          </a:p>
        </p:txBody>
      </p:sp>
      <p:sp>
        <p:nvSpPr>
          <p:cNvPr id="692" name="Rectangle 691"/>
          <p:cNvSpPr/>
          <p:nvPr/>
        </p:nvSpPr>
        <p:spPr bwMode="auto">
          <a:xfrm>
            <a:off x="7135787" y="2056284"/>
            <a:ext cx="2088232" cy="1800200"/>
          </a:xfrm>
          <a:prstGeom prst="rect">
            <a:avLst/>
          </a:prstGeom>
          <a:noFill/>
          <a:ln w="9525" cap="flat" cmpd="sng" algn="ctr">
            <a:solidFill>
              <a:schemeClr val="tx1"/>
            </a:solidFill>
            <a:prstDash val="lg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693" name="Straight Connector 692"/>
          <p:cNvCxnSpPr/>
          <p:nvPr/>
        </p:nvCxnSpPr>
        <p:spPr bwMode="auto">
          <a:xfrm flipH="1">
            <a:off x="7574830" y="3136404"/>
            <a:ext cx="72008" cy="224408"/>
          </a:xfrm>
          <a:prstGeom prst="line">
            <a:avLst/>
          </a:prstGeom>
          <a:solidFill>
            <a:schemeClr val="accent1"/>
          </a:solidFill>
          <a:ln w="38100" cap="flat" cmpd="sng" algn="ctr">
            <a:solidFill>
              <a:schemeClr val="bg1"/>
            </a:solidFill>
            <a:prstDash val="solid"/>
            <a:round/>
            <a:headEnd type="none" w="med" len="med"/>
            <a:tailEnd type="none" w="med" len="med"/>
          </a:ln>
          <a:effectLst/>
        </p:spPr>
      </p:cxnSp>
      <p:cxnSp>
        <p:nvCxnSpPr>
          <p:cNvPr id="702" name="Straight Connector 701"/>
          <p:cNvCxnSpPr/>
          <p:nvPr/>
        </p:nvCxnSpPr>
        <p:spPr bwMode="auto">
          <a:xfrm>
            <a:off x="7359150" y="2848372"/>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703" name="Group 12"/>
          <p:cNvGrpSpPr>
            <a:grpSpLocks noChangeAspect="1"/>
          </p:cNvGrpSpPr>
          <p:nvPr/>
        </p:nvGrpSpPr>
        <p:grpSpPr>
          <a:xfrm>
            <a:off x="7719190" y="2344316"/>
            <a:ext cx="288032" cy="288032"/>
            <a:chOff x="655067" y="5296644"/>
            <a:chExt cx="504056" cy="504056"/>
          </a:xfrm>
          <a:solidFill>
            <a:schemeClr val="bg1"/>
          </a:solidFill>
        </p:grpSpPr>
        <p:sp>
          <p:nvSpPr>
            <p:cNvPr id="704" name="Isosceles Triangle 703"/>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705" name="Trapezoid 704"/>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706" name="Group 13"/>
          <p:cNvGrpSpPr>
            <a:grpSpLocks noChangeAspect="1"/>
          </p:cNvGrpSpPr>
          <p:nvPr/>
        </p:nvGrpSpPr>
        <p:grpSpPr>
          <a:xfrm>
            <a:off x="7279803" y="2344316"/>
            <a:ext cx="288032" cy="288032"/>
            <a:chOff x="655067" y="5296644"/>
            <a:chExt cx="504056" cy="504056"/>
          </a:xfrm>
          <a:solidFill>
            <a:schemeClr val="bg1"/>
          </a:solidFill>
        </p:grpSpPr>
        <p:sp>
          <p:nvSpPr>
            <p:cNvPr id="707" name="Isosceles Triangle 706"/>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708" name="Trapezoid 707"/>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709" name="Straight Connector 708"/>
          <p:cNvCxnSpPr/>
          <p:nvPr/>
        </p:nvCxnSpPr>
        <p:spPr bwMode="auto">
          <a:xfrm>
            <a:off x="7495827" y="2632348"/>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10" name="Straight Connector 709"/>
          <p:cNvCxnSpPr/>
          <p:nvPr/>
        </p:nvCxnSpPr>
        <p:spPr bwMode="auto">
          <a:xfrm>
            <a:off x="7423819" y="2632348"/>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11" name="Straight Connector 710"/>
          <p:cNvCxnSpPr/>
          <p:nvPr/>
        </p:nvCxnSpPr>
        <p:spPr bwMode="auto">
          <a:xfrm>
            <a:off x="7935214" y="2632348"/>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12" name="Straight Connector 711"/>
          <p:cNvCxnSpPr/>
          <p:nvPr/>
        </p:nvCxnSpPr>
        <p:spPr bwMode="auto">
          <a:xfrm>
            <a:off x="7359150" y="2632348"/>
            <a:ext cx="0" cy="43204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13" name="Straight Connector 712"/>
          <p:cNvCxnSpPr/>
          <p:nvPr/>
        </p:nvCxnSpPr>
        <p:spPr bwMode="auto">
          <a:xfrm>
            <a:off x="7791198" y="2632348"/>
            <a:ext cx="0" cy="43204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14" name="Straight Connector 713"/>
          <p:cNvCxnSpPr/>
          <p:nvPr/>
        </p:nvCxnSpPr>
        <p:spPr bwMode="auto">
          <a:xfrm>
            <a:off x="7863206" y="2632348"/>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715" name="Group 263"/>
          <p:cNvGrpSpPr>
            <a:grpSpLocks noChangeAspect="1"/>
          </p:cNvGrpSpPr>
          <p:nvPr/>
        </p:nvGrpSpPr>
        <p:grpSpPr>
          <a:xfrm flipV="1">
            <a:off x="8820381" y="2746447"/>
            <a:ext cx="95633" cy="136045"/>
            <a:chOff x="1951211" y="1840260"/>
            <a:chExt cx="144016" cy="288032"/>
          </a:xfrm>
        </p:grpSpPr>
        <p:sp>
          <p:nvSpPr>
            <p:cNvPr id="716" name="Flowchart: Delay 715"/>
            <p:cNvSpPr/>
            <p:nvPr/>
          </p:nvSpPr>
          <p:spPr bwMode="auto">
            <a:xfrm rot="16200000">
              <a:off x="1987215" y="1804256"/>
              <a:ext cx="72008" cy="144016"/>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17" name="Flowchart: Delay 716"/>
            <p:cNvSpPr/>
            <p:nvPr/>
          </p:nvSpPr>
          <p:spPr bwMode="auto">
            <a:xfrm rot="5400000" flipV="1">
              <a:off x="1987215" y="1876264"/>
              <a:ext cx="72008" cy="144016"/>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18" name="Isosceles Triangle 717"/>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719" name="Group 273"/>
          <p:cNvGrpSpPr>
            <a:grpSpLocks noChangeAspect="1"/>
          </p:cNvGrpSpPr>
          <p:nvPr/>
        </p:nvGrpSpPr>
        <p:grpSpPr>
          <a:xfrm flipV="1">
            <a:off x="8386049" y="2743391"/>
            <a:ext cx="95633" cy="136045"/>
            <a:chOff x="1951211" y="1840260"/>
            <a:chExt cx="144016" cy="288032"/>
          </a:xfrm>
        </p:grpSpPr>
        <p:sp>
          <p:nvSpPr>
            <p:cNvPr id="720" name="Flowchart: Delay 719"/>
            <p:cNvSpPr/>
            <p:nvPr/>
          </p:nvSpPr>
          <p:spPr bwMode="auto">
            <a:xfrm rot="16200000">
              <a:off x="1987215" y="1804256"/>
              <a:ext cx="72008" cy="144016"/>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21" name="Flowchart: Delay 720"/>
            <p:cNvSpPr/>
            <p:nvPr/>
          </p:nvSpPr>
          <p:spPr bwMode="auto">
            <a:xfrm rot="5400000" flipV="1">
              <a:off x="1987215" y="1876264"/>
              <a:ext cx="72008" cy="144016"/>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22" name="Isosceles Triangle 721"/>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cxnSp>
        <p:nvCxnSpPr>
          <p:cNvPr id="723" name="Straight Connector 722"/>
          <p:cNvCxnSpPr>
            <a:stCxn id="679" idx="0"/>
          </p:cNvCxnSpPr>
          <p:nvPr/>
        </p:nvCxnSpPr>
        <p:spPr bwMode="auto">
          <a:xfrm flipV="1">
            <a:off x="8496600" y="2200300"/>
            <a:ext cx="7339" cy="144016"/>
          </a:xfrm>
          <a:prstGeom prst="line">
            <a:avLst/>
          </a:prstGeom>
          <a:solidFill>
            <a:schemeClr val="accent1"/>
          </a:solidFill>
          <a:ln w="38100" cap="flat" cmpd="sng" algn="ctr">
            <a:solidFill>
              <a:srgbClr val="CC00FF"/>
            </a:solidFill>
            <a:prstDash val="solid"/>
            <a:round/>
            <a:headEnd type="none" w="med" len="med"/>
            <a:tailEnd type="none" w="med" len="med"/>
          </a:ln>
          <a:effectLst/>
        </p:spPr>
      </p:cxnSp>
      <p:cxnSp>
        <p:nvCxnSpPr>
          <p:cNvPr id="724" name="Straight Connector 723"/>
          <p:cNvCxnSpPr>
            <a:stCxn id="704" idx="0"/>
          </p:cNvCxnSpPr>
          <p:nvPr/>
        </p:nvCxnSpPr>
        <p:spPr bwMode="auto">
          <a:xfrm flipH="1" flipV="1">
            <a:off x="7855867" y="2200300"/>
            <a:ext cx="7339" cy="144016"/>
          </a:xfrm>
          <a:prstGeom prst="line">
            <a:avLst/>
          </a:prstGeom>
          <a:solidFill>
            <a:schemeClr val="accent1"/>
          </a:solidFill>
          <a:ln w="38100" cap="flat" cmpd="sng" algn="ctr">
            <a:solidFill>
              <a:srgbClr val="CC00FF"/>
            </a:solidFill>
            <a:prstDash val="solid"/>
            <a:round/>
            <a:headEnd type="none" w="med" len="med"/>
            <a:tailEnd type="none" w="med" len="med"/>
          </a:ln>
          <a:effectLst/>
        </p:spPr>
      </p:cxnSp>
      <p:sp>
        <p:nvSpPr>
          <p:cNvPr id="725" name="Rectangle 724"/>
          <p:cNvSpPr/>
          <p:nvPr/>
        </p:nvSpPr>
        <p:spPr bwMode="auto">
          <a:xfrm>
            <a:off x="7207795" y="3640460"/>
            <a:ext cx="720080" cy="144016"/>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000" b="1" i="0" u="none" strike="noStrike" cap="none" normalizeH="0" baseline="0" dirty="0" smtClean="0">
                <a:ln>
                  <a:noFill/>
                </a:ln>
                <a:solidFill>
                  <a:schemeClr val="bg1"/>
                </a:solidFill>
                <a:effectLst/>
                <a:latin typeface="Arial" charset="0"/>
                <a:ea typeface="MS PGothic" pitchFamily="34" charset="-128"/>
              </a:rPr>
              <a:t>Half-DAS</a:t>
            </a:r>
          </a:p>
        </p:txBody>
      </p:sp>
      <p:sp>
        <p:nvSpPr>
          <p:cNvPr id="726" name="Rectangle 725"/>
          <p:cNvSpPr/>
          <p:nvPr/>
        </p:nvSpPr>
        <p:spPr bwMode="auto">
          <a:xfrm>
            <a:off x="8287915" y="3640460"/>
            <a:ext cx="720080" cy="144016"/>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000" b="1" i="0" u="none" strike="noStrike" cap="none" normalizeH="0" baseline="0" dirty="0" smtClean="0">
                <a:ln>
                  <a:noFill/>
                </a:ln>
                <a:solidFill>
                  <a:schemeClr val="bg1"/>
                </a:solidFill>
                <a:effectLst/>
                <a:latin typeface="Arial" charset="0"/>
                <a:ea typeface="MS PGothic" pitchFamily="34" charset="-128"/>
              </a:rPr>
              <a:t>Half-DAS</a:t>
            </a:r>
          </a:p>
        </p:txBody>
      </p:sp>
      <p:sp>
        <p:nvSpPr>
          <p:cNvPr id="727" name="Rectangle 726"/>
          <p:cNvSpPr/>
          <p:nvPr/>
        </p:nvSpPr>
        <p:spPr bwMode="auto">
          <a:xfrm>
            <a:off x="8352928" y="3208412"/>
            <a:ext cx="648072" cy="144016"/>
          </a:xfrm>
          <a:prstGeom prst="rect">
            <a:avLst/>
          </a:prstGeom>
          <a:noFill/>
          <a:ln w="9525" cap="flat" cmpd="sng" algn="ctr">
            <a:no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000" b="1" i="0" u="none" strike="noStrike" cap="none" normalizeH="0" baseline="0" dirty="0" smtClean="0">
                <a:ln>
                  <a:noFill/>
                </a:ln>
                <a:solidFill>
                  <a:schemeClr val="bg1"/>
                </a:solidFill>
                <a:effectLst/>
                <a:latin typeface="Arial" charset="0"/>
                <a:ea typeface="MS PGothic" pitchFamily="34" charset="-128"/>
              </a:rPr>
              <a:t>Half-DSS</a:t>
            </a:r>
            <a:endParaRPr kumimoji="0" lang="en-US" sz="1000" b="1" i="0" u="none" strike="noStrike" cap="none" normalizeH="0" baseline="0" dirty="0" smtClean="0">
              <a:ln>
                <a:noFill/>
              </a:ln>
              <a:solidFill>
                <a:schemeClr val="bg1"/>
              </a:solidFill>
              <a:effectLst/>
              <a:latin typeface="Arial" charset="0"/>
              <a:ea typeface="MS PGothic" pitchFamily="34" charset="-128"/>
            </a:endParaRPr>
          </a:p>
        </p:txBody>
      </p:sp>
      <p:sp>
        <p:nvSpPr>
          <p:cNvPr id="728" name="Rectangle 727"/>
          <p:cNvSpPr/>
          <p:nvPr/>
        </p:nvSpPr>
        <p:spPr bwMode="auto">
          <a:xfrm>
            <a:off x="7207795" y="3208412"/>
            <a:ext cx="648072" cy="144016"/>
          </a:xfrm>
          <a:prstGeom prst="rect">
            <a:avLst/>
          </a:prstGeom>
          <a:noFill/>
          <a:ln w="9525" cap="flat" cmpd="sng" algn="ctr">
            <a:no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000" b="1" i="0" u="none" strike="noStrike" cap="none" normalizeH="0" baseline="0" dirty="0" smtClean="0">
                <a:ln>
                  <a:noFill/>
                </a:ln>
                <a:solidFill>
                  <a:schemeClr val="bg1"/>
                </a:solidFill>
                <a:effectLst/>
                <a:latin typeface="Arial" charset="0"/>
                <a:ea typeface="MS PGothic" pitchFamily="34" charset="-128"/>
              </a:rPr>
              <a:t>Half-DSS</a:t>
            </a:r>
            <a:endParaRPr kumimoji="0" lang="en-US" sz="1000" b="1" i="0" u="none" strike="noStrike" cap="none" normalizeH="0" baseline="0" dirty="0" smtClean="0">
              <a:ln>
                <a:noFill/>
              </a:ln>
              <a:solidFill>
                <a:schemeClr val="bg1"/>
              </a:solidFill>
              <a:effectLst/>
              <a:latin typeface="Arial" charset="0"/>
              <a:ea typeface="MS PGothic" pitchFamily="34" charset="-128"/>
            </a:endParaRPr>
          </a:p>
        </p:txBody>
      </p:sp>
      <p:grpSp>
        <p:nvGrpSpPr>
          <p:cNvPr id="694" name="Group 263"/>
          <p:cNvGrpSpPr>
            <a:grpSpLocks noChangeAspect="1"/>
          </p:cNvGrpSpPr>
          <p:nvPr/>
        </p:nvGrpSpPr>
        <p:grpSpPr>
          <a:xfrm flipV="1">
            <a:off x="7747171" y="2746447"/>
            <a:ext cx="95633" cy="136045"/>
            <a:chOff x="1951211" y="1840260"/>
            <a:chExt cx="144016" cy="288032"/>
          </a:xfrm>
        </p:grpSpPr>
        <p:sp>
          <p:nvSpPr>
            <p:cNvPr id="695" name="Flowchart: Delay 694"/>
            <p:cNvSpPr/>
            <p:nvPr/>
          </p:nvSpPr>
          <p:spPr bwMode="auto">
            <a:xfrm rot="16200000">
              <a:off x="1987215" y="1804256"/>
              <a:ext cx="72008" cy="144016"/>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96" name="Flowchart: Delay 695"/>
            <p:cNvSpPr/>
            <p:nvPr/>
          </p:nvSpPr>
          <p:spPr bwMode="auto">
            <a:xfrm rot="5400000" flipV="1">
              <a:off x="1987215" y="1876264"/>
              <a:ext cx="72008" cy="144016"/>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97" name="Isosceles Triangle 696"/>
            <p:cNvSpPr/>
            <p:nvPr/>
          </p:nvSpPr>
          <p:spPr bwMode="auto">
            <a:xfrm flipH="1" flipV="1">
              <a:off x="1951211" y="1984276"/>
              <a:ext cx="144016" cy="144016"/>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698" name="Group 273"/>
          <p:cNvGrpSpPr>
            <a:grpSpLocks noChangeAspect="1"/>
          </p:cNvGrpSpPr>
          <p:nvPr/>
        </p:nvGrpSpPr>
        <p:grpSpPr>
          <a:xfrm flipV="1">
            <a:off x="7312839" y="2743391"/>
            <a:ext cx="95633" cy="136045"/>
            <a:chOff x="1951211" y="1840260"/>
            <a:chExt cx="144016" cy="288032"/>
          </a:xfrm>
        </p:grpSpPr>
        <p:sp>
          <p:nvSpPr>
            <p:cNvPr id="699" name="Flowchart: Delay 698"/>
            <p:cNvSpPr/>
            <p:nvPr/>
          </p:nvSpPr>
          <p:spPr bwMode="auto">
            <a:xfrm rot="16200000">
              <a:off x="1987215" y="1804256"/>
              <a:ext cx="72008" cy="144016"/>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00" name="Flowchart: Delay 699"/>
            <p:cNvSpPr/>
            <p:nvPr/>
          </p:nvSpPr>
          <p:spPr bwMode="auto">
            <a:xfrm rot="5400000" flipV="1">
              <a:off x="1987215" y="1876264"/>
              <a:ext cx="72008" cy="144016"/>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01" name="Isosceles Triangle 700"/>
            <p:cNvSpPr/>
            <p:nvPr/>
          </p:nvSpPr>
          <p:spPr bwMode="auto">
            <a:xfrm flipH="1" flipV="1">
              <a:off x="1951211" y="1984276"/>
              <a:ext cx="144016" cy="144016"/>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sp>
        <p:nvSpPr>
          <p:cNvPr id="732" name="TextBox 731"/>
          <p:cNvSpPr txBox="1"/>
          <p:nvPr/>
        </p:nvSpPr>
        <p:spPr>
          <a:xfrm>
            <a:off x="6995" y="2416324"/>
            <a:ext cx="1080120" cy="430887"/>
          </a:xfrm>
          <a:prstGeom prst="rect">
            <a:avLst/>
          </a:prstGeom>
          <a:noFill/>
        </p:spPr>
        <p:txBody>
          <a:bodyPr wrap="square" lIns="0" tIns="0" rIns="0" bIns="0" rtlCol="0">
            <a:spAutoFit/>
          </a:bodyPr>
          <a:lstStyle/>
          <a:p>
            <a:pPr algn="r"/>
            <a:r>
              <a:rPr lang="en-GB" sz="1400" b="0" dirty="0" smtClean="0">
                <a:solidFill>
                  <a:srgbClr val="C00000"/>
                </a:solidFill>
              </a:rPr>
              <a:t>Disabled SVLAN MEP</a:t>
            </a:r>
            <a:endParaRPr lang="en-US" sz="1400" b="0" dirty="0" smtClean="0">
              <a:solidFill>
                <a:srgbClr val="C00000"/>
              </a:solidFill>
            </a:endParaRPr>
          </a:p>
        </p:txBody>
      </p:sp>
      <p:cxnSp>
        <p:nvCxnSpPr>
          <p:cNvPr id="734" name="Straight Arrow Connector 733"/>
          <p:cNvCxnSpPr>
            <a:stCxn id="732" idx="3"/>
            <a:endCxn id="587" idx="5"/>
          </p:cNvCxnSpPr>
          <p:nvPr/>
        </p:nvCxnSpPr>
        <p:spPr bwMode="auto">
          <a:xfrm>
            <a:off x="1087115" y="2631768"/>
            <a:ext cx="340366" cy="145635"/>
          </a:xfrm>
          <a:prstGeom prst="straightConnector1">
            <a:avLst/>
          </a:prstGeom>
          <a:solidFill>
            <a:schemeClr val="accent1"/>
          </a:solidFill>
          <a:ln w="9525" cap="flat" cmpd="sng" algn="ctr">
            <a:solidFill>
              <a:srgbClr val="C00000"/>
            </a:solidFill>
            <a:prstDash val="solid"/>
            <a:round/>
            <a:headEnd type="none" w="med" len="med"/>
            <a:tailEnd type="arrow"/>
          </a:ln>
          <a:effectLst/>
        </p:spPr>
      </p:cxnSp>
      <p:sp>
        <p:nvSpPr>
          <p:cNvPr id="736" name="TextBox 735"/>
          <p:cNvSpPr txBox="1"/>
          <p:nvPr/>
        </p:nvSpPr>
        <p:spPr>
          <a:xfrm>
            <a:off x="5931325" y="2416324"/>
            <a:ext cx="1080120" cy="430887"/>
          </a:xfrm>
          <a:prstGeom prst="rect">
            <a:avLst/>
          </a:prstGeom>
          <a:noFill/>
        </p:spPr>
        <p:txBody>
          <a:bodyPr wrap="square" lIns="0" tIns="0" rIns="0" bIns="0" rtlCol="0">
            <a:spAutoFit/>
          </a:bodyPr>
          <a:lstStyle/>
          <a:p>
            <a:pPr algn="r"/>
            <a:r>
              <a:rPr lang="en-GB" sz="1400" b="0" dirty="0" smtClean="0">
                <a:solidFill>
                  <a:srgbClr val="C00000"/>
                </a:solidFill>
              </a:rPr>
              <a:t>Active SVLAN MEP</a:t>
            </a:r>
            <a:endParaRPr lang="en-US" sz="1400" b="0" dirty="0" smtClean="0">
              <a:solidFill>
                <a:srgbClr val="C00000"/>
              </a:solidFill>
            </a:endParaRPr>
          </a:p>
        </p:txBody>
      </p:sp>
      <p:cxnSp>
        <p:nvCxnSpPr>
          <p:cNvPr id="737" name="Straight Arrow Connector 736"/>
          <p:cNvCxnSpPr>
            <a:stCxn id="736" idx="3"/>
            <a:endCxn id="701" idx="5"/>
          </p:cNvCxnSpPr>
          <p:nvPr/>
        </p:nvCxnSpPr>
        <p:spPr bwMode="auto">
          <a:xfrm>
            <a:off x="7011445" y="2631768"/>
            <a:ext cx="325302" cy="145635"/>
          </a:xfrm>
          <a:prstGeom prst="straightConnector1">
            <a:avLst/>
          </a:prstGeom>
          <a:solidFill>
            <a:schemeClr val="accent1"/>
          </a:solidFill>
          <a:ln w="9525" cap="flat" cmpd="sng" algn="ctr">
            <a:solidFill>
              <a:srgbClr val="C00000"/>
            </a:solidFill>
            <a:prstDash val="solid"/>
            <a:round/>
            <a:headEnd type="none" w="med" len="med"/>
            <a:tailEnd type="arrow"/>
          </a:ln>
          <a:effectLst/>
        </p:spPr>
      </p:cxnSp>
      <p:sp>
        <p:nvSpPr>
          <p:cNvPr id="738" name="TextBox 737"/>
          <p:cNvSpPr txBox="1"/>
          <p:nvPr/>
        </p:nvSpPr>
        <p:spPr>
          <a:xfrm>
            <a:off x="3463379" y="2417485"/>
            <a:ext cx="1080120" cy="430887"/>
          </a:xfrm>
          <a:prstGeom prst="rect">
            <a:avLst/>
          </a:prstGeom>
          <a:noFill/>
        </p:spPr>
        <p:txBody>
          <a:bodyPr wrap="square" lIns="0" tIns="0" rIns="0" bIns="0" rtlCol="0">
            <a:spAutoFit/>
          </a:bodyPr>
          <a:lstStyle/>
          <a:p>
            <a:r>
              <a:rPr lang="en-GB" sz="1400" b="0" dirty="0" smtClean="0">
                <a:solidFill>
                  <a:srgbClr val="C00000"/>
                </a:solidFill>
              </a:rPr>
              <a:t>Active SVLAN MEP</a:t>
            </a:r>
            <a:endParaRPr lang="en-US" sz="1400" b="0" dirty="0" smtClean="0">
              <a:solidFill>
                <a:srgbClr val="C00000"/>
              </a:solidFill>
            </a:endParaRPr>
          </a:p>
        </p:txBody>
      </p:sp>
      <p:cxnSp>
        <p:nvCxnSpPr>
          <p:cNvPr id="739" name="Straight Arrow Connector 738"/>
          <p:cNvCxnSpPr>
            <a:stCxn id="738" idx="1"/>
            <a:endCxn id="536" idx="1"/>
          </p:cNvCxnSpPr>
          <p:nvPr/>
        </p:nvCxnSpPr>
        <p:spPr bwMode="auto">
          <a:xfrm flipH="1">
            <a:off x="2982411" y="2632929"/>
            <a:ext cx="480968" cy="147530"/>
          </a:xfrm>
          <a:prstGeom prst="straightConnector1">
            <a:avLst/>
          </a:prstGeom>
          <a:solidFill>
            <a:schemeClr val="accent1"/>
          </a:solidFill>
          <a:ln w="9525" cap="flat" cmpd="sng" algn="ctr">
            <a:solidFill>
              <a:srgbClr val="C00000"/>
            </a:solidFill>
            <a:prstDash val="solid"/>
            <a:round/>
            <a:headEnd type="none" w="med" len="med"/>
            <a:tailEnd type="arrow"/>
          </a:ln>
          <a:effectLst/>
        </p:spPr>
      </p:cxnSp>
      <p:sp>
        <p:nvSpPr>
          <p:cNvPr id="744" name="TextBox 743"/>
          <p:cNvSpPr txBox="1"/>
          <p:nvPr/>
        </p:nvSpPr>
        <p:spPr>
          <a:xfrm>
            <a:off x="9368035" y="2417485"/>
            <a:ext cx="1080120" cy="430887"/>
          </a:xfrm>
          <a:prstGeom prst="rect">
            <a:avLst/>
          </a:prstGeom>
          <a:noFill/>
        </p:spPr>
        <p:txBody>
          <a:bodyPr wrap="square" lIns="0" tIns="0" rIns="0" bIns="0" rtlCol="0">
            <a:spAutoFit/>
          </a:bodyPr>
          <a:lstStyle/>
          <a:p>
            <a:r>
              <a:rPr lang="en-GB" sz="1400" b="0" dirty="0" smtClean="0">
                <a:solidFill>
                  <a:srgbClr val="C00000"/>
                </a:solidFill>
              </a:rPr>
              <a:t>Disabled SVLAN MEP</a:t>
            </a:r>
            <a:endParaRPr lang="en-US" sz="1400" b="0" dirty="0" smtClean="0">
              <a:solidFill>
                <a:srgbClr val="C00000"/>
              </a:solidFill>
            </a:endParaRPr>
          </a:p>
        </p:txBody>
      </p:sp>
      <p:cxnSp>
        <p:nvCxnSpPr>
          <p:cNvPr id="745" name="Straight Arrow Connector 744"/>
          <p:cNvCxnSpPr>
            <a:stCxn id="744" idx="1"/>
            <a:endCxn id="718" idx="1"/>
          </p:cNvCxnSpPr>
          <p:nvPr/>
        </p:nvCxnSpPr>
        <p:spPr bwMode="auto">
          <a:xfrm flipH="1">
            <a:off x="8892106" y="2632929"/>
            <a:ext cx="475929" cy="147530"/>
          </a:xfrm>
          <a:prstGeom prst="straightConnector1">
            <a:avLst/>
          </a:prstGeom>
          <a:solidFill>
            <a:schemeClr val="accent1"/>
          </a:solidFill>
          <a:ln w="9525" cap="flat" cmpd="sng" algn="ctr">
            <a:solidFill>
              <a:srgbClr val="C00000"/>
            </a:solidFill>
            <a:prstDash val="solid"/>
            <a:round/>
            <a:headEnd type="none" w="med" len="med"/>
            <a:tailEnd type="arrow"/>
          </a:ln>
          <a:effectLst/>
        </p:spPr>
      </p:cxnSp>
      <p:cxnSp>
        <p:nvCxnSpPr>
          <p:cNvPr id="746" name="Straight Arrow Connector 745"/>
          <p:cNvCxnSpPr>
            <a:stCxn id="738" idx="1"/>
            <a:endCxn id="540" idx="1"/>
          </p:cNvCxnSpPr>
          <p:nvPr/>
        </p:nvCxnSpPr>
        <p:spPr bwMode="auto">
          <a:xfrm flipH="1">
            <a:off x="2548079" y="2632929"/>
            <a:ext cx="915300" cy="144474"/>
          </a:xfrm>
          <a:prstGeom prst="straightConnector1">
            <a:avLst/>
          </a:prstGeom>
          <a:solidFill>
            <a:schemeClr val="accent1"/>
          </a:solidFill>
          <a:ln w="9525" cap="flat" cmpd="sng" algn="ctr">
            <a:solidFill>
              <a:srgbClr val="C00000"/>
            </a:solidFill>
            <a:prstDash val="solid"/>
            <a:round/>
            <a:headEnd type="none" w="med" len="med"/>
            <a:tailEnd type="arrow"/>
          </a:ln>
          <a:effectLst/>
        </p:spPr>
      </p:cxnSp>
      <p:cxnSp>
        <p:nvCxnSpPr>
          <p:cNvPr id="749" name="Straight Arrow Connector 748"/>
          <p:cNvCxnSpPr>
            <a:stCxn id="732" idx="3"/>
            <a:endCxn id="562" idx="5"/>
          </p:cNvCxnSpPr>
          <p:nvPr/>
        </p:nvCxnSpPr>
        <p:spPr bwMode="auto">
          <a:xfrm>
            <a:off x="1087115" y="2631768"/>
            <a:ext cx="774698" cy="148691"/>
          </a:xfrm>
          <a:prstGeom prst="straightConnector1">
            <a:avLst/>
          </a:prstGeom>
          <a:solidFill>
            <a:schemeClr val="accent1"/>
          </a:solidFill>
          <a:ln w="9525" cap="flat" cmpd="sng" algn="ctr">
            <a:solidFill>
              <a:srgbClr val="C00000"/>
            </a:solidFill>
            <a:prstDash val="solid"/>
            <a:round/>
            <a:headEnd type="none" w="med" len="med"/>
            <a:tailEnd type="arrow"/>
          </a:ln>
          <a:effectLst/>
        </p:spPr>
      </p:cxnSp>
      <p:cxnSp>
        <p:nvCxnSpPr>
          <p:cNvPr id="752" name="Straight Arrow Connector 751"/>
          <p:cNvCxnSpPr>
            <a:stCxn id="736" idx="3"/>
            <a:endCxn id="697" idx="5"/>
          </p:cNvCxnSpPr>
          <p:nvPr/>
        </p:nvCxnSpPr>
        <p:spPr bwMode="auto">
          <a:xfrm>
            <a:off x="7011445" y="2631768"/>
            <a:ext cx="759634" cy="148691"/>
          </a:xfrm>
          <a:prstGeom prst="straightConnector1">
            <a:avLst/>
          </a:prstGeom>
          <a:solidFill>
            <a:schemeClr val="accent1"/>
          </a:solidFill>
          <a:ln w="9525" cap="flat" cmpd="sng" algn="ctr">
            <a:solidFill>
              <a:srgbClr val="C00000"/>
            </a:solidFill>
            <a:prstDash val="solid"/>
            <a:round/>
            <a:headEnd type="none" w="med" len="med"/>
            <a:tailEnd type="arrow"/>
          </a:ln>
          <a:effectLst/>
        </p:spPr>
      </p:cxnSp>
      <p:cxnSp>
        <p:nvCxnSpPr>
          <p:cNvPr id="757" name="Straight Arrow Connector 756"/>
          <p:cNvCxnSpPr>
            <a:stCxn id="744" idx="1"/>
            <a:endCxn id="722" idx="1"/>
          </p:cNvCxnSpPr>
          <p:nvPr/>
        </p:nvCxnSpPr>
        <p:spPr bwMode="auto">
          <a:xfrm flipH="1">
            <a:off x="8457774" y="2632929"/>
            <a:ext cx="910261" cy="144474"/>
          </a:xfrm>
          <a:prstGeom prst="straightConnector1">
            <a:avLst/>
          </a:prstGeom>
          <a:solidFill>
            <a:schemeClr val="accent1"/>
          </a:solidFill>
          <a:ln w="9525" cap="flat" cmpd="sng" algn="ctr">
            <a:solidFill>
              <a:srgbClr val="C00000"/>
            </a:solidFill>
            <a:prstDash val="solid"/>
            <a:round/>
            <a:headEnd type="none" w="med" len="med"/>
            <a:tailEnd type="arrow"/>
          </a:ln>
          <a:effectLst/>
        </p:spPr>
      </p:cxnSp>
      <p:cxnSp>
        <p:nvCxnSpPr>
          <p:cNvPr id="762" name="Straight Arrow Connector 761"/>
          <p:cNvCxnSpPr>
            <a:stCxn id="763" idx="0"/>
            <a:endCxn id="516" idx="1"/>
          </p:cNvCxnSpPr>
          <p:nvPr/>
        </p:nvCxnSpPr>
        <p:spPr bwMode="auto">
          <a:xfrm flipV="1">
            <a:off x="871091" y="3206589"/>
            <a:ext cx="786550" cy="793911"/>
          </a:xfrm>
          <a:prstGeom prst="straightConnector1">
            <a:avLst/>
          </a:prstGeom>
          <a:solidFill>
            <a:schemeClr val="accent1"/>
          </a:solidFill>
          <a:ln w="9525" cap="flat" cmpd="sng" algn="ctr">
            <a:solidFill>
              <a:schemeClr val="tx1"/>
            </a:solidFill>
            <a:prstDash val="solid"/>
            <a:round/>
            <a:headEnd type="none" w="med" len="med"/>
            <a:tailEnd type="arrow"/>
          </a:ln>
          <a:effectLst/>
        </p:spPr>
      </p:cxnSp>
      <p:sp>
        <p:nvSpPr>
          <p:cNvPr id="763" name="TextBox 762"/>
          <p:cNvSpPr txBox="1"/>
          <p:nvPr/>
        </p:nvSpPr>
        <p:spPr>
          <a:xfrm>
            <a:off x="151011" y="4000500"/>
            <a:ext cx="1440160" cy="214335"/>
          </a:xfrm>
          <a:prstGeom prst="rect">
            <a:avLst/>
          </a:prstGeom>
          <a:solidFill>
            <a:schemeClr val="bg1"/>
          </a:solidFill>
        </p:spPr>
        <p:txBody>
          <a:bodyPr wrap="square" lIns="0" tIns="0" rIns="0" bIns="0" rtlCol="0">
            <a:spAutoFit/>
          </a:bodyPr>
          <a:lstStyle/>
          <a:p>
            <a:pPr algn="ctr"/>
            <a:r>
              <a:rPr lang="en-GB" sz="1400" b="0" dirty="0" smtClean="0"/>
              <a:t>SVLAN EC relay</a:t>
            </a:r>
          </a:p>
        </p:txBody>
      </p:sp>
      <p:cxnSp>
        <p:nvCxnSpPr>
          <p:cNvPr id="764" name="Straight Arrow Connector 763"/>
          <p:cNvCxnSpPr>
            <a:stCxn id="765" idx="2"/>
          </p:cNvCxnSpPr>
          <p:nvPr/>
        </p:nvCxnSpPr>
        <p:spPr bwMode="auto">
          <a:xfrm flipH="1">
            <a:off x="7999884" y="4718311"/>
            <a:ext cx="1275356" cy="504636"/>
          </a:xfrm>
          <a:prstGeom prst="straightConnector1">
            <a:avLst/>
          </a:prstGeom>
          <a:solidFill>
            <a:schemeClr val="accent1"/>
          </a:solidFill>
          <a:ln w="9525" cap="flat" cmpd="sng" algn="ctr">
            <a:solidFill>
              <a:schemeClr val="tx1"/>
            </a:solidFill>
            <a:prstDash val="solid"/>
            <a:round/>
            <a:headEnd type="none" w="med" len="med"/>
            <a:tailEnd type="arrow"/>
          </a:ln>
          <a:effectLst/>
        </p:spPr>
      </p:cxnSp>
      <p:sp>
        <p:nvSpPr>
          <p:cNvPr id="765" name="TextBox 764"/>
          <p:cNvSpPr txBox="1"/>
          <p:nvPr/>
        </p:nvSpPr>
        <p:spPr>
          <a:xfrm>
            <a:off x="8647955" y="4502867"/>
            <a:ext cx="1254570" cy="215444"/>
          </a:xfrm>
          <a:prstGeom prst="rect">
            <a:avLst/>
          </a:prstGeom>
          <a:solidFill>
            <a:schemeClr val="bg1"/>
          </a:solidFill>
        </p:spPr>
        <p:txBody>
          <a:bodyPr wrap="square" lIns="0" tIns="0" rIns="0" bIns="0" rtlCol="0">
            <a:spAutoFit/>
          </a:bodyPr>
          <a:lstStyle/>
          <a:p>
            <a:pPr algn="ctr"/>
            <a:r>
              <a:rPr lang="en-GB" sz="1400" dirty="0" smtClean="0"/>
              <a:t>TESI A drop</a:t>
            </a:r>
            <a:endParaRPr lang="en-US" sz="1400" dirty="0" smtClean="0"/>
          </a:p>
        </p:txBody>
      </p:sp>
      <p:cxnSp>
        <p:nvCxnSpPr>
          <p:cNvPr id="769" name="Straight Arrow Connector 768"/>
          <p:cNvCxnSpPr>
            <a:stCxn id="770" idx="0"/>
            <a:endCxn id="687" idx="1"/>
          </p:cNvCxnSpPr>
          <p:nvPr/>
        </p:nvCxnSpPr>
        <p:spPr bwMode="auto">
          <a:xfrm flipH="1" flipV="1">
            <a:off x="8635422" y="3206589"/>
            <a:ext cx="948637" cy="795600"/>
          </a:xfrm>
          <a:prstGeom prst="straightConnector1">
            <a:avLst/>
          </a:prstGeom>
          <a:solidFill>
            <a:schemeClr val="accent1"/>
          </a:solidFill>
          <a:ln w="9525" cap="flat" cmpd="sng" algn="ctr">
            <a:solidFill>
              <a:schemeClr val="tx1"/>
            </a:solidFill>
            <a:prstDash val="solid"/>
            <a:round/>
            <a:headEnd type="none" w="med" len="med"/>
            <a:tailEnd type="arrow"/>
          </a:ln>
          <a:effectLst/>
        </p:spPr>
      </p:cxnSp>
      <p:sp>
        <p:nvSpPr>
          <p:cNvPr id="770" name="TextBox 769"/>
          <p:cNvSpPr txBox="1"/>
          <p:nvPr/>
        </p:nvSpPr>
        <p:spPr>
          <a:xfrm>
            <a:off x="8863979" y="4002189"/>
            <a:ext cx="1440160" cy="214335"/>
          </a:xfrm>
          <a:prstGeom prst="rect">
            <a:avLst/>
          </a:prstGeom>
          <a:solidFill>
            <a:schemeClr val="bg1"/>
          </a:solidFill>
        </p:spPr>
        <p:txBody>
          <a:bodyPr wrap="square" lIns="0" tIns="0" rIns="0" bIns="0" rtlCol="0">
            <a:spAutoFit/>
          </a:bodyPr>
          <a:lstStyle/>
          <a:p>
            <a:pPr algn="ctr"/>
            <a:r>
              <a:rPr lang="en-GB" sz="1400" b="0" dirty="0" smtClean="0"/>
              <a:t>SVLAN EC relay</a:t>
            </a:r>
          </a:p>
        </p:txBody>
      </p:sp>
      <p:sp>
        <p:nvSpPr>
          <p:cNvPr id="773" name="TextBox 772"/>
          <p:cNvSpPr txBox="1"/>
          <p:nvPr/>
        </p:nvSpPr>
        <p:spPr>
          <a:xfrm>
            <a:off x="2383259" y="4000500"/>
            <a:ext cx="1440160" cy="214335"/>
          </a:xfrm>
          <a:prstGeom prst="rect">
            <a:avLst/>
          </a:prstGeom>
          <a:solidFill>
            <a:schemeClr val="bg1"/>
          </a:solidFill>
        </p:spPr>
        <p:txBody>
          <a:bodyPr wrap="square" lIns="0" tIns="0" rIns="0" bIns="0" rtlCol="0">
            <a:spAutoFit/>
          </a:bodyPr>
          <a:lstStyle/>
          <a:p>
            <a:pPr algn="ctr"/>
            <a:r>
              <a:rPr lang="en-GB" sz="1400" b="0" dirty="0" smtClean="0"/>
              <a:t>SVLAN EC drop</a:t>
            </a:r>
          </a:p>
        </p:txBody>
      </p:sp>
      <p:cxnSp>
        <p:nvCxnSpPr>
          <p:cNvPr id="774" name="Straight Arrow Connector 773"/>
          <p:cNvCxnSpPr>
            <a:stCxn id="773" idx="0"/>
            <a:endCxn id="661" idx="2"/>
          </p:cNvCxnSpPr>
          <p:nvPr/>
        </p:nvCxnSpPr>
        <p:spPr bwMode="auto">
          <a:xfrm flipH="1" flipV="1">
            <a:off x="2779303" y="3352428"/>
            <a:ext cx="324036" cy="648072"/>
          </a:xfrm>
          <a:prstGeom prst="straightConnector1">
            <a:avLst/>
          </a:prstGeom>
          <a:solidFill>
            <a:schemeClr val="accent1"/>
          </a:solidFill>
          <a:ln w="9525" cap="flat" cmpd="sng" algn="ctr">
            <a:solidFill>
              <a:schemeClr val="tx1"/>
            </a:solidFill>
            <a:prstDash val="solid"/>
            <a:round/>
            <a:headEnd type="none" w="med" len="med"/>
            <a:tailEnd type="arrow"/>
          </a:ln>
          <a:effectLst/>
        </p:spPr>
      </p:cxnSp>
      <p:sp>
        <p:nvSpPr>
          <p:cNvPr id="778" name="TextBox 777"/>
          <p:cNvSpPr txBox="1"/>
          <p:nvPr/>
        </p:nvSpPr>
        <p:spPr>
          <a:xfrm>
            <a:off x="6631731" y="4000500"/>
            <a:ext cx="1440160" cy="214335"/>
          </a:xfrm>
          <a:prstGeom prst="rect">
            <a:avLst/>
          </a:prstGeom>
          <a:solidFill>
            <a:schemeClr val="bg1"/>
          </a:solidFill>
        </p:spPr>
        <p:txBody>
          <a:bodyPr wrap="square" lIns="0" tIns="0" rIns="0" bIns="0" rtlCol="0">
            <a:spAutoFit/>
          </a:bodyPr>
          <a:lstStyle/>
          <a:p>
            <a:pPr algn="ctr"/>
            <a:r>
              <a:rPr lang="en-GB" sz="1400" b="0" dirty="0" smtClean="0"/>
              <a:t>SVLAN EC drop</a:t>
            </a:r>
          </a:p>
        </p:txBody>
      </p:sp>
      <p:cxnSp>
        <p:nvCxnSpPr>
          <p:cNvPr id="779" name="Straight Arrow Connector 778"/>
          <p:cNvCxnSpPr>
            <a:stCxn id="778" idx="0"/>
            <a:endCxn id="728" idx="2"/>
          </p:cNvCxnSpPr>
          <p:nvPr/>
        </p:nvCxnSpPr>
        <p:spPr bwMode="auto">
          <a:xfrm flipV="1">
            <a:off x="7351811" y="3352428"/>
            <a:ext cx="180020" cy="648072"/>
          </a:xfrm>
          <a:prstGeom prst="straightConnector1">
            <a:avLst/>
          </a:prstGeom>
          <a:solidFill>
            <a:schemeClr val="accent1"/>
          </a:solidFill>
          <a:ln w="9525" cap="flat" cmpd="sng" algn="ctr">
            <a:solidFill>
              <a:schemeClr val="tx1"/>
            </a:solidFill>
            <a:prstDash val="solid"/>
            <a:round/>
            <a:headEnd type="none" w="med" len="med"/>
            <a:tailEnd type="arrow"/>
          </a:ln>
          <a:effectLst/>
        </p:spPr>
      </p:cxn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8" name="Straight Connector 47"/>
          <p:cNvCxnSpPr/>
          <p:nvPr/>
        </p:nvCxnSpPr>
        <p:spPr bwMode="auto">
          <a:xfrm>
            <a:off x="3103339" y="4216524"/>
            <a:ext cx="0" cy="64807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49" name="Straight Connector 48"/>
          <p:cNvCxnSpPr/>
          <p:nvPr/>
        </p:nvCxnSpPr>
        <p:spPr bwMode="auto">
          <a:xfrm>
            <a:off x="3175347" y="4216524"/>
            <a:ext cx="0" cy="64807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50" name="Straight Connector 49"/>
          <p:cNvCxnSpPr/>
          <p:nvPr/>
        </p:nvCxnSpPr>
        <p:spPr bwMode="auto">
          <a:xfrm>
            <a:off x="3247355" y="4216524"/>
            <a:ext cx="0" cy="64807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51" name="Straight Connector 50"/>
          <p:cNvCxnSpPr/>
          <p:nvPr/>
        </p:nvCxnSpPr>
        <p:spPr bwMode="auto">
          <a:xfrm>
            <a:off x="7567835"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2" name="Straight Connector 51"/>
          <p:cNvCxnSpPr/>
          <p:nvPr/>
        </p:nvCxnSpPr>
        <p:spPr bwMode="auto">
          <a:xfrm>
            <a:off x="7423819"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3" name="Straight Connector 52"/>
          <p:cNvCxnSpPr/>
          <p:nvPr/>
        </p:nvCxnSpPr>
        <p:spPr bwMode="auto">
          <a:xfrm>
            <a:off x="7495827"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39" name="Straight Connector 138"/>
          <p:cNvCxnSpPr/>
          <p:nvPr/>
        </p:nvCxnSpPr>
        <p:spPr bwMode="auto">
          <a:xfrm>
            <a:off x="8071891" y="4216524"/>
            <a:ext cx="0" cy="64807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140" name="Straight Connector 139"/>
          <p:cNvCxnSpPr/>
          <p:nvPr/>
        </p:nvCxnSpPr>
        <p:spPr bwMode="auto">
          <a:xfrm>
            <a:off x="7927875" y="4216524"/>
            <a:ext cx="0" cy="64807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141" name="Straight Connector 140"/>
          <p:cNvCxnSpPr/>
          <p:nvPr/>
        </p:nvCxnSpPr>
        <p:spPr bwMode="auto">
          <a:xfrm>
            <a:off x="7999883" y="4216524"/>
            <a:ext cx="0" cy="64807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142" name="Straight Connector 141"/>
          <p:cNvCxnSpPr/>
          <p:nvPr/>
        </p:nvCxnSpPr>
        <p:spPr bwMode="auto">
          <a:xfrm>
            <a:off x="2815307"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43" name="Straight Connector 142"/>
          <p:cNvCxnSpPr/>
          <p:nvPr/>
        </p:nvCxnSpPr>
        <p:spPr bwMode="auto">
          <a:xfrm>
            <a:off x="2671291"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44" name="Straight Connector 143"/>
          <p:cNvCxnSpPr/>
          <p:nvPr/>
        </p:nvCxnSpPr>
        <p:spPr bwMode="auto">
          <a:xfrm>
            <a:off x="2743299"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6" name="Straight Connector 295"/>
          <p:cNvCxnSpPr/>
          <p:nvPr/>
        </p:nvCxnSpPr>
        <p:spPr bwMode="auto">
          <a:xfrm>
            <a:off x="1879203"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7" name="Straight Connector 296"/>
          <p:cNvCxnSpPr/>
          <p:nvPr/>
        </p:nvCxnSpPr>
        <p:spPr bwMode="auto">
          <a:xfrm>
            <a:off x="2095227"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8" name="Straight Connector 297"/>
          <p:cNvCxnSpPr/>
          <p:nvPr/>
        </p:nvCxnSpPr>
        <p:spPr bwMode="auto">
          <a:xfrm>
            <a:off x="1951211"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2" name="Straight Connector 291"/>
          <p:cNvCxnSpPr/>
          <p:nvPr/>
        </p:nvCxnSpPr>
        <p:spPr bwMode="auto">
          <a:xfrm>
            <a:off x="4687515" y="4216524"/>
            <a:ext cx="0" cy="64807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299" name="Straight Connector 298"/>
          <p:cNvCxnSpPr/>
          <p:nvPr/>
        </p:nvCxnSpPr>
        <p:spPr bwMode="auto">
          <a:xfrm>
            <a:off x="4759523" y="4216524"/>
            <a:ext cx="0" cy="64807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306" name="Straight Connector 305"/>
          <p:cNvCxnSpPr/>
          <p:nvPr/>
        </p:nvCxnSpPr>
        <p:spPr bwMode="auto">
          <a:xfrm>
            <a:off x="4831531" y="4216524"/>
            <a:ext cx="0" cy="64807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308" name="Straight Connector 307"/>
          <p:cNvCxnSpPr/>
          <p:nvPr/>
        </p:nvCxnSpPr>
        <p:spPr bwMode="auto">
          <a:xfrm>
            <a:off x="5911651"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11" name="Straight Connector 310"/>
          <p:cNvCxnSpPr/>
          <p:nvPr/>
        </p:nvCxnSpPr>
        <p:spPr bwMode="auto">
          <a:xfrm>
            <a:off x="5767635"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12" name="Straight Connector 311"/>
          <p:cNvCxnSpPr/>
          <p:nvPr/>
        </p:nvCxnSpPr>
        <p:spPr bwMode="auto">
          <a:xfrm>
            <a:off x="5839643"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65" name="Straight Connector 364"/>
          <p:cNvCxnSpPr/>
          <p:nvPr/>
        </p:nvCxnSpPr>
        <p:spPr bwMode="auto">
          <a:xfrm>
            <a:off x="6847755" y="4216524"/>
            <a:ext cx="0" cy="64807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370" name="Straight Connector 369"/>
          <p:cNvCxnSpPr/>
          <p:nvPr/>
        </p:nvCxnSpPr>
        <p:spPr bwMode="auto">
          <a:xfrm>
            <a:off x="6703739" y="4216524"/>
            <a:ext cx="0" cy="64807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372" name="Straight Connector 371"/>
          <p:cNvCxnSpPr/>
          <p:nvPr/>
        </p:nvCxnSpPr>
        <p:spPr bwMode="auto">
          <a:xfrm>
            <a:off x="6775747" y="4216524"/>
            <a:ext cx="0" cy="64807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373" name="Straight Connector 372"/>
          <p:cNvCxnSpPr/>
          <p:nvPr/>
        </p:nvCxnSpPr>
        <p:spPr bwMode="auto">
          <a:xfrm>
            <a:off x="3895427"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74" name="Straight Connector 373"/>
          <p:cNvCxnSpPr/>
          <p:nvPr/>
        </p:nvCxnSpPr>
        <p:spPr bwMode="auto">
          <a:xfrm>
            <a:off x="3751411"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75" name="Straight Connector 374"/>
          <p:cNvCxnSpPr/>
          <p:nvPr/>
        </p:nvCxnSpPr>
        <p:spPr bwMode="auto">
          <a:xfrm>
            <a:off x="3823419"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51" name="Straight Connector 450"/>
          <p:cNvCxnSpPr/>
          <p:nvPr/>
        </p:nvCxnSpPr>
        <p:spPr bwMode="auto">
          <a:xfrm>
            <a:off x="1303139"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52" name="Straight Connector 451"/>
          <p:cNvCxnSpPr/>
          <p:nvPr/>
        </p:nvCxnSpPr>
        <p:spPr bwMode="auto">
          <a:xfrm>
            <a:off x="1375147"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53" name="Straight Connector 452"/>
          <p:cNvCxnSpPr/>
          <p:nvPr/>
        </p:nvCxnSpPr>
        <p:spPr bwMode="auto">
          <a:xfrm>
            <a:off x="1231131"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54" name="Straight Connector 453"/>
          <p:cNvCxnSpPr/>
          <p:nvPr/>
        </p:nvCxnSpPr>
        <p:spPr bwMode="auto">
          <a:xfrm flipH="1">
            <a:off x="9440043"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55" name="Straight Connector 454"/>
          <p:cNvCxnSpPr/>
          <p:nvPr/>
        </p:nvCxnSpPr>
        <p:spPr bwMode="auto">
          <a:xfrm flipH="1">
            <a:off x="9368035"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56" name="Straight Connector 455"/>
          <p:cNvCxnSpPr/>
          <p:nvPr/>
        </p:nvCxnSpPr>
        <p:spPr bwMode="auto">
          <a:xfrm flipH="1">
            <a:off x="9512051"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52" name="Straight Connector 751"/>
          <p:cNvCxnSpPr/>
          <p:nvPr/>
        </p:nvCxnSpPr>
        <p:spPr bwMode="auto">
          <a:xfrm>
            <a:off x="1663179"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53" name="Straight Connector 752"/>
          <p:cNvCxnSpPr/>
          <p:nvPr/>
        </p:nvCxnSpPr>
        <p:spPr bwMode="auto">
          <a:xfrm>
            <a:off x="1735187"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54" name="Straight Connector 753"/>
          <p:cNvCxnSpPr/>
          <p:nvPr/>
        </p:nvCxnSpPr>
        <p:spPr bwMode="auto">
          <a:xfrm>
            <a:off x="1591171"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79" name="Straight Connector 778"/>
          <p:cNvCxnSpPr/>
          <p:nvPr/>
        </p:nvCxnSpPr>
        <p:spPr bwMode="auto">
          <a:xfrm>
            <a:off x="2383259" y="421652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81" name="Straight Connector 780"/>
          <p:cNvCxnSpPr/>
          <p:nvPr/>
        </p:nvCxnSpPr>
        <p:spPr bwMode="auto">
          <a:xfrm>
            <a:off x="2311251"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704" name="Rectangle 703"/>
          <p:cNvSpPr/>
          <p:nvPr/>
        </p:nvSpPr>
        <p:spPr bwMode="auto">
          <a:xfrm>
            <a:off x="5407595" y="3280420"/>
            <a:ext cx="3600400" cy="432048"/>
          </a:xfrm>
          <a:prstGeom prst="rect">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1"/>
                </a:solidFill>
                <a:effectLst/>
                <a:latin typeface="Arial" charset="0"/>
                <a:ea typeface="MS PGothic" pitchFamily="34" charset="-128"/>
              </a:rPr>
              <a:t>BVLAN EC/TESI</a:t>
            </a:r>
            <a:r>
              <a:rPr kumimoji="0" lang="en-GB" sz="1400" b="1" i="0" u="none" strike="noStrike" cap="none" normalizeH="0" dirty="0" smtClean="0">
                <a:ln>
                  <a:noFill/>
                </a:ln>
                <a:solidFill>
                  <a:schemeClr val="tx1"/>
                </a:solidFill>
                <a:effectLst/>
                <a:latin typeface="Arial" charset="0"/>
                <a:ea typeface="MS PGothic" pitchFamily="34" charset="-128"/>
              </a:rPr>
              <a:t> </a:t>
            </a:r>
            <a:r>
              <a:rPr kumimoji="0" lang="en-GB" sz="1400" b="1" i="0" u="none" strike="noStrike" cap="none" normalizeH="0" baseline="0" dirty="0" smtClean="0">
                <a:ln>
                  <a:noFill/>
                </a:ln>
                <a:solidFill>
                  <a:schemeClr val="tx1"/>
                </a:solidFill>
                <a:effectLst/>
                <a:latin typeface="Arial" charset="0"/>
                <a:ea typeface="MS PGothic" pitchFamily="34" charset="-128"/>
              </a:rPr>
              <a:t>Relay</a:t>
            </a:r>
            <a:endParaRPr kumimoji="0" lang="en-US" sz="1400" b="1" i="0" u="none" strike="noStrike" cap="none" normalizeH="0" baseline="0" dirty="0" smtClean="0">
              <a:ln>
                <a:noFill/>
              </a:ln>
              <a:solidFill>
                <a:schemeClr val="tx1"/>
              </a:solidFill>
              <a:effectLst/>
              <a:latin typeface="Arial" charset="0"/>
              <a:ea typeface="MS PGothic" pitchFamily="34" charset="-128"/>
            </a:endParaRPr>
          </a:p>
        </p:txBody>
      </p:sp>
      <p:sp>
        <p:nvSpPr>
          <p:cNvPr id="703" name="Rectangle 702"/>
          <p:cNvSpPr/>
          <p:nvPr/>
        </p:nvSpPr>
        <p:spPr bwMode="auto">
          <a:xfrm>
            <a:off x="1663179" y="3280420"/>
            <a:ext cx="3528392" cy="432048"/>
          </a:xfrm>
          <a:prstGeom prst="rect">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1"/>
                </a:solidFill>
                <a:effectLst/>
                <a:latin typeface="Arial" charset="0"/>
                <a:ea typeface="MS PGothic" pitchFamily="34" charset="-128"/>
              </a:rPr>
              <a:t>BVLAN EC/TESI</a:t>
            </a:r>
            <a:r>
              <a:rPr kumimoji="0" lang="en-GB" sz="1400" b="1" i="0" u="none" strike="noStrike" cap="none" normalizeH="0" dirty="0" smtClean="0">
                <a:ln>
                  <a:noFill/>
                </a:ln>
                <a:solidFill>
                  <a:schemeClr val="tx1"/>
                </a:solidFill>
                <a:effectLst/>
                <a:latin typeface="Arial" charset="0"/>
                <a:ea typeface="MS PGothic" pitchFamily="34" charset="-128"/>
              </a:rPr>
              <a:t> </a:t>
            </a:r>
            <a:r>
              <a:rPr kumimoji="0" lang="en-GB" sz="1400" b="1" i="0" u="none" strike="noStrike" cap="none" normalizeH="0" baseline="0" dirty="0" smtClean="0">
                <a:ln>
                  <a:noFill/>
                </a:ln>
                <a:solidFill>
                  <a:schemeClr val="tx1"/>
                </a:solidFill>
                <a:effectLst/>
                <a:latin typeface="Arial" charset="0"/>
                <a:ea typeface="MS PGothic" pitchFamily="34" charset="-128"/>
              </a:rPr>
              <a:t>Relay</a:t>
            </a:r>
            <a:endParaRPr kumimoji="0" lang="en-US" sz="1400" b="1" i="0" u="none" strike="noStrike" cap="none" normalizeH="0" baseline="0" dirty="0" smtClean="0">
              <a:ln>
                <a:noFill/>
              </a:ln>
              <a:solidFill>
                <a:schemeClr val="tx1"/>
              </a:solidFill>
              <a:effectLst/>
              <a:latin typeface="Arial" charset="0"/>
              <a:ea typeface="MS PGothic" pitchFamily="34" charset="-128"/>
            </a:endParaRPr>
          </a:p>
        </p:txBody>
      </p:sp>
      <p:sp>
        <p:nvSpPr>
          <p:cNvPr id="2" name="Title 1"/>
          <p:cNvSpPr>
            <a:spLocks noGrp="1"/>
          </p:cNvSpPr>
          <p:nvPr>
            <p:ph type="title"/>
          </p:nvPr>
        </p:nvSpPr>
        <p:spPr/>
        <p:txBody>
          <a:bodyPr/>
          <a:lstStyle/>
          <a:p>
            <a:r>
              <a:rPr lang="en-GB" dirty="0" smtClean="0"/>
              <a:t>Compound view</a:t>
            </a:r>
            <a:br>
              <a:rPr lang="en-GB" dirty="0" smtClean="0"/>
            </a:br>
            <a:r>
              <a:rPr lang="en-GB" sz="2400" dirty="0" smtClean="0"/>
              <a:t>Normal state, no failures</a:t>
            </a:r>
            <a:endParaRPr lang="en-US" dirty="0"/>
          </a:p>
        </p:txBody>
      </p:sp>
      <p:cxnSp>
        <p:nvCxnSpPr>
          <p:cNvPr id="32" name="Straight Connector 31"/>
          <p:cNvCxnSpPr/>
          <p:nvPr/>
        </p:nvCxnSpPr>
        <p:spPr bwMode="auto">
          <a:xfrm>
            <a:off x="7495827" y="3640460"/>
            <a:ext cx="0" cy="28803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8" name="Straight Connector 37"/>
          <p:cNvCxnSpPr/>
          <p:nvPr/>
        </p:nvCxnSpPr>
        <p:spPr bwMode="auto">
          <a:xfrm>
            <a:off x="3182344" y="3640460"/>
            <a:ext cx="0" cy="28803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sp>
        <p:nvSpPr>
          <p:cNvPr id="43" name="Isosceles Triangle 42"/>
          <p:cNvSpPr/>
          <p:nvPr/>
        </p:nvSpPr>
        <p:spPr bwMode="auto">
          <a:xfrm>
            <a:off x="7351811" y="3928492"/>
            <a:ext cx="288032" cy="288032"/>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4" name="Trapezoid 43"/>
          <p:cNvSpPr/>
          <p:nvPr/>
        </p:nvSpPr>
        <p:spPr bwMode="auto">
          <a:xfrm>
            <a:off x="7351811" y="4134229"/>
            <a:ext cx="288032" cy="82295"/>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6" name="Isosceles Triangle 45"/>
          <p:cNvSpPr/>
          <p:nvPr/>
        </p:nvSpPr>
        <p:spPr bwMode="auto">
          <a:xfrm>
            <a:off x="3038328" y="3928492"/>
            <a:ext cx="288032" cy="288032"/>
          </a:xfrm>
          <a:prstGeom prst="triangle">
            <a:avLst/>
          </a:prstGeom>
          <a:solidFill>
            <a:srgbClr val="99FF66"/>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7" name="Trapezoid 46"/>
          <p:cNvSpPr/>
          <p:nvPr/>
        </p:nvSpPr>
        <p:spPr bwMode="auto">
          <a:xfrm>
            <a:off x="3038328" y="4134229"/>
            <a:ext cx="288521" cy="82295"/>
          </a:xfrm>
          <a:prstGeom prst="trapezoid">
            <a:avLst>
              <a:gd name="adj" fmla="val 49845"/>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6" name="TextBox 55"/>
          <p:cNvSpPr txBox="1"/>
          <p:nvPr/>
        </p:nvSpPr>
        <p:spPr>
          <a:xfrm>
            <a:off x="3039036" y="3713048"/>
            <a:ext cx="120226" cy="215444"/>
          </a:xfrm>
          <a:prstGeom prst="rect">
            <a:avLst/>
          </a:prstGeom>
          <a:noFill/>
        </p:spPr>
        <p:txBody>
          <a:bodyPr wrap="none" lIns="0" tIns="0" rIns="0" bIns="0" rtlCol="0">
            <a:spAutoFit/>
          </a:bodyPr>
          <a:lstStyle/>
          <a:p>
            <a:r>
              <a:rPr lang="en-GB" sz="1400" dirty="0" smtClean="0">
                <a:solidFill>
                  <a:schemeClr val="bg1">
                    <a:lumMod val="75000"/>
                  </a:schemeClr>
                </a:solidFill>
              </a:rPr>
              <a:t>P</a:t>
            </a:r>
            <a:endParaRPr lang="en-US" sz="1400" dirty="0" smtClean="0">
              <a:solidFill>
                <a:schemeClr val="bg1">
                  <a:lumMod val="75000"/>
                </a:schemeClr>
              </a:solidFill>
            </a:endParaRPr>
          </a:p>
        </p:txBody>
      </p:sp>
      <p:sp>
        <p:nvSpPr>
          <p:cNvPr id="57" name="TextBox 56"/>
          <p:cNvSpPr txBox="1"/>
          <p:nvPr/>
        </p:nvSpPr>
        <p:spPr>
          <a:xfrm>
            <a:off x="7541933" y="3712468"/>
            <a:ext cx="169918" cy="215444"/>
          </a:xfrm>
          <a:prstGeom prst="rect">
            <a:avLst/>
          </a:prstGeom>
          <a:noFill/>
        </p:spPr>
        <p:txBody>
          <a:bodyPr wrap="none" lIns="0" tIns="0" rIns="0" bIns="0" rtlCol="0">
            <a:spAutoFit/>
          </a:bodyPr>
          <a:lstStyle/>
          <a:p>
            <a:r>
              <a:rPr lang="en-GB" sz="1400" dirty="0" smtClean="0"/>
              <a:t>W</a:t>
            </a:r>
            <a:endParaRPr lang="en-US" sz="1400" dirty="0" smtClean="0"/>
          </a:p>
        </p:txBody>
      </p:sp>
      <p:cxnSp>
        <p:nvCxnSpPr>
          <p:cNvPr id="73" name="Straight Connector 72"/>
          <p:cNvCxnSpPr/>
          <p:nvPr/>
        </p:nvCxnSpPr>
        <p:spPr bwMode="auto">
          <a:xfrm>
            <a:off x="7976093" y="3640460"/>
            <a:ext cx="0" cy="28803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79" name="Straight Connector 78"/>
          <p:cNvCxnSpPr>
            <a:endCxn id="87" idx="0"/>
          </p:cNvCxnSpPr>
          <p:nvPr/>
        </p:nvCxnSpPr>
        <p:spPr bwMode="auto">
          <a:xfrm>
            <a:off x="2750296" y="3640460"/>
            <a:ext cx="0" cy="288032"/>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83" name="Isosceles Triangle 82"/>
          <p:cNvSpPr/>
          <p:nvPr/>
        </p:nvSpPr>
        <p:spPr bwMode="auto">
          <a:xfrm>
            <a:off x="7832077" y="3928492"/>
            <a:ext cx="288032" cy="288032"/>
          </a:xfrm>
          <a:prstGeom prst="triangle">
            <a:avLst/>
          </a:prstGeom>
          <a:solidFill>
            <a:srgbClr val="99FF66"/>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85" name="Trapezoid 84"/>
          <p:cNvSpPr/>
          <p:nvPr/>
        </p:nvSpPr>
        <p:spPr bwMode="auto">
          <a:xfrm>
            <a:off x="7829740" y="4134229"/>
            <a:ext cx="290370" cy="82295"/>
          </a:xfrm>
          <a:prstGeom prst="trapezoid">
            <a:avLst>
              <a:gd name="adj" fmla="val 49845"/>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87" name="Isosceles Triangle 86"/>
          <p:cNvSpPr/>
          <p:nvPr/>
        </p:nvSpPr>
        <p:spPr bwMode="auto">
          <a:xfrm>
            <a:off x="2606280" y="3928492"/>
            <a:ext cx="288032" cy="288032"/>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88" name="Trapezoid 87"/>
          <p:cNvSpPr/>
          <p:nvPr/>
        </p:nvSpPr>
        <p:spPr bwMode="auto">
          <a:xfrm>
            <a:off x="2606278" y="4134229"/>
            <a:ext cx="284057" cy="82295"/>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89" name="TextBox 88"/>
          <p:cNvSpPr txBox="1"/>
          <p:nvPr/>
        </p:nvSpPr>
        <p:spPr>
          <a:xfrm>
            <a:off x="2796402" y="3713048"/>
            <a:ext cx="169918" cy="215444"/>
          </a:xfrm>
          <a:prstGeom prst="rect">
            <a:avLst/>
          </a:prstGeom>
          <a:noFill/>
        </p:spPr>
        <p:txBody>
          <a:bodyPr wrap="none" lIns="0" tIns="0" rIns="0" bIns="0" rtlCol="0">
            <a:spAutoFit/>
          </a:bodyPr>
          <a:lstStyle/>
          <a:p>
            <a:r>
              <a:rPr lang="en-GB" sz="1400" dirty="0" smtClean="0"/>
              <a:t>W</a:t>
            </a:r>
            <a:endParaRPr lang="en-US" sz="1400" dirty="0" smtClean="0"/>
          </a:p>
        </p:txBody>
      </p:sp>
      <p:sp>
        <p:nvSpPr>
          <p:cNvPr id="92" name="TextBox 91"/>
          <p:cNvSpPr txBox="1"/>
          <p:nvPr/>
        </p:nvSpPr>
        <p:spPr>
          <a:xfrm>
            <a:off x="7783859" y="3712468"/>
            <a:ext cx="120226" cy="215444"/>
          </a:xfrm>
          <a:prstGeom prst="rect">
            <a:avLst/>
          </a:prstGeom>
          <a:noFill/>
        </p:spPr>
        <p:txBody>
          <a:bodyPr wrap="none" lIns="0" tIns="0" rIns="0" bIns="0" rtlCol="0">
            <a:spAutoFit/>
          </a:bodyPr>
          <a:lstStyle/>
          <a:p>
            <a:r>
              <a:rPr lang="en-GB" sz="1400" dirty="0" smtClean="0">
                <a:solidFill>
                  <a:schemeClr val="bg1">
                    <a:lumMod val="75000"/>
                  </a:schemeClr>
                </a:solidFill>
              </a:rPr>
              <a:t>P</a:t>
            </a:r>
            <a:endParaRPr lang="en-US" sz="1400" dirty="0" smtClean="0">
              <a:solidFill>
                <a:schemeClr val="bg1">
                  <a:lumMod val="75000"/>
                </a:schemeClr>
              </a:solidFill>
            </a:endParaRPr>
          </a:p>
        </p:txBody>
      </p:sp>
      <p:sp>
        <p:nvSpPr>
          <p:cNvPr id="94" name="Rectangle 93"/>
          <p:cNvSpPr/>
          <p:nvPr/>
        </p:nvSpPr>
        <p:spPr bwMode="auto">
          <a:xfrm>
            <a:off x="2095227" y="5080620"/>
            <a:ext cx="2880320" cy="216024"/>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000" b="1" i="0" u="none" strike="noStrike" cap="none" normalizeH="0" baseline="0" dirty="0" smtClean="0">
                <a:ln>
                  <a:noFill/>
                </a:ln>
                <a:solidFill>
                  <a:schemeClr val="bg1"/>
                </a:solidFill>
                <a:effectLst/>
                <a:latin typeface="Arial" charset="0"/>
                <a:ea typeface="MS PGothic" pitchFamily="34" charset="-128"/>
              </a:rPr>
              <a:t>Half-DAS</a:t>
            </a:r>
          </a:p>
        </p:txBody>
      </p:sp>
      <p:sp>
        <p:nvSpPr>
          <p:cNvPr id="119" name="Rectangle 118"/>
          <p:cNvSpPr/>
          <p:nvPr/>
        </p:nvSpPr>
        <p:spPr bwMode="auto">
          <a:xfrm>
            <a:off x="1015107" y="1408212"/>
            <a:ext cx="8640960" cy="4896544"/>
          </a:xfrm>
          <a:prstGeom prst="rect">
            <a:avLst/>
          </a:prstGeom>
          <a:noFill/>
          <a:ln w="9525" cap="flat" cmpd="sng" algn="ctr">
            <a:solidFill>
              <a:schemeClr val="tx1"/>
            </a:solidFill>
            <a:prstDash val="lg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23" name="TextBox 122"/>
          <p:cNvSpPr txBox="1"/>
          <p:nvPr/>
        </p:nvSpPr>
        <p:spPr>
          <a:xfrm>
            <a:off x="5277751" y="1480800"/>
            <a:ext cx="129844" cy="215444"/>
          </a:xfrm>
          <a:prstGeom prst="rect">
            <a:avLst/>
          </a:prstGeom>
          <a:noFill/>
        </p:spPr>
        <p:txBody>
          <a:bodyPr wrap="none" lIns="0" tIns="0" rIns="0" bIns="0" rtlCol="0">
            <a:spAutoFit/>
          </a:bodyPr>
          <a:lstStyle/>
          <a:p>
            <a:r>
              <a:rPr lang="en-GB" sz="1400" dirty="0" smtClean="0">
                <a:solidFill>
                  <a:srgbClr val="0066FF"/>
                </a:solidFill>
              </a:rPr>
              <a:t>B</a:t>
            </a:r>
            <a:endParaRPr lang="en-US" sz="1400" dirty="0" smtClean="0">
              <a:solidFill>
                <a:srgbClr val="0066FF"/>
              </a:solidFill>
            </a:endParaRPr>
          </a:p>
        </p:txBody>
      </p:sp>
      <p:cxnSp>
        <p:nvCxnSpPr>
          <p:cNvPr id="125" name="Straight Connector 124"/>
          <p:cNvCxnSpPr/>
          <p:nvPr/>
        </p:nvCxnSpPr>
        <p:spPr bwMode="auto">
          <a:xfrm>
            <a:off x="2743299" y="2416324"/>
            <a:ext cx="6363" cy="1224136"/>
          </a:xfrm>
          <a:prstGeom prst="line">
            <a:avLst/>
          </a:prstGeom>
          <a:solidFill>
            <a:schemeClr val="accent1"/>
          </a:solidFill>
          <a:ln w="38100" cap="flat" cmpd="sng" algn="ctr">
            <a:solidFill>
              <a:srgbClr val="0066FF"/>
            </a:solidFill>
            <a:prstDash val="solid"/>
            <a:round/>
            <a:headEnd type="none" w="med" len="med"/>
            <a:tailEnd type="none" w="med" len="med"/>
          </a:ln>
          <a:effectLst/>
        </p:spPr>
      </p:cxnSp>
      <p:cxnSp>
        <p:nvCxnSpPr>
          <p:cNvPr id="126" name="Straight Connector 125"/>
          <p:cNvCxnSpPr/>
          <p:nvPr/>
        </p:nvCxnSpPr>
        <p:spPr bwMode="auto">
          <a:xfrm flipH="1">
            <a:off x="7976093" y="2416324"/>
            <a:ext cx="23790" cy="1224136"/>
          </a:xfrm>
          <a:prstGeom prst="line">
            <a:avLst/>
          </a:prstGeom>
          <a:solidFill>
            <a:schemeClr val="accent1"/>
          </a:solidFill>
          <a:ln w="38100" cap="flat" cmpd="sng" algn="ctr">
            <a:solidFill>
              <a:srgbClr val="0066FF"/>
            </a:solidFill>
            <a:prstDash val="sysDot"/>
            <a:round/>
            <a:headEnd type="none" w="med" len="med"/>
            <a:tailEnd type="none" w="med" len="med"/>
          </a:ln>
          <a:effectLst/>
        </p:spPr>
      </p:cxnSp>
      <p:cxnSp>
        <p:nvCxnSpPr>
          <p:cNvPr id="129" name="Straight Connector 128"/>
          <p:cNvCxnSpPr/>
          <p:nvPr/>
        </p:nvCxnSpPr>
        <p:spPr bwMode="auto">
          <a:xfrm>
            <a:off x="7495827" y="2272308"/>
            <a:ext cx="0" cy="1368152"/>
          </a:xfrm>
          <a:prstGeom prst="line">
            <a:avLst/>
          </a:prstGeom>
          <a:solidFill>
            <a:schemeClr val="accent1"/>
          </a:solidFill>
          <a:ln w="38100" cap="flat" cmpd="sng" algn="ctr">
            <a:solidFill>
              <a:srgbClr val="C00000"/>
            </a:solidFill>
            <a:prstDash val="solid"/>
            <a:round/>
            <a:headEnd type="none" w="med" len="med"/>
            <a:tailEnd type="none" w="med" len="med"/>
          </a:ln>
          <a:effectLst/>
        </p:spPr>
      </p:cxnSp>
      <p:cxnSp>
        <p:nvCxnSpPr>
          <p:cNvPr id="130" name="Straight Connector 129"/>
          <p:cNvCxnSpPr/>
          <p:nvPr/>
        </p:nvCxnSpPr>
        <p:spPr bwMode="auto">
          <a:xfrm>
            <a:off x="3175347" y="2272308"/>
            <a:ext cx="6997" cy="1368152"/>
          </a:xfrm>
          <a:prstGeom prst="line">
            <a:avLst/>
          </a:prstGeom>
          <a:solidFill>
            <a:schemeClr val="accent1"/>
          </a:solidFill>
          <a:ln w="38100" cap="flat" cmpd="sng" algn="ctr">
            <a:solidFill>
              <a:srgbClr val="C00000"/>
            </a:solidFill>
            <a:prstDash val="sysDot"/>
            <a:round/>
            <a:headEnd type="none" w="med" len="med"/>
            <a:tailEnd type="none" w="med" len="med"/>
          </a:ln>
          <a:effectLst/>
        </p:spPr>
      </p:cxnSp>
      <p:sp>
        <p:nvSpPr>
          <p:cNvPr id="132" name="TextBox 131"/>
          <p:cNvSpPr txBox="1"/>
          <p:nvPr/>
        </p:nvSpPr>
        <p:spPr>
          <a:xfrm>
            <a:off x="5493775" y="1480800"/>
            <a:ext cx="129844" cy="215444"/>
          </a:xfrm>
          <a:prstGeom prst="rect">
            <a:avLst/>
          </a:prstGeom>
          <a:noFill/>
        </p:spPr>
        <p:txBody>
          <a:bodyPr wrap="none" lIns="0" tIns="0" rIns="0" bIns="0" rtlCol="0">
            <a:spAutoFit/>
          </a:bodyPr>
          <a:lstStyle/>
          <a:p>
            <a:r>
              <a:rPr lang="en-GB" sz="1400" dirty="0" smtClean="0">
                <a:solidFill>
                  <a:srgbClr val="C00000"/>
                </a:solidFill>
              </a:rPr>
              <a:t>A</a:t>
            </a:r>
            <a:endParaRPr lang="en-US" sz="1400" dirty="0" smtClean="0">
              <a:solidFill>
                <a:srgbClr val="C00000"/>
              </a:solidFill>
            </a:endParaRPr>
          </a:p>
        </p:txBody>
      </p:sp>
      <p:grpSp>
        <p:nvGrpSpPr>
          <p:cNvPr id="3" name="Group 58"/>
          <p:cNvGrpSpPr>
            <a:grpSpLocks noChangeAspect="1"/>
          </p:cNvGrpSpPr>
          <p:nvPr/>
        </p:nvGrpSpPr>
        <p:grpSpPr>
          <a:xfrm flipV="1">
            <a:off x="4255467" y="5440660"/>
            <a:ext cx="720080" cy="288032"/>
            <a:chOff x="655067" y="5296644"/>
            <a:chExt cx="504056" cy="504056"/>
          </a:xfrm>
          <a:solidFill>
            <a:schemeClr val="bg1"/>
          </a:solidFill>
        </p:grpSpPr>
        <p:sp>
          <p:nvSpPr>
            <p:cNvPr id="146" name="Isosceles Triangle 145"/>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47" name="Trapezoid 146"/>
            <p:cNvSpPr/>
            <p:nvPr/>
          </p:nvSpPr>
          <p:spPr bwMode="auto">
            <a:xfrm>
              <a:off x="655067" y="5656684"/>
              <a:ext cx="504056" cy="144016"/>
            </a:xfrm>
            <a:prstGeom prst="trapezoid">
              <a:avLst>
                <a:gd name="adj" fmla="val 126310"/>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163" name="Straight Connector 162"/>
          <p:cNvCxnSpPr>
            <a:endCxn id="158" idx="0"/>
          </p:cNvCxnSpPr>
          <p:nvPr/>
        </p:nvCxnSpPr>
        <p:spPr bwMode="auto">
          <a:xfrm flipV="1">
            <a:off x="2599283" y="5728692"/>
            <a:ext cx="0" cy="288032"/>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4" name="Group 364"/>
          <p:cNvGrpSpPr/>
          <p:nvPr/>
        </p:nvGrpSpPr>
        <p:grpSpPr>
          <a:xfrm>
            <a:off x="4687515" y="5296644"/>
            <a:ext cx="144016" cy="144016"/>
            <a:chOff x="1591171" y="4144516"/>
            <a:chExt cx="144016" cy="144016"/>
          </a:xfrm>
        </p:grpSpPr>
        <p:cxnSp>
          <p:nvCxnSpPr>
            <p:cNvPr id="148" name="Straight Connector 147"/>
            <p:cNvCxnSpPr/>
            <p:nvPr/>
          </p:nvCxnSpPr>
          <p:spPr bwMode="auto">
            <a:xfrm>
              <a:off x="1663179"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49" name="Straight Connector 148"/>
            <p:cNvCxnSpPr/>
            <p:nvPr/>
          </p:nvCxnSpPr>
          <p:spPr bwMode="auto">
            <a:xfrm>
              <a:off x="1735187"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50" name="Straight Connector 149"/>
            <p:cNvCxnSpPr/>
            <p:nvPr/>
          </p:nvCxnSpPr>
          <p:spPr bwMode="auto">
            <a:xfrm>
              <a:off x="1591171"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cxnSp>
        <p:nvCxnSpPr>
          <p:cNvPr id="154" name="Straight Connector 153"/>
          <p:cNvCxnSpPr/>
          <p:nvPr/>
        </p:nvCxnSpPr>
        <p:spPr bwMode="auto">
          <a:xfrm flipH="1">
            <a:off x="5839643"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55" name="Straight Connector 154"/>
          <p:cNvCxnSpPr/>
          <p:nvPr/>
        </p:nvCxnSpPr>
        <p:spPr bwMode="auto">
          <a:xfrm flipH="1">
            <a:off x="5767635"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56" name="Straight Connector 155"/>
          <p:cNvCxnSpPr/>
          <p:nvPr/>
        </p:nvCxnSpPr>
        <p:spPr bwMode="auto">
          <a:xfrm flipH="1">
            <a:off x="5911651"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60" name="Straight Connector 159"/>
          <p:cNvCxnSpPr/>
          <p:nvPr/>
        </p:nvCxnSpPr>
        <p:spPr bwMode="auto">
          <a:xfrm>
            <a:off x="3895427"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61" name="Straight Connector 160"/>
          <p:cNvCxnSpPr/>
          <p:nvPr/>
        </p:nvCxnSpPr>
        <p:spPr bwMode="auto">
          <a:xfrm>
            <a:off x="3751411"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62" name="Straight Connector 161"/>
          <p:cNvCxnSpPr/>
          <p:nvPr/>
        </p:nvCxnSpPr>
        <p:spPr bwMode="auto">
          <a:xfrm>
            <a:off x="3823419"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72" name="Straight Connector 171"/>
          <p:cNvCxnSpPr/>
          <p:nvPr/>
        </p:nvCxnSpPr>
        <p:spPr bwMode="auto">
          <a:xfrm>
            <a:off x="4615507" y="5872708"/>
            <a:ext cx="1368152" cy="0"/>
          </a:xfrm>
          <a:prstGeom prst="line">
            <a:avLst/>
          </a:prstGeom>
          <a:solidFill>
            <a:schemeClr val="accent1"/>
          </a:solidFill>
          <a:ln w="38100" cap="flat" cmpd="sng" algn="ctr">
            <a:solidFill>
              <a:srgbClr val="CCCC00"/>
            </a:solidFill>
            <a:prstDash val="solid"/>
            <a:round/>
            <a:headEnd type="none" w="med" len="med"/>
            <a:tailEnd type="none" w="med" len="med"/>
          </a:ln>
          <a:effectLst/>
        </p:spPr>
      </p:cxnSp>
      <p:sp>
        <p:nvSpPr>
          <p:cNvPr id="173" name="TextBox 172"/>
          <p:cNvSpPr txBox="1"/>
          <p:nvPr/>
        </p:nvSpPr>
        <p:spPr>
          <a:xfrm>
            <a:off x="4839690" y="5719400"/>
            <a:ext cx="1066447" cy="369332"/>
          </a:xfrm>
          <a:prstGeom prst="rect">
            <a:avLst/>
          </a:prstGeom>
          <a:noFill/>
        </p:spPr>
        <p:txBody>
          <a:bodyPr wrap="none" lIns="0" tIns="0" rIns="0" bIns="0" rtlCol="0">
            <a:spAutoFit/>
          </a:bodyPr>
          <a:lstStyle/>
          <a:p>
            <a:pPr algn="ctr"/>
            <a:r>
              <a:rPr lang="en-GB" sz="1200" b="0" dirty="0" smtClean="0">
                <a:solidFill>
                  <a:srgbClr val="808000"/>
                </a:solidFill>
              </a:rPr>
              <a:t>Intra-DAS</a:t>
            </a:r>
          </a:p>
          <a:p>
            <a:pPr algn="ctr"/>
            <a:r>
              <a:rPr lang="en-GB" sz="1200" b="0" dirty="0" smtClean="0">
                <a:solidFill>
                  <a:srgbClr val="808000"/>
                </a:solidFill>
              </a:rPr>
              <a:t>BVLAN or TESI</a:t>
            </a:r>
            <a:endParaRPr lang="en-US" sz="1200" b="0" dirty="0" smtClean="0">
              <a:solidFill>
                <a:srgbClr val="808000"/>
              </a:solidFill>
            </a:endParaRPr>
          </a:p>
        </p:txBody>
      </p:sp>
      <p:cxnSp>
        <p:nvCxnSpPr>
          <p:cNvPr id="174" name="Straight Connector 173"/>
          <p:cNvCxnSpPr>
            <a:stCxn id="146" idx="0"/>
          </p:cNvCxnSpPr>
          <p:nvPr/>
        </p:nvCxnSpPr>
        <p:spPr bwMode="auto">
          <a:xfrm>
            <a:off x="4615507" y="5728692"/>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75" name="Straight Connector 174"/>
          <p:cNvCxnSpPr>
            <a:stCxn id="661" idx="0"/>
          </p:cNvCxnSpPr>
          <p:nvPr/>
        </p:nvCxnSpPr>
        <p:spPr bwMode="auto">
          <a:xfrm>
            <a:off x="5983659" y="5728692"/>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177" name="TextBox 176"/>
          <p:cNvSpPr txBox="1"/>
          <p:nvPr/>
        </p:nvSpPr>
        <p:spPr>
          <a:xfrm>
            <a:off x="2167235" y="6016724"/>
            <a:ext cx="853179" cy="277000"/>
          </a:xfrm>
          <a:prstGeom prst="rect">
            <a:avLst/>
          </a:prstGeom>
          <a:noFill/>
        </p:spPr>
        <p:txBody>
          <a:bodyPr wrap="square" lIns="0" tIns="0" rIns="0" bIns="0" rtlCol="0">
            <a:spAutoFit/>
          </a:bodyPr>
          <a:lstStyle/>
          <a:p>
            <a:pPr algn="ctr"/>
            <a:r>
              <a:rPr lang="en-GB" sz="1800" b="0" dirty="0" smtClean="0"/>
              <a:t>ENNI</a:t>
            </a:r>
            <a:endParaRPr lang="en-US" sz="1800" b="0" dirty="0" smtClean="0"/>
          </a:p>
        </p:txBody>
      </p:sp>
      <p:sp>
        <p:nvSpPr>
          <p:cNvPr id="178" name="TextBox 177"/>
          <p:cNvSpPr txBox="1"/>
          <p:nvPr/>
        </p:nvSpPr>
        <p:spPr>
          <a:xfrm>
            <a:off x="7290720" y="6016724"/>
            <a:ext cx="853179" cy="277000"/>
          </a:xfrm>
          <a:prstGeom prst="rect">
            <a:avLst/>
          </a:prstGeom>
          <a:noFill/>
        </p:spPr>
        <p:txBody>
          <a:bodyPr wrap="square" lIns="0" tIns="0" rIns="0" bIns="0" rtlCol="0">
            <a:spAutoFit/>
          </a:bodyPr>
          <a:lstStyle/>
          <a:p>
            <a:pPr algn="ctr"/>
            <a:r>
              <a:rPr lang="en-GB" sz="1800" b="0" dirty="0" smtClean="0"/>
              <a:t>ENNI</a:t>
            </a:r>
            <a:endParaRPr lang="en-US" sz="1800" b="0" dirty="0" smtClean="0"/>
          </a:p>
        </p:txBody>
      </p:sp>
      <p:sp>
        <p:nvSpPr>
          <p:cNvPr id="290" name="Rectangle 289"/>
          <p:cNvSpPr/>
          <p:nvPr/>
        </p:nvSpPr>
        <p:spPr bwMode="auto">
          <a:xfrm>
            <a:off x="5479603" y="4864596"/>
            <a:ext cx="4104456" cy="216024"/>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1"/>
                </a:solidFill>
                <a:effectLst/>
                <a:latin typeface="Arial" charset="0"/>
                <a:ea typeface="MS PGothic" pitchFamily="34" charset="-128"/>
              </a:rPr>
              <a:t>SVLAN EC Relay</a:t>
            </a:r>
            <a:endParaRPr kumimoji="0" lang="en-US" sz="1400" b="1" i="0" u="none" strike="noStrike" cap="none" normalizeH="0" baseline="0" dirty="0" smtClean="0">
              <a:ln>
                <a:noFill/>
              </a:ln>
              <a:solidFill>
                <a:schemeClr val="tx1"/>
              </a:solidFill>
              <a:effectLst/>
              <a:latin typeface="Arial" charset="0"/>
              <a:ea typeface="MS PGothic" pitchFamily="34" charset="-128"/>
            </a:endParaRPr>
          </a:p>
        </p:txBody>
      </p:sp>
      <p:sp>
        <p:nvSpPr>
          <p:cNvPr id="291" name="Rectangle 290"/>
          <p:cNvSpPr/>
          <p:nvPr/>
        </p:nvSpPr>
        <p:spPr bwMode="auto">
          <a:xfrm>
            <a:off x="1087115" y="4864596"/>
            <a:ext cx="4032449" cy="216024"/>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1"/>
                </a:solidFill>
                <a:effectLst/>
                <a:latin typeface="Arial" charset="0"/>
                <a:ea typeface="MS PGothic" pitchFamily="34" charset="-128"/>
              </a:rPr>
              <a:t>SVLAN EC Relay</a:t>
            </a:r>
            <a:endParaRPr kumimoji="0" lang="en-US" sz="1400" b="1" i="0" u="none" strike="noStrike" cap="none" normalizeH="0" baseline="0" dirty="0" smtClean="0">
              <a:ln>
                <a:noFill/>
              </a:ln>
              <a:solidFill>
                <a:schemeClr val="tx1"/>
              </a:solidFill>
              <a:effectLst/>
              <a:latin typeface="Arial" charset="0"/>
              <a:ea typeface="MS PGothic" pitchFamily="34" charset="-128"/>
            </a:endParaRPr>
          </a:p>
        </p:txBody>
      </p:sp>
      <p:grpSp>
        <p:nvGrpSpPr>
          <p:cNvPr id="5" name="Group 25"/>
          <p:cNvGrpSpPr>
            <a:grpSpLocks noChangeAspect="1"/>
          </p:cNvGrpSpPr>
          <p:nvPr/>
        </p:nvGrpSpPr>
        <p:grpSpPr>
          <a:xfrm>
            <a:off x="1886198" y="3928492"/>
            <a:ext cx="288032" cy="288032"/>
            <a:chOff x="655067" y="5296644"/>
            <a:chExt cx="504056" cy="504056"/>
          </a:xfrm>
          <a:solidFill>
            <a:schemeClr val="bg1"/>
          </a:solidFill>
        </p:grpSpPr>
        <p:sp>
          <p:nvSpPr>
            <p:cNvPr id="293" name="Isosceles Triangle 292"/>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94" name="Trapezoid 293"/>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295" name="Straight Connector 294"/>
          <p:cNvCxnSpPr>
            <a:stCxn id="293" idx="0"/>
          </p:cNvCxnSpPr>
          <p:nvPr/>
        </p:nvCxnSpPr>
        <p:spPr bwMode="auto">
          <a:xfrm flipV="1">
            <a:off x="2030214" y="38564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307" name="TextBox 306"/>
          <p:cNvSpPr txBox="1"/>
          <p:nvPr/>
        </p:nvSpPr>
        <p:spPr>
          <a:xfrm>
            <a:off x="5672803" y="1480800"/>
            <a:ext cx="238848" cy="215444"/>
          </a:xfrm>
          <a:prstGeom prst="rect">
            <a:avLst/>
          </a:prstGeom>
          <a:noFill/>
        </p:spPr>
        <p:txBody>
          <a:bodyPr wrap="none" lIns="0" tIns="0" rIns="0" bIns="0" rtlCol="0">
            <a:spAutoFit/>
          </a:bodyPr>
          <a:lstStyle/>
          <a:p>
            <a:pPr algn="ctr"/>
            <a:r>
              <a:rPr lang="en-GB" sz="1400" dirty="0" err="1" smtClean="0"/>
              <a:t>Ub</a:t>
            </a:r>
            <a:endParaRPr lang="en-US" sz="1400" dirty="0" smtClean="0"/>
          </a:p>
        </p:txBody>
      </p:sp>
      <p:cxnSp>
        <p:nvCxnSpPr>
          <p:cNvPr id="309" name="Straight Connector 308"/>
          <p:cNvCxnSpPr/>
          <p:nvPr/>
        </p:nvCxnSpPr>
        <p:spPr bwMode="auto">
          <a:xfrm>
            <a:off x="2023219" y="2128292"/>
            <a:ext cx="6995" cy="1728192"/>
          </a:xfrm>
          <a:prstGeom prst="line">
            <a:avLst/>
          </a:prstGeom>
          <a:solidFill>
            <a:schemeClr val="accent1"/>
          </a:solidFill>
          <a:ln w="38100" cap="flat" cmpd="sng" algn="ctr">
            <a:solidFill>
              <a:schemeClr val="tx1"/>
            </a:solidFill>
            <a:prstDash val="solid"/>
            <a:round/>
            <a:headEnd type="none" w="med" len="med"/>
            <a:tailEnd type="none" w="med" len="med"/>
          </a:ln>
          <a:effectLst/>
        </p:spPr>
      </p:cxnSp>
      <p:cxnSp>
        <p:nvCxnSpPr>
          <p:cNvPr id="343" name="Straight Connector 342"/>
          <p:cNvCxnSpPr/>
          <p:nvPr/>
        </p:nvCxnSpPr>
        <p:spPr bwMode="auto">
          <a:xfrm>
            <a:off x="1879203" y="5080620"/>
            <a:ext cx="0" cy="36004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44" name="Straight Connector 343"/>
          <p:cNvCxnSpPr/>
          <p:nvPr/>
        </p:nvCxnSpPr>
        <p:spPr bwMode="auto">
          <a:xfrm>
            <a:off x="1951211" y="5080620"/>
            <a:ext cx="0" cy="36004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59" name="Straight Connector 358"/>
          <p:cNvCxnSpPr/>
          <p:nvPr/>
        </p:nvCxnSpPr>
        <p:spPr bwMode="auto">
          <a:xfrm flipV="1">
            <a:off x="8071891" y="5728692"/>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6" name="Group 359"/>
          <p:cNvGrpSpPr/>
          <p:nvPr/>
        </p:nvGrpSpPr>
        <p:grpSpPr>
          <a:xfrm>
            <a:off x="7423819" y="5080620"/>
            <a:ext cx="144016" cy="360040"/>
            <a:chOff x="871091" y="4144516"/>
            <a:chExt cx="144016" cy="144016"/>
          </a:xfrm>
        </p:grpSpPr>
        <p:cxnSp>
          <p:nvCxnSpPr>
            <p:cNvPr id="361" name="Straight Connector 360"/>
            <p:cNvCxnSpPr/>
            <p:nvPr/>
          </p:nvCxnSpPr>
          <p:spPr bwMode="auto">
            <a:xfrm>
              <a:off x="1015107"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62" name="Straight Connector 361"/>
            <p:cNvCxnSpPr/>
            <p:nvPr/>
          </p:nvCxnSpPr>
          <p:spPr bwMode="auto">
            <a:xfrm>
              <a:off x="871091"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63" name="Straight Connector 362"/>
            <p:cNvCxnSpPr/>
            <p:nvPr/>
          </p:nvCxnSpPr>
          <p:spPr bwMode="auto">
            <a:xfrm>
              <a:off x="943099"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sp>
        <p:nvSpPr>
          <p:cNvPr id="364" name="Rectangle 363"/>
          <p:cNvSpPr/>
          <p:nvPr/>
        </p:nvSpPr>
        <p:spPr bwMode="auto">
          <a:xfrm>
            <a:off x="5623619" y="5080620"/>
            <a:ext cx="2952328" cy="216024"/>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000" b="1" i="0" u="none" strike="noStrike" cap="none" normalizeH="0" baseline="0" dirty="0" smtClean="0">
                <a:ln>
                  <a:noFill/>
                </a:ln>
                <a:solidFill>
                  <a:schemeClr val="bg1"/>
                </a:solidFill>
                <a:effectLst/>
                <a:latin typeface="Arial" charset="0"/>
                <a:ea typeface="MS PGothic" pitchFamily="34" charset="-128"/>
              </a:rPr>
              <a:t>Half-DAS</a:t>
            </a:r>
          </a:p>
        </p:txBody>
      </p:sp>
      <p:cxnSp>
        <p:nvCxnSpPr>
          <p:cNvPr id="413" name="Straight Connector 412"/>
          <p:cNvCxnSpPr/>
          <p:nvPr/>
        </p:nvCxnSpPr>
        <p:spPr bwMode="auto">
          <a:xfrm>
            <a:off x="2815307" y="5080620"/>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14" name="Straight Connector 413"/>
          <p:cNvCxnSpPr/>
          <p:nvPr/>
        </p:nvCxnSpPr>
        <p:spPr bwMode="auto">
          <a:xfrm>
            <a:off x="2743299" y="5080620"/>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15" name="Straight Connector 414"/>
          <p:cNvCxnSpPr/>
          <p:nvPr/>
        </p:nvCxnSpPr>
        <p:spPr bwMode="auto">
          <a:xfrm>
            <a:off x="2671291" y="5080620"/>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49" name="Straight Connector 348"/>
          <p:cNvCxnSpPr/>
          <p:nvPr/>
        </p:nvCxnSpPr>
        <p:spPr bwMode="auto">
          <a:xfrm>
            <a:off x="5335587" y="1696244"/>
            <a:ext cx="1" cy="720080"/>
          </a:xfrm>
          <a:prstGeom prst="line">
            <a:avLst/>
          </a:prstGeom>
          <a:solidFill>
            <a:schemeClr val="accent1"/>
          </a:solidFill>
          <a:ln w="38100" cap="flat" cmpd="sng" algn="ctr">
            <a:solidFill>
              <a:srgbClr val="0066FF"/>
            </a:solidFill>
            <a:prstDash val="solid"/>
            <a:round/>
            <a:headEnd type="none" w="med" len="med"/>
            <a:tailEnd type="none" w="med" len="med"/>
          </a:ln>
          <a:effectLst/>
        </p:spPr>
      </p:cxnSp>
      <p:cxnSp>
        <p:nvCxnSpPr>
          <p:cNvPr id="354" name="Straight Connector 353"/>
          <p:cNvCxnSpPr/>
          <p:nvPr/>
        </p:nvCxnSpPr>
        <p:spPr bwMode="auto">
          <a:xfrm>
            <a:off x="5767635" y="1696244"/>
            <a:ext cx="0" cy="432048"/>
          </a:xfrm>
          <a:prstGeom prst="line">
            <a:avLst/>
          </a:prstGeom>
          <a:solidFill>
            <a:schemeClr val="accent1"/>
          </a:solidFill>
          <a:ln w="38100" cap="flat" cmpd="sng" algn="ctr">
            <a:solidFill>
              <a:schemeClr val="tx1"/>
            </a:solidFill>
            <a:prstDash val="solid"/>
            <a:round/>
            <a:headEnd type="none" w="med" len="med"/>
            <a:tailEnd type="none" w="med" len="med"/>
          </a:ln>
          <a:effectLst/>
        </p:spPr>
      </p:cxnSp>
      <p:grpSp>
        <p:nvGrpSpPr>
          <p:cNvPr id="8" name="Group 668"/>
          <p:cNvGrpSpPr/>
          <p:nvPr/>
        </p:nvGrpSpPr>
        <p:grpSpPr>
          <a:xfrm>
            <a:off x="1519163" y="2128292"/>
            <a:ext cx="7776864" cy="288032"/>
            <a:chOff x="1015107" y="1408212"/>
            <a:chExt cx="4752528" cy="288032"/>
          </a:xfrm>
        </p:grpSpPr>
        <p:cxnSp>
          <p:nvCxnSpPr>
            <p:cNvPr id="346" name="Straight Connector 345"/>
            <p:cNvCxnSpPr/>
            <p:nvPr/>
          </p:nvCxnSpPr>
          <p:spPr bwMode="auto">
            <a:xfrm flipH="1">
              <a:off x="1015107" y="1696244"/>
              <a:ext cx="4752528" cy="0"/>
            </a:xfrm>
            <a:prstGeom prst="line">
              <a:avLst/>
            </a:prstGeom>
            <a:solidFill>
              <a:schemeClr val="accent1"/>
            </a:solidFill>
            <a:ln w="38100" cap="flat" cmpd="sng" algn="ctr">
              <a:solidFill>
                <a:srgbClr val="0066FF"/>
              </a:solidFill>
              <a:prstDash val="solid"/>
              <a:round/>
              <a:headEnd type="none" w="med" len="med"/>
              <a:tailEnd type="none" w="med" len="med"/>
            </a:ln>
            <a:effectLst/>
          </p:spPr>
        </p:cxnSp>
        <p:cxnSp>
          <p:nvCxnSpPr>
            <p:cNvPr id="350" name="Straight Connector 349"/>
            <p:cNvCxnSpPr/>
            <p:nvPr/>
          </p:nvCxnSpPr>
          <p:spPr bwMode="auto">
            <a:xfrm flipH="1">
              <a:off x="1015107" y="1408212"/>
              <a:ext cx="4752528" cy="0"/>
            </a:xfrm>
            <a:prstGeom prst="line">
              <a:avLst/>
            </a:prstGeom>
            <a:solidFill>
              <a:schemeClr val="accent1"/>
            </a:solidFill>
            <a:ln w="38100" cap="flat" cmpd="sng" algn="ctr">
              <a:solidFill>
                <a:schemeClr val="tx1"/>
              </a:solidFill>
              <a:prstDash val="solid"/>
              <a:round/>
              <a:headEnd type="none" w="med" len="med"/>
              <a:tailEnd type="none" w="med" len="med"/>
            </a:ln>
            <a:effectLst/>
          </p:spPr>
        </p:cxnSp>
        <p:cxnSp>
          <p:nvCxnSpPr>
            <p:cNvPr id="366" name="Straight Connector 365"/>
            <p:cNvCxnSpPr/>
            <p:nvPr/>
          </p:nvCxnSpPr>
          <p:spPr bwMode="auto">
            <a:xfrm flipH="1">
              <a:off x="1015107" y="1552228"/>
              <a:ext cx="4752528" cy="0"/>
            </a:xfrm>
            <a:prstGeom prst="line">
              <a:avLst/>
            </a:prstGeom>
            <a:solidFill>
              <a:schemeClr val="accent1"/>
            </a:solidFill>
            <a:ln w="38100" cap="flat" cmpd="sng" algn="ctr">
              <a:solidFill>
                <a:srgbClr val="C00000"/>
              </a:solidFill>
              <a:prstDash val="solid"/>
              <a:round/>
              <a:headEnd type="none" w="med" len="med"/>
              <a:tailEnd type="none" w="med" len="med"/>
            </a:ln>
            <a:effectLst/>
          </p:spPr>
        </p:cxnSp>
      </p:grpSp>
      <p:cxnSp>
        <p:nvCxnSpPr>
          <p:cNvPr id="371" name="Straight Connector 370"/>
          <p:cNvCxnSpPr/>
          <p:nvPr/>
        </p:nvCxnSpPr>
        <p:spPr bwMode="auto">
          <a:xfrm>
            <a:off x="5551611" y="1696244"/>
            <a:ext cx="0" cy="576064"/>
          </a:xfrm>
          <a:prstGeom prst="line">
            <a:avLst/>
          </a:prstGeom>
          <a:solidFill>
            <a:schemeClr val="accent1"/>
          </a:solidFill>
          <a:ln w="38100" cap="flat" cmpd="sng" algn="ctr">
            <a:solidFill>
              <a:srgbClr val="C00000"/>
            </a:solidFill>
            <a:prstDash val="solid"/>
            <a:round/>
            <a:headEnd type="none" w="med" len="med"/>
            <a:tailEnd type="none" w="med" len="med"/>
          </a:ln>
          <a:effectLst/>
        </p:spPr>
      </p:cxnSp>
      <p:sp>
        <p:nvSpPr>
          <p:cNvPr id="271" name="Rectangle 270"/>
          <p:cNvSpPr/>
          <p:nvPr/>
        </p:nvSpPr>
        <p:spPr bwMode="auto">
          <a:xfrm>
            <a:off x="4400120" y="3352428"/>
            <a:ext cx="727075" cy="288031"/>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a:r>
              <a:rPr lang="en-GB" sz="1100" b="0" dirty="0" err="1" smtClean="0">
                <a:latin typeface="Arial" charset="0"/>
              </a:rPr>
              <a:t>hDTS</a:t>
            </a:r>
            <a:endParaRPr lang="en-US" sz="1100" b="0" dirty="0" smtClean="0">
              <a:latin typeface="Arial" charset="0"/>
            </a:endParaRPr>
          </a:p>
        </p:txBody>
      </p:sp>
      <p:cxnSp>
        <p:nvCxnSpPr>
          <p:cNvPr id="272" name="Straight Connector 271"/>
          <p:cNvCxnSpPr/>
          <p:nvPr/>
        </p:nvCxnSpPr>
        <p:spPr bwMode="auto">
          <a:xfrm>
            <a:off x="4911171" y="3640460"/>
            <a:ext cx="0" cy="28803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273" name="Straight Connector 272"/>
          <p:cNvCxnSpPr/>
          <p:nvPr/>
        </p:nvCxnSpPr>
        <p:spPr bwMode="auto">
          <a:xfrm>
            <a:off x="4623139" y="3640460"/>
            <a:ext cx="0" cy="28803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sp>
        <p:nvSpPr>
          <p:cNvPr id="279" name="Isosceles Triangle 278"/>
          <p:cNvSpPr/>
          <p:nvPr/>
        </p:nvSpPr>
        <p:spPr bwMode="auto">
          <a:xfrm>
            <a:off x="4773223" y="3928492"/>
            <a:ext cx="288032" cy="288032"/>
          </a:xfrm>
          <a:prstGeom prst="triangle">
            <a:avLst/>
          </a:prstGeom>
          <a:solidFill>
            <a:srgbClr val="99FF66"/>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80" name="Isosceles Triangle 279"/>
          <p:cNvSpPr/>
          <p:nvPr/>
        </p:nvSpPr>
        <p:spPr bwMode="auto">
          <a:xfrm>
            <a:off x="4485191" y="3928492"/>
            <a:ext cx="288032" cy="288032"/>
          </a:xfrm>
          <a:prstGeom prst="triangle">
            <a:avLst/>
          </a:prstGeom>
          <a:solidFill>
            <a:srgbClr val="99FF66"/>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82" name="Trapezoid 281"/>
          <p:cNvSpPr/>
          <p:nvPr/>
        </p:nvSpPr>
        <p:spPr bwMode="auto">
          <a:xfrm>
            <a:off x="4485190" y="4134229"/>
            <a:ext cx="578261" cy="82295"/>
          </a:xfrm>
          <a:prstGeom prst="trapezoid">
            <a:avLst>
              <a:gd name="adj" fmla="val 49845"/>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13" name="Freeform 312"/>
          <p:cNvSpPr/>
          <p:nvPr/>
        </p:nvSpPr>
        <p:spPr bwMode="auto">
          <a:xfrm>
            <a:off x="4544136" y="3352428"/>
            <a:ext cx="432048" cy="144016"/>
          </a:xfrm>
          <a:custGeom>
            <a:avLst/>
            <a:gdLst>
              <a:gd name="connsiteX0" fmla="*/ 0 w 218783"/>
              <a:gd name="connsiteY0" fmla="*/ 0 h 73863"/>
              <a:gd name="connsiteX1" fmla="*/ 106587 w 218783"/>
              <a:gd name="connsiteY1" fmla="*/ 72928 h 73863"/>
              <a:gd name="connsiteX2" fmla="*/ 218783 w 218783"/>
              <a:gd name="connsiteY2" fmla="*/ 5610 h 73863"/>
            </a:gdLst>
            <a:ahLst/>
            <a:cxnLst>
              <a:cxn ang="0">
                <a:pos x="connsiteX0" y="connsiteY0"/>
              </a:cxn>
              <a:cxn ang="0">
                <a:pos x="connsiteX1" y="connsiteY1"/>
              </a:cxn>
              <a:cxn ang="0">
                <a:pos x="connsiteX2" y="connsiteY2"/>
              </a:cxn>
            </a:cxnLst>
            <a:rect l="l" t="t" r="r" b="b"/>
            <a:pathLst>
              <a:path w="218783" h="73863">
                <a:moveTo>
                  <a:pt x="0" y="0"/>
                </a:moveTo>
                <a:cubicBezTo>
                  <a:pt x="35061" y="35996"/>
                  <a:pt x="70123" y="71993"/>
                  <a:pt x="106587" y="72928"/>
                </a:cubicBezTo>
                <a:cubicBezTo>
                  <a:pt x="143051" y="73863"/>
                  <a:pt x="180917" y="39736"/>
                  <a:pt x="218783" y="5610"/>
                </a:cubicBezTo>
              </a:path>
            </a:pathLst>
          </a:custGeom>
          <a:noFill/>
          <a:ln w="38100" cap="flat" cmpd="sng" algn="ctr">
            <a:solidFill>
              <a:srgbClr val="C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14" name="TextBox 313"/>
          <p:cNvSpPr txBox="1"/>
          <p:nvPr/>
        </p:nvSpPr>
        <p:spPr>
          <a:xfrm>
            <a:off x="4951758" y="3713048"/>
            <a:ext cx="240450" cy="215444"/>
          </a:xfrm>
          <a:prstGeom prst="rect">
            <a:avLst/>
          </a:prstGeom>
          <a:noFill/>
        </p:spPr>
        <p:txBody>
          <a:bodyPr wrap="none" lIns="0" tIns="0" rIns="0" bIns="0" rtlCol="0">
            <a:spAutoFit/>
          </a:bodyPr>
          <a:lstStyle/>
          <a:p>
            <a:r>
              <a:rPr lang="en-GB" sz="1400" dirty="0" smtClean="0">
                <a:solidFill>
                  <a:schemeClr val="bg1">
                    <a:lumMod val="75000"/>
                  </a:schemeClr>
                </a:solidFill>
              </a:rPr>
              <a:t>W*</a:t>
            </a:r>
            <a:endParaRPr lang="en-US" sz="1400" dirty="0" smtClean="0">
              <a:solidFill>
                <a:schemeClr val="bg1">
                  <a:lumMod val="75000"/>
                </a:schemeClr>
              </a:solidFill>
            </a:endParaRPr>
          </a:p>
        </p:txBody>
      </p:sp>
      <p:sp>
        <p:nvSpPr>
          <p:cNvPr id="315" name="TextBox 314"/>
          <p:cNvSpPr txBox="1"/>
          <p:nvPr/>
        </p:nvSpPr>
        <p:spPr>
          <a:xfrm>
            <a:off x="4471492" y="3713048"/>
            <a:ext cx="120226" cy="215444"/>
          </a:xfrm>
          <a:prstGeom prst="rect">
            <a:avLst/>
          </a:prstGeom>
          <a:noFill/>
        </p:spPr>
        <p:txBody>
          <a:bodyPr wrap="none" lIns="0" tIns="0" rIns="0" bIns="0" rtlCol="0">
            <a:spAutoFit/>
          </a:bodyPr>
          <a:lstStyle/>
          <a:p>
            <a:r>
              <a:rPr lang="en-GB" sz="1400" dirty="0" smtClean="0">
                <a:solidFill>
                  <a:schemeClr val="bg1">
                    <a:lumMod val="75000"/>
                  </a:schemeClr>
                </a:solidFill>
              </a:rPr>
              <a:t>P</a:t>
            </a:r>
            <a:endParaRPr lang="en-US" sz="1400" dirty="0" smtClean="0">
              <a:solidFill>
                <a:schemeClr val="bg1">
                  <a:lumMod val="75000"/>
                </a:schemeClr>
              </a:solidFill>
            </a:endParaRPr>
          </a:p>
        </p:txBody>
      </p:sp>
      <p:sp>
        <p:nvSpPr>
          <p:cNvPr id="322" name="Rectangle 321"/>
          <p:cNvSpPr/>
          <p:nvPr/>
        </p:nvSpPr>
        <p:spPr bwMode="auto">
          <a:xfrm>
            <a:off x="3463379" y="3352428"/>
            <a:ext cx="727075" cy="288031"/>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100" b="0" i="0" u="none" strike="noStrike" cap="none" normalizeH="0" baseline="0" dirty="0" err="1" smtClean="0">
                <a:ln>
                  <a:noFill/>
                </a:ln>
                <a:solidFill>
                  <a:schemeClr val="tx1"/>
                </a:solidFill>
                <a:effectLst/>
                <a:latin typeface="Arial" charset="0"/>
                <a:ea typeface="MS PGothic" pitchFamily="34" charset="-128"/>
              </a:rPr>
              <a:t>hDTS</a:t>
            </a:r>
            <a:endParaRPr kumimoji="0" lang="en-US" sz="1100" b="0" i="0" u="none" strike="noStrike" cap="none" normalizeH="0" baseline="0" dirty="0" smtClean="0">
              <a:ln>
                <a:noFill/>
              </a:ln>
              <a:solidFill>
                <a:schemeClr val="tx1"/>
              </a:solidFill>
              <a:effectLst/>
              <a:latin typeface="Arial" charset="0"/>
              <a:ea typeface="MS PGothic" pitchFamily="34" charset="-128"/>
            </a:endParaRPr>
          </a:p>
        </p:txBody>
      </p:sp>
      <p:cxnSp>
        <p:nvCxnSpPr>
          <p:cNvPr id="323" name="Straight Connector 322"/>
          <p:cNvCxnSpPr/>
          <p:nvPr/>
        </p:nvCxnSpPr>
        <p:spPr bwMode="auto">
          <a:xfrm>
            <a:off x="3974430" y="3640460"/>
            <a:ext cx="0" cy="28803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4" name="Straight Connector 323"/>
          <p:cNvCxnSpPr/>
          <p:nvPr/>
        </p:nvCxnSpPr>
        <p:spPr bwMode="auto">
          <a:xfrm>
            <a:off x="3686398" y="3640460"/>
            <a:ext cx="0" cy="28803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5" name="Straight Connector 324"/>
          <p:cNvCxnSpPr/>
          <p:nvPr/>
        </p:nvCxnSpPr>
        <p:spPr bwMode="auto">
          <a:xfrm flipH="1">
            <a:off x="3974430" y="3352428"/>
            <a:ext cx="72008" cy="288032"/>
          </a:xfrm>
          <a:prstGeom prst="line">
            <a:avLst/>
          </a:prstGeom>
          <a:solidFill>
            <a:schemeClr val="accent1"/>
          </a:solidFill>
          <a:ln w="38100" cap="flat" cmpd="sng" algn="ctr">
            <a:solidFill>
              <a:srgbClr val="0066FF"/>
            </a:solidFill>
            <a:prstDash val="solid"/>
            <a:round/>
            <a:headEnd type="none" w="med" len="med"/>
            <a:tailEnd type="none" w="med" len="med"/>
          </a:ln>
          <a:effectLst/>
        </p:spPr>
      </p:cxnSp>
      <p:cxnSp>
        <p:nvCxnSpPr>
          <p:cNvPr id="326" name="Straight Connector 325"/>
          <p:cNvCxnSpPr/>
          <p:nvPr/>
        </p:nvCxnSpPr>
        <p:spPr bwMode="auto">
          <a:xfrm>
            <a:off x="3614390" y="3352428"/>
            <a:ext cx="72008" cy="288032"/>
          </a:xfrm>
          <a:prstGeom prst="line">
            <a:avLst/>
          </a:prstGeom>
          <a:solidFill>
            <a:schemeClr val="accent1"/>
          </a:solidFill>
          <a:ln w="38100" cap="flat" cmpd="sng" algn="ctr">
            <a:solidFill>
              <a:srgbClr val="0066FF"/>
            </a:solidFill>
            <a:prstDash val="solid"/>
            <a:round/>
            <a:headEnd type="none" w="med" len="med"/>
            <a:tailEnd type="none" w="med" len="med"/>
          </a:ln>
          <a:effectLst/>
        </p:spPr>
      </p:cxnSp>
      <p:sp>
        <p:nvSpPr>
          <p:cNvPr id="330" name="Isosceles Triangle 329"/>
          <p:cNvSpPr/>
          <p:nvPr/>
        </p:nvSpPr>
        <p:spPr bwMode="auto">
          <a:xfrm>
            <a:off x="3836482" y="3928492"/>
            <a:ext cx="288032" cy="288032"/>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31" name="Isosceles Triangle 330"/>
          <p:cNvSpPr/>
          <p:nvPr/>
        </p:nvSpPr>
        <p:spPr bwMode="auto">
          <a:xfrm>
            <a:off x="3548450" y="3928492"/>
            <a:ext cx="288032" cy="288032"/>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dirty="0" smtClean="0">
              <a:ln>
                <a:noFill/>
              </a:ln>
              <a:solidFill>
                <a:schemeClr val="tx1"/>
              </a:solidFill>
              <a:effectLst/>
              <a:latin typeface="Arial" charset="0"/>
              <a:ea typeface="MS PGothic" pitchFamily="34" charset="-128"/>
            </a:endParaRPr>
          </a:p>
        </p:txBody>
      </p:sp>
      <p:sp>
        <p:nvSpPr>
          <p:cNvPr id="332" name="Trapezoid 331"/>
          <p:cNvSpPr/>
          <p:nvPr/>
        </p:nvSpPr>
        <p:spPr bwMode="auto">
          <a:xfrm>
            <a:off x="3548449" y="4134229"/>
            <a:ext cx="572652" cy="82295"/>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33" name="TextBox 332"/>
          <p:cNvSpPr txBox="1"/>
          <p:nvPr/>
        </p:nvSpPr>
        <p:spPr>
          <a:xfrm>
            <a:off x="4015653" y="3713048"/>
            <a:ext cx="240450" cy="215444"/>
          </a:xfrm>
          <a:prstGeom prst="rect">
            <a:avLst/>
          </a:prstGeom>
          <a:noFill/>
        </p:spPr>
        <p:txBody>
          <a:bodyPr wrap="none" lIns="0" tIns="0" rIns="0" bIns="0" rtlCol="0">
            <a:spAutoFit/>
          </a:bodyPr>
          <a:lstStyle/>
          <a:p>
            <a:r>
              <a:rPr lang="en-GB" sz="1400" dirty="0" smtClean="0"/>
              <a:t>W*</a:t>
            </a:r>
            <a:endParaRPr lang="en-US" sz="1400" dirty="0" smtClean="0"/>
          </a:p>
        </p:txBody>
      </p:sp>
      <p:sp>
        <p:nvSpPr>
          <p:cNvPr id="334" name="TextBox 333"/>
          <p:cNvSpPr txBox="1"/>
          <p:nvPr/>
        </p:nvSpPr>
        <p:spPr>
          <a:xfrm>
            <a:off x="3535387" y="3713048"/>
            <a:ext cx="120226" cy="215444"/>
          </a:xfrm>
          <a:prstGeom prst="rect">
            <a:avLst/>
          </a:prstGeom>
          <a:noFill/>
        </p:spPr>
        <p:txBody>
          <a:bodyPr wrap="none" lIns="0" tIns="0" rIns="0" bIns="0" rtlCol="0">
            <a:spAutoFit/>
          </a:bodyPr>
          <a:lstStyle/>
          <a:p>
            <a:r>
              <a:rPr lang="en-GB" sz="1400" dirty="0" smtClean="0"/>
              <a:t>P</a:t>
            </a:r>
            <a:endParaRPr lang="en-US" sz="1400" dirty="0" smtClean="0"/>
          </a:p>
        </p:txBody>
      </p:sp>
      <p:sp>
        <p:nvSpPr>
          <p:cNvPr id="341" name="TextBox 340"/>
          <p:cNvSpPr txBox="1"/>
          <p:nvPr/>
        </p:nvSpPr>
        <p:spPr>
          <a:xfrm>
            <a:off x="3896063" y="2632348"/>
            <a:ext cx="229230" cy="215444"/>
          </a:xfrm>
          <a:prstGeom prst="rect">
            <a:avLst/>
          </a:prstGeom>
          <a:noFill/>
        </p:spPr>
        <p:txBody>
          <a:bodyPr wrap="none" lIns="0" tIns="0" rIns="0" bIns="0" rtlCol="0">
            <a:spAutoFit/>
          </a:bodyPr>
          <a:lstStyle/>
          <a:p>
            <a:r>
              <a:rPr lang="en-GB" sz="1400" dirty="0" smtClean="0">
                <a:solidFill>
                  <a:srgbClr val="0066FF"/>
                </a:solidFill>
              </a:rPr>
              <a:t>B1</a:t>
            </a:r>
            <a:endParaRPr lang="en-US" sz="1400" dirty="0" smtClean="0">
              <a:solidFill>
                <a:srgbClr val="0066FF"/>
              </a:solidFill>
            </a:endParaRPr>
          </a:p>
        </p:txBody>
      </p:sp>
      <p:cxnSp>
        <p:nvCxnSpPr>
          <p:cNvPr id="347" name="Straight Connector 346"/>
          <p:cNvCxnSpPr/>
          <p:nvPr/>
        </p:nvCxnSpPr>
        <p:spPr bwMode="auto">
          <a:xfrm flipH="1">
            <a:off x="3607395" y="2848372"/>
            <a:ext cx="425053" cy="504056"/>
          </a:xfrm>
          <a:prstGeom prst="line">
            <a:avLst/>
          </a:prstGeom>
          <a:solidFill>
            <a:schemeClr val="accent1"/>
          </a:solidFill>
          <a:ln w="38100" cap="flat" cmpd="sng" algn="ctr">
            <a:solidFill>
              <a:srgbClr val="0066FF"/>
            </a:solidFill>
            <a:prstDash val="solid"/>
            <a:round/>
            <a:headEnd type="none" w="med" len="med"/>
            <a:tailEnd type="none" w="med" len="med"/>
          </a:ln>
          <a:effectLst/>
        </p:spPr>
      </p:cxnSp>
      <p:cxnSp>
        <p:nvCxnSpPr>
          <p:cNvPr id="352" name="Straight Connector 351"/>
          <p:cNvCxnSpPr/>
          <p:nvPr/>
        </p:nvCxnSpPr>
        <p:spPr bwMode="auto">
          <a:xfrm flipH="1">
            <a:off x="4544135" y="2848372"/>
            <a:ext cx="360040" cy="504056"/>
          </a:xfrm>
          <a:prstGeom prst="line">
            <a:avLst/>
          </a:prstGeom>
          <a:solidFill>
            <a:schemeClr val="accent1"/>
          </a:solidFill>
          <a:ln w="38100" cap="flat" cmpd="sng" algn="ctr">
            <a:solidFill>
              <a:srgbClr val="C00000"/>
            </a:solidFill>
            <a:prstDash val="sysDot"/>
            <a:round/>
            <a:headEnd type="none" w="med" len="med"/>
            <a:tailEnd type="none" w="med" len="med"/>
          </a:ln>
          <a:effectLst/>
        </p:spPr>
      </p:cxnSp>
      <p:sp>
        <p:nvSpPr>
          <p:cNvPr id="356" name="TextBox 355"/>
          <p:cNvSpPr txBox="1"/>
          <p:nvPr/>
        </p:nvSpPr>
        <p:spPr>
          <a:xfrm>
            <a:off x="4760159" y="2632348"/>
            <a:ext cx="229230" cy="215444"/>
          </a:xfrm>
          <a:prstGeom prst="rect">
            <a:avLst/>
          </a:prstGeom>
          <a:noFill/>
        </p:spPr>
        <p:txBody>
          <a:bodyPr wrap="none" lIns="0" tIns="0" rIns="0" bIns="0" rtlCol="0">
            <a:spAutoFit/>
          </a:bodyPr>
          <a:lstStyle/>
          <a:p>
            <a:r>
              <a:rPr lang="en-GB" sz="1400" dirty="0" smtClean="0">
                <a:solidFill>
                  <a:srgbClr val="C00000"/>
                </a:solidFill>
              </a:rPr>
              <a:t>A2</a:t>
            </a:r>
            <a:endParaRPr lang="en-US" sz="1400" dirty="0" smtClean="0">
              <a:solidFill>
                <a:srgbClr val="C00000"/>
              </a:solidFill>
            </a:endParaRPr>
          </a:p>
        </p:txBody>
      </p:sp>
      <p:sp>
        <p:nvSpPr>
          <p:cNvPr id="268" name="Rectangle 267"/>
          <p:cNvSpPr/>
          <p:nvPr/>
        </p:nvSpPr>
        <p:spPr bwMode="auto">
          <a:xfrm>
            <a:off x="5472609" y="3352428"/>
            <a:ext cx="727075" cy="288031"/>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latinLnBrk="0">
              <a:lnSpc>
                <a:spcPct val="100000"/>
              </a:lnSpc>
              <a:buClrTx/>
              <a:buSzTx/>
              <a:buFontTx/>
              <a:buNone/>
              <a:tabLst/>
            </a:pPr>
            <a:r>
              <a:rPr lang="en-GB" sz="1100" b="0" dirty="0" err="1" smtClean="0">
                <a:latin typeface="Arial" charset="0"/>
              </a:rPr>
              <a:t>hDTS</a:t>
            </a:r>
            <a:endParaRPr lang="en-US" sz="1100" b="0" dirty="0" smtClean="0">
              <a:latin typeface="Arial" charset="0"/>
            </a:endParaRPr>
          </a:p>
        </p:txBody>
      </p:sp>
      <p:cxnSp>
        <p:nvCxnSpPr>
          <p:cNvPr id="269" name="Straight Connector 268"/>
          <p:cNvCxnSpPr/>
          <p:nvPr/>
        </p:nvCxnSpPr>
        <p:spPr bwMode="auto">
          <a:xfrm>
            <a:off x="5976665" y="3640460"/>
            <a:ext cx="0" cy="28803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70" name="Straight Connector 269"/>
          <p:cNvCxnSpPr/>
          <p:nvPr/>
        </p:nvCxnSpPr>
        <p:spPr bwMode="auto">
          <a:xfrm>
            <a:off x="5688633" y="3640460"/>
            <a:ext cx="0" cy="28803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74" name="Straight Connector 273"/>
          <p:cNvCxnSpPr/>
          <p:nvPr/>
        </p:nvCxnSpPr>
        <p:spPr bwMode="auto">
          <a:xfrm flipH="1">
            <a:off x="5983660" y="3352428"/>
            <a:ext cx="72008" cy="288032"/>
          </a:xfrm>
          <a:prstGeom prst="line">
            <a:avLst/>
          </a:prstGeom>
          <a:solidFill>
            <a:schemeClr val="accent1"/>
          </a:solidFill>
          <a:ln w="38100" cap="flat" cmpd="sng" algn="ctr">
            <a:solidFill>
              <a:srgbClr val="C00000"/>
            </a:solidFill>
            <a:prstDash val="solid"/>
            <a:round/>
            <a:headEnd type="none" w="med" len="med"/>
            <a:tailEnd type="none" w="med" len="med"/>
          </a:ln>
          <a:effectLst/>
        </p:spPr>
      </p:cxnSp>
      <p:cxnSp>
        <p:nvCxnSpPr>
          <p:cNvPr id="275" name="Straight Connector 274"/>
          <p:cNvCxnSpPr/>
          <p:nvPr/>
        </p:nvCxnSpPr>
        <p:spPr bwMode="auto">
          <a:xfrm>
            <a:off x="5623620" y="3352428"/>
            <a:ext cx="72008" cy="288032"/>
          </a:xfrm>
          <a:prstGeom prst="line">
            <a:avLst/>
          </a:prstGeom>
          <a:solidFill>
            <a:schemeClr val="accent1"/>
          </a:solidFill>
          <a:ln w="38100" cap="flat" cmpd="sng" algn="ctr">
            <a:solidFill>
              <a:srgbClr val="C00000"/>
            </a:solidFill>
            <a:prstDash val="solid"/>
            <a:round/>
            <a:headEnd type="none" w="med" len="med"/>
            <a:tailEnd type="none" w="med" len="med"/>
          </a:ln>
          <a:effectLst/>
        </p:spPr>
      </p:cxnSp>
      <p:sp>
        <p:nvSpPr>
          <p:cNvPr id="276" name="Isosceles Triangle 275"/>
          <p:cNvSpPr/>
          <p:nvPr/>
        </p:nvSpPr>
        <p:spPr bwMode="auto">
          <a:xfrm>
            <a:off x="5825935" y="3928492"/>
            <a:ext cx="288032" cy="288032"/>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77" name="Isosceles Triangle 276"/>
          <p:cNvSpPr/>
          <p:nvPr/>
        </p:nvSpPr>
        <p:spPr bwMode="auto">
          <a:xfrm>
            <a:off x="5544273" y="3928492"/>
            <a:ext cx="288032" cy="288032"/>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78" name="Trapezoid 277"/>
          <p:cNvSpPr/>
          <p:nvPr/>
        </p:nvSpPr>
        <p:spPr bwMode="auto">
          <a:xfrm>
            <a:off x="5544272" y="4134229"/>
            <a:ext cx="573189" cy="82295"/>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16" name="TextBox 315"/>
          <p:cNvSpPr txBox="1"/>
          <p:nvPr/>
        </p:nvSpPr>
        <p:spPr>
          <a:xfrm>
            <a:off x="6029766" y="3712468"/>
            <a:ext cx="169918" cy="215444"/>
          </a:xfrm>
          <a:prstGeom prst="rect">
            <a:avLst/>
          </a:prstGeom>
          <a:noFill/>
        </p:spPr>
        <p:txBody>
          <a:bodyPr wrap="none" lIns="0" tIns="0" rIns="0" bIns="0" rtlCol="0">
            <a:spAutoFit/>
          </a:bodyPr>
          <a:lstStyle/>
          <a:p>
            <a:r>
              <a:rPr lang="en-GB" sz="1400" dirty="0" smtClean="0"/>
              <a:t>W</a:t>
            </a:r>
            <a:endParaRPr lang="en-US" sz="1400" dirty="0" smtClean="0"/>
          </a:p>
        </p:txBody>
      </p:sp>
      <p:sp>
        <p:nvSpPr>
          <p:cNvPr id="317" name="TextBox 316"/>
          <p:cNvSpPr txBox="1"/>
          <p:nvPr/>
        </p:nvSpPr>
        <p:spPr>
          <a:xfrm>
            <a:off x="5479604" y="3712468"/>
            <a:ext cx="190758" cy="215444"/>
          </a:xfrm>
          <a:prstGeom prst="rect">
            <a:avLst/>
          </a:prstGeom>
          <a:noFill/>
        </p:spPr>
        <p:txBody>
          <a:bodyPr wrap="none" lIns="0" tIns="0" rIns="0" bIns="0" rtlCol="0">
            <a:spAutoFit/>
          </a:bodyPr>
          <a:lstStyle/>
          <a:p>
            <a:r>
              <a:rPr lang="en-GB" sz="1400" dirty="0" smtClean="0"/>
              <a:t>P*</a:t>
            </a:r>
            <a:endParaRPr lang="en-US" sz="1400" dirty="0" smtClean="0"/>
          </a:p>
        </p:txBody>
      </p:sp>
      <p:sp>
        <p:nvSpPr>
          <p:cNvPr id="318" name="Rectangle 317"/>
          <p:cNvSpPr/>
          <p:nvPr/>
        </p:nvSpPr>
        <p:spPr bwMode="auto">
          <a:xfrm>
            <a:off x="6401082" y="3352428"/>
            <a:ext cx="727075" cy="288031"/>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a:r>
              <a:rPr lang="en-GB" sz="1100" b="0" dirty="0" err="1" smtClean="0">
                <a:latin typeface="Arial" charset="0"/>
              </a:rPr>
              <a:t>hDTS</a:t>
            </a:r>
            <a:endParaRPr lang="en-US" sz="1100" b="0" dirty="0" smtClean="0">
              <a:latin typeface="Arial" charset="0"/>
            </a:endParaRPr>
          </a:p>
        </p:txBody>
      </p:sp>
      <p:sp>
        <p:nvSpPr>
          <p:cNvPr id="319" name="Freeform 318"/>
          <p:cNvSpPr/>
          <p:nvPr/>
        </p:nvSpPr>
        <p:spPr bwMode="auto">
          <a:xfrm>
            <a:off x="6545098" y="3352428"/>
            <a:ext cx="432048" cy="144016"/>
          </a:xfrm>
          <a:custGeom>
            <a:avLst/>
            <a:gdLst>
              <a:gd name="connsiteX0" fmla="*/ 0 w 218783"/>
              <a:gd name="connsiteY0" fmla="*/ 0 h 73863"/>
              <a:gd name="connsiteX1" fmla="*/ 106587 w 218783"/>
              <a:gd name="connsiteY1" fmla="*/ 72928 h 73863"/>
              <a:gd name="connsiteX2" fmla="*/ 218783 w 218783"/>
              <a:gd name="connsiteY2" fmla="*/ 5610 h 73863"/>
            </a:gdLst>
            <a:ahLst/>
            <a:cxnLst>
              <a:cxn ang="0">
                <a:pos x="connsiteX0" y="connsiteY0"/>
              </a:cxn>
              <a:cxn ang="0">
                <a:pos x="connsiteX1" y="connsiteY1"/>
              </a:cxn>
              <a:cxn ang="0">
                <a:pos x="connsiteX2" y="connsiteY2"/>
              </a:cxn>
            </a:cxnLst>
            <a:rect l="l" t="t" r="r" b="b"/>
            <a:pathLst>
              <a:path w="218783" h="73863">
                <a:moveTo>
                  <a:pt x="0" y="0"/>
                </a:moveTo>
                <a:cubicBezTo>
                  <a:pt x="35061" y="35996"/>
                  <a:pt x="70123" y="71993"/>
                  <a:pt x="106587" y="72928"/>
                </a:cubicBezTo>
                <a:cubicBezTo>
                  <a:pt x="143051" y="73863"/>
                  <a:pt x="180917" y="39736"/>
                  <a:pt x="218783" y="5610"/>
                </a:cubicBezTo>
              </a:path>
            </a:pathLst>
          </a:custGeom>
          <a:noFill/>
          <a:ln w="38100" cap="flat" cmpd="sng" algn="ctr">
            <a:solidFill>
              <a:srgbClr val="0066F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320" name="Straight Connector 319"/>
          <p:cNvCxnSpPr/>
          <p:nvPr/>
        </p:nvCxnSpPr>
        <p:spPr bwMode="auto">
          <a:xfrm>
            <a:off x="6905138" y="3640460"/>
            <a:ext cx="0" cy="28803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321" name="Straight Connector 320"/>
          <p:cNvCxnSpPr/>
          <p:nvPr/>
        </p:nvCxnSpPr>
        <p:spPr bwMode="auto">
          <a:xfrm>
            <a:off x="6617106" y="3640460"/>
            <a:ext cx="0" cy="28803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sp>
        <p:nvSpPr>
          <p:cNvPr id="327" name="Isosceles Triangle 326"/>
          <p:cNvSpPr/>
          <p:nvPr/>
        </p:nvSpPr>
        <p:spPr bwMode="auto">
          <a:xfrm>
            <a:off x="6754408" y="3928492"/>
            <a:ext cx="288032" cy="288032"/>
          </a:xfrm>
          <a:prstGeom prst="triangle">
            <a:avLst/>
          </a:prstGeom>
          <a:solidFill>
            <a:srgbClr val="99FF66"/>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28" name="Isosceles Triangle 327"/>
          <p:cNvSpPr/>
          <p:nvPr/>
        </p:nvSpPr>
        <p:spPr bwMode="auto">
          <a:xfrm>
            <a:off x="6472746" y="3928492"/>
            <a:ext cx="288032" cy="288032"/>
          </a:xfrm>
          <a:prstGeom prst="triangle">
            <a:avLst/>
          </a:prstGeom>
          <a:solidFill>
            <a:srgbClr val="99FF66"/>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29" name="Trapezoid 328"/>
          <p:cNvSpPr/>
          <p:nvPr/>
        </p:nvSpPr>
        <p:spPr bwMode="auto">
          <a:xfrm>
            <a:off x="6472745" y="4134229"/>
            <a:ext cx="570383" cy="82295"/>
          </a:xfrm>
          <a:prstGeom prst="trapezoid">
            <a:avLst>
              <a:gd name="adj" fmla="val 49845"/>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35" name="TextBox 334"/>
          <p:cNvSpPr txBox="1"/>
          <p:nvPr/>
        </p:nvSpPr>
        <p:spPr>
          <a:xfrm>
            <a:off x="6958875" y="3712468"/>
            <a:ext cx="169918" cy="215444"/>
          </a:xfrm>
          <a:prstGeom prst="rect">
            <a:avLst/>
          </a:prstGeom>
          <a:noFill/>
        </p:spPr>
        <p:txBody>
          <a:bodyPr wrap="none" lIns="0" tIns="0" rIns="0" bIns="0" rtlCol="0">
            <a:spAutoFit/>
          </a:bodyPr>
          <a:lstStyle/>
          <a:p>
            <a:r>
              <a:rPr lang="en-GB" sz="1400" dirty="0" smtClean="0">
                <a:solidFill>
                  <a:schemeClr val="bg1">
                    <a:lumMod val="75000"/>
                  </a:schemeClr>
                </a:solidFill>
              </a:rPr>
              <a:t>W</a:t>
            </a:r>
            <a:endParaRPr lang="en-US" sz="1400" dirty="0" smtClean="0">
              <a:solidFill>
                <a:schemeClr val="bg1">
                  <a:lumMod val="75000"/>
                </a:schemeClr>
              </a:solidFill>
            </a:endParaRPr>
          </a:p>
        </p:txBody>
      </p:sp>
      <p:sp>
        <p:nvSpPr>
          <p:cNvPr id="336" name="TextBox 335"/>
          <p:cNvSpPr txBox="1"/>
          <p:nvPr/>
        </p:nvSpPr>
        <p:spPr>
          <a:xfrm>
            <a:off x="6408713" y="3712468"/>
            <a:ext cx="190758" cy="215444"/>
          </a:xfrm>
          <a:prstGeom prst="rect">
            <a:avLst/>
          </a:prstGeom>
          <a:noFill/>
        </p:spPr>
        <p:txBody>
          <a:bodyPr wrap="none" lIns="0" tIns="0" rIns="0" bIns="0" rtlCol="0">
            <a:spAutoFit/>
          </a:bodyPr>
          <a:lstStyle/>
          <a:p>
            <a:r>
              <a:rPr lang="en-GB" sz="1400" dirty="0" smtClean="0">
                <a:solidFill>
                  <a:schemeClr val="bg1">
                    <a:lumMod val="75000"/>
                  </a:schemeClr>
                </a:solidFill>
              </a:rPr>
              <a:t>P*</a:t>
            </a:r>
            <a:endParaRPr lang="en-US" sz="1400" dirty="0" smtClean="0">
              <a:solidFill>
                <a:schemeClr val="bg1">
                  <a:lumMod val="75000"/>
                </a:schemeClr>
              </a:solidFill>
            </a:endParaRPr>
          </a:p>
        </p:txBody>
      </p:sp>
      <p:sp>
        <p:nvSpPr>
          <p:cNvPr id="339" name="TextBox 338"/>
          <p:cNvSpPr txBox="1"/>
          <p:nvPr/>
        </p:nvSpPr>
        <p:spPr>
          <a:xfrm>
            <a:off x="5178365" y="2776364"/>
            <a:ext cx="229230" cy="215444"/>
          </a:xfrm>
          <a:prstGeom prst="rect">
            <a:avLst/>
          </a:prstGeom>
          <a:noFill/>
        </p:spPr>
        <p:txBody>
          <a:bodyPr wrap="none" lIns="0" tIns="0" rIns="0" bIns="0" rtlCol="0">
            <a:spAutoFit/>
          </a:bodyPr>
          <a:lstStyle/>
          <a:p>
            <a:r>
              <a:rPr lang="en-GB" sz="1400" dirty="0" smtClean="0">
                <a:solidFill>
                  <a:srgbClr val="0066FF"/>
                </a:solidFill>
              </a:rPr>
              <a:t>B3</a:t>
            </a:r>
            <a:endParaRPr lang="en-US" sz="1400" dirty="0" smtClean="0">
              <a:solidFill>
                <a:srgbClr val="0066FF"/>
              </a:solidFill>
            </a:endParaRPr>
          </a:p>
        </p:txBody>
      </p:sp>
      <p:sp>
        <p:nvSpPr>
          <p:cNvPr id="340" name="Freeform 339"/>
          <p:cNvSpPr/>
          <p:nvPr/>
        </p:nvSpPr>
        <p:spPr bwMode="auto">
          <a:xfrm>
            <a:off x="4039443" y="2992388"/>
            <a:ext cx="2520280" cy="360040"/>
          </a:xfrm>
          <a:custGeom>
            <a:avLst/>
            <a:gdLst>
              <a:gd name="connsiteX0" fmla="*/ 3448050 w 3448050"/>
              <a:gd name="connsiteY0" fmla="*/ 1571625 h 1571625"/>
              <a:gd name="connsiteX1" fmla="*/ 2638425 w 3448050"/>
              <a:gd name="connsiteY1" fmla="*/ 0 h 1571625"/>
              <a:gd name="connsiteX2" fmla="*/ 733425 w 3448050"/>
              <a:gd name="connsiteY2" fmla="*/ 0 h 1571625"/>
              <a:gd name="connsiteX3" fmla="*/ 0 w 3448050"/>
              <a:gd name="connsiteY3" fmla="*/ 1571625 h 1571625"/>
              <a:gd name="connsiteX0" fmla="*/ 4180235 w 4180235"/>
              <a:gd name="connsiteY0" fmla="*/ 1571625 h 1571625"/>
              <a:gd name="connsiteX1" fmla="*/ 3370610 w 4180235"/>
              <a:gd name="connsiteY1" fmla="*/ 0 h 1571625"/>
              <a:gd name="connsiteX2" fmla="*/ 1465610 w 4180235"/>
              <a:gd name="connsiteY2" fmla="*/ 0 h 1571625"/>
              <a:gd name="connsiteX3" fmla="*/ 0 w 4180235"/>
              <a:gd name="connsiteY3" fmla="*/ 1569145 h 1571625"/>
              <a:gd name="connsiteX0" fmla="*/ 4180235 w 4180235"/>
              <a:gd name="connsiteY0" fmla="*/ 1571625 h 1571625"/>
              <a:gd name="connsiteX1" fmla="*/ 3370610 w 4180235"/>
              <a:gd name="connsiteY1" fmla="*/ 0 h 1571625"/>
              <a:gd name="connsiteX2" fmla="*/ 864097 w 4180235"/>
              <a:gd name="connsiteY2" fmla="*/ 0 h 1571625"/>
              <a:gd name="connsiteX3" fmla="*/ 0 w 4180235"/>
              <a:gd name="connsiteY3" fmla="*/ 1569145 h 1571625"/>
              <a:gd name="connsiteX0" fmla="*/ 4180235 w 4180235"/>
              <a:gd name="connsiteY0" fmla="*/ 1571625 h 1571625"/>
              <a:gd name="connsiteX1" fmla="*/ 3168353 w 4180235"/>
              <a:gd name="connsiteY1" fmla="*/ 0 h 1571625"/>
              <a:gd name="connsiteX2" fmla="*/ 864097 w 4180235"/>
              <a:gd name="connsiteY2" fmla="*/ 0 h 1571625"/>
              <a:gd name="connsiteX3" fmla="*/ 0 w 4180235"/>
              <a:gd name="connsiteY3" fmla="*/ 1569145 h 1571625"/>
              <a:gd name="connsiteX0" fmla="*/ 4180235 w 4180235"/>
              <a:gd name="connsiteY0" fmla="*/ 1571625 h 1571625"/>
              <a:gd name="connsiteX1" fmla="*/ 4032449 w 4180235"/>
              <a:gd name="connsiteY1" fmla="*/ 1571623 h 1571625"/>
              <a:gd name="connsiteX2" fmla="*/ 3168353 w 4180235"/>
              <a:gd name="connsiteY2" fmla="*/ 0 h 1571625"/>
              <a:gd name="connsiteX3" fmla="*/ 864097 w 4180235"/>
              <a:gd name="connsiteY3" fmla="*/ 0 h 1571625"/>
              <a:gd name="connsiteX4" fmla="*/ 0 w 4180235"/>
              <a:gd name="connsiteY4" fmla="*/ 1569145 h 1571625"/>
              <a:gd name="connsiteX0" fmla="*/ 4180235 w 4180235"/>
              <a:gd name="connsiteY0" fmla="*/ 1571625 h 1571625"/>
              <a:gd name="connsiteX1" fmla="*/ 3168353 w 4180235"/>
              <a:gd name="connsiteY1" fmla="*/ 0 h 1571625"/>
              <a:gd name="connsiteX2" fmla="*/ 864097 w 4180235"/>
              <a:gd name="connsiteY2" fmla="*/ 0 h 1571625"/>
              <a:gd name="connsiteX3" fmla="*/ 0 w 4180235"/>
              <a:gd name="connsiteY3" fmla="*/ 1569145 h 1571625"/>
              <a:gd name="connsiteX0" fmla="*/ 4180235 w 4180235"/>
              <a:gd name="connsiteY0" fmla="*/ 1571625 h 1571625"/>
              <a:gd name="connsiteX1" fmla="*/ 4032449 w 4180235"/>
              <a:gd name="connsiteY1" fmla="*/ 1571623 h 1571625"/>
              <a:gd name="connsiteX2" fmla="*/ 3168353 w 4180235"/>
              <a:gd name="connsiteY2" fmla="*/ 0 h 1571625"/>
              <a:gd name="connsiteX3" fmla="*/ 864097 w 4180235"/>
              <a:gd name="connsiteY3" fmla="*/ 0 h 1571625"/>
              <a:gd name="connsiteX4" fmla="*/ 0 w 4180235"/>
              <a:gd name="connsiteY4" fmla="*/ 1569145 h 1571625"/>
              <a:gd name="connsiteX0" fmla="*/ 4180235 w 4180235"/>
              <a:gd name="connsiteY0" fmla="*/ 1571625 h 1571625"/>
              <a:gd name="connsiteX1" fmla="*/ 3168353 w 4180235"/>
              <a:gd name="connsiteY1" fmla="*/ 0 h 1571625"/>
              <a:gd name="connsiteX2" fmla="*/ 864097 w 4180235"/>
              <a:gd name="connsiteY2" fmla="*/ 0 h 1571625"/>
              <a:gd name="connsiteX3" fmla="*/ 0 w 4180235"/>
              <a:gd name="connsiteY3" fmla="*/ 1569145 h 1571625"/>
              <a:gd name="connsiteX0" fmla="*/ 4032449 w 4032449"/>
              <a:gd name="connsiteY0" fmla="*/ 1571623 h 1571623"/>
              <a:gd name="connsiteX1" fmla="*/ 3168353 w 4032449"/>
              <a:gd name="connsiteY1" fmla="*/ 0 h 1571623"/>
              <a:gd name="connsiteX2" fmla="*/ 864097 w 4032449"/>
              <a:gd name="connsiteY2" fmla="*/ 0 h 1571623"/>
              <a:gd name="connsiteX3" fmla="*/ 0 w 4032449"/>
              <a:gd name="connsiteY3" fmla="*/ 1569145 h 1571623"/>
              <a:gd name="connsiteX0" fmla="*/ 4176465 w 4176465"/>
              <a:gd name="connsiteY0" fmla="*/ 1571625 h 1571625"/>
              <a:gd name="connsiteX1" fmla="*/ 3168353 w 4176465"/>
              <a:gd name="connsiteY1" fmla="*/ 0 h 1571625"/>
              <a:gd name="connsiteX2" fmla="*/ 864097 w 4176465"/>
              <a:gd name="connsiteY2" fmla="*/ 0 h 1571625"/>
              <a:gd name="connsiteX3" fmla="*/ 0 w 4176465"/>
              <a:gd name="connsiteY3" fmla="*/ 1569145 h 1571625"/>
              <a:gd name="connsiteX0" fmla="*/ 4104456 w 4104456"/>
              <a:gd name="connsiteY0" fmla="*/ 1571625 h 1571625"/>
              <a:gd name="connsiteX1" fmla="*/ 3096344 w 4104456"/>
              <a:gd name="connsiteY1" fmla="*/ 0 h 1571625"/>
              <a:gd name="connsiteX2" fmla="*/ 792088 w 4104456"/>
              <a:gd name="connsiteY2" fmla="*/ 0 h 1571625"/>
              <a:gd name="connsiteX3" fmla="*/ 0 w 4104456"/>
              <a:gd name="connsiteY3" fmla="*/ 1459365 h 1571625"/>
              <a:gd name="connsiteX0" fmla="*/ 4104456 w 4104456"/>
              <a:gd name="connsiteY0" fmla="*/ 1571625 h 1571625"/>
              <a:gd name="connsiteX1" fmla="*/ 3096344 w 4104456"/>
              <a:gd name="connsiteY1" fmla="*/ 0 h 1571625"/>
              <a:gd name="connsiteX2" fmla="*/ 792088 w 4104456"/>
              <a:gd name="connsiteY2" fmla="*/ 0 h 1571625"/>
              <a:gd name="connsiteX3" fmla="*/ 0 w 4104456"/>
              <a:gd name="connsiteY3" fmla="*/ 1571625 h 1571625"/>
              <a:gd name="connsiteX0" fmla="*/ 4104456 w 4104456"/>
              <a:gd name="connsiteY0" fmla="*/ 1571625 h 1571625"/>
              <a:gd name="connsiteX1" fmla="*/ 3096344 w 4104456"/>
              <a:gd name="connsiteY1" fmla="*/ 0 h 1571625"/>
              <a:gd name="connsiteX2" fmla="*/ 792088 w 4104456"/>
              <a:gd name="connsiteY2" fmla="*/ 0 h 1571625"/>
              <a:gd name="connsiteX3" fmla="*/ 0 w 4104456"/>
              <a:gd name="connsiteY3" fmla="*/ 1571625 h 1571625"/>
            </a:gdLst>
            <a:ahLst/>
            <a:cxnLst>
              <a:cxn ang="0">
                <a:pos x="connsiteX0" y="connsiteY0"/>
              </a:cxn>
              <a:cxn ang="0">
                <a:pos x="connsiteX1" y="connsiteY1"/>
              </a:cxn>
              <a:cxn ang="0">
                <a:pos x="connsiteX2" y="connsiteY2"/>
              </a:cxn>
              <a:cxn ang="0">
                <a:pos x="connsiteX3" y="connsiteY3"/>
              </a:cxn>
            </a:cxnLst>
            <a:rect l="l" t="t" r="r" b="b"/>
            <a:pathLst>
              <a:path w="4104456" h="1571625">
                <a:moveTo>
                  <a:pt x="4104456" y="1571625"/>
                </a:moveTo>
                <a:lnTo>
                  <a:pt x="3096344" y="0"/>
                </a:lnTo>
                <a:lnTo>
                  <a:pt x="792088" y="0"/>
                </a:lnTo>
                <a:lnTo>
                  <a:pt x="0" y="1571625"/>
                </a:lnTo>
              </a:path>
            </a:pathLst>
          </a:custGeom>
          <a:noFill/>
          <a:ln w="38100" cap="flat" cmpd="sng" algn="ctr">
            <a:solidFill>
              <a:srgbClr val="0066FF"/>
            </a:solidFill>
            <a:prstDash val="dashDot"/>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45" name="TextBox 344"/>
          <p:cNvSpPr txBox="1"/>
          <p:nvPr/>
        </p:nvSpPr>
        <p:spPr>
          <a:xfrm>
            <a:off x="6487715" y="2632348"/>
            <a:ext cx="229230" cy="215444"/>
          </a:xfrm>
          <a:prstGeom prst="rect">
            <a:avLst/>
          </a:prstGeom>
          <a:noFill/>
        </p:spPr>
        <p:txBody>
          <a:bodyPr wrap="none" lIns="0" tIns="0" rIns="0" bIns="0" rtlCol="0">
            <a:spAutoFit/>
          </a:bodyPr>
          <a:lstStyle/>
          <a:p>
            <a:r>
              <a:rPr lang="en-GB" sz="1400" dirty="0" smtClean="0">
                <a:solidFill>
                  <a:srgbClr val="0066FF"/>
                </a:solidFill>
              </a:rPr>
              <a:t>B2</a:t>
            </a:r>
            <a:endParaRPr lang="en-US" sz="1400" dirty="0" smtClean="0">
              <a:solidFill>
                <a:srgbClr val="0066FF"/>
              </a:solidFill>
            </a:endParaRPr>
          </a:p>
        </p:txBody>
      </p:sp>
      <p:cxnSp>
        <p:nvCxnSpPr>
          <p:cNvPr id="348" name="Straight Connector 347"/>
          <p:cNvCxnSpPr/>
          <p:nvPr/>
        </p:nvCxnSpPr>
        <p:spPr bwMode="auto">
          <a:xfrm>
            <a:off x="6624101" y="2848372"/>
            <a:ext cx="360040" cy="504056"/>
          </a:xfrm>
          <a:prstGeom prst="line">
            <a:avLst/>
          </a:prstGeom>
          <a:solidFill>
            <a:schemeClr val="accent1"/>
          </a:solidFill>
          <a:ln w="38100" cap="flat" cmpd="sng" algn="ctr">
            <a:solidFill>
              <a:srgbClr val="0066FF"/>
            </a:solidFill>
            <a:prstDash val="sysDot"/>
            <a:round/>
            <a:headEnd type="none" w="med" len="med"/>
            <a:tailEnd type="none" w="med" len="med"/>
          </a:ln>
          <a:effectLst/>
        </p:spPr>
      </p:cxnSp>
      <p:cxnSp>
        <p:nvCxnSpPr>
          <p:cNvPr id="351" name="Straight Connector 350"/>
          <p:cNvCxnSpPr/>
          <p:nvPr/>
        </p:nvCxnSpPr>
        <p:spPr bwMode="auto">
          <a:xfrm>
            <a:off x="5623619" y="2776364"/>
            <a:ext cx="432048" cy="576064"/>
          </a:xfrm>
          <a:prstGeom prst="line">
            <a:avLst/>
          </a:prstGeom>
          <a:solidFill>
            <a:schemeClr val="accent1"/>
          </a:solidFill>
          <a:ln w="38100" cap="flat" cmpd="sng" algn="ctr">
            <a:solidFill>
              <a:srgbClr val="C00000"/>
            </a:solidFill>
            <a:prstDash val="solid"/>
            <a:round/>
            <a:headEnd type="none" w="med" len="med"/>
            <a:tailEnd type="none" w="med" len="med"/>
          </a:ln>
          <a:effectLst/>
        </p:spPr>
      </p:cxnSp>
      <p:sp>
        <p:nvSpPr>
          <p:cNvPr id="353" name="Freeform 352"/>
          <p:cNvSpPr/>
          <p:nvPr/>
        </p:nvSpPr>
        <p:spPr bwMode="auto">
          <a:xfrm>
            <a:off x="4975547" y="3136404"/>
            <a:ext cx="648072" cy="216024"/>
          </a:xfrm>
          <a:custGeom>
            <a:avLst/>
            <a:gdLst>
              <a:gd name="connsiteX0" fmla="*/ 3448050 w 3448050"/>
              <a:gd name="connsiteY0" fmla="*/ 1571625 h 1571625"/>
              <a:gd name="connsiteX1" fmla="*/ 2638425 w 3448050"/>
              <a:gd name="connsiteY1" fmla="*/ 0 h 1571625"/>
              <a:gd name="connsiteX2" fmla="*/ 733425 w 3448050"/>
              <a:gd name="connsiteY2" fmla="*/ 0 h 1571625"/>
              <a:gd name="connsiteX3" fmla="*/ 0 w 3448050"/>
              <a:gd name="connsiteY3" fmla="*/ 1571625 h 1571625"/>
              <a:gd name="connsiteX0" fmla="*/ 3745296 w 3745296"/>
              <a:gd name="connsiteY0" fmla="*/ 1571625 h 1571625"/>
              <a:gd name="connsiteX1" fmla="*/ 2638425 w 3745296"/>
              <a:gd name="connsiteY1" fmla="*/ 0 h 1571625"/>
              <a:gd name="connsiteX2" fmla="*/ 733425 w 3745296"/>
              <a:gd name="connsiteY2" fmla="*/ 0 h 1571625"/>
              <a:gd name="connsiteX3" fmla="*/ 0 w 3745296"/>
              <a:gd name="connsiteY3" fmla="*/ 1571625 h 1571625"/>
              <a:gd name="connsiteX0" fmla="*/ 3448050 w 3448050"/>
              <a:gd name="connsiteY0" fmla="*/ 1571625 h 1571625"/>
              <a:gd name="connsiteX1" fmla="*/ 2341179 w 3448050"/>
              <a:gd name="connsiteY1" fmla="*/ 0 h 1571625"/>
              <a:gd name="connsiteX2" fmla="*/ 436179 w 3448050"/>
              <a:gd name="connsiteY2" fmla="*/ 0 h 1571625"/>
              <a:gd name="connsiteX3" fmla="*/ 0 w 3448050"/>
              <a:gd name="connsiteY3" fmla="*/ 1571625 h 1571625"/>
              <a:gd name="connsiteX0" fmla="*/ 3448050 w 3448050"/>
              <a:gd name="connsiteY0" fmla="*/ 1702594 h 1702594"/>
              <a:gd name="connsiteX1" fmla="*/ 2853559 w 3448050"/>
              <a:gd name="connsiteY1" fmla="*/ 0 h 1702594"/>
              <a:gd name="connsiteX2" fmla="*/ 436179 w 3448050"/>
              <a:gd name="connsiteY2" fmla="*/ 130969 h 1702594"/>
              <a:gd name="connsiteX3" fmla="*/ 0 w 3448050"/>
              <a:gd name="connsiteY3" fmla="*/ 1702594 h 1702594"/>
              <a:gd name="connsiteX0" fmla="*/ 3448050 w 3448050"/>
              <a:gd name="connsiteY0" fmla="*/ 1571625 h 1571625"/>
              <a:gd name="connsiteX1" fmla="*/ 2853559 w 3448050"/>
              <a:gd name="connsiteY1" fmla="*/ 0 h 1571625"/>
              <a:gd name="connsiteX2" fmla="*/ 436179 w 3448050"/>
              <a:gd name="connsiteY2" fmla="*/ 0 h 1571625"/>
              <a:gd name="connsiteX3" fmla="*/ 0 w 3448050"/>
              <a:gd name="connsiteY3" fmla="*/ 1571625 h 1571625"/>
              <a:gd name="connsiteX0" fmla="*/ 3448050 w 3448050"/>
              <a:gd name="connsiteY0" fmla="*/ 1571625 h 1571625"/>
              <a:gd name="connsiteX1" fmla="*/ 2853559 w 3448050"/>
              <a:gd name="connsiteY1" fmla="*/ 0 h 1571625"/>
              <a:gd name="connsiteX2" fmla="*/ 535042 w 3448050"/>
              <a:gd name="connsiteY2" fmla="*/ 0 h 1571625"/>
              <a:gd name="connsiteX3" fmla="*/ 0 w 3448050"/>
              <a:gd name="connsiteY3" fmla="*/ 1571625 h 1571625"/>
              <a:gd name="connsiteX0" fmla="*/ 3448050 w 3448050"/>
              <a:gd name="connsiteY0" fmla="*/ 1571625 h 1571625"/>
              <a:gd name="connsiteX1" fmla="*/ 2853559 w 3448050"/>
              <a:gd name="connsiteY1" fmla="*/ 0 h 1571625"/>
              <a:gd name="connsiteX2" fmla="*/ 594491 w 3448050"/>
              <a:gd name="connsiteY2" fmla="*/ 0 h 1571625"/>
              <a:gd name="connsiteX3" fmla="*/ 0 w 3448050"/>
              <a:gd name="connsiteY3" fmla="*/ 1571625 h 1571625"/>
              <a:gd name="connsiteX0" fmla="*/ 3448050 w 3448050"/>
              <a:gd name="connsiteY0" fmla="*/ 1571625 h 1571625"/>
              <a:gd name="connsiteX1" fmla="*/ 2794109 w 3448050"/>
              <a:gd name="connsiteY1" fmla="*/ 0 h 1571625"/>
              <a:gd name="connsiteX2" fmla="*/ 594491 w 3448050"/>
              <a:gd name="connsiteY2" fmla="*/ 0 h 1571625"/>
              <a:gd name="connsiteX3" fmla="*/ 0 w 3448050"/>
              <a:gd name="connsiteY3" fmla="*/ 1571625 h 1571625"/>
              <a:gd name="connsiteX0" fmla="*/ 3382826 w 3382826"/>
              <a:gd name="connsiteY0" fmla="*/ 1428750 h 1571625"/>
              <a:gd name="connsiteX1" fmla="*/ 2794109 w 3382826"/>
              <a:gd name="connsiteY1" fmla="*/ 0 h 1571625"/>
              <a:gd name="connsiteX2" fmla="*/ 594491 w 3382826"/>
              <a:gd name="connsiteY2" fmla="*/ 0 h 1571625"/>
              <a:gd name="connsiteX3" fmla="*/ 0 w 3382826"/>
              <a:gd name="connsiteY3" fmla="*/ 1571625 h 1571625"/>
              <a:gd name="connsiteX0" fmla="*/ 3382826 w 3382826"/>
              <a:gd name="connsiteY0" fmla="*/ 1428750 h 1571625"/>
              <a:gd name="connsiteX1" fmla="*/ 3382826 w 3382826"/>
              <a:gd name="connsiteY1" fmla="*/ 1571625 h 1571625"/>
              <a:gd name="connsiteX2" fmla="*/ 2794109 w 3382826"/>
              <a:gd name="connsiteY2" fmla="*/ 0 h 1571625"/>
              <a:gd name="connsiteX3" fmla="*/ 594491 w 3382826"/>
              <a:gd name="connsiteY3" fmla="*/ 0 h 1571625"/>
              <a:gd name="connsiteX4" fmla="*/ 0 w 3382826"/>
              <a:gd name="connsiteY4" fmla="*/ 1571625 h 1571625"/>
              <a:gd name="connsiteX0" fmla="*/ 3419737 w 3419737"/>
              <a:gd name="connsiteY0" fmla="*/ 1428750 h 1571625"/>
              <a:gd name="connsiteX1" fmla="*/ 3419737 w 3419737"/>
              <a:gd name="connsiteY1" fmla="*/ 1571625 h 1571625"/>
              <a:gd name="connsiteX2" fmla="*/ 2831020 w 3419737"/>
              <a:gd name="connsiteY2" fmla="*/ 0 h 1571625"/>
              <a:gd name="connsiteX3" fmla="*/ 631402 w 3419737"/>
              <a:gd name="connsiteY3" fmla="*/ 0 h 1571625"/>
              <a:gd name="connsiteX4" fmla="*/ 0 w 3419737"/>
              <a:gd name="connsiteY4" fmla="*/ 1571625 h 15716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419737" h="1571625">
                <a:moveTo>
                  <a:pt x="3419737" y="1428750"/>
                </a:moveTo>
                <a:lnTo>
                  <a:pt x="3419737" y="1571625"/>
                </a:lnTo>
                <a:lnTo>
                  <a:pt x="2831020" y="0"/>
                </a:lnTo>
                <a:lnTo>
                  <a:pt x="631402" y="0"/>
                </a:lnTo>
                <a:lnTo>
                  <a:pt x="0" y="1571625"/>
                </a:lnTo>
              </a:path>
            </a:pathLst>
          </a:custGeom>
          <a:noFill/>
          <a:ln w="38100" cap="flat" cmpd="sng" algn="ctr">
            <a:solidFill>
              <a:srgbClr val="C00000"/>
            </a:solidFill>
            <a:prstDash val="lgDashDot"/>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55" name="TextBox 354"/>
          <p:cNvSpPr txBox="1"/>
          <p:nvPr/>
        </p:nvSpPr>
        <p:spPr>
          <a:xfrm>
            <a:off x="5479603" y="2632348"/>
            <a:ext cx="229230" cy="215444"/>
          </a:xfrm>
          <a:prstGeom prst="rect">
            <a:avLst/>
          </a:prstGeom>
          <a:noFill/>
        </p:spPr>
        <p:txBody>
          <a:bodyPr wrap="none" lIns="0" tIns="0" rIns="0" bIns="0" rtlCol="0">
            <a:spAutoFit/>
          </a:bodyPr>
          <a:lstStyle/>
          <a:p>
            <a:r>
              <a:rPr lang="en-GB" sz="1400" dirty="0" smtClean="0">
                <a:solidFill>
                  <a:srgbClr val="C00000"/>
                </a:solidFill>
              </a:rPr>
              <a:t>A1</a:t>
            </a:r>
            <a:endParaRPr lang="en-US" sz="1400" dirty="0" smtClean="0">
              <a:solidFill>
                <a:srgbClr val="C00000"/>
              </a:solidFill>
            </a:endParaRPr>
          </a:p>
        </p:txBody>
      </p:sp>
      <p:sp>
        <p:nvSpPr>
          <p:cNvPr id="360" name="TextBox 359"/>
          <p:cNvSpPr txBox="1"/>
          <p:nvPr/>
        </p:nvSpPr>
        <p:spPr>
          <a:xfrm>
            <a:off x="5191571" y="3136404"/>
            <a:ext cx="229230" cy="215444"/>
          </a:xfrm>
          <a:prstGeom prst="rect">
            <a:avLst/>
          </a:prstGeom>
          <a:noFill/>
        </p:spPr>
        <p:txBody>
          <a:bodyPr wrap="none" lIns="0" tIns="0" rIns="0" bIns="0" rtlCol="0">
            <a:spAutoFit/>
          </a:bodyPr>
          <a:lstStyle/>
          <a:p>
            <a:r>
              <a:rPr lang="en-GB" sz="1400" dirty="0" smtClean="0">
                <a:solidFill>
                  <a:srgbClr val="C00000"/>
                </a:solidFill>
              </a:rPr>
              <a:t>A3</a:t>
            </a:r>
            <a:endParaRPr lang="en-US" sz="1400" dirty="0" smtClean="0">
              <a:solidFill>
                <a:srgbClr val="C00000"/>
              </a:solidFill>
            </a:endParaRPr>
          </a:p>
        </p:txBody>
      </p:sp>
      <p:grpSp>
        <p:nvGrpSpPr>
          <p:cNvPr id="9" name="Group 25"/>
          <p:cNvGrpSpPr>
            <a:grpSpLocks noChangeAspect="1"/>
          </p:cNvGrpSpPr>
          <p:nvPr/>
        </p:nvGrpSpPr>
        <p:grpSpPr>
          <a:xfrm>
            <a:off x="1159123" y="3928492"/>
            <a:ext cx="288032" cy="288032"/>
            <a:chOff x="655067" y="5296644"/>
            <a:chExt cx="504056" cy="504056"/>
          </a:xfrm>
          <a:solidFill>
            <a:schemeClr val="bg1"/>
          </a:solidFill>
        </p:grpSpPr>
        <p:sp>
          <p:nvSpPr>
            <p:cNvPr id="409" name="Isosceles Triangle 408"/>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10" name="Trapezoid 409"/>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411" name="Straight Connector 410"/>
          <p:cNvCxnSpPr>
            <a:stCxn id="409" idx="0"/>
          </p:cNvCxnSpPr>
          <p:nvPr/>
        </p:nvCxnSpPr>
        <p:spPr bwMode="auto">
          <a:xfrm flipV="1">
            <a:off x="1303139" y="38564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10" name="Group 25"/>
          <p:cNvGrpSpPr>
            <a:grpSpLocks noChangeAspect="1"/>
          </p:cNvGrpSpPr>
          <p:nvPr/>
        </p:nvGrpSpPr>
        <p:grpSpPr>
          <a:xfrm flipH="1">
            <a:off x="9296027" y="3928492"/>
            <a:ext cx="288032" cy="288032"/>
            <a:chOff x="655067" y="5296644"/>
            <a:chExt cx="504056" cy="504056"/>
          </a:xfrm>
          <a:solidFill>
            <a:schemeClr val="bg1"/>
          </a:solidFill>
        </p:grpSpPr>
        <p:sp>
          <p:nvSpPr>
            <p:cNvPr id="417" name="Isosceles Triangle 416"/>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20" name="Trapezoid 419"/>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449" name="Straight Connector 448"/>
          <p:cNvCxnSpPr/>
          <p:nvPr/>
        </p:nvCxnSpPr>
        <p:spPr bwMode="auto">
          <a:xfrm flipH="1" flipV="1">
            <a:off x="9440043" y="38564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457" name="TextBox 456"/>
          <p:cNvSpPr txBox="1"/>
          <p:nvPr/>
        </p:nvSpPr>
        <p:spPr>
          <a:xfrm>
            <a:off x="1159123" y="2632348"/>
            <a:ext cx="229230" cy="215444"/>
          </a:xfrm>
          <a:prstGeom prst="rect">
            <a:avLst/>
          </a:prstGeom>
          <a:noFill/>
        </p:spPr>
        <p:txBody>
          <a:bodyPr wrap="none" lIns="0" tIns="0" rIns="0" bIns="0" rtlCol="0">
            <a:spAutoFit/>
          </a:bodyPr>
          <a:lstStyle/>
          <a:p>
            <a:r>
              <a:rPr lang="en-GB" sz="1400" dirty="0" smtClean="0"/>
              <a:t>U1</a:t>
            </a:r>
            <a:endParaRPr lang="en-US" sz="1400" dirty="0" smtClean="0"/>
          </a:p>
        </p:txBody>
      </p:sp>
      <p:sp>
        <p:nvSpPr>
          <p:cNvPr id="462" name="TextBox 461"/>
          <p:cNvSpPr txBox="1"/>
          <p:nvPr/>
        </p:nvSpPr>
        <p:spPr>
          <a:xfrm>
            <a:off x="9354829" y="2632348"/>
            <a:ext cx="229230" cy="215444"/>
          </a:xfrm>
          <a:prstGeom prst="rect">
            <a:avLst/>
          </a:prstGeom>
          <a:noFill/>
        </p:spPr>
        <p:txBody>
          <a:bodyPr wrap="none" lIns="0" tIns="0" rIns="0" bIns="0" rtlCol="0">
            <a:spAutoFit/>
          </a:bodyPr>
          <a:lstStyle/>
          <a:p>
            <a:r>
              <a:rPr lang="en-GB" sz="1400" dirty="0" smtClean="0"/>
              <a:t>U2</a:t>
            </a:r>
            <a:endParaRPr lang="en-US" sz="1400" dirty="0" smtClean="0"/>
          </a:p>
        </p:txBody>
      </p:sp>
      <p:cxnSp>
        <p:nvCxnSpPr>
          <p:cNvPr id="463" name="Straight Connector 462"/>
          <p:cNvCxnSpPr/>
          <p:nvPr/>
        </p:nvCxnSpPr>
        <p:spPr bwMode="auto">
          <a:xfrm>
            <a:off x="1303139" y="2848372"/>
            <a:ext cx="0" cy="1008112"/>
          </a:xfrm>
          <a:prstGeom prst="line">
            <a:avLst/>
          </a:prstGeom>
          <a:solidFill>
            <a:schemeClr val="accent1"/>
          </a:solidFill>
          <a:ln w="38100" cap="flat" cmpd="sng" algn="ctr">
            <a:solidFill>
              <a:schemeClr val="tx1"/>
            </a:solidFill>
            <a:prstDash val="solid"/>
            <a:round/>
            <a:headEnd type="none" w="med" len="med"/>
            <a:tailEnd type="none" w="med" len="med"/>
          </a:ln>
          <a:effectLst/>
        </p:spPr>
      </p:cxnSp>
      <p:cxnSp>
        <p:nvCxnSpPr>
          <p:cNvPr id="464" name="Straight Connector 463"/>
          <p:cNvCxnSpPr/>
          <p:nvPr/>
        </p:nvCxnSpPr>
        <p:spPr bwMode="auto">
          <a:xfrm>
            <a:off x="9440043" y="2848372"/>
            <a:ext cx="0" cy="1008112"/>
          </a:xfrm>
          <a:prstGeom prst="line">
            <a:avLst/>
          </a:prstGeom>
          <a:solidFill>
            <a:schemeClr val="accent1"/>
          </a:solidFill>
          <a:ln w="38100" cap="flat" cmpd="sng" algn="ctr">
            <a:solidFill>
              <a:schemeClr val="tx1"/>
            </a:solidFill>
            <a:prstDash val="solid"/>
            <a:round/>
            <a:headEnd type="none" w="med" len="med"/>
            <a:tailEnd type="none" w="med" len="med"/>
          </a:ln>
          <a:effectLst/>
        </p:spPr>
      </p:cxnSp>
      <p:grpSp>
        <p:nvGrpSpPr>
          <p:cNvPr id="11" name="Group 344"/>
          <p:cNvGrpSpPr/>
          <p:nvPr/>
        </p:nvGrpSpPr>
        <p:grpSpPr>
          <a:xfrm>
            <a:off x="1231131" y="5080620"/>
            <a:ext cx="144016" cy="360040"/>
            <a:chOff x="871091" y="4144516"/>
            <a:chExt cx="144016" cy="144016"/>
          </a:xfrm>
        </p:grpSpPr>
        <p:cxnSp>
          <p:nvCxnSpPr>
            <p:cNvPr id="552" name="Straight Connector 551"/>
            <p:cNvCxnSpPr/>
            <p:nvPr/>
          </p:nvCxnSpPr>
          <p:spPr bwMode="auto">
            <a:xfrm>
              <a:off x="1015107"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53" name="Straight Connector 552"/>
            <p:cNvCxnSpPr/>
            <p:nvPr/>
          </p:nvCxnSpPr>
          <p:spPr bwMode="auto">
            <a:xfrm>
              <a:off x="871091"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54" name="Straight Connector 553"/>
            <p:cNvCxnSpPr/>
            <p:nvPr/>
          </p:nvCxnSpPr>
          <p:spPr bwMode="auto">
            <a:xfrm>
              <a:off x="943099"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cxnSp>
        <p:nvCxnSpPr>
          <p:cNvPr id="555" name="Straight Connector 554"/>
          <p:cNvCxnSpPr/>
          <p:nvPr/>
        </p:nvCxnSpPr>
        <p:spPr bwMode="auto">
          <a:xfrm>
            <a:off x="3319363"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56" name="Straight Connector 555"/>
          <p:cNvCxnSpPr/>
          <p:nvPr/>
        </p:nvCxnSpPr>
        <p:spPr bwMode="auto">
          <a:xfrm>
            <a:off x="3175347"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57" name="Straight Connector 556"/>
          <p:cNvCxnSpPr/>
          <p:nvPr/>
        </p:nvCxnSpPr>
        <p:spPr bwMode="auto">
          <a:xfrm>
            <a:off x="3247355"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58" name="Straight Connector 557"/>
          <p:cNvCxnSpPr/>
          <p:nvPr/>
        </p:nvCxnSpPr>
        <p:spPr bwMode="auto">
          <a:xfrm>
            <a:off x="2815307"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59" name="Straight Connector 558"/>
          <p:cNvCxnSpPr/>
          <p:nvPr/>
        </p:nvCxnSpPr>
        <p:spPr bwMode="auto">
          <a:xfrm>
            <a:off x="2671291"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60" name="Straight Connector 559"/>
          <p:cNvCxnSpPr/>
          <p:nvPr/>
        </p:nvCxnSpPr>
        <p:spPr bwMode="auto">
          <a:xfrm>
            <a:off x="2743299"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12" name="Group 365"/>
          <p:cNvGrpSpPr/>
          <p:nvPr/>
        </p:nvGrpSpPr>
        <p:grpSpPr>
          <a:xfrm>
            <a:off x="7927875" y="5296644"/>
            <a:ext cx="144016" cy="144016"/>
            <a:chOff x="1591171" y="4144516"/>
            <a:chExt cx="144016" cy="144016"/>
          </a:xfrm>
        </p:grpSpPr>
        <p:cxnSp>
          <p:nvCxnSpPr>
            <p:cNvPr id="567" name="Straight Connector 566"/>
            <p:cNvCxnSpPr/>
            <p:nvPr/>
          </p:nvCxnSpPr>
          <p:spPr bwMode="auto">
            <a:xfrm>
              <a:off x="1663179"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68" name="Straight Connector 567"/>
            <p:cNvCxnSpPr/>
            <p:nvPr/>
          </p:nvCxnSpPr>
          <p:spPr bwMode="auto">
            <a:xfrm>
              <a:off x="1735187"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69" name="Straight Connector 568"/>
            <p:cNvCxnSpPr/>
            <p:nvPr/>
          </p:nvCxnSpPr>
          <p:spPr bwMode="auto">
            <a:xfrm>
              <a:off x="1591171"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grpSp>
        <p:nvGrpSpPr>
          <p:cNvPr id="13" name="Group 344"/>
          <p:cNvGrpSpPr/>
          <p:nvPr/>
        </p:nvGrpSpPr>
        <p:grpSpPr>
          <a:xfrm>
            <a:off x="9368035" y="5080620"/>
            <a:ext cx="144016" cy="360040"/>
            <a:chOff x="871091" y="4144516"/>
            <a:chExt cx="144016" cy="144016"/>
          </a:xfrm>
        </p:grpSpPr>
        <p:cxnSp>
          <p:nvCxnSpPr>
            <p:cNvPr id="575" name="Straight Connector 574"/>
            <p:cNvCxnSpPr/>
            <p:nvPr/>
          </p:nvCxnSpPr>
          <p:spPr bwMode="auto">
            <a:xfrm>
              <a:off x="1015107"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76" name="Straight Connector 575"/>
            <p:cNvCxnSpPr/>
            <p:nvPr/>
          </p:nvCxnSpPr>
          <p:spPr bwMode="auto">
            <a:xfrm>
              <a:off x="871091"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77" name="Straight Connector 576"/>
            <p:cNvCxnSpPr/>
            <p:nvPr/>
          </p:nvCxnSpPr>
          <p:spPr bwMode="auto">
            <a:xfrm>
              <a:off x="943099"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cxnSp>
        <p:nvCxnSpPr>
          <p:cNvPr id="611" name="Straight Connector 610"/>
          <p:cNvCxnSpPr/>
          <p:nvPr/>
        </p:nvCxnSpPr>
        <p:spPr bwMode="auto">
          <a:xfrm>
            <a:off x="9512051"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15" name="Straight Connector 614"/>
          <p:cNvCxnSpPr/>
          <p:nvPr/>
        </p:nvCxnSpPr>
        <p:spPr bwMode="auto">
          <a:xfrm>
            <a:off x="9440043"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19" name="Straight Connector 618"/>
          <p:cNvCxnSpPr/>
          <p:nvPr/>
        </p:nvCxnSpPr>
        <p:spPr bwMode="auto">
          <a:xfrm>
            <a:off x="9368035"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24" name="Straight Connector 623"/>
          <p:cNvCxnSpPr/>
          <p:nvPr/>
        </p:nvCxnSpPr>
        <p:spPr bwMode="auto">
          <a:xfrm>
            <a:off x="1375147"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28" name="Straight Connector 627"/>
          <p:cNvCxnSpPr/>
          <p:nvPr/>
        </p:nvCxnSpPr>
        <p:spPr bwMode="auto">
          <a:xfrm>
            <a:off x="1303139"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50" name="Straight Connector 649"/>
          <p:cNvCxnSpPr/>
          <p:nvPr/>
        </p:nvCxnSpPr>
        <p:spPr bwMode="auto">
          <a:xfrm>
            <a:off x="1231131"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51" name="Straight Connector 650"/>
          <p:cNvCxnSpPr/>
          <p:nvPr/>
        </p:nvCxnSpPr>
        <p:spPr bwMode="auto">
          <a:xfrm>
            <a:off x="1879203"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52" name="Straight Connector 651"/>
          <p:cNvCxnSpPr/>
          <p:nvPr/>
        </p:nvCxnSpPr>
        <p:spPr bwMode="auto">
          <a:xfrm>
            <a:off x="1951211"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14" name="Group 364"/>
          <p:cNvGrpSpPr/>
          <p:nvPr/>
        </p:nvGrpSpPr>
        <p:grpSpPr>
          <a:xfrm>
            <a:off x="4399483" y="5296644"/>
            <a:ext cx="144016" cy="144016"/>
            <a:chOff x="1591171" y="4144516"/>
            <a:chExt cx="144016" cy="144016"/>
          </a:xfrm>
        </p:grpSpPr>
        <p:cxnSp>
          <p:nvCxnSpPr>
            <p:cNvPr id="656" name="Straight Connector 655"/>
            <p:cNvCxnSpPr/>
            <p:nvPr/>
          </p:nvCxnSpPr>
          <p:spPr bwMode="auto">
            <a:xfrm>
              <a:off x="1663179"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57" name="Straight Connector 656"/>
            <p:cNvCxnSpPr/>
            <p:nvPr/>
          </p:nvCxnSpPr>
          <p:spPr bwMode="auto">
            <a:xfrm>
              <a:off x="1735187"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58" name="Straight Connector 657"/>
            <p:cNvCxnSpPr/>
            <p:nvPr/>
          </p:nvCxnSpPr>
          <p:spPr bwMode="auto">
            <a:xfrm>
              <a:off x="1591171"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grpSp>
        <p:nvGrpSpPr>
          <p:cNvPr id="15" name="Group 58"/>
          <p:cNvGrpSpPr>
            <a:grpSpLocks noChangeAspect="1"/>
          </p:cNvGrpSpPr>
          <p:nvPr/>
        </p:nvGrpSpPr>
        <p:grpSpPr>
          <a:xfrm flipV="1">
            <a:off x="5623619" y="5440660"/>
            <a:ext cx="720080" cy="288032"/>
            <a:chOff x="655067" y="5296644"/>
            <a:chExt cx="504056" cy="504056"/>
          </a:xfrm>
          <a:solidFill>
            <a:schemeClr val="bg1"/>
          </a:solidFill>
        </p:grpSpPr>
        <p:sp>
          <p:nvSpPr>
            <p:cNvPr id="661" name="Isosceles Triangle 660"/>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662" name="Trapezoid 661"/>
            <p:cNvSpPr/>
            <p:nvPr/>
          </p:nvSpPr>
          <p:spPr bwMode="auto">
            <a:xfrm>
              <a:off x="655067" y="5656684"/>
              <a:ext cx="504056" cy="144016"/>
            </a:xfrm>
            <a:prstGeom prst="trapezoid">
              <a:avLst>
                <a:gd name="adj" fmla="val 126310"/>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664" name="Straight Connector 663"/>
          <p:cNvCxnSpPr/>
          <p:nvPr/>
        </p:nvCxnSpPr>
        <p:spPr bwMode="auto">
          <a:xfrm flipH="1">
            <a:off x="6127675"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65" name="Straight Connector 664"/>
          <p:cNvCxnSpPr/>
          <p:nvPr/>
        </p:nvCxnSpPr>
        <p:spPr bwMode="auto">
          <a:xfrm flipH="1">
            <a:off x="6055667"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66" name="Straight Connector 665"/>
          <p:cNvCxnSpPr/>
          <p:nvPr/>
        </p:nvCxnSpPr>
        <p:spPr bwMode="auto">
          <a:xfrm flipH="1">
            <a:off x="6199683"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76" name="Straight Connector 675"/>
          <p:cNvCxnSpPr/>
          <p:nvPr/>
        </p:nvCxnSpPr>
        <p:spPr bwMode="auto">
          <a:xfrm>
            <a:off x="2815307"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77" name="Straight Connector 676"/>
          <p:cNvCxnSpPr/>
          <p:nvPr/>
        </p:nvCxnSpPr>
        <p:spPr bwMode="auto">
          <a:xfrm>
            <a:off x="2743299"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78" name="Straight Connector 677"/>
          <p:cNvCxnSpPr/>
          <p:nvPr/>
        </p:nvCxnSpPr>
        <p:spPr bwMode="auto">
          <a:xfrm>
            <a:off x="2671291"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79" name="Straight Connector 678"/>
          <p:cNvCxnSpPr/>
          <p:nvPr/>
        </p:nvCxnSpPr>
        <p:spPr bwMode="auto">
          <a:xfrm flipH="1">
            <a:off x="3319363" y="5080620"/>
            <a:ext cx="576064"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80" name="Straight Connector 679"/>
          <p:cNvCxnSpPr/>
          <p:nvPr/>
        </p:nvCxnSpPr>
        <p:spPr bwMode="auto">
          <a:xfrm flipH="1">
            <a:off x="3247355" y="5080620"/>
            <a:ext cx="576064"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81" name="Straight Connector 680"/>
          <p:cNvCxnSpPr/>
          <p:nvPr/>
        </p:nvCxnSpPr>
        <p:spPr bwMode="auto">
          <a:xfrm flipH="1">
            <a:off x="3175347" y="5080620"/>
            <a:ext cx="576064"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82" name="Straight Connector 681"/>
          <p:cNvCxnSpPr/>
          <p:nvPr/>
        </p:nvCxnSpPr>
        <p:spPr bwMode="auto">
          <a:xfrm>
            <a:off x="3895427"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83" name="Straight Connector 682"/>
          <p:cNvCxnSpPr/>
          <p:nvPr/>
        </p:nvCxnSpPr>
        <p:spPr bwMode="auto">
          <a:xfrm>
            <a:off x="3823419"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84" name="Straight Connector 683"/>
          <p:cNvCxnSpPr/>
          <p:nvPr/>
        </p:nvCxnSpPr>
        <p:spPr bwMode="auto">
          <a:xfrm>
            <a:off x="3751411"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85" name="Straight Connector 684"/>
          <p:cNvCxnSpPr/>
          <p:nvPr/>
        </p:nvCxnSpPr>
        <p:spPr bwMode="auto">
          <a:xfrm>
            <a:off x="5911651"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86" name="Straight Connector 685"/>
          <p:cNvCxnSpPr/>
          <p:nvPr/>
        </p:nvCxnSpPr>
        <p:spPr bwMode="auto">
          <a:xfrm>
            <a:off x="5839643"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87" name="Straight Connector 686"/>
          <p:cNvCxnSpPr/>
          <p:nvPr/>
        </p:nvCxnSpPr>
        <p:spPr bwMode="auto">
          <a:xfrm>
            <a:off x="5767635"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88" name="Straight Connector 687"/>
          <p:cNvCxnSpPr/>
          <p:nvPr/>
        </p:nvCxnSpPr>
        <p:spPr bwMode="auto">
          <a:xfrm>
            <a:off x="7567835"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89" name="Straight Connector 688"/>
          <p:cNvCxnSpPr/>
          <p:nvPr/>
        </p:nvCxnSpPr>
        <p:spPr bwMode="auto">
          <a:xfrm>
            <a:off x="7495827"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90" name="Straight Connector 689"/>
          <p:cNvCxnSpPr/>
          <p:nvPr/>
        </p:nvCxnSpPr>
        <p:spPr bwMode="auto">
          <a:xfrm>
            <a:off x="7423819"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92" name="Straight Connector 691"/>
          <p:cNvCxnSpPr/>
          <p:nvPr/>
        </p:nvCxnSpPr>
        <p:spPr bwMode="auto">
          <a:xfrm>
            <a:off x="5911651" y="5080620"/>
            <a:ext cx="936104"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93" name="Straight Connector 692"/>
          <p:cNvCxnSpPr/>
          <p:nvPr/>
        </p:nvCxnSpPr>
        <p:spPr bwMode="auto">
          <a:xfrm>
            <a:off x="5839643" y="5080620"/>
            <a:ext cx="936104"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94" name="Straight Connector 693"/>
          <p:cNvCxnSpPr/>
          <p:nvPr/>
        </p:nvCxnSpPr>
        <p:spPr bwMode="auto">
          <a:xfrm>
            <a:off x="5767635" y="5080620"/>
            <a:ext cx="936104"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95" name="Straight Connector 694"/>
          <p:cNvCxnSpPr/>
          <p:nvPr/>
        </p:nvCxnSpPr>
        <p:spPr bwMode="auto">
          <a:xfrm>
            <a:off x="7567835" y="5080620"/>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96" name="Straight Connector 695"/>
          <p:cNvCxnSpPr/>
          <p:nvPr/>
        </p:nvCxnSpPr>
        <p:spPr bwMode="auto">
          <a:xfrm>
            <a:off x="7495827" y="5080620"/>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97" name="Straight Connector 696"/>
          <p:cNvCxnSpPr/>
          <p:nvPr/>
        </p:nvCxnSpPr>
        <p:spPr bwMode="auto">
          <a:xfrm>
            <a:off x="7423819" y="5080620"/>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17" name="Group 365"/>
          <p:cNvGrpSpPr/>
          <p:nvPr/>
        </p:nvGrpSpPr>
        <p:grpSpPr>
          <a:xfrm>
            <a:off x="3463379" y="5296644"/>
            <a:ext cx="144016" cy="144016"/>
            <a:chOff x="1591171" y="4144516"/>
            <a:chExt cx="144016" cy="144016"/>
          </a:xfrm>
        </p:grpSpPr>
        <p:cxnSp>
          <p:nvCxnSpPr>
            <p:cNvPr id="710" name="Straight Connector 709"/>
            <p:cNvCxnSpPr/>
            <p:nvPr/>
          </p:nvCxnSpPr>
          <p:spPr bwMode="auto">
            <a:xfrm>
              <a:off x="1663179"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11" name="Straight Connector 710"/>
            <p:cNvCxnSpPr/>
            <p:nvPr/>
          </p:nvCxnSpPr>
          <p:spPr bwMode="auto">
            <a:xfrm>
              <a:off x="1735187"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12" name="Straight Connector 711"/>
            <p:cNvCxnSpPr/>
            <p:nvPr/>
          </p:nvCxnSpPr>
          <p:spPr bwMode="auto">
            <a:xfrm>
              <a:off x="1591171"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grpSp>
        <p:nvGrpSpPr>
          <p:cNvPr id="18" name="Group 263"/>
          <p:cNvGrpSpPr>
            <a:grpSpLocks noChangeAspect="1"/>
          </p:cNvGrpSpPr>
          <p:nvPr/>
        </p:nvGrpSpPr>
        <p:grpSpPr>
          <a:xfrm rot="10800000" flipH="1">
            <a:off x="1996428" y="4300148"/>
            <a:ext cx="194306" cy="276415"/>
            <a:chOff x="1951211" y="1840260"/>
            <a:chExt cx="144016" cy="288032"/>
          </a:xfrm>
        </p:grpSpPr>
        <p:sp>
          <p:nvSpPr>
            <p:cNvPr id="725" name="Flowchart: Delay 724"/>
            <p:cNvSpPr/>
            <p:nvPr/>
          </p:nvSpPr>
          <p:spPr bwMode="auto">
            <a:xfrm rot="16200000">
              <a:off x="1987215" y="1804256"/>
              <a:ext cx="72008" cy="144016"/>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26" name="Flowchart: Delay 725"/>
            <p:cNvSpPr/>
            <p:nvPr/>
          </p:nvSpPr>
          <p:spPr bwMode="auto">
            <a:xfrm rot="5400000" flipV="1">
              <a:off x="1987215" y="1876264"/>
              <a:ext cx="72008" cy="144016"/>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27" name="Isosceles Triangle 726"/>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19" name="Group 273"/>
          <p:cNvGrpSpPr>
            <a:grpSpLocks noChangeAspect="1"/>
          </p:cNvGrpSpPr>
          <p:nvPr/>
        </p:nvGrpSpPr>
        <p:grpSpPr>
          <a:xfrm rot="10800000" flipH="1">
            <a:off x="2207833" y="4298852"/>
            <a:ext cx="198749" cy="282735"/>
            <a:chOff x="1951211" y="1840260"/>
            <a:chExt cx="144016" cy="288032"/>
          </a:xfrm>
        </p:grpSpPr>
        <p:sp>
          <p:nvSpPr>
            <p:cNvPr id="729" name="Flowchart: Delay 728"/>
            <p:cNvSpPr/>
            <p:nvPr/>
          </p:nvSpPr>
          <p:spPr bwMode="auto">
            <a:xfrm rot="16200000">
              <a:off x="1987215" y="1804256"/>
              <a:ext cx="72008" cy="144016"/>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30" name="Flowchart: Delay 729"/>
            <p:cNvSpPr/>
            <p:nvPr/>
          </p:nvSpPr>
          <p:spPr bwMode="auto">
            <a:xfrm rot="5400000" flipV="1">
              <a:off x="1987215" y="1876264"/>
              <a:ext cx="72008" cy="144016"/>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31" name="Isosceles Triangle 730"/>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sp>
        <p:nvSpPr>
          <p:cNvPr id="732" name="Rectangle 731"/>
          <p:cNvSpPr/>
          <p:nvPr/>
        </p:nvSpPr>
        <p:spPr bwMode="auto">
          <a:xfrm>
            <a:off x="2023219" y="4720580"/>
            <a:ext cx="360040" cy="216024"/>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GB" sz="1000" dirty="0" err="1" smtClean="0">
                <a:solidFill>
                  <a:schemeClr val="bg1"/>
                </a:solidFill>
                <a:latin typeface="Arial" charset="0"/>
              </a:rPr>
              <a:t>h</a:t>
            </a:r>
            <a:r>
              <a:rPr kumimoji="0" lang="en-GB" sz="1000" b="1" i="0" u="none" strike="noStrike" cap="none" normalizeH="0" baseline="0" dirty="0" err="1" smtClean="0">
                <a:ln>
                  <a:noFill/>
                </a:ln>
                <a:solidFill>
                  <a:schemeClr val="bg1"/>
                </a:solidFill>
                <a:effectLst/>
                <a:latin typeface="Arial" charset="0"/>
                <a:ea typeface="MS PGothic" pitchFamily="34" charset="-128"/>
              </a:rPr>
              <a:t>DSS</a:t>
            </a:r>
            <a:endParaRPr kumimoji="0" lang="en-US" sz="1000" b="1" i="0" u="none" strike="noStrike" cap="none" normalizeH="0" baseline="0" dirty="0" smtClean="0">
              <a:ln>
                <a:noFill/>
              </a:ln>
              <a:solidFill>
                <a:schemeClr val="bg1"/>
              </a:solidFill>
              <a:effectLst/>
              <a:latin typeface="Arial" charset="0"/>
              <a:ea typeface="MS PGothic" pitchFamily="34" charset="-128"/>
            </a:endParaRPr>
          </a:p>
        </p:txBody>
      </p:sp>
      <p:sp>
        <p:nvSpPr>
          <p:cNvPr id="734" name="TextBox 733"/>
          <p:cNvSpPr txBox="1"/>
          <p:nvPr/>
        </p:nvSpPr>
        <p:spPr>
          <a:xfrm>
            <a:off x="2394099" y="4576564"/>
            <a:ext cx="205184" cy="184666"/>
          </a:xfrm>
          <a:prstGeom prst="rect">
            <a:avLst/>
          </a:prstGeom>
          <a:noFill/>
        </p:spPr>
        <p:txBody>
          <a:bodyPr wrap="none" lIns="0" tIns="0" rIns="0" bIns="0" rtlCol="0">
            <a:spAutoFit/>
          </a:bodyPr>
          <a:lstStyle/>
          <a:p>
            <a:r>
              <a:rPr lang="en-GB" sz="1200" b="0" dirty="0" smtClean="0"/>
              <a:t>W*</a:t>
            </a:r>
            <a:endParaRPr lang="en-US" sz="1200" b="0" dirty="0" smtClean="0"/>
          </a:p>
        </p:txBody>
      </p:sp>
      <p:sp>
        <p:nvSpPr>
          <p:cNvPr id="735" name="TextBox 734"/>
          <p:cNvSpPr txBox="1"/>
          <p:nvPr/>
        </p:nvSpPr>
        <p:spPr>
          <a:xfrm>
            <a:off x="1951211" y="4576564"/>
            <a:ext cx="102592" cy="184666"/>
          </a:xfrm>
          <a:prstGeom prst="rect">
            <a:avLst/>
          </a:prstGeom>
          <a:noFill/>
        </p:spPr>
        <p:txBody>
          <a:bodyPr wrap="none" lIns="0" tIns="0" rIns="0" bIns="0" rtlCol="0">
            <a:spAutoFit/>
          </a:bodyPr>
          <a:lstStyle/>
          <a:p>
            <a:r>
              <a:rPr lang="en-GB" sz="1200" b="0" dirty="0" smtClean="0"/>
              <a:t>P</a:t>
            </a:r>
            <a:endParaRPr lang="en-US" sz="1200" b="0" dirty="0" smtClean="0"/>
          </a:p>
        </p:txBody>
      </p:sp>
      <p:cxnSp>
        <p:nvCxnSpPr>
          <p:cNvPr id="743" name="Straight Connector 742"/>
          <p:cNvCxnSpPr/>
          <p:nvPr/>
        </p:nvCxnSpPr>
        <p:spPr bwMode="auto">
          <a:xfrm>
            <a:off x="1519163" y="1984276"/>
            <a:ext cx="7776864" cy="0"/>
          </a:xfrm>
          <a:prstGeom prst="line">
            <a:avLst/>
          </a:prstGeom>
          <a:solidFill>
            <a:schemeClr val="accent1"/>
          </a:solidFill>
          <a:ln w="38100" cap="flat" cmpd="sng" algn="ctr">
            <a:solidFill>
              <a:schemeClr val="tx1">
                <a:lumMod val="50000"/>
                <a:lumOff val="50000"/>
              </a:schemeClr>
            </a:solidFill>
            <a:prstDash val="solid"/>
            <a:round/>
            <a:headEnd type="none" w="med" len="med"/>
            <a:tailEnd type="none" w="med" len="med"/>
          </a:ln>
          <a:effectLst/>
        </p:spPr>
      </p:cxnSp>
      <p:cxnSp>
        <p:nvCxnSpPr>
          <p:cNvPr id="745" name="Straight Connector 744"/>
          <p:cNvCxnSpPr/>
          <p:nvPr/>
        </p:nvCxnSpPr>
        <p:spPr bwMode="auto">
          <a:xfrm>
            <a:off x="1663179" y="1984276"/>
            <a:ext cx="0" cy="1872208"/>
          </a:xfrm>
          <a:prstGeom prst="line">
            <a:avLst/>
          </a:prstGeom>
          <a:solidFill>
            <a:schemeClr val="accent1"/>
          </a:solidFill>
          <a:ln w="38100" cap="flat" cmpd="sng" algn="ctr">
            <a:solidFill>
              <a:schemeClr val="tx1">
                <a:lumMod val="50000"/>
                <a:lumOff val="50000"/>
              </a:schemeClr>
            </a:solidFill>
            <a:prstDash val="solid"/>
            <a:round/>
            <a:headEnd type="none" w="med" len="med"/>
            <a:tailEnd type="none" w="med" len="med"/>
          </a:ln>
          <a:effectLst/>
        </p:spPr>
      </p:cxnSp>
      <p:cxnSp>
        <p:nvCxnSpPr>
          <p:cNvPr id="746" name="Straight Connector 745"/>
          <p:cNvCxnSpPr/>
          <p:nvPr/>
        </p:nvCxnSpPr>
        <p:spPr bwMode="auto">
          <a:xfrm>
            <a:off x="5983659" y="1696244"/>
            <a:ext cx="0" cy="288032"/>
          </a:xfrm>
          <a:prstGeom prst="line">
            <a:avLst/>
          </a:prstGeom>
          <a:solidFill>
            <a:schemeClr val="accent1"/>
          </a:solidFill>
          <a:ln w="38100" cap="flat" cmpd="sng" algn="ctr">
            <a:solidFill>
              <a:schemeClr val="tx1">
                <a:lumMod val="50000"/>
                <a:lumOff val="50000"/>
              </a:schemeClr>
            </a:solidFill>
            <a:prstDash val="solid"/>
            <a:round/>
            <a:headEnd type="none" w="med" len="med"/>
            <a:tailEnd type="none" w="med" len="med"/>
          </a:ln>
          <a:effectLst/>
        </p:spPr>
      </p:cxnSp>
      <p:grpSp>
        <p:nvGrpSpPr>
          <p:cNvPr id="20" name="Group 25"/>
          <p:cNvGrpSpPr>
            <a:grpSpLocks noChangeAspect="1"/>
          </p:cNvGrpSpPr>
          <p:nvPr/>
        </p:nvGrpSpPr>
        <p:grpSpPr>
          <a:xfrm>
            <a:off x="1519163" y="3928492"/>
            <a:ext cx="288032" cy="288032"/>
            <a:chOff x="655067" y="5296644"/>
            <a:chExt cx="504056" cy="504056"/>
          </a:xfrm>
          <a:solidFill>
            <a:schemeClr val="bg1"/>
          </a:solidFill>
        </p:grpSpPr>
        <p:sp>
          <p:nvSpPr>
            <p:cNvPr id="749" name="Isosceles Triangle 748"/>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750" name="Trapezoid 749"/>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751" name="Straight Connector 750"/>
          <p:cNvCxnSpPr>
            <a:stCxn id="749" idx="0"/>
          </p:cNvCxnSpPr>
          <p:nvPr/>
        </p:nvCxnSpPr>
        <p:spPr bwMode="auto">
          <a:xfrm flipV="1">
            <a:off x="1663179" y="38564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774" name="TextBox 773"/>
          <p:cNvSpPr txBox="1"/>
          <p:nvPr/>
        </p:nvSpPr>
        <p:spPr>
          <a:xfrm>
            <a:off x="5925823" y="1480220"/>
            <a:ext cx="238848" cy="215444"/>
          </a:xfrm>
          <a:prstGeom prst="rect">
            <a:avLst/>
          </a:prstGeom>
          <a:noFill/>
        </p:spPr>
        <p:txBody>
          <a:bodyPr wrap="none" lIns="0" tIns="0" rIns="0" bIns="0" rtlCol="0">
            <a:spAutoFit/>
          </a:bodyPr>
          <a:lstStyle/>
          <a:p>
            <a:r>
              <a:rPr lang="en-GB" sz="1400" dirty="0" err="1" smtClean="0">
                <a:solidFill>
                  <a:schemeClr val="tx1">
                    <a:lumMod val="50000"/>
                    <a:lumOff val="50000"/>
                  </a:schemeClr>
                </a:solidFill>
              </a:rPr>
              <a:t>Ug</a:t>
            </a:r>
            <a:endParaRPr lang="en-US" sz="1400" dirty="0" smtClean="0">
              <a:solidFill>
                <a:schemeClr val="tx1">
                  <a:lumMod val="50000"/>
                  <a:lumOff val="50000"/>
                </a:schemeClr>
              </a:solidFill>
            </a:endParaRPr>
          </a:p>
        </p:txBody>
      </p:sp>
      <p:grpSp>
        <p:nvGrpSpPr>
          <p:cNvPr id="21" name="Group 25"/>
          <p:cNvGrpSpPr>
            <a:grpSpLocks noChangeAspect="1"/>
          </p:cNvGrpSpPr>
          <p:nvPr/>
        </p:nvGrpSpPr>
        <p:grpSpPr>
          <a:xfrm>
            <a:off x="2239243" y="3928492"/>
            <a:ext cx="288032" cy="288032"/>
            <a:chOff x="655067" y="5296644"/>
            <a:chExt cx="504056" cy="504056"/>
          </a:xfrm>
          <a:solidFill>
            <a:schemeClr val="bg1"/>
          </a:solidFill>
        </p:grpSpPr>
        <p:sp>
          <p:nvSpPr>
            <p:cNvPr id="776" name="Isosceles Triangle 775"/>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777" name="Trapezoid 776"/>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778" name="Straight Connector 777"/>
          <p:cNvCxnSpPr>
            <a:stCxn id="776" idx="0"/>
          </p:cNvCxnSpPr>
          <p:nvPr/>
        </p:nvCxnSpPr>
        <p:spPr bwMode="auto">
          <a:xfrm flipV="1">
            <a:off x="2383259" y="38564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90" name="Straight Connector 789"/>
          <p:cNvCxnSpPr/>
          <p:nvPr/>
        </p:nvCxnSpPr>
        <p:spPr bwMode="auto">
          <a:xfrm>
            <a:off x="2455267" y="421652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22" name="Group 344"/>
          <p:cNvGrpSpPr/>
          <p:nvPr/>
        </p:nvGrpSpPr>
        <p:grpSpPr>
          <a:xfrm>
            <a:off x="1591171" y="5080620"/>
            <a:ext cx="144016" cy="360040"/>
            <a:chOff x="871091" y="4144516"/>
            <a:chExt cx="144016" cy="144016"/>
          </a:xfrm>
        </p:grpSpPr>
        <p:cxnSp>
          <p:nvCxnSpPr>
            <p:cNvPr id="796" name="Straight Connector 795"/>
            <p:cNvCxnSpPr/>
            <p:nvPr/>
          </p:nvCxnSpPr>
          <p:spPr bwMode="auto">
            <a:xfrm>
              <a:off x="1015107"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97" name="Straight Connector 796"/>
            <p:cNvCxnSpPr/>
            <p:nvPr/>
          </p:nvCxnSpPr>
          <p:spPr bwMode="auto">
            <a:xfrm>
              <a:off x="871091"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98" name="Straight Connector 797"/>
            <p:cNvCxnSpPr/>
            <p:nvPr/>
          </p:nvCxnSpPr>
          <p:spPr bwMode="auto">
            <a:xfrm>
              <a:off x="943099"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cxnSp>
        <p:nvCxnSpPr>
          <p:cNvPr id="799" name="Straight Connector 798"/>
          <p:cNvCxnSpPr/>
          <p:nvPr/>
        </p:nvCxnSpPr>
        <p:spPr bwMode="auto">
          <a:xfrm>
            <a:off x="1735187"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00" name="Straight Connector 799"/>
          <p:cNvCxnSpPr/>
          <p:nvPr/>
        </p:nvCxnSpPr>
        <p:spPr bwMode="auto">
          <a:xfrm>
            <a:off x="1663179"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01" name="Straight Connector 800"/>
          <p:cNvCxnSpPr/>
          <p:nvPr/>
        </p:nvCxnSpPr>
        <p:spPr bwMode="auto">
          <a:xfrm>
            <a:off x="1591171"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03" name="Straight Connector 802"/>
          <p:cNvCxnSpPr/>
          <p:nvPr/>
        </p:nvCxnSpPr>
        <p:spPr bwMode="auto">
          <a:xfrm flipV="1">
            <a:off x="2383259" y="2560340"/>
            <a:ext cx="0" cy="1296144"/>
          </a:xfrm>
          <a:prstGeom prst="line">
            <a:avLst/>
          </a:prstGeom>
          <a:solidFill>
            <a:schemeClr val="accent1"/>
          </a:solidFill>
          <a:ln w="38100" cap="flat" cmpd="sng" algn="ctr">
            <a:solidFill>
              <a:srgbClr val="CC00FF"/>
            </a:solidFill>
            <a:prstDash val="solid"/>
            <a:round/>
            <a:headEnd type="none" w="med" len="med"/>
            <a:tailEnd type="none" w="med" len="med"/>
          </a:ln>
          <a:effectLst/>
        </p:spPr>
      </p:cxnSp>
      <p:cxnSp>
        <p:nvCxnSpPr>
          <p:cNvPr id="806" name="Straight Connector 805"/>
          <p:cNvCxnSpPr/>
          <p:nvPr/>
        </p:nvCxnSpPr>
        <p:spPr bwMode="auto">
          <a:xfrm flipH="1">
            <a:off x="2383259" y="2560340"/>
            <a:ext cx="5976664" cy="0"/>
          </a:xfrm>
          <a:prstGeom prst="line">
            <a:avLst/>
          </a:prstGeom>
          <a:solidFill>
            <a:schemeClr val="accent1"/>
          </a:solidFill>
          <a:ln w="38100" cap="flat" cmpd="sng" algn="ctr">
            <a:solidFill>
              <a:srgbClr val="CC00FF"/>
            </a:solidFill>
            <a:prstDash val="solid"/>
            <a:round/>
            <a:headEnd type="none" w="med" len="med"/>
            <a:tailEnd type="none" w="med" len="med"/>
          </a:ln>
          <a:effectLst/>
        </p:spPr>
      </p:cxnSp>
      <p:cxnSp>
        <p:nvCxnSpPr>
          <p:cNvPr id="811" name="Straight Connector 810"/>
          <p:cNvCxnSpPr/>
          <p:nvPr/>
        </p:nvCxnSpPr>
        <p:spPr bwMode="auto">
          <a:xfrm flipH="1">
            <a:off x="8863979"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12" name="Straight Connector 811"/>
          <p:cNvCxnSpPr/>
          <p:nvPr/>
        </p:nvCxnSpPr>
        <p:spPr bwMode="auto">
          <a:xfrm flipH="1">
            <a:off x="8647955"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13" name="Straight Connector 812"/>
          <p:cNvCxnSpPr/>
          <p:nvPr/>
        </p:nvCxnSpPr>
        <p:spPr bwMode="auto">
          <a:xfrm flipH="1">
            <a:off x="8791971"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14" name="Straight Connector 813"/>
          <p:cNvCxnSpPr/>
          <p:nvPr/>
        </p:nvCxnSpPr>
        <p:spPr bwMode="auto">
          <a:xfrm flipH="1">
            <a:off x="9080003"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15" name="Straight Connector 814"/>
          <p:cNvCxnSpPr/>
          <p:nvPr/>
        </p:nvCxnSpPr>
        <p:spPr bwMode="auto">
          <a:xfrm flipH="1">
            <a:off x="9007995"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16" name="Straight Connector 815"/>
          <p:cNvCxnSpPr/>
          <p:nvPr/>
        </p:nvCxnSpPr>
        <p:spPr bwMode="auto">
          <a:xfrm flipH="1">
            <a:off x="9152011"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17" name="Straight Connector 816"/>
          <p:cNvCxnSpPr/>
          <p:nvPr/>
        </p:nvCxnSpPr>
        <p:spPr bwMode="auto">
          <a:xfrm flipH="1">
            <a:off x="8359923" y="421652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18" name="Straight Connector 817"/>
          <p:cNvCxnSpPr/>
          <p:nvPr/>
        </p:nvCxnSpPr>
        <p:spPr bwMode="auto">
          <a:xfrm flipH="1">
            <a:off x="8431931"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23" name="Group 25"/>
          <p:cNvGrpSpPr>
            <a:grpSpLocks noChangeAspect="1"/>
          </p:cNvGrpSpPr>
          <p:nvPr/>
        </p:nvGrpSpPr>
        <p:grpSpPr>
          <a:xfrm flipH="1">
            <a:off x="8568952" y="3928492"/>
            <a:ext cx="288032" cy="288032"/>
            <a:chOff x="655067" y="5296644"/>
            <a:chExt cx="504056" cy="504056"/>
          </a:xfrm>
          <a:solidFill>
            <a:schemeClr val="bg1"/>
          </a:solidFill>
        </p:grpSpPr>
        <p:sp>
          <p:nvSpPr>
            <p:cNvPr id="820" name="Isosceles Triangle 819"/>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821" name="Trapezoid 820"/>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822" name="Straight Connector 821"/>
          <p:cNvCxnSpPr>
            <a:stCxn id="820" idx="0"/>
          </p:cNvCxnSpPr>
          <p:nvPr/>
        </p:nvCxnSpPr>
        <p:spPr bwMode="auto">
          <a:xfrm flipH="1" flipV="1">
            <a:off x="8712968" y="38564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23" name="Straight Connector 822"/>
          <p:cNvCxnSpPr/>
          <p:nvPr/>
        </p:nvCxnSpPr>
        <p:spPr bwMode="auto">
          <a:xfrm flipH="1">
            <a:off x="9073008" y="2128292"/>
            <a:ext cx="6995" cy="1728192"/>
          </a:xfrm>
          <a:prstGeom prst="line">
            <a:avLst/>
          </a:prstGeom>
          <a:solidFill>
            <a:schemeClr val="accent1"/>
          </a:solidFill>
          <a:ln w="38100" cap="flat" cmpd="sng" algn="ctr">
            <a:solidFill>
              <a:schemeClr val="tx1"/>
            </a:solidFill>
            <a:prstDash val="solid"/>
            <a:round/>
            <a:headEnd type="none" w="med" len="med"/>
            <a:tailEnd type="none" w="med" len="med"/>
          </a:ln>
          <a:effectLst/>
        </p:spPr>
      </p:cxnSp>
      <p:cxnSp>
        <p:nvCxnSpPr>
          <p:cNvPr id="824" name="Straight Connector 823"/>
          <p:cNvCxnSpPr/>
          <p:nvPr/>
        </p:nvCxnSpPr>
        <p:spPr bwMode="auto">
          <a:xfrm>
            <a:off x="8503939" y="5080620"/>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25" name="Straight Connector 824"/>
          <p:cNvCxnSpPr/>
          <p:nvPr/>
        </p:nvCxnSpPr>
        <p:spPr bwMode="auto">
          <a:xfrm flipH="1">
            <a:off x="8863979" y="5080620"/>
            <a:ext cx="0" cy="36004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26" name="Straight Connector 825"/>
          <p:cNvCxnSpPr/>
          <p:nvPr/>
        </p:nvCxnSpPr>
        <p:spPr bwMode="auto">
          <a:xfrm flipH="1">
            <a:off x="8791971" y="5080620"/>
            <a:ext cx="0" cy="36004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27" name="Straight Connector 826"/>
          <p:cNvCxnSpPr/>
          <p:nvPr/>
        </p:nvCxnSpPr>
        <p:spPr bwMode="auto">
          <a:xfrm flipH="1">
            <a:off x="8863979"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28" name="Straight Connector 827"/>
          <p:cNvCxnSpPr/>
          <p:nvPr/>
        </p:nvCxnSpPr>
        <p:spPr bwMode="auto">
          <a:xfrm flipH="1">
            <a:off x="8791971"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29" name="Straight Connector 828"/>
          <p:cNvCxnSpPr/>
          <p:nvPr/>
        </p:nvCxnSpPr>
        <p:spPr bwMode="auto">
          <a:xfrm flipH="1">
            <a:off x="8503939"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24" name="Group 263"/>
          <p:cNvGrpSpPr>
            <a:grpSpLocks noChangeAspect="1"/>
          </p:cNvGrpSpPr>
          <p:nvPr/>
        </p:nvGrpSpPr>
        <p:grpSpPr>
          <a:xfrm rot="10800000">
            <a:off x="8552448" y="4300148"/>
            <a:ext cx="194306" cy="276415"/>
            <a:chOff x="1951211" y="1840260"/>
            <a:chExt cx="144016" cy="288032"/>
          </a:xfrm>
        </p:grpSpPr>
        <p:sp>
          <p:nvSpPr>
            <p:cNvPr id="831" name="Flowchart: Delay 830"/>
            <p:cNvSpPr/>
            <p:nvPr/>
          </p:nvSpPr>
          <p:spPr bwMode="auto">
            <a:xfrm rot="16200000">
              <a:off x="1987215" y="1804256"/>
              <a:ext cx="72008" cy="144016"/>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32" name="Flowchart: Delay 831"/>
            <p:cNvSpPr/>
            <p:nvPr/>
          </p:nvSpPr>
          <p:spPr bwMode="auto">
            <a:xfrm rot="5400000" flipV="1">
              <a:off x="1987215" y="1876264"/>
              <a:ext cx="72008" cy="144016"/>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33" name="Isosceles Triangle 832"/>
            <p:cNvSpPr/>
            <p:nvPr/>
          </p:nvSpPr>
          <p:spPr bwMode="auto">
            <a:xfrm flipH="1" flipV="1">
              <a:off x="1951211" y="1984276"/>
              <a:ext cx="144016" cy="144016"/>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25" name="Group 273"/>
          <p:cNvGrpSpPr>
            <a:grpSpLocks noChangeAspect="1"/>
          </p:cNvGrpSpPr>
          <p:nvPr/>
        </p:nvGrpSpPr>
        <p:grpSpPr>
          <a:xfrm rot="10800000">
            <a:off x="8336600" y="4298852"/>
            <a:ext cx="198749" cy="282735"/>
            <a:chOff x="1951211" y="1840260"/>
            <a:chExt cx="144016" cy="288032"/>
          </a:xfrm>
        </p:grpSpPr>
        <p:sp>
          <p:nvSpPr>
            <p:cNvPr id="835" name="Flowchart: Delay 834"/>
            <p:cNvSpPr/>
            <p:nvPr/>
          </p:nvSpPr>
          <p:spPr bwMode="auto">
            <a:xfrm rot="16200000">
              <a:off x="1987215" y="1804256"/>
              <a:ext cx="72008" cy="144016"/>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36" name="Flowchart: Delay 835"/>
            <p:cNvSpPr/>
            <p:nvPr/>
          </p:nvSpPr>
          <p:spPr bwMode="auto">
            <a:xfrm rot="5400000" flipV="1">
              <a:off x="1987215" y="1876264"/>
              <a:ext cx="72008" cy="144016"/>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37" name="Isosceles Triangle 836"/>
            <p:cNvSpPr/>
            <p:nvPr/>
          </p:nvSpPr>
          <p:spPr bwMode="auto">
            <a:xfrm flipH="1" flipV="1">
              <a:off x="1951211" y="1984276"/>
              <a:ext cx="144016" cy="144016"/>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sp>
        <p:nvSpPr>
          <p:cNvPr id="838" name="Rectangle 837"/>
          <p:cNvSpPr/>
          <p:nvPr/>
        </p:nvSpPr>
        <p:spPr bwMode="auto">
          <a:xfrm flipH="1">
            <a:off x="8359923" y="4720580"/>
            <a:ext cx="360040" cy="216024"/>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GB" sz="1000" dirty="0" err="1" smtClean="0">
                <a:solidFill>
                  <a:schemeClr val="bg1"/>
                </a:solidFill>
                <a:latin typeface="Arial" charset="0"/>
              </a:rPr>
              <a:t>h</a:t>
            </a:r>
            <a:r>
              <a:rPr kumimoji="0" lang="en-GB" sz="1000" b="1" i="0" u="none" strike="noStrike" cap="none" normalizeH="0" baseline="0" dirty="0" err="1" smtClean="0">
                <a:ln>
                  <a:noFill/>
                </a:ln>
                <a:solidFill>
                  <a:schemeClr val="bg1"/>
                </a:solidFill>
                <a:effectLst/>
                <a:latin typeface="Arial" charset="0"/>
                <a:ea typeface="MS PGothic" pitchFamily="34" charset="-128"/>
              </a:rPr>
              <a:t>DSS</a:t>
            </a:r>
            <a:endParaRPr kumimoji="0" lang="en-US" sz="1000" b="1" i="0" u="none" strike="noStrike" cap="none" normalizeH="0" baseline="0" dirty="0" smtClean="0">
              <a:ln>
                <a:noFill/>
              </a:ln>
              <a:solidFill>
                <a:schemeClr val="bg1"/>
              </a:solidFill>
              <a:effectLst/>
              <a:latin typeface="Arial" charset="0"/>
              <a:ea typeface="MS PGothic" pitchFamily="34" charset="-128"/>
            </a:endParaRPr>
          </a:p>
        </p:txBody>
      </p:sp>
      <p:sp>
        <p:nvSpPr>
          <p:cNvPr id="839" name="TextBox 838"/>
          <p:cNvSpPr txBox="1"/>
          <p:nvPr/>
        </p:nvSpPr>
        <p:spPr>
          <a:xfrm flipH="1">
            <a:off x="8689379" y="4576564"/>
            <a:ext cx="145874" cy="184666"/>
          </a:xfrm>
          <a:prstGeom prst="rect">
            <a:avLst/>
          </a:prstGeom>
          <a:noFill/>
        </p:spPr>
        <p:txBody>
          <a:bodyPr wrap="none" lIns="0" tIns="0" rIns="0" bIns="0" rtlCol="0">
            <a:spAutoFit/>
          </a:bodyPr>
          <a:lstStyle/>
          <a:p>
            <a:r>
              <a:rPr lang="en-GB" sz="1200" b="0" dirty="0" smtClean="0"/>
              <a:t>W</a:t>
            </a:r>
            <a:endParaRPr lang="en-US" sz="1200" b="0" dirty="0" smtClean="0"/>
          </a:p>
        </p:txBody>
      </p:sp>
      <p:cxnSp>
        <p:nvCxnSpPr>
          <p:cNvPr id="840" name="Straight Connector 839"/>
          <p:cNvCxnSpPr/>
          <p:nvPr/>
        </p:nvCxnSpPr>
        <p:spPr bwMode="auto">
          <a:xfrm flipH="1">
            <a:off x="8719963" y="1984276"/>
            <a:ext cx="0" cy="1872208"/>
          </a:xfrm>
          <a:prstGeom prst="line">
            <a:avLst/>
          </a:prstGeom>
          <a:solidFill>
            <a:schemeClr val="accent1"/>
          </a:solidFill>
          <a:ln w="38100" cap="flat" cmpd="sng" algn="ctr">
            <a:solidFill>
              <a:schemeClr val="tx1">
                <a:lumMod val="50000"/>
                <a:lumOff val="50000"/>
              </a:schemeClr>
            </a:solidFill>
            <a:prstDash val="solid"/>
            <a:round/>
            <a:headEnd type="none" w="med" len="med"/>
            <a:tailEnd type="none" w="med" len="med"/>
          </a:ln>
          <a:effectLst/>
        </p:spPr>
      </p:cxnSp>
      <p:grpSp>
        <p:nvGrpSpPr>
          <p:cNvPr id="26" name="Group 25"/>
          <p:cNvGrpSpPr>
            <a:grpSpLocks noChangeAspect="1"/>
          </p:cNvGrpSpPr>
          <p:nvPr/>
        </p:nvGrpSpPr>
        <p:grpSpPr>
          <a:xfrm flipH="1">
            <a:off x="8935987" y="3928492"/>
            <a:ext cx="288032" cy="288032"/>
            <a:chOff x="655067" y="5296644"/>
            <a:chExt cx="504056" cy="504056"/>
          </a:xfrm>
          <a:solidFill>
            <a:schemeClr val="bg1"/>
          </a:solidFill>
        </p:grpSpPr>
        <p:sp>
          <p:nvSpPr>
            <p:cNvPr id="842" name="Isosceles Triangle 841"/>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843" name="Trapezoid 842"/>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844" name="Straight Connector 843"/>
          <p:cNvCxnSpPr>
            <a:stCxn id="842" idx="0"/>
          </p:cNvCxnSpPr>
          <p:nvPr/>
        </p:nvCxnSpPr>
        <p:spPr bwMode="auto">
          <a:xfrm flipH="1" flipV="1">
            <a:off x="9080003" y="38564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27" name="Group 25"/>
          <p:cNvGrpSpPr>
            <a:grpSpLocks noChangeAspect="1"/>
          </p:cNvGrpSpPr>
          <p:nvPr/>
        </p:nvGrpSpPr>
        <p:grpSpPr>
          <a:xfrm flipH="1">
            <a:off x="8215907" y="3928492"/>
            <a:ext cx="288032" cy="288032"/>
            <a:chOff x="655067" y="5296644"/>
            <a:chExt cx="504056" cy="504056"/>
          </a:xfrm>
          <a:solidFill>
            <a:schemeClr val="bg1"/>
          </a:solidFill>
        </p:grpSpPr>
        <p:sp>
          <p:nvSpPr>
            <p:cNvPr id="846" name="Isosceles Triangle 845"/>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847" name="Trapezoid 846"/>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848" name="Straight Connector 847"/>
          <p:cNvCxnSpPr>
            <a:stCxn id="846" idx="0"/>
          </p:cNvCxnSpPr>
          <p:nvPr/>
        </p:nvCxnSpPr>
        <p:spPr bwMode="auto">
          <a:xfrm flipH="1" flipV="1">
            <a:off x="8359923" y="38564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49" name="Straight Connector 848"/>
          <p:cNvCxnSpPr/>
          <p:nvPr/>
        </p:nvCxnSpPr>
        <p:spPr bwMode="auto">
          <a:xfrm flipH="1">
            <a:off x="8287915" y="421652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28" name="Group 344"/>
          <p:cNvGrpSpPr/>
          <p:nvPr/>
        </p:nvGrpSpPr>
        <p:grpSpPr>
          <a:xfrm flipH="1">
            <a:off x="9007995" y="5080620"/>
            <a:ext cx="144016" cy="360040"/>
            <a:chOff x="871091" y="4144516"/>
            <a:chExt cx="144016" cy="144016"/>
          </a:xfrm>
        </p:grpSpPr>
        <p:cxnSp>
          <p:nvCxnSpPr>
            <p:cNvPr id="851" name="Straight Connector 850"/>
            <p:cNvCxnSpPr/>
            <p:nvPr/>
          </p:nvCxnSpPr>
          <p:spPr bwMode="auto">
            <a:xfrm>
              <a:off x="1015107"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52" name="Straight Connector 851"/>
            <p:cNvCxnSpPr/>
            <p:nvPr/>
          </p:nvCxnSpPr>
          <p:spPr bwMode="auto">
            <a:xfrm>
              <a:off x="871091"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53" name="Straight Connector 852"/>
            <p:cNvCxnSpPr/>
            <p:nvPr/>
          </p:nvCxnSpPr>
          <p:spPr bwMode="auto">
            <a:xfrm>
              <a:off x="943099"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cxnSp>
        <p:nvCxnSpPr>
          <p:cNvPr id="854" name="Straight Connector 853"/>
          <p:cNvCxnSpPr/>
          <p:nvPr/>
        </p:nvCxnSpPr>
        <p:spPr bwMode="auto">
          <a:xfrm flipH="1">
            <a:off x="9007995"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55" name="Straight Connector 854"/>
          <p:cNvCxnSpPr/>
          <p:nvPr/>
        </p:nvCxnSpPr>
        <p:spPr bwMode="auto">
          <a:xfrm flipH="1">
            <a:off x="9080003"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56" name="Straight Connector 855"/>
          <p:cNvCxnSpPr/>
          <p:nvPr/>
        </p:nvCxnSpPr>
        <p:spPr bwMode="auto">
          <a:xfrm flipH="1">
            <a:off x="9152011"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57" name="Straight Connector 856"/>
          <p:cNvCxnSpPr/>
          <p:nvPr/>
        </p:nvCxnSpPr>
        <p:spPr bwMode="auto">
          <a:xfrm flipH="1" flipV="1">
            <a:off x="8359923" y="2560340"/>
            <a:ext cx="0" cy="1296144"/>
          </a:xfrm>
          <a:prstGeom prst="line">
            <a:avLst/>
          </a:prstGeom>
          <a:solidFill>
            <a:schemeClr val="accent1"/>
          </a:solidFill>
          <a:ln w="38100" cap="flat" cmpd="sng" algn="ctr">
            <a:solidFill>
              <a:srgbClr val="CC00FF"/>
            </a:solidFill>
            <a:prstDash val="solid"/>
            <a:round/>
            <a:headEnd type="none" w="med" len="med"/>
            <a:tailEnd type="none" w="med" len="med"/>
          </a:ln>
          <a:effectLst/>
        </p:spPr>
      </p:cxnSp>
      <p:sp>
        <p:nvSpPr>
          <p:cNvPr id="859" name="TextBox 858"/>
          <p:cNvSpPr txBox="1"/>
          <p:nvPr/>
        </p:nvSpPr>
        <p:spPr>
          <a:xfrm>
            <a:off x="8226747" y="4576564"/>
            <a:ext cx="161904" cy="184666"/>
          </a:xfrm>
          <a:prstGeom prst="rect">
            <a:avLst/>
          </a:prstGeom>
          <a:noFill/>
        </p:spPr>
        <p:txBody>
          <a:bodyPr wrap="none" lIns="0" tIns="0" rIns="0" bIns="0" rtlCol="0">
            <a:spAutoFit/>
          </a:bodyPr>
          <a:lstStyle/>
          <a:p>
            <a:r>
              <a:rPr lang="en-GB" sz="1200" b="0" dirty="0" smtClean="0"/>
              <a:t>P*</a:t>
            </a:r>
            <a:endParaRPr lang="en-US" sz="1200" b="0" dirty="0" smtClean="0"/>
          </a:p>
        </p:txBody>
      </p:sp>
      <p:grpSp>
        <p:nvGrpSpPr>
          <p:cNvPr id="29" name="Group 61"/>
          <p:cNvGrpSpPr>
            <a:grpSpLocks noChangeAspect="1"/>
          </p:cNvGrpSpPr>
          <p:nvPr/>
        </p:nvGrpSpPr>
        <p:grpSpPr>
          <a:xfrm flipV="1">
            <a:off x="6559723" y="5440660"/>
            <a:ext cx="3024336" cy="288032"/>
            <a:chOff x="655067" y="5296644"/>
            <a:chExt cx="504056" cy="504056"/>
          </a:xfrm>
          <a:solidFill>
            <a:schemeClr val="bg1"/>
          </a:solidFill>
        </p:grpSpPr>
        <p:sp>
          <p:nvSpPr>
            <p:cNvPr id="863" name="Isosceles Triangle 862"/>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864" name="Trapezoid 863"/>
            <p:cNvSpPr/>
            <p:nvPr/>
          </p:nvSpPr>
          <p:spPr bwMode="auto">
            <a:xfrm>
              <a:off x="655067" y="5656684"/>
              <a:ext cx="504056" cy="144016"/>
            </a:xfrm>
            <a:prstGeom prst="trapezoid">
              <a:avLst>
                <a:gd name="adj" fmla="val 544200"/>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866" name="Straight Connector 865"/>
          <p:cNvCxnSpPr/>
          <p:nvPr/>
        </p:nvCxnSpPr>
        <p:spPr bwMode="auto">
          <a:xfrm>
            <a:off x="2167235" y="5296644"/>
            <a:ext cx="0" cy="15240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68" name="Straight Connector 867"/>
          <p:cNvCxnSpPr/>
          <p:nvPr/>
        </p:nvCxnSpPr>
        <p:spPr bwMode="auto">
          <a:xfrm>
            <a:off x="4615507" y="5296644"/>
            <a:ext cx="0" cy="15240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69" name="Straight Connector 868"/>
          <p:cNvCxnSpPr/>
          <p:nvPr/>
        </p:nvCxnSpPr>
        <p:spPr bwMode="auto">
          <a:xfrm>
            <a:off x="4327475" y="5296644"/>
            <a:ext cx="0" cy="15240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70" name="Straight Connector 869"/>
          <p:cNvCxnSpPr/>
          <p:nvPr/>
        </p:nvCxnSpPr>
        <p:spPr bwMode="auto">
          <a:xfrm>
            <a:off x="4903539" y="5296644"/>
            <a:ext cx="0" cy="15240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71" name="Straight Connector 870"/>
          <p:cNvCxnSpPr/>
          <p:nvPr/>
        </p:nvCxnSpPr>
        <p:spPr bwMode="auto">
          <a:xfrm>
            <a:off x="5695627" y="5296644"/>
            <a:ext cx="0" cy="15240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72" name="Straight Connector 871"/>
          <p:cNvCxnSpPr/>
          <p:nvPr/>
        </p:nvCxnSpPr>
        <p:spPr bwMode="auto">
          <a:xfrm>
            <a:off x="5983659" y="5296644"/>
            <a:ext cx="0" cy="15240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73" name="Straight Connector 872"/>
          <p:cNvCxnSpPr/>
          <p:nvPr/>
        </p:nvCxnSpPr>
        <p:spPr bwMode="auto">
          <a:xfrm>
            <a:off x="6271691" y="5296644"/>
            <a:ext cx="0" cy="152400"/>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30" name="Group 61"/>
          <p:cNvGrpSpPr>
            <a:grpSpLocks noChangeAspect="1"/>
          </p:cNvGrpSpPr>
          <p:nvPr/>
        </p:nvGrpSpPr>
        <p:grpSpPr>
          <a:xfrm flipV="1">
            <a:off x="1087115" y="5440660"/>
            <a:ext cx="3024336" cy="288032"/>
            <a:chOff x="655067" y="5296644"/>
            <a:chExt cx="504056" cy="504056"/>
          </a:xfrm>
          <a:solidFill>
            <a:schemeClr val="bg1"/>
          </a:solidFill>
        </p:grpSpPr>
        <p:sp>
          <p:nvSpPr>
            <p:cNvPr id="158" name="Isosceles Triangle 157"/>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59" name="Trapezoid 158"/>
            <p:cNvSpPr/>
            <p:nvPr/>
          </p:nvSpPr>
          <p:spPr bwMode="auto">
            <a:xfrm>
              <a:off x="655067" y="5656684"/>
              <a:ext cx="504056" cy="144016"/>
            </a:xfrm>
            <a:prstGeom prst="trapezoid">
              <a:avLst>
                <a:gd name="adj" fmla="val 544200"/>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875" name="Straight Connector 874"/>
          <p:cNvCxnSpPr/>
          <p:nvPr/>
        </p:nvCxnSpPr>
        <p:spPr bwMode="auto">
          <a:xfrm>
            <a:off x="8503939"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58" name="Straight Connector 357"/>
          <p:cNvCxnSpPr/>
          <p:nvPr/>
        </p:nvCxnSpPr>
        <p:spPr bwMode="auto">
          <a:xfrm>
            <a:off x="3679403" y="5296644"/>
            <a:ext cx="0" cy="15240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77" name="Straight Connector 376"/>
          <p:cNvCxnSpPr/>
          <p:nvPr/>
        </p:nvCxnSpPr>
        <p:spPr bwMode="auto">
          <a:xfrm>
            <a:off x="3103339"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78" name="Straight Connector 377"/>
          <p:cNvCxnSpPr/>
          <p:nvPr/>
        </p:nvCxnSpPr>
        <p:spPr bwMode="auto">
          <a:xfrm>
            <a:off x="2959323"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79" name="Straight Connector 378"/>
          <p:cNvCxnSpPr/>
          <p:nvPr/>
        </p:nvCxnSpPr>
        <p:spPr bwMode="auto">
          <a:xfrm>
            <a:off x="3031331"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85" name="Straight Connector 384"/>
          <p:cNvCxnSpPr/>
          <p:nvPr/>
        </p:nvCxnSpPr>
        <p:spPr bwMode="auto">
          <a:xfrm flipH="1">
            <a:off x="8503939" y="4792588"/>
            <a:ext cx="72008" cy="144016"/>
          </a:xfrm>
          <a:prstGeom prst="line">
            <a:avLst/>
          </a:prstGeom>
          <a:solidFill>
            <a:schemeClr val="accent1"/>
          </a:solidFill>
          <a:ln w="38100" cap="flat" cmpd="sng" algn="ctr">
            <a:solidFill>
              <a:schemeClr val="bg1"/>
            </a:solidFill>
            <a:prstDash val="solid"/>
            <a:round/>
            <a:headEnd type="none" w="med" len="med"/>
            <a:tailEnd type="none" w="med" len="med"/>
          </a:ln>
          <a:effectLst/>
        </p:spPr>
      </p:cxnSp>
      <p:cxnSp>
        <p:nvCxnSpPr>
          <p:cNvPr id="386" name="Straight Connector 385"/>
          <p:cNvCxnSpPr/>
          <p:nvPr/>
        </p:nvCxnSpPr>
        <p:spPr bwMode="auto">
          <a:xfrm>
            <a:off x="8431931" y="4720580"/>
            <a:ext cx="0" cy="72008"/>
          </a:xfrm>
          <a:prstGeom prst="line">
            <a:avLst/>
          </a:prstGeom>
          <a:solidFill>
            <a:schemeClr val="accent1"/>
          </a:solidFill>
          <a:ln w="38100" cap="flat" cmpd="sng" algn="ctr">
            <a:solidFill>
              <a:schemeClr val="bg1"/>
            </a:solidFill>
            <a:prstDash val="solid"/>
            <a:round/>
            <a:headEnd type="none" w="med" len="med"/>
            <a:tailEnd type="none" w="med" len="med"/>
          </a:ln>
          <a:effectLst/>
        </p:spPr>
      </p:cxnSp>
      <p:sp>
        <p:nvSpPr>
          <p:cNvPr id="387" name="Freeform 386"/>
          <p:cNvSpPr/>
          <p:nvPr/>
        </p:nvSpPr>
        <p:spPr bwMode="auto">
          <a:xfrm>
            <a:off x="2095227" y="4720580"/>
            <a:ext cx="216024" cy="72008"/>
          </a:xfrm>
          <a:custGeom>
            <a:avLst/>
            <a:gdLst>
              <a:gd name="connsiteX0" fmla="*/ 0 w 218783"/>
              <a:gd name="connsiteY0" fmla="*/ 0 h 73863"/>
              <a:gd name="connsiteX1" fmla="*/ 106587 w 218783"/>
              <a:gd name="connsiteY1" fmla="*/ 72928 h 73863"/>
              <a:gd name="connsiteX2" fmla="*/ 218783 w 218783"/>
              <a:gd name="connsiteY2" fmla="*/ 5610 h 73863"/>
            </a:gdLst>
            <a:ahLst/>
            <a:cxnLst>
              <a:cxn ang="0">
                <a:pos x="connsiteX0" y="connsiteY0"/>
              </a:cxn>
              <a:cxn ang="0">
                <a:pos x="connsiteX1" y="connsiteY1"/>
              </a:cxn>
              <a:cxn ang="0">
                <a:pos x="connsiteX2" y="connsiteY2"/>
              </a:cxn>
            </a:cxnLst>
            <a:rect l="l" t="t" r="r" b="b"/>
            <a:pathLst>
              <a:path w="218783" h="73863">
                <a:moveTo>
                  <a:pt x="0" y="0"/>
                </a:moveTo>
                <a:cubicBezTo>
                  <a:pt x="35061" y="35996"/>
                  <a:pt x="70123" y="71993"/>
                  <a:pt x="106587" y="72928"/>
                </a:cubicBezTo>
                <a:cubicBezTo>
                  <a:pt x="143051" y="73863"/>
                  <a:pt x="180917" y="39736"/>
                  <a:pt x="218783" y="5610"/>
                </a:cubicBezTo>
              </a:path>
            </a:pathLst>
          </a:custGeom>
          <a:noFill/>
          <a:ln w="38100"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400" name="Straight Connector 399"/>
          <p:cNvCxnSpPr/>
          <p:nvPr/>
        </p:nvCxnSpPr>
        <p:spPr bwMode="auto">
          <a:xfrm>
            <a:off x="8647955" y="4720580"/>
            <a:ext cx="0" cy="72008"/>
          </a:xfrm>
          <a:prstGeom prst="line">
            <a:avLst/>
          </a:prstGeom>
          <a:solidFill>
            <a:schemeClr val="accent1"/>
          </a:solidFill>
          <a:ln w="38100" cap="flat" cmpd="sng" algn="ctr">
            <a:solidFill>
              <a:schemeClr val="bg1"/>
            </a:solidFill>
            <a:prstDash val="solid"/>
            <a:round/>
            <a:headEnd type="none" w="med" len="med"/>
            <a:tailEnd type="none" w="med" len="med"/>
          </a:ln>
          <a:effectLst/>
        </p:spPr>
      </p:cxnSp>
      <p:cxnSp>
        <p:nvCxnSpPr>
          <p:cNvPr id="401" name="Straight Connector 400"/>
          <p:cNvCxnSpPr/>
          <p:nvPr/>
        </p:nvCxnSpPr>
        <p:spPr bwMode="auto">
          <a:xfrm flipH="1">
            <a:off x="6703739"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02" name="Straight Connector 401"/>
          <p:cNvCxnSpPr/>
          <p:nvPr/>
        </p:nvCxnSpPr>
        <p:spPr bwMode="auto">
          <a:xfrm flipH="1">
            <a:off x="6847755"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03" name="Straight Connector 402"/>
          <p:cNvCxnSpPr/>
          <p:nvPr/>
        </p:nvCxnSpPr>
        <p:spPr bwMode="auto">
          <a:xfrm flipH="1">
            <a:off x="6775747"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04" name="Straight Connector 403"/>
          <p:cNvCxnSpPr/>
          <p:nvPr/>
        </p:nvCxnSpPr>
        <p:spPr bwMode="auto">
          <a:xfrm flipH="1">
            <a:off x="7279803"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05" name="Straight Connector 404"/>
          <p:cNvCxnSpPr/>
          <p:nvPr/>
        </p:nvCxnSpPr>
        <p:spPr bwMode="auto">
          <a:xfrm flipH="1">
            <a:off x="7423819"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06" name="Straight Connector 405"/>
          <p:cNvCxnSpPr/>
          <p:nvPr/>
        </p:nvCxnSpPr>
        <p:spPr bwMode="auto">
          <a:xfrm flipH="1">
            <a:off x="7351811"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407" name="Group 365"/>
          <p:cNvGrpSpPr/>
          <p:nvPr/>
        </p:nvGrpSpPr>
        <p:grpSpPr>
          <a:xfrm flipH="1">
            <a:off x="6991771" y="5296644"/>
            <a:ext cx="144016" cy="144016"/>
            <a:chOff x="1591171" y="4144516"/>
            <a:chExt cx="144016" cy="144016"/>
          </a:xfrm>
        </p:grpSpPr>
        <p:cxnSp>
          <p:nvCxnSpPr>
            <p:cNvPr id="408" name="Straight Connector 407"/>
            <p:cNvCxnSpPr/>
            <p:nvPr/>
          </p:nvCxnSpPr>
          <p:spPr bwMode="auto">
            <a:xfrm>
              <a:off x="1663179"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12" name="Straight Connector 411"/>
            <p:cNvCxnSpPr/>
            <p:nvPr/>
          </p:nvCxnSpPr>
          <p:spPr bwMode="auto">
            <a:xfrm>
              <a:off x="1735187"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16" name="Straight Connector 415"/>
            <p:cNvCxnSpPr/>
            <p:nvPr/>
          </p:nvCxnSpPr>
          <p:spPr bwMode="auto">
            <a:xfrm>
              <a:off x="1591171"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cxnSp>
        <p:nvCxnSpPr>
          <p:cNvPr id="418" name="Straight Connector 417"/>
          <p:cNvCxnSpPr/>
          <p:nvPr/>
        </p:nvCxnSpPr>
        <p:spPr bwMode="auto">
          <a:xfrm flipH="1">
            <a:off x="6919763" y="5296644"/>
            <a:ext cx="0" cy="15240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19" name="Straight Connector 418"/>
          <p:cNvCxnSpPr/>
          <p:nvPr/>
        </p:nvCxnSpPr>
        <p:spPr bwMode="auto">
          <a:xfrm flipH="1">
            <a:off x="7495827"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21" name="Straight Connector 420"/>
          <p:cNvCxnSpPr/>
          <p:nvPr/>
        </p:nvCxnSpPr>
        <p:spPr bwMode="auto">
          <a:xfrm flipH="1">
            <a:off x="7639843"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22" name="Straight Connector 421"/>
          <p:cNvCxnSpPr/>
          <p:nvPr/>
        </p:nvCxnSpPr>
        <p:spPr bwMode="auto">
          <a:xfrm flipH="1">
            <a:off x="7567835"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423" name="TextBox 422"/>
          <p:cNvSpPr txBox="1"/>
          <p:nvPr/>
        </p:nvSpPr>
        <p:spPr>
          <a:xfrm>
            <a:off x="6995" y="7816924"/>
            <a:ext cx="6054991" cy="184666"/>
          </a:xfrm>
          <a:prstGeom prst="rect">
            <a:avLst/>
          </a:prstGeom>
          <a:noFill/>
        </p:spPr>
        <p:txBody>
          <a:bodyPr wrap="none" lIns="0" tIns="0" rIns="0" bIns="0" rtlCol="0">
            <a:spAutoFit/>
          </a:bodyPr>
          <a:lstStyle/>
          <a:p>
            <a:r>
              <a:rPr lang="en-GB" sz="1200" b="0" dirty="0" err="1" smtClean="0"/>
              <a:t>hDTS</a:t>
            </a:r>
            <a:r>
              <a:rPr lang="en-GB" sz="1200" b="0" dirty="0" smtClean="0"/>
              <a:t>: half-Distributed TESI protection </a:t>
            </a:r>
            <a:r>
              <a:rPr lang="en-GB" sz="1200" b="0" dirty="0" err="1" smtClean="0"/>
              <a:t>Sublayer</a:t>
            </a:r>
            <a:r>
              <a:rPr lang="en-GB" sz="1200" b="0" dirty="0" smtClean="0"/>
              <a:t>,   </a:t>
            </a:r>
            <a:r>
              <a:rPr lang="en-GB" sz="1200" b="0" dirty="0" err="1" smtClean="0"/>
              <a:t>hDSS</a:t>
            </a:r>
            <a:r>
              <a:rPr lang="en-GB" sz="1200" b="0" dirty="0" smtClean="0"/>
              <a:t>: half-Distributed SNCP </a:t>
            </a:r>
            <a:r>
              <a:rPr lang="en-GB" sz="1200" b="0" dirty="0" err="1" smtClean="0"/>
              <a:t>Sublayer</a:t>
            </a:r>
            <a:endParaRPr lang="en-US" sz="1200" b="0" dirty="0" smtClean="0"/>
          </a:p>
        </p:txBody>
      </p:sp>
      <p:cxnSp>
        <p:nvCxnSpPr>
          <p:cNvPr id="424" name="Straight Connector 423"/>
          <p:cNvCxnSpPr/>
          <p:nvPr/>
        </p:nvCxnSpPr>
        <p:spPr bwMode="auto">
          <a:xfrm>
            <a:off x="2167235" y="4936604"/>
            <a:ext cx="0" cy="144016"/>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357" name="Straight Connector 356"/>
          <p:cNvCxnSpPr/>
          <p:nvPr/>
        </p:nvCxnSpPr>
        <p:spPr bwMode="auto">
          <a:xfrm>
            <a:off x="3247355" y="4864596"/>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367" name="Straight Connector 366"/>
          <p:cNvCxnSpPr/>
          <p:nvPr/>
        </p:nvCxnSpPr>
        <p:spPr bwMode="auto">
          <a:xfrm>
            <a:off x="3175347" y="4864596"/>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368" name="Straight Connector 367"/>
          <p:cNvCxnSpPr/>
          <p:nvPr/>
        </p:nvCxnSpPr>
        <p:spPr bwMode="auto">
          <a:xfrm>
            <a:off x="3103339" y="4864596"/>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369" name="Straight Connector 368"/>
          <p:cNvCxnSpPr/>
          <p:nvPr/>
        </p:nvCxnSpPr>
        <p:spPr bwMode="auto">
          <a:xfrm>
            <a:off x="4831531" y="4864596"/>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376" name="Straight Connector 375"/>
          <p:cNvCxnSpPr/>
          <p:nvPr/>
        </p:nvCxnSpPr>
        <p:spPr bwMode="auto">
          <a:xfrm>
            <a:off x="4759523" y="4864596"/>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380" name="Straight Connector 379"/>
          <p:cNvCxnSpPr/>
          <p:nvPr/>
        </p:nvCxnSpPr>
        <p:spPr bwMode="auto">
          <a:xfrm>
            <a:off x="4687515" y="4864596"/>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383" name="Straight Connector 382"/>
          <p:cNvCxnSpPr/>
          <p:nvPr/>
        </p:nvCxnSpPr>
        <p:spPr bwMode="auto">
          <a:xfrm>
            <a:off x="6703739" y="4864596"/>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394" name="Straight Connector 393"/>
          <p:cNvCxnSpPr/>
          <p:nvPr/>
        </p:nvCxnSpPr>
        <p:spPr bwMode="auto">
          <a:xfrm>
            <a:off x="6775747" y="4864596"/>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395" name="Straight Connector 394"/>
          <p:cNvCxnSpPr/>
          <p:nvPr/>
        </p:nvCxnSpPr>
        <p:spPr bwMode="auto">
          <a:xfrm flipH="1">
            <a:off x="6847755" y="4864596"/>
            <a:ext cx="8384"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396" name="Straight Connector 395"/>
          <p:cNvCxnSpPr/>
          <p:nvPr/>
        </p:nvCxnSpPr>
        <p:spPr bwMode="auto">
          <a:xfrm>
            <a:off x="8071891" y="4864596"/>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397" name="Straight Connector 396"/>
          <p:cNvCxnSpPr/>
          <p:nvPr/>
        </p:nvCxnSpPr>
        <p:spPr bwMode="auto">
          <a:xfrm>
            <a:off x="7999883" y="4864596"/>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398" name="Straight Connector 397"/>
          <p:cNvCxnSpPr/>
          <p:nvPr/>
        </p:nvCxnSpPr>
        <p:spPr bwMode="auto">
          <a:xfrm>
            <a:off x="7927875" y="4864596"/>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8" name="Straight Connector 47"/>
          <p:cNvCxnSpPr/>
          <p:nvPr/>
        </p:nvCxnSpPr>
        <p:spPr bwMode="auto">
          <a:xfrm>
            <a:off x="3103339" y="4216524"/>
            <a:ext cx="0" cy="64807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49" name="Straight Connector 48"/>
          <p:cNvCxnSpPr/>
          <p:nvPr/>
        </p:nvCxnSpPr>
        <p:spPr bwMode="auto">
          <a:xfrm>
            <a:off x="3175347" y="4216524"/>
            <a:ext cx="0" cy="64807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50" name="Straight Connector 49"/>
          <p:cNvCxnSpPr/>
          <p:nvPr/>
        </p:nvCxnSpPr>
        <p:spPr bwMode="auto">
          <a:xfrm>
            <a:off x="3247355" y="4216524"/>
            <a:ext cx="0" cy="64807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51" name="Straight Connector 50"/>
          <p:cNvCxnSpPr/>
          <p:nvPr/>
        </p:nvCxnSpPr>
        <p:spPr bwMode="auto">
          <a:xfrm>
            <a:off x="7567835"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2" name="Straight Connector 51"/>
          <p:cNvCxnSpPr/>
          <p:nvPr/>
        </p:nvCxnSpPr>
        <p:spPr bwMode="auto">
          <a:xfrm>
            <a:off x="7423819"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3" name="Straight Connector 52"/>
          <p:cNvCxnSpPr/>
          <p:nvPr/>
        </p:nvCxnSpPr>
        <p:spPr bwMode="auto">
          <a:xfrm>
            <a:off x="7495827"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39" name="Straight Connector 138"/>
          <p:cNvCxnSpPr/>
          <p:nvPr/>
        </p:nvCxnSpPr>
        <p:spPr bwMode="auto">
          <a:xfrm>
            <a:off x="8071891" y="4216524"/>
            <a:ext cx="0" cy="64807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140" name="Straight Connector 139"/>
          <p:cNvCxnSpPr/>
          <p:nvPr/>
        </p:nvCxnSpPr>
        <p:spPr bwMode="auto">
          <a:xfrm>
            <a:off x="7927875" y="4216524"/>
            <a:ext cx="0" cy="64807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141" name="Straight Connector 140"/>
          <p:cNvCxnSpPr/>
          <p:nvPr/>
        </p:nvCxnSpPr>
        <p:spPr bwMode="auto">
          <a:xfrm>
            <a:off x="7999883" y="4216524"/>
            <a:ext cx="0" cy="64807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142" name="Straight Connector 141"/>
          <p:cNvCxnSpPr/>
          <p:nvPr/>
        </p:nvCxnSpPr>
        <p:spPr bwMode="auto">
          <a:xfrm>
            <a:off x="2815307"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43" name="Straight Connector 142"/>
          <p:cNvCxnSpPr/>
          <p:nvPr/>
        </p:nvCxnSpPr>
        <p:spPr bwMode="auto">
          <a:xfrm>
            <a:off x="2671291"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44" name="Straight Connector 143"/>
          <p:cNvCxnSpPr/>
          <p:nvPr/>
        </p:nvCxnSpPr>
        <p:spPr bwMode="auto">
          <a:xfrm>
            <a:off x="2743299"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6" name="Straight Connector 295"/>
          <p:cNvCxnSpPr/>
          <p:nvPr/>
        </p:nvCxnSpPr>
        <p:spPr bwMode="auto">
          <a:xfrm>
            <a:off x="1879203"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7" name="Straight Connector 296"/>
          <p:cNvCxnSpPr/>
          <p:nvPr/>
        </p:nvCxnSpPr>
        <p:spPr bwMode="auto">
          <a:xfrm>
            <a:off x="2095227"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8" name="Straight Connector 297"/>
          <p:cNvCxnSpPr/>
          <p:nvPr/>
        </p:nvCxnSpPr>
        <p:spPr bwMode="auto">
          <a:xfrm>
            <a:off x="1951211"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2" name="Straight Connector 291"/>
          <p:cNvCxnSpPr/>
          <p:nvPr/>
        </p:nvCxnSpPr>
        <p:spPr bwMode="auto">
          <a:xfrm>
            <a:off x="4687515" y="4216524"/>
            <a:ext cx="0" cy="64807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299" name="Straight Connector 298"/>
          <p:cNvCxnSpPr/>
          <p:nvPr/>
        </p:nvCxnSpPr>
        <p:spPr bwMode="auto">
          <a:xfrm>
            <a:off x="4759523" y="4216524"/>
            <a:ext cx="0" cy="64807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306" name="Straight Connector 305"/>
          <p:cNvCxnSpPr/>
          <p:nvPr/>
        </p:nvCxnSpPr>
        <p:spPr bwMode="auto">
          <a:xfrm>
            <a:off x="4831531" y="4216524"/>
            <a:ext cx="0" cy="64807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308" name="Straight Connector 307"/>
          <p:cNvCxnSpPr/>
          <p:nvPr/>
        </p:nvCxnSpPr>
        <p:spPr bwMode="auto">
          <a:xfrm>
            <a:off x="5911651"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11" name="Straight Connector 310"/>
          <p:cNvCxnSpPr/>
          <p:nvPr/>
        </p:nvCxnSpPr>
        <p:spPr bwMode="auto">
          <a:xfrm>
            <a:off x="5767635"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12" name="Straight Connector 311"/>
          <p:cNvCxnSpPr/>
          <p:nvPr/>
        </p:nvCxnSpPr>
        <p:spPr bwMode="auto">
          <a:xfrm>
            <a:off x="5839643"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65" name="Straight Connector 364"/>
          <p:cNvCxnSpPr/>
          <p:nvPr/>
        </p:nvCxnSpPr>
        <p:spPr bwMode="auto">
          <a:xfrm>
            <a:off x="6847755" y="4216524"/>
            <a:ext cx="0" cy="64807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370" name="Straight Connector 369"/>
          <p:cNvCxnSpPr/>
          <p:nvPr/>
        </p:nvCxnSpPr>
        <p:spPr bwMode="auto">
          <a:xfrm>
            <a:off x="6703739" y="4216524"/>
            <a:ext cx="0" cy="64807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372" name="Straight Connector 371"/>
          <p:cNvCxnSpPr/>
          <p:nvPr/>
        </p:nvCxnSpPr>
        <p:spPr bwMode="auto">
          <a:xfrm>
            <a:off x="6775747" y="4216524"/>
            <a:ext cx="0" cy="64807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373" name="Straight Connector 372"/>
          <p:cNvCxnSpPr/>
          <p:nvPr/>
        </p:nvCxnSpPr>
        <p:spPr bwMode="auto">
          <a:xfrm>
            <a:off x="3895427"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74" name="Straight Connector 373"/>
          <p:cNvCxnSpPr/>
          <p:nvPr/>
        </p:nvCxnSpPr>
        <p:spPr bwMode="auto">
          <a:xfrm>
            <a:off x="3751411"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75" name="Straight Connector 374"/>
          <p:cNvCxnSpPr/>
          <p:nvPr/>
        </p:nvCxnSpPr>
        <p:spPr bwMode="auto">
          <a:xfrm>
            <a:off x="3823419"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51" name="Straight Connector 450"/>
          <p:cNvCxnSpPr/>
          <p:nvPr/>
        </p:nvCxnSpPr>
        <p:spPr bwMode="auto">
          <a:xfrm>
            <a:off x="1303139"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52" name="Straight Connector 451"/>
          <p:cNvCxnSpPr/>
          <p:nvPr/>
        </p:nvCxnSpPr>
        <p:spPr bwMode="auto">
          <a:xfrm>
            <a:off x="1375147"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53" name="Straight Connector 452"/>
          <p:cNvCxnSpPr/>
          <p:nvPr/>
        </p:nvCxnSpPr>
        <p:spPr bwMode="auto">
          <a:xfrm>
            <a:off x="1231131"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54" name="Straight Connector 453"/>
          <p:cNvCxnSpPr/>
          <p:nvPr/>
        </p:nvCxnSpPr>
        <p:spPr bwMode="auto">
          <a:xfrm flipH="1">
            <a:off x="9440043"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55" name="Straight Connector 454"/>
          <p:cNvCxnSpPr/>
          <p:nvPr/>
        </p:nvCxnSpPr>
        <p:spPr bwMode="auto">
          <a:xfrm flipH="1">
            <a:off x="9368035"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56" name="Straight Connector 455"/>
          <p:cNvCxnSpPr/>
          <p:nvPr/>
        </p:nvCxnSpPr>
        <p:spPr bwMode="auto">
          <a:xfrm flipH="1">
            <a:off x="9512051"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52" name="Straight Connector 751"/>
          <p:cNvCxnSpPr/>
          <p:nvPr/>
        </p:nvCxnSpPr>
        <p:spPr bwMode="auto">
          <a:xfrm>
            <a:off x="1663179"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53" name="Straight Connector 752"/>
          <p:cNvCxnSpPr/>
          <p:nvPr/>
        </p:nvCxnSpPr>
        <p:spPr bwMode="auto">
          <a:xfrm>
            <a:off x="1735187"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54" name="Straight Connector 753"/>
          <p:cNvCxnSpPr/>
          <p:nvPr/>
        </p:nvCxnSpPr>
        <p:spPr bwMode="auto">
          <a:xfrm>
            <a:off x="1591171"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79" name="Straight Connector 778"/>
          <p:cNvCxnSpPr/>
          <p:nvPr/>
        </p:nvCxnSpPr>
        <p:spPr bwMode="auto">
          <a:xfrm>
            <a:off x="2383259" y="421652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81" name="Straight Connector 780"/>
          <p:cNvCxnSpPr/>
          <p:nvPr/>
        </p:nvCxnSpPr>
        <p:spPr bwMode="auto">
          <a:xfrm>
            <a:off x="2311251"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704" name="Rectangle 703"/>
          <p:cNvSpPr/>
          <p:nvPr/>
        </p:nvSpPr>
        <p:spPr bwMode="auto">
          <a:xfrm>
            <a:off x="5407595" y="3280420"/>
            <a:ext cx="3600400" cy="432048"/>
          </a:xfrm>
          <a:prstGeom prst="rect">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1"/>
                </a:solidFill>
                <a:effectLst/>
                <a:latin typeface="Arial" charset="0"/>
                <a:ea typeface="MS PGothic" pitchFamily="34" charset="-128"/>
              </a:rPr>
              <a:t>BVLAN EC/TESI</a:t>
            </a:r>
            <a:r>
              <a:rPr kumimoji="0" lang="en-GB" sz="1400" b="1" i="0" u="none" strike="noStrike" cap="none" normalizeH="0" dirty="0" smtClean="0">
                <a:ln>
                  <a:noFill/>
                </a:ln>
                <a:solidFill>
                  <a:schemeClr val="tx1"/>
                </a:solidFill>
                <a:effectLst/>
                <a:latin typeface="Arial" charset="0"/>
                <a:ea typeface="MS PGothic" pitchFamily="34" charset="-128"/>
              </a:rPr>
              <a:t> </a:t>
            </a:r>
            <a:r>
              <a:rPr kumimoji="0" lang="en-GB" sz="1400" b="1" i="0" u="none" strike="noStrike" cap="none" normalizeH="0" baseline="0" dirty="0" smtClean="0">
                <a:ln>
                  <a:noFill/>
                </a:ln>
                <a:solidFill>
                  <a:schemeClr val="tx1"/>
                </a:solidFill>
                <a:effectLst/>
                <a:latin typeface="Arial" charset="0"/>
                <a:ea typeface="MS PGothic" pitchFamily="34" charset="-128"/>
              </a:rPr>
              <a:t>Relay</a:t>
            </a:r>
            <a:endParaRPr kumimoji="0" lang="en-US" sz="1400" b="1" i="0" u="none" strike="noStrike" cap="none" normalizeH="0" baseline="0" dirty="0" smtClean="0">
              <a:ln>
                <a:noFill/>
              </a:ln>
              <a:solidFill>
                <a:schemeClr val="tx1"/>
              </a:solidFill>
              <a:effectLst/>
              <a:latin typeface="Arial" charset="0"/>
              <a:ea typeface="MS PGothic" pitchFamily="34" charset="-128"/>
            </a:endParaRPr>
          </a:p>
        </p:txBody>
      </p:sp>
      <p:sp>
        <p:nvSpPr>
          <p:cNvPr id="703" name="Rectangle 702"/>
          <p:cNvSpPr/>
          <p:nvPr/>
        </p:nvSpPr>
        <p:spPr bwMode="auto">
          <a:xfrm>
            <a:off x="1663179" y="3280420"/>
            <a:ext cx="3528392" cy="432048"/>
          </a:xfrm>
          <a:prstGeom prst="rect">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1"/>
                </a:solidFill>
                <a:effectLst/>
                <a:latin typeface="Arial" charset="0"/>
                <a:ea typeface="MS PGothic" pitchFamily="34" charset="-128"/>
              </a:rPr>
              <a:t>BVLAN EC/TESI</a:t>
            </a:r>
            <a:r>
              <a:rPr kumimoji="0" lang="en-GB" sz="1400" b="1" i="0" u="none" strike="noStrike" cap="none" normalizeH="0" dirty="0" smtClean="0">
                <a:ln>
                  <a:noFill/>
                </a:ln>
                <a:solidFill>
                  <a:schemeClr val="tx1"/>
                </a:solidFill>
                <a:effectLst/>
                <a:latin typeface="Arial" charset="0"/>
                <a:ea typeface="MS PGothic" pitchFamily="34" charset="-128"/>
              </a:rPr>
              <a:t> </a:t>
            </a:r>
            <a:r>
              <a:rPr kumimoji="0" lang="en-GB" sz="1400" b="1" i="0" u="none" strike="noStrike" cap="none" normalizeH="0" baseline="0" dirty="0" smtClean="0">
                <a:ln>
                  <a:noFill/>
                </a:ln>
                <a:solidFill>
                  <a:schemeClr val="tx1"/>
                </a:solidFill>
                <a:effectLst/>
                <a:latin typeface="Arial" charset="0"/>
                <a:ea typeface="MS PGothic" pitchFamily="34" charset="-128"/>
              </a:rPr>
              <a:t>Relay</a:t>
            </a:r>
            <a:endParaRPr kumimoji="0" lang="en-US" sz="1400" b="1" i="0" u="none" strike="noStrike" cap="none" normalizeH="0" baseline="0" dirty="0" smtClean="0">
              <a:ln>
                <a:noFill/>
              </a:ln>
              <a:solidFill>
                <a:schemeClr val="tx1"/>
              </a:solidFill>
              <a:effectLst/>
              <a:latin typeface="Arial" charset="0"/>
              <a:ea typeface="MS PGothic" pitchFamily="34" charset="-128"/>
            </a:endParaRPr>
          </a:p>
        </p:txBody>
      </p:sp>
      <p:sp>
        <p:nvSpPr>
          <p:cNvPr id="2" name="Title 1"/>
          <p:cNvSpPr>
            <a:spLocks noGrp="1"/>
          </p:cNvSpPr>
          <p:nvPr>
            <p:ph type="title"/>
          </p:nvPr>
        </p:nvSpPr>
        <p:spPr/>
        <p:txBody>
          <a:bodyPr/>
          <a:lstStyle/>
          <a:p>
            <a:r>
              <a:rPr lang="en-GB" dirty="0" smtClean="0"/>
              <a:t>Compound view</a:t>
            </a:r>
            <a:br>
              <a:rPr lang="en-GB" dirty="0" smtClean="0"/>
            </a:br>
            <a:r>
              <a:rPr lang="en-GB" sz="2400" dirty="0" smtClean="0"/>
              <a:t>Right ENNI failure</a:t>
            </a:r>
            <a:endParaRPr lang="en-US" dirty="0"/>
          </a:p>
        </p:txBody>
      </p:sp>
      <p:cxnSp>
        <p:nvCxnSpPr>
          <p:cNvPr id="32" name="Straight Connector 31"/>
          <p:cNvCxnSpPr/>
          <p:nvPr/>
        </p:nvCxnSpPr>
        <p:spPr bwMode="auto">
          <a:xfrm>
            <a:off x="7495827" y="3640460"/>
            <a:ext cx="0" cy="28803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8" name="Straight Connector 37"/>
          <p:cNvCxnSpPr/>
          <p:nvPr/>
        </p:nvCxnSpPr>
        <p:spPr bwMode="auto">
          <a:xfrm>
            <a:off x="3182344" y="3640460"/>
            <a:ext cx="0" cy="28803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sp>
        <p:nvSpPr>
          <p:cNvPr id="43" name="Isosceles Triangle 42"/>
          <p:cNvSpPr/>
          <p:nvPr/>
        </p:nvSpPr>
        <p:spPr bwMode="auto">
          <a:xfrm>
            <a:off x="7351811" y="3928492"/>
            <a:ext cx="288032" cy="288032"/>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4" name="Trapezoid 43"/>
          <p:cNvSpPr/>
          <p:nvPr/>
        </p:nvSpPr>
        <p:spPr bwMode="auto">
          <a:xfrm>
            <a:off x="7351811" y="4134229"/>
            <a:ext cx="288032" cy="82295"/>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6" name="Isosceles Triangle 45"/>
          <p:cNvSpPr/>
          <p:nvPr/>
        </p:nvSpPr>
        <p:spPr bwMode="auto">
          <a:xfrm>
            <a:off x="3038328" y="3928492"/>
            <a:ext cx="288032" cy="288032"/>
          </a:xfrm>
          <a:prstGeom prst="triangle">
            <a:avLst/>
          </a:prstGeom>
          <a:solidFill>
            <a:srgbClr val="99FF66"/>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7" name="Trapezoid 46"/>
          <p:cNvSpPr/>
          <p:nvPr/>
        </p:nvSpPr>
        <p:spPr bwMode="auto">
          <a:xfrm>
            <a:off x="3038328" y="4134229"/>
            <a:ext cx="288521" cy="82295"/>
          </a:xfrm>
          <a:prstGeom prst="trapezoid">
            <a:avLst>
              <a:gd name="adj" fmla="val 49845"/>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6" name="TextBox 55"/>
          <p:cNvSpPr txBox="1"/>
          <p:nvPr/>
        </p:nvSpPr>
        <p:spPr>
          <a:xfrm>
            <a:off x="3039036" y="3713048"/>
            <a:ext cx="120226" cy="215444"/>
          </a:xfrm>
          <a:prstGeom prst="rect">
            <a:avLst/>
          </a:prstGeom>
          <a:noFill/>
        </p:spPr>
        <p:txBody>
          <a:bodyPr wrap="none" lIns="0" tIns="0" rIns="0" bIns="0" rtlCol="0">
            <a:spAutoFit/>
          </a:bodyPr>
          <a:lstStyle/>
          <a:p>
            <a:r>
              <a:rPr lang="en-GB" sz="1400" dirty="0" smtClean="0">
                <a:solidFill>
                  <a:schemeClr val="bg1">
                    <a:lumMod val="75000"/>
                  </a:schemeClr>
                </a:solidFill>
              </a:rPr>
              <a:t>P</a:t>
            </a:r>
            <a:endParaRPr lang="en-US" sz="1400" dirty="0" smtClean="0">
              <a:solidFill>
                <a:schemeClr val="bg1">
                  <a:lumMod val="75000"/>
                </a:schemeClr>
              </a:solidFill>
            </a:endParaRPr>
          </a:p>
        </p:txBody>
      </p:sp>
      <p:sp>
        <p:nvSpPr>
          <p:cNvPr id="57" name="TextBox 56"/>
          <p:cNvSpPr txBox="1"/>
          <p:nvPr/>
        </p:nvSpPr>
        <p:spPr>
          <a:xfrm>
            <a:off x="7541933" y="3712468"/>
            <a:ext cx="169918" cy="215444"/>
          </a:xfrm>
          <a:prstGeom prst="rect">
            <a:avLst/>
          </a:prstGeom>
          <a:noFill/>
        </p:spPr>
        <p:txBody>
          <a:bodyPr wrap="none" lIns="0" tIns="0" rIns="0" bIns="0" rtlCol="0">
            <a:spAutoFit/>
          </a:bodyPr>
          <a:lstStyle/>
          <a:p>
            <a:r>
              <a:rPr lang="en-GB" sz="1400" dirty="0" smtClean="0"/>
              <a:t>W</a:t>
            </a:r>
            <a:endParaRPr lang="en-US" sz="1400" dirty="0" smtClean="0"/>
          </a:p>
        </p:txBody>
      </p:sp>
      <p:cxnSp>
        <p:nvCxnSpPr>
          <p:cNvPr id="73" name="Straight Connector 72"/>
          <p:cNvCxnSpPr/>
          <p:nvPr/>
        </p:nvCxnSpPr>
        <p:spPr bwMode="auto">
          <a:xfrm>
            <a:off x="7976093" y="3640460"/>
            <a:ext cx="0" cy="28803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79" name="Straight Connector 78"/>
          <p:cNvCxnSpPr>
            <a:endCxn id="87" idx="0"/>
          </p:cNvCxnSpPr>
          <p:nvPr/>
        </p:nvCxnSpPr>
        <p:spPr bwMode="auto">
          <a:xfrm>
            <a:off x="2750296" y="3640460"/>
            <a:ext cx="0" cy="288032"/>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83" name="Isosceles Triangle 82"/>
          <p:cNvSpPr/>
          <p:nvPr/>
        </p:nvSpPr>
        <p:spPr bwMode="auto">
          <a:xfrm>
            <a:off x="7832077" y="3928492"/>
            <a:ext cx="288032" cy="288032"/>
          </a:xfrm>
          <a:prstGeom prst="triangle">
            <a:avLst/>
          </a:prstGeom>
          <a:solidFill>
            <a:srgbClr val="99FF66"/>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85" name="Trapezoid 84"/>
          <p:cNvSpPr/>
          <p:nvPr/>
        </p:nvSpPr>
        <p:spPr bwMode="auto">
          <a:xfrm>
            <a:off x="7829740" y="4134229"/>
            <a:ext cx="290370" cy="82295"/>
          </a:xfrm>
          <a:prstGeom prst="trapezoid">
            <a:avLst>
              <a:gd name="adj" fmla="val 49845"/>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87" name="Isosceles Triangle 86"/>
          <p:cNvSpPr/>
          <p:nvPr/>
        </p:nvSpPr>
        <p:spPr bwMode="auto">
          <a:xfrm>
            <a:off x="2606280" y="3928492"/>
            <a:ext cx="288032" cy="288032"/>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88" name="Trapezoid 87"/>
          <p:cNvSpPr/>
          <p:nvPr/>
        </p:nvSpPr>
        <p:spPr bwMode="auto">
          <a:xfrm>
            <a:off x="2606278" y="4134229"/>
            <a:ext cx="284057" cy="82295"/>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89" name="TextBox 88"/>
          <p:cNvSpPr txBox="1"/>
          <p:nvPr/>
        </p:nvSpPr>
        <p:spPr>
          <a:xfrm>
            <a:off x="2796402" y="3713048"/>
            <a:ext cx="169918" cy="215444"/>
          </a:xfrm>
          <a:prstGeom prst="rect">
            <a:avLst/>
          </a:prstGeom>
          <a:noFill/>
        </p:spPr>
        <p:txBody>
          <a:bodyPr wrap="none" lIns="0" tIns="0" rIns="0" bIns="0" rtlCol="0">
            <a:spAutoFit/>
          </a:bodyPr>
          <a:lstStyle/>
          <a:p>
            <a:r>
              <a:rPr lang="en-GB" sz="1400" dirty="0" smtClean="0"/>
              <a:t>W</a:t>
            </a:r>
            <a:endParaRPr lang="en-US" sz="1400" dirty="0" smtClean="0"/>
          </a:p>
        </p:txBody>
      </p:sp>
      <p:sp>
        <p:nvSpPr>
          <p:cNvPr id="92" name="TextBox 91"/>
          <p:cNvSpPr txBox="1"/>
          <p:nvPr/>
        </p:nvSpPr>
        <p:spPr>
          <a:xfrm>
            <a:off x="7783859" y="3712468"/>
            <a:ext cx="120226" cy="215444"/>
          </a:xfrm>
          <a:prstGeom prst="rect">
            <a:avLst/>
          </a:prstGeom>
          <a:noFill/>
        </p:spPr>
        <p:txBody>
          <a:bodyPr wrap="none" lIns="0" tIns="0" rIns="0" bIns="0" rtlCol="0">
            <a:spAutoFit/>
          </a:bodyPr>
          <a:lstStyle/>
          <a:p>
            <a:r>
              <a:rPr lang="en-GB" sz="1400" dirty="0" smtClean="0">
                <a:solidFill>
                  <a:schemeClr val="bg1">
                    <a:lumMod val="75000"/>
                  </a:schemeClr>
                </a:solidFill>
              </a:rPr>
              <a:t>P</a:t>
            </a:r>
            <a:endParaRPr lang="en-US" sz="1400" dirty="0" smtClean="0">
              <a:solidFill>
                <a:schemeClr val="bg1">
                  <a:lumMod val="75000"/>
                </a:schemeClr>
              </a:solidFill>
            </a:endParaRPr>
          </a:p>
        </p:txBody>
      </p:sp>
      <p:sp>
        <p:nvSpPr>
          <p:cNvPr id="94" name="Rectangle 93"/>
          <p:cNvSpPr/>
          <p:nvPr/>
        </p:nvSpPr>
        <p:spPr bwMode="auto">
          <a:xfrm>
            <a:off x="2095227" y="5080620"/>
            <a:ext cx="2880320" cy="216024"/>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000" b="1" i="0" u="none" strike="noStrike" cap="none" normalizeH="0" baseline="0" dirty="0" smtClean="0">
                <a:ln>
                  <a:noFill/>
                </a:ln>
                <a:solidFill>
                  <a:schemeClr val="bg1"/>
                </a:solidFill>
                <a:effectLst/>
                <a:latin typeface="Arial" charset="0"/>
                <a:ea typeface="MS PGothic" pitchFamily="34" charset="-128"/>
              </a:rPr>
              <a:t>Half-DAS</a:t>
            </a:r>
          </a:p>
        </p:txBody>
      </p:sp>
      <p:sp>
        <p:nvSpPr>
          <p:cNvPr id="119" name="Rectangle 118"/>
          <p:cNvSpPr/>
          <p:nvPr/>
        </p:nvSpPr>
        <p:spPr bwMode="auto">
          <a:xfrm>
            <a:off x="1015107" y="1408212"/>
            <a:ext cx="8640960" cy="4896544"/>
          </a:xfrm>
          <a:prstGeom prst="rect">
            <a:avLst/>
          </a:prstGeom>
          <a:noFill/>
          <a:ln w="9525" cap="flat" cmpd="sng" algn="ctr">
            <a:solidFill>
              <a:schemeClr val="tx1"/>
            </a:solidFill>
            <a:prstDash val="lg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23" name="TextBox 122"/>
          <p:cNvSpPr txBox="1"/>
          <p:nvPr/>
        </p:nvSpPr>
        <p:spPr>
          <a:xfrm>
            <a:off x="5277751" y="1480800"/>
            <a:ext cx="129844" cy="215444"/>
          </a:xfrm>
          <a:prstGeom prst="rect">
            <a:avLst/>
          </a:prstGeom>
          <a:noFill/>
        </p:spPr>
        <p:txBody>
          <a:bodyPr wrap="none" lIns="0" tIns="0" rIns="0" bIns="0" rtlCol="0">
            <a:spAutoFit/>
          </a:bodyPr>
          <a:lstStyle/>
          <a:p>
            <a:r>
              <a:rPr lang="en-GB" sz="1400" dirty="0" smtClean="0">
                <a:solidFill>
                  <a:srgbClr val="0066FF"/>
                </a:solidFill>
              </a:rPr>
              <a:t>B</a:t>
            </a:r>
            <a:endParaRPr lang="en-US" sz="1400" dirty="0" smtClean="0">
              <a:solidFill>
                <a:srgbClr val="0066FF"/>
              </a:solidFill>
            </a:endParaRPr>
          </a:p>
        </p:txBody>
      </p:sp>
      <p:cxnSp>
        <p:nvCxnSpPr>
          <p:cNvPr id="125" name="Straight Connector 124"/>
          <p:cNvCxnSpPr/>
          <p:nvPr/>
        </p:nvCxnSpPr>
        <p:spPr bwMode="auto">
          <a:xfrm>
            <a:off x="2743299" y="2416324"/>
            <a:ext cx="6363" cy="1224136"/>
          </a:xfrm>
          <a:prstGeom prst="line">
            <a:avLst/>
          </a:prstGeom>
          <a:solidFill>
            <a:schemeClr val="accent1"/>
          </a:solidFill>
          <a:ln w="38100" cap="flat" cmpd="sng" algn="ctr">
            <a:solidFill>
              <a:srgbClr val="0066FF"/>
            </a:solidFill>
            <a:prstDash val="solid"/>
            <a:round/>
            <a:headEnd type="none" w="med" len="med"/>
            <a:tailEnd type="none" w="med" len="med"/>
          </a:ln>
          <a:effectLst/>
        </p:spPr>
      </p:cxnSp>
      <p:cxnSp>
        <p:nvCxnSpPr>
          <p:cNvPr id="126" name="Straight Connector 125"/>
          <p:cNvCxnSpPr/>
          <p:nvPr/>
        </p:nvCxnSpPr>
        <p:spPr bwMode="auto">
          <a:xfrm flipH="1">
            <a:off x="7976093" y="2416324"/>
            <a:ext cx="23790" cy="1224136"/>
          </a:xfrm>
          <a:prstGeom prst="line">
            <a:avLst/>
          </a:prstGeom>
          <a:solidFill>
            <a:schemeClr val="accent1"/>
          </a:solidFill>
          <a:ln w="38100" cap="flat" cmpd="sng" algn="ctr">
            <a:solidFill>
              <a:srgbClr val="0066FF"/>
            </a:solidFill>
            <a:prstDash val="sysDot"/>
            <a:round/>
            <a:headEnd type="none" w="med" len="med"/>
            <a:tailEnd type="none" w="med" len="med"/>
          </a:ln>
          <a:effectLst/>
        </p:spPr>
      </p:cxnSp>
      <p:cxnSp>
        <p:nvCxnSpPr>
          <p:cNvPr id="129" name="Straight Connector 128"/>
          <p:cNvCxnSpPr/>
          <p:nvPr/>
        </p:nvCxnSpPr>
        <p:spPr bwMode="auto">
          <a:xfrm>
            <a:off x="7495827" y="2272308"/>
            <a:ext cx="0" cy="1368152"/>
          </a:xfrm>
          <a:prstGeom prst="line">
            <a:avLst/>
          </a:prstGeom>
          <a:solidFill>
            <a:schemeClr val="accent1"/>
          </a:solidFill>
          <a:ln w="38100" cap="flat" cmpd="sng" algn="ctr">
            <a:solidFill>
              <a:srgbClr val="C00000"/>
            </a:solidFill>
            <a:prstDash val="solid"/>
            <a:round/>
            <a:headEnd type="none" w="med" len="med"/>
            <a:tailEnd type="none" w="med" len="med"/>
          </a:ln>
          <a:effectLst/>
        </p:spPr>
      </p:cxnSp>
      <p:cxnSp>
        <p:nvCxnSpPr>
          <p:cNvPr id="130" name="Straight Connector 129"/>
          <p:cNvCxnSpPr/>
          <p:nvPr/>
        </p:nvCxnSpPr>
        <p:spPr bwMode="auto">
          <a:xfrm>
            <a:off x="3175347" y="2272308"/>
            <a:ext cx="6997" cy="1368152"/>
          </a:xfrm>
          <a:prstGeom prst="line">
            <a:avLst/>
          </a:prstGeom>
          <a:solidFill>
            <a:schemeClr val="accent1"/>
          </a:solidFill>
          <a:ln w="38100" cap="flat" cmpd="sng" algn="ctr">
            <a:solidFill>
              <a:srgbClr val="C00000"/>
            </a:solidFill>
            <a:prstDash val="sysDot"/>
            <a:round/>
            <a:headEnd type="none" w="med" len="med"/>
            <a:tailEnd type="none" w="med" len="med"/>
          </a:ln>
          <a:effectLst/>
        </p:spPr>
      </p:cxnSp>
      <p:sp>
        <p:nvSpPr>
          <p:cNvPr id="132" name="TextBox 131"/>
          <p:cNvSpPr txBox="1"/>
          <p:nvPr/>
        </p:nvSpPr>
        <p:spPr>
          <a:xfrm>
            <a:off x="5493775" y="1480800"/>
            <a:ext cx="129844" cy="215444"/>
          </a:xfrm>
          <a:prstGeom prst="rect">
            <a:avLst/>
          </a:prstGeom>
          <a:noFill/>
        </p:spPr>
        <p:txBody>
          <a:bodyPr wrap="none" lIns="0" tIns="0" rIns="0" bIns="0" rtlCol="0">
            <a:spAutoFit/>
          </a:bodyPr>
          <a:lstStyle/>
          <a:p>
            <a:r>
              <a:rPr lang="en-GB" sz="1400" dirty="0" smtClean="0">
                <a:solidFill>
                  <a:srgbClr val="C00000"/>
                </a:solidFill>
              </a:rPr>
              <a:t>A</a:t>
            </a:r>
            <a:endParaRPr lang="en-US" sz="1400" dirty="0" smtClean="0">
              <a:solidFill>
                <a:srgbClr val="C00000"/>
              </a:solidFill>
            </a:endParaRPr>
          </a:p>
        </p:txBody>
      </p:sp>
      <p:grpSp>
        <p:nvGrpSpPr>
          <p:cNvPr id="3" name="Group 58"/>
          <p:cNvGrpSpPr>
            <a:grpSpLocks noChangeAspect="1"/>
          </p:cNvGrpSpPr>
          <p:nvPr/>
        </p:nvGrpSpPr>
        <p:grpSpPr>
          <a:xfrm flipV="1">
            <a:off x="4255467" y="5440660"/>
            <a:ext cx="720080" cy="288032"/>
            <a:chOff x="655067" y="5296644"/>
            <a:chExt cx="504056" cy="504056"/>
          </a:xfrm>
          <a:solidFill>
            <a:schemeClr val="bg1"/>
          </a:solidFill>
        </p:grpSpPr>
        <p:sp>
          <p:nvSpPr>
            <p:cNvPr id="146" name="Isosceles Triangle 145"/>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47" name="Trapezoid 146"/>
            <p:cNvSpPr/>
            <p:nvPr/>
          </p:nvSpPr>
          <p:spPr bwMode="auto">
            <a:xfrm>
              <a:off x="655067" y="5656684"/>
              <a:ext cx="504056" cy="144016"/>
            </a:xfrm>
            <a:prstGeom prst="trapezoid">
              <a:avLst>
                <a:gd name="adj" fmla="val 126310"/>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163" name="Straight Connector 162"/>
          <p:cNvCxnSpPr>
            <a:endCxn id="158" idx="0"/>
          </p:cNvCxnSpPr>
          <p:nvPr/>
        </p:nvCxnSpPr>
        <p:spPr bwMode="auto">
          <a:xfrm flipV="1">
            <a:off x="2599283" y="5728692"/>
            <a:ext cx="0" cy="288032"/>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4" name="Group 364"/>
          <p:cNvGrpSpPr/>
          <p:nvPr/>
        </p:nvGrpSpPr>
        <p:grpSpPr>
          <a:xfrm>
            <a:off x="4687515" y="5296644"/>
            <a:ext cx="144016" cy="144016"/>
            <a:chOff x="1591171" y="4144516"/>
            <a:chExt cx="144016" cy="144016"/>
          </a:xfrm>
        </p:grpSpPr>
        <p:cxnSp>
          <p:nvCxnSpPr>
            <p:cNvPr id="148" name="Straight Connector 147"/>
            <p:cNvCxnSpPr/>
            <p:nvPr/>
          </p:nvCxnSpPr>
          <p:spPr bwMode="auto">
            <a:xfrm>
              <a:off x="1663179"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49" name="Straight Connector 148"/>
            <p:cNvCxnSpPr/>
            <p:nvPr/>
          </p:nvCxnSpPr>
          <p:spPr bwMode="auto">
            <a:xfrm>
              <a:off x="1735187"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50" name="Straight Connector 149"/>
            <p:cNvCxnSpPr/>
            <p:nvPr/>
          </p:nvCxnSpPr>
          <p:spPr bwMode="auto">
            <a:xfrm>
              <a:off x="1591171"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cxnSp>
        <p:nvCxnSpPr>
          <p:cNvPr id="154" name="Straight Connector 153"/>
          <p:cNvCxnSpPr/>
          <p:nvPr/>
        </p:nvCxnSpPr>
        <p:spPr bwMode="auto">
          <a:xfrm flipH="1">
            <a:off x="5839643"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55" name="Straight Connector 154"/>
          <p:cNvCxnSpPr/>
          <p:nvPr/>
        </p:nvCxnSpPr>
        <p:spPr bwMode="auto">
          <a:xfrm flipH="1">
            <a:off x="5767635"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56" name="Straight Connector 155"/>
          <p:cNvCxnSpPr/>
          <p:nvPr/>
        </p:nvCxnSpPr>
        <p:spPr bwMode="auto">
          <a:xfrm flipH="1">
            <a:off x="5911651"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72" name="Straight Connector 171"/>
          <p:cNvCxnSpPr/>
          <p:nvPr/>
        </p:nvCxnSpPr>
        <p:spPr bwMode="auto">
          <a:xfrm>
            <a:off x="4615507" y="5872708"/>
            <a:ext cx="1368152" cy="0"/>
          </a:xfrm>
          <a:prstGeom prst="line">
            <a:avLst/>
          </a:prstGeom>
          <a:solidFill>
            <a:schemeClr val="accent1"/>
          </a:solidFill>
          <a:ln w="38100" cap="flat" cmpd="sng" algn="ctr">
            <a:solidFill>
              <a:srgbClr val="CCCC00"/>
            </a:solidFill>
            <a:prstDash val="solid"/>
            <a:round/>
            <a:headEnd type="none" w="med" len="med"/>
            <a:tailEnd type="none" w="med" len="med"/>
          </a:ln>
          <a:effectLst/>
        </p:spPr>
      </p:cxnSp>
      <p:sp>
        <p:nvSpPr>
          <p:cNvPr id="173" name="TextBox 172"/>
          <p:cNvSpPr txBox="1"/>
          <p:nvPr/>
        </p:nvSpPr>
        <p:spPr>
          <a:xfrm>
            <a:off x="4839690" y="5719400"/>
            <a:ext cx="1066447" cy="369332"/>
          </a:xfrm>
          <a:prstGeom prst="rect">
            <a:avLst/>
          </a:prstGeom>
          <a:noFill/>
        </p:spPr>
        <p:txBody>
          <a:bodyPr wrap="none" lIns="0" tIns="0" rIns="0" bIns="0" rtlCol="0">
            <a:spAutoFit/>
          </a:bodyPr>
          <a:lstStyle/>
          <a:p>
            <a:pPr algn="ctr"/>
            <a:r>
              <a:rPr lang="en-GB" sz="1200" b="0" dirty="0" smtClean="0">
                <a:solidFill>
                  <a:srgbClr val="808000"/>
                </a:solidFill>
              </a:rPr>
              <a:t>Intra-DAS</a:t>
            </a:r>
          </a:p>
          <a:p>
            <a:pPr algn="ctr"/>
            <a:r>
              <a:rPr lang="en-GB" sz="1200" b="0" dirty="0" smtClean="0">
                <a:solidFill>
                  <a:srgbClr val="808000"/>
                </a:solidFill>
              </a:rPr>
              <a:t>BVLAN or TESI</a:t>
            </a:r>
            <a:endParaRPr lang="en-US" sz="1200" b="0" dirty="0" smtClean="0">
              <a:solidFill>
                <a:srgbClr val="808000"/>
              </a:solidFill>
            </a:endParaRPr>
          </a:p>
        </p:txBody>
      </p:sp>
      <p:cxnSp>
        <p:nvCxnSpPr>
          <p:cNvPr id="174" name="Straight Connector 173"/>
          <p:cNvCxnSpPr>
            <a:stCxn id="146" idx="0"/>
          </p:cNvCxnSpPr>
          <p:nvPr/>
        </p:nvCxnSpPr>
        <p:spPr bwMode="auto">
          <a:xfrm>
            <a:off x="4615507" y="5728692"/>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75" name="Straight Connector 174"/>
          <p:cNvCxnSpPr>
            <a:stCxn id="661" idx="0"/>
          </p:cNvCxnSpPr>
          <p:nvPr/>
        </p:nvCxnSpPr>
        <p:spPr bwMode="auto">
          <a:xfrm>
            <a:off x="5983659" y="5728692"/>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177" name="TextBox 176"/>
          <p:cNvSpPr txBox="1"/>
          <p:nvPr/>
        </p:nvSpPr>
        <p:spPr>
          <a:xfrm>
            <a:off x="2167235" y="6016724"/>
            <a:ext cx="853179" cy="277000"/>
          </a:xfrm>
          <a:prstGeom prst="rect">
            <a:avLst/>
          </a:prstGeom>
          <a:noFill/>
        </p:spPr>
        <p:txBody>
          <a:bodyPr wrap="square" lIns="0" tIns="0" rIns="0" bIns="0" rtlCol="0">
            <a:spAutoFit/>
          </a:bodyPr>
          <a:lstStyle/>
          <a:p>
            <a:pPr algn="ctr"/>
            <a:r>
              <a:rPr lang="en-GB" sz="1800" b="0" dirty="0" smtClean="0"/>
              <a:t>ENNI</a:t>
            </a:r>
            <a:endParaRPr lang="en-US" sz="1800" b="0" dirty="0" smtClean="0"/>
          </a:p>
        </p:txBody>
      </p:sp>
      <p:sp>
        <p:nvSpPr>
          <p:cNvPr id="178" name="TextBox 177"/>
          <p:cNvSpPr txBox="1"/>
          <p:nvPr/>
        </p:nvSpPr>
        <p:spPr>
          <a:xfrm>
            <a:off x="7290720" y="6016724"/>
            <a:ext cx="853179" cy="277000"/>
          </a:xfrm>
          <a:prstGeom prst="rect">
            <a:avLst/>
          </a:prstGeom>
          <a:noFill/>
        </p:spPr>
        <p:txBody>
          <a:bodyPr wrap="square" lIns="0" tIns="0" rIns="0" bIns="0" rtlCol="0">
            <a:spAutoFit/>
          </a:bodyPr>
          <a:lstStyle/>
          <a:p>
            <a:pPr algn="ctr"/>
            <a:r>
              <a:rPr lang="en-GB" sz="1800" b="0" dirty="0" smtClean="0"/>
              <a:t>ENNI</a:t>
            </a:r>
            <a:endParaRPr lang="en-US" sz="1800" b="0" dirty="0" smtClean="0"/>
          </a:p>
        </p:txBody>
      </p:sp>
      <p:sp>
        <p:nvSpPr>
          <p:cNvPr id="290" name="Rectangle 289"/>
          <p:cNvSpPr/>
          <p:nvPr/>
        </p:nvSpPr>
        <p:spPr bwMode="auto">
          <a:xfrm>
            <a:off x="5479603" y="4864596"/>
            <a:ext cx="4104456" cy="216024"/>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1"/>
                </a:solidFill>
                <a:effectLst/>
                <a:latin typeface="Arial" charset="0"/>
                <a:ea typeface="MS PGothic" pitchFamily="34" charset="-128"/>
              </a:rPr>
              <a:t>SVLAN EC Relay</a:t>
            </a:r>
            <a:endParaRPr kumimoji="0" lang="en-US" sz="1400" b="1" i="0" u="none" strike="noStrike" cap="none" normalizeH="0" baseline="0" dirty="0" smtClean="0">
              <a:ln>
                <a:noFill/>
              </a:ln>
              <a:solidFill>
                <a:schemeClr val="tx1"/>
              </a:solidFill>
              <a:effectLst/>
              <a:latin typeface="Arial" charset="0"/>
              <a:ea typeface="MS PGothic" pitchFamily="34" charset="-128"/>
            </a:endParaRPr>
          </a:p>
        </p:txBody>
      </p:sp>
      <p:sp>
        <p:nvSpPr>
          <p:cNvPr id="291" name="Rectangle 290"/>
          <p:cNvSpPr/>
          <p:nvPr/>
        </p:nvSpPr>
        <p:spPr bwMode="auto">
          <a:xfrm>
            <a:off x="1087115" y="4864596"/>
            <a:ext cx="4032449" cy="216024"/>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1"/>
                </a:solidFill>
                <a:effectLst/>
                <a:latin typeface="Arial" charset="0"/>
                <a:ea typeface="MS PGothic" pitchFamily="34" charset="-128"/>
              </a:rPr>
              <a:t>SVLAN EC Relay</a:t>
            </a:r>
            <a:endParaRPr kumimoji="0" lang="en-US" sz="1400" b="1" i="0" u="none" strike="noStrike" cap="none" normalizeH="0" baseline="0" dirty="0" smtClean="0">
              <a:ln>
                <a:noFill/>
              </a:ln>
              <a:solidFill>
                <a:schemeClr val="tx1"/>
              </a:solidFill>
              <a:effectLst/>
              <a:latin typeface="Arial" charset="0"/>
              <a:ea typeface="MS PGothic" pitchFamily="34" charset="-128"/>
            </a:endParaRPr>
          </a:p>
        </p:txBody>
      </p:sp>
      <p:grpSp>
        <p:nvGrpSpPr>
          <p:cNvPr id="5" name="Group 25"/>
          <p:cNvGrpSpPr>
            <a:grpSpLocks noChangeAspect="1"/>
          </p:cNvGrpSpPr>
          <p:nvPr/>
        </p:nvGrpSpPr>
        <p:grpSpPr>
          <a:xfrm>
            <a:off x="1886198" y="3928492"/>
            <a:ext cx="288032" cy="288032"/>
            <a:chOff x="655067" y="5296644"/>
            <a:chExt cx="504056" cy="504056"/>
          </a:xfrm>
          <a:solidFill>
            <a:schemeClr val="bg1"/>
          </a:solidFill>
        </p:grpSpPr>
        <p:sp>
          <p:nvSpPr>
            <p:cNvPr id="293" name="Isosceles Triangle 292"/>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94" name="Trapezoid 293"/>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295" name="Straight Connector 294"/>
          <p:cNvCxnSpPr>
            <a:stCxn id="293" idx="0"/>
          </p:cNvCxnSpPr>
          <p:nvPr/>
        </p:nvCxnSpPr>
        <p:spPr bwMode="auto">
          <a:xfrm flipV="1">
            <a:off x="2030214" y="38564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307" name="TextBox 306"/>
          <p:cNvSpPr txBox="1"/>
          <p:nvPr/>
        </p:nvSpPr>
        <p:spPr>
          <a:xfrm>
            <a:off x="5672803" y="1480800"/>
            <a:ext cx="238848" cy="215444"/>
          </a:xfrm>
          <a:prstGeom prst="rect">
            <a:avLst/>
          </a:prstGeom>
          <a:noFill/>
        </p:spPr>
        <p:txBody>
          <a:bodyPr wrap="none" lIns="0" tIns="0" rIns="0" bIns="0" rtlCol="0">
            <a:spAutoFit/>
          </a:bodyPr>
          <a:lstStyle/>
          <a:p>
            <a:pPr algn="ctr"/>
            <a:r>
              <a:rPr lang="en-GB" sz="1400" dirty="0" err="1" smtClean="0"/>
              <a:t>Ub</a:t>
            </a:r>
            <a:endParaRPr lang="en-US" sz="1400" dirty="0" smtClean="0"/>
          </a:p>
        </p:txBody>
      </p:sp>
      <p:cxnSp>
        <p:nvCxnSpPr>
          <p:cNvPr id="309" name="Straight Connector 308"/>
          <p:cNvCxnSpPr/>
          <p:nvPr/>
        </p:nvCxnSpPr>
        <p:spPr bwMode="auto">
          <a:xfrm>
            <a:off x="2023219" y="2128292"/>
            <a:ext cx="6995" cy="1728192"/>
          </a:xfrm>
          <a:prstGeom prst="line">
            <a:avLst/>
          </a:prstGeom>
          <a:solidFill>
            <a:schemeClr val="accent1"/>
          </a:solidFill>
          <a:ln w="38100" cap="flat" cmpd="sng" algn="ctr">
            <a:solidFill>
              <a:schemeClr val="tx1"/>
            </a:solidFill>
            <a:prstDash val="solid"/>
            <a:round/>
            <a:headEnd type="none" w="med" len="med"/>
            <a:tailEnd type="none" w="med" len="med"/>
          </a:ln>
          <a:effectLst/>
        </p:spPr>
      </p:cxnSp>
      <p:cxnSp>
        <p:nvCxnSpPr>
          <p:cNvPr id="343" name="Straight Connector 342"/>
          <p:cNvCxnSpPr/>
          <p:nvPr/>
        </p:nvCxnSpPr>
        <p:spPr bwMode="auto">
          <a:xfrm>
            <a:off x="1879203" y="5080620"/>
            <a:ext cx="0" cy="36004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44" name="Straight Connector 343"/>
          <p:cNvCxnSpPr/>
          <p:nvPr/>
        </p:nvCxnSpPr>
        <p:spPr bwMode="auto">
          <a:xfrm>
            <a:off x="1951211" y="5080620"/>
            <a:ext cx="0" cy="36004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59" name="Straight Connector 358"/>
          <p:cNvCxnSpPr/>
          <p:nvPr/>
        </p:nvCxnSpPr>
        <p:spPr bwMode="auto">
          <a:xfrm flipV="1">
            <a:off x="8071891" y="5728692"/>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364" name="Rectangle 363"/>
          <p:cNvSpPr/>
          <p:nvPr/>
        </p:nvSpPr>
        <p:spPr bwMode="auto">
          <a:xfrm>
            <a:off x="5623619" y="5080620"/>
            <a:ext cx="2952328" cy="216024"/>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000" b="1" i="0" u="none" strike="noStrike" cap="none" normalizeH="0" baseline="0" dirty="0" smtClean="0">
                <a:ln>
                  <a:noFill/>
                </a:ln>
                <a:solidFill>
                  <a:schemeClr val="bg1"/>
                </a:solidFill>
                <a:effectLst/>
                <a:latin typeface="Arial" charset="0"/>
                <a:ea typeface="MS PGothic" pitchFamily="34" charset="-128"/>
              </a:rPr>
              <a:t>Half-DAS</a:t>
            </a:r>
          </a:p>
        </p:txBody>
      </p:sp>
      <p:cxnSp>
        <p:nvCxnSpPr>
          <p:cNvPr id="413" name="Straight Connector 412"/>
          <p:cNvCxnSpPr/>
          <p:nvPr/>
        </p:nvCxnSpPr>
        <p:spPr bwMode="auto">
          <a:xfrm>
            <a:off x="2815307" y="5080620"/>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14" name="Straight Connector 413"/>
          <p:cNvCxnSpPr/>
          <p:nvPr/>
        </p:nvCxnSpPr>
        <p:spPr bwMode="auto">
          <a:xfrm>
            <a:off x="2743299" y="5080620"/>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15" name="Straight Connector 414"/>
          <p:cNvCxnSpPr/>
          <p:nvPr/>
        </p:nvCxnSpPr>
        <p:spPr bwMode="auto">
          <a:xfrm>
            <a:off x="2671291" y="5080620"/>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49" name="Straight Connector 348"/>
          <p:cNvCxnSpPr/>
          <p:nvPr/>
        </p:nvCxnSpPr>
        <p:spPr bwMode="auto">
          <a:xfrm>
            <a:off x="5335587" y="1696244"/>
            <a:ext cx="1" cy="720080"/>
          </a:xfrm>
          <a:prstGeom prst="line">
            <a:avLst/>
          </a:prstGeom>
          <a:solidFill>
            <a:schemeClr val="accent1"/>
          </a:solidFill>
          <a:ln w="38100" cap="flat" cmpd="sng" algn="ctr">
            <a:solidFill>
              <a:srgbClr val="0066FF"/>
            </a:solidFill>
            <a:prstDash val="solid"/>
            <a:round/>
            <a:headEnd type="none" w="med" len="med"/>
            <a:tailEnd type="none" w="med" len="med"/>
          </a:ln>
          <a:effectLst/>
        </p:spPr>
      </p:cxnSp>
      <p:cxnSp>
        <p:nvCxnSpPr>
          <p:cNvPr id="354" name="Straight Connector 353"/>
          <p:cNvCxnSpPr/>
          <p:nvPr/>
        </p:nvCxnSpPr>
        <p:spPr bwMode="auto">
          <a:xfrm>
            <a:off x="5767635" y="1696244"/>
            <a:ext cx="0" cy="432048"/>
          </a:xfrm>
          <a:prstGeom prst="line">
            <a:avLst/>
          </a:prstGeom>
          <a:solidFill>
            <a:schemeClr val="accent1"/>
          </a:solidFill>
          <a:ln w="38100" cap="flat" cmpd="sng" algn="ctr">
            <a:solidFill>
              <a:schemeClr val="tx1"/>
            </a:solidFill>
            <a:prstDash val="solid"/>
            <a:round/>
            <a:headEnd type="none" w="med" len="med"/>
            <a:tailEnd type="none" w="med" len="med"/>
          </a:ln>
          <a:effectLst/>
        </p:spPr>
      </p:cxnSp>
      <p:grpSp>
        <p:nvGrpSpPr>
          <p:cNvPr id="8" name="Group 668"/>
          <p:cNvGrpSpPr/>
          <p:nvPr/>
        </p:nvGrpSpPr>
        <p:grpSpPr>
          <a:xfrm>
            <a:off x="1519163" y="2128292"/>
            <a:ext cx="7776864" cy="288032"/>
            <a:chOff x="1015107" y="1408212"/>
            <a:chExt cx="4752528" cy="288032"/>
          </a:xfrm>
        </p:grpSpPr>
        <p:cxnSp>
          <p:nvCxnSpPr>
            <p:cNvPr id="346" name="Straight Connector 345"/>
            <p:cNvCxnSpPr/>
            <p:nvPr/>
          </p:nvCxnSpPr>
          <p:spPr bwMode="auto">
            <a:xfrm flipH="1">
              <a:off x="1015107" y="1696244"/>
              <a:ext cx="4752528" cy="0"/>
            </a:xfrm>
            <a:prstGeom prst="line">
              <a:avLst/>
            </a:prstGeom>
            <a:solidFill>
              <a:schemeClr val="accent1"/>
            </a:solidFill>
            <a:ln w="38100" cap="flat" cmpd="sng" algn="ctr">
              <a:solidFill>
                <a:srgbClr val="0066FF"/>
              </a:solidFill>
              <a:prstDash val="solid"/>
              <a:round/>
              <a:headEnd type="none" w="med" len="med"/>
              <a:tailEnd type="none" w="med" len="med"/>
            </a:ln>
            <a:effectLst/>
          </p:spPr>
        </p:cxnSp>
        <p:cxnSp>
          <p:nvCxnSpPr>
            <p:cNvPr id="350" name="Straight Connector 349"/>
            <p:cNvCxnSpPr/>
            <p:nvPr/>
          </p:nvCxnSpPr>
          <p:spPr bwMode="auto">
            <a:xfrm flipH="1">
              <a:off x="1015107" y="1408212"/>
              <a:ext cx="4752528" cy="0"/>
            </a:xfrm>
            <a:prstGeom prst="line">
              <a:avLst/>
            </a:prstGeom>
            <a:solidFill>
              <a:schemeClr val="accent1"/>
            </a:solidFill>
            <a:ln w="38100" cap="flat" cmpd="sng" algn="ctr">
              <a:solidFill>
                <a:schemeClr val="tx1"/>
              </a:solidFill>
              <a:prstDash val="solid"/>
              <a:round/>
              <a:headEnd type="none" w="med" len="med"/>
              <a:tailEnd type="none" w="med" len="med"/>
            </a:ln>
            <a:effectLst/>
          </p:spPr>
        </p:cxnSp>
        <p:cxnSp>
          <p:nvCxnSpPr>
            <p:cNvPr id="366" name="Straight Connector 365"/>
            <p:cNvCxnSpPr/>
            <p:nvPr/>
          </p:nvCxnSpPr>
          <p:spPr bwMode="auto">
            <a:xfrm flipH="1">
              <a:off x="1015107" y="1552228"/>
              <a:ext cx="4752528" cy="0"/>
            </a:xfrm>
            <a:prstGeom prst="line">
              <a:avLst/>
            </a:prstGeom>
            <a:solidFill>
              <a:schemeClr val="accent1"/>
            </a:solidFill>
            <a:ln w="38100" cap="flat" cmpd="sng" algn="ctr">
              <a:solidFill>
                <a:srgbClr val="C00000"/>
              </a:solidFill>
              <a:prstDash val="solid"/>
              <a:round/>
              <a:headEnd type="none" w="med" len="med"/>
              <a:tailEnd type="none" w="med" len="med"/>
            </a:ln>
            <a:effectLst/>
          </p:spPr>
        </p:cxnSp>
      </p:grpSp>
      <p:cxnSp>
        <p:nvCxnSpPr>
          <p:cNvPr id="371" name="Straight Connector 370"/>
          <p:cNvCxnSpPr/>
          <p:nvPr/>
        </p:nvCxnSpPr>
        <p:spPr bwMode="auto">
          <a:xfrm>
            <a:off x="5551611" y="1696244"/>
            <a:ext cx="0" cy="576064"/>
          </a:xfrm>
          <a:prstGeom prst="line">
            <a:avLst/>
          </a:prstGeom>
          <a:solidFill>
            <a:schemeClr val="accent1"/>
          </a:solidFill>
          <a:ln w="38100" cap="flat" cmpd="sng" algn="ctr">
            <a:solidFill>
              <a:srgbClr val="C00000"/>
            </a:solidFill>
            <a:prstDash val="solid"/>
            <a:round/>
            <a:headEnd type="none" w="med" len="med"/>
            <a:tailEnd type="none" w="med" len="med"/>
          </a:ln>
          <a:effectLst/>
        </p:spPr>
      </p:cxnSp>
      <p:sp>
        <p:nvSpPr>
          <p:cNvPr id="271" name="Rectangle 270"/>
          <p:cNvSpPr/>
          <p:nvPr/>
        </p:nvSpPr>
        <p:spPr bwMode="auto">
          <a:xfrm>
            <a:off x="4400120" y="3352428"/>
            <a:ext cx="727075" cy="288031"/>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a:r>
              <a:rPr lang="en-GB" sz="1100" b="0" dirty="0" err="1" smtClean="0">
                <a:latin typeface="Arial" charset="0"/>
              </a:rPr>
              <a:t>hDTS</a:t>
            </a:r>
            <a:endParaRPr lang="en-US" sz="1100" b="0" dirty="0" smtClean="0">
              <a:latin typeface="Arial" charset="0"/>
            </a:endParaRPr>
          </a:p>
        </p:txBody>
      </p:sp>
      <p:cxnSp>
        <p:nvCxnSpPr>
          <p:cNvPr id="272" name="Straight Connector 271"/>
          <p:cNvCxnSpPr/>
          <p:nvPr/>
        </p:nvCxnSpPr>
        <p:spPr bwMode="auto">
          <a:xfrm>
            <a:off x="4911171" y="3640460"/>
            <a:ext cx="0" cy="28803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273" name="Straight Connector 272"/>
          <p:cNvCxnSpPr/>
          <p:nvPr/>
        </p:nvCxnSpPr>
        <p:spPr bwMode="auto">
          <a:xfrm>
            <a:off x="4623139" y="3640460"/>
            <a:ext cx="0" cy="28803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sp>
        <p:nvSpPr>
          <p:cNvPr id="279" name="Isosceles Triangle 278"/>
          <p:cNvSpPr/>
          <p:nvPr/>
        </p:nvSpPr>
        <p:spPr bwMode="auto">
          <a:xfrm>
            <a:off x="4773223" y="3928492"/>
            <a:ext cx="288032" cy="288032"/>
          </a:xfrm>
          <a:prstGeom prst="triangle">
            <a:avLst/>
          </a:prstGeom>
          <a:solidFill>
            <a:srgbClr val="99FF66"/>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80" name="Isosceles Triangle 279"/>
          <p:cNvSpPr/>
          <p:nvPr/>
        </p:nvSpPr>
        <p:spPr bwMode="auto">
          <a:xfrm>
            <a:off x="4485191" y="3928492"/>
            <a:ext cx="288032" cy="288032"/>
          </a:xfrm>
          <a:prstGeom prst="triangle">
            <a:avLst/>
          </a:prstGeom>
          <a:solidFill>
            <a:srgbClr val="99FF66"/>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82" name="Trapezoid 281"/>
          <p:cNvSpPr/>
          <p:nvPr/>
        </p:nvSpPr>
        <p:spPr bwMode="auto">
          <a:xfrm>
            <a:off x="4485190" y="4134229"/>
            <a:ext cx="578261" cy="82295"/>
          </a:xfrm>
          <a:prstGeom prst="trapezoid">
            <a:avLst>
              <a:gd name="adj" fmla="val 49845"/>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13" name="Freeform 312"/>
          <p:cNvSpPr/>
          <p:nvPr/>
        </p:nvSpPr>
        <p:spPr bwMode="auto">
          <a:xfrm>
            <a:off x="4544136" y="3352428"/>
            <a:ext cx="432048" cy="144016"/>
          </a:xfrm>
          <a:custGeom>
            <a:avLst/>
            <a:gdLst>
              <a:gd name="connsiteX0" fmla="*/ 0 w 218783"/>
              <a:gd name="connsiteY0" fmla="*/ 0 h 73863"/>
              <a:gd name="connsiteX1" fmla="*/ 106587 w 218783"/>
              <a:gd name="connsiteY1" fmla="*/ 72928 h 73863"/>
              <a:gd name="connsiteX2" fmla="*/ 218783 w 218783"/>
              <a:gd name="connsiteY2" fmla="*/ 5610 h 73863"/>
            </a:gdLst>
            <a:ahLst/>
            <a:cxnLst>
              <a:cxn ang="0">
                <a:pos x="connsiteX0" y="connsiteY0"/>
              </a:cxn>
              <a:cxn ang="0">
                <a:pos x="connsiteX1" y="connsiteY1"/>
              </a:cxn>
              <a:cxn ang="0">
                <a:pos x="connsiteX2" y="connsiteY2"/>
              </a:cxn>
            </a:cxnLst>
            <a:rect l="l" t="t" r="r" b="b"/>
            <a:pathLst>
              <a:path w="218783" h="73863">
                <a:moveTo>
                  <a:pt x="0" y="0"/>
                </a:moveTo>
                <a:cubicBezTo>
                  <a:pt x="35061" y="35996"/>
                  <a:pt x="70123" y="71993"/>
                  <a:pt x="106587" y="72928"/>
                </a:cubicBezTo>
                <a:cubicBezTo>
                  <a:pt x="143051" y="73863"/>
                  <a:pt x="180917" y="39736"/>
                  <a:pt x="218783" y="5610"/>
                </a:cubicBezTo>
              </a:path>
            </a:pathLst>
          </a:custGeom>
          <a:noFill/>
          <a:ln w="38100" cap="flat" cmpd="sng" algn="ctr">
            <a:solidFill>
              <a:srgbClr val="C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14" name="TextBox 313"/>
          <p:cNvSpPr txBox="1"/>
          <p:nvPr/>
        </p:nvSpPr>
        <p:spPr>
          <a:xfrm>
            <a:off x="4951758" y="3713048"/>
            <a:ext cx="240450" cy="215444"/>
          </a:xfrm>
          <a:prstGeom prst="rect">
            <a:avLst/>
          </a:prstGeom>
          <a:noFill/>
        </p:spPr>
        <p:txBody>
          <a:bodyPr wrap="none" lIns="0" tIns="0" rIns="0" bIns="0" rtlCol="0">
            <a:spAutoFit/>
          </a:bodyPr>
          <a:lstStyle/>
          <a:p>
            <a:r>
              <a:rPr lang="en-GB" sz="1400" dirty="0" smtClean="0">
                <a:solidFill>
                  <a:schemeClr val="bg1">
                    <a:lumMod val="75000"/>
                  </a:schemeClr>
                </a:solidFill>
              </a:rPr>
              <a:t>W*</a:t>
            </a:r>
            <a:endParaRPr lang="en-US" sz="1400" dirty="0" smtClean="0">
              <a:solidFill>
                <a:schemeClr val="bg1">
                  <a:lumMod val="75000"/>
                </a:schemeClr>
              </a:solidFill>
            </a:endParaRPr>
          </a:p>
        </p:txBody>
      </p:sp>
      <p:sp>
        <p:nvSpPr>
          <p:cNvPr id="315" name="TextBox 314"/>
          <p:cNvSpPr txBox="1"/>
          <p:nvPr/>
        </p:nvSpPr>
        <p:spPr>
          <a:xfrm>
            <a:off x="4471492" y="3713048"/>
            <a:ext cx="120226" cy="215444"/>
          </a:xfrm>
          <a:prstGeom prst="rect">
            <a:avLst/>
          </a:prstGeom>
          <a:noFill/>
        </p:spPr>
        <p:txBody>
          <a:bodyPr wrap="none" lIns="0" tIns="0" rIns="0" bIns="0" rtlCol="0">
            <a:spAutoFit/>
          </a:bodyPr>
          <a:lstStyle/>
          <a:p>
            <a:r>
              <a:rPr lang="en-GB" sz="1400" dirty="0" smtClean="0">
                <a:solidFill>
                  <a:schemeClr val="bg1">
                    <a:lumMod val="75000"/>
                  </a:schemeClr>
                </a:solidFill>
              </a:rPr>
              <a:t>P</a:t>
            </a:r>
            <a:endParaRPr lang="en-US" sz="1400" dirty="0" smtClean="0">
              <a:solidFill>
                <a:schemeClr val="bg1">
                  <a:lumMod val="75000"/>
                </a:schemeClr>
              </a:solidFill>
            </a:endParaRPr>
          </a:p>
        </p:txBody>
      </p:sp>
      <p:sp>
        <p:nvSpPr>
          <p:cNvPr id="322" name="Rectangle 321"/>
          <p:cNvSpPr/>
          <p:nvPr/>
        </p:nvSpPr>
        <p:spPr bwMode="auto">
          <a:xfrm>
            <a:off x="3463379" y="3352428"/>
            <a:ext cx="727075" cy="288031"/>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100" b="0" i="0" u="none" strike="noStrike" cap="none" normalizeH="0" baseline="0" dirty="0" err="1" smtClean="0">
                <a:ln>
                  <a:noFill/>
                </a:ln>
                <a:solidFill>
                  <a:schemeClr val="tx1"/>
                </a:solidFill>
                <a:effectLst/>
                <a:latin typeface="Arial" charset="0"/>
                <a:ea typeface="MS PGothic" pitchFamily="34" charset="-128"/>
              </a:rPr>
              <a:t>hDTS</a:t>
            </a:r>
            <a:endParaRPr kumimoji="0" lang="en-US" sz="1100" b="0" i="0" u="none" strike="noStrike" cap="none" normalizeH="0" baseline="0" dirty="0" smtClean="0">
              <a:ln>
                <a:noFill/>
              </a:ln>
              <a:solidFill>
                <a:schemeClr val="tx1"/>
              </a:solidFill>
              <a:effectLst/>
              <a:latin typeface="Arial" charset="0"/>
              <a:ea typeface="MS PGothic" pitchFamily="34" charset="-128"/>
            </a:endParaRPr>
          </a:p>
        </p:txBody>
      </p:sp>
      <p:cxnSp>
        <p:nvCxnSpPr>
          <p:cNvPr id="323" name="Straight Connector 322"/>
          <p:cNvCxnSpPr/>
          <p:nvPr/>
        </p:nvCxnSpPr>
        <p:spPr bwMode="auto">
          <a:xfrm>
            <a:off x="3974430" y="3640460"/>
            <a:ext cx="0" cy="28803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4" name="Straight Connector 323"/>
          <p:cNvCxnSpPr/>
          <p:nvPr/>
        </p:nvCxnSpPr>
        <p:spPr bwMode="auto">
          <a:xfrm>
            <a:off x="3686398" y="3640460"/>
            <a:ext cx="0" cy="28803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5" name="Straight Connector 324"/>
          <p:cNvCxnSpPr/>
          <p:nvPr/>
        </p:nvCxnSpPr>
        <p:spPr bwMode="auto">
          <a:xfrm flipH="1">
            <a:off x="3974430" y="3352428"/>
            <a:ext cx="72008" cy="288032"/>
          </a:xfrm>
          <a:prstGeom prst="line">
            <a:avLst/>
          </a:prstGeom>
          <a:solidFill>
            <a:schemeClr val="accent1"/>
          </a:solidFill>
          <a:ln w="38100" cap="flat" cmpd="sng" algn="ctr">
            <a:solidFill>
              <a:srgbClr val="0066FF"/>
            </a:solidFill>
            <a:prstDash val="solid"/>
            <a:round/>
            <a:headEnd type="none" w="med" len="med"/>
            <a:tailEnd type="none" w="med" len="med"/>
          </a:ln>
          <a:effectLst/>
        </p:spPr>
      </p:cxnSp>
      <p:cxnSp>
        <p:nvCxnSpPr>
          <p:cNvPr id="326" name="Straight Connector 325"/>
          <p:cNvCxnSpPr/>
          <p:nvPr/>
        </p:nvCxnSpPr>
        <p:spPr bwMode="auto">
          <a:xfrm>
            <a:off x="3614390" y="3352428"/>
            <a:ext cx="72008" cy="288032"/>
          </a:xfrm>
          <a:prstGeom prst="line">
            <a:avLst/>
          </a:prstGeom>
          <a:solidFill>
            <a:schemeClr val="accent1"/>
          </a:solidFill>
          <a:ln w="38100" cap="flat" cmpd="sng" algn="ctr">
            <a:solidFill>
              <a:srgbClr val="0066FF"/>
            </a:solidFill>
            <a:prstDash val="solid"/>
            <a:round/>
            <a:headEnd type="none" w="med" len="med"/>
            <a:tailEnd type="none" w="med" len="med"/>
          </a:ln>
          <a:effectLst/>
        </p:spPr>
      </p:cxnSp>
      <p:sp>
        <p:nvSpPr>
          <p:cNvPr id="330" name="Isosceles Triangle 329"/>
          <p:cNvSpPr/>
          <p:nvPr/>
        </p:nvSpPr>
        <p:spPr bwMode="auto">
          <a:xfrm>
            <a:off x="3836482" y="3928492"/>
            <a:ext cx="288032" cy="288032"/>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31" name="Isosceles Triangle 330"/>
          <p:cNvSpPr/>
          <p:nvPr/>
        </p:nvSpPr>
        <p:spPr bwMode="auto">
          <a:xfrm>
            <a:off x="3548450" y="3928492"/>
            <a:ext cx="288032" cy="288032"/>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dirty="0" smtClean="0">
              <a:ln>
                <a:noFill/>
              </a:ln>
              <a:solidFill>
                <a:schemeClr val="tx1"/>
              </a:solidFill>
              <a:effectLst/>
              <a:latin typeface="Arial" charset="0"/>
              <a:ea typeface="MS PGothic" pitchFamily="34" charset="-128"/>
            </a:endParaRPr>
          </a:p>
        </p:txBody>
      </p:sp>
      <p:sp>
        <p:nvSpPr>
          <p:cNvPr id="332" name="Trapezoid 331"/>
          <p:cNvSpPr/>
          <p:nvPr/>
        </p:nvSpPr>
        <p:spPr bwMode="auto">
          <a:xfrm>
            <a:off x="3548449" y="4134229"/>
            <a:ext cx="572652" cy="82295"/>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33" name="TextBox 332"/>
          <p:cNvSpPr txBox="1"/>
          <p:nvPr/>
        </p:nvSpPr>
        <p:spPr>
          <a:xfrm>
            <a:off x="4015653" y="3713048"/>
            <a:ext cx="240450" cy="215444"/>
          </a:xfrm>
          <a:prstGeom prst="rect">
            <a:avLst/>
          </a:prstGeom>
          <a:noFill/>
        </p:spPr>
        <p:txBody>
          <a:bodyPr wrap="none" lIns="0" tIns="0" rIns="0" bIns="0" rtlCol="0">
            <a:spAutoFit/>
          </a:bodyPr>
          <a:lstStyle/>
          <a:p>
            <a:r>
              <a:rPr lang="en-GB" sz="1400" dirty="0" smtClean="0"/>
              <a:t>W*</a:t>
            </a:r>
            <a:endParaRPr lang="en-US" sz="1400" dirty="0" smtClean="0"/>
          </a:p>
        </p:txBody>
      </p:sp>
      <p:sp>
        <p:nvSpPr>
          <p:cNvPr id="334" name="TextBox 333"/>
          <p:cNvSpPr txBox="1"/>
          <p:nvPr/>
        </p:nvSpPr>
        <p:spPr>
          <a:xfrm>
            <a:off x="3535387" y="3713048"/>
            <a:ext cx="120226" cy="215444"/>
          </a:xfrm>
          <a:prstGeom prst="rect">
            <a:avLst/>
          </a:prstGeom>
          <a:noFill/>
        </p:spPr>
        <p:txBody>
          <a:bodyPr wrap="none" lIns="0" tIns="0" rIns="0" bIns="0" rtlCol="0">
            <a:spAutoFit/>
          </a:bodyPr>
          <a:lstStyle/>
          <a:p>
            <a:r>
              <a:rPr lang="en-GB" sz="1400" dirty="0" smtClean="0"/>
              <a:t>P</a:t>
            </a:r>
            <a:endParaRPr lang="en-US" sz="1400" dirty="0" smtClean="0"/>
          </a:p>
        </p:txBody>
      </p:sp>
      <p:sp>
        <p:nvSpPr>
          <p:cNvPr id="341" name="TextBox 340"/>
          <p:cNvSpPr txBox="1"/>
          <p:nvPr/>
        </p:nvSpPr>
        <p:spPr>
          <a:xfrm>
            <a:off x="3896063" y="2632348"/>
            <a:ext cx="229230" cy="215444"/>
          </a:xfrm>
          <a:prstGeom prst="rect">
            <a:avLst/>
          </a:prstGeom>
          <a:noFill/>
        </p:spPr>
        <p:txBody>
          <a:bodyPr wrap="none" lIns="0" tIns="0" rIns="0" bIns="0" rtlCol="0">
            <a:spAutoFit/>
          </a:bodyPr>
          <a:lstStyle/>
          <a:p>
            <a:r>
              <a:rPr lang="en-GB" sz="1400" dirty="0" smtClean="0">
                <a:solidFill>
                  <a:srgbClr val="0066FF"/>
                </a:solidFill>
              </a:rPr>
              <a:t>B1</a:t>
            </a:r>
            <a:endParaRPr lang="en-US" sz="1400" dirty="0" smtClean="0">
              <a:solidFill>
                <a:srgbClr val="0066FF"/>
              </a:solidFill>
            </a:endParaRPr>
          </a:p>
        </p:txBody>
      </p:sp>
      <p:cxnSp>
        <p:nvCxnSpPr>
          <p:cNvPr id="347" name="Straight Connector 346"/>
          <p:cNvCxnSpPr/>
          <p:nvPr/>
        </p:nvCxnSpPr>
        <p:spPr bwMode="auto">
          <a:xfrm flipH="1">
            <a:off x="3607395" y="2848372"/>
            <a:ext cx="425053" cy="504056"/>
          </a:xfrm>
          <a:prstGeom prst="line">
            <a:avLst/>
          </a:prstGeom>
          <a:solidFill>
            <a:schemeClr val="accent1"/>
          </a:solidFill>
          <a:ln w="38100" cap="flat" cmpd="sng" algn="ctr">
            <a:solidFill>
              <a:srgbClr val="0066FF"/>
            </a:solidFill>
            <a:prstDash val="solid"/>
            <a:round/>
            <a:headEnd type="none" w="med" len="med"/>
            <a:tailEnd type="none" w="med" len="med"/>
          </a:ln>
          <a:effectLst/>
        </p:spPr>
      </p:cxnSp>
      <p:cxnSp>
        <p:nvCxnSpPr>
          <p:cNvPr id="352" name="Straight Connector 351"/>
          <p:cNvCxnSpPr/>
          <p:nvPr/>
        </p:nvCxnSpPr>
        <p:spPr bwMode="auto">
          <a:xfrm flipH="1">
            <a:off x="4544135" y="2848372"/>
            <a:ext cx="360040" cy="504056"/>
          </a:xfrm>
          <a:prstGeom prst="line">
            <a:avLst/>
          </a:prstGeom>
          <a:solidFill>
            <a:schemeClr val="accent1"/>
          </a:solidFill>
          <a:ln w="38100" cap="flat" cmpd="sng" algn="ctr">
            <a:solidFill>
              <a:srgbClr val="C00000"/>
            </a:solidFill>
            <a:prstDash val="sysDot"/>
            <a:round/>
            <a:headEnd type="none" w="med" len="med"/>
            <a:tailEnd type="none" w="med" len="med"/>
          </a:ln>
          <a:effectLst/>
        </p:spPr>
      </p:cxnSp>
      <p:sp>
        <p:nvSpPr>
          <p:cNvPr id="356" name="TextBox 355"/>
          <p:cNvSpPr txBox="1"/>
          <p:nvPr/>
        </p:nvSpPr>
        <p:spPr>
          <a:xfrm>
            <a:off x="4760159" y="2632348"/>
            <a:ext cx="229230" cy="215444"/>
          </a:xfrm>
          <a:prstGeom prst="rect">
            <a:avLst/>
          </a:prstGeom>
          <a:noFill/>
        </p:spPr>
        <p:txBody>
          <a:bodyPr wrap="none" lIns="0" tIns="0" rIns="0" bIns="0" rtlCol="0">
            <a:spAutoFit/>
          </a:bodyPr>
          <a:lstStyle/>
          <a:p>
            <a:r>
              <a:rPr lang="en-GB" sz="1400" dirty="0" smtClean="0">
                <a:solidFill>
                  <a:srgbClr val="C00000"/>
                </a:solidFill>
              </a:rPr>
              <a:t>A2</a:t>
            </a:r>
            <a:endParaRPr lang="en-US" sz="1400" dirty="0" smtClean="0">
              <a:solidFill>
                <a:srgbClr val="C00000"/>
              </a:solidFill>
            </a:endParaRPr>
          </a:p>
        </p:txBody>
      </p:sp>
      <p:sp>
        <p:nvSpPr>
          <p:cNvPr id="268" name="Rectangle 267"/>
          <p:cNvSpPr/>
          <p:nvPr/>
        </p:nvSpPr>
        <p:spPr bwMode="auto">
          <a:xfrm>
            <a:off x="5472609" y="3352428"/>
            <a:ext cx="727075" cy="288031"/>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latinLnBrk="0">
              <a:lnSpc>
                <a:spcPct val="100000"/>
              </a:lnSpc>
              <a:buClrTx/>
              <a:buSzTx/>
              <a:buFontTx/>
              <a:buNone/>
              <a:tabLst/>
            </a:pPr>
            <a:r>
              <a:rPr lang="en-GB" sz="1100" b="0" dirty="0" err="1" smtClean="0">
                <a:latin typeface="Arial" charset="0"/>
              </a:rPr>
              <a:t>hDTS</a:t>
            </a:r>
            <a:endParaRPr lang="en-US" sz="1100" b="0" dirty="0" smtClean="0">
              <a:latin typeface="Arial" charset="0"/>
            </a:endParaRPr>
          </a:p>
        </p:txBody>
      </p:sp>
      <p:cxnSp>
        <p:nvCxnSpPr>
          <p:cNvPr id="269" name="Straight Connector 268"/>
          <p:cNvCxnSpPr/>
          <p:nvPr/>
        </p:nvCxnSpPr>
        <p:spPr bwMode="auto">
          <a:xfrm>
            <a:off x="5976665" y="3640460"/>
            <a:ext cx="0" cy="28803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70" name="Straight Connector 269"/>
          <p:cNvCxnSpPr/>
          <p:nvPr/>
        </p:nvCxnSpPr>
        <p:spPr bwMode="auto">
          <a:xfrm>
            <a:off x="5688633" y="3640460"/>
            <a:ext cx="0" cy="28803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74" name="Straight Connector 273"/>
          <p:cNvCxnSpPr/>
          <p:nvPr/>
        </p:nvCxnSpPr>
        <p:spPr bwMode="auto">
          <a:xfrm flipH="1">
            <a:off x="5983660" y="3352428"/>
            <a:ext cx="72008" cy="288032"/>
          </a:xfrm>
          <a:prstGeom prst="line">
            <a:avLst/>
          </a:prstGeom>
          <a:solidFill>
            <a:schemeClr val="accent1"/>
          </a:solidFill>
          <a:ln w="38100" cap="flat" cmpd="sng" algn="ctr">
            <a:solidFill>
              <a:srgbClr val="C00000"/>
            </a:solidFill>
            <a:prstDash val="solid"/>
            <a:round/>
            <a:headEnd type="none" w="med" len="med"/>
            <a:tailEnd type="none" w="med" len="med"/>
          </a:ln>
          <a:effectLst/>
        </p:spPr>
      </p:cxnSp>
      <p:cxnSp>
        <p:nvCxnSpPr>
          <p:cNvPr id="275" name="Straight Connector 274"/>
          <p:cNvCxnSpPr/>
          <p:nvPr/>
        </p:nvCxnSpPr>
        <p:spPr bwMode="auto">
          <a:xfrm>
            <a:off x="5623620" y="3352428"/>
            <a:ext cx="72008" cy="288032"/>
          </a:xfrm>
          <a:prstGeom prst="line">
            <a:avLst/>
          </a:prstGeom>
          <a:solidFill>
            <a:schemeClr val="accent1"/>
          </a:solidFill>
          <a:ln w="38100" cap="flat" cmpd="sng" algn="ctr">
            <a:solidFill>
              <a:srgbClr val="C00000"/>
            </a:solidFill>
            <a:prstDash val="solid"/>
            <a:round/>
            <a:headEnd type="none" w="med" len="med"/>
            <a:tailEnd type="none" w="med" len="med"/>
          </a:ln>
          <a:effectLst/>
        </p:spPr>
      </p:cxnSp>
      <p:sp>
        <p:nvSpPr>
          <p:cNvPr id="276" name="Isosceles Triangle 275"/>
          <p:cNvSpPr/>
          <p:nvPr/>
        </p:nvSpPr>
        <p:spPr bwMode="auto">
          <a:xfrm>
            <a:off x="5825935" y="3928492"/>
            <a:ext cx="288032" cy="288032"/>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77" name="Isosceles Triangle 276"/>
          <p:cNvSpPr/>
          <p:nvPr/>
        </p:nvSpPr>
        <p:spPr bwMode="auto">
          <a:xfrm>
            <a:off x="5544273" y="3928492"/>
            <a:ext cx="288032" cy="288032"/>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78" name="Trapezoid 277"/>
          <p:cNvSpPr/>
          <p:nvPr/>
        </p:nvSpPr>
        <p:spPr bwMode="auto">
          <a:xfrm>
            <a:off x="5544272" y="4134229"/>
            <a:ext cx="573189" cy="82295"/>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16" name="TextBox 315"/>
          <p:cNvSpPr txBox="1"/>
          <p:nvPr/>
        </p:nvSpPr>
        <p:spPr>
          <a:xfrm>
            <a:off x="6029766" y="3712468"/>
            <a:ext cx="169918" cy="215444"/>
          </a:xfrm>
          <a:prstGeom prst="rect">
            <a:avLst/>
          </a:prstGeom>
          <a:noFill/>
        </p:spPr>
        <p:txBody>
          <a:bodyPr wrap="none" lIns="0" tIns="0" rIns="0" bIns="0" rtlCol="0">
            <a:spAutoFit/>
          </a:bodyPr>
          <a:lstStyle/>
          <a:p>
            <a:r>
              <a:rPr lang="en-GB" sz="1400" dirty="0" smtClean="0"/>
              <a:t>W</a:t>
            </a:r>
            <a:endParaRPr lang="en-US" sz="1400" dirty="0" smtClean="0"/>
          </a:p>
        </p:txBody>
      </p:sp>
      <p:sp>
        <p:nvSpPr>
          <p:cNvPr id="317" name="TextBox 316"/>
          <p:cNvSpPr txBox="1"/>
          <p:nvPr/>
        </p:nvSpPr>
        <p:spPr>
          <a:xfrm>
            <a:off x="5479604" y="3712468"/>
            <a:ext cx="190758" cy="215444"/>
          </a:xfrm>
          <a:prstGeom prst="rect">
            <a:avLst/>
          </a:prstGeom>
          <a:noFill/>
        </p:spPr>
        <p:txBody>
          <a:bodyPr wrap="none" lIns="0" tIns="0" rIns="0" bIns="0" rtlCol="0">
            <a:spAutoFit/>
          </a:bodyPr>
          <a:lstStyle/>
          <a:p>
            <a:r>
              <a:rPr lang="en-GB" sz="1400" dirty="0" smtClean="0"/>
              <a:t>P*</a:t>
            </a:r>
            <a:endParaRPr lang="en-US" sz="1400" dirty="0" smtClean="0"/>
          </a:p>
        </p:txBody>
      </p:sp>
      <p:sp>
        <p:nvSpPr>
          <p:cNvPr id="318" name="Rectangle 317"/>
          <p:cNvSpPr/>
          <p:nvPr/>
        </p:nvSpPr>
        <p:spPr bwMode="auto">
          <a:xfrm>
            <a:off x="6401082" y="3352428"/>
            <a:ext cx="727075" cy="288031"/>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a:r>
              <a:rPr lang="en-GB" sz="1100" b="0" dirty="0" err="1" smtClean="0">
                <a:latin typeface="Arial" charset="0"/>
              </a:rPr>
              <a:t>hDTS</a:t>
            </a:r>
            <a:endParaRPr lang="en-US" sz="1100" b="0" dirty="0" smtClean="0">
              <a:latin typeface="Arial" charset="0"/>
            </a:endParaRPr>
          </a:p>
        </p:txBody>
      </p:sp>
      <p:sp>
        <p:nvSpPr>
          <p:cNvPr id="319" name="Freeform 318"/>
          <p:cNvSpPr/>
          <p:nvPr/>
        </p:nvSpPr>
        <p:spPr bwMode="auto">
          <a:xfrm>
            <a:off x="6545098" y="3352428"/>
            <a:ext cx="432048" cy="144016"/>
          </a:xfrm>
          <a:custGeom>
            <a:avLst/>
            <a:gdLst>
              <a:gd name="connsiteX0" fmla="*/ 0 w 218783"/>
              <a:gd name="connsiteY0" fmla="*/ 0 h 73863"/>
              <a:gd name="connsiteX1" fmla="*/ 106587 w 218783"/>
              <a:gd name="connsiteY1" fmla="*/ 72928 h 73863"/>
              <a:gd name="connsiteX2" fmla="*/ 218783 w 218783"/>
              <a:gd name="connsiteY2" fmla="*/ 5610 h 73863"/>
            </a:gdLst>
            <a:ahLst/>
            <a:cxnLst>
              <a:cxn ang="0">
                <a:pos x="connsiteX0" y="connsiteY0"/>
              </a:cxn>
              <a:cxn ang="0">
                <a:pos x="connsiteX1" y="connsiteY1"/>
              </a:cxn>
              <a:cxn ang="0">
                <a:pos x="connsiteX2" y="connsiteY2"/>
              </a:cxn>
            </a:cxnLst>
            <a:rect l="l" t="t" r="r" b="b"/>
            <a:pathLst>
              <a:path w="218783" h="73863">
                <a:moveTo>
                  <a:pt x="0" y="0"/>
                </a:moveTo>
                <a:cubicBezTo>
                  <a:pt x="35061" y="35996"/>
                  <a:pt x="70123" y="71993"/>
                  <a:pt x="106587" y="72928"/>
                </a:cubicBezTo>
                <a:cubicBezTo>
                  <a:pt x="143051" y="73863"/>
                  <a:pt x="180917" y="39736"/>
                  <a:pt x="218783" y="5610"/>
                </a:cubicBezTo>
              </a:path>
            </a:pathLst>
          </a:custGeom>
          <a:noFill/>
          <a:ln w="38100" cap="flat" cmpd="sng" algn="ctr">
            <a:solidFill>
              <a:srgbClr val="0066F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320" name="Straight Connector 319"/>
          <p:cNvCxnSpPr/>
          <p:nvPr/>
        </p:nvCxnSpPr>
        <p:spPr bwMode="auto">
          <a:xfrm>
            <a:off x="6905138" y="3640460"/>
            <a:ext cx="0" cy="28803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321" name="Straight Connector 320"/>
          <p:cNvCxnSpPr/>
          <p:nvPr/>
        </p:nvCxnSpPr>
        <p:spPr bwMode="auto">
          <a:xfrm>
            <a:off x="6617106" y="3640460"/>
            <a:ext cx="0" cy="28803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sp>
        <p:nvSpPr>
          <p:cNvPr id="327" name="Isosceles Triangle 326"/>
          <p:cNvSpPr/>
          <p:nvPr/>
        </p:nvSpPr>
        <p:spPr bwMode="auto">
          <a:xfrm>
            <a:off x="6754408" y="3928492"/>
            <a:ext cx="288032" cy="288032"/>
          </a:xfrm>
          <a:prstGeom prst="triangle">
            <a:avLst/>
          </a:prstGeom>
          <a:solidFill>
            <a:srgbClr val="99FF66"/>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28" name="Isosceles Triangle 327"/>
          <p:cNvSpPr/>
          <p:nvPr/>
        </p:nvSpPr>
        <p:spPr bwMode="auto">
          <a:xfrm>
            <a:off x="6472746" y="3928492"/>
            <a:ext cx="288032" cy="288032"/>
          </a:xfrm>
          <a:prstGeom prst="triangle">
            <a:avLst/>
          </a:prstGeom>
          <a:solidFill>
            <a:srgbClr val="99FF66"/>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29" name="Trapezoid 328"/>
          <p:cNvSpPr/>
          <p:nvPr/>
        </p:nvSpPr>
        <p:spPr bwMode="auto">
          <a:xfrm>
            <a:off x="6472745" y="4134229"/>
            <a:ext cx="570383" cy="82295"/>
          </a:xfrm>
          <a:prstGeom prst="trapezoid">
            <a:avLst>
              <a:gd name="adj" fmla="val 49845"/>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35" name="TextBox 334"/>
          <p:cNvSpPr txBox="1"/>
          <p:nvPr/>
        </p:nvSpPr>
        <p:spPr>
          <a:xfrm>
            <a:off x="6958875" y="3712468"/>
            <a:ext cx="169918" cy="215444"/>
          </a:xfrm>
          <a:prstGeom prst="rect">
            <a:avLst/>
          </a:prstGeom>
          <a:noFill/>
        </p:spPr>
        <p:txBody>
          <a:bodyPr wrap="none" lIns="0" tIns="0" rIns="0" bIns="0" rtlCol="0">
            <a:spAutoFit/>
          </a:bodyPr>
          <a:lstStyle/>
          <a:p>
            <a:r>
              <a:rPr lang="en-GB" sz="1400" dirty="0" smtClean="0">
                <a:solidFill>
                  <a:schemeClr val="bg1">
                    <a:lumMod val="75000"/>
                  </a:schemeClr>
                </a:solidFill>
              </a:rPr>
              <a:t>W</a:t>
            </a:r>
            <a:endParaRPr lang="en-US" sz="1400" dirty="0" smtClean="0">
              <a:solidFill>
                <a:schemeClr val="bg1">
                  <a:lumMod val="75000"/>
                </a:schemeClr>
              </a:solidFill>
            </a:endParaRPr>
          </a:p>
        </p:txBody>
      </p:sp>
      <p:sp>
        <p:nvSpPr>
          <p:cNvPr id="336" name="TextBox 335"/>
          <p:cNvSpPr txBox="1"/>
          <p:nvPr/>
        </p:nvSpPr>
        <p:spPr>
          <a:xfrm>
            <a:off x="6408713" y="3712468"/>
            <a:ext cx="190758" cy="215444"/>
          </a:xfrm>
          <a:prstGeom prst="rect">
            <a:avLst/>
          </a:prstGeom>
          <a:noFill/>
        </p:spPr>
        <p:txBody>
          <a:bodyPr wrap="none" lIns="0" tIns="0" rIns="0" bIns="0" rtlCol="0">
            <a:spAutoFit/>
          </a:bodyPr>
          <a:lstStyle/>
          <a:p>
            <a:r>
              <a:rPr lang="en-GB" sz="1400" dirty="0" smtClean="0">
                <a:solidFill>
                  <a:schemeClr val="bg1">
                    <a:lumMod val="75000"/>
                  </a:schemeClr>
                </a:solidFill>
              </a:rPr>
              <a:t>P*</a:t>
            </a:r>
            <a:endParaRPr lang="en-US" sz="1400" dirty="0" smtClean="0">
              <a:solidFill>
                <a:schemeClr val="bg1">
                  <a:lumMod val="75000"/>
                </a:schemeClr>
              </a:solidFill>
            </a:endParaRPr>
          </a:p>
        </p:txBody>
      </p:sp>
      <p:sp>
        <p:nvSpPr>
          <p:cNvPr id="339" name="TextBox 338"/>
          <p:cNvSpPr txBox="1"/>
          <p:nvPr/>
        </p:nvSpPr>
        <p:spPr>
          <a:xfrm>
            <a:off x="5178365" y="2776364"/>
            <a:ext cx="229230" cy="215444"/>
          </a:xfrm>
          <a:prstGeom prst="rect">
            <a:avLst/>
          </a:prstGeom>
          <a:noFill/>
        </p:spPr>
        <p:txBody>
          <a:bodyPr wrap="none" lIns="0" tIns="0" rIns="0" bIns="0" rtlCol="0">
            <a:spAutoFit/>
          </a:bodyPr>
          <a:lstStyle/>
          <a:p>
            <a:r>
              <a:rPr lang="en-GB" sz="1400" dirty="0" smtClean="0">
                <a:solidFill>
                  <a:srgbClr val="0066FF"/>
                </a:solidFill>
              </a:rPr>
              <a:t>B3</a:t>
            </a:r>
            <a:endParaRPr lang="en-US" sz="1400" dirty="0" smtClean="0">
              <a:solidFill>
                <a:srgbClr val="0066FF"/>
              </a:solidFill>
            </a:endParaRPr>
          </a:p>
        </p:txBody>
      </p:sp>
      <p:sp>
        <p:nvSpPr>
          <p:cNvPr id="340" name="Freeform 339"/>
          <p:cNvSpPr/>
          <p:nvPr/>
        </p:nvSpPr>
        <p:spPr bwMode="auto">
          <a:xfrm>
            <a:off x="4039443" y="2992388"/>
            <a:ext cx="2520280" cy="360040"/>
          </a:xfrm>
          <a:custGeom>
            <a:avLst/>
            <a:gdLst>
              <a:gd name="connsiteX0" fmla="*/ 3448050 w 3448050"/>
              <a:gd name="connsiteY0" fmla="*/ 1571625 h 1571625"/>
              <a:gd name="connsiteX1" fmla="*/ 2638425 w 3448050"/>
              <a:gd name="connsiteY1" fmla="*/ 0 h 1571625"/>
              <a:gd name="connsiteX2" fmla="*/ 733425 w 3448050"/>
              <a:gd name="connsiteY2" fmla="*/ 0 h 1571625"/>
              <a:gd name="connsiteX3" fmla="*/ 0 w 3448050"/>
              <a:gd name="connsiteY3" fmla="*/ 1571625 h 1571625"/>
              <a:gd name="connsiteX0" fmla="*/ 4180235 w 4180235"/>
              <a:gd name="connsiteY0" fmla="*/ 1571625 h 1571625"/>
              <a:gd name="connsiteX1" fmla="*/ 3370610 w 4180235"/>
              <a:gd name="connsiteY1" fmla="*/ 0 h 1571625"/>
              <a:gd name="connsiteX2" fmla="*/ 1465610 w 4180235"/>
              <a:gd name="connsiteY2" fmla="*/ 0 h 1571625"/>
              <a:gd name="connsiteX3" fmla="*/ 0 w 4180235"/>
              <a:gd name="connsiteY3" fmla="*/ 1569145 h 1571625"/>
              <a:gd name="connsiteX0" fmla="*/ 4180235 w 4180235"/>
              <a:gd name="connsiteY0" fmla="*/ 1571625 h 1571625"/>
              <a:gd name="connsiteX1" fmla="*/ 3370610 w 4180235"/>
              <a:gd name="connsiteY1" fmla="*/ 0 h 1571625"/>
              <a:gd name="connsiteX2" fmla="*/ 864097 w 4180235"/>
              <a:gd name="connsiteY2" fmla="*/ 0 h 1571625"/>
              <a:gd name="connsiteX3" fmla="*/ 0 w 4180235"/>
              <a:gd name="connsiteY3" fmla="*/ 1569145 h 1571625"/>
              <a:gd name="connsiteX0" fmla="*/ 4180235 w 4180235"/>
              <a:gd name="connsiteY0" fmla="*/ 1571625 h 1571625"/>
              <a:gd name="connsiteX1" fmla="*/ 3168353 w 4180235"/>
              <a:gd name="connsiteY1" fmla="*/ 0 h 1571625"/>
              <a:gd name="connsiteX2" fmla="*/ 864097 w 4180235"/>
              <a:gd name="connsiteY2" fmla="*/ 0 h 1571625"/>
              <a:gd name="connsiteX3" fmla="*/ 0 w 4180235"/>
              <a:gd name="connsiteY3" fmla="*/ 1569145 h 1571625"/>
              <a:gd name="connsiteX0" fmla="*/ 4180235 w 4180235"/>
              <a:gd name="connsiteY0" fmla="*/ 1571625 h 1571625"/>
              <a:gd name="connsiteX1" fmla="*/ 4032449 w 4180235"/>
              <a:gd name="connsiteY1" fmla="*/ 1571623 h 1571625"/>
              <a:gd name="connsiteX2" fmla="*/ 3168353 w 4180235"/>
              <a:gd name="connsiteY2" fmla="*/ 0 h 1571625"/>
              <a:gd name="connsiteX3" fmla="*/ 864097 w 4180235"/>
              <a:gd name="connsiteY3" fmla="*/ 0 h 1571625"/>
              <a:gd name="connsiteX4" fmla="*/ 0 w 4180235"/>
              <a:gd name="connsiteY4" fmla="*/ 1569145 h 1571625"/>
              <a:gd name="connsiteX0" fmla="*/ 4180235 w 4180235"/>
              <a:gd name="connsiteY0" fmla="*/ 1571625 h 1571625"/>
              <a:gd name="connsiteX1" fmla="*/ 3168353 w 4180235"/>
              <a:gd name="connsiteY1" fmla="*/ 0 h 1571625"/>
              <a:gd name="connsiteX2" fmla="*/ 864097 w 4180235"/>
              <a:gd name="connsiteY2" fmla="*/ 0 h 1571625"/>
              <a:gd name="connsiteX3" fmla="*/ 0 w 4180235"/>
              <a:gd name="connsiteY3" fmla="*/ 1569145 h 1571625"/>
              <a:gd name="connsiteX0" fmla="*/ 4180235 w 4180235"/>
              <a:gd name="connsiteY0" fmla="*/ 1571625 h 1571625"/>
              <a:gd name="connsiteX1" fmla="*/ 4032449 w 4180235"/>
              <a:gd name="connsiteY1" fmla="*/ 1571623 h 1571625"/>
              <a:gd name="connsiteX2" fmla="*/ 3168353 w 4180235"/>
              <a:gd name="connsiteY2" fmla="*/ 0 h 1571625"/>
              <a:gd name="connsiteX3" fmla="*/ 864097 w 4180235"/>
              <a:gd name="connsiteY3" fmla="*/ 0 h 1571625"/>
              <a:gd name="connsiteX4" fmla="*/ 0 w 4180235"/>
              <a:gd name="connsiteY4" fmla="*/ 1569145 h 1571625"/>
              <a:gd name="connsiteX0" fmla="*/ 4180235 w 4180235"/>
              <a:gd name="connsiteY0" fmla="*/ 1571625 h 1571625"/>
              <a:gd name="connsiteX1" fmla="*/ 3168353 w 4180235"/>
              <a:gd name="connsiteY1" fmla="*/ 0 h 1571625"/>
              <a:gd name="connsiteX2" fmla="*/ 864097 w 4180235"/>
              <a:gd name="connsiteY2" fmla="*/ 0 h 1571625"/>
              <a:gd name="connsiteX3" fmla="*/ 0 w 4180235"/>
              <a:gd name="connsiteY3" fmla="*/ 1569145 h 1571625"/>
              <a:gd name="connsiteX0" fmla="*/ 4032449 w 4032449"/>
              <a:gd name="connsiteY0" fmla="*/ 1571623 h 1571623"/>
              <a:gd name="connsiteX1" fmla="*/ 3168353 w 4032449"/>
              <a:gd name="connsiteY1" fmla="*/ 0 h 1571623"/>
              <a:gd name="connsiteX2" fmla="*/ 864097 w 4032449"/>
              <a:gd name="connsiteY2" fmla="*/ 0 h 1571623"/>
              <a:gd name="connsiteX3" fmla="*/ 0 w 4032449"/>
              <a:gd name="connsiteY3" fmla="*/ 1569145 h 1571623"/>
              <a:gd name="connsiteX0" fmla="*/ 4176465 w 4176465"/>
              <a:gd name="connsiteY0" fmla="*/ 1571625 h 1571625"/>
              <a:gd name="connsiteX1" fmla="*/ 3168353 w 4176465"/>
              <a:gd name="connsiteY1" fmla="*/ 0 h 1571625"/>
              <a:gd name="connsiteX2" fmla="*/ 864097 w 4176465"/>
              <a:gd name="connsiteY2" fmla="*/ 0 h 1571625"/>
              <a:gd name="connsiteX3" fmla="*/ 0 w 4176465"/>
              <a:gd name="connsiteY3" fmla="*/ 1569145 h 1571625"/>
              <a:gd name="connsiteX0" fmla="*/ 4104456 w 4104456"/>
              <a:gd name="connsiteY0" fmla="*/ 1571625 h 1571625"/>
              <a:gd name="connsiteX1" fmla="*/ 3096344 w 4104456"/>
              <a:gd name="connsiteY1" fmla="*/ 0 h 1571625"/>
              <a:gd name="connsiteX2" fmla="*/ 792088 w 4104456"/>
              <a:gd name="connsiteY2" fmla="*/ 0 h 1571625"/>
              <a:gd name="connsiteX3" fmla="*/ 0 w 4104456"/>
              <a:gd name="connsiteY3" fmla="*/ 1459365 h 1571625"/>
              <a:gd name="connsiteX0" fmla="*/ 4104456 w 4104456"/>
              <a:gd name="connsiteY0" fmla="*/ 1571625 h 1571625"/>
              <a:gd name="connsiteX1" fmla="*/ 3096344 w 4104456"/>
              <a:gd name="connsiteY1" fmla="*/ 0 h 1571625"/>
              <a:gd name="connsiteX2" fmla="*/ 792088 w 4104456"/>
              <a:gd name="connsiteY2" fmla="*/ 0 h 1571625"/>
              <a:gd name="connsiteX3" fmla="*/ 0 w 4104456"/>
              <a:gd name="connsiteY3" fmla="*/ 1571625 h 1571625"/>
              <a:gd name="connsiteX0" fmla="*/ 4104456 w 4104456"/>
              <a:gd name="connsiteY0" fmla="*/ 1571625 h 1571625"/>
              <a:gd name="connsiteX1" fmla="*/ 3096344 w 4104456"/>
              <a:gd name="connsiteY1" fmla="*/ 0 h 1571625"/>
              <a:gd name="connsiteX2" fmla="*/ 792088 w 4104456"/>
              <a:gd name="connsiteY2" fmla="*/ 0 h 1571625"/>
              <a:gd name="connsiteX3" fmla="*/ 0 w 4104456"/>
              <a:gd name="connsiteY3" fmla="*/ 1571625 h 1571625"/>
            </a:gdLst>
            <a:ahLst/>
            <a:cxnLst>
              <a:cxn ang="0">
                <a:pos x="connsiteX0" y="connsiteY0"/>
              </a:cxn>
              <a:cxn ang="0">
                <a:pos x="connsiteX1" y="connsiteY1"/>
              </a:cxn>
              <a:cxn ang="0">
                <a:pos x="connsiteX2" y="connsiteY2"/>
              </a:cxn>
              <a:cxn ang="0">
                <a:pos x="connsiteX3" y="connsiteY3"/>
              </a:cxn>
            </a:cxnLst>
            <a:rect l="l" t="t" r="r" b="b"/>
            <a:pathLst>
              <a:path w="4104456" h="1571625">
                <a:moveTo>
                  <a:pt x="4104456" y="1571625"/>
                </a:moveTo>
                <a:lnTo>
                  <a:pt x="3096344" y="0"/>
                </a:lnTo>
                <a:lnTo>
                  <a:pt x="792088" y="0"/>
                </a:lnTo>
                <a:lnTo>
                  <a:pt x="0" y="1571625"/>
                </a:lnTo>
              </a:path>
            </a:pathLst>
          </a:custGeom>
          <a:noFill/>
          <a:ln w="38100" cap="flat" cmpd="sng" algn="ctr">
            <a:solidFill>
              <a:srgbClr val="0066FF"/>
            </a:solidFill>
            <a:prstDash val="dashDot"/>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45" name="TextBox 344"/>
          <p:cNvSpPr txBox="1"/>
          <p:nvPr/>
        </p:nvSpPr>
        <p:spPr>
          <a:xfrm>
            <a:off x="6487715" y="2632348"/>
            <a:ext cx="229230" cy="215444"/>
          </a:xfrm>
          <a:prstGeom prst="rect">
            <a:avLst/>
          </a:prstGeom>
          <a:noFill/>
        </p:spPr>
        <p:txBody>
          <a:bodyPr wrap="none" lIns="0" tIns="0" rIns="0" bIns="0" rtlCol="0">
            <a:spAutoFit/>
          </a:bodyPr>
          <a:lstStyle/>
          <a:p>
            <a:r>
              <a:rPr lang="en-GB" sz="1400" dirty="0" smtClean="0">
                <a:solidFill>
                  <a:srgbClr val="0066FF"/>
                </a:solidFill>
              </a:rPr>
              <a:t>B2</a:t>
            </a:r>
            <a:endParaRPr lang="en-US" sz="1400" dirty="0" smtClean="0">
              <a:solidFill>
                <a:srgbClr val="0066FF"/>
              </a:solidFill>
            </a:endParaRPr>
          </a:p>
        </p:txBody>
      </p:sp>
      <p:cxnSp>
        <p:nvCxnSpPr>
          <p:cNvPr id="348" name="Straight Connector 347"/>
          <p:cNvCxnSpPr/>
          <p:nvPr/>
        </p:nvCxnSpPr>
        <p:spPr bwMode="auto">
          <a:xfrm>
            <a:off x="6624101" y="2848372"/>
            <a:ext cx="360040" cy="504056"/>
          </a:xfrm>
          <a:prstGeom prst="line">
            <a:avLst/>
          </a:prstGeom>
          <a:solidFill>
            <a:schemeClr val="accent1"/>
          </a:solidFill>
          <a:ln w="38100" cap="flat" cmpd="sng" algn="ctr">
            <a:solidFill>
              <a:srgbClr val="0066FF"/>
            </a:solidFill>
            <a:prstDash val="sysDot"/>
            <a:round/>
            <a:headEnd type="none" w="med" len="med"/>
            <a:tailEnd type="none" w="med" len="med"/>
          </a:ln>
          <a:effectLst/>
        </p:spPr>
      </p:cxnSp>
      <p:cxnSp>
        <p:nvCxnSpPr>
          <p:cNvPr id="351" name="Straight Connector 350"/>
          <p:cNvCxnSpPr/>
          <p:nvPr/>
        </p:nvCxnSpPr>
        <p:spPr bwMode="auto">
          <a:xfrm>
            <a:off x="5623619" y="2776364"/>
            <a:ext cx="432048" cy="576064"/>
          </a:xfrm>
          <a:prstGeom prst="line">
            <a:avLst/>
          </a:prstGeom>
          <a:solidFill>
            <a:schemeClr val="accent1"/>
          </a:solidFill>
          <a:ln w="38100" cap="flat" cmpd="sng" algn="ctr">
            <a:solidFill>
              <a:srgbClr val="C00000"/>
            </a:solidFill>
            <a:prstDash val="solid"/>
            <a:round/>
            <a:headEnd type="none" w="med" len="med"/>
            <a:tailEnd type="none" w="med" len="med"/>
          </a:ln>
          <a:effectLst/>
        </p:spPr>
      </p:cxnSp>
      <p:sp>
        <p:nvSpPr>
          <p:cNvPr id="353" name="Freeform 352"/>
          <p:cNvSpPr/>
          <p:nvPr/>
        </p:nvSpPr>
        <p:spPr bwMode="auto">
          <a:xfrm>
            <a:off x="4975547" y="3136404"/>
            <a:ext cx="648072" cy="216024"/>
          </a:xfrm>
          <a:custGeom>
            <a:avLst/>
            <a:gdLst>
              <a:gd name="connsiteX0" fmla="*/ 3448050 w 3448050"/>
              <a:gd name="connsiteY0" fmla="*/ 1571625 h 1571625"/>
              <a:gd name="connsiteX1" fmla="*/ 2638425 w 3448050"/>
              <a:gd name="connsiteY1" fmla="*/ 0 h 1571625"/>
              <a:gd name="connsiteX2" fmla="*/ 733425 w 3448050"/>
              <a:gd name="connsiteY2" fmla="*/ 0 h 1571625"/>
              <a:gd name="connsiteX3" fmla="*/ 0 w 3448050"/>
              <a:gd name="connsiteY3" fmla="*/ 1571625 h 1571625"/>
              <a:gd name="connsiteX0" fmla="*/ 3745296 w 3745296"/>
              <a:gd name="connsiteY0" fmla="*/ 1571625 h 1571625"/>
              <a:gd name="connsiteX1" fmla="*/ 2638425 w 3745296"/>
              <a:gd name="connsiteY1" fmla="*/ 0 h 1571625"/>
              <a:gd name="connsiteX2" fmla="*/ 733425 w 3745296"/>
              <a:gd name="connsiteY2" fmla="*/ 0 h 1571625"/>
              <a:gd name="connsiteX3" fmla="*/ 0 w 3745296"/>
              <a:gd name="connsiteY3" fmla="*/ 1571625 h 1571625"/>
              <a:gd name="connsiteX0" fmla="*/ 3448050 w 3448050"/>
              <a:gd name="connsiteY0" fmla="*/ 1571625 h 1571625"/>
              <a:gd name="connsiteX1" fmla="*/ 2341179 w 3448050"/>
              <a:gd name="connsiteY1" fmla="*/ 0 h 1571625"/>
              <a:gd name="connsiteX2" fmla="*/ 436179 w 3448050"/>
              <a:gd name="connsiteY2" fmla="*/ 0 h 1571625"/>
              <a:gd name="connsiteX3" fmla="*/ 0 w 3448050"/>
              <a:gd name="connsiteY3" fmla="*/ 1571625 h 1571625"/>
              <a:gd name="connsiteX0" fmla="*/ 3448050 w 3448050"/>
              <a:gd name="connsiteY0" fmla="*/ 1702594 h 1702594"/>
              <a:gd name="connsiteX1" fmla="*/ 2853559 w 3448050"/>
              <a:gd name="connsiteY1" fmla="*/ 0 h 1702594"/>
              <a:gd name="connsiteX2" fmla="*/ 436179 w 3448050"/>
              <a:gd name="connsiteY2" fmla="*/ 130969 h 1702594"/>
              <a:gd name="connsiteX3" fmla="*/ 0 w 3448050"/>
              <a:gd name="connsiteY3" fmla="*/ 1702594 h 1702594"/>
              <a:gd name="connsiteX0" fmla="*/ 3448050 w 3448050"/>
              <a:gd name="connsiteY0" fmla="*/ 1571625 h 1571625"/>
              <a:gd name="connsiteX1" fmla="*/ 2853559 w 3448050"/>
              <a:gd name="connsiteY1" fmla="*/ 0 h 1571625"/>
              <a:gd name="connsiteX2" fmla="*/ 436179 w 3448050"/>
              <a:gd name="connsiteY2" fmla="*/ 0 h 1571625"/>
              <a:gd name="connsiteX3" fmla="*/ 0 w 3448050"/>
              <a:gd name="connsiteY3" fmla="*/ 1571625 h 1571625"/>
              <a:gd name="connsiteX0" fmla="*/ 3448050 w 3448050"/>
              <a:gd name="connsiteY0" fmla="*/ 1571625 h 1571625"/>
              <a:gd name="connsiteX1" fmla="*/ 2853559 w 3448050"/>
              <a:gd name="connsiteY1" fmla="*/ 0 h 1571625"/>
              <a:gd name="connsiteX2" fmla="*/ 535042 w 3448050"/>
              <a:gd name="connsiteY2" fmla="*/ 0 h 1571625"/>
              <a:gd name="connsiteX3" fmla="*/ 0 w 3448050"/>
              <a:gd name="connsiteY3" fmla="*/ 1571625 h 1571625"/>
              <a:gd name="connsiteX0" fmla="*/ 3448050 w 3448050"/>
              <a:gd name="connsiteY0" fmla="*/ 1571625 h 1571625"/>
              <a:gd name="connsiteX1" fmla="*/ 2853559 w 3448050"/>
              <a:gd name="connsiteY1" fmla="*/ 0 h 1571625"/>
              <a:gd name="connsiteX2" fmla="*/ 594491 w 3448050"/>
              <a:gd name="connsiteY2" fmla="*/ 0 h 1571625"/>
              <a:gd name="connsiteX3" fmla="*/ 0 w 3448050"/>
              <a:gd name="connsiteY3" fmla="*/ 1571625 h 1571625"/>
              <a:gd name="connsiteX0" fmla="*/ 3448050 w 3448050"/>
              <a:gd name="connsiteY0" fmla="*/ 1571625 h 1571625"/>
              <a:gd name="connsiteX1" fmla="*/ 2794109 w 3448050"/>
              <a:gd name="connsiteY1" fmla="*/ 0 h 1571625"/>
              <a:gd name="connsiteX2" fmla="*/ 594491 w 3448050"/>
              <a:gd name="connsiteY2" fmla="*/ 0 h 1571625"/>
              <a:gd name="connsiteX3" fmla="*/ 0 w 3448050"/>
              <a:gd name="connsiteY3" fmla="*/ 1571625 h 1571625"/>
              <a:gd name="connsiteX0" fmla="*/ 3382826 w 3382826"/>
              <a:gd name="connsiteY0" fmla="*/ 1428750 h 1571625"/>
              <a:gd name="connsiteX1" fmla="*/ 2794109 w 3382826"/>
              <a:gd name="connsiteY1" fmla="*/ 0 h 1571625"/>
              <a:gd name="connsiteX2" fmla="*/ 594491 w 3382826"/>
              <a:gd name="connsiteY2" fmla="*/ 0 h 1571625"/>
              <a:gd name="connsiteX3" fmla="*/ 0 w 3382826"/>
              <a:gd name="connsiteY3" fmla="*/ 1571625 h 1571625"/>
              <a:gd name="connsiteX0" fmla="*/ 3382826 w 3382826"/>
              <a:gd name="connsiteY0" fmla="*/ 1428750 h 1571625"/>
              <a:gd name="connsiteX1" fmla="*/ 3382826 w 3382826"/>
              <a:gd name="connsiteY1" fmla="*/ 1571625 h 1571625"/>
              <a:gd name="connsiteX2" fmla="*/ 2794109 w 3382826"/>
              <a:gd name="connsiteY2" fmla="*/ 0 h 1571625"/>
              <a:gd name="connsiteX3" fmla="*/ 594491 w 3382826"/>
              <a:gd name="connsiteY3" fmla="*/ 0 h 1571625"/>
              <a:gd name="connsiteX4" fmla="*/ 0 w 3382826"/>
              <a:gd name="connsiteY4" fmla="*/ 1571625 h 1571625"/>
              <a:gd name="connsiteX0" fmla="*/ 3419737 w 3419737"/>
              <a:gd name="connsiteY0" fmla="*/ 1428750 h 1571625"/>
              <a:gd name="connsiteX1" fmla="*/ 3419737 w 3419737"/>
              <a:gd name="connsiteY1" fmla="*/ 1571625 h 1571625"/>
              <a:gd name="connsiteX2" fmla="*/ 2831020 w 3419737"/>
              <a:gd name="connsiteY2" fmla="*/ 0 h 1571625"/>
              <a:gd name="connsiteX3" fmla="*/ 631402 w 3419737"/>
              <a:gd name="connsiteY3" fmla="*/ 0 h 1571625"/>
              <a:gd name="connsiteX4" fmla="*/ 0 w 3419737"/>
              <a:gd name="connsiteY4" fmla="*/ 1571625 h 15716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419737" h="1571625">
                <a:moveTo>
                  <a:pt x="3419737" y="1428750"/>
                </a:moveTo>
                <a:lnTo>
                  <a:pt x="3419737" y="1571625"/>
                </a:lnTo>
                <a:lnTo>
                  <a:pt x="2831020" y="0"/>
                </a:lnTo>
                <a:lnTo>
                  <a:pt x="631402" y="0"/>
                </a:lnTo>
                <a:lnTo>
                  <a:pt x="0" y="1571625"/>
                </a:lnTo>
              </a:path>
            </a:pathLst>
          </a:custGeom>
          <a:noFill/>
          <a:ln w="38100" cap="flat" cmpd="sng" algn="ctr">
            <a:solidFill>
              <a:srgbClr val="C00000"/>
            </a:solidFill>
            <a:prstDash val="lgDashDot"/>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55" name="TextBox 354"/>
          <p:cNvSpPr txBox="1"/>
          <p:nvPr/>
        </p:nvSpPr>
        <p:spPr>
          <a:xfrm>
            <a:off x="5479603" y="2632348"/>
            <a:ext cx="229230" cy="215444"/>
          </a:xfrm>
          <a:prstGeom prst="rect">
            <a:avLst/>
          </a:prstGeom>
          <a:noFill/>
        </p:spPr>
        <p:txBody>
          <a:bodyPr wrap="none" lIns="0" tIns="0" rIns="0" bIns="0" rtlCol="0">
            <a:spAutoFit/>
          </a:bodyPr>
          <a:lstStyle/>
          <a:p>
            <a:r>
              <a:rPr lang="en-GB" sz="1400" dirty="0" smtClean="0">
                <a:solidFill>
                  <a:srgbClr val="C00000"/>
                </a:solidFill>
              </a:rPr>
              <a:t>A1</a:t>
            </a:r>
            <a:endParaRPr lang="en-US" sz="1400" dirty="0" smtClean="0">
              <a:solidFill>
                <a:srgbClr val="C00000"/>
              </a:solidFill>
            </a:endParaRPr>
          </a:p>
        </p:txBody>
      </p:sp>
      <p:sp>
        <p:nvSpPr>
          <p:cNvPr id="360" name="TextBox 359"/>
          <p:cNvSpPr txBox="1"/>
          <p:nvPr/>
        </p:nvSpPr>
        <p:spPr>
          <a:xfrm>
            <a:off x="5191571" y="3136404"/>
            <a:ext cx="229230" cy="215444"/>
          </a:xfrm>
          <a:prstGeom prst="rect">
            <a:avLst/>
          </a:prstGeom>
          <a:noFill/>
        </p:spPr>
        <p:txBody>
          <a:bodyPr wrap="none" lIns="0" tIns="0" rIns="0" bIns="0" rtlCol="0">
            <a:spAutoFit/>
          </a:bodyPr>
          <a:lstStyle/>
          <a:p>
            <a:r>
              <a:rPr lang="en-GB" sz="1400" dirty="0" smtClean="0">
                <a:solidFill>
                  <a:srgbClr val="C00000"/>
                </a:solidFill>
              </a:rPr>
              <a:t>A3</a:t>
            </a:r>
            <a:endParaRPr lang="en-US" sz="1400" dirty="0" smtClean="0">
              <a:solidFill>
                <a:srgbClr val="C00000"/>
              </a:solidFill>
            </a:endParaRPr>
          </a:p>
        </p:txBody>
      </p:sp>
      <p:grpSp>
        <p:nvGrpSpPr>
          <p:cNvPr id="9" name="Group 25"/>
          <p:cNvGrpSpPr>
            <a:grpSpLocks noChangeAspect="1"/>
          </p:cNvGrpSpPr>
          <p:nvPr/>
        </p:nvGrpSpPr>
        <p:grpSpPr>
          <a:xfrm>
            <a:off x="1159123" y="3928492"/>
            <a:ext cx="288032" cy="288032"/>
            <a:chOff x="655067" y="5296644"/>
            <a:chExt cx="504056" cy="504056"/>
          </a:xfrm>
          <a:solidFill>
            <a:schemeClr val="bg1"/>
          </a:solidFill>
        </p:grpSpPr>
        <p:sp>
          <p:nvSpPr>
            <p:cNvPr id="409" name="Isosceles Triangle 408"/>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10" name="Trapezoid 409"/>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411" name="Straight Connector 410"/>
          <p:cNvCxnSpPr>
            <a:stCxn id="409" idx="0"/>
          </p:cNvCxnSpPr>
          <p:nvPr/>
        </p:nvCxnSpPr>
        <p:spPr bwMode="auto">
          <a:xfrm flipV="1">
            <a:off x="1303139" y="38564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10" name="Group 25"/>
          <p:cNvGrpSpPr>
            <a:grpSpLocks noChangeAspect="1"/>
          </p:cNvGrpSpPr>
          <p:nvPr/>
        </p:nvGrpSpPr>
        <p:grpSpPr>
          <a:xfrm flipH="1">
            <a:off x="9296027" y="3928492"/>
            <a:ext cx="288032" cy="288032"/>
            <a:chOff x="655067" y="5296644"/>
            <a:chExt cx="504056" cy="504056"/>
          </a:xfrm>
          <a:solidFill>
            <a:schemeClr val="bg1"/>
          </a:solidFill>
        </p:grpSpPr>
        <p:sp>
          <p:nvSpPr>
            <p:cNvPr id="417" name="Isosceles Triangle 416"/>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20" name="Trapezoid 419"/>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449" name="Straight Connector 448"/>
          <p:cNvCxnSpPr/>
          <p:nvPr/>
        </p:nvCxnSpPr>
        <p:spPr bwMode="auto">
          <a:xfrm flipH="1" flipV="1">
            <a:off x="9440043" y="38564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457" name="TextBox 456"/>
          <p:cNvSpPr txBox="1"/>
          <p:nvPr/>
        </p:nvSpPr>
        <p:spPr>
          <a:xfrm>
            <a:off x="1159123" y="2632348"/>
            <a:ext cx="229230" cy="215444"/>
          </a:xfrm>
          <a:prstGeom prst="rect">
            <a:avLst/>
          </a:prstGeom>
          <a:noFill/>
        </p:spPr>
        <p:txBody>
          <a:bodyPr wrap="none" lIns="0" tIns="0" rIns="0" bIns="0" rtlCol="0">
            <a:spAutoFit/>
          </a:bodyPr>
          <a:lstStyle/>
          <a:p>
            <a:r>
              <a:rPr lang="en-GB" sz="1400" dirty="0" smtClean="0"/>
              <a:t>U1</a:t>
            </a:r>
            <a:endParaRPr lang="en-US" sz="1400" dirty="0" smtClean="0"/>
          </a:p>
        </p:txBody>
      </p:sp>
      <p:sp>
        <p:nvSpPr>
          <p:cNvPr id="462" name="TextBox 461"/>
          <p:cNvSpPr txBox="1"/>
          <p:nvPr/>
        </p:nvSpPr>
        <p:spPr>
          <a:xfrm>
            <a:off x="9354829" y="2632348"/>
            <a:ext cx="229230" cy="215444"/>
          </a:xfrm>
          <a:prstGeom prst="rect">
            <a:avLst/>
          </a:prstGeom>
          <a:noFill/>
        </p:spPr>
        <p:txBody>
          <a:bodyPr wrap="none" lIns="0" tIns="0" rIns="0" bIns="0" rtlCol="0">
            <a:spAutoFit/>
          </a:bodyPr>
          <a:lstStyle/>
          <a:p>
            <a:r>
              <a:rPr lang="en-GB" sz="1400" dirty="0" smtClean="0"/>
              <a:t>U2</a:t>
            </a:r>
            <a:endParaRPr lang="en-US" sz="1400" dirty="0" smtClean="0"/>
          </a:p>
        </p:txBody>
      </p:sp>
      <p:cxnSp>
        <p:nvCxnSpPr>
          <p:cNvPr id="463" name="Straight Connector 462"/>
          <p:cNvCxnSpPr/>
          <p:nvPr/>
        </p:nvCxnSpPr>
        <p:spPr bwMode="auto">
          <a:xfrm>
            <a:off x="1303139" y="2848372"/>
            <a:ext cx="0" cy="1008112"/>
          </a:xfrm>
          <a:prstGeom prst="line">
            <a:avLst/>
          </a:prstGeom>
          <a:solidFill>
            <a:schemeClr val="accent1"/>
          </a:solidFill>
          <a:ln w="38100" cap="flat" cmpd="sng" algn="ctr">
            <a:solidFill>
              <a:schemeClr val="tx1"/>
            </a:solidFill>
            <a:prstDash val="solid"/>
            <a:round/>
            <a:headEnd type="none" w="med" len="med"/>
            <a:tailEnd type="none" w="med" len="med"/>
          </a:ln>
          <a:effectLst/>
        </p:spPr>
      </p:cxnSp>
      <p:cxnSp>
        <p:nvCxnSpPr>
          <p:cNvPr id="464" name="Straight Connector 463"/>
          <p:cNvCxnSpPr/>
          <p:nvPr/>
        </p:nvCxnSpPr>
        <p:spPr bwMode="auto">
          <a:xfrm>
            <a:off x="9440043" y="2848372"/>
            <a:ext cx="0" cy="1008112"/>
          </a:xfrm>
          <a:prstGeom prst="line">
            <a:avLst/>
          </a:prstGeom>
          <a:solidFill>
            <a:schemeClr val="accent1"/>
          </a:solidFill>
          <a:ln w="38100" cap="flat" cmpd="sng" algn="ctr">
            <a:solidFill>
              <a:schemeClr val="tx1"/>
            </a:solidFill>
            <a:prstDash val="solid"/>
            <a:round/>
            <a:headEnd type="none" w="med" len="med"/>
            <a:tailEnd type="none" w="med" len="med"/>
          </a:ln>
          <a:effectLst/>
        </p:spPr>
      </p:cxnSp>
      <p:grpSp>
        <p:nvGrpSpPr>
          <p:cNvPr id="11" name="Group 344"/>
          <p:cNvGrpSpPr/>
          <p:nvPr/>
        </p:nvGrpSpPr>
        <p:grpSpPr>
          <a:xfrm>
            <a:off x="1231131" y="5080620"/>
            <a:ext cx="144016" cy="360040"/>
            <a:chOff x="871091" y="4144516"/>
            <a:chExt cx="144016" cy="144016"/>
          </a:xfrm>
        </p:grpSpPr>
        <p:cxnSp>
          <p:nvCxnSpPr>
            <p:cNvPr id="552" name="Straight Connector 551"/>
            <p:cNvCxnSpPr/>
            <p:nvPr/>
          </p:nvCxnSpPr>
          <p:spPr bwMode="auto">
            <a:xfrm>
              <a:off x="1015107"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53" name="Straight Connector 552"/>
            <p:cNvCxnSpPr/>
            <p:nvPr/>
          </p:nvCxnSpPr>
          <p:spPr bwMode="auto">
            <a:xfrm>
              <a:off x="871091"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54" name="Straight Connector 553"/>
            <p:cNvCxnSpPr/>
            <p:nvPr/>
          </p:nvCxnSpPr>
          <p:spPr bwMode="auto">
            <a:xfrm>
              <a:off x="943099"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cxnSp>
        <p:nvCxnSpPr>
          <p:cNvPr id="558" name="Straight Connector 557"/>
          <p:cNvCxnSpPr/>
          <p:nvPr/>
        </p:nvCxnSpPr>
        <p:spPr bwMode="auto">
          <a:xfrm>
            <a:off x="2815307"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59" name="Straight Connector 558"/>
          <p:cNvCxnSpPr/>
          <p:nvPr/>
        </p:nvCxnSpPr>
        <p:spPr bwMode="auto">
          <a:xfrm>
            <a:off x="2671291"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60" name="Straight Connector 559"/>
          <p:cNvCxnSpPr/>
          <p:nvPr/>
        </p:nvCxnSpPr>
        <p:spPr bwMode="auto">
          <a:xfrm>
            <a:off x="2743299"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12" name="Group 365"/>
          <p:cNvGrpSpPr/>
          <p:nvPr/>
        </p:nvGrpSpPr>
        <p:grpSpPr>
          <a:xfrm>
            <a:off x="7927875" y="5296644"/>
            <a:ext cx="144016" cy="144016"/>
            <a:chOff x="1591171" y="4144516"/>
            <a:chExt cx="144016" cy="144016"/>
          </a:xfrm>
        </p:grpSpPr>
        <p:cxnSp>
          <p:nvCxnSpPr>
            <p:cNvPr id="567" name="Straight Connector 566"/>
            <p:cNvCxnSpPr/>
            <p:nvPr/>
          </p:nvCxnSpPr>
          <p:spPr bwMode="auto">
            <a:xfrm>
              <a:off x="1663179"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68" name="Straight Connector 567"/>
            <p:cNvCxnSpPr/>
            <p:nvPr/>
          </p:nvCxnSpPr>
          <p:spPr bwMode="auto">
            <a:xfrm>
              <a:off x="1735187"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69" name="Straight Connector 568"/>
            <p:cNvCxnSpPr/>
            <p:nvPr/>
          </p:nvCxnSpPr>
          <p:spPr bwMode="auto">
            <a:xfrm>
              <a:off x="1591171"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grpSp>
        <p:nvGrpSpPr>
          <p:cNvPr id="13" name="Group 344"/>
          <p:cNvGrpSpPr/>
          <p:nvPr/>
        </p:nvGrpSpPr>
        <p:grpSpPr>
          <a:xfrm>
            <a:off x="9368035" y="5080620"/>
            <a:ext cx="144016" cy="360040"/>
            <a:chOff x="871091" y="4144516"/>
            <a:chExt cx="144016" cy="144016"/>
          </a:xfrm>
        </p:grpSpPr>
        <p:cxnSp>
          <p:nvCxnSpPr>
            <p:cNvPr id="575" name="Straight Connector 574"/>
            <p:cNvCxnSpPr/>
            <p:nvPr/>
          </p:nvCxnSpPr>
          <p:spPr bwMode="auto">
            <a:xfrm>
              <a:off x="1015107"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76" name="Straight Connector 575"/>
            <p:cNvCxnSpPr/>
            <p:nvPr/>
          </p:nvCxnSpPr>
          <p:spPr bwMode="auto">
            <a:xfrm>
              <a:off x="871091"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77" name="Straight Connector 576"/>
            <p:cNvCxnSpPr/>
            <p:nvPr/>
          </p:nvCxnSpPr>
          <p:spPr bwMode="auto">
            <a:xfrm>
              <a:off x="943099"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cxnSp>
        <p:nvCxnSpPr>
          <p:cNvPr id="611" name="Straight Connector 610"/>
          <p:cNvCxnSpPr/>
          <p:nvPr/>
        </p:nvCxnSpPr>
        <p:spPr bwMode="auto">
          <a:xfrm>
            <a:off x="9512051"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15" name="Straight Connector 614"/>
          <p:cNvCxnSpPr/>
          <p:nvPr/>
        </p:nvCxnSpPr>
        <p:spPr bwMode="auto">
          <a:xfrm>
            <a:off x="9440043"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19" name="Straight Connector 618"/>
          <p:cNvCxnSpPr/>
          <p:nvPr/>
        </p:nvCxnSpPr>
        <p:spPr bwMode="auto">
          <a:xfrm>
            <a:off x="9368035"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24" name="Straight Connector 623"/>
          <p:cNvCxnSpPr/>
          <p:nvPr/>
        </p:nvCxnSpPr>
        <p:spPr bwMode="auto">
          <a:xfrm>
            <a:off x="1375147"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28" name="Straight Connector 627"/>
          <p:cNvCxnSpPr/>
          <p:nvPr/>
        </p:nvCxnSpPr>
        <p:spPr bwMode="auto">
          <a:xfrm>
            <a:off x="1303139"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50" name="Straight Connector 649"/>
          <p:cNvCxnSpPr/>
          <p:nvPr/>
        </p:nvCxnSpPr>
        <p:spPr bwMode="auto">
          <a:xfrm>
            <a:off x="1231131"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51" name="Straight Connector 650"/>
          <p:cNvCxnSpPr/>
          <p:nvPr/>
        </p:nvCxnSpPr>
        <p:spPr bwMode="auto">
          <a:xfrm>
            <a:off x="1879203"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52" name="Straight Connector 651"/>
          <p:cNvCxnSpPr/>
          <p:nvPr/>
        </p:nvCxnSpPr>
        <p:spPr bwMode="auto">
          <a:xfrm>
            <a:off x="1951211"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53" name="Straight Connector 652"/>
          <p:cNvCxnSpPr/>
          <p:nvPr/>
        </p:nvCxnSpPr>
        <p:spPr bwMode="auto">
          <a:xfrm>
            <a:off x="2167235" y="4864596"/>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grpSp>
        <p:nvGrpSpPr>
          <p:cNvPr id="14" name="Group 364"/>
          <p:cNvGrpSpPr/>
          <p:nvPr/>
        </p:nvGrpSpPr>
        <p:grpSpPr>
          <a:xfrm>
            <a:off x="4399483" y="5296644"/>
            <a:ext cx="144016" cy="144016"/>
            <a:chOff x="1591171" y="4144516"/>
            <a:chExt cx="144016" cy="144016"/>
          </a:xfrm>
        </p:grpSpPr>
        <p:cxnSp>
          <p:nvCxnSpPr>
            <p:cNvPr id="656" name="Straight Connector 655"/>
            <p:cNvCxnSpPr/>
            <p:nvPr/>
          </p:nvCxnSpPr>
          <p:spPr bwMode="auto">
            <a:xfrm>
              <a:off x="1663179"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57" name="Straight Connector 656"/>
            <p:cNvCxnSpPr/>
            <p:nvPr/>
          </p:nvCxnSpPr>
          <p:spPr bwMode="auto">
            <a:xfrm>
              <a:off x="1735187"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58" name="Straight Connector 657"/>
            <p:cNvCxnSpPr/>
            <p:nvPr/>
          </p:nvCxnSpPr>
          <p:spPr bwMode="auto">
            <a:xfrm>
              <a:off x="1591171"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grpSp>
        <p:nvGrpSpPr>
          <p:cNvPr id="15" name="Group 58"/>
          <p:cNvGrpSpPr>
            <a:grpSpLocks noChangeAspect="1"/>
          </p:cNvGrpSpPr>
          <p:nvPr/>
        </p:nvGrpSpPr>
        <p:grpSpPr>
          <a:xfrm flipV="1">
            <a:off x="5623619" y="5440660"/>
            <a:ext cx="720080" cy="288032"/>
            <a:chOff x="655067" y="5296644"/>
            <a:chExt cx="504056" cy="504056"/>
          </a:xfrm>
          <a:solidFill>
            <a:schemeClr val="bg1"/>
          </a:solidFill>
        </p:grpSpPr>
        <p:sp>
          <p:nvSpPr>
            <p:cNvPr id="661" name="Isosceles Triangle 660"/>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662" name="Trapezoid 661"/>
            <p:cNvSpPr/>
            <p:nvPr/>
          </p:nvSpPr>
          <p:spPr bwMode="auto">
            <a:xfrm>
              <a:off x="655067" y="5656684"/>
              <a:ext cx="504056" cy="144016"/>
            </a:xfrm>
            <a:prstGeom prst="trapezoid">
              <a:avLst>
                <a:gd name="adj" fmla="val 126310"/>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664" name="Straight Connector 663"/>
          <p:cNvCxnSpPr/>
          <p:nvPr/>
        </p:nvCxnSpPr>
        <p:spPr bwMode="auto">
          <a:xfrm flipH="1">
            <a:off x="6127675"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65" name="Straight Connector 664"/>
          <p:cNvCxnSpPr/>
          <p:nvPr/>
        </p:nvCxnSpPr>
        <p:spPr bwMode="auto">
          <a:xfrm flipH="1">
            <a:off x="6055667"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66" name="Straight Connector 665"/>
          <p:cNvCxnSpPr/>
          <p:nvPr/>
        </p:nvCxnSpPr>
        <p:spPr bwMode="auto">
          <a:xfrm flipH="1">
            <a:off x="6199683"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76" name="Straight Connector 675"/>
          <p:cNvCxnSpPr/>
          <p:nvPr/>
        </p:nvCxnSpPr>
        <p:spPr bwMode="auto">
          <a:xfrm>
            <a:off x="2815307"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77" name="Straight Connector 676"/>
          <p:cNvCxnSpPr/>
          <p:nvPr/>
        </p:nvCxnSpPr>
        <p:spPr bwMode="auto">
          <a:xfrm>
            <a:off x="2743299"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78" name="Straight Connector 677"/>
          <p:cNvCxnSpPr/>
          <p:nvPr/>
        </p:nvCxnSpPr>
        <p:spPr bwMode="auto">
          <a:xfrm>
            <a:off x="2671291"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79" name="Straight Connector 678"/>
          <p:cNvCxnSpPr/>
          <p:nvPr/>
        </p:nvCxnSpPr>
        <p:spPr bwMode="auto">
          <a:xfrm flipH="1">
            <a:off x="3313216" y="5080620"/>
            <a:ext cx="582211" cy="22171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80" name="Straight Connector 679"/>
          <p:cNvCxnSpPr/>
          <p:nvPr/>
        </p:nvCxnSpPr>
        <p:spPr bwMode="auto">
          <a:xfrm flipH="1">
            <a:off x="3247355" y="5080620"/>
            <a:ext cx="576064"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81" name="Straight Connector 680"/>
          <p:cNvCxnSpPr/>
          <p:nvPr/>
        </p:nvCxnSpPr>
        <p:spPr bwMode="auto">
          <a:xfrm flipH="1">
            <a:off x="3175347" y="5080620"/>
            <a:ext cx="576064"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82" name="Straight Connector 681"/>
          <p:cNvCxnSpPr/>
          <p:nvPr/>
        </p:nvCxnSpPr>
        <p:spPr bwMode="auto">
          <a:xfrm>
            <a:off x="3895427"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83" name="Straight Connector 682"/>
          <p:cNvCxnSpPr/>
          <p:nvPr/>
        </p:nvCxnSpPr>
        <p:spPr bwMode="auto">
          <a:xfrm>
            <a:off x="3823419"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84" name="Straight Connector 683"/>
          <p:cNvCxnSpPr/>
          <p:nvPr/>
        </p:nvCxnSpPr>
        <p:spPr bwMode="auto">
          <a:xfrm>
            <a:off x="3751411"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85" name="Straight Connector 684"/>
          <p:cNvCxnSpPr/>
          <p:nvPr/>
        </p:nvCxnSpPr>
        <p:spPr bwMode="auto">
          <a:xfrm>
            <a:off x="5911651"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86" name="Straight Connector 685"/>
          <p:cNvCxnSpPr/>
          <p:nvPr/>
        </p:nvCxnSpPr>
        <p:spPr bwMode="auto">
          <a:xfrm>
            <a:off x="5839643"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87" name="Straight Connector 686"/>
          <p:cNvCxnSpPr/>
          <p:nvPr/>
        </p:nvCxnSpPr>
        <p:spPr bwMode="auto">
          <a:xfrm>
            <a:off x="5767635"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88" name="Straight Connector 687"/>
          <p:cNvCxnSpPr/>
          <p:nvPr/>
        </p:nvCxnSpPr>
        <p:spPr bwMode="auto">
          <a:xfrm>
            <a:off x="7567835"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89" name="Straight Connector 688"/>
          <p:cNvCxnSpPr/>
          <p:nvPr/>
        </p:nvCxnSpPr>
        <p:spPr bwMode="auto">
          <a:xfrm>
            <a:off x="7495827"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90" name="Straight Connector 689"/>
          <p:cNvCxnSpPr/>
          <p:nvPr/>
        </p:nvCxnSpPr>
        <p:spPr bwMode="auto">
          <a:xfrm>
            <a:off x="7423819"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92" name="Straight Connector 691"/>
          <p:cNvCxnSpPr/>
          <p:nvPr/>
        </p:nvCxnSpPr>
        <p:spPr bwMode="auto">
          <a:xfrm>
            <a:off x="5911651" y="5080620"/>
            <a:ext cx="72008"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93" name="Straight Connector 692"/>
          <p:cNvCxnSpPr/>
          <p:nvPr/>
        </p:nvCxnSpPr>
        <p:spPr bwMode="auto">
          <a:xfrm>
            <a:off x="5839643" y="5080620"/>
            <a:ext cx="72008"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94" name="Straight Connector 693"/>
          <p:cNvCxnSpPr/>
          <p:nvPr/>
        </p:nvCxnSpPr>
        <p:spPr bwMode="auto">
          <a:xfrm>
            <a:off x="5767635" y="5080620"/>
            <a:ext cx="72008"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95" name="Straight Connector 694"/>
          <p:cNvCxnSpPr/>
          <p:nvPr/>
        </p:nvCxnSpPr>
        <p:spPr bwMode="auto">
          <a:xfrm flipH="1">
            <a:off x="6199683" y="5080620"/>
            <a:ext cx="1368152"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96" name="Straight Connector 695"/>
          <p:cNvCxnSpPr/>
          <p:nvPr/>
        </p:nvCxnSpPr>
        <p:spPr bwMode="auto">
          <a:xfrm flipH="1">
            <a:off x="6127675" y="5080620"/>
            <a:ext cx="1368152"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97" name="Straight Connector 696"/>
          <p:cNvCxnSpPr/>
          <p:nvPr/>
        </p:nvCxnSpPr>
        <p:spPr bwMode="auto">
          <a:xfrm flipH="1">
            <a:off x="6055667" y="5080620"/>
            <a:ext cx="1368152"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18" name="Group 263"/>
          <p:cNvGrpSpPr>
            <a:grpSpLocks noChangeAspect="1"/>
          </p:cNvGrpSpPr>
          <p:nvPr/>
        </p:nvGrpSpPr>
        <p:grpSpPr>
          <a:xfrm rot="10800000" flipH="1">
            <a:off x="1996428" y="4300148"/>
            <a:ext cx="194306" cy="276415"/>
            <a:chOff x="1951211" y="1840260"/>
            <a:chExt cx="144016" cy="288032"/>
          </a:xfrm>
        </p:grpSpPr>
        <p:sp>
          <p:nvSpPr>
            <p:cNvPr id="725" name="Flowchart: Delay 724"/>
            <p:cNvSpPr/>
            <p:nvPr/>
          </p:nvSpPr>
          <p:spPr bwMode="auto">
            <a:xfrm rot="16200000">
              <a:off x="1987215" y="1804256"/>
              <a:ext cx="72008" cy="144016"/>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26" name="Flowchart: Delay 725"/>
            <p:cNvSpPr/>
            <p:nvPr/>
          </p:nvSpPr>
          <p:spPr bwMode="auto">
            <a:xfrm rot="5400000" flipV="1">
              <a:off x="1987215" y="1876264"/>
              <a:ext cx="72008" cy="144016"/>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27" name="Isosceles Triangle 726"/>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19" name="Group 273"/>
          <p:cNvGrpSpPr>
            <a:grpSpLocks noChangeAspect="1"/>
          </p:cNvGrpSpPr>
          <p:nvPr/>
        </p:nvGrpSpPr>
        <p:grpSpPr>
          <a:xfrm rot="10800000" flipH="1">
            <a:off x="2207833" y="4298852"/>
            <a:ext cx="198749" cy="282735"/>
            <a:chOff x="1951211" y="1840260"/>
            <a:chExt cx="144016" cy="288032"/>
          </a:xfrm>
        </p:grpSpPr>
        <p:sp>
          <p:nvSpPr>
            <p:cNvPr id="729" name="Flowchart: Delay 728"/>
            <p:cNvSpPr/>
            <p:nvPr/>
          </p:nvSpPr>
          <p:spPr bwMode="auto">
            <a:xfrm rot="16200000">
              <a:off x="1987215" y="1804256"/>
              <a:ext cx="72008" cy="144016"/>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30" name="Flowchart: Delay 729"/>
            <p:cNvSpPr/>
            <p:nvPr/>
          </p:nvSpPr>
          <p:spPr bwMode="auto">
            <a:xfrm rot="5400000" flipV="1">
              <a:off x="1987215" y="1876264"/>
              <a:ext cx="72008" cy="144016"/>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31" name="Isosceles Triangle 730"/>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sp>
        <p:nvSpPr>
          <p:cNvPr id="734" name="TextBox 733"/>
          <p:cNvSpPr txBox="1"/>
          <p:nvPr/>
        </p:nvSpPr>
        <p:spPr>
          <a:xfrm>
            <a:off x="2394099" y="4576564"/>
            <a:ext cx="205184" cy="184666"/>
          </a:xfrm>
          <a:prstGeom prst="rect">
            <a:avLst/>
          </a:prstGeom>
          <a:noFill/>
        </p:spPr>
        <p:txBody>
          <a:bodyPr wrap="none" lIns="0" tIns="0" rIns="0" bIns="0" rtlCol="0">
            <a:spAutoFit/>
          </a:bodyPr>
          <a:lstStyle/>
          <a:p>
            <a:r>
              <a:rPr lang="en-GB" sz="1200" b="0" dirty="0" smtClean="0"/>
              <a:t>W*</a:t>
            </a:r>
            <a:endParaRPr lang="en-US" sz="1200" b="0" dirty="0" smtClean="0"/>
          </a:p>
        </p:txBody>
      </p:sp>
      <p:sp>
        <p:nvSpPr>
          <p:cNvPr id="735" name="TextBox 734"/>
          <p:cNvSpPr txBox="1"/>
          <p:nvPr/>
        </p:nvSpPr>
        <p:spPr>
          <a:xfrm>
            <a:off x="1951211" y="4576564"/>
            <a:ext cx="102592" cy="184666"/>
          </a:xfrm>
          <a:prstGeom prst="rect">
            <a:avLst/>
          </a:prstGeom>
          <a:noFill/>
        </p:spPr>
        <p:txBody>
          <a:bodyPr wrap="none" lIns="0" tIns="0" rIns="0" bIns="0" rtlCol="0">
            <a:spAutoFit/>
          </a:bodyPr>
          <a:lstStyle/>
          <a:p>
            <a:r>
              <a:rPr lang="en-GB" sz="1200" b="0" dirty="0" smtClean="0"/>
              <a:t>P</a:t>
            </a:r>
            <a:endParaRPr lang="en-US" sz="1200" b="0" dirty="0" smtClean="0"/>
          </a:p>
        </p:txBody>
      </p:sp>
      <p:cxnSp>
        <p:nvCxnSpPr>
          <p:cNvPr id="743" name="Straight Connector 742"/>
          <p:cNvCxnSpPr/>
          <p:nvPr/>
        </p:nvCxnSpPr>
        <p:spPr bwMode="auto">
          <a:xfrm>
            <a:off x="1519163" y="1984276"/>
            <a:ext cx="7776864" cy="0"/>
          </a:xfrm>
          <a:prstGeom prst="line">
            <a:avLst/>
          </a:prstGeom>
          <a:solidFill>
            <a:schemeClr val="accent1"/>
          </a:solidFill>
          <a:ln w="38100" cap="flat" cmpd="sng" algn="ctr">
            <a:solidFill>
              <a:schemeClr val="tx1">
                <a:lumMod val="50000"/>
                <a:lumOff val="50000"/>
              </a:schemeClr>
            </a:solidFill>
            <a:prstDash val="solid"/>
            <a:round/>
            <a:headEnd type="none" w="med" len="med"/>
            <a:tailEnd type="none" w="med" len="med"/>
          </a:ln>
          <a:effectLst/>
        </p:spPr>
      </p:cxnSp>
      <p:cxnSp>
        <p:nvCxnSpPr>
          <p:cNvPr id="745" name="Straight Connector 744"/>
          <p:cNvCxnSpPr/>
          <p:nvPr/>
        </p:nvCxnSpPr>
        <p:spPr bwMode="auto">
          <a:xfrm>
            <a:off x="1663179" y="1984276"/>
            <a:ext cx="0" cy="1872208"/>
          </a:xfrm>
          <a:prstGeom prst="line">
            <a:avLst/>
          </a:prstGeom>
          <a:solidFill>
            <a:schemeClr val="accent1"/>
          </a:solidFill>
          <a:ln w="38100" cap="flat" cmpd="sng" algn="ctr">
            <a:solidFill>
              <a:schemeClr val="tx1">
                <a:lumMod val="50000"/>
                <a:lumOff val="50000"/>
              </a:schemeClr>
            </a:solidFill>
            <a:prstDash val="solid"/>
            <a:round/>
            <a:headEnd type="none" w="med" len="med"/>
            <a:tailEnd type="none" w="med" len="med"/>
          </a:ln>
          <a:effectLst/>
        </p:spPr>
      </p:cxnSp>
      <p:cxnSp>
        <p:nvCxnSpPr>
          <p:cNvPr id="746" name="Straight Connector 745"/>
          <p:cNvCxnSpPr/>
          <p:nvPr/>
        </p:nvCxnSpPr>
        <p:spPr bwMode="auto">
          <a:xfrm>
            <a:off x="5983659" y="1696244"/>
            <a:ext cx="0" cy="288032"/>
          </a:xfrm>
          <a:prstGeom prst="line">
            <a:avLst/>
          </a:prstGeom>
          <a:solidFill>
            <a:schemeClr val="accent1"/>
          </a:solidFill>
          <a:ln w="38100" cap="flat" cmpd="sng" algn="ctr">
            <a:solidFill>
              <a:schemeClr val="tx1">
                <a:lumMod val="50000"/>
                <a:lumOff val="50000"/>
              </a:schemeClr>
            </a:solidFill>
            <a:prstDash val="solid"/>
            <a:round/>
            <a:headEnd type="none" w="med" len="med"/>
            <a:tailEnd type="none" w="med" len="med"/>
          </a:ln>
          <a:effectLst/>
        </p:spPr>
      </p:cxnSp>
      <p:grpSp>
        <p:nvGrpSpPr>
          <p:cNvPr id="20" name="Group 25"/>
          <p:cNvGrpSpPr>
            <a:grpSpLocks noChangeAspect="1"/>
          </p:cNvGrpSpPr>
          <p:nvPr/>
        </p:nvGrpSpPr>
        <p:grpSpPr>
          <a:xfrm>
            <a:off x="1519163" y="3928492"/>
            <a:ext cx="288032" cy="288032"/>
            <a:chOff x="655067" y="5296644"/>
            <a:chExt cx="504056" cy="504056"/>
          </a:xfrm>
          <a:solidFill>
            <a:schemeClr val="bg1"/>
          </a:solidFill>
        </p:grpSpPr>
        <p:sp>
          <p:nvSpPr>
            <p:cNvPr id="749" name="Isosceles Triangle 748"/>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750" name="Trapezoid 749"/>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751" name="Straight Connector 750"/>
          <p:cNvCxnSpPr>
            <a:stCxn id="749" idx="0"/>
          </p:cNvCxnSpPr>
          <p:nvPr/>
        </p:nvCxnSpPr>
        <p:spPr bwMode="auto">
          <a:xfrm flipV="1">
            <a:off x="1663179" y="38564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774" name="TextBox 773"/>
          <p:cNvSpPr txBox="1"/>
          <p:nvPr/>
        </p:nvSpPr>
        <p:spPr>
          <a:xfrm>
            <a:off x="5925823" y="1480220"/>
            <a:ext cx="238848" cy="215444"/>
          </a:xfrm>
          <a:prstGeom prst="rect">
            <a:avLst/>
          </a:prstGeom>
          <a:noFill/>
        </p:spPr>
        <p:txBody>
          <a:bodyPr wrap="none" lIns="0" tIns="0" rIns="0" bIns="0" rtlCol="0">
            <a:spAutoFit/>
          </a:bodyPr>
          <a:lstStyle/>
          <a:p>
            <a:r>
              <a:rPr lang="en-GB" sz="1400" dirty="0" err="1" smtClean="0">
                <a:solidFill>
                  <a:schemeClr val="tx1">
                    <a:lumMod val="50000"/>
                    <a:lumOff val="50000"/>
                  </a:schemeClr>
                </a:solidFill>
              </a:rPr>
              <a:t>Ug</a:t>
            </a:r>
            <a:endParaRPr lang="en-US" sz="1400" dirty="0" smtClean="0">
              <a:solidFill>
                <a:schemeClr val="tx1">
                  <a:lumMod val="50000"/>
                  <a:lumOff val="50000"/>
                </a:schemeClr>
              </a:solidFill>
            </a:endParaRPr>
          </a:p>
        </p:txBody>
      </p:sp>
      <p:grpSp>
        <p:nvGrpSpPr>
          <p:cNvPr id="21" name="Group 25"/>
          <p:cNvGrpSpPr>
            <a:grpSpLocks noChangeAspect="1"/>
          </p:cNvGrpSpPr>
          <p:nvPr/>
        </p:nvGrpSpPr>
        <p:grpSpPr>
          <a:xfrm>
            <a:off x="2239243" y="3928492"/>
            <a:ext cx="288032" cy="288032"/>
            <a:chOff x="655067" y="5296644"/>
            <a:chExt cx="504056" cy="504056"/>
          </a:xfrm>
          <a:solidFill>
            <a:schemeClr val="bg1"/>
          </a:solidFill>
        </p:grpSpPr>
        <p:sp>
          <p:nvSpPr>
            <p:cNvPr id="776" name="Isosceles Triangle 775"/>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777" name="Trapezoid 776"/>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778" name="Straight Connector 777"/>
          <p:cNvCxnSpPr>
            <a:stCxn id="776" idx="0"/>
          </p:cNvCxnSpPr>
          <p:nvPr/>
        </p:nvCxnSpPr>
        <p:spPr bwMode="auto">
          <a:xfrm flipV="1">
            <a:off x="2383259" y="38564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90" name="Straight Connector 789"/>
          <p:cNvCxnSpPr/>
          <p:nvPr/>
        </p:nvCxnSpPr>
        <p:spPr bwMode="auto">
          <a:xfrm>
            <a:off x="2455267" y="421652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22" name="Group 344"/>
          <p:cNvGrpSpPr/>
          <p:nvPr/>
        </p:nvGrpSpPr>
        <p:grpSpPr>
          <a:xfrm>
            <a:off x="1591171" y="5080620"/>
            <a:ext cx="144016" cy="360040"/>
            <a:chOff x="871091" y="4144516"/>
            <a:chExt cx="144016" cy="144016"/>
          </a:xfrm>
        </p:grpSpPr>
        <p:cxnSp>
          <p:nvCxnSpPr>
            <p:cNvPr id="796" name="Straight Connector 795"/>
            <p:cNvCxnSpPr/>
            <p:nvPr/>
          </p:nvCxnSpPr>
          <p:spPr bwMode="auto">
            <a:xfrm>
              <a:off x="1015107"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97" name="Straight Connector 796"/>
            <p:cNvCxnSpPr/>
            <p:nvPr/>
          </p:nvCxnSpPr>
          <p:spPr bwMode="auto">
            <a:xfrm>
              <a:off x="871091"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98" name="Straight Connector 797"/>
            <p:cNvCxnSpPr/>
            <p:nvPr/>
          </p:nvCxnSpPr>
          <p:spPr bwMode="auto">
            <a:xfrm>
              <a:off x="943099"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cxnSp>
        <p:nvCxnSpPr>
          <p:cNvPr id="799" name="Straight Connector 798"/>
          <p:cNvCxnSpPr/>
          <p:nvPr/>
        </p:nvCxnSpPr>
        <p:spPr bwMode="auto">
          <a:xfrm>
            <a:off x="1735187"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00" name="Straight Connector 799"/>
          <p:cNvCxnSpPr/>
          <p:nvPr/>
        </p:nvCxnSpPr>
        <p:spPr bwMode="auto">
          <a:xfrm>
            <a:off x="1663179"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01" name="Straight Connector 800"/>
          <p:cNvCxnSpPr/>
          <p:nvPr/>
        </p:nvCxnSpPr>
        <p:spPr bwMode="auto">
          <a:xfrm>
            <a:off x="1591171"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03" name="Straight Connector 802"/>
          <p:cNvCxnSpPr/>
          <p:nvPr/>
        </p:nvCxnSpPr>
        <p:spPr bwMode="auto">
          <a:xfrm flipV="1">
            <a:off x="2383259" y="2560340"/>
            <a:ext cx="0" cy="1296144"/>
          </a:xfrm>
          <a:prstGeom prst="line">
            <a:avLst/>
          </a:prstGeom>
          <a:solidFill>
            <a:schemeClr val="accent1"/>
          </a:solidFill>
          <a:ln w="38100" cap="flat" cmpd="sng" algn="ctr">
            <a:solidFill>
              <a:srgbClr val="CC00FF"/>
            </a:solidFill>
            <a:prstDash val="solid"/>
            <a:round/>
            <a:headEnd type="none" w="med" len="med"/>
            <a:tailEnd type="none" w="med" len="med"/>
          </a:ln>
          <a:effectLst/>
        </p:spPr>
      </p:cxnSp>
      <p:cxnSp>
        <p:nvCxnSpPr>
          <p:cNvPr id="806" name="Straight Connector 805"/>
          <p:cNvCxnSpPr/>
          <p:nvPr/>
        </p:nvCxnSpPr>
        <p:spPr bwMode="auto">
          <a:xfrm flipH="1">
            <a:off x="2383259" y="2560340"/>
            <a:ext cx="5976664" cy="0"/>
          </a:xfrm>
          <a:prstGeom prst="line">
            <a:avLst/>
          </a:prstGeom>
          <a:solidFill>
            <a:schemeClr val="accent1"/>
          </a:solidFill>
          <a:ln w="38100" cap="flat" cmpd="sng" algn="ctr">
            <a:solidFill>
              <a:srgbClr val="CC00FF"/>
            </a:solidFill>
            <a:prstDash val="solid"/>
            <a:round/>
            <a:headEnd type="none" w="med" len="med"/>
            <a:tailEnd type="none" w="med" len="med"/>
          </a:ln>
          <a:effectLst/>
        </p:spPr>
      </p:cxnSp>
      <p:cxnSp>
        <p:nvCxnSpPr>
          <p:cNvPr id="811" name="Straight Connector 810"/>
          <p:cNvCxnSpPr/>
          <p:nvPr/>
        </p:nvCxnSpPr>
        <p:spPr bwMode="auto">
          <a:xfrm flipH="1">
            <a:off x="8863979"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12" name="Straight Connector 811"/>
          <p:cNvCxnSpPr/>
          <p:nvPr/>
        </p:nvCxnSpPr>
        <p:spPr bwMode="auto">
          <a:xfrm flipH="1">
            <a:off x="8647955"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13" name="Straight Connector 812"/>
          <p:cNvCxnSpPr/>
          <p:nvPr/>
        </p:nvCxnSpPr>
        <p:spPr bwMode="auto">
          <a:xfrm flipH="1">
            <a:off x="8791971"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14" name="Straight Connector 813"/>
          <p:cNvCxnSpPr/>
          <p:nvPr/>
        </p:nvCxnSpPr>
        <p:spPr bwMode="auto">
          <a:xfrm flipH="1">
            <a:off x="9080003"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15" name="Straight Connector 814"/>
          <p:cNvCxnSpPr/>
          <p:nvPr/>
        </p:nvCxnSpPr>
        <p:spPr bwMode="auto">
          <a:xfrm flipH="1">
            <a:off x="9007995"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16" name="Straight Connector 815"/>
          <p:cNvCxnSpPr/>
          <p:nvPr/>
        </p:nvCxnSpPr>
        <p:spPr bwMode="auto">
          <a:xfrm flipH="1">
            <a:off x="9152011"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17" name="Straight Connector 816"/>
          <p:cNvCxnSpPr/>
          <p:nvPr/>
        </p:nvCxnSpPr>
        <p:spPr bwMode="auto">
          <a:xfrm flipH="1">
            <a:off x="8359923" y="421652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18" name="Straight Connector 817"/>
          <p:cNvCxnSpPr/>
          <p:nvPr/>
        </p:nvCxnSpPr>
        <p:spPr bwMode="auto">
          <a:xfrm flipH="1">
            <a:off x="8431931"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23" name="Group 25"/>
          <p:cNvGrpSpPr>
            <a:grpSpLocks noChangeAspect="1"/>
          </p:cNvGrpSpPr>
          <p:nvPr/>
        </p:nvGrpSpPr>
        <p:grpSpPr>
          <a:xfrm flipH="1">
            <a:off x="8568952" y="3928492"/>
            <a:ext cx="288032" cy="288032"/>
            <a:chOff x="655067" y="5296644"/>
            <a:chExt cx="504056" cy="504056"/>
          </a:xfrm>
          <a:solidFill>
            <a:schemeClr val="bg1"/>
          </a:solidFill>
        </p:grpSpPr>
        <p:sp>
          <p:nvSpPr>
            <p:cNvPr id="820" name="Isosceles Triangle 819"/>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821" name="Trapezoid 820"/>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822" name="Straight Connector 821"/>
          <p:cNvCxnSpPr>
            <a:stCxn id="820" idx="0"/>
          </p:cNvCxnSpPr>
          <p:nvPr/>
        </p:nvCxnSpPr>
        <p:spPr bwMode="auto">
          <a:xfrm flipH="1" flipV="1">
            <a:off x="8712968" y="38564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23" name="Straight Connector 822"/>
          <p:cNvCxnSpPr/>
          <p:nvPr/>
        </p:nvCxnSpPr>
        <p:spPr bwMode="auto">
          <a:xfrm flipH="1">
            <a:off x="9073008" y="2128292"/>
            <a:ext cx="6995" cy="1728192"/>
          </a:xfrm>
          <a:prstGeom prst="line">
            <a:avLst/>
          </a:prstGeom>
          <a:solidFill>
            <a:schemeClr val="accent1"/>
          </a:solidFill>
          <a:ln w="38100" cap="flat" cmpd="sng" algn="ctr">
            <a:solidFill>
              <a:schemeClr val="tx1"/>
            </a:solidFill>
            <a:prstDash val="solid"/>
            <a:round/>
            <a:headEnd type="none" w="med" len="med"/>
            <a:tailEnd type="none" w="med" len="med"/>
          </a:ln>
          <a:effectLst/>
        </p:spPr>
      </p:cxnSp>
      <p:cxnSp>
        <p:nvCxnSpPr>
          <p:cNvPr id="824" name="Straight Connector 823"/>
          <p:cNvCxnSpPr/>
          <p:nvPr/>
        </p:nvCxnSpPr>
        <p:spPr bwMode="auto">
          <a:xfrm flipH="1">
            <a:off x="6271691" y="5080620"/>
            <a:ext cx="2232248"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25" name="Straight Connector 824"/>
          <p:cNvCxnSpPr/>
          <p:nvPr/>
        </p:nvCxnSpPr>
        <p:spPr bwMode="auto">
          <a:xfrm flipH="1">
            <a:off x="8863979" y="5080620"/>
            <a:ext cx="0" cy="36004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26" name="Straight Connector 825"/>
          <p:cNvCxnSpPr/>
          <p:nvPr/>
        </p:nvCxnSpPr>
        <p:spPr bwMode="auto">
          <a:xfrm flipH="1">
            <a:off x="8791971" y="5080620"/>
            <a:ext cx="0" cy="36004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27" name="Straight Connector 826"/>
          <p:cNvCxnSpPr/>
          <p:nvPr/>
        </p:nvCxnSpPr>
        <p:spPr bwMode="auto">
          <a:xfrm flipH="1">
            <a:off x="8863979"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28" name="Straight Connector 827"/>
          <p:cNvCxnSpPr/>
          <p:nvPr/>
        </p:nvCxnSpPr>
        <p:spPr bwMode="auto">
          <a:xfrm flipH="1">
            <a:off x="8791971"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29" name="Straight Connector 828"/>
          <p:cNvCxnSpPr/>
          <p:nvPr/>
        </p:nvCxnSpPr>
        <p:spPr bwMode="auto">
          <a:xfrm flipH="1">
            <a:off x="8503939"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24" name="Group 263"/>
          <p:cNvGrpSpPr>
            <a:grpSpLocks noChangeAspect="1"/>
          </p:cNvGrpSpPr>
          <p:nvPr/>
        </p:nvGrpSpPr>
        <p:grpSpPr>
          <a:xfrm rot="10800000">
            <a:off x="8552448" y="4300148"/>
            <a:ext cx="194306" cy="276415"/>
            <a:chOff x="1951211" y="1840260"/>
            <a:chExt cx="144016" cy="288032"/>
          </a:xfrm>
        </p:grpSpPr>
        <p:sp>
          <p:nvSpPr>
            <p:cNvPr id="831" name="Flowchart: Delay 830"/>
            <p:cNvSpPr/>
            <p:nvPr/>
          </p:nvSpPr>
          <p:spPr bwMode="auto">
            <a:xfrm rot="16200000">
              <a:off x="1987215" y="1804256"/>
              <a:ext cx="72008" cy="144016"/>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32" name="Flowchart: Delay 831"/>
            <p:cNvSpPr/>
            <p:nvPr/>
          </p:nvSpPr>
          <p:spPr bwMode="auto">
            <a:xfrm rot="5400000" flipV="1">
              <a:off x="1987215" y="1876264"/>
              <a:ext cx="72008" cy="144016"/>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33" name="Isosceles Triangle 832"/>
            <p:cNvSpPr/>
            <p:nvPr/>
          </p:nvSpPr>
          <p:spPr bwMode="auto">
            <a:xfrm flipH="1" flipV="1">
              <a:off x="1951211" y="1984276"/>
              <a:ext cx="144016" cy="144016"/>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25" name="Group 273"/>
          <p:cNvGrpSpPr>
            <a:grpSpLocks noChangeAspect="1"/>
          </p:cNvGrpSpPr>
          <p:nvPr/>
        </p:nvGrpSpPr>
        <p:grpSpPr>
          <a:xfrm rot="10800000">
            <a:off x="8336600" y="4298852"/>
            <a:ext cx="198749" cy="282735"/>
            <a:chOff x="1951211" y="1840260"/>
            <a:chExt cx="144016" cy="288032"/>
          </a:xfrm>
        </p:grpSpPr>
        <p:sp>
          <p:nvSpPr>
            <p:cNvPr id="835" name="Flowchart: Delay 834"/>
            <p:cNvSpPr/>
            <p:nvPr/>
          </p:nvSpPr>
          <p:spPr bwMode="auto">
            <a:xfrm rot="16200000">
              <a:off x="1987215" y="1804256"/>
              <a:ext cx="72008" cy="144016"/>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36" name="Flowchart: Delay 835"/>
            <p:cNvSpPr/>
            <p:nvPr/>
          </p:nvSpPr>
          <p:spPr bwMode="auto">
            <a:xfrm rot="5400000" flipV="1">
              <a:off x="1987215" y="1876264"/>
              <a:ext cx="72008" cy="144016"/>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37" name="Isosceles Triangle 836"/>
            <p:cNvSpPr/>
            <p:nvPr/>
          </p:nvSpPr>
          <p:spPr bwMode="auto">
            <a:xfrm flipH="1" flipV="1">
              <a:off x="1951211" y="1984276"/>
              <a:ext cx="144016" cy="144016"/>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sp>
        <p:nvSpPr>
          <p:cNvPr id="839" name="TextBox 838"/>
          <p:cNvSpPr txBox="1"/>
          <p:nvPr/>
        </p:nvSpPr>
        <p:spPr>
          <a:xfrm flipH="1">
            <a:off x="8689379" y="4576564"/>
            <a:ext cx="145874" cy="184666"/>
          </a:xfrm>
          <a:prstGeom prst="rect">
            <a:avLst/>
          </a:prstGeom>
          <a:noFill/>
        </p:spPr>
        <p:txBody>
          <a:bodyPr wrap="none" lIns="0" tIns="0" rIns="0" bIns="0" rtlCol="0">
            <a:spAutoFit/>
          </a:bodyPr>
          <a:lstStyle/>
          <a:p>
            <a:r>
              <a:rPr lang="en-GB" sz="1200" b="0" dirty="0" smtClean="0"/>
              <a:t>W</a:t>
            </a:r>
            <a:endParaRPr lang="en-US" sz="1200" b="0" dirty="0" smtClean="0"/>
          </a:p>
        </p:txBody>
      </p:sp>
      <p:cxnSp>
        <p:nvCxnSpPr>
          <p:cNvPr id="840" name="Straight Connector 839"/>
          <p:cNvCxnSpPr/>
          <p:nvPr/>
        </p:nvCxnSpPr>
        <p:spPr bwMode="auto">
          <a:xfrm flipH="1">
            <a:off x="8719963" y="1984276"/>
            <a:ext cx="0" cy="1872208"/>
          </a:xfrm>
          <a:prstGeom prst="line">
            <a:avLst/>
          </a:prstGeom>
          <a:solidFill>
            <a:schemeClr val="accent1"/>
          </a:solidFill>
          <a:ln w="38100" cap="flat" cmpd="sng" algn="ctr">
            <a:solidFill>
              <a:schemeClr val="tx1">
                <a:lumMod val="50000"/>
                <a:lumOff val="50000"/>
              </a:schemeClr>
            </a:solidFill>
            <a:prstDash val="solid"/>
            <a:round/>
            <a:headEnd type="none" w="med" len="med"/>
            <a:tailEnd type="none" w="med" len="med"/>
          </a:ln>
          <a:effectLst/>
        </p:spPr>
      </p:cxnSp>
      <p:grpSp>
        <p:nvGrpSpPr>
          <p:cNvPr id="26" name="Group 25"/>
          <p:cNvGrpSpPr>
            <a:grpSpLocks noChangeAspect="1"/>
          </p:cNvGrpSpPr>
          <p:nvPr/>
        </p:nvGrpSpPr>
        <p:grpSpPr>
          <a:xfrm flipH="1">
            <a:off x="8935987" y="3928492"/>
            <a:ext cx="288032" cy="288032"/>
            <a:chOff x="655067" y="5296644"/>
            <a:chExt cx="504056" cy="504056"/>
          </a:xfrm>
          <a:solidFill>
            <a:schemeClr val="bg1"/>
          </a:solidFill>
        </p:grpSpPr>
        <p:sp>
          <p:nvSpPr>
            <p:cNvPr id="842" name="Isosceles Triangle 841"/>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843" name="Trapezoid 842"/>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844" name="Straight Connector 843"/>
          <p:cNvCxnSpPr>
            <a:stCxn id="842" idx="0"/>
          </p:cNvCxnSpPr>
          <p:nvPr/>
        </p:nvCxnSpPr>
        <p:spPr bwMode="auto">
          <a:xfrm flipH="1" flipV="1">
            <a:off x="9080003" y="38564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27" name="Group 25"/>
          <p:cNvGrpSpPr>
            <a:grpSpLocks noChangeAspect="1"/>
          </p:cNvGrpSpPr>
          <p:nvPr/>
        </p:nvGrpSpPr>
        <p:grpSpPr>
          <a:xfrm flipH="1">
            <a:off x="8215907" y="3928492"/>
            <a:ext cx="288032" cy="288032"/>
            <a:chOff x="655067" y="5296644"/>
            <a:chExt cx="504056" cy="504056"/>
          </a:xfrm>
          <a:solidFill>
            <a:schemeClr val="bg1"/>
          </a:solidFill>
        </p:grpSpPr>
        <p:sp>
          <p:nvSpPr>
            <p:cNvPr id="846" name="Isosceles Triangle 845"/>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847" name="Trapezoid 846"/>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848" name="Straight Connector 847"/>
          <p:cNvCxnSpPr>
            <a:stCxn id="846" idx="0"/>
          </p:cNvCxnSpPr>
          <p:nvPr/>
        </p:nvCxnSpPr>
        <p:spPr bwMode="auto">
          <a:xfrm flipH="1" flipV="1">
            <a:off x="8359923" y="38564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49" name="Straight Connector 848"/>
          <p:cNvCxnSpPr/>
          <p:nvPr/>
        </p:nvCxnSpPr>
        <p:spPr bwMode="auto">
          <a:xfrm flipH="1">
            <a:off x="8287915" y="421652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28" name="Group 344"/>
          <p:cNvGrpSpPr/>
          <p:nvPr/>
        </p:nvGrpSpPr>
        <p:grpSpPr>
          <a:xfrm flipH="1">
            <a:off x="9007995" y="5080620"/>
            <a:ext cx="144016" cy="360040"/>
            <a:chOff x="871091" y="4144516"/>
            <a:chExt cx="144016" cy="144016"/>
          </a:xfrm>
        </p:grpSpPr>
        <p:cxnSp>
          <p:nvCxnSpPr>
            <p:cNvPr id="851" name="Straight Connector 850"/>
            <p:cNvCxnSpPr/>
            <p:nvPr/>
          </p:nvCxnSpPr>
          <p:spPr bwMode="auto">
            <a:xfrm>
              <a:off x="1015107"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52" name="Straight Connector 851"/>
            <p:cNvCxnSpPr/>
            <p:nvPr/>
          </p:nvCxnSpPr>
          <p:spPr bwMode="auto">
            <a:xfrm>
              <a:off x="871091"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53" name="Straight Connector 852"/>
            <p:cNvCxnSpPr/>
            <p:nvPr/>
          </p:nvCxnSpPr>
          <p:spPr bwMode="auto">
            <a:xfrm>
              <a:off x="943099"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cxnSp>
        <p:nvCxnSpPr>
          <p:cNvPr id="854" name="Straight Connector 853"/>
          <p:cNvCxnSpPr/>
          <p:nvPr/>
        </p:nvCxnSpPr>
        <p:spPr bwMode="auto">
          <a:xfrm flipH="1">
            <a:off x="9007995"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55" name="Straight Connector 854"/>
          <p:cNvCxnSpPr/>
          <p:nvPr/>
        </p:nvCxnSpPr>
        <p:spPr bwMode="auto">
          <a:xfrm flipH="1">
            <a:off x="9080003"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56" name="Straight Connector 855"/>
          <p:cNvCxnSpPr/>
          <p:nvPr/>
        </p:nvCxnSpPr>
        <p:spPr bwMode="auto">
          <a:xfrm flipH="1">
            <a:off x="9152011"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57" name="Straight Connector 856"/>
          <p:cNvCxnSpPr/>
          <p:nvPr/>
        </p:nvCxnSpPr>
        <p:spPr bwMode="auto">
          <a:xfrm flipH="1" flipV="1">
            <a:off x="8359923" y="2560340"/>
            <a:ext cx="0" cy="1296144"/>
          </a:xfrm>
          <a:prstGeom prst="line">
            <a:avLst/>
          </a:prstGeom>
          <a:solidFill>
            <a:schemeClr val="accent1"/>
          </a:solidFill>
          <a:ln w="38100" cap="flat" cmpd="sng" algn="ctr">
            <a:solidFill>
              <a:srgbClr val="CC00FF"/>
            </a:solidFill>
            <a:prstDash val="solid"/>
            <a:round/>
            <a:headEnd type="none" w="med" len="med"/>
            <a:tailEnd type="none" w="med" len="med"/>
          </a:ln>
          <a:effectLst/>
        </p:spPr>
      </p:cxnSp>
      <p:sp>
        <p:nvSpPr>
          <p:cNvPr id="859" name="TextBox 858"/>
          <p:cNvSpPr txBox="1"/>
          <p:nvPr/>
        </p:nvSpPr>
        <p:spPr>
          <a:xfrm>
            <a:off x="8226747" y="4576564"/>
            <a:ext cx="161904" cy="184666"/>
          </a:xfrm>
          <a:prstGeom prst="rect">
            <a:avLst/>
          </a:prstGeom>
          <a:noFill/>
        </p:spPr>
        <p:txBody>
          <a:bodyPr wrap="none" lIns="0" tIns="0" rIns="0" bIns="0" rtlCol="0">
            <a:spAutoFit/>
          </a:bodyPr>
          <a:lstStyle/>
          <a:p>
            <a:r>
              <a:rPr lang="en-GB" sz="1200" b="0" dirty="0" smtClean="0"/>
              <a:t>P*</a:t>
            </a:r>
            <a:endParaRPr lang="en-US" sz="1200" b="0" dirty="0" smtClean="0"/>
          </a:p>
        </p:txBody>
      </p:sp>
      <p:grpSp>
        <p:nvGrpSpPr>
          <p:cNvPr id="29" name="Group 61"/>
          <p:cNvGrpSpPr>
            <a:grpSpLocks noChangeAspect="1"/>
          </p:cNvGrpSpPr>
          <p:nvPr/>
        </p:nvGrpSpPr>
        <p:grpSpPr>
          <a:xfrm flipV="1">
            <a:off x="6559723" y="5440660"/>
            <a:ext cx="3024336" cy="288032"/>
            <a:chOff x="655067" y="5296644"/>
            <a:chExt cx="504056" cy="504056"/>
          </a:xfrm>
          <a:solidFill>
            <a:schemeClr val="bg1"/>
          </a:solidFill>
        </p:grpSpPr>
        <p:sp>
          <p:nvSpPr>
            <p:cNvPr id="863" name="Isosceles Triangle 862"/>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864" name="Trapezoid 863"/>
            <p:cNvSpPr/>
            <p:nvPr/>
          </p:nvSpPr>
          <p:spPr bwMode="auto">
            <a:xfrm>
              <a:off x="655067" y="5656684"/>
              <a:ext cx="504056" cy="144016"/>
            </a:xfrm>
            <a:prstGeom prst="trapezoid">
              <a:avLst>
                <a:gd name="adj" fmla="val 544200"/>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866" name="Straight Connector 865"/>
          <p:cNvCxnSpPr/>
          <p:nvPr/>
        </p:nvCxnSpPr>
        <p:spPr bwMode="auto">
          <a:xfrm>
            <a:off x="2167235" y="5296644"/>
            <a:ext cx="0" cy="15240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68" name="Straight Connector 867"/>
          <p:cNvCxnSpPr/>
          <p:nvPr/>
        </p:nvCxnSpPr>
        <p:spPr bwMode="auto">
          <a:xfrm>
            <a:off x="4615507" y="5296644"/>
            <a:ext cx="0" cy="15240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69" name="Straight Connector 868"/>
          <p:cNvCxnSpPr/>
          <p:nvPr/>
        </p:nvCxnSpPr>
        <p:spPr bwMode="auto">
          <a:xfrm>
            <a:off x="4327475" y="5296644"/>
            <a:ext cx="0" cy="15240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70" name="Straight Connector 869"/>
          <p:cNvCxnSpPr/>
          <p:nvPr/>
        </p:nvCxnSpPr>
        <p:spPr bwMode="auto">
          <a:xfrm>
            <a:off x="4903539" y="5296644"/>
            <a:ext cx="0" cy="15240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71" name="Straight Connector 870"/>
          <p:cNvCxnSpPr/>
          <p:nvPr/>
        </p:nvCxnSpPr>
        <p:spPr bwMode="auto">
          <a:xfrm>
            <a:off x="5695627" y="5296644"/>
            <a:ext cx="0" cy="15240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72" name="Straight Connector 871"/>
          <p:cNvCxnSpPr/>
          <p:nvPr/>
        </p:nvCxnSpPr>
        <p:spPr bwMode="auto">
          <a:xfrm>
            <a:off x="5983659" y="5296644"/>
            <a:ext cx="0" cy="15240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73" name="Straight Connector 872"/>
          <p:cNvCxnSpPr/>
          <p:nvPr/>
        </p:nvCxnSpPr>
        <p:spPr bwMode="auto">
          <a:xfrm>
            <a:off x="6271691" y="5296644"/>
            <a:ext cx="0" cy="152400"/>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30" name="Group 61"/>
          <p:cNvGrpSpPr>
            <a:grpSpLocks noChangeAspect="1"/>
          </p:cNvGrpSpPr>
          <p:nvPr/>
        </p:nvGrpSpPr>
        <p:grpSpPr>
          <a:xfrm flipV="1">
            <a:off x="1087115" y="5440660"/>
            <a:ext cx="3024336" cy="288032"/>
            <a:chOff x="655067" y="5296644"/>
            <a:chExt cx="504056" cy="504056"/>
          </a:xfrm>
          <a:solidFill>
            <a:schemeClr val="bg1"/>
          </a:solidFill>
        </p:grpSpPr>
        <p:sp>
          <p:nvSpPr>
            <p:cNvPr id="158" name="Isosceles Triangle 157"/>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59" name="Trapezoid 158"/>
            <p:cNvSpPr/>
            <p:nvPr/>
          </p:nvSpPr>
          <p:spPr bwMode="auto">
            <a:xfrm>
              <a:off x="655067" y="5656684"/>
              <a:ext cx="504056" cy="144016"/>
            </a:xfrm>
            <a:prstGeom prst="trapezoid">
              <a:avLst>
                <a:gd name="adj" fmla="val 544200"/>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875" name="Straight Connector 874"/>
          <p:cNvCxnSpPr/>
          <p:nvPr/>
        </p:nvCxnSpPr>
        <p:spPr bwMode="auto">
          <a:xfrm>
            <a:off x="8503939"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357" name="TextBox 356"/>
          <p:cNvSpPr txBox="1"/>
          <p:nvPr/>
        </p:nvSpPr>
        <p:spPr>
          <a:xfrm>
            <a:off x="7877546" y="5584676"/>
            <a:ext cx="410369" cy="738664"/>
          </a:xfrm>
          <a:prstGeom prst="rect">
            <a:avLst/>
          </a:prstGeom>
          <a:noFill/>
        </p:spPr>
        <p:txBody>
          <a:bodyPr wrap="none" lIns="0" tIns="0" rIns="0" bIns="0" rtlCol="0">
            <a:spAutoFit/>
          </a:bodyPr>
          <a:lstStyle/>
          <a:p>
            <a:r>
              <a:rPr lang="en-GB" sz="4800" b="0" dirty="0" smtClean="0">
                <a:solidFill>
                  <a:srgbClr val="FF0000"/>
                </a:solidFill>
              </a:rPr>
              <a:t>X</a:t>
            </a:r>
            <a:endParaRPr lang="en-US" sz="4800" b="0" dirty="0" smtClean="0">
              <a:solidFill>
                <a:srgbClr val="FF0000"/>
              </a:solidFill>
            </a:endParaRPr>
          </a:p>
        </p:txBody>
      </p:sp>
      <p:cxnSp>
        <p:nvCxnSpPr>
          <p:cNvPr id="386" name="Straight Connector 385"/>
          <p:cNvCxnSpPr/>
          <p:nvPr/>
        </p:nvCxnSpPr>
        <p:spPr bwMode="auto">
          <a:xfrm>
            <a:off x="3895427"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87" name="Straight Connector 386"/>
          <p:cNvCxnSpPr/>
          <p:nvPr/>
        </p:nvCxnSpPr>
        <p:spPr bwMode="auto">
          <a:xfrm>
            <a:off x="3751411"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88" name="Straight Connector 387"/>
          <p:cNvCxnSpPr/>
          <p:nvPr/>
        </p:nvCxnSpPr>
        <p:spPr bwMode="auto">
          <a:xfrm>
            <a:off x="3823419"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89" name="Straight Connector 388"/>
          <p:cNvCxnSpPr/>
          <p:nvPr/>
        </p:nvCxnSpPr>
        <p:spPr bwMode="auto">
          <a:xfrm>
            <a:off x="3319363"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90" name="Straight Connector 389"/>
          <p:cNvCxnSpPr/>
          <p:nvPr/>
        </p:nvCxnSpPr>
        <p:spPr bwMode="auto">
          <a:xfrm>
            <a:off x="3175347"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91" name="Straight Connector 390"/>
          <p:cNvCxnSpPr/>
          <p:nvPr/>
        </p:nvCxnSpPr>
        <p:spPr bwMode="auto">
          <a:xfrm>
            <a:off x="3247355"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392" name="Group 365"/>
          <p:cNvGrpSpPr/>
          <p:nvPr/>
        </p:nvGrpSpPr>
        <p:grpSpPr>
          <a:xfrm>
            <a:off x="3463379" y="5296644"/>
            <a:ext cx="144016" cy="144016"/>
            <a:chOff x="1591171" y="4144516"/>
            <a:chExt cx="144016" cy="144016"/>
          </a:xfrm>
        </p:grpSpPr>
        <p:cxnSp>
          <p:nvCxnSpPr>
            <p:cNvPr id="393" name="Straight Connector 392"/>
            <p:cNvCxnSpPr/>
            <p:nvPr/>
          </p:nvCxnSpPr>
          <p:spPr bwMode="auto">
            <a:xfrm>
              <a:off x="1663179"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94" name="Straight Connector 393"/>
            <p:cNvCxnSpPr/>
            <p:nvPr/>
          </p:nvCxnSpPr>
          <p:spPr bwMode="auto">
            <a:xfrm>
              <a:off x="1735187"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95" name="Straight Connector 394"/>
            <p:cNvCxnSpPr/>
            <p:nvPr/>
          </p:nvCxnSpPr>
          <p:spPr bwMode="auto">
            <a:xfrm>
              <a:off x="1591171"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cxnSp>
        <p:nvCxnSpPr>
          <p:cNvPr id="396" name="Straight Connector 395"/>
          <p:cNvCxnSpPr/>
          <p:nvPr/>
        </p:nvCxnSpPr>
        <p:spPr bwMode="auto">
          <a:xfrm>
            <a:off x="3679403" y="5296644"/>
            <a:ext cx="0" cy="15240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97" name="Straight Connector 396"/>
          <p:cNvCxnSpPr/>
          <p:nvPr/>
        </p:nvCxnSpPr>
        <p:spPr bwMode="auto">
          <a:xfrm>
            <a:off x="3103339"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98" name="Straight Connector 397"/>
          <p:cNvCxnSpPr/>
          <p:nvPr/>
        </p:nvCxnSpPr>
        <p:spPr bwMode="auto">
          <a:xfrm>
            <a:off x="2959323"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99" name="Straight Connector 398"/>
          <p:cNvCxnSpPr/>
          <p:nvPr/>
        </p:nvCxnSpPr>
        <p:spPr bwMode="auto">
          <a:xfrm>
            <a:off x="3031331"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403" name="Freeform 402"/>
          <p:cNvSpPr/>
          <p:nvPr/>
        </p:nvSpPr>
        <p:spPr bwMode="auto">
          <a:xfrm>
            <a:off x="3895106" y="5252852"/>
            <a:ext cx="439388" cy="49480"/>
          </a:xfrm>
          <a:custGeom>
            <a:avLst/>
            <a:gdLst>
              <a:gd name="connsiteX0" fmla="*/ 439388 w 439388"/>
              <a:gd name="connsiteY0" fmla="*/ 37605 h 49480"/>
              <a:gd name="connsiteX1" fmla="*/ 225632 w 439388"/>
              <a:gd name="connsiteY1" fmla="*/ 1979 h 49480"/>
              <a:gd name="connsiteX2" fmla="*/ 0 w 439388"/>
              <a:gd name="connsiteY2" fmla="*/ 49480 h 49480"/>
            </a:gdLst>
            <a:ahLst/>
            <a:cxnLst>
              <a:cxn ang="0">
                <a:pos x="connsiteX0" y="connsiteY0"/>
              </a:cxn>
              <a:cxn ang="0">
                <a:pos x="connsiteX1" y="connsiteY1"/>
              </a:cxn>
              <a:cxn ang="0">
                <a:pos x="connsiteX2" y="connsiteY2"/>
              </a:cxn>
            </a:cxnLst>
            <a:rect l="l" t="t" r="r" b="b"/>
            <a:pathLst>
              <a:path w="439388" h="49480">
                <a:moveTo>
                  <a:pt x="439388" y="37605"/>
                </a:moveTo>
                <a:cubicBezTo>
                  <a:pt x="369125" y="18802"/>
                  <a:pt x="298863" y="0"/>
                  <a:pt x="225632" y="1979"/>
                </a:cubicBezTo>
                <a:cubicBezTo>
                  <a:pt x="152401" y="3958"/>
                  <a:pt x="76200" y="26719"/>
                  <a:pt x="0" y="49480"/>
                </a:cubicBezTo>
              </a:path>
            </a:pathLst>
          </a:cu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04" name="Freeform 403"/>
          <p:cNvSpPr/>
          <p:nvPr/>
        </p:nvSpPr>
        <p:spPr bwMode="auto">
          <a:xfrm>
            <a:off x="3829792" y="5224636"/>
            <a:ext cx="564078" cy="77696"/>
          </a:xfrm>
          <a:custGeom>
            <a:avLst/>
            <a:gdLst>
              <a:gd name="connsiteX0" fmla="*/ 564078 w 564078"/>
              <a:gd name="connsiteY0" fmla="*/ 84116 h 84116"/>
              <a:gd name="connsiteX1" fmla="*/ 302821 w 564078"/>
              <a:gd name="connsiteY1" fmla="*/ 989 h 84116"/>
              <a:gd name="connsiteX2" fmla="*/ 0 w 564078"/>
              <a:gd name="connsiteY2" fmla="*/ 78179 h 84116"/>
            </a:gdLst>
            <a:ahLst/>
            <a:cxnLst>
              <a:cxn ang="0">
                <a:pos x="connsiteX0" y="connsiteY0"/>
              </a:cxn>
              <a:cxn ang="0">
                <a:pos x="connsiteX1" y="connsiteY1"/>
              </a:cxn>
              <a:cxn ang="0">
                <a:pos x="connsiteX2" y="connsiteY2"/>
              </a:cxn>
            </a:cxnLst>
            <a:rect l="l" t="t" r="r" b="b"/>
            <a:pathLst>
              <a:path w="564078" h="84116">
                <a:moveTo>
                  <a:pt x="564078" y="84116"/>
                </a:moveTo>
                <a:cubicBezTo>
                  <a:pt x="480456" y="43047"/>
                  <a:pt x="396834" y="1978"/>
                  <a:pt x="302821" y="989"/>
                </a:cubicBezTo>
                <a:cubicBezTo>
                  <a:pt x="208808" y="0"/>
                  <a:pt x="104404" y="39089"/>
                  <a:pt x="0" y="78179"/>
                </a:cubicBezTo>
              </a:path>
            </a:pathLst>
          </a:cu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05" name="Freeform 404"/>
          <p:cNvSpPr/>
          <p:nvPr/>
        </p:nvSpPr>
        <p:spPr bwMode="auto">
          <a:xfrm>
            <a:off x="3752850" y="5199856"/>
            <a:ext cx="721519" cy="98425"/>
          </a:xfrm>
          <a:custGeom>
            <a:avLst/>
            <a:gdLst>
              <a:gd name="connsiteX0" fmla="*/ 721519 w 721519"/>
              <a:gd name="connsiteY0" fmla="*/ 98425 h 98425"/>
              <a:gd name="connsiteX1" fmla="*/ 366713 w 721519"/>
              <a:gd name="connsiteY1" fmla="*/ 794 h 98425"/>
              <a:gd name="connsiteX2" fmla="*/ 0 w 721519"/>
              <a:gd name="connsiteY2" fmla="*/ 93663 h 98425"/>
            </a:gdLst>
            <a:ahLst/>
            <a:cxnLst>
              <a:cxn ang="0">
                <a:pos x="connsiteX0" y="connsiteY0"/>
              </a:cxn>
              <a:cxn ang="0">
                <a:pos x="connsiteX1" y="connsiteY1"/>
              </a:cxn>
              <a:cxn ang="0">
                <a:pos x="connsiteX2" y="connsiteY2"/>
              </a:cxn>
            </a:cxnLst>
            <a:rect l="l" t="t" r="r" b="b"/>
            <a:pathLst>
              <a:path w="721519" h="98425">
                <a:moveTo>
                  <a:pt x="721519" y="98425"/>
                </a:moveTo>
                <a:cubicBezTo>
                  <a:pt x="604242" y="50006"/>
                  <a:pt x="486966" y="1588"/>
                  <a:pt x="366713" y="794"/>
                </a:cubicBezTo>
                <a:cubicBezTo>
                  <a:pt x="246460" y="0"/>
                  <a:pt x="123230" y="46831"/>
                  <a:pt x="0" y="93663"/>
                </a:cubicBezTo>
              </a:path>
            </a:pathLst>
          </a:cu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06" name="Freeform 405"/>
          <p:cNvSpPr/>
          <p:nvPr/>
        </p:nvSpPr>
        <p:spPr bwMode="auto">
          <a:xfrm>
            <a:off x="3681413" y="5166519"/>
            <a:ext cx="864393" cy="131762"/>
          </a:xfrm>
          <a:custGeom>
            <a:avLst/>
            <a:gdLst>
              <a:gd name="connsiteX0" fmla="*/ 864393 w 864393"/>
              <a:gd name="connsiteY0" fmla="*/ 131762 h 131762"/>
              <a:gd name="connsiteX1" fmla="*/ 461962 w 864393"/>
              <a:gd name="connsiteY1" fmla="*/ 794 h 131762"/>
              <a:gd name="connsiteX2" fmla="*/ 0 w 864393"/>
              <a:gd name="connsiteY2" fmla="*/ 127000 h 131762"/>
            </a:gdLst>
            <a:ahLst/>
            <a:cxnLst>
              <a:cxn ang="0">
                <a:pos x="connsiteX0" y="connsiteY0"/>
              </a:cxn>
              <a:cxn ang="0">
                <a:pos x="connsiteX1" y="connsiteY1"/>
              </a:cxn>
              <a:cxn ang="0">
                <a:pos x="connsiteX2" y="connsiteY2"/>
              </a:cxn>
            </a:cxnLst>
            <a:rect l="l" t="t" r="r" b="b"/>
            <a:pathLst>
              <a:path w="864393" h="131762">
                <a:moveTo>
                  <a:pt x="864393" y="131762"/>
                </a:moveTo>
                <a:cubicBezTo>
                  <a:pt x="735210" y="66675"/>
                  <a:pt x="606027" y="1588"/>
                  <a:pt x="461962" y="794"/>
                </a:cubicBezTo>
                <a:cubicBezTo>
                  <a:pt x="317897" y="0"/>
                  <a:pt x="158948" y="63500"/>
                  <a:pt x="0" y="127000"/>
                </a:cubicBezTo>
              </a:path>
            </a:pathLst>
          </a:cu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07" name="Freeform 406"/>
          <p:cNvSpPr/>
          <p:nvPr/>
        </p:nvSpPr>
        <p:spPr bwMode="auto">
          <a:xfrm>
            <a:off x="3607594" y="5131197"/>
            <a:ext cx="1009650" cy="164703"/>
          </a:xfrm>
          <a:custGeom>
            <a:avLst/>
            <a:gdLst>
              <a:gd name="connsiteX0" fmla="*/ 1009650 w 1009650"/>
              <a:gd name="connsiteY0" fmla="*/ 162322 h 164703"/>
              <a:gd name="connsiteX1" fmla="*/ 545306 w 1009650"/>
              <a:gd name="connsiteY1" fmla="*/ 397 h 164703"/>
              <a:gd name="connsiteX2" fmla="*/ 0 w 1009650"/>
              <a:gd name="connsiteY2" fmla="*/ 164703 h 164703"/>
            </a:gdLst>
            <a:ahLst/>
            <a:cxnLst>
              <a:cxn ang="0">
                <a:pos x="connsiteX0" y="connsiteY0"/>
              </a:cxn>
              <a:cxn ang="0">
                <a:pos x="connsiteX1" y="connsiteY1"/>
              </a:cxn>
              <a:cxn ang="0">
                <a:pos x="connsiteX2" y="connsiteY2"/>
              </a:cxn>
            </a:cxnLst>
            <a:rect l="l" t="t" r="r" b="b"/>
            <a:pathLst>
              <a:path w="1009650" h="164703">
                <a:moveTo>
                  <a:pt x="1009650" y="162322"/>
                </a:moveTo>
                <a:cubicBezTo>
                  <a:pt x="861615" y="81161"/>
                  <a:pt x="713581" y="0"/>
                  <a:pt x="545306" y="397"/>
                </a:cubicBezTo>
                <a:cubicBezTo>
                  <a:pt x="377031" y="794"/>
                  <a:pt x="188515" y="82748"/>
                  <a:pt x="0" y="164703"/>
                </a:cubicBezTo>
              </a:path>
            </a:pathLst>
          </a:cu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08" name="Freeform 407"/>
          <p:cNvSpPr/>
          <p:nvPr/>
        </p:nvSpPr>
        <p:spPr bwMode="auto">
          <a:xfrm>
            <a:off x="3543300" y="5109369"/>
            <a:ext cx="1143000" cy="186531"/>
          </a:xfrm>
          <a:custGeom>
            <a:avLst/>
            <a:gdLst>
              <a:gd name="connsiteX0" fmla="*/ 1143000 w 1143000"/>
              <a:gd name="connsiteY0" fmla="*/ 186531 h 186531"/>
              <a:gd name="connsiteX1" fmla="*/ 626269 w 1143000"/>
              <a:gd name="connsiteY1" fmla="*/ 794 h 186531"/>
              <a:gd name="connsiteX2" fmla="*/ 0 w 1143000"/>
              <a:gd name="connsiteY2" fmla="*/ 181769 h 186531"/>
            </a:gdLst>
            <a:ahLst/>
            <a:cxnLst>
              <a:cxn ang="0">
                <a:pos x="connsiteX0" y="connsiteY0"/>
              </a:cxn>
              <a:cxn ang="0">
                <a:pos x="connsiteX1" y="connsiteY1"/>
              </a:cxn>
              <a:cxn ang="0">
                <a:pos x="connsiteX2" y="connsiteY2"/>
              </a:cxn>
            </a:cxnLst>
            <a:rect l="l" t="t" r="r" b="b"/>
            <a:pathLst>
              <a:path w="1143000" h="186531">
                <a:moveTo>
                  <a:pt x="1143000" y="186531"/>
                </a:moveTo>
                <a:cubicBezTo>
                  <a:pt x="979884" y="94059"/>
                  <a:pt x="816769" y="1588"/>
                  <a:pt x="626269" y="794"/>
                </a:cubicBezTo>
                <a:cubicBezTo>
                  <a:pt x="435769" y="0"/>
                  <a:pt x="217884" y="90884"/>
                  <a:pt x="0" y="181769"/>
                </a:cubicBezTo>
              </a:path>
            </a:pathLst>
          </a:cu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12" name="Freeform 411"/>
          <p:cNvSpPr/>
          <p:nvPr/>
        </p:nvSpPr>
        <p:spPr bwMode="auto">
          <a:xfrm>
            <a:off x="3462338" y="5080397"/>
            <a:ext cx="1297781" cy="220266"/>
          </a:xfrm>
          <a:custGeom>
            <a:avLst/>
            <a:gdLst>
              <a:gd name="connsiteX0" fmla="*/ 1297781 w 1297781"/>
              <a:gd name="connsiteY0" fmla="*/ 220266 h 220266"/>
              <a:gd name="connsiteX1" fmla="*/ 723900 w 1297781"/>
              <a:gd name="connsiteY1" fmla="*/ 1191 h 220266"/>
              <a:gd name="connsiteX2" fmla="*/ 0 w 1297781"/>
              <a:gd name="connsiteY2" fmla="*/ 213122 h 220266"/>
            </a:gdLst>
            <a:ahLst/>
            <a:cxnLst>
              <a:cxn ang="0">
                <a:pos x="connsiteX0" y="connsiteY0"/>
              </a:cxn>
              <a:cxn ang="0">
                <a:pos x="connsiteX1" y="connsiteY1"/>
              </a:cxn>
              <a:cxn ang="0">
                <a:pos x="connsiteX2" y="connsiteY2"/>
              </a:cxn>
            </a:cxnLst>
            <a:rect l="l" t="t" r="r" b="b"/>
            <a:pathLst>
              <a:path w="1297781" h="220266">
                <a:moveTo>
                  <a:pt x="1297781" y="220266"/>
                </a:moveTo>
                <a:cubicBezTo>
                  <a:pt x="1118989" y="111324"/>
                  <a:pt x="940197" y="2382"/>
                  <a:pt x="723900" y="1191"/>
                </a:cubicBezTo>
                <a:cubicBezTo>
                  <a:pt x="507603" y="0"/>
                  <a:pt x="253801" y="106561"/>
                  <a:pt x="0" y="213122"/>
                </a:cubicBezTo>
              </a:path>
            </a:pathLst>
          </a:cu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16" name="Rectangle 415"/>
          <p:cNvSpPr/>
          <p:nvPr/>
        </p:nvSpPr>
        <p:spPr bwMode="auto">
          <a:xfrm>
            <a:off x="2023219" y="4720580"/>
            <a:ext cx="360040" cy="216024"/>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GB" sz="1000" dirty="0" err="1" smtClean="0">
                <a:solidFill>
                  <a:schemeClr val="bg1"/>
                </a:solidFill>
                <a:latin typeface="Arial" charset="0"/>
              </a:rPr>
              <a:t>h</a:t>
            </a:r>
            <a:r>
              <a:rPr kumimoji="0" lang="en-GB" sz="1000" b="1" i="0" u="none" strike="noStrike" cap="none" normalizeH="0" baseline="0" dirty="0" err="1" smtClean="0">
                <a:ln>
                  <a:noFill/>
                </a:ln>
                <a:solidFill>
                  <a:schemeClr val="bg1"/>
                </a:solidFill>
                <a:effectLst/>
                <a:latin typeface="Arial" charset="0"/>
                <a:ea typeface="MS PGothic" pitchFamily="34" charset="-128"/>
              </a:rPr>
              <a:t>DSS</a:t>
            </a:r>
            <a:endParaRPr kumimoji="0" lang="en-US" sz="1000" b="1" i="0" u="none" strike="noStrike" cap="none" normalizeH="0" baseline="0" dirty="0" smtClean="0">
              <a:ln>
                <a:noFill/>
              </a:ln>
              <a:solidFill>
                <a:schemeClr val="bg1"/>
              </a:solidFill>
              <a:effectLst/>
              <a:latin typeface="Arial" charset="0"/>
              <a:ea typeface="MS PGothic" pitchFamily="34" charset="-128"/>
            </a:endParaRPr>
          </a:p>
        </p:txBody>
      </p:sp>
      <p:sp>
        <p:nvSpPr>
          <p:cNvPr id="418" name="Rectangle 417"/>
          <p:cNvSpPr/>
          <p:nvPr/>
        </p:nvSpPr>
        <p:spPr bwMode="auto">
          <a:xfrm flipH="1">
            <a:off x="8359923" y="4720580"/>
            <a:ext cx="360040" cy="216024"/>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GB" sz="1000" dirty="0" err="1" smtClean="0">
                <a:solidFill>
                  <a:schemeClr val="bg1"/>
                </a:solidFill>
                <a:latin typeface="Arial" charset="0"/>
              </a:rPr>
              <a:t>h</a:t>
            </a:r>
            <a:r>
              <a:rPr kumimoji="0" lang="en-GB" sz="1000" b="1" i="0" u="none" strike="noStrike" cap="none" normalizeH="0" baseline="0" dirty="0" err="1" smtClean="0">
                <a:ln>
                  <a:noFill/>
                </a:ln>
                <a:solidFill>
                  <a:schemeClr val="bg1"/>
                </a:solidFill>
                <a:effectLst/>
                <a:latin typeface="Arial" charset="0"/>
                <a:ea typeface="MS PGothic" pitchFamily="34" charset="-128"/>
              </a:rPr>
              <a:t>DSS</a:t>
            </a:r>
            <a:endParaRPr kumimoji="0" lang="en-US" sz="1000" b="1" i="0" u="none" strike="noStrike" cap="none" normalizeH="0" baseline="0" dirty="0" smtClean="0">
              <a:ln>
                <a:noFill/>
              </a:ln>
              <a:solidFill>
                <a:schemeClr val="bg1"/>
              </a:solidFill>
              <a:effectLst/>
              <a:latin typeface="Arial" charset="0"/>
              <a:ea typeface="MS PGothic" pitchFamily="34" charset="-128"/>
            </a:endParaRPr>
          </a:p>
        </p:txBody>
      </p:sp>
      <p:cxnSp>
        <p:nvCxnSpPr>
          <p:cNvPr id="419" name="Straight Connector 418"/>
          <p:cNvCxnSpPr/>
          <p:nvPr/>
        </p:nvCxnSpPr>
        <p:spPr bwMode="auto">
          <a:xfrm flipH="1">
            <a:off x="8503939" y="4792588"/>
            <a:ext cx="72008" cy="144016"/>
          </a:xfrm>
          <a:prstGeom prst="line">
            <a:avLst/>
          </a:prstGeom>
          <a:solidFill>
            <a:schemeClr val="accent1"/>
          </a:solidFill>
          <a:ln w="38100" cap="flat" cmpd="sng" algn="ctr">
            <a:solidFill>
              <a:schemeClr val="bg1"/>
            </a:solidFill>
            <a:prstDash val="solid"/>
            <a:round/>
            <a:headEnd type="none" w="med" len="med"/>
            <a:tailEnd type="none" w="med" len="med"/>
          </a:ln>
          <a:effectLst/>
        </p:spPr>
      </p:cxnSp>
      <p:cxnSp>
        <p:nvCxnSpPr>
          <p:cNvPr id="421" name="Straight Connector 420"/>
          <p:cNvCxnSpPr/>
          <p:nvPr/>
        </p:nvCxnSpPr>
        <p:spPr bwMode="auto">
          <a:xfrm>
            <a:off x="8431931" y="4720580"/>
            <a:ext cx="0" cy="72008"/>
          </a:xfrm>
          <a:prstGeom prst="line">
            <a:avLst/>
          </a:prstGeom>
          <a:solidFill>
            <a:schemeClr val="accent1"/>
          </a:solidFill>
          <a:ln w="38100" cap="flat" cmpd="sng" algn="ctr">
            <a:solidFill>
              <a:schemeClr val="bg1"/>
            </a:solidFill>
            <a:prstDash val="solid"/>
            <a:round/>
            <a:headEnd type="none" w="med" len="med"/>
            <a:tailEnd type="none" w="med" len="med"/>
          </a:ln>
          <a:effectLst/>
        </p:spPr>
      </p:cxnSp>
      <p:sp>
        <p:nvSpPr>
          <p:cNvPr id="422" name="Freeform 421"/>
          <p:cNvSpPr/>
          <p:nvPr/>
        </p:nvSpPr>
        <p:spPr bwMode="auto">
          <a:xfrm>
            <a:off x="2095227" y="4720580"/>
            <a:ext cx="216024" cy="72008"/>
          </a:xfrm>
          <a:custGeom>
            <a:avLst/>
            <a:gdLst>
              <a:gd name="connsiteX0" fmla="*/ 0 w 218783"/>
              <a:gd name="connsiteY0" fmla="*/ 0 h 73863"/>
              <a:gd name="connsiteX1" fmla="*/ 106587 w 218783"/>
              <a:gd name="connsiteY1" fmla="*/ 72928 h 73863"/>
              <a:gd name="connsiteX2" fmla="*/ 218783 w 218783"/>
              <a:gd name="connsiteY2" fmla="*/ 5610 h 73863"/>
            </a:gdLst>
            <a:ahLst/>
            <a:cxnLst>
              <a:cxn ang="0">
                <a:pos x="connsiteX0" y="connsiteY0"/>
              </a:cxn>
              <a:cxn ang="0">
                <a:pos x="connsiteX1" y="connsiteY1"/>
              </a:cxn>
              <a:cxn ang="0">
                <a:pos x="connsiteX2" y="connsiteY2"/>
              </a:cxn>
            </a:cxnLst>
            <a:rect l="l" t="t" r="r" b="b"/>
            <a:pathLst>
              <a:path w="218783" h="73863">
                <a:moveTo>
                  <a:pt x="0" y="0"/>
                </a:moveTo>
                <a:cubicBezTo>
                  <a:pt x="35061" y="35996"/>
                  <a:pt x="70123" y="71993"/>
                  <a:pt x="106587" y="72928"/>
                </a:cubicBezTo>
                <a:cubicBezTo>
                  <a:pt x="143051" y="73863"/>
                  <a:pt x="180917" y="39736"/>
                  <a:pt x="218783" y="5610"/>
                </a:cubicBezTo>
              </a:path>
            </a:pathLst>
          </a:custGeom>
          <a:noFill/>
          <a:ln w="38100"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423" name="Straight Connector 422"/>
          <p:cNvCxnSpPr/>
          <p:nvPr/>
        </p:nvCxnSpPr>
        <p:spPr bwMode="auto">
          <a:xfrm>
            <a:off x="8647955" y="4720580"/>
            <a:ext cx="0" cy="72008"/>
          </a:xfrm>
          <a:prstGeom prst="line">
            <a:avLst/>
          </a:prstGeom>
          <a:solidFill>
            <a:schemeClr val="accent1"/>
          </a:solidFill>
          <a:ln w="38100" cap="flat" cmpd="sng" algn="ctr">
            <a:solidFill>
              <a:schemeClr val="bg1"/>
            </a:solidFill>
            <a:prstDash val="solid"/>
            <a:round/>
            <a:headEnd type="none" w="med" len="med"/>
            <a:tailEnd type="none" w="med" len="med"/>
          </a:ln>
          <a:effectLst/>
        </p:spPr>
      </p:cxnSp>
      <p:cxnSp>
        <p:nvCxnSpPr>
          <p:cNvPr id="424" name="Straight Connector 423"/>
          <p:cNvCxnSpPr/>
          <p:nvPr/>
        </p:nvCxnSpPr>
        <p:spPr bwMode="auto">
          <a:xfrm flipH="1">
            <a:off x="6703739"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25" name="Straight Connector 424"/>
          <p:cNvCxnSpPr/>
          <p:nvPr/>
        </p:nvCxnSpPr>
        <p:spPr bwMode="auto">
          <a:xfrm flipH="1">
            <a:off x="6847755"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26" name="Straight Connector 425"/>
          <p:cNvCxnSpPr/>
          <p:nvPr/>
        </p:nvCxnSpPr>
        <p:spPr bwMode="auto">
          <a:xfrm flipH="1">
            <a:off x="6775747"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27" name="Straight Connector 426"/>
          <p:cNvCxnSpPr/>
          <p:nvPr/>
        </p:nvCxnSpPr>
        <p:spPr bwMode="auto">
          <a:xfrm flipH="1">
            <a:off x="7279803"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28" name="Straight Connector 427"/>
          <p:cNvCxnSpPr/>
          <p:nvPr/>
        </p:nvCxnSpPr>
        <p:spPr bwMode="auto">
          <a:xfrm flipH="1">
            <a:off x="7423819"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29" name="Straight Connector 428"/>
          <p:cNvCxnSpPr/>
          <p:nvPr/>
        </p:nvCxnSpPr>
        <p:spPr bwMode="auto">
          <a:xfrm flipH="1">
            <a:off x="7351811"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430" name="Group 365"/>
          <p:cNvGrpSpPr/>
          <p:nvPr/>
        </p:nvGrpSpPr>
        <p:grpSpPr>
          <a:xfrm flipH="1">
            <a:off x="6991771" y="5296644"/>
            <a:ext cx="144016" cy="144016"/>
            <a:chOff x="1591171" y="4144516"/>
            <a:chExt cx="144016" cy="144016"/>
          </a:xfrm>
        </p:grpSpPr>
        <p:cxnSp>
          <p:nvCxnSpPr>
            <p:cNvPr id="431" name="Straight Connector 430"/>
            <p:cNvCxnSpPr/>
            <p:nvPr/>
          </p:nvCxnSpPr>
          <p:spPr bwMode="auto">
            <a:xfrm>
              <a:off x="1663179"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32" name="Straight Connector 431"/>
            <p:cNvCxnSpPr/>
            <p:nvPr/>
          </p:nvCxnSpPr>
          <p:spPr bwMode="auto">
            <a:xfrm>
              <a:off x="1735187"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33" name="Straight Connector 432"/>
            <p:cNvCxnSpPr/>
            <p:nvPr/>
          </p:nvCxnSpPr>
          <p:spPr bwMode="auto">
            <a:xfrm>
              <a:off x="1591171"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cxnSp>
        <p:nvCxnSpPr>
          <p:cNvPr id="434" name="Straight Connector 433"/>
          <p:cNvCxnSpPr/>
          <p:nvPr/>
        </p:nvCxnSpPr>
        <p:spPr bwMode="auto">
          <a:xfrm flipH="1">
            <a:off x="6919763" y="5296644"/>
            <a:ext cx="0" cy="15240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35" name="Straight Connector 434"/>
          <p:cNvCxnSpPr/>
          <p:nvPr/>
        </p:nvCxnSpPr>
        <p:spPr bwMode="auto">
          <a:xfrm flipH="1">
            <a:off x="7495827"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36" name="Straight Connector 435"/>
          <p:cNvCxnSpPr/>
          <p:nvPr/>
        </p:nvCxnSpPr>
        <p:spPr bwMode="auto">
          <a:xfrm flipH="1">
            <a:off x="7639843"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37" name="Straight Connector 436"/>
          <p:cNvCxnSpPr/>
          <p:nvPr/>
        </p:nvCxnSpPr>
        <p:spPr bwMode="auto">
          <a:xfrm flipH="1">
            <a:off x="7567835"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438" name="TextBox 437"/>
          <p:cNvSpPr txBox="1"/>
          <p:nvPr/>
        </p:nvSpPr>
        <p:spPr>
          <a:xfrm>
            <a:off x="6995" y="7816924"/>
            <a:ext cx="6054991" cy="184666"/>
          </a:xfrm>
          <a:prstGeom prst="rect">
            <a:avLst/>
          </a:prstGeom>
          <a:noFill/>
        </p:spPr>
        <p:txBody>
          <a:bodyPr wrap="none" lIns="0" tIns="0" rIns="0" bIns="0" rtlCol="0">
            <a:spAutoFit/>
          </a:bodyPr>
          <a:lstStyle/>
          <a:p>
            <a:r>
              <a:rPr lang="en-GB" sz="1200" b="0" dirty="0" err="1" smtClean="0"/>
              <a:t>hDTS</a:t>
            </a:r>
            <a:r>
              <a:rPr lang="en-GB" sz="1200" b="0" dirty="0" smtClean="0"/>
              <a:t>: half-Distributed TESI protection </a:t>
            </a:r>
            <a:r>
              <a:rPr lang="en-GB" sz="1200" b="0" dirty="0" err="1" smtClean="0"/>
              <a:t>Sublayer</a:t>
            </a:r>
            <a:r>
              <a:rPr lang="en-GB" sz="1200" b="0" dirty="0" smtClean="0"/>
              <a:t>,   </a:t>
            </a:r>
            <a:r>
              <a:rPr lang="en-GB" sz="1200" b="0" dirty="0" err="1" smtClean="0"/>
              <a:t>hDSS</a:t>
            </a:r>
            <a:r>
              <a:rPr lang="en-GB" sz="1200" b="0" dirty="0" smtClean="0"/>
              <a:t>: half-Distributed SNCP </a:t>
            </a:r>
            <a:r>
              <a:rPr lang="en-GB" sz="1200" b="0" dirty="0" err="1" smtClean="0"/>
              <a:t>Sublayer</a:t>
            </a:r>
            <a:endParaRPr lang="en-US" sz="1200" b="0" dirty="0" smtClean="0"/>
          </a:p>
        </p:txBody>
      </p:sp>
      <p:cxnSp>
        <p:nvCxnSpPr>
          <p:cNvPr id="361" name="Straight Connector 360"/>
          <p:cNvCxnSpPr/>
          <p:nvPr/>
        </p:nvCxnSpPr>
        <p:spPr bwMode="auto">
          <a:xfrm>
            <a:off x="3247355" y="4864596"/>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362" name="Straight Connector 361"/>
          <p:cNvCxnSpPr/>
          <p:nvPr/>
        </p:nvCxnSpPr>
        <p:spPr bwMode="auto">
          <a:xfrm>
            <a:off x="3175347" y="4864596"/>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363" name="Straight Connector 362"/>
          <p:cNvCxnSpPr/>
          <p:nvPr/>
        </p:nvCxnSpPr>
        <p:spPr bwMode="auto">
          <a:xfrm>
            <a:off x="3103339" y="4864596"/>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367" name="Straight Connector 366"/>
          <p:cNvCxnSpPr/>
          <p:nvPr/>
        </p:nvCxnSpPr>
        <p:spPr bwMode="auto">
          <a:xfrm>
            <a:off x="4831531" y="4864596"/>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368" name="Straight Connector 367"/>
          <p:cNvCxnSpPr/>
          <p:nvPr/>
        </p:nvCxnSpPr>
        <p:spPr bwMode="auto">
          <a:xfrm>
            <a:off x="4759523" y="4864596"/>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369" name="Straight Connector 368"/>
          <p:cNvCxnSpPr/>
          <p:nvPr/>
        </p:nvCxnSpPr>
        <p:spPr bwMode="auto">
          <a:xfrm>
            <a:off x="4687515" y="4864596"/>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376" name="Straight Connector 375"/>
          <p:cNvCxnSpPr/>
          <p:nvPr/>
        </p:nvCxnSpPr>
        <p:spPr bwMode="auto">
          <a:xfrm>
            <a:off x="8071891" y="4864596"/>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377" name="Straight Connector 376"/>
          <p:cNvCxnSpPr/>
          <p:nvPr/>
        </p:nvCxnSpPr>
        <p:spPr bwMode="auto">
          <a:xfrm>
            <a:off x="7999883" y="4864596"/>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378" name="Straight Connector 377"/>
          <p:cNvCxnSpPr/>
          <p:nvPr/>
        </p:nvCxnSpPr>
        <p:spPr bwMode="auto">
          <a:xfrm>
            <a:off x="7927875" y="4864596"/>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379" name="Straight Connector 378"/>
          <p:cNvCxnSpPr/>
          <p:nvPr/>
        </p:nvCxnSpPr>
        <p:spPr bwMode="auto">
          <a:xfrm>
            <a:off x="6703739" y="4864596"/>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380" name="Straight Connector 379"/>
          <p:cNvCxnSpPr/>
          <p:nvPr/>
        </p:nvCxnSpPr>
        <p:spPr bwMode="auto">
          <a:xfrm>
            <a:off x="6775747" y="4864596"/>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381" name="Straight Connector 380"/>
          <p:cNvCxnSpPr/>
          <p:nvPr/>
        </p:nvCxnSpPr>
        <p:spPr bwMode="auto">
          <a:xfrm flipH="1">
            <a:off x="6847755" y="4864596"/>
            <a:ext cx="8384"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8" name="Straight Connector 47"/>
          <p:cNvCxnSpPr/>
          <p:nvPr/>
        </p:nvCxnSpPr>
        <p:spPr bwMode="auto">
          <a:xfrm>
            <a:off x="3103339"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9" name="Straight Connector 48"/>
          <p:cNvCxnSpPr/>
          <p:nvPr/>
        </p:nvCxnSpPr>
        <p:spPr bwMode="auto">
          <a:xfrm>
            <a:off x="3175347"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0" name="Straight Connector 49"/>
          <p:cNvCxnSpPr/>
          <p:nvPr/>
        </p:nvCxnSpPr>
        <p:spPr bwMode="auto">
          <a:xfrm>
            <a:off x="3247355"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1" name="Straight Connector 50"/>
          <p:cNvCxnSpPr/>
          <p:nvPr/>
        </p:nvCxnSpPr>
        <p:spPr bwMode="auto">
          <a:xfrm>
            <a:off x="7567835" y="4216524"/>
            <a:ext cx="0" cy="64807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52" name="Straight Connector 51"/>
          <p:cNvCxnSpPr/>
          <p:nvPr/>
        </p:nvCxnSpPr>
        <p:spPr bwMode="auto">
          <a:xfrm>
            <a:off x="7423819" y="4216524"/>
            <a:ext cx="0" cy="64807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53" name="Straight Connector 52"/>
          <p:cNvCxnSpPr/>
          <p:nvPr/>
        </p:nvCxnSpPr>
        <p:spPr bwMode="auto">
          <a:xfrm>
            <a:off x="7495827" y="4216524"/>
            <a:ext cx="0" cy="64807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139" name="Straight Connector 138"/>
          <p:cNvCxnSpPr/>
          <p:nvPr/>
        </p:nvCxnSpPr>
        <p:spPr bwMode="auto">
          <a:xfrm>
            <a:off x="8071891" y="4216524"/>
            <a:ext cx="0" cy="64807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140" name="Straight Connector 139"/>
          <p:cNvCxnSpPr/>
          <p:nvPr/>
        </p:nvCxnSpPr>
        <p:spPr bwMode="auto">
          <a:xfrm>
            <a:off x="7927875" y="4216524"/>
            <a:ext cx="0" cy="64807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141" name="Straight Connector 140"/>
          <p:cNvCxnSpPr/>
          <p:nvPr/>
        </p:nvCxnSpPr>
        <p:spPr bwMode="auto">
          <a:xfrm>
            <a:off x="7999883" y="4216524"/>
            <a:ext cx="0" cy="64807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142" name="Straight Connector 141"/>
          <p:cNvCxnSpPr/>
          <p:nvPr/>
        </p:nvCxnSpPr>
        <p:spPr bwMode="auto">
          <a:xfrm>
            <a:off x="2815307"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43" name="Straight Connector 142"/>
          <p:cNvCxnSpPr/>
          <p:nvPr/>
        </p:nvCxnSpPr>
        <p:spPr bwMode="auto">
          <a:xfrm>
            <a:off x="2671291"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44" name="Straight Connector 143"/>
          <p:cNvCxnSpPr/>
          <p:nvPr/>
        </p:nvCxnSpPr>
        <p:spPr bwMode="auto">
          <a:xfrm>
            <a:off x="2743299"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6" name="Straight Connector 295"/>
          <p:cNvCxnSpPr/>
          <p:nvPr/>
        </p:nvCxnSpPr>
        <p:spPr bwMode="auto">
          <a:xfrm>
            <a:off x="1879203"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7" name="Straight Connector 296"/>
          <p:cNvCxnSpPr/>
          <p:nvPr/>
        </p:nvCxnSpPr>
        <p:spPr bwMode="auto">
          <a:xfrm>
            <a:off x="2095227"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8" name="Straight Connector 297"/>
          <p:cNvCxnSpPr/>
          <p:nvPr/>
        </p:nvCxnSpPr>
        <p:spPr bwMode="auto">
          <a:xfrm>
            <a:off x="1951211"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2" name="Straight Connector 291"/>
          <p:cNvCxnSpPr/>
          <p:nvPr/>
        </p:nvCxnSpPr>
        <p:spPr bwMode="auto">
          <a:xfrm>
            <a:off x="5768598" y="4216524"/>
            <a:ext cx="0" cy="64807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299" name="Straight Connector 298"/>
          <p:cNvCxnSpPr/>
          <p:nvPr/>
        </p:nvCxnSpPr>
        <p:spPr bwMode="auto">
          <a:xfrm>
            <a:off x="5840606" y="4216524"/>
            <a:ext cx="0" cy="64807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306" name="Straight Connector 305"/>
          <p:cNvCxnSpPr/>
          <p:nvPr/>
        </p:nvCxnSpPr>
        <p:spPr bwMode="auto">
          <a:xfrm>
            <a:off x="5912614" y="4216524"/>
            <a:ext cx="0" cy="64807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308" name="Straight Connector 307"/>
          <p:cNvCxnSpPr/>
          <p:nvPr/>
        </p:nvCxnSpPr>
        <p:spPr bwMode="auto">
          <a:xfrm>
            <a:off x="4831531"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11" name="Straight Connector 310"/>
          <p:cNvCxnSpPr/>
          <p:nvPr/>
        </p:nvCxnSpPr>
        <p:spPr bwMode="auto">
          <a:xfrm>
            <a:off x="4687515"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12" name="Straight Connector 311"/>
          <p:cNvCxnSpPr/>
          <p:nvPr/>
        </p:nvCxnSpPr>
        <p:spPr bwMode="auto">
          <a:xfrm>
            <a:off x="4759523"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65" name="Straight Connector 364"/>
          <p:cNvCxnSpPr/>
          <p:nvPr/>
        </p:nvCxnSpPr>
        <p:spPr bwMode="auto">
          <a:xfrm>
            <a:off x="6847755" y="4216524"/>
            <a:ext cx="0" cy="64807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370" name="Straight Connector 369"/>
          <p:cNvCxnSpPr/>
          <p:nvPr/>
        </p:nvCxnSpPr>
        <p:spPr bwMode="auto">
          <a:xfrm>
            <a:off x="6703739" y="4216524"/>
            <a:ext cx="0" cy="64807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372" name="Straight Connector 371"/>
          <p:cNvCxnSpPr/>
          <p:nvPr/>
        </p:nvCxnSpPr>
        <p:spPr bwMode="auto">
          <a:xfrm>
            <a:off x="6775747" y="4216524"/>
            <a:ext cx="0" cy="64807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373" name="Straight Connector 372"/>
          <p:cNvCxnSpPr/>
          <p:nvPr/>
        </p:nvCxnSpPr>
        <p:spPr bwMode="auto">
          <a:xfrm>
            <a:off x="3895427"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74" name="Straight Connector 373"/>
          <p:cNvCxnSpPr/>
          <p:nvPr/>
        </p:nvCxnSpPr>
        <p:spPr bwMode="auto">
          <a:xfrm>
            <a:off x="3751411"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75" name="Straight Connector 374"/>
          <p:cNvCxnSpPr/>
          <p:nvPr/>
        </p:nvCxnSpPr>
        <p:spPr bwMode="auto">
          <a:xfrm>
            <a:off x="3823419"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51" name="Straight Connector 450"/>
          <p:cNvCxnSpPr/>
          <p:nvPr/>
        </p:nvCxnSpPr>
        <p:spPr bwMode="auto">
          <a:xfrm>
            <a:off x="1303139"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52" name="Straight Connector 451"/>
          <p:cNvCxnSpPr/>
          <p:nvPr/>
        </p:nvCxnSpPr>
        <p:spPr bwMode="auto">
          <a:xfrm>
            <a:off x="1375147"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53" name="Straight Connector 452"/>
          <p:cNvCxnSpPr/>
          <p:nvPr/>
        </p:nvCxnSpPr>
        <p:spPr bwMode="auto">
          <a:xfrm>
            <a:off x="1231131"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54" name="Straight Connector 453"/>
          <p:cNvCxnSpPr/>
          <p:nvPr/>
        </p:nvCxnSpPr>
        <p:spPr bwMode="auto">
          <a:xfrm flipH="1">
            <a:off x="9440043"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55" name="Straight Connector 454"/>
          <p:cNvCxnSpPr/>
          <p:nvPr/>
        </p:nvCxnSpPr>
        <p:spPr bwMode="auto">
          <a:xfrm flipH="1">
            <a:off x="9368035"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56" name="Straight Connector 455"/>
          <p:cNvCxnSpPr/>
          <p:nvPr/>
        </p:nvCxnSpPr>
        <p:spPr bwMode="auto">
          <a:xfrm flipH="1">
            <a:off x="9512051"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52" name="Straight Connector 751"/>
          <p:cNvCxnSpPr/>
          <p:nvPr/>
        </p:nvCxnSpPr>
        <p:spPr bwMode="auto">
          <a:xfrm>
            <a:off x="1663179"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53" name="Straight Connector 752"/>
          <p:cNvCxnSpPr/>
          <p:nvPr/>
        </p:nvCxnSpPr>
        <p:spPr bwMode="auto">
          <a:xfrm>
            <a:off x="1735187"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54" name="Straight Connector 753"/>
          <p:cNvCxnSpPr/>
          <p:nvPr/>
        </p:nvCxnSpPr>
        <p:spPr bwMode="auto">
          <a:xfrm>
            <a:off x="1591171"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79" name="Straight Connector 778"/>
          <p:cNvCxnSpPr/>
          <p:nvPr/>
        </p:nvCxnSpPr>
        <p:spPr bwMode="auto">
          <a:xfrm>
            <a:off x="2383259" y="421652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81" name="Straight Connector 780"/>
          <p:cNvCxnSpPr/>
          <p:nvPr/>
        </p:nvCxnSpPr>
        <p:spPr bwMode="auto">
          <a:xfrm>
            <a:off x="2311251"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704" name="Rectangle 703"/>
          <p:cNvSpPr/>
          <p:nvPr/>
        </p:nvSpPr>
        <p:spPr bwMode="auto">
          <a:xfrm>
            <a:off x="5407595" y="3280420"/>
            <a:ext cx="3600400" cy="432048"/>
          </a:xfrm>
          <a:prstGeom prst="rect">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1"/>
                </a:solidFill>
                <a:effectLst/>
                <a:latin typeface="Arial" charset="0"/>
                <a:ea typeface="MS PGothic" pitchFamily="34" charset="-128"/>
              </a:rPr>
              <a:t>BVLAN EC/TESI</a:t>
            </a:r>
            <a:r>
              <a:rPr kumimoji="0" lang="en-GB" sz="1400" b="1" i="0" u="none" strike="noStrike" cap="none" normalizeH="0" dirty="0" smtClean="0">
                <a:ln>
                  <a:noFill/>
                </a:ln>
                <a:solidFill>
                  <a:schemeClr val="tx1"/>
                </a:solidFill>
                <a:effectLst/>
                <a:latin typeface="Arial" charset="0"/>
                <a:ea typeface="MS PGothic" pitchFamily="34" charset="-128"/>
              </a:rPr>
              <a:t> </a:t>
            </a:r>
            <a:r>
              <a:rPr kumimoji="0" lang="en-GB" sz="1400" b="1" i="0" u="none" strike="noStrike" cap="none" normalizeH="0" baseline="0" dirty="0" smtClean="0">
                <a:ln>
                  <a:noFill/>
                </a:ln>
                <a:solidFill>
                  <a:schemeClr val="tx1"/>
                </a:solidFill>
                <a:effectLst/>
                <a:latin typeface="Arial" charset="0"/>
                <a:ea typeface="MS PGothic" pitchFamily="34" charset="-128"/>
              </a:rPr>
              <a:t>Relay</a:t>
            </a:r>
            <a:endParaRPr kumimoji="0" lang="en-US" sz="1400" b="1" i="0" u="none" strike="noStrike" cap="none" normalizeH="0" baseline="0" dirty="0" smtClean="0">
              <a:ln>
                <a:noFill/>
              </a:ln>
              <a:solidFill>
                <a:schemeClr val="tx1"/>
              </a:solidFill>
              <a:effectLst/>
              <a:latin typeface="Arial" charset="0"/>
              <a:ea typeface="MS PGothic" pitchFamily="34" charset="-128"/>
            </a:endParaRPr>
          </a:p>
        </p:txBody>
      </p:sp>
      <p:sp>
        <p:nvSpPr>
          <p:cNvPr id="703" name="Rectangle 702"/>
          <p:cNvSpPr/>
          <p:nvPr/>
        </p:nvSpPr>
        <p:spPr bwMode="auto">
          <a:xfrm>
            <a:off x="1663179" y="3280420"/>
            <a:ext cx="3528392" cy="432048"/>
          </a:xfrm>
          <a:prstGeom prst="rect">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1"/>
                </a:solidFill>
                <a:effectLst/>
                <a:latin typeface="Arial" charset="0"/>
                <a:ea typeface="MS PGothic" pitchFamily="34" charset="-128"/>
              </a:rPr>
              <a:t>BVLAN EC/TESI</a:t>
            </a:r>
            <a:r>
              <a:rPr kumimoji="0" lang="en-GB" sz="1400" b="1" i="0" u="none" strike="noStrike" cap="none" normalizeH="0" dirty="0" smtClean="0">
                <a:ln>
                  <a:noFill/>
                </a:ln>
                <a:solidFill>
                  <a:schemeClr val="tx1"/>
                </a:solidFill>
                <a:effectLst/>
                <a:latin typeface="Arial" charset="0"/>
                <a:ea typeface="MS PGothic" pitchFamily="34" charset="-128"/>
              </a:rPr>
              <a:t> </a:t>
            </a:r>
            <a:r>
              <a:rPr kumimoji="0" lang="en-GB" sz="1400" b="1" i="0" u="none" strike="noStrike" cap="none" normalizeH="0" baseline="0" dirty="0" smtClean="0">
                <a:ln>
                  <a:noFill/>
                </a:ln>
                <a:solidFill>
                  <a:schemeClr val="tx1"/>
                </a:solidFill>
                <a:effectLst/>
                <a:latin typeface="Arial" charset="0"/>
                <a:ea typeface="MS PGothic" pitchFamily="34" charset="-128"/>
              </a:rPr>
              <a:t>Relay</a:t>
            </a:r>
            <a:endParaRPr kumimoji="0" lang="en-US" sz="1400" b="1" i="0" u="none" strike="noStrike" cap="none" normalizeH="0" baseline="0" dirty="0" smtClean="0">
              <a:ln>
                <a:noFill/>
              </a:ln>
              <a:solidFill>
                <a:schemeClr val="tx1"/>
              </a:solidFill>
              <a:effectLst/>
              <a:latin typeface="Arial" charset="0"/>
              <a:ea typeface="MS PGothic" pitchFamily="34" charset="-128"/>
            </a:endParaRPr>
          </a:p>
        </p:txBody>
      </p:sp>
      <p:sp>
        <p:nvSpPr>
          <p:cNvPr id="2" name="Title 1"/>
          <p:cNvSpPr>
            <a:spLocks noGrp="1"/>
          </p:cNvSpPr>
          <p:nvPr>
            <p:ph type="title"/>
          </p:nvPr>
        </p:nvSpPr>
        <p:spPr/>
        <p:txBody>
          <a:bodyPr/>
          <a:lstStyle/>
          <a:p>
            <a:r>
              <a:rPr lang="en-GB" dirty="0" smtClean="0"/>
              <a:t>Compound view</a:t>
            </a:r>
            <a:br>
              <a:rPr lang="en-GB" dirty="0" smtClean="0"/>
            </a:br>
            <a:r>
              <a:rPr lang="en-GB" sz="2400" dirty="0" smtClean="0"/>
              <a:t>Right ENNI and Intra-DAS link failure (or right portal node failure)</a:t>
            </a:r>
            <a:endParaRPr lang="en-US" dirty="0"/>
          </a:p>
        </p:txBody>
      </p:sp>
      <p:cxnSp>
        <p:nvCxnSpPr>
          <p:cNvPr id="32" name="Straight Connector 31"/>
          <p:cNvCxnSpPr/>
          <p:nvPr/>
        </p:nvCxnSpPr>
        <p:spPr bwMode="auto">
          <a:xfrm>
            <a:off x="7495827" y="3640460"/>
            <a:ext cx="0" cy="28803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38" name="Straight Connector 37"/>
          <p:cNvCxnSpPr/>
          <p:nvPr/>
        </p:nvCxnSpPr>
        <p:spPr bwMode="auto">
          <a:xfrm>
            <a:off x="3182344" y="3640460"/>
            <a:ext cx="0" cy="288032"/>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43" name="Isosceles Triangle 42"/>
          <p:cNvSpPr/>
          <p:nvPr/>
        </p:nvSpPr>
        <p:spPr bwMode="auto">
          <a:xfrm>
            <a:off x="7351811" y="3928492"/>
            <a:ext cx="288032" cy="288032"/>
          </a:xfrm>
          <a:prstGeom prst="triangle">
            <a:avLst/>
          </a:prstGeom>
          <a:solidFill>
            <a:srgbClr val="99FF66"/>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4" name="Trapezoid 43"/>
          <p:cNvSpPr/>
          <p:nvPr/>
        </p:nvSpPr>
        <p:spPr bwMode="auto">
          <a:xfrm>
            <a:off x="7351811" y="4134229"/>
            <a:ext cx="288032" cy="82295"/>
          </a:xfrm>
          <a:prstGeom prst="trapezoid">
            <a:avLst>
              <a:gd name="adj" fmla="val 49845"/>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6" name="Isosceles Triangle 45"/>
          <p:cNvSpPr/>
          <p:nvPr/>
        </p:nvSpPr>
        <p:spPr bwMode="auto">
          <a:xfrm>
            <a:off x="3038328" y="3928492"/>
            <a:ext cx="288032" cy="288032"/>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7" name="Trapezoid 46"/>
          <p:cNvSpPr/>
          <p:nvPr/>
        </p:nvSpPr>
        <p:spPr bwMode="auto">
          <a:xfrm>
            <a:off x="3038328" y="4134229"/>
            <a:ext cx="288521" cy="82295"/>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6" name="TextBox 55"/>
          <p:cNvSpPr txBox="1"/>
          <p:nvPr/>
        </p:nvSpPr>
        <p:spPr>
          <a:xfrm>
            <a:off x="3039036" y="3713048"/>
            <a:ext cx="120226" cy="215444"/>
          </a:xfrm>
          <a:prstGeom prst="rect">
            <a:avLst/>
          </a:prstGeom>
          <a:noFill/>
        </p:spPr>
        <p:txBody>
          <a:bodyPr wrap="none" lIns="0" tIns="0" rIns="0" bIns="0" rtlCol="0">
            <a:spAutoFit/>
          </a:bodyPr>
          <a:lstStyle/>
          <a:p>
            <a:r>
              <a:rPr lang="en-GB" sz="1400" dirty="0" smtClean="0"/>
              <a:t>P</a:t>
            </a:r>
            <a:endParaRPr lang="en-US" sz="1400" dirty="0" smtClean="0"/>
          </a:p>
        </p:txBody>
      </p:sp>
      <p:sp>
        <p:nvSpPr>
          <p:cNvPr id="57" name="TextBox 56"/>
          <p:cNvSpPr txBox="1"/>
          <p:nvPr/>
        </p:nvSpPr>
        <p:spPr>
          <a:xfrm>
            <a:off x="7541933" y="3712468"/>
            <a:ext cx="169918" cy="215444"/>
          </a:xfrm>
          <a:prstGeom prst="rect">
            <a:avLst/>
          </a:prstGeom>
          <a:noFill/>
        </p:spPr>
        <p:txBody>
          <a:bodyPr wrap="none" lIns="0" tIns="0" rIns="0" bIns="0" rtlCol="0">
            <a:spAutoFit/>
          </a:bodyPr>
          <a:lstStyle/>
          <a:p>
            <a:r>
              <a:rPr lang="en-GB" sz="1400" dirty="0" smtClean="0">
                <a:solidFill>
                  <a:schemeClr val="bg1">
                    <a:lumMod val="75000"/>
                  </a:schemeClr>
                </a:solidFill>
              </a:rPr>
              <a:t>W</a:t>
            </a:r>
            <a:endParaRPr lang="en-US" sz="1400" dirty="0" smtClean="0">
              <a:solidFill>
                <a:schemeClr val="bg1">
                  <a:lumMod val="75000"/>
                </a:schemeClr>
              </a:solidFill>
            </a:endParaRPr>
          </a:p>
        </p:txBody>
      </p:sp>
      <p:cxnSp>
        <p:nvCxnSpPr>
          <p:cNvPr id="73" name="Straight Connector 72"/>
          <p:cNvCxnSpPr/>
          <p:nvPr/>
        </p:nvCxnSpPr>
        <p:spPr bwMode="auto">
          <a:xfrm>
            <a:off x="7976093" y="3640460"/>
            <a:ext cx="0" cy="28803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79" name="Straight Connector 78"/>
          <p:cNvCxnSpPr>
            <a:endCxn id="87" idx="0"/>
          </p:cNvCxnSpPr>
          <p:nvPr/>
        </p:nvCxnSpPr>
        <p:spPr bwMode="auto">
          <a:xfrm>
            <a:off x="2750296" y="3640460"/>
            <a:ext cx="0" cy="288032"/>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83" name="Isosceles Triangle 82"/>
          <p:cNvSpPr/>
          <p:nvPr/>
        </p:nvSpPr>
        <p:spPr bwMode="auto">
          <a:xfrm>
            <a:off x="7832077" y="3928492"/>
            <a:ext cx="288032" cy="288032"/>
          </a:xfrm>
          <a:prstGeom prst="triangle">
            <a:avLst/>
          </a:prstGeom>
          <a:solidFill>
            <a:srgbClr val="99FF66"/>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85" name="Trapezoid 84"/>
          <p:cNvSpPr/>
          <p:nvPr/>
        </p:nvSpPr>
        <p:spPr bwMode="auto">
          <a:xfrm>
            <a:off x="7829740" y="4134229"/>
            <a:ext cx="290370" cy="82295"/>
          </a:xfrm>
          <a:prstGeom prst="trapezoid">
            <a:avLst>
              <a:gd name="adj" fmla="val 49845"/>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87" name="Isosceles Triangle 86"/>
          <p:cNvSpPr/>
          <p:nvPr/>
        </p:nvSpPr>
        <p:spPr bwMode="auto">
          <a:xfrm>
            <a:off x="2606280" y="3928492"/>
            <a:ext cx="288032" cy="288032"/>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88" name="Trapezoid 87"/>
          <p:cNvSpPr/>
          <p:nvPr/>
        </p:nvSpPr>
        <p:spPr bwMode="auto">
          <a:xfrm>
            <a:off x="2606278" y="4134229"/>
            <a:ext cx="284057" cy="82295"/>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89" name="TextBox 88"/>
          <p:cNvSpPr txBox="1"/>
          <p:nvPr/>
        </p:nvSpPr>
        <p:spPr>
          <a:xfrm>
            <a:off x="2796402" y="3713048"/>
            <a:ext cx="169918" cy="215444"/>
          </a:xfrm>
          <a:prstGeom prst="rect">
            <a:avLst/>
          </a:prstGeom>
          <a:noFill/>
        </p:spPr>
        <p:txBody>
          <a:bodyPr wrap="none" lIns="0" tIns="0" rIns="0" bIns="0" rtlCol="0">
            <a:spAutoFit/>
          </a:bodyPr>
          <a:lstStyle/>
          <a:p>
            <a:r>
              <a:rPr lang="en-GB" sz="1400" dirty="0" smtClean="0"/>
              <a:t>W</a:t>
            </a:r>
            <a:endParaRPr lang="en-US" sz="1400" dirty="0" smtClean="0"/>
          </a:p>
        </p:txBody>
      </p:sp>
      <p:sp>
        <p:nvSpPr>
          <p:cNvPr id="92" name="TextBox 91"/>
          <p:cNvSpPr txBox="1"/>
          <p:nvPr/>
        </p:nvSpPr>
        <p:spPr>
          <a:xfrm>
            <a:off x="7783859" y="3712468"/>
            <a:ext cx="120226" cy="215444"/>
          </a:xfrm>
          <a:prstGeom prst="rect">
            <a:avLst/>
          </a:prstGeom>
          <a:noFill/>
        </p:spPr>
        <p:txBody>
          <a:bodyPr wrap="none" lIns="0" tIns="0" rIns="0" bIns="0" rtlCol="0">
            <a:spAutoFit/>
          </a:bodyPr>
          <a:lstStyle/>
          <a:p>
            <a:r>
              <a:rPr lang="en-GB" sz="1400" dirty="0" smtClean="0">
                <a:solidFill>
                  <a:schemeClr val="bg1">
                    <a:lumMod val="75000"/>
                  </a:schemeClr>
                </a:solidFill>
              </a:rPr>
              <a:t>P</a:t>
            </a:r>
            <a:endParaRPr lang="en-US" sz="1400" dirty="0" smtClean="0">
              <a:solidFill>
                <a:schemeClr val="bg1">
                  <a:lumMod val="75000"/>
                </a:schemeClr>
              </a:solidFill>
            </a:endParaRPr>
          </a:p>
        </p:txBody>
      </p:sp>
      <p:sp>
        <p:nvSpPr>
          <p:cNvPr id="94" name="Rectangle 93"/>
          <p:cNvSpPr/>
          <p:nvPr/>
        </p:nvSpPr>
        <p:spPr bwMode="auto">
          <a:xfrm>
            <a:off x="2095227" y="5080620"/>
            <a:ext cx="2880320" cy="216024"/>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000" b="1" i="0" u="none" strike="noStrike" cap="none" normalizeH="0" baseline="0" dirty="0" smtClean="0">
                <a:ln>
                  <a:noFill/>
                </a:ln>
                <a:solidFill>
                  <a:schemeClr val="bg1"/>
                </a:solidFill>
                <a:effectLst/>
                <a:latin typeface="Arial" charset="0"/>
                <a:ea typeface="MS PGothic" pitchFamily="34" charset="-128"/>
              </a:rPr>
              <a:t>Half-DAS</a:t>
            </a:r>
          </a:p>
        </p:txBody>
      </p:sp>
      <p:sp>
        <p:nvSpPr>
          <p:cNvPr id="119" name="Rectangle 118"/>
          <p:cNvSpPr/>
          <p:nvPr/>
        </p:nvSpPr>
        <p:spPr bwMode="auto">
          <a:xfrm>
            <a:off x="1015107" y="1408212"/>
            <a:ext cx="8640960" cy="4896544"/>
          </a:xfrm>
          <a:prstGeom prst="rect">
            <a:avLst/>
          </a:prstGeom>
          <a:noFill/>
          <a:ln w="9525" cap="flat" cmpd="sng" algn="ctr">
            <a:solidFill>
              <a:schemeClr val="tx1"/>
            </a:solidFill>
            <a:prstDash val="lg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23" name="TextBox 122"/>
          <p:cNvSpPr txBox="1"/>
          <p:nvPr/>
        </p:nvSpPr>
        <p:spPr>
          <a:xfrm>
            <a:off x="5277751" y="1480800"/>
            <a:ext cx="129844" cy="215444"/>
          </a:xfrm>
          <a:prstGeom prst="rect">
            <a:avLst/>
          </a:prstGeom>
          <a:noFill/>
        </p:spPr>
        <p:txBody>
          <a:bodyPr wrap="none" lIns="0" tIns="0" rIns="0" bIns="0" rtlCol="0">
            <a:spAutoFit/>
          </a:bodyPr>
          <a:lstStyle/>
          <a:p>
            <a:r>
              <a:rPr lang="en-GB" sz="1400" dirty="0" smtClean="0">
                <a:solidFill>
                  <a:srgbClr val="0066FF"/>
                </a:solidFill>
              </a:rPr>
              <a:t>B</a:t>
            </a:r>
            <a:endParaRPr lang="en-US" sz="1400" dirty="0" smtClean="0">
              <a:solidFill>
                <a:srgbClr val="0066FF"/>
              </a:solidFill>
            </a:endParaRPr>
          </a:p>
        </p:txBody>
      </p:sp>
      <p:cxnSp>
        <p:nvCxnSpPr>
          <p:cNvPr id="125" name="Straight Connector 124"/>
          <p:cNvCxnSpPr/>
          <p:nvPr/>
        </p:nvCxnSpPr>
        <p:spPr bwMode="auto">
          <a:xfrm>
            <a:off x="2743299" y="2416324"/>
            <a:ext cx="6363" cy="1224136"/>
          </a:xfrm>
          <a:prstGeom prst="line">
            <a:avLst/>
          </a:prstGeom>
          <a:solidFill>
            <a:schemeClr val="accent1"/>
          </a:solidFill>
          <a:ln w="38100" cap="flat" cmpd="sng" algn="ctr">
            <a:solidFill>
              <a:srgbClr val="0066FF"/>
            </a:solidFill>
            <a:prstDash val="solid"/>
            <a:round/>
            <a:headEnd type="none" w="med" len="med"/>
            <a:tailEnd type="none" w="med" len="med"/>
          </a:ln>
          <a:effectLst/>
        </p:spPr>
      </p:cxnSp>
      <p:cxnSp>
        <p:nvCxnSpPr>
          <p:cNvPr id="126" name="Straight Connector 125"/>
          <p:cNvCxnSpPr/>
          <p:nvPr/>
        </p:nvCxnSpPr>
        <p:spPr bwMode="auto">
          <a:xfrm flipH="1">
            <a:off x="7976093" y="2416324"/>
            <a:ext cx="23790" cy="1224136"/>
          </a:xfrm>
          <a:prstGeom prst="line">
            <a:avLst/>
          </a:prstGeom>
          <a:solidFill>
            <a:schemeClr val="accent1"/>
          </a:solidFill>
          <a:ln w="38100" cap="flat" cmpd="sng" algn="ctr">
            <a:solidFill>
              <a:srgbClr val="0066FF"/>
            </a:solidFill>
            <a:prstDash val="sysDot"/>
            <a:round/>
            <a:headEnd type="none" w="med" len="med"/>
            <a:tailEnd type="none" w="med" len="med"/>
          </a:ln>
          <a:effectLst/>
        </p:spPr>
      </p:cxnSp>
      <p:cxnSp>
        <p:nvCxnSpPr>
          <p:cNvPr id="129" name="Straight Connector 128"/>
          <p:cNvCxnSpPr/>
          <p:nvPr/>
        </p:nvCxnSpPr>
        <p:spPr bwMode="auto">
          <a:xfrm>
            <a:off x="7495827" y="2272308"/>
            <a:ext cx="0" cy="1368152"/>
          </a:xfrm>
          <a:prstGeom prst="line">
            <a:avLst/>
          </a:prstGeom>
          <a:solidFill>
            <a:schemeClr val="accent1"/>
          </a:solidFill>
          <a:ln w="38100" cap="flat" cmpd="sng" algn="ctr">
            <a:solidFill>
              <a:srgbClr val="C00000"/>
            </a:solidFill>
            <a:prstDash val="solid"/>
            <a:round/>
            <a:headEnd type="none" w="med" len="med"/>
            <a:tailEnd type="none" w="med" len="med"/>
          </a:ln>
          <a:effectLst/>
        </p:spPr>
      </p:cxnSp>
      <p:cxnSp>
        <p:nvCxnSpPr>
          <p:cNvPr id="130" name="Straight Connector 129"/>
          <p:cNvCxnSpPr/>
          <p:nvPr/>
        </p:nvCxnSpPr>
        <p:spPr bwMode="auto">
          <a:xfrm>
            <a:off x="3175347" y="2272308"/>
            <a:ext cx="6997" cy="1368152"/>
          </a:xfrm>
          <a:prstGeom prst="line">
            <a:avLst/>
          </a:prstGeom>
          <a:solidFill>
            <a:schemeClr val="accent1"/>
          </a:solidFill>
          <a:ln w="38100" cap="flat" cmpd="sng" algn="ctr">
            <a:solidFill>
              <a:srgbClr val="C00000"/>
            </a:solidFill>
            <a:prstDash val="sysDot"/>
            <a:round/>
            <a:headEnd type="none" w="med" len="med"/>
            <a:tailEnd type="none" w="med" len="med"/>
          </a:ln>
          <a:effectLst/>
        </p:spPr>
      </p:cxnSp>
      <p:sp>
        <p:nvSpPr>
          <p:cNvPr id="132" name="TextBox 131"/>
          <p:cNvSpPr txBox="1"/>
          <p:nvPr/>
        </p:nvSpPr>
        <p:spPr>
          <a:xfrm>
            <a:off x="5493775" y="1480800"/>
            <a:ext cx="129844" cy="215444"/>
          </a:xfrm>
          <a:prstGeom prst="rect">
            <a:avLst/>
          </a:prstGeom>
          <a:noFill/>
        </p:spPr>
        <p:txBody>
          <a:bodyPr wrap="none" lIns="0" tIns="0" rIns="0" bIns="0" rtlCol="0">
            <a:spAutoFit/>
          </a:bodyPr>
          <a:lstStyle/>
          <a:p>
            <a:r>
              <a:rPr lang="en-GB" sz="1400" dirty="0" smtClean="0">
                <a:solidFill>
                  <a:srgbClr val="C00000"/>
                </a:solidFill>
              </a:rPr>
              <a:t>A</a:t>
            </a:r>
            <a:endParaRPr lang="en-US" sz="1400" dirty="0" smtClean="0">
              <a:solidFill>
                <a:srgbClr val="C00000"/>
              </a:solidFill>
            </a:endParaRPr>
          </a:p>
        </p:txBody>
      </p:sp>
      <p:grpSp>
        <p:nvGrpSpPr>
          <p:cNvPr id="3" name="Group 58"/>
          <p:cNvGrpSpPr>
            <a:grpSpLocks noChangeAspect="1"/>
          </p:cNvGrpSpPr>
          <p:nvPr/>
        </p:nvGrpSpPr>
        <p:grpSpPr>
          <a:xfrm flipV="1">
            <a:off x="4255467" y="5440660"/>
            <a:ext cx="720080" cy="288032"/>
            <a:chOff x="655067" y="5296644"/>
            <a:chExt cx="504056" cy="504056"/>
          </a:xfrm>
          <a:solidFill>
            <a:schemeClr val="bg1"/>
          </a:solidFill>
        </p:grpSpPr>
        <p:sp>
          <p:nvSpPr>
            <p:cNvPr id="146" name="Isosceles Triangle 145"/>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47" name="Trapezoid 146"/>
            <p:cNvSpPr/>
            <p:nvPr/>
          </p:nvSpPr>
          <p:spPr bwMode="auto">
            <a:xfrm>
              <a:off x="655067" y="5656684"/>
              <a:ext cx="504056" cy="144016"/>
            </a:xfrm>
            <a:prstGeom prst="trapezoid">
              <a:avLst>
                <a:gd name="adj" fmla="val 126310"/>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163" name="Straight Connector 162"/>
          <p:cNvCxnSpPr>
            <a:endCxn id="158" idx="0"/>
          </p:cNvCxnSpPr>
          <p:nvPr/>
        </p:nvCxnSpPr>
        <p:spPr bwMode="auto">
          <a:xfrm flipV="1">
            <a:off x="2599283" y="5728692"/>
            <a:ext cx="0" cy="288032"/>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4" name="Group 364"/>
          <p:cNvGrpSpPr/>
          <p:nvPr/>
        </p:nvGrpSpPr>
        <p:grpSpPr>
          <a:xfrm>
            <a:off x="4687515" y="5296644"/>
            <a:ext cx="144016" cy="144016"/>
            <a:chOff x="1591171" y="4144516"/>
            <a:chExt cx="144016" cy="144016"/>
          </a:xfrm>
        </p:grpSpPr>
        <p:cxnSp>
          <p:nvCxnSpPr>
            <p:cNvPr id="148" name="Straight Connector 147"/>
            <p:cNvCxnSpPr/>
            <p:nvPr/>
          </p:nvCxnSpPr>
          <p:spPr bwMode="auto">
            <a:xfrm>
              <a:off x="1663179"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49" name="Straight Connector 148"/>
            <p:cNvCxnSpPr/>
            <p:nvPr/>
          </p:nvCxnSpPr>
          <p:spPr bwMode="auto">
            <a:xfrm>
              <a:off x="1735187"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50" name="Straight Connector 149"/>
            <p:cNvCxnSpPr/>
            <p:nvPr/>
          </p:nvCxnSpPr>
          <p:spPr bwMode="auto">
            <a:xfrm>
              <a:off x="1591171"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cxnSp>
        <p:nvCxnSpPr>
          <p:cNvPr id="154" name="Straight Connector 153"/>
          <p:cNvCxnSpPr/>
          <p:nvPr/>
        </p:nvCxnSpPr>
        <p:spPr bwMode="auto">
          <a:xfrm flipH="1">
            <a:off x="5839643"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55" name="Straight Connector 154"/>
          <p:cNvCxnSpPr/>
          <p:nvPr/>
        </p:nvCxnSpPr>
        <p:spPr bwMode="auto">
          <a:xfrm flipH="1">
            <a:off x="5767635"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56" name="Straight Connector 155"/>
          <p:cNvCxnSpPr/>
          <p:nvPr/>
        </p:nvCxnSpPr>
        <p:spPr bwMode="auto">
          <a:xfrm flipH="1">
            <a:off x="5911651"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72" name="Straight Connector 171"/>
          <p:cNvCxnSpPr/>
          <p:nvPr/>
        </p:nvCxnSpPr>
        <p:spPr bwMode="auto">
          <a:xfrm>
            <a:off x="4615507" y="5872708"/>
            <a:ext cx="1368152" cy="0"/>
          </a:xfrm>
          <a:prstGeom prst="line">
            <a:avLst/>
          </a:prstGeom>
          <a:solidFill>
            <a:schemeClr val="accent1"/>
          </a:solidFill>
          <a:ln w="38100" cap="flat" cmpd="sng" algn="ctr">
            <a:solidFill>
              <a:srgbClr val="CCCC00"/>
            </a:solidFill>
            <a:prstDash val="solid"/>
            <a:round/>
            <a:headEnd type="none" w="med" len="med"/>
            <a:tailEnd type="none" w="med" len="med"/>
          </a:ln>
          <a:effectLst/>
        </p:spPr>
      </p:cxnSp>
      <p:sp>
        <p:nvSpPr>
          <p:cNvPr id="173" name="TextBox 172"/>
          <p:cNvSpPr txBox="1"/>
          <p:nvPr/>
        </p:nvSpPr>
        <p:spPr>
          <a:xfrm>
            <a:off x="4839690" y="5719400"/>
            <a:ext cx="1066447" cy="369332"/>
          </a:xfrm>
          <a:prstGeom prst="rect">
            <a:avLst/>
          </a:prstGeom>
          <a:noFill/>
        </p:spPr>
        <p:txBody>
          <a:bodyPr wrap="none" lIns="0" tIns="0" rIns="0" bIns="0" rtlCol="0">
            <a:spAutoFit/>
          </a:bodyPr>
          <a:lstStyle/>
          <a:p>
            <a:pPr algn="ctr"/>
            <a:r>
              <a:rPr lang="en-GB" sz="1200" b="0" dirty="0" smtClean="0">
                <a:solidFill>
                  <a:srgbClr val="808000"/>
                </a:solidFill>
              </a:rPr>
              <a:t>Intra-DAS</a:t>
            </a:r>
          </a:p>
          <a:p>
            <a:pPr algn="ctr"/>
            <a:r>
              <a:rPr lang="en-GB" sz="1200" b="0" dirty="0" smtClean="0">
                <a:solidFill>
                  <a:srgbClr val="808000"/>
                </a:solidFill>
              </a:rPr>
              <a:t>BVLAN or TESI</a:t>
            </a:r>
            <a:endParaRPr lang="en-US" sz="1200" b="0" dirty="0" smtClean="0">
              <a:solidFill>
                <a:srgbClr val="808000"/>
              </a:solidFill>
            </a:endParaRPr>
          </a:p>
        </p:txBody>
      </p:sp>
      <p:cxnSp>
        <p:nvCxnSpPr>
          <p:cNvPr id="174" name="Straight Connector 173"/>
          <p:cNvCxnSpPr>
            <a:stCxn id="146" idx="0"/>
          </p:cNvCxnSpPr>
          <p:nvPr/>
        </p:nvCxnSpPr>
        <p:spPr bwMode="auto">
          <a:xfrm>
            <a:off x="4615507" y="5728692"/>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75" name="Straight Connector 174"/>
          <p:cNvCxnSpPr>
            <a:stCxn id="661" idx="0"/>
          </p:cNvCxnSpPr>
          <p:nvPr/>
        </p:nvCxnSpPr>
        <p:spPr bwMode="auto">
          <a:xfrm>
            <a:off x="5983659" y="5728692"/>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177" name="TextBox 176"/>
          <p:cNvSpPr txBox="1"/>
          <p:nvPr/>
        </p:nvSpPr>
        <p:spPr>
          <a:xfrm>
            <a:off x="2167235" y="6016724"/>
            <a:ext cx="853179" cy="277000"/>
          </a:xfrm>
          <a:prstGeom prst="rect">
            <a:avLst/>
          </a:prstGeom>
          <a:noFill/>
        </p:spPr>
        <p:txBody>
          <a:bodyPr wrap="square" lIns="0" tIns="0" rIns="0" bIns="0" rtlCol="0">
            <a:spAutoFit/>
          </a:bodyPr>
          <a:lstStyle/>
          <a:p>
            <a:pPr algn="ctr"/>
            <a:r>
              <a:rPr lang="en-GB" sz="1800" b="0" dirty="0" smtClean="0"/>
              <a:t>ENNI</a:t>
            </a:r>
            <a:endParaRPr lang="en-US" sz="1800" b="0" dirty="0" smtClean="0"/>
          </a:p>
        </p:txBody>
      </p:sp>
      <p:sp>
        <p:nvSpPr>
          <p:cNvPr id="178" name="TextBox 177"/>
          <p:cNvSpPr txBox="1"/>
          <p:nvPr/>
        </p:nvSpPr>
        <p:spPr>
          <a:xfrm>
            <a:off x="7290720" y="6016724"/>
            <a:ext cx="853179" cy="277000"/>
          </a:xfrm>
          <a:prstGeom prst="rect">
            <a:avLst/>
          </a:prstGeom>
          <a:noFill/>
        </p:spPr>
        <p:txBody>
          <a:bodyPr wrap="square" lIns="0" tIns="0" rIns="0" bIns="0" rtlCol="0">
            <a:spAutoFit/>
          </a:bodyPr>
          <a:lstStyle/>
          <a:p>
            <a:pPr algn="ctr"/>
            <a:r>
              <a:rPr lang="en-GB" sz="1800" b="0" dirty="0" smtClean="0"/>
              <a:t>ENNI</a:t>
            </a:r>
            <a:endParaRPr lang="en-US" sz="1800" b="0" dirty="0" smtClean="0"/>
          </a:p>
        </p:txBody>
      </p:sp>
      <p:sp>
        <p:nvSpPr>
          <p:cNvPr id="290" name="Rectangle 289"/>
          <p:cNvSpPr/>
          <p:nvPr/>
        </p:nvSpPr>
        <p:spPr bwMode="auto">
          <a:xfrm>
            <a:off x="5479603" y="4864596"/>
            <a:ext cx="4104456" cy="216024"/>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1"/>
                </a:solidFill>
                <a:effectLst/>
                <a:latin typeface="Arial" charset="0"/>
                <a:ea typeface="MS PGothic" pitchFamily="34" charset="-128"/>
              </a:rPr>
              <a:t>SVLAN EC Relay</a:t>
            </a:r>
            <a:endParaRPr kumimoji="0" lang="en-US" sz="1400" b="1" i="0" u="none" strike="noStrike" cap="none" normalizeH="0" baseline="0" dirty="0" smtClean="0">
              <a:ln>
                <a:noFill/>
              </a:ln>
              <a:solidFill>
                <a:schemeClr val="tx1"/>
              </a:solidFill>
              <a:effectLst/>
              <a:latin typeface="Arial" charset="0"/>
              <a:ea typeface="MS PGothic" pitchFamily="34" charset="-128"/>
            </a:endParaRPr>
          </a:p>
        </p:txBody>
      </p:sp>
      <p:sp>
        <p:nvSpPr>
          <p:cNvPr id="291" name="Rectangle 290"/>
          <p:cNvSpPr/>
          <p:nvPr/>
        </p:nvSpPr>
        <p:spPr bwMode="auto">
          <a:xfrm>
            <a:off x="1087115" y="4864596"/>
            <a:ext cx="4032449" cy="216024"/>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1"/>
                </a:solidFill>
                <a:effectLst/>
                <a:latin typeface="Arial" charset="0"/>
                <a:ea typeface="MS PGothic" pitchFamily="34" charset="-128"/>
              </a:rPr>
              <a:t>SVLAN EC Relay</a:t>
            </a:r>
            <a:endParaRPr kumimoji="0" lang="en-US" sz="1400" b="1" i="0" u="none" strike="noStrike" cap="none" normalizeH="0" baseline="0" dirty="0" smtClean="0">
              <a:ln>
                <a:noFill/>
              </a:ln>
              <a:solidFill>
                <a:schemeClr val="tx1"/>
              </a:solidFill>
              <a:effectLst/>
              <a:latin typeface="Arial" charset="0"/>
              <a:ea typeface="MS PGothic" pitchFamily="34" charset="-128"/>
            </a:endParaRPr>
          </a:p>
        </p:txBody>
      </p:sp>
      <p:grpSp>
        <p:nvGrpSpPr>
          <p:cNvPr id="5" name="Group 25"/>
          <p:cNvGrpSpPr>
            <a:grpSpLocks noChangeAspect="1"/>
          </p:cNvGrpSpPr>
          <p:nvPr/>
        </p:nvGrpSpPr>
        <p:grpSpPr>
          <a:xfrm>
            <a:off x="1886198" y="3928492"/>
            <a:ext cx="288032" cy="288032"/>
            <a:chOff x="655067" y="5296644"/>
            <a:chExt cx="504056" cy="504056"/>
          </a:xfrm>
          <a:solidFill>
            <a:schemeClr val="bg1"/>
          </a:solidFill>
        </p:grpSpPr>
        <p:sp>
          <p:nvSpPr>
            <p:cNvPr id="293" name="Isosceles Triangle 292"/>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94" name="Trapezoid 293"/>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295" name="Straight Connector 294"/>
          <p:cNvCxnSpPr>
            <a:stCxn id="293" idx="0"/>
          </p:cNvCxnSpPr>
          <p:nvPr/>
        </p:nvCxnSpPr>
        <p:spPr bwMode="auto">
          <a:xfrm flipV="1">
            <a:off x="2030214" y="38564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307" name="TextBox 306"/>
          <p:cNvSpPr txBox="1"/>
          <p:nvPr/>
        </p:nvSpPr>
        <p:spPr>
          <a:xfrm>
            <a:off x="5672803" y="1480800"/>
            <a:ext cx="238848" cy="215444"/>
          </a:xfrm>
          <a:prstGeom prst="rect">
            <a:avLst/>
          </a:prstGeom>
          <a:noFill/>
        </p:spPr>
        <p:txBody>
          <a:bodyPr wrap="none" lIns="0" tIns="0" rIns="0" bIns="0" rtlCol="0">
            <a:spAutoFit/>
          </a:bodyPr>
          <a:lstStyle/>
          <a:p>
            <a:pPr algn="ctr"/>
            <a:r>
              <a:rPr lang="en-GB" sz="1400" dirty="0" err="1" smtClean="0"/>
              <a:t>Ub</a:t>
            </a:r>
            <a:endParaRPr lang="en-US" sz="1400" dirty="0" smtClean="0"/>
          </a:p>
        </p:txBody>
      </p:sp>
      <p:cxnSp>
        <p:nvCxnSpPr>
          <p:cNvPr id="309" name="Straight Connector 308"/>
          <p:cNvCxnSpPr/>
          <p:nvPr/>
        </p:nvCxnSpPr>
        <p:spPr bwMode="auto">
          <a:xfrm>
            <a:off x="2023219" y="2128292"/>
            <a:ext cx="6995" cy="1728192"/>
          </a:xfrm>
          <a:prstGeom prst="line">
            <a:avLst/>
          </a:prstGeom>
          <a:solidFill>
            <a:schemeClr val="accent1"/>
          </a:solidFill>
          <a:ln w="38100" cap="flat" cmpd="sng" algn="ctr">
            <a:solidFill>
              <a:schemeClr val="tx1"/>
            </a:solidFill>
            <a:prstDash val="solid"/>
            <a:round/>
            <a:headEnd type="none" w="med" len="med"/>
            <a:tailEnd type="none" w="med" len="med"/>
          </a:ln>
          <a:effectLst/>
        </p:spPr>
      </p:cxnSp>
      <p:cxnSp>
        <p:nvCxnSpPr>
          <p:cNvPr id="342" name="Straight Connector 341"/>
          <p:cNvCxnSpPr/>
          <p:nvPr/>
        </p:nvCxnSpPr>
        <p:spPr bwMode="auto">
          <a:xfrm>
            <a:off x="2167235" y="5080620"/>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43" name="Straight Connector 342"/>
          <p:cNvCxnSpPr/>
          <p:nvPr/>
        </p:nvCxnSpPr>
        <p:spPr bwMode="auto">
          <a:xfrm>
            <a:off x="1879203" y="5080620"/>
            <a:ext cx="0" cy="36004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44" name="Straight Connector 343"/>
          <p:cNvCxnSpPr/>
          <p:nvPr/>
        </p:nvCxnSpPr>
        <p:spPr bwMode="auto">
          <a:xfrm>
            <a:off x="1951211" y="5080620"/>
            <a:ext cx="0" cy="36004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59" name="Straight Connector 358"/>
          <p:cNvCxnSpPr/>
          <p:nvPr/>
        </p:nvCxnSpPr>
        <p:spPr bwMode="auto">
          <a:xfrm flipV="1">
            <a:off x="8071891" y="5728692"/>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364" name="Rectangle 363"/>
          <p:cNvSpPr/>
          <p:nvPr/>
        </p:nvSpPr>
        <p:spPr bwMode="auto">
          <a:xfrm>
            <a:off x="5623619" y="5080620"/>
            <a:ext cx="2952328" cy="216024"/>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000" b="1" i="0" u="none" strike="noStrike" cap="none" normalizeH="0" baseline="0" dirty="0" smtClean="0">
                <a:ln>
                  <a:noFill/>
                </a:ln>
                <a:solidFill>
                  <a:schemeClr val="bg1"/>
                </a:solidFill>
                <a:effectLst/>
                <a:latin typeface="Arial" charset="0"/>
                <a:ea typeface="MS PGothic" pitchFamily="34" charset="-128"/>
              </a:rPr>
              <a:t>Half-DAS</a:t>
            </a:r>
          </a:p>
        </p:txBody>
      </p:sp>
      <p:cxnSp>
        <p:nvCxnSpPr>
          <p:cNvPr id="413" name="Straight Connector 412"/>
          <p:cNvCxnSpPr/>
          <p:nvPr/>
        </p:nvCxnSpPr>
        <p:spPr bwMode="auto">
          <a:xfrm>
            <a:off x="2815307" y="5080620"/>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14" name="Straight Connector 413"/>
          <p:cNvCxnSpPr/>
          <p:nvPr/>
        </p:nvCxnSpPr>
        <p:spPr bwMode="auto">
          <a:xfrm>
            <a:off x="2743299" y="5080620"/>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15" name="Straight Connector 414"/>
          <p:cNvCxnSpPr/>
          <p:nvPr/>
        </p:nvCxnSpPr>
        <p:spPr bwMode="auto">
          <a:xfrm>
            <a:off x="2671291" y="5080620"/>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49" name="Straight Connector 348"/>
          <p:cNvCxnSpPr/>
          <p:nvPr/>
        </p:nvCxnSpPr>
        <p:spPr bwMode="auto">
          <a:xfrm>
            <a:off x="5335587" y="1696244"/>
            <a:ext cx="1" cy="720080"/>
          </a:xfrm>
          <a:prstGeom prst="line">
            <a:avLst/>
          </a:prstGeom>
          <a:solidFill>
            <a:schemeClr val="accent1"/>
          </a:solidFill>
          <a:ln w="38100" cap="flat" cmpd="sng" algn="ctr">
            <a:solidFill>
              <a:srgbClr val="0066FF"/>
            </a:solidFill>
            <a:prstDash val="solid"/>
            <a:round/>
            <a:headEnd type="none" w="med" len="med"/>
            <a:tailEnd type="none" w="med" len="med"/>
          </a:ln>
          <a:effectLst/>
        </p:spPr>
      </p:cxnSp>
      <p:cxnSp>
        <p:nvCxnSpPr>
          <p:cNvPr id="354" name="Straight Connector 353"/>
          <p:cNvCxnSpPr/>
          <p:nvPr/>
        </p:nvCxnSpPr>
        <p:spPr bwMode="auto">
          <a:xfrm>
            <a:off x="5767635" y="1696244"/>
            <a:ext cx="0" cy="432048"/>
          </a:xfrm>
          <a:prstGeom prst="line">
            <a:avLst/>
          </a:prstGeom>
          <a:solidFill>
            <a:schemeClr val="accent1"/>
          </a:solidFill>
          <a:ln w="38100" cap="flat" cmpd="sng" algn="ctr">
            <a:solidFill>
              <a:schemeClr val="tx1"/>
            </a:solidFill>
            <a:prstDash val="solid"/>
            <a:round/>
            <a:headEnd type="none" w="med" len="med"/>
            <a:tailEnd type="none" w="med" len="med"/>
          </a:ln>
          <a:effectLst/>
        </p:spPr>
      </p:cxnSp>
      <p:grpSp>
        <p:nvGrpSpPr>
          <p:cNvPr id="8" name="Group 668"/>
          <p:cNvGrpSpPr/>
          <p:nvPr/>
        </p:nvGrpSpPr>
        <p:grpSpPr>
          <a:xfrm>
            <a:off x="1519163" y="2128292"/>
            <a:ext cx="7776864" cy="288032"/>
            <a:chOff x="1015107" y="1408212"/>
            <a:chExt cx="4752528" cy="288032"/>
          </a:xfrm>
        </p:grpSpPr>
        <p:cxnSp>
          <p:nvCxnSpPr>
            <p:cNvPr id="346" name="Straight Connector 345"/>
            <p:cNvCxnSpPr/>
            <p:nvPr/>
          </p:nvCxnSpPr>
          <p:spPr bwMode="auto">
            <a:xfrm flipH="1">
              <a:off x="1015107" y="1696244"/>
              <a:ext cx="4752528" cy="0"/>
            </a:xfrm>
            <a:prstGeom prst="line">
              <a:avLst/>
            </a:prstGeom>
            <a:solidFill>
              <a:schemeClr val="accent1"/>
            </a:solidFill>
            <a:ln w="38100" cap="flat" cmpd="sng" algn="ctr">
              <a:solidFill>
                <a:srgbClr val="0066FF"/>
              </a:solidFill>
              <a:prstDash val="solid"/>
              <a:round/>
              <a:headEnd type="none" w="med" len="med"/>
              <a:tailEnd type="none" w="med" len="med"/>
            </a:ln>
            <a:effectLst/>
          </p:spPr>
        </p:cxnSp>
        <p:cxnSp>
          <p:nvCxnSpPr>
            <p:cNvPr id="350" name="Straight Connector 349"/>
            <p:cNvCxnSpPr/>
            <p:nvPr/>
          </p:nvCxnSpPr>
          <p:spPr bwMode="auto">
            <a:xfrm flipH="1">
              <a:off x="1015107" y="1408212"/>
              <a:ext cx="4752528" cy="0"/>
            </a:xfrm>
            <a:prstGeom prst="line">
              <a:avLst/>
            </a:prstGeom>
            <a:solidFill>
              <a:schemeClr val="accent1"/>
            </a:solidFill>
            <a:ln w="38100" cap="flat" cmpd="sng" algn="ctr">
              <a:solidFill>
                <a:schemeClr val="tx1"/>
              </a:solidFill>
              <a:prstDash val="solid"/>
              <a:round/>
              <a:headEnd type="none" w="med" len="med"/>
              <a:tailEnd type="none" w="med" len="med"/>
            </a:ln>
            <a:effectLst/>
          </p:spPr>
        </p:cxnSp>
        <p:cxnSp>
          <p:nvCxnSpPr>
            <p:cNvPr id="366" name="Straight Connector 365"/>
            <p:cNvCxnSpPr/>
            <p:nvPr/>
          </p:nvCxnSpPr>
          <p:spPr bwMode="auto">
            <a:xfrm flipH="1">
              <a:off x="1015107" y="1552228"/>
              <a:ext cx="4752528" cy="0"/>
            </a:xfrm>
            <a:prstGeom prst="line">
              <a:avLst/>
            </a:prstGeom>
            <a:solidFill>
              <a:schemeClr val="accent1"/>
            </a:solidFill>
            <a:ln w="38100" cap="flat" cmpd="sng" algn="ctr">
              <a:solidFill>
                <a:srgbClr val="C00000"/>
              </a:solidFill>
              <a:prstDash val="solid"/>
              <a:round/>
              <a:headEnd type="none" w="med" len="med"/>
              <a:tailEnd type="none" w="med" len="med"/>
            </a:ln>
            <a:effectLst/>
          </p:spPr>
        </p:cxnSp>
      </p:grpSp>
      <p:cxnSp>
        <p:nvCxnSpPr>
          <p:cNvPr id="371" name="Straight Connector 370"/>
          <p:cNvCxnSpPr/>
          <p:nvPr/>
        </p:nvCxnSpPr>
        <p:spPr bwMode="auto">
          <a:xfrm>
            <a:off x="5551611" y="1696244"/>
            <a:ext cx="0" cy="576064"/>
          </a:xfrm>
          <a:prstGeom prst="line">
            <a:avLst/>
          </a:prstGeom>
          <a:solidFill>
            <a:schemeClr val="accent1"/>
          </a:solidFill>
          <a:ln w="38100" cap="flat" cmpd="sng" algn="ctr">
            <a:solidFill>
              <a:srgbClr val="C00000"/>
            </a:solidFill>
            <a:prstDash val="solid"/>
            <a:round/>
            <a:headEnd type="none" w="med" len="med"/>
            <a:tailEnd type="none" w="med" len="med"/>
          </a:ln>
          <a:effectLst/>
        </p:spPr>
      </p:cxnSp>
      <p:sp>
        <p:nvSpPr>
          <p:cNvPr id="271" name="Rectangle 270"/>
          <p:cNvSpPr/>
          <p:nvPr/>
        </p:nvSpPr>
        <p:spPr bwMode="auto">
          <a:xfrm>
            <a:off x="4400120" y="3352428"/>
            <a:ext cx="727075" cy="288031"/>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a:r>
              <a:rPr lang="en-GB" sz="1100" b="0" dirty="0" err="1" smtClean="0">
                <a:latin typeface="Arial" charset="0"/>
              </a:rPr>
              <a:t>hDTS</a:t>
            </a:r>
            <a:endParaRPr lang="en-US" sz="1100" b="0" dirty="0" smtClean="0">
              <a:latin typeface="Arial" charset="0"/>
            </a:endParaRPr>
          </a:p>
        </p:txBody>
      </p:sp>
      <p:cxnSp>
        <p:nvCxnSpPr>
          <p:cNvPr id="272" name="Straight Connector 271"/>
          <p:cNvCxnSpPr/>
          <p:nvPr/>
        </p:nvCxnSpPr>
        <p:spPr bwMode="auto">
          <a:xfrm>
            <a:off x="4911171" y="3640460"/>
            <a:ext cx="0" cy="28803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73" name="Straight Connector 272"/>
          <p:cNvCxnSpPr/>
          <p:nvPr/>
        </p:nvCxnSpPr>
        <p:spPr bwMode="auto">
          <a:xfrm>
            <a:off x="4623139" y="3640460"/>
            <a:ext cx="0" cy="288032"/>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279" name="Isosceles Triangle 278"/>
          <p:cNvSpPr/>
          <p:nvPr/>
        </p:nvSpPr>
        <p:spPr bwMode="auto">
          <a:xfrm>
            <a:off x="5839644" y="3928492"/>
            <a:ext cx="288032" cy="288032"/>
          </a:xfrm>
          <a:prstGeom prst="triangle">
            <a:avLst/>
          </a:prstGeom>
          <a:solidFill>
            <a:srgbClr val="99FF66"/>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80" name="Isosceles Triangle 279"/>
          <p:cNvSpPr/>
          <p:nvPr/>
        </p:nvSpPr>
        <p:spPr bwMode="auto">
          <a:xfrm>
            <a:off x="5551612" y="3928492"/>
            <a:ext cx="288032" cy="288032"/>
          </a:xfrm>
          <a:prstGeom prst="triangle">
            <a:avLst/>
          </a:prstGeom>
          <a:solidFill>
            <a:srgbClr val="99FF66"/>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82" name="Trapezoid 281"/>
          <p:cNvSpPr/>
          <p:nvPr/>
        </p:nvSpPr>
        <p:spPr bwMode="auto">
          <a:xfrm>
            <a:off x="5551611" y="4134229"/>
            <a:ext cx="578261" cy="82295"/>
          </a:xfrm>
          <a:prstGeom prst="trapezoid">
            <a:avLst>
              <a:gd name="adj" fmla="val 49845"/>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14" name="TextBox 313"/>
          <p:cNvSpPr txBox="1"/>
          <p:nvPr/>
        </p:nvSpPr>
        <p:spPr>
          <a:xfrm>
            <a:off x="4951758" y="3713048"/>
            <a:ext cx="240450" cy="215444"/>
          </a:xfrm>
          <a:prstGeom prst="rect">
            <a:avLst/>
          </a:prstGeom>
          <a:noFill/>
        </p:spPr>
        <p:txBody>
          <a:bodyPr wrap="none" lIns="0" tIns="0" rIns="0" bIns="0" rtlCol="0">
            <a:spAutoFit/>
          </a:bodyPr>
          <a:lstStyle/>
          <a:p>
            <a:r>
              <a:rPr lang="en-GB" sz="1400" dirty="0" smtClean="0"/>
              <a:t>W*</a:t>
            </a:r>
            <a:endParaRPr lang="en-US" sz="1400" dirty="0" smtClean="0"/>
          </a:p>
        </p:txBody>
      </p:sp>
      <p:sp>
        <p:nvSpPr>
          <p:cNvPr id="315" name="TextBox 314"/>
          <p:cNvSpPr txBox="1"/>
          <p:nvPr/>
        </p:nvSpPr>
        <p:spPr>
          <a:xfrm>
            <a:off x="4471492" y="3713048"/>
            <a:ext cx="120226" cy="215444"/>
          </a:xfrm>
          <a:prstGeom prst="rect">
            <a:avLst/>
          </a:prstGeom>
          <a:noFill/>
        </p:spPr>
        <p:txBody>
          <a:bodyPr wrap="none" lIns="0" tIns="0" rIns="0" bIns="0" rtlCol="0">
            <a:spAutoFit/>
          </a:bodyPr>
          <a:lstStyle/>
          <a:p>
            <a:r>
              <a:rPr lang="en-GB" sz="1400" dirty="0" smtClean="0"/>
              <a:t>P</a:t>
            </a:r>
            <a:endParaRPr lang="en-US" sz="1400" dirty="0" smtClean="0"/>
          </a:p>
        </p:txBody>
      </p:sp>
      <p:sp>
        <p:nvSpPr>
          <p:cNvPr id="322" name="Rectangle 321"/>
          <p:cNvSpPr/>
          <p:nvPr/>
        </p:nvSpPr>
        <p:spPr bwMode="auto">
          <a:xfrm>
            <a:off x="3463379" y="3352428"/>
            <a:ext cx="727075" cy="288031"/>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100" b="0" i="0" u="none" strike="noStrike" cap="none" normalizeH="0" baseline="0" dirty="0" err="1" smtClean="0">
                <a:ln>
                  <a:noFill/>
                </a:ln>
                <a:solidFill>
                  <a:schemeClr val="tx1"/>
                </a:solidFill>
                <a:effectLst/>
                <a:latin typeface="Arial" charset="0"/>
                <a:ea typeface="MS PGothic" pitchFamily="34" charset="-128"/>
              </a:rPr>
              <a:t>hDTS</a:t>
            </a:r>
            <a:endParaRPr kumimoji="0" lang="en-US" sz="1100" b="0" i="0" u="none" strike="noStrike" cap="none" normalizeH="0" baseline="0" dirty="0" smtClean="0">
              <a:ln>
                <a:noFill/>
              </a:ln>
              <a:solidFill>
                <a:schemeClr val="tx1"/>
              </a:solidFill>
              <a:effectLst/>
              <a:latin typeface="Arial" charset="0"/>
              <a:ea typeface="MS PGothic" pitchFamily="34" charset="-128"/>
            </a:endParaRPr>
          </a:p>
        </p:txBody>
      </p:sp>
      <p:cxnSp>
        <p:nvCxnSpPr>
          <p:cNvPr id="323" name="Straight Connector 322"/>
          <p:cNvCxnSpPr/>
          <p:nvPr/>
        </p:nvCxnSpPr>
        <p:spPr bwMode="auto">
          <a:xfrm>
            <a:off x="3974430" y="3640460"/>
            <a:ext cx="0" cy="28803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4" name="Straight Connector 323"/>
          <p:cNvCxnSpPr/>
          <p:nvPr/>
        </p:nvCxnSpPr>
        <p:spPr bwMode="auto">
          <a:xfrm>
            <a:off x="3686398" y="3640460"/>
            <a:ext cx="0" cy="28803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5" name="Straight Connector 324"/>
          <p:cNvCxnSpPr/>
          <p:nvPr/>
        </p:nvCxnSpPr>
        <p:spPr bwMode="auto">
          <a:xfrm flipH="1">
            <a:off x="3974430" y="3352428"/>
            <a:ext cx="72008" cy="288032"/>
          </a:xfrm>
          <a:prstGeom prst="line">
            <a:avLst/>
          </a:prstGeom>
          <a:solidFill>
            <a:schemeClr val="accent1"/>
          </a:solidFill>
          <a:ln w="38100" cap="flat" cmpd="sng" algn="ctr">
            <a:solidFill>
              <a:srgbClr val="0066FF"/>
            </a:solidFill>
            <a:prstDash val="solid"/>
            <a:round/>
            <a:headEnd type="none" w="med" len="med"/>
            <a:tailEnd type="none" w="med" len="med"/>
          </a:ln>
          <a:effectLst/>
        </p:spPr>
      </p:cxnSp>
      <p:cxnSp>
        <p:nvCxnSpPr>
          <p:cNvPr id="326" name="Straight Connector 325"/>
          <p:cNvCxnSpPr/>
          <p:nvPr/>
        </p:nvCxnSpPr>
        <p:spPr bwMode="auto">
          <a:xfrm>
            <a:off x="3614390" y="3352428"/>
            <a:ext cx="72008" cy="288032"/>
          </a:xfrm>
          <a:prstGeom prst="line">
            <a:avLst/>
          </a:prstGeom>
          <a:solidFill>
            <a:schemeClr val="accent1"/>
          </a:solidFill>
          <a:ln w="38100" cap="flat" cmpd="sng" algn="ctr">
            <a:solidFill>
              <a:srgbClr val="0066FF"/>
            </a:solidFill>
            <a:prstDash val="solid"/>
            <a:round/>
            <a:headEnd type="none" w="med" len="med"/>
            <a:tailEnd type="none" w="med" len="med"/>
          </a:ln>
          <a:effectLst/>
        </p:spPr>
      </p:cxnSp>
      <p:sp>
        <p:nvSpPr>
          <p:cNvPr id="330" name="Isosceles Triangle 329"/>
          <p:cNvSpPr/>
          <p:nvPr/>
        </p:nvSpPr>
        <p:spPr bwMode="auto">
          <a:xfrm>
            <a:off x="3836482" y="3928492"/>
            <a:ext cx="288032" cy="288032"/>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31" name="Isosceles Triangle 330"/>
          <p:cNvSpPr/>
          <p:nvPr/>
        </p:nvSpPr>
        <p:spPr bwMode="auto">
          <a:xfrm>
            <a:off x="3548450" y="3928492"/>
            <a:ext cx="288032" cy="288032"/>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dirty="0" smtClean="0">
              <a:ln>
                <a:noFill/>
              </a:ln>
              <a:solidFill>
                <a:schemeClr val="tx1"/>
              </a:solidFill>
              <a:effectLst/>
              <a:latin typeface="Arial" charset="0"/>
              <a:ea typeface="MS PGothic" pitchFamily="34" charset="-128"/>
            </a:endParaRPr>
          </a:p>
        </p:txBody>
      </p:sp>
      <p:sp>
        <p:nvSpPr>
          <p:cNvPr id="332" name="Trapezoid 331"/>
          <p:cNvSpPr/>
          <p:nvPr/>
        </p:nvSpPr>
        <p:spPr bwMode="auto">
          <a:xfrm>
            <a:off x="3548449" y="4134229"/>
            <a:ext cx="572652" cy="82295"/>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33" name="TextBox 332"/>
          <p:cNvSpPr txBox="1"/>
          <p:nvPr/>
        </p:nvSpPr>
        <p:spPr>
          <a:xfrm>
            <a:off x="4015653" y="3713048"/>
            <a:ext cx="240450" cy="215444"/>
          </a:xfrm>
          <a:prstGeom prst="rect">
            <a:avLst/>
          </a:prstGeom>
          <a:noFill/>
        </p:spPr>
        <p:txBody>
          <a:bodyPr wrap="none" lIns="0" tIns="0" rIns="0" bIns="0" rtlCol="0">
            <a:spAutoFit/>
          </a:bodyPr>
          <a:lstStyle/>
          <a:p>
            <a:r>
              <a:rPr lang="en-GB" sz="1400" dirty="0" smtClean="0"/>
              <a:t>W*</a:t>
            </a:r>
            <a:endParaRPr lang="en-US" sz="1400" dirty="0" smtClean="0"/>
          </a:p>
        </p:txBody>
      </p:sp>
      <p:sp>
        <p:nvSpPr>
          <p:cNvPr id="334" name="TextBox 333"/>
          <p:cNvSpPr txBox="1"/>
          <p:nvPr/>
        </p:nvSpPr>
        <p:spPr>
          <a:xfrm>
            <a:off x="3535387" y="3713048"/>
            <a:ext cx="120226" cy="215444"/>
          </a:xfrm>
          <a:prstGeom prst="rect">
            <a:avLst/>
          </a:prstGeom>
          <a:noFill/>
        </p:spPr>
        <p:txBody>
          <a:bodyPr wrap="none" lIns="0" tIns="0" rIns="0" bIns="0" rtlCol="0">
            <a:spAutoFit/>
          </a:bodyPr>
          <a:lstStyle/>
          <a:p>
            <a:r>
              <a:rPr lang="en-GB" sz="1400" dirty="0" smtClean="0"/>
              <a:t>P</a:t>
            </a:r>
            <a:endParaRPr lang="en-US" sz="1400" dirty="0" smtClean="0"/>
          </a:p>
        </p:txBody>
      </p:sp>
      <p:sp>
        <p:nvSpPr>
          <p:cNvPr id="341" name="TextBox 340"/>
          <p:cNvSpPr txBox="1"/>
          <p:nvPr/>
        </p:nvSpPr>
        <p:spPr>
          <a:xfrm>
            <a:off x="3896063" y="2632348"/>
            <a:ext cx="229230" cy="215444"/>
          </a:xfrm>
          <a:prstGeom prst="rect">
            <a:avLst/>
          </a:prstGeom>
          <a:noFill/>
        </p:spPr>
        <p:txBody>
          <a:bodyPr wrap="none" lIns="0" tIns="0" rIns="0" bIns="0" rtlCol="0">
            <a:spAutoFit/>
          </a:bodyPr>
          <a:lstStyle/>
          <a:p>
            <a:r>
              <a:rPr lang="en-GB" sz="1400" dirty="0" smtClean="0">
                <a:solidFill>
                  <a:srgbClr val="0066FF"/>
                </a:solidFill>
              </a:rPr>
              <a:t>B1</a:t>
            </a:r>
            <a:endParaRPr lang="en-US" sz="1400" dirty="0" smtClean="0">
              <a:solidFill>
                <a:srgbClr val="0066FF"/>
              </a:solidFill>
            </a:endParaRPr>
          </a:p>
        </p:txBody>
      </p:sp>
      <p:cxnSp>
        <p:nvCxnSpPr>
          <p:cNvPr id="347" name="Straight Connector 346"/>
          <p:cNvCxnSpPr/>
          <p:nvPr/>
        </p:nvCxnSpPr>
        <p:spPr bwMode="auto">
          <a:xfrm flipH="1">
            <a:off x="3607395" y="2848372"/>
            <a:ext cx="425053" cy="504056"/>
          </a:xfrm>
          <a:prstGeom prst="line">
            <a:avLst/>
          </a:prstGeom>
          <a:solidFill>
            <a:schemeClr val="accent1"/>
          </a:solidFill>
          <a:ln w="38100" cap="flat" cmpd="sng" algn="ctr">
            <a:solidFill>
              <a:srgbClr val="0066FF"/>
            </a:solidFill>
            <a:prstDash val="solid"/>
            <a:round/>
            <a:headEnd type="none" w="med" len="med"/>
            <a:tailEnd type="none" w="med" len="med"/>
          </a:ln>
          <a:effectLst/>
        </p:spPr>
      </p:cxnSp>
      <p:cxnSp>
        <p:nvCxnSpPr>
          <p:cNvPr id="352" name="Straight Connector 351"/>
          <p:cNvCxnSpPr/>
          <p:nvPr/>
        </p:nvCxnSpPr>
        <p:spPr bwMode="auto">
          <a:xfrm flipH="1">
            <a:off x="4544135" y="2848372"/>
            <a:ext cx="360040" cy="504056"/>
          </a:xfrm>
          <a:prstGeom prst="line">
            <a:avLst/>
          </a:prstGeom>
          <a:solidFill>
            <a:schemeClr val="accent1"/>
          </a:solidFill>
          <a:ln w="38100" cap="flat" cmpd="sng" algn="ctr">
            <a:solidFill>
              <a:srgbClr val="C00000"/>
            </a:solidFill>
            <a:prstDash val="sysDot"/>
            <a:round/>
            <a:headEnd type="none" w="med" len="med"/>
            <a:tailEnd type="none" w="med" len="med"/>
          </a:ln>
          <a:effectLst/>
        </p:spPr>
      </p:cxnSp>
      <p:sp>
        <p:nvSpPr>
          <p:cNvPr id="356" name="TextBox 355"/>
          <p:cNvSpPr txBox="1"/>
          <p:nvPr/>
        </p:nvSpPr>
        <p:spPr>
          <a:xfrm>
            <a:off x="4760159" y="2632348"/>
            <a:ext cx="229230" cy="215444"/>
          </a:xfrm>
          <a:prstGeom prst="rect">
            <a:avLst/>
          </a:prstGeom>
          <a:noFill/>
        </p:spPr>
        <p:txBody>
          <a:bodyPr wrap="none" lIns="0" tIns="0" rIns="0" bIns="0" rtlCol="0">
            <a:spAutoFit/>
          </a:bodyPr>
          <a:lstStyle/>
          <a:p>
            <a:r>
              <a:rPr lang="en-GB" sz="1400" dirty="0" smtClean="0">
                <a:solidFill>
                  <a:srgbClr val="C00000"/>
                </a:solidFill>
              </a:rPr>
              <a:t>A2</a:t>
            </a:r>
            <a:endParaRPr lang="en-US" sz="1400" dirty="0" smtClean="0">
              <a:solidFill>
                <a:srgbClr val="C00000"/>
              </a:solidFill>
            </a:endParaRPr>
          </a:p>
        </p:txBody>
      </p:sp>
      <p:sp>
        <p:nvSpPr>
          <p:cNvPr id="268" name="Rectangle 267"/>
          <p:cNvSpPr/>
          <p:nvPr/>
        </p:nvSpPr>
        <p:spPr bwMode="auto">
          <a:xfrm>
            <a:off x="5472609" y="3352428"/>
            <a:ext cx="727075" cy="288031"/>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latinLnBrk="0">
              <a:lnSpc>
                <a:spcPct val="100000"/>
              </a:lnSpc>
              <a:buClrTx/>
              <a:buSzTx/>
              <a:buFontTx/>
              <a:buNone/>
              <a:tabLst/>
            </a:pPr>
            <a:r>
              <a:rPr lang="en-GB" sz="1100" b="0" dirty="0" err="1" smtClean="0">
                <a:latin typeface="Arial" charset="0"/>
              </a:rPr>
              <a:t>hDTS</a:t>
            </a:r>
            <a:endParaRPr lang="en-US" sz="1100" b="0" dirty="0" smtClean="0">
              <a:latin typeface="Arial" charset="0"/>
            </a:endParaRPr>
          </a:p>
        </p:txBody>
      </p:sp>
      <p:cxnSp>
        <p:nvCxnSpPr>
          <p:cNvPr id="269" name="Straight Connector 268"/>
          <p:cNvCxnSpPr/>
          <p:nvPr/>
        </p:nvCxnSpPr>
        <p:spPr bwMode="auto">
          <a:xfrm>
            <a:off x="5976665" y="3640460"/>
            <a:ext cx="0" cy="28803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270" name="Straight Connector 269"/>
          <p:cNvCxnSpPr/>
          <p:nvPr/>
        </p:nvCxnSpPr>
        <p:spPr bwMode="auto">
          <a:xfrm>
            <a:off x="5688633" y="3640460"/>
            <a:ext cx="0" cy="28803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274" name="Straight Connector 273"/>
          <p:cNvCxnSpPr/>
          <p:nvPr/>
        </p:nvCxnSpPr>
        <p:spPr bwMode="auto">
          <a:xfrm flipH="1">
            <a:off x="4903539" y="3352428"/>
            <a:ext cx="72008" cy="288032"/>
          </a:xfrm>
          <a:prstGeom prst="line">
            <a:avLst/>
          </a:prstGeom>
          <a:solidFill>
            <a:schemeClr val="accent1"/>
          </a:solidFill>
          <a:ln w="38100" cap="flat" cmpd="sng" algn="ctr">
            <a:solidFill>
              <a:srgbClr val="C00000"/>
            </a:solidFill>
            <a:prstDash val="solid"/>
            <a:round/>
            <a:headEnd type="none" w="med" len="med"/>
            <a:tailEnd type="none" w="med" len="med"/>
          </a:ln>
          <a:effectLst/>
        </p:spPr>
      </p:cxnSp>
      <p:cxnSp>
        <p:nvCxnSpPr>
          <p:cNvPr id="275" name="Straight Connector 274"/>
          <p:cNvCxnSpPr/>
          <p:nvPr/>
        </p:nvCxnSpPr>
        <p:spPr bwMode="auto">
          <a:xfrm>
            <a:off x="4543499" y="3352428"/>
            <a:ext cx="72008" cy="288032"/>
          </a:xfrm>
          <a:prstGeom prst="line">
            <a:avLst/>
          </a:prstGeom>
          <a:solidFill>
            <a:schemeClr val="accent1"/>
          </a:solidFill>
          <a:ln w="38100" cap="flat" cmpd="sng" algn="ctr">
            <a:solidFill>
              <a:srgbClr val="C00000"/>
            </a:solidFill>
            <a:prstDash val="solid"/>
            <a:round/>
            <a:headEnd type="none" w="med" len="med"/>
            <a:tailEnd type="none" w="med" len="med"/>
          </a:ln>
          <a:effectLst/>
        </p:spPr>
      </p:cxnSp>
      <p:sp>
        <p:nvSpPr>
          <p:cNvPr id="276" name="Isosceles Triangle 275"/>
          <p:cNvSpPr/>
          <p:nvPr/>
        </p:nvSpPr>
        <p:spPr bwMode="auto">
          <a:xfrm>
            <a:off x="4756029" y="3928492"/>
            <a:ext cx="288032" cy="288032"/>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77" name="Isosceles Triangle 276"/>
          <p:cNvSpPr/>
          <p:nvPr/>
        </p:nvSpPr>
        <p:spPr bwMode="auto">
          <a:xfrm>
            <a:off x="4474367" y="3928492"/>
            <a:ext cx="288032" cy="288032"/>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78" name="Trapezoid 277"/>
          <p:cNvSpPr/>
          <p:nvPr/>
        </p:nvSpPr>
        <p:spPr bwMode="auto">
          <a:xfrm>
            <a:off x="4474366" y="4134229"/>
            <a:ext cx="573189" cy="82295"/>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16" name="TextBox 315"/>
          <p:cNvSpPr txBox="1"/>
          <p:nvPr/>
        </p:nvSpPr>
        <p:spPr>
          <a:xfrm>
            <a:off x="6029766" y="3712468"/>
            <a:ext cx="169918" cy="215444"/>
          </a:xfrm>
          <a:prstGeom prst="rect">
            <a:avLst/>
          </a:prstGeom>
          <a:noFill/>
        </p:spPr>
        <p:txBody>
          <a:bodyPr wrap="none" lIns="0" tIns="0" rIns="0" bIns="0" rtlCol="0">
            <a:spAutoFit/>
          </a:bodyPr>
          <a:lstStyle/>
          <a:p>
            <a:r>
              <a:rPr lang="en-GB" sz="1400" dirty="0" smtClean="0">
                <a:solidFill>
                  <a:schemeClr val="bg1">
                    <a:lumMod val="75000"/>
                  </a:schemeClr>
                </a:solidFill>
              </a:rPr>
              <a:t>W</a:t>
            </a:r>
            <a:endParaRPr lang="en-US" sz="1400" dirty="0" smtClean="0">
              <a:solidFill>
                <a:schemeClr val="bg1">
                  <a:lumMod val="75000"/>
                </a:schemeClr>
              </a:solidFill>
            </a:endParaRPr>
          </a:p>
        </p:txBody>
      </p:sp>
      <p:sp>
        <p:nvSpPr>
          <p:cNvPr id="317" name="TextBox 316"/>
          <p:cNvSpPr txBox="1"/>
          <p:nvPr/>
        </p:nvSpPr>
        <p:spPr>
          <a:xfrm>
            <a:off x="5479604" y="3712468"/>
            <a:ext cx="190758" cy="215444"/>
          </a:xfrm>
          <a:prstGeom prst="rect">
            <a:avLst/>
          </a:prstGeom>
          <a:noFill/>
        </p:spPr>
        <p:txBody>
          <a:bodyPr wrap="none" lIns="0" tIns="0" rIns="0" bIns="0" rtlCol="0">
            <a:spAutoFit/>
          </a:bodyPr>
          <a:lstStyle/>
          <a:p>
            <a:r>
              <a:rPr lang="en-GB" sz="1400" dirty="0" smtClean="0">
                <a:solidFill>
                  <a:schemeClr val="bg1">
                    <a:lumMod val="65000"/>
                  </a:schemeClr>
                </a:solidFill>
              </a:rPr>
              <a:t>P*</a:t>
            </a:r>
            <a:endParaRPr lang="en-US" sz="1400" dirty="0" smtClean="0">
              <a:solidFill>
                <a:schemeClr val="bg1">
                  <a:lumMod val="65000"/>
                </a:schemeClr>
              </a:solidFill>
            </a:endParaRPr>
          </a:p>
        </p:txBody>
      </p:sp>
      <p:sp>
        <p:nvSpPr>
          <p:cNvPr id="318" name="Rectangle 317"/>
          <p:cNvSpPr/>
          <p:nvPr/>
        </p:nvSpPr>
        <p:spPr bwMode="auto">
          <a:xfrm>
            <a:off x="6401082" y="3352428"/>
            <a:ext cx="727075" cy="288031"/>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a:r>
              <a:rPr lang="en-GB" sz="1100" b="0" dirty="0" err="1" smtClean="0">
                <a:latin typeface="Arial" charset="0"/>
              </a:rPr>
              <a:t>hDTS</a:t>
            </a:r>
            <a:endParaRPr lang="en-US" sz="1100" b="0" dirty="0" smtClean="0">
              <a:latin typeface="Arial" charset="0"/>
            </a:endParaRPr>
          </a:p>
        </p:txBody>
      </p:sp>
      <p:sp>
        <p:nvSpPr>
          <p:cNvPr id="319" name="Freeform 318"/>
          <p:cNvSpPr/>
          <p:nvPr/>
        </p:nvSpPr>
        <p:spPr bwMode="auto">
          <a:xfrm>
            <a:off x="6559723" y="3352428"/>
            <a:ext cx="432048" cy="144016"/>
          </a:xfrm>
          <a:custGeom>
            <a:avLst/>
            <a:gdLst>
              <a:gd name="connsiteX0" fmla="*/ 0 w 218783"/>
              <a:gd name="connsiteY0" fmla="*/ 0 h 73863"/>
              <a:gd name="connsiteX1" fmla="*/ 106587 w 218783"/>
              <a:gd name="connsiteY1" fmla="*/ 72928 h 73863"/>
              <a:gd name="connsiteX2" fmla="*/ 218783 w 218783"/>
              <a:gd name="connsiteY2" fmla="*/ 5610 h 73863"/>
            </a:gdLst>
            <a:ahLst/>
            <a:cxnLst>
              <a:cxn ang="0">
                <a:pos x="connsiteX0" y="connsiteY0"/>
              </a:cxn>
              <a:cxn ang="0">
                <a:pos x="connsiteX1" y="connsiteY1"/>
              </a:cxn>
              <a:cxn ang="0">
                <a:pos x="connsiteX2" y="connsiteY2"/>
              </a:cxn>
            </a:cxnLst>
            <a:rect l="l" t="t" r="r" b="b"/>
            <a:pathLst>
              <a:path w="218783" h="73863">
                <a:moveTo>
                  <a:pt x="0" y="0"/>
                </a:moveTo>
                <a:cubicBezTo>
                  <a:pt x="35061" y="35996"/>
                  <a:pt x="70123" y="71993"/>
                  <a:pt x="106587" y="72928"/>
                </a:cubicBezTo>
                <a:cubicBezTo>
                  <a:pt x="143051" y="73863"/>
                  <a:pt x="180917" y="39736"/>
                  <a:pt x="218783" y="5610"/>
                </a:cubicBezTo>
              </a:path>
            </a:pathLst>
          </a:custGeom>
          <a:noFill/>
          <a:ln w="38100" cap="flat" cmpd="sng" algn="ctr">
            <a:solidFill>
              <a:srgbClr val="0066F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320" name="Straight Connector 319"/>
          <p:cNvCxnSpPr/>
          <p:nvPr/>
        </p:nvCxnSpPr>
        <p:spPr bwMode="auto">
          <a:xfrm>
            <a:off x="6905138" y="3640460"/>
            <a:ext cx="0" cy="28803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321" name="Straight Connector 320"/>
          <p:cNvCxnSpPr/>
          <p:nvPr/>
        </p:nvCxnSpPr>
        <p:spPr bwMode="auto">
          <a:xfrm>
            <a:off x="6617106" y="3640460"/>
            <a:ext cx="0" cy="28803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sp>
        <p:nvSpPr>
          <p:cNvPr id="327" name="Isosceles Triangle 326"/>
          <p:cNvSpPr/>
          <p:nvPr/>
        </p:nvSpPr>
        <p:spPr bwMode="auto">
          <a:xfrm>
            <a:off x="6754408" y="3928492"/>
            <a:ext cx="288032" cy="288032"/>
          </a:xfrm>
          <a:prstGeom prst="triangle">
            <a:avLst/>
          </a:prstGeom>
          <a:solidFill>
            <a:srgbClr val="99FF66"/>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28" name="Isosceles Triangle 327"/>
          <p:cNvSpPr/>
          <p:nvPr/>
        </p:nvSpPr>
        <p:spPr bwMode="auto">
          <a:xfrm>
            <a:off x="6472746" y="3928492"/>
            <a:ext cx="288032" cy="288032"/>
          </a:xfrm>
          <a:prstGeom prst="triangle">
            <a:avLst/>
          </a:prstGeom>
          <a:solidFill>
            <a:srgbClr val="99FF66"/>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29" name="Trapezoid 328"/>
          <p:cNvSpPr/>
          <p:nvPr/>
        </p:nvSpPr>
        <p:spPr bwMode="auto">
          <a:xfrm>
            <a:off x="6472745" y="4134229"/>
            <a:ext cx="570383" cy="82295"/>
          </a:xfrm>
          <a:prstGeom prst="trapezoid">
            <a:avLst>
              <a:gd name="adj" fmla="val 49845"/>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35" name="TextBox 334"/>
          <p:cNvSpPr txBox="1"/>
          <p:nvPr/>
        </p:nvSpPr>
        <p:spPr>
          <a:xfrm>
            <a:off x="6958875" y="3712468"/>
            <a:ext cx="169918" cy="215444"/>
          </a:xfrm>
          <a:prstGeom prst="rect">
            <a:avLst/>
          </a:prstGeom>
          <a:noFill/>
        </p:spPr>
        <p:txBody>
          <a:bodyPr wrap="none" lIns="0" tIns="0" rIns="0" bIns="0" rtlCol="0">
            <a:spAutoFit/>
          </a:bodyPr>
          <a:lstStyle/>
          <a:p>
            <a:r>
              <a:rPr lang="en-GB" sz="1400" dirty="0" smtClean="0">
                <a:solidFill>
                  <a:schemeClr val="bg1">
                    <a:lumMod val="75000"/>
                  </a:schemeClr>
                </a:solidFill>
              </a:rPr>
              <a:t>W</a:t>
            </a:r>
            <a:endParaRPr lang="en-US" sz="1400" dirty="0" smtClean="0">
              <a:solidFill>
                <a:schemeClr val="bg1">
                  <a:lumMod val="75000"/>
                </a:schemeClr>
              </a:solidFill>
            </a:endParaRPr>
          </a:p>
        </p:txBody>
      </p:sp>
      <p:sp>
        <p:nvSpPr>
          <p:cNvPr id="336" name="TextBox 335"/>
          <p:cNvSpPr txBox="1"/>
          <p:nvPr/>
        </p:nvSpPr>
        <p:spPr>
          <a:xfrm>
            <a:off x="6408713" y="3712468"/>
            <a:ext cx="190758" cy="215444"/>
          </a:xfrm>
          <a:prstGeom prst="rect">
            <a:avLst/>
          </a:prstGeom>
          <a:noFill/>
        </p:spPr>
        <p:txBody>
          <a:bodyPr wrap="none" lIns="0" tIns="0" rIns="0" bIns="0" rtlCol="0">
            <a:spAutoFit/>
          </a:bodyPr>
          <a:lstStyle/>
          <a:p>
            <a:r>
              <a:rPr lang="en-GB" sz="1400" dirty="0" smtClean="0">
                <a:solidFill>
                  <a:schemeClr val="bg1">
                    <a:lumMod val="75000"/>
                  </a:schemeClr>
                </a:solidFill>
              </a:rPr>
              <a:t>P*</a:t>
            </a:r>
            <a:endParaRPr lang="en-US" sz="1400" dirty="0" smtClean="0">
              <a:solidFill>
                <a:schemeClr val="bg1">
                  <a:lumMod val="75000"/>
                </a:schemeClr>
              </a:solidFill>
            </a:endParaRPr>
          </a:p>
        </p:txBody>
      </p:sp>
      <p:sp>
        <p:nvSpPr>
          <p:cNvPr id="339" name="TextBox 338"/>
          <p:cNvSpPr txBox="1"/>
          <p:nvPr/>
        </p:nvSpPr>
        <p:spPr>
          <a:xfrm>
            <a:off x="5178365" y="2776364"/>
            <a:ext cx="229230" cy="215444"/>
          </a:xfrm>
          <a:prstGeom prst="rect">
            <a:avLst/>
          </a:prstGeom>
          <a:noFill/>
        </p:spPr>
        <p:txBody>
          <a:bodyPr wrap="none" lIns="0" tIns="0" rIns="0" bIns="0" rtlCol="0">
            <a:spAutoFit/>
          </a:bodyPr>
          <a:lstStyle/>
          <a:p>
            <a:r>
              <a:rPr lang="en-GB" sz="1400" dirty="0" smtClean="0">
                <a:solidFill>
                  <a:srgbClr val="0066FF"/>
                </a:solidFill>
              </a:rPr>
              <a:t>B3</a:t>
            </a:r>
            <a:endParaRPr lang="en-US" sz="1400" dirty="0" smtClean="0">
              <a:solidFill>
                <a:srgbClr val="0066FF"/>
              </a:solidFill>
            </a:endParaRPr>
          </a:p>
        </p:txBody>
      </p:sp>
      <p:sp>
        <p:nvSpPr>
          <p:cNvPr id="340" name="Freeform 339"/>
          <p:cNvSpPr/>
          <p:nvPr/>
        </p:nvSpPr>
        <p:spPr bwMode="auto">
          <a:xfrm>
            <a:off x="4039443" y="2992388"/>
            <a:ext cx="2520280" cy="360040"/>
          </a:xfrm>
          <a:custGeom>
            <a:avLst/>
            <a:gdLst>
              <a:gd name="connsiteX0" fmla="*/ 3448050 w 3448050"/>
              <a:gd name="connsiteY0" fmla="*/ 1571625 h 1571625"/>
              <a:gd name="connsiteX1" fmla="*/ 2638425 w 3448050"/>
              <a:gd name="connsiteY1" fmla="*/ 0 h 1571625"/>
              <a:gd name="connsiteX2" fmla="*/ 733425 w 3448050"/>
              <a:gd name="connsiteY2" fmla="*/ 0 h 1571625"/>
              <a:gd name="connsiteX3" fmla="*/ 0 w 3448050"/>
              <a:gd name="connsiteY3" fmla="*/ 1571625 h 1571625"/>
              <a:gd name="connsiteX0" fmla="*/ 4180235 w 4180235"/>
              <a:gd name="connsiteY0" fmla="*/ 1571625 h 1571625"/>
              <a:gd name="connsiteX1" fmla="*/ 3370610 w 4180235"/>
              <a:gd name="connsiteY1" fmla="*/ 0 h 1571625"/>
              <a:gd name="connsiteX2" fmla="*/ 1465610 w 4180235"/>
              <a:gd name="connsiteY2" fmla="*/ 0 h 1571625"/>
              <a:gd name="connsiteX3" fmla="*/ 0 w 4180235"/>
              <a:gd name="connsiteY3" fmla="*/ 1569145 h 1571625"/>
              <a:gd name="connsiteX0" fmla="*/ 4180235 w 4180235"/>
              <a:gd name="connsiteY0" fmla="*/ 1571625 h 1571625"/>
              <a:gd name="connsiteX1" fmla="*/ 3370610 w 4180235"/>
              <a:gd name="connsiteY1" fmla="*/ 0 h 1571625"/>
              <a:gd name="connsiteX2" fmla="*/ 864097 w 4180235"/>
              <a:gd name="connsiteY2" fmla="*/ 0 h 1571625"/>
              <a:gd name="connsiteX3" fmla="*/ 0 w 4180235"/>
              <a:gd name="connsiteY3" fmla="*/ 1569145 h 1571625"/>
              <a:gd name="connsiteX0" fmla="*/ 4180235 w 4180235"/>
              <a:gd name="connsiteY0" fmla="*/ 1571625 h 1571625"/>
              <a:gd name="connsiteX1" fmla="*/ 3168353 w 4180235"/>
              <a:gd name="connsiteY1" fmla="*/ 0 h 1571625"/>
              <a:gd name="connsiteX2" fmla="*/ 864097 w 4180235"/>
              <a:gd name="connsiteY2" fmla="*/ 0 h 1571625"/>
              <a:gd name="connsiteX3" fmla="*/ 0 w 4180235"/>
              <a:gd name="connsiteY3" fmla="*/ 1569145 h 1571625"/>
              <a:gd name="connsiteX0" fmla="*/ 4180235 w 4180235"/>
              <a:gd name="connsiteY0" fmla="*/ 1571625 h 1571625"/>
              <a:gd name="connsiteX1" fmla="*/ 4032449 w 4180235"/>
              <a:gd name="connsiteY1" fmla="*/ 1571623 h 1571625"/>
              <a:gd name="connsiteX2" fmla="*/ 3168353 w 4180235"/>
              <a:gd name="connsiteY2" fmla="*/ 0 h 1571625"/>
              <a:gd name="connsiteX3" fmla="*/ 864097 w 4180235"/>
              <a:gd name="connsiteY3" fmla="*/ 0 h 1571625"/>
              <a:gd name="connsiteX4" fmla="*/ 0 w 4180235"/>
              <a:gd name="connsiteY4" fmla="*/ 1569145 h 1571625"/>
              <a:gd name="connsiteX0" fmla="*/ 4180235 w 4180235"/>
              <a:gd name="connsiteY0" fmla="*/ 1571625 h 1571625"/>
              <a:gd name="connsiteX1" fmla="*/ 3168353 w 4180235"/>
              <a:gd name="connsiteY1" fmla="*/ 0 h 1571625"/>
              <a:gd name="connsiteX2" fmla="*/ 864097 w 4180235"/>
              <a:gd name="connsiteY2" fmla="*/ 0 h 1571625"/>
              <a:gd name="connsiteX3" fmla="*/ 0 w 4180235"/>
              <a:gd name="connsiteY3" fmla="*/ 1569145 h 1571625"/>
              <a:gd name="connsiteX0" fmla="*/ 4180235 w 4180235"/>
              <a:gd name="connsiteY0" fmla="*/ 1571625 h 1571625"/>
              <a:gd name="connsiteX1" fmla="*/ 4032449 w 4180235"/>
              <a:gd name="connsiteY1" fmla="*/ 1571623 h 1571625"/>
              <a:gd name="connsiteX2" fmla="*/ 3168353 w 4180235"/>
              <a:gd name="connsiteY2" fmla="*/ 0 h 1571625"/>
              <a:gd name="connsiteX3" fmla="*/ 864097 w 4180235"/>
              <a:gd name="connsiteY3" fmla="*/ 0 h 1571625"/>
              <a:gd name="connsiteX4" fmla="*/ 0 w 4180235"/>
              <a:gd name="connsiteY4" fmla="*/ 1569145 h 1571625"/>
              <a:gd name="connsiteX0" fmla="*/ 4180235 w 4180235"/>
              <a:gd name="connsiteY0" fmla="*/ 1571625 h 1571625"/>
              <a:gd name="connsiteX1" fmla="*/ 3168353 w 4180235"/>
              <a:gd name="connsiteY1" fmla="*/ 0 h 1571625"/>
              <a:gd name="connsiteX2" fmla="*/ 864097 w 4180235"/>
              <a:gd name="connsiteY2" fmla="*/ 0 h 1571625"/>
              <a:gd name="connsiteX3" fmla="*/ 0 w 4180235"/>
              <a:gd name="connsiteY3" fmla="*/ 1569145 h 1571625"/>
              <a:gd name="connsiteX0" fmla="*/ 4032449 w 4032449"/>
              <a:gd name="connsiteY0" fmla="*/ 1571623 h 1571623"/>
              <a:gd name="connsiteX1" fmla="*/ 3168353 w 4032449"/>
              <a:gd name="connsiteY1" fmla="*/ 0 h 1571623"/>
              <a:gd name="connsiteX2" fmla="*/ 864097 w 4032449"/>
              <a:gd name="connsiteY2" fmla="*/ 0 h 1571623"/>
              <a:gd name="connsiteX3" fmla="*/ 0 w 4032449"/>
              <a:gd name="connsiteY3" fmla="*/ 1569145 h 1571623"/>
              <a:gd name="connsiteX0" fmla="*/ 4176465 w 4176465"/>
              <a:gd name="connsiteY0" fmla="*/ 1571625 h 1571625"/>
              <a:gd name="connsiteX1" fmla="*/ 3168353 w 4176465"/>
              <a:gd name="connsiteY1" fmla="*/ 0 h 1571625"/>
              <a:gd name="connsiteX2" fmla="*/ 864097 w 4176465"/>
              <a:gd name="connsiteY2" fmla="*/ 0 h 1571625"/>
              <a:gd name="connsiteX3" fmla="*/ 0 w 4176465"/>
              <a:gd name="connsiteY3" fmla="*/ 1569145 h 1571625"/>
              <a:gd name="connsiteX0" fmla="*/ 4104456 w 4104456"/>
              <a:gd name="connsiteY0" fmla="*/ 1571625 h 1571625"/>
              <a:gd name="connsiteX1" fmla="*/ 3096344 w 4104456"/>
              <a:gd name="connsiteY1" fmla="*/ 0 h 1571625"/>
              <a:gd name="connsiteX2" fmla="*/ 792088 w 4104456"/>
              <a:gd name="connsiteY2" fmla="*/ 0 h 1571625"/>
              <a:gd name="connsiteX3" fmla="*/ 0 w 4104456"/>
              <a:gd name="connsiteY3" fmla="*/ 1459365 h 1571625"/>
              <a:gd name="connsiteX0" fmla="*/ 4104456 w 4104456"/>
              <a:gd name="connsiteY0" fmla="*/ 1571625 h 1571625"/>
              <a:gd name="connsiteX1" fmla="*/ 3096344 w 4104456"/>
              <a:gd name="connsiteY1" fmla="*/ 0 h 1571625"/>
              <a:gd name="connsiteX2" fmla="*/ 792088 w 4104456"/>
              <a:gd name="connsiteY2" fmla="*/ 0 h 1571625"/>
              <a:gd name="connsiteX3" fmla="*/ 0 w 4104456"/>
              <a:gd name="connsiteY3" fmla="*/ 1571625 h 1571625"/>
              <a:gd name="connsiteX0" fmla="*/ 4104456 w 4104456"/>
              <a:gd name="connsiteY0" fmla="*/ 1571625 h 1571625"/>
              <a:gd name="connsiteX1" fmla="*/ 3096344 w 4104456"/>
              <a:gd name="connsiteY1" fmla="*/ 0 h 1571625"/>
              <a:gd name="connsiteX2" fmla="*/ 792088 w 4104456"/>
              <a:gd name="connsiteY2" fmla="*/ 0 h 1571625"/>
              <a:gd name="connsiteX3" fmla="*/ 0 w 4104456"/>
              <a:gd name="connsiteY3" fmla="*/ 1571625 h 1571625"/>
            </a:gdLst>
            <a:ahLst/>
            <a:cxnLst>
              <a:cxn ang="0">
                <a:pos x="connsiteX0" y="connsiteY0"/>
              </a:cxn>
              <a:cxn ang="0">
                <a:pos x="connsiteX1" y="connsiteY1"/>
              </a:cxn>
              <a:cxn ang="0">
                <a:pos x="connsiteX2" y="connsiteY2"/>
              </a:cxn>
              <a:cxn ang="0">
                <a:pos x="connsiteX3" y="connsiteY3"/>
              </a:cxn>
            </a:cxnLst>
            <a:rect l="l" t="t" r="r" b="b"/>
            <a:pathLst>
              <a:path w="4104456" h="1571625">
                <a:moveTo>
                  <a:pt x="4104456" y="1571625"/>
                </a:moveTo>
                <a:lnTo>
                  <a:pt x="3096344" y="0"/>
                </a:lnTo>
                <a:lnTo>
                  <a:pt x="792088" y="0"/>
                </a:lnTo>
                <a:lnTo>
                  <a:pt x="0" y="1571625"/>
                </a:lnTo>
              </a:path>
            </a:pathLst>
          </a:custGeom>
          <a:noFill/>
          <a:ln w="38100" cap="flat" cmpd="sng" algn="ctr">
            <a:solidFill>
              <a:srgbClr val="0066FF"/>
            </a:solidFill>
            <a:prstDash val="dashDot"/>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45" name="TextBox 344"/>
          <p:cNvSpPr txBox="1"/>
          <p:nvPr/>
        </p:nvSpPr>
        <p:spPr>
          <a:xfrm>
            <a:off x="6487715" y="2632348"/>
            <a:ext cx="229230" cy="215444"/>
          </a:xfrm>
          <a:prstGeom prst="rect">
            <a:avLst/>
          </a:prstGeom>
          <a:noFill/>
        </p:spPr>
        <p:txBody>
          <a:bodyPr wrap="none" lIns="0" tIns="0" rIns="0" bIns="0" rtlCol="0">
            <a:spAutoFit/>
          </a:bodyPr>
          <a:lstStyle/>
          <a:p>
            <a:r>
              <a:rPr lang="en-GB" sz="1400" dirty="0" smtClean="0">
                <a:solidFill>
                  <a:srgbClr val="0066FF"/>
                </a:solidFill>
              </a:rPr>
              <a:t>B2</a:t>
            </a:r>
            <a:endParaRPr lang="en-US" sz="1400" dirty="0" smtClean="0">
              <a:solidFill>
                <a:srgbClr val="0066FF"/>
              </a:solidFill>
            </a:endParaRPr>
          </a:p>
        </p:txBody>
      </p:sp>
      <p:cxnSp>
        <p:nvCxnSpPr>
          <p:cNvPr id="348" name="Straight Connector 347"/>
          <p:cNvCxnSpPr/>
          <p:nvPr/>
        </p:nvCxnSpPr>
        <p:spPr bwMode="auto">
          <a:xfrm>
            <a:off x="6624101" y="2848372"/>
            <a:ext cx="360040" cy="504056"/>
          </a:xfrm>
          <a:prstGeom prst="line">
            <a:avLst/>
          </a:prstGeom>
          <a:solidFill>
            <a:schemeClr val="accent1"/>
          </a:solidFill>
          <a:ln w="38100" cap="flat" cmpd="sng" algn="ctr">
            <a:solidFill>
              <a:srgbClr val="0066FF"/>
            </a:solidFill>
            <a:prstDash val="sysDot"/>
            <a:round/>
            <a:headEnd type="none" w="med" len="med"/>
            <a:tailEnd type="none" w="med" len="med"/>
          </a:ln>
          <a:effectLst/>
        </p:spPr>
      </p:cxnSp>
      <p:cxnSp>
        <p:nvCxnSpPr>
          <p:cNvPr id="351" name="Straight Connector 350"/>
          <p:cNvCxnSpPr/>
          <p:nvPr/>
        </p:nvCxnSpPr>
        <p:spPr bwMode="auto">
          <a:xfrm>
            <a:off x="5623619" y="2776364"/>
            <a:ext cx="432048" cy="576064"/>
          </a:xfrm>
          <a:prstGeom prst="line">
            <a:avLst/>
          </a:prstGeom>
          <a:solidFill>
            <a:schemeClr val="accent1"/>
          </a:solidFill>
          <a:ln w="38100" cap="flat" cmpd="sng" algn="ctr">
            <a:solidFill>
              <a:srgbClr val="C00000"/>
            </a:solidFill>
            <a:prstDash val="solid"/>
            <a:round/>
            <a:headEnd type="none" w="med" len="med"/>
            <a:tailEnd type="none" w="med" len="med"/>
          </a:ln>
          <a:effectLst/>
        </p:spPr>
      </p:cxnSp>
      <p:sp>
        <p:nvSpPr>
          <p:cNvPr id="353" name="Freeform 352"/>
          <p:cNvSpPr/>
          <p:nvPr/>
        </p:nvSpPr>
        <p:spPr bwMode="auto">
          <a:xfrm>
            <a:off x="4975547" y="3136404"/>
            <a:ext cx="648072" cy="216024"/>
          </a:xfrm>
          <a:custGeom>
            <a:avLst/>
            <a:gdLst>
              <a:gd name="connsiteX0" fmla="*/ 3448050 w 3448050"/>
              <a:gd name="connsiteY0" fmla="*/ 1571625 h 1571625"/>
              <a:gd name="connsiteX1" fmla="*/ 2638425 w 3448050"/>
              <a:gd name="connsiteY1" fmla="*/ 0 h 1571625"/>
              <a:gd name="connsiteX2" fmla="*/ 733425 w 3448050"/>
              <a:gd name="connsiteY2" fmla="*/ 0 h 1571625"/>
              <a:gd name="connsiteX3" fmla="*/ 0 w 3448050"/>
              <a:gd name="connsiteY3" fmla="*/ 1571625 h 1571625"/>
              <a:gd name="connsiteX0" fmla="*/ 3745296 w 3745296"/>
              <a:gd name="connsiteY0" fmla="*/ 1571625 h 1571625"/>
              <a:gd name="connsiteX1" fmla="*/ 2638425 w 3745296"/>
              <a:gd name="connsiteY1" fmla="*/ 0 h 1571625"/>
              <a:gd name="connsiteX2" fmla="*/ 733425 w 3745296"/>
              <a:gd name="connsiteY2" fmla="*/ 0 h 1571625"/>
              <a:gd name="connsiteX3" fmla="*/ 0 w 3745296"/>
              <a:gd name="connsiteY3" fmla="*/ 1571625 h 1571625"/>
              <a:gd name="connsiteX0" fmla="*/ 3448050 w 3448050"/>
              <a:gd name="connsiteY0" fmla="*/ 1571625 h 1571625"/>
              <a:gd name="connsiteX1" fmla="*/ 2341179 w 3448050"/>
              <a:gd name="connsiteY1" fmla="*/ 0 h 1571625"/>
              <a:gd name="connsiteX2" fmla="*/ 436179 w 3448050"/>
              <a:gd name="connsiteY2" fmla="*/ 0 h 1571625"/>
              <a:gd name="connsiteX3" fmla="*/ 0 w 3448050"/>
              <a:gd name="connsiteY3" fmla="*/ 1571625 h 1571625"/>
              <a:gd name="connsiteX0" fmla="*/ 3448050 w 3448050"/>
              <a:gd name="connsiteY0" fmla="*/ 1702594 h 1702594"/>
              <a:gd name="connsiteX1" fmla="*/ 2853559 w 3448050"/>
              <a:gd name="connsiteY1" fmla="*/ 0 h 1702594"/>
              <a:gd name="connsiteX2" fmla="*/ 436179 w 3448050"/>
              <a:gd name="connsiteY2" fmla="*/ 130969 h 1702594"/>
              <a:gd name="connsiteX3" fmla="*/ 0 w 3448050"/>
              <a:gd name="connsiteY3" fmla="*/ 1702594 h 1702594"/>
              <a:gd name="connsiteX0" fmla="*/ 3448050 w 3448050"/>
              <a:gd name="connsiteY0" fmla="*/ 1571625 h 1571625"/>
              <a:gd name="connsiteX1" fmla="*/ 2853559 w 3448050"/>
              <a:gd name="connsiteY1" fmla="*/ 0 h 1571625"/>
              <a:gd name="connsiteX2" fmla="*/ 436179 w 3448050"/>
              <a:gd name="connsiteY2" fmla="*/ 0 h 1571625"/>
              <a:gd name="connsiteX3" fmla="*/ 0 w 3448050"/>
              <a:gd name="connsiteY3" fmla="*/ 1571625 h 1571625"/>
              <a:gd name="connsiteX0" fmla="*/ 3448050 w 3448050"/>
              <a:gd name="connsiteY0" fmla="*/ 1571625 h 1571625"/>
              <a:gd name="connsiteX1" fmla="*/ 2853559 w 3448050"/>
              <a:gd name="connsiteY1" fmla="*/ 0 h 1571625"/>
              <a:gd name="connsiteX2" fmla="*/ 535042 w 3448050"/>
              <a:gd name="connsiteY2" fmla="*/ 0 h 1571625"/>
              <a:gd name="connsiteX3" fmla="*/ 0 w 3448050"/>
              <a:gd name="connsiteY3" fmla="*/ 1571625 h 1571625"/>
              <a:gd name="connsiteX0" fmla="*/ 3448050 w 3448050"/>
              <a:gd name="connsiteY0" fmla="*/ 1571625 h 1571625"/>
              <a:gd name="connsiteX1" fmla="*/ 2853559 w 3448050"/>
              <a:gd name="connsiteY1" fmla="*/ 0 h 1571625"/>
              <a:gd name="connsiteX2" fmla="*/ 594491 w 3448050"/>
              <a:gd name="connsiteY2" fmla="*/ 0 h 1571625"/>
              <a:gd name="connsiteX3" fmla="*/ 0 w 3448050"/>
              <a:gd name="connsiteY3" fmla="*/ 1571625 h 1571625"/>
              <a:gd name="connsiteX0" fmla="*/ 3448050 w 3448050"/>
              <a:gd name="connsiteY0" fmla="*/ 1571625 h 1571625"/>
              <a:gd name="connsiteX1" fmla="*/ 2794109 w 3448050"/>
              <a:gd name="connsiteY1" fmla="*/ 0 h 1571625"/>
              <a:gd name="connsiteX2" fmla="*/ 594491 w 3448050"/>
              <a:gd name="connsiteY2" fmla="*/ 0 h 1571625"/>
              <a:gd name="connsiteX3" fmla="*/ 0 w 3448050"/>
              <a:gd name="connsiteY3" fmla="*/ 1571625 h 1571625"/>
              <a:gd name="connsiteX0" fmla="*/ 3382826 w 3382826"/>
              <a:gd name="connsiteY0" fmla="*/ 1428750 h 1571625"/>
              <a:gd name="connsiteX1" fmla="*/ 2794109 w 3382826"/>
              <a:gd name="connsiteY1" fmla="*/ 0 h 1571625"/>
              <a:gd name="connsiteX2" fmla="*/ 594491 w 3382826"/>
              <a:gd name="connsiteY2" fmla="*/ 0 h 1571625"/>
              <a:gd name="connsiteX3" fmla="*/ 0 w 3382826"/>
              <a:gd name="connsiteY3" fmla="*/ 1571625 h 1571625"/>
              <a:gd name="connsiteX0" fmla="*/ 3382826 w 3382826"/>
              <a:gd name="connsiteY0" fmla="*/ 1428750 h 1571625"/>
              <a:gd name="connsiteX1" fmla="*/ 3382826 w 3382826"/>
              <a:gd name="connsiteY1" fmla="*/ 1571625 h 1571625"/>
              <a:gd name="connsiteX2" fmla="*/ 2794109 w 3382826"/>
              <a:gd name="connsiteY2" fmla="*/ 0 h 1571625"/>
              <a:gd name="connsiteX3" fmla="*/ 594491 w 3382826"/>
              <a:gd name="connsiteY3" fmla="*/ 0 h 1571625"/>
              <a:gd name="connsiteX4" fmla="*/ 0 w 3382826"/>
              <a:gd name="connsiteY4" fmla="*/ 1571625 h 1571625"/>
              <a:gd name="connsiteX0" fmla="*/ 3419737 w 3419737"/>
              <a:gd name="connsiteY0" fmla="*/ 1428750 h 1571625"/>
              <a:gd name="connsiteX1" fmla="*/ 3419737 w 3419737"/>
              <a:gd name="connsiteY1" fmla="*/ 1571625 h 1571625"/>
              <a:gd name="connsiteX2" fmla="*/ 2831020 w 3419737"/>
              <a:gd name="connsiteY2" fmla="*/ 0 h 1571625"/>
              <a:gd name="connsiteX3" fmla="*/ 631402 w 3419737"/>
              <a:gd name="connsiteY3" fmla="*/ 0 h 1571625"/>
              <a:gd name="connsiteX4" fmla="*/ 0 w 3419737"/>
              <a:gd name="connsiteY4" fmla="*/ 1571625 h 15716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419737" h="1571625">
                <a:moveTo>
                  <a:pt x="3419737" y="1428750"/>
                </a:moveTo>
                <a:lnTo>
                  <a:pt x="3419737" y="1571625"/>
                </a:lnTo>
                <a:lnTo>
                  <a:pt x="2831020" y="0"/>
                </a:lnTo>
                <a:lnTo>
                  <a:pt x="631402" y="0"/>
                </a:lnTo>
                <a:lnTo>
                  <a:pt x="0" y="1571625"/>
                </a:lnTo>
              </a:path>
            </a:pathLst>
          </a:custGeom>
          <a:noFill/>
          <a:ln w="38100" cap="flat" cmpd="sng" algn="ctr">
            <a:solidFill>
              <a:srgbClr val="C00000"/>
            </a:solidFill>
            <a:prstDash val="lgDashDot"/>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55" name="TextBox 354"/>
          <p:cNvSpPr txBox="1"/>
          <p:nvPr/>
        </p:nvSpPr>
        <p:spPr>
          <a:xfrm>
            <a:off x="5479603" y="2632348"/>
            <a:ext cx="229230" cy="215444"/>
          </a:xfrm>
          <a:prstGeom prst="rect">
            <a:avLst/>
          </a:prstGeom>
          <a:noFill/>
        </p:spPr>
        <p:txBody>
          <a:bodyPr wrap="none" lIns="0" tIns="0" rIns="0" bIns="0" rtlCol="0">
            <a:spAutoFit/>
          </a:bodyPr>
          <a:lstStyle/>
          <a:p>
            <a:r>
              <a:rPr lang="en-GB" sz="1400" dirty="0" smtClean="0">
                <a:solidFill>
                  <a:srgbClr val="C00000"/>
                </a:solidFill>
              </a:rPr>
              <a:t>A1</a:t>
            </a:r>
            <a:endParaRPr lang="en-US" sz="1400" dirty="0" smtClean="0">
              <a:solidFill>
                <a:srgbClr val="C00000"/>
              </a:solidFill>
            </a:endParaRPr>
          </a:p>
        </p:txBody>
      </p:sp>
      <p:sp>
        <p:nvSpPr>
          <p:cNvPr id="360" name="TextBox 359"/>
          <p:cNvSpPr txBox="1"/>
          <p:nvPr/>
        </p:nvSpPr>
        <p:spPr>
          <a:xfrm>
            <a:off x="5191571" y="3136404"/>
            <a:ext cx="229230" cy="215444"/>
          </a:xfrm>
          <a:prstGeom prst="rect">
            <a:avLst/>
          </a:prstGeom>
          <a:noFill/>
        </p:spPr>
        <p:txBody>
          <a:bodyPr wrap="none" lIns="0" tIns="0" rIns="0" bIns="0" rtlCol="0">
            <a:spAutoFit/>
          </a:bodyPr>
          <a:lstStyle/>
          <a:p>
            <a:r>
              <a:rPr lang="en-GB" sz="1400" dirty="0" smtClean="0">
                <a:solidFill>
                  <a:srgbClr val="C00000"/>
                </a:solidFill>
              </a:rPr>
              <a:t>A3</a:t>
            </a:r>
            <a:endParaRPr lang="en-US" sz="1400" dirty="0" smtClean="0">
              <a:solidFill>
                <a:srgbClr val="C00000"/>
              </a:solidFill>
            </a:endParaRPr>
          </a:p>
        </p:txBody>
      </p:sp>
      <p:grpSp>
        <p:nvGrpSpPr>
          <p:cNvPr id="9" name="Group 25"/>
          <p:cNvGrpSpPr>
            <a:grpSpLocks noChangeAspect="1"/>
          </p:cNvGrpSpPr>
          <p:nvPr/>
        </p:nvGrpSpPr>
        <p:grpSpPr>
          <a:xfrm>
            <a:off x="1159123" y="3928492"/>
            <a:ext cx="288032" cy="288032"/>
            <a:chOff x="655067" y="5296644"/>
            <a:chExt cx="504056" cy="504056"/>
          </a:xfrm>
          <a:solidFill>
            <a:schemeClr val="bg1"/>
          </a:solidFill>
        </p:grpSpPr>
        <p:sp>
          <p:nvSpPr>
            <p:cNvPr id="409" name="Isosceles Triangle 408"/>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10" name="Trapezoid 409"/>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411" name="Straight Connector 410"/>
          <p:cNvCxnSpPr>
            <a:stCxn id="409" idx="0"/>
          </p:cNvCxnSpPr>
          <p:nvPr/>
        </p:nvCxnSpPr>
        <p:spPr bwMode="auto">
          <a:xfrm flipV="1">
            <a:off x="1303139" y="38564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10" name="Group 25"/>
          <p:cNvGrpSpPr>
            <a:grpSpLocks noChangeAspect="1"/>
          </p:cNvGrpSpPr>
          <p:nvPr/>
        </p:nvGrpSpPr>
        <p:grpSpPr>
          <a:xfrm flipH="1">
            <a:off x="9296027" y="3928492"/>
            <a:ext cx="288032" cy="288032"/>
            <a:chOff x="655067" y="5296644"/>
            <a:chExt cx="504056" cy="504056"/>
          </a:xfrm>
          <a:solidFill>
            <a:schemeClr val="bg1"/>
          </a:solidFill>
        </p:grpSpPr>
        <p:sp>
          <p:nvSpPr>
            <p:cNvPr id="417" name="Isosceles Triangle 416"/>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20" name="Trapezoid 419"/>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449" name="Straight Connector 448"/>
          <p:cNvCxnSpPr/>
          <p:nvPr/>
        </p:nvCxnSpPr>
        <p:spPr bwMode="auto">
          <a:xfrm flipH="1" flipV="1">
            <a:off x="9440043" y="38564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457" name="TextBox 456"/>
          <p:cNvSpPr txBox="1"/>
          <p:nvPr/>
        </p:nvSpPr>
        <p:spPr>
          <a:xfrm>
            <a:off x="1159123" y="2632348"/>
            <a:ext cx="229230" cy="215444"/>
          </a:xfrm>
          <a:prstGeom prst="rect">
            <a:avLst/>
          </a:prstGeom>
          <a:noFill/>
        </p:spPr>
        <p:txBody>
          <a:bodyPr wrap="none" lIns="0" tIns="0" rIns="0" bIns="0" rtlCol="0">
            <a:spAutoFit/>
          </a:bodyPr>
          <a:lstStyle/>
          <a:p>
            <a:r>
              <a:rPr lang="en-GB" sz="1400" dirty="0" smtClean="0"/>
              <a:t>U1</a:t>
            </a:r>
            <a:endParaRPr lang="en-US" sz="1400" dirty="0" smtClean="0"/>
          </a:p>
        </p:txBody>
      </p:sp>
      <p:sp>
        <p:nvSpPr>
          <p:cNvPr id="462" name="TextBox 461"/>
          <p:cNvSpPr txBox="1"/>
          <p:nvPr/>
        </p:nvSpPr>
        <p:spPr>
          <a:xfrm>
            <a:off x="9354829" y="2632348"/>
            <a:ext cx="229230" cy="215444"/>
          </a:xfrm>
          <a:prstGeom prst="rect">
            <a:avLst/>
          </a:prstGeom>
          <a:noFill/>
        </p:spPr>
        <p:txBody>
          <a:bodyPr wrap="none" lIns="0" tIns="0" rIns="0" bIns="0" rtlCol="0">
            <a:spAutoFit/>
          </a:bodyPr>
          <a:lstStyle/>
          <a:p>
            <a:r>
              <a:rPr lang="en-GB" sz="1400" dirty="0" smtClean="0"/>
              <a:t>U2</a:t>
            </a:r>
            <a:endParaRPr lang="en-US" sz="1400" dirty="0" smtClean="0"/>
          </a:p>
        </p:txBody>
      </p:sp>
      <p:cxnSp>
        <p:nvCxnSpPr>
          <p:cNvPr id="463" name="Straight Connector 462"/>
          <p:cNvCxnSpPr/>
          <p:nvPr/>
        </p:nvCxnSpPr>
        <p:spPr bwMode="auto">
          <a:xfrm>
            <a:off x="1303139" y="2848372"/>
            <a:ext cx="0" cy="1008112"/>
          </a:xfrm>
          <a:prstGeom prst="line">
            <a:avLst/>
          </a:prstGeom>
          <a:solidFill>
            <a:schemeClr val="accent1"/>
          </a:solidFill>
          <a:ln w="38100" cap="flat" cmpd="sng" algn="ctr">
            <a:solidFill>
              <a:schemeClr val="tx1"/>
            </a:solidFill>
            <a:prstDash val="solid"/>
            <a:round/>
            <a:headEnd type="none" w="med" len="med"/>
            <a:tailEnd type="none" w="med" len="med"/>
          </a:ln>
          <a:effectLst/>
        </p:spPr>
      </p:cxnSp>
      <p:cxnSp>
        <p:nvCxnSpPr>
          <p:cNvPr id="464" name="Straight Connector 463"/>
          <p:cNvCxnSpPr/>
          <p:nvPr/>
        </p:nvCxnSpPr>
        <p:spPr bwMode="auto">
          <a:xfrm>
            <a:off x="9440043" y="2848372"/>
            <a:ext cx="0" cy="1008112"/>
          </a:xfrm>
          <a:prstGeom prst="line">
            <a:avLst/>
          </a:prstGeom>
          <a:solidFill>
            <a:schemeClr val="accent1"/>
          </a:solidFill>
          <a:ln w="38100" cap="flat" cmpd="sng" algn="ctr">
            <a:solidFill>
              <a:schemeClr val="tx1"/>
            </a:solidFill>
            <a:prstDash val="solid"/>
            <a:round/>
            <a:headEnd type="none" w="med" len="med"/>
            <a:tailEnd type="none" w="med" len="med"/>
          </a:ln>
          <a:effectLst/>
        </p:spPr>
      </p:cxnSp>
      <p:grpSp>
        <p:nvGrpSpPr>
          <p:cNvPr id="11" name="Group 344"/>
          <p:cNvGrpSpPr/>
          <p:nvPr/>
        </p:nvGrpSpPr>
        <p:grpSpPr>
          <a:xfrm>
            <a:off x="1231131" y="5080620"/>
            <a:ext cx="144016" cy="360040"/>
            <a:chOff x="871091" y="4144516"/>
            <a:chExt cx="144016" cy="144016"/>
          </a:xfrm>
        </p:grpSpPr>
        <p:cxnSp>
          <p:nvCxnSpPr>
            <p:cNvPr id="552" name="Straight Connector 551"/>
            <p:cNvCxnSpPr/>
            <p:nvPr/>
          </p:nvCxnSpPr>
          <p:spPr bwMode="auto">
            <a:xfrm>
              <a:off x="1015107"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53" name="Straight Connector 552"/>
            <p:cNvCxnSpPr/>
            <p:nvPr/>
          </p:nvCxnSpPr>
          <p:spPr bwMode="auto">
            <a:xfrm>
              <a:off x="871091"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54" name="Straight Connector 553"/>
            <p:cNvCxnSpPr/>
            <p:nvPr/>
          </p:nvCxnSpPr>
          <p:spPr bwMode="auto">
            <a:xfrm>
              <a:off x="943099"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cxnSp>
        <p:nvCxnSpPr>
          <p:cNvPr id="558" name="Straight Connector 557"/>
          <p:cNvCxnSpPr/>
          <p:nvPr/>
        </p:nvCxnSpPr>
        <p:spPr bwMode="auto">
          <a:xfrm>
            <a:off x="2815307"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59" name="Straight Connector 558"/>
          <p:cNvCxnSpPr/>
          <p:nvPr/>
        </p:nvCxnSpPr>
        <p:spPr bwMode="auto">
          <a:xfrm>
            <a:off x="2671291"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60" name="Straight Connector 559"/>
          <p:cNvCxnSpPr/>
          <p:nvPr/>
        </p:nvCxnSpPr>
        <p:spPr bwMode="auto">
          <a:xfrm>
            <a:off x="2743299"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12" name="Group 365"/>
          <p:cNvGrpSpPr/>
          <p:nvPr/>
        </p:nvGrpSpPr>
        <p:grpSpPr>
          <a:xfrm>
            <a:off x="7927875" y="5296644"/>
            <a:ext cx="144016" cy="144016"/>
            <a:chOff x="1591171" y="4144516"/>
            <a:chExt cx="144016" cy="144016"/>
          </a:xfrm>
        </p:grpSpPr>
        <p:cxnSp>
          <p:nvCxnSpPr>
            <p:cNvPr id="567" name="Straight Connector 566"/>
            <p:cNvCxnSpPr/>
            <p:nvPr/>
          </p:nvCxnSpPr>
          <p:spPr bwMode="auto">
            <a:xfrm>
              <a:off x="1663179"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68" name="Straight Connector 567"/>
            <p:cNvCxnSpPr/>
            <p:nvPr/>
          </p:nvCxnSpPr>
          <p:spPr bwMode="auto">
            <a:xfrm>
              <a:off x="1735187"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69" name="Straight Connector 568"/>
            <p:cNvCxnSpPr/>
            <p:nvPr/>
          </p:nvCxnSpPr>
          <p:spPr bwMode="auto">
            <a:xfrm>
              <a:off x="1591171"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grpSp>
        <p:nvGrpSpPr>
          <p:cNvPr id="13" name="Group 344"/>
          <p:cNvGrpSpPr/>
          <p:nvPr/>
        </p:nvGrpSpPr>
        <p:grpSpPr>
          <a:xfrm>
            <a:off x="9368035" y="5080620"/>
            <a:ext cx="144016" cy="360040"/>
            <a:chOff x="871091" y="4144516"/>
            <a:chExt cx="144016" cy="144016"/>
          </a:xfrm>
        </p:grpSpPr>
        <p:cxnSp>
          <p:nvCxnSpPr>
            <p:cNvPr id="575" name="Straight Connector 574"/>
            <p:cNvCxnSpPr/>
            <p:nvPr/>
          </p:nvCxnSpPr>
          <p:spPr bwMode="auto">
            <a:xfrm>
              <a:off x="1015107"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76" name="Straight Connector 575"/>
            <p:cNvCxnSpPr/>
            <p:nvPr/>
          </p:nvCxnSpPr>
          <p:spPr bwMode="auto">
            <a:xfrm>
              <a:off x="871091"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77" name="Straight Connector 576"/>
            <p:cNvCxnSpPr/>
            <p:nvPr/>
          </p:nvCxnSpPr>
          <p:spPr bwMode="auto">
            <a:xfrm>
              <a:off x="943099"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cxnSp>
        <p:nvCxnSpPr>
          <p:cNvPr id="611" name="Straight Connector 610"/>
          <p:cNvCxnSpPr/>
          <p:nvPr/>
        </p:nvCxnSpPr>
        <p:spPr bwMode="auto">
          <a:xfrm>
            <a:off x="9512051"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15" name="Straight Connector 614"/>
          <p:cNvCxnSpPr/>
          <p:nvPr/>
        </p:nvCxnSpPr>
        <p:spPr bwMode="auto">
          <a:xfrm>
            <a:off x="9440043"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19" name="Straight Connector 618"/>
          <p:cNvCxnSpPr/>
          <p:nvPr/>
        </p:nvCxnSpPr>
        <p:spPr bwMode="auto">
          <a:xfrm>
            <a:off x="9368035"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24" name="Straight Connector 623"/>
          <p:cNvCxnSpPr/>
          <p:nvPr/>
        </p:nvCxnSpPr>
        <p:spPr bwMode="auto">
          <a:xfrm>
            <a:off x="1375147"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28" name="Straight Connector 627"/>
          <p:cNvCxnSpPr/>
          <p:nvPr/>
        </p:nvCxnSpPr>
        <p:spPr bwMode="auto">
          <a:xfrm>
            <a:off x="1303139"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50" name="Straight Connector 649"/>
          <p:cNvCxnSpPr/>
          <p:nvPr/>
        </p:nvCxnSpPr>
        <p:spPr bwMode="auto">
          <a:xfrm>
            <a:off x="1231131"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51" name="Straight Connector 650"/>
          <p:cNvCxnSpPr/>
          <p:nvPr/>
        </p:nvCxnSpPr>
        <p:spPr bwMode="auto">
          <a:xfrm>
            <a:off x="1879203"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52" name="Straight Connector 651"/>
          <p:cNvCxnSpPr/>
          <p:nvPr/>
        </p:nvCxnSpPr>
        <p:spPr bwMode="auto">
          <a:xfrm>
            <a:off x="1951211"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53" name="Straight Connector 652"/>
          <p:cNvCxnSpPr/>
          <p:nvPr/>
        </p:nvCxnSpPr>
        <p:spPr bwMode="auto">
          <a:xfrm>
            <a:off x="2167235"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14" name="Group 364"/>
          <p:cNvGrpSpPr/>
          <p:nvPr/>
        </p:nvGrpSpPr>
        <p:grpSpPr>
          <a:xfrm>
            <a:off x="4399483" y="5296644"/>
            <a:ext cx="144016" cy="144016"/>
            <a:chOff x="1591171" y="4144516"/>
            <a:chExt cx="144016" cy="144016"/>
          </a:xfrm>
        </p:grpSpPr>
        <p:cxnSp>
          <p:nvCxnSpPr>
            <p:cNvPr id="656" name="Straight Connector 655"/>
            <p:cNvCxnSpPr/>
            <p:nvPr/>
          </p:nvCxnSpPr>
          <p:spPr bwMode="auto">
            <a:xfrm>
              <a:off x="1663179"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57" name="Straight Connector 656"/>
            <p:cNvCxnSpPr/>
            <p:nvPr/>
          </p:nvCxnSpPr>
          <p:spPr bwMode="auto">
            <a:xfrm>
              <a:off x="1735187"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58" name="Straight Connector 657"/>
            <p:cNvCxnSpPr/>
            <p:nvPr/>
          </p:nvCxnSpPr>
          <p:spPr bwMode="auto">
            <a:xfrm>
              <a:off x="1591171"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grpSp>
        <p:nvGrpSpPr>
          <p:cNvPr id="15" name="Group 58"/>
          <p:cNvGrpSpPr>
            <a:grpSpLocks noChangeAspect="1"/>
          </p:cNvGrpSpPr>
          <p:nvPr/>
        </p:nvGrpSpPr>
        <p:grpSpPr>
          <a:xfrm flipV="1">
            <a:off x="5623619" y="5440660"/>
            <a:ext cx="720080" cy="288032"/>
            <a:chOff x="655067" y="5296644"/>
            <a:chExt cx="504056" cy="504056"/>
          </a:xfrm>
          <a:solidFill>
            <a:schemeClr val="bg1"/>
          </a:solidFill>
        </p:grpSpPr>
        <p:sp>
          <p:nvSpPr>
            <p:cNvPr id="661" name="Isosceles Triangle 660"/>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662" name="Trapezoid 661"/>
            <p:cNvSpPr/>
            <p:nvPr/>
          </p:nvSpPr>
          <p:spPr bwMode="auto">
            <a:xfrm>
              <a:off x="655067" y="5656684"/>
              <a:ext cx="504056" cy="144016"/>
            </a:xfrm>
            <a:prstGeom prst="trapezoid">
              <a:avLst>
                <a:gd name="adj" fmla="val 126310"/>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664" name="Straight Connector 663"/>
          <p:cNvCxnSpPr/>
          <p:nvPr/>
        </p:nvCxnSpPr>
        <p:spPr bwMode="auto">
          <a:xfrm flipH="1">
            <a:off x="6127675"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65" name="Straight Connector 664"/>
          <p:cNvCxnSpPr/>
          <p:nvPr/>
        </p:nvCxnSpPr>
        <p:spPr bwMode="auto">
          <a:xfrm flipH="1">
            <a:off x="6055667"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66" name="Straight Connector 665"/>
          <p:cNvCxnSpPr/>
          <p:nvPr/>
        </p:nvCxnSpPr>
        <p:spPr bwMode="auto">
          <a:xfrm flipH="1">
            <a:off x="6199683"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76" name="Straight Connector 675"/>
          <p:cNvCxnSpPr/>
          <p:nvPr/>
        </p:nvCxnSpPr>
        <p:spPr bwMode="auto">
          <a:xfrm>
            <a:off x="2815307"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77" name="Straight Connector 676"/>
          <p:cNvCxnSpPr/>
          <p:nvPr/>
        </p:nvCxnSpPr>
        <p:spPr bwMode="auto">
          <a:xfrm>
            <a:off x="2743299"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78" name="Straight Connector 677"/>
          <p:cNvCxnSpPr/>
          <p:nvPr/>
        </p:nvCxnSpPr>
        <p:spPr bwMode="auto">
          <a:xfrm>
            <a:off x="2671291"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79" name="Straight Connector 678"/>
          <p:cNvCxnSpPr/>
          <p:nvPr/>
        </p:nvCxnSpPr>
        <p:spPr bwMode="auto">
          <a:xfrm flipH="1">
            <a:off x="3313216" y="5080620"/>
            <a:ext cx="582211" cy="22171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80" name="Straight Connector 679"/>
          <p:cNvCxnSpPr/>
          <p:nvPr/>
        </p:nvCxnSpPr>
        <p:spPr bwMode="auto">
          <a:xfrm flipH="1">
            <a:off x="3247355" y="5080620"/>
            <a:ext cx="576064"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81" name="Straight Connector 680"/>
          <p:cNvCxnSpPr/>
          <p:nvPr/>
        </p:nvCxnSpPr>
        <p:spPr bwMode="auto">
          <a:xfrm flipH="1">
            <a:off x="3175347" y="5080620"/>
            <a:ext cx="576064"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82" name="Straight Connector 681"/>
          <p:cNvCxnSpPr/>
          <p:nvPr/>
        </p:nvCxnSpPr>
        <p:spPr bwMode="auto">
          <a:xfrm>
            <a:off x="3895427"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83" name="Straight Connector 682"/>
          <p:cNvCxnSpPr/>
          <p:nvPr/>
        </p:nvCxnSpPr>
        <p:spPr bwMode="auto">
          <a:xfrm>
            <a:off x="3823419"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84" name="Straight Connector 683"/>
          <p:cNvCxnSpPr/>
          <p:nvPr/>
        </p:nvCxnSpPr>
        <p:spPr bwMode="auto">
          <a:xfrm>
            <a:off x="3751411"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85" name="Straight Connector 684"/>
          <p:cNvCxnSpPr/>
          <p:nvPr/>
        </p:nvCxnSpPr>
        <p:spPr bwMode="auto">
          <a:xfrm>
            <a:off x="5911651" y="4864596"/>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686" name="Straight Connector 685"/>
          <p:cNvCxnSpPr/>
          <p:nvPr/>
        </p:nvCxnSpPr>
        <p:spPr bwMode="auto">
          <a:xfrm>
            <a:off x="5839643" y="4864596"/>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687" name="Straight Connector 686"/>
          <p:cNvCxnSpPr/>
          <p:nvPr/>
        </p:nvCxnSpPr>
        <p:spPr bwMode="auto">
          <a:xfrm>
            <a:off x="5767635" y="4864596"/>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688" name="Straight Connector 687"/>
          <p:cNvCxnSpPr/>
          <p:nvPr/>
        </p:nvCxnSpPr>
        <p:spPr bwMode="auto">
          <a:xfrm>
            <a:off x="7567835" y="4864596"/>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689" name="Straight Connector 688"/>
          <p:cNvCxnSpPr/>
          <p:nvPr/>
        </p:nvCxnSpPr>
        <p:spPr bwMode="auto">
          <a:xfrm>
            <a:off x="7495827" y="4864596"/>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690" name="Straight Connector 689"/>
          <p:cNvCxnSpPr/>
          <p:nvPr/>
        </p:nvCxnSpPr>
        <p:spPr bwMode="auto">
          <a:xfrm>
            <a:off x="7423819" y="4864596"/>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grpSp>
        <p:nvGrpSpPr>
          <p:cNvPr id="17" name="Group 263"/>
          <p:cNvGrpSpPr>
            <a:grpSpLocks noChangeAspect="1"/>
          </p:cNvGrpSpPr>
          <p:nvPr/>
        </p:nvGrpSpPr>
        <p:grpSpPr>
          <a:xfrm rot="10800000" flipH="1">
            <a:off x="1996428" y="4300148"/>
            <a:ext cx="194306" cy="276415"/>
            <a:chOff x="1951211" y="1840260"/>
            <a:chExt cx="144016" cy="288032"/>
          </a:xfrm>
        </p:grpSpPr>
        <p:sp>
          <p:nvSpPr>
            <p:cNvPr id="725" name="Flowchart: Delay 724"/>
            <p:cNvSpPr/>
            <p:nvPr/>
          </p:nvSpPr>
          <p:spPr bwMode="auto">
            <a:xfrm rot="16200000">
              <a:off x="1987215" y="1804256"/>
              <a:ext cx="72008" cy="144016"/>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26" name="Flowchart: Delay 725"/>
            <p:cNvSpPr/>
            <p:nvPr/>
          </p:nvSpPr>
          <p:spPr bwMode="auto">
            <a:xfrm rot="5400000" flipV="1">
              <a:off x="1987215" y="1876264"/>
              <a:ext cx="72008" cy="144016"/>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27" name="Isosceles Triangle 726"/>
            <p:cNvSpPr/>
            <p:nvPr/>
          </p:nvSpPr>
          <p:spPr bwMode="auto">
            <a:xfrm flipH="1" flipV="1">
              <a:off x="1951211" y="1984276"/>
              <a:ext cx="144016" cy="144016"/>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18" name="Group 273"/>
          <p:cNvGrpSpPr>
            <a:grpSpLocks noChangeAspect="1"/>
          </p:cNvGrpSpPr>
          <p:nvPr/>
        </p:nvGrpSpPr>
        <p:grpSpPr>
          <a:xfrm rot="10800000" flipH="1">
            <a:off x="2207833" y="4298852"/>
            <a:ext cx="198749" cy="282735"/>
            <a:chOff x="1951211" y="1840260"/>
            <a:chExt cx="144016" cy="288032"/>
          </a:xfrm>
        </p:grpSpPr>
        <p:sp>
          <p:nvSpPr>
            <p:cNvPr id="729" name="Flowchart: Delay 728"/>
            <p:cNvSpPr/>
            <p:nvPr/>
          </p:nvSpPr>
          <p:spPr bwMode="auto">
            <a:xfrm rot="16200000">
              <a:off x="1987215" y="1804256"/>
              <a:ext cx="72008" cy="144016"/>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30" name="Flowchart: Delay 729"/>
            <p:cNvSpPr/>
            <p:nvPr/>
          </p:nvSpPr>
          <p:spPr bwMode="auto">
            <a:xfrm rot="5400000" flipV="1">
              <a:off x="1987215" y="1876264"/>
              <a:ext cx="72008" cy="144016"/>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31" name="Isosceles Triangle 730"/>
            <p:cNvSpPr/>
            <p:nvPr/>
          </p:nvSpPr>
          <p:spPr bwMode="auto">
            <a:xfrm flipH="1" flipV="1">
              <a:off x="1951211" y="1984276"/>
              <a:ext cx="144016" cy="144016"/>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sp>
        <p:nvSpPr>
          <p:cNvPr id="734" name="TextBox 733"/>
          <p:cNvSpPr txBox="1"/>
          <p:nvPr/>
        </p:nvSpPr>
        <p:spPr>
          <a:xfrm>
            <a:off x="2394099" y="4576564"/>
            <a:ext cx="205184" cy="184666"/>
          </a:xfrm>
          <a:prstGeom prst="rect">
            <a:avLst/>
          </a:prstGeom>
          <a:noFill/>
        </p:spPr>
        <p:txBody>
          <a:bodyPr wrap="none" lIns="0" tIns="0" rIns="0" bIns="0" rtlCol="0">
            <a:spAutoFit/>
          </a:bodyPr>
          <a:lstStyle/>
          <a:p>
            <a:r>
              <a:rPr lang="en-GB" sz="1200" b="0" dirty="0" smtClean="0"/>
              <a:t>W*</a:t>
            </a:r>
            <a:endParaRPr lang="en-US" sz="1200" b="0" dirty="0" smtClean="0"/>
          </a:p>
        </p:txBody>
      </p:sp>
      <p:sp>
        <p:nvSpPr>
          <p:cNvPr id="735" name="TextBox 734"/>
          <p:cNvSpPr txBox="1"/>
          <p:nvPr/>
        </p:nvSpPr>
        <p:spPr>
          <a:xfrm>
            <a:off x="1951211" y="4576564"/>
            <a:ext cx="102592" cy="184666"/>
          </a:xfrm>
          <a:prstGeom prst="rect">
            <a:avLst/>
          </a:prstGeom>
          <a:noFill/>
        </p:spPr>
        <p:txBody>
          <a:bodyPr wrap="none" lIns="0" tIns="0" rIns="0" bIns="0" rtlCol="0">
            <a:spAutoFit/>
          </a:bodyPr>
          <a:lstStyle/>
          <a:p>
            <a:r>
              <a:rPr lang="en-GB" sz="1200" b="0" dirty="0" smtClean="0"/>
              <a:t>P</a:t>
            </a:r>
            <a:endParaRPr lang="en-US" sz="1200" b="0" dirty="0" smtClean="0"/>
          </a:p>
        </p:txBody>
      </p:sp>
      <p:cxnSp>
        <p:nvCxnSpPr>
          <p:cNvPr id="743" name="Straight Connector 742"/>
          <p:cNvCxnSpPr/>
          <p:nvPr/>
        </p:nvCxnSpPr>
        <p:spPr bwMode="auto">
          <a:xfrm>
            <a:off x="1519163" y="1984276"/>
            <a:ext cx="7776864" cy="0"/>
          </a:xfrm>
          <a:prstGeom prst="line">
            <a:avLst/>
          </a:prstGeom>
          <a:solidFill>
            <a:schemeClr val="accent1"/>
          </a:solidFill>
          <a:ln w="38100" cap="flat" cmpd="sng" algn="ctr">
            <a:solidFill>
              <a:schemeClr val="tx1">
                <a:lumMod val="50000"/>
                <a:lumOff val="50000"/>
              </a:schemeClr>
            </a:solidFill>
            <a:prstDash val="solid"/>
            <a:round/>
            <a:headEnd type="none" w="med" len="med"/>
            <a:tailEnd type="none" w="med" len="med"/>
          </a:ln>
          <a:effectLst/>
        </p:spPr>
      </p:cxnSp>
      <p:cxnSp>
        <p:nvCxnSpPr>
          <p:cNvPr id="745" name="Straight Connector 744"/>
          <p:cNvCxnSpPr/>
          <p:nvPr/>
        </p:nvCxnSpPr>
        <p:spPr bwMode="auto">
          <a:xfrm>
            <a:off x="1663179" y="1984276"/>
            <a:ext cx="0" cy="1872208"/>
          </a:xfrm>
          <a:prstGeom prst="line">
            <a:avLst/>
          </a:prstGeom>
          <a:solidFill>
            <a:schemeClr val="accent1"/>
          </a:solidFill>
          <a:ln w="38100" cap="flat" cmpd="sng" algn="ctr">
            <a:solidFill>
              <a:schemeClr val="tx1">
                <a:lumMod val="50000"/>
                <a:lumOff val="50000"/>
              </a:schemeClr>
            </a:solidFill>
            <a:prstDash val="solid"/>
            <a:round/>
            <a:headEnd type="none" w="med" len="med"/>
            <a:tailEnd type="none" w="med" len="med"/>
          </a:ln>
          <a:effectLst/>
        </p:spPr>
      </p:cxnSp>
      <p:cxnSp>
        <p:nvCxnSpPr>
          <p:cNvPr id="746" name="Straight Connector 745"/>
          <p:cNvCxnSpPr/>
          <p:nvPr/>
        </p:nvCxnSpPr>
        <p:spPr bwMode="auto">
          <a:xfrm>
            <a:off x="5983659" y="1696244"/>
            <a:ext cx="0" cy="288032"/>
          </a:xfrm>
          <a:prstGeom prst="line">
            <a:avLst/>
          </a:prstGeom>
          <a:solidFill>
            <a:schemeClr val="accent1"/>
          </a:solidFill>
          <a:ln w="38100" cap="flat" cmpd="sng" algn="ctr">
            <a:solidFill>
              <a:schemeClr val="tx1">
                <a:lumMod val="50000"/>
                <a:lumOff val="50000"/>
              </a:schemeClr>
            </a:solidFill>
            <a:prstDash val="solid"/>
            <a:round/>
            <a:headEnd type="none" w="med" len="med"/>
            <a:tailEnd type="none" w="med" len="med"/>
          </a:ln>
          <a:effectLst/>
        </p:spPr>
      </p:cxnSp>
      <p:grpSp>
        <p:nvGrpSpPr>
          <p:cNvPr id="19" name="Group 25"/>
          <p:cNvGrpSpPr>
            <a:grpSpLocks noChangeAspect="1"/>
          </p:cNvGrpSpPr>
          <p:nvPr/>
        </p:nvGrpSpPr>
        <p:grpSpPr>
          <a:xfrm>
            <a:off x="1519163" y="3928492"/>
            <a:ext cx="288032" cy="288032"/>
            <a:chOff x="655067" y="5296644"/>
            <a:chExt cx="504056" cy="504056"/>
          </a:xfrm>
          <a:solidFill>
            <a:schemeClr val="bg1"/>
          </a:solidFill>
        </p:grpSpPr>
        <p:sp>
          <p:nvSpPr>
            <p:cNvPr id="749" name="Isosceles Triangle 748"/>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750" name="Trapezoid 749"/>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751" name="Straight Connector 750"/>
          <p:cNvCxnSpPr>
            <a:stCxn id="749" idx="0"/>
          </p:cNvCxnSpPr>
          <p:nvPr/>
        </p:nvCxnSpPr>
        <p:spPr bwMode="auto">
          <a:xfrm flipV="1">
            <a:off x="1663179" y="38564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774" name="TextBox 773"/>
          <p:cNvSpPr txBox="1"/>
          <p:nvPr/>
        </p:nvSpPr>
        <p:spPr>
          <a:xfrm>
            <a:off x="5925823" y="1480220"/>
            <a:ext cx="238848" cy="215444"/>
          </a:xfrm>
          <a:prstGeom prst="rect">
            <a:avLst/>
          </a:prstGeom>
          <a:noFill/>
        </p:spPr>
        <p:txBody>
          <a:bodyPr wrap="none" lIns="0" tIns="0" rIns="0" bIns="0" rtlCol="0">
            <a:spAutoFit/>
          </a:bodyPr>
          <a:lstStyle/>
          <a:p>
            <a:r>
              <a:rPr lang="en-GB" sz="1400" dirty="0" err="1" smtClean="0">
                <a:solidFill>
                  <a:schemeClr val="tx1">
                    <a:lumMod val="50000"/>
                    <a:lumOff val="50000"/>
                  </a:schemeClr>
                </a:solidFill>
              </a:rPr>
              <a:t>Ug</a:t>
            </a:r>
            <a:endParaRPr lang="en-US" sz="1400" dirty="0" smtClean="0">
              <a:solidFill>
                <a:schemeClr val="tx1">
                  <a:lumMod val="50000"/>
                  <a:lumOff val="50000"/>
                </a:schemeClr>
              </a:solidFill>
            </a:endParaRPr>
          </a:p>
        </p:txBody>
      </p:sp>
      <p:grpSp>
        <p:nvGrpSpPr>
          <p:cNvPr id="20" name="Group 25"/>
          <p:cNvGrpSpPr>
            <a:grpSpLocks noChangeAspect="1"/>
          </p:cNvGrpSpPr>
          <p:nvPr/>
        </p:nvGrpSpPr>
        <p:grpSpPr>
          <a:xfrm>
            <a:off x="2239243" y="3928492"/>
            <a:ext cx="288032" cy="288032"/>
            <a:chOff x="655067" y="5296644"/>
            <a:chExt cx="504056" cy="504056"/>
          </a:xfrm>
          <a:solidFill>
            <a:schemeClr val="bg1"/>
          </a:solidFill>
        </p:grpSpPr>
        <p:sp>
          <p:nvSpPr>
            <p:cNvPr id="776" name="Isosceles Triangle 775"/>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777" name="Trapezoid 776"/>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778" name="Straight Connector 777"/>
          <p:cNvCxnSpPr>
            <a:stCxn id="776" idx="0"/>
          </p:cNvCxnSpPr>
          <p:nvPr/>
        </p:nvCxnSpPr>
        <p:spPr bwMode="auto">
          <a:xfrm flipV="1">
            <a:off x="2383259" y="38564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90" name="Straight Connector 789"/>
          <p:cNvCxnSpPr/>
          <p:nvPr/>
        </p:nvCxnSpPr>
        <p:spPr bwMode="auto">
          <a:xfrm>
            <a:off x="2455267" y="421652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21" name="Group 344"/>
          <p:cNvGrpSpPr/>
          <p:nvPr/>
        </p:nvGrpSpPr>
        <p:grpSpPr>
          <a:xfrm>
            <a:off x="1591171" y="5080620"/>
            <a:ext cx="144016" cy="360040"/>
            <a:chOff x="871091" y="4144516"/>
            <a:chExt cx="144016" cy="144016"/>
          </a:xfrm>
        </p:grpSpPr>
        <p:cxnSp>
          <p:nvCxnSpPr>
            <p:cNvPr id="796" name="Straight Connector 795"/>
            <p:cNvCxnSpPr/>
            <p:nvPr/>
          </p:nvCxnSpPr>
          <p:spPr bwMode="auto">
            <a:xfrm>
              <a:off x="1015107"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97" name="Straight Connector 796"/>
            <p:cNvCxnSpPr/>
            <p:nvPr/>
          </p:nvCxnSpPr>
          <p:spPr bwMode="auto">
            <a:xfrm>
              <a:off x="871091"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98" name="Straight Connector 797"/>
            <p:cNvCxnSpPr/>
            <p:nvPr/>
          </p:nvCxnSpPr>
          <p:spPr bwMode="auto">
            <a:xfrm>
              <a:off x="943099"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cxnSp>
        <p:nvCxnSpPr>
          <p:cNvPr id="799" name="Straight Connector 798"/>
          <p:cNvCxnSpPr/>
          <p:nvPr/>
        </p:nvCxnSpPr>
        <p:spPr bwMode="auto">
          <a:xfrm>
            <a:off x="1735187"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00" name="Straight Connector 799"/>
          <p:cNvCxnSpPr/>
          <p:nvPr/>
        </p:nvCxnSpPr>
        <p:spPr bwMode="auto">
          <a:xfrm>
            <a:off x="1663179"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01" name="Straight Connector 800"/>
          <p:cNvCxnSpPr/>
          <p:nvPr/>
        </p:nvCxnSpPr>
        <p:spPr bwMode="auto">
          <a:xfrm>
            <a:off x="1591171"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03" name="Straight Connector 802"/>
          <p:cNvCxnSpPr/>
          <p:nvPr/>
        </p:nvCxnSpPr>
        <p:spPr bwMode="auto">
          <a:xfrm flipV="1">
            <a:off x="2383259" y="2560340"/>
            <a:ext cx="0" cy="1296144"/>
          </a:xfrm>
          <a:prstGeom prst="line">
            <a:avLst/>
          </a:prstGeom>
          <a:solidFill>
            <a:schemeClr val="accent1"/>
          </a:solidFill>
          <a:ln w="38100" cap="flat" cmpd="sng" algn="ctr">
            <a:solidFill>
              <a:srgbClr val="CC00FF"/>
            </a:solidFill>
            <a:prstDash val="solid"/>
            <a:round/>
            <a:headEnd type="none" w="med" len="med"/>
            <a:tailEnd type="none" w="med" len="med"/>
          </a:ln>
          <a:effectLst/>
        </p:spPr>
      </p:cxnSp>
      <p:cxnSp>
        <p:nvCxnSpPr>
          <p:cNvPr id="806" name="Straight Connector 805"/>
          <p:cNvCxnSpPr/>
          <p:nvPr/>
        </p:nvCxnSpPr>
        <p:spPr bwMode="auto">
          <a:xfrm flipH="1">
            <a:off x="2383259" y="2560340"/>
            <a:ext cx="5976664" cy="0"/>
          </a:xfrm>
          <a:prstGeom prst="line">
            <a:avLst/>
          </a:prstGeom>
          <a:solidFill>
            <a:schemeClr val="accent1"/>
          </a:solidFill>
          <a:ln w="38100" cap="flat" cmpd="sng" algn="ctr">
            <a:solidFill>
              <a:srgbClr val="CC00FF"/>
            </a:solidFill>
            <a:prstDash val="solid"/>
            <a:round/>
            <a:headEnd type="none" w="med" len="med"/>
            <a:tailEnd type="none" w="med" len="med"/>
          </a:ln>
          <a:effectLst/>
        </p:spPr>
      </p:cxnSp>
      <p:cxnSp>
        <p:nvCxnSpPr>
          <p:cNvPr id="811" name="Straight Connector 810"/>
          <p:cNvCxnSpPr/>
          <p:nvPr/>
        </p:nvCxnSpPr>
        <p:spPr bwMode="auto">
          <a:xfrm flipH="1">
            <a:off x="8863979"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12" name="Straight Connector 811"/>
          <p:cNvCxnSpPr/>
          <p:nvPr/>
        </p:nvCxnSpPr>
        <p:spPr bwMode="auto">
          <a:xfrm flipH="1">
            <a:off x="8647955"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13" name="Straight Connector 812"/>
          <p:cNvCxnSpPr/>
          <p:nvPr/>
        </p:nvCxnSpPr>
        <p:spPr bwMode="auto">
          <a:xfrm flipH="1">
            <a:off x="8791971"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14" name="Straight Connector 813"/>
          <p:cNvCxnSpPr/>
          <p:nvPr/>
        </p:nvCxnSpPr>
        <p:spPr bwMode="auto">
          <a:xfrm flipH="1">
            <a:off x="9080003"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15" name="Straight Connector 814"/>
          <p:cNvCxnSpPr/>
          <p:nvPr/>
        </p:nvCxnSpPr>
        <p:spPr bwMode="auto">
          <a:xfrm flipH="1">
            <a:off x="9007995"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16" name="Straight Connector 815"/>
          <p:cNvCxnSpPr/>
          <p:nvPr/>
        </p:nvCxnSpPr>
        <p:spPr bwMode="auto">
          <a:xfrm flipH="1">
            <a:off x="9152011"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17" name="Straight Connector 816"/>
          <p:cNvCxnSpPr/>
          <p:nvPr/>
        </p:nvCxnSpPr>
        <p:spPr bwMode="auto">
          <a:xfrm flipH="1">
            <a:off x="8359923" y="421652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18" name="Straight Connector 817"/>
          <p:cNvCxnSpPr/>
          <p:nvPr/>
        </p:nvCxnSpPr>
        <p:spPr bwMode="auto">
          <a:xfrm flipH="1">
            <a:off x="8431931"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22" name="Group 25"/>
          <p:cNvGrpSpPr>
            <a:grpSpLocks noChangeAspect="1"/>
          </p:cNvGrpSpPr>
          <p:nvPr/>
        </p:nvGrpSpPr>
        <p:grpSpPr>
          <a:xfrm flipH="1">
            <a:off x="8568952" y="3928492"/>
            <a:ext cx="288032" cy="288032"/>
            <a:chOff x="655067" y="5296644"/>
            <a:chExt cx="504056" cy="504056"/>
          </a:xfrm>
          <a:solidFill>
            <a:schemeClr val="bg1"/>
          </a:solidFill>
        </p:grpSpPr>
        <p:sp>
          <p:nvSpPr>
            <p:cNvPr id="820" name="Isosceles Triangle 819"/>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821" name="Trapezoid 820"/>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822" name="Straight Connector 821"/>
          <p:cNvCxnSpPr>
            <a:stCxn id="820" idx="0"/>
          </p:cNvCxnSpPr>
          <p:nvPr/>
        </p:nvCxnSpPr>
        <p:spPr bwMode="auto">
          <a:xfrm flipH="1" flipV="1">
            <a:off x="8712968" y="38564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23" name="Straight Connector 822"/>
          <p:cNvCxnSpPr/>
          <p:nvPr/>
        </p:nvCxnSpPr>
        <p:spPr bwMode="auto">
          <a:xfrm flipH="1">
            <a:off x="9073008" y="2128292"/>
            <a:ext cx="6995" cy="1728192"/>
          </a:xfrm>
          <a:prstGeom prst="line">
            <a:avLst/>
          </a:prstGeom>
          <a:solidFill>
            <a:schemeClr val="accent1"/>
          </a:solidFill>
          <a:ln w="38100" cap="flat" cmpd="sng" algn="ctr">
            <a:solidFill>
              <a:schemeClr val="tx1"/>
            </a:solidFill>
            <a:prstDash val="solid"/>
            <a:round/>
            <a:headEnd type="none" w="med" len="med"/>
            <a:tailEnd type="none" w="med" len="med"/>
          </a:ln>
          <a:effectLst/>
        </p:spPr>
      </p:cxnSp>
      <p:cxnSp>
        <p:nvCxnSpPr>
          <p:cNvPr id="825" name="Straight Connector 824"/>
          <p:cNvCxnSpPr/>
          <p:nvPr/>
        </p:nvCxnSpPr>
        <p:spPr bwMode="auto">
          <a:xfrm flipH="1">
            <a:off x="8863979" y="5080620"/>
            <a:ext cx="0" cy="36004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26" name="Straight Connector 825"/>
          <p:cNvCxnSpPr/>
          <p:nvPr/>
        </p:nvCxnSpPr>
        <p:spPr bwMode="auto">
          <a:xfrm flipH="1">
            <a:off x="8791971" y="5080620"/>
            <a:ext cx="0" cy="36004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27" name="Straight Connector 826"/>
          <p:cNvCxnSpPr/>
          <p:nvPr/>
        </p:nvCxnSpPr>
        <p:spPr bwMode="auto">
          <a:xfrm flipH="1">
            <a:off x="8863979"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28" name="Straight Connector 827"/>
          <p:cNvCxnSpPr/>
          <p:nvPr/>
        </p:nvCxnSpPr>
        <p:spPr bwMode="auto">
          <a:xfrm flipH="1">
            <a:off x="8791971"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29" name="Straight Connector 828"/>
          <p:cNvCxnSpPr/>
          <p:nvPr/>
        </p:nvCxnSpPr>
        <p:spPr bwMode="auto">
          <a:xfrm flipH="1">
            <a:off x="8503939" y="4864596"/>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grpSp>
        <p:nvGrpSpPr>
          <p:cNvPr id="23" name="Group 263"/>
          <p:cNvGrpSpPr>
            <a:grpSpLocks noChangeAspect="1"/>
          </p:cNvGrpSpPr>
          <p:nvPr/>
        </p:nvGrpSpPr>
        <p:grpSpPr>
          <a:xfrm rot="10800000">
            <a:off x="8552448" y="4300148"/>
            <a:ext cx="194306" cy="276415"/>
            <a:chOff x="1951211" y="1840260"/>
            <a:chExt cx="144016" cy="288032"/>
          </a:xfrm>
        </p:grpSpPr>
        <p:sp>
          <p:nvSpPr>
            <p:cNvPr id="831" name="Flowchart: Delay 830"/>
            <p:cNvSpPr/>
            <p:nvPr/>
          </p:nvSpPr>
          <p:spPr bwMode="auto">
            <a:xfrm rot="16200000">
              <a:off x="1987215" y="1804256"/>
              <a:ext cx="72008" cy="144016"/>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32" name="Flowchart: Delay 831"/>
            <p:cNvSpPr/>
            <p:nvPr/>
          </p:nvSpPr>
          <p:spPr bwMode="auto">
            <a:xfrm rot="5400000" flipV="1">
              <a:off x="1987215" y="1876264"/>
              <a:ext cx="72008" cy="144016"/>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33" name="Isosceles Triangle 832"/>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24" name="Group 273"/>
          <p:cNvGrpSpPr>
            <a:grpSpLocks noChangeAspect="1"/>
          </p:cNvGrpSpPr>
          <p:nvPr/>
        </p:nvGrpSpPr>
        <p:grpSpPr>
          <a:xfrm rot="10800000">
            <a:off x="8336600" y="4298852"/>
            <a:ext cx="198749" cy="282735"/>
            <a:chOff x="1951211" y="1840260"/>
            <a:chExt cx="144016" cy="288032"/>
          </a:xfrm>
        </p:grpSpPr>
        <p:sp>
          <p:nvSpPr>
            <p:cNvPr id="835" name="Flowchart: Delay 834"/>
            <p:cNvSpPr/>
            <p:nvPr/>
          </p:nvSpPr>
          <p:spPr bwMode="auto">
            <a:xfrm rot="16200000">
              <a:off x="1987215" y="1804256"/>
              <a:ext cx="72008" cy="144016"/>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36" name="Flowchart: Delay 835"/>
            <p:cNvSpPr/>
            <p:nvPr/>
          </p:nvSpPr>
          <p:spPr bwMode="auto">
            <a:xfrm rot="5400000" flipV="1">
              <a:off x="1987215" y="1876264"/>
              <a:ext cx="72008" cy="144016"/>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37" name="Isosceles Triangle 836"/>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sp>
        <p:nvSpPr>
          <p:cNvPr id="839" name="TextBox 838"/>
          <p:cNvSpPr txBox="1"/>
          <p:nvPr/>
        </p:nvSpPr>
        <p:spPr>
          <a:xfrm flipH="1">
            <a:off x="8689379" y="4576564"/>
            <a:ext cx="145874" cy="184666"/>
          </a:xfrm>
          <a:prstGeom prst="rect">
            <a:avLst/>
          </a:prstGeom>
          <a:noFill/>
        </p:spPr>
        <p:txBody>
          <a:bodyPr wrap="none" lIns="0" tIns="0" rIns="0" bIns="0" rtlCol="0">
            <a:spAutoFit/>
          </a:bodyPr>
          <a:lstStyle/>
          <a:p>
            <a:r>
              <a:rPr lang="en-GB" sz="1200" b="0" dirty="0" smtClean="0"/>
              <a:t>W</a:t>
            </a:r>
            <a:endParaRPr lang="en-US" sz="1200" b="0" dirty="0" smtClean="0"/>
          </a:p>
        </p:txBody>
      </p:sp>
      <p:cxnSp>
        <p:nvCxnSpPr>
          <p:cNvPr id="840" name="Straight Connector 839"/>
          <p:cNvCxnSpPr/>
          <p:nvPr/>
        </p:nvCxnSpPr>
        <p:spPr bwMode="auto">
          <a:xfrm flipH="1">
            <a:off x="8719963" y="1984276"/>
            <a:ext cx="0" cy="1872208"/>
          </a:xfrm>
          <a:prstGeom prst="line">
            <a:avLst/>
          </a:prstGeom>
          <a:solidFill>
            <a:schemeClr val="accent1"/>
          </a:solidFill>
          <a:ln w="38100" cap="flat" cmpd="sng" algn="ctr">
            <a:solidFill>
              <a:schemeClr val="tx1">
                <a:lumMod val="50000"/>
                <a:lumOff val="50000"/>
              </a:schemeClr>
            </a:solidFill>
            <a:prstDash val="solid"/>
            <a:round/>
            <a:headEnd type="none" w="med" len="med"/>
            <a:tailEnd type="none" w="med" len="med"/>
          </a:ln>
          <a:effectLst/>
        </p:spPr>
      </p:cxnSp>
      <p:grpSp>
        <p:nvGrpSpPr>
          <p:cNvPr id="25" name="Group 25"/>
          <p:cNvGrpSpPr>
            <a:grpSpLocks noChangeAspect="1"/>
          </p:cNvGrpSpPr>
          <p:nvPr/>
        </p:nvGrpSpPr>
        <p:grpSpPr>
          <a:xfrm flipH="1">
            <a:off x="8935987" y="3928492"/>
            <a:ext cx="288032" cy="288032"/>
            <a:chOff x="655067" y="5296644"/>
            <a:chExt cx="504056" cy="504056"/>
          </a:xfrm>
          <a:solidFill>
            <a:schemeClr val="bg1"/>
          </a:solidFill>
        </p:grpSpPr>
        <p:sp>
          <p:nvSpPr>
            <p:cNvPr id="842" name="Isosceles Triangle 841"/>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843" name="Trapezoid 842"/>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844" name="Straight Connector 843"/>
          <p:cNvCxnSpPr>
            <a:stCxn id="842" idx="0"/>
          </p:cNvCxnSpPr>
          <p:nvPr/>
        </p:nvCxnSpPr>
        <p:spPr bwMode="auto">
          <a:xfrm flipH="1" flipV="1">
            <a:off x="9080003" y="38564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26" name="Group 25"/>
          <p:cNvGrpSpPr>
            <a:grpSpLocks noChangeAspect="1"/>
          </p:cNvGrpSpPr>
          <p:nvPr/>
        </p:nvGrpSpPr>
        <p:grpSpPr>
          <a:xfrm flipH="1">
            <a:off x="8215907" y="3928492"/>
            <a:ext cx="288032" cy="288032"/>
            <a:chOff x="655067" y="5296644"/>
            <a:chExt cx="504056" cy="504056"/>
          </a:xfrm>
          <a:solidFill>
            <a:schemeClr val="bg1"/>
          </a:solidFill>
        </p:grpSpPr>
        <p:sp>
          <p:nvSpPr>
            <p:cNvPr id="846" name="Isosceles Triangle 845"/>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847" name="Trapezoid 846"/>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848" name="Straight Connector 847"/>
          <p:cNvCxnSpPr>
            <a:stCxn id="846" idx="0"/>
          </p:cNvCxnSpPr>
          <p:nvPr/>
        </p:nvCxnSpPr>
        <p:spPr bwMode="auto">
          <a:xfrm flipH="1" flipV="1">
            <a:off x="8359923" y="38564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49" name="Straight Connector 848"/>
          <p:cNvCxnSpPr/>
          <p:nvPr/>
        </p:nvCxnSpPr>
        <p:spPr bwMode="auto">
          <a:xfrm flipH="1">
            <a:off x="8287915" y="421652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27" name="Group 344"/>
          <p:cNvGrpSpPr/>
          <p:nvPr/>
        </p:nvGrpSpPr>
        <p:grpSpPr>
          <a:xfrm flipH="1">
            <a:off x="9007995" y="5080620"/>
            <a:ext cx="144016" cy="360040"/>
            <a:chOff x="871091" y="4144516"/>
            <a:chExt cx="144016" cy="144016"/>
          </a:xfrm>
        </p:grpSpPr>
        <p:cxnSp>
          <p:nvCxnSpPr>
            <p:cNvPr id="851" name="Straight Connector 850"/>
            <p:cNvCxnSpPr/>
            <p:nvPr/>
          </p:nvCxnSpPr>
          <p:spPr bwMode="auto">
            <a:xfrm>
              <a:off x="1015107"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52" name="Straight Connector 851"/>
            <p:cNvCxnSpPr/>
            <p:nvPr/>
          </p:nvCxnSpPr>
          <p:spPr bwMode="auto">
            <a:xfrm>
              <a:off x="871091"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53" name="Straight Connector 852"/>
            <p:cNvCxnSpPr/>
            <p:nvPr/>
          </p:nvCxnSpPr>
          <p:spPr bwMode="auto">
            <a:xfrm>
              <a:off x="943099"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cxnSp>
        <p:nvCxnSpPr>
          <p:cNvPr id="854" name="Straight Connector 853"/>
          <p:cNvCxnSpPr/>
          <p:nvPr/>
        </p:nvCxnSpPr>
        <p:spPr bwMode="auto">
          <a:xfrm flipH="1">
            <a:off x="9007995"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55" name="Straight Connector 854"/>
          <p:cNvCxnSpPr/>
          <p:nvPr/>
        </p:nvCxnSpPr>
        <p:spPr bwMode="auto">
          <a:xfrm flipH="1">
            <a:off x="9080003"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56" name="Straight Connector 855"/>
          <p:cNvCxnSpPr/>
          <p:nvPr/>
        </p:nvCxnSpPr>
        <p:spPr bwMode="auto">
          <a:xfrm flipH="1">
            <a:off x="9152011"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57" name="Straight Connector 856"/>
          <p:cNvCxnSpPr/>
          <p:nvPr/>
        </p:nvCxnSpPr>
        <p:spPr bwMode="auto">
          <a:xfrm flipH="1" flipV="1">
            <a:off x="8359923" y="2560340"/>
            <a:ext cx="0" cy="1296144"/>
          </a:xfrm>
          <a:prstGeom prst="line">
            <a:avLst/>
          </a:prstGeom>
          <a:solidFill>
            <a:schemeClr val="accent1"/>
          </a:solidFill>
          <a:ln w="38100" cap="flat" cmpd="sng" algn="ctr">
            <a:solidFill>
              <a:srgbClr val="CC00FF"/>
            </a:solidFill>
            <a:prstDash val="solid"/>
            <a:round/>
            <a:headEnd type="none" w="med" len="med"/>
            <a:tailEnd type="none" w="med" len="med"/>
          </a:ln>
          <a:effectLst/>
        </p:spPr>
      </p:cxnSp>
      <p:sp>
        <p:nvSpPr>
          <p:cNvPr id="859" name="TextBox 858"/>
          <p:cNvSpPr txBox="1"/>
          <p:nvPr/>
        </p:nvSpPr>
        <p:spPr>
          <a:xfrm>
            <a:off x="8226747" y="4576564"/>
            <a:ext cx="161904" cy="184666"/>
          </a:xfrm>
          <a:prstGeom prst="rect">
            <a:avLst/>
          </a:prstGeom>
          <a:noFill/>
        </p:spPr>
        <p:txBody>
          <a:bodyPr wrap="none" lIns="0" tIns="0" rIns="0" bIns="0" rtlCol="0">
            <a:spAutoFit/>
          </a:bodyPr>
          <a:lstStyle/>
          <a:p>
            <a:r>
              <a:rPr lang="en-GB" sz="1200" b="0" dirty="0" smtClean="0"/>
              <a:t>P*</a:t>
            </a:r>
            <a:endParaRPr lang="en-US" sz="1200" b="0" dirty="0" smtClean="0"/>
          </a:p>
        </p:txBody>
      </p:sp>
      <p:grpSp>
        <p:nvGrpSpPr>
          <p:cNvPr id="28" name="Group 61"/>
          <p:cNvGrpSpPr>
            <a:grpSpLocks noChangeAspect="1"/>
          </p:cNvGrpSpPr>
          <p:nvPr/>
        </p:nvGrpSpPr>
        <p:grpSpPr>
          <a:xfrm flipV="1">
            <a:off x="6559723" y="5440660"/>
            <a:ext cx="3024336" cy="288032"/>
            <a:chOff x="655067" y="5296644"/>
            <a:chExt cx="504056" cy="504056"/>
          </a:xfrm>
          <a:solidFill>
            <a:schemeClr val="bg1"/>
          </a:solidFill>
        </p:grpSpPr>
        <p:sp>
          <p:nvSpPr>
            <p:cNvPr id="863" name="Isosceles Triangle 862"/>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864" name="Trapezoid 863"/>
            <p:cNvSpPr/>
            <p:nvPr/>
          </p:nvSpPr>
          <p:spPr bwMode="auto">
            <a:xfrm>
              <a:off x="655067" y="5656684"/>
              <a:ext cx="504056" cy="144016"/>
            </a:xfrm>
            <a:prstGeom prst="trapezoid">
              <a:avLst>
                <a:gd name="adj" fmla="val 544200"/>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866" name="Straight Connector 865"/>
          <p:cNvCxnSpPr/>
          <p:nvPr/>
        </p:nvCxnSpPr>
        <p:spPr bwMode="auto">
          <a:xfrm>
            <a:off x="2167235" y="5296644"/>
            <a:ext cx="0" cy="15240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68" name="Straight Connector 867"/>
          <p:cNvCxnSpPr/>
          <p:nvPr/>
        </p:nvCxnSpPr>
        <p:spPr bwMode="auto">
          <a:xfrm>
            <a:off x="4615507" y="5296644"/>
            <a:ext cx="0" cy="15240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69" name="Straight Connector 868"/>
          <p:cNvCxnSpPr/>
          <p:nvPr/>
        </p:nvCxnSpPr>
        <p:spPr bwMode="auto">
          <a:xfrm>
            <a:off x="4327475" y="5296644"/>
            <a:ext cx="0" cy="15240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70" name="Straight Connector 869"/>
          <p:cNvCxnSpPr/>
          <p:nvPr/>
        </p:nvCxnSpPr>
        <p:spPr bwMode="auto">
          <a:xfrm>
            <a:off x="4903539" y="5296644"/>
            <a:ext cx="0" cy="15240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71" name="Straight Connector 870"/>
          <p:cNvCxnSpPr/>
          <p:nvPr/>
        </p:nvCxnSpPr>
        <p:spPr bwMode="auto">
          <a:xfrm>
            <a:off x="5695627" y="5296644"/>
            <a:ext cx="0" cy="15240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72" name="Straight Connector 871"/>
          <p:cNvCxnSpPr/>
          <p:nvPr/>
        </p:nvCxnSpPr>
        <p:spPr bwMode="auto">
          <a:xfrm>
            <a:off x="5983659" y="5296644"/>
            <a:ext cx="0" cy="15240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73" name="Straight Connector 872"/>
          <p:cNvCxnSpPr/>
          <p:nvPr/>
        </p:nvCxnSpPr>
        <p:spPr bwMode="auto">
          <a:xfrm>
            <a:off x="6271691" y="5296644"/>
            <a:ext cx="0" cy="152400"/>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29" name="Group 61"/>
          <p:cNvGrpSpPr>
            <a:grpSpLocks noChangeAspect="1"/>
          </p:cNvGrpSpPr>
          <p:nvPr/>
        </p:nvGrpSpPr>
        <p:grpSpPr>
          <a:xfrm flipV="1">
            <a:off x="1087115" y="5440660"/>
            <a:ext cx="3024336" cy="288032"/>
            <a:chOff x="655067" y="5296644"/>
            <a:chExt cx="504056" cy="504056"/>
          </a:xfrm>
          <a:solidFill>
            <a:schemeClr val="bg1"/>
          </a:solidFill>
        </p:grpSpPr>
        <p:sp>
          <p:nvSpPr>
            <p:cNvPr id="158" name="Isosceles Triangle 157"/>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59" name="Trapezoid 158"/>
            <p:cNvSpPr/>
            <p:nvPr/>
          </p:nvSpPr>
          <p:spPr bwMode="auto">
            <a:xfrm>
              <a:off x="655067" y="5656684"/>
              <a:ext cx="504056" cy="144016"/>
            </a:xfrm>
            <a:prstGeom prst="trapezoid">
              <a:avLst>
                <a:gd name="adj" fmla="val 544200"/>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875" name="Straight Connector 874"/>
          <p:cNvCxnSpPr/>
          <p:nvPr/>
        </p:nvCxnSpPr>
        <p:spPr bwMode="auto">
          <a:xfrm>
            <a:off x="8503939"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357" name="TextBox 356"/>
          <p:cNvSpPr txBox="1"/>
          <p:nvPr/>
        </p:nvSpPr>
        <p:spPr>
          <a:xfrm>
            <a:off x="7877546" y="5584676"/>
            <a:ext cx="410369" cy="738664"/>
          </a:xfrm>
          <a:prstGeom prst="rect">
            <a:avLst/>
          </a:prstGeom>
          <a:noFill/>
        </p:spPr>
        <p:txBody>
          <a:bodyPr wrap="none" lIns="0" tIns="0" rIns="0" bIns="0" rtlCol="0">
            <a:spAutoFit/>
          </a:bodyPr>
          <a:lstStyle/>
          <a:p>
            <a:r>
              <a:rPr lang="en-GB" sz="4800" b="0" dirty="0" smtClean="0">
                <a:solidFill>
                  <a:srgbClr val="FF0000"/>
                </a:solidFill>
              </a:rPr>
              <a:t>X</a:t>
            </a:r>
            <a:endParaRPr lang="en-US" sz="4800" b="0" dirty="0" smtClean="0">
              <a:solidFill>
                <a:srgbClr val="FF0000"/>
              </a:solidFill>
            </a:endParaRPr>
          </a:p>
        </p:txBody>
      </p:sp>
      <p:cxnSp>
        <p:nvCxnSpPr>
          <p:cNvPr id="386" name="Straight Connector 385"/>
          <p:cNvCxnSpPr/>
          <p:nvPr/>
        </p:nvCxnSpPr>
        <p:spPr bwMode="auto">
          <a:xfrm>
            <a:off x="3895427"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87" name="Straight Connector 386"/>
          <p:cNvCxnSpPr/>
          <p:nvPr/>
        </p:nvCxnSpPr>
        <p:spPr bwMode="auto">
          <a:xfrm>
            <a:off x="3751411"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88" name="Straight Connector 387"/>
          <p:cNvCxnSpPr/>
          <p:nvPr/>
        </p:nvCxnSpPr>
        <p:spPr bwMode="auto">
          <a:xfrm>
            <a:off x="3823419"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89" name="Straight Connector 388"/>
          <p:cNvCxnSpPr/>
          <p:nvPr/>
        </p:nvCxnSpPr>
        <p:spPr bwMode="auto">
          <a:xfrm>
            <a:off x="3319363"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90" name="Straight Connector 389"/>
          <p:cNvCxnSpPr/>
          <p:nvPr/>
        </p:nvCxnSpPr>
        <p:spPr bwMode="auto">
          <a:xfrm>
            <a:off x="3175347"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91" name="Straight Connector 390"/>
          <p:cNvCxnSpPr/>
          <p:nvPr/>
        </p:nvCxnSpPr>
        <p:spPr bwMode="auto">
          <a:xfrm>
            <a:off x="3247355"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30" name="Group 365"/>
          <p:cNvGrpSpPr/>
          <p:nvPr/>
        </p:nvGrpSpPr>
        <p:grpSpPr>
          <a:xfrm>
            <a:off x="3463379" y="5296644"/>
            <a:ext cx="144016" cy="144016"/>
            <a:chOff x="1591171" y="4144516"/>
            <a:chExt cx="144016" cy="144016"/>
          </a:xfrm>
        </p:grpSpPr>
        <p:cxnSp>
          <p:nvCxnSpPr>
            <p:cNvPr id="393" name="Straight Connector 392"/>
            <p:cNvCxnSpPr/>
            <p:nvPr/>
          </p:nvCxnSpPr>
          <p:spPr bwMode="auto">
            <a:xfrm>
              <a:off x="1663179"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94" name="Straight Connector 393"/>
            <p:cNvCxnSpPr/>
            <p:nvPr/>
          </p:nvCxnSpPr>
          <p:spPr bwMode="auto">
            <a:xfrm>
              <a:off x="1735187"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95" name="Straight Connector 394"/>
            <p:cNvCxnSpPr/>
            <p:nvPr/>
          </p:nvCxnSpPr>
          <p:spPr bwMode="auto">
            <a:xfrm>
              <a:off x="1591171"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cxnSp>
        <p:nvCxnSpPr>
          <p:cNvPr id="396" name="Straight Connector 395"/>
          <p:cNvCxnSpPr/>
          <p:nvPr/>
        </p:nvCxnSpPr>
        <p:spPr bwMode="auto">
          <a:xfrm>
            <a:off x="3679403" y="5296644"/>
            <a:ext cx="0" cy="15240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97" name="Straight Connector 396"/>
          <p:cNvCxnSpPr/>
          <p:nvPr/>
        </p:nvCxnSpPr>
        <p:spPr bwMode="auto">
          <a:xfrm>
            <a:off x="3103339"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98" name="Straight Connector 397"/>
          <p:cNvCxnSpPr/>
          <p:nvPr/>
        </p:nvCxnSpPr>
        <p:spPr bwMode="auto">
          <a:xfrm>
            <a:off x="2959323"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99" name="Straight Connector 398"/>
          <p:cNvCxnSpPr/>
          <p:nvPr/>
        </p:nvCxnSpPr>
        <p:spPr bwMode="auto">
          <a:xfrm>
            <a:off x="3031331"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358" name="TextBox 357"/>
          <p:cNvSpPr txBox="1"/>
          <p:nvPr/>
        </p:nvSpPr>
        <p:spPr>
          <a:xfrm>
            <a:off x="5119563" y="5584676"/>
            <a:ext cx="410369" cy="738664"/>
          </a:xfrm>
          <a:prstGeom prst="rect">
            <a:avLst/>
          </a:prstGeom>
          <a:noFill/>
        </p:spPr>
        <p:txBody>
          <a:bodyPr wrap="none" lIns="0" tIns="0" rIns="0" bIns="0" rtlCol="0">
            <a:spAutoFit/>
          </a:bodyPr>
          <a:lstStyle/>
          <a:p>
            <a:r>
              <a:rPr lang="en-GB" sz="4800" b="0" dirty="0" smtClean="0">
                <a:solidFill>
                  <a:srgbClr val="FF0000"/>
                </a:solidFill>
              </a:rPr>
              <a:t>X</a:t>
            </a:r>
            <a:endParaRPr lang="en-US" sz="4800" b="0" dirty="0" smtClean="0">
              <a:solidFill>
                <a:srgbClr val="FF0000"/>
              </a:solidFill>
            </a:endParaRPr>
          </a:p>
        </p:txBody>
      </p:sp>
      <p:sp>
        <p:nvSpPr>
          <p:cNvPr id="376" name="Rectangle 375"/>
          <p:cNvSpPr/>
          <p:nvPr/>
        </p:nvSpPr>
        <p:spPr bwMode="auto">
          <a:xfrm>
            <a:off x="2023219" y="4720580"/>
            <a:ext cx="360040" cy="216024"/>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GB" sz="1000" dirty="0" err="1" smtClean="0">
                <a:solidFill>
                  <a:schemeClr val="bg1"/>
                </a:solidFill>
                <a:latin typeface="Arial" charset="0"/>
              </a:rPr>
              <a:t>h</a:t>
            </a:r>
            <a:r>
              <a:rPr kumimoji="0" lang="en-GB" sz="1000" b="1" i="0" u="none" strike="noStrike" cap="none" normalizeH="0" baseline="0" dirty="0" err="1" smtClean="0">
                <a:ln>
                  <a:noFill/>
                </a:ln>
                <a:solidFill>
                  <a:schemeClr val="bg1"/>
                </a:solidFill>
                <a:effectLst/>
                <a:latin typeface="Arial" charset="0"/>
                <a:ea typeface="MS PGothic" pitchFamily="34" charset="-128"/>
              </a:rPr>
              <a:t>DSS</a:t>
            </a:r>
            <a:endParaRPr kumimoji="0" lang="en-US" sz="1000" b="1" i="0" u="none" strike="noStrike" cap="none" normalizeH="0" baseline="0" dirty="0" smtClean="0">
              <a:ln>
                <a:noFill/>
              </a:ln>
              <a:solidFill>
                <a:schemeClr val="bg1"/>
              </a:solidFill>
              <a:effectLst/>
              <a:latin typeface="Arial" charset="0"/>
              <a:ea typeface="MS PGothic" pitchFamily="34" charset="-128"/>
            </a:endParaRPr>
          </a:p>
        </p:txBody>
      </p:sp>
      <p:sp>
        <p:nvSpPr>
          <p:cNvPr id="377" name="Rectangle 376"/>
          <p:cNvSpPr/>
          <p:nvPr/>
        </p:nvSpPr>
        <p:spPr bwMode="auto">
          <a:xfrm flipH="1">
            <a:off x="8359923" y="4720580"/>
            <a:ext cx="360040" cy="216024"/>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GB" sz="1000" dirty="0" err="1" smtClean="0">
                <a:solidFill>
                  <a:schemeClr val="bg1"/>
                </a:solidFill>
                <a:latin typeface="Arial" charset="0"/>
              </a:rPr>
              <a:t>h</a:t>
            </a:r>
            <a:r>
              <a:rPr kumimoji="0" lang="en-GB" sz="1000" b="1" i="0" u="none" strike="noStrike" cap="none" normalizeH="0" baseline="0" dirty="0" err="1" smtClean="0">
                <a:ln>
                  <a:noFill/>
                </a:ln>
                <a:solidFill>
                  <a:schemeClr val="bg1"/>
                </a:solidFill>
                <a:effectLst/>
                <a:latin typeface="Arial" charset="0"/>
                <a:ea typeface="MS PGothic" pitchFamily="34" charset="-128"/>
              </a:rPr>
              <a:t>DSS</a:t>
            </a:r>
            <a:endParaRPr kumimoji="0" lang="en-US" sz="1000" b="1" i="0" u="none" strike="noStrike" cap="none" normalizeH="0" baseline="0" dirty="0" smtClean="0">
              <a:ln>
                <a:noFill/>
              </a:ln>
              <a:solidFill>
                <a:schemeClr val="bg1"/>
              </a:solidFill>
              <a:effectLst/>
              <a:latin typeface="Arial" charset="0"/>
              <a:ea typeface="MS PGothic" pitchFamily="34" charset="-128"/>
            </a:endParaRPr>
          </a:p>
        </p:txBody>
      </p:sp>
      <p:cxnSp>
        <p:nvCxnSpPr>
          <p:cNvPr id="378" name="Straight Connector 377"/>
          <p:cNvCxnSpPr/>
          <p:nvPr/>
        </p:nvCxnSpPr>
        <p:spPr bwMode="auto">
          <a:xfrm flipH="1">
            <a:off x="2167235" y="4792588"/>
            <a:ext cx="72008" cy="144016"/>
          </a:xfrm>
          <a:prstGeom prst="line">
            <a:avLst/>
          </a:prstGeom>
          <a:solidFill>
            <a:schemeClr val="accent1"/>
          </a:solidFill>
          <a:ln w="38100" cap="flat" cmpd="sng" algn="ctr">
            <a:solidFill>
              <a:schemeClr val="bg1"/>
            </a:solidFill>
            <a:prstDash val="solid"/>
            <a:round/>
            <a:headEnd type="none" w="med" len="med"/>
            <a:tailEnd type="none" w="med" len="med"/>
          </a:ln>
          <a:effectLst/>
        </p:spPr>
      </p:cxnSp>
      <p:cxnSp>
        <p:nvCxnSpPr>
          <p:cNvPr id="379" name="Straight Connector 378"/>
          <p:cNvCxnSpPr/>
          <p:nvPr/>
        </p:nvCxnSpPr>
        <p:spPr bwMode="auto">
          <a:xfrm>
            <a:off x="2095227" y="4720580"/>
            <a:ext cx="0" cy="72008"/>
          </a:xfrm>
          <a:prstGeom prst="line">
            <a:avLst/>
          </a:prstGeom>
          <a:solidFill>
            <a:schemeClr val="accent1"/>
          </a:solidFill>
          <a:ln w="38100" cap="flat" cmpd="sng" algn="ctr">
            <a:solidFill>
              <a:schemeClr val="bg1"/>
            </a:solidFill>
            <a:prstDash val="solid"/>
            <a:round/>
            <a:headEnd type="none" w="med" len="med"/>
            <a:tailEnd type="none" w="med" len="med"/>
          </a:ln>
          <a:effectLst/>
        </p:spPr>
      </p:cxnSp>
      <p:sp>
        <p:nvSpPr>
          <p:cNvPr id="380" name="Freeform 379"/>
          <p:cNvSpPr/>
          <p:nvPr/>
        </p:nvSpPr>
        <p:spPr bwMode="auto">
          <a:xfrm>
            <a:off x="8431931" y="4720580"/>
            <a:ext cx="216024" cy="72008"/>
          </a:xfrm>
          <a:custGeom>
            <a:avLst/>
            <a:gdLst>
              <a:gd name="connsiteX0" fmla="*/ 0 w 218783"/>
              <a:gd name="connsiteY0" fmla="*/ 0 h 73863"/>
              <a:gd name="connsiteX1" fmla="*/ 106587 w 218783"/>
              <a:gd name="connsiteY1" fmla="*/ 72928 h 73863"/>
              <a:gd name="connsiteX2" fmla="*/ 218783 w 218783"/>
              <a:gd name="connsiteY2" fmla="*/ 5610 h 73863"/>
            </a:gdLst>
            <a:ahLst/>
            <a:cxnLst>
              <a:cxn ang="0">
                <a:pos x="connsiteX0" y="connsiteY0"/>
              </a:cxn>
              <a:cxn ang="0">
                <a:pos x="connsiteX1" y="connsiteY1"/>
              </a:cxn>
              <a:cxn ang="0">
                <a:pos x="connsiteX2" y="connsiteY2"/>
              </a:cxn>
            </a:cxnLst>
            <a:rect l="l" t="t" r="r" b="b"/>
            <a:pathLst>
              <a:path w="218783" h="73863">
                <a:moveTo>
                  <a:pt x="0" y="0"/>
                </a:moveTo>
                <a:cubicBezTo>
                  <a:pt x="35061" y="35996"/>
                  <a:pt x="70123" y="71993"/>
                  <a:pt x="106587" y="72928"/>
                </a:cubicBezTo>
                <a:cubicBezTo>
                  <a:pt x="143051" y="73863"/>
                  <a:pt x="180917" y="39736"/>
                  <a:pt x="218783" y="5610"/>
                </a:cubicBezTo>
              </a:path>
            </a:pathLst>
          </a:custGeom>
          <a:noFill/>
          <a:ln w="38100"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381" name="Straight Connector 380"/>
          <p:cNvCxnSpPr/>
          <p:nvPr/>
        </p:nvCxnSpPr>
        <p:spPr bwMode="auto">
          <a:xfrm>
            <a:off x="2311251" y="4720580"/>
            <a:ext cx="0" cy="72008"/>
          </a:xfrm>
          <a:prstGeom prst="line">
            <a:avLst/>
          </a:prstGeom>
          <a:solidFill>
            <a:schemeClr val="accent1"/>
          </a:solidFill>
          <a:ln w="38100" cap="flat" cmpd="sng" algn="ctr">
            <a:solidFill>
              <a:schemeClr val="bg1"/>
            </a:solidFill>
            <a:prstDash val="solid"/>
            <a:round/>
            <a:headEnd type="none" w="med" len="med"/>
            <a:tailEnd type="none" w="med" len="med"/>
          </a:ln>
          <a:effectLst/>
        </p:spPr>
      </p:cxnSp>
      <p:sp>
        <p:nvSpPr>
          <p:cNvPr id="313" name="Freeform 312"/>
          <p:cNvSpPr/>
          <p:nvPr/>
        </p:nvSpPr>
        <p:spPr bwMode="auto">
          <a:xfrm>
            <a:off x="5623619" y="3352428"/>
            <a:ext cx="432048" cy="144016"/>
          </a:xfrm>
          <a:custGeom>
            <a:avLst/>
            <a:gdLst>
              <a:gd name="connsiteX0" fmla="*/ 0 w 218783"/>
              <a:gd name="connsiteY0" fmla="*/ 0 h 73863"/>
              <a:gd name="connsiteX1" fmla="*/ 106587 w 218783"/>
              <a:gd name="connsiteY1" fmla="*/ 72928 h 73863"/>
              <a:gd name="connsiteX2" fmla="*/ 218783 w 218783"/>
              <a:gd name="connsiteY2" fmla="*/ 5610 h 73863"/>
            </a:gdLst>
            <a:ahLst/>
            <a:cxnLst>
              <a:cxn ang="0">
                <a:pos x="connsiteX0" y="connsiteY0"/>
              </a:cxn>
              <a:cxn ang="0">
                <a:pos x="connsiteX1" y="connsiteY1"/>
              </a:cxn>
              <a:cxn ang="0">
                <a:pos x="connsiteX2" y="connsiteY2"/>
              </a:cxn>
            </a:cxnLst>
            <a:rect l="l" t="t" r="r" b="b"/>
            <a:pathLst>
              <a:path w="218783" h="73863">
                <a:moveTo>
                  <a:pt x="0" y="0"/>
                </a:moveTo>
                <a:cubicBezTo>
                  <a:pt x="35061" y="35996"/>
                  <a:pt x="70123" y="71993"/>
                  <a:pt x="106587" y="72928"/>
                </a:cubicBezTo>
                <a:cubicBezTo>
                  <a:pt x="143051" y="73863"/>
                  <a:pt x="180917" y="39736"/>
                  <a:pt x="218783" y="5610"/>
                </a:cubicBezTo>
              </a:path>
            </a:pathLst>
          </a:custGeom>
          <a:noFill/>
          <a:ln w="38100" cap="flat" cmpd="sng" algn="ctr">
            <a:solidFill>
              <a:srgbClr val="C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382" name="Straight Connector 381"/>
          <p:cNvCxnSpPr/>
          <p:nvPr/>
        </p:nvCxnSpPr>
        <p:spPr bwMode="auto">
          <a:xfrm>
            <a:off x="3247355"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83" name="Straight Connector 382"/>
          <p:cNvCxnSpPr/>
          <p:nvPr/>
        </p:nvCxnSpPr>
        <p:spPr bwMode="auto">
          <a:xfrm>
            <a:off x="3175347"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84" name="Straight Connector 383"/>
          <p:cNvCxnSpPr/>
          <p:nvPr/>
        </p:nvCxnSpPr>
        <p:spPr bwMode="auto">
          <a:xfrm>
            <a:off x="3103339"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85" name="Straight Connector 384"/>
          <p:cNvCxnSpPr/>
          <p:nvPr/>
        </p:nvCxnSpPr>
        <p:spPr bwMode="auto">
          <a:xfrm flipH="1">
            <a:off x="3103340" y="5080620"/>
            <a:ext cx="144015"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92" name="Straight Connector 391"/>
          <p:cNvCxnSpPr/>
          <p:nvPr/>
        </p:nvCxnSpPr>
        <p:spPr bwMode="auto">
          <a:xfrm flipH="1">
            <a:off x="3031332" y="5080620"/>
            <a:ext cx="144015"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00" name="Straight Connector 399"/>
          <p:cNvCxnSpPr>
            <a:stCxn id="291" idx="2"/>
          </p:cNvCxnSpPr>
          <p:nvPr/>
        </p:nvCxnSpPr>
        <p:spPr bwMode="auto">
          <a:xfrm flipH="1">
            <a:off x="2959324" y="5080620"/>
            <a:ext cx="144016"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27" name="Straight Connector 426"/>
          <p:cNvCxnSpPr/>
          <p:nvPr/>
        </p:nvCxnSpPr>
        <p:spPr bwMode="auto">
          <a:xfrm>
            <a:off x="4687515"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28" name="Straight Connector 427"/>
          <p:cNvCxnSpPr/>
          <p:nvPr/>
        </p:nvCxnSpPr>
        <p:spPr bwMode="auto">
          <a:xfrm>
            <a:off x="4759523"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29" name="Straight Connector 428"/>
          <p:cNvCxnSpPr/>
          <p:nvPr/>
        </p:nvCxnSpPr>
        <p:spPr bwMode="auto">
          <a:xfrm>
            <a:off x="4831531"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40" name="Straight Connector 439"/>
          <p:cNvCxnSpPr/>
          <p:nvPr/>
        </p:nvCxnSpPr>
        <p:spPr bwMode="auto">
          <a:xfrm flipH="1">
            <a:off x="3679404" y="5080620"/>
            <a:ext cx="1152127" cy="22171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41" name="Straight Connector 440"/>
          <p:cNvCxnSpPr/>
          <p:nvPr/>
        </p:nvCxnSpPr>
        <p:spPr bwMode="auto">
          <a:xfrm flipH="1">
            <a:off x="3607396" y="5080620"/>
            <a:ext cx="1152127" cy="22171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42" name="Straight Connector 441"/>
          <p:cNvCxnSpPr/>
          <p:nvPr/>
        </p:nvCxnSpPr>
        <p:spPr bwMode="auto">
          <a:xfrm flipH="1">
            <a:off x="3535388" y="5080620"/>
            <a:ext cx="1152127" cy="22171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43" name="Straight Connector 442"/>
          <p:cNvCxnSpPr/>
          <p:nvPr/>
        </p:nvCxnSpPr>
        <p:spPr bwMode="auto">
          <a:xfrm flipH="1">
            <a:off x="6703739"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44" name="Straight Connector 443"/>
          <p:cNvCxnSpPr/>
          <p:nvPr/>
        </p:nvCxnSpPr>
        <p:spPr bwMode="auto">
          <a:xfrm flipH="1">
            <a:off x="6847755"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45" name="Straight Connector 444"/>
          <p:cNvCxnSpPr/>
          <p:nvPr/>
        </p:nvCxnSpPr>
        <p:spPr bwMode="auto">
          <a:xfrm flipH="1">
            <a:off x="6775747"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46" name="Straight Connector 445"/>
          <p:cNvCxnSpPr/>
          <p:nvPr/>
        </p:nvCxnSpPr>
        <p:spPr bwMode="auto">
          <a:xfrm flipH="1">
            <a:off x="7279803"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47" name="Straight Connector 446"/>
          <p:cNvCxnSpPr/>
          <p:nvPr/>
        </p:nvCxnSpPr>
        <p:spPr bwMode="auto">
          <a:xfrm flipH="1">
            <a:off x="7423819"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48" name="Straight Connector 447"/>
          <p:cNvCxnSpPr/>
          <p:nvPr/>
        </p:nvCxnSpPr>
        <p:spPr bwMode="auto">
          <a:xfrm flipH="1">
            <a:off x="7351811"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450" name="Group 365"/>
          <p:cNvGrpSpPr/>
          <p:nvPr/>
        </p:nvGrpSpPr>
        <p:grpSpPr>
          <a:xfrm flipH="1">
            <a:off x="6991771" y="5296644"/>
            <a:ext cx="144016" cy="144016"/>
            <a:chOff x="1591171" y="4144516"/>
            <a:chExt cx="144016" cy="144016"/>
          </a:xfrm>
        </p:grpSpPr>
        <p:cxnSp>
          <p:nvCxnSpPr>
            <p:cNvPr id="458" name="Straight Connector 457"/>
            <p:cNvCxnSpPr/>
            <p:nvPr/>
          </p:nvCxnSpPr>
          <p:spPr bwMode="auto">
            <a:xfrm>
              <a:off x="1663179"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59" name="Straight Connector 458"/>
            <p:cNvCxnSpPr/>
            <p:nvPr/>
          </p:nvCxnSpPr>
          <p:spPr bwMode="auto">
            <a:xfrm>
              <a:off x="1735187"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60" name="Straight Connector 459"/>
            <p:cNvCxnSpPr/>
            <p:nvPr/>
          </p:nvCxnSpPr>
          <p:spPr bwMode="auto">
            <a:xfrm>
              <a:off x="1591171"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cxnSp>
        <p:nvCxnSpPr>
          <p:cNvPr id="461" name="Straight Connector 460"/>
          <p:cNvCxnSpPr/>
          <p:nvPr/>
        </p:nvCxnSpPr>
        <p:spPr bwMode="auto">
          <a:xfrm flipH="1">
            <a:off x="6919763" y="5296644"/>
            <a:ext cx="0" cy="15240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65" name="Straight Connector 464"/>
          <p:cNvCxnSpPr/>
          <p:nvPr/>
        </p:nvCxnSpPr>
        <p:spPr bwMode="auto">
          <a:xfrm flipH="1">
            <a:off x="7495827"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66" name="Straight Connector 465"/>
          <p:cNvCxnSpPr/>
          <p:nvPr/>
        </p:nvCxnSpPr>
        <p:spPr bwMode="auto">
          <a:xfrm flipH="1">
            <a:off x="7639843"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67" name="Straight Connector 466"/>
          <p:cNvCxnSpPr/>
          <p:nvPr/>
        </p:nvCxnSpPr>
        <p:spPr bwMode="auto">
          <a:xfrm flipH="1">
            <a:off x="7567835"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469" name="TextBox 468"/>
          <p:cNvSpPr txBox="1"/>
          <p:nvPr/>
        </p:nvSpPr>
        <p:spPr>
          <a:xfrm>
            <a:off x="6995" y="7816924"/>
            <a:ext cx="6054991" cy="184666"/>
          </a:xfrm>
          <a:prstGeom prst="rect">
            <a:avLst/>
          </a:prstGeom>
          <a:noFill/>
        </p:spPr>
        <p:txBody>
          <a:bodyPr wrap="none" lIns="0" tIns="0" rIns="0" bIns="0" rtlCol="0">
            <a:spAutoFit/>
          </a:bodyPr>
          <a:lstStyle/>
          <a:p>
            <a:r>
              <a:rPr lang="en-GB" sz="1200" b="0" dirty="0" err="1" smtClean="0"/>
              <a:t>hDTS</a:t>
            </a:r>
            <a:r>
              <a:rPr lang="en-GB" sz="1200" b="0" dirty="0" smtClean="0"/>
              <a:t>: half-Distributed TESI protection </a:t>
            </a:r>
            <a:r>
              <a:rPr lang="en-GB" sz="1200" b="0" dirty="0" err="1" smtClean="0"/>
              <a:t>Sublayer</a:t>
            </a:r>
            <a:r>
              <a:rPr lang="en-GB" sz="1200" b="0" dirty="0" smtClean="0"/>
              <a:t>,   </a:t>
            </a:r>
            <a:r>
              <a:rPr lang="en-GB" sz="1200" b="0" dirty="0" err="1" smtClean="0"/>
              <a:t>hDSS</a:t>
            </a:r>
            <a:r>
              <a:rPr lang="en-GB" sz="1200" b="0" dirty="0" smtClean="0"/>
              <a:t>: half-Distributed SNCP </a:t>
            </a:r>
            <a:r>
              <a:rPr lang="en-GB" sz="1200" b="0" dirty="0" err="1" smtClean="0"/>
              <a:t>Sublayer</a:t>
            </a:r>
            <a:endParaRPr lang="en-US" sz="1200" b="0" dirty="0" smtClean="0"/>
          </a:p>
        </p:txBody>
      </p:sp>
      <p:cxnSp>
        <p:nvCxnSpPr>
          <p:cNvPr id="361" name="Straight Connector 360"/>
          <p:cNvCxnSpPr/>
          <p:nvPr/>
        </p:nvCxnSpPr>
        <p:spPr bwMode="auto">
          <a:xfrm>
            <a:off x="8071891" y="4864596"/>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362" name="Straight Connector 361"/>
          <p:cNvCxnSpPr/>
          <p:nvPr/>
        </p:nvCxnSpPr>
        <p:spPr bwMode="auto">
          <a:xfrm>
            <a:off x="7999883" y="4864596"/>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363" name="Straight Connector 362"/>
          <p:cNvCxnSpPr/>
          <p:nvPr/>
        </p:nvCxnSpPr>
        <p:spPr bwMode="auto">
          <a:xfrm>
            <a:off x="7927875" y="4864596"/>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367" name="Straight Connector 366"/>
          <p:cNvCxnSpPr/>
          <p:nvPr/>
        </p:nvCxnSpPr>
        <p:spPr bwMode="auto">
          <a:xfrm>
            <a:off x="6703739" y="4864596"/>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368" name="Straight Connector 367"/>
          <p:cNvCxnSpPr/>
          <p:nvPr/>
        </p:nvCxnSpPr>
        <p:spPr bwMode="auto">
          <a:xfrm>
            <a:off x="6775747" y="4864596"/>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369" name="Straight Connector 368"/>
          <p:cNvCxnSpPr/>
          <p:nvPr/>
        </p:nvCxnSpPr>
        <p:spPr bwMode="auto">
          <a:xfrm flipH="1">
            <a:off x="6847755" y="4864596"/>
            <a:ext cx="8384"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8" name="Straight Connector 47"/>
          <p:cNvCxnSpPr/>
          <p:nvPr/>
        </p:nvCxnSpPr>
        <p:spPr bwMode="auto">
          <a:xfrm>
            <a:off x="3103339" y="4216524"/>
            <a:ext cx="0" cy="64807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49" name="Straight Connector 48"/>
          <p:cNvCxnSpPr/>
          <p:nvPr/>
        </p:nvCxnSpPr>
        <p:spPr bwMode="auto">
          <a:xfrm>
            <a:off x="3175347" y="4216524"/>
            <a:ext cx="0" cy="64807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50" name="Straight Connector 49"/>
          <p:cNvCxnSpPr/>
          <p:nvPr/>
        </p:nvCxnSpPr>
        <p:spPr bwMode="auto">
          <a:xfrm>
            <a:off x="3247355" y="4216524"/>
            <a:ext cx="0" cy="64807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51" name="Straight Connector 50"/>
          <p:cNvCxnSpPr/>
          <p:nvPr/>
        </p:nvCxnSpPr>
        <p:spPr bwMode="auto">
          <a:xfrm>
            <a:off x="7567835"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2" name="Straight Connector 51"/>
          <p:cNvCxnSpPr/>
          <p:nvPr/>
        </p:nvCxnSpPr>
        <p:spPr bwMode="auto">
          <a:xfrm>
            <a:off x="7423819"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3" name="Straight Connector 52"/>
          <p:cNvCxnSpPr/>
          <p:nvPr/>
        </p:nvCxnSpPr>
        <p:spPr bwMode="auto">
          <a:xfrm>
            <a:off x="7495827"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39" name="Straight Connector 138"/>
          <p:cNvCxnSpPr/>
          <p:nvPr/>
        </p:nvCxnSpPr>
        <p:spPr bwMode="auto">
          <a:xfrm>
            <a:off x="8071891" y="4216524"/>
            <a:ext cx="0" cy="64807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140" name="Straight Connector 139"/>
          <p:cNvCxnSpPr/>
          <p:nvPr/>
        </p:nvCxnSpPr>
        <p:spPr bwMode="auto">
          <a:xfrm>
            <a:off x="7927875" y="4216524"/>
            <a:ext cx="0" cy="64807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141" name="Straight Connector 140"/>
          <p:cNvCxnSpPr/>
          <p:nvPr/>
        </p:nvCxnSpPr>
        <p:spPr bwMode="auto">
          <a:xfrm>
            <a:off x="7999883" y="4216524"/>
            <a:ext cx="0" cy="64807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142" name="Straight Connector 141"/>
          <p:cNvCxnSpPr/>
          <p:nvPr/>
        </p:nvCxnSpPr>
        <p:spPr bwMode="auto">
          <a:xfrm>
            <a:off x="2815307"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43" name="Straight Connector 142"/>
          <p:cNvCxnSpPr/>
          <p:nvPr/>
        </p:nvCxnSpPr>
        <p:spPr bwMode="auto">
          <a:xfrm>
            <a:off x="2671291"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44" name="Straight Connector 143"/>
          <p:cNvCxnSpPr/>
          <p:nvPr/>
        </p:nvCxnSpPr>
        <p:spPr bwMode="auto">
          <a:xfrm>
            <a:off x="2743299"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6" name="Straight Connector 295"/>
          <p:cNvCxnSpPr/>
          <p:nvPr/>
        </p:nvCxnSpPr>
        <p:spPr bwMode="auto">
          <a:xfrm>
            <a:off x="1879203"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7" name="Straight Connector 296"/>
          <p:cNvCxnSpPr/>
          <p:nvPr/>
        </p:nvCxnSpPr>
        <p:spPr bwMode="auto">
          <a:xfrm>
            <a:off x="2095227"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8" name="Straight Connector 297"/>
          <p:cNvCxnSpPr/>
          <p:nvPr/>
        </p:nvCxnSpPr>
        <p:spPr bwMode="auto">
          <a:xfrm>
            <a:off x="1951211"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2" name="Straight Connector 291"/>
          <p:cNvCxnSpPr/>
          <p:nvPr/>
        </p:nvCxnSpPr>
        <p:spPr bwMode="auto">
          <a:xfrm>
            <a:off x="4687515" y="4216524"/>
            <a:ext cx="0" cy="64807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299" name="Straight Connector 298"/>
          <p:cNvCxnSpPr/>
          <p:nvPr/>
        </p:nvCxnSpPr>
        <p:spPr bwMode="auto">
          <a:xfrm>
            <a:off x="4759523" y="4216524"/>
            <a:ext cx="0" cy="64807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306" name="Straight Connector 305"/>
          <p:cNvCxnSpPr/>
          <p:nvPr/>
        </p:nvCxnSpPr>
        <p:spPr bwMode="auto">
          <a:xfrm>
            <a:off x="4831531" y="4216524"/>
            <a:ext cx="0" cy="64807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308" name="Straight Connector 307"/>
          <p:cNvCxnSpPr/>
          <p:nvPr/>
        </p:nvCxnSpPr>
        <p:spPr bwMode="auto">
          <a:xfrm>
            <a:off x="5911651"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11" name="Straight Connector 310"/>
          <p:cNvCxnSpPr/>
          <p:nvPr/>
        </p:nvCxnSpPr>
        <p:spPr bwMode="auto">
          <a:xfrm>
            <a:off x="5767635"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12" name="Straight Connector 311"/>
          <p:cNvCxnSpPr/>
          <p:nvPr/>
        </p:nvCxnSpPr>
        <p:spPr bwMode="auto">
          <a:xfrm>
            <a:off x="5839643"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65" name="Straight Connector 364"/>
          <p:cNvCxnSpPr/>
          <p:nvPr/>
        </p:nvCxnSpPr>
        <p:spPr bwMode="auto">
          <a:xfrm>
            <a:off x="6847755" y="4216524"/>
            <a:ext cx="0" cy="64807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370" name="Straight Connector 369"/>
          <p:cNvCxnSpPr/>
          <p:nvPr/>
        </p:nvCxnSpPr>
        <p:spPr bwMode="auto">
          <a:xfrm>
            <a:off x="6703739" y="4216524"/>
            <a:ext cx="0" cy="64807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372" name="Straight Connector 371"/>
          <p:cNvCxnSpPr/>
          <p:nvPr/>
        </p:nvCxnSpPr>
        <p:spPr bwMode="auto">
          <a:xfrm>
            <a:off x="6775747" y="4216524"/>
            <a:ext cx="0" cy="64807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373" name="Straight Connector 372"/>
          <p:cNvCxnSpPr/>
          <p:nvPr/>
        </p:nvCxnSpPr>
        <p:spPr bwMode="auto">
          <a:xfrm>
            <a:off x="3895427"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74" name="Straight Connector 373"/>
          <p:cNvCxnSpPr/>
          <p:nvPr/>
        </p:nvCxnSpPr>
        <p:spPr bwMode="auto">
          <a:xfrm>
            <a:off x="3751411"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75" name="Straight Connector 374"/>
          <p:cNvCxnSpPr/>
          <p:nvPr/>
        </p:nvCxnSpPr>
        <p:spPr bwMode="auto">
          <a:xfrm>
            <a:off x="3823419"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51" name="Straight Connector 450"/>
          <p:cNvCxnSpPr/>
          <p:nvPr/>
        </p:nvCxnSpPr>
        <p:spPr bwMode="auto">
          <a:xfrm>
            <a:off x="1303139"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52" name="Straight Connector 451"/>
          <p:cNvCxnSpPr/>
          <p:nvPr/>
        </p:nvCxnSpPr>
        <p:spPr bwMode="auto">
          <a:xfrm>
            <a:off x="1375147"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53" name="Straight Connector 452"/>
          <p:cNvCxnSpPr/>
          <p:nvPr/>
        </p:nvCxnSpPr>
        <p:spPr bwMode="auto">
          <a:xfrm>
            <a:off x="1231131"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54" name="Straight Connector 453"/>
          <p:cNvCxnSpPr/>
          <p:nvPr/>
        </p:nvCxnSpPr>
        <p:spPr bwMode="auto">
          <a:xfrm flipH="1">
            <a:off x="9440043"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55" name="Straight Connector 454"/>
          <p:cNvCxnSpPr/>
          <p:nvPr/>
        </p:nvCxnSpPr>
        <p:spPr bwMode="auto">
          <a:xfrm flipH="1">
            <a:off x="9368035"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56" name="Straight Connector 455"/>
          <p:cNvCxnSpPr/>
          <p:nvPr/>
        </p:nvCxnSpPr>
        <p:spPr bwMode="auto">
          <a:xfrm flipH="1">
            <a:off x="9512051"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52" name="Straight Connector 751"/>
          <p:cNvCxnSpPr/>
          <p:nvPr/>
        </p:nvCxnSpPr>
        <p:spPr bwMode="auto">
          <a:xfrm>
            <a:off x="1663179"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53" name="Straight Connector 752"/>
          <p:cNvCxnSpPr/>
          <p:nvPr/>
        </p:nvCxnSpPr>
        <p:spPr bwMode="auto">
          <a:xfrm>
            <a:off x="1735187"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54" name="Straight Connector 753"/>
          <p:cNvCxnSpPr/>
          <p:nvPr/>
        </p:nvCxnSpPr>
        <p:spPr bwMode="auto">
          <a:xfrm>
            <a:off x="1591171"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79" name="Straight Connector 778"/>
          <p:cNvCxnSpPr/>
          <p:nvPr/>
        </p:nvCxnSpPr>
        <p:spPr bwMode="auto">
          <a:xfrm>
            <a:off x="2383259" y="421652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81" name="Straight Connector 780"/>
          <p:cNvCxnSpPr/>
          <p:nvPr/>
        </p:nvCxnSpPr>
        <p:spPr bwMode="auto">
          <a:xfrm>
            <a:off x="2311251"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704" name="Rectangle 703"/>
          <p:cNvSpPr/>
          <p:nvPr/>
        </p:nvSpPr>
        <p:spPr bwMode="auto">
          <a:xfrm>
            <a:off x="5407595" y="3280420"/>
            <a:ext cx="3600400" cy="432048"/>
          </a:xfrm>
          <a:prstGeom prst="rect">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1"/>
                </a:solidFill>
                <a:effectLst/>
                <a:latin typeface="Arial" charset="0"/>
                <a:ea typeface="MS PGothic" pitchFamily="34" charset="-128"/>
              </a:rPr>
              <a:t>BVLAN EC/TESI</a:t>
            </a:r>
            <a:r>
              <a:rPr kumimoji="0" lang="en-GB" sz="1400" b="1" i="0" u="none" strike="noStrike" cap="none" normalizeH="0" dirty="0" smtClean="0">
                <a:ln>
                  <a:noFill/>
                </a:ln>
                <a:solidFill>
                  <a:schemeClr val="tx1"/>
                </a:solidFill>
                <a:effectLst/>
                <a:latin typeface="Arial" charset="0"/>
                <a:ea typeface="MS PGothic" pitchFamily="34" charset="-128"/>
              </a:rPr>
              <a:t> </a:t>
            </a:r>
            <a:r>
              <a:rPr kumimoji="0" lang="en-GB" sz="1400" b="1" i="0" u="none" strike="noStrike" cap="none" normalizeH="0" baseline="0" dirty="0" smtClean="0">
                <a:ln>
                  <a:noFill/>
                </a:ln>
                <a:solidFill>
                  <a:schemeClr val="tx1"/>
                </a:solidFill>
                <a:effectLst/>
                <a:latin typeface="Arial" charset="0"/>
                <a:ea typeface="MS PGothic" pitchFamily="34" charset="-128"/>
              </a:rPr>
              <a:t>Relay</a:t>
            </a:r>
            <a:endParaRPr kumimoji="0" lang="en-US" sz="1400" b="1" i="0" u="none" strike="noStrike" cap="none" normalizeH="0" baseline="0" dirty="0" smtClean="0">
              <a:ln>
                <a:noFill/>
              </a:ln>
              <a:solidFill>
                <a:schemeClr val="tx1"/>
              </a:solidFill>
              <a:effectLst/>
              <a:latin typeface="Arial" charset="0"/>
              <a:ea typeface="MS PGothic" pitchFamily="34" charset="-128"/>
            </a:endParaRPr>
          </a:p>
        </p:txBody>
      </p:sp>
      <p:sp>
        <p:nvSpPr>
          <p:cNvPr id="703" name="Rectangle 702"/>
          <p:cNvSpPr/>
          <p:nvPr/>
        </p:nvSpPr>
        <p:spPr bwMode="auto">
          <a:xfrm>
            <a:off x="1663179" y="3280420"/>
            <a:ext cx="3528392" cy="432048"/>
          </a:xfrm>
          <a:prstGeom prst="rect">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1"/>
                </a:solidFill>
                <a:effectLst/>
                <a:latin typeface="Arial" charset="0"/>
                <a:ea typeface="MS PGothic" pitchFamily="34" charset="-128"/>
              </a:rPr>
              <a:t>BVLAN EC/TESI</a:t>
            </a:r>
            <a:r>
              <a:rPr kumimoji="0" lang="en-GB" sz="1400" b="1" i="0" u="none" strike="noStrike" cap="none" normalizeH="0" dirty="0" smtClean="0">
                <a:ln>
                  <a:noFill/>
                </a:ln>
                <a:solidFill>
                  <a:schemeClr val="tx1"/>
                </a:solidFill>
                <a:effectLst/>
                <a:latin typeface="Arial" charset="0"/>
                <a:ea typeface="MS PGothic" pitchFamily="34" charset="-128"/>
              </a:rPr>
              <a:t> </a:t>
            </a:r>
            <a:r>
              <a:rPr kumimoji="0" lang="en-GB" sz="1400" b="1" i="0" u="none" strike="noStrike" cap="none" normalizeH="0" baseline="0" dirty="0" smtClean="0">
                <a:ln>
                  <a:noFill/>
                </a:ln>
                <a:solidFill>
                  <a:schemeClr val="tx1"/>
                </a:solidFill>
                <a:effectLst/>
                <a:latin typeface="Arial" charset="0"/>
                <a:ea typeface="MS PGothic" pitchFamily="34" charset="-128"/>
              </a:rPr>
              <a:t>Relay</a:t>
            </a:r>
            <a:endParaRPr kumimoji="0" lang="en-US" sz="1400" b="1" i="0" u="none" strike="noStrike" cap="none" normalizeH="0" baseline="0" dirty="0" smtClean="0">
              <a:ln>
                <a:noFill/>
              </a:ln>
              <a:solidFill>
                <a:schemeClr val="tx1"/>
              </a:solidFill>
              <a:effectLst/>
              <a:latin typeface="Arial" charset="0"/>
              <a:ea typeface="MS PGothic" pitchFamily="34" charset="-128"/>
            </a:endParaRPr>
          </a:p>
        </p:txBody>
      </p:sp>
      <p:sp>
        <p:nvSpPr>
          <p:cNvPr id="2" name="Title 1"/>
          <p:cNvSpPr>
            <a:spLocks noGrp="1"/>
          </p:cNvSpPr>
          <p:nvPr>
            <p:ph type="title"/>
          </p:nvPr>
        </p:nvSpPr>
        <p:spPr/>
        <p:txBody>
          <a:bodyPr/>
          <a:lstStyle/>
          <a:p>
            <a:r>
              <a:rPr lang="en-GB" dirty="0" smtClean="0"/>
              <a:t>Virtual BVLAN, TESI, SVLAN end points</a:t>
            </a:r>
            <a:endParaRPr lang="en-US" dirty="0"/>
          </a:p>
        </p:txBody>
      </p:sp>
      <p:cxnSp>
        <p:nvCxnSpPr>
          <p:cNvPr id="32" name="Straight Connector 31"/>
          <p:cNvCxnSpPr/>
          <p:nvPr/>
        </p:nvCxnSpPr>
        <p:spPr bwMode="auto">
          <a:xfrm>
            <a:off x="7495827" y="3640460"/>
            <a:ext cx="0" cy="28803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8" name="Straight Connector 37"/>
          <p:cNvCxnSpPr/>
          <p:nvPr/>
        </p:nvCxnSpPr>
        <p:spPr bwMode="auto">
          <a:xfrm>
            <a:off x="3182344" y="3640460"/>
            <a:ext cx="0" cy="28803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sp>
        <p:nvSpPr>
          <p:cNvPr id="43" name="Isosceles Triangle 42"/>
          <p:cNvSpPr/>
          <p:nvPr/>
        </p:nvSpPr>
        <p:spPr bwMode="auto">
          <a:xfrm>
            <a:off x="7351811" y="3928492"/>
            <a:ext cx="288032" cy="288032"/>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4" name="Trapezoid 43"/>
          <p:cNvSpPr/>
          <p:nvPr/>
        </p:nvSpPr>
        <p:spPr bwMode="auto">
          <a:xfrm>
            <a:off x="7351811" y="4134229"/>
            <a:ext cx="288032" cy="82295"/>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6" name="Isosceles Triangle 45"/>
          <p:cNvSpPr/>
          <p:nvPr/>
        </p:nvSpPr>
        <p:spPr bwMode="auto">
          <a:xfrm>
            <a:off x="3038328" y="3928492"/>
            <a:ext cx="288032" cy="288032"/>
          </a:xfrm>
          <a:prstGeom prst="triangle">
            <a:avLst/>
          </a:prstGeom>
          <a:solidFill>
            <a:srgbClr val="99FF66"/>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7" name="Trapezoid 46"/>
          <p:cNvSpPr/>
          <p:nvPr/>
        </p:nvSpPr>
        <p:spPr bwMode="auto">
          <a:xfrm>
            <a:off x="3038328" y="4134229"/>
            <a:ext cx="288521" cy="82295"/>
          </a:xfrm>
          <a:prstGeom prst="trapezoid">
            <a:avLst>
              <a:gd name="adj" fmla="val 49845"/>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6" name="TextBox 55"/>
          <p:cNvSpPr txBox="1"/>
          <p:nvPr/>
        </p:nvSpPr>
        <p:spPr>
          <a:xfrm>
            <a:off x="3039036" y="3713048"/>
            <a:ext cx="120226" cy="215444"/>
          </a:xfrm>
          <a:prstGeom prst="rect">
            <a:avLst/>
          </a:prstGeom>
          <a:noFill/>
        </p:spPr>
        <p:txBody>
          <a:bodyPr wrap="none" lIns="0" tIns="0" rIns="0" bIns="0" rtlCol="0">
            <a:spAutoFit/>
          </a:bodyPr>
          <a:lstStyle/>
          <a:p>
            <a:r>
              <a:rPr lang="en-GB" sz="1400" dirty="0" smtClean="0">
                <a:solidFill>
                  <a:schemeClr val="bg1">
                    <a:lumMod val="75000"/>
                  </a:schemeClr>
                </a:solidFill>
              </a:rPr>
              <a:t>P</a:t>
            </a:r>
            <a:endParaRPr lang="en-US" sz="1400" dirty="0" smtClean="0">
              <a:solidFill>
                <a:schemeClr val="bg1">
                  <a:lumMod val="75000"/>
                </a:schemeClr>
              </a:solidFill>
            </a:endParaRPr>
          </a:p>
        </p:txBody>
      </p:sp>
      <p:sp>
        <p:nvSpPr>
          <p:cNvPr id="57" name="TextBox 56"/>
          <p:cNvSpPr txBox="1"/>
          <p:nvPr/>
        </p:nvSpPr>
        <p:spPr>
          <a:xfrm>
            <a:off x="7541933" y="3712468"/>
            <a:ext cx="169918" cy="215444"/>
          </a:xfrm>
          <a:prstGeom prst="rect">
            <a:avLst/>
          </a:prstGeom>
          <a:noFill/>
        </p:spPr>
        <p:txBody>
          <a:bodyPr wrap="none" lIns="0" tIns="0" rIns="0" bIns="0" rtlCol="0">
            <a:spAutoFit/>
          </a:bodyPr>
          <a:lstStyle/>
          <a:p>
            <a:r>
              <a:rPr lang="en-GB" sz="1400" dirty="0" smtClean="0"/>
              <a:t>W</a:t>
            </a:r>
            <a:endParaRPr lang="en-US" sz="1400" dirty="0" smtClean="0"/>
          </a:p>
        </p:txBody>
      </p:sp>
      <p:cxnSp>
        <p:nvCxnSpPr>
          <p:cNvPr id="73" name="Straight Connector 72"/>
          <p:cNvCxnSpPr/>
          <p:nvPr/>
        </p:nvCxnSpPr>
        <p:spPr bwMode="auto">
          <a:xfrm>
            <a:off x="7976093" y="3640460"/>
            <a:ext cx="0" cy="28803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79" name="Straight Connector 78"/>
          <p:cNvCxnSpPr>
            <a:endCxn id="87" idx="0"/>
          </p:cNvCxnSpPr>
          <p:nvPr/>
        </p:nvCxnSpPr>
        <p:spPr bwMode="auto">
          <a:xfrm>
            <a:off x="2750296" y="3640460"/>
            <a:ext cx="0" cy="288032"/>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83" name="Isosceles Triangle 82"/>
          <p:cNvSpPr/>
          <p:nvPr/>
        </p:nvSpPr>
        <p:spPr bwMode="auto">
          <a:xfrm>
            <a:off x="7832077" y="3928492"/>
            <a:ext cx="288032" cy="288032"/>
          </a:xfrm>
          <a:prstGeom prst="triangle">
            <a:avLst/>
          </a:prstGeom>
          <a:solidFill>
            <a:srgbClr val="99FF66"/>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85" name="Trapezoid 84"/>
          <p:cNvSpPr/>
          <p:nvPr/>
        </p:nvSpPr>
        <p:spPr bwMode="auto">
          <a:xfrm>
            <a:off x="7829740" y="4134229"/>
            <a:ext cx="290370" cy="82295"/>
          </a:xfrm>
          <a:prstGeom prst="trapezoid">
            <a:avLst>
              <a:gd name="adj" fmla="val 49845"/>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87" name="Isosceles Triangle 86"/>
          <p:cNvSpPr/>
          <p:nvPr/>
        </p:nvSpPr>
        <p:spPr bwMode="auto">
          <a:xfrm>
            <a:off x="2606280" y="3928492"/>
            <a:ext cx="288032" cy="288032"/>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88" name="Trapezoid 87"/>
          <p:cNvSpPr/>
          <p:nvPr/>
        </p:nvSpPr>
        <p:spPr bwMode="auto">
          <a:xfrm>
            <a:off x="2606278" y="4134229"/>
            <a:ext cx="284057" cy="82295"/>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89" name="TextBox 88"/>
          <p:cNvSpPr txBox="1"/>
          <p:nvPr/>
        </p:nvSpPr>
        <p:spPr>
          <a:xfrm>
            <a:off x="2796402" y="3713048"/>
            <a:ext cx="169918" cy="215444"/>
          </a:xfrm>
          <a:prstGeom prst="rect">
            <a:avLst/>
          </a:prstGeom>
          <a:noFill/>
        </p:spPr>
        <p:txBody>
          <a:bodyPr wrap="none" lIns="0" tIns="0" rIns="0" bIns="0" rtlCol="0">
            <a:spAutoFit/>
          </a:bodyPr>
          <a:lstStyle/>
          <a:p>
            <a:r>
              <a:rPr lang="en-GB" sz="1400" dirty="0" smtClean="0"/>
              <a:t>W</a:t>
            </a:r>
            <a:endParaRPr lang="en-US" sz="1400" dirty="0" smtClean="0"/>
          </a:p>
        </p:txBody>
      </p:sp>
      <p:sp>
        <p:nvSpPr>
          <p:cNvPr id="92" name="TextBox 91"/>
          <p:cNvSpPr txBox="1"/>
          <p:nvPr/>
        </p:nvSpPr>
        <p:spPr>
          <a:xfrm>
            <a:off x="7783859" y="3712468"/>
            <a:ext cx="120226" cy="215444"/>
          </a:xfrm>
          <a:prstGeom prst="rect">
            <a:avLst/>
          </a:prstGeom>
          <a:noFill/>
        </p:spPr>
        <p:txBody>
          <a:bodyPr wrap="none" lIns="0" tIns="0" rIns="0" bIns="0" rtlCol="0">
            <a:spAutoFit/>
          </a:bodyPr>
          <a:lstStyle/>
          <a:p>
            <a:r>
              <a:rPr lang="en-GB" sz="1400" dirty="0" smtClean="0">
                <a:solidFill>
                  <a:schemeClr val="bg1">
                    <a:lumMod val="75000"/>
                  </a:schemeClr>
                </a:solidFill>
              </a:rPr>
              <a:t>P</a:t>
            </a:r>
            <a:endParaRPr lang="en-US" sz="1400" dirty="0" smtClean="0">
              <a:solidFill>
                <a:schemeClr val="bg1">
                  <a:lumMod val="75000"/>
                </a:schemeClr>
              </a:solidFill>
            </a:endParaRPr>
          </a:p>
        </p:txBody>
      </p:sp>
      <p:sp>
        <p:nvSpPr>
          <p:cNvPr id="94" name="Rectangle 93"/>
          <p:cNvSpPr/>
          <p:nvPr/>
        </p:nvSpPr>
        <p:spPr bwMode="auto">
          <a:xfrm>
            <a:off x="2095227" y="5080620"/>
            <a:ext cx="2880320" cy="216024"/>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000" b="1" i="0" u="none" strike="noStrike" cap="none" normalizeH="0" baseline="0" dirty="0" smtClean="0">
                <a:ln>
                  <a:noFill/>
                </a:ln>
                <a:solidFill>
                  <a:schemeClr val="bg1"/>
                </a:solidFill>
                <a:effectLst/>
                <a:latin typeface="Arial" charset="0"/>
                <a:ea typeface="MS PGothic" pitchFamily="34" charset="-128"/>
              </a:rPr>
              <a:t>Half-DAS</a:t>
            </a:r>
          </a:p>
        </p:txBody>
      </p:sp>
      <p:sp>
        <p:nvSpPr>
          <p:cNvPr id="119" name="Rectangle 118"/>
          <p:cNvSpPr/>
          <p:nvPr/>
        </p:nvSpPr>
        <p:spPr bwMode="auto">
          <a:xfrm>
            <a:off x="1015107" y="1408212"/>
            <a:ext cx="8640960" cy="4896544"/>
          </a:xfrm>
          <a:prstGeom prst="rect">
            <a:avLst/>
          </a:prstGeom>
          <a:noFill/>
          <a:ln w="9525" cap="flat" cmpd="sng" algn="ctr">
            <a:solidFill>
              <a:schemeClr val="tx1"/>
            </a:solidFill>
            <a:prstDash val="lg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23" name="TextBox 122"/>
          <p:cNvSpPr txBox="1"/>
          <p:nvPr/>
        </p:nvSpPr>
        <p:spPr>
          <a:xfrm>
            <a:off x="5277751" y="1480800"/>
            <a:ext cx="129844" cy="215444"/>
          </a:xfrm>
          <a:prstGeom prst="rect">
            <a:avLst/>
          </a:prstGeom>
          <a:noFill/>
        </p:spPr>
        <p:txBody>
          <a:bodyPr wrap="none" lIns="0" tIns="0" rIns="0" bIns="0" rtlCol="0">
            <a:spAutoFit/>
          </a:bodyPr>
          <a:lstStyle/>
          <a:p>
            <a:r>
              <a:rPr lang="en-GB" sz="1400" dirty="0" smtClean="0">
                <a:solidFill>
                  <a:srgbClr val="0066FF"/>
                </a:solidFill>
              </a:rPr>
              <a:t>B</a:t>
            </a:r>
            <a:endParaRPr lang="en-US" sz="1400" dirty="0" smtClean="0">
              <a:solidFill>
                <a:srgbClr val="0066FF"/>
              </a:solidFill>
            </a:endParaRPr>
          </a:p>
        </p:txBody>
      </p:sp>
      <p:cxnSp>
        <p:nvCxnSpPr>
          <p:cNvPr id="125" name="Straight Connector 124"/>
          <p:cNvCxnSpPr/>
          <p:nvPr/>
        </p:nvCxnSpPr>
        <p:spPr bwMode="auto">
          <a:xfrm>
            <a:off x="2743299" y="2416324"/>
            <a:ext cx="6363" cy="1224136"/>
          </a:xfrm>
          <a:prstGeom prst="line">
            <a:avLst/>
          </a:prstGeom>
          <a:solidFill>
            <a:schemeClr val="accent1"/>
          </a:solidFill>
          <a:ln w="38100" cap="flat" cmpd="sng" algn="ctr">
            <a:solidFill>
              <a:srgbClr val="0066FF"/>
            </a:solidFill>
            <a:prstDash val="solid"/>
            <a:round/>
            <a:headEnd type="none" w="med" len="med"/>
            <a:tailEnd type="none" w="med" len="med"/>
          </a:ln>
          <a:effectLst/>
        </p:spPr>
      </p:cxnSp>
      <p:cxnSp>
        <p:nvCxnSpPr>
          <p:cNvPr id="126" name="Straight Connector 125"/>
          <p:cNvCxnSpPr/>
          <p:nvPr/>
        </p:nvCxnSpPr>
        <p:spPr bwMode="auto">
          <a:xfrm flipH="1">
            <a:off x="7976093" y="2416324"/>
            <a:ext cx="23790" cy="1224136"/>
          </a:xfrm>
          <a:prstGeom prst="line">
            <a:avLst/>
          </a:prstGeom>
          <a:solidFill>
            <a:schemeClr val="accent1"/>
          </a:solidFill>
          <a:ln w="38100" cap="flat" cmpd="sng" algn="ctr">
            <a:solidFill>
              <a:srgbClr val="0066FF"/>
            </a:solidFill>
            <a:prstDash val="sysDot"/>
            <a:round/>
            <a:headEnd type="none" w="med" len="med"/>
            <a:tailEnd type="none" w="med" len="med"/>
          </a:ln>
          <a:effectLst/>
        </p:spPr>
      </p:cxnSp>
      <p:cxnSp>
        <p:nvCxnSpPr>
          <p:cNvPr id="129" name="Straight Connector 128"/>
          <p:cNvCxnSpPr/>
          <p:nvPr/>
        </p:nvCxnSpPr>
        <p:spPr bwMode="auto">
          <a:xfrm>
            <a:off x="7495827" y="2272308"/>
            <a:ext cx="0" cy="1368152"/>
          </a:xfrm>
          <a:prstGeom prst="line">
            <a:avLst/>
          </a:prstGeom>
          <a:solidFill>
            <a:schemeClr val="accent1"/>
          </a:solidFill>
          <a:ln w="38100" cap="flat" cmpd="sng" algn="ctr">
            <a:solidFill>
              <a:srgbClr val="C00000"/>
            </a:solidFill>
            <a:prstDash val="solid"/>
            <a:round/>
            <a:headEnd type="none" w="med" len="med"/>
            <a:tailEnd type="none" w="med" len="med"/>
          </a:ln>
          <a:effectLst/>
        </p:spPr>
      </p:cxnSp>
      <p:cxnSp>
        <p:nvCxnSpPr>
          <p:cNvPr id="130" name="Straight Connector 129"/>
          <p:cNvCxnSpPr/>
          <p:nvPr/>
        </p:nvCxnSpPr>
        <p:spPr bwMode="auto">
          <a:xfrm>
            <a:off x="3175347" y="2272308"/>
            <a:ext cx="6997" cy="1368152"/>
          </a:xfrm>
          <a:prstGeom prst="line">
            <a:avLst/>
          </a:prstGeom>
          <a:solidFill>
            <a:schemeClr val="accent1"/>
          </a:solidFill>
          <a:ln w="38100" cap="flat" cmpd="sng" algn="ctr">
            <a:solidFill>
              <a:srgbClr val="C00000"/>
            </a:solidFill>
            <a:prstDash val="sysDot"/>
            <a:round/>
            <a:headEnd type="none" w="med" len="med"/>
            <a:tailEnd type="none" w="med" len="med"/>
          </a:ln>
          <a:effectLst/>
        </p:spPr>
      </p:cxnSp>
      <p:sp>
        <p:nvSpPr>
          <p:cNvPr id="132" name="TextBox 131"/>
          <p:cNvSpPr txBox="1"/>
          <p:nvPr/>
        </p:nvSpPr>
        <p:spPr>
          <a:xfrm>
            <a:off x="5493775" y="1480800"/>
            <a:ext cx="129844" cy="215444"/>
          </a:xfrm>
          <a:prstGeom prst="rect">
            <a:avLst/>
          </a:prstGeom>
          <a:noFill/>
        </p:spPr>
        <p:txBody>
          <a:bodyPr wrap="none" lIns="0" tIns="0" rIns="0" bIns="0" rtlCol="0">
            <a:spAutoFit/>
          </a:bodyPr>
          <a:lstStyle/>
          <a:p>
            <a:r>
              <a:rPr lang="en-GB" sz="1400" dirty="0" smtClean="0">
                <a:solidFill>
                  <a:srgbClr val="C00000"/>
                </a:solidFill>
              </a:rPr>
              <a:t>A</a:t>
            </a:r>
            <a:endParaRPr lang="en-US" sz="1400" dirty="0" smtClean="0">
              <a:solidFill>
                <a:srgbClr val="C00000"/>
              </a:solidFill>
            </a:endParaRPr>
          </a:p>
        </p:txBody>
      </p:sp>
      <p:grpSp>
        <p:nvGrpSpPr>
          <p:cNvPr id="3" name="Group 58"/>
          <p:cNvGrpSpPr>
            <a:grpSpLocks noChangeAspect="1"/>
          </p:cNvGrpSpPr>
          <p:nvPr/>
        </p:nvGrpSpPr>
        <p:grpSpPr>
          <a:xfrm flipV="1">
            <a:off x="4255467" y="5440660"/>
            <a:ext cx="720080" cy="288032"/>
            <a:chOff x="655067" y="5296644"/>
            <a:chExt cx="504056" cy="504056"/>
          </a:xfrm>
          <a:solidFill>
            <a:schemeClr val="bg1"/>
          </a:solidFill>
        </p:grpSpPr>
        <p:sp>
          <p:nvSpPr>
            <p:cNvPr id="146" name="Isosceles Triangle 145"/>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47" name="Trapezoid 146"/>
            <p:cNvSpPr/>
            <p:nvPr/>
          </p:nvSpPr>
          <p:spPr bwMode="auto">
            <a:xfrm>
              <a:off x="655067" y="5656684"/>
              <a:ext cx="504056" cy="144016"/>
            </a:xfrm>
            <a:prstGeom prst="trapezoid">
              <a:avLst>
                <a:gd name="adj" fmla="val 126310"/>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163" name="Straight Connector 162"/>
          <p:cNvCxnSpPr>
            <a:endCxn id="158" idx="0"/>
          </p:cNvCxnSpPr>
          <p:nvPr/>
        </p:nvCxnSpPr>
        <p:spPr bwMode="auto">
          <a:xfrm flipV="1">
            <a:off x="2599283" y="5728692"/>
            <a:ext cx="0" cy="288032"/>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4" name="Group 364"/>
          <p:cNvGrpSpPr/>
          <p:nvPr/>
        </p:nvGrpSpPr>
        <p:grpSpPr>
          <a:xfrm>
            <a:off x="4687515" y="5296644"/>
            <a:ext cx="144016" cy="144016"/>
            <a:chOff x="1591171" y="4144516"/>
            <a:chExt cx="144016" cy="144016"/>
          </a:xfrm>
        </p:grpSpPr>
        <p:cxnSp>
          <p:nvCxnSpPr>
            <p:cNvPr id="148" name="Straight Connector 147"/>
            <p:cNvCxnSpPr/>
            <p:nvPr/>
          </p:nvCxnSpPr>
          <p:spPr bwMode="auto">
            <a:xfrm>
              <a:off x="1663179"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49" name="Straight Connector 148"/>
            <p:cNvCxnSpPr/>
            <p:nvPr/>
          </p:nvCxnSpPr>
          <p:spPr bwMode="auto">
            <a:xfrm>
              <a:off x="1735187"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50" name="Straight Connector 149"/>
            <p:cNvCxnSpPr/>
            <p:nvPr/>
          </p:nvCxnSpPr>
          <p:spPr bwMode="auto">
            <a:xfrm>
              <a:off x="1591171"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cxnSp>
        <p:nvCxnSpPr>
          <p:cNvPr id="154" name="Straight Connector 153"/>
          <p:cNvCxnSpPr/>
          <p:nvPr/>
        </p:nvCxnSpPr>
        <p:spPr bwMode="auto">
          <a:xfrm flipH="1">
            <a:off x="5839643"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55" name="Straight Connector 154"/>
          <p:cNvCxnSpPr/>
          <p:nvPr/>
        </p:nvCxnSpPr>
        <p:spPr bwMode="auto">
          <a:xfrm flipH="1">
            <a:off x="5767635"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56" name="Straight Connector 155"/>
          <p:cNvCxnSpPr/>
          <p:nvPr/>
        </p:nvCxnSpPr>
        <p:spPr bwMode="auto">
          <a:xfrm flipH="1">
            <a:off x="5911651"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60" name="Straight Connector 159"/>
          <p:cNvCxnSpPr/>
          <p:nvPr/>
        </p:nvCxnSpPr>
        <p:spPr bwMode="auto">
          <a:xfrm>
            <a:off x="3895427"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61" name="Straight Connector 160"/>
          <p:cNvCxnSpPr/>
          <p:nvPr/>
        </p:nvCxnSpPr>
        <p:spPr bwMode="auto">
          <a:xfrm>
            <a:off x="3751411"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62" name="Straight Connector 161"/>
          <p:cNvCxnSpPr/>
          <p:nvPr/>
        </p:nvCxnSpPr>
        <p:spPr bwMode="auto">
          <a:xfrm>
            <a:off x="3823419"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72" name="Straight Connector 171"/>
          <p:cNvCxnSpPr/>
          <p:nvPr/>
        </p:nvCxnSpPr>
        <p:spPr bwMode="auto">
          <a:xfrm>
            <a:off x="4615507" y="5872708"/>
            <a:ext cx="1368152" cy="0"/>
          </a:xfrm>
          <a:prstGeom prst="line">
            <a:avLst/>
          </a:prstGeom>
          <a:solidFill>
            <a:schemeClr val="accent1"/>
          </a:solidFill>
          <a:ln w="38100" cap="flat" cmpd="sng" algn="ctr">
            <a:solidFill>
              <a:srgbClr val="CCCC00"/>
            </a:solidFill>
            <a:prstDash val="solid"/>
            <a:round/>
            <a:headEnd type="none" w="med" len="med"/>
            <a:tailEnd type="none" w="med" len="med"/>
          </a:ln>
          <a:effectLst/>
        </p:spPr>
      </p:cxnSp>
      <p:sp>
        <p:nvSpPr>
          <p:cNvPr id="173" name="TextBox 172"/>
          <p:cNvSpPr txBox="1"/>
          <p:nvPr/>
        </p:nvSpPr>
        <p:spPr>
          <a:xfrm>
            <a:off x="4839690" y="5719400"/>
            <a:ext cx="1066447" cy="369332"/>
          </a:xfrm>
          <a:prstGeom prst="rect">
            <a:avLst/>
          </a:prstGeom>
          <a:noFill/>
        </p:spPr>
        <p:txBody>
          <a:bodyPr wrap="none" lIns="0" tIns="0" rIns="0" bIns="0" rtlCol="0">
            <a:spAutoFit/>
          </a:bodyPr>
          <a:lstStyle/>
          <a:p>
            <a:pPr algn="ctr"/>
            <a:r>
              <a:rPr lang="en-GB" sz="1200" b="0" dirty="0" smtClean="0">
                <a:solidFill>
                  <a:srgbClr val="808000"/>
                </a:solidFill>
              </a:rPr>
              <a:t>Intra-DAS</a:t>
            </a:r>
          </a:p>
          <a:p>
            <a:pPr algn="ctr"/>
            <a:r>
              <a:rPr lang="en-GB" sz="1200" b="0" dirty="0" smtClean="0">
                <a:solidFill>
                  <a:srgbClr val="808000"/>
                </a:solidFill>
              </a:rPr>
              <a:t>BVLAN or TESI</a:t>
            </a:r>
            <a:endParaRPr lang="en-US" sz="1200" b="0" dirty="0" smtClean="0">
              <a:solidFill>
                <a:srgbClr val="808000"/>
              </a:solidFill>
            </a:endParaRPr>
          </a:p>
        </p:txBody>
      </p:sp>
      <p:cxnSp>
        <p:nvCxnSpPr>
          <p:cNvPr id="174" name="Straight Connector 173"/>
          <p:cNvCxnSpPr>
            <a:stCxn id="146" idx="0"/>
          </p:cNvCxnSpPr>
          <p:nvPr/>
        </p:nvCxnSpPr>
        <p:spPr bwMode="auto">
          <a:xfrm>
            <a:off x="4615507" y="5728692"/>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75" name="Straight Connector 174"/>
          <p:cNvCxnSpPr>
            <a:stCxn id="661" idx="0"/>
          </p:cNvCxnSpPr>
          <p:nvPr/>
        </p:nvCxnSpPr>
        <p:spPr bwMode="auto">
          <a:xfrm>
            <a:off x="5983659" y="5728692"/>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177" name="TextBox 176"/>
          <p:cNvSpPr txBox="1"/>
          <p:nvPr/>
        </p:nvSpPr>
        <p:spPr>
          <a:xfrm>
            <a:off x="2167235" y="6016724"/>
            <a:ext cx="853179" cy="277000"/>
          </a:xfrm>
          <a:prstGeom prst="rect">
            <a:avLst/>
          </a:prstGeom>
          <a:noFill/>
        </p:spPr>
        <p:txBody>
          <a:bodyPr wrap="square" lIns="0" tIns="0" rIns="0" bIns="0" rtlCol="0">
            <a:spAutoFit/>
          </a:bodyPr>
          <a:lstStyle/>
          <a:p>
            <a:pPr algn="ctr"/>
            <a:r>
              <a:rPr lang="en-GB" sz="1800" b="0" dirty="0" smtClean="0"/>
              <a:t>ENNI</a:t>
            </a:r>
            <a:endParaRPr lang="en-US" sz="1800" b="0" dirty="0" smtClean="0"/>
          </a:p>
        </p:txBody>
      </p:sp>
      <p:sp>
        <p:nvSpPr>
          <p:cNvPr id="178" name="TextBox 177"/>
          <p:cNvSpPr txBox="1"/>
          <p:nvPr/>
        </p:nvSpPr>
        <p:spPr>
          <a:xfrm>
            <a:off x="7290720" y="6016724"/>
            <a:ext cx="853179" cy="277000"/>
          </a:xfrm>
          <a:prstGeom prst="rect">
            <a:avLst/>
          </a:prstGeom>
          <a:noFill/>
        </p:spPr>
        <p:txBody>
          <a:bodyPr wrap="square" lIns="0" tIns="0" rIns="0" bIns="0" rtlCol="0">
            <a:spAutoFit/>
          </a:bodyPr>
          <a:lstStyle/>
          <a:p>
            <a:pPr algn="ctr"/>
            <a:r>
              <a:rPr lang="en-GB" sz="1800" b="0" dirty="0" smtClean="0"/>
              <a:t>ENNI</a:t>
            </a:r>
            <a:endParaRPr lang="en-US" sz="1800" b="0" dirty="0" smtClean="0"/>
          </a:p>
        </p:txBody>
      </p:sp>
      <p:sp>
        <p:nvSpPr>
          <p:cNvPr id="290" name="Rectangle 289"/>
          <p:cNvSpPr/>
          <p:nvPr/>
        </p:nvSpPr>
        <p:spPr bwMode="auto">
          <a:xfrm>
            <a:off x="5479603" y="4864596"/>
            <a:ext cx="4104456" cy="216024"/>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1"/>
                </a:solidFill>
                <a:effectLst/>
                <a:latin typeface="Arial" charset="0"/>
                <a:ea typeface="MS PGothic" pitchFamily="34" charset="-128"/>
              </a:rPr>
              <a:t>SVLAN EC Relay</a:t>
            </a:r>
            <a:endParaRPr kumimoji="0" lang="en-US" sz="1400" b="1" i="0" u="none" strike="noStrike" cap="none" normalizeH="0" baseline="0" dirty="0" smtClean="0">
              <a:ln>
                <a:noFill/>
              </a:ln>
              <a:solidFill>
                <a:schemeClr val="tx1"/>
              </a:solidFill>
              <a:effectLst/>
              <a:latin typeface="Arial" charset="0"/>
              <a:ea typeface="MS PGothic" pitchFamily="34" charset="-128"/>
            </a:endParaRPr>
          </a:p>
        </p:txBody>
      </p:sp>
      <p:sp>
        <p:nvSpPr>
          <p:cNvPr id="291" name="Rectangle 290"/>
          <p:cNvSpPr/>
          <p:nvPr/>
        </p:nvSpPr>
        <p:spPr bwMode="auto">
          <a:xfrm>
            <a:off x="1087115" y="4864596"/>
            <a:ext cx="4032449" cy="216024"/>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1"/>
                </a:solidFill>
                <a:effectLst/>
                <a:latin typeface="Arial" charset="0"/>
                <a:ea typeface="MS PGothic" pitchFamily="34" charset="-128"/>
              </a:rPr>
              <a:t>SVLAN EC Relay</a:t>
            </a:r>
            <a:endParaRPr kumimoji="0" lang="en-US" sz="1400" b="1" i="0" u="none" strike="noStrike" cap="none" normalizeH="0" baseline="0" dirty="0" smtClean="0">
              <a:ln>
                <a:noFill/>
              </a:ln>
              <a:solidFill>
                <a:schemeClr val="tx1"/>
              </a:solidFill>
              <a:effectLst/>
              <a:latin typeface="Arial" charset="0"/>
              <a:ea typeface="MS PGothic" pitchFamily="34" charset="-128"/>
            </a:endParaRPr>
          </a:p>
        </p:txBody>
      </p:sp>
      <p:grpSp>
        <p:nvGrpSpPr>
          <p:cNvPr id="5" name="Group 25"/>
          <p:cNvGrpSpPr>
            <a:grpSpLocks noChangeAspect="1"/>
          </p:cNvGrpSpPr>
          <p:nvPr/>
        </p:nvGrpSpPr>
        <p:grpSpPr>
          <a:xfrm>
            <a:off x="1886198" y="3928492"/>
            <a:ext cx="288032" cy="288032"/>
            <a:chOff x="655067" y="5296644"/>
            <a:chExt cx="504056" cy="504056"/>
          </a:xfrm>
          <a:solidFill>
            <a:schemeClr val="bg1"/>
          </a:solidFill>
        </p:grpSpPr>
        <p:sp>
          <p:nvSpPr>
            <p:cNvPr id="293" name="Isosceles Triangle 292"/>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94" name="Trapezoid 293"/>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295" name="Straight Connector 294"/>
          <p:cNvCxnSpPr>
            <a:stCxn id="293" idx="0"/>
          </p:cNvCxnSpPr>
          <p:nvPr/>
        </p:nvCxnSpPr>
        <p:spPr bwMode="auto">
          <a:xfrm flipV="1">
            <a:off x="2030214" y="38564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307" name="TextBox 306"/>
          <p:cNvSpPr txBox="1"/>
          <p:nvPr/>
        </p:nvSpPr>
        <p:spPr>
          <a:xfrm>
            <a:off x="5672803" y="1480800"/>
            <a:ext cx="238848" cy="215444"/>
          </a:xfrm>
          <a:prstGeom prst="rect">
            <a:avLst/>
          </a:prstGeom>
          <a:noFill/>
        </p:spPr>
        <p:txBody>
          <a:bodyPr wrap="none" lIns="0" tIns="0" rIns="0" bIns="0" rtlCol="0">
            <a:spAutoFit/>
          </a:bodyPr>
          <a:lstStyle/>
          <a:p>
            <a:pPr algn="ctr"/>
            <a:r>
              <a:rPr lang="en-GB" sz="1400" dirty="0" err="1" smtClean="0"/>
              <a:t>Ub</a:t>
            </a:r>
            <a:endParaRPr lang="en-US" sz="1400" dirty="0" smtClean="0"/>
          </a:p>
        </p:txBody>
      </p:sp>
      <p:cxnSp>
        <p:nvCxnSpPr>
          <p:cNvPr id="309" name="Straight Connector 308"/>
          <p:cNvCxnSpPr/>
          <p:nvPr/>
        </p:nvCxnSpPr>
        <p:spPr bwMode="auto">
          <a:xfrm>
            <a:off x="2023219" y="2128292"/>
            <a:ext cx="6995" cy="1728192"/>
          </a:xfrm>
          <a:prstGeom prst="line">
            <a:avLst/>
          </a:prstGeom>
          <a:solidFill>
            <a:schemeClr val="accent1"/>
          </a:solidFill>
          <a:ln w="38100" cap="flat" cmpd="sng" algn="ctr">
            <a:solidFill>
              <a:schemeClr val="tx1"/>
            </a:solidFill>
            <a:prstDash val="solid"/>
            <a:round/>
            <a:headEnd type="none" w="med" len="med"/>
            <a:tailEnd type="none" w="med" len="med"/>
          </a:ln>
          <a:effectLst/>
        </p:spPr>
      </p:cxnSp>
      <p:cxnSp>
        <p:nvCxnSpPr>
          <p:cNvPr id="343" name="Straight Connector 342"/>
          <p:cNvCxnSpPr/>
          <p:nvPr/>
        </p:nvCxnSpPr>
        <p:spPr bwMode="auto">
          <a:xfrm>
            <a:off x="1879203" y="5080620"/>
            <a:ext cx="0" cy="36004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44" name="Straight Connector 343"/>
          <p:cNvCxnSpPr/>
          <p:nvPr/>
        </p:nvCxnSpPr>
        <p:spPr bwMode="auto">
          <a:xfrm>
            <a:off x="1951211" y="5080620"/>
            <a:ext cx="0" cy="36004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59" name="Straight Connector 358"/>
          <p:cNvCxnSpPr/>
          <p:nvPr/>
        </p:nvCxnSpPr>
        <p:spPr bwMode="auto">
          <a:xfrm flipV="1">
            <a:off x="8071891" y="5728692"/>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6" name="Group 359"/>
          <p:cNvGrpSpPr/>
          <p:nvPr/>
        </p:nvGrpSpPr>
        <p:grpSpPr>
          <a:xfrm>
            <a:off x="7423819" y="5080620"/>
            <a:ext cx="144016" cy="360040"/>
            <a:chOff x="871091" y="4144516"/>
            <a:chExt cx="144016" cy="144016"/>
          </a:xfrm>
        </p:grpSpPr>
        <p:cxnSp>
          <p:nvCxnSpPr>
            <p:cNvPr id="361" name="Straight Connector 360"/>
            <p:cNvCxnSpPr/>
            <p:nvPr/>
          </p:nvCxnSpPr>
          <p:spPr bwMode="auto">
            <a:xfrm>
              <a:off x="1015107"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62" name="Straight Connector 361"/>
            <p:cNvCxnSpPr/>
            <p:nvPr/>
          </p:nvCxnSpPr>
          <p:spPr bwMode="auto">
            <a:xfrm>
              <a:off x="871091"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63" name="Straight Connector 362"/>
            <p:cNvCxnSpPr/>
            <p:nvPr/>
          </p:nvCxnSpPr>
          <p:spPr bwMode="auto">
            <a:xfrm>
              <a:off x="943099"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sp>
        <p:nvSpPr>
          <p:cNvPr id="364" name="Rectangle 363"/>
          <p:cNvSpPr/>
          <p:nvPr/>
        </p:nvSpPr>
        <p:spPr bwMode="auto">
          <a:xfrm>
            <a:off x="5623619" y="5080620"/>
            <a:ext cx="2952328" cy="216024"/>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000" b="1" i="0" u="none" strike="noStrike" cap="none" normalizeH="0" baseline="0" dirty="0" smtClean="0">
                <a:ln>
                  <a:noFill/>
                </a:ln>
                <a:solidFill>
                  <a:schemeClr val="bg1"/>
                </a:solidFill>
                <a:effectLst/>
                <a:latin typeface="Arial" charset="0"/>
                <a:ea typeface="MS PGothic" pitchFamily="34" charset="-128"/>
              </a:rPr>
              <a:t>Half-DAS</a:t>
            </a:r>
          </a:p>
        </p:txBody>
      </p:sp>
      <p:cxnSp>
        <p:nvCxnSpPr>
          <p:cNvPr id="413" name="Straight Connector 412"/>
          <p:cNvCxnSpPr/>
          <p:nvPr/>
        </p:nvCxnSpPr>
        <p:spPr bwMode="auto">
          <a:xfrm>
            <a:off x="2815307" y="5080620"/>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14" name="Straight Connector 413"/>
          <p:cNvCxnSpPr/>
          <p:nvPr/>
        </p:nvCxnSpPr>
        <p:spPr bwMode="auto">
          <a:xfrm>
            <a:off x="2743299" y="5080620"/>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15" name="Straight Connector 414"/>
          <p:cNvCxnSpPr/>
          <p:nvPr/>
        </p:nvCxnSpPr>
        <p:spPr bwMode="auto">
          <a:xfrm>
            <a:off x="2671291" y="5080620"/>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49" name="Straight Connector 348"/>
          <p:cNvCxnSpPr/>
          <p:nvPr/>
        </p:nvCxnSpPr>
        <p:spPr bwMode="auto">
          <a:xfrm>
            <a:off x="5335587" y="1696244"/>
            <a:ext cx="1" cy="720080"/>
          </a:xfrm>
          <a:prstGeom prst="line">
            <a:avLst/>
          </a:prstGeom>
          <a:solidFill>
            <a:schemeClr val="accent1"/>
          </a:solidFill>
          <a:ln w="38100" cap="flat" cmpd="sng" algn="ctr">
            <a:solidFill>
              <a:srgbClr val="0066FF"/>
            </a:solidFill>
            <a:prstDash val="solid"/>
            <a:round/>
            <a:headEnd type="none" w="med" len="med"/>
            <a:tailEnd type="none" w="med" len="med"/>
          </a:ln>
          <a:effectLst/>
        </p:spPr>
      </p:cxnSp>
      <p:cxnSp>
        <p:nvCxnSpPr>
          <p:cNvPr id="354" name="Straight Connector 353"/>
          <p:cNvCxnSpPr/>
          <p:nvPr/>
        </p:nvCxnSpPr>
        <p:spPr bwMode="auto">
          <a:xfrm>
            <a:off x="5767635" y="1696244"/>
            <a:ext cx="0" cy="432048"/>
          </a:xfrm>
          <a:prstGeom prst="line">
            <a:avLst/>
          </a:prstGeom>
          <a:solidFill>
            <a:schemeClr val="accent1"/>
          </a:solidFill>
          <a:ln w="38100" cap="flat" cmpd="sng" algn="ctr">
            <a:solidFill>
              <a:schemeClr val="tx1"/>
            </a:solidFill>
            <a:prstDash val="solid"/>
            <a:round/>
            <a:headEnd type="none" w="med" len="med"/>
            <a:tailEnd type="none" w="med" len="med"/>
          </a:ln>
          <a:effectLst/>
        </p:spPr>
      </p:cxnSp>
      <p:grpSp>
        <p:nvGrpSpPr>
          <p:cNvPr id="7" name="Group 668"/>
          <p:cNvGrpSpPr/>
          <p:nvPr/>
        </p:nvGrpSpPr>
        <p:grpSpPr>
          <a:xfrm>
            <a:off x="1519163" y="2128292"/>
            <a:ext cx="7776864" cy="288032"/>
            <a:chOff x="1015107" y="1408212"/>
            <a:chExt cx="4752528" cy="288032"/>
          </a:xfrm>
        </p:grpSpPr>
        <p:cxnSp>
          <p:nvCxnSpPr>
            <p:cNvPr id="346" name="Straight Connector 345"/>
            <p:cNvCxnSpPr/>
            <p:nvPr/>
          </p:nvCxnSpPr>
          <p:spPr bwMode="auto">
            <a:xfrm flipH="1">
              <a:off x="1015107" y="1696244"/>
              <a:ext cx="4752528" cy="0"/>
            </a:xfrm>
            <a:prstGeom prst="line">
              <a:avLst/>
            </a:prstGeom>
            <a:solidFill>
              <a:schemeClr val="accent1"/>
            </a:solidFill>
            <a:ln w="38100" cap="flat" cmpd="sng" algn="ctr">
              <a:solidFill>
                <a:srgbClr val="0066FF"/>
              </a:solidFill>
              <a:prstDash val="solid"/>
              <a:round/>
              <a:headEnd type="none" w="med" len="med"/>
              <a:tailEnd type="none" w="med" len="med"/>
            </a:ln>
            <a:effectLst/>
          </p:spPr>
        </p:cxnSp>
        <p:cxnSp>
          <p:nvCxnSpPr>
            <p:cNvPr id="350" name="Straight Connector 349"/>
            <p:cNvCxnSpPr/>
            <p:nvPr/>
          </p:nvCxnSpPr>
          <p:spPr bwMode="auto">
            <a:xfrm flipH="1">
              <a:off x="1015107" y="1408212"/>
              <a:ext cx="4752528" cy="0"/>
            </a:xfrm>
            <a:prstGeom prst="line">
              <a:avLst/>
            </a:prstGeom>
            <a:solidFill>
              <a:schemeClr val="accent1"/>
            </a:solidFill>
            <a:ln w="38100" cap="flat" cmpd="sng" algn="ctr">
              <a:solidFill>
                <a:schemeClr val="tx1"/>
              </a:solidFill>
              <a:prstDash val="solid"/>
              <a:round/>
              <a:headEnd type="none" w="med" len="med"/>
              <a:tailEnd type="none" w="med" len="med"/>
            </a:ln>
            <a:effectLst/>
          </p:spPr>
        </p:cxnSp>
        <p:cxnSp>
          <p:nvCxnSpPr>
            <p:cNvPr id="366" name="Straight Connector 365"/>
            <p:cNvCxnSpPr/>
            <p:nvPr/>
          </p:nvCxnSpPr>
          <p:spPr bwMode="auto">
            <a:xfrm flipH="1">
              <a:off x="1015107" y="1552228"/>
              <a:ext cx="4752528" cy="0"/>
            </a:xfrm>
            <a:prstGeom prst="line">
              <a:avLst/>
            </a:prstGeom>
            <a:solidFill>
              <a:schemeClr val="accent1"/>
            </a:solidFill>
            <a:ln w="38100" cap="flat" cmpd="sng" algn="ctr">
              <a:solidFill>
                <a:srgbClr val="C00000"/>
              </a:solidFill>
              <a:prstDash val="solid"/>
              <a:round/>
              <a:headEnd type="none" w="med" len="med"/>
              <a:tailEnd type="none" w="med" len="med"/>
            </a:ln>
            <a:effectLst/>
          </p:spPr>
        </p:cxnSp>
      </p:grpSp>
      <p:cxnSp>
        <p:nvCxnSpPr>
          <p:cNvPr id="371" name="Straight Connector 370"/>
          <p:cNvCxnSpPr/>
          <p:nvPr/>
        </p:nvCxnSpPr>
        <p:spPr bwMode="auto">
          <a:xfrm>
            <a:off x="5551611" y="1696244"/>
            <a:ext cx="0" cy="576064"/>
          </a:xfrm>
          <a:prstGeom prst="line">
            <a:avLst/>
          </a:prstGeom>
          <a:solidFill>
            <a:schemeClr val="accent1"/>
          </a:solidFill>
          <a:ln w="38100" cap="flat" cmpd="sng" algn="ctr">
            <a:solidFill>
              <a:srgbClr val="C00000"/>
            </a:solidFill>
            <a:prstDash val="solid"/>
            <a:round/>
            <a:headEnd type="none" w="med" len="med"/>
            <a:tailEnd type="none" w="med" len="med"/>
          </a:ln>
          <a:effectLst/>
        </p:spPr>
      </p:cxnSp>
      <p:sp>
        <p:nvSpPr>
          <p:cNvPr id="271" name="Rectangle 270"/>
          <p:cNvSpPr/>
          <p:nvPr/>
        </p:nvSpPr>
        <p:spPr bwMode="auto">
          <a:xfrm>
            <a:off x="4400120" y="3352428"/>
            <a:ext cx="727075" cy="288031"/>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a:r>
              <a:rPr lang="en-GB" sz="1100" b="0" dirty="0" err="1" smtClean="0">
                <a:latin typeface="Arial" charset="0"/>
              </a:rPr>
              <a:t>hDTS</a:t>
            </a:r>
            <a:endParaRPr lang="en-US" sz="1100" b="0" dirty="0" smtClean="0">
              <a:latin typeface="Arial" charset="0"/>
            </a:endParaRPr>
          </a:p>
        </p:txBody>
      </p:sp>
      <p:cxnSp>
        <p:nvCxnSpPr>
          <p:cNvPr id="272" name="Straight Connector 271"/>
          <p:cNvCxnSpPr/>
          <p:nvPr/>
        </p:nvCxnSpPr>
        <p:spPr bwMode="auto">
          <a:xfrm>
            <a:off x="4911171" y="3640460"/>
            <a:ext cx="0" cy="28803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273" name="Straight Connector 272"/>
          <p:cNvCxnSpPr/>
          <p:nvPr/>
        </p:nvCxnSpPr>
        <p:spPr bwMode="auto">
          <a:xfrm>
            <a:off x="4623139" y="3640460"/>
            <a:ext cx="0" cy="28803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sp>
        <p:nvSpPr>
          <p:cNvPr id="279" name="Isosceles Triangle 278"/>
          <p:cNvSpPr/>
          <p:nvPr/>
        </p:nvSpPr>
        <p:spPr bwMode="auto">
          <a:xfrm>
            <a:off x="4773223" y="3928492"/>
            <a:ext cx="288032" cy="288032"/>
          </a:xfrm>
          <a:prstGeom prst="triangle">
            <a:avLst/>
          </a:prstGeom>
          <a:solidFill>
            <a:srgbClr val="99FF66"/>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80" name="Isosceles Triangle 279"/>
          <p:cNvSpPr/>
          <p:nvPr/>
        </p:nvSpPr>
        <p:spPr bwMode="auto">
          <a:xfrm>
            <a:off x="4485191" y="3928492"/>
            <a:ext cx="288032" cy="288032"/>
          </a:xfrm>
          <a:prstGeom prst="triangle">
            <a:avLst/>
          </a:prstGeom>
          <a:solidFill>
            <a:srgbClr val="99FF66"/>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82" name="Trapezoid 281"/>
          <p:cNvSpPr/>
          <p:nvPr/>
        </p:nvSpPr>
        <p:spPr bwMode="auto">
          <a:xfrm>
            <a:off x="4485190" y="4134229"/>
            <a:ext cx="578261" cy="82295"/>
          </a:xfrm>
          <a:prstGeom prst="trapezoid">
            <a:avLst>
              <a:gd name="adj" fmla="val 49845"/>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13" name="Freeform 312"/>
          <p:cNvSpPr/>
          <p:nvPr/>
        </p:nvSpPr>
        <p:spPr bwMode="auto">
          <a:xfrm>
            <a:off x="4544136" y="3352428"/>
            <a:ext cx="432048" cy="144016"/>
          </a:xfrm>
          <a:custGeom>
            <a:avLst/>
            <a:gdLst>
              <a:gd name="connsiteX0" fmla="*/ 0 w 218783"/>
              <a:gd name="connsiteY0" fmla="*/ 0 h 73863"/>
              <a:gd name="connsiteX1" fmla="*/ 106587 w 218783"/>
              <a:gd name="connsiteY1" fmla="*/ 72928 h 73863"/>
              <a:gd name="connsiteX2" fmla="*/ 218783 w 218783"/>
              <a:gd name="connsiteY2" fmla="*/ 5610 h 73863"/>
            </a:gdLst>
            <a:ahLst/>
            <a:cxnLst>
              <a:cxn ang="0">
                <a:pos x="connsiteX0" y="connsiteY0"/>
              </a:cxn>
              <a:cxn ang="0">
                <a:pos x="connsiteX1" y="connsiteY1"/>
              </a:cxn>
              <a:cxn ang="0">
                <a:pos x="connsiteX2" y="connsiteY2"/>
              </a:cxn>
            </a:cxnLst>
            <a:rect l="l" t="t" r="r" b="b"/>
            <a:pathLst>
              <a:path w="218783" h="73863">
                <a:moveTo>
                  <a:pt x="0" y="0"/>
                </a:moveTo>
                <a:cubicBezTo>
                  <a:pt x="35061" y="35996"/>
                  <a:pt x="70123" y="71993"/>
                  <a:pt x="106587" y="72928"/>
                </a:cubicBezTo>
                <a:cubicBezTo>
                  <a:pt x="143051" y="73863"/>
                  <a:pt x="180917" y="39736"/>
                  <a:pt x="218783" y="5610"/>
                </a:cubicBezTo>
              </a:path>
            </a:pathLst>
          </a:custGeom>
          <a:noFill/>
          <a:ln w="38100" cap="flat" cmpd="sng" algn="ctr">
            <a:solidFill>
              <a:srgbClr val="C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14" name="TextBox 313"/>
          <p:cNvSpPr txBox="1"/>
          <p:nvPr/>
        </p:nvSpPr>
        <p:spPr>
          <a:xfrm>
            <a:off x="4951758" y="3713048"/>
            <a:ext cx="240450" cy="215444"/>
          </a:xfrm>
          <a:prstGeom prst="rect">
            <a:avLst/>
          </a:prstGeom>
          <a:noFill/>
        </p:spPr>
        <p:txBody>
          <a:bodyPr wrap="none" lIns="0" tIns="0" rIns="0" bIns="0" rtlCol="0">
            <a:spAutoFit/>
          </a:bodyPr>
          <a:lstStyle/>
          <a:p>
            <a:r>
              <a:rPr lang="en-GB" sz="1400" dirty="0" smtClean="0">
                <a:solidFill>
                  <a:schemeClr val="bg1">
                    <a:lumMod val="75000"/>
                  </a:schemeClr>
                </a:solidFill>
              </a:rPr>
              <a:t>W*</a:t>
            </a:r>
            <a:endParaRPr lang="en-US" sz="1400" dirty="0" smtClean="0">
              <a:solidFill>
                <a:schemeClr val="bg1">
                  <a:lumMod val="75000"/>
                </a:schemeClr>
              </a:solidFill>
            </a:endParaRPr>
          </a:p>
        </p:txBody>
      </p:sp>
      <p:sp>
        <p:nvSpPr>
          <p:cNvPr id="315" name="TextBox 314"/>
          <p:cNvSpPr txBox="1"/>
          <p:nvPr/>
        </p:nvSpPr>
        <p:spPr>
          <a:xfrm>
            <a:off x="4471492" y="3713048"/>
            <a:ext cx="120226" cy="215444"/>
          </a:xfrm>
          <a:prstGeom prst="rect">
            <a:avLst/>
          </a:prstGeom>
          <a:noFill/>
        </p:spPr>
        <p:txBody>
          <a:bodyPr wrap="none" lIns="0" tIns="0" rIns="0" bIns="0" rtlCol="0">
            <a:spAutoFit/>
          </a:bodyPr>
          <a:lstStyle/>
          <a:p>
            <a:r>
              <a:rPr lang="en-GB" sz="1400" dirty="0" smtClean="0">
                <a:solidFill>
                  <a:schemeClr val="bg1">
                    <a:lumMod val="75000"/>
                  </a:schemeClr>
                </a:solidFill>
              </a:rPr>
              <a:t>P</a:t>
            </a:r>
            <a:endParaRPr lang="en-US" sz="1400" dirty="0" smtClean="0">
              <a:solidFill>
                <a:schemeClr val="bg1">
                  <a:lumMod val="75000"/>
                </a:schemeClr>
              </a:solidFill>
            </a:endParaRPr>
          </a:p>
        </p:txBody>
      </p:sp>
      <p:sp>
        <p:nvSpPr>
          <p:cNvPr id="322" name="Rectangle 321"/>
          <p:cNvSpPr/>
          <p:nvPr/>
        </p:nvSpPr>
        <p:spPr bwMode="auto">
          <a:xfrm>
            <a:off x="3463379" y="3352428"/>
            <a:ext cx="727075" cy="288031"/>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100" b="0" i="0" u="none" strike="noStrike" cap="none" normalizeH="0" baseline="0" dirty="0" err="1" smtClean="0">
                <a:ln>
                  <a:noFill/>
                </a:ln>
                <a:solidFill>
                  <a:schemeClr val="tx1"/>
                </a:solidFill>
                <a:effectLst/>
                <a:latin typeface="Arial" charset="0"/>
                <a:ea typeface="MS PGothic" pitchFamily="34" charset="-128"/>
              </a:rPr>
              <a:t>hDTS</a:t>
            </a:r>
            <a:endParaRPr kumimoji="0" lang="en-US" sz="1100" b="0" i="0" u="none" strike="noStrike" cap="none" normalizeH="0" baseline="0" dirty="0" smtClean="0">
              <a:ln>
                <a:noFill/>
              </a:ln>
              <a:solidFill>
                <a:schemeClr val="tx1"/>
              </a:solidFill>
              <a:effectLst/>
              <a:latin typeface="Arial" charset="0"/>
              <a:ea typeface="MS PGothic" pitchFamily="34" charset="-128"/>
            </a:endParaRPr>
          </a:p>
        </p:txBody>
      </p:sp>
      <p:cxnSp>
        <p:nvCxnSpPr>
          <p:cNvPr id="323" name="Straight Connector 322"/>
          <p:cNvCxnSpPr/>
          <p:nvPr/>
        </p:nvCxnSpPr>
        <p:spPr bwMode="auto">
          <a:xfrm>
            <a:off x="3974430" y="3640460"/>
            <a:ext cx="0" cy="28803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4" name="Straight Connector 323"/>
          <p:cNvCxnSpPr/>
          <p:nvPr/>
        </p:nvCxnSpPr>
        <p:spPr bwMode="auto">
          <a:xfrm>
            <a:off x="3686398" y="3640460"/>
            <a:ext cx="0" cy="28803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5" name="Straight Connector 324"/>
          <p:cNvCxnSpPr/>
          <p:nvPr/>
        </p:nvCxnSpPr>
        <p:spPr bwMode="auto">
          <a:xfrm flipH="1">
            <a:off x="3974430" y="3352428"/>
            <a:ext cx="72008" cy="288032"/>
          </a:xfrm>
          <a:prstGeom prst="line">
            <a:avLst/>
          </a:prstGeom>
          <a:solidFill>
            <a:schemeClr val="accent1"/>
          </a:solidFill>
          <a:ln w="38100" cap="flat" cmpd="sng" algn="ctr">
            <a:solidFill>
              <a:srgbClr val="0066FF"/>
            </a:solidFill>
            <a:prstDash val="solid"/>
            <a:round/>
            <a:headEnd type="none" w="med" len="med"/>
            <a:tailEnd type="none" w="med" len="med"/>
          </a:ln>
          <a:effectLst/>
        </p:spPr>
      </p:cxnSp>
      <p:cxnSp>
        <p:nvCxnSpPr>
          <p:cNvPr id="326" name="Straight Connector 325"/>
          <p:cNvCxnSpPr/>
          <p:nvPr/>
        </p:nvCxnSpPr>
        <p:spPr bwMode="auto">
          <a:xfrm>
            <a:off x="3614390" y="3352428"/>
            <a:ext cx="72008" cy="288032"/>
          </a:xfrm>
          <a:prstGeom prst="line">
            <a:avLst/>
          </a:prstGeom>
          <a:solidFill>
            <a:schemeClr val="accent1"/>
          </a:solidFill>
          <a:ln w="38100" cap="flat" cmpd="sng" algn="ctr">
            <a:solidFill>
              <a:srgbClr val="0066FF"/>
            </a:solidFill>
            <a:prstDash val="solid"/>
            <a:round/>
            <a:headEnd type="none" w="med" len="med"/>
            <a:tailEnd type="none" w="med" len="med"/>
          </a:ln>
          <a:effectLst/>
        </p:spPr>
      </p:cxnSp>
      <p:sp>
        <p:nvSpPr>
          <p:cNvPr id="330" name="Isosceles Triangle 329"/>
          <p:cNvSpPr/>
          <p:nvPr/>
        </p:nvSpPr>
        <p:spPr bwMode="auto">
          <a:xfrm>
            <a:off x="3836482" y="3928492"/>
            <a:ext cx="288032" cy="288032"/>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31" name="Isosceles Triangle 330"/>
          <p:cNvSpPr/>
          <p:nvPr/>
        </p:nvSpPr>
        <p:spPr bwMode="auto">
          <a:xfrm>
            <a:off x="3548450" y="3928492"/>
            <a:ext cx="288032" cy="288032"/>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dirty="0" smtClean="0">
              <a:ln>
                <a:noFill/>
              </a:ln>
              <a:solidFill>
                <a:schemeClr val="tx1"/>
              </a:solidFill>
              <a:effectLst/>
              <a:latin typeface="Arial" charset="0"/>
              <a:ea typeface="MS PGothic" pitchFamily="34" charset="-128"/>
            </a:endParaRPr>
          </a:p>
        </p:txBody>
      </p:sp>
      <p:sp>
        <p:nvSpPr>
          <p:cNvPr id="332" name="Trapezoid 331"/>
          <p:cNvSpPr/>
          <p:nvPr/>
        </p:nvSpPr>
        <p:spPr bwMode="auto">
          <a:xfrm>
            <a:off x="3548449" y="4134229"/>
            <a:ext cx="572652" cy="82295"/>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33" name="TextBox 332"/>
          <p:cNvSpPr txBox="1"/>
          <p:nvPr/>
        </p:nvSpPr>
        <p:spPr>
          <a:xfrm>
            <a:off x="4015653" y="3713048"/>
            <a:ext cx="240450" cy="215444"/>
          </a:xfrm>
          <a:prstGeom prst="rect">
            <a:avLst/>
          </a:prstGeom>
          <a:noFill/>
        </p:spPr>
        <p:txBody>
          <a:bodyPr wrap="none" lIns="0" tIns="0" rIns="0" bIns="0" rtlCol="0">
            <a:spAutoFit/>
          </a:bodyPr>
          <a:lstStyle/>
          <a:p>
            <a:r>
              <a:rPr lang="en-GB" sz="1400" dirty="0" smtClean="0"/>
              <a:t>W*</a:t>
            </a:r>
            <a:endParaRPr lang="en-US" sz="1400" dirty="0" smtClean="0"/>
          </a:p>
        </p:txBody>
      </p:sp>
      <p:sp>
        <p:nvSpPr>
          <p:cNvPr id="334" name="TextBox 333"/>
          <p:cNvSpPr txBox="1"/>
          <p:nvPr/>
        </p:nvSpPr>
        <p:spPr>
          <a:xfrm>
            <a:off x="3535387" y="3713048"/>
            <a:ext cx="120226" cy="215444"/>
          </a:xfrm>
          <a:prstGeom prst="rect">
            <a:avLst/>
          </a:prstGeom>
          <a:noFill/>
        </p:spPr>
        <p:txBody>
          <a:bodyPr wrap="none" lIns="0" tIns="0" rIns="0" bIns="0" rtlCol="0">
            <a:spAutoFit/>
          </a:bodyPr>
          <a:lstStyle/>
          <a:p>
            <a:r>
              <a:rPr lang="en-GB" sz="1400" dirty="0" smtClean="0"/>
              <a:t>P</a:t>
            </a:r>
            <a:endParaRPr lang="en-US" sz="1400" dirty="0" smtClean="0"/>
          </a:p>
        </p:txBody>
      </p:sp>
      <p:sp>
        <p:nvSpPr>
          <p:cNvPr id="341" name="TextBox 340"/>
          <p:cNvSpPr txBox="1"/>
          <p:nvPr/>
        </p:nvSpPr>
        <p:spPr>
          <a:xfrm>
            <a:off x="3896063" y="2632348"/>
            <a:ext cx="229230" cy="215444"/>
          </a:xfrm>
          <a:prstGeom prst="rect">
            <a:avLst/>
          </a:prstGeom>
          <a:noFill/>
        </p:spPr>
        <p:txBody>
          <a:bodyPr wrap="none" lIns="0" tIns="0" rIns="0" bIns="0" rtlCol="0">
            <a:spAutoFit/>
          </a:bodyPr>
          <a:lstStyle/>
          <a:p>
            <a:r>
              <a:rPr lang="en-GB" sz="1400" dirty="0" smtClean="0">
                <a:solidFill>
                  <a:srgbClr val="0066FF"/>
                </a:solidFill>
              </a:rPr>
              <a:t>B1</a:t>
            </a:r>
            <a:endParaRPr lang="en-US" sz="1400" dirty="0" smtClean="0">
              <a:solidFill>
                <a:srgbClr val="0066FF"/>
              </a:solidFill>
            </a:endParaRPr>
          </a:p>
        </p:txBody>
      </p:sp>
      <p:cxnSp>
        <p:nvCxnSpPr>
          <p:cNvPr id="347" name="Straight Connector 346"/>
          <p:cNvCxnSpPr/>
          <p:nvPr/>
        </p:nvCxnSpPr>
        <p:spPr bwMode="auto">
          <a:xfrm flipH="1">
            <a:off x="3607395" y="2848372"/>
            <a:ext cx="425053" cy="504056"/>
          </a:xfrm>
          <a:prstGeom prst="line">
            <a:avLst/>
          </a:prstGeom>
          <a:solidFill>
            <a:schemeClr val="accent1"/>
          </a:solidFill>
          <a:ln w="38100" cap="flat" cmpd="sng" algn="ctr">
            <a:solidFill>
              <a:srgbClr val="0066FF"/>
            </a:solidFill>
            <a:prstDash val="solid"/>
            <a:round/>
            <a:headEnd type="none" w="med" len="med"/>
            <a:tailEnd type="none" w="med" len="med"/>
          </a:ln>
          <a:effectLst/>
        </p:spPr>
      </p:cxnSp>
      <p:cxnSp>
        <p:nvCxnSpPr>
          <p:cNvPr id="352" name="Straight Connector 351"/>
          <p:cNvCxnSpPr/>
          <p:nvPr/>
        </p:nvCxnSpPr>
        <p:spPr bwMode="auto">
          <a:xfrm flipH="1">
            <a:off x="4544135" y="2848372"/>
            <a:ext cx="360040" cy="504056"/>
          </a:xfrm>
          <a:prstGeom prst="line">
            <a:avLst/>
          </a:prstGeom>
          <a:solidFill>
            <a:schemeClr val="accent1"/>
          </a:solidFill>
          <a:ln w="38100" cap="flat" cmpd="sng" algn="ctr">
            <a:solidFill>
              <a:srgbClr val="C00000"/>
            </a:solidFill>
            <a:prstDash val="sysDot"/>
            <a:round/>
            <a:headEnd type="none" w="med" len="med"/>
            <a:tailEnd type="none" w="med" len="med"/>
          </a:ln>
          <a:effectLst/>
        </p:spPr>
      </p:cxnSp>
      <p:sp>
        <p:nvSpPr>
          <p:cNvPr id="356" name="TextBox 355"/>
          <p:cNvSpPr txBox="1"/>
          <p:nvPr/>
        </p:nvSpPr>
        <p:spPr>
          <a:xfrm>
            <a:off x="4760159" y="2632348"/>
            <a:ext cx="229230" cy="215444"/>
          </a:xfrm>
          <a:prstGeom prst="rect">
            <a:avLst/>
          </a:prstGeom>
          <a:noFill/>
        </p:spPr>
        <p:txBody>
          <a:bodyPr wrap="none" lIns="0" tIns="0" rIns="0" bIns="0" rtlCol="0">
            <a:spAutoFit/>
          </a:bodyPr>
          <a:lstStyle/>
          <a:p>
            <a:r>
              <a:rPr lang="en-GB" sz="1400" dirty="0" smtClean="0">
                <a:solidFill>
                  <a:srgbClr val="C00000"/>
                </a:solidFill>
              </a:rPr>
              <a:t>A2</a:t>
            </a:r>
            <a:endParaRPr lang="en-US" sz="1400" dirty="0" smtClean="0">
              <a:solidFill>
                <a:srgbClr val="C00000"/>
              </a:solidFill>
            </a:endParaRPr>
          </a:p>
        </p:txBody>
      </p:sp>
      <p:sp>
        <p:nvSpPr>
          <p:cNvPr id="268" name="Rectangle 267"/>
          <p:cNvSpPr/>
          <p:nvPr/>
        </p:nvSpPr>
        <p:spPr bwMode="auto">
          <a:xfrm>
            <a:off x="5472609" y="3352428"/>
            <a:ext cx="727075" cy="288031"/>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latinLnBrk="0">
              <a:lnSpc>
                <a:spcPct val="100000"/>
              </a:lnSpc>
              <a:buClrTx/>
              <a:buSzTx/>
              <a:buFontTx/>
              <a:buNone/>
              <a:tabLst/>
            </a:pPr>
            <a:r>
              <a:rPr lang="en-GB" sz="1100" b="0" dirty="0" err="1" smtClean="0">
                <a:latin typeface="Arial" charset="0"/>
              </a:rPr>
              <a:t>hDTS</a:t>
            </a:r>
            <a:endParaRPr lang="en-US" sz="1100" b="0" dirty="0" smtClean="0">
              <a:latin typeface="Arial" charset="0"/>
            </a:endParaRPr>
          </a:p>
        </p:txBody>
      </p:sp>
      <p:cxnSp>
        <p:nvCxnSpPr>
          <p:cNvPr id="269" name="Straight Connector 268"/>
          <p:cNvCxnSpPr/>
          <p:nvPr/>
        </p:nvCxnSpPr>
        <p:spPr bwMode="auto">
          <a:xfrm>
            <a:off x="5976665" y="3640460"/>
            <a:ext cx="0" cy="28803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70" name="Straight Connector 269"/>
          <p:cNvCxnSpPr/>
          <p:nvPr/>
        </p:nvCxnSpPr>
        <p:spPr bwMode="auto">
          <a:xfrm>
            <a:off x="5688633" y="3640460"/>
            <a:ext cx="0" cy="28803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74" name="Straight Connector 273"/>
          <p:cNvCxnSpPr/>
          <p:nvPr/>
        </p:nvCxnSpPr>
        <p:spPr bwMode="auto">
          <a:xfrm flipH="1">
            <a:off x="5983660" y="3352428"/>
            <a:ext cx="72008" cy="288032"/>
          </a:xfrm>
          <a:prstGeom prst="line">
            <a:avLst/>
          </a:prstGeom>
          <a:solidFill>
            <a:schemeClr val="accent1"/>
          </a:solidFill>
          <a:ln w="38100" cap="flat" cmpd="sng" algn="ctr">
            <a:solidFill>
              <a:srgbClr val="C00000"/>
            </a:solidFill>
            <a:prstDash val="solid"/>
            <a:round/>
            <a:headEnd type="none" w="med" len="med"/>
            <a:tailEnd type="none" w="med" len="med"/>
          </a:ln>
          <a:effectLst/>
        </p:spPr>
      </p:cxnSp>
      <p:cxnSp>
        <p:nvCxnSpPr>
          <p:cNvPr id="275" name="Straight Connector 274"/>
          <p:cNvCxnSpPr/>
          <p:nvPr/>
        </p:nvCxnSpPr>
        <p:spPr bwMode="auto">
          <a:xfrm>
            <a:off x="5623620" y="3352428"/>
            <a:ext cx="72008" cy="288032"/>
          </a:xfrm>
          <a:prstGeom prst="line">
            <a:avLst/>
          </a:prstGeom>
          <a:solidFill>
            <a:schemeClr val="accent1"/>
          </a:solidFill>
          <a:ln w="38100" cap="flat" cmpd="sng" algn="ctr">
            <a:solidFill>
              <a:srgbClr val="C00000"/>
            </a:solidFill>
            <a:prstDash val="solid"/>
            <a:round/>
            <a:headEnd type="none" w="med" len="med"/>
            <a:tailEnd type="none" w="med" len="med"/>
          </a:ln>
          <a:effectLst/>
        </p:spPr>
      </p:cxnSp>
      <p:sp>
        <p:nvSpPr>
          <p:cNvPr id="276" name="Isosceles Triangle 275"/>
          <p:cNvSpPr/>
          <p:nvPr/>
        </p:nvSpPr>
        <p:spPr bwMode="auto">
          <a:xfrm>
            <a:off x="5825935" y="3928492"/>
            <a:ext cx="288032" cy="288032"/>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77" name="Isosceles Triangle 276"/>
          <p:cNvSpPr/>
          <p:nvPr/>
        </p:nvSpPr>
        <p:spPr bwMode="auto">
          <a:xfrm>
            <a:off x="5544273" y="3928492"/>
            <a:ext cx="288032" cy="288032"/>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78" name="Trapezoid 277"/>
          <p:cNvSpPr/>
          <p:nvPr/>
        </p:nvSpPr>
        <p:spPr bwMode="auto">
          <a:xfrm>
            <a:off x="5544272" y="4134229"/>
            <a:ext cx="573189" cy="82295"/>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16" name="TextBox 315"/>
          <p:cNvSpPr txBox="1"/>
          <p:nvPr/>
        </p:nvSpPr>
        <p:spPr>
          <a:xfrm>
            <a:off x="6029766" y="3712468"/>
            <a:ext cx="169918" cy="215444"/>
          </a:xfrm>
          <a:prstGeom prst="rect">
            <a:avLst/>
          </a:prstGeom>
          <a:noFill/>
        </p:spPr>
        <p:txBody>
          <a:bodyPr wrap="none" lIns="0" tIns="0" rIns="0" bIns="0" rtlCol="0">
            <a:spAutoFit/>
          </a:bodyPr>
          <a:lstStyle/>
          <a:p>
            <a:r>
              <a:rPr lang="en-GB" sz="1400" dirty="0" smtClean="0"/>
              <a:t>W</a:t>
            </a:r>
            <a:endParaRPr lang="en-US" sz="1400" dirty="0" smtClean="0"/>
          </a:p>
        </p:txBody>
      </p:sp>
      <p:sp>
        <p:nvSpPr>
          <p:cNvPr id="317" name="TextBox 316"/>
          <p:cNvSpPr txBox="1"/>
          <p:nvPr/>
        </p:nvSpPr>
        <p:spPr>
          <a:xfrm>
            <a:off x="5479604" y="3712468"/>
            <a:ext cx="190758" cy="215444"/>
          </a:xfrm>
          <a:prstGeom prst="rect">
            <a:avLst/>
          </a:prstGeom>
          <a:noFill/>
        </p:spPr>
        <p:txBody>
          <a:bodyPr wrap="none" lIns="0" tIns="0" rIns="0" bIns="0" rtlCol="0">
            <a:spAutoFit/>
          </a:bodyPr>
          <a:lstStyle/>
          <a:p>
            <a:r>
              <a:rPr lang="en-GB" sz="1400" dirty="0" smtClean="0"/>
              <a:t>P*</a:t>
            </a:r>
            <a:endParaRPr lang="en-US" sz="1400" dirty="0" smtClean="0"/>
          </a:p>
        </p:txBody>
      </p:sp>
      <p:sp>
        <p:nvSpPr>
          <p:cNvPr id="318" name="Rectangle 317"/>
          <p:cNvSpPr/>
          <p:nvPr/>
        </p:nvSpPr>
        <p:spPr bwMode="auto">
          <a:xfrm>
            <a:off x="6401082" y="3352428"/>
            <a:ext cx="727075" cy="288031"/>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a:r>
              <a:rPr lang="en-GB" sz="1100" b="0" dirty="0" err="1" smtClean="0">
                <a:latin typeface="Arial" charset="0"/>
              </a:rPr>
              <a:t>hDTS</a:t>
            </a:r>
            <a:endParaRPr lang="en-US" sz="1100" b="0" dirty="0" smtClean="0">
              <a:latin typeface="Arial" charset="0"/>
            </a:endParaRPr>
          </a:p>
        </p:txBody>
      </p:sp>
      <p:sp>
        <p:nvSpPr>
          <p:cNvPr id="319" name="Freeform 318"/>
          <p:cNvSpPr/>
          <p:nvPr/>
        </p:nvSpPr>
        <p:spPr bwMode="auto">
          <a:xfrm>
            <a:off x="6545098" y="3352428"/>
            <a:ext cx="432048" cy="144016"/>
          </a:xfrm>
          <a:custGeom>
            <a:avLst/>
            <a:gdLst>
              <a:gd name="connsiteX0" fmla="*/ 0 w 218783"/>
              <a:gd name="connsiteY0" fmla="*/ 0 h 73863"/>
              <a:gd name="connsiteX1" fmla="*/ 106587 w 218783"/>
              <a:gd name="connsiteY1" fmla="*/ 72928 h 73863"/>
              <a:gd name="connsiteX2" fmla="*/ 218783 w 218783"/>
              <a:gd name="connsiteY2" fmla="*/ 5610 h 73863"/>
            </a:gdLst>
            <a:ahLst/>
            <a:cxnLst>
              <a:cxn ang="0">
                <a:pos x="connsiteX0" y="connsiteY0"/>
              </a:cxn>
              <a:cxn ang="0">
                <a:pos x="connsiteX1" y="connsiteY1"/>
              </a:cxn>
              <a:cxn ang="0">
                <a:pos x="connsiteX2" y="connsiteY2"/>
              </a:cxn>
            </a:cxnLst>
            <a:rect l="l" t="t" r="r" b="b"/>
            <a:pathLst>
              <a:path w="218783" h="73863">
                <a:moveTo>
                  <a:pt x="0" y="0"/>
                </a:moveTo>
                <a:cubicBezTo>
                  <a:pt x="35061" y="35996"/>
                  <a:pt x="70123" y="71993"/>
                  <a:pt x="106587" y="72928"/>
                </a:cubicBezTo>
                <a:cubicBezTo>
                  <a:pt x="143051" y="73863"/>
                  <a:pt x="180917" y="39736"/>
                  <a:pt x="218783" y="5610"/>
                </a:cubicBezTo>
              </a:path>
            </a:pathLst>
          </a:custGeom>
          <a:noFill/>
          <a:ln w="38100" cap="flat" cmpd="sng" algn="ctr">
            <a:solidFill>
              <a:srgbClr val="0066F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320" name="Straight Connector 319"/>
          <p:cNvCxnSpPr/>
          <p:nvPr/>
        </p:nvCxnSpPr>
        <p:spPr bwMode="auto">
          <a:xfrm>
            <a:off x="6905138" y="3640460"/>
            <a:ext cx="0" cy="28803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321" name="Straight Connector 320"/>
          <p:cNvCxnSpPr/>
          <p:nvPr/>
        </p:nvCxnSpPr>
        <p:spPr bwMode="auto">
          <a:xfrm>
            <a:off x="6617106" y="3640460"/>
            <a:ext cx="0" cy="28803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sp>
        <p:nvSpPr>
          <p:cNvPr id="327" name="Isosceles Triangle 326"/>
          <p:cNvSpPr/>
          <p:nvPr/>
        </p:nvSpPr>
        <p:spPr bwMode="auto">
          <a:xfrm>
            <a:off x="6754408" y="3928492"/>
            <a:ext cx="288032" cy="288032"/>
          </a:xfrm>
          <a:prstGeom prst="triangle">
            <a:avLst/>
          </a:prstGeom>
          <a:solidFill>
            <a:srgbClr val="99FF66"/>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28" name="Isosceles Triangle 327"/>
          <p:cNvSpPr/>
          <p:nvPr/>
        </p:nvSpPr>
        <p:spPr bwMode="auto">
          <a:xfrm>
            <a:off x="6472746" y="3928492"/>
            <a:ext cx="288032" cy="288032"/>
          </a:xfrm>
          <a:prstGeom prst="triangle">
            <a:avLst/>
          </a:prstGeom>
          <a:solidFill>
            <a:srgbClr val="99FF66"/>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29" name="Trapezoid 328"/>
          <p:cNvSpPr/>
          <p:nvPr/>
        </p:nvSpPr>
        <p:spPr bwMode="auto">
          <a:xfrm>
            <a:off x="6472745" y="4134229"/>
            <a:ext cx="570383" cy="82295"/>
          </a:xfrm>
          <a:prstGeom prst="trapezoid">
            <a:avLst>
              <a:gd name="adj" fmla="val 49845"/>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35" name="TextBox 334"/>
          <p:cNvSpPr txBox="1"/>
          <p:nvPr/>
        </p:nvSpPr>
        <p:spPr>
          <a:xfrm>
            <a:off x="6958875" y="3712468"/>
            <a:ext cx="169918" cy="215444"/>
          </a:xfrm>
          <a:prstGeom prst="rect">
            <a:avLst/>
          </a:prstGeom>
          <a:noFill/>
        </p:spPr>
        <p:txBody>
          <a:bodyPr wrap="none" lIns="0" tIns="0" rIns="0" bIns="0" rtlCol="0">
            <a:spAutoFit/>
          </a:bodyPr>
          <a:lstStyle/>
          <a:p>
            <a:r>
              <a:rPr lang="en-GB" sz="1400" dirty="0" smtClean="0">
                <a:solidFill>
                  <a:schemeClr val="bg1">
                    <a:lumMod val="75000"/>
                  </a:schemeClr>
                </a:solidFill>
              </a:rPr>
              <a:t>W</a:t>
            </a:r>
            <a:endParaRPr lang="en-US" sz="1400" dirty="0" smtClean="0">
              <a:solidFill>
                <a:schemeClr val="bg1">
                  <a:lumMod val="75000"/>
                </a:schemeClr>
              </a:solidFill>
            </a:endParaRPr>
          </a:p>
        </p:txBody>
      </p:sp>
      <p:sp>
        <p:nvSpPr>
          <p:cNvPr id="336" name="TextBox 335"/>
          <p:cNvSpPr txBox="1"/>
          <p:nvPr/>
        </p:nvSpPr>
        <p:spPr>
          <a:xfrm>
            <a:off x="6408713" y="3712468"/>
            <a:ext cx="190758" cy="215444"/>
          </a:xfrm>
          <a:prstGeom prst="rect">
            <a:avLst/>
          </a:prstGeom>
          <a:noFill/>
        </p:spPr>
        <p:txBody>
          <a:bodyPr wrap="none" lIns="0" tIns="0" rIns="0" bIns="0" rtlCol="0">
            <a:spAutoFit/>
          </a:bodyPr>
          <a:lstStyle/>
          <a:p>
            <a:r>
              <a:rPr lang="en-GB" sz="1400" dirty="0" smtClean="0">
                <a:solidFill>
                  <a:schemeClr val="bg1">
                    <a:lumMod val="75000"/>
                  </a:schemeClr>
                </a:solidFill>
              </a:rPr>
              <a:t>P*</a:t>
            </a:r>
            <a:endParaRPr lang="en-US" sz="1400" dirty="0" smtClean="0">
              <a:solidFill>
                <a:schemeClr val="bg1">
                  <a:lumMod val="75000"/>
                </a:schemeClr>
              </a:solidFill>
            </a:endParaRPr>
          </a:p>
        </p:txBody>
      </p:sp>
      <p:sp>
        <p:nvSpPr>
          <p:cNvPr id="339" name="TextBox 338"/>
          <p:cNvSpPr txBox="1"/>
          <p:nvPr/>
        </p:nvSpPr>
        <p:spPr>
          <a:xfrm>
            <a:off x="5178365" y="2776364"/>
            <a:ext cx="229230" cy="215444"/>
          </a:xfrm>
          <a:prstGeom prst="rect">
            <a:avLst/>
          </a:prstGeom>
          <a:noFill/>
        </p:spPr>
        <p:txBody>
          <a:bodyPr wrap="none" lIns="0" tIns="0" rIns="0" bIns="0" rtlCol="0">
            <a:spAutoFit/>
          </a:bodyPr>
          <a:lstStyle/>
          <a:p>
            <a:r>
              <a:rPr lang="en-GB" sz="1400" dirty="0" smtClean="0">
                <a:solidFill>
                  <a:srgbClr val="0066FF"/>
                </a:solidFill>
              </a:rPr>
              <a:t>B3</a:t>
            </a:r>
            <a:endParaRPr lang="en-US" sz="1400" dirty="0" smtClean="0">
              <a:solidFill>
                <a:srgbClr val="0066FF"/>
              </a:solidFill>
            </a:endParaRPr>
          </a:p>
        </p:txBody>
      </p:sp>
      <p:sp>
        <p:nvSpPr>
          <p:cNvPr id="340" name="Freeform 339"/>
          <p:cNvSpPr/>
          <p:nvPr/>
        </p:nvSpPr>
        <p:spPr bwMode="auto">
          <a:xfrm>
            <a:off x="4039443" y="2992388"/>
            <a:ext cx="2520280" cy="360040"/>
          </a:xfrm>
          <a:custGeom>
            <a:avLst/>
            <a:gdLst>
              <a:gd name="connsiteX0" fmla="*/ 3448050 w 3448050"/>
              <a:gd name="connsiteY0" fmla="*/ 1571625 h 1571625"/>
              <a:gd name="connsiteX1" fmla="*/ 2638425 w 3448050"/>
              <a:gd name="connsiteY1" fmla="*/ 0 h 1571625"/>
              <a:gd name="connsiteX2" fmla="*/ 733425 w 3448050"/>
              <a:gd name="connsiteY2" fmla="*/ 0 h 1571625"/>
              <a:gd name="connsiteX3" fmla="*/ 0 w 3448050"/>
              <a:gd name="connsiteY3" fmla="*/ 1571625 h 1571625"/>
              <a:gd name="connsiteX0" fmla="*/ 4180235 w 4180235"/>
              <a:gd name="connsiteY0" fmla="*/ 1571625 h 1571625"/>
              <a:gd name="connsiteX1" fmla="*/ 3370610 w 4180235"/>
              <a:gd name="connsiteY1" fmla="*/ 0 h 1571625"/>
              <a:gd name="connsiteX2" fmla="*/ 1465610 w 4180235"/>
              <a:gd name="connsiteY2" fmla="*/ 0 h 1571625"/>
              <a:gd name="connsiteX3" fmla="*/ 0 w 4180235"/>
              <a:gd name="connsiteY3" fmla="*/ 1569145 h 1571625"/>
              <a:gd name="connsiteX0" fmla="*/ 4180235 w 4180235"/>
              <a:gd name="connsiteY0" fmla="*/ 1571625 h 1571625"/>
              <a:gd name="connsiteX1" fmla="*/ 3370610 w 4180235"/>
              <a:gd name="connsiteY1" fmla="*/ 0 h 1571625"/>
              <a:gd name="connsiteX2" fmla="*/ 864097 w 4180235"/>
              <a:gd name="connsiteY2" fmla="*/ 0 h 1571625"/>
              <a:gd name="connsiteX3" fmla="*/ 0 w 4180235"/>
              <a:gd name="connsiteY3" fmla="*/ 1569145 h 1571625"/>
              <a:gd name="connsiteX0" fmla="*/ 4180235 w 4180235"/>
              <a:gd name="connsiteY0" fmla="*/ 1571625 h 1571625"/>
              <a:gd name="connsiteX1" fmla="*/ 3168353 w 4180235"/>
              <a:gd name="connsiteY1" fmla="*/ 0 h 1571625"/>
              <a:gd name="connsiteX2" fmla="*/ 864097 w 4180235"/>
              <a:gd name="connsiteY2" fmla="*/ 0 h 1571625"/>
              <a:gd name="connsiteX3" fmla="*/ 0 w 4180235"/>
              <a:gd name="connsiteY3" fmla="*/ 1569145 h 1571625"/>
              <a:gd name="connsiteX0" fmla="*/ 4180235 w 4180235"/>
              <a:gd name="connsiteY0" fmla="*/ 1571625 h 1571625"/>
              <a:gd name="connsiteX1" fmla="*/ 4032449 w 4180235"/>
              <a:gd name="connsiteY1" fmla="*/ 1571623 h 1571625"/>
              <a:gd name="connsiteX2" fmla="*/ 3168353 w 4180235"/>
              <a:gd name="connsiteY2" fmla="*/ 0 h 1571625"/>
              <a:gd name="connsiteX3" fmla="*/ 864097 w 4180235"/>
              <a:gd name="connsiteY3" fmla="*/ 0 h 1571625"/>
              <a:gd name="connsiteX4" fmla="*/ 0 w 4180235"/>
              <a:gd name="connsiteY4" fmla="*/ 1569145 h 1571625"/>
              <a:gd name="connsiteX0" fmla="*/ 4180235 w 4180235"/>
              <a:gd name="connsiteY0" fmla="*/ 1571625 h 1571625"/>
              <a:gd name="connsiteX1" fmla="*/ 3168353 w 4180235"/>
              <a:gd name="connsiteY1" fmla="*/ 0 h 1571625"/>
              <a:gd name="connsiteX2" fmla="*/ 864097 w 4180235"/>
              <a:gd name="connsiteY2" fmla="*/ 0 h 1571625"/>
              <a:gd name="connsiteX3" fmla="*/ 0 w 4180235"/>
              <a:gd name="connsiteY3" fmla="*/ 1569145 h 1571625"/>
              <a:gd name="connsiteX0" fmla="*/ 4180235 w 4180235"/>
              <a:gd name="connsiteY0" fmla="*/ 1571625 h 1571625"/>
              <a:gd name="connsiteX1" fmla="*/ 4032449 w 4180235"/>
              <a:gd name="connsiteY1" fmla="*/ 1571623 h 1571625"/>
              <a:gd name="connsiteX2" fmla="*/ 3168353 w 4180235"/>
              <a:gd name="connsiteY2" fmla="*/ 0 h 1571625"/>
              <a:gd name="connsiteX3" fmla="*/ 864097 w 4180235"/>
              <a:gd name="connsiteY3" fmla="*/ 0 h 1571625"/>
              <a:gd name="connsiteX4" fmla="*/ 0 w 4180235"/>
              <a:gd name="connsiteY4" fmla="*/ 1569145 h 1571625"/>
              <a:gd name="connsiteX0" fmla="*/ 4180235 w 4180235"/>
              <a:gd name="connsiteY0" fmla="*/ 1571625 h 1571625"/>
              <a:gd name="connsiteX1" fmla="*/ 3168353 w 4180235"/>
              <a:gd name="connsiteY1" fmla="*/ 0 h 1571625"/>
              <a:gd name="connsiteX2" fmla="*/ 864097 w 4180235"/>
              <a:gd name="connsiteY2" fmla="*/ 0 h 1571625"/>
              <a:gd name="connsiteX3" fmla="*/ 0 w 4180235"/>
              <a:gd name="connsiteY3" fmla="*/ 1569145 h 1571625"/>
              <a:gd name="connsiteX0" fmla="*/ 4032449 w 4032449"/>
              <a:gd name="connsiteY0" fmla="*/ 1571623 h 1571623"/>
              <a:gd name="connsiteX1" fmla="*/ 3168353 w 4032449"/>
              <a:gd name="connsiteY1" fmla="*/ 0 h 1571623"/>
              <a:gd name="connsiteX2" fmla="*/ 864097 w 4032449"/>
              <a:gd name="connsiteY2" fmla="*/ 0 h 1571623"/>
              <a:gd name="connsiteX3" fmla="*/ 0 w 4032449"/>
              <a:gd name="connsiteY3" fmla="*/ 1569145 h 1571623"/>
              <a:gd name="connsiteX0" fmla="*/ 4176465 w 4176465"/>
              <a:gd name="connsiteY0" fmla="*/ 1571625 h 1571625"/>
              <a:gd name="connsiteX1" fmla="*/ 3168353 w 4176465"/>
              <a:gd name="connsiteY1" fmla="*/ 0 h 1571625"/>
              <a:gd name="connsiteX2" fmla="*/ 864097 w 4176465"/>
              <a:gd name="connsiteY2" fmla="*/ 0 h 1571625"/>
              <a:gd name="connsiteX3" fmla="*/ 0 w 4176465"/>
              <a:gd name="connsiteY3" fmla="*/ 1569145 h 1571625"/>
              <a:gd name="connsiteX0" fmla="*/ 4104456 w 4104456"/>
              <a:gd name="connsiteY0" fmla="*/ 1571625 h 1571625"/>
              <a:gd name="connsiteX1" fmla="*/ 3096344 w 4104456"/>
              <a:gd name="connsiteY1" fmla="*/ 0 h 1571625"/>
              <a:gd name="connsiteX2" fmla="*/ 792088 w 4104456"/>
              <a:gd name="connsiteY2" fmla="*/ 0 h 1571625"/>
              <a:gd name="connsiteX3" fmla="*/ 0 w 4104456"/>
              <a:gd name="connsiteY3" fmla="*/ 1459365 h 1571625"/>
              <a:gd name="connsiteX0" fmla="*/ 4104456 w 4104456"/>
              <a:gd name="connsiteY0" fmla="*/ 1571625 h 1571625"/>
              <a:gd name="connsiteX1" fmla="*/ 3096344 w 4104456"/>
              <a:gd name="connsiteY1" fmla="*/ 0 h 1571625"/>
              <a:gd name="connsiteX2" fmla="*/ 792088 w 4104456"/>
              <a:gd name="connsiteY2" fmla="*/ 0 h 1571625"/>
              <a:gd name="connsiteX3" fmla="*/ 0 w 4104456"/>
              <a:gd name="connsiteY3" fmla="*/ 1571625 h 1571625"/>
              <a:gd name="connsiteX0" fmla="*/ 4104456 w 4104456"/>
              <a:gd name="connsiteY0" fmla="*/ 1571625 h 1571625"/>
              <a:gd name="connsiteX1" fmla="*/ 3096344 w 4104456"/>
              <a:gd name="connsiteY1" fmla="*/ 0 h 1571625"/>
              <a:gd name="connsiteX2" fmla="*/ 792088 w 4104456"/>
              <a:gd name="connsiteY2" fmla="*/ 0 h 1571625"/>
              <a:gd name="connsiteX3" fmla="*/ 0 w 4104456"/>
              <a:gd name="connsiteY3" fmla="*/ 1571625 h 1571625"/>
            </a:gdLst>
            <a:ahLst/>
            <a:cxnLst>
              <a:cxn ang="0">
                <a:pos x="connsiteX0" y="connsiteY0"/>
              </a:cxn>
              <a:cxn ang="0">
                <a:pos x="connsiteX1" y="connsiteY1"/>
              </a:cxn>
              <a:cxn ang="0">
                <a:pos x="connsiteX2" y="connsiteY2"/>
              </a:cxn>
              <a:cxn ang="0">
                <a:pos x="connsiteX3" y="connsiteY3"/>
              </a:cxn>
            </a:cxnLst>
            <a:rect l="l" t="t" r="r" b="b"/>
            <a:pathLst>
              <a:path w="4104456" h="1571625">
                <a:moveTo>
                  <a:pt x="4104456" y="1571625"/>
                </a:moveTo>
                <a:lnTo>
                  <a:pt x="3096344" y="0"/>
                </a:lnTo>
                <a:lnTo>
                  <a:pt x="792088" y="0"/>
                </a:lnTo>
                <a:lnTo>
                  <a:pt x="0" y="1571625"/>
                </a:lnTo>
              </a:path>
            </a:pathLst>
          </a:custGeom>
          <a:noFill/>
          <a:ln w="38100" cap="flat" cmpd="sng" algn="ctr">
            <a:solidFill>
              <a:srgbClr val="0066FF"/>
            </a:solidFill>
            <a:prstDash val="dashDot"/>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45" name="TextBox 344"/>
          <p:cNvSpPr txBox="1"/>
          <p:nvPr/>
        </p:nvSpPr>
        <p:spPr>
          <a:xfrm>
            <a:off x="6487715" y="2632348"/>
            <a:ext cx="229230" cy="215444"/>
          </a:xfrm>
          <a:prstGeom prst="rect">
            <a:avLst/>
          </a:prstGeom>
          <a:noFill/>
        </p:spPr>
        <p:txBody>
          <a:bodyPr wrap="none" lIns="0" tIns="0" rIns="0" bIns="0" rtlCol="0">
            <a:spAutoFit/>
          </a:bodyPr>
          <a:lstStyle/>
          <a:p>
            <a:r>
              <a:rPr lang="en-GB" sz="1400" dirty="0" smtClean="0">
                <a:solidFill>
                  <a:srgbClr val="0066FF"/>
                </a:solidFill>
              </a:rPr>
              <a:t>B2</a:t>
            </a:r>
            <a:endParaRPr lang="en-US" sz="1400" dirty="0" smtClean="0">
              <a:solidFill>
                <a:srgbClr val="0066FF"/>
              </a:solidFill>
            </a:endParaRPr>
          </a:p>
        </p:txBody>
      </p:sp>
      <p:cxnSp>
        <p:nvCxnSpPr>
          <p:cNvPr id="348" name="Straight Connector 347"/>
          <p:cNvCxnSpPr/>
          <p:nvPr/>
        </p:nvCxnSpPr>
        <p:spPr bwMode="auto">
          <a:xfrm>
            <a:off x="6624101" y="2848372"/>
            <a:ext cx="360040" cy="504056"/>
          </a:xfrm>
          <a:prstGeom prst="line">
            <a:avLst/>
          </a:prstGeom>
          <a:solidFill>
            <a:schemeClr val="accent1"/>
          </a:solidFill>
          <a:ln w="38100" cap="flat" cmpd="sng" algn="ctr">
            <a:solidFill>
              <a:srgbClr val="0066FF"/>
            </a:solidFill>
            <a:prstDash val="sysDot"/>
            <a:round/>
            <a:headEnd type="none" w="med" len="med"/>
            <a:tailEnd type="none" w="med" len="med"/>
          </a:ln>
          <a:effectLst/>
        </p:spPr>
      </p:cxnSp>
      <p:cxnSp>
        <p:nvCxnSpPr>
          <p:cNvPr id="351" name="Straight Connector 350"/>
          <p:cNvCxnSpPr/>
          <p:nvPr/>
        </p:nvCxnSpPr>
        <p:spPr bwMode="auto">
          <a:xfrm>
            <a:off x="5623619" y="2776364"/>
            <a:ext cx="432048" cy="576064"/>
          </a:xfrm>
          <a:prstGeom prst="line">
            <a:avLst/>
          </a:prstGeom>
          <a:solidFill>
            <a:schemeClr val="accent1"/>
          </a:solidFill>
          <a:ln w="38100" cap="flat" cmpd="sng" algn="ctr">
            <a:solidFill>
              <a:srgbClr val="C00000"/>
            </a:solidFill>
            <a:prstDash val="solid"/>
            <a:round/>
            <a:headEnd type="none" w="med" len="med"/>
            <a:tailEnd type="none" w="med" len="med"/>
          </a:ln>
          <a:effectLst/>
        </p:spPr>
      </p:cxnSp>
      <p:sp>
        <p:nvSpPr>
          <p:cNvPr id="353" name="Freeform 352"/>
          <p:cNvSpPr/>
          <p:nvPr/>
        </p:nvSpPr>
        <p:spPr bwMode="auto">
          <a:xfrm>
            <a:off x="4975547" y="3136404"/>
            <a:ext cx="648072" cy="216024"/>
          </a:xfrm>
          <a:custGeom>
            <a:avLst/>
            <a:gdLst>
              <a:gd name="connsiteX0" fmla="*/ 3448050 w 3448050"/>
              <a:gd name="connsiteY0" fmla="*/ 1571625 h 1571625"/>
              <a:gd name="connsiteX1" fmla="*/ 2638425 w 3448050"/>
              <a:gd name="connsiteY1" fmla="*/ 0 h 1571625"/>
              <a:gd name="connsiteX2" fmla="*/ 733425 w 3448050"/>
              <a:gd name="connsiteY2" fmla="*/ 0 h 1571625"/>
              <a:gd name="connsiteX3" fmla="*/ 0 w 3448050"/>
              <a:gd name="connsiteY3" fmla="*/ 1571625 h 1571625"/>
              <a:gd name="connsiteX0" fmla="*/ 3745296 w 3745296"/>
              <a:gd name="connsiteY0" fmla="*/ 1571625 h 1571625"/>
              <a:gd name="connsiteX1" fmla="*/ 2638425 w 3745296"/>
              <a:gd name="connsiteY1" fmla="*/ 0 h 1571625"/>
              <a:gd name="connsiteX2" fmla="*/ 733425 w 3745296"/>
              <a:gd name="connsiteY2" fmla="*/ 0 h 1571625"/>
              <a:gd name="connsiteX3" fmla="*/ 0 w 3745296"/>
              <a:gd name="connsiteY3" fmla="*/ 1571625 h 1571625"/>
              <a:gd name="connsiteX0" fmla="*/ 3448050 w 3448050"/>
              <a:gd name="connsiteY0" fmla="*/ 1571625 h 1571625"/>
              <a:gd name="connsiteX1" fmla="*/ 2341179 w 3448050"/>
              <a:gd name="connsiteY1" fmla="*/ 0 h 1571625"/>
              <a:gd name="connsiteX2" fmla="*/ 436179 w 3448050"/>
              <a:gd name="connsiteY2" fmla="*/ 0 h 1571625"/>
              <a:gd name="connsiteX3" fmla="*/ 0 w 3448050"/>
              <a:gd name="connsiteY3" fmla="*/ 1571625 h 1571625"/>
              <a:gd name="connsiteX0" fmla="*/ 3448050 w 3448050"/>
              <a:gd name="connsiteY0" fmla="*/ 1702594 h 1702594"/>
              <a:gd name="connsiteX1" fmla="*/ 2853559 w 3448050"/>
              <a:gd name="connsiteY1" fmla="*/ 0 h 1702594"/>
              <a:gd name="connsiteX2" fmla="*/ 436179 w 3448050"/>
              <a:gd name="connsiteY2" fmla="*/ 130969 h 1702594"/>
              <a:gd name="connsiteX3" fmla="*/ 0 w 3448050"/>
              <a:gd name="connsiteY3" fmla="*/ 1702594 h 1702594"/>
              <a:gd name="connsiteX0" fmla="*/ 3448050 w 3448050"/>
              <a:gd name="connsiteY0" fmla="*/ 1571625 h 1571625"/>
              <a:gd name="connsiteX1" fmla="*/ 2853559 w 3448050"/>
              <a:gd name="connsiteY1" fmla="*/ 0 h 1571625"/>
              <a:gd name="connsiteX2" fmla="*/ 436179 w 3448050"/>
              <a:gd name="connsiteY2" fmla="*/ 0 h 1571625"/>
              <a:gd name="connsiteX3" fmla="*/ 0 w 3448050"/>
              <a:gd name="connsiteY3" fmla="*/ 1571625 h 1571625"/>
              <a:gd name="connsiteX0" fmla="*/ 3448050 w 3448050"/>
              <a:gd name="connsiteY0" fmla="*/ 1571625 h 1571625"/>
              <a:gd name="connsiteX1" fmla="*/ 2853559 w 3448050"/>
              <a:gd name="connsiteY1" fmla="*/ 0 h 1571625"/>
              <a:gd name="connsiteX2" fmla="*/ 535042 w 3448050"/>
              <a:gd name="connsiteY2" fmla="*/ 0 h 1571625"/>
              <a:gd name="connsiteX3" fmla="*/ 0 w 3448050"/>
              <a:gd name="connsiteY3" fmla="*/ 1571625 h 1571625"/>
              <a:gd name="connsiteX0" fmla="*/ 3448050 w 3448050"/>
              <a:gd name="connsiteY0" fmla="*/ 1571625 h 1571625"/>
              <a:gd name="connsiteX1" fmla="*/ 2853559 w 3448050"/>
              <a:gd name="connsiteY1" fmla="*/ 0 h 1571625"/>
              <a:gd name="connsiteX2" fmla="*/ 594491 w 3448050"/>
              <a:gd name="connsiteY2" fmla="*/ 0 h 1571625"/>
              <a:gd name="connsiteX3" fmla="*/ 0 w 3448050"/>
              <a:gd name="connsiteY3" fmla="*/ 1571625 h 1571625"/>
              <a:gd name="connsiteX0" fmla="*/ 3448050 w 3448050"/>
              <a:gd name="connsiteY0" fmla="*/ 1571625 h 1571625"/>
              <a:gd name="connsiteX1" fmla="*/ 2794109 w 3448050"/>
              <a:gd name="connsiteY1" fmla="*/ 0 h 1571625"/>
              <a:gd name="connsiteX2" fmla="*/ 594491 w 3448050"/>
              <a:gd name="connsiteY2" fmla="*/ 0 h 1571625"/>
              <a:gd name="connsiteX3" fmla="*/ 0 w 3448050"/>
              <a:gd name="connsiteY3" fmla="*/ 1571625 h 1571625"/>
              <a:gd name="connsiteX0" fmla="*/ 3382826 w 3382826"/>
              <a:gd name="connsiteY0" fmla="*/ 1428750 h 1571625"/>
              <a:gd name="connsiteX1" fmla="*/ 2794109 w 3382826"/>
              <a:gd name="connsiteY1" fmla="*/ 0 h 1571625"/>
              <a:gd name="connsiteX2" fmla="*/ 594491 w 3382826"/>
              <a:gd name="connsiteY2" fmla="*/ 0 h 1571625"/>
              <a:gd name="connsiteX3" fmla="*/ 0 w 3382826"/>
              <a:gd name="connsiteY3" fmla="*/ 1571625 h 1571625"/>
              <a:gd name="connsiteX0" fmla="*/ 3382826 w 3382826"/>
              <a:gd name="connsiteY0" fmla="*/ 1428750 h 1571625"/>
              <a:gd name="connsiteX1" fmla="*/ 3382826 w 3382826"/>
              <a:gd name="connsiteY1" fmla="*/ 1571625 h 1571625"/>
              <a:gd name="connsiteX2" fmla="*/ 2794109 w 3382826"/>
              <a:gd name="connsiteY2" fmla="*/ 0 h 1571625"/>
              <a:gd name="connsiteX3" fmla="*/ 594491 w 3382826"/>
              <a:gd name="connsiteY3" fmla="*/ 0 h 1571625"/>
              <a:gd name="connsiteX4" fmla="*/ 0 w 3382826"/>
              <a:gd name="connsiteY4" fmla="*/ 1571625 h 1571625"/>
              <a:gd name="connsiteX0" fmla="*/ 3419737 w 3419737"/>
              <a:gd name="connsiteY0" fmla="*/ 1428750 h 1571625"/>
              <a:gd name="connsiteX1" fmla="*/ 3419737 w 3419737"/>
              <a:gd name="connsiteY1" fmla="*/ 1571625 h 1571625"/>
              <a:gd name="connsiteX2" fmla="*/ 2831020 w 3419737"/>
              <a:gd name="connsiteY2" fmla="*/ 0 h 1571625"/>
              <a:gd name="connsiteX3" fmla="*/ 631402 w 3419737"/>
              <a:gd name="connsiteY3" fmla="*/ 0 h 1571625"/>
              <a:gd name="connsiteX4" fmla="*/ 0 w 3419737"/>
              <a:gd name="connsiteY4" fmla="*/ 1571625 h 15716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419737" h="1571625">
                <a:moveTo>
                  <a:pt x="3419737" y="1428750"/>
                </a:moveTo>
                <a:lnTo>
                  <a:pt x="3419737" y="1571625"/>
                </a:lnTo>
                <a:lnTo>
                  <a:pt x="2831020" y="0"/>
                </a:lnTo>
                <a:lnTo>
                  <a:pt x="631402" y="0"/>
                </a:lnTo>
                <a:lnTo>
                  <a:pt x="0" y="1571625"/>
                </a:lnTo>
              </a:path>
            </a:pathLst>
          </a:custGeom>
          <a:noFill/>
          <a:ln w="38100" cap="flat" cmpd="sng" algn="ctr">
            <a:solidFill>
              <a:srgbClr val="C00000"/>
            </a:solidFill>
            <a:prstDash val="lgDashDot"/>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55" name="TextBox 354"/>
          <p:cNvSpPr txBox="1"/>
          <p:nvPr/>
        </p:nvSpPr>
        <p:spPr>
          <a:xfrm>
            <a:off x="5479603" y="2632348"/>
            <a:ext cx="229230" cy="215444"/>
          </a:xfrm>
          <a:prstGeom prst="rect">
            <a:avLst/>
          </a:prstGeom>
          <a:noFill/>
        </p:spPr>
        <p:txBody>
          <a:bodyPr wrap="none" lIns="0" tIns="0" rIns="0" bIns="0" rtlCol="0">
            <a:spAutoFit/>
          </a:bodyPr>
          <a:lstStyle/>
          <a:p>
            <a:r>
              <a:rPr lang="en-GB" sz="1400" dirty="0" smtClean="0">
                <a:solidFill>
                  <a:srgbClr val="C00000"/>
                </a:solidFill>
              </a:rPr>
              <a:t>A1</a:t>
            </a:r>
            <a:endParaRPr lang="en-US" sz="1400" dirty="0" smtClean="0">
              <a:solidFill>
                <a:srgbClr val="C00000"/>
              </a:solidFill>
            </a:endParaRPr>
          </a:p>
        </p:txBody>
      </p:sp>
      <p:sp>
        <p:nvSpPr>
          <p:cNvPr id="360" name="TextBox 359"/>
          <p:cNvSpPr txBox="1"/>
          <p:nvPr/>
        </p:nvSpPr>
        <p:spPr>
          <a:xfrm>
            <a:off x="5191571" y="3136404"/>
            <a:ext cx="229230" cy="215444"/>
          </a:xfrm>
          <a:prstGeom prst="rect">
            <a:avLst/>
          </a:prstGeom>
          <a:noFill/>
        </p:spPr>
        <p:txBody>
          <a:bodyPr wrap="none" lIns="0" tIns="0" rIns="0" bIns="0" rtlCol="0">
            <a:spAutoFit/>
          </a:bodyPr>
          <a:lstStyle/>
          <a:p>
            <a:r>
              <a:rPr lang="en-GB" sz="1400" dirty="0" smtClean="0">
                <a:solidFill>
                  <a:srgbClr val="C00000"/>
                </a:solidFill>
              </a:rPr>
              <a:t>A3</a:t>
            </a:r>
            <a:endParaRPr lang="en-US" sz="1400" dirty="0" smtClean="0">
              <a:solidFill>
                <a:srgbClr val="C00000"/>
              </a:solidFill>
            </a:endParaRPr>
          </a:p>
        </p:txBody>
      </p:sp>
      <p:grpSp>
        <p:nvGrpSpPr>
          <p:cNvPr id="8" name="Group 25"/>
          <p:cNvGrpSpPr>
            <a:grpSpLocks noChangeAspect="1"/>
          </p:cNvGrpSpPr>
          <p:nvPr/>
        </p:nvGrpSpPr>
        <p:grpSpPr>
          <a:xfrm>
            <a:off x="1159123" y="3928492"/>
            <a:ext cx="288032" cy="288032"/>
            <a:chOff x="655067" y="5296644"/>
            <a:chExt cx="504056" cy="504056"/>
          </a:xfrm>
          <a:solidFill>
            <a:schemeClr val="bg1"/>
          </a:solidFill>
        </p:grpSpPr>
        <p:sp>
          <p:nvSpPr>
            <p:cNvPr id="409" name="Isosceles Triangle 408"/>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10" name="Trapezoid 409"/>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411" name="Straight Connector 410"/>
          <p:cNvCxnSpPr>
            <a:stCxn id="409" idx="0"/>
          </p:cNvCxnSpPr>
          <p:nvPr/>
        </p:nvCxnSpPr>
        <p:spPr bwMode="auto">
          <a:xfrm flipV="1">
            <a:off x="1303139" y="38564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9" name="Group 25"/>
          <p:cNvGrpSpPr>
            <a:grpSpLocks noChangeAspect="1"/>
          </p:cNvGrpSpPr>
          <p:nvPr/>
        </p:nvGrpSpPr>
        <p:grpSpPr>
          <a:xfrm flipH="1">
            <a:off x="9296027" y="3928492"/>
            <a:ext cx="288032" cy="288032"/>
            <a:chOff x="655067" y="5296644"/>
            <a:chExt cx="504056" cy="504056"/>
          </a:xfrm>
          <a:solidFill>
            <a:schemeClr val="bg1"/>
          </a:solidFill>
        </p:grpSpPr>
        <p:sp>
          <p:nvSpPr>
            <p:cNvPr id="417" name="Isosceles Triangle 416"/>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20" name="Trapezoid 419"/>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449" name="Straight Connector 448"/>
          <p:cNvCxnSpPr/>
          <p:nvPr/>
        </p:nvCxnSpPr>
        <p:spPr bwMode="auto">
          <a:xfrm flipH="1" flipV="1">
            <a:off x="9440043" y="38564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457" name="TextBox 456"/>
          <p:cNvSpPr txBox="1"/>
          <p:nvPr/>
        </p:nvSpPr>
        <p:spPr>
          <a:xfrm>
            <a:off x="1159123" y="2632348"/>
            <a:ext cx="229230" cy="215444"/>
          </a:xfrm>
          <a:prstGeom prst="rect">
            <a:avLst/>
          </a:prstGeom>
          <a:noFill/>
        </p:spPr>
        <p:txBody>
          <a:bodyPr wrap="none" lIns="0" tIns="0" rIns="0" bIns="0" rtlCol="0">
            <a:spAutoFit/>
          </a:bodyPr>
          <a:lstStyle/>
          <a:p>
            <a:r>
              <a:rPr lang="en-GB" sz="1400" dirty="0" smtClean="0"/>
              <a:t>U1</a:t>
            </a:r>
            <a:endParaRPr lang="en-US" sz="1400" dirty="0" smtClean="0"/>
          </a:p>
        </p:txBody>
      </p:sp>
      <p:sp>
        <p:nvSpPr>
          <p:cNvPr id="462" name="TextBox 461"/>
          <p:cNvSpPr txBox="1"/>
          <p:nvPr/>
        </p:nvSpPr>
        <p:spPr>
          <a:xfrm>
            <a:off x="9354829" y="2632348"/>
            <a:ext cx="229230" cy="215444"/>
          </a:xfrm>
          <a:prstGeom prst="rect">
            <a:avLst/>
          </a:prstGeom>
          <a:noFill/>
        </p:spPr>
        <p:txBody>
          <a:bodyPr wrap="none" lIns="0" tIns="0" rIns="0" bIns="0" rtlCol="0">
            <a:spAutoFit/>
          </a:bodyPr>
          <a:lstStyle/>
          <a:p>
            <a:r>
              <a:rPr lang="en-GB" sz="1400" dirty="0" smtClean="0"/>
              <a:t>U2</a:t>
            </a:r>
            <a:endParaRPr lang="en-US" sz="1400" dirty="0" smtClean="0"/>
          </a:p>
        </p:txBody>
      </p:sp>
      <p:cxnSp>
        <p:nvCxnSpPr>
          <p:cNvPr id="463" name="Straight Connector 462"/>
          <p:cNvCxnSpPr/>
          <p:nvPr/>
        </p:nvCxnSpPr>
        <p:spPr bwMode="auto">
          <a:xfrm>
            <a:off x="1303139" y="2848372"/>
            <a:ext cx="0" cy="1008112"/>
          </a:xfrm>
          <a:prstGeom prst="line">
            <a:avLst/>
          </a:prstGeom>
          <a:solidFill>
            <a:schemeClr val="accent1"/>
          </a:solidFill>
          <a:ln w="38100" cap="flat" cmpd="sng" algn="ctr">
            <a:solidFill>
              <a:schemeClr val="tx1"/>
            </a:solidFill>
            <a:prstDash val="solid"/>
            <a:round/>
            <a:headEnd type="none" w="med" len="med"/>
            <a:tailEnd type="none" w="med" len="med"/>
          </a:ln>
          <a:effectLst/>
        </p:spPr>
      </p:cxnSp>
      <p:cxnSp>
        <p:nvCxnSpPr>
          <p:cNvPr id="464" name="Straight Connector 463"/>
          <p:cNvCxnSpPr/>
          <p:nvPr/>
        </p:nvCxnSpPr>
        <p:spPr bwMode="auto">
          <a:xfrm>
            <a:off x="9440043" y="2848372"/>
            <a:ext cx="0" cy="1008112"/>
          </a:xfrm>
          <a:prstGeom prst="line">
            <a:avLst/>
          </a:prstGeom>
          <a:solidFill>
            <a:schemeClr val="accent1"/>
          </a:solidFill>
          <a:ln w="38100" cap="flat" cmpd="sng" algn="ctr">
            <a:solidFill>
              <a:schemeClr val="tx1"/>
            </a:solidFill>
            <a:prstDash val="solid"/>
            <a:round/>
            <a:headEnd type="none" w="med" len="med"/>
            <a:tailEnd type="none" w="med" len="med"/>
          </a:ln>
          <a:effectLst/>
        </p:spPr>
      </p:cxnSp>
      <p:grpSp>
        <p:nvGrpSpPr>
          <p:cNvPr id="10" name="Group 344"/>
          <p:cNvGrpSpPr/>
          <p:nvPr/>
        </p:nvGrpSpPr>
        <p:grpSpPr>
          <a:xfrm>
            <a:off x="1231131" y="5080620"/>
            <a:ext cx="144016" cy="360040"/>
            <a:chOff x="871091" y="4144516"/>
            <a:chExt cx="144016" cy="144016"/>
          </a:xfrm>
        </p:grpSpPr>
        <p:cxnSp>
          <p:nvCxnSpPr>
            <p:cNvPr id="552" name="Straight Connector 551"/>
            <p:cNvCxnSpPr/>
            <p:nvPr/>
          </p:nvCxnSpPr>
          <p:spPr bwMode="auto">
            <a:xfrm>
              <a:off x="1015107"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53" name="Straight Connector 552"/>
            <p:cNvCxnSpPr/>
            <p:nvPr/>
          </p:nvCxnSpPr>
          <p:spPr bwMode="auto">
            <a:xfrm>
              <a:off x="871091"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54" name="Straight Connector 553"/>
            <p:cNvCxnSpPr/>
            <p:nvPr/>
          </p:nvCxnSpPr>
          <p:spPr bwMode="auto">
            <a:xfrm>
              <a:off x="943099"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cxnSp>
        <p:nvCxnSpPr>
          <p:cNvPr id="555" name="Straight Connector 554"/>
          <p:cNvCxnSpPr/>
          <p:nvPr/>
        </p:nvCxnSpPr>
        <p:spPr bwMode="auto">
          <a:xfrm>
            <a:off x="3319363"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56" name="Straight Connector 555"/>
          <p:cNvCxnSpPr/>
          <p:nvPr/>
        </p:nvCxnSpPr>
        <p:spPr bwMode="auto">
          <a:xfrm>
            <a:off x="3175347"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57" name="Straight Connector 556"/>
          <p:cNvCxnSpPr/>
          <p:nvPr/>
        </p:nvCxnSpPr>
        <p:spPr bwMode="auto">
          <a:xfrm>
            <a:off x="3247355"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58" name="Straight Connector 557"/>
          <p:cNvCxnSpPr/>
          <p:nvPr/>
        </p:nvCxnSpPr>
        <p:spPr bwMode="auto">
          <a:xfrm>
            <a:off x="2815307"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59" name="Straight Connector 558"/>
          <p:cNvCxnSpPr/>
          <p:nvPr/>
        </p:nvCxnSpPr>
        <p:spPr bwMode="auto">
          <a:xfrm>
            <a:off x="2671291"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60" name="Straight Connector 559"/>
          <p:cNvCxnSpPr/>
          <p:nvPr/>
        </p:nvCxnSpPr>
        <p:spPr bwMode="auto">
          <a:xfrm>
            <a:off x="2743299"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11" name="Group 365"/>
          <p:cNvGrpSpPr/>
          <p:nvPr/>
        </p:nvGrpSpPr>
        <p:grpSpPr>
          <a:xfrm>
            <a:off x="7927875" y="5296644"/>
            <a:ext cx="144016" cy="144016"/>
            <a:chOff x="1591171" y="4144516"/>
            <a:chExt cx="144016" cy="144016"/>
          </a:xfrm>
        </p:grpSpPr>
        <p:cxnSp>
          <p:nvCxnSpPr>
            <p:cNvPr id="567" name="Straight Connector 566"/>
            <p:cNvCxnSpPr/>
            <p:nvPr/>
          </p:nvCxnSpPr>
          <p:spPr bwMode="auto">
            <a:xfrm>
              <a:off x="1663179"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68" name="Straight Connector 567"/>
            <p:cNvCxnSpPr/>
            <p:nvPr/>
          </p:nvCxnSpPr>
          <p:spPr bwMode="auto">
            <a:xfrm>
              <a:off x="1735187"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69" name="Straight Connector 568"/>
            <p:cNvCxnSpPr/>
            <p:nvPr/>
          </p:nvCxnSpPr>
          <p:spPr bwMode="auto">
            <a:xfrm>
              <a:off x="1591171"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grpSp>
        <p:nvGrpSpPr>
          <p:cNvPr id="12" name="Group 344"/>
          <p:cNvGrpSpPr/>
          <p:nvPr/>
        </p:nvGrpSpPr>
        <p:grpSpPr>
          <a:xfrm>
            <a:off x="9368035" y="5080620"/>
            <a:ext cx="144016" cy="360040"/>
            <a:chOff x="871091" y="4144516"/>
            <a:chExt cx="144016" cy="144016"/>
          </a:xfrm>
        </p:grpSpPr>
        <p:cxnSp>
          <p:nvCxnSpPr>
            <p:cNvPr id="575" name="Straight Connector 574"/>
            <p:cNvCxnSpPr/>
            <p:nvPr/>
          </p:nvCxnSpPr>
          <p:spPr bwMode="auto">
            <a:xfrm>
              <a:off x="1015107"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76" name="Straight Connector 575"/>
            <p:cNvCxnSpPr/>
            <p:nvPr/>
          </p:nvCxnSpPr>
          <p:spPr bwMode="auto">
            <a:xfrm>
              <a:off x="871091"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77" name="Straight Connector 576"/>
            <p:cNvCxnSpPr/>
            <p:nvPr/>
          </p:nvCxnSpPr>
          <p:spPr bwMode="auto">
            <a:xfrm>
              <a:off x="943099"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cxnSp>
        <p:nvCxnSpPr>
          <p:cNvPr id="611" name="Straight Connector 610"/>
          <p:cNvCxnSpPr/>
          <p:nvPr/>
        </p:nvCxnSpPr>
        <p:spPr bwMode="auto">
          <a:xfrm>
            <a:off x="9512051"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15" name="Straight Connector 614"/>
          <p:cNvCxnSpPr/>
          <p:nvPr/>
        </p:nvCxnSpPr>
        <p:spPr bwMode="auto">
          <a:xfrm>
            <a:off x="9440043"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19" name="Straight Connector 618"/>
          <p:cNvCxnSpPr/>
          <p:nvPr/>
        </p:nvCxnSpPr>
        <p:spPr bwMode="auto">
          <a:xfrm>
            <a:off x="9368035"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24" name="Straight Connector 623"/>
          <p:cNvCxnSpPr/>
          <p:nvPr/>
        </p:nvCxnSpPr>
        <p:spPr bwMode="auto">
          <a:xfrm>
            <a:off x="1375147"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28" name="Straight Connector 627"/>
          <p:cNvCxnSpPr/>
          <p:nvPr/>
        </p:nvCxnSpPr>
        <p:spPr bwMode="auto">
          <a:xfrm>
            <a:off x="1303139"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50" name="Straight Connector 649"/>
          <p:cNvCxnSpPr/>
          <p:nvPr/>
        </p:nvCxnSpPr>
        <p:spPr bwMode="auto">
          <a:xfrm>
            <a:off x="1231131"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51" name="Straight Connector 650"/>
          <p:cNvCxnSpPr/>
          <p:nvPr/>
        </p:nvCxnSpPr>
        <p:spPr bwMode="auto">
          <a:xfrm>
            <a:off x="1879203"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52" name="Straight Connector 651"/>
          <p:cNvCxnSpPr/>
          <p:nvPr/>
        </p:nvCxnSpPr>
        <p:spPr bwMode="auto">
          <a:xfrm>
            <a:off x="1951211"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13" name="Group 364"/>
          <p:cNvGrpSpPr/>
          <p:nvPr/>
        </p:nvGrpSpPr>
        <p:grpSpPr>
          <a:xfrm>
            <a:off x="4399483" y="5296644"/>
            <a:ext cx="144016" cy="144016"/>
            <a:chOff x="1591171" y="4144516"/>
            <a:chExt cx="144016" cy="144016"/>
          </a:xfrm>
        </p:grpSpPr>
        <p:cxnSp>
          <p:nvCxnSpPr>
            <p:cNvPr id="656" name="Straight Connector 655"/>
            <p:cNvCxnSpPr/>
            <p:nvPr/>
          </p:nvCxnSpPr>
          <p:spPr bwMode="auto">
            <a:xfrm>
              <a:off x="1663179"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57" name="Straight Connector 656"/>
            <p:cNvCxnSpPr/>
            <p:nvPr/>
          </p:nvCxnSpPr>
          <p:spPr bwMode="auto">
            <a:xfrm>
              <a:off x="1735187"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58" name="Straight Connector 657"/>
            <p:cNvCxnSpPr/>
            <p:nvPr/>
          </p:nvCxnSpPr>
          <p:spPr bwMode="auto">
            <a:xfrm>
              <a:off x="1591171"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grpSp>
        <p:nvGrpSpPr>
          <p:cNvPr id="14" name="Group 58"/>
          <p:cNvGrpSpPr>
            <a:grpSpLocks noChangeAspect="1"/>
          </p:cNvGrpSpPr>
          <p:nvPr/>
        </p:nvGrpSpPr>
        <p:grpSpPr>
          <a:xfrm flipV="1">
            <a:off x="5623619" y="5440660"/>
            <a:ext cx="720080" cy="288032"/>
            <a:chOff x="655067" y="5296644"/>
            <a:chExt cx="504056" cy="504056"/>
          </a:xfrm>
          <a:solidFill>
            <a:schemeClr val="bg1"/>
          </a:solidFill>
        </p:grpSpPr>
        <p:sp>
          <p:nvSpPr>
            <p:cNvPr id="661" name="Isosceles Triangle 660"/>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662" name="Trapezoid 661"/>
            <p:cNvSpPr/>
            <p:nvPr/>
          </p:nvSpPr>
          <p:spPr bwMode="auto">
            <a:xfrm>
              <a:off x="655067" y="5656684"/>
              <a:ext cx="504056" cy="144016"/>
            </a:xfrm>
            <a:prstGeom prst="trapezoid">
              <a:avLst>
                <a:gd name="adj" fmla="val 126310"/>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664" name="Straight Connector 663"/>
          <p:cNvCxnSpPr/>
          <p:nvPr/>
        </p:nvCxnSpPr>
        <p:spPr bwMode="auto">
          <a:xfrm flipH="1">
            <a:off x="6127675"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65" name="Straight Connector 664"/>
          <p:cNvCxnSpPr/>
          <p:nvPr/>
        </p:nvCxnSpPr>
        <p:spPr bwMode="auto">
          <a:xfrm flipH="1">
            <a:off x="6055667"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66" name="Straight Connector 665"/>
          <p:cNvCxnSpPr/>
          <p:nvPr/>
        </p:nvCxnSpPr>
        <p:spPr bwMode="auto">
          <a:xfrm flipH="1">
            <a:off x="6199683"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76" name="Straight Connector 675"/>
          <p:cNvCxnSpPr/>
          <p:nvPr/>
        </p:nvCxnSpPr>
        <p:spPr bwMode="auto">
          <a:xfrm>
            <a:off x="2815307"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77" name="Straight Connector 676"/>
          <p:cNvCxnSpPr/>
          <p:nvPr/>
        </p:nvCxnSpPr>
        <p:spPr bwMode="auto">
          <a:xfrm>
            <a:off x="2743299"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78" name="Straight Connector 677"/>
          <p:cNvCxnSpPr/>
          <p:nvPr/>
        </p:nvCxnSpPr>
        <p:spPr bwMode="auto">
          <a:xfrm>
            <a:off x="2671291"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79" name="Straight Connector 678"/>
          <p:cNvCxnSpPr/>
          <p:nvPr/>
        </p:nvCxnSpPr>
        <p:spPr bwMode="auto">
          <a:xfrm flipH="1">
            <a:off x="3319363" y="5080620"/>
            <a:ext cx="576064"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80" name="Straight Connector 679"/>
          <p:cNvCxnSpPr/>
          <p:nvPr/>
        </p:nvCxnSpPr>
        <p:spPr bwMode="auto">
          <a:xfrm flipH="1">
            <a:off x="3247355" y="5080620"/>
            <a:ext cx="576064"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81" name="Straight Connector 680"/>
          <p:cNvCxnSpPr/>
          <p:nvPr/>
        </p:nvCxnSpPr>
        <p:spPr bwMode="auto">
          <a:xfrm flipH="1">
            <a:off x="3175347" y="5080620"/>
            <a:ext cx="576064"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82" name="Straight Connector 681"/>
          <p:cNvCxnSpPr/>
          <p:nvPr/>
        </p:nvCxnSpPr>
        <p:spPr bwMode="auto">
          <a:xfrm>
            <a:off x="3895427"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83" name="Straight Connector 682"/>
          <p:cNvCxnSpPr/>
          <p:nvPr/>
        </p:nvCxnSpPr>
        <p:spPr bwMode="auto">
          <a:xfrm>
            <a:off x="3823419"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84" name="Straight Connector 683"/>
          <p:cNvCxnSpPr/>
          <p:nvPr/>
        </p:nvCxnSpPr>
        <p:spPr bwMode="auto">
          <a:xfrm>
            <a:off x="3751411"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85" name="Straight Connector 684"/>
          <p:cNvCxnSpPr/>
          <p:nvPr/>
        </p:nvCxnSpPr>
        <p:spPr bwMode="auto">
          <a:xfrm>
            <a:off x="5911651"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86" name="Straight Connector 685"/>
          <p:cNvCxnSpPr/>
          <p:nvPr/>
        </p:nvCxnSpPr>
        <p:spPr bwMode="auto">
          <a:xfrm>
            <a:off x="5839643"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87" name="Straight Connector 686"/>
          <p:cNvCxnSpPr/>
          <p:nvPr/>
        </p:nvCxnSpPr>
        <p:spPr bwMode="auto">
          <a:xfrm>
            <a:off x="5767635"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88" name="Straight Connector 687"/>
          <p:cNvCxnSpPr/>
          <p:nvPr/>
        </p:nvCxnSpPr>
        <p:spPr bwMode="auto">
          <a:xfrm>
            <a:off x="7567835"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89" name="Straight Connector 688"/>
          <p:cNvCxnSpPr/>
          <p:nvPr/>
        </p:nvCxnSpPr>
        <p:spPr bwMode="auto">
          <a:xfrm>
            <a:off x="7495827"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90" name="Straight Connector 689"/>
          <p:cNvCxnSpPr/>
          <p:nvPr/>
        </p:nvCxnSpPr>
        <p:spPr bwMode="auto">
          <a:xfrm>
            <a:off x="7423819"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92" name="Straight Connector 691"/>
          <p:cNvCxnSpPr/>
          <p:nvPr/>
        </p:nvCxnSpPr>
        <p:spPr bwMode="auto">
          <a:xfrm>
            <a:off x="5911651" y="5080620"/>
            <a:ext cx="936104"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93" name="Straight Connector 692"/>
          <p:cNvCxnSpPr/>
          <p:nvPr/>
        </p:nvCxnSpPr>
        <p:spPr bwMode="auto">
          <a:xfrm>
            <a:off x="5839643" y="5080620"/>
            <a:ext cx="936104"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94" name="Straight Connector 693"/>
          <p:cNvCxnSpPr/>
          <p:nvPr/>
        </p:nvCxnSpPr>
        <p:spPr bwMode="auto">
          <a:xfrm>
            <a:off x="5767635" y="5080620"/>
            <a:ext cx="936104"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95" name="Straight Connector 694"/>
          <p:cNvCxnSpPr/>
          <p:nvPr/>
        </p:nvCxnSpPr>
        <p:spPr bwMode="auto">
          <a:xfrm>
            <a:off x="7567835" y="5080620"/>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96" name="Straight Connector 695"/>
          <p:cNvCxnSpPr/>
          <p:nvPr/>
        </p:nvCxnSpPr>
        <p:spPr bwMode="auto">
          <a:xfrm>
            <a:off x="7495827" y="5080620"/>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97" name="Straight Connector 696"/>
          <p:cNvCxnSpPr/>
          <p:nvPr/>
        </p:nvCxnSpPr>
        <p:spPr bwMode="auto">
          <a:xfrm>
            <a:off x="7423819" y="5080620"/>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15" name="Group 365"/>
          <p:cNvGrpSpPr/>
          <p:nvPr/>
        </p:nvGrpSpPr>
        <p:grpSpPr>
          <a:xfrm>
            <a:off x="3463379" y="5296644"/>
            <a:ext cx="144016" cy="144016"/>
            <a:chOff x="1591171" y="4144516"/>
            <a:chExt cx="144016" cy="144016"/>
          </a:xfrm>
        </p:grpSpPr>
        <p:cxnSp>
          <p:nvCxnSpPr>
            <p:cNvPr id="710" name="Straight Connector 709"/>
            <p:cNvCxnSpPr/>
            <p:nvPr/>
          </p:nvCxnSpPr>
          <p:spPr bwMode="auto">
            <a:xfrm>
              <a:off x="1663179"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11" name="Straight Connector 710"/>
            <p:cNvCxnSpPr/>
            <p:nvPr/>
          </p:nvCxnSpPr>
          <p:spPr bwMode="auto">
            <a:xfrm>
              <a:off x="1735187"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12" name="Straight Connector 711"/>
            <p:cNvCxnSpPr/>
            <p:nvPr/>
          </p:nvCxnSpPr>
          <p:spPr bwMode="auto">
            <a:xfrm>
              <a:off x="1591171"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grpSp>
        <p:nvGrpSpPr>
          <p:cNvPr id="16" name="Group 263"/>
          <p:cNvGrpSpPr>
            <a:grpSpLocks noChangeAspect="1"/>
          </p:cNvGrpSpPr>
          <p:nvPr/>
        </p:nvGrpSpPr>
        <p:grpSpPr>
          <a:xfrm rot="10800000" flipH="1">
            <a:off x="1996428" y="4300148"/>
            <a:ext cx="194306" cy="276415"/>
            <a:chOff x="1951211" y="1840260"/>
            <a:chExt cx="144016" cy="288032"/>
          </a:xfrm>
        </p:grpSpPr>
        <p:sp>
          <p:nvSpPr>
            <p:cNvPr id="725" name="Flowchart: Delay 724"/>
            <p:cNvSpPr/>
            <p:nvPr/>
          </p:nvSpPr>
          <p:spPr bwMode="auto">
            <a:xfrm rot="16200000">
              <a:off x="1987215" y="1804256"/>
              <a:ext cx="72008" cy="144016"/>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26" name="Flowchart: Delay 725"/>
            <p:cNvSpPr/>
            <p:nvPr/>
          </p:nvSpPr>
          <p:spPr bwMode="auto">
            <a:xfrm rot="5400000" flipV="1">
              <a:off x="1987215" y="1876264"/>
              <a:ext cx="72008" cy="144016"/>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27" name="Isosceles Triangle 726"/>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17" name="Group 273"/>
          <p:cNvGrpSpPr>
            <a:grpSpLocks noChangeAspect="1"/>
          </p:cNvGrpSpPr>
          <p:nvPr/>
        </p:nvGrpSpPr>
        <p:grpSpPr>
          <a:xfrm rot="10800000" flipH="1">
            <a:off x="2207833" y="4298852"/>
            <a:ext cx="198749" cy="282735"/>
            <a:chOff x="1951211" y="1840260"/>
            <a:chExt cx="144016" cy="288032"/>
          </a:xfrm>
        </p:grpSpPr>
        <p:sp>
          <p:nvSpPr>
            <p:cNvPr id="729" name="Flowchart: Delay 728"/>
            <p:cNvSpPr/>
            <p:nvPr/>
          </p:nvSpPr>
          <p:spPr bwMode="auto">
            <a:xfrm rot="16200000">
              <a:off x="1987215" y="1804256"/>
              <a:ext cx="72008" cy="144016"/>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30" name="Flowchart: Delay 729"/>
            <p:cNvSpPr/>
            <p:nvPr/>
          </p:nvSpPr>
          <p:spPr bwMode="auto">
            <a:xfrm rot="5400000" flipV="1">
              <a:off x="1987215" y="1876264"/>
              <a:ext cx="72008" cy="144016"/>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31" name="Isosceles Triangle 730"/>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sp>
        <p:nvSpPr>
          <p:cNvPr id="732" name="Rectangle 731"/>
          <p:cNvSpPr/>
          <p:nvPr/>
        </p:nvSpPr>
        <p:spPr bwMode="auto">
          <a:xfrm>
            <a:off x="2023219" y="4720580"/>
            <a:ext cx="360040" cy="216024"/>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GB" sz="1000" dirty="0" err="1" smtClean="0">
                <a:solidFill>
                  <a:schemeClr val="bg1"/>
                </a:solidFill>
                <a:latin typeface="Arial" charset="0"/>
              </a:rPr>
              <a:t>h</a:t>
            </a:r>
            <a:r>
              <a:rPr kumimoji="0" lang="en-GB" sz="1000" b="1" i="0" u="none" strike="noStrike" cap="none" normalizeH="0" baseline="0" dirty="0" err="1" smtClean="0">
                <a:ln>
                  <a:noFill/>
                </a:ln>
                <a:solidFill>
                  <a:schemeClr val="bg1"/>
                </a:solidFill>
                <a:effectLst/>
                <a:latin typeface="Arial" charset="0"/>
                <a:ea typeface="MS PGothic" pitchFamily="34" charset="-128"/>
              </a:rPr>
              <a:t>DSS</a:t>
            </a:r>
            <a:endParaRPr kumimoji="0" lang="en-US" sz="1000" b="1" i="0" u="none" strike="noStrike" cap="none" normalizeH="0" baseline="0" dirty="0" smtClean="0">
              <a:ln>
                <a:noFill/>
              </a:ln>
              <a:solidFill>
                <a:schemeClr val="bg1"/>
              </a:solidFill>
              <a:effectLst/>
              <a:latin typeface="Arial" charset="0"/>
              <a:ea typeface="MS PGothic" pitchFamily="34" charset="-128"/>
            </a:endParaRPr>
          </a:p>
        </p:txBody>
      </p:sp>
      <p:sp>
        <p:nvSpPr>
          <p:cNvPr id="734" name="TextBox 733"/>
          <p:cNvSpPr txBox="1"/>
          <p:nvPr/>
        </p:nvSpPr>
        <p:spPr>
          <a:xfrm>
            <a:off x="2394099" y="4576564"/>
            <a:ext cx="205184" cy="184666"/>
          </a:xfrm>
          <a:prstGeom prst="rect">
            <a:avLst/>
          </a:prstGeom>
          <a:noFill/>
        </p:spPr>
        <p:txBody>
          <a:bodyPr wrap="none" lIns="0" tIns="0" rIns="0" bIns="0" rtlCol="0">
            <a:spAutoFit/>
          </a:bodyPr>
          <a:lstStyle/>
          <a:p>
            <a:r>
              <a:rPr lang="en-GB" sz="1200" b="0" dirty="0" smtClean="0"/>
              <a:t>W*</a:t>
            </a:r>
            <a:endParaRPr lang="en-US" sz="1200" b="0" dirty="0" smtClean="0"/>
          </a:p>
        </p:txBody>
      </p:sp>
      <p:sp>
        <p:nvSpPr>
          <p:cNvPr id="735" name="TextBox 734"/>
          <p:cNvSpPr txBox="1"/>
          <p:nvPr/>
        </p:nvSpPr>
        <p:spPr>
          <a:xfrm>
            <a:off x="1951211" y="4576564"/>
            <a:ext cx="102592" cy="184666"/>
          </a:xfrm>
          <a:prstGeom prst="rect">
            <a:avLst/>
          </a:prstGeom>
          <a:noFill/>
        </p:spPr>
        <p:txBody>
          <a:bodyPr wrap="none" lIns="0" tIns="0" rIns="0" bIns="0" rtlCol="0">
            <a:spAutoFit/>
          </a:bodyPr>
          <a:lstStyle/>
          <a:p>
            <a:r>
              <a:rPr lang="en-GB" sz="1200" b="0" dirty="0" smtClean="0"/>
              <a:t>P</a:t>
            </a:r>
            <a:endParaRPr lang="en-US" sz="1200" b="0" dirty="0" smtClean="0"/>
          </a:p>
        </p:txBody>
      </p:sp>
      <p:cxnSp>
        <p:nvCxnSpPr>
          <p:cNvPr id="743" name="Straight Connector 742"/>
          <p:cNvCxnSpPr/>
          <p:nvPr/>
        </p:nvCxnSpPr>
        <p:spPr bwMode="auto">
          <a:xfrm>
            <a:off x="1519163" y="1984276"/>
            <a:ext cx="7776864" cy="0"/>
          </a:xfrm>
          <a:prstGeom prst="line">
            <a:avLst/>
          </a:prstGeom>
          <a:solidFill>
            <a:schemeClr val="accent1"/>
          </a:solidFill>
          <a:ln w="38100" cap="flat" cmpd="sng" algn="ctr">
            <a:solidFill>
              <a:schemeClr val="tx1">
                <a:lumMod val="50000"/>
                <a:lumOff val="50000"/>
              </a:schemeClr>
            </a:solidFill>
            <a:prstDash val="solid"/>
            <a:round/>
            <a:headEnd type="none" w="med" len="med"/>
            <a:tailEnd type="none" w="med" len="med"/>
          </a:ln>
          <a:effectLst/>
        </p:spPr>
      </p:cxnSp>
      <p:cxnSp>
        <p:nvCxnSpPr>
          <p:cNvPr id="745" name="Straight Connector 744"/>
          <p:cNvCxnSpPr/>
          <p:nvPr/>
        </p:nvCxnSpPr>
        <p:spPr bwMode="auto">
          <a:xfrm>
            <a:off x="1663179" y="1984276"/>
            <a:ext cx="0" cy="1872208"/>
          </a:xfrm>
          <a:prstGeom prst="line">
            <a:avLst/>
          </a:prstGeom>
          <a:solidFill>
            <a:schemeClr val="accent1"/>
          </a:solidFill>
          <a:ln w="38100" cap="flat" cmpd="sng" algn="ctr">
            <a:solidFill>
              <a:schemeClr val="tx1">
                <a:lumMod val="50000"/>
                <a:lumOff val="50000"/>
              </a:schemeClr>
            </a:solidFill>
            <a:prstDash val="solid"/>
            <a:round/>
            <a:headEnd type="none" w="med" len="med"/>
            <a:tailEnd type="none" w="med" len="med"/>
          </a:ln>
          <a:effectLst/>
        </p:spPr>
      </p:cxnSp>
      <p:cxnSp>
        <p:nvCxnSpPr>
          <p:cNvPr id="746" name="Straight Connector 745"/>
          <p:cNvCxnSpPr/>
          <p:nvPr/>
        </p:nvCxnSpPr>
        <p:spPr bwMode="auto">
          <a:xfrm>
            <a:off x="5983659" y="1696244"/>
            <a:ext cx="0" cy="288032"/>
          </a:xfrm>
          <a:prstGeom prst="line">
            <a:avLst/>
          </a:prstGeom>
          <a:solidFill>
            <a:schemeClr val="accent1"/>
          </a:solidFill>
          <a:ln w="38100" cap="flat" cmpd="sng" algn="ctr">
            <a:solidFill>
              <a:schemeClr val="tx1">
                <a:lumMod val="50000"/>
                <a:lumOff val="50000"/>
              </a:schemeClr>
            </a:solidFill>
            <a:prstDash val="solid"/>
            <a:round/>
            <a:headEnd type="none" w="med" len="med"/>
            <a:tailEnd type="none" w="med" len="med"/>
          </a:ln>
          <a:effectLst/>
        </p:spPr>
      </p:cxnSp>
      <p:grpSp>
        <p:nvGrpSpPr>
          <p:cNvPr id="18" name="Group 25"/>
          <p:cNvGrpSpPr>
            <a:grpSpLocks noChangeAspect="1"/>
          </p:cNvGrpSpPr>
          <p:nvPr/>
        </p:nvGrpSpPr>
        <p:grpSpPr>
          <a:xfrm>
            <a:off x="1519163" y="3928492"/>
            <a:ext cx="288032" cy="288032"/>
            <a:chOff x="655067" y="5296644"/>
            <a:chExt cx="504056" cy="504056"/>
          </a:xfrm>
          <a:solidFill>
            <a:schemeClr val="bg1"/>
          </a:solidFill>
        </p:grpSpPr>
        <p:sp>
          <p:nvSpPr>
            <p:cNvPr id="749" name="Isosceles Triangle 748"/>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750" name="Trapezoid 749"/>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751" name="Straight Connector 750"/>
          <p:cNvCxnSpPr>
            <a:stCxn id="749" idx="0"/>
          </p:cNvCxnSpPr>
          <p:nvPr/>
        </p:nvCxnSpPr>
        <p:spPr bwMode="auto">
          <a:xfrm flipV="1">
            <a:off x="1663179" y="38564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774" name="TextBox 773"/>
          <p:cNvSpPr txBox="1"/>
          <p:nvPr/>
        </p:nvSpPr>
        <p:spPr>
          <a:xfrm>
            <a:off x="5925823" y="1480220"/>
            <a:ext cx="238848" cy="215444"/>
          </a:xfrm>
          <a:prstGeom prst="rect">
            <a:avLst/>
          </a:prstGeom>
          <a:noFill/>
        </p:spPr>
        <p:txBody>
          <a:bodyPr wrap="none" lIns="0" tIns="0" rIns="0" bIns="0" rtlCol="0">
            <a:spAutoFit/>
          </a:bodyPr>
          <a:lstStyle/>
          <a:p>
            <a:r>
              <a:rPr lang="en-GB" sz="1400" dirty="0" err="1" smtClean="0">
                <a:solidFill>
                  <a:schemeClr val="tx1">
                    <a:lumMod val="50000"/>
                    <a:lumOff val="50000"/>
                  </a:schemeClr>
                </a:solidFill>
              </a:rPr>
              <a:t>Ug</a:t>
            </a:r>
            <a:endParaRPr lang="en-US" sz="1400" dirty="0" smtClean="0">
              <a:solidFill>
                <a:schemeClr val="tx1">
                  <a:lumMod val="50000"/>
                  <a:lumOff val="50000"/>
                </a:schemeClr>
              </a:solidFill>
            </a:endParaRPr>
          </a:p>
        </p:txBody>
      </p:sp>
      <p:grpSp>
        <p:nvGrpSpPr>
          <p:cNvPr id="19" name="Group 25"/>
          <p:cNvGrpSpPr>
            <a:grpSpLocks noChangeAspect="1"/>
          </p:cNvGrpSpPr>
          <p:nvPr/>
        </p:nvGrpSpPr>
        <p:grpSpPr>
          <a:xfrm>
            <a:off x="2239243" y="3928492"/>
            <a:ext cx="288032" cy="288032"/>
            <a:chOff x="655067" y="5296644"/>
            <a:chExt cx="504056" cy="504056"/>
          </a:xfrm>
          <a:solidFill>
            <a:schemeClr val="bg1"/>
          </a:solidFill>
        </p:grpSpPr>
        <p:sp>
          <p:nvSpPr>
            <p:cNvPr id="776" name="Isosceles Triangle 775"/>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777" name="Trapezoid 776"/>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778" name="Straight Connector 777"/>
          <p:cNvCxnSpPr>
            <a:stCxn id="776" idx="0"/>
          </p:cNvCxnSpPr>
          <p:nvPr/>
        </p:nvCxnSpPr>
        <p:spPr bwMode="auto">
          <a:xfrm flipV="1">
            <a:off x="2383259" y="38564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90" name="Straight Connector 789"/>
          <p:cNvCxnSpPr/>
          <p:nvPr/>
        </p:nvCxnSpPr>
        <p:spPr bwMode="auto">
          <a:xfrm>
            <a:off x="2455267" y="421652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20" name="Group 344"/>
          <p:cNvGrpSpPr/>
          <p:nvPr/>
        </p:nvGrpSpPr>
        <p:grpSpPr>
          <a:xfrm>
            <a:off x="1591171" y="5080620"/>
            <a:ext cx="144016" cy="360040"/>
            <a:chOff x="871091" y="4144516"/>
            <a:chExt cx="144016" cy="144016"/>
          </a:xfrm>
        </p:grpSpPr>
        <p:cxnSp>
          <p:nvCxnSpPr>
            <p:cNvPr id="796" name="Straight Connector 795"/>
            <p:cNvCxnSpPr/>
            <p:nvPr/>
          </p:nvCxnSpPr>
          <p:spPr bwMode="auto">
            <a:xfrm>
              <a:off x="1015107"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97" name="Straight Connector 796"/>
            <p:cNvCxnSpPr/>
            <p:nvPr/>
          </p:nvCxnSpPr>
          <p:spPr bwMode="auto">
            <a:xfrm>
              <a:off x="871091"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98" name="Straight Connector 797"/>
            <p:cNvCxnSpPr/>
            <p:nvPr/>
          </p:nvCxnSpPr>
          <p:spPr bwMode="auto">
            <a:xfrm>
              <a:off x="943099"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cxnSp>
        <p:nvCxnSpPr>
          <p:cNvPr id="799" name="Straight Connector 798"/>
          <p:cNvCxnSpPr/>
          <p:nvPr/>
        </p:nvCxnSpPr>
        <p:spPr bwMode="auto">
          <a:xfrm>
            <a:off x="1735187"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00" name="Straight Connector 799"/>
          <p:cNvCxnSpPr/>
          <p:nvPr/>
        </p:nvCxnSpPr>
        <p:spPr bwMode="auto">
          <a:xfrm>
            <a:off x="1663179"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01" name="Straight Connector 800"/>
          <p:cNvCxnSpPr/>
          <p:nvPr/>
        </p:nvCxnSpPr>
        <p:spPr bwMode="auto">
          <a:xfrm>
            <a:off x="1591171"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03" name="Straight Connector 802"/>
          <p:cNvCxnSpPr/>
          <p:nvPr/>
        </p:nvCxnSpPr>
        <p:spPr bwMode="auto">
          <a:xfrm flipV="1">
            <a:off x="2383259" y="2560340"/>
            <a:ext cx="0" cy="1296144"/>
          </a:xfrm>
          <a:prstGeom prst="line">
            <a:avLst/>
          </a:prstGeom>
          <a:solidFill>
            <a:schemeClr val="accent1"/>
          </a:solidFill>
          <a:ln w="38100" cap="flat" cmpd="sng" algn="ctr">
            <a:solidFill>
              <a:srgbClr val="CC00FF"/>
            </a:solidFill>
            <a:prstDash val="solid"/>
            <a:round/>
            <a:headEnd type="none" w="med" len="med"/>
            <a:tailEnd type="none" w="med" len="med"/>
          </a:ln>
          <a:effectLst/>
        </p:spPr>
      </p:cxnSp>
      <p:cxnSp>
        <p:nvCxnSpPr>
          <p:cNvPr id="806" name="Straight Connector 805"/>
          <p:cNvCxnSpPr/>
          <p:nvPr/>
        </p:nvCxnSpPr>
        <p:spPr bwMode="auto">
          <a:xfrm flipH="1">
            <a:off x="2383259" y="2560340"/>
            <a:ext cx="5976664" cy="0"/>
          </a:xfrm>
          <a:prstGeom prst="line">
            <a:avLst/>
          </a:prstGeom>
          <a:solidFill>
            <a:schemeClr val="accent1"/>
          </a:solidFill>
          <a:ln w="38100" cap="flat" cmpd="sng" algn="ctr">
            <a:solidFill>
              <a:srgbClr val="CC00FF"/>
            </a:solidFill>
            <a:prstDash val="solid"/>
            <a:round/>
            <a:headEnd type="none" w="med" len="med"/>
            <a:tailEnd type="none" w="med" len="med"/>
          </a:ln>
          <a:effectLst/>
        </p:spPr>
      </p:cxnSp>
      <p:cxnSp>
        <p:nvCxnSpPr>
          <p:cNvPr id="811" name="Straight Connector 810"/>
          <p:cNvCxnSpPr/>
          <p:nvPr/>
        </p:nvCxnSpPr>
        <p:spPr bwMode="auto">
          <a:xfrm flipH="1">
            <a:off x="8863979"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12" name="Straight Connector 811"/>
          <p:cNvCxnSpPr/>
          <p:nvPr/>
        </p:nvCxnSpPr>
        <p:spPr bwMode="auto">
          <a:xfrm flipH="1">
            <a:off x="8647955"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13" name="Straight Connector 812"/>
          <p:cNvCxnSpPr/>
          <p:nvPr/>
        </p:nvCxnSpPr>
        <p:spPr bwMode="auto">
          <a:xfrm flipH="1">
            <a:off x="8791971"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14" name="Straight Connector 813"/>
          <p:cNvCxnSpPr/>
          <p:nvPr/>
        </p:nvCxnSpPr>
        <p:spPr bwMode="auto">
          <a:xfrm flipH="1">
            <a:off x="9080003"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15" name="Straight Connector 814"/>
          <p:cNvCxnSpPr/>
          <p:nvPr/>
        </p:nvCxnSpPr>
        <p:spPr bwMode="auto">
          <a:xfrm flipH="1">
            <a:off x="9007995"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16" name="Straight Connector 815"/>
          <p:cNvCxnSpPr/>
          <p:nvPr/>
        </p:nvCxnSpPr>
        <p:spPr bwMode="auto">
          <a:xfrm flipH="1">
            <a:off x="9152011"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17" name="Straight Connector 816"/>
          <p:cNvCxnSpPr/>
          <p:nvPr/>
        </p:nvCxnSpPr>
        <p:spPr bwMode="auto">
          <a:xfrm flipH="1">
            <a:off x="8359923" y="421652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18" name="Straight Connector 817"/>
          <p:cNvCxnSpPr/>
          <p:nvPr/>
        </p:nvCxnSpPr>
        <p:spPr bwMode="auto">
          <a:xfrm flipH="1">
            <a:off x="8431931"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21" name="Group 25"/>
          <p:cNvGrpSpPr>
            <a:grpSpLocks noChangeAspect="1"/>
          </p:cNvGrpSpPr>
          <p:nvPr/>
        </p:nvGrpSpPr>
        <p:grpSpPr>
          <a:xfrm flipH="1">
            <a:off x="8568952" y="3928492"/>
            <a:ext cx="288032" cy="288032"/>
            <a:chOff x="655067" y="5296644"/>
            <a:chExt cx="504056" cy="504056"/>
          </a:xfrm>
          <a:solidFill>
            <a:schemeClr val="bg1"/>
          </a:solidFill>
        </p:grpSpPr>
        <p:sp>
          <p:nvSpPr>
            <p:cNvPr id="820" name="Isosceles Triangle 819"/>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821" name="Trapezoid 820"/>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822" name="Straight Connector 821"/>
          <p:cNvCxnSpPr>
            <a:stCxn id="820" idx="0"/>
          </p:cNvCxnSpPr>
          <p:nvPr/>
        </p:nvCxnSpPr>
        <p:spPr bwMode="auto">
          <a:xfrm flipH="1" flipV="1">
            <a:off x="8712968" y="38564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23" name="Straight Connector 822"/>
          <p:cNvCxnSpPr/>
          <p:nvPr/>
        </p:nvCxnSpPr>
        <p:spPr bwMode="auto">
          <a:xfrm flipH="1">
            <a:off x="9073008" y="2128292"/>
            <a:ext cx="6995" cy="1728192"/>
          </a:xfrm>
          <a:prstGeom prst="line">
            <a:avLst/>
          </a:prstGeom>
          <a:solidFill>
            <a:schemeClr val="accent1"/>
          </a:solidFill>
          <a:ln w="38100" cap="flat" cmpd="sng" algn="ctr">
            <a:solidFill>
              <a:schemeClr val="tx1"/>
            </a:solidFill>
            <a:prstDash val="solid"/>
            <a:round/>
            <a:headEnd type="none" w="med" len="med"/>
            <a:tailEnd type="none" w="med" len="med"/>
          </a:ln>
          <a:effectLst/>
        </p:spPr>
      </p:cxnSp>
      <p:cxnSp>
        <p:nvCxnSpPr>
          <p:cNvPr id="824" name="Straight Connector 823"/>
          <p:cNvCxnSpPr/>
          <p:nvPr/>
        </p:nvCxnSpPr>
        <p:spPr bwMode="auto">
          <a:xfrm>
            <a:off x="8503939" y="5080620"/>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25" name="Straight Connector 824"/>
          <p:cNvCxnSpPr/>
          <p:nvPr/>
        </p:nvCxnSpPr>
        <p:spPr bwMode="auto">
          <a:xfrm flipH="1">
            <a:off x="8863979" y="5080620"/>
            <a:ext cx="0" cy="36004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26" name="Straight Connector 825"/>
          <p:cNvCxnSpPr/>
          <p:nvPr/>
        </p:nvCxnSpPr>
        <p:spPr bwMode="auto">
          <a:xfrm flipH="1">
            <a:off x="8791971" y="5080620"/>
            <a:ext cx="0" cy="36004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27" name="Straight Connector 826"/>
          <p:cNvCxnSpPr/>
          <p:nvPr/>
        </p:nvCxnSpPr>
        <p:spPr bwMode="auto">
          <a:xfrm flipH="1">
            <a:off x="8863979"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28" name="Straight Connector 827"/>
          <p:cNvCxnSpPr/>
          <p:nvPr/>
        </p:nvCxnSpPr>
        <p:spPr bwMode="auto">
          <a:xfrm flipH="1">
            <a:off x="8791971"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29" name="Straight Connector 828"/>
          <p:cNvCxnSpPr/>
          <p:nvPr/>
        </p:nvCxnSpPr>
        <p:spPr bwMode="auto">
          <a:xfrm flipH="1">
            <a:off x="8503939"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22" name="Group 263"/>
          <p:cNvGrpSpPr>
            <a:grpSpLocks noChangeAspect="1"/>
          </p:cNvGrpSpPr>
          <p:nvPr/>
        </p:nvGrpSpPr>
        <p:grpSpPr>
          <a:xfrm rot="10800000">
            <a:off x="8552448" y="4300148"/>
            <a:ext cx="194306" cy="276415"/>
            <a:chOff x="1951211" y="1840260"/>
            <a:chExt cx="144016" cy="288032"/>
          </a:xfrm>
        </p:grpSpPr>
        <p:sp>
          <p:nvSpPr>
            <p:cNvPr id="831" name="Flowchart: Delay 830"/>
            <p:cNvSpPr/>
            <p:nvPr/>
          </p:nvSpPr>
          <p:spPr bwMode="auto">
            <a:xfrm rot="16200000">
              <a:off x="1987215" y="1804256"/>
              <a:ext cx="72008" cy="144016"/>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32" name="Flowchart: Delay 831"/>
            <p:cNvSpPr/>
            <p:nvPr/>
          </p:nvSpPr>
          <p:spPr bwMode="auto">
            <a:xfrm rot="5400000" flipV="1">
              <a:off x="1987215" y="1876264"/>
              <a:ext cx="72008" cy="144016"/>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33" name="Isosceles Triangle 832"/>
            <p:cNvSpPr/>
            <p:nvPr/>
          </p:nvSpPr>
          <p:spPr bwMode="auto">
            <a:xfrm flipH="1" flipV="1">
              <a:off x="1951211" y="1984276"/>
              <a:ext cx="144016" cy="144016"/>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23" name="Group 273"/>
          <p:cNvGrpSpPr>
            <a:grpSpLocks noChangeAspect="1"/>
          </p:cNvGrpSpPr>
          <p:nvPr/>
        </p:nvGrpSpPr>
        <p:grpSpPr>
          <a:xfrm rot="10800000">
            <a:off x="8336600" y="4298852"/>
            <a:ext cx="198749" cy="282735"/>
            <a:chOff x="1951211" y="1840260"/>
            <a:chExt cx="144016" cy="288032"/>
          </a:xfrm>
        </p:grpSpPr>
        <p:sp>
          <p:nvSpPr>
            <p:cNvPr id="835" name="Flowchart: Delay 834"/>
            <p:cNvSpPr/>
            <p:nvPr/>
          </p:nvSpPr>
          <p:spPr bwMode="auto">
            <a:xfrm rot="16200000">
              <a:off x="1987215" y="1804256"/>
              <a:ext cx="72008" cy="144016"/>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36" name="Flowchart: Delay 835"/>
            <p:cNvSpPr/>
            <p:nvPr/>
          </p:nvSpPr>
          <p:spPr bwMode="auto">
            <a:xfrm rot="5400000" flipV="1">
              <a:off x="1987215" y="1876264"/>
              <a:ext cx="72008" cy="144016"/>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37" name="Isosceles Triangle 836"/>
            <p:cNvSpPr/>
            <p:nvPr/>
          </p:nvSpPr>
          <p:spPr bwMode="auto">
            <a:xfrm flipH="1" flipV="1">
              <a:off x="1951211" y="1984276"/>
              <a:ext cx="144016" cy="144016"/>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sp>
        <p:nvSpPr>
          <p:cNvPr id="838" name="Rectangle 837"/>
          <p:cNvSpPr/>
          <p:nvPr/>
        </p:nvSpPr>
        <p:spPr bwMode="auto">
          <a:xfrm flipH="1">
            <a:off x="8359923" y="4720580"/>
            <a:ext cx="360040" cy="216024"/>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GB" sz="1000" dirty="0" err="1" smtClean="0">
                <a:solidFill>
                  <a:schemeClr val="bg1"/>
                </a:solidFill>
                <a:latin typeface="Arial" charset="0"/>
              </a:rPr>
              <a:t>h</a:t>
            </a:r>
            <a:r>
              <a:rPr kumimoji="0" lang="en-GB" sz="1000" b="1" i="0" u="none" strike="noStrike" cap="none" normalizeH="0" baseline="0" dirty="0" err="1" smtClean="0">
                <a:ln>
                  <a:noFill/>
                </a:ln>
                <a:solidFill>
                  <a:schemeClr val="bg1"/>
                </a:solidFill>
                <a:effectLst/>
                <a:latin typeface="Arial" charset="0"/>
                <a:ea typeface="MS PGothic" pitchFamily="34" charset="-128"/>
              </a:rPr>
              <a:t>DSS</a:t>
            </a:r>
            <a:endParaRPr kumimoji="0" lang="en-US" sz="1000" b="1" i="0" u="none" strike="noStrike" cap="none" normalizeH="0" baseline="0" dirty="0" smtClean="0">
              <a:ln>
                <a:noFill/>
              </a:ln>
              <a:solidFill>
                <a:schemeClr val="bg1"/>
              </a:solidFill>
              <a:effectLst/>
              <a:latin typeface="Arial" charset="0"/>
              <a:ea typeface="MS PGothic" pitchFamily="34" charset="-128"/>
            </a:endParaRPr>
          </a:p>
        </p:txBody>
      </p:sp>
      <p:sp>
        <p:nvSpPr>
          <p:cNvPr id="839" name="TextBox 838"/>
          <p:cNvSpPr txBox="1"/>
          <p:nvPr/>
        </p:nvSpPr>
        <p:spPr>
          <a:xfrm flipH="1">
            <a:off x="8689379" y="4576564"/>
            <a:ext cx="145874" cy="184666"/>
          </a:xfrm>
          <a:prstGeom prst="rect">
            <a:avLst/>
          </a:prstGeom>
          <a:noFill/>
        </p:spPr>
        <p:txBody>
          <a:bodyPr wrap="none" lIns="0" tIns="0" rIns="0" bIns="0" rtlCol="0">
            <a:spAutoFit/>
          </a:bodyPr>
          <a:lstStyle/>
          <a:p>
            <a:r>
              <a:rPr lang="en-GB" sz="1200" b="0" dirty="0" smtClean="0"/>
              <a:t>W</a:t>
            </a:r>
            <a:endParaRPr lang="en-US" sz="1200" b="0" dirty="0" smtClean="0"/>
          </a:p>
        </p:txBody>
      </p:sp>
      <p:cxnSp>
        <p:nvCxnSpPr>
          <p:cNvPr id="840" name="Straight Connector 839"/>
          <p:cNvCxnSpPr/>
          <p:nvPr/>
        </p:nvCxnSpPr>
        <p:spPr bwMode="auto">
          <a:xfrm flipH="1">
            <a:off x="8719963" y="1984276"/>
            <a:ext cx="0" cy="1872208"/>
          </a:xfrm>
          <a:prstGeom prst="line">
            <a:avLst/>
          </a:prstGeom>
          <a:solidFill>
            <a:schemeClr val="accent1"/>
          </a:solidFill>
          <a:ln w="38100" cap="flat" cmpd="sng" algn="ctr">
            <a:solidFill>
              <a:schemeClr val="tx1">
                <a:lumMod val="50000"/>
                <a:lumOff val="50000"/>
              </a:schemeClr>
            </a:solidFill>
            <a:prstDash val="solid"/>
            <a:round/>
            <a:headEnd type="none" w="med" len="med"/>
            <a:tailEnd type="none" w="med" len="med"/>
          </a:ln>
          <a:effectLst/>
        </p:spPr>
      </p:cxnSp>
      <p:grpSp>
        <p:nvGrpSpPr>
          <p:cNvPr id="24" name="Group 25"/>
          <p:cNvGrpSpPr>
            <a:grpSpLocks noChangeAspect="1"/>
          </p:cNvGrpSpPr>
          <p:nvPr/>
        </p:nvGrpSpPr>
        <p:grpSpPr>
          <a:xfrm flipH="1">
            <a:off x="8935987" y="3928492"/>
            <a:ext cx="288032" cy="288032"/>
            <a:chOff x="655067" y="5296644"/>
            <a:chExt cx="504056" cy="504056"/>
          </a:xfrm>
          <a:solidFill>
            <a:schemeClr val="bg1"/>
          </a:solidFill>
        </p:grpSpPr>
        <p:sp>
          <p:nvSpPr>
            <p:cNvPr id="842" name="Isosceles Triangle 841"/>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843" name="Trapezoid 842"/>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844" name="Straight Connector 843"/>
          <p:cNvCxnSpPr>
            <a:stCxn id="842" idx="0"/>
          </p:cNvCxnSpPr>
          <p:nvPr/>
        </p:nvCxnSpPr>
        <p:spPr bwMode="auto">
          <a:xfrm flipH="1" flipV="1">
            <a:off x="9080003" y="38564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25" name="Group 25"/>
          <p:cNvGrpSpPr>
            <a:grpSpLocks noChangeAspect="1"/>
          </p:cNvGrpSpPr>
          <p:nvPr/>
        </p:nvGrpSpPr>
        <p:grpSpPr>
          <a:xfrm flipH="1">
            <a:off x="8215907" y="3928492"/>
            <a:ext cx="288032" cy="288032"/>
            <a:chOff x="655067" y="5296644"/>
            <a:chExt cx="504056" cy="504056"/>
          </a:xfrm>
          <a:solidFill>
            <a:schemeClr val="bg1"/>
          </a:solidFill>
        </p:grpSpPr>
        <p:sp>
          <p:nvSpPr>
            <p:cNvPr id="846" name="Isosceles Triangle 845"/>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847" name="Trapezoid 846"/>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848" name="Straight Connector 847"/>
          <p:cNvCxnSpPr>
            <a:stCxn id="846" idx="0"/>
          </p:cNvCxnSpPr>
          <p:nvPr/>
        </p:nvCxnSpPr>
        <p:spPr bwMode="auto">
          <a:xfrm flipH="1" flipV="1">
            <a:off x="8359923" y="38564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49" name="Straight Connector 848"/>
          <p:cNvCxnSpPr/>
          <p:nvPr/>
        </p:nvCxnSpPr>
        <p:spPr bwMode="auto">
          <a:xfrm flipH="1">
            <a:off x="8287915" y="421652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26" name="Group 344"/>
          <p:cNvGrpSpPr/>
          <p:nvPr/>
        </p:nvGrpSpPr>
        <p:grpSpPr>
          <a:xfrm flipH="1">
            <a:off x="9007995" y="5080620"/>
            <a:ext cx="144016" cy="360040"/>
            <a:chOff x="871091" y="4144516"/>
            <a:chExt cx="144016" cy="144016"/>
          </a:xfrm>
        </p:grpSpPr>
        <p:cxnSp>
          <p:nvCxnSpPr>
            <p:cNvPr id="851" name="Straight Connector 850"/>
            <p:cNvCxnSpPr/>
            <p:nvPr/>
          </p:nvCxnSpPr>
          <p:spPr bwMode="auto">
            <a:xfrm>
              <a:off x="1015107"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52" name="Straight Connector 851"/>
            <p:cNvCxnSpPr/>
            <p:nvPr/>
          </p:nvCxnSpPr>
          <p:spPr bwMode="auto">
            <a:xfrm>
              <a:off x="871091"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53" name="Straight Connector 852"/>
            <p:cNvCxnSpPr/>
            <p:nvPr/>
          </p:nvCxnSpPr>
          <p:spPr bwMode="auto">
            <a:xfrm>
              <a:off x="943099"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cxnSp>
        <p:nvCxnSpPr>
          <p:cNvPr id="854" name="Straight Connector 853"/>
          <p:cNvCxnSpPr/>
          <p:nvPr/>
        </p:nvCxnSpPr>
        <p:spPr bwMode="auto">
          <a:xfrm flipH="1">
            <a:off x="9007995"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55" name="Straight Connector 854"/>
          <p:cNvCxnSpPr/>
          <p:nvPr/>
        </p:nvCxnSpPr>
        <p:spPr bwMode="auto">
          <a:xfrm flipH="1">
            <a:off x="9080003"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56" name="Straight Connector 855"/>
          <p:cNvCxnSpPr/>
          <p:nvPr/>
        </p:nvCxnSpPr>
        <p:spPr bwMode="auto">
          <a:xfrm flipH="1">
            <a:off x="9152011"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57" name="Straight Connector 856"/>
          <p:cNvCxnSpPr/>
          <p:nvPr/>
        </p:nvCxnSpPr>
        <p:spPr bwMode="auto">
          <a:xfrm flipH="1" flipV="1">
            <a:off x="8359923" y="2560340"/>
            <a:ext cx="0" cy="1296144"/>
          </a:xfrm>
          <a:prstGeom prst="line">
            <a:avLst/>
          </a:prstGeom>
          <a:solidFill>
            <a:schemeClr val="accent1"/>
          </a:solidFill>
          <a:ln w="38100" cap="flat" cmpd="sng" algn="ctr">
            <a:solidFill>
              <a:srgbClr val="CC00FF"/>
            </a:solidFill>
            <a:prstDash val="solid"/>
            <a:round/>
            <a:headEnd type="none" w="med" len="med"/>
            <a:tailEnd type="none" w="med" len="med"/>
          </a:ln>
          <a:effectLst/>
        </p:spPr>
      </p:cxnSp>
      <p:sp>
        <p:nvSpPr>
          <p:cNvPr id="859" name="TextBox 858"/>
          <p:cNvSpPr txBox="1"/>
          <p:nvPr/>
        </p:nvSpPr>
        <p:spPr>
          <a:xfrm>
            <a:off x="8226747" y="4576564"/>
            <a:ext cx="161904" cy="184666"/>
          </a:xfrm>
          <a:prstGeom prst="rect">
            <a:avLst/>
          </a:prstGeom>
          <a:noFill/>
        </p:spPr>
        <p:txBody>
          <a:bodyPr wrap="none" lIns="0" tIns="0" rIns="0" bIns="0" rtlCol="0">
            <a:spAutoFit/>
          </a:bodyPr>
          <a:lstStyle/>
          <a:p>
            <a:r>
              <a:rPr lang="en-GB" sz="1200" b="0" dirty="0" smtClean="0"/>
              <a:t>P*</a:t>
            </a:r>
            <a:endParaRPr lang="en-US" sz="1200" b="0" dirty="0" smtClean="0"/>
          </a:p>
        </p:txBody>
      </p:sp>
      <p:grpSp>
        <p:nvGrpSpPr>
          <p:cNvPr id="27" name="Group 61"/>
          <p:cNvGrpSpPr>
            <a:grpSpLocks noChangeAspect="1"/>
          </p:cNvGrpSpPr>
          <p:nvPr/>
        </p:nvGrpSpPr>
        <p:grpSpPr>
          <a:xfrm flipV="1">
            <a:off x="6559723" y="5440660"/>
            <a:ext cx="3024336" cy="288032"/>
            <a:chOff x="655067" y="5296644"/>
            <a:chExt cx="504056" cy="504056"/>
          </a:xfrm>
          <a:solidFill>
            <a:schemeClr val="bg1"/>
          </a:solidFill>
        </p:grpSpPr>
        <p:sp>
          <p:nvSpPr>
            <p:cNvPr id="863" name="Isosceles Triangle 862"/>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864" name="Trapezoid 863"/>
            <p:cNvSpPr/>
            <p:nvPr/>
          </p:nvSpPr>
          <p:spPr bwMode="auto">
            <a:xfrm>
              <a:off x="655067" y="5656684"/>
              <a:ext cx="504056" cy="144016"/>
            </a:xfrm>
            <a:prstGeom prst="trapezoid">
              <a:avLst>
                <a:gd name="adj" fmla="val 544200"/>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866" name="Straight Connector 865"/>
          <p:cNvCxnSpPr/>
          <p:nvPr/>
        </p:nvCxnSpPr>
        <p:spPr bwMode="auto">
          <a:xfrm>
            <a:off x="2167235" y="5296644"/>
            <a:ext cx="0" cy="15240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68" name="Straight Connector 867"/>
          <p:cNvCxnSpPr/>
          <p:nvPr/>
        </p:nvCxnSpPr>
        <p:spPr bwMode="auto">
          <a:xfrm>
            <a:off x="4615507" y="5296644"/>
            <a:ext cx="0" cy="15240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69" name="Straight Connector 868"/>
          <p:cNvCxnSpPr/>
          <p:nvPr/>
        </p:nvCxnSpPr>
        <p:spPr bwMode="auto">
          <a:xfrm>
            <a:off x="4327475" y="5296644"/>
            <a:ext cx="0" cy="15240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70" name="Straight Connector 869"/>
          <p:cNvCxnSpPr/>
          <p:nvPr/>
        </p:nvCxnSpPr>
        <p:spPr bwMode="auto">
          <a:xfrm>
            <a:off x="4903539" y="5296644"/>
            <a:ext cx="0" cy="15240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71" name="Straight Connector 870"/>
          <p:cNvCxnSpPr/>
          <p:nvPr/>
        </p:nvCxnSpPr>
        <p:spPr bwMode="auto">
          <a:xfrm>
            <a:off x="5695627" y="5296644"/>
            <a:ext cx="0" cy="15240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72" name="Straight Connector 871"/>
          <p:cNvCxnSpPr/>
          <p:nvPr/>
        </p:nvCxnSpPr>
        <p:spPr bwMode="auto">
          <a:xfrm>
            <a:off x="5983659" y="5296644"/>
            <a:ext cx="0" cy="15240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73" name="Straight Connector 872"/>
          <p:cNvCxnSpPr/>
          <p:nvPr/>
        </p:nvCxnSpPr>
        <p:spPr bwMode="auto">
          <a:xfrm>
            <a:off x="6271691" y="5296644"/>
            <a:ext cx="0" cy="152400"/>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28" name="Group 61"/>
          <p:cNvGrpSpPr>
            <a:grpSpLocks noChangeAspect="1"/>
          </p:cNvGrpSpPr>
          <p:nvPr/>
        </p:nvGrpSpPr>
        <p:grpSpPr>
          <a:xfrm flipV="1">
            <a:off x="1087115" y="5440660"/>
            <a:ext cx="3024336" cy="288032"/>
            <a:chOff x="655067" y="5296644"/>
            <a:chExt cx="504056" cy="504056"/>
          </a:xfrm>
          <a:solidFill>
            <a:schemeClr val="bg1"/>
          </a:solidFill>
        </p:grpSpPr>
        <p:sp>
          <p:nvSpPr>
            <p:cNvPr id="158" name="Isosceles Triangle 157"/>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59" name="Trapezoid 158"/>
            <p:cNvSpPr/>
            <p:nvPr/>
          </p:nvSpPr>
          <p:spPr bwMode="auto">
            <a:xfrm>
              <a:off x="655067" y="5656684"/>
              <a:ext cx="504056" cy="144016"/>
            </a:xfrm>
            <a:prstGeom prst="trapezoid">
              <a:avLst>
                <a:gd name="adj" fmla="val 544200"/>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875" name="Straight Connector 874"/>
          <p:cNvCxnSpPr/>
          <p:nvPr/>
        </p:nvCxnSpPr>
        <p:spPr bwMode="auto">
          <a:xfrm>
            <a:off x="8503939"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58" name="Straight Connector 357"/>
          <p:cNvCxnSpPr/>
          <p:nvPr/>
        </p:nvCxnSpPr>
        <p:spPr bwMode="auto">
          <a:xfrm>
            <a:off x="3679403" y="5296644"/>
            <a:ext cx="0" cy="15240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77" name="Straight Connector 376"/>
          <p:cNvCxnSpPr/>
          <p:nvPr/>
        </p:nvCxnSpPr>
        <p:spPr bwMode="auto">
          <a:xfrm>
            <a:off x="3103339"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78" name="Straight Connector 377"/>
          <p:cNvCxnSpPr/>
          <p:nvPr/>
        </p:nvCxnSpPr>
        <p:spPr bwMode="auto">
          <a:xfrm>
            <a:off x="2959323"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79" name="Straight Connector 378"/>
          <p:cNvCxnSpPr/>
          <p:nvPr/>
        </p:nvCxnSpPr>
        <p:spPr bwMode="auto">
          <a:xfrm>
            <a:off x="3031331"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85" name="Straight Connector 384"/>
          <p:cNvCxnSpPr/>
          <p:nvPr/>
        </p:nvCxnSpPr>
        <p:spPr bwMode="auto">
          <a:xfrm flipH="1">
            <a:off x="8503939" y="4792588"/>
            <a:ext cx="72008" cy="144016"/>
          </a:xfrm>
          <a:prstGeom prst="line">
            <a:avLst/>
          </a:prstGeom>
          <a:solidFill>
            <a:schemeClr val="accent1"/>
          </a:solidFill>
          <a:ln w="38100" cap="flat" cmpd="sng" algn="ctr">
            <a:solidFill>
              <a:schemeClr val="bg1"/>
            </a:solidFill>
            <a:prstDash val="solid"/>
            <a:round/>
            <a:headEnd type="none" w="med" len="med"/>
            <a:tailEnd type="none" w="med" len="med"/>
          </a:ln>
          <a:effectLst/>
        </p:spPr>
      </p:cxnSp>
      <p:cxnSp>
        <p:nvCxnSpPr>
          <p:cNvPr id="386" name="Straight Connector 385"/>
          <p:cNvCxnSpPr/>
          <p:nvPr/>
        </p:nvCxnSpPr>
        <p:spPr bwMode="auto">
          <a:xfrm>
            <a:off x="8431931" y="4720580"/>
            <a:ext cx="0" cy="72008"/>
          </a:xfrm>
          <a:prstGeom prst="line">
            <a:avLst/>
          </a:prstGeom>
          <a:solidFill>
            <a:schemeClr val="accent1"/>
          </a:solidFill>
          <a:ln w="38100" cap="flat" cmpd="sng" algn="ctr">
            <a:solidFill>
              <a:schemeClr val="bg1"/>
            </a:solidFill>
            <a:prstDash val="solid"/>
            <a:round/>
            <a:headEnd type="none" w="med" len="med"/>
            <a:tailEnd type="none" w="med" len="med"/>
          </a:ln>
          <a:effectLst/>
        </p:spPr>
      </p:cxnSp>
      <p:sp>
        <p:nvSpPr>
          <p:cNvPr id="387" name="Freeform 386"/>
          <p:cNvSpPr/>
          <p:nvPr/>
        </p:nvSpPr>
        <p:spPr bwMode="auto">
          <a:xfrm>
            <a:off x="2095227" y="4720580"/>
            <a:ext cx="216024" cy="72008"/>
          </a:xfrm>
          <a:custGeom>
            <a:avLst/>
            <a:gdLst>
              <a:gd name="connsiteX0" fmla="*/ 0 w 218783"/>
              <a:gd name="connsiteY0" fmla="*/ 0 h 73863"/>
              <a:gd name="connsiteX1" fmla="*/ 106587 w 218783"/>
              <a:gd name="connsiteY1" fmla="*/ 72928 h 73863"/>
              <a:gd name="connsiteX2" fmla="*/ 218783 w 218783"/>
              <a:gd name="connsiteY2" fmla="*/ 5610 h 73863"/>
            </a:gdLst>
            <a:ahLst/>
            <a:cxnLst>
              <a:cxn ang="0">
                <a:pos x="connsiteX0" y="connsiteY0"/>
              </a:cxn>
              <a:cxn ang="0">
                <a:pos x="connsiteX1" y="connsiteY1"/>
              </a:cxn>
              <a:cxn ang="0">
                <a:pos x="connsiteX2" y="connsiteY2"/>
              </a:cxn>
            </a:cxnLst>
            <a:rect l="l" t="t" r="r" b="b"/>
            <a:pathLst>
              <a:path w="218783" h="73863">
                <a:moveTo>
                  <a:pt x="0" y="0"/>
                </a:moveTo>
                <a:cubicBezTo>
                  <a:pt x="35061" y="35996"/>
                  <a:pt x="70123" y="71993"/>
                  <a:pt x="106587" y="72928"/>
                </a:cubicBezTo>
                <a:cubicBezTo>
                  <a:pt x="143051" y="73863"/>
                  <a:pt x="180917" y="39736"/>
                  <a:pt x="218783" y="5610"/>
                </a:cubicBezTo>
              </a:path>
            </a:pathLst>
          </a:custGeom>
          <a:noFill/>
          <a:ln w="38100"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400" name="Straight Connector 399"/>
          <p:cNvCxnSpPr/>
          <p:nvPr/>
        </p:nvCxnSpPr>
        <p:spPr bwMode="auto">
          <a:xfrm>
            <a:off x="8647955" y="4720580"/>
            <a:ext cx="0" cy="72008"/>
          </a:xfrm>
          <a:prstGeom prst="line">
            <a:avLst/>
          </a:prstGeom>
          <a:solidFill>
            <a:schemeClr val="accent1"/>
          </a:solidFill>
          <a:ln w="38100" cap="flat" cmpd="sng" algn="ctr">
            <a:solidFill>
              <a:schemeClr val="bg1"/>
            </a:solidFill>
            <a:prstDash val="solid"/>
            <a:round/>
            <a:headEnd type="none" w="med" len="med"/>
            <a:tailEnd type="none" w="med" len="med"/>
          </a:ln>
          <a:effectLst/>
        </p:spPr>
      </p:cxnSp>
      <p:cxnSp>
        <p:nvCxnSpPr>
          <p:cNvPr id="401" name="Straight Connector 400"/>
          <p:cNvCxnSpPr/>
          <p:nvPr/>
        </p:nvCxnSpPr>
        <p:spPr bwMode="auto">
          <a:xfrm flipH="1">
            <a:off x="6703739"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02" name="Straight Connector 401"/>
          <p:cNvCxnSpPr/>
          <p:nvPr/>
        </p:nvCxnSpPr>
        <p:spPr bwMode="auto">
          <a:xfrm flipH="1">
            <a:off x="6847755"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03" name="Straight Connector 402"/>
          <p:cNvCxnSpPr/>
          <p:nvPr/>
        </p:nvCxnSpPr>
        <p:spPr bwMode="auto">
          <a:xfrm flipH="1">
            <a:off x="6775747"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04" name="Straight Connector 403"/>
          <p:cNvCxnSpPr/>
          <p:nvPr/>
        </p:nvCxnSpPr>
        <p:spPr bwMode="auto">
          <a:xfrm flipH="1">
            <a:off x="7279803"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05" name="Straight Connector 404"/>
          <p:cNvCxnSpPr/>
          <p:nvPr/>
        </p:nvCxnSpPr>
        <p:spPr bwMode="auto">
          <a:xfrm flipH="1">
            <a:off x="7423819"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06" name="Straight Connector 405"/>
          <p:cNvCxnSpPr/>
          <p:nvPr/>
        </p:nvCxnSpPr>
        <p:spPr bwMode="auto">
          <a:xfrm flipH="1">
            <a:off x="7351811"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29" name="Group 365"/>
          <p:cNvGrpSpPr/>
          <p:nvPr/>
        </p:nvGrpSpPr>
        <p:grpSpPr>
          <a:xfrm flipH="1">
            <a:off x="6991771" y="5296644"/>
            <a:ext cx="144016" cy="144016"/>
            <a:chOff x="1591171" y="4144516"/>
            <a:chExt cx="144016" cy="144016"/>
          </a:xfrm>
        </p:grpSpPr>
        <p:cxnSp>
          <p:nvCxnSpPr>
            <p:cNvPr id="408" name="Straight Connector 407"/>
            <p:cNvCxnSpPr/>
            <p:nvPr/>
          </p:nvCxnSpPr>
          <p:spPr bwMode="auto">
            <a:xfrm>
              <a:off x="1663179"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12" name="Straight Connector 411"/>
            <p:cNvCxnSpPr/>
            <p:nvPr/>
          </p:nvCxnSpPr>
          <p:spPr bwMode="auto">
            <a:xfrm>
              <a:off x="1735187"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16" name="Straight Connector 415"/>
            <p:cNvCxnSpPr/>
            <p:nvPr/>
          </p:nvCxnSpPr>
          <p:spPr bwMode="auto">
            <a:xfrm>
              <a:off x="1591171"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cxnSp>
        <p:nvCxnSpPr>
          <p:cNvPr id="418" name="Straight Connector 417"/>
          <p:cNvCxnSpPr/>
          <p:nvPr/>
        </p:nvCxnSpPr>
        <p:spPr bwMode="auto">
          <a:xfrm flipH="1">
            <a:off x="6919763" y="5296644"/>
            <a:ext cx="0" cy="15240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19" name="Straight Connector 418"/>
          <p:cNvCxnSpPr/>
          <p:nvPr/>
        </p:nvCxnSpPr>
        <p:spPr bwMode="auto">
          <a:xfrm flipH="1">
            <a:off x="7495827"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21" name="Straight Connector 420"/>
          <p:cNvCxnSpPr/>
          <p:nvPr/>
        </p:nvCxnSpPr>
        <p:spPr bwMode="auto">
          <a:xfrm flipH="1">
            <a:off x="7639843"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22" name="Straight Connector 421"/>
          <p:cNvCxnSpPr/>
          <p:nvPr/>
        </p:nvCxnSpPr>
        <p:spPr bwMode="auto">
          <a:xfrm flipH="1">
            <a:off x="7567835"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24" name="Straight Connector 423"/>
          <p:cNvCxnSpPr/>
          <p:nvPr/>
        </p:nvCxnSpPr>
        <p:spPr bwMode="auto">
          <a:xfrm>
            <a:off x="2167235" y="4936604"/>
            <a:ext cx="0" cy="144016"/>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357" name="Straight Connector 356"/>
          <p:cNvCxnSpPr/>
          <p:nvPr/>
        </p:nvCxnSpPr>
        <p:spPr bwMode="auto">
          <a:xfrm>
            <a:off x="3247355" y="4864596"/>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367" name="Straight Connector 366"/>
          <p:cNvCxnSpPr/>
          <p:nvPr/>
        </p:nvCxnSpPr>
        <p:spPr bwMode="auto">
          <a:xfrm>
            <a:off x="3175347" y="4864596"/>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368" name="Straight Connector 367"/>
          <p:cNvCxnSpPr/>
          <p:nvPr/>
        </p:nvCxnSpPr>
        <p:spPr bwMode="auto">
          <a:xfrm>
            <a:off x="3103339" y="4864596"/>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369" name="Straight Connector 368"/>
          <p:cNvCxnSpPr/>
          <p:nvPr/>
        </p:nvCxnSpPr>
        <p:spPr bwMode="auto">
          <a:xfrm>
            <a:off x="4831531" y="4864596"/>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376" name="Straight Connector 375"/>
          <p:cNvCxnSpPr/>
          <p:nvPr/>
        </p:nvCxnSpPr>
        <p:spPr bwMode="auto">
          <a:xfrm>
            <a:off x="4759523" y="4864596"/>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380" name="Straight Connector 379"/>
          <p:cNvCxnSpPr/>
          <p:nvPr/>
        </p:nvCxnSpPr>
        <p:spPr bwMode="auto">
          <a:xfrm>
            <a:off x="4687515" y="4864596"/>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383" name="Straight Connector 382"/>
          <p:cNvCxnSpPr/>
          <p:nvPr/>
        </p:nvCxnSpPr>
        <p:spPr bwMode="auto">
          <a:xfrm>
            <a:off x="6703739" y="4864596"/>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394" name="Straight Connector 393"/>
          <p:cNvCxnSpPr/>
          <p:nvPr/>
        </p:nvCxnSpPr>
        <p:spPr bwMode="auto">
          <a:xfrm>
            <a:off x="6775747" y="4864596"/>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395" name="Straight Connector 394"/>
          <p:cNvCxnSpPr/>
          <p:nvPr/>
        </p:nvCxnSpPr>
        <p:spPr bwMode="auto">
          <a:xfrm flipH="1">
            <a:off x="6847755" y="4864596"/>
            <a:ext cx="8384"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396" name="Straight Connector 395"/>
          <p:cNvCxnSpPr/>
          <p:nvPr/>
        </p:nvCxnSpPr>
        <p:spPr bwMode="auto">
          <a:xfrm>
            <a:off x="8071891" y="4864596"/>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397" name="Straight Connector 396"/>
          <p:cNvCxnSpPr/>
          <p:nvPr/>
        </p:nvCxnSpPr>
        <p:spPr bwMode="auto">
          <a:xfrm>
            <a:off x="7999883" y="4864596"/>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398" name="Straight Connector 397"/>
          <p:cNvCxnSpPr/>
          <p:nvPr/>
        </p:nvCxnSpPr>
        <p:spPr bwMode="auto">
          <a:xfrm>
            <a:off x="7927875" y="4864596"/>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sp>
        <p:nvSpPr>
          <p:cNvPr id="381" name="TextBox 380"/>
          <p:cNvSpPr txBox="1"/>
          <p:nvPr/>
        </p:nvSpPr>
        <p:spPr>
          <a:xfrm>
            <a:off x="3823419" y="6880820"/>
            <a:ext cx="1296144" cy="430887"/>
          </a:xfrm>
          <a:prstGeom prst="rect">
            <a:avLst/>
          </a:prstGeom>
          <a:noFill/>
        </p:spPr>
        <p:txBody>
          <a:bodyPr wrap="square" lIns="0" tIns="0" rIns="0" bIns="0" rtlCol="0">
            <a:spAutoFit/>
          </a:bodyPr>
          <a:lstStyle/>
          <a:p>
            <a:pPr algn="ctr"/>
            <a:r>
              <a:rPr lang="en-GB" sz="1400" b="0" dirty="0" smtClean="0"/>
              <a:t>Virtual  BVLAN end point B</a:t>
            </a:r>
            <a:endParaRPr lang="en-US" sz="1400" b="0" dirty="0" smtClean="0"/>
          </a:p>
        </p:txBody>
      </p:sp>
      <p:cxnSp>
        <p:nvCxnSpPr>
          <p:cNvPr id="384" name="Straight Arrow Connector 383"/>
          <p:cNvCxnSpPr>
            <a:stCxn id="381" idx="0"/>
            <a:endCxn id="88" idx="0"/>
          </p:cNvCxnSpPr>
          <p:nvPr/>
        </p:nvCxnSpPr>
        <p:spPr bwMode="auto">
          <a:xfrm flipH="1" flipV="1">
            <a:off x="2748307" y="4134229"/>
            <a:ext cx="1723184" cy="2746591"/>
          </a:xfrm>
          <a:prstGeom prst="straightConnector1">
            <a:avLst/>
          </a:prstGeom>
          <a:solidFill>
            <a:schemeClr val="accent1"/>
          </a:solidFill>
          <a:ln w="9525" cap="flat" cmpd="sng" algn="ctr">
            <a:solidFill>
              <a:schemeClr val="tx1"/>
            </a:solidFill>
            <a:prstDash val="solid"/>
            <a:round/>
            <a:headEnd type="none" w="med" len="med"/>
            <a:tailEnd type="arrow"/>
          </a:ln>
          <a:effectLst/>
        </p:spPr>
      </p:cxnSp>
      <p:cxnSp>
        <p:nvCxnSpPr>
          <p:cNvPr id="388" name="Straight Arrow Connector 387"/>
          <p:cNvCxnSpPr>
            <a:stCxn id="381" idx="0"/>
            <a:endCxn id="85" idx="0"/>
          </p:cNvCxnSpPr>
          <p:nvPr/>
        </p:nvCxnSpPr>
        <p:spPr bwMode="auto">
          <a:xfrm flipV="1">
            <a:off x="4471491" y="4134229"/>
            <a:ext cx="3503434" cy="2746591"/>
          </a:xfrm>
          <a:prstGeom prst="straightConnector1">
            <a:avLst/>
          </a:prstGeom>
          <a:solidFill>
            <a:schemeClr val="accent1"/>
          </a:solidFill>
          <a:ln w="9525" cap="flat" cmpd="sng" algn="ctr">
            <a:solidFill>
              <a:schemeClr val="tx1"/>
            </a:solidFill>
            <a:prstDash val="solid"/>
            <a:round/>
            <a:headEnd type="none" w="med" len="med"/>
            <a:tailEnd type="arrow"/>
          </a:ln>
          <a:effectLst/>
        </p:spPr>
      </p:cxnSp>
      <p:sp>
        <p:nvSpPr>
          <p:cNvPr id="392" name="TextBox 391"/>
          <p:cNvSpPr txBox="1"/>
          <p:nvPr/>
        </p:nvSpPr>
        <p:spPr>
          <a:xfrm>
            <a:off x="5407595" y="6891107"/>
            <a:ext cx="1199178" cy="430887"/>
          </a:xfrm>
          <a:prstGeom prst="rect">
            <a:avLst/>
          </a:prstGeom>
          <a:noFill/>
        </p:spPr>
        <p:txBody>
          <a:bodyPr wrap="square" lIns="0" tIns="0" rIns="0" bIns="0" rtlCol="0">
            <a:spAutoFit/>
          </a:bodyPr>
          <a:lstStyle/>
          <a:p>
            <a:pPr algn="ctr"/>
            <a:r>
              <a:rPr lang="en-GB" sz="1400" b="0" dirty="0" smtClean="0"/>
              <a:t>Virtual  BVLAN end point A</a:t>
            </a:r>
            <a:endParaRPr lang="en-US" sz="1400" b="0" dirty="0" smtClean="0"/>
          </a:p>
        </p:txBody>
      </p:sp>
      <p:cxnSp>
        <p:nvCxnSpPr>
          <p:cNvPr id="393" name="Straight Arrow Connector 392"/>
          <p:cNvCxnSpPr>
            <a:stCxn id="392" idx="0"/>
            <a:endCxn id="47" idx="0"/>
          </p:cNvCxnSpPr>
          <p:nvPr/>
        </p:nvCxnSpPr>
        <p:spPr bwMode="auto">
          <a:xfrm flipH="1" flipV="1">
            <a:off x="3182589" y="4134229"/>
            <a:ext cx="2824595" cy="2756878"/>
          </a:xfrm>
          <a:prstGeom prst="straightConnector1">
            <a:avLst/>
          </a:prstGeom>
          <a:solidFill>
            <a:schemeClr val="accent1"/>
          </a:solidFill>
          <a:ln w="9525" cap="flat" cmpd="sng" algn="ctr">
            <a:solidFill>
              <a:schemeClr val="tx1"/>
            </a:solidFill>
            <a:prstDash val="solid"/>
            <a:round/>
            <a:headEnd type="none" w="med" len="med"/>
            <a:tailEnd type="arrow"/>
          </a:ln>
          <a:effectLst/>
        </p:spPr>
      </p:cxnSp>
      <p:cxnSp>
        <p:nvCxnSpPr>
          <p:cNvPr id="399" name="Straight Arrow Connector 398"/>
          <p:cNvCxnSpPr>
            <a:stCxn id="392" idx="0"/>
            <a:endCxn id="44" idx="0"/>
          </p:cNvCxnSpPr>
          <p:nvPr/>
        </p:nvCxnSpPr>
        <p:spPr bwMode="auto">
          <a:xfrm flipV="1">
            <a:off x="6007184" y="4134229"/>
            <a:ext cx="1488643" cy="2756878"/>
          </a:xfrm>
          <a:prstGeom prst="straightConnector1">
            <a:avLst/>
          </a:prstGeom>
          <a:solidFill>
            <a:schemeClr val="accent1"/>
          </a:solidFill>
          <a:ln w="9525" cap="flat" cmpd="sng" algn="ctr">
            <a:solidFill>
              <a:schemeClr val="tx1"/>
            </a:solidFill>
            <a:prstDash val="solid"/>
            <a:round/>
            <a:headEnd type="none" w="med" len="med"/>
            <a:tailEnd type="arrow"/>
          </a:ln>
          <a:effectLst/>
        </p:spPr>
      </p:cxnSp>
      <p:sp>
        <p:nvSpPr>
          <p:cNvPr id="428" name="TextBox 427"/>
          <p:cNvSpPr txBox="1"/>
          <p:nvPr/>
        </p:nvSpPr>
        <p:spPr>
          <a:xfrm>
            <a:off x="6944721" y="6891107"/>
            <a:ext cx="1487210" cy="430887"/>
          </a:xfrm>
          <a:prstGeom prst="rect">
            <a:avLst/>
          </a:prstGeom>
          <a:noFill/>
        </p:spPr>
        <p:txBody>
          <a:bodyPr wrap="square" lIns="0" tIns="0" rIns="0" bIns="0" rtlCol="0">
            <a:spAutoFit/>
          </a:bodyPr>
          <a:lstStyle/>
          <a:p>
            <a:pPr algn="ctr"/>
            <a:r>
              <a:rPr lang="en-GB" sz="1400" b="0" dirty="0" smtClean="0"/>
              <a:t>Virtual  protected TESI end point B</a:t>
            </a:r>
            <a:endParaRPr lang="en-US" sz="1400" b="0" dirty="0" smtClean="0"/>
          </a:p>
        </p:txBody>
      </p:sp>
      <p:cxnSp>
        <p:nvCxnSpPr>
          <p:cNvPr id="429" name="Straight Arrow Connector 428"/>
          <p:cNvCxnSpPr>
            <a:stCxn id="428" idx="0"/>
            <a:endCxn id="332" idx="0"/>
          </p:cNvCxnSpPr>
          <p:nvPr/>
        </p:nvCxnSpPr>
        <p:spPr bwMode="auto">
          <a:xfrm flipH="1" flipV="1">
            <a:off x="3834775" y="4134229"/>
            <a:ext cx="3853551" cy="2756878"/>
          </a:xfrm>
          <a:prstGeom prst="straightConnector1">
            <a:avLst/>
          </a:prstGeom>
          <a:solidFill>
            <a:schemeClr val="accent1"/>
          </a:solidFill>
          <a:ln w="9525" cap="flat" cmpd="sng" algn="ctr">
            <a:solidFill>
              <a:schemeClr val="tx1"/>
            </a:solidFill>
            <a:prstDash val="solid"/>
            <a:round/>
            <a:headEnd type="none" w="med" len="med"/>
            <a:tailEnd type="arrow"/>
          </a:ln>
          <a:effectLst/>
        </p:spPr>
      </p:cxnSp>
      <p:cxnSp>
        <p:nvCxnSpPr>
          <p:cNvPr id="430" name="Straight Arrow Connector 429"/>
          <p:cNvCxnSpPr>
            <a:stCxn id="428" idx="0"/>
            <a:endCxn id="329" idx="0"/>
          </p:cNvCxnSpPr>
          <p:nvPr/>
        </p:nvCxnSpPr>
        <p:spPr bwMode="auto">
          <a:xfrm flipH="1" flipV="1">
            <a:off x="6757937" y="4134229"/>
            <a:ext cx="930389" cy="2756878"/>
          </a:xfrm>
          <a:prstGeom prst="straightConnector1">
            <a:avLst/>
          </a:prstGeom>
          <a:solidFill>
            <a:schemeClr val="accent1"/>
          </a:solidFill>
          <a:ln w="9525" cap="flat" cmpd="sng" algn="ctr">
            <a:solidFill>
              <a:schemeClr val="tx1"/>
            </a:solidFill>
            <a:prstDash val="solid"/>
            <a:round/>
            <a:headEnd type="none" w="med" len="med"/>
            <a:tailEnd type="arrow"/>
          </a:ln>
          <a:effectLst/>
        </p:spPr>
      </p:cxnSp>
      <p:sp>
        <p:nvSpPr>
          <p:cNvPr id="445" name="TextBox 444"/>
          <p:cNvSpPr txBox="1"/>
          <p:nvPr/>
        </p:nvSpPr>
        <p:spPr>
          <a:xfrm>
            <a:off x="8719963" y="6901394"/>
            <a:ext cx="1512168" cy="430887"/>
          </a:xfrm>
          <a:prstGeom prst="rect">
            <a:avLst/>
          </a:prstGeom>
          <a:noFill/>
        </p:spPr>
        <p:txBody>
          <a:bodyPr wrap="square" lIns="0" tIns="0" rIns="0" bIns="0" rtlCol="0">
            <a:spAutoFit/>
          </a:bodyPr>
          <a:lstStyle/>
          <a:p>
            <a:pPr algn="ctr"/>
            <a:r>
              <a:rPr lang="en-GB" sz="1400" b="0" dirty="0" smtClean="0"/>
              <a:t>Virtual  protected TESI end point A</a:t>
            </a:r>
            <a:endParaRPr lang="en-US" sz="1400" b="0" dirty="0" smtClean="0"/>
          </a:p>
        </p:txBody>
      </p:sp>
      <p:cxnSp>
        <p:nvCxnSpPr>
          <p:cNvPr id="446" name="Straight Arrow Connector 445"/>
          <p:cNvCxnSpPr>
            <a:stCxn id="445" idx="0"/>
            <a:endCxn id="282" idx="0"/>
          </p:cNvCxnSpPr>
          <p:nvPr/>
        </p:nvCxnSpPr>
        <p:spPr bwMode="auto">
          <a:xfrm flipH="1" flipV="1">
            <a:off x="4774321" y="4134229"/>
            <a:ext cx="4701726" cy="2767165"/>
          </a:xfrm>
          <a:prstGeom prst="straightConnector1">
            <a:avLst/>
          </a:prstGeom>
          <a:solidFill>
            <a:schemeClr val="accent1"/>
          </a:solidFill>
          <a:ln w="9525" cap="flat" cmpd="sng" algn="ctr">
            <a:solidFill>
              <a:schemeClr val="tx1"/>
            </a:solidFill>
            <a:prstDash val="solid"/>
            <a:round/>
            <a:headEnd type="none" w="med" len="med"/>
            <a:tailEnd type="arrow"/>
          </a:ln>
          <a:effectLst/>
        </p:spPr>
      </p:cxnSp>
      <p:cxnSp>
        <p:nvCxnSpPr>
          <p:cNvPr id="447" name="Straight Arrow Connector 446"/>
          <p:cNvCxnSpPr>
            <a:stCxn id="445" idx="0"/>
            <a:endCxn id="278" idx="0"/>
          </p:cNvCxnSpPr>
          <p:nvPr/>
        </p:nvCxnSpPr>
        <p:spPr bwMode="auto">
          <a:xfrm flipH="1" flipV="1">
            <a:off x="5830867" y="4134229"/>
            <a:ext cx="3645180" cy="2767165"/>
          </a:xfrm>
          <a:prstGeom prst="straightConnector1">
            <a:avLst/>
          </a:prstGeom>
          <a:solidFill>
            <a:schemeClr val="accent1"/>
          </a:solidFill>
          <a:ln w="9525" cap="flat" cmpd="sng" algn="ctr">
            <a:solidFill>
              <a:schemeClr val="tx1"/>
            </a:solidFill>
            <a:prstDash val="solid"/>
            <a:round/>
            <a:headEnd type="none" w="med" len="med"/>
            <a:tailEnd type="arrow"/>
          </a:ln>
          <a:effectLst/>
        </p:spPr>
      </p:cxnSp>
      <p:sp>
        <p:nvSpPr>
          <p:cNvPr id="458" name="TextBox 457"/>
          <p:cNvSpPr txBox="1"/>
          <p:nvPr/>
        </p:nvSpPr>
        <p:spPr>
          <a:xfrm>
            <a:off x="79003" y="6901394"/>
            <a:ext cx="1703234" cy="430887"/>
          </a:xfrm>
          <a:prstGeom prst="rect">
            <a:avLst/>
          </a:prstGeom>
          <a:noFill/>
        </p:spPr>
        <p:txBody>
          <a:bodyPr wrap="square" lIns="0" tIns="0" rIns="0" bIns="0" rtlCol="0">
            <a:spAutoFit/>
          </a:bodyPr>
          <a:lstStyle/>
          <a:p>
            <a:pPr algn="ctr"/>
            <a:r>
              <a:rPr lang="en-GB" sz="1400" b="0" dirty="0" smtClean="0"/>
              <a:t>Virtual  SVLAN segment end point P</a:t>
            </a:r>
            <a:endParaRPr lang="en-US" sz="1400" b="0" dirty="0" smtClean="0"/>
          </a:p>
        </p:txBody>
      </p:sp>
      <p:cxnSp>
        <p:nvCxnSpPr>
          <p:cNvPr id="459" name="Straight Arrow Connector 458"/>
          <p:cNvCxnSpPr>
            <a:stCxn id="458" idx="0"/>
            <a:endCxn id="727" idx="3"/>
          </p:cNvCxnSpPr>
          <p:nvPr/>
        </p:nvCxnSpPr>
        <p:spPr bwMode="auto">
          <a:xfrm flipV="1">
            <a:off x="930620" y="4438356"/>
            <a:ext cx="1162961" cy="2463038"/>
          </a:xfrm>
          <a:prstGeom prst="straightConnector1">
            <a:avLst/>
          </a:prstGeom>
          <a:solidFill>
            <a:schemeClr val="accent1"/>
          </a:solidFill>
          <a:ln w="9525" cap="flat" cmpd="sng" algn="ctr">
            <a:solidFill>
              <a:schemeClr val="tx1"/>
            </a:solidFill>
            <a:prstDash val="solid"/>
            <a:round/>
            <a:headEnd type="none" w="med" len="med"/>
            <a:tailEnd type="arrow"/>
          </a:ln>
          <a:effectLst/>
        </p:spPr>
      </p:cxnSp>
      <p:cxnSp>
        <p:nvCxnSpPr>
          <p:cNvPr id="460" name="Straight Arrow Connector 459"/>
          <p:cNvCxnSpPr>
            <a:stCxn id="458" idx="0"/>
            <a:endCxn id="837" idx="3"/>
          </p:cNvCxnSpPr>
          <p:nvPr/>
        </p:nvCxnSpPr>
        <p:spPr bwMode="auto">
          <a:xfrm flipV="1">
            <a:off x="930620" y="4440220"/>
            <a:ext cx="7505355" cy="2461174"/>
          </a:xfrm>
          <a:prstGeom prst="straightConnector1">
            <a:avLst/>
          </a:prstGeom>
          <a:solidFill>
            <a:schemeClr val="accent1"/>
          </a:solidFill>
          <a:ln w="9525" cap="flat" cmpd="sng" algn="ctr">
            <a:solidFill>
              <a:schemeClr val="tx1"/>
            </a:solidFill>
            <a:prstDash val="solid"/>
            <a:round/>
            <a:headEnd type="none" w="med" len="med"/>
            <a:tailEnd type="arrow"/>
          </a:ln>
          <a:effectLst/>
        </p:spPr>
      </p:cxnSp>
      <p:sp>
        <p:nvSpPr>
          <p:cNvPr id="466" name="TextBox 465"/>
          <p:cNvSpPr txBox="1"/>
          <p:nvPr/>
        </p:nvSpPr>
        <p:spPr>
          <a:xfrm>
            <a:off x="1951211" y="6895586"/>
            <a:ext cx="1703234" cy="430887"/>
          </a:xfrm>
          <a:prstGeom prst="rect">
            <a:avLst/>
          </a:prstGeom>
          <a:noFill/>
        </p:spPr>
        <p:txBody>
          <a:bodyPr wrap="square" lIns="0" tIns="0" rIns="0" bIns="0" rtlCol="0">
            <a:spAutoFit/>
          </a:bodyPr>
          <a:lstStyle/>
          <a:p>
            <a:pPr algn="ctr"/>
            <a:r>
              <a:rPr lang="en-GB" sz="1400" b="0" dirty="0" smtClean="0"/>
              <a:t>Virtual  SVLAN segment end point W</a:t>
            </a:r>
            <a:endParaRPr lang="en-US" sz="1400" b="0" dirty="0" smtClean="0"/>
          </a:p>
        </p:txBody>
      </p:sp>
      <p:cxnSp>
        <p:nvCxnSpPr>
          <p:cNvPr id="467" name="Straight Arrow Connector 466"/>
          <p:cNvCxnSpPr>
            <a:stCxn id="466" idx="0"/>
            <a:endCxn id="731" idx="3"/>
          </p:cNvCxnSpPr>
          <p:nvPr/>
        </p:nvCxnSpPr>
        <p:spPr bwMode="auto">
          <a:xfrm flipH="1" flipV="1">
            <a:off x="2307207" y="4440220"/>
            <a:ext cx="495621" cy="2455366"/>
          </a:xfrm>
          <a:prstGeom prst="straightConnector1">
            <a:avLst/>
          </a:prstGeom>
          <a:solidFill>
            <a:schemeClr val="accent1"/>
          </a:solidFill>
          <a:ln w="9525" cap="flat" cmpd="sng" algn="ctr">
            <a:solidFill>
              <a:schemeClr val="tx1"/>
            </a:solidFill>
            <a:prstDash val="solid"/>
            <a:round/>
            <a:headEnd type="none" w="med" len="med"/>
            <a:tailEnd type="arrow"/>
          </a:ln>
          <a:effectLst/>
        </p:spPr>
      </p:cxnSp>
      <p:cxnSp>
        <p:nvCxnSpPr>
          <p:cNvPr id="468" name="Straight Arrow Connector 467"/>
          <p:cNvCxnSpPr>
            <a:stCxn id="466" idx="0"/>
            <a:endCxn id="833" idx="4"/>
          </p:cNvCxnSpPr>
          <p:nvPr/>
        </p:nvCxnSpPr>
        <p:spPr bwMode="auto">
          <a:xfrm flipV="1">
            <a:off x="2802828" y="4438356"/>
            <a:ext cx="5943926" cy="2457230"/>
          </a:xfrm>
          <a:prstGeom prst="straightConnector1">
            <a:avLst/>
          </a:prstGeom>
          <a:solidFill>
            <a:schemeClr val="accent1"/>
          </a:solidFill>
          <a:ln w="9525" cap="flat" cmpd="sng" algn="ctr">
            <a:solidFill>
              <a:schemeClr val="tx1"/>
            </a:solidFill>
            <a:prstDash val="solid"/>
            <a:round/>
            <a:headEnd type="none" w="med" len="med"/>
            <a:tailEnd type="arrow"/>
          </a:ln>
          <a:effectLst/>
        </p:spPr>
      </p:cxnSp>
      <p:sp>
        <p:nvSpPr>
          <p:cNvPr id="476" name="TextBox 475"/>
          <p:cNvSpPr txBox="1"/>
          <p:nvPr/>
        </p:nvSpPr>
        <p:spPr>
          <a:xfrm>
            <a:off x="1087115" y="7672908"/>
            <a:ext cx="8450775" cy="215444"/>
          </a:xfrm>
          <a:prstGeom prst="rect">
            <a:avLst/>
          </a:prstGeom>
          <a:noFill/>
        </p:spPr>
        <p:txBody>
          <a:bodyPr wrap="none" lIns="0" tIns="0" rIns="0" bIns="0" rtlCol="0">
            <a:spAutoFit/>
          </a:bodyPr>
          <a:lstStyle/>
          <a:p>
            <a:r>
              <a:rPr lang="en-GB" sz="1400" dirty="0" smtClean="0">
                <a:solidFill>
                  <a:srgbClr val="FF0000"/>
                </a:solidFill>
              </a:rPr>
              <a:t>Do end points within a virtual end point require a common MAC Address value? Expectation is: yes</a:t>
            </a:r>
            <a:endParaRPr lang="en-US" sz="1400" dirty="0" smtClean="0">
              <a:solidFill>
                <a:srgbClr val="FF0000"/>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Introduction</a:t>
            </a:r>
            <a:endParaRPr lang="en-US" dirty="0"/>
          </a:p>
        </p:txBody>
      </p:sp>
      <p:sp>
        <p:nvSpPr>
          <p:cNvPr id="3" name="Content Placeholder 2"/>
          <p:cNvSpPr>
            <a:spLocks noGrp="1"/>
          </p:cNvSpPr>
          <p:nvPr>
            <p:ph idx="1"/>
          </p:nvPr>
        </p:nvSpPr>
        <p:spPr/>
        <p:txBody>
          <a:bodyPr/>
          <a:lstStyle/>
          <a:p>
            <a:pPr marL="0" indent="0"/>
            <a:r>
              <a:rPr lang="en-GB" sz="1800" b="0" dirty="0" smtClean="0"/>
              <a:t>The following slides focus on the distributed network protection (DNP) functionality and associated MAC addresses in the portal nodes of a DRNI protected Ethernet ENNI. These slides complement the “DRNI Data Plane Model I/II Comparison &amp; MAC Address Values in DRNI” slides </a:t>
            </a:r>
            <a:r>
              <a:rPr lang="en-GB" sz="1400" b="0" dirty="0" smtClean="0"/>
              <a:t>(</a:t>
            </a:r>
            <a:r>
              <a:rPr lang="en-GB" sz="1400" b="0" dirty="0" smtClean="0">
                <a:hlinkClick r:id="rId2"/>
              </a:rPr>
              <a:t>axbq-vissers-drni-data-plane-model-I-and-II-comparison-1011-v00.pptx</a:t>
            </a:r>
            <a:r>
              <a:rPr lang="en-GB" sz="1400" b="0" dirty="0" smtClean="0"/>
              <a:t>)</a:t>
            </a:r>
            <a:r>
              <a:rPr lang="en-GB" sz="1800" b="0" dirty="0" smtClean="0"/>
              <a:t> .</a:t>
            </a:r>
          </a:p>
          <a:p>
            <a:pPr marL="0" indent="0"/>
            <a:r>
              <a:rPr lang="en-GB" sz="1800" b="0" dirty="0" smtClean="0"/>
              <a:t>The simplest DRNI configuration is assumed, including two nodes in a portal</a:t>
            </a:r>
          </a:p>
          <a:p>
            <a:pPr marL="0" indent="0"/>
            <a:r>
              <a:rPr lang="en-GB" sz="1800" b="0" dirty="0" smtClean="0"/>
              <a:t>A portal supports DRNI protected SVLAN </a:t>
            </a:r>
            <a:r>
              <a:rPr lang="en-GB" sz="1800" b="0" dirty="0" err="1" smtClean="0"/>
              <a:t>ECs</a:t>
            </a:r>
            <a:r>
              <a:rPr lang="en-GB" sz="1800" b="0" dirty="0" smtClean="0"/>
              <a:t> and unprotected SVLAN </a:t>
            </a:r>
            <a:r>
              <a:rPr lang="en-GB" sz="1800" b="0" dirty="0" err="1" smtClean="0"/>
              <a:t>ECs</a:t>
            </a:r>
            <a:r>
              <a:rPr lang="en-GB" sz="1800" b="0" dirty="0" smtClean="0"/>
              <a:t> (as per MEF requirement); unprotected SVLAN </a:t>
            </a:r>
            <a:r>
              <a:rPr lang="en-GB" sz="1800" b="0" dirty="0" err="1" smtClean="0"/>
              <a:t>ECs</a:t>
            </a:r>
            <a:r>
              <a:rPr lang="en-GB" sz="1800" b="0" dirty="0" smtClean="0"/>
              <a:t> are considered to be outside DNRI control</a:t>
            </a:r>
          </a:p>
          <a:p>
            <a:pPr marL="0" indent="0"/>
            <a:r>
              <a:rPr lang="en-GB" sz="1800" b="0" dirty="0" smtClean="0"/>
              <a:t>Network domain is assumed to be PBB/PBB-TE and portal nodes are IBBEB nodes, supporting restorable MP2MP BVLAN </a:t>
            </a:r>
            <a:r>
              <a:rPr lang="en-GB" sz="1800" b="0" dirty="0" err="1" smtClean="0"/>
              <a:t>ECs</a:t>
            </a:r>
            <a:r>
              <a:rPr lang="en-GB" sz="1800" b="0" dirty="0" smtClean="0"/>
              <a:t> and protected P2P </a:t>
            </a:r>
            <a:r>
              <a:rPr lang="en-GB" sz="1800" b="0" dirty="0" err="1" smtClean="0"/>
              <a:t>TESIs</a:t>
            </a:r>
            <a:endParaRPr lang="en-GB" sz="1800" b="0" dirty="0" smtClean="0"/>
          </a:p>
          <a:p>
            <a:pPr marL="809625" lvl="1" indent="-277813"/>
            <a:r>
              <a:rPr lang="en-GB" sz="1600" dirty="0" smtClean="0"/>
              <a:t>Deployment of alternative network domain technologies (MPLS(TP), SDH, OTN) and portal nodes (TB) is addressed in a next version. In such TB nodes the B-Component and </a:t>
            </a:r>
            <a:r>
              <a:rPr lang="en-GB" sz="1600" dirty="0" err="1" smtClean="0"/>
              <a:t>PIPs</a:t>
            </a:r>
            <a:r>
              <a:rPr lang="en-GB" sz="1600" dirty="0" smtClean="0"/>
              <a:t> are replaced by MPLS(TP), SDH or OTN Network Ports connected to ‘MPLS LSP Relay’, ‘SDH VC-n Relay’ or ‘OTN ODUk Relay’ functions and MPLS(TP), SDH or OTN specific ‘provider network ports’.</a:t>
            </a:r>
          </a:p>
          <a:p>
            <a:pPr marL="0" indent="0"/>
            <a:r>
              <a:rPr lang="en-GB" sz="1800" b="0" dirty="0" smtClean="0"/>
              <a:t>MAC address requirement is investigated (to some extend) to understand which functions must use the PIP/CBP port’s EUI48 values, which functions may use these values and which functions must not use these values; further analysis is to be added in a next version</a:t>
            </a:r>
          </a:p>
          <a:p>
            <a:pPr marL="0" indent="0"/>
            <a:endParaRPr lang="en-US" sz="1800" b="0"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GB" dirty="0" smtClean="0"/>
              <a:t>MAC Addresses at CBP/PIP ports</a:t>
            </a:r>
            <a:endParaRPr lang="en-US" dirty="0"/>
          </a:p>
        </p:txBody>
      </p:sp>
      <p:sp>
        <p:nvSpPr>
          <p:cNvPr id="4" name="Content Placeholder 3"/>
          <p:cNvSpPr>
            <a:spLocks noGrp="1"/>
          </p:cNvSpPr>
          <p:nvPr>
            <p:ph idx="1"/>
          </p:nvPr>
        </p:nvSpPr>
        <p:spPr/>
        <p:txBody>
          <a:bodyPr/>
          <a:lstStyle/>
          <a:p>
            <a:r>
              <a:rPr lang="en-GB" dirty="0" smtClean="0"/>
              <a:t>To be added… </a:t>
            </a:r>
            <a:endParaRPr lang="en-US"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GB" dirty="0" smtClean="0"/>
              <a:t>Impact of single switch fabric?</a:t>
            </a:r>
            <a:endParaRPr lang="en-US" dirty="0"/>
          </a:p>
        </p:txBody>
      </p:sp>
      <p:sp>
        <p:nvSpPr>
          <p:cNvPr id="6" name="Content Placeholder 5"/>
          <p:cNvSpPr>
            <a:spLocks noGrp="1"/>
          </p:cNvSpPr>
          <p:nvPr>
            <p:ph idx="1"/>
          </p:nvPr>
        </p:nvSpPr>
        <p:spPr>
          <a:xfrm>
            <a:off x="533400" y="760141"/>
            <a:ext cx="9604375" cy="1584176"/>
          </a:xfrm>
        </p:spPr>
        <p:txBody>
          <a:bodyPr/>
          <a:lstStyle/>
          <a:p>
            <a:pPr marL="0" indent="0">
              <a:tabLst>
                <a:tab pos="0" algn="l"/>
              </a:tabLst>
            </a:pPr>
            <a:r>
              <a:rPr lang="en-GB" sz="1800" dirty="0" smtClean="0"/>
              <a:t>What will be the impact if an IBBEB has a single switch fabric, which supports both the BVLAN/TESI Relay function and the SVLAN Relay function?</a:t>
            </a:r>
            <a:endParaRPr lang="en-US" sz="1800" dirty="0"/>
          </a:p>
        </p:txBody>
      </p:sp>
      <p:sp>
        <p:nvSpPr>
          <p:cNvPr id="7" name="Rectangle 6"/>
          <p:cNvSpPr/>
          <p:nvPr/>
        </p:nvSpPr>
        <p:spPr bwMode="auto">
          <a:xfrm flipH="1">
            <a:off x="4975547" y="2243125"/>
            <a:ext cx="4176461" cy="432048"/>
          </a:xfrm>
          <a:prstGeom prst="rect">
            <a:avLst/>
          </a:prstGeom>
          <a:solidFill>
            <a:srgbClr val="66FF33"/>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ea typeface="MS PGothic" pitchFamily="34" charset="-128"/>
              </a:rPr>
              <a:t>BVLAN/TESI Relay</a:t>
            </a:r>
            <a:endParaRPr kumimoji="0" lang="en-GB" sz="1200" b="1" i="0" u="none" strike="noStrike" cap="none" normalizeH="0" baseline="0" dirty="0" smtClean="0">
              <a:ln>
                <a:noFill/>
              </a:ln>
              <a:solidFill>
                <a:schemeClr val="tx1"/>
              </a:solidFill>
              <a:effectLst/>
              <a:latin typeface="Arial" charset="0"/>
              <a:ea typeface="MS PGothic" pitchFamily="34" charset="-128"/>
            </a:endParaRPr>
          </a:p>
        </p:txBody>
      </p:sp>
      <p:cxnSp>
        <p:nvCxnSpPr>
          <p:cNvPr id="8" name="Straight Arrow Connector 7"/>
          <p:cNvCxnSpPr/>
          <p:nvPr/>
        </p:nvCxnSpPr>
        <p:spPr bwMode="auto">
          <a:xfrm>
            <a:off x="3016426" y="2307188"/>
            <a:ext cx="0" cy="1800200"/>
          </a:xfrm>
          <a:prstGeom prst="straightConnector1">
            <a:avLst/>
          </a:prstGeom>
          <a:solidFill>
            <a:schemeClr val="accent1"/>
          </a:solidFill>
          <a:ln w="9525" cap="flat" cmpd="sng" algn="ctr">
            <a:solidFill>
              <a:schemeClr val="tx1"/>
            </a:solidFill>
            <a:prstDash val="solid"/>
            <a:round/>
            <a:headEnd type="arrow" w="med" len="med"/>
            <a:tailEnd type="arrow" w="med" len="med"/>
          </a:ln>
          <a:effectLst/>
        </p:spPr>
      </p:cxnSp>
      <p:sp>
        <p:nvSpPr>
          <p:cNvPr id="9" name="Rectangle 8"/>
          <p:cNvSpPr/>
          <p:nvPr/>
        </p:nvSpPr>
        <p:spPr bwMode="auto">
          <a:xfrm>
            <a:off x="1936305" y="3243292"/>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 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0" name="Rectangle 9"/>
          <p:cNvSpPr/>
          <p:nvPr/>
        </p:nvSpPr>
        <p:spPr bwMode="auto">
          <a:xfrm>
            <a:off x="1936305" y="3459316"/>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1" name="Rectangle 10"/>
          <p:cNvSpPr/>
          <p:nvPr/>
        </p:nvSpPr>
        <p:spPr bwMode="auto">
          <a:xfrm>
            <a:off x="1936305" y="6195620"/>
            <a:ext cx="936104"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2" name="Rectangle 11"/>
          <p:cNvSpPr/>
          <p:nvPr/>
        </p:nvSpPr>
        <p:spPr bwMode="auto">
          <a:xfrm>
            <a:off x="1936305" y="6555660"/>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6.7</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3" name="Rectangle 12"/>
          <p:cNvSpPr/>
          <p:nvPr/>
        </p:nvSpPr>
        <p:spPr bwMode="auto">
          <a:xfrm>
            <a:off x="1936305" y="677168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802.n</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4" name="TextBox 13"/>
          <p:cNvSpPr txBox="1"/>
          <p:nvPr/>
        </p:nvSpPr>
        <p:spPr>
          <a:xfrm rot="5400000">
            <a:off x="2823482" y="3120184"/>
            <a:ext cx="432052" cy="246221"/>
          </a:xfrm>
          <a:prstGeom prst="rect">
            <a:avLst/>
          </a:prstGeom>
          <a:solidFill>
            <a:schemeClr val="bg1"/>
          </a:solidFill>
        </p:spPr>
        <p:txBody>
          <a:bodyPr wrap="square" lIns="0" tIns="0" rIns="0" bIns="0" rtlCol="0">
            <a:spAutoFit/>
          </a:bodyPr>
          <a:lstStyle/>
          <a:p>
            <a:pPr algn="ctr"/>
            <a:r>
              <a:rPr lang="en-US" sz="1600" dirty="0" smtClean="0"/>
              <a:t>PIP</a:t>
            </a:r>
            <a:endParaRPr lang="en-GB" sz="1600" dirty="0"/>
          </a:p>
        </p:txBody>
      </p:sp>
      <p:sp>
        <p:nvSpPr>
          <p:cNvPr id="15" name="Isosceles Triangle 14"/>
          <p:cNvSpPr/>
          <p:nvPr/>
        </p:nvSpPr>
        <p:spPr bwMode="auto">
          <a:xfrm flipV="1">
            <a:off x="2232250" y="6267628"/>
            <a:ext cx="424136" cy="216024"/>
          </a:xfrm>
          <a:prstGeom prst="triangle">
            <a:avLst/>
          </a:prstGeom>
          <a:solidFill>
            <a:srgbClr val="66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6" name="Rectangle 15"/>
          <p:cNvSpPr/>
          <p:nvPr/>
        </p:nvSpPr>
        <p:spPr bwMode="auto">
          <a:xfrm>
            <a:off x="1936306" y="389136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6.14</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7" name="Rectangle 16"/>
          <p:cNvSpPr/>
          <p:nvPr/>
        </p:nvSpPr>
        <p:spPr bwMode="auto">
          <a:xfrm>
            <a:off x="1936306" y="3675340"/>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6.10</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cxnSp>
        <p:nvCxnSpPr>
          <p:cNvPr id="18" name="Straight Connector 17"/>
          <p:cNvCxnSpPr/>
          <p:nvPr/>
        </p:nvCxnSpPr>
        <p:spPr bwMode="auto">
          <a:xfrm>
            <a:off x="2440362" y="4107388"/>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19" name="Rectangle 18"/>
          <p:cNvSpPr/>
          <p:nvPr/>
        </p:nvSpPr>
        <p:spPr bwMode="auto">
          <a:xfrm>
            <a:off x="1936306" y="4323412"/>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6.14</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0" name="Rectangle 19"/>
          <p:cNvSpPr/>
          <p:nvPr/>
        </p:nvSpPr>
        <p:spPr bwMode="auto">
          <a:xfrm>
            <a:off x="1936306" y="4539436"/>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6.11, 9.5c</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1" name="Rectangle 20"/>
          <p:cNvSpPr/>
          <p:nvPr/>
        </p:nvSpPr>
        <p:spPr bwMode="auto">
          <a:xfrm>
            <a:off x="1936306" y="4755460"/>
            <a:ext cx="936104"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2" name="Isosceles Triangle 21"/>
          <p:cNvSpPr/>
          <p:nvPr/>
        </p:nvSpPr>
        <p:spPr bwMode="auto">
          <a:xfrm flipV="1">
            <a:off x="2023219" y="4827468"/>
            <a:ext cx="279648" cy="216024"/>
          </a:xfrm>
          <a:prstGeom prst="triangle">
            <a:avLst/>
          </a:prstGeom>
          <a:solidFill>
            <a:srgbClr val="66FF33"/>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3" name="Isosceles Triangle 22"/>
          <p:cNvSpPr/>
          <p:nvPr/>
        </p:nvSpPr>
        <p:spPr bwMode="auto">
          <a:xfrm flipV="1">
            <a:off x="2463651" y="4827468"/>
            <a:ext cx="279648" cy="216024"/>
          </a:xfrm>
          <a:prstGeom prst="triangle">
            <a:avLst/>
          </a:prstGeom>
          <a:solidFill>
            <a:srgbClr val="66FF33"/>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4" name="Rectangle 23"/>
          <p:cNvSpPr/>
          <p:nvPr/>
        </p:nvSpPr>
        <p:spPr bwMode="auto">
          <a:xfrm>
            <a:off x="1936306" y="5403532"/>
            <a:ext cx="936104"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5" name="Rectangle 24"/>
          <p:cNvSpPr/>
          <p:nvPr/>
        </p:nvSpPr>
        <p:spPr bwMode="auto">
          <a:xfrm>
            <a:off x="1936306" y="5763572"/>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 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6" name="Rectangle 25"/>
          <p:cNvSpPr/>
          <p:nvPr/>
        </p:nvSpPr>
        <p:spPr bwMode="auto">
          <a:xfrm>
            <a:off x="1936306" y="5979596"/>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grpSp>
        <p:nvGrpSpPr>
          <p:cNvPr id="27" name="Group 294"/>
          <p:cNvGrpSpPr/>
          <p:nvPr/>
        </p:nvGrpSpPr>
        <p:grpSpPr>
          <a:xfrm>
            <a:off x="2008315" y="5475541"/>
            <a:ext cx="792088" cy="216023"/>
            <a:chOff x="2728392" y="4440560"/>
            <a:chExt cx="792088" cy="216023"/>
          </a:xfrm>
          <a:solidFill>
            <a:srgbClr val="66FF33"/>
          </a:solidFill>
        </p:grpSpPr>
        <p:grpSp>
          <p:nvGrpSpPr>
            <p:cNvPr id="28" name="Group 282"/>
            <p:cNvGrpSpPr/>
            <p:nvPr/>
          </p:nvGrpSpPr>
          <p:grpSpPr>
            <a:xfrm>
              <a:off x="2728392" y="4440560"/>
              <a:ext cx="216024" cy="216023"/>
              <a:chOff x="9209112" y="7464897"/>
              <a:chExt cx="432048" cy="216023"/>
            </a:xfrm>
            <a:grpFill/>
          </p:grpSpPr>
          <p:sp>
            <p:nvSpPr>
              <p:cNvPr id="35" name="Flowchart: Delay 34"/>
              <p:cNvSpPr/>
              <p:nvPr/>
            </p:nvSpPr>
            <p:spPr bwMode="auto">
              <a:xfrm rot="16200000">
                <a:off x="9389132" y="7284877"/>
                <a:ext cx="72008" cy="432048"/>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6" name="Flowchart: Delay 35"/>
              <p:cNvSpPr/>
              <p:nvPr/>
            </p:nvSpPr>
            <p:spPr bwMode="auto">
              <a:xfrm rot="5400000" flipV="1">
                <a:off x="9389132" y="7428892"/>
                <a:ext cx="72008" cy="432048"/>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29" name="Group 284"/>
            <p:cNvGrpSpPr/>
            <p:nvPr/>
          </p:nvGrpSpPr>
          <p:grpSpPr>
            <a:xfrm>
              <a:off x="3016424" y="4440560"/>
              <a:ext cx="216024" cy="216023"/>
              <a:chOff x="9209112" y="7464897"/>
              <a:chExt cx="432048" cy="216023"/>
            </a:xfrm>
            <a:grpFill/>
          </p:grpSpPr>
          <p:sp>
            <p:nvSpPr>
              <p:cNvPr id="33" name="Flowchart: Delay 32"/>
              <p:cNvSpPr/>
              <p:nvPr/>
            </p:nvSpPr>
            <p:spPr bwMode="auto">
              <a:xfrm rot="16200000">
                <a:off x="9389132" y="7284877"/>
                <a:ext cx="72008" cy="432048"/>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4" name="Flowchart: Delay 33"/>
              <p:cNvSpPr/>
              <p:nvPr/>
            </p:nvSpPr>
            <p:spPr bwMode="auto">
              <a:xfrm rot="5400000" flipV="1">
                <a:off x="9389132" y="7428892"/>
                <a:ext cx="72008" cy="432048"/>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30" name="Group 286"/>
            <p:cNvGrpSpPr/>
            <p:nvPr/>
          </p:nvGrpSpPr>
          <p:grpSpPr>
            <a:xfrm>
              <a:off x="3304456" y="4440560"/>
              <a:ext cx="216024" cy="216023"/>
              <a:chOff x="9209112" y="7464897"/>
              <a:chExt cx="432048" cy="216023"/>
            </a:xfrm>
            <a:grpFill/>
          </p:grpSpPr>
          <p:sp>
            <p:nvSpPr>
              <p:cNvPr id="31" name="Flowchart: Delay 30"/>
              <p:cNvSpPr/>
              <p:nvPr/>
            </p:nvSpPr>
            <p:spPr bwMode="auto">
              <a:xfrm rot="16200000">
                <a:off x="9389132" y="7284877"/>
                <a:ext cx="72008" cy="432048"/>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2" name="Flowchart: Delay 31"/>
              <p:cNvSpPr/>
              <p:nvPr/>
            </p:nvSpPr>
            <p:spPr bwMode="auto">
              <a:xfrm rot="5400000" flipV="1">
                <a:off x="9389132" y="7428892"/>
                <a:ext cx="72008" cy="432048"/>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cxnSp>
        <p:nvCxnSpPr>
          <p:cNvPr id="37" name="Straight Arrow Connector 36"/>
          <p:cNvCxnSpPr/>
          <p:nvPr/>
        </p:nvCxnSpPr>
        <p:spPr bwMode="auto">
          <a:xfrm>
            <a:off x="3016426" y="4323412"/>
            <a:ext cx="0" cy="792088"/>
          </a:xfrm>
          <a:prstGeom prst="straightConnector1">
            <a:avLst/>
          </a:prstGeom>
          <a:solidFill>
            <a:schemeClr val="accent1"/>
          </a:solidFill>
          <a:ln w="9525" cap="flat" cmpd="sng" algn="ctr">
            <a:solidFill>
              <a:schemeClr val="tx1"/>
            </a:solidFill>
            <a:prstDash val="solid"/>
            <a:round/>
            <a:headEnd type="arrow" w="med" len="med"/>
            <a:tailEnd type="arrow" w="med" len="med"/>
          </a:ln>
          <a:effectLst/>
        </p:spPr>
      </p:cxnSp>
      <p:sp>
        <p:nvSpPr>
          <p:cNvPr id="38" name="TextBox 37"/>
          <p:cNvSpPr txBox="1"/>
          <p:nvPr/>
        </p:nvSpPr>
        <p:spPr>
          <a:xfrm rot="5400000">
            <a:off x="2785302" y="4596347"/>
            <a:ext cx="504058" cy="246221"/>
          </a:xfrm>
          <a:prstGeom prst="rect">
            <a:avLst/>
          </a:prstGeom>
          <a:solidFill>
            <a:schemeClr val="bg1"/>
          </a:solidFill>
        </p:spPr>
        <p:txBody>
          <a:bodyPr wrap="square" lIns="0" tIns="0" rIns="0" bIns="0" rtlCol="0">
            <a:spAutoFit/>
          </a:bodyPr>
          <a:lstStyle/>
          <a:p>
            <a:pPr algn="ctr"/>
            <a:r>
              <a:rPr lang="en-GB" sz="1600" dirty="0" smtClean="0"/>
              <a:t>CBP</a:t>
            </a:r>
            <a:endParaRPr lang="en-GB" sz="1600" dirty="0"/>
          </a:p>
        </p:txBody>
      </p:sp>
      <p:cxnSp>
        <p:nvCxnSpPr>
          <p:cNvPr id="39" name="Straight Arrow Connector 38"/>
          <p:cNvCxnSpPr/>
          <p:nvPr/>
        </p:nvCxnSpPr>
        <p:spPr bwMode="auto">
          <a:xfrm>
            <a:off x="3016426" y="5403532"/>
            <a:ext cx="2178" cy="1584176"/>
          </a:xfrm>
          <a:prstGeom prst="straightConnector1">
            <a:avLst/>
          </a:prstGeom>
          <a:solidFill>
            <a:schemeClr val="accent1"/>
          </a:solidFill>
          <a:ln w="9525" cap="flat" cmpd="sng" algn="ctr">
            <a:solidFill>
              <a:schemeClr val="tx1"/>
            </a:solidFill>
            <a:prstDash val="solid"/>
            <a:round/>
            <a:headEnd type="arrow" w="med" len="med"/>
            <a:tailEnd type="arrow" w="med" len="med"/>
          </a:ln>
          <a:effectLst/>
        </p:spPr>
      </p:cxnSp>
      <p:sp>
        <p:nvSpPr>
          <p:cNvPr id="40" name="TextBox 39"/>
          <p:cNvSpPr txBox="1"/>
          <p:nvPr/>
        </p:nvSpPr>
        <p:spPr>
          <a:xfrm rot="5400000">
            <a:off x="2773690" y="6036507"/>
            <a:ext cx="504058" cy="246221"/>
          </a:xfrm>
          <a:prstGeom prst="rect">
            <a:avLst/>
          </a:prstGeom>
          <a:solidFill>
            <a:schemeClr val="bg1"/>
          </a:solidFill>
        </p:spPr>
        <p:txBody>
          <a:bodyPr wrap="square" lIns="0" tIns="0" rIns="0" bIns="0" rtlCol="0">
            <a:spAutoFit/>
          </a:bodyPr>
          <a:lstStyle/>
          <a:p>
            <a:pPr algn="ctr"/>
            <a:r>
              <a:rPr lang="en-US" sz="1600" dirty="0" smtClean="0"/>
              <a:t>PNP</a:t>
            </a:r>
            <a:endParaRPr lang="en-GB" sz="1600" dirty="0"/>
          </a:p>
        </p:txBody>
      </p:sp>
      <p:sp>
        <p:nvSpPr>
          <p:cNvPr id="41" name="Rectangle 40"/>
          <p:cNvSpPr/>
          <p:nvPr/>
        </p:nvSpPr>
        <p:spPr bwMode="auto">
          <a:xfrm>
            <a:off x="1936305" y="2091164"/>
            <a:ext cx="936104" cy="1152128"/>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54" name="Rectangle 53"/>
          <p:cNvSpPr/>
          <p:nvPr/>
        </p:nvSpPr>
        <p:spPr bwMode="auto">
          <a:xfrm flipH="1">
            <a:off x="712169" y="1803132"/>
            <a:ext cx="2160240" cy="288032"/>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ea typeface="MS PGothic" pitchFamily="34" charset="-128"/>
              </a:rPr>
              <a:t>SVLAN Relay</a:t>
            </a:r>
            <a:endParaRPr kumimoji="0" lang="en-GB" sz="1200" b="1" i="0" u="none" strike="noStrike" cap="none" normalizeH="0" baseline="0" dirty="0" smtClean="0">
              <a:ln>
                <a:noFill/>
              </a:ln>
              <a:solidFill>
                <a:schemeClr val="tx1"/>
              </a:solidFill>
              <a:effectLst/>
              <a:latin typeface="Arial" charset="0"/>
              <a:ea typeface="MS PGothic" pitchFamily="34" charset="-128"/>
            </a:endParaRPr>
          </a:p>
        </p:txBody>
      </p:sp>
      <p:sp>
        <p:nvSpPr>
          <p:cNvPr id="55" name="Rectangle 54"/>
          <p:cNvSpPr/>
          <p:nvPr/>
        </p:nvSpPr>
        <p:spPr bwMode="auto">
          <a:xfrm flipH="1">
            <a:off x="568152" y="5115500"/>
            <a:ext cx="2304255" cy="288032"/>
          </a:xfrm>
          <a:prstGeom prst="rect">
            <a:avLst/>
          </a:prstGeom>
          <a:solidFill>
            <a:srgbClr val="66FF33"/>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ea typeface="MS PGothic" pitchFamily="34" charset="-128"/>
              </a:rPr>
              <a:t>BVLAN/TESI</a:t>
            </a:r>
            <a:r>
              <a:rPr kumimoji="0" lang="en-US" sz="1200" b="1" i="0" u="none" strike="noStrike" cap="none" normalizeH="0" dirty="0" smtClean="0">
                <a:ln>
                  <a:noFill/>
                </a:ln>
                <a:solidFill>
                  <a:schemeClr val="tx1"/>
                </a:solidFill>
                <a:effectLst/>
                <a:latin typeface="Arial" charset="0"/>
                <a:ea typeface="MS PGothic" pitchFamily="34" charset="-128"/>
              </a:rPr>
              <a:t> </a:t>
            </a:r>
            <a:r>
              <a:rPr kumimoji="0" lang="en-US" sz="1200" b="1" i="0" u="none" strike="noStrike" cap="none" normalizeH="0" baseline="0" dirty="0" smtClean="0">
                <a:ln>
                  <a:noFill/>
                </a:ln>
                <a:solidFill>
                  <a:schemeClr val="tx1"/>
                </a:solidFill>
                <a:effectLst/>
                <a:latin typeface="Arial" charset="0"/>
                <a:ea typeface="MS PGothic" pitchFamily="34" charset="-128"/>
              </a:rPr>
              <a:t>Relay</a:t>
            </a:r>
            <a:endParaRPr kumimoji="0" lang="en-GB" sz="1200" b="1" i="0" u="none" strike="noStrike" cap="none" normalizeH="0" baseline="0" dirty="0" smtClean="0">
              <a:ln>
                <a:noFill/>
              </a:ln>
              <a:solidFill>
                <a:schemeClr val="tx1"/>
              </a:solidFill>
              <a:effectLst/>
              <a:latin typeface="Arial" charset="0"/>
              <a:ea typeface="MS PGothic" pitchFamily="34" charset="-128"/>
            </a:endParaRPr>
          </a:p>
        </p:txBody>
      </p:sp>
      <p:sp>
        <p:nvSpPr>
          <p:cNvPr id="57" name="Rectangle 56"/>
          <p:cNvSpPr/>
          <p:nvPr/>
        </p:nvSpPr>
        <p:spPr bwMode="auto">
          <a:xfrm>
            <a:off x="8071891" y="3899309"/>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 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58" name="Rectangle 57"/>
          <p:cNvSpPr/>
          <p:nvPr/>
        </p:nvSpPr>
        <p:spPr bwMode="auto">
          <a:xfrm>
            <a:off x="8071891" y="4115333"/>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59" name="Rectangle 58"/>
          <p:cNvSpPr/>
          <p:nvPr/>
        </p:nvSpPr>
        <p:spPr bwMode="auto">
          <a:xfrm>
            <a:off x="7135786" y="6203565"/>
            <a:ext cx="1870031"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60" name="Rectangle 59"/>
          <p:cNvSpPr/>
          <p:nvPr/>
        </p:nvSpPr>
        <p:spPr bwMode="auto">
          <a:xfrm>
            <a:off x="7135786" y="6563605"/>
            <a:ext cx="1870031"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6.7</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61" name="Rectangle 60"/>
          <p:cNvSpPr/>
          <p:nvPr/>
        </p:nvSpPr>
        <p:spPr bwMode="auto">
          <a:xfrm>
            <a:off x="7135786" y="6779629"/>
            <a:ext cx="1870031"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802.n</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62" name="Isosceles Triangle 61"/>
          <p:cNvSpPr/>
          <p:nvPr/>
        </p:nvSpPr>
        <p:spPr bwMode="auto">
          <a:xfrm flipV="1">
            <a:off x="7863779" y="6275573"/>
            <a:ext cx="424136" cy="216024"/>
          </a:xfrm>
          <a:prstGeom prst="triangle">
            <a:avLst/>
          </a:prstGeom>
          <a:solidFill>
            <a:srgbClr val="66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63" name="Rectangle 62"/>
          <p:cNvSpPr/>
          <p:nvPr/>
        </p:nvSpPr>
        <p:spPr bwMode="auto">
          <a:xfrm>
            <a:off x="8071892" y="4547381"/>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6.14</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64" name="Rectangle 63"/>
          <p:cNvSpPr/>
          <p:nvPr/>
        </p:nvSpPr>
        <p:spPr bwMode="auto">
          <a:xfrm>
            <a:off x="8071892" y="4331357"/>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6.10</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cxnSp>
        <p:nvCxnSpPr>
          <p:cNvPr id="65" name="Straight Connector 64"/>
          <p:cNvCxnSpPr/>
          <p:nvPr/>
        </p:nvCxnSpPr>
        <p:spPr bwMode="auto">
          <a:xfrm>
            <a:off x="8575948" y="4763405"/>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66" name="Rectangle 65"/>
          <p:cNvSpPr/>
          <p:nvPr/>
        </p:nvSpPr>
        <p:spPr bwMode="auto">
          <a:xfrm>
            <a:off x="8071892" y="4979429"/>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6.14</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67" name="Rectangle 66"/>
          <p:cNvSpPr/>
          <p:nvPr/>
        </p:nvSpPr>
        <p:spPr bwMode="auto">
          <a:xfrm>
            <a:off x="8071892" y="5195453"/>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6.11, 9.5c</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68" name="Rectangle 67"/>
          <p:cNvSpPr/>
          <p:nvPr/>
        </p:nvSpPr>
        <p:spPr bwMode="auto">
          <a:xfrm>
            <a:off x="8071892" y="5411477"/>
            <a:ext cx="936104"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69" name="Isosceles Triangle 68"/>
          <p:cNvSpPr/>
          <p:nvPr/>
        </p:nvSpPr>
        <p:spPr bwMode="auto">
          <a:xfrm flipV="1">
            <a:off x="8143899" y="5483485"/>
            <a:ext cx="279648" cy="216024"/>
          </a:xfrm>
          <a:prstGeom prst="triangle">
            <a:avLst/>
          </a:prstGeom>
          <a:solidFill>
            <a:srgbClr val="66FF33"/>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70" name="Isosceles Triangle 69"/>
          <p:cNvSpPr/>
          <p:nvPr/>
        </p:nvSpPr>
        <p:spPr bwMode="auto">
          <a:xfrm flipV="1">
            <a:off x="8656339" y="5483485"/>
            <a:ext cx="279648" cy="216024"/>
          </a:xfrm>
          <a:prstGeom prst="triangle">
            <a:avLst/>
          </a:prstGeom>
          <a:solidFill>
            <a:srgbClr val="66FF33"/>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71" name="Rectangle 70"/>
          <p:cNvSpPr/>
          <p:nvPr/>
        </p:nvSpPr>
        <p:spPr bwMode="auto">
          <a:xfrm>
            <a:off x="7135785" y="2747181"/>
            <a:ext cx="936105" cy="3024335"/>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72" name="Rectangle 71"/>
          <p:cNvSpPr/>
          <p:nvPr/>
        </p:nvSpPr>
        <p:spPr bwMode="auto">
          <a:xfrm>
            <a:off x="7135787" y="5771517"/>
            <a:ext cx="1870031"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 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73" name="Rectangle 72"/>
          <p:cNvSpPr/>
          <p:nvPr/>
        </p:nvSpPr>
        <p:spPr bwMode="auto">
          <a:xfrm>
            <a:off x="7135787" y="5987541"/>
            <a:ext cx="1870031"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grpSp>
        <p:nvGrpSpPr>
          <p:cNvPr id="74" name="Group 294"/>
          <p:cNvGrpSpPr/>
          <p:nvPr/>
        </p:nvGrpSpPr>
        <p:grpSpPr>
          <a:xfrm>
            <a:off x="7207795" y="4144516"/>
            <a:ext cx="792088" cy="216023"/>
            <a:chOff x="2728392" y="4440560"/>
            <a:chExt cx="792088" cy="216023"/>
          </a:xfrm>
          <a:solidFill>
            <a:srgbClr val="66FF33"/>
          </a:solidFill>
        </p:grpSpPr>
        <p:grpSp>
          <p:nvGrpSpPr>
            <p:cNvPr id="75" name="Group 282"/>
            <p:cNvGrpSpPr/>
            <p:nvPr/>
          </p:nvGrpSpPr>
          <p:grpSpPr>
            <a:xfrm>
              <a:off x="2728392" y="4440560"/>
              <a:ext cx="216024" cy="216023"/>
              <a:chOff x="9209112" y="7464897"/>
              <a:chExt cx="432048" cy="216023"/>
            </a:xfrm>
            <a:grpFill/>
          </p:grpSpPr>
          <p:sp>
            <p:nvSpPr>
              <p:cNvPr id="82" name="Flowchart: Delay 81"/>
              <p:cNvSpPr/>
              <p:nvPr/>
            </p:nvSpPr>
            <p:spPr bwMode="auto">
              <a:xfrm rot="16200000">
                <a:off x="9389132" y="7284877"/>
                <a:ext cx="72008" cy="432048"/>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83" name="Flowchart: Delay 82"/>
              <p:cNvSpPr/>
              <p:nvPr/>
            </p:nvSpPr>
            <p:spPr bwMode="auto">
              <a:xfrm rot="5400000" flipV="1">
                <a:off x="9389132" y="7428892"/>
                <a:ext cx="72008" cy="432048"/>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76" name="Group 284"/>
            <p:cNvGrpSpPr/>
            <p:nvPr/>
          </p:nvGrpSpPr>
          <p:grpSpPr>
            <a:xfrm>
              <a:off x="3016424" y="4440560"/>
              <a:ext cx="216024" cy="216023"/>
              <a:chOff x="9209112" y="7464897"/>
              <a:chExt cx="432048" cy="216023"/>
            </a:xfrm>
            <a:grpFill/>
          </p:grpSpPr>
          <p:sp>
            <p:nvSpPr>
              <p:cNvPr id="80" name="Flowchart: Delay 79"/>
              <p:cNvSpPr/>
              <p:nvPr/>
            </p:nvSpPr>
            <p:spPr bwMode="auto">
              <a:xfrm rot="16200000">
                <a:off x="9389132" y="7284877"/>
                <a:ext cx="72008" cy="432048"/>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81" name="Flowchart: Delay 80"/>
              <p:cNvSpPr/>
              <p:nvPr/>
            </p:nvSpPr>
            <p:spPr bwMode="auto">
              <a:xfrm rot="5400000" flipV="1">
                <a:off x="9389132" y="7428892"/>
                <a:ext cx="72008" cy="432048"/>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77" name="Group 286"/>
            <p:cNvGrpSpPr/>
            <p:nvPr/>
          </p:nvGrpSpPr>
          <p:grpSpPr>
            <a:xfrm>
              <a:off x="3304456" y="4440560"/>
              <a:ext cx="216024" cy="216023"/>
              <a:chOff x="9209112" y="7464897"/>
              <a:chExt cx="432048" cy="216023"/>
            </a:xfrm>
            <a:grpFill/>
          </p:grpSpPr>
          <p:sp>
            <p:nvSpPr>
              <p:cNvPr id="78" name="Flowchart: Delay 77"/>
              <p:cNvSpPr/>
              <p:nvPr/>
            </p:nvSpPr>
            <p:spPr bwMode="auto">
              <a:xfrm rot="16200000">
                <a:off x="9389132" y="7284877"/>
                <a:ext cx="72008" cy="432048"/>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79" name="Flowchart: Delay 78"/>
              <p:cNvSpPr/>
              <p:nvPr/>
            </p:nvSpPr>
            <p:spPr bwMode="auto">
              <a:xfrm rot="5400000" flipV="1">
                <a:off x="9389132" y="7428892"/>
                <a:ext cx="72008" cy="432048"/>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sp>
        <p:nvSpPr>
          <p:cNvPr id="84" name="Rectangle 83"/>
          <p:cNvSpPr/>
          <p:nvPr/>
        </p:nvSpPr>
        <p:spPr bwMode="auto">
          <a:xfrm>
            <a:off x="8071891" y="2747181"/>
            <a:ext cx="936104" cy="1152128"/>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98" name="Rectangle 97"/>
          <p:cNvSpPr/>
          <p:nvPr/>
        </p:nvSpPr>
        <p:spPr bwMode="auto">
          <a:xfrm flipH="1">
            <a:off x="4759523" y="2459149"/>
            <a:ext cx="4248472" cy="288032"/>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ea typeface="MS PGothic" pitchFamily="34" charset="-128"/>
              </a:rPr>
              <a:t>SVLAN Relay</a:t>
            </a:r>
            <a:endParaRPr kumimoji="0" lang="en-GB" sz="1200" b="1" i="0" u="none" strike="noStrike" cap="none" normalizeH="0" baseline="0" dirty="0" smtClean="0">
              <a:ln>
                <a:noFill/>
              </a:ln>
              <a:solidFill>
                <a:schemeClr val="tx1"/>
              </a:solidFill>
              <a:effectLst/>
              <a:latin typeface="Arial" charset="0"/>
              <a:ea typeface="MS PGothic" pitchFamily="34" charset="-128"/>
            </a:endParaRPr>
          </a:p>
        </p:txBody>
      </p:sp>
      <p:sp>
        <p:nvSpPr>
          <p:cNvPr id="99" name="TextBox 98"/>
          <p:cNvSpPr txBox="1"/>
          <p:nvPr/>
        </p:nvSpPr>
        <p:spPr>
          <a:xfrm>
            <a:off x="352128" y="7344806"/>
            <a:ext cx="3876255" cy="400110"/>
          </a:xfrm>
          <a:prstGeom prst="rect">
            <a:avLst/>
          </a:prstGeom>
          <a:noFill/>
        </p:spPr>
        <p:txBody>
          <a:bodyPr wrap="square" rtlCol="0">
            <a:spAutoFit/>
          </a:bodyPr>
          <a:lstStyle/>
          <a:p>
            <a:pPr algn="ctr"/>
            <a:r>
              <a:rPr lang="en-GB" sz="2000" dirty="0" smtClean="0">
                <a:solidFill>
                  <a:srgbClr val="C00000"/>
                </a:solidFill>
              </a:rPr>
              <a:t>Separate</a:t>
            </a:r>
            <a:r>
              <a:rPr lang="en-GB" sz="2000" dirty="0" smtClean="0"/>
              <a:t> B- &amp; S-VLAN fabrics</a:t>
            </a:r>
            <a:endParaRPr lang="en-US" sz="2000" dirty="0"/>
          </a:p>
        </p:txBody>
      </p:sp>
      <p:sp>
        <p:nvSpPr>
          <p:cNvPr id="100" name="TextBox 99"/>
          <p:cNvSpPr txBox="1"/>
          <p:nvPr/>
        </p:nvSpPr>
        <p:spPr>
          <a:xfrm>
            <a:off x="5039643" y="7344806"/>
            <a:ext cx="4164287" cy="707886"/>
          </a:xfrm>
          <a:prstGeom prst="rect">
            <a:avLst/>
          </a:prstGeom>
          <a:noFill/>
        </p:spPr>
        <p:txBody>
          <a:bodyPr wrap="square" rtlCol="0">
            <a:spAutoFit/>
          </a:bodyPr>
          <a:lstStyle/>
          <a:p>
            <a:pPr algn="ctr"/>
            <a:r>
              <a:rPr lang="en-GB" sz="2000" dirty="0" smtClean="0">
                <a:solidFill>
                  <a:srgbClr val="C00000"/>
                </a:solidFill>
              </a:rPr>
              <a:t>Combined</a:t>
            </a:r>
            <a:r>
              <a:rPr lang="en-GB" sz="2000" dirty="0" smtClean="0"/>
              <a:t> B- &amp; S-VLAN fabrics</a:t>
            </a:r>
          </a:p>
          <a:p>
            <a:pPr algn="ctr"/>
            <a:r>
              <a:rPr lang="en-GB" sz="2000" dirty="0" smtClean="0"/>
              <a:t>(combined PNP/CBP/PIP)</a:t>
            </a:r>
            <a:endParaRPr lang="en-US" sz="2000" dirty="0"/>
          </a:p>
        </p:txBody>
      </p:sp>
      <p:sp>
        <p:nvSpPr>
          <p:cNvPr id="101" name="TextBox 100"/>
          <p:cNvSpPr txBox="1"/>
          <p:nvPr/>
        </p:nvSpPr>
        <p:spPr>
          <a:xfrm flipH="1">
            <a:off x="3160441" y="4502268"/>
            <a:ext cx="1887114" cy="1384995"/>
          </a:xfrm>
          <a:prstGeom prst="rect">
            <a:avLst/>
          </a:prstGeom>
          <a:noFill/>
        </p:spPr>
        <p:txBody>
          <a:bodyPr wrap="square" rtlCol="0">
            <a:spAutoFit/>
          </a:bodyPr>
          <a:lstStyle/>
          <a:p>
            <a:r>
              <a:rPr lang="en-GB" sz="1400" dirty="0" smtClean="0"/>
              <a:t>BVLAN Relay supports </a:t>
            </a:r>
            <a:r>
              <a:rPr lang="en-GB" sz="1400" dirty="0" smtClean="0">
                <a:solidFill>
                  <a:srgbClr val="C00000"/>
                </a:solidFill>
              </a:rPr>
              <a:t>MP BVLAN connectivity </a:t>
            </a:r>
            <a:r>
              <a:rPr lang="en-GB" sz="1400" dirty="0" smtClean="0"/>
              <a:t>between two or more </a:t>
            </a:r>
            <a:r>
              <a:rPr lang="en-GB" sz="1400" dirty="0" err="1" smtClean="0"/>
              <a:t>PNPs</a:t>
            </a:r>
            <a:r>
              <a:rPr lang="en-GB" sz="1400" dirty="0" smtClean="0"/>
              <a:t> and one or more </a:t>
            </a:r>
            <a:r>
              <a:rPr lang="en-GB" sz="1400" dirty="0" err="1" smtClean="0"/>
              <a:t>CBPs</a:t>
            </a:r>
            <a:endParaRPr lang="en-US" sz="1400" dirty="0"/>
          </a:p>
        </p:txBody>
      </p:sp>
      <p:sp>
        <p:nvSpPr>
          <p:cNvPr id="102" name="TextBox 101"/>
          <p:cNvSpPr txBox="1"/>
          <p:nvPr/>
        </p:nvSpPr>
        <p:spPr>
          <a:xfrm flipH="1">
            <a:off x="9080003" y="2992388"/>
            <a:ext cx="1591172" cy="1384995"/>
          </a:xfrm>
          <a:prstGeom prst="rect">
            <a:avLst/>
          </a:prstGeom>
          <a:noFill/>
        </p:spPr>
        <p:txBody>
          <a:bodyPr wrap="square" rtlCol="0">
            <a:spAutoFit/>
          </a:bodyPr>
          <a:lstStyle/>
          <a:p>
            <a:r>
              <a:rPr lang="en-GB" sz="1400" dirty="0" smtClean="0"/>
              <a:t>The same connectivity within a IB-BEB with combined B- &amp; S-VLAN Fabric</a:t>
            </a:r>
          </a:p>
        </p:txBody>
      </p:sp>
      <p:sp>
        <p:nvSpPr>
          <p:cNvPr id="103" name="Rectangle 102"/>
          <p:cNvSpPr/>
          <p:nvPr/>
        </p:nvSpPr>
        <p:spPr bwMode="auto">
          <a:xfrm>
            <a:off x="856183" y="6195620"/>
            <a:ext cx="936104"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04" name="Rectangle 103"/>
          <p:cNvSpPr/>
          <p:nvPr/>
        </p:nvSpPr>
        <p:spPr bwMode="auto">
          <a:xfrm>
            <a:off x="856183" y="6555660"/>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6.7</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05" name="Rectangle 104"/>
          <p:cNvSpPr/>
          <p:nvPr/>
        </p:nvSpPr>
        <p:spPr bwMode="auto">
          <a:xfrm>
            <a:off x="856183" y="677168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802.n</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06" name="Isosceles Triangle 105"/>
          <p:cNvSpPr/>
          <p:nvPr/>
        </p:nvSpPr>
        <p:spPr bwMode="auto">
          <a:xfrm flipV="1">
            <a:off x="1152128" y="6267628"/>
            <a:ext cx="424136" cy="216024"/>
          </a:xfrm>
          <a:prstGeom prst="triangle">
            <a:avLst/>
          </a:prstGeom>
          <a:solidFill>
            <a:srgbClr val="66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07" name="Rectangle 106"/>
          <p:cNvSpPr/>
          <p:nvPr/>
        </p:nvSpPr>
        <p:spPr bwMode="auto">
          <a:xfrm>
            <a:off x="856184" y="5403532"/>
            <a:ext cx="936104"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08" name="Rectangle 107"/>
          <p:cNvSpPr/>
          <p:nvPr/>
        </p:nvSpPr>
        <p:spPr bwMode="auto">
          <a:xfrm>
            <a:off x="856184" y="5763572"/>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 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09" name="Rectangle 108"/>
          <p:cNvSpPr/>
          <p:nvPr/>
        </p:nvSpPr>
        <p:spPr bwMode="auto">
          <a:xfrm>
            <a:off x="856184" y="5979596"/>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grpSp>
        <p:nvGrpSpPr>
          <p:cNvPr id="110" name="Group 294"/>
          <p:cNvGrpSpPr/>
          <p:nvPr/>
        </p:nvGrpSpPr>
        <p:grpSpPr>
          <a:xfrm>
            <a:off x="928193" y="5475541"/>
            <a:ext cx="792088" cy="216023"/>
            <a:chOff x="2728392" y="4440560"/>
            <a:chExt cx="792088" cy="216023"/>
          </a:xfrm>
          <a:solidFill>
            <a:srgbClr val="66FF33"/>
          </a:solidFill>
        </p:grpSpPr>
        <p:grpSp>
          <p:nvGrpSpPr>
            <p:cNvPr id="111" name="Group 282"/>
            <p:cNvGrpSpPr/>
            <p:nvPr/>
          </p:nvGrpSpPr>
          <p:grpSpPr>
            <a:xfrm>
              <a:off x="2728392" y="4440560"/>
              <a:ext cx="216024" cy="216023"/>
              <a:chOff x="9209112" y="7464897"/>
              <a:chExt cx="432048" cy="216023"/>
            </a:xfrm>
            <a:grpFill/>
          </p:grpSpPr>
          <p:sp>
            <p:nvSpPr>
              <p:cNvPr id="118" name="Flowchart: Delay 117"/>
              <p:cNvSpPr/>
              <p:nvPr/>
            </p:nvSpPr>
            <p:spPr bwMode="auto">
              <a:xfrm rot="16200000">
                <a:off x="9389132" y="7284877"/>
                <a:ext cx="72008" cy="432048"/>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19" name="Flowchart: Delay 118"/>
              <p:cNvSpPr/>
              <p:nvPr/>
            </p:nvSpPr>
            <p:spPr bwMode="auto">
              <a:xfrm rot="5400000" flipV="1">
                <a:off x="9389132" y="7428892"/>
                <a:ext cx="72008" cy="432048"/>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112" name="Group 284"/>
            <p:cNvGrpSpPr/>
            <p:nvPr/>
          </p:nvGrpSpPr>
          <p:grpSpPr>
            <a:xfrm>
              <a:off x="3016424" y="4440560"/>
              <a:ext cx="216024" cy="216023"/>
              <a:chOff x="9209112" y="7464897"/>
              <a:chExt cx="432048" cy="216023"/>
            </a:xfrm>
            <a:grpFill/>
          </p:grpSpPr>
          <p:sp>
            <p:nvSpPr>
              <p:cNvPr id="116" name="Flowchart: Delay 115"/>
              <p:cNvSpPr/>
              <p:nvPr/>
            </p:nvSpPr>
            <p:spPr bwMode="auto">
              <a:xfrm rot="16200000">
                <a:off x="9389132" y="7284877"/>
                <a:ext cx="72008" cy="432048"/>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17" name="Flowchart: Delay 116"/>
              <p:cNvSpPr/>
              <p:nvPr/>
            </p:nvSpPr>
            <p:spPr bwMode="auto">
              <a:xfrm rot="5400000" flipV="1">
                <a:off x="9389132" y="7428892"/>
                <a:ext cx="72008" cy="432048"/>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113" name="Group 286"/>
            <p:cNvGrpSpPr/>
            <p:nvPr/>
          </p:nvGrpSpPr>
          <p:grpSpPr>
            <a:xfrm>
              <a:off x="3304456" y="4440560"/>
              <a:ext cx="216024" cy="216023"/>
              <a:chOff x="9209112" y="7464897"/>
              <a:chExt cx="432048" cy="216023"/>
            </a:xfrm>
            <a:grpFill/>
          </p:grpSpPr>
          <p:sp>
            <p:nvSpPr>
              <p:cNvPr id="114" name="Flowchart: Delay 113"/>
              <p:cNvSpPr/>
              <p:nvPr/>
            </p:nvSpPr>
            <p:spPr bwMode="auto">
              <a:xfrm rot="16200000">
                <a:off x="9389132" y="7284877"/>
                <a:ext cx="72008" cy="432048"/>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15" name="Flowchart: Delay 114"/>
              <p:cNvSpPr/>
              <p:nvPr/>
            </p:nvSpPr>
            <p:spPr bwMode="auto">
              <a:xfrm rot="5400000" flipV="1">
                <a:off x="9389132" y="7428892"/>
                <a:ext cx="72008" cy="432048"/>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sp>
        <p:nvSpPr>
          <p:cNvPr id="120" name="Rectangle 119"/>
          <p:cNvSpPr/>
          <p:nvPr/>
        </p:nvSpPr>
        <p:spPr bwMode="auto">
          <a:xfrm>
            <a:off x="6055666" y="3899309"/>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 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21" name="Rectangle 120"/>
          <p:cNvSpPr/>
          <p:nvPr/>
        </p:nvSpPr>
        <p:spPr bwMode="auto">
          <a:xfrm>
            <a:off x="6055666" y="4115333"/>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22" name="Rectangle 121"/>
          <p:cNvSpPr/>
          <p:nvPr/>
        </p:nvSpPr>
        <p:spPr bwMode="auto">
          <a:xfrm>
            <a:off x="5119561" y="6203565"/>
            <a:ext cx="1870031"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23" name="Rectangle 122"/>
          <p:cNvSpPr/>
          <p:nvPr/>
        </p:nvSpPr>
        <p:spPr bwMode="auto">
          <a:xfrm>
            <a:off x="5119561" y="6563605"/>
            <a:ext cx="1870031"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6.7</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24" name="Rectangle 123"/>
          <p:cNvSpPr/>
          <p:nvPr/>
        </p:nvSpPr>
        <p:spPr bwMode="auto">
          <a:xfrm>
            <a:off x="5119561" y="6779629"/>
            <a:ext cx="1870031"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802.n</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25" name="Isosceles Triangle 124"/>
          <p:cNvSpPr/>
          <p:nvPr/>
        </p:nvSpPr>
        <p:spPr bwMode="auto">
          <a:xfrm flipV="1">
            <a:off x="5847554" y="6275573"/>
            <a:ext cx="424136" cy="216024"/>
          </a:xfrm>
          <a:prstGeom prst="triangle">
            <a:avLst/>
          </a:prstGeom>
          <a:solidFill>
            <a:srgbClr val="66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26" name="Rectangle 125"/>
          <p:cNvSpPr/>
          <p:nvPr/>
        </p:nvSpPr>
        <p:spPr bwMode="auto">
          <a:xfrm>
            <a:off x="6055667" y="4547381"/>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6.14</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27" name="Rectangle 126"/>
          <p:cNvSpPr/>
          <p:nvPr/>
        </p:nvSpPr>
        <p:spPr bwMode="auto">
          <a:xfrm>
            <a:off x="6055667" y="4331357"/>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6.10</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cxnSp>
        <p:nvCxnSpPr>
          <p:cNvPr id="128" name="Straight Connector 127"/>
          <p:cNvCxnSpPr/>
          <p:nvPr/>
        </p:nvCxnSpPr>
        <p:spPr bwMode="auto">
          <a:xfrm>
            <a:off x="6559723" y="4763405"/>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129" name="Rectangle 128"/>
          <p:cNvSpPr/>
          <p:nvPr/>
        </p:nvSpPr>
        <p:spPr bwMode="auto">
          <a:xfrm>
            <a:off x="6055667" y="4979429"/>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6.14</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30" name="Rectangle 129"/>
          <p:cNvSpPr/>
          <p:nvPr/>
        </p:nvSpPr>
        <p:spPr bwMode="auto">
          <a:xfrm>
            <a:off x="6055667" y="5195453"/>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6.11, 9.5c</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31" name="Rectangle 130"/>
          <p:cNvSpPr/>
          <p:nvPr/>
        </p:nvSpPr>
        <p:spPr bwMode="auto">
          <a:xfrm>
            <a:off x="6055667" y="5411477"/>
            <a:ext cx="936104"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32" name="Isosceles Triangle 131"/>
          <p:cNvSpPr/>
          <p:nvPr/>
        </p:nvSpPr>
        <p:spPr bwMode="auto">
          <a:xfrm flipV="1">
            <a:off x="6127675" y="5483485"/>
            <a:ext cx="279648" cy="216024"/>
          </a:xfrm>
          <a:prstGeom prst="triangle">
            <a:avLst/>
          </a:prstGeom>
          <a:solidFill>
            <a:srgbClr val="66FF33"/>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33" name="Isosceles Triangle 132"/>
          <p:cNvSpPr/>
          <p:nvPr/>
        </p:nvSpPr>
        <p:spPr bwMode="auto">
          <a:xfrm flipV="1">
            <a:off x="6640115" y="5483485"/>
            <a:ext cx="279648" cy="216024"/>
          </a:xfrm>
          <a:prstGeom prst="triangle">
            <a:avLst/>
          </a:prstGeom>
          <a:solidFill>
            <a:srgbClr val="66FF33"/>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34" name="Rectangle 133"/>
          <p:cNvSpPr/>
          <p:nvPr/>
        </p:nvSpPr>
        <p:spPr bwMode="auto">
          <a:xfrm>
            <a:off x="5119560" y="2747181"/>
            <a:ext cx="936105" cy="3024335"/>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35" name="Rectangle 134"/>
          <p:cNvSpPr/>
          <p:nvPr/>
        </p:nvSpPr>
        <p:spPr bwMode="auto">
          <a:xfrm>
            <a:off x="5119562" y="5771517"/>
            <a:ext cx="1870031"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 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36" name="Rectangle 135"/>
          <p:cNvSpPr/>
          <p:nvPr/>
        </p:nvSpPr>
        <p:spPr bwMode="auto">
          <a:xfrm>
            <a:off x="5119562" y="5987541"/>
            <a:ext cx="1870031"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grpSp>
        <p:nvGrpSpPr>
          <p:cNvPr id="137" name="Group 294"/>
          <p:cNvGrpSpPr/>
          <p:nvPr/>
        </p:nvGrpSpPr>
        <p:grpSpPr>
          <a:xfrm>
            <a:off x="5191570" y="4144516"/>
            <a:ext cx="792088" cy="216023"/>
            <a:chOff x="2728392" y="4440560"/>
            <a:chExt cx="792088" cy="216023"/>
          </a:xfrm>
          <a:solidFill>
            <a:srgbClr val="66FF33"/>
          </a:solidFill>
        </p:grpSpPr>
        <p:grpSp>
          <p:nvGrpSpPr>
            <p:cNvPr id="138" name="Group 282"/>
            <p:cNvGrpSpPr/>
            <p:nvPr/>
          </p:nvGrpSpPr>
          <p:grpSpPr>
            <a:xfrm>
              <a:off x="2728392" y="4440560"/>
              <a:ext cx="216024" cy="216023"/>
              <a:chOff x="9209112" y="7464897"/>
              <a:chExt cx="432048" cy="216023"/>
            </a:xfrm>
            <a:grpFill/>
          </p:grpSpPr>
          <p:sp>
            <p:nvSpPr>
              <p:cNvPr id="145" name="Flowchart: Delay 144"/>
              <p:cNvSpPr/>
              <p:nvPr/>
            </p:nvSpPr>
            <p:spPr bwMode="auto">
              <a:xfrm rot="16200000">
                <a:off x="9389132" y="7284877"/>
                <a:ext cx="72008" cy="432048"/>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46" name="Flowchart: Delay 145"/>
              <p:cNvSpPr/>
              <p:nvPr/>
            </p:nvSpPr>
            <p:spPr bwMode="auto">
              <a:xfrm rot="5400000" flipV="1">
                <a:off x="9389132" y="7428892"/>
                <a:ext cx="72008" cy="432048"/>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139" name="Group 284"/>
            <p:cNvGrpSpPr/>
            <p:nvPr/>
          </p:nvGrpSpPr>
          <p:grpSpPr>
            <a:xfrm>
              <a:off x="3016424" y="4440560"/>
              <a:ext cx="216024" cy="216023"/>
              <a:chOff x="9209112" y="7464897"/>
              <a:chExt cx="432048" cy="216023"/>
            </a:xfrm>
            <a:grpFill/>
          </p:grpSpPr>
          <p:sp>
            <p:nvSpPr>
              <p:cNvPr id="143" name="Flowchart: Delay 142"/>
              <p:cNvSpPr/>
              <p:nvPr/>
            </p:nvSpPr>
            <p:spPr bwMode="auto">
              <a:xfrm rot="16200000">
                <a:off x="9389132" y="7284877"/>
                <a:ext cx="72008" cy="432048"/>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44" name="Flowchart: Delay 143"/>
              <p:cNvSpPr/>
              <p:nvPr/>
            </p:nvSpPr>
            <p:spPr bwMode="auto">
              <a:xfrm rot="5400000" flipV="1">
                <a:off x="9389132" y="7428892"/>
                <a:ext cx="72008" cy="432048"/>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140" name="Group 286"/>
            <p:cNvGrpSpPr/>
            <p:nvPr/>
          </p:nvGrpSpPr>
          <p:grpSpPr>
            <a:xfrm>
              <a:off x="3304456" y="4440560"/>
              <a:ext cx="216024" cy="216023"/>
              <a:chOff x="9209112" y="7464897"/>
              <a:chExt cx="432048" cy="216023"/>
            </a:xfrm>
            <a:grpFill/>
          </p:grpSpPr>
          <p:sp>
            <p:nvSpPr>
              <p:cNvPr id="141" name="Flowchart: Delay 140"/>
              <p:cNvSpPr/>
              <p:nvPr/>
            </p:nvSpPr>
            <p:spPr bwMode="auto">
              <a:xfrm rot="16200000">
                <a:off x="9389132" y="7284877"/>
                <a:ext cx="72008" cy="432048"/>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42" name="Flowchart: Delay 141"/>
              <p:cNvSpPr/>
              <p:nvPr/>
            </p:nvSpPr>
            <p:spPr bwMode="auto">
              <a:xfrm rot="5400000" flipV="1">
                <a:off x="9389132" y="7428892"/>
                <a:ext cx="72008" cy="432048"/>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sp>
        <p:nvSpPr>
          <p:cNvPr id="147" name="Rectangle 146"/>
          <p:cNvSpPr/>
          <p:nvPr/>
        </p:nvSpPr>
        <p:spPr bwMode="auto">
          <a:xfrm>
            <a:off x="6055666" y="2747181"/>
            <a:ext cx="936104" cy="1152128"/>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61" name="Rectangle 160"/>
          <p:cNvSpPr/>
          <p:nvPr/>
        </p:nvSpPr>
        <p:spPr bwMode="auto">
          <a:xfrm>
            <a:off x="856183" y="3243292"/>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 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62" name="Rectangle 161"/>
          <p:cNvSpPr/>
          <p:nvPr/>
        </p:nvSpPr>
        <p:spPr bwMode="auto">
          <a:xfrm>
            <a:off x="856183" y="3459316"/>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63" name="Rectangle 162"/>
          <p:cNvSpPr/>
          <p:nvPr/>
        </p:nvSpPr>
        <p:spPr bwMode="auto">
          <a:xfrm>
            <a:off x="856184" y="389136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6.14</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64" name="Rectangle 163"/>
          <p:cNvSpPr/>
          <p:nvPr/>
        </p:nvSpPr>
        <p:spPr bwMode="auto">
          <a:xfrm>
            <a:off x="856184" y="3675340"/>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6.10</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cxnSp>
        <p:nvCxnSpPr>
          <p:cNvPr id="165" name="Straight Connector 164"/>
          <p:cNvCxnSpPr/>
          <p:nvPr/>
        </p:nvCxnSpPr>
        <p:spPr bwMode="auto">
          <a:xfrm>
            <a:off x="1360240" y="4107388"/>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166" name="Rectangle 165"/>
          <p:cNvSpPr/>
          <p:nvPr/>
        </p:nvSpPr>
        <p:spPr bwMode="auto">
          <a:xfrm>
            <a:off x="856184" y="4323412"/>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6.14</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67" name="Rectangle 166"/>
          <p:cNvSpPr/>
          <p:nvPr/>
        </p:nvSpPr>
        <p:spPr bwMode="auto">
          <a:xfrm>
            <a:off x="856184" y="4539436"/>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6.11, 9.5c</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68" name="Rectangle 167"/>
          <p:cNvSpPr/>
          <p:nvPr/>
        </p:nvSpPr>
        <p:spPr bwMode="auto">
          <a:xfrm>
            <a:off x="856184" y="4755460"/>
            <a:ext cx="936104"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69" name="Isosceles Triangle 168"/>
          <p:cNvSpPr/>
          <p:nvPr/>
        </p:nvSpPr>
        <p:spPr bwMode="auto">
          <a:xfrm flipV="1">
            <a:off x="943099" y="4827468"/>
            <a:ext cx="279648" cy="216024"/>
          </a:xfrm>
          <a:prstGeom prst="triangle">
            <a:avLst/>
          </a:prstGeom>
          <a:solidFill>
            <a:srgbClr val="66FF33"/>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70" name="Isosceles Triangle 169"/>
          <p:cNvSpPr/>
          <p:nvPr/>
        </p:nvSpPr>
        <p:spPr bwMode="auto">
          <a:xfrm flipV="1">
            <a:off x="1383531" y="4827468"/>
            <a:ext cx="279648" cy="216024"/>
          </a:xfrm>
          <a:prstGeom prst="triangle">
            <a:avLst/>
          </a:prstGeom>
          <a:solidFill>
            <a:srgbClr val="66FF33"/>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71" name="Rectangle 170"/>
          <p:cNvSpPr/>
          <p:nvPr/>
        </p:nvSpPr>
        <p:spPr bwMode="auto">
          <a:xfrm>
            <a:off x="856183" y="2091164"/>
            <a:ext cx="936104" cy="1152128"/>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90" name="Rectangle 189"/>
          <p:cNvSpPr/>
          <p:nvPr/>
        </p:nvSpPr>
        <p:spPr bwMode="auto">
          <a:xfrm>
            <a:off x="4543499" y="2099109"/>
            <a:ext cx="4896544" cy="648072"/>
          </a:xfrm>
          <a:prstGeom prst="rect">
            <a:avLst/>
          </a:prstGeom>
          <a:noFill/>
          <a:ln w="381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91" name="TextBox 190"/>
          <p:cNvSpPr txBox="1"/>
          <p:nvPr/>
        </p:nvSpPr>
        <p:spPr>
          <a:xfrm>
            <a:off x="9440043" y="2099109"/>
            <a:ext cx="954107" cy="400110"/>
          </a:xfrm>
          <a:prstGeom prst="rect">
            <a:avLst/>
          </a:prstGeom>
          <a:noFill/>
        </p:spPr>
        <p:txBody>
          <a:bodyPr wrap="none" rtlCol="0">
            <a:spAutoFit/>
          </a:bodyPr>
          <a:lstStyle/>
          <a:p>
            <a:r>
              <a:rPr lang="en-GB" sz="2000" dirty="0" smtClean="0"/>
              <a:t>Fabric</a:t>
            </a:r>
            <a:endParaRPr lang="en-US" sz="2000" dirty="0"/>
          </a:p>
        </p:txBody>
      </p:sp>
      <p:grpSp>
        <p:nvGrpSpPr>
          <p:cNvPr id="192" name="Group 998"/>
          <p:cNvGrpSpPr/>
          <p:nvPr/>
        </p:nvGrpSpPr>
        <p:grpSpPr>
          <a:xfrm>
            <a:off x="871091" y="5767881"/>
            <a:ext cx="936104" cy="424036"/>
            <a:chOff x="1447155" y="3864496"/>
            <a:chExt cx="864096" cy="1512168"/>
          </a:xfrm>
        </p:grpSpPr>
        <p:sp>
          <p:nvSpPr>
            <p:cNvPr id="193" name="TextBox 192"/>
            <p:cNvSpPr txBox="1"/>
            <p:nvPr/>
          </p:nvSpPr>
          <p:spPr>
            <a:xfrm>
              <a:off x="1533565" y="4583877"/>
              <a:ext cx="700576" cy="307779"/>
            </a:xfrm>
            <a:prstGeom prst="rect">
              <a:avLst/>
            </a:prstGeom>
            <a:solidFill>
              <a:schemeClr val="bg1"/>
            </a:solidFill>
            <a:ln w="28575">
              <a:noFill/>
            </a:ln>
          </p:spPr>
          <p:txBody>
            <a:bodyPr wrap="none" rtlCol="0" anchor="ctr">
              <a:spAutoFit/>
            </a:bodyPr>
            <a:lstStyle/>
            <a:p>
              <a:pPr algn="ctr"/>
              <a:r>
                <a:rPr lang="en-GB" sz="1400" dirty="0" smtClean="0"/>
                <a:t>MUX</a:t>
              </a:r>
              <a:endParaRPr lang="en-US" sz="1400" dirty="0"/>
            </a:p>
          </p:txBody>
        </p:sp>
        <p:sp>
          <p:nvSpPr>
            <p:cNvPr id="194" name="Trapezoid 193"/>
            <p:cNvSpPr/>
            <p:nvPr/>
          </p:nvSpPr>
          <p:spPr bwMode="auto">
            <a:xfrm flipV="1">
              <a:off x="1447155" y="3864496"/>
              <a:ext cx="864096" cy="1512168"/>
            </a:xfrm>
            <a:prstGeom prst="trapezoid">
              <a:avLst>
                <a:gd name="adj" fmla="val 20742"/>
              </a:avLst>
            </a:prstGeom>
            <a:noFill/>
            <a:ln w="285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dirty="0" smtClean="0">
                <a:ln>
                  <a:noFill/>
                </a:ln>
                <a:solidFill>
                  <a:schemeClr val="tx1"/>
                </a:solidFill>
                <a:effectLst/>
                <a:latin typeface="Arial" charset="0"/>
                <a:ea typeface="MS PGothic" pitchFamily="34" charset="-128"/>
              </a:endParaRPr>
            </a:p>
          </p:txBody>
        </p:sp>
      </p:grpSp>
      <p:grpSp>
        <p:nvGrpSpPr>
          <p:cNvPr id="195" name="Group 998"/>
          <p:cNvGrpSpPr/>
          <p:nvPr/>
        </p:nvGrpSpPr>
        <p:grpSpPr>
          <a:xfrm>
            <a:off x="1924838" y="5774574"/>
            <a:ext cx="936104" cy="424036"/>
            <a:chOff x="1447155" y="3864496"/>
            <a:chExt cx="864096" cy="1512168"/>
          </a:xfrm>
        </p:grpSpPr>
        <p:sp>
          <p:nvSpPr>
            <p:cNvPr id="196" name="TextBox 195"/>
            <p:cNvSpPr txBox="1"/>
            <p:nvPr/>
          </p:nvSpPr>
          <p:spPr>
            <a:xfrm>
              <a:off x="1533565" y="4583877"/>
              <a:ext cx="700576" cy="307779"/>
            </a:xfrm>
            <a:prstGeom prst="rect">
              <a:avLst/>
            </a:prstGeom>
            <a:solidFill>
              <a:schemeClr val="bg1"/>
            </a:solidFill>
            <a:ln w="28575">
              <a:noFill/>
            </a:ln>
          </p:spPr>
          <p:txBody>
            <a:bodyPr wrap="none" rtlCol="0" anchor="ctr">
              <a:spAutoFit/>
            </a:bodyPr>
            <a:lstStyle/>
            <a:p>
              <a:pPr algn="ctr"/>
              <a:r>
                <a:rPr lang="en-GB" sz="1400" dirty="0" smtClean="0"/>
                <a:t>MUX</a:t>
              </a:r>
              <a:endParaRPr lang="en-US" sz="1400" dirty="0"/>
            </a:p>
          </p:txBody>
        </p:sp>
        <p:sp>
          <p:nvSpPr>
            <p:cNvPr id="197" name="Trapezoid 196"/>
            <p:cNvSpPr/>
            <p:nvPr/>
          </p:nvSpPr>
          <p:spPr bwMode="auto">
            <a:xfrm flipV="1">
              <a:off x="1447155" y="3864496"/>
              <a:ext cx="864096" cy="1512168"/>
            </a:xfrm>
            <a:prstGeom prst="trapezoid">
              <a:avLst>
                <a:gd name="adj" fmla="val 20742"/>
              </a:avLst>
            </a:prstGeom>
            <a:noFill/>
            <a:ln w="285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dirty="0" smtClean="0">
                <a:ln>
                  <a:noFill/>
                </a:ln>
                <a:solidFill>
                  <a:schemeClr val="tx1"/>
                </a:solidFill>
                <a:effectLst/>
                <a:latin typeface="Arial" charset="0"/>
                <a:ea typeface="MS PGothic" pitchFamily="34" charset="-128"/>
              </a:endParaRPr>
            </a:p>
          </p:txBody>
        </p:sp>
      </p:grpSp>
      <p:grpSp>
        <p:nvGrpSpPr>
          <p:cNvPr id="198" name="Group 998"/>
          <p:cNvGrpSpPr/>
          <p:nvPr/>
        </p:nvGrpSpPr>
        <p:grpSpPr>
          <a:xfrm>
            <a:off x="5138290" y="5776588"/>
            <a:ext cx="1863401" cy="424036"/>
            <a:chOff x="1447155" y="3864496"/>
            <a:chExt cx="864096" cy="1512168"/>
          </a:xfrm>
        </p:grpSpPr>
        <p:sp>
          <p:nvSpPr>
            <p:cNvPr id="199" name="TextBox 198"/>
            <p:cNvSpPr txBox="1"/>
            <p:nvPr/>
          </p:nvSpPr>
          <p:spPr>
            <a:xfrm>
              <a:off x="1533565" y="4583877"/>
              <a:ext cx="700576" cy="307779"/>
            </a:xfrm>
            <a:prstGeom prst="rect">
              <a:avLst/>
            </a:prstGeom>
            <a:solidFill>
              <a:schemeClr val="bg1"/>
            </a:solidFill>
            <a:ln w="38100">
              <a:noFill/>
            </a:ln>
          </p:spPr>
          <p:txBody>
            <a:bodyPr wrap="none" rtlCol="0" anchor="ctr">
              <a:spAutoFit/>
            </a:bodyPr>
            <a:lstStyle/>
            <a:p>
              <a:pPr algn="ctr"/>
              <a:r>
                <a:rPr lang="en-GB" sz="1400" dirty="0" smtClean="0"/>
                <a:t>MUX</a:t>
              </a:r>
              <a:endParaRPr lang="en-US" sz="1400" dirty="0"/>
            </a:p>
          </p:txBody>
        </p:sp>
        <p:sp>
          <p:nvSpPr>
            <p:cNvPr id="200" name="Trapezoid 199"/>
            <p:cNvSpPr/>
            <p:nvPr/>
          </p:nvSpPr>
          <p:spPr bwMode="auto">
            <a:xfrm flipV="1">
              <a:off x="1447155" y="3864496"/>
              <a:ext cx="864096" cy="1512168"/>
            </a:xfrm>
            <a:prstGeom prst="trapezoid">
              <a:avLst>
                <a:gd name="adj" fmla="val 20742"/>
              </a:avLst>
            </a:prstGeom>
            <a:noFill/>
            <a:ln w="285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dirty="0" smtClean="0">
                <a:ln>
                  <a:noFill/>
                </a:ln>
                <a:solidFill>
                  <a:schemeClr val="tx1"/>
                </a:solidFill>
                <a:effectLst/>
                <a:latin typeface="Arial" charset="0"/>
                <a:ea typeface="MS PGothic" pitchFamily="34" charset="-128"/>
              </a:endParaRPr>
            </a:p>
          </p:txBody>
        </p:sp>
      </p:grpSp>
      <p:grpSp>
        <p:nvGrpSpPr>
          <p:cNvPr id="201" name="Group 998"/>
          <p:cNvGrpSpPr/>
          <p:nvPr/>
        </p:nvGrpSpPr>
        <p:grpSpPr>
          <a:xfrm>
            <a:off x="7123844" y="5776588"/>
            <a:ext cx="1863401" cy="424036"/>
            <a:chOff x="1447155" y="3864496"/>
            <a:chExt cx="864096" cy="1512168"/>
          </a:xfrm>
        </p:grpSpPr>
        <p:sp>
          <p:nvSpPr>
            <p:cNvPr id="202" name="TextBox 201"/>
            <p:cNvSpPr txBox="1"/>
            <p:nvPr/>
          </p:nvSpPr>
          <p:spPr>
            <a:xfrm>
              <a:off x="1533565" y="4583877"/>
              <a:ext cx="700576" cy="307779"/>
            </a:xfrm>
            <a:prstGeom prst="rect">
              <a:avLst/>
            </a:prstGeom>
            <a:solidFill>
              <a:schemeClr val="bg1"/>
            </a:solidFill>
            <a:ln w="38100">
              <a:noFill/>
            </a:ln>
          </p:spPr>
          <p:txBody>
            <a:bodyPr wrap="none" rtlCol="0" anchor="ctr">
              <a:spAutoFit/>
            </a:bodyPr>
            <a:lstStyle/>
            <a:p>
              <a:pPr algn="ctr"/>
              <a:r>
                <a:rPr lang="en-GB" sz="1400" dirty="0" smtClean="0"/>
                <a:t>MUX</a:t>
              </a:r>
              <a:endParaRPr lang="en-US" sz="1400" dirty="0"/>
            </a:p>
          </p:txBody>
        </p:sp>
        <p:sp>
          <p:nvSpPr>
            <p:cNvPr id="203" name="Trapezoid 202"/>
            <p:cNvSpPr/>
            <p:nvPr/>
          </p:nvSpPr>
          <p:spPr bwMode="auto">
            <a:xfrm flipV="1">
              <a:off x="1447155" y="3864496"/>
              <a:ext cx="864096" cy="1512168"/>
            </a:xfrm>
            <a:prstGeom prst="trapezoid">
              <a:avLst>
                <a:gd name="adj" fmla="val 20742"/>
              </a:avLst>
            </a:prstGeom>
            <a:noFill/>
            <a:ln w="285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dirty="0" smtClean="0">
                <a:ln>
                  <a:noFill/>
                </a:ln>
                <a:solidFill>
                  <a:schemeClr val="tx1"/>
                </a:solidFill>
                <a:effectLst/>
                <a:latin typeface="Arial" charset="0"/>
                <a:ea typeface="MS PGothic" pitchFamily="34" charset="-128"/>
              </a:endParaRPr>
            </a:p>
          </p:txBody>
        </p:sp>
      </p:grpSp>
      <p:grpSp>
        <p:nvGrpSpPr>
          <p:cNvPr id="204" name="Group 998"/>
          <p:cNvGrpSpPr/>
          <p:nvPr/>
        </p:nvGrpSpPr>
        <p:grpSpPr>
          <a:xfrm>
            <a:off x="6055667" y="3928492"/>
            <a:ext cx="432048" cy="1432148"/>
            <a:chOff x="1447155" y="3864496"/>
            <a:chExt cx="864096" cy="1512168"/>
          </a:xfrm>
        </p:grpSpPr>
        <p:sp>
          <p:nvSpPr>
            <p:cNvPr id="205" name="TextBox 204"/>
            <p:cNvSpPr txBox="1"/>
            <p:nvPr/>
          </p:nvSpPr>
          <p:spPr>
            <a:xfrm>
              <a:off x="1533565" y="4092590"/>
              <a:ext cx="700576" cy="307779"/>
            </a:xfrm>
            <a:prstGeom prst="rect">
              <a:avLst/>
            </a:prstGeom>
            <a:solidFill>
              <a:schemeClr val="bg1"/>
            </a:solidFill>
            <a:ln w="28575">
              <a:noFill/>
            </a:ln>
          </p:spPr>
          <p:txBody>
            <a:bodyPr wrap="none" rtlCol="0" anchor="ctr">
              <a:spAutoFit/>
            </a:bodyPr>
            <a:lstStyle/>
            <a:p>
              <a:pPr algn="ctr"/>
              <a:r>
                <a:rPr lang="en-GB" sz="1400" dirty="0" smtClean="0"/>
                <a:t>MUX</a:t>
              </a:r>
              <a:endParaRPr lang="en-US" sz="1400" dirty="0"/>
            </a:p>
          </p:txBody>
        </p:sp>
        <p:sp>
          <p:nvSpPr>
            <p:cNvPr id="206" name="Trapezoid 205"/>
            <p:cNvSpPr/>
            <p:nvPr/>
          </p:nvSpPr>
          <p:spPr bwMode="auto">
            <a:xfrm flipV="1">
              <a:off x="1447155" y="3864496"/>
              <a:ext cx="864096" cy="1512168"/>
            </a:xfrm>
            <a:prstGeom prst="trapezoid">
              <a:avLst>
                <a:gd name="adj" fmla="val 20742"/>
              </a:avLst>
            </a:prstGeom>
            <a:noFill/>
            <a:ln w="285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dirty="0" smtClean="0">
                <a:ln>
                  <a:noFill/>
                </a:ln>
                <a:solidFill>
                  <a:schemeClr val="tx1"/>
                </a:solidFill>
                <a:effectLst/>
                <a:latin typeface="Arial" charset="0"/>
                <a:ea typeface="MS PGothic" pitchFamily="34" charset="-128"/>
              </a:endParaRPr>
            </a:p>
          </p:txBody>
        </p:sp>
      </p:grpSp>
      <p:grpSp>
        <p:nvGrpSpPr>
          <p:cNvPr id="208" name="Group 998"/>
          <p:cNvGrpSpPr/>
          <p:nvPr/>
        </p:nvGrpSpPr>
        <p:grpSpPr>
          <a:xfrm>
            <a:off x="6559723" y="3928492"/>
            <a:ext cx="432048" cy="1432148"/>
            <a:chOff x="1447155" y="3864496"/>
            <a:chExt cx="864096" cy="1512168"/>
          </a:xfrm>
        </p:grpSpPr>
        <p:sp>
          <p:nvSpPr>
            <p:cNvPr id="209" name="TextBox 208"/>
            <p:cNvSpPr txBox="1"/>
            <p:nvPr/>
          </p:nvSpPr>
          <p:spPr>
            <a:xfrm>
              <a:off x="1533565" y="4092590"/>
              <a:ext cx="700576" cy="307779"/>
            </a:xfrm>
            <a:prstGeom prst="rect">
              <a:avLst/>
            </a:prstGeom>
            <a:solidFill>
              <a:schemeClr val="bg1"/>
            </a:solidFill>
            <a:ln w="28575">
              <a:noFill/>
            </a:ln>
          </p:spPr>
          <p:txBody>
            <a:bodyPr wrap="none" rtlCol="0" anchor="ctr">
              <a:spAutoFit/>
            </a:bodyPr>
            <a:lstStyle/>
            <a:p>
              <a:pPr algn="ctr"/>
              <a:r>
                <a:rPr lang="en-GB" sz="1400" dirty="0" smtClean="0"/>
                <a:t>MUX</a:t>
              </a:r>
              <a:endParaRPr lang="en-US" sz="1400" dirty="0"/>
            </a:p>
          </p:txBody>
        </p:sp>
        <p:sp>
          <p:nvSpPr>
            <p:cNvPr id="210" name="Trapezoid 209"/>
            <p:cNvSpPr/>
            <p:nvPr/>
          </p:nvSpPr>
          <p:spPr bwMode="auto">
            <a:xfrm flipV="1">
              <a:off x="1447155" y="3864496"/>
              <a:ext cx="864096" cy="1512168"/>
            </a:xfrm>
            <a:prstGeom prst="trapezoid">
              <a:avLst>
                <a:gd name="adj" fmla="val 20742"/>
              </a:avLst>
            </a:prstGeom>
            <a:noFill/>
            <a:ln w="285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dirty="0" smtClean="0">
                <a:ln>
                  <a:noFill/>
                </a:ln>
                <a:solidFill>
                  <a:schemeClr val="tx1"/>
                </a:solidFill>
                <a:effectLst/>
                <a:latin typeface="Arial" charset="0"/>
                <a:ea typeface="MS PGothic" pitchFamily="34" charset="-128"/>
              </a:endParaRPr>
            </a:p>
          </p:txBody>
        </p:sp>
      </p:grpSp>
      <p:grpSp>
        <p:nvGrpSpPr>
          <p:cNvPr id="211" name="Group 998"/>
          <p:cNvGrpSpPr/>
          <p:nvPr/>
        </p:nvGrpSpPr>
        <p:grpSpPr>
          <a:xfrm>
            <a:off x="8071891" y="3928492"/>
            <a:ext cx="432048" cy="1432148"/>
            <a:chOff x="1447155" y="3864496"/>
            <a:chExt cx="864096" cy="1512168"/>
          </a:xfrm>
        </p:grpSpPr>
        <p:sp>
          <p:nvSpPr>
            <p:cNvPr id="212" name="TextBox 211"/>
            <p:cNvSpPr txBox="1"/>
            <p:nvPr/>
          </p:nvSpPr>
          <p:spPr>
            <a:xfrm>
              <a:off x="1533565" y="4092590"/>
              <a:ext cx="700576" cy="307779"/>
            </a:xfrm>
            <a:prstGeom prst="rect">
              <a:avLst/>
            </a:prstGeom>
            <a:solidFill>
              <a:schemeClr val="bg1"/>
            </a:solidFill>
            <a:ln w="28575">
              <a:noFill/>
            </a:ln>
          </p:spPr>
          <p:txBody>
            <a:bodyPr wrap="none" rtlCol="0" anchor="ctr">
              <a:spAutoFit/>
            </a:bodyPr>
            <a:lstStyle/>
            <a:p>
              <a:pPr algn="ctr"/>
              <a:r>
                <a:rPr lang="en-GB" sz="1400" dirty="0" smtClean="0"/>
                <a:t>MUX</a:t>
              </a:r>
              <a:endParaRPr lang="en-US" sz="1400" dirty="0"/>
            </a:p>
          </p:txBody>
        </p:sp>
        <p:sp>
          <p:nvSpPr>
            <p:cNvPr id="213" name="Trapezoid 212"/>
            <p:cNvSpPr/>
            <p:nvPr/>
          </p:nvSpPr>
          <p:spPr bwMode="auto">
            <a:xfrm flipV="1">
              <a:off x="1447155" y="3864496"/>
              <a:ext cx="864096" cy="1512168"/>
            </a:xfrm>
            <a:prstGeom prst="trapezoid">
              <a:avLst>
                <a:gd name="adj" fmla="val 20742"/>
              </a:avLst>
            </a:prstGeom>
            <a:noFill/>
            <a:ln w="285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dirty="0" smtClean="0">
                <a:ln>
                  <a:noFill/>
                </a:ln>
                <a:solidFill>
                  <a:schemeClr val="tx1"/>
                </a:solidFill>
                <a:effectLst/>
                <a:latin typeface="Arial" charset="0"/>
                <a:ea typeface="MS PGothic" pitchFamily="34" charset="-128"/>
              </a:endParaRPr>
            </a:p>
          </p:txBody>
        </p:sp>
      </p:grpSp>
      <p:grpSp>
        <p:nvGrpSpPr>
          <p:cNvPr id="214" name="Group 998"/>
          <p:cNvGrpSpPr/>
          <p:nvPr/>
        </p:nvGrpSpPr>
        <p:grpSpPr>
          <a:xfrm>
            <a:off x="8575947" y="3928492"/>
            <a:ext cx="432048" cy="1432148"/>
            <a:chOff x="1447155" y="3864496"/>
            <a:chExt cx="864096" cy="1512168"/>
          </a:xfrm>
        </p:grpSpPr>
        <p:sp>
          <p:nvSpPr>
            <p:cNvPr id="215" name="TextBox 214"/>
            <p:cNvSpPr txBox="1"/>
            <p:nvPr/>
          </p:nvSpPr>
          <p:spPr>
            <a:xfrm>
              <a:off x="1533565" y="4092590"/>
              <a:ext cx="700576" cy="307779"/>
            </a:xfrm>
            <a:prstGeom prst="rect">
              <a:avLst/>
            </a:prstGeom>
            <a:solidFill>
              <a:schemeClr val="bg1"/>
            </a:solidFill>
            <a:ln w="28575">
              <a:solidFill>
                <a:schemeClr val="tx1"/>
              </a:solidFill>
            </a:ln>
          </p:spPr>
          <p:txBody>
            <a:bodyPr wrap="none" rtlCol="0" anchor="ctr">
              <a:spAutoFit/>
            </a:bodyPr>
            <a:lstStyle/>
            <a:p>
              <a:pPr algn="ctr"/>
              <a:r>
                <a:rPr lang="en-GB" sz="1400" dirty="0" smtClean="0"/>
                <a:t>MUX</a:t>
              </a:r>
              <a:endParaRPr lang="en-US" sz="1400" dirty="0"/>
            </a:p>
          </p:txBody>
        </p:sp>
        <p:sp>
          <p:nvSpPr>
            <p:cNvPr id="216" name="Trapezoid 215"/>
            <p:cNvSpPr/>
            <p:nvPr/>
          </p:nvSpPr>
          <p:spPr bwMode="auto">
            <a:xfrm flipV="1">
              <a:off x="1447155" y="3864496"/>
              <a:ext cx="864096" cy="1512168"/>
            </a:xfrm>
            <a:prstGeom prst="trapezoid">
              <a:avLst>
                <a:gd name="adj" fmla="val 20742"/>
              </a:avLst>
            </a:prstGeom>
            <a:noFill/>
            <a:ln w="285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dirty="0" smtClean="0">
                <a:ln>
                  <a:noFill/>
                </a:ln>
                <a:solidFill>
                  <a:schemeClr val="tx1"/>
                </a:solidFill>
                <a:effectLst/>
                <a:latin typeface="Arial" charset="0"/>
                <a:ea typeface="MS PGothic" pitchFamily="34" charset="-128"/>
              </a:endParaRPr>
            </a:p>
          </p:txBody>
        </p:sp>
      </p:grpSp>
      <p:sp>
        <p:nvSpPr>
          <p:cNvPr id="185" name="Freeform 184"/>
          <p:cNvSpPr/>
          <p:nvPr/>
        </p:nvSpPr>
        <p:spPr bwMode="auto">
          <a:xfrm>
            <a:off x="914400" y="5251276"/>
            <a:ext cx="1503680" cy="2133600"/>
          </a:xfrm>
          <a:custGeom>
            <a:avLst/>
            <a:gdLst>
              <a:gd name="connsiteX0" fmla="*/ 1422400 w 1503680"/>
              <a:gd name="connsiteY0" fmla="*/ 2113280 h 2133600"/>
              <a:gd name="connsiteX1" fmla="*/ 1463040 w 1503680"/>
              <a:gd name="connsiteY1" fmla="*/ 1645920 h 2133600"/>
              <a:gd name="connsiteX2" fmla="*/ 1503680 w 1503680"/>
              <a:gd name="connsiteY2" fmla="*/ 1158240 h 2133600"/>
              <a:gd name="connsiteX3" fmla="*/ 1483360 w 1503680"/>
              <a:gd name="connsiteY3" fmla="*/ 406400 h 2133600"/>
              <a:gd name="connsiteX4" fmla="*/ 1463040 w 1503680"/>
              <a:gd name="connsiteY4" fmla="*/ 243840 h 2133600"/>
              <a:gd name="connsiteX5" fmla="*/ 1422400 w 1503680"/>
              <a:gd name="connsiteY5" fmla="*/ 121920 h 2133600"/>
              <a:gd name="connsiteX6" fmla="*/ 1341120 w 1503680"/>
              <a:gd name="connsiteY6" fmla="*/ 101600 h 2133600"/>
              <a:gd name="connsiteX7" fmla="*/ 1158240 w 1503680"/>
              <a:gd name="connsiteY7" fmla="*/ 40640 h 2133600"/>
              <a:gd name="connsiteX8" fmla="*/ 1097280 w 1503680"/>
              <a:gd name="connsiteY8" fmla="*/ 20320 h 2133600"/>
              <a:gd name="connsiteX9" fmla="*/ 995680 w 1503680"/>
              <a:gd name="connsiteY9" fmla="*/ 0 h 2133600"/>
              <a:gd name="connsiteX10" fmla="*/ 447040 w 1503680"/>
              <a:gd name="connsiteY10" fmla="*/ 20320 h 2133600"/>
              <a:gd name="connsiteX11" fmla="*/ 386080 w 1503680"/>
              <a:gd name="connsiteY11" fmla="*/ 60960 h 2133600"/>
              <a:gd name="connsiteX12" fmla="*/ 325120 w 1503680"/>
              <a:gd name="connsiteY12" fmla="*/ 81280 h 2133600"/>
              <a:gd name="connsiteX13" fmla="*/ 264160 w 1503680"/>
              <a:gd name="connsiteY13" fmla="*/ 121920 h 2133600"/>
              <a:gd name="connsiteX14" fmla="*/ 142240 w 1503680"/>
              <a:gd name="connsiteY14" fmla="*/ 142240 h 2133600"/>
              <a:gd name="connsiteX15" fmla="*/ 121920 w 1503680"/>
              <a:gd name="connsiteY15" fmla="*/ 203200 h 2133600"/>
              <a:gd name="connsiteX16" fmla="*/ 60960 w 1503680"/>
              <a:gd name="connsiteY16" fmla="*/ 345440 h 2133600"/>
              <a:gd name="connsiteX17" fmla="*/ 40640 w 1503680"/>
              <a:gd name="connsiteY17" fmla="*/ 487680 h 2133600"/>
              <a:gd name="connsiteX18" fmla="*/ 20320 w 1503680"/>
              <a:gd name="connsiteY18" fmla="*/ 548640 h 2133600"/>
              <a:gd name="connsiteX19" fmla="*/ 0 w 1503680"/>
              <a:gd name="connsiteY19" fmla="*/ 690880 h 2133600"/>
              <a:gd name="connsiteX20" fmla="*/ 20320 w 1503680"/>
              <a:gd name="connsiteY20" fmla="*/ 1666240 h 2133600"/>
              <a:gd name="connsiteX21" fmla="*/ 40640 w 1503680"/>
              <a:gd name="connsiteY21" fmla="*/ 1727200 h 2133600"/>
              <a:gd name="connsiteX22" fmla="*/ 40640 w 1503680"/>
              <a:gd name="connsiteY22" fmla="*/ 2133600 h 2133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503680" h="2133600">
                <a:moveTo>
                  <a:pt x="1422400" y="2113280"/>
                </a:moveTo>
                <a:cubicBezTo>
                  <a:pt x="1435947" y="1957493"/>
                  <a:pt x="1455231" y="1802099"/>
                  <a:pt x="1463040" y="1645920"/>
                </a:cubicBezTo>
                <a:cubicBezTo>
                  <a:pt x="1484755" y="1211628"/>
                  <a:pt x="1450463" y="1371106"/>
                  <a:pt x="1503680" y="1158240"/>
                </a:cubicBezTo>
                <a:cubicBezTo>
                  <a:pt x="1496907" y="907627"/>
                  <a:pt x="1494491" y="656858"/>
                  <a:pt x="1483360" y="406400"/>
                </a:cubicBezTo>
                <a:cubicBezTo>
                  <a:pt x="1480935" y="351845"/>
                  <a:pt x="1474482" y="297236"/>
                  <a:pt x="1463040" y="243840"/>
                </a:cubicBezTo>
                <a:cubicBezTo>
                  <a:pt x="1454064" y="201953"/>
                  <a:pt x="1463959" y="132310"/>
                  <a:pt x="1422400" y="121920"/>
                </a:cubicBezTo>
                <a:lnTo>
                  <a:pt x="1341120" y="101600"/>
                </a:lnTo>
                <a:cubicBezTo>
                  <a:pt x="1235061" y="30894"/>
                  <a:pt x="1322500" y="77142"/>
                  <a:pt x="1158240" y="40640"/>
                </a:cubicBezTo>
                <a:cubicBezTo>
                  <a:pt x="1137331" y="35994"/>
                  <a:pt x="1118060" y="25515"/>
                  <a:pt x="1097280" y="20320"/>
                </a:cubicBezTo>
                <a:cubicBezTo>
                  <a:pt x="1063774" y="11943"/>
                  <a:pt x="1029547" y="6773"/>
                  <a:pt x="995680" y="0"/>
                </a:cubicBezTo>
                <a:cubicBezTo>
                  <a:pt x="812800" y="6773"/>
                  <a:pt x="629137" y="2110"/>
                  <a:pt x="447040" y="20320"/>
                </a:cubicBezTo>
                <a:cubicBezTo>
                  <a:pt x="422740" y="22750"/>
                  <a:pt x="407923" y="50038"/>
                  <a:pt x="386080" y="60960"/>
                </a:cubicBezTo>
                <a:cubicBezTo>
                  <a:pt x="366922" y="70539"/>
                  <a:pt x="344278" y="71701"/>
                  <a:pt x="325120" y="81280"/>
                </a:cubicBezTo>
                <a:cubicBezTo>
                  <a:pt x="303277" y="92202"/>
                  <a:pt x="287328" y="114197"/>
                  <a:pt x="264160" y="121920"/>
                </a:cubicBezTo>
                <a:cubicBezTo>
                  <a:pt x="225074" y="134949"/>
                  <a:pt x="182880" y="135467"/>
                  <a:pt x="142240" y="142240"/>
                </a:cubicBezTo>
                <a:cubicBezTo>
                  <a:pt x="135467" y="162560"/>
                  <a:pt x="130357" y="183513"/>
                  <a:pt x="121920" y="203200"/>
                </a:cubicBezTo>
                <a:cubicBezTo>
                  <a:pt x="46592" y="378966"/>
                  <a:pt x="108614" y="202478"/>
                  <a:pt x="60960" y="345440"/>
                </a:cubicBezTo>
                <a:cubicBezTo>
                  <a:pt x="54187" y="392853"/>
                  <a:pt x="50033" y="440715"/>
                  <a:pt x="40640" y="487680"/>
                </a:cubicBezTo>
                <a:cubicBezTo>
                  <a:pt x="36439" y="508683"/>
                  <a:pt x="24521" y="527637"/>
                  <a:pt x="20320" y="548640"/>
                </a:cubicBezTo>
                <a:cubicBezTo>
                  <a:pt x="10927" y="595605"/>
                  <a:pt x="6773" y="643467"/>
                  <a:pt x="0" y="690880"/>
                </a:cubicBezTo>
                <a:cubicBezTo>
                  <a:pt x="6773" y="1016000"/>
                  <a:pt x="7577" y="1341299"/>
                  <a:pt x="20320" y="1666240"/>
                </a:cubicBezTo>
                <a:cubicBezTo>
                  <a:pt x="21159" y="1687643"/>
                  <a:pt x="39710" y="1705801"/>
                  <a:pt x="40640" y="1727200"/>
                </a:cubicBezTo>
                <a:cubicBezTo>
                  <a:pt x="46524" y="1862539"/>
                  <a:pt x="40640" y="1998133"/>
                  <a:pt x="40640" y="2133600"/>
                </a:cubicBezTo>
              </a:path>
            </a:pathLst>
          </a:custGeom>
          <a:noFill/>
          <a:ln w="57150" cap="flat" cmpd="sng" algn="ctr">
            <a:solidFill>
              <a:srgbClr val="C00000"/>
            </a:solidFill>
            <a:prstDash val="sys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87" name="Freeform 186"/>
          <p:cNvSpPr/>
          <p:nvPr/>
        </p:nvSpPr>
        <p:spPr bwMode="auto">
          <a:xfrm>
            <a:off x="5612311" y="2043014"/>
            <a:ext cx="2251881" cy="5320647"/>
          </a:xfrm>
          <a:custGeom>
            <a:avLst/>
            <a:gdLst>
              <a:gd name="connsiteX0" fmla="*/ 2251881 w 2251881"/>
              <a:gd name="connsiteY0" fmla="*/ 5225112 h 5320647"/>
              <a:gd name="connsiteX1" fmla="*/ 2210938 w 2251881"/>
              <a:gd name="connsiteY1" fmla="*/ 5115930 h 5320647"/>
              <a:gd name="connsiteX2" fmla="*/ 2169994 w 2251881"/>
              <a:gd name="connsiteY2" fmla="*/ 4979453 h 5320647"/>
              <a:gd name="connsiteX3" fmla="*/ 2156347 w 2251881"/>
              <a:gd name="connsiteY3" fmla="*/ 3614677 h 5320647"/>
              <a:gd name="connsiteX4" fmla="*/ 2115403 w 2251881"/>
              <a:gd name="connsiteY4" fmla="*/ 3355369 h 5320647"/>
              <a:gd name="connsiteX5" fmla="*/ 2129051 w 2251881"/>
              <a:gd name="connsiteY5" fmla="*/ 2277196 h 5320647"/>
              <a:gd name="connsiteX6" fmla="*/ 2142699 w 2251881"/>
              <a:gd name="connsiteY6" fmla="*/ 2222605 h 5320647"/>
              <a:gd name="connsiteX7" fmla="*/ 2169994 w 2251881"/>
              <a:gd name="connsiteY7" fmla="*/ 666760 h 5320647"/>
              <a:gd name="connsiteX8" fmla="*/ 2156347 w 2251881"/>
              <a:gd name="connsiteY8" fmla="*/ 475692 h 5320647"/>
              <a:gd name="connsiteX9" fmla="*/ 2129051 w 2251881"/>
              <a:gd name="connsiteY9" fmla="*/ 434748 h 5320647"/>
              <a:gd name="connsiteX10" fmla="*/ 2088108 w 2251881"/>
              <a:gd name="connsiteY10" fmla="*/ 393805 h 5320647"/>
              <a:gd name="connsiteX11" fmla="*/ 1815153 w 2251881"/>
              <a:gd name="connsiteY11" fmla="*/ 352862 h 5320647"/>
              <a:gd name="connsiteX12" fmla="*/ 1282890 w 2251881"/>
              <a:gd name="connsiteY12" fmla="*/ 352862 h 5320647"/>
              <a:gd name="connsiteX13" fmla="*/ 1187356 w 2251881"/>
              <a:gd name="connsiteY13" fmla="*/ 366509 h 5320647"/>
              <a:gd name="connsiteX14" fmla="*/ 1064526 w 2251881"/>
              <a:gd name="connsiteY14" fmla="*/ 380157 h 5320647"/>
              <a:gd name="connsiteX15" fmla="*/ 245660 w 2251881"/>
              <a:gd name="connsiteY15" fmla="*/ 380157 h 5320647"/>
              <a:gd name="connsiteX16" fmla="*/ 191069 w 2251881"/>
              <a:gd name="connsiteY16" fmla="*/ 407453 h 5320647"/>
              <a:gd name="connsiteX17" fmla="*/ 150126 w 2251881"/>
              <a:gd name="connsiteY17" fmla="*/ 421100 h 5320647"/>
              <a:gd name="connsiteX18" fmla="*/ 109183 w 2251881"/>
              <a:gd name="connsiteY18" fmla="*/ 462044 h 5320647"/>
              <a:gd name="connsiteX19" fmla="*/ 81887 w 2251881"/>
              <a:gd name="connsiteY19" fmla="*/ 516635 h 5320647"/>
              <a:gd name="connsiteX20" fmla="*/ 40944 w 2251881"/>
              <a:gd name="connsiteY20" fmla="*/ 571226 h 5320647"/>
              <a:gd name="connsiteX21" fmla="*/ 0 w 2251881"/>
              <a:gd name="connsiteY21" fmla="*/ 748647 h 5320647"/>
              <a:gd name="connsiteX22" fmla="*/ 13648 w 2251881"/>
              <a:gd name="connsiteY22" fmla="*/ 1881411 h 5320647"/>
              <a:gd name="connsiteX23" fmla="*/ 27296 w 2251881"/>
              <a:gd name="connsiteY23" fmla="*/ 1936002 h 5320647"/>
              <a:gd name="connsiteX24" fmla="*/ 54591 w 2251881"/>
              <a:gd name="connsiteY24" fmla="*/ 2359083 h 5320647"/>
              <a:gd name="connsiteX25" fmla="*/ 68239 w 2251881"/>
              <a:gd name="connsiteY25" fmla="*/ 2809459 h 5320647"/>
              <a:gd name="connsiteX26" fmla="*/ 81887 w 2251881"/>
              <a:gd name="connsiteY26" fmla="*/ 2850402 h 5320647"/>
              <a:gd name="connsiteX27" fmla="*/ 68239 w 2251881"/>
              <a:gd name="connsiteY27" fmla="*/ 3450903 h 5320647"/>
              <a:gd name="connsiteX28" fmla="*/ 40944 w 2251881"/>
              <a:gd name="connsiteY28" fmla="*/ 3601029 h 5320647"/>
              <a:gd name="connsiteX29" fmla="*/ 13648 w 2251881"/>
              <a:gd name="connsiteY29" fmla="*/ 3682915 h 5320647"/>
              <a:gd name="connsiteX30" fmla="*/ 27296 w 2251881"/>
              <a:gd name="connsiteY30" fmla="*/ 4119644 h 5320647"/>
              <a:gd name="connsiteX31" fmla="*/ 40944 w 2251881"/>
              <a:gd name="connsiteY31" fmla="*/ 4174235 h 5320647"/>
              <a:gd name="connsiteX32" fmla="*/ 68239 w 2251881"/>
              <a:gd name="connsiteY32" fmla="*/ 4228826 h 5320647"/>
              <a:gd name="connsiteX33" fmla="*/ 81887 w 2251881"/>
              <a:gd name="connsiteY33" fmla="*/ 4297065 h 5320647"/>
              <a:gd name="connsiteX34" fmla="*/ 109183 w 2251881"/>
              <a:gd name="connsiteY34" fmla="*/ 4338008 h 5320647"/>
              <a:gd name="connsiteX35" fmla="*/ 122830 w 2251881"/>
              <a:gd name="connsiteY35" fmla="*/ 4474486 h 5320647"/>
              <a:gd name="connsiteX36" fmla="*/ 136478 w 2251881"/>
              <a:gd name="connsiteY36" fmla="*/ 4542724 h 5320647"/>
              <a:gd name="connsiteX37" fmla="*/ 122830 w 2251881"/>
              <a:gd name="connsiteY37" fmla="*/ 4856623 h 5320647"/>
              <a:gd name="connsiteX38" fmla="*/ 109183 w 2251881"/>
              <a:gd name="connsiteY38" fmla="*/ 4897566 h 5320647"/>
              <a:gd name="connsiteX39" fmla="*/ 109183 w 2251881"/>
              <a:gd name="connsiteY39" fmla="*/ 5320647 h 53206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Lst>
            <a:rect l="l" t="t" r="r" b="b"/>
            <a:pathLst>
              <a:path w="2251881" h="5320647">
                <a:moveTo>
                  <a:pt x="2251881" y="5225112"/>
                </a:moveTo>
                <a:cubicBezTo>
                  <a:pt x="2206117" y="5133585"/>
                  <a:pt x="2238812" y="5208845"/>
                  <a:pt x="2210938" y="5115930"/>
                </a:cubicBezTo>
                <a:cubicBezTo>
                  <a:pt x="2161090" y="4949771"/>
                  <a:pt x="2201455" y="5105296"/>
                  <a:pt x="2169994" y="4979453"/>
                </a:cubicBezTo>
                <a:cubicBezTo>
                  <a:pt x="2165445" y="4524528"/>
                  <a:pt x="2164190" y="4069557"/>
                  <a:pt x="2156347" y="3614677"/>
                </a:cubicBezTo>
                <a:cubicBezTo>
                  <a:pt x="2152582" y="3396300"/>
                  <a:pt x="2180701" y="3453314"/>
                  <a:pt x="2115403" y="3355369"/>
                </a:cubicBezTo>
                <a:cubicBezTo>
                  <a:pt x="2119952" y="2995978"/>
                  <a:pt x="2120393" y="2636511"/>
                  <a:pt x="2129051" y="2277196"/>
                </a:cubicBezTo>
                <a:cubicBezTo>
                  <a:pt x="2129503" y="2258444"/>
                  <a:pt x="2142287" y="2241358"/>
                  <a:pt x="2142699" y="2222605"/>
                </a:cubicBezTo>
                <a:cubicBezTo>
                  <a:pt x="2191548" y="0"/>
                  <a:pt x="2131206" y="1714107"/>
                  <a:pt x="2169994" y="666760"/>
                </a:cubicBezTo>
                <a:cubicBezTo>
                  <a:pt x="2165445" y="603071"/>
                  <a:pt x="2167443" y="538572"/>
                  <a:pt x="2156347" y="475692"/>
                </a:cubicBezTo>
                <a:cubicBezTo>
                  <a:pt x="2153496" y="459539"/>
                  <a:pt x="2139552" y="447349"/>
                  <a:pt x="2129051" y="434748"/>
                </a:cubicBezTo>
                <a:cubicBezTo>
                  <a:pt x="2116695" y="419921"/>
                  <a:pt x="2102935" y="406161"/>
                  <a:pt x="2088108" y="393805"/>
                </a:cubicBezTo>
                <a:cubicBezTo>
                  <a:pt x="2005386" y="324869"/>
                  <a:pt x="1956419" y="361171"/>
                  <a:pt x="1815153" y="352862"/>
                </a:cubicBezTo>
                <a:cubicBezTo>
                  <a:pt x="1620970" y="288134"/>
                  <a:pt x="1763650" y="330501"/>
                  <a:pt x="1282890" y="352862"/>
                </a:cubicBezTo>
                <a:cubicBezTo>
                  <a:pt x="1250757" y="354357"/>
                  <a:pt x="1219276" y="362519"/>
                  <a:pt x="1187356" y="366509"/>
                </a:cubicBezTo>
                <a:cubicBezTo>
                  <a:pt x="1146479" y="371619"/>
                  <a:pt x="1105469" y="375608"/>
                  <a:pt x="1064526" y="380157"/>
                </a:cubicBezTo>
                <a:cubicBezTo>
                  <a:pt x="901145" y="376172"/>
                  <a:pt x="467348" y="351241"/>
                  <a:pt x="245660" y="380157"/>
                </a:cubicBezTo>
                <a:cubicBezTo>
                  <a:pt x="225486" y="382788"/>
                  <a:pt x="209769" y="399439"/>
                  <a:pt x="191069" y="407453"/>
                </a:cubicBezTo>
                <a:cubicBezTo>
                  <a:pt x="177846" y="413120"/>
                  <a:pt x="163774" y="416551"/>
                  <a:pt x="150126" y="421100"/>
                </a:cubicBezTo>
                <a:cubicBezTo>
                  <a:pt x="136478" y="434748"/>
                  <a:pt x="120401" y="446338"/>
                  <a:pt x="109183" y="462044"/>
                </a:cubicBezTo>
                <a:cubicBezTo>
                  <a:pt x="97358" y="478599"/>
                  <a:pt x="92670" y="499383"/>
                  <a:pt x="81887" y="516635"/>
                </a:cubicBezTo>
                <a:cubicBezTo>
                  <a:pt x="69832" y="535924"/>
                  <a:pt x="54592" y="553029"/>
                  <a:pt x="40944" y="571226"/>
                </a:cubicBezTo>
                <a:cubicBezTo>
                  <a:pt x="3475" y="683629"/>
                  <a:pt x="17717" y="624629"/>
                  <a:pt x="0" y="748647"/>
                </a:cubicBezTo>
                <a:cubicBezTo>
                  <a:pt x="4549" y="1126235"/>
                  <a:pt x="4969" y="1503895"/>
                  <a:pt x="13648" y="1881411"/>
                </a:cubicBezTo>
                <a:cubicBezTo>
                  <a:pt x="14079" y="1900163"/>
                  <a:pt x="26088" y="1917284"/>
                  <a:pt x="27296" y="1936002"/>
                </a:cubicBezTo>
                <a:cubicBezTo>
                  <a:pt x="55981" y="2380610"/>
                  <a:pt x="8946" y="2176492"/>
                  <a:pt x="54591" y="2359083"/>
                </a:cubicBezTo>
                <a:cubicBezTo>
                  <a:pt x="59140" y="2509208"/>
                  <a:pt x="59908" y="2659496"/>
                  <a:pt x="68239" y="2809459"/>
                </a:cubicBezTo>
                <a:cubicBezTo>
                  <a:pt x="69037" y="2823823"/>
                  <a:pt x="81887" y="2836016"/>
                  <a:pt x="81887" y="2850402"/>
                </a:cubicBezTo>
                <a:cubicBezTo>
                  <a:pt x="81887" y="3050621"/>
                  <a:pt x="76085" y="3250838"/>
                  <a:pt x="68239" y="3450903"/>
                </a:cubicBezTo>
                <a:cubicBezTo>
                  <a:pt x="66649" y="3491439"/>
                  <a:pt x="53815" y="3558126"/>
                  <a:pt x="40944" y="3601029"/>
                </a:cubicBezTo>
                <a:cubicBezTo>
                  <a:pt x="32676" y="3628587"/>
                  <a:pt x="13648" y="3682915"/>
                  <a:pt x="13648" y="3682915"/>
                </a:cubicBezTo>
                <a:cubicBezTo>
                  <a:pt x="18197" y="3828491"/>
                  <a:pt x="19217" y="3974221"/>
                  <a:pt x="27296" y="4119644"/>
                </a:cubicBezTo>
                <a:cubicBezTo>
                  <a:pt x="28336" y="4138372"/>
                  <a:pt x="34358" y="4156672"/>
                  <a:pt x="40944" y="4174235"/>
                </a:cubicBezTo>
                <a:cubicBezTo>
                  <a:pt x="48087" y="4193284"/>
                  <a:pt x="59141" y="4210629"/>
                  <a:pt x="68239" y="4228826"/>
                </a:cubicBezTo>
                <a:cubicBezTo>
                  <a:pt x="72788" y="4251572"/>
                  <a:pt x="73742" y="4275345"/>
                  <a:pt x="81887" y="4297065"/>
                </a:cubicBezTo>
                <a:cubicBezTo>
                  <a:pt x="87646" y="4312423"/>
                  <a:pt x="105495" y="4322025"/>
                  <a:pt x="109183" y="4338008"/>
                </a:cubicBezTo>
                <a:cubicBezTo>
                  <a:pt x="119463" y="4382557"/>
                  <a:pt x="116788" y="4429168"/>
                  <a:pt x="122830" y="4474486"/>
                </a:cubicBezTo>
                <a:cubicBezTo>
                  <a:pt x="125896" y="4497479"/>
                  <a:pt x="131929" y="4519978"/>
                  <a:pt x="136478" y="4542724"/>
                </a:cubicBezTo>
                <a:cubicBezTo>
                  <a:pt x="131929" y="4647357"/>
                  <a:pt x="130862" y="4752200"/>
                  <a:pt x="122830" y="4856623"/>
                </a:cubicBezTo>
                <a:cubicBezTo>
                  <a:pt x="121727" y="4870966"/>
                  <a:pt x="109606" y="4883186"/>
                  <a:pt x="109183" y="4897566"/>
                </a:cubicBezTo>
                <a:cubicBezTo>
                  <a:pt x="105037" y="5038532"/>
                  <a:pt x="109183" y="5179620"/>
                  <a:pt x="109183" y="5320647"/>
                </a:cubicBezTo>
              </a:path>
            </a:pathLst>
          </a:custGeom>
          <a:noFill/>
          <a:ln w="57150" cap="flat" cmpd="sng" algn="ctr">
            <a:solidFill>
              <a:srgbClr val="C00000"/>
            </a:solidFill>
            <a:prstDash val="sys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endParaRPr lang="en-US" sz="2500" smtClean="0">
              <a:latin typeface="Arial" charset="0"/>
            </a:endParaRPr>
          </a:p>
        </p:txBody>
      </p:sp>
      <p:grpSp>
        <p:nvGrpSpPr>
          <p:cNvPr id="217" name="Group 249"/>
          <p:cNvGrpSpPr/>
          <p:nvPr/>
        </p:nvGrpSpPr>
        <p:grpSpPr>
          <a:xfrm>
            <a:off x="2023219" y="2272308"/>
            <a:ext cx="792088" cy="792088"/>
            <a:chOff x="8993088" y="4152528"/>
            <a:chExt cx="792088" cy="792088"/>
          </a:xfrm>
        </p:grpSpPr>
        <p:sp>
          <p:nvSpPr>
            <p:cNvPr id="218" name="Isosceles Triangle 217"/>
            <p:cNvSpPr/>
            <p:nvPr/>
          </p:nvSpPr>
          <p:spPr bwMode="auto">
            <a:xfrm>
              <a:off x="8993088" y="4152528"/>
              <a:ext cx="216024" cy="216024"/>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219" name="Group 251"/>
            <p:cNvGrpSpPr/>
            <p:nvPr/>
          </p:nvGrpSpPr>
          <p:grpSpPr>
            <a:xfrm>
              <a:off x="8993088" y="4440560"/>
              <a:ext cx="216024" cy="216023"/>
              <a:chOff x="9209112" y="7464897"/>
              <a:chExt cx="432048" cy="216023"/>
            </a:xfrm>
          </p:grpSpPr>
          <p:sp>
            <p:nvSpPr>
              <p:cNvPr id="231" name="Flowchart: Delay 230"/>
              <p:cNvSpPr/>
              <p:nvPr/>
            </p:nvSpPr>
            <p:spPr bwMode="auto">
              <a:xfrm rot="16200000">
                <a:off x="9389132" y="7284877"/>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32" name="Flowchart: Delay 231"/>
              <p:cNvSpPr/>
              <p:nvPr/>
            </p:nvSpPr>
            <p:spPr bwMode="auto">
              <a:xfrm rot="5400000" flipV="1">
                <a:off x="9389132" y="7428892"/>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220" name="Isosceles Triangle 219"/>
            <p:cNvSpPr/>
            <p:nvPr/>
          </p:nvSpPr>
          <p:spPr bwMode="auto">
            <a:xfrm flipV="1">
              <a:off x="8993088" y="4728592"/>
              <a:ext cx="216024" cy="216024"/>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21" name="Isosceles Triangle 220"/>
            <p:cNvSpPr/>
            <p:nvPr/>
          </p:nvSpPr>
          <p:spPr bwMode="auto">
            <a:xfrm>
              <a:off x="9281120" y="4152528"/>
              <a:ext cx="216024" cy="216024"/>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222" name="Group 254"/>
            <p:cNvGrpSpPr/>
            <p:nvPr/>
          </p:nvGrpSpPr>
          <p:grpSpPr>
            <a:xfrm>
              <a:off x="9281120" y="4440560"/>
              <a:ext cx="216024" cy="216023"/>
              <a:chOff x="9209112" y="7464897"/>
              <a:chExt cx="432048" cy="216023"/>
            </a:xfrm>
          </p:grpSpPr>
          <p:sp>
            <p:nvSpPr>
              <p:cNvPr id="229" name="Flowchart: Delay 228"/>
              <p:cNvSpPr/>
              <p:nvPr/>
            </p:nvSpPr>
            <p:spPr bwMode="auto">
              <a:xfrm rot="16200000">
                <a:off x="9389132" y="7284877"/>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30" name="Flowchart: Delay 229"/>
              <p:cNvSpPr/>
              <p:nvPr/>
            </p:nvSpPr>
            <p:spPr bwMode="auto">
              <a:xfrm rot="5400000" flipV="1">
                <a:off x="9389132" y="7428892"/>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223" name="Isosceles Triangle 222"/>
            <p:cNvSpPr/>
            <p:nvPr/>
          </p:nvSpPr>
          <p:spPr bwMode="auto">
            <a:xfrm flipV="1">
              <a:off x="9281120" y="4728592"/>
              <a:ext cx="216024" cy="216024"/>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24" name="Isosceles Triangle 223"/>
            <p:cNvSpPr/>
            <p:nvPr/>
          </p:nvSpPr>
          <p:spPr bwMode="auto">
            <a:xfrm>
              <a:off x="9569152" y="4152528"/>
              <a:ext cx="216024" cy="216024"/>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225" name="Group 257"/>
            <p:cNvGrpSpPr/>
            <p:nvPr/>
          </p:nvGrpSpPr>
          <p:grpSpPr>
            <a:xfrm>
              <a:off x="9569152" y="4440560"/>
              <a:ext cx="216024" cy="216023"/>
              <a:chOff x="9209112" y="7464897"/>
              <a:chExt cx="432048" cy="216023"/>
            </a:xfrm>
          </p:grpSpPr>
          <p:sp>
            <p:nvSpPr>
              <p:cNvPr id="227" name="Flowchart: Delay 226"/>
              <p:cNvSpPr/>
              <p:nvPr/>
            </p:nvSpPr>
            <p:spPr bwMode="auto">
              <a:xfrm rot="16200000">
                <a:off x="9389132" y="7284877"/>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28" name="Flowchart: Delay 227"/>
              <p:cNvSpPr/>
              <p:nvPr/>
            </p:nvSpPr>
            <p:spPr bwMode="auto">
              <a:xfrm rot="5400000" flipV="1">
                <a:off x="9389132" y="7428892"/>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226" name="Isosceles Triangle 225"/>
            <p:cNvSpPr/>
            <p:nvPr/>
          </p:nvSpPr>
          <p:spPr bwMode="auto">
            <a:xfrm flipV="1">
              <a:off x="9569152" y="4728592"/>
              <a:ext cx="216024" cy="216024"/>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233" name="Group 249"/>
          <p:cNvGrpSpPr/>
          <p:nvPr/>
        </p:nvGrpSpPr>
        <p:grpSpPr>
          <a:xfrm>
            <a:off x="6127675" y="2920380"/>
            <a:ext cx="792088" cy="792088"/>
            <a:chOff x="8993088" y="4152528"/>
            <a:chExt cx="792088" cy="792088"/>
          </a:xfrm>
        </p:grpSpPr>
        <p:sp>
          <p:nvSpPr>
            <p:cNvPr id="234" name="Isosceles Triangle 233"/>
            <p:cNvSpPr/>
            <p:nvPr/>
          </p:nvSpPr>
          <p:spPr bwMode="auto">
            <a:xfrm>
              <a:off x="8993088" y="4152528"/>
              <a:ext cx="216024" cy="216024"/>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235" name="Group 251"/>
            <p:cNvGrpSpPr/>
            <p:nvPr/>
          </p:nvGrpSpPr>
          <p:grpSpPr>
            <a:xfrm>
              <a:off x="8993088" y="4440560"/>
              <a:ext cx="216024" cy="216023"/>
              <a:chOff x="9209112" y="7464897"/>
              <a:chExt cx="432048" cy="216023"/>
            </a:xfrm>
          </p:grpSpPr>
          <p:sp>
            <p:nvSpPr>
              <p:cNvPr id="247" name="Flowchart: Delay 246"/>
              <p:cNvSpPr/>
              <p:nvPr/>
            </p:nvSpPr>
            <p:spPr bwMode="auto">
              <a:xfrm rot="16200000">
                <a:off x="9389132" y="7284877"/>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48" name="Flowchart: Delay 247"/>
              <p:cNvSpPr/>
              <p:nvPr/>
            </p:nvSpPr>
            <p:spPr bwMode="auto">
              <a:xfrm rot="5400000" flipV="1">
                <a:off x="9389132" y="7428892"/>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236" name="Isosceles Triangle 235"/>
            <p:cNvSpPr/>
            <p:nvPr/>
          </p:nvSpPr>
          <p:spPr bwMode="auto">
            <a:xfrm flipV="1">
              <a:off x="8993088" y="4728592"/>
              <a:ext cx="216024" cy="216024"/>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37" name="Isosceles Triangle 236"/>
            <p:cNvSpPr/>
            <p:nvPr/>
          </p:nvSpPr>
          <p:spPr bwMode="auto">
            <a:xfrm>
              <a:off x="9281120" y="4152528"/>
              <a:ext cx="216024" cy="216024"/>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238" name="Group 254"/>
            <p:cNvGrpSpPr/>
            <p:nvPr/>
          </p:nvGrpSpPr>
          <p:grpSpPr>
            <a:xfrm>
              <a:off x="9281120" y="4440560"/>
              <a:ext cx="216024" cy="216023"/>
              <a:chOff x="9209112" y="7464897"/>
              <a:chExt cx="432048" cy="216023"/>
            </a:xfrm>
          </p:grpSpPr>
          <p:sp>
            <p:nvSpPr>
              <p:cNvPr id="245" name="Flowchart: Delay 244"/>
              <p:cNvSpPr/>
              <p:nvPr/>
            </p:nvSpPr>
            <p:spPr bwMode="auto">
              <a:xfrm rot="16200000">
                <a:off x="9389132" y="7284877"/>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46" name="Flowchart: Delay 245"/>
              <p:cNvSpPr/>
              <p:nvPr/>
            </p:nvSpPr>
            <p:spPr bwMode="auto">
              <a:xfrm rot="5400000" flipV="1">
                <a:off x="9389132" y="7428892"/>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239" name="Isosceles Triangle 238"/>
            <p:cNvSpPr/>
            <p:nvPr/>
          </p:nvSpPr>
          <p:spPr bwMode="auto">
            <a:xfrm flipV="1">
              <a:off x="9281120" y="4728592"/>
              <a:ext cx="216024" cy="216024"/>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40" name="Isosceles Triangle 239"/>
            <p:cNvSpPr/>
            <p:nvPr/>
          </p:nvSpPr>
          <p:spPr bwMode="auto">
            <a:xfrm>
              <a:off x="9569152" y="4152528"/>
              <a:ext cx="216024" cy="216024"/>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241" name="Group 257"/>
            <p:cNvGrpSpPr/>
            <p:nvPr/>
          </p:nvGrpSpPr>
          <p:grpSpPr>
            <a:xfrm>
              <a:off x="9569152" y="4440560"/>
              <a:ext cx="216024" cy="216023"/>
              <a:chOff x="9209112" y="7464897"/>
              <a:chExt cx="432048" cy="216023"/>
            </a:xfrm>
          </p:grpSpPr>
          <p:sp>
            <p:nvSpPr>
              <p:cNvPr id="243" name="Flowchart: Delay 242"/>
              <p:cNvSpPr/>
              <p:nvPr/>
            </p:nvSpPr>
            <p:spPr bwMode="auto">
              <a:xfrm rot="16200000">
                <a:off x="9389132" y="7284877"/>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44" name="Flowchart: Delay 243"/>
              <p:cNvSpPr/>
              <p:nvPr/>
            </p:nvSpPr>
            <p:spPr bwMode="auto">
              <a:xfrm rot="5400000" flipV="1">
                <a:off x="9389132" y="7428892"/>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242" name="Isosceles Triangle 241"/>
            <p:cNvSpPr/>
            <p:nvPr/>
          </p:nvSpPr>
          <p:spPr bwMode="auto">
            <a:xfrm flipV="1">
              <a:off x="9569152" y="4728592"/>
              <a:ext cx="216024" cy="216024"/>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249" name="Group 249"/>
          <p:cNvGrpSpPr/>
          <p:nvPr/>
        </p:nvGrpSpPr>
        <p:grpSpPr>
          <a:xfrm>
            <a:off x="8143899" y="2920380"/>
            <a:ext cx="792088" cy="792088"/>
            <a:chOff x="8993088" y="4152528"/>
            <a:chExt cx="792088" cy="792088"/>
          </a:xfrm>
        </p:grpSpPr>
        <p:sp>
          <p:nvSpPr>
            <p:cNvPr id="250" name="Isosceles Triangle 249"/>
            <p:cNvSpPr/>
            <p:nvPr/>
          </p:nvSpPr>
          <p:spPr bwMode="auto">
            <a:xfrm>
              <a:off x="8993088" y="4152528"/>
              <a:ext cx="216024" cy="216024"/>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251" name="Group 251"/>
            <p:cNvGrpSpPr/>
            <p:nvPr/>
          </p:nvGrpSpPr>
          <p:grpSpPr>
            <a:xfrm>
              <a:off x="8993088" y="4440560"/>
              <a:ext cx="216024" cy="216023"/>
              <a:chOff x="9209112" y="7464897"/>
              <a:chExt cx="432048" cy="216023"/>
            </a:xfrm>
          </p:grpSpPr>
          <p:sp>
            <p:nvSpPr>
              <p:cNvPr id="263" name="Flowchart: Delay 262"/>
              <p:cNvSpPr/>
              <p:nvPr/>
            </p:nvSpPr>
            <p:spPr bwMode="auto">
              <a:xfrm rot="16200000">
                <a:off x="9389132" y="7284877"/>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64" name="Flowchart: Delay 263"/>
              <p:cNvSpPr/>
              <p:nvPr/>
            </p:nvSpPr>
            <p:spPr bwMode="auto">
              <a:xfrm rot="5400000" flipV="1">
                <a:off x="9389132" y="7428892"/>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252" name="Isosceles Triangle 251"/>
            <p:cNvSpPr/>
            <p:nvPr/>
          </p:nvSpPr>
          <p:spPr bwMode="auto">
            <a:xfrm flipV="1">
              <a:off x="8993088" y="4728592"/>
              <a:ext cx="216024" cy="216024"/>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53" name="Isosceles Triangle 252"/>
            <p:cNvSpPr/>
            <p:nvPr/>
          </p:nvSpPr>
          <p:spPr bwMode="auto">
            <a:xfrm>
              <a:off x="9281120" y="4152528"/>
              <a:ext cx="216024" cy="216024"/>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254" name="Group 254"/>
            <p:cNvGrpSpPr/>
            <p:nvPr/>
          </p:nvGrpSpPr>
          <p:grpSpPr>
            <a:xfrm>
              <a:off x="9281120" y="4440560"/>
              <a:ext cx="216024" cy="216023"/>
              <a:chOff x="9209112" y="7464897"/>
              <a:chExt cx="432048" cy="216023"/>
            </a:xfrm>
          </p:grpSpPr>
          <p:sp>
            <p:nvSpPr>
              <p:cNvPr id="261" name="Flowchart: Delay 260"/>
              <p:cNvSpPr/>
              <p:nvPr/>
            </p:nvSpPr>
            <p:spPr bwMode="auto">
              <a:xfrm rot="16200000">
                <a:off x="9389132" y="7284877"/>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62" name="Flowchart: Delay 261"/>
              <p:cNvSpPr/>
              <p:nvPr/>
            </p:nvSpPr>
            <p:spPr bwMode="auto">
              <a:xfrm rot="5400000" flipV="1">
                <a:off x="9389132" y="7428892"/>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255" name="Isosceles Triangle 254"/>
            <p:cNvSpPr/>
            <p:nvPr/>
          </p:nvSpPr>
          <p:spPr bwMode="auto">
            <a:xfrm flipV="1">
              <a:off x="9281120" y="4728592"/>
              <a:ext cx="216024" cy="216024"/>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56" name="Isosceles Triangle 255"/>
            <p:cNvSpPr/>
            <p:nvPr/>
          </p:nvSpPr>
          <p:spPr bwMode="auto">
            <a:xfrm>
              <a:off x="9569152" y="4152528"/>
              <a:ext cx="216024" cy="216024"/>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257" name="Group 257"/>
            <p:cNvGrpSpPr/>
            <p:nvPr/>
          </p:nvGrpSpPr>
          <p:grpSpPr>
            <a:xfrm>
              <a:off x="9569152" y="4440560"/>
              <a:ext cx="216024" cy="216023"/>
              <a:chOff x="9209112" y="7464897"/>
              <a:chExt cx="432048" cy="216023"/>
            </a:xfrm>
          </p:grpSpPr>
          <p:sp>
            <p:nvSpPr>
              <p:cNvPr id="259" name="Flowchart: Delay 258"/>
              <p:cNvSpPr/>
              <p:nvPr/>
            </p:nvSpPr>
            <p:spPr bwMode="auto">
              <a:xfrm rot="16200000">
                <a:off x="9389132" y="7284877"/>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60" name="Flowchart: Delay 259"/>
              <p:cNvSpPr/>
              <p:nvPr/>
            </p:nvSpPr>
            <p:spPr bwMode="auto">
              <a:xfrm rot="5400000" flipV="1">
                <a:off x="9389132" y="7428892"/>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258" name="Isosceles Triangle 257"/>
            <p:cNvSpPr/>
            <p:nvPr/>
          </p:nvSpPr>
          <p:spPr bwMode="auto">
            <a:xfrm flipV="1">
              <a:off x="9569152" y="4728592"/>
              <a:ext cx="216024" cy="216024"/>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188" name="Freeform 187"/>
          <p:cNvSpPr/>
          <p:nvPr/>
        </p:nvSpPr>
        <p:spPr bwMode="auto">
          <a:xfrm>
            <a:off x="7768658" y="2559649"/>
            <a:ext cx="731690" cy="3398292"/>
          </a:xfrm>
          <a:custGeom>
            <a:avLst/>
            <a:gdLst>
              <a:gd name="connsiteX0" fmla="*/ 0 w 731690"/>
              <a:gd name="connsiteY0" fmla="*/ 3398292 h 3398292"/>
              <a:gd name="connsiteX1" fmla="*/ 177421 w 731690"/>
              <a:gd name="connsiteY1" fmla="*/ 3384645 h 3398292"/>
              <a:gd name="connsiteX2" fmla="*/ 300250 w 731690"/>
              <a:gd name="connsiteY2" fmla="*/ 3330054 h 3398292"/>
              <a:gd name="connsiteX3" fmla="*/ 341194 w 731690"/>
              <a:gd name="connsiteY3" fmla="*/ 3316406 h 3398292"/>
              <a:gd name="connsiteX4" fmla="*/ 395785 w 731690"/>
              <a:gd name="connsiteY4" fmla="*/ 3275463 h 3398292"/>
              <a:gd name="connsiteX5" fmla="*/ 423080 w 731690"/>
              <a:gd name="connsiteY5" fmla="*/ 3234519 h 3398292"/>
              <a:gd name="connsiteX6" fmla="*/ 464024 w 731690"/>
              <a:gd name="connsiteY6" fmla="*/ 3193576 h 3398292"/>
              <a:gd name="connsiteX7" fmla="*/ 532262 w 731690"/>
              <a:gd name="connsiteY7" fmla="*/ 3125337 h 3398292"/>
              <a:gd name="connsiteX8" fmla="*/ 559558 w 731690"/>
              <a:gd name="connsiteY8" fmla="*/ 1323833 h 3398292"/>
              <a:gd name="connsiteX9" fmla="*/ 586853 w 731690"/>
              <a:gd name="connsiteY9" fmla="*/ 764274 h 3398292"/>
              <a:gd name="connsiteX10" fmla="*/ 573206 w 731690"/>
              <a:gd name="connsiteY10" fmla="*/ 0 h 33982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731690" h="3398292">
                <a:moveTo>
                  <a:pt x="0" y="3398292"/>
                </a:moveTo>
                <a:cubicBezTo>
                  <a:pt x="59140" y="3393743"/>
                  <a:pt x="118832" y="3393896"/>
                  <a:pt x="177421" y="3384645"/>
                </a:cubicBezTo>
                <a:cubicBezTo>
                  <a:pt x="280339" y="3368395"/>
                  <a:pt x="232248" y="3364055"/>
                  <a:pt x="300250" y="3330054"/>
                </a:cubicBezTo>
                <a:cubicBezTo>
                  <a:pt x="313117" y="3323620"/>
                  <a:pt x="327546" y="3320955"/>
                  <a:pt x="341194" y="3316406"/>
                </a:cubicBezTo>
                <a:cubicBezTo>
                  <a:pt x="359391" y="3302758"/>
                  <a:pt x="379701" y="3291547"/>
                  <a:pt x="395785" y="3275463"/>
                </a:cubicBezTo>
                <a:cubicBezTo>
                  <a:pt x="407383" y="3263864"/>
                  <a:pt x="412579" y="3247120"/>
                  <a:pt x="423080" y="3234519"/>
                </a:cubicBezTo>
                <a:cubicBezTo>
                  <a:pt x="435436" y="3219692"/>
                  <a:pt x="451668" y="3208403"/>
                  <a:pt x="464024" y="3193576"/>
                </a:cubicBezTo>
                <a:cubicBezTo>
                  <a:pt x="520892" y="3125335"/>
                  <a:pt x="457197" y="3175382"/>
                  <a:pt x="532262" y="3125337"/>
                </a:cubicBezTo>
                <a:cubicBezTo>
                  <a:pt x="731690" y="2527068"/>
                  <a:pt x="538021" y="3122110"/>
                  <a:pt x="559558" y="1323833"/>
                </a:cubicBezTo>
                <a:cubicBezTo>
                  <a:pt x="565656" y="814623"/>
                  <a:pt x="519183" y="967298"/>
                  <a:pt x="586853" y="764274"/>
                </a:cubicBezTo>
                <a:cubicBezTo>
                  <a:pt x="568660" y="254839"/>
                  <a:pt x="573206" y="509597"/>
                  <a:pt x="573206" y="0"/>
                </a:cubicBezTo>
              </a:path>
            </a:pathLst>
          </a:custGeom>
          <a:noFill/>
          <a:ln w="57150" cap="flat" cmpd="sng" algn="ctr">
            <a:solidFill>
              <a:srgbClr val="C00000"/>
            </a:solidFill>
            <a:prstDash val="sys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endParaRPr lang="en-US" sz="2500" smtClean="0">
              <a:latin typeface="Arial" charset="0"/>
            </a:endParaRPr>
          </a:p>
        </p:txBody>
      </p:sp>
      <p:sp>
        <p:nvSpPr>
          <p:cNvPr id="189" name="Freeform 188"/>
          <p:cNvSpPr/>
          <p:nvPr/>
        </p:nvSpPr>
        <p:spPr bwMode="auto">
          <a:xfrm>
            <a:off x="5625959" y="2655183"/>
            <a:ext cx="736979" cy="3248167"/>
          </a:xfrm>
          <a:custGeom>
            <a:avLst/>
            <a:gdLst>
              <a:gd name="connsiteX0" fmla="*/ 0 w 736979"/>
              <a:gd name="connsiteY0" fmla="*/ 3248167 h 3248167"/>
              <a:gd name="connsiteX1" fmla="*/ 286603 w 736979"/>
              <a:gd name="connsiteY1" fmla="*/ 3234520 h 3248167"/>
              <a:gd name="connsiteX2" fmla="*/ 327546 w 736979"/>
              <a:gd name="connsiteY2" fmla="*/ 3220872 h 3248167"/>
              <a:gd name="connsiteX3" fmla="*/ 368490 w 736979"/>
              <a:gd name="connsiteY3" fmla="*/ 3179929 h 3248167"/>
              <a:gd name="connsiteX4" fmla="*/ 423081 w 736979"/>
              <a:gd name="connsiteY4" fmla="*/ 3166281 h 3248167"/>
              <a:gd name="connsiteX5" fmla="*/ 464024 w 736979"/>
              <a:gd name="connsiteY5" fmla="*/ 3152633 h 3248167"/>
              <a:gd name="connsiteX6" fmla="*/ 573206 w 736979"/>
              <a:gd name="connsiteY6" fmla="*/ 3125337 h 3248167"/>
              <a:gd name="connsiteX7" fmla="*/ 696036 w 736979"/>
              <a:gd name="connsiteY7" fmla="*/ 3057099 h 3248167"/>
              <a:gd name="connsiteX8" fmla="*/ 709684 w 736979"/>
              <a:gd name="connsiteY8" fmla="*/ 3002508 h 3248167"/>
              <a:gd name="connsiteX9" fmla="*/ 723332 w 736979"/>
              <a:gd name="connsiteY9" fmla="*/ 2961564 h 3248167"/>
              <a:gd name="connsiteX10" fmla="*/ 736979 w 736979"/>
              <a:gd name="connsiteY10" fmla="*/ 2866030 h 3248167"/>
              <a:gd name="connsiteX11" fmla="*/ 723332 w 736979"/>
              <a:gd name="connsiteY11" fmla="*/ 1433015 h 3248167"/>
              <a:gd name="connsiteX12" fmla="*/ 709684 w 736979"/>
              <a:gd name="connsiteY12" fmla="*/ 1255594 h 3248167"/>
              <a:gd name="connsiteX13" fmla="*/ 696036 w 736979"/>
              <a:gd name="connsiteY13" fmla="*/ 1201003 h 3248167"/>
              <a:gd name="connsiteX14" fmla="*/ 682388 w 736979"/>
              <a:gd name="connsiteY14" fmla="*/ 1132764 h 3248167"/>
              <a:gd name="connsiteX15" fmla="*/ 682388 w 736979"/>
              <a:gd name="connsiteY15" fmla="*/ 736979 h 3248167"/>
              <a:gd name="connsiteX16" fmla="*/ 696036 w 736979"/>
              <a:gd name="connsiteY16" fmla="*/ 272955 h 3248167"/>
              <a:gd name="connsiteX17" fmla="*/ 709684 w 736979"/>
              <a:gd name="connsiteY17" fmla="*/ 232012 h 3248167"/>
              <a:gd name="connsiteX18" fmla="*/ 709684 w 736979"/>
              <a:gd name="connsiteY18" fmla="*/ 0 h 32481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736979" h="3248167">
                <a:moveTo>
                  <a:pt x="0" y="3248167"/>
                </a:moveTo>
                <a:cubicBezTo>
                  <a:pt x="95534" y="3243618"/>
                  <a:pt x="191291" y="3242463"/>
                  <a:pt x="286603" y="3234520"/>
                </a:cubicBezTo>
                <a:cubicBezTo>
                  <a:pt x="300939" y="3233325"/>
                  <a:pt x="315576" y="3228852"/>
                  <a:pt x="327546" y="3220872"/>
                </a:cubicBezTo>
                <a:cubicBezTo>
                  <a:pt x="343605" y="3210166"/>
                  <a:pt x="351732" y="3189505"/>
                  <a:pt x="368490" y="3179929"/>
                </a:cubicBezTo>
                <a:cubicBezTo>
                  <a:pt x="384776" y="3170623"/>
                  <a:pt x="405046" y="3171434"/>
                  <a:pt x="423081" y="3166281"/>
                </a:cubicBezTo>
                <a:cubicBezTo>
                  <a:pt x="436913" y="3162329"/>
                  <a:pt x="450145" y="3156418"/>
                  <a:pt x="464024" y="3152633"/>
                </a:cubicBezTo>
                <a:cubicBezTo>
                  <a:pt x="500216" y="3142762"/>
                  <a:pt x="573206" y="3125337"/>
                  <a:pt x="573206" y="3125337"/>
                </a:cubicBezTo>
                <a:cubicBezTo>
                  <a:pt x="667063" y="3062766"/>
                  <a:pt x="623971" y="3081119"/>
                  <a:pt x="696036" y="3057099"/>
                </a:cubicBezTo>
                <a:cubicBezTo>
                  <a:pt x="700585" y="3038902"/>
                  <a:pt x="704531" y="3020543"/>
                  <a:pt x="709684" y="3002508"/>
                </a:cubicBezTo>
                <a:cubicBezTo>
                  <a:pt x="713636" y="2988675"/>
                  <a:pt x="720511" y="2975671"/>
                  <a:pt x="723332" y="2961564"/>
                </a:cubicBezTo>
                <a:cubicBezTo>
                  <a:pt x="729641" y="2930021"/>
                  <a:pt x="732430" y="2897875"/>
                  <a:pt x="736979" y="2866030"/>
                </a:cubicBezTo>
                <a:cubicBezTo>
                  <a:pt x="732430" y="2388358"/>
                  <a:pt x="731427" y="1910640"/>
                  <a:pt x="723332" y="1433015"/>
                </a:cubicBezTo>
                <a:cubicBezTo>
                  <a:pt x="722327" y="1373708"/>
                  <a:pt x="716615" y="1314503"/>
                  <a:pt x="709684" y="1255594"/>
                </a:cubicBezTo>
                <a:cubicBezTo>
                  <a:pt x="707492" y="1236965"/>
                  <a:pt x="700105" y="1219313"/>
                  <a:pt x="696036" y="1201003"/>
                </a:cubicBezTo>
                <a:cubicBezTo>
                  <a:pt x="691004" y="1178359"/>
                  <a:pt x="686937" y="1155510"/>
                  <a:pt x="682388" y="1132764"/>
                </a:cubicBezTo>
                <a:cubicBezTo>
                  <a:pt x="659138" y="877014"/>
                  <a:pt x="669506" y="1071898"/>
                  <a:pt x="682388" y="736979"/>
                </a:cubicBezTo>
                <a:cubicBezTo>
                  <a:pt x="688335" y="582352"/>
                  <a:pt x="687684" y="427471"/>
                  <a:pt x="696036" y="272955"/>
                </a:cubicBezTo>
                <a:cubicBezTo>
                  <a:pt x="696812" y="258590"/>
                  <a:pt x="708966" y="246380"/>
                  <a:pt x="709684" y="232012"/>
                </a:cubicBezTo>
                <a:cubicBezTo>
                  <a:pt x="713546" y="154771"/>
                  <a:pt x="709684" y="77337"/>
                  <a:pt x="709684" y="0"/>
                </a:cubicBezTo>
              </a:path>
            </a:pathLst>
          </a:custGeom>
          <a:noFill/>
          <a:ln w="57150" cap="flat" cmpd="sng" algn="ctr">
            <a:solidFill>
              <a:srgbClr val="C00000"/>
            </a:solidFill>
            <a:prstDash val="sys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defTabSz="914400" latinLnBrk="0">
              <a:lnSpc>
                <a:spcPct val="100000"/>
              </a:lnSpc>
              <a:buClrTx/>
              <a:buSzTx/>
              <a:buFontTx/>
              <a:buNone/>
              <a:tabLst/>
            </a:pPr>
            <a:endParaRPr lang="en-US" sz="2500" smtClean="0">
              <a:latin typeface="Arial" charset="0"/>
            </a:endParaRPr>
          </a:p>
        </p:txBody>
      </p:sp>
      <p:grpSp>
        <p:nvGrpSpPr>
          <p:cNvPr id="265" name="Group 998"/>
          <p:cNvGrpSpPr/>
          <p:nvPr/>
        </p:nvGrpSpPr>
        <p:grpSpPr>
          <a:xfrm>
            <a:off x="871091" y="3280420"/>
            <a:ext cx="432048" cy="1432148"/>
            <a:chOff x="1447155" y="3864496"/>
            <a:chExt cx="864096" cy="1512168"/>
          </a:xfrm>
        </p:grpSpPr>
        <p:sp>
          <p:nvSpPr>
            <p:cNvPr id="266" name="TextBox 265"/>
            <p:cNvSpPr txBox="1"/>
            <p:nvPr/>
          </p:nvSpPr>
          <p:spPr>
            <a:xfrm>
              <a:off x="1533565" y="4092590"/>
              <a:ext cx="700576" cy="307779"/>
            </a:xfrm>
            <a:prstGeom prst="rect">
              <a:avLst/>
            </a:prstGeom>
            <a:solidFill>
              <a:schemeClr val="bg1"/>
            </a:solidFill>
            <a:ln w="28575">
              <a:noFill/>
            </a:ln>
          </p:spPr>
          <p:txBody>
            <a:bodyPr wrap="none" rtlCol="0" anchor="ctr">
              <a:spAutoFit/>
            </a:bodyPr>
            <a:lstStyle/>
            <a:p>
              <a:pPr algn="ctr"/>
              <a:r>
                <a:rPr lang="en-GB" sz="1400" dirty="0" smtClean="0"/>
                <a:t>MUX</a:t>
              </a:r>
              <a:endParaRPr lang="en-US" sz="1400" dirty="0"/>
            </a:p>
          </p:txBody>
        </p:sp>
        <p:sp>
          <p:nvSpPr>
            <p:cNvPr id="267" name="Trapezoid 266"/>
            <p:cNvSpPr/>
            <p:nvPr/>
          </p:nvSpPr>
          <p:spPr bwMode="auto">
            <a:xfrm flipV="1">
              <a:off x="1447155" y="3864496"/>
              <a:ext cx="864096" cy="1512168"/>
            </a:xfrm>
            <a:prstGeom prst="trapezoid">
              <a:avLst>
                <a:gd name="adj" fmla="val 20742"/>
              </a:avLst>
            </a:prstGeom>
            <a:noFill/>
            <a:ln w="285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dirty="0" smtClean="0">
                <a:ln>
                  <a:noFill/>
                </a:ln>
                <a:solidFill>
                  <a:schemeClr val="tx1"/>
                </a:solidFill>
                <a:effectLst/>
                <a:latin typeface="Arial" charset="0"/>
                <a:ea typeface="MS PGothic" pitchFamily="34" charset="-128"/>
              </a:endParaRPr>
            </a:p>
          </p:txBody>
        </p:sp>
      </p:grpSp>
      <p:grpSp>
        <p:nvGrpSpPr>
          <p:cNvPr id="268" name="Group 998"/>
          <p:cNvGrpSpPr/>
          <p:nvPr/>
        </p:nvGrpSpPr>
        <p:grpSpPr>
          <a:xfrm>
            <a:off x="1375147" y="3280420"/>
            <a:ext cx="432048" cy="1432148"/>
            <a:chOff x="1447155" y="3864496"/>
            <a:chExt cx="864096" cy="1512168"/>
          </a:xfrm>
        </p:grpSpPr>
        <p:sp>
          <p:nvSpPr>
            <p:cNvPr id="269" name="TextBox 268"/>
            <p:cNvSpPr txBox="1"/>
            <p:nvPr/>
          </p:nvSpPr>
          <p:spPr>
            <a:xfrm>
              <a:off x="1533565" y="4092590"/>
              <a:ext cx="700576" cy="307779"/>
            </a:xfrm>
            <a:prstGeom prst="rect">
              <a:avLst/>
            </a:prstGeom>
            <a:solidFill>
              <a:schemeClr val="bg1"/>
            </a:solidFill>
            <a:ln w="28575">
              <a:noFill/>
            </a:ln>
          </p:spPr>
          <p:txBody>
            <a:bodyPr wrap="none" rtlCol="0" anchor="ctr">
              <a:spAutoFit/>
            </a:bodyPr>
            <a:lstStyle/>
            <a:p>
              <a:pPr algn="ctr"/>
              <a:r>
                <a:rPr lang="en-GB" sz="1400" dirty="0" smtClean="0"/>
                <a:t>MUX</a:t>
              </a:r>
              <a:endParaRPr lang="en-US" sz="1400" dirty="0"/>
            </a:p>
          </p:txBody>
        </p:sp>
        <p:sp>
          <p:nvSpPr>
            <p:cNvPr id="270" name="Trapezoid 269"/>
            <p:cNvSpPr/>
            <p:nvPr/>
          </p:nvSpPr>
          <p:spPr bwMode="auto">
            <a:xfrm flipV="1">
              <a:off x="1447155" y="3864496"/>
              <a:ext cx="864096" cy="1512168"/>
            </a:xfrm>
            <a:prstGeom prst="trapezoid">
              <a:avLst>
                <a:gd name="adj" fmla="val 20742"/>
              </a:avLst>
            </a:prstGeom>
            <a:noFill/>
            <a:ln w="285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dirty="0" smtClean="0">
                <a:ln>
                  <a:noFill/>
                </a:ln>
                <a:solidFill>
                  <a:schemeClr val="tx1"/>
                </a:solidFill>
                <a:effectLst/>
                <a:latin typeface="Arial" charset="0"/>
                <a:ea typeface="MS PGothic" pitchFamily="34" charset="-128"/>
              </a:endParaRPr>
            </a:p>
          </p:txBody>
        </p:sp>
      </p:grpSp>
      <p:grpSp>
        <p:nvGrpSpPr>
          <p:cNvPr id="271" name="Group 998"/>
          <p:cNvGrpSpPr/>
          <p:nvPr/>
        </p:nvGrpSpPr>
        <p:grpSpPr>
          <a:xfrm>
            <a:off x="1951211" y="3280420"/>
            <a:ext cx="432048" cy="1432148"/>
            <a:chOff x="1447155" y="3864496"/>
            <a:chExt cx="864096" cy="1512168"/>
          </a:xfrm>
        </p:grpSpPr>
        <p:sp>
          <p:nvSpPr>
            <p:cNvPr id="272" name="TextBox 271"/>
            <p:cNvSpPr txBox="1"/>
            <p:nvPr/>
          </p:nvSpPr>
          <p:spPr>
            <a:xfrm>
              <a:off x="1533565" y="4092590"/>
              <a:ext cx="700576" cy="307779"/>
            </a:xfrm>
            <a:prstGeom prst="rect">
              <a:avLst/>
            </a:prstGeom>
            <a:solidFill>
              <a:schemeClr val="bg1"/>
            </a:solidFill>
            <a:ln w="28575">
              <a:noFill/>
            </a:ln>
          </p:spPr>
          <p:txBody>
            <a:bodyPr wrap="none" rtlCol="0" anchor="ctr">
              <a:spAutoFit/>
            </a:bodyPr>
            <a:lstStyle/>
            <a:p>
              <a:pPr algn="ctr"/>
              <a:r>
                <a:rPr lang="en-GB" sz="1400" dirty="0" smtClean="0"/>
                <a:t>MUX</a:t>
              </a:r>
              <a:endParaRPr lang="en-US" sz="1400" dirty="0"/>
            </a:p>
          </p:txBody>
        </p:sp>
        <p:sp>
          <p:nvSpPr>
            <p:cNvPr id="273" name="Trapezoid 272"/>
            <p:cNvSpPr/>
            <p:nvPr/>
          </p:nvSpPr>
          <p:spPr bwMode="auto">
            <a:xfrm flipV="1">
              <a:off x="1447155" y="3864496"/>
              <a:ext cx="864096" cy="1512168"/>
            </a:xfrm>
            <a:prstGeom prst="trapezoid">
              <a:avLst>
                <a:gd name="adj" fmla="val 20742"/>
              </a:avLst>
            </a:prstGeom>
            <a:noFill/>
            <a:ln w="285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dirty="0" smtClean="0">
                <a:ln>
                  <a:noFill/>
                </a:ln>
                <a:solidFill>
                  <a:schemeClr val="tx1"/>
                </a:solidFill>
                <a:effectLst/>
                <a:latin typeface="Arial" charset="0"/>
                <a:ea typeface="MS PGothic" pitchFamily="34" charset="-128"/>
              </a:endParaRPr>
            </a:p>
          </p:txBody>
        </p:sp>
      </p:grpSp>
      <p:grpSp>
        <p:nvGrpSpPr>
          <p:cNvPr id="274" name="Group 998"/>
          <p:cNvGrpSpPr/>
          <p:nvPr/>
        </p:nvGrpSpPr>
        <p:grpSpPr>
          <a:xfrm>
            <a:off x="2455267" y="3280420"/>
            <a:ext cx="432048" cy="1432148"/>
            <a:chOff x="1447155" y="3864496"/>
            <a:chExt cx="864096" cy="1512168"/>
          </a:xfrm>
        </p:grpSpPr>
        <p:sp>
          <p:nvSpPr>
            <p:cNvPr id="275" name="TextBox 274"/>
            <p:cNvSpPr txBox="1"/>
            <p:nvPr/>
          </p:nvSpPr>
          <p:spPr>
            <a:xfrm>
              <a:off x="1533565" y="4092590"/>
              <a:ext cx="700576" cy="307779"/>
            </a:xfrm>
            <a:prstGeom prst="rect">
              <a:avLst/>
            </a:prstGeom>
            <a:solidFill>
              <a:schemeClr val="bg1"/>
            </a:solidFill>
            <a:ln w="28575">
              <a:noFill/>
            </a:ln>
          </p:spPr>
          <p:txBody>
            <a:bodyPr wrap="none" rtlCol="0" anchor="ctr">
              <a:spAutoFit/>
            </a:bodyPr>
            <a:lstStyle/>
            <a:p>
              <a:pPr algn="ctr"/>
              <a:r>
                <a:rPr lang="en-GB" sz="1400" dirty="0" smtClean="0"/>
                <a:t>MUX</a:t>
              </a:r>
              <a:endParaRPr lang="en-US" sz="1400" dirty="0"/>
            </a:p>
          </p:txBody>
        </p:sp>
        <p:sp>
          <p:nvSpPr>
            <p:cNvPr id="276" name="Trapezoid 275"/>
            <p:cNvSpPr/>
            <p:nvPr/>
          </p:nvSpPr>
          <p:spPr bwMode="auto">
            <a:xfrm flipV="1">
              <a:off x="1447155" y="3864496"/>
              <a:ext cx="864096" cy="1512168"/>
            </a:xfrm>
            <a:prstGeom prst="trapezoid">
              <a:avLst>
                <a:gd name="adj" fmla="val 20742"/>
              </a:avLst>
            </a:prstGeom>
            <a:noFill/>
            <a:ln w="285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dirty="0" smtClean="0">
                <a:ln>
                  <a:noFill/>
                </a:ln>
                <a:solidFill>
                  <a:schemeClr val="tx1"/>
                </a:solidFill>
                <a:effectLst/>
                <a:latin typeface="Arial" charset="0"/>
                <a:ea typeface="MS PGothic" pitchFamily="34" charset="-128"/>
              </a:endParaRPr>
            </a:p>
          </p:txBody>
        </p:sp>
      </p:grpSp>
      <p:sp>
        <p:nvSpPr>
          <p:cNvPr id="186" name="Freeform 185"/>
          <p:cNvSpPr/>
          <p:nvPr/>
        </p:nvSpPr>
        <p:spPr bwMode="auto">
          <a:xfrm>
            <a:off x="2115403" y="1903632"/>
            <a:ext cx="110012" cy="3398292"/>
          </a:xfrm>
          <a:custGeom>
            <a:avLst/>
            <a:gdLst>
              <a:gd name="connsiteX0" fmla="*/ 13648 w 110012"/>
              <a:gd name="connsiteY0" fmla="*/ 3398292 h 3398292"/>
              <a:gd name="connsiteX1" fmla="*/ 27296 w 110012"/>
              <a:gd name="connsiteY1" fmla="*/ 3029803 h 3398292"/>
              <a:gd name="connsiteX2" fmla="*/ 54591 w 110012"/>
              <a:gd name="connsiteY2" fmla="*/ 2920621 h 3398292"/>
              <a:gd name="connsiteX3" fmla="*/ 81887 w 110012"/>
              <a:gd name="connsiteY3" fmla="*/ 2797791 h 3398292"/>
              <a:gd name="connsiteX4" fmla="*/ 81887 w 110012"/>
              <a:gd name="connsiteY4" fmla="*/ 2306471 h 3398292"/>
              <a:gd name="connsiteX5" fmla="*/ 54591 w 110012"/>
              <a:gd name="connsiteY5" fmla="*/ 2115403 h 3398292"/>
              <a:gd name="connsiteX6" fmla="*/ 27296 w 110012"/>
              <a:gd name="connsiteY6" fmla="*/ 1282889 h 3398292"/>
              <a:gd name="connsiteX7" fmla="*/ 0 w 110012"/>
              <a:gd name="connsiteY7" fmla="*/ 1105468 h 3398292"/>
              <a:gd name="connsiteX8" fmla="*/ 13648 w 110012"/>
              <a:gd name="connsiteY8" fmla="*/ 832513 h 3398292"/>
              <a:gd name="connsiteX9" fmla="*/ 27296 w 110012"/>
              <a:gd name="connsiteY9" fmla="*/ 736979 h 3398292"/>
              <a:gd name="connsiteX10" fmla="*/ 40943 w 110012"/>
              <a:gd name="connsiteY10" fmla="*/ 341194 h 3398292"/>
              <a:gd name="connsiteX11" fmla="*/ 68239 w 110012"/>
              <a:gd name="connsiteY11" fmla="*/ 150125 h 3398292"/>
              <a:gd name="connsiteX12" fmla="*/ 81887 w 110012"/>
              <a:gd name="connsiteY12" fmla="*/ 109182 h 3398292"/>
              <a:gd name="connsiteX13" fmla="*/ 81887 w 110012"/>
              <a:gd name="connsiteY13" fmla="*/ 0 h 33982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10012" h="3398292">
                <a:moveTo>
                  <a:pt x="13648" y="3398292"/>
                </a:moveTo>
                <a:cubicBezTo>
                  <a:pt x="18197" y="3275462"/>
                  <a:pt x="16799" y="3152268"/>
                  <a:pt x="27296" y="3029803"/>
                </a:cubicBezTo>
                <a:cubicBezTo>
                  <a:pt x="30500" y="2992426"/>
                  <a:pt x="47234" y="2957407"/>
                  <a:pt x="54591" y="2920621"/>
                </a:cubicBezTo>
                <a:cubicBezTo>
                  <a:pt x="71918" y="2833989"/>
                  <a:pt x="62613" y="2874886"/>
                  <a:pt x="81887" y="2797791"/>
                </a:cubicBezTo>
                <a:cubicBezTo>
                  <a:pt x="110012" y="2572776"/>
                  <a:pt x="101466" y="2688274"/>
                  <a:pt x="81887" y="2306471"/>
                </a:cubicBezTo>
                <a:cubicBezTo>
                  <a:pt x="74639" y="2165125"/>
                  <a:pt x="81924" y="2197400"/>
                  <a:pt x="54591" y="2115403"/>
                </a:cubicBezTo>
                <a:cubicBezTo>
                  <a:pt x="19895" y="1560274"/>
                  <a:pt x="65797" y="2341683"/>
                  <a:pt x="27296" y="1282889"/>
                </a:cubicBezTo>
                <a:cubicBezTo>
                  <a:pt x="22988" y="1164411"/>
                  <a:pt x="24716" y="1179617"/>
                  <a:pt x="0" y="1105468"/>
                </a:cubicBezTo>
                <a:cubicBezTo>
                  <a:pt x="4549" y="1014483"/>
                  <a:pt x="6918" y="923363"/>
                  <a:pt x="13648" y="832513"/>
                </a:cubicBezTo>
                <a:cubicBezTo>
                  <a:pt x="16024" y="800433"/>
                  <a:pt x="25512" y="769097"/>
                  <a:pt x="27296" y="736979"/>
                </a:cubicBezTo>
                <a:cubicBezTo>
                  <a:pt x="34618" y="605175"/>
                  <a:pt x="33818" y="473008"/>
                  <a:pt x="40943" y="341194"/>
                </a:cubicBezTo>
                <a:cubicBezTo>
                  <a:pt x="42419" y="313896"/>
                  <a:pt x="60335" y="185694"/>
                  <a:pt x="68239" y="150125"/>
                </a:cubicBezTo>
                <a:cubicBezTo>
                  <a:pt x="71360" y="136082"/>
                  <a:pt x="80585" y="123509"/>
                  <a:pt x="81887" y="109182"/>
                </a:cubicBezTo>
                <a:cubicBezTo>
                  <a:pt x="85182" y="72937"/>
                  <a:pt x="81887" y="36394"/>
                  <a:pt x="81887" y="0"/>
                </a:cubicBezTo>
              </a:path>
            </a:pathLst>
          </a:custGeom>
          <a:noFill/>
          <a:ln w="57150" cap="flat" cmpd="sng" algn="ctr">
            <a:solidFill>
              <a:srgbClr val="C00000"/>
            </a:solidFill>
            <a:prstDash val="sys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277" name="Group 249"/>
          <p:cNvGrpSpPr/>
          <p:nvPr/>
        </p:nvGrpSpPr>
        <p:grpSpPr>
          <a:xfrm>
            <a:off x="943099" y="2272308"/>
            <a:ext cx="792088" cy="792088"/>
            <a:chOff x="8993088" y="4152528"/>
            <a:chExt cx="792088" cy="792088"/>
          </a:xfrm>
        </p:grpSpPr>
        <p:sp>
          <p:nvSpPr>
            <p:cNvPr id="278" name="Isosceles Triangle 277"/>
            <p:cNvSpPr/>
            <p:nvPr/>
          </p:nvSpPr>
          <p:spPr bwMode="auto">
            <a:xfrm>
              <a:off x="8993088" y="4152528"/>
              <a:ext cx="216024" cy="216024"/>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279" name="Group 251"/>
            <p:cNvGrpSpPr/>
            <p:nvPr/>
          </p:nvGrpSpPr>
          <p:grpSpPr>
            <a:xfrm>
              <a:off x="8993088" y="4440560"/>
              <a:ext cx="216024" cy="216023"/>
              <a:chOff x="9209112" y="7464897"/>
              <a:chExt cx="432048" cy="216023"/>
            </a:xfrm>
          </p:grpSpPr>
          <p:sp>
            <p:nvSpPr>
              <p:cNvPr id="291" name="Flowchart: Delay 290"/>
              <p:cNvSpPr/>
              <p:nvPr/>
            </p:nvSpPr>
            <p:spPr bwMode="auto">
              <a:xfrm rot="16200000">
                <a:off x="9389132" y="7284877"/>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92" name="Flowchart: Delay 291"/>
              <p:cNvSpPr/>
              <p:nvPr/>
            </p:nvSpPr>
            <p:spPr bwMode="auto">
              <a:xfrm rot="5400000" flipV="1">
                <a:off x="9389132" y="7428892"/>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280" name="Isosceles Triangle 279"/>
            <p:cNvSpPr/>
            <p:nvPr/>
          </p:nvSpPr>
          <p:spPr bwMode="auto">
            <a:xfrm flipV="1">
              <a:off x="8993088" y="4728592"/>
              <a:ext cx="216024" cy="216024"/>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81" name="Isosceles Triangle 280"/>
            <p:cNvSpPr/>
            <p:nvPr/>
          </p:nvSpPr>
          <p:spPr bwMode="auto">
            <a:xfrm>
              <a:off x="9281120" y="4152528"/>
              <a:ext cx="216024" cy="216024"/>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282" name="Group 254"/>
            <p:cNvGrpSpPr/>
            <p:nvPr/>
          </p:nvGrpSpPr>
          <p:grpSpPr>
            <a:xfrm>
              <a:off x="9281120" y="4440560"/>
              <a:ext cx="216024" cy="216023"/>
              <a:chOff x="9209112" y="7464897"/>
              <a:chExt cx="432048" cy="216023"/>
            </a:xfrm>
          </p:grpSpPr>
          <p:sp>
            <p:nvSpPr>
              <p:cNvPr id="289" name="Flowchart: Delay 288"/>
              <p:cNvSpPr/>
              <p:nvPr/>
            </p:nvSpPr>
            <p:spPr bwMode="auto">
              <a:xfrm rot="16200000">
                <a:off x="9389132" y="7284877"/>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90" name="Flowchart: Delay 289"/>
              <p:cNvSpPr/>
              <p:nvPr/>
            </p:nvSpPr>
            <p:spPr bwMode="auto">
              <a:xfrm rot="5400000" flipV="1">
                <a:off x="9389132" y="7428892"/>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283" name="Isosceles Triangle 282"/>
            <p:cNvSpPr/>
            <p:nvPr/>
          </p:nvSpPr>
          <p:spPr bwMode="auto">
            <a:xfrm flipV="1">
              <a:off x="9281120" y="4728592"/>
              <a:ext cx="216024" cy="216024"/>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84" name="Isosceles Triangle 283"/>
            <p:cNvSpPr/>
            <p:nvPr/>
          </p:nvSpPr>
          <p:spPr bwMode="auto">
            <a:xfrm>
              <a:off x="9569152" y="4152528"/>
              <a:ext cx="216024" cy="216024"/>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285" name="Group 257"/>
            <p:cNvGrpSpPr/>
            <p:nvPr/>
          </p:nvGrpSpPr>
          <p:grpSpPr>
            <a:xfrm>
              <a:off x="9569152" y="4440560"/>
              <a:ext cx="216024" cy="216023"/>
              <a:chOff x="9209112" y="7464897"/>
              <a:chExt cx="432048" cy="216023"/>
            </a:xfrm>
          </p:grpSpPr>
          <p:sp>
            <p:nvSpPr>
              <p:cNvPr id="287" name="Flowchart: Delay 286"/>
              <p:cNvSpPr/>
              <p:nvPr/>
            </p:nvSpPr>
            <p:spPr bwMode="auto">
              <a:xfrm rot="16200000">
                <a:off x="9389132" y="7284877"/>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88" name="Flowchart: Delay 287"/>
              <p:cNvSpPr/>
              <p:nvPr/>
            </p:nvSpPr>
            <p:spPr bwMode="auto">
              <a:xfrm rot="5400000" flipV="1">
                <a:off x="9389132" y="7428892"/>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286" name="Isosceles Triangle 285"/>
            <p:cNvSpPr/>
            <p:nvPr/>
          </p:nvSpPr>
          <p:spPr bwMode="auto">
            <a:xfrm flipV="1">
              <a:off x="9569152" y="4728592"/>
              <a:ext cx="216024" cy="216024"/>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Legend</a:t>
            </a:r>
            <a:endParaRPr lang="en-US" dirty="0"/>
          </a:p>
        </p:txBody>
      </p:sp>
      <p:sp>
        <p:nvSpPr>
          <p:cNvPr id="3" name="Content Placeholder 2"/>
          <p:cNvSpPr>
            <a:spLocks noGrp="1"/>
          </p:cNvSpPr>
          <p:nvPr>
            <p:ph idx="1"/>
          </p:nvPr>
        </p:nvSpPr>
        <p:spPr/>
        <p:txBody>
          <a:bodyPr/>
          <a:lstStyle/>
          <a:p>
            <a:pPr marL="0" indent="0"/>
            <a:r>
              <a:rPr lang="en-GB" dirty="0" smtClean="0"/>
              <a:t>The configurations in this presentation require the use of a more compact modelling method than provided by the 802.1Q models</a:t>
            </a:r>
          </a:p>
          <a:p>
            <a:pPr marL="0" indent="0"/>
            <a:r>
              <a:rPr lang="en-GB" dirty="0" smtClean="0"/>
              <a:t>For this reason the next slides present alternative presentations for the various XXP ports specified in 802.1Q</a:t>
            </a:r>
          </a:p>
          <a:p>
            <a:pPr marL="0" indent="0"/>
            <a:r>
              <a:rPr lang="en-GB" dirty="0" smtClean="0"/>
              <a:t>Those alternative presentations focus on the MEP, MIP and multiplexing/</a:t>
            </a:r>
            <a:r>
              <a:rPr lang="en-GB" dirty="0" err="1" smtClean="0"/>
              <a:t>demultiplexing</a:t>
            </a:r>
            <a:r>
              <a:rPr lang="en-GB" dirty="0" smtClean="0"/>
              <a:t> (MUX) functionality within those XXP ports and port pairs</a:t>
            </a:r>
          </a:p>
          <a:p>
            <a:pPr marL="0" indent="0"/>
            <a:r>
              <a:rPr lang="en-GB" dirty="0" smtClean="0"/>
              <a:t>The alternative presentation of the PIP-CBP port pair assumes the support of the basic functionality specified in clause 5.7/802.1Q, supporting single domain PBB networks with IB BEB and BCB nodes</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2" name="Rectangle 1011"/>
          <p:cNvSpPr/>
          <p:nvPr/>
        </p:nvSpPr>
        <p:spPr bwMode="auto">
          <a:xfrm>
            <a:off x="4111451" y="5368652"/>
            <a:ext cx="1872208" cy="93610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013" name="Rectangle 1012"/>
          <p:cNvSpPr/>
          <p:nvPr/>
        </p:nvSpPr>
        <p:spPr bwMode="auto">
          <a:xfrm>
            <a:off x="4111451" y="6304756"/>
            <a:ext cx="1872208"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 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014" name="Rectangle 1013"/>
          <p:cNvSpPr/>
          <p:nvPr/>
        </p:nvSpPr>
        <p:spPr bwMode="auto">
          <a:xfrm>
            <a:off x="4111451" y="6520780"/>
            <a:ext cx="1872208"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015" name="Rectangle 1014"/>
          <p:cNvSpPr/>
          <p:nvPr/>
        </p:nvSpPr>
        <p:spPr bwMode="auto">
          <a:xfrm>
            <a:off x="4111451" y="6736804"/>
            <a:ext cx="1872208"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016" name="Rectangle 1015"/>
          <p:cNvSpPr/>
          <p:nvPr/>
        </p:nvSpPr>
        <p:spPr bwMode="auto">
          <a:xfrm>
            <a:off x="4111451" y="7096844"/>
            <a:ext cx="1872208"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6.7</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017" name="Rectangle 1016"/>
          <p:cNvSpPr/>
          <p:nvPr/>
        </p:nvSpPr>
        <p:spPr bwMode="auto">
          <a:xfrm>
            <a:off x="4111451" y="7312868"/>
            <a:ext cx="1872208"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802.3</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018" name="Isosceles Triangle 1017"/>
          <p:cNvSpPr/>
          <p:nvPr/>
        </p:nvSpPr>
        <p:spPr bwMode="auto">
          <a:xfrm flipV="1">
            <a:off x="4839444" y="6808812"/>
            <a:ext cx="424136" cy="216024"/>
          </a:xfrm>
          <a:prstGeom prst="triangle">
            <a:avLst/>
          </a:prstGeom>
          <a:solidFill>
            <a:srgbClr val="66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019" name="Isosceles Triangle 1018"/>
          <p:cNvSpPr/>
          <p:nvPr/>
        </p:nvSpPr>
        <p:spPr bwMode="auto">
          <a:xfrm>
            <a:off x="5119564" y="5440660"/>
            <a:ext cx="216024" cy="216024"/>
          </a:xfrm>
          <a:prstGeom prst="triangle">
            <a:avLst/>
          </a:prstGeom>
          <a:solidFill>
            <a:srgbClr val="66FF33"/>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1020" name="Group 251"/>
          <p:cNvGrpSpPr/>
          <p:nvPr/>
        </p:nvGrpSpPr>
        <p:grpSpPr>
          <a:xfrm>
            <a:off x="5119564" y="5728692"/>
            <a:ext cx="216024" cy="216023"/>
            <a:chOff x="9209112" y="7464897"/>
            <a:chExt cx="432048" cy="216023"/>
          </a:xfrm>
          <a:solidFill>
            <a:srgbClr val="66FF33"/>
          </a:solidFill>
        </p:grpSpPr>
        <p:sp>
          <p:nvSpPr>
            <p:cNvPr id="1021" name="Flowchart: Delay 1020"/>
            <p:cNvSpPr/>
            <p:nvPr/>
          </p:nvSpPr>
          <p:spPr bwMode="auto">
            <a:xfrm rot="16200000">
              <a:off x="9389132" y="7284877"/>
              <a:ext cx="72008" cy="432048"/>
            </a:xfrm>
            <a:prstGeom prst="flowChartDelay">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022" name="Flowchart: Delay 1021"/>
            <p:cNvSpPr/>
            <p:nvPr/>
          </p:nvSpPr>
          <p:spPr bwMode="auto">
            <a:xfrm rot="5400000" flipV="1">
              <a:off x="9389132" y="7428892"/>
              <a:ext cx="72008" cy="432048"/>
            </a:xfrm>
            <a:prstGeom prst="flowChartDelay">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1023" name="Isosceles Triangle 1022"/>
          <p:cNvSpPr/>
          <p:nvPr/>
        </p:nvSpPr>
        <p:spPr bwMode="auto">
          <a:xfrm flipV="1">
            <a:off x="5119564" y="6016724"/>
            <a:ext cx="216024" cy="216024"/>
          </a:xfrm>
          <a:prstGeom prst="triangle">
            <a:avLst/>
          </a:prstGeom>
          <a:solidFill>
            <a:srgbClr val="66FF33"/>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024" name="Isosceles Triangle 1023"/>
          <p:cNvSpPr/>
          <p:nvPr/>
        </p:nvSpPr>
        <p:spPr bwMode="auto">
          <a:xfrm>
            <a:off x="5407596" y="5440660"/>
            <a:ext cx="216024" cy="216024"/>
          </a:xfrm>
          <a:prstGeom prst="triangle">
            <a:avLst/>
          </a:prstGeom>
          <a:solidFill>
            <a:srgbClr val="66FF33"/>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1025" name="Group 254"/>
          <p:cNvGrpSpPr/>
          <p:nvPr/>
        </p:nvGrpSpPr>
        <p:grpSpPr>
          <a:xfrm>
            <a:off x="5407596" y="5728692"/>
            <a:ext cx="216024" cy="216023"/>
            <a:chOff x="9209112" y="7464897"/>
            <a:chExt cx="432048" cy="216023"/>
          </a:xfrm>
          <a:solidFill>
            <a:srgbClr val="66FF33"/>
          </a:solidFill>
        </p:grpSpPr>
        <p:sp>
          <p:nvSpPr>
            <p:cNvPr id="1026" name="Flowchart: Delay 1025"/>
            <p:cNvSpPr/>
            <p:nvPr/>
          </p:nvSpPr>
          <p:spPr bwMode="auto">
            <a:xfrm rot="16200000">
              <a:off x="9389132" y="7284877"/>
              <a:ext cx="72008" cy="432048"/>
            </a:xfrm>
            <a:prstGeom prst="flowChartDelay">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027" name="Flowchart: Delay 1026"/>
            <p:cNvSpPr/>
            <p:nvPr/>
          </p:nvSpPr>
          <p:spPr bwMode="auto">
            <a:xfrm rot="5400000" flipV="1">
              <a:off x="9389132" y="7428892"/>
              <a:ext cx="72008" cy="432048"/>
            </a:xfrm>
            <a:prstGeom prst="flowChartDelay">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1028" name="Isosceles Triangle 1027"/>
          <p:cNvSpPr/>
          <p:nvPr/>
        </p:nvSpPr>
        <p:spPr bwMode="auto">
          <a:xfrm flipV="1">
            <a:off x="5407596" y="6016724"/>
            <a:ext cx="216024" cy="216024"/>
          </a:xfrm>
          <a:prstGeom prst="triangle">
            <a:avLst/>
          </a:prstGeom>
          <a:solidFill>
            <a:srgbClr val="66FF33"/>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029" name="Isosceles Triangle 1028"/>
          <p:cNvSpPr/>
          <p:nvPr/>
        </p:nvSpPr>
        <p:spPr bwMode="auto">
          <a:xfrm>
            <a:off x="5695628" y="5440660"/>
            <a:ext cx="216024" cy="216024"/>
          </a:xfrm>
          <a:prstGeom prst="triangle">
            <a:avLst/>
          </a:prstGeom>
          <a:solidFill>
            <a:srgbClr val="66FF33"/>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1030" name="Group 257"/>
          <p:cNvGrpSpPr/>
          <p:nvPr/>
        </p:nvGrpSpPr>
        <p:grpSpPr>
          <a:xfrm>
            <a:off x="5695628" y="5728692"/>
            <a:ext cx="216024" cy="216023"/>
            <a:chOff x="9209112" y="7464897"/>
            <a:chExt cx="432048" cy="216023"/>
          </a:xfrm>
          <a:solidFill>
            <a:srgbClr val="66FF33"/>
          </a:solidFill>
        </p:grpSpPr>
        <p:sp>
          <p:nvSpPr>
            <p:cNvPr id="1031" name="Flowchart: Delay 1030"/>
            <p:cNvSpPr/>
            <p:nvPr/>
          </p:nvSpPr>
          <p:spPr bwMode="auto">
            <a:xfrm rot="16200000">
              <a:off x="9389132" y="7284877"/>
              <a:ext cx="72008" cy="432048"/>
            </a:xfrm>
            <a:prstGeom prst="flowChartDelay">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032" name="Flowchart: Delay 1031"/>
            <p:cNvSpPr/>
            <p:nvPr/>
          </p:nvSpPr>
          <p:spPr bwMode="auto">
            <a:xfrm rot="5400000" flipV="1">
              <a:off x="9389132" y="7428892"/>
              <a:ext cx="72008" cy="432048"/>
            </a:xfrm>
            <a:prstGeom prst="flowChartDelay">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1033" name="Isosceles Triangle 1032"/>
          <p:cNvSpPr/>
          <p:nvPr/>
        </p:nvSpPr>
        <p:spPr bwMode="auto">
          <a:xfrm flipV="1">
            <a:off x="5695628" y="6016724"/>
            <a:ext cx="216024" cy="216024"/>
          </a:xfrm>
          <a:prstGeom prst="triangle">
            <a:avLst/>
          </a:prstGeom>
          <a:solidFill>
            <a:srgbClr val="66FF33"/>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034" name="Isosceles Triangle 1033"/>
          <p:cNvSpPr/>
          <p:nvPr/>
        </p:nvSpPr>
        <p:spPr bwMode="auto">
          <a:xfrm>
            <a:off x="4183459" y="5440660"/>
            <a:ext cx="216024" cy="216024"/>
          </a:xfrm>
          <a:prstGeom prst="triangle">
            <a:avLst/>
          </a:prstGeom>
          <a:solidFill>
            <a:srgbClr val="66FF33"/>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1035" name="Group 267"/>
          <p:cNvGrpSpPr/>
          <p:nvPr/>
        </p:nvGrpSpPr>
        <p:grpSpPr>
          <a:xfrm>
            <a:off x="4183459" y="5728692"/>
            <a:ext cx="216024" cy="216023"/>
            <a:chOff x="9209112" y="7464897"/>
            <a:chExt cx="432048" cy="216023"/>
          </a:xfrm>
          <a:solidFill>
            <a:srgbClr val="66FF33"/>
          </a:solidFill>
        </p:grpSpPr>
        <p:sp>
          <p:nvSpPr>
            <p:cNvPr id="1036" name="Flowchart: Delay 1035"/>
            <p:cNvSpPr/>
            <p:nvPr/>
          </p:nvSpPr>
          <p:spPr bwMode="auto">
            <a:xfrm rot="16200000">
              <a:off x="9389132" y="7284877"/>
              <a:ext cx="72008" cy="432048"/>
            </a:xfrm>
            <a:prstGeom prst="flowChartDelay">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037" name="Flowchart: Delay 1036"/>
            <p:cNvSpPr/>
            <p:nvPr/>
          </p:nvSpPr>
          <p:spPr bwMode="auto">
            <a:xfrm rot="5400000" flipV="1">
              <a:off x="9389132" y="7428892"/>
              <a:ext cx="72008" cy="432048"/>
            </a:xfrm>
            <a:prstGeom prst="flowChartDelay">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1038" name="Isosceles Triangle 1037"/>
          <p:cNvSpPr/>
          <p:nvPr/>
        </p:nvSpPr>
        <p:spPr bwMode="auto">
          <a:xfrm flipV="1">
            <a:off x="4183459" y="6016724"/>
            <a:ext cx="216024" cy="216024"/>
          </a:xfrm>
          <a:prstGeom prst="triangle">
            <a:avLst/>
          </a:prstGeom>
          <a:solidFill>
            <a:srgbClr val="66FF33"/>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039" name="Isosceles Triangle 1038"/>
          <p:cNvSpPr/>
          <p:nvPr/>
        </p:nvSpPr>
        <p:spPr bwMode="auto">
          <a:xfrm>
            <a:off x="4471491" y="5440660"/>
            <a:ext cx="216024" cy="216024"/>
          </a:xfrm>
          <a:prstGeom prst="triangle">
            <a:avLst/>
          </a:prstGeom>
          <a:solidFill>
            <a:srgbClr val="66FF33"/>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1040" name="Group 270"/>
          <p:cNvGrpSpPr/>
          <p:nvPr/>
        </p:nvGrpSpPr>
        <p:grpSpPr>
          <a:xfrm>
            <a:off x="4471491" y="5728692"/>
            <a:ext cx="216024" cy="216023"/>
            <a:chOff x="9209112" y="7464897"/>
            <a:chExt cx="432048" cy="216023"/>
          </a:xfrm>
          <a:solidFill>
            <a:srgbClr val="66FF33"/>
          </a:solidFill>
        </p:grpSpPr>
        <p:sp>
          <p:nvSpPr>
            <p:cNvPr id="1041" name="Flowchart: Delay 1040"/>
            <p:cNvSpPr/>
            <p:nvPr/>
          </p:nvSpPr>
          <p:spPr bwMode="auto">
            <a:xfrm rot="16200000">
              <a:off x="9389132" y="7284877"/>
              <a:ext cx="72008" cy="432048"/>
            </a:xfrm>
            <a:prstGeom prst="flowChartDelay">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042" name="Flowchart: Delay 1041"/>
            <p:cNvSpPr/>
            <p:nvPr/>
          </p:nvSpPr>
          <p:spPr bwMode="auto">
            <a:xfrm rot="5400000" flipV="1">
              <a:off x="9389132" y="7428892"/>
              <a:ext cx="72008" cy="432048"/>
            </a:xfrm>
            <a:prstGeom prst="flowChartDelay">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1043" name="Isosceles Triangle 1042"/>
          <p:cNvSpPr/>
          <p:nvPr/>
        </p:nvSpPr>
        <p:spPr bwMode="auto">
          <a:xfrm flipV="1">
            <a:off x="4471491" y="6016724"/>
            <a:ext cx="216024" cy="216024"/>
          </a:xfrm>
          <a:prstGeom prst="triangle">
            <a:avLst/>
          </a:prstGeom>
          <a:solidFill>
            <a:srgbClr val="66FF33"/>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044" name="Isosceles Triangle 1043"/>
          <p:cNvSpPr/>
          <p:nvPr/>
        </p:nvSpPr>
        <p:spPr bwMode="auto">
          <a:xfrm>
            <a:off x="4759523" y="5440660"/>
            <a:ext cx="216024" cy="216024"/>
          </a:xfrm>
          <a:prstGeom prst="triangle">
            <a:avLst/>
          </a:prstGeom>
          <a:solidFill>
            <a:srgbClr val="66FF33"/>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1045" name="Group 273"/>
          <p:cNvGrpSpPr/>
          <p:nvPr/>
        </p:nvGrpSpPr>
        <p:grpSpPr>
          <a:xfrm>
            <a:off x="4759523" y="5728692"/>
            <a:ext cx="216024" cy="216023"/>
            <a:chOff x="9209112" y="7464897"/>
            <a:chExt cx="432048" cy="216023"/>
          </a:xfrm>
          <a:solidFill>
            <a:srgbClr val="66FF33"/>
          </a:solidFill>
        </p:grpSpPr>
        <p:sp>
          <p:nvSpPr>
            <p:cNvPr id="1046" name="Flowchart: Delay 1045"/>
            <p:cNvSpPr/>
            <p:nvPr/>
          </p:nvSpPr>
          <p:spPr bwMode="auto">
            <a:xfrm rot="16200000">
              <a:off x="9389132" y="7284877"/>
              <a:ext cx="72008" cy="432048"/>
            </a:xfrm>
            <a:prstGeom prst="flowChartDelay">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047" name="Flowchart: Delay 1046"/>
            <p:cNvSpPr/>
            <p:nvPr/>
          </p:nvSpPr>
          <p:spPr bwMode="auto">
            <a:xfrm rot="5400000" flipV="1">
              <a:off x="9389132" y="7428892"/>
              <a:ext cx="72008" cy="432048"/>
            </a:xfrm>
            <a:prstGeom prst="flowChartDelay">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1048" name="Isosceles Triangle 1047"/>
          <p:cNvSpPr/>
          <p:nvPr/>
        </p:nvSpPr>
        <p:spPr bwMode="auto">
          <a:xfrm flipV="1">
            <a:off x="4759523" y="6016724"/>
            <a:ext cx="216024" cy="216024"/>
          </a:xfrm>
          <a:prstGeom prst="triangle">
            <a:avLst/>
          </a:prstGeom>
          <a:solidFill>
            <a:srgbClr val="66FF33"/>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 name="Title 3"/>
          <p:cNvSpPr>
            <a:spLocks noGrp="1"/>
          </p:cNvSpPr>
          <p:nvPr>
            <p:ph type="title"/>
          </p:nvPr>
        </p:nvSpPr>
        <p:spPr/>
        <p:txBody>
          <a:bodyPr/>
          <a:lstStyle/>
          <a:p>
            <a:r>
              <a:rPr lang="en-GB" dirty="0" smtClean="0"/>
              <a:t>Legend</a:t>
            </a:r>
            <a:endParaRPr lang="en-US" dirty="0"/>
          </a:p>
        </p:txBody>
      </p:sp>
      <p:sp>
        <p:nvSpPr>
          <p:cNvPr id="5" name="Rectangle 4"/>
          <p:cNvSpPr/>
          <p:nvPr/>
        </p:nvSpPr>
        <p:spPr bwMode="auto">
          <a:xfrm>
            <a:off x="870511" y="1336204"/>
            <a:ext cx="1872209" cy="944116"/>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6" name="Rectangle 5"/>
          <p:cNvSpPr/>
          <p:nvPr/>
        </p:nvSpPr>
        <p:spPr bwMode="auto">
          <a:xfrm>
            <a:off x="870512" y="2928392"/>
            <a:ext cx="1872208"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6.14</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7" name="Rectangle 6"/>
          <p:cNvSpPr/>
          <p:nvPr/>
        </p:nvSpPr>
        <p:spPr bwMode="auto">
          <a:xfrm>
            <a:off x="870512" y="2712368"/>
            <a:ext cx="1872208"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6.10</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cxnSp>
        <p:nvCxnSpPr>
          <p:cNvPr id="8" name="Straight Connector 7"/>
          <p:cNvCxnSpPr/>
          <p:nvPr/>
        </p:nvCxnSpPr>
        <p:spPr bwMode="auto">
          <a:xfrm>
            <a:off x="1806616" y="314441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9" name="Rectangle 8"/>
          <p:cNvSpPr/>
          <p:nvPr/>
        </p:nvSpPr>
        <p:spPr bwMode="auto">
          <a:xfrm>
            <a:off x="870512" y="3360440"/>
            <a:ext cx="1872208"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6.14</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0" name="Rectangle 9"/>
          <p:cNvSpPr/>
          <p:nvPr/>
        </p:nvSpPr>
        <p:spPr bwMode="auto">
          <a:xfrm>
            <a:off x="870512" y="3576464"/>
            <a:ext cx="1872208"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6.11, 9.5c</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1" name="Rectangle 10"/>
          <p:cNvSpPr/>
          <p:nvPr/>
        </p:nvSpPr>
        <p:spPr bwMode="auto">
          <a:xfrm>
            <a:off x="870512" y="3792488"/>
            <a:ext cx="1872208"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2" name="Rectangle 11"/>
          <p:cNvSpPr/>
          <p:nvPr/>
        </p:nvSpPr>
        <p:spPr bwMode="auto">
          <a:xfrm>
            <a:off x="870511" y="2280320"/>
            <a:ext cx="288033"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3" name="Rectangle 12"/>
          <p:cNvSpPr/>
          <p:nvPr/>
        </p:nvSpPr>
        <p:spPr bwMode="auto">
          <a:xfrm>
            <a:off x="870511" y="2496344"/>
            <a:ext cx="288033"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4" name="Rectangle 13"/>
          <p:cNvSpPr/>
          <p:nvPr/>
        </p:nvSpPr>
        <p:spPr bwMode="auto">
          <a:xfrm>
            <a:off x="1158543" y="2280320"/>
            <a:ext cx="288033"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5" name="Rectangle 14"/>
          <p:cNvSpPr/>
          <p:nvPr/>
        </p:nvSpPr>
        <p:spPr bwMode="auto">
          <a:xfrm>
            <a:off x="1158543" y="2496344"/>
            <a:ext cx="288033"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6" name="Rectangle 15"/>
          <p:cNvSpPr/>
          <p:nvPr/>
        </p:nvSpPr>
        <p:spPr bwMode="auto">
          <a:xfrm>
            <a:off x="1518582" y="2280320"/>
            <a:ext cx="288033"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7" name="Rectangle 16"/>
          <p:cNvSpPr/>
          <p:nvPr/>
        </p:nvSpPr>
        <p:spPr bwMode="auto">
          <a:xfrm>
            <a:off x="1518582" y="2496344"/>
            <a:ext cx="288033"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8" name="Isosceles Triangle 17"/>
          <p:cNvSpPr/>
          <p:nvPr/>
        </p:nvSpPr>
        <p:spPr bwMode="auto">
          <a:xfrm flipV="1">
            <a:off x="1037819" y="3856484"/>
            <a:ext cx="279648" cy="216024"/>
          </a:xfrm>
          <a:prstGeom prst="triangle">
            <a:avLst/>
          </a:prstGeom>
          <a:solidFill>
            <a:srgbClr val="66FF33"/>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9" name="Isosceles Triangle 18"/>
          <p:cNvSpPr/>
          <p:nvPr/>
        </p:nvSpPr>
        <p:spPr bwMode="auto">
          <a:xfrm flipV="1">
            <a:off x="2319056" y="3856484"/>
            <a:ext cx="279648" cy="216024"/>
          </a:xfrm>
          <a:prstGeom prst="triangle">
            <a:avLst/>
          </a:prstGeom>
          <a:solidFill>
            <a:srgbClr val="66FF33"/>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0" name="Rectangle 19"/>
          <p:cNvSpPr/>
          <p:nvPr/>
        </p:nvSpPr>
        <p:spPr bwMode="auto">
          <a:xfrm>
            <a:off x="1807195" y="2280320"/>
            <a:ext cx="288033"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1" name="Rectangle 20"/>
          <p:cNvSpPr/>
          <p:nvPr/>
        </p:nvSpPr>
        <p:spPr bwMode="auto">
          <a:xfrm>
            <a:off x="1806615" y="2496344"/>
            <a:ext cx="288033"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2" name="Rectangle 21"/>
          <p:cNvSpPr/>
          <p:nvPr/>
        </p:nvSpPr>
        <p:spPr bwMode="auto">
          <a:xfrm>
            <a:off x="2166655" y="2280320"/>
            <a:ext cx="288033"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3" name="Rectangle 22"/>
          <p:cNvSpPr/>
          <p:nvPr/>
        </p:nvSpPr>
        <p:spPr bwMode="auto">
          <a:xfrm>
            <a:off x="2166655" y="2496344"/>
            <a:ext cx="288033"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4" name="Rectangle 23"/>
          <p:cNvSpPr/>
          <p:nvPr/>
        </p:nvSpPr>
        <p:spPr bwMode="auto">
          <a:xfrm>
            <a:off x="2454688" y="2280320"/>
            <a:ext cx="288033"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5" name="Rectangle 24"/>
          <p:cNvSpPr/>
          <p:nvPr/>
        </p:nvSpPr>
        <p:spPr bwMode="auto">
          <a:xfrm>
            <a:off x="2454687" y="2496344"/>
            <a:ext cx="288033"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8" name="Isosceles Triangle 27"/>
          <p:cNvSpPr/>
          <p:nvPr/>
        </p:nvSpPr>
        <p:spPr bwMode="auto">
          <a:xfrm>
            <a:off x="1878624" y="1416224"/>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29" name="Group 251"/>
          <p:cNvGrpSpPr/>
          <p:nvPr/>
        </p:nvGrpSpPr>
        <p:grpSpPr>
          <a:xfrm>
            <a:off x="1878624" y="1704256"/>
            <a:ext cx="216024" cy="216023"/>
            <a:chOff x="9209112" y="7464897"/>
            <a:chExt cx="432048" cy="216023"/>
          </a:xfrm>
        </p:grpSpPr>
        <p:sp>
          <p:nvSpPr>
            <p:cNvPr id="41" name="Flowchart: Delay 40"/>
            <p:cNvSpPr/>
            <p:nvPr/>
          </p:nvSpPr>
          <p:spPr bwMode="auto">
            <a:xfrm rot="16200000">
              <a:off x="9389132" y="7284877"/>
              <a:ext cx="72008" cy="432048"/>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2" name="Flowchart: Delay 41"/>
            <p:cNvSpPr/>
            <p:nvPr/>
          </p:nvSpPr>
          <p:spPr bwMode="auto">
            <a:xfrm rot="5400000" flipV="1">
              <a:off x="9389132" y="7428892"/>
              <a:ext cx="72008" cy="432048"/>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30" name="Isosceles Triangle 29"/>
          <p:cNvSpPr/>
          <p:nvPr/>
        </p:nvSpPr>
        <p:spPr bwMode="auto">
          <a:xfrm flipV="1">
            <a:off x="1878624" y="1992288"/>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1" name="Isosceles Triangle 30"/>
          <p:cNvSpPr/>
          <p:nvPr/>
        </p:nvSpPr>
        <p:spPr bwMode="auto">
          <a:xfrm>
            <a:off x="2151749" y="1416224"/>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32" name="Group 254"/>
          <p:cNvGrpSpPr/>
          <p:nvPr/>
        </p:nvGrpSpPr>
        <p:grpSpPr>
          <a:xfrm>
            <a:off x="2151749" y="1704256"/>
            <a:ext cx="216024" cy="216023"/>
            <a:chOff x="9209112" y="7464897"/>
            <a:chExt cx="432048" cy="216023"/>
          </a:xfrm>
        </p:grpSpPr>
        <p:sp>
          <p:nvSpPr>
            <p:cNvPr id="39" name="Flowchart: Delay 38"/>
            <p:cNvSpPr/>
            <p:nvPr/>
          </p:nvSpPr>
          <p:spPr bwMode="auto">
            <a:xfrm rot="16200000">
              <a:off x="9389132" y="7284877"/>
              <a:ext cx="72008" cy="432048"/>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0" name="Flowchart: Delay 39"/>
            <p:cNvSpPr/>
            <p:nvPr/>
          </p:nvSpPr>
          <p:spPr bwMode="auto">
            <a:xfrm rot="5400000" flipV="1">
              <a:off x="9389132" y="7428892"/>
              <a:ext cx="72008" cy="432048"/>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33" name="Isosceles Triangle 32"/>
          <p:cNvSpPr/>
          <p:nvPr/>
        </p:nvSpPr>
        <p:spPr bwMode="auto">
          <a:xfrm flipV="1">
            <a:off x="2151749" y="1992288"/>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4" name="Isosceles Triangle 33"/>
          <p:cNvSpPr/>
          <p:nvPr/>
        </p:nvSpPr>
        <p:spPr bwMode="auto">
          <a:xfrm>
            <a:off x="2454688" y="1416224"/>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35" name="Group 257"/>
          <p:cNvGrpSpPr/>
          <p:nvPr/>
        </p:nvGrpSpPr>
        <p:grpSpPr>
          <a:xfrm>
            <a:off x="2454688" y="1704256"/>
            <a:ext cx="216024" cy="216023"/>
            <a:chOff x="9209112" y="7464897"/>
            <a:chExt cx="432048" cy="216023"/>
          </a:xfrm>
        </p:grpSpPr>
        <p:sp>
          <p:nvSpPr>
            <p:cNvPr id="37" name="Flowchart: Delay 36"/>
            <p:cNvSpPr/>
            <p:nvPr/>
          </p:nvSpPr>
          <p:spPr bwMode="auto">
            <a:xfrm rot="16200000">
              <a:off x="9389132" y="7284877"/>
              <a:ext cx="72008" cy="432048"/>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8" name="Flowchart: Delay 37"/>
            <p:cNvSpPr/>
            <p:nvPr/>
          </p:nvSpPr>
          <p:spPr bwMode="auto">
            <a:xfrm rot="5400000" flipV="1">
              <a:off x="9389132" y="7428892"/>
              <a:ext cx="72008" cy="432048"/>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36" name="Isosceles Triangle 35"/>
          <p:cNvSpPr/>
          <p:nvPr/>
        </p:nvSpPr>
        <p:spPr bwMode="auto">
          <a:xfrm flipV="1">
            <a:off x="2454688" y="1992288"/>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4" name="Isosceles Triangle 43"/>
          <p:cNvSpPr/>
          <p:nvPr/>
        </p:nvSpPr>
        <p:spPr bwMode="auto">
          <a:xfrm>
            <a:off x="927613" y="1416224"/>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45" name="Group 267"/>
          <p:cNvGrpSpPr/>
          <p:nvPr/>
        </p:nvGrpSpPr>
        <p:grpSpPr>
          <a:xfrm>
            <a:off x="927613" y="1704256"/>
            <a:ext cx="216024" cy="216023"/>
            <a:chOff x="9209112" y="7464897"/>
            <a:chExt cx="432048" cy="216023"/>
          </a:xfrm>
        </p:grpSpPr>
        <p:sp>
          <p:nvSpPr>
            <p:cNvPr id="57" name="Flowchart: Delay 56"/>
            <p:cNvSpPr/>
            <p:nvPr/>
          </p:nvSpPr>
          <p:spPr bwMode="auto">
            <a:xfrm rot="16200000">
              <a:off x="9389132" y="7284877"/>
              <a:ext cx="72008" cy="432048"/>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8" name="Flowchart: Delay 57"/>
            <p:cNvSpPr/>
            <p:nvPr/>
          </p:nvSpPr>
          <p:spPr bwMode="auto">
            <a:xfrm rot="5400000" flipV="1">
              <a:off x="9389132" y="7428892"/>
              <a:ext cx="72008" cy="432048"/>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46" name="Isosceles Triangle 45"/>
          <p:cNvSpPr/>
          <p:nvPr/>
        </p:nvSpPr>
        <p:spPr bwMode="auto">
          <a:xfrm flipV="1">
            <a:off x="927613" y="1992288"/>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7" name="Isosceles Triangle 46"/>
          <p:cNvSpPr/>
          <p:nvPr/>
        </p:nvSpPr>
        <p:spPr bwMode="auto">
          <a:xfrm>
            <a:off x="1215645" y="1416224"/>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48" name="Group 270"/>
          <p:cNvGrpSpPr/>
          <p:nvPr/>
        </p:nvGrpSpPr>
        <p:grpSpPr>
          <a:xfrm>
            <a:off x="1215645" y="1704256"/>
            <a:ext cx="216024" cy="216023"/>
            <a:chOff x="9209112" y="7464897"/>
            <a:chExt cx="432048" cy="216023"/>
          </a:xfrm>
        </p:grpSpPr>
        <p:sp>
          <p:nvSpPr>
            <p:cNvPr id="55" name="Flowchart: Delay 54"/>
            <p:cNvSpPr/>
            <p:nvPr/>
          </p:nvSpPr>
          <p:spPr bwMode="auto">
            <a:xfrm rot="16200000">
              <a:off x="9389132" y="7284877"/>
              <a:ext cx="72008" cy="432048"/>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6" name="Flowchart: Delay 55"/>
            <p:cNvSpPr/>
            <p:nvPr/>
          </p:nvSpPr>
          <p:spPr bwMode="auto">
            <a:xfrm rot="5400000" flipV="1">
              <a:off x="9389132" y="7428892"/>
              <a:ext cx="72008" cy="432048"/>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49" name="Isosceles Triangle 48"/>
          <p:cNvSpPr/>
          <p:nvPr/>
        </p:nvSpPr>
        <p:spPr bwMode="auto">
          <a:xfrm flipV="1">
            <a:off x="1215645" y="1992288"/>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0" name="Isosceles Triangle 49"/>
          <p:cNvSpPr/>
          <p:nvPr/>
        </p:nvSpPr>
        <p:spPr bwMode="auto">
          <a:xfrm>
            <a:off x="1518584" y="1416224"/>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51" name="Group 273"/>
          <p:cNvGrpSpPr/>
          <p:nvPr/>
        </p:nvGrpSpPr>
        <p:grpSpPr>
          <a:xfrm>
            <a:off x="1518584" y="1704256"/>
            <a:ext cx="216024" cy="216023"/>
            <a:chOff x="9209112" y="7464897"/>
            <a:chExt cx="432048" cy="216023"/>
          </a:xfrm>
        </p:grpSpPr>
        <p:sp>
          <p:nvSpPr>
            <p:cNvPr id="53" name="Flowchart: Delay 52"/>
            <p:cNvSpPr/>
            <p:nvPr/>
          </p:nvSpPr>
          <p:spPr bwMode="auto">
            <a:xfrm rot="16200000">
              <a:off x="9389132" y="7284877"/>
              <a:ext cx="72008" cy="432048"/>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4" name="Flowchart: Delay 53"/>
            <p:cNvSpPr/>
            <p:nvPr/>
          </p:nvSpPr>
          <p:spPr bwMode="auto">
            <a:xfrm rot="5400000" flipV="1">
              <a:off x="9389132" y="7428892"/>
              <a:ext cx="72008" cy="432048"/>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52" name="Isosceles Triangle 51"/>
          <p:cNvSpPr/>
          <p:nvPr/>
        </p:nvSpPr>
        <p:spPr bwMode="auto">
          <a:xfrm flipV="1">
            <a:off x="1518584" y="1992288"/>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28" name="Isosceles Triangle 127"/>
          <p:cNvSpPr/>
          <p:nvPr/>
        </p:nvSpPr>
        <p:spPr bwMode="auto">
          <a:xfrm flipV="1">
            <a:off x="1670984" y="3856484"/>
            <a:ext cx="279648" cy="216024"/>
          </a:xfrm>
          <a:prstGeom prst="triangle">
            <a:avLst/>
          </a:prstGeom>
          <a:solidFill>
            <a:srgbClr val="66FF33"/>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30" name="Rectangle 129"/>
          <p:cNvSpPr/>
          <p:nvPr/>
        </p:nvSpPr>
        <p:spPr bwMode="auto">
          <a:xfrm>
            <a:off x="4110871" y="1336204"/>
            <a:ext cx="1872209" cy="944116"/>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31" name="Rectangle 130"/>
          <p:cNvSpPr/>
          <p:nvPr/>
        </p:nvSpPr>
        <p:spPr bwMode="auto">
          <a:xfrm>
            <a:off x="4110872" y="2928392"/>
            <a:ext cx="1872208"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6.14</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32" name="Rectangle 131"/>
          <p:cNvSpPr/>
          <p:nvPr/>
        </p:nvSpPr>
        <p:spPr bwMode="auto">
          <a:xfrm>
            <a:off x="4110872" y="2712368"/>
            <a:ext cx="1872208"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6.10</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cxnSp>
        <p:nvCxnSpPr>
          <p:cNvPr id="133" name="Straight Connector 132"/>
          <p:cNvCxnSpPr/>
          <p:nvPr/>
        </p:nvCxnSpPr>
        <p:spPr bwMode="auto">
          <a:xfrm>
            <a:off x="5046976" y="314441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134" name="Rectangle 133"/>
          <p:cNvSpPr/>
          <p:nvPr/>
        </p:nvSpPr>
        <p:spPr bwMode="auto">
          <a:xfrm>
            <a:off x="4110872" y="3360440"/>
            <a:ext cx="1872208"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6.14</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35" name="Rectangle 134"/>
          <p:cNvSpPr/>
          <p:nvPr/>
        </p:nvSpPr>
        <p:spPr bwMode="auto">
          <a:xfrm>
            <a:off x="4110872" y="3576464"/>
            <a:ext cx="1872208"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6.11, 9.5c</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36" name="Rectangle 135"/>
          <p:cNvSpPr/>
          <p:nvPr/>
        </p:nvSpPr>
        <p:spPr bwMode="auto">
          <a:xfrm>
            <a:off x="4110872" y="3792488"/>
            <a:ext cx="1872208"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37" name="Rectangle 136"/>
          <p:cNvSpPr/>
          <p:nvPr/>
        </p:nvSpPr>
        <p:spPr bwMode="auto">
          <a:xfrm>
            <a:off x="4110871" y="2280320"/>
            <a:ext cx="288033"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38" name="Rectangle 137"/>
          <p:cNvSpPr/>
          <p:nvPr/>
        </p:nvSpPr>
        <p:spPr bwMode="auto">
          <a:xfrm>
            <a:off x="4110871" y="2496344"/>
            <a:ext cx="288033"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39" name="Rectangle 138"/>
          <p:cNvSpPr/>
          <p:nvPr/>
        </p:nvSpPr>
        <p:spPr bwMode="auto">
          <a:xfrm>
            <a:off x="4398903" y="2280320"/>
            <a:ext cx="288033"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40" name="Rectangle 139"/>
          <p:cNvSpPr/>
          <p:nvPr/>
        </p:nvSpPr>
        <p:spPr bwMode="auto">
          <a:xfrm>
            <a:off x="4398903" y="2496344"/>
            <a:ext cx="288033"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41" name="Rectangle 140"/>
          <p:cNvSpPr/>
          <p:nvPr/>
        </p:nvSpPr>
        <p:spPr bwMode="auto">
          <a:xfrm>
            <a:off x="4758942" y="2280320"/>
            <a:ext cx="288033"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42" name="Rectangle 141"/>
          <p:cNvSpPr/>
          <p:nvPr/>
        </p:nvSpPr>
        <p:spPr bwMode="auto">
          <a:xfrm>
            <a:off x="4758942" y="2496344"/>
            <a:ext cx="288033"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43" name="Isosceles Triangle 142"/>
          <p:cNvSpPr/>
          <p:nvPr/>
        </p:nvSpPr>
        <p:spPr bwMode="auto">
          <a:xfrm flipV="1">
            <a:off x="4278179" y="3856484"/>
            <a:ext cx="279648" cy="216024"/>
          </a:xfrm>
          <a:prstGeom prst="triangle">
            <a:avLst/>
          </a:prstGeom>
          <a:solidFill>
            <a:srgbClr val="66FF33"/>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44" name="Isosceles Triangle 143"/>
          <p:cNvSpPr/>
          <p:nvPr/>
        </p:nvSpPr>
        <p:spPr bwMode="auto">
          <a:xfrm flipV="1">
            <a:off x="5559416" y="3856484"/>
            <a:ext cx="279648" cy="216024"/>
          </a:xfrm>
          <a:prstGeom prst="triangle">
            <a:avLst/>
          </a:prstGeom>
          <a:solidFill>
            <a:srgbClr val="66FF33"/>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45" name="Rectangle 144"/>
          <p:cNvSpPr/>
          <p:nvPr/>
        </p:nvSpPr>
        <p:spPr bwMode="auto">
          <a:xfrm>
            <a:off x="5047555" y="2280320"/>
            <a:ext cx="288033"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46" name="Rectangle 145"/>
          <p:cNvSpPr/>
          <p:nvPr/>
        </p:nvSpPr>
        <p:spPr bwMode="auto">
          <a:xfrm>
            <a:off x="5046975" y="2496344"/>
            <a:ext cx="288033"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47" name="Rectangle 146"/>
          <p:cNvSpPr/>
          <p:nvPr/>
        </p:nvSpPr>
        <p:spPr bwMode="auto">
          <a:xfrm>
            <a:off x="5407015" y="2280320"/>
            <a:ext cx="288033"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48" name="Rectangle 147"/>
          <p:cNvSpPr/>
          <p:nvPr/>
        </p:nvSpPr>
        <p:spPr bwMode="auto">
          <a:xfrm>
            <a:off x="5407015" y="2496344"/>
            <a:ext cx="288033"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49" name="Rectangle 148"/>
          <p:cNvSpPr/>
          <p:nvPr/>
        </p:nvSpPr>
        <p:spPr bwMode="auto">
          <a:xfrm>
            <a:off x="5695048" y="2280320"/>
            <a:ext cx="288033"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50" name="Rectangle 149"/>
          <p:cNvSpPr/>
          <p:nvPr/>
        </p:nvSpPr>
        <p:spPr bwMode="auto">
          <a:xfrm>
            <a:off x="5695047" y="2496344"/>
            <a:ext cx="288033"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51" name="Isosceles Triangle 150"/>
          <p:cNvSpPr/>
          <p:nvPr/>
        </p:nvSpPr>
        <p:spPr bwMode="auto">
          <a:xfrm>
            <a:off x="5118984" y="1416224"/>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152" name="Group 251"/>
          <p:cNvGrpSpPr/>
          <p:nvPr/>
        </p:nvGrpSpPr>
        <p:grpSpPr>
          <a:xfrm>
            <a:off x="5118984" y="1704256"/>
            <a:ext cx="216024" cy="216023"/>
            <a:chOff x="9209112" y="7464897"/>
            <a:chExt cx="432048" cy="216023"/>
          </a:xfrm>
        </p:grpSpPr>
        <p:sp>
          <p:nvSpPr>
            <p:cNvPr id="153" name="Flowchart: Delay 152"/>
            <p:cNvSpPr/>
            <p:nvPr/>
          </p:nvSpPr>
          <p:spPr bwMode="auto">
            <a:xfrm rot="16200000">
              <a:off x="9389132" y="7284877"/>
              <a:ext cx="72008" cy="432048"/>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54" name="Flowchart: Delay 153"/>
            <p:cNvSpPr/>
            <p:nvPr/>
          </p:nvSpPr>
          <p:spPr bwMode="auto">
            <a:xfrm rot="5400000" flipV="1">
              <a:off x="9389132" y="7428892"/>
              <a:ext cx="72008" cy="432048"/>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155" name="Isosceles Triangle 154"/>
          <p:cNvSpPr/>
          <p:nvPr/>
        </p:nvSpPr>
        <p:spPr bwMode="auto">
          <a:xfrm flipV="1">
            <a:off x="5118984" y="1992288"/>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56" name="Isosceles Triangle 155"/>
          <p:cNvSpPr/>
          <p:nvPr/>
        </p:nvSpPr>
        <p:spPr bwMode="auto">
          <a:xfrm>
            <a:off x="5392109" y="1416224"/>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157" name="Group 254"/>
          <p:cNvGrpSpPr/>
          <p:nvPr/>
        </p:nvGrpSpPr>
        <p:grpSpPr>
          <a:xfrm>
            <a:off x="5392109" y="1704256"/>
            <a:ext cx="216024" cy="216023"/>
            <a:chOff x="9209112" y="7464897"/>
            <a:chExt cx="432048" cy="216023"/>
          </a:xfrm>
        </p:grpSpPr>
        <p:sp>
          <p:nvSpPr>
            <p:cNvPr id="158" name="Flowchart: Delay 157"/>
            <p:cNvSpPr/>
            <p:nvPr/>
          </p:nvSpPr>
          <p:spPr bwMode="auto">
            <a:xfrm rot="16200000">
              <a:off x="9389132" y="7284877"/>
              <a:ext cx="72008" cy="432048"/>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59" name="Flowchart: Delay 158"/>
            <p:cNvSpPr/>
            <p:nvPr/>
          </p:nvSpPr>
          <p:spPr bwMode="auto">
            <a:xfrm rot="5400000" flipV="1">
              <a:off x="9389132" y="7428892"/>
              <a:ext cx="72008" cy="432048"/>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160" name="Isosceles Triangle 159"/>
          <p:cNvSpPr/>
          <p:nvPr/>
        </p:nvSpPr>
        <p:spPr bwMode="auto">
          <a:xfrm flipV="1">
            <a:off x="5392109" y="1992288"/>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61" name="Isosceles Triangle 160"/>
          <p:cNvSpPr/>
          <p:nvPr/>
        </p:nvSpPr>
        <p:spPr bwMode="auto">
          <a:xfrm>
            <a:off x="5695048" y="1416224"/>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162" name="Group 257"/>
          <p:cNvGrpSpPr/>
          <p:nvPr/>
        </p:nvGrpSpPr>
        <p:grpSpPr>
          <a:xfrm>
            <a:off x="5695048" y="1704256"/>
            <a:ext cx="216024" cy="216023"/>
            <a:chOff x="9209112" y="7464897"/>
            <a:chExt cx="432048" cy="216023"/>
          </a:xfrm>
        </p:grpSpPr>
        <p:sp>
          <p:nvSpPr>
            <p:cNvPr id="163" name="Flowchart: Delay 162"/>
            <p:cNvSpPr/>
            <p:nvPr/>
          </p:nvSpPr>
          <p:spPr bwMode="auto">
            <a:xfrm rot="16200000">
              <a:off x="9389132" y="7284877"/>
              <a:ext cx="72008" cy="432048"/>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64" name="Flowchart: Delay 163"/>
            <p:cNvSpPr/>
            <p:nvPr/>
          </p:nvSpPr>
          <p:spPr bwMode="auto">
            <a:xfrm rot="5400000" flipV="1">
              <a:off x="9389132" y="7428892"/>
              <a:ext cx="72008" cy="432048"/>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165" name="Isosceles Triangle 164"/>
          <p:cNvSpPr/>
          <p:nvPr/>
        </p:nvSpPr>
        <p:spPr bwMode="auto">
          <a:xfrm flipV="1">
            <a:off x="5695048" y="1992288"/>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66" name="Isosceles Triangle 165"/>
          <p:cNvSpPr/>
          <p:nvPr/>
        </p:nvSpPr>
        <p:spPr bwMode="auto">
          <a:xfrm>
            <a:off x="4167973" y="1416224"/>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167" name="Group 267"/>
          <p:cNvGrpSpPr/>
          <p:nvPr/>
        </p:nvGrpSpPr>
        <p:grpSpPr>
          <a:xfrm>
            <a:off x="4167973" y="1704256"/>
            <a:ext cx="216024" cy="216023"/>
            <a:chOff x="9209112" y="7464897"/>
            <a:chExt cx="432048" cy="216023"/>
          </a:xfrm>
        </p:grpSpPr>
        <p:sp>
          <p:nvSpPr>
            <p:cNvPr id="168" name="Flowchart: Delay 167"/>
            <p:cNvSpPr/>
            <p:nvPr/>
          </p:nvSpPr>
          <p:spPr bwMode="auto">
            <a:xfrm rot="16200000">
              <a:off x="9389132" y="7284877"/>
              <a:ext cx="72008" cy="432048"/>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69" name="Flowchart: Delay 168"/>
            <p:cNvSpPr/>
            <p:nvPr/>
          </p:nvSpPr>
          <p:spPr bwMode="auto">
            <a:xfrm rot="5400000" flipV="1">
              <a:off x="9389132" y="7428892"/>
              <a:ext cx="72008" cy="432048"/>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170" name="Isosceles Triangle 169"/>
          <p:cNvSpPr/>
          <p:nvPr/>
        </p:nvSpPr>
        <p:spPr bwMode="auto">
          <a:xfrm flipV="1">
            <a:off x="4167973" y="1992288"/>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71" name="Isosceles Triangle 170"/>
          <p:cNvSpPr/>
          <p:nvPr/>
        </p:nvSpPr>
        <p:spPr bwMode="auto">
          <a:xfrm>
            <a:off x="4456005" y="1416224"/>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172" name="Group 270"/>
          <p:cNvGrpSpPr/>
          <p:nvPr/>
        </p:nvGrpSpPr>
        <p:grpSpPr>
          <a:xfrm>
            <a:off x="4456005" y="1704256"/>
            <a:ext cx="216024" cy="216023"/>
            <a:chOff x="9209112" y="7464897"/>
            <a:chExt cx="432048" cy="216023"/>
          </a:xfrm>
        </p:grpSpPr>
        <p:sp>
          <p:nvSpPr>
            <p:cNvPr id="173" name="Flowchart: Delay 172"/>
            <p:cNvSpPr/>
            <p:nvPr/>
          </p:nvSpPr>
          <p:spPr bwMode="auto">
            <a:xfrm rot="16200000">
              <a:off x="9389132" y="7284877"/>
              <a:ext cx="72008" cy="432048"/>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74" name="Flowchart: Delay 173"/>
            <p:cNvSpPr/>
            <p:nvPr/>
          </p:nvSpPr>
          <p:spPr bwMode="auto">
            <a:xfrm rot="5400000" flipV="1">
              <a:off x="9389132" y="7428892"/>
              <a:ext cx="72008" cy="432048"/>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175" name="Isosceles Triangle 174"/>
          <p:cNvSpPr/>
          <p:nvPr/>
        </p:nvSpPr>
        <p:spPr bwMode="auto">
          <a:xfrm flipV="1">
            <a:off x="4456005" y="1992288"/>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76" name="Isosceles Triangle 175"/>
          <p:cNvSpPr/>
          <p:nvPr/>
        </p:nvSpPr>
        <p:spPr bwMode="auto">
          <a:xfrm>
            <a:off x="4758944" y="1416224"/>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177" name="Group 273"/>
          <p:cNvGrpSpPr/>
          <p:nvPr/>
        </p:nvGrpSpPr>
        <p:grpSpPr>
          <a:xfrm>
            <a:off x="4758944" y="1704256"/>
            <a:ext cx="216024" cy="216023"/>
            <a:chOff x="9209112" y="7464897"/>
            <a:chExt cx="432048" cy="216023"/>
          </a:xfrm>
        </p:grpSpPr>
        <p:sp>
          <p:nvSpPr>
            <p:cNvPr id="178" name="Flowchart: Delay 177"/>
            <p:cNvSpPr/>
            <p:nvPr/>
          </p:nvSpPr>
          <p:spPr bwMode="auto">
            <a:xfrm rot="16200000">
              <a:off x="9389132" y="7284877"/>
              <a:ext cx="72008" cy="432048"/>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79" name="Flowchart: Delay 178"/>
            <p:cNvSpPr/>
            <p:nvPr/>
          </p:nvSpPr>
          <p:spPr bwMode="auto">
            <a:xfrm rot="5400000" flipV="1">
              <a:off x="9389132" y="7428892"/>
              <a:ext cx="72008" cy="432048"/>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180" name="Isosceles Triangle 179"/>
          <p:cNvSpPr/>
          <p:nvPr/>
        </p:nvSpPr>
        <p:spPr bwMode="auto">
          <a:xfrm flipV="1">
            <a:off x="4758944" y="1992288"/>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181" name="Group 180"/>
          <p:cNvGrpSpPr/>
          <p:nvPr/>
        </p:nvGrpSpPr>
        <p:grpSpPr>
          <a:xfrm>
            <a:off x="4110872" y="2272308"/>
            <a:ext cx="1872208" cy="1520180"/>
            <a:chOff x="2815307" y="3856484"/>
            <a:chExt cx="1872208" cy="1520180"/>
          </a:xfrm>
        </p:grpSpPr>
        <p:grpSp>
          <p:nvGrpSpPr>
            <p:cNvPr id="182" name="Group 181"/>
            <p:cNvGrpSpPr/>
            <p:nvPr/>
          </p:nvGrpSpPr>
          <p:grpSpPr>
            <a:xfrm>
              <a:off x="2815307" y="3864496"/>
              <a:ext cx="576064" cy="1512168"/>
              <a:chOff x="1447155" y="3864496"/>
              <a:chExt cx="864096" cy="1512168"/>
            </a:xfrm>
          </p:grpSpPr>
          <p:sp>
            <p:nvSpPr>
              <p:cNvPr id="189" name="TextBox 188"/>
              <p:cNvSpPr txBox="1"/>
              <p:nvPr/>
            </p:nvSpPr>
            <p:spPr>
              <a:xfrm>
                <a:off x="1533565" y="4175293"/>
                <a:ext cx="700576" cy="307777"/>
              </a:xfrm>
              <a:prstGeom prst="rect">
                <a:avLst/>
              </a:prstGeom>
              <a:solidFill>
                <a:schemeClr val="bg1"/>
              </a:solidFill>
              <a:ln w="38100">
                <a:noFill/>
              </a:ln>
            </p:spPr>
            <p:txBody>
              <a:bodyPr wrap="none" rtlCol="0" anchor="ctr">
                <a:spAutoFit/>
              </a:bodyPr>
              <a:lstStyle/>
              <a:p>
                <a:pPr algn="ctr"/>
                <a:r>
                  <a:rPr lang="en-GB" sz="1400" dirty="0" smtClean="0"/>
                  <a:t>MUX</a:t>
                </a:r>
                <a:endParaRPr lang="en-US" sz="1400" dirty="0"/>
              </a:p>
            </p:txBody>
          </p:sp>
          <p:sp>
            <p:nvSpPr>
              <p:cNvPr id="190" name="Trapezoid 189"/>
              <p:cNvSpPr/>
              <p:nvPr/>
            </p:nvSpPr>
            <p:spPr bwMode="auto">
              <a:xfrm flipV="1">
                <a:off x="1447155" y="3864496"/>
                <a:ext cx="864096" cy="1512168"/>
              </a:xfrm>
              <a:prstGeom prst="trapezoid">
                <a:avLst>
                  <a:gd name="adj" fmla="val 20742"/>
                </a:avLst>
              </a:prstGeom>
              <a:noFill/>
              <a:ln w="381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dirty="0" smtClean="0">
                  <a:ln>
                    <a:noFill/>
                  </a:ln>
                  <a:solidFill>
                    <a:schemeClr val="tx1"/>
                  </a:solidFill>
                  <a:effectLst/>
                  <a:latin typeface="Arial" charset="0"/>
                  <a:ea typeface="MS PGothic" pitchFamily="34" charset="-128"/>
                </a:endParaRPr>
              </a:p>
            </p:txBody>
          </p:sp>
        </p:grpSp>
        <p:grpSp>
          <p:nvGrpSpPr>
            <p:cNvPr id="183" name="Group 182"/>
            <p:cNvGrpSpPr/>
            <p:nvPr/>
          </p:nvGrpSpPr>
          <p:grpSpPr>
            <a:xfrm>
              <a:off x="3463379" y="3856484"/>
              <a:ext cx="576064" cy="1512168"/>
              <a:chOff x="1447155" y="3864496"/>
              <a:chExt cx="864096" cy="1512168"/>
            </a:xfrm>
          </p:grpSpPr>
          <p:sp>
            <p:nvSpPr>
              <p:cNvPr id="187" name="TextBox 186"/>
              <p:cNvSpPr txBox="1"/>
              <p:nvPr/>
            </p:nvSpPr>
            <p:spPr>
              <a:xfrm>
                <a:off x="1533565" y="4175293"/>
                <a:ext cx="700576" cy="307777"/>
              </a:xfrm>
              <a:prstGeom prst="rect">
                <a:avLst/>
              </a:prstGeom>
              <a:solidFill>
                <a:schemeClr val="bg1"/>
              </a:solidFill>
              <a:ln w="38100">
                <a:noFill/>
              </a:ln>
            </p:spPr>
            <p:txBody>
              <a:bodyPr wrap="none" rtlCol="0" anchor="ctr">
                <a:spAutoFit/>
              </a:bodyPr>
              <a:lstStyle/>
              <a:p>
                <a:pPr algn="ctr"/>
                <a:r>
                  <a:rPr lang="en-GB" sz="1400" dirty="0" smtClean="0"/>
                  <a:t>MUX</a:t>
                </a:r>
                <a:endParaRPr lang="en-US" sz="1400" dirty="0"/>
              </a:p>
            </p:txBody>
          </p:sp>
          <p:sp>
            <p:nvSpPr>
              <p:cNvPr id="188" name="Trapezoid 187"/>
              <p:cNvSpPr/>
              <p:nvPr/>
            </p:nvSpPr>
            <p:spPr bwMode="auto">
              <a:xfrm flipV="1">
                <a:off x="1447155" y="3864496"/>
                <a:ext cx="864096" cy="1512168"/>
              </a:xfrm>
              <a:prstGeom prst="trapezoid">
                <a:avLst>
                  <a:gd name="adj" fmla="val 20742"/>
                </a:avLst>
              </a:prstGeom>
              <a:noFill/>
              <a:ln w="381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dirty="0" smtClean="0">
                  <a:ln>
                    <a:noFill/>
                  </a:ln>
                  <a:solidFill>
                    <a:schemeClr val="tx1"/>
                  </a:solidFill>
                  <a:effectLst/>
                  <a:latin typeface="Arial" charset="0"/>
                  <a:ea typeface="MS PGothic" pitchFamily="34" charset="-128"/>
                </a:endParaRPr>
              </a:p>
            </p:txBody>
          </p:sp>
        </p:grpSp>
        <p:grpSp>
          <p:nvGrpSpPr>
            <p:cNvPr id="184" name="Group 183"/>
            <p:cNvGrpSpPr/>
            <p:nvPr/>
          </p:nvGrpSpPr>
          <p:grpSpPr>
            <a:xfrm>
              <a:off x="4111451" y="3856484"/>
              <a:ext cx="576064" cy="1512168"/>
              <a:chOff x="1447155" y="3864496"/>
              <a:chExt cx="864096" cy="1512168"/>
            </a:xfrm>
          </p:grpSpPr>
          <p:sp>
            <p:nvSpPr>
              <p:cNvPr id="185" name="TextBox 184"/>
              <p:cNvSpPr txBox="1"/>
              <p:nvPr/>
            </p:nvSpPr>
            <p:spPr>
              <a:xfrm>
                <a:off x="1533565" y="4175293"/>
                <a:ext cx="700576" cy="307777"/>
              </a:xfrm>
              <a:prstGeom prst="rect">
                <a:avLst/>
              </a:prstGeom>
              <a:solidFill>
                <a:schemeClr val="bg1"/>
              </a:solidFill>
              <a:ln w="38100">
                <a:noFill/>
              </a:ln>
            </p:spPr>
            <p:txBody>
              <a:bodyPr wrap="none" rtlCol="0" anchor="ctr">
                <a:spAutoFit/>
              </a:bodyPr>
              <a:lstStyle/>
              <a:p>
                <a:pPr algn="ctr"/>
                <a:r>
                  <a:rPr lang="en-GB" sz="1400" dirty="0" smtClean="0"/>
                  <a:t>MUX</a:t>
                </a:r>
                <a:endParaRPr lang="en-US" sz="1400" dirty="0"/>
              </a:p>
            </p:txBody>
          </p:sp>
          <p:sp>
            <p:nvSpPr>
              <p:cNvPr id="186" name="Trapezoid 185"/>
              <p:cNvSpPr/>
              <p:nvPr/>
            </p:nvSpPr>
            <p:spPr bwMode="auto">
              <a:xfrm flipV="1">
                <a:off x="1447155" y="3864496"/>
                <a:ext cx="864096" cy="1512168"/>
              </a:xfrm>
              <a:prstGeom prst="trapezoid">
                <a:avLst>
                  <a:gd name="adj" fmla="val 20742"/>
                </a:avLst>
              </a:prstGeom>
              <a:noFill/>
              <a:ln w="381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dirty="0" smtClean="0">
                  <a:ln>
                    <a:noFill/>
                  </a:ln>
                  <a:solidFill>
                    <a:schemeClr val="tx1"/>
                  </a:solidFill>
                  <a:effectLst/>
                  <a:latin typeface="Arial" charset="0"/>
                  <a:ea typeface="MS PGothic" pitchFamily="34" charset="-128"/>
                </a:endParaRPr>
              </a:p>
            </p:txBody>
          </p:sp>
        </p:grpSp>
      </p:grpSp>
      <p:sp>
        <p:nvSpPr>
          <p:cNvPr id="191" name="Isosceles Triangle 190"/>
          <p:cNvSpPr/>
          <p:nvPr/>
        </p:nvSpPr>
        <p:spPr bwMode="auto">
          <a:xfrm flipV="1">
            <a:off x="4911344" y="3856484"/>
            <a:ext cx="279648" cy="216024"/>
          </a:xfrm>
          <a:prstGeom prst="triangle">
            <a:avLst/>
          </a:prstGeom>
          <a:solidFill>
            <a:srgbClr val="66FF33"/>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193" name="Straight Arrow Connector 192"/>
          <p:cNvCxnSpPr/>
          <p:nvPr/>
        </p:nvCxnSpPr>
        <p:spPr bwMode="auto">
          <a:xfrm>
            <a:off x="726495" y="1336204"/>
            <a:ext cx="0" cy="1800200"/>
          </a:xfrm>
          <a:prstGeom prst="straightConnector1">
            <a:avLst/>
          </a:prstGeom>
          <a:solidFill>
            <a:schemeClr val="accent1"/>
          </a:solidFill>
          <a:ln w="9525" cap="flat" cmpd="sng" algn="ctr">
            <a:solidFill>
              <a:schemeClr val="tx1"/>
            </a:solidFill>
            <a:prstDash val="solid"/>
            <a:round/>
            <a:headEnd type="arrow" w="med" len="med"/>
            <a:tailEnd type="arrow" w="med" len="med"/>
          </a:ln>
          <a:effectLst/>
        </p:spPr>
      </p:cxnSp>
      <p:sp>
        <p:nvSpPr>
          <p:cNvPr id="194" name="TextBox 193"/>
          <p:cNvSpPr txBox="1"/>
          <p:nvPr/>
        </p:nvSpPr>
        <p:spPr>
          <a:xfrm rot="16200000" flipH="1">
            <a:off x="545709" y="2128292"/>
            <a:ext cx="290144" cy="215444"/>
          </a:xfrm>
          <a:prstGeom prst="rect">
            <a:avLst/>
          </a:prstGeom>
          <a:solidFill>
            <a:schemeClr val="bg1"/>
          </a:solidFill>
        </p:spPr>
        <p:txBody>
          <a:bodyPr wrap="none" lIns="0" tIns="0" rIns="0" bIns="0" rtlCol="0">
            <a:spAutoFit/>
          </a:bodyPr>
          <a:lstStyle/>
          <a:p>
            <a:r>
              <a:rPr lang="en-GB" sz="1400" dirty="0" smtClean="0"/>
              <a:t>PIP</a:t>
            </a:r>
            <a:endParaRPr lang="en-US" sz="1400" dirty="0" smtClean="0"/>
          </a:p>
        </p:txBody>
      </p:sp>
      <p:cxnSp>
        <p:nvCxnSpPr>
          <p:cNvPr id="195" name="Straight Arrow Connector 194"/>
          <p:cNvCxnSpPr/>
          <p:nvPr/>
        </p:nvCxnSpPr>
        <p:spPr bwMode="auto">
          <a:xfrm>
            <a:off x="726495" y="3352428"/>
            <a:ext cx="0" cy="792088"/>
          </a:xfrm>
          <a:prstGeom prst="straightConnector1">
            <a:avLst/>
          </a:prstGeom>
          <a:solidFill>
            <a:schemeClr val="accent1"/>
          </a:solidFill>
          <a:ln w="9525" cap="flat" cmpd="sng" algn="ctr">
            <a:solidFill>
              <a:schemeClr val="tx1"/>
            </a:solidFill>
            <a:prstDash val="solid"/>
            <a:round/>
            <a:headEnd type="arrow" w="med" len="med"/>
            <a:tailEnd type="arrow" w="med" len="med"/>
          </a:ln>
          <a:effectLst/>
        </p:spPr>
      </p:cxnSp>
      <p:sp>
        <p:nvSpPr>
          <p:cNvPr id="197" name="TextBox 196"/>
          <p:cNvSpPr txBox="1"/>
          <p:nvPr/>
        </p:nvSpPr>
        <p:spPr>
          <a:xfrm rot="16200000" flipH="1">
            <a:off x="500825" y="3630814"/>
            <a:ext cx="379912" cy="215444"/>
          </a:xfrm>
          <a:prstGeom prst="rect">
            <a:avLst/>
          </a:prstGeom>
          <a:solidFill>
            <a:schemeClr val="bg1"/>
          </a:solidFill>
        </p:spPr>
        <p:txBody>
          <a:bodyPr wrap="none" lIns="0" tIns="0" rIns="0" bIns="0" rtlCol="0">
            <a:spAutoFit/>
          </a:bodyPr>
          <a:lstStyle/>
          <a:p>
            <a:r>
              <a:rPr lang="en-GB" sz="1400" dirty="0" smtClean="0"/>
              <a:t>CBP</a:t>
            </a:r>
            <a:endParaRPr lang="en-US" sz="1400" dirty="0" smtClean="0"/>
          </a:p>
        </p:txBody>
      </p:sp>
      <p:sp>
        <p:nvSpPr>
          <p:cNvPr id="198" name="TextBox 197"/>
          <p:cNvSpPr txBox="1"/>
          <p:nvPr/>
        </p:nvSpPr>
        <p:spPr>
          <a:xfrm>
            <a:off x="2814727" y="1624236"/>
            <a:ext cx="792088" cy="369332"/>
          </a:xfrm>
          <a:prstGeom prst="rect">
            <a:avLst/>
          </a:prstGeom>
          <a:noFill/>
        </p:spPr>
        <p:txBody>
          <a:bodyPr wrap="square" lIns="0" tIns="0" rIns="0" bIns="0" rtlCol="0">
            <a:spAutoFit/>
          </a:bodyPr>
          <a:lstStyle/>
          <a:p>
            <a:pPr algn="ctr"/>
            <a:r>
              <a:rPr lang="en-GB" sz="1200" b="0" dirty="0" smtClean="0"/>
              <a:t>SVLAN MEP &amp; MIP</a:t>
            </a:r>
          </a:p>
        </p:txBody>
      </p:sp>
      <p:sp>
        <p:nvSpPr>
          <p:cNvPr id="199" name="TextBox 198"/>
          <p:cNvSpPr txBox="1"/>
          <p:nvPr/>
        </p:nvSpPr>
        <p:spPr>
          <a:xfrm>
            <a:off x="2742719" y="3784476"/>
            <a:ext cx="1008112" cy="369332"/>
          </a:xfrm>
          <a:prstGeom prst="rect">
            <a:avLst/>
          </a:prstGeom>
          <a:noFill/>
        </p:spPr>
        <p:txBody>
          <a:bodyPr wrap="square" lIns="0" tIns="0" rIns="0" bIns="0" rtlCol="0">
            <a:spAutoFit/>
          </a:bodyPr>
          <a:lstStyle/>
          <a:p>
            <a:pPr algn="ctr"/>
            <a:r>
              <a:rPr lang="en-GB" sz="1200" b="0" dirty="0" smtClean="0"/>
              <a:t>BVLAN/TESI MEP</a:t>
            </a:r>
          </a:p>
        </p:txBody>
      </p:sp>
      <p:sp>
        <p:nvSpPr>
          <p:cNvPr id="200" name="Right Brace 199"/>
          <p:cNvSpPr/>
          <p:nvPr/>
        </p:nvSpPr>
        <p:spPr bwMode="auto">
          <a:xfrm>
            <a:off x="2814727" y="2272308"/>
            <a:ext cx="216024" cy="1512168"/>
          </a:xfrm>
          <a:prstGeom prst="righ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01" name="TextBox 200"/>
          <p:cNvSpPr txBox="1"/>
          <p:nvPr/>
        </p:nvSpPr>
        <p:spPr>
          <a:xfrm>
            <a:off x="3030751" y="2757780"/>
            <a:ext cx="1008112" cy="553998"/>
          </a:xfrm>
          <a:prstGeom prst="rect">
            <a:avLst/>
          </a:prstGeom>
          <a:noFill/>
        </p:spPr>
        <p:txBody>
          <a:bodyPr wrap="square" lIns="0" tIns="0" rIns="0" bIns="0" rtlCol="0">
            <a:spAutoFit/>
          </a:bodyPr>
          <a:lstStyle/>
          <a:p>
            <a:pPr algn="ctr"/>
            <a:r>
              <a:rPr lang="en-GB" sz="1200" b="0" dirty="0" smtClean="0"/>
              <a:t>SVLAN to BVLAN/TESI </a:t>
            </a:r>
            <a:r>
              <a:rPr lang="en-GB" sz="1200" b="0" dirty="0" err="1" smtClean="0"/>
              <a:t>muxes</a:t>
            </a:r>
            <a:endParaRPr lang="en-GB" sz="1200" b="0" dirty="0" smtClean="0"/>
          </a:p>
        </p:txBody>
      </p:sp>
      <p:sp>
        <p:nvSpPr>
          <p:cNvPr id="202" name="TextBox 201"/>
          <p:cNvSpPr txBox="1"/>
          <p:nvPr/>
        </p:nvSpPr>
        <p:spPr>
          <a:xfrm>
            <a:off x="8071311" y="2920960"/>
            <a:ext cx="1368152" cy="184666"/>
          </a:xfrm>
          <a:prstGeom prst="rect">
            <a:avLst/>
          </a:prstGeom>
          <a:noFill/>
        </p:spPr>
        <p:txBody>
          <a:bodyPr wrap="square" lIns="0" tIns="0" rIns="0" bIns="0" rtlCol="0">
            <a:spAutoFit/>
          </a:bodyPr>
          <a:lstStyle/>
          <a:p>
            <a:r>
              <a:rPr lang="en-GB" sz="1200" b="0" dirty="0" smtClean="0"/>
              <a:t>BVLAN/TESI MEP</a:t>
            </a:r>
            <a:endParaRPr lang="en-US" sz="1200" b="0" dirty="0" smtClean="0"/>
          </a:p>
        </p:txBody>
      </p:sp>
      <p:grpSp>
        <p:nvGrpSpPr>
          <p:cNvPr id="215" name="Group 52"/>
          <p:cNvGrpSpPr>
            <a:grpSpLocks noChangeAspect="1"/>
          </p:cNvGrpSpPr>
          <p:nvPr/>
        </p:nvGrpSpPr>
        <p:grpSpPr>
          <a:xfrm rot="10800000">
            <a:off x="6631732" y="6232197"/>
            <a:ext cx="575514" cy="575514"/>
            <a:chOff x="655067" y="5296644"/>
            <a:chExt cx="504056" cy="504056"/>
          </a:xfrm>
          <a:solidFill>
            <a:schemeClr val="bg1"/>
          </a:solidFill>
        </p:grpSpPr>
        <p:sp>
          <p:nvSpPr>
            <p:cNvPr id="918" name="Isosceles Triangle 917"/>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919" name="Trapezoid 918"/>
            <p:cNvSpPr/>
            <p:nvPr/>
          </p:nvSpPr>
          <p:spPr bwMode="auto">
            <a:xfrm>
              <a:off x="655067" y="5656684"/>
              <a:ext cx="504056" cy="144016"/>
            </a:xfrm>
            <a:prstGeom prst="trapezoid">
              <a:avLst>
                <a:gd name="adj" fmla="val 49845"/>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cxnSp>
        <p:nvCxnSpPr>
          <p:cNvPr id="227" name="Straight Connector 226"/>
          <p:cNvCxnSpPr>
            <a:stCxn id="918" idx="0"/>
            <a:endCxn id="1314" idx="2"/>
          </p:cNvCxnSpPr>
          <p:nvPr/>
        </p:nvCxnSpPr>
        <p:spPr bwMode="auto">
          <a:xfrm>
            <a:off x="6919489" y="6807711"/>
            <a:ext cx="274" cy="145117"/>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275" name="Group 13"/>
          <p:cNvGrpSpPr>
            <a:grpSpLocks noChangeAspect="1"/>
          </p:cNvGrpSpPr>
          <p:nvPr/>
        </p:nvGrpSpPr>
        <p:grpSpPr>
          <a:xfrm rot="10800000">
            <a:off x="6631152" y="2729577"/>
            <a:ext cx="383676" cy="383676"/>
            <a:chOff x="655067" y="5296644"/>
            <a:chExt cx="504056" cy="504056"/>
          </a:xfrm>
          <a:solidFill>
            <a:schemeClr val="bg1"/>
          </a:solidFill>
        </p:grpSpPr>
        <p:sp>
          <p:nvSpPr>
            <p:cNvPr id="862" name="Isosceles Triangle 14"/>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63" name="Trapezoid 15"/>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276" name="Group 16"/>
          <p:cNvGrpSpPr>
            <a:grpSpLocks noChangeAspect="1"/>
          </p:cNvGrpSpPr>
          <p:nvPr/>
        </p:nvGrpSpPr>
        <p:grpSpPr>
          <a:xfrm rot="10800000">
            <a:off x="7110747" y="2729577"/>
            <a:ext cx="383676" cy="383676"/>
            <a:chOff x="655067" y="5296644"/>
            <a:chExt cx="504056" cy="504056"/>
          </a:xfrm>
          <a:solidFill>
            <a:schemeClr val="bg1"/>
          </a:solidFill>
        </p:grpSpPr>
        <p:sp>
          <p:nvSpPr>
            <p:cNvPr id="860" name="Isosceles Triangle 17"/>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61" name="Trapezoid 18"/>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277" name="Group 19"/>
          <p:cNvGrpSpPr>
            <a:grpSpLocks noChangeAspect="1"/>
          </p:cNvGrpSpPr>
          <p:nvPr/>
        </p:nvGrpSpPr>
        <p:grpSpPr>
          <a:xfrm rot="10800000">
            <a:off x="7590342" y="2729577"/>
            <a:ext cx="383676" cy="383676"/>
            <a:chOff x="655067" y="5296644"/>
            <a:chExt cx="504056" cy="504056"/>
          </a:xfrm>
          <a:solidFill>
            <a:schemeClr val="bg1"/>
          </a:solidFill>
        </p:grpSpPr>
        <p:sp>
          <p:nvSpPr>
            <p:cNvPr id="858" name="Isosceles Triangle 857"/>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59" name="Trapezoid 858"/>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cxnSp>
        <p:nvCxnSpPr>
          <p:cNvPr id="281" name="Straight Connector 280"/>
          <p:cNvCxnSpPr/>
          <p:nvPr/>
        </p:nvCxnSpPr>
        <p:spPr bwMode="auto">
          <a:xfrm rot="10800000" flipV="1">
            <a:off x="6822990" y="3113253"/>
            <a:ext cx="0" cy="95919"/>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82" name="Straight Connector 281"/>
          <p:cNvCxnSpPr/>
          <p:nvPr/>
        </p:nvCxnSpPr>
        <p:spPr bwMode="auto">
          <a:xfrm rot="10800000" flipV="1">
            <a:off x="7302585" y="3113253"/>
            <a:ext cx="0" cy="95919"/>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83" name="Straight Connector 282"/>
          <p:cNvCxnSpPr>
            <a:stCxn id="858" idx="0"/>
          </p:cNvCxnSpPr>
          <p:nvPr/>
        </p:nvCxnSpPr>
        <p:spPr bwMode="auto">
          <a:xfrm rot="10800000" flipV="1">
            <a:off x="7782181" y="3113253"/>
            <a:ext cx="0" cy="95919"/>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42" name="Straight Connector 841"/>
          <p:cNvCxnSpPr/>
          <p:nvPr/>
        </p:nvCxnSpPr>
        <p:spPr bwMode="auto">
          <a:xfrm rot="10800000">
            <a:off x="7399524" y="2128292"/>
            <a:ext cx="0" cy="5831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43" name="Straight Connector 842"/>
          <p:cNvCxnSpPr/>
          <p:nvPr/>
        </p:nvCxnSpPr>
        <p:spPr bwMode="auto">
          <a:xfrm rot="10800000">
            <a:off x="7303605" y="2128292"/>
            <a:ext cx="0" cy="5831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44" name="Straight Connector 843"/>
          <p:cNvCxnSpPr/>
          <p:nvPr/>
        </p:nvCxnSpPr>
        <p:spPr bwMode="auto">
          <a:xfrm rot="10800000">
            <a:off x="7207686" y="2128292"/>
            <a:ext cx="0" cy="5831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45" name="Straight Connector 844"/>
          <p:cNvCxnSpPr/>
          <p:nvPr/>
        </p:nvCxnSpPr>
        <p:spPr bwMode="auto">
          <a:xfrm rot="10800000">
            <a:off x="6728090" y="2128292"/>
            <a:ext cx="0" cy="5831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46" name="Straight Connector 845"/>
          <p:cNvCxnSpPr/>
          <p:nvPr/>
        </p:nvCxnSpPr>
        <p:spPr bwMode="auto">
          <a:xfrm rot="10800000">
            <a:off x="6919928" y="2128292"/>
            <a:ext cx="0" cy="5831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47" name="Straight Connector 846"/>
          <p:cNvCxnSpPr/>
          <p:nvPr/>
        </p:nvCxnSpPr>
        <p:spPr bwMode="auto">
          <a:xfrm rot="10800000">
            <a:off x="6824009" y="2128292"/>
            <a:ext cx="0" cy="5831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48" name="Straight Connector 847"/>
          <p:cNvCxnSpPr/>
          <p:nvPr/>
        </p:nvCxnSpPr>
        <p:spPr bwMode="auto">
          <a:xfrm rot="10800000">
            <a:off x="7687281" y="2128292"/>
            <a:ext cx="0" cy="5831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49" name="Straight Connector 848"/>
          <p:cNvCxnSpPr/>
          <p:nvPr/>
        </p:nvCxnSpPr>
        <p:spPr bwMode="auto">
          <a:xfrm rot="10800000">
            <a:off x="7879119" y="2128292"/>
            <a:ext cx="0" cy="5831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50" name="Straight Connector 849"/>
          <p:cNvCxnSpPr/>
          <p:nvPr/>
        </p:nvCxnSpPr>
        <p:spPr bwMode="auto">
          <a:xfrm rot="10800000">
            <a:off x="7783200" y="2128292"/>
            <a:ext cx="0" cy="5831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11" name="Straight Connector 310"/>
          <p:cNvCxnSpPr/>
          <p:nvPr/>
        </p:nvCxnSpPr>
        <p:spPr bwMode="auto">
          <a:xfrm rot="10800000">
            <a:off x="6919489" y="5656684"/>
            <a:ext cx="0" cy="57550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12" name="Straight Connector 311"/>
          <p:cNvCxnSpPr/>
          <p:nvPr/>
        </p:nvCxnSpPr>
        <p:spPr bwMode="auto">
          <a:xfrm rot="10800000">
            <a:off x="6823570" y="5656684"/>
            <a:ext cx="0" cy="57550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13" name="Straight Connector 312"/>
          <p:cNvCxnSpPr/>
          <p:nvPr/>
        </p:nvCxnSpPr>
        <p:spPr bwMode="auto">
          <a:xfrm rot="10800000">
            <a:off x="6727651" y="5656684"/>
            <a:ext cx="0" cy="57550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14" name="Straight Connector 313"/>
          <p:cNvCxnSpPr/>
          <p:nvPr/>
        </p:nvCxnSpPr>
        <p:spPr bwMode="auto">
          <a:xfrm rot="10800000">
            <a:off x="7111327" y="5656684"/>
            <a:ext cx="0" cy="57550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15" name="Straight Connector 314"/>
          <p:cNvCxnSpPr/>
          <p:nvPr/>
        </p:nvCxnSpPr>
        <p:spPr bwMode="auto">
          <a:xfrm rot="10800000">
            <a:off x="7015408" y="5656684"/>
            <a:ext cx="0" cy="57550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343" name="Group 782"/>
          <p:cNvGrpSpPr/>
          <p:nvPr/>
        </p:nvGrpSpPr>
        <p:grpSpPr>
          <a:xfrm>
            <a:off x="7147452" y="2249983"/>
            <a:ext cx="317190" cy="383676"/>
            <a:chOff x="4277907" y="2848372"/>
            <a:chExt cx="238120" cy="288032"/>
          </a:xfrm>
        </p:grpSpPr>
        <p:grpSp>
          <p:nvGrpSpPr>
            <p:cNvPr id="550" name="Group 263"/>
            <p:cNvGrpSpPr>
              <a:grpSpLocks noChangeAspect="1"/>
            </p:cNvGrpSpPr>
            <p:nvPr/>
          </p:nvGrpSpPr>
          <p:grpSpPr>
            <a:xfrm>
              <a:off x="4277907" y="2848372"/>
              <a:ext cx="96010" cy="288032"/>
              <a:chOff x="1951211" y="1696244"/>
              <a:chExt cx="144016" cy="432048"/>
            </a:xfrm>
          </p:grpSpPr>
          <p:sp>
            <p:nvSpPr>
              <p:cNvPr id="561" name="Flowchart: Delay 560"/>
              <p:cNvSpPr/>
              <p:nvPr/>
            </p:nvSpPr>
            <p:spPr bwMode="auto">
              <a:xfrm rot="16200000">
                <a:off x="1987215" y="1804256"/>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62" name="Isosceles Triangle 561"/>
              <p:cNvSpPr/>
              <p:nvPr/>
            </p:nvSpPr>
            <p:spPr bwMode="auto">
              <a:xfrm flipH="1">
                <a:off x="1951211" y="1696244"/>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63" name="Flowchart: Delay 562"/>
              <p:cNvSpPr/>
              <p:nvPr/>
            </p:nvSpPr>
            <p:spPr bwMode="auto">
              <a:xfrm rot="5400000" flipV="1">
                <a:off x="1987215" y="1876264"/>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64" name="Isosceles Triangle 563"/>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551" name="Group 264"/>
            <p:cNvGrpSpPr>
              <a:grpSpLocks noChangeAspect="1"/>
            </p:cNvGrpSpPr>
            <p:nvPr/>
          </p:nvGrpSpPr>
          <p:grpSpPr>
            <a:xfrm>
              <a:off x="4346157" y="2848372"/>
              <a:ext cx="96010" cy="288032"/>
              <a:chOff x="1951211" y="1696244"/>
              <a:chExt cx="144016" cy="432048"/>
            </a:xfrm>
          </p:grpSpPr>
          <p:sp>
            <p:nvSpPr>
              <p:cNvPr id="557" name="Flowchart: Delay 556"/>
              <p:cNvSpPr/>
              <p:nvPr/>
            </p:nvSpPr>
            <p:spPr bwMode="auto">
              <a:xfrm rot="16200000">
                <a:off x="1987215" y="1804256"/>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58" name="Isosceles Triangle 557"/>
              <p:cNvSpPr/>
              <p:nvPr/>
            </p:nvSpPr>
            <p:spPr bwMode="auto">
              <a:xfrm flipH="1">
                <a:off x="1951211" y="1696244"/>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59" name="Flowchart: Delay 558"/>
              <p:cNvSpPr/>
              <p:nvPr/>
            </p:nvSpPr>
            <p:spPr bwMode="auto">
              <a:xfrm rot="5400000" flipV="1">
                <a:off x="1987215" y="1876264"/>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60" name="Isosceles Triangle 559"/>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552" name="Group 273"/>
            <p:cNvGrpSpPr>
              <a:grpSpLocks noChangeAspect="1"/>
            </p:cNvGrpSpPr>
            <p:nvPr/>
          </p:nvGrpSpPr>
          <p:grpSpPr>
            <a:xfrm>
              <a:off x="4420017" y="2848372"/>
              <a:ext cx="96010" cy="288032"/>
              <a:chOff x="1951211" y="1696244"/>
              <a:chExt cx="144016" cy="432048"/>
            </a:xfrm>
          </p:grpSpPr>
          <p:sp>
            <p:nvSpPr>
              <p:cNvPr id="553" name="Flowchart: Delay 552"/>
              <p:cNvSpPr/>
              <p:nvPr/>
            </p:nvSpPr>
            <p:spPr bwMode="auto">
              <a:xfrm rot="16200000">
                <a:off x="1987215" y="1804256"/>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54" name="Isosceles Triangle 553"/>
              <p:cNvSpPr/>
              <p:nvPr/>
            </p:nvSpPr>
            <p:spPr bwMode="auto">
              <a:xfrm flipH="1">
                <a:off x="1951211" y="1696244"/>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55" name="Flowchart: Delay 554"/>
              <p:cNvSpPr/>
              <p:nvPr/>
            </p:nvSpPr>
            <p:spPr bwMode="auto">
              <a:xfrm rot="5400000" flipV="1">
                <a:off x="1987215" y="1876264"/>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56" name="Isosceles Triangle 555"/>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grpSp>
        <p:nvGrpSpPr>
          <p:cNvPr id="344" name="Group 798"/>
          <p:cNvGrpSpPr/>
          <p:nvPr/>
        </p:nvGrpSpPr>
        <p:grpSpPr>
          <a:xfrm>
            <a:off x="7626278" y="2249983"/>
            <a:ext cx="317190" cy="383676"/>
            <a:chOff x="4277907" y="2848372"/>
            <a:chExt cx="238120" cy="288032"/>
          </a:xfrm>
        </p:grpSpPr>
        <p:grpSp>
          <p:nvGrpSpPr>
            <p:cNvPr id="535" name="Group 263"/>
            <p:cNvGrpSpPr>
              <a:grpSpLocks noChangeAspect="1"/>
            </p:cNvGrpSpPr>
            <p:nvPr/>
          </p:nvGrpSpPr>
          <p:grpSpPr>
            <a:xfrm>
              <a:off x="4277907" y="2848372"/>
              <a:ext cx="96010" cy="288032"/>
              <a:chOff x="1951211" y="1696244"/>
              <a:chExt cx="144016" cy="432048"/>
            </a:xfrm>
          </p:grpSpPr>
          <p:sp>
            <p:nvSpPr>
              <p:cNvPr id="546" name="Flowchart: Delay 545"/>
              <p:cNvSpPr/>
              <p:nvPr/>
            </p:nvSpPr>
            <p:spPr bwMode="auto">
              <a:xfrm rot="16200000">
                <a:off x="1987215" y="1804256"/>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47" name="Isosceles Triangle 546"/>
              <p:cNvSpPr/>
              <p:nvPr/>
            </p:nvSpPr>
            <p:spPr bwMode="auto">
              <a:xfrm flipH="1">
                <a:off x="1951211" y="1696244"/>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48" name="Flowchart: Delay 547"/>
              <p:cNvSpPr/>
              <p:nvPr/>
            </p:nvSpPr>
            <p:spPr bwMode="auto">
              <a:xfrm rot="5400000" flipV="1">
                <a:off x="1987215" y="1876264"/>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49" name="Isosceles Triangle 548"/>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536" name="Group 264"/>
            <p:cNvGrpSpPr>
              <a:grpSpLocks noChangeAspect="1"/>
            </p:cNvGrpSpPr>
            <p:nvPr/>
          </p:nvGrpSpPr>
          <p:grpSpPr>
            <a:xfrm>
              <a:off x="4346157" y="2848372"/>
              <a:ext cx="96010" cy="288032"/>
              <a:chOff x="1951211" y="1696244"/>
              <a:chExt cx="144016" cy="432048"/>
            </a:xfrm>
          </p:grpSpPr>
          <p:sp>
            <p:nvSpPr>
              <p:cNvPr id="542" name="Flowchart: Delay 541"/>
              <p:cNvSpPr/>
              <p:nvPr/>
            </p:nvSpPr>
            <p:spPr bwMode="auto">
              <a:xfrm rot="16200000">
                <a:off x="1987215" y="1804256"/>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43" name="Isosceles Triangle 542"/>
              <p:cNvSpPr/>
              <p:nvPr/>
            </p:nvSpPr>
            <p:spPr bwMode="auto">
              <a:xfrm flipH="1">
                <a:off x="1951211" y="1696244"/>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44" name="Flowchart: Delay 543"/>
              <p:cNvSpPr/>
              <p:nvPr/>
            </p:nvSpPr>
            <p:spPr bwMode="auto">
              <a:xfrm rot="5400000" flipV="1">
                <a:off x="1987215" y="1876264"/>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45" name="Isosceles Triangle 544"/>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537" name="Group 273"/>
            <p:cNvGrpSpPr>
              <a:grpSpLocks noChangeAspect="1"/>
            </p:cNvGrpSpPr>
            <p:nvPr/>
          </p:nvGrpSpPr>
          <p:grpSpPr>
            <a:xfrm>
              <a:off x="4420017" y="2848372"/>
              <a:ext cx="96010" cy="288032"/>
              <a:chOff x="1951211" y="1696244"/>
              <a:chExt cx="144016" cy="432048"/>
            </a:xfrm>
          </p:grpSpPr>
          <p:sp>
            <p:nvSpPr>
              <p:cNvPr id="538" name="Flowchart: Delay 537"/>
              <p:cNvSpPr/>
              <p:nvPr/>
            </p:nvSpPr>
            <p:spPr bwMode="auto">
              <a:xfrm rot="16200000">
                <a:off x="1987215" y="1804256"/>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39" name="Isosceles Triangle 538"/>
              <p:cNvSpPr/>
              <p:nvPr/>
            </p:nvSpPr>
            <p:spPr bwMode="auto">
              <a:xfrm flipH="1">
                <a:off x="1951211" y="1696244"/>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40" name="Flowchart: Delay 539"/>
              <p:cNvSpPr/>
              <p:nvPr/>
            </p:nvSpPr>
            <p:spPr bwMode="auto">
              <a:xfrm rot="5400000" flipV="1">
                <a:off x="1987215" y="1876264"/>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41" name="Isosceles Triangle 540"/>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grpSp>
        <p:nvGrpSpPr>
          <p:cNvPr id="346" name="Group 830"/>
          <p:cNvGrpSpPr/>
          <p:nvPr/>
        </p:nvGrpSpPr>
        <p:grpSpPr>
          <a:xfrm>
            <a:off x="6660384" y="2249983"/>
            <a:ext cx="317190" cy="383676"/>
            <a:chOff x="4277907" y="2848372"/>
            <a:chExt cx="238120" cy="288032"/>
          </a:xfrm>
        </p:grpSpPr>
        <p:grpSp>
          <p:nvGrpSpPr>
            <p:cNvPr id="505" name="Group 263"/>
            <p:cNvGrpSpPr>
              <a:grpSpLocks noChangeAspect="1"/>
            </p:cNvGrpSpPr>
            <p:nvPr/>
          </p:nvGrpSpPr>
          <p:grpSpPr>
            <a:xfrm>
              <a:off x="4277907" y="2848372"/>
              <a:ext cx="96010" cy="288032"/>
              <a:chOff x="1951211" y="1696244"/>
              <a:chExt cx="144016" cy="432048"/>
            </a:xfrm>
          </p:grpSpPr>
          <p:sp>
            <p:nvSpPr>
              <p:cNvPr id="516" name="Flowchart: Delay 515"/>
              <p:cNvSpPr/>
              <p:nvPr/>
            </p:nvSpPr>
            <p:spPr bwMode="auto">
              <a:xfrm rot="16200000">
                <a:off x="1987215" y="1804256"/>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17" name="Isosceles Triangle 516"/>
              <p:cNvSpPr/>
              <p:nvPr/>
            </p:nvSpPr>
            <p:spPr bwMode="auto">
              <a:xfrm flipH="1">
                <a:off x="1951211" y="1696244"/>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18" name="Flowchart: Delay 517"/>
              <p:cNvSpPr/>
              <p:nvPr/>
            </p:nvSpPr>
            <p:spPr bwMode="auto">
              <a:xfrm rot="5400000" flipV="1">
                <a:off x="1987215" y="1876264"/>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19" name="Isosceles Triangle 518"/>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506" name="Group 264"/>
            <p:cNvGrpSpPr>
              <a:grpSpLocks noChangeAspect="1"/>
            </p:cNvGrpSpPr>
            <p:nvPr/>
          </p:nvGrpSpPr>
          <p:grpSpPr>
            <a:xfrm>
              <a:off x="4346157" y="2848372"/>
              <a:ext cx="96010" cy="288032"/>
              <a:chOff x="1951211" y="1696244"/>
              <a:chExt cx="144016" cy="432048"/>
            </a:xfrm>
          </p:grpSpPr>
          <p:sp>
            <p:nvSpPr>
              <p:cNvPr id="512" name="Flowchart: Delay 511"/>
              <p:cNvSpPr/>
              <p:nvPr/>
            </p:nvSpPr>
            <p:spPr bwMode="auto">
              <a:xfrm rot="16200000">
                <a:off x="1987215" y="1804256"/>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13" name="Isosceles Triangle 512"/>
              <p:cNvSpPr/>
              <p:nvPr/>
            </p:nvSpPr>
            <p:spPr bwMode="auto">
              <a:xfrm flipH="1">
                <a:off x="1951211" y="1696244"/>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14" name="Flowchart: Delay 513"/>
              <p:cNvSpPr/>
              <p:nvPr/>
            </p:nvSpPr>
            <p:spPr bwMode="auto">
              <a:xfrm rot="5400000" flipV="1">
                <a:off x="1987215" y="1876264"/>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15" name="Isosceles Triangle 514"/>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507" name="Group 273"/>
            <p:cNvGrpSpPr>
              <a:grpSpLocks noChangeAspect="1"/>
            </p:cNvGrpSpPr>
            <p:nvPr/>
          </p:nvGrpSpPr>
          <p:grpSpPr>
            <a:xfrm>
              <a:off x="4420017" y="2848372"/>
              <a:ext cx="96010" cy="288032"/>
              <a:chOff x="1951211" y="1696244"/>
              <a:chExt cx="144016" cy="432048"/>
            </a:xfrm>
          </p:grpSpPr>
          <p:sp>
            <p:nvSpPr>
              <p:cNvPr id="508" name="Flowchart: Delay 507"/>
              <p:cNvSpPr/>
              <p:nvPr/>
            </p:nvSpPr>
            <p:spPr bwMode="auto">
              <a:xfrm rot="16200000">
                <a:off x="1987215" y="1804256"/>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09" name="Isosceles Triangle 508"/>
              <p:cNvSpPr/>
              <p:nvPr/>
            </p:nvSpPr>
            <p:spPr bwMode="auto">
              <a:xfrm flipH="1">
                <a:off x="1951211" y="1696244"/>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10" name="Flowchart: Delay 509"/>
              <p:cNvSpPr/>
              <p:nvPr/>
            </p:nvSpPr>
            <p:spPr bwMode="auto">
              <a:xfrm rot="5400000" flipV="1">
                <a:off x="1987215" y="1876264"/>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11" name="Isosceles Triangle 510"/>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grpSp>
        <p:nvGrpSpPr>
          <p:cNvPr id="347" name="Group 953"/>
          <p:cNvGrpSpPr/>
          <p:nvPr/>
        </p:nvGrpSpPr>
        <p:grpSpPr>
          <a:xfrm>
            <a:off x="6663455" y="5752602"/>
            <a:ext cx="511567" cy="383676"/>
            <a:chOff x="2335066" y="5800700"/>
            <a:chExt cx="384042" cy="288032"/>
          </a:xfrm>
        </p:grpSpPr>
        <p:grpSp>
          <p:nvGrpSpPr>
            <p:cNvPr id="480" name="Group 263"/>
            <p:cNvGrpSpPr>
              <a:grpSpLocks noChangeAspect="1"/>
            </p:cNvGrpSpPr>
            <p:nvPr/>
          </p:nvGrpSpPr>
          <p:grpSpPr>
            <a:xfrm>
              <a:off x="2335066" y="5800700"/>
              <a:ext cx="96010" cy="288032"/>
              <a:chOff x="1951211" y="1696244"/>
              <a:chExt cx="144016" cy="432048"/>
            </a:xfrm>
            <a:solidFill>
              <a:srgbClr val="99FF66"/>
            </a:solidFill>
          </p:grpSpPr>
          <p:sp>
            <p:nvSpPr>
              <p:cNvPr id="501" name="Flowchart: Delay 500"/>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02" name="Isosceles Triangle 501"/>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03" name="Flowchart: Delay 502"/>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04" name="Isosceles Triangle 503"/>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481" name="Group 264"/>
            <p:cNvGrpSpPr>
              <a:grpSpLocks noChangeAspect="1"/>
            </p:cNvGrpSpPr>
            <p:nvPr/>
          </p:nvGrpSpPr>
          <p:grpSpPr>
            <a:xfrm>
              <a:off x="2408079" y="5800700"/>
              <a:ext cx="96010" cy="288032"/>
              <a:chOff x="1951211" y="1696244"/>
              <a:chExt cx="144016" cy="432048"/>
            </a:xfrm>
            <a:solidFill>
              <a:srgbClr val="99FF66"/>
            </a:solidFill>
          </p:grpSpPr>
          <p:sp>
            <p:nvSpPr>
              <p:cNvPr id="497" name="Flowchart: Delay 496"/>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498" name="Isosceles Triangle 497"/>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499" name="Flowchart: Delay 498"/>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00" name="Isosceles Triangle 499"/>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482" name="Group 273"/>
            <p:cNvGrpSpPr>
              <a:grpSpLocks noChangeAspect="1"/>
            </p:cNvGrpSpPr>
            <p:nvPr/>
          </p:nvGrpSpPr>
          <p:grpSpPr>
            <a:xfrm>
              <a:off x="2481939" y="5800700"/>
              <a:ext cx="96010" cy="288032"/>
              <a:chOff x="1951211" y="1696244"/>
              <a:chExt cx="144016" cy="432048"/>
            </a:xfrm>
            <a:solidFill>
              <a:srgbClr val="99FF66"/>
            </a:solidFill>
          </p:grpSpPr>
          <p:sp>
            <p:nvSpPr>
              <p:cNvPr id="493" name="Flowchart: Delay 492"/>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494" name="Isosceles Triangle 493"/>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495" name="Flowchart: Delay 494"/>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496" name="Isosceles Triangle 495"/>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483" name="Group 273"/>
            <p:cNvGrpSpPr>
              <a:grpSpLocks noChangeAspect="1"/>
            </p:cNvGrpSpPr>
            <p:nvPr/>
          </p:nvGrpSpPr>
          <p:grpSpPr>
            <a:xfrm>
              <a:off x="2551466" y="5800700"/>
              <a:ext cx="96010" cy="288032"/>
              <a:chOff x="1951211" y="1696244"/>
              <a:chExt cx="144016" cy="432048"/>
            </a:xfrm>
            <a:solidFill>
              <a:srgbClr val="99FF66"/>
            </a:solidFill>
          </p:grpSpPr>
          <p:sp>
            <p:nvSpPr>
              <p:cNvPr id="489" name="Flowchart: Delay 488"/>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490" name="Isosceles Triangle 489"/>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491" name="Flowchart: Delay 490"/>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492" name="Isosceles Triangle 491"/>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484" name="Group 273"/>
            <p:cNvGrpSpPr>
              <a:grpSpLocks noChangeAspect="1"/>
            </p:cNvGrpSpPr>
            <p:nvPr/>
          </p:nvGrpSpPr>
          <p:grpSpPr>
            <a:xfrm>
              <a:off x="2623098" y="5800700"/>
              <a:ext cx="96010" cy="288032"/>
              <a:chOff x="1951211" y="1696244"/>
              <a:chExt cx="144016" cy="432048"/>
            </a:xfrm>
            <a:solidFill>
              <a:srgbClr val="99FF66"/>
            </a:solidFill>
          </p:grpSpPr>
          <p:sp>
            <p:nvSpPr>
              <p:cNvPr id="485" name="Flowchart: Delay 484"/>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486" name="Isosceles Triangle 485"/>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487" name="Flowchart: Delay 486"/>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488" name="Isosceles Triangle 487"/>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sp>
        <p:nvSpPr>
          <p:cNvPr id="938" name="TextBox 937"/>
          <p:cNvSpPr txBox="1"/>
          <p:nvPr/>
        </p:nvSpPr>
        <p:spPr>
          <a:xfrm>
            <a:off x="8071311" y="2344316"/>
            <a:ext cx="1584176" cy="184666"/>
          </a:xfrm>
          <a:prstGeom prst="rect">
            <a:avLst/>
          </a:prstGeom>
          <a:noFill/>
        </p:spPr>
        <p:txBody>
          <a:bodyPr wrap="square" lIns="0" tIns="0" rIns="0" bIns="0" rtlCol="0">
            <a:spAutoFit/>
          </a:bodyPr>
          <a:lstStyle/>
          <a:p>
            <a:r>
              <a:rPr lang="en-GB" sz="1200" b="0" dirty="0" smtClean="0"/>
              <a:t>SVLAN MEP/MIP</a:t>
            </a:r>
            <a:endParaRPr lang="en-US" sz="1200" b="0" dirty="0" smtClean="0"/>
          </a:p>
        </p:txBody>
      </p:sp>
      <p:sp>
        <p:nvSpPr>
          <p:cNvPr id="941" name="Right Brace 940"/>
          <p:cNvSpPr/>
          <p:nvPr/>
        </p:nvSpPr>
        <p:spPr bwMode="auto">
          <a:xfrm>
            <a:off x="6127095" y="1336204"/>
            <a:ext cx="144016" cy="936104"/>
          </a:xfrm>
          <a:prstGeom prst="righ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943" name="Straight Arrow Connector 942"/>
          <p:cNvCxnSpPr>
            <a:stCxn id="941" idx="1"/>
            <a:endCxn id="518" idx="0"/>
          </p:cNvCxnSpPr>
          <p:nvPr/>
        </p:nvCxnSpPr>
        <p:spPr bwMode="auto">
          <a:xfrm>
            <a:off x="6271111" y="1804256"/>
            <a:ext cx="389274" cy="669539"/>
          </a:xfrm>
          <a:prstGeom prst="straightConnector1">
            <a:avLst/>
          </a:prstGeom>
          <a:solidFill>
            <a:schemeClr val="accent1"/>
          </a:solidFill>
          <a:ln w="9525" cap="flat" cmpd="sng" algn="ctr">
            <a:solidFill>
              <a:schemeClr val="tx1"/>
            </a:solidFill>
            <a:prstDash val="solid"/>
            <a:round/>
            <a:headEnd type="none" w="med" len="med"/>
            <a:tailEnd type="arrow"/>
          </a:ln>
          <a:effectLst/>
        </p:spPr>
      </p:cxnSp>
      <p:sp>
        <p:nvSpPr>
          <p:cNvPr id="944" name="Right Brace 943"/>
          <p:cNvSpPr/>
          <p:nvPr/>
        </p:nvSpPr>
        <p:spPr bwMode="auto">
          <a:xfrm>
            <a:off x="6127095" y="3784476"/>
            <a:ext cx="144016" cy="396044"/>
          </a:xfrm>
          <a:prstGeom prst="righ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945" name="Straight Arrow Connector 944"/>
          <p:cNvCxnSpPr>
            <a:stCxn id="944" idx="1"/>
            <a:endCxn id="862" idx="5"/>
          </p:cNvCxnSpPr>
          <p:nvPr/>
        </p:nvCxnSpPr>
        <p:spPr bwMode="auto">
          <a:xfrm flipV="1">
            <a:off x="6271111" y="2921415"/>
            <a:ext cx="455960" cy="1061083"/>
          </a:xfrm>
          <a:prstGeom prst="straightConnector1">
            <a:avLst/>
          </a:prstGeom>
          <a:solidFill>
            <a:schemeClr val="accent1"/>
          </a:solidFill>
          <a:ln w="9525" cap="flat" cmpd="sng" algn="ctr">
            <a:solidFill>
              <a:schemeClr val="tx1"/>
            </a:solidFill>
            <a:prstDash val="solid"/>
            <a:round/>
            <a:headEnd type="none" w="med" len="med"/>
            <a:tailEnd type="arrow"/>
          </a:ln>
          <a:effectLst/>
        </p:spPr>
      </p:cxnSp>
      <p:sp>
        <p:nvSpPr>
          <p:cNvPr id="948" name="Right Brace 947"/>
          <p:cNvSpPr/>
          <p:nvPr/>
        </p:nvSpPr>
        <p:spPr bwMode="auto">
          <a:xfrm>
            <a:off x="6127095" y="2272308"/>
            <a:ext cx="144016" cy="1512168"/>
          </a:xfrm>
          <a:prstGeom prst="righ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949" name="Straight Arrow Connector 948"/>
          <p:cNvCxnSpPr>
            <a:stCxn id="948" idx="1"/>
            <a:endCxn id="863" idx="3"/>
          </p:cNvCxnSpPr>
          <p:nvPr/>
        </p:nvCxnSpPr>
        <p:spPr bwMode="auto">
          <a:xfrm flipV="1">
            <a:off x="6271111" y="2784388"/>
            <a:ext cx="387362" cy="244004"/>
          </a:xfrm>
          <a:prstGeom prst="straightConnector1">
            <a:avLst/>
          </a:prstGeom>
          <a:solidFill>
            <a:schemeClr val="accent1"/>
          </a:solidFill>
          <a:ln w="9525" cap="flat" cmpd="sng" algn="ctr">
            <a:solidFill>
              <a:schemeClr val="tx1"/>
            </a:solidFill>
            <a:prstDash val="solid"/>
            <a:round/>
            <a:headEnd type="none" w="med" len="med"/>
            <a:tailEnd type="arrow"/>
          </a:ln>
          <a:effectLst/>
        </p:spPr>
      </p:cxnSp>
      <p:sp>
        <p:nvSpPr>
          <p:cNvPr id="954" name="Rectangle 953"/>
          <p:cNvSpPr/>
          <p:nvPr/>
        </p:nvSpPr>
        <p:spPr>
          <a:xfrm>
            <a:off x="8071311" y="2663706"/>
            <a:ext cx="1152128" cy="184666"/>
          </a:xfrm>
          <a:prstGeom prst="rect">
            <a:avLst/>
          </a:prstGeom>
          <a:noFill/>
        </p:spPr>
        <p:txBody>
          <a:bodyPr wrap="square" lIns="0" tIns="0" rIns="0" bIns="0" rtlCol="0">
            <a:spAutoFit/>
          </a:bodyPr>
          <a:lstStyle/>
          <a:p>
            <a:r>
              <a:rPr lang="en-GB" sz="1200" b="0" dirty="0" smtClean="0"/>
              <a:t>SVLAN </a:t>
            </a:r>
            <a:r>
              <a:rPr lang="en-GB" sz="1200" b="0" dirty="0" err="1" smtClean="0"/>
              <a:t>mux</a:t>
            </a:r>
            <a:endParaRPr lang="en-US" sz="1200" b="0" dirty="0" smtClean="0"/>
          </a:p>
        </p:txBody>
      </p:sp>
      <p:sp>
        <p:nvSpPr>
          <p:cNvPr id="955" name="Rectangle 954"/>
          <p:cNvSpPr/>
          <p:nvPr/>
        </p:nvSpPr>
        <p:spPr bwMode="auto">
          <a:xfrm>
            <a:off x="871091" y="5368652"/>
            <a:ext cx="1872208" cy="93610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956" name="Rectangle 955"/>
          <p:cNvSpPr/>
          <p:nvPr/>
        </p:nvSpPr>
        <p:spPr bwMode="auto">
          <a:xfrm>
            <a:off x="871091" y="6304756"/>
            <a:ext cx="1872208"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 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957" name="Rectangle 956"/>
          <p:cNvSpPr/>
          <p:nvPr/>
        </p:nvSpPr>
        <p:spPr bwMode="auto">
          <a:xfrm>
            <a:off x="871091" y="6520780"/>
            <a:ext cx="1872208"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958" name="Rectangle 957"/>
          <p:cNvSpPr/>
          <p:nvPr/>
        </p:nvSpPr>
        <p:spPr bwMode="auto">
          <a:xfrm>
            <a:off x="871091" y="6736804"/>
            <a:ext cx="1872208"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959" name="Rectangle 958"/>
          <p:cNvSpPr/>
          <p:nvPr/>
        </p:nvSpPr>
        <p:spPr bwMode="auto">
          <a:xfrm>
            <a:off x="871091" y="7096844"/>
            <a:ext cx="1872208"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6.7</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960" name="Rectangle 959"/>
          <p:cNvSpPr/>
          <p:nvPr/>
        </p:nvSpPr>
        <p:spPr bwMode="auto">
          <a:xfrm>
            <a:off x="871091" y="7312868"/>
            <a:ext cx="1872208"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802.3</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961" name="Isosceles Triangle 960"/>
          <p:cNvSpPr/>
          <p:nvPr/>
        </p:nvSpPr>
        <p:spPr bwMode="auto">
          <a:xfrm flipV="1">
            <a:off x="1599084" y="6808812"/>
            <a:ext cx="424136" cy="216024"/>
          </a:xfrm>
          <a:prstGeom prst="triangle">
            <a:avLst/>
          </a:prstGeom>
          <a:solidFill>
            <a:srgbClr val="66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963" name="Isosceles Triangle 962"/>
          <p:cNvSpPr/>
          <p:nvPr/>
        </p:nvSpPr>
        <p:spPr bwMode="auto">
          <a:xfrm>
            <a:off x="1879204" y="5440660"/>
            <a:ext cx="216024" cy="216024"/>
          </a:xfrm>
          <a:prstGeom prst="triangle">
            <a:avLst/>
          </a:prstGeom>
          <a:solidFill>
            <a:srgbClr val="66FF33"/>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964" name="Group 251"/>
          <p:cNvGrpSpPr/>
          <p:nvPr/>
        </p:nvGrpSpPr>
        <p:grpSpPr>
          <a:xfrm>
            <a:off x="1879204" y="5728692"/>
            <a:ext cx="216024" cy="216023"/>
            <a:chOff x="9209112" y="7464897"/>
            <a:chExt cx="432048" cy="216023"/>
          </a:xfrm>
          <a:solidFill>
            <a:srgbClr val="66FF33"/>
          </a:solidFill>
        </p:grpSpPr>
        <p:sp>
          <p:nvSpPr>
            <p:cNvPr id="976" name="Flowchart: Delay 975"/>
            <p:cNvSpPr/>
            <p:nvPr/>
          </p:nvSpPr>
          <p:spPr bwMode="auto">
            <a:xfrm rot="16200000">
              <a:off x="9389132" y="7284877"/>
              <a:ext cx="72008" cy="432048"/>
            </a:xfrm>
            <a:prstGeom prst="flowChartDelay">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977" name="Flowchart: Delay 976"/>
            <p:cNvSpPr/>
            <p:nvPr/>
          </p:nvSpPr>
          <p:spPr bwMode="auto">
            <a:xfrm rot="5400000" flipV="1">
              <a:off x="9389132" y="7428892"/>
              <a:ext cx="72008" cy="432048"/>
            </a:xfrm>
            <a:prstGeom prst="flowChartDelay">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965" name="Isosceles Triangle 964"/>
          <p:cNvSpPr/>
          <p:nvPr/>
        </p:nvSpPr>
        <p:spPr bwMode="auto">
          <a:xfrm flipV="1">
            <a:off x="1879204" y="6016724"/>
            <a:ext cx="216024" cy="216024"/>
          </a:xfrm>
          <a:prstGeom prst="triangle">
            <a:avLst/>
          </a:prstGeom>
          <a:solidFill>
            <a:srgbClr val="66FF33"/>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966" name="Isosceles Triangle 965"/>
          <p:cNvSpPr/>
          <p:nvPr/>
        </p:nvSpPr>
        <p:spPr bwMode="auto">
          <a:xfrm>
            <a:off x="2167236" y="5440660"/>
            <a:ext cx="216024" cy="216024"/>
          </a:xfrm>
          <a:prstGeom prst="triangle">
            <a:avLst/>
          </a:prstGeom>
          <a:solidFill>
            <a:srgbClr val="66FF33"/>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967" name="Group 254"/>
          <p:cNvGrpSpPr/>
          <p:nvPr/>
        </p:nvGrpSpPr>
        <p:grpSpPr>
          <a:xfrm>
            <a:off x="2167236" y="5728692"/>
            <a:ext cx="216024" cy="216023"/>
            <a:chOff x="9209112" y="7464897"/>
            <a:chExt cx="432048" cy="216023"/>
          </a:xfrm>
          <a:solidFill>
            <a:srgbClr val="66FF33"/>
          </a:solidFill>
        </p:grpSpPr>
        <p:sp>
          <p:nvSpPr>
            <p:cNvPr id="974" name="Flowchart: Delay 973"/>
            <p:cNvSpPr/>
            <p:nvPr/>
          </p:nvSpPr>
          <p:spPr bwMode="auto">
            <a:xfrm rot="16200000">
              <a:off x="9389132" y="7284877"/>
              <a:ext cx="72008" cy="432048"/>
            </a:xfrm>
            <a:prstGeom prst="flowChartDelay">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975" name="Flowchart: Delay 974"/>
            <p:cNvSpPr/>
            <p:nvPr/>
          </p:nvSpPr>
          <p:spPr bwMode="auto">
            <a:xfrm rot="5400000" flipV="1">
              <a:off x="9389132" y="7428892"/>
              <a:ext cx="72008" cy="432048"/>
            </a:xfrm>
            <a:prstGeom prst="flowChartDelay">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968" name="Isosceles Triangle 967"/>
          <p:cNvSpPr/>
          <p:nvPr/>
        </p:nvSpPr>
        <p:spPr bwMode="auto">
          <a:xfrm flipV="1">
            <a:off x="2167236" y="6016724"/>
            <a:ext cx="216024" cy="216024"/>
          </a:xfrm>
          <a:prstGeom prst="triangle">
            <a:avLst/>
          </a:prstGeom>
          <a:solidFill>
            <a:srgbClr val="66FF33"/>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969" name="Isosceles Triangle 968"/>
          <p:cNvSpPr/>
          <p:nvPr/>
        </p:nvSpPr>
        <p:spPr bwMode="auto">
          <a:xfrm>
            <a:off x="2455268" y="5440660"/>
            <a:ext cx="216024" cy="216024"/>
          </a:xfrm>
          <a:prstGeom prst="triangle">
            <a:avLst/>
          </a:prstGeom>
          <a:solidFill>
            <a:srgbClr val="66FF33"/>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970" name="Group 257"/>
          <p:cNvGrpSpPr/>
          <p:nvPr/>
        </p:nvGrpSpPr>
        <p:grpSpPr>
          <a:xfrm>
            <a:off x="2455268" y="5728692"/>
            <a:ext cx="216024" cy="216023"/>
            <a:chOff x="9209112" y="7464897"/>
            <a:chExt cx="432048" cy="216023"/>
          </a:xfrm>
          <a:solidFill>
            <a:srgbClr val="66FF33"/>
          </a:solidFill>
        </p:grpSpPr>
        <p:sp>
          <p:nvSpPr>
            <p:cNvPr id="972" name="Flowchart: Delay 971"/>
            <p:cNvSpPr/>
            <p:nvPr/>
          </p:nvSpPr>
          <p:spPr bwMode="auto">
            <a:xfrm rot="16200000">
              <a:off x="9389132" y="7284877"/>
              <a:ext cx="72008" cy="432048"/>
            </a:xfrm>
            <a:prstGeom prst="flowChartDelay">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973" name="Flowchart: Delay 972"/>
            <p:cNvSpPr/>
            <p:nvPr/>
          </p:nvSpPr>
          <p:spPr bwMode="auto">
            <a:xfrm rot="5400000" flipV="1">
              <a:off x="9389132" y="7428892"/>
              <a:ext cx="72008" cy="432048"/>
            </a:xfrm>
            <a:prstGeom prst="flowChartDelay">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971" name="Isosceles Triangle 970"/>
          <p:cNvSpPr/>
          <p:nvPr/>
        </p:nvSpPr>
        <p:spPr bwMode="auto">
          <a:xfrm flipV="1">
            <a:off x="2455268" y="6016724"/>
            <a:ext cx="216024" cy="216024"/>
          </a:xfrm>
          <a:prstGeom prst="triangle">
            <a:avLst/>
          </a:prstGeom>
          <a:solidFill>
            <a:srgbClr val="66FF33"/>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979" name="Isosceles Triangle 978"/>
          <p:cNvSpPr/>
          <p:nvPr/>
        </p:nvSpPr>
        <p:spPr bwMode="auto">
          <a:xfrm>
            <a:off x="943099" y="5440660"/>
            <a:ext cx="216024" cy="216024"/>
          </a:xfrm>
          <a:prstGeom prst="triangle">
            <a:avLst/>
          </a:prstGeom>
          <a:solidFill>
            <a:srgbClr val="66FF33"/>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980" name="Group 267"/>
          <p:cNvGrpSpPr/>
          <p:nvPr/>
        </p:nvGrpSpPr>
        <p:grpSpPr>
          <a:xfrm>
            <a:off x="943099" y="5728692"/>
            <a:ext cx="216024" cy="216023"/>
            <a:chOff x="9209112" y="7464897"/>
            <a:chExt cx="432048" cy="216023"/>
          </a:xfrm>
          <a:solidFill>
            <a:srgbClr val="66FF33"/>
          </a:solidFill>
        </p:grpSpPr>
        <p:sp>
          <p:nvSpPr>
            <p:cNvPr id="992" name="Flowchart: Delay 991"/>
            <p:cNvSpPr/>
            <p:nvPr/>
          </p:nvSpPr>
          <p:spPr bwMode="auto">
            <a:xfrm rot="16200000">
              <a:off x="9389132" y="7284877"/>
              <a:ext cx="72008" cy="432048"/>
            </a:xfrm>
            <a:prstGeom prst="flowChartDelay">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993" name="Flowchart: Delay 992"/>
            <p:cNvSpPr/>
            <p:nvPr/>
          </p:nvSpPr>
          <p:spPr bwMode="auto">
            <a:xfrm rot="5400000" flipV="1">
              <a:off x="9389132" y="7428892"/>
              <a:ext cx="72008" cy="432048"/>
            </a:xfrm>
            <a:prstGeom prst="flowChartDelay">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981" name="Isosceles Triangle 980"/>
          <p:cNvSpPr/>
          <p:nvPr/>
        </p:nvSpPr>
        <p:spPr bwMode="auto">
          <a:xfrm flipV="1">
            <a:off x="943099" y="6016724"/>
            <a:ext cx="216024" cy="216024"/>
          </a:xfrm>
          <a:prstGeom prst="triangle">
            <a:avLst/>
          </a:prstGeom>
          <a:solidFill>
            <a:srgbClr val="66FF33"/>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982" name="Isosceles Triangle 981"/>
          <p:cNvSpPr/>
          <p:nvPr/>
        </p:nvSpPr>
        <p:spPr bwMode="auto">
          <a:xfrm>
            <a:off x="1231131" y="5440660"/>
            <a:ext cx="216024" cy="216024"/>
          </a:xfrm>
          <a:prstGeom prst="triangle">
            <a:avLst/>
          </a:prstGeom>
          <a:solidFill>
            <a:srgbClr val="66FF33"/>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983" name="Group 270"/>
          <p:cNvGrpSpPr/>
          <p:nvPr/>
        </p:nvGrpSpPr>
        <p:grpSpPr>
          <a:xfrm>
            <a:off x="1231131" y="5728692"/>
            <a:ext cx="216024" cy="216023"/>
            <a:chOff x="9209112" y="7464897"/>
            <a:chExt cx="432048" cy="216023"/>
          </a:xfrm>
          <a:solidFill>
            <a:srgbClr val="66FF33"/>
          </a:solidFill>
        </p:grpSpPr>
        <p:sp>
          <p:nvSpPr>
            <p:cNvPr id="990" name="Flowchart: Delay 989"/>
            <p:cNvSpPr/>
            <p:nvPr/>
          </p:nvSpPr>
          <p:spPr bwMode="auto">
            <a:xfrm rot="16200000">
              <a:off x="9389132" y="7284877"/>
              <a:ext cx="72008" cy="432048"/>
            </a:xfrm>
            <a:prstGeom prst="flowChartDelay">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991" name="Flowchart: Delay 990"/>
            <p:cNvSpPr/>
            <p:nvPr/>
          </p:nvSpPr>
          <p:spPr bwMode="auto">
            <a:xfrm rot="5400000" flipV="1">
              <a:off x="9389132" y="7428892"/>
              <a:ext cx="72008" cy="432048"/>
            </a:xfrm>
            <a:prstGeom prst="flowChartDelay">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984" name="Isosceles Triangle 983"/>
          <p:cNvSpPr/>
          <p:nvPr/>
        </p:nvSpPr>
        <p:spPr bwMode="auto">
          <a:xfrm flipV="1">
            <a:off x="1231131" y="6016724"/>
            <a:ext cx="216024" cy="216024"/>
          </a:xfrm>
          <a:prstGeom prst="triangle">
            <a:avLst/>
          </a:prstGeom>
          <a:solidFill>
            <a:srgbClr val="66FF33"/>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985" name="Isosceles Triangle 984"/>
          <p:cNvSpPr/>
          <p:nvPr/>
        </p:nvSpPr>
        <p:spPr bwMode="auto">
          <a:xfrm>
            <a:off x="1519163" y="5440660"/>
            <a:ext cx="216024" cy="216024"/>
          </a:xfrm>
          <a:prstGeom prst="triangle">
            <a:avLst/>
          </a:prstGeom>
          <a:solidFill>
            <a:srgbClr val="66FF33"/>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986" name="Group 273"/>
          <p:cNvGrpSpPr/>
          <p:nvPr/>
        </p:nvGrpSpPr>
        <p:grpSpPr>
          <a:xfrm>
            <a:off x="1519163" y="5728692"/>
            <a:ext cx="216024" cy="216023"/>
            <a:chOff x="9209112" y="7464897"/>
            <a:chExt cx="432048" cy="216023"/>
          </a:xfrm>
          <a:solidFill>
            <a:srgbClr val="66FF33"/>
          </a:solidFill>
        </p:grpSpPr>
        <p:sp>
          <p:nvSpPr>
            <p:cNvPr id="988" name="Flowchart: Delay 987"/>
            <p:cNvSpPr/>
            <p:nvPr/>
          </p:nvSpPr>
          <p:spPr bwMode="auto">
            <a:xfrm rot="16200000">
              <a:off x="9389132" y="7284877"/>
              <a:ext cx="72008" cy="432048"/>
            </a:xfrm>
            <a:prstGeom prst="flowChartDelay">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989" name="Flowchart: Delay 988"/>
            <p:cNvSpPr/>
            <p:nvPr/>
          </p:nvSpPr>
          <p:spPr bwMode="auto">
            <a:xfrm rot="5400000" flipV="1">
              <a:off x="9389132" y="7428892"/>
              <a:ext cx="72008" cy="432048"/>
            </a:xfrm>
            <a:prstGeom prst="flowChartDelay">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987" name="Isosceles Triangle 986"/>
          <p:cNvSpPr/>
          <p:nvPr/>
        </p:nvSpPr>
        <p:spPr bwMode="auto">
          <a:xfrm flipV="1">
            <a:off x="1519163" y="6016724"/>
            <a:ext cx="216024" cy="216024"/>
          </a:xfrm>
          <a:prstGeom prst="triangle">
            <a:avLst/>
          </a:prstGeom>
          <a:solidFill>
            <a:srgbClr val="66FF33"/>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995" name="Straight Arrow Connector 994"/>
          <p:cNvCxnSpPr/>
          <p:nvPr/>
        </p:nvCxnSpPr>
        <p:spPr bwMode="auto">
          <a:xfrm>
            <a:off x="727075" y="5368652"/>
            <a:ext cx="0" cy="2160240"/>
          </a:xfrm>
          <a:prstGeom prst="straightConnector1">
            <a:avLst/>
          </a:prstGeom>
          <a:solidFill>
            <a:schemeClr val="accent1"/>
          </a:solidFill>
          <a:ln w="9525" cap="flat" cmpd="sng" algn="ctr">
            <a:solidFill>
              <a:schemeClr val="tx1"/>
            </a:solidFill>
            <a:prstDash val="solid"/>
            <a:round/>
            <a:headEnd type="arrow" w="med" len="med"/>
            <a:tailEnd type="arrow" w="med" len="med"/>
          </a:ln>
          <a:effectLst/>
        </p:spPr>
      </p:cxnSp>
      <p:sp>
        <p:nvSpPr>
          <p:cNvPr id="996" name="TextBox 995"/>
          <p:cNvSpPr txBox="1"/>
          <p:nvPr/>
        </p:nvSpPr>
        <p:spPr>
          <a:xfrm rot="16200000" flipH="1">
            <a:off x="506214" y="6443935"/>
            <a:ext cx="370294" cy="215444"/>
          </a:xfrm>
          <a:prstGeom prst="rect">
            <a:avLst/>
          </a:prstGeom>
          <a:solidFill>
            <a:schemeClr val="bg1"/>
          </a:solidFill>
        </p:spPr>
        <p:txBody>
          <a:bodyPr wrap="none" lIns="0" tIns="0" rIns="0" bIns="0" rtlCol="0">
            <a:spAutoFit/>
          </a:bodyPr>
          <a:lstStyle/>
          <a:p>
            <a:r>
              <a:rPr lang="en-GB" sz="1400" dirty="0" smtClean="0"/>
              <a:t>PNP</a:t>
            </a:r>
            <a:endParaRPr lang="en-US" sz="1400" dirty="0" smtClean="0"/>
          </a:p>
        </p:txBody>
      </p:sp>
      <p:grpSp>
        <p:nvGrpSpPr>
          <p:cNvPr id="999" name="Group 998"/>
          <p:cNvGrpSpPr/>
          <p:nvPr/>
        </p:nvGrpSpPr>
        <p:grpSpPr>
          <a:xfrm>
            <a:off x="4111451" y="6304756"/>
            <a:ext cx="1872208" cy="424036"/>
            <a:chOff x="1447155" y="3864496"/>
            <a:chExt cx="864096" cy="1512168"/>
          </a:xfrm>
        </p:grpSpPr>
        <p:sp>
          <p:nvSpPr>
            <p:cNvPr id="1006" name="TextBox 1005"/>
            <p:cNvSpPr txBox="1"/>
            <p:nvPr/>
          </p:nvSpPr>
          <p:spPr>
            <a:xfrm>
              <a:off x="1533565" y="4583877"/>
              <a:ext cx="700576" cy="307779"/>
            </a:xfrm>
            <a:prstGeom prst="rect">
              <a:avLst/>
            </a:prstGeom>
            <a:solidFill>
              <a:schemeClr val="bg1"/>
            </a:solidFill>
            <a:ln w="38100">
              <a:noFill/>
            </a:ln>
          </p:spPr>
          <p:txBody>
            <a:bodyPr wrap="none" rtlCol="0" anchor="ctr">
              <a:spAutoFit/>
            </a:bodyPr>
            <a:lstStyle/>
            <a:p>
              <a:pPr algn="ctr"/>
              <a:r>
                <a:rPr lang="en-GB" sz="1400" dirty="0" smtClean="0"/>
                <a:t>MUX</a:t>
              </a:r>
              <a:endParaRPr lang="en-US" sz="1400" dirty="0"/>
            </a:p>
          </p:txBody>
        </p:sp>
        <p:sp>
          <p:nvSpPr>
            <p:cNvPr id="1007" name="Trapezoid 1006"/>
            <p:cNvSpPr/>
            <p:nvPr/>
          </p:nvSpPr>
          <p:spPr bwMode="auto">
            <a:xfrm flipV="1">
              <a:off x="1447155" y="3864496"/>
              <a:ext cx="864096" cy="1512168"/>
            </a:xfrm>
            <a:prstGeom prst="trapezoid">
              <a:avLst>
                <a:gd name="adj" fmla="val 20742"/>
              </a:avLst>
            </a:prstGeom>
            <a:noFill/>
            <a:ln w="381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dirty="0" smtClean="0">
                <a:ln>
                  <a:noFill/>
                </a:ln>
                <a:solidFill>
                  <a:schemeClr val="tx1"/>
                </a:solidFill>
                <a:effectLst/>
                <a:latin typeface="Arial" charset="0"/>
                <a:ea typeface="MS PGothic" pitchFamily="34" charset="-128"/>
              </a:endParaRPr>
            </a:p>
          </p:txBody>
        </p:sp>
      </p:grpSp>
      <p:sp>
        <p:nvSpPr>
          <p:cNvPr id="1008" name="TextBox 1007"/>
          <p:cNvSpPr txBox="1"/>
          <p:nvPr/>
        </p:nvSpPr>
        <p:spPr>
          <a:xfrm>
            <a:off x="2815307" y="5656684"/>
            <a:ext cx="1008112" cy="369332"/>
          </a:xfrm>
          <a:prstGeom prst="rect">
            <a:avLst/>
          </a:prstGeom>
          <a:noFill/>
        </p:spPr>
        <p:txBody>
          <a:bodyPr wrap="square" lIns="0" tIns="0" rIns="0" bIns="0" rtlCol="0">
            <a:spAutoFit/>
          </a:bodyPr>
          <a:lstStyle/>
          <a:p>
            <a:pPr algn="ctr"/>
            <a:r>
              <a:rPr lang="en-GB" sz="1200" b="0" dirty="0" smtClean="0"/>
              <a:t>BVLAN /TESI MEP &amp; MIP</a:t>
            </a:r>
          </a:p>
        </p:txBody>
      </p:sp>
      <p:sp>
        <p:nvSpPr>
          <p:cNvPr id="1009" name="TextBox 1008"/>
          <p:cNvSpPr txBox="1"/>
          <p:nvPr/>
        </p:nvSpPr>
        <p:spPr>
          <a:xfrm>
            <a:off x="2743299" y="6736804"/>
            <a:ext cx="576064" cy="369332"/>
          </a:xfrm>
          <a:prstGeom prst="rect">
            <a:avLst/>
          </a:prstGeom>
          <a:noFill/>
        </p:spPr>
        <p:txBody>
          <a:bodyPr wrap="square" lIns="0" tIns="0" rIns="0" bIns="0" rtlCol="0">
            <a:spAutoFit/>
          </a:bodyPr>
          <a:lstStyle/>
          <a:p>
            <a:pPr algn="ctr"/>
            <a:r>
              <a:rPr lang="en-GB" sz="1200" b="0" dirty="0" smtClean="0"/>
              <a:t>Link MEP</a:t>
            </a:r>
          </a:p>
        </p:txBody>
      </p:sp>
      <p:sp>
        <p:nvSpPr>
          <p:cNvPr id="1010" name="Right Brace 1009"/>
          <p:cNvSpPr/>
          <p:nvPr/>
        </p:nvSpPr>
        <p:spPr bwMode="auto">
          <a:xfrm>
            <a:off x="2815307" y="6304756"/>
            <a:ext cx="216024" cy="432048"/>
          </a:xfrm>
          <a:prstGeom prst="righ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011" name="TextBox 1010"/>
          <p:cNvSpPr txBox="1"/>
          <p:nvPr/>
        </p:nvSpPr>
        <p:spPr>
          <a:xfrm>
            <a:off x="2959323" y="6367472"/>
            <a:ext cx="1008112" cy="369332"/>
          </a:xfrm>
          <a:prstGeom prst="rect">
            <a:avLst/>
          </a:prstGeom>
          <a:noFill/>
        </p:spPr>
        <p:txBody>
          <a:bodyPr wrap="square" lIns="0" tIns="0" rIns="0" bIns="0" rtlCol="0">
            <a:spAutoFit/>
          </a:bodyPr>
          <a:lstStyle/>
          <a:p>
            <a:pPr algn="ctr"/>
            <a:r>
              <a:rPr lang="en-GB" sz="1200" b="0" dirty="0" smtClean="0"/>
              <a:t>BVLAN/TESI to Link </a:t>
            </a:r>
            <a:r>
              <a:rPr lang="en-GB" sz="1200" b="0" dirty="0" err="1" smtClean="0"/>
              <a:t>mux</a:t>
            </a:r>
            <a:endParaRPr lang="en-GB" sz="1200" b="0" dirty="0" smtClean="0"/>
          </a:p>
        </p:txBody>
      </p:sp>
      <p:sp>
        <p:nvSpPr>
          <p:cNvPr id="1050" name="Right Brace 1049"/>
          <p:cNvSpPr/>
          <p:nvPr/>
        </p:nvSpPr>
        <p:spPr bwMode="auto">
          <a:xfrm>
            <a:off x="6127675" y="5368652"/>
            <a:ext cx="144016" cy="936104"/>
          </a:xfrm>
          <a:prstGeom prst="righ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1051" name="Straight Arrow Connector 1050"/>
          <p:cNvCxnSpPr>
            <a:stCxn id="1050" idx="1"/>
            <a:endCxn id="503" idx="0"/>
          </p:cNvCxnSpPr>
          <p:nvPr/>
        </p:nvCxnSpPr>
        <p:spPr bwMode="auto">
          <a:xfrm>
            <a:off x="6271691" y="5836704"/>
            <a:ext cx="391765" cy="139710"/>
          </a:xfrm>
          <a:prstGeom prst="straightConnector1">
            <a:avLst/>
          </a:prstGeom>
          <a:solidFill>
            <a:schemeClr val="accent1"/>
          </a:solidFill>
          <a:ln w="9525" cap="flat" cmpd="sng" algn="ctr">
            <a:solidFill>
              <a:schemeClr val="tx1"/>
            </a:solidFill>
            <a:prstDash val="solid"/>
            <a:round/>
            <a:headEnd type="none" w="med" len="med"/>
            <a:tailEnd type="arrow"/>
          </a:ln>
          <a:effectLst/>
        </p:spPr>
      </p:cxnSp>
      <p:sp>
        <p:nvSpPr>
          <p:cNvPr id="1052" name="Right Brace 1051"/>
          <p:cNvSpPr/>
          <p:nvPr/>
        </p:nvSpPr>
        <p:spPr bwMode="auto">
          <a:xfrm>
            <a:off x="6127675" y="6772808"/>
            <a:ext cx="144016" cy="324036"/>
          </a:xfrm>
          <a:prstGeom prst="righ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053" name="Right Brace 1052"/>
          <p:cNvSpPr/>
          <p:nvPr/>
        </p:nvSpPr>
        <p:spPr bwMode="auto">
          <a:xfrm>
            <a:off x="6127675" y="6304756"/>
            <a:ext cx="144016" cy="468052"/>
          </a:xfrm>
          <a:prstGeom prst="righ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1054" name="Straight Arrow Connector 1053"/>
          <p:cNvCxnSpPr>
            <a:stCxn id="1053" idx="1"/>
            <a:endCxn id="919" idx="3"/>
          </p:cNvCxnSpPr>
          <p:nvPr/>
        </p:nvCxnSpPr>
        <p:spPr bwMode="auto">
          <a:xfrm flipV="1">
            <a:off x="6271691" y="6314413"/>
            <a:ext cx="401022" cy="224369"/>
          </a:xfrm>
          <a:prstGeom prst="straightConnector1">
            <a:avLst/>
          </a:prstGeom>
          <a:solidFill>
            <a:schemeClr val="accent1"/>
          </a:solidFill>
          <a:ln w="9525" cap="flat" cmpd="sng" algn="ctr">
            <a:solidFill>
              <a:schemeClr val="tx1"/>
            </a:solidFill>
            <a:prstDash val="solid"/>
            <a:round/>
            <a:headEnd type="none" w="med" len="med"/>
            <a:tailEnd type="arrow"/>
          </a:ln>
          <a:effectLst/>
        </p:spPr>
      </p:cxnSp>
      <p:cxnSp>
        <p:nvCxnSpPr>
          <p:cNvPr id="1055" name="Straight Arrow Connector 1054"/>
          <p:cNvCxnSpPr>
            <a:stCxn id="1052" idx="1"/>
            <a:endCxn id="918" idx="5"/>
          </p:cNvCxnSpPr>
          <p:nvPr/>
        </p:nvCxnSpPr>
        <p:spPr bwMode="auto">
          <a:xfrm flipV="1">
            <a:off x="6271691" y="6519954"/>
            <a:ext cx="503919" cy="414872"/>
          </a:xfrm>
          <a:prstGeom prst="straightConnector1">
            <a:avLst/>
          </a:prstGeom>
          <a:solidFill>
            <a:schemeClr val="accent1"/>
          </a:solidFill>
          <a:ln w="9525" cap="flat" cmpd="sng" algn="ctr">
            <a:solidFill>
              <a:schemeClr val="tx1"/>
            </a:solidFill>
            <a:prstDash val="solid"/>
            <a:round/>
            <a:headEnd type="none" w="med" len="med"/>
            <a:tailEnd type="arrow"/>
          </a:ln>
          <a:effectLst/>
        </p:spPr>
      </p:cxnSp>
      <p:sp>
        <p:nvSpPr>
          <p:cNvPr id="1063" name="TextBox 1062"/>
          <p:cNvSpPr txBox="1"/>
          <p:nvPr/>
        </p:nvSpPr>
        <p:spPr>
          <a:xfrm>
            <a:off x="7351811" y="6593368"/>
            <a:ext cx="1368152" cy="184666"/>
          </a:xfrm>
          <a:prstGeom prst="rect">
            <a:avLst/>
          </a:prstGeom>
          <a:noFill/>
        </p:spPr>
        <p:txBody>
          <a:bodyPr wrap="square" lIns="0" tIns="0" rIns="0" bIns="0" rtlCol="0">
            <a:spAutoFit/>
          </a:bodyPr>
          <a:lstStyle/>
          <a:p>
            <a:r>
              <a:rPr lang="en-GB" sz="1200" b="0" dirty="0" smtClean="0"/>
              <a:t>Link MEP</a:t>
            </a:r>
            <a:endParaRPr lang="en-US" sz="1200" b="0" dirty="0" smtClean="0"/>
          </a:p>
        </p:txBody>
      </p:sp>
      <p:sp>
        <p:nvSpPr>
          <p:cNvPr id="1064" name="TextBox 1063"/>
          <p:cNvSpPr txBox="1"/>
          <p:nvPr/>
        </p:nvSpPr>
        <p:spPr>
          <a:xfrm>
            <a:off x="7351811" y="5872708"/>
            <a:ext cx="1584176" cy="184666"/>
          </a:xfrm>
          <a:prstGeom prst="rect">
            <a:avLst/>
          </a:prstGeom>
          <a:noFill/>
        </p:spPr>
        <p:txBody>
          <a:bodyPr wrap="square" lIns="0" tIns="0" rIns="0" bIns="0" rtlCol="0">
            <a:spAutoFit/>
          </a:bodyPr>
          <a:lstStyle/>
          <a:p>
            <a:r>
              <a:rPr lang="en-GB" sz="1200" b="0" dirty="0" smtClean="0"/>
              <a:t>BVLAN/TESI MEP/MIP</a:t>
            </a:r>
            <a:endParaRPr lang="en-US" sz="1200" b="0" dirty="0" smtClean="0"/>
          </a:p>
        </p:txBody>
      </p:sp>
      <p:sp>
        <p:nvSpPr>
          <p:cNvPr id="1065" name="Rectangle 1064"/>
          <p:cNvSpPr/>
          <p:nvPr/>
        </p:nvSpPr>
        <p:spPr>
          <a:xfrm>
            <a:off x="7351811" y="6304756"/>
            <a:ext cx="1152128" cy="184666"/>
          </a:xfrm>
          <a:prstGeom prst="rect">
            <a:avLst/>
          </a:prstGeom>
          <a:noFill/>
        </p:spPr>
        <p:txBody>
          <a:bodyPr wrap="square" lIns="0" tIns="0" rIns="0" bIns="0" rtlCol="0">
            <a:spAutoFit/>
          </a:bodyPr>
          <a:lstStyle/>
          <a:p>
            <a:r>
              <a:rPr lang="en-GB" sz="1200" b="0" dirty="0" smtClean="0"/>
              <a:t>BVLAN </a:t>
            </a:r>
            <a:r>
              <a:rPr lang="en-GB" sz="1200" b="0" dirty="0" err="1" smtClean="0"/>
              <a:t>mux</a:t>
            </a:r>
            <a:endParaRPr lang="en-US" sz="1200" b="0" dirty="0" smtClean="0"/>
          </a:p>
        </p:txBody>
      </p:sp>
      <p:grpSp>
        <p:nvGrpSpPr>
          <p:cNvPr id="1312" name="Group 61"/>
          <p:cNvGrpSpPr>
            <a:grpSpLocks noChangeAspect="1"/>
          </p:cNvGrpSpPr>
          <p:nvPr/>
        </p:nvGrpSpPr>
        <p:grpSpPr>
          <a:xfrm flipH="1" flipV="1">
            <a:off x="6631731" y="6952828"/>
            <a:ext cx="576064" cy="504056"/>
            <a:chOff x="718074" y="5296644"/>
            <a:chExt cx="504056" cy="504056"/>
          </a:xfrm>
          <a:solidFill>
            <a:schemeClr val="bg1"/>
          </a:solidFill>
        </p:grpSpPr>
        <p:sp>
          <p:nvSpPr>
            <p:cNvPr id="1313" name="Isosceles Triangle 1312"/>
            <p:cNvSpPr/>
            <p:nvPr/>
          </p:nvSpPr>
          <p:spPr bwMode="auto">
            <a:xfrm>
              <a:off x="718074" y="5296644"/>
              <a:ext cx="504056" cy="504056"/>
            </a:xfrm>
            <a:prstGeom prst="triangle">
              <a:avLst>
                <a:gd name="adj" fmla="val 50000"/>
              </a:avLst>
            </a:prstGeom>
            <a:solidFill>
              <a:schemeClr val="bg1">
                <a:lumMod val="6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314" name="Trapezoid 469"/>
            <p:cNvSpPr/>
            <p:nvPr/>
          </p:nvSpPr>
          <p:spPr bwMode="auto">
            <a:xfrm>
              <a:off x="718074" y="5656684"/>
              <a:ext cx="504056" cy="144016"/>
            </a:xfrm>
            <a:prstGeom prst="trapezoid">
              <a:avLst>
                <a:gd name="adj" fmla="val 57782"/>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cxnSp>
        <p:nvCxnSpPr>
          <p:cNvPr id="1315" name="Straight Connector 1314"/>
          <p:cNvCxnSpPr>
            <a:endCxn id="1313" idx="0"/>
          </p:cNvCxnSpPr>
          <p:nvPr/>
        </p:nvCxnSpPr>
        <p:spPr bwMode="auto">
          <a:xfrm flipV="1">
            <a:off x="6919763" y="74568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1316" name="Right Brace 1315"/>
          <p:cNvSpPr/>
          <p:nvPr/>
        </p:nvSpPr>
        <p:spPr bwMode="auto">
          <a:xfrm>
            <a:off x="6127675" y="7085285"/>
            <a:ext cx="144016" cy="227583"/>
          </a:xfrm>
          <a:prstGeom prst="righ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1317" name="Straight Arrow Connector 1316"/>
          <p:cNvCxnSpPr>
            <a:stCxn id="1316" idx="1"/>
            <a:endCxn id="1314" idx="3"/>
          </p:cNvCxnSpPr>
          <p:nvPr/>
        </p:nvCxnSpPr>
        <p:spPr bwMode="auto">
          <a:xfrm flipV="1">
            <a:off x="6271691" y="7024836"/>
            <a:ext cx="401648" cy="174241"/>
          </a:xfrm>
          <a:prstGeom prst="straightConnector1">
            <a:avLst/>
          </a:prstGeom>
          <a:solidFill>
            <a:schemeClr val="accent1"/>
          </a:solidFill>
          <a:ln w="9525" cap="flat" cmpd="sng" algn="ctr">
            <a:solidFill>
              <a:schemeClr val="tx1"/>
            </a:solidFill>
            <a:prstDash val="solid"/>
            <a:round/>
            <a:headEnd type="none" w="med" len="med"/>
            <a:tailEnd type="arrow"/>
          </a:ln>
          <a:effectLst/>
        </p:spPr>
      </p:cxnSp>
      <p:sp>
        <p:nvSpPr>
          <p:cNvPr id="1318" name="Right Brace 1317"/>
          <p:cNvSpPr/>
          <p:nvPr/>
        </p:nvSpPr>
        <p:spPr bwMode="auto">
          <a:xfrm>
            <a:off x="6127675" y="7318506"/>
            <a:ext cx="144016" cy="227583"/>
          </a:xfrm>
          <a:prstGeom prst="righ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1319" name="Straight Arrow Connector 1318"/>
          <p:cNvCxnSpPr>
            <a:stCxn id="1318" idx="1"/>
            <a:endCxn id="1313" idx="5"/>
          </p:cNvCxnSpPr>
          <p:nvPr/>
        </p:nvCxnSpPr>
        <p:spPr bwMode="auto">
          <a:xfrm flipV="1">
            <a:off x="6271691" y="7204856"/>
            <a:ext cx="504056" cy="227442"/>
          </a:xfrm>
          <a:prstGeom prst="straightConnector1">
            <a:avLst/>
          </a:prstGeom>
          <a:solidFill>
            <a:schemeClr val="accent1"/>
          </a:solidFill>
          <a:ln w="9525" cap="flat" cmpd="sng" algn="ctr">
            <a:solidFill>
              <a:schemeClr val="tx1"/>
            </a:solidFill>
            <a:prstDash val="solid"/>
            <a:round/>
            <a:headEnd type="none" w="med" len="med"/>
            <a:tailEnd type="arrow"/>
          </a:ln>
          <a:effectLst/>
        </p:spPr>
      </p:cxnSp>
      <p:sp>
        <p:nvSpPr>
          <p:cNvPr id="1320" name="TextBox 1319"/>
          <p:cNvSpPr txBox="1"/>
          <p:nvPr/>
        </p:nvSpPr>
        <p:spPr>
          <a:xfrm>
            <a:off x="7351811" y="7168852"/>
            <a:ext cx="936104" cy="184666"/>
          </a:xfrm>
          <a:prstGeom prst="rect">
            <a:avLst/>
          </a:prstGeom>
          <a:noFill/>
        </p:spPr>
        <p:txBody>
          <a:bodyPr wrap="square" lIns="0" tIns="0" rIns="0" bIns="0" rtlCol="0">
            <a:spAutoFit/>
          </a:bodyPr>
          <a:lstStyle/>
          <a:p>
            <a:r>
              <a:rPr lang="en-GB" sz="1200" b="0" dirty="0" smtClean="0"/>
              <a:t>PHY MEP</a:t>
            </a:r>
            <a:endParaRPr lang="en-US" sz="1200" b="0" dirty="0" smtClean="0"/>
          </a:p>
        </p:txBody>
      </p:sp>
      <p:sp>
        <p:nvSpPr>
          <p:cNvPr id="340" name="Isosceles Triangle 17"/>
          <p:cNvSpPr/>
          <p:nvPr/>
        </p:nvSpPr>
        <p:spPr bwMode="auto">
          <a:xfrm rot="10800000">
            <a:off x="6919764" y="4001261"/>
            <a:ext cx="383676" cy="38367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345" name="Isosceles Triangle 344"/>
          <p:cNvSpPr/>
          <p:nvPr/>
        </p:nvSpPr>
        <p:spPr bwMode="auto">
          <a:xfrm rot="10800000">
            <a:off x="7399359" y="4001261"/>
            <a:ext cx="383676" cy="38367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cxnSp>
        <p:nvCxnSpPr>
          <p:cNvPr id="349" name="Straight Connector 348"/>
          <p:cNvCxnSpPr>
            <a:stCxn id="340" idx="0"/>
          </p:cNvCxnSpPr>
          <p:nvPr/>
        </p:nvCxnSpPr>
        <p:spPr bwMode="auto">
          <a:xfrm>
            <a:off x="7111602" y="4384937"/>
            <a:ext cx="0" cy="483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50" name="Straight Connector 349"/>
          <p:cNvCxnSpPr>
            <a:stCxn id="345" idx="0"/>
          </p:cNvCxnSpPr>
          <p:nvPr/>
        </p:nvCxnSpPr>
        <p:spPr bwMode="auto">
          <a:xfrm>
            <a:off x="7591197" y="4384937"/>
            <a:ext cx="1" cy="483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51" name="Straight Connector 350"/>
          <p:cNvCxnSpPr/>
          <p:nvPr/>
        </p:nvCxnSpPr>
        <p:spPr bwMode="auto">
          <a:xfrm rot="10800000">
            <a:off x="7430710" y="3424436"/>
            <a:ext cx="0" cy="5831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52" name="Straight Connector 351"/>
          <p:cNvCxnSpPr/>
          <p:nvPr/>
        </p:nvCxnSpPr>
        <p:spPr bwMode="auto">
          <a:xfrm rot="10800000">
            <a:off x="7334791" y="3424436"/>
            <a:ext cx="0" cy="5831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53" name="Straight Connector 352"/>
          <p:cNvCxnSpPr/>
          <p:nvPr/>
        </p:nvCxnSpPr>
        <p:spPr bwMode="auto">
          <a:xfrm rot="10800000">
            <a:off x="7238872" y="3424436"/>
            <a:ext cx="0" cy="583108"/>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357" name="Group 782"/>
          <p:cNvGrpSpPr/>
          <p:nvPr/>
        </p:nvGrpSpPr>
        <p:grpSpPr>
          <a:xfrm>
            <a:off x="7178638" y="3546127"/>
            <a:ext cx="317190" cy="383676"/>
            <a:chOff x="4277907" y="2848372"/>
            <a:chExt cx="238120" cy="288032"/>
          </a:xfrm>
        </p:grpSpPr>
        <p:grpSp>
          <p:nvGrpSpPr>
            <p:cNvPr id="358" name="Group 263"/>
            <p:cNvGrpSpPr>
              <a:grpSpLocks noChangeAspect="1"/>
            </p:cNvGrpSpPr>
            <p:nvPr/>
          </p:nvGrpSpPr>
          <p:grpSpPr>
            <a:xfrm>
              <a:off x="4277907" y="2848372"/>
              <a:ext cx="96010" cy="288032"/>
              <a:chOff x="1951211" y="1696244"/>
              <a:chExt cx="144016" cy="432048"/>
            </a:xfrm>
          </p:grpSpPr>
          <p:sp>
            <p:nvSpPr>
              <p:cNvPr id="369" name="Flowchart: Delay 368"/>
              <p:cNvSpPr/>
              <p:nvPr/>
            </p:nvSpPr>
            <p:spPr bwMode="auto">
              <a:xfrm rot="16200000">
                <a:off x="1987215" y="1804256"/>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370" name="Isosceles Triangle 369"/>
              <p:cNvSpPr/>
              <p:nvPr/>
            </p:nvSpPr>
            <p:spPr bwMode="auto">
              <a:xfrm flipH="1">
                <a:off x="1951211" y="1696244"/>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371" name="Flowchart: Delay 370"/>
              <p:cNvSpPr/>
              <p:nvPr/>
            </p:nvSpPr>
            <p:spPr bwMode="auto">
              <a:xfrm rot="5400000" flipV="1">
                <a:off x="1987215" y="1876264"/>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372" name="Isosceles Triangle 371"/>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359" name="Group 264"/>
            <p:cNvGrpSpPr>
              <a:grpSpLocks noChangeAspect="1"/>
            </p:cNvGrpSpPr>
            <p:nvPr/>
          </p:nvGrpSpPr>
          <p:grpSpPr>
            <a:xfrm>
              <a:off x="4346157" y="2848372"/>
              <a:ext cx="96010" cy="288032"/>
              <a:chOff x="1951211" y="1696244"/>
              <a:chExt cx="144016" cy="432048"/>
            </a:xfrm>
          </p:grpSpPr>
          <p:sp>
            <p:nvSpPr>
              <p:cNvPr id="365" name="Flowchart: Delay 364"/>
              <p:cNvSpPr/>
              <p:nvPr/>
            </p:nvSpPr>
            <p:spPr bwMode="auto">
              <a:xfrm rot="16200000">
                <a:off x="1987215" y="1804256"/>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366" name="Isosceles Triangle 365"/>
              <p:cNvSpPr/>
              <p:nvPr/>
            </p:nvSpPr>
            <p:spPr bwMode="auto">
              <a:xfrm flipH="1">
                <a:off x="1951211" y="1696244"/>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367" name="Flowchart: Delay 366"/>
              <p:cNvSpPr/>
              <p:nvPr/>
            </p:nvSpPr>
            <p:spPr bwMode="auto">
              <a:xfrm rot="5400000" flipV="1">
                <a:off x="1987215" y="1876264"/>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368" name="Isosceles Triangle 367"/>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360" name="Group 273"/>
            <p:cNvGrpSpPr>
              <a:grpSpLocks noChangeAspect="1"/>
            </p:cNvGrpSpPr>
            <p:nvPr/>
          </p:nvGrpSpPr>
          <p:grpSpPr>
            <a:xfrm>
              <a:off x="4420017" y="2848372"/>
              <a:ext cx="96010" cy="288032"/>
              <a:chOff x="1951211" y="1696244"/>
              <a:chExt cx="144016" cy="432048"/>
            </a:xfrm>
          </p:grpSpPr>
          <p:sp>
            <p:nvSpPr>
              <p:cNvPr id="361" name="Flowchart: Delay 360"/>
              <p:cNvSpPr/>
              <p:nvPr/>
            </p:nvSpPr>
            <p:spPr bwMode="auto">
              <a:xfrm rot="16200000">
                <a:off x="1987215" y="1804256"/>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362" name="Isosceles Triangle 361"/>
              <p:cNvSpPr/>
              <p:nvPr/>
            </p:nvSpPr>
            <p:spPr bwMode="auto">
              <a:xfrm flipH="1">
                <a:off x="1951211" y="1696244"/>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363" name="Flowchart: Delay 362"/>
              <p:cNvSpPr/>
              <p:nvPr/>
            </p:nvSpPr>
            <p:spPr bwMode="auto">
              <a:xfrm rot="5400000" flipV="1">
                <a:off x="1987215" y="1876264"/>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364" name="Isosceles Triangle 363"/>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sp>
        <p:nvSpPr>
          <p:cNvPr id="341" name="Trapezoid 18"/>
          <p:cNvSpPr/>
          <p:nvPr/>
        </p:nvSpPr>
        <p:spPr bwMode="auto">
          <a:xfrm rot="10800000">
            <a:off x="6919764" y="4001261"/>
            <a:ext cx="864096" cy="109622"/>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392" name="TextBox 391"/>
          <p:cNvSpPr txBox="1"/>
          <p:nvPr/>
        </p:nvSpPr>
        <p:spPr>
          <a:xfrm>
            <a:off x="7855867" y="4175874"/>
            <a:ext cx="1584175" cy="184666"/>
          </a:xfrm>
          <a:prstGeom prst="rect">
            <a:avLst/>
          </a:prstGeom>
          <a:noFill/>
        </p:spPr>
        <p:txBody>
          <a:bodyPr wrap="square" lIns="0" tIns="0" rIns="0" bIns="0" rtlCol="0">
            <a:spAutoFit/>
          </a:bodyPr>
          <a:lstStyle/>
          <a:p>
            <a:r>
              <a:rPr lang="en-GB" sz="1200" b="0" dirty="0" smtClean="0"/>
              <a:t> W &amp; P TESI </a:t>
            </a:r>
            <a:r>
              <a:rPr lang="en-GB" sz="1200" b="0" dirty="0" err="1" smtClean="0"/>
              <a:t>MEPs</a:t>
            </a:r>
            <a:endParaRPr lang="en-US" sz="1200" b="0" dirty="0" smtClean="0"/>
          </a:p>
        </p:txBody>
      </p:sp>
      <p:sp>
        <p:nvSpPr>
          <p:cNvPr id="393" name="Rectangle 392"/>
          <p:cNvSpPr/>
          <p:nvPr/>
        </p:nvSpPr>
        <p:spPr>
          <a:xfrm>
            <a:off x="7855867" y="3928492"/>
            <a:ext cx="2815307" cy="184666"/>
          </a:xfrm>
          <a:prstGeom prst="rect">
            <a:avLst/>
          </a:prstGeom>
          <a:noFill/>
        </p:spPr>
        <p:txBody>
          <a:bodyPr wrap="square" lIns="0" tIns="0" rIns="0" bIns="0" rtlCol="0">
            <a:spAutoFit/>
          </a:bodyPr>
          <a:lstStyle/>
          <a:p>
            <a:r>
              <a:rPr lang="en-GB" sz="1200" b="0" dirty="0" smtClean="0"/>
              <a:t>SVLAN </a:t>
            </a:r>
            <a:r>
              <a:rPr lang="en-GB" sz="1200" b="0" dirty="0" err="1" smtClean="0"/>
              <a:t>mux</a:t>
            </a:r>
            <a:r>
              <a:rPr lang="en-GB" sz="1200" b="0" dirty="0" smtClean="0"/>
              <a:t> &amp; TESI protection switch</a:t>
            </a:r>
            <a:endParaRPr lang="en-US" sz="1200" b="0" dirty="0" smtClean="0"/>
          </a:p>
        </p:txBody>
      </p:sp>
      <p:sp>
        <p:nvSpPr>
          <p:cNvPr id="394" name="TextBox 393"/>
          <p:cNvSpPr txBox="1"/>
          <p:nvPr/>
        </p:nvSpPr>
        <p:spPr>
          <a:xfrm>
            <a:off x="7855868" y="3640460"/>
            <a:ext cx="1584176" cy="184666"/>
          </a:xfrm>
          <a:prstGeom prst="rect">
            <a:avLst/>
          </a:prstGeom>
          <a:noFill/>
        </p:spPr>
        <p:txBody>
          <a:bodyPr wrap="square" lIns="0" tIns="0" rIns="0" bIns="0" rtlCol="0">
            <a:spAutoFit/>
          </a:bodyPr>
          <a:lstStyle/>
          <a:p>
            <a:r>
              <a:rPr lang="en-GB" sz="1200" b="0" dirty="0" smtClean="0"/>
              <a:t>SVLAN MEP/MIP</a:t>
            </a:r>
            <a:endParaRPr lang="en-US" sz="1200" b="0" dirty="0" smtClean="0"/>
          </a:p>
        </p:txBody>
      </p:sp>
      <p:cxnSp>
        <p:nvCxnSpPr>
          <p:cNvPr id="395" name="Straight Arrow Connector 394"/>
          <p:cNvCxnSpPr>
            <a:stCxn id="944" idx="1"/>
            <a:endCxn id="340" idx="5"/>
          </p:cNvCxnSpPr>
          <p:nvPr/>
        </p:nvCxnSpPr>
        <p:spPr bwMode="auto">
          <a:xfrm>
            <a:off x="6271111" y="3982498"/>
            <a:ext cx="744572" cy="210601"/>
          </a:xfrm>
          <a:prstGeom prst="straightConnector1">
            <a:avLst/>
          </a:prstGeom>
          <a:solidFill>
            <a:schemeClr val="accent1"/>
          </a:solidFill>
          <a:ln w="9525" cap="flat" cmpd="sng" algn="ctr">
            <a:solidFill>
              <a:schemeClr val="tx1"/>
            </a:solidFill>
            <a:prstDash val="sysDash"/>
            <a:round/>
            <a:headEnd type="none" w="med" len="med"/>
            <a:tailEnd type="arrow"/>
          </a:ln>
          <a:effectLst/>
        </p:spPr>
      </p:cxnSp>
      <p:cxnSp>
        <p:nvCxnSpPr>
          <p:cNvPr id="398" name="Straight Arrow Connector 397"/>
          <p:cNvCxnSpPr>
            <a:stCxn id="948" idx="1"/>
            <a:endCxn id="341" idx="3"/>
          </p:cNvCxnSpPr>
          <p:nvPr/>
        </p:nvCxnSpPr>
        <p:spPr bwMode="auto">
          <a:xfrm>
            <a:off x="6271111" y="3028392"/>
            <a:ext cx="675974" cy="1027680"/>
          </a:xfrm>
          <a:prstGeom prst="straightConnector1">
            <a:avLst/>
          </a:prstGeom>
          <a:solidFill>
            <a:schemeClr val="accent1"/>
          </a:solidFill>
          <a:ln w="9525" cap="flat" cmpd="sng" algn="ctr">
            <a:solidFill>
              <a:schemeClr val="tx1"/>
            </a:solidFill>
            <a:prstDash val="sysDash"/>
            <a:round/>
            <a:headEnd type="none" w="med" len="med"/>
            <a:tailEnd type="arrow"/>
          </a:ln>
          <a:effectLst/>
        </p:spPr>
      </p:cxn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3" name="Rectangle 1162"/>
          <p:cNvSpPr/>
          <p:nvPr/>
        </p:nvSpPr>
        <p:spPr bwMode="auto">
          <a:xfrm>
            <a:off x="2743300" y="4936604"/>
            <a:ext cx="648071" cy="93610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164" name="Rectangle 1163"/>
          <p:cNvSpPr/>
          <p:nvPr/>
        </p:nvSpPr>
        <p:spPr bwMode="auto">
          <a:xfrm>
            <a:off x="2743880" y="6304756"/>
            <a:ext cx="647550"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6.14</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cxnSp>
        <p:nvCxnSpPr>
          <p:cNvPr id="1165" name="Straight Connector 1164"/>
          <p:cNvCxnSpPr/>
          <p:nvPr/>
        </p:nvCxnSpPr>
        <p:spPr bwMode="auto">
          <a:xfrm>
            <a:off x="3103341" y="6520780"/>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1166" name="Rectangle 1165"/>
          <p:cNvSpPr/>
          <p:nvPr/>
        </p:nvSpPr>
        <p:spPr bwMode="auto">
          <a:xfrm>
            <a:off x="2743880" y="6736804"/>
            <a:ext cx="647550"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6.14</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167" name="Rectangle 1166"/>
          <p:cNvSpPr/>
          <p:nvPr/>
        </p:nvSpPr>
        <p:spPr bwMode="auto">
          <a:xfrm>
            <a:off x="2743880" y="6952828"/>
            <a:ext cx="647550"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 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168" name="Rectangle 1167"/>
          <p:cNvSpPr/>
          <p:nvPr/>
        </p:nvSpPr>
        <p:spPr bwMode="auto">
          <a:xfrm>
            <a:off x="2743880" y="7168852"/>
            <a:ext cx="647550"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169" name="Rectangle 1168"/>
          <p:cNvSpPr/>
          <p:nvPr/>
        </p:nvSpPr>
        <p:spPr bwMode="auto">
          <a:xfrm>
            <a:off x="2743299" y="5872708"/>
            <a:ext cx="648071"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 9.5a</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170" name="Rectangle 1169"/>
          <p:cNvSpPr/>
          <p:nvPr/>
        </p:nvSpPr>
        <p:spPr bwMode="auto">
          <a:xfrm>
            <a:off x="2743299" y="6088732"/>
            <a:ext cx="648071"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171" name="Isosceles Triangle 1170"/>
          <p:cNvSpPr/>
          <p:nvPr/>
        </p:nvSpPr>
        <p:spPr bwMode="auto">
          <a:xfrm>
            <a:off x="2815887" y="5016624"/>
            <a:ext cx="216024" cy="216024"/>
          </a:xfrm>
          <a:prstGeom prst="triangle">
            <a:avLst/>
          </a:prstGeom>
          <a:solidFill>
            <a:srgbClr val="FF99FF"/>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1172" name="Group 267"/>
          <p:cNvGrpSpPr/>
          <p:nvPr/>
        </p:nvGrpSpPr>
        <p:grpSpPr>
          <a:xfrm>
            <a:off x="2815887" y="5304656"/>
            <a:ext cx="216024" cy="216023"/>
            <a:chOff x="9209112" y="7464897"/>
            <a:chExt cx="432048" cy="216023"/>
          </a:xfrm>
          <a:solidFill>
            <a:srgbClr val="FF99FF"/>
          </a:solidFill>
        </p:grpSpPr>
        <p:sp>
          <p:nvSpPr>
            <p:cNvPr id="1173" name="Flowchart: Delay 1172"/>
            <p:cNvSpPr/>
            <p:nvPr/>
          </p:nvSpPr>
          <p:spPr bwMode="auto">
            <a:xfrm rot="16200000">
              <a:off x="9389132" y="7284877"/>
              <a:ext cx="72008" cy="432048"/>
            </a:xfrm>
            <a:prstGeom prst="flowChartDelay">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174" name="Flowchart: Delay 1173"/>
            <p:cNvSpPr/>
            <p:nvPr/>
          </p:nvSpPr>
          <p:spPr bwMode="auto">
            <a:xfrm rot="5400000" flipV="1">
              <a:off x="9389132" y="7428892"/>
              <a:ext cx="72008" cy="432048"/>
            </a:xfrm>
            <a:prstGeom prst="flowChartDelay">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1175" name="Isosceles Triangle 1174"/>
          <p:cNvSpPr/>
          <p:nvPr/>
        </p:nvSpPr>
        <p:spPr bwMode="auto">
          <a:xfrm flipV="1">
            <a:off x="2815887" y="5592688"/>
            <a:ext cx="216024" cy="216024"/>
          </a:xfrm>
          <a:prstGeom prst="triangle">
            <a:avLst/>
          </a:prstGeom>
          <a:solidFill>
            <a:srgbClr val="FF99FF"/>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176" name="Isosceles Triangle 1175"/>
          <p:cNvSpPr/>
          <p:nvPr/>
        </p:nvSpPr>
        <p:spPr bwMode="auto">
          <a:xfrm>
            <a:off x="3103919" y="5016624"/>
            <a:ext cx="216024" cy="216024"/>
          </a:xfrm>
          <a:prstGeom prst="triangle">
            <a:avLst/>
          </a:prstGeom>
          <a:solidFill>
            <a:srgbClr val="FF99FF"/>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1177" name="Group 270"/>
          <p:cNvGrpSpPr/>
          <p:nvPr/>
        </p:nvGrpSpPr>
        <p:grpSpPr>
          <a:xfrm>
            <a:off x="3103919" y="5304656"/>
            <a:ext cx="216024" cy="216023"/>
            <a:chOff x="9209112" y="7464897"/>
            <a:chExt cx="432048" cy="216023"/>
          </a:xfrm>
          <a:solidFill>
            <a:srgbClr val="FF99FF"/>
          </a:solidFill>
        </p:grpSpPr>
        <p:sp>
          <p:nvSpPr>
            <p:cNvPr id="1178" name="Flowchart: Delay 1177"/>
            <p:cNvSpPr/>
            <p:nvPr/>
          </p:nvSpPr>
          <p:spPr bwMode="auto">
            <a:xfrm rot="16200000">
              <a:off x="9389132" y="7284877"/>
              <a:ext cx="72008" cy="432048"/>
            </a:xfrm>
            <a:prstGeom prst="flowChartDelay">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179" name="Flowchart: Delay 1178"/>
            <p:cNvSpPr/>
            <p:nvPr/>
          </p:nvSpPr>
          <p:spPr bwMode="auto">
            <a:xfrm rot="5400000" flipV="1">
              <a:off x="9389132" y="7428892"/>
              <a:ext cx="72008" cy="432048"/>
            </a:xfrm>
            <a:prstGeom prst="flowChartDelay">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1180" name="Isosceles Triangle 1179"/>
          <p:cNvSpPr/>
          <p:nvPr/>
        </p:nvSpPr>
        <p:spPr bwMode="auto">
          <a:xfrm flipV="1">
            <a:off x="3103919" y="5592688"/>
            <a:ext cx="216024" cy="216024"/>
          </a:xfrm>
          <a:prstGeom prst="triangle">
            <a:avLst/>
          </a:prstGeom>
          <a:solidFill>
            <a:srgbClr val="FF99FF"/>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181" name="Isosceles Triangle 1180"/>
          <p:cNvSpPr/>
          <p:nvPr/>
        </p:nvSpPr>
        <p:spPr bwMode="auto">
          <a:xfrm flipV="1">
            <a:off x="2967709" y="7232848"/>
            <a:ext cx="279648" cy="216024"/>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012" name="Rectangle 1011"/>
          <p:cNvSpPr/>
          <p:nvPr/>
        </p:nvSpPr>
        <p:spPr bwMode="auto">
          <a:xfrm>
            <a:off x="4111451" y="1912268"/>
            <a:ext cx="1872208" cy="93610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013" name="Rectangle 1012"/>
          <p:cNvSpPr/>
          <p:nvPr/>
        </p:nvSpPr>
        <p:spPr bwMode="auto">
          <a:xfrm>
            <a:off x="4111451" y="2848372"/>
            <a:ext cx="1872208"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 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014" name="Rectangle 1013"/>
          <p:cNvSpPr/>
          <p:nvPr/>
        </p:nvSpPr>
        <p:spPr bwMode="auto">
          <a:xfrm>
            <a:off x="4111451" y="3064396"/>
            <a:ext cx="1872208"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015" name="Rectangle 1014"/>
          <p:cNvSpPr/>
          <p:nvPr/>
        </p:nvSpPr>
        <p:spPr bwMode="auto">
          <a:xfrm>
            <a:off x="4111451" y="3280420"/>
            <a:ext cx="1872208"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016" name="Rectangle 1015"/>
          <p:cNvSpPr/>
          <p:nvPr/>
        </p:nvSpPr>
        <p:spPr bwMode="auto">
          <a:xfrm>
            <a:off x="4111451" y="3640460"/>
            <a:ext cx="1872208"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6.7</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017" name="Rectangle 1016"/>
          <p:cNvSpPr/>
          <p:nvPr/>
        </p:nvSpPr>
        <p:spPr bwMode="auto">
          <a:xfrm>
            <a:off x="4111451" y="3856484"/>
            <a:ext cx="1872208"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802.3</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018" name="Isosceles Triangle 1017"/>
          <p:cNvSpPr/>
          <p:nvPr/>
        </p:nvSpPr>
        <p:spPr bwMode="auto">
          <a:xfrm flipV="1">
            <a:off x="4839444" y="3352428"/>
            <a:ext cx="424136" cy="216024"/>
          </a:xfrm>
          <a:prstGeom prst="triangle">
            <a:avLst/>
          </a:prstGeom>
          <a:solidFill>
            <a:srgbClr val="66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019" name="Isosceles Triangle 1018"/>
          <p:cNvSpPr/>
          <p:nvPr/>
        </p:nvSpPr>
        <p:spPr bwMode="auto">
          <a:xfrm>
            <a:off x="5119564" y="1984276"/>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2" name="Group 251"/>
          <p:cNvGrpSpPr/>
          <p:nvPr/>
        </p:nvGrpSpPr>
        <p:grpSpPr>
          <a:xfrm>
            <a:off x="5119564" y="2272308"/>
            <a:ext cx="216024" cy="216023"/>
            <a:chOff x="9209112" y="7464897"/>
            <a:chExt cx="432048" cy="216023"/>
          </a:xfrm>
        </p:grpSpPr>
        <p:sp>
          <p:nvSpPr>
            <p:cNvPr id="1021" name="Flowchart: Delay 1020"/>
            <p:cNvSpPr/>
            <p:nvPr/>
          </p:nvSpPr>
          <p:spPr bwMode="auto">
            <a:xfrm rot="16200000">
              <a:off x="9389132" y="7284877"/>
              <a:ext cx="72008" cy="432048"/>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022" name="Flowchart: Delay 1021"/>
            <p:cNvSpPr/>
            <p:nvPr/>
          </p:nvSpPr>
          <p:spPr bwMode="auto">
            <a:xfrm rot="5400000" flipV="1">
              <a:off x="9389132" y="7428892"/>
              <a:ext cx="72008" cy="432048"/>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1023" name="Isosceles Triangle 1022"/>
          <p:cNvSpPr/>
          <p:nvPr/>
        </p:nvSpPr>
        <p:spPr bwMode="auto">
          <a:xfrm flipV="1">
            <a:off x="5119564" y="2560340"/>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024" name="Isosceles Triangle 1023"/>
          <p:cNvSpPr/>
          <p:nvPr/>
        </p:nvSpPr>
        <p:spPr bwMode="auto">
          <a:xfrm>
            <a:off x="5407596" y="1984276"/>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3" name="Group 254"/>
          <p:cNvGrpSpPr/>
          <p:nvPr/>
        </p:nvGrpSpPr>
        <p:grpSpPr>
          <a:xfrm>
            <a:off x="5407596" y="2272308"/>
            <a:ext cx="216024" cy="216023"/>
            <a:chOff x="9209112" y="7464897"/>
            <a:chExt cx="432048" cy="216023"/>
          </a:xfrm>
        </p:grpSpPr>
        <p:sp>
          <p:nvSpPr>
            <p:cNvPr id="1026" name="Flowchart: Delay 1025"/>
            <p:cNvSpPr/>
            <p:nvPr/>
          </p:nvSpPr>
          <p:spPr bwMode="auto">
            <a:xfrm rot="16200000">
              <a:off x="9389132" y="7284877"/>
              <a:ext cx="72008" cy="432048"/>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027" name="Flowchart: Delay 1026"/>
            <p:cNvSpPr/>
            <p:nvPr/>
          </p:nvSpPr>
          <p:spPr bwMode="auto">
            <a:xfrm rot="5400000" flipV="1">
              <a:off x="9389132" y="7428892"/>
              <a:ext cx="72008" cy="432048"/>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1028" name="Isosceles Triangle 1027"/>
          <p:cNvSpPr/>
          <p:nvPr/>
        </p:nvSpPr>
        <p:spPr bwMode="auto">
          <a:xfrm flipV="1">
            <a:off x="5407596" y="2560340"/>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029" name="Isosceles Triangle 1028"/>
          <p:cNvSpPr/>
          <p:nvPr/>
        </p:nvSpPr>
        <p:spPr bwMode="auto">
          <a:xfrm>
            <a:off x="5695628" y="1984276"/>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26" name="Group 257"/>
          <p:cNvGrpSpPr/>
          <p:nvPr/>
        </p:nvGrpSpPr>
        <p:grpSpPr>
          <a:xfrm>
            <a:off x="5695628" y="2272308"/>
            <a:ext cx="216024" cy="216023"/>
            <a:chOff x="9209112" y="7464897"/>
            <a:chExt cx="432048" cy="216023"/>
          </a:xfrm>
        </p:grpSpPr>
        <p:sp>
          <p:nvSpPr>
            <p:cNvPr id="1031" name="Flowchart: Delay 1030"/>
            <p:cNvSpPr/>
            <p:nvPr/>
          </p:nvSpPr>
          <p:spPr bwMode="auto">
            <a:xfrm rot="16200000">
              <a:off x="9389132" y="7284877"/>
              <a:ext cx="72008" cy="432048"/>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032" name="Flowchart: Delay 1031"/>
            <p:cNvSpPr/>
            <p:nvPr/>
          </p:nvSpPr>
          <p:spPr bwMode="auto">
            <a:xfrm rot="5400000" flipV="1">
              <a:off x="9389132" y="7428892"/>
              <a:ext cx="72008" cy="432048"/>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1033" name="Isosceles Triangle 1032"/>
          <p:cNvSpPr/>
          <p:nvPr/>
        </p:nvSpPr>
        <p:spPr bwMode="auto">
          <a:xfrm flipV="1">
            <a:off x="5695628" y="2560340"/>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034" name="Isosceles Triangle 1033"/>
          <p:cNvSpPr/>
          <p:nvPr/>
        </p:nvSpPr>
        <p:spPr bwMode="auto">
          <a:xfrm>
            <a:off x="4183459" y="1984276"/>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27" name="Group 267"/>
          <p:cNvGrpSpPr/>
          <p:nvPr/>
        </p:nvGrpSpPr>
        <p:grpSpPr>
          <a:xfrm>
            <a:off x="4183459" y="2272308"/>
            <a:ext cx="216024" cy="216023"/>
            <a:chOff x="9209112" y="7464897"/>
            <a:chExt cx="432048" cy="216023"/>
          </a:xfrm>
        </p:grpSpPr>
        <p:sp>
          <p:nvSpPr>
            <p:cNvPr id="1036" name="Flowchart: Delay 1035"/>
            <p:cNvSpPr/>
            <p:nvPr/>
          </p:nvSpPr>
          <p:spPr bwMode="auto">
            <a:xfrm rot="16200000">
              <a:off x="9389132" y="7284877"/>
              <a:ext cx="72008" cy="432048"/>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037" name="Flowchart: Delay 1036"/>
            <p:cNvSpPr/>
            <p:nvPr/>
          </p:nvSpPr>
          <p:spPr bwMode="auto">
            <a:xfrm rot="5400000" flipV="1">
              <a:off x="9389132" y="7428892"/>
              <a:ext cx="72008" cy="432048"/>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1038" name="Isosceles Triangle 1037"/>
          <p:cNvSpPr/>
          <p:nvPr/>
        </p:nvSpPr>
        <p:spPr bwMode="auto">
          <a:xfrm flipV="1">
            <a:off x="4183459" y="2560340"/>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039" name="Isosceles Triangle 1038"/>
          <p:cNvSpPr/>
          <p:nvPr/>
        </p:nvSpPr>
        <p:spPr bwMode="auto">
          <a:xfrm>
            <a:off x="4471491" y="1984276"/>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29" name="Group 270"/>
          <p:cNvGrpSpPr/>
          <p:nvPr/>
        </p:nvGrpSpPr>
        <p:grpSpPr>
          <a:xfrm>
            <a:off x="4471491" y="2272308"/>
            <a:ext cx="216024" cy="216023"/>
            <a:chOff x="9209112" y="7464897"/>
            <a:chExt cx="432048" cy="216023"/>
          </a:xfrm>
        </p:grpSpPr>
        <p:sp>
          <p:nvSpPr>
            <p:cNvPr id="1041" name="Flowchart: Delay 1040"/>
            <p:cNvSpPr/>
            <p:nvPr/>
          </p:nvSpPr>
          <p:spPr bwMode="auto">
            <a:xfrm rot="16200000">
              <a:off x="9389132" y="7284877"/>
              <a:ext cx="72008" cy="432048"/>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042" name="Flowchart: Delay 1041"/>
            <p:cNvSpPr/>
            <p:nvPr/>
          </p:nvSpPr>
          <p:spPr bwMode="auto">
            <a:xfrm rot="5400000" flipV="1">
              <a:off x="9389132" y="7428892"/>
              <a:ext cx="72008" cy="432048"/>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1043" name="Isosceles Triangle 1042"/>
          <p:cNvSpPr/>
          <p:nvPr/>
        </p:nvSpPr>
        <p:spPr bwMode="auto">
          <a:xfrm flipV="1">
            <a:off x="4471491" y="2560340"/>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044" name="Isosceles Triangle 1043"/>
          <p:cNvSpPr/>
          <p:nvPr/>
        </p:nvSpPr>
        <p:spPr bwMode="auto">
          <a:xfrm>
            <a:off x="4759523" y="1984276"/>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32" name="Group 273"/>
          <p:cNvGrpSpPr/>
          <p:nvPr/>
        </p:nvGrpSpPr>
        <p:grpSpPr>
          <a:xfrm>
            <a:off x="4759523" y="2272308"/>
            <a:ext cx="216024" cy="216023"/>
            <a:chOff x="9209112" y="7464897"/>
            <a:chExt cx="432048" cy="216023"/>
          </a:xfrm>
        </p:grpSpPr>
        <p:sp>
          <p:nvSpPr>
            <p:cNvPr id="1046" name="Flowchart: Delay 1045"/>
            <p:cNvSpPr/>
            <p:nvPr/>
          </p:nvSpPr>
          <p:spPr bwMode="auto">
            <a:xfrm rot="16200000">
              <a:off x="9389132" y="7284877"/>
              <a:ext cx="72008" cy="432048"/>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047" name="Flowchart: Delay 1046"/>
            <p:cNvSpPr/>
            <p:nvPr/>
          </p:nvSpPr>
          <p:spPr bwMode="auto">
            <a:xfrm rot="5400000" flipV="1">
              <a:off x="9389132" y="7428892"/>
              <a:ext cx="72008" cy="432048"/>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1048" name="Isosceles Triangle 1047"/>
          <p:cNvSpPr/>
          <p:nvPr/>
        </p:nvSpPr>
        <p:spPr bwMode="auto">
          <a:xfrm flipV="1">
            <a:off x="4759523" y="2560340"/>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 name="Title 3"/>
          <p:cNvSpPr>
            <a:spLocks noGrp="1"/>
          </p:cNvSpPr>
          <p:nvPr>
            <p:ph type="title"/>
          </p:nvPr>
        </p:nvSpPr>
        <p:spPr/>
        <p:txBody>
          <a:bodyPr/>
          <a:lstStyle/>
          <a:p>
            <a:r>
              <a:rPr lang="en-GB" dirty="0" smtClean="0"/>
              <a:t>Legend</a:t>
            </a:r>
            <a:endParaRPr lang="en-US" dirty="0"/>
          </a:p>
        </p:txBody>
      </p:sp>
      <p:cxnSp>
        <p:nvCxnSpPr>
          <p:cNvPr id="193" name="Straight Arrow Connector 192"/>
          <p:cNvCxnSpPr/>
          <p:nvPr/>
        </p:nvCxnSpPr>
        <p:spPr bwMode="auto">
          <a:xfrm>
            <a:off x="726495" y="4936604"/>
            <a:ext cx="0" cy="1800200"/>
          </a:xfrm>
          <a:prstGeom prst="straightConnector1">
            <a:avLst/>
          </a:prstGeom>
          <a:solidFill>
            <a:schemeClr val="accent1"/>
          </a:solidFill>
          <a:ln w="9525" cap="flat" cmpd="sng" algn="ctr">
            <a:solidFill>
              <a:schemeClr val="tx1"/>
            </a:solidFill>
            <a:prstDash val="solid"/>
            <a:round/>
            <a:headEnd type="arrow" w="med" len="med"/>
            <a:tailEnd type="arrow" w="med" len="med"/>
          </a:ln>
          <a:effectLst/>
        </p:spPr>
      </p:cxnSp>
      <p:sp>
        <p:nvSpPr>
          <p:cNvPr id="194" name="TextBox 193"/>
          <p:cNvSpPr txBox="1"/>
          <p:nvPr/>
        </p:nvSpPr>
        <p:spPr>
          <a:xfrm rot="16200000" flipH="1">
            <a:off x="510443" y="5728692"/>
            <a:ext cx="360676" cy="215444"/>
          </a:xfrm>
          <a:prstGeom prst="rect">
            <a:avLst/>
          </a:prstGeom>
          <a:solidFill>
            <a:schemeClr val="bg1"/>
          </a:solidFill>
        </p:spPr>
        <p:txBody>
          <a:bodyPr wrap="none" lIns="0" tIns="0" rIns="0" bIns="0" rtlCol="0">
            <a:spAutoFit/>
          </a:bodyPr>
          <a:lstStyle/>
          <a:p>
            <a:r>
              <a:rPr lang="en-GB" sz="1400" dirty="0" smtClean="0"/>
              <a:t>PEP</a:t>
            </a:r>
            <a:endParaRPr lang="en-US" sz="1400" dirty="0" smtClean="0"/>
          </a:p>
        </p:txBody>
      </p:sp>
      <p:cxnSp>
        <p:nvCxnSpPr>
          <p:cNvPr id="195" name="Straight Arrow Connector 194"/>
          <p:cNvCxnSpPr/>
          <p:nvPr/>
        </p:nvCxnSpPr>
        <p:spPr bwMode="auto">
          <a:xfrm>
            <a:off x="726495" y="6728792"/>
            <a:ext cx="0" cy="792088"/>
          </a:xfrm>
          <a:prstGeom prst="straightConnector1">
            <a:avLst/>
          </a:prstGeom>
          <a:solidFill>
            <a:schemeClr val="accent1"/>
          </a:solidFill>
          <a:ln w="9525" cap="flat" cmpd="sng" algn="ctr">
            <a:solidFill>
              <a:schemeClr val="tx1"/>
            </a:solidFill>
            <a:prstDash val="solid"/>
            <a:round/>
            <a:headEnd type="arrow" w="med" len="med"/>
            <a:tailEnd type="arrow" w="med" len="med"/>
          </a:ln>
          <a:effectLst/>
        </p:spPr>
      </p:cxnSp>
      <p:sp>
        <p:nvSpPr>
          <p:cNvPr id="197" name="TextBox 196"/>
          <p:cNvSpPr txBox="1"/>
          <p:nvPr/>
        </p:nvSpPr>
        <p:spPr>
          <a:xfrm rot="16200000" flipH="1">
            <a:off x="500825" y="7007178"/>
            <a:ext cx="379912" cy="215444"/>
          </a:xfrm>
          <a:prstGeom prst="rect">
            <a:avLst/>
          </a:prstGeom>
          <a:solidFill>
            <a:schemeClr val="bg1"/>
          </a:solidFill>
        </p:spPr>
        <p:txBody>
          <a:bodyPr wrap="none" lIns="0" tIns="0" rIns="0" bIns="0" rtlCol="0">
            <a:spAutoFit/>
          </a:bodyPr>
          <a:lstStyle/>
          <a:p>
            <a:r>
              <a:rPr lang="en-GB" sz="1400" dirty="0" smtClean="0"/>
              <a:t>CNP</a:t>
            </a:r>
            <a:endParaRPr lang="en-US" sz="1400" dirty="0" smtClean="0"/>
          </a:p>
        </p:txBody>
      </p:sp>
      <p:sp>
        <p:nvSpPr>
          <p:cNvPr id="198" name="TextBox 197"/>
          <p:cNvSpPr txBox="1"/>
          <p:nvPr/>
        </p:nvSpPr>
        <p:spPr>
          <a:xfrm>
            <a:off x="1591171" y="5224636"/>
            <a:ext cx="792088" cy="369332"/>
          </a:xfrm>
          <a:prstGeom prst="rect">
            <a:avLst/>
          </a:prstGeom>
          <a:noFill/>
        </p:spPr>
        <p:txBody>
          <a:bodyPr wrap="square" lIns="0" tIns="0" rIns="0" bIns="0" rtlCol="0">
            <a:spAutoFit/>
          </a:bodyPr>
          <a:lstStyle/>
          <a:p>
            <a:pPr algn="ctr"/>
            <a:r>
              <a:rPr lang="en-GB" sz="1200" b="0" dirty="0" smtClean="0"/>
              <a:t>CVLAN MEP &amp; MIP</a:t>
            </a:r>
          </a:p>
        </p:txBody>
      </p:sp>
      <p:sp>
        <p:nvSpPr>
          <p:cNvPr id="199" name="TextBox 198"/>
          <p:cNvSpPr txBox="1"/>
          <p:nvPr/>
        </p:nvSpPr>
        <p:spPr>
          <a:xfrm>
            <a:off x="1519163" y="7168852"/>
            <a:ext cx="720080" cy="369332"/>
          </a:xfrm>
          <a:prstGeom prst="rect">
            <a:avLst/>
          </a:prstGeom>
          <a:noFill/>
        </p:spPr>
        <p:txBody>
          <a:bodyPr wrap="square" lIns="0" tIns="0" rIns="0" bIns="0" rtlCol="0">
            <a:spAutoFit/>
          </a:bodyPr>
          <a:lstStyle/>
          <a:p>
            <a:pPr algn="ctr"/>
            <a:r>
              <a:rPr lang="en-GB" sz="1200" b="0" dirty="0" smtClean="0"/>
              <a:t>SVLAN MEP</a:t>
            </a:r>
          </a:p>
        </p:txBody>
      </p:sp>
      <p:sp>
        <p:nvSpPr>
          <p:cNvPr id="200" name="Right Brace 199"/>
          <p:cNvSpPr/>
          <p:nvPr/>
        </p:nvSpPr>
        <p:spPr bwMode="auto">
          <a:xfrm>
            <a:off x="1591171" y="5872708"/>
            <a:ext cx="216024" cy="1296144"/>
          </a:xfrm>
          <a:prstGeom prst="righ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01" name="TextBox 200"/>
          <p:cNvSpPr txBox="1"/>
          <p:nvPr/>
        </p:nvSpPr>
        <p:spPr>
          <a:xfrm>
            <a:off x="1735187" y="6232748"/>
            <a:ext cx="792088" cy="553998"/>
          </a:xfrm>
          <a:prstGeom prst="rect">
            <a:avLst/>
          </a:prstGeom>
          <a:noFill/>
        </p:spPr>
        <p:txBody>
          <a:bodyPr wrap="square" lIns="0" tIns="0" rIns="0" bIns="0" rtlCol="0">
            <a:spAutoFit/>
          </a:bodyPr>
          <a:lstStyle/>
          <a:p>
            <a:pPr algn="ctr"/>
            <a:r>
              <a:rPr lang="en-GB" sz="1200" b="0" dirty="0" smtClean="0"/>
              <a:t>CVLAN to SVLAN </a:t>
            </a:r>
            <a:r>
              <a:rPr lang="en-GB" sz="1200" b="0" dirty="0" err="1" smtClean="0"/>
              <a:t>mux</a:t>
            </a:r>
            <a:endParaRPr lang="en-GB" sz="1200" b="0" dirty="0" smtClean="0"/>
          </a:p>
        </p:txBody>
      </p:sp>
      <p:sp>
        <p:nvSpPr>
          <p:cNvPr id="202" name="TextBox 201"/>
          <p:cNvSpPr txBox="1"/>
          <p:nvPr/>
        </p:nvSpPr>
        <p:spPr>
          <a:xfrm>
            <a:off x="4471491" y="6521360"/>
            <a:ext cx="1368152" cy="184666"/>
          </a:xfrm>
          <a:prstGeom prst="rect">
            <a:avLst/>
          </a:prstGeom>
          <a:noFill/>
        </p:spPr>
        <p:txBody>
          <a:bodyPr wrap="square" lIns="0" tIns="0" rIns="0" bIns="0" rtlCol="0">
            <a:spAutoFit/>
          </a:bodyPr>
          <a:lstStyle/>
          <a:p>
            <a:r>
              <a:rPr lang="en-GB" sz="1200" b="0" dirty="0" smtClean="0"/>
              <a:t>SVLAN MEP</a:t>
            </a:r>
            <a:endParaRPr lang="en-US" sz="1200" b="0" dirty="0" smtClean="0"/>
          </a:p>
        </p:txBody>
      </p:sp>
      <p:cxnSp>
        <p:nvCxnSpPr>
          <p:cNvPr id="231" name="Straight Connector 230"/>
          <p:cNvCxnSpPr/>
          <p:nvPr/>
        </p:nvCxnSpPr>
        <p:spPr bwMode="auto">
          <a:xfrm rot="10800000" flipV="1">
            <a:off x="4159332" y="6663971"/>
            <a:ext cx="0" cy="95919"/>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823" name="Group 22"/>
          <p:cNvGrpSpPr>
            <a:grpSpLocks noChangeAspect="1"/>
          </p:cNvGrpSpPr>
          <p:nvPr/>
        </p:nvGrpSpPr>
        <p:grpSpPr>
          <a:xfrm rot="10800000">
            <a:off x="3967494" y="6280295"/>
            <a:ext cx="383676" cy="383676"/>
            <a:chOff x="655067" y="5296644"/>
            <a:chExt cx="504056" cy="504056"/>
          </a:xfrm>
          <a:solidFill>
            <a:schemeClr val="bg1"/>
          </a:solidFill>
        </p:grpSpPr>
        <p:sp>
          <p:nvSpPr>
            <p:cNvPr id="908" name="Isosceles Triangle 907"/>
            <p:cNvSpPr/>
            <p:nvPr/>
          </p:nvSpPr>
          <p:spPr bwMode="auto">
            <a:xfrm>
              <a:off x="655067" y="5296644"/>
              <a:ext cx="504056" cy="504056"/>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909" name="Trapezoid 908"/>
            <p:cNvSpPr/>
            <p:nvPr/>
          </p:nvSpPr>
          <p:spPr bwMode="auto">
            <a:xfrm>
              <a:off x="655067" y="5656684"/>
              <a:ext cx="504056" cy="144016"/>
            </a:xfrm>
            <a:prstGeom prst="trapezoid">
              <a:avLst>
                <a:gd name="adj" fmla="val 49845"/>
              </a:avLst>
            </a:prstGeom>
            <a:solidFill>
              <a:srgbClr val="FF99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1231" name="Group 1230"/>
          <p:cNvGrpSpPr/>
          <p:nvPr/>
        </p:nvGrpSpPr>
        <p:grpSpPr>
          <a:xfrm>
            <a:off x="4063412" y="5656684"/>
            <a:ext cx="192114" cy="623606"/>
            <a:chOff x="6727650" y="2200300"/>
            <a:chExt cx="191838" cy="479590"/>
          </a:xfrm>
        </p:grpSpPr>
        <p:cxnSp>
          <p:nvCxnSpPr>
            <p:cNvPr id="259" name="Straight Connector 258"/>
            <p:cNvCxnSpPr/>
            <p:nvPr/>
          </p:nvCxnSpPr>
          <p:spPr bwMode="auto">
            <a:xfrm rot="10800000">
              <a:off x="6727650" y="2200300"/>
              <a:ext cx="0" cy="47959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60" name="Straight Connector 259"/>
            <p:cNvCxnSpPr/>
            <p:nvPr/>
          </p:nvCxnSpPr>
          <p:spPr bwMode="auto">
            <a:xfrm rot="10800000">
              <a:off x="6919488" y="2200300"/>
              <a:ext cx="0" cy="47959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61" name="Straight Connector 260"/>
            <p:cNvCxnSpPr/>
            <p:nvPr/>
          </p:nvCxnSpPr>
          <p:spPr bwMode="auto">
            <a:xfrm rot="10800000">
              <a:off x="6823569" y="2200300"/>
              <a:ext cx="0" cy="479590"/>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grpSp>
        <p:nvGrpSpPr>
          <p:cNvPr id="177" name="Group 61"/>
          <p:cNvGrpSpPr>
            <a:grpSpLocks noChangeAspect="1"/>
          </p:cNvGrpSpPr>
          <p:nvPr/>
        </p:nvGrpSpPr>
        <p:grpSpPr>
          <a:xfrm flipH="1" flipV="1">
            <a:off x="6631731" y="2920121"/>
            <a:ext cx="383676" cy="383676"/>
            <a:chOff x="655067" y="5296644"/>
            <a:chExt cx="504056" cy="504056"/>
          </a:xfrm>
          <a:solidFill>
            <a:schemeClr val="bg1"/>
          </a:solidFill>
        </p:grpSpPr>
        <p:sp>
          <p:nvSpPr>
            <p:cNvPr id="898" name="Isosceles Triangle 897"/>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99" name="Trapezoid 469"/>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cxnSp>
        <p:nvCxnSpPr>
          <p:cNvPr id="895" name="Straight Connector 470"/>
          <p:cNvCxnSpPr/>
          <p:nvPr/>
        </p:nvCxnSpPr>
        <p:spPr bwMode="auto">
          <a:xfrm flipH="1">
            <a:off x="6727650" y="2344316"/>
            <a:ext cx="0" cy="575805"/>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96" name="Straight Connector 471"/>
          <p:cNvCxnSpPr/>
          <p:nvPr/>
        </p:nvCxnSpPr>
        <p:spPr bwMode="auto">
          <a:xfrm flipH="1">
            <a:off x="6919488" y="2344316"/>
            <a:ext cx="0" cy="575805"/>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97" name="Straight Connector 896"/>
          <p:cNvCxnSpPr/>
          <p:nvPr/>
        </p:nvCxnSpPr>
        <p:spPr bwMode="auto">
          <a:xfrm flipH="1">
            <a:off x="6823569" y="2344316"/>
            <a:ext cx="0" cy="575805"/>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45" name="Straight Connector 244"/>
          <p:cNvCxnSpPr>
            <a:stCxn id="983" idx="2"/>
            <a:endCxn id="898" idx="0"/>
          </p:cNvCxnSpPr>
          <p:nvPr/>
        </p:nvCxnSpPr>
        <p:spPr bwMode="auto">
          <a:xfrm flipV="1">
            <a:off x="6823569" y="3303797"/>
            <a:ext cx="0" cy="192647"/>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181" name="Group 637"/>
          <p:cNvGrpSpPr/>
          <p:nvPr/>
        </p:nvGrpSpPr>
        <p:grpSpPr>
          <a:xfrm flipV="1">
            <a:off x="6668325" y="2440526"/>
            <a:ext cx="317190" cy="383676"/>
            <a:chOff x="4277907" y="2848372"/>
            <a:chExt cx="238120" cy="288032"/>
          </a:xfrm>
        </p:grpSpPr>
        <p:grpSp>
          <p:nvGrpSpPr>
            <p:cNvPr id="182" name="Group 263"/>
            <p:cNvGrpSpPr>
              <a:grpSpLocks noChangeAspect="1"/>
            </p:cNvGrpSpPr>
            <p:nvPr/>
          </p:nvGrpSpPr>
          <p:grpSpPr>
            <a:xfrm>
              <a:off x="4277907" y="2848372"/>
              <a:ext cx="96010" cy="288032"/>
              <a:chOff x="1951211" y="1696244"/>
              <a:chExt cx="144016" cy="432048"/>
            </a:xfrm>
          </p:grpSpPr>
          <p:sp>
            <p:nvSpPr>
              <p:cNvPr id="696" name="Flowchart: Delay 695"/>
              <p:cNvSpPr/>
              <p:nvPr/>
            </p:nvSpPr>
            <p:spPr bwMode="auto">
              <a:xfrm rot="16200000">
                <a:off x="1987215" y="1804256"/>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97" name="Isosceles Triangle 696"/>
              <p:cNvSpPr/>
              <p:nvPr/>
            </p:nvSpPr>
            <p:spPr bwMode="auto">
              <a:xfrm flipH="1">
                <a:off x="1951211" y="1696244"/>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98" name="Flowchart: Delay 697"/>
              <p:cNvSpPr/>
              <p:nvPr/>
            </p:nvSpPr>
            <p:spPr bwMode="auto">
              <a:xfrm rot="5400000" flipV="1">
                <a:off x="1987215" y="1876264"/>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99" name="Isosceles Triangle 698"/>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183" name="Group 264"/>
            <p:cNvGrpSpPr>
              <a:grpSpLocks noChangeAspect="1"/>
            </p:cNvGrpSpPr>
            <p:nvPr/>
          </p:nvGrpSpPr>
          <p:grpSpPr>
            <a:xfrm>
              <a:off x="4346157" y="2848372"/>
              <a:ext cx="96010" cy="288032"/>
              <a:chOff x="1951211" y="1696244"/>
              <a:chExt cx="144016" cy="432048"/>
            </a:xfrm>
          </p:grpSpPr>
          <p:sp>
            <p:nvSpPr>
              <p:cNvPr id="692" name="Flowchart: Delay 691"/>
              <p:cNvSpPr/>
              <p:nvPr/>
            </p:nvSpPr>
            <p:spPr bwMode="auto">
              <a:xfrm rot="16200000">
                <a:off x="1987215" y="1804256"/>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93" name="Isosceles Triangle 692"/>
              <p:cNvSpPr/>
              <p:nvPr/>
            </p:nvSpPr>
            <p:spPr bwMode="auto">
              <a:xfrm flipH="1">
                <a:off x="1951211" y="1696244"/>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94" name="Flowchart: Delay 693"/>
              <p:cNvSpPr/>
              <p:nvPr/>
            </p:nvSpPr>
            <p:spPr bwMode="auto">
              <a:xfrm rot="5400000" flipV="1">
                <a:off x="1987215" y="1876264"/>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95" name="Isosceles Triangle 694"/>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184" name="Group 273"/>
            <p:cNvGrpSpPr>
              <a:grpSpLocks noChangeAspect="1"/>
            </p:cNvGrpSpPr>
            <p:nvPr/>
          </p:nvGrpSpPr>
          <p:grpSpPr>
            <a:xfrm>
              <a:off x="4420017" y="2848372"/>
              <a:ext cx="96010" cy="288032"/>
              <a:chOff x="1951211" y="1696244"/>
              <a:chExt cx="144016" cy="432048"/>
            </a:xfrm>
          </p:grpSpPr>
          <p:sp>
            <p:nvSpPr>
              <p:cNvPr id="688" name="Flowchart: Delay 687"/>
              <p:cNvSpPr/>
              <p:nvPr/>
            </p:nvSpPr>
            <p:spPr bwMode="auto">
              <a:xfrm rot="16200000">
                <a:off x="1987215" y="1804256"/>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89" name="Isosceles Triangle 688"/>
              <p:cNvSpPr/>
              <p:nvPr/>
            </p:nvSpPr>
            <p:spPr bwMode="auto">
              <a:xfrm flipH="1">
                <a:off x="1951211" y="1696244"/>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90" name="Flowchart: Delay 689"/>
              <p:cNvSpPr/>
              <p:nvPr/>
            </p:nvSpPr>
            <p:spPr bwMode="auto">
              <a:xfrm rot="5400000" flipV="1">
                <a:off x="1987215" y="1876264"/>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91" name="Isosceles Triangle 690"/>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sp>
        <p:nvSpPr>
          <p:cNvPr id="938" name="TextBox 937"/>
          <p:cNvSpPr txBox="1"/>
          <p:nvPr/>
        </p:nvSpPr>
        <p:spPr>
          <a:xfrm>
            <a:off x="4471491" y="5944716"/>
            <a:ext cx="1584176" cy="184666"/>
          </a:xfrm>
          <a:prstGeom prst="rect">
            <a:avLst/>
          </a:prstGeom>
          <a:noFill/>
        </p:spPr>
        <p:txBody>
          <a:bodyPr wrap="square" lIns="0" tIns="0" rIns="0" bIns="0" rtlCol="0">
            <a:spAutoFit/>
          </a:bodyPr>
          <a:lstStyle/>
          <a:p>
            <a:r>
              <a:rPr lang="en-GB" sz="1200" b="0" dirty="0" smtClean="0"/>
              <a:t>CVLAN MEP/MIP</a:t>
            </a:r>
            <a:endParaRPr lang="en-US" sz="1200" b="0" dirty="0" smtClean="0"/>
          </a:p>
        </p:txBody>
      </p:sp>
      <p:sp>
        <p:nvSpPr>
          <p:cNvPr id="941" name="Right Brace 940"/>
          <p:cNvSpPr/>
          <p:nvPr/>
        </p:nvSpPr>
        <p:spPr bwMode="auto">
          <a:xfrm>
            <a:off x="3462858" y="4936604"/>
            <a:ext cx="144016" cy="936104"/>
          </a:xfrm>
          <a:prstGeom prst="righ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943" name="Straight Arrow Connector 942"/>
          <p:cNvCxnSpPr>
            <a:stCxn id="941" idx="1"/>
            <a:endCxn id="1229" idx="0"/>
          </p:cNvCxnSpPr>
          <p:nvPr/>
        </p:nvCxnSpPr>
        <p:spPr bwMode="auto">
          <a:xfrm>
            <a:off x="3606874" y="5404656"/>
            <a:ext cx="403471" cy="532274"/>
          </a:xfrm>
          <a:prstGeom prst="straightConnector1">
            <a:avLst/>
          </a:prstGeom>
          <a:solidFill>
            <a:schemeClr val="accent1"/>
          </a:solidFill>
          <a:ln w="9525" cap="flat" cmpd="sng" algn="ctr">
            <a:solidFill>
              <a:schemeClr val="tx1"/>
            </a:solidFill>
            <a:prstDash val="solid"/>
            <a:round/>
            <a:headEnd type="none" w="med" len="med"/>
            <a:tailEnd type="arrow"/>
          </a:ln>
          <a:effectLst/>
        </p:spPr>
      </p:cxnSp>
      <p:sp>
        <p:nvSpPr>
          <p:cNvPr id="944" name="Right Brace 943"/>
          <p:cNvSpPr/>
          <p:nvPr/>
        </p:nvSpPr>
        <p:spPr bwMode="auto">
          <a:xfrm>
            <a:off x="3462857" y="7168852"/>
            <a:ext cx="144537" cy="360040"/>
          </a:xfrm>
          <a:prstGeom prst="righ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945" name="Straight Arrow Connector 944"/>
          <p:cNvCxnSpPr>
            <a:stCxn id="944" idx="1"/>
            <a:endCxn id="908" idx="5"/>
          </p:cNvCxnSpPr>
          <p:nvPr/>
        </p:nvCxnSpPr>
        <p:spPr bwMode="auto">
          <a:xfrm flipV="1">
            <a:off x="3607394" y="6472133"/>
            <a:ext cx="456019" cy="876739"/>
          </a:xfrm>
          <a:prstGeom prst="straightConnector1">
            <a:avLst/>
          </a:prstGeom>
          <a:solidFill>
            <a:schemeClr val="accent1"/>
          </a:solidFill>
          <a:ln w="9525" cap="flat" cmpd="sng" algn="ctr">
            <a:solidFill>
              <a:schemeClr val="tx1"/>
            </a:solidFill>
            <a:prstDash val="solid"/>
            <a:round/>
            <a:headEnd type="none" w="med" len="med"/>
            <a:tailEnd type="arrow"/>
          </a:ln>
          <a:effectLst/>
        </p:spPr>
      </p:cxnSp>
      <p:sp>
        <p:nvSpPr>
          <p:cNvPr id="948" name="Right Brace 947"/>
          <p:cNvSpPr/>
          <p:nvPr/>
        </p:nvSpPr>
        <p:spPr bwMode="auto">
          <a:xfrm>
            <a:off x="3462858" y="5872708"/>
            <a:ext cx="144537" cy="1296144"/>
          </a:xfrm>
          <a:prstGeom prst="righ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949" name="Straight Arrow Connector 948"/>
          <p:cNvCxnSpPr>
            <a:stCxn id="948" idx="1"/>
            <a:endCxn id="909" idx="3"/>
          </p:cNvCxnSpPr>
          <p:nvPr/>
        </p:nvCxnSpPr>
        <p:spPr bwMode="auto">
          <a:xfrm flipV="1">
            <a:off x="3607395" y="6335106"/>
            <a:ext cx="387420" cy="185674"/>
          </a:xfrm>
          <a:prstGeom prst="straightConnector1">
            <a:avLst/>
          </a:prstGeom>
          <a:solidFill>
            <a:schemeClr val="accent1"/>
          </a:solidFill>
          <a:ln w="9525" cap="flat" cmpd="sng" algn="ctr">
            <a:solidFill>
              <a:schemeClr val="tx1"/>
            </a:solidFill>
            <a:prstDash val="solid"/>
            <a:round/>
            <a:headEnd type="none" w="med" len="med"/>
            <a:tailEnd type="arrow"/>
          </a:ln>
          <a:effectLst/>
        </p:spPr>
      </p:cxnSp>
      <p:sp>
        <p:nvSpPr>
          <p:cNvPr id="954" name="Rectangle 953"/>
          <p:cNvSpPr/>
          <p:nvPr/>
        </p:nvSpPr>
        <p:spPr>
          <a:xfrm>
            <a:off x="4471491" y="6264106"/>
            <a:ext cx="1152128" cy="184666"/>
          </a:xfrm>
          <a:prstGeom prst="rect">
            <a:avLst/>
          </a:prstGeom>
          <a:noFill/>
        </p:spPr>
        <p:txBody>
          <a:bodyPr wrap="square" lIns="0" tIns="0" rIns="0" bIns="0" rtlCol="0">
            <a:spAutoFit/>
          </a:bodyPr>
          <a:lstStyle/>
          <a:p>
            <a:r>
              <a:rPr lang="en-GB" sz="1200" b="0" dirty="0" smtClean="0"/>
              <a:t>CVLAN </a:t>
            </a:r>
            <a:r>
              <a:rPr lang="en-GB" sz="1200" b="0" dirty="0" err="1" smtClean="0"/>
              <a:t>mux</a:t>
            </a:r>
            <a:endParaRPr lang="en-US" sz="1200" b="0" dirty="0" smtClean="0"/>
          </a:p>
        </p:txBody>
      </p:sp>
      <p:sp>
        <p:nvSpPr>
          <p:cNvPr id="955" name="Rectangle 954"/>
          <p:cNvSpPr/>
          <p:nvPr/>
        </p:nvSpPr>
        <p:spPr bwMode="auto">
          <a:xfrm>
            <a:off x="871091" y="1912268"/>
            <a:ext cx="1872208" cy="93610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956" name="Rectangle 955"/>
          <p:cNvSpPr/>
          <p:nvPr/>
        </p:nvSpPr>
        <p:spPr bwMode="auto">
          <a:xfrm>
            <a:off x="871091" y="2848372"/>
            <a:ext cx="1872208"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 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957" name="Rectangle 956"/>
          <p:cNvSpPr/>
          <p:nvPr/>
        </p:nvSpPr>
        <p:spPr bwMode="auto">
          <a:xfrm>
            <a:off x="871091" y="3064396"/>
            <a:ext cx="1872208"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958" name="Rectangle 957"/>
          <p:cNvSpPr/>
          <p:nvPr/>
        </p:nvSpPr>
        <p:spPr bwMode="auto">
          <a:xfrm>
            <a:off x="871091" y="3280420"/>
            <a:ext cx="1872208"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959" name="Rectangle 958"/>
          <p:cNvSpPr/>
          <p:nvPr/>
        </p:nvSpPr>
        <p:spPr bwMode="auto">
          <a:xfrm>
            <a:off x="871091" y="3640460"/>
            <a:ext cx="1872208"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6.7</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960" name="Rectangle 959"/>
          <p:cNvSpPr/>
          <p:nvPr/>
        </p:nvSpPr>
        <p:spPr bwMode="auto">
          <a:xfrm>
            <a:off x="871091" y="3856484"/>
            <a:ext cx="1872208"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802.3</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961" name="Isosceles Triangle 960"/>
          <p:cNvSpPr/>
          <p:nvPr/>
        </p:nvSpPr>
        <p:spPr bwMode="auto">
          <a:xfrm flipV="1">
            <a:off x="1599084" y="3352428"/>
            <a:ext cx="424136" cy="216024"/>
          </a:xfrm>
          <a:prstGeom prst="triangle">
            <a:avLst/>
          </a:prstGeom>
          <a:solidFill>
            <a:srgbClr val="66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963" name="Isosceles Triangle 962"/>
          <p:cNvSpPr/>
          <p:nvPr/>
        </p:nvSpPr>
        <p:spPr bwMode="auto">
          <a:xfrm>
            <a:off x="1879204" y="1984276"/>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238" name="Group 251"/>
          <p:cNvGrpSpPr/>
          <p:nvPr/>
        </p:nvGrpSpPr>
        <p:grpSpPr>
          <a:xfrm>
            <a:off x="1879204" y="2272308"/>
            <a:ext cx="216024" cy="216023"/>
            <a:chOff x="9209112" y="7464897"/>
            <a:chExt cx="432048" cy="216023"/>
          </a:xfrm>
        </p:grpSpPr>
        <p:sp>
          <p:nvSpPr>
            <p:cNvPr id="976" name="Flowchart: Delay 975"/>
            <p:cNvSpPr/>
            <p:nvPr/>
          </p:nvSpPr>
          <p:spPr bwMode="auto">
            <a:xfrm rot="16200000">
              <a:off x="9389132" y="7284877"/>
              <a:ext cx="72008" cy="432048"/>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977" name="Flowchart: Delay 976"/>
            <p:cNvSpPr/>
            <p:nvPr/>
          </p:nvSpPr>
          <p:spPr bwMode="auto">
            <a:xfrm rot="5400000" flipV="1">
              <a:off x="9389132" y="7428892"/>
              <a:ext cx="72008" cy="432048"/>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965" name="Isosceles Triangle 964"/>
          <p:cNvSpPr/>
          <p:nvPr/>
        </p:nvSpPr>
        <p:spPr bwMode="auto">
          <a:xfrm flipV="1">
            <a:off x="1879204" y="2560340"/>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966" name="Isosceles Triangle 965"/>
          <p:cNvSpPr/>
          <p:nvPr/>
        </p:nvSpPr>
        <p:spPr bwMode="auto">
          <a:xfrm>
            <a:off x="2167236" y="1984276"/>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239" name="Group 254"/>
          <p:cNvGrpSpPr/>
          <p:nvPr/>
        </p:nvGrpSpPr>
        <p:grpSpPr>
          <a:xfrm>
            <a:off x="2167236" y="2272308"/>
            <a:ext cx="216024" cy="216023"/>
            <a:chOff x="9209112" y="7464897"/>
            <a:chExt cx="432048" cy="216023"/>
          </a:xfrm>
        </p:grpSpPr>
        <p:sp>
          <p:nvSpPr>
            <p:cNvPr id="974" name="Flowchart: Delay 973"/>
            <p:cNvSpPr/>
            <p:nvPr/>
          </p:nvSpPr>
          <p:spPr bwMode="auto">
            <a:xfrm rot="16200000">
              <a:off x="9389132" y="7284877"/>
              <a:ext cx="72008" cy="432048"/>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975" name="Flowchart: Delay 974"/>
            <p:cNvSpPr/>
            <p:nvPr/>
          </p:nvSpPr>
          <p:spPr bwMode="auto">
            <a:xfrm rot="5400000" flipV="1">
              <a:off x="9389132" y="7428892"/>
              <a:ext cx="72008" cy="432048"/>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968" name="Isosceles Triangle 967"/>
          <p:cNvSpPr/>
          <p:nvPr/>
        </p:nvSpPr>
        <p:spPr bwMode="auto">
          <a:xfrm flipV="1">
            <a:off x="2167236" y="2560340"/>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969" name="Isosceles Triangle 968"/>
          <p:cNvSpPr/>
          <p:nvPr/>
        </p:nvSpPr>
        <p:spPr bwMode="auto">
          <a:xfrm>
            <a:off x="2455268" y="1984276"/>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240" name="Group 257"/>
          <p:cNvGrpSpPr/>
          <p:nvPr/>
        </p:nvGrpSpPr>
        <p:grpSpPr>
          <a:xfrm>
            <a:off x="2455268" y="2272308"/>
            <a:ext cx="216024" cy="216023"/>
            <a:chOff x="9209112" y="7464897"/>
            <a:chExt cx="432048" cy="216023"/>
          </a:xfrm>
        </p:grpSpPr>
        <p:sp>
          <p:nvSpPr>
            <p:cNvPr id="972" name="Flowchart: Delay 971"/>
            <p:cNvSpPr/>
            <p:nvPr/>
          </p:nvSpPr>
          <p:spPr bwMode="auto">
            <a:xfrm rot="16200000">
              <a:off x="9389132" y="7284877"/>
              <a:ext cx="72008" cy="432048"/>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973" name="Flowchart: Delay 972"/>
            <p:cNvSpPr/>
            <p:nvPr/>
          </p:nvSpPr>
          <p:spPr bwMode="auto">
            <a:xfrm rot="5400000" flipV="1">
              <a:off x="9389132" y="7428892"/>
              <a:ext cx="72008" cy="432048"/>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971" name="Isosceles Triangle 970"/>
          <p:cNvSpPr/>
          <p:nvPr/>
        </p:nvSpPr>
        <p:spPr bwMode="auto">
          <a:xfrm flipV="1">
            <a:off x="2455268" y="2560340"/>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979" name="Isosceles Triangle 978"/>
          <p:cNvSpPr/>
          <p:nvPr/>
        </p:nvSpPr>
        <p:spPr bwMode="auto">
          <a:xfrm>
            <a:off x="943099" y="1984276"/>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243" name="Group 267"/>
          <p:cNvGrpSpPr/>
          <p:nvPr/>
        </p:nvGrpSpPr>
        <p:grpSpPr>
          <a:xfrm>
            <a:off x="943099" y="2272308"/>
            <a:ext cx="216024" cy="216023"/>
            <a:chOff x="9209112" y="7464897"/>
            <a:chExt cx="432048" cy="216023"/>
          </a:xfrm>
        </p:grpSpPr>
        <p:sp>
          <p:nvSpPr>
            <p:cNvPr id="992" name="Flowchart: Delay 991"/>
            <p:cNvSpPr/>
            <p:nvPr/>
          </p:nvSpPr>
          <p:spPr bwMode="auto">
            <a:xfrm rot="16200000">
              <a:off x="9389132" y="7284877"/>
              <a:ext cx="72008" cy="432048"/>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993" name="Flowchart: Delay 992"/>
            <p:cNvSpPr/>
            <p:nvPr/>
          </p:nvSpPr>
          <p:spPr bwMode="auto">
            <a:xfrm rot="5400000" flipV="1">
              <a:off x="9389132" y="7428892"/>
              <a:ext cx="72008" cy="432048"/>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981" name="Isosceles Triangle 980"/>
          <p:cNvSpPr/>
          <p:nvPr/>
        </p:nvSpPr>
        <p:spPr bwMode="auto">
          <a:xfrm flipV="1">
            <a:off x="943099" y="2560340"/>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982" name="Isosceles Triangle 981"/>
          <p:cNvSpPr/>
          <p:nvPr/>
        </p:nvSpPr>
        <p:spPr bwMode="auto">
          <a:xfrm>
            <a:off x="1231131" y="1984276"/>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244" name="Group 270"/>
          <p:cNvGrpSpPr/>
          <p:nvPr/>
        </p:nvGrpSpPr>
        <p:grpSpPr>
          <a:xfrm>
            <a:off x="1231131" y="2272308"/>
            <a:ext cx="216024" cy="216023"/>
            <a:chOff x="9209112" y="7464897"/>
            <a:chExt cx="432048" cy="216023"/>
          </a:xfrm>
        </p:grpSpPr>
        <p:sp>
          <p:nvSpPr>
            <p:cNvPr id="990" name="Flowchart: Delay 989"/>
            <p:cNvSpPr/>
            <p:nvPr/>
          </p:nvSpPr>
          <p:spPr bwMode="auto">
            <a:xfrm rot="16200000">
              <a:off x="9389132" y="7284877"/>
              <a:ext cx="72008" cy="432048"/>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991" name="Flowchart: Delay 990"/>
            <p:cNvSpPr/>
            <p:nvPr/>
          </p:nvSpPr>
          <p:spPr bwMode="auto">
            <a:xfrm rot="5400000" flipV="1">
              <a:off x="9389132" y="7428892"/>
              <a:ext cx="72008" cy="432048"/>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984" name="Isosceles Triangle 983"/>
          <p:cNvSpPr/>
          <p:nvPr/>
        </p:nvSpPr>
        <p:spPr bwMode="auto">
          <a:xfrm flipV="1">
            <a:off x="1231131" y="2560340"/>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985" name="Isosceles Triangle 984"/>
          <p:cNvSpPr/>
          <p:nvPr/>
        </p:nvSpPr>
        <p:spPr bwMode="auto">
          <a:xfrm>
            <a:off x="1519163" y="1984276"/>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246" name="Group 273"/>
          <p:cNvGrpSpPr/>
          <p:nvPr/>
        </p:nvGrpSpPr>
        <p:grpSpPr>
          <a:xfrm>
            <a:off x="1519163" y="2272308"/>
            <a:ext cx="216024" cy="216023"/>
            <a:chOff x="9209112" y="7464897"/>
            <a:chExt cx="432048" cy="216023"/>
          </a:xfrm>
        </p:grpSpPr>
        <p:sp>
          <p:nvSpPr>
            <p:cNvPr id="988" name="Flowchart: Delay 987"/>
            <p:cNvSpPr/>
            <p:nvPr/>
          </p:nvSpPr>
          <p:spPr bwMode="auto">
            <a:xfrm rot="16200000">
              <a:off x="9389132" y="7284877"/>
              <a:ext cx="72008" cy="432048"/>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989" name="Flowchart: Delay 988"/>
            <p:cNvSpPr/>
            <p:nvPr/>
          </p:nvSpPr>
          <p:spPr bwMode="auto">
            <a:xfrm rot="5400000" flipV="1">
              <a:off x="9389132" y="7428892"/>
              <a:ext cx="72008" cy="432048"/>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987" name="Isosceles Triangle 986"/>
          <p:cNvSpPr/>
          <p:nvPr/>
        </p:nvSpPr>
        <p:spPr bwMode="auto">
          <a:xfrm flipV="1">
            <a:off x="1519163" y="2560340"/>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995" name="Straight Arrow Connector 994"/>
          <p:cNvCxnSpPr/>
          <p:nvPr/>
        </p:nvCxnSpPr>
        <p:spPr bwMode="auto">
          <a:xfrm>
            <a:off x="727075" y="1912268"/>
            <a:ext cx="0" cy="2160240"/>
          </a:xfrm>
          <a:prstGeom prst="straightConnector1">
            <a:avLst/>
          </a:prstGeom>
          <a:solidFill>
            <a:schemeClr val="accent1"/>
          </a:solidFill>
          <a:ln w="9525" cap="flat" cmpd="sng" algn="ctr">
            <a:solidFill>
              <a:schemeClr val="tx1"/>
            </a:solidFill>
            <a:prstDash val="solid"/>
            <a:round/>
            <a:headEnd type="arrow" w="med" len="med"/>
            <a:tailEnd type="arrow" w="med" len="med"/>
          </a:ln>
          <a:effectLst/>
        </p:spPr>
      </p:cxnSp>
      <p:sp>
        <p:nvSpPr>
          <p:cNvPr id="996" name="TextBox 995"/>
          <p:cNvSpPr txBox="1"/>
          <p:nvPr/>
        </p:nvSpPr>
        <p:spPr>
          <a:xfrm rot="16200000" flipH="1">
            <a:off x="506215" y="2868693"/>
            <a:ext cx="370294" cy="215444"/>
          </a:xfrm>
          <a:prstGeom prst="rect">
            <a:avLst/>
          </a:prstGeom>
          <a:solidFill>
            <a:schemeClr val="bg1"/>
          </a:solidFill>
        </p:spPr>
        <p:txBody>
          <a:bodyPr wrap="none" lIns="0" tIns="0" rIns="0" bIns="0" rtlCol="0">
            <a:spAutoFit/>
          </a:bodyPr>
          <a:lstStyle/>
          <a:p>
            <a:r>
              <a:rPr lang="en-GB" sz="1400" dirty="0" smtClean="0"/>
              <a:t>PNP</a:t>
            </a:r>
            <a:endParaRPr lang="en-US" sz="1400" dirty="0" smtClean="0"/>
          </a:p>
        </p:txBody>
      </p:sp>
      <p:grpSp>
        <p:nvGrpSpPr>
          <p:cNvPr id="247" name="Group 998"/>
          <p:cNvGrpSpPr/>
          <p:nvPr/>
        </p:nvGrpSpPr>
        <p:grpSpPr>
          <a:xfrm>
            <a:off x="4111451" y="2848372"/>
            <a:ext cx="1872208" cy="424036"/>
            <a:chOff x="1447155" y="3864496"/>
            <a:chExt cx="864096" cy="1512168"/>
          </a:xfrm>
        </p:grpSpPr>
        <p:sp>
          <p:nvSpPr>
            <p:cNvPr id="1006" name="TextBox 1005"/>
            <p:cNvSpPr txBox="1"/>
            <p:nvPr/>
          </p:nvSpPr>
          <p:spPr>
            <a:xfrm>
              <a:off x="1533565" y="4583877"/>
              <a:ext cx="700576" cy="307779"/>
            </a:xfrm>
            <a:prstGeom prst="rect">
              <a:avLst/>
            </a:prstGeom>
            <a:solidFill>
              <a:schemeClr val="bg1"/>
            </a:solidFill>
            <a:ln w="38100">
              <a:noFill/>
            </a:ln>
          </p:spPr>
          <p:txBody>
            <a:bodyPr wrap="none" rtlCol="0" anchor="ctr">
              <a:spAutoFit/>
            </a:bodyPr>
            <a:lstStyle/>
            <a:p>
              <a:pPr algn="ctr"/>
              <a:r>
                <a:rPr lang="en-GB" sz="1400" dirty="0" smtClean="0"/>
                <a:t>MUX</a:t>
              </a:r>
              <a:endParaRPr lang="en-US" sz="1400" dirty="0"/>
            </a:p>
          </p:txBody>
        </p:sp>
        <p:sp>
          <p:nvSpPr>
            <p:cNvPr id="1007" name="Trapezoid 1006"/>
            <p:cNvSpPr/>
            <p:nvPr/>
          </p:nvSpPr>
          <p:spPr bwMode="auto">
            <a:xfrm flipV="1">
              <a:off x="1447155" y="3864496"/>
              <a:ext cx="864096" cy="1512168"/>
            </a:xfrm>
            <a:prstGeom prst="trapezoid">
              <a:avLst>
                <a:gd name="adj" fmla="val 20742"/>
              </a:avLst>
            </a:prstGeom>
            <a:noFill/>
            <a:ln w="381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dirty="0" smtClean="0">
                <a:ln>
                  <a:noFill/>
                </a:ln>
                <a:solidFill>
                  <a:schemeClr val="tx1"/>
                </a:solidFill>
                <a:effectLst/>
                <a:latin typeface="Arial" charset="0"/>
                <a:ea typeface="MS PGothic" pitchFamily="34" charset="-128"/>
              </a:endParaRPr>
            </a:p>
          </p:txBody>
        </p:sp>
      </p:grpSp>
      <p:sp>
        <p:nvSpPr>
          <p:cNvPr id="1008" name="TextBox 1007"/>
          <p:cNvSpPr txBox="1"/>
          <p:nvPr/>
        </p:nvSpPr>
        <p:spPr>
          <a:xfrm>
            <a:off x="2815307" y="2200300"/>
            <a:ext cx="792088" cy="369332"/>
          </a:xfrm>
          <a:prstGeom prst="rect">
            <a:avLst/>
          </a:prstGeom>
          <a:noFill/>
        </p:spPr>
        <p:txBody>
          <a:bodyPr wrap="square" lIns="0" tIns="0" rIns="0" bIns="0" rtlCol="0">
            <a:spAutoFit/>
          </a:bodyPr>
          <a:lstStyle/>
          <a:p>
            <a:pPr algn="ctr"/>
            <a:r>
              <a:rPr lang="en-GB" sz="1200" b="0" dirty="0" smtClean="0"/>
              <a:t>SVLAN MEP &amp; MIP</a:t>
            </a:r>
          </a:p>
        </p:txBody>
      </p:sp>
      <p:sp>
        <p:nvSpPr>
          <p:cNvPr id="1009" name="TextBox 1008"/>
          <p:cNvSpPr txBox="1"/>
          <p:nvPr/>
        </p:nvSpPr>
        <p:spPr>
          <a:xfrm>
            <a:off x="2743299" y="3280420"/>
            <a:ext cx="576064" cy="369332"/>
          </a:xfrm>
          <a:prstGeom prst="rect">
            <a:avLst/>
          </a:prstGeom>
          <a:noFill/>
        </p:spPr>
        <p:txBody>
          <a:bodyPr wrap="square" lIns="0" tIns="0" rIns="0" bIns="0" rtlCol="0">
            <a:spAutoFit/>
          </a:bodyPr>
          <a:lstStyle/>
          <a:p>
            <a:pPr algn="ctr"/>
            <a:r>
              <a:rPr lang="en-GB" sz="1200" b="0" dirty="0" smtClean="0"/>
              <a:t>Link MEP</a:t>
            </a:r>
          </a:p>
        </p:txBody>
      </p:sp>
      <p:sp>
        <p:nvSpPr>
          <p:cNvPr id="1010" name="Right Brace 1009"/>
          <p:cNvSpPr/>
          <p:nvPr/>
        </p:nvSpPr>
        <p:spPr bwMode="auto">
          <a:xfrm>
            <a:off x="2815307" y="2848372"/>
            <a:ext cx="216024" cy="432048"/>
          </a:xfrm>
          <a:prstGeom prst="righ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011" name="TextBox 1010"/>
          <p:cNvSpPr txBox="1"/>
          <p:nvPr/>
        </p:nvSpPr>
        <p:spPr>
          <a:xfrm>
            <a:off x="2959323" y="2911088"/>
            <a:ext cx="864096" cy="369332"/>
          </a:xfrm>
          <a:prstGeom prst="rect">
            <a:avLst/>
          </a:prstGeom>
          <a:noFill/>
        </p:spPr>
        <p:txBody>
          <a:bodyPr wrap="square" lIns="0" tIns="0" rIns="0" bIns="0" rtlCol="0">
            <a:spAutoFit/>
          </a:bodyPr>
          <a:lstStyle/>
          <a:p>
            <a:pPr algn="ctr"/>
            <a:r>
              <a:rPr lang="en-GB" sz="1200" b="0" dirty="0" smtClean="0"/>
              <a:t>SVLAN to Link </a:t>
            </a:r>
            <a:r>
              <a:rPr lang="en-GB" sz="1200" b="0" dirty="0" err="1" smtClean="0"/>
              <a:t>mux</a:t>
            </a:r>
            <a:endParaRPr lang="en-GB" sz="1200" b="0" dirty="0" smtClean="0"/>
          </a:p>
        </p:txBody>
      </p:sp>
      <p:sp>
        <p:nvSpPr>
          <p:cNvPr id="1050" name="Right Brace 1049"/>
          <p:cNvSpPr/>
          <p:nvPr/>
        </p:nvSpPr>
        <p:spPr bwMode="auto">
          <a:xfrm>
            <a:off x="6127675" y="1912268"/>
            <a:ext cx="144016" cy="936104"/>
          </a:xfrm>
          <a:prstGeom prst="righ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1051" name="Straight Arrow Connector 1050"/>
          <p:cNvCxnSpPr>
            <a:stCxn id="1050" idx="1"/>
            <a:endCxn id="698" idx="0"/>
          </p:cNvCxnSpPr>
          <p:nvPr/>
        </p:nvCxnSpPr>
        <p:spPr bwMode="auto">
          <a:xfrm>
            <a:off x="6271691" y="2380320"/>
            <a:ext cx="396635" cy="220072"/>
          </a:xfrm>
          <a:prstGeom prst="straightConnector1">
            <a:avLst/>
          </a:prstGeom>
          <a:solidFill>
            <a:schemeClr val="accent1"/>
          </a:solidFill>
          <a:ln w="9525" cap="flat" cmpd="sng" algn="ctr">
            <a:solidFill>
              <a:schemeClr val="tx1"/>
            </a:solidFill>
            <a:prstDash val="solid"/>
            <a:round/>
            <a:headEnd type="none" w="med" len="med"/>
            <a:tailEnd type="arrow"/>
          </a:ln>
          <a:effectLst/>
        </p:spPr>
      </p:cxnSp>
      <p:sp>
        <p:nvSpPr>
          <p:cNvPr id="1052" name="Right Brace 1051"/>
          <p:cNvSpPr/>
          <p:nvPr/>
        </p:nvSpPr>
        <p:spPr bwMode="auto">
          <a:xfrm>
            <a:off x="6127675" y="3316424"/>
            <a:ext cx="144016" cy="324036"/>
          </a:xfrm>
          <a:prstGeom prst="righ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053" name="Right Brace 1052"/>
          <p:cNvSpPr/>
          <p:nvPr/>
        </p:nvSpPr>
        <p:spPr bwMode="auto">
          <a:xfrm>
            <a:off x="6127675" y="2848372"/>
            <a:ext cx="144016" cy="468052"/>
          </a:xfrm>
          <a:prstGeom prst="righ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1054" name="Straight Arrow Connector 1053"/>
          <p:cNvCxnSpPr>
            <a:stCxn id="1053" idx="1"/>
            <a:endCxn id="899" idx="3"/>
          </p:cNvCxnSpPr>
          <p:nvPr/>
        </p:nvCxnSpPr>
        <p:spPr bwMode="auto">
          <a:xfrm flipV="1">
            <a:off x="6271691" y="2974932"/>
            <a:ext cx="387361" cy="107466"/>
          </a:xfrm>
          <a:prstGeom prst="straightConnector1">
            <a:avLst/>
          </a:prstGeom>
          <a:solidFill>
            <a:schemeClr val="accent1"/>
          </a:solidFill>
          <a:ln w="9525" cap="flat" cmpd="sng" algn="ctr">
            <a:solidFill>
              <a:schemeClr val="tx1"/>
            </a:solidFill>
            <a:prstDash val="solid"/>
            <a:round/>
            <a:headEnd type="none" w="med" len="med"/>
            <a:tailEnd type="arrow"/>
          </a:ln>
          <a:effectLst/>
        </p:spPr>
      </p:cxnSp>
      <p:cxnSp>
        <p:nvCxnSpPr>
          <p:cNvPr id="1055" name="Straight Arrow Connector 1054"/>
          <p:cNvCxnSpPr>
            <a:stCxn id="1052" idx="1"/>
            <a:endCxn id="898" idx="5"/>
          </p:cNvCxnSpPr>
          <p:nvPr/>
        </p:nvCxnSpPr>
        <p:spPr bwMode="auto">
          <a:xfrm flipV="1">
            <a:off x="6271691" y="3111959"/>
            <a:ext cx="455959" cy="366483"/>
          </a:xfrm>
          <a:prstGeom prst="straightConnector1">
            <a:avLst/>
          </a:prstGeom>
          <a:solidFill>
            <a:schemeClr val="accent1"/>
          </a:solidFill>
          <a:ln w="9525" cap="flat" cmpd="sng" algn="ctr">
            <a:solidFill>
              <a:schemeClr val="tx1"/>
            </a:solidFill>
            <a:prstDash val="solid"/>
            <a:round/>
            <a:headEnd type="none" w="med" len="med"/>
            <a:tailEnd type="arrow"/>
          </a:ln>
          <a:effectLst/>
        </p:spPr>
      </p:cxnSp>
      <p:sp>
        <p:nvSpPr>
          <p:cNvPr id="962" name="TextBox 961"/>
          <p:cNvSpPr txBox="1"/>
          <p:nvPr/>
        </p:nvSpPr>
        <p:spPr>
          <a:xfrm>
            <a:off x="7135787" y="3136984"/>
            <a:ext cx="1368152" cy="184666"/>
          </a:xfrm>
          <a:prstGeom prst="rect">
            <a:avLst/>
          </a:prstGeom>
          <a:noFill/>
        </p:spPr>
        <p:txBody>
          <a:bodyPr wrap="square" lIns="0" tIns="0" rIns="0" bIns="0" rtlCol="0">
            <a:spAutoFit/>
          </a:bodyPr>
          <a:lstStyle/>
          <a:p>
            <a:r>
              <a:rPr lang="en-GB" sz="1200" b="0" dirty="0" smtClean="0"/>
              <a:t>Link MEP</a:t>
            </a:r>
            <a:endParaRPr lang="en-US" sz="1200" b="0" dirty="0" smtClean="0"/>
          </a:p>
        </p:txBody>
      </p:sp>
      <p:sp>
        <p:nvSpPr>
          <p:cNvPr id="964" name="TextBox 963"/>
          <p:cNvSpPr txBox="1"/>
          <p:nvPr/>
        </p:nvSpPr>
        <p:spPr>
          <a:xfrm>
            <a:off x="7135787" y="2560340"/>
            <a:ext cx="1584176" cy="184666"/>
          </a:xfrm>
          <a:prstGeom prst="rect">
            <a:avLst/>
          </a:prstGeom>
          <a:noFill/>
        </p:spPr>
        <p:txBody>
          <a:bodyPr wrap="square" lIns="0" tIns="0" rIns="0" bIns="0" rtlCol="0">
            <a:spAutoFit/>
          </a:bodyPr>
          <a:lstStyle/>
          <a:p>
            <a:r>
              <a:rPr lang="en-GB" sz="1200" b="0" dirty="0" smtClean="0"/>
              <a:t>SVLAN MEP/MIP</a:t>
            </a:r>
            <a:endParaRPr lang="en-US" sz="1200" b="0" dirty="0" smtClean="0"/>
          </a:p>
        </p:txBody>
      </p:sp>
      <p:sp>
        <p:nvSpPr>
          <p:cNvPr id="967" name="Rectangle 966"/>
          <p:cNvSpPr/>
          <p:nvPr/>
        </p:nvSpPr>
        <p:spPr>
          <a:xfrm>
            <a:off x="7135787" y="2879730"/>
            <a:ext cx="1152128" cy="184666"/>
          </a:xfrm>
          <a:prstGeom prst="rect">
            <a:avLst/>
          </a:prstGeom>
          <a:noFill/>
        </p:spPr>
        <p:txBody>
          <a:bodyPr wrap="square" lIns="0" tIns="0" rIns="0" bIns="0" rtlCol="0">
            <a:spAutoFit/>
          </a:bodyPr>
          <a:lstStyle/>
          <a:p>
            <a:r>
              <a:rPr lang="en-GB" sz="1200" b="0" dirty="0" smtClean="0"/>
              <a:t>SVLAN </a:t>
            </a:r>
            <a:r>
              <a:rPr lang="en-GB" sz="1200" b="0" dirty="0" err="1" smtClean="0"/>
              <a:t>mux</a:t>
            </a:r>
            <a:endParaRPr lang="en-US" sz="1200" b="0" dirty="0" smtClean="0"/>
          </a:p>
        </p:txBody>
      </p:sp>
      <p:grpSp>
        <p:nvGrpSpPr>
          <p:cNvPr id="978" name="Group 61"/>
          <p:cNvGrpSpPr>
            <a:grpSpLocks noChangeAspect="1"/>
          </p:cNvGrpSpPr>
          <p:nvPr/>
        </p:nvGrpSpPr>
        <p:grpSpPr>
          <a:xfrm flipH="1" flipV="1">
            <a:off x="6631731" y="3496444"/>
            <a:ext cx="383676" cy="383676"/>
            <a:chOff x="655067" y="5296644"/>
            <a:chExt cx="504056" cy="504056"/>
          </a:xfrm>
          <a:solidFill>
            <a:schemeClr val="bg1"/>
          </a:solidFill>
        </p:grpSpPr>
        <p:sp>
          <p:nvSpPr>
            <p:cNvPr id="980" name="Isosceles Triangle 979"/>
            <p:cNvSpPr/>
            <p:nvPr/>
          </p:nvSpPr>
          <p:spPr bwMode="auto">
            <a:xfrm>
              <a:off x="655067" y="5296644"/>
              <a:ext cx="504056" cy="504056"/>
            </a:xfrm>
            <a:prstGeom prst="triangle">
              <a:avLst/>
            </a:prstGeom>
            <a:solidFill>
              <a:schemeClr val="bg1">
                <a:lumMod val="6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983" name="Trapezoid 469"/>
            <p:cNvSpPr/>
            <p:nvPr/>
          </p:nvSpPr>
          <p:spPr bwMode="auto">
            <a:xfrm>
              <a:off x="655067" y="5656684"/>
              <a:ext cx="504056" cy="144016"/>
            </a:xfrm>
            <a:prstGeom prst="trapezoid">
              <a:avLst>
                <a:gd name="adj" fmla="val 49845"/>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cxnSp>
        <p:nvCxnSpPr>
          <p:cNvPr id="986" name="Straight Connector 985"/>
          <p:cNvCxnSpPr>
            <a:endCxn id="980" idx="0"/>
          </p:cNvCxnSpPr>
          <p:nvPr/>
        </p:nvCxnSpPr>
        <p:spPr bwMode="auto">
          <a:xfrm flipV="1">
            <a:off x="6823569" y="3880120"/>
            <a:ext cx="0" cy="192647"/>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997" name="Right Brace 996"/>
          <p:cNvSpPr/>
          <p:nvPr/>
        </p:nvSpPr>
        <p:spPr bwMode="auto">
          <a:xfrm>
            <a:off x="6127675" y="3628901"/>
            <a:ext cx="144016" cy="227583"/>
          </a:xfrm>
          <a:prstGeom prst="righ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998" name="Straight Arrow Connector 997"/>
          <p:cNvCxnSpPr>
            <a:stCxn id="997" idx="1"/>
            <a:endCxn id="983" idx="3"/>
          </p:cNvCxnSpPr>
          <p:nvPr/>
        </p:nvCxnSpPr>
        <p:spPr bwMode="auto">
          <a:xfrm flipV="1">
            <a:off x="6271691" y="3551255"/>
            <a:ext cx="387361" cy="191438"/>
          </a:xfrm>
          <a:prstGeom prst="straightConnector1">
            <a:avLst/>
          </a:prstGeom>
          <a:solidFill>
            <a:schemeClr val="accent1"/>
          </a:solidFill>
          <a:ln w="9525" cap="flat" cmpd="sng" algn="ctr">
            <a:solidFill>
              <a:schemeClr val="tx1"/>
            </a:solidFill>
            <a:prstDash val="solid"/>
            <a:round/>
            <a:headEnd type="none" w="med" len="med"/>
            <a:tailEnd type="arrow"/>
          </a:ln>
          <a:effectLst/>
        </p:spPr>
      </p:cxnSp>
      <p:sp>
        <p:nvSpPr>
          <p:cNvPr id="1000" name="Right Brace 999"/>
          <p:cNvSpPr/>
          <p:nvPr/>
        </p:nvSpPr>
        <p:spPr bwMode="auto">
          <a:xfrm>
            <a:off x="6127675" y="3862122"/>
            <a:ext cx="144016" cy="227583"/>
          </a:xfrm>
          <a:prstGeom prst="righ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1001" name="Straight Arrow Connector 1000"/>
          <p:cNvCxnSpPr>
            <a:stCxn id="1000" idx="1"/>
            <a:endCxn id="980" idx="5"/>
          </p:cNvCxnSpPr>
          <p:nvPr/>
        </p:nvCxnSpPr>
        <p:spPr bwMode="auto">
          <a:xfrm flipV="1">
            <a:off x="6271691" y="3688282"/>
            <a:ext cx="455959" cy="287632"/>
          </a:xfrm>
          <a:prstGeom prst="straightConnector1">
            <a:avLst/>
          </a:prstGeom>
          <a:solidFill>
            <a:schemeClr val="accent1"/>
          </a:solidFill>
          <a:ln w="9525" cap="flat" cmpd="sng" algn="ctr">
            <a:solidFill>
              <a:schemeClr val="tx1"/>
            </a:solidFill>
            <a:prstDash val="solid"/>
            <a:round/>
            <a:headEnd type="none" w="med" len="med"/>
            <a:tailEnd type="arrow"/>
          </a:ln>
          <a:effectLst/>
        </p:spPr>
      </p:cxnSp>
      <p:sp>
        <p:nvSpPr>
          <p:cNvPr id="1003" name="TextBox 1002"/>
          <p:cNvSpPr txBox="1"/>
          <p:nvPr/>
        </p:nvSpPr>
        <p:spPr>
          <a:xfrm>
            <a:off x="7135787" y="3671818"/>
            <a:ext cx="936104" cy="184666"/>
          </a:xfrm>
          <a:prstGeom prst="rect">
            <a:avLst/>
          </a:prstGeom>
          <a:noFill/>
        </p:spPr>
        <p:txBody>
          <a:bodyPr wrap="square" lIns="0" tIns="0" rIns="0" bIns="0" rtlCol="0">
            <a:spAutoFit/>
          </a:bodyPr>
          <a:lstStyle/>
          <a:p>
            <a:r>
              <a:rPr lang="en-GB" sz="1200" b="0" dirty="0" smtClean="0"/>
              <a:t>PHY MEP</a:t>
            </a:r>
            <a:endParaRPr lang="en-US" sz="1200" b="0" dirty="0" smtClean="0"/>
          </a:p>
        </p:txBody>
      </p:sp>
      <p:sp>
        <p:nvSpPr>
          <p:cNvPr id="1106" name="Rectangle 1105"/>
          <p:cNvSpPr/>
          <p:nvPr/>
        </p:nvSpPr>
        <p:spPr bwMode="auto">
          <a:xfrm>
            <a:off x="871092" y="4936604"/>
            <a:ext cx="648071" cy="93610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107" name="Rectangle 1106"/>
          <p:cNvSpPr/>
          <p:nvPr/>
        </p:nvSpPr>
        <p:spPr bwMode="auto">
          <a:xfrm>
            <a:off x="871672" y="6304756"/>
            <a:ext cx="647550"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6.14</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cxnSp>
        <p:nvCxnSpPr>
          <p:cNvPr id="1108" name="Straight Connector 1107"/>
          <p:cNvCxnSpPr/>
          <p:nvPr/>
        </p:nvCxnSpPr>
        <p:spPr bwMode="auto">
          <a:xfrm>
            <a:off x="1231133" y="6520780"/>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1109" name="Rectangle 1108"/>
          <p:cNvSpPr/>
          <p:nvPr/>
        </p:nvSpPr>
        <p:spPr bwMode="auto">
          <a:xfrm>
            <a:off x="871672" y="6736804"/>
            <a:ext cx="647550"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6.14</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110" name="Rectangle 1109"/>
          <p:cNvSpPr/>
          <p:nvPr/>
        </p:nvSpPr>
        <p:spPr bwMode="auto">
          <a:xfrm>
            <a:off x="871672" y="6952828"/>
            <a:ext cx="647550"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 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111" name="Rectangle 1110"/>
          <p:cNvSpPr/>
          <p:nvPr/>
        </p:nvSpPr>
        <p:spPr bwMode="auto">
          <a:xfrm>
            <a:off x="871672" y="7168852"/>
            <a:ext cx="647550"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112" name="Rectangle 1111"/>
          <p:cNvSpPr/>
          <p:nvPr/>
        </p:nvSpPr>
        <p:spPr bwMode="auto">
          <a:xfrm>
            <a:off x="871091" y="5872708"/>
            <a:ext cx="648071"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 9.5a</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113" name="Rectangle 1112"/>
          <p:cNvSpPr/>
          <p:nvPr/>
        </p:nvSpPr>
        <p:spPr bwMode="auto">
          <a:xfrm>
            <a:off x="871091" y="6088732"/>
            <a:ext cx="648071"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114" name="Isosceles Triangle 1113"/>
          <p:cNvSpPr/>
          <p:nvPr/>
        </p:nvSpPr>
        <p:spPr bwMode="auto">
          <a:xfrm>
            <a:off x="943679" y="5016624"/>
            <a:ext cx="216024" cy="216024"/>
          </a:xfrm>
          <a:prstGeom prst="triangle">
            <a:avLst/>
          </a:prstGeom>
          <a:solidFill>
            <a:srgbClr val="FF99FF"/>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1115" name="Group 267"/>
          <p:cNvGrpSpPr/>
          <p:nvPr/>
        </p:nvGrpSpPr>
        <p:grpSpPr>
          <a:xfrm>
            <a:off x="943679" y="5304656"/>
            <a:ext cx="216024" cy="216023"/>
            <a:chOff x="9209112" y="7464897"/>
            <a:chExt cx="432048" cy="216023"/>
          </a:xfrm>
          <a:solidFill>
            <a:srgbClr val="FF99FF"/>
          </a:solidFill>
        </p:grpSpPr>
        <p:sp>
          <p:nvSpPr>
            <p:cNvPr id="1116" name="Flowchart: Delay 1115"/>
            <p:cNvSpPr/>
            <p:nvPr/>
          </p:nvSpPr>
          <p:spPr bwMode="auto">
            <a:xfrm rot="16200000">
              <a:off x="9389132" y="7284877"/>
              <a:ext cx="72008" cy="432048"/>
            </a:xfrm>
            <a:prstGeom prst="flowChartDelay">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117" name="Flowchart: Delay 1116"/>
            <p:cNvSpPr/>
            <p:nvPr/>
          </p:nvSpPr>
          <p:spPr bwMode="auto">
            <a:xfrm rot="5400000" flipV="1">
              <a:off x="9389132" y="7428892"/>
              <a:ext cx="72008" cy="432048"/>
            </a:xfrm>
            <a:prstGeom prst="flowChartDelay">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1118" name="Isosceles Triangle 1117"/>
          <p:cNvSpPr/>
          <p:nvPr/>
        </p:nvSpPr>
        <p:spPr bwMode="auto">
          <a:xfrm flipV="1">
            <a:off x="943679" y="5592688"/>
            <a:ext cx="216024" cy="216024"/>
          </a:xfrm>
          <a:prstGeom prst="triangle">
            <a:avLst/>
          </a:prstGeom>
          <a:solidFill>
            <a:srgbClr val="FF99FF"/>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119" name="Isosceles Triangle 1118"/>
          <p:cNvSpPr/>
          <p:nvPr/>
        </p:nvSpPr>
        <p:spPr bwMode="auto">
          <a:xfrm>
            <a:off x="1231711" y="5016624"/>
            <a:ext cx="216024" cy="216024"/>
          </a:xfrm>
          <a:prstGeom prst="triangle">
            <a:avLst/>
          </a:prstGeom>
          <a:solidFill>
            <a:srgbClr val="FF99FF"/>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1120" name="Group 270"/>
          <p:cNvGrpSpPr/>
          <p:nvPr/>
        </p:nvGrpSpPr>
        <p:grpSpPr>
          <a:xfrm>
            <a:off x="1231711" y="5304656"/>
            <a:ext cx="216024" cy="216023"/>
            <a:chOff x="9209112" y="7464897"/>
            <a:chExt cx="432048" cy="216023"/>
          </a:xfrm>
          <a:solidFill>
            <a:srgbClr val="FF99FF"/>
          </a:solidFill>
        </p:grpSpPr>
        <p:sp>
          <p:nvSpPr>
            <p:cNvPr id="1121" name="Flowchart: Delay 1120"/>
            <p:cNvSpPr/>
            <p:nvPr/>
          </p:nvSpPr>
          <p:spPr bwMode="auto">
            <a:xfrm rot="16200000">
              <a:off x="9389132" y="7284877"/>
              <a:ext cx="72008" cy="432048"/>
            </a:xfrm>
            <a:prstGeom prst="flowChartDelay">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122" name="Flowchart: Delay 1121"/>
            <p:cNvSpPr/>
            <p:nvPr/>
          </p:nvSpPr>
          <p:spPr bwMode="auto">
            <a:xfrm rot="5400000" flipV="1">
              <a:off x="9389132" y="7428892"/>
              <a:ext cx="72008" cy="432048"/>
            </a:xfrm>
            <a:prstGeom prst="flowChartDelay">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1123" name="Isosceles Triangle 1122"/>
          <p:cNvSpPr/>
          <p:nvPr/>
        </p:nvSpPr>
        <p:spPr bwMode="auto">
          <a:xfrm flipV="1">
            <a:off x="1231711" y="5592688"/>
            <a:ext cx="216024" cy="216024"/>
          </a:xfrm>
          <a:prstGeom prst="triangle">
            <a:avLst/>
          </a:prstGeom>
          <a:solidFill>
            <a:srgbClr val="FF99FF"/>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124" name="Isosceles Triangle 1123"/>
          <p:cNvSpPr/>
          <p:nvPr/>
        </p:nvSpPr>
        <p:spPr bwMode="auto">
          <a:xfrm flipV="1">
            <a:off x="1095501" y="7232848"/>
            <a:ext cx="279648" cy="216024"/>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1185" name="Group 181"/>
          <p:cNvGrpSpPr/>
          <p:nvPr/>
        </p:nvGrpSpPr>
        <p:grpSpPr>
          <a:xfrm>
            <a:off x="2815366" y="5872708"/>
            <a:ext cx="504056" cy="1289313"/>
            <a:chOff x="1447155" y="3864495"/>
            <a:chExt cx="972108" cy="1512168"/>
          </a:xfrm>
        </p:grpSpPr>
        <p:sp>
          <p:nvSpPr>
            <p:cNvPr id="1186" name="TextBox 1185"/>
            <p:cNvSpPr txBox="1"/>
            <p:nvPr/>
          </p:nvSpPr>
          <p:spPr>
            <a:xfrm>
              <a:off x="1579814" y="4175293"/>
              <a:ext cx="700577" cy="307778"/>
            </a:xfrm>
            <a:prstGeom prst="rect">
              <a:avLst/>
            </a:prstGeom>
            <a:solidFill>
              <a:schemeClr val="bg1"/>
            </a:solidFill>
            <a:ln w="38100">
              <a:noFill/>
            </a:ln>
          </p:spPr>
          <p:txBody>
            <a:bodyPr wrap="none" rtlCol="0" anchor="ctr">
              <a:spAutoFit/>
            </a:bodyPr>
            <a:lstStyle/>
            <a:p>
              <a:pPr algn="ctr"/>
              <a:r>
                <a:rPr lang="en-GB" sz="1400" dirty="0" smtClean="0"/>
                <a:t>MUX</a:t>
              </a:r>
              <a:endParaRPr lang="en-US" sz="1400" dirty="0"/>
            </a:p>
          </p:txBody>
        </p:sp>
        <p:sp>
          <p:nvSpPr>
            <p:cNvPr id="1187" name="Trapezoid 1186"/>
            <p:cNvSpPr/>
            <p:nvPr/>
          </p:nvSpPr>
          <p:spPr bwMode="auto">
            <a:xfrm flipV="1">
              <a:off x="1447155" y="3864495"/>
              <a:ext cx="972108" cy="1512168"/>
            </a:xfrm>
            <a:prstGeom prst="trapezoid">
              <a:avLst>
                <a:gd name="adj" fmla="val 20742"/>
              </a:avLst>
            </a:prstGeom>
            <a:noFill/>
            <a:ln w="381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dirty="0" smtClean="0">
                <a:ln>
                  <a:noFill/>
                </a:ln>
                <a:solidFill>
                  <a:schemeClr val="tx1"/>
                </a:solidFill>
                <a:effectLst/>
                <a:latin typeface="Arial" charset="0"/>
                <a:ea typeface="MS PGothic" pitchFamily="34" charset="-128"/>
              </a:endParaRPr>
            </a:p>
          </p:txBody>
        </p:sp>
      </p:grpSp>
      <p:grpSp>
        <p:nvGrpSpPr>
          <p:cNvPr id="1215" name="Group 637"/>
          <p:cNvGrpSpPr/>
          <p:nvPr/>
        </p:nvGrpSpPr>
        <p:grpSpPr>
          <a:xfrm flipV="1">
            <a:off x="4010344" y="5777064"/>
            <a:ext cx="317190" cy="383676"/>
            <a:chOff x="4277907" y="2848372"/>
            <a:chExt cx="238120" cy="288032"/>
          </a:xfrm>
          <a:solidFill>
            <a:srgbClr val="FF99FF"/>
          </a:solidFill>
        </p:grpSpPr>
        <p:grpSp>
          <p:nvGrpSpPr>
            <p:cNvPr id="1216" name="Group 263"/>
            <p:cNvGrpSpPr>
              <a:grpSpLocks noChangeAspect="1"/>
            </p:cNvGrpSpPr>
            <p:nvPr/>
          </p:nvGrpSpPr>
          <p:grpSpPr>
            <a:xfrm>
              <a:off x="4277907" y="2848372"/>
              <a:ext cx="96010" cy="288032"/>
              <a:chOff x="1951211" y="1696244"/>
              <a:chExt cx="144016" cy="432048"/>
            </a:xfrm>
            <a:grpFill/>
          </p:grpSpPr>
          <p:sp>
            <p:nvSpPr>
              <p:cNvPr id="1227" name="Flowchart: Delay 1226"/>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228" name="Isosceles Triangle 1227"/>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229" name="Flowchart: Delay 1228"/>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230" name="Isosceles Triangle 1229"/>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1217" name="Group 264"/>
            <p:cNvGrpSpPr>
              <a:grpSpLocks noChangeAspect="1"/>
            </p:cNvGrpSpPr>
            <p:nvPr/>
          </p:nvGrpSpPr>
          <p:grpSpPr>
            <a:xfrm>
              <a:off x="4346157" y="2848372"/>
              <a:ext cx="96010" cy="288032"/>
              <a:chOff x="1951211" y="1696244"/>
              <a:chExt cx="144016" cy="432048"/>
            </a:xfrm>
            <a:grpFill/>
          </p:grpSpPr>
          <p:sp>
            <p:nvSpPr>
              <p:cNvPr id="1223" name="Flowchart: Delay 1222"/>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224" name="Isosceles Triangle 1223"/>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225" name="Flowchart: Delay 1224"/>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226" name="Isosceles Triangle 1225"/>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1218" name="Group 273"/>
            <p:cNvGrpSpPr>
              <a:grpSpLocks noChangeAspect="1"/>
            </p:cNvGrpSpPr>
            <p:nvPr/>
          </p:nvGrpSpPr>
          <p:grpSpPr>
            <a:xfrm>
              <a:off x="4420017" y="2848372"/>
              <a:ext cx="96010" cy="288032"/>
              <a:chOff x="1951211" y="1696244"/>
              <a:chExt cx="144016" cy="432048"/>
            </a:xfrm>
            <a:grpFill/>
          </p:grpSpPr>
          <p:sp>
            <p:nvSpPr>
              <p:cNvPr id="1219" name="Flowchart: Delay 1218"/>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220" name="Isosceles Triangle 1219"/>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221" name="Flowchart: Delay 1220"/>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222" name="Isosceles Triangle 1221"/>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2" name="Rectangle 1011"/>
          <p:cNvSpPr/>
          <p:nvPr/>
        </p:nvSpPr>
        <p:spPr bwMode="auto">
          <a:xfrm>
            <a:off x="4111451" y="5368652"/>
            <a:ext cx="1872208" cy="93610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013" name="Rectangle 1012"/>
          <p:cNvSpPr/>
          <p:nvPr/>
        </p:nvSpPr>
        <p:spPr bwMode="auto">
          <a:xfrm>
            <a:off x="4111451" y="6304756"/>
            <a:ext cx="1872208"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 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014" name="Rectangle 1013"/>
          <p:cNvSpPr/>
          <p:nvPr/>
        </p:nvSpPr>
        <p:spPr bwMode="auto">
          <a:xfrm>
            <a:off x="4111451" y="6520780"/>
            <a:ext cx="1872208"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015" name="Rectangle 1014"/>
          <p:cNvSpPr/>
          <p:nvPr/>
        </p:nvSpPr>
        <p:spPr bwMode="auto">
          <a:xfrm>
            <a:off x="4111451" y="6736804"/>
            <a:ext cx="1872208"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016" name="Rectangle 1015"/>
          <p:cNvSpPr/>
          <p:nvPr/>
        </p:nvSpPr>
        <p:spPr bwMode="auto">
          <a:xfrm>
            <a:off x="4111451" y="7096844"/>
            <a:ext cx="1872208"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6.7</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017" name="Rectangle 1016"/>
          <p:cNvSpPr/>
          <p:nvPr/>
        </p:nvSpPr>
        <p:spPr bwMode="auto">
          <a:xfrm>
            <a:off x="4111451" y="7312868"/>
            <a:ext cx="1872208"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802.3</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018" name="Isosceles Triangle 1017"/>
          <p:cNvSpPr/>
          <p:nvPr/>
        </p:nvSpPr>
        <p:spPr bwMode="auto">
          <a:xfrm flipV="1">
            <a:off x="4839444" y="6808812"/>
            <a:ext cx="424136" cy="216024"/>
          </a:xfrm>
          <a:prstGeom prst="triangle">
            <a:avLst/>
          </a:prstGeom>
          <a:solidFill>
            <a:srgbClr val="CC00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019" name="Isosceles Triangle 1018"/>
          <p:cNvSpPr/>
          <p:nvPr/>
        </p:nvSpPr>
        <p:spPr bwMode="auto">
          <a:xfrm>
            <a:off x="5119564" y="5440660"/>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5" name="Group 251"/>
          <p:cNvGrpSpPr/>
          <p:nvPr/>
        </p:nvGrpSpPr>
        <p:grpSpPr>
          <a:xfrm>
            <a:off x="5119564" y="5728692"/>
            <a:ext cx="216024" cy="216023"/>
            <a:chOff x="9209112" y="7464897"/>
            <a:chExt cx="432048" cy="216023"/>
          </a:xfrm>
          <a:solidFill>
            <a:srgbClr val="FF99FF"/>
          </a:solidFill>
        </p:grpSpPr>
        <p:sp>
          <p:nvSpPr>
            <p:cNvPr id="1021" name="Flowchart: Delay 1020"/>
            <p:cNvSpPr/>
            <p:nvPr/>
          </p:nvSpPr>
          <p:spPr bwMode="auto">
            <a:xfrm rot="16200000">
              <a:off x="9389132" y="7284877"/>
              <a:ext cx="72008" cy="432048"/>
            </a:xfrm>
            <a:prstGeom prst="flowChartDelay">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022" name="Flowchart: Delay 1021"/>
            <p:cNvSpPr/>
            <p:nvPr/>
          </p:nvSpPr>
          <p:spPr bwMode="auto">
            <a:xfrm rot="5400000" flipV="1">
              <a:off x="9389132" y="7428892"/>
              <a:ext cx="72008" cy="432048"/>
            </a:xfrm>
            <a:prstGeom prst="flowChartDelay">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1023" name="Isosceles Triangle 1022"/>
          <p:cNvSpPr/>
          <p:nvPr/>
        </p:nvSpPr>
        <p:spPr bwMode="auto">
          <a:xfrm flipV="1">
            <a:off x="5119564" y="6016724"/>
            <a:ext cx="216024" cy="216024"/>
          </a:xfrm>
          <a:prstGeom prst="triangle">
            <a:avLst/>
          </a:prstGeom>
          <a:solidFill>
            <a:srgbClr val="FF99FF"/>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024" name="Isosceles Triangle 1023"/>
          <p:cNvSpPr/>
          <p:nvPr/>
        </p:nvSpPr>
        <p:spPr bwMode="auto">
          <a:xfrm>
            <a:off x="5407596" y="5440660"/>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6" name="Group 254"/>
          <p:cNvGrpSpPr/>
          <p:nvPr/>
        </p:nvGrpSpPr>
        <p:grpSpPr>
          <a:xfrm>
            <a:off x="5407596" y="5728692"/>
            <a:ext cx="216024" cy="216023"/>
            <a:chOff x="9209112" y="7464897"/>
            <a:chExt cx="432048" cy="216023"/>
          </a:xfrm>
          <a:solidFill>
            <a:srgbClr val="FF99FF"/>
          </a:solidFill>
        </p:grpSpPr>
        <p:sp>
          <p:nvSpPr>
            <p:cNvPr id="1026" name="Flowchart: Delay 1025"/>
            <p:cNvSpPr/>
            <p:nvPr/>
          </p:nvSpPr>
          <p:spPr bwMode="auto">
            <a:xfrm rot="16200000">
              <a:off x="9389132" y="7284877"/>
              <a:ext cx="72008" cy="432048"/>
            </a:xfrm>
            <a:prstGeom prst="flowChartDelay">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027" name="Flowchart: Delay 1026"/>
            <p:cNvSpPr/>
            <p:nvPr/>
          </p:nvSpPr>
          <p:spPr bwMode="auto">
            <a:xfrm rot="5400000" flipV="1">
              <a:off x="9389132" y="7428892"/>
              <a:ext cx="72008" cy="432048"/>
            </a:xfrm>
            <a:prstGeom prst="flowChartDelay">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1028" name="Isosceles Triangle 1027"/>
          <p:cNvSpPr/>
          <p:nvPr/>
        </p:nvSpPr>
        <p:spPr bwMode="auto">
          <a:xfrm flipV="1">
            <a:off x="5407596" y="6016724"/>
            <a:ext cx="216024" cy="216024"/>
          </a:xfrm>
          <a:prstGeom prst="triangle">
            <a:avLst/>
          </a:prstGeom>
          <a:solidFill>
            <a:srgbClr val="FF99FF"/>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029" name="Isosceles Triangle 1028"/>
          <p:cNvSpPr/>
          <p:nvPr/>
        </p:nvSpPr>
        <p:spPr bwMode="auto">
          <a:xfrm>
            <a:off x="5695628" y="5440660"/>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7" name="Group 257"/>
          <p:cNvGrpSpPr/>
          <p:nvPr/>
        </p:nvGrpSpPr>
        <p:grpSpPr>
          <a:xfrm>
            <a:off x="5695628" y="5728692"/>
            <a:ext cx="216024" cy="216023"/>
            <a:chOff x="9209112" y="7464897"/>
            <a:chExt cx="432048" cy="216023"/>
          </a:xfrm>
          <a:solidFill>
            <a:srgbClr val="FF99FF"/>
          </a:solidFill>
        </p:grpSpPr>
        <p:sp>
          <p:nvSpPr>
            <p:cNvPr id="1031" name="Flowchart: Delay 1030"/>
            <p:cNvSpPr/>
            <p:nvPr/>
          </p:nvSpPr>
          <p:spPr bwMode="auto">
            <a:xfrm rot="16200000">
              <a:off x="9389132" y="7284877"/>
              <a:ext cx="72008" cy="432048"/>
            </a:xfrm>
            <a:prstGeom prst="flowChartDelay">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032" name="Flowchart: Delay 1031"/>
            <p:cNvSpPr/>
            <p:nvPr/>
          </p:nvSpPr>
          <p:spPr bwMode="auto">
            <a:xfrm rot="5400000" flipV="1">
              <a:off x="9389132" y="7428892"/>
              <a:ext cx="72008" cy="432048"/>
            </a:xfrm>
            <a:prstGeom prst="flowChartDelay">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1033" name="Isosceles Triangle 1032"/>
          <p:cNvSpPr/>
          <p:nvPr/>
        </p:nvSpPr>
        <p:spPr bwMode="auto">
          <a:xfrm flipV="1">
            <a:off x="5695628" y="6016724"/>
            <a:ext cx="216024" cy="216024"/>
          </a:xfrm>
          <a:prstGeom prst="triangle">
            <a:avLst/>
          </a:prstGeom>
          <a:solidFill>
            <a:srgbClr val="FF99FF"/>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034" name="Isosceles Triangle 1033"/>
          <p:cNvSpPr/>
          <p:nvPr/>
        </p:nvSpPr>
        <p:spPr bwMode="auto">
          <a:xfrm>
            <a:off x="4183459" y="5440660"/>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8" name="Group 267"/>
          <p:cNvGrpSpPr/>
          <p:nvPr/>
        </p:nvGrpSpPr>
        <p:grpSpPr>
          <a:xfrm>
            <a:off x="4183459" y="5728692"/>
            <a:ext cx="216024" cy="216023"/>
            <a:chOff x="9209112" y="7464897"/>
            <a:chExt cx="432048" cy="216023"/>
          </a:xfrm>
          <a:solidFill>
            <a:srgbClr val="FF99FF"/>
          </a:solidFill>
        </p:grpSpPr>
        <p:sp>
          <p:nvSpPr>
            <p:cNvPr id="1036" name="Flowchart: Delay 1035"/>
            <p:cNvSpPr/>
            <p:nvPr/>
          </p:nvSpPr>
          <p:spPr bwMode="auto">
            <a:xfrm rot="16200000">
              <a:off x="9389132" y="7284877"/>
              <a:ext cx="72008" cy="432048"/>
            </a:xfrm>
            <a:prstGeom prst="flowChartDelay">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037" name="Flowchart: Delay 1036"/>
            <p:cNvSpPr/>
            <p:nvPr/>
          </p:nvSpPr>
          <p:spPr bwMode="auto">
            <a:xfrm rot="5400000" flipV="1">
              <a:off x="9389132" y="7428892"/>
              <a:ext cx="72008" cy="432048"/>
            </a:xfrm>
            <a:prstGeom prst="flowChartDelay">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1038" name="Isosceles Triangle 1037"/>
          <p:cNvSpPr/>
          <p:nvPr/>
        </p:nvSpPr>
        <p:spPr bwMode="auto">
          <a:xfrm flipV="1">
            <a:off x="4183459" y="6016724"/>
            <a:ext cx="216024" cy="216024"/>
          </a:xfrm>
          <a:prstGeom prst="triangle">
            <a:avLst/>
          </a:prstGeom>
          <a:solidFill>
            <a:srgbClr val="FF99FF"/>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039" name="Isosceles Triangle 1038"/>
          <p:cNvSpPr/>
          <p:nvPr/>
        </p:nvSpPr>
        <p:spPr bwMode="auto">
          <a:xfrm>
            <a:off x="4471491" y="5440660"/>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9" name="Group 270"/>
          <p:cNvGrpSpPr/>
          <p:nvPr/>
        </p:nvGrpSpPr>
        <p:grpSpPr>
          <a:xfrm>
            <a:off x="4471491" y="5728692"/>
            <a:ext cx="216024" cy="216023"/>
            <a:chOff x="9209112" y="7464897"/>
            <a:chExt cx="432048" cy="216023"/>
          </a:xfrm>
          <a:solidFill>
            <a:srgbClr val="FF99FF"/>
          </a:solidFill>
        </p:grpSpPr>
        <p:sp>
          <p:nvSpPr>
            <p:cNvPr id="1041" name="Flowchart: Delay 1040"/>
            <p:cNvSpPr/>
            <p:nvPr/>
          </p:nvSpPr>
          <p:spPr bwMode="auto">
            <a:xfrm rot="16200000">
              <a:off x="9389132" y="7284877"/>
              <a:ext cx="72008" cy="432048"/>
            </a:xfrm>
            <a:prstGeom prst="flowChartDelay">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042" name="Flowchart: Delay 1041"/>
            <p:cNvSpPr/>
            <p:nvPr/>
          </p:nvSpPr>
          <p:spPr bwMode="auto">
            <a:xfrm rot="5400000" flipV="1">
              <a:off x="9389132" y="7428892"/>
              <a:ext cx="72008" cy="432048"/>
            </a:xfrm>
            <a:prstGeom prst="flowChartDelay">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1043" name="Isosceles Triangle 1042"/>
          <p:cNvSpPr/>
          <p:nvPr/>
        </p:nvSpPr>
        <p:spPr bwMode="auto">
          <a:xfrm flipV="1">
            <a:off x="4471491" y="6016724"/>
            <a:ext cx="216024" cy="216024"/>
          </a:xfrm>
          <a:prstGeom prst="triangle">
            <a:avLst/>
          </a:prstGeom>
          <a:solidFill>
            <a:srgbClr val="FF99FF"/>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044" name="Isosceles Triangle 1043"/>
          <p:cNvSpPr/>
          <p:nvPr/>
        </p:nvSpPr>
        <p:spPr bwMode="auto">
          <a:xfrm>
            <a:off x="4759523" y="5440660"/>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10" name="Group 273"/>
          <p:cNvGrpSpPr/>
          <p:nvPr/>
        </p:nvGrpSpPr>
        <p:grpSpPr>
          <a:xfrm>
            <a:off x="4759523" y="5728692"/>
            <a:ext cx="216024" cy="216023"/>
            <a:chOff x="9209112" y="7464897"/>
            <a:chExt cx="432048" cy="216023"/>
          </a:xfrm>
          <a:solidFill>
            <a:srgbClr val="FF99FF"/>
          </a:solidFill>
        </p:grpSpPr>
        <p:sp>
          <p:nvSpPr>
            <p:cNvPr id="1046" name="Flowchart: Delay 1045"/>
            <p:cNvSpPr/>
            <p:nvPr/>
          </p:nvSpPr>
          <p:spPr bwMode="auto">
            <a:xfrm rot="16200000">
              <a:off x="9389132" y="7284877"/>
              <a:ext cx="72008" cy="432048"/>
            </a:xfrm>
            <a:prstGeom prst="flowChartDelay">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047" name="Flowchart: Delay 1046"/>
            <p:cNvSpPr/>
            <p:nvPr/>
          </p:nvSpPr>
          <p:spPr bwMode="auto">
            <a:xfrm rot="5400000" flipV="1">
              <a:off x="9389132" y="7428892"/>
              <a:ext cx="72008" cy="432048"/>
            </a:xfrm>
            <a:prstGeom prst="flowChartDelay">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1048" name="Isosceles Triangle 1047"/>
          <p:cNvSpPr/>
          <p:nvPr/>
        </p:nvSpPr>
        <p:spPr bwMode="auto">
          <a:xfrm flipV="1">
            <a:off x="4759523" y="6016724"/>
            <a:ext cx="216024" cy="216024"/>
          </a:xfrm>
          <a:prstGeom prst="triangle">
            <a:avLst/>
          </a:prstGeom>
          <a:solidFill>
            <a:srgbClr val="FF99FF"/>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 name="Title 3"/>
          <p:cNvSpPr>
            <a:spLocks noGrp="1"/>
          </p:cNvSpPr>
          <p:nvPr>
            <p:ph type="title"/>
          </p:nvPr>
        </p:nvSpPr>
        <p:spPr/>
        <p:txBody>
          <a:bodyPr/>
          <a:lstStyle/>
          <a:p>
            <a:r>
              <a:rPr lang="en-GB" dirty="0" smtClean="0"/>
              <a:t>Legend</a:t>
            </a:r>
            <a:endParaRPr lang="en-US" dirty="0"/>
          </a:p>
        </p:txBody>
      </p:sp>
      <p:grpSp>
        <p:nvGrpSpPr>
          <p:cNvPr id="14" name="Group 61"/>
          <p:cNvGrpSpPr>
            <a:grpSpLocks noChangeAspect="1"/>
          </p:cNvGrpSpPr>
          <p:nvPr/>
        </p:nvGrpSpPr>
        <p:grpSpPr>
          <a:xfrm flipH="1" flipV="1">
            <a:off x="6631731" y="6376505"/>
            <a:ext cx="383676" cy="383676"/>
            <a:chOff x="655067" y="5296644"/>
            <a:chExt cx="504056" cy="504056"/>
          </a:xfrm>
          <a:solidFill>
            <a:schemeClr val="bg1"/>
          </a:solidFill>
        </p:grpSpPr>
        <p:sp>
          <p:nvSpPr>
            <p:cNvPr id="898" name="Isosceles Triangle 897"/>
            <p:cNvSpPr/>
            <p:nvPr/>
          </p:nvSpPr>
          <p:spPr bwMode="auto">
            <a:xfrm>
              <a:off x="655067" y="5296644"/>
              <a:ext cx="504056" cy="504056"/>
            </a:xfrm>
            <a:prstGeom prst="triangle">
              <a:avLst/>
            </a:prstGeom>
            <a:solidFill>
              <a:srgbClr val="CC00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99" name="Trapezoid 469"/>
            <p:cNvSpPr/>
            <p:nvPr/>
          </p:nvSpPr>
          <p:spPr bwMode="auto">
            <a:xfrm>
              <a:off x="655067" y="5656684"/>
              <a:ext cx="504056" cy="144016"/>
            </a:xfrm>
            <a:prstGeom prst="trapezoid">
              <a:avLst>
                <a:gd name="adj" fmla="val 49845"/>
              </a:avLst>
            </a:prstGeom>
            <a:solidFill>
              <a:srgbClr val="FF99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cxnSp>
        <p:nvCxnSpPr>
          <p:cNvPr id="895" name="Straight Connector 470"/>
          <p:cNvCxnSpPr/>
          <p:nvPr/>
        </p:nvCxnSpPr>
        <p:spPr bwMode="auto">
          <a:xfrm flipH="1">
            <a:off x="6727650" y="5800700"/>
            <a:ext cx="0" cy="575805"/>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96" name="Straight Connector 471"/>
          <p:cNvCxnSpPr/>
          <p:nvPr/>
        </p:nvCxnSpPr>
        <p:spPr bwMode="auto">
          <a:xfrm flipH="1">
            <a:off x="6919488" y="5800700"/>
            <a:ext cx="0" cy="575805"/>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97" name="Straight Connector 896"/>
          <p:cNvCxnSpPr/>
          <p:nvPr/>
        </p:nvCxnSpPr>
        <p:spPr bwMode="auto">
          <a:xfrm flipH="1">
            <a:off x="6823569" y="5800700"/>
            <a:ext cx="0" cy="575805"/>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45" name="Straight Connector 244"/>
          <p:cNvCxnSpPr>
            <a:stCxn id="983" idx="2"/>
            <a:endCxn id="898" idx="0"/>
          </p:cNvCxnSpPr>
          <p:nvPr/>
        </p:nvCxnSpPr>
        <p:spPr bwMode="auto">
          <a:xfrm flipV="1">
            <a:off x="6823569" y="6760181"/>
            <a:ext cx="0" cy="192647"/>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15" name="Group 637"/>
          <p:cNvGrpSpPr/>
          <p:nvPr/>
        </p:nvGrpSpPr>
        <p:grpSpPr>
          <a:xfrm flipV="1">
            <a:off x="6668325" y="5896910"/>
            <a:ext cx="317190" cy="383676"/>
            <a:chOff x="4277907" y="2848372"/>
            <a:chExt cx="238120" cy="288032"/>
          </a:xfrm>
        </p:grpSpPr>
        <p:grpSp>
          <p:nvGrpSpPr>
            <p:cNvPr id="16" name="Group 263"/>
            <p:cNvGrpSpPr>
              <a:grpSpLocks noChangeAspect="1"/>
            </p:cNvGrpSpPr>
            <p:nvPr/>
          </p:nvGrpSpPr>
          <p:grpSpPr>
            <a:xfrm>
              <a:off x="4277907" y="2848372"/>
              <a:ext cx="96010" cy="288032"/>
              <a:chOff x="1951211" y="1696244"/>
              <a:chExt cx="144016" cy="432048"/>
            </a:xfrm>
          </p:grpSpPr>
          <p:sp>
            <p:nvSpPr>
              <p:cNvPr id="696" name="Flowchart: Delay 695"/>
              <p:cNvSpPr/>
              <p:nvPr/>
            </p:nvSpPr>
            <p:spPr bwMode="auto">
              <a:xfrm rot="16200000">
                <a:off x="1987215" y="1804256"/>
                <a:ext cx="72008" cy="144016"/>
              </a:xfrm>
              <a:prstGeom prst="flowChartDelay">
                <a:avLst/>
              </a:prstGeom>
              <a:solidFill>
                <a:srgbClr val="FF99FF"/>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97" name="Isosceles Triangle 696"/>
              <p:cNvSpPr/>
              <p:nvPr/>
            </p:nvSpPr>
            <p:spPr bwMode="auto">
              <a:xfrm flipH="1">
                <a:off x="1951211" y="1696244"/>
                <a:ext cx="144016" cy="144016"/>
              </a:xfrm>
              <a:prstGeom prst="triangle">
                <a:avLst/>
              </a:prstGeom>
              <a:solidFill>
                <a:srgbClr val="FF99FF"/>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98" name="Flowchart: Delay 697"/>
              <p:cNvSpPr/>
              <p:nvPr/>
            </p:nvSpPr>
            <p:spPr bwMode="auto">
              <a:xfrm rot="5400000" flipV="1">
                <a:off x="1987215" y="1876264"/>
                <a:ext cx="72008" cy="144016"/>
              </a:xfrm>
              <a:prstGeom prst="flowChartDelay">
                <a:avLst/>
              </a:prstGeom>
              <a:solidFill>
                <a:srgbClr val="FF99FF"/>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99" name="Isosceles Triangle 698"/>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17" name="Group 264"/>
            <p:cNvGrpSpPr>
              <a:grpSpLocks noChangeAspect="1"/>
            </p:cNvGrpSpPr>
            <p:nvPr/>
          </p:nvGrpSpPr>
          <p:grpSpPr>
            <a:xfrm>
              <a:off x="4346157" y="2848372"/>
              <a:ext cx="96010" cy="288032"/>
              <a:chOff x="1951211" y="1696244"/>
              <a:chExt cx="144016" cy="432048"/>
            </a:xfrm>
          </p:grpSpPr>
          <p:sp>
            <p:nvSpPr>
              <p:cNvPr id="692" name="Flowchart: Delay 691"/>
              <p:cNvSpPr/>
              <p:nvPr/>
            </p:nvSpPr>
            <p:spPr bwMode="auto">
              <a:xfrm rot="16200000">
                <a:off x="1987215" y="1804256"/>
                <a:ext cx="72008" cy="144016"/>
              </a:xfrm>
              <a:prstGeom prst="flowChartDelay">
                <a:avLst/>
              </a:prstGeom>
              <a:solidFill>
                <a:srgbClr val="FF99FF"/>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93" name="Isosceles Triangle 692"/>
              <p:cNvSpPr/>
              <p:nvPr/>
            </p:nvSpPr>
            <p:spPr bwMode="auto">
              <a:xfrm flipH="1">
                <a:off x="1951211" y="1696244"/>
                <a:ext cx="144016" cy="144016"/>
              </a:xfrm>
              <a:prstGeom prst="triangle">
                <a:avLst/>
              </a:prstGeom>
              <a:solidFill>
                <a:srgbClr val="FF99FF"/>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94" name="Flowchart: Delay 693"/>
              <p:cNvSpPr/>
              <p:nvPr/>
            </p:nvSpPr>
            <p:spPr bwMode="auto">
              <a:xfrm rot="5400000" flipV="1">
                <a:off x="1987215" y="1876264"/>
                <a:ext cx="72008" cy="144016"/>
              </a:xfrm>
              <a:prstGeom prst="flowChartDelay">
                <a:avLst/>
              </a:prstGeom>
              <a:solidFill>
                <a:srgbClr val="FF99FF"/>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95" name="Isosceles Triangle 694"/>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18" name="Group 273"/>
            <p:cNvGrpSpPr>
              <a:grpSpLocks noChangeAspect="1"/>
            </p:cNvGrpSpPr>
            <p:nvPr/>
          </p:nvGrpSpPr>
          <p:grpSpPr>
            <a:xfrm>
              <a:off x="4420017" y="2848372"/>
              <a:ext cx="96010" cy="288032"/>
              <a:chOff x="1951211" y="1696244"/>
              <a:chExt cx="144016" cy="432048"/>
            </a:xfrm>
          </p:grpSpPr>
          <p:sp>
            <p:nvSpPr>
              <p:cNvPr id="688" name="Flowchart: Delay 687"/>
              <p:cNvSpPr/>
              <p:nvPr/>
            </p:nvSpPr>
            <p:spPr bwMode="auto">
              <a:xfrm rot="16200000">
                <a:off x="1987215" y="1804256"/>
                <a:ext cx="72008" cy="144016"/>
              </a:xfrm>
              <a:prstGeom prst="flowChartDelay">
                <a:avLst/>
              </a:prstGeom>
              <a:solidFill>
                <a:srgbClr val="FF99FF"/>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89" name="Isosceles Triangle 688"/>
              <p:cNvSpPr/>
              <p:nvPr/>
            </p:nvSpPr>
            <p:spPr bwMode="auto">
              <a:xfrm flipH="1">
                <a:off x="1951211" y="1696244"/>
                <a:ext cx="144016" cy="144016"/>
              </a:xfrm>
              <a:prstGeom prst="triangle">
                <a:avLst/>
              </a:prstGeom>
              <a:solidFill>
                <a:srgbClr val="FF99FF"/>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90" name="Flowchart: Delay 689"/>
              <p:cNvSpPr/>
              <p:nvPr/>
            </p:nvSpPr>
            <p:spPr bwMode="auto">
              <a:xfrm rot="5400000" flipV="1">
                <a:off x="1987215" y="1876264"/>
                <a:ext cx="72008" cy="144016"/>
              </a:xfrm>
              <a:prstGeom prst="flowChartDelay">
                <a:avLst/>
              </a:prstGeom>
              <a:solidFill>
                <a:srgbClr val="FF99FF"/>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91" name="Isosceles Triangle 690"/>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sp>
        <p:nvSpPr>
          <p:cNvPr id="955" name="Rectangle 954"/>
          <p:cNvSpPr/>
          <p:nvPr/>
        </p:nvSpPr>
        <p:spPr bwMode="auto">
          <a:xfrm>
            <a:off x="871091" y="5368652"/>
            <a:ext cx="1872208" cy="93610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956" name="Rectangle 955"/>
          <p:cNvSpPr/>
          <p:nvPr/>
        </p:nvSpPr>
        <p:spPr bwMode="auto">
          <a:xfrm>
            <a:off x="871091" y="6304756"/>
            <a:ext cx="1872208"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 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957" name="Rectangle 956"/>
          <p:cNvSpPr/>
          <p:nvPr/>
        </p:nvSpPr>
        <p:spPr bwMode="auto">
          <a:xfrm>
            <a:off x="871091" y="6520780"/>
            <a:ext cx="1872208"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958" name="Rectangle 957"/>
          <p:cNvSpPr/>
          <p:nvPr/>
        </p:nvSpPr>
        <p:spPr bwMode="auto">
          <a:xfrm>
            <a:off x="871091" y="6736804"/>
            <a:ext cx="1872208"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959" name="Rectangle 958"/>
          <p:cNvSpPr/>
          <p:nvPr/>
        </p:nvSpPr>
        <p:spPr bwMode="auto">
          <a:xfrm>
            <a:off x="871091" y="7096844"/>
            <a:ext cx="1872208"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6.7</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960" name="Rectangle 959"/>
          <p:cNvSpPr/>
          <p:nvPr/>
        </p:nvSpPr>
        <p:spPr bwMode="auto">
          <a:xfrm>
            <a:off x="871091" y="7312868"/>
            <a:ext cx="1872208"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802.3</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961" name="Isosceles Triangle 960"/>
          <p:cNvSpPr/>
          <p:nvPr/>
        </p:nvSpPr>
        <p:spPr bwMode="auto">
          <a:xfrm flipV="1">
            <a:off x="1599084" y="6808812"/>
            <a:ext cx="424136" cy="216024"/>
          </a:xfrm>
          <a:prstGeom prst="triangle">
            <a:avLst/>
          </a:prstGeom>
          <a:solidFill>
            <a:srgbClr val="CC00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963" name="Isosceles Triangle 962"/>
          <p:cNvSpPr/>
          <p:nvPr/>
        </p:nvSpPr>
        <p:spPr bwMode="auto">
          <a:xfrm>
            <a:off x="1879204" y="5440660"/>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19" name="Group 251"/>
          <p:cNvGrpSpPr/>
          <p:nvPr/>
        </p:nvGrpSpPr>
        <p:grpSpPr>
          <a:xfrm>
            <a:off x="1879204" y="5728692"/>
            <a:ext cx="216024" cy="216023"/>
            <a:chOff x="9209112" y="7464897"/>
            <a:chExt cx="432048" cy="216023"/>
          </a:xfrm>
          <a:solidFill>
            <a:srgbClr val="FF99FF"/>
          </a:solidFill>
        </p:grpSpPr>
        <p:sp>
          <p:nvSpPr>
            <p:cNvPr id="976" name="Flowchart: Delay 975"/>
            <p:cNvSpPr/>
            <p:nvPr/>
          </p:nvSpPr>
          <p:spPr bwMode="auto">
            <a:xfrm rot="16200000">
              <a:off x="9389132" y="7284877"/>
              <a:ext cx="72008" cy="432048"/>
            </a:xfrm>
            <a:prstGeom prst="flowChartDelay">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977" name="Flowchart: Delay 976"/>
            <p:cNvSpPr/>
            <p:nvPr/>
          </p:nvSpPr>
          <p:spPr bwMode="auto">
            <a:xfrm rot="5400000" flipV="1">
              <a:off x="9389132" y="7428892"/>
              <a:ext cx="72008" cy="432048"/>
            </a:xfrm>
            <a:prstGeom prst="flowChartDelay">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965" name="Isosceles Triangle 964"/>
          <p:cNvSpPr/>
          <p:nvPr/>
        </p:nvSpPr>
        <p:spPr bwMode="auto">
          <a:xfrm flipV="1">
            <a:off x="1879204" y="6016724"/>
            <a:ext cx="216024" cy="216024"/>
          </a:xfrm>
          <a:prstGeom prst="triangle">
            <a:avLst/>
          </a:prstGeom>
          <a:solidFill>
            <a:srgbClr val="FF99FF"/>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966" name="Isosceles Triangle 965"/>
          <p:cNvSpPr/>
          <p:nvPr/>
        </p:nvSpPr>
        <p:spPr bwMode="auto">
          <a:xfrm>
            <a:off x="2167236" y="5440660"/>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20" name="Group 254"/>
          <p:cNvGrpSpPr/>
          <p:nvPr/>
        </p:nvGrpSpPr>
        <p:grpSpPr>
          <a:xfrm>
            <a:off x="2167236" y="5728692"/>
            <a:ext cx="216024" cy="216023"/>
            <a:chOff x="9209112" y="7464897"/>
            <a:chExt cx="432048" cy="216023"/>
          </a:xfrm>
          <a:solidFill>
            <a:srgbClr val="FF99FF"/>
          </a:solidFill>
        </p:grpSpPr>
        <p:sp>
          <p:nvSpPr>
            <p:cNvPr id="974" name="Flowchart: Delay 973"/>
            <p:cNvSpPr/>
            <p:nvPr/>
          </p:nvSpPr>
          <p:spPr bwMode="auto">
            <a:xfrm rot="16200000">
              <a:off x="9389132" y="7284877"/>
              <a:ext cx="72008" cy="432048"/>
            </a:xfrm>
            <a:prstGeom prst="flowChartDelay">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975" name="Flowchart: Delay 974"/>
            <p:cNvSpPr/>
            <p:nvPr/>
          </p:nvSpPr>
          <p:spPr bwMode="auto">
            <a:xfrm rot="5400000" flipV="1">
              <a:off x="9389132" y="7428892"/>
              <a:ext cx="72008" cy="432048"/>
            </a:xfrm>
            <a:prstGeom prst="flowChartDelay">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968" name="Isosceles Triangle 967"/>
          <p:cNvSpPr/>
          <p:nvPr/>
        </p:nvSpPr>
        <p:spPr bwMode="auto">
          <a:xfrm flipV="1">
            <a:off x="2167236" y="6016724"/>
            <a:ext cx="216024" cy="216024"/>
          </a:xfrm>
          <a:prstGeom prst="triangle">
            <a:avLst/>
          </a:prstGeom>
          <a:solidFill>
            <a:srgbClr val="FF99FF"/>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969" name="Isosceles Triangle 968"/>
          <p:cNvSpPr/>
          <p:nvPr/>
        </p:nvSpPr>
        <p:spPr bwMode="auto">
          <a:xfrm>
            <a:off x="2455268" y="5440660"/>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21" name="Group 257"/>
          <p:cNvGrpSpPr/>
          <p:nvPr/>
        </p:nvGrpSpPr>
        <p:grpSpPr>
          <a:xfrm>
            <a:off x="2455268" y="5728692"/>
            <a:ext cx="216024" cy="216023"/>
            <a:chOff x="9209112" y="7464897"/>
            <a:chExt cx="432048" cy="216023"/>
          </a:xfrm>
          <a:solidFill>
            <a:srgbClr val="FF99FF"/>
          </a:solidFill>
        </p:grpSpPr>
        <p:sp>
          <p:nvSpPr>
            <p:cNvPr id="972" name="Flowchart: Delay 971"/>
            <p:cNvSpPr/>
            <p:nvPr/>
          </p:nvSpPr>
          <p:spPr bwMode="auto">
            <a:xfrm rot="16200000">
              <a:off x="9389132" y="7284877"/>
              <a:ext cx="72008" cy="432048"/>
            </a:xfrm>
            <a:prstGeom prst="flowChartDelay">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973" name="Flowchart: Delay 972"/>
            <p:cNvSpPr/>
            <p:nvPr/>
          </p:nvSpPr>
          <p:spPr bwMode="auto">
            <a:xfrm rot="5400000" flipV="1">
              <a:off x="9389132" y="7428892"/>
              <a:ext cx="72008" cy="432048"/>
            </a:xfrm>
            <a:prstGeom prst="flowChartDelay">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971" name="Isosceles Triangle 970"/>
          <p:cNvSpPr/>
          <p:nvPr/>
        </p:nvSpPr>
        <p:spPr bwMode="auto">
          <a:xfrm flipV="1">
            <a:off x="2455268" y="6016724"/>
            <a:ext cx="216024" cy="216024"/>
          </a:xfrm>
          <a:prstGeom prst="triangle">
            <a:avLst/>
          </a:prstGeom>
          <a:solidFill>
            <a:srgbClr val="FF99FF"/>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979" name="Isosceles Triangle 978"/>
          <p:cNvSpPr/>
          <p:nvPr/>
        </p:nvSpPr>
        <p:spPr bwMode="auto">
          <a:xfrm>
            <a:off x="943099" y="5440660"/>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22" name="Group 267"/>
          <p:cNvGrpSpPr/>
          <p:nvPr/>
        </p:nvGrpSpPr>
        <p:grpSpPr>
          <a:xfrm>
            <a:off x="943099" y="5728692"/>
            <a:ext cx="216024" cy="216023"/>
            <a:chOff x="9209112" y="7464897"/>
            <a:chExt cx="432048" cy="216023"/>
          </a:xfrm>
          <a:solidFill>
            <a:srgbClr val="FF99FF"/>
          </a:solidFill>
        </p:grpSpPr>
        <p:sp>
          <p:nvSpPr>
            <p:cNvPr id="992" name="Flowchart: Delay 991"/>
            <p:cNvSpPr/>
            <p:nvPr/>
          </p:nvSpPr>
          <p:spPr bwMode="auto">
            <a:xfrm rot="16200000">
              <a:off x="9389132" y="7284877"/>
              <a:ext cx="72008" cy="432048"/>
            </a:xfrm>
            <a:prstGeom prst="flowChartDelay">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993" name="Flowchart: Delay 992"/>
            <p:cNvSpPr/>
            <p:nvPr/>
          </p:nvSpPr>
          <p:spPr bwMode="auto">
            <a:xfrm rot="5400000" flipV="1">
              <a:off x="9389132" y="7428892"/>
              <a:ext cx="72008" cy="432048"/>
            </a:xfrm>
            <a:prstGeom prst="flowChartDelay">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981" name="Isosceles Triangle 980"/>
          <p:cNvSpPr/>
          <p:nvPr/>
        </p:nvSpPr>
        <p:spPr bwMode="auto">
          <a:xfrm flipV="1">
            <a:off x="943099" y="6016724"/>
            <a:ext cx="216024" cy="216024"/>
          </a:xfrm>
          <a:prstGeom prst="triangle">
            <a:avLst/>
          </a:prstGeom>
          <a:solidFill>
            <a:srgbClr val="FF99FF"/>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982" name="Isosceles Triangle 981"/>
          <p:cNvSpPr/>
          <p:nvPr/>
        </p:nvSpPr>
        <p:spPr bwMode="auto">
          <a:xfrm>
            <a:off x="1231131" y="5440660"/>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23" name="Group 270"/>
          <p:cNvGrpSpPr/>
          <p:nvPr/>
        </p:nvGrpSpPr>
        <p:grpSpPr>
          <a:xfrm>
            <a:off x="1231131" y="5728692"/>
            <a:ext cx="216024" cy="216023"/>
            <a:chOff x="9209112" y="7464897"/>
            <a:chExt cx="432048" cy="216023"/>
          </a:xfrm>
          <a:solidFill>
            <a:srgbClr val="FF99FF"/>
          </a:solidFill>
        </p:grpSpPr>
        <p:sp>
          <p:nvSpPr>
            <p:cNvPr id="990" name="Flowchart: Delay 989"/>
            <p:cNvSpPr/>
            <p:nvPr/>
          </p:nvSpPr>
          <p:spPr bwMode="auto">
            <a:xfrm rot="16200000">
              <a:off x="9389132" y="7284877"/>
              <a:ext cx="72008" cy="432048"/>
            </a:xfrm>
            <a:prstGeom prst="flowChartDelay">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991" name="Flowchart: Delay 990"/>
            <p:cNvSpPr/>
            <p:nvPr/>
          </p:nvSpPr>
          <p:spPr bwMode="auto">
            <a:xfrm rot="5400000" flipV="1">
              <a:off x="9389132" y="7428892"/>
              <a:ext cx="72008" cy="432048"/>
            </a:xfrm>
            <a:prstGeom prst="flowChartDelay">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984" name="Isosceles Triangle 983"/>
          <p:cNvSpPr/>
          <p:nvPr/>
        </p:nvSpPr>
        <p:spPr bwMode="auto">
          <a:xfrm flipV="1">
            <a:off x="1231131" y="6016724"/>
            <a:ext cx="216024" cy="216024"/>
          </a:xfrm>
          <a:prstGeom prst="triangle">
            <a:avLst/>
          </a:prstGeom>
          <a:solidFill>
            <a:srgbClr val="FF99FF"/>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985" name="Isosceles Triangle 984"/>
          <p:cNvSpPr/>
          <p:nvPr/>
        </p:nvSpPr>
        <p:spPr bwMode="auto">
          <a:xfrm>
            <a:off x="1519163" y="5440660"/>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24" name="Group 273"/>
          <p:cNvGrpSpPr/>
          <p:nvPr/>
        </p:nvGrpSpPr>
        <p:grpSpPr>
          <a:xfrm>
            <a:off x="1519163" y="5728692"/>
            <a:ext cx="216024" cy="216023"/>
            <a:chOff x="9209112" y="7464897"/>
            <a:chExt cx="432048" cy="216023"/>
          </a:xfrm>
          <a:solidFill>
            <a:srgbClr val="FF99FF"/>
          </a:solidFill>
        </p:grpSpPr>
        <p:sp>
          <p:nvSpPr>
            <p:cNvPr id="988" name="Flowchart: Delay 987"/>
            <p:cNvSpPr/>
            <p:nvPr/>
          </p:nvSpPr>
          <p:spPr bwMode="auto">
            <a:xfrm rot="16200000">
              <a:off x="9389132" y="7284877"/>
              <a:ext cx="72008" cy="432048"/>
            </a:xfrm>
            <a:prstGeom prst="flowChartDelay">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989" name="Flowchart: Delay 988"/>
            <p:cNvSpPr/>
            <p:nvPr/>
          </p:nvSpPr>
          <p:spPr bwMode="auto">
            <a:xfrm rot="5400000" flipV="1">
              <a:off x="9389132" y="7428892"/>
              <a:ext cx="72008" cy="432048"/>
            </a:xfrm>
            <a:prstGeom prst="flowChartDelay">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987" name="Isosceles Triangle 986"/>
          <p:cNvSpPr/>
          <p:nvPr/>
        </p:nvSpPr>
        <p:spPr bwMode="auto">
          <a:xfrm flipV="1">
            <a:off x="1519163" y="6016724"/>
            <a:ext cx="216024" cy="216024"/>
          </a:xfrm>
          <a:prstGeom prst="triangle">
            <a:avLst/>
          </a:prstGeom>
          <a:solidFill>
            <a:srgbClr val="FF99FF"/>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995" name="Straight Arrow Connector 994"/>
          <p:cNvCxnSpPr/>
          <p:nvPr/>
        </p:nvCxnSpPr>
        <p:spPr bwMode="auto">
          <a:xfrm>
            <a:off x="727075" y="5368652"/>
            <a:ext cx="0" cy="2160240"/>
          </a:xfrm>
          <a:prstGeom prst="straightConnector1">
            <a:avLst/>
          </a:prstGeom>
          <a:solidFill>
            <a:schemeClr val="accent1"/>
          </a:solidFill>
          <a:ln w="9525" cap="flat" cmpd="sng" algn="ctr">
            <a:solidFill>
              <a:schemeClr val="tx1"/>
            </a:solidFill>
            <a:prstDash val="solid"/>
            <a:round/>
            <a:headEnd type="arrow" w="med" len="med"/>
            <a:tailEnd type="arrow" w="med" len="med"/>
          </a:ln>
          <a:effectLst/>
        </p:spPr>
      </p:cxnSp>
      <p:sp>
        <p:nvSpPr>
          <p:cNvPr id="996" name="TextBox 995"/>
          <p:cNvSpPr txBox="1"/>
          <p:nvPr/>
        </p:nvSpPr>
        <p:spPr>
          <a:xfrm rot="16200000" flipH="1">
            <a:off x="501406" y="6325077"/>
            <a:ext cx="379912" cy="215444"/>
          </a:xfrm>
          <a:prstGeom prst="rect">
            <a:avLst/>
          </a:prstGeom>
          <a:solidFill>
            <a:schemeClr val="bg1"/>
          </a:solidFill>
        </p:spPr>
        <p:txBody>
          <a:bodyPr wrap="none" lIns="0" tIns="0" rIns="0" bIns="0" rtlCol="0">
            <a:spAutoFit/>
          </a:bodyPr>
          <a:lstStyle/>
          <a:p>
            <a:r>
              <a:rPr lang="en-GB" sz="1400" dirty="0" smtClean="0"/>
              <a:t>CNP</a:t>
            </a:r>
            <a:endParaRPr lang="en-US" sz="1400" dirty="0" smtClean="0"/>
          </a:p>
        </p:txBody>
      </p:sp>
      <p:grpSp>
        <p:nvGrpSpPr>
          <p:cNvPr id="25" name="Group 998"/>
          <p:cNvGrpSpPr/>
          <p:nvPr/>
        </p:nvGrpSpPr>
        <p:grpSpPr>
          <a:xfrm>
            <a:off x="4111451" y="6304756"/>
            <a:ext cx="1872208" cy="424036"/>
            <a:chOff x="1447155" y="3864496"/>
            <a:chExt cx="864096" cy="1512168"/>
          </a:xfrm>
        </p:grpSpPr>
        <p:sp>
          <p:nvSpPr>
            <p:cNvPr id="1006" name="TextBox 1005"/>
            <p:cNvSpPr txBox="1"/>
            <p:nvPr/>
          </p:nvSpPr>
          <p:spPr>
            <a:xfrm>
              <a:off x="1533565" y="4583877"/>
              <a:ext cx="700576" cy="307779"/>
            </a:xfrm>
            <a:prstGeom prst="rect">
              <a:avLst/>
            </a:prstGeom>
            <a:solidFill>
              <a:schemeClr val="bg1"/>
            </a:solidFill>
            <a:ln w="38100">
              <a:noFill/>
            </a:ln>
          </p:spPr>
          <p:txBody>
            <a:bodyPr wrap="none" rtlCol="0" anchor="ctr">
              <a:spAutoFit/>
            </a:bodyPr>
            <a:lstStyle/>
            <a:p>
              <a:pPr algn="ctr"/>
              <a:r>
                <a:rPr lang="en-GB" sz="1400" dirty="0" smtClean="0"/>
                <a:t>MUX</a:t>
              </a:r>
              <a:endParaRPr lang="en-US" sz="1400" dirty="0"/>
            </a:p>
          </p:txBody>
        </p:sp>
        <p:sp>
          <p:nvSpPr>
            <p:cNvPr id="1007" name="Trapezoid 1006"/>
            <p:cNvSpPr/>
            <p:nvPr/>
          </p:nvSpPr>
          <p:spPr bwMode="auto">
            <a:xfrm flipV="1">
              <a:off x="1447155" y="3864496"/>
              <a:ext cx="864096" cy="1512168"/>
            </a:xfrm>
            <a:prstGeom prst="trapezoid">
              <a:avLst>
                <a:gd name="adj" fmla="val 20742"/>
              </a:avLst>
            </a:prstGeom>
            <a:noFill/>
            <a:ln w="381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dirty="0" smtClean="0">
                <a:ln>
                  <a:noFill/>
                </a:ln>
                <a:solidFill>
                  <a:schemeClr val="tx1"/>
                </a:solidFill>
                <a:effectLst/>
                <a:latin typeface="Arial" charset="0"/>
                <a:ea typeface="MS PGothic" pitchFamily="34" charset="-128"/>
              </a:endParaRPr>
            </a:p>
          </p:txBody>
        </p:sp>
      </p:grpSp>
      <p:sp>
        <p:nvSpPr>
          <p:cNvPr id="1008" name="TextBox 1007"/>
          <p:cNvSpPr txBox="1"/>
          <p:nvPr/>
        </p:nvSpPr>
        <p:spPr>
          <a:xfrm>
            <a:off x="2815307" y="5656684"/>
            <a:ext cx="792088" cy="369332"/>
          </a:xfrm>
          <a:prstGeom prst="rect">
            <a:avLst/>
          </a:prstGeom>
          <a:noFill/>
        </p:spPr>
        <p:txBody>
          <a:bodyPr wrap="square" lIns="0" tIns="0" rIns="0" bIns="0" rtlCol="0">
            <a:spAutoFit/>
          </a:bodyPr>
          <a:lstStyle/>
          <a:p>
            <a:pPr algn="ctr"/>
            <a:r>
              <a:rPr lang="en-GB" sz="1200" b="0" dirty="0" smtClean="0"/>
              <a:t>SVLAN MEP &amp; MIP</a:t>
            </a:r>
          </a:p>
        </p:txBody>
      </p:sp>
      <p:sp>
        <p:nvSpPr>
          <p:cNvPr id="1009" name="TextBox 1008"/>
          <p:cNvSpPr txBox="1"/>
          <p:nvPr/>
        </p:nvSpPr>
        <p:spPr>
          <a:xfrm>
            <a:off x="2743299" y="6736804"/>
            <a:ext cx="576064" cy="369332"/>
          </a:xfrm>
          <a:prstGeom prst="rect">
            <a:avLst/>
          </a:prstGeom>
          <a:noFill/>
        </p:spPr>
        <p:txBody>
          <a:bodyPr wrap="square" lIns="0" tIns="0" rIns="0" bIns="0" rtlCol="0">
            <a:spAutoFit/>
          </a:bodyPr>
          <a:lstStyle/>
          <a:p>
            <a:pPr algn="ctr"/>
            <a:r>
              <a:rPr lang="en-GB" sz="1200" b="0" dirty="0" smtClean="0"/>
              <a:t>Link MEP</a:t>
            </a:r>
          </a:p>
        </p:txBody>
      </p:sp>
      <p:sp>
        <p:nvSpPr>
          <p:cNvPr id="1010" name="Right Brace 1009"/>
          <p:cNvSpPr/>
          <p:nvPr/>
        </p:nvSpPr>
        <p:spPr bwMode="auto">
          <a:xfrm>
            <a:off x="2815307" y="6304756"/>
            <a:ext cx="216024" cy="432048"/>
          </a:xfrm>
          <a:prstGeom prst="righ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011" name="TextBox 1010"/>
          <p:cNvSpPr txBox="1"/>
          <p:nvPr/>
        </p:nvSpPr>
        <p:spPr>
          <a:xfrm>
            <a:off x="2959323" y="6367472"/>
            <a:ext cx="864096" cy="369332"/>
          </a:xfrm>
          <a:prstGeom prst="rect">
            <a:avLst/>
          </a:prstGeom>
          <a:noFill/>
        </p:spPr>
        <p:txBody>
          <a:bodyPr wrap="square" lIns="0" tIns="0" rIns="0" bIns="0" rtlCol="0">
            <a:spAutoFit/>
          </a:bodyPr>
          <a:lstStyle/>
          <a:p>
            <a:pPr algn="ctr"/>
            <a:r>
              <a:rPr lang="en-GB" sz="1200" b="0" dirty="0" smtClean="0"/>
              <a:t>SVLAN to Link </a:t>
            </a:r>
            <a:r>
              <a:rPr lang="en-GB" sz="1200" b="0" dirty="0" err="1" smtClean="0"/>
              <a:t>mux</a:t>
            </a:r>
            <a:endParaRPr lang="en-GB" sz="1200" b="0" dirty="0" smtClean="0"/>
          </a:p>
        </p:txBody>
      </p:sp>
      <p:sp>
        <p:nvSpPr>
          <p:cNvPr id="1050" name="Right Brace 1049"/>
          <p:cNvSpPr/>
          <p:nvPr/>
        </p:nvSpPr>
        <p:spPr bwMode="auto">
          <a:xfrm>
            <a:off x="6127675" y="5368652"/>
            <a:ext cx="144016" cy="936104"/>
          </a:xfrm>
          <a:prstGeom prst="righ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1051" name="Straight Arrow Connector 1050"/>
          <p:cNvCxnSpPr>
            <a:stCxn id="1050" idx="1"/>
            <a:endCxn id="698" idx="0"/>
          </p:cNvCxnSpPr>
          <p:nvPr/>
        </p:nvCxnSpPr>
        <p:spPr bwMode="auto">
          <a:xfrm>
            <a:off x="6271691" y="5836704"/>
            <a:ext cx="396635" cy="220072"/>
          </a:xfrm>
          <a:prstGeom prst="straightConnector1">
            <a:avLst/>
          </a:prstGeom>
          <a:solidFill>
            <a:schemeClr val="accent1"/>
          </a:solidFill>
          <a:ln w="9525" cap="flat" cmpd="sng" algn="ctr">
            <a:solidFill>
              <a:schemeClr val="tx1"/>
            </a:solidFill>
            <a:prstDash val="solid"/>
            <a:round/>
            <a:headEnd type="none" w="med" len="med"/>
            <a:tailEnd type="arrow"/>
          </a:ln>
          <a:effectLst/>
        </p:spPr>
      </p:cxnSp>
      <p:sp>
        <p:nvSpPr>
          <p:cNvPr id="1052" name="Right Brace 1051"/>
          <p:cNvSpPr/>
          <p:nvPr/>
        </p:nvSpPr>
        <p:spPr bwMode="auto">
          <a:xfrm>
            <a:off x="6127675" y="6772808"/>
            <a:ext cx="144016" cy="324036"/>
          </a:xfrm>
          <a:prstGeom prst="righ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053" name="Right Brace 1052"/>
          <p:cNvSpPr/>
          <p:nvPr/>
        </p:nvSpPr>
        <p:spPr bwMode="auto">
          <a:xfrm>
            <a:off x="6127675" y="6304756"/>
            <a:ext cx="144016" cy="468052"/>
          </a:xfrm>
          <a:prstGeom prst="righ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1054" name="Straight Arrow Connector 1053"/>
          <p:cNvCxnSpPr>
            <a:stCxn id="1053" idx="1"/>
            <a:endCxn id="899" idx="3"/>
          </p:cNvCxnSpPr>
          <p:nvPr/>
        </p:nvCxnSpPr>
        <p:spPr bwMode="auto">
          <a:xfrm flipV="1">
            <a:off x="6271691" y="6431316"/>
            <a:ext cx="387361" cy="107466"/>
          </a:xfrm>
          <a:prstGeom prst="straightConnector1">
            <a:avLst/>
          </a:prstGeom>
          <a:solidFill>
            <a:schemeClr val="accent1"/>
          </a:solidFill>
          <a:ln w="9525" cap="flat" cmpd="sng" algn="ctr">
            <a:solidFill>
              <a:schemeClr val="tx1"/>
            </a:solidFill>
            <a:prstDash val="solid"/>
            <a:round/>
            <a:headEnd type="none" w="med" len="med"/>
            <a:tailEnd type="arrow"/>
          </a:ln>
          <a:effectLst/>
        </p:spPr>
      </p:cxnSp>
      <p:cxnSp>
        <p:nvCxnSpPr>
          <p:cNvPr id="1055" name="Straight Arrow Connector 1054"/>
          <p:cNvCxnSpPr>
            <a:stCxn id="1052" idx="1"/>
            <a:endCxn id="898" idx="5"/>
          </p:cNvCxnSpPr>
          <p:nvPr/>
        </p:nvCxnSpPr>
        <p:spPr bwMode="auto">
          <a:xfrm flipV="1">
            <a:off x="6271691" y="6568343"/>
            <a:ext cx="455959" cy="366483"/>
          </a:xfrm>
          <a:prstGeom prst="straightConnector1">
            <a:avLst/>
          </a:prstGeom>
          <a:solidFill>
            <a:schemeClr val="accent1"/>
          </a:solidFill>
          <a:ln w="9525" cap="flat" cmpd="sng" algn="ctr">
            <a:solidFill>
              <a:schemeClr val="tx1"/>
            </a:solidFill>
            <a:prstDash val="solid"/>
            <a:round/>
            <a:headEnd type="none" w="med" len="med"/>
            <a:tailEnd type="arrow"/>
          </a:ln>
          <a:effectLst/>
        </p:spPr>
      </p:cxnSp>
      <p:sp>
        <p:nvSpPr>
          <p:cNvPr id="962" name="TextBox 961"/>
          <p:cNvSpPr txBox="1"/>
          <p:nvPr/>
        </p:nvSpPr>
        <p:spPr>
          <a:xfrm>
            <a:off x="7135787" y="6593368"/>
            <a:ext cx="1368152" cy="184666"/>
          </a:xfrm>
          <a:prstGeom prst="rect">
            <a:avLst/>
          </a:prstGeom>
          <a:noFill/>
        </p:spPr>
        <p:txBody>
          <a:bodyPr wrap="square" lIns="0" tIns="0" rIns="0" bIns="0" rtlCol="0">
            <a:spAutoFit/>
          </a:bodyPr>
          <a:lstStyle/>
          <a:p>
            <a:r>
              <a:rPr lang="en-GB" sz="1200" b="0" dirty="0" smtClean="0"/>
              <a:t>Link MEP</a:t>
            </a:r>
            <a:endParaRPr lang="en-US" sz="1200" b="0" dirty="0" smtClean="0"/>
          </a:p>
        </p:txBody>
      </p:sp>
      <p:sp>
        <p:nvSpPr>
          <p:cNvPr id="964" name="TextBox 963"/>
          <p:cNvSpPr txBox="1"/>
          <p:nvPr/>
        </p:nvSpPr>
        <p:spPr>
          <a:xfrm>
            <a:off x="7135787" y="6016724"/>
            <a:ext cx="1584176" cy="184666"/>
          </a:xfrm>
          <a:prstGeom prst="rect">
            <a:avLst/>
          </a:prstGeom>
          <a:noFill/>
        </p:spPr>
        <p:txBody>
          <a:bodyPr wrap="square" lIns="0" tIns="0" rIns="0" bIns="0" rtlCol="0">
            <a:spAutoFit/>
          </a:bodyPr>
          <a:lstStyle/>
          <a:p>
            <a:r>
              <a:rPr lang="en-GB" sz="1200" b="0" dirty="0" smtClean="0"/>
              <a:t>SVLAN MEP/MIP</a:t>
            </a:r>
            <a:endParaRPr lang="en-US" sz="1200" b="0" dirty="0" smtClean="0"/>
          </a:p>
        </p:txBody>
      </p:sp>
      <p:sp>
        <p:nvSpPr>
          <p:cNvPr id="967" name="Rectangle 966"/>
          <p:cNvSpPr/>
          <p:nvPr/>
        </p:nvSpPr>
        <p:spPr>
          <a:xfrm>
            <a:off x="7135787" y="6336114"/>
            <a:ext cx="1152128" cy="184666"/>
          </a:xfrm>
          <a:prstGeom prst="rect">
            <a:avLst/>
          </a:prstGeom>
          <a:noFill/>
        </p:spPr>
        <p:txBody>
          <a:bodyPr wrap="square" lIns="0" tIns="0" rIns="0" bIns="0" rtlCol="0">
            <a:spAutoFit/>
          </a:bodyPr>
          <a:lstStyle/>
          <a:p>
            <a:r>
              <a:rPr lang="en-GB" sz="1200" b="0" dirty="0" smtClean="0"/>
              <a:t>SVLAN </a:t>
            </a:r>
            <a:r>
              <a:rPr lang="en-GB" sz="1200" b="0" dirty="0" err="1" smtClean="0"/>
              <a:t>mux</a:t>
            </a:r>
            <a:endParaRPr lang="en-US" sz="1200" b="0" dirty="0" smtClean="0"/>
          </a:p>
        </p:txBody>
      </p:sp>
      <p:grpSp>
        <p:nvGrpSpPr>
          <p:cNvPr id="26" name="Group 61"/>
          <p:cNvGrpSpPr>
            <a:grpSpLocks noChangeAspect="1"/>
          </p:cNvGrpSpPr>
          <p:nvPr/>
        </p:nvGrpSpPr>
        <p:grpSpPr>
          <a:xfrm flipH="1" flipV="1">
            <a:off x="6631731" y="6952828"/>
            <a:ext cx="383676" cy="383676"/>
            <a:chOff x="655067" y="5296644"/>
            <a:chExt cx="504056" cy="504056"/>
          </a:xfrm>
          <a:solidFill>
            <a:schemeClr val="bg1"/>
          </a:solidFill>
        </p:grpSpPr>
        <p:sp>
          <p:nvSpPr>
            <p:cNvPr id="980" name="Isosceles Triangle 979"/>
            <p:cNvSpPr/>
            <p:nvPr/>
          </p:nvSpPr>
          <p:spPr bwMode="auto">
            <a:xfrm>
              <a:off x="655067" y="5296644"/>
              <a:ext cx="504056" cy="504056"/>
            </a:xfrm>
            <a:prstGeom prst="triangle">
              <a:avLst/>
            </a:prstGeom>
            <a:solidFill>
              <a:schemeClr val="bg1">
                <a:lumMod val="6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983" name="Trapezoid 469"/>
            <p:cNvSpPr/>
            <p:nvPr/>
          </p:nvSpPr>
          <p:spPr bwMode="auto">
            <a:xfrm>
              <a:off x="655067" y="5656684"/>
              <a:ext cx="504056" cy="144016"/>
            </a:xfrm>
            <a:prstGeom prst="trapezoid">
              <a:avLst>
                <a:gd name="adj" fmla="val 49845"/>
              </a:avLst>
            </a:prstGeom>
            <a:solidFill>
              <a:srgbClr val="CC00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cxnSp>
        <p:nvCxnSpPr>
          <p:cNvPr id="986" name="Straight Connector 985"/>
          <p:cNvCxnSpPr>
            <a:endCxn id="980" idx="0"/>
          </p:cNvCxnSpPr>
          <p:nvPr/>
        </p:nvCxnSpPr>
        <p:spPr bwMode="auto">
          <a:xfrm flipV="1">
            <a:off x="6823569" y="7336504"/>
            <a:ext cx="0" cy="192647"/>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997" name="Right Brace 996"/>
          <p:cNvSpPr/>
          <p:nvPr/>
        </p:nvSpPr>
        <p:spPr bwMode="auto">
          <a:xfrm>
            <a:off x="6127675" y="7085285"/>
            <a:ext cx="144016" cy="227583"/>
          </a:xfrm>
          <a:prstGeom prst="righ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998" name="Straight Arrow Connector 997"/>
          <p:cNvCxnSpPr>
            <a:stCxn id="997" idx="1"/>
            <a:endCxn id="983" idx="3"/>
          </p:cNvCxnSpPr>
          <p:nvPr/>
        </p:nvCxnSpPr>
        <p:spPr bwMode="auto">
          <a:xfrm flipV="1">
            <a:off x="6271691" y="7007639"/>
            <a:ext cx="387361" cy="191438"/>
          </a:xfrm>
          <a:prstGeom prst="straightConnector1">
            <a:avLst/>
          </a:prstGeom>
          <a:solidFill>
            <a:schemeClr val="accent1"/>
          </a:solidFill>
          <a:ln w="9525" cap="flat" cmpd="sng" algn="ctr">
            <a:solidFill>
              <a:schemeClr val="tx1"/>
            </a:solidFill>
            <a:prstDash val="solid"/>
            <a:round/>
            <a:headEnd type="none" w="med" len="med"/>
            <a:tailEnd type="arrow"/>
          </a:ln>
          <a:effectLst/>
        </p:spPr>
      </p:cxnSp>
      <p:sp>
        <p:nvSpPr>
          <p:cNvPr id="1000" name="Right Brace 999"/>
          <p:cNvSpPr/>
          <p:nvPr/>
        </p:nvSpPr>
        <p:spPr bwMode="auto">
          <a:xfrm>
            <a:off x="6127675" y="7318506"/>
            <a:ext cx="144016" cy="227583"/>
          </a:xfrm>
          <a:prstGeom prst="righ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1001" name="Straight Arrow Connector 1000"/>
          <p:cNvCxnSpPr>
            <a:stCxn id="1000" idx="1"/>
            <a:endCxn id="980" idx="5"/>
          </p:cNvCxnSpPr>
          <p:nvPr/>
        </p:nvCxnSpPr>
        <p:spPr bwMode="auto">
          <a:xfrm flipV="1">
            <a:off x="6271691" y="7144666"/>
            <a:ext cx="455959" cy="287632"/>
          </a:xfrm>
          <a:prstGeom prst="straightConnector1">
            <a:avLst/>
          </a:prstGeom>
          <a:solidFill>
            <a:schemeClr val="accent1"/>
          </a:solidFill>
          <a:ln w="9525" cap="flat" cmpd="sng" algn="ctr">
            <a:solidFill>
              <a:schemeClr val="tx1"/>
            </a:solidFill>
            <a:prstDash val="solid"/>
            <a:round/>
            <a:headEnd type="none" w="med" len="med"/>
            <a:tailEnd type="arrow"/>
          </a:ln>
          <a:effectLst/>
        </p:spPr>
      </p:cxnSp>
      <p:sp>
        <p:nvSpPr>
          <p:cNvPr id="1003" name="TextBox 1002"/>
          <p:cNvSpPr txBox="1"/>
          <p:nvPr/>
        </p:nvSpPr>
        <p:spPr>
          <a:xfrm>
            <a:off x="7135787" y="7128202"/>
            <a:ext cx="936104" cy="184666"/>
          </a:xfrm>
          <a:prstGeom prst="rect">
            <a:avLst/>
          </a:prstGeom>
          <a:noFill/>
        </p:spPr>
        <p:txBody>
          <a:bodyPr wrap="square" lIns="0" tIns="0" rIns="0" bIns="0" rtlCol="0">
            <a:spAutoFit/>
          </a:bodyPr>
          <a:lstStyle/>
          <a:p>
            <a:r>
              <a:rPr lang="en-GB" sz="1200" b="0" dirty="0" smtClean="0"/>
              <a:t>PHY MEP</a:t>
            </a:r>
            <a:endParaRPr lang="en-US" sz="1200" b="0" dirty="0" smtClean="0"/>
          </a:p>
        </p:txBody>
      </p:sp>
      <p:grpSp>
        <p:nvGrpSpPr>
          <p:cNvPr id="251" name="Group 61"/>
          <p:cNvGrpSpPr>
            <a:grpSpLocks noChangeAspect="1"/>
          </p:cNvGrpSpPr>
          <p:nvPr/>
        </p:nvGrpSpPr>
        <p:grpSpPr>
          <a:xfrm rot="10800000">
            <a:off x="4032447" y="2860605"/>
            <a:ext cx="383676" cy="383676"/>
            <a:chOff x="655067" y="5296644"/>
            <a:chExt cx="504056" cy="504056"/>
          </a:xfrm>
          <a:solidFill>
            <a:schemeClr val="bg1"/>
          </a:solidFill>
        </p:grpSpPr>
        <p:sp>
          <p:nvSpPr>
            <p:cNvPr id="252" name="Isosceles Triangle 351"/>
            <p:cNvSpPr/>
            <p:nvPr/>
          </p:nvSpPr>
          <p:spPr bwMode="auto">
            <a:xfrm>
              <a:off x="655067" y="5296644"/>
              <a:ext cx="504056" cy="504056"/>
            </a:xfrm>
            <a:prstGeom prst="triangle">
              <a:avLst/>
            </a:prstGeom>
            <a:solidFill>
              <a:srgbClr val="CC00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253" name="Trapezoid 252"/>
            <p:cNvSpPr/>
            <p:nvPr/>
          </p:nvSpPr>
          <p:spPr bwMode="auto">
            <a:xfrm>
              <a:off x="655067" y="5656684"/>
              <a:ext cx="504056" cy="144016"/>
            </a:xfrm>
            <a:prstGeom prst="trapezoid">
              <a:avLst>
                <a:gd name="adj" fmla="val 49845"/>
              </a:avLst>
            </a:prstGeom>
            <a:solidFill>
              <a:srgbClr val="FF99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cxnSp>
        <p:nvCxnSpPr>
          <p:cNvPr id="254" name="Straight Connector 253"/>
          <p:cNvCxnSpPr>
            <a:stCxn id="283" idx="2"/>
            <a:endCxn id="252" idx="0"/>
          </p:cNvCxnSpPr>
          <p:nvPr/>
        </p:nvCxnSpPr>
        <p:spPr bwMode="auto">
          <a:xfrm flipV="1">
            <a:off x="4224285" y="3244281"/>
            <a:ext cx="0" cy="16295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55" name="Straight Connector 254"/>
          <p:cNvCxnSpPr/>
          <p:nvPr/>
        </p:nvCxnSpPr>
        <p:spPr bwMode="auto">
          <a:xfrm rot="10800000" flipV="1">
            <a:off x="4128366" y="2759168"/>
            <a:ext cx="0" cy="95919"/>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56" name="Straight Connector 255"/>
          <p:cNvCxnSpPr/>
          <p:nvPr/>
        </p:nvCxnSpPr>
        <p:spPr bwMode="auto">
          <a:xfrm rot="10800000" flipV="1">
            <a:off x="4320204" y="2759168"/>
            <a:ext cx="0" cy="95919"/>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57" name="Straight Connector 334"/>
          <p:cNvCxnSpPr/>
          <p:nvPr/>
        </p:nvCxnSpPr>
        <p:spPr bwMode="auto">
          <a:xfrm rot="10800000" flipV="1">
            <a:off x="4224285" y="2759168"/>
            <a:ext cx="0" cy="95919"/>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258" name="Rectangle 257"/>
          <p:cNvSpPr/>
          <p:nvPr/>
        </p:nvSpPr>
        <p:spPr bwMode="auto">
          <a:xfrm>
            <a:off x="863515" y="2759167"/>
            <a:ext cx="720080"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 9.5a</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62" name="Rectangle 261"/>
          <p:cNvSpPr/>
          <p:nvPr/>
        </p:nvSpPr>
        <p:spPr bwMode="auto">
          <a:xfrm>
            <a:off x="863515" y="2975191"/>
            <a:ext cx="720080"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63" name="Rectangle 262"/>
          <p:cNvSpPr/>
          <p:nvPr/>
        </p:nvSpPr>
        <p:spPr bwMode="auto">
          <a:xfrm>
            <a:off x="863515" y="3191215"/>
            <a:ext cx="720080"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64" name="Rectangle 263"/>
          <p:cNvSpPr/>
          <p:nvPr/>
        </p:nvSpPr>
        <p:spPr bwMode="auto">
          <a:xfrm>
            <a:off x="863515" y="3551255"/>
            <a:ext cx="720080"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6.7</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65" name="Rectangle 264"/>
          <p:cNvSpPr/>
          <p:nvPr/>
        </p:nvSpPr>
        <p:spPr bwMode="auto">
          <a:xfrm>
            <a:off x="863515" y="3767279"/>
            <a:ext cx="720080"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802.3</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66" name="Isosceles Triangle 265"/>
          <p:cNvSpPr/>
          <p:nvPr/>
        </p:nvSpPr>
        <p:spPr bwMode="auto">
          <a:xfrm flipV="1">
            <a:off x="1007531" y="3263223"/>
            <a:ext cx="424136" cy="216024"/>
          </a:xfrm>
          <a:prstGeom prst="triangle">
            <a:avLst/>
          </a:prstGeom>
          <a:solidFill>
            <a:srgbClr val="CC00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267" name="Straight Arrow Connector 266"/>
          <p:cNvCxnSpPr/>
          <p:nvPr/>
        </p:nvCxnSpPr>
        <p:spPr bwMode="auto">
          <a:xfrm>
            <a:off x="720079" y="2759167"/>
            <a:ext cx="0" cy="1224136"/>
          </a:xfrm>
          <a:prstGeom prst="straightConnector1">
            <a:avLst/>
          </a:prstGeom>
          <a:solidFill>
            <a:schemeClr val="accent1"/>
          </a:solidFill>
          <a:ln w="9525" cap="flat" cmpd="sng" algn="ctr">
            <a:solidFill>
              <a:schemeClr val="tx1"/>
            </a:solidFill>
            <a:prstDash val="solid"/>
            <a:round/>
            <a:headEnd type="arrow" w="med" len="med"/>
            <a:tailEnd type="arrow" w="med" len="med"/>
          </a:ln>
          <a:effectLst/>
        </p:spPr>
      </p:cxnSp>
      <p:sp>
        <p:nvSpPr>
          <p:cNvPr id="268" name="TextBox 267"/>
          <p:cNvSpPr txBox="1"/>
          <p:nvPr/>
        </p:nvSpPr>
        <p:spPr>
          <a:xfrm rot="16200000" flipH="1">
            <a:off x="499218" y="3258386"/>
            <a:ext cx="370294" cy="215444"/>
          </a:xfrm>
          <a:prstGeom prst="rect">
            <a:avLst/>
          </a:prstGeom>
          <a:solidFill>
            <a:schemeClr val="bg1"/>
          </a:solidFill>
        </p:spPr>
        <p:txBody>
          <a:bodyPr wrap="none" lIns="0" tIns="0" rIns="0" bIns="0" rtlCol="0">
            <a:spAutoFit/>
          </a:bodyPr>
          <a:lstStyle/>
          <a:p>
            <a:r>
              <a:rPr lang="en-GB" sz="1400" dirty="0" smtClean="0"/>
              <a:t>CEP</a:t>
            </a:r>
            <a:endParaRPr lang="en-US" sz="1400" dirty="0" smtClean="0"/>
          </a:p>
        </p:txBody>
      </p:sp>
      <p:sp>
        <p:nvSpPr>
          <p:cNvPr id="269" name="TextBox 268"/>
          <p:cNvSpPr txBox="1"/>
          <p:nvPr/>
        </p:nvSpPr>
        <p:spPr>
          <a:xfrm>
            <a:off x="1583595" y="3191215"/>
            <a:ext cx="576064" cy="369332"/>
          </a:xfrm>
          <a:prstGeom prst="rect">
            <a:avLst/>
          </a:prstGeom>
          <a:noFill/>
        </p:spPr>
        <p:txBody>
          <a:bodyPr wrap="square" lIns="0" tIns="0" rIns="0" bIns="0" rtlCol="0">
            <a:spAutoFit/>
          </a:bodyPr>
          <a:lstStyle/>
          <a:p>
            <a:pPr algn="ctr"/>
            <a:r>
              <a:rPr lang="en-GB" sz="1200" b="0" dirty="0" smtClean="0"/>
              <a:t>Link MEP</a:t>
            </a:r>
          </a:p>
        </p:txBody>
      </p:sp>
      <p:sp>
        <p:nvSpPr>
          <p:cNvPr id="270" name="Right Brace 269"/>
          <p:cNvSpPr/>
          <p:nvPr/>
        </p:nvSpPr>
        <p:spPr bwMode="auto">
          <a:xfrm>
            <a:off x="1655603" y="2759167"/>
            <a:ext cx="216024" cy="432048"/>
          </a:xfrm>
          <a:prstGeom prst="righ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71" name="TextBox 270"/>
          <p:cNvSpPr txBox="1"/>
          <p:nvPr/>
        </p:nvSpPr>
        <p:spPr>
          <a:xfrm>
            <a:off x="1799619" y="2821883"/>
            <a:ext cx="864096" cy="369332"/>
          </a:xfrm>
          <a:prstGeom prst="rect">
            <a:avLst/>
          </a:prstGeom>
          <a:noFill/>
        </p:spPr>
        <p:txBody>
          <a:bodyPr wrap="square" lIns="0" tIns="0" rIns="0" bIns="0" rtlCol="0">
            <a:spAutoFit/>
          </a:bodyPr>
          <a:lstStyle/>
          <a:p>
            <a:pPr algn="ctr"/>
            <a:r>
              <a:rPr lang="en-GB" sz="1200" b="0" dirty="0" smtClean="0"/>
              <a:t>CVLAN to Link </a:t>
            </a:r>
            <a:r>
              <a:rPr lang="en-GB" sz="1200" b="0" dirty="0" err="1" smtClean="0"/>
              <a:t>mux</a:t>
            </a:r>
            <a:endParaRPr lang="en-GB" sz="1200" b="0" dirty="0" smtClean="0"/>
          </a:p>
        </p:txBody>
      </p:sp>
      <p:sp>
        <p:nvSpPr>
          <p:cNvPr id="272" name="Rectangle 271"/>
          <p:cNvSpPr/>
          <p:nvPr/>
        </p:nvSpPr>
        <p:spPr bwMode="auto">
          <a:xfrm>
            <a:off x="2736303" y="2759167"/>
            <a:ext cx="720080"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 9.5a</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73" name="Rectangle 272"/>
          <p:cNvSpPr/>
          <p:nvPr/>
        </p:nvSpPr>
        <p:spPr bwMode="auto">
          <a:xfrm>
            <a:off x="2736303" y="2975191"/>
            <a:ext cx="720080"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74" name="Rectangle 273"/>
          <p:cNvSpPr/>
          <p:nvPr/>
        </p:nvSpPr>
        <p:spPr bwMode="auto">
          <a:xfrm>
            <a:off x="2736303" y="3191215"/>
            <a:ext cx="720080"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75" name="Rectangle 274"/>
          <p:cNvSpPr/>
          <p:nvPr/>
        </p:nvSpPr>
        <p:spPr bwMode="auto">
          <a:xfrm>
            <a:off x="2736303" y="3551255"/>
            <a:ext cx="720080"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6.7</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76" name="Rectangle 275"/>
          <p:cNvSpPr/>
          <p:nvPr/>
        </p:nvSpPr>
        <p:spPr bwMode="auto">
          <a:xfrm>
            <a:off x="2736303" y="3767279"/>
            <a:ext cx="720080"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802.3</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77" name="Isosceles Triangle 276"/>
          <p:cNvSpPr/>
          <p:nvPr/>
        </p:nvSpPr>
        <p:spPr bwMode="auto">
          <a:xfrm flipV="1">
            <a:off x="2880319" y="3263223"/>
            <a:ext cx="424136" cy="216024"/>
          </a:xfrm>
          <a:prstGeom prst="triangle">
            <a:avLst/>
          </a:prstGeom>
          <a:solidFill>
            <a:srgbClr val="CC00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278" name="Group 181"/>
          <p:cNvGrpSpPr/>
          <p:nvPr/>
        </p:nvGrpSpPr>
        <p:grpSpPr>
          <a:xfrm>
            <a:off x="2808311" y="2759167"/>
            <a:ext cx="576064" cy="425217"/>
            <a:chOff x="1447155" y="3864495"/>
            <a:chExt cx="972108" cy="1512168"/>
          </a:xfrm>
        </p:grpSpPr>
        <p:sp>
          <p:nvSpPr>
            <p:cNvPr id="279" name="TextBox 278"/>
            <p:cNvSpPr txBox="1"/>
            <p:nvPr/>
          </p:nvSpPr>
          <p:spPr>
            <a:xfrm>
              <a:off x="1579814" y="4376649"/>
              <a:ext cx="700577" cy="307777"/>
            </a:xfrm>
            <a:prstGeom prst="rect">
              <a:avLst/>
            </a:prstGeom>
            <a:solidFill>
              <a:schemeClr val="bg1"/>
            </a:solidFill>
            <a:ln w="38100">
              <a:noFill/>
            </a:ln>
          </p:spPr>
          <p:txBody>
            <a:bodyPr wrap="none" rtlCol="0" anchor="ctr">
              <a:spAutoFit/>
            </a:bodyPr>
            <a:lstStyle/>
            <a:p>
              <a:pPr algn="ctr"/>
              <a:r>
                <a:rPr lang="en-GB" sz="1400" dirty="0" smtClean="0"/>
                <a:t>MUX</a:t>
              </a:r>
              <a:endParaRPr lang="en-US" sz="1400" dirty="0"/>
            </a:p>
          </p:txBody>
        </p:sp>
        <p:sp>
          <p:nvSpPr>
            <p:cNvPr id="280" name="Trapezoid 279"/>
            <p:cNvSpPr/>
            <p:nvPr/>
          </p:nvSpPr>
          <p:spPr bwMode="auto">
            <a:xfrm flipV="1">
              <a:off x="1447155" y="3864495"/>
              <a:ext cx="972108" cy="1512168"/>
            </a:xfrm>
            <a:prstGeom prst="trapezoid">
              <a:avLst>
                <a:gd name="adj" fmla="val 20742"/>
              </a:avLst>
            </a:prstGeom>
            <a:noFill/>
            <a:ln w="381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dirty="0" smtClean="0">
                <a:ln>
                  <a:noFill/>
                </a:ln>
                <a:solidFill>
                  <a:schemeClr val="tx1"/>
                </a:solidFill>
                <a:effectLst/>
                <a:latin typeface="Arial" charset="0"/>
                <a:ea typeface="MS PGothic" pitchFamily="34" charset="-128"/>
              </a:endParaRPr>
            </a:p>
          </p:txBody>
        </p:sp>
      </p:grpSp>
      <p:grpSp>
        <p:nvGrpSpPr>
          <p:cNvPr id="281" name="Group 61"/>
          <p:cNvGrpSpPr>
            <a:grpSpLocks noChangeAspect="1"/>
          </p:cNvGrpSpPr>
          <p:nvPr/>
        </p:nvGrpSpPr>
        <p:grpSpPr>
          <a:xfrm flipH="1" flipV="1">
            <a:off x="4032447" y="3407239"/>
            <a:ext cx="383676" cy="383676"/>
            <a:chOff x="655067" y="5296644"/>
            <a:chExt cx="504056" cy="504056"/>
          </a:xfrm>
          <a:solidFill>
            <a:schemeClr val="bg1"/>
          </a:solidFill>
        </p:grpSpPr>
        <p:sp>
          <p:nvSpPr>
            <p:cNvPr id="282" name="Isosceles Triangle 281"/>
            <p:cNvSpPr/>
            <p:nvPr/>
          </p:nvSpPr>
          <p:spPr bwMode="auto">
            <a:xfrm>
              <a:off x="655067" y="5296644"/>
              <a:ext cx="504056" cy="504056"/>
            </a:xfrm>
            <a:prstGeom prst="triangle">
              <a:avLst/>
            </a:prstGeom>
            <a:solidFill>
              <a:schemeClr val="bg1">
                <a:lumMod val="6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283" name="Trapezoid 469"/>
            <p:cNvSpPr/>
            <p:nvPr/>
          </p:nvSpPr>
          <p:spPr bwMode="auto">
            <a:xfrm>
              <a:off x="655067" y="5656684"/>
              <a:ext cx="504056" cy="144016"/>
            </a:xfrm>
            <a:prstGeom prst="trapezoid">
              <a:avLst>
                <a:gd name="adj" fmla="val 49845"/>
              </a:avLst>
            </a:prstGeom>
            <a:solidFill>
              <a:srgbClr val="CC00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cxnSp>
        <p:nvCxnSpPr>
          <p:cNvPr id="284" name="Straight Connector 283"/>
          <p:cNvCxnSpPr>
            <a:endCxn id="282" idx="0"/>
          </p:cNvCxnSpPr>
          <p:nvPr/>
        </p:nvCxnSpPr>
        <p:spPr bwMode="auto">
          <a:xfrm flipV="1">
            <a:off x="4224285" y="3790915"/>
            <a:ext cx="0" cy="192647"/>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285" name="Right Brace 284"/>
          <p:cNvSpPr/>
          <p:nvPr/>
        </p:nvSpPr>
        <p:spPr bwMode="auto">
          <a:xfrm>
            <a:off x="3528391" y="3539696"/>
            <a:ext cx="144016" cy="227583"/>
          </a:xfrm>
          <a:prstGeom prst="righ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286" name="Straight Arrow Connector 285"/>
          <p:cNvCxnSpPr>
            <a:stCxn id="285" idx="1"/>
            <a:endCxn id="283" idx="3"/>
          </p:cNvCxnSpPr>
          <p:nvPr/>
        </p:nvCxnSpPr>
        <p:spPr bwMode="auto">
          <a:xfrm flipV="1">
            <a:off x="3672407" y="3462050"/>
            <a:ext cx="387361" cy="191438"/>
          </a:xfrm>
          <a:prstGeom prst="straightConnector1">
            <a:avLst/>
          </a:prstGeom>
          <a:solidFill>
            <a:schemeClr val="accent1"/>
          </a:solidFill>
          <a:ln w="9525" cap="flat" cmpd="sng" algn="ctr">
            <a:solidFill>
              <a:schemeClr val="tx1"/>
            </a:solidFill>
            <a:prstDash val="solid"/>
            <a:round/>
            <a:headEnd type="none" w="med" len="med"/>
            <a:tailEnd type="arrow"/>
          </a:ln>
          <a:effectLst/>
        </p:spPr>
      </p:cxnSp>
      <p:sp>
        <p:nvSpPr>
          <p:cNvPr id="287" name="Right Brace 286"/>
          <p:cNvSpPr/>
          <p:nvPr/>
        </p:nvSpPr>
        <p:spPr bwMode="auto">
          <a:xfrm>
            <a:off x="3528391" y="3772917"/>
            <a:ext cx="144016" cy="227583"/>
          </a:xfrm>
          <a:prstGeom prst="righ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288" name="Straight Arrow Connector 287"/>
          <p:cNvCxnSpPr>
            <a:stCxn id="287" idx="1"/>
            <a:endCxn id="282" idx="5"/>
          </p:cNvCxnSpPr>
          <p:nvPr/>
        </p:nvCxnSpPr>
        <p:spPr bwMode="auto">
          <a:xfrm flipV="1">
            <a:off x="3672407" y="3599077"/>
            <a:ext cx="455959" cy="287632"/>
          </a:xfrm>
          <a:prstGeom prst="straightConnector1">
            <a:avLst/>
          </a:prstGeom>
          <a:solidFill>
            <a:schemeClr val="accent1"/>
          </a:solidFill>
          <a:ln w="9525" cap="flat" cmpd="sng" algn="ctr">
            <a:solidFill>
              <a:schemeClr val="tx1"/>
            </a:solidFill>
            <a:prstDash val="solid"/>
            <a:round/>
            <a:headEnd type="none" w="med" len="med"/>
            <a:tailEnd type="arrow"/>
          </a:ln>
          <a:effectLst/>
        </p:spPr>
      </p:cxnSp>
      <p:sp>
        <p:nvSpPr>
          <p:cNvPr id="289" name="Right Brace 288"/>
          <p:cNvSpPr/>
          <p:nvPr/>
        </p:nvSpPr>
        <p:spPr bwMode="auto">
          <a:xfrm>
            <a:off x="3527870" y="3167854"/>
            <a:ext cx="144537" cy="360040"/>
          </a:xfrm>
          <a:prstGeom prst="righ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290" name="Straight Arrow Connector 289"/>
          <p:cNvCxnSpPr>
            <a:stCxn id="289" idx="1"/>
            <a:endCxn id="252" idx="5"/>
          </p:cNvCxnSpPr>
          <p:nvPr/>
        </p:nvCxnSpPr>
        <p:spPr bwMode="auto">
          <a:xfrm flipV="1">
            <a:off x="3672407" y="3052443"/>
            <a:ext cx="455959" cy="295431"/>
          </a:xfrm>
          <a:prstGeom prst="straightConnector1">
            <a:avLst/>
          </a:prstGeom>
          <a:solidFill>
            <a:schemeClr val="accent1"/>
          </a:solidFill>
          <a:ln w="9525" cap="flat" cmpd="sng" algn="ctr">
            <a:solidFill>
              <a:schemeClr val="tx1"/>
            </a:solidFill>
            <a:prstDash val="solid"/>
            <a:round/>
            <a:headEnd type="none" w="med" len="med"/>
            <a:tailEnd type="arrow"/>
          </a:ln>
          <a:effectLst/>
        </p:spPr>
      </p:cxnSp>
      <p:sp>
        <p:nvSpPr>
          <p:cNvPr id="291" name="Right Brace 290"/>
          <p:cNvSpPr/>
          <p:nvPr/>
        </p:nvSpPr>
        <p:spPr bwMode="auto">
          <a:xfrm>
            <a:off x="3528391" y="2759167"/>
            <a:ext cx="144016" cy="413500"/>
          </a:xfrm>
          <a:prstGeom prst="righ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292" name="Straight Arrow Connector 291"/>
          <p:cNvCxnSpPr>
            <a:stCxn id="291" idx="1"/>
            <a:endCxn id="253" idx="3"/>
          </p:cNvCxnSpPr>
          <p:nvPr/>
        </p:nvCxnSpPr>
        <p:spPr bwMode="auto">
          <a:xfrm flipV="1">
            <a:off x="3672407" y="2915416"/>
            <a:ext cx="387361" cy="50501"/>
          </a:xfrm>
          <a:prstGeom prst="straightConnector1">
            <a:avLst/>
          </a:prstGeom>
          <a:solidFill>
            <a:schemeClr val="accent1"/>
          </a:solidFill>
          <a:ln w="9525" cap="flat" cmpd="sng" algn="ctr">
            <a:solidFill>
              <a:schemeClr val="tx1"/>
            </a:solidFill>
            <a:prstDash val="solid"/>
            <a:round/>
            <a:headEnd type="none" w="med" len="med"/>
            <a:tailEnd type="arrow"/>
          </a:ln>
          <a:effectLst/>
        </p:spPr>
      </p:cxnSp>
      <p:sp>
        <p:nvSpPr>
          <p:cNvPr id="293" name="TextBox 292"/>
          <p:cNvSpPr txBox="1"/>
          <p:nvPr/>
        </p:nvSpPr>
        <p:spPr>
          <a:xfrm>
            <a:off x="4507495" y="3119207"/>
            <a:ext cx="684076" cy="184666"/>
          </a:xfrm>
          <a:prstGeom prst="rect">
            <a:avLst/>
          </a:prstGeom>
          <a:noFill/>
        </p:spPr>
        <p:txBody>
          <a:bodyPr wrap="square" lIns="0" tIns="0" rIns="0" bIns="0" rtlCol="0">
            <a:spAutoFit/>
          </a:bodyPr>
          <a:lstStyle/>
          <a:p>
            <a:r>
              <a:rPr lang="en-GB" sz="1200" b="0" dirty="0" smtClean="0"/>
              <a:t>Link MEP</a:t>
            </a:r>
            <a:endParaRPr lang="en-US" sz="1200" b="0" dirty="0" smtClean="0"/>
          </a:p>
        </p:txBody>
      </p:sp>
      <p:sp>
        <p:nvSpPr>
          <p:cNvPr id="294" name="Rectangle 293"/>
          <p:cNvSpPr/>
          <p:nvPr/>
        </p:nvSpPr>
        <p:spPr>
          <a:xfrm>
            <a:off x="4507495" y="2861953"/>
            <a:ext cx="965112" cy="185246"/>
          </a:xfrm>
          <a:prstGeom prst="rect">
            <a:avLst/>
          </a:prstGeom>
          <a:noFill/>
        </p:spPr>
        <p:txBody>
          <a:bodyPr wrap="square" lIns="0" tIns="0" rIns="0" bIns="0" rtlCol="0">
            <a:spAutoFit/>
          </a:bodyPr>
          <a:lstStyle/>
          <a:p>
            <a:r>
              <a:rPr lang="en-GB" sz="1200" b="0" dirty="0" smtClean="0"/>
              <a:t>CVLAN </a:t>
            </a:r>
            <a:r>
              <a:rPr lang="en-GB" sz="1200" b="0" dirty="0" err="1" smtClean="0"/>
              <a:t>mux</a:t>
            </a:r>
            <a:endParaRPr lang="en-US" sz="1200" b="0" dirty="0" smtClean="0"/>
          </a:p>
        </p:txBody>
      </p:sp>
      <p:sp>
        <p:nvSpPr>
          <p:cNvPr id="295" name="TextBox 294"/>
          <p:cNvSpPr txBox="1"/>
          <p:nvPr/>
        </p:nvSpPr>
        <p:spPr>
          <a:xfrm>
            <a:off x="4507495" y="3654041"/>
            <a:ext cx="893104" cy="184666"/>
          </a:xfrm>
          <a:prstGeom prst="rect">
            <a:avLst/>
          </a:prstGeom>
          <a:noFill/>
        </p:spPr>
        <p:txBody>
          <a:bodyPr wrap="square" lIns="0" tIns="0" rIns="0" bIns="0" rtlCol="0">
            <a:spAutoFit/>
          </a:bodyPr>
          <a:lstStyle/>
          <a:p>
            <a:r>
              <a:rPr lang="en-GB" sz="1200" b="0" dirty="0" smtClean="0"/>
              <a:t>PHY MEP</a:t>
            </a:r>
            <a:endParaRPr lang="en-US" sz="1200" b="0" dirty="0"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533400" y="184076"/>
            <a:ext cx="9604375" cy="1015529"/>
          </a:xfrm>
        </p:spPr>
        <p:txBody>
          <a:bodyPr/>
          <a:lstStyle/>
          <a:p>
            <a:r>
              <a:rPr lang="en-GB" dirty="0" smtClean="0"/>
              <a:t>High level model of IBBEB nodes</a:t>
            </a:r>
            <a:endParaRPr lang="en-US" dirty="0"/>
          </a:p>
        </p:txBody>
      </p:sp>
      <p:sp>
        <p:nvSpPr>
          <p:cNvPr id="266" name="TextBox 265"/>
          <p:cNvSpPr txBox="1"/>
          <p:nvPr/>
        </p:nvSpPr>
        <p:spPr>
          <a:xfrm>
            <a:off x="7999883" y="4937765"/>
            <a:ext cx="1800200" cy="430887"/>
          </a:xfrm>
          <a:prstGeom prst="rect">
            <a:avLst/>
          </a:prstGeom>
          <a:noFill/>
        </p:spPr>
        <p:txBody>
          <a:bodyPr wrap="square" lIns="0" tIns="0" rIns="0" bIns="0" rtlCol="0">
            <a:spAutoFit/>
          </a:bodyPr>
          <a:lstStyle/>
          <a:p>
            <a:r>
              <a:rPr lang="en-GB" sz="1400" b="0" dirty="0" smtClean="0"/>
              <a:t>SVLAN </a:t>
            </a:r>
            <a:r>
              <a:rPr lang="en-GB" sz="1400" b="0" dirty="0" err="1" smtClean="0"/>
              <a:t>mux</a:t>
            </a:r>
            <a:r>
              <a:rPr lang="en-GB" sz="1400" b="0" dirty="0" smtClean="0"/>
              <a:t> BVLAN/TESI MEP</a:t>
            </a:r>
            <a:endParaRPr lang="en-US" sz="1400" b="0" dirty="0" smtClean="0"/>
          </a:p>
        </p:txBody>
      </p:sp>
      <p:sp>
        <p:nvSpPr>
          <p:cNvPr id="267" name="TextBox 266"/>
          <p:cNvSpPr txBox="1"/>
          <p:nvPr/>
        </p:nvSpPr>
        <p:spPr>
          <a:xfrm>
            <a:off x="6631731" y="6592788"/>
            <a:ext cx="1728192" cy="430887"/>
          </a:xfrm>
          <a:prstGeom prst="rect">
            <a:avLst/>
          </a:prstGeom>
          <a:noFill/>
        </p:spPr>
        <p:txBody>
          <a:bodyPr wrap="square" lIns="0" tIns="0" rIns="0" bIns="0" rtlCol="0">
            <a:spAutoFit/>
          </a:bodyPr>
          <a:lstStyle/>
          <a:p>
            <a:r>
              <a:rPr lang="en-GB" sz="1400" b="0" dirty="0" smtClean="0"/>
              <a:t>BVLAN/TESI </a:t>
            </a:r>
            <a:r>
              <a:rPr lang="en-GB" sz="1400" b="0" dirty="0" err="1" smtClean="0"/>
              <a:t>mux</a:t>
            </a:r>
            <a:endParaRPr lang="en-GB" sz="1400" b="0" dirty="0" smtClean="0"/>
          </a:p>
          <a:p>
            <a:r>
              <a:rPr lang="en-GB" sz="1400" b="0" dirty="0" smtClean="0"/>
              <a:t>Link MEP </a:t>
            </a:r>
            <a:endParaRPr lang="en-US" sz="1400" b="0" dirty="0" smtClean="0"/>
          </a:p>
        </p:txBody>
      </p:sp>
      <p:sp>
        <p:nvSpPr>
          <p:cNvPr id="465" name="Freeform 464"/>
          <p:cNvSpPr/>
          <p:nvPr/>
        </p:nvSpPr>
        <p:spPr bwMode="auto">
          <a:xfrm flipH="1" flipV="1">
            <a:off x="1095274" y="2474649"/>
            <a:ext cx="1344915" cy="2967933"/>
          </a:xfrm>
          <a:custGeom>
            <a:avLst/>
            <a:gdLst>
              <a:gd name="connsiteX0" fmla="*/ 0 w 1009650"/>
              <a:gd name="connsiteY0" fmla="*/ 1231900 h 1454150"/>
              <a:gd name="connsiteX1" fmla="*/ 0 w 1009650"/>
              <a:gd name="connsiteY1" fmla="*/ 1454150 h 1454150"/>
              <a:gd name="connsiteX2" fmla="*/ 1009650 w 1009650"/>
              <a:gd name="connsiteY2" fmla="*/ 1454150 h 1454150"/>
              <a:gd name="connsiteX3" fmla="*/ 1009650 w 1009650"/>
              <a:gd name="connsiteY3" fmla="*/ 0 h 1454150"/>
            </a:gdLst>
            <a:ahLst/>
            <a:cxnLst>
              <a:cxn ang="0">
                <a:pos x="connsiteX0" y="connsiteY0"/>
              </a:cxn>
              <a:cxn ang="0">
                <a:pos x="connsiteX1" y="connsiteY1"/>
              </a:cxn>
              <a:cxn ang="0">
                <a:pos x="connsiteX2" y="connsiteY2"/>
              </a:cxn>
              <a:cxn ang="0">
                <a:pos x="connsiteX3" y="connsiteY3"/>
              </a:cxn>
            </a:cxnLst>
            <a:rect l="l" t="t" r="r" b="b"/>
            <a:pathLst>
              <a:path w="1009650" h="1454150">
                <a:moveTo>
                  <a:pt x="0" y="1231900"/>
                </a:moveTo>
                <a:lnTo>
                  <a:pt x="0" y="1454150"/>
                </a:lnTo>
                <a:lnTo>
                  <a:pt x="1009650" y="1454150"/>
                </a:lnTo>
                <a:lnTo>
                  <a:pt x="1009650" y="0"/>
                </a:lnTo>
              </a:path>
            </a:pathLst>
          </a:cu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nvGrpSpPr>
          <p:cNvPr id="3" name="Group 12"/>
          <p:cNvGrpSpPr>
            <a:grpSpLocks noChangeAspect="1"/>
          </p:cNvGrpSpPr>
          <p:nvPr/>
        </p:nvGrpSpPr>
        <p:grpSpPr>
          <a:xfrm rot="10800000">
            <a:off x="3108285" y="4962985"/>
            <a:ext cx="383676" cy="383676"/>
            <a:chOff x="655067" y="5296644"/>
            <a:chExt cx="504056" cy="504056"/>
          </a:xfrm>
          <a:solidFill>
            <a:schemeClr val="bg1"/>
          </a:solidFill>
        </p:grpSpPr>
        <p:sp>
          <p:nvSpPr>
            <p:cNvPr id="376" name="Isosceles Triangle 10"/>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377" name="Trapezoid 11"/>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4" name="Group 13"/>
          <p:cNvGrpSpPr>
            <a:grpSpLocks noChangeAspect="1"/>
          </p:cNvGrpSpPr>
          <p:nvPr/>
        </p:nvGrpSpPr>
        <p:grpSpPr>
          <a:xfrm rot="10800000">
            <a:off x="3587880" y="4962985"/>
            <a:ext cx="383676" cy="383676"/>
            <a:chOff x="655067" y="5296644"/>
            <a:chExt cx="504056" cy="504056"/>
          </a:xfrm>
          <a:solidFill>
            <a:schemeClr val="bg1"/>
          </a:solidFill>
        </p:grpSpPr>
        <p:sp>
          <p:nvSpPr>
            <p:cNvPr id="374" name="Isosceles Triangle 14"/>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375" name="Trapezoid 15"/>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6" name="Group 16"/>
          <p:cNvGrpSpPr>
            <a:grpSpLocks noChangeAspect="1"/>
          </p:cNvGrpSpPr>
          <p:nvPr/>
        </p:nvGrpSpPr>
        <p:grpSpPr>
          <a:xfrm rot="10800000">
            <a:off x="4067475" y="4962985"/>
            <a:ext cx="383676" cy="383676"/>
            <a:chOff x="655067" y="5296644"/>
            <a:chExt cx="504056" cy="504056"/>
          </a:xfrm>
          <a:solidFill>
            <a:schemeClr val="bg1"/>
          </a:solidFill>
        </p:grpSpPr>
        <p:sp>
          <p:nvSpPr>
            <p:cNvPr id="372" name="Isosceles Triangle 17"/>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373" name="Trapezoid 18"/>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7" name="Group 19"/>
          <p:cNvGrpSpPr>
            <a:grpSpLocks noChangeAspect="1"/>
          </p:cNvGrpSpPr>
          <p:nvPr/>
        </p:nvGrpSpPr>
        <p:grpSpPr>
          <a:xfrm rot="10800000">
            <a:off x="4547070" y="4962985"/>
            <a:ext cx="383676" cy="383676"/>
            <a:chOff x="655067" y="5296644"/>
            <a:chExt cx="504056" cy="504056"/>
          </a:xfrm>
          <a:solidFill>
            <a:schemeClr val="bg1"/>
          </a:solidFill>
        </p:grpSpPr>
        <p:sp>
          <p:nvSpPr>
            <p:cNvPr id="370" name="Isosceles Triangle 369"/>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371" name="Trapezoid 370"/>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8" name="Group 22"/>
          <p:cNvGrpSpPr>
            <a:grpSpLocks noChangeAspect="1"/>
          </p:cNvGrpSpPr>
          <p:nvPr/>
        </p:nvGrpSpPr>
        <p:grpSpPr>
          <a:xfrm rot="10800000">
            <a:off x="5026666" y="4962985"/>
            <a:ext cx="383676" cy="383676"/>
            <a:chOff x="655067" y="5296644"/>
            <a:chExt cx="504056" cy="504056"/>
          </a:xfrm>
          <a:solidFill>
            <a:schemeClr val="bg1"/>
          </a:solidFill>
        </p:grpSpPr>
        <p:sp>
          <p:nvSpPr>
            <p:cNvPr id="368" name="Isosceles Triangle 367"/>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369" name="Trapezoid 368"/>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9" name="Group 25"/>
          <p:cNvGrpSpPr>
            <a:grpSpLocks noChangeAspect="1"/>
          </p:cNvGrpSpPr>
          <p:nvPr/>
        </p:nvGrpSpPr>
        <p:grpSpPr>
          <a:xfrm rot="10800000">
            <a:off x="5506261" y="4962985"/>
            <a:ext cx="383676" cy="383676"/>
            <a:chOff x="655067" y="5296644"/>
            <a:chExt cx="504056" cy="504056"/>
          </a:xfrm>
          <a:solidFill>
            <a:schemeClr val="bg1"/>
          </a:solidFill>
        </p:grpSpPr>
        <p:sp>
          <p:nvSpPr>
            <p:cNvPr id="366" name="Isosceles Triangle 365"/>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367" name="Trapezoid 366"/>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10" name="Group 43"/>
          <p:cNvGrpSpPr>
            <a:grpSpLocks noChangeAspect="1"/>
          </p:cNvGrpSpPr>
          <p:nvPr/>
        </p:nvGrpSpPr>
        <p:grpSpPr>
          <a:xfrm rot="10800000">
            <a:off x="4547072" y="6593611"/>
            <a:ext cx="575514" cy="575514"/>
            <a:chOff x="655067" y="5296644"/>
            <a:chExt cx="504056" cy="504056"/>
          </a:xfrm>
          <a:solidFill>
            <a:schemeClr val="bg1"/>
          </a:solidFill>
        </p:grpSpPr>
        <p:sp>
          <p:nvSpPr>
            <p:cNvPr id="364" name="Isosceles Triangle 363"/>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365" name="Trapezoid 364"/>
            <p:cNvSpPr/>
            <p:nvPr/>
          </p:nvSpPr>
          <p:spPr bwMode="auto">
            <a:xfrm>
              <a:off x="655067" y="5656684"/>
              <a:ext cx="504056" cy="144016"/>
            </a:xfrm>
            <a:prstGeom prst="trapezoid">
              <a:avLst>
                <a:gd name="adj" fmla="val 49845"/>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11" name="Group 46"/>
          <p:cNvGrpSpPr>
            <a:grpSpLocks noChangeAspect="1"/>
          </p:cNvGrpSpPr>
          <p:nvPr/>
        </p:nvGrpSpPr>
        <p:grpSpPr>
          <a:xfrm rot="10800000">
            <a:off x="3875638" y="6593611"/>
            <a:ext cx="575514" cy="575514"/>
            <a:chOff x="655067" y="5296644"/>
            <a:chExt cx="504056" cy="504056"/>
          </a:xfrm>
          <a:solidFill>
            <a:schemeClr val="bg1"/>
          </a:solidFill>
        </p:grpSpPr>
        <p:sp>
          <p:nvSpPr>
            <p:cNvPr id="362" name="Isosceles Triangle 361"/>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363" name="Trapezoid 362"/>
            <p:cNvSpPr/>
            <p:nvPr/>
          </p:nvSpPr>
          <p:spPr bwMode="auto">
            <a:xfrm>
              <a:off x="655067" y="5656684"/>
              <a:ext cx="504056" cy="144016"/>
            </a:xfrm>
            <a:prstGeom prst="trapezoid">
              <a:avLst>
                <a:gd name="adj" fmla="val 49845"/>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12" name="Group 49"/>
          <p:cNvGrpSpPr>
            <a:grpSpLocks noChangeAspect="1"/>
          </p:cNvGrpSpPr>
          <p:nvPr/>
        </p:nvGrpSpPr>
        <p:grpSpPr>
          <a:xfrm rot="10800000">
            <a:off x="3204205" y="6593611"/>
            <a:ext cx="575514" cy="575514"/>
            <a:chOff x="655067" y="5296644"/>
            <a:chExt cx="504056" cy="504056"/>
          </a:xfrm>
          <a:solidFill>
            <a:schemeClr val="bg1"/>
          </a:solidFill>
        </p:grpSpPr>
        <p:sp>
          <p:nvSpPr>
            <p:cNvPr id="360" name="Isosceles Triangle 359"/>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361" name="Trapezoid 360"/>
            <p:cNvSpPr/>
            <p:nvPr/>
          </p:nvSpPr>
          <p:spPr bwMode="auto">
            <a:xfrm>
              <a:off x="655067" y="5656684"/>
              <a:ext cx="504056" cy="144016"/>
            </a:xfrm>
            <a:prstGeom prst="trapezoid">
              <a:avLst>
                <a:gd name="adj" fmla="val 49845"/>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13" name="Group 52"/>
          <p:cNvGrpSpPr>
            <a:grpSpLocks noChangeAspect="1"/>
          </p:cNvGrpSpPr>
          <p:nvPr/>
        </p:nvGrpSpPr>
        <p:grpSpPr>
          <a:xfrm rot="10800000">
            <a:off x="2532772" y="6593611"/>
            <a:ext cx="575514" cy="575514"/>
            <a:chOff x="655067" y="5296644"/>
            <a:chExt cx="504056" cy="504056"/>
          </a:xfrm>
          <a:solidFill>
            <a:schemeClr val="bg1"/>
          </a:solidFill>
        </p:grpSpPr>
        <p:sp>
          <p:nvSpPr>
            <p:cNvPr id="358" name="Isosceles Triangle 357"/>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359" name="Trapezoid 358"/>
            <p:cNvSpPr/>
            <p:nvPr/>
          </p:nvSpPr>
          <p:spPr bwMode="auto">
            <a:xfrm>
              <a:off x="655067" y="5656684"/>
              <a:ext cx="504056" cy="144016"/>
            </a:xfrm>
            <a:prstGeom prst="trapezoid">
              <a:avLst>
                <a:gd name="adj" fmla="val 49845"/>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cxnSp>
        <p:nvCxnSpPr>
          <p:cNvPr id="286" name="Straight Connector 285"/>
          <p:cNvCxnSpPr/>
          <p:nvPr/>
        </p:nvCxnSpPr>
        <p:spPr bwMode="auto">
          <a:xfrm rot="10800000" flipV="1">
            <a:off x="3300123" y="5346661"/>
            <a:ext cx="0" cy="95919"/>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87" name="Straight Connector 286"/>
          <p:cNvCxnSpPr/>
          <p:nvPr/>
        </p:nvCxnSpPr>
        <p:spPr bwMode="auto">
          <a:xfrm rot="10800000" flipV="1">
            <a:off x="3779718" y="5346661"/>
            <a:ext cx="0" cy="95919"/>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88" name="Straight Connector 287"/>
          <p:cNvCxnSpPr/>
          <p:nvPr/>
        </p:nvCxnSpPr>
        <p:spPr bwMode="auto">
          <a:xfrm rot="10800000" flipV="1">
            <a:off x="4259313" y="5346661"/>
            <a:ext cx="0" cy="95919"/>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89" name="Straight Connector 288"/>
          <p:cNvCxnSpPr>
            <a:stCxn id="370" idx="0"/>
          </p:cNvCxnSpPr>
          <p:nvPr/>
        </p:nvCxnSpPr>
        <p:spPr bwMode="auto">
          <a:xfrm rot="10800000" flipV="1">
            <a:off x="4738909" y="5346661"/>
            <a:ext cx="0" cy="95919"/>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0" name="Straight Connector 289"/>
          <p:cNvCxnSpPr>
            <a:stCxn id="368" idx="0"/>
          </p:cNvCxnSpPr>
          <p:nvPr/>
        </p:nvCxnSpPr>
        <p:spPr bwMode="auto">
          <a:xfrm rot="10800000" flipV="1">
            <a:off x="5218504" y="5346661"/>
            <a:ext cx="0" cy="95919"/>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1" name="Straight Connector 290"/>
          <p:cNvCxnSpPr>
            <a:stCxn id="366" idx="0"/>
          </p:cNvCxnSpPr>
          <p:nvPr/>
        </p:nvCxnSpPr>
        <p:spPr bwMode="auto">
          <a:xfrm rot="10800000" flipV="1">
            <a:off x="5698099" y="5346661"/>
            <a:ext cx="0" cy="95919"/>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44" name="Straight Connector 343"/>
          <p:cNvCxnSpPr>
            <a:stCxn id="364" idx="0"/>
          </p:cNvCxnSpPr>
          <p:nvPr/>
        </p:nvCxnSpPr>
        <p:spPr bwMode="auto">
          <a:xfrm rot="10800000" flipV="1">
            <a:off x="4834829" y="7169126"/>
            <a:ext cx="0" cy="287757"/>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45" name="Straight Connector 344"/>
          <p:cNvCxnSpPr>
            <a:stCxn id="362" idx="0"/>
          </p:cNvCxnSpPr>
          <p:nvPr/>
        </p:nvCxnSpPr>
        <p:spPr bwMode="auto">
          <a:xfrm rot="10800000" flipV="1">
            <a:off x="4163396" y="7169126"/>
            <a:ext cx="0" cy="287757"/>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46" name="Straight Connector 345"/>
          <p:cNvCxnSpPr>
            <a:stCxn id="360" idx="0"/>
          </p:cNvCxnSpPr>
          <p:nvPr/>
        </p:nvCxnSpPr>
        <p:spPr bwMode="auto">
          <a:xfrm rot="10800000" flipV="1">
            <a:off x="3491962" y="7169126"/>
            <a:ext cx="0" cy="287757"/>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47" name="Straight Connector 346"/>
          <p:cNvCxnSpPr>
            <a:stCxn id="358" idx="0"/>
          </p:cNvCxnSpPr>
          <p:nvPr/>
        </p:nvCxnSpPr>
        <p:spPr bwMode="auto">
          <a:xfrm rot="10800000" flipV="1">
            <a:off x="2820529" y="7169126"/>
            <a:ext cx="0" cy="287757"/>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20" name="Group 58"/>
          <p:cNvGrpSpPr>
            <a:grpSpLocks noChangeAspect="1"/>
          </p:cNvGrpSpPr>
          <p:nvPr/>
        </p:nvGrpSpPr>
        <p:grpSpPr>
          <a:xfrm flipH="1">
            <a:off x="2245014" y="2852768"/>
            <a:ext cx="383676" cy="383676"/>
            <a:chOff x="655067" y="5296644"/>
            <a:chExt cx="504056" cy="504056"/>
          </a:xfrm>
          <a:solidFill>
            <a:schemeClr val="bg1"/>
          </a:solidFill>
        </p:grpSpPr>
        <p:sp>
          <p:nvSpPr>
            <p:cNvPr id="441" name="Isosceles Triangle 440"/>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443" name="Trapezoid 442"/>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21" name="Group 61"/>
          <p:cNvGrpSpPr>
            <a:grpSpLocks noChangeAspect="1"/>
          </p:cNvGrpSpPr>
          <p:nvPr/>
        </p:nvGrpSpPr>
        <p:grpSpPr>
          <a:xfrm flipH="1">
            <a:off x="3683800" y="2852768"/>
            <a:ext cx="383676" cy="383676"/>
            <a:chOff x="655067" y="5296644"/>
            <a:chExt cx="504056" cy="504056"/>
          </a:xfrm>
          <a:solidFill>
            <a:schemeClr val="bg1"/>
          </a:solidFill>
        </p:grpSpPr>
        <p:sp>
          <p:nvSpPr>
            <p:cNvPr id="447" name="Isosceles Triangle 446"/>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448" name="Trapezoid 447"/>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22" name="Group 64"/>
          <p:cNvGrpSpPr>
            <a:grpSpLocks noChangeAspect="1"/>
          </p:cNvGrpSpPr>
          <p:nvPr/>
        </p:nvGrpSpPr>
        <p:grpSpPr>
          <a:xfrm flipH="1">
            <a:off x="4163396" y="2852768"/>
            <a:ext cx="383676" cy="383676"/>
            <a:chOff x="655067" y="5296644"/>
            <a:chExt cx="504056" cy="504056"/>
          </a:xfrm>
          <a:solidFill>
            <a:schemeClr val="bg1"/>
          </a:solidFill>
        </p:grpSpPr>
        <p:sp>
          <p:nvSpPr>
            <p:cNvPr id="450" name="Isosceles Triangle 449"/>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451" name="Trapezoid 450"/>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cxnSp>
        <p:nvCxnSpPr>
          <p:cNvPr id="466" name="Straight Connector 465"/>
          <p:cNvCxnSpPr>
            <a:endCxn id="450" idx="0"/>
          </p:cNvCxnSpPr>
          <p:nvPr/>
        </p:nvCxnSpPr>
        <p:spPr bwMode="auto">
          <a:xfrm flipH="1">
            <a:off x="4355234" y="2565011"/>
            <a:ext cx="0" cy="287757"/>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67" name="Straight Connector 466"/>
          <p:cNvCxnSpPr>
            <a:endCxn id="447" idx="0"/>
          </p:cNvCxnSpPr>
          <p:nvPr/>
        </p:nvCxnSpPr>
        <p:spPr bwMode="auto">
          <a:xfrm flipH="1">
            <a:off x="3875638" y="2565011"/>
            <a:ext cx="0" cy="287757"/>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23" name="Group 61"/>
          <p:cNvGrpSpPr>
            <a:grpSpLocks noChangeAspect="1"/>
          </p:cNvGrpSpPr>
          <p:nvPr/>
        </p:nvGrpSpPr>
        <p:grpSpPr>
          <a:xfrm flipH="1">
            <a:off x="2724610" y="2852768"/>
            <a:ext cx="383676" cy="383676"/>
            <a:chOff x="655067" y="5296644"/>
            <a:chExt cx="504056" cy="504056"/>
          </a:xfrm>
          <a:solidFill>
            <a:schemeClr val="bg1"/>
          </a:solidFill>
        </p:grpSpPr>
        <p:sp>
          <p:nvSpPr>
            <p:cNvPr id="469" name="Isosceles Triangle 468"/>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470" name="Trapezoid 469"/>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cxnSp>
        <p:nvCxnSpPr>
          <p:cNvPr id="452" name="Straight Connector 451"/>
          <p:cNvCxnSpPr/>
          <p:nvPr/>
        </p:nvCxnSpPr>
        <p:spPr bwMode="auto">
          <a:xfrm flipH="1" flipV="1">
            <a:off x="4355234" y="3236444"/>
            <a:ext cx="0" cy="575805"/>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53" name="Straight Connector 452"/>
          <p:cNvCxnSpPr/>
          <p:nvPr/>
        </p:nvCxnSpPr>
        <p:spPr bwMode="auto">
          <a:xfrm flipH="1" flipV="1">
            <a:off x="4259315" y="3236444"/>
            <a:ext cx="0" cy="575805"/>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54" name="Straight Connector 453"/>
          <p:cNvCxnSpPr/>
          <p:nvPr/>
        </p:nvCxnSpPr>
        <p:spPr bwMode="auto">
          <a:xfrm flipH="1" flipV="1">
            <a:off x="4451153" y="3236444"/>
            <a:ext cx="0" cy="575805"/>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55" name="Straight Connector 454"/>
          <p:cNvCxnSpPr/>
          <p:nvPr/>
        </p:nvCxnSpPr>
        <p:spPr bwMode="auto">
          <a:xfrm flipH="1" flipV="1">
            <a:off x="3779719" y="3236444"/>
            <a:ext cx="0" cy="575805"/>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56" name="Straight Connector 455"/>
          <p:cNvCxnSpPr/>
          <p:nvPr/>
        </p:nvCxnSpPr>
        <p:spPr bwMode="auto">
          <a:xfrm flipH="1" flipV="1">
            <a:off x="3971558" y="3236444"/>
            <a:ext cx="0" cy="575805"/>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57" name="Straight Connector 456"/>
          <p:cNvCxnSpPr/>
          <p:nvPr/>
        </p:nvCxnSpPr>
        <p:spPr bwMode="auto">
          <a:xfrm flipH="1" flipV="1">
            <a:off x="3875639" y="3236444"/>
            <a:ext cx="0" cy="575805"/>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58" name="Straight Connector 457"/>
          <p:cNvCxnSpPr/>
          <p:nvPr/>
        </p:nvCxnSpPr>
        <p:spPr bwMode="auto">
          <a:xfrm flipH="1" flipV="1">
            <a:off x="2436852" y="3236444"/>
            <a:ext cx="0" cy="575805"/>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59" name="Straight Connector 458"/>
          <p:cNvCxnSpPr/>
          <p:nvPr/>
        </p:nvCxnSpPr>
        <p:spPr bwMode="auto">
          <a:xfrm flipH="1" flipV="1">
            <a:off x="2340933" y="3236444"/>
            <a:ext cx="0" cy="575805"/>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60" name="Straight Connector 459"/>
          <p:cNvCxnSpPr/>
          <p:nvPr/>
        </p:nvCxnSpPr>
        <p:spPr bwMode="auto">
          <a:xfrm flipH="1" flipV="1">
            <a:off x="2532772" y="3236444"/>
            <a:ext cx="0" cy="575805"/>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71" name="Straight Connector 470"/>
          <p:cNvCxnSpPr/>
          <p:nvPr/>
        </p:nvCxnSpPr>
        <p:spPr bwMode="auto">
          <a:xfrm flipH="1" flipV="1">
            <a:off x="2820529" y="3236444"/>
            <a:ext cx="0" cy="575805"/>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72" name="Straight Connector 471"/>
          <p:cNvCxnSpPr/>
          <p:nvPr/>
        </p:nvCxnSpPr>
        <p:spPr bwMode="auto">
          <a:xfrm flipH="1" flipV="1">
            <a:off x="3012367" y="3236444"/>
            <a:ext cx="0" cy="575805"/>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73" name="Straight Connector 472"/>
          <p:cNvCxnSpPr/>
          <p:nvPr/>
        </p:nvCxnSpPr>
        <p:spPr bwMode="auto">
          <a:xfrm flipH="1" flipV="1">
            <a:off x="2916448" y="3236444"/>
            <a:ext cx="0" cy="575805"/>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74" name="Straight Connector 473"/>
          <p:cNvCxnSpPr>
            <a:endCxn id="469" idx="0"/>
          </p:cNvCxnSpPr>
          <p:nvPr/>
        </p:nvCxnSpPr>
        <p:spPr bwMode="auto">
          <a:xfrm flipH="1">
            <a:off x="2916448" y="2565011"/>
            <a:ext cx="0" cy="287757"/>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30" name="Group 12"/>
          <p:cNvGrpSpPr>
            <a:grpSpLocks noChangeAspect="1"/>
          </p:cNvGrpSpPr>
          <p:nvPr/>
        </p:nvGrpSpPr>
        <p:grpSpPr>
          <a:xfrm rot="10800000">
            <a:off x="5985858" y="4962986"/>
            <a:ext cx="383676" cy="383676"/>
            <a:chOff x="655067" y="5296644"/>
            <a:chExt cx="504056" cy="504056"/>
          </a:xfrm>
          <a:solidFill>
            <a:schemeClr val="bg1"/>
          </a:solidFill>
        </p:grpSpPr>
        <p:sp>
          <p:nvSpPr>
            <p:cNvPr id="513" name="Isosceles Triangle 10"/>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14" name="Trapezoid 11"/>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31" name="Group 13"/>
          <p:cNvGrpSpPr>
            <a:grpSpLocks noChangeAspect="1"/>
          </p:cNvGrpSpPr>
          <p:nvPr/>
        </p:nvGrpSpPr>
        <p:grpSpPr>
          <a:xfrm rot="10800000">
            <a:off x="6465453" y="4962986"/>
            <a:ext cx="383676" cy="383676"/>
            <a:chOff x="655067" y="5296644"/>
            <a:chExt cx="504056" cy="504056"/>
          </a:xfrm>
          <a:solidFill>
            <a:schemeClr val="bg1"/>
          </a:solidFill>
        </p:grpSpPr>
        <p:sp>
          <p:nvSpPr>
            <p:cNvPr id="516" name="Isosceles Triangle 14"/>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17" name="Trapezoid 15"/>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736" name="Group 16"/>
          <p:cNvGrpSpPr>
            <a:grpSpLocks noChangeAspect="1"/>
          </p:cNvGrpSpPr>
          <p:nvPr/>
        </p:nvGrpSpPr>
        <p:grpSpPr>
          <a:xfrm rot="10800000">
            <a:off x="6945048" y="4962986"/>
            <a:ext cx="383676" cy="383676"/>
            <a:chOff x="655067" y="5296644"/>
            <a:chExt cx="504056" cy="504056"/>
          </a:xfrm>
          <a:solidFill>
            <a:schemeClr val="bg1"/>
          </a:solidFill>
        </p:grpSpPr>
        <p:sp>
          <p:nvSpPr>
            <p:cNvPr id="519" name="Isosceles Triangle 17"/>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20" name="Trapezoid 18"/>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737" name="Group 19"/>
          <p:cNvGrpSpPr>
            <a:grpSpLocks noChangeAspect="1"/>
          </p:cNvGrpSpPr>
          <p:nvPr/>
        </p:nvGrpSpPr>
        <p:grpSpPr>
          <a:xfrm rot="10800000">
            <a:off x="7424643" y="4962986"/>
            <a:ext cx="383676" cy="383676"/>
            <a:chOff x="655067" y="5296644"/>
            <a:chExt cx="504056" cy="504056"/>
          </a:xfrm>
          <a:solidFill>
            <a:schemeClr val="bg1"/>
          </a:solidFill>
        </p:grpSpPr>
        <p:sp>
          <p:nvSpPr>
            <p:cNvPr id="522" name="Isosceles Triangle 521"/>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23" name="Trapezoid 522"/>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738" name="Group 22"/>
          <p:cNvGrpSpPr>
            <a:grpSpLocks noChangeAspect="1"/>
          </p:cNvGrpSpPr>
          <p:nvPr/>
        </p:nvGrpSpPr>
        <p:grpSpPr>
          <a:xfrm rot="10800000">
            <a:off x="2149095" y="4962986"/>
            <a:ext cx="383676" cy="383676"/>
            <a:chOff x="655067" y="5296644"/>
            <a:chExt cx="504056" cy="504056"/>
          </a:xfrm>
          <a:solidFill>
            <a:schemeClr val="bg1"/>
          </a:solidFill>
        </p:grpSpPr>
        <p:sp>
          <p:nvSpPr>
            <p:cNvPr id="525" name="Isosceles Triangle 524"/>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26" name="Trapezoid 525"/>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751" name="Group 25"/>
          <p:cNvGrpSpPr>
            <a:grpSpLocks noChangeAspect="1"/>
          </p:cNvGrpSpPr>
          <p:nvPr/>
        </p:nvGrpSpPr>
        <p:grpSpPr>
          <a:xfrm rot="10800000">
            <a:off x="2628691" y="4962986"/>
            <a:ext cx="383676" cy="383676"/>
            <a:chOff x="655067" y="5296644"/>
            <a:chExt cx="504056" cy="504056"/>
          </a:xfrm>
          <a:solidFill>
            <a:schemeClr val="bg1"/>
          </a:solidFill>
        </p:grpSpPr>
        <p:sp>
          <p:nvSpPr>
            <p:cNvPr id="528" name="Isosceles Triangle 527"/>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29" name="Trapezoid 528"/>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cxnSp>
        <p:nvCxnSpPr>
          <p:cNvPr id="530" name="Straight Connector 529"/>
          <p:cNvCxnSpPr/>
          <p:nvPr/>
        </p:nvCxnSpPr>
        <p:spPr bwMode="auto">
          <a:xfrm rot="10800000" flipV="1">
            <a:off x="6177696" y="5346662"/>
            <a:ext cx="0" cy="95919"/>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31" name="Straight Connector 530"/>
          <p:cNvCxnSpPr/>
          <p:nvPr/>
        </p:nvCxnSpPr>
        <p:spPr bwMode="auto">
          <a:xfrm rot="10800000" flipV="1">
            <a:off x="6657291" y="5346662"/>
            <a:ext cx="0" cy="95919"/>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32" name="Straight Connector 531"/>
          <p:cNvCxnSpPr/>
          <p:nvPr/>
        </p:nvCxnSpPr>
        <p:spPr bwMode="auto">
          <a:xfrm rot="10800000" flipV="1">
            <a:off x="7136886" y="5346662"/>
            <a:ext cx="0" cy="95919"/>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33" name="Straight Connector 532"/>
          <p:cNvCxnSpPr>
            <a:stCxn id="522" idx="0"/>
          </p:cNvCxnSpPr>
          <p:nvPr/>
        </p:nvCxnSpPr>
        <p:spPr bwMode="auto">
          <a:xfrm rot="10800000" flipV="1">
            <a:off x="7616482" y="5346662"/>
            <a:ext cx="0" cy="95919"/>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34" name="Straight Connector 533"/>
          <p:cNvCxnSpPr>
            <a:stCxn id="525" idx="0"/>
          </p:cNvCxnSpPr>
          <p:nvPr/>
        </p:nvCxnSpPr>
        <p:spPr bwMode="auto">
          <a:xfrm rot="10800000" flipV="1">
            <a:off x="2340934" y="5346662"/>
            <a:ext cx="0" cy="95919"/>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35" name="Straight Connector 534"/>
          <p:cNvCxnSpPr>
            <a:stCxn id="528" idx="0"/>
          </p:cNvCxnSpPr>
          <p:nvPr/>
        </p:nvCxnSpPr>
        <p:spPr bwMode="auto">
          <a:xfrm rot="10800000" flipV="1">
            <a:off x="2820529" y="5346662"/>
            <a:ext cx="0" cy="95919"/>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752" name="Group 733"/>
          <p:cNvGrpSpPr/>
          <p:nvPr/>
        </p:nvGrpSpPr>
        <p:grpSpPr>
          <a:xfrm>
            <a:off x="2245014" y="4379870"/>
            <a:ext cx="5467386" cy="583116"/>
            <a:chOff x="2095227" y="4864594"/>
            <a:chExt cx="4104456" cy="72009"/>
          </a:xfrm>
        </p:grpSpPr>
        <p:cxnSp>
          <p:nvCxnSpPr>
            <p:cNvPr id="312" name="Straight Connector 311"/>
            <p:cNvCxnSpPr/>
            <p:nvPr/>
          </p:nvCxnSpPr>
          <p:spPr bwMode="auto">
            <a:xfrm rot="10800000">
              <a:off x="4687514" y="486459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13" name="Straight Connector 312"/>
            <p:cNvCxnSpPr/>
            <p:nvPr/>
          </p:nvCxnSpPr>
          <p:spPr bwMode="auto">
            <a:xfrm rot="10800000">
              <a:off x="4615506" y="486459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14" name="Straight Connector 313"/>
            <p:cNvCxnSpPr/>
            <p:nvPr/>
          </p:nvCxnSpPr>
          <p:spPr bwMode="auto">
            <a:xfrm rot="10800000">
              <a:off x="4759522" y="486459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15" name="Straight Connector 314"/>
            <p:cNvCxnSpPr/>
            <p:nvPr/>
          </p:nvCxnSpPr>
          <p:spPr bwMode="auto">
            <a:xfrm rot="10800000">
              <a:off x="4255466" y="486459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16" name="Straight Connector 315"/>
            <p:cNvCxnSpPr/>
            <p:nvPr/>
          </p:nvCxnSpPr>
          <p:spPr bwMode="auto">
            <a:xfrm rot="10800000">
              <a:off x="4399482" y="486459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17" name="Straight Connector 316"/>
            <p:cNvCxnSpPr/>
            <p:nvPr/>
          </p:nvCxnSpPr>
          <p:spPr bwMode="auto">
            <a:xfrm rot="10800000">
              <a:off x="4327474" y="486459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18" name="Straight Connector 317"/>
            <p:cNvCxnSpPr/>
            <p:nvPr/>
          </p:nvCxnSpPr>
          <p:spPr bwMode="auto">
            <a:xfrm rot="10800000">
              <a:off x="3679402" y="486459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19" name="Straight Connector 318"/>
            <p:cNvCxnSpPr/>
            <p:nvPr/>
          </p:nvCxnSpPr>
          <p:spPr bwMode="auto">
            <a:xfrm rot="10800000">
              <a:off x="3607394" y="486459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0" name="Straight Connector 319"/>
            <p:cNvCxnSpPr/>
            <p:nvPr/>
          </p:nvCxnSpPr>
          <p:spPr bwMode="auto">
            <a:xfrm rot="10800000">
              <a:off x="3535386" y="486459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1" name="Straight Connector 320"/>
            <p:cNvCxnSpPr/>
            <p:nvPr/>
          </p:nvCxnSpPr>
          <p:spPr bwMode="auto">
            <a:xfrm rot="10800000">
              <a:off x="3175346" y="486459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2" name="Straight Connector 321"/>
            <p:cNvCxnSpPr/>
            <p:nvPr/>
          </p:nvCxnSpPr>
          <p:spPr bwMode="auto">
            <a:xfrm rot="10800000">
              <a:off x="3319362" y="486459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3" name="Straight Connector 322"/>
            <p:cNvCxnSpPr/>
            <p:nvPr/>
          </p:nvCxnSpPr>
          <p:spPr bwMode="auto">
            <a:xfrm rot="10800000">
              <a:off x="3247354" y="486459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4" name="Straight Connector 323"/>
            <p:cNvCxnSpPr/>
            <p:nvPr/>
          </p:nvCxnSpPr>
          <p:spPr bwMode="auto">
            <a:xfrm rot="10800000">
              <a:off x="3895426" y="486459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5" name="Straight Connector 324"/>
            <p:cNvCxnSpPr/>
            <p:nvPr/>
          </p:nvCxnSpPr>
          <p:spPr bwMode="auto">
            <a:xfrm rot="10800000">
              <a:off x="4039442" y="486459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6" name="Straight Connector 325"/>
            <p:cNvCxnSpPr/>
            <p:nvPr/>
          </p:nvCxnSpPr>
          <p:spPr bwMode="auto">
            <a:xfrm rot="10800000">
              <a:off x="3967434" y="486459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7" name="Straight Connector 326"/>
            <p:cNvCxnSpPr/>
            <p:nvPr/>
          </p:nvCxnSpPr>
          <p:spPr bwMode="auto">
            <a:xfrm rot="10800000">
              <a:off x="2815306" y="486459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8" name="Straight Connector 327"/>
            <p:cNvCxnSpPr/>
            <p:nvPr/>
          </p:nvCxnSpPr>
          <p:spPr bwMode="auto">
            <a:xfrm rot="10800000">
              <a:off x="2959322" y="486459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9" name="Straight Connector 328"/>
            <p:cNvCxnSpPr/>
            <p:nvPr/>
          </p:nvCxnSpPr>
          <p:spPr bwMode="auto">
            <a:xfrm rot="10800000">
              <a:off x="2887314" y="486459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36" name="Straight Connector 535"/>
            <p:cNvCxnSpPr/>
            <p:nvPr/>
          </p:nvCxnSpPr>
          <p:spPr bwMode="auto">
            <a:xfrm rot="10800000">
              <a:off x="2527275" y="4864595"/>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37" name="Straight Connector 536"/>
            <p:cNvCxnSpPr/>
            <p:nvPr/>
          </p:nvCxnSpPr>
          <p:spPr bwMode="auto">
            <a:xfrm rot="10800000">
              <a:off x="2455267" y="4864595"/>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38" name="Straight Connector 537"/>
            <p:cNvCxnSpPr/>
            <p:nvPr/>
          </p:nvCxnSpPr>
          <p:spPr bwMode="auto">
            <a:xfrm rot="10800000">
              <a:off x="2599283" y="4864595"/>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39" name="Straight Connector 538"/>
            <p:cNvCxnSpPr/>
            <p:nvPr/>
          </p:nvCxnSpPr>
          <p:spPr bwMode="auto">
            <a:xfrm rot="10800000">
              <a:off x="2095227" y="4864595"/>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40" name="Straight Connector 539"/>
            <p:cNvCxnSpPr/>
            <p:nvPr/>
          </p:nvCxnSpPr>
          <p:spPr bwMode="auto">
            <a:xfrm rot="10800000">
              <a:off x="2239243" y="4864595"/>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41" name="Straight Connector 540"/>
            <p:cNvCxnSpPr/>
            <p:nvPr/>
          </p:nvCxnSpPr>
          <p:spPr bwMode="auto">
            <a:xfrm rot="10800000">
              <a:off x="2167235" y="4864595"/>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42" name="Straight Connector 541"/>
            <p:cNvCxnSpPr/>
            <p:nvPr/>
          </p:nvCxnSpPr>
          <p:spPr bwMode="auto">
            <a:xfrm rot="10800000">
              <a:off x="5839643" y="4864595"/>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43" name="Straight Connector 542"/>
            <p:cNvCxnSpPr/>
            <p:nvPr/>
          </p:nvCxnSpPr>
          <p:spPr bwMode="auto">
            <a:xfrm rot="10800000">
              <a:off x="5767635" y="4864595"/>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44" name="Straight Connector 543"/>
            <p:cNvCxnSpPr/>
            <p:nvPr/>
          </p:nvCxnSpPr>
          <p:spPr bwMode="auto">
            <a:xfrm rot="10800000">
              <a:off x="5695627" y="4864595"/>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45" name="Straight Connector 544"/>
            <p:cNvCxnSpPr/>
            <p:nvPr/>
          </p:nvCxnSpPr>
          <p:spPr bwMode="auto">
            <a:xfrm rot="10800000">
              <a:off x="5335587" y="4864595"/>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46" name="Straight Connector 545"/>
            <p:cNvCxnSpPr/>
            <p:nvPr/>
          </p:nvCxnSpPr>
          <p:spPr bwMode="auto">
            <a:xfrm rot="10800000">
              <a:off x="5479603" y="4864595"/>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47" name="Straight Connector 546"/>
            <p:cNvCxnSpPr/>
            <p:nvPr/>
          </p:nvCxnSpPr>
          <p:spPr bwMode="auto">
            <a:xfrm rot="10800000">
              <a:off x="5407595" y="4864595"/>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48" name="Straight Connector 547"/>
            <p:cNvCxnSpPr/>
            <p:nvPr/>
          </p:nvCxnSpPr>
          <p:spPr bwMode="auto">
            <a:xfrm rot="10800000">
              <a:off x="6055667" y="4864595"/>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49" name="Straight Connector 548"/>
            <p:cNvCxnSpPr/>
            <p:nvPr/>
          </p:nvCxnSpPr>
          <p:spPr bwMode="auto">
            <a:xfrm rot="10800000">
              <a:off x="6199683" y="4864595"/>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50" name="Straight Connector 549"/>
            <p:cNvCxnSpPr/>
            <p:nvPr/>
          </p:nvCxnSpPr>
          <p:spPr bwMode="auto">
            <a:xfrm rot="10800000">
              <a:off x="6127675" y="4864595"/>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51" name="Straight Connector 550"/>
            <p:cNvCxnSpPr/>
            <p:nvPr/>
          </p:nvCxnSpPr>
          <p:spPr bwMode="auto">
            <a:xfrm rot="10800000">
              <a:off x="4975547" y="4864595"/>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52" name="Straight Connector 551"/>
            <p:cNvCxnSpPr/>
            <p:nvPr/>
          </p:nvCxnSpPr>
          <p:spPr bwMode="auto">
            <a:xfrm rot="10800000">
              <a:off x="5119563" y="4864595"/>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53" name="Straight Connector 552"/>
            <p:cNvCxnSpPr/>
            <p:nvPr/>
          </p:nvCxnSpPr>
          <p:spPr bwMode="auto">
            <a:xfrm rot="10800000">
              <a:off x="5047555" y="4864595"/>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sp>
        <p:nvSpPr>
          <p:cNvPr id="554" name="TextBox 553"/>
          <p:cNvSpPr txBox="1"/>
          <p:nvPr/>
        </p:nvSpPr>
        <p:spPr>
          <a:xfrm rot="16200000">
            <a:off x="340549" y="3827933"/>
            <a:ext cx="1151029" cy="276999"/>
          </a:xfrm>
          <a:prstGeom prst="rect">
            <a:avLst/>
          </a:prstGeom>
          <a:noFill/>
        </p:spPr>
        <p:txBody>
          <a:bodyPr wrap="square" lIns="0" tIns="0" rIns="0" bIns="0" rtlCol="0">
            <a:spAutoFit/>
          </a:bodyPr>
          <a:lstStyle/>
          <a:p>
            <a:pPr algn="ctr"/>
            <a:r>
              <a:rPr lang="en-GB" sz="1800" b="0" dirty="0" smtClean="0"/>
              <a:t>Intra-DAS</a:t>
            </a:r>
            <a:endParaRPr lang="en-US" sz="1800" b="0" dirty="0" smtClean="0"/>
          </a:p>
        </p:txBody>
      </p:sp>
      <p:sp>
        <p:nvSpPr>
          <p:cNvPr id="556" name="TextBox 555"/>
          <p:cNvSpPr txBox="1"/>
          <p:nvPr/>
        </p:nvSpPr>
        <p:spPr>
          <a:xfrm>
            <a:off x="2340934" y="2129339"/>
            <a:ext cx="1151029" cy="276999"/>
          </a:xfrm>
          <a:prstGeom prst="rect">
            <a:avLst/>
          </a:prstGeom>
          <a:noFill/>
        </p:spPr>
        <p:txBody>
          <a:bodyPr wrap="square" lIns="0" tIns="0" rIns="0" bIns="0" rtlCol="0">
            <a:spAutoFit/>
          </a:bodyPr>
          <a:lstStyle/>
          <a:p>
            <a:pPr algn="ctr"/>
            <a:r>
              <a:rPr lang="en-GB" sz="1800" b="0" dirty="0" smtClean="0"/>
              <a:t>Intra-DAS</a:t>
            </a:r>
            <a:endParaRPr lang="en-US" sz="1800" b="0" dirty="0" smtClean="0"/>
          </a:p>
        </p:txBody>
      </p:sp>
      <p:sp>
        <p:nvSpPr>
          <p:cNvPr id="557" name="TextBox 556"/>
          <p:cNvSpPr txBox="1"/>
          <p:nvPr/>
        </p:nvSpPr>
        <p:spPr>
          <a:xfrm>
            <a:off x="3683800" y="2128292"/>
            <a:ext cx="863272" cy="276999"/>
          </a:xfrm>
          <a:prstGeom prst="rect">
            <a:avLst/>
          </a:prstGeom>
          <a:noFill/>
        </p:spPr>
        <p:txBody>
          <a:bodyPr wrap="square" lIns="0" tIns="0" rIns="0" bIns="0" rtlCol="0">
            <a:spAutoFit/>
          </a:bodyPr>
          <a:lstStyle/>
          <a:p>
            <a:pPr algn="ctr"/>
            <a:r>
              <a:rPr lang="en-GB" sz="1800" b="0" dirty="0" smtClean="0"/>
              <a:t>ENNI</a:t>
            </a:r>
            <a:endParaRPr lang="en-US" sz="1800" b="0" dirty="0" smtClean="0"/>
          </a:p>
        </p:txBody>
      </p:sp>
      <p:sp>
        <p:nvSpPr>
          <p:cNvPr id="560" name="TextBox 559"/>
          <p:cNvSpPr txBox="1"/>
          <p:nvPr/>
        </p:nvSpPr>
        <p:spPr>
          <a:xfrm>
            <a:off x="4090757" y="7529940"/>
            <a:ext cx="863272" cy="276999"/>
          </a:xfrm>
          <a:prstGeom prst="rect">
            <a:avLst/>
          </a:prstGeom>
          <a:noFill/>
        </p:spPr>
        <p:txBody>
          <a:bodyPr wrap="square" lIns="0" tIns="0" rIns="0" bIns="0" rtlCol="0">
            <a:spAutoFit/>
          </a:bodyPr>
          <a:lstStyle/>
          <a:p>
            <a:pPr algn="ctr"/>
            <a:r>
              <a:rPr lang="en-GB" sz="1800" b="0" dirty="0" smtClean="0"/>
              <a:t>INNI</a:t>
            </a:r>
            <a:endParaRPr lang="en-US" sz="1800" b="0" dirty="0" smtClean="0"/>
          </a:p>
        </p:txBody>
      </p:sp>
      <p:grpSp>
        <p:nvGrpSpPr>
          <p:cNvPr id="753" name="Group 43"/>
          <p:cNvGrpSpPr>
            <a:grpSpLocks noChangeAspect="1"/>
          </p:cNvGrpSpPr>
          <p:nvPr/>
        </p:nvGrpSpPr>
        <p:grpSpPr>
          <a:xfrm rot="10800000">
            <a:off x="5889939" y="6593613"/>
            <a:ext cx="575514" cy="575514"/>
            <a:chOff x="655067" y="5296644"/>
            <a:chExt cx="504056" cy="504056"/>
          </a:xfrm>
          <a:solidFill>
            <a:schemeClr val="bg1"/>
          </a:solidFill>
        </p:grpSpPr>
        <p:sp>
          <p:nvSpPr>
            <p:cNvPr id="562" name="Isosceles Triangle 561"/>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63" name="Trapezoid 562"/>
            <p:cNvSpPr/>
            <p:nvPr/>
          </p:nvSpPr>
          <p:spPr bwMode="auto">
            <a:xfrm>
              <a:off x="655067" y="5656684"/>
              <a:ext cx="504056" cy="144016"/>
            </a:xfrm>
            <a:prstGeom prst="trapezoid">
              <a:avLst>
                <a:gd name="adj" fmla="val 49845"/>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754" name="Group 46"/>
          <p:cNvGrpSpPr>
            <a:grpSpLocks noChangeAspect="1"/>
          </p:cNvGrpSpPr>
          <p:nvPr/>
        </p:nvGrpSpPr>
        <p:grpSpPr>
          <a:xfrm rot="10800000">
            <a:off x="5218505" y="6593613"/>
            <a:ext cx="575514" cy="575514"/>
            <a:chOff x="655067" y="5296644"/>
            <a:chExt cx="504056" cy="504056"/>
          </a:xfrm>
          <a:solidFill>
            <a:schemeClr val="bg1"/>
          </a:solidFill>
        </p:grpSpPr>
        <p:sp>
          <p:nvSpPr>
            <p:cNvPr id="565" name="Isosceles Triangle 564"/>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66" name="Trapezoid 565"/>
            <p:cNvSpPr/>
            <p:nvPr/>
          </p:nvSpPr>
          <p:spPr bwMode="auto">
            <a:xfrm>
              <a:off x="655067" y="5656684"/>
              <a:ext cx="504056" cy="144016"/>
            </a:xfrm>
            <a:prstGeom prst="trapezoid">
              <a:avLst>
                <a:gd name="adj" fmla="val 49845"/>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cxnSp>
        <p:nvCxnSpPr>
          <p:cNvPr id="292" name="Straight Connector 291"/>
          <p:cNvCxnSpPr/>
          <p:nvPr/>
        </p:nvCxnSpPr>
        <p:spPr bwMode="auto">
          <a:xfrm rot="10800000">
            <a:off x="4834829" y="6018097"/>
            <a:ext cx="0" cy="57550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3" name="Straight Connector 292"/>
          <p:cNvCxnSpPr/>
          <p:nvPr/>
        </p:nvCxnSpPr>
        <p:spPr bwMode="auto">
          <a:xfrm rot="10800000">
            <a:off x="4738910" y="6018098"/>
            <a:ext cx="0" cy="57550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4" name="Straight Connector 293"/>
          <p:cNvCxnSpPr/>
          <p:nvPr/>
        </p:nvCxnSpPr>
        <p:spPr bwMode="auto">
          <a:xfrm rot="10800000">
            <a:off x="4642991" y="6018098"/>
            <a:ext cx="0" cy="57550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5" name="Straight Connector 294"/>
          <p:cNvCxnSpPr/>
          <p:nvPr/>
        </p:nvCxnSpPr>
        <p:spPr bwMode="auto">
          <a:xfrm rot="10800000">
            <a:off x="5026667" y="6018098"/>
            <a:ext cx="0" cy="57550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6" name="Straight Connector 295"/>
          <p:cNvCxnSpPr/>
          <p:nvPr/>
        </p:nvCxnSpPr>
        <p:spPr bwMode="auto">
          <a:xfrm rot="10800000">
            <a:off x="4930748" y="6018098"/>
            <a:ext cx="0" cy="57550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7" name="Straight Connector 296"/>
          <p:cNvCxnSpPr/>
          <p:nvPr/>
        </p:nvCxnSpPr>
        <p:spPr bwMode="auto">
          <a:xfrm rot="10800000">
            <a:off x="4163396" y="6018098"/>
            <a:ext cx="0" cy="57550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8" name="Straight Connector 297"/>
          <p:cNvCxnSpPr/>
          <p:nvPr/>
        </p:nvCxnSpPr>
        <p:spPr bwMode="auto">
          <a:xfrm rot="10800000">
            <a:off x="4067477" y="6018098"/>
            <a:ext cx="0" cy="57550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9" name="Straight Connector 298"/>
          <p:cNvCxnSpPr/>
          <p:nvPr/>
        </p:nvCxnSpPr>
        <p:spPr bwMode="auto">
          <a:xfrm rot="10800000">
            <a:off x="3971557" y="6018098"/>
            <a:ext cx="0" cy="57550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0" name="Straight Connector 299"/>
          <p:cNvCxnSpPr/>
          <p:nvPr/>
        </p:nvCxnSpPr>
        <p:spPr bwMode="auto">
          <a:xfrm rot="10800000">
            <a:off x="4355234" y="6018098"/>
            <a:ext cx="0" cy="57550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1" name="Straight Connector 300"/>
          <p:cNvCxnSpPr/>
          <p:nvPr/>
        </p:nvCxnSpPr>
        <p:spPr bwMode="auto">
          <a:xfrm rot="10800000">
            <a:off x="4259315" y="6018098"/>
            <a:ext cx="0" cy="57550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2" name="Straight Connector 301"/>
          <p:cNvCxnSpPr/>
          <p:nvPr/>
        </p:nvCxnSpPr>
        <p:spPr bwMode="auto">
          <a:xfrm rot="10800000">
            <a:off x="3491962" y="6018098"/>
            <a:ext cx="0" cy="57550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3" name="Straight Connector 302"/>
          <p:cNvCxnSpPr/>
          <p:nvPr/>
        </p:nvCxnSpPr>
        <p:spPr bwMode="auto">
          <a:xfrm rot="10800000">
            <a:off x="3396043" y="6018098"/>
            <a:ext cx="0" cy="57550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4" name="Straight Connector 303"/>
          <p:cNvCxnSpPr/>
          <p:nvPr/>
        </p:nvCxnSpPr>
        <p:spPr bwMode="auto">
          <a:xfrm rot="10800000">
            <a:off x="3300124" y="6018098"/>
            <a:ext cx="0" cy="57550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5" name="Straight Connector 304"/>
          <p:cNvCxnSpPr/>
          <p:nvPr/>
        </p:nvCxnSpPr>
        <p:spPr bwMode="auto">
          <a:xfrm rot="10800000">
            <a:off x="3683800" y="6018098"/>
            <a:ext cx="0" cy="57550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6" name="Straight Connector 305"/>
          <p:cNvCxnSpPr/>
          <p:nvPr/>
        </p:nvCxnSpPr>
        <p:spPr bwMode="auto">
          <a:xfrm rot="10800000">
            <a:off x="3587881" y="6018098"/>
            <a:ext cx="0" cy="57550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7" name="Straight Connector 306"/>
          <p:cNvCxnSpPr/>
          <p:nvPr/>
        </p:nvCxnSpPr>
        <p:spPr bwMode="auto">
          <a:xfrm rot="10800000">
            <a:off x="2820529" y="6018098"/>
            <a:ext cx="0" cy="57550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8" name="Straight Connector 307"/>
          <p:cNvCxnSpPr/>
          <p:nvPr/>
        </p:nvCxnSpPr>
        <p:spPr bwMode="auto">
          <a:xfrm rot="10800000">
            <a:off x="2724610" y="6018098"/>
            <a:ext cx="0" cy="57550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9" name="Straight Connector 308"/>
          <p:cNvCxnSpPr/>
          <p:nvPr/>
        </p:nvCxnSpPr>
        <p:spPr bwMode="auto">
          <a:xfrm rot="10800000">
            <a:off x="2628691" y="6018098"/>
            <a:ext cx="0" cy="57550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10" name="Straight Connector 309"/>
          <p:cNvCxnSpPr/>
          <p:nvPr/>
        </p:nvCxnSpPr>
        <p:spPr bwMode="auto">
          <a:xfrm rot="10800000">
            <a:off x="3012367" y="6018098"/>
            <a:ext cx="0" cy="57550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11" name="Straight Connector 310"/>
          <p:cNvCxnSpPr/>
          <p:nvPr/>
        </p:nvCxnSpPr>
        <p:spPr bwMode="auto">
          <a:xfrm rot="10800000">
            <a:off x="2916448" y="6018098"/>
            <a:ext cx="0" cy="57550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67" name="Straight Connector 566"/>
          <p:cNvCxnSpPr/>
          <p:nvPr/>
        </p:nvCxnSpPr>
        <p:spPr bwMode="auto">
          <a:xfrm rot="10800000">
            <a:off x="6177696" y="6018104"/>
            <a:ext cx="0" cy="57550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68" name="Straight Connector 567"/>
          <p:cNvCxnSpPr/>
          <p:nvPr/>
        </p:nvCxnSpPr>
        <p:spPr bwMode="auto">
          <a:xfrm rot="10800000">
            <a:off x="6081777" y="6018106"/>
            <a:ext cx="0" cy="57550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69" name="Straight Connector 568"/>
          <p:cNvCxnSpPr/>
          <p:nvPr/>
        </p:nvCxnSpPr>
        <p:spPr bwMode="auto">
          <a:xfrm rot="10800000">
            <a:off x="5985858" y="6018106"/>
            <a:ext cx="0" cy="57550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70" name="Straight Connector 569"/>
          <p:cNvCxnSpPr/>
          <p:nvPr/>
        </p:nvCxnSpPr>
        <p:spPr bwMode="auto">
          <a:xfrm rot="10800000">
            <a:off x="6369534" y="6018106"/>
            <a:ext cx="0" cy="57550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71" name="Straight Connector 570"/>
          <p:cNvCxnSpPr/>
          <p:nvPr/>
        </p:nvCxnSpPr>
        <p:spPr bwMode="auto">
          <a:xfrm rot="10800000">
            <a:off x="6273615" y="6018106"/>
            <a:ext cx="0" cy="57550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72" name="Straight Connector 571"/>
          <p:cNvCxnSpPr/>
          <p:nvPr/>
        </p:nvCxnSpPr>
        <p:spPr bwMode="auto">
          <a:xfrm rot="10800000">
            <a:off x="5506262" y="6018106"/>
            <a:ext cx="0" cy="57550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73" name="Straight Connector 572"/>
          <p:cNvCxnSpPr/>
          <p:nvPr/>
        </p:nvCxnSpPr>
        <p:spPr bwMode="auto">
          <a:xfrm rot="10800000">
            <a:off x="5410343" y="6018106"/>
            <a:ext cx="0" cy="57550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74" name="Straight Connector 573"/>
          <p:cNvCxnSpPr/>
          <p:nvPr/>
        </p:nvCxnSpPr>
        <p:spPr bwMode="auto">
          <a:xfrm rot="10800000">
            <a:off x="5314424" y="6018106"/>
            <a:ext cx="0" cy="57550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75" name="Straight Connector 574"/>
          <p:cNvCxnSpPr/>
          <p:nvPr/>
        </p:nvCxnSpPr>
        <p:spPr bwMode="auto">
          <a:xfrm rot="10800000">
            <a:off x="5698100" y="6018106"/>
            <a:ext cx="0" cy="57550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76" name="Straight Connector 575"/>
          <p:cNvCxnSpPr/>
          <p:nvPr/>
        </p:nvCxnSpPr>
        <p:spPr bwMode="auto">
          <a:xfrm rot="10800000">
            <a:off x="5602181" y="6018106"/>
            <a:ext cx="0" cy="57550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77" name="Straight Connector 576"/>
          <p:cNvCxnSpPr>
            <a:stCxn id="562" idx="0"/>
          </p:cNvCxnSpPr>
          <p:nvPr/>
        </p:nvCxnSpPr>
        <p:spPr bwMode="auto">
          <a:xfrm rot="10800000" flipV="1">
            <a:off x="6177696" y="7169127"/>
            <a:ext cx="0" cy="287757"/>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78" name="Straight Connector 577"/>
          <p:cNvCxnSpPr>
            <a:stCxn id="565" idx="0"/>
          </p:cNvCxnSpPr>
          <p:nvPr/>
        </p:nvCxnSpPr>
        <p:spPr bwMode="auto">
          <a:xfrm rot="10800000" flipV="1">
            <a:off x="5506262" y="7169127"/>
            <a:ext cx="0" cy="287757"/>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783" name="Group 279"/>
          <p:cNvGrpSpPr/>
          <p:nvPr/>
        </p:nvGrpSpPr>
        <p:grpSpPr>
          <a:xfrm>
            <a:off x="2281609" y="3332363"/>
            <a:ext cx="317190" cy="383676"/>
            <a:chOff x="4277907" y="2848372"/>
            <a:chExt cx="238120" cy="288032"/>
          </a:xfrm>
        </p:grpSpPr>
        <p:grpSp>
          <p:nvGrpSpPr>
            <p:cNvPr id="784" name="Group 263"/>
            <p:cNvGrpSpPr>
              <a:grpSpLocks noChangeAspect="1"/>
            </p:cNvGrpSpPr>
            <p:nvPr/>
          </p:nvGrpSpPr>
          <p:grpSpPr>
            <a:xfrm>
              <a:off x="4277907" y="2848372"/>
              <a:ext cx="96010" cy="288032"/>
              <a:chOff x="1951211" y="1696244"/>
              <a:chExt cx="144016" cy="432048"/>
            </a:xfrm>
          </p:grpSpPr>
          <p:sp>
            <p:nvSpPr>
              <p:cNvPr id="342" name="Flowchart: Delay 341"/>
              <p:cNvSpPr/>
              <p:nvPr/>
            </p:nvSpPr>
            <p:spPr bwMode="auto">
              <a:xfrm rot="16200000">
                <a:off x="1987215" y="1804256"/>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343" name="Isosceles Triangle 342"/>
              <p:cNvSpPr/>
              <p:nvPr/>
            </p:nvSpPr>
            <p:spPr bwMode="auto">
              <a:xfrm flipH="1">
                <a:off x="1951211" y="1696244"/>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354" name="Flowchart: Delay 353"/>
              <p:cNvSpPr/>
              <p:nvPr/>
            </p:nvSpPr>
            <p:spPr bwMode="auto">
              <a:xfrm rot="5400000" flipV="1">
                <a:off x="1987215" y="1876264"/>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355" name="Isosceles Triangle 354"/>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785" name="Group 264"/>
            <p:cNvGrpSpPr>
              <a:grpSpLocks noChangeAspect="1"/>
            </p:cNvGrpSpPr>
            <p:nvPr/>
          </p:nvGrpSpPr>
          <p:grpSpPr>
            <a:xfrm>
              <a:off x="4346157" y="2848372"/>
              <a:ext cx="96010" cy="288032"/>
              <a:chOff x="1951211" y="1696244"/>
              <a:chExt cx="144016" cy="432048"/>
            </a:xfrm>
          </p:grpSpPr>
          <p:sp>
            <p:nvSpPr>
              <p:cNvPr id="338" name="Flowchart: Delay 337"/>
              <p:cNvSpPr/>
              <p:nvPr/>
            </p:nvSpPr>
            <p:spPr bwMode="auto">
              <a:xfrm rot="16200000">
                <a:off x="1987215" y="1804256"/>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339" name="Isosceles Triangle 338"/>
              <p:cNvSpPr/>
              <p:nvPr/>
            </p:nvSpPr>
            <p:spPr bwMode="auto">
              <a:xfrm flipH="1">
                <a:off x="1951211" y="1696244"/>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340" name="Flowchart: Delay 339"/>
              <p:cNvSpPr/>
              <p:nvPr/>
            </p:nvSpPr>
            <p:spPr bwMode="auto">
              <a:xfrm rot="5400000" flipV="1">
                <a:off x="1987215" y="1876264"/>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341" name="Isosceles Triangle 340"/>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786" name="Group 273"/>
            <p:cNvGrpSpPr>
              <a:grpSpLocks noChangeAspect="1"/>
            </p:cNvGrpSpPr>
            <p:nvPr/>
          </p:nvGrpSpPr>
          <p:grpSpPr>
            <a:xfrm>
              <a:off x="4420017" y="2848372"/>
              <a:ext cx="96010" cy="288032"/>
              <a:chOff x="1951211" y="1696244"/>
              <a:chExt cx="144016" cy="432048"/>
            </a:xfrm>
          </p:grpSpPr>
          <p:sp>
            <p:nvSpPr>
              <p:cNvPr id="284" name="Flowchart: Delay 283"/>
              <p:cNvSpPr/>
              <p:nvPr/>
            </p:nvSpPr>
            <p:spPr bwMode="auto">
              <a:xfrm rot="16200000">
                <a:off x="1987215" y="1804256"/>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285" name="Isosceles Triangle 284"/>
              <p:cNvSpPr/>
              <p:nvPr/>
            </p:nvSpPr>
            <p:spPr bwMode="auto">
              <a:xfrm flipH="1">
                <a:off x="1951211" y="1696244"/>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336" name="Flowchart: Delay 335"/>
              <p:cNvSpPr/>
              <p:nvPr/>
            </p:nvSpPr>
            <p:spPr bwMode="auto">
              <a:xfrm rot="5400000" flipV="1">
                <a:off x="1987215" y="1876264"/>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337" name="Isosceles Triangle 336"/>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grpSp>
        <p:nvGrpSpPr>
          <p:cNvPr id="799" name="Group 355"/>
          <p:cNvGrpSpPr/>
          <p:nvPr/>
        </p:nvGrpSpPr>
        <p:grpSpPr>
          <a:xfrm>
            <a:off x="3721165" y="3332363"/>
            <a:ext cx="317190" cy="383676"/>
            <a:chOff x="4277907" y="2848372"/>
            <a:chExt cx="238120" cy="288032"/>
          </a:xfrm>
        </p:grpSpPr>
        <p:grpSp>
          <p:nvGrpSpPr>
            <p:cNvPr id="800" name="Group 263"/>
            <p:cNvGrpSpPr>
              <a:grpSpLocks noChangeAspect="1"/>
            </p:cNvGrpSpPr>
            <p:nvPr/>
          </p:nvGrpSpPr>
          <p:grpSpPr>
            <a:xfrm>
              <a:off x="4277907" y="2848372"/>
              <a:ext cx="96010" cy="288032"/>
              <a:chOff x="1951211" y="1696244"/>
              <a:chExt cx="144016" cy="432048"/>
            </a:xfrm>
          </p:grpSpPr>
          <p:sp>
            <p:nvSpPr>
              <p:cNvPr id="407" name="Flowchart: Delay 406"/>
              <p:cNvSpPr/>
              <p:nvPr/>
            </p:nvSpPr>
            <p:spPr bwMode="auto">
              <a:xfrm rot="16200000">
                <a:off x="1987215" y="1804256"/>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408" name="Isosceles Triangle 407"/>
              <p:cNvSpPr/>
              <p:nvPr/>
            </p:nvSpPr>
            <p:spPr bwMode="auto">
              <a:xfrm flipH="1">
                <a:off x="1951211" y="1696244"/>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409" name="Flowchart: Delay 408"/>
              <p:cNvSpPr/>
              <p:nvPr/>
            </p:nvSpPr>
            <p:spPr bwMode="auto">
              <a:xfrm rot="5400000" flipV="1">
                <a:off x="1987215" y="1876264"/>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410" name="Isosceles Triangle 409"/>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801" name="Group 264"/>
            <p:cNvGrpSpPr>
              <a:grpSpLocks noChangeAspect="1"/>
            </p:cNvGrpSpPr>
            <p:nvPr/>
          </p:nvGrpSpPr>
          <p:grpSpPr>
            <a:xfrm>
              <a:off x="4346157" y="2848372"/>
              <a:ext cx="96010" cy="288032"/>
              <a:chOff x="1951211" y="1696244"/>
              <a:chExt cx="144016" cy="432048"/>
            </a:xfrm>
          </p:grpSpPr>
          <p:sp>
            <p:nvSpPr>
              <p:cNvPr id="386" name="Flowchart: Delay 385"/>
              <p:cNvSpPr/>
              <p:nvPr/>
            </p:nvSpPr>
            <p:spPr bwMode="auto">
              <a:xfrm rot="16200000">
                <a:off x="1987215" y="1804256"/>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399" name="Isosceles Triangle 398"/>
              <p:cNvSpPr/>
              <p:nvPr/>
            </p:nvSpPr>
            <p:spPr bwMode="auto">
              <a:xfrm flipH="1">
                <a:off x="1951211" y="1696244"/>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402" name="Flowchart: Delay 401"/>
              <p:cNvSpPr/>
              <p:nvPr/>
            </p:nvSpPr>
            <p:spPr bwMode="auto">
              <a:xfrm rot="5400000" flipV="1">
                <a:off x="1987215" y="1876264"/>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406" name="Isosceles Triangle 405"/>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802" name="Group 273"/>
            <p:cNvGrpSpPr>
              <a:grpSpLocks noChangeAspect="1"/>
            </p:cNvGrpSpPr>
            <p:nvPr/>
          </p:nvGrpSpPr>
          <p:grpSpPr>
            <a:xfrm>
              <a:off x="4420017" y="2848372"/>
              <a:ext cx="96010" cy="288032"/>
              <a:chOff x="1951211" y="1696244"/>
              <a:chExt cx="144016" cy="432048"/>
            </a:xfrm>
          </p:grpSpPr>
          <p:sp>
            <p:nvSpPr>
              <p:cNvPr id="380" name="Flowchart: Delay 379"/>
              <p:cNvSpPr/>
              <p:nvPr/>
            </p:nvSpPr>
            <p:spPr bwMode="auto">
              <a:xfrm rot="16200000">
                <a:off x="1987215" y="1804256"/>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381" name="Isosceles Triangle 380"/>
              <p:cNvSpPr/>
              <p:nvPr/>
            </p:nvSpPr>
            <p:spPr bwMode="auto">
              <a:xfrm flipH="1">
                <a:off x="1951211" y="1696244"/>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384" name="Flowchart: Delay 383"/>
              <p:cNvSpPr/>
              <p:nvPr/>
            </p:nvSpPr>
            <p:spPr bwMode="auto">
              <a:xfrm rot="5400000" flipV="1">
                <a:off x="1987215" y="1876264"/>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385" name="Isosceles Triangle 384"/>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grpSp>
        <p:nvGrpSpPr>
          <p:cNvPr id="817" name="Group 621"/>
          <p:cNvGrpSpPr/>
          <p:nvPr/>
        </p:nvGrpSpPr>
        <p:grpSpPr>
          <a:xfrm>
            <a:off x="4199990" y="3332363"/>
            <a:ext cx="317190" cy="383676"/>
            <a:chOff x="4277907" y="2848372"/>
            <a:chExt cx="238120" cy="288032"/>
          </a:xfrm>
        </p:grpSpPr>
        <p:grpSp>
          <p:nvGrpSpPr>
            <p:cNvPr id="818" name="Group 263"/>
            <p:cNvGrpSpPr>
              <a:grpSpLocks noChangeAspect="1"/>
            </p:cNvGrpSpPr>
            <p:nvPr/>
          </p:nvGrpSpPr>
          <p:grpSpPr>
            <a:xfrm>
              <a:off x="4277907" y="2848372"/>
              <a:ext cx="96010" cy="288032"/>
              <a:chOff x="1951211" y="1696244"/>
              <a:chExt cx="144016" cy="432048"/>
            </a:xfrm>
          </p:grpSpPr>
          <p:sp>
            <p:nvSpPr>
              <p:cNvPr id="634" name="Flowchart: Delay 633"/>
              <p:cNvSpPr/>
              <p:nvPr/>
            </p:nvSpPr>
            <p:spPr bwMode="auto">
              <a:xfrm rot="16200000">
                <a:off x="1987215" y="1804256"/>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35" name="Isosceles Triangle 634"/>
              <p:cNvSpPr/>
              <p:nvPr/>
            </p:nvSpPr>
            <p:spPr bwMode="auto">
              <a:xfrm flipH="1">
                <a:off x="1951211" y="1696244"/>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36" name="Flowchart: Delay 635"/>
              <p:cNvSpPr/>
              <p:nvPr/>
            </p:nvSpPr>
            <p:spPr bwMode="auto">
              <a:xfrm rot="5400000" flipV="1">
                <a:off x="1987215" y="1876264"/>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37" name="Isosceles Triangle 636"/>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831" name="Group 264"/>
            <p:cNvGrpSpPr>
              <a:grpSpLocks noChangeAspect="1"/>
            </p:cNvGrpSpPr>
            <p:nvPr/>
          </p:nvGrpSpPr>
          <p:grpSpPr>
            <a:xfrm>
              <a:off x="4346157" y="2848372"/>
              <a:ext cx="96010" cy="288032"/>
              <a:chOff x="1951211" y="1696244"/>
              <a:chExt cx="144016" cy="432048"/>
            </a:xfrm>
          </p:grpSpPr>
          <p:sp>
            <p:nvSpPr>
              <p:cNvPr id="630" name="Flowchart: Delay 629"/>
              <p:cNvSpPr/>
              <p:nvPr/>
            </p:nvSpPr>
            <p:spPr bwMode="auto">
              <a:xfrm rot="16200000">
                <a:off x="1987215" y="1804256"/>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31" name="Isosceles Triangle 630"/>
              <p:cNvSpPr/>
              <p:nvPr/>
            </p:nvSpPr>
            <p:spPr bwMode="auto">
              <a:xfrm flipH="1">
                <a:off x="1951211" y="1696244"/>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32" name="Flowchart: Delay 631"/>
              <p:cNvSpPr/>
              <p:nvPr/>
            </p:nvSpPr>
            <p:spPr bwMode="auto">
              <a:xfrm rot="5400000" flipV="1">
                <a:off x="1987215" y="1876264"/>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33" name="Isosceles Triangle 632"/>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832" name="Group 273"/>
            <p:cNvGrpSpPr>
              <a:grpSpLocks noChangeAspect="1"/>
            </p:cNvGrpSpPr>
            <p:nvPr/>
          </p:nvGrpSpPr>
          <p:grpSpPr>
            <a:xfrm>
              <a:off x="4420017" y="2848372"/>
              <a:ext cx="96010" cy="288032"/>
              <a:chOff x="1951211" y="1696244"/>
              <a:chExt cx="144016" cy="432048"/>
            </a:xfrm>
          </p:grpSpPr>
          <p:sp>
            <p:nvSpPr>
              <p:cNvPr id="626" name="Flowchart: Delay 625"/>
              <p:cNvSpPr/>
              <p:nvPr/>
            </p:nvSpPr>
            <p:spPr bwMode="auto">
              <a:xfrm rot="16200000">
                <a:off x="1987215" y="1804256"/>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27" name="Isosceles Triangle 626"/>
              <p:cNvSpPr/>
              <p:nvPr/>
            </p:nvSpPr>
            <p:spPr bwMode="auto">
              <a:xfrm flipH="1">
                <a:off x="1951211" y="1696244"/>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28" name="Flowchart: Delay 627"/>
              <p:cNvSpPr/>
              <p:nvPr/>
            </p:nvSpPr>
            <p:spPr bwMode="auto">
              <a:xfrm rot="5400000" flipV="1">
                <a:off x="1987215" y="1876264"/>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29" name="Isosceles Triangle 628"/>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grpSp>
        <p:nvGrpSpPr>
          <p:cNvPr id="833" name="Group 637"/>
          <p:cNvGrpSpPr/>
          <p:nvPr/>
        </p:nvGrpSpPr>
        <p:grpSpPr>
          <a:xfrm>
            <a:off x="2761204" y="3332363"/>
            <a:ext cx="317190" cy="383676"/>
            <a:chOff x="4277907" y="2848372"/>
            <a:chExt cx="238120" cy="288032"/>
          </a:xfrm>
        </p:grpSpPr>
        <p:grpSp>
          <p:nvGrpSpPr>
            <p:cNvPr id="834" name="Group 263"/>
            <p:cNvGrpSpPr>
              <a:grpSpLocks noChangeAspect="1"/>
            </p:cNvGrpSpPr>
            <p:nvPr/>
          </p:nvGrpSpPr>
          <p:grpSpPr>
            <a:xfrm>
              <a:off x="4277907" y="2848372"/>
              <a:ext cx="96010" cy="288032"/>
              <a:chOff x="1951211" y="1696244"/>
              <a:chExt cx="144016" cy="432048"/>
            </a:xfrm>
          </p:grpSpPr>
          <p:sp>
            <p:nvSpPr>
              <p:cNvPr id="650" name="Flowchart: Delay 649"/>
              <p:cNvSpPr/>
              <p:nvPr/>
            </p:nvSpPr>
            <p:spPr bwMode="auto">
              <a:xfrm rot="16200000">
                <a:off x="1987215" y="1804256"/>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51" name="Isosceles Triangle 650"/>
              <p:cNvSpPr/>
              <p:nvPr/>
            </p:nvSpPr>
            <p:spPr bwMode="auto">
              <a:xfrm flipH="1">
                <a:off x="1951211" y="1696244"/>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52" name="Flowchart: Delay 651"/>
              <p:cNvSpPr/>
              <p:nvPr/>
            </p:nvSpPr>
            <p:spPr bwMode="auto">
              <a:xfrm rot="5400000" flipV="1">
                <a:off x="1987215" y="1876264"/>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53" name="Isosceles Triangle 652"/>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847" name="Group 264"/>
            <p:cNvGrpSpPr>
              <a:grpSpLocks noChangeAspect="1"/>
            </p:cNvGrpSpPr>
            <p:nvPr/>
          </p:nvGrpSpPr>
          <p:grpSpPr>
            <a:xfrm>
              <a:off x="4346157" y="2848372"/>
              <a:ext cx="96010" cy="288032"/>
              <a:chOff x="1951211" y="1696244"/>
              <a:chExt cx="144016" cy="432048"/>
            </a:xfrm>
          </p:grpSpPr>
          <p:sp>
            <p:nvSpPr>
              <p:cNvPr id="646" name="Flowchart: Delay 645"/>
              <p:cNvSpPr/>
              <p:nvPr/>
            </p:nvSpPr>
            <p:spPr bwMode="auto">
              <a:xfrm rot="16200000">
                <a:off x="1987215" y="1804256"/>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47" name="Isosceles Triangle 646"/>
              <p:cNvSpPr/>
              <p:nvPr/>
            </p:nvSpPr>
            <p:spPr bwMode="auto">
              <a:xfrm flipH="1">
                <a:off x="1951211" y="1696244"/>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48" name="Flowchart: Delay 647"/>
              <p:cNvSpPr/>
              <p:nvPr/>
            </p:nvSpPr>
            <p:spPr bwMode="auto">
              <a:xfrm rot="5400000" flipV="1">
                <a:off x="1987215" y="1876264"/>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49" name="Isosceles Triangle 648"/>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848" name="Group 273"/>
            <p:cNvGrpSpPr>
              <a:grpSpLocks noChangeAspect="1"/>
            </p:cNvGrpSpPr>
            <p:nvPr/>
          </p:nvGrpSpPr>
          <p:grpSpPr>
            <a:xfrm>
              <a:off x="4420017" y="2848372"/>
              <a:ext cx="96010" cy="288032"/>
              <a:chOff x="1951211" y="1696244"/>
              <a:chExt cx="144016" cy="432048"/>
            </a:xfrm>
          </p:grpSpPr>
          <p:sp>
            <p:nvSpPr>
              <p:cNvPr id="642" name="Flowchart: Delay 641"/>
              <p:cNvSpPr/>
              <p:nvPr/>
            </p:nvSpPr>
            <p:spPr bwMode="auto">
              <a:xfrm rot="16200000">
                <a:off x="1987215" y="1804256"/>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43" name="Isosceles Triangle 642"/>
              <p:cNvSpPr/>
              <p:nvPr/>
            </p:nvSpPr>
            <p:spPr bwMode="auto">
              <a:xfrm flipH="1">
                <a:off x="1951211" y="1696244"/>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44" name="Flowchart: Delay 643"/>
              <p:cNvSpPr/>
              <p:nvPr/>
            </p:nvSpPr>
            <p:spPr bwMode="auto">
              <a:xfrm rot="5400000" flipV="1">
                <a:off x="1987215" y="1876264"/>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45" name="Isosceles Triangle 644"/>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grpSp>
        <p:nvGrpSpPr>
          <p:cNvPr id="849" name="Group 653"/>
          <p:cNvGrpSpPr/>
          <p:nvPr/>
        </p:nvGrpSpPr>
        <p:grpSpPr>
          <a:xfrm>
            <a:off x="2178327" y="4483392"/>
            <a:ext cx="317190" cy="383676"/>
            <a:chOff x="4277907" y="2848372"/>
            <a:chExt cx="238120" cy="288032"/>
          </a:xfrm>
        </p:grpSpPr>
        <p:grpSp>
          <p:nvGrpSpPr>
            <p:cNvPr id="850" name="Group 263"/>
            <p:cNvGrpSpPr>
              <a:grpSpLocks noChangeAspect="1"/>
            </p:cNvGrpSpPr>
            <p:nvPr/>
          </p:nvGrpSpPr>
          <p:grpSpPr>
            <a:xfrm>
              <a:off x="4277907" y="2848372"/>
              <a:ext cx="96010" cy="288032"/>
              <a:chOff x="1951211" y="1696244"/>
              <a:chExt cx="144016" cy="432048"/>
            </a:xfrm>
          </p:grpSpPr>
          <p:sp>
            <p:nvSpPr>
              <p:cNvPr id="666" name="Flowchart: Delay 665"/>
              <p:cNvSpPr/>
              <p:nvPr/>
            </p:nvSpPr>
            <p:spPr bwMode="auto">
              <a:xfrm rot="16200000">
                <a:off x="1987215" y="1804256"/>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67" name="Isosceles Triangle 666"/>
              <p:cNvSpPr/>
              <p:nvPr/>
            </p:nvSpPr>
            <p:spPr bwMode="auto">
              <a:xfrm flipH="1">
                <a:off x="1951211" y="1696244"/>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68" name="Flowchart: Delay 667"/>
              <p:cNvSpPr/>
              <p:nvPr/>
            </p:nvSpPr>
            <p:spPr bwMode="auto">
              <a:xfrm rot="5400000" flipV="1">
                <a:off x="1987215" y="1876264"/>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69" name="Isosceles Triangle 668"/>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863" name="Group 264"/>
            <p:cNvGrpSpPr>
              <a:grpSpLocks noChangeAspect="1"/>
            </p:cNvGrpSpPr>
            <p:nvPr/>
          </p:nvGrpSpPr>
          <p:grpSpPr>
            <a:xfrm>
              <a:off x="4346157" y="2848372"/>
              <a:ext cx="96010" cy="288032"/>
              <a:chOff x="1951211" y="1696244"/>
              <a:chExt cx="144016" cy="432048"/>
            </a:xfrm>
          </p:grpSpPr>
          <p:sp>
            <p:nvSpPr>
              <p:cNvPr id="662" name="Flowchart: Delay 661"/>
              <p:cNvSpPr/>
              <p:nvPr/>
            </p:nvSpPr>
            <p:spPr bwMode="auto">
              <a:xfrm rot="16200000">
                <a:off x="1987215" y="1804256"/>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63" name="Isosceles Triangle 662"/>
              <p:cNvSpPr/>
              <p:nvPr/>
            </p:nvSpPr>
            <p:spPr bwMode="auto">
              <a:xfrm flipH="1">
                <a:off x="1951211" y="1696244"/>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64" name="Flowchart: Delay 663"/>
              <p:cNvSpPr/>
              <p:nvPr/>
            </p:nvSpPr>
            <p:spPr bwMode="auto">
              <a:xfrm rot="5400000" flipV="1">
                <a:off x="1987215" y="1876264"/>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65" name="Isosceles Triangle 664"/>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928" name="Group 273"/>
            <p:cNvGrpSpPr>
              <a:grpSpLocks noChangeAspect="1"/>
            </p:cNvGrpSpPr>
            <p:nvPr/>
          </p:nvGrpSpPr>
          <p:grpSpPr>
            <a:xfrm>
              <a:off x="4420017" y="2848372"/>
              <a:ext cx="96010" cy="288032"/>
              <a:chOff x="1951211" y="1696244"/>
              <a:chExt cx="144016" cy="432048"/>
            </a:xfrm>
          </p:grpSpPr>
          <p:sp>
            <p:nvSpPr>
              <p:cNvPr id="658" name="Flowchart: Delay 657"/>
              <p:cNvSpPr/>
              <p:nvPr/>
            </p:nvSpPr>
            <p:spPr bwMode="auto">
              <a:xfrm rot="16200000">
                <a:off x="1987215" y="1804256"/>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59" name="Isosceles Triangle 658"/>
              <p:cNvSpPr/>
              <p:nvPr/>
            </p:nvSpPr>
            <p:spPr bwMode="auto">
              <a:xfrm flipH="1">
                <a:off x="1951211" y="1696244"/>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60" name="Flowchart: Delay 659"/>
              <p:cNvSpPr/>
              <p:nvPr/>
            </p:nvSpPr>
            <p:spPr bwMode="auto">
              <a:xfrm rot="5400000" flipV="1">
                <a:off x="1987215" y="1876264"/>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61" name="Isosceles Triangle 660"/>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grpSp>
        <p:nvGrpSpPr>
          <p:cNvPr id="929" name="Group 669"/>
          <p:cNvGrpSpPr/>
          <p:nvPr/>
        </p:nvGrpSpPr>
        <p:grpSpPr>
          <a:xfrm>
            <a:off x="2664626" y="4483392"/>
            <a:ext cx="317190" cy="383676"/>
            <a:chOff x="4277907" y="2848372"/>
            <a:chExt cx="238120" cy="288032"/>
          </a:xfrm>
        </p:grpSpPr>
        <p:grpSp>
          <p:nvGrpSpPr>
            <p:cNvPr id="930" name="Group 263"/>
            <p:cNvGrpSpPr>
              <a:grpSpLocks noChangeAspect="1"/>
            </p:cNvGrpSpPr>
            <p:nvPr/>
          </p:nvGrpSpPr>
          <p:grpSpPr>
            <a:xfrm>
              <a:off x="4277907" y="2848372"/>
              <a:ext cx="96010" cy="288032"/>
              <a:chOff x="1951211" y="1696244"/>
              <a:chExt cx="144016" cy="432048"/>
            </a:xfrm>
          </p:grpSpPr>
          <p:sp>
            <p:nvSpPr>
              <p:cNvPr id="682" name="Flowchart: Delay 681"/>
              <p:cNvSpPr/>
              <p:nvPr/>
            </p:nvSpPr>
            <p:spPr bwMode="auto">
              <a:xfrm rot="16200000">
                <a:off x="1987215" y="1804256"/>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83" name="Isosceles Triangle 682"/>
              <p:cNvSpPr/>
              <p:nvPr/>
            </p:nvSpPr>
            <p:spPr bwMode="auto">
              <a:xfrm flipH="1">
                <a:off x="1951211" y="1696244"/>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84" name="Flowchart: Delay 683"/>
              <p:cNvSpPr/>
              <p:nvPr/>
            </p:nvSpPr>
            <p:spPr bwMode="auto">
              <a:xfrm rot="5400000" flipV="1">
                <a:off x="1987215" y="1876264"/>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85" name="Isosceles Triangle 684"/>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931" name="Group 264"/>
            <p:cNvGrpSpPr>
              <a:grpSpLocks noChangeAspect="1"/>
            </p:cNvGrpSpPr>
            <p:nvPr/>
          </p:nvGrpSpPr>
          <p:grpSpPr>
            <a:xfrm>
              <a:off x="4346157" y="2848372"/>
              <a:ext cx="96010" cy="288032"/>
              <a:chOff x="1951211" y="1696244"/>
              <a:chExt cx="144016" cy="432048"/>
            </a:xfrm>
          </p:grpSpPr>
          <p:sp>
            <p:nvSpPr>
              <p:cNvPr id="678" name="Flowchart: Delay 677"/>
              <p:cNvSpPr/>
              <p:nvPr/>
            </p:nvSpPr>
            <p:spPr bwMode="auto">
              <a:xfrm rot="16200000">
                <a:off x="1987215" y="1804256"/>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79" name="Isosceles Triangle 678"/>
              <p:cNvSpPr/>
              <p:nvPr/>
            </p:nvSpPr>
            <p:spPr bwMode="auto">
              <a:xfrm flipH="1">
                <a:off x="1951211" y="1696244"/>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80" name="Flowchart: Delay 679"/>
              <p:cNvSpPr/>
              <p:nvPr/>
            </p:nvSpPr>
            <p:spPr bwMode="auto">
              <a:xfrm rot="5400000" flipV="1">
                <a:off x="1987215" y="1876264"/>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81" name="Isosceles Triangle 680"/>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932" name="Group 273"/>
            <p:cNvGrpSpPr>
              <a:grpSpLocks noChangeAspect="1"/>
            </p:cNvGrpSpPr>
            <p:nvPr/>
          </p:nvGrpSpPr>
          <p:grpSpPr>
            <a:xfrm>
              <a:off x="4420017" y="2848372"/>
              <a:ext cx="96010" cy="288032"/>
              <a:chOff x="1951211" y="1696244"/>
              <a:chExt cx="144016" cy="432048"/>
            </a:xfrm>
          </p:grpSpPr>
          <p:sp>
            <p:nvSpPr>
              <p:cNvPr id="674" name="Flowchart: Delay 673"/>
              <p:cNvSpPr/>
              <p:nvPr/>
            </p:nvSpPr>
            <p:spPr bwMode="auto">
              <a:xfrm rot="16200000">
                <a:off x="1987215" y="1804256"/>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75" name="Isosceles Triangle 674"/>
              <p:cNvSpPr/>
              <p:nvPr/>
            </p:nvSpPr>
            <p:spPr bwMode="auto">
              <a:xfrm flipH="1">
                <a:off x="1951211" y="1696244"/>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76" name="Flowchart: Delay 675"/>
              <p:cNvSpPr/>
              <p:nvPr/>
            </p:nvSpPr>
            <p:spPr bwMode="auto">
              <a:xfrm rot="5400000" flipV="1">
                <a:off x="1987215" y="1876264"/>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77" name="Isosceles Triangle 676"/>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grpSp>
        <p:nvGrpSpPr>
          <p:cNvPr id="933" name="Group 685"/>
          <p:cNvGrpSpPr/>
          <p:nvPr/>
        </p:nvGrpSpPr>
        <p:grpSpPr>
          <a:xfrm>
            <a:off x="4104181" y="4483392"/>
            <a:ext cx="317190" cy="383676"/>
            <a:chOff x="4277907" y="2848372"/>
            <a:chExt cx="238120" cy="288032"/>
          </a:xfrm>
        </p:grpSpPr>
        <p:grpSp>
          <p:nvGrpSpPr>
            <p:cNvPr id="934" name="Group 263"/>
            <p:cNvGrpSpPr>
              <a:grpSpLocks noChangeAspect="1"/>
            </p:cNvGrpSpPr>
            <p:nvPr/>
          </p:nvGrpSpPr>
          <p:grpSpPr>
            <a:xfrm>
              <a:off x="4277907" y="2848372"/>
              <a:ext cx="96010" cy="288032"/>
              <a:chOff x="1951211" y="1696244"/>
              <a:chExt cx="144016" cy="432048"/>
            </a:xfrm>
          </p:grpSpPr>
          <p:sp>
            <p:nvSpPr>
              <p:cNvPr id="698" name="Flowchart: Delay 697"/>
              <p:cNvSpPr/>
              <p:nvPr/>
            </p:nvSpPr>
            <p:spPr bwMode="auto">
              <a:xfrm rot="16200000">
                <a:off x="1987215" y="1804256"/>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99" name="Isosceles Triangle 698"/>
              <p:cNvSpPr/>
              <p:nvPr/>
            </p:nvSpPr>
            <p:spPr bwMode="auto">
              <a:xfrm flipH="1">
                <a:off x="1951211" y="1696244"/>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00" name="Flowchart: Delay 699"/>
              <p:cNvSpPr/>
              <p:nvPr/>
            </p:nvSpPr>
            <p:spPr bwMode="auto">
              <a:xfrm rot="5400000" flipV="1">
                <a:off x="1987215" y="1876264"/>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01" name="Isosceles Triangle 700"/>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935" name="Group 264"/>
            <p:cNvGrpSpPr>
              <a:grpSpLocks noChangeAspect="1"/>
            </p:cNvGrpSpPr>
            <p:nvPr/>
          </p:nvGrpSpPr>
          <p:grpSpPr>
            <a:xfrm>
              <a:off x="4346157" y="2848372"/>
              <a:ext cx="96010" cy="288032"/>
              <a:chOff x="1951211" y="1696244"/>
              <a:chExt cx="144016" cy="432048"/>
            </a:xfrm>
          </p:grpSpPr>
          <p:sp>
            <p:nvSpPr>
              <p:cNvPr id="694" name="Flowchart: Delay 693"/>
              <p:cNvSpPr/>
              <p:nvPr/>
            </p:nvSpPr>
            <p:spPr bwMode="auto">
              <a:xfrm rot="16200000">
                <a:off x="1987215" y="1804256"/>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95" name="Isosceles Triangle 694"/>
              <p:cNvSpPr/>
              <p:nvPr/>
            </p:nvSpPr>
            <p:spPr bwMode="auto">
              <a:xfrm flipH="1">
                <a:off x="1951211" y="1696244"/>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96" name="Flowchart: Delay 695"/>
              <p:cNvSpPr/>
              <p:nvPr/>
            </p:nvSpPr>
            <p:spPr bwMode="auto">
              <a:xfrm rot="5400000" flipV="1">
                <a:off x="1987215" y="1876264"/>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97" name="Isosceles Triangle 696"/>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936" name="Group 273"/>
            <p:cNvGrpSpPr>
              <a:grpSpLocks noChangeAspect="1"/>
            </p:cNvGrpSpPr>
            <p:nvPr/>
          </p:nvGrpSpPr>
          <p:grpSpPr>
            <a:xfrm>
              <a:off x="4420017" y="2848372"/>
              <a:ext cx="96010" cy="288032"/>
              <a:chOff x="1951211" y="1696244"/>
              <a:chExt cx="144016" cy="432048"/>
            </a:xfrm>
          </p:grpSpPr>
          <p:sp>
            <p:nvSpPr>
              <p:cNvPr id="690" name="Flowchart: Delay 689"/>
              <p:cNvSpPr/>
              <p:nvPr/>
            </p:nvSpPr>
            <p:spPr bwMode="auto">
              <a:xfrm rot="16200000">
                <a:off x="1987215" y="1804256"/>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91" name="Isosceles Triangle 690"/>
              <p:cNvSpPr/>
              <p:nvPr/>
            </p:nvSpPr>
            <p:spPr bwMode="auto">
              <a:xfrm flipH="1">
                <a:off x="1951211" y="1696244"/>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92" name="Flowchart: Delay 691"/>
              <p:cNvSpPr/>
              <p:nvPr/>
            </p:nvSpPr>
            <p:spPr bwMode="auto">
              <a:xfrm rot="5400000" flipV="1">
                <a:off x="1987215" y="1876264"/>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93" name="Isosceles Triangle 692"/>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grpSp>
        <p:nvGrpSpPr>
          <p:cNvPr id="937" name="Group 701"/>
          <p:cNvGrpSpPr/>
          <p:nvPr/>
        </p:nvGrpSpPr>
        <p:grpSpPr>
          <a:xfrm>
            <a:off x="4583007" y="4483392"/>
            <a:ext cx="317190" cy="383676"/>
            <a:chOff x="4277907" y="2848372"/>
            <a:chExt cx="238120" cy="288032"/>
          </a:xfrm>
        </p:grpSpPr>
        <p:grpSp>
          <p:nvGrpSpPr>
            <p:cNvPr id="938" name="Group 263"/>
            <p:cNvGrpSpPr>
              <a:grpSpLocks noChangeAspect="1"/>
            </p:cNvGrpSpPr>
            <p:nvPr/>
          </p:nvGrpSpPr>
          <p:grpSpPr>
            <a:xfrm>
              <a:off x="4277907" y="2848372"/>
              <a:ext cx="96010" cy="288032"/>
              <a:chOff x="1951211" y="1696244"/>
              <a:chExt cx="144016" cy="432048"/>
            </a:xfrm>
          </p:grpSpPr>
          <p:sp>
            <p:nvSpPr>
              <p:cNvPr id="714" name="Flowchart: Delay 713"/>
              <p:cNvSpPr/>
              <p:nvPr/>
            </p:nvSpPr>
            <p:spPr bwMode="auto">
              <a:xfrm rot="16200000">
                <a:off x="1987215" y="1804256"/>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15" name="Isosceles Triangle 714"/>
              <p:cNvSpPr/>
              <p:nvPr/>
            </p:nvSpPr>
            <p:spPr bwMode="auto">
              <a:xfrm flipH="1">
                <a:off x="1951211" y="1696244"/>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16" name="Flowchart: Delay 715"/>
              <p:cNvSpPr/>
              <p:nvPr/>
            </p:nvSpPr>
            <p:spPr bwMode="auto">
              <a:xfrm rot="5400000" flipV="1">
                <a:off x="1987215" y="1876264"/>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17" name="Isosceles Triangle 716"/>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939" name="Group 264"/>
            <p:cNvGrpSpPr>
              <a:grpSpLocks noChangeAspect="1"/>
            </p:cNvGrpSpPr>
            <p:nvPr/>
          </p:nvGrpSpPr>
          <p:grpSpPr>
            <a:xfrm>
              <a:off x="4346157" y="2848372"/>
              <a:ext cx="96010" cy="288032"/>
              <a:chOff x="1951211" y="1696244"/>
              <a:chExt cx="144016" cy="432048"/>
            </a:xfrm>
          </p:grpSpPr>
          <p:sp>
            <p:nvSpPr>
              <p:cNvPr id="710" name="Flowchart: Delay 709"/>
              <p:cNvSpPr/>
              <p:nvPr/>
            </p:nvSpPr>
            <p:spPr bwMode="auto">
              <a:xfrm rot="16200000">
                <a:off x="1987215" y="1804256"/>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11" name="Isosceles Triangle 710"/>
              <p:cNvSpPr/>
              <p:nvPr/>
            </p:nvSpPr>
            <p:spPr bwMode="auto">
              <a:xfrm flipH="1">
                <a:off x="1951211" y="1696244"/>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12" name="Flowchart: Delay 711"/>
              <p:cNvSpPr/>
              <p:nvPr/>
            </p:nvSpPr>
            <p:spPr bwMode="auto">
              <a:xfrm rot="5400000" flipV="1">
                <a:off x="1987215" y="1876264"/>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13" name="Isosceles Triangle 712"/>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940" name="Group 273"/>
            <p:cNvGrpSpPr>
              <a:grpSpLocks noChangeAspect="1"/>
            </p:cNvGrpSpPr>
            <p:nvPr/>
          </p:nvGrpSpPr>
          <p:grpSpPr>
            <a:xfrm>
              <a:off x="4420017" y="2848372"/>
              <a:ext cx="96010" cy="288032"/>
              <a:chOff x="1951211" y="1696244"/>
              <a:chExt cx="144016" cy="432048"/>
            </a:xfrm>
          </p:grpSpPr>
          <p:sp>
            <p:nvSpPr>
              <p:cNvPr id="706" name="Flowchart: Delay 705"/>
              <p:cNvSpPr/>
              <p:nvPr/>
            </p:nvSpPr>
            <p:spPr bwMode="auto">
              <a:xfrm rot="16200000">
                <a:off x="1987215" y="1804256"/>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07" name="Isosceles Triangle 706"/>
              <p:cNvSpPr/>
              <p:nvPr/>
            </p:nvSpPr>
            <p:spPr bwMode="auto">
              <a:xfrm flipH="1">
                <a:off x="1951211" y="1696244"/>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08" name="Flowchart: Delay 707"/>
              <p:cNvSpPr/>
              <p:nvPr/>
            </p:nvSpPr>
            <p:spPr bwMode="auto">
              <a:xfrm rot="5400000" flipV="1">
                <a:off x="1987215" y="1876264"/>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09" name="Isosceles Triangle 708"/>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grpSp>
        <p:nvGrpSpPr>
          <p:cNvPr id="941" name="Group 717"/>
          <p:cNvGrpSpPr/>
          <p:nvPr/>
        </p:nvGrpSpPr>
        <p:grpSpPr>
          <a:xfrm>
            <a:off x="3144221" y="4483392"/>
            <a:ext cx="317190" cy="383676"/>
            <a:chOff x="4277907" y="2848372"/>
            <a:chExt cx="238120" cy="288032"/>
          </a:xfrm>
        </p:grpSpPr>
        <p:grpSp>
          <p:nvGrpSpPr>
            <p:cNvPr id="942" name="Group 263"/>
            <p:cNvGrpSpPr>
              <a:grpSpLocks noChangeAspect="1"/>
            </p:cNvGrpSpPr>
            <p:nvPr/>
          </p:nvGrpSpPr>
          <p:grpSpPr>
            <a:xfrm>
              <a:off x="4277907" y="2848372"/>
              <a:ext cx="96010" cy="288032"/>
              <a:chOff x="1951211" y="1696244"/>
              <a:chExt cx="144016" cy="432048"/>
            </a:xfrm>
          </p:grpSpPr>
          <p:sp>
            <p:nvSpPr>
              <p:cNvPr id="730" name="Flowchart: Delay 729"/>
              <p:cNvSpPr/>
              <p:nvPr/>
            </p:nvSpPr>
            <p:spPr bwMode="auto">
              <a:xfrm rot="16200000">
                <a:off x="1987215" y="1804256"/>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31" name="Isosceles Triangle 730"/>
              <p:cNvSpPr/>
              <p:nvPr/>
            </p:nvSpPr>
            <p:spPr bwMode="auto">
              <a:xfrm flipH="1">
                <a:off x="1951211" y="1696244"/>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32" name="Flowchart: Delay 731"/>
              <p:cNvSpPr/>
              <p:nvPr/>
            </p:nvSpPr>
            <p:spPr bwMode="auto">
              <a:xfrm rot="5400000" flipV="1">
                <a:off x="1987215" y="1876264"/>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33" name="Isosceles Triangle 732"/>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943" name="Group 264"/>
            <p:cNvGrpSpPr>
              <a:grpSpLocks noChangeAspect="1"/>
            </p:cNvGrpSpPr>
            <p:nvPr/>
          </p:nvGrpSpPr>
          <p:grpSpPr>
            <a:xfrm>
              <a:off x="4346157" y="2848372"/>
              <a:ext cx="96010" cy="288032"/>
              <a:chOff x="1951211" y="1696244"/>
              <a:chExt cx="144016" cy="432048"/>
            </a:xfrm>
          </p:grpSpPr>
          <p:sp>
            <p:nvSpPr>
              <p:cNvPr id="726" name="Flowchart: Delay 725"/>
              <p:cNvSpPr/>
              <p:nvPr/>
            </p:nvSpPr>
            <p:spPr bwMode="auto">
              <a:xfrm rot="16200000">
                <a:off x="1987215" y="1804256"/>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27" name="Isosceles Triangle 726"/>
              <p:cNvSpPr/>
              <p:nvPr/>
            </p:nvSpPr>
            <p:spPr bwMode="auto">
              <a:xfrm flipH="1">
                <a:off x="1951211" y="1696244"/>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28" name="Flowchart: Delay 727"/>
              <p:cNvSpPr/>
              <p:nvPr/>
            </p:nvSpPr>
            <p:spPr bwMode="auto">
              <a:xfrm rot="5400000" flipV="1">
                <a:off x="1987215" y="1876264"/>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29" name="Isosceles Triangle 728"/>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944" name="Group 273"/>
            <p:cNvGrpSpPr>
              <a:grpSpLocks noChangeAspect="1"/>
            </p:cNvGrpSpPr>
            <p:nvPr/>
          </p:nvGrpSpPr>
          <p:grpSpPr>
            <a:xfrm>
              <a:off x="4420017" y="2848372"/>
              <a:ext cx="96010" cy="288032"/>
              <a:chOff x="1951211" y="1696244"/>
              <a:chExt cx="144016" cy="432048"/>
            </a:xfrm>
          </p:grpSpPr>
          <p:sp>
            <p:nvSpPr>
              <p:cNvPr id="722" name="Flowchart: Delay 721"/>
              <p:cNvSpPr/>
              <p:nvPr/>
            </p:nvSpPr>
            <p:spPr bwMode="auto">
              <a:xfrm rot="16200000">
                <a:off x="1987215" y="1804256"/>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23" name="Isosceles Triangle 722"/>
              <p:cNvSpPr/>
              <p:nvPr/>
            </p:nvSpPr>
            <p:spPr bwMode="auto">
              <a:xfrm flipH="1">
                <a:off x="1951211" y="1696244"/>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24" name="Flowchart: Delay 723"/>
              <p:cNvSpPr/>
              <p:nvPr/>
            </p:nvSpPr>
            <p:spPr bwMode="auto">
              <a:xfrm rot="5400000" flipV="1">
                <a:off x="1987215" y="1876264"/>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25" name="Isosceles Triangle 724"/>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grpSp>
        <p:nvGrpSpPr>
          <p:cNvPr id="949" name="Group 734"/>
          <p:cNvGrpSpPr/>
          <p:nvPr/>
        </p:nvGrpSpPr>
        <p:grpSpPr>
          <a:xfrm>
            <a:off x="3617113" y="4483392"/>
            <a:ext cx="317190" cy="383676"/>
            <a:chOff x="4277907" y="2848372"/>
            <a:chExt cx="238120" cy="288032"/>
          </a:xfrm>
        </p:grpSpPr>
        <p:grpSp>
          <p:nvGrpSpPr>
            <p:cNvPr id="954" name="Group 263"/>
            <p:cNvGrpSpPr>
              <a:grpSpLocks noChangeAspect="1"/>
            </p:cNvGrpSpPr>
            <p:nvPr/>
          </p:nvGrpSpPr>
          <p:grpSpPr>
            <a:xfrm>
              <a:off x="4277907" y="2848372"/>
              <a:ext cx="96010" cy="288032"/>
              <a:chOff x="1951211" y="1696244"/>
              <a:chExt cx="144016" cy="432048"/>
            </a:xfrm>
          </p:grpSpPr>
          <p:sp>
            <p:nvSpPr>
              <p:cNvPr id="747" name="Flowchart: Delay 746"/>
              <p:cNvSpPr/>
              <p:nvPr/>
            </p:nvSpPr>
            <p:spPr bwMode="auto">
              <a:xfrm rot="16200000">
                <a:off x="1987215" y="1804256"/>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48" name="Isosceles Triangle 747"/>
              <p:cNvSpPr/>
              <p:nvPr/>
            </p:nvSpPr>
            <p:spPr bwMode="auto">
              <a:xfrm flipH="1">
                <a:off x="1951211" y="1696244"/>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49" name="Flowchart: Delay 748"/>
              <p:cNvSpPr/>
              <p:nvPr/>
            </p:nvSpPr>
            <p:spPr bwMode="auto">
              <a:xfrm rot="5400000" flipV="1">
                <a:off x="1987215" y="1876264"/>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50" name="Isosceles Triangle 749"/>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955" name="Group 264"/>
            <p:cNvGrpSpPr>
              <a:grpSpLocks noChangeAspect="1"/>
            </p:cNvGrpSpPr>
            <p:nvPr/>
          </p:nvGrpSpPr>
          <p:grpSpPr>
            <a:xfrm>
              <a:off x="4346157" y="2848372"/>
              <a:ext cx="96010" cy="288032"/>
              <a:chOff x="1951211" y="1696244"/>
              <a:chExt cx="144016" cy="432048"/>
            </a:xfrm>
          </p:grpSpPr>
          <p:sp>
            <p:nvSpPr>
              <p:cNvPr id="743" name="Flowchart: Delay 742"/>
              <p:cNvSpPr/>
              <p:nvPr/>
            </p:nvSpPr>
            <p:spPr bwMode="auto">
              <a:xfrm rot="16200000">
                <a:off x="1987215" y="1804256"/>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44" name="Isosceles Triangle 743"/>
              <p:cNvSpPr/>
              <p:nvPr/>
            </p:nvSpPr>
            <p:spPr bwMode="auto">
              <a:xfrm flipH="1">
                <a:off x="1951211" y="1696244"/>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45" name="Flowchart: Delay 744"/>
              <p:cNvSpPr/>
              <p:nvPr/>
            </p:nvSpPr>
            <p:spPr bwMode="auto">
              <a:xfrm rot="5400000" flipV="1">
                <a:off x="1987215" y="1876264"/>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46" name="Isosceles Triangle 745"/>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956" name="Group 273"/>
            <p:cNvGrpSpPr>
              <a:grpSpLocks noChangeAspect="1"/>
            </p:cNvGrpSpPr>
            <p:nvPr/>
          </p:nvGrpSpPr>
          <p:grpSpPr>
            <a:xfrm>
              <a:off x="4420017" y="2848372"/>
              <a:ext cx="96010" cy="288032"/>
              <a:chOff x="1951211" y="1696244"/>
              <a:chExt cx="144016" cy="432048"/>
            </a:xfrm>
          </p:grpSpPr>
          <p:sp>
            <p:nvSpPr>
              <p:cNvPr id="739" name="Flowchart: Delay 738"/>
              <p:cNvSpPr/>
              <p:nvPr/>
            </p:nvSpPr>
            <p:spPr bwMode="auto">
              <a:xfrm rot="16200000">
                <a:off x="1987215" y="1804256"/>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40" name="Isosceles Triangle 739"/>
              <p:cNvSpPr/>
              <p:nvPr/>
            </p:nvSpPr>
            <p:spPr bwMode="auto">
              <a:xfrm flipH="1">
                <a:off x="1951211" y="1696244"/>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41" name="Flowchart: Delay 740"/>
              <p:cNvSpPr/>
              <p:nvPr/>
            </p:nvSpPr>
            <p:spPr bwMode="auto">
              <a:xfrm rot="5400000" flipV="1">
                <a:off x="1987215" y="1876264"/>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42" name="Isosceles Triangle 741"/>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grpSp>
        <p:nvGrpSpPr>
          <p:cNvPr id="957" name="Group 750"/>
          <p:cNvGrpSpPr/>
          <p:nvPr/>
        </p:nvGrpSpPr>
        <p:grpSpPr>
          <a:xfrm>
            <a:off x="5065643" y="4483392"/>
            <a:ext cx="317190" cy="383676"/>
            <a:chOff x="4277907" y="2848372"/>
            <a:chExt cx="238120" cy="288032"/>
          </a:xfrm>
        </p:grpSpPr>
        <p:grpSp>
          <p:nvGrpSpPr>
            <p:cNvPr id="958" name="Group 263"/>
            <p:cNvGrpSpPr>
              <a:grpSpLocks noChangeAspect="1"/>
            </p:cNvGrpSpPr>
            <p:nvPr/>
          </p:nvGrpSpPr>
          <p:grpSpPr>
            <a:xfrm>
              <a:off x="4277907" y="2848372"/>
              <a:ext cx="96010" cy="288032"/>
              <a:chOff x="1951211" y="1696244"/>
              <a:chExt cx="144016" cy="432048"/>
            </a:xfrm>
          </p:grpSpPr>
          <p:sp>
            <p:nvSpPr>
              <p:cNvPr id="763" name="Flowchart: Delay 762"/>
              <p:cNvSpPr/>
              <p:nvPr/>
            </p:nvSpPr>
            <p:spPr bwMode="auto">
              <a:xfrm rot="16200000">
                <a:off x="1987215" y="1804256"/>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64" name="Isosceles Triangle 763"/>
              <p:cNvSpPr/>
              <p:nvPr/>
            </p:nvSpPr>
            <p:spPr bwMode="auto">
              <a:xfrm flipH="1">
                <a:off x="1951211" y="1696244"/>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65" name="Flowchart: Delay 764"/>
              <p:cNvSpPr/>
              <p:nvPr/>
            </p:nvSpPr>
            <p:spPr bwMode="auto">
              <a:xfrm rot="5400000" flipV="1">
                <a:off x="1987215" y="1876264"/>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66" name="Isosceles Triangle 765"/>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959" name="Group 264"/>
            <p:cNvGrpSpPr>
              <a:grpSpLocks noChangeAspect="1"/>
            </p:cNvGrpSpPr>
            <p:nvPr/>
          </p:nvGrpSpPr>
          <p:grpSpPr>
            <a:xfrm>
              <a:off x="4346157" y="2848372"/>
              <a:ext cx="96010" cy="288032"/>
              <a:chOff x="1951211" y="1696244"/>
              <a:chExt cx="144016" cy="432048"/>
            </a:xfrm>
          </p:grpSpPr>
          <p:sp>
            <p:nvSpPr>
              <p:cNvPr id="759" name="Flowchart: Delay 758"/>
              <p:cNvSpPr/>
              <p:nvPr/>
            </p:nvSpPr>
            <p:spPr bwMode="auto">
              <a:xfrm rot="16200000">
                <a:off x="1987215" y="1804256"/>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60" name="Isosceles Triangle 759"/>
              <p:cNvSpPr/>
              <p:nvPr/>
            </p:nvSpPr>
            <p:spPr bwMode="auto">
              <a:xfrm flipH="1">
                <a:off x="1951211" y="1696244"/>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61" name="Flowchart: Delay 760"/>
              <p:cNvSpPr/>
              <p:nvPr/>
            </p:nvSpPr>
            <p:spPr bwMode="auto">
              <a:xfrm rot="5400000" flipV="1">
                <a:off x="1987215" y="1876264"/>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62" name="Isosceles Triangle 761"/>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960" name="Group 273"/>
            <p:cNvGrpSpPr>
              <a:grpSpLocks noChangeAspect="1"/>
            </p:cNvGrpSpPr>
            <p:nvPr/>
          </p:nvGrpSpPr>
          <p:grpSpPr>
            <a:xfrm>
              <a:off x="4420017" y="2848372"/>
              <a:ext cx="96010" cy="288032"/>
              <a:chOff x="1951211" y="1696244"/>
              <a:chExt cx="144016" cy="432048"/>
            </a:xfrm>
          </p:grpSpPr>
          <p:sp>
            <p:nvSpPr>
              <p:cNvPr id="755" name="Flowchart: Delay 754"/>
              <p:cNvSpPr/>
              <p:nvPr/>
            </p:nvSpPr>
            <p:spPr bwMode="auto">
              <a:xfrm rot="16200000">
                <a:off x="1987215" y="1804256"/>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56" name="Isosceles Triangle 755"/>
              <p:cNvSpPr/>
              <p:nvPr/>
            </p:nvSpPr>
            <p:spPr bwMode="auto">
              <a:xfrm flipH="1">
                <a:off x="1951211" y="1696244"/>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57" name="Flowchart: Delay 756"/>
              <p:cNvSpPr/>
              <p:nvPr/>
            </p:nvSpPr>
            <p:spPr bwMode="auto">
              <a:xfrm rot="5400000" flipV="1">
                <a:off x="1987215" y="1876264"/>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58" name="Isosceles Triangle 757"/>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grpSp>
        <p:nvGrpSpPr>
          <p:cNvPr id="981" name="Group 766"/>
          <p:cNvGrpSpPr/>
          <p:nvPr/>
        </p:nvGrpSpPr>
        <p:grpSpPr>
          <a:xfrm>
            <a:off x="5542197" y="4483392"/>
            <a:ext cx="317190" cy="383676"/>
            <a:chOff x="4277907" y="2848372"/>
            <a:chExt cx="238120" cy="288032"/>
          </a:xfrm>
        </p:grpSpPr>
        <p:grpSp>
          <p:nvGrpSpPr>
            <p:cNvPr id="982" name="Group 263"/>
            <p:cNvGrpSpPr>
              <a:grpSpLocks noChangeAspect="1"/>
            </p:cNvGrpSpPr>
            <p:nvPr/>
          </p:nvGrpSpPr>
          <p:grpSpPr>
            <a:xfrm>
              <a:off x="4277907" y="2848372"/>
              <a:ext cx="96010" cy="288032"/>
              <a:chOff x="1951211" y="1696244"/>
              <a:chExt cx="144016" cy="432048"/>
            </a:xfrm>
          </p:grpSpPr>
          <p:sp>
            <p:nvSpPr>
              <p:cNvPr id="779" name="Flowchart: Delay 778"/>
              <p:cNvSpPr/>
              <p:nvPr/>
            </p:nvSpPr>
            <p:spPr bwMode="auto">
              <a:xfrm rot="16200000">
                <a:off x="1987215" y="1804256"/>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80" name="Isosceles Triangle 779"/>
              <p:cNvSpPr/>
              <p:nvPr/>
            </p:nvSpPr>
            <p:spPr bwMode="auto">
              <a:xfrm flipH="1">
                <a:off x="1951211" y="1696244"/>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81" name="Flowchart: Delay 780"/>
              <p:cNvSpPr/>
              <p:nvPr/>
            </p:nvSpPr>
            <p:spPr bwMode="auto">
              <a:xfrm rot="5400000" flipV="1">
                <a:off x="1987215" y="1876264"/>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82" name="Isosceles Triangle 781"/>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983" name="Group 264"/>
            <p:cNvGrpSpPr>
              <a:grpSpLocks noChangeAspect="1"/>
            </p:cNvGrpSpPr>
            <p:nvPr/>
          </p:nvGrpSpPr>
          <p:grpSpPr>
            <a:xfrm>
              <a:off x="4346157" y="2848372"/>
              <a:ext cx="96010" cy="288032"/>
              <a:chOff x="1951211" y="1696244"/>
              <a:chExt cx="144016" cy="432048"/>
            </a:xfrm>
          </p:grpSpPr>
          <p:sp>
            <p:nvSpPr>
              <p:cNvPr id="775" name="Flowchart: Delay 774"/>
              <p:cNvSpPr/>
              <p:nvPr/>
            </p:nvSpPr>
            <p:spPr bwMode="auto">
              <a:xfrm rot="16200000">
                <a:off x="1987215" y="1804256"/>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76" name="Isosceles Triangle 775"/>
              <p:cNvSpPr/>
              <p:nvPr/>
            </p:nvSpPr>
            <p:spPr bwMode="auto">
              <a:xfrm flipH="1">
                <a:off x="1951211" y="1696244"/>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77" name="Flowchart: Delay 776"/>
              <p:cNvSpPr/>
              <p:nvPr/>
            </p:nvSpPr>
            <p:spPr bwMode="auto">
              <a:xfrm rot="5400000" flipV="1">
                <a:off x="1987215" y="1876264"/>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78" name="Isosceles Triangle 777"/>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984" name="Group 273"/>
            <p:cNvGrpSpPr>
              <a:grpSpLocks noChangeAspect="1"/>
            </p:cNvGrpSpPr>
            <p:nvPr/>
          </p:nvGrpSpPr>
          <p:grpSpPr>
            <a:xfrm>
              <a:off x="4420017" y="2848372"/>
              <a:ext cx="96010" cy="288032"/>
              <a:chOff x="1951211" y="1696244"/>
              <a:chExt cx="144016" cy="432048"/>
            </a:xfrm>
          </p:grpSpPr>
          <p:sp>
            <p:nvSpPr>
              <p:cNvPr id="771" name="Flowchart: Delay 770"/>
              <p:cNvSpPr/>
              <p:nvPr/>
            </p:nvSpPr>
            <p:spPr bwMode="auto">
              <a:xfrm rot="16200000">
                <a:off x="1987215" y="1804256"/>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72" name="Isosceles Triangle 771"/>
              <p:cNvSpPr/>
              <p:nvPr/>
            </p:nvSpPr>
            <p:spPr bwMode="auto">
              <a:xfrm flipH="1">
                <a:off x="1951211" y="1696244"/>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73" name="Flowchart: Delay 772"/>
              <p:cNvSpPr/>
              <p:nvPr/>
            </p:nvSpPr>
            <p:spPr bwMode="auto">
              <a:xfrm rot="5400000" flipV="1">
                <a:off x="1987215" y="1876264"/>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74" name="Isosceles Triangle 773"/>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grpSp>
        <p:nvGrpSpPr>
          <p:cNvPr id="985" name="Group 782"/>
          <p:cNvGrpSpPr/>
          <p:nvPr/>
        </p:nvGrpSpPr>
        <p:grpSpPr>
          <a:xfrm>
            <a:off x="6981753" y="4483392"/>
            <a:ext cx="317190" cy="383676"/>
            <a:chOff x="4277907" y="2848372"/>
            <a:chExt cx="238120" cy="288032"/>
          </a:xfrm>
        </p:grpSpPr>
        <p:grpSp>
          <p:nvGrpSpPr>
            <p:cNvPr id="986" name="Group 263"/>
            <p:cNvGrpSpPr>
              <a:grpSpLocks noChangeAspect="1"/>
            </p:cNvGrpSpPr>
            <p:nvPr/>
          </p:nvGrpSpPr>
          <p:grpSpPr>
            <a:xfrm>
              <a:off x="4277907" y="2848372"/>
              <a:ext cx="96010" cy="288032"/>
              <a:chOff x="1951211" y="1696244"/>
              <a:chExt cx="144016" cy="432048"/>
            </a:xfrm>
          </p:grpSpPr>
          <p:sp>
            <p:nvSpPr>
              <p:cNvPr id="795" name="Flowchart: Delay 794"/>
              <p:cNvSpPr/>
              <p:nvPr/>
            </p:nvSpPr>
            <p:spPr bwMode="auto">
              <a:xfrm rot="16200000">
                <a:off x="1987215" y="1804256"/>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96" name="Isosceles Triangle 795"/>
              <p:cNvSpPr/>
              <p:nvPr/>
            </p:nvSpPr>
            <p:spPr bwMode="auto">
              <a:xfrm flipH="1">
                <a:off x="1951211" y="1696244"/>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97" name="Flowchart: Delay 796"/>
              <p:cNvSpPr/>
              <p:nvPr/>
            </p:nvSpPr>
            <p:spPr bwMode="auto">
              <a:xfrm rot="5400000" flipV="1">
                <a:off x="1987215" y="1876264"/>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98" name="Isosceles Triangle 797"/>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224" name="Group 264"/>
            <p:cNvGrpSpPr>
              <a:grpSpLocks noChangeAspect="1"/>
            </p:cNvGrpSpPr>
            <p:nvPr/>
          </p:nvGrpSpPr>
          <p:grpSpPr>
            <a:xfrm>
              <a:off x="4346157" y="2848372"/>
              <a:ext cx="96010" cy="288032"/>
              <a:chOff x="1951211" y="1696244"/>
              <a:chExt cx="144016" cy="432048"/>
            </a:xfrm>
          </p:grpSpPr>
          <p:sp>
            <p:nvSpPr>
              <p:cNvPr id="791" name="Flowchart: Delay 790"/>
              <p:cNvSpPr/>
              <p:nvPr/>
            </p:nvSpPr>
            <p:spPr bwMode="auto">
              <a:xfrm rot="16200000">
                <a:off x="1987215" y="1804256"/>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92" name="Isosceles Triangle 791"/>
              <p:cNvSpPr/>
              <p:nvPr/>
            </p:nvSpPr>
            <p:spPr bwMode="auto">
              <a:xfrm flipH="1">
                <a:off x="1951211" y="1696244"/>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93" name="Flowchart: Delay 792"/>
              <p:cNvSpPr/>
              <p:nvPr/>
            </p:nvSpPr>
            <p:spPr bwMode="auto">
              <a:xfrm rot="5400000" flipV="1">
                <a:off x="1987215" y="1876264"/>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94" name="Isosceles Triangle 793"/>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225" name="Group 273"/>
            <p:cNvGrpSpPr>
              <a:grpSpLocks noChangeAspect="1"/>
            </p:cNvGrpSpPr>
            <p:nvPr/>
          </p:nvGrpSpPr>
          <p:grpSpPr>
            <a:xfrm>
              <a:off x="4420017" y="2848372"/>
              <a:ext cx="96010" cy="288032"/>
              <a:chOff x="1951211" y="1696244"/>
              <a:chExt cx="144016" cy="432048"/>
            </a:xfrm>
          </p:grpSpPr>
          <p:sp>
            <p:nvSpPr>
              <p:cNvPr id="787" name="Flowchart: Delay 786"/>
              <p:cNvSpPr/>
              <p:nvPr/>
            </p:nvSpPr>
            <p:spPr bwMode="auto">
              <a:xfrm rot="16200000">
                <a:off x="1987215" y="1804256"/>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88" name="Isosceles Triangle 787"/>
              <p:cNvSpPr/>
              <p:nvPr/>
            </p:nvSpPr>
            <p:spPr bwMode="auto">
              <a:xfrm flipH="1">
                <a:off x="1951211" y="1696244"/>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89" name="Flowchart: Delay 788"/>
              <p:cNvSpPr/>
              <p:nvPr/>
            </p:nvSpPr>
            <p:spPr bwMode="auto">
              <a:xfrm rot="5400000" flipV="1">
                <a:off x="1987215" y="1876264"/>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90" name="Isosceles Triangle 789"/>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grpSp>
        <p:nvGrpSpPr>
          <p:cNvPr id="226" name="Group 798"/>
          <p:cNvGrpSpPr/>
          <p:nvPr/>
        </p:nvGrpSpPr>
        <p:grpSpPr>
          <a:xfrm>
            <a:off x="7460579" y="4483392"/>
            <a:ext cx="317190" cy="383676"/>
            <a:chOff x="4277907" y="2848372"/>
            <a:chExt cx="238120" cy="288032"/>
          </a:xfrm>
        </p:grpSpPr>
        <p:grpSp>
          <p:nvGrpSpPr>
            <p:cNvPr id="227" name="Group 263"/>
            <p:cNvGrpSpPr>
              <a:grpSpLocks noChangeAspect="1"/>
            </p:cNvGrpSpPr>
            <p:nvPr/>
          </p:nvGrpSpPr>
          <p:grpSpPr>
            <a:xfrm>
              <a:off x="4277907" y="2848372"/>
              <a:ext cx="96010" cy="288032"/>
              <a:chOff x="1951211" y="1696244"/>
              <a:chExt cx="144016" cy="432048"/>
            </a:xfrm>
          </p:grpSpPr>
          <p:sp>
            <p:nvSpPr>
              <p:cNvPr id="811" name="Flowchart: Delay 810"/>
              <p:cNvSpPr/>
              <p:nvPr/>
            </p:nvSpPr>
            <p:spPr bwMode="auto">
              <a:xfrm rot="16200000">
                <a:off x="1987215" y="1804256"/>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12" name="Isosceles Triangle 811"/>
              <p:cNvSpPr/>
              <p:nvPr/>
            </p:nvSpPr>
            <p:spPr bwMode="auto">
              <a:xfrm flipH="1">
                <a:off x="1951211" y="1696244"/>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13" name="Flowchart: Delay 812"/>
              <p:cNvSpPr/>
              <p:nvPr/>
            </p:nvSpPr>
            <p:spPr bwMode="auto">
              <a:xfrm rot="5400000" flipV="1">
                <a:off x="1987215" y="1876264"/>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14" name="Isosceles Triangle 813"/>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228" name="Group 264"/>
            <p:cNvGrpSpPr>
              <a:grpSpLocks noChangeAspect="1"/>
            </p:cNvGrpSpPr>
            <p:nvPr/>
          </p:nvGrpSpPr>
          <p:grpSpPr>
            <a:xfrm>
              <a:off x="4346157" y="2848372"/>
              <a:ext cx="96010" cy="288032"/>
              <a:chOff x="1951211" y="1696244"/>
              <a:chExt cx="144016" cy="432048"/>
            </a:xfrm>
          </p:grpSpPr>
          <p:sp>
            <p:nvSpPr>
              <p:cNvPr id="807" name="Flowchart: Delay 806"/>
              <p:cNvSpPr/>
              <p:nvPr/>
            </p:nvSpPr>
            <p:spPr bwMode="auto">
              <a:xfrm rot="16200000">
                <a:off x="1987215" y="1804256"/>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08" name="Isosceles Triangle 807"/>
              <p:cNvSpPr/>
              <p:nvPr/>
            </p:nvSpPr>
            <p:spPr bwMode="auto">
              <a:xfrm flipH="1">
                <a:off x="1951211" y="1696244"/>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09" name="Flowchart: Delay 808"/>
              <p:cNvSpPr/>
              <p:nvPr/>
            </p:nvSpPr>
            <p:spPr bwMode="auto">
              <a:xfrm rot="5400000" flipV="1">
                <a:off x="1987215" y="1876264"/>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10" name="Isosceles Triangle 809"/>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229" name="Group 273"/>
            <p:cNvGrpSpPr>
              <a:grpSpLocks noChangeAspect="1"/>
            </p:cNvGrpSpPr>
            <p:nvPr/>
          </p:nvGrpSpPr>
          <p:grpSpPr>
            <a:xfrm>
              <a:off x="4420017" y="2848372"/>
              <a:ext cx="96010" cy="288032"/>
              <a:chOff x="1951211" y="1696244"/>
              <a:chExt cx="144016" cy="432048"/>
            </a:xfrm>
          </p:grpSpPr>
          <p:sp>
            <p:nvSpPr>
              <p:cNvPr id="803" name="Flowchart: Delay 802"/>
              <p:cNvSpPr/>
              <p:nvPr/>
            </p:nvSpPr>
            <p:spPr bwMode="auto">
              <a:xfrm rot="16200000">
                <a:off x="1987215" y="1804256"/>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04" name="Isosceles Triangle 803"/>
              <p:cNvSpPr/>
              <p:nvPr/>
            </p:nvSpPr>
            <p:spPr bwMode="auto">
              <a:xfrm flipH="1">
                <a:off x="1951211" y="1696244"/>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05" name="Flowchart: Delay 804"/>
              <p:cNvSpPr/>
              <p:nvPr/>
            </p:nvSpPr>
            <p:spPr bwMode="auto">
              <a:xfrm rot="5400000" flipV="1">
                <a:off x="1987215" y="1876264"/>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06" name="Isosceles Triangle 805"/>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grpSp>
        <p:nvGrpSpPr>
          <p:cNvPr id="230" name="Group 814"/>
          <p:cNvGrpSpPr/>
          <p:nvPr/>
        </p:nvGrpSpPr>
        <p:grpSpPr>
          <a:xfrm>
            <a:off x="6021793" y="4483392"/>
            <a:ext cx="317190" cy="383676"/>
            <a:chOff x="4277907" y="2848372"/>
            <a:chExt cx="238120" cy="288032"/>
          </a:xfrm>
        </p:grpSpPr>
        <p:grpSp>
          <p:nvGrpSpPr>
            <p:cNvPr id="231" name="Group 263"/>
            <p:cNvGrpSpPr>
              <a:grpSpLocks noChangeAspect="1"/>
            </p:cNvGrpSpPr>
            <p:nvPr/>
          </p:nvGrpSpPr>
          <p:grpSpPr>
            <a:xfrm>
              <a:off x="4277907" y="2848372"/>
              <a:ext cx="96010" cy="288032"/>
              <a:chOff x="1951211" y="1696244"/>
              <a:chExt cx="144016" cy="432048"/>
            </a:xfrm>
          </p:grpSpPr>
          <p:sp>
            <p:nvSpPr>
              <p:cNvPr id="827" name="Flowchart: Delay 826"/>
              <p:cNvSpPr/>
              <p:nvPr/>
            </p:nvSpPr>
            <p:spPr bwMode="auto">
              <a:xfrm rot="16200000">
                <a:off x="1987215" y="1804256"/>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28" name="Isosceles Triangle 827"/>
              <p:cNvSpPr/>
              <p:nvPr/>
            </p:nvSpPr>
            <p:spPr bwMode="auto">
              <a:xfrm flipH="1">
                <a:off x="1951211" y="1696244"/>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29" name="Flowchart: Delay 828"/>
              <p:cNvSpPr/>
              <p:nvPr/>
            </p:nvSpPr>
            <p:spPr bwMode="auto">
              <a:xfrm rot="5400000" flipV="1">
                <a:off x="1987215" y="1876264"/>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30" name="Isosceles Triangle 829"/>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232" name="Group 264"/>
            <p:cNvGrpSpPr>
              <a:grpSpLocks noChangeAspect="1"/>
            </p:cNvGrpSpPr>
            <p:nvPr/>
          </p:nvGrpSpPr>
          <p:grpSpPr>
            <a:xfrm>
              <a:off x="4346157" y="2848372"/>
              <a:ext cx="96010" cy="288032"/>
              <a:chOff x="1951211" y="1696244"/>
              <a:chExt cx="144016" cy="432048"/>
            </a:xfrm>
          </p:grpSpPr>
          <p:sp>
            <p:nvSpPr>
              <p:cNvPr id="823" name="Flowchart: Delay 822"/>
              <p:cNvSpPr/>
              <p:nvPr/>
            </p:nvSpPr>
            <p:spPr bwMode="auto">
              <a:xfrm rot="16200000">
                <a:off x="1987215" y="1804256"/>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24" name="Isosceles Triangle 823"/>
              <p:cNvSpPr/>
              <p:nvPr/>
            </p:nvSpPr>
            <p:spPr bwMode="auto">
              <a:xfrm flipH="1">
                <a:off x="1951211" y="1696244"/>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25" name="Flowchart: Delay 824"/>
              <p:cNvSpPr/>
              <p:nvPr/>
            </p:nvSpPr>
            <p:spPr bwMode="auto">
              <a:xfrm rot="5400000" flipV="1">
                <a:off x="1987215" y="1876264"/>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26" name="Isosceles Triangle 825"/>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233" name="Group 273"/>
            <p:cNvGrpSpPr>
              <a:grpSpLocks noChangeAspect="1"/>
            </p:cNvGrpSpPr>
            <p:nvPr/>
          </p:nvGrpSpPr>
          <p:grpSpPr>
            <a:xfrm>
              <a:off x="4420017" y="2848372"/>
              <a:ext cx="96010" cy="288032"/>
              <a:chOff x="1951211" y="1696244"/>
              <a:chExt cx="144016" cy="432048"/>
            </a:xfrm>
          </p:grpSpPr>
          <p:sp>
            <p:nvSpPr>
              <p:cNvPr id="819" name="Flowchart: Delay 818"/>
              <p:cNvSpPr/>
              <p:nvPr/>
            </p:nvSpPr>
            <p:spPr bwMode="auto">
              <a:xfrm rot="16200000">
                <a:off x="1987215" y="1804256"/>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20" name="Isosceles Triangle 819"/>
              <p:cNvSpPr/>
              <p:nvPr/>
            </p:nvSpPr>
            <p:spPr bwMode="auto">
              <a:xfrm flipH="1">
                <a:off x="1951211" y="1696244"/>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21" name="Flowchart: Delay 820"/>
              <p:cNvSpPr/>
              <p:nvPr/>
            </p:nvSpPr>
            <p:spPr bwMode="auto">
              <a:xfrm rot="5400000" flipV="1">
                <a:off x="1987215" y="1876264"/>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22" name="Isosceles Triangle 821"/>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grpSp>
        <p:nvGrpSpPr>
          <p:cNvPr id="234" name="Group 830"/>
          <p:cNvGrpSpPr/>
          <p:nvPr/>
        </p:nvGrpSpPr>
        <p:grpSpPr>
          <a:xfrm>
            <a:off x="6494685" y="4483392"/>
            <a:ext cx="317190" cy="383676"/>
            <a:chOff x="4277907" y="2848372"/>
            <a:chExt cx="238120" cy="288032"/>
          </a:xfrm>
        </p:grpSpPr>
        <p:grpSp>
          <p:nvGrpSpPr>
            <p:cNvPr id="235" name="Group 263"/>
            <p:cNvGrpSpPr>
              <a:grpSpLocks noChangeAspect="1"/>
            </p:cNvGrpSpPr>
            <p:nvPr/>
          </p:nvGrpSpPr>
          <p:grpSpPr>
            <a:xfrm>
              <a:off x="4277907" y="2848372"/>
              <a:ext cx="96010" cy="288032"/>
              <a:chOff x="1951211" y="1696244"/>
              <a:chExt cx="144016" cy="432048"/>
            </a:xfrm>
          </p:grpSpPr>
          <p:sp>
            <p:nvSpPr>
              <p:cNvPr id="843" name="Flowchart: Delay 842"/>
              <p:cNvSpPr/>
              <p:nvPr/>
            </p:nvSpPr>
            <p:spPr bwMode="auto">
              <a:xfrm rot="16200000">
                <a:off x="1987215" y="1804256"/>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44" name="Isosceles Triangle 843"/>
              <p:cNvSpPr/>
              <p:nvPr/>
            </p:nvSpPr>
            <p:spPr bwMode="auto">
              <a:xfrm flipH="1">
                <a:off x="1951211" y="1696244"/>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45" name="Flowchart: Delay 844"/>
              <p:cNvSpPr/>
              <p:nvPr/>
            </p:nvSpPr>
            <p:spPr bwMode="auto">
              <a:xfrm rot="5400000" flipV="1">
                <a:off x="1987215" y="1876264"/>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46" name="Isosceles Triangle 845"/>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236" name="Group 264"/>
            <p:cNvGrpSpPr>
              <a:grpSpLocks noChangeAspect="1"/>
            </p:cNvGrpSpPr>
            <p:nvPr/>
          </p:nvGrpSpPr>
          <p:grpSpPr>
            <a:xfrm>
              <a:off x="4346157" y="2848372"/>
              <a:ext cx="96010" cy="288032"/>
              <a:chOff x="1951211" y="1696244"/>
              <a:chExt cx="144016" cy="432048"/>
            </a:xfrm>
          </p:grpSpPr>
          <p:sp>
            <p:nvSpPr>
              <p:cNvPr id="839" name="Flowchart: Delay 838"/>
              <p:cNvSpPr/>
              <p:nvPr/>
            </p:nvSpPr>
            <p:spPr bwMode="auto">
              <a:xfrm rot="16200000">
                <a:off x="1987215" y="1804256"/>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40" name="Isosceles Triangle 839"/>
              <p:cNvSpPr/>
              <p:nvPr/>
            </p:nvSpPr>
            <p:spPr bwMode="auto">
              <a:xfrm flipH="1">
                <a:off x="1951211" y="1696244"/>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41" name="Flowchart: Delay 840"/>
              <p:cNvSpPr/>
              <p:nvPr/>
            </p:nvSpPr>
            <p:spPr bwMode="auto">
              <a:xfrm rot="5400000" flipV="1">
                <a:off x="1987215" y="1876264"/>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42" name="Isosceles Triangle 841"/>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237" name="Group 273"/>
            <p:cNvGrpSpPr>
              <a:grpSpLocks noChangeAspect="1"/>
            </p:cNvGrpSpPr>
            <p:nvPr/>
          </p:nvGrpSpPr>
          <p:grpSpPr>
            <a:xfrm>
              <a:off x="4420017" y="2848372"/>
              <a:ext cx="96010" cy="288032"/>
              <a:chOff x="1951211" y="1696244"/>
              <a:chExt cx="144016" cy="432048"/>
            </a:xfrm>
          </p:grpSpPr>
          <p:sp>
            <p:nvSpPr>
              <p:cNvPr id="835" name="Flowchart: Delay 834"/>
              <p:cNvSpPr/>
              <p:nvPr/>
            </p:nvSpPr>
            <p:spPr bwMode="auto">
              <a:xfrm rot="16200000">
                <a:off x="1987215" y="1804256"/>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36" name="Isosceles Triangle 835"/>
              <p:cNvSpPr/>
              <p:nvPr/>
            </p:nvSpPr>
            <p:spPr bwMode="auto">
              <a:xfrm flipH="1">
                <a:off x="1951211" y="1696244"/>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37" name="Flowchart: Delay 836"/>
              <p:cNvSpPr/>
              <p:nvPr/>
            </p:nvSpPr>
            <p:spPr bwMode="auto">
              <a:xfrm rot="5400000" flipV="1">
                <a:off x="1987215" y="1876264"/>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38" name="Isosceles Triangle 837"/>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grpSp>
        <p:nvGrpSpPr>
          <p:cNvPr id="238" name="Group 953"/>
          <p:cNvGrpSpPr/>
          <p:nvPr/>
        </p:nvGrpSpPr>
        <p:grpSpPr>
          <a:xfrm>
            <a:off x="2564495" y="6114016"/>
            <a:ext cx="511567" cy="383676"/>
            <a:chOff x="2335066" y="5800700"/>
            <a:chExt cx="384042" cy="288032"/>
          </a:xfrm>
        </p:grpSpPr>
        <p:grpSp>
          <p:nvGrpSpPr>
            <p:cNvPr id="239" name="Group 263"/>
            <p:cNvGrpSpPr>
              <a:grpSpLocks noChangeAspect="1"/>
            </p:cNvGrpSpPr>
            <p:nvPr/>
          </p:nvGrpSpPr>
          <p:grpSpPr>
            <a:xfrm>
              <a:off x="2335066" y="5800700"/>
              <a:ext cx="96010" cy="288032"/>
              <a:chOff x="1951211" y="1696244"/>
              <a:chExt cx="144016" cy="432048"/>
            </a:xfrm>
            <a:solidFill>
              <a:srgbClr val="99FF66"/>
            </a:solidFill>
          </p:grpSpPr>
          <p:sp>
            <p:nvSpPr>
              <p:cNvPr id="859" name="Flowchart: Delay 858"/>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60" name="Isosceles Triangle 859"/>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61" name="Flowchart: Delay 860"/>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62" name="Isosceles Triangle 861"/>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240" name="Group 264"/>
            <p:cNvGrpSpPr>
              <a:grpSpLocks noChangeAspect="1"/>
            </p:cNvGrpSpPr>
            <p:nvPr/>
          </p:nvGrpSpPr>
          <p:grpSpPr>
            <a:xfrm>
              <a:off x="2408079" y="5800700"/>
              <a:ext cx="96010" cy="288032"/>
              <a:chOff x="1951211" y="1696244"/>
              <a:chExt cx="144016" cy="432048"/>
            </a:xfrm>
            <a:solidFill>
              <a:srgbClr val="99FF66"/>
            </a:solidFill>
          </p:grpSpPr>
          <p:sp>
            <p:nvSpPr>
              <p:cNvPr id="855" name="Flowchart: Delay 854"/>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56" name="Isosceles Triangle 855"/>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57" name="Flowchart: Delay 856"/>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58" name="Isosceles Triangle 857"/>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241" name="Group 273"/>
            <p:cNvGrpSpPr>
              <a:grpSpLocks noChangeAspect="1"/>
            </p:cNvGrpSpPr>
            <p:nvPr/>
          </p:nvGrpSpPr>
          <p:grpSpPr>
            <a:xfrm>
              <a:off x="2481939" y="5800700"/>
              <a:ext cx="96010" cy="288032"/>
              <a:chOff x="1951211" y="1696244"/>
              <a:chExt cx="144016" cy="432048"/>
            </a:xfrm>
            <a:solidFill>
              <a:srgbClr val="99FF66"/>
            </a:solidFill>
          </p:grpSpPr>
          <p:sp>
            <p:nvSpPr>
              <p:cNvPr id="851" name="Flowchart: Delay 850"/>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52" name="Isosceles Triangle 851"/>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53" name="Flowchart: Delay 852"/>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54" name="Isosceles Triangle 853"/>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242" name="Group 273"/>
            <p:cNvGrpSpPr>
              <a:grpSpLocks noChangeAspect="1"/>
            </p:cNvGrpSpPr>
            <p:nvPr/>
          </p:nvGrpSpPr>
          <p:grpSpPr>
            <a:xfrm>
              <a:off x="2551466" y="5800700"/>
              <a:ext cx="96010" cy="288032"/>
              <a:chOff x="1951211" y="1696244"/>
              <a:chExt cx="144016" cy="432048"/>
            </a:xfrm>
            <a:solidFill>
              <a:srgbClr val="99FF66"/>
            </a:solidFill>
          </p:grpSpPr>
          <p:sp>
            <p:nvSpPr>
              <p:cNvPr id="945" name="Flowchart: Delay 944"/>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946" name="Isosceles Triangle 945"/>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947" name="Flowchart: Delay 946"/>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948" name="Isosceles Triangle 947"/>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243" name="Group 273"/>
            <p:cNvGrpSpPr>
              <a:grpSpLocks noChangeAspect="1"/>
            </p:cNvGrpSpPr>
            <p:nvPr/>
          </p:nvGrpSpPr>
          <p:grpSpPr>
            <a:xfrm>
              <a:off x="2623098" y="5800700"/>
              <a:ext cx="96010" cy="288032"/>
              <a:chOff x="1951211" y="1696244"/>
              <a:chExt cx="144016" cy="432048"/>
            </a:xfrm>
            <a:solidFill>
              <a:srgbClr val="99FF66"/>
            </a:solidFill>
          </p:grpSpPr>
          <p:sp>
            <p:nvSpPr>
              <p:cNvPr id="950" name="Flowchart: Delay 949"/>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951" name="Isosceles Triangle 950"/>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952" name="Flowchart: Delay 951"/>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953" name="Isosceles Triangle 952"/>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grpSp>
        <p:nvGrpSpPr>
          <p:cNvPr id="244" name="Group 954"/>
          <p:cNvGrpSpPr/>
          <p:nvPr/>
        </p:nvGrpSpPr>
        <p:grpSpPr>
          <a:xfrm>
            <a:off x="3236429" y="6114016"/>
            <a:ext cx="511567" cy="383676"/>
            <a:chOff x="2335066" y="5800700"/>
            <a:chExt cx="384042" cy="288032"/>
          </a:xfrm>
        </p:grpSpPr>
        <p:grpSp>
          <p:nvGrpSpPr>
            <p:cNvPr id="245" name="Group 263"/>
            <p:cNvGrpSpPr>
              <a:grpSpLocks noChangeAspect="1"/>
            </p:cNvGrpSpPr>
            <p:nvPr/>
          </p:nvGrpSpPr>
          <p:grpSpPr>
            <a:xfrm>
              <a:off x="2335066" y="5800700"/>
              <a:ext cx="96010" cy="288032"/>
              <a:chOff x="1951211" y="1696244"/>
              <a:chExt cx="144016" cy="432048"/>
            </a:xfrm>
            <a:solidFill>
              <a:srgbClr val="99FF66"/>
            </a:solidFill>
          </p:grpSpPr>
          <p:sp>
            <p:nvSpPr>
              <p:cNvPr id="977" name="Flowchart: Delay 976"/>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978" name="Isosceles Triangle 977"/>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979" name="Flowchart: Delay 978"/>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980" name="Isosceles Triangle 979"/>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246" name="Group 264"/>
            <p:cNvGrpSpPr>
              <a:grpSpLocks noChangeAspect="1"/>
            </p:cNvGrpSpPr>
            <p:nvPr/>
          </p:nvGrpSpPr>
          <p:grpSpPr>
            <a:xfrm>
              <a:off x="2408079" y="5800700"/>
              <a:ext cx="96010" cy="288032"/>
              <a:chOff x="1951211" y="1696244"/>
              <a:chExt cx="144016" cy="432048"/>
            </a:xfrm>
            <a:solidFill>
              <a:srgbClr val="99FF66"/>
            </a:solidFill>
          </p:grpSpPr>
          <p:sp>
            <p:nvSpPr>
              <p:cNvPr id="973" name="Flowchart: Delay 972"/>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974" name="Isosceles Triangle 973"/>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975" name="Flowchart: Delay 974"/>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976" name="Isosceles Triangle 975"/>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247" name="Group 273"/>
            <p:cNvGrpSpPr>
              <a:grpSpLocks noChangeAspect="1"/>
            </p:cNvGrpSpPr>
            <p:nvPr/>
          </p:nvGrpSpPr>
          <p:grpSpPr>
            <a:xfrm>
              <a:off x="2481939" y="5800700"/>
              <a:ext cx="96010" cy="288032"/>
              <a:chOff x="1951211" y="1696244"/>
              <a:chExt cx="144016" cy="432048"/>
            </a:xfrm>
            <a:solidFill>
              <a:srgbClr val="99FF66"/>
            </a:solidFill>
          </p:grpSpPr>
          <p:sp>
            <p:nvSpPr>
              <p:cNvPr id="969" name="Flowchart: Delay 968"/>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970" name="Isosceles Triangle 969"/>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971" name="Flowchart: Delay 970"/>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972" name="Isosceles Triangle 971"/>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248" name="Group 273"/>
            <p:cNvGrpSpPr>
              <a:grpSpLocks noChangeAspect="1"/>
            </p:cNvGrpSpPr>
            <p:nvPr/>
          </p:nvGrpSpPr>
          <p:grpSpPr>
            <a:xfrm>
              <a:off x="2551466" y="5800700"/>
              <a:ext cx="96010" cy="288032"/>
              <a:chOff x="1951211" y="1696244"/>
              <a:chExt cx="144016" cy="432048"/>
            </a:xfrm>
            <a:solidFill>
              <a:srgbClr val="99FF66"/>
            </a:solidFill>
          </p:grpSpPr>
          <p:sp>
            <p:nvSpPr>
              <p:cNvPr id="965" name="Flowchart: Delay 964"/>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966" name="Isosceles Triangle 965"/>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967" name="Flowchart: Delay 966"/>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968" name="Isosceles Triangle 967"/>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249" name="Group 273"/>
            <p:cNvGrpSpPr>
              <a:grpSpLocks noChangeAspect="1"/>
            </p:cNvGrpSpPr>
            <p:nvPr/>
          </p:nvGrpSpPr>
          <p:grpSpPr>
            <a:xfrm>
              <a:off x="2623098" y="5800700"/>
              <a:ext cx="96010" cy="288032"/>
              <a:chOff x="1951211" y="1696244"/>
              <a:chExt cx="144016" cy="432048"/>
            </a:xfrm>
            <a:solidFill>
              <a:srgbClr val="99FF66"/>
            </a:solidFill>
          </p:grpSpPr>
          <p:sp>
            <p:nvSpPr>
              <p:cNvPr id="961" name="Flowchart: Delay 960"/>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962" name="Isosceles Triangle 961"/>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963" name="Flowchart: Delay 962"/>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964" name="Isosceles Triangle 963"/>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grpSp>
        <p:nvGrpSpPr>
          <p:cNvPr id="250" name="Group 980"/>
          <p:cNvGrpSpPr/>
          <p:nvPr/>
        </p:nvGrpSpPr>
        <p:grpSpPr>
          <a:xfrm>
            <a:off x="3907361" y="6114016"/>
            <a:ext cx="511567" cy="383676"/>
            <a:chOff x="2335066" y="5800700"/>
            <a:chExt cx="384042" cy="288032"/>
          </a:xfrm>
        </p:grpSpPr>
        <p:grpSp>
          <p:nvGrpSpPr>
            <p:cNvPr id="251" name="Group 263"/>
            <p:cNvGrpSpPr>
              <a:grpSpLocks noChangeAspect="1"/>
            </p:cNvGrpSpPr>
            <p:nvPr/>
          </p:nvGrpSpPr>
          <p:grpSpPr>
            <a:xfrm>
              <a:off x="2335066" y="5800700"/>
              <a:ext cx="96010" cy="288032"/>
              <a:chOff x="1951211" y="1696244"/>
              <a:chExt cx="144016" cy="432048"/>
            </a:xfrm>
            <a:solidFill>
              <a:srgbClr val="99FF66"/>
            </a:solidFill>
          </p:grpSpPr>
          <p:sp>
            <p:nvSpPr>
              <p:cNvPr id="1003" name="Flowchart: Delay 1002"/>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04" name="Isosceles Triangle 1003"/>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05" name="Flowchart: Delay 1004"/>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06" name="Isosceles Triangle 1005"/>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252" name="Group 264"/>
            <p:cNvGrpSpPr>
              <a:grpSpLocks noChangeAspect="1"/>
            </p:cNvGrpSpPr>
            <p:nvPr/>
          </p:nvGrpSpPr>
          <p:grpSpPr>
            <a:xfrm>
              <a:off x="2408079" y="5800700"/>
              <a:ext cx="96010" cy="288032"/>
              <a:chOff x="1951211" y="1696244"/>
              <a:chExt cx="144016" cy="432048"/>
            </a:xfrm>
            <a:solidFill>
              <a:srgbClr val="99FF66"/>
            </a:solidFill>
          </p:grpSpPr>
          <p:sp>
            <p:nvSpPr>
              <p:cNvPr id="999" name="Flowchart: Delay 998"/>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00" name="Isosceles Triangle 999"/>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01" name="Flowchart: Delay 1000"/>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02" name="Isosceles Triangle 1001"/>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253" name="Group 273"/>
            <p:cNvGrpSpPr>
              <a:grpSpLocks noChangeAspect="1"/>
            </p:cNvGrpSpPr>
            <p:nvPr/>
          </p:nvGrpSpPr>
          <p:grpSpPr>
            <a:xfrm>
              <a:off x="2481939" y="5800700"/>
              <a:ext cx="96010" cy="288032"/>
              <a:chOff x="1951211" y="1696244"/>
              <a:chExt cx="144016" cy="432048"/>
            </a:xfrm>
            <a:solidFill>
              <a:srgbClr val="99FF66"/>
            </a:solidFill>
          </p:grpSpPr>
          <p:sp>
            <p:nvSpPr>
              <p:cNvPr id="995" name="Flowchart: Delay 994"/>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996" name="Isosceles Triangle 995"/>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997" name="Flowchart: Delay 996"/>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998" name="Isosceles Triangle 997"/>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254" name="Group 273"/>
            <p:cNvGrpSpPr>
              <a:grpSpLocks noChangeAspect="1"/>
            </p:cNvGrpSpPr>
            <p:nvPr/>
          </p:nvGrpSpPr>
          <p:grpSpPr>
            <a:xfrm>
              <a:off x="2551466" y="5800700"/>
              <a:ext cx="96010" cy="288032"/>
              <a:chOff x="1951211" y="1696244"/>
              <a:chExt cx="144016" cy="432048"/>
            </a:xfrm>
            <a:solidFill>
              <a:srgbClr val="99FF66"/>
            </a:solidFill>
          </p:grpSpPr>
          <p:sp>
            <p:nvSpPr>
              <p:cNvPr id="991" name="Flowchart: Delay 990"/>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992" name="Isosceles Triangle 991"/>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993" name="Flowchart: Delay 992"/>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994" name="Isosceles Triangle 993"/>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256" name="Group 273"/>
            <p:cNvGrpSpPr>
              <a:grpSpLocks noChangeAspect="1"/>
            </p:cNvGrpSpPr>
            <p:nvPr/>
          </p:nvGrpSpPr>
          <p:grpSpPr>
            <a:xfrm>
              <a:off x="2623098" y="5800700"/>
              <a:ext cx="96010" cy="288032"/>
              <a:chOff x="1951211" y="1696244"/>
              <a:chExt cx="144016" cy="432048"/>
            </a:xfrm>
            <a:solidFill>
              <a:srgbClr val="99FF66"/>
            </a:solidFill>
          </p:grpSpPr>
          <p:sp>
            <p:nvSpPr>
              <p:cNvPr id="987" name="Flowchart: Delay 986"/>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988" name="Isosceles Triangle 987"/>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989" name="Flowchart: Delay 988"/>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990" name="Isosceles Triangle 989"/>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grpSp>
        <p:nvGrpSpPr>
          <p:cNvPr id="257" name="Group 1006"/>
          <p:cNvGrpSpPr/>
          <p:nvPr/>
        </p:nvGrpSpPr>
        <p:grpSpPr>
          <a:xfrm>
            <a:off x="4579296" y="6114016"/>
            <a:ext cx="511567" cy="383676"/>
            <a:chOff x="2335066" y="5800700"/>
            <a:chExt cx="384042" cy="288032"/>
          </a:xfrm>
        </p:grpSpPr>
        <p:grpSp>
          <p:nvGrpSpPr>
            <p:cNvPr id="258" name="Group 263"/>
            <p:cNvGrpSpPr>
              <a:grpSpLocks noChangeAspect="1"/>
            </p:cNvGrpSpPr>
            <p:nvPr/>
          </p:nvGrpSpPr>
          <p:grpSpPr>
            <a:xfrm>
              <a:off x="2335066" y="5800700"/>
              <a:ext cx="96010" cy="288032"/>
              <a:chOff x="1951211" y="1696244"/>
              <a:chExt cx="144016" cy="432048"/>
            </a:xfrm>
            <a:solidFill>
              <a:srgbClr val="99FF66"/>
            </a:solidFill>
          </p:grpSpPr>
          <p:sp>
            <p:nvSpPr>
              <p:cNvPr id="1029" name="Flowchart: Delay 1028"/>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30" name="Isosceles Triangle 1029"/>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31" name="Flowchart: Delay 1030"/>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32" name="Isosceles Triangle 1031"/>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259" name="Group 264"/>
            <p:cNvGrpSpPr>
              <a:grpSpLocks noChangeAspect="1"/>
            </p:cNvGrpSpPr>
            <p:nvPr/>
          </p:nvGrpSpPr>
          <p:grpSpPr>
            <a:xfrm>
              <a:off x="2408079" y="5800700"/>
              <a:ext cx="96010" cy="288032"/>
              <a:chOff x="1951211" y="1696244"/>
              <a:chExt cx="144016" cy="432048"/>
            </a:xfrm>
            <a:solidFill>
              <a:srgbClr val="99FF66"/>
            </a:solidFill>
          </p:grpSpPr>
          <p:sp>
            <p:nvSpPr>
              <p:cNvPr id="1025" name="Flowchart: Delay 1024"/>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26" name="Isosceles Triangle 1025"/>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27" name="Flowchart: Delay 1026"/>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28" name="Isosceles Triangle 1027"/>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263" name="Group 273"/>
            <p:cNvGrpSpPr>
              <a:grpSpLocks noChangeAspect="1"/>
            </p:cNvGrpSpPr>
            <p:nvPr/>
          </p:nvGrpSpPr>
          <p:grpSpPr>
            <a:xfrm>
              <a:off x="2481939" y="5800700"/>
              <a:ext cx="96010" cy="288032"/>
              <a:chOff x="1951211" y="1696244"/>
              <a:chExt cx="144016" cy="432048"/>
            </a:xfrm>
            <a:solidFill>
              <a:srgbClr val="99FF66"/>
            </a:solidFill>
          </p:grpSpPr>
          <p:sp>
            <p:nvSpPr>
              <p:cNvPr id="1021" name="Flowchart: Delay 1020"/>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22" name="Isosceles Triangle 1021"/>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23" name="Flowchart: Delay 1022"/>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24" name="Isosceles Triangle 1023"/>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264" name="Group 273"/>
            <p:cNvGrpSpPr>
              <a:grpSpLocks noChangeAspect="1"/>
            </p:cNvGrpSpPr>
            <p:nvPr/>
          </p:nvGrpSpPr>
          <p:grpSpPr>
            <a:xfrm>
              <a:off x="2551466" y="5800700"/>
              <a:ext cx="96010" cy="288032"/>
              <a:chOff x="1951211" y="1696244"/>
              <a:chExt cx="144016" cy="432048"/>
            </a:xfrm>
            <a:solidFill>
              <a:srgbClr val="99FF66"/>
            </a:solidFill>
          </p:grpSpPr>
          <p:sp>
            <p:nvSpPr>
              <p:cNvPr id="1017" name="Flowchart: Delay 1016"/>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18" name="Isosceles Triangle 1017"/>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19" name="Flowchart: Delay 1018"/>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20" name="Isosceles Triangle 1019"/>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265" name="Group 273"/>
            <p:cNvGrpSpPr>
              <a:grpSpLocks noChangeAspect="1"/>
            </p:cNvGrpSpPr>
            <p:nvPr/>
          </p:nvGrpSpPr>
          <p:grpSpPr>
            <a:xfrm>
              <a:off x="2623098" y="5800700"/>
              <a:ext cx="96010" cy="288032"/>
              <a:chOff x="1951211" y="1696244"/>
              <a:chExt cx="144016" cy="432048"/>
            </a:xfrm>
            <a:solidFill>
              <a:srgbClr val="99FF66"/>
            </a:solidFill>
          </p:grpSpPr>
          <p:sp>
            <p:nvSpPr>
              <p:cNvPr id="1013" name="Flowchart: Delay 1012"/>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14" name="Isosceles Triangle 1013"/>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15" name="Flowchart: Delay 1014"/>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16" name="Isosceles Triangle 1015"/>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grpSp>
        <p:nvGrpSpPr>
          <p:cNvPr id="274" name="Group 1032"/>
          <p:cNvGrpSpPr/>
          <p:nvPr/>
        </p:nvGrpSpPr>
        <p:grpSpPr>
          <a:xfrm>
            <a:off x="5250228" y="6114016"/>
            <a:ext cx="511567" cy="383676"/>
            <a:chOff x="2335066" y="5800700"/>
            <a:chExt cx="384042" cy="288032"/>
          </a:xfrm>
        </p:grpSpPr>
        <p:grpSp>
          <p:nvGrpSpPr>
            <p:cNvPr id="279" name="Group 263"/>
            <p:cNvGrpSpPr>
              <a:grpSpLocks noChangeAspect="1"/>
            </p:cNvGrpSpPr>
            <p:nvPr/>
          </p:nvGrpSpPr>
          <p:grpSpPr>
            <a:xfrm>
              <a:off x="2335066" y="5800700"/>
              <a:ext cx="96010" cy="288032"/>
              <a:chOff x="1951211" y="1696244"/>
              <a:chExt cx="144016" cy="432048"/>
            </a:xfrm>
            <a:solidFill>
              <a:srgbClr val="99FF66"/>
            </a:solidFill>
          </p:grpSpPr>
          <p:sp>
            <p:nvSpPr>
              <p:cNvPr id="1055" name="Flowchart: Delay 1054"/>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56" name="Isosceles Triangle 1055"/>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57" name="Flowchart: Delay 1056"/>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58" name="Isosceles Triangle 1057"/>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280" name="Group 264"/>
            <p:cNvGrpSpPr>
              <a:grpSpLocks noChangeAspect="1"/>
            </p:cNvGrpSpPr>
            <p:nvPr/>
          </p:nvGrpSpPr>
          <p:grpSpPr>
            <a:xfrm>
              <a:off x="2408079" y="5800700"/>
              <a:ext cx="96010" cy="288032"/>
              <a:chOff x="1951211" y="1696244"/>
              <a:chExt cx="144016" cy="432048"/>
            </a:xfrm>
            <a:solidFill>
              <a:srgbClr val="99FF66"/>
            </a:solidFill>
          </p:grpSpPr>
          <p:sp>
            <p:nvSpPr>
              <p:cNvPr id="1051" name="Flowchart: Delay 1050"/>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52" name="Isosceles Triangle 1051"/>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53" name="Flowchart: Delay 1052"/>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54" name="Isosceles Triangle 1053"/>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281" name="Group 273"/>
            <p:cNvGrpSpPr>
              <a:grpSpLocks noChangeAspect="1"/>
            </p:cNvGrpSpPr>
            <p:nvPr/>
          </p:nvGrpSpPr>
          <p:grpSpPr>
            <a:xfrm>
              <a:off x="2481939" y="5800700"/>
              <a:ext cx="96010" cy="288032"/>
              <a:chOff x="1951211" y="1696244"/>
              <a:chExt cx="144016" cy="432048"/>
            </a:xfrm>
            <a:solidFill>
              <a:srgbClr val="99FF66"/>
            </a:solidFill>
          </p:grpSpPr>
          <p:sp>
            <p:nvSpPr>
              <p:cNvPr id="1047" name="Flowchart: Delay 1046"/>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48" name="Isosceles Triangle 1047"/>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49" name="Flowchart: Delay 1048"/>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50" name="Isosceles Triangle 1049"/>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282" name="Group 273"/>
            <p:cNvGrpSpPr>
              <a:grpSpLocks noChangeAspect="1"/>
            </p:cNvGrpSpPr>
            <p:nvPr/>
          </p:nvGrpSpPr>
          <p:grpSpPr>
            <a:xfrm>
              <a:off x="2551466" y="5800700"/>
              <a:ext cx="96010" cy="288032"/>
              <a:chOff x="1951211" y="1696244"/>
              <a:chExt cx="144016" cy="432048"/>
            </a:xfrm>
            <a:solidFill>
              <a:srgbClr val="99FF66"/>
            </a:solidFill>
          </p:grpSpPr>
          <p:sp>
            <p:nvSpPr>
              <p:cNvPr id="1043" name="Flowchart: Delay 1042"/>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44" name="Isosceles Triangle 1043"/>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45" name="Flowchart: Delay 1044"/>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46" name="Isosceles Triangle 1045"/>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283" name="Group 273"/>
            <p:cNvGrpSpPr>
              <a:grpSpLocks noChangeAspect="1"/>
            </p:cNvGrpSpPr>
            <p:nvPr/>
          </p:nvGrpSpPr>
          <p:grpSpPr>
            <a:xfrm>
              <a:off x="2623098" y="5800700"/>
              <a:ext cx="96010" cy="288032"/>
              <a:chOff x="1951211" y="1696244"/>
              <a:chExt cx="144016" cy="432048"/>
            </a:xfrm>
            <a:solidFill>
              <a:srgbClr val="99FF66"/>
            </a:solidFill>
          </p:grpSpPr>
          <p:sp>
            <p:nvSpPr>
              <p:cNvPr id="1039" name="Flowchart: Delay 1038"/>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40" name="Isosceles Triangle 1039"/>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41" name="Flowchart: Delay 1040"/>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42" name="Isosceles Triangle 1041"/>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grpSp>
        <p:nvGrpSpPr>
          <p:cNvPr id="1007" name="Group 1058"/>
          <p:cNvGrpSpPr/>
          <p:nvPr/>
        </p:nvGrpSpPr>
        <p:grpSpPr>
          <a:xfrm>
            <a:off x="5922162" y="6114016"/>
            <a:ext cx="511567" cy="383676"/>
            <a:chOff x="2335066" y="5800700"/>
            <a:chExt cx="384042" cy="288032"/>
          </a:xfrm>
        </p:grpSpPr>
        <p:grpSp>
          <p:nvGrpSpPr>
            <p:cNvPr id="1008" name="Group 263"/>
            <p:cNvGrpSpPr>
              <a:grpSpLocks noChangeAspect="1"/>
            </p:cNvGrpSpPr>
            <p:nvPr/>
          </p:nvGrpSpPr>
          <p:grpSpPr>
            <a:xfrm>
              <a:off x="2335066" y="5800700"/>
              <a:ext cx="96010" cy="288032"/>
              <a:chOff x="1951211" y="1696244"/>
              <a:chExt cx="144016" cy="432048"/>
            </a:xfrm>
            <a:solidFill>
              <a:srgbClr val="99FF66"/>
            </a:solidFill>
          </p:grpSpPr>
          <p:sp>
            <p:nvSpPr>
              <p:cNvPr id="1081" name="Flowchart: Delay 1080"/>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82" name="Isosceles Triangle 1081"/>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83" name="Flowchart: Delay 1082"/>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84" name="Isosceles Triangle 1083"/>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1009" name="Group 264"/>
            <p:cNvGrpSpPr>
              <a:grpSpLocks noChangeAspect="1"/>
            </p:cNvGrpSpPr>
            <p:nvPr/>
          </p:nvGrpSpPr>
          <p:grpSpPr>
            <a:xfrm>
              <a:off x="2408079" y="5800700"/>
              <a:ext cx="96010" cy="288032"/>
              <a:chOff x="1951211" y="1696244"/>
              <a:chExt cx="144016" cy="432048"/>
            </a:xfrm>
            <a:solidFill>
              <a:srgbClr val="99FF66"/>
            </a:solidFill>
          </p:grpSpPr>
          <p:sp>
            <p:nvSpPr>
              <p:cNvPr id="1077" name="Flowchart: Delay 1076"/>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78" name="Isosceles Triangle 1077"/>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79" name="Flowchart: Delay 1078"/>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80" name="Isosceles Triangle 1079"/>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1010" name="Group 273"/>
            <p:cNvGrpSpPr>
              <a:grpSpLocks noChangeAspect="1"/>
            </p:cNvGrpSpPr>
            <p:nvPr/>
          </p:nvGrpSpPr>
          <p:grpSpPr>
            <a:xfrm>
              <a:off x="2481939" y="5800700"/>
              <a:ext cx="96010" cy="288032"/>
              <a:chOff x="1951211" y="1696244"/>
              <a:chExt cx="144016" cy="432048"/>
            </a:xfrm>
            <a:solidFill>
              <a:srgbClr val="99FF66"/>
            </a:solidFill>
          </p:grpSpPr>
          <p:sp>
            <p:nvSpPr>
              <p:cNvPr id="1073" name="Flowchart: Delay 1072"/>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74" name="Isosceles Triangle 1073"/>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75" name="Flowchart: Delay 1074"/>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76" name="Isosceles Triangle 1075"/>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1011" name="Group 273"/>
            <p:cNvGrpSpPr>
              <a:grpSpLocks noChangeAspect="1"/>
            </p:cNvGrpSpPr>
            <p:nvPr/>
          </p:nvGrpSpPr>
          <p:grpSpPr>
            <a:xfrm>
              <a:off x="2551466" y="5800700"/>
              <a:ext cx="96010" cy="288032"/>
              <a:chOff x="1951211" y="1696244"/>
              <a:chExt cx="144016" cy="432048"/>
            </a:xfrm>
            <a:solidFill>
              <a:srgbClr val="99FF66"/>
            </a:solidFill>
          </p:grpSpPr>
          <p:sp>
            <p:nvSpPr>
              <p:cNvPr id="1069" name="Flowchart: Delay 1068"/>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70" name="Isosceles Triangle 1069"/>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71" name="Flowchart: Delay 1070"/>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72" name="Isosceles Triangle 1071"/>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1012" name="Group 273"/>
            <p:cNvGrpSpPr>
              <a:grpSpLocks noChangeAspect="1"/>
            </p:cNvGrpSpPr>
            <p:nvPr/>
          </p:nvGrpSpPr>
          <p:grpSpPr>
            <a:xfrm>
              <a:off x="2623098" y="5800700"/>
              <a:ext cx="96010" cy="288032"/>
              <a:chOff x="1951211" y="1696244"/>
              <a:chExt cx="144016" cy="432048"/>
            </a:xfrm>
            <a:solidFill>
              <a:srgbClr val="99FF66"/>
            </a:solidFill>
          </p:grpSpPr>
          <p:sp>
            <p:nvSpPr>
              <p:cNvPr id="1065" name="Flowchart: Delay 1064"/>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66" name="Isosceles Triangle 1065"/>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67" name="Flowchart: Delay 1066"/>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68" name="Isosceles Triangle 1067"/>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sp>
        <p:nvSpPr>
          <p:cNvPr id="271" name="Rectangle 270"/>
          <p:cNvSpPr/>
          <p:nvPr/>
        </p:nvSpPr>
        <p:spPr bwMode="auto">
          <a:xfrm>
            <a:off x="1669500" y="3784476"/>
            <a:ext cx="6618415" cy="602995"/>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800" b="1" i="0" u="none" strike="noStrike" cap="none" normalizeH="0" baseline="0" dirty="0" smtClean="0">
                <a:ln>
                  <a:noFill/>
                </a:ln>
                <a:solidFill>
                  <a:schemeClr val="tx1"/>
                </a:solidFill>
                <a:effectLst/>
                <a:latin typeface="Arial" charset="0"/>
                <a:ea typeface="MS PGothic" pitchFamily="34" charset="-128"/>
              </a:rPr>
              <a:t>SVLAN EC Relay</a:t>
            </a:r>
            <a:endParaRPr kumimoji="0" lang="en-US" sz="1800" b="1" i="0" u="none" strike="noStrike" cap="none" normalizeH="0" baseline="0" dirty="0" smtClean="0">
              <a:ln>
                <a:noFill/>
              </a:ln>
              <a:solidFill>
                <a:schemeClr val="tx1"/>
              </a:solidFill>
              <a:effectLst/>
              <a:latin typeface="Arial" charset="0"/>
              <a:ea typeface="MS PGothic" pitchFamily="34" charset="-128"/>
            </a:endParaRPr>
          </a:p>
        </p:txBody>
      </p:sp>
      <p:sp>
        <p:nvSpPr>
          <p:cNvPr id="270" name="Rectangle 269"/>
          <p:cNvSpPr/>
          <p:nvPr/>
        </p:nvSpPr>
        <p:spPr bwMode="auto">
          <a:xfrm>
            <a:off x="902148" y="5442580"/>
            <a:ext cx="7385767" cy="575514"/>
          </a:xfrm>
          <a:prstGeom prst="rect">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800" b="1" i="0" u="none" strike="noStrike" cap="none" normalizeH="0" baseline="0" dirty="0" smtClean="0">
                <a:ln>
                  <a:noFill/>
                </a:ln>
                <a:solidFill>
                  <a:schemeClr val="tx1"/>
                </a:solidFill>
                <a:effectLst/>
                <a:latin typeface="Arial" charset="0"/>
                <a:ea typeface="MS PGothic" pitchFamily="34" charset="-128"/>
              </a:rPr>
              <a:t>BVLAN EC/TESI Relay</a:t>
            </a:r>
            <a:endParaRPr kumimoji="0" lang="en-US" sz="1800" b="1" i="0" u="none" strike="noStrike" cap="none" normalizeH="0" baseline="0" dirty="0" smtClean="0">
              <a:ln>
                <a:noFill/>
              </a:ln>
              <a:solidFill>
                <a:schemeClr val="tx1"/>
              </a:solidFill>
              <a:effectLst/>
              <a:latin typeface="Arial" charset="0"/>
              <a:ea typeface="MS PGothic" pitchFamily="34" charset="-128"/>
            </a:endParaRPr>
          </a:p>
        </p:txBody>
      </p:sp>
      <p:sp>
        <p:nvSpPr>
          <p:cNvPr id="1085" name="TextBox 1084"/>
          <p:cNvSpPr txBox="1"/>
          <p:nvPr/>
        </p:nvSpPr>
        <p:spPr>
          <a:xfrm>
            <a:off x="6631731" y="6233328"/>
            <a:ext cx="2304256" cy="215444"/>
          </a:xfrm>
          <a:prstGeom prst="rect">
            <a:avLst/>
          </a:prstGeom>
          <a:noFill/>
        </p:spPr>
        <p:txBody>
          <a:bodyPr wrap="square" lIns="0" tIns="0" rIns="0" bIns="0" rtlCol="0">
            <a:spAutoFit/>
          </a:bodyPr>
          <a:lstStyle/>
          <a:p>
            <a:r>
              <a:rPr lang="en-GB" sz="1400" b="0" dirty="0" smtClean="0"/>
              <a:t>BVLAN/TESI MEP/MIP</a:t>
            </a:r>
            <a:endParaRPr lang="en-US" sz="1400" b="0" dirty="0" smtClean="0"/>
          </a:p>
        </p:txBody>
      </p:sp>
      <p:sp>
        <p:nvSpPr>
          <p:cNvPr id="1086" name="TextBox 1085"/>
          <p:cNvSpPr txBox="1"/>
          <p:nvPr/>
        </p:nvSpPr>
        <p:spPr>
          <a:xfrm>
            <a:off x="7999883" y="4576564"/>
            <a:ext cx="1800200" cy="215444"/>
          </a:xfrm>
          <a:prstGeom prst="rect">
            <a:avLst/>
          </a:prstGeom>
          <a:noFill/>
        </p:spPr>
        <p:txBody>
          <a:bodyPr wrap="square" lIns="0" tIns="0" rIns="0" bIns="0" rtlCol="0">
            <a:spAutoFit/>
          </a:bodyPr>
          <a:lstStyle/>
          <a:p>
            <a:r>
              <a:rPr lang="en-GB" sz="1400" b="0" dirty="0" smtClean="0"/>
              <a:t>SVLAN MEP/MIP</a:t>
            </a:r>
            <a:endParaRPr lang="en-US" sz="1400" b="0" dirty="0" smtClean="0"/>
          </a:p>
        </p:txBody>
      </p:sp>
      <p:sp>
        <p:nvSpPr>
          <p:cNvPr id="867" name="TextBox 866"/>
          <p:cNvSpPr txBox="1"/>
          <p:nvPr/>
        </p:nvSpPr>
        <p:spPr>
          <a:xfrm>
            <a:off x="4738005" y="3424436"/>
            <a:ext cx="1800200" cy="215444"/>
          </a:xfrm>
          <a:prstGeom prst="rect">
            <a:avLst/>
          </a:prstGeom>
          <a:noFill/>
        </p:spPr>
        <p:txBody>
          <a:bodyPr wrap="square" lIns="0" tIns="0" rIns="0" bIns="0" rtlCol="0">
            <a:spAutoFit/>
          </a:bodyPr>
          <a:lstStyle/>
          <a:p>
            <a:r>
              <a:rPr lang="en-GB" sz="1400" b="0" dirty="0" smtClean="0"/>
              <a:t>SVLAN MEP/MIP</a:t>
            </a:r>
            <a:endParaRPr lang="en-US" sz="1400" b="0" dirty="0" smtClean="0"/>
          </a:p>
        </p:txBody>
      </p:sp>
      <p:sp>
        <p:nvSpPr>
          <p:cNvPr id="868" name="TextBox 867"/>
          <p:cNvSpPr txBox="1"/>
          <p:nvPr/>
        </p:nvSpPr>
        <p:spPr>
          <a:xfrm>
            <a:off x="4738005" y="2848372"/>
            <a:ext cx="1152128" cy="430887"/>
          </a:xfrm>
          <a:prstGeom prst="rect">
            <a:avLst/>
          </a:prstGeom>
          <a:noFill/>
        </p:spPr>
        <p:txBody>
          <a:bodyPr wrap="square" lIns="0" tIns="0" rIns="0" bIns="0" rtlCol="0">
            <a:spAutoFit/>
          </a:bodyPr>
          <a:lstStyle/>
          <a:p>
            <a:r>
              <a:rPr lang="en-GB" sz="1400" b="0" dirty="0" smtClean="0"/>
              <a:t>Link MEP</a:t>
            </a:r>
          </a:p>
          <a:p>
            <a:r>
              <a:rPr lang="en-GB" sz="1400" b="0" dirty="0" smtClean="0"/>
              <a:t>SVLAN </a:t>
            </a:r>
            <a:r>
              <a:rPr lang="en-GB" sz="1400" b="0" dirty="0" err="1" smtClean="0"/>
              <a:t>mux</a:t>
            </a:r>
            <a:r>
              <a:rPr lang="en-GB" sz="1400" b="0" dirty="0" smtClean="0"/>
              <a:t> </a:t>
            </a:r>
            <a:endParaRPr lang="en-US" sz="1400" b="0" dirty="0" smtClean="0"/>
          </a:p>
        </p:txBody>
      </p:sp>
      <p:sp>
        <p:nvSpPr>
          <p:cNvPr id="869" name="TextBox 868"/>
          <p:cNvSpPr txBox="1"/>
          <p:nvPr/>
        </p:nvSpPr>
        <p:spPr>
          <a:xfrm>
            <a:off x="720080" y="2848372"/>
            <a:ext cx="1519163" cy="216024"/>
          </a:xfrm>
          <a:prstGeom prst="rect">
            <a:avLst/>
          </a:prstGeom>
          <a:noFill/>
        </p:spPr>
        <p:txBody>
          <a:bodyPr wrap="square" lIns="0" tIns="0" rIns="0" bIns="0" rtlCol="0">
            <a:spAutoFit/>
          </a:bodyPr>
          <a:lstStyle/>
          <a:p>
            <a:pPr algn="r"/>
            <a:r>
              <a:rPr lang="en-GB" sz="1400" b="0" dirty="0" smtClean="0"/>
              <a:t>BVLAN/TESI MEP</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533400" y="184076"/>
            <a:ext cx="9604375" cy="1015529"/>
          </a:xfrm>
        </p:spPr>
        <p:txBody>
          <a:bodyPr/>
          <a:lstStyle/>
          <a:p>
            <a:r>
              <a:rPr lang="en-GB" dirty="0" smtClean="0"/>
              <a:t>Basic model of IBBEB nodes</a:t>
            </a:r>
            <a:br>
              <a:rPr lang="en-GB" dirty="0" smtClean="0"/>
            </a:br>
            <a:r>
              <a:rPr lang="en-GB" sz="2800" i="1" dirty="0" smtClean="0"/>
              <a:t>without illustrating intermediate MEP/MIP functions</a:t>
            </a:r>
            <a:endParaRPr lang="en-US" sz="2800" i="1" dirty="0"/>
          </a:p>
        </p:txBody>
      </p:sp>
      <p:sp>
        <p:nvSpPr>
          <p:cNvPr id="270" name="Rectangle 269"/>
          <p:cNvSpPr/>
          <p:nvPr/>
        </p:nvSpPr>
        <p:spPr bwMode="auto">
          <a:xfrm>
            <a:off x="912592" y="5273661"/>
            <a:ext cx="7299420" cy="568786"/>
          </a:xfrm>
          <a:prstGeom prst="rect">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800" b="1" i="0" u="none" strike="noStrike" cap="none" normalizeH="0" baseline="0" dirty="0" smtClean="0">
                <a:ln>
                  <a:noFill/>
                </a:ln>
                <a:solidFill>
                  <a:schemeClr val="tx1"/>
                </a:solidFill>
                <a:effectLst/>
                <a:latin typeface="Arial" charset="0"/>
                <a:ea typeface="MS PGothic" pitchFamily="34" charset="-128"/>
              </a:rPr>
              <a:t>BVLAN EC/TESI</a:t>
            </a:r>
            <a:r>
              <a:rPr kumimoji="0" lang="en-GB" sz="1800" b="1" i="0" u="none" strike="noStrike" cap="none" normalizeH="0" dirty="0" smtClean="0">
                <a:ln>
                  <a:noFill/>
                </a:ln>
                <a:solidFill>
                  <a:schemeClr val="tx1"/>
                </a:solidFill>
                <a:effectLst/>
                <a:latin typeface="Arial" charset="0"/>
                <a:ea typeface="MS PGothic" pitchFamily="34" charset="-128"/>
              </a:rPr>
              <a:t> Relay</a:t>
            </a:r>
            <a:endParaRPr kumimoji="0" lang="en-US" sz="1800" b="1" i="0" u="none" strike="noStrike" cap="none" normalizeH="0" baseline="0" dirty="0" smtClean="0">
              <a:ln>
                <a:noFill/>
              </a:ln>
              <a:solidFill>
                <a:schemeClr val="tx1"/>
              </a:solidFill>
              <a:effectLst/>
              <a:latin typeface="Arial" charset="0"/>
              <a:ea typeface="MS PGothic" pitchFamily="34" charset="-128"/>
            </a:endParaRPr>
          </a:p>
        </p:txBody>
      </p:sp>
      <p:sp>
        <p:nvSpPr>
          <p:cNvPr id="271" name="Rectangle 270"/>
          <p:cNvSpPr/>
          <p:nvPr/>
        </p:nvSpPr>
        <p:spPr bwMode="auto">
          <a:xfrm>
            <a:off x="1670973" y="4136089"/>
            <a:ext cx="6541039" cy="568786"/>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800" b="1" i="0" u="none" strike="noStrike" cap="none" normalizeH="0" baseline="0" dirty="0" smtClean="0">
                <a:ln>
                  <a:noFill/>
                </a:ln>
                <a:solidFill>
                  <a:schemeClr val="tx1"/>
                </a:solidFill>
                <a:effectLst/>
                <a:latin typeface="Arial" charset="0"/>
                <a:ea typeface="MS PGothic" pitchFamily="34" charset="-128"/>
              </a:rPr>
              <a:t>SVLAN EC Relay</a:t>
            </a:r>
            <a:endParaRPr kumimoji="0" lang="en-US" sz="1800" b="1" i="0" u="none" strike="noStrike" cap="none" normalizeH="0" baseline="0" dirty="0" smtClean="0">
              <a:ln>
                <a:noFill/>
              </a:ln>
              <a:solidFill>
                <a:schemeClr val="tx1"/>
              </a:solidFill>
              <a:effectLst/>
              <a:latin typeface="Arial" charset="0"/>
              <a:ea typeface="MS PGothic" pitchFamily="34" charset="-128"/>
            </a:endParaRPr>
          </a:p>
        </p:txBody>
      </p:sp>
      <p:grpSp>
        <p:nvGrpSpPr>
          <p:cNvPr id="50" name="Group 12"/>
          <p:cNvGrpSpPr>
            <a:grpSpLocks noChangeAspect="1"/>
          </p:cNvGrpSpPr>
          <p:nvPr/>
        </p:nvGrpSpPr>
        <p:grpSpPr>
          <a:xfrm rot="10800000">
            <a:off x="3092937" y="4799672"/>
            <a:ext cx="379191" cy="379191"/>
            <a:chOff x="655067" y="5296644"/>
            <a:chExt cx="504056" cy="504056"/>
          </a:xfrm>
          <a:solidFill>
            <a:schemeClr val="bg1"/>
          </a:solidFill>
        </p:grpSpPr>
        <p:sp>
          <p:nvSpPr>
            <p:cNvPr id="376" name="Isosceles Triangle 10"/>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377" name="Trapezoid 11"/>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53" name="Group 13"/>
          <p:cNvGrpSpPr>
            <a:grpSpLocks noChangeAspect="1"/>
          </p:cNvGrpSpPr>
          <p:nvPr/>
        </p:nvGrpSpPr>
        <p:grpSpPr>
          <a:xfrm rot="10800000">
            <a:off x="3566925" y="4799672"/>
            <a:ext cx="379191" cy="379191"/>
            <a:chOff x="655067" y="5296644"/>
            <a:chExt cx="504056" cy="504056"/>
          </a:xfrm>
          <a:solidFill>
            <a:schemeClr val="bg1"/>
          </a:solidFill>
        </p:grpSpPr>
        <p:sp>
          <p:nvSpPr>
            <p:cNvPr id="374" name="Isosceles Triangle 14"/>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375" name="Trapezoid 15"/>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56" name="Group 16"/>
          <p:cNvGrpSpPr>
            <a:grpSpLocks noChangeAspect="1"/>
          </p:cNvGrpSpPr>
          <p:nvPr/>
        </p:nvGrpSpPr>
        <p:grpSpPr>
          <a:xfrm rot="10800000">
            <a:off x="4040913" y="4799672"/>
            <a:ext cx="379191" cy="379191"/>
            <a:chOff x="655067" y="5296644"/>
            <a:chExt cx="504056" cy="504056"/>
          </a:xfrm>
          <a:solidFill>
            <a:schemeClr val="bg1"/>
          </a:solidFill>
        </p:grpSpPr>
        <p:sp>
          <p:nvSpPr>
            <p:cNvPr id="372" name="Isosceles Triangle 17"/>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373" name="Trapezoid 18"/>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59" name="Group 19"/>
          <p:cNvGrpSpPr>
            <a:grpSpLocks noChangeAspect="1"/>
          </p:cNvGrpSpPr>
          <p:nvPr/>
        </p:nvGrpSpPr>
        <p:grpSpPr>
          <a:xfrm rot="10800000">
            <a:off x="4514902" y="4799672"/>
            <a:ext cx="379191" cy="379191"/>
            <a:chOff x="655067" y="5296644"/>
            <a:chExt cx="504056" cy="504056"/>
          </a:xfrm>
          <a:solidFill>
            <a:schemeClr val="bg1"/>
          </a:solidFill>
        </p:grpSpPr>
        <p:sp>
          <p:nvSpPr>
            <p:cNvPr id="370" name="Isosceles Triangle 369"/>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371" name="Trapezoid 370"/>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62" name="Group 22"/>
          <p:cNvGrpSpPr>
            <a:grpSpLocks noChangeAspect="1"/>
          </p:cNvGrpSpPr>
          <p:nvPr/>
        </p:nvGrpSpPr>
        <p:grpSpPr>
          <a:xfrm rot="10800000">
            <a:off x="4988890" y="4799672"/>
            <a:ext cx="379191" cy="379191"/>
            <a:chOff x="655067" y="5296644"/>
            <a:chExt cx="504056" cy="504056"/>
          </a:xfrm>
          <a:solidFill>
            <a:schemeClr val="bg1"/>
          </a:solidFill>
        </p:grpSpPr>
        <p:sp>
          <p:nvSpPr>
            <p:cNvPr id="368" name="Isosceles Triangle 367"/>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369" name="Trapezoid 368"/>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65" name="Group 25"/>
          <p:cNvGrpSpPr>
            <a:grpSpLocks noChangeAspect="1"/>
          </p:cNvGrpSpPr>
          <p:nvPr/>
        </p:nvGrpSpPr>
        <p:grpSpPr>
          <a:xfrm rot="10800000">
            <a:off x="5462878" y="4799672"/>
            <a:ext cx="379191" cy="379191"/>
            <a:chOff x="655067" y="5296644"/>
            <a:chExt cx="504056" cy="504056"/>
          </a:xfrm>
          <a:solidFill>
            <a:schemeClr val="bg1"/>
          </a:solidFill>
        </p:grpSpPr>
        <p:sp>
          <p:nvSpPr>
            <p:cNvPr id="366" name="Isosceles Triangle 365"/>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367" name="Trapezoid 366"/>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68" name="Group 43"/>
          <p:cNvGrpSpPr>
            <a:grpSpLocks noChangeAspect="1"/>
          </p:cNvGrpSpPr>
          <p:nvPr/>
        </p:nvGrpSpPr>
        <p:grpSpPr>
          <a:xfrm rot="10800000">
            <a:off x="4514903" y="5937244"/>
            <a:ext cx="568786" cy="568786"/>
            <a:chOff x="655067" y="5296644"/>
            <a:chExt cx="504056" cy="504056"/>
          </a:xfrm>
          <a:solidFill>
            <a:schemeClr val="bg1"/>
          </a:solidFill>
        </p:grpSpPr>
        <p:sp>
          <p:nvSpPr>
            <p:cNvPr id="364" name="Isosceles Triangle 363"/>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365" name="Trapezoid 364"/>
            <p:cNvSpPr/>
            <p:nvPr/>
          </p:nvSpPr>
          <p:spPr bwMode="auto">
            <a:xfrm>
              <a:off x="655067" y="5656684"/>
              <a:ext cx="504056" cy="144016"/>
            </a:xfrm>
            <a:prstGeom prst="trapezoid">
              <a:avLst>
                <a:gd name="adj" fmla="val 49845"/>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70" name="Group 46"/>
          <p:cNvGrpSpPr>
            <a:grpSpLocks noChangeAspect="1"/>
          </p:cNvGrpSpPr>
          <p:nvPr/>
        </p:nvGrpSpPr>
        <p:grpSpPr>
          <a:xfrm rot="10800000">
            <a:off x="3851319" y="5937244"/>
            <a:ext cx="568786" cy="568786"/>
            <a:chOff x="655067" y="5296644"/>
            <a:chExt cx="504056" cy="504056"/>
          </a:xfrm>
          <a:solidFill>
            <a:schemeClr val="bg1"/>
          </a:solidFill>
        </p:grpSpPr>
        <p:sp>
          <p:nvSpPr>
            <p:cNvPr id="362" name="Isosceles Triangle 361"/>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363" name="Trapezoid 362"/>
            <p:cNvSpPr/>
            <p:nvPr/>
          </p:nvSpPr>
          <p:spPr bwMode="auto">
            <a:xfrm>
              <a:off x="655067" y="5656684"/>
              <a:ext cx="504056" cy="144016"/>
            </a:xfrm>
            <a:prstGeom prst="trapezoid">
              <a:avLst>
                <a:gd name="adj" fmla="val 49845"/>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72" name="Group 49"/>
          <p:cNvGrpSpPr>
            <a:grpSpLocks noChangeAspect="1"/>
          </p:cNvGrpSpPr>
          <p:nvPr/>
        </p:nvGrpSpPr>
        <p:grpSpPr>
          <a:xfrm rot="10800000">
            <a:off x="3187736" y="5937244"/>
            <a:ext cx="568786" cy="568786"/>
            <a:chOff x="655067" y="5296644"/>
            <a:chExt cx="504056" cy="504056"/>
          </a:xfrm>
          <a:solidFill>
            <a:schemeClr val="bg1"/>
          </a:solidFill>
        </p:grpSpPr>
        <p:sp>
          <p:nvSpPr>
            <p:cNvPr id="360" name="Isosceles Triangle 359"/>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361" name="Trapezoid 360"/>
            <p:cNvSpPr/>
            <p:nvPr/>
          </p:nvSpPr>
          <p:spPr bwMode="auto">
            <a:xfrm>
              <a:off x="655067" y="5656684"/>
              <a:ext cx="504056" cy="144016"/>
            </a:xfrm>
            <a:prstGeom prst="trapezoid">
              <a:avLst>
                <a:gd name="adj" fmla="val 49845"/>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74" name="Group 52"/>
          <p:cNvGrpSpPr>
            <a:grpSpLocks noChangeAspect="1"/>
          </p:cNvGrpSpPr>
          <p:nvPr/>
        </p:nvGrpSpPr>
        <p:grpSpPr>
          <a:xfrm rot="10800000">
            <a:off x="2524152" y="5937244"/>
            <a:ext cx="568786" cy="568786"/>
            <a:chOff x="655067" y="5296644"/>
            <a:chExt cx="504056" cy="504056"/>
          </a:xfrm>
          <a:solidFill>
            <a:schemeClr val="bg1"/>
          </a:solidFill>
        </p:grpSpPr>
        <p:sp>
          <p:nvSpPr>
            <p:cNvPr id="358" name="Isosceles Triangle 357"/>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359" name="Trapezoid 358"/>
            <p:cNvSpPr/>
            <p:nvPr/>
          </p:nvSpPr>
          <p:spPr bwMode="auto">
            <a:xfrm>
              <a:off x="655067" y="5656684"/>
              <a:ext cx="504056" cy="144016"/>
            </a:xfrm>
            <a:prstGeom prst="trapezoid">
              <a:avLst>
                <a:gd name="adj" fmla="val 49845"/>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cxnSp>
        <p:nvCxnSpPr>
          <p:cNvPr id="286" name="Straight Connector 285"/>
          <p:cNvCxnSpPr/>
          <p:nvPr/>
        </p:nvCxnSpPr>
        <p:spPr bwMode="auto">
          <a:xfrm rot="10800000" flipV="1">
            <a:off x="3282532" y="5178863"/>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87" name="Straight Connector 286"/>
          <p:cNvCxnSpPr/>
          <p:nvPr/>
        </p:nvCxnSpPr>
        <p:spPr bwMode="auto">
          <a:xfrm rot="10800000" flipV="1">
            <a:off x="3756520" y="5178863"/>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88" name="Straight Connector 287"/>
          <p:cNvCxnSpPr/>
          <p:nvPr/>
        </p:nvCxnSpPr>
        <p:spPr bwMode="auto">
          <a:xfrm rot="10800000" flipV="1">
            <a:off x="4230509" y="5178863"/>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89" name="Straight Connector 288"/>
          <p:cNvCxnSpPr>
            <a:stCxn id="370" idx="0"/>
          </p:cNvCxnSpPr>
          <p:nvPr/>
        </p:nvCxnSpPr>
        <p:spPr bwMode="auto">
          <a:xfrm rot="10800000" flipV="1">
            <a:off x="4704497" y="5178863"/>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0" name="Straight Connector 289"/>
          <p:cNvCxnSpPr>
            <a:stCxn id="368" idx="0"/>
          </p:cNvCxnSpPr>
          <p:nvPr/>
        </p:nvCxnSpPr>
        <p:spPr bwMode="auto">
          <a:xfrm rot="10800000" flipV="1">
            <a:off x="5178485" y="5178863"/>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1" name="Straight Connector 290"/>
          <p:cNvCxnSpPr>
            <a:stCxn id="366" idx="0"/>
          </p:cNvCxnSpPr>
          <p:nvPr/>
        </p:nvCxnSpPr>
        <p:spPr bwMode="auto">
          <a:xfrm rot="10800000" flipV="1">
            <a:off x="5652474" y="5178863"/>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2" name="Straight Connector 291"/>
          <p:cNvCxnSpPr>
            <a:stCxn id="365" idx="2"/>
          </p:cNvCxnSpPr>
          <p:nvPr/>
        </p:nvCxnSpPr>
        <p:spPr bwMode="auto">
          <a:xfrm rot="10800000">
            <a:off x="4799296" y="5842447"/>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3" name="Straight Connector 292"/>
          <p:cNvCxnSpPr/>
          <p:nvPr/>
        </p:nvCxnSpPr>
        <p:spPr bwMode="auto">
          <a:xfrm rot="10800000">
            <a:off x="4704498" y="5842447"/>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4" name="Straight Connector 293"/>
          <p:cNvCxnSpPr/>
          <p:nvPr/>
        </p:nvCxnSpPr>
        <p:spPr bwMode="auto">
          <a:xfrm rot="10800000">
            <a:off x="4609701" y="5842447"/>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5" name="Straight Connector 294"/>
          <p:cNvCxnSpPr/>
          <p:nvPr/>
        </p:nvCxnSpPr>
        <p:spPr bwMode="auto">
          <a:xfrm rot="10800000">
            <a:off x="4988891" y="5842447"/>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6" name="Straight Connector 295"/>
          <p:cNvCxnSpPr/>
          <p:nvPr/>
        </p:nvCxnSpPr>
        <p:spPr bwMode="auto">
          <a:xfrm rot="10800000">
            <a:off x="4894094" y="5842447"/>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7" name="Straight Connector 296"/>
          <p:cNvCxnSpPr/>
          <p:nvPr/>
        </p:nvCxnSpPr>
        <p:spPr bwMode="auto">
          <a:xfrm rot="10800000">
            <a:off x="4135712" y="5842447"/>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8" name="Straight Connector 297"/>
          <p:cNvCxnSpPr/>
          <p:nvPr/>
        </p:nvCxnSpPr>
        <p:spPr bwMode="auto">
          <a:xfrm rot="10800000">
            <a:off x="4040915" y="5842447"/>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9" name="Straight Connector 298"/>
          <p:cNvCxnSpPr/>
          <p:nvPr/>
        </p:nvCxnSpPr>
        <p:spPr bwMode="auto">
          <a:xfrm rot="10800000">
            <a:off x="3946117" y="5842447"/>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0" name="Straight Connector 299"/>
          <p:cNvCxnSpPr/>
          <p:nvPr/>
        </p:nvCxnSpPr>
        <p:spPr bwMode="auto">
          <a:xfrm rot="10800000">
            <a:off x="4325308" y="5842447"/>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1" name="Straight Connector 300"/>
          <p:cNvCxnSpPr/>
          <p:nvPr/>
        </p:nvCxnSpPr>
        <p:spPr bwMode="auto">
          <a:xfrm rot="10800000">
            <a:off x="4230510" y="5842447"/>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2" name="Straight Connector 301"/>
          <p:cNvCxnSpPr/>
          <p:nvPr/>
        </p:nvCxnSpPr>
        <p:spPr bwMode="auto">
          <a:xfrm rot="10800000">
            <a:off x="3472129" y="5842447"/>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3" name="Straight Connector 302"/>
          <p:cNvCxnSpPr/>
          <p:nvPr/>
        </p:nvCxnSpPr>
        <p:spPr bwMode="auto">
          <a:xfrm rot="10800000">
            <a:off x="3377331" y="5842447"/>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4" name="Straight Connector 303"/>
          <p:cNvCxnSpPr/>
          <p:nvPr/>
        </p:nvCxnSpPr>
        <p:spPr bwMode="auto">
          <a:xfrm rot="10800000">
            <a:off x="3282533" y="5842447"/>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5" name="Straight Connector 304"/>
          <p:cNvCxnSpPr/>
          <p:nvPr/>
        </p:nvCxnSpPr>
        <p:spPr bwMode="auto">
          <a:xfrm rot="10800000">
            <a:off x="3661724" y="5842447"/>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6" name="Straight Connector 305"/>
          <p:cNvCxnSpPr/>
          <p:nvPr/>
        </p:nvCxnSpPr>
        <p:spPr bwMode="auto">
          <a:xfrm rot="10800000">
            <a:off x="3566926" y="5842447"/>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7" name="Straight Connector 306"/>
          <p:cNvCxnSpPr/>
          <p:nvPr/>
        </p:nvCxnSpPr>
        <p:spPr bwMode="auto">
          <a:xfrm rot="10800000">
            <a:off x="2808545" y="5842447"/>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8" name="Straight Connector 307"/>
          <p:cNvCxnSpPr/>
          <p:nvPr/>
        </p:nvCxnSpPr>
        <p:spPr bwMode="auto">
          <a:xfrm rot="10800000">
            <a:off x="2713747" y="5842447"/>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9" name="Straight Connector 308"/>
          <p:cNvCxnSpPr/>
          <p:nvPr/>
        </p:nvCxnSpPr>
        <p:spPr bwMode="auto">
          <a:xfrm rot="10800000">
            <a:off x="2618950" y="5842447"/>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10" name="Straight Connector 309"/>
          <p:cNvCxnSpPr/>
          <p:nvPr/>
        </p:nvCxnSpPr>
        <p:spPr bwMode="auto">
          <a:xfrm rot="10800000">
            <a:off x="2998140" y="5842447"/>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11" name="Straight Connector 310"/>
          <p:cNvCxnSpPr/>
          <p:nvPr/>
        </p:nvCxnSpPr>
        <p:spPr bwMode="auto">
          <a:xfrm rot="10800000">
            <a:off x="2903343" y="5842447"/>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12" name="Straight Connector 311"/>
          <p:cNvCxnSpPr/>
          <p:nvPr/>
        </p:nvCxnSpPr>
        <p:spPr bwMode="auto">
          <a:xfrm rot="10800000">
            <a:off x="5652474" y="4704875"/>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13" name="Straight Connector 312"/>
          <p:cNvCxnSpPr/>
          <p:nvPr/>
        </p:nvCxnSpPr>
        <p:spPr bwMode="auto">
          <a:xfrm rot="10800000">
            <a:off x="5557676" y="4704875"/>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14" name="Straight Connector 313"/>
          <p:cNvCxnSpPr/>
          <p:nvPr/>
        </p:nvCxnSpPr>
        <p:spPr bwMode="auto">
          <a:xfrm rot="10800000">
            <a:off x="5747271" y="4704875"/>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15" name="Straight Connector 314"/>
          <p:cNvCxnSpPr/>
          <p:nvPr/>
        </p:nvCxnSpPr>
        <p:spPr bwMode="auto">
          <a:xfrm rot="10800000">
            <a:off x="5083688" y="4704875"/>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16" name="Straight Connector 315"/>
          <p:cNvCxnSpPr/>
          <p:nvPr/>
        </p:nvCxnSpPr>
        <p:spPr bwMode="auto">
          <a:xfrm rot="10800000">
            <a:off x="5273283" y="4704875"/>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17" name="Straight Connector 316"/>
          <p:cNvCxnSpPr/>
          <p:nvPr/>
        </p:nvCxnSpPr>
        <p:spPr bwMode="auto">
          <a:xfrm rot="10800000">
            <a:off x="5178485" y="4704875"/>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18" name="Straight Connector 317"/>
          <p:cNvCxnSpPr/>
          <p:nvPr/>
        </p:nvCxnSpPr>
        <p:spPr bwMode="auto">
          <a:xfrm rot="10800000">
            <a:off x="4325306" y="4704875"/>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19" name="Straight Connector 318"/>
          <p:cNvCxnSpPr/>
          <p:nvPr/>
        </p:nvCxnSpPr>
        <p:spPr bwMode="auto">
          <a:xfrm rot="10800000">
            <a:off x="4230509" y="4704875"/>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0" name="Straight Connector 319"/>
          <p:cNvCxnSpPr/>
          <p:nvPr/>
        </p:nvCxnSpPr>
        <p:spPr bwMode="auto">
          <a:xfrm rot="10800000">
            <a:off x="4135711" y="4704875"/>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1" name="Straight Connector 320"/>
          <p:cNvCxnSpPr/>
          <p:nvPr/>
        </p:nvCxnSpPr>
        <p:spPr bwMode="auto">
          <a:xfrm rot="10800000">
            <a:off x="3661723" y="4704875"/>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2" name="Straight Connector 321"/>
          <p:cNvCxnSpPr/>
          <p:nvPr/>
        </p:nvCxnSpPr>
        <p:spPr bwMode="auto">
          <a:xfrm rot="10800000">
            <a:off x="3851318" y="4704875"/>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3" name="Straight Connector 322"/>
          <p:cNvCxnSpPr/>
          <p:nvPr/>
        </p:nvCxnSpPr>
        <p:spPr bwMode="auto">
          <a:xfrm rot="10800000">
            <a:off x="3756520" y="4704875"/>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4" name="Straight Connector 323"/>
          <p:cNvCxnSpPr/>
          <p:nvPr/>
        </p:nvCxnSpPr>
        <p:spPr bwMode="auto">
          <a:xfrm rot="10800000">
            <a:off x="4609699" y="4704875"/>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5" name="Straight Connector 324"/>
          <p:cNvCxnSpPr/>
          <p:nvPr/>
        </p:nvCxnSpPr>
        <p:spPr bwMode="auto">
          <a:xfrm rot="10800000">
            <a:off x="4799295" y="4704875"/>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6" name="Straight Connector 325"/>
          <p:cNvCxnSpPr/>
          <p:nvPr/>
        </p:nvCxnSpPr>
        <p:spPr bwMode="auto">
          <a:xfrm rot="10800000">
            <a:off x="4704497" y="4704875"/>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7" name="Straight Connector 326"/>
          <p:cNvCxnSpPr/>
          <p:nvPr/>
        </p:nvCxnSpPr>
        <p:spPr bwMode="auto">
          <a:xfrm rot="10800000">
            <a:off x="3187734" y="4704875"/>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8" name="Straight Connector 327"/>
          <p:cNvCxnSpPr/>
          <p:nvPr/>
        </p:nvCxnSpPr>
        <p:spPr bwMode="auto">
          <a:xfrm rot="10800000">
            <a:off x="3377330" y="4704875"/>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9" name="Straight Connector 328"/>
          <p:cNvCxnSpPr/>
          <p:nvPr/>
        </p:nvCxnSpPr>
        <p:spPr bwMode="auto">
          <a:xfrm rot="10800000">
            <a:off x="3282532" y="4704875"/>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44" name="Straight Connector 343"/>
          <p:cNvCxnSpPr>
            <a:stCxn id="364" idx="0"/>
          </p:cNvCxnSpPr>
          <p:nvPr/>
        </p:nvCxnSpPr>
        <p:spPr bwMode="auto">
          <a:xfrm rot="10800000" flipV="1">
            <a:off x="4799296" y="6506030"/>
            <a:ext cx="0" cy="284393"/>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45" name="Straight Connector 344"/>
          <p:cNvCxnSpPr>
            <a:stCxn id="362" idx="0"/>
          </p:cNvCxnSpPr>
          <p:nvPr/>
        </p:nvCxnSpPr>
        <p:spPr bwMode="auto">
          <a:xfrm rot="10800000" flipV="1">
            <a:off x="4135712" y="6506030"/>
            <a:ext cx="0" cy="284393"/>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46" name="Straight Connector 345"/>
          <p:cNvCxnSpPr>
            <a:stCxn id="360" idx="0"/>
          </p:cNvCxnSpPr>
          <p:nvPr/>
        </p:nvCxnSpPr>
        <p:spPr bwMode="auto">
          <a:xfrm rot="10800000" flipV="1">
            <a:off x="3472129" y="6506030"/>
            <a:ext cx="0" cy="284393"/>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47" name="Straight Connector 346"/>
          <p:cNvCxnSpPr>
            <a:stCxn id="358" idx="0"/>
          </p:cNvCxnSpPr>
          <p:nvPr/>
        </p:nvCxnSpPr>
        <p:spPr bwMode="auto">
          <a:xfrm rot="10800000" flipV="1">
            <a:off x="2808545" y="6506030"/>
            <a:ext cx="0" cy="284393"/>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440" name="Group 58"/>
          <p:cNvGrpSpPr>
            <a:grpSpLocks noChangeAspect="1"/>
          </p:cNvGrpSpPr>
          <p:nvPr/>
        </p:nvGrpSpPr>
        <p:grpSpPr>
          <a:xfrm flipH="1">
            <a:off x="2239759" y="3662100"/>
            <a:ext cx="379191" cy="379191"/>
            <a:chOff x="655067" y="5296644"/>
            <a:chExt cx="504056" cy="504056"/>
          </a:xfrm>
          <a:solidFill>
            <a:schemeClr val="bg1"/>
          </a:solidFill>
        </p:grpSpPr>
        <p:sp>
          <p:nvSpPr>
            <p:cNvPr id="441" name="Isosceles Triangle 440"/>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443" name="Trapezoid 442"/>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444" name="Group 61"/>
          <p:cNvGrpSpPr>
            <a:grpSpLocks noChangeAspect="1"/>
          </p:cNvGrpSpPr>
          <p:nvPr/>
        </p:nvGrpSpPr>
        <p:grpSpPr>
          <a:xfrm flipH="1">
            <a:off x="3661724" y="3662100"/>
            <a:ext cx="379191" cy="379191"/>
            <a:chOff x="655067" y="5296644"/>
            <a:chExt cx="504056" cy="504056"/>
          </a:xfrm>
          <a:solidFill>
            <a:schemeClr val="bg1"/>
          </a:solidFill>
        </p:grpSpPr>
        <p:sp>
          <p:nvSpPr>
            <p:cNvPr id="447" name="Isosceles Triangle 446"/>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448" name="Trapezoid 447"/>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449" name="Group 64"/>
          <p:cNvGrpSpPr>
            <a:grpSpLocks noChangeAspect="1"/>
          </p:cNvGrpSpPr>
          <p:nvPr/>
        </p:nvGrpSpPr>
        <p:grpSpPr>
          <a:xfrm flipH="1">
            <a:off x="4135712" y="3662100"/>
            <a:ext cx="379191" cy="379191"/>
            <a:chOff x="655067" y="5296644"/>
            <a:chExt cx="504056" cy="504056"/>
          </a:xfrm>
          <a:solidFill>
            <a:schemeClr val="bg1"/>
          </a:solidFill>
        </p:grpSpPr>
        <p:sp>
          <p:nvSpPr>
            <p:cNvPr id="450" name="Isosceles Triangle 449"/>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451" name="Trapezoid 450"/>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cxnSp>
        <p:nvCxnSpPr>
          <p:cNvPr id="452" name="Straight Connector 451"/>
          <p:cNvCxnSpPr/>
          <p:nvPr/>
        </p:nvCxnSpPr>
        <p:spPr bwMode="auto">
          <a:xfrm flipH="1" flipV="1">
            <a:off x="4325308" y="4041291"/>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53" name="Straight Connector 452"/>
          <p:cNvCxnSpPr/>
          <p:nvPr/>
        </p:nvCxnSpPr>
        <p:spPr bwMode="auto">
          <a:xfrm flipH="1" flipV="1">
            <a:off x="4230510" y="4041291"/>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54" name="Straight Connector 453"/>
          <p:cNvCxnSpPr/>
          <p:nvPr/>
        </p:nvCxnSpPr>
        <p:spPr bwMode="auto">
          <a:xfrm flipH="1" flipV="1">
            <a:off x="4420105" y="4041291"/>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55" name="Straight Connector 454"/>
          <p:cNvCxnSpPr/>
          <p:nvPr/>
        </p:nvCxnSpPr>
        <p:spPr bwMode="auto">
          <a:xfrm flipH="1" flipV="1">
            <a:off x="3756522" y="4041291"/>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56" name="Straight Connector 455"/>
          <p:cNvCxnSpPr/>
          <p:nvPr/>
        </p:nvCxnSpPr>
        <p:spPr bwMode="auto">
          <a:xfrm flipH="1" flipV="1">
            <a:off x="3946117" y="4041291"/>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57" name="Straight Connector 456"/>
          <p:cNvCxnSpPr/>
          <p:nvPr/>
        </p:nvCxnSpPr>
        <p:spPr bwMode="auto">
          <a:xfrm flipH="1" flipV="1">
            <a:off x="3851319" y="4041291"/>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58" name="Straight Connector 457"/>
          <p:cNvCxnSpPr/>
          <p:nvPr/>
        </p:nvCxnSpPr>
        <p:spPr bwMode="auto">
          <a:xfrm flipH="1" flipV="1">
            <a:off x="2429354" y="4041291"/>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59" name="Straight Connector 458"/>
          <p:cNvCxnSpPr/>
          <p:nvPr/>
        </p:nvCxnSpPr>
        <p:spPr bwMode="auto">
          <a:xfrm flipH="1" flipV="1">
            <a:off x="2334557" y="4041291"/>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60" name="Straight Connector 459"/>
          <p:cNvCxnSpPr/>
          <p:nvPr/>
        </p:nvCxnSpPr>
        <p:spPr bwMode="auto">
          <a:xfrm flipH="1" flipV="1">
            <a:off x="2524152" y="4041291"/>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465" name="Freeform 464"/>
          <p:cNvSpPr/>
          <p:nvPr/>
        </p:nvSpPr>
        <p:spPr bwMode="auto">
          <a:xfrm flipH="1" flipV="1">
            <a:off x="1103460" y="3379992"/>
            <a:ext cx="1329192" cy="1914371"/>
          </a:xfrm>
          <a:custGeom>
            <a:avLst/>
            <a:gdLst>
              <a:gd name="connsiteX0" fmla="*/ 0 w 1009650"/>
              <a:gd name="connsiteY0" fmla="*/ 1231900 h 1454150"/>
              <a:gd name="connsiteX1" fmla="*/ 0 w 1009650"/>
              <a:gd name="connsiteY1" fmla="*/ 1454150 h 1454150"/>
              <a:gd name="connsiteX2" fmla="*/ 1009650 w 1009650"/>
              <a:gd name="connsiteY2" fmla="*/ 1454150 h 1454150"/>
              <a:gd name="connsiteX3" fmla="*/ 1009650 w 1009650"/>
              <a:gd name="connsiteY3" fmla="*/ 0 h 1454150"/>
            </a:gdLst>
            <a:ahLst/>
            <a:cxnLst>
              <a:cxn ang="0">
                <a:pos x="connsiteX0" y="connsiteY0"/>
              </a:cxn>
              <a:cxn ang="0">
                <a:pos x="connsiteX1" y="connsiteY1"/>
              </a:cxn>
              <a:cxn ang="0">
                <a:pos x="connsiteX2" y="connsiteY2"/>
              </a:cxn>
              <a:cxn ang="0">
                <a:pos x="connsiteX3" y="connsiteY3"/>
              </a:cxn>
            </a:cxnLst>
            <a:rect l="l" t="t" r="r" b="b"/>
            <a:pathLst>
              <a:path w="1009650" h="1454150">
                <a:moveTo>
                  <a:pt x="0" y="1231900"/>
                </a:moveTo>
                <a:lnTo>
                  <a:pt x="0" y="1454150"/>
                </a:lnTo>
                <a:lnTo>
                  <a:pt x="1009650" y="1454150"/>
                </a:lnTo>
                <a:lnTo>
                  <a:pt x="1009650" y="0"/>
                </a:lnTo>
              </a:path>
            </a:pathLst>
          </a:cu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cxnSp>
        <p:nvCxnSpPr>
          <p:cNvPr id="466" name="Straight Connector 465"/>
          <p:cNvCxnSpPr>
            <a:endCxn id="450" idx="0"/>
          </p:cNvCxnSpPr>
          <p:nvPr/>
        </p:nvCxnSpPr>
        <p:spPr bwMode="auto">
          <a:xfrm flipH="1">
            <a:off x="4325308" y="3377707"/>
            <a:ext cx="0" cy="284393"/>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67" name="Straight Connector 466"/>
          <p:cNvCxnSpPr>
            <a:endCxn id="447" idx="0"/>
          </p:cNvCxnSpPr>
          <p:nvPr/>
        </p:nvCxnSpPr>
        <p:spPr bwMode="auto">
          <a:xfrm flipH="1">
            <a:off x="3851319" y="3377707"/>
            <a:ext cx="0" cy="284393"/>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468" name="Group 61"/>
          <p:cNvGrpSpPr>
            <a:grpSpLocks noChangeAspect="1"/>
          </p:cNvGrpSpPr>
          <p:nvPr/>
        </p:nvGrpSpPr>
        <p:grpSpPr>
          <a:xfrm flipH="1">
            <a:off x="2713747" y="3662100"/>
            <a:ext cx="379191" cy="379191"/>
            <a:chOff x="655067" y="5296644"/>
            <a:chExt cx="504056" cy="504056"/>
          </a:xfrm>
          <a:solidFill>
            <a:schemeClr val="bg1"/>
          </a:solidFill>
        </p:grpSpPr>
        <p:sp>
          <p:nvSpPr>
            <p:cNvPr id="469" name="Isosceles Triangle 468"/>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470" name="Trapezoid 469"/>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cxnSp>
        <p:nvCxnSpPr>
          <p:cNvPr id="471" name="Straight Connector 470"/>
          <p:cNvCxnSpPr/>
          <p:nvPr/>
        </p:nvCxnSpPr>
        <p:spPr bwMode="auto">
          <a:xfrm flipH="1" flipV="1">
            <a:off x="2808545" y="4041291"/>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72" name="Straight Connector 471"/>
          <p:cNvCxnSpPr/>
          <p:nvPr/>
        </p:nvCxnSpPr>
        <p:spPr bwMode="auto">
          <a:xfrm flipH="1" flipV="1">
            <a:off x="2998140" y="4041291"/>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73" name="Straight Connector 472"/>
          <p:cNvCxnSpPr/>
          <p:nvPr/>
        </p:nvCxnSpPr>
        <p:spPr bwMode="auto">
          <a:xfrm flipH="1" flipV="1">
            <a:off x="2903343" y="4041291"/>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74" name="Straight Connector 473"/>
          <p:cNvCxnSpPr>
            <a:endCxn id="469" idx="0"/>
          </p:cNvCxnSpPr>
          <p:nvPr/>
        </p:nvCxnSpPr>
        <p:spPr bwMode="auto">
          <a:xfrm flipH="1">
            <a:off x="2903343" y="3377707"/>
            <a:ext cx="0" cy="284393"/>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512" name="Group 12"/>
          <p:cNvGrpSpPr>
            <a:grpSpLocks noChangeAspect="1"/>
          </p:cNvGrpSpPr>
          <p:nvPr/>
        </p:nvGrpSpPr>
        <p:grpSpPr>
          <a:xfrm rot="10800000">
            <a:off x="5936868" y="4799674"/>
            <a:ext cx="379191" cy="379191"/>
            <a:chOff x="655067" y="5296644"/>
            <a:chExt cx="504056" cy="504056"/>
          </a:xfrm>
          <a:solidFill>
            <a:schemeClr val="bg1"/>
          </a:solidFill>
        </p:grpSpPr>
        <p:sp>
          <p:nvSpPr>
            <p:cNvPr id="513" name="Isosceles Triangle 10"/>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14" name="Trapezoid 11"/>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515" name="Group 13"/>
          <p:cNvGrpSpPr>
            <a:grpSpLocks noChangeAspect="1"/>
          </p:cNvGrpSpPr>
          <p:nvPr/>
        </p:nvGrpSpPr>
        <p:grpSpPr>
          <a:xfrm rot="10800000">
            <a:off x="6410856" y="4799674"/>
            <a:ext cx="379191" cy="379191"/>
            <a:chOff x="655067" y="5296644"/>
            <a:chExt cx="504056" cy="504056"/>
          </a:xfrm>
          <a:solidFill>
            <a:schemeClr val="bg1"/>
          </a:solidFill>
        </p:grpSpPr>
        <p:sp>
          <p:nvSpPr>
            <p:cNvPr id="516" name="Isosceles Triangle 14"/>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17" name="Trapezoid 15"/>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518" name="Group 16"/>
          <p:cNvGrpSpPr>
            <a:grpSpLocks noChangeAspect="1"/>
          </p:cNvGrpSpPr>
          <p:nvPr/>
        </p:nvGrpSpPr>
        <p:grpSpPr>
          <a:xfrm rot="10800000">
            <a:off x="6884845" y="4799674"/>
            <a:ext cx="379191" cy="379191"/>
            <a:chOff x="655067" y="5296644"/>
            <a:chExt cx="504056" cy="504056"/>
          </a:xfrm>
          <a:solidFill>
            <a:schemeClr val="bg1"/>
          </a:solidFill>
        </p:grpSpPr>
        <p:sp>
          <p:nvSpPr>
            <p:cNvPr id="519" name="Isosceles Triangle 17"/>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20" name="Trapezoid 18"/>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521" name="Group 19"/>
          <p:cNvGrpSpPr>
            <a:grpSpLocks noChangeAspect="1"/>
          </p:cNvGrpSpPr>
          <p:nvPr/>
        </p:nvGrpSpPr>
        <p:grpSpPr>
          <a:xfrm rot="10800000">
            <a:off x="7358833" y="4799674"/>
            <a:ext cx="379191" cy="379191"/>
            <a:chOff x="655067" y="5296644"/>
            <a:chExt cx="504056" cy="504056"/>
          </a:xfrm>
          <a:solidFill>
            <a:schemeClr val="bg1"/>
          </a:solidFill>
        </p:grpSpPr>
        <p:sp>
          <p:nvSpPr>
            <p:cNvPr id="522" name="Isosceles Triangle 521"/>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23" name="Trapezoid 522"/>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524" name="Group 22"/>
          <p:cNvGrpSpPr>
            <a:grpSpLocks noChangeAspect="1"/>
          </p:cNvGrpSpPr>
          <p:nvPr/>
        </p:nvGrpSpPr>
        <p:grpSpPr>
          <a:xfrm rot="10800000">
            <a:off x="2144961" y="4799674"/>
            <a:ext cx="379191" cy="379191"/>
            <a:chOff x="655067" y="5296644"/>
            <a:chExt cx="504056" cy="504056"/>
          </a:xfrm>
          <a:solidFill>
            <a:schemeClr val="bg1"/>
          </a:solidFill>
        </p:grpSpPr>
        <p:sp>
          <p:nvSpPr>
            <p:cNvPr id="525" name="Isosceles Triangle 524"/>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26" name="Trapezoid 525"/>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527" name="Group 25"/>
          <p:cNvGrpSpPr>
            <a:grpSpLocks noChangeAspect="1"/>
          </p:cNvGrpSpPr>
          <p:nvPr/>
        </p:nvGrpSpPr>
        <p:grpSpPr>
          <a:xfrm rot="10800000">
            <a:off x="2618950" y="4799674"/>
            <a:ext cx="379191" cy="379191"/>
            <a:chOff x="655067" y="5296644"/>
            <a:chExt cx="504056" cy="504056"/>
          </a:xfrm>
          <a:solidFill>
            <a:schemeClr val="bg1"/>
          </a:solidFill>
        </p:grpSpPr>
        <p:sp>
          <p:nvSpPr>
            <p:cNvPr id="528" name="Isosceles Triangle 527"/>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29" name="Trapezoid 528"/>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cxnSp>
        <p:nvCxnSpPr>
          <p:cNvPr id="530" name="Straight Connector 529"/>
          <p:cNvCxnSpPr/>
          <p:nvPr/>
        </p:nvCxnSpPr>
        <p:spPr bwMode="auto">
          <a:xfrm rot="10800000" flipV="1">
            <a:off x="6126463" y="5178864"/>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31" name="Straight Connector 530"/>
          <p:cNvCxnSpPr/>
          <p:nvPr/>
        </p:nvCxnSpPr>
        <p:spPr bwMode="auto">
          <a:xfrm rot="10800000" flipV="1">
            <a:off x="6600452" y="5178864"/>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32" name="Straight Connector 531"/>
          <p:cNvCxnSpPr/>
          <p:nvPr/>
        </p:nvCxnSpPr>
        <p:spPr bwMode="auto">
          <a:xfrm rot="10800000" flipV="1">
            <a:off x="7074440" y="5178864"/>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33" name="Straight Connector 532"/>
          <p:cNvCxnSpPr>
            <a:stCxn id="522" idx="0"/>
          </p:cNvCxnSpPr>
          <p:nvPr/>
        </p:nvCxnSpPr>
        <p:spPr bwMode="auto">
          <a:xfrm rot="10800000" flipV="1">
            <a:off x="7548428" y="5178864"/>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34" name="Straight Connector 533"/>
          <p:cNvCxnSpPr>
            <a:stCxn id="525" idx="0"/>
          </p:cNvCxnSpPr>
          <p:nvPr/>
        </p:nvCxnSpPr>
        <p:spPr bwMode="auto">
          <a:xfrm rot="10800000" flipV="1">
            <a:off x="2334557" y="5178864"/>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35" name="Straight Connector 534"/>
          <p:cNvCxnSpPr>
            <a:stCxn id="528" idx="0"/>
          </p:cNvCxnSpPr>
          <p:nvPr/>
        </p:nvCxnSpPr>
        <p:spPr bwMode="auto">
          <a:xfrm rot="10800000" flipV="1">
            <a:off x="2808545" y="5178864"/>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36" name="Straight Connector 535"/>
          <p:cNvCxnSpPr/>
          <p:nvPr/>
        </p:nvCxnSpPr>
        <p:spPr bwMode="auto">
          <a:xfrm rot="10800000">
            <a:off x="2808545" y="4704876"/>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37" name="Straight Connector 536"/>
          <p:cNvCxnSpPr/>
          <p:nvPr/>
        </p:nvCxnSpPr>
        <p:spPr bwMode="auto">
          <a:xfrm rot="10800000">
            <a:off x="2713747" y="4704876"/>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38" name="Straight Connector 537"/>
          <p:cNvCxnSpPr/>
          <p:nvPr/>
        </p:nvCxnSpPr>
        <p:spPr bwMode="auto">
          <a:xfrm rot="10800000">
            <a:off x="2903343" y="4704876"/>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39" name="Straight Connector 538"/>
          <p:cNvCxnSpPr/>
          <p:nvPr/>
        </p:nvCxnSpPr>
        <p:spPr bwMode="auto">
          <a:xfrm rot="10800000">
            <a:off x="2239759" y="4704876"/>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40" name="Straight Connector 539"/>
          <p:cNvCxnSpPr/>
          <p:nvPr/>
        </p:nvCxnSpPr>
        <p:spPr bwMode="auto">
          <a:xfrm rot="10800000">
            <a:off x="2429354" y="4704876"/>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41" name="Straight Connector 540"/>
          <p:cNvCxnSpPr/>
          <p:nvPr/>
        </p:nvCxnSpPr>
        <p:spPr bwMode="auto">
          <a:xfrm rot="10800000">
            <a:off x="2334557" y="4704876"/>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42" name="Straight Connector 541"/>
          <p:cNvCxnSpPr/>
          <p:nvPr/>
        </p:nvCxnSpPr>
        <p:spPr bwMode="auto">
          <a:xfrm rot="10800000">
            <a:off x="7169238" y="4704876"/>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43" name="Straight Connector 542"/>
          <p:cNvCxnSpPr/>
          <p:nvPr/>
        </p:nvCxnSpPr>
        <p:spPr bwMode="auto">
          <a:xfrm rot="10800000">
            <a:off x="7074440" y="4704876"/>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44" name="Straight Connector 543"/>
          <p:cNvCxnSpPr/>
          <p:nvPr/>
        </p:nvCxnSpPr>
        <p:spPr bwMode="auto">
          <a:xfrm rot="10800000">
            <a:off x="6979642" y="4704876"/>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45" name="Straight Connector 544"/>
          <p:cNvCxnSpPr/>
          <p:nvPr/>
        </p:nvCxnSpPr>
        <p:spPr bwMode="auto">
          <a:xfrm rot="10800000">
            <a:off x="6505654" y="4704876"/>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46" name="Straight Connector 545"/>
          <p:cNvCxnSpPr/>
          <p:nvPr/>
        </p:nvCxnSpPr>
        <p:spPr bwMode="auto">
          <a:xfrm rot="10800000">
            <a:off x="6695249" y="4704876"/>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47" name="Straight Connector 546"/>
          <p:cNvCxnSpPr/>
          <p:nvPr/>
        </p:nvCxnSpPr>
        <p:spPr bwMode="auto">
          <a:xfrm rot="10800000">
            <a:off x="6600452" y="4704876"/>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48" name="Straight Connector 547"/>
          <p:cNvCxnSpPr/>
          <p:nvPr/>
        </p:nvCxnSpPr>
        <p:spPr bwMode="auto">
          <a:xfrm rot="10800000">
            <a:off x="7453631" y="4704876"/>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49" name="Straight Connector 548"/>
          <p:cNvCxnSpPr/>
          <p:nvPr/>
        </p:nvCxnSpPr>
        <p:spPr bwMode="auto">
          <a:xfrm rot="10800000">
            <a:off x="7643226" y="4704876"/>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50" name="Straight Connector 549"/>
          <p:cNvCxnSpPr/>
          <p:nvPr/>
        </p:nvCxnSpPr>
        <p:spPr bwMode="auto">
          <a:xfrm rot="10800000">
            <a:off x="7548428" y="4704876"/>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51" name="Straight Connector 550"/>
          <p:cNvCxnSpPr/>
          <p:nvPr/>
        </p:nvCxnSpPr>
        <p:spPr bwMode="auto">
          <a:xfrm rot="10800000">
            <a:off x="6031666" y="4704876"/>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52" name="Straight Connector 551"/>
          <p:cNvCxnSpPr/>
          <p:nvPr/>
        </p:nvCxnSpPr>
        <p:spPr bwMode="auto">
          <a:xfrm rot="10800000">
            <a:off x="6221261" y="4704876"/>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53" name="Straight Connector 552"/>
          <p:cNvCxnSpPr/>
          <p:nvPr/>
        </p:nvCxnSpPr>
        <p:spPr bwMode="auto">
          <a:xfrm rot="10800000">
            <a:off x="6126463" y="4704876"/>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554" name="TextBox 553"/>
          <p:cNvSpPr txBox="1"/>
          <p:nvPr/>
        </p:nvSpPr>
        <p:spPr>
          <a:xfrm rot="16200000">
            <a:off x="296789" y="4281983"/>
            <a:ext cx="1137572" cy="277000"/>
          </a:xfrm>
          <a:prstGeom prst="rect">
            <a:avLst/>
          </a:prstGeom>
          <a:noFill/>
        </p:spPr>
        <p:txBody>
          <a:bodyPr wrap="square" lIns="0" tIns="0" rIns="0" bIns="0" rtlCol="0">
            <a:spAutoFit/>
          </a:bodyPr>
          <a:lstStyle/>
          <a:p>
            <a:pPr algn="ctr"/>
            <a:r>
              <a:rPr lang="en-GB" sz="1800" b="0" dirty="0" smtClean="0"/>
              <a:t>Intra-DAS</a:t>
            </a:r>
            <a:endParaRPr lang="en-US" sz="1800" b="0" dirty="0" smtClean="0"/>
          </a:p>
        </p:txBody>
      </p:sp>
      <p:sp>
        <p:nvSpPr>
          <p:cNvPr id="556" name="TextBox 555"/>
          <p:cNvSpPr txBox="1"/>
          <p:nvPr/>
        </p:nvSpPr>
        <p:spPr>
          <a:xfrm>
            <a:off x="2334557" y="2999282"/>
            <a:ext cx="1137572" cy="277000"/>
          </a:xfrm>
          <a:prstGeom prst="rect">
            <a:avLst/>
          </a:prstGeom>
          <a:noFill/>
        </p:spPr>
        <p:txBody>
          <a:bodyPr wrap="square" lIns="0" tIns="0" rIns="0" bIns="0" rtlCol="0">
            <a:spAutoFit/>
          </a:bodyPr>
          <a:lstStyle/>
          <a:p>
            <a:pPr algn="ctr"/>
            <a:r>
              <a:rPr lang="en-GB" sz="1800" b="0" dirty="0" smtClean="0"/>
              <a:t>Intra-DAS</a:t>
            </a:r>
            <a:endParaRPr lang="en-US" sz="1800" b="0" dirty="0" smtClean="0"/>
          </a:p>
        </p:txBody>
      </p:sp>
      <p:sp>
        <p:nvSpPr>
          <p:cNvPr id="557" name="TextBox 556"/>
          <p:cNvSpPr txBox="1"/>
          <p:nvPr/>
        </p:nvSpPr>
        <p:spPr>
          <a:xfrm>
            <a:off x="3661724" y="2998518"/>
            <a:ext cx="853179" cy="277000"/>
          </a:xfrm>
          <a:prstGeom prst="rect">
            <a:avLst/>
          </a:prstGeom>
          <a:noFill/>
        </p:spPr>
        <p:txBody>
          <a:bodyPr wrap="square" lIns="0" tIns="0" rIns="0" bIns="0" rtlCol="0">
            <a:spAutoFit/>
          </a:bodyPr>
          <a:lstStyle/>
          <a:p>
            <a:pPr algn="ctr"/>
            <a:r>
              <a:rPr lang="en-GB" sz="1800" b="0" dirty="0" smtClean="0"/>
              <a:t>ENNI</a:t>
            </a:r>
            <a:endParaRPr lang="en-US" sz="1800" b="0" dirty="0" smtClean="0"/>
          </a:p>
        </p:txBody>
      </p:sp>
      <p:sp>
        <p:nvSpPr>
          <p:cNvPr id="560" name="TextBox 559"/>
          <p:cNvSpPr txBox="1"/>
          <p:nvPr/>
        </p:nvSpPr>
        <p:spPr>
          <a:xfrm>
            <a:off x="4135712" y="6885222"/>
            <a:ext cx="853179" cy="277000"/>
          </a:xfrm>
          <a:prstGeom prst="rect">
            <a:avLst/>
          </a:prstGeom>
          <a:noFill/>
        </p:spPr>
        <p:txBody>
          <a:bodyPr wrap="square" lIns="0" tIns="0" rIns="0" bIns="0" rtlCol="0">
            <a:spAutoFit/>
          </a:bodyPr>
          <a:lstStyle/>
          <a:p>
            <a:pPr algn="ctr"/>
            <a:r>
              <a:rPr lang="en-GB" sz="1800" b="0" dirty="0" smtClean="0"/>
              <a:t>INNI</a:t>
            </a:r>
            <a:endParaRPr lang="en-US" sz="1800" b="0" dirty="0" smtClean="0"/>
          </a:p>
        </p:txBody>
      </p:sp>
      <p:grpSp>
        <p:nvGrpSpPr>
          <p:cNvPr id="561" name="Group 43"/>
          <p:cNvGrpSpPr>
            <a:grpSpLocks noChangeAspect="1"/>
          </p:cNvGrpSpPr>
          <p:nvPr/>
        </p:nvGrpSpPr>
        <p:grpSpPr>
          <a:xfrm rot="10800000">
            <a:off x="5842070" y="5937246"/>
            <a:ext cx="568786" cy="568786"/>
            <a:chOff x="655067" y="5296644"/>
            <a:chExt cx="504056" cy="504056"/>
          </a:xfrm>
          <a:solidFill>
            <a:schemeClr val="bg1"/>
          </a:solidFill>
        </p:grpSpPr>
        <p:sp>
          <p:nvSpPr>
            <p:cNvPr id="562" name="Isosceles Triangle 561"/>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63" name="Trapezoid 562"/>
            <p:cNvSpPr/>
            <p:nvPr/>
          </p:nvSpPr>
          <p:spPr bwMode="auto">
            <a:xfrm>
              <a:off x="655067" y="5656684"/>
              <a:ext cx="504056" cy="144016"/>
            </a:xfrm>
            <a:prstGeom prst="trapezoid">
              <a:avLst>
                <a:gd name="adj" fmla="val 49845"/>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564" name="Group 46"/>
          <p:cNvGrpSpPr>
            <a:grpSpLocks noChangeAspect="1"/>
          </p:cNvGrpSpPr>
          <p:nvPr/>
        </p:nvGrpSpPr>
        <p:grpSpPr>
          <a:xfrm rot="10800000">
            <a:off x="5178487" y="5937246"/>
            <a:ext cx="568786" cy="568786"/>
            <a:chOff x="655067" y="5296644"/>
            <a:chExt cx="504056" cy="504056"/>
          </a:xfrm>
          <a:solidFill>
            <a:schemeClr val="bg1"/>
          </a:solidFill>
        </p:grpSpPr>
        <p:sp>
          <p:nvSpPr>
            <p:cNvPr id="565" name="Isosceles Triangle 564"/>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66" name="Trapezoid 565"/>
            <p:cNvSpPr/>
            <p:nvPr/>
          </p:nvSpPr>
          <p:spPr bwMode="auto">
            <a:xfrm>
              <a:off x="655067" y="5656684"/>
              <a:ext cx="504056" cy="144016"/>
            </a:xfrm>
            <a:prstGeom prst="trapezoid">
              <a:avLst>
                <a:gd name="adj" fmla="val 49845"/>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cxnSp>
        <p:nvCxnSpPr>
          <p:cNvPr id="567" name="Straight Connector 566"/>
          <p:cNvCxnSpPr>
            <a:stCxn id="563" idx="2"/>
          </p:cNvCxnSpPr>
          <p:nvPr/>
        </p:nvCxnSpPr>
        <p:spPr bwMode="auto">
          <a:xfrm rot="10800000">
            <a:off x="6126463" y="5842448"/>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68" name="Straight Connector 567"/>
          <p:cNvCxnSpPr/>
          <p:nvPr/>
        </p:nvCxnSpPr>
        <p:spPr bwMode="auto">
          <a:xfrm rot="10800000">
            <a:off x="6031666" y="5842448"/>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69" name="Straight Connector 568"/>
          <p:cNvCxnSpPr/>
          <p:nvPr/>
        </p:nvCxnSpPr>
        <p:spPr bwMode="auto">
          <a:xfrm rot="10800000">
            <a:off x="5936868" y="5842448"/>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70" name="Straight Connector 569"/>
          <p:cNvCxnSpPr/>
          <p:nvPr/>
        </p:nvCxnSpPr>
        <p:spPr bwMode="auto">
          <a:xfrm rot="10800000">
            <a:off x="6316059" y="5842448"/>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71" name="Straight Connector 570"/>
          <p:cNvCxnSpPr/>
          <p:nvPr/>
        </p:nvCxnSpPr>
        <p:spPr bwMode="auto">
          <a:xfrm rot="10800000">
            <a:off x="6221261" y="5842448"/>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72" name="Straight Connector 571"/>
          <p:cNvCxnSpPr/>
          <p:nvPr/>
        </p:nvCxnSpPr>
        <p:spPr bwMode="auto">
          <a:xfrm rot="10800000">
            <a:off x="5462880" y="5842448"/>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73" name="Straight Connector 572"/>
          <p:cNvCxnSpPr/>
          <p:nvPr/>
        </p:nvCxnSpPr>
        <p:spPr bwMode="auto">
          <a:xfrm rot="10800000">
            <a:off x="5368082" y="5842448"/>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74" name="Straight Connector 573"/>
          <p:cNvCxnSpPr/>
          <p:nvPr/>
        </p:nvCxnSpPr>
        <p:spPr bwMode="auto">
          <a:xfrm rot="10800000">
            <a:off x="5273284" y="5842448"/>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75" name="Straight Connector 574"/>
          <p:cNvCxnSpPr/>
          <p:nvPr/>
        </p:nvCxnSpPr>
        <p:spPr bwMode="auto">
          <a:xfrm rot="10800000">
            <a:off x="5652475" y="5842448"/>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76" name="Straight Connector 575"/>
          <p:cNvCxnSpPr/>
          <p:nvPr/>
        </p:nvCxnSpPr>
        <p:spPr bwMode="auto">
          <a:xfrm rot="10800000">
            <a:off x="5557677" y="5842448"/>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77" name="Straight Connector 576"/>
          <p:cNvCxnSpPr>
            <a:stCxn id="562" idx="0"/>
          </p:cNvCxnSpPr>
          <p:nvPr/>
        </p:nvCxnSpPr>
        <p:spPr bwMode="auto">
          <a:xfrm rot="10800000" flipV="1">
            <a:off x="6126463" y="6506032"/>
            <a:ext cx="0" cy="284393"/>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78" name="Straight Connector 577"/>
          <p:cNvCxnSpPr>
            <a:stCxn id="565" idx="0"/>
          </p:cNvCxnSpPr>
          <p:nvPr/>
        </p:nvCxnSpPr>
        <p:spPr bwMode="auto">
          <a:xfrm rot="10800000" flipV="1">
            <a:off x="5462880" y="6506032"/>
            <a:ext cx="0" cy="284393"/>
          </a:xfrm>
          <a:prstGeom prst="line">
            <a:avLst/>
          </a:prstGeom>
          <a:solidFill>
            <a:schemeClr val="accent1"/>
          </a:solidFill>
          <a:ln w="9525" cap="flat" cmpd="sng" algn="ctr">
            <a:solidFill>
              <a:schemeClr val="tx1"/>
            </a:solidFill>
            <a:prstDash val="solid"/>
            <a:round/>
            <a:headEnd type="none" w="med" len="med"/>
            <a:tailEnd type="none" w="med" len="med"/>
          </a:ln>
          <a:effectLst/>
        </p:spPr>
      </p:cxnSp>
    </p:spTree>
  </p:cSld>
  <p:clrMapOvr>
    <a:masterClrMapping/>
  </p:clrMapOvr>
  <p:timing>
    <p:tnLst>
      <p:par>
        <p:cTn id="1" dur="indefinite" restart="never" nodeType="tmRoot"/>
      </p:par>
    </p:tnLst>
  </p:timing>
</p:sld>
</file>

<file path=ppt/theme/theme1.xml><?xml version="1.0" encoding="utf-8"?>
<a:theme xmlns:a="http://schemas.openxmlformats.org/drawingml/2006/main" name="huawei-template-mv">
  <a:themeElements>
    <a:clrScheme name="huawei-template-mv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huawei-template-mv">
      <a:majorFont>
        <a:latin typeface="Arial"/>
        <a:ea typeface="宋体"/>
        <a:cs typeface=""/>
      </a:majorFont>
      <a:minorFont>
        <a:latin typeface="Arial"/>
        <a:ea typeface="宋体"/>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500" b="1" i="0" u="none" strike="noStrike" cap="none" normalizeH="0" baseline="0" smtClean="0">
            <a:ln>
              <a:noFill/>
            </a:ln>
            <a:solidFill>
              <a:schemeClr val="tx1"/>
            </a:solidFill>
            <a:effectLst/>
            <a:latin typeface="Arial" charset="0"/>
            <a:ea typeface="MS PGothic"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500" b="1" i="0" u="none" strike="noStrike" cap="none" normalizeH="0" baseline="0" smtClean="0">
            <a:ln>
              <a:noFill/>
            </a:ln>
            <a:solidFill>
              <a:schemeClr val="tx1"/>
            </a:solidFill>
            <a:effectLst/>
            <a:latin typeface="Arial" charset="0"/>
            <a:ea typeface="MS PGothic" pitchFamily="34" charset="-128"/>
          </a:defRPr>
        </a:defPPr>
      </a:lstStyle>
    </a:lnDef>
    <a:txDef>
      <a:spPr>
        <a:noFill/>
      </a:spPr>
      <a:bodyPr wrap="square" lIns="0" tIns="0" rIns="0" bIns="0" rtlCol="0">
        <a:spAutoFit/>
      </a:bodyPr>
      <a:lstStyle>
        <a:defPPr>
          <a:defRPr sz="1400" b="0" dirty="0" smtClean="0"/>
        </a:defPPr>
      </a:lstStyle>
    </a:txDef>
  </a:objectDefaults>
  <a:extraClrSchemeLst>
    <a:extraClrScheme>
      <a:clrScheme name="huawei-template-mv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huawei-template-mv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huawei-template-mv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huawei-template-mv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huawei-template-mv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huawei-template-mv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huawei-template-mv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huawei-template-mv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huawei-template-mv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huawei-template-mv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huawei-template-mv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huawei-template-mv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huawei-template-mv</Template>
  <TotalTime>17503</TotalTime>
  <Words>3032</Words>
  <Application>Microsoft Office PowerPoint</Application>
  <PresentationFormat>Custom</PresentationFormat>
  <Paragraphs>1096</Paragraphs>
  <Slides>31</Slides>
  <Notes>0</Notes>
  <HiddenSlides>0</HiddenSlides>
  <MMClips>0</MMClips>
  <ScaleCrop>false</ScaleCrop>
  <HeadingPairs>
    <vt:vector size="4" baseType="variant">
      <vt:variant>
        <vt:lpstr>Theme</vt:lpstr>
      </vt:variant>
      <vt:variant>
        <vt:i4>1</vt:i4>
      </vt:variant>
      <vt:variant>
        <vt:lpstr>Slide Titles</vt:lpstr>
      </vt:variant>
      <vt:variant>
        <vt:i4>31</vt:i4>
      </vt:variant>
    </vt:vector>
  </HeadingPairs>
  <TitlesOfParts>
    <vt:vector size="32" baseType="lpstr">
      <vt:lpstr>huawei-template-mv</vt:lpstr>
      <vt:lpstr>Distributed Network Protection (DNP) architecture study</vt:lpstr>
      <vt:lpstr>Contents</vt:lpstr>
      <vt:lpstr>Introduction</vt:lpstr>
      <vt:lpstr>Legend</vt:lpstr>
      <vt:lpstr>Legend</vt:lpstr>
      <vt:lpstr>Legend</vt:lpstr>
      <vt:lpstr>Legend</vt:lpstr>
      <vt:lpstr>High level model of IBBEB nodes</vt:lpstr>
      <vt:lpstr>Basic model of IBBEB nodes without illustrating intermediate MEP/MIP functions</vt:lpstr>
      <vt:lpstr>High level model of PEB/PB nodes</vt:lpstr>
      <vt:lpstr>Basic model of PEB/PB nodes without illustrating intermediate MEP/MIP functions</vt:lpstr>
      <vt:lpstr>PBB/PBB-TE Network with IBBEB nodes</vt:lpstr>
      <vt:lpstr>PBB Domain with BVLAN ECs</vt:lpstr>
      <vt:lpstr>Load sharing at portal nodes</vt:lpstr>
      <vt:lpstr>Distributed Restorable BVLAN connected to DRNI</vt:lpstr>
      <vt:lpstr>Distributed Restorable BVLAN connected to DRNI</vt:lpstr>
      <vt:lpstr>PBB-TE Domain with TESI connections</vt:lpstr>
      <vt:lpstr>TESI W &amp; P connection configurations</vt:lpstr>
      <vt:lpstr>Load sharing at portal nodes</vt:lpstr>
      <vt:lpstr>Distributed TESI Protection connected to DRNI</vt:lpstr>
      <vt:lpstr>Distributed TESI Protection connected to DRNI</vt:lpstr>
      <vt:lpstr>Port filtering entities</vt:lpstr>
      <vt:lpstr>Port filtering entities location in CBP?</vt:lpstr>
      <vt:lpstr>PBB Domain with G.8031 SNC protected SVLAN EC</vt:lpstr>
      <vt:lpstr>SNC protected SVLAN EC W &amp; P configurations</vt:lpstr>
      <vt:lpstr>Compound view Normal state, no failures</vt:lpstr>
      <vt:lpstr>Compound view Right ENNI failure</vt:lpstr>
      <vt:lpstr>Compound view Right ENNI and Intra-DAS link failure (or right portal node failure)</vt:lpstr>
      <vt:lpstr>Virtual BVLAN, TESI, SVLAN end points</vt:lpstr>
      <vt:lpstr>MAC Addresses at CBP/PIP ports</vt:lpstr>
      <vt:lpstr>Impact of single switch fabric?</vt:lpstr>
    </vt:vector>
  </TitlesOfParts>
  <Company>Huawei Technologies Co.,Ltd.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Distributed Network Protection (DNP) architecture study</dc:title>
  <dc:creator>Vissers</dc:creator>
  <cp:lastModifiedBy>Maarten vissers</cp:lastModifiedBy>
  <cp:revision>887</cp:revision>
  <dcterms:created xsi:type="dcterms:W3CDTF">2008-06-13T12:10:18Z</dcterms:created>
  <dcterms:modified xsi:type="dcterms:W3CDTF">2011-11-02T19:21:07Z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(3)uvgKRpWf2awubE/4tMTvB5pVAITyHnGrZHR/BmvWoXrQCqJOjYTZ260Oe5dJgEwepZfZneLY
rUJUDngkI1y1njcuAaKcdf6n0T6FXVRRBTug8vYBC1YaDe5WAHyjbnaAX3QvOogOKWhbFQdz
5NYyadUsoNQQ61+J6GVjmzqRmGL60PS0TfxSIGOpIi6Wp9Ovn5xr5QM0sXRaIpKD0D3jGeHL
1/B0uJrRXNtW8b6C9ospN</vt:lpwstr>
  </property>
  <property fmtid="{D5CDD505-2E9C-101B-9397-08002B2CF9AE}" pid="3" name="_ms_pID_7253431">
    <vt:lpwstr>T1JAE4EtakzsgYQ+EMvtSq0ww5DWMLFi5XwhPtN71Xd6g1hW2rP ISWMhqdGl9fhmCA4C7I0zyXl854H7rjQzH5cKCVXaWQuIUbPA3WzrpfVG3jxWeECkWstHXAN i5kyTXBOgEN7phfCjNdlwRPCRpfFzOMMaz1HtKPB8y4a85g+x94DUnbhvGjVInicqWlYV+bZ 70XGeAFwM1umeJDW8KjV7KbnDjrak281iiPv6hu/Md</vt:lpwstr>
  </property>
  <property fmtid="{D5CDD505-2E9C-101B-9397-08002B2CF9AE}" pid="4" name="_ms_pID_7253432">
    <vt:lpwstr>coFH0PLTICQwRGq9TbtIzxlQsN/SCk nrsNnClurfs5vu+YDoFZ/KTSUfzqgyj/xwticbIOSWJCAVg9hH/RFab5KuFrF1deRqDcBFIP 5uPmxYaHFeqXMxXDVxfMsg2BkQA8ZkSTVkCits2ZyGOjK1Q3OUcOaegq+dfw2Pow</vt:lpwstr>
  </property>
  <property fmtid="{D5CDD505-2E9C-101B-9397-08002B2CF9AE}" pid="5" name="sflag">
    <vt:lpwstr>1320261648</vt:lpwstr>
  </property>
</Properties>
</file>