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7"/>
  </p:notesMasterIdLst>
  <p:handoutMasterIdLst>
    <p:handoutMasterId r:id="rId38"/>
  </p:handoutMasterIdLst>
  <p:sldIdLst>
    <p:sldId id="423" r:id="rId2"/>
    <p:sldId id="473" r:id="rId3"/>
    <p:sldId id="474" r:id="rId4"/>
    <p:sldId id="493" r:id="rId5"/>
    <p:sldId id="470" r:id="rId6"/>
    <p:sldId id="471" r:id="rId7"/>
    <p:sldId id="472" r:id="rId8"/>
    <p:sldId id="464" r:id="rId9"/>
    <p:sldId id="462" r:id="rId10"/>
    <p:sldId id="465" r:id="rId11"/>
    <p:sldId id="466" r:id="rId12"/>
    <p:sldId id="460" r:id="rId13"/>
    <p:sldId id="461" r:id="rId14"/>
    <p:sldId id="469" r:id="rId15"/>
    <p:sldId id="485" r:id="rId16"/>
    <p:sldId id="486" r:id="rId17"/>
    <p:sldId id="468" r:id="rId18"/>
    <p:sldId id="478" r:id="rId19"/>
    <p:sldId id="479" r:id="rId20"/>
    <p:sldId id="482" r:id="rId21"/>
    <p:sldId id="484" r:id="rId22"/>
    <p:sldId id="476" r:id="rId23"/>
    <p:sldId id="477" r:id="rId24"/>
    <p:sldId id="480" r:id="rId25"/>
    <p:sldId id="481" r:id="rId26"/>
    <p:sldId id="488" r:id="rId27"/>
    <p:sldId id="489" r:id="rId28"/>
    <p:sldId id="490" r:id="rId29"/>
    <p:sldId id="491" r:id="rId30"/>
    <p:sldId id="475" r:id="rId31"/>
    <p:sldId id="492" r:id="rId32"/>
    <p:sldId id="497" r:id="rId33"/>
    <p:sldId id="494" r:id="rId34"/>
    <p:sldId id="495" r:id="rId35"/>
    <p:sldId id="496" r:id="rId36"/>
  </p:sldIdLst>
  <p:sldSz cx="10671175" cy="8001000"/>
  <p:notesSz cx="6858000" cy="9144000"/>
  <p:defaultTextStyle>
    <a:defPPr>
      <a:defRPr lang="en-US"/>
    </a:defPPr>
    <a:lvl1pPr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5pPr>
    <a:lvl6pPr marL="2286000" algn="l" defTabSz="914400" rtl="0" eaLnBrk="1" latinLnBrk="0" hangingPunct="1">
      <a:defRPr sz="2500" b="1" kern="1200">
        <a:solidFill>
          <a:schemeClr val="tx1"/>
        </a:solidFill>
        <a:latin typeface="Arial" pitchFamily="34" charset="0"/>
        <a:ea typeface="MS PGothic" pitchFamily="34" charset="-128"/>
        <a:cs typeface="+mn-cs"/>
      </a:defRPr>
    </a:lvl6pPr>
    <a:lvl7pPr marL="2743200" algn="l" defTabSz="914400" rtl="0" eaLnBrk="1" latinLnBrk="0" hangingPunct="1">
      <a:defRPr sz="2500" b="1" kern="1200">
        <a:solidFill>
          <a:schemeClr val="tx1"/>
        </a:solidFill>
        <a:latin typeface="Arial" pitchFamily="34" charset="0"/>
        <a:ea typeface="MS PGothic" pitchFamily="34" charset="-128"/>
        <a:cs typeface="+mn-cs"/>
      </a:defRPr>
    </a:lvl7pPr>
    <a:lvl8pPr marL="3200400" algn="l" defTabSz="914400" rtl="0" eaLnBrk="1" latinLnBrk="0" hangingPunct="1">
      <a:defRPr sz="2500" b="1" kern="1200">
        <a:solidFill>
          <a:schemeClr val="tx1"/>
        </a:solidFill>
        <a:latin typeface="Arial" pitchFamily="34" charset="0"/>
        <a:ea typeface="MS PGothic" pitchFamily="34" charset="-128"/>
        <a:cs typeface="+mn-cs"/>
      </a:defRPr>
    </a:lvl8pPr>
    <a:lvl9pPr marL="3657600" algn="l" defTabSz="914400" rtl="0" eaLnBrk="1" latinLnBrk="0" hangingPunct="1">
      <a:defRPr sz="25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00FF"/>
    <a:srgbClr val="FF99FF"/>
    <a:srgbClr val="99CCFF"/>
    <a:srgbClr val="66FF33"/>
    <a:srgbClr val="99FF66"/>
    <a:srgbClr val="808000"/>
    <a:srgbClr val="CCCC00"/>
    <a:srgbClr val="660066"/>
    <a:srgbClr val="CC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93945" autoAdjust="0"/>
  </p:normalViewPr>
  <p:slideViewPr>
    <p:cSldViewPr>
      <p:cViewPr varScale="1">
        <p:scale>
          <a:sx n="58" d="100"/>
          <a:sy n="58" d="100"/>
        </p:scale>
        <p:origin x="-1338" y="-78"/>
      </p:cViewPr>
      <p:guideLst>
        <p:guide orient="horz" pos="2520"/>
        <p:guide pos="336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2486025"/>
            <a:ext cx="9070975" cy="1714500"/>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600200" y="4533900"/>
            <a:ext cx="7470775" cy="20447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533400" y="1866900"/>
            <a:ext cx="9604375" cy="5280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08112"/>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866900"/>
            <a:ext cx="4725988"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11788" y="1866900"/>
            <a:ext cx="4725987"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3400" y="1790700"/>
            <a:ext cx="4714875"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536825"/>
            <a:ext cx="4714875"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21313" y="1790700"/>
            <a:ext cx="4716462"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21313" y="2536825"/>
            <a:ext cx="4716462"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0261505" y="7672908"/>
            <a:ext cx="402674" cy="307777"/>
          </a:xfrm>
          <a:prstGeom prst="rect">
            <a:avLst/>
          </a:prstGeom>
          <a:noFill/>
        </p:spPr>
        <p:txBody>
          <a:bodyPr wrap="none" rtlCol="0">
            <a:spAutoFit/>
          </a:bodyPr>
          <a:lstStyle/>
          <a:p>
            <a:fld id="{1D72198B-5C37-4316-AF1B-174FD6C2182E}" type="slidenum">
              <a:rPr lang="en-GB" sz="1400" smtClean="0"/>
              <a:pPr/>
              <a:t>‹#›</a:t>
            </a:fld>
            <a:endParaRPr lang="en-GB" sz="14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 id="2147483658"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3500" b="1">
          <a:solidFill>
            <a:srgbClr val="990000"/>
          </a:solidFill>
          <a:latin typeface="+mj-lt"/>
          <a:ea typeface="+mj-ea"/>
          <a:cs typeface="+mj-cs"/>
        </a:defRPr>
      </a:lvl1pPr>
      <a:lvl2pPr algn="l" rtl="0" eaLnBrk="0" fontAlgn="base" hangingPunct="0">
        <a:spcBef>
          <a:spcPct val="0"/>
        </a:spcBef>
        <a:spcAft>
          <a:spcPct val="0"/>
        </a:spcAft>
        <a:defRPr sz="3500" b="1">
          <a:solidFill>
            <a:srgbClr val="990000"/>
          </a:solidFill>
          <a:latin typeface="Arial" charset="0"/>
          <a:ea typeface="宋体" pitchFamily="2" charset="-122"/>
        </a:defRPr>
      </a:lvl2pPr>
      <a:lvl3pPr algn="l" rtl="0" eaLnBrk="0" fontAlgn="base" hangingPunct="0">
        <a:spcBef>
          <a:spcPct val="0"/>
        </a:spcBef>
        <a:spcAft>
          <a:spcPct val="0"/>
        </a:spcAft>
        <a:defRPr sz="3500" b="1">
          <a:solidFill>
            <a:srgbClr val="990000"/>
          </a:solidFill>
          <a:latin typeface="Arial" charset="0"/>
          <a:ea typeface="宋体" pitchFamily="2" charset="-122"/>
        </a:defRPr>
      </a:lvl3pPr>
      <a:lvl4pPr algn="l" rtl="0" eaLnBrk="0" fontAlgn="base" hangingPunct="0">
        <a:spcBef>
          <a:spcPct val="0"/>
        </a:spcBef>
        <a:spcAft>
          <a:spcPct val="0"/>
        </a:spcAft>
        <a:defRPr sz="3500" b="1">
          <a:solidFill>
            <a:srgbClr val="990000"/>
          </a:solidFill>
          <a:latin typeface="Arial" charset="0"/>
          <a:ea typeface="宋体" pitchFamily="2" charset="-122"/>
        </a:defRPr>
      </a:lvl4pPr>
      <a:lvl5pPr algn="l" rtl="0" eaLnBrk="0" fontAlgn="base" hangingPunct="0">
        <a:spcBef>
          <a:spcPct val="0"/>
        </a:spcBef>
        <a:spcAft>
          <a:spcPct val="0"/>
        </a:spcAft>
        <a:defRPr sz="3500" b="1">
          <a:solidFill>
            <a:srgbClr val="990000"/>
          </a:solidFill>
          <a:latin typeface="Arial" charset="0"/>
          <a:ea typeface="宋体" pitchFamily="2" charset="-122"/>
        </a:defRPr>
      </a:lvl5pPr>
      <a:lvl6pPr marL="457200" algn="l" rtl="0" fontAlgn="base">
        <a:spcBef>
          <a:spcPct val="0"/>
        </a:spcBef>
        <a:spcAft>
          <a:spcPct val="0"/>
        </a:spcAft>
        <a:defRPr sz="3500" b="1">
          <a:solidFill>
            <a:srgbClr val="990000"/>
          </a:solidFill>
          <a:latin typeface="Arial" charset="0"/>
          <a:ea typeface="宋体" pitchFamily="2" charset="-122"/>
        </a:defRPr>
      </a:lvl6pPr>
      <a:lvl7pPr marL="914400" algn="l" rtl="0" fontAlgn="base">
        <a:spcBef>
          <a:spcPct val="0"/>
        </a:spcBef>
        <a:spcAft>
          <a:spcPct val="0"/>
        </a:spcAft>
        <a:defRPr sz="3500" b="1">
          <a:solidFill>
            <a:srgbClr val="990000"/>
          </a:solidFill>
          <a:latin typeface="Arial" charset="0"/>
          <a:ea typeface="宋体" pitchFamily="2" charset="-122"/>
        </a:defRPr>
      </a:lvl7pPr>
      <a:lvl8pPr marL="1371600" algn="l" rtl="0" fontAlgn="base">
        <a:spcBef>
          <a:spcPct val="0"/>
        </a:spcBef>
        <a:spcAft>
          <a:spcPct val="0"/>
        </a:spcAft>
        <a:defRPr sz="3500" b="1">
          <a:solidFill>
            <a:srgbClr val="990000"/>
          </a:solidFill>
          <a:latin typeface="Arial" charset="0"/>
          <a:ea typeface="宋体" pitchFamily="2" charset="-122"/>
        </a:defRPr>
      </a:lvl8pPr>
      <a:lvl9pPr marL="1828800" algn="l" rtl="0" fontAlgn="base">
        <a:spcBef>
          <a:spcPct val="0"/>
        </a:spcBef>
        <a:spcAft>
          <a:spcPct val="0"/>
        </a:spcAft>
        <a:defRPr sz="3500" b="1">
          <a:solidFill>
            <a:srgbClr val="990000"/>
          </a:solidFill>
          <a:latin typeface="Arial" charset="0"/>
          <a:ea typeface="宋体" pitchFamily="2" charset="-122"/>
        </a:defRPr>
      </a:lvl9pPr>
    </p:titleStyle>
    <p:bodyStyle>
      <a:lvl1pPr marL="342900" indent="-342900" algn="l" rtl="0" eaLnBrk="0" fontAlgn="base" hangingPunct="0">
        <a:spcBef>
          <a:spcPct val="70000"/>
        </a:spcBef>
        <a:spcAft>
          <a:spcPct val="0"/>
        </a:spcAft>
        <a:defRPr sz="2500" b="1">
          <a:solidFill>
            <a:schemeClr val="tx1"/>
          </a:solidFill>
          <a:latin typeface="+mn-lt"/>
          <a:ea typeface="+mn-ea"/>
          <a:cs typeface="+mn-cs"/>
        </a:defRPr>
      </a:lvl1pPr>
      <a:lvl2pPr marL="874713" indent="-417513" algn="l" rtl="0" eaLnBrk="0" fontAlgn="base" hangingPunct="0">
        <a:lnSpc>
          <a:spcPct val="85000"/>
        </a:lnSpc>
        <a:spcBef>
          <a:spcPct val="35000"/>
        </a:spcBef>
        <a:spcAft>
          <a:spcPct val="0"/>
        </a:spcAft>
        <a:buFont typeface="Wingdings" pitchFamily="2" charset="2"/>
        <a:buChar char="q"/>
        <a:defRPr sz="2200">
          <a:solidFill>
            <a:schemeClr val="tx1"/>
          </a:solidFill>
          <a:latin typeface="+mn-lt"/>
          <a:ea typeface="+mn-ea"/>
        </a:defRPr>
      </a:lvl2pPr>
      <a:lvl3pPr marL="1366838" indent="-323850" algn="l" rtl="0" eaLnBrk="0" fontAlgn="base" hangingPunct="0">
        <a:spcBef>
          <a:spcPct val="20000"/>
        </a:spcBef>
        <a:spcAft>
          <a:spcPct val="0"/>
        </a:spcAft>
        <a:buFont typeface="Wingdings" pitchFamily="2" charset="2"/>
        <a:buChar char="Ø"/>
        <a:defRPr sz="2000">
          <a:solidFill>
            <a:schemeClr val="tx1"/>
          </a:solidFill>
          <a:latin typeface="+mn-lt"/>
          <a:ea typeface="+mn-ea"/>
        </a:defRPr>
      </a:lvl3pPr>
      <a:lvl4pPr marL="1911350" indent="-365125" algn="l" rtl="0" eaLnBrk="0" fontAlgn="base" hangingPunct="0">
        <a:spcBef>
          <a:spcPct val="20000"/>
        </a:spcBef>
        <a:spcAft>
          <a:spcPct val="0"/>
        </a:spcAft>
        <a:buChar char="–"/>
        <a:defRPr sz="2000">
          <a:solidFill>
            <a:schemeClr val="tx1"/>
          </a:solidFill>
          <a:latin typeface="+mn-lt"/>
          <a:ea typeface="+mn-ea"/>
        </a:defRPr>
      </a:lvl4pPr>
      <a:lvl5pPr marL="2455863" indent="-365125" algn="l" rtl="0" eaLnBrk="0" fontAlgn="base" hangingPunct="0">
        <a:spcBef>
          <a:spcPct val="20000"/>
        </a:spcBef>
        <a:spcAft>
          <a:spcPct val="0"/>
        </a:spcAft>
        <a:buChar char="»"/>
        <a:defRPr sz="2000">
          <a:solidFill>
            <a:schemeClr val="tx1"/>
          </a:solidFill>
          <a:latin typeface="+mn-lt"/>
          <a:ea typeface="+mn-ea"/>
        </a:defRPr>
      </a:lvl5pPr>
      <a:lvl6pPr marL="2913063" indent="-365125" algn="l" rtl="0" fontAlgn="base">
        <a:spcBef>
          <a:spcPct val="20000"/>
        </a:spcBef>
        <a:spcAft>
          <a:spcPct val="0"/>
        </a:spcAft>
        <a:buChar char="»"/>
        <a:defRPr sz="2000">
          <a:solidFill>
            <a:schemeClr val="tx1"/>
          </a:solidFill>
          <a:latin typeface="+mn-lt"/>
          <a:ea typeface="+mn-ea"/>
        </a:defRPr>
      </a:lvl6pPr>
      <a:lvl7pPr marL="3370263" indent="-365125" algn="l" rtl="0" fontAlgn="base">
        <a:spcBef>
          <a:spcPct val="20000"/>
        </a:spcBef>
        <a:spcAft>
          <a:spcPct val="0"/>
        </a:spcAft>
        <a:buChar char="»"/>
        <a:defRPr sz="2000">
          <a:solidFill>
            <a:schemeClr val="tx1"/>
          </a:solidFill>
          <a:latin typeface="+mn-lt"/>
          <a:ea typeface="+mn-ea"/>
        </a:defRPr>
      </a:lvl7pPr>
      <a:lvl8pPr marL="3827463" indent="-365125" algn="l" rtl="0" fontAlgn="base">
        <a:spcBef>
          <a:spcPct val="20000"/>
        </a:spcBef>
        <a:spcAft>
          <a:spcPct val="0"/>
        </a:spcAft>
        <a:buChar char="»"/>
        <a:defRPr sz="2000">
          <a:solidFill>
            <a:schemeClr val="tx1"/>
          </a:solidFill>
          <a:latin typeface="+mn-lt"/>
          <a:ea typeface="+mn-ea"/>
        </a:defRPr>
      </a:lvl8pPr>
      <a:lvl9pPr marL="4284663" indent="-365125"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files/public/docs2011/axbq-vissers-drni-data-plane-model-I-and-II-comparison-1011-v00.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itle 1"/>
          <p:cNvSpPr>
            <a:spLocks noGrp="1"/>
          </p:cNvSpPr>
          <p:nvPr>
            <p:ph type="ctrTitle"/>
          </p:nvPr>
        </p:nvSpPr>
        <p:spPr bwMode="auto">
          <a:xfrm>
            <a:off x="800100" y="2486025"/>
            <a:ext cx="9288015" cy="17145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Distributed Network Protection (DNP) architecture study</a:t>
            </a:r>
            <a:endParaRPr lang="en-GB" dirty="0" smtClean="0"/>
          </a:p>
        </p:txBody>
      </p:sp>
      <p:sp>
        <p:nvSpPr>
          <p:cNvPr id="1027"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Maarten Vissers</a:t>
            </a:r>
          </a:p>
          <a:p>
            <a:pPr eaLnBrk="1" hangingPunct="1"/>
            <a:r>
              <a:rPr lang="en-US" dirty="0" smtClean="0"/>
              <a:t>2011-11-10</a:t>
            </a:r>
          </a:p>
          <a:p>
            <a:pPr eaLnBrk="1" hangingPunct="1"/>
            <a:r>
              <a:rPr lang="en-GB" dirty="0" smtClean="0"/>
              <a:t>v3</a:t>
            </a:r>
          </a:p>
        </p:txBody>
      </p:sp>
      <p:sp>
        <p:nvSpPr>
          <p:cNvPr id="4" name="TextBox 3"/>
          <p:cNvSpPr txBox="1"/>
          <p:nvPr/>
        </p:nvSpPr>
        <p:spPr>
          <a:xfrm>
            <a:off x="439043" y="7168852"/>
            <a:ext cx="5203348" cy="430887"/>
          </a:xfrm>
          <a:prstGeom prst="rect">
            <a:avLst/>
          </a:prstGeom>
          <a:noFill/>
        </p:spPr>
        <p:txBody>
          <a:bodyPr wrap="none" lIns="0" tIns="0" rIns="0" bIns="0" rtlCol="0">
            <a:spAutoFit/>
          </a:bodyPr>
          <a:lstStyle/>
          <a:p>
            <a:r>
              <a:rPr lang="en-GB" sz="1400" b="0" dirty="0" smtClean="0"/>
              <a:t>v2: includes a few slides at the end illustrating segment protection</a:t>
            </a:r>
          </a:p>
          <a:p>
            <a:r>
              <a:rPr lang="en-GB" sz="1400" b="0" dirty="0" smtClean="0"/>
              <a:t>v3: minor enhancements to some figures</a:t>
            </a:r>
            <a:endParaRPr lang="en-US" sz="1400" b="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4" name="Group 553"/>
          <p:cNvGrpSpPr/>
          <p:nvPr/>
        </p:nvGrpSpPr>
        <p:grpSpPr>
          <a:xfrm>
            <a:off x="5959198" y="2993760"/>
            <a:ext cx="192114" cy="648072"/>
            <a:chOff x="6727650" y="2200300"/>
            <a:chExt cx="191838" cy="479590"/>
          </a:xfrm>
        </p:grpSpPr>
        <p:cxnSp>
          <p:nvCxnSpPr>
            <p:cNvPr id="561" name="Straight Connector 56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4" name="Straight Connector 5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60" name="Group 459"/>
          <p:cNvGrpSpPr/>
          <p:nvPr/>
        </p:nvGrpSpPr>
        <p:grpSpPr>
          <a:xfrm>
            <a:off x="5071466" y="2993760"/>
            <a:ext cx="192114" cy="648072"/>
            <a:chOff x="6727650" y="2200300"/>
            <a:chExt cx="191838" cy="479590"/>
          </a:xfrm>
        </p:grpSpPr>
        <p:cxnSp>
          <p:nvCxnSpPr>
            <p:cNvPr id="464" name="Straight Connector 463"/>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 name="Title 4"/>
          <p:cNvSpPr>
            <a:spLocks noGrp="1"/>
          </p:cNvSpPr>
          <p:nvPr>
            <p:ph type="title"/>
          </p:nvPr>
        </p:nvSpPr>
        <p:spPr>
          <a:xfrm>
            <a:off x="533400" y="184076"/>
            <a:ext cx="9604375" cy="1015529"/>
          </a:xfrm>
        </p:spPr>
        <p:txBody>
          <a:bodyPr/>
          <a:lstStyle/>
          <a:p>
            <a:r>
              <a:rPr lang="en-GB" dirty="0" smtClean="0"/>
              <a:t>High level model of PEB/PB nodes</a:t>
            </a:r>
            <a:endParaRPr lang="en-US" dirty="0"/>
          </a:p>
        </p:txBody>
      </p:sp>
      <p:grpSp>
        <p:nvGrpSpPr>
          <p:cNvPr id="10" name="Group 43"/>
          <p:cNvGrpSpPr>
            <a:grpSpLocks noChangeAspect="1"/>
          </p:cNvGrpSpPr>
          <p:nvPr/>
        </p:nvGrpSpPr>
        <p:grpSpPr>
          <a:xfrm rot="10800000">
            <a:off x="4929374" y="5225458"/>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257940" y="5225458"/>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586507" y="5225458"/>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915074" y="5225458"/>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61"/>
          <p:cNvGrpSpPr>
            <a:grpSpLocks noChangeAspect="1"/>
          </p:cNvGrpSpPr>
          <p:nvPr/>
        </p:nvGrpSpPr>
        <p:grpSpPr>
          <a:xfrm rot="10800000" flipV="1">
            <a:off x="5407595" y="2226132"/>
            <a:ext cx="383676" cy="383676"/>
            <a:chOff x="655067" y="5296644"/>
            <a:chExt cx="504056" cy="504056"/>
          </a:xfrm>
          <a:solidFill>
            <a:schemeClr val="bg1"/>
          </a:solidFill>
        </p:grpSpPr>
        <p:sp>
          <p:nvSpPr>
            <p:cNvPr id="352" name="Isosceles Triangle 351"/>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Trapezoid 3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344" name="Straight Connector 343"/>
          <p:cNvCxnSpPr>
            <a:stCxn id="364" idx="0"/>
          </p:cNvCxnSpPr>
          <p:nvPr/>
        </p:nvCxnSpPr>
        <p:spPr bwMode="auto">
          <a:xfrm rot="10800000" flipV="1">
            <a:off x="52171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545698"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874264"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2028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a:endCxn id="352" idx="0"/>
          </p:cNvCxnSpPr>
          <p:nvPr/>
        </p:nvCxnSpPr>
        <p:spPr bwMode="auto">
          <a:xfrm rot="10800000" flipV="1">
            <a:off x="5599433" y="193837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61"/>
          <p:cNvGrpSpPr>
            <a:grpSpLocks noChangeAspect="1"/>
          </p:cNvGrpSpPr>
          <p:nvPr/>
        </p:nvGrpSpPr>
        <p:grpSpPr>
          <a:xfrm flipH="1">
            <a:off x="3777326" y="3142172"/>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256922" y="3142172"/>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448760"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96916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818136" y="3142172"/>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448760"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352841"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544679"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87324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06508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96916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91405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105893"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00997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00997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rot="10800000">
            <a:off x="5503514"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rot="10800000">
            <a:off x="5695352"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rot="10800000">
            <a:off x="5599433"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456366" y="2500737"/>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777326" y="2500737"/>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58" name="TextBox 557"/>
          <p:cNvSpPr txBox="1"/>
          <p:nvPr/>
        </p:nvSpPr>
        <p:spPr>
          <a:xfrm>
            <a:off x="5120193" y="165061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560" name="TextBox 559"/>
          <p:cNvSpPr txBox="1"/>
          <p:nvPr/>
        </p:nvSpPr>
        <p:spPr>
          <a:xfrm>
            <a:off x="4473059" y="6099765"/>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6272241" y="5225460"/>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600807" y="5225460"/>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5217131" y="464994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1212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0252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4089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3130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545698"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44977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35385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73753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641617"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874264"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778345"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68242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06610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97018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202831"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1069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0109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3946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2987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559998" y="4649951"/>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464079"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368160"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75183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655917"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888564"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792645"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69672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080402"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984483"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559998"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888564"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99" name="Group 355"/>
          <p:cNvGrpSpPr/>
          <p:nvPr/>
        </p:nvGrpSpPr>
        <p:grpSpPr>
          <a:xfrm>
            <a:off x="3814691" y="3621767"/>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293516" y="3621767"/>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854730" y="3621767"/>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2" name="Group 953"/>
          <p:cNvGrpSpPr/>
          <p:nvPr/>
        </p:nvGrpSpPr>
        <p:grpSpPr>
          <a:xfrm>
            <a:off x="2946797" y="4745863"/>
            <a:ext cx="511567" cy="383676"/>
            <a:chOff x="2335066" y="5800700"/>
            <a:chExt cx="384042" cy="288032"/>
          </a:xfrm>
          <a:solidFill>
            <a:srgbClr val="FFFF00"/>
          </a:solidFill>
        </p:grpSpPr>
        <p:grpSp>
          <p:nvGrpSpPr>
            <p:cNvPr id="943" name="Group 263"/>
            <p:cNvGrpSpPr>
              <a:grpSpLocks noChangeAspect="1"/>
            </p:cNvGrpSpPr>
            <p:nvPr/>
          </p:nvGrpSpPr>
          <p:grpSpPr>
            <a:xfrm>
              <a:off x="2335066" y="5800700"/>
              <a:ext cx="96010" cy="288032"/>
              <a:chOff x="1951211" y="1696244"/>
              <a:chExt cx="144016" cy="432048"/>
            </a:xfrm>
            <a:grp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64"/>
            <p:cNvGrpSpPr>
              <a:grpSpLocks noChangeAspect="1"/>
            </p:cNvGrpSpPr>
            <p:nvPr/>
          </p:nvGrpSpPr>
          <p:grpSpPr>
            <a:xfrm>
              <a:off x="2408079" y="5800700"/>
              <a:ext cx="96010" cy="288032"/>
              <a:chOff x="1951211" y="1696244"/>
              <a:chExt cx="144016" cy="432048"/>
            </a:xfrm>
            <a:grp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9" name="Group 273"/>
            <p:cNvGrpSpPr>
              <a:grpSpLocks noChangeAspect="1"/>
            </p:cNvGrpSpPr>
            <p:nvPr/>
          </p:nvGrpSpPr>
          <p:grpSpPr>
            <a:xfrm>
              <a:off x="2481939" y="5800700"/>
              <a:ext cx="96010" cy="288032"/>
              <a:chOff x="1951211" y="1696244"/>
              <a:chExt cx="144016" cy="432048"/>
            </a:xfrm>
            <a:grp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4" name="Group 273"/>
            <p:cNvGrpSpPr>
              <a:grpSpLocks noChangeAspect="1"/>
            </p:cNvGrpSpPr>
            <p:nvPr/>
          </p:nvGrpSpPr>
          <p:grpSpPr>
            <a:xfrm>
              <a:off x="2551466" y="5800700"/>
              <a:ext cx="96010" cy="288032"/>
              <a:chOff x="1951211" y="1696244"/>
              <a:chExt cx="144016" cy="432048"/>
            </a:xfrm>
            <a:grp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73"/>
            <p:cNvGrpSpPr>
              <a:grpSpLocks noChangeAspect="1"/>
            </p:cNvGrpSpPr>
            <p:nvPr/>
          </p:nvGrpSpPr>
          <p:grpSpPr>
            <a:xfrm>
              <a:off x="2623098" y="5800700"/>
              <a:ext cx="96010" cy="288032"/>
              <a:chOff x="1951211" y="1696244"/>
              <a:chExt cx="144016" cy="432048"/>
            </a:xfrm>
            <a:grp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6" name="Group 954"/>
          <p:cNvGrpSpPr/>
          <p:nvPr/>
        </p:nvGrpSpPr>
        <p:grpSpPr>
          <a:xfrm>
            <a:off x="3618731" y="4745863"/>
            <a:ext cx="511567" cy="383676"/>
            <a:chOff x="2335066" y="5800700"/>
            <a:chExt cx="384042" cy="288032"/>
          </a:xfrm>
          <a:solidFill>
            <a:srgbClr val="FFFF00"/>
          </a:solidFill>
        </p:grpSpPr>
        <p:grpSp>
          <p:nvGrpSpPr>
            <p:cNvPr id="957" name="Group 263"/>
            <p:cNvGrpSpPr>
              <a:grpSpLocks noChangeAspect="1"/>
            </p:cNvGrpSpPr>
            <p:nvPr/>
          </p:nvGrpSpPr>
          <p:grpSpPr>
            <a:xfrm>
              <a:off x="2335066" y="5800700"/>
              <a:ext cx="96010" cy="288032"/>
              <a:chOff x="1951211" y="1696244"/>
              <a:chExt cx="144016" cy="432048"/>
            </a:xfrm>
            <a:grp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8" name="Group 264"/>
            <p:cNvGrpSpPr>
              <a:grpSpLocks noChangeAspect="1"/>
            </p:cNvGrpSpPr>
            <p:nvPr/>
          </p:nvGrpSpPr>
          <p:grpSpPr>
            <a:xfrm>
              <a:off x="2408079" y="5800700"/>
              <a:ext cx="96010" cy="288032"/>
              <a:chOff x="1951211" y="1696244"/>
              <a:chExt cx="144016" cy="432048"/>
            </a:xfrm>
            <a:grp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73"/>
            <p:cNvGrpSpPr>
              <a:grpSpLocks noChangeAspect="1"/>
            </p:cNvGrpSpPr>
            <p:nvPr/>
          </p:nvGrpSpPr>
          <p:grpSpPr>
            <a:xfrm>
              <a:off x="2481939" y="5800700"/>
              <a:ext cx="96010" cy="288032"/>
              <a:chOff x="1951211" y="1696244"/>
              <a:chExt cx="144016" cy="432048"/>
            </a:xfrm>
            <a:grp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2551466" y="5800700"/>
              <a:ext cx="96010" cy="288032"/>
              <a:chOff x="1951211" y="1696244"/>
              <a:chExt cx="144016" cy="432048"/>
            </a:xfrm>
            <a:grp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1" name="Group 273"/>
            <p:cNvGrpSpPr>
              <a:grpSpLocks noChangeAspect="1"/>
            </p:cNvGrpSpPr>
            <p:nvPr/>
          </p:nvGrpSpPr>
          <p:grpSpPr>
            <a:xfrm>
              <a:off x="2623098" y="5800700"/>
              <a:ext cx="96010" cy="288032"/>
              <a:chOff x="1951211" y="1696244"/>
              <a:chExt cx="144016" cy="432048"/>
            </a:xfrm>
            <a:grp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2" name="Group 980"/>
          <p:cNvGrpSpPr/>
          <p:nvPr/>
        </p:nvGrpSpPr>
        <p:grpSpPr>
          <a:xfrm>
            <a:off x="4289663" y="4745863"/>
            <a:ext cx="511567" cy="383676"/>
            <a:chOff x="2335066" y="5800700"/>
            <a:chExt cx="384042" cy="288032"/>
          </a:xfrm>
          <a:solidFill>
            <a:srgbClr val="FFFF00"/>
          </a:solidFill>
        </p:grpSpPr>
        <p:grpSp>
          <p:nvGrpSpPr>
            <p:cNvPr id="983" name="Group 263"/>
            <p:cNvGrpSpPr>
              <a:grpSpLocks noChangeAspect="1"/>
            </p:cNvGrpSpPr>
            <p:nvPr/>
          </p:nvGrpSpPr>
          <p:grpSpPr>
            <a:xfrm>
              <a:off x="2335066" y="5800700"/>
              <a:ext cx="96010" cy="288032"/>
              <a:chOff x="1951211" y="1696244"/>
              <a:chExt cx="144016" cy="432048"/>
            </a:xfrm>
            <a:grp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64"/>
            <p:cNvGrpSpPr>
              <a:grpSpLocks noChangeAspect="1"/>
            </p:cNvGrpSpPr>
            <p:nvPr/>
          </p:nvGrpSpPr>
          <p:grpSpPr>
            <a:xfrm>
              <a:off x="2408079" y="5800700"/>
              <a:ext cx="96010" cy="288032"/>
              <a:chOff x="1951211" y="1696244"/>
              <a:chExt cx="144016" cy="432048"/>
            </a:xfrm>
            <a:grp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5" name="Group 273"/>
            <p:cNvGrpSpPr>
              <a:grpSpLocks noChangeAspect="1"/>
            </p:cNvGrpSpPr>
            <p:nvPr/>
          </p:nvGrpSpPr>
          <p:grpSpPr>
            <a:xfrm>
              <a:off x="2481939" y="5800700"/>
              <a:ext cx="96010" cy="288032"/>
              <a:chOff x="1951211" y="1696244"/>
              <a:chExt cx="144016" cy="432048"/>
            </a:xfrm>
            <a:grp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6" name="Group 273"/>
            <p:cNvGrpSpPr>
              <a:grpSpLocks noChangeAspect="1"/>
            </p:cNvGrpSpPr>
            <p:nvPr/>
          </p:nvGrpSpPr>
          <p:grpSpPr>
            <a:xfrm>
              <a:off x="2551466" y="5800700"/>
              <a:ext cx="96010" cy="288032"/>
              <a:chOff x="1951211" y="1696244"/>
              <a:chExt cx="144016" cy="432048"/>
            </a:xfrm>
            <a:grp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73"/>
            <p:cNvGrpSpPr>
              <a:grpSpLocks noChangeAspect="1"/>
            </p:cNvGrpSpPr>
            <p:nvPr/>
          </p:nvGrpSpPr>
          <p:grpSpPr>
            <a:xfrm>
              <a:off x="2623098" y="5800700"/>
              <a:ext cx="96010" cy="288032"/>
              <a:chOff x="1951211" y="1696244"/>
              <a:chExt cx="144016" cy="432048"/>
            </a:xfrm>
            <a:grp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5" name="Group 1006"/>
          <p:cNvGrpSpPr/>
          <p:nvPr/>
        </p:nvGrpSpPr>
        <p:grpSpPr>
          <a:xfrm>
            <a:off x="4961598" y="4745863"/>
            <a:ext cx="511567" cy="383676"/>
            <a:chOff x="2335066" y="5800700"/>
            <a:chExt cx="384042" cy="288032"/>
          </a:xfrm>
          <a:solidFill>
            <a:srgbClr val="FFFF00"/>
          </a:solidFill>
        </p:grpSpPr>
        <p:grpSp>
          <p:nvGrpSpPr>
            <p:cNvPr id="226" name="Group 263"/>
            <p:cNvGrpSpPr>
              <a:grpSpLocks noChangeAspect="1"/>
            </p:cNvGrpSpPr>
            <p:nvPr/>
          </p:nvGrpSpPr>
          <p:grpSpPr>
            <a:xfrm>
              <a:off x="2335066" y="5800700"/>
              <a:ext cx="96010" cy="288032"/>
              <a:chOff x="1951211" y="1696244"/>
              <a:chExt cx="144016" cy="432048"/>
            </a:xfrm>
            <a:grp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7" name="Group 264"/>
            <p:cNvGrpSpPr>
              <a:grpSpLocks noChangeAspect="1"/>
            </p:cNvGrpSpPr>
            <p:nvPr/>
          </p:nvGrpSpPr>
          <p:grpSpPr>
            <a:xfrm>
              <a:off x="2408079" y="5800700"/>
              <a:ext cx="96010" cy="288032"/>
              <a:chOff x="1951211" y="1696244"/>
              <a:chExt cx="144016" cy="432048"/>
            </a:xfrm>
            <a:grp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73"/>
            <p:cNvGrpSpPr>
              <a:grpSpLocks noChangeAspect="1"/>
            </p:cNvGrpSpPr>
            <p:nvPr/>
          </p:nvGrpSpPr>
          <p:grpSpPr>
            <a:xfrm>
              <a:off x="2481939" y="5800700"/>
              <a:ext cx="96010" cy="288032"/>
              <a:chOff x="1951211" y="1696244"/>
              <a:chExt cx="144016" cy="432048"/>
            </a:xfrm>
            <a:grp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2551466" y="5800700"/>
              <a:ext cx="96010" cy="288032"/>
              <a:chOff x="1951211" y="1696244"/>
              <a:chExt cx="144016" cy="432048"/>
            </a:xfrm>
            <a:grp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0" name="Group 273"/>
            <p:cNvGrpSpPr>
              <a:grpSpLocks noChangeAspect="1"/>
            </p:cNvGrpSpPr>
            <p:nvPr/>
          </p:nvGrpSpPr>
          <p:grpSpPr>
            <a:xfrm>
              <a:off x="2623098" y="5800700"/>
              <a:ext cx="96010" cy="288032"/>
              <a:chOff x="1951211" y="1696244"/>
              <a:chExt cx="144016" cy="432048"/>
            </a:xfrm>
            <a:grp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1" name="Group 1032"/>
          <p:cNvGrpSpPr/>
          <p:nvPr/>
        </p:nvGrpSpPr>
        <p:grpSpPr>
          <a:xfrm>
            <a:off x="5632530" y="4745863"/>
            <a:ext cx="511567" cy="383676"/>
            <a:chOff x="2335066" y="5800700"/>
            <a:chExt cx="384042" cy="288032"/>
          </a:xfrm>
          <a:solidFill>
            <a:srgbClr val="FFFF00"/>
          </a:solidFill>
        </p:grpSpPr>
        <p:grpSp>
          <p:nvGrpSpPr>
            <p:cNvPr id="232" name="Group 263"/>
            <p:cNvGrpSpPr>
              <a:grpSpLocks noChangeAspect="1"/>
            </p:cNvGrpSpPr>
            <p:nvPr/>
          </p:nvGrpSpPr>
          <p:grpSpPr>
            <a:xfrm>
              <a:off x="2335066" y="5800700"/>
              <a:ext cx="96010" cy="288032"/>
              <a:chOff x="1951211" y="1696244"/>
              <a:chExt cx="144016" cy="432048"/>
            </a:xfrm>
            <a:grp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64"/>
            <p:cNvGrpSpPr>
              <a:grpSpLocks noChangeAspect="1"/>
            </p:cNvGrpSpPr>
            <p:nvPr/>
          </p:nvGrpSpPr>
          <p:grpSpPr>
            <a:xfrm>
              <a:off x="2408079" y="5800700"/>
              <a:ext cx="96010" cy="288032"/>
              <a:chOff x="1951211" y="1696244"/>
              <a:chExt cx="144016" cy="432048"/>
            </a:xfrm>
            <a:grp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4" name="Group 273"/>
            <p:cNvGrpSpPr>
              <a:grpSpLocks noChangeAspect="1"/>
            </p:cNvGrpSpPr>
            <p:nvPr/>
          </p:nvGrpSpPr>
          <p:grpSpPr>
            <a:xfrm>
              <a:off x="2481939" y="5800700"/>
              <a:ext cx="96010" cy="288032"/>
              <a:chOff x="1951211" y="1696244"/>
              <a:chExt cx="144016" cy="432048"/>
            </a:xfrm>
            <a:grp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5" name="Group 273"/>
            <p:cNvGrpSpPr>
              <a:grpSpLocks noChangeAspect="1"/>
            </p:cNvGrpSpPr>
            <p:nvPr/>
          </p:nvGrpSpPr>
          <p:grpSpPr>
            <a:xfrm>
              <a:off x="2551466" y="5800700"/>
              <a:ext cx="96010" cy="288032"/>
              <a:chOff x="1951211" y="1696244"/>
              <a:chExt cx="144016" cy="432048"/>
            </a:xfrm>
            <a:grp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73"/>
            <p:cNvGrpSpPr>
              <a:grpSpLocks noChangeAspect="1"/>
            </p:cNvGrpSpPr>
            <p:nvPr/>
          </p:nvGrpSpPr>
          <p:grpSpPr>
            <a:xfrm>
              <a:off x="2623098" y="5800700"/>
              <a:ext cx="96010" cy="288032"/>
              <a:chOff x="1951211" y="1696244"/>
              <a:chExt cx="144016" cy="432048"/>
            </a:xfrm>
            <a:grp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7" name="Group 1058"/>
          <p:cNvGrpSpPr/>
          <p:nvPr/>
        </p:nvGrpSpPr>
        <p:grpSpPr>
          <a:xfrm>
            <a:off x="6304464" y="4745863"/>
            <a:ext cx="511567" cy="383676"/>
            <a:chOff x="2335066" y="5800700"/>
            <a:chExt cx="384042" cy="288032"/>
          </a:xfrm>
          <a:solidFill>
            <a:srgbClr val="FFFF00"/>
          </a:solidFill>
        </p:grpSpPr>
        <p:grpSp>
          <p:nvGrpSpPr>
            <p:cNvPr id="238" name="Group 263"/>
            <p:cNvGrpSpPr>
              <a:grpSpLocks noChangeAspect="1"/>
            </p:cNvGrpSpPr>
            <p:nvPr/>
          </p:nvGrpSpPr>
          <p:grpSpPr>
            <a:xfrm>
              <a:off x="2335066" y="5800700"/>
              <a:ext cx="96010" cy="288032"/>
              <a:chOff x="1951211" y="1696244"/>
              <a:chExt cx="144016" cy="432048"/>
            </a:xfrm>
            <a:grp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9" name="Group 264"/>
            <p:cNvGrpSpPr>
              <a:grpSpLocks noChangeAspect="1"/>
            </p:cNvGrpSpPr>
            <p:nvPr/>
          </p:nvGrpSpPr>
          <p:grpSpPr>
            <a:xfrm>
              <a:off x="2408079" y="5800700"/>
              <a:ext cx="96010" cy="288032"/>
              <a:chOff x="1951211" y="1696244"/>
              <a:chExt cx="144016" cy="432048"/>
            </a:xfrm>
            <a:grp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73"/>
            <p:cNvGrpSpPr>
              <a:grpSpLocks noChangeAspect="1"/>
            </p:cNvGrpSpPr>
            <p:nvPr/>
          </p:nvGrpSpPr>
          <p:grpSpPr>
            <a:xfrm>
              <a:off x="2481939" y="5800700"/>
              <a:ext cx="96010" cy="288032"/>
              <a:chOff x="1951211" y="1696244"/>
              <a:chExt cx="144016" cy="432048"/>
            </a:xfrm>
            <a:grp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551466" y="5800700"/>
              <a:ext cx="96010" cy="288032"/>
              <a:chOff x="1951211" y="1696244"/>
              <a:chExt cx="144016" cy="432048"/>
            </a:xfrm>
            <a:grp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623098" y="5800700"/>
              <a:ext cx="96010" cy="288032"/>
              <a:chOff x="1951211" y="1696244"/>
              <a:chExt cx="144016" cy="432048"/>
            </a:xfrm>
            <a:grp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763026" y="4073880"/>
            <a:ext cx="6596897"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6" name="TextBox 1085"/>
          <p:cNvSpPr txBox="1"/>
          <p:nvPr/>
        </p:nvSpPr>
        <p:spPr>
          <a:xfrm>
            <a:off x="7063779" y="4865968"/>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1087" name="TextBox 1086"/>
          <p:cNvSpPr txBox="1"/>
          <p:nvPr/>
        </p:nvSpPr>
        <p:spPr>
          <a:xfrm>
            <a:off x="6343699" y="3569824"/>
            <a:ext cx="1296144" cy="430887"/>
          </a:xfrm>
          <a:prstGeom prst="rect">
            <a:avLst/>
          </a:prstGeom>
          <a:noFill/>
        </p:spPr>
        <p:txBody>
          <a:bodyPr wrap="square" lIns="0" tIns="0" rIns="0" bIns="0" rtlCol="0">
            <a:spAutoFit/>
          </a:bodyPr>
          <a:lstStyle/>
          <a:p>
            <a:r>
              <a:rPr lang="en-GB" sz="1400" b="0" dirty="0" smtClean="0"/>
              <a:t>CVLAN </a:t>
            </a:r>
            <a:r>
              <a:rPr lang="en-GB" sz="1400" b="0" dirty="0" err="1" smtClean="0"/>
              <a:t>mux</a:t>
            </a:r>
            <a:endParaRPr lang="en-GB" sz="1400" b="0" dirty="0" smtClean="0"/>
          </a:p>
          <a:p>
            <a:r>
              <a:rPr lang="en-GB" sz="1400" b="0" dirty="0" smtClean="0"/>
              <a:t>SVLAN MEP</a:t>
            </a:r>
            <a:endParaRPr lang="en-US" sz="1400" b="0" dirty="0" smtClean="0"/>
          </a:p>
        </p:txBody>
      </p:sp>
      <p:sp>
        <p:nvSpPr>
          <p:cNvPr id="1088" name="TextBox 1087"/>
          <p:cNvSpPr txBox="1"/>
          <p:nvPr/>
        </p:nvSpPr>
        <p:spPr>
          <a:xfrm>
            <a:off x="6343699" y="3137776"/>
            <a:ext cx="1512168" cy="215444"/>
          </a:xfrm>
          <a:prstGeom prst="rect">
            <a:avLst/>
          </a:prstGeom>
          <a:noFill/>
        </p:spPr>
        <p:txBody>
          <a:bodyPr wrap="square" lIns="0" tIns="0" rIns="0" bIns="0" rtlCol="0">
            <a:spAutoFit/>
          </a:bodyPr>
          <a:lstStyle/>
          <a:p>
            <a:r>
              <a:rPr lang="en-GB" sz="1400" b="0" dirty="0" smtClean="0"/>
              <a:t>CVLAN MEP/MIP</a:t>
            </a:r>
            <a:endParaRPr lang="en-US" sz="1400" b="0" dirty="0" smtClean="0"/>
          </a:p>
        </p:txBody>
      </p:sp>
      <p:cxnSp>
        <p:nvCxnSpPr>
          <p:cNvPr id="443" name="Straight Connector 442"/>
          <p:cNvCxnSpPr>
            <a:stCxn id="458" idx="0"/>
          </p:cNvCxnSpPr>
          <p:nvPr/>
        </p:nvCxnSpPr>
        <p:spPr bwMode="auto">
          <a:xfrm>
            <a:off x="5167386"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5" name="Group 22"/>
          <p:cNvGrpSpPr>
            <a:grpSpLocks noChangeAspect="1"/>
          </p:cNvGrpSpPr>
          <p:nvPr/>
        </p:nvGrpSpPr>
        <p:grpSpPr>
          <a:xfrm rot="10800000">
            <a:off x="4975548" y="3618195"/>
            <a:ext cx="383676" cy="383676"/>
            <a:chOff x="655067" y="5296644"/>
            <a:chExt cx="504056" cy="504056"/>
          </a:xfrm>
          <a:solidFill>
            <a:schemeClr val="bg1"/>
          </a:solidFill>
        </p:grpSpPr>
        <p:sp>
          <p:nvSpPr>
            <p:cNvPr id="458" name="Isosceles Triangle 45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6" name="Group 637"/>
          <p:cNvGrpSpPr/>
          <p:nvPr/>
        </p:nvGrpSpPr>
        <p:grpSpPr>
          <a:xfrm flipV="1">
            <a:off x="5004817" y="3091053"/>
            <a:ext cx="317190" cy="383676"/>
            <a:chOff x="4277907" y="2848372"/>
            <a:chExt cx="238120" cy="288032"/>
          </a:xfrm>
          <a:solidFill>
            <a:srgbClr val="FF99FF"/>
          </a:solidFill>
        </p:grpSpPr>
        <p:grpSp>
          <p:nvGrpSpPr>
            <p:cNvPr id="479" name="Group 263"/>
            <p:cNvGrpSpPr>
              <a:grpSpLocks noChangeAspect="1"/>
            </p:cNvGrpSpPr>
            <p:nvPr/>
          </p:nvGrpSpPr>
          <p:grpSpPr>
            <a:xfrm>
              <a:off x="4277907" y="2848372"/>
              <a:ext cx="96010" cy="288032"/>
              <a:chOff x="1951211" y="1696244"/>
              <a:chExt cx="144016" cy="432048"/>
            </a:xfrm>
            <a:grpFill/>
          </p:grpSpPr>
          <p:sp>
            <p:nvSpPr>
              <p:cNvPr id="522" name="Flowchart: Delay 52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4" name="Flowchart: Delay 52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0" name="Group 264"/>
            <p:cNvGrpSpPr>
              <a:grpSpLocks noChangeAspect="1"/>
            </p:cNvGrpSpPr>
            <p:nvPr/>
          </p:nvGrpSpPr>
          <p:grpSpPr>
            <a:xfrm>
              <a:off x="4346157" y="2848372"/>
              <a:ext cx="96010" cy="288032"/>
              <a:chOff x="1951211" y="1696244"/>
              <a:chExt cx="144016" cy="432048"/>
            </a:xfrm>
            <a:grpFill/>
          </p:grpSpPr>
          <p:sp>
            <p:nvSpPr>
              <p:cNvPr id="517" name="Flowchart: Delay 5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4420017" y="2848372"/>
              <a:ext cx="96010" cy="288032"/>
              <a:chOff x="1951211" y="1696244"/>
              <a:chExt cx="144016" cy="432048"/>
            </a:xfrm>
            <a:grpFill/>
          </p:grpSpPr>
          <p:sp>
            <p:nvSpPr>
              <p:cNvPr id="508" name="Flowchart: Delay 50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26" name="Straight Connector 525"/>
          <p:cNvCxnSpPr>
            <a:stCxn id="528" idx="0"/>
          </p:cNvCxnSpPr>
          <p:nvPr/>
        </p:nvCxnSpPr>
        <p:spPr bwMode="auto">
          <a:xfrm>
            <a:off x="5599434" y="4001871"/>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2"/>
          <p:cNvGrpSpPr>
            <a:grpSpLocks noChangeAspect="1"/>
          </p:cNvGrpSpPr>
          <p:nvPr/>
        </p:nvGrpSpPr>
        <p:grpSpPr>
          <a:xfrm rot="10800000">
            <a:off x="5407596" y="3618195"/>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0" name="Group 529"/>
          <p:cNvGrpSpPr/>
          <p:nvPr/>
        </p:nvGrpSpPr>
        <p:grpSpPr>
          <a:xfrm>
            <a:off x="5503514" y="3016848"/>
            <a:ext cx="192114" cy="600518"/>
            <a:chOff x="6727650" y="2200300"/>
            <a:chExt cx="191838" cy="479590"/>
          </a:xfrm>
        </p:grpSpPr>
        <p:cxnSp>
          <p:nvCxnSpPr>
            <p:cNvPr id="531" name="Straight Connector 53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34" name="Group 637"/>
          <p:cNvGrpSpPr/>
          <p:nvPr/>
        </p:nvGrpSpPr>
        <p:grpSpPr>
          <a:xfrm flipV="1">
            <a:off x="5440286" y="3114140"/>
            <a:ext cx="317190" cy="383676"/>
            <a:chOff x="4277907" y="2848372"/>
            <a:chExt cx="238120" cy="288032"/>
          </a:xfrm>
          <a:solidFill>
            <a:srgbClr val="FF99FF"/>
          </a:solidFill>
        </p:grpSpPr>
        <p:grpSp>
          <p:nvGrpSpPr>
            <p:cNvPr id="535" name="Group 263"/>
            <p:cNvGrpSpPr>
              <a:grpSpLocks noChangeAspect="1"/>
            </p:cNvGrpSpPr>
            <p:nvPr/>
          </p:nvGrpSpPr>
          <p:grpSpPr>
            <a:xfrm>
              <a:off x="4277907" y="2848372"/>
              <a:ext cx="96010" cy="288032"/>
              <a:chOff x="1951211" y="1696244"/>
              <a:chExt cx="144016" cy="432048"/>
            </a:xfrm>
            <a:grpFill/>
          </p:grpSpPr>
          <p:sp>
            <p:nvSpPr>
              <p:cNvPr id="546" name="Flowchart: Delay 5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a:grpFill/>
          </p:grpSpPr>
          <p:sp>
            <p:nvSpPr>
              <p:cNvPr id="542" name="Flowchart: Delay 5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a:grpFill/>
          </p:grpSpPr>
          <p:sp>
            <p:nvSpPr>
              <p:cNvPr id="538" name="Flowchart: Delay 53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50" name="Straight Connector 549"/>
          <p:cNvCxnSpPr>
            <a:stCxn id="552" idx="0"/>
          </p:cNvCxnSpPr>
          <p:nvPr/>
        </p:nvCxnSpPr>
        <p:spPr bwMode="auto">
          <a:xfrm>
            <a:off x="6055118"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1" name="Group 22"/>
          <p:cNvGrpSpPr>
            <a:grpSpLocks noChangeAspect="1"/>
          </p:cNvGrpSpPr>
          <p:nvPr/>
        </p:nvGrpSpPr>
        <p:grpSpPr>
          <a:xfrm rot="10800000">
            <a:off x="5863280" y="3618195"/>
            <a:ext cx="383676" cy="383676"/>
            <a:chOff x="655067" y="5296644"/>
            <a:chExt cx="504056" cy="504056"/>
          </a:xfrm>
          <a:solidFill>
            <a:schemeClr val="bg1"/>
          </a:solidFill>
        </p:grpSpPr>
        <p:sp>
          <p:nvSpPr>
            <p:cNvPr id="552" name="Isosceles Triangle 551"/>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Trapezoid 5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637"/>
          <p:cNvGrpSpPr/>
          <p:nvPr/>
        </p:nvGrpSpPr>
        <p:grpSpPr>
          <a:xfrm flipV="1">
            <a:off x="5895970" y="3091053"/>
            <a:ext cx="317190" cy="383676"/>
            <a:chOff x="4277907" y="2848372"/>
            <a:chExt cx="238120" cy="288032"/>
          </a:xfrm>
          <a:solidFill>
            <a:srgbClr val="FF99FF"/>
          </a:solidFill>
        </p:grpSpPr>
        <p:grpSp>
          <p:nvGrpSpPr>
            <p:cNvPr id="587" name="Group 263"/>
            <p:cNvGrpSpPr>
              <a:grpSpLocks noChangeAspect="1"/>
            </p:cNvGrpSpPr>
            <p:nvPr/>
          </p:nvGrpSpPr>
          <p:grpSpPr>
            <a:xfrm>
              <a:off x="4277907" y="2848372"/>
              <a:ext cx="96010" cy="288032"/>
              <a:chOff x="1951211" y="1696244"/>
              <a:chExt cx="144016" cy="432048"/>
            </a:xfrm>
            <a:grpFill/>
          </p:grpSpPr>
          <p:sp>
            <p:nvSpPr>
              <p:cNvPr id="640" name="Flowchart: Delay 63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1" name="Isosceles Triangle 64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4" name="Flowchart: Delay 65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5" name="Isosceles Triangle 65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64"/>
            <p:cNvGrpSpPr>
              <a:grpSpLocks noChangeAspect="1"/>
            </p:cNvGrpSpPr>
            <p:nvPr/>
          </p:nvGrpSpPr>
          <p:grpSpPr>
            <a:xfrm>
              <a:off x="4346157" y="2848372"/>
              <a:ext cx="96010" cy="288032"/>
              <a:chOff x="1951211" y="1696244"/>
              <a:chExt cx="144016" cy="432048"/>
            </a:xfrm>
            <a:grpFill/>
          </p:grpSpPr>
          <p:sp>
            <p:nvSpPr>
              <p:cNvPr id="624" name="Flowchart: Delay 6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Flowchart: Delay 6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Isosceles Triangle 6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2" name="Group 273"/>
            <p:cNvGrpSpPr>
              <a:grpSpLocks noChangeAspect="1"/>
            </p:cNvGrpSpPr>
            <p:nvPr/>
          </p:nvGrpSpPr>
          <p:grpSpPr>
            <a:xfrm>
              <a:off x="4420017" y="2848372"/>
              <a:ext cx="96010" cy="288032"/>
              <a:chOff x="1951211" y="1696244"/>
              <a:chExt cx="144016" cy="432048"/>
            </a:xfrm>
            <a:grpFill/>
          </p:grpSpPr>
          <p:sp>
            <p:nvSpPr>
              <p:cNvPr id="593" name="Flowchart: Delay 5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1" name="Isosceles Triangle 6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Flowchart: Delay 6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405" name="Rectangle 404"/>
          <p:cNvSpPr/>
          <p:nvPr/>
        </p:nvSpPr>
        <p:spPr bwMode="auto">
          <a:xfrm>
            <a:off x="4832436" y="2705728"/>
            <a:ext cx="1655279" cy="28666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61" name="TextBox 660"/>
          <p:cNvSpPr txBox="1"/>
          <p:nvPr/>
        </p:nvSpPr>
        <p:spPr>
          <a:xfrm>
            <a:off x="7063779" y="5226008"/>
            <a:ext cx="1224136" cy="430887"/>
          </a:xfrm>
          <a:prstGeom prst="rect">
            <a:avLst/>
          </a:prstGeom>
          <a:noFill/>
        </p:spPr>
        <p:txBody>
          <a:bodyPr wrap="square" lIns="0" tIns="0" rIns="0" bIns="0" rtlCol="0">
            <a:spAutoFit/>
          </a:bodyPr>
          <a:lstStyle/>
          <a:p>
            <a:r>
              <a:rPr lang="en-GB" sz="1400" b="0" dirty="0" smtClean="0"/>
              <a:t>SVLAN </a:t>
            </a:r>
            <a:r>
              <a:rPr lang="en-GB" sz="1400" b="0" dirty="0" err="1" smtClean="0"/>
              <a:t>mux</a:t>
            </a:r>
            <a:endParaRPr lang="en-GB" sz="1400" b="0" dirty="0" smtClean="0"/>
          </a:p>
          <a:p>
            <a:r>
              <a:rPr lang="en-GB" sz="1400" b="0" dirty="0" smtClean="0"/>
              <a:t>Link MEP </a:t>
            </a:r>
            <a:endParaRPr lang="en-US" sz="1400" b="0" dirty="0" smtClean="0"/>
          </a:p>
        </p:txBody>
      </p:sp>
      <p:grpSp>
        <p:nvGrpSpPr>
          <p:cNvPr id="663" name="Group 61"/>
          <p:cNvGrpSpPr>
            <a:grpSpLocks noChangeAspect="1"/>
          </p:cNvGrpSpPr>
          <p:nvPr/>
        </p:nvGrpSpPr>
        <p:grpSpPr>
          <a:xfrm flipH="1">
            <a:off x="7904239" y="3114399"/>
            <a:ext cx="383676" cy="383676"/>
            <a:chOff x="655067" y="5296644"/>
            <a:chExt cx="504056" cy="504056"/>
          </a:xfrm>
          <a:solidFill>
            <a:schemeClr val="bg1"/>
          </a:solidFill>
        </p:grpSpPr>
        <p:sp>
          <p:nvSpPr>
            <p:cNvPr id="664" name="Isosceles Triangle 663"/>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66" name="Straight Connector 470"/>
          <p:cNvCxnSpPr/>
          <p:nvPr/>
        </p:nvCxnSpPr>
        <p:spPr bwMode="auto">
          <a:xfrm flipH="1" flipV="1">
            <a:off x="8000158"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471"/>
          <p:cNvCxnSpPr/>
          <p:nvPr/>
        </p:nvCxnSpPr>
        <p:spPr bwMode="auto">
          <a:xfrm flipH="1" flipV="1">
            <a:off x="8191996"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flipH="1" flipV="1">
            <a:off x="8096077"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9" name="Straight Connector 668"/>
          <p:cNvCxnSpPr>
            <a:endCxn id="664" idx="0"/>
          </p:cNvCxnSpPr>
          <p:nvPr/>
        </p:nvCxnSpPr>
        <p:spPr bwMode="auto">
          <a:xfrm>
            <a:off x="8096077" y="2921752"/>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70" name="Group 637"/>
          <p:cNvGrpSpPr/>
          <p:nvPr/>
        </p:nvGrpSpPr>
        <p:grpSpPr>
          <a:xfrm>
            <a:off x="7940833" y="3593994"/>
            <a:ext cx="317190" cy="383676"/>
            <a:chOff x="4277907" y="2848372"/>
            <a:chExt cx="238120" cy="288032"/>
          </a:xfrm>
        </p:grpSpPr>
        <p:grpSp>
          <p:nvGrpSpPr>
            <p:cNvPr id="671"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2"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3"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687" name="TextBox 686"/>
          <p:cNvSpPr txBox="1"/>
          <p:nvPr/>
        </p:nvSpPr>
        <p:spPr>
          <a:xfrm>
            <a:off x="1152128" y="3713840"/>
            <a:ext cx="1519163" cy="216024"/>
          </a:xfrm>
          <a:prstGeom prst="rect">
            <a:avLst/>
          </a:prstGeom>
          <a:noFill/>
        </p:spPr>
        <p:txBody>
          <a:bodyPr wrap="square" lIns="0" tIns="0" rIns="0" bIns="0" rtlCol="0">
            <a:spAutoFit/>
          </a:bodyPr>
          <a:lstStyle/>
          <a:p>
            <a:pPr algn="r"/>
            <a:r>
              <a:rPr lang="en-GB" sz="1400" b="0" dirty="0" smtClean="0"/>
              <a:t>SVLAN MEP/MIP</a:t>
            </a:r>
            <a:endParaRPr lang="en-US" sz="1400" b="0" dirty="0" smtClean="0"/>
          </a:p>
        </p:txBody>
      </p:sp>
      <p:sp>
        <p:nvSpPr>
          <p:cNvPr id="688" name="TextBox 687"/>
          <p:cNvSpPr txBox="1"/>
          <p:nvPr/>
        </p:nvSpPr>
        <p:spPr>
          <a:xfrm>
            <a:off x="7639843" y="264475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689" name="TextBox 688"/>
          <p:cNvSpPr txBox="1"/>
          <p:nvPr/>
        </p:nvSpPr>
        <p:spPr>
          <a:xfrm>
            <a:off x="8431931" y="3714420"/>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690" name="TextBox 689"/>
          <p:cNvSpPr txBox="1"/>
          <p:nvPr/>
        </p:nvSpPr>
        <p:spPr>
          <a:xfrm>
            <a:off x="8431931" y="3065768"/>
            <a:ext cx="1224136" cy="430887"/>
          </a:xfrm>
          <a:prstGeom prst="rect">
            <a:avLst/>
          </a:prstGeom>
          <a:noFill/>
        </p:spPr>
        <p:txBody>
          <a:bodyPr wrap="square" lIns="0" tIns="0" rIns="0" bIns="0" rtlCol="0">
            <a:spAutoFit/>
          </a:bodyPr>
          <a:lstStyle/>
          <a:p>
            <a:r>
              <a:rPr lang="en-GB" sz="1400" b="0" dirty="0" smtClean="0"/>
              <a:t>Link MEP SVLAN </a:t>
            </a:r>
            <a:r>
              <a:rPr lang="en-GB" sz="1400" b="0" dirty="0" err="1" smtClean="0"/>
              <a:t>mux</a:t>
            </a:r>
            <a:endParaRPr lang="en-US" sz="1400" b="0" dirty="0" smtClean="0"/>
          </a:p>
        </p:txBody>
      </p:sp>
      <p:sp>
        <p:nvSpPr>
          <p:cNvPr id="691" name="TextBox 690"/>
          <p:cNvSpPr txBox="1"/>
          <p:nvPr/>
        </p:nvSpPr>
        <p:spPr>
          <a:xfrm>
            <a:off x="5911651" y="2201672"/>
            <a:ext cx="1224136" cy="430887"/>
          </a:xfrm>
          <a:prstGeom prst="rect">
            <a:avLst/>
          </a:prstGeom>
          <a:noFill/>
        </p:spPr>
        <p:txBody>
          <a:bodyPr wrap="square" lIns="0" tIns="0" rIns="0" bIns="0" rtlCol="0">
            <a:spAutoFit/>
          </a:bodyPr>
          <a:lstStyle/>
          <a:p>
            <a:r>
              <a:rPr lang="en-GB" sz="1400" b="0" dirty="0" smtClean="0"/>
              <a:t>Link MEP CVLAN </a:t>
            </a:r>
            <a:r>
              <a:rPr lang="en-GB" sz="1400" b="0" dirty="0" err="1" smtClean="0"/>
              <a:t>mux</a:t>
            </a:r>
            <a:endParaRPr lang="en-US" sz="1400" b="0" dirty="0" smtClean="0"/>
          </a:p>
        </p:txBody>
      </p:sp>
      <p:sp>
        <p:nvSpPr>
          <p:cNvPr id="693" name="TextBox 692"/>
          <p:cNvSpPr txBox="1"/>
          <p:nvPr/>
        </p:nvSpPr>
        <p:spPr>
          <a:xfrm>
            <a:off x="1447155" y="3137776"/>
            <a:ext cx="1224136" cy="430887"/>
          </a:xfrm>
          <a:prstGeom prst="rect">
            <a:avLst/>
          </a:prstGeom>
          <a:noFill/>
        </p:spPr>
        <p:txBody>
          <a:bodyPr wrap="square" lIns="0" tIns="0" rIns="0" bIns="0" rtlCol="0">
            <a:spAutoFit/>
          </a:bodyPr>
          <a:lstStyle/>
          <a:p>
            <a:pPr algn="r"/>
            <a:r>
              <a:rPr lang="en-GB" sz="1400" b="0" dirty="0" smtClean="0"/>
              <a:t>Link MEP SVLAN </a:t>
            </a:r>
            <a:r>
              <a:rPr lang="en-GB" sz="1400" b="0" dirty="0" err="1" smtClean="0"/>
              <a:t>mux</a:t>
            </a:r>
            <a:endParaRPr lang="en-US" sz="1400" b="0" dirty="0" smtClean="0"/>
          </a:p>
        </p:txBody>
      </p:sp>
      <p:sp>
        <p:nvSpPr>
          <p:cNvPr id="694" name="Rectangle 693"/>
          <p:cNvSpPr/>
          <p:nvPr/>
        </p:nvSpPr>
        <p:spPr bwMode="auto">
          <a:xfrm>
            <a:off x="4759523" y="1624236"/>
            <a:ext cx="3600400" cy="244827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PEB/PB nodes</a:t>
            </a:r>
            <a:br>
              <a:rPr lang="en-GB" dirty="0" smtClean="0"/>
            </a:br>
            <a:r>
              <a:rPr lang="en-GB" sz="2800" i="1" dirty="0" smtClean="0"/>
              <a:t>without illustrating intermediate MEP/MIP functions</a:t>
            </a:r>
            <a:endParaRPr lang="en-US" sz="2800" i="1" dirty="0"/>
          </a:p>
        </p:txBody>
      </p:sp>
      <p:grpSp>
        <p:nvGrpSpPr>
          <p:cNvPr id="10" name="Group 43"/>
          <p:cNvGrpSpPr>
            <a:grpSpLocks noChangeAspect="1"/>
          </p:cNvGrpSpPr>
          <p:nvPr/>
        </p:nvGrpSpPr>
        <p:grpSpPr>
          <a:xfrm rot="10800000">
            <a:off x="5090967" y="4815377"/>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427383" y="4815377"/>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763800" y="4815377"/>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3100216" y="4815377"/>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a:stCxn id="365" idx="2"/>
          </p:cNvCxnSpPr>
          <p:nvPr/>
        </p:nvCxnSpPr>
        <p:spPr bwMode="auto">
          <a:xfrm rot="10800000">
            <a:off x="537536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28056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18576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56495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47015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711776"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61697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52218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90137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80657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048193"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95339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85859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23778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14299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38460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28981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19501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57420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47940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375360"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711776"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048193"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384609"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61"/>
          <p:cNvGrpSpPr>
            <a:grpSpLocks noChangeAspect="1"/>
          </p:cNvGrpSpPr>
          <p:nvPr/>
        </p:nvGrpSpPr>
        <p:grpSpPr>
          <a:xfrm flipH="1">
            <a:off x="3877748"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64"/>
          <p:cNvGrpSpPr>
            <a:grpSpLocks noChangeAspect="1"/>
          </p:cNvGrpSpPr>
          <p:nvPr/>
        </p:nvGrpSpPr>
        <p:grpSpPr>
          <a:xfrm flipH="1">
            <a:off x="4351736"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54133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44653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63612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972546"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162141"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4067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a:endCxn id="450" idx="0"/>
          </p:cNvCxnSpPr>
          <p:nvPr/>
        </p:nvCxnSpPr>
        <p:spPr bwMode="auto">
          <a:xfrm flipH="1">
            <a:off x="4541332"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4067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61"/>
          <p:cNvGrpSpPr>
            <a:grpSpLocks noChangeAspect="1"/>
          </p:cNvGrpSpPr>
          <p:nvPr/>
        </p:nvGrpSpPr>
        <p:grpSpPr>
          <a:xfrm flipH="1">
            <a:off x="2929771"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302456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21416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11936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119367"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550581"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877748"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711776" y="5763355"/>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259" name="Group 43"/>
          <p:cNvGrpSpPr>
            <a:grpSpLocks noChangeAspect="1"/>
          </p:cNvGrpSpPr>
          <p:nvPr/>
        </p:nvGrpSpPr>
        <p:grpSpPr>
          <a:xfrm rot="10800000">
            <a:off x="6418134" y="4815379"/>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0" name="Group 46"/>
          <p:cNvGrpSpPr>
            <a:grpSpLocks noChangeAspect="1"/>
          </p:cNvGrpSpPr>
          <p:nvPr/>
        </p:nvGrpSpPr>
        <p:grpSpPr>
          <a:xfrm rot="10800000">
            <a:off x="5754551" y="4815379"/>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702527"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607730"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512932"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892123"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797325"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6038944"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944146"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849348"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228539"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6133741"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702527"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6038944"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2" name="Group 161"/>
          <p:cNvGrpSpPr/>
          <p:nvPr/>
        </p:nvGrpSpPr>
        <p:grpSpPr>
          <a:xfrm>
            <a:off x="6510720" y="3496444"/>
            <a:ext cx="192114" cy="216024"/>
            <a:chOff x="6727650" y="2200300"/>
            <a:chExt cx="191838" cy="479590"/>
          </a:xfrm>
        </p:grpSpPr>
        <p:cxnSp>
          <p:nvCxnSpPr>
            <p:cNvPr id="163" name="Straight Connector 16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5" name="Straight Connector 16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6" name="Group 165"/>
          <p:cNvGrpSpPr/>
          <p:nvPr/>
        </p:nvGrpSpPr>
        <p:grpSpPr>
          <a:xfrm>
            <a:off x="5622988" y="3496444"/>
            <a:ext cx="192114" cy="216024"/>
            <a:chOff x="6727650" y="2200300"/>
            <a:chExt cx="191838" cy="479590"/>
          </a:xfrm>
        </p:grpSpPr>
        <p:cxnSp>
          <p:nvCxnSpPr>
            <p:cNvPr id="167" name="Straight Connector 166"/>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8" name="Straight Connector 167"/>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0" name="Group 61"/>
          <p:cNvGrpSpPr>
            <a:grpSpLocks noChangeAspect="1"/>
          </p:cNvGrpSpPr>
          <p:nvPr/>
        </p:nvGrpSpPr>
        <p:grpSpPr>
          <a:xfrm rot="10800000" flipV="1">
            <a:off x="5982754" y="2728816"/>
            <a:ext cx="383676" cy="383676"/>
            <a:chOff x="655067" y="5296644"/>
            <a:chExt cx="504056" cy="504056"/>
          </a:xfrm>
          <a:solidFill>
            <a:schemeClr val="bg1"/>
          </a:solidFill>
        </p:grpSpPr>
        <p:sp>
          <p:nvSpPr>
            <p:cNvPr id="171" name="Isosceles Triangle 170"/>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72" name="Trapezoid 171"/>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a:endCxn id="171" idx="0"/>
          </p:cNvCxnSpPr>
          <p:nvPr/>
        </p:nvCxnSpPr>
        <p:spPr bwMode="auto">
          <a:xfrm rot="10800000" flipV="1">
            <a:off x="6174592" y="24410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rot="10800000">
            <a:off x="6078673"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rot="10800000">
            <a:off x="6270511"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rot="10800000">
            <a:off x="6174592"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5695352" y="215330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cxnSp>
        <p:nvCxnSpPr>
          <p:cNvPr id="178" name="Straight Connector 177"/>
          <p:cNvCxnSpPr>
            <a:stCxn id="180" idx="0"/>
          </p:cNvCxnSpPr>
          <p:nvPr/>
        </p:nvCxnSpPr>
        <p:spPr bwMode="auto">
          <a:xfrm>
            <a:off x="5718908"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9" name="Group 22"/>
          <p:cNvGrpSpPr>
            <a:grpSpLocks noChangeAspect="1"/>
          </p:cNvGrpSpPr>
          <p:nvPr/>
        </p:nvGrpSpPr>
        <p:grpSpPr>
          <a:xfrm rot="10800000">
            <a:off x="5527070" y="3688831"/>
            <a:ext cx="383676" cy="383676"/>
            <a:chOff x="655067" y="5296644"/>
            <a:chExt cx="504056" cy="504056"/>
          </a:xfrm>
          <a:solidFill>
            <a:schemeClr val="bg1"/>
          </a:solidFill>
        </p:grpSpPr>
        <p:sp>
          <p:nvSpPr>
            <p:cNvPr id="180" name="Isosceles Triangle 17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81" name="Trapezoid 18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98" name="Straight Connector 197"/>
          <p:cNvCxnSpPr>
            <a:stCxn id="200" idx="0"/>
          </p:cNvCxnSpPr>
          <p:nvPr/>
        </p:nvCxnSpPr>
        <p:spPr bwMode="auto">
          <a:xfrm>
            <a:off x="6150956" y="4072507"/>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9" name="Group 22"/>
          <p:cNvGrpSpPr>
            <a:grpSpLocks noChangeAspect="1"/>
          </p:cNvGrpSpPr>
          <p:nvPr/>
        </p:nvGrpSpPr>
        <p:grpSpPr>
          <a:xfrm rot="10800000">
            <a:off x="5959118" y="3688831"/>
            <a:ext cx="383676" cy="383676"/>
            <a:chOff x="655067" y="5296644"/>
            <a:chExt cx="504056" cy="504056"/>
          </a:xfrm>
          <a:solidFill>
            <a:schemeClr val="bg1"/>
          </a:solidFill>
        </p:grpSpPr>
        <p:sp>
          <p:nvSpPr>
            <p:cNvPr id="200" name="Isosceles Triangle 19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01" name="Trapezoid 20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02" name="Group 201"/>
          <p:cNvGrpSpPr/>
          <p:nvPr/>
        </p:nvGrpSpPr>
        <p:grpSpPr>
          <a:xfrm>
            <a:off x="6055036" y="3496444"/>
            <a:ext cx="192114" cy="191558"/>
            <a:chOff x="6727650" y="2200300"/>
            <a:chExt cx="191838" cy="479590"/>
          </a:xfrm>
        </p:grpSpPr>
        <p:cxnSp>
          <p:nvCxnSpPr>
            <p:cNvPr id="203" name="Straight Connector 20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222" name="Straight Connector 221"/>
          <p:cNvCxnSpPr>
            <a:stCxn id="224" idx="0"/>
          </p:cNvCxnSpPr>
          <p:nvPr/>
        </p:nvCxnSpPr>
        <p:spPr bwMode="auto">
          <a:xfrm>
            <a:off x="6606640"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3" name="Group 22"/>
          <p:cNvGrpSpPr>
            <a:grpSpLocks noChangeAspect="1"/>
          </p:cNvGrpSpPr>
          <p:nvPr/>
        </p:nvGrpSpPr>
        <p:grpSpPr>
          <a:xfrm rot="10800000">
            <a:off x="6414802" y="3688831"/>
            <a:ext cx="383676" cy="383676"/>
            <a:chOff x="655067" y="5296644"/>
            <a:chExt cx="504056" cy="504056"/>
          </a:xfrm>
          <a:solidFill>
            <a:schemeClr val="bg1"/>
          </a:solidFill>
        </p:grpSpPr>
        <p:sp>
          <p:nvSpPr>
            <p:cNvPr id="224" name="Isosceles Triangle 223"/>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25" name="Trapezoid 224"/>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42" name="Rectangle 241"/>
          <p:cNvSpPr/>
          <p:nvPr/>
        </p:nvSpPr>
        <p:spPr bwMode="auto">
          <a:xfrm>
            <a:off x="5263579" y="3208412"/>
            <a:ext cx="1656184" cy="288032"/>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44" name="Group 61"/>
          <p:cNvGrpSpPr>
            <a:grpSpLocks noChangeAspect="1"/>
          </p:cNvGrpSpPr>
          <p:nvPr/>
        </p:nvGrpSpPr>
        <p:grpSpPr>
          <a:xfrm flipH="1">
            <a:off x="7472191" y="3185035"/>
            <a:ext cx="383676" cy="383676"/>
            <a:chOff x="655067" y="5296644"/>
            <a:chExt cx="504056" cy="504056"/>
          </a:xfrm>
          <a:solidFill>
            <a:schemeClr val="bg1"/>
          </a:solidFill>
        </p:grpSpPr>
        <p:sp>
          <p:nvSpPr>
            <p:cNvPr id="268" name="Isosceles Triangle 267"/>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9"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45" name="Straight Connector 470"/>
          <p:cNvCxnSpPr/>
          <p:nvPr/>
        </p:nvCxnSpPr>
        <p:spPr bwMode="auto">
          <a:xfrm flipH="1" flipV="1">
            <a:off x="7568110"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6" name="Straight Connector 471"/>
          <p:cNvCxnSpPr/>
          <p:nvPr/>
        </p:nvCxnSpPr>
        <p:spPr bwMode="auto">
          <a:xfrm flipH="1" flipV="1">
            <a:off x="7759948"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7" name="Straight Connector 246"/>
          <p:cNvCxnSpPr/>
          <p:nvPr/>
        </p:nvCxnSpPr>
        <p:spPr bwMode="auto">
          <a:xfrm flipH="1" flipV="1">
            <a:off x="7664029"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a:endCxn id="268" idx="0"/>
          </p:cNvCxnSpPr>
          <p:nvPr/>
        </p:nvCxnSpPr>
        <p:spPr bwMode="auto">
          <a:xfrm>
            <a:off x="7664029" y="2992388"/>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9" name="Group 637"/>
          <p:cNvGrpSpPr/>
          <p:nvPr/>
        </p:nvGrpSpPr>
        <p:grpSpPr>
          <a:xfrm>
            <a:off x="7508785" y="3920424"/>
            <a:ext cx="317190" cy="127925"/>
            <a:chOff x="4277907" y="3040356"/>
            <a:chExt cx="238120" cy="96034"/>
          </a:xfrm>
        </p:grpSpPr>
        <p:sp>
          <p:nvSpPr>
            <p:cNvPr id="266" name="Isosceles Triangle 265"/>
            <p:cNvSpPr/>
            <p:nvPr/>
          </p:nvSpPr>
          <p:spPr bwMode="auto">
            <a:xfrm flipH="1" flipV="1">
              <a:off x="4277907" y="3040368"/>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2" name="Isosceles Triangle 261"/>
            <p:cNvSpPr/>
            <p:nvPr/>
          </p:nvSpPr>
          <p:spPr bwMode="auto">
            <a:xfrm flipH="1" flipV="1">
              <a:off x="4346157" y="3040356"/>
              <a:ext cx="96010" cy="96009"/>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H="1" flipV="1">
              <a:off x="4420017" y="3040380"/>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70" name="TextBox 269"/>
          <p:cNvSpPr txBox="1"/>
          <p:nvPr/>
        </p:nvSpPr>
        <p:spPr>
          <a:xfrm>
            <a:off x="7207795" y="271538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271" name="Rectangle 270"/>
          <p:cNvSpPr/>
          <p:nvPr/>
        </p:nvSpPr>
        <p:spPr bwMode="auto">
          <a:xfrm>
            <a:off x="1886998" y="4136089"/>
            <a:ext cx="6472926"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2" name="Rectangle 271"/>
          <p:cNvSpPr/>
          <p:nvPr/>
        </p:nvSpPr>
        <p:spPr bwMode="auto">
          <a:xfrm>
            <a:off x="5047555" y="1912268"/>
            <a:ext cx="3312368" cy="2232248"/>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PBB/PBB-TE Network with IBBEB nodes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2" name="Group 61"/>
          <p:cNvGrpSpPr>
            <a:grpSpLocks noChangeAspect="1"/>
          </p:cNvGrpSpPr>
          <p:nvPr/>
        </p:nvGrpSpPr>
        <p:grpSpPr>
          <a:xfrm flipV="1">
            <a:off x="3175347" y="7096844"/>
            <a:ext cx="288032" cy="288032"/>
            <a:chOff x="655067" y="5296644"/>
            <a:chExt cx="504056" cy="504056"/>
          </a:xfrm>
          <a:solidFill>
            <a:schemeClr val="bg1"/>
          </a:solidFill>
        </p:grpSpPr>
        <p:sp>
          <p:nvSpPr>
            <p:cNvPr id="343" name="Isosceles Triangle 34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Trapezoid 3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5" name="Straight Connector 354"/>
          <p:cNvCxnSpPr/>
          <p:nvPr/>
        </p:nvCxnSpPr>
        <p:spPr bwMode="auto">
          <a:xfrm>
            <a:off x="33913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6" name="Straight Connector 355"/>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7" name="Straight Connector 356"/>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a:endCxn id="343" idx="0"/>
          </p:cNvCxnSpPr>
          <p:nvPr/>
        </p:nvCxnSpPr>
        <p:spPr bwMode="auto">
          <a:xfrm flipV="1">
            <a:off x="3319363"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6" name="Group 61"/>
          <p:cNvGrpSpPr>
            <a:grpSpLocks noChangeAspect="1"/>
          </p:cNvGrpSpPr>
          <p:nvPr/>
        </p:nvGrpSpPr>
        <p:grpSpPr>
          <a:xfrm flipV="1">
            <a:off x="7279803" y="7096844"/>
            <a:ext cx="288032" cy="288032"/>
            <a:chOff x="655067" y="5296644"/>
            <a:chExt cx="504056" cy="504056"/>
          </a:xfrm>
          <a:solidFill>
            <a:schemeClr val="bg1"/>
          </a:solidFill>
        </p:grpSpPr>
        <p:sp>
          <p:nvSpPr>
            <p:cNvPr id="399" name="Isosceles Triangle 39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2" name="Trapezoid 4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6" name="TextBox 405"/>
          <p:cNvSpPr txBox="1"/>
          <p:nvPr/>
        </p:nvSpPr>
        <p:spPr>
          <a:xfrm>
            <a:off x="6487715" y="2848952"/>
            <a:ext cx="2023220" cy="215444"/>
          </a:xfrm>
          <a:prstGeom prst="rect">
            <a:avLst/>
          </a:prstGeom>
          <a:noFill/>
        </p:spPr>
        <p:txBody>
          <a:bodyPr wrap="square" lIns="0" tIns="0" rIns="0" bIns="0" rtlCol="0">
            <a:spAutoFit/>
          </a:bodyPr>
          <a:lstStyle/>
          <a:p>
            <a:r>
              <a:rPr lang="en-GB" sz="1400" b="0" dirty="0" smtClean="0"/>
              <a:t>BVLAN/TESI end points</a:t>
            </a:r>
            <a:endParaRPr lang="en-US" sz="1400" b="0" dirty="0" smtClean="0"/>
          </a:p>
        </p:txBody>
      </p:sp>
      <p:sp>
        <p:nvSpPr>
          <p:cNvPr id="407" name="TextBox 406"/>
          <p:cNvSpPr txBox="1"/>
          <p:nvPr/>
        </p:nvSpPr>
        <p:spPr>
          <a:xfrm>
            <a:off x="6127675" y="3712468"/>
            <a:ext cx="1368152" cy="216024"/>
          </a:xfrm>
          <a:prstGeom prst="rect">
            <a:avLst/>
          </a:prstGeom>
          <a:noFill/>
        </p:spPr>
        <p:txBody>
          <a:bodyPr wrap="square" lIns="0" tIns="0" rIns="0" bIns="0" rtlCol="0">
            <a:spAutoFit/>
          </a:bodyPr>
          <a:lstStyle/>
          <a:p>
            <a:r>
              <a:rPr lang="en-GB" sz="1400" b="0" dirty="0" smtClean="0"/>
              <a:t>Link end points</a:t>
            </a:r>
            <a:endParaRPr lang="en-US" sz="1400" b="0" dirty="0" smtClean="0"/>
          </a:p>
        </p:txBody>
      </p:sp>
      <p:grpSp>
        <p:nvGrpSpPr>
          <p:cNvPr id="424" name="Group 61"/>
          <p:cNvGrpSpPr>
            <a:grpSpLocks noChangeAspect="1"/>
          </p:cNvGrpSpPr>
          <p:nvPr/>
        </p:nvGrpSpPr>
        <p:grpSpPr>
          <a:xfrm>
            <a:off x="4543499" y="1912268"/>
            <a:ext cx="288032" cy="288032"/>
            <a:chOff x="655067" y="5296644"/>
            <a:chExt cx="504056" cy="504056"/>
          </a:xfrm>
          <a:solidFill>
            <a:schemeClr val="bg1"/>
          </a:solidFill>
        </p:grpSpPr>
        <p:sp>
          <p:nvSpPr>
            <p:cNvPr id="492" name="Isosceles Triangle 49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Trapezoid 49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5" name="Group 64"/>
          <p:cNvGrpSpPr>
            <a:grpSpLocks noChangeAspect="1"/>
          </p:cNvGrpSpPr>
          <p:nvPr/>
        </p:nvGrpSpPr>
        <p:grpSpPr>
          <a:xfrm>
            <a:off x="4183459" y="1912268"/>
            <a:ext cx="288032" cy="288032"/>
            <a:chOff x="655067" y="5296644"/>
            <a:chExt cx="504056" cy="504056"/>
          </a:xfrm>
          <a:solidFill>
            <a:schemeClr val="bg1"/>
          </a:solidFill>
        </p:grpSpPr>
        <p:sp>
          <p:nvSpPr>
            <p:cNvPr id="490" name="Isosceles Triangle 4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1" name="Trapezoid 4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70" name="Straight Connector 469"/>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a:endCxn id="490"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a:endCxn id="492"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18" name="TextBox 517"/>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519" name="TextBox 518"/>
          <p:cNvSpPr txBox="1"/>
          <p:nvPr/>
        </p:nvSpPr>
        <p:spPr>
          <a:xfrm>
            <a:off x="1879203" y="7611932"/>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7938792" y="760090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1" name="TextBox 520"/>
          <p:cNvSpPr txBox="1"/>
          <p:nvPr/>
        </p:nvSpPr>
        <p:spPr>
          <a:xfrm>
            <a:off x="2743299" y="1912268"/>
            <a:ext cx="1375148" cy="216024"/>
          </a:xfrm>
          <a:prstGeom prst="rect">
            <a:avLst/>
          </a:prstGeom>
          <a:noFill/>
        </p:spPr>
        <p:txBody>
          <a:bodyPr wrap="square" lIns="0" tIns="0" rIns="0" bIns="0" rtlCol="0">
            <a:spAutoFit/>
          </a:bodyPr>
          <a:lstStyle/>
          <a:p>
            <a:pPr algn="r"/>
            <a:r>
              <a:rPr lang="en-GB" sz="1400" b="0" dirty="0" smtClean="0"/>
              <a:t>Link end points</a:t>
            </a:r>
            <a:endParaRPr lang="en-US" sz="1400" b="0" dirty="0" smtClean="0"/>
          </a:p>
        </p:txBody>
      </p:sp>
      <p:sp>
        <p:nvSpPr>
          <p:cNvPr id="409" name="TextBox 408"/>
          <p:cNvSpPr txBox="1"/>
          <p:nvPr/>
        </p:nvSpPr>
        <p:spPr>
          <a:xfrm>
            <a:off x="8647955" y="6233328"/>
            <a:ext cx="2023220" cy="215444"/>
          </a:xfrm>
          <a:prstGeom prst="rect">
            <a:avLst/>
          </a:prstGeom>
          <a:solidFill>
            <a:schemeClr val="bg1"/>
          </a:solidFill>
        </p:spPr>
        <p:txBody>
          <a:bodyPr wrap="square" lIns="0" tIns="0" rIns="0" bIns="0" rtlCol="0">
            <a:spAutoFit/>
          </a:bodyPr>
          <a:lstStyle/>
          <a:p>
            <a:r>
              <a:rPr lang="en-GB" sz="1400" b="0" dirty="0" smtClean="0"/>
              <a:t>BVLAN/TESI end points</a:t>
            </a:r>
            <a:endParaRPr lang="en-US" sz="1400" b="0" dirty="0" smtClean="0"/>
          </a:p>
        </p:txBody>
      </p:sp>
      <p:sp>
        <p:nvSpPr>
          <p:cNvPr id="410" name="TextBox 409"/>
          <p:cNvSpPr txBox="1"/>
          <p:nvPr/>
        </p:nvSpPr>
        <p:spPr>
          <a:xfrm>
            <a:off x="1" y="6233328"/>
            <a:ext cx="2023218" cy="215444"/>
          </a:xfrm>
          <a:prstGeom prst="rect">
            <a:avLst/>
          </a:prstGeom>
          <a:solidFill>
            <a:schemeClr val="bg1"/>
          </a:solidFill>
        </p:spPr>
        <p:txBody>
          <a:bodyPr wrap="square" lIns="0" tIns="0" rIns="0" bIns="0" rtlCol="0">
            <a:spAutoFit/>
          </a:bodyPr>
          <a:lstStyle/>
          <a:p>
            <a:pPr algn="r"/>
            <a:r>
              <a:rPr lang="en-GB" sz="1400" b="0" dirty="0" smtClean="0"/>
              <a:t>BVLAN/TESI end points</a:t>
            </a:r>
            <a:endParaRPr lang="en-US" sz="1400" b="0" dirty="0" smtClean="0"/>
          </a:p>
        </p:txBody>
      </p:sp>
      <p:sp>
        <p:nvSpPr>
          <p:cNvPr id="411" name="TextBox 410"/>
          <p:cNvSpPr txBox="1"/>
          <p:nvPr/>
        </p:nvSpPr>
        <p:spPr>
          <a:xfrm>
            <a:off x="943099" y="5297224"/>
            <a:ext cx="1368152" cy="215444"/>
          </a:xfrm>
          <a:prstGeom prst="rect">
            <a:avLst/>
          </a:prstGeom>
          <a:solidFill>
            <a:schemeClr val="bg1"/>
          </a:solidFill>
        </p:spPr>
        <p:txBody>
          <a:bodyPr wrap="square" lIns="0" tIns="0" rIns="0" bIns="0" rtlCol="0">
            <a:spAutoFit/>
          </a:bodyPr>
          <a:lstStyle/>
          <a:p>
            <a:pPr algn="r"/>
            <a:r>
              <a:rPr lang="en-GB" sz="1400" b="0" dirty="0" smtClean="0"/>
              <a:t>Link end points</a:t>
            </a:r>
            <a:endParaRPr lang="en-US" sz="1400" b="0" dirty="0" smtClean="0"/>
          </a:p>
        </p:txBody>
      </p:sp>
      <p:sp>
        <p:nvSpPr>
          <p:cNvPr id="412" name="TextBox 411"/>
          <p:cNvSpPr txBox="1"/>
          <p:nvPr/>
        </p:nvSpPr>
        <p:spPr>
          <a:xfrm>
            <a:off x="8431931" y="5368652"/>
            <a:ext cx="1296144" cy="216024"/>
          </a:xfrm>
          <a:prstGeom prst="rect">
            <a:avLst/>
          </a:prstGeom>
          <a:solidFill>
            <a:schemeClr val="bg1"/>
          </a:solidFill>
        </p:spPr>
        <p:txBody>
          <a:bodyPr wrap="square" lIns="0" tIns="0" rIns="0" bIns="0" rtlCol="0">
            <a:spAutoFit/>
          </a:bodyPr>
          <a:lstStyle/>
          <a:p>
            <a:r>
              <a:rPr lang="en-GB" sz="1400" b="0" dirty="0" smtClean="0"/>
              <a:t>Link end points</a:t>
            </a:r>
            <a:endParaRPr lang="en-US" sz="1400" b="0" dirty="0" smtClean="0"/>
          </a:p>
        </p:txBody>
      </p:sp>
      <p:sp>
        <p:nvSpPr>
          <p:cNvPr id="413" name="Rectangle 412"/>
          <p:cNvSpPr/>
          <p:nvPr/>
        </p:nvSpPr>
        <p:spPr>
          <a:xfrm>
            <a:off x="3710783" y="4567272"/>
            <a:ext cx="3249608" cy="369332"/>
          </a:xfrm>
          <a:prstGeom prst="rect">
            <a:avLst/>
          </a:prstGeom>
        </p:spPr>
        <p:txBody>
          <a:bodyPr wrap="none">
            <a:spAutoFit/>
          </a:bodyPr>
          <a:lstStyle/>
          <a:p>
            <a:pPr algn="ctr"/>
            <a:r>
              <a:rPr lang="en-GB" sz="1800" dirty="0" smtClean="0">
                <a:latin typeface="Arial" charset="0"/>
              </a:rPr>
              <a:t>PBB, PBB-TE domain (note)</a:t>
            </a:r>
            <a:endParaRPr lang="en-US" sz="1800" dirty="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 Domain with BVLAN </a:t>
            </a:r>
            <a:r>
              <a:rPr lang="en-GB" dirty="0" err="1" smtClean="0"/>
              <a:t>ECs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grpSp>
        <p:nvGrpSpPr>
          <p:cNvPr id="378"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48"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51"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83" name="Group 382"/>
          <p:cNvGrpSpPr/>
          <p:nvPr/>
        </p:nvGrpSpPr>
        <p:grpSpPr>
          <a:xfrm>
            <a:off x="79003" y="2416324"/>
            <a:ext cx="10585176" cy="5472608"/>
            <a:chOff x="79003" y="2416324"/>
            <a:chExt cx="10585176" cy="5472608"/>
          </a:xfrm>
        </p:grpSpPr>
        <p:grpSp>
          <p:nvGrpSpPr>
            <p:cNvPr id="441" name="Group 440"/>
            <p:cNvGrpSpPr/>
            <p:nvPr/>
          </p:nvGrpSpPr>
          <p:grpSpPr>
            <a:xfrm>
              <a:off x="2527275" y="3064396"/>
              <a:ext cx="7992888" cy="3168352"/>
              <a:chOff x="2527275" y="3064396"/>
              <a:chExt cx="7992888" cy="3168352"/>
            </a:xfrm>
          </p:grpSpPr>
          <p:cxnSp>
            <p:nvCxnSpPr>
              <p:cNvPr id="413" name="Straight Connector 412"/>
              <p:cNvCxnSpPr>
                <a:stCxn id="370" idx="0"/>
              </p:cNvCxnSpPr>
              <p:nvPr/>
            </p:nvCxnSpPr>
            <p:spPr bwMode="auto">
              <a:xfrm>
                <a:off x="5479603" y="3064396"/>
                <a:ext cx="0" cy="180020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4" name="Straight Connector 413"/>
              <p:cNvCxnSpPr/>
              <p:nvPr/>
            </p:nvCxnSpPr>
            <p:spPr bwMode="auto">
              <a:xfrm>
                <a:off x="2527275" y="4864596"/>
                <a:ext cx="5688632"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5" name="Straight Connector 414"/>
              <p:cNvCxnSpPr/>
              <p:nvPr/>
            </p:nvCxnSpPr>
            <p:spPr bwMode="auto">
              <a:xfrm>
                <a:off x="2887315" y="4864596"/>
                <a:ext cx="0" cy="136815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22" name="TextBox 421"/>
              <p:cNvSpPr txBox="1"/>
              <p:nvPr/>
            </p:nvSpPr>
            <p:spPr>
              <a:xfrm>
                <a:off x="8288783" y="4793168"/>
                <a:ext cx="22313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BVLAN B</a:t>
                </a:r>
                <a:endParaRPr lang="en-US" sz="1400" b="0" dirty="0" smtClean="0">
                  <a:solidFill>
                    <a:srgbClr val="0066FF"/>
                  </a:solidFill>
                </a:endParaRPr>
              </a:p>
            </p:txBody>
          </p:sp>
        </p:grpSp>
        <p:grpSp>
          <p:nvGrpSpPr>
            <p:cNvPr id="444" name="Group 443"/>
            <p:cNvGrpSpPr/>
            <p:nvPr/>
          </p:nvGrpSpPr>
          <p:grpSpPr>
            <a:xfrm>
              <a:off x="7783859" y="4864596"/>
              <a:ext cx="2736304" cy="1368152"/>
              <a:chOff x="7783859" y="4864596"/>
              <a:chExt cx="2736304" cy="1368152"/>
            </a:xfrm>
          </p:grpSpPr>
          <p:cxnSp>
            <p:nvCxnSpPr>
              <p:cNvPr id="416" name="Straight Connector 415"/>
              <p:cNvCxnSpPr/>
              <p:nvPr/>
            </p:nvCxnSpPr>
            <p:spPr bwMode="auto">
              <a:xfrm>
                <a:off x="7783859" y="4864596"/>
                <a:ext cx="0" cy="136815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36" name="Straight Arrow Connector 435"/>
              <p:cNvCxnSpPr>
                <a:stCxn id="437" idx="1"/>
              </p:cNvCxnSpPr>
              <p:nvPr/>
            </p:nvCxnSpPr>
            <p:spPr bwMode="auto">
              <a:xfrm flipH="1">
                <a:off x="7855867" y="5945297"/>
                <a:ext cx="1217140"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37" name="TextBox 436"/>
              <p:cNvSpPr txBox="1"/>
              <p:nvPr/>
            </p:nvSpPr>
            <p:spPr>
              <a:xfrm>
                <a:off x="9073007" y="5729853"/>
                <a:ext cx="1447156"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BVLAN B endpoint</a:t>
                </a:r>
                <a:endParaRPr lang="en-US" sz="1400" b="0" dirty="0" smtClean="0">
                  <a:solidFill>
                    <a:srgbClr val="0066FF"/>
                  </a:solidFill>
                </a:endParaRPr>
              </a:p>
            </p:txBody>
          </p:sp>
        </p:grpSp>
        <p:sp>
          <p:nvSpPr>
            <p:cNvPr id="464" name="TextBox 463"/>
            <p:cNvSpPr txBox="1"/>
            <p:nvPr/>
          </p:nvSpPr>
          <p:spPr>
            <a:xfrm>
              <a:off x="79003" y="2416324"/>
              <a:ext cx="3600400" cy="1231106"/>
            </a:xfrm>
            <a:prstGeom prst="rect">
              <a:avLst/>
            </a:prstGeom>
            <a:noFill/>
          </p:spPr>
          <p:txBody>
            <a:bodyPr wrap="square" lIns="0" tIns="0" rIns="0" bIns="0" rtlCol="0">
              <a:spAutoFit/>
            </a:bodyPr>
            <a:lstStyle/>
            <a:p>
              <a:r>
                <a:rPr lang="en-GB" sz="1600" b="0" dirty="0" smtClean="0">
                  <a:solidFill>
                    <a:srgbClr val="0066FF"/>
                  </a:solidFill>
                </a:rPr>
                <a:t>BVLAN </a:t>
              </a:r>
              <a:r>
                <a:rPr lang="en-GB" sz="1600" dirty="0" smtClean="0">
                  <a:solidFill>
                    <a:srgbClr val="0066FF"/>
                  </a:solidFill>
                </a:rPr>
                <a:t>B</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endpoint at either the left, or the right portal node. The other BVLAN endpoint is blocked. The two BVLAN endpoints form one virtual endpoint.</a:t>
              </a:r>
              <a:endParaRPr lang="en-US" sz="1600" b="0" dirty="0" smtClean="0">
                <a:solidFill>
                  <a:srgbClr val="0066FF"/>
                </a:solidFill>
              </a:endParaRPr>
            </a:p>
          </p:txBody>
        </p:sp>
        <p:cxnSp>
          <p:nvCxnSpPr>
            <p:cNvPr id="481" name="Straight Arrow Connector 480"/>
            <p:cNvCxnSpPr>
              <a:stCxn id="485" idx="1"/>
              <a:endCxn id="22" idx="0"/>
            </p:cNvCxnSpPr>
            <p:nvPr/>
          </p:nvCxnSpPr>
          <p:spPr bwMode="auto">
            <a:xfrm flipH="1" flipV="1">
              <a:off x="2887315" y="6438485"/>
              <a:ext cx="5904656"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85" name="TextBox 484"/>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B-MAC addresses of left &amp; right BVLAN B endpoints is the same</a:t>
              </a:r>
              <a:endParaRPr lang="en-US" sz="1400" dirty="0" smtClean="0">
                <a:solidFill>
                  <a:srgbClr val="0066FF"/>
                </a:solidFill>
              </a:endParaRPr>
            </a:p>
          </p:txBody>
        </p:sp>
        <p:cxnSp>
          <p:nvCxnSpPr>
            <p:cNvPr id="486" name="Straight Arrow Connector 485"/>
            <p:cNvCxnSpPr>
              <a:stCxn id="485" idx="1"/>
              <a:endCxn id="258" idx="0"/>
            </p:cNvCxnSpPr>
            <p:nvPr/>
          </p:nvCxnSpPr>
          <p:spPr bwMode="auto">
            <a:xfrm flipH="1" flipV="1">
              <a:off x="7783859" y="6438485"/>
              <a:ext cx="1008112"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382" name="Group 381"/>
          <p:cNvGrpSpPr/>
          <p:nvPr/>
        </p:nvGrpSpPr>
        <p:grpSpPr>
          <a:xfrm>
            <a:off x="79003" y="976164"/>
            <a:ext cx="10441160" cy="6912768"/>
            <a:chOff x="79003" y="976164"/>
            <a:chExt cx="10441160" cy="6912768"/>
          </a:xfrm>
        </p:grpSpPr>
        <p:grpSp>
          <p:nvGrpSpPr>
            <p:cNvPr id="431" name="Group 430"/>
            <p:cNvGrpSpPr/>
            <p:nvPr/>
          </p:nvGrpSpPr>
          <p:grpSpPr>
            <a:xfrm>
              <a:off x="2527275" y="3064396"/>
              <a:ext cx="7992888" cy="3168352"/>
              <a:chOff x="2527275" y="3064396"/>
              <a:chExt cx="7992888" cy="3168352"/>
            </a:xfrm>
          </p:grpSpPr>
          <p:cxnSp>
            <p:nvCxnSpPr>
              <p:cNvPr id="343" name="Straight Connector 342"/>
              <p:cNvCxnSpPr/>
              <p:nvPr/>
            </p:nvCxnSpPr>
            <p:spPr bwMode="auto">
              <a:xfrm>
                <a:off x="5839643" y="3064396"/>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7" name="Straight Connector 406"/>
              <p:cNvCxnSpPr/>
              <p:nvPr/>
            </p:nvCxnSpPr>
            <p:spPr bwMode="auto">
              <a:xfrm>
                <a:off x="2527275" y="4648572"/>
                <a:ext cx="5688632"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9" name="Straight Connector 408"/>
              <p:cNvCxnSpPr/>
              <p:nvPr/>
            </p:nvCxnSpPr>
            <p:spPr bwMode="auto">
              <a:xfrm>
                <a:off x="7423819" y="4648572"/>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1" name="TextBox 420"/>
              <p:cNvSpPr txBox="1"/>
              <p:nvPr/>
            </p:nvSpPr>
            <p:spPr>
              <a:xfrm>
                <a:off x="8288783" y="4577144"/>
                <a:ext cx="2231380"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BVLAN A</a:t>
                </a:r>
                <a:endParaRPr lang="en-US" sz="1400" b="0" dirty="0" smtClean="0">
                  <a:solidFill>
                    <a:srgbClr val="C00000"/>
                  </a:solidFill>
                </a:endParaRPr>
              </a:p>
            </p:txBody>
          </p:sp>
        </p:grpSp>
        <p:grpSp>
          <p:nvGrpSpPr>
            <p:cNvPr id="443" name="Group 442"/>
            <p:cNvGrpSpPr/>
            <p:nvPr/>
          </p:nvGrpSpPr>
          <p:grpSpPr>
            <a:xfrm>
              <a:off x="151011" y="4648572"/>
              <a:ext cx="3096344" cy="1584176"/>
              <a:chOff x="151011" y="4648572"/>
              <a:chExt cx="3096344" cy="1584176"/>
            </a:xfrm>
          </p:grpSpPr>
          <p:cxnSp>
            <p:nvCxnSpPr>
              <p:cNvPr id="412" name="Straight Connector 411"/>
              <p:cNvCxnSpPr/>
              <p:nvPr/>
            </p:nvCxnSpPr>
            <p:spPr bwMode="auto">
              <a:xfrm>
                <a:off x="3247355" y="4648572"/>
                <a:ext cx="0" cy="158417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33" name="Straight Arrow Connector 432"/>
              <p:cNvCxnSpPr>
                <a:stCxn id="434" idx="3"/>
                <a:endCxn id="18" idx="0"/>
              </p:cNvCxnSpPr>
              <p:nvPr/>
            </p:nvCxnSpPr>
            <p:spPr bwMode="auto">
              <a:xfrm>
                <a:off x="1591171" y="5945297"/>
                <a:ext cx="1656184"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434" name="TextBox 433"/>
              <p:cNvSpPr txBox="1"/>
              <p:nvPr/>
            </p:nvSpPr>
            <p:spPr>
              <a:xfrm>
                <a:off x="151011" y="5729853"/>
                <a:ext cx="1440160"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BVLAN A endpoint</a:t>
                </a:r>
                <a:endParaRPr lang="en-US" sz="1400" b="0" dirty="0" smtClean="0">
                  <a:solidFill>
                    <a:srgbClr val="C00000"/>
                  </a:solidFill>
                </a:endParaRPr>
              </a:p>
            </p:txBody>
          </p:sp>
        </p:grpSp>
        <p:sp>
          <p:nvSpPr>
            <p:cNvPr id="463" name="TextBox 462"/>
            <p:cNvSpPr txBox="1"/>
            <p:nvPr/>
          </p:nvSpPr>
          <p:spPr>
            <a:xfrm>
              <a:off x="79003" y="976164"/>
              <a:ext cx="3960440" cy="1231106"/>
            </a:xfrm>
            <a:prstGeom prst="rect">
              <a:avLst/>
            </a:prstGeom>
            <a:noFill/>
          </p:spPr>
          <p:txBody>
            <a:bodyPr wrap="square" lIns="0" tIns="0" rIns="0" bIns="0" rtlCol="0">
              <a:spAutoFit/>
            </a:bodyPr>
            <a:lstStyle/>
            <a:p>
              <a:r>
                <a:rPr lang="en-GB" sz="1600" b="0" dirty="0" smtClean="0">
                  <a:solidFill>
                    <a:srgbClr val="C00000"/>
                  </a:solidFill>
                </a:rPr>
                <a:t>BVLAN </a:t>
              </a:r>
              <a:r>
                <a:rPr lang="en-GB" sz="1600" dirty="0" smtClean="0">
                  <a:solidFill>
                    <a:srgbClr val="C00000"/>
                  </a:solidFill>
                </a:rPr>
                <a:t>A</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endpoint at either the right, or the left portal node. The other BVLAN endpoint is blocked. The two BVLAN endpoints form one virtual endpoint.</a:t>
              </a:r>
              <a:endParaRPr lang="en-US" sz="1600" b="0" dirty="0" smtClean="0">
                <a:solidFill>
                  <a:srgbClr val="C00000"/>
                </a:solidFill>
              </a:endParaRPr>
            </a:p>
          </p:txBody>
        </p:sp>
        <p:sp>
          <p:nvSpPr>
            <p:cNvPr id="477" name="TextBox 476"/>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B-MAC addresses of left &amp; right BVLAN A endpoints is the same</a:t>
              </a:r>
              <a:endParaRPr lang="en-US" sz="1400" dirty="0" smtClean="0">
                <a:solidFill>
                  <a:srgbClr val="C00000"/>
                </a:solidFill>
              </a:endParaRPr>
            </a:p>
          </p:txBody>
        </p:sp>
        <p:cxnSp>
          <p:nvCxnSpPr>
            <p:cNvPr id="478" name="Straight Arrow Connector 477"/>
            <p:cNvCxnSpPr>
              <a:stCxn id="477" idx="3"/>
              <a:endCxn id="19" idx="0"/>
            </p:cNvCxnSpPr>
            <p:nvPr/>
          </p:nvCxnSpPr>
          <p:spPr bwMode="auto">
            <a:xfrm flipV="1">
              <a:off x="1951211" y="6438485"/>
              <a:ext cx="1296144"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260" idx="2"/>
            </p:cNvCxnSpPr>
            <p:nvPr/>
          </p:nvCxnSpPr>
          <p:spPr bwMode="auto">
            <a:xfrm flipV="1">
              <a:off x="1951211" y="6520780"/>
              <a:ext cx="5472608" cy="104498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394" name="Group 393"/>
          <p:cNvGrpSpPr/>
          <p:nvPr/>
        </p:nvGrpSpPr>
        <p:grpSpPr>
          <a:xfrm>
            <a:off x="6995" y="1048172"/>
            <a:ext cx="10441160" cy="5974923"/>
            <a:chOff x="6995" y="1048172"/>
            <a:chExt cx="10441160" cy="5974923"/>
          </a:xfrm>
        </p:grpSpPr>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60739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361120"/>
              <a:ext cx="769441" cy="215444"/>
            </a:xfrm>
            <a:prstGeom prst="rect">
              <a:avLst/>
            </a:prstGeom>
            <a:noFill/>
          </p:spPr>
          <p:txBody>
            <a:bodyPr wrap="none" lIns="0" tIns="0" rIns="0" bIns="0" rtlCol="0">
              <a:spAutoFit/>
            </a:bodyPr>
            <a:lstStyle/>
            <a:p>
              <a:r>
                <a:rPr lang="en-GB" sz="1400" b="0" dirty="0" smtClean="0"/>
                <a:t>BVLAN U</a:t>
              </a:r>
              <a:endParaRPr lang="en-US" sz="1400" b="0" dirty="0" smtClean="0"/>
            </a:p>
          </p:txBody>
        </p:sp>
        <p:sp>
          <p:nvSpPr>
            <p:cNvPr id="447" name="TextBox 446"/>
            <p:cNvSpPr txBox="1"/>
            <p:nvPr/>
          </p:nvSpPr>
          <p:spPr>
            <a:xfrm>
              <a:off x="6631730" y="1048172"/>
              <a:ext cx="3816425" cy="738664"/>
            </a:xfrm>
            <a:prstGeom prst="rect">
              <a:avLst/>
            </a:prstGeom>
            <a:noFill/>
          </p:spPr>
          <p:txBody>
            <a:bodyPr wrap="square" lIns="0" tIns="0" rIns="0" bIns="0" rtlCol="0">
              <a:spAutoFit/>
            </a:bodyPr>
            <a:lstStyle/>
            <a:p>
              <a:r>
                <a:rPr lang="en-GB" sz="1600" b="0" dirty="0" smtClean="0"/>
                <a:t>BVLAN </a:t>
              </a:r>
              <a:r>
                <a:rPr lang="en-GB" sz="1600" dirty="0" smtClean="0"/>
                <a:t>U</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387" name="TextBox 386"/>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B-MAC addresses of left &amp; right BVLAN U endpoints is different</a:t>
              </a:r>
              <a:endParaRPr lang="en-US" sz="1400" dirty="0" smtClean="0"/>
            </a:p>
          </p:txBody>
        </p:sp>
        <p:cxnSp>
          <p:nvCxnSpPr>
            <p:cNvPr id="388" name="Straight Arrow Connector 387"/>
            <p:cNvCxnSpPr>
              <a:stCxn id="387" idx="3"/>
              <a:endCxn id="16" idx="0"/>
            </p:cNvCxnSpPr>
            <p:nvPr/>
          </p:nvCxnSpPr>
          <p:spPr bwMode="auto">
            <a:xfrm flipV="1">
              <a:off x="1879203" y="6438485"/>
              <a:ext cx="172819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9" name="Straight Arrow Connector 388"/>
            <p:cNvCxnSpPr>
              <a:stCxn id="387" idx="3"/>
              <a:endCxn id="262" idx="0"/>
            </p:cNvCxnSpPr>
            <p:nvPr/>
          </p:nvCxnSpPr>
          <p:spPr bwMode="auto">
            <a:xfrm flipV="1">
              <a:off x="1879203" y="6438485"/>
              <a:ext cx="518457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95" name="TextBox 394"/>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
                                        </p:tgtEl>
                                        <p:attrNameLst>
                                          <p:attrName>style.visibility</p:attrName>
                                        </p:attrNameLst>
                                      </p:cBhvr>
                                      <p:to>
                                        <p:strVal val="visible"/>
                                      </p:to>
                                    </p:set>
                                  </p:childTnLst>
                                  <p:subTnLst>
                                    <p:set>
                                      <p:cBhvr override="childStyle">
                                        <p:cTn dur="1" fill="hold" display="0" masterRel="nextClick" afterEffect="1"/>
                                        <p:tgtEl>
                                          <p:spTgt spid="39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2"/>
                                        </p:tgtEl>
                                        <p:attrNameLst>
                                          <p:attrName>style.visibility</p:attrName>
                                        </p:attrNameLst>
                                      </p:cBhvr>
                                      <p:to>
                                        <p:strVal val="visible"/>
                                      </p:to>
                                    </p:set>
                                  </p:childTnLst>
                                  <p:subTnLst>
                                    <p:set>
                                      <p:cBhvr override="childStyle">
                                        <p:cTn dur="1" fill="hold" display="0" masterRel="nextClick" afterEffect="1"/>
                                        <p:tgtEl>
                                          <p:spTgt spid="38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BVLAN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the previous slide illustrates that BVLAN A and B are both having an end point on the domain top edge node to illustrate load sharing. To support multipoint SVLAN </a:t>
            </a:r>
            <a:r>
              <a:rPr lang="en-GB" sz="1800" dirty="0" err="1" smtClean="0"/>
              <a:t>ECs</a:t>
            </a:r>
            <a:r>
              <a:rPr lang="en-GB" sz="1800" dirty="0" smtClean="0"/>
              <a:t> between any sub set of edge nodes it is typically necessary that a BVLAN is connected to all IB BEB nodes in a domain. BVLAN A and B most likely will have end points on each edge node as such.</a:t>
            </a:r>
            <a:br>
              <a:rPr lang="en-GB" sz="1800" dirty="0" smtClean="0"/>
            </a:br>
            <a:r>
              <a:rPr lang="en-GB" sz="1800" dirty="0" smtClean="0"/>
              <a:t>Note: For load balancing at the portal nodes, it is not necessary to distribute the SVLAN </a:t>
            </a:r>
            <a:r>
              <a:rPr lang="en-GB" sz="1800" dirty="0" err="1" smtClean="0"/>
              <a:t>ECs</a:t>
            </a:r>
            <a:r>
              <a:rPr lang="en-GB" sz="1800" dirty="0" smtClean="0"/>
              <a:t> in each edge node over both BVLAN A and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BVLAN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BVLAN end point at one of the two portal nodes</a:t>
            </a:r>
          </a:p>
          <a:p>
            <a:pPr marL="0" indent="0"/>
            <a:r>
              <a:rPr lang="en-GB" sz="2000" i="1" dirty="0" smtClean="0"/>
              <a:t>QUESTION:</a:t>
            </a:r>
            <a:r>
              <a:rPr lang="en-GB" sz="2000" b="0" dirty="0" smtClean="0"/>
              <a:t> How to block a BVLAN end point; i.e. prevent that BVLAN OAM generated on the CBP will enter the BVLAN Relay function?</a:t>
            </a:r>
          </a:p>
          <a:p>
            <a:pPr marL="0" indent="0"/>
            <a:r>
              <a:rPr lang="en-GB" sz="2000" b="0" dirty="0" smtClean="0"/>
              <a:t>BVLAN </a:t>
            </a:r>
            <a:r>
              <a:rPr lang="en-GB" sz="2000" b="0" dirty="0" err="1" smtClean="0"/>
              <a:t>ECs</a:t>
            </a:r>
            <a:r>
              <a:rPr lang="en-GB" sz="2000" b="0" dirty="0" smtClean="0"/>
              <a:t>  are set up under MSTP/MVRP control. A/B are dynamic connections. MSTP/MVRP will restore BVLAN A/B </a:t>
            </a:r>
            <a:r>
              <a:rPr lang="en-GB" sz="2000" b="0" dirty="0" err="1" smtClean="0"/>
              <a:t>ECs</a:t>
            </a:r>
            <a:r>
              <a:rPr lang="en-GB" sz="2000" b="0" dirty="0" smtClean="0"/>
              <a:t> if it receives a trigger condition. Triggers are e.g. ‘active gateway failed’ and request from DRNI.</a:t>
            </a:r>
            <a:endParaRPr lang="en-US" sz="2000" b="0" dirty="0" smtClean="0"/>
          </a:p>
          <a:p>
            <a:pPr marL="0" indent="0"/>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269"/>
          <p:cNvSpPr/>
          <p:nvPr/>
        </p:nvSpPr>
        <p:spPr bwMode="auto">
          <a:xfrm>
            <a:off x="5623619"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69" name="Rectangle 268"/>
          <p:cNvSpPr/>
          <p:nvPr/>
        </p:nvSpPr>
        <p:spPr bwMode="auto">
          <a:xfrm>
            <a:off x="367035"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Restorable BVLAN connected to DRNI</a:t>
            </a:r>
            <a:endParaRPr lang="en-US" dirty="0"/>
          </a:p>
        </p:txBody>
      </p:sp>
      <p:cxnSp>
        <p:nvCxnSpPr>
          <p:cNvPr id="32" name="Straight Connector 31"/>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139" name="Straight Connector 138"/>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13700"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15107"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43099"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103339" y="3712468"/>
            <a:ext cx="1800200" cy="432048"/>
            <a:chOff x="223019" y="3712468"/>
            <a:chExt cx="1800200" cy="432048"/>
          </a:xfrm>
        </p:grpSpPr>
        <p:cxnSp>
          <p:nvCxnSpPr>
            <p:cNvPr id="430" name="Straight Connector 429"/>
            <p:cNvCxnSpPr/>
            <p:nvPr/>
          </p:nvCxnSpPr>
          <p:spPr bwMode="auto">
            <a:xfrm flipH="1">
              <a:off x="1591171"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312368" cy="553998"/>
          </a:xfrm>
          <a:prstGeom prst="rect">
            <a:avLst/>
          </a:prstGeom>
          <a:noFill/>
        </p:spPr>
        <p:txBody>
          <a:bodyPr wrap="square" lIns="0" tIns="0" rIns="0" bIns="0" rtlCol="0" anchor="ctr">
            <a:spAutoFit/>
          </a:bodyPr>
          <a:lstStyle/>
          <a:p>
            <a:pPr algn="ctr"/>
            <a:r>
              <a:rPr lang="en-GB" sz="1800" b="0" dirty="0" smtClean="0"/>
              <a:t>Right portal node failure or </a:t>
            </a:r>
          </a:p>
          <a:p>
            <a:pPr algn="ctr"/>
            <a:r>
              <a:rPr lang="en-GB" sz="1800" b="0" dirty="0" smtClean="0"/>
              <a:t>ENNI + Intra-DAS BVLAN failure</a:t>
            </a:r>
            <a:endParaRPr lang="en-US" sz="1800" b="0" dirty="0" smtClean="0"/>
          </a:p>
        </p:txBody>
      </p:sp>
      <p:sp>
        <p:nvSpPr>
          <p:cNvPr id="494" name="TextBox 493"/>
          <p:cNvSpPr txBox="1"/>
          <p:nvPr/>
        </p:nvSpPr>
        <p:spPr>
          <a:xfrm>
            <a:off x="943099"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46" name="Straight Connector 345"/>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49" name="Straight Connector 348"/>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54" name="Straight Connector 353"/>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71" name="Straight Connector 370"/>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21" name="Straight Connector 420"/>
          <p:cNvCxnSpPr/>
          <p:nvPr/>
        </p:nvCxnSpPr>
        <p:spPr bwMode="auto">
          <a:xfrm>
            <a:off x="8431931" y="2920380"/>
            <a:ext cx="0" cy="288032"/>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22" name="Straight Connector 421"/>
          <p:cNvCxnSpPr/>
          <p:nvPr/>
        </p:nvCxnSpPr>
        <p:spPr bwMode="auto">
          <a:xfrm>
            <a:off x="735181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Isosceles Triangle 422"/>
          <p:cNvSpPr/>
          <p:nvPr/>
        </p:nvSpPr>
        <p:spPr bwMode="auto">
          <a:xfrm>
            <a:off x="8287915" y="3208412"/>
            <a:ext cx="288032" cy="288032"/>
          </a:xfrm>
          <a:prstGeom prst="triangle">
            <a:avLst/>
          </a:prstGeom>
          <a:solidFill>
            <a:srgbClr val="99FF66"/>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5" name="Trapezoid 424"/>
          <p:cNvSpPr/>
          <p:nvPr/>
        </p:nvSpPr>
        <p:spPr bwMode="auto">
          <a:xfrm>
            <a:off x="8287915" y="3414149"/>
            <a:ext cx="288032" cy="82295"/>
          </a:xfrm>
          <a:prstGeom prst="trapezoid">
            <a:avLst>
              <a:gd name="adj" fmla="val 49845"/>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9" name="Trapezoid 428"/>
          <p:cNvSpPr/>
          <p:nvPr/>
        </p:nvSpPr>
        <p:spPr bwMode="auto">
          <a:xfrm>
            <a:off x="7207795" y="341414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9" name="Straight Connector 438"/>
          <p:cNvCxnSpPr/>
          <p:nvPr/>
        </p:nvCxnSpPr>
        <p:spPr bwMode="auto">
          <a:xfrm>
            <a:off x="727980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a:off x="735181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a:off x="74238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a:off x="8503939"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3" name="Straight Connector 442"/>
          <p:cNvCxnSpPr/>
          <p:nvPr/>
        </p:nvCxnSpPr>
        <p:spPr bwMode="auto">
          <a:xfrm>
            <a:off x="8359923"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4" name="Straight Connector 443"/>
          <p:cNvCxnSpPr/>
          <p:nvPr/>
        </p:nvCxnSpPr>
        <p:spPr bwMode="auto">
          <a:xfrm>
            <a:off x="8431931"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sp>
        <p:nvSpPr>
          <p:cNvPr id="445" name="TextBox 444"/>
          <p:cNvSpPr txBox="1"/>
          <p:nvPr/>
        </p:nvSpPr>
        <p:spPr>
          <a:xfrm>
            <a:off x="7208503"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6" name="TextBox 445"/>
          <p:cNvSpPr txBox="1"/>
          <p:nvPr/>
        </p:nvSpPr>
        <p:spPr>
          <a:xfrm>
            <a:off x="8478037" y="2992388"/>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cxnSp>
        <p:nvCxnSpPr>
          <p:cNvPr id="447" name="Straight Connector 446"/>
          <p:cNvCxnSpPr/>
          <p:nvPr/>
        </p:nvCxnSpPr>
        <p:spPr bwMode="auto">
          <a:xfrm>
            <a:off x="92960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8" name="Straight Connector 447"/>
          <p:cNvCxnSpPr>
            <a:endCxn id="460" idx="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8" name="Isosceles Triangle 457"/>
          <p:cNvSpPr/>
          <p:nvPr/>
        </p:nvSpPr>
        <p:spPr bwMode="auto">
          <a:xfrm>
            <a:off x="91520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9149674"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0" name="Isosceles Triangle 459"/>
          <p:cNvSpPr/>
          <p:nvPr/>
        </p:nvSpPr>
        <p:spPr bwMode="auto">
          <a:xfrm>
            <a:off x="62716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Trapezoid 460"/>
          <p:cNvSpPr/>
          <p:nvPr/>
        </p:nvSpPr>
        <p:spPr bwMode="auto">
          <a:xfrm>
            <a:off x="6271689"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TextBox 464"/>
          <p:cNvSpPr txBox="1"/>
          <p:nvPr/>
        </p:nvSpPr>
        <p:spPr>
          <a:xfrm>
            <a:off x="6487715"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66" name="TextBox 465"/>
          <p:cNvSpPr txBox="1"/>
          <p:nvPr/>
        </p:nvSpPr>
        <p:spPr>
          <a:xfrm>
            <a:off x="9103793"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68" name="Rectangle 467"/>
          <p:cNvSpPr/>
          <p:nvPr/>
        </p:nvSpPr>
        <p:spPr bwMode="auto">
          <a:xfrm>
            <a:off x="5479603"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extBox 471"/>
          <p:cNvSpPr txBox="1"/>
          <p:nvPr/>
        </p:nvSpPr>
        <p:spPr>
          <a:xfrm>
            <a:off x="8014055"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473" name="Straight Connector 472"/>
          <p:cNvCxnSpPr/>
          <p:nvPr/>
        </p:nvCxnSpPr>
        <p:spPr bwMode="auto">
          <a:xfrm flipH="1">
            <a:off x="6415072"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74" name="Straight Connector 473"/>
          <p:cNvCxnSpPr/>
          <p:nvPr/>
        </p:nvCxnSpPr>
        <p:spPr bwMode="auto">
          <a:xfrm flipH="1">
            <a:off x="9296027"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78" name="Straight Connector 477"/>
          <p:cNvCxnSpPr/>
          <p:nvPr/>
        </p:nvCxnSpPr>
        <p:spPr bwMode="auto">
          <a:xfrm>
            <a:off x="8431931"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79" name="Straight Connector 478"/>
          <p:cNvCxnSpPr/>
          <p:nvPr/>
        </p:nvCxnSpPr>
        <p:spPr bwMode="auto">
          <a:xfrm>
            <a:off x="7351811"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80" name="TextBox 479"/>
          <p:cNvSpPr txBox="1"/>
          <p:nvPr/>
        </p:nvSpPr>
        <p:spPr>
          <a:xfrm>
            <a:off x="8230079"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484" name="Straight Connector 483"/>
          <p:cNvCxnSpPr/>
          <p:nvPr/>
        </p:nvCxnSpPr>
        <p:spPr bwMode="auto">
          <a:xfrm>
            <a:off x="93680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5" name="Straight Connector 484"/>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6" name="Straight Connector 485"/>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7" name="Straight Connector 486"/>
          <p:cNvCxnSpPr/>
          <p:nvPr/>
        </p:nvCxnSpPr>
        <p:spPr bwMode="auto">
          <a:xfrm>
            <a:off x="64877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9" name="TextBox 518"/>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8802888"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523" name="Group 25"/>
          <p:cNvGrpSpPr>
            <a:grpSpLocks noChangeAspect="1"/>
          </p:cNvGrpSpPr>
          <p:nvPr/>
        </p:nvGrpSpPr>
        <p:grpSpPr>
          <a:xfrm>
            <a:off x="5623619" y="3208412"/>
            <a:ext cx="288032" cy="288032"/>
            <a:chOff x="655067" y="5296644"/>
            <a:chExt cx="504056" cy="504056"/>
          </a:xfrm>
          <a:solidFill>
            <a:schemeClr val="bg1"/>
          </a:solidFill>
        </p:grpSpPr>
        <p:sp>
          <p:nvSpPr>
            <p:cNvPr id="524" name="Isosceles Triangle 5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5" name="Trapezoid 5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6" name="Straight Connector 525"/>
          <p:cNvCxnSpPr>
            <a:stCxn id="5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5"/>
          <p:cNvGrpSpPr>
            <a:grpSpLocks noChangeAspect="1"/>
          </p:cNvGrpSpPr>
          <p:nvPr/>
        </p:nvGrpSpPr>
        <p:grpSpPr>
          <a:xfrm flipH="1">
            <a:off x="9944099" y="3208412"/>
            <a:ext cx="288032" cy="288032"/>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a:stCxn id="5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1" name="Group 315"/>
          <p:cNvGrpSpPr/>
          <p:nvPr/>
        </p:nvGrpSpPr>
        <p:grpSpPr>
          <a:xfrm>
            <a:off x="5695627" y="3496444"/>
            <a:ext cx="4464496" cy="216024"/>
            <a:chOff x="295027" y="3496444"/>
            <a:chExt cx="4464496" cy="72008"/>
          </a:xfrm>
        </p:grpSpPr>
        <p:cxnSp>
          <p:nvCxnSpPr>
            <p:cNvPr id="532" name="Straight Connector 531"/>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8" name="TextBox 537"/>
          <p:cNvSpPr txBox="1"/>
          <p:nvPr/>
        </p:nvSpPr>
        <p:spPr>
          <a:xfrm>
            <a:off x="8431931"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539" name="Straight Connector 538"/>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5551611"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79" name="Straight Connector 578"/>
          <p:cNvCxnSpPr/>
          <p:nvPr/>
        </p:nvCxnSpPr>
        <p:spPr bwMode="auto">
          <a:xfrm flipH="1">
            <a:off x="8071891"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80" name="Straight Connector 579"/>
          <p:cNvCxnSpPr/>
          <p:nvPr/>
        </p:nvCxnSpPr>
        <p:spPr bwMode="auto">
          <a:xfrm flipH="1">
            <a:off x="5551611"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8503939"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5551611"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83" name="Straight Connector 582"/>
          <p:cNvCxnSpPr/>
          <p:nvPr/>
        </p:nvCxnSpPr>
        <p:spPr bwMode="auto">
          <a:xfrm>
            <a:off x="8287915"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84" name="Rectangle 583"/>
          <p:cNvSpPr/>
          <p:nvPr/>
        </p:nvSpPr>
        <p:spPr bwMode="auto">
          <a:xfrm>
            <a:off x="7934870"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5" name="Rectangle 584"/>
          <p:cNvSpPr/>
          <p:nvPr/>
        </p:nvSpPr>
        <p:spPr bwMode="auto">
          <a:xfrm>
            <a:off x="5623619" y="3712468"/>
            <a:ext cx="2167235"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6" name="Rectangle 585"/>
          <p:cNvSpPr/>
          <p:nvPr/>
        </p:nvSpPr>
        <p:spPr bwMode="auto">
          <a:xfrm>
            <a:off x="656671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587" name="Group 58"/>
          <p:cNvGrpSpPr>
            <a:grpSpLocks noChangeAspect="1"/>
          </p:cNvGrpSpPr>
          <p:nvPr/>
        </p:nvGrpSpPr>
        <p:grpSpPr>
          <a:xfrm flipV="1">
            <a:off x="7214790" y="4288532"/>
            <a:ext cx="288032" cy="288032"/>
            <a:chOff x="655067" y="5296644"/>
            <a:chExt cx="504056" cy="504056"/>
          </a:xfrm>
          <a:solidFill>
            <a:schemeClr val="bg1"/>
          </a:solidFill>
        </p:grpSpPr>
        <p:sp>
          <p:nvSpPr>
            <p:cNvPr id="588" name="Isosceles Triangle 58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9" name="Trapezoid 58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0" name="Group 58"/>
          <p:cNvGrpSpPr>
            <a:grpSpLocks noChangeAspect="1"/>
          </p:cNvGrpSpPr>
          <p:nvPr/>
        </p:nvGrpSpPr>
        <p:grpSpPr>
          <a:xfrm flipH="1" flipV="1">
            <a:off x="8510934" y="4288532"/>
            <a:ext cx="288032" cy="288032"/>
            <a:chOff x="655067" y="5296644"/>
            <a:chExt cx="504056" cy="504056"/>
          </a:xfrm>
          <a:solidFill>
            <a:schemeClr val="bg1"/>
          </a:solidFill>
        </p:grpSpPr>
        <p:sp>
          <p:nvSpPr>
            <p:cNvPr id="591" name="Isosceles Triangle 5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2" name="Trapezoid 5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61"/>
          <p:cNvGrpSpPr>
            <a:grpSpLocks noChangeAspect="1"/>
          </p:cNvGrpSpPr>
          <p:nvPr/>
        </p:nvGrpSpPr>
        <p:grpSpPr>
          <a:xfrm flipV="1">
            <a:off x="6278686" y="4288532"/>
            <a:ext cx="864096" cy="288032"/>
            <a:chOff x="655067" y="5296644"/>
            <a:chExt cx="504056" cy="504056"/>
          </a:xfrm>
          <a:solidFill>
            <a:schemeClr val="bg1"/>
          </a:solidFill>
        </p:grpSpPr>
        <p:sp>
          <p:nvSpPr>
            <p:cNvPr id="594" name="Isosceles Triangle 59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Trapezoid 594"/>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96" name="Straight Connector 595"/>
          <p:cNvCxnSpPr>
            <a:endCxn id="594" idx="0"/>
          </p:cNvCxnSpPr>
          <p:nvPr/>
        </p:nvCxnSpPr>
        <p:spPr bwMode="auto">
          <a:xfrm flipV="1">
            <a:off x="671073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97" name="Group 596"/>
          <p:cNvGrpSpPr/>
          <p:nvPr/>
        </p:nvGrpSpPr>
        <p:grpSpPr>
          <a:xfrm>
            <a:off x="7286798" y="4144516"/>
            <a:ext cx="144016" cy="144016"/>
            <a:chOff x="1591171" y="4144516"/>
            <a:chExt cx="144016" cy="144016"/>
          </a:xfrm>
        </p:grpSpPr>
        <p:cxnSp>
          <p:nvCxnSpPr>
            <p:cNvPr id="598" name="Straight Connector 59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0" name="Straight Connector 59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01" name="Straight Connector 600"/>
          <p:cNvCxnSpPr/>
          <p:nvPr/>
        </p:nvCxnSpPr>
        <p:spPr bwMode="auto">
          <a:xfrm flipH="1">
            <a:off x="86549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2" name="Straight Connector 601"/>
          <p:cNvCxnSpPr/>
          <p:nvPr/>
        </p:nvCxnSpPr>
        <p:spPr bwMode="auto">
          <a:xfrm flipH="1">
            <a:off x="85829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3" name="Straight Connector 602"/>
          <p:cNvCxnSpPr/>
          <p:nvPr/>
        </p:nvCxnSpPr>
        <p:spPr bwMode="auto">
          <a:xfrm flipH="1">
            <a:off x="87269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4" name="Straight Connector 603"/>
          <p:cNvCxnSpPr/>
          <p:nvPr/>
        </p:nvCxnSpPr>
        <p:spPr bwMode="auto">
          <a:xfrm>
            <a:off x="67827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5" name="Straight Connector 604"/>
          <p:cNvCxnSpPr/>
          <p:nvPr/>
        </p:nvCxnSpPr>
        <p:spPr bwMode="auto">
          <a:xfrm>
            <a:off x="663872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6" name="Straight Connector 605"/>
          <p:cNvCxnSpPr/>
          <p:nvPr/>
        </p:nvCxnSpPr>
        <p:spPr bwMode="auto">
          <a:xfrm>
            <a:off x="671073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7" name="Straight Connector 606"/>
          <p:cNvCxnSpPr/>
          <p:nvPr/>
        </p:nvCxnSpPr>
        <p:spPr bwMode="auto">
          <a:xfrm>
            <a:off x="7358806"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08" name="TextBox 607"/>
          <p:cNvSpPr txBox="1"/>
          <p:nvPr/>
        </p:nvSpPr>
        <p:spPr>
          <a:xfrm>
            <a:off x="7426466"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09" name="Straight Connector 608"/>
          <p:cNvCxnSpPr/>
          <p:nvPr/>
        </p:nvCxnSpPr>
        <p:spPr bwMode="auto">
          <a:xfrm>
            <a:off x="735880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a:off x="8654950"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1" name="Group 610"/>
          <p:cNvGrpSpPr/>
          <p:nvPr/>
        </p:nvGrpSpPr>
        <p:grpSpPr>
          <a:xfrm>
            <a:off x="6350694" y="3928492"/>
            <a:ext cx="144016" cy="360040"/>
            <a:chOff x="871091" y="4144516"/>
            <a:chExt cx="144016" cy="144016"/>
          </a:xfrm>
        </p:grpSpPr>
        <p:cxnSp>
          <p:nvCxnSpPr>
            <p:cNvPr id="612" name="Straight Connector 61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3" name="Straight Connector 61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4" name="Straight Connector 61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15" name="Group 61"/>
          <p:cNvGrpSpPr>
            <a:grpSpLocks noChangeAspect="1"/>
          </p:cNvGrpSpPr>
          <p:nvPr/>
        </p:nvGrpSpPr>
        <p:grpSpPr>
          <a:xfrm flipV="1">
            <a:off x="8942982" y="4288532"/>
            <a:ext cx="576064" cy="288032"/>
            <a:chOff x="655067" y="5296644"/>
            <a:chExt cx="504056" cy="504056"/>
          </a:xfrm>
          <a:solidFill>
            <a:schemeClr val="bg1"/>
          </a:solidFill>
        </p:grpSpPr>
        <p:sp>
          <p:nvSpPr>
            <p:cNvPr id="616" name="Isosceles Triangle 61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7" name="Trapezoid 616"/>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8" name="Straight Connector 617"/>
          <p:cNvCxnSpPr>
            <a:endCxn id="616" idx="0"/>
          </p:cNvCxnSpPr>
          <p:nvPr/>
        </p:nvCxnSpPr>
        <p:spPr bwMode="auto">
          <a:xfrm flipV="1">
            <a:off x="923101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9" name="Group 618"/>
          <p:cNvGrpSpPr/>
          <p:nvPr/>
        </p:nvGrpSpPr>
        <p:grpSpPr>
          <a:xfrm>
            <a:off x="9303022" y="3928492"/>
            <a:ext cx="144016" cy="360040"/>
            <a:chOff x="871091" y="4144516"/>
            <a:chExt cx="144016" cy="144016"/>
          </a:xfrm>
        </p:grpSpPr>
        <p:cxnSp>
          <p:nvCxnSpPr>
            <p:cNvPr id="620" name="Straight Connector 619"/>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3" name="Rectangle 622"/>
          <p:cNvSpPr/>
          <p:nvPr/>
        </p:nvSpPr>
        <p:spPr bwMode="auto">
          <a:xfrm>
            <a:off x="851093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4" name="Group 623"/>
          <p:cNvGrpSpPr/>
          <p:nvPr/>
        </p:nvGrpSpPr>
        <p:grpSpPr>
          <a:xfrm>
            <a:off x="9014990" y="4144516"/>
            <a:ext cx="144016" cy="144016"/>
            <a:chOff x="1591171" y="4144516"/>
            <a:chExt cx="144016" cy="144016"/>
          </a:xfrm>
        </p:grpSpPr>
        <p:cxnSp>
          <p:nvCxnSpPr>
            <p:cNvPr id="625" name="Straight Connector 624"/>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28" name="Group 627"/>
          <p:cNvGrpSpPr/>
          <p:nvPr/>
        </p:nvGrpSpPr>
        <p:grpSpPr>
          <a:xfrm>
            <a:off x="5702622" y="3716347"/>
            <a:ext cx="1296144" cy="432048"/>
            <a:chOff x="295027" y="3712468"/>
            <a:chExt cx="1296144" cy="432048"/>
          </a:xfrm>
        </p:grpSpPr>
        <p:cxnSp>
          <p:nvCxnSpPr>
            <p:cNvPr id="629" name="Straight Connector 62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8" name="Straight Connector 637"/>
          <p:cNvCxnSpPr/>
          <p:nvPr/>
        </p:nvCxnSpPr>
        <p:spPr bwMode="auto">
          <a:xfrm flipH="1">
            <a:off x="9447038"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flipH="1">
            <a:off x="9375030"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flipH="1">
            <a:off x="9303022"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flipH="1">
            <a:off x="7070774"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flipH="1">
            <a:off x="7142782"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flipH="1">
            <a:off x="7214790"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flipV="1">
            <a:off x="692675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flipV="1">
            <a:off x="685475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flipV="1">
            <a:off x="699876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699876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68547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69267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8" name="Straight Connector 277"/>
          <p:cNvCxnSpPr/>
          <p:nvPr/>
        </p:nvCxnSpPr>
        <p:spPr bwMode="auto">
          <a:xfrm flipH="1">
            <a:off x="1807195"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9" name="Straight Connector 278"/>
          <p:cNvCxnSpPr/>
          <p:nvPr/>
        </p:nvCxnSpPr>
        <p:spPr bwMode="auto">
          <a:xfrm flipH="1">
            <a:off x="1879203"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80" name="Straight Connector 279"/>
          <p:cNvCxnSpPr/>
          <p:nvPr/>
        </p:nvCxnSpPr>
        <p:spPr bwMode="auto">
          <a:xfrm flipH="1">
            <a:off x="1951211"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311" name="Group 310"/>
          <p:cNvGrpSpPr/>
          <p:nvPr/>
        </p:nvGrpSpPr>
        <p:grpSpPr>
          <a:xfrm>
            <a:off x="2095227" y="3856484"/>
            <a:ext cx="5040560" cy="2662555"/>
            <a:chOff x="2095227" y="3856484"/>
            <a:chExt cx="5040560" cy="2662555"/>
          </a:xfrm>
        </p:grpSpPr>
        <p:cxnSp>
          <p:nvCxnSpPr>
            <p:cNvPr id="275" name="Straight Arrow Connector 274"/>
            <p:cNvCxnSpPr>
              <a:stCxn id="276" idx="0"/>
            </p:cNvCxnSpPr>
            <p:nvPr/>
          </p:nvCxnSpPr>
          <p:spPr bwMode="auto">
            <a:xfrm flipH="1" flipV="1">
              <a:off x="2095227" y="3856484"/>
              <a:ext cx="2952328" cy="2016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76" name="TextBox 275"/>
            <p:cNvSpPr txBox="1"/>
            <p:nvPr/>
          </p:nvSpPr>
          <p:spPr>
            <a:xfrm>
              <a:off x="4111451" y="5872708"/>
              <a:ext cx="1872207" cy="646331"/>
            </a:xfrm>
            <a:prstGeom prst="rect">
              <a:avLst/>
            </a:prstGeom>
            <a:noFill/>
          </p:spPr>
          <p:txBody>
            <a:bodyPr wrap="square" lIns="0" tIns="0" rIns="0" bIns="0" rtlCol="0">
              <a:spAutoFit/>
            </a:bodyPr>
            <a:lstStyle/>
            <a:p>
              <a:pPr algn="ctr"/>
              <a:r>
                <a:rPr lang="en-GB" sz="1400" b="0" dirty="0" smtClean="0"/>
                <a:t>Should the S-Relay be preconfigured with those connections?</a:t>
              </a:r>
              <a:endParaRPr lang="en-US" sz="1400" b="0" dirty="0" smtClean="0"/>
            </a:p>
          </p:txBody>
        </p:sp>
        <p:cxnSp>
          <p:nvCxnSpPr>
            <p:cNvPr id="292" name="Straight Arrow Connector 291"/>
            <p:cNvCxnSpPr>
              <a:stCxn id="276" idx="0"/>
            </p:cNvCxnSpPr>
            <p:nvPr/>
          </p:nvCxnSpPr>
          <p:spPr bwMode="auto">
            <a:xfrm flipV="1">
              <a:off x="5047555" y="3856484"/>
              <a:ext cx="2088232" cy="2016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Rectangle 272"/>
          <p:cNvSpPr/>
          <p:nvPr/>
        </p:nvSpPr>
        <p:spPr bwMode="auto">
          <a:xfrm>
            <a:off x="5623619"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367035" y="2560340"/>
            <a:ext cx="4608512"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Restorable BVLAN connected to DRNI</a:t>
            </a:r>
            <a:endParaRPr lang="en-US" dirty="0"/>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150721"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73090"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16347"/>
            <a:ext cx="2304256" cy="21214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77" name="Straight Connector 576"/>
          <p:cNvCxnSpPr/>
          <p:nvPr/>
        </p:nvCxnSpPr>
        <p:spPr bwMode="auto">
          <a:xfrm>
            <a:off x="6415707" y="3716347"/>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12468"/>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15867"/>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15867"/>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288532"/>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20580"/>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119273"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12" name="Straight Connector 611"/>
          <p:cNvCxnSpPr/>
          <p:nvPr/>
        </p:nvCxnSpPr>
        <p:spPr bwMode="auto">
          <a:xfrm flipH="1">
            <a:off x="7065838"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288532"/>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28492"/>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44516"/>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288532"/>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288532"/>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44516"/>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28492"/>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5" name="Straight Connector 474"/>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77" name="Isosceles Triangle 476"/>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2" name="Trapezoid 491"/>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Isosceles Triangle 492"/>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rapezoid 494"/>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07" name="Straight Connector 506"/>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8" name="Straight Connector 507"/>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9" name="Straight Connector 508"/>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0" name="Straight Connector 509"/>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2" name="Straight Connector 511"/>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3" name="TextBox 512"/>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4" name="TextBox 513"/>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515" name="Straight Connector 514"/>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6" name="Straight Connector 515"/>
          <p:cNvCxnSpPr>
            <a:endCxn id="528"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7" name="Isosceles Triangle 516"/>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4" name="Trapezoid 523"/>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2" name="Trapezoid 531"/>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TextBox 542"/>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44" name="TextBox 543"/>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46" name="Rectangle 545"/>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7" name="TextBox 546"/>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548" name="Straight Connector 547"/>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49" name="Straight Connector 548"/>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550" name="Straight Connector 549"/>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51" name="Straight Connector 550"/>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552" name="TextBox 55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553" name="Straight Connector 552"/>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4" name="Straight Connector 553"/>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5" name="Straight Connector 554"/>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6" name="Straight Connector 555"/>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0" name="Group 25"/>
          <p:cNvGrpSpPr>
            <a:grpSpLocks noChangeAspect="1"/>
          </p:cNvGrpSpPr>
          <p:nvPr/>
        </p:nvGrpSpPr>
        <p:grpSpPr>
          <a:xfrm>
            <a:off x="367035" y="3208412"/>
            <a:ext cx="288032" cy="288032"/>
            <a:chOff x="655067" y="5296644"/>
            <a:chExt cx="504056" cy="504056"/>
          </a:xfrm>
          <a:solidFill>
            <a:schemeClr val="bg1"/>
          </a:solidFill>
        </p:grpSpPr>
        <p:sp>
          <p:nvSpPr>
            <p:cNvPr id="601" name="Isosceles Triangle 60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Trapezoid 6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3" name="Straight Connector 602"/>
          <p:cNvCxnSpPr>
            <a:stCxn id="601"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4" name="Group 25"/>
          <p:cNvGrpSpPr>
            <a:grpSpLocks noChangeAspect="1"/>
          </p:cNvGrpSpPr>
          <p:nvPr/>
        </p:nvGrpSpPr>
        <p:grpSpPr>
          <a:xfrm flipH="1">
            <a:off x="4687515" y="3208412"/>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5" name="Straight Connector 614"/>
          <p:cNvCxnSpPr>
            <a:stCxn id="605"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15"/>
          <p:cNvGrpSpPr/>
          <p:nvPr/>
        </p:nvGrpSpPr>
        <p:grpSpPr>
          <a:xfrm>
            <a:off x="439043" y="3496444"/>
            <a:ext cx="4464496" cy="216024"/>
            <a:chOff x="295027" y="3496444"/>
            <a:chExt cx="4464496" cy="72008"/>
          </a:xfrm>
        </p:grpSpPr>
        <p:cxnSp>
          <p:nvCxnSpPr>
            <p:cNvPr id="619" name="Straight Connector 618"/>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64" name="TextBox 663"/>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665" name="Straight Connector 664"/>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4" name="Straight Connector 703"/>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5" name="Straight Connector 704"/>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6" name="Straight Connector 705"/>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09" name="Straight Connector 708"/>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81" name="Straight Connector 780"/>
          <p:cNvCxnSpPr/>
          <p:nvPr/>
        </p:nvCxnSpPr>
        <p:spPr bwMode="auto">
          <a:xfrm>
            <a:off x="83599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a:off x="727980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83" name="Isosceles Triangle 782"/>
          <p:cNvSpPr/>
          <p:nvPr/>
        </p:nvSpPr>
        <p:spPr bwMode="auto">
          <a:xfrm>
            <a:off x="82159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4" name="Trapezoid 783"/>
          <p:cNvSpPr/>
          <p:nvPr/>
        </p:nvSpPr>
        <p:spPr bwMode="auto">
          <a:xfrm>
            <a:off x="8215907"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a:off x="713578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6" name="Trapezoid 785"/>
          <p:cNvSpPr/>
          <p:nvPr/>
        </p:nvSpPr>
        <p:spPr bwMode="auto">
          <a:xfrm>
            <a:off x="7135787"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7" name="Straight Connector 786"/>
          <p:cNvCxnSpPr/>
          <p:nvPr/>
        </p:nvCxnSpPr>
        <p:spPr bwMode="auto">
          <a:xfrm>
            <a:off x="720779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8" name="Straight Connector 787"/>
          <p:cNvCxnSpPr/>
          <p:nvPr/>
        </p:nvCxnSpPr>
        <p:spPr bwMode="auto">
          <a:xfrm>
            <a:off x="727980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9" name="Straight Connector 788"/>
          <p:cNvCxnSpPr/>
          <p:nvPr/>
        </p:nvCxnSpPr>
        <p:spPr bwMode="auto">
          <a:xfrm>
            <a:off x="73518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0" name="Straight Connector 789"/>
          <p:cNvCxnSpPr/>
          <p:nvPr/>
        </p:nvCxnSpPr>
        <p:spPr bwMode="auto">
          <a:xfrm>
            <a:off x="84319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a:off x="82879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a:off x="83599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3" name="TextBox 792"/>
          <p:cNvSpPr txBox="1"/>
          <p:nvPr/>
        </p:nvSpPr>
        <p:spPr>
          <a:xfrm>
            <a:off x="713649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94" name="TextBox 793"/>
          <p:cNvSpPr txBox="1"/>
          <p:nvPr/>
        </p:nvSpPr>
        <p:spPr>
          <a:xfrm>
            <a:off x="8406029"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95" name="Straight Connector 794"/>
          <p:cNvCxnSpPr/>
          <p:nvPr/>
        </p:nvCxnSpPr>
        <p:spPr bwMode="auto">
          <a:xfrm>
            <a:off x="92240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6" name="Straight Connector 795"/>
          <p:cNvCxnSpPr>
            <a:endCxn id="799" idx="0"/>
          </p:cNvCxnSpPr>
          <p:nvPr/>
        </p:nvCxnSpPr>
        <p:spPr bwMode="auto">
          <a:xfrm>
            <a:off x="634369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7" name="Isosceles Triangle 796"/>
          <p:cNvSpPr/>
          <p:nvPr/>
        </p:nvSpPr>
        <p:spPr bwMode="auto">
          <a:xfrm>
            <a:off x="908000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8" name="Trapezoid 797"/>
          <p:cNvSpPr/>
          <p:nvPr/>
        </p:nvSpPr>
        <p:spPr bwMode="auto">
          <a:xfrm>
            <a:off x="9077666"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a:off x="619968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0" name="Trapezoid 799"/>
          <p:cNvSpPr/>
          <p:nvPr/>
        </p:nvSpPr>
        <p:spPr bwMode="auto">
          <a:xfrm>
            <a:off x="6199681"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1" name="TextBox 800"/>
          <p:cNvSpPr txBox="1"/>
          <p:nvPr/>
        </p:nvSpPr>
        <p:spPr>
          <a:xfrm>
            <a:off x="6415707"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02" name="TextBox 801"/>
          <p:cNvSpPr txBox="1"/>
          <p:nvPr/>
        </p:nvSpPr>
        <p:spPr>
          <a:xfrm>
            <a:off x="903178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803" name="Rectangle 802"/>
          <p:cNvSpPr/>
          <p:nvPr/>
        </p:nvSpPr>
        <p:spPr bwMode="auto">
          <a:xfrm>
            <a:off x="5407595"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4" name="TextBox 803"/>
          <p:cNvSpPr txBox="1"/>
          <p:nvPr/>
        </p:nvSpPr>
        <p:spPr>
          <a:xfrm>
            <a:off x="7942047"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805" name="Straight Connector 804"/>
          <p:cNvCxnSpPr/>
          <p:nvPr/>
        </p:nvCxnSpPr>
        <p:spPr bwMode="auto">
          <a:xfrm flipH="1">
            <a:off x="6343064"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06" name="Straight Connector 805"/>
          <p:cNvCxnSpPr/>
          <p:nvPr/>
        </p:nvCxnSpPr>
        <p:spPr bwMode="auto">
          <a:xfrm flipH="1">
            <a:off x="9224019"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807" name="Straight Connector 806"/>
          <p:cNvCxnSpPr/>
          <p:nvPr/>
        </p:nvCxnSpPr>
        <p:spPr bwMode="auto">
          <a:xfrm>
            <a:off x="8359923"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08" name="Straight Connector 807"/>
          <p:cNvCxnSpPr/>
          <p:nvPr/>
        </p:nvCxnSpPr>
        <p:spPr bwMode="auto">
          <a:xfrm>
            <a:off x="7279803"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809" name="TextBox 808"/>
          <p:cNvSpPr txBox="1"/>
          <p:nvPr/>
        </p:nvSpPr>
        <p:spPr>
          <a:xfrm>
            <a:off x="8158071"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810" name="Straight Connector 809"/>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1" name="Straight Connector 810"/>
          <p:cNvCxnSpPr/>
          <p:nvPr/>
        </p:nvCxnSpPr>
        <p:spPr bwMode="auto">
          <a:xfrm>
            <a:off x="91520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2" name="Straight Connector 811"/>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3" name="Straight Connector 812"/>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a:off x="627169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16" name="Group 25"/>
          <p:cNvGrpSpPr>
            <a:grpSpLocks noChangeAspect="1"/>
          </p:cNvGrpSpPr>
          <p:nvPr/>
        </p:nvGrpSpPr>
        <p:grpSpPr>
          <a:xfrm>
            <a:off x="5551611" y="3208412"/>
            <a:ext cx="288032" cy="288032"/>
            <a:chOff x="655067" y="5296644"/>
            <a:chExt cx="504056" cy="504056"/>
          </a:xfrm>
          <a:solidFill>
            <a:schemeClr val="bg1"/>
          </a:solidFill>
        </p:grpSpPr>
        <p:sp>
          <p:nvSpPr>
            <p:cNvPr id="817" name="Isosceles Triangle 8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8" name="Trapezoid 81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19" name="Straight Connector 818"/>
          <p:cNvCxnSpPr>
            <a:stCxn id="817" idx="0"/>
          </p:cNvCxnSpPr>
          <p:nvPr/>
        </p:nvCxnSpPr>
        <p:spPr bwMode="auto">
          <a:xfrm flipV="1">
            <a:off x="569562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0" name="Group 25"/>
          <p:cNvGrpSpPr>
            <a:grpSpLocks noChangeAspect="1"/>
          </p:cNvGrpSpPr>
          <p:nvPr/>
        </p:nvGrpSpPr>
        <p:grpSpPr>
          <a:xfrm flipH="1">
            <a:off x="9872091" y="3208412"/>
            <a:ext cx="288032" cy="288032"/>
            <a:chOff x="655067" y="5296644"/>
            <a:chExt cx="504056" cy="504056"/>
          </a:xfrm>
          <a:solidFill>
            <a:schemeClr val="bg1"/>
          </a:solidFill>
        </p:grpSpPr>
        <p:sp>
          <p:nvSpPr>
            <p:cNvPr id="821" name="Isosceles Triangle 8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2" name="Trapezoid 8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3" name="Straight Connector 822"/>
          <p:cNvCxnSpPr>
            <a:stCxn id="821" idx="0"/>
          </p:cNvCxnSpPr>
          <p:nvPr/>
        </p:nvCxnSpPr>
        <p:spPr bwMode="auto">
          <a:xfrm flipH="1" flipV="1">
            <a:off x="1001610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4" name="Group 315"/>
          <p:cNvGrpSpPr/>
          <p:nvPr/>
        </p:nvGrpSpPr>
        <p:grpSpPr>
          <a:xfrm>
            <a:off x="5623619" y="3496444"/>
            <a:ext cx="4464496" cy="216024"/>
            <a:chOff x="295027" y="3496444"/>
            <a:chExt cx="4464496" cy="72008"/>
          </a:xfrm>
        </p:grpSpPr>
        <p:cxnSp>
          <p:nvCxnSpPr>
            <p:cNvPr id="825" name="Straight Connector 824"/>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0" name="Straight Connector 829"/>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831" name="TextBox 830"/>
          <p:cNvSpPr txBox="1"/>
          <p:nvPr/>
        </p:nvSpPr>
        <p:spPr>
          <a:xfrm>
            <a:off x="8359923"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832" name="Straight Connector 831"/>
          <p:cNvCxnSpPr/>
          <p:nvPr/>
        </p:nvCxnSpPr>
        <p:spPr bwMode="auto">
          <a:xfrm>
            <a:off x="569562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3" name="Straight Connector 832"/>
          <p:cNvCxnSpPr/>
          <p:nvPr/>
        </p:nvCxnSpPr>
        <p:spPr bwMode="auto">
          <a:xfrm>
            <a:off x="1001610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4" name="Straight Connector 833"/>
          <p:cNvCxnSpPr/>
          <p:nvPr/>
        </p:nvCxnSpPr>
        <p:spPr bwMode="auto">
          <a:xfrm flipH="1">
            <a:off x="5479603"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5" name="Straight Connector 834"/>
          <p:cNvCxnSpPr/>
          <p:nvPr/>
        </p:nvCxnSpPr>
        <p:spPr bwMode="auto">
          <a:xfrm flipH="1">
            <a:off x="7999883"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6" name="Straight Connector 835"/>
          <p:cNvCxnSpPr/>
          <p:nvPr/>
        </p:nvCxnSpPr>
        <p:spPr bwMode="auto">
          <a:xfrm flipH="1">
            <a:off x="5479603"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7" name="Straight Connector 836"/>
          <p:cNvCxnSpPr/>
          <p:nvPr/>
        </p:nvCxnSpPr>
        <p:spPr bwMode="auto">
          <a:xfrm>
            <a:off x="8431931"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8" name="Straight Connector 837"/>
          <p:cNvCxnSpPr/>
          <p:nvPr/>
        </p:nvCxnSpPr>
        <p:spPr bwMode="auto">
          <a:xfrm flipH="1">
            <a:off x="5479603"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39" name="Straight Connector 838"/>
          <p:cNvCxnSpPr/>
          <p:nvPr/>
        </p:nvCxnSpPr>
        <p:spPr bwMode="auto">
          <a:xfrm>
            <a:off x="8215907"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PBB-TE Domain with TESI connections</a:t>
            </a:r>
            <a:endParaRPr lang="en-US" dirty="0"/>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7784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44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64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flipH="1">
            <a:off x="763984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89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329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609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4" name="Isosceles Triangle 14"/>
          <p:cNvSpPr/>
          <p:nvPr/>
        </p:nvSpPr>
        <p:spPr bwMode="auto">
          <a:xfrm rot="10800000">
            <a:off x="461550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17"/>
          <p:cNvSpPr/>
          <p:nvPr/>
        </p:nvSpPr>
        <p:spPr bwMode="auto">
          <a:xfrm rot="10800000">
            <a:off x="497554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rot="10800000">
            <a:off x="533558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662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501021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382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862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3029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82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grpSp>
        <p:nvGrpSpPr>
          <p:cNvPr id="105"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109"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8" name="Straight Connector 517"/>
          <p:cNvCxnSpPr/>
          <p:nvPr/>
        </p:nvCxnSpPr>
        <p:spPr bwMode="auto">
          <a:xfrm flipV="1">
            <a:off x="252727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0" name="Group 519"/>
          <p:cNvGrpSpPr/>
          <p:nvPr/>
        </p:nvGrpSpPr>
        <p:grpSpPr>
          <a:xfrm>
            <a:off x="6995" y="976164"/>
            <a:ext cx="10376147" cy="6912768"/>
            <a:chOff x="6995" y="976164"/>
            <a:chExt cx="10376147" cy="6912768"/>
          </a:xfrm>
        </p:grpSpPr>
        <p:sp>
          <p:nvSpPr>
            <p:cNvPr id="493" name="TextBox 492"/>
            <p:cNvSpPr txBox="1"/>
            <p:nvPr/>
          </p:nvSpPr>
          <p:spPr>
            <a:xfrm>
              <a:off x="5911651" y="299238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575401" y="299238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705305" y="601730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369055" y="601730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8190005" y="601672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783859" y="601672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18" idx="0"/>
            </p:cNvCxnSpPr>
            <p:nvPr/>
          </p:nvCxnSpPr>
          <p:spPr bwMode="auto">
            <a:xfrm>
              <a:off x="1670174" y="5945297"/>
              <a:ext cx="1577181"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52" name="Straight Arrow Connector 551"/>
            <p:cNvCxnSpPr>
              <a:stCxn id="548" idx="3"/>
            </p:cNvCxnSpPr>
            <p:nvPr/>
          </p:nvCxnSpPr>
          <p:spPr bwMode="auto">
            <a:xfrm>
              <a:off x="1670174" y="5945297"/>
              <a:ext cx="1944216" cy="215443"/>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p:cNvCxnSpPr>
            <p:nvPr/>
          </p:nvCxnSpPr>
          <p:spPr bwMode="auto">
            <a:xfrm>
              <a:off x="1670174" y="5332358"/>
              <a:ext cx="1872208" cy="61177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p:nvPr/>
          </p:nvCxnSpPr>
          <p:spPr bwMode="auto">
            <a:xfrm>
              <a:off x="5839643" y="3136404"/>
              <a:ext cx="2088232" cy="273630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p:nvPr/>
          </p:nvCxnSpPr>
          <p:spPr bwMode="auto">
            <a:xfrm flipH="1">
              <a:off x="3470374" y="3136404"/>
              <a:ext cx="2016224" cy="2736304"/>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695774" y="4577144"/>
              <a:ext cx="2687368"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A1,A2,A3</a:t>
              </a:r>
              <a:endParaRPr lang="en-US" sz="1400" b="0" dirty="0" smtClean="0">
                <a:solidFill>
                  <a:srgbClr val="C00000"/>
                </a:solidFill>
              </a:endParaRPr>
            </a:p>
          </p:txBody>
        </p:sp>
        <p:sp>
          <p:nvSpPr>
            <p:cNvPr id="479" name="Freeform 478"/>
            <p:cNvSpPr/>
            <p:nvPr/>
          </p:nvSpPr>
          <p:spPr bwMode="auto">
            <a:xfrm>
              <a:off x="3614389" y="5152628"/>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710734"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046438" y="4577144"/>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976164"/>
              <a:ext cx="3960440" cy="1477328"/>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protected endpoint at either the right, or the left portal node. The other protected TESI endpoint is blocked. The two protected TESI endpoints form one virtual protected endpoint.</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protected  endpoints</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224636"/>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584" name="Group 583"/>
            <p:cNvGrpSpPr/>
            <p:nvPr/>
          </p:nvGrpSpPr>
          <p:grpSpPr>
            <a:xfrm>
              <a:off x="85998" y="6438486"/>
              <a:ext cx="7877881" cy="1450446"/>
              <a:chOff x="79003" y="6438486"/>
              <a:chExt cx="7877881" cy="1450446"/>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p:cNvCxnSpPr>
              <p:nvPr/>
            </p:nvCxnSpPr>
            <p:spPr bwMode="auto">
              <a:xfrm flipV="1">
                <a:off x="1951211" y="6438486"/>
                <a:ext cx="1296144" cy="112728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a:endCxn id="258" idx="0"/>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cxnSp>
          <p:nvCxnSpPr>
            <p:cNvPr id="470" name="Straight Arrow Connector 469"/>
            <p:cNvCxnSpPr>
              <a:stCxn id="585" idx="3"/>
            </p:cNvCxnSpPr>
            <p:nvPr/>
          </p:nvCxnSpPr>
          <p:spPr bwMode="auto">
            <a:xfrm flipV="1">
              <a:off x="1958206" y="6438485"/>
              <a:ext cx="1649189"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517" name="Group 516"/>
          <p:cNvGrpSpPr/>
          <p:nvPr/>
        </p:nvGrpSpPr>
        <p:grpSpPr>
          <a:xfrm>
            <a:off x="79003" y="2560340"/>
            <a:ext cx="10592172" cy="5328592"/>
            <a:chOff x="79003" y="2560340"/>
            <a:chExt cx="10592172" cy="5328592"/>
          </a:xfrm>
        </p:grpSpPr>
        <p:sp>
          <p:nvSpPr>
            <p:cNvPr id="491" name="TextBox 490"/>
            <p:cNvSpPr txBox="1"/>
            <p:nvPr/>
          </p:nvSpPr>
          <p:spPr>
            <a:xfrm>
              <a:off x="4517597" y="299238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299238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357357" y="601730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2769201" y="601730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795951" y="601672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59577" y="601672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688779" y="4793168"/>
              <a:ext cx="2687368"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protected  endpoints</a:t>
              </a:r>
              <a:endParaRPr lang="en-US" sz="1400" b="0" dirty="0" smtClean="0">
                <a:solidFill>
                  <a:srgbClr val="0066FF"/>
                </a:solidFill>
              </a:endParaRPr>
            </a:p>
          </p:txBody>
        </p:sp>
        <p:sp>
          <p:nvSpPr>
            <p:cNvPr id="572" name="TextBox 571"/>
            <p:cNvSpPr txBox="1"/>
            <p:nvPr/>
          </p:nvSpPr>
          <p:spPr>
            <a:xfrm>
              <a:off x="9007995" y="5224636"/>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560340"/>
              <a:ext cx="3816424" cy="1477328"/>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protected endpoint at either the left, or the right portal node. The other protected TESI endpoint is blocked. The two protected TESI endpoints form one virtual protected endpoint.</a:t>
              </a:r>
              <a:endParaRPr lang="en-US" sz="1600" b="0" dirty="0" smtClean="0">
                <a:solidFill>
                  <a:srgbClr val="0066FF"/>
                </a:solidFill>
              </a:endParaRPr>
            </a:p>
          </p:txBody>
        </p:sp>
        <p:grpSp>
          <p:nvGrpSpPr>
            <p:cNvPr id="580" name="Group 579"/>
            <p:cNvGrpSpPr/>
            <p:nvPr/>
          </p:nvGrpSpPr>
          <p:grpSpPr>
            <a:xfrm>
              <a:off x="2887315" y="6438488"/>
              <a:ext cx="7776864" cy="1450444"/>
              <a:chOff x="2887315" y="6438488"/>
              <a:chExt cx="7776864" cy="1450444"/>
            </a:xfrm>
          </p:grpSpPr>
          <p:cxnSp>
            <p:nvCxnSpPr>
              <p:cNvPr id="581" name="Straight Arrow Connector 580"/>
              <p:cNvCxnSpPr>
                <a:stCxn id="582" idx="1"/>
              </p:cNvCxnSpPr>
              <p:nvPr/>
            </p:nvCxnSpPr>
            <p:spPr bwMode="auto">
              <a:xfrm flipH="1" flipV="1">
                <a:off x="2887315" y="6438488"/>
                <a:ext cx="5904656" cy="1127279"/>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grpSp>
        <p:sp>
          <p:nvSpPr>
            <p:cNvPr id="478" name="Freeform 477"/>
            <p:cNvSpPr/>
            <p:nvPr/>
          </p:nvSpPr>
          <p:spPr bwMode="auto">
            <a:xfrm>
              <a:off x="2959324" y="4936605"/>
              <a:ext cx="4104456" cy="1008112"/>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45936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288532"/>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258485"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p:nvPr/>
          </p:nvCxnSpPr>
          <p:spPr bwMode="auto">
            <a:xfrm flipH="1">
              <a:off x="2671291"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0" name="Straight Connector 559"/>
            <p:cNvCxnSpPr/>
            <p:nvPr/>
          </p:nvCxnSpPr>
          <p:spPr bwMode="auto">
            <a:xfrm flipH="1">
              <a:off x="2887315"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grpSp>
          <p:nvGrpSpPr>
            <p:cNvPr id="571" name="Group 570"/>
            <p:cNvGrpSpPr/>
            <p:nvPr/>
          </p:nvGrpSpPr>
          <p:grpSpPr>
            <a:xfrm flipH="1">
              <a:off x="7063779" y="5944136"/>
              <a:ext cx="1944216" cy="287451"/>
              <a:chOff x="10592171" y="5944136"/>
              <a:chExt cx="1944216" cy="287451"/>
            </a:xfrm>
          </p:grpSpPr>
          <p:cxnSp>
            <p:nvCxnSpPr>
              <p:cNvPr id="568" name="Straight Arrow Connector 567"/>
              <p:cNvCxnSpPr>
                <a:stCxn id="569" idx="1"/>
              </p:cNvCxnSpPr>
              <p:nvPr/>
            </p:nvCxnSpPr>
            <p:spPr bwMode="auto">
              <a:xfrm>
                <a:off x="10592171" y="5944136"/>
                <a:ext cx="1584176" cy="287451"/>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0" name="Straight Arrow Connector 569"/>
              <p:cNvCxnSpPr>
                <a:stCxn id="569" idx="1"/>
              </p:cNvCxnSpPr>
              <p:nvPr/>
            </p:nvCxnSpPr>
            <p:spPr bwMode="auto">
              <a:xfrm>
                <a:off x="10592171" y="5944136"/>
                <a:ext cx="1944216"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cxnSp>
          <p:nvCxnSpPr>
            <p:cNvPr id="576" name="Straight Arrow Connector 575"/>
            <p:cNvCxnSpPr>
              <a:stCxn id="572" idx="1"/>
            </p:cNvCxnSpPr>
            <p:nvPr/>
          </p:nvCxnSpPr>
          <p:spPr bwMode="auto">
            <a:xfrm flipH="1">
              <a:off x="7135787" y="5332358"/>
              <a:ext cx="1872208" cy="61235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p:nvPr/>
          </p:nvCxnSpPr>
          <p:spPr bwMode="auto">
            <a:xfrm flipH="1">
              <a:off x="2743299" y="3136404"/>
              <a:ext cx="2016224" cy="2736304"/>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p:nvPr/>
          </p:nvCxnSpPr>
          <p:spPr bwMode="auto">
            <a:xfrm>
              <a:off x="5119563" y="3136404"/>
              <a:ext cx="2088232" cy="280831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7" name="Straight Arrow Connector 476"/>
            <p:cNvCxnSpPr>
              <a:stCxn id="582" idx="1"/>
              <a:endCxn id="262" idx="0"/>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82" name="Straight Arrow Connector 481"/>
            <p:cNvCxnSpPr>
              <a:stCxn id="582" idx="1"/>
              <a:endCxn id="25" idx="2"/>
            </p:cNvCxnSpPr>
            <p:nvPr/>
          </p:nvCxnSpPr>
          <p:spPr bwMode="auto">
            <a:xfrm flipH="1" flipV="1">
              <a:off x="2707295" y="6520780"/>
              <a:ext cx="6084676" cy="104498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15" name="Group 514"/>
          <p:cNvGrpSpPr/>
          <p:nvPr/>
        </p:nvGrpSpPr>
        <p:grpSpPr>
          <a:xfrm>
            <a:off x="6995" y="976164"/>
            <a:ext cx="10585176" cy="6046931"/>
            <a:chOff x="6995" y="976164"/>
            <a:chExt cx="10585176" cy="6046931"/>
          </a:xfrm>
        </p:grpSpPr>
        <p:sp>
          <p:nvSpPr>
            <p:cNvPr id="503" name="TextBox 502"/>
            <p:cNvSpPr txBox="1"/>
            <p:nvPr/>
          </p:nvSpPr>
          <p:spPr>
            <a:xfrm>
              <a:off x="3175347"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266597" y="4288532"/>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3136404"/>
              <a:ext cx="2232248"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136404"/>
              <a:ext cx="2304256"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687911" y="4361120"/>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U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sp>
        <p:nvSpPr>
          <p:cNvPr id="375" name="Trapezoid 15"/>
          <p:cNvSpPr/>
          <p:nvPr/>
        </p:nvSpPr>
        <p:spPr bwMode="auto">
          <a:xfrm rot="10800000">
            <a:off x="461550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rot="10800000">
            <a:off x="533558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5"/>
                                        </p:tgtEl>
                                        <p:attrNameLst>
                                          <p:attrName>style.visibility</p:attrName>
                                        </p:attrNameLst>
                                      </p:cBhvr>
                                      <p:to>
                                        <p:strVal val="visible"/>
                                      </p:to>
                                    </p:set>
                                  </p:childTnLst>
                                  <p:subTnLst>
                                    <p:set>
                                      <p:cBhvr override="childStyle">
                                        <p:cTn dur="1" fill="hold" display="0" masterRel="nextClick" afterEffect="1"/>
                                        <p:tgtEl>
                                          <p:spTgt spid="51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0"/>
                                        </p:tgtEl>
                                        <p:attrNameLst>
                                          <p:attrName>style.visibility</p:attrName>
                                        </p:attrNameLst>
                                      </p:cBhvr>
                                      <p:to>
                                        <p:strVal val="visible"/>
                                      </p:to>
                                    </p:set>
                                  </p:childTnLst>
                                  <p:subTnLst>
                                    <p:set>
                                      <p:cBhvr override="childStyle">
                                        <p:cTn dur="1" fill="hold" display="0" masterRel="nextClick" afterEffect="1"/>
                                        <p:tgtEl>
                                          <p:spTgt spid="520"/>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Freeform 561"/>
          <p:cNvSpPr/>
          <p:nvPr/>
        </p:nvSpPr>
        <p:spPr bwMode="auto">
          <a:xfrm>
            <a:off x="6989012" y="3353589"/>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TESI W &amp; P connection configurations</a:t>
            </a:r>
            <a:endParaRPr lang="en-US" dirty="0"/>
          </a:p>
        </p:txBody>
      </p:sp>
      <p:sp>
        <p:nvSpPr>
          <p:cNvPr id="7" name="Rectangle 6"/>
          <p:cNvSpPr/>
          <p:nvPr/>
        </p:nvSpPr>
        <p:spPr bwMode="auto">
          <a:xfrm>
            <a:off x="1879203"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3713629"/>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3919366"/>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3713629"/>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2705517"/>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2705517"/>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2705517"/>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2705517"/>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499844"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0" name="Straight Connector 119"/>
          <p:cNvCxnSpPr/>
          <p:nvPr/>
        </p:nvCxnSpPr>
        <p:spPr bwMode="auto">
          <a:xfrm>
            <a:off x="3355828"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1" name="Straight Connector 120"/>
          <p:cNvCxnSpPr/>
          <p:nvPr/>
        </p:nvCxnSpPr>
        <p:spPr bwMode="auto">
          <a:xfrm>
            <a:off x="3427836"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2" name="Straight Connector 121"/>
          <p:cNvCxnSpPr/>
          <p:nvPr/>
        </p:nvCxnSpPr>
        <p:spPr bwMode="auto">
          <a:xfrm>
            <a:off x="2779764"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5748"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7756"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a:stCxn id="45" idx="0"/>
          </p:cNvCxnSpPr>
          <p:nvPr/>
        </p:nvCxnSpPr>
        <p:spPr bwMode="auto">
          <a:xfrm flipV="1">
            <a:off x="2527275"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3713629"/>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3713629"/>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2705517"/>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2705517"/>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2705517"/>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2705517"/>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391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2793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5592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0785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3584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383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1" name="Straight Connector 230"/>
          <p:cNvCxnSpPr>
            <a:stCxn id="251" idx="0"/>
          </p:cNvCxnSpPr>
          <p:nvPr/>
        </p:nvCxnSpPr>
        <p:spPr bwMode="auto">
          <a:xfrm flipH="1" flipV="1">
            <a:off x="8143899"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126535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90531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90531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90531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0" name="Isosceles Triangle 369"/>
          <p:cNvSpPr/>
          <p:nvPr/>
        </p:nvSpPr>
        <p:spPr bwMode="auto">
          <a:xfrm rot="10800000">
            <a:off x="533558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90531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176941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176941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176941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7966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23677"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1669"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8" name="Straight Connector 517"/>
          <p:cNvCxnSpPr/>
          <p:nvPr/>
        </p:nvCxnSpPr>
        <p:spPr bwMode="auto">
          <a:xfrm flipV="1">
            <a:off x="252727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5911651" y="11213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94" name="TextBox 493"/>
          <p:cNvSpPr txBox="1"/>
          <p:nvPr/>
        </p:nvSpPr>
        <p:spPr>
          <a:xfrm>
            <a:off x="5575401" y="112133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97" name="TextBox 496"/>
          <p:cNvSpPr txBox="1"/>
          <p:nvPr/>
        </p:nvSpPr>
        <p:spPr>
          <a:xfrm>
            <a:off x="3705305" y="3498185"/>
            <a:ext cx="240450"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498" name="TextBox 497"/>
          <p:cNvSpPr txBox="1"/>
          <p:nvPr/>
        </p:nvSpPr>
        <p:spPr>
          <a:xfrm>
            <a:off x="3369055" y="3498185"/>
            <a:ext cx="120226"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501" name="TextBox 500"/>
          <p:cNvSpPr txBox="1"/>
          <p:nvPr/>
        </p:nvSpPr>
        <p:spPr>
          <a:xfrm>
            <a:off x="8190005" y="349760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02" name="TextBox 501"/>
          <p:cNvSpPr txBox="1"/>
          <p:nvPr/>
        </p:nvSpPr>
        <p:spPr>
          <a:xfrm>
            <a:off x="7783859" y="349760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9" name="Rectangle 528"/>
          <p:cNvSpPr/>
          <p:nvPr/>
        </p:nvSpPr>
        <p:spPr bwMode="auto">
          <a:xfrm>
            <a:off x="331936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74" name="Straight Arrow Connector 573"/>
          <p:cNvCxnSpPr>
            <a:stCxn id="573" idx="2"/>
            <a:endCxn id="561" idx="1"/>
          </p:cNvCxnSpPr>
          <p:nvPr/>
        </p:nvCxnSpPr>
        <p:spPr bwMode="auto">
          <a:xfrm>
            <a:off x="975606" y="3136984"/>
            <a:ext cx="2601355" cy="29030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8" name="TextBox 507"/>
          <p:cNvSpPr txBox="1"/>
          <p:nvPr/>
        </p:nvSpPr>
        <p:spPr>
          <a:xfrm>
            <a:off x="6906557" y="2129453"/>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509" name="TextBox 508"/>
          <p:cNvSpPr txBox="1"/>
          <p:nvPr/>
        </p:nvSpPr>
        <p:spPr>
          <a:xfrm>
            <a:off x="4242261" y="2128292"/>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510" name="TextBox 509"/>
          <p:cNvSpPr txBox="1"/>
          <p:nvPr/>
        </p:nvSpPr>
        <p:spPr>
          <a:xfrm>
            <a:off x="5414590" y="2418065"/>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343" name="Straight Connector 342"/>
          <p:cNvCxnSpPr/>
          <p:nvPr/>
        </p:nvCxnSpPr>
        <p:spPr bwMode="auto">
          <a:xfrm>
            <a:off x="5839643" y="1265355"/>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flipH="1">
            <a:off x="3470375" y="1265355"/>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479" name="Freeform 478"/>
          <p:cNvSpPr/>
          <p:nvPr/>
        </p:nvSpPr>
        <p:spPr bwMode="auto">
          <a:xfrm>
            <a:off x="3614389" y="2633509"/>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67" name="Group 566"/>
          <p:cNvGrpSpPr/>
          <p:nvPr/>
        </p:nvGrpSpPr>
        <p:grpSpPr>
          <a:xfrm>
            <a:off x="3470374" y="3353589"/>
            <a:ext cx="4529509" cy="144016"/>
            <a:chOff x="3470374" y="5872708"/>
            <a:chExt cx="4529509" cy="144016"/>
          </a:xfrm>
        </p:grpSpPr>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73" name="TextBox 572"/>
          <p:cNvSpPr txBox="1"/>
          <p:nvPr/>
        </p:nvSpPr>
        <p:spPr>
          <a:xfrm>
            <a:off x="0" y="2706097"/>
            <a:ext cx="1951211" cy="430887"/>
          </a:xfrm>
          <a:prstGeom prst="rect">
            <a:avLst/>
          </a:prstGeom>
          <a:solidFill>
            <a:schemeClr val="bg1"/>
          </a:solidFill>
        </p:spPr>
        <p:txBody>
          <a:bodyPr wrap="square" lIns="0" tIns="0" rIns="0" bIns="0" rtlCol="0">
            <a:spAutoFit/>
          </a:bodyPr>
          <a:lstStyle/>
          <a:p>
            <a:pPr algn="r"/>
            <a:r>
              <a:rPr lang="en-GB" sz="1400" dirty="0" smtClean="0"/>
              <a:t>TESI A relay</a:t>
            </a:r>
          </a:p>
          <a:p>
            <a:pPr algn="r"/>
            <a:r>
              <a:rPr lang="en-GB" sz="1400" b="0" i="1" dirty="0" smtClean="0"/>
              <a:t>ESP-VID Translation?</a:t>
            </a:r>
            <a:endParaRPr lang="en-US" sz="1400" b="0" i="1" dirty="0" smtClean="0"/>
          </a:p>
        </p:txBody>
      </p:sp>
      <p:cxnSp>
        <p:nvCxnSpPr>
          <p:cNvPr id="532" name="Straight Arrow Connector 531"/>
          <p:cNvCxnSpPr>
            <a:stCxn id="533" idx="2"/>
          </p:cNvCxnSpPr>
          <p:nvPr/>
        </p:nvCxnSpPr>
        <p:spPr bwMode="auto">
          <a:xfrm flipH="1">
            <a:off x="7999884" y="292096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33" name="TextBox 532"/>
          <p:cNvSpPr txBox="1"/>
          <p:nvPr/>
        </p:nvSpPr>
        <p:spPr>
          <a:xfrm>
            <a:off x="8647955" y="270551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sp>
        <p:nvSpPr>
          <p:cNvPr id="584" name="Freeform 583"/>
          <p:cNvSpPr/>
          <p:nvPr/>
        </p:nvSpPr>
        <p:spPr bwMode="auto">
          <a:xfrm>
            <a:off x="7133028" y="7096844"/>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8" name="Rectangle 587"/>
          <p:cNvSpPr/>
          <p:nvPr/>
        </p:nvSpPr>
        <p:spPr bwMode="auto">
          <a:xfrm>
            <a:off x="2023219"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89" name="Group 12"/>
          <p:cNvGrpSpPr>
            <a:grpSpLocks noChangeAspect="1"/>
          </p:cNvGrpSpPr>
          <p:nvPr/>
        </p:nvGrpSpPr>
        <p:grpSpPr>
          <a:xfrm>
            <a:off x="3967435" y="7456884"/>
            <a:ext cx="288032" cy="288032"/>
            <a:chOff x="655067" y="5296644"/>
            <a:chExt cx="504056" cy="504056"/>
          </a:xfrm>
          <a:solidFill>
            <a:schemeClr val="bg1"/>
          </a:solidFill>
        </p:grpSpPr>
        <p:sp>
          <p:nvSpPr>
            <p:cNvPr id="590" name="Isosceles Triangle 58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1" name="Trapezoid 5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93" name="Isosceles Triangle 592"/>
          <p:cNvSpPr/>
          <p:nvPr/>
        </p:nvSpPr>
        <p:spPr bwMode="auto">
          <a:xfrm>
            <a:off x="360739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6" name="Isosceles Triangle 595"/>
          <p:cNvSpPr/>
          <p:nvPr/>
        </p:nvSpPr>
        <p:spPr bwMode="auto">
          <a:xfrm>
            <a:off x="324735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Trapezoid 596"/>
          <p:cNvSpPr/>
          <p:nvPr/>
        </p:nvSpPr>
        <p:spPr bwMode="auto">
          <a:xfrm>
            <a:off x="324735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Isosceles Triangle 598"/>
          <p:cNvSpPr/>
          <p:nvPr/>
        </p:nvSpPr>
        <p:spPr bwMode="auto">
          <a:xfrm>
            <a:off x="288731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Isosceles Triangle 601"/>
          <p:cNvSpPr/>
          <p:nvPr/>
        </p:nvSpPr>
        <p:spPr bwMode="auto">
          <a:xfrm>
            <a:off x="252727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3" name="Trapezoid 602"/>
          <p:cNvSpPr/>
          <p:nvPr/>
        </p:nvSpPr>
        <p:spPr bwMode="auto">
          <a:xfrm>
            <a:off x="252727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04" name="Group 25"/>
          <p:cNvGrpSpPr>
            <a:grpSpLocks noChangeAspect="1"/>
          </p:cNvGrpSpPr>
          <p:nvPr/>
        </p:nvGrpSpPr>
        <p:grpSpPr>
          <a:xfrm>
            <a:off x="2167235" y="7456884"/>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7" name="Group 43"/>
          <p:cNvGrpSpPr>
            <a:grpSpLocks noChangeAspect="1"/>
          </p:cNvGrpSpPr>
          <p:nvPr/>
        </p:nvGrpSpPr>
        <p:grpSpPr>
          <a:xfrm>
            <a:off x="2455267" y="6448772"/>
            <a:ext cx="432048" cy="432048"/>
            <a:chOff x="655067" y="5296644"/>
            <a:chExt cx="504056" cy="504056"/>
          </a:xfrm>
          <a:solidFill>
            <a:schemeClr val="bg1"/>
          </a:solidFill>
        </p:grpSpPr>
        <p:sp>
          <p:nvSpPr>
            <p:cNvPr id="608" name="Isosceles Triangle 60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9" name="Trapezoid 60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0" name="Group 46"/>
          <p:cNvGrpSpPr>
            <a:grpSpLocks noChangeAspect="1"/>
          </p:cNvGrpSpPr>
          <p:nvPr/>
        </p:nvGrpSpPr>
        <p:grpSpPr>
          <a:xfrm>
            <a:off x="2959323" y="6448772"/>
            <a:ext cx="432048" cy="432048"/>
            <a:chOff x="655067" y="5296644"/>
            <a:chExt cx="504056" cy="504056"/>
          </a:xfrm>
          <a:solidFill>
            <a:schemeClr val="bg1"/>
          </a:solidFill>
        </p:grpSpPr>
        <p:sp>
          <p:nvSpPr>
            <p:cNvPr id="611" name="Isosceles Triangle 61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Trapezoid 61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3" name="Group 49"/>
          <p:cNvGrpSpPr>
            <a:grpSpLocks noChangeAspect="1"/>
          </p:cNvGrpSpPr>
          <p:nvPr/>
        </p:nvGrpSpPr>
        <p:grpSpPr>
          <a:xfrm>
            <a:off x="3463379" y="6448772"/>
            <a:ext cx="432048" cy="432048"/>
            <a:chOff x="655067" y="5296644"/>
            <a:chExt cx="504056" cy="504056"/>
          </a:xfrm>
          <a:solidFill>
            <a:schemeClr val="bg1"/>
          </a:solidFill>
        </p:grpSpPr>
        <p:sp>
          <p:nvSpPr>
            <p:cNvPr id="614" name="Isosceles Triangle 61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5" name="Trapezoid 61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52"/>
          <p:cNvGrpSpPr>
            <a:grpSpLocks noChangeAspect="1"/>
          </p:cNvGrpSpPr>
          <p:nvPr/>
        </p:nvGrpSpPr>
        <p:grpSpPr>
          <a:xfrm>
            <a:off x="3967435" y="6448772"/>
            <a:ext cx="432048" cy="432048"/>
            <a:chOff x="655067" y="5296644"/>
            <a:chExt cx="504056" cy="504056"/>
          </a:xfrm>
          <a:solidFill>
            <a:schemeClr val="bg1"/>
          </a:solidFill>
        </p:grpSpPr>
        <p:sp>
          <p:nvSpPr>
            <p:cNvPr id="617" name="Isosceles Triangle 61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8" name="Trapezoid 61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9" name="Straight Connector 618"/>
          <p:cNvCxnSpPr>
            <a:stCxn id="590" idx="0"/>
          </p:cNvCxnSpPr>
          <p:nvPr/>
        </p:nvCxnSpPr>
        <p:spPr bwMode="auto">
          <a:xfrm flipV="1">
            <a:off x="41114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0" name="Straight Connector 619"/>
          <p:cNvCxnSpPr>
            <a:stCxn id="593" idx="0"/>
          </p:cNvCxnSpPr>
          <p:nvPr/>
        </p:nvCxnSpPr>
        <p:spPr bwMode="auto">
          <a:xfrm flipV="1">
            <a:off x="375141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a:stCxn id="596" idx="0"/>
          </p:cNvCxnSpPr>
          <p:nvPr/>
        </p:nvCxnSpPr>
        <p:spPr bwMode="auto">
          <a:xfrm flipV="1">
            <a:off x="339137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a:stCxn id="599" idx="0"/>
          </p:cNvCxnSpPr>
          <p:nvPr/>
        </p:nvCxnSpPr>
        <p:spPr bwMode="auto">
          <a:xfrm flipV="1">
            <a:off x="303133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3" name="Straight Connector 622"/>
          <p:cNvCxnSpPr>
            <a:stCxn id="602" idx="0"/>
          </p:cNvCxnSpPr>
          <p:nvPr/>
        </p:nvCxnSpPr>
        <p:spPr bwMode="auto">
          <a:xfrm flipV="1">
            <a:off x="267129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a:stCxn id="605" idx="0"/>
          </p:cNvCxnSpPr>
          <p:nvPr/>
        </p:nvCxnSpPr>
        <p:spPr bwMode="auto">
          <a:xfrm flipV="1">
            <a:off x="23112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5" name="Straight Connector 624"/>
          <p:cNvCxnSpPr>
            <a:stCxn id="609" idx="2"/>
          </p:cNvCxnSpPr>
          <p:nvPr/>
        </p:nvCxnSpPr>
        <p:spPr bwMode="auto">
          <a:xfrm>
            <a:off x="267129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27432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28153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25272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a:off x="259928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31753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32473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33193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0313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31033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a:off x="36794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a:off x="37514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a:off x="38234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a:off x="35353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a:off x="36073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a:off x="41834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a:off x="42554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a:off x="43274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a:off x="40394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41114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23112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a:off x="23832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22392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293688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279286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286487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3512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3584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3656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0" name="Straight Connector 659"/>
          <p:cNvCxnSpPr/>
          <p:nvPr/>
        </p:nvCxnSpPr>
        <p:spPr bwMode="auto">
          <a:xfrm>
            <a:off x="41834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1" name="Straight Connector 660"/>
          <p:cNvCxnSpPr/>
          <p:nvPr/>
        </p:nvCxnSpPr>
        <p:spPr bwMode="auto">
          <a:xfrm>
            <a:off x="40394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2" name="Straight Connector 661"/>
          <p:cNvCxnSpPr/>
          <p:nvPr/>
        </p:nvCxnSpPr>
        <p:spPr bwMode="auto">
          <a:xfrm>
            <a:off x="41114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a:stCxn id="608" idx="0"/>
          </p:cNvCxnSpPr>
          <p:nvPr/>
        </p:nvCxnSpPr>
        <p:spPr bwMode="auto">
          <a:xfrm flipV="1">
            <a:off x="2671291"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4" name="Straight Connector 663"/>
          <p:cNvCxnSpPr>
            <a:stCxn id="611" idx="0"/>
          </p:cNvCxnSpPr>
          <p:nvPr/>
        </p:nvCxnSpPr>
        <p:spPr bwMode="auto">
          <a:xfrm flipV="1">
            <a:off x="31753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a:stCxn id="614" idx="0"/>
          </p:cNvCxnSpPr>
          <p:nvPr/>
        </p:nvCxnSpPr>
        <p:spPr bwMode="auto">
          <a:xfrm flipV="1">
            <a:off x="36794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a:stCxn id="617" idx="0"/>
          </p:cNvCxnSpPr>
          <p:nvPr/>
        </p:nvCxnSpPr>
        <p:spPr bwMode="auto">
          <a:xfrm flipV="1">
            <a:off x="41834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7" name="Rectangle 666"/>
          <p:cNvSpPr/>
          <p:nvPr/>
        </p:nvSpPr>
        <p:spPr bwMode="auto">
          <a:xfrm flipH="1">
            <a:off x="6055667"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668" name="Group 12"/>
          <p:cNvGrpSpPr>
            <a:grpSpLocks noChangeAspect="1"/>
          </p:cNvGrpSpPr>
          <p:nvPr/>
        </p:nvGrpSpPr>
        <p:grpSpPr>
          <a:xfrm flipH="1">
            <a:off x="6703739" y="7456884"/>
            <a:ext cx="288032" cy="288032"/>
            <a:chOff x="655067" y="5296644"/>
            <a:chExt cx="504056" cy="504056"/>
          </a:xfrm>
          <a:solidFill>
            <a:schemeClr val="bg1"/>
          </a:solidFill>
        </p:grpSpPr>
        <p:sp>
          <p:nvSpPr>
            <p:cNvPr id="669"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0"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672" name="Isosceles Triangle 14"/>
          <p:cNvSpPr/>
          <p:nvPr/>
        </p:nvSpPr>
        <p:spPr bwMode="auto">
          <a:xfrm flipH="1">
            <a:off x="706377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17"/>
          <p:cNvSpPr/>
          <p:nvPr/>
        </p:nvSpPr>
        <p:spPr bwMode="auto">
          <a:xfrm flipH="1">
            <a:off x="742381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8" name="Isosceles Triangle 677"/>
          <p:cNvSpPr/>
          <p:nvPr/>
        </p:nvSpPr>
        <p:spPr bwMode="auto">
          <a:xfrm flipH="1">
            <a:off x="778385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a:off x="814389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83" name="Group 25"/>
          <p:cNvGrpSpPr>
            <a:grpSpLocks noChangeAspect="1"/>
          </p:cNvGrpSpPr>
          <p:nvPr/>
        </p:nvGrpSpPr>
        <p:grpSpPr>
          <a:xfrm flipH="1">
            <a:off x="8503939" y="7456884"/>
            <a:ext cx="288032" cy="288032"/>
            <a:chOff x="655067" y="5296644"/>
            <a:chExt cx="504056" cy="504056"/>
          </a:xfrm>
          <a:solidFill>
            <a:schemeClr val="bg1"/>
          </a:solidFill>
        </p:grpSpPr>
        <p:sp>
          <p:nvSpPr>
            <p:cNvPr id="684" name="Isosceles Triangle 68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5" name="Trapezoid 6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43"/>
          <p:cNvGrpSpPr>
            <a:grpSpLocks noChangeAspect="1"/>
          </p:cNvGrpSpPr>
          <p:nvPr/>
        </p:nvGrpSpPr>
        <p:grpSpPr>
          <a:xfrm flipH="1">
            <a:off x="8071891" y="6448772"/>
            <a:ext cx="432048" cy="432048"/>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46"/>
          <p:cNvGrpSpPr>
            <a:grpSpLocks noChangeAspect="1"/>
          </p:cNvGrpSpPr>
          <p:nvPr/>
        </p:nvGrpSpPr>
        <p:grpSpPr>
          <a:xfrm flipH="1">
            <a:off x="7567835" y="6448772"/>
            <a:ext cx="432048" cy="432048"/>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2" name="Group 49"/>
          <p:cNvGrpSpPr>
            <a:grpSpLocks noChangeAspect="1"/>
          </p:cNvGrpSpPr>
          <p:nvPr/>
        </p:nvGrpSpPr>
        <p:grpSpPr>
          <a:xfrm flipH="1">
            <a:off x="7063779" y="6448772"/>
            <a:ext cx="432048" cy="432048"/>
            <a:chOff x="655067" y="5296644"/>
            <a:chExt cx="504056" cy="504056"/>
          </a:xfrm>
          <a:solidFill>
            <a:schemeClr val="bg1"/>
          </a:solidFill>
        </p:grpSpPr>
        <p:sp>
          <p:nvSpPr>
            <p:cNvPr id="693" name="Isosceles Triangle 69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4" name="Trapezoid 693"/>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5" name="Group 52"/>
          <p:cNvGrpSpPr>
            <a:grpSpLocks noChangeAspect="1"/>
          </p:cNvGrpSpPr>
          <p:nvPr/>
        </p:nvGrpSpPr>
        <p:grpSpPr>
          <a:xfrm flipH="1">
            <a:off x="6559723" y="6448772"/>
            <a:ext cx="432048" cy="432048"/>
            <a:chOff x="655067" y="5296644"/>
            <a:chExt cx="504056" cy="504056"/>
          </a:xfrm>
          <a:solidFill>
            <a:schemeClr val="bg1"/>
          </a:solidFill>
        </p:grpSpPr>
        <p:sp>
          <p:nvSpPr>
            <p:cNvPr id="696" name="Isosceles Triangle 69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7" name="Trapezoid 69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8" name="Straight Connector 697"/>
          <p:cNvCxnSpPr/>
          <p:nvPr/>
        </p:nvCxnSpPr>
        <p:spPr bwMode="auto">
          <a:xfrm flipH="1" flipV="1">
            <a:off x="68477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9" name="Straight Connector 698"/>
          <p:cNvCxnSpPr/>
          <p:nvPr/>
        </p:nvCxnSpPr>
        <p:spPr bwMode="auto">
          <a:xfrm flipH="1" flipV="1">
            <a:off x="720779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0" name="Straight Connector 699"/>
          <p:cNvCxnSpPr/>
          <p:nvPr/>
        </p:nvCxnSpPr>
        <p:spPr bwMode="auto">
          <a:xfrm flipH="1" flipV="1">
            <a:off x="756783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1" name="Straight Connector 700"/>
          <p:cNvCxnSpPr>
            <a:stCxn id="678" idx="0"/>
          </p:cNvCxnSpPr>
          <p:nvPr/>
        </p:nvCxnSpPr>
        <p:spPr bwMode="auto">
          <a:xfrm flipH="1" flipV="1">
            <a:off x="792787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2" name="Straight Connector 701"/>
          <p:cNvCxnSpPr>
            <a:stCxn id="681" idx="0"/>
          </p:cNvCxnSpPr>
          <p:nvPr/>
        </p:nvCxnSpPr>
        <p:spPr bwMode="auto">
          <a:xfrm flipH="1" flipV="1">
            <a:off x="828791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3" name="Straight Connector 702"/>
          <p:cNvCxnSpPr>
            <a:stCxn id="684" idx="0"/>
          </p:cNvCxnSpPr>
          <p:nvPr/>
        </p:nvCxnSpPr>
        <p:spPr bwMode="auto">
          <a:xfrm flipH="1" flipV="1">
            <a:off x="86479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4" name="Straight Connector 703"/>
          <p:cNvCxnSpPr>
            <a:stCxn id="688" idx="2"/>
          </p:cNvCxnSpPr>
          <p:nvPr/>
        </p:nvCxnSpPr>
        <p:spPr bwMode="auto">
          <a:xfrm flipH="1">
            <a:off x="828791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5" name="Straight Connector 704"/>
          <p:cNvCxnSpPr/>
          <p:nvPr/>
        </p:nvCxnSpPr>
        <p:spPr bwMode="auto">
          <a:xfrm flipH="1">
            <a:off x="82159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6" name="Straight Connector 705"/>
          <p:cNvCxnSpPr/>
          <p:nvPr/>
        </p:nvCxnSpPr>
        <p:spPr bwMode="auto">
          <a:xfrm flipH="1">
            <a:off x="81438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flipH="1">
            <a:off x="84319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835992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9" name="Straight Connector 708"/>
          <p:cNvCxnSpPr/>
          <p:nvPr/>
        </p:nvCxnSpPr>
        <p:spPr bwMode="auto">
          <a:xfrm flipH="1">
            <a:off x="77838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flipH="1">
            <a:off x="77118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flipH="1">
            <a:off x="76398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flipH="1">
            <a:off x="79278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flipH="1">
            <a:off x="78558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flipH="1">
            <a:off x="72798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5" name="Straight Connector 714"/>
          <p:cNvCxnSpPr/>
          <p:nvPr/>
        </p:nvCxnSpPr>
        <p:spPr bwMode="auto">
          <a:xfrm flipH="1">
            <a:off x="72077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flipH="1">
            <a:off x="71357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flipH="1">
            <a:off x="74238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8" name="Straight Connector 717"/>
          <p:cNvCxnSpPr/>
          <p:nvPr/>
        </p:nvCxnSpPr>
        <p:spPr bwMode="auto">
          <a:xfrm flipH="1">
            <a:off x="73518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9" name="Straight Connector 718"/>
          <p:cNvCxnSpPr/>
          <p:nvPr/>
        </p:nvCxnSpPr>
        <p:spPr bwMode="auto">
          <a:xfrm flipH="1">
            <a:off x="67757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0" name="Straight Connector 719"/>
          <p:cNvCxnSpPr/>
          <p:nvPr/>
        </p:nvCxnSpPr>
        <p:spPr bwMode="auto">
          <a:xfrm flipH="1">
            <a:off x="67037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1" name="Straight Connector 720"/>
          <p:cNvCxnSpPr/>
          <p:nvPr/>
        </p:nvCxnSpPr>
        <p:spPr bwMode="auto">
          <a:xfrm flipH="1">
            <a:off x="66317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2" name="Straight Connector 721"/>
          <p:cNvCxnSpPr/>
          <p:nvPr/>
        </p:nvCxnSpPr>
        <p:spPr bwMode="auto">
          <a:xfrm flipH="1">
            <a:off x="69197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3" name="Straight Connector 722"/>
          <p:cNvCxnSpPr/>
          <p:nvPr/>
        </p:nvCxnSpPr>
        <p:spPr bwMode="auto">
          <a:xfrm flipH="1">
            <a:off x="68477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4" name="Straight Connector 723"/>
          <p:cNvCxnSpPr/>
          <p:nvPr/>
        </p:nvCxnSpPr>
        <p:spPr bwMode="auto">
          <a:xfrm flipH="1">
            <a:off x="8647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5" name="Straight Connector 724"/>
          <p:cNvCxnSpPr/>
          <p:nvPr/>
        </p:nvCxnSpPr>
        <p:spPr bwMode="auto">
          <a:xfrm flipH="1">
            <a:off x="8575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6" name="Straight Connector 725"/>
          <p:cNvCxnSpPr/>
          <p:nvPr/>
        </p:nvCxnSpPr>
        <p:spPr bwMode="auto">
          <a:xfrm flipH="1">
            <a:off x="8719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7" name="Straight Connector 726"/>
          <p:cNvCxnSpPr/>
          <p:nvPr/>
        </p:nvCxnSpPr>
        <p:spPr bwMode="auto">
          <a:xfrm flipH="1">
            <a:off x="8027933"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8" name="Straight Connector 727"/>
          <p:cNvCxnSpPr/>
          <p:nvPr/>
        </p:nvCxnSpPr>
        <p:spPr bwMode="auto">
          <a:xfrm flipH="1">
            <a:off x="8171949"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9" name="Straight Connector 728"/>
          <p:cNvCxnSpPr/>
          <p:nvPr/>
        </p:nvCxnSpPr>
        <p:spPr bwMode="auto">
          <a:xfrm flipH="1">
            <a:off x="8099941"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0" name="Straight Connector 729"/>
          <p:cNvCxnSpPr/>
          <p:nvPr/>
        </p:nvCxnSpPr>
        <p:spPr bwMode="auto">
          <a:xfrm flipH="1">
            <a:off x="745186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1" name="Straight Connector 730"/>
          <p:cNvCxnSpPr/>
          <p:nvPr/>
        </p:nvCxnSpPr>
        <p:spPr bwMode="auto">
          <a:xfrm flipH="1">
            <a:off x="737986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2" name="Straight Connector 731"/>
          <p:cNvCxnSpPr/>
          <p:nvPr/>
        </p:nvCxnSpPr>
        <p:spPr bwMode="auto">
          <a:xfrm flipH="1">
            <a:off x="730785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9" name="Straight Connector 738"/>
          <p:cNvCxnSpPr/>
          <p:nvPr/>
        </p:nvCxnSpPr>
        <p:spPr bwMode="auto">
          <a:xfrm flipH="1">
            <a:off x="67757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0" name="Straight Connector 739"/>
          <p:cNvCxnSpPr/>
          <p:nvPr/>
        </p:nvCxnSpPr>
        <p:spPr bwMode="auto">
          <a:xfrm flipH="1">
            <a:off x="69197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1" name="Straight Connector 740"/>
          <p:cNvCxnSpPr/>
          <p:nvPr/>
        </p:nvCxnSpPr>
        <p:spPr bwMode="auto">
          <a:xfrm flipH="1">
            <a:off x="68477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2" name="Straight Connector 741"/>
          <p:cNvCxnSpPr>
            <a:stCxn id="687" idx="0"/>
          </p:cNvCxnSpPr>
          <p:nvPr/>
        </p:nvCxnSpPr>
        <p:spPr bwMode="auto">
          <a:xfrm flipH="1" flipV="1">
            <a:off x="8287915"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3" name="Straight Connector 742"/>
          <p:cNvCxnSpPr>
            <a:stCxn id="690" idx="0"/>
          </p:cNvCxnSpPr>
          <p:nvPr/>
        </p:nvCxnSpPr>
        <p:spPr bwMode="auto">
          <a:xfrm flipH="1" flipV="1">
            <a:off x="77838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4" name="Straight Connector 743"/>
          <p:cNvCxnSpPr>
            <a:stCxn id="693" idx="0"/>
          </p:cNvCxnSpPr>
          <p:nvPr/>
        </p:nvCxnSpPr>
        <p:spPr bwMode="auto">
          <a:xfrm flipH="1" flipV="1">
            <a:off x="72798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a:stCxn id="696" idx="0"/>
          </p:cNvCxnSpPr>
          <p:nvPr/>
        </p:nvCxnSpPr>
        <p:spPr bwMode="auto">
          <a:xfrm flipH="1" flipV="1">
            <a:off x="67757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6" name="Rectangle 745"/>
          <p:cNvSpPr/>
          <p:nvPr/>
        </p:nvSpPr>
        <p:spPr bwMode="auto">
          <a:xfrm>
            <a:off x="3751411" y="5008609"/>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747" name="Group 12"/>
          <p:cNvGrpSpPr>
            <a:grpSpLocks noChangeAspect="1"/>
          </p:cNvGrpSpPr>
          <p:nvPr/>
        </p:nvGrpSpPr>
        <p:grpSpPr>
          <a:xfrm rot="10800000">
            <a:off x="4399483" y="4648569"/>
            <a:ext cx="288032" cy="288032"/>
            <a:chOff x="655067" y="5296644"/>
            <a:chExt cx="504056" cy="504056"/>
          </a:xfrm>
          <a:solidFill>
            <a:schemeClr val="bg1"/>
          </a:solidFill>
        </p:grpSpPr>
        <p:sp>
          <p:nvSpPr>
            <p:cNvPr id="74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0" name="Group 13"/>
          <p:cNvGrpSpPr>
            <a:grpSpLocks noChangeAspect="1"/>
          </p:cNvGrpSpPr>
          <p:nvPr/>
        </p:nvGrpSpPr>
        <p:grpSpPr>
          <a:xfrm rot="10800000">
            <a:off x="4759523" y="4648569"/>
            <a:ext cx="288032" cy="288032"/>
            <a:chOff x="655067" y="5296644"/>
            <a:chExt cx="504056" cy="504056"/>
          </a:xfrm>
          <a:solidFill>
            <a:schemeClr val="bg1"/>
          </a:solidFill>
        </p:grpSpPr>
        <p:sp>
          <p:nvSpPr>
            <p:cNvPr id="75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3" name="Group 16"/>
          <p:cNvGrpSpPr>
            <a:grpSpLocks noChangeAspect="1"/>
          </p:cNvGrpSpPr>
          <p:nvPr/>
        </p:nvGrpSpPr>
        <p:grpSpPr>
          <a:xfrm rot="10800000">
            <a:off x="5119563" y="4648569"/>
            <a:ext cx="288032" cy="288032"/>
            <a:chOff x="655067" y="5296644"/>
            <a:chExt cx="504056" cy="504056"/>
          </a:xfrm>
          <a:solidFill>
            <a:schemeClr val="bg1"/>
          </a:solidFill>
        </p:grpSpPr>
        <p:sp>
          <p:nvSpPr>
            <p:cNvPr id="754"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5"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6" name="Group 19"/>
          <p:cNvGrpSpPr>
            <a:grpSpLocks noChangeAspect="1"/>
          </p:cNvGrpSpPr>
          <p:nvPr/>
        </p:nvGrpSpPr>
        <p:grpSpPr>
          <a:xfrm rot="10800000">
            <a:off x="5479603" y="4648569"/>
            <a:ext cx="288032" cy="288032"/>
            <a:chOff x="655067" y="5296644"/>
            <a:chExt cx="504056" cy="504056"/>
          </a:xfrm>
          <a:solidFill>
            <a:schemeClr val="bg1"/>
          </a:solidFill>
        </p:grpSpPr>
        <p:sp>
          <p:nvSpPr>
            <p:cNvPr id="757" name="Isosceles Triangle 7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8" name="Trapezoid 7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9" name="Group 22"/>
          <p:cNvGrpSpPr>
            <a:grpSpLocks noChangeAspect="1"/>
          </p:cNvGrpSpPr>
          <p:nvPr/>
        </p:nvGrpSpPr>
        <p:grpSpPr>
          <a:xfrm rot="10800000">
            <a:off x="5839643" y="4648569"/>
            <a:ext cx="288032" cy="288032"/>
            <a:chOff x="655067" y="5296644"/>
            <a:chExt cx="504056" cy="504056"/>
          </a:xfrm>
          <a:solidFill>
            <a:schemeClr val="bg1"/>
          </a:solidFill>
        </p:grpSpPr>
        <p:sp>
          <p:nvSpPr>
            <p:cNvPr id="760" name="Isosceles Triangle 7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1" name="Trapezoid 7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2" name="Group 25"/>
          <p:cNvGrpSpPr>
            <a:grpSpLocks noChangeAspect="1"/>
          </p:cNvGrpSpPr>
          <p:nvPr/>
        </p:nvGrpSpPr>
        <p:grpSpPr>
          <a:xfrm rot="10800000">
            <a:off x="6199683" y="4648569"/>
            <a:ext cx="288032" cy="288032"/>
            <a:chOff x="655067" y="5296644"/>
            <a:chExt cx="504056" cy="504056"/>
          </a:xfrm>
          <a:solidFill>
            <a:schemeClr val="bg1"/>
          </a:solidFill>
        </p:grpSpPr>
        <p:sp>
          <p:nvSpPr>
            <p:cNvPr id="763" name="Isosceles Triangle 76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4" name="Trapezoid 7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43"/>
          <p:cNvGrpSpPr>
            <a:grpSpLocks noChangeAspect="1"/>
          </p:cNvGrpSpPr>
          <p:nvPr/>
        </p:nvGrpSpPr>
        <p:grpSpPr>
          <a:xfrm rot="10800000">
            <a:off x="5767635" y="5512665"/>
            <a:ext cx="432048" cy="432048"/>
            <a:chOff x="655067" y="5296644"/>
            <a:chExt cx="504056" cy="504056"/>
          </a:xfrm>
          <a:solidFill>
            <a:schemeClr val="bg1"/>
          </a:solidFill>
        </p:grpSpPr>
        <p:sp>
          <p:nvSpPr>
            <p:cNvPr id="766" name="Isosceles Triangle 7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7" name="Trapezoid 76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8" name="Group 46"/>
          <p:cNvGrpSpPr>
            <a:grpSpLocks noChangeAspect="1"/>
          </p:cNvGrpSpPr>
          <p:nvPr/>
        </p:nvGrpSpPr>
        <p:grpSpPr>
          <a:xfrm rot="10800000">
            <a:off x="5263579" y="5512665"/>
            <a:ext cx="432048" cy="432048"/>
            <a:chOff x="655067" y="5296644"/>
            <a:chExt cx="504056" cy="504056"/>
          </a:xfrm>
          <a:solidFill>
            <a:schemeClr val="bg1"/>
          </a:solidFill>
        </p:grpSpPr>
        <p:sp>
          <p:nvSpPr>
            <p:cNvPr id="769" name="Isosceles Triangle 7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0" name="Trapezoid 76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1" name="Group 49"/>
          <p:cNvGrpSpPr>
            <a:grpSpLocks noChangeAspect="1"/>
          </p:cNvGrpSpPr>
          <p:nvPr/>
        </p:nvGrpSpPr>
        <p:grpSpPr>
          <a:xfrm rot="10800000">
            <a:off x="4759523" y="5512665"/>
            <a:ext cx="432048" cy="432048"/>
            <a:chOff x="655067" y="5296644"/>
            <a:chExt cx="504056" cy="504056"/>
          </a:xfrm>
          <a:solidFill>
            <a:schemeClr val="bg1"/>
          </a:solidFill>
        </p:grpSpPr>
        <p:sp>
          <p:nvSpPr>
            <p:cNvPr id="772" name="Isosceles Triangle 77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3" name="Trapezoid 77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4" name="Straight Connector 773"/>
          <p:cNvCxnSpPr/>
          <p:nvPr/>
        </p:nvCxnSpPr>
        <p:spPr bwMode="auto">
          <a:xfrm rot="10800000" flipV="1">
            <a:off x="45434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5" name="Straight Connector 774"/>
          <p:cNvCxnSpPr/>
          <p:nvPr/>
        </p:nvCxnSpPr>
        <p:spPr bwMode="auto">
          <a:xfrm rot="10800000" flipV="1">
            <a:off x="490353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6" name="Straight Connector 775"/>
          <p:cNvCxnSpPr/>
          <p:nvPr/>
        </p:nvCxnSpPr>
        <p:spPr bwMode="auto">
          <a:xfrm rot="10800000" flipV="1">
            <a:off x="526357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7" name="Straight Connector 776"/>
          <p:cNvCxnSpPr>
            <a:stCxn id="757" idx="0"/>
          </p:cNvCxnSpPr>
          <p:nvPr/>
        </p:nvCxnSpPr>
        <p:spPr bwMode="auto">
          <a:xfrm rot="10800000" flipV="1">
            <a:off x="562361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8" name="Straight Connector 777"/>
          <p:cNvCxnSpPr>
            <a:stCxn id="760" idx="0"/>
          </p:cNvCxnSpPr>
          <p:nvPr/>
        </p:nvCxnSpPr>
        <p:spPr bwMode="auto">
          <a:xfrm rot="10800000" flipV="1">
            <a:off x="598365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a:stCxn id="763" idx="0"/>
          </p:cNvCxnSpPr>
          <p:nvPr/>
        </p:nvCxnSpPr>
        <p:spPr bwMode="auto">
          <a:xfrm rot="10800000" flipV="1">
            <a:off x="63436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0" name="Straight Connector 779"/>
          <p:cNvCxnSpPr>
            <a:stCxn id="767" idx="2"/>
          </p:cNvCxnSpPr>
          <p:nvPr/>
        </p:nvCxnSpPr>
        <p:spPr bwMode="auto">
          <a:xfrm rot="10800000">
            <a:off x="598365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rot="10800000">
            <a:off x="591165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rot="10800000">
            <a:off x="583964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3" name="Straight Connector 782"/>
          <p:cNvCxnSpPr/>
          <p:nvPr/>
        </p:nvCxnSpPr>
        <p:spPr bwMode="auto">
          <a:xfrm rot="10800000">
            <a:off x="612767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rot="10800000">
            <a:off x="605566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rot="10800000">
            <a:off x="547960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rot="10800000">
            <a:off x="540759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rot="10800000">
            <a:off x="533558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8" name="Straight Connector 787"/>
          <p:cNvCxnSpPr/>
          <p:nvPr/>
        </p:nvCxnSpPr>
        <p:spPr bwMode="auto">
          <a:xfrm rot="10800000">
            <a:off x="562361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9" name="Straight Connector 788"/>
          <p:cNvCxnSpPr/>
          <p:nvPr/>
        </p:nvCxnSpPr>
        <p:spPr bwMode="auto">
          <a:xfrm rot="10800000">
            <a:off x="555161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rot="10800000">
            <a:off x="497554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rot="10800000">
            <a:off x="490353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rot="10800000">
            <a:off x="483153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3" name="Straight Connector 792"/>
          <p:cNvCxnSpPr/>
          <p:nvPr/>
        </p:nvCxnSpPr>
        <p:spPr bwMode="auto">
          <a:xfrm rot="10800000">
            <a:off x="511956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rot="10800000">
            <a:off x="504755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5" name="Straight Connector 794"/>
          <p:cNvCxnSpPr/>
          <p:nvPr/>
        </p:nvCxnSpPr>
        <p:spPr bwMode="auto">
          <a:xfrm rot="10800000">
            <a:off x="63436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rot="10800000">
            <a:off x="62716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rot="10800000">
            <a:off x="64157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rot="10800000">
            <a:off x="591165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9" name="Straight Connector 798"/>
          <p:cNvCxnSpPr/>
          <p:nvPr/>
        </p:nvCxnSpPr>
        <p:spPr bwMode="auto">
          <a:xfrm rot="10800000">
            <a:off x="605566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rot="10800000">
            <a:off x="598365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rot="10800000">
            <a:off x="533558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2" name="Straight Connector 801"/>
          <p:cNvCxnSpPr/>
          <p:nvPr/>
        </p:nvCxnSpPr>
        <p:spPr bwMode="auto">
          <a:xfrm rot="10800000">
            <a:off x="526357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rot="10800000">
            <a:off x="519157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4" name="Straight Connector 803"/>
          <p:cNvCxnSpPr/>
          <p:nvPr/>
        </p:nvCxnSpPr>
        <p:spPr bwMode="auto">
          <a:xfrm rot="10800000">
            <a:off x="483153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5" name="Straight Connector 804"/>
          <p:cNvCxnSpPr/>
          <p:nvPr/>
        </p:nvCxnSpPr>
        <p:spPr bwMode="auto">
          <a:xfrm rot="10800000">
            <a:off x="497554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6" name="Straight Connector 805"/>
          <p:cNvCxnSpPr/>
          <p:nvPr/>
        </p:nvCxnSpPr>
        <p:spPr bwMode="auto">
          <a:xfrm rot="10800000">
            <a:off x="490353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7" name="Straight Connector 806"/>
          <p:cNvCxnSpPr/>
          <p:nvPr/>
        </p:nvCxnSpPr>
        <p:spPr bwMode="auto">
          <a:xfrm rot="10800000">
            <a:off x="555161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8" name="Straight Connector 807"/>
          <p:cNvCxnSpPr/>
          <p:nvPr/>
        </p:nvCxnSpPr>
        <p:spPr bwMode="auto">
          <a:xfrm rot="10800000">
            <a:off x="569562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9" name="Straight Connector 808"/>
          <p:cNvCxnSpPr/>
          <p:nvPr/>
        </p:nvCxnSpPr>
        <p:spPr bwMode="auto">
          <a:xfrm rot="10800000">
            <a:off x="562361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0" name="Straight Connector 809"/>
          <p:cNvCxnSpPr/>
          <p:nvPr/>
        </p:nvCxnSpPr>
        <p:spPr bwMode="auto">
          <a:xfrm rot="10800000">
            <a:off x="44714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1" name="Straight Connector 810"/>
          <p:cNvCxnSpPr/>
          <p:nvPr/>
        </p:nvCxnSpPr>
        <p:spPr bwMode="auto">
          <a:xfrm rot="10800000">
            <a:off x="46155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rot="10800000">
            <a:off x="45434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a:stCxn id="766" idx="0"/>
          </p:cNvCxnSpPr>
          <p:nvPr/>
        </p:nvCxnSpPr>
        <p:spPr bwMode="auto">
          <a:xfrm rot="10800000" flipV="1">
            <a:off x="5983659"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a:stCxn id="769" idx="0"/>
          </p:cNvCxnSpPr>
          <p:nvPr/>
        </p:nvCxnSpPr>
        <p:spPr bwMode="auto">
          <a:xfrm rot="10800000" flipV="1">
            <a:off x="5479603"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a:stCxn id="772" idx="0"/>
          </p:cNvCxnSpPr>
          <p:nvPr/>
        </p:nvCxnSpPr>
        <p:spPr bwMode="auto">
          <a:xfrm rot="10800000" flipV="1">
            <a:off x="4975547"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V="1">
            <a:off x="267129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V="1">
            <a:off x="303133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V="1">
            <a:off x="339137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9" name="Straight Connector 818"/>
          <p:cNvCxnSpPr/>
          <p:nvPr/>
        </p:nvCxnSpPr>
        <p:spPr bwMode="auto">
          <a:xfrm flipV="1">
            <a:off x="375141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0" name="Straight Connector 819"/>
          <p:cNvCxnSpPr/>
          <p:nvPr/>
        </p:nvCxnSpPr>
        <p:spPr bwMode="auto">
          <a:xfrm flipH="1" flipV="1">
            <a:off x="814389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1" name="Straight Connector 820"/>
          <p:cNvCxnSpPr/>
          <p:nvPr/>
        </p:nvCxnSpPr>
        <p:spPr bwMode="auto">
          <a:xfrm flipH="1" flipV="1">
            <a:off x="792787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2" name="Straight Connector 821"/>
          <p:cNvCxnSpPr/>
          <p:nvPr/>
        </p:nvCxnSpPr>
        <p:spPr bwMode="auto">
          <a:xfrm flipH="1" flipV="1">
            <a:off x="742381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flipV="1">
            <a:off x="720779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4" name="TextBox 823"/>
          <p:cNvSpPr txBox="1"/>
          <p:nvPr/>
        </p:nvSpPr>
        <p:spPr>
          <a:xfrm>
            <a:off x="6055667" y="4864593"/>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5" name="TextBox 824"/>
          <p:cNvSpPr txBox="1"/>
          <p:nvPr/>
        </p:nvSpPr>
        <p:spPr>
          <a:xfrm>
            <a:off x="5719417" y="4864593"/>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6" name="TextBox 825"/>
          <p:cNvSpPr txBox="1"/>
          <p:nvPr/>
        </p:nvSpPr>
        <p:spPr>
          <a:xfrm>
            <a:off x="3849321" y="72414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7" name="TextBox 826"/>
          <p:cNvSpPr txBox="1"/>
          <p:nvPr/>
        </p:nvSpPr>
        <p:spPr>
          <a:xfrm>
            <a:off x="3513071" y="72414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8" name="TextBox 827"/>
          <p:cNvSpPr txBox="1"/>
          <p:nvPr/>
        </p:nvSpPr>
        <p:spPr>
          <a:xfrm>
            <a:off x="8334021" y="7240860"/>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829" name="TextBox 828"/>
          <p:cNvSpPr txBox="1"/>
          <p:nvPr/>
        </p:nvSpPr>
        <p:spPr>
          <a:xfrm>
            <a:off x="7927875" y="7240860"/>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830" name="Rectangle 829"/>
          <p:cNvSpPr/>
          <p:nvPr/>
        </p:nvSpPr>
        <p:spPr bwMode="auto">
          <a:xfrm>
            <a:off x="346337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1" name="Rectangle 830"/>
          <p:cNvSpPr/>
          <p:nvPr/>
        </p:nvSpPr>
        <p:spPr bwMode="auto">
          <a:xfrm flipH="1">
            <a:off x="778385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34" name="Straight Arrow Connector 833"/>
          <p:cNvCxnSpPr>
            <a:stCxn id="846" idx="2"/>
          </p:cNvCxnSpPr>
          <p:nvPr/>
        </p:nvCxnSpPr>
        <p:spPr bwMode="auto">
          <a:xfrm flipH="1">
            <a:off x="8143899" y="6879659"/>
            <a:ext cx="1587674" cy="28919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35" name="TextBox 834"/>
          <p:cNvSpPr txBox="1"/>
          <p:nvPr/>
        </p:nvSpPr>
        <p:spPr>
          <a:xfrm>
            <a:off x="7063779" y="5872708"/>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836" name="TextBox 835"/>
          <p:cNvSpPr txBox="1"/>
          <p:nvPr/>
        </p:nvSpPr>
        <p:spPr>
          <a:xfrm>
            <a:off x="4314269" y="5872708"/>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837" name="TextBox 836"/>
          <p:cNvSpPr txBox="1"/>
          <p:nvPr/>
        </p:nvSpPr>
        <p:spPr>
          <a:xfrm>
            <a:off x="5558606" y="6161320"/>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839" name="Straight Connector 838"/>
          <p:cNvCxnSpPr/>
          <p:nvPr/>
        </p:nvCxnSpPr>
        <p:spPr bwMode="auto">
          <a:xfrm>
            <a:off x="5983659" y="5008610"/>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40" name="Straight Connector 839"/>
          <p:cNvCxnSpPr/>
          <p:nvPr/>
        </p:nvCxnSpPr>
        <p:spPr bwMode="auto">
          <a:xfrm flipH="1">
            <a:off x="3614391" y="5008610"/>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841" name="Freeform 840"/>
          <p:cNvSpPr/>
          <p:nvPr/>
        </p:nvSpPr>
        <p:spPr bwMode="auto">
          <a:xfrm>
            <a:off x="3823419" y="6376764"/>
            <a:ext cx="4032447"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29151 w 3329151"/>
              <a:gd name="connsiteY0" fmla="*/ 1428750 h 1428750"/>
              <a:gd name="connsiteX1" fmla="*/ 2740434 w 3329151"/>
              <a:gd name="connsiteY1" fmla="*/ 0 h 1428750"/>
              <a:gd name="connsiteX2" fmla="*/ 540816 w 3329151"/>
              <a:gd name="connsiteY2" fmla="*/ 0 h 1428750"/>
              <a:gd name="connsiteX3" fmla="*/ 0 w 3329151"/>
              <a:gd name="connsiteY3" fmla="*/ 1428750 h 1428750"/>
            </a:gdLst>
            <a:ahLst/>
            <a:cxnLst>
              <a:cxn ang="0">
                <a:pos x="connsiteX0" y="connsiteY0"/>
              </a:cxn>
              <a:cxn ang="0">
                <a:pos x="connsiteX1" y="connsiteY1"/>
              </a:cxn>
              <a:cxn ang="0">
                <a:pos x="connsiteX2" y="connsiteY2"/>
              </a:cxn>
              <a:cxn ang="0">
                <a:pos x="connsiteX3" y="connsiteY3"/>
              </a:cxn>
            </a:cxnLst>
            <a:rect l="l" t="t" r="r" b="b"/>
            <a:pathLst>
              <a:path w="3329151" h="1428750">
                <a:moveTo>
                  <a:pt x="3329151" y="1428750"/>
                </a:moveTo>
                <a:lnTo>
                  <a:pt x="2740434" y="0"/>
                </a:lnTo>
                <a:lnTo>
                  <a:pt x="540816" y="0"/>
                </a:lnTo>
                <a:lnTo>
                  <a:pt x="0" y="1428750"/>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6" name="TextBox 845"/>
          <p:cNvSpPr txBox="1"/>
          <p:nvPr/>
        </p:nvSpPr>
        <p:spPr>
          <a:xfrm>
            <a:off x="8791971" y="6448772"/>
            <a:ext cx="1879204" cy="430887"/>
          </a:xfrm>
          <a:prstGeom prst="rect">
            <a:avLst/>
          </a:prstGeom>
          <a:solidFill>
            <a:schemeClr val="bg1"/>
          </a:solidFill>
        </p:spPr>
        <p:txBody>
          <a:bodyPr wrap="square" lIns="0" tIns="0" rIns="0" bIns="0" rtlCol="0">
            <a:spAutoFit/>
          </a:bodyPr>
          <a:lstStyle/>
          <a:p>
            <a:r>
              <a:rPr lang="en-GB" sz="1400" dirty="0" smtClean="0"/>
              <a:t>TESI A relay</a:t>
            </a:r>
            <a:br>
              <a:rPr lang="en-GB" sz="1400" dirty="0" smtClean="0"/>
            </a:br>
            <a:r>
              <a:rPr lang="en-GB" sz="1400" b="0" i="1" dirty="0" smtClean="0"/>
              <a:t>ESP-VID Translation?</a:t>
            </a:r>
            <a:endParaRPr lang="en-US" sz="1400" b="0" i="1" dirty="0" smtClean="0"/>
          </a:p>
        </p:txBody>
      </p:sp>
      <p:sp>
        <p:nvSpPr>
          <p:cNvPr id="852" name="Rectangle 851"/>
          <p:cNvSpPr/>
          <p:nvPr/>
        </p:nvSpPr>
        <p:spPr bwMode="auto">
          <a:xfrm>
            <a:off x="1296144"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3" name="Freeform 852"/>
          <p:cNvSpPr/>
          <p:nvPr/>
        </p:nvSpPr>
        <p:spPr bwMode="auto">
          <a:xfrm>
            <a:off x="1440160" y="5080620"/>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4" name="Straight Connector 853"/>
          <p:cNvCxnSpPr/>
          <p:nvPr/>
        </p:nvCxnSpPr>
        <p:spPr bwMode="auto">
          <a:xfrm>
            <a:off x="1447155"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a:off x="1591171"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a:off x="1800200"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57" name="Straight Connector 856"/>
          <p:cNvCxnSpPr/>
          <p:nvPr/>
        </p:nvCxnSpPr>
        <p:spPr bwMode="auto">
          <a:xfrm>
            <a:off x="1512168"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858" name="Rectangle 857"/>
          <p:cNvSpPr/>
          <p:nvPr/>
        </p:nvSpPr>
        <p:spPr bwMode="auto">
          <a:xfrm>
            <a:off x="223019"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9" name="Straight Connector 858"/>
          <p:cNvCxnSpPr/>
          <p:nvPr/>
        </p:nvCxnSpPr>
        <p:spPr bwMode="auto">
          <a:xfrm flipH="1">
            <a:off x="374030"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0" name="Straight Connector 859"/>
          <p:cNvCxnSpPr/>
          <p:nvPr/>
        </p:nvCxnSpPr>
        <p:spPr bwMode="auto">
          <a:xfrm>
            <a:off x="799083"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1" name="Straight Connector 860"/>
          <p:cNvCxnSpPr/>
          <p:nvPr/>
        </p:nvCxnSpPr>
        <p:spPr bwMode="auto">
          <a:xfrm>
            <a:off x="734070"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2" name="Straight Connector 861"/>
          <p:cNvCxnSpPr/>
          <p:nvPr/>
        </p:nvCxnSpPr>
        <p:spPr bwMode="auto">
          <a:xfrm>
            <a:off x="446038"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3" name="Straight Connector 862"/>
          <p:cNvCxnSpPr/>
          <p:nvPr/>
        </p:nvCxnSpPr>
        <p:spPr bwMode="auto">
          <a:xfrm flipH="1">
            <a:off x="73407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4" name="Straight Connector 863"/>
          <p:cNvCxnSpPr/>
          <p:nvPr/>
        </p:nvCxnSpPr>
        <p:spPr bwMode="auto">
          <a:xfrm>
            <a:off x="37403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5" name="Straight Arrow Connector 864"/>
          <p:cNvCxnSpPr>
            <a:stCxn id="866" idx="2"/>
            <a:endCxn id="830" idx="1"/>
          </p:cNvCxnSpPr>
          <p:nvPr/>
        </p:nvCxnSpPr>
        <p:spPr bwMode="auto">
          <a:xfrm>
            <a:off x="1275356" y="6664796"/>
            <a:ext cx="2188023" cy="5040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66" name="TextBox 865"/>
          <p:cNvSpPr txBox="1"/>
          <p:nvPr/>
        </p:nvSpPr>
        <p:spPr>
          <a:xfrm>
            <a:off x="648071" y="6449352"/>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grpSp>
        <p:nvGrpSpPr>
          <p:cNvPr id="867" name="Group 866"/>
          <p:cNvGrpSpPr/>
          <p:nvPr/>
        </p:nvGrpSpPr>
        <p:grpSpPr>
          <a:xfrm flipH="1">
            <a:off x="3535387" y="7096844"/>
            <a:ext cx="4529509" cy="144016"/>
            <a:chOff x="3463379" y="4432548"/>
            <a:chExt cx="4529509" cy="144016"/>
          </a:xfrm>
        </p:grpSpPr>
        <p:cxnSp>
          <p:nvCxnSpPr>
            <p:cNvPr id="868" name="Straight Connector 867"/>
            <p:cNvCxnSpPr/>
            <p:nvPr/>
          </p:nvCxnSpPr>
          <p:spPr bwMode="auto">
            <a:xfrm>
              <a:off x="7920880"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9" name="Straight Connector 868"/>
            <p:cNvCxnSpPr/>
            <p:nvPr/>
          </p:nvCxnSpPr>
          <p:spPr bwMode="auto">
            <a:xfrm>
              <a:off x="7704856"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870" name="Freeform 869"/>
            <p:cNvSpPr/>
            <p:nvPr/>
          </p:nvSpPr>
          <p:spPr bwMode="auto">
            <a:xfrm>
              <a:off x="3463379" y="443331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875" name="Rectangle 874"/>
          <p:cNvSpPr/>
          <p:nvPr/>
        </p:nvSpPr>
        <p:spPr bwMode="auto">
          <a:xfrm>
            <a:off x="0" y="760140"/>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6" name="Rectangle 875"/>
          <p:cNvSpPr/>
          <p:nvPr/>
        </p:nvSpPr>
        <p:spPr bwMode="auto">
          <a:xfrm>
            <a:off x="6995" y="4504556"/>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81" name="Straight Connector 880"/>
          <p:cNvCxnSpPr/>
          <p:nvPr/>
        </p:nvCxnSpPr>
        <p:spPr bwMode="auto">
          <a:xfrm>
            <a:off x="799083" y="4936604"/>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95" name="Isosceles Triangle 894"/>
          <p:cNvSpPr/>
          <p:nvPr/>
        </p:nvSpPr>
        <p:spPr bwMode="auto">
          <a:xfrm>
            <a:off x="1649470"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8" name="Isosceles Triangle 897"/>
          <p:cNvSpPr/>
          <p:nvPr/>
        </p:nvSpPr>
        <p:spPr bwMode="auto">
          <a:xfrm>
            <a:off x="1367808"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898"/>
          <p:cNvSpPr/>
          <p:nvPr/>
        </p:nvSpPr>
        <p:spPr bwMode="auto">
          <a:xfrm>
            <a:off x="1367807" y="5862421"/>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1" name="Isosceles Triangle 900"/>
          <p:cNvSpPr/>
          <p:nvPr/>
        </p:nvSpPr>
        <p:spPr bwMode="auto">
          <a:xfrm>
            <a:off x="596122"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4" name="Isosceles Triangle 903"/>
          <p:cNvSpPr/>
          <p:nvPr/>
        </p:nvSpPr>
        <p:spPr bwMode="auto">
          <a:xfrm>
            <a:off x="308090"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5" name="Trapezoid 904"/>
          <p:cNvSpPr/>
          <p:nvPr/>
        </p:nvSpPr>
        <p:spPr bwMode="auto">
          <a:xfrm>
            <a:off x="308089" y="5862421"/>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13" name="Straight Connector 912"/>
          <p:cNvCxnSpPr/>
          <p:nvPr/>
        </p:nvCxnSpPr>
        <p:spPr bwMode="auto">
          <a:xfrm>
            <a:off x="1726772"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4" name="Straight Connector 913"/>
          <p:cNvCxnSpPr/>
          <p:nvPr/>
        </p:nvCxnSpPr>
        <p:spPr bwMode="auto">
          <a:xfrm>
            <a:off x="1582756"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5" name="Straight Connector 914"/>
          <p:cNvCxnSpPr/>
          <p:nvPr/>
        </p:nvCxnSpPr>
        <p:spPr bwMode="auto">
          <a:xfrm>
            <a:off x="1654764"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6" name="Straight Connector 915"/>
          <p:cNvCxnSpPr/>
          <p:nvPr/>
        </p:nvCxnSpPr>
        <p:spPr bwMode="auto">
          <a:xfrm>
            <a:off x="667054"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7" name="Straight Connector 916"/>
          <p:cNvCxnSpPr/>
          <p:nvPr/>
        </p:nvCxnSpPr>
        <p:spPr bwMode="auto">
          <a:xfrm>
            <a:off x="523038"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8" name="Straight Connector 917"/>
          <p:cNvCxnSpPr/>
          <p:nvPr/>
        </p:nvCxnSpPr>
        <p:spPr bwMode="auto">
          <a:xfrm>
            <a:off x="595046"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6" name="Rectangle 945"/>
          <p:cNvSpPr/>
          <p:nvPr/>
        </p:nvSpPr>
        <p:spPr bwMode="auto">
          <a:xfrm>
            <a:off x="1296144"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8" name="Straight Connector 947"/>
          <p:cNvCxnSpPr/>
          <p:nvPr/>
        </p:nvCxnSpPr>
        <p:spPr bwMode="auto">
          <a:xfrm>
            <a:off x="1447155"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9" name="Straight Connector 948"/>
          <p:cNvCxnSpPr/>
          <p:nvPr/>
        </p:nvCxnSpPr>
        <p:spPr bwMode="auto">
          <a:xfrm>
            <a:off x="1591171"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0" name="Straight Connector 949"/>
          <p:cNvCxnSpPr/>
          <p:nvPr/>
        </p:nvCxnSpPr>
        <p:spPr bwMode="auto">
          <a:xfrm>
            <a:off x="1800200"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1" name="Straight Connector 950"/>
          <p:cNvCxnSpPr/>
          <p:nvPr/>
        </p:nvCxnSpPr>
        <p:spPr bwMode="auto">
          <a:xfrm>
            <a:off x="1512168"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2" name="Rectangle 951"/>
          <p:cNvSpPr/>
          <p:nvPr/>
        </p:nvSpPr>
        <p:spPr bwMode="auto">
          <a:xfrm>
            <a:off x="223019"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53" name="Straight Connector 952"/>
          <p:cNvCxnSpPr/>
          <p:nvPr/>
        </p:nvCxnSpPr>
        <p:spPr bwMode="auto">
          <a:xfrm flipH="1">
            <a:off x="374030"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4" name="Straight Connector 953"/>
          <p:cNvCxnSpPr/>
          <p:nvPr/>
        </p:nvCxnSpPr>
        <p:spPr bwMode="auto">
          <a:xfrm>
            <a:off x="799083"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5" name="Straight Connector 954"/>
          <p:cNvCxnSpPr/>
          <p:nvPr/>
        </p:nvCxnSpPr>
        <p:spPr bwMode="auto">
          <a:xfrm>
            <a:off x="734070"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6" name="Straight Connector 955"/>
          <p:cNvCxnSpPr/>
          <p:nvPr/>
        </p:nvCxnSpPr>
        <p:spPr bwMode="auto">
          <a:xfrm>
            <a:off x="446038"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7" name="Straight Connector 956"/>
          <p:cNvCxnSpPr/>
          <p:nvPr/>
        </p:nvCxnSpPr>
        <p:spPr bwMode="auto">
          <a:xfrm flipH="1">
            <a:off x="180719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8" name="Straight Connector 957"/>
          <p:cNvCxnSpPr/>
          <p:nvPr/>
        </p:nvCxnSpPr>
        <p:spPr bwMode="auto">
          <a:xfrm>
            <a:off x="144715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9" name="Straight Connector 958"/>
          <p:cNvCxnSpPr/>
          <p:nvPr/>
        </p:nvCxnSpPr>
        <p:spPr bwMode="auto">
          <a:xfrm>
            <a:off x="799083" y="1264196"/>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1" name="Isosceles Triangle 960"/>
          <p:cNvSpPr/>
          <p:nvPr/>
        </p:nvSpPr>
        <p:spPr bwMode="auto">
          <a:xfrm>
            <a:off x="1649470"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a:off x="1367808"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5" name="Trapezoid 964"/>
          <p:cNvSpPr/>
          <p:nvPr/>
        </p:nvSpPr>
        <p:spPr bwMode="auto">
          <a:xfrm>
            <a:off x="1367807" y="2190013"/>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7" name="Isosceles Triangle 966"/>
          <p:cNvSpPr/>
          <p:nvPr/>
        </p:nvSpPr>
        <p:spPr bwMode="auto">
          <a:xfrm>
            <a:off x="596122"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a:off x="308090"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1" name="Trapezoid 970"/>
          <p:cNvSpPr/>
          <p:nvPr/>
        </p:nvSpPr>
        <p:spPr bwMode="auto">
          <a:xfrm>
            <a:off x="308089" y="2190013"/>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72" name="Straight Connector 971"/>
          <p:cNvCxnSpPr/>
          <p:nvPr/>
        </p:nvCxnSpPr>
        <p:spPr bwMode="auto">
          <a:xfrm>
            <a:off x="525076"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3" name="Straight Connector 972"/>
          <p:cNvCxnSpPr/>
          <p:nvPr/>
        </p:nvCxnSpPr>
        <p:spPr bwMode="auto">
          <a:xfrm>
            <a:off x="597084"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4" name="Straight Connector 973"/>
          <p:cNvCxnSpPr/>
          <p:nvPr/>
        </p:nvCxnSpPr>
        <p:spPr bwMode="auto">
          <a:xfrm>
            <a:off x="669092"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81" name="Straight Connector 980"/>
          <p:cNvCxnSpPr/>
          <p:nvPr/>
        </p:nvCxnSpPr>
        <p:spPr bwMode="auto">
          <a:xfrm>
            <a:off x="1722440"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2" name="Straight Connector 981"/>
          <p:cNvCxnSpPr/>
          <p:nvPr/>
        </p:nvCxnSpPr>
        <p:spPr bwMode="auto">
          <a:xfrm>
            <a:off x="1578424"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3" name="Straight Connector 982"/>
          <p:cNvCxnSpPr/>
          <p:nvPr/>
        </p:nvCxnSpPr>
        <p:spPr bwMode="auto">
          <a:xfrm>
            <a:off x="1650432"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7" name="Freeform 946"/>
          <p:cNvSpPr/>
          <p:nvPr/>
        </p:nvSpPr>
        <p:spPr bwMode="auto">
          <a:xfrm>
            <a:off x="367035" y="1408212"/>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4" name="TextBox 983"/>
          <p:cNvSpPr txBox="1"/>
          <p:nvPr/>
        </p:nvSpPr>
        <p:spPr>
          <a:xfrm>
            <a:off x="774657" y="176883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85" name="TextBox 984"/>
          <p:cNvSpPr txBox="1"/>
          <p:nvPr/>
        </p:nvSpPr>
        <p:spPr>
          <a:xfrm>
            <a:off x="294391" y="176883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86" name="TextBox 985"/>
          <p:cNvSpPr txBox="1"/>
          <p:nvPr/>
        </p:nvSpPr>
        <p:spPr>
          <a:xfrm>
            <a:off x="1853301" y="176825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7" name="TextBox 986"/>
          <p:cNvSpPr txBox="1"/>
          <p:nvPr/>
        </p:nvSpPr>
        <p:spPr>
          <a:xfrm>
            <a:off x="1303139" y="176825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88" name="TextBox 987"/>
          <p:cNvSpPr txBox="1"/>
          <p:nvPr/>
        </p:nvSpPr>
        <p:spPr>
          <a:xfrm>
            <a:off x="775293" y="54412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9" name="TextBox 988"/>
          <p:cNvSpPr txBox="1"/>
          <p:nvPr/>
        </p:nvSpPr>
        <p:spPr>
          <a:xfrm>
            <a:off x="295027" y="54412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90" name="TextBox 989"/>
          <p:cNvSpPr txBox="1"/>
          <p:nvPr/>
        </p:nvSpPr>
        <p:spPr>
          <a:xfrm>
            <a:off x="1853937" y="5440660"/>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91" name="TextBox 990"/>
          <p:cNvSpPr txBox="1"/>
          <p:nvPr/>
        </p:nvSpPr>
        <p:spPr>
          <a:xfrm>
            <a:off x="1303775" y="5440660"/>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92" name="Rectangle 991"/>
          <p:cNvSpPr/>
          <p:nvPr/>
        </p:nvSpPr>
        <p:spPr bwMode="auto">
          <a:xfrm>
            <a:off x="6996" y="760140"/>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Rectangle 992"/>
          <p:cNvSpPr/>
          <p:nvPr/>
        </p:nvSpPr>
        <p:spPr bwMode="auto">
          <a:xfrm>
            <a:off x="6995" y="4504556"/>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4" name="TextBox 993"/>
          <p:cNvSpPr txBox="1"/>
          <p:nvPr/>
        </p:nvSpPr>
        <p:spPr>
          <a:xfrm>
            <a:off x="7855867" y="1264196"/>
            <a:ext cx="1989006" cy="430887"/>
          </a:xfrm>
          <a:prstGeom prst="rect">
            <a:avLst/>
          </a:prstGeom>
          <a:noFill/>
        </p:spPr>
        <p:txBody>
          <a:bodyPr wrap="none" lIns="0" tIns="0" rIns="0" bIns="0" rtlCol="0">
            <a:spAutoFit/>
          </a:bodyPr>
          <a:lstStyle/>
          <a:p>
            <a:r>
              <a:rPr lang="en-GB" sz="1400" b="0" dirty="0" smtClean="0"/>
              <a:t>Working TESI = A1</a:t>
            </a:r>
          </a:p>
          <a:p>
            <a:r>
              <a:rPr lang="en-GB" sz="1400" b="0" dirty="0" smtClean="0"/>
              <a:t>Protection TESI = A2+A3</a:t>
            </a:r>
            <a:endParaRPr lang="en-US" sz="1400" b="0" dirty="0" smtClean="0"/>
          </a:p>
        </p:txBody>
      </p:sp>
      <p:sp>
        <p:nvSpPr>
          <p:cNvPr id="995" name="TextBox 994"/>
          <p:cNvSpPr txBox="1"/>
          <p:nvPr/>
        </p:nvSpPr>
        <p:spPr>
          <a:xfrm>
            <a:off x="7855867" y="5081781"/>
            <a:ext cx="1836657" cy="430887"/>
          </a:xfrm>
          <a:prstGeom prst="rect">
            <a:avLst/>
          </a:prstGeom>
          <a:noFill/>
        </p:spPr>
        <p:txBody>
          <a:bodyPr wrap="none" lIns="0" tIns="0" rIns="0" bIns="0" rtlCol="0">
            <a:spAutoFit/>
          </a:bodyPr>
          <a:lstStyle/>
          <a:p>
            <a:r>
              <a:rPr lang="en-GB" sz="1400" b="0" dirty="0" smtClean="0"/>
              <a:t>Working TESI = A1+A3</a:t>
            </a:r>
          </a:p>
          <a:p>
            <a:r>
              <a:rPr lang="en-GB" sz="1400" b="0" dirty="0" smtClean="0"/>
              <a:t>Protection TESI = A2</a:t>
            </a:r>
            <a:endParaRPr lang="en-US" sz="1400" b="0" dirty="0" smtClean="0"/>
          </a:p>
        </p:txBody>
      </p:sp>
      <p:cxnSp>
        <p:nvCxnSpPr>
          <p:cNvPr id="997" name="Straight Arrow Connector 996"/>
          <p:cNvCxnSpPr/>
          <p:nvPr/>
        </p:nvCxnSpPr>
        <p:spPr bwMode="auto">
          <a:xfrm>
            <a:off x="3895427" y="3424436"/>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cxnSp>
        <p:nvCxnSpPr>
          <p:cNvPr id="999" name="Straight Arrow Connector 998"/>
          <p:cNvCxnSpPr/>
          <p:nvPr/>
        </p:nvCxnSpPr>
        <p:spPr bwMode="auto">
          <a:xfrm>
            <a:off x="4039443" y="7168852"/>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1000" name="TextBox 999"/>
          <p:cNvSpPr txBox="1"/>
          <p:nvPr/>
        </p:nvSpPr>
        <p:spPr>
          <a:xfrm>
            <a:off x="4917576" y="6953989"/>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1" name="TextBox 1000"/>
          <p:cNvSpPr txBox="1"/>
          <p:nvPr/>
        </p:nvSpPr>
        <p:spPr>
          <a:xfrm>
            <a:off x="4759523" y="3209573"/>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8" name="TextBox 1007"/>
          <p:cNvSpPr txBox="1"/>
          <p:nvPr/>
        </p:nvSpPr>
        <p:spPr>
          <a:xfrm>
            <a:off x="3175347" y="7376165"/>
            <a:ext cx="881973" cy="584775"/>
          </a:xfrm>
          <a:prstGeom prst="rect">
            <a:avLst/>
          </a:prstGeom>
          <a:noFill/>
        </p:spPr>
        <p:txBody>
          <a:bodyPr wrap="none" rtlCol="0">
            <a:spAutoFit/>
          </a:bodyPr>
          <a:lstStyle/>
          <a:p>
            <a:r>
              <a:rPr lang="en-GB" sz="3200" dirty="0" smtClean="0"/>
              <a:t>@A</a:t>
            </a:r>
            <a:endParaRPr lang="en-US" sz="3200" dirty="0"/>
          </a:p>
        </p:txBody>
      </p:sp>
      <p:sp>
        <p:nvSpPr>
          <p:cNvPr id="1012" name="TextBox 1011"/>
          <p:cNvSpPr txBox="1"/>
          <p:nvPr/>
        </p:nvSpPr>
        <p:spPr>
          <a:xfrm>
            <a:off x="3175347" y="193375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3" name="TextBox 1012"/>
          <p:cNvSpPr txBox="1"/>
          <p:nvPr/>
        </p:nvSpPr>
        <p:spPr>
          <a:xfrm>
            <a:off x="7207795" y="193375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5" name="TextBox 1014"/>
          <p:cNvSpPr txBox="1"/>
          <p:nvPr/>
        </p:nvSpPr>
        <p:spPr>
          <a:xfrm>
            <a:off x="3247355" y="565668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6" name="TextBox 1015"/>
          <p:cNvSpPr txBox="1"/>
          <p:nvPr/>
        </p:nvSpPr>
        <p:spPr>
          <a:xfrm>
            <a:off x="7351812" y="565668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7" name="TextBox 1016"/>
          <p:cNvSpPr txBox="1"/>
          <p:nvPr/>
        </p:nvSpPr>
        <p:spPr>
          <a:xfrm>
            <a:off x="5119564" y="6376764"/>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1018" name="TextBox 1017"/>
          <p:cNvSpPr txBox="1"/>
          <p:nvPr/>
        </p:nvSpPr>
        <p:spPr>
          <a:xfrm>
            <a:off x="4903539" y="2632348"/>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371" name="Trapezoid 370"/>
          <p:cNvSpPr/>
          <p:nvPr/>
        </p:nvSpPr>
        <p:spPr bwMode="auto">
          <a:xfrm rot="10800000">
            <a:off x="5335587" y="90531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9" name="Trapezoid 678"/>
          <p:cNvSpPr/>
          <p:nvPr/>
        </p:nvSpPr>
        <p:spPr bwMode="auto">
          <a:xfrm flipH="1">
            <a:off x="7783859" y="7662621"/>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3" name="Trapezoid 15"/>
          <p:cNvSpPr/>
          <p:nvPr/>
        </p:nvSpPr>
        <p:spPr bwMode="auto">
          <a:xfrm flipH="1">
            <a:off x="7063779"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9" name="TextBox 1008"/>
          <p:cNvSpPr txBox="1"/>
          <p:nvPr/>
        </p:nvSpPr>
        <p:spPr>
          <a:xfrm>
            <a:off x="7693974" y="7384876"/>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258" name="Trapezoid 257"/>
          <p:cNvSpPr/>
          <p:nvPr/>
        </p:nvSpPr>
        <p:spPr bwMode="auto">
          <a:xfrm flipH="1">
            <a:off x="763984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0" name="TextBox 1009"/>
          <p:cNvSpPr txBox="1"/>
          <p:nvPr/>
        </p:nvSpPr>
        <p:spPr>
          <a:xfrm>
            <a:off x="3031331" y="3623038"/>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1011" name="TextBox 1010"/>
          <p:cNvSpPr txBox="1"/>
          <p:nvPr/>
        </p:nvSpPr>
        <p:spPr>
          <a:xfrm>
            <a:off x="7567835" y="3631749"/>
            <a:ext cx="881973" cy="584775"/>
          </a:xfrm>
          <a:prstGeom prst="rect">
            <a:avLst/>
          </a:prstGeom>
          <a:noFill/>
        </p:spPr>
        <p:txBody>
          <a:bodyPr wrap="none" rtlCol="0">
            <a:spAutoFit/>
          </a:bodyPr>
          <a:lstStyle/>
          <a:p>
            <a:r>
              <a:rPr lang="en-GB" sz="3200" dirty="0" smtClean="0"/>
              <a:t>@A</a:t>
            </a: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TESI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slide 17 illustrates that TESI A and B are both having an end point on the domain top edge node to illustrate load sharing.</a:t>
            </a:r>
            <a:br>
              <a:rPr lang="en-GB" sz="1800" dirty="0" smtClean="0"/>
            </a:br>
            <a:r>
              <a:rPr lang="en-GB" sz="1800" dirty="0" smtClean="0"/>
              <a:t>Note: For load balancing at the portal nodes, it is not necessary to that each edge node has a TESI A and B. For load balancing at portal nodes, some edge nodes may only have a TESI A and other edge nodes may only have a TESI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TESI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TESI end point at one of the two portal nodes</a:t>
            </a:r>
          </a:p>
          <a:p>
            <a:pPr marL="0" indent="0"/>
            <a:r>
              <a:rPr lang="en-GB" sz="2000" i="1" dirty="0" smtClean="0"/>
              <a:t>QUESTION:</a:t>
            </a:r>
            <a:r>
              <a:rPr lang="en-GB" sz="2000" b="0" dirty="0" smtClean="0"/>
              <a:t> How to block a TESI end point; i.e. prevent that TESI OAM generated on the CBP will enter the TESI Relay function?</a:t>
            </a:r>
          </a:p>
          <a:p>
            <a:pPr marL="0" indent="0"/>
            <a:r>
              <a:rPr lang="en-GB" sz="2000" b="0" dirty="0" smtClean="0"/>
              <a:t>TESI connections are set up under network management control. A1/B1 and A2/B2 are static connections. Adding A3/B3 allows portal nodes to control relay or drop of incoming TESI frames. A3/B3 should have third/forth ESP-VID value.</a:t>
            </a:r>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US" dirty="0"/>
          </a:p>
        </p:txBody>
      </p:sp>
      <p:sp>
        <p:nvSpPr>
          <p:cNvPr id="3" name="Content Placeholder 2"/>
          <p:cNvSpPr>
            <a:spLocks noGrp="1"/>
          </p:cNvSpPr>
          <p:nvPr>
            <p:ph idx="1"/>
          </p:nvPr>
        </p:nvSpPr>
        <p:spPr>
          <a:xfrm>
            <a:off x="533400" y="1624236"/>
            <a:ext cx="9604375" cy="5522689"/>
          </a:xfrm>
        </p:spPr>
        <p:txBody>
          <a:bodyPr/>
          <a:lstStyle/>
          <a:p>
            <a:pPr>
              <a:tabLst>
                <a:tab pos="8343900" algn="l"/>
              </a:tabLst>
            </a:pPr>
            <a:r>
              <a:rPr lang="en-GB" sz="1800" dirty="0" smtClean="0"/>
              <a:t>Introduction	3</a:t>
            </a:r>
          </a:p>
          <a:p>
            <a:pPr>
              <a:tabLst>
                <a:tab pos="8343900" algn="l"/>
              </a:tabLst>
            </a:pPr>
            <a:r>
              <a:rPr lang="en-GB" sz="1800" dirty="0" smtClean="0"/>
              <a:t>Legend	4</a:t>
            </a:r>
          </a:p>
          <a:p>
            <a:pPr lvl="1">
              <a:tabLst>
                <a:tab pos="8245475" algn="l"/>
              </a:tabLst>
            </a:pPr>
            <a:r>
              <a:rPr lang="en-GB" sz="1600" dirty="0" smtClean="0"/>
              <a:t>High level models of PIP+CBP, PNP, PEP+CNP, CNP, CEP	  5</a:t>
            </a:r>
          </a:p>
          <a:p>
            <a:pPr lvl="1">
              <a:tabLst>
                <a:tab pos="8245475" algn="l"/>
              </a:tabLst>
            </a:pPr>
            <a:r>
              <a:rPr lang="en-GB" sz="1600" dirty="0" smtClean="0"/>
              <a:t>High level &amp; basic models of IBBEB nodes	  8</a:t>
            </a:r>
          </a:p>
          <a:p>
            <a:pPr lvl="1">
              <a:tabLst>
                <a:tab pos="8245475" algn="l"/>
              </a:tabLst>
            </a:pPr>
            <a:r>
              <a:rPr lang="en-GB" sz="1600" dirty="0" smtClean="0"/>
              <a:t>High level &amp; basic models of PEB/PB nodes	10 </a:t>
            </a:r>
          </a:p>
          <a:p>
            <a:pPr>
              <a:tabLst>
                <a:tab pos="8245475" algn="l"/>
              </a:tabLst>
            </a:pPr>
            <a:r>
              <a:rPr lang="en-GB" sz="1800" dirty="0" smtClean="0"/>
              <a:t>PBB/PBB-TE network with IBBEB nodes	12</a:t>
            </a:r>
          </a:p>
          <a:p>
            <a:pPr lvl="1">
              <a:tabLst>
                <a:tab pos="8245475" algn="l"/>
              </a:tabLst>
            </a:pPr>
            <a:r>
              <a:rPr lang="en-US" sz="1600" dirty="0" smtClean="0"/>
              <a:t>PBB Domain with restorable BVLAN Ethernet Connections (EC)	13</a:t>
            </a:r>
          </a:p>
          <a:p>
            <a:pPr lvl="2">
              <a:tabLst>
                <a:tab pos="8245475" algn="l"/>
              </a:tabLst>
            </a:pPr>
            <a:r>
              <a:rPr lang="en-GB" sz="1400" dirty="0" smtClean="0"/>
              <a:t>BVLAN U for unprotected SVLAN </a:t>
            </a:r>
            <a:r>
              <a:rPr lang="en-GB" sz="1400" dirty="0" err="1" smtClean="0"/>
              <a:t>ECs</a:t>
            </a:r>
            <a:r>
              <a:rPr lang="en-GB" sz="1400" dirty="0" smtClean="0"/>
              <a:t> </a:t>
            </a:r>
          </a:p>
          <a:p>
            <a:pPr lvl="2">
              <a:tabLst>
                <a:tab pos="8245475" algn="l"/>
              </a:tabLst>
            </a:pPr>
            <a:r>
              <a:rPr lang="en-GB" sz="1400" dirty="0" smtClean="0"/>
              <a:t>BVLAN A &amp; B for protected SVLAN </a:t>
            </a:r>
            <a:r>
              <a:rPr lang="en-GB" sz="1400" dirty="0" err="1" smtClean="0"/>
              <a:t>ECs</a:t>
            </a:r>
            <a:endParaRPr lang="en-GB" sz="1400" dirty="0" smtClean="0"/>
          </a:p>
          <a:p>
            <a:pPr lvl="2">
              <a:tabLst>
                <a:tab pos="8245475" algn="l"/>
              </a:tabLst>
            </a:pPr>
            <a:r>
              <a:rPr lang="en-GB" sz="1400" dirty="0" smtClean="0"/>
              <a:t>Load sharing between portal nodes, BVLAN end point blocking</a:t>
            </a:r>
          </a:p>
          <a:p>
            <a:pPr lvl="2">
              <a:tabLst>
                <a:tab pos="8245475" algn="l"/>
              </a:tabLst>
            </a:pPr>
            <a:r>
              <a:rPr lang="en-US" sz="1400" i="1" dirty="0" smtClean="0"/>
              <a:t>Distributed Restorable BVLAN connected to DRNI</a:t>
            </a:r>
          </a:p>
          <a:p>
            <a:pPr lvl="1">
              <a:tabLst>
                <a:tab pos="8245475" algn="l"/>
              </a:tabLst>
            </a:pPr>
            <a:r>
              <a:rPr lang="en-US" sz="1600" dirty="0" smtClean="0"/>
              <a:t>PBB-TE Domain with protected TESI connections	17</a:t>
            </a:r>
          </a:p>
          <a:p>
            <a:pPr lvl="2">
              <a:tabLst>
                <a:tab pos="8245475" algn="l"/>
              </a:tabLst>
            </a:pPr>
            <a:r>
              <a:rPr lang="en-GB" sz="1400" dirty="0" smtClean="0"/>
              <a:t>TESI U1,U2 for unprotected SVLAN </a:t>
            </a:r>
            <a:r>
              <a:rPr lang="en-GB" sz="1400" dirty="0" err="1" smtClean="0"/>
              <a:t>ECs</a:t>
            </a:r>
            <a:endParaRPr lang="en-GB" sz="1400" dirty="0" smtClean="0"/>
          </a:p>
          <a:p>
            <a:pPr lvl="2">
              <a:tabLst>
                <a:tab pos="8245475" algn="l"/>
              </a:tabLst>
            </a:pPr>
            <a:r>
              <a:rPr lang="en-GB" sz="1400" dirty="0" smtClean="0"/>
              <a:t>TESI A1,A2,A3 &amp; B1,B2,B3 for protected SVLAN </a:t>
            </a:r>
            <a:r>
              <a:rPr lang="en-GB" sz="1400" dirty="0" err="1" smtClean="0"/>
              <a:t>ECs</a:t>
            </a:r>
            <a:endParaRPr lang="en-GB" sz="1400" dirty="0" smtClean="0"/>
          </a:p>
          <a:p>
            <a:pPr lvl="2">
              <a:tabLst>
                <a:tab pos="8245475" algn="l"/>
              </a:tabLst>
            </a:pPr>
            <a:r>
              <a:rPr lang="en-GB" sz="1400" dirty="0" smtClean="0"/>
              <a:t>Load sharing between portal nodes, TESI end point blocking</a:t>
            </a:r>
          </a:p>
          <a:p>
            <a:pPr lvl="2">
              <a:tabLst>
                <a:tab pos="8245475" algn="l"/>
              </a:tabLst>
            </a:pPr>
            <a:r>
              <a:rPr lang="en-GB" sz="1400" i="1" dirty="0" smtClean="0"/>
              <a:t>Distributed TESI Protection connected to DRNI</a:t>
            </a:r>
          </a:p>
          <a:p>
            <a:pPr lvl="1">
              <a:tabLst>
                <a:tab pos="8245475" algn="l"/>
              </a:tabLst>
            </a:pPr>
            <a:r>
              <a:rPr lang="en-GB" sz="1400" dirty="0" smtClean="0"/>
              <a:t>Port filtering entities location in CBP	22</a:t>
            </a:r>
          </a:p>
          <a:p>
            <a:pPr lvl="1">
              <a:tabLst>
                <a:tab pos="8245475" algn="l"/>
              </a:tabLst>
            </a:pPr>
            <a:r>
              <a:rPr lang="en-US" sz="1400" dirty="0" smtClean="0"/>
              <a:t>PBB Domain with G.8031 SNC protected SVLAN EC	24</a:t>
            </a:r>
          </a:p>
          <a:p>
            <a:pPr lvl="1">
              <a:tabLst>
                <a:tab pos="8245475" algn="l"/>
              </a:tabLst>
            </a:pPr>
            <a:r>
              <a:rPr lang="en-GB" sz="1400" dirty="0" smtClean="0"/>
              <a:t>Compound view – BVLAN, TESI, SVLAN restoration/protection connected to DRNI	26</a:t>
            </a:r>
          </a:p>
          <a:p>
            <a:pPr lvl="1">
              <a:tabLst>
                <a:tab pos="8245475" algn="l"/>
              </a:tabLst>
            </a:pPr>
            <a:r>
              <a:rPr lang="en-GB" sz="1400" dirty="0" smtClean="0"/>
              <a:t>Impact of single switch fabric?	31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Rectangle 346"/>
          <p:cNvSpPr/>
          <p:nvPr/>
        </p:nvSpPr>
        <p:spPr bwMode="auto">
          <a:xfrm>
            <a:off x="5551611"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46" name="Rectangle 345"/>
          <p:cNvSpPr/>
          <p:nvPr/>
        </p:nvSpPr>
        <p:spPr bwMode="auto">
          <a:xfrm>
            <a:off x="295027"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1236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2433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4623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820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936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932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6163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997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9976"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829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20259"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20258"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86826"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15308"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4084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52810"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949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2146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949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945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9011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8450"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8449"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7155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8351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83517"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845189"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0" name="TextBox 89"/>
          <p:cNvSpPr txBox="1"/>
          <p:nvPr/>
        </p:nvSpPr>
        <p:spPr>
          <a:xfrm>
            <a:off x="1328405"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1" name="TextBox 90"/>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2" name="TextBox 91"/>
          <p:cNvSpPr txBox="1"/>
          <p:nvPr/>
        </p:nvSpPr>
        <p:spPr>
          <a:xfrm>
            <a:off x="432747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14069"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5"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1"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7"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5"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280" name="Group 279"/>
          <p:cNvGrpSpPr/>
          <p:nvPr/>
        </p:nvGrpSpPr>
        <p:grpSpPr>
          <a:xfrm>
            <a:off x="9007995" y="2632348"/>
            <a:ext cx="727075" cy="1080120"/>
            <a:chOff x="6703740" y="2632348"/>
            <a:chExt cx="727075" cy="1080120"/>
          </a:xfrm>
        </p:grpSpPr>
        <p:sp>
          <p:nvSpPr>
            <p:cNvPr id="182" name="Rectangle 181"/>
            <p:cNvSpPr/>
            <p:nvPr/>
          </p:nvSpPr>
          <p:spPr bwMode="auto">
            <a:xfrm>
              <a:off x="6703740"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6847756"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3" name="Straight Connector 182"/>
            <p:cNvCxnSpPr/>
            <p:nvPr/>
          </p:nvCxnSpPr>
          <p:spPr bwMode="auto">
            <a:xfrm>
              <a:off x="721479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84" name="Straight Connector 183"/>
            <p:cNvCxnSpPr/>
            <p:nvPr/>
          </p:nvCxnSpPr>
          <p:spPr bwMode="auto">
            <a:xfrm>
              <a:off x="692675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0" name="Isosceles Triangle 189"/>
            <p:cNvSpPr/>
            <p:nvPr/>
          </p:nvSpPr>
          <p:spPr bwMode="auto">
            <a:xfrm>
              <a:off x="707684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a:off x="67888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6788810"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700579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707780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714981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7231586"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6703740"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grpSp>
      <p:grpSp>
        <p:nvGrpSpPr>
          <p:cNvPr id="277" name="Group 276"/>
          <p:cNvGrpSpPr/>
          <p:nvPr/>
        </p:nvGrpSpPr>
        <p:grpSpPr>
          <a:xfrm>
            <a:off x="6055667" y="2632348"/>
            <a:ext cx="747915" cy="1080120"/>
            <a:chOff x="7776865" y="2632348"/>
            <a:chExt cx="747915" cy="1080120"/>
          </a:xfrm>
        </p:grpSpPr>
        <p:sp>
          <p:nvSpPr>
            <p:cNvPr id="179" name="Rectangle 178"/>
            <p:cNvSpPr/>
            <p:nvPr/>
          </p:nvSpPr>
          <p:spPr bwMode="auto">
            <a:xfrm>
              <a:off x="777686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0" name="Straight Connector 179"/>
            <p:cNvCxnSpPr/>
            <p:nvPr/>
          </p:nvCxnSpPr>
          <p:spPr bwMode="auto">
            <a:xfrm>
              <a:off x="828092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a:off x="799288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828791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86" name="Straight Connector 185"/>
            <p:cNvCxnSpPr/>
            <p:nvPr/>
          </p:nvCxnSpPr>
          <p:spPr bwMode="auto">
            <a:xfrm>
              <a:off x="792787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187" name="Isosceles Triangle 186"/>
            <p:cNvSpPr/>
            <p:nvPr/>
          </p:nvSpPr>
          <p:spPr bwMode="auto">
            <a:xfrm>
              <a:off x="81301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8" name="Isosceles Triangle 187"/>
            <p:cNvSpPr/>
            <p:nvPr/>
          </p:nvSpPr>
          <p:spPr bwMode="auto">
            <a:xfrm>
              <a:off x="784852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a:off x="7848528"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6" name="Straight Connector 195"/>
            <p:cNvCxnSpPr/>
            <p:nvPr/>
          </p:nvCxnSpPr>
          <p:spPr bwMode="auto">
            <a:xfrm>
              <a:off x="820316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805914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813115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8334022"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778386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gr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70653"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276" name="Group 275"/>
          <p:cNvGrpSpPr/>
          <p:nvPr/>
        </p:nvGrpSpPr>
        <p:grpSpPr>
          <a:xfrm>
            <a:off x="8071891" y="2632348"/>
            <a:ext cx="727711" cy="1080120"/>
            <a:chOff x="8705338" y="2632348"/>
            <a:chExt cx="727711" cy="1080120"/>
          </a:xfrm>
        </p:grpSpPr>
        <p:sp>
          <p:nvSpPr>
            <p:cNvPr id="205" name="Rectangle 204"/>
            <p:cNvSpPr/>
            <p:nvPr/>
          </p:nvSpPr>
          <p:spPr bwMode="auto">
            <a:xfrm>
              <a:off x="870533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84935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7" name="Straight Connector 206"/>
            <p:cNvCxnSpPr/>
            <p:nvPr/>
          </p:nvCxnSpPr>
          <p:spPr bwMode="auto">
            <a:xfrm>
              <a:off x="920939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08" name="Straight Connector 207"/>
            <p:cNvCxnSpPr/>
            <p:nvPr/>
          </p:nvCxnSpPr>
          <p:spPr bwMode="auto">
            <a:xfrm>
              <a:off x="892136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4" name="Isosceles Triangle 213"/>
            <p:cNvSpPr/>
            <p:nvPr/>
          </p:nvSpPr>
          <p:spPr bwMode="auto">
            <a:xfrm>
              <a:off x="90586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5" name="Isosceles Triangle 214"/>
            <p:cNvSpPr/>
            <p:nvPr/>
          </p:nvSpPr>
          <p:spPr bwMode="auto">
            <a:xfrm>
              <a:off x="877700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777001"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9263131" y="299238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712969" y="299238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912718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9831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905517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grpSp>
        <p:nvGrpSpPr>
          <p:cNvPr id="279" name="Group 278"/>
          <p:cNvGrpSpPr/>
          <p:nvPr/>
        </p:nvGrpSpPr>
        <p:grpSpPr>
          <a:xfrm>
            <a:off x="6991135" y="2632348"/>
            <a:ext cx="792724" cy="1080120"/>
            <a:chOff x="5766999" y="2632348"/>
            <a:chExt cx="792724" cy="1080120"/>
          </a:xfrm>
        </p:grpSpPr>
        <p:sp>
          <p:nvSpPr>
            <p:cNvPr id="209" name="Rectangle 208"/>
            <p:cNvSpPr/>
            <p:nvPr/>
          </p:nvSpPr>
          <p:spPr bwMode="auto">
            <a:xfrm>
              <a:off x="576699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0" name="Straight Connector 209"/>
            <p:cNvCxnSpPr/>
            <p:nvPr/>
          </p:nvCxnSpPr>
          <p:spPr bwMode="auto">
            <a:xfrm>
              <a:off x="627805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a:off x="599001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627805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13" name="Straight Connector 212"/>
            <p:cNvCxnSpPr/>
            <p:nvPr/>
          </p:nvCxnSpPr>
          <p:spPr bwMode="auto">
            <a:xfrm>
              <a:off x="591801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7" name="Isosceles Triangle 216"/>
            <p:cNvSpPr/>
            <p:nvPr/>
          </p:nvSpPr>
          <p:spPr bwMode="auto">
            <a:xfrm>
              <a:off x="614010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8" name="Isosceles Triangle 217"/>
            <p:cNvSpPr/>
            <p:nvPr/>
          </p:nvSpPr>
          <p:spPr bwMode="auto">
            <a:xfrm>
              <a:off x="585207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5852069"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6319273" y="299296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5839007"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62162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60722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61442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92"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9"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16"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3"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27"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345"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56"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0"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66"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71"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4"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7"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1"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5"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99"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3"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408"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9"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48"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19" name="Straight Connector 318"/>
          <p:cNvCxnSpPr/>
          <p:nvPr/>
        </p:nvCxnSpPr>
        <p:spPr bwMode="auto">
          <a:xfrm flipH="1">
            <a:off x="1807195"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0" name="Straight Connector 319"/>
          <p:cNvCxnSpPr/>
          <p:nvPr/>
        </p:nvCxnSpPr>
        <p:spPr bwMode="auto">
          <a:xfrm flipH="1">
            <a:off x="1879203"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1" name="Straight Connector 330"/>
          <p:cNvCxnSpPr/>
          <p:nvPr/>
        </p:nvCxnSpPr>
        <p:spPr bwMode="auto">
          <a:xfrm flipH="1">
            <a:off x="1951211"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Rectangle 318"/>
          <p:cNvSpPr/>
          <p:nvPr/>
        </p:nvSpPr>
        <p:spPr bwMode="auto">
          <a:xfrm>
            <a:off x="5551611"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0" name="Rectangle 319"/>
          <p:cNvSpPr/>
          <p:nvPr/>
        </p:nvSpPr>
        <p:spPr bwMode="auto">
          <a:xfrm>
            <a:off x="295027" y="2560340"/>
            <a:ext cx="46805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smtClean="0"/>
              <a:t>Distributed TESI Protection connected </a:t>
            </a:r>
            <a:r>
              <a:rPr lang="en-GB" dirty="0" smtClean="0"/>
              <a:t>to DRNI</a:t>
            </a:r>
            <a:endParaRPr lang="en-US" dirty="0"/>
          </a:p>
        </p:txBody>
      </p:sp>
      <p:sp>
        <p:nvSpPr>
          <p:cNvPr id="29" name="Rectangle 28"/>
          <p:cNvSpPr/>
          <p:nvPr/>
        </p:nvSpPr>
        <p:spPr bwMode="auto">
          <a:xfrm>
            <a:off x="280131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05374"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17342"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2819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3924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121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236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232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54644"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298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2981"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1296"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132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13263"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025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225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7426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27614"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8359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55606"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2209"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79831"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79956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58475"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08313"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297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738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3384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45815"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145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250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1447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250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246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831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145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1454"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6455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7652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76522"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343726"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87584"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07074"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68152"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24136"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16424"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35468"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2810"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2328"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2208"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04256"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08312"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88232"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0280"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16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076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796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068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96672"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68680"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4"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6" name="Rectangle 355"/>
          <p:cNvSpPr/>
          <p:nvPr/>
        </p:nvSpPr>
        <p:spPr bwMode="auto">
          <a:xfrm>
            <a:off x="7992889"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60" name="Straight Connector 359"/>
          <p:cNvCxnSpPr/>
          <p:nvPr/>
        </p:nvCxnSpPr>
        <p:spPr bwMode="auto">
          <a:xfrm>
            <a:off x="8496945"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8208913"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6" name="Rectangle 365"/>
          <p:cNvSpPr/>
          <p:nvPr/>
        </p:nvSpPr>
        <p:spPr bwMode="auto">
          <a:xfrm>
            <a:off x="6919764"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1" name="Straight Connector 370"/>
          <p:cNvCxnSpPr/>
          <p:nvPr/>
        </p:nvCxnSpPr>
        <p:spPr bwMode="auto">
          <a:xfrm>
            <a:off x="7430815"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4" name="Straight Connector 373"/>
          <p:cNvCxnSpPr/>
          <p:nvPr/>
        </p:nvCxnSpPr>
        <p:spPr bwMode="auto">
          <a:xfrm>
            <a:off x="7142783"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flipH="1">
            <a:off x="850394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81" name="Straight Connector 380"/>
          <p:cNvCxnSpPr/>
          <p:nvPr/>
        </p:nvCxnSpPr>
        <p:spPr bwMode="auto">
          <a:xfrm>
            <a:off x="814390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95" name="Isosceles Triangle 394"/>
          <p:cNvSpPr/>
          <p:nvPr/>
        </p:nvSpPr>
        <p:spPr bwMode="auto">
          <a:xfrm>
            <a:off x="8346215"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a:off x="8064553"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Trapezoid 402"/>
          <p:cNvSpPr/>
          <p:nvPr/>
        </p:nvSpPr>
        <p:spPr bwMode="auto">
          <a:xfrm>
            <a:off x="8064552" y="343069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a:off x="7292867"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Isosceles Triangle 411"/>
          <p:cNvSpPr/>
          <p:nvPr/>
        </p:nvSpPr>
        <p:spPr bwMode="auto">
          <a:xfrm>
            <a:off x="7004835"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Trapezoid 416"/>
          <p:cNvSpPr/>
          <p:nvPr/>
        </p:nvSpPr>
        <p:spPr bwMode="auto">
          <a:xfrm>
            <a:off x="7004834" y="343069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0" name="Straight Connector 419"/>
          <p:cNvCxnSpPr/>
          <p:nvPr/>
        </p:nvCxnSpPr>
        <p:spPr bwMode="auto">
          <a:xfrm>
            <a:off x="722182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1" name="Straight Connector 420"/>
          <p:cNvCxnSpPr/>
          <p:nvPr/>
        </p:nvCxnSpPr>
        <p:spPr bwMode="auto">
          <a:xfrm>
            <a:off x="729382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2" name="Straight Connector 421"/>
          <p:cNvCxnSpPr/>
          <p:nvPr/>
        </p:nvCxnSpPr>
        <p:spPr bwMode="auto">
          <a:xfrm>
            <a:off x="736583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3" name="Straight Connector 422"/>
          <p:cNvCxnSpPr/>
          <p:nvPr/>
        </p:nvCxnSpPr>
        <p:spPr bwMode="auto">
          <a:xfrm>
            <a:off x="8419185"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a:off x="827516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8347177"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9" name="Freeform 428"/>
          <p:cNvSpPr/>
          <p:nvPr/>
        </p:nvSpPr>
        <p:spPr bwMode="auto">
          <a:xfrm>
            <a:off x="7063780"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9" name="TextBox 438"/>
          <p:cNvSpPr txBox="1"/>
          <p:nvPr/>
        </p:nvSpPr>
        <p:spPr>
          <a:xfrm>
            <a:off x="7471402" y="300951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40" name="TextBox 439"/>
          <p:cNvSpPr txBox="1"/>
          <p:nvPr/>
        </p:nvSpPr>
        <p:spPr>
          <a:xfrm>
            <a:off x="6991136" y="300951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41" name="TextBox 440"/>
          <p:cNvSpPr txBox="1"/>
          <p:nvPr/>
        </p:nvSpPr>
        <p:spPr>
          <a:xfrm>
            <a:off x="8550046" y="30089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42" name="TextBox 441"/>
          <p:cNvSpPr txBox="1"/>
          <p:nvPr/>
        </p:nvSpPr>
        <p:spPr>
          <a:xfrm>
            <a:off x="7999884" y="300893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3" name="Rectangle 442"/>
          <p:cNvSpPr/>
          <p:nvPr/>
        </p:nvSpPr>
        <p:spPr bwMode="auto">
          <a:xfrm>
            <a:off x="8921362"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4" name="Freeform 443"/>
          <p:cNvSpPr/>
          <p:nvPr/>
        </p:nvSpPr>
        <p:spPr bwMode="auto">
          <a:xfrm>
            <a:off x="9065378"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5" name="Straight Connector 444"/>
          <p:cNvCxnSpPr/>
          <p:nvPr/>
        </p:nvCxnSpPr>
        <p:spPr bwMode="auto">
          <a:xfrm>
            <a:off x="9425418"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6" name="Straight Connector 445"/>
          <p:cNvCxnSpPr/>
          <p:nvPr/>
        </p:nvCxnSpPr>
        <p:spPr bwMode="auto">
          <a:xfrm>
            <a:off x="9137386"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47" name="Rectangle 446"/>
          <p:cNvSpPr/>
          <p:nvPr/>
        </p:nvSpPr>
        <p:spPr bwMode="auto">
          <a:xfrm>
            <a:off x="5983023"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8" name="Straight Connector 447"/>
          <p:cNvCxnSpPr/>
          <p:nvPr/>
        </p:nvCxnSpPr>
        <p:spPr bwMode="auto">
          <a:xfrm>
            <a:off x="6494074"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a:off x="6206042"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a:off x="649407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60" name="Straight Connector 459"/>
          <p:cNvCxnSpPr/>
          <p:nvPr/>
        </p:nvCxnSpPr>
        <p:spPr bwMode="auto">
          <a:xfrm>
            <a:off x="613403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61" name="Isosceles Triangle 460"/>
          <p:cNvSpPr/>
          <p:nvPr/>
        </p:nvSpPr>
        <p:spPr bwMode="auto">
          <a:xfrm>
            <a:off x="9274688"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a:off x="8993026"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6" name="Trapezoid 465"/>
          <p:cNvSpPr/>
          <p:nvPr/>
        </p:nvSpPr>
        <p:spPr bwMode="auto">
          <a:xfrm>
            <a:off x="8993025" y="343069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a:off x="6356126"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8" name="Isosceles Triangle 467"/>
          <p:cNvSpPr/>
          <p:nvPr/>
        </p:nvSpPr>
        <p:spPr bwMode="auto">
          <a:xfrm>
            <a:off x="6068094"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rapezoid 471"/>
          <p:cNvSpPr/>
          <p:nvPr/>
        </p:nvSpPr>
        <p:spPr bwMode="auto">
          <a:xfrm>
            <a:off x="6068093" y="343069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extBox 472"/>
          <p:cNvSpPr txBox="1"/>
          <p:nvPr/>
        </p:nvSpPr>
        <p:spPr>
          <a:xfrm>
            <a:off x="6535297" y="300951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74" name="TextBox 473"/>
          <p:cNvSpPr txBox="1"/>
          <p:nvPr/>
        </p:nvSpPr>
        <p:spPr>
          <a:xfrm>
            <a:off x="5983659" y="300951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78" name="TextBox 477"/>
          <p:cNvSpPr txBox="1"/>
          <p:nvPr/>
        </p:nvSpPr>
        <p:spPr>
          <a:xfrm>
            <a:off x="9463833" y="300893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79" name="TextBox 478"/>
          <p:cNvSpPr txBox="1"/>
          <p:nvPr/>
        </p:nvSpPr>
        <p:spPr>
          <a:xfrm>
            <a:off x="8863979" y="3008938"/>
            <a:ext cx="299762"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TextBox 483"/>
          <p:cNvSpPr txBox="1"/>
          <p:nvPr/>
        </p:nvSpPr>
        <p:spPr>
          <a:xfrm>
            <a:off x="7698645" y="207283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485" name="Freeform 484"/>
          <p:cNvSpPr/>
          <p:nvPr/>
        </p:nvSpPr>
        <p:spPr bwMode="auto">
          <a:xfrm>
            <a:off x="6559723" y="228885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6" name="TextBox 485"/>
          <p:cNvSpPr txBox="1"/>
          <p:nvPr/>
        </p:nvSpPr>
        <p:spPr>
          <a:xfrm>
            <a:off x="6415707" y="192881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487" name="TextBox 486"/>
          <p:cNvSpPr txBox="1"/>
          <p:nvPr/>
        </p:nvSpPr>
        <p:spPr>
          <a:xfrm>
            <a:off x="9007995" y="192881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488" name="Straight Connector 487"/>
          <p:cNvCxnSpPr/>
          <p:nvPr/>
        </p:nvCxnSpPr>
        <p:spPr bwMode="auto">
          <a:xfrm flipH="1">
            <a:off x="6127039" y="214484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9" name="Straight Connector 488"/>
          <p:cNvCxnSpPr/>
          <p:nvPr/>
        </p:nvCxnSpPr>
        <p:spPr bwMode="auto">
          <a:xfrm>
            <a:off x="9144381" y="214484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90" name="Straight Connector 489"/>
          <p:cNvCxnSpPr/>
          <p:nvPr/>
        </p:nvCxnSpPr>
        <p:spPr bwMode="auto">
          <a:xfrm>
            <a:off x="8143899" y="207283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91" name="Straight Connector 490"/>
          <p:cNvCxnSpPr/>
          <p:nvPr/>
        </p:nvCxnSpPr>
        <p:spPr bwMode="auto">
          <a:xfrm flipH="1">
            <a:off x="7063779" y="214484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97" name="Freeform 496"/>
          <p:cNvSpPr/>
          <p:nvPr/>
        </p:nvSpPr>
        <p:spPr bwMode="auto">
          <a:xfrm>
            <a:off x="7495827" y="243287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TextBox 497"/>
          <p:cNvSpPr txBox="1"/>
          <p:nvPr/>
        </p:nvSpPr>
        <p:spPr>
          <a:xfrm>
            <a:off x="7999883" y="192881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99" name="TextBox 498"/>
          <p:cNvSpPr txBox="1"/>
          <p:nvPr/>
        </p:nvSpPr>
        <p:spPr>
          <a:xfrm>
            <a:off x="7279803" y="192881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00" name="TextBox 499"/>
          <p:cNvSpPr txBox="1"/>
          <p:nvPr/>
        </p:nvSpPr>
        <p:spPr>
          <a:xfrm>
            <a:off x="7711851" y="243287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501" name="Straight Connector 500"/>
          <p:cNvCxnSpPr/>
          <p:nvPr/>
        </p:nvCxnSpPr>
        <p:spPr bwMode="auto">
          <a:xfrm>
            <a:off x="934320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2" name="Straight Connector 501"/>
          <p:cNvCxnSpPr/>
          <p:nvPr/>
        </p:nvCxnSpPr>
        <p:spPr bwMode="auto">
          <a:xfrm>
            <a:off x="919919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3" name="Straight Connector 502"/>
          <p:cNvCxnSpPr/>
          <p:nvPr/>
        </p:nvCxnSpPr>
        <p:spPr bwMode="auto">
          <a:xfrm>
            <a:off x="927119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4" name="Straight Connector 503"/>
          <p:cNvCxnSpPr/>
          <p:nvPr/>
        </p:nvCxnSpPr>
        <p:spPr bwMode="auto">
          <a:xfrm>
            <a:off x="643225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6288243"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6360251"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2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8"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2"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606"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615"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19"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4"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9"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Port filtering entities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271691" y="1624236"/>
            <a:ext cx="4265277" cy="614856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1051" y="3066268"/>
            <a:ext cx="4795243" cy="4534632"/>
          </a:xfrm>
          <a:prstGeom prst="rect">
            <a:avLst/>
          </a:prstGeom>
          <a:noFill/>
          <a:ln w="9525">
            <a:noFill/>
            <a:miter lim="800000"/>
            <a:headEnd/>
            <a:tailEnd/>
          </a:ln>
        </p:spPr>
      </p:pic>
      <p:sp>
        <p:nvSpPr>
          <p:cNvPr id="7" name="TextBox 6"/>
          <p:cNvSpPr txBox="1"/>
          <p:nvPr/>
        </p:nvSpPr>
        <p:spPr>
          <a:xfrm>
            <a:off x="583059" y="1840260"/>
            <a:ext cx="5112567" cy="738664"/>
          </a:xfrm>
          <a:prstGeom prst="rect">
            <a:avLst/>
          </a:prstGeom>
          <a:noFill/>
        </p:spPr>
        <p:txBody>
          <a:bodyPr wrap="square" lIns="0" tIns="0" rIns="0" bIns="0" rtlCol="0">
            <a:spAutoFit/>
          </a:bodyPr>
          <a:lstStyle/>
          <a:p>
            <a:r>
              <a:rPr lang="en-GB" sz="1600" b="0" dirty="0" smtClean="0"/>
              <a:t>Figures 22-2 and 22-4 in 802.1Q illustrate the location of the port filtering entities in a bridge port. How to apply these specifications in the case of a CBP?</a:t>
            </a:r>
            <a:endParaRPr lang="en-US" sz="1600" b="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 filtering entities location in CBP?</a:t>
            </a:r>
            <a:endParaRPr lang="en-US" dirty="0"/>
          </a:p>
        </p:txBody>
      </p:sp>
      <p:sp>
        <p:nvSpPr>
          <p:cNvPr id="3" name="Rectangle 2"/>
          <p:cNvSpPr/>
          <p:nvPr/>
        </p:nvSpPr>
        <p:spPr bwMode="auto">
          <a:xfrm>
            <a:off x="288673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288673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288673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 name="Straight Connector 5"/>
          <p:cNvCxnSpPr/>
          <p:nvPr/>
        </p:nvCxnSpPr>
        <p:spPr bwMode="auto">
          <a:xfrm>
            <a:off x="382283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288673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86735"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8673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8673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8673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317476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317476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53480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53480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Isosceles Triangle 15"/>
          <p:cNvSpPr/>
          <p:nvPr/>
        </p:nvSpPr>
        <p:spPr bwMode="auto">
          <a:xfrm flipV="1">
            <a:off x="305404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 name="Isosceles Triangle 16"/>
          <p:cNvSpPr/>
          <p:nvPr/>
        </p:nvSpPr>
        <p:spPr bwMode="auto">
          <a:xfrm flipV="1">
            <a:off x="433527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Rectangle 17"/>
          <p:cNvSpPr/>
          <p:nvPr/>
        </p:nvSpPr>
        <p:spPr bwMode="auto">
          <a:xfrm>
            <a:off x="38234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2283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418287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41828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4709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47091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38948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 name="Flowchart: Delay 25"/>
          <p:cNvSpPr/>
          <p:nvPr/>
        </p:nvSpPr>
        <p:spPr bwMode="auto">
          <a:xfrm rot="16200000">
            <a:off x="39668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 name="Flowchart: Delay 26"/>
          <p:cNvSpPr/>
          <p:nvPr/>
        </p:nvSpPr>
        <p:spPr bwMode="auto">
          <a:xfrm rot="5400000" flipV="1">
            <a:off x="39668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flipV="1">
            <a:off x="38948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 name="Isosceles Triangle 28"/>
          <p:cNvSpPr/>
          <p:nvPr/>
        </p:nvSpPr>
        <p:spPr bwMode="auto">
          <a:xfrm>
            <a:off x="416797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Flowchart: Delay 30"/>
          <p:cNvSpPr/>
          <p:nvPr/>
        </p:nvSpPr>
        <p:spPr bwMode="auto">
          <a:xfrm rot="16200000">
            <a:off x="423998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423998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 name="Isosceles Triangle 32"/>
          <p:cNvSpPr/>
          <p:nvPr/>
        </p:nvSpPr>
        <p:spPr bwMode="auto">
          <a:xfrm flipV="1">
            <a:off x="416797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447091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16200000">
            <a:off x="454291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Flowchart: Delay 36"/>
          <p:cNvSpPr/>
          <p:nvPr/>
        </p:nvSpPr>
        <p:spPr bwMode="auto">
          <a:xfrm rot="5400000" flipV="1">
            <a:off x="454291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Isosceles Triangle 37"/>
          <p:cNvSpPr/>
          <p:nvPr/>
        </p:nvSpPr>
        <p:spPr bwMode="auto">
          <a:xfrm flipV="1">
            <a:off x="447091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 name="Isosceles Triangle 38"/>
          <p:cNvSpPr/>
          <p:nvPr/>
        </p:nvSpPr>
        <p:spPr bwMode="auto">
          <a:xfrm>
            <a:off x="294383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 name="Flowchart: Delay 40"/>
          <p:cNvSpPr/>
          <p:nvPr/>
        </p:nvSpPr>
        <p:spPr bwMode="auto">
          <a:xfrm rot="16200000">
            <a:off x="301584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301584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flipV="1">
            <a:off x="294383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323186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Flowchart: Delay 45"/>
          <p:cNvSpPr/>
          <p:nvPr/>
        </p:nvSpPr>
        <p:spPr bwMode="auto">
          <a:xfrm rot="16200000">
            <a:off x="330387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Flowchart: Delay 46"/>
          <p:cNvSpPr/>
          <p:nvPr/>
        </p:nvSpPr>
        <p:spPr bwMode="auto">
          <a:xfrm rot="5400000" flipV="1">
            <a:off x="330387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 name="Isosceles Triangle 47"/>
          <p:cNvSpPr/>
          <p:nvPr/>
        </p:nvSpPr>
        <p:spPr bwMode="auto">
          <a:xfrm flipV="1">
            <a:off x="323186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Isosceles Triangle 48"/>
          <p:cNvSpPr/>
          <p:nvPr/>
        </p:nvSpPr>
        <p:spPr bwMode="auto">
          <a:xfrm>
            <a:off x="353480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 name="Flowchart: Delay 50"/>
          <p:cNvSpPr/>
          <p:nvPr/>
        </p:nvSpPr>
        <p:spPr bwMode="auto">
          <a:xfrm rot="16200000">
            <a:off x="360681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Flowchart: Delay 51"/>
          <p:cNvSpPr/>
          <p:nvPr/>
        </p:nvSpPr>
        <p:spPr bwMode="auto">
          <a:xfrm rot="5400000" flipV="1">
            <a:off x="360681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 name="Isosceles Triangle 52"/>
          <p:cNvSpPr/>
          <p:nvPr/>
        </p:nvSpPr>
        <p:spPr bwMode="auto">
          <a:xfrm flipV="1">
            <a:off x="353480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Isosceles Triangle 53"/>
          <p:cNvSpPr/>
          <p:nvPr/>
        </p:nvSpPr>
        <p:spPr bwMode="auto">
          <a:xfrm flipV="1">
            <a:off x="368720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5" name="Straight Arrow Connector 54"/>
          <p:cNvCxnSpPr/>
          <p:nvPr/>
        </p:nvCxnSpPr>
        <p:spPr bwMode="auto">
          <a:xfrm>
            <a:off x="295027" y="1264196"/>
            <a:ext cx="580" cy="208823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6" name="TextBox 55"/>
          <p:cNvSpPr txBox="1"/>
          <p:nvPr/>
        </p:nvSpPr>
        <p:spPr>
          <a:xfrm rot="16200000" flipH="1">
            <a:off x="114241" y="2237650"/>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57" name="Straight Arrow Connector 56"/>
          <p:cNvCxnSpPr/>
          <p:nvPr/>
        </p:nvCxnSpPr>
        <p:spPr bwMode="auto">
          <a:xfrm>
            <a:off x="293867" y="3559160"/>
            <a:ext cx="580" cy="14494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8" name="TextBox 57"/>
          <p:cNvSpPr txBox="1"/>
          <p:nvPr/>
        </p:nvSpPr>
        <p:spPr>
          <a:xfrm rot="16200000" flipH="1">
            <a:off x="68777" y="4206878"/>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59" name="TextBox 58"/>
          <p:cNvSpPr txBox="1"/>
          <p:nvPr/>
        </p:nvSpPr>
        <p:spPr>
          <a:xfrm>
            <a:off x="9440043" y="133620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0" name="TextBox 59"/>
          <p:cNvSpPr txBox="1"/>
          <p:nvPr/>
        </p:nvSpPr>
        <p:spPr>
          <a:xfrm>
            <a:off x="9368035" y="4639280"/>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62" name="TextBox 61"/>
          <p:cNvSpPr txBox="1"/>
          <p:nvPr/>
        </p:nvSpPr>
        <p:spPr>
          <a:xfrm>
            <a:off x="9656067" y="3374494"/>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63" name="Rectangle 62"/>
          <p:cNvSpPr/>
          <p:nvPr/>
        </p:nvSpPr>
        <p:spPr bwMode="auto">
          <a:xfrm>
            <a:off x="288731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288731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65" name="TextBox 64"/>
          <p:cNvSpPr txBox="1"/>
          <p:nvPr/>
        </p:nvSpPr>
        <p:spPr>
          <a:xfrm>
            <a:off x="9440043" y="20562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6" name="Rectangle 65"/>
          <p:cNvSpPr/>
          <p:nvPr/>
        </p:nvSpPr>
        <p:spPr bwMode="auto">
          <a:xfrm>
            <a:off x="151011" y="5008612"/>
            <a:ext cx="9577064" cy="360040"/>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223019" y="904156"/>
            <a:ext cx="9577064"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2887314" y="443254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72" name="Straight Arrow Connector 71"/>
          <p:cNvCxnSpPr/>
          <p:nvPr/>
        </p:nvCxnSpPr>
        <p:spPr bwMode="auto">
          <a:xfrm>
            <a:off x="2527275" y="4504556"/>
            <a:ext cx="360040" cy="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5" name="Rectangle 74"/>
          <p:cNvSpPr/>
          <p:nvPr/>
        </p:nvSpPr>
        <p:spPr bwMode="auto">
          <a:xfrm>
            <a:off x="504697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a:off x="504697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a:off x="504697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598307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 name="Rectangle 78"/>
          <p:cNvSpPr/>
          <p:nvPr/>
        </p:nvSpPr>
        <p:spPr bwMode="auto">
          <a:xfrm>
            <a:off x="504697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a:off x="5046975" y="3784476"/>
            <a:ext cx="1872208" cy="86409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6.11, 9.5c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
        <p:nvSpPr>
          <p:cNvPr id="81" name="Rectangle 80"/>
          <p:cNvSpPr/>
          <p:nvPr/>
        </p:nvSpPr>
        <p:spPr bwMode="auto">
          <a:xfrm>
            <a:off x="504697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a:off x="504697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3" name="Rectangle 82"/>
          <p:cNvSpPr/>
          <p:nvPr/>
        </p:nvSpPr>
        <p:spPr bwMode="auto">
          <a:xfrm>
            <a:off x="504697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4" name="Rectangle 83"/>
          <p:cNvSpPr/>
          <p:nvPr/>
        </p:nvSpPr>
        <p:spPr bwMode="auto">
          <a:xfrm>
            <a:off x="533500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533500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6" name="Rectangle 85"/>
          <p:cNvSpPr/>
          <p:nvPr/>
        </p:nvSpPr>
        <p:spPr bwMode="auto">
          <a:xfrm>
            <a:off x="569504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7" name="Rectangle 86"/>
          <p:cNvSpPr/>
          <p:nvPr/>
        </p:nvSpPr>
        <p:spPr bwMode="auto">
          <a:xfrm>
            <a:off x="569504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8" name="Isosceles Triangle 87"/>
          <p:cNvSpPr/>
          <p:nvPr/>
        </p:nvSpPr>
        <p:spPr bwMode="auto">
          <a:xfrm flipV="1">
            <a:off x="521428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Isosceles Triangle 88"/>
          <p:cNvSpPr/>
          <p:nvPr/>
        </p:nvSpPr>
        <p:spPr bwMode="auto">
          <a:xfrm flipV="1">
            <a:off x="649551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598365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1" name="Rectangle 90"/>
          <p:cNvSpPr/>
          <p:nvPr/>
        </p:nvSpPr>
        <p:spPr bwMode="auto">
          <a:xfrm>
            <a:off x="59830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2" name="Rectangle 91"/>
          <p:cNvSpPr/>
          <p:nvPr/>
        </p:nvSpPr>
        <p:spPr bwMode="auto">
          <a:xfrm>
            <a:off x="63431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3" name="Rectangle 92"/>
          <p:cNvSpPr/>
          <p:nvPr/>
        </p:nvSpPr>
        <p:spPr bwMode="auto">
          <a:xfrm>
            <a:off x="634311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4" name="Rectangle 93"/>
          <p:cNvSpPr/>
          <p:nvPr/>
        </p:nvSpPr>
        <p:spPr bwMode="auto">
          <a:xfrm>
            <a:off x="663115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 name="Rectangle 94"/>
          <p:cNvSpPr/>
          <p:nvPr/>
        </p:nvSpPr>
        <p:spPr bwMode="auto">
          <a:xfrm>
            <a:off x="663115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 name="Isosceles Triangle 95"/>
          <p:cNvSpPr/>
          <p:nvPr/>
        </p:nvSpPr>
        <p:spPr bwMode="auto">
          <a:xfrm>
            <a:off x="605508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Flowchart: Delay 96"/>
          <p:cNvSpPr/>
          <p:nvPr/>
        </p:nvSpPr>
        <p:spPr bwMode="auto">
          <a:xfrm rot="16200000">
            <a:off x="612709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Flowchart: Delay 97"/>
          <p:cNvSpPr/>
          <p:nvPr/>
        </p:nvSpPr>
        <p:spPr bwMode="auto">
          <a:xfrm rot="5400000" flipV="1">
            <a:off x="612709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 name="Isosceles Triangle 98"/>
          <p:cNvSpPr/>
          <p:nvPr/>
        </p:nvSpPr>
        <p:spPr bwMode="auto">
          <a:xfrm flipV="1">
            <a:off x="605508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 name="Isosceles Triangle 99"/>
          <p:cNvSpPr/>
          <p:nvPr/>
        </p:nvSpPr>
        <p:spPr bwMode="auto">
          <a:xfrm>
            <a:off x="632821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 name="Flowchart: Delay 100"/>
          <p:cNvSpPr/>
          <p:nvPr/>
        </p:nvSpPr>
        <p:spPr bwMode="auto">
          <a:xfrm rot="16200000">
            <a:off x="640022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Flowchart: Delay 101"/>
          <p:cNvSpPr/>
          <p:nvPr/>
        </p:nvSpPr>
        <p:spPr bwMode="auto">
          <a:xfrm rot="5400000" flipV="1">
            <a:off x="640022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Isosceles Triangle 102"/>
          <p:cNvSpPr/>
          <p:nvPr/>
        </p:nvSpPr>
        <p:spPr bwMode="auto">
          <a:xfrm flipV="1">
            <a:off x="632821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 name="Isosceles Triangle 103"/>
          <p:cNvSpPr/>
          <p:nvPr/>
        </p:nvSpPr>
        <p:spPr bwMode="auto">
          <a:xfrm>
            <a:off x="663115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 name="Flowchart: Delay 104"/>
          <p:cNvSpPr/>
          <p:nvPr/>
        </p:nvSpPr>
        <p:spPr bwMode="auto">
          <a:xfrm rot="16200000">
            <a:off x="670315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6" name="Flowchart: Delay 105"/>
          <p:cNvSpPr/>
          <p:nvPr/>
        </p:nvSpPr>
        <p:spPr bwMode="auto">
          <a:xfrm rot="5400000" flipV="1">
            <a:off x="670315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Isosceles Triangle 106"/>
          <p:cNvSpPr/>
          <p:nvPr/>
        </p:nvSpPr>
        <p:spPr bwMode="auto">
          <a:xfrm flipV="1">
            <a:off x="663115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8" name="Isosceles Triangle 107"/>
          <p:cNvSpPr/>
          <p:nvPr/>
        </p:nvSpPr>
        <p:spPr bwMode="auto">
          <a:xfrm>
            <a:off x="510407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9" name="Flowchart: Delay 108"/>
          <p:cNvSpPr/>
          <p:nvPr/>
        </p:nvSpPr>
        <p:spPr bwMode="auto">
          <a:xfrm rot="16200000">
            <a:off x="517608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0" name="Flowchart: Delay 109"/>
          <p:cNvSpPr/>
          <p:nvPr/>
        </p:nvSpPr>
        <p:spPr bwMode="auto">
          <a:xfrm rot="5400000" flipV="1">
            <a:off x="517608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 name="Isosceles Triangle 110"/>
          <p:cNvSpPr/>
          <p:nvPr/>
        </p:nvSpPr>
        <p:spPr bwMode="auto">
          <a:xfrm flipV="1">
            <a:off x="510407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Isosceles Triangle 111"/>
          <p:cNvSpPr/>
          <p:nvPr/>
        </p:nvSpPr>
        <p:spPr bwMode="auto">
          <a:xfrm>
            <a:off x="539210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3" name="Flowchart: Delay 112"/>
          <p:cNvSpPr/>
          <p:nvPr/>
        </p:nvSpPr>
        <p:spPr bwMode="auto">
          <a:xfrm rot="16200000">
            <a:off x="546411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lowchart: Delay 113"/>
          <p:cNvSpPr/>
          <p:nvPr/>
        </p:nvSpPr>
        <p:spPr bwMode="auto">
          <a:xfrm rot="5400000" flipV="1">
            <a:off x="546411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Isosceles Triangle 114"/>
          <p:cNvSpPr/>
          <p:nvPr/>
        </p:nvSpPr>
        <p:spPr bwMode="auto">
          <a:xfrm flipV="1">
            <a:off x="539210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6" name="Isosceles Triangle 115"/>
          <p:cNvSpPr/>
          <p:nvPr/>
        </p:nvSpPr>
        <p:spPr bwMode="auto">
          <a:xfrm>
            <a:off x="56950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16200000">
            <a:off x="57670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lowchart: Delay 117"/>
          <p:cNvSpPr/>
          <p:nvPr/>
        </p:nvSpPr>
        <p:spPr bwMode="auto">
          <a:xfrm rot="5400000" flipV="1">
            <a:off x="57670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Isosceles Triangle 118"/>
          <p:cNvSpPr/>
          <p:nvPr/>
        </p:nvSpPr>
        <p:spPr bwMode="auto">
          <a:xfrm flipV="1">
            <a:off x="56950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0" name="Isosceles Triangle 119"/>
          <p:cNvSpPr/>
          <p:nvPr/>
        </p:nvSpPr>
        <p:spPr bwMode="auto">
          <a:xfrm flipV="1">
            <a:off x="584744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04755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04755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4" name="Rectangle 123"/>
          <p:cNvSpPr/>
          <p:nvPr/>
        </p:nvSpPr>
        <p:spPr bwMode="auto">
          <a:xfrm>
            <a:off x="5047554" y="4216524"/>
            <a:ext cx="1872208" cy="144016"/>
          </a:xfrm>
          <a:prstGeom prst="rect">
            <a:avLst/>
          </a:prstGeom>
          <a:noFill/>
          <a:ln w="9525"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5" name="Rectangle 124"/>
          <p:cNvSpPr/>
          <p:nvPr/>
        </p:nvSpPr>
        <p:spPr bwMode="auto">
          <a:xfrm>
            <a:off x="7495827"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495828"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7495828"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8431932"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7495828"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495828"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74958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a:off x="749582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7783859"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778385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814389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814389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Isosceles Triangle 137"/>
          <p:cNvSpPr/>
          <p:nvPr/>
        </p:nvSpPr>
        <p:spPr bwMode="auto">
          <a:xfrm flipV="1">
            <a:off x="7663135"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Isosceles Triangle 138"/>
          <p:cNvSpPr/>
          <p:nvPr/>
        </p:nvSpPr>
        <p:spPr bwMode="auto">
          <a:xfrm flipV="1">
            <a:off x="894437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Rectangle 139"/>
          <p:cNvSpPr/>
          <p:nvPr/>
        </p:nvSpPr>
        <p:spPr bwMode="auto">
          <a:xfrm>
            <a:off x="84325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843193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879197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a:off x="879197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a:off x="908000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5" name="Rectangle 144"/>
          <p:cNvSpPr/>
          <p:nvPr/>
        </p:nvSpPr>
        <p:spPr bwMode="auto">
          <a:xfrm>
            <a:off x="908000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Isosceles Triangle 145"/>
          <p:cNvSpPr/>
          <p:nvPr/>
        </p:nvSpPr>
        <p:spPr bwMode="auto">
          <a:xfrm>
            <a:off x="850394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Flowchart: Delay 146"/>
          <p:cNvSpPr/>
          <p:nvPr/>
        </p:nvSpPr>
        <p:spPr bwMode="auto">
          <a:xfrm rot="16200000">
            <a:off x="857594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8" name="Flowchart: Delay 147"/>
          <p:cNvSpPr/>
          <p:nvPr/>
        </p:nvSpPr>
        <p:spPr bwMode="auto">
          <a:xfrm rot="5400000" flipV="1">
            <a:off x="857594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850394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0" name="Isosceles Triangle 149"/>
          <p:cNvSpPr/>
          <p:nvPr/>
        </p:nvSpPr>
        <p:spPr bwMode="auto">
          <a:xfrm>
            <a:off x="877706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1" name="Flowchart: Delay 150"/>
          <p:cNvSpPr/>
          <p:nvPr/>
        </p:nvSpPr>
        <p:spPr bwMode="auto">
          <a:xfrm rot="16200000">
            <a:off x="884907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2" name="Flowchart: Delay 151"/>
          <p:cNvSpPr/>
          <p:nvPr/>
        </p:nvSpPr>
        <p:spPr bwMode="auto">
          <a:xfrm rot="5400000" flipV="1">
            <a:off x="884907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Isosceles Triangle 152"/>
          <p:cNvSpPr/>
          <p:nvPr/>
        </p:nvSpPr>
        <p:spPr bwMode="auto">
          <a:xfrm flipV="1">
            <a:off x="877706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Isosceles Triangle 153"/>
          <p:cNvSpPr/>
          <p:nvPr/>
        </p:nvSpPr>
        <p:spPr bwMode="auto">
          <a:xfrm>
            <a:off x="9080004"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5" name="Flowchart: Delay 154"/>
          <p:cNvSpPr/>
          <p:nvPr/>
        </p:nvSpPr>
        <p:spPr bwMode="auto">
          <a:xfrm rot="16200000">
            <a:off x="9152012"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Flowchart: Delay 155"/>
          <p:cNvSpPr/>
          <p:nvPr/>
        </p:nvSpPr>
        <p:spPr bwMode="auto">
          <a:xfrm rot="5400000" flipV="1">
            <a:off x="9152012"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7" name="Isosceles Triangle 156"/>
          <p:cNvSpPr/>
          <p:nvPr/>
        </p:nvSpPr>
        <p:spPr bwMode="auto">
          <a:xfrm flipV="1">
            <a:off x="9080004"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8" name="Isosceles Triangle 157"/>
          <p:cNvSpPr/>
          <p:nvPr/>
        </p:nvSpPr>
        <p:spPr bwMode="auto">
          <a:xfrm>
            <a:off x="7552929"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16200000">
            <a:off x="7624937"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0" name="Flowchart: Delay 159"/>
          <p:cNvSpPr/>
          <p:nvPr/>
        </p:nvSpPr>
        <p:spPr bwMode="auto">
          <a:xfrm rot="5400000" flipV="1">
            <a:off x="7624937"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flipV="1">
            <a:off x="7552929"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2" name="Isosceles Triangle 161"/>
          <p:cNvSpPr/>
          <p:nvPr/>
        </p:nvSpPr>
        <p:spPr bwMode="auto">
          <a:xfrm>
            <a:off x="784096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3" name="Flowchart: Delay 162"/>
          <p:cNvSpPr/>
          <p:nvPr/>
        </p:nvSpPr>
        <p:spPr bwMode="auto">
          <a:xfrm rot="16200000">
            <a:off x="791296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791296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5" name="Isosceles Triangle 164"/>
          <p:cNvSpPr/>
          <p:nvPr/>
        </p:nvSpPr>
        <p:spPr bwMode="auto">
          <a:xfrm flipV="1">
            <a:off x="784096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814390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7" name="Flowchart: Delay 166"/>
          <p:cNvSpPr/>
          <p:nvPr/>
        </p:nvSpPr>
        <p:spPr bwMode="auto">
          <a:xfrm rot="16200000">
            <a:off x="821590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8" name="Flowchart: Delay 167"/>
          <p:cNvSpPr/>
          <p:nvPr/>
        </p:nvSpPr>
        <p:spPr bwMode="auto">
          <a:xfrm rot="5400000" flipV="1">
            <a:off x="821590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814390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8296300"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ight Brace 170"/>
          <p:cNvSpPr/>
          <p:nvPr/>
        </p:nvSpPr>
        <p:spPr bwMode="auto">
          <a:xfrm>
            <a:off x="9440043" y="2488332"/>
            <a:ext cx="144016" cy="20882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2" name="Rectangle 171"/>
          <p:cNvSpPr/>
          <p:nvPr/>
        </p:nvSpPr>
        <p:spPr bwMode="auto">
          <a:xfrm>
            <a:off x="7496407"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7496407"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75" name="Rectangle 174"/>
          <p:cNvSpPr/>
          <p:nvPr/>
        </p:nvSpPr>
        <p:spPr bwMode="auto">
          <a:xfrm>
            <a:off x="7495827" y="4000500"/>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7496406" y="3784476"/>
            <a:ext cx="18716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a:t>
            </a:r>
            <a:r>
              <a:rPr kumimoji="0" lang="en-US" sz="1100" b="0" i="0" u="none" strike="noStrike" cap="none" normalizeH="0" baseline="0" dirty="0" err="1" smtClean="0">
                <a:ln>
                  <a:noFill/>
                </a:ln>
                <a:solidFill>
                  <a:srgbClr val="C00000"/>
                </a:solidFill>
                <a:effectLst/>
                <a:latin typeface="Arial" charset="0"/>
                <a:ea typeface="MS PGothic" pitchFamily="34" charset="-128"/>
              </a:rPr>
              <a:t>entitIes</a:t>
            </a:r>
            <a:r>
              <a:rPr kumimoji="0" lang="en-US" sz="1100" b="0" i="0" u="none" strike="noStrike" cap="none" normalizeH="0" baseline="0" dirty="0" smtClean="0">
                <a:ln>
                  <a:noFill/>
                </a:ln>
                <a:solidFill>
                  <a:srgbClr val="C00000"/>
                </a:solidFill>
                <a:effectLst/>
                <a:latin typeface="Arial" charset="0"/>
                <a:ea typeface="MS PGothic" pitchFamily="34" charset="-128"/>
              </a:rPr>
              <a:t>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179" name="Straight Arrow Connector 178"/>
          <p:cNvCxnSpPr>
            <a:stCxn id="182" idx="2"/>
          </p:cNvCxnSpPr>
          <p:nvPr/>
        </p:nvCxnSpPr>
        <p:spPr bwMode="auto">
          <a:xfrm flipH="1" flipV="1">
            <a:off x="6919763" y="4288532"/>
            <a:ext cx="26626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180" name="Straight Arrow Connector 179"/>
          <p:cNvCxnSpPr>
            <a:stCxn id="183" idx="2"/>
          </p:cNvCxnSpPr>
          <p:nvPr/>
        </p:nvCxnSpPr>
        <p:spPr bwMode="auto">
          <a:xfrm flipV="1">
            <a:off x="7240402" y="3856484"/>
            <a:ext cx="25542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181" name="TextBox 180"/>
          <p:cNvSpPr txBox="1"/>
          <p:nvPr/>
        </p:nvSpPr>
        <p:spPr>
          <a:xfrm>
            <a:off x="2538115" y="4135224"/>
            <a:ext cx="205184" cy="369332"/>
          </a:xfrm>
          <a:prstGeom prst="rect">
            <a:avLst/>
          </a:prstGeom>
          <a:noFill/>
        </p:spPr>
        <p:txBody>
          <a:bodyPr wrap="none" lIns="0" tIns="0" rIns="0" bIns="0" rtlCol="0">
            <a:spAutoFit/>
          </a:bodyPr>
          <a:lstStyle/>
          <a:p>
            <a:r>
              <a:rPr lang="en-GB" sz="2400" b="0" smtClean="0">
                <a:solidFill>
                  <a:srgbClr val="C00000"/>
                </a:solidFill>
              </a:rPr>
              <a:t>B</a:t>
            </a:r>
            <a:endParaRPr lang="en-US" sz="2400" b="0" dirty="0" smtClean="0">
              <a:solidFill>
                <a:srgbClr val="C00000"/>
              </a:solidFill>
            </a:endParaRPr>
          </a:p>
        </p:txBody>
      </p:sp>
      <p:sp>
        <p:nvSpPr>
          <p:cNvPr id="182" name="TextBox 181"/>
          <p:cNvSpPr txBox="1"/>
          <p:nvPr/>
        </p:nvSpPr>
        <p:spPr>
          <a:xfrm>
            <a:off x="7074619" y="3928492"/>
            <a:ext cx="222818" cy="369332"/>
          </a:xfrm>
          <a:prstGeom prst="rect">
            <a:avLst/>
          </a:prstGeom>
          <a:noFill/>
        </p:spPr>
        <p:txBody>
          <a:bodyPr wrap="none" lIns="0" tIns="0" rIns="0" bIns="0" rtlCol="0">
            <a:spAutoFit/>
          </a:bodyPr>
          <a:lstStyle/>
          <a:p>
            <a:r>
              <a:rPr lang="en-GB" sz="2400" b="0" dirty="0" smtClean="0">
                <a:solidFill>
                  <a:srgbClr val="C00000"/>
                </a:solidFill>
              </a:rPr>
              <a:t>C</a:t>
            </a:r>
            <a:endParaRPr lang="en-US" sz="2400" b="0" dirty="0" smtClean="0">
              <a:solidFill>
                <a:srgbClr val="C00000"/>
              </a:solidFill>
            </a:endParaRPr>
          </a:p>
        </p:txBody>
      </p:sp>
      <p:sp>
        <p:nvSpPr>
          <p:cNvPr id="183" name="TextBox 182"/>
          <p:cNvSpPr txBox="1"/>
          <p:nvPr/>
        </p:nvSpPr>
        <p:spPr>
          <a:xfrm>
            <a:off x="7128993" y="3496444"/>
            <a:ext cx="222818" cy="369332"/>
          </a:xfrm>
          <a:prstGeom prst="rect">
            <a:avLst/>
          </a:prstGeom>
          <a:noFill/>
        </p:spPr>
        <p:txBody>
          <a:bodyPr wrap="none" lIns="0" tIns="0" rIns="0" bIns="0" rtlCol="0">
            <a:spAutoFit/>
          </a:bodyPr>
          <a:lstStyle/>
          <a:p>
            <a:r>
              <a:rPr lang="en-GB" sz="2400" b="0" dirty="0" smtClean="0">
                <a:solidFill>
                  <a:srgbClr val="C00000"/>
                </a:solidFill>
              </a:rPr>
              <a:t>D</a:t>
            </a:r>
            <a:endParaRPr lang="en-US" sz="2400" b="0" dirty="0" smtClean="0">
              <a:solidFill>
                <a:srgbClr val="C00000"/>
              </a:solidFill>
            </a:endParaRPr>
          </a:p>
        </p:txBody>
      </p:sp>
      <p:sp>
        <p:nvSpPr>
          <p:cNvPr id="186" name="Trapezoid 185"/>
          <p:cNvSpPr/>
          <p:nvPr/>
        </p:nvSpPr>
        <p:spPr bwMode="auto">
          <a:xfrm>
            <a:off x="511898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6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87" name="Trapezoid 186"/>
          <p:cNvSpPr/>
          <p:nvPr/>
        </p:nvSpPr>
        <p:spPr bwMode="auto">
          <a:xfrm flipV="1">
            <a:off x="5118982"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188" name="Trapezoid 187"/>
          <p:cNvSpPr/>
          <p:nvPr/>
        </p:nvSpPr>
        <p:spPr bwMode="auto">
          <a:xfrm flipV="1">
            <a:off x="5767054"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flipV="1">
            <a:off x="6423510" y="4432548"/>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90" name="Rectangle 189"/>
          <p:cNvSpPr/>
          <p:nvPr/>
        </p:nvSpPr>
        <p:spPr bwMode="auto">
          <a:xfrm>
            <a:off x="511898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6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91" name="TextBox 190"/>
          <p:cNvSpPr txBox="1"/>
          <p:nvPr/>
        </p:nvSpPr>
        <p:spPr>
          <a:xfrm>
            <a:off x="519099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2" name="TextBox 191"/>
          <p:cNvSpPr txBox="1"/>
          <p:nvPr/>
        </p:nvSpPr>
        <p:spPr>
          <a:xfrm>
            <a:off x="5839062"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3" name="TextBox 192"/>
          <p:cNvSpPr txBox="1"/>
          <p:nvPr/>
        </p:nvSpPr>
        <p:spPr>
          <a:xfrm>
            <a:off x="652670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4" name="Trapezoid 193"/>
          <p:cNvSpPr/>
          <p:nvPr/>
        </p:nvSpPr>
        <p:spPr bwMode="auto">
          <a:xfrm>
            <a:off x="295932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5" name="Trapezoid 194"/>
          <p:cNvSpPr/>
          <p:nvPr/>
        </p:nvSpPr>
        <p:spPr bwMode="auto">
          <a:xfrm flipV="1">
            <a:off x="2959322"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6" name="Trapezoid 195"/>
          <p:cNvSpPr/>
          <p:nvPr/>
        </p:nvSpPr>
        <p:spPr bwMode="auto">
          <a:xfrm flipV="1">
            <a:off x="3607394"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7" name="Trapezoid 196"/>
          <p:cNvSpPr/>
          <p:nvPr/>
        </p:nvSpPr>
        <p:spPr bwMode="auto">
          <a:xfrm flipV="1">
            <a:off x="4263850"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8" name="Rectangle 197"/>
          <p:cNvSpPr/>
          <p:nvPr/>
        </p:nvSpPr>
        <p:spPr bwMode="auto">
          <a:xfrm>
            <a:off x="295932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9" name="TextBox 198"/>
          <p:cNvSpPr txBox="1"/>
          <p:nvPr/>
        </p:nvSpPr>
        <p:spPr>
          <a:xfrm>
            <a:off x="303133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0" name="TextBox 199"/>
          <p:cNvSpPr txBox="1"/>
          <p:nvPr/>
        </p:nvSpPr>
        <p:spPr>
          <a:xfrm>
            <a:off x="3679402"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1" name="TextBox 200"/>
          <p:cNvSpPr txBox="1"/>
          <p:nvPr/>
        </p:nvSpPr>
        <p:spPr>
          <a:xfrm>
            <a:off x="436704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2" name="Trapezoid 201"/>
          <p:cNvSpPr/>
          <p:nvPr/>
        </p:nvSpPr>
        <p:spPr bwMode="auto">
          <a:xfrm>
            <a:off x="7567835" y="3990628"/>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3" name="Trapezoid 202"/>
          <p:cNvSpPr/>
          <p:nvPr/>
        </p:nvSpPr>
        <p:spPr bwMode="auto">
          <a:xfrm flipV="1">
            <a:off x="7567835"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204" name="Trapezoid 203"/>
          <p:cNvSpPr/>
          <p:nvPr/>
        </p:nvSpPr>
        <p:spPr bwMode="auto">
          <a:xfrm flipV="1">
            <a:off x="8215907"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5" name="Trapezoid 204"/>
          <p:cNvSpPr/>
          <p:nvPr/>
        </p:nvSpPr>
        <p:spPr bwMode="auto">
          <a:xfrm flipV="1">
            <a:off x="8872363" y="4422676"/>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6" name="Rectangle 205"/>
          <p:cNvSpPr/>
          <p:nvPr/>
        </p:nvSpPr>
        <p:spPr bwMode="auto">
          <a:xfrm>
            <a:off x="7567835" y="4206652"/>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7" name="TextBox 206"/>
          <p:cNvSpPr txBox="1"/>
          <p:nvPr/>
        </p:nvSpPr>
        <p:spPr>
          <a:xfrm>
            <a:off x="763984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8" name="TextBox 207"/>
          <p:cNvSpPr txBox="1"/>
          <p:nvPr/>
        </p:nvSpPr>
        <p:spPr>
          <a:xfrm>
            <a:off x="8287915"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9" name="TextBox 208"/>
          <p:cNvSpPr txBox="1"/>
          <p:nvPr/>
        </p:nvSpPr>
        <p:spPr>
          <a:xfrm>
            <a:off x="897555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10" name="TextBox 209"/>
          <p:cNvSpPr txBox="1"/>
          <p:nvPr/>
        </p:nvSpPr>
        <p:spPr>
          <a:xfrm>
            <a:off x="223019" y="5733916"/>
            <a:ext cx="10009112" cy="2154436"/>
          </a:xfrm>
          <a:prstGeom prst="rect">
            <a:avLst/>
          </a:prstGeom>
          <a:noFill/>
        </p:spPr>
        <p:txBody>
          <a:bodyPr wrap="square" lIns="0" tIns="0" rIns="0" bIns="0" rtlCol="0">
            <a:spAutoFit/>
          </a:bodyPr>
          <a:lstStyle/>
          <a:p>
            <a:r>
              <a:rPr lang="en-GB" sz="1400" b="0" dirty="0" smtClean="0"/>
              <a:t>Under normal circumstances, the </a:t>
            </a:r>
            <a:r>
              <a:rPr lang="en-GB" sz="1400" b="0" dirty="0" err="1" smtClean="0"/>
              <a:t>CBPs</a:t>
            </a:r>
            <a:r>
              <a:rPr lang="en-GB" sz="1400" b="0" dirty="0" smtClean="0"/>
              <a:t> are Edge Ports for the  BVLAN Ethernet connections and TESI connections and port filtering should not be performed; i.e. fixed forwarding (correct?). </a:t>
            </a:r>
          </a:p>
          <a:p>
            <a:endParaRPr lang="en-GB" sz="1400" b="0" dirty="0" smtClean="0"/>
          </a:p>
          <a:p>
            <a:r>
              <a:rPr lang="en-GB" sz="1400" b="0" dirty="0" smtClean="0"/>
              <a:t>In a DRNI Portal with two nodes, BVLAN and TESI endpoints are duplicated (one in each portal node). Should port filtering be used to control which of the two endpoints is connected to a BVLAN/TESI? Or should we instead control the Port Map in the VLAN Registration Entry for </a:t>
            </a:r>
            <a:r>
              <a:rPr lang="en-GB" sz="1400" b="0" dirty="0" err="1" smtClean="0"/>
              <a:t>BVLANs</a:t>
            </a:r>
            <a:r>
              <a:rPr lang="en-GB" sz="1400" b="0" dirty="0" smtClean="0"/>
              <a:t> and the Filtering Entry for </a:t>
            </a:r>
            <a:r>
              <a:rPr lang="en-GB" sz="1400" b="0" dirty="0" err="1" smtClean="0"/>
              <a:t>TESIs</a:t>
            </a:r>
            <a:r>
              <a:rPr lang="en-GB" sz="1400" b="0" dirty="0" smtClean="0"/>
              <a:t>? Or other?</a:t>
            </a:r>
          </a:p>
          <a:p>
            <a:endParaRPr lang="en-GB" sz="1400" b="0" dirty="0" smtClean="0"/>
          </a:p>
          <a:p>
            <a:r>
              <a:rPr lang="en-GB" sz="1400" b="0" dirty="0" smtClean="0"/>
              <a:t>For case port filtering can be used, what is the location of the port filtering entries in the CBP: A, B, C, D or other?</a:t>
            </a:r>
            <a:br>
              <a:rPr lang="en-GB" sz="1400" b="0" dirty="0" smtClean="0"/>
            </a:br>
            <a:r>
              <a:rPr lang="en-GB" sz="1400" b="0" dirty="0" smtClean="0"/>
              <a:t>Port filtering may not be the right tool, as BVLAN/TESI MEP functions will generate OAM which is not blocked in case of locations B,C,D. BVLAN and TESI OAM generated by the CBP in the standby gateway node must be blocked.</a:t>
            </a:r>
          </a:p>
        </p:txBody>
      </p:sp>
      <p:sp>
        <p:nvSpPr>
          <p:cNvPr id="211" name="Rectangle 210"/>
          <p:cNvSpPr/>
          <p:nvPr/>
        </p:nvSpPr>
        <p:spPr bwMode="auto">
          <a:xfrm>
            <a:off x="439043"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2" name="Rectangle 211"/>
          <p:cNvSpPr/>
          <p:nvPr/>
        </p:nvSpPr>
        <p:spPr bwMode="auto">
          <a:xfrm>
            <a:off x="439044"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3" name="Rectangle 212"/>
          <p:cNvSpPr/>
          <p:nvPr/>
        </p:nvSpPr>
        <p:spPr bwMode="auto">
          <a:xfrm>
            <a:off x="439044"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14" name="Straight Connector 213"/>
          <p:cNvCxnSpPr/>
          <p:nvPr/>
        </p:nvCxnSpPr>
        <p:spPr bwMode="auto">
          <a:xfrm>
            <a:off x="1375148"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5" name="Rectangle 214"/>
          <p:cNvSpPr/>
          <p:nvPr/>
        </p:nvSpPr>
        <p:spPr bwMode="auto">
          <a:xfrm>
            <a:off x="439044"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439044"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439044" y="443254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439043"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43904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72707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72707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a:off x="108711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a:off x="108711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flipV="1">
            <a:off x="606351"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5" name="Isosceles Triangle 224"/>
          <p:cNvSpPr/>
          <p:nvPr/>
        </p:nvSpPr>
        <p:spPr bwMode="auto">
          <a:xfrm flipV="1">
            <a:off x="1887588"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Rectangle 225"/>
          <p:cNvSpPr/>
          <p:nvPr/>
        </p:nvSpPr>
        <p:spPr bwMode="auto">
          <a:xfrm>
            <a:off x="13757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7" name="Rectangle 226"/>
          <p:cNvSpPr/>
          <p:nvPr/>
        </p:nvSpPr>
        <p:spPr bwMode="auto">
          <a:xfrm>
            <a:off x="137514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a:off x="173518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a:off x="173518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a:off x="2023220"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a:off x="202321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Isosceles Triangle 231"/>
          <p:cNvSpPr/>
          <p:nvPr/>
        </p:nvSpPr>
        <p:spPr bwMode="auto">
          <a:xfrm>
            <a:off x="144715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3" name="Flowchart: Delay 232"/>
          <p:cNvSpPr/>
          <p:nvPr/>
        </p:nvSpPr>
        <p:spPr bwMode="auto">
          <a:xfrm rot="16200000">
            <a:off x="151916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151916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Isosceles Triangle 234"/>
          <p:cNvSpPr/>
          <p:nvPr/>
        </p:nvSpPr>
        <p:spPr bwMode="auto">
          <a:xfrm flipV="1">
            <a:off x="144715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Isosceles Triangle 235"/>
          <p:cNvSpPr/>
          <p:nvPr/>
        </p:nvSpPr>
        <p:spPr bwMode="auto">
          <a:xfrm>
            <a:off x="172028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Flowchart: Delay 236"/>
          <p:cNvSpPr/>
          <p:nvPr/>
        </p:nvSpPr>
        <p:spPr bwMode="auto">
          <a:xfrm rot="16200000">
            <a:off x="179228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Flowchart: Delay 237"/>
          <p:cNvSpPr/>
          <p:nvPr/>
        </p:nvSpPr>
        <p:spPr bwMode="auto">
          <a:xfrm rot="5400000" flipV="1">
            <a:off x="179228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9" name="Isosceles Triangle 238"/>
          <p:cNvSpPr/>
          <p:nvPr/>
        </p:nvSpPr>
        <p:spPr bwMode="auto">
          <a:xfrm flipV="1">
            <a:off x="172028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202322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1" name="Flowchart: Delay 240"/>
          <p:cNvSpPr/>
          <p:nvPr/>
        </p:nvSpPr>
        <p:spPr bwMode="auto">
          <a:xfrm rot="16200000">
            <a:off x="209522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Flowchart: Delay 241"/>
          <p:cNvSpPr/>
          <p:nvPr/>
        </p:nvSpPr>
        <p:spPr bwMode="auto">
          <a:xfrm rot="5400000" flipV="1">
            <a:off x="209522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3" name="Isosceles Triangle 242"/>
          <p:cNvSpPr/>
          <p:nvPr/>
        </p:nvSpPr>
        <p:spPr bwMode="auto">
          <a:xfrm flipV="1">
            <a:off x="202322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Isosceles Triangle 243"/>
          <p:cNvSpPr/>
          <p:nvPr/>
        </p:nvSpPr>
        <p:spPr bwMode="auto">
          <a:xfrm>
            <a:off x="49614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16200000">
            <a:off x="56815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56815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Isosceles Triangle 246"/>
          <p:cNvSpPr/>
          <p:nvPr/>
        </p:nvSpPr>
        <p:spPr bwMode="auto">
          <a:xfrm flipV="1">
            <a:off x="49614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Isosceles Triangle 247"/>
          <p:cNvSpPr/>
          <p:nvPr/>
        </p:nvSpPr>
        <p:spPr bwMode="auto">
          <a:xfrm>
            <a:off x="78417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16200000">
            <a:off x="85618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Flowchart: Delay 249"/>
          <p:cNvSpPr/>
          <p:nvPr/>
        </p:nvSpPr>
        <p:spPr bwMode="auto">
          <a:xfrm rot="5400000" flipV="1">
            <a:off x="85618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1" name="Isosceles Triangle 250"/>
          <p:cNvSpPr/>
          <p:nvPr/>
        </p:nvSpPr>
        <p:spPr bwMode="auto">
          <a:xfrm flipV="1">
            <a:off x="78417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Isosceles Triangle 251"/>
          <p:cNvSpPr/>
          <p:nvPr/>
        </p:nvSpPr>
        <p:spPr bwMode="auto">
          <a:xfrm>
            <a:off x="108711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Flowchart: Delay 252"/>
          <p:cNvSpPr/>
          <p:nvPr/>
        </p:nvSpPr>
        <p:spPr bwMode="auto">
          <a:xfrm rot="16200000">
            <a:off x="115912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Flowchart: Delay 253"/>
          <p:cNvSpPr/>
          <p:nvPr/>
        </p:nvSpPr>
        <p:spPr bwMode="auto">
          <a:xfrm rot="5400000" flipV="1">
            <a:off x="115912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V="1">
            <a:off x="108711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V="1">
            <a:off x="1239516"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Rectangle 256"/>
          <p:cNvSpPr/>
          <p:nvPr/>
        </p:nvSpPr>
        <p:spPr bwMode="auto">
          <a:xfrm>
            <a:off x="439623"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439623"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259" name="Rectangle 258"/>
          <p:cNvSpPr/>
          <p:nvPr/>
        </p:nvSpPr>
        <p:spPr bwMode="auto">
          <a:xfrm>
            <a:off x="439623" y="479258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260" name="Straight Arrow Connector 259"/>
          <p:cNvCxnSpPr/>
          <p:nvPr/>
        </p:nvCxnSpPr>
        <p:spPr bwMode="auto">
          <a:xfrm flipH="1" flipV="1">
            <a:off x="2311831" y="4855304"/>
            <a:ext cx="287452"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261" name="TextBox 260"/>
          <p:cNvSpPr txBox="1"/>
          <p:nvPr/>
        </p:nvSpPr>
        <p:spPr>
          <a:xfrm>
            <a:off x="2466107" y="4495264"/>
            <a:ext cx="205184" cy="369332"/>
          </a:xfrm>
          <a:prstGeom prst="rect">
            <a:avLst/>
          </a:prstGeom>
          <a:noFill/>
        </p:spPr>
        <p:txBody>
          <a:bodyPr wrap="none" lIns="0" tIns="0" rIns="0" bIns="0" rtlCol="0">
            <a:spAutoFit/>
          </a:bodyPr>
          <a:lstStyle/>
          <a:p>
            <a:r>
              <a:rPr lang="en-GB" sz="2400" b="0" dirty="0" smtClean="0">
                <a:solidFill>
                  <a:srgbClr val="C00000"/>
                </a:solidFill>
              </a:rPr>
              <a:t>A</a:t>
            </a:r>
            <a:endParaRPr lang="en-US" sz="2400" b="0" dirty="0" smtClean="0">
              <a:solidFill>
                <a:srgbClr val="C00000"/>
              </a:solidFill>
            </a:endParaRPr>
          </a:p>
        </p:txBody>
      </p:sp>
      <p:sp>
        <p:nvSpPr>
          <p:cNvPr id="262" name="Trapezoid 261"/>
          <p:cNvSpPr/>
          <p:nvPr/>
        </p:nvSpPr>
        <p:spPr bwMode="auto">
          <a:xfrm>
            <a:off x="511631"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3" name="Trapezoid 262"/>
          <p:cNvSpPr/>
          <p:nvPr/>
        </p:nvSpPr>
        <p:spPr bwMode="auto">
          <a:xfrm flipV="1">
            <a:off x="511631"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4" name="Trapezoid 263"/>
          <p:cNvSpPr/>
          <p:nvPr/>
        </p:nvSpPr>
        <p:spPr bwMode="auto">
          <a:xfrm flipV="1">
            <a:off x="1159703"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5" name="Trapezoid 264"/>
          <p:cNvSpPr/>
          <p:nvPr/>
        </p:nvSpPr>
        <p:spPr bwMode="auto">
          <a:xfrm flipV="1">
            <a:off x="1816159"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6" name="Rectangle 265"/>
          <p:cNvSpPr/>
          <p:nvPr/>
        </p:nvSpPr>
        <p:spPr bwMode="auto">
          <a:xfrm>
            <a:off x="511631"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7" name="TextBox 266"/>
          <p:cNvSpPr txBox="1"/>
          <p:nvPr/>
        </p:nvSpPr>
        <p:spPr>
          <a:xfrm>
            <a:off x="622625"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8" name="TextBox 267"/>
          <p:cNvSpPr txBox="1"/>
          <p:nvPr/>
        </p:nvSpPr>
        <p:spPr>
          <a:xfrm>
            <a:off x="1231711"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9" name="TextBox 268"/>
          <p:cNvSpPr txBox="1"/>
          <p:nvPr/>
        </p:nvSpPr>
        <p:spPr>
          <a:xfrm>
            <a:off x="1919349"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1011" y="184076"/>
            <a:ext cx="10297144" cy="1015529"/>
          </a:xfrm>
        </p:spPr>
        <p:txBody>
          <a:bodyPr/>
          <a:lstStyle/>
          <a:p>
            <a:r>
              <a:rPr lang="en-GB" sz="3200" dirty="0" smtClean="0"/>
              <a:t>PBB Domain with G.8031 SNC protected SVLAN EC</a:t>
            </a:r>
            <a:endParaRPr lang="en-US" sz="3200"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7394" y="6145014"/>
            <a:ext cx="1008113"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09650"/>
              <a:gd name="connsiteY0" fmla="*/ 1231900 h 1855986"/>
              <a:gd name="connsiteX1" fmla="*/ 2505 w 1009650"/>
              <a:gd name="connsiteY1" fmla="*/ 1855986 h 1855986"/>
              <a:gd name="connsiteX2" fmla="*/ 1009650 w 1009650"/>
              <a:gd name="connsiteY2" fmla="*/ 1454150 h 1855986"/>
              <a:gd name="connsiteX3" fmla="*/ 1009650 w 1009650"/>
              <a:gd name="connsiteY3" fmla="*/ 0 h 1855986"/>
              <a:gd name="connsiteX0" fmla="*/ 0 w 1009650"/>
              <a:gd name="connsiteY0" fmla="*/ 1231900 h 1743918"/>
              <a:gd name="connsiteX1" fmla="*/ 2505 w 1009650"/>
              <a:gd name="connsiteY1" fmla="*/ 1743918 h 1743918"/>
              <a:gd name="connsiteX2" fmla="*/ 1009650 w 1009650"/>
              <a:gd name="connsiteY2" fmla="*/ 1454150 h 1743918"/>
              <a:gd name="connsiteX3" fmla="*/ 1009650 w 1009650"/>
              <a:gd name="connsiteY3" fmla="*/ 0 h 1743918"/>
              <a:gd name="connsiteX0" fmla="*/ 0 w 1010617"/>
              <a:gd name="connsiteY0" fmla="*/ 1231900 h 1743918"/>
              <a:gd name="connsiteX1" fmla="*/ 2505 w 1010617"/>
              <a:gd name="connsiteY1" fmla="*/ 1743918 h 1743918"/>
              <a:gd name="connsiteX2" fmla="*/ 1010617 w 1010617"/>
              <a:gd name="connsiteY2" fmla="*/ 1743918 h 1743918"/>
              <a:gd name="connsiteX3" fmla="*/ 1009650 w 1010617"/>
              <a:gd name="connsiteY3" fmla="*/ 0 h 1743918"/>
              <a:gd name="connsiteX0" fmla="*/ 0 w 1008112"/>
              <a:gd name="connsiteY0" fmla="*/ 1455886 h 1743918"/>
              <a:gd name="connsiteX1" fmla="*/ 0 w 1008112"/>
              <a:gd name="connsiteY1" fmla="*/ 1743918 h 1743918"/>
              <a:gd name="connsiteX2" fmla="*/ 1008112 w 1008112"/>
              <a:gd name="connsiteY2" fmla="*/ 1743918 h 1743918"/>
              <a:gd name="connsiteX3" fmla="*/ 1007145 w 1008112"/>
              <a:gd name="connsiteY3" fmla="*/ 0 h 1743918"/>
              <a:gd name="connsiteX0" fmla="*/ 0 w 1008113"/>
              <a:gd name="connsiteY0" fmla="*/ 1527894 h 1743918"/>
              <a:gd name="connsiteX1" fmla="*/ 1 w 1008113"/>
              <a:gd name="connsiteY1" fmla="*/ 1743918 h 1743918"/>
              <a:gd name="connsiteX2" fmla="*/ 1008113 w 1008113"/>
              <a:gd name="connsiteY2" fmla="*/ 1743918 h 1743918"/>
              <a:gd name="connsiteX3" fmla="*/ 1007146 w 1008113"/>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113" h="1743918">
                <a:moveTo>
                  <a:pt x="0" y="1527894"/>
                </a:moveTo>
                <a:cubicBezTo>
                  <a:pt x="0" y="1599902"/>
                  <a:pt x="1" y="1671910"/>
                  <a:pt x="1" y="1743918"/>
                </a:cubicBezTo>
                <a:lnTo>
                  <a:pt x="1008113" y="1743918"/>
                </a:lnTo>
                <a:cubicBezTo>
                  <a:pt x="1007791" y="1162612"/>
                  <a:pt x="1007468" y="581306"/>
                  <a:pt x="1007146"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5666" y="6145014"/>
            <a:ext cx="1008948"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10617"/>
              <a:gd name="connsiteY0" fmla="*/ 1231900 h 1743918"/>
              <a:gd name="connsiteX1" fmla="*/ 0 w 1010617"/>
              <a:gd name="connsiteY1" fmla="*/ 1454150 h 1743918"/>
              <a:gd name="connsiteX2" fmla="*/ 1010617 w 1010617"/>
              <a:gd name="connsiteY2" fmla="*/ 1743918 h 1743918"/>
              <a:gd name="connsiteX3" fmla="*/ 1009650 w 1010617"/>
              <a:gd name="connsiteY3" fmla="*/ 0 h 1743918"/>
              <a:gd name="connsiteX0" fmla="*/ 0 w 1010617"/>
              <a:gd name="connsiteY0" fmla="*/ 1231900 h 1743918"/>
              <a:gd name="connsiteX1" fmla="*/ 2504 w 1010617"/>
              <a:gd name="connsiteY1" fmla="*/ 1743918 h 1743918"/>
              <a:gd name="connsiteX2" fmla="*/ 1010617 w 1010617"/>
              <a:gd name="connsiteY2" fmla="*/ 1743918 h 1743918"/>
              <a:gd name="connsiteX3" fmla="*/ 1009650 w 1010617"/>
              <a:gd name="connsiteY3" fmla="*/ 0 h 1743918"/>
              <a:gd name="connsiteX0" fmla="*/ 835 w 1008948"/>
              <a:gd name="connsiteY0" fmla="*/ 1527894 h 1743918"/>
              <a:gd name="connsiteX1" fmla="*/ 835 w 1008948"/>
              <a:gd name="connsiteY1" fmla="*/ 1743918 h 1743918"/>
              <a:gd name="connsiteX2" fmla="*/ 1008948 w 1008948"/>
              <a:gd name="connsiteY2" fmla="*/ 1743918 h 1743918"/>
              <a:gd name="connsiteX3" fmla="*/ 1007981 w 1008948"/>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948" h="1743918">
                <a:moveTo>
                  <a:pt x="835" y="1527894"/>
                </a:moveTo>
                <a:cubicBezTo>
                  <a:pt x="1670" y="1698567"/>
                  <a:pt x="0" y="1573245"/>
                  <a:pt x="835" y="1743918"/>
                </a:cubicBezTo>
                <a:lnTo>
                  <a:pt x="1008948" y="1743918"/>
                </a:lnTo>
                <a:cubicBezTo>
                  <a:pt x="1008626" y="1162612"/>
                  <a:pt x="1008303" y="581306"/>
                  <a:pt x="1007981"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23" name="Group 422"/>
          <p:cNvGrpSpPr/>
          <p:nvPr/>
        </p:nvGrpSpPr>
        <p:grpSpPr>
          <a:xfrm>
            <a:off x="6127675" y="2416324"/>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31" name="Group 430"/>
          <p:cNvGrpSpPr/>
          <p:nvPr/>
        </p:nvGrpSpPr>
        <p:grpSpPr>
          <a:xfrm>
            <a:off x="4327475" y="2416324"/>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99483" y="5080620"/>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99483"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a:off x="6271691"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sp>
        <p:nvSpPr>
          <p:cNvPr id="446" name="TextBox 445"/>
          <p:cNvSpPr txBox="1"/>
          <p:nvPr/>
        </p:nvSpPr>
        <p:spPr>
          <a:xfrm>
            <a:off x="4640470" y="508120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5"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7"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672908"/>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672908"/>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8032948"/>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816924"/>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79" name="Group 61"/>
          <p:cNvGrpSpPr>
            <a:grpSpLocks noChangeAspect="1"/>
          </p:cNvGrpSpPr>
          <p:nvPr/>
        </p:nvGrpSpPr>
        <p:grpSpPr>
          <a:xfrm>
            <a:off x="4543499" y="1624236"/>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64"/>
          <p:cNvGrpSpPr>
            <a:grpSpLocks noChangeAspect="1"/>
          </p:cNvGrpSpPr>
          <p:nvPr/>
        </p:nvGrpSpPr>
        <p:grpSpPr>
          <a:xfrm>
            <a:off x="4183459" y="1624236"/>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120180"/>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1984276"/>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463" name="TextBox 462"/>
          <p:cNvSpPr txBox="1"/>
          <p:nvPr/>
        </p:nvSpPr>
        <p:spPr>
          <a:xfrm>
            <a:off x="79003" y="973837"/>
            <a:ext cx="3528392" cy="2954655"/>
          </a:xfrm>
          <a:prstGeom prst="rect">
            <a:avLst/>
          </a:prstGeom>
          <a:noFill/>
        </p:spPr>
        <p:txBody>
          <a:bodyPr wrap="square" lIns="0" tIns="0" rIns="0" bIns="0" rtlCol="0">
            <a:spAutoFit/>
          </a:bodyPr>
          <a:lstStyle/>
          <a:p>
            <a:r>
              <a:rPr lang="en-GB" sz="1600" b="0" dirty="0" smtClean="0">
                <a:solidFill>
                  <a:srgbClr val="C00000"/>
                </a:solidFill>
              </a:rPr>
              <a:t>G.8031 SNC protected SVLAN EC has active endpoint at either the right, or the left portal node. The other SVLAN EC endpoint is disabled. The two SVLAN EC endpoints form one virtual endpoint.</a:t>
            </a:r>
          </a:p>
          <a:p>
            <a:endParaRPr lang="en-GB" sz="1600" b="0" dirty="0" smtClean="0">
              <a:solidFill>
                <a:srgbClr val="C00000"/>
              </a:solidFill>
            </a:endParaRPr>
          </a:p>
          <a:p>
            <a:r>
              <a:rPr lang="en-GB" sz="1600" b="0" dirty="0" smtClean="0">
                <a:solidFill>
                  <a:srgbClr val="C00000"/>
                </a:solidFill>
              </a:rPr>
              <a:t>SVLAN </a:t>
            </a:r>
            <a:r>
              <a:rPr lang="en-GB" sz="1600" dirty="0" smtClean="0">
                <a:solidFill>
                  <a:srgbClr val="C00000"/>
                </a:solidFill>
              </a:rPr>
              <a:t>EC P</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Ug</a:t>
            </a:r>
            <a:r>
              <a:rPr lang="en-GB" sz="1600" b="0" dirty="0" smtClean="0">
                <a:solidFill>
                  <a:srgbClr val="C00000"/>
                </a:solidFill>
              </a:rPr>
              <a:t>. SVLAN </a:t>
            </a:r>
            <a:r>
              <a:rPr lang="en-GB" sz="1600" dirty="0" smtClean="0">
                <a:solidFill>
                  <a:srgbClr val="C00000"/>
                </a:solidFill>
              </a:rPr>
              <a:t>EC W</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Ub</a:t>
            </a:r>
            <a:r>
              <a:rPr lang="en-GB" sz="1600" b="0" dirty="0" smtClean="0">
                <a:solidFill>
                  <a:srgbClr val="C00000"/>
                </a:solidFill>
              </a:rPr>
              <a:t>.</a:t>
            </a:r>
            <a:r>
              <a:rPr lang="en-US" sz="1600" b="0" dirty="0" smtClean="0">
                <a:solidFill>
                  <a:srgbClr val="C00000"/>
                </a:solidFill>
              </a:rPr>
              <a:t> SVLAN </a:t>
            </a:r>
            <a:r>
              <a:rPr lang="en-US" sz="1600" dirty="0" smtClean="0">
                <a:solidFill>
                  <a:srgbClr val="C00000"/>
                </a:solidFill>
              </a:rPr>
              <a:t>EC N</a:t>
            </a:r>
            <a:r>
              <a:rPr lang="en-US" sz="1600" b="0" dirty="0" smtClean="0">
                <a:solidFill>
                  <a:srgbClr val="C00000"/>
                </a:solidFill>
              </a:rPr>
              <a:t> is transported via the </a:t>
            </a:r>
            <a:r>
              <a:rPr lang="en-US" sz="1600" dirty="0" smtClean="0">
                <a:solidFill>
                  <a:srgbClr val="C00000"/>
                </a:solidFill>
              </a:rPr>
              <a:t>Intra-Network BVLAN</a:t>
            </a:r>
            <a:r>
              <a:rPr lang="en-US" sz="1600" b="0" dirty="0" smtClean="0">
                <a:solidFill>
                  <a:srgbClr val="C00000"/>
                </a:solidFill>
              </a:rPr>
              <a:t>.</a:t>
            </a:r>
          </a:p>
        </p:txBody>
      </p:sp>
      <p:sp>
        <p:nvSpPr>
          <p:cNvPr id="477" name="TextBox 476"/>
          <p:cNvSpPr txBox="1"/>
          <p:nvPr/>
        </p:nvSpPr>
        <p:spPr>
          <a:xfrm>
            <a:off x="79003" y="6592788"/>
            <a:ext cx="1872208"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P/P* MEP be the same?</a:t>
            </a:r>
            <a:endParaRPr lang="en-US" sz="1400" dirty="0" smtClean="0">
              <a:solidFill>
                <a:srgbClr val="C00000"/>
              </a:solidFill>
            </a:endParaRPr>
          </a:p>
        </p:txBody>
      </p:sp>
      <p:cxnSp>
        <p:nvCxnSpPr>
          <p:cNvPr id="478" name="Straight Arrow Connector 477"/>
          <p:cNvCxnSpPr>
            <a:stCxn id="477" idx="3"/>
            <a:endCxn id="618" idx="0"/>
          </p:cNvCxnSpPr>
          <p:nvPr/>
        </p:nvCxnSpPr>
        <p:spPr bwMode="auto">
          <a:xfrm flipV="1">
            <a:off x="1951211" y="6665376"/>
            <a:ext cx="1500273"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620" idx="0"/>
          </p:cNvCxnSpPr>
          <p:nvPr/>
        </p:nvCxnSpPr>
        <p:spPr bwMode="auto">
          <a:xfrm flipV="1">
            <a:off x="1951211" y="6664796"/>
            <a:ext cx="4703891"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288532"/>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383" name="Group 263"/>
          <p:cNvGrpSpPr>
            <a:grpSpLocks noChangeAspect="1"/>
          </p:cNvGrpSpPr>
          <p:nvPr/>
        </p:nvGrpSpPr>
        <p:grpSpPr>
          <a:xfrm>
            <a:off x="5722292" y="2556353"/>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a:off x="5505713" y="2556353"/>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4"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80"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01"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4"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3"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0"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2200300"/>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4576564"/>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p:nvPr/>
        </p:nvCxnSpPr>
        <p:spPr bwMode="auto">
          <a:xfrm>
            <a:off x="7423819"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3064396"/>
            <a:ext cx="0" cy="151216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4505136"/>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73782" y="2717074"/>
            <a:ext cx="1770347" cy="387571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Lst>
            <a:ahLst/>
            <a:cxnLst>
              <a:cxn ang="0">
                <a:pos x="connsiteX0" y="connsiteY0"/>
              </a:cxn>
              <a:cxn ang="0">
                <a:pos x="connsiteX1" y="connsiteY1"/>
              </a:cxn>
              <a:cxn ang="0">
                <a:pos x="connsiteX2" y="connsiteY2"/>
              </a:cxn>
            </a:cxnLst>
            <a:rect l="l" t="t" r="r" b="b"/>
            <a:pathLst>
              <a:path w="1770347" h="3875714">
                <a:moveTo>
                  <a:pt x="0" y="0"/>
                </a:moveTo>
                <a:cubicBezTo>
                  <a:pt x="865414" y="192677"/>
                  <a:pt x="1321435" y="694452"/>
                  <a:pt x="1506021" y="1139410"/>
                </a:cubicBezTo>
                <a:cubicBezTo>
                  <a:pt x="1770347" y="1692137"/>
                  <a:pt x="1537340" y="3402043"/>
                  <a:pt x="1362004" y="3875714"/>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6" y="2704357"/>
            <a:ext cx="2379205" cy="390149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Lst>
            <a:ahLst/>
            <a:cxnLst>
              <a:cxn ang="0">
                <a:pos x="connsiteX0" y="connsiteY0"/>
              </a:cxn>
              <a:cxn ang="0">
                <a:pos x="connsiteX1" y="connsiteY1"/>
              </a:cxn>
              <a:cxn ang="0">
                <a:pos x="connsiteX2" y="connsiteY2"/>
              </a:cxn>
            </a:cxnLst>
            <a:rect l="l" t="t" r="r" b="b"/>
            <a:pathLst>
              <a:path w="2379205" h="3901494">
                <a:moveTo>
                  <a:pt x="0" y="0"/>
                </a:moveTo>
                <a:cubicBezTo>
                  <a:pt x="865414" y="192677"/>
                  <a:pt x="1612044" y="794312"/>
                  <a:pt x="1800200" y="1152127"/>
                </a:cubicBezTo>
                <a:cubicBezTo>
                  <a:pt x="1953909" y="1451809"/>
                  <a:pt x="2379205" y="2800948"/>
                  <a:pt x="2049368" y="3901494"/>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2488332"/>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2488332"/>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4852595"/>
            <a:ext cx="2979420" cy="1757211"/>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527275" y="3928492"/>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425118" y="3928492"/>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1984276"/>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45" name="TextBox 644"/>
          <p:cNvSpPr txBox="1"/>
          <p:nvPr/>
        </p:nvSpPr>
        <p:spPr>
          <a:xfrm flipH="1">
            <a:off x="8647955" y="6592788"/>
            <a:ext cx="1944216"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W/W* MEP be the same?</a:t>
            </a:r>
            <a:endParaRPr lang="en-US" sz="1400" dirty="0" smtClean="0">
              <a:solidFill>
                <a:srgbClr val="C00000"/>
              </a:solidFill>
            </a:endParaRPr>
          </a:p>
        </p:txBody>
      </p:sp>
      <p:cxnSp>
        <p:nvCxnSpPr>
          <p:cNvPr id="646" name="Straight Arrow Connector 645"/>
          <p:cNvCxnSpPr>
            <a:stCxn id="645" idx="3"/>
            <a:endCxn id="619" idx="0"/>
          </p:cNvCxnSpPr>
          <p:nvPr/>
        </p:nvCxnSpPr>
        <p:spPr bwMode="auto">
          <a:xfrm flipH="1" flipV="1">
            <a:off x="7244538" y="6664796"/>
            <a:ext cx="1403417"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647" name="Straight Arrow Connector 646"/>
          <p:cNvCxnSpPr>
            <a:stCxn id="645" idx="3"/>
            <a:endCxn id="617" idx="0"/>
          </p:cNvCxnSpPr>
          <p:nvPr/>
        </p:nvCxnSpPr>
        <p:spPr bwMode="auto">
          <a:xfrm flipH="1" flipV="1">
            <a:off x="4063234" y="6665376"/>
            <a:ext cx="4584721"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655" name="TextBox 654"/>
          <p:cNvSpPr txBox="1"/>
          <p:nvPr/>
        </p:nvSpPr>
        <p:spPr>
          <a:xfrm>
            <a:off x="4327475" y="4649152"/>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12" name="TextBox 411"/>
          <p:cNvSpPr txBox="1"/>
          <p:nvPr/>
        </p:nvSpPr>
        <p:spPr>
          <a:xfrm>
            <a:off x="7279803" y="1120180"/>
            <a:ext cx="2952328" cy="738664"/>
          </a:xfrm>
          <a:prstGeom prst="rect">
            <a:avLst/>
          </a:prstGeom>
          <a:noFill/>
        </p:spPr>
        <p:txBody>
          <a:bodyPr wrap="square" lIns="0" tIns="0" rIns="0" bIns="0" rtlCol="0">
            <a:spAutoFit/>
          </a:bodyPr>
          <a:lstStyle/>
          <a:p>
            <a:r>
              <a:rPr lang="en-GB" sz="1600" b="0" dirty="0" smtClean="0">
                <a:solidFill>
                  <a:srgbClr val="C00000"/>
                </a:solidFill>
              </a:rPr>
              <a:t>The Half-DSS functions support the distribution of the SNCP endpoints.</a:t>
            </a:r>
            <a:endParaRPr lang="en-US" sz="1600" b="0" dirty="0" smtClean="0">
              <a:solidFill>
                <a:srgbClr val="C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1051" y="184076"/>
            <a:ext cx="9865096" cy="1015529"/>
          </a:xfrm>
        </p:spPr>
        <p:txBody>
          <a:bodyPr/>
          <a:lstStyle/>
          <a:p>
            <a:r>
              <a:rPr lang="en-GB" sz="3200" dirty="0" smtClean="0"/>
              <a:t>SNC protected SVLAN EC W &amp; P configurations</a:t>
            </a:r>
            <a:endParaRPr lang="en-US" sz="3200" dirty="0"/>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1"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 name="Group 12"/>
          <p:cNvGrpSpPr>
            <a:grpSpLocks noChangeAspect="1"/>
          </p:cNvGrpSpPr>
          <p:nvPr/>
        </p:nvGrpSpPr>
        <p:grpSpPr>
          <a:xfrm rot="10800000">
            <a:off x="4255467" y="4288531"/>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13"/>
          <p:cNvGrpSpPr>
            <a:grpSpLocks noChangeAspect="1"/>
          </p:cNvGrpSpPr>
          <p:nvPr/>
        </p:nvGrpSpPr>
        <p:grpSpPr>
          <a:xfrm rot="10800000">
            <a:off x="4615507" y="4288531"/>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16"/>
          <p:cNvGrpSpPr>
            <a:grpSpLocks noChangeAspect="1"/>
          </p:cNvGrpSpPr>
          <p:nvPr/>
        </p:nvGrpSpPr>
        <p:grpSpPr>
          <a:xfrm rot="10800000">
            <a:off x="4975547" y="4288531"/>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9"/>
          <p:cNvGrpSpPr>
            <a:grpSpLocks noChangeAspect="1"/>
          </p:cNvGrpSpPr>
          <p:nvPr/>
        </p:nvGrpSpPr>
        <p:grpSpPr>
          <a:xfrm rot="10800000">
            <a:off x="5335587" y="4288531"/>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22"/>
          <p:cNvGrpSpPr>
            <a:grpSpLocks noChangeAspect="1"/>
          </p:cNvGrpSpPr>
          <p:nvPr/>
        </p:nvGrpSpPr>
        <p:grpSpPr>
          <a:xfrm rot="10800000">
            <a:off x="5695627" y="4288531"/>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7" name="Group 25"/>
          <p:cNvGrpSpPr>
            <a:grpSpLocks noChangeAspect="1"/>
          </p:cNvGrpSpPr>
          <p:nvPr/>
        </p:nvGrpSpPr>
        <p:grpSpPr>
          <a:xfrm rot="10800000">
            <a:off x="6055667" y="4288531"/>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8" name="Group 422"/>
          <p:cNvGrpSpPr/>
          <p:nvPr/>
        </p:nvGrpSpPr>
        <p:grpSpPr>
          <a:xfrm>
            <a:off x="6127675" y="3928491"/>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70" name="Group 430"/>
          <p:cNvGrpSpPr/>
          <p:nvPr/>
        </p:nvGrpSpPr>
        <p:grpSpPr>
          <a:xfrm>
            <a:off x="4327475" y="3928491"/>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a:off x="4399483" y="5728692"/>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6" name="TextBox 445"/>
          <p:cNvSpPr txBox="1"/>
          <p:nvPr/>
        </p:nvSpPr>
        <p:spPr>
          <a:xfrm>
            <a:off x="4640470" y="576005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2"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4"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 name="Group 61"/>
          <p:cNvGrpSpPr>
            <a:grpSpLocks noChangeAspect="1"/>
          </p:cNvGrpSpPr>
          <p:nvPr/>
        </p:nvGrpSpPr>
        <p:grpSpPr>
          <a:xfrm>
            <a:off x="4543499" y="3136403"/>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64"/>
          <p:cNvGrpSpPr>
            <a:grpSpLocks noChangeAspect="1"/>
          </p:cNvGrpSpPr>
          <p:nvPr/>
        </p:nvGrpSpPr>
        <p:grpSpPr>
          <a:xfrm>
            <a:off x="4183459" y="3136403"/>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3496443"/>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354" name="Straight Connector 353"/>
          <p:cNvCxnSpPr/>
          <p:nvPr/>
        </p:nvCxnSpPr>
        <p:spPr bwMode="auto">
          <a:xfrm>
            <a:off x="2527275" y="5008612"/>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457656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864596"/>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79" name="Group 263"/>
          <p:cNvGrpSpPr>
            <a:grpSpLocks noChangeAspect="1"/>
          </p:cNvGrpSpPr>
          <p:nvPr/>
        </p:nvGrpSpPr>
        <p:grpSpPr>
          <a:xfrm>
            <a:off x="5722292" y="4068520"/>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73"/>
          <p:cNvGrpSpPr>
            <a:grpSpLocks noChangeAspect="1"/>
          </p:cNvGrpSpPr>
          <p:nvPr/>
        </p:nvGrpSpPr>
        <p:grpSpPr>
          <a:xfrm>
            <a:off x="5505713" y="4068520"/>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3"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4"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5"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7"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8"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3712467"/>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5152628"/>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a:endCxn id="259" idx="0"/>
          </p:cNvCxnSpPr>
          <p:nvPr/>
        </p:nvCxnSpPr>
        <p:spPr bwMode="auto">
          <a:xfrm>
            <a:off x="7423819"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4576564"/>
            <a:ext cx="0" cy="57606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5081200"/>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67635" y="4216524"/>
            <a:ext cx="1632478" cy="237626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 name="connsiteX0" fmla="*/ 0 w 1626331"/>
              <a:gd name="connsiteY0" fmla="*/ 0 h 3875714"/>
              <a:gd name="connsiteX1" fmla="*/ 1362005 w 1626331"/>
              <a:gd name="connsiteY1" fmla="*/ 1152239 h 3875714"/>
              <a:gd name="connsiteX2" fmla="*/ 1362004 w 1626331"/>
              <a:gd name="connsiteY2" fmla="*/ 3875714 h 3875714"/>
              <a:gd name="connsiteX0" fmla="*/ 0 w 1632478"/>
              <a:gd name="connsiteY0" fmla="*/ 0 h 3456718"/>
              <a:gd name="connsiteX1" fmla="*/ 1368152 w 1632478"/>
              <a:gd name="connsiteY1" fmla="*/ 733243 h 3456718"/>
              <a:gd name="connsiteX2" fmla="*/ 1368151 w 1632478"/>
              <a:gd name="connsiteY2" fmla="*/ 3456718 h 3456718"/>
              <a:gd name="connsiteX0" fmla="*/ 0 w 1632478"/>
              <a:gd name="connsiteY0" fmla="*/ 0 h 3456718"/>
              <a:gd name="connsiteX1" fmla="*/ 1368152 w 1632478"/>
              <a:gd name="connsiteY1" fmla="*/ 1047490 h 3456718"/>
              <a:gd name="connsiteX2" fmla="*/ 1368151 w 1632478"/>
              <a:gd name="connsiteY2" fmla="*/ 3456718 h 3456718"/>
            </a:gdLst>
            <a:ahLst/>
            <a:cxnLst>
              <a:cxn ang="0">
                <a:pos x="connsiteX0" y="connsiteY0"/>
              </a:cxn>
              <a:cxn ang="0">
                <a:pos x="connsiteX1" y="connsiteY1"/>
              </a:cxn>
              <a:cxn ang="0">
                <a:pos x="connsiteX2" y="connsiteY2"/>
              </a:cxn>
            </a:cxnLst>
            <a:rect l="l" t="t" r="r" b="b"/>
            <a:pathLst>
              <a:path w="1632478" h="3456718">
                <a:moveTo>
                  <a:pt x="0" y="0"/>
                </a:moveTo>
                <a:cubicBezTo>
                  <a:pt x="865414" y="192677"/>
                  <a:pt x="1183566" y="602532"/>
                  <a:pt x="1368152" y="1047490"/>
                </a:cubicBezTo>
                <a:cubicBezTo>
                  <a:pt x="1632478" y="1600217"/>
                  <a:pt x="1543487" y="2983047"/>
                  <a:pt x="1368151" y="3456718"/>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5" y="4216524"/>
            <a:ext cx="2379206" cy="2389327"/>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300034 w 2679239"/>
              <a:gd name="connsiteY0" fmla="*/ 1233 h 3902727"/>
              <a:gd name="connsiteX1" fmla="*/ 300033 w 2679239"/>
              <a:gd name="connsiteY1" fmla="*/ 316028 h 3902727"/>
              <a:gd name="connsiteX2" fmla="*/ 2100234 w 2679239"/>
              <a:gd name="connsiteY2" fmla="*/ 1153360 h 3902727"/>
              <a:gd name="connsiteX3" fmla="*/ 2349402 w 2679239"/>
              <a:gd name="connsiteY3" fmla="*/ 3902727 h 3902727"/>
              <a:gd name="connsiteX0" fmla="*/ 0 w 2379206"/>
              <a:gd name="connsiteY0" fmla="*/ 0 h 3586699"/>
              <a:gd name="connsiteX1" fmla="*/ 1800201 w 2379206"/>
              <a:gd name="connsiteY1" fmla="*/ 837332 h 3586699"/>
              <a:gd name="connsiteX2" fmla="*/ 2049369 w 2379206"/>
              <a:gd name="connsiteY2" fmla="*/ 3586699 h 358669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0 w 2379206"/>
              <a:gd name="connsiteY1" fmla="*/ 944382 h 3481769"/>
              <a:gd name="connsiteX2" fmla="*/ 2049369 w 2379206"/>
              <a:gd name="connsiteY2" fmla="*/ 3481769 h 3481769"/>
            </a:gdLst>
            <a:ahLst/>
            <a:cxnLst>
              <a:cxn ang="0">
                <a:pos x="connsiteX0" y="connsiteY0"/>
              </a:cxn>
              <a:cxn ang="0">
                <a:pos x="connsiteX1" y="connsiteY1"/>
              </a:cxn>
              <a:cxn ang="0">
                <a:pos x="connsiteX2" y="connsiteY2"/>
              </a:cxn>
            </a:cxnLst>
            <a:rect l="l" t="t" r="r" b="b"/>
            <a:pathLst>
              <a:path w="2379206" h="3481769">
                <a:moveTo>
                  <a:pt x="0" y="0"/>
                </a:moveTo>
                <a:cubicBezTo>
                  <a:pt x="172905" y="50841"/>
                  <a:pt x="1460647" y="292900"/>
                  <a:pt x="1800200" y="944382"/>
                </a:cubicBezTo>
                <a:cubicBezTo>
                  <a:pt x="1953909" y="1244064"/>
                  <a:pt x="2379206" y="2381223"/>
                  <a:pt x="2049369" y="3481769"/>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4000499"/>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4000499"/>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5440660"/>
            <a:ext cx="2979420" cy="1169146"/>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743299" y="4432548"/>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135787" y="4432548"/>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3496443"/>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55" name="TextBox 654"/>
          <p:cNvSpPr txBox="1"/>
          <p:nvPr/>
        </p:nvSpPr>
        <p:spPr>
          <a:xfrm>
            <a:off x="4255467" y="5513248"/>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sp>
        <p:nvSpPr>
          <p:cNvPr id="656" name="TextBox 655"/>
          <p:cNvSpPr txBox="1"/>
          <p:nvPr/>
        </p:nvSpPr>
        <p:spPr>
          <a:xfrm>
            <a:off x="511051" y="1192188"/>
            <a:ext cx="3146631" cy="646331"/>
          </a:xfrm>
          <a:prstGeom prst="rect">
            <a:avLst/>
          </a:prstGeom>
          <a:noFill/>
        </p:spPr>
        <p:txBody>
          <a:bodyPr wrap="none" lIns="0" tIns="0" rIns="0" bIns="0" rtlCol="0">
            <a:spAutoFit/>
          </a:bodyPr>
          <a:lstStyle/>
          <a:p>
            <a:r>
              <a:rPr lang="en-GB" sz="1400" u="sng" dirty="0" smtClean="0">
                <a:solidFill>
                  <a:srgbClr val="C00000"/>
                </a:solidFill>
              </a:rPr>
              <a:t>State 1:</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 EC N </a:t>
            </a:r>
            <a:endParaRPr lang="en-US" sz="1400" dirty="0" smtClean="0">
              <a:solidFill>
                <a:srgbClr val="C00000"/>
              </a:solidFill>
            </a:endParaRPr>
          </a:p>
        </p:txBody>
      </p:sp>
      <p:sp>
        <p:nvSpPr>
          <p:cNvPr id="657" name="TextBox 656"/>
          <p:cNvSpPr txBox="1"/>
          <p:nvPr/>
        </p:nvSpPr>
        <p:spPr>
          <a:xfrm>
            <a:off x="7423819" y="1264196"/>
            <a:ext cx="2978316" cy="646331"/>
          </a:xfrm>
          <a:prstGeom prst="rect">
            <a:avLst/>
          </a:prstGeom>
          <a:noFill/>
        </p:spPr>
        <p:txBody>
          <a:bodyPr wrap="none" lIns="0" tIns="0" rIns="0" bIns="0" rtlCol="0">
            <a:spAutoFit/>
          </a:bodyPr>
          <a:lstStyle/>
          <a:p>
            <a:r>
              <a:rPr lang="en-GB" sz="1400" u="sng" dirty="0" smtClean="0">
                <a:solidFill>
                  <a:srgbClr val="C00000"/>
                </a:solidFill>
              </a:rPr>
              <a:t>State 2:</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 + EC N</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33" name="Rectangle 432"/>
          <p:cNvSpPr/>
          <p:nvPr/>
        </p:nvSpPr>
        <p:spPr bwMode="auto">
          <a:xfrm>
            <a:off x="2376264"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4" name="Straight Connector 433"/>
          <p:cNvCxnSpPr/>
          <p:nvPr/>
        </p:nvCxnSpPr>
        <p:spPr bwMode="auto">
          <a:xfrm>
            <a:off x="2527275"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a:off x="274329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a:off x="166317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0" name="Rectangle 439"/>
          <p:cNvSpPr/>
          <p:nvPr/>
        </p:nvSpPr>
        <p:spPr bwMode="auto">
          <a:xfrm>
            <a:off x="1303139"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7" name="Straight Connector 446"/>
          <p:cNvCxnSpPr/>
          <p:nvPr/>
        </p:nvCxnSpPr>
        <p:spPr bwMode="auto">
          <a:xfrm>
            <a:off x="2815307"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1519163"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464" name="Straight Connector 463"/>
          <p:cNvCxnSpPr/>
          <p:nvPr/>
        </p:nvCxnSpPr>
        <p:spPr bwMode="auto">
          <a:xfrm flipH="1">
            <a:off x="288731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6" name="Straight Connector 465"/>
          <p:cNvCxnSpPr/>
          <p:nvPr/>
        </p:nvCxnSpPr>
        <p:spPr bwMode="auto">
          <a:xfrm>
            <a:off x="252727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7" name="Straight Connector 466"/>
          <p:cNvCxnSpPr/>
          <p:nvPr/>
        </p:nvCxnSpPr>
        <p:spPr bwMode="auto">
          <a:xfrm>
            <a:off x="1951211"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468" name="Group 12"/>
          <p:cNvGrpSpPr>
            <a:grpSpLocks noChangeAspect="1"/>
          </p:cNvGrpSpPr>
          <p:nvPr/>
        </p:nvGrpSpPr>
        <p:grpSpPr>
          <a:xfrm>
            <a:off x="2887315" y="2344316"/>
            <a:ext cx="288032" cy="288032"/>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1" name="Group 13"/>
          <p:cNvGrpSpPr>
            <a:grpSpLocks noChangeAspect="1"/>
          </p:cNvGrpSpPr>
          <p:nvPr/>
        </p:nvGrpSpPr>
        <p:grpSpPr>
          <a:xfrm>
            <a:off x="2447928" y="2344316"/>
            <a:ext cx="288032" cy="288032"/>
            <a:chOff x="655067" y="5296644"/>
            <a:chExt cx="504056" cy="504056"/>
          </a:xfrm>
          <a:solidFill>
            <a:schemeClr val="bg1"/>
          </a:solidFill>
        </p:grpSpPr>
        <p:sp>
          <p:nvSpPr>
            <p:cNvPr id="472" name="Isosceles Triangle 4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rapezoid 4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04" name="Straight Connector 503"/>
          <p:cNvCxnSpPr/>
          <p:nvPr/>
        </p:nvCxnSpPr>
        <p:spPr bwMode="auto">
          <a:xfrm>
            <a:off x="2663952"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259194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0" name="Straight Connector 509"/>
          <p:cNvCxnSpPr/>
          <p:nvPr/>
        </p:nvCxnSpPr>
        <p:spPr bwMode="auto">
          <a:xfrm>
            <a:off x="310333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2527275"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2959323"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3" name="Straight Connector 512"/>
          <p:cNvCxnSpPr/>
          <p:nvPr/>
        </p:nvCxnSpPr>
        <p:spPr bwMode="auto">
          <a:xfrm>
            <a:off x="303133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6" name="Freeform 515"/>
          <p:cNvSpPr/>
          <p:nvPr/>
        </p:nvSpPr>
        <p:spPr bwMode="auto">
          <a:xfrm>
            <a:off x="1447155"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TextBox 516"/>
          <p:cNvSpPr txBox="1"/>
          <p:nvPr/>
        </p:nvSpPr>
        <p:spPr>
          <a:xfrm>
            <a:off x="1926785" y="284895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18" name="TextBox 517"/>
          <p:cNvSpPr txBox="1"/>
          <p:nvPr/>
        </p:nvSpPr>
        <p:spPr>
          <a:xfrm>
            <a:off x="1303139" y="284895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9" name="TextBox 518"/>
          <p:cNvSpPr txBox="1"/>
          <p:nvPr/>
        </p:nvSpPr>
        <p:spPr>
          <a:xfrm>
            <a:off x="3005429" y="284837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21" name="TextBox 520"/>
          <p:cNvSpPr txBox="1"/>
          <p:nvPr/>
        </p:nvSpPr>
        <p:spPr>
          <a:xfrm>
            <a:off x="2311251" y="284837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4" name="Rectangle 523"/>
          <p:cNvSpPr/>
          <p:nvPr/>
        </p:nvSpPr>
        <p:spPr bwMode="auto">
          <a:xfrm>
            <a:off x="1231131"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29" name="Straight Connector 528"/>
          <p:cNvCxnSpPr/>
          <p:nvPr/>
        </p:nvCxnSpPr>
        <p:spPr bwMode="auto">
          <a:xfrm flipH="1">
            <a:off x="2743299"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grpSp>
        <p:nvGrpSpPr>
          <p:cNvPr id="533" name="Group 263"/>
          <p:cNvGrpSpPr>
            <a:grpSpLocks noChangeAspect="1"/>
          </p:cNvGrpSpPr>
          <p:nvPr/>
        </p:nvGrpSpPr>
        <p:grpSpPr>
          <a:xfrm flipV="1">
            <a:off x="2910686" y="2746447"/>
            <a:ext cx="95633" cy="136045"/>
            <a:chOff x="1951211" y="1840260"/>
            <a:chExt cx="144016" cy="288032"/>
          </a:xfrm>
        </p:grpSpPr>
        <p:sp>
          <p:nvSpPr>
            <p:cNvPr id="534" name="Flowchart: Delay 53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5" name="Flowchart: Delay 53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6" name="Isosceles Triangle 535"/>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flipV="1">
            <a:off x="2476354" y="2743391"/>
            <a:ext cx="95633" cy="136045"/>
            <a:chOff x="1951211" y="1840260"/>
            <a:chExt cx="144016" cy="288032"/>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Flowchart: Delay 538"/>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Isosceles Triangle 539"/>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46" name="Straight Connector 545"/>
          <p:cNvCxnSpPr/>
          <p:nvPr/>
        </p:nvCxnSpPr>
        <p:spPr bwMode="auto">
          <a:xfrm>
            <a:off x="1454494"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47" name="Group 12"/>
          <p:cNvGrpSpPr>
            <a:grpSpLocks noChangeAspect="1"/>
          </p:cNvGrpSpPr>
          <p:nvPr/>
        </p:nvGrpSpPr>
        <p:grpSpPr>
          <a:xfrm>
            <a:off x="1814534" y="2344316"/>
            <a:ext cx="288032" cy="288032"/>
            <a:chOff x="655067" y="5296644"/>
            <a:chExt cx="504056" cy="504056"/>
          </a:xfrm>
          <a:solidFill>
            <a:schemeClr val="bg1"/>
          </a:solidFill>
        </p:grpSpPr>
        <p:sp>
          <p:nvSpPr>
            <p:cNvPr id="548" name="Isosceles Triangle 54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9" name="Trapezoid 54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13"/>
          <p:cNvGrpSpPr>
            <a:grpSpLocks noChangeAspect="1"/>
          </p:cNvGrpSpPr>
          <p:nvPr/>
        </p:nvGrpSpPr>
        <p:grpSpPr>
          <a:xfrm>
            <a:off x="1375147" y="2344316"/>
            <a:ext cx="288032" cy="288032"/>
            <a:chOff x="655067" y="5296644"/>
            <a:chExt cx="504056" cy="504056"/>
          </a:xfrm>
          <a:solidFill>
            <a:schemeClr val="bg1"/>
          </a:solidFill>
        </p:grpSpPr>
        <p:sp>
          <p:nvSpPr>
            <p:cNvPr id="551" name="Isosceles Triangle 5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2" name="Trapezoid 5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53" name="Straight Connector 552"/>
          <p:cNvCxnSpPr/>
          <p:nvPr/>
        </p:nvCxnSpPr>
        <p:spPr bwMode="auto">
          <a:xfrm>
            <a:off x="159117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1519163"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5" name="Straight Connector 554"/>
          <p:cNvCxnSpPr/>
          <p:nvPr/>
        </p:nvCxnSpPr>
        <p:spPr bwMode="auto">
          <a:xfrm>
            <a:off x="203055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1454494"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886542"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95855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9" name="Group 263"/>
          <p:cNvGrpSpPr>
            <a:grpSpLocks noChangeAspect="1"/>
          </p:cNvGrpSpPr>
          <p:nvPr/>
        </p:nvGrpSpPr>
        <p:grpSpPr>
          <a:xfrm flipV="1">
            <a:off x="1837905" y="2746447"/>
            <a:ext cx="95633" cy="136045"/>
            <a:chOff x="1951211" y="1840260"/>
            <a:chExt cx="144016" cy="288032"/>
          </a:xfrm>
        </p:grpSpPr>
        <p:sp>
          <p:nvSpPr>
            <p:cNvPr id="560" name="Flowchart: Delay 55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1" name="Flowchart: Delay 56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3" name="Group 273"/>
          <p:cNvGrpSpPr>
            <a:grpSpLocks noChangeAspect="1"/>
          </p:cNvGrpSpPr>
          <p:nvPr/>
        </p:nvGrpSpPr>
        <p:grpSpPr>
          <a:xfrm flipV="1">
            <a:off x="1403573" y="2743391"/>
            <a:ext cx="95633" cy="136045"/>
            <a:chOff x="1951211" y="1840260"/>
            <a:chExt cx="144016" cy="288032"/>
          </a:xfrm>
        </p:grpSpPr>
        <p:sp>
          <p:nvSpPr>
            <p:cNvPr id="565" name="Flowchart: Delay 56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7" name="Isosceles Triangle 58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89" name="Straight Connector 588"/>
          <p:cNvCxnSpPr>
            <a:stCxn id="472" idx="0"/>
          </p:cNvCxnSpPr>
          <p:nvPr/>
        </p:nvCxnSpPr>
        <p:spPr bwMode="auto">
          <a:xfrm flipV="1">
            <a:off x="2591944"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593" name="Straight Connector 592"/>
          <p:cNvCxnSpPr>
            <a:stCxn id="548" idx="0"/>
          </p:cNvCxnSpPr>
          <p:nvPr/>
        </p:nvCxnSpPr>
        <p:spPr bwMode="auto">
          <a:xfrm flipH="1" flipV="1">
            <a:off x="1951211"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1" name="Rectangle 610"/>
          <p:cNvSpPr/>
          <p:nvPr/>
        </p:nvSpPr>
        <p:spPr bwMode="auto">
          <a:xfrm>
            <a:off x="130313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58" name="Rectangle 657"/>
          <p:cNvSpPr/>
          <p:nvPr/>
        </p:nvSpPr>
        <p:spPr bwMode="auto">
          <a:xfrm>
            <a:off x="238325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60" name="Rectangle 659"/>
          <p:cNvSpPr/>
          <p:nvPr/>
        </p:nvSpPr>
        <p:spPr bwMode="auto">
          <a:xfrm>
            <a:off x="137514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1" name="Rectangle 660"/>
          <p:cNvSpPr/>
          <p:nvPr/>
        </p:nvSpPr>
        <p:spPr bwMode="auto">
          <a:xfrm>
            <a:off x="245526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5" name="Rectangle 664"/>
          <p:cNvSpPr/>
          <p:nvPr/>
        </p:nvSpPr>
        <p:spPr bwMode="auto">
          <a:xfrm>
            <a:off x="7207795"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6" name="Straight Connector 665"/>
          <p:cNvCxnSpPr/>
          <p:nvPr/>
        </p:nvCxnSpPr>
        <p:spPr bwMode="auto">
          <a:xfrm>
            <a:off x="8431931"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666"/>
          <p:cNvCxnSpPr/>
          <p:nvPr/>
        </p:nvCxnSpPr>
        <p:spPr bwMode="auto">
          <a:xfrm>
            <a:off x="864795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a:off x="756783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9" name="Rectangle 668"/>
          <p:cNvSpPr/>
          <p:nvPr/>
        </p:nvSpPr>
        <p:spPr bwMode="auto">
          <a:xfrm>
            <a:off x="8280920"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0" name="Straight Connector 669"/>
          <p:cNvCxnSpPr/>
          <p:nvPr/>
        </p:nvCxnSpPr>
        <p:spPr bwMode="auto">
          <a:xfrm>
            <a:off x="8719963"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71" name="Straight Connector 670"/>
          <p:cNvCxnSpPr/>
          <p:nvPr/>
        </p:nvCxnSpPr>
        <p:spPr bwMode="auto">
          <a:xfrm flipH="1">
            <a:off x="7423819"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672" name="Straight Connector 671"/>
          <p:cNvCxnSpPr/>
          <p:nvPr/>
        </p:nvCxnSpPr>
        <p:spPr bwMode="auto">
          <a:xfrm flipH="1">
            <a:off x="771884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3" name="Straight Connector 672"/>
          <p:cNvCxnSpPr/>
          <p:nvPr/>
        </p:nvCxnSpPr>
        <p:spPr bwMode="auto">
          <a:xfrm>
            <a:off x="735880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4" name="Straight Connector 673"/>
          <p:cNvCxnSpPr/>
          <p:nvPr/>
        </p:nvCxnSpPr>
        <p:spPr bwMode="auto">
          <a:xfrm>
            <a:off x="7855867"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675" name="Group 12"/>
          <p:cNvGrpSpPr>
            <a:grpSpLocks noChangeAspect="1"/>
          </p:cNvGrpSpPr>
          <p:nvPr/>
        </p:nvGrpSpPr>
        <p:grpSpPr>
          <a:xfrm>
            <a:off x="8791971" y="2344316"/>
            <a:ext cx="288032" cy="288032"/>
            <a:chOff x="655067" y="5296644"/>
            <a:chExt cx="504056" cy="504056"/>
          </a:xfrm>
          <a:solidFill>
            <a:schemeClr val="bg1"/>
          </a:solidFill>
        </p:grpSpPr>
        <p:sp>
          <p:nvSpPr>
            <p:cNvPr id="676" name="Isosceles Triangle 6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7" name="Trapezoid 6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8" name="Group 13"/>
          <p:cNvGrpSpPr>
            <a:grpSpLocks noChangeAspect="1"/>
          </p:cNvGrpSpPr>
          <p:nvPr/>
        </p:nvGrpSpPr>
        <p:grpSpPr>
          <a:xfrm>
            <a:off x="8352584" y="2344316"/>
            <a:ext cx="288032" cy="288032"/>
            <a:chOff x="655067" y="5296644"/>
            <a:chExt cx="504056" cy="504056"/>
          </a:xfrm>
          <a:solidFill>
            <a:schemeClr val="bg1"/>
          </a:solidFill>
        </p:grpSpPr>
        <p:sp>
          <p:nvSpPr>
            <p:cNvPr id="679" name="Isosceles Triangle 67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0" name="Trapezoid 67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81" name="Straight Connector 680"/>
          <p:cNvCxnSpPr/>
          <p:nvPr/>
        </p:nvCxnSpPr>
        <p:spPr bwMode="auto">
          <a:xfrm>
            <a:off x="856860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849660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9007995"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8431931"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8863979"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893598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87" name="Freeform 686"/>
          <p:cNvSpPr/>
          <p:nvPr/>
        </p:nvSpPr>
        <p:spPr bwMode="auto">
          <a:xfrm>
            <a:off x="8424936"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extBox 687"/>
          <p:cNvSpPr txBox="1"/>
          <p:nvPr/>
        </p:nvSpPr>
        <p:spPr>
          <a:xfrm>
            <a:off x="7831441" y="2848952"/>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689" name="TextBox 688"/>
          <p:cNvSpPr txBox="1"/>
          <p:nvPr/>
        </p:nvSpPr>
        <p:spPr>
          <a:xfrm>
            <a:off x="7207795" y="2848952"/>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0" name="TextBox 689"/>
          <p:cNvSpPr txBox="1"/>
          <p:nvPr/>
        </p:nvSpPr>
        <p:spPr>
          <a:xfrm>
            <a:off x="8910085" y="2848372"/>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691" name="TextBox 690"/>
          <p:cNvSpPr txBox="1"/>
          <p:nvPr/>
        </p:nvSpPr>
        <p:spPr>
          <a:xfrm>
            <a:off x="8215907" y="2848372"/>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692" name="Rectangle 691"/>
          <p:cNvSpPr/>
          <p:nvPr/>
        </p:nvSpPr>
        <p:spPr bwMode="auto">
          <a:xfrm>
            <a:off x="7135787"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93" name="Straight Connector 692"/>
          <p:cNvCxnSpPr/>
          <p:nvPr/>
        </p:nvCxnSpPr>
        <p:spPr bwMode="auto">
          <a:xfrm flipH="1">
            <a:off x="7574830"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702" name="Straight Connector 701"/>
          <p:cNvCxnSpPr/>
          <p:nvPr/>
        </p:nvCxnSpPr>
        <p:spPr bwMode="auto">
          <a:xfrm>
            <a:off x="7359150"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3" name="Group 12"/>
          <p:cNvGrpSpPr>
            <a:grpSpLocks noChangeAspect="1"/>
          </p:cNvGrpSpPr>
          <p:nvPr/>
        </p:nvGrpSpPr>
        <p:grpSpPr>
          <a:xfrm>
            <a:off x="7719190" y="2344316"/>
            <a:ext cx="288032" cy="288032"/>
            <a:chOff x="655067" y="5296644"/>
            <a:chExt cx="504056" cy="504056"/>
          </a:xfrm>
          <a:solidFill>
            <a:schemeClr val="bg1"/>
          </a:solidFill>
        </p:grpSpPr>
        <p:sp>
          <p:nvSpPr>
            <p:cNvPr id="704" name="Isosceles Triangle 70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5" name="Trapezoid 70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6" name="Group 13"/>
          <p:cNvGrpSpPr>
            <a:grpSpLocks noChangeAspect="1"/>
          </p:cNvGrpSpPr>
          <p:nvPr/>
        </p:nvGrpSpPr>
        <p:grpSpPr>
          <a:xfrm>
            <a:off x="7279803" y="2344316"/>
            <a:ext cx="288032" cy="288032"/>
            <a:chOff x="655067" y="5296644"/>
            <a:chExt cx="504056" cy="504056"/>
          </a:xfrm>
          <a:solidFill>
            <a:schemeClr val="bg1"/>
          </a:solidFill>
        </p:grpSpPr>
        <p:sp>
          <p:nvSpPr>
            <p:cNvPr id="707" name="Isosceles Triangle 70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8" name="Trapezoid 70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09" name="Straight Connector 708"/>
          <p:cNvCxnSpPr/>
          <p:nvPr/>
        </p:nvCxnSpPr>
        <p:spPr bwMode="auto">
          <a:xfrm>
            <a:off x="749582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a:off x="742381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793521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7359150"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a:off x="7791198"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a:off x="7863206"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15" name="Group 263"/>
          <p:cNvGrpSpPr>
            <a:grpSpLocks noChangeAspect="1"/>
          </p:cNvGrpSpPr>
          <p:nvPr/>
        </p:nvGrpSpPr>
        <p:grpSpPr>
          <a:xfrm flipV="1">
            <a:off x="8820381" y="2746447"/>
            <a:ext cx="95633" cy="136045"/>
            <a:chOff x="1951211" y="1840260"/>
            <a:chExt cx="144016" cy="288032"/>
          </a:xfrm>
        </p:grpSpPr>
        <p:sp>
          <p:nvSpPr>
            <p:cNvPr id="716" name="Flowchart: Delay 715"/>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Flowchart: Delay 716"/>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Isosceles Triangle 71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9" name="Group 273"/>
          <p:cNvGrpSpPr>
            <a:grpSpLocks noChangeAspect="1"/>
          </p:cNvGrpSpPr>
          <p:nvPr/>
        </p:nvGrpSpPr>
        <p:grpSpPr>
          <a:xfrm flipV="1">
            <a:off x="8386049" y="2743391"/>
            <a:ext cx="95633" cy="136045"/>
            <a:chOff x="1951211" y="1840260"/>
            <a:chExt cx="144016" cy="288032"/>
          </a:xfrm>
        </p:grpSpPr>
        <p:sp>
          <p:nvSpPr>
            <p:cNvPr id="720" name="Flowchart: Delay 7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Flowchart: Delay 72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Isosceles Triangle 7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23" name="Straight Connector 722"/>
          <p:cNvCxnSpPr>
            <a:stCxn id="679" idx="0"/>
          </p:cNvCxnSpPr>
          <p:nvPr/>
        </p:nvCxnSpPr>
        <p:spPr bwMode="auto">
          <a:xfrm flipV="1">
            <a:off x="8496600"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724" name="Straight Connector 723"/>
          <p:cNvCxnSpPr>
            <a:stCxn id="704" idx="0"/>
          </p:cNvCxnSpPr>
          <p:nvPr/>
        </p:nvCxnSpPr>
        <p:spPr bwMode="auto">
          <a:xfrm flipH="1" flipV="1">
            <a:off x="7855867"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725" name="Rectangle 724"/>
          <p:cNvSpPr/>
          <p:nvPr/>
        </p:nvSpPr>
        <p:spPr bwMode="auto">
          <a:xfrm>
            <a:off x="720779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6" name="Rectangle 725"/>
          <p:cNvSpPr/>
          <p:nvPr/>
        </p:nvSpPr>
        <p:spPr bwMode="auto">
          <a:xfrm>
            <a:off x="828791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7" name="Rectangle 726"/>
          <p:cNvSpPr/>
          <p:nvPr/>
        </p:nvSpPr>
        <p:spPr bwMode="auto">
          <a:xfrm>
            <a:off x="8352928"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28" name="Rectangle 727"/>
          <p:cNvSpPr/>
          <p:nvPr/>
        </p:nvSpPr>
        <p:spPr bwMode="auto">
          <a:xfrm>
            <a:off x="7207795"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grpSp>
        <p:nvGrpSpPr>
          <p:cNvPr id="694" name="Group 263"/>
          <p:cNvGrpSpPr>
            <a:grpSpLocks noChangeAspect="1"/>
          </p:cNvGrpSpPr>
          <p:nvPr/>
        </p:nvGrpSpPr>
        <p:grpSpPr>
          <a:xfrm flipV="1">
            <a:off x="7747171" y="2746447"/>
            <a:ext cx="95633" cy="136045"/>
            <a:chOff x="1951211" y="1840260"/>
            <a:chExt cx="144016" cy="288032"/>
          </a:xfrm>
        </p:grpSpPr>
        <p:sp>
          <p:nvSpPr>
            <p:cNvPr id="695" name="Flowchart: Delay 69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98" name="Group 273"/>
          <p:cNvGrpSpPr>
            <a:grpSpLocks noChangeAspect="1"/>
          </p:cNvGrpSpPr>
          <p:nvPr/>
        </p:nvGrpSpPr>
        <p:grpSpPr>
          <a:xfrm flipV="1">
            <a:off x="7312839" y="2743391"/>
            <a:ext cx="95633" cy="136045"/>
            <a:chOff x="1951211" y="1840260"/>
            <a:chExt cx="144016" cy="288032"/>
          </a:xfrm>
        </p:grpSpPr>
        <p:sp>
          <p:nvSpPr>
            <p:cNvPr id="699" name="Flowchart: Delay 69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TextBox 731"/>
          <p:cNvSpPr txBox="1"/>
          <p:nvPr/>
        </p:nvSpPr>
        <p:spPr>
          <a:xfrm>
            <a:off x="699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Disabled SVLAN MEP</a:t>
            </a:r>
            <a:endParaRPr lang="en-US" sz="1400" b="0" dirty="0" smtClean="0">
              <a:solidFill>
                <a:srgbClr val="C00000"/>
              </a:solidFill>
            </a:endParaRPr>
          </a:p>
        </p:txBody>
      </p:sp>
      <p:cxnSp>
        <p:nvCxnSpPr>
          <p:cNvPr id="734" name="Straight Arrow Connector 733"/>
          <p:cNvCxnSpPr>
            <a:stCxn id="732" idx="3"/>
            <a:endCxn id="587" idx="5"/>
          </p:cNvCxnSpPr>
          <p:nvPr/>
        </p:nvCxnSpPr>
        <p:spPr bwMode="auto">
          <a:xfrm>
            <a:off x="1087115" y="2631768"/>
            <a:ext cx="340366"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6" name="TextBox 735"/>
          <p:cNvSpPr txBox="1"/>
          <p:nvPr/>
        </p:nvSpPr>
        <p:spPr>
          <a:xfrm>
            <a:off x="593132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Active SVLAN MEP</a:t>
            </a:r>
            <a:endParaRPr lang="en-US" sz="1400" b="0" dirty="0" smtClean="0">
              <a:solidFill>
                <a:srgbClr val="C00000"/>
              </a:solidFill>
            </a:endParaRPr>
          </a:p>
        </p:txBody>
      </p:sp>
      <p:cxnSp>
        <p:nvCxnSpPr>
          <p:cNvPr id="737" name="Straight Arrow Connector 736"/>
          <p:cNvCxnSpPr>
            <a:stCxn id="736" idx="3"/>
            <a:endCxn id="701" idx="5"/>
          </p:cNvCxnSpPr>
          <p:nvPr/>
        </p:nvCxnSpPr>
        <p:spPr bwMode="auto">
          <a:xfrm>
            <a:off x="7011445" y="2631768"/>
            <a:ext cx="325302"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8" name="TextBox 737"/>
          <p:cNvSpPr txBox="1"/>
          <p:nvPr/>
        </p:nvSpPr>
        <p:spPr>
          <a:xfrm>
            <a:off x="3463379" y="2417485"/>
            <a:ext cx="1080120" cy="430887"/>
          </a:xfrm>
          <a:prstGeom prst="rect">
            <a:avLst/>
          </a:prstGeom>
          <a:noFill/>
        </p:spPr>
        <p:txBody>
          <a:bodyPr wrap="square" lIns="0" tIns="0" rIns="0" bIns="0" rtlCol="0">
            <a:spAutoFit/>
          </a:bodyPr>
          <a:lstStyle/>
          <a:p>
            <a:r>
              <a:rPr lang="en-GB" sz="1400" b="0" dirty="0" smtClean="0">
                <a:solidFill>
                  <a:srgbClr val="C00000"/>
                </a:solidFill>
              </a:rPr>
              <a:t>Active SVLAN MEP</a:t>
            </a:r>
            <a:endParaRPr lang="en-US" sz="1400" b="0" dirty="0" smtClean="0">
              <a:solidFill>
                <a:srgbClr val="C00000"/>
              </a:solidFill>
            </a:endParaRPr>
          </a:p>
        </p:txBody>
      </p:sp>
      <p:cxnSp>
        <p:nvCxnSpPr>
          <p:cNvPr id="739" name="Straight Arrow Connector 738"/>
          <p:cNvCxnSpPr>
            <a:stCxn id="738" idx="1"/>
            <a:endCxn id="536" idx="1"/>
          </p:cNvCxnSpPr>
          <p:nvPr/>
        </p:nvCxnSpPr>
        <p:spPr bwMode="auto">
          <a:xfrm flipH="1">
            <a:off x="2982411" y="2632929"/>
            <a:ext cx="480968"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44" name="TextBox 743"/>
          <p:cNvSpPr txBox="1"/>
          <p:nvPr/>
        </p:nvSpPr>
        <p:spPr>
          <a:xfrm>
            <a:off x="9368035" y="2417485"/>
            <a:ext cx="1080120" cy="430887"/>
          </a:xfrm>
          <a:prstGeom prst="rect">
            <a:avLst/>
          </a:prstGeom>
          <a:noFill/>
        </p:spPr>
        <p:txBody>
          <a:bodyPr wrap="square" lIns="0" tIns="0" rIns="0" bIns="0" rtlCol="0">
            <a:spAutoFit/>
          </a:bodyPr>
          <a:lstStyle/>
          <a:p>
            <a:r>
              <a:rPr lang="en-GB" sz="1400" b="0" dirty="0" smtClean="0">
                <a:solidFill>
                  <a:srgbClr val="C00000"/>
                </a:solidFill>
              </a:rPr>
              <a:t>Disabled SVLAN MEP</a:t>
            </a:r>
            <a:endParaRPr lang="en-US" sz="1400" b="0" dirty="0" smtClean="0">
              <a:solidFill>
                <a:srgbClr val="C00000"/>
              </a:solidFill>
            </a:endParaRPr>
          </a:p>
        </p:txBody>
      </p:sp>
      <p:cxnSp>
        <p:nvCxnSpPr>
          <p:cNvPr id="745" name="Straight Arrow Connector 744"/>
          <p:cNvCxnSpPr>
            <a:stCxn id="744" idx="1"/>
            <a:endCxn id="718" idx="1"/>
          </p:cNvCxnSpPr>
          <p:nvPr/>
        </p:nvCxnSpPr>
        <p:spPr bwMode="auto">
          <a:xfrm flipH="1">
            <a:off x="8892106" y="2632929"/>
            <a:ext cx="475929"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6" name="Straight Arrow Connector 745"/>
          <p:cNvCxnSpPr>
            <a:stCxn id="738" idx="1"/>
            <a:endCxn id="540" idx="1"/>
          </p:cNvCxnSpPr>
          <p:nvPr/>
        </p:nvCxnSpPr>
        <p:spPr bwMode="auto">
          <a:xfrm flipH="1">
            <a:off x="2548079" y="2632929"/>
            <a:ext cx="915300"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9" name="Straight Arrow Connector 748"/>
          <p:cNvCxnSpPr>
            <a:stCxn id="732" idx="3"/>
            <a:endCxn id="562" idx="5"/>
          </p:cNvCxnSpPr>
          <p:nvPr/>
        </p:nvCxnSpPr>
        <p:spPr bwMode="auto">
          <a:xfrm>
            <a:off x="1087115" y="2631768"/>
            <a:ext cx="774698"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2" name="Straight Arrow Connector 751"/>
          <p:cNvCxnSpPr>
            <a:stCxn id="736" idx="3"/>
            <a:endCxn id="697" idx="5"/>
          </p:cNvCxnSpPr>
          <p:nvPr/>
        </p:nvCxnSpPr>
        <p:spPr bwMode="auto">
          <a:xfrm>
            <a:off x="7011445" y="2631768"/>
            <a:ext cx="759634"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7" name="Straight Arrow Connector 756"/>
          <p:cNvCxnSpPr>
            <a:stCxn id="744" idx="1"/>
            <a:endCxn id="722" idx="1"/>
          </p:cNvCxnSpPr>
          <p:nvPr/>
        </p:nvCxnSpPr>
        <p:spPr bwMode="auto">
          <a:xfrm flipH="1">
            <a:off x="8457774" y="2632929"/>
            <a:ext cx="910261"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62" name="Straight Arrow Connector 761"/>
          <p:cNvCxnSpPr>
            <a:stCxn id="763" idx="0"/>
            <a:endCxn id="516" idx="1"/>
          </p:cNvCxnSpPr>
          <p:nvPr/>
        </p:nvCxnSpPr>
        <p:spPr bwMode="auto">
          <a:xfrm flipV="1">
            <a:off x="871091" y="3206589"/>
            <a:ext cx="786550" cy="7939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3" name="TextBox 762"/>
          <p:cNvSpPr txBox="1"/>
          <p:nvPr/>
        </p:nvSpPr>
        <p:spPr>
          <a:xfrm>
            <a:off x="15101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cxnSp>
        <p:nvCxnSpPr>
          <p:cNvPr id="764" name="Straight Arrow Connector 763"/>
          <p:cNvCxnSpPr>
            <a:stCxn id="765" idx="2"/>
          </p:cNvCxnSpPr>
          <p:nvPr/>
        </p:nvCxnSpPr>
        <p:spPr bwMode="auto">
          <a:xfrm flipH="1">
            <a:off x="7999884" y="471831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5" name="TextBox 764"/>
          <p:cNvSpPr txBox="1"/>
          <p:nvPr/>
        </p:nvSpPr>
        <p:spPr>
          <a:xfrm>
            <a:off x="8647955" y="450286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cxnSp>
        <p:nvCxnSpPr>
          <p:cNvPr id="769" name="Straight Arrow Connector 768"/>
          <p:cNvCxnSpPr>
            <a:stCxn id="770" idx="0"/>
            <a:endCxn id="687" idx="1"/>
          </p:cNvCxnSpPr>
          <p:nvPr/>
        </p:nvCxnSpPr>
        <p:spPr bwMode="auto">
          <a:xfrm flipH="1" flipV="1">
            <a:off x="8635422" y="3206589"/>
            <a:ext cx="948637" cy="795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0" name="TextBox 769"/>
          <p:cNvSpPr txBox="1"/>
          <p:nvPr/>
        </p:nvSpPr>
        <p:spPr>
          <a:xfrm>
            <a:off x="8863979" y="4002189"/>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sp>
        <p:nvSpPr>
          <p:cNvPr id="773" name="TextBox 772"/>
          <p:cNvSpPr txBox="1"/>
          <p:nvPr/>
        </p:nvSpPr>
        <p:spPr>
          <a:xfrm>
            <a:off x="2383259"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4" name="Straight Arrow Connector 773"/>
          <p:cNvCxnSpPr>
            <a:stCxn id="773" idx="0"/>
            <a:endCxn id="661" idx="2"/>
          </p:cNvCxnSpPr>
          <p:nvPr/>
        </p:nvCxnSpPr>
        <p:spPr bwMode="auto">
          <a:xfrm flipH="1" flipV="1">
            <a:off x="2779303" y="3352428"/>
            <a:ext cx="324036"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8" name="TextBox 777"/>
          <p:cNvSpPr txBox="1"/>
          <p:nvPr/>
        </p:nvSpPr>
        <p:spPr>
          <a:xfrm>
            <a:off x="663173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9" name="Straight Arrow Connector 778"/>
          <p:cNvCxnSpPr>
            <a:stCxn id="778" idx="0"/>
            <a:endCxn id="728" idx="2"/>
          </p:cNvCxnSpPr>
          <p:nvPr/>
        </p:nvCxnSpPr>
        <p:spPr bwMode="auto">
          <a:xfrm flipV="1">
            <a:off x="7351811" y="3352428"/>
            <a:ext cx="180020"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Normal state, no failures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7"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TextBox 422"/>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flipH="1">
            <a:off x="6199683"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flipH="1">
            <a:off x="6127675"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flipH="1">
            <a:off x="6055667"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flipH="1">
            <a:off x="6271691" y="5080620"/>
            <a:ext cx="22322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2"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3" name="Freeform 402"/>
          <p:cNvSpPr/>
          <p:nvPr/>
        </p:nvSpPr>
        <p:spPr bwMode="auto">
          <a:xfrm>
            <a:off x="3895106" y="5252852"/>
            <a:ext cx="439388" cy="49480"/>
          </a:xfrm>
          <a:custGeom>
            <a:avLst/>
            <a:gdLst>
              <a:gd name="connsiteX0" fmla="*/ 439388 w 439388"/>
              <a:gd name="connsiteY0" fmla="*/ 37605 h 49480"/>
              <a:gd name="connsiteX1" fmla="*/ 225632 w 439388"/>
              <a:gd name="connsiteY1" fmla="*/ 1979 h 49480"/>
              <a:gd name="connsiteX2" fmla="*/ 0 w 439388"/>
              <a:gd name="connsiteY2" fmla="*/ 49480 h 49480"/>
            </a:gdLst>
            <a:ahLst/>
            <a:cxnLst>
              <a:cxn ang="0">
                <a:pos x="connsiteX0" y="connsiteY0"/>
              </a:cxn>
              <a:cxn ang="0">
                <a:pos x="connsiteX1" y="connsiteY1"/>
              </a:cxn>
              <a:cxn ang="0">
                <a:pos x="connsiteX2" y="connsiteY2"/>
              </a:cxn>
            </a:cxnLst>
            <a:rect l="l" t="t" r="r" b="b"/>
            <a:pathLst>
              <a:path w="439388" h="49480">
                <a:moveTo>
                  <a:pt x="439388" y="37605"/>
                </a:moveTo>
                <a:cubicBezTo>
                  <a:pt x="369125" y="18802"/>
                  <a:pt x="298863" y="0"/>
                  <a:pt x="225632" y="1979"/>
                </a:cubicBezTo>
                <a:cubicBezTo>
                  <a:pt x="152401" y="3958"/>
                  <a:pt x="76200" y="26719"/>
                  <a:pt x="0" y="4948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4" name="Freeform 403"/>
          <p:cNvSpPr/>
          <p:nvPr/>
        </p:nvSpPr>
        <p:spPr bwMode="auto">
          <a:xfrm>
            <a:off x="3829792" y="5224636"/>
            <a:ext cx="564078" cy="77696"/>
          </a:xfrm>
          <a:custGeom>
            <a:avLst/>
            <a:gdLst>
              <a:gd name="connsiteX0" fmla="*/ 564078 w 564078"/>
              <a:gd name="connsiteY0" fmla="*/ 84116 h 84116"/>
              <a:gd name="connsiteX1" fmla="*/ 302821 w 564078"/>
              <a:gd name="connsiteY1" fmla="*/ 989 h 84116"/>
              <a:gd name="connsiteX2" fmla="*/ 0 w 564078"/>
              <a:gd name="connsiteY2" fmla="*/ 78179 h 84116"/>
            </a:gdLst>
            <a:ahLst/>
            <a:cxnLst>
              <a:cxn ang="0">
                <a:pos x="connsiteX0" y="connsiteY0"/>
              </a:cxn>
              <a:cxn ang="0">
                <a:pos x="connsiteX1" y="connsiteY1"/>
              </a:cxn>
              <a:cxn ang="0">
                <a:pos x="connsiteX2" y="connsiteY2"/>
              </a:cxn>
            </a:cxnLst>
            <a:rect l="l" t="t" r="r" b="b"/>
            <a:pathLst>
              <a:path w="564078" h="84116">
                <a:moveTo>
                  <a:pt x="564078" y="84116"/>
                </a:moveTo>
                <a:cubicBezTo>
                  <a:pt x="480456" y="43047"/>
                  <a:pt x="396834" y="1978"/>
                  <a:pt x="302821" y="989"/>
                </a:cubicBezTo>
                <a:cubicBezTo>
                  <a:pt x="208808" y="0"/>
                  <a:pt x="104404" y="39089"/>
                  <a:pt x="0" y="7817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5" name="Freeform 404"/>
          <p:cNvSpPr/>
          <p:nvPr/>
        </p:nvSpPr>
        <p:spPr bwMode="auto">
          <a:xfrm>
            <a:off x="3752850" y="5199856"/>
            <a:ext cx="721519" cy="98425"/>
          </a:xfrm>
          <a:custGeom>
            <a:avLst/>
            <a:gdLst>
              <a:gd name="connsiteX0" fmla="*/ 721519 w 721519"/>
              <a:gd name="connsiteY0" fmla="*/ 98425 h 98425"/>
              <a:gd name="connsiteX1" fmla="*/ 366713 w 721519"/>
              <a:gd name="connsiteY1" fmla="*/ 794 h 98425"/>
              <a:gd name="connsiteX2" fmla="*/ 0 w 721519"/>
              <a:gd name="connsiteY2" fmla="*/ 93663 h 98425"/>
            </a:gdLst>
            <a:ahLst/>
            <a:cxnLst>
              <a:cxn ang="0">
                <a:pos x="connsiteX0" y="connsiteY0"/>
              </a:cxn>
              <a:cxn ang="0">
                <a:pos x="connsiteX1" y="connsiteY1"/>
              </a:cxn>
              <a:cxn ang="0">
                <a:pos x="connsiteX2" y="connsiteY2"/>
              </a:cxn>
            </a:cxnLst>
            <a:rect l="l" t="t" r="r" b="b"/>
            <a:pathLst>
              <a:path w="721519" h="98425">
                <a:moveTo>
                  <a:pt x="721519" y="98425"/>
                </a:moveTo>
                <a:cubicBezTo>
                  <a:pt x="604242" y="50006"/>
                  <a:pt x="486966" y="1588"/>
                  <a:pt x="366713" y="794"/>
                </a:cubicBezTo>
                <a:cubicBezTo>
                  <a:pt x="246460" y="0"/>
                  <a:pt x="123230" y="46831"/>
                  <a:pt x="0" y="9366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6" name="Freeform 405"/>
          <p:cNvSpPr/>
          <p:nvPr/>
        </p:nvSpPr>
        <p:spPr bwMode="auto">
          <a:xfrm>
            <a:off x="3681413" y="5166519"/>
            <a:ext cx="864393" cy="131762"/>
          </a:xfrm>
          <a:custGeom>
            <a:avLst/>
            <a:gdLst>
              <a:gd name="connsiteX0" fmla="*/ 864393 w 864393"/>
              <a:gd name="connsiteY0" fmla="*/ 131762 h 131762"/>
              <a:gd name="connsiteX1" fmla="*/ 461962 w 864393"/>
              <a:gd name="connsiteY1" fmla="*/ 794 h 131762"/>
              <a:gd name="connsiteX2" fmla="*/ 0 w 864393"/>
              <a:gd name="connsiteY2" fmla="*/ 127000 h 131762"/>
            </a:gdLst>
            <a:ahLst/>
            <a:cxnLst>
              <a:cxn ang="0">
                <a:pos x="connsiteX0" y="connsiteY0"/>
              </a:cxn>
              <a:cxn ang="0">
                <a:pos x="connsiteX1" y="connsiteY1"/>
              </a:cxn>
              <a:cxn ang="0">
                <a:pos x="connsiteX2" y="connsiteY2"/>
              </a:cxn>
            </a:cxnLst>
            <a:rect l="l" t="t" r="r" b="b"/>
            <a:pathLst>
              <a:path w="864393" h="131762">
                <a:moveTo>
                  <a:pt x="864393" y="131762"/>
                </a:moveTo>
                <a:cubicBezTo>
                  <a:pt x="735210" y="66675"/>
                  <a:pt x="606027" y="1588"/>
                  <a:pt x="461962" y="794"/>
                </a:cubicBezTo>
                <a:cubicBezTo>
                  <a:pt x="317897" y="0"/>
                  <a:pt x="158948" y="63500"/>
                  <a:pt x="0" y="127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7" name="Freeform 406"/>
          <p:cNvSpPr/>
          <p:nvPr/>
        </p:nvSpPr>
        <p:spPr bwMode="auto">
          <a:xfrm>
            <a:off x="3607594" y="5131197"/>
            <a:ext cx="1009650" cy="164703"/>
          </a:xfrm>
          <a:custGeom>
            <a:avLst/>
            <a:gdLst>
              <a:gd name="connsiteX0" fmla="*/ 1009650 w 1009650"/>
              <a:gd name="connsiteY0" fmla="*/ 162322 h 164703"/>
              <a:gd name="connsiteX1" fmla="*/ 545306 w 1009650"/>
              <a:gd name="connsiteY1" fmla="*/ 397 h 164703"/>
              <a:gd name="connsiteX2" fmla="*/ 0 w 1009650"/>
              <a:gd name="connsiteY2" fmla="*/ 164703 h 164703"/>
            </a:gdLst>
            <a:ahLst/>
            <a:cxnLst>
              <a:cxn ang="0">
                <a:pos x="connsiteX0" y="connsiteY0"/>
              </a:cxn>
              <a:cxn ang="0">
                <a:pos x="connsiteX1" y="connsiteY1"/>
              </a:cxn>
              <a:cxn ang="0">
                <a:pos x="connsiteX2" y="connsiteY2"/>
              </a:cxn>
            </a:cxnLst>
            <a:rect l="l" t="t" r="r" b="b"/>
            <a:pathLst>
              <a:path w="1009650" h="164703">
                <a:moveTo>
                  <a:pt x="1009650" y="162322"/>
                </a:moveTo>
                <a:cubicBezTo>
                  <a:pt x="861615" y="81161"/>
                  <a:pt x="713581" y="0"/>
                  <a:pt x="545306" y="397"/>
                </a:cubicBezTo>
                <a:cubicBezTo>
                  <a:pt x="377031" y="794"/>
                  <a:pt x="188515" y="82748"/>
                  <a:pt x="0" y="16470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Freeform 407"/>
          <p:cNvSpPr/>
          <p:nvPr/>
        </p:nvSpPr>
        <p:spPr bwMode="auto">
          <a:xfrm>
            <a:off x="3543300" y="5109369"/>
            <a:ext cx="1143000" cy="186531"/>
          </a:xfrm>
          <a:custGeom>
            <a:avLst/>
            <a:gdLst>
              <a:gd name="connsiteX0" fmla="*/ 1143000 w 1143000"/>
              <a:gd name="connsiteY0" fmla="*/ 186531 h 186531"/>
              <a:gd name="connsiteX1" fmla="*/ 626269 w 1143000"/>
              <a:gd name="connsiteY1" fmla="*/ 794 h 186531"/>
              <a:gd name="connsiteX2" fmla="*/ 0 w 1143000"/>
              <a:gd name="connsiteY2" fmla="*/ 181769 h 186531"/>
            </a:gdLst>
            <a:ahLst/>
            <a:cxnLst>
              <a:cxn ang="0">
                <a:pos x="connsiteX0" y="connsiteY0"/>
              </a:cxn>
              <a:cxn ang="0">
                <a:pos x="connsiteX1" y="connsiteY1"/>
              </a:cxn>
              <a:cxn ang="0">
                <a:pos x="connsiteX2" y="connsiteY2"/>
              </a:cxn>
            </a:cxnLst>
            <a:rect l="l" t="t" r="r" b="b"/>
            <a:pathLst>
              <a:path w="1143000" h="186531">
                <a:moveTo>
                  <a:pt x="1143000" y="186531"/>
                </a:moveTo>
                <a:cubicBezTo>
                  <a:pt x="979884" y="94059"/>
                  <a:pt x="816769" y="1588"/>
                  <a:pt x="626269" y="794"/>
                </a:cubicBezTo>
                <a:cubicBezTo>
                  <a:pt x="435769" y="0"/>
                  <a:pt x="217884" y="90884"/>
                  <a:pt x="0" y="18176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reeform 411"/>
          <p:cNvSpPr/>
          <p:nvPr/>
        </p:nvSpPr>
        <p:spPr bwMode="auto">
          <a:xfrm>
            <a:off x="3462338" y="5080397"/>
            <a:ext cx="1297781" cy="220266"/>
          </a:xfrm>
          <a:custGeom>
            <a:avLst/>
            <a:gdLst>
              <a:gd name="connsiteX0" fmla="*/ 1297781 w 1297781"/>
              <a:gd name="connsiteY0" fmla="*/ 220266 h 220266"/>
              <a:gd name="connsiteX1" fmla="*/ 723900 w 1297781"/>
              <a:gd name="connsiteY1" fmla="*/ 1191 h 220266"/>
              <a:gd name="connsiteX2" fmla="*/ 0 w 1297781"/>
              <a:gd name="connsiteY2" fmla="*/ 213122 h 220266"/>
            </a:gdLst>
            <a:ahLst/>
            <a:cxnLst>
              <a:cxn ang="0">
                <a:pos x="connsiteX0" y="connsiteY0"/>
              </a:cxn>
              <a:cxn ang="0">
                <a:pos x="connsiteX1" y="connsiteY1"/>
              </a:cxn>
              <a:cxn ang="0">
                <a:pos x="connsiteX2" y="connsiteY2"/>
              </a:cxn>
            </a:cxnLst>
            <a:rect l="l" t="t" r="r" b="b"/>
            <a:pathLst>
              <a:path w="1297781" h="220266">
                <a:moveTo>
                  <a:pt x="1297781" y="220266"/>
                </a:moveTo>
                <a:cubicBezTo>
                  <a:pt x="1118989" y="111324"/>
                  <a:pt x="940197" y="2382"/>
                  <a:pt x="723900" y="1191"/>
                </a:cubicBezTo>
                <a:cubicBezTo>
                  <a:pt x="507603" y="0"/>
                  <a:pt x="253801" y="106561"/>
                  <a:pt x="0" y="213122"/>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6" name="Rectangle 41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418" name="Rectangle 41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419" name="Straight Connector 418"/>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1" name="Straight Connector 420"/>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422" name="Freeform 421"/>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3" name="Straight Connector 422"/>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4" name="Straight Connector 423"/>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30" name="Group 365"/>
          <p:cNvGrpSpPr/>
          <p:nvPr/>
        </p:nvGrpSpPr>
        <p:grpSpPr>
          <a:xfrm flipH="1">
            <a:off x="6991771" y="5296644"/>
            <a:ext cx="144016" cy="144016"/>
            <a:chOff x="1591171" y="4144516"/>
            <a:chExt cx="144016" cy="144016"/>
          </a:xfrm>
        </p:grpSpPr>
        <p:cxnSp>
          <p:nvCxnSpPr>
            <p:cNvPr id="431" name="Straight Connector 430"/>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34" name="Straight Connector 433"/>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8" name="TextBox 437"/>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8" name="Straight Connector 37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9" name="Straight Connector 378"/>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1" name="Straight Connector 380"/>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5768598"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5840606"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5912614"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48315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468751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475952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and Intra-DAS link failure (or right portal node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2" name="Straight Connector 341"/>
          <p:cNvCxnSpPr/>
          <p:nvPr/>
        </p:nvCxnSpPr>
        <p:spPr bwMode="auto">
          <a:xfrm>
            <a:off x="21672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9" name="Isosceles Triangle 278"/>
          <p:cNvSpPr/>
          <p:nvPr/>
        </p:nvSpPr>
        <p:spPr bwMode="auto">
          <a:xfrm>
            <a:off x="5839644"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5551612"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5551611"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4" name="Straight Connector 273"/>
          <p:cNvCxnSpPr/>
          <p:nvPr/>
        </p:nvCxnSpPr>
        <p:spPr bwMode="auto">
          <a:xfrm flipH="1">
            <a:off x="490353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454349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4756029"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4474367"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4474366"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59723"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7"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9"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0"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23"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5"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8"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8" name="TextBox 357"/>
          <p:cNvSpPr txBox="1"/>
          <p:nvPr/>
        </p:nvSpPr>
        <p:spPr>
          <a:xfrm>
            <a:off x="5119563"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76" name="Rectangle 37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377" name="Rectangle 376"/>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378" name="Straight Connector 377"/>
          <p:cNvCxnSpPr/>
          <p:nvPr/>
        </p:nvCxnSpPr>
        <p:spPr bwMode="auto">
          <a:xfrm flipH="1">
            <a:off x="2167235"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79" name="Straight Connector 378"/>
          <p:cNvCxnSpPr/>
          <p:nvPr/>
        </p:nvCxnSpPr>
        <p:spPr bwMode="auto">
          <a:xfrm>
            <a:off x="2095227"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0" name="Freeform 379"/>
          <p:cNvSpPr/>
          <p:nvPr/>
        </p:nvSpPr>
        <p:spPr bwMode="auto">
          <a:xfrm>
            <a:off x="8431931"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1" name="Straight Connector 380"/>
          <p:cNvCxnSpPr/>
          <p:nvPr/>
        </p:nvCxnSpPr>
        <p:spPr bwMode="auto">
          <a:xfrm>
            <a:off x="231125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13" name="Freeform 312"/>
          <p:cNvSpPr/>
          <p:nvPr/>
        </p:nvSpPr>
        <p:spPr bwMode="auto">
          <a:xfrm>
            <a:off x="5623619"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2" name="Straight Connector 381"/>
          <p:cNvCxnSpPr/>
          <p:nvPr/>
        </p:nvCxnSpPr>
        <p:spPr bwMode="auto">
          <a:xfrm>
            <a:off x="324735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31753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31033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3103340"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2" name="Straight Connector 391"/>
          <p:cNvCxnSpPr/>
          <p:nvPr/>
        </p:nvCxnSpPr>
        <p:spPr bwMode="auto">
          <a:xfrm flipH="1">
            <a:off x="3031332"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0" name="Straight Connector 399"/>
          <p:cNvCxnSpPr>
            <a:stCxn id="291" idx="2"/>
          </p:cNvCxnSpPr>
          <p:nvPr/>
        </p:nvCxnSpPr>
        <p:spPr bwMode="auto">
          <a:xfrm flipH="1">
            <a:off x="2959324" y="5080620"/>
            <a:ext cx="14401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8751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475952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a:off x="48315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flipH="1">
            <a:off x="3679404"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flipH="1">
            <a:off x="3607396"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flipH="1">
            <a:off x="3535388"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3" name="Straight Connector 442"/>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4" name="Straight Connector 443"/>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5" name="Straight Connector 444"/>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6" name="Straight Connector 445"/>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7" name="Straight Connector 446"/>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50" name="Group 365"/>
          <p:cNvGrpSpPr/>
          <p:nvPr/>
        </p:nvGrpSpPr>
        <p:grpSpPr>
          <a:xfrm flipH="1">
            <a:off x="6991771" y="5296644"/>
            <a:ext cx="144016" cy="144016"/>
            <a:chOff x="1591171" y="4144516"/>
            <a:chExt cx="144016" cy="144016"/>
          </a:xfrm>
        </p:grpSpPr>
        <p:cxnSp>
          <p:nvCxnSpPr>
            <p:cNvPr id="458" name="Straight Connector 45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1" name="Straight Connector 460"/>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9" name="TextBox 468"/>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04456"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231131" y="3280420"/>
            <a:ext cx="396044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Virtual BVLAN, TESI, SVLAN end points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7"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8"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0"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2"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4"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8"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19"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4"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5"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7"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81" name="TextBox 380"/>
          <p:cNvSpPr txBox="1"/>
          <p:nvPr/>
        </p:nvSpPr>
        <p:spPr>
          <a:xfrm>
            <a:off x="3823419" y="6880820"/>
            <a:ext cx="1296144" cy="430887"/>
          </a:xfrm>
          <a:prstGeom prst="rect">
            <a:avLst/>
          </a:prstGeom>
          <a:noFill/>
        </p:spPr>
        <p:txBody>
          <a:bodyPr wrap="square" lIns="0" tIns="0" rIns="0" bIns="0" rtlCol="0">
            <a:spAutoFit/>
          </a:bodyPr>
          <a:lstStyle/>
          <a:p>
            <a:pPr algn="ctr"/>
            <a:r>
              <a:rPr lang="en-GB" sz="1400" b="0" dirty="0" smtClean="0"/>
              <a:t>Virtual  BVLAN end point B</a:t>
            </a:r>
            <a:endParaRPr lang="en-US" sz="1400" b="0" dirty="0" smtClean="0"/>
          </a:p>
        </p:txBody>
      </p:sp>
      <p:cxnSp>
        <p:nvCxnSpPr>
          <p:cNvPr id="384" name="Straight Arrow Connector 383"/>
          <p:cNvCxnSpPr>
            <a:stCxn id="381" idx="0"/>
            <a:endCxn id="88" idx="0"/>
          </p:cNvCxnSpPr>
          <p:nvPr/>
        </p:nvCxnSpPr>
        <p:spPr bwMode="auto">
          <a:xfrm flipH="1" flipV="1">
            <a:off x="2748307" y="4134229"/>
            <a:ext cx="172318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8" name="Straight Arrow Connector 387"/>
          <p:cNvCxnSpPr>
            <a:stCxn id="381" idx="0"/>
            <a:endCxn id="85" idx="0"/>
          </p:cNvCxnSpPr>
          <p:nvPr/>
        </p:nvCxnSpPr>
        <p:spPr bwMode="auto">
          <a:xfrm flipV="1">
            <a:off x="4471491" y="4134229"/>
            <a:ext cx="350343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2" name="TextBox 391"/>
          <p:cNvSpPr txBox="1"/>
          <p:nvPr/>
        </p:nvSpPr>
        <p:spPr>
          <a:xfrm>
            <a:off x="5407595" y="6891107"/>
            <a:ext cx="1199178" cy="430887"/>
          </a:xfrm>
          <a:prstGeom prst="rect">
            <a:avLst/>
          </a:prstGeom>
          <a:noFill/>
        </p:spPr>
        <p:txBody>
          <a:bodyPr wrap="square" lIns="0" tIns="0" rIns="0" bIns="0" rtlCol="0">
            <a:spAutoFit/>
          </a:bodyPr>
          <a:lstStyle/>
          <a:p>
            <a:pPr algn="ctr"/>
            <a:r>
              <a:rPr lang="en-GB" sz="1400" b="0" dirty="0" smtClean="0"/>
              <a:t>Virtual  BVLAN end point A</a:t>
            </a:r>
            <a:endParaRPr lang="en-US" sz="1400" b="0" dirty="0" smtClean="0"/>
          </a:p>
        </p:txBody>
      </p:sp>
      <p:cxnSp>
        <p:nvCxnSpPr>
          <p:cNvPr id="393" name="Straight Arrow Connector 392"/>
          <p:cNvCxnSpPr>
            <a:stCxn id="392" idx="0"/>
            <a:endCxn id="47" idx="0"/>
          </p:cNvCxnSpPr>
          <p:nvPr/>
        </p:nvCxnSpPr>
        <p:spPr bwMode="auto">
          <a:xfrm flipH="1" flipV="1">
            <a:off x="3182589" y="4134229"/>
            <a:ext cx="2824595"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9" name="Straight Arrow Connector 398"/>
          <p:cNvCxnSpPr>
            <a:stCxn id="392" idx="0"/>
            <a:endCxn id="44" idx="0"/>
          </p:cNvCxnSpPr>
          <p:nvPr/>
        </p:nvCxnSpPr>
        <p:spPr bwMode="auto">
          <a:xfrm flipV="1">
            <a:off x="6007184" y="4134229"/>
            <a:ext cx="1488643"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28" name="TextBox 427"/>
          <p:cNvSpPr txBox="1"/>
          <p:nvPr/>
        </p:nvSpPr>
        <p:spPr>
          <a:xfrm>
            <a:off x="6944721" y="6891107"/>
            <a:ext cx="1487210" cy="430887"/>
          </a:xfrm>
          <a:prstGeom prst="rect">
            <a:avLst/>
          </a:prstGeom>
          <a:noFill/>
        </p:spPr>
        <p:txBody>
          <a:bodyPr wrap="square" lIns="0" tIns="0" rIns="0" bIns="0" rtlCol="0">
            <a:spAutoFit/>
          </a:bodyPr>
          <a:lstStyle/>
          <a:p>
            <a:pPr algn="ctr"/>
            <a:r>
              <a:rPr lang="en-GB" sz="1400" b="0" dirty="0" smtClean="0"/>
              <a:t>Virtual  protected TESI end point B</a:t>
            </a:r>
            <a:endParaRPr lang="en-US" sz="1400" b="0" dirty="0" smtClean="0"/>
          </a:p>
        </p:txBody>
      </p:sp>
      <p:cxnSp>
        <p:nvCxnSpPr>
          <p:cNvPr id="429" name="Straight Arrow Connector 428"/>
          <p:cNvCxnSpPr>
            <a:stCxn id="428" idx="0"/>
            <a:endCxn id="332" idx="0"/>
          </p:cNvCxnSpPr>
          <p:nvPr/>
        </p:nvCxnSpPr>
        <p:spPr bwMode="auto">
          <a:xfrm flipH="1" flipV="1">
            <a:off x="3834775" y="4134229"/>
            <a:ext cx="3853551"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30" name="Straight Arrow Connector 429"/>
          <p:cNvCxnSpPr>
            <a:stCxn id="428" idx="0"/>
            <a:endCxn id="329" idx="0"/>
          </p:cNvCxnSpPr>
          <p:nvPr/>
        </p:nvCxnSpPr>
        <p:spPr bwMode="auto">
          <a:xfrm flipH="1" flipV="1">
            <a:off x="6757937" y="4134229"/>
            <a:ext cx="930389"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45" name="TextBox 444"/>
          <p:cNvSpPr txBox="1"/>
          <p:nvPr/>
        </p:nvSpPr>
        <p:spPr>
          <a:xfrm>
            <a:off x="8719963" y="6901394"/>
            <a:ext cx="1512168" cy="430887"/>
          </a:xfrm>
          <a:prstGeom prst="rect">
            <a:avLst/>
          </a:prstGeom>
          <a:noFill/>
        </p:spPr>
        <p:txBody>
          <a:bodyPr wrap="square" lIns="0" tIns="0" rIns="0" bIns="0" rtlCol="0">
            <a:spAutoFit/>
          </a:bodyPr>
          <a:lstStyle/>
          <a:p>
            <a:pPr algn="ctr"/>
            <a:r>
              <a:rPr lang="en-GB" sz="1400" b="0" dirty="0" smtClean="0"/>
              <a:t>Virtual  protected TESI end point A</a:t>
            </a:r>
            <a:endParaRPr lang="en-US" sz="1400" b="0" dirty="0" smtClean="0"/>
          </a:p>
        </p:txBody>
      </p:sp>
      <p:cxnSp>
        <p:nvCxnSpPr>
          <p:cNvPr id="446" name="Straight Arrow Connector 445"/>
          <p:cNvCxnSpPr>
            <a:stCxn id="445" idx="0"/>
            <a:endCxn id="282" idx="0"/>
          </p:cNvCxnSpPr>
          <p:nvPr/>
        </p:nvCxnSpPr>
        <p:spPr bwMode="auto">
          <a:xfrm flipH="1" flipV="1">
            <a:off x="4774321" y="4134229"/>
            <a:ext cx="4701726"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7" name="Straight Arrow Connector 446"/>
          <p:cNvCxnSpPr>
            <a:stCxn id="445" idx="0"/>
            <a:endCxn id="278" idx="0"/>
          </p:cNvCxnSpPr>
          <p:nvPr/>
        </p:nvCxnSpPr>
        <p:spPr bwMode="auto">
          <a:xfrm flipH="1" flipV="1">
            <a:off x="5830867" y="4134229"/>
            <a:ext cx="3645180"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58" name="TextBox 457"/>
          <p:cNvSpPr txBox="1"/>
          <p:nvPr/>
        </p:nvSpPr>
        <p:spPr>
          <a:xfrm>
            <a:off x="79003" y="6901394"/>
            <a:ext cx="1703234" cy="430887"/>
          </a:xfrm>
          <a:prstGeom prst="rect">
            <a:avLst/>
          </a:prstGeom>
          <a:noFill/>
        </p:spPr>
        <p:txBody>
          <a:bodyPr wrap="square" lIns="0" tIns="0" rIns="0" bIns="0" rtlCol="0">
            <a:spAutoFit/>
          </a:bodyPr>
          <a:lstStyle/>
          <a:p>
            <a:pPr algn="ctr"/>
            <a:r>
              <a:rPr lang="en-GB" sz="1400" b="0" dirty="0" smtClean="0"/>
              <a:t>Virtual  SVLAN segment end point P</a:t>
            </a:r>
            <a:endParaRPr lang="en-US" sz="1400" b="0" dirty="0" smtClean="0"/>
          </a:p>
        </p:txBody>
      </p:sp>
      <p:cxnSp>
        <p:nvCxnSpPr>
          <p:cNvPr id="459" name="Straight Arrow Connector 458"/>
          <p:cNvCxnSpPr>
            <a:stCxn id="458" idx="0"/>
            <a:endCxn id="727" idx="3"/>
          </p:cNvCxnSpPr>
          <p:nvPr/>
        </p:nvCxnSpPr>
        <p:spPr bwMode="auto">
          <a:xfrm flipV="1">
            <a:off x="930620" y="4438356"/>
            <a:ext cx="1162961" cy="24630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0" name="Straight Arrow Connector 459"/>
          <p:cNvCxnSpPr>
            <a:stCxn id="458" idx="0"/>
            <a:endCxn id="837" idx="3"/>
          </p:cNvCxnSpPr>
          <p:nvPr/>
        </p:nvCxnSpPr>
        <p:spPr bwMode="auto">
          <a:xfrm flipV="1">
            <a:off x="930620" y="4440220"/>
            <a:ext cx="7505355" cy="24611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66" name="TextBox 465"/>
          <p:cNvSpPr txBox="1"/>
          <p:nvPr/>
        </p:nvSpPr>
        <p:spPr>
          <a:xfrm>
            <a:off x="1951211" y="6895586"/>
            <a:ext cx="1703234" cy="430887"/>
          </a:xfrm>
          <a:prstGeom prst="rect">
            <a:avLst/>
          </a:prstGeom>
          <a:noFill/>
        </p:spPr>
        <p:txBody>
          <a:bodyPr wrap="square" lIns="0" tIns="0" rIns="0" bIns="0" rtlCol="0">
            <a:spAutoFit/>
          </a:bodyPr>
          <a:lstStyle/>
          <a:p>
            <a:pPr algn="ctr"/>
            <a:r>
              <a:rPr lang="en-GB" sz="1400" b="0" dirty="0" smtClean="0"/>
              <a:t>Virtual  SVLAN segment end point W</a:t>
            </a:r>
            <a:endParaRPr lang="en-US" sz="1400" b="0" dirty="0" smtClean="0"/>
          </a:p>
        </p:txBody>
      </p:sp>
      <p:cxnSp>
        <p:nvCxnSpPr>
          <p:cNvPr id="467" name="Straight Arrow Connector 466"/>
          <p:cNvCxnSpPr>
            <a:stCxn id="466" idx="0"/>
            <a:endCxn id="731" idx="3"/>
          </p:cNvCxnSpPr>
          <p:nvPr/>
        </p:nvCxnSpPr>
        <p:spPr bwMode="auto">
          <a:xfrm flipH="1" flipV="1">
            <a:off x="2307207" y="4440220"/>
            <a:ext cx="495621" cy="24553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8" name="Straight Arrow Connector 467"/>
          <p:cNvCxnSpPr>
            <a:stCxn id="466" idx="0"/>
            <a:endCxn id="833" idx="4"/>
          </p:cNvCxnSpPr>
          <p:nvPr/>
        </p:nvCxnSpPr>
        <p:spPr bwMode="auto">
          <a:xfrm flipV="1">
            <a:off x="2802828" y="4438356"/>
            <a:ext cx="5943926" cy="245723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76" name="TextBox 475"/>
          <p:cNvSpPr txBox="1"/>
          <p:nvPr/>
        </p:nvSpPr>
        <p:spPr>
          <a:xfrm>
            <a:off x="1087115" y="7672908"/>
            <a:ext cx="8450775" cy="215444"/>
          </a:xfrm>
          <a:prstGeom prst="rect">
            <a:avLst/>
          </a:prstGeom>
          <a:noFill/>
        </p:spPr>
        <p:txBody>
          <a:bodyPr wrap="none" lIns="0" tIns="0" rIns="0" bIns="0" rtlCol="0">
            <a:spAutoFit/>
          </a:bodyPr>
          <a:lstStyle/>
          <a:p>
            <a:r>
              <a:rPr lang="en-GB" sz="1400" dirty="0" smtClean="0">
                <a:solidFill>
                  <a:srgbClr val="FF0000"/>
                </a:solidFill>
              </a:rPr>
              <a:t>Do end points within a virtual end point require a common MAC Address value? Expectation is: yes</a:t>
            </a:r>
            <a:endParaRPr lang="en-US" sz="14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p:txBody>
          <a:bodyPr/>
          <a:lstStyle/>
          <a:p>
            <a:pPr marL="0" indent="0"/>
            <a:r>
              <a:rPr lang="en-GB" sz="1800" b="0" dirty="0" smtClean="0"/>
              <a:t>The following slides focus on the distributed network protection (DNP) functionality and associated MAC addresses in the portal nodes of a DRNI protected Ethernet ENNI. These slides complement the “DRNI Data Plane Model I/II Comparison &amp; MAC Address Values in DRNI” slides </a:t>
            </a:r>
            <a:r>
              <a:rPr lang="en-GB" sz="1400" b="0" dirty="0" smtClean="0"/>
              <a:t>(</a:t>
            </a:r>
            <a:r>
              <a:rPr lang="en-GB" sz="1400" b="0" dirty="0" smtClean="0">
                <a:hlinkClick r:id="rId2"/>
              </a:rPr>
              <a:t>axbq-vissers-drni-data-plane-model-I-and-II-comparison-1011-v00.pptx</a:t>
            </a:r>
            <a:r>
              <a:rPr lang="en-GB" sz="1400" b="0" dirty="0" smtClean="0"/>
              <a:t>)</a:t>
            </a:r>
            <a:r>
              <a:rPr lang="en-GB" sz="1800" b="0" dirty="0" smtClean="0"/>
              <a:t> .</a:t>
            </a:r>
          </a:p>
          <a:p>
            <a:pPr marL="0" indent="0"/>
            <a:r>
              <a:rPr lang="en-GB" sz="1800" b="0" dirty="0" smtClean="0"/>
              <a:t>The simplest DRNI configuration is assumed, including two nodes in a portal</a:t>
            </a:r>
          </a:p>
          <a:p>
            <a:pPr marL="0" indent="0"/>
            <a:r>
              <a:rPr lang="en-GB" sz="1800" b="0" dirty="0" smtClean="0"/>
              <a:t>A portal supports DRNI protected SVLAN </a:t>
            </a:r>
            <a:r>
              <a:rPr lang="en-GB" sz="1800" b="0" dirty="0" err="1" smtClean="0"/>
              <a:t>ECs</a:t>
            </a:r>
            <a:r>
              <a:rPr lang="en-GB" sz="1800" b="0" dirty="0" smtClean="0"/>
              <a:t> and unprotected SVLAN </a:t>
            </a:r>
            <a:r>
              <a:rPr lang="en-GB" sz="1800" b="0" dirty="0" err="1" smtClean="0"/>
              <a:t>ECs</a:t>
            </a:r>
            <a:r>
              <a:rPr lang="en-GB" sz="1800" b="0" dirty="0" smtClean="0"/>
              <a:t> (as per MEF requirement); unprotected SVLAN </a:t>
            </a:r>
            <a:r>
              <a:rPr lang="en-GB" sz="1800" b="0" dirty="0" err="1" smtClean="0"/>
              <a:t>ECs</a:t>
            </a:r>
            <a:r>
              <a:rPr lang="en-GB" sz="1800" b="0" dirty="0" smtClean="0"/>
              <a:t> are considered to be outside DNRI control</a:t>
            </a:r>
          </a:p>
          <a:p>
            <a:pPr marL="0" indent="0"/>
            <a:r>
              <a:rPr lang="en-GB" sz="1800" b="0" dirty="0" smtClean="0"/>
              <a:t>Network domain is assumed to be PBB/PBB-TE and portal nodes are IBBEB nodes, supporting restorable MP2MP BVLAN </a:t>
            </a:r>
            <a:r>
              <a:rPr lang="en-GB" sz="1800" b="0" dirty="0" err="1" smtClean="0"/>
              <a:t>ECs</a:t>
            </a:r>
            <a:r>
              <a:rPr lang="en-GB" sz="1800" b="0" dirty="0" smtClean="0"/>
              <a:t> and protected P2P </a:t>
            </a:r>
            <a:r>
              <a:rPr lang="en-GB" sz="1800" b="0" dirty="0" err="1" smtClean="0"/>
              <a:t>TESIs</a:t>
            </a:r>
            <a:endParaRPr lang="en-GB" sz="1800" b="0" dirty="0" smtClean="0"/>
          </a:p>
          <a:p>
            <a:pPr marL="809625" lvl="1" indent="-277813"/>
            <a:r>
              <a:rPr lang="en-GB" sz="1600" dirty="0" smtClean="0"/>
              <a:t>Deployment of alternative network domain technologies (MPLS(TP), SDH, OTN) and portal nodes (TB) is addressed in a next version. In such TB nodes the B-Component and </a:t>
            </a:r>
            <a:r>
              <a:rPr lang="en-GB" sz="1600" dirty="0" err="1" smtClean="0"/>
              <a:t>PIPs</a:t>
            </a:r>
            <a:r>
              <a:rPr lang="en-GB" sz="1600" dirty="0" smtClean="0"/>
              <a:t> are replaced by MPLS(TP), SDH or OTN Network Ports connected to ‘MPLS LSP Relay’, ‘SDH VC-n Relay’ or ‘OTN ODUk Relay’ functions and MPLS(TP), SDH or OTN specific ‘provider network ports’.</a:t>
            </a:r>
          </a:p>
          <a:p>
            <a:pPr marL="0" indent="0"/>
            <a:r>
              <a:rPr lang="en-GB" sz="1800" b="0" dirty="0" smtClean="0"/>
              <a:t>MAC address requirement is investigated (to some extend) to understand which functions must use the PIP/CBP port’s EUI48 values, which functions may use these values and which functions must not use these values; further analysis is to be added in a next version</a:t>
            </a:r>
          </a:p>
          <a:p>
            <a:pPr marL="0" indent="0"/>
            <a:endParaRPr lang="en-US" sz="18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MAC Addresses at CBP/PIP ports</a:t>
            </a:r>
            <a:endParaRPr lang="en-US" dirty="0"/>
          </a:p>
        </p:txBody>
      </p:sp>
      <p:sp>
        <p:nvSpPr>
          <p:cNvPr id="4" name="Content Placeholder 3"/>
          <p:cNvSpPr>
            <a:spLocks noGrp="1"/>
          </p:cNvSpPr>
          <p:nvPr>
            <p:ph idx="1"/>
          </p:nvPr>
        </p:nvSpPr>
        <p:spPr/>
        <p:txBody>
          <a:bodyPr/>
          <a:lstStyle/>
          <a:p>
            <a:r>
              <a:rPr lang="en-GB" dirty="0" smtClean="0"/>
              <a:t>To be added…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Impact of single switch fabric?</a:t>
            </a:r>
            <a:endParaRPr lang="en-US" dirty="0"/>
          </a:p>
        </p:txBody>
      </p:sp>
      <p:sp>
        <p:nvSpPr>
          <p:cNvPr id="6" name="Content Placeholder 5"/>
          <p:cNvSpPr>
            <a:spLocks noGrp="1"/>
          </p:cNvSpPr>
          <p:nvPr>
            <p:ph idx="1"/>
          </p:nvPr>
        </p:nvSpPr>
        <p:spPr>
          <a:xfrm>
            <a:off x="533400" y="760141"/>
            <a:ext cx="9604375" cy="1584176"/>
          </a:xfrm>
        </p:spPr>
        <p:txBody>
          <a:bodyPr/>
          <a:lstStyle/>
          <a:p>
            <a:pPr marL="0" indent="0">
              <a:tabLst>
                <a:tab pos="0" algn="l"/>
              </a:tabLst>
            </a:pPr>
            <a:r>
              <a:rPr lang="en-GB" sz="1800" dirty="0" smtClean="0"/>
              <a:t>What will be the impact if an IBBEB has a single switch fabric, which supports both the BVLAN/TESI Relay function and the SVLAN Relay function?</a:t>
            </a:r>
            <a:endParaRPr lang="en-US" sz="1800" dirty="0"/>
          </a:p>
        </p:txBody>
      </p:sp>
      <p:sp>
        <p:nvSpPr>
          <p:cNvPr id="7" name="Rectangle 6"/>
          <p:cNvSpPr/>
          <p:nvPr/>
        </p:nvSpPr>
        <p:spPr bwMode="auto">
          <a:xfrm flipH="1">
            <a:off x="4975547" y="2243125"/>
            <a:ext cx="4176461" cy="432048"/>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Arrow Connector 7"/>
          <p:cNvCxnSpPr/>
          <p:nvPr/>
        </p:nvCxnSpPr>
        <p:spPr bwMode="auto">
          <a:xfrm>
            <a:off x="3016426" y="2307188"/>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 name="Rectangle 8"/>
          <p:cNvSpPr/>
          <p:nvPr/>
        </p:nvSpPr>
        <p:spPr bwMode="auto">
          <a:xfrm>
            <a:off x="1936305"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936305"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1936305"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936305"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936305"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TextBox 13"/>
          <p:cNvSpPr txBox="1"/>
          <p:nvPr/>
        </p:nvSpPr>
        <p:spPr>
          <a:xfrm rot="5400000">
            <a:off x="2823482" y="3120184"/>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5" name="Isosceles Triangle 14"/>
          <p:cNvSpPr/>
          <p:nvPr/>
        </p:nvSpPr>
        <p:spPr bwMode="auto">
          <a:xfrm flipV="1">
            <a:off x="2232250"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Rectangle 15"/>
          <p:cNvSpPr/>
          <p:nvPr/>
        </p:nvSpPr>
        <p:spPr bwMode="auto">
          <a:xfrm>
            <a:off x="1936306"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936306"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 name="Straight Connector 17"/>
          <p:cNvCxnSpPr/>
          <p:nvPr/>
        </p:nvCxnSpPr>
        <p:spPr bwMode="auto">
          <a:xfrm>
            <a:off x="2440362"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Rectangle 18"/>
          <p:cNvSpPr/>
          <p:nvPr/>
        </p:nvSpPr>
        <p:spPr bwMode="auto">
          <a:xfrm>
            <a:off x="1936306"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936306"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936306"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Isosceles Triangle 21"/>
          <p:cNvSpPr/>
          <p:nvPr/>
        </p:nvSpPr>
        <p:spPr bwMode="auto">
          <a:xfrm flipV="1">
            <a:off x="202321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 name="Isosceles Triangle 22"/>
          <p:cNvSpPr/>
          <p:nvPr/>
        </p:nvSpPr>
        <p:spPr bwMode="auto">
          <a:xfrm flipV="1">
            <a:off x="246365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Rectangle 23"/>
          <p:cNvSpPr/>
          <p:nvPr/>
        </p:nvSpPr>
        <p:spPr bwMode="auto">
          <a:xfrm>
            <a:off x="1936306"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1936306"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1936306"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27" name="Group 294"/>
          <p:cNvGrpSpPr/>
          <p:nvPr/>
        </p:nvGrpSpPr>
        <p:grpSpPr>
          <a:xfrm>
            <a:off x="2008315" y="5475541"/>
            <a:ext cx="792088" cy="216023"/>
            <a:chOff x="2728392" y="4440560"/>
            <a:chExt cx="792088" cy="216023"/>
          </a:xfrm>
          <a:solidFill>
            <a:srgbClr val="66FF33"/>
          </a:solidFill>
        </p:grpSpPr>
        <p:grpSp>
          <p:nvGrpSpPr>
            <p:cNvPr id="28" name="Group 282"/>
            <p:cNvGrpSpPr/>
            <p:nvPr/>
          </p:nvGrpSpPr>
          <p:grpSpPr>
            <a:xfrm>
              <a:off x="2728392" y="4440560"/>
              <a:ext cx="216024" cy="216023"/>
              <a:chOff x="9209112" y="7464897"/>
              <a:chExt cx="432048" cy="216023"/>
            </a:xfrm>
            <a:grpFill/>
          </p:grpSpPr>
          <p:sp>
            <p:nvSpPr>
              <p:cNvPr id="35" name="Flowchart: Delay 3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284"/>
            <p:cNvGrpSpPr/>
            <p:nvPr/>
          </p:nvGrpSpPr>
          <p:grpSpPr>
            <a:xfrm>
              <a:off x="3016424" y="4440560"/>
              <a:ext cx="216024" cy="216023"/>
              <a:chOff x="9209112" y="7464897"/>
              <a:chExt cx="432048" cy="216023"/>
            </a:xfrm>
            <a:grpFill/>
          </p:grpSpPr>
          <p:sp>
            <p:nvSpPr>
              <p:cNvPr id="33" name="Flowchart: Delay 3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lowchart: Delay 3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286"/>
            <p:cNvGrpSpPr/>
            <p:nvPr/>
          </p:nvGrpSpPr>
          <p:grpSpPr>
            <a:xfrm>
              <a:off x="3304456" y="4440560"/>
              <a:ext cx="216024" cy="216023"/>
              <a:chOff x="9209112" y="7464897"/>
              <a:chExt cx="432048" cy="216023"/>
            </a:xfrm>
            <a:grpFill/>
          </p:grpSpPr>
          <p:sp>
            <p:nvSpPr>
              <p:cNvPr id="31" name="Flowchart: Delay 3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37" name="Straight Arrow Connector 36"/>
          <p:cNvCxnSpPr/>
          <p:nvPr/>
        </p:nvCxnSpPr>
        <p:spPr bwMode="auto">
          <a:xfrm>
            <a:off x="3016426" y="432341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8" name="TextBox 37"/>
          <p:cNvSpPr txBox="1"/>
          <p:nvPr/>
        </p:nvSpPr>
        <p:spPr>
          <a:xfrm rot="5400000">
            <a:off x="2785302" y="4596347"/>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39" name="Straight Arrow Connector 38"/>
          <p:cNvCxnSpPr/>
          <p:nvPr/>
        </p:nvCxnSpPr>
        <p:spPr bwMode="auto">
          <a:xfrm>
            <a:off x="3016426" y="5403532"/>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0" name="TextBox 39"/>
          <p:cNvSpPr txBox="1"/>
          <p:nvPr/>
        </p:nvSpPr>
        <p:spPr>
          <a:xfrm rot="5400000">
            <a:off x="2773690" y="6036507"/>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41" name="Rectangle 40"/>
          <p:cNvSpPr/>
          <p:nvPr/>
        </p:nvSpPr>
        <p:spPr bwMode="auto">
          <a:xfrm>
            <a:off x="1936305"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flipH="1">
            <a:off x="712169" y="1803132"/>
            <a:ext cx="21602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5" name="Rectangle 54"/>
          <p:cNvSpPr/>
          <p:nvPr/>
        </p:nvSpPr>
        <p:spPr bwMode="auto">
          <a:xfrm flipH="1">
            <a:off x="568152" y="5115500"/>
            <a:ext cx="2304255"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a:t>
            </a:r>
            <a:r>
              <a:rPr kumimoji="0" lang="en-US" sz="1200" b="1" i="0" u="none" strike="noStrike" cap="none" normalizeH="0" dirty="0" smtClean="0">
                <a:ln>
                  <a:noFill/>
                </a:ln>
                <a:solidFill>
                  <a:schemeClr val="tx1"/>
                </a:solidFill>
                <a:effectLst/>
                <a:latin typeface="Arial" charset="0"/>
                <a:ea typeface="MS PGothic" pitchFamily="34" charset="-128"/>
              </a:rPr>
              <a:t> </a:t>
            </a: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8071891"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8071891"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7135786"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7135786"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a:off x="7135786"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2" name="Isosceles Triangle 61"/>
          <p:cNvSpPr/>
          <p:nvPr/>
        </p:nvSpPr>
        <p:spPr bwMode="auto">
          <a:xfrm flipV="1">
            <a:off x="7863779"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3" name="Rectangle 62"/>
          <p:cNvSpPr/>
          <p:nvPr/>
        </p:nvSpPr>
        <p:spPr bwMode="auto">
          <a:xfrm>
            <a:off x="8071892"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8071892"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5" name="Straight Connector 64"/>
          <p:cNvCxnSpPr/>
          <p:nvPr/>
        </p:nvCxnSpPr>
        <p:spPr bwMode="auto">
          <a:xfrm>
            <a:off x="8575948"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Rectangle 65"/>
          <p:cNvSpPr/>
          <p:nvPr/>
        </p:nvSpPr>
        <p:spPr bwMode="auto">
          <a:xfrm>
            <a:off x="8071892"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8071892"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8071892"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Isosceles Triangle 68"/>
          <p:cNvSpPr/>
          <p:nvPr/>
        </p:nvSpPr>
        <p:spPr bwMode="auto">
          <a:xfrm flipV="1">
            <a:off x="814389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Isosceles Triangle 69"/>
          <p:cNvSpPr/>
          <p:nvPr/>
        </p:nvSpPr>
        <p:spPr bwMode="auto">
          <a:xfrm flipV="1">
            <a:off x="865633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 name="Rectangle 70"/>
          <p:cNvSpPr/>
          <p:nvPr/>
        </p:nvSpPr>
        <p:spPr bwMode="auto">
          <a:xfrm>
            <a:off x="7135785"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7135787"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7135787"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7207795" y="4144516"/>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82" name="Flowchart: Delay 8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Flowchart: Delay 8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80" name="Flowchart: Delay 7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 name="Flowchart: Delay 8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78" name="Flowchart: Delay 7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 name="Flowchart: Delay 7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84" name="Rectangle 83"/>
          <p:cNvSpPr/>
          <p:nvPr/>
        </p:nvSpPr>
        <p:spPr bwMode="auto">
          <a:xfrm>
            <a:off x="8071891"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flipH="1">
            <a:off x="4759523" y="2459149"/>
            <a:ext cx="424847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9" name="TextBox 98"/>
          <p:cNvSpPr txBox="1"/>
          <p:nvPr/>
        </p:nvSpPr>
        <p:spPr>
          <a:xfrm>
            <a:off x="352128" y="7344806"/>
            <a:ext cx="3876255" cy="400110"/>
          </a:xfrm>
          <a:prstGeom prst="rect">
            <a:avLst/>
          </a:prstGeom>
          <a:noFill/>
        </p:spPr>
        <p:txBody>
          <a:bodyPr wrap="square" rtlCol="0">
            <a:spAutoFit/>
          </a:bodyPr>
          <a:lstStyle/>
          <a:p>
            <a:pPr algn="ctr"/>
            <a:r>
              <a:rPr lang="en-GB" sz="2000" dirty="0" smtClean="0">
                <a:solidFill>
                  <a:srgbClr val="C00000"/>
                </a:solidFill>
              </a:rPr>
              <a:t>Separate</a:t>
            </a:r>
            <a:r>
              <a:rPr lang="en-GB" sz="2000" dirty="0" smtClean="0"/>
              <a:t> B- &amp; S-VLAN fabrics</a:t>
            </a:r>
            <a:endParaRPr lang="en-US" sz="2000" dirty="0"/>
          </a:p>
        </p:txBody>
      </p:sp>
      <p:sp>
        <p:nvSpPr>
          <p:cNvPr id="100" name="TextBox 99"/>
          <p:cNvSpPr txBox="1"/>
          <p:nvPr/>
        </p:nvSpPr>
        <p:spPr>
          <a:xfrm>
            <a:off x="5039643" y="7344806"/>
            <a:ext cx="4164287" cy="707886"/>
          </a:xfrm>
          <a:prstGeom prst="rect">
            <a:avLst/>
          </a:prstGeom>
          <a:noFill/>
        </p:spPr>
        <p:txBody>
          <a:bodyPr wrap="square" rtlCol="0">
            <a:spAutoFit/>
          </a:bodyPr>
          <a:lstStyle/>
          <a:p>
            <a:pPr algn="ctr"/>
            <a:r>
              <a:rPr lang="en-GB" sz="2000" dirty="0" smtClean="0">
                <a:solidFill>
                  <a:srgbClr val="C00000"/>
                </a:solidFill>
              </a:rPr>
              <a:t>Combined</a:t>
            </a:r>
            <a:r>
              <a:rPr lang="en-GB" sz="2000" dirty="0" smtClean="0"/>
              <a:t> B- &amp; S-VLAN fabrics</a:t>
            </a:r>
          </a:p>
          <a:p>
            <a:pPr algn="ctr"/>
            <a:r>
              <a:rPr lang="en-GB" sz="2000" dirty="0" smtClean="0"/>
              <a:t>(combined PNP/CBP/PIP)</a:t>
            </a:r>
            <a:endParaRPr lang="en-US" sz="2000" dirty="0"/>
          </a:p>
        </p:txBody>
      </p:sp>
      <p:sp>
        <p:nvSpPr>
          <p:cNvPr id="101" name="TextBox 100"/>
          <p:cNvSpPr txBox="1"/>
          <p:nvPr/>
        </p:nvSpPr>
        <p:spPr>
          <a:xfrm flipH="1">
            <a:off x="3160441" y="4502268"/>
            <a:ext cx="1887114" cy="1384995"/>
          </a:xfrm>
          <a:prstGeom prst="rect">
            <a:avLst/>
          </a:prstGeom>
          <a:noFill/>
        </p:spPr>
        <p:txBody>
          <a:bodyPr wrap="square" rtlCol="0">
            <a:spAutoFit/>
          </a:bodyPr>
          <a:lstStyle/>
          <a:p>
            <a:r>
              <a:rPr lang="en-GB" sz="1400" dirty="0" smtClean="0"/>
              <a:t>BVLAN Relay supports </a:t>
            </a:r>
            <a:r>
              <a:rPr lang="en-GB" sz="1400" dirty="0" smtClean="0">
                <a:solidFill>
                  <a:srgbClr val="C00000"/>
                </a:solidFill>
              </a:rPr>
              <a:t>MP BVLAN connectivity </a:t>
            </a:r>
            <a:r>
              <a:rPr lang="en-GB" sz="1400" dirty="0" smtClean="0"/>
              <a:t>between two or more </a:t>
            </a:r>
            <a:r>
              <a:rPr lang="en-GB" sz="1400" dirty="0" err="1" smtClean="0"/>
              <a:t>PNPs</a:t>
            </a:r>
            <a:r>
              <a:rPr lang="en-GB" sz="1400" dirty="0" smtClean="0"/>
              <a:t> and one or more </a:t>
            </a:r>
            <a:r>
              <a:rPr lang="en-GB" sz="1400" dirty="0" err="1" smtClean="0"/>
              <a:t>CBPs</a:t>
            </a:r>
            <a:endParaRPr lang="en-US" sz="1400" dirty="0"/>
          </a:p>
        </p:txBody>
      </p:sp>
      <p:sp>
        <p:nvSpPr>
          <p:cNvPr id="102" name="TextBox 101"/>
          <p:cNvSpPr txBox="1"/>
          <p:nvPr/>
        </p:nvSpPr>
        <p:spPr>
          <a:xfrm flipH="1">
            <a:off x="9080003" y="2992388"/>
            <a:ext cx="1591172" cy="1384995"/>
          </a:xfrm>
          <a:prstGeom prst="rect">
            <a:avLst/>
          </a:prstGeom>
          <a:noFill/>
        </p:spPr>
        <p:txBody>
          <a:bodyPr wrap="square" rtlCol="0">
            <a:spAutoFit/>
          </a:bodyPr>
          <a:lstStyle/>
          <a:p>
            <a:r>
              <a:rPr lang="en-GB" sz="1400" dirty="0" smtClean="0"/>
              <a:t>The same connectivity within a IB-BEB with combined B- &amp; S-VLAN Fabric</a:t>
            </a:r>
          </a:p>
        </p:txBody>
      </p:sp>
      <p:sp>
        <p:nvSpPr>
          <p:cNvPr id="103" name="Rectangle 102"/>
          <p:cNvSpPr/>
          <p:nvPr/>
        </p:nvSpPr>
        <p:spPr bwMode="auto">
          <a:xfrm>
            <a:off x="856183"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856183"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56183"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Isosceles Triangle 105"/>
          <p:cNvSpPr/>
          <p:nvPr/>
        </p:nvSpPr>
        <p:spPr bwMode="auto">
          <a:xfrm flipV="1">
            <a:off x="1152128"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Rectangle 106"/>
          <p:cNvSpPr/>
          <p:nvPr/>
        </p:nvSpPr>
        <p:spPr bwMode="auto">
          <a:xfrm>
            <a:off x="856184"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856184"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856184"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10" name="Group 294"/>
          <p:cNvGrpSpPr/>
          <p:nvPr/>
        </p:nvGrpSpPr>
        <p:grpSpPr>
          <a:xfrm>
            <a:off x="928193" y="5475541"/>
            <a:ext cx="792088" cy="216023"/>
            <a:chOff x="2728392" y="4440560"/>
            <a:chExt cx="792088" cy="216023"/>
          </a:xfrm>
          <a:solidFill>
            <a:srgbClr val="66FF33"/>
          </a:solidFill>
        </p:grpSpPr>
        <p:grpSp>
          <p:nvGrpSpPr>
            <p:cNvPr id="111" name="Group 282"/>
            <p:cNvGrpSpPr/>
            <p:nvPr/>
          </p:nvGrpSpPr>
          <p:grpSpPr>
            <a:xfrm>
              <a:off x="2728392" y="4440560"/>
              <a:ext cx="216024" cy="216023"/>
              <a:chOff x="9209112" y="7464897"/>
              <a:chExt cx="432048" cy="216023"/>
            </a:xfrm>
            <a:grpFill/>
          </p:grpSpPr>
          <p:sp>
            <p:nvSpPr>
              <p:cNvPr id="118" name="Flowchart: Delay 11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Flowchart: Delay 11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2" name="Group 284"/>
            <p:cNvGrpSpPr/>
            <p:nvPr/>
          </p:nvGrpSpPr>
          <p:grpSpPr>
            <a:xfrm>
              <a:off x="3016424" y="4440560"/>
              <a:ext cx="216024" cy="216023"/>
              <a:chOff x="9209112" y="7464897"/>
              <a:chExt cx="432048" cy="216023"/>
            </a:xfrm>
            <a:grpFill/>
          </p:grpSpPr>
          <p:sp>
            <p:nvSpPr>
              <p:cNvPr id="116" name="Flowchart: Delay 11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3" name="Group 286"/>
            <p:cNvGrpSpPr/>
            <p:nvPr/>
          </p:nvGrpSpPr>
          <p:grpSpPr>
            <a:xfrm>
              <a:off x="3304456" y="4440560"/>
              <a:ext cx="216024" cy="216023"/>
              <a:chOff x="9209112" y="7464897"/>
              <a:chExt cx="432048" cy="216023"/>
            </a:xfrm>
            <a:grpFill/>
          </p:grpSpPr>
          <p:sp>
            <p:nvSpPr>
              <p:cNvPr id="114" name="Flowchart: Delay 11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Flowchart: Delay 11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20" name="Rectangle 119"/>
          <p:cNvSpPr/>
          <p:nvPr/>
        </p:nvSpPr>
        <p:spPr bwMode="auto">
          <a:xfrm>
            <a:off x="6055666"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6055666"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119561"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119561"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5119561"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5" name="Isosceles Triangle 124"/>
          <p:cNvSpPr/>
          <p:nvPr/>
        </p:nvSpPr>
        <p:spPr bwMode="auto">
          <a:xfrm flipV="1">
            <a:off x="5847554"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6" name="Rectangle 125"/>
          <p:cNvSpPr/>
          <p:nvPr/>
        </p:nvSpPr>
        <p:spPr bwMode="auto">
          <a:xfrm>
            <a:off x="6055667"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6055667"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6559723"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6055667"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6055667"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055667"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Isosceles Triangle 131"/>
          <p:cNvSpPr/>
          <p:nvPr/>
        </p:nvSpPr>
        <p:spPr bwMode="auto">
          <a:xfrm flipV="1">
            <a:off x="612767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3" name="Isosceles Triangle 132"/>
          <p:cNvSpPr/>
          <p:nvPr/>
        </p:nvSpPr>
        <p:spPr bwMode="auto">
          <a:xfrm flipV="1">
            <a:off x="664011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4" name="Rectangle 133"/>
          <p:cNvSpPr/>
          <p:nvPr/>
        </p:nvSpPr>
        <p:spPr bwMode="auto">
          <a:xfrm>
            <a:off x="5119560"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5119562"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5119562"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37" name="Group 294"/>
          <p:cNvGrpSpPr/>
          <p:nvPr/>
        </p:nvGrpSpPr>
        <p:grpSpPr>
          <a:xfrm>
            <a:off x="5191570" y="4144516"/>
            <a:ext cx="792088" cy="216023"/>
            <a:chOff x="2728392" y="4440560"/>
            <a:chExt cx="792088" cy="216023"/>
          </a:xfrm>
          <a:solidFill>
            <a:srgbClr val="66FF33"/>
          </a:solidFill>
        </p:grpSpPr>
        <p:grpSp>
          <p:nvGrpSpPr>
            <p:cNvPr id="138" name="Group 282"/>
            <p:cNvGrpSpPr/>
            <p:nvPr/>
          </p:nvGrpSpPr>
          <p:grpSpPr>
            <a:xfrm>
              <a:off x="2728392" y="4440560"/>
              <a:ext cx="216024" cy="216023"/>
              <a:chOff x="9209112" y="7464897"/>
              <a:chExt cx="432048" cy="216023"/>
            </a:xfrm>
            <a:grpFill/>
          </p:grpSpPr>
          <p:sp>
            <p:nvSpPr>
              <p:cNvPr id="145" name="Flowchart: Delay 14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6" name="Flowchart: Delay 14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9" name="Group 284"/>
            <p:cNvGrpSpPr/>
            <p:nvPr/>
          </p:nvGrpSpPr>
          <p:grpSpPr>
            <a:xfrm>
              <a:off x="3016424" y="4440560"/>
              <a:ext cx="216024" cy="216023"/>
              <a:chOff x="9209112" y="7464897"/>
              <a:chExt cx="432048" cy="216023"/>
            </a:xfrm>
            <a:grpFill/>
          </p:grpSpPr>
          <p:sp>
            <p:nvSpPr>
              <p:cNvPr id="143" name="Flowchart: Delay 14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Flowchart: Delay 14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0" name="Group 286"/>
            <p:cNvGrpSpPr/>
            <p:nvPr/>
          </p:nvGrpSpPr>
          <p:grpSpPr>
            <a:xfrm>
              <a:off x="3304456" y="4440560"/>
              <a:ext cx="216024" cy="216023"/>
              <a:chOff x="9209112" y="7464897"/>
              <a:chExt cx="432048" cy="216023"/>
            </a:xfrm>
            <a:grpFill/>
          </p:grpSpPr>
          <p:sp>
            <p:nvSpPr>
              <p:cNvPr id="141" name="Flowchart: Delay 14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Flowchart: Delay 14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47" name="Rectangle 146"/>
          <p:cNvSpPr/>
          <p:nvPr/>
        </p:nvSpPr>
        <p:spPr bwMode="auto">
          <a:xfrm>
            <a:off x="6055666"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856183"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856183"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3" name="Rectangle 162"/>
          <p:cNvSpPr/>
          <p:nvPr/>
        </p:nvSpPr>
        <p:spPr bwMode="auto">
          <a:xfrm>
            <a:off x="856184"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Rectangle 163"/>
          <p:cNvSpPr/>
          <p:nvPr/>
        </p:nvSpPr>
        <p:spPr bwMode="auto">
          <a:xfrm>
            <a:off x="856184"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5" name="Straight Connector 164"/>
          <p:cNvCxnSpPr/>
          <p:nvPr/>
        </p:nvCxnSpPr>
        <p:spPr bwMode="auto">
          <a:xfrm>
            <a:off x="1360240"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6" name="Rectangle 165"/>
          <p:cNvSpPr/>
          <p:nvPr/>
        </p:nvSpPr>
        <p:spPr bwMode="auto">
          <a:xfrm>
            <a:off x="856184"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856184"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856184"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94309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138353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ectangle 170"/>
          <p:cNvSpPr/>
          <p:nvPr/>
        </p:nvSpPr>
        <p:spPr bwMode="auto">
          <a:xfrm>
            <a:off x="856183"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0" name="Rectangle 189"/>
          <p:cNvSpPr/>
          <p:nvPr/>
        </p:nvSpPr>
        <p:spPr bwMode="auto">
          <a:xfrm>
            <a:off x="4543499" y="2099109"/>
            <a:ext cx="4896544" cy="648072"/>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TextBox 190"/>
          <p:cNvSpPr txBox="1"/>
          <p:nvPr/>
        </p:nvSpPr>
        <p:spPr>
          <a:xfrm>
            <a:off x="9440043" y="2099109"/>
            <a:ext cx="954107" cy="400110"/>
          </a:xfrm>
          <a:prstGeom prst="rect">
            <a:avLst/>
          </a:prstGeom>
          <a:noFill/>
        </p:spPr>
        <p:txBody>
          <a:bodyPr wrap="none" rtlCol="0">
            <a:spAutoFit/>
          </a:bodyPr>
          <a:lstStyle/>
          <a:p>
            <a:r>
              <a:rPr lang="en-GB" sz="2000" dirty="0" smtClean="0"/>
              <a:t>Fabric</a:t>
            </a:r>
            <a:endParaRPr lang="en-US" sz="2000" dirty="0"/>
          </a:p>
        </p:txBody>
      </p:sp>
      <p:grpSp>
        <p:nvGrpSpPr>
          <p:cNvPr id="192" name="Group 998"/>
          <p:cNvGrpSpPr/>
          <p:nvPr/>
        </p:nvGrpSpPr>
        <p:grpSpPr>
          <a:xfrm>
            <a:off x="871091" y="5767881"/>
            <a:ext cx="936104" cy="424036"/>
            <a:chOff x="1447155" y="3864496"/>
            <a:chExt cx="864096" cy="1512168"/>
          </a:xfrm>
        </p:grpSpPr>
        <p:sp>
          <p:nvSpPr>
            <p:cNvPr id="193" name="TextBox 192"/>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4" name="Trapezoid 193"/>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5" name="Group 998"/>
          <p:cNvGrpSpPr/>
          <p:nvPr/>
        </p:nvGrpSpPr>
        <p:grpSpPr>
          <a:xfrm>
            <a:off x="1924838" y="5774574"/>
            <a:ext cx="936104" cy="424036"/>
            <a:chOff x="1447155" y="3864496"/>
            <a:chExt cx="864096" cy="1512168"/>
          </a:xfrm>
        </p:grpSpPr>
        <p:sp>
          <p:nvSpPr>
            <p:cNvPr id="196" name="TextBox 195"/>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7" name="Trapezoid 19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8" name="Group 998"/>
          <p:cNvGrpSpPr/>
          <p:nvPr/>
        </p:nvGrpSpPr>
        <p:grpSpPr>
          <a:xfrm>
            <a:off x="5138290" y="5776588"/>
            <a:ext cx="1863401" cy="424036"/>
            <a:chOff x="1447155" y="3864496"/>
            <a:chExt cx="864096" cy="1512168"/>
          </a:xfrm>
        </p:grpSpPr>
        <p:sp>
          <p:nvSpPr>
            <p:cNvPr id="199" name="TextBox 198"/>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0" name="Trapezoid 19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1" name="Group 998"/>
          <p:cNvGrpSpPr/>
          <p:nvPr/>
        </p:nvGrpSpPr>
        <p:grpSpPr>
          <a:xfrm>
            <a:off x="7123844" y="5776588"/>
            <a:ext cx="1863401" cy="424036"/>
            <a:chOff x="1447155" y="3864496"/>
            <a:chExt cx="864096" cy="1512168"/>
          </a:xfrm>
        </p:grpSpPr>
        <p:sp>
          <p:nvSpPr>
            <p:cNvPr id="202" name="TextBox 201"/>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3" name="Trapezoid 20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4" name="Group 998"/>
          <p:cNvGrpSpPr/>
          <p:nvPr/>
        </p:nvGrpSpPr>
        <p:grpSpPr>
          <a:xfrm>
            <a:off x="6055667" y="3928492"/>
            <a:ext cx="432048" cy="1432148"/>
            <a:chOff x="1447155" y="3864496"/>
            <a:chExt cx="864096" cy="1512168"/>
          </a:xfrm>
        </p:grpSpPr>
        <p:sp>
          <p:nvSpPr>
            <p:cNvPr id="205" name="TextBox 20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06" name="Trapezoid 20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8" name="Group 998"/>
          <p:cNvGrpSpPr/>
          <p:nvPr/>
        </p:nvGrpSpPr>
        <p:grpSpPr>
          <a:xfrm>
            <a:off x="6559723" y="3928492"/>
            <a:ext cx="432048" cy="1432148"/>
            <a:chOff x="1447155" y="3864496"/>
            <a:chExt cx="864096" cy="1512168"/>
          </a:xfrm>
        </p:grpSpPr>
        <p:sp>
          <p:nvSpPr>
            <p:cNvPr id="209" name="TextBox 20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0" name="Trapezoid 20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1" name="Group 998"/>
          <p:cNvGrpSpPr/>
          <p:nvPr/>
        </p:nvGrpSpPr>
        <p:grpSpPr>
          <a:xfrm>
            <a:off x="8071891" y="3928492"/>
            <a:ext cx="432048" cy="1432148"/>
            <a:chOff x="1447155" y="3864496"/>
            <a:chExt cx="864096" cy="1512168"/>
          </a:xfrm>
        </p:grpSpPr>
        <p:sp>
          <p:nvSpPr>
            <p:cNvPr id="212" name="TextBox 21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3" name="Trapezoid 21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4" name="Group 998"/>
          <p:cNvGrpSpPr/>
          <p:nvPr/>
        </p:nvGrpSpPr>
        <p:grpSpPr>
          <a:xfrm>
            <a:off x="8575947" y="3928492"/>
            <a:ext cx="432048" cy="1432148"/>
            <a:chOff x="1447155" y="3864496"/>
            <a:chExt cx="864096" cy="1512168"/>
          </a:xfrm>
        </p:grpSpPr>
        <p:sp>
          <p:nvSpPr>
            <p:cNvPr id="215" name="TextBox 214"/>
            <p:cNvSpPr txBox="1"/>
            <p:nvPr/>
          </p:nvSpPr>
          <p:spPr>
            <a:xfrm>
              <a:off x="1533565" y="4092590"/>
              <a:ext cx="700576" cy="307779"/>
            </a:xfrm>
            <a:prstGeom prst="rect">
              <a:avLst/>
            </a:prstGeom>
            <a:solidFill>
              <a:schemeClr val="bg1"/>
            </a:solidFill>
            <a:ln w="28575">
              <a:solidFill>
                <a:schemeClr val="tx1"/>
              </a:solidFill>
            </a:ln>
          </p:spPr>
          <p:txBody>
            <a:bodyPr wrap="none" rtlCol="0" anchor="ctr">
              <a:spAutoFit/>
            </a:bodyPr>
            <a:lstStyle/>
            <a:p>
              <a:pPr algn="ctr"/>
              <a:r>
                <a:rPr lang="en-GB" sz="1400" dirty="0" smtClean="0"/>
                <a:t>MUX</a:t>
              </a:r>
              <a:endParaRPr lang="en-US" sz="1400" dirty="0"/>
            </a:p>
          </p:txBody>
        </p:sp>
        <p:sp>
          <p:nvSpPr>
            <p:cNvPr id="216" name="Trapezoid 21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5" name="Freeform 184"/>
          <p:cNvSpPr/>
          <p:nvPr/>
        </p:nvSpPr>
        <p:spPr bwMode="auto">
          <a:xfrm>
            <a:off x="914400" y="5251276"/>
            <a:ext cx="1503680" cy="2133600"/>
          </a:xfrm>
          <a:custGeom>
            <a:avLst/>
            <a:gdLst>
              <a:gd name="connsiteX0" fmla="*/ 1422400 w 1503680"/>
              <a:gd name="connsiteY0" fmla="*/ 2113280 h 2133600"/>
              <a:gd name="connsiteX1" fmla="*/ 1463040 w 1503680"/>
              <a:gd name="connsiteY1" fmla="*/ 1645920 h 2133600"/>
              <a:gd name="connsiteX2" fmla="*/ 1503680 w 1503680"/>
              <a:gd name="connsiteY2" fmla="*/ 1158240 h 2133600"/>
              <a:gd name="connsiteX3" fmla="*/ 1483360 w 1503680"/>
              <a:gd name="connsiteY3" fmla="*/ 406400 h 2133600"/>
              <a:gd name="connsiteX4" fmla="*/ 1463040 w 1503680"/>
              <a:gd name="connsiteY4" fmla="*/ 243840 h 2133600"/>
              <a:gd name="connsiteX5" fmla="*/ 1422400 w 1503680"/>
              <a:gd name="connsiteY5" fmla="*/ 121920 h 2133600"/>
              <a:gd name="connsiteX6" fmla="*/ 1341120 w 1503680"/>
              <a:gd name="connsiteY6" fmla="*/ 101600 h 2133600"/>
              <a:gd name="connsiteX7" fmla="*/ 1158240 w 1503680"/>
              <a:gd name="connsiteY7" fmla="*/ 40640 h 2133600"/>
              <a:gd name="connsiteX8" fmla="*/ 1097280 w 1503680"/>
              <a:gd name="connsiteY8" fmla="*/ 20320 h 2133600"/>
              <a:gd name="connsiteX9" fmla="*/ 995680 w 1503680"/>
              <a:gd name="connsiteY9" fmla="*/ 0 h 2133600"/>
              <a:gd name="connsiteX10" fmla="*/ 447040 w 1503680"/>
              <a:gd name="connsiteY10" fmla="*/ 20320 h 2133600"/>
              <a:gd name="connsiteX11" fmla="*/ 386080 w 1503680"/>
              <a:gd name="connsiteY11" fmla="*/ 60960 h 2133600"/>
              <a:gd name="connsiteX12" fmla="*/ 325120 w 1503680"/>
              <a:gd name="connsiteY12" fmla="*/ 81280 h 2133600"/>
              <a:gd name="connsiteX13" fmla="*/ 264160 w 1503680"/>
              <a:gd name="connsiteY13" fmla="*/ 121920 h 2133600"/>
              <a:gd name="connsiteX14" fmla="*/ 142240 w 1503680"/>
              <a:gd name="connsiteY14" fmla="*/ 142240 h 2133600"/>
              <a:gd name="connsiteX15" fmla="*/ 121920 w 1503680"/>
              <a:gd name="connsiteY15" fmla="*/ 203200 h 2133600"/>
              <a:gd name="connsiteX16" fmla="*/ 60960 w 1503680"/>
              <a:gd name="connsiteY16" fmla="*/ 345440 h 2133600"/>
              <a:gd name="connsiteX17" fmla="*/ 40640 w 1503680"/>
              <a:gd name="connsiteY17" fmla="*/ 487680 h 2133600"/>
              <a:gd name="connsiteX18" fmla="*/ 20320 w 1503680"/>
              <a:gd name="connsiteY18" fmla="*/ 548640 h 2133600"/>
              <a:gd name="connsiteX19" fmla="*/ 0 w 1503680"/>
              <a:gd name="connsiteY19" fmla="*/ 690880 h 2133600"/>
              <a:gd name="connsiteX20" fmla="*/ 20320 w 1503680"/>
              <a:gd name="connsiteY20" fmla="*/ 1666240 h 2133600"/>
              <a:gd name="connsiteX21" fmla="*/ 40640 w 1503680"/>
              <a:gd name="connsiteY21" fmla="*/ 1727200 h 2133600"/>
              <a:gd name="connsiteX22" fmla="*/ 40640 w 1503680"/>
              <a:gd name="connsiteY22" fmla="*/ 21336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3680" h="2133600">
                <a:moveTo>
                  <a:pt x="1422400" y="2113280"/>
                </a:moveTo>
                <a:cubicBezTo>
                  <a:pt x="1435947" y="1957493"/>
                  <a:pt x="1455231" y="1802099"/>
                  <a:pt x="1463040" y="1645920"/>
                </a:cubicBezTo>
                <a:cubicBezTo>
                  <a:pt x="1484755" y="1211628"/>
                  <a:pt x="1450463" y="1371106"/>
                  <a:pt x="1503680" y="1158240"/>
                </a:cubicBezTo>
                <a:cubicBezTo>
                  <a:pt x="1496907" y="907627"/>
                  <a:pt x="1494491" y="656858"/>
                  <a:pt x="1483360" y="406400"/>
                </a:cubicBezTo>
                <a:cubicBezTo>
                  <a:pt x="1480935" y="351845"/>
                  <a:pt x="1474482" y="297236"/>
                  <a:pt x="1463040" y="243840"/>
                </a:cubicBezTo>
                <a:cubicBezTo>
                  <a:pt x="1454064" y="201953"/>
                  <a:pt x="1463959" y="132310"/>
                  <a:pt x="1422400" y="121920"/>
                </a:cubicBezTo>
                <a:lnTo>
                  <a:pt x="1341120" y="101600"/>
                </a:lnTo>
                <a:cubicBezTo>
                  <a:pt x="1235061" y="30894"/>
                  <a:pt x="1322500" y="77142"/>
                  <a:pt x="1158240" y="40640"/>
                </a:cubicBezTo>
                <a:cubicBezTo>
                  <a:pt x="1137331" y="35994"/>
                  <a:pt x="1118060" y="25515"/>
                  <a:pt x="1097280" y="20320"/>
                </a:cubicBezTo>
                <a:cubicBezTo>
                  <a:pt x="1063774" y="11943"/>
                  <a:pt x="1029547" y="6773"/>
                  <a:pt x="995680" y="0"/>
                </a:cubicBezTo>
                <a:cubicBezTo>
                  <a:pt x="812800" y="6773"/>
                  <a:pt x="629137" y="2110"/>
                  <a:pt x="447040" y="20320"/>
                </a:cubicBezTo>
                <a:cubicBezTo>
                  <a:pt x="422740" y="22750"/>
                  <a:pt x="407923" y="50038"/>
                  <a:pt x="386080" y="60960"/>
                </a:cubicBezTo>
                <a:cubicBezTo>
                  <a:pt x="366922" y="70539"/>
                  <a:pt x="344278" y="71701"/>
                  <a:pt x="325120" y="81280"/>
                </a:cubicBezTo>
                <a:cubicBezTo>
                  <a:pt x="303277" y="92202"/>
                  <a:pt x="287328" y="114197"/>
                  <a:pt x="264160" y="121920"/>
                </a:cubicBezTo>
                <a:cubicBezTo>
                  <a:pt x="225074" y="134949"/>
                  <a:pt x="182880" y="135467"/>
                  <a:pt x="142240" y="142240"/>
                </a:cubicBezTo>
                <a:cubicBezTo>
                  <a:pt x="135467" y="162560"/>
                  <a:pt x="130357" y="183513"/>
                  <a:pt x="121920" y="203200"/>
                </a:cubicBezTo>
                <a:cubicBezTo>
                  <a:pt x="46592" y="378966"/>
                  <a:pt x="108614" y="202478"/>
                  <a:pt x="60960" y="345440"/>
                </a:cubicBezTo>
                <a:cubicBezTo>
                  <a:pt x="54187" y="392853"/>
                  <a:pt x="50033" y="440715"/>
                  <a:pt x="40640" y="487680"/>
                </a:cubicBezTo>
                <a:cubicBezTo>
                  <a:pt x="36439" y="508683"/>
                  <a:pt x="24521" y="527637"/>
                  <a:pt x="20320" y="548640"/>
                </a:cubicBezTo>
                <a:cubicBezTo>
                  <a:pt x="10927" y="595605"/>
                  <a:pt x="6773" y="643467"/>
                  <a:pt x="0" y="690880"/>
                </a:cubicBezTo>
                <a:cubicBezTo>
                  <a:pt x="6773" y="1016000"/>
                  <a:pt x="7577" y="1341299"/>
                  <a:pt x="20320" y="1666240"/>
                </a:cubicBezTo>
                <a:cubicBezTo>
                  <a:pt x="21159" y="1687643"/>
                  <a:pt x="39710" y="1705801"/>
                  <a:pt x="40640" y="1727200"/>
                </a:cubicBezTo>
                <a:cubicBezTo>
                  <a:pt x="46524" y="1862539"/>
                  <a:pt x="40640" y="1998133"/>
                  <a:pt x="40640" y="213360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7" name="Freeform 186"/>
          <p:cNvSpPr/>
          <p:nvPr/>
        </p:nvSpPr>
        <p:spPr bwMode="auto">
          <a:xfrm>
            <a:off x="5612311" y="2043014"/>
            <a:ext cx="2251881" cy="5320647"/>
          </a:xfrm>
          <a:custGeom>
            <a:avLst/>
            <a:gdLst>
              <a:gd name="connsiteX0" fmla="*/ 2251881 w 2251881"/>
              <a:gd name="connsiteY0" fmla="*/ 5225112 h 5320647"/>
              <a:gd name="connsiteX1" fmla="*/ 2210938 w 2251881"/>
              <a:gd name="connsiteY1" fmla="*/ 5115930 h 5320647"/>
              <a:gd name="connsiteX2" fmla="*/ 2169994 w 2251881"/>
              <a:gd name="connsiteY2" fmla="*/ 4979453 h 5320647"/>
              <a:gd name="connsiteX3" fmla="*/ 2156347 w 2251881"/>
              <a:gd name="connsiteY3" fmla="*/ 3614677 h 5320647"/>
              <a:gd name="connsiteX4" fmla="*/ 2115403 w 2251881"/>
              <a:gd name="connsiteY4" fmla="*/ 3355369 h 5320647"/>
              <a:gd name="connsiteX5" fmla="*/ 2129051 w 2251881"/>
              <a:gd name="connsiteY5" fmla="*/ 2277196 h 5320647"/>
              <a:gd name="connsiteX6" fmla="*/ 2142699 w 2251881"/>
              <a:gd name="connsiteY6" fmla="*/ 2222605 h 5320647"/>
              <a:gd name="connsiteX7" fmla="*/ 2169994 w 2251881"/>
              <a:gd name="connsiteY7" fmla="*/ 666760 h 5320647"/>
              <a:gd name="connsiteX8" fmla="*/ 2156347 w 2251881"/>
              <a:gd name="connsiteY8" fmla="*/ 475692 h 5320647"/>
              <a:gd name="connsiteX9" fmla="*/ 2129051 w 2251881"/>
              <a:gd name="connsiteY9" fmla="*/ 434748 h 5320647"/>
              <a:gd name="connsiteX10" fmla="*/ 2088108 w 2251881"/>
              <a:gd name="connsiteY10" fmla="*/ 393805 h 5320647"/>
              <a:gd name="connsiteX11" fmla="*/ 1815153 w 2251881"/>
              <a:gd name="connsiteY11" fmla="*/ 352862 h 5320647"/>
              <a:gd name="connsiteX12" fmla="*/ 1282890 w 2251881"/>
              <a:gd name="connsiteY12" fmla="*/ 352862 h 5320647"/>
              <a:gd name="connsiteX13" fmla="*/ 1187356 w 2251881"/>
              <a:gd name="connsiteY13" fmla="*/ 366509 h 5320647"/>
              <a:gd name="connsiteX14" fmla="*/ 1064526 w 2251881"/>
              <a:gd name="connsiteY14" fmla="*/ 380157 h 5320647"/>
              <a:gd name="connsiteX15" fmla="*/ 245660 w 2251881"/>
              <a:gd name="connsiteY15" fmla="*/ 380157 h 5320647"/>
              <a:gd name="connsiteX16" fmla="*/ 191069 w 2251881"/>
              <a:gd name="connsiteY16" fmla="*/ 407453 h 5320647"/>
              <a:gd name="connsiteX17" fmla="*/ 150126 w 2251881"/>
              <a:gd name="connsiteY17" fmla="*/ 421100 h 5320647"/>
              <a:gd name="connsiteX18" fmla="*/ 109183 w 2251881"/>
              <a:gd name="connsiteY18" fmla="*/ 462044 h 5320647"/>
              <a:gd name="connsiteX19" fmla="*/ 81887 w 2251881"/>
              <a:gd name="connsiteY19" fmla="*/ 516635 h 5320647"/>
              <a:gd name="connsiteX20" fmla="*/ 40944 w 2251881"/>
              <a:gd name="connsiteY20" fmla="*/ 571226 h 5320647"/>
              <a:gd name="connsiteX21" fmla="*/ 0 w 2251881"/>
              <a:gd name="connsiteY21" fmla="*/ 748647 h 5320647"/>
              <a:gd name="connsiteX22" fmla="*/ 13648 w 2251881"/>
              <a:gd name="connsiteY22" fmla="*/ 1881411 h 5320647"/>
              <a:gd name="connsiteX23" fmla="*/ 27296 w 2251881"/>
              <a:gd name="connsiteY23" fmla="*/ 1936002 h 5320647"/>
              <a:gd name="connsiteX24" fmla="*/ 54591 w 2251881"/>
              <a:gd name="connsiteY24" fmla="*/ 2359083 h 5320647"/>
              <a:gd name="connsiteX25" fmla="*/ 68239 w 2251881"/>
              <a:gd name="connsiteY25" fmla="*/ 2809459 h 5320647"/>
              <a:gd name="connsiteX26" fmla="*/ 81887 w 2251881"/>
              <a:gd name="connsiteY26" fmla="*/ 2850402 h 5320647"/>
              <a:gd name="connsiteX27" fmla="*/ 68239 w 2251881"/>
              <a:gd name="connsiteY27" fmla="*/ 3450903 h 5320647"/>
              <a:gd name="connsiteX28" fmla="*/ 40944 w 2251881"/>
              <a:gd name="connsiteY28" fmla="*/ 3601029 h 5320647"/>
              <a:gd name="connsiteX29" fmla="*/ 13648 w 2251881"/>
              <a:gd name="connsiteY29" fmla="*/ 3682915 h 5320647"/>
              <a:gd name="connsiteX30" fmla="*/ 27296 w 2251881"/>
              <a:gd name="connsiteY30" fmla="*/ 4119644 h 5320647"/>
              <a:gd name="connsiteX31" fmla="*/ 40944 w 2251881"/>
              <a:gd name="connsiteY31" fmla="*/ 4174235 h 5320647"/>
              <a:gd name="connsiteX32" fmla="*/ 68239 w 2251881"/>
              <a:gd name="connsiteY32" fmla="*/ 4228826 h 5320647"/>
              <a:gd name="connsiteX33" fmla="*/ 81887 w 2251881"/>
              <a:gd name="connsiteY33" fmla="*/ 4297065 h 5320647"/>
              <a:gd name="connsiteX34" fmla="*/ 109183 w 2251881"/>
              <a:gd name="connsiteY34" fmla="*/ 4338008 h 5320647"/>
              <a:gd name="connsiteX35" fmla="*/ 122830 w 2251881"/>
              <a:gd name="connsiteY35" fmla="*/ 4474486 h 5320647"/>
              <a:gd name="connsiteX36" fmla="*/ 136478 w 2251881"/>
              <a:gd name="connsiteY36" fmla="*/ 4542724 h 5320647"/>
              <a:gd name="connsiteX37" fmla="*/ 122830 w 2251881"/>
              <a:gd name="connsiteY37" fmla="*/ 4856623 h 5320647"/>
              <a:gd name="connsiteX38" fmla="*/ 109183 w 2251881"/>
              <a:gd name="connsiteY38" fmla="*/ 4897566 h 5320647"/>
              <a:gd name="connsiteX39" fmla="*/ 109183 w 2251881"/>
              <a:gd name="connsiteY39" fmla="*/ 5320647 h 532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251881" h="5320647">
                <a:moveTo>
                  <a:pt x="2251881" y="5225112"/>
                </a:moveTo>
                <a:cubicBezTo>
                  <a:pt x="2206117" y="5133585"/>
                  <a:pt x="2238812" y="5208845"/>
                  <a:pt x="2210938" y="5115930"/>
                </a:cubicBezTo>
                <a:cubicBezTo>
                  <a:pt x="2161090" y="4949771"/>
                  <a:pt x="2201455" y="5105296"/>
                  <a:pt x="2169994" y="4979453"/>
                </a:cubicBezTo>
                <a:cubicBezTo>
                  <a:pt x="2165445" y="4524528"/>
                  <a:pt x="2164190" y="4069557"/>
                  <a:pt x="2156347" y="3614677"/>
                </a:cubicBezTo>
                <a:cubicBezTo>
                  <a:pt x="2152582" y="3396300"/>
                  <a:pt x="2180701" y="3453314"/>
                  <a:pt x="2115403" y="3355369"/>
                </a:cubicBezTo>
                <a:cubicBezTo>
                  <a:pt x="2119952" y="2995978"/>
                  <a:pt x="2120393" y="2636511"/>
                  <a:pt x="2129051" y="2277196"/>
                </a:cubicBezTo>
                <a:cubicBezTo>
                  <a:pt x="2129503" y="2258444"/>
                  <a:pt x="2142287" y="2241358"/>
                  <a:pt x="2142699" y="2222605"/>
                </a:cubicBezTo>
                <a:cubicBezTo>
                  <a:pt x="2191548" y="0"/>
                  <a:pt x="2131206" y="1714107"/>
                  <a:pt x="2169994" y="666760"/>
                </a:cubicBezTo>
                <a:cubicBezTo>
                  <a:pt x="2165445" y="603071"/>
                  <a:pt x="2167443" y="538572"/>
                  <a:pt x="2156347" y="475692"/>
                </a:cubicBezTo>
                <a:cubicBezTo>
                  <a:pt x="2153496" y="459539"/>
                  <a:pt x="2139552" y="447349"/>
                  <a:pt x="2129051" y="434748"/>
                </a:cubicBezTo>
                <a:cubicBezTo>
                  <a:pt x="2116695" y="419921"/>
                  <a:pt x="2102935" y="406161"/>
                  <a:pt x="2088108" y="393805"/>
                </a:cubicBezTo>
                <a:cubicBezTo>
                  <a:pt x="2005386" y="324869"/>
                  <a:pt x="1956419" y="361171"/>
                  <a:pt x="1815153" y="352862"/>
                </a:cubicBezTo>
                <a:cubicBezTo>
                  <a:pt x="1620970" y="288134"/>
                  <a:pt x="1763650" y="330501"/>
                  <a:pt x="1282890" y="352862"/>
                </a:cubicBezTo>
                <a:cubicBezTo>
                  <a:pt x="1250757" y="354357"/>
                  <a:pt x="1219276" y="362519"/>
                  <a:pt x="1187356" y="366509"/>
                </a:cubicBezTo>
                <a:cubicBezTo>
                  <a:pt x="1146479" y="371619"/>
                  <a:pt x="1105469" y="375608"/>
                  <a:pt x="1064526" y="380157"/>
                </a:cubicBezTo>
                <a:cubicBezTo>
                  <a:pt x="901145" y="376172"/>
                  <a:pt x="467348" y="351241"/>
                  <a:pt x="245660" y="380157"/>
                </a:cubicBezTo>
                <a:cubicBezTo>
                  <a:pt x="225486" y="382788"/>
                  <a:pt x="209769" y="399439"/>
                  <a:pt x="191069" y="407453"/>
                </a:cubicBezTo>
                <a:cubicBezTo>
                  <a:pt x="177846" y="413120"/>
                  <a:pt x="163774" y="416551"/>
                  <a:pt x="150126" y="421100"/>
                </a:cubicBezTo>
                <a:cubicBezTo>
                  <a:pt x="136478" y="434748"/>
                  <a:pt x="120401" y="446338"/>
                  <a:pt x="109183" y="462044"/>
                </a:cubicBezTo>
                <a:cubicBezTo>
                  <a:pt x="97358" y="478599"/>
                  <a:pt x="92670" y="499383"/>
                  <a:pt x="81887" y="516635"/>
                </a:cubicBezTo>
                <a:cubicBezTo>
                  <a:pt x="69832" y="535924"/>
                  <a:pt x="54592" y="553029"/>
                  <a:pt x="40944" y="571226"/>
                </a:cubicBezTo>
                <a:cubicBezTo>
                  <a:pt x="3475" y="683629"/>
                  <a:pt x="17717" y="624629"/>
                  <a:pt x="0" y="748647"/>
                </a:cubicBezTo>
                <a:cubicBezTo>
                  <a:pt x="4549" y="1126235"/>
                  <a:pt x="4969" y="1503895"/>
                  <a:pt x="13648" y="1881411"/>
                </a:cubicBezTo>
                <a:cubicBezTo>
                  <a:pt x="14079" y="1900163"/>
                  <a:pt x="26088" y="1917284"/>
                  <a:pt x="27296" y="1936002"/>
                </a:cubicBezTo>
                <a:cubicBezTo>
                  <a:pt x="55981" y="2380610"/>
                  <a:pt x="8946" y="2176492"/>
                  <a:pt x="54591" y="2359083"/>
                </a:cubicBezTo>
                <a:cubicBezTo>
                  <a:pt x="59140" y="2509208"/>
                  <a:pt x="59908" y="2659496"/>
                  <a:pt x="68239" y="2809459"/>
                </a:cubicBezTo>
                <a:cubicBezTo>
                  <a:pt x="69037" y="2823823"/>
                  <a:pt x="81887" y="2836016"/>
                  <a:pt x="81887" y="2850402"/>
                </a:cubicBezTo>
                <a:cubicBezTo>
                  <a:pt x="81887" y="3050621"/>
                  <a:pt x="76085" y="3250838"/>
                  <a:pt x="68239" y="3450903"/>
                </a:cubicBezTo>
                <a:cubicBezTo>
                  <a:pt x="66649" y="3491439"/>
                  <a:pt x="53815" y="3558126"/>
                  <a:pt x="40944" y="3601029"/>
                </a:cubicBezTo>
                <a:cubicBezTo>
                  <a:pt x="32676" y="3628587"/>
                  <a:pt x="13648" y="3682915"/>
                  <a:pt x="13648" y="3682915"/>
                </a:cubicBezTo>
                <a:cubicBezTo>
                  <a:pt x="18197" y="3828491"/>
                  <a:pt x="19217" y="3974221"/>
                  <a:pt x="27296" y="4119644"/>
                </a:cubicBezTo>
                <a:cubicBezTo>
                  <a:pt x="28336" y="4138372"/>
                  <a:pt x="34358" y="4156672"/>
                  <a:pt x="40944" y="4174235"/>
                </a:cubicBezTo>
                <a:cubicBezTo>
                  <a:pt x="48087" y="4193284"/>
                  <a:pt x="59141" y="4210629"/>
                  <a:pt x="68239" y="4228826"/>
                </a:cubicBezTo>
                <a:cubicBezTo>
                  <a:pt x="72788" y="4251572"/>
                  <a:pt x="73742" y="4275345"/>
                  <a:pt x="81887" y="4297065"/>
                </a:cubicBezTo>
                <a:cubicBezTo>
                  <a:pt x="87646" y="4312423"/>
                  <a:pt x="105495" y="4322025"/>
                  <a:pt x="109183" y="4338008"/>
                </a:cubicBezTo>
                <a:cubicBezTo>
                  <a:pt x="119463" y="4382557"/>
                  <a:pt x="116788" y="4429168"/>
                  <a:pt x="122830" y="4474486"/>
                </a:cubicBezTo>
                <a:cubicBezTo>
                  <a:pt x="125896" y="4497479"/>
                  <a:pt x="131929" y="4519978"/>
                  <a:pt x="136478" y="4542724"/>
                </a:cubicBezTo>
                <a:cubicBezTo>
                  <a:pt x="131929" y="4647357"/>
                  <a:pt x="130862" y="4752200"/>
                  <a:pt x="122830" y="4856623"/>
                </a:cubicBezTo>
                <a:cubicBezTo>
                  <a:pt x="121727" y="4870966"/>
                  <a:pt x="109606" y="4883186"/>
                  <a:pt x="109183" y="4897566"/>
                </a:cubicBezTo>
                <a:cubicBezTo>
                  <a:pt x="105037" y="5038532"/>
                  <a:pt x="109183" y="5179620"/>
                  <a:pt x="109183" y="5320647"/>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grpSp>
        <p:nvGrpSpPr>
          <p:cNvPr id="217" name="Group 249"/>
          <p:cNvGrpSpPr/>
          <p:nvPr/>
        </p:nvGrpSpPr>
        <p:grpSpPr>
          <a:xfrm>
            <a:off x="2023219" y="2272308"/>
            <a:ext cx="792088" cy="792088"/>
            <a:chOff x="8993088" y="4152528"/>
            <a:chExt cx="792088" cy="792088"/>
          </a:xfrm>
        </p:grpSpPr>
        <p:sp>
          <p:nvSpPr>
            <p:cNvPr id="218" name="Isosceles Triangle 21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9" name="Group 251"/>
            <p:cNvGrpSpPr/>
            <p:nvPr/>
          </p:nvGrpSpPr>
          <p:grpSpPr>
            <a:xfrm>
              <a:off x="8993088"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0" name="Isosceles Triangle 21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1" name="Isosceles Triangle 22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2" name="Group 254"/>
            <p:cNvGrpSpPr/>
            <p:nvPr/>
          </p:nvGrpSpPr>
          <p:grpSpPr>
            <a:xfrm>
              <a:off x="9281120" y="4440560"/>
              <a:ext cx="216024" cy="216023"/>
              <a:chOff x="9209112" y="7464897"/>
              <a:chExt cx="432048" cy="216023"/>
            </a:xfrm>
          </p:grpSpPr>
          <p:sp>
            <p:nvSpPr>
              <p:cNvPr id="229" name="Flowchart: Delay 2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0" name="Flowchart: Delay 2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3" name="Isosceles Triangle 22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5" name="Group 257"/>
            <p:cNvGrpSpPr/>
            <p:nvPr/>
          </p:nvGrpSpPr>
          <p:grpSpPr>
            <a:xfrm>
              <a:off x="9569152" y="4440560"/>
              <a:ext cx="216024" cy="216023"/>
              <a:chOff x="9209112" y="7464897"/>
              <a:chExt cx="432048" cy="216023"/>
            </a:xfrm>
          </p:grpSpPr>
          <p:sp>
            <p:nvSpPr>
              <p:cNvPr id="227" name="Flowchart: Delay 2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Flowchart: Delay 2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49"/>
          <p:cNvGrpSpPr/>
          <p:nvPr/>
        </p:nvGrpSpPr>
        <p:grpSpPr>
          <a:xfrm>
            <a:off x="6127675" y="2920380"/>
            <a:ext cx="792088" cy="792088"/>
            <a:chOff x="8993088" y="4152528"/>
            <a:chExt cx="792088" cy="792088"/>
          </a:xfrm>
        </p:grpSpPr>
        <p:sp>
          <p:nvSpPr>
            <p:cNvPr id="234" name="Isosceles Triangle 233"/>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5" name="Group 251"/>
            <p:cNvGrpSpPr/>
            <p:nvPr/>
          </p:nvGrpSpPr>
          <p:grpSpPr>
            <a:xfrm>
              <a:off x="8993088" y="4440560"/>
              <a:ext cx="216024" cy="216023"/>
              <a:chOff x="9209112" y="7464897"/>
              <a:chExt cx="432048" cy="216023"/>
            </a:xfrm>
          </p:grpSpPr>
          <p:sp>
            <p:nvSpPr>
              <p:cNvPr id="247" name="Flowchart: Delay 24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Flowchart: Delay 24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6" name="Isosceles Triangle 235"/>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Isosceles Triangle 236"/>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4"/>
            <p:cNvGrpSpPr/>
            <p:nvPr/>
          </p:nvGrpSpPr>
          <p:grpSpPr>
            <a:xfrm>
              <a:off x="9281120" y="4440560"/>
              <a:ext cx="216024" cy="216023"/>
              <a:chOff x="9209112" y="7464897"/>
              <a:chExt cx="432048" cy="216023"/>
            </a:xfrm>
          </p:grpSpPr>
          <p:sp>
            <p:nvSpPr>
              <p:cNvPr id="245" name="Flowchart: Delay 24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9" name="Isosceles Triangle 238"/>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1" name="Group 257"/>
            <p:cNvGrpSpPr/>
            <p:nvPr/>
          </p:nvGrpSpPr>
          <p:grpSpPr>
            <a:xfrm>
              <a:off x="9569152" y="4440560"/>
              <a:ext cx="216024" cy="216023"/>
              <a:chOff x="9209112" y="7464897"/>
              <a:chExt cx="432048" cy="216023"/>
            </a:xfrm>
          </p:grpSpPr>
          <p:sp>
            <p:nvSpPr>
              <p:cNvPr id="243" name="Flowchart: Delay 24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Flowchart: Delay 24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2" name="Isosceles Triangle 241"/>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49"/>
          <p:cNvGrpSpPr/>
          <p:nvPr/>
        </p:nvGrpSpPr>
        <p:grpSpPr>
          <a:xfrm>
            <a:off x="8143899" y="2920380"/>
            <a:ext cx="792088" cy="792088"/>
            <a:chOff x="8993088" y="4152528"/>
            <a:chExt cx="792088" cy="792088"/>
          </a:xfrm>
        </p:grpSpPr>
        <p:sp>
          <p:nvSpPr>
            <p:cNvPr id="250" name="Isosceles Triangle 249"/>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1" name="Group 251"/>
            <p:cNvGrpSpPr/>
            <p:nvPr/>
          </p:nvGrpSpPr>
          <p:grpSpPr>
            <a:xfrm>
              <a:off x="8993088" y="4440560"/>
              <a:ext cx="216024" cy="216023"/>
              <a:chOff x="9209112" y="7464897"/>
              <a:chExt cx="432048" cy="216023"/>
            </a:xfrm>
          </p:grpSpPr>
          <p:sp>
            <p:nvSpPr>
              <p:cNvPr id="263" name="Flowchart: Delay 26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Flowchart: Delay 26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2" name="Isosceles Triangle 251"/>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Isosceles Triangle 252"/>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4" name="Group 254"/>
            <p:cNvGrpSpPr/>
            <p:nvPr/>
          </p:nvGrpSpPr>
          <p:grpSpPr>
            <a:xfrm>
              <a:off x="9281120" y="4440560"/>
              <a:ext cx="216024" cy="216023"/>
              <a:chOff x="9209112" y="7464897"/>
              <a:chExt cx="432048" cy="216023"/>
            </a:xfrm>
          </p:grpSpPr>
          <p:sp>
            <p:nvSpPr>
              <p:cNvPr id="261" name="Flowchart: Delay 26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Flowchart: Delay 26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5" name="Isosceles Triangle 25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7" name="Group 257"/>
            <p:cNvGrpSpPr/>
            <p:nvPr/>
          </p:nvGrpSpPr>
          <p:grpSpPr>
            <a:xfrm>
              <a:off x="9569152" y="4440560"/>
              <a:ext cx="216024" cy="216023"/>
              <a:chOff x="9209112" y="7464897"/>
              <a:chExt cx="432048" cy="216023"/>
            </a:xfrm>
          </p:grpSpPr>
          <p:sp>
            <p:nvSpPr>
              <p:cNvPr id="259" name="Flowchart: Delay 25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Flowchart: Delay 25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8" name="Isosceles Triangle 257"/>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8" name="Freeform 187"/>
          <p:cNvSpPr/>
          <p:nvPr/>
        </p:nvSpPr>
        <p:spPr bwMode="auto">
          <a:xfrm>
            <a:off x="7768658" y="2559649"/>
            <a:ext cx="731690" cy="3398292"/>
          </a:xfrm>
          <a:custGeom>
            <a:avLst/>
            <a:gdLst>
              <a:gd name="connsiteX0" fmla="*/ 0 w 731690"/>
              <a:gd name="connsiteY0" fmla="*/ 3398292 h 3398292"/>
              <a:gd name="connsiteX1" fmla="*/ 177421 w 731690"/>
              <a:gd name="connsiteY1" fmla="*/ 3384645 h 3398292"/>
              <a:gd name="connsiteX2" fmla="*/ 300250 w 731690"/>
              <a:gd name="connsiteY2" fmla="*/ 3330054 h 3398292"/>
              <a:gd name="connsiteX3" fmla="*/ 341194 w 731690"/>
              <a:gd name="connsiteY3" fmla="*/ 3316406 h 3398292"/>
              <a:gd name="connsiteX4" fmla="*/ 395785 w 731690"/>
              <a:gd name="connsiteY4" fmla="*/ 3275463 h 3398292"/>
              <a:gd name="connsiteX5" fmla="*/ 423080 w 731690"/>
              <a:gd name="connsiteY5" fmla="*/ 3234519 h 3398292"/>
              <a:gd name="connsiteX6" fmla="*/ 464024 w 731690"/>
              <a:gd name="connsiteY6" fmla="*/ 3193576 h 3398292"/>
              <a:gd name="connsiteX7" fmla="*/ 532262 w 731690"/>
              <a:gd name="connsiteY7" fmla="*/ 3125337 h 3398292"/>
              <a:gd name="connsiteX8" fmla="*/ 559558 w 731690"/>
              <a:gd name="connsiteY8" fmla="*/ 1323833 h 3398292"/>
              <a:gd name="connsiteX9" fmla="*/ 586853 w 731690"/>
              <a:gd name="connsiteY9" fmla="*/ 764274 h 3398292"/>
              <a:gd name="connsiteX10" fmla="*/ 573206 w 731690"/>
              <a:gd name="connsiteY10"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1690" h="3398292">
                <a:moveTo>
                  <a:pt x="0" y="3398292"/>
                </a:moveTo>
                <a:cubicBezTo>
                  <a:pt x="59140" y="3393743"/>
                  <a:pt x="118832" y="3393896"/>
                  <a:pt x="177421" y="3384645"/>
                </a:cubicBezTo>
                <a:cubicBezTo>
                  <a:pt x="280339" y="3368395"/>
                  <a:pt x="232248" y="3364055"/>
                  <a:pt x="300250" y="3330054"/>
                </a:cubicBezTo>
                <a:cubicBezTo>
                  <a:pt x="313117" y="3323620"/>
                  <a:pt x="327546" y="3320955"/>
                  <a:pt x="341194" y="3316406"/>
                </a:cubicBezTo>
                <a:cubicBezTo>
                  <a:pt x="359391" y="3302758"/>
                  <a:pt x="379701" y="3291547"/>
                  <a:pt x="395785" y="3275463"/>
                </a:cubicBezTo>
                <a:cubicBezTo>
                  <a:pt x="407383" y="3263864"/>
                  <a:pt x="412579" y="3247120"/>
                  <a:pt x="423080" y="3234519"/>
                </a:cubicBezTo>
                <a:cubicBezTo>
                  <a:pt x="435436" y="3219692"/>
                  <a:pt x="451668" y="3208403"/>
                  <a:pt x="464024" y="3193576"/>
                </a:cubicBezTo>
                <a:cubicBezTo>
                  <a:pt x="520892" y="3125335"/>
                  <a:pt x="457197" y="3175382"/>
                  <a:pt x="532262" y="3125337"/>
                </a:cubicBezTo>
                <a:cubicBezTo>
                  <a:pt x="731690" y="2527068"/>
                  <a:pt x="538021" y="3122110"/>
                  <a:pt x="559558" y="1323833"/>
                </a:cubicBezTo>
                <a:cubicBezTo>
                  <a:pt x="565656" y="814623"/>
                  <a:pt x="519183" y="967298"/>
                  <a:pt x="586853" y="764274"/>
                </a:cubicBezTo>
                <a:cubicBezTo>
                  <a:pt x="568660" y="254839"/>
                  <a:pt x="573206" y="509597"/>
                  <a:pt x="573206"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89" name="Freeform 188"/>
          <p:cNvSpPr/>
          <p:nvPr/>
        </p:nvSpPr>
        <p:spPr bwMode="auto">
          <a:xfrm>
            <a:off x="5625959" y="2655183"/>
            <a:ext cx="736979" cy="3248167"/>
          </a:xfrm>
          <a:custGeom>
            <a:avLst/>
            <a:gdLst>
              <a:gd name="connsiteX0" fmla="*/ 0 w 736979"/>
              <a:gd name="connsiteY0" fmla="*/ 3248167 h 3248167"/>
              <a:gd name="connsiteX1" fmla="*/ 286603 w 736979"/>
              <a:gd name="connsiteY1" fmla="*/ 3234520 h 3248167"/>
              <a:gd name="connsiteX2" fmla="*/ 327546 w 736979"/>
              <a:gd name="connsiteY2" fmla="*/ 3220872 h 3248167"/>
              <a:gd name="connsiteX3" fmla="*/ 368490 w 736979"/>
              <a:gd name="connsiteY3" fmla="*/ 3179929 h 3248167"/>
              <a:gd name="connsiteX4" fmla="*/ 423081 w 736979"/>
              <a:gd name="connsiteY4" fmla="*/ 3166281 h 3248167"/>
              <a:gd name="connsiteX5" fmla="*/ 464024 w 736979"/>
              <a:gd name="connsiteY5" fmla="*/ 3152633 h 3248167"/>
              <a:gd name="connsiteX6" fmla="*/ 573206 w 736979"/>
              <a:gd name="connsiteY6" fmla="*/ 3125337 h 3248167"/>
              <a:gd name="connsiteX7" fmla="*/ 696036 w 736979"/>
              <a:gd name="connsiteY7" fmla="*/ 3057099 h 3248167"/>
              <a:gd name="connsiteX8" fmla="*/ 709684 w 736979"/>
              <a:gd name="connsiteY8" fmla="*/ 3002508 h 3248167"/>
              <a:gd name="connsiteX9" fmla="*/ 723332 w 736979"/>
              <a:gd name="connsiteY9" fmla="*/ 2961564 h 3248167"/>
              <a:gd name="connsiteX10" fmla="*/ 736979 w 736979"/>
              <a:gd name="connsiteY10" fmla="*/ 2866030 h 3248167"/>
              <a:gd name="connsiteX11" fmla="*/ 723332 w 736979"/>
              <a:gd name="connsiteY11" fmla="*/ 1433015 h 3248167"/>
              <a:gd name="connsiteX12" fmla="*/ 709684 w 736979"/>
              <a:gd name="connsiteY12" fmla="*/ 1255594 h 3248167"/>
              <a:gd name="connsiteX13" fmla="*/ 696036 w 736979"/>
              <a:gd name="connsiteY13" fmla="*/ 1201003 h 3248167"/>
              <a:gd name="connsiteX14" fmla="*/ 682388 w 736979"/>
              <a:gd name="connsiteY14" fmla="*/ 1132764 h 3248167"/>
              <a:gd name="connsiteX15" fmla="*/ 682388 w 736979"/>
              <a:gd name="connsiteY15" fmla="*/ 736979 h 3248167"/>
              <a:gd name="connsiteX16" fmla="*/ 696036 w 736979"/>
              <a:gd name="connsiteY16" fmla="*/ 272955 h 3248167"/>
              <a:gd name="connsiteX17" fmla="*/ 709684 w 736979"/>
              <a:gd name="connsiteY17" fmla="*/ 232012 h 3248167"/>
              <a:gd name="connsiteX18" fmla="*/ 709684 w 736979"/>
              <a:gd name="connsiteY18" fmla="*/ 0 h 324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36979" h="3248167">
                <a:moveTo>
                  <a:pt x="0" y="3248167"/>
                </a:moveTo>
                <a:cubicBezTo>
                  <a:pt x="95534" y="3243618"/>
                  <a:pt x="191291" y="3242463"/>
                  <a:pt x="286603" y="3234520"/>
                </a:cubicBezTo>
                <a:cubicBezTo>
                  <a:pt x="300939" y="3233325"/>
                  <a:pt x="315576" y="3228852"/>
                  <a:pt x="327546" y="3220872"/>
                </a:cubicBezTo>
                <a:cubicBezTo>
                  <a:pt x="343605" y="3210166"/>
                  <a:pt x="351732" y="3189505"/>
                  <a:pt x="368490" y="3179929"/>
                </a:cubicBezTo>
                <a:cubicBezTo>
                  <a:pt x="384776" y="3170623"/>
                  <a:pt x="405046" y="3171434"/>
                  <a:pt x="423081" y="3166281"/>
                </a:cubicBezTo>
                <a:cubicBezTo>
                  <a:pt x="436913" y="3162329"/>
                  <a:pt x="450145" y="3156418"/>
                  <a:pt x="464024" y="3152633"/>
                </a:cubicBezTo>
                <a:cubicBezTo>
                  <a:pt x="500216" y="3142762"/>
                  <a:pt x="573206" y="3125337"/>
                  <a:pt x="573206" y="3125337"/>
                </a:cubicBezTo>
                <a:cubicBezTo>
                  <a:pt x="667063" y="3062766"/>
                  <a:pt x="623971" y="3081119"/>
                  <a:pt x="696036" y="3057099"/>
                </a:cubicBezTo>
                <a:cubicBezTo>
                  <a:pt x="700585" y="3038902"/>
                  <a:pt x="704531" y="3020543"/>
                  <a:pt x="709684" y="3002508"/>
                </a:cubicBezTo>
                <a:cubicBezTo>
                  <a:pt x="713636" y="2988675"/>
                  <a:pt x="720511" y="2975671"/>
                  <a:pt x="723332" y="2961564"/>
                </a:cubicBezTo>
                <a:cubicBezTo>
                  <a:pt x="729641" y="2930021"/>
                  <a:pt x="732430" y="2897875"/>
                  <a:pt x="736979" y="2866030"/>
                </a:cubicBezTo>
                <a:cubicBezTo>
                  <a:pt x="732430" y="2388358"/>
                  <a:pt x="731427" y="1910640"/>
                  <a:pt x="723332" y="1433015"/>
                </a:cubicBezTo>
                <a:cubicBezTo>
                  <a:pt x="722327" y="1373708"/>
                  <a:pt x="716615" y="1314503"/>
                  <a:pt x="709684" y="1255594"/>
                </a:cubicBezTo>
                <a:cubicBezTo>
                  <a:pt x="707492" y="1236965"/>
                  <a:pt x="700105" y="1219313"/>
                  <a:pt x="696036" y="1201003"/>
                </a:cubicBezTo>
                <a:cubicBezTo>
                  <a:pt x="691004" y="1178359"/>
                  <a:pt x="686937" y="1155510"/>
                  <a:pt x="682388" y="1132764"/>
                </a:cubicBezTo>
                <a:cubicBezTo>
                  <a:pt x="659138" y="877014"/>
                  <a:pt x="669506" y="1071898"/>
                  <a:pt x="682388" y="736979"/>
                </a:cubicBezTo>
                <a:cubicBezTo>
                  <a:pt x="688335" y="582352"/>
                  <a:pt x="687684" y="427471"/>
                  <a:pt x="696036" y="272955"/>
                </a:cubicBezTo>
                <a:cubicBezTo>
                  <a:pt x="696812" y="258590"/>
                  <a:pt x="708966" y="246380"/>
                  <a:pt x="709684" y="232012"/>
                </a:cubicBezTo>
                <a:cubicBezTo>
                  <a:pt x="713546" y="154771"/>
                  <a:pt x="709684" y="77337"/>
                  <a:pt x="709684"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latinLnBrk="0">
              <a:lnSpc>
                <a:spcPct val="100000"/>
              </a:lnSpc>
              <a:buClrTx/>
              <a:buSzTx/>
              <a:buFontTx/>
              <a:buNone/>
              <a:tabLst/>
            </a:pPr>
            <a:endParaRPr lang="en-US" sz="2500" smtClean="0">
              <a:latin typeface="Arial" charset="0"/>
            </a:endParaRPr>
          </a:p>
        </p:txBody>
      </p:sp>
      <p:grpSp>
        <p:nvGrpSpPr>
          <p:cNvPr id="265" name="Group 998"/>
          <p:cNvGrpSpPr/>
          <p:nvPr/>
        </p:nvGrpSpPr>
        <p:grpSpPr>
          <a:xfrm>
            <a:off x="871091" y="3280420"/>
            <a:ext cx="432048" cy="1432148"/>
            <a:chOff x="1447155" y="3864496"/>
            <a:chExt cx="864096" cy="1512168"/>
          </a:xfrm>
        </p:grpSpPr>
        <p:sp>
          <p:nvSpPr>
            <p:cNvPr id="266" name="TextBox 265"/>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67" name="Trapezoid 26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68" name="Group 998"/>
          <p:cNvGrpSpPr/>
          <p:nvPr/>
        </p:nvGrpSpPr>
        <p:grpSpPr>
          <a:xfrm>
            <a:off x="1375147" y="3280420"/>
            <a:ext cx="432048" cy="1432148"/>
            <a:chOff x="1447155" y="3864496"/>
            <a:chExt cx="864096" cy="1512168"/>
          </a:xfrm>
        </p:grpSpPr>
        <p:sp>
          <p:nvSpPr>
            <p:cNvPr id="269" name="TextBox 26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0" name="Trapezoid 26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1" name="Group 998"/>
          <p:cNvGrpSpPr/>
          <p:nvPr/>
        </p:nvGrpSpPr>
        <p:grpSpPr>
          <a:xfrm>
            <a:off x="1951211" y="3280420"/>
            <a:ext cx="432048" cy="1432148"/>
            <a:chOff x="1447155" y="3864496"/>
            <a:chExt cx="864096" cy="1512168"/>
          </a:xfrm>
        </p:grpSpPr>
        <p:sp>
          <p:nvSpPr>
            <p:cNvPr id="272" name="TextBox 27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3" name="Trapezoid 27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4" name="Group 998"/>
          <p:cNvGrpSpPr/>
          <p:nvPr/>
        </p:nvGrpSpPr>
        <p:grpSpPr>
          <a:xfrm>
            <a:off x="2455267" y="3280420"/>
            <a:ext cx="432048" cy="1432148"/>
            <a:chOff x="1447155" y="3864496"/>
            <a:chExt cx="864096" cy="1512168"/>
          </a:xfrm>
        </p:grpSpPr>
        <p:sp>
          <p:nvSpPr>
            <p:cNvPr id="275" name="TextBox 27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6" name="Trapezoid 27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6" name="Freeform 185"/>
          <p:cNvSpPr/>
          <p:nvPr/>
        </p:nvSpPr>
        <p:spPr bwMode="auto">
          <a:xfrm>
            <a:off x="2115403" y="1903632"/>
            <a:ext cx="110012" cy="3398292"/>
          </a:xfrm>
          <a:custGeom>
            <a:avLst/>
            <a:gdLst>
              <a:gd name="connsiteX0" fmla="*/ 13648 w 110012"/>
              <a:gd name="connsiteY0" fmla="*/ 3398292 h 3398292"/>
              <a:gd name="connsiteX1" fmla="*/ 27296 w 110012"/>
              <a:gd name="connsiteY1" fmla="*/ 3029803 h 3398292"/>
              <a:gd name="connsiteX2" fmla="*/ 54591 w 110012"/>
              <a:gd name="connsiteY2" fmla="*/ 2920621 h 3398292"/>
              <a:gd name="connsiteX3" fmla="*/ 81887 w 110012"/>
              <a:gd name="connsiteY3" fmla="*/ 2797791 h 3398292"/>
              <a:gd name="connsiteX4" fmla="*/ 81887 w 110012"/>
              <a:gd name="connsiteY4" fmla="*/ 2306471 h 3398292"/>
              <a:gd name="connsiteX5" fmla="*/ 54591 w 110012"/>
              <a:gd name="connsiteY5" fmla="*/ 2115403 h 3398292"/>
              <a:gd name="connsiteX6" fmla="*/ 27296 w 110012"/>
              <a:gd name="connsiteY6" fmla="*/ 1282889 h 3398292"/>
              <a:gd name="connsiteX7" fmla="*/ 0 w 110012"/>
              <a:gd name="connsiteY7" fmla="*/ 1105468 h 3398292"/>
              <a:gd name="connsiteX8" fmla="*/ 13648 w 110012"/>
              <a:gd name="connsiteY8" fmla="*/ 832513 h 3398292"/>
              <a:gd name="connsiteX9" fmla="*/ 27296 w 110012"/>
              <a:gd name="connsiteY9" fmla="*/ 736979 h 3398292"/>
              <a:gd name="connsiteX10" fmla="*/ 40943 w 110012"/>
              <a:gd name="connsiteY10" fmla="*/ 341194 h 3398292"/>
              <a:gd name="connsiteX11" fmla="*/ 68239 w 110012"/>
              <a:gd name="connsiteY11" fmla="*/ 150125 h 3398292"/>
              <a:gd name="connsiteX12" fmla="*/ 81887 w 110012"/>
              <a:gd name="connsiteY12" fmla="*/ 109182 h 3398292"/>
              <a:gd name="connsiteX13" fmla="*/ 81887 w 110012"/>
              <a:gd name="connsiteY13"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0012" h="3398292">
                <a:moveTo>
                  <a:pt x="13648" y="3398292"/>
                </a:moveTo>
                <a:cubicBezTo>
                  <a:pt x="18197" y="3275462"/>
                  <a:pt x="16799" y="3152268"/>
                  <a:pt x="27296" y="3029803"/>
                </a:cubicBezTo>
                <a:cubicBezTo>
                  <a:pt x="30500" y="2992426"/>
                  <a:pt x="47234" y="2957407"/>
                  <a:pt x="54591" y="2920621"/>
                </a:cubicBezTo>
                <a:cubicBezTo>
                  <a:pt x="71918" y="2833989"/>
                  <a:pt x="62613" y="2874886"/>
                  <a:pt x="81887" y="2797791"/>
                </a:cubicBezTo>
                <a:cubicBezTo>
                  <a:pt x="110012" y="2572776"/>
                  <a:pt x="101466" y="2688274"/>
                  <a:pt x="81887" y="2306471"/>
                </a:cubicBezTo>
                <a:cubicBezTo>
                  <a:pt x="74639" y="2165125"/>
                  <a:pt x="81924" y="2197400"/>
                  <a:pt x="54591" y="2115403"/>
                </a:cubicBezTo>
                <a:cubicBezTo>
                  <a:pt x="19895" y="1560274"/>
                  <a:pt x="65797" y="2341683"/>
                  <a:pt x="27296" y="1282889"/>
                </a:cubicBezTo>
                <a:cubicBezTo>
                  <a:pt x="22988" y="1164411"/>
                  <a:pt x="24716" y="1179617"/>
                  <a:pt x="0" y="1105468"/>
                </a:cubicBezTo>
                <a:cubicBezTo>
                  <a:pt x="4549" y="1014483"/>
                  <a:pt x="6918" y="923363"/>
                  <a:pt x="13648" y="832513"/>
                </a:cubicBezTo>
                <a:cubicBezTo>
                  <a:pt x="16024" y="800433"/>
                  <a:pt x="25512" y="769097"/>
                  <a:pt x="27296" y="736979"/>
                </a:cubicBezTo>
                <a:cubicBezTo>
                  <a:pt x="34618" y="605175"/>
                  <a:pt x="33818" y="473008"/>
                  <a:pt x="40943" y="341194"/>
                </a:cubicBezTo>
                <a:cubicBezTo>
                  <a:pt x="42419" y="313896"/>
                  <a:pt x="60335" y="185694"/>
                  <a:pt x="68239" y="150125"/>
                </a:cubicBezTo>
                <a:cubicBezTo>
                  <a:pt x="71360" y="136082"/>
                  <a:pt x="80585" y="123509"/>
                  <a:pt x="81887" y="109182"/>
                </a:cubicBezTo>
                <a:cubicBezTo>
                  <a:pt x="85182" y="72937"/>
                  <a:pt x="81887" y="36394"/>
                  <a:pt x="81887"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7" name="Group 249"/>
          <p:cNvGrpSpPr/>
          <p:nvPr/>
        </p:nvGrpSpPr>
        <p:grpSpPr>
          <a:xfrm>
            <a:off x="943099" y="2272308"/>
            <a:ext cx="792088" cy="792088"/>
            <a:chOff x="8993088" y="4152528"/>
            <a:chExt cx="792088" cy="792088"/>
          </a:xfrm>
        </p:grpSpPr>
        <p:sp>
          <p:nvSpPr>
            <p:cNvPr id="278" name="Isosceles Triangle 27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9" name="Group 251"/>
            <p:cNvGrpSpPr/>
            <p:nvPr/>
          </p:nvGrpSpPr>
          <p:grpSpPr>
            <a:xfrm>
              <a:off x="8993088"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0" name="Isosceles Triangle 27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2" name="Group 254"/>
            <p:cNvGrpSpPr/>
            <p:nvPr/>
          </p:nvGrpSpPr>
          <p:grpSpPr>
            <a:xfrm>
              <a:off x="9281120"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3" name="Isosceles Triangle 28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5" name="Group 257"/>
            <p:cNvGrpSpPr/>
            <p:nvPr/>
          </p:nvGrpSpPr>
          <p:grpSpPr>
            <a:xfrm>
              <a:off x="9569152" y="4440560"/>
              <a:ext cx="216024" cy="216023"/>
              <a:chOff x="9209112" y="7464897"/>
              <a:chExt cx="432048" cy="216023"/>
            </a:xfrm>
          </p:grpSpPr>
          <p:sp>
            <p:nvSpPr>
              <p:cNvPr id="287" name="Flowchart: Delay 28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8" name="Flowchart: Delay 28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6" name="Isosceles Triangle 28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Slides added in v2</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10137775" cy="1015529"/>
          </a:xfrm>
        </p:spPr>
        <p:txBody>
          <a:bodyPr/>
          <a:lstStyle/>
          <a:p>
            <a:r>
              <a:rPr lang="en-GB" dirty="0" smtClean="0"/>
              <a:t>PBB-TE Domain with TESI segment protection</a:t>
            </a:r>
            <a:endParaRPr lang="en-US" dirty="0"/>
          </a:p>
        </p:txBody>
      </p:sp>
      <p:sp>
        <p:nvSpPr>
          <p:cNvPr id="7" name="Rectangle 6"/>
          <p:cNvSpPr/>
          <p:nvPr/>
        </p:nvSpPr>
        <p:spPr bwMode="auto">
          <a:xfrm>
            <a:off x="195121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43"/>
          <p:cNvGrpSpPr>
            <a:grpSpLocks noChangeAspect="1"/>
          </p:cNvGrpSpPr>
          <p:nvPr/>
        </p:nvGrpSpPr>
        <p:grpSpPr>
          <a:xfrm>
            <a:off x="2311251" y="4792588"/>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46"/>
          <p:cNvGrpSpPr>
            <a:grpSpLocks noChangeAspect="1"/>
          </p:cNvGrpSpPr>
          <p:nvPr/>
        </p:nvGrpSpPr>
        <p:grpSpPr>
          <a:xfrm>
            <a:off x="2815307" y="4792588"/>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49"/>
          <p:cNvGrpSpPr>
            <a:grpSpLocks noChangeAspect="1"/>
          </p:cNvGrpSpPr>
          <p:nvPr/>
        </p:nvGrpSpPr>
        <p:grpSpPr>
          <a:xfrm>
            <a:off x="3319363" y="4792588"/>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a:off x="3823419" y="4792588"/>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6"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flipV="1">
            <a:off x="34633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V="1">
            <a:off x="281530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7432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0"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3"/>
          <p:cNvGrpSpPr>
            <a:grpSpLocks noChangeAspect="1"/>
          </p:cNvGrpSpPr>
          <p:nvPr/>
        </p:nvGrpSpPr>
        <p:grpSpPr>
          <a:xfrm flipH="1">
            <a:off x="7927875" y="4792588"/>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46"/>
          <p:cNvGrpSpPr>
            <a:grpSpLocks noChangeAspect="1"/>
          </p:cNvGrpSpPr>
          <p:nvPr/>
        </p:nvGrpSpPr>
        <p:grpSpPr>
          <a:xfrm flipH="1">
            <a:off x="7423819" y="4792588"/>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49"/>
          <p:cNvGrpSpPr>
            <a:grpSpLocks noChangeAspect="1"/>
          </p:cNvGrpSpPr>
          <p:nvPr/>
        </p:nvGrpSpPr>
        <p:grpSpPr>
          <a:xfrm flipH="1">
            <a:off x="6919763" y="4792588"/>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2"/>
          <p:cNvGrpSpPr>
            <a:grpSpLocks noChangeAspect="1"/>
          </p:cNvGrpSpPr>
          <p:nvPr/>
        </p:nvGrpSpPr>
        <p:grpSpPr>
          <a:xfrm flipH="1">
            <a:off x="6415707" y="4792588"/>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2077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flipH="1" flipV="1">
            <a:off x="785586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a:off x="814389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79278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43"/>
          <p:cNvGrpSpPr>
            <a:grpSpLocks noChangeAspect="1"/>
          </p:cNvGrpSpPr>
          <p:nvPr/>
        </p:nvGrpSpPr>
        <p:grpSpPr>
          <a:xfrm rot="10800000">
            <a:off x="5623619" y="4072507"/>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46"/>
          <p:cNvGrpSpPr>
            <a:grpSpLocks noChangeAspect="1"/>
          </p:cNvGrpSpPr>
          <p:nvPr/>
        </p:nvGrpSpPr>
        <p:grpSpPr>
          <a:xfrm rot="10800000">
            <a:off x="5119563" y="4072507"/>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9"/>
          <p:cNvGrpSpPr>
            <a:grpSpLocks noChangeAspect="1"/>
          </p:cNvGrpSpPr>
          <p:nvPr/>
        </p:nvGrpSpPr>
        <p:grpSpPr>
          <a:xfrm rot="10800000">
            <a:off x="4615507" y="4072507"/>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52"/>
          <p:cNvGrpSpPr>
            <a:grpSpLocks noChangeAspect="1"/>
          </p:cNvGrpSpPr>
          <p:nvPr/>
        </p:nvGrpSpPr>
        <p:grpSpPr>
          <a:xfrm rot="10800000">
            <a:off x="4111451" y="4072507"/>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903539"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p:nvPr/>
        </p:nvCxnSpPr>
        <p:spPr bwMode="auto">
          <a:xfrm rot="10800000" flipV="1">
            <a:off x="5695627"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flipV="1">
            <a:off x="5335587"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flipV="1">
            <a:off x="4903539"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369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9809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089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6155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595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875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rot="10800000" flipV="1">
            <a:off x="5839643"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p:nvPr/>
        </p:nvCxnSpPr>
        <p:spPr bwMode="auto">
          <a:xfrm rot="10800000" flipV="1">
            <a:off x="5335587"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p:nvPr/>
        </p:nvCxnSpPr>
        <p:spPr bwMode="auto">
          <a:xfrm rot="10800000" flipV="1">
            <a:off x="4831531"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p:nvPr/>
        </p:nvCxnSpPr>
        <p:spPr bwMode="auto">
          <a:xfrm rot="10800000" flipV="1">
            <a:off x="4327475"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grpSp>
        <p:nvGrpSpPr>
          <p:cNvPr id="40"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1"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2"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9" name="Straight Connector 518"/>
          <p:cNvCxnSpPr/>
          <p:nvPr/>
        </p:nvCxnSpPr>
        <p:spPr bwMode="auto">
          <a:xfrm flipV="1">
            <a:off x="281530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4633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85586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2077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grpSp>
        <p:nvGrpSpPr>
          <p:cNvPr id="387" name="Group 12"/>
          <p:cNvGrpSpPr>
            <a:grpSpLocks noChangeAspect="1"/>
          </p:cNvGrpSpPr>
          <p:nvPr/>
        </p:nvGrpSpPr>
        <p:grpSpPr>
          <a:xfrm rot="10800000">
            <a:off x="4759523" y="2776364"/>
            <a:ext cx="288032" cy="288032"/>
            <a:chOff x="655067" y="5296644"/>
            <a:chExt cx="504056" cy="504056"/>
          </a:xfrm>
          <a:solidFill>
            <a:schemeClr val="bg1"/>
          </a:solidFill>
        </p:grpSpPr>
        <p:sp>
          <p:nvSpPr>
            <p:cNvPr id="38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0" name="Group 25"/>
          <p:cNvGrpSpPr>
            <a:grpSpLocks noChangeAspect="1"/>
          </p:cNvGrpSpPr>
          <p:nvPr/>
        </p:nvGrpSpPr>
        <p:grpSpPr>
          <a:xfrm rot="10800000">
            <a:off x="5551611" y="2776364"/>
            <a:ext cx="288032" cy="288032"/>
            <a:chOff x="655067" y="5296644"/>
            <a:chExt cx="504056" cy="504056"/>
          </a:xfrm>
          <a:solidFill>
            <a:schemeClr val="bg1"/>
          </a:solidFill>
        </p:grpSpPr>
        <p:sp>
          <p:nvSpPr>
            <p:cNvPr id="391" name="Isosceles Triangle 3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2" name="Trapezoid 3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4" name="Group 263"/>
          <p:cNvGrpSpPr>
            <a:grpSpLocks noChangeAspect="1"/>
          </p:cNvGrpSpPr>
          <p:nvPr/>
        </p:nvGrpSpPr>
        <p:grpSpPr>
          <a:xfrm>
            <a:off x="5639744" y="3616824"/>
            <a:ext cx="127891" cy="383676"/>
            <a:chOff x="1951211" y="1696244"/>
            <a:chExt cx="144016" cy="432048"/>
          </a:xfrm>
          <a:solidFill>
            <a:srgbClr val="99FF66"/>
          </a:solidFill>
        </p:grpSpPr>
        <p:sp>
          <p:nvSpPr>
            <p:cNvPr id="441" name="Flowchart: Delay 44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Isosceles Triangle 4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4" name="Flowchart: Delay 4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5" name="Group 264"/>
          <p:cNvGrpSpPr>
            <a:grpSpLocks noChangeAspect="1"/>
          </p:cNvGrpSpPr>
          <p:nvPr/>
        </p:nvGrpSpPr>
        <p:grpSpPr>
          <a:xfrm>
            <a:off x="5695627" y="3616824"/>
            <a:ext cx="127891" cy="383676"/>
            <a:chOff x="1951211" y="1696244"/>
            <a:chExt cx="144016" cy="432048"/>
          </a:xfrm>
          <a:solidFill>
            <a:srgbClr val="99FF66"/>
          </a:solidFill>
        </p:grpSpPr>
        <p:sp>
          <p:nvSpPr>
            <p:cNvPr id="433" name="Flowchart: Delay 43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7" name="Isosceles Triangle 4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8" name="Flowchart: Delay 4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6" name="Group 273"/>
          <p:cNvGrpSpPr>
            <a:grpSpLocks noChangeAspect="1"/>
          </p:cNvGrpSpPr>
          <p:nvPr/>
        </p:nvGrpSpPr>
        <p:grpSpPr>
          <a:xfrm>
            <a:off x="5783760" y="3616824"/>
            <a:ext cx="127891" cy="383676"/>
            <a:chOff x="1951211" y="1696244"/>
            <a:chExt cx="144016" cy="432048"/>
          </a:xfrm>
          <a:solidFill>
            <a:srgbClr val="99FF66"/>
          </a:solidFill>
        </p:grpSpPr>
        <p:sp>
          <p:nvSpPr>
            <p:cNvPr id="413" name="Flowchart: Delay 4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4" name="Isosceles Triangle 4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Flowchart: Delay 4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1" name="Isosceles Triangle 4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7" name="Group 273"/>
          <p:cNvGrpSpPr>
            <a:grpSpLocks noChangeAspect="1"/>
          </p:cNvGrpSpPr>
          <p:nvPr/>
        </p:nvGrpSpPr>
        <p:grpSpPr>
          <a:xfrm>
            <a:off x="5839643" y="3616824"/>
            <a:ext cx="127891" cy="383676"/>
            <a:chOff x="1951211" y="1696244"/>
            <a:chExt cx="144016" cy="432048"/>
          </a:xfrm>
          <a:solidFill>
            <a:srgbClr val="99FF66"/>
          </a:solidFill>
        </p:grpSpPr>
        <p:sp>
          <p:nvSpPr>
            <p:cNvPr id="405" name="Flowchart: Delay 40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7" name="Isosceles Triangle 4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Flowchart: Delay 4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Isosceles Triangle 4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8" name="Group 273"/>
          <p:cNvGrpSpPr>
            <a:grpSpLocks noChangeAspect="1"/>
          </p:cNvGrpSpPr>
          <p:nvPr/>
        </p:nvGrpSpPr>
        <p:grpSpPr>
          <a:xfrm>
            <a:off x="5911651" y="3616824"/>
            <a:ext cx="127891" cy="383676"/>
            <a:chOff x="1951211" y="1696244"/>
            <a:chExt cx="144016" cy="432048"/>
          </a:xfrm>
          <a:solidFill>
            <a:srgbClr val="99FF66"/>
          </a:solidFill>
        </p:grpSpPr>
        <p:sp>
          <p:nvSpPr>
            <p:cNvPr id="400" name="Flowchart: Delay 3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1" name="Isosceles Triangle 4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4" name="Isosceles Triangle 40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5" name="Group 704"/>
          <p:cNvGrpSpPr/>
          <p:nvPr/>
        </p:nvGrpSpPr>
        <p:grpSpPr>
          <a:xfrm flipV="1">
            <a:off x="2311251" y="5296644"/>
            <a:ext cx="432048" cy="383676"/>
            <a:chOff x="6991771" y="2776364"/>
            <a:chExt cx="432048" cy="383676"/>
          </a:xfrm>
        </p:grpSpPr>
        <p:grpSp>
          <p:nvGrpSpPr>
            <p:cNvPr id="514" name="Group 263"/>
            <p:cNvGrpSpPr>
              <a:grpSpLocks noChangeAspect="1"/>
            </p:cNvGrpSpPr>
            <p:nvPr/>
          </p:nvGrpSpPr>
          <p:grpSpPr>
            <a:xfrm>
              <a:off x="6991771" y="2776364"/>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Isosceles Triangle 5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3" name="Group 264"/>
            <p:cNvGrpSpPr>
              <a:grpSpLocks noChangeAspect="1"/>
            </p:cNvGrpSpPr>
            <p:nvPr/>
          </p:nvGrpSpPr>
          <p:grpSpPr>
            <a:xfrm>
              <a:off x="7063779" y="2776364"/>
              <a:ext cx="127891" cy="383676"/>
              <a:chOff x="1951211" y="1696244"/>
              <a:chExt cx="144016" cy="432048"/>
            </a:xfrm>
            <a:solidFill>
              <a:srgbClr val="99FF66"/>
            </a:solidFill>
          </p:grpSpPr>
          <p:sp>
            <p:nvSpPr>
              <p:cNvPr id="524" name="Flowchart: Delay 5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Flowchart: Delay 5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Isosceles Triangle 5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8" name="Group 273"/>
            <p:cNvGrpSpPr>
              <a:grpSpLocks noChangeAspect="1"/>
            </p:cNvGrpSpPr>
            <p:nvPr/>
          </p:nvGrpSpPr>
          <p:grpSpPr>
            <a:xfrm>
              <a:off x="7135787" y="2776364"/>
              <a:ext cx="127891" cy="383676"/>
              <a:chOff x="1951211" y="1696244"/>
              <a:chExt cx="144016" cy="432048"/>
            </a:xfrm>
            <a:solidFill>
              <a:srgbClr val="99FF66"/>
            </a:solidFill>
          </p:grpSpPr>
          <p:sp>
            <p:nvSpPr>
              <p:cNvPr id="532" name="Flowchart: Delay 5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2" name="Group 273"/>
            <p:cNvGrpSpPr>
              <a:grpSpLocks noChangeAspect="1"/>
            </p:cNvGrpSpPr>
            <p:nvPr/>
          </p:nvGrpSpPr>
          <p:grpSpPr>
            <a:xfrm>
              <a:off x="7207795" y="2776364"/>
              <a:ext cx="127891" cy="383676"/>
              <a:chOff x="1951211" y="1696244"/>
              <a:chExt cx="144016" cy="432048"/>
            </a:xfrm>
            <a:solidFill>
              <a:srgbClr val="99FF66"/>
            </a:solidFill>
          </p:grpSpPr>
          <p:sp>
            <p:nvSpPr>
              <p:cNvPr id="543" name="Flowchart: Delay 5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Flowchart: Delay 5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273"/>
            <p:cNvGrpSpPr>
              <a:grpSpLocks noChangeAspect="1"/>
            </p:cNvGrpSpPr>
            <p:nvPr/>
          </p:nvGrpSpPr>
          <p:grpSpPr>
            <a:xfrm>
              <a:off x="7295928" y="2776364"/>
              <a:ext cx="127891" cy="383676"/>
              <a:chOff x="1951211" y="1696244"/>
              <a:chExt cx="144016" cy="432048"/>
            </a:xfrm>
            <a:solidFill>
              <a:srgbClr val="99FF66"/>
            </a:solidFill>
          </p:grpSpPr>
          <p:sp>
            <p:nvSpPr>
              <p:cNvPr id="551" name="Flowchart: Delay 5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Isosceles Triangle 55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Flowchart: Delay 55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Isosceles Triangle 55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556" name="Group 263"/>
          <p:cNvGrpSpPr>
            <a:grpSpLocks noChangeAspect="1"/>
          </p:cNvGrpSpPr>
          <p:nvPr/>
        </p:nvGrpSpPr>
        <p:grpSpPr>
          <a:xfrm>
            <a:off x="5135688" y="3640460"/>
            <a:ext cx="127891" cy="383676"/>
            <a:chOff x="1951211" y="1696244"/>
            <a:chExt cx="144016" cy="432048"/>
          </a:xfrm>
          <a:solidFill>
            <a:srgbClr val="99FF66"/>
          </a:solidFill>
        </p:grpSpPr>
        <p:sp>
          <p:nvSpPr>
            <p:cNvPr id="557" name="Flowchart: Delay 55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Isosceles Triangle 5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Flowchart: Delay 56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7" name="Group 264"/>
          <p:cNvGrpSpPr>
            <a:grpSpLocks noChangeAspect="1"/>
          </p:cNvGrpSpPr>
          <p:nvPr/>
        </p:nvGrpSpPr>
        <p:grpSpPr>
          <a:xfrm>
            <a:off x="5207696" y="3640460"/>
            <a:ext cx="127891" cy="383676"/>
            <a:chOff x="1951211" y="1696244"/>
            <a:chExt cx="144016" cy="432048"/>
          </a:xfrm>
          <a:solidFill>
            <a:srgbClr val="99FF66"/>
          </a:solidFill>
        </p:grpSpPr>
        <p:sp>
          <p:nvSpPr>
            <p:cNvPr id="571" name="Flowchart: Delay 57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7" name="Flowchart: Delay 57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Isosceles Triangle 5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273"/>
          <p:cNvGrpSpPr>
            <a:grpSpLocks noChangeAspect="1"/>
          </p:cNvGrpSpPr>
          <p:nvPr/>
        </p:nvGrpSpPr>
        <p:grpSpPr>
          <a:xfrm>
            <a:off x="5263579" y="3640460"/>
            <a:ext cx="127891" cy="383676"/>
            <a:chOff x="1951211" y="1696244"/>
            <a:chExt cx="144016" cy="432048"/>
          </a:xfrm>
          <a:solidFill>
            <a:srgbClr val="99FF66"/>
          </a:solidFill>
        </p:grpSpPr>
        <p:sp>
          <p:nvSpPr>
            <p:cNvPr id="584" name="Flowchart: Delay 5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8" name="Isosceles Triangle 5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9" name="Flowchart: Delay 5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0" name="Isosceles Triangle 5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73"/>
          <p:cNvGrpSpPr>
            <a:grpSpLocks noChangeAspect="1"/>
          </p:cNvGrpSpPr>
          <p:nvPr/>
        </p:nvGrpSpPr>
        <p:grpSpPr>
          <a:xfrm>
            <a:off x="5351712" y="3640460"/>
            <a:ext cx="127891" cy="383676"/>
            <a:chOff x="1951211" y="1696244"/>
            <a:chExt cx="144016" cy="432048"/>
          </a:xfrm>
          <a:solidFill>
            <a:srgbClr val="99FF66"/>
          </a:solidFill>
        </p:grpSpPr>
        <p:sp>
          <p:nvSpPr>
            <p:cNvPr id="592" name="Flowchart: Delay 59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3" name="Isosceles Triangle 59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4" name="Flowchart: Delay 59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6" name="Group 273"/>
          <p:cNvGrpSpPr>
            <a:grpSpLocks noChangeAspect="1"/>
          </p:cNvGrpSpPr>
          <p:nvPr/>
        </p:nvGrpSpPr>
        <p:grpSpPr>
          <a:xfrm>
            <a:off x="5423720" y="3640460"/>
            <a:ext cx="127891" cy="383676"/>
            <a:chOff x="1951211" y="1696244"/>
            <a:chExt cx="144016" cy="432048"/>
          </a:xfrm>
          <a:solidFill>
            <a:srgbClr val="99FF66"/>
          </a:solidFill>
        </p:grpSpPr>
        <p:sp>
          <p:nvSpPr>
            <p:cNvPr id="597" name="Flowchart: Delay 59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8" name="Isosceles Triangle 5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9" name="Flowchart: Delay 59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0" name="Isosceles Triangle 59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1" name="Group 263"/>
          <p:cNvGrpSpPr>
            <a:grpSpLocks noChangeAspect="1"/>
          </p:cNvGrpSpPr>
          <p:nvPr/>
        </p:nvGrpSpPr>
        <p:grpSpPr>
          <a:xfrm>
            <a:off x="4615507" y="3640460"/>
            <a:ext cx="127891" cy="383676"/>
            <a:chOff x="1951211" y="1696244"/>
            <a:chExt cx="144016" cy="432048"/>
          </a:xfrm>
          <a:solidFill>
            <a:srgbClr val="99FF66"/>
          </a:solidFill>
        </p:grpSpPr>
        <p:sp>
          <p:nvSpPr>
            <p:cNvPr id="602" name="Flowchart: Delay 6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4" name="Flowchart: Delay 6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5" name="Isosceles Triangle 6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6" name="Group 264"/>
          <p:cNvGrpSpPr>
            <a:grpSpLocks noChangeAspect="1"/>
          </p:cNvGrpSpPr>
          <p:nvPr/>
        </p:nvGrpSpPr>
        <p:grpSpPr>
          <a:xfrm>
            <a:off x="4703640" y="3640460"/>
            <a:ext cx="127891" cy="383676"/>
            <a:chOff x="1951211" y="1696244"/>
            <a:chExt cx="144016" cy="432048"/>
          </a:xfrm>
          <a:solidFill>
            <a:srgbClr val="99FF66"/>
          </a:solidFill>
        </p:grpSpPr>
        <p:sp>
          <p:nvSpPr>
            <p:cNvPr id="607" name="Flowchart: Delay 60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8" name="Isosceles Triangle 60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9" name="Flowchart: Delay 60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0" name="Isosceles Triangle 60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1" name="Group 273"/>
          <p:cNvGrpSpPr>
            <a:grpSpLocks noChangeAspect="1"/>
          </p:cNvGrpSpPr>
          <p:nvPr/>
        </p:nvGrpSpPr>
        <p:grpSpPr>
          <a:xfrm>
            <a:off x="4775648" y="3640460"/>
            <a:ext cx="127891" cy="383676"/>
            <a:chOff x="1951211" y="1696244"/>
            <a:chExt cx="144016" cy="432048"/>
          </a:xfrm>
          <a:solidFill>
            <a:srgbClr val="99FF66"/>
          </a:solidFill>
        </p:grpSpPr>
        <p:sp>
          <p:nvSpPr>
            <p:cNvPr id="612" name="Flowchart: Delay 61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3" name="Isosceles Triangle 6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4" name="Flowchart: Delay 6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Isosceles Triangle 61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273"/>
          <p:cNvGrpSpPr>
            <a:grpSpLocks noChangeAspect="1"/>
          </p:cNvGrpSpPr>
          <p:nvPr/>
        </p:nvGrpSpPr>
        <p:grpSpPr>
          <a:xfrm>
            <a:off x="4847656" y="3640460"/>
            <a:ext cx="127891" cy="383676"/>
            <a:chOff x="1951211" y="1696244"/>
            <a:chExt cx="144016" cy="432048"/>
          </a:xfrm>
          <a:solidFill>
            <a:srgbClr val="99FF66"/>
          </a:solidFill>
        </p:grpSpPr>
        <p:sp>
          <p:nvSpPr>
            <p:cNvPr id="617" name="Flowchart: Delay 6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8" name="Isosceles Triangle 6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9" name="Flowchart: Delay 6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0" name="Isosceles Triangle 6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1" name="Group 273"/>
          <p:cNvGrpSpPr>
            <a:grpSpLocks noChangeAspect="1"/>
          </p:cNvGrpSpPr>
          <p:nvPr/>
        </p:nvGrpSpPr>
        <p:grpSpPr>
          <a:xfrm>
            <a:off x="4919664" y="3640460"/>
            <a:ext cx="127891" cy="383676"/>
            <a:chOff x="1951211" y="1696244"/>
            <a:chExt cx="144016" cy="432048"/>
          </a:xfrm>
          <a:solidFill>
            <a:srgbClr val="99FF66"/>
          </a:solidFill>
        </p:grpSpPr>
        <p:sp>
          <p:nvSpPr>
            <p:cNvPr id="622" name="Flowchart: Delay 6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6" name="Group 263"/>
          <p:cNvGrpSpPr>
            <a:grpSpLocks noChangeAspect="1"/>
          </p:cNvGrpSpPr>
          <p:nvPr/>
        </p:nvGrpSpPr>
        <p:grpSpPr>
          <a:xfrm>
            <a:off x="4111451" y="3640460"/>
            <a:ext cx="127891" cy="383676"/>
            <a:chOff x="1951211" y="1696244"/>
            <a:chExt cx="144016" cy="432048"/>
          </a:xfrm>
          <a:solidFill>
            <a:srgbClr val="99FF66"/>
          </a:solidFill>
        </p:grpSpPr>
        <p:sp>
          <p:nvSpPr>
            <p:cNvPr id="627" name="Flowchart: Delay 6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Isosceles Triangle 6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Flowchart: Delay 6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0" name="Isosceles Triangle 6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1" name="Group 264"/>
          <p:cNvGrpSpPr>
            <a:grpSpLocks noChangeAspect="1"/>
          </p:cNvGrpSpPr>
          <p:nvPr/>
        </p:nvGrpSpPr>
        <p:grpSpPr>
          <a:xfrm>
            <a:off x="4199584" y="3640460"/>
            <a:ext cx="127891" cy="383676"/>
            <a:chOff x="1951211" y="1696244"/>
            <a:chExt cx="144016" cy="432048"/>
          </a:xfrm>
          <a:solidFill>
            <a:srgbClr val="99FF66"/>
          </a:solidFill>
        </p:grpSpPr>
        <p:sp>
          <p:nvSpPr>
            <p:cNvPr id="632" name="Flowchart: Delay 6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4" name="Flowchart: Delay 6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6" name="Group 273"/>
          <p:cNvGrpSpPr>
            <a:grpSpLocks noChangeAspect="1"/>
          </p:cNvGrpSpPr>
          <p:nvPr/>
        </p:nvGrpSpPr>
        <p:grpSpPr>
          <a:xfrm>
            <a:off x="4271592" y="3640460"/>
            <a:ext cx="127891" cy="383676"/>
            <a:chOff x="1951211" y="1696244"/>
            <a:chExt cx="144016" cy="432048"/>
          </a:xfrm>
          <a:solidFill>
            <a:srgbClr val="99FF66"/>
          </a:solidFill>
        </p:grpSpPr>
        <p:sp>
          <p:nvSpPr>
            <p:cNvPr id="637" name="Flowchart: Delay 63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Isosceles Triangle 63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Flowchart: Delay 63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0" name="Isosceles Triangle 6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1" name="Group 273"/>
          <p:cNvGrpSpPr>
            <a:grpSpLocks noChangeAspect="1"/>
          </p:cNvGrpSpPr>
          <p:nvPr/>
        </p:nvGrpSpPr>
        <p:grpSpPr>
          <a:xfrm>
            <a:off x="4343600" y="3640460"/>
            <a:ext cx="127891" cy="383676"/>
            <a:chOff x="1951211" y="1696244"/>
            <a:chExt cx="144016" cy="432048"/>
          </a:xfrm>
          <a:solidFill>
            <a:srgbClr val="99FF66"/>
          </a:solidFill>
        </p:grpSpPr>
        <p:sp>
          <p:nvSpPr>
            <p:cNvPr id="642" name="Flowchart: Delay 6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6" name="Group 273"/>
          <p:cNvGrpSpPr>
            <a:grpSpLocks noChangeAspect="1"/>
          </p:cNvGrpSpPr>
          <p:nvPr/>
        </p:nvGrpSpPr>
        <p:grpSpPr>
          <a:xfrm>
            <a:off x="4415608" y="3640460"/>
            <a:ext cx="127891" cy="383676"/>
            <a:chOff x="1951211" y="1696244"/>
            <a:chExt cx="144016" cy="432048"/>
          </a:xfrm>
          <a:solidFill>
            <a:srgbClr val="99FF66"/>
          </a:solidFill>
        </p:grpSpPr>
        <p:sp>
          <p:nvSpPr>
            <p:cNvPr id="647" name="Flowchart: Delay 64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Isosceles Triangle 6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Flowchart: Delay 64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0" name="Isosceles Triangle 64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25"/>
          <p:cNvGrpSpPr>
            <a:grpSpLocks noChangeAspect="1"/>
          </p:cNvGrpSpPr>
          <p:nvPr/>
        </p:nvGrpSpPr>
        <p:grpSpPr>
          <a:xfrm>
            <a:off x="2671291" y="6232748"/>
            <a:ext cx="288032" cy="288032"/>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12"/>
          <p:cNvGrpSpPr>
            <a:grpSpLocks noChangeAspect="1"/>
          </p:cNvGrpSpPr>
          <p:nvPr/>
        </p:nvGrpSpPr>
        <p:grpSpPr>
          <a:xfrm>
            <a:off x="3319363" y="6232748"/>
            <a:ext cx="288032" cy="288032"/>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4" name="Group 12"/>
          <p:cNvGrpSpPr>
            <a:grpSpLocks noChangeAspect="1"/>
          </p:cNvGrpSpPr>
          <p:nvPr/>
        </p:nvGrpSpPr>
        <p:grpSpPr>
          <a:xfrm flipH="1">
            <a:off x="7063779" y="6232748"/>
            <a:ext cx="288032" cy="288032"/>
            <a:chOff x="655067" y="5296644"/>
            <a:chExt cx="504056" cy="504056"/>
          </a:xfrm>
          <a:solidFill>
            <a:schemeClr val="bg1"/>
          </a:solidFill>
        </p:grpSpPr>
        <p:sp>
          <p:nvSpPr>
            <p:cNvPr id="695" name="Isosceles Triangle 10"/>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6"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7" name="Group 12"/>
          <p:cNvGrpSpPr>
            <a:grpSpLocks noChangeAspect="1"/>
          </p:cNvGrpSpPr>
          <p:nvPr/>
        </p:nvGrpSpPr>
        <p:grpSpPr>
          <a:xfrm flipH="1">
            <a:off x="7711851" y="6232748"/>
            <a:ext cx="288032" cy="288032"/>
            <a:chOff x="655067" y="5296644"/>
            <a:chExt cx="504056" cy="504056"/>
          </a:xfrm>
          <a:solidFill>
            <a:schemeClr val="bg1"/>
          </a:solidFill>
        </p:grpSpPr>
        <p:sp>
          <p:nvSpPr>
            <p:cNvPr id="69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10" name="Group 709"/>
          <p:cNvGrpSpPr/>
          <p:nvPr/>
        </p:nvGrpSpPr>
        <p:grpSpPr>
          <a:xfrm flipV="1">
            <a:off x="2743299" y="5296644"/>
            <a:ext cx="432048" cy="383676"/>
            <a:chOff x="6991771" y="2776364"/>
            <a:chExt cx="432048" cy="383676"/>
          </a:xfrm>
        </p:grpSpPr>
        <p:grpSp>
          <p:nvGrpSpPr>
            <p:cNvPr id="711" name="Group 263"/>
            <p:cNvGrpSpPr>
              <a:grpSpLocks noChangeAspect="1"/>
            </p:cNvGrpSpPr>
            <p:nvPr/>
          </p:nvGrpSpPr>
          <p:grpSpPr>
            <a:xfrm>
              <a:off x="6991771" y="2776364"/>
              <a:ext cx="127891" cy="383676"/>
              <a:chOff x="1951211" y="1696244"/>
              <a:chExt cx="144016" cy="432048"/>
            </a:xfrm>
            <a:solidFill>
              <a:srgbClr val="99FF66"/>
            </a:solidFill>
          </p:grpSpPr>
          <p:sp>
            <p:nvSpPr>
              <p:cNvPr id="732" name="Flowchart: Delay 7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4" name="Flowchart: Delay 7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5" name="Isosceles Triangle 7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2" name="Group 264"/>
            <p:cNvGrpSpPr>
              <a:grpSpLocks noChangeAspect="1"/>
            </p:cNvGrpSpPr>
            <p:nvPr/>
          </p:nvGrpSpPr>
          <p:grpSpPr>
            <a:xfrm>
              <a:off x="7063779" y="2776364"/>
              <a:ext cx="127891" cy="383676"/>
              <a:chOff x="1951211" y="1696244"/>
              <a:chExt cx="144016" cy="432048"/>
            </a:xfrm>
            <a:solidFill>
              <a:srgbClr val="99FF66"/>
            </a:solidFill>
          </p:grpSpPr>
          <p:sp>
            <p:nvSpPr>
              <p:cNvPr id="728" name="Flowchart: Delay 7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3" name="Group 273"/>
            <p:cNvGrpSpPr>
              <a:grpSpLocks noChangeAspect="1"/>
            </p:cNvGrpSpPr>
            <p:nvPr/>
          </p:nvGrpSpPr>
          <p:grpSpPr>
            <a:xfrm>
              <a:off x="7135787" y="2776364"/>
              <a:ext cx="127891" cy="383676"/>
              <a:chOff x="1951211" y="1696244"/>
              <a:chExt cx="144016" cy="432048"/>
            </a:xfrm>
            <a:solidFill>
              <a:srgbClr val="99FF66"/>
            </a:solidFill>
          </p:grpSpPr>
          <p:sp>
            <p:nvSpPr>
              <p:cNvPr id="724" name="Flowchart: Delay 7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4" name="Group 273"/>
            <p:cNvGrpSpPr>
              <a:grpSpLocks noChangeAspect="1"/>
            </p:cNvGrpSpPr>
            <p:nvPr/>
          </p:nvGrpSpPr>
          <p:grpSpPr>
            <a:xfrm>
              <a:off x="7207795" y="2776364"/>
              <a:ext cx="127891" cy="383676"/>
              <a:chOff x="1951211" y="1696244"/>
              <a:chExt cx="144016" cy="432048"/>
            </a:xfrm>
            <a:solidFill>
              <a:srgbClr val="99FF66"/>
            </a:solidFill>
          </p:grpSpPr>
          <p:sp>
            <p:nvSpPr>
              <p:cNvPr id="720" name="Flowchart: Delay 71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Isosceles Triangle 7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Flowchart: Delay 7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5" name="Group 273"/>
            <p:cNvGrpSpPr>
              <a:grpSpLocks noChangeAspect="1"/>
            </p:cNvGrpSpPr>
            <p:nvPr/>
          </p:nvGrpSpPr>
          <p:grpSpPr>
            <a:xfrm>
              <a:off x="7295928" y="2776364"/>
              <a:ext cx="127891" cy="383676"/>
              <a:chOff x="1951211" y="1696244"/>
              <a:chExt cx="144016" cy="432048"/>
            </a:xfrm>
            <a:solidFill>
              <a:srgbClr val="99FF66"/>
            </a:solidFill>
          </p:grpSpPr>
          <p:sp>
            <p:nvSpPr>
              <p:cNvPr id="716" name="Flowchart: Delay 71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Flowchart: Delay 71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9" name="Isosceles Triangle 71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36" name="Group 735"/>
          <p:cNvGrpSpPr/>
          <p:nvPr/>
        </p:nvGrpSpPr>
        <p:grpSpPr>
          <a:xfrm flipV="1">
            <a:off x="3319363" y="5296644"/>
            <a:ext cx="432048" cy="383676"/>
            <a:chOff x="6991771" y="2776364"/>
            <a:chExt cx="432048" cy="383676"/>
          </a:xfrm>
        </p:grpSpPr>
        <p:grpSp>
          <p:nvGrpSpPr>
            <p:cNvPr id="737" name="Group 263"/>
            <p:cNvGrpSpPr>
              <a:grpSpLocks noChangeAspect="1"/>
            </p:cNvGrpSpPr>
            <p:nvPr/>
          </p:nvGrpSpPr>
          <p:grpSpPr>
            <a:xfrm>
              <a:off x="6991771" y="2776364"/>
              <a:ext cx="127891" cy="383676"/>
              <a:chOff x="1951211" y="1696244"/>
              <a:chExt cx="144016" cy="432048"/>
            </a:xfrm>
            <a:solidFill>
              <a:srgbClr val="99FF66"/>
            </a:solidFill>
          </p:grpSpPr>
          <p:sp>
            <p:nvSpPr>
              <p:cNvPr id="758" name="Flowchart: Delay 7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Flowchart: Delay 7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Isosceles Triangle 7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64"/>
            <p:cNvGrpSpPr>
              <a:grpSpLocks noChangeAspect="1"/>
            </p:cNvGrpSpPr>
            <p:nvPr/>
          </p:nvGrpSpPr>
          <p:grpSpPr>
            <a:xfrm>
              <a:off x="7063779" y="2776364"/>
              <a:ext cx="127891" cy="383676"/>
              <a:chOff x="1951211" y="1696244"/>
              <a:chExt cx="144016" cy="432048"/>
            </a:xfrm>
            <a:solidFill>
              <a:srgbClr val="99FF66"/>
            </a:solidFill>
          </p:grpSpPr>
          <p:sp>
            <p:nvSpPr>
              <p:cNvPr id="754" name="Flowchart: Delay 7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5" name="Isosceles Triangle 7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Flowchart: Delay 7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9" name="Group 273"/>
            <p:cNvGrpSpPr>
              <a:grpSpLocks noChangeAspect="1"/>
            </p:cNvGrpSpPr>
            <p:nvPr/>
          </p:nvGrpSpPr>
          <p:grpSpPr>
            <a:xfrm>
              <a:off x="7135787" y="2776364"/>
              <a:ext cx="127891" cy="383676"/>
              <a:chOff x="1951211" y="1696244"/>
              <a:chExt cx="144016" cy="432048"/>
            </a:xfrm>
            <a:solidFill>
              <a:srgbClr val="99FF66"/>
            </a:solidFill>
          </p:grpSpPr>
          <p:sp>
            <p:nvSpPr>
              <p:cNvPr id="750" name="Flowchart: Delay 7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1" name="Isosceles Triangle 7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2" name="Flowchart: Delay 7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3" name="Isosceles Triangle 7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0" name="Group 273"/>
            <p:cNvGrpSpPr>
              <a:grpSpLocks noChangeAspect="1"/>
            </p:cNvGrpSpPr>
            <p:nvPr/>
          </p:nvGrpSpPr>
          <p:grpSpPr>
            <a:xfrm>
              <a:off x="7207795" y="2776364"/>
              <a:ext cx="127891" cy="383676"/>
              <a:chOff x="1951211" y="1696244"/>
              <a:chExt cx="144016" cy="432048"/>
            </a:xfrm>
            <a:solidFill>
              <a:srgbClr val="99FF66"/>
            </a:solidFill>
          </p:grpSpPr>
          <p:sp>
            <p:nvSpPr>
              <p:cNvPr id="746" name="Flowchart: Delay 7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7" name="Isosceles Triangle 7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Flowchart: Delay 7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Isosceles Triangle 7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1" name="Group 273"/>
            <p:cNvGrpSpPr>
              <a:grpSpLocks noChangeAspect="1"/>
            </p:cNvGrpSpPr>
            <p:nvPr/>
          </p:nvGrpSpPr>
          <p:grpSpPr>
            <a:xfrm>
              <a:off x="7295928" y="2776364"/>
              <a:ext cx="127891" cy="383676"/>
              <a:chOff x="1951211" y="1696244"/>
              <a:chExt cx="144016" cy="432048"/>
            </a:xfrm>
            <a:solidFill>
              <a:srgbClr val="99FF66"/>
            </a:solidFill>
          </p:grpSpPr>
          <p:sp>
            <p:nvSpPr>
              <p:cNvPr id="742" name="Flowchart: Delay 74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Isosceles Triangle 7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Flowchart: Delay 74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Isosceles Triangle 74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62" name="Group 761"/>
          <p:cNvGrpSpPr/>
          <p:nvPr/>
        </p:nvGrpSpPr>
        <p:grpSpPr>
          <a:xfrm flipV="1">
            <a:off x="3823419" y="5296644"/>
            <a:ext cx="432048" cy="383676"/>
            <a:chOff x="6991771" y="2776364"/>
            <a:chExt cx="432048" cy="383676"/>
          </a:xfrm>
        </p:grpSpPr>
        <p:grpSp>
          <p:nvGrpSpPr>
            <p:cNvPr id="763" name="Group 263"/>
            <p:cNvGrpSpPr>
              <a:grpSpLocks noChangeAspect="1"/>
            </p:cNvGrpSpPr>
            <p:nvPr/>
          </p:nvGrpSpPr>
          <p:grpSpPr>
            <a:xfrm>
              <a:off x="6991771" y="2776364"/>
              <a:ext cx="127891" cy="383676"/>
              <a:chOff x="1951211" y="1696244"/>
              <a:chExt cx="144016" cy="432048"/>
            </a:xfrm>
            <a:solidFill>
              <a:srgbClr val="99FF66"/>
            </a:solidFill>
          </p:grpSpPr>
          <p:sp>
            <p:nvSpPr>
              <p:cNvPr id="784" name="Flowchart: Delay 7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6" name="Flowchart: Delay 7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4" name="Group 264"/>
            <p:cNvGrpSpPr>
              <a:grpSpLocks noChangeAspect="1"/>
            </p:cNvGrpSpPr>
            <p:nvPr/>
          </p:nvGrpSpPr>
          <p:grpSpPr>
            <a:xfrm>
              <a:off x="7063779" y="2776364"/>
              <a:ext cx="127891" cy="383676"/>
              <a:chOff x="1951211" y="1696244"/>
              <a:chExt cx="144016" cy="432048"/>
            </a:xfrm>
            <a:solidFill>
              <a:srgbClr val="99FF66"/>
            </a:solidFill>
          </p:grpSpPr>
          <p:sp>
            <p:nvSpPr>
              <p:cNvPr id="780" name="Flowchart: Delay 7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Isosceles Triangle 7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Flowchart: Delay 7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Isosceles Triangle 7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a:off x="7135787" y="2776364"/>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6" name="Group 273"/>
            <p:cNvGrpSpPr>
              <a:grpSpLocks noChangeAspect="1"/>
            </p:cNvGrpSpPr>
            <p:nvPr/>
          </p:nvGrpSpPr>
          <p:grpSpPr>
            <a:xfrm>
              <a:off x="7207795" y="2776364"/>
              <a:ext cx="127891" cy="383676"/>
              <a:chOff x="1951211" y="1696244"/>
              <a:chExt cx="144016" cy="432048"/>
            </a:xfrm>
            <a:solidFill>
              <a:srgbClr val="99FF66"/>
            </a:solidFill>
          </p:grpSpPr>
          <p:sp>
            <p:nvSpPr>
              <p:cNvPr id="772" name="Flowchart: Delay 77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Isosceles Triangle 7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Flowchart: Delay 77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5" name="Isosceles Triangle 77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7" name="Group 273"/>
            <p:cNvGrpSpPr>
              <a:grpSpLocks noChangeAspect="1"/>
            </p:cNvGrpSpPr>
            <p:nvPr/>
          </p:nvGrpSpPr>
          <p:grpSpPr>
            <a:xfrm>
              <a:off x="7295928" y="2776364"/>
              <a:ext cx="127891" cy="383676"/>
              <a:chOff x="1951211" y="1696244"/>
              <a:chExt cx="144016" cy="432048"/>
            </a:xfrm>
            <a:solidFill>
              <a:srgbClr val="99FF66"/>
            </a:solidFill>
          </p:grpSpPr>
          <p:sp>
            <p:nvSpPr>
              <p:cNvPr id="768" name="Flowchart: Delay 76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0" name="Flowchart: Delay 76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1" name="Isosceles Triangle 770"/>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88" name="Group 787"/>
          <p:cNvGrpSpPr/>
          <p:nvPr/>
        </p:nvGrpSpPr>
        <p:grpSpPr>
          <a:xfrm flipV="1">
            <a:off x="6415707" y="5296644"/>
            <a:ext cx="432048" cy="383676"/>
            <a:chOff x="6991771" y="2776364"/>
            <a:chExt cx="432048" cy="383676"/>
          </a:xfrm>
        </p:grpSpPr>
        <p:grpSp>
          <p:nvGrpSpPr>
            <p:cNvPr id="789" name="Group 263"/>
            <p:cNvGrpSpPr>
              <a:grpSpLocks noChangeAspect="1"/>
            </p:cNvGrpSpPr>
            <p:nvPr/>
          </p:nvGrpSpPr>
          <p:grpSpPr>
            <a:xfrm>
              <a:off x="6991771" y="2776364"/>
              <a:ext cx="127891" cy="383676"/>
              <a:chOff x="1951211" y="1696244"/>
              <a:chExt cx="144016" cy="432048"/>
            </a:xfrm>
            <a:solidFill>
              <a:srgbClr val="99FF66"/>
            </a:solidFill>
          </p:grpSpPr>
          <p:sp>
            <p:nvSpPr>
              <p:cNvPr id="810" name="Flowchart: Delay 80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1" name="Isosceles Triangle 8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Flowchart: Delay 81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Isosceles Triangle 81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64"/>
            <p:cNvGrpSpPr>
              <a:grpSpLocks noChangeAspect="1"/>
            </p:cNvGrpSpPr>
            <p:nvPr/>
          </p:nvGrpSpPr>
          <p:grpSpPr>
            <a:xfrm>
              <a:off x="7063779" y="2776364"/>
              <a:ext cx="127891" cy="383676"/>
              <a:chOff x="1951211" y="1696244"/>
              <a:chExt cx="144016" cy="432048"/>
            </a:xfrm>
            <a:solidFill>
              <a:srgbClr val="99FF66"/>
            </a:solidFill>
          </p:grpSpPr>
          <p:sp>
            <p:nvSpPr>
              <p:cNvPr id="806" name="Flowchart: Delay 80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7" name="Isosceles Triangle 8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Flowchart: Delay 8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Isosceles Triangle 8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1" name="Group 273"/>
            <p:cNvGrpSpPr>
              <a:grpSpLocks noChangeAspect="1"/>
            </p:cNvGrpSpPr>
            <p:nvPr/>
          </p:nvGrpSpPr>
          <p:grpSpPr>
            <a:xfrm>
              <a:off x="7135787" y="2776364"/>
              <a:ext cx="127891" cy="383676"/>
              <a:chOff x="1951211" y="1696244"/>
              <a:chExt cx="144016" cy="432048"/>
            </a:xfrm>
            <a:solidFill>
              <a:srgbClr val="99FF66"/>
            </a:solidFill>
          </p:grpSpPr>
          <p:sp>
            <p:nvSpPr>
              <p:cNvPr id="802" name="Flowchart: Delay 8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3" name="Isosceles Triangle 8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Flowchart: Delay 8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Isosceles Triangle 8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2" name="Group 273"/>
            <p:cNvGrpSpPr>
              <a:grpSpLocks noChangeAspect="1"/>
            </p:cNvGrpSpPr>
            <p:nvPr/>
          </p:nvGrpSpPr>
          <p:grpSpPr>
            <a:xfrm>
              <a:off x="7207795" y="2776364"/>
              <a:ext cx="127891" cy="383676"/>
              <a:chOff x="1951211" y="1696244"/>
              <a:chExt cx="144016" cy="432048"/>
            </a:xfrm>
            <a:solidFill>
              <a:srgbClr val="99FF66"/>
            </a:solidFill>
          </p:grpSpPr>
          <p:sp>
            <p:nvSpPr>
              <p:cNvPr id="798" name="Flowchart: Delay 79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0" name="Flowchart: Delay 79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1" name="Isosceles Triangle 80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3" name="Group 273"/>
            <p:cNvGrpSpPr>
              <a:grpSpLocks noChangeAspect="1"/>
            </p:cNvGrpSpPr>
            <p:nvPr/>
          </p:nvGrpSpPr>
          <p:grpSpPr>
            <a:xfrm>
              <a:off x="7295928" y="2776364"/>
              <a:ext cx="127891" cy="383676"/>
              <a:chOff x="1951211" y="1696244"/>
              <a:chExt cx="144016" cy="432048"/>
            </a:xfrm>
            <a:solidFill>
              <a:srgbClr val="99FF66"/>
            </a:solidFill>
          </p:grpSpPr>
          <p:sp>
            <p:nvSpPr>
              <p:cNvPr id="794" name="Flowchart: Delay 7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5" name="Isosceles Triangle 7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Flowchart: Delay 7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Isosceles Triangle 79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4" name="Group 813"/>
          <p:cNvGrpSpPr/>
          <p:nvPr/>
        </p:nvGrpSpPr>
        <p:grpSpPr>
          <a:xfrm flipV="1">
            <a:off x="6919763" y="5296644"/>
            <a:ext cx="432048" cy="383676"/>
            <a:chOff x="6991771" y="2776364"/>
            <a:chExt cx="432048" cy="383676"/>
          </a:xfrm>
        </p:grpSpPr>
        <p:grpSp>
          <p:nvGrpSpPr>
            <p:cNvPr id="815" name="Group 263"/>
            <p:cNvGrpSpPr>
              <a:grpSpLocks noChangeAspect="1"/>
            </p:cNvGrpSpPr>
            <p:nvPr/>
          </p:nvGrpSpPr>
          <p:grpSpPr>
            <a:xfrm>
              <a:off x="6991771" y="2776364"/>
              <a:ext cx="127891" cy="383676"/>
              <a:chOff x="1951211" y="1696244"/>
              <a:chExt cx="144016" cy="432048"/>
            </a:xfrm>
            <a:solidFill>
              <a:srgbClr val="99FF66"/>
            </a:solidFill>
          </p:grpSpPr>
          <p:sp>
            <p:nvSpPr>
              <p:cNvPr id="836" name="Flowchart: Delay 83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Flowchart: Delay 8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9" name="Isosceles Triangle 8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6" name="Group 264"/>
            <p:cNvGrpSpPr>
              <a:grpSpLocks noChangeAspect="1"/>
            </p:cNvGrpSpPr>
            <p:nvPr/>
          </p:nvGrpSpPr>
          <p:grpSpPr>
            <a:xfrm>
              <a:off x="7063779" y="2776364"/>
              <a:ext cx="127891" cy="383676"/>
              <a:chOff x="1951211" y="1696244"/>
              <a:chExt cx="144016" cy="432048"/>
            </a:xfrm>
            <a:solidFill>
              <a:srgbClr val="99FF66"/>
            </a:solidFill>
          </p:grpSpPr>
          <p:sp>
            <p:nvSpPr>
              <p:cNvPr id="832" name="Flowchart: Delay 8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4" name="Flowchart: Delay 8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5" name="Isosceles Triangle 8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7" name="Group 273"/>
            <p:cNvGrpSpPr>
              <a:grpSpLocks noChangeAspect="1"/>
            </p:cNvGrpSpPr>
            <p:nvPr/>
          </p:nvGrpSpPr>
          <p:grpSpPr>
            <a:xfrm>
              <a:off x="7135787" y="2776364"/>
              <a:ext cx="127891" cy="383676"/>
              <a:chOff x="1951211" y="1696244"/>
              <a:chExt cx="144016" cy="432048"/>
            </a:xfrm>
            <a:solidFill>
              <a:srgbClr val="99FF66"/>
            </a:solidFill>
          </p:grpSpPr>
          <p:sp>
            <p:nvSpPr>
              <p:cNvPr id="828" name="Flowchart: Delay 8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Isosceles Triangle 8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Flowchart: Delay 8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1" name="Isosceles Triangle 8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8" name="Group 273"/>
            <p:cNvGrpSpPr>
              <a:grpSpLocks noChangeAspect="1"/>
            </p:cNvGrpSpPr>
            <p:nvPr/>
          </p:nvGrpSpPr>
          <p:grpSpPr>
            <a:xfrm>
              <a:off x="7207795" y="2776364"/>
              <a:ext cx="127891" cy="383676"/>
              <a:chOff x="1951211" y="1696244"/>
              <a:chExt cx="144016" cy="432048"/>
            </a:xfrm>
            <a:solidFill>
              <a:srgbClr val="99FF66"/>
            </a:solidFill>
          </p:grpSpPr>
          <p:sp>
            <p:nvSpPr>
              <p:cNvPr id="824" name="Flowchart: Delay 8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Isosceles Triangle 8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Flowchart: Delay 8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7" name="Isosceles Triangle 8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9" name="Group 273"/>
            <p:cNvGrpSpPr>
              <a:grpSpLocks noChangeAspect="1"/>
            </p:cNvGrpSpPr>
            <p:nvPr/>
          </p:nvGrpSpPr>
          <p:grpSpPr>
            <a:xfrm>
              <a:off x="7295928" y="2776364"/>
              <a:ext cx="127891" cy="383676"/>
              <a:chOff x="1951211" y="1696244"/>
              <a:chExt cx="144016" cy="432048"/>
            </a:xfrm>
            <a:solidFill>
              <a:srgbClr val="99FF66"/>
            </a:solidFill>
          </p:grpSpPr>
          <p:sp>
            <p:nvSpPr>
              <p:cNvPr id="820" name="Flowchart: Delay 8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Isosceles Triangle 8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Flowchart: Delay 8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3" name="Isosceles Triangle 8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0" name="Group 839"/>
          <p:cNvGrpSpPr/>
          <p:nvPr/>
        </p:nvGrpSpPr>
        <p:grpSpPr>
          <a:xfrm flipV="1">
            <a:off x="7423819" y="5296644"/>
            <a:ext cx="432048" cy="383676"/>
            <a:chOff x="6991771" y="2776364"/>
            <a:chExt cx="432048" cy="383676"/>
          </a:xfrm>
        </p:grpSpPr>
        <p:grpSp>
          <p:nvGrpSpPr>
            <p:cNvPr id="841" name="Group 263"/>
            <p:cNvGrpSpPr>
              <a:grpSpLocks noChangeAspect="1"/>
            </p:cNvGrpSpPr>
            <p:nvPr/>
          </p:nvGrpSpPr>
          <p:grpSpPr>
            <a:xfrm>
              <a:off x="6991771" y="2776364"/>
              <a:ext cx="127891" cy="383676"/>
              <a:chOff x="1951211" y="1696244"/>
              <a:chExt cx="144016" cy="432048"/>
            </a:xfrm>
            <a:solidFill>
              <a:srgbClr val="99FF66"/>
            </a:solidFill>
          </p:grpSpPr>
          <p:sp>
            <p:nvSpPr>
              <p:cNvPr id="862" name="Flowchart: Delay 86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Isosceles Triangle 8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4" name="Flowchart: Delay 86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5" name="Isosceles Triangle 86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2" name="Group 264"/>
            <p:cNvGrpSpPr>
              <a:grpSpLocks noChangeAspect="1"/>
            </p:cNvGrpSpPr>
            <p:nvPr/>
          </p:nvGrpSpPr>
          <p:grpSpPr>
            <a:xfrm>
              <a:off x="7063779" y="2776364"/>
              <a:ext cx="127891" cy="383676"/>
              <a:chOff x="1951211" y="1696244"/>
              <a:chExt cx="144016" cy="432048"/>
            </a:xfrm>
            <a:solidFill>
              <a:srgbClr val="99FF66"/>
            </a:solidFill>
          </p:grpSpPr>
          <p:sp>
            <p:nvSpPr>
              <p:cNvPr id="858" name="Flowchart: Delay 8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Isosceles Triangle 8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Flowchart: Delay 8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Isosceles Triangle 8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3" name="Group 273"/>
            <p:cNvGrpSpPr>
              <a:grpSpLocks noChangeAspect="1"/>
            </p:cNvGrpSpPr>
            <p:nvPr/>
          </p:nvGrpSpPr>
          <p:grpSpPr>
            <a:xfrm>
              <a:off x="7135787" y="2776364"/>
              <a:ext cx="127891" cy="383676"/>
              <a:chOff x="1951211" y="1696244"/>
              <a:chExt cx="144016" cy="432048"/>
            </a:xfrm>
            <a:solidFill>
              <a:srgbClr val="99FF66"/>
            </a:solidFill>
          </p:grpSpPr>
          <p:sp>
            <p:nvSpPr>
              <p:cNvPr id="854" name="Flowchart: Delay 8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5" name="Isosceles Triangle 8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Flowchart: Delay 8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Isosceles Triangle 8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4" name="Group 273"/>
            <p:cNvGrpSpPr>
              <a:grpSpLocks noChangeAspect="1"/>
            </p:cNvGrpSpPr>
            <p:nvPr/>
          </p:nvGrpSpPr>
          <p:grpSpPr>
            <a:xfrm>
              <a:off x="7207795" y="2776364"/>
              <a:ext cx="127891" cy="383676"/>
              <a:chOff x="1951211" y="1696244"/>
              <a:chExt cx="144016" cy="432048"/>
            </a:xfrm>
            <a:solidFill>
              <a:srgbClr val="99FF66"/>
            </a:solidFill>
          </p:grpSpPr>
          <p:sp>
            <p:nvSpPr>
              <p:cNvPr id="850" name="Flowchart: Delay 8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1" name="Isosceles Triangle 8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Flowchart: Delay 8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Isosceles Triangle 8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5" name="Group 273"/>
            <p:cNvGrpSpPr>
              <a:grpSpLocks noChangeAspect="1"/>
            </p:cNvGrpSpPr>
            <p:nvPr/>
          </p:nvGrpSpPr>
          <p:grpSpPr>
            <a:xfrm>
              <a:off x="7295928" y="2776364"/>
              <a:ext cx="127891" cy="383676"/>
              <a:chOff x="1951211" y="1696244"/>
              <a:chExt cx="144016" cy="432048"/>
            </a:xfrm>
            <a:solidFill>
              <a:srgbClr val="99FF66"/>
            </a:solidFill>
          </p:grpSpPr>
          <p:sp>
            <p:nvSpPr>
              <p:cNvPr id="846" name="Flowchart: Delay 84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7" name="Isosceles Triangle 8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8" name="Flowchart: Delay 84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9" name="Isosceles Triangle 84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66" name="Group 865"/>
          <p:cNvGrpSpPr/>
          <p:nvPr/>
        </p:nvGrpSpPr>
        <p:grpSpPr>
          <a:xfrm flipV="1">
            <a:off x="7927875" y="5296644"/>
            <a:ext cx="432048" cy="383676"/>
            <a:chOff x="6991771" y="2776364"/>
            <a:chExt cx="432048" cy="383676"/>
          </a:xfrm>
        </p:grpSpPr>
        <p:grpSp>
          <p:nvGrpSpPr>
            <p:cNvPr id="867" name="Group 263"/>
            <p:cNvGrpSpPr>
              <a:grpSpLocks noChangeAspect="1"/>
            </p:cNvGrpSpPr>
            <p:nvPr/>
          </p:nvGrpSpPr>
          <p:grpSpPr>
            <a:xfrm>
              <a:off x="6991771" y="2776364"/>
              <a:ext cx="127891" cy="383676"/>
              <a:chOff x="1951211" y="1696244"/>
              <a:chExt cx="144016" cy="432048"/>
            </a:xfrm>
            <a:solidFill>
              <a:srgbClr val="99FF66"/>
            </a:solidFill>
          </p:grpSpPr>
          <p:sp>
            <p:nvSpPr>
              <p:cNvPr id="888" name="Flowchart: Delay 88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9" name="Isosceles Triangle 88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0" name="Flowchart: Delay 88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1" name="Isosceles Triangle 89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8" name="Group 264"/>
            <p:cNvGrpSpPr>
              <a:grpSpLocks noChangeAspect="1"/>
            </p:cNvGrpSpPr>
            <p:nvPr/>
          </p:nvGrpSpPr>
          <p:grpSpPr>
            <a:xfrm>
              <a:off x="7063779" y="2776364"/>
              <a:ext cx="127891" cy="383676"/>
              <a:chOff x="1951211" y="1696244"/>
              <a:chExt cx="144016" cy="432048"/>
            </a:xfrm>
            <a:solidFill>
              <a:srgbClr val="99FF66"/>
            </a:solidFill>
          </p:grpSpPr>
          <p:sp>
            <p:nvSpPr>
              <p:cNvPr id="884" name="Flowchart: Delay 8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5" name="Isosceles Triangle 8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6" name="Flowchart: Delay 8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7" name="Isosceles Triangle 8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9" name="Group 273"/>
            <p:cNvGrpSpPr>
              <a:grpSpLocks noChangeAspect="1"/>
            </p:cNvGrpSpPr>
            <p:nvPr/>
          </p:nvGrpSpPr>
          <p:grpSpPr>
            <a:xfrm>
              <a:off x="7135787" y="2776364"/>
              <a:ext cx="127891" cy="383676"/>
              <a:chOff x="1951211" y="1696244"/>
              <a:chExt cx="144016" cy="432048"/>
            </a:xfrm>
            <a:solidFill>
              <a:srgbClr val="99FF66"/>
            </a:solidFill>
          </p:grpSpPr>
          <p:sp>
            <p:nvSpPr>
              <p:cNvPr id="880" name="Flowchart: Delay 8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1" name="Isosceles Triangle 8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2" name="Flowchart: Delay 8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3" name="Isosceles Triangle 8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0" name="Group 273"/>
            <p:cNvGrpSpPr>
              <a:grpSpLocks noChangeAspect="1"/>
            </p:cNvGrpSpPr>
            <p:nvPr/>
          </p:nvGrpSpPr>
          <p:grpSpPr>
            <a:xfrm>
              <a:off x="7207795" y="2776364"/>
              <a:ext cx="127891" cy="383676"/>
              <a:chOff x="1951211" y="1696244"/>
              <a:chExt cx="144016" cy="432048"/>
            </a:xfrm>
            <a:solidFill>
              <a:srgbClr val="99FF66"/>
            </a:solidFill>
          </p:grpSpPr>
          <p:sp>
            <p:nvSpPr>
              <p:cNvPr id="876" name="Flowchart: Delay 8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7" name="Isosceles Triangle 8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8" name="Flowchart: Delay 8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9" name="Isosceles Triangle 8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1" name="Group 273"/>
            <p:cNvGrpSpPr>
              <a:grpSpLocks noChangeAspect="1"/>
            </p:cNvGrpSpPr>
            <p:nvPr/>
          </p:nvGrpSpPr>
          <p:grpSpPr>
            <a:xfrm>
              <a:off x="7295928" y="2776364"/>
              <a:ext cx="127891" cy="383676"/>
              <a:chOff x="1951211" y="1696244"/>
              <a:chExt cx="144016" cy="432048"/>
            </a:xfrm>
            <a:solidFill>
              <a:srgbClr val="99FF66"/>
            </a:solidFill>
          </p:grpSpPr>
          <p:sp>
            <p:nvSpPr>
              <p:cNvPr id="872" name="Flowchart: Delay 8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3" name="Isosceles Triangle 8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4" name="Flowchart: Delay 8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5" name="Isosceles Triangle 87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44" name="Group 519"/>
          <p:cNvGrpSpPr/>
          <p:nvPr/>
        </p:nvGrpSpPr>
        <p:grpSpPr>
          <a:xfrm>
            <a:off x="0" y="760140"/>
            <a:ext cx="10592171" cy="7128792"/>
            <a:chOff x="0" y="760140"/>
            <a:chExt cx="10592171" cy="7128792"/>
          </a:xfrm>
        </p:grpSpPr>
        <p:sp>
          <p:nvSpPr>
            <p:cNvPr id="493" name="TextBox 492"/>
            <p:cNvSpPr txBox="1"/>
            <p:nvPr/>
          </p:nvSpPr>
          <p:spPr>
            <a:xfrm>
              <a:off x="5911651" y="335242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407595" y="335242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823419" y="565668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415161" y="565668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7901973" y="565668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351811" y="565668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690" idx="0"/>
            </p:cNvCxnSpPr>
            <p:nvPr/>
          </p:nvCxnSpPr>
          <p:spPr bwMode="auto">
            <a:xfrm>
              <a:off x="1670174" y="5945297"/>
              <a:ext cx="1793205"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a:endCxn id="561" idx="1"/>
            </p:cNvCxnSpPr>
            <p:nvPr/>
          </p:nvCxnSpPr>
          <p:spPr bwMode="auto">
            <a:xfrm>
              <a:off x="1670174" y="5476954"/>
              <a:ext cx="1906787" cy="469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a:stCxn id="404" idx="0"/>
              <a:endCxn id="875" idx="0"/>
            </p:cNvCxnSpPr>
            <p:nvPr/>
          </p:nvCxnSpPr>
          <p:spPr bwMode="auto">
            <a:xfrm>
              <a:off x="5975596" y="4000500"/>
              <a:ext cx="2320381" cy="129614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flipH="1">
              <a:off x="7855867"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a:stCxn id="600" idx="0"/>
              <a:endCxn id="745" idx="0"/>
            </p:cNvCxnSpPr>
            <p:nvPr/>
          </p:nvCxnSpPr>
          <p:spPr bwMode="auto">
            <a:xfrm flipH="1">
              <a:off x="3687465" y="4024136"/>
              <a:ext cx="1800200" cy="1272508"/>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992887" y="3785056"/>
              <a:ext cx="2599284"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 with segments A1,A2,A3</a:t>
              </a:r>
              <a:endParaRPr lang="en-US" sz="1400" b="0" dirty="0" smtClean="0">
                <a:solidFill>
                  <a:srgbClr val="C00000"/>
                </a:solidFill>
              </a:endParaRPr>
            </a:p>
          </p:txBody>
        </p:sp>
        <p:sp>
          <p:nvSpPr>
            <p:cNvPr id="479" name="Freeform 478"/>
            <p:cNvSpPr/>
            <p:nvPr/>
          </p:nvSpPr>
          <p:spPr bwMode="auto">
            <a:xfrm>
              <a:off x="4183459" y="5152628"/>
              <a:ext cx="3600401" cy="144016"/>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2794109 w 3382826"/>
                <a:gd name="connsiteY1" fmla="*/ 0 h 1571625"/>
                <a:gd name="connsiteX2" fmla="*/ 707616 w 3382826"/>
                <a:gd name="connsiteY2" fmla="*/ 0 h 1571625"/>
                <a:gd name="connsiteX3" fmla="*/ 0 w 3382826"/>
                <a:gd name="connsiteY3" fmla="*/ 1571625 h 1571625"/>
                <a:gd name="connsiteX0" fmla="*/ 3382826 w 3382826"/>
                <a:gd name="connsiteY0" fmla="*/ 1428750 h 1571625"/>
                <a:gd name="connsiteX1" fmla="*/ 2728886 w 3382826"/>
                <a:gd name="connsiteY1" fmla="*/ 0 h 1571625"/>
                <a:gd name="connsiteX2" fmla="*/ 707616 w 3382826"/>
                <a:gd name="connsiteY2" fmla="*/ 0 h 1571625"/>
                <a:gd name="connsiteX3" fmla="*/ 0 w 3382826"/>
                <a:gd name="connsiteY3" fmla="*/ 1571625 h 1571625"/>
                <a:gd name="connsiteX0" fmla="*/ 3382826 w 3442276"/>
                <a:gd name="connsiteY0" fmla="*/ 1428750 h 1571625"/>
                <a:gd name="connsiteX1" fmla="*/ 3442276 w 3442276"/>
                <a:gd name="connsiteY1" fmla="*/ 285750 h 1571625"/>
                <a:gd name="connsiteX2" fmla="*/ 2728886 w 3442276"/>
                <a:gd name="connsiteY2" fmla="*/ 0 h 1571625"/>
                <a:gd name="connsiteX3" fmla="*/ 707616 w 3442276"/>
                <a:gd name="connsiteY3" fmla="*/ 0 h 1571625"/>
                <a:gd name="connsiteX4" fmla="*/ 0 w 3442276"/>
                <a:gd name="connsiteY4" fmla="*/ 1571625 h 1571625"/>
                <a:gd name="connsiteX0" fmla="*/ 3442276 w 3442276"/>
                <a:gd name="connsiteY0" fmla="*/ 285750 h 1571625"/>
                <a:gd name="connsiteX1" fmla="*/ 2728886 w 3442276"/>
                <a:gd name="connsiteY1" fmla="*/ 0 h 1571625"/>
                <a:gd name="connsiteX2" fmla="*/ 707616 w 3442276"/>
                <a:gd name="connsiteY2" fmla="*/ 0 h 1571625"/>
                <a:gd name="connsiteX3" fmla="*/ 0 w 3442276"/>
                <a:gd name="connsiteY3" fmla="*/ 1571625 h 1571625"/>
                <a:gd name="connsiteX0" fmla="*/ 2972458 w 2972458"/>
                <a:gd name="connsiteY0" fmla="*/ 285750 h 285750"/>
                <a:gd name="connsiteX1" fmla="*/ 2259068 w 2972458"/>
                <a:gd name="connsiteY1" fmla="*/ 0 h 285750"/>
                <a:gd name="connsiteX2" fmla="*/ 237798 w 2972458"/>
                <a:gd name="connsiteY2" fmla="*/ 0 h 285750"/>
                <a:gd name="connsiteX3" fmla="*/ 0 w 2972458"/>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2972458" h="285750">
                  <a:moveTo>
                    <a:pt x="2972458" y="285750"/>
                  </a:moveTo>
                  <a:lnTo>
                    <a:pt x="2259068" y="0"/>
                  </a:lnTo>
                  <a:lnTo>
                    <a:pt x="237798" y="0"/>
                  </a:lnTo>
                  <a:lnTo>
                    <a:pt x="0" y="285750"/>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834549"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458285" y="44325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760140"/>
              <a:ext cx="3960440" cy="1969770"/>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segment protected endpoint at either the right, or the left portal node. The other segment protected TESI endpoint is disabled and the associated TESI endpoint is blocked. The two segment protected TESI endpoints form one virtual segment protected endpoint. </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endpoint</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369232"/>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47" name="Group 583"/>
            <p:cNvGrpSpPr/>
            <p:nvPr/>
          </p:nvGrpSpPr>
          <p:grpSpPr>
            <a:xfrm>
              <a:off x="85998" y="6438485"/>
              <a:ext cx="7877881" cy="1450447"/>
              <a:chOff x="79003" y="6438485"/>
              <a:chExt cx="7877881" cy="1450447"/>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a:endCxn id="691" idx="0"/>
              </p:cNvCxnSpPr>
              <p:nvPr/>
            </p:nvCxnSpPr>
            <p:spPr bwMode="auto">
              <a:xfrm flipV="1">
                <a:off x="1951211" y="6438485"/>
                <a:ext cx="1505173"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sp>
          <p:nvSpPr>
            <p:cNvPr id="654" name="Rectangle 653"/>
            <p:cNvSpPr/>
            <p:nvPr/>
          </p:nvSpPr>
          <p:spPr bwMode="auto">
            <a:xfrm>
              <a:off x="5479603"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3" name="Straight Connector 662"/>
            <p:cNvCxnSpPr>
              <a:endCxn id="493" idx="2"/>
            </p:cNvCxnSpPr>
            <p:nvPr/>
          </p:nvCxnSpPr>
          <p:spPr bwMode="auto">
            <a:xfrm>
              <a:off x="5831580" y="3424436"/>
              <a:ext cx="165030" cy="14343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66" name="Straight Connector 665"/>
            <p:cNvCxnSpPr>
              <a:endCxn id="494" idx="2"/>
            </p:cNvCxnSpPr>
            <p:nvPr/>
          </p:nvCxnSpPr>
          <p:spPr bwMode="auto">
            <a:xfrm flipH="1">
              <a:off x="5467708" y="3424436"/>
              <a:ext cx="155912" cy="14343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669" name="Straight Connector 668"/>
            <p:cNvCxnSpPr>
              <a:endCxn id="654" idx="0"/>
            </p:cNvCxnSpPr>
            <p:nvPr/>
          </p:nvCxnSpPr>
          <p:spPr bwMode="auto">
            <a:xfrm>
              <a:off x="5695627" y="3136404"/>
              <a:ext cx="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74" name="Straight Connector 673"/>
            <p:cNvCxnSpPr/>
            <p:nvPr/>
          </p:nvCxnSpPr>
          <p:spPr bwMode="auto">
            <a:xfrm>
              <a:off x="5695627" y="3280420"/>
              <a:ext cx="86764" cy="165758"/>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0" name="Straight Connector 909"/>
            <p:cNvCxnSpPr>
              <a:endCxn id="561" idx="0"/>
            </p:cNvCxnSpPr>
            <p:nvPr/>
          </p:nvCxnSpPr>
          <p:spPr bwMode="auto">
            <a:xfrm flipH="1">
              <a:off x="3470374" y="5728692"/>
              <a:ext cx="209029" cy="144785"/>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13" name="Straight Connector 912"/>
            <p:cNvCxnSpPr>
              <a:endCxn id="561" idx="2"/>
            </p:cNvCxnSpPr>
            <p:nvPr/>
          </p:nvCxnSpPr>
          <p:spPr bwMode="auto">
            <a:xfrm flipH="1">
              <a:off x="3689157" y="5728692"/>
              <a:ext cx="494302" cy="150395"/>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6" name="Straight Connector 915"/>
            <p:cNvCxnSpPr/>
            <p:nvPr/>
          </p:nvCxnSpPr>
          <p:spPr bwMode="auto">
            <a:xfrm flipH="1">
              <a:off x="7927875" y="5728692"/>
              <a:ext cx="36004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21" name="Straight Connector 920"/>
            <p:cNvCxnSpPr/>
            <p:nvPr/>
          </p:nvCxnSpPr>
          <p:spPr bwMode="auto">
            <a:xfrm flipH="1">
              <a:off x="7710783" y="5728692"/>
              <a:ext cx="73076" cy="14401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34" name="Straight Arrow Connector 933"/>
            <p:cNvCxnSpPr>
              <a:stCxn id="935" idx="3"/>
              <a:endCxn id="745" idx="5"/>
            </p:cNvCxnSpPr>
            <p:nvPr/>
          </p:nvCxnSpPr>
          <p:spPr bwMode="auto">
            <a:xfrm>
              <a:off x="1663179" y="5080040"/>
              <a:ext cx="1992314" cy="28055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935" name="TextBox 934"/>
            <p:cNvSpPr txBox="1"/>
            <p:nvPr/>
          </p:nvSpPr>
          <p:spPr>
            <a:xfrm>
              <a:off x="0" y="4864596"/>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Segment MEP disabled</a:t>
              </a:r>
              <a:endParaRPr lang="en-US" sz="1400" b="0" dirty="0" smtClean="0">
                <a:solidFill>
                  <a:srgbClr val="C00000"/>
                </a:solidFill>
              </a:endParaRPr>
            </a:p>
          </p:txBody>
        </p:sp>
      </p:grpSp>
      <p:grpSp>
        <p:nvGrpSpPr>
          <p:cNvPr id="685" name="Group 684"/>
          <p:cNvGrpSpPr/>
          <p:nvPr/>
        </p:nvGrpSpPr>
        <p:grpSpPr>
          <a:xfrm>
            <a:off x="79003" y="2811204"/>
            <a:ext cx="10592172" cy="5077728"/>
            <a:chOff x="79003" y="2811204"/>
            <a:chExt cx="10592172" cy="5077728"/>
          </a:xfrm>
        </p:grpSpPr>
        <p:sp>
          <p:nvSpPr>
            <p:cNvPr id="491" name="TextBox 490"/>
            <p:cNvSpPr txBox="1"/>
            <p:nvPr/>
          </p:nvSpPr>
          <p:spPr>
            <a:xfrm>
              <a:off x="4399483" y="335242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335242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501373" y="565668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3128605" y="565668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415707" y="565668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35787" y="565668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999883" y="4072508"/>
              <a:ext cx="2599284"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with segments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endpoint</a:t>
              </a:r>
              <a:endParaRPr lang="en-US" sz="1400" b="0" dirty="0" smtClean="0">
                <a:solidFill>
                  <a:srgbClr val="0066FF"/>
                </a:solidFill>
              </a:endParaRPr>
            </a:p>
          </p:txBody>
        </p:sp>
        <p:sp>
          <p:nvSpPr>
            <p:cNvPr id="572" name="TextBox 571"/>
            <p:cNvSpPr txBox="1"/>
            <p:nvPr/>
          </p:nvSpPr>
          <p:spPr>
            <a:xfrm>
              <a:off x="9007995" y="5440661"/>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811204"/>
              <a:ext cx="3816424" cy="1969770"/>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segment protected endpoint at either the left, or the right portal node. The other segment protected TESI endpoint is </a:t>
              </a:r>
              <a:r>
                <a:rPr lang="en-GB" sz="1600" b="0" dirty="0" err="1" smtClean="0">
                  <a:solidFill>
                    <a:srgbClr val="0066FF"/>
                  </a:solidFill>
                </a:rPr>
                <a:t>is</a:t>
              </a:r>
              <a:r>
                <a:rPr lang="en-GB" sz="1600" b="0" dirty="0" smtClean="0">
                  <a:solidFill>
                    <a:srgbClr val="0066FF"/>
                  </a:solidFill>
                </a:rPr>
                <a:t> disabled and the associated TESI endpoint is blocked. The two segment protected TESI endpoints form one virtual segment protected endpoint.</a:t>
              </a:r>
              <a:endParaRPr lang="en-US" sz="1600" b="0" dirty="0" smtClean="0">
                <a:solidFill>
                  <a:srgbClr val="0066FF"/>
                </a:solidFill>
              </a:endParaRPr>
            </a:p>
          </p:txBody>
        </p: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sp>
          <p:nvSpPr>
            <p:cNvPr id="478" name="Freeform 477"/>
            <p:cNvSpPr/>
            <p:nvPr/>
          </p:nvSpPr>
          <p:spPr bwMode="auto">
            <a:xfrm>
              <a:off x="3103339" y="4936603"/>
              <a:ext cx="3672408" cy="36004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7 h 1571627"/>
                <a:gd name="connsiteX1" fmla="*/ 2880319 w 4104456"/>
                <a:gd name="connsiteY1" fmla="*/ 0 h 1571627"/>
                <a:gd name="connsiteX2" fmla="*/ 792088 w 4104456"/>
                <a:gd name="connsiteY2" fmla="*/ 2 h 1571627"/>
                <a:gd name="connsiteX3" fmla="*/ 0 w 4104456"/>
                <a:gd name="connsiteY3" fmla="*/ 1459367 h 1571627"/>
                <a:gd name="connsiteX0" fmla="*/ 4104456 w 4104456"/>
                <a:gd name="connsiteY0" fmla="*/ 1571627 h 1571627"/>
                <a:gd name="connsiteX1" fmla="*/ 2880319 w 4104456"/>
                <a:gd name="connsiteY1" fmla="*/ 0 h 1571627"/>
                <a:gd name="connsiteX2" fmla="*/ 864095 w 4104456"/>
                <a:gd name="connsiteY2" fmla="*/ 2 h 1571627"/>
                <a:gd name="connsiteX3" fmla="*/ 0 w 4104456"/>
                <a:gd name="connsiteY3" fmla="*/ 1459367 h 1571627"/>
                <a:gd name="connsiteX0" fmla="*/ 3960441 w 3960441"/>
                <a:gd name="connsiteY0" fmla="*/ 1571627 h 1571627"/>
                <a:gd name="connsiteX1" fmla="*/ 2736304 w 3960441"/>
                <a:gd name="connsiteY1" fmla="*/ 0 h 1571627"/>
                <a:gd name="connsiteX2" fmla="*/ 720080 w 3960441"/>
                <a:gd name="connsiteY2" fmla="*/ 2 h 1571627"/>
                <a:gd name="connsiteX3" fmla="*/ 0 w 3960441"/>
                <a:gd name="connsiteY3" fmla="*/ 561296 h 1571627"/>
                <a:gd name="connsiteX0" fmla="*/ 3672408 w 3672408"/>
                <a:gd name="connsiteY0" fmla="*/ 561296 h 561296"/>
                <a:gd name="connsiteX1" fmla="*/ 2736304 w 3672408"/>
                <a:gd name="connsiteY1" fmla="*/ 0 h 561296"/>
                <a:gd name="connsiteX2" fmla="*/ 720080 w 3672408"/>
                <a:gd name="connsiteY2" fmla="*/ 2 h 561296"/>
                <a:gd name="connsiteX3" fmla="*/ 0 w 3672408"/>
                <a:gd name="connsiteY3" fmla="*/ 561296 h 561296"/>
              </a:gdLst>
              <a:ahLst/>
              <a:cxnLst>
                <a:cxn ang="0">
                  <a:pos x="connsiteX0" y="connsiteY0"/>
                </a:cxn>
                <a:cxn ang="0">
                  <a:pos x="connsiteX1" y="connsiteY1"/>
                </a:cxn>
                <a:cxn ang="0">
                  <a:pos x="connsiteX2" y="connsiteY2"/>
                </a:cxn>
                <a:cxn ang="0">
                  <a:pos x="connsiteX3" y="connsiteY3"/>
                </a:cxn>
              </a:cxnLst>
              <a:rect l="l" t="t" r="r" b="b"/>
              <a:pathLst>
                <a:path w="3672408" h="561296">
                  <a:moveTo>
                    <a:pt x="3672408" y="561296"/>
                  </a:moveTo>
                  <a:lnTo>
                    <a:pt x="2736304" y="0"/>
                  </a:lnTo>
                  <a:lnTo>
                    <a:pt x="720080" y="2"/>
                  </a:lnTo>
                  <a:lnTo>
                    <a:pt x="0" y="561296"/>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07250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042461"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a:endCxn id="516" idx="2"/>
            </p:cNvCxnSpPr>
            <p:nvPr/>
          </p:nvCxnSpPr>
          <p:spPr bwMode="auto">
            <a:xfrm>
              <a:off x="2743299"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8" name="Straight Arrow Connector 567"/>
            <p:cNvCxnSpPr>
              <a:stCxn id="569" idx="1"/>
              <a:endCxn id="695" idx="0"/>
            </p:cNvCxnSpPr>
            <p:nvPr/>
          </p:nvCxnSpPr>
          <p:spPr bwMode="auto">
            <a:xfrm flipH="1">
              <a:off x="7207795" y="5944136"/>
              <a:ext cx="1800200" cy="28861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6" name="Straight Arrow Connector 575"/>
            <p:cNvCxnSpPr>
              <a:stCxn id="572" idx="1"/>
              <a:endCxn id="464" idx="1"/>
            </p:cNvCxnSpPr>
            <p:nvPr/>
          </p:nvCxnSpPr>
          <p:spPr bwMode="auto">
            <a:xfrm flipH="1">
              <a:off x="7101208" y="5548383"/>
              <a:ext cx="1906787" cy="39725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a:stCxn id="650" idx="0"/>
              <a:endCxn id="555" idx="0"/>
            </p:cNvCxnSpPr>
            <p:nvPr/>
          </p:nvCxnSpPr>
          <p:spPr bwMode="auto">
            <a:xfrm flipH="1">
              <a:off x="2679353" y="4024136"/>
              <a:ext cx="1800200" cy="127250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a:endCxn id="823" idx="0"/>
            </p:cNvCxnSpPr>
            <p:nvPr/>
          </p:nvCxnSpPr>
          <p:spPr bwMode="auto">
            <a:xfrm>
              <a:off x="4975547" y="4000500"/>
              <a:ext cx="2312318" cy="1296144"/>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55" name="Straight Connector 654"/>
            <p:cNvCxnSpPr/>
            <p:nvPr/>
          </p:nvCxnSpPr>
          <p:spPr bwMode="auto">
            <a:xfrm flipH="1">
              <a:off x="4471491" y="3424436"/>
              <a:ext cx="19183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657" name="Straight Connector 656"/>
            <p:cNvCxnSpPr/>
            <p:nvPr/>
          </p:nvCxnSpPr>
          <p:spPr bwMode="auto">
            <a:xfrm>
              <a:off x="4903539" y="3424436"/>
              <a:ext cx="72008"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660" name="Straight Connector 659"/>
            <p:cNvCxnSpPr/>
            <p:nvPr/>
          </p:nvCxnSpPr>
          <p:spPr bwMode="auto">
            <a:xfrm flipH="1">
              <a:off x="4759523" y="3136404"/>
              <a:ext cx="14401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683" name="Rectangle 682"/>
            <p:cNvSpPr/>
            <p:nvPr/>
          </p:nvSpPr>
          <p:spPr bwMode="auto">
            <a:xfrm>
              <a:off x="4543499"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2" name="Straight Connector 671"/>
            <p:cNvCxnSpPr/>
            <p:nvPr/>
          </p:nvCxnSpPr>
          <p:spPr bwMode="auto">
            <a:xfrm flipH="1">
              <a:off x="4698853" y="3280420"/>
              <a:ext cx="60670" cy="16575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2" name="Straight Arrow Connector 481"/>
            <p:cNvCxnSpPr>
              <a:stCxn id="582" idx="1"/>
              <a:endCxn id="688" idx="0"/>
            </p:cNvCxnSpPr>
            <p:nvPr/>
          </p:nvCxnSpPr>
          <p:spPr bwMode="auto">
            <a:xfrm flipH="1" flipV="1">
              <a:off x="2815307" y="6438485"/>
              <a:ext cx="5976664"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77" name="Straight Arrow Connector 476"/>
            <p:cNvCxnSpPr>
              <a:stCxn id="582" idx="1"/>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894" name="Straight Connector 893"/>
            <p:cNvCxnSpPr/>
            <p:nvPr/>
          </p:nvCxnSpPr>
          <p:spPr bwMode="auto">
            <a:xfrm>
              <a:off x="2671291" y="5728692"/>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0" name="Straight Connector 899"/>
            <p:cNvCxnSpPr/>
            <p:nvPr/>
          </p:nvCxnSpPr>
          <p:spPr bwMode="auto">
            <a:xfrm flipH="1">
              <a:off x="2959323" y="5728692"/>
              <a:ext cx="144016"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902" name="Straight Connector 901"/>
            <p:cNvCxnSpPr>
              <a:stCxn id="795" idx="0"/>
            </p:cNvCxnSpPr>
            <p:nvPr/>
          </p:nvCxnSpPr>
          <p:spPr bwMode="auto">
            <a:xfrm>
              <a:off x="6783809" y="5680320"/>
              <a:ext cx="207962" cy="19238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3" name="Straight Connector 902"/>
            <p:cNvCxnSpPr>
              <a:stCxn id="821" idx="0"/>
            </p:cNvCxnSpPr>
            <p:nvPr/>
          </p:nvCxnSpPr>
          <p:spPr bwMode="auto">
            <a:xfrm flipH="1">
              <a:off x="7207795" y="5680320"/>
              <a:ext cx="80070" cy="192388"/>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940" name="TextBox 939"/>
            <p:cNvSpPr txBox="1"/>
            <p:nvPr/>
          </p:nvSpPr>
          <p:spPr>
            <a:xfrm>
              <a:off x="9007995" y="4936604"/>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Segment MEP disabled</a:t>
              </a:r>
              <a:endParaRPr lang="en-US" sz="1400" b="0" dirty="0" smtClean="0">
                <a:solidFill>
                  <a:srgbClr val="0066FF"/>
                </a:solidFill>
              </a:endParaRPr>
            </a:p>
          </p:txBody>
        </p:sp>
        <p:cxnSp>
          <p:nvCxnSpPr>
            <p:cNvPr id="941" name="Straight Arrow Connector 940"/>
            <p:cNvCxnSpPr>
              <a:stCxn id="940" idx="1"/>
              <a:endCxn id="823" idx="1"/>
            </p:cNvCxnSpPr>
            <p:nvPr/>
          </p:nvCxnSpPr>
          <p:spPr bwMode="auto">
            <a:xfrm flipH="1">
              <a:off x="7319838" y="5152048"/>
              <a:ext cx="1688157" cy="20854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7" name="Group 514"/>
          <p:cNvGrpSpPr/>
          <p:nvPr/>
        </p:nvGrpSpPr>
        <p:grpSpPr>
          <a:xfrm>
            <a:off x="6995" y="976164"/>
            <a:ext cx="10585176" cy="6046931"/>
            <a:chOff x="6995" y="976164"/>
            <a:chExt cx="10585176" cy="6046931"/>
          </a:xfrm>
        </p:grpSpPr>
        <p:sp>
          <p:nvSpPr>
            <p:cNvPr id="503" name="TextBox 502"/>
            <p:cNvSpPr txBox="1"/>
            <p:nvPr/>
          </p:nvSpPr>
          <p:spPr>
            <a:xfrm>
              <a:off x="2599283"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482621" y="3857064"/>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4576564"/>
              <a:ext cx="576064"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8359923" y="4720580"/>
              <a:ext cx="144016"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999883" y="3496444"/>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a:t>
              </a:r>
              <a:r>
                <a:rPr lang="en-GB" sz="1400" dirty="0" err="1" smtClean="0"/>
                <a:t>Ui</a:t>
              </a:r>
              <a:r>
                <a:rPr lang="en-GB" sz="1400" dirty="0" smtClean="0"/>
                <a:t>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28" name="Straight Connector 927"/>
            <p:cNvCxnSpPr/>
            <p:nvPr/>
          </p:nvCxnSpPr>
          <p:spPr bwMode="auto">
            <a:xfrm flipH="1">
              <a:off x="2743299" y="3136404"/>
              <a:ext cx="1656184"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31" name="Straight Connector 930"/>
            <p:cNvCxnSpPr/>
            <p:nvPr/>
          </p:nvCxnSpPr>
          <p:spPr bwMode="auto">
            <a:xfrm>
              <a:off x="6199683" y="3136404"/>
              <a:ext cx="2160240"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subTnLst>
                                    <p:set>
                                      <p:cBhvr override="childStyle">
                                        <p:cTn dur="1" fill="hold" display="0" masterRel="nextClick" afterEffect="1"/>
                                        <p:tgtEl>
                                          <p:spTgt spid="57"/>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subTnLst>
                                    <p:set>
                                      <p:cBhvr override="childStyle">
                                        <p:cTn dur="1" fill="hold" display="0" masterRel="nextClick" afterEffect="1"/>
                                        <p:tgtEl>
                                          <p:spTgt spid="4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Rectangle 373"/>
          <p:cNvSpPr/>
          <p:nvPr/>
        </p:nvSpPr>
        <p:spPr bwMode="auto">
          <a:xfrm>
            <a:off x="5623619"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77" name="Rectangle 376"/>
          <p:cNvSpPr/>
          <p:nvPr/>
        </p:nvSpPr>
        <p:spPr bwMode="auto">
          <a:xfrm>
            <a:off x="367035"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3" name="Straight Connector 32"/>
          <p:cNvCxnSpPr/>
          <p:nvPr/>
        </p:nvCxnSpPr>
        <p:spPr bwMode="auto">
          <a:xfrm>
            <a:off x="316835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a:endCxn id="29" idx="2"/>
          </p:cNvCxnSpPr>
          <p:nvPr/>
        </p:nvCxnSpPr>
        <p:spPr bwMode="auto">
          <a:xfrm flipH="1">
            <a:off x="3171851"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3" name="Isosceles Triangle 42"/>
          <p:cNvSpPr/>
          <p:nvPr/>
        </p:nvSpPr>
        <p:spPr bwMode="auto">
          <a:xfrm>
            <a:off x="302399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23992"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0"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430841"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671291"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11145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9" name="Straight Connector 78"/>
          <p:cNvCxnSpPr/>
          <p:nvPr/>
        </p:nvCxnSpPr>
        <p:spPr bwMode="auto">
          <a:xfrm>
            <a:off x="115167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endCxn id="75" idx="2"/>
          </p:cNvCxnSpPr>
          <p:nvPr/>
        </p:nvCxnSpPr>
        <p:spPr bwMode="auto">
          <a:xfrm>
            <a:off x="94945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396743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970352"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372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3720"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591171"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94579"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848685"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21384"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82" name="Rectangle 181"/>
          <p:cNvSpPr/>
          <p:nvPr/>
        </p:nvSpPr>
        <p:spPr bwMode="auto">
          <a:xfrm>
            <a:off x="900799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9152011"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4" name="Straight Connector 183"/>
          <p:cNvCxnSpPr/>
          <p:nvPr/>
        </p:nvCxnSpPr>
        <p:spPr bwMode="auto">
          <a:xfrm>
            <a:off x="93595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1" name="Isosceles Triangle 190"/>
          <p:cNvSpPr/>
          <p:nvPr/>
        </p:nvSpPr>
        <p:spPr bwMode="auto">
          <a:xfrm>
            <a:off x="9221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9221570" y="3414149"/>
            <a:ext cx="29048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9310052"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938206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945406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9559633"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9079367"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79" name="Rectangle 178"/>
          <p:cNvSpPr/>
          <p:nvPr/>
        </p:nvSpPr>
        <p:spPr bwMode="auto">
          <a:xfrm>
            <a:off x="605566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a:endCxn id="179" idx="2"/>
          </p:cNvCxnSpPr>
          <p:nvPr/>
        </p:nvCxnSpPr>
        <p:spPr bwMode="auto">
          <a:xfrm>
            <a:off x="620667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96" name="Straight Connector 195"/>
          <p:cNvCxnSpPr/>
          <p:nvPr/>
        </p:nvCxnSpPr>
        <p:spPr bwMode="auto">
          <a:xfrm>
            <a:off x="64819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63379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64099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6487715"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6062662"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11851" y="1912268"/>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1912268"/>
            <a:ext cx="2520280"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200300"/>
            <a:ext cx="648072" cy="43204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205" name="Rectangle 204"/>
          <p:cNvSpPr/>
          <p:nvPr/>
        </p:nvSpPr>
        <p:spPr bwMode="auto">
          <a:xfrm>
            <a:off x="80718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2159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8" name="Straight Connector 207"/>
          <p:cNvCxnSpPr/>
          <p:nvPr/>
        </p:nvCxnSpPr>
        <p:spPr bwMode="auto">
          <a:xfrm>
            <a:off x="843193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5" name="Isosceles Triangle 214"/>
          <p:cNvSpPr/>
          <p:nvPr/>
        </p:nvSpPr>
        <p:spPr bwMode="auto">
          <a:xfrm>
            <a:off x="8287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287570" y="3414149"/>
            <a:ext cx="288377"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8629684" y="2416324"/>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241173" y="2416324"/>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84937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3497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84217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9" name="Rectangle 208"/>
          <p:cNvSpPr/>
          <p:nvPr/>
        </p:nvSpPr>
        <p:spPr bwMode="auto">
          <a:xfrm>
            <a:off x="699113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1" name="Straight Connector 210"/>
          <p:cNvCxnSpPr/>
          <p:nvPr/>
        </p:nvCxnSpPr>
        <p:spPr bwMode="auto">
          <a:xfrm>
            <a:off x="734574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a:endCxn id="209" idx="2"/>
          </p:cNvCxnSpPr>
          <p:nvPr/>
        </p:nvCxnSpPr>
        <p:spPr bwMode="auto">
          <a:xfrm>
            <a:off x="7142146" y="2632348"/>
            <a:ext cx="212527"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8" name="Isosceles Triangle 21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7207793" y="3414149"/>
            <a:ext cx="287935"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7687425" y="2416324"/>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7063143" y="2416324"/>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744037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7296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73683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5"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7"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1"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grpSp>
        <p:nvGrpSpPr>
          <p:cNvPr id="319" name="Group 25"/>
          <p:cNvGrpSpPr>
            <a:grpSpLocks noChangeAspect="1"/>
          </p:cNvGrpSpPr>
          <p:nvPr/>
        </p:nvGrpSpPr>
        <p:grpSpPr>
          <a:xfrm>
            <a:off x="6271691" y="3208412"/>
            <a:ext cx="288032" cy="288032"/>
            <a:chOff x="655067" y="5296644"/>
            <a:chExt cx="504056" cy="504056"/>
          </a:xfrm>
          <a:solidFill>
            <a:schemeClr val="bg1"/>
          </a:solidFill>
        </p:grpSpPr>
        <p:sp>
          <p:nvSpPr>
            <p:cNvPr id="320" name="Isosceles Triangle 3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Trapezoid 3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0" name="Group 273"/>
          <p:cNvGrpSpPr>
            <a:grpSpLocks noChangeAspect="1"/>
          </p:cNvGrpSpPr>
          <p:nvPr/>
        </p:nvGrpSpPr>
        <p:grpSpPr>
          <a:xfrm rot="2404024" flipV="1">
            <a:off x="1105405" y="2172188"/>
            <a:ext cx="127891" cy="383676"/>
            <a:chOff x="1951211" y="1696244"/>
            <a:chExt cx="144016" cy="432048"/>
          </a:xfrm>
          <a:solidFill>
            <a:srgbClr val="99FF66"/>
          </a:solidFill>
        </p:grpSpPr>
        <p:sp>
          <p:nvSpPr>
            <p:cNvPr id="351" name="Flowchart: Delay 3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2" name="Isosceles Triangle 3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Flowchart: Delay 35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Isosceles Triangle 35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1" name="Group 273"/>
          <p:cNvGrpSpPr>
            <a:grpSpLocks noChangeAspect="1"/>
          </p:cNvGrpSpPr>
          <p:nvPr/>
        </p:nvGrpSpPr>
        <p:grpSpPr>
          <a:xfrm rot="2162564" flipV="1">
            <a:off x="1447357" y="2230716"/>
            <a:ext cx="127891" cy="383676"/>
            <a:chOff x="1951211" y="1696244"/>
            <a:chExt cx="144016" cy="432048"/>
          </a:xfrm>
          <a:solidFill>
            <a:srgbClr val="99FF66"/>
          </a:solidFill>
        </p:grpSpPr>
        <p:sp>
          <p:nvSpPr>
            <p:cNvPr id="422" name="Flowchart: Delay 4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Isosceles Triangle 4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5" name="Flowchart: Delay 42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9" name="Group 273"/>
          <p:cNvGrpSpPr>
            <a:grpSpLocks noChangeAspect="1"/>
          </p:cNvGrpSpPr>
          <p:nvPr/>
        </p:nvGrpSpPr>
        <p:grpSpPr>
          <a:xfrm rot="2152733" flipV="1">
            <a:off x="1972007" y="2223400"/>
            <a:ext cx="127891" cy="383676"/>
            <a:chOff x="1951211" y="1696244"/>
            <a:chExt cx="144016" cy="432048"/>
          </a:xfrm>
          <a:solidFill>
            <a:srgbClr val="99FF66"/>
          </a:solidFill>
        </p:grpSpPr>
        <p:sp>
          <p:nvSpPr>
            <p:cNvPr id="439" name="Flowchart: Delay 438"/>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2" name="Isosceles Triangle 44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rot="931992" flipV="1">
            <a:off x="2307654" y="2225906"/>
            <a:ext cx="127891" cy="383676"/>
            <a:chOff x="1951211" y="1696244"/>
            <a:chExt cx="144016" cy="432048"/>
          </a:xfrm>
          <a:solidFill>
            <a:srgbClr val="99FF66"/>
          </a:solidFill>
        </p:grpSpPr>
        <p:sp>
          <p:nvSpPr>
            <p:cNvPr id="444" name="Flowchart: Delay 44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5" name="Isosceles Triangle 44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6" name="Flowchart: Delay 44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8" name="Group 273"/>
          <p:cNvGrpSpPr>
            <a:grpSpLocks noChangeAspect="1"/>
          </p:cNvGrpSpPr>
          <p:nvPr/>
        </p:nvGrpSpPr>
        <p:grpSpPr>
          <a:xfrm rot="20802524" flipV="1">
            <a:off x="2837255" y="2225906"/>
            <a:ext cx="127891" cy="383676"/>
            <a:chOff x="1951211" y="1696244"/>
            <a:chExt cx="144016" cy="432048"/>
          </a:xfrm>
          <a:solidFill>
            <a:srgbClr val="99FF66"/>
          </a:solidFill>
        </p:grpSpPr>
        <p:sp>
          <p:nvSpPr>
            <p:cNvPr id="458" name="Flowchart: Delay 45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Isosceles Triangle 4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0" name="Flowchart: Delay 45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1" name="Isosceles Triangle 460"/>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65" name="Group 273"/>
          <p:cNvGrpSpPr>
            <a:grpSpLocks noChangeAspect="1"/>
          </p:cNvGrpSpPr>
          <p:nvPr/>
        </p:nvGrpSpPr>
        <p:grpSpPr>
          <a:xfrm rot="19445097" flipV="1">
            <a:off x="3160715" y="2214932"/>
            <a:ext cx="127891" cy="383676"/>
            <a:chOff x="1951211" y="1696244"/>
            <a:chExt cx="144016" cy="432048"/>
          </a:xfrm>
          <a:solidFill>
            <a:srgbClr val="99FF66"/>
          </a:solidFill>
        </p:grpSpPr>
        <p:sp>
          <p:nvSpPr>
            <p:cNvPr id="466" name="Flowchart: Delay 4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8" name="Flowchart: Delay 4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2" name="Isosceles Triangle 471"/>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3" name="Group 273"/>
          <p:cNvGrpSpPr>
            <a:grpSpLocks noChangeAspect="1"/>
          </p:cNvGrpSpPr>
          <p:nvPr/>
        </p:nvGrpSpPr>
        <p:grpSpPr>
          <a:xfrm rot="19282634" flipV="1">
            <a:off x="3665923" y="2240538"/>
            <a:ext cx="127891" cy="383676"/>
            <a:chOff x="1951211" y="1696244"/>
            <a:chExt cx="144016" cy="432048"/>
          </a:xfrm>
          <a:solidFill>
            <a:srgbClr val="99FF66"/>
          </a:solidFill>
        </p:grpSpPr>
        <p:sp>
          <p:nvSpPr>
            <p:cNvPr id="474" name="Flowchart: Delay 47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8" name="Isosceles Triangle 4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9" name="Flowchart: Delay 47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0" name="Isosceles Triangle 479"/>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rot="19489654" flipV="1">
            <a:off x="4100477" y="2211274"/>
            <a:ext cx="127891" cy="383676"/>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9" name="Group 273"/>
          <p:cNvGrpSpPr>
            <a:grpSpLocks noChangeAspect="1"/>
          </p:cNvGrpSpPr>
          <p:nvPr/>
        </p:nvGrpSpPr>
        <p:grpSpPr>
          <a:xfrm rot="2404024" flipV="1">
            <a:off x="6362264" y="2182368"/>
            <a:ext cx="127891" cy="383676"/>
            <a:chOff x="1951211" y="1696244"/>
            <a:chExt cx="144016" cy="432048"/>
          </a:xfrm>
          <a:solidFill>
            <a:srgbClr val="99FF66"/>
          </a:solidFill>
        </p:grpSpPr>
        <p:sp>
          <p:nvSpPr>
            <p:cNvPr id="490" name="Flowchart: Delay 48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Isosceles Triangle 49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7" name="Flowchart: Delay 49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99" name="Group 273"/>
          <p:cNvGrpSpPr>
            <a:grpSpLocks noChangeAspect="1"/>
          </p:cNvGrpSpPr>
          <p:nvPr/>
        </p:nvGrpSpPr>
        <p:grpSpPr>
          <a:xfrm rot="2162564" flipV="1">
            <a:off x="6704216" y="2240896"/>
            <a:ext cx="127891" cy="383676"/>
            <a:chOff x="1951211" y="1696244"/>
            <a:chExt cx="144016" cy="432048"/>
          </a:xfrm>
          <a:solidFill>
            <a:srgbClr val="99FF66"/>
          </a:solidFill>
        </p:grpSpPr>
        <p:sp>
          <p:nvSpPr>
            <p:cNvPr id="500" name="Flowchart: Delay 4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1" name="Isosceles Triangle 5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Flowchart: Delay 5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Isosceles Triangle 5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4" name="Group 273"/>
          <p:cNvGrpSpPr>
            <a:grpSpLocks noChangeAspect="1"/>
          </p:cNvGrpSpPr>
          <p:nvPr/>
        </p:nvGrpSpPr>
        <p:grpSpPr>
          <a:xfrm rot="2152733" flipV="1">
            <a:off x="7228866" y="2233580"/>
            <a:ext cx="127891" cy="383676"/>
            <a:chOff x="1951211" y="1696244"/>
            <a:chExt cx="144016" cy="432048"/>
          </a:xfrm>
          <a:solidFill>
            <a:srgbClr val="99FF66"/>
          </a:solidFill>
        </p:grpSpPr>
        <p:sp>
          <p:nvSpPr>
            <p:cNvPr id="505" name="Flowchart: Delay 5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6" name="Isosceles Triangle 5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7" name="Flowchart: Delay 50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8" name="Isosceles Triangle 50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9" name="Group 273"/>
          <p:cNvGrpSpPr>
            <a:grpSpLocks noChangeAspect="1"/>
          </p:cNvGrpSpPr>
          <p:nvPr/>
        </p:nvGrpSpPr>
        <p:grpSpPr>
          <a:xfrm rot="931992" flipV="1">
            <a:off x="7564513" y="2236086"/>
            <a:ext cx="127891" cy="383676"/>
            <a:chOff x="1951211" y="1696244"/>
            <a:chExt cx="144016" cy="432048"/>
          </a:xfrm>
          <a:solidFill>
            <a:srgbClr val="99FF66"/>
          </a:solidFill>
        </p:grpSpPr>
        <p:sp>
          <p:nvSpPr>
            <p:cNvPr id="510" name="Flowchart: Delay 50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2" name="Flowchart: Delay 51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4" name="Group 273"/>
          <p:cNvGrpSpPr>
            <a:grpSpLocks noChangeAspect="1"/>
          </p:cNvGrpSpPr>
          <p:nvPr/>
        </p:nvGrpSpPr>
        <p:grpSpPr>
          <a:xfrm rot="20802524" flipV="1">
            <a:off x="8094114" y="2236086"/>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Flowchart: Delay 51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Isosceles Triangle 51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9445097" flipV="1">
            <a:off x="8417574" y="2225112"/>
            <a:ext cx="127891" cy="383676"/>
            <a:chOff x="1951211" y="1696244"/>
            <a:chExt cx="144016" cy="432048"/>
          </a:xfrm>
          <a:solidFill>
            <a:srgbClr val="99FF66"/>
          </a:solidFill>
        </p:grpSpPr>
        <p:sp>
          <p:nvSpPr>
            <p:cNvPr id="520" name="Flowchart: Delay 5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73"/>
          <p:cNvGrpSpPr>
            <a:grpSpLocks noChangeAspect="1"/>
          </p:cNvGrpSpPr>
          <p:nvPr/>
        </p:nvGrpSpPr>
        <p:grpSpPr>
          <a:xfrm rot="19282634" flipV="1">
            <a:off x="8922782" y="2250718"/>
            <a:ext cx="127891" cy="383676"/>
            <a:chOff x="1951211" y="1696244"/>
            <a:chExt cx="144016" cy="432048"/>
          </a:xfrm>
          <a:solidFill>
            <a:srgbClr val="99FF66"/>
          </a:solidFill>
        </p:grpSpPr>
        <p:sp>
          <p:nvSpPr>
            <p:cNvPr id="525" name="Flowchart: Delay 52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Isosceles Triangle 5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Flowchart: Delay 52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9" name="Group 273"/>
          <p:cNvGrpSpPr>
            <a:grpSpLocks noChangeAspect="1"/>
          </p:cNvGrpSpPr>
          <p:nvPr/>
        </p:nvGrpSpPr>
        <p:grpSpPr>
          <a:xfrm rot="19489654" flipV="1">
            <a:off x="9357336" y="2221454"/>
            <a:ext cx="127891" cy="383676"/>
            <a:chOff x="1951211" y="1696244"/>
            <a:chExt cx="144016" cy="432048"/>
          </a:xfrm>
          <a:solidFill>
            <a:srgbClr val="99FF66"/>
          </a:solidFill>
        </p:grpSpPr>
        <p:sp>
          <p:nvSpPr>
            <p:cNvPr id="530" name="Flowchart: Delay 52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1" name="Isosceles Triangle 53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2" name="Flowchart: Delay 53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492" name="TextBox 491"/>
          <p:cNvSpPr txBox="1"/>
          <p:nvPr/>
        </p:nvSpPr>
        <p:spPr>
          <a:xfrm>
            <a:off x="821590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Rectangle 380"/>
          <p:cNvSpPr/>
          <p:nvPr/>
        </p:nvSpPr>
        <p:spPr bwMode="auto">
          <a:xfrm>
            <a:off x="5623619"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95" name="Rectangle 394"/>
          <p:cNvSpPr/>
          <p:nvPr/>
        </p:nvSpPr>
        <p:spPr bwMode="auto">
          <a:xfrm>
            <a:off x="367035" y="2560340"/>
            <a:ext cx="460851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Rectangle 318"/>
          <p:cNvSpPr/>
          <p:nvPr/>
        </p:nvSpPr>
        <p:spPr bwMode="auto">
          <a:xfrm>
            <a:off x="2808313"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3168353"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1" name="Rectangle 320"/>
          <p:cNvSpPr/>
          <p:nvPr/>
        </p:nvSpPr>
        <p:spPr bwMode="auto">
          <a:xfrm>
            <a:off x="1735188"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2" name="Straight Connector 321"/>
          <p:cNvCxnSpPr/>
          <p:nvPr/>
        </p:nvCxnSpPr>
        <p:spPr bwMode="auto">
          <a:xfrm>
            <a:off x="2095227"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3" name="Straight Connector 322"/>
          <p:cNvCxnSpPr>
            <a:endCxn id="319" idx="2"/>
          </p:cNvCxnSpPr>
          <p:nvPr/>
        </p:nvCxnSpPr>
        <p:spPr bwMode="auto">
          <a:xfrm flipH="1">
            <a:off x="3171851" y="2649979"/>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24" name="Isosceles Triangle 323"/>
          <p:cNvSpPr/>
          <p:nvPr/>
        </p:nvSpPr>
        <p:spPr bwMode="auto">
          <a:xfrm>
            <a:off x="3023993"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3023992" y="3431780"/>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6" name="Isosceles Triangle 325"/>
          <p:cNvSpPr/>
          <p:nvPr/>
        </p:nvSpPr>
        <p:spPr bwMode="auto">
          <a:xfrm>
            <a:off x="1951211"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7" name="Trapezoid 326"/>
          <p:cNvSpPr/>
          <p:nvPr/>
        </p:nvSpPr>
        <p:spPr bwMode="auto">
          <a:xfrm>
            <a:off x="1951210" y="3431780"/>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8" name="Straight Connector 327"/>
          <p:cNvCxnSpPr/>
          <p:nvPr/>
        </p:nvCxnSpPr>
        <p:spPr bwMode="auto">
          <a:xfrm>
            <a:off x="203724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9" name="Straight Connector 328"/>
          <p:cNvCxnSpPr/>
          <p:nvPr/>
        </p:nvCxnSpPr>
        <p:spPr bwMode="auto">
          <a:xfrm>
            <a:off x="210925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0" name="Straight Connector 329"/>
          <p:cNvCxnSpPr/>
          <p:nvPr/>
        </p:nvCxnSpPr>
        <p:spPr bwMode="auto">
          <a:xfrm>
            <a:off x="218126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1" name="Straight Connector 330"/>
          <p:cNvCxnSpPr/>
          <p:nvPr/>
        </p:nvCxnSpPr>
        <p:spPr bwMode="auto">
          <a:xfrm>
            <a:off x="3234609"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309059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3162601"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4" name="Freeform 333"/>
          <p:cNvSpPr/>
          <p:nvPr/>
        </p:nvSpPr>
        <p:spPr bwMode="auto">
          <a:xfrm>
            <a:off x="1879204"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2430841" y="243453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1806560" y="243453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7" name="TextBox 336"/>
          <p:cNvSpPr txBox="1"/>
          <p:nvPr/>
        </p:nvSpPr>
        <p:spPr>
          <a:xfrm>
            <a:off x="3365470" y="243395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8" name="TextBox 337"/>
          <p:cNvSpPr txBox="1"/>
          <p:nvPr/>
        </p:nvSpPr>
        <p:spPr>
          <a:xfrm>
            <a:off x="2671291" y="243395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39" name="Rectangle 338"/>
          <p:cNvSpPr/>
          <p:nvPr/>
        </p:nvSpPr>
        <p:spPr bwMode="auto">
          <a:xfrm>
            <a:off x="3736786"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0" name="Freeform 339"/>
          <p:cNvSpPr/>
          <p:nvPr/>
        </p:nvSpPr>
        <p:spPr bwMode="auto">
          <a:xfrm>
            <a:off x="3880802"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1" name="Straight Connector 340"/>
          <p:cNvCxnSpPr/>
          <p:nvPr/>
        </p:nvCxnSpPr>
        <p:spPr bwMode="auto">
          <a:xfrm>
            <a:off x="4111451"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42" name="Rectangle 341"/>
          <p:cNvSpPr/>
          <p:nvPr/>
        </p:nvSpPr>
        <p:spPr bwMode="auto">
          <a:xfrm>
            <a:off x="798447"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3" name="Straight Connector 342"/>
          <p:cNvCxnSpPr/>
          <p:nvPr/>
        </p:nvCxnSpPr>
        <p:spPr bwMode="auto">
          <a:xfrm>
            <a:off x="1151670"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endCxn id="342" idx="2"/>
          </p:cNvCxnSpPr>
          <p:nvPr/>
        </p:nvCxnSpPr>
        <p:spPr bwMode="auto">
          <a:xfrm>
            <a:off x="949458" y="2649979"/>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45" name="Isosceles Triangle 344"/>
          <p:cNvSpPr/>
          <p:nvPr/>
        </p:nvSpPr>
        <p:spPr bwMode="auto">
          <a:xfrm>
            <a:off x="3967435"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6" name="Trapezoid 345"/>
          <p:cNvSpPr/>
          <p:nvPr/>
        </p:nvSpPr>
        <p:spPr bwMode="auto">
          <a:xfrm>
            <a:off x="3970352" y="3431780"/>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7" name="Isosceles Triangle 346"/>
          <p:cNvSpPr/>
          <p:nvPr/>
        </p:nvSpPr>
        <p:spPr bwMode="auto">
          <a:xfrm>
            <a:off x="1013722"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8" name="Trapezoid 347"/>
          <p:cNvSpPr/>
          <p:nvPr/>
        </p:nvSpPr>
        <p:spPr bwMode="auto">
          <a:xfrm>
            <a:off x="1013720" y="3431780"/>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9" name="TextBox 348"/>
          <p:cNvSpPr txBox="1"/>
          <p:nvPr/>
        </p:nvSpPr>
        <p:spPr>
          <a:xfrm>
            <a:off x="1591171" y="243453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50" name="TextBox 349"/>
          <p:cNvSpPr txBox="1"/>
          <p:nvPr/>
        </p:nvSpPr>
        <p:spPr>
          <a:xfrm>
            <a:off x="799083" y="243453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51" name="TextBox 350"/>
          <p:cNvSpPr txBox="1"/>
          <p:nvPr/>
        </p:nvSpPr>
        <p:spPr>
          <a:xfrm>
            <a:off x="4294579" y="243395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52" name="TextBox 351"/>
          <p:cNvSpPr txBox="1"/>
          <p:nvPr/>
        </p:nvSpPr>
        <p:spPr>
          <a:xfrm>
            <a:off x="3848685" y="243395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75" name="TextBox 374"/>
          <p:cNvSpPr txBox="1"/>
          <p:nvPr/>
        </p:nvSpPr>
        <p:spPr>
          <a:xfrm>
            <a:off x="2521384" y="1927611"/>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76" name="Freeform 375"/>
          <p:cNvSpPr/>
          <p:nvPr/>
        </p:nvSpPr>
        <p:spPr bwMode="auto">
          <a:xfrm>
            <a:off x="1375147" y="1912268"/>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extBox 384"/>
          <p:cNvSpPr txBox="1"/>
          <p:nvPr/>
        </p:nvSpPr>
        <p:spPr>
          <a:xfrm>
            <a:off x="1231131" y="1929899"/>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386" name="TextBox 385"/>
          <p:cNvSpPr txBox="1"/>
          <p:nvPr/>
        </p:nvSpPr>
        <p:spPr>
          <a:xfrm>
            <a:off x="3823419" y="1929899"/>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87" name="Straight Connector 386"/>
          <p:cNvCxnSpPr/>
          <p:nvPr/>
        </p:nvCxnSpPr>
        <p:spPr bwMode="auto">
          <a:xfrm flipH="1">
            <a:off x="942463" y="2145923"/>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91" name="Straight Connector 390"/>
          <p:cNvCxnSpPr/>
          <p:nvPr/>
        </p:nvCxnSpPr>
        <p:spPr bwMode="auto">
          <a:xfrm>
            <a:off x="3959805" y="2145923"/>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92" name="Straight Connector 391"/>
          <p:cNvCxnSpPr/>
          <p:nvPr/>
        </p:nvCxnSpPr>
        <p:spPr bwMode="auto">
          <a:xfrm>
            <a:off x="2959323" y="2073915"/>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94" name="Straight Connector 393"/>
          <p:cNvCxnSpPr/>
          <p:nvPr/>
        </p:nvCxnSpPr>
        <p:spPr bwMode="auto">
          <a:xfrm flipH="1">
            <a:off x="1879203" y="2145923"/>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00" name="Freeform 399"/>
          <p:cNvSpPr/>
          <p:nvPr/>
        </p:nvSpPr>
        <p:spPr bwMode="auto">
          <a:xfrm>
            <a:off x="2311251" y="2223164"/>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extBox 400"/>
          <p:cNvSpPr txBox="1"/>
          <p:nvPr/>
        </p:nvSpPr>
        <p:spPr>
          <a:xfrm>
            <a:off x="2815307" y="1929899"/>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02" name="TextBox 401"/>
          <p:cNvSpPr txBox="1"/>
          <p:nvPr/>
        </p:nvSpPr>
        <p:spPr>
          <a:xfrm>
            <a:off x="2095227" y="1929899"/>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404" name="TextBox 403"/>
          <p:cNvSpPr txBox="1"/>
          <p:nvPr/>
        </p:nvSpPr>
        <p:spPr>
          <a:xfrm>
            <a:off x="2527275" y="2217931"/>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405" name="Straight Connector 404"/>
          <p:cNvCxnSpPr/>
          <p:nvPr/>
        </p:nvCxnSpPr>
        <p:spPr bwMode="auto">
          <a:xfrm>
            <a:off x="415863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6" name="Straight Connector 405"/>
          <p:cNvCxnSpPr/>
          <p:nvPr/>
        </p:nvCxnSpPr>
        <p:spPr bwMode="auto">
          <a:xfrm>
            <a:off x="401461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7" name="Straight Connector 406"/>
          <p:cNvCxnSpPr/>
          <p:nvPr/>
        </p:nvCxnSpPr>
        <p:spPr bwMode="auto">
          <a:xfrm>
            <a:off x="408662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9" name="Straight Connector 408"/>
          <p:cNvCxnSpPr/>
          <p:nvPr/>
        </p:nvCxnSpPr>
        <p:spPr bwMode="auto">
          <a:xfrm>
            <a:off x="124768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103667"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175675"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61" name="Group 273"/>
          <p:cNvGrpSpPr>
            <a:grpSpLocks noChangeAspect="1"/>
          </p:cNvGrpSpPr>
          <p:nvPr/>
        </p:nvGrpSpPr>
        <p:grpSpPr>
          <a:xfrm rot="2404024" flipV="1">
            <a:off x="1105405" y="2189819"/>
            <a:ext cx="127891" cy="383676"/>
            <a:chOff x="1951211" y="1696244"/>
            <a:chExt cx="144016" cy="432048"/>
          </a:xfrm>
          <a:solidFill>
            <a:srgbClr val="99FF66"/>
          </a:solidFill>
        </p:grpSpPr>
        <p:sp>
          <p:nvSpPr>
            <p:cNvPr id="562" name="Flowchart: Delay 56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Isosceles Triangle 5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Flowchart: Delay 56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Isosceles Triangle 56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6" name="Group 273"/>
          <p:cNvGrpSpPr>
            <a:grpSpLocks noChangeAspect="1"/>
          </p:cNvGrpSpPr>
          <p:nvPr/>
        </p:nvGrpSpPr>
        <p:grpSpPr>
          <a:xfrm rot="2162564" flipV="1">
            <a:off x="1447357" y="2248347"/>
            <a:ext cx="127891" cy="383676"/>
            <a:chOff x="1951211" y="1696244"/>
            <a:chExt cx="144016" cy="432048"/>
          </a:xfrm>
          <a:solidFill>
            <a:srgbClr val="99FF66"/>
          </a:solidFill>
        </p:grpSpPr>
        <p:sp>
          <p:nvSpPr>
            <p:cNvPr id="567" name="Flowchart: Delay 56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8" name="Isosceles Triangle 56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0" name="Isosceles Triangle 56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1" name="Group 273"/>
          <p:cNvGrpSpPr>
            <a:grpSpLocks noChangeAspect="1"/>
          </p:cNvGrpSpPr>
          <p:nvPr/>
        </p:nvGrpSpPr>
        <p:grpSpPr>
          <a:xfrm rot="2152733" flipV="1">
            <a:off x="1972007" y="2241031"/>
            <a:ext cx="127891" cy="383676"/>
            <a:chOff x="1951211" y="1696244"/>
            <a:chExt cx="144016" cy="432048"/>
          </a:xfrm>
          <a:solidFill>
            <a:srgbClr val="99FF66"/>
          </a:solidFill>
        </p:grpSpPr>
        <p:sp>
          <p:nvSpPr>
            <p:cNvPr id="572" name="Flowchart: Delay 5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3" name="Isosceles Triangle 5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4" name="Flowchart: Delay 5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6" name="Group 273"/>
          <p:cNvGrpSpPr>
            <a:grpSpLocks noChangeAspect="1"/>
          </p:cNvGrpSpPr>
          <p:nvPr/>
        </p:nvGrpSpPr>
        <p:grpSpPr>
          <a:xfrm rot="931992" flipV="1">
            <a:off x="2307654" y="2243537"/>
            <a:ext cx="127891" cy="383676"/>
            <a:chOff x="1951211" y="1696244"/>
            <a:chExt cx="144016" cy="432048"/>
          </a:xfrm>
          <a:solidFill>
            <a:srgbClr val="99FF66"/>
          </a:solidFill>
        </p:grpSpPr>
        <p:sp>
          <p:nvSpPr>
            <p:cNvPr id="583" name="Flowchart: Delay 582"/>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4" name="Isosceles Triangle 58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5" name="Flowchart: Delay 58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2" name="Isosceles Triangle 59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273"/>
          <p:cNvGrpSpPr>
            <a:grpSpLocks noChangeAspect="1"/>
          </p:cNvGrpSpPr>
          <p:nvPr/>
        </p:nvGrpSpPr>
        <p:grpSpPr>
          <a:xfrm rot="20802524" flipV="1">
            <a:off x="2837255" y="2243537"/>
            <a:ext cx="127891" cy="383676"/>
            <a:chOff x="1951211" y="1696244"/>
            <a:chExt cx="144016" cy="432048"/>
          </a:xfrm>
          <a:solidFill>
            <a:srgbClr val="99FF66"/>
          </a:solidFill>
        </p:grpSpPr>
        <p:sp>
          <p:nvSpPr>
            <p:cNvPr id="594" name="Flowchart: Delay 5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6" name="Flowchart: Delay 5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7" name="Isosceles Triangle 596"/>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9" name="Group 273"/>
          <p:cNvGrpSpPr>
            <a:grpSpLocks noChangeAspect="1"/>
          </p:cNvGrpSpPr>
          <p:nvPr/>
        </p:nvGrpSpPr>
        <p:grpSpPr>
          <a:xfrm rot="19445097" flipV="1">
            <a:off x="3160715" y="2232563"/>
            <a:ext cx="127891" cy="383676"/>
            <a:chOff x="1951211" y="1696244"/>
            <a:chExt cx="144016" cy="432048"/>
          </a:xfrm>
          <a:solidFill>
            <a:srgbClr val="99FF66"/>
          </a:solidFill>
        </p:grpSpPr>
        <p:sp>
          <p:nvSpPr>
            <p:cNvPr id="600" name="Flowchart: Delay 5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1" name="Isosceles Triangle 6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2" name="Flowchart: Delay 6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4" name="Group 273"/>
          <p:cNvGrpSpPr>
            <a:grpSpLocks noChangeAspect="1"/>
          </p:cNvGrpSpPr>
          <p:nvPr/>
        </p:nvGrpSpPr>
        <p:grpSpPr>
          <a:xfrm rot="19282634" flipV="1">
            <a:off x="3665923" y="2258169"/>
            <a:ext cx="127891" cy="383676"/>
            <a:chOff x="1951211" y="1696244"/>
            <a:chExt cx="144016" cy="432048"/>
          </a:xfrm>
          <a:solidFill>
            <a:srgbClr val="99FF66"/>
          </a:solidFill>
        </p:grpSpPr>
        <p:sp>
          <p:nvSpPr>
            <p:cNvPr id="605" name="Flowchart: Delay 6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6" name="Isosceles Triangle 6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Flowchart: Delay 61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7" name="Isosceles Triangle 61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9" name="Group 273"/>
          <p:cNvGrpSpPr>
            <a:grpSpLocks noChangeAspect="1"/>
          </p:cNvGrpSpPr>
          <p:nvPr/>
        </p:nvGrpSpPr>
        <p:grpSpPr>
          <a:xfrm rot="19489654" flipV="1">
            <a:off x="4100477" y="2228905"/>
            <a:ext cx="127891" cy="383676"/>
            <a:chOff x="1951211" y="1696244"/>
            <a:chExt cx="144016" cy="432048"/>
          </a:xfrm>
          <a:solidFill>
            <a:srgbClr val="99FF66"/>
          </a:solidFill>
        </p:grpSpPr>
        <p:sp>
          <p:nvSpPr>
            <p:cNvPr id="621" name="Flowchart: Delay 62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Isosceles Triangle 6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03" name="Rectangle 702"/>
          <p:cNvSpPr/>
          <p:nvPr/>
        </p:nvSpPr>
        <p:spPr bwMode="auto">
          <a:xfrm>
            <a:off x="800051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4" name="Straight Connector 703"/>
          <p:cNvCxnSpPr/>
          <p:nvPr/>
        </p:nvCxnSpPr>
        <p:spPr bwMode="auto">
          <a:xfrm>
            <a:off x="836055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5" name="Rectangle 704"/>
          <p:cNvSpPr/>
          <p:nvPr/>
        </p:nvSpPr>
        <p:spPr bwMode="auto">
          <a:xfrm>
            <a:off x="6927394"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6" name="Straight Connector 705"/>
          <p:cNvCxnSpPr/>
          <p:nvPr/>
        </p:nvCxnSpPr>
        <p:spPr bwMode="auto">
          <a:xfrm>
            <a:off x="728743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7" name="Straight Connector 706"/>
          <p:cNvCxnSpPr>
            <a:endCxn id="703" idx="2"/>
          </p:cNvCxnSpPr>
          <p:nvPr/>
        </p:nvCxnSpPr>
        <p:spPr bwMode="auto">
          <a:xfrm flipH="1">
            <a:off x="8364057"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708" name="Isosceles Triangle 707"/>
          <p:cNvSpPr/>
          <p:nvPr/>
        </p:nvSpPr>
        <p:spPr bwMode="auto">
          <a:xfrm>
            <a:off x="821619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9" name="Trapezoid 708"/>
          <p:cNvSpPr/>
          <p:nvPr/>
        </p:nvSpPr>
        <p:spPr bwMode="auto">
          <a:xfrm>
            <a:off x="8216198"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0" name="Isosceles Triangle 709"/>
          <p:cNvSpPr/>
          <p:nvPr/>
        </p:nvSpPr>
        <p:spPr bwMode="auto">
          <a:xfrm>
            <a:off x="71434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1" name="Trapezoid 710"/>
          <p:cNvSpPr/>
          <p:nvPr/>
        </p:nvSpPr>
        <p:spPr bwMode="auto">
          <a:xfrm>
            <a:off x="7143416"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12" name="Straight Connector 711"/>
          <p:cNvCxnSpPr/>
          <p:nvPr/>
        </p:nvCxnSpPr>
        <p:spPr bwMode="auto">
          <a:xfrm>
            <a:off x="7229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3" name="Straight Connector 712"/>
          <p:cNvCxnSpPr/>
          <p:nvPr/>
        </p:nvCxnSpPr>
        <p:spPr bwMode="auto">
          <a:xfrm>
            <a:off x="730145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4" name="Straight Connector 713"/>
          <p:cNvCxnSpPr/>
          <p:nvPr/>
        </p:nvCxnSpPr>
        <p:spPr bwMode="auto">
          <a:xfrm>
            <a:off x="73734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5" name="Straight Connector 714"/>
          <p:cNvCxnSpPr/>
          <p:nvPr/>
        </p:nvCxnSpPr>
        <p:spPr bwMode="auto">
          <a:xfrm>
            <a:off x="84268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a:off x="82827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a:off x="83548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8" name="Freeform 717"/>
          <p:cNvSpPr/>
          <p:nvPr/>
        </p:nvSpPr>
        <p:spPr bwMode="auto">
          <a:xfrm>
            <a:off x="7071410"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9" name="TextBox 718"/>
          <p:cNvSpPr txBox="1"/>
          <p:nvPr/>
        </p:nvSpPr>
        <p:spPr>
          <a:xfrm>
            <a:off x="7623047"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20" name="TextBox 719"/>
          <p:cNvSpPr txBox="1"/>
          <p:nvPr/>
        </p:nvSpPr>
        <p:spPr>
          <a:xfrm>
            <a:off x="6998766"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21" name="TextBox 720"/>
          <p:cNvSpPr txBox="1"/>
          <p:nvPr/>
        </p:nvSpPr>
        <p:spPr>
          <a:xfrm>
            <a:off x="8557676"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22" name="TextBox 721"/>
          <p:cNvSpPr txBox="1"/>
          <p:nvPr/>
        </p:nvSpPr>
        <p:spPr>
          <a:xfrm>
            <a:off x="7863497"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23" name="Rectangle 722"/>
          <p:cNvSpPr/>
          <p:nvPr/>
        </p:nvSpPr>
        <p:spPr bwMode="auto">
          <a:xfrm>
            <a:off x="892899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24" name="Freeform 723"/>
          <p:cNvSpPr/>
          <p:nvPr/>
        </p:nvSpPr>
        <p:spPr bwMode="auto">
          <a:xfrm>
            <a:off x="9073008"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5" name="Straight Connector 724"/>
          <p:cNvCxnSpPr/>
          <p:nvPr/>
        </p:nvCxnSpPr>
        <p:spPr bwMode="auto">
          <a:xfrm>
            <a:off x="930365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26" name="Rectangle 725"/>
          <p:cNvSpPr/>
          <p:nvPr/>
        </p:nvSpPr>
        <p:spPr bwMode="auto">
          <a:xfrm>
            <a:off x="599065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7" name="Straight Connector 726"/>
          <p:cNvCxnSpPr/>
          <p:nvPr/>
        </p:nvCxnSpPr>
        <p:spPr bwMode="auto">
          <a:xfrm>
            <a:off x="634387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8" name="Straight Connector 727"/>
          <p:cNvCxnSpPr>
            <a:endCxn id="726" idx="2"/>
          </p:cNvCxnSpPr>
          <p:nvPr/>
        </p:nvCxnSpPr>
        <p:spPr bwMode="auto">
          <a:xfrm>
            <a:off x="6141664"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729" name="Isosceles Triangle 728"/>
          <p:cNvSpPr/>
          <p:nvPr/>
        </p:nvSpPr>
        <p:spPr bwMode="auto">
          <a:xfrm>
            <a:off x="915964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0" name="Trapezoid 729"/>
          <p:cNvSpPr/>
          <p:nvPr/>
        </p:nvSpPr>
        <p:spPr bwMode="auto">
          <a:xfrm>
            <a:off x="9162558"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a:off x="620592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2" name="Trapezoid 731"/>
          <p:cNvSpPr/>
          <p:nvPr/>
        </p:nvSpPr>
        <p:spPr bwMode="auto">
          <a:xfrm>
            <a:off x="6205926"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3" name="TextBox 732"/>
          <p:cNvSpPr txBox="1"/>
          <p:nvPr/>
        </p:nvSpPr>
        <p:spPr>
          <a:xfrm>
            <a:off x="6783377"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34" name="TextBox 733"/>
          <p:cNvSpPr txBox="1"/>
          <p:nvPr/>
        </p:nvSpPr>
        <p:spPr>
          <a:xfrm>
            <a:off x="5991289"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35" name="TextBox 734"/>
          <p:cNvSpPr txBox="1"/>
          <p:nvPr/>
        </p:nvSpPr>
        <p:spPr>
          <a:xfrm>
            <a:off x="9486785"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36" name="TextBox 735"/>
          <p:cNvSpPr txBox="1"/>
          <p:nvPr/>
        </p:nvSpPr>
        <p:spPr>
          <a:xfrm>
            <a:off x="9040891"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37" name="TextBox 736"/>
          <p:cNvSpPr txBox="1"/>
          <p:nvPr/>
        </p:nvSpPr>
        <p:spPr>
          <a:xfrm>
            <a:off x="7713590"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738" name="Freeform 737"/>
          <p:cNvSpPr/>
          <p:nvPr/>
        </p:nvSpPr>
        <p:spPr bwMode="auto">
          <a:xfrm>
            <a:off x="6567353"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9" name="TextBox 738"/>
          <p:cNvSpPr txBox="1"/>
          <p:nvPr/>
        </p:nvSpPr>
        <p:spPr>
          <a:xfrm>
            <a:off x="6423337"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740" name="TextBox 739"/>
          <p:cNvSpPr txBox="1"/>
          <p:nvPr/>
        </p:nvSpPr>
        <p:spPr>
          <a:xfrm>
            <a:off x="9015625"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741" name="Straight Connector 740"/>
          <p:cNvCxnSpPr/>
          <p:nvPr/>
        </p:nvCxnSpPr>
        <p:spPr bwMode="auto">
          <a:xfrm flipH="1">
            <a:off x="6134669"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42" name="Straight Connector 741"/>
          <p:cNvCxnSpPr/>
          <p:nvPr/>
        </p:nvCxnSpPr>
        <p:spPr bwMode="auto">
          <a:xfrm>
            <a:off x="9152011"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743" name="Straight Connector 742"/>
          <p:cNvCxnSpPr/>
          <p:nvPr/>
        </p:nvCxnSpPr>
        <p:spPr bwMode="auto">
          <a:xfrm>
            <a:off x="8151529"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44" name="Straight Connector 743"/>
          <p:cNvCxnSpPr/>
          <p:nvPr/>
        </p:nvCxnSpPr>
        <p:spPr bwMode="auto">
          <a:xfrm flipH="1">
            <a:off x="7071409"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745" name="Freeform 744"/>
          <p:cNvSpPr/>
          <p:nvPr/>
        </p:nvSpPr>
        <p:spPr bwMode="auto">
          <a:xfrm>
            <a:off x="7503457"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6" name="TextBox 745"/>
          <p:cNvSpPr txBox="1"/>
          <p:nvPr/>
        </p:nvSpPr>
        <p:spPr>
          <a:xfrm>
            <a:off x="8007513"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747" name="TextBox 746"/>
          <p:cNvSpPr txBox="1"/>
          <p:nvPr/>
        </p:nvSpPr>
        <p:spPr>
          <a:xfrm>
            <a:off x="7287433"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748" name="TextBox 747"/>
          <p:cNvSpPr txBox="1"/>
          <p:nvPr/>
        </p:nvSpPr>
        <p:spPr>
          <a:xfrm>
            <a:off x="7719481"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749" name="Straight Connector 748"/>
          <p:cNvCxnSpPr/>
          <p:nvPr/>
        </p:nvCxnSpPr>
        <p:spPr bwMode="auto">
          <a:xfrm>
            <a:off x="935083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0" name="Straight Connector 749"/>
          <p:cNvCxnSpPr/>
          <p:nvPr/>
        </p:nvCxnSpPr>
        <p:spPr bwMode="auto">
          <a:xfrm>
            <a:off x="920682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1" name="Straight Connector 750"/>
          <p:cNvCxnSpPr/>
          <p:nvPr/>
        </p:nvCxnSpPr>
        <p:spPr bwMode="auto">
          <a:xfrm>
            <a:off x="927882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2" name="Straight Connector 751"/>
          <p:cNvCxnSpPr/>
          <p:nvPr/>
        </p:nvCxnSpPr>
        <p:spPr bwMode="auto">
          <a:xfrm>
            <a:off x="643988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629587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636788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5" name="Group 273"/>
          <p:cNvGrpSpPr>
            <a:grpSpLocks noChangeAspect="1"/>
          </p:cNvGrpSpPr>
          <p:nvPr/>
        </p:nvGrpSpPr>
        <p:grpSpPr>
          <a:xfrm rot="2404024" flipV="1">
            <a:off x="6297611" y="2172188"/>
            <a:ext cx="127891" cy="383676"/>
            <a:chOff x="1951211" y="1696244"/>
            <a:chExt cx="144016" cy="432048"/>
          </a:xfrm>
          <a:solidFill>
            <a:srgbClr val="99FF66"/>
          </a:solidFill>
        </p:grpSpPr>
        <p:sp>
          <p:nvSpPr>
            <p:cNvPr id="756" name="Flowchart: Delay 75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Flowchart: Delay 75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0" name="Group 273"/>
          <p:cNvGrpSpPr>
            <a:grpSpLocks noChangeAspect="1"/>
          </p:cNvGrpSpPr>
          <p:nvPr/>
        </p:nvGrpSpPr>
        <p:grpSpPr>
          <a:xfrm rot="2162564" flipV="1">
            <a:off x="6639563" y="2230716"/>
            <a:ext cx="127891" cy="383676"/>
            <a:chOff x="1951211" y="1696244"/>
            <a:chExt cx="144016" cy="432048"/>
          </a:xfrm>
          <a:solidFill>
            <a:srgbClr val="99FF66"/>
          </a:solidFill>
        </p:grpSpPr>
        <p:sp>
          <p:nvSpPr>
            <p:cNvPr id="761" name="Flowchart: Delay 76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3" name="Flowchart: Delay 76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rot="2152733" flipV="1">
            <a:off x="7164213" y="2223400"/>
            <a:ext cx="127891" cy="383676"/>
            <a:chOff x="1951211" y="1696244"/>
            <a:chExt cx="144016" cy="432048"/>
          </a:xfrm>
          <a:solidFill>
            <a:srgbClr val="99FF66"/>
          </a:solidFill>
        </p:grpSpPr>
        <p:sp>
          <p:nvSpPr>
            <p:cNvPr id="766" name="Flowchart: Delay 7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7" name="Isosceles Triangle 7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8" name="Flowchart: Delay 7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0" name="Group 273"/>
          <p:cNvGrpSpPr>
            <a:grpSpLocks noChangeAspect="1"/>
          </p:cNvGrpSpPr>
          <p:nvPr/>
        </p:nvGrpSpPr>
        <p:grpSpPr>
          <a:xfrm rot="931992" flipV="1">
            <a:off x="7499860" y="2225906"/>
            <a:ext cx="127891" cy="383676"/>
            <a:chOff x="1951211" y="1696244"/>
            <a:chExt cx="144016" cy="432048"/>
          </a:xfrm>
          <a:solidFill>
            <a:srgbClr val="99FF66"/>
          </a:solidFill>
        </p:grpSpPr>
        <p:sp>
          <p:nvSpPr>
            <p:cNvPr id="771" name="Flowchart: Delay 77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5" name="Group 273"/>
          <p:cNvGrpSpPr>
            <a:grpSpLocks noChangeAspect="1"/>
          </p:cNvGrpSpPr>
          <p:nvPr/>
        </p:nvGrpSpPr>
        <p:grpSpPr>
          <a:xfrm rot="20802524" flipV="1">
            <a:off x="8029461" y="2225906"/>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0" name="Group 273"/>
          <p:cNvGrpSpPr>
            <a:grpSpLocks noChangeAspect="1"/>
          </p:cNvGrpSpPr>
          <p:nvPr/>
        </p:nvGrpSpPr>
        <p:grpSpPr>
          <a:xfrm rot="19445097" flipV="1">
            <a:off x="8352921" y="2214932"/>
            <a:ext cx="127891" cy="383676"/>
            <a:chOff x="1951211" y="1696244"/>
            <a:chExt cx="144016" cy="432048"/>
          </a:xfrm>
          <a:solidFill>
            <a:srgbClr val="99FF66"/>
          </a:solidFill>
        </p:grpSpPr>
        <p:sp>
          <p:nvSpPr>
            <p:cNvPr id="781" name="Flowchart: Delay 78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Flowchart: Delay 78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4" name="Isosceles Triangle 78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73"/>
          <p:cNvGrpSpPr>
            <a:grpSpLocks noChangeAspect="1"/>
          </p:cNvGrpSpPr>
          <p:nvPr/>
        </p:nvGrpSpPr>
        <p:grpSpPr>
          <a:xfrm rot="19282634" flipV="1">
            <a:off x="8858129" y="2240538"/>
            <a:ext cx="127891" cy="383676"/>
            <a:chOff x="1951211" y="1696244"/>
            <a:chExt cx="144016" cy="432048"/>
          </a:xfrm>
          <a:solidFill>
            <a:srgbClr val="99FF66"/>
          </a:solidFill>
        </p:grpSpPr>
        <p:sp>
          <p:nvSpPr>
            <p:cNvPr id="786" name="Flowchart: Delay 78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Flowchart: Delay 78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Isosceles Triangle 78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73"/>
          <p:cNvGrpSpPr>
            <a:grpSpLocks noChangeAspect="1"/>
          </p:cNvGrpSpPr>
          <p:nvPr/>
        </p:nvGrpSpPr>
        <p:grpSpPr>
          <a:xfrm rot="19489654" flipV="1">
            <a:off x="9292683" y="2211274"/>
            <a:ext cx="127891" cy="383676"/>
            <a:chOff x="1951211" y="1696244"/>
            <a:chExt cx="144016" cy="432048"/>
          </a:xfrm>
          <a:solidFill>
            <a:srgbClr val="99FF66"/>
          </a:solidFill>
        </p:grpSpPr>
        <p:sp>
          <p:nvSpPr>
            <p:cNvPr id="791" name="Flowchart: Delay 79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Legend</a:t>
            </a:r>
            <a:endParaRPr lang="en-US" dirty="0"/>
          </a:p>
        </p:txBody>
      </p:sp>
      <p:sp>
        <p:nvSpPr>
          <p:cNvPr id="3" name="Content Placeholder 2"/>
          <p:cNvSpPr>
            <a:spLocks noGrp="1"/>
          </p:cNvSpPr>
          <p:nvPr>
            <p:ph idx="1"/>
          </p:nvPr>
        </p:nvSpPr>
        <p:spPr/>
        <p:txBody>
          <a:bodyPr/>
          <a:lstStyle/>
          <a:p>
            <a:pPr marL="0" indent="0"/>
            <a:r>
              <a:rPr lang="en-GB" dirty="0" smtClean="0"/>
              <a:t>The configurations in this presentation require the use of a more compact modelling method than provided by the 802.1Q models</a:t>
            </a:r>
          </a:p>
          <a:p>
            <a:pPr marL="0" indent="0"/>
            <a:r>
              <a:rPr lang="en-GB" dirty="0" smtClean="0"/>
              <a:t>For this reason the next slides present alternative presentations for the various XXP ports specified in 802.1Q</a:t>
            </a:r>
          </a:p>
          <a:p>
            <a:pPr marL="0" indent="0"/>
            <a:r>
              <a:rPr lang="en-GB" dirty="0" smtClean="0"/>
              <a:t>Those alternative presentations focus on the MEP, MIP and multiplexing/</a:t>
            </a:r>
            <a:r>
              <a:rPr lang="en-GB" dirty="0" err="1" smtClean="0"/>
              <a:t>demultiplexing</a:t>
            </a:r>
            <a:r>
              <a:rPr lang="en-GB" dirty="0" smtClean="0"/>
              <a:t> (MUX) functionality within those XXP ports and port pairs</a:t>
            </a:r>
          </a:p>
          <a:p>
            <a:pPr marL="0" indent="0"/>
            <a:r>
              <a:rPr lang="en-GB" dirty="0" smtClean="0"/>
              <a:t>The alternative presentation of the PIP-CBP port pair assumes the support of the basic functionality specified in clause 5.7/802.1Q, supporting single domain PBB networks with IB BEB and BCB nodes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0" name="Group 251"/>
          <p:cNvGrpSpPr/>
          <p:nvPr/>
        </p:nvGrpSpPr>
        <p:grpSpPr>
          <a:xfrm>
            <a:off x="5119564" y="5728692"/>
            <a:ext cx="216024" cy="216023"/>
            <a:chOff x="9209112" y="7464897"/>
            <a:chExt cx="432048" cy="216023"/>
          </a:xfrm>
          <a:solidFill>
            <a:srgbClr val="66FF33"/>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5" name="Group 254"/>
          <p:cNvGrpSpPr/>
          <p:nvPr/>
        </p:nvGrpSpPr>
        <p:grpSpPr>
          <a:xfrm>
            <a:off x="5407596" y="5728692"/>
            <a:ext cx="216024" cy="216023"/>
            <a:chOff x="9209112" y="7464897"/>
            <a:chExt cx="432048" cy="216023"/>
          </a:xfrm>
          <a:solidFill>
            <a:srgbClr val="66FF33"/>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0" name="Group 257"/>
          <p:cNvGrpSpPr/>
          <p:nvPr/>
        </p:nvGrpSpPr>
        <p:grpSpPr>
          <a:xfrm>
            <a:off x="5695628" y="5728692"/>
            <a:ext cx="216024" cy="216023"/>
            <a:chOff x="9209112" y="7464897"/>
            <a:chExt cx="432048" cy="216023"/>
          </a:xfrm>
          <a:solidFill>
            <a:srgbClr val="66FF33"/>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5" name="Group 267"/>
          <p:cNvGrpSpPr/>
          <p:nvPr/>
        </p:nvGrpSpPr>
        <p:grpSpPr>
          <a:xfrm>
            <a:off x="4183459" y="5728692"/>
            <a:ext cx="216024" cy="216023"/>
            <a:chOff x="9209112" y="7464897"/>
            <a:chExt cx="432048" cy="216023"/>
          </a:xfrm>
          <a:solidFill>
            <a:srgbClr val="66FF33"/>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0" name="Group 270"/>
          <p:cNvGrpSpPr/>
          <p:nvPr/>
        </p:nvGrpSpPr>
        <p:grpSpPr>
          <a:xfrm>
            <a:off x="4471491" y="5728692"/>
            <a:ext cx="216024" cy="216023"/>
            <a:chOff x="9209112" y="7464897"/>
            <a:chExt cx="432048" cy="216023"/>
          </a:xfrm>
          <a:solidFill>
            <a:srgbClr val="66FF33"/>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5" name="Group 273"/>
          <p:cNvGrpSpPr/>
          <p:nvPr/>
        </p:nvGrpSpPr>
        <p:grpSpPr>
          <a:xfrm>
            <a:off x="4759523" y="5728692"/>
            <a:ext cx="216024" cy="216023"/>
            <a:chOff x="9209112" y="7464897"/>
            <a:chExt cx="432048" cy="216023"/>
          </a:xfrm>
          <a:solidFill>
            <a:srgbClr val="66FF33"/>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sp>
        <p:nvSpPr>
          <p:cNvPr id="5" name="Rectangle 4"/>
          <p:cNvSpPr/>
          <p:nvPr/>
        </p:nvSpPr>
        <p:spPr bwMode="auto">
          <a:xfrm>
            <a:off x="87051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1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1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Connector 7"/>
          <p:cNvCxnSpPr/>
          <p:nvPr/>
        </p:nvCxnSpPr>
        <p:spPr bwMode="auto">
          <a:xfrm>
            <a:off x="180661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87051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87051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87051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87051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5854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15854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51858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51858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180719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8066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21666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216665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45468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45468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a:off x="187862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51"/>
          <p:cNvGrpSpPr/>
          <p:nvPr/>
        </p:nvGrpSpPr>
        <p:grpSpPr>
          <a:xfrm>
            <a:off x="1878624" y="1704256"/>
            <a:ext cx="216024" cy="216023"/>
            <a:chOff x="9209112" y="7464897"/>
            <a:chExt cx="432048" cy="216023"/>
          </a:xfrm>
        </p:grpSpPr>
        <p:sp>
          <p:nvSpPr>
            <p:cNvPr id="41" name="Flowchart: Delay 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 name="Isosceles Triangle 29"/>
          <p:cNvSpPr/>
          <p:nvPr/>
        </p:nvSpPr>
        <p:spPr bwMode="auto">
          <a:xfrm flipV="1">
            <a:off x="187862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Isosceles Triangle 30"/>
          <p:cNvSpPr/>
          <p:nvPr/>
        </p:nvSpPr>
        <p:spPr bwMode="auto">
          <a:xfrm>
            <a:off x="215174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54"/>
          <p:cNvGrpSpPr/>
          <p:nvPr/>
        </p:nvGrpSpPr>
        <p:grpSpPr>
          <a:xfrm>
            <a:off x="2151749" y="1704256"/>
            <a:ext cx="216024" cy="216023"/>
            <a:chOff x="9209112" y="7464897"/>
            <a:chExt cx="432048" cy="216023"/>
          </a:xfrm>
        </p:grpSpPr>
        <p:sp>
          <p:nvSpPr>
            <p:cNvPr id="39" name="Flowchart: Delay 38"/>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 name="Flowchart: Delay 39"/>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3" name="Isosceles Triangle 32"/>
          <p:cNvSpPr/>
          <p:nvPr/>
        </p:nvSpPr>
        <p:spPr bwMode="auto">
          <a:xfrm flipV="1">
            <a:off x="215174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245468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5" name="Group 257"/>
          <p:cNvGrpSpPr/>
          <p:nvPr/>
        </p:nvGrpSpPr>
        <p:grpSpPr>
          <a:xfrm>
            <a:off x="2454688" y="1704256"/>
            <a:ext cx="216024" cy="216023"/>
            <a:chOff x="9209112" y="7464897"/>
            <a:chExt cx="432048" cy="216023"/>
          </a:xfrm>
        </p:grpSpPr>
        <p:sp>
          <p:nvSpPr>
            <p:cNvPr id="37" name="Flowchart: Delay 3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Flowchart: Delay 3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 name="Isosceles Triangle 35"/>
          <p:cNvSpPr/>
          <p:nvPr/>
        </p:nvSpPr>
        <p:spPr bwMode="auto">
          <a:xfrm flipV="1">
            <a:off x="245468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92761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 name="Group 267"/>
          <p:cNvGrpSpPr/>
          <p:nvPr/>
        </p:nvGrpSpPr>
        <p:grpSpPr>
          <a:xfrm>
            <a:off x="927613" y="1704256"/>
            <a:ext cx="216024" cy="216023"/>
            <a:chOff x="9209112" y="7464897"/>
            <a:chExt cx="432048" cy="216023"/>
          </a:xfrm>
        </p:grpSpPr>
        <p:sp>
          <p:nvSpPr>
            <p:cNvPr id="57" name="Flowchart: Delay 5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 name="Flowchart: Delay 5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 name="Isosceles Triangle 45"/>
          <p:cNvSpPr/>
          <p:nvPr/>
        </p:nvSpPr>
        <p:spPr bwMode="auto">
          <a:xfrm flipV="1">
            <a:off x="92761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Isosceles Triangle 46"/>
          <p:cNvSpPr/>
          <p:nvPr/>
        </p:nvSpPr>
        <p:spPr bwMode="auto">
          <a:xfrm>
            <a:off x="121564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8" name="Group 270"/>
          <p:cNvGrpSpPr/>
          <p:nvPr/>
        </p:nvGrpSpPr>
        <p:grpSpPr>
          <a:xfrm>
            <a:off x="1215645" y="1704256"/>
            <a:ext cx="216024" cy="216023"/>
            <a:chOff x="9209112" y="7464897"/>
            <a:chExt cx="432048" cy="216023"/>
          </a:xfrm>
        </p:grpSpPr>
        <p:sp>
          <p:nvSpPr>
            <p:cNvPr id="55" name="Flowchart: Delay 54"/>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Flowchart: Delay 55"/>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9" name="Isosceles Triangle 48"/>
          <p:cNvSpPr/>
          <p:nvPr/>
        </p:nvSpPr>
        <p:spPr bwMode="auto">
          <a:xfrm flipV="1">
            <a:off x="121564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Isosceles Triangle 49"/>
          <p:cNvSpPr/>
          <p:nvPr/>
        </p:nvSpPr>
        <p:spPr bwMode="auto">
          <a:xfrm>
            <a:off x="15185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1" name="Group 273"/>
          <p:cNvGrpSpPr/>
          <p:nvPr/>
        </p:nvGrpSpPr>
        <p:grpSpPr>
          <a:xfrm>
            <a:off x="1518584" y="1704256"/>
            <a:ext cx="216024" cy="216023"/>
            <a:chOff x="9209112" y="7464897"/>
            <a:chExt cx="432048" cy="216023"/>
          </a:xfrm>
        </p:grpSpPr>
        <p:sp>
          <p:nvSpPr>
            <p:cNvPr id="53" name="Flowchart: Delay 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lowchart: Delay 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 name="Isosceles Triangle 51"/>
          <p:cNvSpPr/>
          <p:nvPr/>
        </p:nvSpPr>
        <p:spPr bwMode="auto">
          <a:xfrm flipV="1">
            <a:off x="15185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0" name="Rectangle 129"/>
          <p:cNvSpPr/>
          <p:nvPr/>
        </p:nvSpPr>
        <p:spPr bwMode="auto">
          <a:xfrm>
            <a:off x="411087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411087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411087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04697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411087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411087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a:off x="411087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439890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439890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475894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475894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27817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55941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50475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Rectangle 145"/>
          <p:cNvSpPr/>
          <p:nvPr/>
        </p:nvSpPr>
        <p:spPr bwMode="auto">
          <a:xfrm>
            <a:off x="504697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7" name="Rectangle 146"/>
          <p:cNvSpPr/>
          <p:nvPr/>
        </p:nvSpPr>
        <p:spPr bwMode="auto">
          <a:xfrm>
            <a:off x="540701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a:off x="54070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569504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569504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Isosceles Triangle 150"/>
          <p:cNvSpPr/>
          <p:nvPr/>
        </p:nvSpPr>
        <p:spPr bwMode="auto">
          <a:xfrm>
            <a:off x="51189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2" name="Group 251"/>
          <p:cNvGrpSpPr/>
          <p:nvPr/>
        </p:nvGrpSpPr>
        <p:grpSpPr>
          <a:xfrm>
            <a:off x="5118984" y="1704256"/>
            <a:ext cx="216024" cy="216023"/>
            <a:chOff x="9209112" y="7464897"/>
            <a:chExt cx="432048" cy="216023"/>
          </a:xfrm>
        </p:grpSpPr>
        <p:sp>
          <p:nvSpPr>
            <p:cNvPr id="153" name="Flowchart: Delay 1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Flowchart: Delay 1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5" name="Isosceles Triangle 154"/>
          <p:cNvSpPr/>
          <p:nvPr/>
        </p:nvSpPr>
        <p:spPr bwMode="auto">
          <a:xfrm flipV="1">
            <a:off x="51189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a:off x="539210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7" name="Group 254"/>
          <p:cNvGrpSpPr/>
          <p:nvPr/>
        </p:nvGrpSpPr>
        <p:grpSpPr>
          <a:xfrm>
            <a:off x="5392109" y="1704256"/>
            <a:ext cx="216024" cy="216023"/>
            <a:chOff x="9209112" y="7464897"/>
            <a:chExt cx="432048" cy="216023"/>
          </a:xfrm>
        </p:grpSpPr>
        <p:sp>
          <p:nvSpPr>
            <p:cNvPr id="158" name="Flowchart: Delay 15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0" name="Isosceles Triangle 159"/>
          <p:cNvSpPr/>
          <p:nvPr/>
        </p:nvSpPr>
        <p:spPr bwMode="auto">
          <a:xfrm flipV="1">
            <a:off x="539210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a:off x="569504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2" name="Group 257"/>
          <p:cNvGrpSpPr/>
          <p:nvPr/>
        </p:nvGrpSpPr>
        <p:grpSpPr>
          <a:xfrm>
            <a:off x="5695048" y="1704256"/>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5" name="Isosceles Triangle 164"/>
          <p:cNvSpPr/>
          <p:nvPr/>
        </p:nvSpPr>
        <p:spPr bwMode="auto">
          <a:xfrm flipV="1">
            <a:off x="569504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416797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7" name="Group 267"/>
          <p:cNvGrpSpPr/>
          <p:nvPr/>
        </p:nvGrpSpPr>
        <p:grpSpPr>
          <a:xfrm>
            <a:off x="4167973" y="1704256"/>
            <a:ext cx="216024" cy="216023"/>
            <a:chOff x="9209112" y="7464897"/>
            <a:chExt cx="432048" cy="216023"/>
          </a:xfrm>
        </p:grpSpPr>
        <p:sp>
          <p:nvSpPr>
            <p:cNvPr id="168" name="Flowchart: Delay 16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Flowchart: Delay 16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0" name="Isosceles Triangle 169"/>
          <p:cNvSpPr/>
          <p:nvPr/>
        </p:nvSpPr>
        <p:spPr bwMode="auto">
          <a:xfrm flipV="1">
            <a:off x="416797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Isosceles Triangle 170"/>
          <p:cNvSpPr/>
          <p:nvPr/>
        </p:nvSpPr>
        <p:spPr bwMode="auto">
          <a:xfrm>
            <a:off x="445600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2" name="Group 270"/>
          <p:cNvGrpSpPr/>
          <p:nvPr/>
        </p:nvGrpSpPr>
        <p:grpSpPr>
          <a:xfrm>
            <a:off x="4456005" y="1704256"/>
            <a:ext cx="216024" cy="216023"/>
            <a:chOff x="9209112" y="7464897"/>
            <a:chExt cx="432048" cy="216023"/>
          </a:xfrm>
        </p:grpSpPr>
        <p:sp>
          <p:nvSpPr>
            <p:cNvPr id="173" name="Flowchart: Delay 17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4" name="Flowchart: Delay 17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5" name="Isosceles Triangle 174"/>
          <p:cNvSpPr/>
          <p:nvPr/>
        </p:nvSpPr>
        <p:spPr bwMode="auto">
          <a:xfrm flipV="1">
            <a:off x="445600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Isosceles Triangle 175"/>
          <p:cNvSpPr/>
          <p:nvPr/>
        </p:nvSpPr>
        <p:spPr bwMode="auto">
          <a:xfrm>
            <a:off x="475894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7" name="Group 273"/>
          <p:cNvGrpSpPr/>
          <p:nvPr/>
        </p:nvGrpSpPr>
        <p:grpSpPr>
          <a:xfrm>
            <a:off x="4758944" y="1704256"/>
            <a:ext cx="216024" cy="216023"/>
            <a:chOff x="9209112" y="7464897"/>
            <a:chExt cx="432048" cy="216023"/>
          </a:xfrm>
        </p:grpSpPr>
        <p:sp>
          <p:nvSpPr>
            <p:cNvPr id="178" name="Flowchart: Delay 17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9" name="Flowchart: Delay 17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0" name="Isosceles Triangle 179"/>
          <p:cNvSpPr/>
          <p:nvPr/>
        </p:nvSpPr>
        <p:spPr bwMode="auto">
          <a:xfrm flipV="1">
            <a:off x="475894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81" name="Group 180"/>
          <p:cNvGrpSpPr/>
          <p:nvPr/>
        </p:nvGrpSpPr>
        <p:grpSpPr>
          <a:xfrm>
            <a:off x="4110872" y="2272308"/>
            <a:ext cx="1872208" cy="1520180"/>
            <a:chOff x="2815307" y="3856484"/>
            <a:chExt cx="1872208" cy="1520180"/>
          </a:xfrm>
        </p:grpSpPr>
        <p:grpSp>
          <p:nvGrpSpPr>
            <p:cNvPr id="182" name="Group 181"/>
            <p:cNvGrpSpPr/>
            <p:nvPr/>
          </p:nvGrpSpPr>
          <p:grpSpPr>
            <a:xfrm>
              <a:off x="2815307" y="3864496"/>
              <a:ext cx="576064" cy="1512168"/>
              <a:chOff x="1447155" y="3864496"/>
              <a:chExt cx="864096" cy="1512168"/>
            </a:xfrm>
          </p:grpSpPr>
          <p:sp>
            <p:nvSpPr>
              <p:cNvPr id="189" name="TextBox 188"/>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90" name="Trapezoid 189"/>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3" name="Group 182"/>
            <p:cNvGrpSpPr/>
            <p:nvPr/>
          </p:nvGrpSpPr>
          <p:grpSpPr>
            <a:xfrm>
              <a:off x="3463379" y="3856484"/>
              <a:ext cx="576064" cy="1512168"/>
              <a:chOff x="1447155" y="3864496"/>
              <a:chExt cx="864096" cy="1512168"/>
            </a:xfrm>
          </p:grpSpPr>
          <p:sp>
            <p:nvSpPr>
              <p:cNvPr id="187" name="TextBox 186"/>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8" name="Trapezoid 187"/>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4" name="Group 183"/>
            <p:cNvGrpSpPr/>
            <p:nvPr/>
          </p:nvGrpSpPr>
          <p:grpSpPr>
            <a:xfrm>
              <a:off x="4111451" y="3856484"/>
              <a:ext cx="576064" cy="1512168"/>
              <a:chOff x="1447155" y="3864496"/>
              <a:chExt cx="864096" cy="1512168"/>
            </a:xfrm>
          </p:grpSpPr>
          <p:sp>
            <p:nvSpPr>
              <p:cNvPr id="185" name="TextBox 184"/>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6" name="Trapezoid 185"/>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sp>
        <p:nvSpPr>
          <p:cNvPr id="191" name="Isosceles Triangle 190"/>
          <p:cNvSpPr/>
          <p:nvPr/>
        </p:nvSpPr>
        <p:spPr bwMode="auto">
          <a:xfrm flipV="1">
            <a:off x="491134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Arrow Connector 192"/>
          <p:cNvCxnSpPr/>
          <p:nvPr/>
        </p:nvCxnSpPr>
        <p:spPr bwMode="auto">
          <a:xfrm>
            <a:off x="726495" y="13362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45709" y="2128292"/>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195" name="Straight Arrow Connector 194"/>
          <p:cNvCxnSpPr/>
          <p:nvPr/>
        </p:nvCxnSpPr>
        <p:spPr bwMode="auto">
          <a:xfrm>
            <a:off x="726495" y="3352428"/>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3630814"/>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8" name="TextBox 197"/>
          <p:cNvSpPr txBox="1"/>
          <p:nvPr/>
        </p:nvSpPr>
        <p:spPr>
          <a:xfrm>
            <a:off x="2814727" y="1624236"/>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99" name="TextBox 198"/>
          <p:cNvSpPr txBox="1"/>
          <p:nvPr/>
        </p:nvSpPr>
        <p:spPr>
          <a:xfrm>
            <a:off x="2742719" y="3784476"/>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200" name="Right Brace 199"/>
          <p:cNvSpPr/>
          <p:nvPr/>
        </p:nvSpPr>
        <p:spPr bwMode="auto">
          <a:xfrm>
            <a:off x="2814727" y="2272308"/>
            <a:ext cx="216024"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3030751" y="2757780"/>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202" name="TextBox 201"/>
          <p:cNvSpPr txBox="1"/>
          <p:nvPr/>
        </p:nvSpPr>
        <p:spPr>
          <a:xfrm>
            <a:off x="8071311" y="2920960"/>
            <a:ext cx="1368152" cy="184666"/>
          </a:xfrm>
          <a:prstGeom prst="rect">
            <a:avLst/>
          </a:prstGeom>
          <a:noFill/>
        </p:spPr>
        <p:txBody>
          <a:bodyPr wrap="square" lIns="0" tIns="0" rIns="0" bIns="0" rtlCol="0">
            <a:spAutoFit/>
          </a:bodyPr>
          <a:lstStyle/>
          <a:p>
            <a:r>
              <a:rPr lang="en-GB" sz="1200" b="0" dirty="0" smtClean="0"/>
              <a:t>BVLAN/TESI MEP</a:t>
            </a:r>
            <a:endParaRPr lang="en-US" sz="1200" b="0" dirty="0" smtClean="0"/>
          </a:p>
        </p:txBody>
      </p:sp>
      <p:grpSp>
        <p:nvGrpSpPr>
          <p:cNvPr id="215" name="Group 52"/>
          <p:cNvGrpSpPr>
            <a:grpSpLocks noChangeAspect="1"/>
          </p:cNvGrpSpPr>
          <p:nvPr/>
        </p:nvGrpSpPr>
        <p:grpSpPr>
          <a:xfrm rot="10800000">
            <a:off x="6631732" y="6232197"/>
            <a:ext cx="575514" cy="575514"/>
            <a:chOff x="655067" y="5296644"/>
            <a:chExt cx="504056" cy="504056"/>
          </a:xfrm>
          <a:solidFill>
            <a:schemeClr val="bg1"/>
          </a:solidFill>
        </p:grpSpPr>
        <p:sp>
          <p:nvSpPr>
            <p:cNvPr id="918" name="Isosceles Triangle 91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9" name="Trapezoid 91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27" name="Straight Connector 226"/>
          <p:cNvCxnSpPr>
            <a:stCxn id="918" idx="0"/>
            <a:endCxn id="1314" idx="2"/>
          </p:cNvCxnSpPr>
          <p:nvPr/>
        </p:nvCxnSpPr>
        <p:spPr bwMode="auto">
          <a:xfrm>
            <a:off x="6919489" y="6807711"/>
            <a:ext cx="274" cy="14511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5" name="Group 13"/>
          <p:cNvGrpSpPr>
            <a:grpSpLocks noChangeAspect="1"/>
          </p:cNvGrpSpPr>
          <p:nvPr/>
        </p:nvGrpSpPr>
        <p:grpSpPr>
          <a:xfrm rot="10800000">
            <a:off x="6631152" y="2729577"/>
            <a:ext cx="383676" cy="383676"/>
            <a:chOff x="655067" y="5296644"/>
            <a:chExt cx="504056" cy="504056"/>
          </a:xfrm>
          <a:solidFill>
            <a:schemeClr val="bg1"/>
          </a:solidFill>
        </p:grpSpPr>
        <p:sp>
          <p:nvSpPr>
            <p:cNvPr id="86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6" name="Group 16"/>
          <p:cNvGrpSpPr>
            <a:grpSpLocks noChangeAspect="1"/>
          </p:cNvGrpSpPr>
          <p:nvPr/>
        </p:nvGrpSpPr>
        <p:grpSpPr>
          <a:xfrm rot="10800000">
            <a:off x="7110747" y="2729577"/>
            <a:ext cx="383676" cy="383676"/>
            <a:chOff x="655067" y="5296644"/>
            <a:chExt cx="504056" cy="504056"/>
          </a:xfrm>
          <a:solidFill>
            <a:schemeClr val="bg1"/>
          </a:solidFill>
        </p:grpSpPr>
        <p:sp>
          <p:nvSpPr>
            <p:cNvPr id="860"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7" name="Group 19"/>
          <p:cNvGrpSpPr>
            <a:grpSpLocks noChangeAspect="1"/>
          </p:cNvGrpSpPr>
          <p:nvPr/>
        </p:nvGrpSpPr>
        <p:grpSpPr>
          <a:xfrm rot="10800000">
            <a:off x="7590342" y="2729577"/>
            <a:ext cx="383676" cy="383676"/>
            <a:chOff x="655067" y="5296644"/>
            <a:chExt cx="504056" cy="504056"/>
          </a:xfrm>
          <a:solidFill>
            <a:schemeClr val="bg1"/>
          </a:solidFill>
        </p:grpSpPr>
        <p:sp>
          <p:nvSpPr>
            <p:cNvPr id="858" name="Isosceles Triangle 85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Trapezoid 8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1" name="Straight Connector 280"/>
          <p:cNvCxnSpPr/>
          <p:nvPr/>
        </p:nvCxnSpPr>
        <p:spPr bwMode="auto">
          <a:xfrm rot="10800000" flipV="1">
            <a:off x="6822990"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2" name="Straight Connector 281"/>
          <p:cNvCxnSpPr/>
          <p:nvPr/>
        </p:nvCxnSpPr>
        <p:spPr bwMode="auto">
          <a:xfrm rot="10800000" flipV="1">
            <a:off x="7302585"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3" name="Straight Connector 282"/>
          <p:cNvCxnSpPr>
            <a:stCxn id="858" idx="0"/>
          </p:cNvCxnSpPr>
          <p:nvPr/>
        </p:nvCxnSpPr>
        <p:spPr bwMode="auto">
          <a:xfrm rot="10800000" flipV="1">
            <a:off x="7782181"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2" name="Straight Connector 841"/>
          <p:cNvCxnSpPr/>
          <p:nvPr/>
        </p:nvCxnSpPr>
        <p:spPr bwMode="auto">
          <a:xfrm rot="10800000">
            <a:off x="7399524"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3" name="Straight Connector 842"/>
          <p:cNvCxnSpPr/>
          <p:nvPr/>
        </p:nvCxnSpPr>
        <p:spPr bwMode="auto">
          <a:xfrm rot="10800000">
            <a:off x="7303605"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4" name="Straight Connector 843"/>
          <p:cNvCxnSpPr/>
          <p:nvPr/>
        </p:nvCxnSpPr>
        <p:spPr bwMode="auto">
          <a:xfrm rot="10800000">
            <a:off x="7207686"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5" name="Straight Connector 844"/>
          <p:cNvCxnSpPr/>
          <p:nvPr/>
        </p:nvCxnSpPr>
        <p:spPr bwMode="auto">
          <a:xfrm rot="10800000">
            <a:off x="672809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6" name="Straight Connector 845"/>
          <p:cNvCxnSpPr/>
          <p:nvPr/>
        </p:nvCxnSpPr>
        <p:spPr bwMode="auto">
          <a:xfrm rot="10800000">
            <a:off x="6919928"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7" name="Straight Connector 846"/>
          <p:cNvCxnSpPr/>
          <p:nvPr/>
        </p:nvCxnSpPr>
        <p:spPr bwMode="auto">
          <a:xfrm rot="10800000">
            <a:off x="682400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8" name="Straight Connector 847"/>
          <p:cNvCxnSpPr/>
          <p:nvPr/>
        </p:nvCxnSpPr>
        <p:spPr bwMode="auto">
          <a:xfrm rot="10800000">
            <a:off x="7687281"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rot="10800000">
            <a:off x="787911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0" name="Straight Connector 849"/>
          <p:cNvCxnSpPr/>
          <p:nvPr/>
        </p:nvCxnSpPr>
        <p:spPr bwMode="auto">
          <a:xfrm rot="10800000">
            <a:off x="778320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6919489"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823570"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727651"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7111327"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7015408"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3" name="Group 782"/>
          <p:cNvGrpSpPr/>
          <p:nvPr/>
        </p:nvGrpSpPr>
        <p:grpSpPr>
          <a:xfrm>
            <a:off x="7147452" y="2249983"/>
            <a:ext cx="317190" cy="383676"/>
            <a:chOff x="4277907" y="2848372"/>
            <a:chExt cx="238120" cy="288032"/>
          </a:xfrm>
        </p:grpSpPr>
        <p:grpSp>
          <p:nvGrpSpPr>
            <p:cNvPr id="550" name="Group 263"/>
            <p:cNvGrpSpPr>
              <a:grpSpLocks noChangeAspect="1"/>
            </p:cNvGrpSpPr>
            <p:nvPr/>
          </p:nvGrpSpPr>
          <p:grpSpPr>
            <a:xfrm>
              <a:off x="4277907" y="2848372"/>
              <a:ext cx="96010" cy="288032"/>
              <a:chOff x="1951211" y="1696244"/>
              <a:chExt cx="144016" cy="432048"/>
            </a:xfrm>
          </p:grpSpPr>
          <p:sp>
            <p:nvSpPr>
              <p:cNvPr id="561" name="Flowchart: Delay 5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Flowchart: Delay 5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Isosceles Triangle 5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1" name="Group 264"/>
            <p:cNvGrpSpPr>
              <a:grpSpLocks noChangeAspect="1"/>
            </p:cNvGrpSpPr>
            <p:nvPr/>
          </p:nvGrpSpPr>
          <p:grpSpPr>
            <a:xfrm>
              <a:off x="4346157" y="2848372"/>
              <a:ext cx="96010" cy="288032"/>
              <a:chOff x="1951211" y="1696244"/>
              <a:chExt cx="144016" cy="432048"/>
            </a:xfrm>
          </p:grpSpPr>
          <p:sp>
            <p:nvSpPr>
              <p:cNvPr id="557" name="Flowchart: Delay 55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8" name="Isosceles Triangle 55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Flowchart: Delay 55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0" name="Isosceles Triangle 55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2" name="Group 273"/>
            <p:cNvGrpSpPr>
              <a:grpSpLocks noChangeAspect="1"/>
            </p:cNvGrpSpPr>
            <p:nvPr/>
          </p:nvGrpSpPr>
          <p:grpSpPr>
            <a:xfrm>
              <a:off x="4420017" y="2848372"/>
              <a:ext cx="96010" cy="288032"/>
              <a:chOff x="1951211" y="1696244"/>
              <a:chExt cx="144016" cy="432048"/>
            </a:xfrm>
          </p:grpSpPr>
          <p:sp>
            <p:nvSpPr>
              <p:cNvPr id="553" name="Flowchart: Delay 55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Isosceles Triangle 55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Flowchart: Delay 55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6" name="Isosceles Triangle 55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4" name="Group 798"/>
          <p:cNvGrpSpPr/>
          <p:nvPr/>
        </p:nvGrpSpPr>
        <p:grpSpPr>
          <a:xfrm>
            <a:off x="7626278" y="2249983"/>
            <a:ext cx="317190" cy="383676"/>
            <a:chOff x="4277907" y="2848372"/>
            <a:chExt cx="238120" cy="288032"/>
          </a:xfrm>
        </p:grpSpPr>
        <p:grpSp>
          <p:nvGrpSpPr>
            <p:cNvPr id="535" name="Group 263"/>
            <p:cNvGrpSpPr>
              <a:grpSpLocks noChangeAspect="1"/>
            </p:cNvGrpSpPr>
            <p:nvPr/>
          </p:nvGrpSpPr>
          <p:grpSpPr>
            <a:xfrm>
              <a:off x="4277907" y="2848372"/>
              <a:ext cx="96010" cy="288032"/>
              <a:chOff x="1951211" y="1696244"/>
              <a:chExt cx="144016" cy="432048"/>
            </a:xfrm>
          </p:grpSpPr>
          <p:sp>
            <p:nvSpPr>
              <p:cNvPr id="546" name="Flowchart: Delay 5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p:grpSpPr>
          <p:sp>
            <p:nvSpPr>
              <p:cNvPr id="542" name="Flowchart: Delay 5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6" name="Group 830"/>
          <p:cNvGrpSpPr/>
          <p:nvPr/>
        </p:nvGrpSpPr>
        <p:grpSpPr>
          <a:xfrm>
            <a:off x="6660384" y="2249983"/>
            <a:ext cx="317190" cy="383676"/>
            <a:chOff x="4277907" y="2848372"/>
            <a:chExt cx="238120" cy="288032"/>
          </a:xfrm>
        </p:grpSpPr>
        <p:grpSp>
          <p:nvGrpSpPr>
            <p:cNvPr id="505" name="Group 263"/>
            <p:cNvGrpSpPr>
              <a:grpSpLocks noChangeAspect="1"/>
            </p:cNvGrpSpPr>
            <p:nvPr/>
          </p:nvGrpSpPr>
          <p:grpSpPr>
            <a:xfrm>
              <a:off x="4277907" y="2848372"/>
              <a:ext cx="96010" cy="288032"/>
              <a:chOff x="1951211" y="1696244"/>
              <a:chExt cx="144016" cy="432048"/>
            </a:xfrm>
          </p:grpSpPr>
          <p:sp>
            <p:nvSpPr>
              <p:cNvPr id="516" name="Flowchart: Delay 51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Flowchart: Delay 51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6" name="Group 264"/>
            <p:cNvGrpSpPr>
              <a:grpSpLocks noChangeAspect="1"/>
            </p:cNvGrpSpPr>
            <p:nvPr/>
          </p:nvGrpSpPr>
          <p:grpSpPr>
            <a:xfrm>
              <a:off x="4346157" y="2848372"/>
              <a:ext cx="96010" cy="288032"/>
              <a:chOff x="1951211" y="1696244"/>
              <a:chExt cx="144016" cy="432048"/>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7" name="Group 273"/>
            <p:cNvGrpSpPr>
              <a:grpSpLocks noChangeAspect="1"/>
            </p:cNvGrpSpPr>
            <p:nvPr/>
          </p:nvGrpSpPr>
          <p:grpSpPr>
            <a:xfrm>
              <a:off x="4420017" y="2848372"/>
              <a:ext cx="96010" cy="288032"/>
              <a:chOff x="1951211" y="1696244"/>
              <a:chExt cx="144016" cy="432048"/>
            </a:xfrm>
          </p:grpSpPr>
          <p:sp>
            <p:nvSpPr>
              <p:cNvPr id="508" name="Flowchart: Delay 50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9" name="Isosceles Triangle 50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0" name="Flowchart: Delay 50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7" name="Group 953"/>
          <p:cNvGrpSpPr/>
          <p:nvPr/>
        </p:nvGrpSpPr>
        <p:grpSpPr>
          <a:xfrm>
            <a:off x="6663455" y="5752602"/>
            <a:ext cx="511567" cy="383676"/>
            <a:chOff x="2335066" y="5800700"/>
            <a:chExt cx="384042" cy="288032"/>
          </a:xfrm>
        </p:grpSpPr>
        <p:grpSp>
          <p:nvGrpSpPr>
            <p:cNvPr id="480" name="Group 263"/>
            <p:cNvGrpSpPr>
              <a:grpSpLocks noChangeAspect="1"/>
            </p:cNvGrpSpPr>
            <p:nvPr/>
          </p:nvGrpSpPr>
          <p:grpSpPr>
            <a:xfrm>
              <a:off x="2335066" y="5800700"/>
              <a:ext cx="96010" cy="288032"/>
              <a:chOff x="1951211" y="1696244"/>
              <a:chExt cx="144016" cy="432048"/>
            </a:xfrm>
            <a:solidFill>
              <a:srgbClr val="99FF66"/>
            </a:solidFill>
          </p:grpSpPr>
          <p:sp>
            <p:nvSpPr>
              <p:cNvPr id="501" name="Flowchart: Delay 50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Isosceles Triangle 50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Flowchart: Delay 50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4" name="Isosceles Triangle 50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1" name="Group 264"/>
            <p:cNvGrpSpPr>
              <a:grpSpLocks noChangeAspect="1"/>
            </p:cNvGrpSpPr>
            <p:nvPr/>
          </p:nvGrpSpPr>
          <p:grpSpPr>
            <a:xfrm>
              <a:off x="2408079" y="5800700"/>
              <a:ext cx="96010" cy="288032"/>
              <a:chOff x="1951211" y="1696244"/>
              <a:chExt cx="144016" cy="432048"/>
            </a:xfrm>
            <a:solidFill>
              <a:srgbClr val="99FF66"/>
            </a:solidFill>
          </p:grpSpPr>
          <p:sp>
            <p:nvSpPr>
              <p:cNvPr id="497" name="Flowchart: Delay 49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9" name="Flowchart: Delay 49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2" name="Group 273"/>
            <p:cNvGrpSpPr>
              <a:grpSpLocks noChangeAspect="1"/>
            </p:cNvGrpSpPr>
            <p:nvPr/>
          </p:nvGrpSpPr>
          <p:grpSpPr>
            <a:xfrm>
              <a:off x="2481939" y="5800700"/>
              <a:ext cx="96010" cy="288032"/>
              <a:chOff x="1951211" y="1696244"/>
              <a:chExt cx="144016" cy="432048"/>
            </a:xfrm>
            <a:solidFill>
              <a:srgbClr val="99FF66"/>
            </a:solidFill>
          </p:grpSpPr>
          <p:sp>
            <p:nvSpPr>
              <p:cNvPr id="493" name="Flowchart: Delay 4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4" name="Isosceles Triangle 49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5" name="Flowchart: Delay 49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3" name="Group 273"/>
            <p:cNvGrpSpPr>
              <a:grpSpLocks noChangeAspect="1"/>
            </p:cNvGrpSpPr>
            <p:nvPr/>
          </p:nvGrpSpPr>
          <p:grpSpPr>
            <a:xfrm>
              <a:off x="2551466" y="5800700"/>
              <a:ext cx="96010" cy="288032"/>
              <a:chOff x="1951211" y="1696244"/>
              <a:chExt cx="144016" cy="432048"/>
            </a:xfrm>
            <a:solidFill>
              <a:srgbClr val="99FF66"/>
            </a:solidFill>
          </p:grpSpPr>
          <p:sp>
            <p:nvSpPr>
              <p:cNvPr id="489" name="Flowchart: Delay 48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0" name="Isosceles Triangle 48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Flowchart: Delay 49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2" name="Isosceles Triangle 49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2623098" y="5800700"/>
              <a:ext cx="96010" cy="288032"/>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8071311" y="2344316"/>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41" name="Right Brace 940"/>
          <p:cNvSpPr/>
          <p:nvPr/>
        </p:nvSpPr>
        <p:spPr bwMode="auto">
          <a:xfrm>
            <a:off x="6127095" y="13362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518" idx="0"/>
          </p:cNvCxnSpPr>
          <p:nvPr/>
        </p:nvCxnSpPr>
        <p:spPr bwMode="auto">
          <a:xfrm>
            <a:off x="6271111" y="1804256"/>
            <a:ext cx="389274" cy="6695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6127095" y="3784476"/>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862" idx="5"/>
          </p:cNvCxnSpPr>
          <p:nvPr/>
        </p:nvCxnSpPr>
        <p:spPr bwMode="auto">
          <a:xfrm flipV="1">
            <a:off x="6271111" y="2921415"/>
            <a:ext cx="455960" cy="10610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6127095" y="2272308"/>
            <a:ext cx="144016"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863" idx="3"/>
          </p:cNvCxnSpPr>
          <p:nvPr/>
        </p:nvCxnSpPr>
        <p:spPr bwMode="auto">
          <a:xfrm flipV="1">
            <a:off x="6271111" y="2784388"/>
            <a:ext cx="387362" cy="2440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8071311" y="2663706"/>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4" name="Group 251"/>
          <p:cNvGrpSpPr/>
          <p:nvPr/>
        </p:nvGrpSpPr>
        <p:grpSpPr>
          <a:xfrm>
            <a:off x="1879204" y="5728692"/>
            <a:ext cx="216024" cy="216023"/>
            <a:chOff x="9209112" y="7464897"/>
            <a:chExt cx="432048" cy="216023"/>
          </a:xfrm>
          <a:solidFill>
            <a:srgbClr val="66FF33"/>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7" name="Group 254"/>
          <p:cNvGrpSpPr/>
          <p:nvPr/>
        </p:nvGrpSpPr>
        <p:grpSpPr>
          <a:xfrm>
            <a:off x="2167236" y="5728692"/>
            <a:ext cx="216024" cy="216023"/>
            <a:chOff x="9209112" y="7464897"/>
            <a:chExt cx="432048" cy="216023"/>
          </a:xfrm>
          <a:solidFill>
            <a:srgbClr val="66FF33"/>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0" name="Group 257"/>
          <p:cNvGrpSpPr/>
          <p:nvPr/>
        </p:nvGrpSpPr>
        <p:grpSpPr>
          <a:xfrm>
            <a:off x="2455268" y="5728692"/>
            <a:ext cx="216024" cy="216023"/>
            <a:chOff x="9209112" y="7464897"/>
            <a:chExt cx="432048" cy="216023"/>
          </a:xfrm>
          <a:solidFill>
            <a:srgbClr val="66FF33"/>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0" name="Group 267"/>
          <p:cNvGrpSpPr/>
          <p:nvPr/>
        </p:nvGrpSpPr>
        <p:grpSpPr>
          <a:xfrm>
            <a:off x="943099" y="5728692"/>
            <a:ext cx="216024" cy="216023"/>
            <a:chOff x="9209112" y="7464897"/>
            <a:chExt cx="432048" cy="216023"/>
          </a:xfrm>
          <a:solidFill>
            <a:srgbClr val="66FF33"/>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3" name="Group 270"/>
          <p:cNvGrpSpPr/>
          <p:nvPr/>
        </p:nvGrpSpPr>
        <p:grpSpPr>
          <a:xfrm>
            <a:off x="1231131" y="5728692"/>
            <a:ext cx="216024" cy="216023"/>
            <a:chOff x="9209112" y="7464897"/>
            <a:chExt cx="432048" cy="216023"/>
          </a:xfrm>
          <a:solidFill>
            <a:srgbClr val="66FF33"/>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6" name="Group 273"/>
          <p:cNvGrpSpPr/>
          <p:nvPr/>
        </p:nvGrpSpPr>
        <p:grpSpPr>
          <a:xfrm>
            <a:off x="1519163" y="5728692"/>
            <a:ext cx="216024" cy="216023"/>
            <a:chOff x="9209112" y="7464897"/>
            <a:chExt cx="432048" cy="216023"/>
          </a:xfrm>
          <a:solidFill>
            <a:srgbClr val="66FF33"/>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4" y="6443935"/>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999"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1008112" cy="369332"/>
          </a:xfrm>
          <a:prstGeom prst="rect">
            <a:avLst/>
          </a:prstGeom>
          <a:noFill/>
        </p:spPr>
        <p:txBody>
          <a:bodyPr wrap="square" lIns="0" tIns="0" rIns="0" bIns="0" rtlCol="0">
            <a:spAutoFit/>
          </a:bodyPr>
          <a:lstStyle/>
          <a:p>
            <a:pPr algn="ctr"/>
            <a:r>
              <a:rPr lang="en-GB" sz="1200" b="0" dirty="0" smtClean="0"/>
              <a:t>BVLAN /TESI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1008112" cy="369332"/>
          </a:xfrm>
          <a:prstGeom prst="rect">
            <a:avLst/>
          </a:prstGeom>
          <a:noFill/>
        </p:spPr>
        <p:txBody>
          <a:bodyPr wrap="square" lIns="0" tIns="0" rIns="0" bIns="0" rtlCol="0">
            <a:spAutoFit/>
          </a:bodyPr>
          <a:lstStyle/>
          <a:p>
            <a:pPr algn="ctr"/>
            <a:r>
              <a:rPr lang="en-GB" sz="1200" b="0" dirty="0" smtClean="0"/>
              <a:t>BVLAN/TESI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503" idx="0"/>
          </p:cNvCxnSpPr>
          <p:nvPr/>
        </p:nvCxnSpPr>
        <p:spPr bwMode="auto">
          <a:xfrm>
            <a:off x="6271691" y="5836704"/>
            <a:ext cx="391765" cy="1397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919" idx="3"/>
          </p:cNvCxnSpPr>
          <p:nvPr/>
        </p:nvCxnSpPr>
        <p:spPr bwMode="auto">
          <a:xfrm flipV="1">
            <a:off x="6271691" y="6314413"/>
            <a:ext cx="401022" cy="22436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918" idx="5"/>
          </p:cNvCxnSpPr>
          <p:nvPr/>
        </p:nvCxnSpPr>
        <p:spPr bwMode="auto">
          <a:xfrm flipV="1">
            <a:off x="6271691" y="6519954"/>
            <a:ext cx="503919" cy="4148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63" name="TextBox 1062"/>
          <p:cNvSpPr txBox="1"/>
          <p:nvPr/>
        </p:nvSpPr>
        <p:spPr>
          <a:xfrm>
            <a:off x="7351811"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1064" name="TextBox 1063"/>
          <p:cNvSpPr txBox="1"/>
          <p:nvPr/>
        </p:nvSpPr>
        <p:spPr>
          <a:xfrm>
            <a:off x="7351811" y="5872708"/>
            <a:ext cx="1584176" cy="184666"/>
          </a:xfrm>
          <a:prstGeom prst="rect">
            <a:avLst/>
          </a:prstGeom>
          <a:noFill/>
        </p:spPr>
        <p:txBody>
          <a:bodyPr wrap="square" lIns="0" tIns="0" rIns="0" bIns="0" rtlCol="0">
            <a:spAutoFit/>
          </a:bodyPr>
          <a:lstStyle/>
          <a:p>
            <a:r>
              <a:rPr lang="en-GB" sz="1200" b="0" dirty="0" smtClean="0"/>
              <a:t>BVLAN/TESI MEP/MIP</a:t>
            </a:r>
            <a:endParaRPr lang="en-US" sz="1200" b="0" dirty="0" smtClean="0"/>
          </a:p>
        </p:txBody>
      </p:sp>
      <p:sp>
        <p:nvSpPr>
          <p:cNvPr id="1065" name="Rectangle 1064"/>
          <p:cNvSpPr/>
          <p:nvPr/>
        </p:nvSpPr>
        <p:spPr>
          <a:xfrm>
            <a:off x="7351811" y="6304756"/>
            <a:ext cx="1152128" cy="184666"/>
          </a:xfrm>
          <a:prstGeom prst="rect">
            <a:avLst/>
          </a:prstGeom>
          <a:noFill/>
        </p:spPr>
        <p:txBody>
          <a:bodyPr wrap="square" lIns="0" tIns="0" rIns="0" bIns="0" rtlCol="0">
            <a:spAutoFit/>
          </a:bodyPr>
          <a:lstStyle/>
          <a:p>
            <a:r>
              <a:rPr lang="en-GB" sz="1200" b="0" dirty="0" smtClean="0"/>
              <a:t>BVLAN </a:t>
            </a:r>
            <a:r>
              <a:rPr lang="en-GB" sz="1200" b="0" dirty="0" err="1" smtClean="0"/>
              <a:t>mux</a:t>
            </a:r>
            <a:endParaRPr lang="en-US" sz="1200" b="0" dirty="0" smtClean="0"/>
          </a:p>
        </p:txBody>
      </p:sp>
      <p:grpSp>
        <p:nvGrpSpPr>
          <p:cNvPr id="1312" name="Group 61"/>
          <p:cNvGrpSpPr>
            <a:grpSpLocks noChangeAspect="1"/>
          </p:cNvGrpSpPr>
          <p:nvPr/>
        </p:nvGrpSpPr>
        <p:grpSpPr>
          <a:xfrm flipH="1" flipV="1">
            <a:off x="6631731" y="6952828"/>
            <a:ext cx="576064" cy="504056"/>
            <a:chOff x="718074" y="5296644"/>
            <a:chExt cx="504056" cy="504056"/>
          </a:xfrm>
          <a:solidFill>
            <a:schemeClr val="bg1"/>
          </a:solidFill>
        </p:grpSpPr>
        <p:sp>
          <p:nvSpPr>
            <p:cNvPr id="1313" name="Isosceles Triangle 1312"/>
            <p:cNvSpPr/>
            <p:nvPr/>
          </p:nvSpPr>
          <p:spPr bwMode="auto">
            <a:xfrm>
              <a:off x="718074" y="5296644"/>
              <a:ext cx="504056" cy="504056"/>
            </a:xfrm>
            <a:prstGeom prst="triangle">
              <a:avLst>
                <a:gd name="adj" fmla="val 50000"/>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14" name="Trapezoid 469"/>
            <p:cNvSpPr/>
            <p:nvPr/>
          </p:nvSpPr>
          <p:spPr bwMode="auto">
            <a:xfrm>
              <a:off x="718074" y="5656684"/>
              <a:ext cx="504056" cy="144016"/>
            </a:xfrm>
            <a:prstGeom prst="trapezoid">
              <a:avLst>
                <a:gd name="adj" fmla="val 57782"/>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15" name="Straight Connector 1314"/>
          <p:cNvCxnSpPr>
            <a:endCxn id="1313" idx="0"/>
          </p:cNvCxnSpPr>
          <p:nvPr/>
        </p:nvCxnSpPr>
        <p:spPr bwMode="auto">
          <a:xfrm flipV="1">
            <a:off x="6919763" y="74568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16" name="Right Brace 1315"/>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7" name="Straight Arrow Connector 1316"/>
          <p:cNvCxnSpPr>
            <a:stCxn id="1316" idx="1"/>
            <a:endCxn id="1314" idx="3"/>
          </p:cNvCxnSpPr>
          <p:nvPr/>
        </p:nvCxnSpPr>
        <p:spPr bwMode="auto">
          <a:xfrm flipV="1">
            <a:off x="6271691" y="7024836"/>
            <a:ext cx="401648" cy="17424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18" name="Right Brace 1317"/>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9" name="Straight Arrow Connector 1318"/>
          <p:cNvCxnSpPr>
            <a:stCxn id="1318" idx="1"/>
            <a:endCxn id="1313" idx="5"/>
          </p:cNvCxnSpPr>
          <p:nvPr/>
        </p:nvCxnSpPr>
        <p:spPr bwMode="auto">
          <a:xfrm flipV="1">
            <a:off x="6271691" y="7204856"/>
            <a:ext cx="504056" cy="2274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20" name="TextBox 1319"/>
          <p:cNvSpPr txBox="1"/>
          <p:nvPr/>
        </p:nvSpPr>
        <p:spPr>
          <a:xfrm>
            <a:off x="7351811" y="716885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340" name="Isosceles Triangle 17"/>
          <p:cNvSpPr/>
          <p:nvPr/>
        </p:nvSpPr>
        <p:spPr bwMode="auto">
          <a:xfrm rot="10800000">
            <a:off x="6919764"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5" name="Isosceles Triangle 344"/>
          <p:cNvSpPr/>
          <p:nvPr/>
        </p:nvSpPr>
        <p:spPr bwMode="auto">
          <a:xfrm rot="10800000">
            <a:off x="7399359"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349" name="Straight Connector 348"/>
          <p:cNvCxnSpPr>
            <a:stCxn id="340" idx="0"/>
          </p:cNvCxnSpPr>
          <p:nvPr/>
        </p:nvCxnSpPr>
        <p:spPr bwMode="auto">
          <a:xfrm>
            <a:off x="7111602" y="4384937"/>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345" idx="0"/>
          </p:cNvCxnSpPr>
          <p:nvPr/>
        </p:nvCxnSpPr>
        <p:spPr bwMode="auto">
          <a:xfrm>
            <a:off x="7591197" y="4384937"/>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1" name="Straight Connector 350"/>
          <p:cNvCxnSpPr/>
          <p:nvPr/>
        </p:nvCxnSpPr>
        <p:spPr bwMode="auto">
          <a:xfrm rot="10800000">
            <a:off x="7430710"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2" name="Straight Connector 351"/>
          <p:cNvCxnSpPr/>
          <p:nvPr/>
        </p:nvCxnSpPr>
        <p:spPr bwMode="auto">
          <a:xfrm rot="10800000">
            <a:off x="7334791"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3" name="Straight Connector 352"/>
          <p:cNvCxnSpPr/>
          <p:nvPr/>
        </p:nvCxnSpPr>
        <p:spPr bwMode="auto">
          <a:xfrm rot="10800000">
            <a:off x="7238872"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57" name="Group 782"/>
          <p:cNvGrpSpPr/>
          <p:nvPr/>
        </p:nvGrpSpPr>
        <p:grpSpPr>
          <a:xfrm>
            <a:off x="7178638" y="3546127"/>
            <a:ext cx="317190" cy="383676"/>
            <a:chOff x="4277907" y="2848372"/>
            <a:chExt cx="238120" cy="288032"/>
          </a:xfrm>
        </p:grpSpPr>
        <p:grpSp>
          <p:nvGrpSpPr>
            <p:cNvPr id="358" name="Group 263"/>
            <p:cNvGrpSpPr>
              <a:grpSpLocks noChangeAspect="1"/>
            </p:cNvGrpSpPr>
            <p:nvPr/>
          </p:nvGrpSpPr>
          <p:grpSpPr>
            <a:xfrm>
              <a:off x="4277907" y="2848372"/>
              <a:ext cx="96010" cy="288032"/>
              <a:chOff x="1951211" y="1696244"/>
              <a:chExt cx="144016" cy="432048"/>
            </a:xfrm>
          </p:grpSpPr>
          <p:sp>
            <p:nvSpPr>
              <p:cNvPr id="369" name="Flowchart: Delay 36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37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59" name="Group 264"/>
            <p:cNvGrpSpPr>
              <a:grpSpLocks noChangeAspect="1"/>
            </p:cNvGrpSpPr>
            <p:nvPr/>
          </p:nvGrpSpPr>
          <p:grpSpPr>
            <a:xfrm>
              <a:off x="4346157" y="2848372"/>
              <a:ext cx="96010" cy="288032"/>
              <a:chOff x="1951211" y="1696244"/>
              <a:chExt cx="144016" cy="432048"/>
            </a:xfrm>
          </p:grpSpPr>
          <p:sp>
            <p:nvSpPr>
              <p:cNvPr id="365" name="Flowchart: Delay 36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6" name="Isosceles Triangle 36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60" name="Group 273"/>
            <p:cNvGrpSpPr>
              <a:grpSpLocks noChangeAspect="1"/>
            </p:cNvGrpSpPr>
            <p:nvPr/>
          </p:nvGrpSpPr>
          <p:grpSpPr>
            <a:xfrm>
              <a:off x="4420017" y="2848372"/>
              <a:ext cx="96010" cy="288032"/>
              <a:chOff x="1951211" y="1696244"/>
              <a:chExt cx="144016" cy="432048"/>
            </a:xfrm>
          </p:grpSpPr>
          <p:sp>
            <p:nvSpPr>
              <p:cNvPr id="361" name="Flowchart: Delay 3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2" name="Isosceles Triangle 3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Flowchart: Delay 3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4" name="Isosceles Triangle 3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341" name="Trapezoid 18"/>
          <p:cNvSpPr/>
          <p:nvPr/>
        </p:nvSpPr>
        <p:spPr bwMode="auto">
          <a:xfrm rot="10800000">
            <a:off x="6919764" y="4001261"/>
            <a:ext cx="864096" cy="109622"/>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2" name="TextBox 391"/>
          <p:cNvSpPr txBox="1"/>
          <p:nvPr/>
        </p:nvSpPr>
        <p:spPr>
          <a:xfrm>
            <a:off x="7855867" y="4175874"/>
            <a:ext cx="1584175" cy="184666"/>
          </a:xfrm>
          <a:prstGeom prst="rect">
            <a:avLst/>
          </a:prstGeom>
          <a:noFill/>
        </p:spPr>
        <p:txBody>
          <a:bodyPr wrap="square" lIns="0" tIns="0" rIns="0" bIns="0" rtlCol="0">
            <a:spAutoFit/>
          </a:bodyPr>
          <a:lstStyle/>
          <a:p>
            <a:r>
              <a:rPr lang="en-GB" sz="1200" b="0" dirty="0" smtClean="0"/>
              <a:t> W &amp; P TESI </a:t>
            </a:r>
            <a:r>
              <a:rPr lang="en-GB" sz="1200" b="0" dirty="0" err="1" smtClean="0"/>
              <a:t>MEPs</a:t>
            </a:r>
            <a:endParaRPr lang="en-US" sz="1200" b="0" dirty="0" smtClean="0"/>
          </a:p>
        </p:txBody>
      </p:sp>
      <p:sp>
        <p:nvSpPr>
          <p:cNvPr id="393" name="Rectangle 392"/>
          <p:cNvSpPr/>
          <p:nvPr/>
        </p:nvSpPr>
        <p:spPr>
          <a:xfrm>
            <a:off x="7855867" y="3928492"/>
            <a:ext cx="2815307" cy="184666"/>
          </a:xfrm>
          <a:prstGeom prst="rect">
            <a:avLst/>
          </a:prstGeom>
          <a:noFill/>
        </p:spPr>
        <p:txBody>
          <a:bodyPr wrap="square" lIns="0" tIns="0" rIns="0" bIns="0" rtlCol="0">
            <a:spAutoFit/>
          </a:bodyPr>
          <a:lstStyle/>
          <a:p>
            <a:r>
              <a:rPr lang="en-GB" sz="1200" b="0" dirty="0" smtClean="0"/>
              <a:t>SVLAN </a:t>
            </a:r>
            <a:r>
              <a:rPr lang="en-GB" sz="1200" b="0" dirty="0" err="1" smtClean="0"/>
              <a:t>mux</a:t>
            </a:r>
            <a:r>
              <a:rPr lang="en-GB" sz="1200" b="0" dirty="0" smtClean="0"/>
              <a:t> &amp; TESI protection switch</a:t>
            </a:r>
            <a:endParaRPr lang="en-US" sz="1200" b="0" dirty="0" smtClean="0"/>
          </a:p>
        </p:txBody>
      </p:sp>
      <p:sp>
        <p:nvSpPr>
          <p:cNvPr id="394" name="TextBox 393"/>
          <p:cNvSpPr txBox="1"/>
          <p:nvPr/>
        </p:nvSpPr>
        <p:spPr>
          <a:xfrm>
            <a:off x="7855868" y="364046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cxnSp>
        <p:nvCxnSpPr>
          <p:cNvPr id="395" name="Straight Arrow Connector 394"/>
          <p:cNvCxnSpPr>
            <a:stCxn id="944" idx="1"/>
            <a:endCxn id="340" idx="5"/>
          </p:cNvCxnSpPr>
          <p:nvPr/>
        </p:nvCxnSpPr>
        <p:spPr bwMode="auto">
          <a:xfrm>
            <a:off x="6271111" y="3982498"/>
            <a:ext cx="744572" cy="21060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948" idx="1"/>
            <a:endCxn id="341" idx="3"/>
          </p:cNvCxnSpPr>
          <p:nvPr/>
        </p:nvCxnSpPr>
        <p:spPr bwMode="auto">
          <a:xfrm>
            <a:off x="6271111" y="3028392"/>
            <a:ext cx="675974" cy="1027680"/>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 name="Rectangle 1162"/>
          <p:cNvSpPr/>
          <p:nvPr/>
        </p:nvSpPr>
        <p:spPr bwMode="auto">
          <a:xfrm>
            <a:off x="2743300"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4" name="Rectangle 1163"/>
          <p:cNvSpPr/>
          <p:nvPr/>
        </p:nvSpPr>
        <p:spPr bwMode="auto">
          <a:xfrm>
            <a:off x="2743880"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65" name="Straight Connector 1164"/>
          <p:cNvCxnSpPr/>
          <p:nvPr/>
        </p:nvCxnSpPr>
        <p:spPr bwMode="auto">
          <a:xfrm>
            <a:off x="3103341"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66" name="Rectangle 1165"/>
          <p:cNvSpPr/>
          <p:nvPr/>
        </p:nvSpPr>
        <p:spPr bwMode="auto">
          <a:xfrm>
            <a:off x="2743880"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7" name="Rectangle 1166"/>
          <p:cNvSpPr/>
          <p:nvPr/>
        </p:nvSpPr>
        <p:spPr bwMode="auto">
          <a:xfrm>
            <a:off x="2743880"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8" name="Rectangle 1167"/>
          <p:cNvSpPr/>
          <p:nvPr/>
        </p:nvSpPr>
        <p:spPr bwMode="auto">
          <a:xfrm>
            <a:off x="2743880"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9" name="Rectangle 1168"/>
          <p:cNvSpPr/>
          <p:nvPr/>
        </p:nvSpPr>
        <p:spPr bwMode="auto">
          <a:xfrm>
            <a:off x="2743299"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0" name="Rectangle 1169"/>
          <p:cNvSpPr/>
          <p:nvPr/>
        </p:nvSpPr>
        <p:spPr bwMode="auto">
          <a:xfrm>
            <a:off x="2743299"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1" name="Isosceles Triangle 1170"/>
          <p:cNvSpPr/>
          <p:nvPr/>
        </p:nvSpPr>
        <p:spPr bwMode="auto">
          <a:xfrm>
            <a:off x="2815887"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2" name="Group 267"/>
          <p:cNvGrpSpPr/>
          <p:nvPr/>
        </p:nvGrpSpPr>
        <p:grpSpPr>
          <a:xfrm>
            <a:off x="2815887" y="5304656"/>
            <a:ext cx="216024" cy="216023"/>
            <a:chOff x="9209112" y="7464897"/>
            <a:chExt cx="432048" cy="216023"/>
          </a:xfrm>
          <a:solidFill>
            <a:srgbClr val="FF99FF"/>
          </a:solidFill>
        </p:grpSpPr>
        <p:sp>
          <p:nvSpPr>
            <p:cNvPr id="1173" name="Flowchart: Delay 117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4" name="Flowchart: Delay 117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75" name="Isosceles Triangle 1174"/>
          <p:cNvSpPr/>
          <p:nvPr/>
        </p:nvSpPr>
        <p:spPr bwMode="auto">
          <a:xfrm flipV="1">
            <a:off x="2815887"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6" name="Isosceles Triangle 1175"/>
          <p:cNvSpPr/>
          <p:nvPr/>
        </p:nvSpPr>
        <p:spPr bwMode="auto">
          <a:xfrm>
            <a:off x="310391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7" name="Group 270"/>
          <p:cNvGrpSpPr/>
          <p:nvPr/>
        </p:nvGrpSpPr>
        <p:grpSpPr>
          <a:xfrm>
            <a:off x="3103919" y="5304656"/>
            <a:ext cx="216024" cy="216023"/>
            <a:chOff x="9209112" y="7464897"/>
            <a:chExt cx="432048" cy="216023"/>
          </a:xfrm>
          <a:solidFill>
            <a:srgbClr val="FF99FF"/>
          </a:solidFill>
        </p:grpSpPr>
        <p:sp>
          <p:nvSpPr>
            <p:cNvPr id="1178" name="Flowchart: Delay 11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9" name="Flowchart: Delay 11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80" name="Isosceles Triangle 1179"/>
          <p:cNvSpPr/>
          <p:nvPr/>
        </p:nvSpPr>
        <p:spPr bwMode="auto">
          <a:xfrm flipV="1">
            <a:off x="310391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1" name="Isosceles Triangle 1180"/>
          <p:cNvSpPr/>
          <p:nvPr/>
        </p:nvSpPr>
        <p:spPr bwMode="auto">
          <a:xfrm flipV="1">
            <a:off x="2967709"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2" name="Rectangle 1011"/>
          <p:cNvSpPr/>
          <p:nvPr/>
        </p:nvSpPr>
        <p:spPr bwMode="auto">
          <a:xfrm>
            <a:off x="411145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 name="Group 251"/>
          <p:cNvGrpSpPr/>
          <p:nvPr/>
        </p:nvGrpSpPr>
        <p:grpSpPr>
          <a:xfrm>
            <a:off x="5119564" y="2272308"/>
            <a:ext cx="216024" cy="216023"/>
            <a:chOff x="9209112" y="7464897"/>
            <a:chExt cx="432048" cy="216023"/>
          </a:xfrm>
        </p:grpSpPr>
        <p:sp>
          <p:nvSpPr>
            <p:cNvPr id="1021" name="Flowchart: Delay 102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54"/>
          <p:cNvGrpSpPr/>
          <p:nvPr/>
        </p:nvGrpSpPr>
        <p:grpSpPr>
          <a:xfrm>
            <a:off x="5407596" y="2272308"/>
            <a:ext cx="216024" cy="216023"/>
            <a:chOff x="9209112" y="7464897"/>
            <a:chExt cx="432048" cy="216023"/>
          </a:xfrm>
        </p:grpSpPr>
        <p:sp>
          <p:nvSpPr>
            <p:cNvPr id="1026" name="Flowchart: Delay 102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 name="Group 257"/>
          <p:cNvGrpSpPr/>
          <p:nvPr/>
        </p:nvGrpSpPr>
        <p:grpSpPr>
          <a:xfrm>
            <a:off x="5695628" y="2272308"/>
            <a:ext cx="216024" cy="216023"/>
            <a:chOff x="9209112" y="7464897"/>
            <a:chExt cx="432048" cy="216023"/>
          </a:xfrm>
        </p:grpSpPr>
        <p:sp>
          <p:nvSpPr>
            <p:cNvPr id="1031" name="Flowchart: Delay 103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 name="Group 267"/>
          <p:cNvGrpSpPr/>
          <p:nvPr/>
        </p:nvGrpSpPr>
        <p:grpSpPr>
          <a:xfrm>
            <a:off x="4183459" y="2272308"/>
            <a:ext cx="216024" cy="216023"/>
            <a:chOff x="9209112" y="7464897"/>
            <a:chExt cx="432048" cy="216023"/>
          </a:xfrm>
        </p:grpSpPr>
        <p:sp>
          <p:nvSpPr>
            <p:cNvPr id="1036" name="Flowchart: Delay 103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70"/>
          <p:cNvGrpSpPr/>
          <p:nvPr/>
        </p:nvGrpSpPr>
        <p:grpSpPr>
          <a:xfrm>
            <a:off x="4471491" y="2272308"/>
            <a:ext cx="216024" cy="216023"/>
            <a:chOff x="9209112" y="7464897"/>
            <a:chExt cx="432048" cy="216023"/>
          </a:xfrm>
        </p:grpSpPr>
        <p:sp>
          <p:nvSpPr>
            <p:cNvPr id="1041" name="Flowchart: Delay 10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73"/>
          <p:cNvGrpSpPr/>
          <p:nvPr/>
        </p:nvGrpSpPr>
        <p:grpSpPr>
          <a:xfrm>
            <a:off x="4759523" y="2272308"/>
            <a:ext cx="216024" cy="216023"/>
            <a:chOff x="9209112" y="7464897"/>
            <a:chExt cx="432048" cy="216023"/>
          </a:xfrm>
        </p:grpSpPr>
        <p:sp>
          <p:nvSpPr>
            <p:cNvPr id="1046" name="Flowchart: Delay 104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cxnSp>
        <p:nvCxnSpPr>
          <p:cNvPr id="193" name="Straight Arrow Connector 192"/>
          <p:cNvCxnSpPr/>
          <p:nvPr/>
        </p:nvCxnSpPr>
        <p:spPr bwMode="auto">
          <a:xfrm>
            <a:off x="726495" y="49366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10443" y="5728692"/>
            <a:ext cx="360676" cy="215444"/>
          </a:xfrm>
          <a:prstGeom prst="rect">
            <a:avLst/>
          </a:prstGeom>
          <a:solidFill>
            <a:schemeClr val="bg1"/>
          </a:solidFill>
        </p:spPr>
        <p:txBody>
          <a:bodyPr wrap="none" lIns="0" tIns="0" rIns="0" bIns="0" rtlCol="0">
            <a:spAutoFit/>
          </a:bodyPr>
          <a:lstStyle/>
          <a:p>
            <a:r>
              <a:rPr lang="en-GB" sz="1400" dirty="0" smtClean="0"/>
              <a:t>PEP</a:t>
            </a:r>
            <a:endParaRPr lang="en-US" sz="1400" dirty="0" smtClean="0"/>
          </a:p>
        </p:txBody>
      </p:sp>
      <p:cxnSp>
        <p:nvCxnSpPr>
          <p:cNvPr id="195" name="Straight Arrow Connector 194"/>
          <p:cNvCxnSpPr/>
          <p:nvPr/>
        </p:nvCxnSpPr>
        <p:spPr bwMode="auto">
          <a:xfrm>
            <a:off x="726495" y="672879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7007178"/>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sp>
        <p:nvSpPr>
          <p:cNvPr id="198" name="TextBox 197"/>
          <p:cNvSpPr txBox="1"/>
          <p:nvPr/>
        </p:nvSpPr>
        <p:spPr>
          <a:xfrm>
            <a:off x="1591171" y="5224636"/>
            <a:ext cx="792088" cy="369332"/>
          </a:xfrm>
          <a:prstGeom prst="rect">
            <a:avLst/>
          </a:prstGeom>
          <a:noFill/>
        </p:spPr>
        <p:txBody>
          <a:bodyPr wrap="square" lIns="0" tIns="0" rIns="0" bIns="0" rtlCol="0">
            <a:spAutoFit/>
          </a:bodyPr>
          <a:lstStyle/>
          <a:p>
            <a:pPr algn="ctr"/>
            <a:r>
              <a:rPr lang="en-GB" sz="1200" b="0" dirty="0" smtClean="0"/>
              <a:t>CVLAN MEP &amp; MIP</a:t>
            </a:r>
          </a:p>
        </p:txBody>
      </p:sp>
      <p:sp>
        <p:nvSpPr>
          <p:cNvPr id="199" name="TextBox 198"/>
          <p:cNvSpPr txBox="1"/>
          <p:nvPr/>
        </p:nvSpPr>
        <p:spPr>
          <a:xfrm>
            <a:off x="1519163" y="7168852"/>
            <a:ext cx="720080" cy="369332"/>
          </a:xfrm>
          <a:prstGeom prst="rect">
            <a:avLst/>
          </a:prstGeom>
          <a:noFill/>
        </p:spPr>
        <p:txBody>
          <a:bodyPr wrap="square" lIns="0" tIns="0" rIns="0" bIns="0" rtlCol="0">
            <a:spAutoFit/>
          </a:bodyPr>
          <a:lstStyle/>
          <a:p>
            <a:pPr algn="ctr"/>
            <a:r>
              <a:rPr lang="en-GB" sz="1200" b="0" dirty="0" smtClean="0"/>
              <a:t>SVLAN MEP</a:t>
            </a:r>
          </a:p>
        </p:txBody>
      </p:sp>
      <p:sp>
        <p:nvSpPr>
          <p:cNvPr id="200" name="Right Brace 199"/>
          <p:cNvSpPr/>
          <p:nvPr/>
        </p:nvSpPr>
        <p:spPr bwMode="auto">
          <a:xfrm>
            <a:off x="1591171" y="5872708"/>
            <a:ext cx="216024"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1735187" y="6232748"/>
            <a:ext cx="792088" cy="553998"/>
          </a:xfrm>
          <a:prstGeom prst="rect">
            <a:avLst/>
          </a:prstGeom>
          <a:noFill/>
        </p:spPr>
        <p:txBody>
          <a:bodyPr wrap="square" lIns="0" tIns="0" rIns="0" bIns="0" rtlCol="0">
            <a:spAutoFit/>
          </a:bodyPr>
          <a:lstStyle/>
          <a:p>
            <a:pPr algn="ctr"/>
            <a:r>
              <a:rPr lang="en-GB" sz="1200" b="0" dirty="0" smtClean="0"/>
              <a:t>CVLAN to SVLAN </a:t>
            </a:r>
            <a:r>
              <a:rPr lang="en-GB" sz="1200" b="0" dirty="0" err="1" smtClean="0"/>
              <a:t>mux</a:t>
            </a:r>
            <a:endParaRPr lang="en-GB" sz="1200" b="0" dirty="0" smtClean="0"/>
          </a:p>
        </p:txBody>
      </p:sp>
      <p:sp>
        <p:nvSpPr>
          <p:cNvPr id="202" name="TextBox 201"/>
          <p:cNvSpPr txBox="1"/>
          <p:nvPr/>
        </p:nvSpPr>
        <p:spPr>
          <a:xfrm>
            <a:off x="4471491" y="6521360"/>
            <a:ext cx="1368152" cy="184666"/>
          </a:xfrm>
          <a:prstGeom prst="rect">
            <a:avLst/>
          </a:prstGeom>
          <a:noFill/>
        </p:spPr>
        <p:txBody>
          <a:bodyPr wrap="square" lIns="0" tIns="0" rIns="0" bIns="0" rtlCol="0">
            <a:spAutoFit/>
          </a:bodyPr>
          <a:lstStyle/>
          <a:p>
            <a:r>
              <a:rPr lang="en-GB" sz="1200" b="0" dirty="0" smtClean="0"/>
              <a:t>SVLAN MEP</a:t>
            </a:r>
            <a:endParaRPr lang="en-US" sz="1200" b="0" dirty="0" smtClean="0"/>
          </a:p>
        </p:txBody>
      </p:sp>
      <p:cxnSp>
        <p:nvCxnSpPr>
          <p:cNvPr id="231" name="Straight Connector 230"/>
          <p:cNvCxnSpPr/>
          <p:nvPr/>
        </p:nvCxnSpPr>
        <p:spPr bwMode="auto">
          <a:xfrm rot="10800000" flipV="1">
            <a:off x="4159332" y="666397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3" name="Group 22"/>
          <p:cNvGrpSpPr>
            <a:grpSpLocks noChangeAspect="1"/>
          </p:cNvGrpSpPr>
          <p:nvPr/>
        </p:nvGrpSpPr>
        <p:grpSpPr>
          <a:xfrm rot="10800000">
            <a:off x="3967494" y="6280295"/>
            <a:ext cx="383676" cy="383676"/>
            <a:chOff x="655067" y="5296644"/>
            <a:chExt cx="504056" cy="504056"/>
          </a:xfrm>
          <a:solidFill>
            <a:schemeClr val="bg1"/>
          </a:solidFill>
        </p:grpSpPr>
        <p:sp>
          <p:nvSpPr>
            <p:cNvPr id="908" name="Isosceles Triangle 90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9" name="Trapezoid 90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31" name="Group 1230"/>
          <p:cNvGrpSpPr/>
          <p:nvPr/>
        </p:nvGrpSpPr>
        <p:grpSpPr>
          <a:xfrm>
            <a:off x="4063412" y="5656684"/>
            <a:ext cx="192114" cy="623606"/>
            <a:chOff x="6727650" y="2200300"/>
            <a:chExt cx="191838" cy="479590"/>
          </a:xfrm>
        </p:grpSpPr>
        <p:cxnSp>
          <p:nvCxnSpPr>
            <p:cNvPr id="259" name="Straight Connector 258"/>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0" name="Straight Connector 259"/>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1" name="Straight Connector 260"/>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7" name="Group 61"/>
          <p:cNvGrpSpPr>
            <a:grpSpLocks noChangeAspect="1"/>
          </p:cNvGrpSpPr>
          <p:nvPr/>
        </p:nvGrpSpPr>
        <p:grpSpPr>
          <a:xfrm flipH="1" flipV="1">
            <a:off x="6631731" y="2920121"/>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3303797"/>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1" name="Group 637"/>
          <p:cNvGrpSpPr/>
          <p:nvPr/>
        </p:nvGrpSpPr>
        <p:grpSpPr>
          <a:xfrm flipV="1">
            <a:off x="6668325" y="2440526"/>
            <a:ext cx="317190" cy="383676"/>
            <a:chOff x="4277907" y="2848372"/>
            <a:chExt cx="238120" cy="288032"/>
          </a:xfrm>
        </p:grpSpPr>
        <p:grpSp>
          <p:nvGrpSpPr>
            <p:cNvPr id="182"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3"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4"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4471491" y="5944716"/>
            <a:ext cx="1584176" cy="184666"/>
          </a:xfrm>
          <a:prstGeom prst="rect">
            <a:avLst/>
          </a:prstGeom>
          <a:noFill/>
        </p:spPr>
        <p:txBody>
          <a:bodyPr wrap="square" lIns="0" tIns="0" rIns="0" bIns="0" rtlCol="0">
            <a:spAutoFit/>
          </a:bodyPr>
          <a:lstStyle/>
          <a:p>
            <a:r>
              <a:rPr lang="en-GB" sz="1200" b="0" dirty="0" smtClean="0"/>
              <a:t>CVLAN MEP/MIP</a:t>
            </a:r>
            <a:endParaRPr lang="en-US" sz="1200" b="0" dirty="0" smtClean="0"/>
          </a:p>
        </p:txBody>
      </p:sp>
      <p:sp>
        <p:nvSpPr>
          <p:cNvPr id="941" name="Right Brace 940"/>
          <p:cNvSpPr/>
          <p:nvPr/>
        </p:nvSpPr>
        <p:spPr bwMode="auto">
          <a:xfrm>
            <a:off x="3462858" y="49366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1229" idx="0"/>
          </p:cNvCxnSpPr>
          <p:nvPr/>
        </p:nvCxnSpPr>
        <p:spPr bwMode="auto">
          <a:xfrm>
            <a:off x="3606874" y="5404656"/>
            <a:ext cx="403471" cy="5322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3462857" y="7168852"/>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908" idx="5"/>
          </p:cNvCxnSpPr>
          <p:nvPr/>
        </p:nvCxnSpPr>
        <p:spPr bwMode="auto">
          <a:xfrm flipV="1">
            <a:off x="3607394" y="6472133"/>
            <a:ext cx="456019" cy="8767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3462858" y="5872708"/>
            <a:ext cx="144537"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909" idx="3"/>
          </p:cNvCxnSpPr>
          <p:nvPr/>
        </p:nvCxnSpPr>
        <p:spPr bwMode="auto">
          <a:xfrm flipV="1">
            <a:off x="3607395" y="6335106"/>
            <a:ext cx="387420" cy="1856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4471491" y="6264106"/>
            <a:ext cx="1152128" cy="18466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955" name="Rectangle 954"/>
          <p:cNvSpPr/>
          <p:nvPr/>
        </p:nvSpPr>
        <p:spPr bwMode="auto">
          <a:xfrm>
            <a:off x="87109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1"/>
          <p:cNvGrpSpPr/>
          <p:nvPr/>
        </p:nvGrpSpPr>
        <p:grpSpPr>
          <a:xfrm>
            <a:off x="1879204" y="2272308"/>
            <a:ext cx="216024" cy="216023"/>
            <a:chOff x="9209112" y="7464897"/>
            <a:chExt cx="432048" cy="216023"/>
          </a:xfrm>
        </p:grpSpPr>
        <p:sp>
          <p:nvSpPr>
            <p:cNvPr id="976" name="Flowchart: Delay 97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9" name="Group 254"/>
          <p:cNvGrpSpPr/>
          <p:nvPr/>
        </p:nvGrpSpPr>
        <p:grpSpPr>
          <a:xfrm>
            <a:off x="2167236" y="2272308"/>
            <a:ext cx="216024" cy="216023"/>
            <a:chOff x="9209112" y="7464897"/>
            <a:chExt cx="432048" cy="216023"/>
          </a:xfrm>
        </p:grpSpPr>
        <p:sp>
          <p:nvSpPr>
            <p:cNvPr id="974" name="Flowchart: Delay 973"/>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0" name="Group 257"/>
          <p:cNvGrpSpPr/>
          <p:nvPr/>
        </p:nvGrpSpPr>
        <p:grpSpPr>
          <a:xfrm>
            <a:off x="2455268" y="2272308"/>
            <a:ext cx="216024" cy="216023"/>
            <a:chOff x="9209112" y="7464897"/>
            <a:chExt cx="432048" cy="216023"/>
          </a:xfrm>
        </p:grpSpPr>
        <p:sp>
          <p:nvSpPr>
            <p:cNvPr id="972" name="Flowchart: Delay 97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3" name="Group 267"/>
          <p:cNvGrpSpPr/>
          <p:nvPr/>
        </p:nvGrpSpPr>
        <p:grpSpPr>
          <a:xfrm>
            <a:off x="943099" y="2272308"/>
            <a:ext cx="216024" cy="216023"/>
            <a:chOff x="9209112" y="7464897"/>
            <a:chExt cx="432048" cy="216023"/>
          </a:xfrm>
        </p:grpSpPr>
        <p:sp>
          <p:nvSpPr>
            <p:cNvPr id="992" name="Flowchart: Delay 99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4" name="Group 270"/>
          <p:cNvGrpSpPr/>
          <p:nvPr/>
        </p:nvGrpSpPr>
        <p:grpSpPr>
          <a:xfrm>
            <a:off x="1231131" y="2272308"/>
            <a:ext cx="216024" cy="216023"/>
            <a:chOff x="9209112" y="7464897"/>
            <a:chExt cx="432048" cy="216023"/>
          </a:xfrm>
        </p:grpSpPr>
        <p:sp>
          <p:nvSpPr>
            <p:cNvPr id="990" name="Flowchart: Delay 989"/>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6" name="Group 273"/>
          <p:cNvGrpSpPr/>
          <p:nvPr/>
        </p:nvGrpSpPr>
        <p:grpSpPr>
          <a:xfrm>
            <a:off x="1519163" y="2272308"/>
            <a:ext cx="216024" cy="216023"/>
            <a:chOff x="9209112" y="7464897"/>
            <a:chExt cx="432048" cy="216023"/>
          </a:xfrm>
        </p:grpSpPr>
        <p:sp>
          <p:nvSpPr>
            <p:cNvPr id="988" name="Flowchart: Delay 98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1912268"/>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5" y="2868693"/>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247" name="Group 998"/>
          <p:cNvGrpSpPr/>
          <p:nvPr/>
        </p:nvGrpSpPr>
        <p:grpSpPr>
          <a:xfrm>
            <a:off x="4111451" y="2848372"/>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220030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3280420"/>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2848372"/>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2911088"/>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1912268"/>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2380320"/>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3316424"/>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2848372"/>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2974932"/>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3111959"/>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3136984"/>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256034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2879730"/>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978" name="Group 61"/>
          <p:cNvGrpSpPr>
            <a:grpSpLocks noChangeAspect="1"/>
          </p:cNvGrpSpPr>
          <p:nvPr/>
        </p:nvGrpSpPr>
        <p:grpSpPr>
          <a:xfrm flipH="1" flipV="1">
            <a:off x="6631731" y="3496444"/>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3880120"/>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3628901"/>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3551255"/>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3862122"/>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3688282"/>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3671818"/>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106" name="Rectangle 1105"/>
          <p:cNvSpPr/>
          <p:nvPr/>
        </p:nvSpPr>
        <p:spPr bwMode="auto">
          <a:xfrm>
            <a:off x="871092"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7" name="Rectangle 1106"/>
          <p:cNvSpPr/>
          <p:nvPr/>
        </p:nvSpPr>
        <p:spPr bwMode="auto">
          <a:xfrm>
            <a:off x="871672"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08" name="Straight Connector 1107"/>
          <p:cNvCxnSpPr/>
          <p:nvPr/>
        </p:nvCxnSpPr>
        <p:spPr bwMode="auto">
          <a:xfrm>
            <a:off x="1231133"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09" name="Rectangle 1108"/>
          <p:cNvSpPr/>
          <p:nvPr/>
        </p:nvSpPr>
        <p:spPr bwMode="auto">
          <a:xfrm>
            <a:off x="871672"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0" name="Rectangle 1109"/>
          <p:cNvSpPr/>
          <p:nvPr/>
        </p:nvSpPr>
        <p:spPr bwMode="auto">
          <a:xfrm>
            <a:off x="871672"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1" name="Rectangle 1110"/>
          <p:cNvSpPr/>
          <p:nvPr/>
        </p:nvSpPr>
        <p:spPr bwMode="auto">
          <a:xfrm>
            <a:off x="871672"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2" name="Rectangle 1111"/>
          <p:cNvSpPr/>
          <p:nvPr/>
        </p:nvSpPr>
        <p:spPr bwMode="auto">
          <a:xfrm>
            <a:off x="871091"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3" name="Rectangle 1112"/>
          <p:cNvSpPr/>
          <p:nvPr/>
        </p:nvSpPr>
        <p:spPr bwMode="auto">
          <a:xfrm>
            <a:off x="871091"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4" name="Isosceles Triangle 1113"/>
          <p:cNvSpPr/>
          <p:nvPr/>
        </p:nvSpPr>
        <p:spPr bwMode="auto">
          <a:xfrm>
            <a:off x="94367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15" name="Group 267"/>
          <p:cNvGrpSpPr/>
          <p:nvPr/>
        </p:nvGrpSpPr>
        <p:grpSpPr>
          <a:xfrm>
            <a:off x="943679" y="5304656"/>
            <a:ext cx="216024" cy="216023"/>
            <a:chOff x="9209112" y="7464897"/>
            <a:chExt cx="432048" cy="216023"/>
          </a:xfrm>
          <a:solidFill>
            <a:srgbClr val="FF99FF"/>
          </a:solidFill>
        </p:grpSpPr>
        <p:sp>
          <p:nvSpPr>
            <p:cNvPr id="1116" name="Flowchart: Delay 111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7" name="Flowchart: Delay 111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18" name="Isosceles Triangle 1117"/>
          <p:cNvSpPr/>
          <p:nvPr/>
        </p:nvSpPr>
        <p:spPr bwMode="auto">
          <a:xfrm flipV="1">
            <a:off x="94367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9" name="Isosceles Triangle 1118"/>
          <p:cNvSpPr/>
          <p:nvPr/>
        </p:nvSpPr>
        <p:spPr bwMode="auto">
          <a:xfrm>
            <a:off x="1231711"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0" name="Group 270"/>
          <p:cNvGrpSpPr/>
          <p:nvPr/>
        </p:nvGrpSpPr>
        <p:grpSpPr>
          <a:xfrm>
            <a:off x="1231711" y="5304656"/>
            <a:ext cx="216024" cy="216023"/>
            <a:chOff x="9209112" y="7464897"/>
            <a:chExt cx="432048" cy="216023"/>
          </a:xfrm>
          <a:solidFill>
            <a:srgbClr val="FF99FF"/>
          </a:solidFill>
        </p:grpSpPr>
        <p:sp>
          <p:nvSpPr>
            <p:cNvPr id="1121" name="Flowchart: Delay 11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2" name="Flowchart: Delay 11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23" name="Isosceles Triangle 1122"/>
          <p:cNvSpPr/>
          <p:nvPr/>
        </p:nvSpPr>
        <p:spPr bwMode="auto">
          <a:xfrm flipV="1">
            <a:off x="1231711"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4" name="Isosceles Triangle 1123"/>
          <p:cNvSpPr/>
          <p:nvPr/>
        </p:nvSpPr>
        <p:spPr bwMode="auto">
          <a:xfrm flipV="1">
            <a:off x="1095501"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85" name="Group 181"/>
          <p:cNvGrpSpPr/>
          <p:nvPr/>
        </p:nvGrpSpPr>
        <p:grpSpPr>
          <a:xfrm>
            <a:off x="2815366" y="5872708"/>
            <a:ext cx="504056" cy="1289313"/>
            <a:chOff x="1447155" y="3864495"/>
            <a:chExt cx="972108" cy="1512168"/>
          </a:xfrm>
        </p:grpSpPr>
        <p:sp>
          <p:nvSpPr>
            <p:cNvPr id="1186" name="TextBox 1185"/>
            <p:cNvSpPr txBox="1"/>
            <p:nvPr/>
          </p:nvSpPr>
          <p:spPr>
            <a:xfrm>
              <a:off x="1579814" y="4175293"/>
              <a:ext cx="700577" cy="307778"/>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187" name="Trapezoid 1186"/>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215" name="Group 637"/>
          <p:cNvGrpSpPr/>
          <p:nvPr/>
        </p:nvGrpSpPr>
        <p:grpSpPr>
          <a:xfrm flipV="1">
            <a:off x="4010344" y="5777064"/>
            <a:ext cx="317190" cy="383676"/>
            <a:chOff x="4277907" y="2848372"/>
            <a:chExt cx="238120" cy="288032"/>
          </a:xfrm>
          <a:solidFill>
            <a:srgbClr val="FF99FF"/>
          </a:solidFill>
        </p:grpSpPr>
        <p:grpSp>
          <p:nvGrpSpPr>
            <p:cNvPr id="1216" name="Group 263"/>
            <p:cNvGrpSpPr>
              <a:grpSpLocks noChangeAspect="1"/>
            </p:cNvGrpSpPr>
            <p:nvPr/>
          </p:nvGrpSpPr>
          <p:grpSpPr>
            <a:xfrm>
              <a:off x="4277907" y="2848372"/>
              <a:ext cx="96010" cy="288032"/>
              <a:chOff x="1951211" y="1696244"/>
              <a:chExt cx="144016" cy="432048"/>
            </a:xfrm>
            <a:grpFill/>
          </p:grpSpPr>
          <p:sp>
            <p:nvSpPr>
              <p:cNvPr id="1227" name="Flowchart: Delay 12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8" name="Isosceles Triangle 12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9" name="Flowchart: Delay 12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30" name="Isosceles Triangle 12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7" name="Group 264"/>
            <p:cNvGrpSpPr>
              <a:grpSpLocks noChangeAspect="1"/>
            </p:cNvGrpSpPr>
            <p:nvPr/>
          </p:nvGrpSpPr>
          <p:grpSpPr>
            <a:xfrm>
              <a:off x="4346157" y="2848372"/>
              <a:ext cx="96010" cy="288032"/>
              <a:chOff x="1951211" y="1696244"/>
              <a:chExt cx="144016" cy="432048"/>
            </a:xfrm>
            <a:grpFill/>
          </p:grpSpPr>
          <p:sp>
            <p:nvSpPr>
              <p:cNvPr id="1223" name="Flowchart: Delay 122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4" name="Isosceles Triangle 122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5" name="Flowchart: Delay 122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6" name="Isosceles Triangle 122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8" name="Group 273"/>
            <p:cNvGrpSpPr>
              <a:grpSpLocks noChangeAspect="1"/>
            </p:cNvGrpSpPr>
            <p:nvPr/>
          </p:nvGrpSpPr>
          <p:grpSpPr>
            <a:xfrm>
              <a:off x="4420017" y="2848372"/>
              <a:ext cx="96010" cy="288032"/>
              <a:chOff x="1951211" y="1696244"/>
              <a:chExt cx="144016" cy="432048"/>
            </a:xfrm>
            <a:grpFill/>
          </p:grpSpPr>
          <p:sp>
            <p:nvSpPr>
              <p:cNvPr id="1219" name="Flowchart: Delay 121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0" name="Isosceles Triangle 121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1" name="Flowchart: Delay 122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2" name="Isosceles Triangle 12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 name="Group 251"/>
          <p:cNvGrpSpPr/>
          <p:nvPr/>
        </p:nvGrpSpPr>
        <p:grpSpPr>
          <a:xfrm>
            <a:off x="5119564" y="5728692"/>
            <a:ext cx="216024" cy="216023"/>
            <a:chOff x="9209112" y="7464897"/>
            <a:chExt cx="432048" cy="216023"/>
          </a:xfrm>
          <a:solidFill>
            <a:srgbClr val="FF99FF"/>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254"/>
          <p:cNvGrpSpPr/>
          <p:nvPr/>
        </p:nvGrpSpPr>
        <p:grpSpPr>
          <a:xfrm>
            <a:off x="5407596" y="5728692"/>
            <a:ext cx="216024" cy="216023"/>
            <a:chOff x="9209112" y="7464897"/>
            <a:chExt cx="432048" cy="216023"/>
          </a:xfrm>
          <a:solidFill>
            <a:srgbClr val="FF99FF"/>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 name="Group 257"/>
          <p:cNvGrpSpPr/>
          <p:nvPr/>
        </p:nvGrpSpPr>
        <p:grpSpPr>
          <a:xfrm>
            <a:off x="5695628" y="5728692"/>
            <a:ext cx="216024" cy="216023"/>
            <a:chOff x="9209112" y="7464897"/>
            <a:chExt cx="432048" cy="216023"/>
          </a:xfrm>
          <a:solidFill>
            <a:srgbClr val="FF99FF"/>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267"/>
          <p:cNvGrpSpPr/>
          <p:nvPr/>
        </p:nvGrpSpPr>
        <p:grpSpPr>
          <a:xfrm>
            <a:off x="4183459" y="5728692"/>
            <a:ext cx="216024" cy="216023"/>
            <a:chOff x="9209112" y="7464897"/>
            <a:chExt cx="432048" cy="216023"/>
          </a:xfrm>
          <a:solidFill>
            <a:srgbClr val="FF99FF"/>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 name="Group 270"/>
          <p:cNvGrpSpPr/>
          <p:nvPr/>
        </p:nvGrpSpPr>
        <p:grpSpPr>
          <a:xfrm>
            <a:off x="4471491" y="5728692"/>
            <a:ext cx="216024" cy="216023"/>
            <a:chOff x="9209112" y="7464897"/>
            <a:chExt cx="432048" cy="216023"/>
          </a:xfrm>
          <a:solidFill>
            <a:srgbClr val="FF99FF"/>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 name="Group 273"/>
          <p:cNvGrpSpPr/>
          <p:nvPr/>
        </p:nvGrpSpPr>
        <p:grpSpPr>
          <a:xfrm>
            <a:off x="4759523" y="5728692"/>
            <a:ext cx="216024" cy="216023"/>
            <a:chOff x="9209112" y="7464897"/>
            <a:chExt cx="432048" cy="216023"/>
          </a:xfrm>
          <a:solidFill>
            <a:srgbClr val="FF99FF"/>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grpSp>
        <p:nvGrpSpPr>
          <p:cNvPr id="14" name="Group 61"/>
          <p:cNvGrpSpPr>
            <a:grpSpLocks noChangeAspect="1"/>
          </p:cNvGrpSpPr>
          <p:nvPr/>
        </p:nvGrpSpPr>
        <p:grpSpPr>
          <a:xfrm flipH="1" flipV="1">
            <a:off x="6631731" y="6376505"/>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6760181"/>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637"/>
          <p:cNvGrpSpPr/>
          <p:nvPr/>
        </p:nvGrpSpPr>
        <p:grpSpPr>
          <a:xfrm flipV="1">
            <a:off x="6668325" y="5896910"/>
            <a:ext cx="317190" cy="383676"/>
            <a:chOff x="4277907" y="2848372"/>
            <a:chExt cx="238120" cy="288032"/>
          </a:xfrm>
        </p:grpSpPr>
        <p:grpSp>
          <p:nvGrpSpPr>
            <p:cNvPr id="16"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9" name="Group 251"/>
          <p:cNvGrpSpPr/>
          <p:nvPr/>
        </p:nvGrpSpPr>
        <p:grpSpPr>
          <a:xfrm>
            <a:off x="1879204" y="5728692"/>
            <a:ext cx="216024" cy="216023"/>
            <a:chOff x="9209112" y="7464897"/>
            <a:chExt cx="432048" cy="216023"/>
          </a:xfrm>
          <a:solidFill>
            <a:srgbClr val="FF99FF"/>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 name="Group 254"/>
          <p:cNvGrpSpPr/>
          <p:nvPr/>
        </p:nvGrpSpPr>
        <p:grpSpPr>
          <a:xfrm>
            <a:off x="2167236" y="5728692"/>
            <a:ext cx="216024" cy="216023"/>
            <a:chOff x="9209112" y="7464897"/>
            <a:chExt cx="432048" cy="216023"/>
          </a:xfrm>
          <a:solidFill>
            <a:srgbClr val="FF99FF"/>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 name="Group 257"/>
          <p:cNvGrpSpPr/>
          <p:nvPr/>
        </p:nvGrpSpPr>
        <p:grpSpPr>
          <a:xfrm>
            <a:off x="2455268" y="5728692"/>
            <a:ext cx="216024" cy="216023"/>
            <a:chOff x="9209112" y="7464897"/>
            <a:chExt cx="432048" cy="216023"/>
          </a:xfrm>
          <a:solidFill>
            <a:srgbClr val="FF99FF"/>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 name="Group 267"/>
          <p:cNvGrpSpPr/>
          <p:nvPr/>
        </p:nvGrpSpPr>
        <p:grpSpPr>
          <a:xfrm>
            <a:off x="943099" y="5728692"/>
            <a:ext cx="216024" cy="216023"/>
            <a:chOff x="9209112" y="7464897"/>
            <a:chExt cx="432048" cy="216023"/>
          </a:xfrm>
          <a:solidFill>
            <a:srgbClr val="FF99FF"/>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 name="Group 270"/>
          <p:cNvGrpSpPr/>
          <p:nvPr/>
        </p:nvGrpSpPr>
        <p:grpSpPr>
          <a:xfrm>
            <a:off x="1231131" y="5728692"/>
            <a:ext cx="216024" cy="216023"/>
            <a:chOff x="9209112" y="7464897"/>
            <a:chExt cx="432048" cy="216023"/>
          </a:xfrm>
          <a:solidFill>
            <a:srgbClr val="FF99FF"/>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 name="Group 273"/>
          <p:cNvGrpSpPr/>
          <p:nvPr/>
        </p:nvGrpSpPr>
        <p:grpSpPr>
          <a:xfrm>
            <a:off x="1519163" y="5728692"/>
            <a:ext cx="216024" cy="216023"/>
            <a:chOff x="9209112" y="7464897"/>
            <a:chExt cx="432048" cy="216023"/>
          </a:xfrm>
          <a:solidFill>
            <a:srgbClr val="FF99FF"/>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1406" y="6325077"/>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grpSp>
        <p:nvGrpSpPr>
          <p:cNvPr id="25"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5836704"/>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6431316"/>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6568343"/>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6016724"/>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6336114"/>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26" name="Group 61"/>
          <p:cNvGrpSpPr>
            <a:grpSpLocks noChangeAspect="1"/>
          </p:cNvGrpSpPr>
          <p:nvPr/>
        </p:nvGrpSpPr>
        <p:grpSpPr>
          <a:xfrm flipH="1" flipV="1">
            <a:off x="6631731" y="6952828"/>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7336504"/>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7007639"/>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7144666"/>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712820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grpSp>
        <p:nvGrpSpPr>
          <p:cNvPr id="251" name="Group 61"/>
          <p:cNvGrpSpPr>
            <a:grpSpLocks noChangeAspect="1"/>
          </p:cNvGrpSpPr>
          <p:nvPr/>
        </p:nvGrpSpPr>
        <p:grpSpPr>
          <a:xfrm rot="10800000">
            <a:off x="4032447" y="2860605"/>
            <a:ext cx="383676" cy="383676"/>
            <a:chOff x="655067" y="5296644"/>
            <a:chExt cx="504056" cy="504056"/>
          </a:xfrm>
          <a:solidFill>
            <a:schemeClr val="bg1"/>
          </a:solidFill>
        </p:grpSpPr>
        <p:sp>
          <p:nvSpPr>
            <p:cNvPr id="252" name="Isosceles Triangle 351"/>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3" name="Trapezoid 2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54" name="Straight Connector 253"/>
          <p:cNvCxnSpPr>
            <a:stCxn id="283" idx="2"/>
            <a:endCxn id="252" idx="0"/>
          </p:cNvCxnSpPr>
          <p:nvPr/>
        </p:nvCxnSpPr>
        <p:spPr bwMode="auto">
          <a:xfrm flipV="1">
            <a:off x="4224285" y="3244281"/>
            <a:ext cx="0" cy="16295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5" name="Straight Connector 254"/>
          <p:cNvCxnSpPr/>
          <p:nvPr/>
        </p:nvCxnSpPr>
        <p:spPr bwMode="auto">
          <a:xfrm rot="10800000" flipV="1">
            <a:off x="4128366"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6" name="Straight Connector 255"/>
          <p:cNvCxnSpPr/>
          <p:nvPr/>
        </p:nvCxnSpPr>
        <p:spPr bwMode="auto">
          <a:xfrm rot="10800000" flipV="1">
            <a:off x="4320204"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7" name="Straight Connector 334"/>
          <p:cNvCxnSpPr/>
          <p:nvPr/>
        </p:nvCxnSpPr>
        <p:spPr bwMode="auto">
          <a:xfrm rot="10800000" flipV="1">
            <a:off x="4224285"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8" name="Rectangle 257"/>
          <p:cNvSpPr/>
          <p:nvPr/>
        </p:nvSpPr>
        <p:spPr bwMode="auto">
          <a:xfrm>
            <a:off x="863515"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863515"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863515"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4" name="Rectangle 263"/>
          <p:cNvSpPr/>
          <p:nvPr/>
        </p:nvSpPr>
        <p:spPr bwMode="auto">
          <a:xfrm>
            <a:off x="863515"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5" name="Rectangle 264"/>
          <p:cNvSpPr/>
          <p:nvPr/>
        </p:nvSpPr>
        <p:spPr bwMode="auto">
          <a:xfrm>
            <a:off x="863515"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6" name="Isosceles Triangle 265"/>
          <p:cNvSpPr/>
          <p:nvPr/>
        </p:nvSpPr>
        <p:spPr bwMode="auto">
          <a:xfrm flipV="1">
            <a:off x="1007531"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7" name="Straight Arrow Connector 266"/>
          <p:cNvCxnSpPr/>
          <p:nvPr/>
        </p:nvCxnSpPr>
        <p:spPr bwMode="auto">
          <a:xfrm>
            <a:off x="720079" y="2759167"/>
            <a:ext cx="0" cy="122413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68" name="TextBox 267"/>
          <p:cNvSpPr txBox="1"/>
          <p:nvPr/>
        </p:nvSpPr>
        <p:spPr>
          <a:xfrm rot="16200000" flipH="1">
            <a:off x="499218" y="3258386"/>
            <a:ext cx="370294" cy="215444"/>
          </a:xfrm>
          <a:prstGeom prst="rect">
            <a:avLst/>
          </a:prstGeom>
          <a:solidFill>
            <a:schemeClr val="bg1"/>
          </a:solidFill>
        </p:spPr>
        <p:txBody>
          <a:bodyPr wrap="none" lIns="0" tIns="0" rIns="0" bIns="0" rtlCol="0">
            <a:spAutoFit/>
          </a:bodyPr>
          <a:lstStyle/>
          <a:p>
            <a:r>
              <a:rPr lang="en-GB" sz="1400" dirty="0" smtClean="0"/>
              <a:t>CEP</a:t>
            </a:r>
            <a:endParaRPr lang="en-US" sz="1400" dirty="0" smtClean="0"/>
          </a:p>
        </p:txBody>
      </p:sp>
      <p:sp>
        <p:nvSpPr>
          <p:cNvPr id="269" name="TextBox 268"/>
          <p:cNvSpPr txBox="1"/>
          <p:nvPr/>
        </p:nvSpPr>
        <p:spPr>
          <a:xfrm>
            <a:off x="1583595" y="3191215"/>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270" name="Right Brace 269"/>
          <p:cNvSpPr/>
          <p:nvPr/>
        </p:nvSpPr>
        <p:spPr bwMode="auto">
          <a:xfrm>
            <a:off x="1655603" y="2759167"/>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1" name="TextBox 270"/>
          <p:cNvSpPr txBox="1"/>
          <p:nvPr/>
        </p:nvSpPr>
        <p:spPr>
          <a:xfrm>
            <a:off x="1799619" y="2821883"/>
            <a:ext cx="864096" cy="369332"/>
          </a:xfrm>
          <a:prstGeom prst="rect">
            <a:avLst/>
          </a:prstGeom>
          <a:noFill/>
        </p:spPr>
        <p:txBody>
          <a:bodyPr wrap="square" lIns="0" tIns="0" rIns="0" bIns="0" rtlCol="0">
            <a:spAutoFit/>
          </a:bodyPr>
          <a:lstStyle/>
          <a:p>
            <a:pPr algn="ctr"/>
            <a:r>
              <a:rPr lang="en-GB" sz="1200" b="0" dirty="0" smtClean="0"/>
              <a:t>CVLAN to Link </a:t>
            </a:r>
            <a:r>
              <a:rPr lang="en-GB" sz="1200" b="0" dirty="0" err="1" smtClean="0"/>
              <a:t>mux</a:t>
            </a:r>
            <a:endParaRPr lang="en-GB" sz="1200" b="0" dirty="0" smtClean="0"/>
          </a:p>
        </p:txBody>
      </p:sp>
      <p:sp>
        <p:nvSpPr>
          <p:cNvPr id="272" name="Rectangle 271"/>
          <p:cNvSpPr/>
          <p:nvPr/>
        </p:nvSpPr>
        <p:spPr bwMode="auto">
          <a:xfrm>
            <a:off x="2736303"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3" name="Rectangle 272"/>
          <p:cNvSpPr/>
          <p:nvPr/>
        </p:nvSpPr>
        <p:spPr bwMode="auto">
          <a:xfrm>
            <a:off x="2736303"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2736303"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5" name="Rectangle 274"/>
          <p:cNvSpPr/>
          <p:nvPr/>
        </p:nvSpPr>
        <p:spPr bwMode="auto">
          <a:xfrm>
            <a:off x="2736303"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a:off x="2736303"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flipV="1">
            <a:off x="2880319"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8" name="Group 181"/>
          <p:cNvGrpSpPr/>
          <p:nvPr/>
        </p:nvGrpSpPr>
        <p:grpSpPr>
          <a:xfrm>
            <a:off x="2808311" y="2759167"/>
            <a:ext cx="576064" cy="425217"/>
            <a:chOff x="1447155" y="3864495"/>
            <a:chExt cx="972108" cy="1512168"/>
          </a:xfrm>
        </p:grpSpPr>
        <p:sp>
          <p:nvSpPr>
            <p:cNvPr id="279" name="TextBox 278"/>
            <p:cNvSpPr txBox="1"/>
            <p:nvPr/>
          </p:nvSpPr>
          <p:spPr>
            <a:xfrm>
              <a:off x="1579814" y="4376649"/>
              <a:ext cx="700577"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80" name="Trapezoid 279"/>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81" name="Group 61"/>
          <p:cNvGrpSpPr>
            <a:grpSpLocks noChangeAspect="1"/>
          </p:cNvGrpSpPr>
          <p:nvPr/>
        </p:nvGrpSpPr>
        <p:grpSpPr>
          <a:xfrm flipH="1" flipV="1">
            <a:off x="4032447" y="3407239"/>
            <a:ext cx="383676" cy="383676"/>
            <a:chOff x="655067" y="5296644"/>
            <a:chExt cx="504056" cy="504056"/>
          </a:xfrm>
          <a:solidFill>
            <a:schemeClr val="bg1"/>
          </a:solidFill>
        </p:grpSpPr>
        <p:sp>
          <p:nvSpPr>
            <p:cNvPr id="282" name="Isosceles Triangle 281"/>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4" name="Straight Connector 283"/>
          <p:cNvCxnSpPr>
            <a:endCxn id="282" idx="0"/>
          </p:cNvCxnSpPr>
          <p:nvPr/>
        </p:nvCxnSpPr>
        <p:spPr bwMode="auto">
          <a:xfrm flipV="1">
            <a:off x="4224285" y="3790915"/>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5" name="Right Brace 284"/>
          <p:cNvSpPr/>
          <p:nvPr/>
        </p:nvSpPr>
        <p:spPr bwMode="auto">
          <a:xfrm>
            <a:off x="3528391" y="353969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6" name="Straight Arrow Connector 285"/>
          <p:cNvCxnSpPr>
            <a:stCxn id="285" idx="1"/>
            <a:endCxn id="283" idx="3"/>
          </p:cNvCxnSpPr>
          <p:nvPr/>
        </p:nvCxnSpPr>
        <p:spPr bwMode="auto">
          <a:xfrm flipV="1">
            <a:off x="3672407" y="3462050"/>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7" name="Right Brace 286"/>
          <p:cNvSpPr/>
          <p:nvPr/>
        </p:nvSpPr>
        <p:spPr bwMode="auto">
          <a:xfrm>
            <a:off x="3528391" y="3772917"/>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8" name="Straight Arrow Connector 287"/>
          <p:cNvCxnSpPr>
            <a:stCxn id="287" idx="1"/>
            <a:endCxn id="282" idx="5"/>
          </p:cNvCxnSpPr>
          <p:nvPr/>
        </p:nvCxnSpPr>
        <p:spPr bwMode="auto">
          <a:xfrm flipV="1">
            <a:off x="3672407" y="3599077"/>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9" name="Right Brace 288"/>
          <p:cNvSpPr/>
          <p:nvPr/>
        </p:nvSpPr>
        <p:spPr bwMode="auto">
          <a:xfrm>
            <a:off x="3527870" y="3167854"/>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0" name="Straight Arrow Connector 289"/>
          <p:cNvCxnSpPr>
            <a:stCxn id="289" idx="1"/>
            <a:endCxn id="252" idx="5"/>
          </p:cNvCxnSpPr>
          <p:nvPr/>
        </p:nvCxnSpPr>
        <p:spPr bwMode="auto">
          <a:xfrm flipV="1">
            <a:off x="3672407" y="3052443"/>
            <a:ext cx="455959" cy="2954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1" name="Right Brace 290"/>
          <p:cNvSpPr/>
          <p:nvPr/>
        </p:nvSpPr>
        <p:spPr bwMode="auto">
          <a:xfrm>
            <a:off x="3528391" y="2759167"/>
            <a:ext cx="144016" cy="4135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2" name="Straight Arrow Connector 291"/>
          <p:cNvCxnSpPr>
            <a:stCxn id="291" idx="1"/>
            <a:endCxn id="253" idx="3"/>
          </p:cNvCxnSpPr>
          <p:nvPr/>
        </p:nvCxnSpPr>
        <p:spPr bwMode="auto">
          <a:xfrm flipV="1">
            <a:off x="3672407" y="2915416"/>
            <a:ext cx="387361" cy="505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3" name="TextBox 292"/>
          <p:cNvSpPr txBox="1"/>
          <p:nvPr/>
        </p:nvSpPr>
        <p:spPr>
          <a:xfrm>
            <a:off x="4507495" y="3119207"/>
            <a:ext cx="684076"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294" name="Rectangle 293"/>
          <p:cNvSpPr/>
          <p:nvPr/>
        </p:nvSpPr>
        <p:spPr>
          <a:xfrm>
            <a:off x="4507495" y="2861953"/>
            <a:ext cx="965112" cy="18524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295" name="TextBox 294"/>
          <p:cNvSpPr txBox="1"/>
          <p:nvPr/>
        </p:nvSpPr>
        <p:spPr>
          <a:xfrm>
            <a:off x="4507495" y="3654041"/>
            <a:ext cx="893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69" name="TextBox 168"/>
          <p:cNvSpPr txBox="1"/>
          <p:nvPr/>
        </p:nvSpPr>
        <p:spPr>
          <a:xfrm>
            <a:off x="655067" y="904156"/>
            <a:ext cx="6665543" cy="1538883"/>
          </a:xfrm>
          <a:prstGeom prst="rect">
            <a:avLst/>
          </a:prstGeom>
          <a:noFill/>
        </p:spPr>
        <p:txBody>
          <a:bodyPr wrap="none" lIns="0" tIns="0" rIns="0" bIns="0" rtlCol="0">
            <a:spAutoFit/>
          </a:bodyPr>
          <a:lstStyle/>
          <a:p>
            <a:r>
              <a:rPr lang="en-GB" sz="2000" b="0" dirty="0" smtClean="0"/>
              <a:t>W: Working (is similar to Primary)</a:t>
            </a:r>
          </a:p>
          <a:p>
            <a:r>
              <a:rPr lang="en-GB" sz="2000" b="0" dirty="0" smtClean="0"/>
              <a:t>P: Protection (is similar to Secondary)</a:t>
            </a:r>
          </a:p>
          <a:p>
            <a:endParaRPr lang="en-GB" sz="2000" b="0" dirty="0" smtClean="0"/>
          </a:p>
          <a:p>
            <a:r>
              <a:rPr lang="en-GB" sz="2000" b="0" dirty="0" smtClean="0"/>
              <a:t>W*: Alternate Working/Primary in distributed protection</a:t>
            </a:r>
          </a:p>
          <a:p>
            <a:r>
              <a:rPr lang="en-GB" sz="2000" b="0" dirty="0" smtClean="0"/>
              <a:t>P*: Alternate Protection/Secondary in distributed protection</a:t>
            </a:r>
            <a:endParaRPr lang="en-US" sz="2000"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High level model of IBBEB nodes</a:t>
            </a:r>
            <a:endParaRPr lang="en-US" dirty="0"/>
          </a:p>
        </p:txBody>
      </p:sp>
      <p:sp>
        <p:nvSpPr>
          <p:cNvPr id="266" name="TextBox 265"/>
          <p:cNvSpPr txBox="1"/>
          <p:nvPr/>
        </p:nvSpPr>
        <p:spPr>
          <a:xfrm>
            <a:off x="7999883" y="4937765"/>
            <a:ext cx="1800200" cy="430887"/>
          </a:xfrm>
          <a:prstGeom prst="rect">
            <a:avLst/>
          </a:prstGeom>
          <a:noFill/>
        </p:spPr>
        <p:txBody>
          <a:bodyPr wrap="square" lIns="0" tIns="0" rIns="0" bIns="0" rtlCol="0">
            <a:spAutoFit/>
          </a:bodyPr>
          <a:lstStyle/>
          <a:p>
            <a:r>
              <a:rPr lang="en-GB" sz="1400" b="0" dirty="0" smtClean="0"/>
              <a:t>SVLAN </a:t>
            </a:r>
            <a:r>
              <a:rPr lang="en-GB" sz="1400" b="0" dirty="0" err="1" smtClean="0"/>
              <a:t>mux</a:t>
            </a:r>
            <a:r>
              <a:rPr lang="en-GB" sz="1400" b="0" dirty="0" smtClean="0"/>
              <a:t> BVLAN/TESI MEP</a:t>
            </a:r>
            <a:endParaRPr lang="en-US" sz="1400" b="0" dirty="0" smtClean="0"/>
          </a:p>
        </p:txBody>
      </p:sp>
      <p:sp>
        <p:nvSpPr>
          <p:cNvPr id="267" name="TextBox 266"/>
          <p:cNvSpPr txBox="1"/>
          <p:nvPr/>
        </p:nvSpPr>
        <p:spPr>
          <a:xfrm>
            <a:off x="6631731" y="6592788"/>
            <a:ext cx="1728192" cy="430887"/>
          </a:xfrm>
          <a:prstGeom prst="rect">
            <a:avLst/>
          </a:prstGeom>
          <a:noFill/>
        </p:spPr>
        <p:txBody>
          <a:bodyPr wrap="square" lIns="0" tIns="0" rIns="0" bIns="0" rtlCol="0">
            <a:spAutoFit/>
          </a:bodyPr>
          <a:lstStyle/>
          <a:p>
            <a:r>
              <a:rPr lang="en-GB" sz="1400" b="0" dirty="0" smtClean="0"/>
              <a:t>BVLAN/TESI </a:t>
            </a:r>
            <a:r>
              <a:rPr lang="en-GB" sz="1400" b="0" dirty="0" err="1" smtClean="0"/>
              <a:t>mux</a:t>
            </a:r>
            <a:endParaRPr lang="en-GB" sz="1400" b="0" dirty="0" smtClean="0"/>
          </a:p>
          <a:p>
            <a:r>
              <a:rPr lang="en-GB" sz="1400" b="0" dirty="0" smtClean="0"/>
              <a:t>Link MEP </a:t>
            </a:r>
            <a:endParaRPr lang="en-US" sz="1400" b="0" dirty="0" smtClean="0"/>
          </a:p>
        </p:txBody>
      </p:sp>
      <p:sp>
        <p:nvSpPr>
          <p:cNvPr id="465" name="Freeform 464"/>
          <p:cNvSpPr/>
          <p:nvPr/>
        </p:nvSpPr>
        <p:spPr bwMode="auto">
          <a:xfrm flipH="1" flipV="1">
            <a:off x="1095274" y="2474649"/>
            <a:ext cx="1344915" cy="2967933"/>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rot="10800000">
            <a:off x="3108285" y="4962985"/>
            <a:ext cx="383676" cy="383676"/>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rot="10800000">
            <a:off x="3587880" y="4962985"/>
            <a:ext cx="383676" cy="383676"/>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6"/>
          <p:cNvGrpSpPr>
            <a:grpSpLocks noChangeAspect="1"/>
          </p:cNvGrpSpPr>
          <p:nvPr/>
        </p:nvGrpSpPr>
        <p:grpSpPr>
          <a:xfrm rot="10800000">
            <a:off x="4067475" y="4962985"/>
            <a:ext cx="383676" cy="383676"/>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 name="Group 19"/>
          <p:cNvGrpSpPr>
            <a:grpSpLocks noChangeAspect="1"/>
          </p:cNvGrpSpPr>
          <p:nvPr/>
        </p:nvGrpSpPr>
        <p:grpSpPr>
          <a:xfrm rot="10800000">
            <a:off x="4547070" y="4962985"/>
            <a:ext cx="383676" cy="383676"/>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22"/>
          <p:cNvGrpSpPr>
            <a:grpSpLocks noChangeAspect="1"/>
          </p:cNvGrpSpPr>
          <p:nvPr/>
        </p:nvGrpSpPr>
        <p:grpSpPr>
          <a:xfrm rot="10800000">
            <a:off x="5026666" y="4962985"/>
            <a:ext cx="383676" cy="383676"/>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5"/>
          <p:cNvGrpSpPr>
            <a:grpSpLocks noChangeAspect="1"/>
          </p:cNvGrpSpPr>
          <p:nvPr/>
        </p:nvGrpSpPr>
        <p:grpSpPr>
          <a:xfrm rot="10800000">
            <a:off x="5506261" y="4962985"/>
            <a:ext cx="383676" cy="383676"/>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 name="Group 43"/>
          <p:cNvGrpSpPr>
            <a:grpSpLocks noChangeAspect="1"/>
          </p:cNvGrpSpPr>
          <p:nvPr/>
        </p:nvGrpSpPr>
        <p:grpSpPr>
          <a:xfrm rot="10800000">
            <a:off x="4547072" y="6593611"/>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3875638" y="6593611"/>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204205" y="6593611"/>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532772" y="6593611"/>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30012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79718"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5931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3890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218504"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9809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8348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63396"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91962"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205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58"/>
          <p:cNvGrpSpPr>
            <a:grpSpLocks noChangeAspect="1"/>
          </p:cNvGrpSpPr>
          <p:nvPr/>
        </p:nvGrpSpPr>
        <p:grpSpPr>
          <a:xfrm flipH="1">
            <a:off x="2245014" y="2852768"/>
            <a:ext cx="383676" cy="383676"/>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61"/>
          <p:cNvGrpSpPr>
            <a:grpSpLocks noChangeAspect="1"/>
          </p:cNvGrpSpPr>
          <p:nvPr/>
        </p:nvGrpSpPr>
        <p:grpSpPr>
          <a:xfrm flipH="1">
            <a:off x="3683800" y="2852768"/>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163396" y="2852768"/>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355234"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7563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724610" y="2852768"/>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55234"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59315"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5115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7971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7155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7563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3685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4093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3277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82052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012367"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1644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1644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12"/>
          <p:cNvGrpSpPr>
            <a:grpSpLocks noChangeAspect="1"/>
          </p:cNvGrpSpPr>
          <p:nvPr/>
        </p:nvGrpSpPr>
        <p:grpSpPr>
          <a:xfrm rot="10800000">
            <a:off x="5985858" y="4962986"/>
            <a:ext cx="383676" cy="383676"/>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13"/>
          <p:cNvGrpSpPr>
            <a:grpSpLocks noChangeAspect="1"/>
          </p:cNvGrpSpPr>
          <p:nvPr/>
        </p:nvGrpSpPr>
        <p:grpSpPr>
          <a:xfrm rot="10800000">
            <a:off x="6465453" y="4962986"/>
            <a:ext cx="383676" cy="383676"/>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6" name="Group 16"/>
          <p:cNvGrpSpPr>
            <a:grpSpLocks noChangeAspect="1"/>
          </p:cNvGrpSpPr>
          <p:nvPr/>
        </p:nvGrpSpPr>
        <p:grpSpPr>
          <a:xfrm rot="10800000">
            <a:off x="6945048" y="4962986"/>
            <a:ext cx="383676" cy="383676"/>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7" name="Group 19"/>
          <p:cNvGrpSpPr>
            <a:grpSpLocks noChangeAspect="1"/>
          </p:cNvGrpSpPr>
          <p:nvPr/>
        </p:nvGrpSpPr>
        <p:grpSpPr>
          <a:xfrm rot="10800000">
            <a:off x="7424643" y="4962986"/>
            <a:ext cx="383676" cy="383676"/>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2"/>
          <p:cNvGrpSpPr>
            <a:grpSpLocks noChangeAspect="1"/>
          </p:cNvGrpSpPr>
          <p:nvPr/>
        </p:nvGrpSpPr>
        <p:grpSpPr>
          <a:xfrm rot="10800000">
            <a:off x="2149095" y="4962986"/>
            <a:ext cx="383676" cy="383676"/>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1" name="Group 25"/>
          <p:cNvGrpSpPr>
            <a:grpSpLocks noChangeAspect="1"/>
          </p:cNvGrpSpPr>
          <p:nvPr/>
        </p:nvGrpSpPr>
        <p:grpSpPr>
          <a:xfrm rot="10800000">
            <a:off x="2628691" y="4962986"/>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7769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57291"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13688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616482"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40934"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20529"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2" name="Group 733"/>
          <p:cNvGrpSpPr/>
          <p:nvPr/>
        </p:nvGrpSpPr>
        <p:grpSpPr>
          <a:xfrm>
            <a:off x="2245014" y="4379870"/>
            <a:ext cx="5467386" cy="583116"/>
            <a:chOff x="2095227" y="4864594"/>
            <a:chExt cx="4104456" cy="72009"/>
          </a:xfrm>
        </p:grpSpPr>
        <p:cxnSp>
          <p:nvCxnSpPr>
            <p:cNvPr id="312" name="Straight Connector 311"/>
            <p:cNvCxnSpPr/>
            <p:nvPr/>
          </p:nvCxnSpPr>
          <p:spPr bwMode="auto">
            <a:xfrm rot="10800000">
              <a:off x="46875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46155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47595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425546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439948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432747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367940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360739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353538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17534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31936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24735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389542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03944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396743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28153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29593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28873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5272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4552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5992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0952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2392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1672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58396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57676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56956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533558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547960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540759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60556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61996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61276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497554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511956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504755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54" name="TextBox 553"/>
          <p:cNvSpPr txBox="1"/>
          <p:nvPr/>
        </p:nvSpPr>
        <p:spPr>
          <a:xfrm rot="16200000">
            <a:off x="340549" y="3827933"/>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40934" y="2129339"/>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83800" y="2128292"/>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090757" y="7529940"/>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5889939" y="6593613"/>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218505" y="6593613"/>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4834829" y="6018097"/>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389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429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0266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9307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63396"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6747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7155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5523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59315"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91962"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96043"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30012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8380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8788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20529"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246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286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0123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164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177696" y="601810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81777"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85858"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6953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73615"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506262"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410343"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31442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98100"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602181"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77696"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506262"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83" name="Group 279"/>
          <p:cNvGrpSpPr/>
          <p:nvPr/>
        </p:nvGrpSpPr>
        <p:grpSpPr>
          <a:xfrm>
            <a:off x="2281609" y="3332363"/>
            <a:ext cx="317190" cy="383676"/>
            <a:chOff x="4277907" y="2848372"/>
            <a:chExt cx="238120" cy="288032"/>
          </a:xfrm>
        </p:grpSpPr>
        <p:grpSp>
          <p:nvGrpSpPr>
            <p:cNvPr id="784" name="Group 263"/>
            <p:cNvGrpSpPr>
              <a:grpSpLocks noChangeAspect="1"/>
            </p:cNvGrpSpPr>
            <p:nvPr/>
          </p:nvGrpSpPr>
          <p:grpSpPr>
            <a:xfrm>
              <a:off x="4277907" y="2848372"/>
              <a:ext cx="96010" cy="288032"/>
              <a:chOff x="1951211" y="1696244"/>
              <a:chExt cx="144016" cy="432048"/>
            </a:xfrm>
          </p:grpSpPr>
          <p:sp>
            <p:nvSpPr>
              <p:cNvPr id="342" name="Flowchart: Delay 3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3" name="Isosceles Triangle 3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Flowchart: Delay 35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5" name="Isosceles Triangle 35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64"/>
            <p:cNvGrpSpPr>
              <a:grpSpLocks noChangeAspect="1"/>
            </p:cNvGrpSpPr>
            <p:nvPr/>
          </p:nvGrpSpPr>
          <p:grpSpPr>
            <a:xfrm>
              <a:off x="4346157" y="2848372"/>
              <a:ext cx="96010" cy="288032"/>
              <a:chOff x="1951211" y="1696244"/>
              <a:chExt cx="144016" cy="432048"/>
            </a:xfrm>
          </p:grpSpPr>
          <p:sp>
            <p:nvSpPr>
              <p:cNvPr id="338" name="Flowchart: Delay 3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9" name="Isosceles Triangle 3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0" name="Flowchart: Delay 3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1" name="Isosceles Triangle 3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6" name="Group 273"/>
            <p:cNvGrpSpPr>
              <a:grpSpLocks noChangeAspect="1"/>
            </p:cNvGrpSpPr>
            <p:nvPr/>
          </p:nvGrpSpPr>
          <p:grpSpPr>
            <a:xfrm>
              <a:off x="4420017" y="2848372"/>
              <a:ext cx="96010" cy="288032"/>
              <a:chOff x="1951211" y="1696244"/>
              <a:chExt cx="144016" cy="432048"/>
            </a:xfrm>
          </p:grpSpPr>
          <p:sp>
            <p:nvSpPr>
              <p:cNvPr id="284" name="Flowchart: Delay 28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5" name="Isosceles Triangle 28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6" name="Flowchart: Delay 3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7" name="Isosceles Triangle 3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99" name="Group 355"/>
          <p:cNvGrpSpPr/>
          <p:nvPr/>
        </p:nvGrpSpPr>
        <p:grpSpPr>
          <a:xfrm>
            <a:off x="3721165" y="3332363"/>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199990" y="3332363"/>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761204" y="3332363"/>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9" name="Group 653"/>
          <p:cNvGrpSpPr/>
          <p:nvPr/>
        </p:nvGrpSpPr>
        <p:grpSpPr>
          <a:xfrm>
            <a:off x="2178327" y="4483392"/>
            <a:ext cx="317190" cy="383676"/>
            <a:chOff x="4277907" y="2848372"/>
            <a:chExt cx="238120" cy="288032"/>
          </a:xfrm>
        </p:grpSpPr>
        <p:grpSp>
          <p:nvGrpSpPr>
            <p:cNvPr id="850" name="Group 263"/>
            <p:cNvGrpSpPr>
              <a:grpSpLocks noChangeAspect="1"/>
            </p:cNvGrpSpPr>
            <p:nvPr/>
          </p:nvGrpSpPr>
          <p:grpSpPr>
            <a:xfrm>
              <a:off x="4277907" y="2848372"/>
              <a:ext cx="96010" cy="288032"/>
              <a:chOff x="1951211" y="1696244"/>
              <a:chExt cx="144016" cy="432048"/>
            </a:xfrm>
          </p:grpSpPr>
          <p:sp>
            <p:nvSpPr>
              <p:cNvPr id="666" name="Flowchart: Delay 66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7" name="Isosceles Triangle 66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8" name="Flowchart: Delay 66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9" name="Isosceles Triangle 66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3" name="Group 264"/>
            <p:cNvGrpSpPr>
              <a:grpSpLocks noChangeAspect="1"/>
            </p:cNvGrpSpPr>
            <p:nvPr/>
          </p:nvGrpSpPr>
          <p:grpSpPr>
            <a:xfrm>
              <a:off x="4346157" y="2848372"/>
              <a:ext cx="96010" cy="288032"/>
              <a:chOff x="1951211" y="1696244"/>
              <a:chExt cx="144016" cy="432048"/>
            </a:xfrm>
          </p:grpSpPr>
          <p:sp>
            <p:nvSpPr>
              <p:cNvPr id="662" name="Flowchart: Delay 66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3" name="Isosceles Triangle 66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4" name="Flowchart: Delay 66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Isosceles Triangle 66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8" name="Group 273"/>
            <p:cNvGrpSpPr>
              <a:grpSpLocks noChangeAspect="1"/>
            </p:cNvGrpSpPr>
            <p:nvPr/>
          </p:nvGrpSpPr>
          <p:grpSpPr>
            <a:xfrm>
              <a:off x="4420017" y="2848372"/>
              <a:ext cx="96010" cy="288032"/>
              <a:chOff x="1951211" y="1696244"/>
              <a:chExt cx="144016" cy="432048"/>
            </a:xfrm>
          </p:grpSpPr>
          <p:sp>
            <p:nvSpPr>
              <p:cNvPr id="658" name="Flowchart: Delay 65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9" name="Isosceles Triangle 65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0" name="Flowchart: Delay 65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1" name="Isosceles Triangle 66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29" name="Group 669"/>
          <p:cNvGrpSpPr/>
          <p:nvPr/>
        </p:nvGrpSpPr>
        <p:grpSpPr>
          <a:xfrm>
            <a:off x="2664626" y="4483392"/>
            <a:ext cx="317190" cy="383676"/>
            <a:chOff x="4277907" y="2848372"/>
            <a:chExt cx="238120" cy="288032"/>
          </a:xfrm>
        </p:grpSpPr>
        <p:grpSp>
          <p:nvGrpSpPr>
            <p:cNvPr id="930"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1"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2"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3" name="Group 685"/>
          <p:cNvGrpSpPr/>
          <p:nvPr/>
        </p:nvGrpSpPr>
        <p:grpSpPr>
          <a:xfrm>
            <a:off x="4104181" y="4483392"/>
            <a:ext cx="317190" cy="383676"/>
            <a:chOff x="4277907" y="2848372"/>
            <a:chExt cx="238120" cy="288032"/>
          </a:xfrm>
        </p:grpSpPr>
        <p:grpSp>
          <p:nvGrpSpPr>
            <p:cNvPr id="934" name="Group 263"/>
            <p:cNvGrpSpPr>
              <a:grpSpLocks noChangeAspect="1"/>
            </p:cNvGrpSpPr>
            <p:nvPr/>
          </p:nvGrpSpPr>
          <p:grpSpPr>
            <a:xfrm>
              <a:off x="4277907" y="2848372"/>
              <a:ext cx="96010" cy="288032"/>
              <a:chOff x="1951211" y="1696244"/>
              <a:chExt cx="144016" cy="432048"/>
            </a:xfrm>
          </p:grpSpPr>
          <p:sp>
            <p:nvSpPr>
              <p:cNvPr id="698" name="Flowchart: Delay 69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5" name="Group 264"/>
            <p:cNvGrpSpPr>
              <a:grpSpLocks noChangeAspect="1"/>
            </p:cNvGrpSpPr>
            <p:nvPr/>
          </p:nvGrpSpPr>
          <p:grpSpPr>
            <a:xfrm>
              <a:off x="4346157" y="2848372"/>
              <a:ext cx="96010" cy="288032"/>
              <a:chOff x="1951211" y="1696244"/>
              <a:chExt cx="144016" cy="432048"/>
            </a:xfrm>
          </p:grpSpPr>
          <p:sp>
            <p:nvSpPr>
              <p:cNvPr id="694" name="Flowchart: Delay 69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6" name="Group 273"/>
            <p:cNvGrpSpPr>
              <a:grpSpLocks noChangeAspect="1"/>
            </p:cNvGrpSpPr>
            <p:nvPr/>
          </p:nvGrpSpPr>
          <p:grpSpPr>
            <a:xfrm>
              <a:off x="4420017" y="2848372"/>
              <a:ext cx="96010" cy="288032"/>
              <a:chOff x="1951211" y="1696244"/>
              <a:chExt cx="144016" cy="432048"/>
            </a:xfrm>
          </p:grpSpPr>
          <p:sp>
            <p:nvSpPr>
              <p:cNvPr id="690" name="Flowchart: Delay 68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2" name="Flowchart: Delay 69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7" name="Group 701"/>
          <p:cNvGrpSpPr/>
          <p:nvPr/>
        </p:nvGrpSpPr>
        <p:grpSpPr>
          <a:xfrm>
            <a:off x="4583007" y="4483392"/>
            <a:ext cx="317190" cy="383676"/>
            <a:chOff x="4277907" y="2848372"/>
            <a:chExt cx="238120" cy="288032"/>
          </a:xfrm>
        </p:grpSpPr>
        <p:grpSp>
          <p:nvGrpSpPr>
            <p:cNvPr id="938" name="Group 263"/>
            <p:cNvGrpSpPr>
              <a:grpSpLocks noChangeAspect="1"/>
            </p:cNvGrpSpPr>
            <p:nvPr/>
          </p:nvGrpSpPr>
          <p:grpSpPr>
            <a:xfrm>
              <a:off x="4277907" y="2848372"/>
              <a:ext cx="96010" cy="288032"/>
              <a:chOff x="1951211" y="1696244"/>
              <a:chExt cx="144016" cy="432048"/>
            </a:xfrm>
          </p:grpSpPr>
          <p:sp>
            <p:nvSpPr>
              <p:cNvPr id="714" name="Flowchart: Delay 71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5" name="Isosceles Triangle 71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6" name="Flowchart: Delay 71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9" name="Group 264"/>
            <p:cNvGrpSpPr>
              <a:grpSpLocks noChangeAspect="1"/>
            </p:cNvGrpSpPr>
            <p:nvPr/>
          </p:nvGrpSpPr>
          <p:grpSpPr>
            <a:xfrm>
              <a:off x="4346157" y="2848372"/>
              <a:ext cx="96010" cy="288032"/>
              <a:chOff x="1951211" y="1696244"/>
              <a:chExt cx="144016" cy="432048"/>
            </a:xfrm>
          </p:grpSpPr>
          <p:sp>
            <p:nvSpPr>
              <p:cNvPr id="710" name="Flowchart: Delay 70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1" name="Isosceles Triangle 71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2" name="Flowchart: Delay 71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3" name="Isosceles Triangle 71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0" name="Group 273"/>
            <p:cNvGrpSpPr>
              <a:grpSpLocks noChangeAspect="1"/>
            </p:cNvGrpSpPr>
            <p:nvPr/>
          </p:nvGrpSpPr>
          <p:grpSpPr>
            <a:xfrm>
              <a:off x="4420017" y="2848372"/>
              <a:ext cx="96010" cy="288032"/>
              <a:chOff x="1951211" y="1696244"/>
              <a:chExt cx="144016" cy="432048"/>
            </a:xfrm>
          </p:grpSpPr>
          <p:sp>
            <p:nvSpPr>
              <p:cNvPr id="706" name="Flowchart: Delay 70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7" name="Isosceles Triangle 70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8" name="Flowchart: Delay 7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9" name="Isosceles Triangle 70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1" name="Group 717"/>
          <p:cNvGrpSpPr/>
          <p:nvPr/>
        </p:nvGrpSpPr>
        <p:grpSpPr>
          <a:xfrm>
            <a:off x="3144221" y="4483392"/>
            <a:ext cx="317190" cy="383676"/>
            <a:chOff x="4277907" y="2848372"/>
            <a:chExt cx="238120" cy="288032"/>
          </a:xfrm>
        </p:grpSpPr>
        <p:grpSp>
          <p:nvGrpSpPr>
            <p:cNvPr id="942" name="Group 263"/>
            <p:cNvGrpSpPr>
              <a:grpSpLocks noChangeAspect="1"/>
            </p:cNvGrpSpPr>
            <p:nvPr/>
          </p:nvGrpSpPr>
          <p:grpSpPr>
            <a:xfrm>
              <a:off x="4277907" y="2848372"/>
              <a:ext cx="96010" cy="288032"/>
              <a:chOff x="1951211" y="1696244"/>
              <a:chExt cx="144016" cy="432048"/>
            </a:xfrm>
          </p:grpSpPr>
          <p:sp>
            <p:nvSpPr>
              <p:cNvPr id="730" name="Flowchart: Delay 7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2" name="Flowchart: Delay 7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3" name="Group 264"/>
            <p:cNvGrpSpPr>
              <a:grpSpLocks noChangeAspect="1"/>
            </p:cNvGrpSpPr>
            <p:nvPr/>
          </p:nvGrpSpPr>
          <p:grpSpPr>
            <a:xfrm>
              <a:off x="4346157" y="2848372"/>
              <a:ext cx="96010" cy="288032"/>
              <a:chOff x="1951211" y="1696244"/>
              <a:chExt cx="144016" cy="432048"/>
            </a:xfrm>
          </p:grpSpPr>
          <p:sp>
            <p:nvSpPr>
              <p:cNvPr id="726" name="Flowchart: Delay 7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8" name="Flowchart: Delay 7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73"/>
            <p:cNvGrpSpPr>
              <a:grpSpLocks noChangeAspect="1"/>
            </p:cNvGrpSpPr>
            <p:nvPr/>
          </p:nvGrpSpPr>
          <p:grpSpPr>
            <a:xfrm>
              <a:off x="4420017" y="2848372"/>
              <a:ext cx="96010" cy="288032"/>
              <a:chOff x="1951211" y="1696244"/>
              <a:chExt cx="144016" cy="432048"/>
            </a:xfrm>
          </p:grpSpPr>
          <p:sp>
            <p:nvSpPr>
              <p:cNvPr id="722" name="Flowchart: Delay 72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4" name="Flowchart: Delay 72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9" name="Group 734"/>
          <p:cNvGrpSpPr/>
          <p:nvPr/>
        </p:nvGrpSpPr>
        <p:grpSpPr>
          <a:xfrm>
            <a:off x="3617113" y="4483392"/>
            <a:ext cx="317190" cy="383676"/>
            <a:chOff x="4277907" y="2848372"/>
            <a:chExt cx="238120" cy="288032"/>
          </a:xfrm>
        </p:grpSpPr>
        <p:grpSp>
          <p:nvGrpSpPr>
            <p:cNvPr id="954" name="Group 263"/>
            <p:cNvGrpSpPr>
              <a:grpSpLocks noChangeAspect="1"/>
            </p:cNvGrpSpPr>
            <p:nvPr/>
          </p:nvGrpSpPr>
          <p:grpSpPr>
            <a:xfrm>
              <a:off x="4277907" y="2848372"/>
              <a:ext cx="96010" cy="288032"/>
              <a:chOff x="1951211" y="1696244"/>
              <a:chExt cx="144016" cy="432048"/>
            </a:xfrm>
          </p:grpSpPr>
          <p:sp>
            <p:nvSpPr>
              <p:cNvPr id="747" name="Flowchart: Delay 74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Isosceles Triangle 74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Flowchart: Delay 74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0" name="Isosceles Triangle 74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64"/>
            <p:cNvGrpSpPr>
              <a:grpSpLocks noChangeAspect="1"/>
            </p:cNvGrpSpPr>
            <p:nvPr/>
          </p:nvGrpSpPr>
          <p:grpSpPr>
            <a:xfrm>
              <a:off x="4346157" y="2848372"/>
              <a:ext cx="96010" cy="288032"/>
              <a:chOff x="1951211" y="1696244"/>
              <a:chExt cx="144016" cy="432048"/>
            </a:xfrm>
          </p:grpSpPr>
          <p:sp>
            <p:nvSpPr>
              <p:cNvPr id="743" name="Flowchart: Delay 7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Isosceles Triangle 7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Flowchart: Delay 7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6" name="Isosceles Triangle 7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6" name="Group 273"/>
            <p:cNvGrpSpPr>
              <a:grpSpLocks noChangeAspect="1"/>
            </p:cNvGrpSpPr>
            <p:nvPr/>
          </p:nvGrpSpPr>
          <p:grpSpPr>
            <a:xfrm>
              <a:off x="4420017" y="2848372"/>
              <a:ext cx="96010" cy="288032"/>
              <a:chOff x="1951211" y="1696244"/>
              <a:chExt cx="144016" cy="432048"/>
            </a:xfrm>
          </p:grpSpPr>
          <p:sp>
            <p:nvSpPr>
              <p:cNvPr id="739" name="Flowchart: Delay 7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0" name="Isosceles Triangle 7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1" name="Flowchart: Delay 7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2" name="Isosceles Triangle 7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7" name="Group 750"/>
          <p:cNvGrpSpPr/>
          <p:nvPr/>
        </p:nvGrpSpPr>
        <p:grpSpPr>
          <a:xfrm>
            <a:off x="5065643" y="4483392"/>
            <a:ext cx="317190" cy="383676"/>
            <a:chOff x="4277907" y="2848372"/>
            <a:chExt cx="238120" cy="288032"/>
          </a:xfrm>
        </p:grpSpPr>
        <p:grpSp>
          <p:nvGrpSpPr>
            <p:cNvPr id="958" name="Group 263"/>
            <p:cNvGrpSpPr>
              <a:grpSpLocks noChangeAspect="1"/>
            </p:cNvGrpSpPr>
            <p:nvPr/>
          </p:nvGrpSpPr>
          <p:grpSpPr>
            <a:xfrm>
              <a:off x="4277907" y="2848372"/>
              <a:ext cx="96010" cy="288032"/>
              <a:chOff x="1951211" y="1696244"/>
              <a:chExt cx="144016" cy="432048"/>
            </a:xfrm>
          </p:grpSpPr>
          <p:sp>
            <p:nvSpPr>
              <p:cNvPr id="763" name="Flowchart: Delay 76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5" name="Flowchart: Delay 76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6" name="Isosceles Triangle 76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64"/>
            <p:cNvGrpSpPr>
              <a:grpSpLocks noChangeAspect="1"/>
            </p:cNvGrpSpPr>
            <p:nvPr/>
          </p:nvGrpSpPr>
          <p:grpSpPr>
            <a:xfrm>
              <a:off x="4346157" y="2848372"/>
              <a:ext cx="96010" cy="288032"/>
              <a:chOff x="1951211" y="1696244"/>
              <a:chExt cx="144016" cy="432048"/>
            </a:xfrm>
          </p:grpSpPr>
          <p:sp>
            <p:nvSpPr>
              <p:cNvPr id="759" name="Flowchart: Delay 75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Isosceles Triangle 75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Flowchart: Delay 76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4420017" y="2848372"/>
              <a:ext cx="96010" cy="288032"/>
              <a:chOff x="1951211" y="1696244"/>
              <a:chExt cx="144016" cy="432048"/>
            </a:xfrm>
          </p:grpSpPr>
          <p:sp>
            <p:nvSpPr>
              <p:cNvPr id="755" name="Flowchart: Delay 75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Isosceles Triangle 75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Flowchart: Delay 75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Isosceles Triangle 75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1" name="Group 766"/>
          <p:cNvGrpSpPr/>
          <p:nvPr/>
        </p:nvGrpSpPr>
        <p:grpSpPr>
          <a:xfrm>
            <a:off x="5542197" y="4483392"/>
            <a:ext cx="317190" cy="383676"/>
            <a:chOff x="4277907" y="2848372"/>
            <a:chExt cx="238120" cy="288032"/>
          </a:xfrm>
        </p:grpSpPr>
        <p:grpSp>
          <p:nvGrpSpPr>
            <p:cNvPr id="982" name="Group 263"/>
            <p:cNvGrpSpPr>
              <a:grpSpLocks noChangeAspect="1"/>
            </p:cNvGrpSpPr>
            <p:nvPr/>
          </p:nvGrpSpPr>
          <p:grpSpPr>
            <a:xfrm>
              <a:off x="4277907" y="2848372"/>
              <a:ext cx="96010" cy="288032"/>
              <a:chOff x="1951211" y="1696244"/>
              <a:chExt cx="144016" cy="432048"/>
            </a:xfrm>
          </p:grpSpPr>
          <p:sp>
            <p:nvSpPr>
              <p:cNvPr id="779" name="Flowchart: Delay 77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0" name="Isosceles Triangle 77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Flowchart: Delay 78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3" name="Group 264"/>
            <p:cNvGrpSpPr>
              <a:grpSpLocks noChangeAspect="1"/>
            </p:cNvGrpSpPr>
            <p:nvPr/>
          </p:nvGrpSpPr>
          <p:grpSpPr>
            <a:xfrm>
              <a:off x="4346157" y="2848372"/>
              <a:ext cx="96010" cy="288032"/>
              <a:chOff x="1951211" y="1696244"/>
              <a:chExt cx="144016" cy="432048"/>
            </a:xfrm>
          </p:grpSpPr>
          <p:sp>
            <p:nvSpPr>
              <p:cNvPr id="775" name="Flowchart: Delay 77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6" name="Isosceles Triangle 77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Flowchart: Delay 77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Isosceles Triangle 77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73"/>
            <p:cNvGrpSpPr>
              <a:grpSpLocks noChangeAspect="1"/>
            </p:cNvGrpSpPr>
            <p:nvPr/>
          </p:nvGrpSpPr>
          <p:grpSpPr>
            <a:xfrm>
              <a:off x="4420017" y="2848372"/>
              <a:ext cx="96010" cy="288032"/>
              <a:chOff x="1951211" y="1696244"/>
              <a:chExt cx="144016" cy="432048"/>
            </a:xfrm>
          </p:grpSpPr>
          <p:sp>
            <p:nvSpPr>
              <p:cNvPr id="771" name="Flowchart: Delay 77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5" name="Group 782"/>
          <p:cNvGrpSpPr/>
          <p:nvPr/>
        </p:nvGrpSpPr>
        <p:grpSpPr>
          <a:xfrm>
            <a:off x="6981753" y="4483392"/>
            <a:ext cx="317190" cy="383676"/>
            <a:chOff x="4277907" y="2848372"/>
            <a:chExt cx="238120" cy="288032"/>
          </a:xfrm>
        </p:grpSpPr>
        <p:grpSp>
          <p:nvGrpSpPr>
            <p:cNvPr id="986" name="Group 263"/>
            <p:cNvGrpSpPr>
              <a:grpSpLocks noChangeAspect="1"/>
            </p:cNvGrpSpPr>
            <p:nvPr/>
          </p:nvGrpSpPr>
          <p:grpSpPr>
            <a:xfrm>
              <a:off x="4277907" y="2848372"/>
              <a:ext cx="96010" cy="288032"/>
              <a:chOff x="1951211" y="1696244"/>
              <a:chExt cx="144016" cy="432048"/>
            </a:xfrm>
          </p:grpSpPr>
          <p:sp>
            <p:nvSpPr>
              <p:cNvPr id="795" name="Flowchart: Delay 79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Isosceles Triangle 79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Flowchart: Delay 79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8" name="Isosceles Triangle 79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64"/>
            <p:cNvGrpSpPr>
              <a:grpSpLocks noChangeAspect="1"/>
            </p:cNvGrpSpPr>
            <p:nvPr/>
          </p:nvGrpSpPr>
          <p:grpSpPr>
            <a:xfrm>
              <a:off x="4346157" y="2848372"/>
              <a:ext cx="96010" cy="288032"/>
              <a:chOff x="1951211" y="1696244"/>
              <a:chExt cx="144016" cy="432048"/>
            </a:xfrm>
          </p:grpSpPr>
          <p:sp>
            <p:nvSpPr>
              <p:cNvPr id="791" name="Flowchart: Delay 79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5" name="Group 273"/>
            <p:cNvGrpSpPr>
              <a:grpSpLocks noChangeAspect="1"/>
            </p:cNvGrpSpPr>
            <p:nvPr/>
          </p:nvGrpSpPr>
          <p:grpSpPr>
            <a:xfrm>
              <a:off x="4420017" y="2848372"/>
              <a:ext cx="96010" cy="288032"/>
              <a:chOff x="1951211" y="1696244"/>
              <a:chExt cx="144016" cy="432048"/>
            </a:xfrm>
          </p:grpSpPr>
          <p:sp>
            <p:nvSpPr>
              <p:cNvPr id="787" name="Flowchart: Delay 78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Isosceles Triangle 78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Flowchart: Delay 78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0" name="Isosceles Triangle 78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6" name="Group 798"/>
          <p:cNvGrpSpPr/>
          <p:nvPr/>
        </p:nvGrpSpPr>
        <p:grpSpPr>
          <a:xfrm>
            <a:off x="7460579" y="4483392"/>
            <a:ext cx="317190" cy="383676"/>
            <a:chOff x="4277907" y="2848372"/>
            <a:chExt cx="238120" cy="288032"/>
          </a:xfrm>
        </p:grpSpPr>
        <p:grpSp>
          <p:nvGrpSpPr>
            <p:cNvPr id="227" name="Group 263"/>
            <p:cNvGrpSpPr>
              <a:grpSpLocks noChangeAspect="1"/>
            </p:cNvGrpSpPr>
            <p:nvPr/>
          </p:nvGrpSpPr>
          <p:grpSpPr>
            <a:xfrm>
              <a:off x="4277907" y="2848372"/>
              <a:ext cx="96010" cy="288032"/>
              <a:chOff x="1951211" y="1696244"/>
              <a:chExt cx="144016" cy="432048"/>
            </a:xfrm>
          </p:grpSpPr>
          <p:sp>
            <p:nvSpPr>
              <p:cNvPr id="811" name="Flowchart: Delay 81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Isosceles Triangle 81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Flowchart: Delay 81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4" name="Isosceles Triangle 81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64"/>
            <p:cNvGrpSpPr>
              <a:grpSpLocks noChangeAspect="1"/>
            </p:cNvGrpSpPr>
            <p:nvPr/>
          </p:nvGrpSpPr>
          <p:grpSpPr>
            <a:xfrm>
              <a:off x="4346157" y="2848372"/>
              <a:ext cx="96010" cy="288032"/>
              <a:chOff x="1951211" y="1696244"/>
              <a:chExt cx="144016" cy="432048"/>
            </a:xfrm>
          </p:grpSpPr>
          <p:sp>
            <p:nvSpPr>
              <p:cNvPr id="807" name="Flowchart: Delay 8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Isosceles Triangle 8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Flowchart: Delay 8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0" name="Isosceles Triangle 8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4420017" y="2848372"/>
              <a:ext cx="96010" cy="288032"/>
              <a:chOff x="1951211" y="1696244"/>
              <a:chExt cx="144016" cy="432048"/>
            </a:xfrm>
          </p:grpSpPr>
          <p:sp>
            <p:nvSpPr>
              <p:cNvPr id="803" name="Flowchart: Delay 80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Isosceles Triangle 80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Flowchart: Delay 80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6" name="Isosceles Triangle 8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0" name="Group 814"/>
          <p:cNvGrpSpPr/>
          <p:nvPr/>
        </p:nvGrpSpPr>
        <p:grpSpPr>
          <a:xfrm>
            <a:off x="6021793" y="4483392"/>
            <a:ext cx="317190" cy="383676"/>
            <a:chOff x="4277907" y="2848372"/>
            <a:chExt cx="238120" cy="288032"/>
          </a:xfrm>
        </p:grpSpPr>
        <p:grpSp>
          <p:nvGrpSpPr>
            <p:cNvPr id="231" name="Group 263"/>
            <p:cNvGrpSpPr>
              <a:grpSpLocks noChangeAspect="1"/>
            </p:cNvGrpSpPr>
            <p:nvPr/>
          </p:nvGrpSpPr>
          <p:grpSpPr>
            <a:xfrm>
              <a:off x="4277907" y="2848372"/>
              <a:ext cx="96010" cy="288032"/>
              <a:chOff x="1951211" y="1696244"/>
              <a:chExt cx="144016" cy="432048"/>
            </a:xfrm>
          </p:grpSpPr>
          <p:sp>
            <p:nvSpPr>
              <p:cNvPr id="827" name="Flowchart: Delay 82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8" name="Isosceles Triangle 82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Flowchart: Delay 82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Isosceles Triangle 82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2" name="Group 264"/>
            <p:cNvGrpSpPr>
              <a:grpSpLocks noChangeAspect="1"/>
            </p:cNvGrpSpPr>
            <p:nvPr/>
          </p:nvGrpSpPr>
          <p:grpSpPr>
            <a:xfrm>
              <a:off x="4346157" y="2848372"/>
              <a:ext cx="96010" cy="288032"/>
              <a:chOff x="1951211" y="1696244"/>
              <a:chExt cx="144016" cy="432048"/>
            </a:xfrm>
          </p:grpSpPr>
          <p:sp>
            <p:nvSpPr>
              <p:cNvPr id="823" name="Flowchart: Delay 82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4" name="Isosceles Triangle 82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Flowchart: Delay 82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Isosceles Triangle 82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73"/>
            <p:cNvGrpSpPr>
              <a:grpSpLocks noChangeAspect="1"/>
            </p:cNvGrpSpPr>
            <p:nvPr/>
          </p:nvGrpSpPr>
          <p:grpSpPr>
            <a:xfrm>
              <a:off x="4420017" y="2848372"/>
              <a:ext cx="96010" cy="288032"/>
              <a:chOff x="1951211" y="1696244"/>
              <a:chExt cx="144016" cy="432048"/>
            </a:xfrm>
          </p:grpSpPr>
          <p:sp>
            <p:nvSpPr>
              <p:cNvPr id="819" name="Flowchart: Delay 81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0" name="Isosceles Triangle 81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Flowchart: Delay 82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Isosceles Triangle 8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4" name="Group 830"/>
          <p:cNvGrpSpPr/>
          <p:nvPr/>
        </p:nvGrpSpPr>
        <p:grpSpPr>
          <a:xfrm>
            <a:off x="6494685" y="4483392"/>
            <a:ext cx="317190" cy="383676"/>
            <a:chOff x="4277907" y="2848372"/>
            <a:chExt cx="238120" cy="288032"/>
          </a:xfrm>
        </p:grpSpPr>
        <p:grpSp>
          <p:nvGrpSpPr>
            <p:cNvPr id="235" name="Group 263"/>
            <p:cNvGrpSpPr>
              <a:grpSpLocks noChangeAspect="1"/>
            </p:cNvGrpSpPr>
            <p:nvPr/>
          </p:nvGrpSpPr>
          <p:grpSpPr>
            <a:xfrm>
              <a:off x="4277907" y="2848372"/>
              <a:ext cx="96010" cy="288032"/>
              <a:chOff x="1951211" y="1696244"/>
              <a:chExt cx="144016" cy="432048"/>
            </a:xfrm>
          </p:grpSpPr>
          <p:sp>
            <p:nvSpPr>
              <p:cNvPr id="843" name="Flowchart: Delay 8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4" name="Isosceles Triangle 8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5" name="Flowchart: Delay 8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6" name="Isosceles Triangle 8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64"/>
            <p:cNvGrpSpPr>
              <a:grpSpLocks noChangeAspect="1"/>
            </p:cNvGrpSpPr>
            <p:nvPr/>
          </p:nvGrpSpPr>
          <p:grpSpPr>
            <a:xfrm>
              <a:off x="4346157" y="2848372"/>
              <a:ext cx="96010" cy="288032"/>
              <a:chOff x="1951211" y="1696244"/>
              <a:chExt cx="144016" cy="432048"/>
            </a:xfrm>
          </p:grpSpPr>
          <p:sp>
            <p:nvSpPr>
              <p:cNvPr id="839" name="Flowchart: Delay 8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0" name="Isosceles Triangle 8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1" name="Flowchart: Delay 8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2" name="Isosceles Triangle 8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7" name="Group 273"/>
            <p:cNvGrpSpPr>
              <a:grpSpLocks noChangeAspect="1"/>
            </p:cNvGrpSpPr>
            <p:nvPr/>
          </p:nvGrpSpPr>
          <p:grpSpPr>
            <a:xfrm>
              <a:off x="4420017" y="2848372"/>
              <a:ext cx="96010" cy="288032"/>
              <a:chOff x="1951211" y="1696244"/>
              <a:chExt cx="144016" cy="432048"/>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Isosceles Triangle 8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Flowchart: Delay 83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Isosceles Triangle 83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8" name="Group 953"/>
          <p:cNvGrpSpPr/>
          <p:nvPr/>
        </p:nvGrpSpPr>
        <p:grpSpPr>
          <a:xfrm>
            <a:off x="2564495" y="6114016"/>
            <a:ext cx="511567" cy="383676"/>
            <a:chOff x="2335066" y="5800700"/>
            <a:chExt cx="384042" cy="288032"/>
          </a:xfrm>
        </p:grpSpPr>
        <p:grpSp>
          <p:nvGrpSpPr>
            <p:cNvPr id="239" name="Group 263"/>
            <p:cNvGrpSpPr>
              <a:grpSpLocks noChangeAspect="1"/>
            </p:cNvGrpSpPr>
            <p:nvPr/>
          </p:nvGrpSpPr>
          <p:grpSpPr>
            <a:xfrm>
              <a:off x="2335066" y="5800700"/>
              <a:ext cx="96010" cy="288032"/>
              <a:chOff x="1951211" y="1696244"/>
              <a:chExt cx="144016" cy="432048"/>
            </a:xfrm>
            <a:solidFill>
              <a:srgbClr val="99FF66"/>
            </a:solid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64"/>
            <p:cNvGrpSpPr>
              <a:grpSpLocks noChangeAspect="1"/>
            </p:cNvGrpSpPr>
            <p:nvPr/>
          </p:nvGrpSpPr>
          <p:grpSpPr>
            <a:xfrm>
              <a:off x="2408079" y="5800700"/>
              <a:ext cx="96010" cy="288032"/>
              <a:chOff x="1951211" y="1696244"/>
              <a:chExt cx="144016" cy="432048"/>
            </a:xfrm>
            <a:solidFill>
              <a:srgbClr val="99FF66"/>
            </a:solid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481939" y="5800700"/>
              <a:ext cx="96010" cy="288032"/>
              <a:chOff x="1951211" y="1696244"/>
              <a:chExt cx="144016" cy="432048"/>
            </a:xfrm>
            <a:solidFill>
              <a:srgbClr val="99FF66"/>
            </a:solid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551466" y="5800700"/>
              <a:ext cx="96010" cy="288032"/>
              <a:chOff x="1951211" y="1696244"/>
              <a:chExt cx="144016" cy="432048"/>
            </a:xfrm>
            <a:solidFill>
              <a:srgbClr val="99FF66"/>
            </a:solid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3" name="Group 273"/>
            <p:cNvGrpSpPr>
              <a:grpSpLocks noChangeAspect="1"/>
            </p:cNvGrpSpPr>
            <p:nvPr/>
          </p:nvGrpSpPr>
          <p:grpSpPr>
            <a:xfrm>
              <a:off x="2623098" y="5800700"/>
              <a:ext cx="96010" cy="288032"/>
              <a:chOff x="1951211" y="1696244"/>
              <a:chExt cx="144016" cy="432048"/>
            </a:xfrm>
            <a:solidFill>
              <a:srgbClr val="99FF66"/>
            </a:solid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44" name="Group 954"/>
          <p:cNvGrpSpPr/>
          <p:nvPr/>
        </p:nvGrpSpPr>
        <p:grpSpPr>
          <a:xfrm>
            <a:off x="3236429" y="6114016"/>
            <a:ext cx="511567" cy="383676"/>
            <a:chOff x="2335066" y="5800700"/>
            <a:chExt cx="384042" cy="288032"/>
          </a:xfrm>
        </p:grpSpPr>
        <p:grpSp>
          <p:nvGrpSpPr>
            <p:cNvPr id="245" name="Group 263"/>
            <p:cNvGrpSpPr>
              <a:grpSpLocks noChangeAspect="1"/>
            </p:cNvGrpSpPr>
            <p:nvPr/>
          </p:nvGrpSpPr>
          <p:grpSpPr>
            <a:xfrm>
              <a:off x="2335066" y="5800700"/>
              <a:ext cx="96010" cy="288032"/>
              <a:chOff x="1951211" y="1696244"/>
              <a:chExt cx="144016" cy="432048"/>
            </a:xfrm>
            <a:solidFill>
              <a:srgbClr val="99FF66"/>
            </a:solid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6" name="Group 264"/>
            <p:cNvGrpSpPr>
              <a:grpSpLocks noChangeAspect="1"/>
            </p:cNvGrpSpPr>
            <p:nvPr/>
          </p:nvGrpSpPr>
          <p:grpSpPr>
            <a:xfrm>
              <a:off x="2408079" y="5800700"/>
              <a:ext cx="96010" cy="288032"/>
              <a:chOff x="1951211" y="1696244"/>
              <a:chExt cx="144016" cy="432048"/>
            </a:xfrm>
            <a:solidFill>
              <a:srgbClr val="99FF66"/>
            </a:solid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7" name="Group 273"/>
            <p:cNvGrpSpPr>
              <a:grpSpLocks noChangeAspect="1"/>
            </p:cNvGrpSpPr>
            <p:nvPr/>
          </p:nvGrpSpPr>
          <p:grpSpPr>
            <a:xfrm>
              <a:off x="2481939" y="5800700"/>
              <a:ext cx="96010" cy="288032"/>
              <a:chOff x="1951211" y="1696244"/>
              <a:chExt cx="144016" cy="432048"/>
            </a:xfrm>
            <a:solidFill>
              <a:srgbClr val="99FF66"/>
            </a:solid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8" name="Group 273"/>
            <p:cNvGrpSpPr>
              <a:grpSpLocks noChangeAspect="1"/>
            </p:cNvGrpSpPr>
            <p:nvPr/>
          </p:nvGrpSpPr>
          <p:grpSpPr>
            <a:xfrm>
              <a:off x="2551466" y="5800700"/>
              <a:ext cx="96010" cy="288032"/>
              <a:chOff x="1951211" y="1696244"/>
              <a:chExt cx="144016" cy="432048"/>
            </a:xfrm>
            <a:solidFill>
              <a:srgbClr val="99FF66"/>
            </a:solid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73"/>
            <p:cNvGrpSpPr>
              <a:grpSpLocks noChangeAspect="1"/>
            </p:cNvGrpSpPr>
            <p:nvPr/>
          </p:nvGrpSpPr>
          <p:grpSpPr>
            <a:xfrm>
              <a:off x="2623098" y="5800700"/>
              <a:ext cx="96010" cy="288032"/>
              <a:chOff x="1951211" y="1696244"/>
              <a:chExt cx="144016" cy="432048"/>
            </a:xfrm>
            <a:solidFill>
              <a:srgbClr val="99FF66"/>
            </a:solid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0" name="Group 980"/>
          <p:cNvGrpSpPr/>
          <p:nvPr/>
        </p:nvGrpSpPr>
        <p:grpSpPr>
          <a:xfrm>
            <a:off x="3907361" y="6114016"/>
            <a:ext cx="511567" cy="383676"/>
            <a:chOff x="2335066" y="5800700"/>
            <a:chExt cx="384042" cy="288032"/>
          </a:xfrm>
        </p:grpSpPr>
        <p:grpSp>
          <p:nvGrpSpPr>
            <p:cNvPr id="251" name="Group 263"/>
            <p:cNvGrpSpPr>
              <a:grpSpLocks noChangeAspect="1"/>
            </p:cNvGrpSpPr>
            <p:nvPr/>
          </p:nvGrpSpPr>
          <p:grpSpPr>
            <a:xfrm>
              <a:off x="2335066" y="5800700"/>
              <a:ext cx="96010" cy="288032"/>
              <a:chOff x="1951211" y="1696244"/>
              <a:chExt cx="144016" cy="432048"/>
            </a:xfrm>
            <a:solidFill>
              <a:srgbClr val="99FF66"/>
            </a:solid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2" name="Group 264"/>
            <p:cNvGrpSpPr>
              <a:grpSpLocks noChangeAspect="1"/>
            </p:cNvGrpSpPr>
            <p:nvPr/>
          </p:nvGrpSpPr>
          <p:grpSpPr>
            <a:xfrm>
              <a:off x="2408079" y="5800700"/>
              <a:ext cx="96010" cy="288032"/>
              <a:chOff x="1951211" y="1696244"/>
              <a:chExt cx="144016" cy="432048"/>
            </a:xfrm>
            <a:solidFill>
              <a:srgbClr val="99FF66"/>
            </a:solid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3" name="Group 273"/>
            <p:cNvGrpSpPr>
              <a:grpSpLocks noChangeAspect="1"/>
            </p:cNvGrpSpPr>
            <p:nvPr/>
          </p:nvGrpSpPr>
          <p:grpSpPr>
            <a:xfrm>
              <a:off x="2481939" y="5800700"/>
              <a:ext cx="96010" cy="288032"/>
              <a:chOff x="1951211" y="1696244"/>
              <a:chExt cx="144016" cy="432048"/>
            </a:xfrm>
            <a:solidFill>
              <a:srgbClr val="99FF66"/>
            </a:solid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4" name="Group 273"/>
            <p:cNvGrpSpPr>
              <a:grpSpLocks noChangeAspect="1"/>
            </p:cNvGrpSpPr>
            <p:nvPr/>
          </p:nvGrpSpPr>
          <p:grpSpPr>
            <a:xfrm>
              <a:off x="2551466" y="5800700"/>
              <a:ext cx="96010" cy="288032"/>
              <a:chOff x="1951211" y="1696244"/>
              <a:chExt cx="144016" cy="432048"/>
            </a:xfrm>
            <a:solidFill>
              <a:srgbClr val="99FF66"/>
            </a:solid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6" name="Group 273"/>
            <p:cNvGrpSpPr>
              <a:grpSpLocks noChangeAspect="1"/>
            </p:cNvGrpSpPr>
            <p:nvPr/>
          </p:nvGrpSpPr>
          <p:grpSpPr>
            <a:xfrm>
              <a:off x="2623098" y="5800700"/>
              <a:ext cx="96010" cy="288032"/>
              <a:chOff x="1951211" y="1696244"/>
              <a:chExt cx="144016" cy="432048"/>
            </a:xfrm>
            <a:solidFill>
              <a:srgbClr val="99FF66"/>
            </a:solid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7" name="Group 1006"/>
          <p:cNvGrpSpPr/>
          <p:nvPr/>
        </p:nvGrpSpPr>
        <p:grpSpPr>
          <a:xfrm>
            <a:off x="4579296" y="6114016"/>
            <a:ext cx="511567" cy="383676"/>
            <a:chOff x="2335066" y="5800700"/>
            <a:chExt cx="384042" cy="288032"/>
          </a:xfrm>
        </p:grpSpPr>
        <p:grpSp>
          <p:nvGrpSpPr>
            <p:cNvPr id="258" name="Group 263"/>
            <p:cNvGrpSpPr>
              <a:grpSpLocks noChangeAspect="1"/>
            </p:cNvGrpSpPr>
            <p:nvPr/>
          </p:nvGrpSpPr>
          <p:grpSpPr>
            <a:xfrm>
              <a:off x="2335066" y="5800700"/>
              <a:ext cx="96010" cy="288032"/>
              <a:chOff x="1951211" y="1696244"/>
              <a:chExt cx="144016" cy="432048"/>
            </a:xfrm>
            <a:solidFill>
              <a:srgbClr val="99FF66"/>
            </a:solid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9" name="Group 264"/>
            <p:cNvGrpSpPr>
              <a:grpSpLocks noChangeAspect="1"/>
            </p:cNvGrpSpPr>
            <p:nvPr/>
          </p:nvGrpSpPr>
          <p:grpSpPr>
            <a:xfrm>
              <a:off x="2408079" y="5800700"/>
              <a:ext cx="96010" cy="288032"/>
              <a:chOff x="1951211" y="1696244"/>
              <a:chExt cx="144016" cy="432048"/>
            </a:xfrm>
            <a:solidFill>
              <a:srgbClr val="99FF66"/>
            </a:solid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3" name="Group 273"/>
            <p:cNvGrpSpPr>
              <a:grpSpLocks noChangeAspect="1"/>
            </p:cNvGrpSpPr>
            <p:nvPr/>
          </p:nvGrpSpPr>
          <p:grpSpPr>
            <a:xfrm>
              <a:off x="2481939" y="5800700"/>
              <a:ext cx="96010" cy="288032"/>
              <a:chOff x="1951211" y="1696244"/>
              <a:chExt cx="144016" cy="432048"/>
            </a:xfrm>
            <a:solidFill>
              <a:srgbClr val="99FF66"/>
            </a:solid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4" name="Group 273"/>
            <p:cNvGrpSpPr>
              <a:grpSpLocks noChangeAspect="1"/>
            </p:cNvGrpSpPr>
            <p:nvPr/>
          </p:nvGrpSpPr>
          <p:grpSpPr>
            <a:xfrm>
              <a:off x="2551466" y="5800700"/>
              <a:ext cx="96010" cy="288032"/>
              <a:chOff x="1951211" y="1696244"/>
              <a:chExt cx="144016" cy="432048"/>
            </a:xfrm>
            <a:solidFill>
              <a:srgbClr val="99FF66"/>
            </a:solid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5" name="Group 273"/>
            <p:cNvGrpSpPr>
              <a:grpSpLocks noChangeAspect="1"/>
            </p:cNvGrpSpPr>
            <p:nvPr/>
          </p:nvGrpSpPr>
          <p:grpSpPr>
            <a:xfrm>
              <a:off x="2623098" y="5800700"/>
              <a:ext cx="96010" cy="288032"/>
              <a:chOff x="1951211" y="1696244"/>
              <a:chExt cx="144016" cy="432048"/>
            </a:xfrm>
            <a:solidFill>
              <a:srgbClr val="99FF66"/>
            </a:solid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74" name="Group 1032"/>
          <p:cNvGrpSpPr/>
          <p:nvPr/>
        </p:nvGrpSpPr>
        <p:grpSpPr>
          <a:xfrm>
            <a:off x="5250228" y="6114016"/>
            <a:ext cx="511567" cy="383676"/>
            <a:chOff x="2335066" y="5800700"/>
            <a:chExt cx="384042" cy="288032"/>
          </a:xfrm>
        </p:grpSpPr>
        <p:grpSp>
          <p:nvGrpSpPr>
            <p:cNvPr id="279" name="Group 263"/>
            <p:cNvGrpSpPr>
              <a:grpSpLocks noChangeAspect="1"/>
            </p:cNvGrpSpPr>
            <p:nvPr/>
          </p:nvGrpSpPr>
          <p:grpSpPr>
            <a:xfrm>
              <a:off x="2335066" y="5800700"/>
              <a:ext cx="96010" cy="288032"/>
              <a:chOff x="1951211" y="1696244"/>
              <a:chExt cx="144016" cy="432048"/>
            </a:xfrm>
            <a:solidFill>
              <a:srgbClr val="99FF66"/>
            </a:solid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0" name="Group 264"/>
            <p:cNvGrpSpPr>
              <a:grpSpLocks noChangeAspect="1"/>
            </p:cNvGrpSpPr>
            <p:nvPr/>
          </p:nvGrpSpPr>
          <p:grpSpPr>
            <a:xfrm>
              <a:off x="2408079" y="5800700"/>
              <a:ext cx="96010" cy="288032"/>
              <a:chOff x="1951211" y="1696244"/>
              <a:chExt cx="144016" cy="432048"/>
            </a:xfrm>
            <a:solidFill>
              <a:srgbClr val="99FF66"/>
            </a:solid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1" name="Group 273"/>
            <p:cNvGrpSpPr>
              <a:grpSpLocks noChangeAspect="1"/>
            </p:cNvGrpSpPr>
            <p:nvPr/>
          </p:nvGrpSpPr>
          <p:grpSpPr>
            <a:xfrm>
              <a:off x="2481939" y="5800700"/>
              <a:ext cx="96010" cy="288032"/>
              <a:chOff x="1951211" y="1696244"/>
              <a:chExt cx="144016" cy="432048"/>
            </a:xfrm>
            <a:solidFill>
              <a:srgbClr val="99FF66"/>
            </a:solid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2" name="Group 273"/>
            <p:cNvGrpSpPr>
              <a:grpSpLocks noChangeAspect="1"/>
            </p:cNvGrpSpPr>
            <p:nvPr/>
          </p:nvGrpSpPr>
          <p:grpSpPr>
            <a:xfrm>
              <a:off x="2551466" y="5800700"/>
              <a:ext cx="96010" cy="288032"/>
              <a:chOff x="1951211" y="1696244"/>
              <a:chExt cx="144016" cy="432048"/>
            </a:xfrm>
            <a:solidFill>
              <a:srgbClr val="99FF66"/>
            </a:solid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3" name="Group 273"/>
            <p:cNvGrpSpPr>
              <a:grpSpLocks noChangeAspect="1"/>
            </p:cNvGrpSpPr>
            <p:nvPr/>
          </p:nvGrpSpPr>
          <p:grpSpPr>
            <a:xfrm>
              <a:off x="2623098" y="5800700"/>
              <a:ext cx="96010" cy="288032"/>
              <a:chOff x="1951211" y="1696244"/>
              <a:chExt cx="144016" cy="432048"/>
            </a:xfrm>
            <a:solidFill>
              <a:srgbClr val="99FF66"/>
            </a:solid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07" name="Group 1058"/>
          <p:cNvGrpSpPr/>
          <p:nvPr/>
        </p:nvGrpSpPr>
        <p:grpSpPr>
          <a:xfrm>
            <a:off x="5922162" y="6114016"/>
            <a:ext cx="511567" cy="383676"/>
            <a:chOff x="2335066" y="5800700"/>
            <a:chExt cx="384042" cy="288032"/>
          </a:xfrm>
        </p:grpSpPr>
        <p:grpSp>
          <p:nvGrpSpPr>
            <p:cNvPr id="1008" name="Group 263"/>
            <p:cNvGrpSpPr>
              <a:grpSpLocks noChangeAspect="1"/>
            </p:cNvGrpSpPr>
            <p:nvPr/>
          </p:nvGrpSpPr>
          <p:grpSpPr>
            <a:xfrm>
              <a:off x="2335066" y="5800700"/>
              <a:ext cx="96010" cy="288032"/>
              <a:chOff x="1951211" y="1696244"/>
              <a:chExt cx="144016" cy="432048"/>
            </a:xfrm>
            <a:solidFill>
              <a:srgbClr val="99FF66"/>
            </a:solid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09" name="Group 264"/>
            <p:cNvGrpSpPr>
              <a:grpSpLocks noChangeAspect="1"/>
            </p:cNvGrpSpPr>
            <p:nvPr/>
          </p:nvGrpSpPr>
          <p:grpSpPr>
            <a:xfrm>
              <a:off x="2408079" y="5800700"/>
              <a:ext cx="96010" cy="288032"/>
              <a:chOff x="1951211" y="1696244"/>
              <a:chExt cx="144016" cy="432048"/>
            </a:xfrm>
            <a:solidFill>
              <a:srgbClr val="99FF66"/>
            </a:solid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0" name="Group 273"/>
            <p:cNvGrpSpPr>
              <a:grpSpLocks noChangeAspect="1"/>
            </p:cNvGrpSpPr>
            <p:nvPr/>
          </p:nvGrpSpPr>
          <p:grpSpPr>
            <a:xfrm>
              <a:off x="2481939" y="5800700"/>
              <a:ext cx="96010" cy="288032"/>
              <a:chOff x="1951211" y="1696244"/>
              <a:chExt cx="144016" cy="432048"/>
            </a:xfrm>
            <a:solidFill>
              <a:srgbClr val="99FF66"/>
            </a:solid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1" name="Group 273"/>
            <p:cNvGrpSpPr>
              <a:grpSpLocks noChangeAspect="1"/>
            </p:cNvGrpSpPr>
            <p:nvPr/>
          </p:nvGrpSpPr>
          <p:grpSpPr>
            <a:xfrm>
              <a:off x="2551466" y="5800700"/>
              <a:ext cx="96010" cy="288032"/>
              <a:chOff x="1951211" y="1696244"/>
              <a:chExt cx="144016" cy="432048"/>
            </a:xfrm>
            <a:solidFill>
              <a:srgbClr val="99FF66"/>
            </a:solid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2" name="Group 273"/>
            <p:cNvGrpSpPr>
              <a:grpSpLocks noChangeAspect="1"/>
            </p:cNvGrpSpPr>
            <p:nvPr/>
          </p:nvGrpSpPr>
          <p:grpSpPr>
            <a:xfrm>
              <a:off x="2623098" y="5800700"/>
              <a:ext cx="96010" cy="288032"/>
              <a:chOff x="1951211" y="1696244"/>
              <a:chExt cx="144016" cy="432048"/>
            </a:xfrm>
            <a:solidFill>
              <a:srgbClr val="99FF66"/>
            </a:solid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669500" y="3784476"/>
            <a:ext cx="6618415"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902148" y="5442580"/>
            <a:ext cx="7385767" cy="57551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5" name="TextBox 1084"/>
          <p:cNvSpPr txBox="1"/>
          <p:nvPr/>
        </p:nvSpPr>
        <p:spPr>
          <a:xfrm>
            <a:off x="6631731" y="6233328"/>
            <a:ext cx="2304256" cy="215444"/>
          </a:xfrm>
          <a:prstGeom prst="rect">
            <a:avLst/>
          </a:prstGeom>
          <a:noFill/>
        </p:spPr>
        <p:txBody>
          <a:bodyPr wrap="square" lIns="0" tIns="0" rIns="0" bIns="0" rtlCol="0">
            <a:spAutoFit/>
          </a:bodyPr>
          <a:lstStyle/>
          <a:p>
            <a:r>
              <a:rPr lang="en-GB" sz="1400" b="0" dirty="0" smtClean="0"/>
              <a:t>BVLAN/TESI MEP/MIP</a:t>
            </a:r>
            <a:endParaRPr lang="en-US" sz="1400" b="0" dirty="0" smtClean="0"/>
          </a:p>
        </p:txBody>
      </p:sp>
      <p:sp>
        <p:nvSpPr>
          <p:cNvPr id="1086" name="TextBox 1085"/>
          <p:cNvSpPr txBox="1"/>
          <p:nvPr/>
        </p:nvSpPr>
        <p:spPr>
          <a:xfrm>
            <a:off x="7999883" y="4576564"/>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7" name="TextBox 866"/>
          <p:cNvSpPr txBox="1"/>
          <p:nvPr/>
        </p:nvSpPr>
        <p:spPr>
          <a:xfrm>
            <a:off x="4738005" y="3424436"/>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8" name="TextBox 867"/>
          <p:cNvSpPr txBox="1"/>
          <p:nvPr/>
        </p:nvSpPr>
        <p:spPr>
          <a:xfrm>
            <a:off x="4738005" y="2848372"/>
            <a:ext cx="1152128" cy="430887"/>
          </a:xfrm>
          <a:prstGeom prst="rect">
            <a:avLst/>
          </a:prstGeom>
          <a:noFill/>
        </p:spPr>
        <p:txBody>
          <a:bodyPr wrap="square" lIns="0" tIns="0" rIns="0" bIns="0" rtlCol="0">
            <a:spAutoFit/>
          </a:bodyPr>
          <a:lstStyle/>
          <a:p>
            <a:r>
              <a:rPr lang="en-GB" sz="1400" b="0" dirty="0" smtClean="0"/>
              <a:t>Link MEP</a:t>
            </a:r>
          </a:p>
          <a:p>
            <a:r>
              <a:rPr lang="en-GB" sz="1400" b="0" dirty="0" smtClean="0"/>
              <a:t>SVLAN </a:t>
            </a:r>
            <a:r>
              <a:rPr lang="en-GB" sz="1400" b="0" dirty="0" err="1" smtClean="0"/>
              <a:t>mux</a:t>
            </a:r>
            <a:r>
              <a:rPr lang="en-GB" sz="1400" b="0" dirty="0" smtClean="0"/>
              <a:t> </a:t>
            </a:r>
            <a:endParaRPr lang="en-US" sz="1400" b="0" dirty="0" smtClean="0"/>
          </a:p>
        </p:txBody>
      </p:sp>
      <p:sp>
        <p:nvSpPr>
          <p:cNvPr id="869" name="TextBox 868"/>
          <p:cNvSpPr txBox="1"/>
          <p:nvPr/>
        </p:nvSpPr>
        <p:spPr>
          <a:xfrm>
            <a:off x="720080" y="2848372"/>
            <a:ext cx="1519163" cy="216024"/>
          </a:xfrm>
          <a:prstGeom prst="rect">
            <a:avLst/>
          </a:prstGeom>
          <a:noFill/>
        </p:spPr>
        <p:txBody>
          <a:bodyPr wrap="square" lIns="0" tIns="0" rIns="0" bIns="0" rtlCol="0">
            <a:spAutoFit/>
          </a:bodyPr>
          <a:lstStyle/>
          <a:p>
            <a:pPr algn="r"/>
            <a:r>
              <a:rPr lang="en-GB" sz="1400" b="0" dirty="0" smtClean="0"/>
              <a:t>BVLAN/TESI MEP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IBBEB nodes</a:t>
            </a:r>
            <a:br>
              <a:rPr lang="en-GB" dirty="0" smtClean="0"/>
            </a:br>
            <a:r>
              <a:rPr lang="en-GB" sz="2800" i="1" dirty="0" smtClean="0"/>
              <a:t>without illustrating intermediate MEP/MIP functions</a:t>
            </a:r>
            <a:endParaRPr lang="en-US" sz="2800" i="1" dirty="0"/>
          </a:p>
        </p:txBody>
      </p:sp>
      <p:sp>
        <p:nvSpPr>
          <p:cNvPr id="270" name="Rectangle 269"/>
          <p:cNvSpPr/>
          <p:nvPr/>
        </p:nvSpPr>
        <p:spPr bwMode="auto">
          <a:xfrm>
            <a:off x="912592" y="5273661"/>
            <a:ext cx="7299420" cy="568786"/>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a:t>
            </a:r>
            <a:r>
              <a:rPr kumimoji="0" lang="en-GB" sz="1800" b="1" i="0" u="none" strike="noStrike" cap="none" normalizeH="0" dirty="0" smtClean="0">
                <a:ln>
                  <a:noFill/>
                </a:ln>
                <a:solidFill>
                  <a:schemeClr val="tx1"/>
                </a:solidFill>
                <a:effectLst/>
                <a:latin typeface="Arial" charset="0"/>
                <a:ea typeface="MS PGothic" pitchFamily="34" charset="-128"/>
              </a:rPr>
              <a:t>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a:off x="1670973" y="4136089"/>
            <a:ext cx="6541039"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3092937" y="4799672"/>
            <a:ext cx="379191" cy="379191"/>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3566925" y="4799672"/>
            <a:ext cx="379191" cy="379191"/>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040913" y="4799672"/>
            <a:ext cx="379191" cy="379191"/>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4514902" y="4799672"/>
            <a:ext cx="379191" cy="379191"/>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4988890" y="4799672"/>
            <a:ext cx="379191" cy="379191"/>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5462878" y="4799672"/>
            <a:ext cx="379191" cy="379191"/>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4514903" y="5937244"/>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3851319" y="5937244"/>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3187736" y="5937244"/>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2524152" y="5937244"/>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282532"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56520"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30509"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04497"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178485"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52474"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479929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0449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0970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498889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89409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35712"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4091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4611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2530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3051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72129"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7733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28253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6172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6692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0854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1374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1895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299814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0334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565247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555767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574727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08368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27328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17848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432530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423050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413571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66172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85131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75652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460969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79929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4704497"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318773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337733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3282532"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799296"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35712"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72129"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08545"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0" name="Group 58"/>
          <p:cNvGrpSpPr>
            <a:grpSpLocks noChangeAspect="1"/>
          </p:cNvGrpSpPr>
          <p:nvPr/>
        </p:nvGrpSpPr>
        <p:grpSpPr>
          <a:xfrm flipH="1">
            <a:off x="2239759" y="3662100"/>
            <a:ext cx="379191" cy="379191"/>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4" name="Group 61"/>
          <p:cNvGrpSpPr>
            <a:grpSpLocks noChangeAspect="1"/>
          </p:cNvGrpSpPr>
          <p:nvPr/>
        </p:nvGrpSpPr>
        <p:grpSpPr>
          <a:xfrm flipH="1">
            <a:off x="3661724"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9" name="Group 64"/>
          <p:cNvGrpSpPr>
            <a:grpSpLocks noChangeAspect="1"/>
          </p:cNvGrpSpPr>
          <p:nvPr/>
        </p:nvGrpSpPr>
        <p:grpSpPr>
          <a:xfrm flipH="1">
            <a:off x="4135712"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25308"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3051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2010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5652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4611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5131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2935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3455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2415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5" name="Freeform 464"/>
          <p:cNvSpPr/>
          <p:nvPr/>
        </p:nvSpPr>
        <p:spPr bwMode="auto">
          <a:xfrm flipH="1" flipV="1">
            <a:off x="1103460" y="3379992"/>
            <a:ext cx="1329192" cy="1914371"/>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466" name="Straight Connector 465"/>
          <p:cNvCxnSpPr>
            <a:endCxn id="450" idx="0"/>
          </p:cNvCxnSpPr>
          <p:nvPr/>
        </p:nvCxnSpPr>
        <p:spPr bwMode="auto">
          <a:xfrm flipH="1">
            <a:off x="4325308"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51319"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68" name="Group 61"/>
          <p:cNvGrpSpPr>
            <a:grpSpLocks noChangeAspect="1"/>
          </p:cNvGrpSpPr>
          <p:nvPr/>
        </p:nvGrpSpPr>
        <p:grpSpPr>
          <a:xfrm flipH="1">
            <a:off x="2713747"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280854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299814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03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03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12" name="Group 12"/>
          <p:cNvGrpSpPr>
            <a:grpSpLocks noChangeAspect="1"/>
          </p:cNvGrpSpPr>
          <p:nvPr/>
        </p:nvGrpSpPr>
        <p:grpSpPr>
          <a:xfrm rot="10800000">
            <a:off x="5936868" y="4799674"/>
            <a:ext cx="379191" cy="379191"/>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5" name="Group 13"/>
          <p:cNvGrpSpPr>
            <a:grpSpLocks noChangeAspect="1"/>
          </p:cNvGrpSpPr>
          <p:nvPr/>
        </p:nvGrpSpPr>
        <p:grpSpPr>
          <a:xfrm rot="10800000">
            <a:off x="6410856" y="4799674"/>
            <a:ext cx="379191" cy="379191"/>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8" name="Group 16"/>
          <p:cNvGrpSpPr>
            <a:grpSpLocks noChangeAspect="1"/>
          </p:cNvGrpSpPr>
          <p:nvPr/>
        </p:nvGrpSpPr>
        <p:grpSpPr>
          <a:xfrm rot="10800000">
            <a:off x="6884845" y="4799674"/>
            <a:ext cx="379191" cy="379191"/>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1" name="Group 19"/>
          <p:cNvGrpSpPr>
            <a:grpSpLocks noChangeAspect="1"/>
          </p:cNvGrpSpPr>
          <p:nvPr/>
        </p:nvGrpSpPr>
        <p:grpSpPr>
          <a:xfrm rot="10800000">
            <a:off x="7358833" y="4799674"/>
            <a:ext cx="379191" cy="379191"/>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2"/>
          <p:cNvGrpSpPr>
            <a:grpSpLocks noChangeAspect="1"/>
          </p:cNvGrpSpPr>
          <p:nvPr/>
        </p:nvGrpSpPr>
        <p:grpSpPr>
          <a:xfrm rot="10800000">
            <a:off x="2144961" y="4799674"/>
            <a:ext cx="379191" cy="379191"/>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7" name="Group 25"/>
          <p:cNvGrpSpPr>
            <a:grpSpLocks noChangeAspect="1"/>
          </p:cNvGrpSpPr>
          <p:nvPr/>
        </p:nvGrpSpPr>
        <p:grpSpPr>
          <a:xfrm rot="10800000">
            <a:off x="2618950" y="4799674"/>
            <a:ext cx="379191" cy="379191"/>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26463"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00452"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074440"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548428"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34557"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08545"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808545"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71374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90334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23975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4293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33455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716923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7074440"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697964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65056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669524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660045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745363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764322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754842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603166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622126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612646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4" name="TextBox 553"/>
          <p:cNvSpPr txBox="1"/>
          <p:nvPr/>
        </p:nvSpPr>
        <p:spPr>
          <a:xfrm rot="16200000">
            <a:off x="296789" y="4281983"/>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34557"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61724"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135712" y="688522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561" name="Group 43"/>
          <p:cNvGrpSpPr>
            <a:grpSpLocks noChangeAspect="1"/>
          </p:cNvGrpSpPr>
          <p:nvPr/>
        </p:nvGrpSpPr>
        <p:grpSpPr>
          <a:xfrm rot="10800000">
            <a:off x="5842070" y="5937246"/>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4" name="Group 46"/>
          <p:cNvGrpSpPr>
            <a:grpSpLocks noChangeAspect="1"/>
          </p:cNvGrpSpPr>
          <p:nvPr/>
        </p:nvGrpSpPr>
        <p:grpSpPr>
          <a:xfrm rot="10800000">
            <a:off x="5178487" y="5937246"/>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126463"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31666"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36868"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16059"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21261"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462880"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368082"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273284"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52475"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557677"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26463"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462880"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square" lIns="0" tIns="0" rIns="0" bIns="0" rtlCol="0">
        <a:spAutoFit/>
      </a:bodyPr>
      <a:lstStyle>
        <a:defPPr>
          <a:defRPr sz="1400" b="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17849</TotalTime>
  <Words>3558</Words>
  <Application>Microsoft Office PowerPoint</Application>
  <PresentationFormat>Custom</PresentationFormat>
  <Paragraphs>1280</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huawei-template-mv</vt:lpstr>
      <vt:lpstr>Distributed Network Protection (DNP) architecture study</vt:lpstr>
      <vt:lpstr>Contents</vt:lpstr>
      <vt:lpstr>Introduction</vt:lpstr>
      <vt:lpstr>Legend</vt:lpstr>
      <vt:lpstr>Legend</vt:lpstr>
      <vt:lpstr>Legend</vt:lpstr>
      <vt:lpstr>Legend</vt:lpstr>
      <vt:lpstr>High level model of IBBEB nodes</vt:lpstr>
      <vt:lpstr>Basic model of IBBEB nodes without illustrating intermediate MEP/MIP functions</vt:lpstr>
      <vt:lpstr>High level model of PEB/PB nodes</vt:lpstr>
      <vt:lpstr>Basic model of PEB/PB nodes without illustrating intermediate MEP/MIP functions</vt:lpstr>
      <vt:lpstr>PBB/PBB-TE Network with IBBEB nodes</vt:lpstr>
      <vt:lpstr>PBB Domain with BVLAN ECs</vt:lpstr>
      <vt:lpstr>Load sharing at portal nodes</vt:lpstr>
      <vt:lpstr>Distributed Restorable BVLAN connected to DRNI</vt:lpstr>
      <vt:lpstr>Distributed Restorable BVLAN connected to DRNI</vt:lpstr>
      <vt:lpstr>PBB-TE Domain with TESI connections</vt:lpstr>
      <vt:lpstr>TESI W &amp; P connection configurations</vt:lpstr>
      <vt:lpstr>Load sharing at portal nodes</vt:lpstr>
      <vt:lpstr>Distributed TESI Protection connected to DRNI</vt:lpstr>
      <vt:lpstr>Distributed TESI Protection connected to DRNI</vt:lpstr>
      <vt:lpstr>Port filtering entities</vt:lpstr>
      <vt:lpstr>Port filtering entities location in CBP?</vt:lpstr>
      <vt:lpstr>PBB Domain with G.8031 SNC protected SVLAN EC</vt:lpstr>
      <vt:lpstr>SNC protected SVLAN EC W &amp; P configurations</vt:lpstr>
      <vt:lpstr>Compound view Normal state, no failures</vt:lpstr>
      <vt:lpstr>Compound view Right ENNI failure</vt:lpstr>
      <vt:lpstr>Compound view Right ENNI and Intra-DAS link failure (or right portal node failure)</vt:lpstr>
      <vt:lpstr>Virtual BVLAN, TESI, SVLAN end points</vt:lpstr>
      <vt:lpstr>MAC Addresses at CBP/PIP ports</vt:lpstr>
      <vt:lpstr>Impact of single switch fabric?</vt:lpstr>
      <vt:lpstr>Slides added in v2</vt:lpstr>
      <vt:lpstr>PBB-TE Domain with TESI segment protection</vt:lpstr>
      <vt:lpstr>Distributed TESI Segment Protection connected to DRNI</vt:lpstr>
      <vt:lpstr>Distributed TESI Segment Protection connected to DRNI</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Network Protection (DNP) architecture study</dc:title>
  <dc:creator>Vissers</dc:creator>
  <cp:lastModifiedBy>Maarten vissers</cp:lastModifiedBy>
  <cp:revision>914</cp:revision>
  <dcterms:created xsi:type="dcterms:W3CDTF">2008-06-13T12:10:18Z</dcterms:created>
  <dcterms:modified xsi:type="dcterms:W3CDTF">2011-11-10T17:23:20Z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(3)uvgKRpWf2awubE/4tMTvB5pVAITyHnGrZHR/BmvWoXrQCqJOjYTZ260Oe5dJgEwepZfZneLY
rUJUDngkI1y1njcuAaKcdf6n0T6FXVRRBTug8vYBC1YaDe5WAHyjbnaAX3QvOogOKWhbFQdz
5NYyadUsoNQQ61+J6GVjmzqRmGL60PS0TfxSIGOpIi6Wp9Ovn5xr5QM0sXRaIpKD0D3jGeHL
1/B0uJrRXNtW8b6C9ospN</vt:lpwstr>
  </property>
  <property fmtid="{D5CDD505-2E9C-101B-9397-08002B2CF9AE}" pid="3" name="_ms_pID_7253431">
    <vt:lpwstr>T1JAE4EtakzsgYQ+EMvtSq0ww5DWMLFi5XwhPtN71Xd6g1hW2rP ISWMhqdGl9fhmCA4C7I0zyXl854H7rjQzH5cKCVXaWQuIUbPA3WzrpfVG3jxWeECkWstHXAN i5kyTXBOgEN7phfCjNdlwRPCRpfFzOMMaz1HtKPB8y4a85g+x94DUnbhvGjVInicqWlYV+bZ 70XGeAFwM1umeJDW8KjV7KbnDjrak281iiPv6hu/Md</vt:lpwstr>
  </property>
  <property fmtid="{D5CDD505-2E9C-101B-9397-08002B2CF9AE}" pid="4" name="_ms_pID_7253432">
    <vt:lpwstr>coFH0PLTICQwRGq9TbtIzxlQsN/SCk nrsNnClurfs5vu+YDoFZ/KTSUfzqgyj/xwticbIOSWJCAVg9hH/RFab5KuFrF1deRqDcBFIP 5uPmxYaHFeqXMxXDVxfMsg2BkQA8ZkSTVkCits2ZyGOjK1Q3OUcOaegq+dfw2Pow</vt:lpwstr>
  </property>
  <property fmtid="{D5CDD505-2E9C-101B-9397-08002B2CF9AE}" pid="5" name="sflag">
    <vt:lpwstr>1320945725</vt:lpwstr>
  </property>
</Properties>
</file>