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37"/>
  </p:notesMasterIdLst>
  <p:handoutMasterIdLst>
    <p:handoutMasterId r:id="rId38"/>
  </p:handoutMasterIdLst>
  <p:sldIdLst>
    <p:sldId id="497" r:id="rId2"/>
    <p:sldId id="474" r:id="rId3"/>
    <p:sldId id="498" r:id="rId4"/>
    <p:sldId id="499" r:id="rId5"/>
    <p:sldId id="500" r:id="rId6"/>
    <p:sldId id="480" r:id="rId7"/>
    <p:sldId id="481" r:id="rId8"/>
    <p:sldId id="467" r:id="rId9"/>
    <p:sldId id="495" r:id="rId10"/>
    <p:sldId id="493" r:id="rId11"/>
    <p:sldId id="492" r:id="rId12"/>
    <p:sldId id="494" r:id="rId13"/>
    <p:sldId id="496" r:id="rId14"/>
    <p:sldId id="491" r:id="rId15"/>
    <p:sldId id="501" r:id="rId16"/>
    <p:sldId id="472" r:id="rId17"/>
    <p:sldId id="473" r:id="rId18"/>
    <p:sldId id="475" r:id="rId19"/>
    <p:sldId id="482" r:id="rId20"/>
    <p:sldId id="458" r:id="rId21"/>
    <p:sldId id="476" r:id="rId22"/>
    <p:sldId id="502" r:id="rId23"/>
    <p:sldId id="468" r:id="rId24"/>
    <p:sldId id="477" r:id="rId25"/>
    <p:sldId id="490" r:id="rId26"/>
    <p:sldId id="483" r:id="rId27"/>
    <p:sldId id="470" r:id="rId28"/>
    <p:sldId id="503" r:id="rId29"/>
    <p:sldId id="484" r:id="rId30"/>
    <p:sldId id="471" r:id="rId31"/>
    <p:sldId id="504" r:id="rId32"/>
    <p:sldId id="485" r:id="rId33"/>
    <p:sldId id="486" r:id="rId34"/>
    <p:sldId id="487" r:id="rId35"/>
    <p:sldId id="488" r:id="rId36"/>
  </p:sldIdLst>
  <p:sldSz cx="12801600" cy="9601200" type="A3"/>
  <p:notesSz cx="6858000" cy="9144000"/>
  <p:defaultTextStyle>
    <a:defPPr>
      <a:defRPr lang="en-US"/>
    </a:defPPr>
    <a:lvl1pPr algn="l" rtl="0" eaLnBrk="0" fontAlgn="base" hangingPunct="0">
      <a:spcBef>
        <a:spcPct val="0"/>
      </a:spcBef>
      <a:spcAft>
        <a:spcPct val="0"/>
      </a:spcAft>
      <a:defRPr sz="3000" b="1" kern="1200">
        <a:solidFill>
          <a:schemeClr val="tx1"/>
        </a:solidFill>
        <a:latin typeface="Arial" pitchFamily="34" charset="0"/>
        <a:ea typeface="MS PGothic" pitchFamily="34" charset="-128"/>
        <a:cs typeface="+mn-cs"/>
      </a:defRPr>
    </a:lvl1pPr>
    <a:lvl2pPr marL="548503" algn="l" rtl="0" eaLnBrk="0" fontAlgn="base" hangingPunct="0">
      <a:spcBef>
        <a:spcPct val="0"/>
      </a:spcBef>
      <a:spcAft>
        <a:spcPct val="0"/>
      </a:spcAft>
      <a:defRPr sz="3000" b="1" kern="1200">
        <a:solidFill>
          <a:schemeClr val="tx1"/>
        </a:solidFill>
        <a:latin typeface="Arial" pitchFamily="34" charset="0"/>
        <a:ea typeface="MS PGothic" pitchFamily="34" charset="-128"/>
        <a:cs typeface="+mn-cs"/>
      </a:defRPr>
    </a:lvl2pPr>
    <a:lvl3pPr marL="1097006" algn="l" rtl="0" eaLnBrk="0" fontAlgn="base" hangingPunct="0">
      <a:spcBef>
        <a:spcPct val="0"/>
      </a:spcBef>
      <a:spcAft>
        <a:spcPct val="0"/>
      </a:spcAft>
      <a:defRPr sz="3000" b="1" kern="1200">
        <a:solidFill>
          <a:schemeClr val="tx1"/>
        </a:solidFill>
        <a:latin typeface="Arial" pitchFamily="34" charset="0"/>
        <a:ea typeface="MS PGothic" pitchFamily="34" charset="-128"/>
        <a:cs typeface="+mn-cs"/>
      </a:defRPr>
    </a:lvl3pPr>
    <a:lvl4pPr marL="1645509" algn="l" rtl="0" eaLnBrk="0" fontAlgn="base" hangingPunct="0">
      <a:spcBef>
        <a:spcPct val="0"/>
      </a:spcBef>
      <a:spcAft>
        <a:spcPct val="0"/>
      </a:spcAft>
      <a:defRPr sz="3000" b="1" kern="1200">
        <a:solidFill>
          <a:schemeClr val="tx1"/>
        </a:solidFill>
        <a:latin typeface="Arial" pitchFamily="34" charset="0"/>
        <a:ea typeface="MS PGothic" pitchFamily="34" charset="-128"/>
        <a:cs typeface="+mn-cs"/>
      </a:defRPr>
    </a:lvl4pPr>
    <a:lvl5pPr marL="2194011" algn="l" rtl="0" eaLnBrk="0" fontAlgn="base" hangingPunct="0">
      <a:spcBef>
        <a:spcPct val="0"/>
      </a:spcBef>
      <a:spcAft>
        <a:spcPct val="0"/>
      </a:spcAft>
      <a:defRPr sz="3000" b="1" kern="1200">
        <a:solidFill>
          <a:schemeClr val="tx1"/>
        </a:solidFill>
        <a:latin typeface="Arial" pitchFamily="34" charset="0"/>
        <a:ea typeface="MS PGothic" pitchFamily="34" charset="-128"/>
        <a:cs typeface="+mn-cs"/>
      </a:defRPr>
    </a:lvl5pPr>
    <a:lvl6pPr marL="2742514" algn="l" defTabSz="1097006" rtl="0" eaLnBrk="1" latinLnBrk="0" hangingPunct="1">
      <a:defRPr sz="3000" b="1" kern="1200">
        <a:solidFill>
          <a:schemeClr val="tx1"/>
        </a:solidFill>
        <a:latin typeface="Arial" pitchFamily="34" charset="0"/>
        <a:ea typeface="MS PGothic" pitchFamily="34" charset="-128"/>
        <a:cs typeface="+mn-cs"/>
      </a:defRPr>
    </a:lvl6pPr>
    <a:lvl7pPr marL="3291017" algn="l" defTabSz="1097006" rtl="0" eaLnBrk="1" latinLnBrk="0" hangingPunct="1">
      <a:defRPr sz="3000" b="1" kern="1200">
        <a:solidFill>
          <a:schemeClr val="tx1"/>
        </a:solidFill>
        <a:latin typeface="Arial" pitchFamily="34" charset="0"/>
        <a:ea typeface="MS PGothic" pitchFamily="34" charset="-128"/>
        <a:cs typeface="+mn-cs"/>
      </a:defRPr>
    </a:lvl7pPr>
    <a:lvl8pPr marL="3839520" algn="l" defTabSz="1097006" rtl="0" eaLnBrk="1" latinLnBrk="0" hangingPunct="1">
      <a:defRPr sz="3000" b="1" kern="1200">
        <a:solidFill>
          <a:schemeClr val="tx1"/>
        </a:solidFill>
        <a:latin typeface="Arial" pitchFamily="34" charset="0"/>
        <a:ea typeface="MS PGothic" pitchFamily="34" charset="-128"/>
        <a:cs typeface="+mn-cs"/>
      </a:defRPr>
    </a:lvl8pPr>
    <a:lvl9pPr marL="4388023" algn="l" defTabSz="1097006" rtl="0" eaLnBrk="1" latinLnBrk="0" hangingPunct="1">
      <a:defRPr sz="3000" b="1"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FFFF99"/>
    <a:srgbClr val="FF5050"/>
    <a:srgbClr val="66CCFF"/>
    <a:srgbClr val="3399FF"/>
    <a:srgbClr val="FFFF66"/>
    <a:srgbClr val="FF9900"/>
    <a:srgbClr val="FFCC00"/>
    <a:srgbClr val="0066FF"/>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8899" autoAdjust="0"/>
  </p:normalViewPr>
  <p:slideViewPr>
    <p:cSldViewPr>
      <p:cViewPr varScale="1">
        <p:scale>
          <a:sx n="47" d="100"/>
          <a:sy n="47" d="100"/>
        </p:scale>
        <p:origin x="-1410" y="-114"/>
      </p:cViewPr>
      <p:guideLst>
        <p:guide orient="horz" pos="3024"/>
        <p:guide pos="4032"/>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Arial" charset="0"/>
              </a:defRPr>
            </a:lvl1pPr>
          </a:lstStyle>
          <a:p>
            <a:pPr>
              <a:defRPr/>
            </a:pPr>
            <a:endParaRPr lang="en-US" altLang="zh-CN"/>
          </a:p>
        </p:txBody>
      </p:sp>
      <p:sp>
        <p:nvSpPr>
          <p:cNvPr id="450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Arial" charset="0"/>
              </a:defRPr>
            </a:lvl1pPr>
          </a:lstStyle>
          <a:p>
            <a:pPr>
              <a:defRPr/>
            </a:pPr>
            <a:endParaRPr lang="en-US" altLang="zh-CN"/>
          </a:p>
        </p:txBody>
      </p:sp>
      <p:sp>
        <p:nvSpPr>
          <p:cNvPr id="450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Arial" charset="0"/>
              </a:defRPr>
            </a:lvl1pPr>
          </a:lstStyle>
          <a:p>
            <a:pPr>
              <a:defRPr/>
            </a:pPr>
            <a:endParaRPr lang="en-US" altLang="zh-CN"/>
          </a:p>
        </p:txBody>
      </p:sp>
      <p:sp>
        <p:nvSpPr>
          <p:cNvPr id="450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Arial" charset="0"/>
              </a:defRPr>
            </a:lvl1pPr>
          </a:lstStyle>
          <a:p>
            <a:pPr>
              <a:defRPr/>
            </a:pPr>
            <a:fld id="{D7F61847-A3F1-4994-A9CB-9C035782E1DD}"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b="0" smtClean="0">
                <a:latin typeface="Arial" charset="0"/>
              </a:defRPr>
            </a:lvl1pPr>
          </a:lstStyle>
          <a:p>
            <a:pPr>
              <a:defRPr/>
            </a:pPr>
            <a:endParaRPr lang="en-US" altLang="zh-CN"/>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b="0" smtClean="0">
                <a:latin typeface="Arial" charset="0"/>
              </a:defRPr>
            </a:lvl1pPr>
          </a:lstStyle>
          <a:p>
            <a:pPr>
              <a:defRPr/>
            </a:pPr>
            <a:endParaRPr lang="en-US" altLang="zh-CN"/>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b="0" smtClean="0">
                <a:latin typeface="Arial" charset="0"/>
              </a:defRPr>
            </a:lvl1pPr>
          </a:lstStyle>
          <a:p>
            <a:pPr>
              <a:defRPr/>
            </a:pPr>
            <a:endParaRPr lang="en-US" altLang="zh-CN"/>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b="0" smtClean="0">
                <a:latin typeface="Arial" charset="0"/>
              </a:defRPr>
            </a:lvl1pPr>
          </a:lstStyle>
          <a:p>
            <a:pPr>
              <a:defRPr/>
            </a:pPr>
            <a:fld id="{55BE6221-0057-4A74-8E3C-B8B2D3110F4B}"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charset="0"/>
        <a:ea typeface="宋体" pitchFamily="2" charset="-122"/>
        <a:cs typeface="+mn-cs"/>
      </a:defRPr>
    </a:lvl1pPr>
    <a:lvl2pPr marL="548503" algn="l" rtl="0" eaLnBrk="0" fontAlgn="base" hangingPunct="0">
      <a:spcBef>
        <a:spcPct val="30000"/>
      </a:spcBef>
      <a:spcAft>
        <a:spcPct val="0"/>
      </a:spcAft>
      <a:defRPr sz="1400" kern="1200">
        <a:solidFill>
          <a:schemeClr val="tx1"/>
        </a:solidFill>
        <a:latin typeface="Arial" charset="0"/>
        <a:ea typeface="宋体" pitchFamily="2" charset="-122"/>
        <a:cs typeface="+mn-cs"/>
      </a:defRPr>
    </a:lvl2pPr>
    <a:lvl3pPr marL="1097006" algn="l" rtl="0" eaLnBrk="0" fontAlgn="base" hangingPunct="0">
      <a:spcBef>
        <a:spcPct val="30000"/>
      </a:spcBef>
      <a:spcAft>
        <a:spcPct val="0"/>
      </a:spcAft>
      <a:defRPr sz="1400" kern="1200">
        <a:solidFill>
          <a:schemeClr val="tx1"/>
        </a:solidFill>
        <a:latin typeface="Arial" charset="0"/>
        <a:ea typeface="宋体" pitchFamily="2" charset="-122"/>
        <a:cs typeface="+mn-cs"/>
      </a:defRPr>
    </a:lvl3pPr>
    <a:lvl4pPr marL="1645509" algn="l" rtl="0" eaLnBrk="0" fontAlgn="base" hangingPunct="0">
      <a:spcBef>
        <a:spcPct val="30000"/>
      </a:spcBef>
      <a:spcAft>
        <a:spcPct val="0"/>
      </a:spcAft>
      <a:defRPr sz="1400" kern="1200">
        <a:solidFill>
          <a:schemeClr val="tx1"/>
        </a:solidFill>
        <a:latin typeface="Arial" charset="0"/>
        <a:ea typeface="宋体" pitchFamily="2" charset="-122"/>
        <a:cs typeface="+mn-cs"/>
      </a:defRPr>
    </a:lvl4pPr>
    <a:lvl5pPr marL="2194011" algn="l" rtl="0" eaLnBrk="0" fontAlgn="base" hangingPunct="0">
      <a:spcBef>
        <a:spcPct val="30000"/>
      </a:spcBef>
      <a:spcAft>
        <a:spcPct val="0"/>
      </a:spcAft>
      <a:defRPr sz="1400" kern="1200">
        <a:solidFill>
          <a:schemeClr val="tx1"/>
        </a:solidFill>
        <a:latin typeface="Arial" charset="0"/>
        <a:ea typeface="宋体" pitchFamily="2" charset="-122"/>
        <a:cs typeface="+mn-cs"/>
      </a:defRPr>
    </a:lvl5pPr>
    <a:lvl6pPr marL="2742514" algn="l" defTabSz="1097006" rtl="0" eaLnBrk="1" latinLnBrk="0" hangingPunct="1">
      <a:defRPr sz="1400" kern="1200">
        <a:solidFill>
          <a:schemeClr val="tx1"/>
        </a:solidFill>
        <a:latin typeface="+mn-lt"/>
        <a:ea typeface="+mn-ea"/>
        <a:cs typeface="+mn-cs"/>
      </a:defRPr>
    </a:lvl6pPr>
    <a:lvl7pPr marL="3291017" algn="l" defTabSz="1097006" rtl="0" eaLnBrk="1" latinLnBrk="0" hangingPunct="1">
      <a:defRPr sz="1400" kern="1200">
        <a:solidFill>
          <a:schemeClr val="tx1"/>
        </a:solidFill>
        <a:latin typeface="+mn-lt"/>
        <a:ea typeface="+mn-ea"/>
        <a:cs typeface="+mn-cs"/>
      </a:defRPr>
    </a:lvl7pPr>
    <a:lvl8pPr marL="3839520" algn="l" defTabSz="1097006" rtl="0" eaLnBrk="1" latinLnBrk="0" hangingPunct="1">
      <a:defRPr sz="1400" kern="1200">
        <a:solidFill>
          <a:schemeClr val="tx1"/>
        </a:solidFill>
        <a:latin typeface="+mn-lt"/>
        <a:ea typeface="+mn-ea"/>
        <a:cs typeface="+mn-cs"/>
      </a:defRPr>
    </a:lvl8pPr>
    <a:lvl9pPr marL="4388023" algn="l" defTabSz="1097006"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59835" y="2983230"/>
            <a:ext cx="10881931" cy="2057400"/>
          </a:xfrm>
          <a:prstGeom prst="rect">
            <a:avLst/>
          </a:prstGeom>
        </p:spPr>
        <p:txBody>
          <a:bodyPr lIns="109701" tIns="54850" rIns="109701" bIns="54850"/>
          <a:lstStyle>
            <a:lvl1pPr>
              <a:defRPr sz="3500"/>
            </a:lvl1pPr>
          </a:lstStyle>
          <a:p>
            <a:r>
              <a:rPr lang="en-US" dirty="0" smtClean="0"/>
              <a:t>Click to edit Master title style</a:t>
            </a:r>
            <a:endParaRPr lang="en-GB" dirty="0"/>
          </a:p>
        </p:txBody>
      </p:sp>
      <p:sp>
        <p:nvSpPr>
          <p:cNvPr id="3" name="Subtitle 2"/>
          <p:cNvSpPr>
            <a:spLocks noGrp="1"/>
          </p:cNvSpPr>
          <p:nvPr>
            <p:ph type="subTitle" idx="1"/>
          </p:nvPr>
        </p:nvSpPr>
        <p:spPr>
          <a:xfrm>
            <a:off x="1919669" y="5440680"/>
            <a:ext cx="8962263" cy="2453640"/>
          </a:xfrm>
          <a:prstGeom prst="rect">
            <a:avLst/>
          </a:prstGeom>
        </p:spPr>
        <p:txBody>
          <a:bodyPr lIns="109701" tIns="54850" rIns="109701" bIns="54850"/>
          <a:lstStyle>
            <a:lvl1pPr marL="0" indent="0" algn="ctr">
              <a:buNone/>
              <a:defRPr sz="2800"/>
            </a:lvl1pPr>
            <a:lvl2pPr marL="548503" indent="0" algn="ctr">
              <a:buNone/>
              <a:defRPr/>
            </a:lvl2pPr>
            <a:lvl3pPr marL="1097006" indent="0" algn="ctr">
              <a:buNone/>
              <a:defRPr/>
            </a:lvl3pPr>
            <a:lvl4pPr marL="1645509" indent="0" algn="ctr">
              <a:buNone/>
              <a:defRPr/>
            </a:lvl4pPr>
            <a:lvl5pPr marL="2194011" indent="0" algn="ctr">
              <a:buNone/>
              <a:defRPr/>
            </a:lvl5pPr>
            <a:lvl6pPr marL="2742514" indent="0" algn="ctr">
              <a:buNone/>
              <a:defRPr/>
            </a:lvl6pPr>
            <a:lvl7pPr marL="3291017" indent="0" algn="ctr">
              <a:buNone/>
              <a:defRPr/>
            </a:lvl7pPr>
            <a:lvl8pPr marL="3839520" indent="0" algn="ctr">
              <a:buNone/>
              <a:defRPr/>
            </a:lvl8pPr>
            <a:lvl9pPr marL="4388023" indent="0" algn="ctr">
              <a:buNone/>
              <a:defRPr/>
            </a:lvl9pPr>
          </a:lstStyle>
          <a:p>
            <a:r>
              <a:rPr lang="en-US" dirty="0" smtClean="0"/>
              <a:t>Click to edit Master subtitle style</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39890" y="220892"/>
            <a:ext cx="11521821" cy="1218635"/>
          </a:xfrm>
          <a:prstGeom prst="rect">
            <a:avLst/>
          </a:prstGeom>
        </p:spPr>
        <p:txBody>
          <a:bodyPr lIns="109701" tIns="54850" rIns="109701" bIns="54850"/>
          <a:lstStyle>
            <a:lvl1pPr>
              <a:defRPr sz="3500"/>
            </a:lvl1pPr>
          </a:lstStyle>
          <a:p>
            <a:r>
              <a:rPr lang="en-US" dirty="0" smtClean="0"/>
              <a:t>Click to edit Master title style</a:t>
            </a:r>
            <a:endParaRPr lang="en-GB" dirty="0"/>
          </a:p>
        </p:txBody>
      </p:sp>
      <p:sp>
        <p:nvSpPr>
          <p:cNvPr id="3" name="Content Placeholder 2"/>
          <p:cNvSpPr>
            <a:spLocks noGrp="1"/>
          </p:cNvSpPr>
          <p:nvPr>
            <p:ph idx="1"/>
          </p:nvPr>
        </p:nvSpPr>
        <p:spPr>
          <a:xfrm>
            <a:off x="639890" y="2240281"/>
            <a:ext cx="11521821" cy="6336030"/>
          </a:xfrm>
          <a:prstGeom prst="rect">
            <a:avLst/>
          </a:prstGeom>
        </p:spPr>
        <p:txBody>
          <a:bodyPr lIns="109701" tIns="54850" rIns="109701" bIns="54850"/>
          <a:lstStyle>
            <a:lvl1pPr marL="0" indent="0">
              <a:defRPr sz="2400"/>
            </a:lvl1pPr>
            <a:lvl2pPr marL="500063" indent="-500063">
              <a:defRPr sz="2000"/>
            </a:lvl2pPr>
            <a:lvl3pPr marL="896938" indent="-387350" defTabSz="993775">
              <a:defRPr sz="1800"/>
            </a:lvl3pPr>
            <a:lvl4pPr marL="1346200" indent="-436563">
              <a:defRPr sz="1800"/>
            </a:lvl4pPr>
            <a:lvl5pPr marL="1793875" indent="-436563">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39890" y="220891"/>
            <a:ext cx="11521821" cy="1209734"/>
          </a:xfrm>
          <a:prstGeom prst="rect">
            <a:avLst/>
          </a:prstGeom>
        </p:spPr>
        <p:txBody>
          <a:bodyPr lIns="109701" tIns="54850" rIns="109701" bIns="54850"/>
          <a:lstStyle>
            <a:lvl1pPr>
              <a:defRPr sz="3500"/>
            </a:lvl1pPr>
          </a:lstStyle>
          <a:p>
            <a:r>
              <a:rPr lang="en-US" dirty="0" smtClean="0"/>
              <a:t>Click to edit Master title style</a:t>
            </a:r>
            <a:endParaRPr lang="en-GB" dirty="0"/>
          </a:p>
        </p:txBody>
      </p:sp>
      <p:sp>
        <p:nvSpPr>
          <p:cNvPr id="3" name="Content Placeholder 2"/>
          <p:cNvSpPr>
            <a:spLocks noGrp="1"/>
          </p:cNvSpPr>
          <p:nvPr>
            <p:ph sz="half" idx="1"/>
          </p:nvPr>
        </p:nvSpPr>
        <p:spPr>
          <a:xfrm>
            <a:off x="639890" y="2240281"/>
            <a:ext cx="5669498" cy="6336030"/>
          </a:xfrm>
          <a:prstGeom prst="rect">
            <a:avLst/>
          </a:prstGeom>
        </p:spPr>
        <p:txBody>
          <a:bodyPr lIns="109701" tIns="54850" rIns="109701" bIns="54850"/>
          <a:lstStyle>
            <a:lvl1pPr marL="0" indent="0">
              <a:defRPr sz="2400"/>
            </a:lvl1pPr>
            <a:lvl2pPr marL="530225" indent="-500063">
              <a:defRPr sz="2000"/>
            </a:lvl2pPr>
            <a:lvl3pPr marL="896938" indent="-387350">
              <a:defRPr sz="1600"/>
            </a:lvl3pPr>
            <a:lvl4pPr marL="1346200" indent="-436563">
              <a:defRPr sz="1600"/>
            </a:lvl4pPr>
            <a:lvl5pPr marL="1793875" indent="-436563">
              <a:defRPr sz="16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6492214" y="2240281"/>
            <a:ext cx="5669497" cy="6336030"/>
          </a:xfrm>
          <a:prstGeom prst="rect">
            <a:avLst/>
          </a:prstGeom>
        </p:spPr>
        <p:txBody>
          <a:bodyPr lIns="109701" tIns="54850" rIns="109701" bIns="54850"/>
          <a:lstStyle>
            <a:lvl1pPr marL="0" indent="0">
              <a:defRPr sz="2400"/>
            </a:lvl1pPr>
            <a:lvl2pPr marL="500063" indent="-500063">
              <a:defRPr sz="2000"/>
            </a:lvl2pPr>
            <a:lvl3pPr marL="896938" indent="-387350">
              <a:defRPr sz="1600"/>
            </a:lvl3pPr>
            <a:lvl4pPr marL="1346200" indent="-436563">
              <a:defRPr sz="1600"/>
            </a:lvl4pPr>
            <a:lvl5pPr marL="1793875" indent="-436563">
              <a:defRPr sz="16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39890" y="220891"/>
            <a:ext cx="11521821" cy="1209734"/>
          </a:xfrm>
          <a:prstGeom prst="rect">
            <a:avLst/>
          </a:prstGeom>
        </p:spPr>
        <p:txBody>
          <a:bodyPr lIns="109701" tIns="54850" rIns="109701" bIns="54850"/>
          <a:lstStyle>
            <a:lvl1pPr>
              <a:defRPr sz="3500"/>
            </a:lvl1pPr>
          </a:lstStyle>
          <a:p>
            <a:r>
              <a:rPr lang="en-US" dirty="0" smtClean="0"/>
              <a:t>Click to edit Master title style</a:t>
            </a:r>
            <a:endParaRPr lang="en-GB" dirty="0"/>
          </a:p>
        </p:txBody>
      </p:sp>
      <p:sp>
        <p:nvSpPr>
          <p:cNvPr id="3" name="Content Placeholder 2"/>
          <p:cNvSpPr>
            <a:spLocks noGrp="1"/>
          </p:cNvSpPr>
          <p:nvPr>
            <p:ph sz="half" idx="1"/>
          </p:nvPr>
        </p:nvSpPr>
        <p:spPr>
          <a:xfrm>
            <a:off x="639890" y="2280994"/>
            <a:ext cx="3600401" cy="6336030"/>
          </a:xfrm>
          <a:prstGeom prst="rect">
            <a:avLst/>
          </a:prstGeom>
        </p:spPr>
        <p:txBody>
          <a:bodyPr lIns="109701" tIns="54850" rIns="109701" bIns="54850"/>
          <a:lstStyle>
            <a:lvl1pPr marL="0" indent="0">
              <a:defRPr sz="2400"/>
            </a:lvl1pPr>
            <a:lvl2pPr marL="530225" indent="-500063">
              <a:defRPr sz="2000"/>
            </a:lvl2pPr>
            <a:lvl3pPr marL="896938" indent="-387350">
              <a:defRPr sz="1600"/>
            </a:lvl3pPr>
            <a:lvl4pPr marL="1346200" indent="-436563">
              <a:defRPr sz="1600"/>
            </a:lvl4pPr>
            <a:lvl5pPr marL="1793875" indent="-436563">
              <a:defRPr sz="16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00600" y="2280994"/>
            <a:ext cx="3600400" cy="6336030"/>
          </a:xfrm>
          <a:prstGeom prst="rect">
            <a:avLst/>
          </a:prstGeom>
        </p:spPr>
        <p:txBody>
          <a:bodyPr lIns="109701" tIns="54850" rIns="109701" bIns="54850"/>
          <a:lstStyle>
            <a:lvl1pPr marL="0" indent="0">
              <a:defRPr sz="2400"/>
            </a:lvl1pPr>
            <a:lvl2pPr marL="500063" indent="-500063">
              <a:defRPr sz="2000"/>
            </a:lvl2pPr>
            <a:lvl3pPr marL="896938" indent="-387350">
              <a:defRPr sz="1600"/>
            </a:lvl3pPr>
            <a:lvl4pPr marL="1346200" indent="-436563">
              <a:defRPr sz="1600"/>
            </a:lvl4pPr>
            <a:lvl5pPr marL="1793875" indent="-436563">
              <a:defRPr sz="16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Content Placeholder 3"/>
          <p:cNvSpPr>
            <a:spLocks noGrp="1"/>
          </p:cNvSpPr>
          <p:nvPr>
            <p:ph sz="half" idx="10"/>
          </p:nvPr>
        </p:nvSpPr>
        <p:spPr>
          <a:xfrm>
            <a:off x="8561040" y="2280994"/>
            <a:ext cx="3600400" cy="6336030"/>
          </a:xfrm>
          <a:prstGeom prst="rect">
            <a:avLst/>
          </a:prstGeom>
        </p:spPr>
        <p:txBody>
          <a:bodyPr lIns="109701" tIns="54850" rIns="109701" bIns="54850"/>
          <a:lstStyle>
            <a:lvl1pPr marL="0" indent="0">
              <a:defRPr sz="2400"/>
            </a:lvl1pPr>
            <a:lvl2pPr marL="500063" indent="-500063">
              <a:defRPr sz="2000"/>
            </a:lvl2pPr>
            <a:lvl3pPr marL="896938" indent="-387350">
              <a:defRPr sz="1600"/>
            </a:lvl3pPr>
            <a:lvl4pPr marL="1346200" indent="-436563">
              <a:defRPr sz="1600"/>
            </a:lvl4pPr>
            <a:lvl5pPr marL="1793875" indent="-436563">
              <a:defRPr sz="16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9890" y="220892"/>
            <a:ext cx="11521821" cy="1218635"/>
          </a:xfrm>
          <a:prstGeom prst="rect">
            <a:avLst/>
          </a:prstGeom>
        </p:spPr>
        <p:txBody>
          <a:bodyPr lIns="109701" tIns="54850" rIns="109701" bIns="54850"/>
          <a:lstStyle>
            <a:lvl1pPr>
              <a:defRPr sz="3500"/>
            </a:lvl1pPr>
          </a:lstStyle>
          <a:p>
            <a:r>
              <a:rPr lang="en-US" smtClean="0"/>
              <a:t>Click to edit Master title style</a:t>
            </a:r>
            <a:endParaRPr lang="en-GB"/>
          </a:p>
        </p:txBody>
      </p:sp>
      <p:sp>
        <p:nvSpPr>
          <p:cNvPr id="3" name="Text Placeholder 2"/>
          <p:cNvSpPr>
            <a:spLocks noGrp="1"/>
          </p:cNvSpPr>
          <p:nvPr>
            <p:ph type="body" idx="1"/>
          </p:nvPr>
        </p:nvSpPr>
        <p:spPr>
          <a:xfrm>
            <a:off x="639890" y="2148841"/>
            <a:ext cx="5656167" cy="895350"/>
          </a:xfrm>
          <a:prstGeom prst="rect">
            <a:avLst/>
          </a:prstGeom>
        </p:spPr>
        <p:txBody>
          <a:bodyPr lIns="109701" tIns="54850" rIns="109701" bIns="54850" anchor="b"/>
          <a:lstStyle>
            <a:lvl1pPr marL="0" indent="0">
              <a:buNone/>
              <a:defRPr sz="2400" b="1"/>
            </a:lvl1pPr>
            <a:lvl2pPr marL="548503" indent="0">
              <a:buNone/>
              <a:defRPr sz="2400" b="1"/>
            </a:lvl2pPr>
            <a:lvl3pPr marL="1097006" indent="0">
              <a:buNone/>
              <a:defRPr sz="2200" b="1"/>
            </a:lvl3pPr>
            <a:lvl4pPr marL="1645509" indent="0">
              <a:buNone/>
              <a:defRPr sz="1900" b="1"/>
            </a:lvl4pPr>
            <a:lvl5pPr marL="2194011" indent="0">
              <a:buNone/>
              <a:defRPr sz="1900" b="1"/>
            </a:lvl5pPr>
            <a:lvl6pPr marL="2742514" indent="0">
              <a:buNone/>
              <a:defRPr sz="1900" b="1"/>
            </a:lvl6pPr>
            <a:lvl7pPr marL="3291017" indent="0">
              <a:buNone/>
              <a:defRPr sz="1900" b="1"/>
            </a:lvl7pPr>
            <a:lvl8pPr marL="3839520" indent="0">
              <a:buNone/>
              <a:defRPr sz="1900" b="1"/>
            </a:lvl8pPr>
            <a:lvl9pPr marL="4388023" indent="0">
              <a:buNone/>
              <a:defRPr sz="1900" b="1"/>
            </a:lvl9pPr>
          </a:lstStyle>
          <a:p>
            <a:pPr lvl="0"/>
            <a:r>
              <a:rPr lang="en-US" dirty="0" smtClean="0"/>
              <a:t>Click to edit Master text styles</a:t>
            </a:r>
          </a:p>
        </p:txBody>
      </p:sp>
      <p:sp>
        <p:nvSpPr>
          <p:cNvPr id="4" name="Content Placeholder 3"/>
          <p:cNvSpPr>
            <a:spLocks noGrp="1"/>
          </p:cNvSpPr>
          <p:nvPr>
            <p:ph sz="half" idx="2"/>
          </p:nvPr>
        </p:nvSpPr>
        <p:spPr>
          <a:xfrm>
            <a:off x="639890" y="3044190"/>
            <a:ext cx="5656167" cy="5532120"/>
          </a:xfrm>
          <a:prstGeom prst="rect">
            <a:avLst/>
          </a:prstGeom>
        </p:spPr>
        <p:txBody>
          <a:bodyPr lIns="109701" tIns="54850" rIns="109701" bIns="54850"/>
          <a:lstStyle>
            <a:lvl1pPr marL="0" indent="0">
              <a:defRPr sz="2400"/>
            </a:lvl1pPr>
            <a:lvl2pPr marL="500063" indent="-500063">
              <a:defRPr sz="1800"/>
            </a:lvl2pPr>
            <a:lvl3pPr marL="896938" indent="-387350">
              <a:defRPr sz="1800"/>
            </a:lvl3pPr>
            <a:lvl4pPr marL="1346200" indent="-436563">
              <a:defRPr sz="1600"/>
            </a:lvl4pPr>
            <a:lvl5pPr marL="1793875" indent="-436563">
              <a:defRPr sz="1600"/>
            </a:lvl5pPr>
            <a:lvl6pPr>
              <a:defRPr sz="1900"/>
            </a:lvl6pPr>
            <a:lvl7pPr>
              <a:defRPr sz="1900"/>
            </a:lvl7pPr>
            <a:lvl8pPr>
              <a:defRPr sz="1900"/>
            </a:lvl8pPr>
            <a:lvl9pPr>
              <a:defRPr sz="19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6503640" y="2148841"/>
            <a:ext cx="5658070" cy="895350"/>
          </a:xfrm>
          <a:prstGeom prst="rect">
            <a:avLst/>
          </a:prstGeom>
        </p:spPr>
        <p:txBody>
          <a:bodyPr lIns="109701" tIns="54850" rIns="109701" bIns="54850" anchor="b"/>
          <a:lstStyle>
            <a:lvl1pPr marL="0" indent="0">
              <a:buNone/>
              <a:defRPr sz="2400" b="1"/>
            </a:lvl1pPr>
            <a:lvl2pPr marL="548503" indent="0">
              <a:buNone/>
              <a:defRPr sz="2400" b="1"/>
            </a:lvl2pPr>
            <a:lvl3pPr marL="1097006" indent="0">
              <a:buNone/>
              <a:defRPr sz="2200" b="1"/>
            </a:lvl3pPr>
            <a:lvl4pPr marL="1645509" indent="0">
              <a:buNone/>
              <a:defRPr sz="1900" b="1"/>
            </a:lvl4pPr>
            <a:lvl5pPr marL="2194011" indent="0">
              <a:buNone/>
              <a:defRPr sz="1900" b="1"/>
            </a:lvl5pPr>
            <a:lvl6pPr marL="2742514" indent="0">
              <a:buNone/>
              <a:defRPr sz="1900" b="1"/>
            </a:lvl6pPr>
            <a:lvl7pPr marL="3291017" indent="0">
              <a:buNone/>
              <a:defRPr sz="1900" b="1"/>
            </a:lvl7pPr>
            <a:lvl8pPr marL="3839520" indent="0">
              <a:buNone/>
              <a:defRPr sz="1900" b="1"/>
            </a:lvl8pPr>
            <a:lvl9pPr marL="4388023" indent="0">
              <a:buNone/>
              <a:defRPr sz="1900" b="1"/>
            </a:lvl9pPr>
          </a:lstStyle>
          <a:p>
            <a:pPr lvl="0"/>
            <a:r>
              <a:rPr lang="en-US" smtClean="0"/>
              <a:t>Click to edit Master text styles</a:t>
            </a:r>
          </a:p>
        </p:txBody>
      </p:sp>
      <p:sp>
        <p:nvSpPr>
          <p:cNvPr id="6" name="Content Placeholder 5"/>
          <p:cNvSpPr>
            <a:spLocks noGrp="1"/>
          </p:cNvSpPr>
          <p:nvPr>
            <p:ph sz="quarter" idx="4"/>
          </p:nvPr>
        </p:nvSpPr>
        <p:spPr>
          <a:xfrm>
            <a:off x="6503640" y="3044190"/>
            <a:ext cx="5658070" cy="5532120"/>
          </a:xfrm>
          <a:prstGeom prst="rect">
            <a:avLst/>
          </a:prstGeom>
        </p:spPr>
        <p:txBody>
          <a:bodyPr lIns="109701" tIns="54850" rIns="109701" bIns="54850"/>
          <a:lstStyle>
            <a:lvl1pPr marL="0" indent="0">
              <a:defRPr sz="2400"/>
            </a:lvl1pPr>
            <a:lvl2pPr marL="500063" indent="-500063">
              <a:defRPr sz="1800"/>
            </a:lvl2pPr>
            <a:lvl3pPr marL="896938" indent="-387350">
              <a:defRPr sz="1800"/>
            </a:lvl3pPr>
            <a:lvl4pPr marL="1346200" indent="-436563">
              <a:defRPr sz="1600"/>
            </a:lvl4pPr>
            <a:lvl5pPr marL="1793875" indent="-436563">
              <a:defRPr sz="1600"/>
            </a:lvl5pPr>
            <a:lvl6pPr>
              <a:defRPr sz="1900"/>
            </a:lvl6pPr>
            <a:lvl7pPr>
              <a:defRPr sz="1900"/>
            </a:lvl7pPr>
            <a:lvl8pPr>
              <a:defRPr sz="1900"/>
            </a:lvl8pPr>
            <a:lvl9pPr>
              <a:defRPr sz="19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39890" y="220892"/>
            <a:ext cx="11521821" cy="1218635"/>
          </a:xfrm>
          <a:prstGeom prst="rect">
            <a:avLst/>
          </a:prstGeom>
        </p:spPr>
        <p:txBody>
          <a:bodyPr lIns="109701" tIns="54850" rIns="109701" bIns="54850"/>
          <a:lstStyle>
            <a:lvl1pPr>
              <a:defRPr sz="3500"/>
            </a:lvl1pPr>
          </a:lstStyle>
          <a:p>
            <a:r>
              <a:rPr lang="en-US" dirty="0" smtClean="0"/>
              <a:t>Click to edit Master title style</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12310142" y="9207490"/>
            <a:ext cx="473217" cy="356993"/>
          </a:xfrm>
          <a:prstGeom prst="rect">
            <a:avLst/>
          </a:prstGeom>
          <a:noFill/>
        </p:spPr>
        <p:txBody>
          <a:bodyPr wrap="none" lIns="109701" tIns="54850" rIns="109701" bIns="54850" rtlCol="0">
            <a:spAutoFit/>
          </a:bodyPr>
          <a:lstStyle/>
          <a:p>
            <a:fld id="{1D72198B-5C37-4316-AF1B-174FD6C2182E}" type="slidenum">
              <a:rPr lang="en-GB" sz="1600" smtClean="0"/>
              <a:pPr/>
              <a:t>‹#›</a:t>
            </a:fld>
            <a:endParaRPr lang="en-GB" sz="1600" dirty="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9" r:id="rId4"/>
    <p:sldLayoutId id="2147483656" r:id="rId5"/>
    <p:sldLayoutId id="2147483657" r:id="rId6"/>
    <p:sldLayoutId id="2147483658" r:id="rId7"/>
  </p:sldLayoutIdLst>
  <p:timing>
    <p:tnLst>
      <p:par>
        <p:cTn id="1" dur="indefinite" restart="never" nodeType="tmRoot"/>
      </p:par>
    </p:tnLst>
  </p:timing>
  <p:hf hdr="0" ftr="0" dt="0"/>
  <p:txStyles>
    <p:titleStyle>
      <a:lvl1pPr algn="l" rtl="0" eaLnBrk="0" fontAlgn="base" hangingPunct="0">
        <a:spcBef>
          <a:spcPct val="0"/>
        </a:spcBef>
        <a:spcAft>
          <a:spcPct val="0"/>
        </a:spcAft>
        <a:defRPr sz="4200" b="1">
          <a:solidFill>
            <a:srgbClr val="990000"/>
          </a:solidFill>
          <a:latin typeface="+mj-lt"/>
          <a:ea typeface="+mj-ea"/>
          <a:cs typeface="+mj-cs"/>
        </a:defRPr>
      </a:lvl1pPr>
      <a:lvl2pPr algn="l" rtl="0" eaLnBrk="0" fontAlgn="base" hangingPunct="0">
        <a:spcBef>
          <a:spcPct val="0"/>
        </a:spcBef>
        <a:spcAft>
          <a:spcPct val="0"/>
        </a:spcAft>
        <a:defRPr sz="4200" b="1">
          <a:solidFill>
            <a:srgbClr val="990000"/>
          </a:solidFill>
          <a:latin typeface="Arial" charset="0"/>
          <a:ea typeface="宋体" pitchFamily="2" charset="-122"/>
        </a:defRPr>
      </a:lvl2pPr>
      <a:lvl3pPr algn="l" rtl="0" eaLnBrk="0" fontAlgn="base" hangingPunct="0">
        <a:spcBef>
          <a:spcPct val="0"/>
        </a:spcBef>
        <a:spcAft>
          <a:spcPct val="0"/>
        </a:spcAft>
        <a:defRPr sz="4200" b="1">
          <a:solidFill>
            <a:srgbClr val="990000"/>
          </a:solidFill>
          <a:latin typeface="Arial" charset="0"/>
          <a:ea typeface="宋体" pitchFamily="2" charset="-122"/>
        </a:defRPr>
      </a:lvl3pPr>
      <a:lvl4pPr algn="l" rtl="0" eaLnBrk="0" fontAlgn="base" hangingPunct="0">
        <a:spcBef>
          <a:spcPct val="0"/>
        </a:spcBef>
        <a:spcAft>
          <a:spcPct val="0"/>
        </a:spcAft>
        <a:defRPr sz="4200" b="1">
          <a:solidFill>
            <a:srgbClr val="990000"/>
          </a:solidFill>
          <a:latin typeface="Arial" charset="0"/>
          <a:ea typeface="宋体" pitchFamily="2" charset="-122"/>
        </a:defRPr>
      </a:lvl4pPr>
      <a:lvl5pPr algn="l" rtl="0" eaLnBrk="0" fontAlgn="base" hangingPunct="0">
        <a:spcBef>
          <a:spcPct val="0"/>
        </a:spcBef>
        <a:spcAft>
          <a:spcPct val="0"/>
        </a:spcAft>
        <a:defRPr sz="4200" b="1">
          <a:solidFill>
            <a:srgbClr val="990000"/>
          </a:solidFill>
          <a:latin typeface="Arial" charset="0"/>
          <a:ea typeface="宋体" pitchFamily="2" charset="-122"/>
        </a:defRPr>
      </a:lvl5pPr>
      <a:lvl6pPr marL="548503" algn="l" rtl="0" fontAlgn="base">
        <a:spcBef>
          <a:spcPct val="0"/>
        </a:spcBef>
        <a:spcAft>
          <a:spcPct val="0"/>
        </a:spcAft>
        <a:defRPr sz="4200" b="1">
          <a:solidFill>
            <a:srgbClr val="990000"/>
          </a:solidFill>
          <a:latin typeface="Arial" charset="0"/>
          <a:ea typeface="宋体" pitchFamily="2" charset="-122"/>
        </a:defRPr>
      </a:lvl6pPr>
      <a:lvl7pPr marL="1097006" algn="l" rtl="0" fontAlgn="base">
        <a:spcBef>
          <a:spcPct val="0"/>
        </a:spcBef>
        <a:spcAft>
          <a:spcPct val="0"/>
        </a:spcAft>
        <a:defRPr sz="4200" b="1">
          <a:solidFill>
            <a:srgbClr val="990000"/>
          </a:solidFill>
          <a:latin typeface="Arial" charset="0"/>
          <a:ea typeface="宋体" pitchFamily="2" charset="-122"/>
        </a:defRPr>
      </a:lvl7pPr>
      <a:lvl8pPr marL="1645509" algn="l" rtl="0" fontAlgn="base">
        <a:spcBef>
          <a:spcPct val="0"/>
        </a:spcBef>
        <a:spcAft>
          <a:spcPct val="0"/>
        </a:spcAft>
        <a:defRPr sz="4200" b="1">
          <a:solidFill>
            <a:srgbClr val="990000"/>
          </a:solidFill>
          <a:latin typeface="Arial" charset="0"/>
          <a:ea typeface="宋体" pitchFamily="2" charset="-122"/>
        </a:defRPr>
      </a:lvl8pPr>
      <a:lvl9pPr marL="2194011" algn="l" rtl="0" fontAlgn="base">
        <a:spcBef>
          <a:spcPct val="0"/>
        </a:spcBef>
        <a:spcAft>
          <a:spcPct val="0"/>
        </a:spcAft>
        <a:defRPr sz="4200" b="1">
          <a:solidFill>
            <a:srgbClr val="990000"/>
          </a:solidFill>
          <a:latin typeface="Arial" charset="0"/>
          <a:ea typeface="宋体" pitchFamily="2" charset="-122"/>
        </a:defRPr>
      </a:lvl9pPr>
    </p:titleStyle>
    <p:bodyStyle>
      <a:lvl1pPr marL="411377" indent="-411377" algn="l" rtl="0" eaLnBrk="0" fontAlgn="base" hangingPunct="0">
        <a:spcBef>
          <a:spcPct val="70000"/>
        </a:spcBef>
        <a:spcAft>
          <a:spcPct val="0"/>
        </a:spcAft>
        <a:defRPr sz="3000" b="1">
          <a:solidFill>
            <a:schemeClr val="tx1"/>
          </a:solidFill>
          <a:latin typeface="+mn-lt"/>
          <a:ea typeface="+mn-ea"/>
          <a:cs typeface="+mn-cs"/>
        </a:defRPr>
      </a:lvl1pPr>
      <a:lvl2pPr marL="1049393" indent="-500890" algn="l" rtl="0" eaLnBrk="0" fontAlgn="base" hangingPunct="0">
        <a:lnSpc>
          <a:spcPct val="85000"/>
        </a:lnSpc>
        <a:spcBef>
          <a:spcPct val="35000"/>
        </a:spcBef>
        <a:spcAft>
          <a:spcPct val="0"/>
        </a:spcAft>
        <a:buFont typeface="Wingdings" pitchFamily="2" charset="2"/>
        <a:buChar char="q"/>
        <a:defRPr sz="2600">
          <a:solidFill>
            <a:schemeClr val="tx1"/>
          </a:solidFill>
          <a:latin typeface="+mn-lt"/>
          <a:ea typeface="+mn-ea"/>
        </a:defRPr>
      </a:lvl2pPr>
      <a:lvl3pPr marL="1639796" indent="-388523" algn="l" rtl="0" eaLnBrk="0" fontAlgn="base" hangingPunct="0">
        <a:spcBef>
          <a:spcPct val="20000"/>
        </a:spcBef>
        <a:spcAft>
          <a:spcPct val="0"/>
        </a:spcAft>
        <a:buFont typeface="Wingdings" pitchFamily="2" charset="2"/>
        <a:buChar char="Ø"/>
        <a:defRPr sz="2400">
          <a:solidFill>
            <a:schemeClr val="tx1"/>
          </a:solidFill>
          <a:latin typeface="+mn-lt"/>
          <a:ea typeface="+mn-ea"/>
        </a:defRPr>
      </a:lvl3pPr>
      <a:lvl4pPr marL="2293047" indent="-438040" algn="l" rtl="0" eaLnBrk="0" fontAlgn="base" hangingPunct="0">
        <a:spcBef>
          <a:spcPct val="20000"/>
        </a:spcBef>
        <a:spcAft>
          <a:spcPct val="0"/>
        </a:spcAft>
        <a:buChar char="–"/>
        <a:defRPr sz="2400">
          <a:solidFill>
            <a:schemeClr val="tx1"/>
          </a:solidFill>
          <a:latin typeface="+mn-lt"/>
          <a:ea typeface="+mn-ea"/>
        </a:defRPr>
      </a:lvl4pPr>
      <a:lvl5pPr marL="2946299" indent="-438040" algn="l" rtl="0" eaLnBrk="0" fontAlgn="base" hangingPunct="0">
        <a:spcBef>
          <a:spcPct val="20000"/>
        </a:spcBef>
        <a:spcAft>
          <a:spcPct val="0"/>
        </a:spcAft>
        <a:buChar char="»"/>
        <a:defRPr sz="2400">
          <a:solidFill>
            <a:schemeClr val="tx1"/>
          </a:solidFill>
          <a:latin typeface="+mn-lt"/>
          <a:ea typeface="+mn-ea"/>
        </a:defRPr>
      </a:lvl5pPr>
      <a:lvl6pPr marL="3494802" indent="-438040" algn="l" rtl="0" fontAlgn="base">
        <a:spcBef>
          <a:spcPct val="20000"/>
        </a:spcBef>
        <a:spcAft>
          <a:spcPct val="0"/>
        </a:spcAft>
        <a:buChar char="»"/>
        <a:defRPr sz="2400">
          <a:solidFill>
            <a:schemeClr val="tx1"/>
          </a:solidFill>
          <a:latin typeface="+mn-lt"/>
          <a:ea typeface="+mn-ea"/>
        </a:defRPr>
      </a:lvl6pPr>
      <a:lvl7pPr marL="4043305" indent="-438040" algn="l" rtl="0" fontAlgn="base">
        <a:spcBef>
          <a:spcPct val="20000"/>
        </a:spcBef>
        <a:spcAft>
          <a:spcPct val="0"/>
        </a:spcAft>
        <a:buChar char="»"/>
        <a:defRPr sz="2400">
          <a:solidFill>
            <a:schemeClr val="tx1"/>
          </a:solidFill>
          <a:latin typeface="+mn-lt"/>
          <a:ea typeface="+mn-ea"/>
        </a:defRPr>
      </a:lvl7pPr>
      <a:lvl8pPr marL="4591807" indent="-438040" algn="l" rtl="0" fontAlgn="base">
        <a:spcBef>
          <a:spcPct val="20000"/>
        </a:spcBef>
        <a:spcAft>
          <a:spcPct val="0"/>
        </a:spcAft>
        <a:buChar char="»"/>
        <a:defRPr sz="2400">
          <a:solidFill>
            <a:schemeClr val="tx1"/>
          </a:solidFill>
          <a:latin typeface="+mn-lt"/>
          <a:ea typeface="+mn-ea"/>
        </a:defRPr>
      </a:lvl8pPr>
      <a:lvl9pPr marL="5140310" indent="-438040" algn="l" rtl="0" fontAlgn="base">
        <a:spcBef>
          <a:spcPct val="20000"/>
        </a:spcBef>
        <a:spcAft>
          <a:spcPct val="0"/>
        </a:spcAft>
        <a:buChar char="»"/>
        <a:defRPr sz="2400">
          <a:solidFill>
            <a:schemeClr val="tx1"/>
          </a:solidFill>
          <a:latin typeface="+mn-lt"/>
          <a:ea typeface="+mn-ea"/>
        </a:defRPr>
      </a:lvl9pPr>
    </p:bodyStyle>
    <p:otherStyle>
      <a:defPPr>
        <a:defRPr lang="en-US"/>
      </a:defPPr>
      <a:lvl1pPr marL="0" algn="l" defTabSz="1097006" rtl="0" eaLnBrk="1" latinLnBrk="0" hangingPunct="1">
        <a:defRPr sz="2200" kern="1200">
          <a:solidFill>
            <a:schemeClr val="tx1"/>
          </a:solidFill>
          <a:latin typeface="+mn-lt"/>
          <a:ea typeface="+mn-ea"/>
          <a:cs typeface="+mn-cs"/>
        </a:defRPr>
      </a:lvl1pPr>
      <a:lvl2pPr marL="548503" algn="l" defTabSz="1097006" rtl="0" eaLnBrk="1" latinLnBrk="0" hangingPunct="1">
        <a:defRPr sz="2200" kern="1200">
          <a:solidFill>
            <a:schemeClr val="tx1"/>
          </a:solidFill>
          <a:latin typeface="+mn-lt"/>
          <a:ea typeface="+mn-ea"/>
          <a:cs typeface="+mn-cs"/>
        </a:defRPr>
      </a:lvl2pPr>
      <a:lvl3pPr marL="1097006" algn="l" defTabSz="1097006" rtl="0" eaLnBrk="1" latinLnBrk="0" hangingPunct="1">
        <a:defRPr sz="2200" kern="1200">
          <a:solidFill>
            <a:schemeClr val="tx1"/>
          </a:solidFill>
          <a:latin typeface="+mn-lt"/>
          <a:ea typeface="+mn-ea"/>
          <a:cs typeface="+mn-cs"/>
        </a:defRPr>
      </a:lvl3pPr>
      <a:lvl4pPr marL="1645509" algn="l" defTabSz="1097006" rtl="0" eaLnBrk="1" latinLnBrk="0" hangingPunct="1">
        <a:defRPr sz="2200" kern="1200">
          <a:solidFill>
            <a:schemeClr val="tx1"/>
          </a:solidFill>
          <a:latin typeface="+mn-lt"/>
          <a:ea typeface="+mn-ea"/>
          <a:cs typeface="+mn-cs"/>
        </a:defRPr>
      </a:lvl4pPr>
      <a:lvl5pPr marL="2194011" algn="l" defTabSz="1097006" rtl="0" eaLnBrk="1" latinLnBrk="0" hangingPunct="1">
        <a:defRPr sz="2200" kern="1200">
          <a:solidFill>
            <a:schemeClr val="tx1"/>
          </a:solidFill>
          <a:latin typeface="+mn-lt"/>
          <a:ea typeface="+mn-ea"/>
          <a:cs typeface="+mn-cs"/>
        </a:defRPr>
      </a:lvl5pPr>
      <a:lvl6pPr marL="2742514" algn="l" defTabSz="1097006" rtl="0" eaLnBrk="1" latinLnBrk="0" hangingPunct="1">
        <a:defRPr sz="2200" kern="1200">
          <a:solidFill>
            <a:schemeClr val="tx1"/>
          </a:solidFill>
          <a:latin typeface="+mn-lt"/>
          <a:ea typeface="+mn-ea"/>
          <a:cs typeface="+mn-cs"/>
        </a:defRPr>
      </a:lvl6pPr>
      <a:lvl7pPr marL="3291017" algn="l" defTabSz="1097006" rtl="0" eaLnBrk="1" latinLnBrk="0" hangingPunct="1">
        <a:defRPr sz="2200" kern="1200">
          <a:solidFill>
            <a:schemeClr val="tx1"/>
          </a:solidFill>
          <a:latin typeface="+mn-lt"/>
          <a:ea typeface="+mn-ea"/>
          <a:cs typeface="+mn-cs"/>
        </a:defRPr>
      </a:lvl7pPr>
      <a:lvl8pPr marL="3839520" algn="l" defTabSz="1097006" rtl="0" eaLnBrk="1" latinLnBrk="0" hangingPunct="1">
        <a:defRPr sz="2200" kern="1200">
          <a:solidFill>
            <a:schemeClr val="tx1"/>
          </a:solidFill>
          <a:latin typeface="+mn-lt"/>
          <a:ea typeface="+mn-ea"/>
          <a:cs typeface="+mn-cs"/>
        </a:defRPr>
      </a:lvl8pPr>
      <a:lvl9pPr marL="4388023" algn="l" defTabSz="1097006"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959835" y="2887216"/>
            <a:ext cx="10881931" cy="2057400"/>
          </a:xfrm>
        </p:spPr>
        <p:txBody>
          <a:bodyPr/>
          <a:lstStyle/>
          <a:p>
            <a:pPr algn="ctr"/>
            <a:r>
              <a:rPr lang="en-GB" dirty="0" smtClean="0"/>
              <a:t>DRNI and Distributed Protection </a:t>
            </a:r>
            <a:r>
              <a:rPr lang="en-GB" dirty="0" smtClean="0"/>
              <a:t>Examples</a:t>
            </a:r>
            <a:r>
              <a:rPr lang="en-GB" dirty="0" smtClean="0"/>
              <a:t/>
            </a:r>
            <a:br>
              <a:rPr lang="en-GB" dirty="0" smtClean="0"/>
            </a:br>
            <a:r>
              <a:rPr lang="en-GB" dirty="0" smtClean="0"/>
              <a:t/>
            </a:r>
            <a:br>
              <a:rPr lang="en-GB" dirty="0" smtClean="0"/>
            </a:br>
            <a:r>
              <a:rPr lang="en-GB" sz="2800" dirty="0" smtClean="0">
                <a:solidFill>
                  <a:schemeClr val="tx1"/>
                </a:solidFill>
              </a:rPr>
              <a:t>Maarten Vissers</a:t>
            </a:r>
            <a:br>
              <a:rPr lang="en-GB" sz="2800" dirty="0" smtClean="0">
                <a:solidFill>
                  <a:schemeClr val="tx1"/>
                </a:solidFill>
              </a:rPr>
            </a:br>
            <a:r>
              <a:rPr lang="en-GB" sz="2800" dirty="0" smtClean="0">
                <a:solidFill>
                  <a:schemeClr val="tx1"/>
                </a:solidFill>
              </a:rPr>
              <a:t>2011-09-26</a:t>
            </a:r>
            <a:br>
              <a:rPr lang="en-GB" sz="2800" dirty="0" smtClean="0">
                <a:solidFill>
                  <a:schemeClr val="tx1"/>
                </a:solidFill>
              </a:rPr>
            </a:br>
            <a:r>
              <a:rPr lang="en-GB" sz="2800" dirty="0" smtClean="0">
                <a:solidFill>
                  <a:schemeClr val="tx1"/>
                </a:solidFill>
              </a:rPr>
              <a:t>v01</a:t>
            </a:r>
            <a:endParaRPr lang="en-US" dirty="0">
              <a:solidFill>
                <a:schemeClr val="tx1"/>
              </a:solidFill>
            </a:endParaRPr>
          </a:p>
        </p:txBody>
      </p:sp>
      <p:sp>
        <p:nvSpPr>
          <p:cNvPr id="6" name="Subtitle 5"/>
          <p:cNvSpPr>
            <a:spLocks noGrp="1"/>
          </p:cNvSpPr>
          <p:nvPr>
            <p:ph type="subTitle" idx="1"/>
          </p:nvPr>
        </p:nvSpPr>
        <p:spPr>
          <a:xfrm>
            <a:off x="640160" y="6304776"/>
            <a:ext cx="11449272" cy="2528272"/>
          </a:xfrm>
        </p:spPr>
        <p:txBody>
          <a:bodyPr lIns="0" tIns="0" rIns="0" bIns="0"/>
          <a:lstStyle/>
          <a:p>
            <a:pPr algn="l"/>
            <a:r>
              <a:rPr lang="en-GB" sz="2400" dirty="0" smtClean="0"/>
              <a:t>Based on slides presented in 802.1 IW meeting in Nanjing on Thursday Sept 22</a:t>
            </a:r>
          </a:p>
          <a:p>
            <a:pPr algn="l"/>
            <a:r>
              <a:rPr lang="en-GB" sz="2400" dirty="0" smtClean="0"/>
              <a:t>Details have been added to reflect the discussions during the presentation</a:t>
            </a:r>
          </a:p>
          <a:p>
            <a:pPr algn="l"/>
            <a:r>
              <a:rPr lang="en-GB" sz="2400" dirty="0" smtClean="0"/>
              <a:t>MAC Address considerations have been added based on discussions during the presentation and questions have been added triggered by comment that CFM has been developed under the assumption that MAC address of MEP/MIP can be changed during the lifetime of the 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PB Data Plane Model I</a:t>
            </a:r>
            <a:br>
              <a:rPr lang="en-GB" dirty="0" smtClean="0"/>
            </a:br>
            <a:r>
              <a:rPr lang="en-GB" sz="2800" dirty="0" smtClean="0"/>
              <a:t>(example with EC SNCP)</a:t>
            </a:r>
            <a:endParaRPr lang="en-US" sz="2800" dirty="0"/>
          </a:p>
        </p:txBody>
      </p:sp>
      <p:cxnSp>
        <p:nvCxnSpPr>
          <p:cNvPr id="5" name="Straight Arrow Connector 4"/>
          <p:cNvCxnSpPr/>
          <p:nvPr/>
        </p:nvCxnSpPr>
        <p:spPr bwMode="auto">
          <a:xfrm>
            <a:off x="5896744" y="2908647"/>
            <a:ext cx="17129"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7" name="Straight Arrow Connector 6"/>
          <p:cNvCxnSpPr/>
          <p:nvPr/>
        </p:nvCxnSpPr>
        <p:spPr bwMode="auto">
          <a:xfrm>
            <a:off x="6832848" y="2908647"/>
            <a:ext cx="2178"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0" name="Rectangle 9"/>
          <p:cNvSpPr/>
          <p:nvPr/>
        </p:nvSpPr>
        <p:spPr bwMode="auto">
          <a:xfrm>
            <a:off x="2800399"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00399"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00399"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2800399"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2800399"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2800399"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3808511"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08511"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08511"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3808511"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3808511"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3808511"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4816623"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4816623"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4816623"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4816623"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 name="Rectangle 25"/>
          <p:cNvSpPr/>
          <p:nvPr/>
        </p:nvSpPr>
        <p:spPr bwMode="auto">
          <a:xfrm>
            <a:off x="4816623"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 name="Rectangle 26"/>
          <p:cNvSpPr/>
          <p:nvPr/>
        </p:nvSpPr>
        <p:spPr bwMode="auto">
          <a:xfrm>
            <a:off x="4816623"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8" name="Straight Connector 27"/>
          <p:cNvCxnSpPr/>
          <p:nvPr/>
        </p:nvCxnSpPr>
        <p:spPr bwMode="auto">
          <a:xfrm flipH="1" flipV="1">
            <a:off x="3232447" y="5068887"/>
            <a:ext cx="1" cy="11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29" name="Straight Connector 28"/>
          <p:cNvCxnSpPr/>
          <p:nvPr/>
        </p:nvCxnSpPr>
        <p:spPr bwMode="auto">
          <a:xfrm flipV="1">
            <a:off x="4240559"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0" name="Freeform 29"/>
          <p:cNvSpPr/>
          <p:nvPr/>
        </p:nvSpPr>
        <p:spPr bwMode="auto">
          <a:xfrm flipV="1">
            <a:off x="5320680" y="5060322"/>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1" name="TextBox 30"/>
          <p:cNvSpPr txBox="1"/>
          <p:nvPr/>
        </p:nvSpPr>
        <p:spPr>
          <a:xfrm>
            <a:off x="1504256" y="5337755"/>
            <a:ext cx="700833" cy="523220"/>
          </a:xfrm>
          <a:prstGeom prst="rect">
            <a:avLst/>
          </a:prstGeom>
          <a:noFill/>
        </p:spPr>
        <p:txBody>
          <a:bodyPr wrap="none" rtlCol="0">
            <a:spAutoFit/>
          </a:bodyPr>
          <a:lstStyle/>
          <a:p>
            <a:r>
              <a:rPr lang="en-US" sz="1400" dirty="0" smtClean="0"/>
              <a:t>E-NNI</a:t>
            </a:r>
          </a:p>
          <a:p>
            <a:r>
              <a:rPr lang="en-US" sz="1400" dirty="0" smtClean="0"/>
              <a:t>Link 2</a:t>
            </a:r>
            <a:endParaRPr lang="en-GB" sz="1400" dirty="0"/>
          </a:p>
        </p:txBody>
      </p:sp>
      <p:sp>
        <p:nvSpPr>
          <p:cNvPr id="32" name="TextBox 31"/>
          <p:cNvSpPr txBox="1"/>
          <p:nvPr/>
        </p:nvSpPr>
        <p:spPr>
          <a:xfrm>
            <a:off x="4240559" y="5337755"/>
            <a:ext cx="710451" cy="523220"/>
          </a:xfrm>
          <a:prstGeom prst="rect">
            <a:avLst/>
          </a:prstGeom>
          <a:noFill/>
        </p:spPr>
        <p:txBody>
          <a:bodyPr wrap="none" rtlCol="0">
            <a:spAutoFit/>
          </a:bodyPr>
          <a:lstStyle/>
          <a:p>
            <a:r>
              <a:rPr lang="en-US" sz="1400" dirty="0" smtClean="0"/>
              <a:t>I-NNI</a:t>
            </a:r>
          </a:p>
          <a:p>
            <a:r>
              <a:rPr lang="en-US" sz="1400" dirty="0" smtClean="0"/>
              <a:t>Link a</a:t>
            </a:r>
            <a:endParaRPr lang="en-GB" sz="1400" dirty="0"/>
          </a:p>
        </p:txBody>
      </p:sp>
      <p:sp>
        <p:nvSpPr>
          <p:cNvPr id="34" name="Rectangle 33"/>
          <p:cNvSpPr/>
          <p:nvPr/>
        </p:nvSpPr>
        <p:spPr bwMode="auto">
          <a:xfrm flipH="1">
            <a:off x="9067274"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5" name="Rectangle 34"/>
          <p:cNvSpPr/>
          <p:nvPr/>
        </p:nvSpPr>
        <p:spPr bwMode="auto">
          <a:xfrm flipH="1">
            <a:off x="9067274"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6" name="Rectangle 35"/>
          <p:cNvSpPr/>
          <p:nvPr/>
        </p:nvSpPr>
        <p:spPr bwMode="auto">
          <a:xfrm flipH="1">
            <a:off x="9067274"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7" name="Rectangle 36"/>
          <p:cNvSpPr/>
          <p:nvPr/>
        </p:nvSpPr>
        <p:spPr bwMode="auto">
          <a:xfrm flipH="1">
            <a:off x="9067274"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8" name="Rectangle 37"/>
          <p:cNvSpPr/>
          <p:nvPr/>
        </p:nvSpPr>
        <p:spPr bwMode="auto">
          <a:xfrm flipH="1">
            <a:off x="9067274"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9" name="Rectangle 38"/>
          <p:cNvSpPr/>
          <p:nvPr/>
        </p:nvSpPr>
        <p:spPr bwMode="auto">
          <a:xfrm flipH="1">
            <a:off x="9067274"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 name="Rectangle 39"/>
          <p:cNvSpPr/>
          <p:nvPr/>
        </p:nvSpPr>
        <p:spPr bwMode="auto">
          <a:xfrm flipH="1">
            <a:off x="8059162"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1" name="Rectangle 40"/>
          <p:cNvSpPr/>
          <p:nvPr/>
        </p:nvSpPr>
        <p:spPr bwMode="auto">
          <a:xfrm flipH="1">
            <a:off x="8059162"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2" name="Rectangle 41"/>
          <p:cNvSpPr/>
          <p:nvPr/>
        </p:nvSpPr>
        <p:spPr bwMode="auto">
          <a:xfrm flipH="1">
            <a:off x="8059162"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3" name="Rectangle 42"/>
          <p:cNvSpPr/>
          <p:nvPr/>
        </p:nvSpPr>
        <p:spPr bwMode="auto">
          <a:xfrm flipH="1">
            <a:off x="8059162"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4" name="Rectangle 43"/>
          <p:cNvSpPr/>
          <p:nvPr/>
        </p:nvSpPr>
        <p:spPr bwMode="auto">
          <a:xfrm flipH="1">
            <a:off x="8059162"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5" name="Rectangle 44"/>
          <p:cNvSpPr/>
          <p:nvPr/>
        </p:nvSpPr>
        <p:spPr bwMode="auto">
          <a:xfrm flipH="1">
            <a:off x="8059162"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6" name="Rectangle 45"/>
          <p:cNvSpPr/>
          <p:nvPr/>
        </p:nvSpPr>
        <p:spPr bwMode="auto">
          <a:xfrm flipH="1">
            <a:off x="7051050"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7" name="Rectangle 46"/>
          <p:cNvSpPr/>
          <p:nvPr/>
        </p:nvSpPr>
        <p:spPr bwMode="auto">
          <a:xfrm flipH="1">
            <a:off x="7051050"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8" name="Rectangle 47"/>
          <p:cNvSpPr/>
          <p:nvPr/>
        </p:nvSpPr>
        <p:spPr bwMode="auto">
          <a:xfrm flipH="1">
            <a:off x="7051050"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9" name="Rectangle 48"/>
          <p:cNvSpPr/>
          <p:nvPr/>
        </p:nvSpPr>
        <p:spPr bwMode="auto">
          <a:xfrm flipH="1">
            <a:off x="7051050"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 name="Rectangle 49"/>
          <p:cNvSpPr/>
          <p:nvPr/>
        </p:nvSpPr>
        <p:spPr bwMode="auto">
          <a:xfrm flipH="1">
            <a:off x="7051050"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 name="Rectangle 50"/>
          <p:cNvSpPr/>
          <p:nvPr/>
        </p:nvSpPr>
        <p:spPr bwMode="auto">
          <a:xfrm flipH="1">
            <a:off x="7051050"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2" name="Straight Connector 51"/>
          <p:cNvCxnSpPr/>
          <p:nvPr/>
        </p:nvCxnSpPr>
        <p:spPr bwMode="auto">
          <a:xfrm flipV="1">
            <a:off x="9569152" y="5068887"/>
            <a:ext cx="2178" cy="11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flipV="1">
            <a:off x="8563218" y="5068887"/>
            <a:ext cx="0" cy="792088"/>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54" name="Freeform 53"/>
          <p:cNvSpPr/>
          <p:nvPr/>
        </p:nvSpPr>
        <p:spPr bwMode="auto">
          <a:xfrm flipH="1" flipV="1">
            <a:off x="7192886" y="5060319"/>
            <a:ext cx="288034"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55" name="TextBox 54"/>
          <p:cNvSpPr txBox="1"/>
          <p:nvPr/>
        </p:nvSpPr>
        <p:spPr>
          <a:xfrm flipH="1">
            <a:off x="10598700" y="5337755"/>
            <a:ext cx="710451" cy="523220"/>
          </a:xfrm>
          <a:prstGeom prst="rect">
            <a:avLst/>
          </a:prstGeom>
          <a:noFill/>
        </p:spPr>
        <p:txBody>
          <a:bodyPr wrap="none" rtlCol="0">
            <a:spAutoFit/>
          </a:bodyPr>
          <a:lstStyle/>
          <a:p>
            <a:r>
              <a:rPr lang="en-US" sz="1400" dirty="0" smtClean="0"/>
              <a:t>E-NNI</a:t>
            </a:r>
          </a:p>
          <a:p>
            <a:r>
              <a:rPr lang="en-US" sz="1400" dirty="0" smtClean="0"/>
              <a:t>Link 3</a:t>
            </a:r>
            <a:endParaRPr lang="en-GB" sz="1400" dirty="0"/>
          </a:p>
        </p:txBody>
      </p:sp>
      <p:sp>
        <p:nvSpPr>
          <p:cNvPr id="56" name="TextBox 55"/>
          <p:cNvSpPr txBox="1"/>
          <p:nvPr/>
        </p:nvSpPr>
        <p:spPr>
          <a:xfrm flipH="1">
            <a:off x="7852767" y="5337755"/>
            <a:ext cx="710451" cy="523220"/>
          </a:xfrm>
          <a:prstGeom prst="rect">
            <a:avLst/>
          </a:prstGeom>
          <a:noFill/>
        </p:spPr>
        <p:txBody>
          <a:bodyPr wrap="none" rtlCol="0">
            <a:spAutoFit/>
          </a:bodyPr>
          <a:lstStyle/>
          <a:p>
            <a:r>
              <a:rPr lang="en-US" sz="1400" dirty="0" smtClean="0"/>
              <a:t>I-NNI</a:t>
            </a:r>
          </a:p>
          <a:p>
            <a:r>
              <a:rPr lang="en-US" sz="1400" dirty="0" smtClean="0"/>
              <a:t>Link b</a:t>
            </a:r>
            <a:endParaRPr lang="en-GB" sz="1400" dirty="0"/>
          </a:p>
        </p:txBody>
      </p:sp>
      <p:sp>
        <p:nvSpPr>
          <p:cNvPr id="84" name="Rectangle 83"/>
          <p:cNvSpPr/>
          <p:nvPr/>
        </p:nvSpPr>
        <p:spPr bwMode="auto">
          <a:xfrm flipH="1">
            <a:off x="9067274" y="2692623"/>
            <a:ext cx="2950150"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03" name="Rectangle 102"/>
          <p:cNvSpPr/>
          <p:nvPr/>
        </p:nvSpPr>
        <p:spPr bwMode="auto">
          <a:xfrm flipH="1">
            <a:off x="7051050" y="2404591"/>
            <a:ext cx="4966374"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113" name="Straight Connector 112"/>
          <p:cNvCxnSpPr>
            <a:stCxn id="30" idx="2"/>
            <a:endCxn id="54" idx="2"/>
          </p:cNvCxnSpPr>
          <p:nvPr/>
        </p:nvCxnSpPr>
        <p:spPr bwMode="auto">
          <a:xfrm flipV="1">
            <a:off x="6328792" y="5284908"/>
            <a:ext cx="864094" cy="3"/>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14" name="TextBox 113"/>
          <p:cNvSpPr txBox="1"/>
          <p:nvPr/>
        </p:nvSpPr>
        <p:spPr>
          <a:xfrm>
            <a:off x="5464696" y="5049723"/>
            <a:ext cx="1872208" cy="523220"/>
          </a:xfrm>
          <a:prstGeom prst="rect">
            <a:avLst/>
          </a:prstGeom>
          <a:noFill/>
        </p:spPr>
        <p:txBody>
          <a:bodyPr wrap="square" rtlCol="0">
            <a:spAutoFit/>
          </a:bodyPr>
          <a:lstStyle/>
          <a:p>
            <a:pPr algn="ctr"/>
            <a:r>
              <a:rPr lang="en-US" sz="1400" dirty="0" smtClean="0"/>
              <a:t>Network Link</a:t>
            </a:r>
          </a:p>
          <a:p>
            <a:pPr algn="ctr"/>
            <a:r>
              <a:rPr lang="en-US" sz="1400" dirty="0" smtClean="0"/>
              <a:t>Intra-DSS Link</a:t>
            </a:r>
            <a:endParaRPr lang="en-GB" sz="1400" dirty="0"/>
          </a:p>
        </p:txBody>
      </p:sp>
      <p:sp>
        <p:nvSpPr>
          <p:cNvPr id="118" name="TextBox 117"/>
          <p:cNvSpPr txBox="1"/>
          <p:nvPr/>
        </p:nvSpPr>
        <p:spPr>
          <a:xfrm rot="5400000">
            <a:off x="5703800" y="3865659"/>
            <a:ext cx="432052"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19" name="TextBox 118"/>
          <p:cNvSpPr txBox="1"/>
          <p:nvPr/>
        </p:nvSpPr>
        <p:spPr>
          <a:xfrm rot="16200000" flipH="1">
            <a:off x="6559914" y="3829654"/>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26" name="Rectangle 125"/>
          <p:cNvSpPr/>
          <p:nvPr/>
        </p:nvSpPr>
        <p:spPr bwMode="auto">
          <a:xfrm flipH="1">
            <a:off x="10075386"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flipH="1">
            <a:off x="10075386"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10075386"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10075386"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10075386"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10075386"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32" name="Straight Connector 131"/>
          <p:cNvCxnSpPr/>
          <p:nvPr/>
        </p:nvCxnSpPr>
        <p:spPr bwMode="auto">
          <a:xfrm flipH="1" flipV="1">
            <a:off x="10579442"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46" name="Rectangle 145"/>
          <p:cNvSpPr/>
          <p:nvPr/>
        </p:nvSpPr>
        <p:spPr bwMode="auto">
          <a:xfrm flipH="1">
            <a:off x="4168552" y="2692623"/>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147" name="Rectangle 146"/>
          <p:cNvSpPr/>
          <p:nvPr/>
        </p:nvSpPr>
        <p:spPr bwMode="auto">
          <a:xfrm flipH="1">
            <a:off x="784175" y="2692623"/>
            <a:ext cx="2952328"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48" name="Rectangle 147"/>
          <p:cNvSpPr/>
          <p:nvPr/>
        </p:nvSpPr>
        <p:spPr bwMode="auto">
          <a:xfrm flipH="1">
            <a:off x="784175" y="2404591"/>
            <a:ext cx="4968552"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49" name="Rectangle 148"/>
          <p:cNvSpPr/>
          <p:nvPr/>
        </p:nvSpPr>
        <p:spPr bwMode="auto">
          <a:xfrm>
            <a:off x="1792287"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0" name="Rectangle 149"/>
          <p:cNvSpPr/>
          <p:nvPr/>
        </p:nvSpPr>
        <p:spPr bwMode="auto">
          <a:xfrm>
            <a:off x="1792287"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1" name="Rectangle 150"/>
          <p:cNvSpPr/>
          <p:nvPr/>
        </p:nvSpPr>
        <p:spPr bwMode="auto">
          <a:xfrm>
            <a:off x="1792287"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2" name="Rectangle 151"/>
          <p:cNvSpPr/>
          <p:nvPr/>
        </p:nvSpPr>
        <p:spPr bwMode="auto">
          <a:xfrm>
            <a:off x="1792287"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3" name="Rectangle 152"/>
          <p:cNvSpPr/>
          <p:nvPr/>
        </p:nvSpPr>
        <p:spPr bwMode="auto">
          <a:xfrm>
            <a:off x="1792287"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4" name="Rectangle 153"/>
          <p:cNvSpPr/>
          <p:nvPr/>
        </p:nvSpPr>
        <p:spPr bwMode="auto">
          <a:xfrm>
            <a:off x="1792287"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55" name="Straight Connector 154"/>
          <p:cNvCxnSpPr/>
          <p:nvPr/>
        </p:nvCxnSpPr>
        <p:spPr bwMode="auto">
          <a:xfrm flipV="1">
            <a:off x="2224335"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56" name="TextBox 155"/>
          <p:cNvSpPr txBox="1"/>
          <p:nvPr/>
        </p:nvSpPr>
        <p:spPr>
          <a:xfrm>
            <a:off x="496144" y="5337755"/>
            <a:ext cx="700833" cy="523220"/>
          </a:xfrm>
          <a:prstGeom prst="rect">
            <a:avLst/>
          </a:prstGeom>
          <a:noFill/>
        </p:spPr>
        <p:txBody>
          <a:bodyPr wrap="none" rtlCol="0">
            <a:spAutoFit/>
          </a:bodyPr>
          <a:lstStyle/>
          <a:p>
            <a:r>
              <a:rPr lang="en-US" sz="1400" dirty="0" smtClean="0"/>
              <a:t>E-NNI</a:t>
            </a:r>
          </a:p>
          <a:p>
            <a:r>
              <a:rPr lang="en-US" sz="1400" dirty="0" smtClean="0"/>
              <a:t>Link 1</a:t>
            </a:r>
            <a:endParaRPr lang="en-GB" sz="1400" dirty="0"/>
          </a:p>
        </p:txBody>
      </p:sp>
      <p:sp>
        <p:nvSpPr>
          <p:cNvPr id="157" name="Rectangle 156"/>
          <p:cNvSpPr/>
          <p:nvPr/>
        </p:nvSpPr>
        <p:spPr bwMode="auto">
          <a:xfrm>
            <a:off x="784175"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a:off x="784175"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9" name="Rectangle 158"/>
          <p:cNvSpPr/>
          <p:nvPr/>
        </p:nvSpPr>
        <p:spPr bwMode="auto">
          <a:xfrm>
            <a:off x="784175"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784175"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Rectangle 160"/>
          <p:cNvSpPr/>
          <p:nvPr/>
        </p:nvSpPr>
        <p:spPr bwMode="auto">
          <a:xfrm>
            <a:off x="784175"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2" name="Rectangle 161"/>
          <p:cNvSpPr/>
          <p:nvPr/>
        </p:nvSpPr>
        <p:spPr bwMode="auto">
          <a:xfrm>
            <a:off x="784175"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63" name="Straight Connector 162"/>
          <p:cNvCxnSpPr/>
          <p:nvPr/>
        </p:nvCxnSpPr>
        <p:spPr bwMode="auto">
          <a:xfrm flipV="1">
            <a:off x="1216223"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3" name="Group 222"/>
          <p:cNvGrpSpPr/>
          <p:nvPr/>
        </p:nvGrpSpPr>
        <p:grpSpPr>
          <a:xfrm>
            <a:off x="8128992" y="3268687"/>
            <a:ext cx="792088" cy="504056"/>
            <a:chOff x="7984976" y="4440560"/>
            <a:chExt cx="792088" cy="504056"/>
          </a:xfrm>
        </p:grpSpPr>
        <p:grpSp>
          <p:nvGrpSpPr>
            <p:cNvPr id="4" name="Group 135"/>
            <p:cNvGrpSpPr/>
            <p:nvPr/>
          </p:nvGrpSpPr>
          <p:grpSpPr>
            <a:xfrm>
              <a:off x="7984976" y="4440560"/>
              <a:ext cx="216024" cy="216023"/>
              <a:chOff x="9209112" y="7464897"/>
              <a:chExt cx="432048" cy="216023"/>
            </a:xfrm>
          </p:grpSpPr>
          <p:sp>
            <p:nvSpPr>
              <p:cNvPr id="137" name="Flowchart: Delay 136"/>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8" name="Flowchart: Delay 137"/>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44" name="Isosceles Triangle 143"/>
            <p:cNvSpPr/>
            <p:nvPr/>
          </p:nvSpPr>
          <p:spPr bwMode="auto">
            <a:xfrm flipV="1">
              <a:off x="7984976"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 name="Group 168"/>
            <p:cNvGrpSpPr/>
            <p:nvPr/>
          </p:nvGrpSpPr>
          <p:grpSpPr>
            <a:xfrm>
              <a:off x="8273008" y="4440560"/>
              <a:ext cx="216024" cy="216023"/>
              <a:chOff x="9209112" y="7464897"/>
              <a:chExt cx="432048" cy="216023"/>
            </a:xfrm>
          </p:grpSpPr>
          <p:sp>
            <p:nvSpPr>
              <p:cNvPr id="170" name="Flowchart: Delay 16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1" name="Flowchart: Delay 17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72" name="Isosceles Triangle 171"/>
            <p:cNvSpPr/>
            <p:nvPr/>
          </p:nvSpPr>
          <p:spPr bwMode="auto">
            <a:xfrm flipV="1">
              <a:off x="827300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 name="Group 173"/>
            <p:cNvGrpSpPr/>
            <p:nvPr/>
          </p:nvGrpSpPr>
          <p:grpSpPr>
            <a:xfrm>
              <a:off x="8561040" y="4440560"/>
              <a:ext cx="216024" cy="216023"/>
              <a:chOff x="9209112" y="7464897"/>
              <a:chExt cx="432048" cy="216023"/>
            </a:xfrm>
          </p:grpSpPr>
          <p:sp>
            <p:nvSpPr>
              <p:cNvPr id="175" name="Flowchart: Delay 174"/>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6" name="Flowchart: Delay 175"/>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 name="Group 319"/>
          <p:cNvGrpSpPr/>
          <p:nvPr/>
        </p:nvGrpSpPr>
        <p:grpSpPr>
          <a:xfrm>
            <a:off x="9137104" y="3268687"/>
            <a:ext cx="792088" cy="216023"/>
            <a:chOff x="8993088" y="4440560"/>
            <a:chExt cx="792088" cy="216023"/>
          </a:xfrm>
          <a:solidFill>
            <a:srgbClr val="FFFF99"/>
          </a:solidFill>
        </p:grpSpPr>
        <p:grpSp>
          <p:nvGrpSpPr>
            <p:cNvPr id="33" name="Group 178"/>
            <p:cNvGrpSpPr/>
            <p:nvPr/>
          </p:nvGrpSpPr>
          <p:grpSpPr>
            <a:xfrm>
              <a:off x="8993088" y="4440560"/>
              <a:ext cx="216024" cy="216023"/>
              <a:chOff x="9209112" y="7464897"/>
              <a:chExt cx="432048" cy="216023"/>
            </a:xfrm>
            <a:grpFill/>
          </p:grpSpPr>
          <p:sp>
            <p:nvSpPr>
              <p:cNvPr id="180" name="Flowchart: Delay 17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1" name="Flowchart: Delay 18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7" name="Group 183"/>
            <p:cNvGrpSpPr/>
            <p:nvPr/>
          </p:nvGrpSpPr>
          <p:grpSpPr>
            <a:xfrm>
              <a:off x="9281120" y="4440560"/>
              <a:ext cx="216024" cy="216023"/>
              <a:chOff x="9209112" y="7464897"/>
              <a:chExt cx="432048" cy="216023"/>
            </a:xfrm>
            <a:grpFill/>
          </p:grpSpPr>
          <p:sp>
            <p:nvSpPr>
              <p:cNvPr id="185" name="Flowchart: Delay 184"/>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6" name="Flowchart: Delay 185"/>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8" name="Group 188"/>
            <p:cNvGrpSpPr/>
            <p:nvPr/>
          </p:nvGrpSpPr>
          <p:grpSpPr>
            <a:xfrm>
              <a:off x="9569152" y="4440560"/>
              <a:ext cx="216024" cy="216023"/>
              <a:chOff x="9209112" y="7464897"/>
              <a:chExt cx="432048" cy="216023"/>
            </a:xfrm>
            <a:grpFill/>
          </p:grpSpPr>
          <p:sp>
            <p:nvSpPr>
              <p:cNvPr id="190" name="Flowchart: Delay 18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1" name="Flowchart: Delay 19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59" name="Group 193"/>
          <p:cNvGrpSpPr/>
          <p:nvPr/>
        </p:nvGrpSpPr>
        <p:grpSpPr>
          <a:xfrm>
            <a:off x="10145216" y="2980655"/>
            <a:ext cx="792088" cy="792088"/>
            <a:chOff x="8993088" y="4152528"/>
            <a:chExt cx="792088" cy="792088"/>
          </a:xfrm>
          <a:solidFill>
            <a:srgbClr val="FFFF99"/>
          </a:solidFill>
        </p:grpSpPr>
        <p:sp>
          <p:nvSpPr>
            <p:cNvPr id="195" name="Isosceles Triangle 194"/>
            <p:cNvSpPr/>
            <p:nvPr/>
          </p:nvSpPr>
          <p:spPr bwMode="auto">
            <a:xfrm>
              <a:off x="8993088"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0" name="Group 178"/>
            <p:cNvGrpSpPr/>
            <p:nvPr/>
          </p:nvGrpSpPr>
          <p:grpSpPr>
            <a:xfrm>
              <a:off x="8993088" y="4440560"/>
              <a:ext cx="216024" cy="216023"/>
              <a:chOff x="9209112" y="7464897"/>
              <a:chExt cx="432048" cy="216023"/>
            </a:xfrm>
            <a:grpFill/>
          </p:grpSpPr>
          <p:sp>
            <p:nvSpPr>
              <p:cNvPr id="208" name="Flowchart: Delay 207"/>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9" name="Flowchart: Delay 208"/>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97" name="Isosceles Triangle 196"/>
            <p:cNvSpPr/>
            <p:nvPr/>
          </p:nvSpPr>
          <p:spPr bwMode="auto">
            <a:xfrm flipV="1">
              <a:off x="8993088"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8" name="Isosceles Triangle 197"/>
            <p:cNvSpPr/>
            <p:nvPr/>
          </p:nvSpPr>
          <p:spPr bwMode="auto">
            <a:xfrm>
              <a:off x="9281120"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1" name="Group 183"/>
            <p:cNvGrpSpPr/>
            <p:nvPr/>
          </p:nvGrpSpPr>
          <p:grpSpPr>
            <a:xfrm>
              <a:off x="9281120" y="4440560"/>
              <a:ext cx="216024" cy="216023"/>
              <a:chOff x="9209112" y="7464897"/>
              <a:chExt cx="432048" cy="216023"/>
            </a:xfrm>
            <a:grpFill/>
          </p:grpSpPr>
          <p:sp>
            <p:nvSpPr>
              <p:cNvPr id="206" name="Flowchart: Delay 20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7" name="Flowchart: Delay 20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0" name="Isosceles Triangle 199"/>
            <p:cNvSpPr/>
            <p:nvPr/>
          </p:nvSpPr>
          <p:spPr bwMode="auto">
            <a:xfrm flipV="1">
              <a:off x="9281120"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1" name="Isosceles Triangle 200"/>
            <p:cNvSpPr/>
            <p:nvPr/>
          </p:nvSpPr>
          <p:spPr bwMode="auto">
            <a:xfrm>
              <a:off x="9569152"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2" name="Group 188"/>
            <p:cNvGrpSpPr/>
            <p:nvPr/>
          </p:nvGrpSpPr>
          <p:grpSpPr>
            <a:xfrm>
              <a:off x="9569152" y="4440560"/>
              <a:ext cx="216024" cy="216023"/>
              <a:chOff x="9209112" y="7464897"/>
              <a:chExt cx="432048" cy="216023"/>
            </a:xfrm>
            <a:grpFill/>
          </p:grpSpPr>
          <p:sp>
            <p:nvSpPr>
              <p:cNvPr id="204" name="Flowchart: Delay 203"/>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5" name="Flowchart: Delay 204"/>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3" name="Isosceles Triangle 202"/>
            <p:cNvSpPr/>
            <p:nvPr/>
          </p:nvSpPr>
          <p:spPr bwMode="auto">
            <a:xfrm flipV="1">
              <a:off x="9569152"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3" name="Group 221"/>
          <p:cNvGrpSpPr/>
          <p:nvPr/>
        </p:nvGrpSpPr>
        <p:grpSpPr>
          <a:xfrm>
            <a:off x="7120880" y="3268687"/>
            <a:ext cx="792088" cy="504056"/>
            <a:chOff x="6976864" y="4440560"/>
            <a:chExt cx="792088" cy="504056"/>
          </a:xfrm>
        </p:grpSpPr>
        <p:grpSp>
          <p:nvGrpSpPr>
            <p:cNvPr id="64" name="Group 209"/>
            <p:cNvGrpSpPr/>
            <p:nvPr/>
          </p:nvGrpSpPr>
          <p:grpSpPr>
            <a:xfrm>
              <a:off x="6976864" y="4440560"/>
              <a:ext cx="216024" cy="216023"/>
              <a:chOff x="9209112" y="7464897"/>
              <a:chExt cx="432048" cy="216023"/>
            </a:xfrm>
          </p:grpSpPr>
          <p:sp>
            <p:nvSpPr>
              <p:cNvPr id="211" name="Flowchart: Delay 210"/>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2" name="Flowchart: Delay 211"/>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5" name="Group 213"/>
            <p:cNvGrpSpPr/>
            <p:nvPr/>
          </p:nvGrpSpPr>
          <p:grpSpPr>
            <a:xfrm>
              <a:off x="7264896" y="4440560"/>
              <a:ext cx="216024" cy="216023"/>
              <a:chOff x="9209112" y="7464897"/>
              <a:chExt cx="432048" cy="216023"/>
            </a:xfrm>
          </p:grpSpPr>
          <p:sp>
            <p:nvSpPr>
              <p:cNvPr id="215" name="Flowchart: Delay 214"/>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6" name="Flowchart: Delay 215"/>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17" name="Isosceles Triangle 216"/>
            <p:cNvSpPr/>
            <p:nvPr/>
          </p:nvSpPr>
          <p:spPr bwMode="auto">
            <a:xfrm flipV="1">
              <a:off x="7264896"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6" name="Group 217"/>
            <p:cNvGrpSpPr/>
            <p:nvPr/>
          </p:nvGrpSpPr>
          <p:grpSpPr>
            <a:xfrm>
              <a:off x="7552928" y="4440560"/>
              <a:ext cx="216024" cy="216023"/>
              <a:chOff x="9209112" y="7464897"/>
              <a:chExt cx="432048" cy="216023"/>
            </a:xfrm>
          </p:grpSpPr>
          <p:sp>
            <p:nvSpPr>
              <p:cNvPr id="219" name="Flowchart: Delay 21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0" name="Flowchart: Delay 21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1" name="Isosceles Triangle 220"/>
            <p:cNvSpPr/>
            <p:nvPr/>
          </p:nvSpPr>
          <p:spPr bwMode="auto">
            <a:xfrm flipV="1">
              <a:off x="755292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7" name="Group 223"/>
          <p:cNvGrpSpPr/>
          <p:nvPr/>
        </p:nvGrpSpPr>
        <p:grpSpPr>
          <a:xfrm>
            <a:off x="4888632" y="3268687"/>
            <a:ext cx="792088" cy="504056"/>
            <a:chOff x="7984976" y="4440560"/>
            <a:chExt cx="792088" cy="504056"/>
          </a:xfrm>
        </p:grpSpPr>
        <p:grpSp>
          <p:nvGrpSpPr>
            <p:cNvPr id="68" name="Group 224"/>
            <p:cNvGrpSpPr/>
            <p:nvPr/>
          </p:nvGrpSpPr>
          <p:grpSpPr>
            <a:xfrm>
              <a:off x="7984976" y="4440560"/>
              <a:ext cx="216024" cy="216023"/>
              <a:chOff x="9209112" y="7464897"/>
              <a:chExt cx="432048" cy="216023"/>
            </a:xfrm>
          </p:grpSpPr>
          <p:sp>
            <p:nvSpPr>
              <p:cNvPr id="235" name="Flowchart: Delay 234"/>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6" name="Flowchart: Delay 235"/>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6" name="Isosceles Triangle 225"/>
            <p:cNvSpPr/>
            <p:nvPr/>
          </p:nvSpPr>
          <p:spPr bwMode="auto">
            <a:xfrm flipV="1">
              <a:off x="7984976"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9" name="Group 226"/>
            <p:cNvGrpSpPr/>
            <p:nvPr/>
          </p:nvGrpSpPr>
          <p:grpSpPr>
            <a:xfrm>
              <a:off x="8273008" y="4440560"/>
              <a:ext cx="216024" cy="216023"/>
              <a:chOff x="9209112" y="7464897"/>
              <a:chExt cx="432048" cy="216023"/>
            </a:xfrm>
          </p:grpSpPr>
          <p:sp>
            <p:nvSpPr>
              <p:cNvPr id="233" name="Flowchart: Delay 23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4" name="Flowchart: Delay 23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8" name="Isosceles Triangle 227"/>
            <p:cNvSpPr/>
            <p:nvPr/>
          </p:nvSpPr>
          <p:spPr bwMode="auto">
            <a:xfrm flipV="1">
              <a:off x="8273008"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0" name="Group 228"/>
            <p:cNvGrpSpPr/>
            <p:nvPr/>
          </p:nvGrpSpPr>
          <p:grpSpPr>
            <a:xfrm>
              <a:off x="8561040" y="4440560"/>
              <a:ext cx="216024" cy="216023"/>
              <a:chOff x="9209112" y="7464897"/>
              <a:chExt cx="432048" cy="216023"/>
            </a:xfrm>
          </p:grpSpPr>
          <p:sp>
            <p:nvSpPr>
              <p:cNvPr id="231" name="Flowchart: Delay 230"/>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2" name="Flowchart: Delay 231"/>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1" name="Group 236"/>
          <p:cNvGrpSpPr/>
          <p:nvPr/>
        </p:nvGrpSpPr>
        <p:grpSpPr>
          <a:xfrm>
            <a:off x="3880520" y="3268687"/>
            <a:ext cx="792088" cy="504056"/>
            <a:chOff x="6976864" y="4440560"/>
            <a:chExt cx="792088" cy="504056"/>
          </a:xfrm>
        </p:grpSpPr>
        <p:grpSp>
          <p:nvGrpSpPr>
            <p:cNvPr id="72" name="Group 237"/>
            <p:cNvGrpSpPr/>
            <p:nvPr/>
          </p:nvGrpSpPr>
          <p:grpSpPr>
            <a:xfrm>
              <a:off x="6976864" y="4440560"/>
              <a:ext cx="216024" cy="216023"/>
              <a:chOff x="9209112" y="7464897"/>
              <a:chExt cx="432048" cy="216023"/>
            </a:xfrm>
          </p:grpSpPr>
          <p:sp>
            <p:nvSpPr>
              <p:cNvPr id="248" name="Flowchart: Delay 247"/>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9" name="Flowchart: Delay 248"/>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3" name="Group 239"/>
            <p:cNvGrpSpPr/>
            <p:nvPr/>
          </p:nvGrpSpPr>
          <p:grpSpPr>
            <a:xfrm>
              <a:off x="7264896" y="4440560"/>
              <a:ext cx="216024" cy="216023"/>
              <a:chOff x="9209112" y="7464897"/>
              <a:chExt cx="432048" cy="216023"/>
            </a:xfrm>
          </p:grpSpPr>
          <p:sp>
            <p:nvSpPr>
              <p:cNvPr id="246" name="Flowchart: Delay 245"/>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7" name="Flowchart: Delay 246"/>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41" name="Isosceles Triangle 240"/>
            <p:cNvSpPr/>
            <p:nvPr/>
          </p:nvSpPr>
          <p:spPr bwMode="auto">
            <a:xfrm flipV="1">
              <a:off x="7264896"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4" name="Group 241"/>
            <p:cNvGrpSpPr/>
            <p:nvPr/>
          </p:nvGrpSpPr>
          <p:grpSpPr>
            <a:xfrm>
              <a:off x="7552928" y="4440560"/>
              <a:ext cx="216024" cy="216023"/>
              <a:chOff x="9209112" y="7464897"/>
              <a:chExt cx="432048" cy="216023"/>
            </a:xfrm>
          </p:grpSpPr>
          <p:sp>
            <p:nvSpPr>
              <p:cNvPr id="244" name="Flowchart: Delay 24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5" name="Flowchart: Delay 24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43" name="Isosceles Triangle 242"/>
            <p:cNvSpPr/>
            <p:nvPr/>
          </p:nvSpPr>
          <p:spPr bwMode="auto">
            <a:xfrm flipV="1">
              <a:off x="7552928"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 name="Group 249"/>
          <p:cNvGrpSpPr/>
          <p:nvPr/>
        </p:nvGrpSpPr>
        <p:grpSpPr>
          <a:xfrm>
            <a:off x="1864296" y="2980655"/>
            <a:ext cx="792088" cy="792088"/>
            <a:chOff x="8993088" y="4152528"/>
            <a:chExt cx="792088" cy="792088"/>
          </a:xfrm>
          <a:solidFill>
            <a:srgbClr val="FFFF99"/>
          </a:solidFill>
        </p:grpSpPr>
        <p:sp>
          <p:nvSpPr>
            <p:cNvPr id="251" name="Isosceles Triangle 250"/>
            <p:cNvSpPr/>
            <p:nvPr/>
          </p:nvSpPr>
          <p:spPr bwMode="auto">
            <a:xfrm>
              <a:off x="8993088"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6" name="Group 251"/>
            <p:cNvGrpSpPr/>
            <p:nvPr/>
          </p:nvGrpSpPr>
          <p:grpSpPr>
            <a:xfrm>
              <a:off x="8993088" y="4440560"/>
              <a:ext cx="216024" cy="216023"/>
              <a:chOff x="9209112" y="7464897"/>
              <a:chExt cx="432048" cy="216023"/>
            </a:xfrm>
            <a:grpFill/>
          </p:grpSpPr>
          <p:sp>
            <p:nvSpPr>
              <p:cNvPr id="264" name="Flowchart: Delay 263"/>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5" name="Flowchart: Delay 264"/>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3" name="Isosceles Triangle 252"/>
            <p:cNvSpPr/>
            <p:nvPr/>
          </p:nvSpPr>
          <p:spPr bwMode="auto">
            <a:xfrm flipV="1">
              <a:off x="8993088"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Isosceles Triangle 253"/>
            <p:cNvSpPr/>
            <p:nvPr/>
          </p:nvSpPr>
          <p:spPr bwMode="auto">
            <a:xfrm>
              <a:off x="9281120"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7" name="Group 254"/>
            <p:cNvGrpSpPr/>
            <p:nvPr/>
          </p:nvGrpSpPr>
          <p:grpSpPr>
            <a:xfrm>
              <a:off x="9281120" y="4440560"/>
              <a:ext cx="216024" cy="216023"/>
              <a:chOff x="9209112" y="7464897"/>
              <a:chExt cx="432048" cy="216023"/>
            </a:xfrm>
            <a:grpFill/>
          </p:grpSpPr>
          <p:sp>
            <p:nvSpPr>
              <p:cNvPr id="262" name="Flowchart: Delay 261"/>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3" name="Flowchart: Delay 262"/>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6" name="Isosceles Triangle 255"/>
            <p:cNvSpPr/>
            <p:nvPr/>
          </p:nvSpPr>
          <p:spPr bwMode="auto">
            <a:xfrm flipV="1">
              <a:off x="9281120"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Isosceles Triangle 256"/>
            <p:cNvSpPr/>
            <p:nvPr/>
          </p:nvSpPr>
          <p:spPr bwMode="auto">
            <a:xfrm>
              <a:off x="9569152"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8" name="Group 257"/>
            <p:cNvGrpSpPr/>
            <p:nvPr/>
          </p:nvGrpSpPr>
          <p:grpSpPr>
            <a:xfrm>
              <a:off x="9569152" y="4440560"/>
              <a:ext cx="216024" cy="216023"/>
              <a:chOff x="9209112" y="7464897"/>
              <a:chExt cx="432048" cy="216023"/>
            </a:xfrm>
            <a:grpFill/>
          </p:grpSpPr>
          <p:sp>
            <p:nvSpPr>
              <p:cNvPr id="260" name="Flowchart: Delay 25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1" name="Flowchart: Delay 26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9" name="Isosceles Triangle 258"/>
            <p:cNvSpPr/>
            <p:nvPr/>
          </p:nvSpPr>
          <p:spPr bwMode="auto">
            <a:xfrm flipV="1">
              <a:off x="9569152"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9" name="Group 265"/>
          <p:cNvGrpSpPr/>
          <p:nvPr/>
        </p:nvGrpSpPr>
        <p:grpSpPr>
          <a:xfrm>
            <a:off x="856184" y="2980655"/>
            <a:ext cx="792088" cy="792088"/>
            <a:chOff x="8993088" y="4152528"/>
            <a:chExt cx="792088" cy="792088"/>
          </a:xfrm>
          <a:solidFill>
            <a:srgbClr val="FFFF99"/>
          </a:solidFill>
        </p:grpSpPr>
        <p:sp>
          <p:nvSpPr>
            <p:cNvPr id="267" name="Isosceles Triangle 266"/>
            <p:cNvSpPr/>
            <p:nvPr/>
          </p:nvSpPr>
          <p:spPr bwMode="auto">
            <a:xfrm>
              <a:off x="8993088"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0" name="Group 267"/>
            <p:cNvGrpSpPr/>
            <p:nvPr/>
          </p:nvGrpSpPr>
          <p:grpSpPr>
            <a:xfrm>
              <a:off x="8993088" y="4440560"/>
              <a:ext cx="216024" cy="216023"/>
              <a:chOff x="9209112" y="7464897"/>
              <a:chExt cx="432048" cy="216023"/>
            </a:xfrm>
            <a:grpFill/>
          </p:grpSpPr>
          <p:sp>
            <p:nvSpPr>
              <p:cNvPr id="280" name="Flowchart: Delay 27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1" name="Flowchart: Delay 28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69" name="Isosceles Triangle 268"/>
            <p:cNvSpPr/>
            <p:nvPr/>
          </p:nvSpPr>
          <p:spPr bwMode="auto">
            <a:xfrm flipV="1">
              <a:off x="8993088"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0" name="Isosceles Triangle 269"/>
            <p:cNvSpPr/>
            <p:nvPr/>
          </p:nvSpPr>
          <p:spPr bwMode="auto">
            <a:xfrm>
              <a:off x="9281120"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1" name="Group 270"/>
            <p:cNvGrpSpPr/>
            <p:nvPr/>
          </p:nvGrpSpPr>
          <p:grpSpPr>
            <a:xfrm>
              <a:off x="9281120" y="4440560"/>
              <a:ext cx="216024" cy="216023"/>
              <a:chOff x="9209112" y="7464897"/>
              <a:chExt cx="432048" cy="216023"/>
            </a:xfrm>
            <a:grpFill/>
          </p:grpSpPr>
          <p:sp>
            <p:nvSpPr>
              <p:cNvPr id="278" name="Flowchart: Delay 277"/>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9" name="Flowchart: Delay 278"/>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2" name="Isosceles Triangle 271"/>
            <p:cNvSpPr/>
            <p:nvPr/>
          </p:nvSpPr>
          <p:spPr bwMode="auto">
            <a:xfrm flipV="1">
              <a:off x="9281120"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3" name="Isosceles Triangle 272"/>
            <p:cNvSpPr/>
            <p:nvPr/>
          </p:nvSpPr>
          <p:spPr bwMode="auto">
            <a:xfrm>
              <a:off x="9569152"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2" name="Group 273"/>
            <p:cNvGrpSpPr/>
            <p:nvPr/>
          </p:nvGrpSpPr>
          <p:grpSpPr>
            <a:xfrm>
              <a:off x="9569152" y="4440560"/>
              <a:ext cx="216024" cy="216023"/>
              <a:chOff x="9209112" y="7464897"/>
              <a:chExt cx="432048" cy="216023"/>
            </a:xfrm>
            <a:grpFill/>
          </p:grpSpPr>
          <p:sp>
            <p:nvSpPr>
              <p:cNvPr id="276" name="Flowchart: Delay 27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Flowchart: Delay 27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5" name="Isosceles Triangle 274"/>
            <p:cNvSpPr/>
            <p:nvPr/>
          </p:nvSpPr>
          <p:spPr bwMode="auto">
            <a:xfrm flipV="1">
              <a:off x="9569152"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3" name="Group 294"/>
          <p:cNvGrpSpPr/>
          <p:nvPr/>
        </p:nvGrpSpPr>
        <p:grpSpPr>
          <a:xfrm>
            <a:off x="2872408" y="3268687"/>
            <a:ext cx="792088" cy="216023"/>
            <a:chOff x="2728392" y="4440560"/>
            <a:chExt cx="792088" cy="216023"/>
          </a:xfrm>
          <a:solidFill>
            <a:srgbClr val="FFFF99"/>
          </a:solidFill>
        </p:grpSpPr>
        <p:grpSp>
          <p:nvGrpSpPr>
            <p:cNvPr id="85" name="Group 282"/>
            <p:cNvGrpSpPr/>
            <p:nvPr/>
          </p:nvGrpSpPr>
          <p:grpSpPr>
            <a:xfrm>
              <a:off x="2728392" y="4440560"/>
              <a:ext cx="216024" cy="216023"/>
              <a:chOff x="9209112" y="7464897"/>
              <a:chExt cx="432048" cy="216023"/>
            </a:xfrm>
            <a:grpFill/>
          </p:grpSpPr>
          <p:sp>
            <p:nvSpPr>
              <p:cNvPr id="293" name="Flowchart: Delay 292"/>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Flowchart: Delay 293"/>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6" name="Group 284"/>
            <p:cNvGrpSpPr/>
            <p:nvPr/>
          </p:nvGrpSpPr>
          <p:grpSpPr>
            <a:xfrm>
              <a:off x="3016424" y="4440560"/>
              <a:ext cx="216024" cy="216023"/>
              <a:chOff x="9209112" y="7464897"/>
              <a:chExt cx="432048" cy="216023"/>
            </a:xfrm>
            <a:grpFill/>
          </p:grpSpPr>
          <p:sp>
            <p:nvSpPr>
              <p:cNvPr id="291" name="Flowchart: Delay 29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2" name="Flowchart: Delay 29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7" name="Group 286"/>
            <p:cNvGrpSpPr/>
            <p:nvPr/>
          </p:nvGrpSpPr>
          <p:grpSpPr>
            <a:xfrm>
              <a:off x="3304456" y="4440560"/>
              <a:ext cx="216024" cy="216023"/>
              <a:chOff x="9209112" y="7464897"/>
              <a:chExt cx="432048" cy="216023"/>
            </a:xfrm>
            <a:grpFill/>
          </p:grpSpPr>
          <p:sp>
            <p:nvSpPr>
              <p:cNvPr id="289" name="Flowchart: Delay 288"/>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0" name="Flowchart: Delay 289"/>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296" name="Rectangle 295"/>
          <p:cNvSpPr/>
          <p:nvPr/>
        </p:nvSpPr>
        <p:spPr bwMode="auto">
          <a:xfrm flipH="1">
            <a:off x="11081320"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7" name="Rectangle 296"/>
          <p:cNvSpPr/>
          <p:nvPr/>
        </p:nvSpPr>
        <p:spPr bwMode="auto">
          <a:xfrm flipH="1">
            <a:off x="11081320"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8" name="Rectangle 297"/>
          <p:cNvSpPr/>
          <p:nvPr/>
        </p:nvSpPr>
        <p:spPr bwMode="auto">
          <a:xfrm flipH="1">
            <a:off x="11081320"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9" name="Rectangle 298"/>
          <p:cNvSpPr/>
          <p:nvPr/>
        </p:nvSpPr>
        <p:spPr bwMode="auto">
          <a:xfrm flipH="1">
            <a:off x="11081320"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0" name="Rectangle 299"/>
          <p:cNvSpPr/>
          <p:nvPr/>
        </p:nvSpPr>
        <p:spPr bwMode="auto">
          <a:xfrm flipH="1">
            <a:off x="11081320"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1" name="Rectangle 300"/>
          <p:cNvSpPr/>
          <p:nvPr/>
        </p:nvSpPr>
        <p:spPr bwMode="auto">
          <a:xfrm flipH="1">
            <a:off x="11081320"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302" name="Straight Connector 301"/>
          <p:cNvCxnSpPr/>
          <p:nvPr/>
        </p:nvCxnSpPr>
        <p:spPr bwMode="auto">
          <a:xfrm flipH="1" flipV="1">
            <a:off x="11585376"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03" name="TextBox 302"/>
          <p:cNvSpPr txBox="1"/>
          <p:nvPr/>
        </p:nvSpPr>
        <p:spPr>
          <a:xfrm flipH="1">
            <a:off x="11595005" y="5337755"/>
            <a:ext cx="710451" cy="523220"/>
          </a:xfrm>
          <a:prstGeom prst="rect">
            <a:avLst/>
          </a:prstGeom>
          <a:noFill/>
        </p:spPr>
        <p:txBody>
          <a:bodyPr wrap="none" rtlCol="0">
            <a:spAutoFit/>
          </a:bodyPr>
          <a:lstStyle/>
          <a:p>
            <a:r>
              <a:rPr lang="en-US" sz="1400" dirty="0" smtClean="0"/>
              <a:t>E-NNI</a:t>
            </a:r>
          </a:p>
          <a:p>
            <a:r>
              <a:rPr lang="en-US" sz="1400" dirty="0" smtClean="0"/>
              <a:t>Link 4</a:t>
            </a:r>
            <a:endParaRPr lang="en-GB" sz="1400" dirty="0"/>
          </a:p>
        </p:txBody>
      </p:sp>
      <p:grpSp>
        <p:nvGrpSpPr>
          <p:cNvPr id="88" name="Group 303"/>
          <p:cNvGrpSpPr/>
          <p:nvPr/>
        </p:nvGrpSpPr>
        <p:grpSpPr>
          <a:xfrm>
            <a:off x="11151150" y="2980655"/>
            <a:ext cx="792088" cy="792088"/>
            <a:chOff x="8993088" y="4152528"/>
            <a:chExt cx="792088" cy="792088"/>
          </a:xfrm>
        </p:grpSpPr>
        <p:sp>
          <p:nvSpPr>
            <p:cNvPr id="305" name="Isosceles Triangle 304"/>
            <p:cNvSpPr/>
            <p:nvPr/>
          </p:nvSpPr>
          <p:spPr bwMode="auto">
            <a:xfrm>
              <a:off x="8993088" y="4152528"/>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9" name="Group 178"/>
            <p:cNvGrpSpPr/>
            <p:nvPr/>
          </p:nvGrpSpPr>
          <p:grpSpPr>
            <a:xfrm>
              <a:off x="8993088" y="4440560"/>
              <a:ext cx="216024" cy="216023"/>
              <a:chOff x="9209112" y="7464897"/>
              <a:chExt cx="432048" cy="216023"/>
            </a:xfrm>
          </p:grpSpPr>
          <p:sp>
            <p:nvSpPr>
              <p:cNvPr id="318" name="Flowchart: Delay 317"/>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9" name="Flowchart: Delay 318"/>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07" name="Isosceles Triangle 306"/>
            <p:cNvSpPr/>
            <p:nvPr/>
          </p:nvSpPr>
          <p:spPr bwMode="auto">
            <a:xfrm flipV="1">
              <a:off x="8993088"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8" name="Isosceles Triangle 307"/>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0" name="Group 183"/>
            <p:cNvGrpSpPr/>
            <p:nvPr/>
          </p:nvGrpSpPr>
          <p:grpSpPr>
            <a:xfrm>
              <a:off x="9281120" y="4440560"/>
              <a:ext cx="216024" cy="216023"/>
              <a:chOff x="9209112" y="7464897"/>
              <a:chExt cx="432048" cy="216023"/>
            </a:xfrm>
          </p:grpSpPr>
          <p:sp>
            <p:nvSpPr>
              <p:cNvPr id="316" name="Flowchart: Delay 31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7" name="Flowchart: Delay 31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10" name="Isosceles Triangle 309"/>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1" name="Isosceles Triangle 310"/>
            <p:cNvSpPr/>
            <p:nvPr/>
          </p:nvSpPr>
          <p:spPr bwMode="auto">
            <a:xfrm>
              <a:off x="9569152" y="4152528"/>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1" name="Group 188"/>
            <p:cNvGrpSpPr/>
            <p:nvPr/>
          </p:nvGrpSpPr>
          <p:grpSpPr>
            <a:xfrm>
              <a:off x="9569152" y="4440560"/>
              <a:ext cx="216024" cy="216023"/>
              <a:chOff x="9209112" y="7464897"/>
              <a:chExt cx="432048" cy="216023"/>
            </a:xfrm>
          </p:grpSpPr>
          <p:sp>
            <p:nvSpPr>
              <p:cNvPr id="314" name="Flowchart: Delay 313"/>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5" name="Flowchart: Delay 314"/>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13" name="Isosceles Triangle 312"/>
            <p:cNvSpPr/>
            <p:nvPr/>
          </p:nvSpPr>
          <p:spPr bwMode="auto">
            <a:xfrm flipV="1">
              <a:off x="9569152"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2" name="Group 324"/>
          <p:cNvGrpSpPr/>
          <p:nvPr/>
        </p:nvGrpSpPr>
        <p:grpSpPr>
          <a:xfrm>
            <a:off x="7264896" y="4348807"/>
            <a:ext cx="4528592" cy="216024"/>
            <a:chOff x="7120880" y="5376664"/>
            <a:chExt cx="4528592" cy="216024"/>
          </a:xfrm>
        </p:grpSpPr>
        <p:sp>
          <p:nvSpPr>
            <p:cNvPr id="143" name="Isosceles Triangle 142"/>
            <p:cNvSpPr/>
            <p:nvPr/>
          </p:nvSpPr>
          <p:spPr bwMode="auto">
            <a:xfrm flipV="1">
              <a:off x="112253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1" name="Isosceles Triangle 320"/>
            <p:cNvSpPr/>
            <p:nvPr/>
          </p:nvSpPr>
          <p:spPr bwMode="auto">
            <a:xfrm flipV="1">
              <a:off x="102251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2" name="Isosceles Triangle 321"/>
            <p:cNvSpPr/>
            <p:nvPr/>
          </p:nvSpPr>
          <p:spPr bwMode="auto">
            <a:xfrm flipV="1">
              <a:off x="9217024"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3" name="Isosceles Triangle 322"/>
            <p:cNvSpPr/>
            <p:nvPr/>
          </p:nvSpPr>
          <p:spPr bwMode="auto">
            <a:xfrm flipV="1">
              <a:off x="8208912"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4" name="Isosceles Triangle 323"/>
            <p:cNvSpPr/>
            <p:nvPr/>
          </p:nvSpPr>
          <p:spPr bwMode="auto">
            <a:xfrm flipV="1">
              <a:off x="7120880"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3" name="Group 325"/>
          <p:cNvGrpSpPr/>
          <p:nvPr/>
        </p:nvGrpSpPr>
        <p:grpSpPr>
          <a:xfrm>
            <a:off x="1000200" y="4348807"/>
            <a:ext cx="4528592" cy="216024"/>
            <a:chOff x="7120880" y="5376664"/>
            <a:chExt cx="4528592" cy="216024"/>
          </a:xfrm>
        </p:grpSpPr>
        <p:sp>
          <p:nvSpPr>
            <p:cNvPr id="327" name="Isosceles Triangle 326"/>
            <p:cNvSpPr/>
            <p:nvPr/>
          </p:nvSpPr>
          <p:spPr bwMode="auto">
            <a:xfrm flipV="1">
              <a:off x="112253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flipV="1">
              <a:off x="102251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Isosceles Triangle 328"/>
            <p:cNvSpPr/>
            <p:nvPr/>
          </p:nvSpPr>
          <p:spPr bwMode="auto">
            <a:xfrm flipV="1">
              <a:off x="9217024"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0" name="Isosceles Triangle 329"/>
            <p:cNvSpPr/>
            <p:nvPr/>
          </p:nvSpPr>
          <p:spPr bwMode="auto">
            <a:xfrm flipV="1">
              <a:off x="8208912"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flipV="1">
              <a:off x="7120880"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33" name="Straight Connector 332"/>
          <p:cNvCxnSpPr/>
          <p:nvPr/>
        </p:nvCxnSpPr>
        <p:spPr bwMode="auto">
          <a:xfrm flipH="1">
            <a:off x="3232450" y="6221015"/>
            <a:ext cx="63367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39" name="TextBox 338"/>
          <p:cNvSpPr txBox="1"/>
          <p:nvPr/>
        </p:nvSpPr>
        <p:spPr>
          <a:xfrm>
            <a:off x="4672608" y="5952728"/>
            <a:ext cx="1872208" cy="307777"/>
          </a:xfrm>
          <a:prstGeom prst="rect">
            <a:avLst/>
          </a:prstGeom>
          <a:noFill/>
        </p:spPr>
        <p:txBody>
          <a:bodyPr wrap="square" rtlCol="0">
            <a:spAutoFit/>
          </a:bodyPr>
          <a:lstStyle/>
          <a:p>
            <a:pPr algn="ctr"/>
            <a:r>
              <a:rPr lang="en-US" sz="1400" dirty="0" smtClean="0"/>
              <a:t>Intra-DAS Link</a:t>
            </a:r>
            <a:endParaRPr lang="en-GB" sz="1400" dirty="0"/>
          </a:p>
        </p:txBody>
      </p:sp>
      <p:sp>
        <p:nvSpPr>
          <p:cNvPr id="282" name="TextBox 281"/>
          <p:cNvSpPr txBox="1"/>
          <p:nvPr/>
        </p:nvSpPr>
        <p:spPr>
          <a:xfrm>
            <a:off x="64096" y="2764631"/>
            <a:ext cx="648072" cy="430887"/>
          </a:xfrm>
          <a:prstGeom prst="rect">
            <a:avLst/>
          </a:prstGeom>
          <a:noFill/>
        </p:spPr>
        <p:txBody>
          <a:bodyPr wrap="square" rtlCol="0">
            <a:spAutoFit/>
          </a:bodyPr>
          <a:lstStyle/>
          <a:p>
            <a:pPr algn="ctr"/>
            <a:r>
              <a:rPr lang="en-GB" sz="1100" b="0" dirty="0" smtClean="0"/>
              <a:t>EC NO</a:t>
            </a:r>
            <a:endParaRPr lang="en-US" sz="1100" b="0" dirty="0" smtClean="0"/>
          </a:p>
          <a:p>
            <a:pPr algn="ctr"/>
            <a:r>
              <a:rPr lang="en-GB" sz="1100" b="0" dirty="0" smtClean="0"/>
              <a:t>MEP</a:t>
            </a:r>
            <a:endParaRPr lang="en-GB" sz="1100" b="0" dirty="0"/>
          </a:p>
        </p:txBody>
      </p:sp>
      <p:sp>
        <p:nvSpPr>
          <p:cNvPr id="284" name="TextBox 283"/>
          <p:cNvSpPr txBox="1"/>
          <p:nvPr/>
        </p:nvSpPr>
        <p:spPr>
          <a:xfrm>
            <a:off x="-79920" y="3485872"/>
            <a:ext cx="936104" cy="430887"/>
          </a:xfrm>
          <a:prstGeom prst="rect">
            <a:avLst/>
          </a:prstGeom>
          <a:noFill/>
        </p:spPr>
        <p:txBody>
          <a:bodyPr wrap="square" rtlCol="0">
            <a:spAutoFit/>
          </a:bodyPr>
          <a:lstStyle/>
          <a:p>
            <a:pPr algn="ctr"/>
            <a:r>
              <a:rPr lang="en-GB" sz="1100" b="0" dirty="0" smtClean="0"/>
              <a:t>EC E-NNI</a:t>
            </a:r>
            <a:endParaRPr lang="en-US" sz="1100" b="0" dirty="0" smtClean="0"/>
          </a:p>
          <a:p>
            <a:pPr algn="ctr"/>
            <a:r>
              <a:rPr lang="en-GB" sz="1100" b="0" dirty="0" smtClean="0"/>
              <a:t>MEP</a:t>
            </a:r>
            <a:endParaRPr lang="en-GB" sz="1100" b="0" dirty="0"/>
          </a:p>
        </p:txBody>
      </p:sp>
      <p:sp>
        <p:nvSpPr>
          <p:cNvPr id="286" name="TextBox 285"/>
          <p:cNvSpPr txBox="1"/>
          <p:nvPr/>
        </p:nvSpPr>
        <p:spPr>
          <a:xfrm>
            <a:off x="64096" y="3125832"/>
            <a:ext cx="648072" cy="430887"/>
          </a:xfrm>
          <a:prstGeom prst="rect">
            <a:avLst/>
          </a:prstGeom>
          <a:noFill/>
        </p:spPr>
        <p:txBody>
          <a:bodyPr wrap="square" rtlCol="0">
            <a:spAutoFit/>
          </a:bodyPr>
          <a:lstStyle/>
          <a:p>
            <a:pPr algn="ctr"/>
            <a:r>
              <a:rPr lang="en-GB" sz="1100" b="0" dirty="0" smtClean="0"/>
              <a:t>EC SP</a:t>
            </a:r>
            <a:endParaRPr lang="en-US" sz="1100" b="0" dirty="0" smtClean="0"/>
          </a:p>
          <a:p>
            <a:pPr algn="ctr"/>
            <a:r>
              <a:rPr lang="en-GB" sz="1100" b="0" dirty="0" smtClean="0"/>
              <a:t>MIP</a:t>
            </a:r>
            <a:endParaRPr lang="en-GB" sz="1100" b="0" dirty="0"/>
          </a:p>
        </p:txBody>
      </p:sp>
      <p:sp>
        <p:nvSpPr>
          <p:cNvPr id="288" name="TextBox 287"/>
          <p:cNvSpPr txBox="1"/>
          <p:nvPr/>
        </p:nvSpPr>
        <p:spPr>
          <a:xfrm>
            <a:off x="6040760" y="3124671"/>
            <a:ext cx="648072" cy="430887"/>
          </a:xfrm>
          <a:prstGeom prst="rect">
            <a:avLst/>
          </a:prstGeom>
          <a:noFill/>
        </p:spPr>
        <p:txBody>
          <a:bodyPr wrap="square" rtlCol="0">
            <a:spAutoFit/>
          </a:bodyPr>
          <a:lstStyle/>
          <a:p>
            <a:pPr algn="ctr"/>
            <a:r>
              <a:rPr lang="en-GB" sz="1100" b="0" dirty="0" smtClean="0"/>
              <a:t>EC NO</a:t>
            </a:r>
            <a:endParaRPr lang="en-US" sz="1100" b="0" dirty="0" smtClean="0"/>
          </a:p>
          <a:p>
            <a:pPr algn="ctr"/>
            <a:r>
              <a:rPr lang="en-GB" sz="1100" b="0" dirty="0" smtClean="0"/>
              <a:t>MIP</a:t>
            </a:r>
            <a:endParaRPr lang="en-GB" sz="1100" b="0" dirty="0"/>
          </a:p>
        </p:txBody>
      </p:sp>
      <p:sp>
        <p:nvSpPr>
          <p:cNvPr id="332" name="TextBox 331"/>
          <p:cNvSpPr txBox="1"/>
          <p:nvPr/>
        </p:nvSpPr>
        <p:spPr>
          <a:xfrm>
            <a:off x="64096" y="4276799"/>
            <a:ext cx="648072" cy="430887"/>
          </a:xfrm>
          <a:prstGeom prst="rect">
            <a:avLst/>
          </a:prstGeom>
          <a:noFill/>
        </p:spPr>
        <p:txBody>
          <a:bodyPr wrap="square" rtlCol="0">
            <a:spAutoFit/>
          </a:bodyPr>
          <a:lstStyle/>
          <a:p>
            <a:pPr algn="ctr"/>
            <a:r>
              <a:rPr lang="en-GB" sz="1100" b="0" dirty="0" smtClean="0"/>
              <a:t>Link</a:t>
            </a:r>
            <a:endParaRPr lang="en-US" sz="1100" b="0" dirty="0" smtClean="0"/>
          </a:p>
          <a:p>
            <a:pPr algn="ctr"/>
            <a:r>
              <a:rPr lang="en-GB" sz="1100" b="0" dirty="0" smtClean="0"/>
              <a:t>MEP</a:t>
            </a:r>
            <a:endParaRPr lang="en-GB" sz="1100" b="0" dirty="0"/>
          </a:p>
        </p:txBody>
      </p:sp>
      <p:sp>
        <p:nvSpPr>
          <p:cNvPr id="334" name="TextBox 333"/>
          <p:cNvSpPr txBox="1"/>
          <p:nvPr/>
        </p:nvSpPr>
        <p:spPr>
          <a:xfrm>
            <a:off x="5896744" y="3484711"/>
            <a:ext cx="936104" cy="430887"/>
          </a:xfrm>
          <a:prstGeom prst="rect">
            <a:avLst/>
          </a:prstGeom>
          <a:noFill/>
        </p:spPr>
        <p:txBody>
          <a:bodyPr wrap="square" rtlCol="0">
            <a:spAutoFit/>
          </a:bodyPr>
          <a:lstStyle/>
          <a:p>
            <a:pPr algn="ctr"/>
            <a:r>
              <a:rPr lang="en-GB" sz="1100" b="0" dirty="0" smtClean="0"/>
              <a:t>EC SNCP</a:t>
            </a:r>
            <a:endParaRPr lang="en-US" sz="1100" b="0" dirty="0" smtClean="0"/>
          </a:p>
          <a:p>
            <a:pPr algn="ctr"/>
            <a:r>
              <a:rPr lang="en-GB" sz="1100" b="0" dirty="0" smtClean="0"/>
              <a:t>MEP</a:t>
            </a:r>
            <a:endParaRPr lang="en-GB" sz="1100" b="0" dirty="0"/>
          </a:p>
        </p:txBody>
      </p:sp>
      <p:sp>
        <p:nvSpPr>
          <p:cNvPr id="335" name="Rectangle 334"/>
          <p:cNvSpPr/>
          <p:nvPr/>
        </p:nvSpPr>
        <p:spPr bwMode="auto">
          <a:xfrm flipH="1">
            <a:off x="7336904" y="2692623"/>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cxnSp>
        <p:nvCxnSpPr>
          <p:cNvPr id="346" name="Straight Connector 345"/>
          <p:cNvCxnSpPr/>
          <p:nvPr/>
        </p:nvCxnSpPr>
        <p:spPr bwMode="auto">
          <a:xfrm>
            <a:off x="395252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1" name="Straight Connector 350"/>
          <p:cNvCxnSpPr/>
          <p:nvPr/>
        </p:nvCxnSpPr>
        <p:spPr bwMode="auto">
          <a:xfrm>
            <a:off x="438457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3" name="Straight Connector 352"/>
          <p:cNvCxnSpPr/>
          <p:nvPr/>
        </p:nvCxnSpPr>
        <p:spPr bwMode="auto">
          <a:xfrm>
            <a:off x="5104656" y="1920280"/>
            <a:ext cx="0" cy="122413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4" name="Straight Connector 353"/>
          <p:cNvCxnSpPr/>
          <p:nvPr/>
        </p:nvCxnSpPr>
        <p:spPr bwMode="auto">
          <a:xfrm>
            <a:off x="5608712"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5" name="Straight Connector 354"/>
          <p:cNvCxnSpPr/>
          <p:nvPr/>
        </p:nvCxnSpPr>
        <p:spPr bwMode="auto">
          <a:xfrm>
            <a:off x="719288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6" name="Straight Connector 355"/>
          <p:cNvCxnSpPr/>
          <p:nvPr/>
        </p:nvCxnSpPr>
        <p:spPr bwMode="auto">
          <a:xfrm>
            <a:off x="762493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7" name="Straight Connector 356"/>
          <p:cNvCxnSpPr/>
          <p:nvPr/>
        </p:nvCxnSpPr>
        <p:spPr bwMode="auto">
          <a:xfrm>
            <a:off x="834501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8" name="Straight Connector 357"/>
          <p:cNvCxnSpPr/>
          <p:nvPr/>
        </p:nvCxnSpPr>
        <p:spPr bwMode="auto">
          <a:xfrm>
            <a:off x="8849072"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62" name="Straight Connector 361"/>
          <p:cNvCxnSpPr/>
          <p:nvPr/>
        </p:nvCxnSpPr>
        <p:spPr bwMode="auto">
          <a:xfrm>
            <a:off x="323244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63" name="Straight Connector 362"/>
          <p:cNvCxnSpPr/>
          <p:nvPr/>
        </p:nvCxnSpPr>
        <p:spPr bwMode="auto">
          <a:xfrm>
            <a:off x="2224336"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66" name="Straight Connector 365"/>
          <p:cNvCxnSpPr/>
          <p:nvPr/>
        </p:nvCxnSpPr>
        <p:spPr bwMode="auto">
          <a:xfrm>
            <a:off x="1216224"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70" name="Straight Connector 369"/>
          <p:cNvCxnSpPr/>
          <p:nvPr/>
        </p:nvCxnSpPr>
        <p:spPr bwMode="auto">
          <a:xfrm>
            <a:off x="9543504"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71" name="Straight Connector 370"/>
          <p:cNvCxnSpPr/>
          <p:nvPr/>
        </p:nvCxnSpPr>
        <p:spPr bwMode="auto">
          <a:xfrm>
            <a:off x="11487720"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72" name="Straight Connector 371"/>
          <p:cNvCxnSpPr/>
          <p:nvPr/>
        </p:nvCxnSpPr>
        <p:spPr bwMode="auto">
          <a:xfrm>
            <a:off x="10479608"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573" name="TextBox 572"/>
          <p:cNvSpPr txBox="1"/>
          <p:nvPr/>
        </p:nvSpPr>
        <p:spPr>
          <a:xfrm>
            <a:off x="6216593" y="5932983"/>
            <a:ext cx="1696375" cy="307777"/>
          </a:xfrm>
          <a:prstGeom prst="rect">
            <a:avLst/>
          </a:prstGeom>
          <a:noFill/>
        </p:spPr>
        <p:txBody>
          <a:bodyPr wrap="square" rtlCol="0">
            <a:spAutoFit/>
          </a:bodyPr>
          <a:lstStyle/>
          <a:p>
            <a:r>
              <a:rPr lang="en-US" sz="1400" dirty="0" smtClean="0">
                <a:solidFill>
                  <a:srgbClr val="FF0000"/>
                </a:solidFill>
              </a:rPr>
              <a:t>(I-NNI</a:t>
            </a:r>
            <a:r>
              <a:rPr lang="en-GB" sz="1400" dirty="0" smtClean="0">
                <a:solidFill>
                  <a:srgbClr val="FF0000"/>
                </a:solidFill>
              </a:rPr>
              <a:t>)</a:t>
            </a:r>
            <a:endParaRPr lang="en-GB" sz="1400" dirty="0">
              <a:solidFill>
                <a:srgbClr val="FF0000"/>
              </a:solidFill>
            </a:endParaRPr>
          </a:p>
        </p:txBody>
      </p:sp>
      <p:sp>
        <p:nvSpPr>
          <p:cNvPr id="348" name="Freeform 347"/>
          <p:cNvSpPr/>
          <p:nvPr/>
        </p:nvSpPr>
        <p:spPr bwMode="auto">
          <a:xfrm>
            <a:off x="8396505" y="2488019"/>
            <a:ext cx="3262797" cy="3615069"/>
          </a:xfrm>
          <a:custGeom>
            <a:avLst/>
            <a:gdLst>
              <a:gd name="connsiteX0" fmla="*/ 67011 w 3262797"/>
              <a:gd name="connsiteY0" fmla="*/ 3530009 h 3615069"/>
              <a:gd name="connsiteX1" fmla="*/ 109542 w 3262797"/>
              <a:gd name="connsiteY1" fmla="*/ 2339162 h 3615069"/>
              <a:gd name="connsiteX2" fmla="*/ 130807 w 3262797"/>
              <a:gd name="connsiteY2" fmla="*/ 2275367 h 3615069"/>
              <a:gd name="connsiteX3" fmla="*/ 152072 w 3262797"/>
              <a:gd name="connsiteY3" fmla="*/ 2126511 h 3615069"/>
              <a:gd name="connsiteX4" fmla="*/ 173337 w 3262797"/>
              <a:gd name="connsiteY4" fmla="*/ 1998921 h 3615069"/>
              <a:gd name="connsiteX5" fmla="*/ 152072 w 3262797"/>
              <a:gd name="connsiteY5" fmla="*/ 489097 h 3615069"/>
              <a:gd name="connsiteX6" fmla="*/ 173337 w 3262797"/>
              <a:gd name="connsiteY6" fmla="*/ 148855 h 3615069"/>
              <a:gd name="connsiteX7" fmla="*/ 194602 w 3262797"/>
              <a:gd name="connsiteY7" fmla="*/ 63795 h 3615069"/>
              <a:gd name="connsiteX8" fmla="*/ 258397 w 3262797"/>
              <a:gd name="connsiteY8" fmla="*/ 0 h 3615069"/>
              <a:gd name="connsiteX9" fmla="*/ 534844 w 3262797"/>
              <a:gd name="connsiteY9" fmla="*/ 21265 h 3615069"/>
              <a:gd name="connsiteX10" fmla="*/ 662435 w 3262797"/>
              <a:gd name="connsiteY10" fmla="*/ 63795 h 3615069"/>
              <a:gd name="connsiteX11" fmla="*/ 2576295 w 3262797"/>
              <a:gd name="connsiteY11" fmla="*/ 85060 h 3615069"/>
              <a:gd name="connsiteX12" fmla="*/ 2640090 w 3262797"/>
              <a:gd name="connsiteY12" fmla="*/ 127590 h 3615069"/>
              <a:gd name="connsiteX13" fmla="*/ 2703886 w 3262797"/>
              <a:gd name="connsiteY13" fmla="*/ 148855 h 3615069"/>
              <a:gd name="connsiteX14" fmla="*/ 2831476 w 3262797"/>
              <a:gd name="connsiteY14" fmla="*/ 233916 h 3615069"/>
              <a:gd name="connsiteX15" fmla="*/ 2895272 w 3262797"/>
              <a:gd name="connsiteY15" fmla="*/ 276446 h 3615069"/>
              <a:gd name="connsiteX16" fmla="*/ 2937802 w 3262797"/>
              <a:gd name="connsiteY16" fmla="*/ 340241 h 3615069"/>
              <a:gd name="connsiteX17" fmla="*/ 2980332 w 3262797"/>
              <a:gd name="connsiteY17" fmla="*/ 382772 h 3615069"/>
              <a:gd name="connsiteX18" fmla="*/ 3022862 w 3262797"/>
              <a:gd name="connsiteY18" fmla="*/ 510362 h 3615069"/>
              <a:gd name="connsiteX19" fmla="*/ 3044128 w 3262797"/>
              <a:gd name="connsiteY19" fmla="*/ 999460 h 3615069"/>
              <a:gd name="connsiteX20" fmla="*/ 3065393 w 3262797"/>
              <a:gd name="connsiteY20" fmla="*/ 1063255 h 3615069"/>
              <a:gd name="connsiteX21" fmla="*/ 3086658 w 3262797"/>
              <a:gd name="connsiteY21" fmla="*/ 1212111 h 3615069"/>
              <a:gd name="connsiteX22" fmla="*/ 3107923 w 3262797"/>
              <a:gd name="connsiteY22" fmla="*/ 1275907 h 3615069"/>
              <a:gd name="connsiteX23" fmla="*/ 3171718 w 3262797"/>
              <a:gd name="connsiteY23" fmla="*/ 1509823 h 3615069"/>
              <a:gd name="connsiteX24" fmla="*/ 3214248 w 3262797"/>
              <a:gd name="connsiteY24" fmla="*/ 2551814 h 3615069"/>
              <a:gd name="connsiteX25" fmla="*/ 3235514 w 3262797"/>
              <a:gd name="connsiteY25" fmla="*/ 3189767 h 3615069"/>
              <a:gd name="connsiteX26" fmla="*/ 3256779 w 3262797"/>
              <a:gd name="connsiteY26" fmla="*/ 3253562 h 3615069"/>
              <a:gd name="connsiteX27" fmla="*/ 3256779 w 3262797"/>
              <a:gd name="connsiteY27" fmla="*/ 3615069 h 3615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262797" h="3615069">
                <a:moveTo>
                  <a:pt x="67011" y="3530009"/>
                </a:moveTo>
                <a:cubicBezTo>
                  <a:pt x="74447" y="3143337"/>
                  <a:pt x="0" y="2722553"/>
                  <a:pt x="109542" y="2339162"/>
                </a:cubicBezTo>
                <a:cubicBezTo>
                  <a:pt x="115700" y="2317609"/>
                  <a:pt x="123719" y="2296632"/>
                  <a:pt x="130807" y="2275367"/>
                </a:cubicBezTo>
                <a:cubicBezTo>
                  <a:pt x="137895" y="2225748"/>
                  <a:pt x="144451" y="2176051"/>
                  <a:pt x="152072" y="2126511"/>
                </a:cubicBezTo>
                <a:cubicBezTo>
                  <a:pt x="158628" y="2083896"/>
                  <a:pt x="173337" y="2042038"/>
                  <a:pt x="173337" y="1998921"/>
                </a:cubicBezTo>
                <a:cubicBezTo>
                  <a:pt x="173337" y="1495596"/>
                  <a:pt x="159160" y="992372"/>
                  <a:pt x="152072" y="489097"/>
                </a:cubicBezTo>
                <a:cubicBezTo>
                  <a:pt x="159160" y="375683"/>
                  <a:pt x="162030" y="261926"/>
                  <a:pt x="173337" y="148855"/>
                </a:cubicBezTo>
                <a:cubicBezTo>
                  <a:pt x="176245" y="119774"/>
                  <a:pt x="180102" y="89170"/>
                  <a:pt x="194602" y="63795"/>
                </a:cubicBezTo>
                <a:cubicBezTo>
                  <a:pt x="209523" y="37684"/>
                  <a:pt x="237132" y="21265"/>
                  <a:pt x="258397" y="0"/>
                </a:cubicBezTo>
                <a:cubicBezTo>
                  <a:pt x="350546" y="7088"/>
                  <a:pt x="443554" y="6851"/>
                  <a:pt x="534844" y="21265"/>
                </a:cubicBezTo>
                <a:cubicBezTo>
                  <a:pt x="579126" y="28257"/>
                  <a:pt x="617607" y="63297"/>
                  <a:pt x="662435" y="63795"/>
                </a:cubicBezTo>
                <a:lnTo>
                  <a:pt x="2576295" y="85060"/>
                </a:lnTo>
                <a:cubicBezTo>
                  <a:pt x="2597560" y="99237"/>
                  <a:pt x="2617231" y="116160"/>
                  <a:pt x="2640090" y="127590"/>
                </a:cubicBezTo>
                <a:cubicBezTo>
                  <a:pt x="2660139" y="137614"/>
                  <a:pt x="2684291" y="137969"/>
                  <a:pt x="2703886" y="148855"/>
                </a:cubicBezTo>
                <a:cubicBezTo>
                  <a:pt x="2748568" y="173679"/>
                  <a:pt x="2788946" y="205563"/>
                  <a:pt x="2831476" y="233916"/>
                </a:cubicBezTo>
                <a:lnTo>
                  <a:pt x="2895272" y="276446"/>
                </a:lnTo>
                <a:cubicBezTo>
                  <a:pt x="2909449" y="297711"/>
                  <a:pt x="2921837" y="320284"/>
                  <a:pt x="2937802" y="340241"/>
                </a:cubicBezTo>
                <a:cubicBezTo>
                  <a:pt x="2950326" y="355897"/>
                  <a:pt x="2971366" y="364840"/>
                  <a:pt x="2980332" y="382772"/>
                </a:cubicBezTo>
                <a:cubicBezTo>
                  <a:pt x="3000381" y="422870"/>
                  <a:pt x="3022862" y="510362"/>
                  <a:pt x="3022862" y="510362"/>
                </a:cubicBezTo>
                <a:cubicBezTo>
                  <a:pt x="3029951" y="673395"/>
                  <a:pt x="3031612" y="836754"/>
                  <a:pt x="3044128" y="999460"/>
                </a:cubicBezTo>
                <a:cubicBezTo>
                  <a:pt x="3045847" y="1021809"/>
                  <a:pt x="3060997" y="1041275"/>
                  <a:pt x="3065393" y="1063255"/>
                </a:cubicBezTo>
                <a:cubicBezTo>
                  <a:pt x="3075223" y="1112404"/>
                  <a:pt x="3076828" y="1162962"/>
                  <a:pt x="3086658" y="1212111"/>
                </a:cubicBezTo>
                <a:cubicBezTo>
                  <a:pt x="3091054" y="1234091"/>
                  <a:pt x="3102025" y="1254281"/>
                  <a:pt x="3107923" y="1275907"/>
                </a:cubicBezTo>
                <a:cubicBezTo>
                  <a:pt x="3179871" y="1539719"/>
                  <a:pt x="3122772" y="1362986"/>
                  <a:pt x="3171718" y="1509823"/>
                </a:cubicBezTo>
                <a:cubicBezTo>
                  <a:pt x="3218557" y="2025053"/>
                  <a:pt x="3186866" y="1620841"/>
                  <a:pt x="3214248" y="2551814"/>
                </a:cubicBezTo>
                <a:cubicBezTo>
                  <a:pt x="3220503" y="2764491"/>
                  <a:pt x="3222642" y="2977388"/>
                  <a:pt x="3235514" y="3189767"/>
                </a:cubicBezTo>
                <a:cubicBezTo>
                  <a:pt x="3236870" y="3212141"/>
                  <a:pt x="3255660" y="3231175"/>
                  <a:pt x="3256779" y="3253562"/>
                </a:cubicBezTo>
                <a:cubicBezTo>
                  <a:pt x="3262797" y="3373914"/>
                  <a:pt x="3256779" y="3494567"/>
                  <a:pt x="3256779" y="3615069"/>
                </a:cubicBezTo>
              </a:path>
            </a:pathLst>
          </a:custGeom>
          <a:noFill/>
          <a:ln w="57150" cap="flat" cmpd="sng" algn="ctr">
            <a:solidFill>
              <a:srgbClr val="FF0000"/>
            </a:solidFill>
            <a:prstDash val="sysDash"/>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325" name="Freeform 324"/>
          <p:cNvSpPr/>
          <p:nvPr/>
        </p:nvSpPr>
        <p:spPr bwMode="auto">
          <a:xfrm>
            <a:off x="4503761" y="2509172"/>
            <a:ext cx="3371958" cy="3454900"/>
          </a:xfrm>
          <a:custGeom>
            <a:avLst/>
            <a:gdLst>
              <a:gd name="connsiteX0" fmla="*/ 0 w 3371958"/>
              <a:gd name="connsiteY0" fmla="*/ 3454900 h 3454900"/>
              <a:gd name="connsiteX1" fmla="*/ 27296 w 3371958"/>
              <a:gd name="connsiteY1" fmla="*/ 3100058 h 3454900"/>
              <a:gd name="connsiteX2" fmla="*/ 54591 w 3371958"/>
              <a:gd name="connsiteY2" fmla="*/ 2786159 h 3454900"/>
              <a:gd name="connsiteX3" fmla="*/ 68239 w 3371958"/>
              <a:gd name="connsiteY3" fmla="*/ 1407735 h 3454900"/>
              <a:gd name="connsiteX4" fmla="*/ 81887 w 3371958"/>
              <a:gd name="connsiteY4" fmla="*/ 370506 h 3454900"/>
              <a:gd name="connsiteX5" fmla="*/ 95535 w 3371958"/>
              <a:gd name="connsiteY5" fmla="*/ 329562 h 3454900"/>
              <a:gd name="connsiteX6" fmla="*/ 122830 w 3371958"/>
              <a:gd name="connsiteY6" fmla="*/ 220380 h 3454900"/>
              <a:gd name="connsiteX7" fmla="*/ 150126 w 3371958"/>
              <a:gd name="connsiteY7" fmla="*/ 138494 h 3454900"/>
              <a:gd name="connsiteX8" fmla="*/ 204717 w 3371958"/>
              <a:gd name="connsiteY8" fmla="*/ 42959 h 3454900"/>
              <a:gd name="connsiteX9" fmla="*/ 245660 w 3371958"/>
              <a:gd name="connsiteY9" fmla="*/ 29312 h 3454900"/>
              <a:gd name="connsiteX10" fmla="*/ 409433 w 3371958"/>
              <a:gd name="connsiteY10" fmla="*/ 2016 h 3454900"/>
              <a:gd name="connsiteX11" fmla="*/ 614149 w 3371958"/>
              <a:gd name="connsiteY11" fmla="*/ 15664 h 3454900"/>
              <a:gd name="connsiteX12" fmla="*/ 641445 w 3371958"/>
              <a:gd name="connsiteY12" fmla="*/ 56607 h 3454900"/>
              <a:gd name="connsiteX13" fmla="*/ 696036 w 3371958"/>
              <a:gd name="connsiteY13" fmla="*/ 70255 h 3454900"/>
              <a:gd name="connsiteX14" fmla="*/ 736979 w 3371958"/>
              <a:gd name="connsiteY14" fmla="*/ 97550 h 3454900"/>
              <a:gd name="connsiteX15" fmla="*/ 777923 w 3371958"/>
              <a:gd name="connsiteY15" fmla="*/ 206732 h 3454900"/>
              <a:gd name="connsiteX16" fmla="*/ 805218 w 3371958"/>
              <a:gd name="connsiteY16" fmla="*/ 247676 h 3454900"/>
              <a:gd name="connsiteX17" fmla="*/ 818866 w 3371958"/>
              <a:gd name="connsiteY17" fmla="*/ 288619 h 3454900"/>
              <a:gd name="connsiteX18" fmla="*/ 805218 w 3371958"/>
              <a:gd name="connsiteY18" fmla="*/ 861825 h 3454900"/>
              <a:gd name="connsiteX19" fmla="*/ 791570 w 3371958"/>
              <a:gd name="connsiteY19" fmla="*/ 916416 h 3454900"/>
              <a:gd name="connsiteX20" fmla="*/ 805218 w 3371958"/>
              <a:gd name="connsiteY20" fmla="*/ 2076476 h 3454900"/>
              <a:gd name="connsiteX21" fmla="*/ 818866 w 3371958"/>
              <a:gd name="connsiteY21" fmla="*/ 2908989 h 3454900"/>
              <a:gd name="connsiteX22" fmla="*/ 859809 w 3371958"/>
              <a:gd name="connsiteY22" fmla="*/ 2936285 h 3454900"/>
              <a:gd name="connsiteX23" fmla="*/ 1091821 w 3371958"/>
              <a:gd name="connsiteY23" fmla="*/ 2949932 h 3454900"/>
              <a:gd name="connsiteX24" fmla="*/ 1310185 w 3371958"/>
              <a:gd name="connsiteY24" fmla="*/ 2990876 h 3454900"/>
              <a:gd name="connsiteX25" fmla="*/ 1678675 w 3371958"/>
              <a:gd name="connsiteY25" fmla="*/ 2990876 h 3454900"/>
              <a:gd name="connsiteX26" fmla="*/ 1774209 w 3371958"/>
              <a:gd name="connsiteY26" fmla="*/ 2977228 h 3454900"/>
              <a:gd name="connsiteX27" fmla="*/ 2784143 w 3371958"/>
              <a:gd name="connsiteY27" fmla="*/ 2949932 h 3454900"/>
              <a:gd name="connsiteX28" fmla="*/ 2838735 w 3371958"/>
              <a:gd name="connsiteY28" fmla="*/ 2936285 h 3454900"/>
              <a:gd name="connsiteX29" fmla="*/ 3084394 w 3371958"/>
              <a:gd name="connsiteY29" fmla="*/ 2922637 h 3454900"/>
              <a:gd name="connsiteX30" fmla="*/ 3125338 w 3371958"/>
              <a:gd name="connsiteY30" fmla="*/ 2895341 h 3454900"/>
              <a:gd name="connsiteX31" fmla="*/ 3138985 w 3371958"/>
              <a:gd name="connsiteY31" fmla="*/ 2758864 h 3454900"/>
              <a:gd name="connsiteX32" fmla="*/ 3152633 w 3371958"/>
              <a:gd name="connsiteY32" fmla="*/ 2717921 h 3454900"/>
              <a:gd name="connsiteX33" fmla="*/ 3166281 w 3371958"/>
              <a:gd name="connsiteY33" fmla="*/ 2636034 h 3454900"/>
              <a:gd name="connsiteX34" fmla="*/ 3179929 w 3371958"/>
              <a:gd name="connsiteY34" fmla="*/ 2185658 h 3454900"/>
              <a:gd name="connsiteX35" fmla="*/ 3193576 w 3371958"/>
              <a:gd name="connsiteY35" fmla="*/ 2090124 h 3454900"/>
              <a:gd name="connsiteX36" fmla="*/ 3220872 w 3371958"/>
              <a:gd name="connsiteY36" fmla="*/ 2021885 h 3454900"/>
              <a:gd name="connsiteX37" fmla="*/ 3234520 w 3371958"/>
              <a:gd name="connsiteY37" fmla="*/ 1967294 h 3454900"/>
              <a:gd name="connsiteX38" fmla="*/ 3248167 w 3371958"/>
              <a:gd name="connsiteY38" fmla="*/ 1899055 h 3454900"/>
              <a:gd name="connsiteX39" fmla="*/ 3302758 w 3371958"/>
              <a:gd name="connsiteY39" fmla="*/ 1762577 h 3454900"/>
              <a:gd name="connsiteX40" fmla="*/ 3289111 w 3371958"/>
              <a:gd name="connsiteY40" fmla="*/ 1066541 h 3454900"/>
              <a:gd name="connsiteX41" fmla="*/ 3302758 w 3371958"/>
              <a:gd name="connsiteY41" fmla="*/ 1025598 h 3454900"/>
              <a:gd name="connsiteX42" fmla="*/ 3316406 w 3371958"/>
              <a:gd name="connsiteY42" fmla="*/ 957359 h 3454900"/>
              <a:gd name="connsiteX43" fmla="*/ 3289111 w 3371958"/>
              <a:gd name="connsiteY43" fmla="*/ 466040 h 3454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3371958" h="3454900">
                <a:moveTo>
                  <a:pt x="0" y="3454900"/>
                </a:moveTo>
                <a:cubicBezTo>
                  <a:pt x="46985" y="3313946"/>
                  <a:pt x="11438" y="3433084"/>
                  <a:pt x="27296" y="3100058"/>
                </a:cubicBezTo>
                <a:cubicBezTo>
                  <a:pt x="40208" y="2828902"/>
                  <a:pt x="20323" y="2923230"/>
                  <a:pt x="54591" y="2786159"/>
                </a:cubicBezTo>
                <a:cubicBezTo>
                  <a:pt x="59140" y="2326684"/>
                  <a:pt x="63047" y="1867203"/>
                  <a:pt x="68239" y="1407735"/>
                </a:cubicBezTo>
                <a:cubicBezTo>
                  <a:pt x="72146" y="1061984"/>
                  <a:pt x="73136" y="716168"/>
                  <a:pt x="81887" y="370506"/>
                </a:cubicBezTo>
                <a:cubicBezTo>
                  <a:pt x="82251" y="356124"/>
                  <a:pt x="91750" y="343441"/>
                  <a:pt x="95535" y="329562"/>
                </a:cubicBezTo>
                <a:cubicBezTo>
                  <a:pt x="105405" y="293370"/>
                  <a:pt x="110967" y="255969"/>
                  <a:pt x="122830" y="220380"/>
                </a:cubicBezTo>
                <a:cubicBezTo>
                  <a:pt x="131929" y="193085"/>
                  <a:pt x="143148" y="166407"/>
                  <a:pt x="150126" y="138494"/>
                </a:cubicBezTo>
                <a:cubicBezTo>
                  <a:pt x="163186" y="86250"/>
                  <a:pt x="155930" y="75483"/>
                  <a:pt x="204717" y="42959"/>
                </a:cubicBezTo>
                <a:cubicBezTo>
                  <a:pt x="216687" y="34979"/>
                  <a:pt x="231828" y="33264"/>
                  <a:pt x="245660" y="29312"/>
                </a:cubicBezTo>
                <a:cubicBezTo>
                  <a:pt x="315799" y="9273"/>
                  <a:pt x="320813" y="13094"/>
                  <a:pt x="409433" y="2016"/>
                </a:cubicBezTo>
                <a:cubicBezTo>
                  <a:pt x="477672" y="6565"/>
                  <a:pt x="547577" y="0"/>
                  <a:pt x="614149" y="15664"/>
                </a:cubicBezTo>
                <a:cubicBezTo>
                  <a:pt x="630116" y="19421"/>
                  <a:pt x="627797" y="47509"/>
                  <a:pt x="641445" y="56607"/>
                </a:cubicBezTo>
                <a:cubicBezTo>
                  <a:pt x="657052" y="67012"/>
                  <a:pt x="677839" y="65706"/>
                  <a:pt x="696036" y="70255"/>
                </a:cubicBezTo>
                <a:cubicBezTo>
                  <a:pt x="709684" y="79353"/>
                  <a:pt x="726478" y="84949"/>
                  <a:pt x="736979" y="97550"/>
                </a:cubicBezTo>
                <a:cubicBezTo>
                  <a:pt x="777114" y="145711"/>
                  <a:pt x="755238" y="153799"/>
                  <a:pt x="777923" y="206732"/>
                </a:cubicBezTo>
                <a:cubicBezTo>
                  <a:pt x="784384" y="221808"/>
                  <a:pt x="797883" y="233005"/>
                  <a:pt x="805218" y="247676"/>
                </a:cubicBezTo>
                <a:cubicBezTo>
                  <a:pt x="811652" y="260543"/>
                  <a:pt x="814317" y="274971"/>
                  <a:pt x="818866" y="288619"/>
                </a:cubicBezTo>
                <a:cubicBezTo>
                  <a:pt x="814317" y="479688"/>
                  <a:pt x="813520" y="670883"/>
                  <a:pt x="805218" y="861825"/>
                </a:cubicBezTo>
                <a:cubicBezTo>
                  <a:pt x="804403" y="880564"/>
                  <a:pt x="791570" y="897659"/>
                  <a:pt x="791570" y="916416"/>
                </a:cubicBezTo>
                <a:cubicBezTo>
                  <a:pt x="791570" y="1303129"/>
                  <a:pt x="799921" y="1689799"/>
                  <a:pt x="805218" y="2076476"/>
                </a:cubicBezTo>
                <a:cubicBezTo>
                  <a:pt x="809020" y="2353992"/>
                  <a:pt x="801280" y="2632005"/>
                  <a:pt x="818866" y="2908989"/>
                </a:cubicBezTo>
                <a:cubicBezTo>
                  <a:pt x="819905" y="2925359"/>
                  <a:pt x="843588" y="2933852"/>
                  <a:pt x="859809" y="2936285"/>
                </a:cubicBezTo>
                <a:cubicBezTo>
                  <a:pt x="936423" y="2947777"/>
                  <a:pt x="1014484" y="2945383"/>
                  <a:pt x="1091821" y="2949932"/>
                </a:cubicBezTo>
                <a:cubicBezTo>
                  <a:pt x="1217081" y="2991686"/>
                  <a:pt x="1145079" y="2974365"/>
                  <a:pt x="1310185" y="2990876"/>
                </a:cubicBezTo>
                <a:cubicBezTo>
                  <a:pt x="1452213" y="3038219"/>
                  <a:pt x="1356393" y="3011669"/>
                  <a:pt x="1678675" y="2990876"/>
                </a:cubicBezTo>
                <a:cubicBezTo>
                  <a:pt x="1710776" y="2988805"/>
                  <a:pt x="1742063" y="2978419"/>
                  <a:pt x="1774209" y="2977228"/>
                </a:cubicBezTo>
                <a:cubicBezTo>
                  <a:pt x="2110746" y="2964763"/>
                  <a:pt x="2784143" y="2949932"/>
                  <a:pt x="2784143" y="2949932"/>
                </a:cubicBezTo>
                <a:cubicBezTo>
                  <a:pt x="2802340" y="2945383"/>
                  <a:pt x="2820055" y="2937983"/>
                  <a:pt x="2838735" y="2936285"/>
                </a:cubicBezTo>
                <a:cubicBezTo>
                  <a:pt x="2920411" y="2928860"/>
                  <a:pt x="3003206" y="2934236"/>
                  <a:pt x="3084394" y="2922637"/>
                </a:cubicBezTo>
                <a:cubicBezTo>
                  <a:pt x="3100632" y="2920317"/>
                  <a:pt x="3111690" y="2904440"/>
                  <a:pt x="3125338" y="2895341"/>
                </a:cubicBezTo>
                <a:cubicBezTo>
                  <a:pt x="3129887" y="2849849"/>
                  <a:pt x="3132033" y="2804052"/>
                  <a:pt x="3138985" y="2758864"/>
                </a:cubicBezTo>
                <a:cubicBezTo>
                  <a:pt x="3141172" y="2744645"/>
                  <a:pt x="3149512" y="2731964"/>
                  <a:pt x="3152633" y="2717921"/>
                </a:cubicBezTo>
                <a:cubicBezTo>
                  <a:pt x="3158636" y="2690908"/>
                  <a:pt x="3161732" y="2663330"/>
                  <a:pt x="3166281" y="2636034"/>
                </a:cubicBezTo>
                <a:cubicBezTo>
                  <a:pt x="3170830" y="2485909"/>
                  <a:pt x="3172429" y="2335665"/>
                  <a:pt x="3179929" y="2185658"/>
                </a:cubicBezTo>
                <a:cubicBezTo>
                  <a:pt x="3181535" y="2153530"/>
                  <a:pt x="3185774" y="2121331"/>
                  <a:pt x="3193576" y="2090124"/>
                </a:cubicBezTo>
                <a:cubicBezTo>
                  <a:pt x="3199518" y="2066357"/>
                  <a:pt x="3213125" y="2045126"/>
                  <a:pt x="3220872" y="2021885"/>
                </a:cubicBezTo>
                <a:cubicBezTo>
                  <a:pt x="3226804" y="2004091"/>
                  <a:pt x="3230451" y="1985604"/>
                  <a:pt x="3234520" y="1967294"/>
                </a:cubicBezTo>
                <a:cubicBezTo>
                  <a:pt x="3239552" y="1944650"/>
                  <a:pt x="3242064" y="1921434"/>
                  <a:pt x="3248167" y="1899055"/>
                </a:cubicBezTo>
                <a:cubicBezTo>
                  <a:pt x="3268403" y="1824855"/>
                  <a:pt x="3272137" y="1823820"/>
                  <a:pt x="3302758" y="1762577"/>
                </a:cubicBezTo>
                <a:cubicBezTo>
                  <a:pt x="3298209" y="1530565"/>
                  <a:pt x="3289111" y="1298598"/>
                  <a:pt x="3289111" y="1066541"/>
                </a:cubicBezTo>
                <a:cubicBezTo>
                  <a:pt x="3289111" y="1052155"/>
                  <a:pt x="3299269" y="1039554"/>
                  <a:pt x="3302758" y="1025598"/>
                </a:cubicBezTo>
                <a:cubicBezTo>
                  <a:pt x="3308384" y="1003094"/>
                  <a:pt x="3311857" y="980105"/>
                  <a:pt x="3316406" y="957359"/>
                </a:cubicBezTo>
                <a:cubicBezTo>
                  <a:pt x="3302459" y="483167"/>
                  <a:pt x="3371958" y="631741"/>
                  <a:pt x="3289111" y="466040"/>
                </a:cubicBezTo>
              </a:path>
            </a:pathLst>
          </a:custGeom>
          <a:noFill/>
          <a:ln w="57150" cap="flat" cmpd="sng" algn="ctr">
            <a:solidFill>
              <a:srgbClr val="FF0000"/>
            </a:solidFill>
            <a:prstDash val="sysDash"/>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326" name="TextBox 325"/>
          <p:cNvSpPr txBox="1"/>
          <p:nvPr/>
        </p:nvSpPr>
        <p:spPr>
          <a:xfrm>
            <a:off x="7615838" y="2662426"/>
            <a:ext cx="441146" cy="553998"/>
          </a:xfrm>
          <a:prstGeom prst="rect">
            <a:avLst/>
          </a:prstGeom>
          <a:noFill/>
        </p:spPr>
        <p:txBody>
          <a:bodyPr wrap="none" rtlCol="0">
            <a:spAutoFit/>
          </a:bodyPr>
          <a:lstStyle/>
          <a:p>
            <a:r>
              <a:rPr lang="en-GB" dirty="0" smtClean="0">
                <a:solidFill>
                  <a:srgbClr val="FF0000"/>
                </a:solidFill>
              </a:rPr>
              <a:t>X</a:t>
            </a:r>
            <a:endParaRPr lang="en-US" dirty="0">
              <a:solidFill>
                <a:srgbClr val="FF0000"/>
              </a:solidFill>
            </a:endParaRPr>
          </a:p>
        </p:txBody>
      </p:sp>
      <p:sp>
        <p:nvSpPr>
          <p:cNvPr id="283" name="TextBox 282"/>
          <p:cNvSpPr txBox="1"/>
          <p:nvPr/>
        </p:nvSpPr>
        <p:spPr>
          <a:xfrm>
            <a:off x="9785176" y="6600800"/>
            <a:ext cx="2778755" cy="830997"/>
          </a:xfrm>
          <a:prstGeom prst="rect">
            <a:avLst/>
          </a:prstGeom>
          <a:noFill/>
        </p:spPr>
        <p:txBody>
          <a:bodyPr wrap="square" rtlCol="0">
            <a:spAutoFit/>
          </a:bodyPr>
          <a:lstStyle/>
          <a:p>
            <a:pPr algn="ctr"/>
            <a:r>
              <a:rPr lang="en-GB" sz="2400" dirty="0" smtClean="0">
                <a:solidFill>
                  <a:srgbClr val="C00000"/>
                </a:solidFill>
              </a:rPr>
              <a:t>Active</a:t>
            </a:r>
            <a:r>
              <a:rPr lang="en-GB" sz="2400" dirty="0" smtClean="0"/>
              <a:t> E-NNI Gateway for EC</a:t>
            </a:r>
            <a:endParaRPr lang="en-US" sz="2400" dirty="0"/>
          </a:p>
        </p:txBody>
      </p:sp>
      <p:sp>
        <p:nvSpPr>
          <p:cNvPr id="285" name="TextBox 284"/>
          <p:cNvSpPr txBox="1"/>
          <p:nvPr/>
        </p:nvSpPr>
        <p:spPr>
          <a:xfrm>
            <a:off x="610545" y="6672808"/>
            <a:ext cx="2909935" cy="830997"/>
          </a:xfrm>
          <a:prstGeom prst="rect">
            <a:avLst/>
          </a:prstGeom>
          <a:noFill/>
        </p:spPr>
        <p:txBody>
          <a:bodyPr wrap="square" rtlCol="0">
            <a:spAutoFit/>
          </a:bodyPr>
          <a:lstStyle/>
          <a:p>
            <a:pPr algn="ctr"/>
            <a:r>
              <a:rPr lang="en-GB" sz="2400" dirty="0" smtClean="0">
                <a:solidFill>
                  <a:srgbClr val="C00000"/>
                </a:solidFill>
              </a:rPr>
              <a:t>Standby</a:t>
            </a:r>
            <a:r>
              <a:rPr lang="en-GB" sz="2400" dirty="0" smtClean="0"/>
              <a:t> E-NNI Gateway for EC</a:t>
            </a:r>
            <a:endParaRPr lang="en-US" sz="2400" dirty="0"/>
          </a:p>
        </p:txBody>
      </p:sp>
      <p:sp>
        <p:nvSpPr>
          <p:cNvPr id="287" name="TextBox 286"/>
          <p:cNvSpPr txBox="1"/>
          <p:nvPr/>
        </p:nvSpPr>
        <p:spPr>
          <a:xfrm>
            <a:off x="6904857" y="6633899"/>
            <a:ext cx="2592288" cy="830997"/>
          </a:xfrm>
          <a:prstGeom prst="rect">
            <a:avLst/>
          </a:prstGeom>
          <a:noFill/>
        </p:spPr>
        <p:txBody>
          <a:bodyPr wrap="square" rtlCol="0">
            <a:spAutoFit/>
          </a:bodyPr>
          <a:lstStyle/>
          <a:p>
            <a:pPr algn="ctr"/>
            <a:r>
              <a:rPr lang="en-GB" sz="2400" dirty="0" smtClean="0">
                <a:solidFill>
                  <a:srgbClr val="C00000"/>
                </a:solidFill>
              </a:rPr>
              <a:t>Active</a:t>
            </a:r>
            <a:r>
              <a:rPr lang="en-GB" sz="2400" dirty="0" smtClean="0"/>
              <a:t> SNCP Gateway for EC</a:t>
            </a:r>
            <a:endParaRPr lang="en-US" sz="2400" dirty="0"/>
          </a:p>
        </p:txBody>
      </p:sp>
      <p:sp>
        <p:nvSpPr>
          <p:cNvPr id="304" name="TextBox 303"/>
          <p:cNvSpPr txBox="1"/>
          <p:nvPr/>
        </p:nvSpPr>
        <p:spPr>
          <a:xfrm>
            <a:off x="3664496" y="6633899"/>
            <a:ext cx="2592288" cy="830997"/>
          </a:xfrm>
          <a:prstGeom prst="rect">
            <a:avLst/>
          </a:prstGeom>
          <a:noFill/>
        </p:spPr>
        <p:txBody>
          <a:bodyPr wrap="square" rtlCol="0">
            <a:spAutoFit/>
          </a:bodyPr>
          <a:lstStyle/>
          <a:p>
            <a:pPr algn="ctr"/>
            <a:r>
              <a:rPr lang="en-GB" sz="2400" dirty="0" smtClean="0">
                <a:solidFill>
                  <a:srgbClr val="C00000"/>
                </a:solidFill>
              </a:rPr>
              <a:t>Standby</a:t>
            </a:r>
            <a:r>
              <a:rPr lang="en-GB" sz="2400" dirty="0" smtClean="0"/>
              <a:t> SNCP Gateway for EC</a:t>
            </a:r>
            <a:endParaRPr lang="en-US" sz="2400" dirty="0"/>
          </a:p>
        </p:txBody>
      </p:sp>
      <p:sp>
        <p:nvSpPr>
          <p:cNvPr id="306" name="TextBox 305"/>
          <p:cNvSpPr txBox="1"/>
          <p:nvPr/>
        </p:nvSpPr>
        <p:spPr>
          <a:xfrm>
            <a:off x="640160" y="7896944"/>
            <a:ext cx="6984776" cy="1754326"/>
          </a:xfrm>
          <a:prstGeom prst="rect">
            <a:avLst/>
          </a:prstGeom>
          <a:noFill/>
        </p:spPr>
        <p:txBody>
          <a:bodyPr wrap="square" rtlCol="0">
            <a:spAutoFit/>
          </a:bodyPr>
          <a:lstStyle/>
          <a:p>
            <a:r>
              <a:rPr lang="en-GB" sz="1800" dirty="0" smtClean="0">
                <a:solidFill>
                  <a:srgbClr val="C00000"/>
                </a:solidFill>
              </a:rPr>
              <a:t>EC MIP functions on Standby SNCP Gateway do not need to use common MAC address @W/@P; instead those can inherit MAC address from EUI-48 (@A, @B).</a:t>
            </a:r>
          </a:p>
          <a:p>
            <a:endParaRPr lang="en-GB" sz="1800" dirty="0" smtClean="0">
              <a:solidFill>
                <a:srgbClr val="C00000"/>
              </a:solidFill>
            </a:endParaRPr>
          </a:p>
          <a:p>
            <a:r>
              <a:rPr lang="en-GB" sz="1800" dirty="0" smtClean="0">
                <a:solidFill>
                  <a:srgbClr val="C00000"/>
                </a:solidFill>
              </a:rPr>
              <a:t>Now it is possible to do loopback between EC SNCP MEP functions and those MIP functions.</a:t>
            </a:r>
            <a:endParaRPr lang="en-US" sz="1800" dirty="0">
              <a:solidFill>
                <a:srgbClr val="C00000"/>
              </a:solidFill>
            </a:endParaRPr>
          </a:p>
        </p:txBody>
      </p:sp>
      <p:sp>
        <p:nvSpPr>
          <p:cNvPr id="309" name="TextBox 308"/>
          <p:cNvSpPr txBox="1"/>
          <p:nvPr/>
        </p:nvSpPr>
        <p:spPr>
          <a:xfrm>
            <a:off x="4024536" y="1632248"/>
            <a:ext cx="998991" cy="646331"/>
          </a:xfrm>
          <a:prstGeom prst="rect">
            <a:avLst/>
          </a:prstGeom>
          <a:noFill/>
        </p:spPr>
        <p:txBody>
          <a:bodyPr wrap="none" rtlCol="0">
            <a:spAutoFit/>
          </a:bodyPr>
          <a:lstStyle/>
          <a:p>
            <a:pPr algn="ctr"/>
            <a:r>
              <a:rPr lang="en-GB" sz="1800" dirty="0" smtClean="0">
                <a:solidFill>
                  <a:srgbClr val="C00000"/>
                </a:solidFill>
              </a:rPr>
              <a:t>@A</a:t>
            </a:r>
          </a:p>
          <a:p>
            <a:pPr algn="ctr"/>
            <a:r>
              <a:rPr lang="en-GB" sz="1800" dirty="0" smtClean="0"/>
              <a:t>@W/A?</a:t>
            </a:r>
            <a:endParaRPr lang="en-US" sz="1800" dirty="0"/>
          </a:p>
        </p:txBody>
      </p:sp>
      <p:sp>
        <p:nvSpPr>
          <p:cNvPr id="312" name="TextBox 311"/>
          <p:cNvSpPr txBox="1"/>
          <p:nvPr/>
        </p:nvSpPr>
        <p:spPr>
          <a:xfrm>
            <a:off x="8070073" y="1705997"/>
            <a:ext cx="575799" cy="646331"/>
          </a:xfrm>
          <a:prstGeom prst="rect">
            <a:avLst/>
          </a:prstGeom>
          <a:noFill/>
        </p:spPr>
        <p:txBody>
          <a:bodyPr wrap="none" rtlCol="0">
            <a:spAutoFit/>
          </a:bodyPr>
          <a:lstStyle/>
          <a:p>
            <a:r>
              <a:rPr lang="en-GB" sz="1800" dirty="0" smtClean="0">
                <a:solidFill>
                  <a:srgbClr val="C00000"/>
                </a:solidFill>
              </a:rPr>
              <a:t>@D</a:t>
            </a:r>
          </a:p>
          <a:p>
            <a:r>
              <a:rPr lang="en-GB" sz="1800" dirty="0" smtClean="0"/>
              <a:t>@P</a:t>
            </a:r>
            <a:endParaRPr lang="en-US" sz="1800" dirty="0"/>
          </a:p>
        </p:txBody>
      </p:sp>
      <p:sp>
        <p:nvSpPr>
          <p:cNvPr id="320" name="TextBox 319"/>
          <p:cNvSpPr txBox="1"/>
          <p:nvPr/>
        </p:nvSpPr>
        <p:spPr>
          <a:xfrm>
            <a:off x="3592488" y="1633989"/>
            <a:ext cx="575799" cy="646331"/>
          </a:xfrm>
          <a:prstGeom prst="rect">
            <a:avLst/>
          </a:prstGeom>
          <a:noFill/>
        </p:spPr>
        <p:txBody>
          <a:bodyPr wrap="none" rtlCol="0">
            <a:spAutoFit/>
          </a:bodyPr>
          <a:lstStyle/>
          <a:p>
            <a:r>
              <a:rPr lang="en-GB" sz="1800" dirty="0" smtClean="0">
                <a:solidFill>
                  <a:srgbClr val="C00000"/>
                </a:solidFill>
              </a:rPr>
              <a:t>@A</a:t>
            </a:r>
          </a:p>
          <a:p>
            <a:r>
              <a:rPr lang="en-GB" sz="1800" dirty="0" smtClean="0"/>
              <a:t>@A</a:t>
            </a:r>
            <a:endParaRPr lang="en-US" sz="1800" dirty="0"/>
          </a:p>
        </p:txBody>
      </p:sp>
      <p:sp>
        <p:nvSpPr>
          <p:cNvPr id="347" name="TextBox 346"/>
          <p:cNvSpPr txBox="1"/>
          <p:nvPr/>
        </p:nvSpPr>
        <p:spPr>
          <a:xfrm>
            <a:off x="5320945" y="1632248"/>
            <a:ext cx="575799" cy="646331"/>
          </a:xfrm>
          <a:prstGeom prst="rect">
            <a:avLst/>
          </a:prstGeom>
          <a:noFill/>
        </p:spPr>
        <p:txBody>
          <a:bodyPr wrap="none" rtlCol="0">
            <a:spAutoFit/>
          </a:bodyPr>
          <a:lstStyle/>
          <a:p>
            <a:r>
              <a:rPr lang="en-GB" sz="1800" dirty="0" smtClean="0">
                <a:solidFill>
                  <a:srgbClr val="C00000"/>
                </a:solidFill>
              </a:rPr>
              <a:t>@B</a:t>
            </a:r>
          </a:p>
          <a:p>
            <a:r>
              <a:rPr lang="en-GB" sz="1800" dirty="0" smtClean="0"/>
              <a:t>@B</a:t>
            </a:r>
            <a:endParaRPr lang="en-US" sz="1800" dirty="0"/>
          </a:p>
        </p:txBody>
      </p:sp>
      <p:sp>
        <p:nvSpPr>
          <p:cNvPr id="349" name="TextBox 348"/>
          <p:cNvSpPr txBox="1"/>
          <p:nvPr/>
        </p:nvSpPr>
        <p:spPr>
          <a:xfrm>
            <a:off x="6905121" y="1704256"/>
            <a:ext cx="575799" cy="646331"/>
          </a:xfrm>
          <a:prstGeom prst="rect">
            <a:avLst/>
          </a:prstGeom>
          <a:noFill/>
        </p:spPr>
        <p:txBody>
          <a:bodyPr wrap="none" rtlCol="0">
            <a:spAutoFit/>
          </a:bodyPr>
          <a:lstStyle/>
          <a:p>
            <a:r>
              <a:rPr lang="en-GB" sz="1800" dirty="0" smtClean="0">
                <a:solidFill>
                  <a:srgbClr val="C00000"/>
                </a:solidFill>
              </a:rPr>
              <a:t>@C</a:t>
            </a:r>
          </a:p>
          <a:p>
            <a:r>
              <a:rPr lang="en-GB" sz="1800" dirty="0" smtClean="0"/>
              <a:t>@C</a:t>
            </a:r>
            <a:endParaRPr lang="en-US" sz="1800" dirty="0"/>
          </a:p>
        </p:txBody>
      </p:sp>
      <p:sp>
        <p:nvSpPr>
          <p:cNvPr id="350" name="TextBox 349"/>
          <p:cNvSpPr txBox="1"/>
          <p:nvPr/>
        </p:nvSpPr>
        <p:spPr>
          <a:xfrm>
            <a:off x="8561305" y="1704256"/>
            <a:ext cx="575799" cy="646331"/>
          </a:xfrm>
          <a:prstGeom prst="rect">
            <a:avLst/>
          </a:prstGeom>
          <a:noFill/>
        </p:spPr>
        <p:txBody>
          <a:bodyPr wrap="none" rtlCol="0">
            <a:spAutoFit/>
          </a:bodyPr>
          <a:lstStyle/>
          <a:p>
            <a:r>
              <a:rPr lang="en-GB" sz="1800" dirty="0" smtClean="0">
                <a:solidFill>
                  <a:srgbClr val="C00000"/>
                </a:solidFill>
              </a:rPr>
              <a:t>@D</a:t>
            </a:r>
          </a:p>
          <a:p>
            <a:r>
              <a:rPr lang="en-GB" sz="1800" dirty="0" smtClean="0"/>
              <a:t>@D</a:t>
            </a:r>
            <a:endParaRPr lang="en-US" sz="1800" dirty="0"/>
          </a:p>
        </p:txBody>
      </p:sp>
      <p:sp>
        <p:nvSpPr>
          <p:cNvPr id="352" name="TextBox 351"/>
          <p:cNvSpPr txBox="1"/>
          <p:nvPr/>
        </p:nvSpPr>
        <p:spPr>
          <a:xfrm>
            <a:off x="7429889" y="1704256"/>
            <a:ext cx="627095" cy="646331"/>
          </a:xfrm>
          <a:prstGeom prst="rect">
            <a:avLst/>
          </a:prstGeom>
          <a:noFill/>
        </p:spPr>
        <p:txBody>
          <a:bodyPr wrap="none" rtlCol="0">
            <a:spAutoFit/>
          </a:bodyPr>
          <a:lstStyle/>
          <a:p>
            <a:r>
              <a:rPr lang="en-GB" sz="1800" dirty="0" smtClean="0">
                <a:solidFill>
                  <a:srgbClr val="C00000"/>
                </a:solidFill>
              </a:rPr>
              <a:t>@C</a:t>
            </a:r>
          </a:p>
          <a:p>
            <a:r>
              <a:rPr lang="en-GB" sz="1800" dirty="0" smtClean="0"/>
              <a:t>@W</a:t>
            </a:r>
            <a:endParaRPr lang="en-US" sz="1800" dirty="0"/>
          </a:p>
        </p:txBody>
      </p:sp>
      <p:sp>
        <p:nvSpPr>
          <p:cNvPr id="364" name="TextBox 363"/>
          <p:cNvSpPr txBox="1"/>
          <p:nvPr/>
        </p:nvSpPr>
        <p:spPr>
          <a:xfrm>
            <a:off x="4600600" y="1272208"/>
            <a:ext cx="934871" cy="646331"/>
          </a:xfrm>
          <a:prstGeom prst="rect">
            <a:avLst/>
          </a:prstGeom>
          <a:noFill/>
        </p:spPr>
        <p:txBody>
          <a:bodyPr wrap="none" rtlCol="0">
            <a:spAutoFit/>
          </a:bodyPr>
          <a:lstStyle/>
          <a:p>
            <a:pPr algn="ctr"/>
            <a:r>
              <a:rPr lang="en-GB" sz="1800" dirty="0" smtClean="0">
                <a:solidFill>
                  <a:srgbClr val="C00000"/>
                </a:solidFill>
              </a:rPr>
              <a:t>@B</a:t>
            </a:r>
          </a:p>
          <a:p>
            <a:pPr algn="ctr"/>
            <a:r>
              <a:rPr lang="en-GB" sz="1800" dirty="0" smtClean="0"/>
              <a:t>@P/B?</a:t>
            </a:r>
            <a:endParaRPr lang="en-US" sz="1800" dirty="0"/>
          </a:p>
        </p:txBody>
      </p:sp>
      <p:sp>
        <p:nvSpPr>
          <p:cNvPr id="365" name="TextBox 364"/>
          <p:cNvSpPr txBox="1"/>
          <p:nvPr/>
        </p:nvSpPr>
        <p:spPr>
          <a:xfrm>
            <a:off x="928457" y="1633989"/>
            <a:ext cx="588623" cy="646331"/>
          </a:xfrm>
          <a:prstGeom prst="rect">
            <a:avLst/>
          </a:prstGeom>
          <a:noFill/>
        </p:spPr>
        <p:txBody>
          <a:bodyPr wrap="none" rtlCol="0">
            <a:spAutoFit/>
          </a:bodyPr>
          <a:lstStyle/>
          <a:p>
            <a:r>
              <a:rPr lang="en-GB" sz="1800" dirty="0" smtClean="0">
                <a:solidFill>
                  <a:srgbClr val="C00000"/>
                </a:solidFill>
              </a:rPr>
              <a:t>@O</a:t>
            </a:r>
          </a:p>
          <a:p>
            <a:r>
              <a:rPr lang="en-GB" sz="1800" dirty="0" smtClean="0"/>
              <a:t>@S</a:t>
            </a:r>
            <a:endParaRPr lang="en-US" sz="1800" dirty="0"/>
          </a:p>
        </p:txBody>
      </p:sp>
      <p:sp>
        <p:nvSpPr>
          <p:cNvPr id="373" name="TextBox 372"/>
          <p:cNvSpPr txBox="1"/>
          <p:nvPr/>
        </p:nvSpPr>
        <p:spPr>
          <a:xfrm>
            <a:off x="1936569" y="1632248"/>
            <a:ext cx="562975" cy="646331"/>
          </a:xfrm>
          <a:prstGeom prst="rect">
            <a:avLst/>
          </a:prstGeom>
          <a:noFill/>
        </p:spPr>
        <p:txBody>
          <a:bodyPr wrap="none" rtlCol="0">
            <a:spAutoFit/>
          </a:bodyPr>
          <a:lstStyle/>
          <a:p>
            <a:r>
              <a:rPr lang="en-GB" sz="1800" dirty="0" smtClean="0">
                <a:solidFill>
                  <a:srgbClr val="C00000"/>
                </a:solidFill>
              </a:rPr>
              <a:t>@P</a:t>
            </a:r>
          </a:p>
          <a:p>
            <a:r>
              <a:rPr lang="en-GB" sz="1800" dirty="0" smtClean="0"/>
              <a:t>@S</a:t>
            </a:r>
            <a:endParaRPr lang="en-US" sz="1800" dirty="0"/>
          </a:p>
        </p:txBody>
      </p:sp>
      <p:sp>
        <p:nvSpPr>
          <p:cNvPr id="374" name="TextBox 373"/>
          <p:cNvSpPr txBox="1"/>
          <p:nvPr/>
        </p:nvSpPr>
        <p:spPr>
          <a:xfrm>
            <a:off x="2970329" y="1632248"/>
            <a:ext cx="575799" cy="646331"/>
          </a:xfrm>
          <a:prstGeom prst="rect">
            <a:avLst/>
          </a:prstGeom>
          <a:noFill/>
        </p:spPr>
        <p:txBody>
          <a:bodyPr wrap="none" rtlCol="0">
            <a:spAutoFit/>
          </a:bodyPr>
          <a:lstStyle/>
          <a:p>
            <a:r>
              <a:rPr lang="en-GB" sz="1800" dirty="0" smtClean="0">
                <a:solidFill>
                  <a:srgbClr val="C00000"/>
                </a:solidFill>
              </a:rPr>
              <a:t>@K</a:t>
            </a:r>
          </a:p>
          <a:p>
            <a:r>
              <a:rPr lang="en-GB" sz="1800" dirty="0" smtClean="0"/>
              <a:t>@K</a:t>
            </a:r>
            <a:endParaRPr lang="en-US" sz="1800" dirty="0"/>
          </a:p>
        </p:txBody>
      </p:sp>
      <p:sp>
        <p:nvSpPr>
          <p:cNvPr id="375" name="TextBox 374"/>
          <p:cNvSpPr txBox="1"/>
          <p:nvPr/>
        </p:nvSpPr>
        <p:spPr>
          <a:xfrm>
            <a:off x="10191841" y="1705997"/>
            <a:ext cx="588623" cy="646331"/>
          </a:xfrm>
          <a:prstGeom prst="rect">
            <a:avLst/>
          </a:prstGeom>
          <a:noFill/>
        </p:spPr>
        <p:txBody>
          <a:bodyPr wrap="none" rtlCol="0">
            <a:spAutoFit/>
          </a:bodyPr>
          <a:lstStyle/>
          <a:p>
            <a:r>
              <a:rPr lang="en-GB" sz="1800" dirty="0" smtClean="0">
                <a:solidFill>
                  <a:srgbClr val="C00000"/>
                </a:solidFill>
              </a:rPr>
              <a:t>@Q</a:t>
            </a:r>
          </a:p>
          <a:p>
            <a:r>
              <a:rPr lang="en-GB" sz="1800" dirty="0" smtClean="0"/>
              <a:t>@S</a:t>
            </a:r>
            <a:endParaRPr lang="en-US" sz="1800" dirty="0"/>
          </a:p>
        </p:txBody>
      </p:sp>
      <p:sp>
        <p:nvSpPr>
          <p:cNvPr id="376" name="TextBox 375"/>
          <p:cNvSpPr txBox="1"/>
          <p:nvPr/>
        </p:nvSpPr>
        <p:spPr>
          <a:xfrm>
            <a:off x="11199953" y="1704256"/>
            <a:ext cx="575799" cy="646331"/>
          </a:xfrm>
          <a:prstGeom prst="rect">
            <a:avLst/>
          </a:prstGeom>
          <a:noFill/>
        </p:spPr>
        <p:txBody>
          <a:bodyPr wrap="none" rtlCol="0">
            <a:spAutoFit/>
          </a:bodyPr>
          <a:lstStyle/>
          <a:p>
            <a:r>
              <a:rPr lang="en-GB" sz="1800" dirty="0" smtClean="0">
                <a:solidFill>
                  <a:srgbClr val="C00000"/>
                </a:solidFill>
              </a:rPr>
              <a:t>@R</a:t>
            </a:r>
          </a:p>
          <a:p>
            <a:r>
              <a:rPr lang="en-GB" sz="1800" dirty="0" smtClean="0"/>
              <a:t>@S</a:t>
            </a:r>
            <a:endParaRPr lang="en-US" sz="1800" dirty="0"/>
          </a:p>
        </p:txBody>
      </p:sp>
      <p:sp>
        <p:nvSpPr>
          <p:cNvPr id="377" name="TextBox 376"/>
          <p:cNvSpPr txBox="1"/>
          <p:nvPr/>
        </p:nvSpPr>
        <p:spPr>
          <a:xfrm>
            <a:off x="9281385" y="1705997"/>
            <a:ext cx="550151" cy="646331"/>
          </a:xfrm>
          <a:prstGeom prst="rect">
            <a:avLst/>
          </a:prstGeom>
          <a:noFill/>
        </p:spPr>
        <p:txBody>
          <a:bodyPr wrap="none" rtlCol="0">
            <a:spAutoFit/>
          </a:bodyPr>
          <a:lstStyle/>
          <a:p>
            <a:r>
              <a:rPr lang="en-GB" sz="1800" dirty="0" smtClean="0">
                <a:solidFill>
                  <a:srgbClr val="C00000"/>
                </a:solidFill>
              </a:rPr>
              <a:t>@L</a:t>
            </a:r>
          </a:p>
          <a:p>
            <a:r>
              <a:rPr lang="en-GB" sz="1800" dirty="0" smtClean="0"/>
              <a:t>@L</a:t>
            </a:r>
            <a:endParaRPr lang="en-US" sz="1800" dirty="0"/>
          </a:p>
        </p:txBody>
      </p:sp>
      <p:sp>
        <p:nvSpPr>
          <p:cNvPr id="378" name="TextBox 377"/>
          <p:cNvSpPr txBox="1"/>
          <p:nvPr/>
        </p:nvSpPr>
        <p:spPr>
          <a:xfrm>
            <a:off x="-7912" y="1632248"/>
            <a:ext cx="902811" cy="646331"/>
          </a:xfrm>
          <a:prstGeom prst="rect">
            <a:avLst/>
          </a:prstGeom>
          <a:noFill/>
        </p:spPr>
        <p:txBody>
          <a:bodyPr wrap="none" rtlCol="0">
            <a:spAutoFit/>
          </a:bodyPr>
          <a:lstStyle/>
          <a:p>
            <a:r>
              <a:rPr lang="en-GB" sz="1800" dirty="0" smtClean="0">
                <a:solidFill>
                  <a:srgbClr val="C00000"/>
                </a:solidFill>
              </a:rPr>
              <a:t>EUI48:</a:t>
            </a:r>
          </a:p>
          <a:p>
            <a:r>
              <a:rPr lang="en-GB" sz="1800" dirty="0" smtClean="0"/>
              <a:t>MAC:</a:t>
            </a:r>
            <a:endParaRPr lang="en-US" sz="1800" dirty="0"/>
          </a:p>
        </p:txBody>
      </p:sp>
      <p:sp>
        <p:nvSpPr>
          <p:cNvPr id="379" name="Oval 378"/>
          <p:cNvSpPr/>
          <p:nvPr/>
        </p:nvSpPr>
        <p:spPr bwMode="auto">
          <a:xfrm>
            <a:off x="4024536" y="1200200"/>
            <a:ext cx="1440160" cy="1152128"/>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PB Data Plane Model I</a:t>
            </a:r>
            <a:br>
              <a:rPr lang="en-GB" dirty="0" smtClean="0"/>
            </a:br>
            <a:r>
              <a:rPr lang="en-GB" sz="2800" dirty="0" smtClean="0"/>
              <a:t>(example with EC SNCP)</a:t>
            </a:r>
            <a:endParaRPr lang="en-US" sz="2800" dirty="0"/>
          </a:p>
        </p:txBody>
      </p:sp>
      <p:cxnSp>
        <p:nvCxnSpPr>
          <p:cNvPr id="5" name="Straight Arrow Connector 4"/>
          <p:cNvCxnSpPr/>
          <p:nvPr/>
        </p:nvCxnSpPr>
        <p:spPr bwMode="auto">
          <a:xfrm>
            <a:off x="5896744" y="2908647"/>
            <a:ext cx="17129"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7" name="Straight Arrow Connector 6"/>
          <p:cNvCxnSpPr/>
          <p:nvPr/>
        </p:nvCxnSpPr>
        <p:spPr bwMode="auto">
          <a:xfrm>
            <a:off x="6832848" y="2908647"/>
            <a:ext cx="2178"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0" name="Rectangle 9"/>
          <p:cNvSpPr/>
          <p:nvPr/>
        </p:nvSpPr>
        <p:spPr bwMode="auto">
          <a:xfrm>
            <a:off x="2800399"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00399"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00399"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2800399"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2800399"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2800399"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3808511"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08511"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08511"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3808511"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3808511"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3808511"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4816623"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4816623"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4816623"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4816623"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 name="Rectangle 25"/>
          <p:cNvSpPr/>
          <p:nvPr/>
        </p:nvSpPr>
        <p:spPr bwMode="auto">
          <a:xfrm>
            <a:off x="4816623"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 name="Rectangle 26"/>
          <p:cNvSpPr/>
          <p:nvPr/>
        </p:nvSpPr>
        <p:spPr bwMode="auto">
          <a:xfrm>
            <a:off x="4816623"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8" name="Straight Connector 27"/>
          <p:cNvCxnSpPr/>
          <p:nvPr/>
        </p:nvCxnSpPr>
        <p:spPr bwMode="auto">
          <a:xfrm flipH="1" flipV="1">
            <a:off x="3232447" y="5068887"/>
            <a:ext cx="1" cy="11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29" name="Straight Connector 28"/>
          <p:cNvCxnSpPr/>
          <p:nvPr/>
        </p:nvCxnSpPr>
        <p:spPr bwMode="auto">
          <a:xfrm flipV="1">
            <a:off x="4240559"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0" name="Freeform 29"/>
          <p:cNvSpPr/>
          <p:nvPr/>
        </p:nvSpPr>
        <p:spPr bwMode="auto">
          <a:xfrm flipV="1">
            <a:off x="5320680" y="5060322"/>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1" name="TextBox 30"/>
          <p:cNvSpPr txBox="1"/>
          <p:nvPr/>
        </p:nvSpPr>
        <p:spPr>
          <a:xfrm>
            <a:off x="1504256" y="5337755"/>
            <a:ext cx="700833" cy="523220"/>
          </a:xfrm>
          <a:prstGeom prst="rect">
            <a:avLst/>
          </a:prstGeom>
          <a:noFill/>
        </p:spPr>
        <p:txBody>
          <a:bodyPr wrap="none" rtlCol="0">
            <a:spAutoFit/>
          </a:bodyPr>
          <a:lstStyle/>
          <a:p>
            <a:r>
              <a:rPr lang="en-US" sz="1400" dirty="0" smtClean="0"/>
              <a:t>E-NNI</a:t>
            </a:r>
          </a:p>
          <a:p>
            <a:r>
              <a:rPr lang="en-US" sz="1400" dirty="0" smtClean="0"/>
              <a:t>Link 2</a:t>
            </a:r>
            <a:endParaRPr lang="en-GB" sz="1400" dirty="0"/>
          </a:p>
        </p:txBody>
      </p:sp>
      <p:sp>
        <p:nvSpPr>
          <p:cNvPr id="32" name="TextBox 31"/>
          <p:cNvSpPr txBox="1"/>
          <p:nvPr/>
        </p:nvSpPr>
        <p:spPr>
          <a:xfrm>
            <a:off x="4240559" y="5337755"/>
            <a:ext cx="710451" cy="523220"/>
          </a:xfrm>
          <a:prstGeom prst="rect">
            <a:avLst/>
          </a:prstGeom>
          <a:noFill/>
        </p:spPr>
        <p:txBody>
          <a:bodyPr wrap="none" rtlCol="0">
            <a:spAutoFit/>
          </a:bodyPr>
          <a:lstStyle/>
          <a:p>
            <a:r>
              <a:rPr lang="en-US" sz="1400" dirty="0" smtClean="0"/>
              <a:t>I-NNI</a:t>
            </a:r>
          </a:p>
          <a:p>
            <a:r>
              <a:rPr lang="en-US" sz="1400" dirty="0" smtClean="0"/>
              <a:t>Link a</a:t>
            </a:r>
            <a:endParaRPr lang="en-GB" sz="1400" dirty="0"/>
          </a:p>
        </p:txBody>
      </p:sp>
      <p:sp>
        <p:nvSpPr>
          <p:cNvPr id="34" name="Rectangle 33"/>
          <p:cNvSpPr/>
          <p:nvPr/>
        </p:nvSpPr>
        <p:spPr bwMode="auto">
          <a:xfrm flipH="1">
            <a:off x="9067274"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5" name="Rectangle 34"/>
          <p:cNvSpPr/>
          <p:nvPr/>
        </p:nvSpPr>
        <p:spPr bwMode="auto">
          <a:xfrm flipH="1">
            <a:off x="9067274"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6" name="Rectangle 35"/>
          <p:cNvSpPr/>
          <p:nvPr/>
        </p:nvSpPr>
        <p:spPr bwMode="auto">
          <a:xfrm flipH="1">
            <a:off x="9067274"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7" name="Rectangle 36"/>
          <p:cNvSpPr/>
          <p:nvPr/>
        </p:nvSpPr>
        <p:spPr bwMode="auto">
          <a:xfrm flipH="1">
            <a:off x="9067274"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8" name="Rectangle 37"/>
          <p:cNvSpPr/>
          <p:nvPr/>
        </p:nvSpPr>
        <p:spPr bwMode="auto">
          <a:xfrm flipH="1">
            <a:off x="9067274"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9" name="Rectangle 38"/>
          <p:cNvSpPr/>
          <p:nvPr/>
        </p:nvSpPr>
        <p:spPr bwMode="auto">
          <a:xfrm flipH="1">
            <a:off x="9067274"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 name="Rectangle 39"/>
          <p:cNvSpPr/>
          <p:nvPr/>
        </p:nvSpPr>
        <p:spPr bwMode="auto">
          <a:xfrm flipH="1">
            <a:off x="8059162"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1" name="Rectangle 40"/>
          <p:cNvSpPr/>
          <p:nvPr/>
        </p:nvSpPr>
        <p:spPr bwMode="auto">
          <a:xfrm flipH="1">
            <a:off x="8059162"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2" name="Rectangle 41"/>
          <p:cNvSpPr/>
          <p:nvPr/>
        </p:nvSpPr>
        <p:spPr bwMode="auto">
          <a:xfrm flipH="1">
            <a:off x="8059162"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3" name="Rectangle 42"/>
          <p:cNvSpPr/>
          <p:nvPr/>
        </p:nvSpPr>
        <p:spPr bwMode="auto">
          <a:xfrm flipH="1">
            <a:off x="8059162"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4" name="Rectangle 43"/>
          <p:cNvSpPr/>
          <p:nvPr/>
        </p:nvSpPr>
        <p:spPr bwMode="auto">
          <a:xfrm flipH="1">
            <a:off x="8059162"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5" name="Rectangle 44"/>
          <p:cNvSpPr/>
          <p:nvPr/>
        </p:nvSpPr>
        <p:spPr bwMode="auto">
          <a:xfrm flipH="1">
            <a:off x="8059162"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6" name="Rectangle 45"/>
          <p:cNvSpPr/>
          <p:nvPr/>
        </p:nvSpPr>
        <p:spPr bwMode="auto">
          <a:xfrm flipH="1">
            <a:off x="7051050"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7" name="Rectangle 46"/>
          <p:cNvSpPr/>
          <p:nvPr/>
        </p:nvSpPr>
        <p:spPr bwMode="auto">
          <a:xfrm flipH="1">
            <a:off x="7051050"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8" name="Rectangle 47"/>
          <p:cNvSpPr/>
          <p:nvPr/>
        </p:nvSpPr>
        <p:spPr bwMode="auto">
          <a:xfrm flipH="1">
            <a:off x="7051050"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9" name="Rectangle 48"/>
          <p:cNvSpPr/>
          <p:nvPr/>
        </p:nvSpPr>
        <p:spPr bwMode="auto">
          <a:xfrm flipH="1">
            <a:off x="7051050"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 name="Rectangle 49"/>
          <p:cNvSpPr/>
          <p:nvPr/>
        </p:nvSpPr>
        <p:spPr bwMode="auto">
          <a:xfrm flipH="1">
            <a:off x="7051050"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 name="Rectangle 50"/>
          <p:cNvSpPr/>
          <p:nvPr/>
        </p:nvSpPr>
        <p:spPr bwMode="auto">
          <a:xfrm flipH="1">
            <a:off x="7051050"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2" name="Straight Connector 51"/>
          <p:cNvCxnSpPr/>
          <p:nvPr/>
        </p:nvCxnSpPr>
        <p:spPr bwMode="auto">
          <a:xfrm flipV="1">
            <a:off x="9569152" y="5068887"/>
            <a:ext cx="2178" cy="11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flipV="1">
            <a:off x="8563218" y="5068887"/>
            <a:ext cx="0" cy="792088"/>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54" name="Freeform 53"/>
          <p:cNvSpPr/>
          <p:nvPr/>
        </p:nvSpPr>
        <p:spPr bwMode="auto">
          <a:xfrm flipH="1" flipV="1">
            <a:off x="7192886" y="5060319"/>
            <a:ext cx="288034"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55" name="TextBox 54"/>
          <p:cNvSpPr txBox="1"/>
          <p:nvPr/>
        </p:nvSpPr>
        <p:spPr>
          <a:xfrm flipH="1">
            <a:off x="10598700" y="5337755"/>
            <a:ext cx="710451" cy="523220"/>
          </a:xfrm>
          <a:prstGeom prst="rect">
            <a:avLst/>
          </a:prstGeom>
          <a:noFill/>
        </p:spPr>
        <p:txBody>
          <a:bodyPr wrap="none" rtlCol="0">
            <a:spAutoFit/>
          </a:bodyPr>
          <a:lstStyle/>
          <a:p>
            <a:r>
              <a:rPr lang="en-US" sz="1400" dirty="0" smtClean="0"/>
              <a:t>E-NNI</a:t>
            </a:r>
          </a:p>
          <a:p>
            <a:r>
              <a:rPr lang="en-US" sz="1400" dirty="0" smtClean="0"/>
              <a:t>Link 3</a:t>
            </a:r>
            <a:endParaRPr lang="en-GB" sz="1400" dirty="0"/>
          </a:p>
        </p:txBody>
      </p:sp>
      <p:sp>
        <p:nvSpPr>
          <p:cNvPr id="56" name="TextBox 55"/>
          <p:cNvSpPr txBox="1"/>
          <p:nvPr/>
        </p:nvSpPr>
        <p:spPr>
          <a:xfrm flipH="1">
            <a:off x="7852767" y="5337755"/>
            <a:ext cx="710451" cy="523220"/>
          </a:xfrm>
          <a:prstGeom prst="rect">
            <a:avLst/>
          </a:prstGeom>
          <a:noFill/>
        </p:spPr>
        <p:txBody>
          <a:bodyPr wrap="none" rtlCol="0">
            <a:spAutoFit/>
          </a:bodyPr>
          <a:lstStyle/>
          <a:p>
            <a:r>
              <a:rPr lang="en-US" sz="1400" dirty="0" smtClean="0"/>
              <a:t>I-NNI</a:t>
            </a:r>
          </a:p>
          <a:p>
            <a:r>
              <a:rPr lang="en-US" sz="1400" dirty="0" smtClean="0"/>
              <a:t>Link b</a:t>
            </a:r>
            <a:endParaRPr lang="en-GB" sz="1400" dirty="0"/>
          </a:p>
        </p:txBody>
      </p:sp>
      <p:sp>
        <p:nvSpPr>
          <p:cNvPr id="84" name="Rectangle 83"/>
          <p:cNvSpPr/>
          <p:nvPr/>
        </p:nvSpPr>
        <p:spPr bwMode="auto">
          <a:xfrm flipH="1">
            <a:off x="9067274" y="2692623"/>
            <a:ext cx="2950150"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03" name="Rectangle 102"/>
          <p:cNvSpPr/>
          <p:nvPr/>
        </p:nvSpPr>
        <p:spPr bwMode="auto">
          <a:xfrm flipH="1">
            <a:off x="7051050" y="2404591"/>
            <a:ext cx="4966374"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113" name="Straight Connector 112"/>
          <p:cNvCxnSpPr>
            <a:stCxn id="30" idx="2"/>
            <a:endCxn id="54" idx="2"/>
          </p:cNvCxnSpPr>
          <p:nvPr/>
        </p:nvCxnSpPr>
        <p:spPr bwMode="auto">
          <a:xfrm flipV="1">
            <a:off x="6328792" y="5284908"/>
            <a:ext cx="864094" cy="3"/>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14" name="TextBox 113"/>
          <p:cNvSpPr txBox="1"/>
          <p:nvPr/>
        </p:nvSpPr>
        <p:spPr>
          <a:xfrm>
            <a:off x="5464696" y="5049723"/>
            <a:ext cx="1872208" cy="523220"/>
          </a:xfrm>
          <a:prstGeom prst="rect">
            <a:avLst/>
          </a:prstGeom>
          <a:noFill/>
        </p:spPr>
        <p:txBody>
          <a:bodyPr wrap="square" rtlCol="0">
            <a:spAutoFit/>
          </a:bodyPr>
          <a:lstStyle/>
          <a:p>
            <a:pPr algn="ctr"/>
            <a:r>
              <a:rPr lang="en-US" sz="1400" dirty="0" smtClean="0"/>
              <a:t>Network Link</a:t>
            </a:r>
          </a:p>
          <a:p>
            <a:pPr algn="ctr"/>
            <a:r>
              <a:rPr lang="en-US" sz="1400" dirty="0" smtClean="0"/>
              <a:t>Intra-DSS Link</a:t>
            </a:r>
            <a:endParaRPr lang="en-GB" sz="1400" dirty="0"/>
          </a:p>
        </p:txBody>
      </p:sp>
      <p:sp>
        <p:nvSpPr>
          <p:cNvPr id="118" name="TextBox 117"/>
          <p:cNvSpPr txBox="1"/>
          <p:nvPr/>
        </p:nvSpPr>
        <p:spPr>
          <a:xfrm rot="5400000">
            <a:off x="5703800" y="3865659"/>
            <a:ext cx="432052"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19" name="TextBox 118"/>
          <p:cNvSpPr txBox="1"/>
          <p:nvPr/>
        </p:nvSpPr>
        <p:spPr>
          <a:xfrm rot="16200000" flipH="1">
            <a:off x="6559914" y="3829654"/>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26" name="Rectangle 125"/>
          <p:cNvSpPr/>
          <p:nvPr/>
        </p:nvSpPr>
        <p:spPr bwMode="auto">
          <a:xfrm flipH="1">
            <a:off x="10075386"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flipH="1">
            <a:off x="10075386"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10075386"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10075386"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10075386"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10075386"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32" name="Straight Connector 131"/>
          <p:cNvCxnSpPr/>
          <p:nvPr/>
        </p:nvCxnSpPr>
        <p:spPr bwMode="auto">
          <a:xfrm flipH="1" flipV="1">
            <a:off x="10579442"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46" name="Rectangle 145"/>
          <p:cNvSpPr/>
          <p:nvPr/>
        </p:nvSpPr>
        <p:spPr bwMode="auto">
          <a:xfrm flipH="1">
            <a:off x="4168552" y="2692623"/>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147" name="Rectangle 146"/>
          <p:cNvSpPr/>
          <p:nvPr/>
        </p:nvSpPr>
        <p:spPr bwMode="auto">
          <a:xfrm flipH="1">
            <a:off x="784175" y="2692623"/>
            <a:ext cx="2952328"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48" name="Rectangle 147"/>
          <p:cNvSpPr/>
          <p:nvPr/>
        </p:nvSpPr>
        <p:spPr bwMode="auto">
          <a:xfrm flipH="1">
            <a:off x="784175" y="2404591"/>
            <a:ext cx="4968552"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49" name="Rectangle 148"/>
          <p:cNvSpPr/>
          <p:nvPr/>
        </p:nvSpPr>
        <p:spPr bwMode="auto">
          <a:xfrm>
            <a:off x="1792287"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0" name="Rectangle 149"/>
          <p:cNvSpPr/>
          <p:nvPr/>
        </p:nvSpPr>
        <p:spPr bwMode="auto">
          <a:xfrm>
            <a:off x="1792287"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1" name="Rectangle 150"/>
          <p:cNvSpPr/>
          <p:nvPr/>
        </p:nvSpPr>
        <p:spPr bwMode="auto">
          <a:xfrm>
            <a:off x="1792287"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2" name="Rectangle 151"/>
          <p:cNvSpPr/>
          <p:nvPr/>
        </p:nvSpPr>
        <p:spPr bwMode="auto">
          <a:xfrm>
            <a:off x="1792287"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3" name="Rectangle 152"/>
          <p:cNvSpPr/>
          <p:nvPr/>
        </p:nvSpPr>
        <p:spPr bwMode="auto">
          <a:xfrm>
            <a:off x="1792287"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4" name="Rectangle 153"/>
          <p:cNvSpPr/>
          <p:nvPr/>
        </p:nvSpPr>
        <p:spPr bwMode="auto">
          <a:xfrm>
            <a:off x="1792287"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55" name="Straight Connector 154"/>
          <p:cNvCxnSpPr/>
          <p:nvPr/>
        </p:nvCxnSpPr>
        <p:spPr bwMode="auto">
          <a:xfrm flipV="1">
            <a:off x="2224335"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56" name="TextBox 155"/>
          <p:cNvSpPr txBox="1"/>
          <p:nvPr/>
        </p:nvSpPr>
        <p:spPr>
          <a:xfrm>
            <a:off x="496144" y="5337755"/>
            <a:ext cx="700833" cy="523220"/>
          </a:xfrm>
          <a:prstGeom prst="rect">
            <a:avLst/>
          </a:prstGeom>
          <a:noFill/>
        </p:spPr>
        <p:txBody>
          <a:bodyPr wrap="none" rtlCol="0">
            <a:spAutoFit/>
          </a:bodyPr>
          <a:lstStyle/>
          <a:p>
            <a:r>
              <a:rPr lang="en-US" sz="1400" dirty="0" smtClean="0"/>
              <a:t>E-NNI</a:t>
            </a:r>
          </a:p>
          <a:p>
            <a:r>
              <a:rPr lang="en-US" sz="1400" dirty="0" smtClean="0"/>
              <a:t>Link 1</a:t>
            </a:r>
            <a:endParaRPr lang="en-GB" sz="1400" dirty="0"/>
          </a:p>
        </p:txBody>
      </p:sp>
      <p:sp>
        <p:nvSpPr>
          <p:cNvPr id="157" name="Rectangle 156"/>
          <p:cNvSpPr/>
          <p:nvPr/>
        </p:nvSpPr>
        <p:spPr bwMode="auto">
          <a:xfrm>
            <a:off x="784175"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a:off x="784175"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9" name="Rectangle 158"/>
          <p:cNvSpPr/>
          <p:nvPr/>
        </p:nvSpPr>
        <p:spPr bwMode="auto">
          <a:xfrm>
            <a:off x="784175"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784175"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Rectangle 160"/>
          <p:cNvSpPr/>
          <p:nvPr/>
        </p:nvSpPr>
        <p:spPr bwMode="auto">
          <a:xfrm>
            <a:off x="784175"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2" name="Rectangle 161"/>
          <p:cNvSpPr/>
          <p:nvPr/>
        </p:nvSpPr>
        <p:spPr bwMode="auto">
          <a:xfrm>
            <a:off x="784175"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63" name="Straight Connector 162"/>
          <p:cNvCxnSpPr/>
          <p:nvPr/>
        </p:nvCxnSpPr>
        <p:spPr bwMode="auto">
          <a:xfrm flipV="1">
            <a:off x="1216223"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3" name="Group 222"/>
          <p:cNvGrpSpPr/>
          <p:nvPr/>
        </p:nvGrpSpPr>
        <p:grpSpPr>
          <a:xfrm>
            <a:off x="8128992" y="3268687"/>
            <a:ext cx="792088" cy="504056"/>
            <a:chOff x="7984976" y="4440560"/>
            <a:chExt cx="792088" cy="504056"/>
          </a:xfrm>
        </p:grpSpPr>
        <p:grpSp>
          <p:nvGrpSpPr>
            <p:cNvPr id="4" name="Group 135"/>
            <p:cNvGrpSpPr/>
            <p:nvPr/>
          </p:nvGrpSpPr>
          <p:grpSpPr>
            <a:xfrm>
              <a:off x="7984976" y="4440560"/>
              <a:ext cx="216024" cy="216023"/>
              <a:chOff x="9209112" y="7464897"/>
              <a:chExt cx="432048" cy="216023"/>
            </a:xfrm>
          </p:grpSpPr>
          <p:sp>
            <p:nvSpPr>
              <p:cNvPr id="137" name="Flowchart: Delay 136"/>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8" name="Flowchart: Delay 137"/>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44" name="Isosceles Triangle 143"/>
            <p:cNvSpPr/>
            <p:nvPr/>
          </p:nvSpPr>
          <p:spPr bwMode="auto">
            <a:xfrm flipV="1">
              <a:off x="7984976"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 name="Group 168"/>
            <p:cNvGrpSpPr/>
            <p:nvPr/>
          </p:nvGrpSpPr>
          <p:grpSpPr>
            <a:xfrm>
              <a:off x="8273008" y="4440560"/>
              <a:ext cx="216024" cy="216023"/>
              <a:chOff x="9209112" y="7464897"/>
              <a:chExt cx="432048" cy="216023"/>
            </a:xfrm>
          </p:grpSpPr>
          <p:sp>
            <p:nvSpPr>
              <p:cNvPr id="170" name="Flowchart: Delay 16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1" name="Flowchart: Delay 17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72" name="Isosceles Triangle 171"/>
            <p:cNvSpPr/>
            <p:nvPr/>
          </p:nvSpPr>
          <p:spPr bwMode="auto">
            <a:xfrm flipV="1">
              <a:off x="8273008"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 name="Group 173"/>
            <p:cNvGrpSpPr/>
            <p:nvPr/>
          </p:nvGrpSpPr>
          <p:grpSpPr>
            <a:xfrm>
              <a:off x="8561040" y="4440560"/>
              <a:ext cx="216024" cy="216023"/>
              <a:chOff x="9209112" y="7464897"/>
              <a:chExt cx="432048" cy="216023"/>
            </a:xfrm>
          </p:grpSpPr>
          <p:sp>
            <p:nvSpPr>
              <p:cNvPr id="175" name="Flowchart: Delay 174"/>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6" name="Flowchart: Delay 175"/>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 name="Group 319"/>
          <p:cNvGrpSpPr/>
          <p:nvPr/>
        </p:nvGrpSpPr>
        <p:grpSpPr>
          <a:xfrm>
            <a:off x="9137104" y="3268687"/>
            <a:ext cx="792088" cy="216023"/>
            <a:chOff x="8993088" y="4440560"/>
            <a:chExt cx="792088" cy="216023"/>
          </a:xfrm>
        </p:grpSpPr>
        <p:grpSp>
          <p:nvGrpSpPr>
            <p:cNvPr id="33" name="Group 178"/>
            <p:cNvGrpSpPr/>
            <p:nvPr/>
          </p:nvGrpSpPr>
          <p:grpSpPr>
            <a:xfrm>
              <a:off x="8993088" y="4440560"/>
              <a:ext cx="216024" cy="216023"/>
              <a:chOff x="9209112" y="7464897"/>
              <a:chExt cx="432048" cy="216023"/>
            </a:xfrm>
          </p:grpSpPr>
          <p:sp>
            <p:nvSpPr>
              <p:cNvPr id="180" name="Flowchart: Delay 179"/>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1" name="Flowchart: Delay 180"/>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7" name="Group 183"/>
            <p:cNvGrpSpPr/>
            <p:nvPr/>
          </p:nvGrpSpPr>
          <p:grpSpPr>
            <a:xfrm>
              <a:off x="9281120" y="4440560"/>
              <a:ext cx="216024" cy="216023"/>
              <a:chOff x="9209112" y="7464897"/>
              <a:chExt cx="432048" cy="216023"/>
            </a:xfrm>
          </p:grpSpPr>
          <p:sp>
            <p:nvSpPr>
              <p:cNvPr id="185" name="Flowchart: Delay 18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6" name="Flowchart: Delay 18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8" name="Group 188"/>
            <p:cNvGrpSpPr/>
            <p:nvPr/>
          </p:nvGrpSpPr>
          <p:grpSpPr>
            <a:xfrm>
              <a:off x="9569152" y="4440560"/>
              <a:ext cx="216024" cy="216023"/>
              <a:chOff x="9209112" y="7464897"/>
              <a:chExt cx="432048" cy="216023"/>
            </a:xfrm>
          </p:grpSpPr>
          <p:sp>
            <p:nvSpPr>
              <p:cNvPr id="190" name="Flowchart: Delay 189"/>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1" name="Flowchart: Delay 190"/>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63" name="Group 221"/>
          <p:cNvGrpSpPr/>
          <p:nvPr/>
        </p:nvGrpSpPr>
        <p:grpSpPr>
          <a:xfrm>
            <a:off x="7120880" y="3268687"/>
            <a:ext cx="792088" cy="504056"/>
            <a:chOff x="6976864" y="4440560"/>
            <a:chExt cx="792088" cy="504056"/>
          </a:xfrm>
        </p:grpSpPr>
        <p:grpSp>
          <p:nvGrpSpPr>
            <p:cNvPr id="64" name="Group 209"/>
            <p:cNvGrpSpPr/>
            <p:nvPr/>
          </p:nvGrpSpPr>
          <p:grpSpPr>
            <a:xfrm>
              <a:off x="6976864" y="4440560"/>
              <a:ext cx="216024" cy="216023"/>
              <a:chOff x="9209112" y="7464897"/>
              <a:chExt cx="432048" cy="216023"/>
            </a:xfrm>
          </p:grpSpPr>
          <p:sp>
            <p:nvSpPr>
              <p:cNvPr id="211" name="Flowchart: Delay 210"/>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2" name="Flowchart: Delay 211"/>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5" name="Group 213"/>
            <p:cNvGrpSpPr/>
            <p:nvPr/>
          </p:nvGrpSpPr>
          <p:grpSpPr>
            <a:xfrm>
              <a:off x="7264896" y="4440560"/>
              <a:ext cx="216024" cy="216023"/>
              <a:chOff x="9209112" y="7464897"/>
              <a:chExt cx="432048" cy="216023"/>
            </a:xfrm>
          </p:grpSpPr>
          <p:sp>
            <p:nvSpPr>
              <p:cNvPr id="215" name="Flowchart: Delay 214"/>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6" name="Flowchart: Delay 215"/>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17" name="Isosceles Triangle 216"/>
            <p:cNvSpPr/>
            <p:nvPr/>
          </p:nvSpPr>
          <p:spPr bwMode="auto">
            <a:xfrm flipV="1">
              <a:off x="7264896"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6" name="Group 217"/>
            <p:cNvGrpSpPr/>
            <p:nvPr/>
          </p:nvGrpSpPr>
          <p:grpSpPr>
            <a:xfrm>
              <a:off x="7552928" y="4440560"/>
              <a:ext cx="216024" cy="216023"/>
              <a:chOff x="9209112" y="7464897"/>
              <a:chExt cx="432048" cy="216023"/>
            </a:xfrm>
          </p:grpSpPr>
          <p:sp>
            <p:nvSpPr>
              <p:cNvPr id="219" name="Flowchart: Delay 21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0" name="Flowchart: Delay 21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1" name="Isosceles Triangle 220"/>
            <p:cNvSpPr/>
            <p:nvPr/>
          </p:nvSpPr>
          <p:spPr bwMode="auto">
            <a:xfrm flipV="1">
              <a:off x="7552928"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7" name="Group 223"/>
          <p:cNvGrpSpPr/>
          <p:nvPr/>
        </p:nvGrpSpPr>
        <p:grpSpPr>
          <a:xfrm>
            <a:off x="4888632" y="3268687"/>
            <a:ext cx="792088" cy="504056"/>
            <a:chOff x="7984976" y="4440560"/>
            <a:chExt cx="792088" cy="504056"/>
          </a:xfrm>
        </p:grpSpPr>
        <p:grpSp>
          <p:nvGrpSpPr>
            <p:cNvPr id="68" name="Group 224"/>
            <p:cNvGrpSpPr/>
            <p:nvPr/>
          </p:nvGrpSpPr>
          <p:grpSpPr>
            <a:xfrm>
              <a:off x="7984976" y="4440560"/>
              <a:ext cx="216024" cy="216023"/>
              <a:chOff x="9209112" y="7464897"/>
              <a:chExt cx="432048" cy="216023"/>
            </a:xfrm>
          </p:grpSpPr>
          <p:sp>
            <p:nvSpPr>
              <p:cNvPr id="235" name="Flowchart: Delay 234"/>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6" name="Flowchart: Delay 235"/>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6" name="Isosceles Triangle 225"/>
            <p:cNvSpPr/>
            <p:nvPr/>
          </p:nvSpPr>
          <p:spPr bwMode="auto">
            <a:xfrm flipV="1">
              <a:off x="7984976"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9" name="Group 226"/>
            <p:cNvGrpSpPr/>
            <p:nvPr/>
          </p:nvGrpSpPr>
          <p:grpSpPr>
            <a:xfrm>
              <a:off x="8273008" y="4440560"/>
              <a:ext cx="216024" cy="216023"/>
              <a:chOff x="9209112" y="7464897"/>
              <a:chExt cx="432048" cy="216023"/>
            </a:xfrm>
          </p:grpSpPr>
          <p:sp>
            <p:nvSpPr>
              <p:cNvPr id="233" name="Flowchart: Delay 23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4" name="Flowchart: Delay 23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8" name="Isosceles Triangle 227"/>
            <p:cNvSpPr/>
            <p:nvPr/>
          </p:nvSpPr>
          <p:spPr bwMode="auto">
            <a:xfrm flipV="1">
              <a:off x="827300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0" name="Group 228"/>
            <p:cNvGrpSpPr/>
            <p:nvPr/>
          </p:nvGrpSpPr>
          <p:grpSpPr>
            <a:xfrm>
              <a:off x="8561040" y="4440560"/>
              <a:ext cx="216024" cy="216023"/>
              <a:chOff x="9209112" y="7464897"/>
              <a:chExt cx="432048" cy="216023"/>
            </a:xfrm>
          </p:grpSpPr>
          <p:sp>
            <p:nvSpPr>
              <p:cNvPr id="231" name="Flowchart: Delay 230"/>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2" name="Flowchart: Delay 231"/>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1" name="Group 236"/>
          <p:cNvGrpSpPr/>
          <p:nvPr/>
        </p:nvGrpSpPr>
        <p:grpSpPr>
          <a:xfrm>
            <a:off x="3880520" y="3268687"/>
            <a:ext cx="792088" cy="504056"/>
            <a:chOff x="6976864" y="4440560"/>
            <a:chExt cx="792088" cy="504056"/>
          </a:xfrm>
        </p:grpSpPr>
        <p:grpSp>
          <p:nvGrpSpPr>
            <p:cNvPr id="72" name="Group 237"/>
            <p:cNvGrpSpPr/>
            <p:nvPr/>
          </p:nvGrpSpPr>
          <p:grpSpPr>
            <a:xfrm>
              <a:off x="6976864" y="4440560"/>
              <a:ext cx="216024" cy="216023"/>
              <a:chOff x="9209112" y="7464897"/>
              <a:chExt cx="432048" cy="216023"/>
            </a:xfrm>
          </p:grpSpPr>
          <p:sp>
            <p:nvSpPr>
              <p:cNvPr id="248" name="Flowchart: Delay 247"/>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9" name="Flowchart: Delay 248"/>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3" name="Group 239"/>
            <p:cNvGrpSpPr/>
            <p:nvPr/>
          </p:nvGrpSpPr>
          <p:grpSpPr>
            <a:xfrm>
              <a:off x="7264896" y="4440560"/>
              <a:ext cx="216024" cy="216023"/>
              <a:chOff x="9209112" y="7464897"/>
              <a:chExt cx="432048" cy="216023"/>
            </a:xfrm>
          </p:grpSpPr>
          <p:sp>
            <p:nvSpPr>
              <p:cNvPr id="246" name="Flowchart: Delay 245"/>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7" name="Flowchart: Delay 246"/>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41" name="Isosceles Triangle 240"/>
            <p:cNvSpPr/>
            <p:nvPr/>
          </p:nvSpPr>
          <p:spPr bwMode="auto">
            <a:xfrm flipV="1">
              <a:off x="7264896"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4" name="Group 241"/>
            <p:cNvGrpSpPr/>
            <p:nvPr/>
          </p:nvGrpSpPr>
          <p:grpSpPr>
            <a:xfrm>
              <a:off x="7552928" y="4440560"/>
              <a:ext cx="216024" cy="216023"/>
              <a:chOff x="9209112" y="7464897"/>
              <a:chExt cx="432048" cy="216023"/>
            </a:xfrm>
          </p:grpSpPr>
          <p:sp>
            <p:nvSpPr>
              <p:cNvPr id="244" name="Flowchart: Delay 24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5" name="Flowchart: Delay 24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43" name="Isosceles Triangle 242"/>
            <p:cNvSpPr/>
            <p:nvPr/>
          </p:nvSpPr>
          <p:spPr bwMode="auto">
            <a:xfrm flipV="1">
              <a:off x="755292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 name="Group 249"/>
          <p:cNvGrpSpPr/>
          <p:nvPr/>
        </p:nvGrpSpPr>
        <p:grpSpPr>
          <a:xfrm>
            <a:off x="1864296" y="2980655"/>
            <a:ext cx="792088" cy="792088"/>
            <a:chOff x="8993088" y="4152528"/>
            <a:chExt cx="792088" cy="792088"/>
          </a:xfrm>
          <a:solidFill>
            <a:srgbClr val="FFFF99"/>
          </a:solidFill>
        </p:grpSpPr>
        <p:sp>
          <p:nvSpPr>
            <p:cNvPr id="251" name="Isosceles Triangle 250"/>
            <p:cNvSpPr/>
            <p:nvPr/>
          </p:nvSpPr>
          <p:spPr bwMode="auto">
            <a:xfrm>
              <a:off x="8993088"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6" name="Group 251"/>
            <p:cNvGrpSpPr/>
            <p:nvPr/>
          </p:nvGrpSpPr>
          <p:grpSpPr>
            <a:xfrm>
              <a:off x="8993088" y="4440560"/>
              <a:ext cx="216024" cy="216023"/>
              <a:chOff x="9209112" y="7464897"/>
              <a:chExt cx="432048" cy="216023"/>
            </a:xfrm>
            <a:grpFill/>
          </p:grpSpPr>
          <p:sp>
            <p:nvSpPr>
              <p:cNvPr id="264" name="Flowchart: Delay 263"/>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5" name="Flowchart: Delay 264"/>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3" name="Isosceles Triangle 252"/>
            <p:cNvSpPr/>
            <p:nvPr/>
          </p:nvSpPr>
          <p:spPr bwMode="auto">
            <a:xfrm flipV="1">
              <a:off x="8993088"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Isosceles Triangle 253"/>
            <p:cNvSpPr/>
            <p:nvPr/>
          </p:nvSpPr>
          <p:spPr bwMode="auto">
            <a:xfrm>
              <a:off x="9281120"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7" name="Group 254"/>
            <p:cNvGrpSpPr/>
            <p:nvPr/>
          </p:nvGrpSpPr>
          <p:grpSpPr>
            <a:xfrm>
              <a:off x="9281120" y="4440560"/>
              <a:ext cx="216024" cy="216023"/>
              <a:chOff x="9209112" y="7464897"/>
              <a:chExt cx="432048" cy="216023"/>
            </a:xfrm>
            <a:grpFill/>
          </p:grpSpPr>
          <p:sp>
            <p:nvSpPr>
              <p:cNvPr id="262" name="Flowchart: Delay 261"/>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3" name="Flowchart: Delay 262"/>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6" name="Isosceles Triangle 255"/>
            <p:cNvSpPr/>
            <p:nvPr/>
          </p:nvSpPr>
          <p:spPr bwMode="auto">
            <a:xfrm flipV="1">
              <a:off x="9281120"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Isosceles Triangle 256"/>
            <p:cNvSpPr/>
            <p:nvPr/>
          </p:nvSpPr>
          <p:spPr bwMode="auto">
            <a:xfrm>
              <a:off x="9569152"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8" name="Group 257"/>
            <p:cNvGrpSpPr/>
            <p:nvPr/>
          </p:nvGrpSpPr>
          <p:grpSpPr>
            <a:xfrm>
              <a:off x="9569152" y="4440560"/>
              <a:ext cx="216024" cy="216023"/>
              <a:chOff x="9209112" y="7464897"/>
              <a:chExt cx="432048" cy="216023"/>
            </a:xfrm>
            <a:grpFill/>
          </p:grpSpPr>
          <p:sp>
            <p:nvSpPr>
              <p:cNvPr id="260" name="Flowchart: Delay 25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1" name="Flowchart: Delay 26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9" name="Isosceles Triangle 258"/>
            <p:cNvSpPr/>
            <p:nvPr/>
          </p:nvSpPr>
          <p:spPr bwMode="auto">
            <a:xfrm flipV="1">
              <a:off x="9569152"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9" name="Group 265"/>
          <p:cNvGrpSpPr/>
          <p:nvPr/>
        </p:nvGrpSpPr>
        <p:grpSpPr>
          <a:xfrm>
            <a:off x="856184" y="2980655"/>
            <a:ext cx="792088" cy="792088"/>
            <a:chOff x="8993088" y="4152528"/>
            <a:chExt cx="792088" cy="792088"/>
          </a:xfrm>
          <a:solidFill>
            <a:srgbClr val="FFFF99"/>
          </a:solidFill>
        </p:grpSpPr>
        <p:sp>
          <p:nvSpPr>
            <p:cNvPr id="267" name="Isosceles Triangle 266"/>
            <p:cNvSpPr/>
            <p:nvPr/>
          </p:nvSpPr>
          <p:spPr bwMode="auto">
            <a:xfrm>
              <a:off x="8993088"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0" name="Group 267"/>
            <p:cNvGrpSpPr/>
            <p:nvPr/>
          </p:nvGrpSpPr>
          <p:grpSpPr>
            <a:xfrm>
              <a:off x="8993088" y="4440560"/>
              <a:ext cx="216024" cy="216023"/>
              <a:chOff x="9209112" y="7464897"/>
              <a:chExt cx="432048" cy="216023"/>
            </a:xfrm>
            <a:grpFill/>
          </p:grpSpPr>
          <p:sp>
            <p:nvSpPr>
              <p:cNvPr id="280" name="Flowchart: Delay 27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1" name="Flowchart: Delay 28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69" name="Isosceles Triangle 268"/>
            <p:cNvSpPr/>
            <p:nvPr/>
          </p:nvSpPr>
          <p:spPr bwMode="auto">
            <a:xfrm flipV="1">
              <a:off x="8993088"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0" name="Isosceles Triangle 269"/>
            <p:cNvSpPr/>
            <p:nvPr/>
          </p:nvSpPr>
          <p:spPr bwMode="auto">
            <a:xfrm>
              <a:off x="9281120"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1" name="Group 270"/>
            <p:cNvGrpSpPr/>
            <p:nvPr/>
          </p:nvGrpSpPr>
          <p:grpSpPr>
            <a:xfrm>
              <a:off x="9281120" y="4440560"/>
              <a:ext cx="216024" cy="216023"/>
              <a:chOff x="9209112" y="7464897"/>
              <a:chExt cx="432048" cy="216023"/>
            </a:xfrm>
            <a:grpFill/>
          </p:grpSpPr>
          <p:sp>
            <p:nvSpPr>
              <p:cNvPr id="278" name="Flowchart: Delay 277"/>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9" name="Flowchart: Delay 278"/>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2" name="Isosceles Triangle 271"/>
            <p:cNvSpPr/>
            <p:nvPr/>
          </p:nvSpPr>
          <p:spPr bwMode="auto">
            <a:xfrm flipV="1">
              <a:off x="9281120"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3" name="Isosceles Triangle 272"/>
            <p:cNvSpPr/>
            <p:nvPr/>
          </p:nvSpPr>
          <p:spPr bwMode="auto">
            <a:xfrm>
              <a:off x="9569152"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2" name="Group 273"/>
            <p:cNvGrpSpPr/>
            <p:nvPr/>
          </p:nvGrpSpPr>
          <p:grpSpPr>
            <a:xfrm>
              <a:off x="9569152" y="4440560"/>
              <a:ext cx="216024" cy="216023"/>
              <a:chOff x="9209112" y="7464897"/>
              <a:chExt cx="432048" cy="216023"/>
            </a:xfrm>
            <a:grpFill/>
          </p:grpSpPr>
          <p:sp>
            <p:nvSpPr>
              <p:cNvPr id="276" name="Flowchart: Delay 27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Flowchart: Delay 27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5" name="Isosceles Triangle 274"/>
            <p:cNvSpPr/>
            <p:nvPr/>
          </p:nvSpPr>
          <p:spPr bwMode="auto">
            <a:xfrm flipV="1">
              <a:off x="9569152"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3" name="Group 294"/>
          <p:cNvGrpSpPr/>
          <p:nvPr/>
        </p:nvGrpSpPr>
        <p:grpSpPr>
          <a:xfrm>
            <a:off x="2872408" y="3268687"/>
            <a:ext cx="792088" cy="216023"/>
            <a:chOff x="2728392" y="4440560"/>
            <a:chExt cx="792088" cy="216023"/>
          </a:xfrm>
        </p:grpSpPr>
        <p:grpSp>
          <p:nvGrpSpPr>
            <p:cNvPr id="85" name="Group 282"/>
            <p:cNvGrpSpPr/>
            <p:nvPr/>
          </p:nvGrpSpPr>
          <p:grpSpPr>
            <a:xfrm>
              <a:off x="2728392" y="4440560"/>
              <a:ext cx="216024" cy="216023"/>
              <a:chOff x="9209112" y="7464897"/>
              <a:chExt cx="432048" cy="216023"/>
            </a:xfrm>
          </p:grpSpPr>
          <p:sp>
            <p:nvSpPr>
              <p:cNvPr id="293" name="Flowchart: Delay 292"/>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Flowchart: Delay 293"/>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6" name="Group 284"/>
            <p:cNvGrpSpPr/>
            <p:nvPr/>
          </p:nvGrpSpPr>
          <p:grpSpPr>
            <a:xfrm>
              <a:off x="3016424" y="4440560"/>
              <a:ext cx="216024" cy="216023"/>
              <a:chOff x="9209112" y="7464897"/>
              <a:chExt cx="432048" cy="216023"/>
            </a:xfrm>
          </p:grpSpPr>
          <p:sp>
            <p:nvSpPr>
              <p:cNvPr id="291" name="Flowchart: Delay 29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2" name="Flowchart: Delay 29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7" name="Group 286"/>
            <p:cNvGrpSpPr/>
            <p:nvPr/>
          </p:nvGrpSpPr>
          <p:grpSpPr>
            <a:xfrm>
              <a:off x="3304456" y="4440560"/>
              <a:ext cx="216024" cy="216023"/>
              <a:chOff x="9209112" y="7464897"/>
              <a:chExt cx="432048" cy="216023"/>
            </a:xfrm>
          </p:grpSpPr>
          <p:sp>
            <p:nvSpPr>
              <p:cNvPr id="289" name="Flowchart: Delay 288"/>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0" name="Flowchart: Delay 289"/>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296" name="Rectangle 295"/>
          <p:cNvSpPr/>
          <p:nvPr/>
        </p:nvSpPr>
        <p:spPr bwMode="auto">
          <a:xfrm flipH="1">
            <a:off x="11081320"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7" name="Rectangle 296"/>
          <p:cNvSpPr/>
          <p:nvPr/>
        </p:nvSpPr>
        <p:spPr bwMode="auto">
          <a:xfrm flipH="1">
            <a:off x="11081320"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8" name="Rectangle 297"/>
          <p:cNvSpPr/>
          <p:nvPr/>
        </p:nvSpPr>
        <p:spPr bwMode="auto">
          <a:xfrm flipH="1">
            <a:off x="11081320"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9" name="Rectangle 298"/>
          <p:cNvSpPr/>
          <p:nvPr/>
        </p:nvSpPr>
        <p:spPr bwMode="auto">
          <a:xfrm flipH="1">
            <a:off x="11081320"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0" name="Rectangle 299"/>
          <p:cNvSpPr/>
          <p:nvPr/>
        </p:nvSpPr>
        <p:spPr bwMode="auto">
          <a:xfrm flipH="1">
            <a:off x="11081320"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1" name="Rectangle 300"/>
          <p:cNvSpPr/>
          <p:nvPr/>
        </p:nvSpPr>
        <p:spPr bwMode="auto">
          <a:xfrm flipH="1">
            <a:off x="11081320"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302" name="Straight Connector 301"/>
          <p:cNvCxnSpPr/>
          <p:nvPr/>
        </p:nvCxnSpPr>
        <p:spPr bwMode="auto">
          <a:xfrm flipH="1" flipV="1">
            <a:off x="11585376"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03" name="TextBox 302"/>
          <p:cNvSpPr txBox="1"/>
          <p:nvPr/>
        </p:nvSpPr>
        <p:spPr>
          <a:xfrm flipH="1">
            <a:off x="11595005" y="5337755"/>
            <a:ext cx="710451" cy="523220"/>
          </a:xfrm>
          <a:prstGeom prst="rect">
            <a:avLst/>
          </a:prstGeom>
          <a:noFill/>
        </p:spPr>
        <p:txBody>
          <a:bodyPr wrap="none" rtlCol="0">
            <a:spAutoFit/>
          </a:bodyPr>
          <a:lstStyle/>
          <a:p>
            <a:r>
              <a:rPr lang="en-US" sz="1400" dirty="0" smtClean="0"/>
              <a:t>E-NNI</a:t>
            </a:r>
          </a:p>
          <a:p>
            <a:r>
              <a:rPr lang="en-US" sz="1400" dirty="0" smtClean="0"/>
              <a:t>Link 4</a:t>
            </a:r>
            <a:endParaRPr lang="en-GB" sz="1400" dirty="0"/>
          </a:p>
        </p:txBody>
      </p:sp>
      <p:grpSp>
        <p:nvGrpSpPr>
          <p:cNvPr id="92" name="Group 324"/>
          <p:cNvGrpSpPr/>
          <p:nvPr/>
        </p:nvGrpSpPr>
        <p:grpSpPr>
          <a:xfrm>
            <a:off x="7264896" y="4348807"/>
            <a:ext cx="4528592" cy="216024"/>
            <a:chOff x="7120880" y="5376664"/>
            <a:chExt cx="4528592" cy="216024"/>
          </a:xfrm>
        </p:grpSpPr>
        <p:sp>
          <p:nvSpPr>
            <p:cNvPr id="143" name="Isosceles Triangle 142"/>
            <p:cNvSpPr/>
            <p:nvPr/>
          </p:nvSpPr>
          <p:spPr bwMode="auto">
            <a:xfrm flipV="1">
              <a:off x="112253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1" name="Isosceles Triangle 320"/>
            <p:cNvSpPr/>
            <p:nvPr/>
          </p:nvSpPr>
          <p:spPr bwMode="auto">
            <a:xfrm flipV="1">
              <a:off x="102251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2" name="Isosceles Triangle 321"/>
            <p:cNvSpPr/>
            <p:nvPr/>
          </p:nvSpPr>
          <p:spPr bwMode="auto">
            <a:xfrm flipV="1">
              <a:off x="9217024"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3" name="Isosceles Triangle 322"/>
            <p:cNvSpPr/>
            <p:nvPr/>
          </p:nvSpPr>
          <p:spPr bwMode="auto">
            <a:xfrm flipV="1">
              <a:off x="8208912"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4" name="Isosceles Triangle 323"/>
            <p:cNvSpPr/>
            <p:nvPr/>
          </p:nvSpPr>
          <p:spPr bwMode="auto">
            <a:xfrm flipV="1">
              <a:off x="7120880"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3" name="Group 325"/>
          <p:cNvGrpSpPr/>
          <p:nvPr/>
        </p:nvGrpSpPr>
        <p:grpSpPr>
          <a:xfrm>
            <a:off x="1000200" y="4348807"/>
            <a:ext cx="4528592" cy="216024"/>
            <a:chOff x="7120880" y="5376664"/>
            <a:chExt cx="4528592" cy="216024"/>
          </a:xfrm>
        </p:grpSpPr>
        <p:sp>
          <p:nvSpPr>
            <p:cNvPr id="327" name="Isosceles Triangle 326"/>
            <p:cNvSpPr/>
            <p:nvPr/>
          </p:nvSpPr>
          <p:spPr bwMode="auto">
            <a:xfrm flipV="1">
              <a:off x="112253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flipV="1">
              <a:off x="102251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Isosceles Triangle 328"/>
            <p:cNvSpPr/>
            <p:nvPr/>
          </p:nvSpPr>
          <p:spPr bwMode="auto">
            <a:xfrm flipV="1">
              <a:off x="9217024"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0" name="Isosceles Triangle 329"/>
            <p:cNvSpPr/>
            <p:nvPr/>
          </p:nvSpPr>
          <p:spPr bwMode="auto">
            <a:xfrm flipV="1">
              <a:off x="8208912"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flipV="1">
              <a:off x="7120880"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33" name="Straight Connector 332"/>
          <p:cNvCxnSpPr/>
          <p:nvPr/>
        </p:nvCxnSpPr>
        <p:spPr bwMode="auto">
          <a:xfrm flipH="1">
            <a:off x="3232450" y="6221015"/>
            <a:ext cx="63367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39" name="TextBox 338"/>
          <p:cNvSpPr txBox="1"/>
          <p:nvPr/>
        </p:nvSpPr>
        <p:spPr>
          <a:xfrm>
            <a:off x="4672608" y="5952728"/>
            <a:ext cx="1872208" cy="307777"/>
          </a:xfrm>
          <a:prstGeom prst="rect">
            <a:avLst/>
          </a:prstGeom>
          <a:noFill/>
        </p:spPr>
        <p:txBody>
          <a:bodyPr wrap="square" rtlCol="0">
            <a:spAutoFit/>
          </a:bodyPr>
          <a:lstStyle/>
          <a:p>
            <a:pPr algn="ctr"/>
            <a:r>
              <a:rPr lang="en-US" sz="1400" dirty="0" smtClean="0"/>
              <a:t>Intra-DAS Link</a:t>
            </a:r>
            <a:endParaRPr lang="en-GB" sz="1400" dirty="0"/>
          </a:p>
        </p:txBody>
      </p:sp>
      <p:sp>
        <p:nvSpPr>
          <p:cNvPr id="342" name="TextBox 341"/>
          <p:cNvSpPr txBox="1"/>
          <p:nvPr/>
        </p:nvSpPr>
        <p:spPr>
          <a:xfrm>
            <a:off x="64096" y="9276129"/>
            <a:ext cx="3264035" cy="276999"/>
          </a:xfrm>
          <a:prstGeom prst="rect">
            <a:avLst/>
          </a:prstGeom>
          <a:noFill/>
        </p:spPr>
        <p:txBody>
          <a:bodyPr wrap="none" rtlCol="0">
            <a:spAutoFit/>
          </a:bodyPr>
          <a:lstStyle/>
          <a:p>
            <a:r>
              <a:rPr lang="en-GB" sz="1200" dirty="0" smtClean="0"/>
              <a:t>DSS: Distributed SNC protection </a:t>
            </a:r>
            <a:r>
              <a:rPr lang="en-GB" sz="1200" dirty="0" err="1" smtClean="0"/>
              <a:t>Sublayer</a:t>
            </a:r>
            <a:endParaRPr lang="en-US" sz="1200" dirty="0"/>
          </a:p>
        </p:txBody>
      </p:sp>
      <p:sp>
        <p:nvSpPr>
          <p:cNvPr id="282" name="TextBox 281"/>
          <p:cNvSpPr txBox="1"/>
          <p:nvPr/>
        </p:nvSpPr>
        <p:spPr>
          <a:xfrm>
            <a:off x="64096" y="2764631"/>
            <a:ext cx="648072" cy="430887"/>
          </a:xfrm>
          <a:prstGeom prst="rect">
            <a:avLst/>
          </a:prstGeom>
          <a:noFill/>
        </p:spPr>
        <p:txBody>
          <a:bodyPr wrap="square" rtlCol="0">
            <a:spAutoFit/>
          </a:bodyPr>
          <a:lstStyle/>
          <a:p>
            <a:pPr algn="ctr"/>
            <a:r>
              <a:rPr lang="en-GB" sz="1100" b="0" dirty="0" smtClean="0"/>
              <a:t>EC NO</a:t>
            </a:r>
            <a:endParaRPr lang="en-US" sz="1100" b="0" dirty="0" smtClean="0"/>
          </a:p>
          <a:p>
            <a:pPr algn="ctr"/>
            <a:r>
              <a:rPr lang="en-GB" sz="1100" b="0" dirty="0" smtClean="0"/>
              <a:t>MEP</a:t>
            </a:r>
            <a:endParaRPr lang="en-GB" sz="1100" b="0" dirty="0"/>
          </a:p>
        </p:txBody>
      </p:sp>
      <p:sp>
        <p:nvSpPr>
          <p:cNvPr id="284" name="TextBox 283"/>
          <p:cNvSpPr txBox="1"/>
          <p:nvPr/>
        </p:nvSpPr>
        <p:spPr>
          <a:xfrm>
            <a:off x="-79920" y="3485872"/>
            <a:ext cx="936104" cy="430887"/>
          </a:xfrm>
          <a:prstGeom prst="rect">
            <a:avLst/>
          </a:prstGeom>
          <a:noFill/>
        </p:spPr>
        <p:txBody>
          <a:bodyPr wrap="square" rtlCol="0">
            <a:spAutoFit/>
          </a:bodyPr>
          <a:lstStyle/>
          <a:p>
            <a:pPr algn="ctr"/>
            <a:r>
              <a:rPr lang="en-GB" sz="1100" b="0" dirty="0" smtClean="0"/>
              <a:t>EC E-NNI</a:t>
            </a:r>
            <a:endParaRPr lang="en-US" sz="1100" b="0" dirty="0" smtClean="0"/>
          </a:p>
          <a:p>
            <a:pPr algn="ctr"/>
            <a:r>
              <a:rPr lang="en-GB" sz="1100" b="0" dirty="0" smtClean="0"/>
              <a:t>MEP</a:t>
            </a:r>
            <a:endParaRPr lang="en-GB" sz="1100" b="0" dirty="0"/>
          </a:p>
        </p:txBody>
      </p:sp>
      <p:sp>
        <p:nvSpPr>
          <p:cNvPr id="286" name="TextBox 285"/>
          <p:cNvSpPr txBox="1"/>
          <p:nvPr/>
        </p:nvSpPr>
        <p:spPr>
          <a:xfrm>
            <a:off x="64096" y="3125832"/>
            <a:ext cx="648072" cy="430887"/>
          </a:xfrm>
          <a:prstGeom prst="rect">
            <a:avLst/>
          </a:prstGeom>
          <a:noFill/>
        </p:spPr>
        <p:txBody>
          <a:bodyPr wrap="square" rtlCol="0">
            <a:spAutoFit/>
          </a:bodyPr>
          <a:lstStyle/>
          <a:p>
            <a:pPr algn="ctr"/>
            <a:r>
              <a:rPr lang="en-GB" sz="1100" b="0" dirty="0" smtClean="0"/>
              <a:t>EC SP</a:t>
            </a:r>
            <a:endParaRPr lang="en-US" sz="1100" b="0" dirty="0" smtClean="0"/>
          </a:p>
          <a:p>
            <a:pPr algn="ctr"/>
            <a:r>
              <a:rPr lang="en-GB" sz="1100" b="0" dirty="0" smtClean="0"/>
              <a:t>MIP</a:t>
            </a:r>
            <a:endParaRPr lang="en-GB" sz="1100" b="0" dirty="0"/>
          </a:p>
        </p:txBody>
      </p:sp>
      <p:sp>
        <p:nvSpPr>
          <p:cNvPr id="288" name="TextBox 287"/>
          <p:cNvSpPr txBox="1"/>
          <p:nvPr/>
        </p:nvSpPr>
        <p:spPr>
          <a:xfrm>
            <a:off x="6040760" y="3124671"/>
            <a:ext cx="648072" cy="430887"/>
          </a:xfrm>
          <a:prstGeom prst="rect">
            <a:avLst/>
          </a:prstGeom>
          <a:noFill/>
        </p:spPr>
        <p:txBody>
          <a:bodyPr wrap="square" rtlCol="0">
            <a:spAutoFit/>
          </a:bodyPr>
          <a:lstStyle/>
          <a:p>
            <a:pPr algn="ctr"/>
            <a:r>
              <a:rPr lang="en-GB" sz="1100" b="0" dirty="0" smtClean="0"/>
              <a:t>EC NO</a:t>
            </a:r>
            <a:endParaRPr lang="en-US" sz="1100" b="0" dirty="0" smtClean="0"/>
          </a:p>
          <a:p>
            <a:pPr algn="ctr"/>
            <a:r>
              <a:rPr lang="en-GB" sz="1100" b="0" dirty="0" smtClean="0"/>
              <a:t>MIP</a:t>
            </a:r>
            <a:endParaRPr lang="en-GB" sz="1100" b="0" dirty="0"/>
          </a:p>
        </p:txBody>
      </p:sp>
      <p:sp>
        <p:nvSpPr>
          <p:cNvPr id="332" name="TextBox 331"/>
          <p:cNvSpPr txBox="1"/>
          <p:nvPr/>
        </p:nvSpPr>
        <p:spPr>
          <a:xfrm>
            <a:off x="64096" y="4276799"/>
            <a:ext cx="648072" cy="430887"/>
          </a:xfrm>
          <a:prstGeom prst="rect">
            <a:avLst/>
          </a:prstGeom>
          <a:noFill/>
        </p:spPr>
        <p:txBody>
          <a:bodyPr wrap="square" rtlCol="0">
            <a:spAutoFit/>
          </a:bodyPr>
          <a:lstStyle/>
          <a:p>
            <a:pPr algn="ctr"/>
            <a:r>
              <a:rPr lang="en-GB" sz="1100" b="0" dirty="0" smtClean="0"/>
              <a:t>Link</a:t>
            </a:r>
            <a:endParaRPr lang="en-US" sz="1100" b="0" dirty="0" smtClean="0"/>
          </a:p>
          <a:p>
            <a:pPr algn="ctr"/>
            <a:r>
              <a:rPr lang="en-GB" sz="1100" b="0" dirty="0" smtClean="0"/>
              <a:t>MEP</a:t>
            </a:r>
            <a:endParaRPr lang="en-GB" sz="1100" b="0" dirty="0"/>
          </a:p>
        </p:txBody>
      </p:sp>
      <p:sp>
        <p:nvSpPr>
          <p:cNvPr id="334" name="TextBox 333"/>
          <p:cNvSpPr txBox="1"/>
          <p:nvPr/>
        </p:nvSpPr>
        <p:spPr>
          <a:xfrm>
            <a:off x="5896744" y="3484711"/>
            <a:ext cx="936104" cy="430887"/>
          </a:xfrm>
          <a:prstGeom prst="rect">
            <a:avLst/>
          </a:prstGeom>
          <a:noFill/>
        </p:spPr>
        <p:txBody>
          <a:bodyPr wrap="square" rtlCol="0">
            <a:spAutoFit/>
          </a:bodyPr>
          <a:lstStyle/>
          <a:p>
            <a:pPr algn="ctr"/>
            <a:r>
              <a:rPr lang="en-GB" sz="1100" b="0" dirty="0" smtClean="0"/>
              <a:t>EC SNCP</a:t>
            </a:r>
            <a:endParaRPr lang="en-US" sz="1100" b="0" dirty="0" smtClean="0"/>
          </a:p>
          <a:p>
            <a:pPr algn="ctr"/>
            <a:r>
              <a:rPr lang="en-GB" sz="1100" b="0" dirty="0" smtClean="0"/>
              <a:t>MEP</a:t>
            </a:r>
            <a:endParaRPr lang="en-GB" sz="1100" b="0" dirty="0"/>
          </a:p>
        </p:txBody>
      </p:sp>
      <p:sp>
        <p:nvSpPr>
          <p:cNvPr id="335" name="Rectangle 334"/>
          <p:cNvSpPr/>
          <p:nvPr/>
        </p:nvSpPr>
        <p:spPr bwMode="auto">
          <a:xfrm flipH="1">
            <a:off x="7336904" y="2692623"/>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cxnSp>
        <p:nvCxnSpPr>
          <p:cNvPr id="346" name="Straight Connector 345"/>
          <p:cNvCxnSpPr/>
          <p:nvPr/>
        </p:nvCxnSpPr>
        <p:spPr bwMode="auto">
          <a:xfrm>
            <a:off x="395252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1" name="Straight Connector 350"/>
          <p:cNvCxnSpPr/>
          <p:nvPr/>
        </p:nvCxnSpPr>
        <p:spPr bwMode="auto">
          <a:xfrm>
            <a:off x="438457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3" name="Straight Connector 352"/>
          <p:cNvCxnSpPr/>
          <p:nvPr/>
        </p:nvCxnSpPr>
        <p:spPr bwMode="auto">
          <a:xfrm>
            <a:off x="510465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4" name="Straight Connector 353"/>
          <p:cNvCxnSpPr/>
          <p:nvPr/>
        </p:nvCxnSpPr>
        <p:spPr bwMode="auto">
          <a:xfrm>
            <a:off x="5608712"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5" name="Straight Connector 354"/>
          <p:cNvCxnSpPr/>
          <p:nvPr/>
        </p:nvCxnSpPr>
        <p:spPr bwMode="auto">
          <a:xfrm>
            <a:off x="719288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6" name="Straight Connector 355"/>
          <p:cNvCxnSpPr/>
          <p:nvPr/>
        </p:nvCxnSpPr>
        <p:spPr bwMode="auto">
          <a:xfrm>
            <a:off x="762493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7" name="Straight Connector 356"/>
          <p:cNvCxnSpPr/>
          <p:nvPr/>
        </p:nvCxnSpPr>
        <p:spPr bwMode="auto">
          <a:xfrm>
            <a:off x="8345016" y="1848272"/>
            <a:ext cx="0" cy="1296144"/>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8" name="Straight Connector 357"/>
          <p:cNvCxnSpPr/>
          <p:nvPr/>
        </p:nvCxnSpPr>
        <p:spPr bwMode="auto">
          <a:xfrm>
            <a:off x="8849072"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62" name="Straight Connector 361"/>
          <p:cNvCxnSpPr/>
          <p:nvPr/>
        </p:nvCxnSpPr>
        <p:spPr bwMode="auto">
          <a:xfrm>
            <a:off x="323244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63" name="Straight Connector 362"/>
          <p:cNvCxnSpPr/>
          <p:nvPr/>
        </p:nvCxnSpPr>
        <p:spPr bwMode="auto">
          <a:xfrm>
            <a:off x="2224336"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66" name="Straight Connector 365"/>
          <p:cNvCxnSpPr/>
          <p:nvPr/>
        </p:nvCxnSpPr>
        <p:spPr bwMode="auto">
          <a:xfrm>
            <a:off x="1216224"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70" name="Straight Connector 369"/>
          <p:cNvCxnSpPr/>
          <p:nvPr/>
        </p:nvCxnSpPr>
        <p:spPr bwMode="auto">
          <a:xfrm>
            <a:off x="9543504"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71" name="Straight Connector 370"/>
          <p:cNvCxnSpPr/>
          <p:nvPr/>
        </p:nvCxnSpPr>
        <p:spPr bwMode="auto">
          <a:xfrm>
            <a:off x="11487720"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72" name="Straight Connector 371"/>
          <p:cNvCxnSpPr/>
          <p:nvPr/>
        </p:nvCxnSpPr>
        <p:spPr bwMode="auto">
          <a:xfrm>
            <a:off x="10479608"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573" name="TextBox 572"/>
          <p:cNvSpPr txBox="1"/>
          <p:nvPr/>
        </p:nvSpPr>
        <p:spPr>
          <a:xfrm>
            <a:off x="6216593" y="5932983"/>
            <a:ext cx="1696375" cy="307777"/>
          </a:xfrm>
          <a:prstGeom prst="rect">
            <a:avLst/>
          </a:prstGeom>
          <a:noFill/>
        </p:spPr>
        <p:txBody>
          <a:bodyPr wrap="square" rtlCol="0">
            <a:spAutoFit/>
          </a:bodyPr>
          <a:lstStyle/>
          <a:p>
            <a:r>
              <a:rPr lang="en-US" sz="1400" dirty="0" smtClean="0">
                <a:solidFill>
                  <a:srgbClr val="FF0000"/>
                </a:solidFill>
              </a:rPr>
              <a:t>(I-NNI</a:t>
            </a:r>
            <a:r>
              <a:rPr lang="en-GB" sz="1400" dirty="0" smtClean="0">
                <a:solidFill>
                  <a:srgbClr val="FF0000"/>
                </a:solidFill>
              </a:rPr>
              <a:t>)</a:t>
            </a:r>
            <a:endParaRPr lang="en-GB" sz="1400" dirty="0">
              <a:solidFill>
                <a:srgbClr val="FF0000"/>
              </a:solidFill>
            </a:endParaRPr>
          </a:p>
        </p:txBody>
      </p:sp>
      <p:sp>
        <p:nvSpPr>
          <p:cNvPr id="325" name="Freeform 324"/>
          <p:cNvSpPr/>
          <p:nvPr/>
        </p:nvSpPr>
        <p:spPr bwMode="auto">
          <a:xfrm flipH="1">
            <a:off x="5189082" y="2509172"/>
            <a:ext cx="3371958" cy="3454900"/>
          </a:xfrm>
          <a:custGeom>
            <a:avLst/>
            <a:gdLst>
              <a:gd name="connsiteX0" fmla="*/ 0 w 3371958"/>
              <a:gd name="connsiteY0" fmla="*/ 3454900 h 3454900"/>
              <a:gd name="connsiteX1" fmla="*/ 27296 w 3371958"/>
              <a:gd name="connsiteY1" fmla="*/ 3100058 h 3454900"/>
              <a:gd name="connsiteX2" fmla="*/ 54591 w 3371958"/>
              <a:gd name="connsiteY2" fmla="*/ 2786159 h 3454900"/>
              <a:gd name="connsiteX3" fmla="*/ 68239 w 3371958"/>
              <a:gd name="connsiteY3" fmla="*/ 1407735 h 3454900"/>
              <a:gd name="connsiteX4" fmla="*/ 81887 w 3371958"/>
              <a:gd name="connsiteY4" fmla="*/ 370506 h 3454900"/>
              <a:gd name="connsiteX5" fmla="*/ 95535 w 3371958"/>
              <a:gd name="connsiteY5" fmla="*/ 329562 h 3454900"/>
              <a:gd name="connsiteX6" fmla="*/ 122830 w 3371958"/>
              <a:gd name="connsiteY6" fmla="*/ 220380 h 3454900"/>
              <a:gd name="connsiteX7" fmla="*/ 150126 w 3371958"/>
              <a:gd name="connsiteY7" fmla="*/ 138494 h 3454900"/>
              <a:gd name="connsiteX8" fmla="*/ 204717 w 3371958"/>
              <a:gd name="connsiteY8" fmla="*/ 42959 h 3454900"/>
              <a:gd name="connsiteX9" fmla="*/ 245660 w 3371958"/>
              <a:gd name="connsiteY9" fmla="*/ 29312 h 3454900"/>
              <a:gd name="connsiteX10" fmla="*/ 409433 w 3371958"/>
              <a:gd name="connsiteY10" fmla="*/ 2016 h 3454900"/>
              <a:gd name="connsiteX11" fmla="*/ 614149 w 3371958"/>
              <a:gd name="connsiteY11" fmla="*/ 15664 h 3454900"/>
              <a:gd name="connsiteX12" fmla="*/ 641445 w 3371958"/>
              <a:gd name="connsiteY12" fmla="*/ 56607 h 3454900"/>
              <a:gd name="connsiteX13" fmla="*/ 696036 w 3371958"/>
              <a:gd name="connsiteY13" fmla="*/ 70255 h 3454900"/>
              <a:gd name="connsiteX14" fmla="*/ 736979 w 3371958"/>
              <a:gd name="connsiteY14" fmla="*/ 97550 h 3454900"/>
              <a:gd name="connsiteX15" fmla="*/ 777923 w 3371958"/>
              <a:gd name="connsiteY15" fmla="*/ 206732 h 3454900"/>
              <a:gd name="connsiteX16" fmla="*/ 805218 w 3371958"/>
              <a:gd name="connsiteY16" fmla="*/ 247676 h 3454900"/>
              <a:gd name="connsiteX17" fmla="*/ 818866 w 3371958"/>
              <a:gd name="connsiteY17" fmla="*/ 288619 h 3454900"/>
              <a:gd name="connsiteX18" fmla="*/ 805218 w 3371958"/>
              <a:gd name="connsiteY18" fmla="*/ 861825 h 3454900"/>
              <a:gd name="connsiteX19" fmla="*/ 791570 w 3371958"/>
              <a:gd name="connsiteY19" fmla="*/ 916416 h 3454900"/>
              <a:gd name="connsiteX20" fmla="*/ 805218 w 3371958"/>
              <a:gd name="connsiteY20" fmla="*/ 2076476 h 3454900"/>
              <a:gd name="connsiteX21" fmla="*/ 818866 w 3371958"/>
              <a:gd name="connsiteY21" fmla="*/ 2908989 h 3454900"/>
              <a:gd name="connsiteX22" fmla="*/ 859809 w 3371958"/>
              <a:gd name="connsiteY22" fmla="*/ 2936285 h 3454900"/>
              <a:gd name="connsiteX23" fmla="*/ 1091821 w 3371958"/>
              <a:gd name="connsiteY23" fmla="*/ 2949932 h 3454900"/>
              <a:gd name="connsiteX24" fmla="*/ 1310185 w 3371958"/>
              <a:gd name="connsiteY24" fmla="*/ 2990876 h 3454900"/>
              <a:gd name="connsiteX25" fmla="*/ 1678675 w 3371958"/>
              <a:gd name="connsiteY25" fmla="*/ 2990876 h 3454900"/>
              <a:gd name="connsiteX26" fmla="*/ 1774209 w 3371958"/>
              <a:gd name="connsiteY26" fmla="*/ 2977228 h 3454900"/>
              <a:gd name="connsiteX27" fmla="*/ 2784143 w 3371958"/>
              <a:gd name="connsiteY27" fmla="*/ 2949932 h 3454900"/>
              <a:gd name="connsiteX28" fmla="*/ 2838735 w 3371958"/>
              <a:gd name="connsiteY28" fmla="*/ 2936285 h 3454900"/>
              <a:gd name="connsiteX29" fmla="*/ 3084394 w 3371958"/>
              <a:gd name="connsiteY29" fmla="*/ 2922637 h 3454900"/>
              <a:gd name="connsiteX30" fmla="*/ 3125338 w 3371958"/>
              <a:gd name="connsiteY30" fmla="*/ 2895341 h 3454900"/>
              <a:gd name="connsiteX31" fmla="*/ 3138985 w 3371958"/>
              <a:gd name="connsiteY31" fmla="*/ 2758864 h 3454900"/>
              <a:gd name="connsiteX32" fmla="*/ 3152633 w 3371958"/>
              <a:gd name="connsiteY32" fmla="*/ 2717921 h 3454900"/>
              <a:gd name="connsiteX33" fmla="*/ 3166281 w 3371958"/>
              <a:gd name="connsiteY33" fmla="*/ 2636034 h 3454900"/>
              <a:gd name="connsiteX34" fmla="*/ 3179929 w 3371958"/>
              <a:gd name="connsiteY34" fmla="*/ 2185658 h 3454900"/>
              <a:gd name="connsiteX35" fmla="*/ 3193576 w 3371958"/>
              <a:gd name="connsiteY35" fmla="*/ 2090124 h 3454900"/>
              <a:gd name="connsiteX36" fmla="*/ 3220872 w 3371958"/>
              <a:gd name="connsiteY36" fmla="*/ 2021885 h 3454900"/>
              <a:gd name="connsiteX37" fmla="*/ 3234520 w 3371958"/>
              <a:gd name="connsiteY37" fmla="*/ 1967294 h 3454900"/>
              <a:gd name="connsiteX38" fmla="*/ 3248167 w 3371958"/>
              <a:gd name="connsiteY38" fmla="*/ 1899055 h 3454900"/>
              <a:gd name="connsiteX39" fmla="*/ 3302758 w 3371958"/>
              <a:gd name="connsiteY39" fmla="*/ 1762577 h 3454900"/>
              <a:gd name="connsiteX40" fmla="*/ 3289111 w 3371958"/>
              <a:gd name="connsiteY40" fmla="*/ 1066541 h 3454900"/>
              <a:gd name="connsiteX41" fmla="*/ 3302758 w 3371958"/>
              <a:gd name="connsiteY41" fmla="*/ 1025598 h 3454900"/>
              <a:gd name="connsiteX42" fmla="*/ 3316406 w 3371958"/>
              <a:gd name="connsiteY42" fmla="*/ 957359 h 3454900"/>
              <a:gd name="connsiteX43" fmla="*/ 3289111 w 3371958"/>
              <a:gd name="connsiteY43" fmla="*/ 466040 h 3454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3371958" h="3454900">
                <a:moveTo>
                  <a:pt x="0" y="3454900"/>
                </a:moveTo>
                <a:cubicBezTo>
                  <a:pt x="46985" y="3313946"/>
                  <a:pt x="11438" y="3433084"/>
                  <a:pt x="27296" y="3100058"/>
                </a:cubicBezTo>
                <a:cubicBezTo>
                  <a:pt x="40208" y="2828902"/>
                  <a:pt x="20323" y="2923230"/>
                  <a:pt x="54591" y="2786159"/>
                </a:cubicBezTo>
                <a:cubicBezTo>
                  <a:pt x="59140" y="2326684"/>
                  <a:pt x="63047" y="1867203"/>
                  <a:pt x="68239" y="1407735"/>
                </a:cubicBezTo>
                <a:cubicBezTo>
                  <a:pt x="72146" y="1061984"/>
                  <a:pt x="73136" y="716168"/>
                  <a:pt x="81887" y="370506"/>
                </a:cubicBezTo>
                <a:cubicBezTo>
                  <a:pt x="82251" y="356124"/>
                  <a:pt x="91750" y="343441"/>
                  <a:pt x="95535" y="329562"/>
                </a:cubicBezTo>
                <a:cubicBezTo>
                  <a:pt x="105405" y="293370"/>
                  <a:pt x="110967" y="255969"/>
                  <a:pt x="122830" y="220380"/>
                </a:cubicBezTo>
                <a:cubicBezTo>
                  <a:pt x="131929" y="193085"/>
                  <a:pt x="143148" y="166407"/>
                  <a:pt x="150126" y="138494"/>
                </a:cubicBezTo>
                <a:cubicBezTo>
                  <a:pt x="163186" y="86250"/>
                  <a:pt x="155930" y="75483"/>
                  <a:pt x="204717" y="42959"/>
                </a:cubicBezTo>
                <a:cubicBezTo>
                  <a:pt x="216687" y="34979"/>
                  <a:pt x="231828" y="33264"/>
                  <a:pt x="245660" y="29312"/>
                </a:cubicBezTo>
                <a:cubicBezTo>
                  <a:pt x="315799" y="9273"/>
                  <a:pt x="320813" y="13094"/>
                  <a:pt x="409433" y="2016"/>
                </a:cubicBezTo>
                <a:cubicBezTo>
                  <a:pt x="477672" y="6565"/>
                  <a:pt x="547577" y="0"/>
                  <a:pt x="614149" y="15664"/>
                </a:cubicBezTo>
                <a:cubicBezTo>
                  <a:pt x="630116" y="19421"/>
                  <a:pt x="627797" y="47509"/>
                  <a:pt x="641445" y="56607"/>
                </a:cubicBezTo>
                <a:cubicBezTo>
                  <a:pt x="657052" y="67012"/>
                  <a:pt x="677839" y="65706"/>
                  <a:pt x="696036" y="70255"/>
                </a:cubicBezTo>
                <a:cubicBezTo>
                  <a:pt x="709684" y="79353"/>
                  <a:pt x="726478" y="84949"/>
                  <a:pt x="736979" y="97550"/>
                </a:cubicBezTo>
                <a:cubicBezTo>
                  <a:pt x="777114" y="145711"/>
                  <a:pt x="755238" y="153799"/>
                  <a:pt x="777923" y="206732"/>
                </a:cubicBezTo>
                <a:cubicBezTo>
                  <a:pt x="784384" y="221808"/>
                  <a:pt x="797883" y="233005"/>
                  <a:pt x="805218" y="247676"/>
                </a:cubicBezTo>
                <a:cubicBezTo>
                  <a:pt x="811652" y="260543"/>
                  <a:pt x="814317" y="274971"/>
                  <a:pt x="818866" y="288619"/>
                </a:cubicBezTo>
                <a:cubicBezTo>
                  <a:pt x="814317" y="479688"/>
                  <a:pt x="813520" y="670883"/>
                  <a:pt x="805218" y="861825"/>
                </a:cubicBezTo>
                <a:cubicBezTo>
                  <a:pt x="804403" y="880564"/>
                  <a:pt x="791570" y="897659"/>
                  <a:pt x="791570" y="916416"/>
                </a:cubicBezTo>
                <a:cubicBezTo>
                  <a:pt x="791570" y="1303129"/>
                  <a:pt x="799921" y="1689799"/>
                  <a:pt x="805218" y="2076476"/>
                </a:cubicBezTo>
                <a:cubicBezTo>
                  <a:pt x="809020" y="2353992"/>
                  <a:pt x="801280" y="2632005"/>
                  <a:pt x="818866" y="2908989"/>
                </a:cubicBezTo>
                <a:cubicBezTo>
                  <a:pt x="819905" y="2925359"/>
                  <a:pt x="843588" y="2933852"/>
                  <a:pt x="859809" y="2936285"/>
                </a:cubicBezTo>
                <a:cubicBezTo>
                  <a:pt x="936423" y="2947777"/>
                  <a:pt x="1014484" y="2945383"/>
                  <a:pt x="1091821" y="2949932"/>
                </a:cubicBezTo>
                <a:cubicBezTo>
                  <a:pt x="1217081" y="2991686"/>
                  <a:pt x="1145079" y="2974365"/>
                  <a:pt x="1310185" y="2990876"/>
                </a:cubicBezTo>
                <a:cubicBezTo>
                  <a:pt x="1452213" y="3038219"/>
                  <a:pt x="1356393" y="3011669"/>
                  <a:pt x="1678675" y="2990876"/>
                </a:cubicBezTo>
                <a:cubicBezTo>
                  <a:pt x="1710776" y="2988805"/>
                  <a:pt x="1742063" y="2978419"/>
                  <a:pt x="1774209" y="2977228"/>
                </a:cubicBezTo>
                <a:cubicBezTo>
                  <a:pt x="2110746" y="2964763"/>
                  <a:pt x="2784143" y="2949932"/>
                  <a:pt x="2784143" y="2949932"/>
                </a:cubicBezTo>
                <a:cubicBezTo>
                  <a:pt x="2802340" y="2945383"/>
                  <a:pt x="2820055" y="2937983"/>
                  <a:pt x="2838735" y="2936285"/>
                </a:cubicBezTo>
                <a:cubicBezTo>
                  <a:pt x="2920411" y="2928860"/>
                  <a:pt x="3003206" y="2934236"/>
                  <a:pt x="3084394" y="2922637"/>
                </a:cubicBezTo>
                <a:cubicBezTo>
                  <a:pt x="3100632" y="2920317"/>
                  <a:pt x="3111690" y="2904440"/>
                  <a:pt x="3125338" y="2895341"/>
                </a:cubicBezTo>
                <a:cubicBezTo>
                  <a:pt x="3129887" y="2849849"/>
                  <a:pt x="3132033" y="2804052"/>
                  <a:pt x="3138985" y="2758864"/>
                </a:cubicBezTo>
                <a:cubicBezTo>
                  <a:pt x="3141172" y="2744645"/>
                  <a:pt x="3149512" y="2731964"/>
                  <a:pt x="3152633" y="2717921"/>
                </a:cubicBezTo>
                <a:cubicBezTo>
                  <a:pt x="3158636" y="2690908"/>
                  <a:pt x="3161732" y="2663330"/>
                  <a:pt x="3166281" y="2636034"/>
                </a:cubicBezTo>
                <a:cubicBezTo>
                  <a:pt x="3170830" y="2485909"/>
                  <a:pt x="3172429" y="2335665"/>
                  <a:pt x="3179929" y="2185658"/>
                </a:cubicBezTo>
                <a:cubicBezTo>
                  <a:pt x="3181535" y="2153530"/>
                  <a:pt x="3185774" y="2121331"/>
                  <a:pt x="3193576" y="2090124"/>
                </a:cubicBezTo>
                <a:cubicBezTo>
                  <a:pt x="3199518" y="2066357"/>
                  <a:pt x="3213125" y="2045126"/>
                  <a:pt x="3220872" y="2021885"/>
                </a:cubicBezTo>
                <a:cubicBezTo>
                  <a:pt x="3226804" y="2004091"/>
                  <a:pt x="3230451" y="1985604"/>
                  <a:pt x="3234520" y="1967294"/>
                </a:cubicBezTo>
                <a:cubicBezTo>
                  <a:pt x="3239552" y="1944650"/>
                  <a:pt x="3242064" y="1921434"/>
                  <a:pt x="3248167" y="1899055"/>
                </a:cubicBezTo>
                <a:cubicBezTo>
                  <a:pt x="3268403" y="1824855"/>
                  <a:pt x="3272137" y="1823820"/>
                  <a:pt x="3302758" y="1762577"/>
                </a:cubicBezTo>
                <a:cubicBezTo>
                  <a:pt x="3298209" y="1530565"/>
                  <a:pt x="3289111" y="1298598"/>
                  <a:pt x="3289111" y="1066541"/>
                </a:cubicBezTo>
                <a:cubicBezTo>
                  <a:pt x="3289111" y="1052155"/>
                  <a:pt x="3299269" y="1039554"/>
                  <a:pt x="3302758" y="1025598"/>
                </a:cubicBezTo>
                <a:cubicBezTo>
                  <a:pt x="3308384" y="1003094"/>
                  <a:pt x="3311857" y="980105"/>
                  <a:pt x="3316406" y="957359"/>
                </a:cubicBezTo>
                <a:cubicBezTo>
                  <a:pt x="3302459" y="483167"/>
                  <a:pt x="3371958" y="631741"/>
                  <a:pt x="3289111" y="466040"/>
                </a:cubicBezTo>
              </a:path>
            </a:pathLst>
          </a:custGeom>
          <a:noFill/>
          <a:ln w="57150" cap="flat" cmpd="sng" algn="ctr">
            <a:solidFill>
              <a:srgbClr val="FF0000"/>
            </a:solidFill>
            <a:prstDash val="sysDash"/>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349" name="TextBox 348"/>
          <p:cNvSpPr txBox="1"/>
          <p:nvPr/>
        </p:nvSpPr>
        <p:spPr>
          <a:xfrm>
            <a:off x="5032648" y="2662426"/>
            <a:ext cx="441146" cy="553998"/>
          </a:xfrm>
          <a:prstGeom prst="rect">
            <a:avLst/>
          </a:prstGeom>
          <a:noFill/>
        </p:spPr>
        <p:txBody>
          <a:bodyPr wrap="none" rtlCol="0">
            <a:spAutoFit/>
          </a:bodyPr>
          <a:lstStyle/>
          <a:p>
            <a:r>
              <a:rPr lang="en-GB" dirty="0" smtClean="0">
                <a:solidFill>
                  <a:srgbClr val="FF0000"/>
                </a:solidFill>
              </a:rPr>
              <a:t>X</a:t>
            </a:r>
            <a:endParaRPr lang="en-US" dirty="0">
              <a:solidFill>
                <a:srgbClr val="FF0000"/>
              </a:solidFill>
            </a:endParaRPr>
          </a:p>
        </p:txBody>
      </p:sp>
      <p:grpSp>
        <p:nvGrpSpPr>
          <p:cNvPr id="350" name="Group 193"/>
          <p:cNvGrpSpPr/>
          <p:nvPr/>
        </p:nvGrpSpPr>
        <p:grpSpPr>
          <a:xfrm>
            <a:off x="10145216" y="2980655"/>
            <a:ext cx="792088" cy="792088"/>
            <a:chOff x="8993088" y="4152528"/>
            <a:chExt cx="792088" cy="792088"/>
          </a:xfrm>
          <a:solidFill>
            <a:srgbClr val="FFFF99"/>
          </a:solidFill>
        </p:grpSpPr>
        <p:sp>
          <p:nvSpPr>
            <p:cNvPr id="352" name="Isosceles Triangle 351"/>
            <p:cNvSpPr/>
            <p:nvPr/>
          </p:nvSpPr>
          <p:spPr bwMode="auto">
            <a:xfrm>
              <a:off x="8993088"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64" name="Group 178"/>
            <p:cNvGrpSpPr/>
            <p:nvPr/>
          </p:nvGrpSpPr>
          <p:grpSpPr>
            <a:xfrm>
              <a:off x="8993088" y="4440560"/>
              <a:ext cx="216024" cy="216023"/>
              <a:chOff x="9209112" y="7464897"/>
              <a:chExt cx="432048" cy="216023"/>
            </a:xfrm>
            <a:grpFill/>
          </p:grpSpPr>
          <p:sp>
            <p:nvSpPr>
              <p:cNvPr id="384" name="Flowchart: Delay 383"/>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Flowchart: Delay 384"/>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65" name="Isosceles Triangle 364"/>
            <p:cNvSpPr/>
            <p:nvPr/>
          </p:nvSpPr>
          <p:spPr bwMode="auto">
            <a:xfrm flipV="1">
              <a:off x="8993088"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4" name="Isosceles Triangle 373"/>
            <p:cNvSpPr/>
            <p:nvPr/>
          </p:nvSpPr>
          <p:spPr bwMode="auto">
            <a:xfrm>
              <a:off x="9281120"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75" name="Group 183"/>
            <p:cNvGrpSpPr/>
            <p:nvPr/>
          </p:nvGrpSpPr>
          <p:grpSpPr>
            <a:xfrm>
              <a:off x="9281120" y="4440560"/>
              <a:ext cx="216024" cy="216023"/>
              <a:chOff x="9209112" y="7464897"/>
              <a:chExt cx="432048" cy="216023"/>
            </a:xfrm>
            <a:grpFill/>
          </p:grpSpPr>
          <p:sp>
            <p:nvSpPr>
              <p:cNvPr id="382" name="Flowchart: Delay 381"/>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3" name="Flowchart: Delay 382"/>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76" name="Isosceles Triangle 375"/>
            <p:cNvSpPr/>
            <p:nvPr/>
          </p:nvSpPr>
          <p:spPr bwMode="auto">
            <a:xfrm flipV="1">
              <a:off x="9281120"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Isosceles Triangle 376"/>
            <p:cNvSpPr/>
            <p:nvPr/>
          </p:nvSpPr>
          <p:spPr bwMode="auto">
            <a:xfrm>
              <a:off x="9569152"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78" name="Group 188"/>
            <p:cNvGrpSpPr/>
            <p:nvPr/>
          </p:nvGrpSpPr>
          <p:grpSpPr>
            <a:xfrm>
              <a:off x="9569152" y="4440560"/>
              <a:ext cx="216024" cy="216023"/>
              <a:chOff x="9209112" y="7464897"/>
              <a:chExt cx="432048" cy="216023"/>
            </a:xfrm>
            <a:grpFill/>
          </p:grpSpPr>
          <p:sp>
            <p:nvSpPr>
              <p:cNvPr id="380" name="Flowchart: Delay 37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1" name="Flowchart: Delay 38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79" name="Isosceles Triangle 378"/>
            <p:cNvSpPr/>
            <p:nvPr/>
          </p:nvSpPr>
          <p:spPr bwMode="auto">
            <a:xfrm flipV="1">
              <a:off x="9569152"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6" name="Group 303"/>
          <p:cNvGrpSpPr/>
          <p:nvPr/>
        </p:nvGrpSpPr>
        <p:grpSpPr>
          <a:xfrm>
            <a:off x="11151150" y="2980655"/>
            <a:ext cx="792088" cy="792088"/>
            <a:chOff x="8993088" y="4152528"/>
            <a:chExt cx="792088" cy="792088"/>
          </a:xfrm>
        </p:grpSpPr>
        <p:sp>
          <p:nvSpPr>
            <p:cNvPr id="387" name="Isosceles Triangle 386"/>
            <p:cNvSpPr/>
            <p:nvPr/>
          </p:nvSpPr>
          <p:spPr bwMode="auto">
            <a:xfrm>
              <a:off x="8993088" y="4152528"/>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88" name="Group 178"/>
            <p:cNvGrpSpPr/>
            <p:nvPr/>
          </p:nvGrpSpPr>
          <p:grpSpPr>
            <a:xfrm>
              <a:off x="8993088" y="4440560"/>
              <a:ext cx="216024" cy="216023"/>
              <a:chOff x="9209112" y="7464897"/>
              <a:chExt cx="432048" cy="216023"/>
            </a:xfrm>
          </p:grpSpPr>
          <p:sp>
            <p:nvSpPr>
              <p:cNvPr id="400" name="Flowchart: Delay 399"/>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1" name="Flowchart: Delay 400"/>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89" name="Isosceles Triangle 388"/>
            <p:cNvSpPr/>
            <p:nvPr/>
          </p:nvSpPr>
          <p:spPr bwMode="auto">
            <a:xfrm flipV="1">
              <a:off x="8993088"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0" name="Isosceles Triangle 389"/>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91" name="Group 183"/>
            <p:cNvGrpSpPr/>
            <p:nvPr/>
          </p:nvGrpSpPr>
          <p:grpSpPr>
            <a:xfrm>
              <a:off x="9281120" y="4440560"/>
              <a:ext cx="216024" cy="216023"/>
              <a:chOff x="9209112" y="7464897"/>
              <a:chExt cx="432048" cy="216023"/>
            </a:xfrm>
          </p:grpSpPr>
          <p:sp>
            <p:nvSpPr>
              <p:cNvPr id="398" name="Flowchart: Delay 39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9" name="Flowchart: Delay 39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92" name="Isosceles Triangle 391"/>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3" name="Isosceles Triangle 392"/>
            <p:cNvSpPr/>
            <p:nvPr/>
          </p:nvSpPr>
          <p:spPr bwMode="auto">
            <a:xfrm>
              <a:off x="9569152" y="4152528"/>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94" name="Group 188"/>
            <p:cNvGrpSpPr/>
            <p:nvPr/>
          </p:nvGrpSpPr>
          <p:grpSpPr>
            <a:xfrm>
              <a:off x="9569152" y="4440560"/>
              <a:ext cx="216024" cy="216023"/>
              <a:chOff x="9209112" y="7464897"/>
              <a:chExt cx="432048" cy="216023"/>
            </a:xfrm>
          </p:grpSpPr>
          <p:sp>
            <p:nvSpPr>
              <p:cNvPr id="396" name="Flowchart: Delay 395"/>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7" name="Flowchart: Delay 396"/>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95" name="Isosceles Triangle 394"/>
            <p:cNvSpPr/>
            <p:nvPr/>
          </p:nvSpPr>
          <p:spPr bwMode="auto">
            <a:xfrm flipV="1">
              <a:off x="9569152"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47" name="Freeform 346"/>
          <p:cNvSpPr/>
          <p:nvPr/>
        </p:nvSpPr>
        <p:spPr bwMode="auto">
          <a:xfrm>
            <a:off x="3232299" y="2462438"/>
            <a:ext cx="8360166" cy="4282378"/>
          </a:xfrm>
          <a:custGeom>
            <a:avLst/>
            <a:gdLst>
              <a:gd name="connsiteX0" fmla="*/ 1105786 w 7740502"/>
              <a:gd name="connsiteY0" fmla="*/ 6681562 h 6681562"/>
              <a:gd name="connsiteX1" fmla="*/ 1127051 w 7740502"/>
              <a:gd name="connsiteY1" fmla="*/ 1875646 h 6681562"/>
              <a:gd name="connsiteX2" fmla="*/ 1148316 w 7740502"/>
              <a:gd name="connsiteY2" fmla="*/ 1811850 h 6681562"/>
              <a:gd name="connsiteX3" fmla="*/ 1169581 w 7740502"/>
              <a:gd name="connsiteY3" fmla="*/ 1599199 h 6681562"/>
              <a:gd name="connsiteX4" fmla="*/ 1148316 w 7740502"/>
              <a:gd name="connsiteY4" fmla="*/ 195702 h 6681562"/>
              <a:gd name="connsiteX5" fmla="*/ 1084521 w 7740502"/>
              <a:gd name="connsiteY5" fmla="*/ 110641 h 6681562"/>
              <a:gd name="connsiteX6" fmla="*/ 978195 w 7740502"/>
              <a:gd name="connsiteY6" fmla="*/ 4315 h 6681562"/>
              <a:gd name="connsiteX7" fmla="*/ 510362 w 7740502"/>
              <a:gd name="connsiteY7" fmla="*/ 25581 h 6681562"/>
              <a:gd name="connsiteX8" fmla="*/ 318976 w 7740502"/>
              <a:gd name="connsiteY8" fmla="*/ 46846 h 6681562"/>
              <a:gd name="connsiteX9" fmla="*/ 191386 w 7740502"/>
              <a:gd name="connsiteY9" fmla="*/ 89376 h 6681562"/>
              <a:gd name="connsiteX10" fmla="*/ 170121 w 7740502"/>
              <a:gd name="connsiteY10" fmla="*/ 238232 h 6681562"/>
              <a:gd name="connsiteX11" fmla="*/ 127590 w 7740502"/>
              <a:gd name="connsiteY11" fmla="*/ 408353 h 6681562"/>
              <a:gd name="connsiteX12" fmla="*/ 106325 w 7740502"/>
              <a:gd name="connsiteY12" fmla="*/ 706064 h 6681562"/>
              <a:gd name="connsiteX13" fmla="*/ 63795 w 7740502"/>
              <a:gd name="connsiteY13" fmla="*/ 769860 h 6681562"/>
              <a:gd name="connsiteX14" fmla="*/ 42530 w 7740502"/>
              <a:gd name="connsiteY14" fmla="*/ 1025041 h 6681562"/>
              <a:gd name="connsiteX15" fmla="*/ 0 w 7740502"/>
              <a:gd name="connsiteY15" fmla="*/ 1535404 h 6681562"/>
              <a:gd name="connsiteX16" fmla="*/ 21265 w 7740502"/>
              <a:gd name="connsiteY16" fmla="*/ 2194622 h 6681562"/>
              <a:gd name="connsiteX17" fmla="*/ 63795 w 7740502"/>
              <a:gd name="connsiteY17" fmla="*/ 2683720 h 6681562"/>
              <a:gd name="connsiteX18" fmla="*/ 106325 w 7740502"/>
              <a:gd name="connsiteY18" fmla="*/ 3300409 h 6681562"/>
              <a:gd name="connsiteX19" fmla="*/ 148855 w 7740502"/>
              <a:gd name="connsiteY19" fmla="*/ 3470529 h 6681562"/>
              <a:gd name="connsiteX20" fmla="*/ 170121 w 7740502"/>
              <a:gd name="connsiteY20" fmla="*/ 3555590 h 6681562"/>
              <a:gd name="connsiteX21" fmla="*/ 191386 w 7740502"/>
              <a:gd name="connsiteY21" fmla="*/ 4937822 h 6681562"/>
              <a:gd name="connsiteX22" fmla="*/ 212651 w 7740502"/>
              <a:gd name="connsiteY22" fmla="*/ 5916018 h 6681562"/>
              <a:gd name="connsiteX23" fmla="*/ 318976 w 7740502"/>
              <a:gd name="connsiteY23" fmla="*/ 6171199 h 6681562"/>
              <a:gd name="connsiteX24" fmla="*/ 340242 w 7740502"/>
              <a:gd name="connsiteY24" fmla="*/ 6234995 h 6681562"/>
              <a:gd name="connsiteX25" fmla="*/ 574158 w 7740502"/>
              <a:gd name="connsiteY25" fmla="*/ 6256260 h 6681562"/>
              <a:gd name="connsiteX26" fmla="*/ 5401339 w 7740502"/>
              <a:gd name="connsiteY26" fmla="*/ 6256260 h 6681562"/>
              <a:gd name="connsiteX27" fmla="*/ 5699051 w 7740502"/>
              <a:gd name="connsiteY27" fmla="*/ 6234995 h 6681562"/>
              <a:gd name="connsiteX28" fmla="*/ 5869172 w 7740502"/>
              <a:gd name="connsiteY28" fmla="*/ 6192464 h 6681562"/>
              <a:gd name="connsiteX29" fmla="*/ 5932967 w 7740502"/>
              <a:gd name="connsiteY29" fmla="*/ 6171199 h 6681562"/>
              <a:gd name="connsiteX30" fmla="*/ 6166883 w 7740502"/>
              <a:gd name="connsiteY30" fmla="*/ 6149934 h 6681562"/>
              <a:gd name="connsiteX31" fmla="*/ 6251944 w 7740502"/>
              <a:gd name="connsiteY31" fmla="*/ 6128669 h 6681562"/>
              <a:gd name="connsiteX32" fmla="*/ 6294474 w 7740502"/>
              <a:gd name="connsiteY32" fmla="*/ 6064874 h 6681562"/>
              <a:gd name="connsiteX33" fmla="*/ 6358269 w 7740502"/>
              <a:gd name="connsiteY33" fmla="*/ 6022343 h 6681562"/>
              <a:gd name="connsiteX34" fmla="*/ 6400800 w 7740502"/>
              <a:gd name="connsiteY34" fmla="*/ 5894753 h 6681562"/>
              <a:gd name="connsiteX35" fmla="*/ 6358269 w 7740502"/>
              <a:gd name="connsiteY35" fmla="*/ 5256799 h 6681562"/>
              <a:gd name="connsiteX36" fmla="*/ 6337004 w 7740502"/>
              <a:gd name="connsiteY36" fmla="*/ 5107943 h 6681562"/>
              <a:gd name="connsiteX37" fmla="*/ 6315739 w 7740502"/>
              <a:gd name="connsiteY37" fmla="*/ 5044148 h 6681562"/>
              <a:gd name="connsiteX38" fmla="*/ 6294474 w 7740502"/>
              <a:gd name="connsiteY38" fmla="*/ 4831497 h 6681562"/>
              <a:gd name="connsiteX39" fmla="*/ 6273209 w 7740502"/>
              <a:gd name="connsiteY39" fmla="*/ 4767702 h 6681562"/>
              <a:gd name="connsiteX40" fmla="*/ 6251944 w 7740502"/>
              <a:gd name="connsiteY40" fmla="*/ 4661376 h 6681562"/>
              <a:gd name="connsiteX41" fmla="*/ 6230679 w 7740502"/>
              <a:gd name="connsiteY41" fmla="*/ 4065953 h 6681562"/>
              <a:gd name="connsiteX42" fmla="*/ 6209414 w 7740502"/>
              <a:gd name="connsiteY42" fmla="*/ 2832576 h 6681562"/>
              <a:gd name="connsiteX43" fmla="*/ 6188149 w 7740502"/>
              <a:gd name="connsiteY43" fmla="*/ 2768781 h 6681562"/>
              <a:gd name="connsiteX44" fmla="*/ 6166883 w 7740502"/>
              <a:gd name="connsiteY44" fmla="*/ 2683720 h 6681562"/>
              <a:gd name="connsiteX45" fmla="*/ 6166883 w 7740502"/>
              <a:gd name="connsiteY45" fmla="*/ 1067571 h 6681562"/>
              <a:gd name="connsiteX46" fmla="*/ 6188149 w 7740502"/>
              <a:gd name="connsiteY46" fmla="*/ 961246 h 6681562"/>
              <a:gd name="connsiteX47" fmla="*/ 6251944 w 7740502"/>
              <a:gd name="connsiteY47" fmla="*/ 280762 h 6681562"/>
              <a:gd name="connsiteX48" fmla="*/ 6358269 w 7740502"/>
              <a:gd name="connsiteY48" fmla="*/ 153171 h 6681562"/>
              <a:gd name="connsiteX49" fmla="*/ 6485860 w 7740502"/>
              <a:gd name="connsiteY49" fmla="*/ 110641 h 6681562"/>
              <a:gd name="connsiteX50" fmla="*/ 7017488 w 7740502"/>
              <a:gd name="connsiteY50" fmla="*/ 131906 h 6681562"/>
              <a:gd name="connsiteX51" fmla="*/ 7166344 w 7740502"/>
              <a:gd name="connsiteY51" fmla="*/ 153171 h 6681562"/>
              <a:gd name="connsiteX52" fmla="*/ 7208874 w 7740502"/>
              <a:gd name="connsiteY52" fmla="*/ 195702 h 6681562"/>
              <a:gd name="connsiteX53" fmla="*/ 7272669 w 7740502"/>
              <a:gd name="connsiteY53" fmla="*/ 323292 h 6681562"/>
              <a:gd name="connsiteX54" fmla="*/ 7357730 w 7740502"/>
              <a:gd name="connsiteY54" fmla="*/ 450883 h 6681562"/>
              <a:gd name="connsiteX55" fmla="*/ 7421525 w 7740502"/>
              <a:gd name="connsiteY55" fmla="*/ 684799 h 6681562"/>
              <a:gd name="connsiteX56" fmla="*/ 7442790 w 7740502"/>
              <a:gd name="connsiteY56" fmla="*/ 769860 h 6681562"/>
              <a:gd name="connsiteX57" fmla="*/ 7485321 w 7740502"/>
              <a:gd name="connsiteY57" fmla="*/ 1003776 h 6681562"/>
              <a:gd name="connsiteX58" fmla="*/ 7506586 w 7740502"/>
              <a:gd name="connsiteY58" fmla="*/ 1067571 h 6681562"/>
              <a:gd name="connsiteX59" fmla="*/ 7527851 w 7740502"/>
              <a:gd name="connsiteY59" fmla="*/ 2492334 h 6681562"/>
              <a:gd name="connsiteX60" fmla="*/ 7549116 w 7740502"/>
              <a:gd name="connsiteY60" fmla="*/ 2641190 h 6681562"/>
              <a:gd name="connsiteX61" fmla="*/ 7591646 w 7740502"/>
              <a:gd name="connsiteY61" fmla="*/ 2768781 h 6681562"/>
              <a:gd name="connsiteX62" fmla="*/ 7634176 w 7740502"/>
              <a:gd name="connsiteY62" fmla="*/ 3172818 h 6681562"/>
              <a:gd name="connsiteX63" fmla="*/ 7676707 w 7740502"/>
              <a:gd name="connsiteY63" fmla="*/ 3300409 h 6681562"/>
              <a:gd name="connsiteX64" fmla="*/ 7697972 w 7740502"/>
              <a:gd name="connsiteY64" fmla="*/ 3491795 h 6681562"/>
              <a:gd name="connsiteX65" fmla="*/ 7740502 w 7740502"/>
              <a:gd name="connsiteY65" fmla="*/ 3832036 h 6681562"/>
              <a:gd name="connsiteX66" fmla="*/ 7719237 w 7740502"/>
              <a:gd name="connsiteY66" fmla="*/ 4002157 h 6681562"/>
              <a:gd name="connsiteX0" fmla="*/ 1080270 w 7740502"/>
              <a:gd name="connsiteY0" fmla="*/ 7163369 h 7163369"/>
              <a:gd name="connsiteX1" fmla="*/ 1127051 w 7740502"/>
              <a:gd name="connsiteY1" fmla="*/ 1875646 h 7163369"/>
              <a:gd name="connsiteX2" fmla="*/ 1148316 w 7740502"/>
              <a:gd name="connsiteY2" fmla="*/ 1811850 h 7163369"/>
              <a:gd name="connsiteX3" fmla="*/ 1169581 w 7740502"/>
              <a:gd name="connsiteY3" fmla="*/ 1599199 h 7163369"/>
              <a:gd name="connsiteX4" fmla="*/ 1148316 w 7740502"/>
              <a:gd name="connsiteY4" fmla="*/ 195702 h 7163369"/>
              <a:gd name="connsiteX5" fmla="*/ 1084521 w 7740502"/>
              <a:gd name="connsiteY5" fmla="*/ 110641 h 7163369"/>
              <a:gd name="connsiteX6" fmla="*/ 978195 w 7740502"/>
              <a:gd name="connsiteY6" fmla="*/ 4315 h 7163369"/>
              <a:gd name="connsiteX7" fmla="*/ 510362 w 7740502"/>
              <a:gd name="connsiteY7" fmla="*/ 25581 h 7163369"/>
              <a:gd name="connsiteX8" fmla="*/ 318976 w 7740502"/>
              <a:gd name="connsiteY8" fmla="*/ 46846 h 7163369"/>
              <a:gd name="connsiteX9" fmla="*/ 191386 w 7740502"/>
              <a:gd name="connsiteY9" fmla="*/ 89376 h 7163369"/>
              <a:gd name="connsiteX10" fmla="*/ 170121 w 7740502"/>
              <a:gd name="connsiteY10" fmla="*/ 238232 h 7163369"/>
              <a:gd name="connsiteX11" fmla="*/ 127590 w 7740502"/>
              <a:gd name="connsiteY11" fmla="*/ 408353 h 7163369"/>
              <a:gd name="connsiteX12" fmla="*/ 106325 w 7740502"/>
              <a:gd name="connsiteY12" fmla="*/ 706064 h 7163369"/>
              <a:gd name="connsiteX13" fmla="*/ 63795 w 7740502"/>
              <a:gd name="connsiteY13" fmla="*/ 769860 h 7163369"/>
              <a:gd name="connsiteX14" fmla="*/ 42530 w 7740502"/>
              <a:gd name="connsiteY14" fmla="*/ 1025041 h 7163369"/>
              <a:gd name="connsiteX15" fmla="*/ 0 w 7740502"/>
              <a:gd name="connsiteY15" fmla="*/ 1535404 h 7163369"/>
              <a:gd name="connsiteX16" fmla="*/ 21265 w 7740502"/>
              <a:gd name="connsiteY16" fmla="*/ 2194622 h 7163369"/>
              <a:gd name="connsiteX17" fmla="*/ 63795 w 7740502"/>
              <a:gd name="connsiteY17" fmla="*/ 2683720 h 7163369"/>
              <a:gd name="connsiteX18" fmla="*/ 106325 w 7740502"/>
              <a:gd name="connsiteY18" fmla="*/ 3300409 h 7163369"/>
              <a:gd name="connsiteX19" fmla="*/ 148855 w 7740502"/>
              <a:gd name="connsiteY19" fmla="*/ 3470529 h 7163369"/>
              <a:gd name="connsiteX20" fmla="*/ 170121 w 7740502"/>
              <a:gd name="connsiteY20" fmla="*/ 3555590 h 7163369"/>
              <a:gd name="connsiteX21" fmla="*/ 191386 w 7740502"/>
              <a:gd name="connsiteY21" fmla="*/ 4937822 h 7163369"/>
              <a:gd name="connsiteX22" fmla="*/ 212651 w 7740502"/>
              <a:gd name="connsiteY22" fmla="*/ 5916018 h 7163369"/>
              <a:gd name="connsiteX23" fmla="*/ 318976 w 7740502"/>
              <a:gd name="connsiteY23" fmla="*/ 6171199 h 7163369"/>
              <a:gd name="connsiteX24" fmla="*/ 340242 w 7740502"/>
              <a:gd name="connsiteY24" fmla="*/ 6234995 h 7163369"/>
              <a:gd name="connsiteX25" fmla="*/ 574158 w 7740502"/>
              <a:gd name="connsiteY25" fmla="*/ 6256260 h 7163369"/>
              <a:gd name="connsiteX26" fmla="*/ 5401339 w 7740502"/>
              <a:gd name="connsiteY26" fmla="*/ 6256260 h 7163369"/>
              <a:gd name="connsiteX27" fmla="*/ 5699051 w 7740502"/>
              <a:gd name="connsiteY27" fmla="*/ 6234995 h 7163369"/>
              <a:gd name="connsiteX28" fmla="*/ 5869172 w 7740502"/>
              <a:gd name="connsiteY28" fmla="*/ 6192464 h 7163369"/>
              <a:gd name="connsiteX29" fmla="*/ 5932967 w 7740502"/>
              <a:gd name="connsiteY29" fmla="*/ 6171199 h 7163369"/>
              <a:gd name="connsiteX30" fmla="*/ 6166883 w 7740502"/>
              <a:gd name="connsiteY30" fmla="*/ 6149934 h 7163369"/>
              <a:gd name="connsiteX31" fmla="*/ 6251944 w 7740502"/>
              <a:gd name="connsiteY31" fmla="*/ 6128669 h 7163369"/>
              <a:gd name="connsiteX32" fmla="*/ 6294474 w 7740502"/>
              <a:gd name="connsiteY32" fmla="*/ 6064874 h 7163369"/>
              <a:gd name="connsiteX33" fmla="*/ 6358269 w 7740502"/>
              <a:gd name="connsiteY33" fmla="*/ 6022343 h 7163369"/>
              <a:gd name="connsiteX34" fmla="*/ 6400800 w 7740502"/>
              <a:gd name="connsiteY34" fmla="*/ 5894753 h 7163369"/>
              <a:gd name="connsiteX35" fmla="*/ 6358269 w 7740502"/>
              <a:gd name="connsiteY35" fmla="*/ 5256799 h 7163369"/>
              <a:gd name="connsiteX36" fmla="*/ 6337004 w 7740502"/>
              <a:gd name="connsiteY36" fmla="*/ 5107943 h 7163369"/>
              <a:gd name="connsiteX37" fmla="*/ 6315739 w 7740502"/>
              <a:gd name="connsiteY37" fmla="*/ 5044148 h 7163369"/>
              <a:gd name="connsiteX38" fmla="*/ 6294474 w 7740502"/>
              <a:gd name="connsiteY38" fmla="*/ 4831497 h 7163369"/>
              <a:gd name="connsiteX39" fmla="*/ 6273209 w 7740502"/>
              <a:gd name="connsiteY39" fmla="*/ 4767702 h 7163369"/>
              <a:gd name="connsiteX40" fmla="*/ 6251944 w 7740502"/>
              <a:gd name="connsiteY40" fmla="*/ 4661376 h 7163369"/>
              <a:gd name="connsiteX41" fmla="*/ 6230679 w 7740502"/>
              <a:gd name="connsiteY41" fmla="*/ 4065953 h 7163369"/>
              <a:gd name="connsiteX42" fmla="*/ 6209414 w 7740502"/>
              <a:gd name="connsiteY42" fmla="*/ 2832576 h 7163369"/>
              <a:gd name="connsiteX43" fmla="*/ 6188149 w 7740502"/>
              <a:gd name="connsiteY43" fmla="*/ 2768781 h 7163369"/>
              <a:gd name="connsiteX44" fmla="*/ 6166883 w 7740502"/>
              <a:gd name="connsiteY44" fmla="*/ 2683720 h 7163369"/>
              <a:gd name="connsiteX45" fmla="*/ 6166883 w 7740502"/>
              <a:gd name="connsiteY45" fmla="*/ 1067571 h 7163369"/>
              <a:gd name="connsiteX46" fmla="*/ 6188149 w 7740502"/>
              <a:gd name="connsiteY46" fmla="*/ 961246 h 7163369"/>
              <a:gd name="connsiteX47" fmla="*/ 6251944 w 7740502"/>
              <a:gd name="connsiteY47" fmla="*/ 280762 h 7163369"/>
              <a:gd name="connsiteX48" fmla="*/ 6358269 w 7740502"/>
              <a:gd name="connsiteY48" fmla="*/ 153171 h 7163369"/>
              <a:gd name="connsiteX49" fmla="*/ 6485860 w 7740502"/>
              <a:gd name="connsiteY49" fmla="*/ 110641 h 7163369"/>
              <a:gd name="connsiteX50" fmla="*/ 7017488 w 7740502"/>
              <a:gd name="connsiteY50" fmla="*/ 131906 h 7163369"/>
              <a:gd name="connsiteX51" fmla="*/ 7166344 w 7740502"/>
              <a:gd name="connsiteY51" fmla="*/ 153171 h 7163369"/>
              <a:gd name="connsiteX52" fmla="*/ 7208874 w 7740502"/>
              <a:gd name="connsiteY52" fmla="*/ 195702 h 7163369"/>
              <a:gd name="connsiteX53" fmla="*/ 7272669 w 7740502"/>
              <a:gd name="connsiteY53" fmla="*/ 323292 h 7163369"/>
              <a:gd name="connsiteX54" fmla="*/ 7357730 w 7740502"/>
              <a:gd name="connsiteY54" fmla="*/ 450883 h 7163369"/>
              <a:gd name="connsiteX55" fmla="*/ 7421525 w 7740502"/>
              <a:gd name="connsiteY55" fmla="*/ 684799 h 7163369"/>
              <a:gd name="connsiteX56" fmla="*/ 7442790 w 7740502"/>
              <a:gd name="connsiteY56" fmla="*/ 769860 h 7163369"/>
              <a:gd name="connsiteX57" fmla="*/ 7485321 w 7740502"/>
              <a:gd name="connsiteY57" fmla="*/ 1003776 h 7163369"/>
              <a:gd name="connsiteX58" fmla="*/ 7506586 w 7740502"/>
              <a:gd name="connsiteY58" fmla="*/ 1067571 h 7163369"/>
              <a:gd name="connsiteX59" fmla="*/ 7527851 w 7740502"/>
              <a:gd name="connsiteY59" fmla="*/ 2492334 h 7163369"/>
              <a:gd name="connsiteX60" fmla="*/ 7549116 w 7740502"/>
              <a:gd name="connsiteY60" fmla="*/ 2641190 h 7163369"/>
              <a:gd name="connsiteX61" fmla="*/ 7591646 w 7740502"/>
              <a:gd name="connsiteY61" fmla="*/ 2768781 h 7163369"/>
              <a:gd name="connsiteX62" fmla="*/ 7634176 w 7740502"/>
              <a:gd name="connsiteY62" fmla="*/ 3172818 h 7163369"/>
              <a:gd name="connsiteX63" fmla="*/ 7676707 w 7740502"/>
              <a:gd name="connsiteY63" fmla="*/ 3300409 h 7163369"/>
              <a:gd name="connsiteX64" fmla="*/ 7697972 w 7740502"/>
              <a:gd name="connsiteY64" fmla="*/ 3491795 h 7163369"/>
              <a:gd name="connsiteX65" fmla="*/ 7740502 w 7740502"/>
              <a:gd name="connsiteY65" fmla="*/ 3832036 h 7163369"/>
              <a:gd name="connsiteX66" fmla="*/ 7719237 w 7740502"/>
              <a:gd name="connsiteY66" fmla="*/ 4002157 h 7163369"/>
              <a:gd name="connsiteX0" fmla="*/ 1080270 w 7740502"/>
              <a:gd name="connsiteY0" fmla="*/ 7163369 h 7163369"/>
              <a:gd name="connsiteX1" fmla="*/ 1127051 w 7740502"/>
              <a:gd name="connsiteY1" fmla="*/ 1875646 h 7163369"/>
              <a:gd name="connsiteX2" fmla="*/ 1148316 w 7740502"/>
              <a:gd name="connsiteY2" fmla="*/ 1811850 h 7163369"/>
              <a:gd name="connsiteX3" fmla="*/ 1169581 w 7740502"/>
              <a:gd name="connsiteY3" fmla="*/ 1599199 h 7163369"/>
              <a:gd name="connsiteX4" fmla="*/ 1148316 w 7740502"/>
              <a:gd name="connsiteY4" fmla="*/ 195702 h 7163369"/>
              <a:gd name="connsiteX5" fmla="*/ 1084521 w 7740502"/>
              <a:gd name="connsiteY5" fmla="*/ 110641 h 7163369"/>
              <a:gd name="connsiteX6" fmla="*/ 978195 w 7740502"/>
              <a:gd name="connsiteY6" fmla="*/ 4315 h 7163369"/>
              <a:gd name="connsiteX7" fmla="*/ 510362 w 7740502"/>
              <a:gd name="connsiteY7" fmla="*/ 25581 h 7163369"/>
              <a:gd name="connsiteX8" fmla="*/ 318976 w 7740502"/>
              <a:gd name="connsiteY8" fmla="*/ 46846 h 7163369"/>
              <a:gd name="connsiteX9" fmla="*/ 191386 w 7740502"/>
              <a:gd name="connsiteY9" fmla="*/ 89376 h 7163369"/>
              <a:gd name="connsiteX10" fmla="*/ 170121 w 7740502"/>
              <a:gd name="connsiteY10" fmla="*/ 238232 h 7163369"/>
              <a:gd name="connsiteX11" fmla="*/ 127590 w 7740502"/>
              <a:gd name="connsiteY11" fmla="*/ 408353 h 7163369"/>
              <a:gd name="connsiteX12" fmla="*/ 106325 w 7740502"/>
              <a:gd name="connsiteY12" fmla="*/ 706064 h 7163369"/>
              <a:gd name="connsiteX13" fmla="*/ 63795 w 7740502"/>
              <a:gd name="connsiteY13" fmla="*/ 769860 h 7163369"/>
              <a:gd name="connsiteX14" fmla="*/ 42530 w 7740502"/>
              <a:gd name="connsiteY14" fmla="*/ 1025041 h 7163369"/>
              <a:gd name="connsiteX15" fmla="*/ 0 w 7740502"/>
              <a:gd name="connsiteY15" fmla="*/ 1535404 h 7163369"/>
              <a:gd name="connsiteX16" fmla="*/ 21265 w 7740502"/>
              <a:gd name="connsiteY16" fmla="*/ 2194622 h 7163369"/>
              <a:gd name="connsiteX17" fmla="*/ 63795 w 7740502"/>
              <a:gd name="connsiteY17" fmla="*/ 2683720 h 7163369"/>
              <a:gd name="connsiteX18" fmla="*/ 106325 w 7740502"/>
              <a:gd name="connsiteY18" fmla="*/ 3300409 h 7163369"/>
              <a:gd name="connsiteX19" fmla="*/ 148855 w 7740502"/>
              <a:gd name="connsiteY19" fmla="*/ 3470529 h 7163369"/>
              <a:gd name="connsiteX20" fmla="*/ 170121 w 7740502"/>
              <a:gd name="connsiteY20" fmla="*/ 3555590 h 7163369"/>
              <a:gd name="connsiteX21" fmla="*/ 191386 w 7740502"/>
              <a:gd name="connsiteY21" fmla="*/ 4937822 h 7163369"/>
              <a:gd name="connsiteX22" fmla="*/ 212651 w 7740502"/>
              <a:gd name="connsiteY22" fmla="*/ 5916018 h 7163369"/>
              <a:gd name="connsiteX23" fmla="*/ 318976 w 7740502"/>
              <a:gd name="connsiteY23" fmla="*/ 6171199 h 7163369"/>
              <a:gd name="connsiteX24" fmla="*/ 340242 w 7740502"/>
              <a:gd name="connsiteY24" fmla="*/ 6234995 h 7163369"/>
              <a:gd name="connsiteX25" fmla="*/ 574158 w 7740502"/>
              <a:gd name="connsiteY25" fmla="*/ 6256260 h 7163369"/>
              <a:gd name="connsiteX26" fmla="*/ 5401339 w 7740502"/>
              <a:gd name="connsiteY26" fmla="*/ 6256260 h 7163369"/>
              <a:gd name="connsiteX27" fmla="*/ 5699051 w 7740502"/>
              <a:gd name="connsiteY27" fmla="*/ 6234995 h 7163369"/>
              <a:gd name="connsiteX28" fmla="*/ 5869172 w 7740502"/>
              <a:gd name="connsiteY28" fmla="*/ 6192464 h 7163369"/>
              <a:gd name="connsiteX29" fmla="*/ 5932967 w 7740502"/>
              <a:gd name="connsiteY29" fmla="*/ 6171199 h 7163369"/>
              <a:gd name="connsiteX30" fmla="*/ 6166883 w 7740502"/>
              <a:gd name="connsiteY30" fmla="*/ 6149934 h 7163369"/>
              <a:gd name="connsiteX31" fmla="*/ 6251944 w 7740502"/>
              <a:gd name="connsiteY31" fmla="*/ 6128669 h 7163369"/>
              <a:gd name="connsiteX32" fmla="*/ 6294474 w 7740502"/>
              <a:gd name="connsiteY32" fmla="*/ 6064874 h 7163369"/>
              <a:gd name="connsiteX33" fmla="*/ 6358269 w 7740502"/>
              <a:gd name="connsiteY33" fmla="*/ 6022343 h 7163369"/>
              <a:gd name="connsiteX34" fmla="*/ 6400800 w 7740502"/>
              <a:gd name="connsiteY34" fmla="*/ 5894753 h 7163369"/>
              <a:gd name="connsiteX35" fmla="*/ 6358269 w 7740502"/>
              <a:gd name="connsiteY35" fmla="*/ 5256799 h 7163369"/>
              <a:gd name="connsiteX36" fmla="*/ 6337004 w 7740502"/>
              <a:gd name="connsiteY36" fmla="*/ 5107943 h 7163369"/>
              <a:gd name="connsiteX37" fmla="*/ 6315739 w 7740502"/>
              <a:gd name="connsiteY37" fmla="*/ 5044148 h 7163369"/>
              <a:gd name="connsiteX38" fmla="*/ 6294474 w 7740502"/>
              <a:gd name="connsiteY38" fmla="*/ 4831497 h 7163369"/>
              <a:gd name="connsiteX39" fmla="*/ 6273209 w 7740502"/>
              <a:gd name="connsiteY39" fmla="*/ 4767702 h 7163369"/>
              <a:gd name="connsiteX40" fmla="*/ 6251944 w 7740502"/>
              <a:gd name="connsiteY40" fmla="*/ 4661376 h 7163369"/>
              <a:gd name="connsiteX41" fmla="*/ 6230679 w 7740502"/>
              <a:gd name="connsiteY41" fmla="*/ 4065953 h 7163369"/>
              <a:gd name="connsiteX42" fmla="*/ 6209414 w 7740502"/>
              <a:gd name="connsiteY42" fmla="*/ 2832576 h 7163369"/>
              <a:gd name="connsiteX43" fmla="*/ 6188149 w 7740502"/>
              <a:gd name="connsiteY43" fmla="*/ 2768781 h 7163369"/>
              <a:gd name="connsiteX44" fmla="*/ 6166883 w 7740502"/>
              <a:gd name="connsiteY44" fmla="*/ 2683720 h 7163369"/>
              <a:gd name="connsiteX45" fmla="*/ 6166883 w 7740502"/>
              <a:gd name="connsiteY45" fmla="*/ 1067571 h 7163369"/>
              <a:gd name="connsiteX46" fmla="*/ 6188149 w 7740502"/>
              <a:gd name="connsiteY46" fmla="*/ 961246 h 7163369"/>
              <a:gd name="connsiteX47" fmla="*/ 6251944 w 7740502"/>
              <a:gd name="connsiteY47" fmla="*/ 280762 h 7163369"/>
              <a:gd name="connsiteX48" fmla="*/ 6358269 w 7740502"/>
              <a:gd name="connsiteY48" fmla="*/ 153171 h 7163369"/>
              <a:gd name="connsiteX49" fmla="*/ 6485860 w 7740502"/>
              <a:gd name="connsiteY49" fmla="*/ 110641 h 7163369"/>
              <a:gd name="connsiteX50" fmla="*/ 7017488 w 7740502"/>
              <a:gd name="connsiteY50" fmla="*/ 131906 h 7163369"/>
              <a:gd name="connsiteX51" fmla="*/ 7166344 w 7740502"/>
              <a:gd name="connsiteY51" fmla="*/ 153171 h 7163369"/>
              <a:gd name="connsiteX52" fmla="*/ 7208874 w 7740502"/>
              <a:gd name="connsiteY52" fmla="*/ 195702 h 7163369"/>
              <a:gd name="connsiteX53" fmla="*/ 7272669 w 7740502"/>
              <a:gd name="connsiteY53" fmla="*/ 323292 h 7163369"/>
              <a:gd name="connsiteX54" fmla="*/ 7357730 w 7740502"/>
              <a:gd name="connsiteY54" fmla="*/ 450883 h 7163369"/>
              <a:gd name="connsiteX55" fmla="*/ 7421525 w 7740502"/>
              <a:gd name="connsiteY55" fmla="*/ 684799 h 7163369"/>
              <a:gd name="connsiteX56" fmla="*/ 7442790 w 7740502"/>
              <a:gd name="connsiteY56" fmla="*/ 769860 h 7163369"/>
              <a:gd name="connsiteX57" fmla="*/ 7485321 w 7740502"/>
              <a:gd name="connsiteY57" fmla="*/ 1003776 h 7163369"/>
              <a:gd name="connsiteX58" fmla="*/ 7506586 w 7740502"/>
              <a:gd name="connsiteY58" fmla="*/ 1067571 h 7163369"/>
              <a:gd name="connsiteX59" fmla="*/ 7527851 w 7740502"/>
              <a:gd name="connsiteY59" fmla="*/ 2492334 h 7163369"/>
              <a:gd name="connsiteX60" fmla="*/ 7549116 w 7740502"/>
              <a:gd name="connsiteY60" fmla="*/ 2641190 h 7163369"/>
              <a:gd name="connsiteX61" fmla="*/ 7591646 w 7740502"/>
              <a:gd name="connsiteY61" fmla="*/ 2768781 h 7163369"/>
              <a:gd name="connsiteX62" fmla="*/ 7634176 w 7740502"/>
              <a:gd name="connsiteY62" fmla="*/ 3172818 h 7163369"/>
              <a:gd name="connsiteX63" fmla="*/ 7676707 w 7740502"/>
              <a:gd name="connsiteY63" fmla="*/ 3300409 h 7163369"/>
              <a:gd name="connsiteX64" fmla="*/ 7697972 w 7740502"/>
              <a:gd name="connsiteY64" fmla="*/ 3491795 h 7163369"/>
              <a:gd name="connsiteX65" fmla="*/ 7740502 w 7740502"/>
              <a:gd name="connsiteY65" fmla="*/ 3832036 h 7163369"/>
              <a:gd name="connsiteX66" fmla="*/ 7632998 w 7740502"/>
              <a:gd name="connsiteY66" fmla="*/ 5115689 h 7163369"/>
              <a:gd name="connsiteX0" fmla="*/ 1080270 w 8161878"/>
              <a:gd name="connsiteY0" fmla="*/ 7163369 h 7163369"/>
              <a:gd name="connsiteX1" fmla="*/ 1127051 w 8161878"/>
              <a:gd name="connsiteY1" fmla="*/ 1875646 h 7163369"/>
              <a:gd name="connsiteX2" fmla="*/ 1148316 w 8161878"/>
              <a:gd name="connsiteY2" fmla="*/ 1811850 h 7163369"/>
              <a:gd name="connsiteX3" fmla="*/ 1169581 w 8161878"/>
              <a:gd name="connsiteY3" fmla="*/ 1599199 h 7163369"/>
              <a:gd name="connsiteX4" fmla="*/ 1148316 w 8161878"/>
              <a:gd name="connsiteY4" fmla="*/ 195702 h 7163369"/>
              <a:gd name="connsiteX5" fmla="*/ 1084521 w 8161878"/>
              <a:gd name="connsiteY5" fmla="*/ 110641 h 7163369"/>
              <a:gd name="connsiteX6" fmla="*/ 978195 w 8161878"/>
              <a:gd name="connsiteY6" fmla="*/ 4315 h 7163369"/>
              <a:gd name="connsiteX7" fmla="*/ 510362 w 8161878"/>
              <a:gd name="connsiteY7" fmla="*/ 25581 h 7163369"/>
              <a:gd name="connsiteX8" fmla="*/ 318976 w 8161878"/>
              <a:gd name="connsiteY8" fmla="*/ 46846 h 7163369"/>
              <a:gd name="connsiteX9" fmla="*/ 191386 w 8161878"/>
              <a:gd name="connsiteY9" fmla="*/ 89376 h 7163369"/>
              <a:gd name="connsiteX10" fmla="*/ 170121 w 8161878"/>
              <a:gd name="connsiteY10" fmla="*/ 238232 h 7163369"/>
              <a:gd name="connsiteX11" fmla="*/ 127590 w 8161878"/>
              <a:gd name="connsiteY11" fmla="*/ 408353 h 7163369"/>
              <a:gd name="connsiteX12" fmla="*/ 106325 w 8161878"/>
              <a:gd name="connsiteY12" fmla="*/ 706064 h 7163369"/>
              <a:gd name="connsiteX13" fmla="*/ 63795 w 8161878"/>
              <a:gd name="connsiteY13" fmla="*/ 769860 h 7163369"/>
              <a:gd name="connsiteX14" fmla="*/ 42530 w 8161878"/>
              <a:gd name="connsiteY14" fmla="*/ 1025041 h 7163369"/>
              <a:gd name="connsiteX15" fmla="*/ 0 w 8161878"/>
              <a:gd name="connsiteY15" fmla="*/ 1535404 h 7163369"/>
              <a:gd name="connsiteX16" fmla="*/ 21265 w 8161878"/>
              <a:gd name="connsiteY16" fmla="*/ 2194622 h 7163369"/>
              <a:gd name="connsiteX17" fmla="*/ 63795 w 8161878"/>
              <a:gd name="connsiteY17" fmla="*/ 2683720 h 7163369"/>
              <a:gd name="connsiteX18" fmla="*/ 106325 w 8161878"/>
              <a:gd name="connsiteY18" fmla="*/ 3300409 h 7163369"/>
              <a:gd name="connsiteX19" fmla="*/ 148855 w 8161878"/>
              <a:gd name="connsiteY19" fmla="*/ 3470529 h 7163369"/>
              <a:gd name="connsiteX20" fmla="*/ 170121 w 8161878"/>
              <a:gd name="connsiteY20" fmla="*/ 3555590 h 7163369"/>
              <a:gd name="connsiteX21" fmla="*/ 191386 w 8161878"/>
              <a:gd name="connsiteY21" fmla="*/ 4937822 h 7163369"/>
              <a:gd name="connsiteX22" fmla="*/ 212651 w 8161878"/>
              <a:gd name="connsiteY22" fmla="*/ 5916018 h 7163369"/>
              <a:gd name="connsiteX23" fmla="*/ 318976 w 8161878"/>
              <a:gd name="connsiteY23" fmla="*/ 6171199 h 7163369"/>
              <a:gd name="connsiteX24" fmla="*/ 340242 w 8161878"/>
              <a:gd name="connsiteY24" fmla="*/ 6234995 h 7163369"/>
              <a:gd name="connsiteX25" fmla="*/ 574158 w 8161878"/>
              <a:gd name="connsiteY25" fmla="*/ 6256260 h 7163369"/>
              <a:gd name="connsiteX26" fmla="*/ 5401339 w 8161878"/>
              <a:gd name="connsiteY26" fmla="*/ 6256260 h 7163369"/>
              <a:gd name="connsiteX27" fmla="*/ 5699051 w 8161878"/>
              <a:gd name="connsiteY27" fmla="*/ 6234995 h 7163369"/>
              <a:gd name="connsiteX28" fmla="*/ 5869172 w 8161878"/>
              <a:gd name="connsiteY28" fmla="*/ 6192464 h 7163369"/>
              <a:gd name="connsiteX29" fmla="*/ 5932967 w 8161878"/>
              <a:gd name="connsiteY29" fmla="*/ 6171199 h 7163369"/>
              <a:gd name="connsiteX30" fmla="*/ 6166883 w 8161878"/>
              <a:gd name="connsiteY30" fmla="*/ 6149934 h 7163369"/>
              <a:gd name="connsiteX31" fmla="*/ 6251944 w 8161878"/>
              <a:gd name="connsiteY31" fmla="*/ 6128669 h 7163369"/>
              <a:gd name="connsiteX32" fmla="*/ 6294474 w 8161878"/>
              <a:gd name="connsiteY32" fmla="*/ 6064874 h 7163369"/>
              <a:gd name="connsiteX33" fmla="*/ 6358269 w 8161878"/>
              <a:gd name="connsiteY33" fmla="*/ 6022343 h 7163369"/>
              <a:gd name="connsiteX34" fmla="*/ 6400800 w 8161878"/>
              <a:gd name="connsiteY34" fmla="*/ 5894753 h 7163369"/>
              <a:gd name="connsiteX35" fmla="*/ 6358269 w 8161878"/>
              <a:gd name="connsiteY35" fmla="*/ 5256799 h 7163369"/>
              <a:gd name="connsiteX36" fmla="*/ 6337004 w 8161878"/>
              <a:gd name="connsiteY36" fmla="*/ 5107943 h 7163369"/>
              <a:gd name="connsiteX37" fmla="*/ 6315739 w 8161878"/>
              <a:gd name="connsiteY37" fmla="*/ 5044148 h 7163369"/>
              <a:gd name="connsiteX38" fmla="*/ 6294474 w 8161878"/>
              <a:gd name="connsiteY38" fmla="*/ 4831497 h 7163369"/>
              <a:gd name="connsiteX39" fmla="*/ 6273209 w 8161878"/>
              <a:gd name="connsiteY39" fmla="*/ 4767702 h 7163369"/>
              <a:gd name="connsiteX40" fmla="*/ 6251944 w 8161878"/>
              <a:gd name="connsiteY40" fmla="*/ 4661376 h 7163369"/>
              <a:gd name="connsiteX41" fmla="*/ 6230679 w 8161878"/>
              <a:gd name="connsiteY41" fmla="*/ 4065953 h 7163369"/>
              <a:gd name="connsiteX42" fmla="*/ 6209414 w 8161878"/>
              <a:gd name="connsiteY42" fmla="*/ 2832576 h 7163369"/>
              <a:gd name="connsiteX43" fmla="*/ 6188149 w 8161878"/>
              <a:gd name="connsiteY43" fmla="*/ 2768781 h 7163369"/>
              <a:gd name="connsiteX44" fmla="*/ 6166883 w 8161878"/>
              <a:gd name="connsiteY44" fmla="*/ 2683720 h 7163369"/>
              <a:gd name="connsiteX45" fmla="*/ 6166883 w 8161878"/>
              <a:gd name="connsiteY45" fmla="*/ 1067571 h 7163369"/>
              <a:gd name="connsiteX46" fmla="*/ 6188149 w 8161878"/>
              <a:gd name="connsiteY46" fmla="*/ 961246 h 7163369"/>
              <a:gd name="connsiteX47" fmla="*/ 6251944 w 8161878"/>
              <a:gd name="connsiteY47" fmla="*/ 280762 h 7163369"/>
              <a:gd name="connsiteX48" fmla="*/ 6358269 w 8161878"/>
              <a:gd name="connsiteY48" fmla="*/ 153171 h 7163369"/>
              <a:gd name="connsiteX49" fmla="*/ 6485860 w 8161878"/>
              <a:gd name="connsiteY49" fmla="*/ 110641 h 7163369"/>
              <a:gd name="connsiteX50" fmla="*/ 7017488 w 8161878"/>
              <a:gd name="connsiteY50" fmla="*/ 131906 h 7163369"/>
              <a:gd name="connsiteX51" fmla="*/ 7166344 w 8161878"/>
              <a:gd name="connsiteY51" fmla="*/ 153171 h 7163369"/>
              <a:gd name="connsiteX52" fmla="*/ 7208874 w 8161878"/>
              <a:gd name="connsiteY52" fmla="*/ 195702 h 7163369"/>
              <a:gd name="connsiteX53" fmla="*/ 8137054 w 8161878"/>
              <a:gd name="connsiteY53" fmla="*/ 297620 h 7163369"/>
              <a:gd name="connsiteX54" fmla="*/ 7357730 w 8161878"/>
              <a:gd name="connsiteY54" fmla="*/ 450883 h 7163369"/>
              <a:gd name="connsiteX55" fmla="*/ 7421525 w 8161878"/>
              <a:gd name="connsiteY55" fmla="*/ 684799 h 7163369"/>
              <a:gd name="connsiteX56" fmla="*/ 7442790 w 8161878"/>
              <a:gd name="connsiteY56" fmla="*/ 769860 h 7163369"/>
              <a:gd name="connsiteX57" fmla="*/ 7485321 w 8161878"/>
              <a:gd name="connsiteY57" fmla="*/ 1003776 h 7163369"/>
              <a:gd name="connsiteX58" fmla="*/ 7506586 w 8161878"/>
              <a:gd name="connsiteY58" fmla="*/ 1067571 h 7163369"/>
              <a:gd name="connsiteX59" fmla="*/ 7527851 w 8161878"/>
              <a:gd name="connsiteY59" fmla="*/ 2492334 h 7163369"/>
              <a:gd name="connsiteX60" fmla="*/ 7549116 w 8161878"/>
              <a:gd name="connsiteY60" fmla="*/ 2641190 h 7163369"/>
              <a:gd name="connsiteX61" fmla="*/ 7591646 w 8161878"/>
              <a:gd name="connsiteY61" fmla="*/ 2768781 h 7163369"/>
              <a:gd name="connsiteX62" fmla="*/ 7634176 w 8161878"/>
              <a:gd name="connsiteY62" fmla="*/ 3172818 h 7163369"/>
              <a:gd name="connsiteX63" fmla="*/ 7676707 w 8161878"/>
              <a:gd name="connsiteY63" fmla="*/ 3300409 h 7163369"/>
              <a:gd name="connsiteX64" fmla="*/ 7697972 w 8161878"/>
              <a:gd name="connsiteY64" fmla="*/ 3491795 h 7163369"/>
              <a:gd name="connsiteX65" fmla="*/ 7740502 w 8161878"/>
              <a:gd name="connsiteY65" fmla="*/ 3832036 h 7163369"/>
              <a:gd name="connsiteX66" fmla="*/ 7632998 w 8161878"/>
              <a:gd name="connsiteY66" fmla="*/ 5115689 h 7163369"/>
              <a:gd name="connsiteX0" fmla="*/ 1080270 w 8320819"/>
              <a:gd name="connsiteY0" fmla="*/ 7163369 h 7163369"/>
              <a:gd name="connsiteX1" fmla="*/ 1127051 w 8320819"/>
              <a:gd name="connsiteY1" fmla="*/ 1875646 h 7163369"/>
              <a:gd name="connsiteX2" fmla="*/ 1148316 w 8320819"/>
              <a:gd name="connsiteY2" fmla="*/ 1811850 h 7163369"/>
              <a:gd name="connsiteX3" fmla="*/ 1169581 w 8320819"/>
              <a:gd name="connsiteY3" fmla="*/ 1599199 h 7163369"/>
              <a:gd name="connsiteX4" fmla="*/ 1148316 w 8320819"/>
              <a:gd name="connsiteY4" fmla="*/ 195702 h 7163369"/>
              <a:gd name="connsiteX5" fmla="*/ 1084521 w 8320819"/>
              <a:gd name="connsiteY5" fmla="*/ 110641 h 7163369"/>
              <a:gd name="connsiteX6" fmla="*/ 978195 w 8320819"/>
              <a:gd name="connsiteY6" fmla="*/ 4315 h 7163369"/>
              <a:gd name="connsiteX7" fmla="*/ 510362 w 8320819"/>
              <a:gd name="connsiteY7" fmla="*/ 25581 h 7163369"/>
              <a:gd name="connsiteX8" fmla="*/ 318976 w 8320819"/>
              <a:gd name="connsiteY8" fmla="*/ 46846 h 7163369"/>
              <a:gd name="connsiteX9" fmla="*/ 191386 w 8320819"/>
              <a:gd name="connsiteY9" fmla="*/ 89376 h 7163369"/>
              <a:gd name="connsiteX10" fmla="*/ 170121 w 8320819"/>
              <a:gd name="connsiteY10" fmla="*/ 238232 h 7163369"/>
              <a:gd name="connsiteX11" fmla="*/ 127590 w 8320819"/>
              <a:gd name="connsiteY11" fmla="*/ 408353 h 7163369"/>
              <a:gd name="connsiteX12" fmla="*/ 106325 w 8320819"/>
              <a:gd name="connsiteY12" fmla="*/ 706064 h 7163369"/>
              <a:gd name="connsiteX13" fmla="*/ 63795 w 8320819"/>
              <a:gd name="connsiteY13" fmla="*/ 769860 h 7163369"/>
              <a:gd name="connsiteX14" fmla="*/ 42530 w 8320819"/>
              <a:gd name="connsiteY14" fmla="*/ 1025041 h 7163369"/>
              <a:gd name="connsiteX15" fmla="*/ 0 w 8320819"/>
              <a:gd name="connsiteY15" fmla="*/ 1535404 h 7163369"/>
              <a:gd name="connsiteX16" fmla="*/ 21265 w 8320819"/>
              <a:gd name="connsiteY16" fmla="*/ 2194622 h 7163369"/>
              <a:gd name="connsiteX17" fmla="*/ 63795 w 8320819"/>
              <a:gd name="connsiteY17" fmla="*/ 2683720 h 7163369"/>
              <a:gd name="connsiteX18" fmla="*/ 106325 w 8320819"/>
              <a:gd name="connsiteY18" fmla="*/ 3300409 h 7163369"/>
              <a:gd name="connsiteX19" fmla="*/ 148855 w 8320819"/>
              <a:gd name="connsiteY19" fmla="*/ 3470529 h 7163369"/>
              <a:gd name="connsiteX20" fmla="*/ 170121 w 8320819"/>
              <a:gd name="connsiteY20" fmla="*/ 3555590 h 7163369"/>
              <a:gd name="connsiteX21" fmla="*/ 191386 w 8320819"/>
              <a:gd name="connsiteY21" fmla="*/ 4937822 h 7163369"/>
              <a:gd name="connsiteX22" fmla="*/ 212651 w 8320819"/>
              <a:gd name="connsiteY22" fmla="*/ 5916018 h 7163369"/>
              <a:gd name="connsiteX23" fmla="*/ 318976 w 8320819"/>
              <a:gd name="connsiteY23" fmla="*/ 6171199 h 7163369"/>
              <a:gd name="connsiteX24" fmla="*/ 340242 w 8320819"/>
              <a:gd name="connsiteY24" fmla="*/ 6234995 h 7163369"/>
              <a:gd name="connsiteX25" fmla="*/ 574158 w 8320819"/>
              <a:gd name="connsiteY25" fmla="*/ 6256260 h 7163369"/>
              <a:gd name="connsiteX26" fmla="*/ 5401339 w 8320819"/>
              <a:gd name="connsiteY26" fmla="*/ 6256260 h 7163369"/>
              <a:gd name="connsiteX27" fmla="*/ 5699051 w 8320819"/>
              <a:gd name="connsiteY27" fmla="*/ 6234995 h 7163369"/>
              <a:gd name="connsiteX28" fmla="*/ 5869172 w 8320819"/>
              <a:gd name="connsiteY28" fmla="*/ 6192464 h 7163369"/>
              <a:gd name="connsiteX29" fmla="*/ 5932967 w 8320819"/>
              <a:gd name="connsiteY29" fmla="*/ 6171199 h 7163369"/>
              <a:gd name="connsiteX30" fmla="*/ 6166883 w 8320819"/>
              <a:gd name="connsiteY30" fmla="*/ 6149934 h 7163369"/>
              <a:gd name="connsiteX31" fmla="*/ 6251944 w 8320819"/>
              <a:gd name="connsiteY31" fmla="*/ 6128669 h 7163369"/>
              <a:gd name="connsiteX32" fmla="*/ 6294474 w 8320819"/>
              <a:gd name="connsiteY32" fmla="*/ 6064874 h 7163369"/>
              <a:gd name="connsiteX33" fmla="*/ 6358269 w 8320819"/>
              <a:gd name="connsiteY33" fmla="*/ 6022343 h 7163369"/>
              <a:gd name="connsiteX34" fmla="*/ 6400800 w 8320819"/>
              <a:gd name="connsiteY34" fmla="*/ 5894753 h 7163369"/>
              <a:gd name="connsiteX35" fmla="*/ 6358269 w 8320819"/>
              <a:gd name="connsiteY35" fmla="*/ 5256799 h 7163369"/>
              <a:gd name="connsiteX36" fmla="*/ 6337004 w 8320819"/>
              <a:gd name="connsiteY36" fmla="*/ 5107943 h 7163369"/>
              <a:gd name="connsiteX37" fmla="*/ 6315739 w 8320819"/>
              <a:gd name="connsiteY37" fmla="*/ 5044148 h 7163369"/>
              <a:gd name="connsiteX38" fmla="*/ 6294474 w 8320819"/>
              <a:gd name="connsiteY38" fmla="*/ 4831497 h 7163369"/>
              <a:gd name="connsiteX39" fmla="*/ 6273209 w 8320819"/>
              <a:gd name="connsiteY39" fmla="*/ 4767702 h 7163369"/>
              <a:gd name="connsiteX40" fmla="*/ 6251944 w 8320819"/>
              <a:gd name="connsiteY40" fmla="*/ 4661376 h 7163369"/>
              <a:gd name="connsiteX41" fmla="*/ 6230679 w 8320819"/>
              <a:gd name="connsiteY41" fmla="*/ 4065953 h 7163369"/>
              <a:gd name="connsiteX42" fmla="*/ 6209414 w 8320819"/>
              <a:gd name="connsiteY42" fmla="*/ 2832576 h 7163369"/>
              <a:gd name="connsiteX43" fmla="*/ 6188149 w 8320819"/>
              <a:gd name="connsiteY43" fmla="*/ 2768781 h 7163369"/>
              <a:gd name="connsiteX44" fmla="*/ 6166883 w 8320819"/>
              <a:gd name="connsiteY44" fmla="*/ 2683720 h 7163369"/>
              <a:gd name="connsiteX45" fmla="*/ 6166883 w 8320819"/>
              <a:gd name="connsiteY45" fmla="*/ 1067571 h 7163369"/>
              <a:gd name="connsiteX46" fmla="*/ 6188149 w 8320819"/>
              <a:gd name="connsiteY46" fmla="*/ 961246 h 7163369"/>
              <a:gd name="connsiteX47" fmla="*/ 6251944 w 8320819"/>
              <a:gd name="connsiteY47" fmla="*/ 280762 h 7163369"/>
              <a:gd name="connsiteX48" fmla="*/ 6358269 w 8320819"/>
              <a:gd name="connsiteY48" fmla="*/ 153171 h 7163369"/>
              <a:gd name="connsiteX49" fmla="*/ 6485860 w 8320819"/>
              <a:gd name="connsiteY49" fmla="*/ 110641 h 7163369"/>
              <a:gd name="connsiteX50" fmla="*/ 7017488 w 8320819"/>
              <a:gd name="connsiteY50" fmla="*/ 131906 h 7163369"/>
              <a:gd name="connsiteX51" fmla="*/ 7166344 w 8320819"/>
              <a:gd name="connsiteY51" fmla="*/ 153171 h 7163369"/>
              <a:gd name="connsiteX52" fmla="*/ 7208874 w 8320819"/>
              <a:gd name="connsiteY52" fmla="*/ 195702 h 7163369"/>
              <a:gd name="connsiteX53" fmla="*/ 8137054 w 8320819"/>
              <a:gd name="connsiteY53" fmla="*/ 297620 h 7163369"/>
              <a:gd name="connsiteX54" fmla="*/ 8281070 w 8320819"/>
              <a:gd name="connsiteY54" fmla="*/ 658975 h 7163369"/>
              <a:gd name="connsiteX55" fmla="*/ 7421525 w 8320819"/>
              <a:gd name="connsiteY55" fmla="*/ 684799 h 7163369"/>
              <a:gd name="connsiteX56" fmla="*/ 7442790 w 8320819"/>
              <a:gd name="connsiteY56" fmla="*/ 769860 h 7163369"/>
              <a:gd name="connsiteX57" fmla="*/ 7485321 w 8320819"/>
              <a:gd name="connsiteY57" fmla="*/ 1003776 h 7163369"/>
              <a:gd name="connsiteX58" fmla="*/ 7506586 w 8320819"/>
              <a:gd name="connsiteY58" fmla="*/ 1067571 h 7163369"/>
              <a:gd name="connsiteX59" fmla="*/ 7527851 w 8320819"/>
              <a:gd name="connsiteY59" fmla="*/ 2492334 h 7163369"/>
              <a:gd name="connsiteX60" fmla="*/ 7549116 w 8320819"/>
              <a:gd name="connsiteY60" fmla="*/ 2641190 h 7163369"/>
              <a:gd name="connsiteX61" fmla="*/ 7591646 w 8320819"/>
              <a:gd name="connsiteY61" fmla="*/ 2768781 h 7163369"/>
              <a:gd name="connsiteX62" fmla="*/ 7634176 w 8320819"/>
              <a:gd name="connsiteY62" fmla="*/ 3172818 h 7163369"/>
              <a:gd name="connsiteX63" fmla="*/ 7676707 w 8320819"/>
              <a:gd name="connsiteY63" fmla="*/ 3300409 h 7163369"/>
              <a:gd name="connsiteX64" fmla="*/ 7697972 w 8320819"/>
              <a:gd name="connsiteY64" fmla="*/ 3491795 h 7163369"/>
              <a:gd name="connsiteX65" fmla="*/ 7740502 w 8320819"/>
              <a:gd name="connsiteY65" fmla="*/ 3832036 h 7163369"/>
              <a:gd name="connsiteX66" fmla="*/ 7632998 w 8320819"/>
              <a:gd name="connsiteY66" fmla="*/ 5115689 h 7163369"/>
              <a:gd name="connsiteX0" fmla="*/ 1080270 w 8360166"/>
              <a:gd name="connsiteY0" fmla="*/ 7163369 h 7163369"/>
              <a:gd name="connsiteX1" fmla="*/ 1127051 w 8360166"/>
              <a:gd name="connsiteY1" fmla="*/ 1875646 h 7163369"/>
              <a:gd name="connsiteX2" fmla="*/ 1148316 w 8360166"/>
              <a:gd name="connsiteY2" fmla="*/ 1811850 h 7163369"/>
              <a:gd name="connsiteX3" fmla="*/ 1169581 w 8360166"/>
              <a:gd name="connsiteY3" fmla="*/ 1599199 h 7163369"/>
              <a:gd name="connsiteX4" fmla="*/ 1148316 w 8360166"/>
              <a:gd name="connsiteY4" fmla="*/ 195702 h 7163369"/>
              <a:gd name="connsiteX5" fmla="*/ 1084521 w 8360166"/>
              <a:gd name="connsiteY5" fmla="*/ 110641 h 7163369"/>
              <a:gd name="connsiteX6" fmla="*/ 978195 w 8360166"/>
              <a:gd name="connsiteY6" fmla="*/ 4315 h 7163369"/>
              <a:gd name="connsiteX7" fmla="*/ 510362 w 8360166"/>
              <a:gd name="connsiteY7" fmla="*/ 25581 h 7163369"/>
              <a:gd name="connsiteX8" fmla="*/ 318976 w 8360166"/>
              <a:gd name="connsiteY8" fmla="*/ 46846 h 7163369"/>
              <a:gd name="connsiteX9" fmla="*/ 191386 w 8360166"/>
              <a:gd name="connsiteY9" fmla="*/ 89376 h 7163369"/>
              <a:gd name="connsiteX10" fmla="*/ 170121 w 8360166"/>
              <a:gd name="connsiteY10" fmla="*/ 238232 h 7163369"/>
              <a:gd name="connsiteX11" fmla="*/ 127590 w 8360166"/>
              <a:gd name="connsiteY11" fmla="*/ 408353 h 7163369"/>
              <a:gd name="connsiteX12" fmla="*/ 106325 w 8360166"/>
              <a:gd name="connsiteY12" fmla="*/ 706064 h 7163369"/>
              <a:gd name="connsiteX13" fmla="*/ 63795 w 8360166"/>
              <a:gd name="connsiteY13" fmla="*/ 769860 h 7163369"/>
              <a:gd name="connsiteX14" fmla="*/ 42530 w 8360166"/>
              <a:gd name="connsiteY14" fmla="*/ 1025041 h 7163369"/>
              <a:gd name="connsiteX15" fmla="*/ 0 w 8360166"/>
              <a:gd name="connsiteY15" fmla="*/ 1535404 h 7163369"/>
              <a:gd name="connsiteX16" fmla="*/ 21265 w 8360166"/>
              <a:gd name="connsiteY16" fmla="*/ 2194622 h 7163369"/>
              <a:gd name="connsiteX17" fmla="*/ 63795 w 8360166"/>
              <a:gd name="connsiteY17" fmla="*/ 2683720 h 7163369"/>
              <a:gd name="connsiteX18" fmla="*/ 106325 w 8360166"/>
              <a:gd name="connsiteY18" fmla="*/ 3300409 h 7163369"/>
              <a:gd name="connsiteX19" fmla="*/ 148855 w 8360166"/>
              <a:gd name="connsiteY19" fmla="*/ 3470529 h 7163369"/>
              <a:gd name="connsiteX20" fmla="*/ 170121 w 8360166"/>
              <a:gd name="connsiteY20" fmla="*/ 3555590 h 7163369"/>
              <a:gd name="connsiteX21" fmla="*/ 191386 w 8360166"/>
              <a:gd name="connsiteY21" fmla="*/ 4937822 h 7163369"/>
              <a:gd name="connsiteX22" fmla="*/ 212651 w 8360166"/>
              <a:gd name="connsiteY22" fmla="*/ 5916018 h 7163369"/>
              <a:gd name="connsiteX23" fmla="*/ 318976 w 8360166"/>
              <a:gd name="connsiteY23" fmla="*/ 6171199 h 7163369"/>
              <a:gd name="connsiteX24" fmla="*/ 340242 w 8360166"/>
              <a:gd name="connsiteY24" fmla="*/ 6234995 h 7163369"/>
              <a:gd name="connsiteX25" fmla="*/ 574158 w 8360166"/>
              <a:gd name="connsiteY25" fmla="*/ 6256260 h 7163369"/>
              <a:gd name="connsiteX26" fmla="*/ 5401339 w 8360166"/>
              <a:gd name="connsiteY26" fmla="*/ 6256260 h 7163369"/>
              <a:gd name="connsiteX27" fmla="*/ 5699051 w 8360166"/>
              <a:gd name="connsiteY27" fmla="*/ 6234995 h 7163369"/>
              <a:gd name="connsiteX28" fmla="*/ 5869172 w 8360166"/>
              <a:gd name="connsiteY28" fmla="*/ 6192464 h 7163369"/>
              <a:gd name="connsiteX29" fmla="*/ 5932967 w 8360166"/>
              <a:gd name="connsiteY29" fmla="*/ 6171199 h 7163369"/>
              <a:gd name="connsiteX30" fmla="*/ 6166883 w 8360166"/>
              <a:gd name="connsiteY30" fmla="*/ 6149934 h 7163369"/>
              <a:gd name="connsiteX31" fmla="*/ 6251944 w 8360166"/>
              <a:gd name="connsiteY31" fmla="*/ 6128669 h 7163369"/>
              <a:gd name="connsiteX32" fmla="*/ 6294474 w 8360166"/>
              <a:gd name="connsiteY32" fmla="*/ 6064874 h 7163369"/>
              <a:gd name="connsiteX33" fmla="*/ 6358269 w 8360166"/>
              <a:gd name="connsiteY33" fmla="*/ 6022343 h 7163369"/>
              <a:gd name="connsiteX34" fmla="*/ 6400800 w 8360166"/>
              <a:gd name="connsiteY34" fmla="*/ 5894753 h 7163369"/>
              <a:gd name="connsiteX35" fmla="*/ 6358269 w 8360166"/>
              <a:gd name="connsiteY35" fmla="*/ 5256799 h 7163369"/>
              <a:gd name="connsiteX36" fmla="*/ 6337004 w 8360166"/>
              <a:gd name="connsiteY36" fmla="*/ 5107943 h 7163369"/>
              <a:gd name="connsiteX37" fmla="*/ 6315739 w 8360166"/>
              <a:gd name="connsiteY37" fmla="*/ 5044148 h 7163369"/>
              <a:gd name="connsiteX38" fmla="*/ 6294474 w 8360166"/>
              <a:gd name="connsiteY38" fmla="*/ 4831497 h 7163369"/>
              <a:gd name="connsiteX39" fmla="*/ 6273209 w 8360166"/>
              <a:gd name="connsiteY39" fmla="*/ 4767702 h 7163369"/>
              <a:gd name="connsiteX40" fmla="*/ 6251944 w 8360166"/>
              <a:gd name="connsiteY40" fmla="*/ 4661376 h 7163369"/>
              <a:gd name="connsiteX41" fmla="*/ 6230679 w 8360166"/>
              <a:gd name="connsiteY41" fmla="*/ 4065953 h 7163369"/>
              <a:gd name="connsiteX42" fmla="*/ 6209414 w 8360166"/>
              <a:gd name="connsiteY42" fmla="*/ 2832576 h 7163369"/>
              <a:gd name="connsiteX43" fmla="*/ 6188149 w 8360166"/>
              <a:gd name="connsiteY43" fmla="*/ 2768781 h 7163369"/>
              <a:gd name="connsiteX44" fmla="*/ 6166883 w 8360166"/>
              <a:gd name="connsiteY44" fmla="*/ 2683720 h 7163369"/>
              <a:gd name="connsiteX45" fmla="*/ 6166883 w 8360166"/>
              <a:gd name="connsiteY45" fmla="*/ 1067571 h 7163369"/>
              <a:gd name="connsiteX46" fmla="*/ 6188149 w 8360166"/>
              <a:gd name="connsiteY46" fmla="*/ 961246 h 7163369"/>
              <a:gd name="connsiteX47" fmla="*/ 6251944 w 8360166"/>
              <a:gd name="connsiteY47" fmla="*/ 280762 h 7163369"/>
              <a:gd name="connsiteX48" fmla="*/ 6358269 w 8360166"/>
              <a:gd name="connsiteY48" fmla="*/ 153171 h 7163369"/>
              <a:gd name="connsiteX49" fmla="*/ 6485860 w 8360166"/>
              <a:gd name="connsiteY49" fmla="*/ 110641 h 7163369"/>
              <a:gd name="connsiteX50" fmla="*/ 7017488 w 8360166"/>
              <a:gd name="connsiteY50" fmla="*/ 131906 h 7163369"/>
              <a:gd name="connsiteX51" fmla="*/ 7166344 w 8360166"/>
              <a:gd name="connsiteY51" fmla="*/ 153171 h 7163369"/>
              <a:gd name="connsiteX52" fmla="*/ 7208874 w 8360166"/>
              <a:gd name="connsiteY52" fmla="*/ 195702 h 7163369"/>
              <a:gd name="connsiteX53" fmla="*/ 8137054 w 8360166"/>
              <a:gd name="connsiteY53" fmla="*/ 297620 h 7163369"/>
              <a:gd name="connsiteX54" fmla="*/ 8281070 w 8360166"/>
              <a:gd name="connsiteY54" fmla="*/ 658975 h 7163369"/>
              <a:gd name="connsiteX55" fmla="*/ 8353078 w 8360166"/>
              <a:gd name="connsiteY55" fmla="*/ 1020330 h 7163369"/>
              <a:gd name="connsiteX56" fmla="*/ 7442790 w 8360166"/>
              <a:gd name="connsiteY56" fmla="*/ 769860 h 7163369"/>
              <a:gd name="connsiteX57" fmla="*/ 7485321 w 8360166"/>
              <a:gd name="connsiteY57" fmla="*/ 1003776 h 7163369"/>
              <a:gd name="connsiteX58" fmla="*/ 7506586 w 8360166"/>
              <a:gd name="connsiteY58" fmla="*/ 1067571 h 7163369"/>
              <a:gd name="connsiteX59" fmla="*/ 7527851 w 8360166"/>
              <a:gd name="connsiteY59" fmla="*/ 2492334 h 7163369"/>
              <a:gd name="connsiteX60" fmla="*/ 7549116 w 8360166"/>
              <a:gd name="connsiteY60" fmla="*/ 2641190 h 7163369"/>
              <a:gd name="connsiteX61" fmla="*/ 7591646 w 8360166"/>
              <a:gd name="connsiteY61" fmla="*/ 2768781 h 7163369"/>
              <a:gd name="connsiteX62" fmla="*/ 7634176 w 8360166"/>
              <a:gd name="connsiteY62" fmla="*/ 3172818 h 7163369"/>
              <a:gd name="connsiteX63" fmla="*/ 7676707 w 8360166"/>
              <a:gd name="connsiteY63" fmla="*/ 3300409 h 7163369"/>
              <a:gd name="connsiteX64" fmla="*/ 7697972 w 8360166"/>
              <a:gd name="connsiteY64" fmla="*/ 3491795 h 7163369"/>
              <a:gd name="connsiteX65" fmla="*/ 7740502 w 8360166"/>
              <a:gd name="connsiteY65" fmla="*/ 3832036 h 7163369"/>
              <a:gd name="connsiteX66" fmla="*/ 7632998 w 8360166"/>
              <a:gd name="connsiteY66" fmla="*/ 5115689 h 7163369"/>
              <a:gd name="connsiteX0" fmla="*/ 1080270 w 8362559"/>
              <a:gd name="connsiteY0" fmla="*/ 7163369 h 7163369"/>
              <a:gd name="connsiteX1" fmla="*/ 1127051 w 8362559"/>
              <a:gd name="connsiteY1" fmla="*/ 1875646 h 7163369"/>
              <a:gd name="connsiteX2" fmla="*/ 1148316 w 8362559"/>
              <a:gd name="connsiteY2" fmla="*/ 1811850 h 7163369"/>
              <a:gd name="connsiteX3" fmla="*/ 1169581 w 8362559"/>
              <a:gd name="connsiteY3" fmla="*/ 1599199 h 7163369"/>
              <a:gd name="connsiteX4" fmla="*/ 1148316 w 8362559"/>
              <a:gd name="connsiteY4" fmla="*/ 195702 h 7163369"/>
              <a:gd name="connsiteX5" fmla="*/ 1084521 w 8362559"/>
              <a:gd name="connsiteY5" fmla="*/ 110641 h 7163369"/>
              <a:gd name="connsiteX6" fmla="*/ 978195 w 8362559"/>
              <a:gd name="connsiteY6" fmla="*/ 4315 h 7163369"/>
              <a:gd name="connsiteX7" fmla="*/ 510362 w 8362559"/>
              <a:gd name="connsiteY7" fmla="*/ 25581 h 7163369"/>
              <a:gd name="connsiteX8" fmla="*/ 318976 w 8362559"/>
              <a:gd name="connsiteY8" fmla="*/ 46846 h 7163369"/>
              <a:gd name="connsiteX9" fmla="*/ 191386 w 8362559"/>
              <a:gd name="connsiteY9" fmla="*/ 89376 h 7163369"/>
              <a:gd name="connsiteX10" fmla="*/ 170121 w 8362559"/>
              <a:gd name="connsiteY10" fmla="*/ 238232 h 7163369"/>
              <a:gd name="connsiteX11" fmla="*/ 127590 w 8362559"/>
              <a:gd name="connsiteY11" fmla="*/ 408353 h 7163369"/>
              <a:gd name="connsiteX12" fmla="*/ 106325 w 8362559"/>
              <a:gd name="connsiteY12" fmla="*/ 706064 h 7163369"/>
              <a:gd name="connsiteX13" fmla="*/ 63795 w 8362559"/>
              <a:gd name="connsiteY13" fmla="*/ 769860 h 7163369"/>
              <a:gd name="connsiteX14" fmla="*/ 42530 w 8362559"/>
              <a:gd name="connsiteY14" fmla="*/ 1025041 h 7163369"/>
              <a:gd name="connsiteX15" fmla="*/ 0 w 8362559"/>
              <a:gd name="connsiteY15" fmla="*/ 1535404 h 7163369"/>
              <a:gd name="connsiteX16" fmla="*/ 21265 w 8362559"/>
              <a:gd name="connsiteY16" fmla="*/ 2194622 h 7163369"/>
              <a:gd name="connsiteX17" fmla="*/ 63795 w 8362559"/>
              <a:gd name="connsiteY17" fmla="*/ 2683720 h 7163369"/>
              <a:gd name="connsiteX18" fmla="*/ 106325 w 8362559"/>
              <a:gd name="connsiteY18" fmla="*/ 3300409 h 7163369"/>
              <a:gd name="connsiteX19" fmla="*/ 148855 w 8362559"/>
              <a:gd name="connsiteY19" fmla="*/ 3470529 h 7163369"/>
              <a:gd name="connsiteX20" fmla="*/ 170121 w 8362559"/>
              <a:gd name="connsiteY20" fmla="*/ 3555590 h 7163369"/>
              <a:gd name="connsiteX21" fmla="*/ 191386 w 8362559"/>
              <a:gd name="connsiteY21" fmla="*/ 4937822 h 7163369"/>
              <a:gd name="connsiteX22" fmla="*/ 212651 w 8362559"/>
              <a:gd name="connsiteY22" fmla="*/ 5916018 h 7163369"/>
              <a:gd name="connsiteX23" fmla="*/ 318976 w 8362559"/>
              <a:gd name="connsiteY23" fmla="*/ 6171199 h 7163369"/>
              <a:gd name="connsiteX24" fmla="*/ 340242 w 8362559"/>
              <a:gd name="connsiteY24" fmla="*/ 6234995 h 7163369"/>
              <a:gd name="connsiteX25" fmla="*/ 574158 w 8362559"/>
              <a:gd name="connsiteY25" fmla="*/ 6256260 h 7163369"/>
              <a:gd name="connsiteX26" fmla="*/ 5401339 w 8362559"/>
              <a:gd name="connsiteY26" fmla="*/ 6256260 h 7163369"/>
              <a:gd name="connsiteX27" fmla="*/ 5699051 w 8362559"/>
              <a:gd name="connsiteY27" fmla="*/ 6234995 h 7163369"/>
              <a:gd name="connsiteX28" fmla="*/ 5869172 w 8362559"/>
              <a:gd name="connsiteY28" fmla="*/ 6192464 h 7163369"/>
              <a:gd name="connsiteX29" fmla="*/ 5932967 w 8362559"/>
              <a:gd name="connsiteY29" fmla="*/ 6171199 h 7163369"/>
              <a:gd name="connsiteX30" fmla="*/ 6166883 w 8362559"/>
              <a:gd name="connsiteY30" fmla="*/ 6149934 h 7163369"/>
              <a:gd name="connsiteX31" fmla="*/ 6251944 w 8362559"/>
              <a:gd name="connsiteY31" fmla="*/ 6128669 h 7163369"/>
              <a:gd name="connsiteX32" fmla="*/ 6294474 w 8362559"/>
              <a:gd name="connsiteY32" fmla="*/ 6064874 h 7163369"/>
              <a:gd name="connsiteX33" fmla="*/ 6358269 w 8362559"/>
              <a:gd name="connsiteY33" fmla="*/ 6022343 h 7163369"/>
              <a:gd name="connsiteX34" fmla="*/ 6400800 w 8362559"/>
              <a:gd name="connsiteY34" fmla="*/ 5894753 h 7163369"/>
              <a:gd name="connsiteX35" fmla="*/ 6358269 w 8362559"/>
              <a:gd name="connsiteY35" fmla="*/ 5256799 h 7163369"/>
              <a:gd name="connsiteX36" fmla="*/ 6337004 w 8362559"/>
              <a:gd name="connsiteY36" fmla="*/ 5107943 h 7163369"/>
              <a:gd name="connsiteX37" fmla="*/ 6315739 w 8362559"/>
              <a:gd name="connsiteY37" fmla="*/ 5044148 h 7163369"/>
              <a:gd name="connsiteX38" fmla="*/ 6294474 w 8362559"/>
              <a:gd name="connsiteY38" fmla="*/ 4831497 h 7163369"/>
              <a:gd name="connsiteX39" fmla="*/ 6273209 w 8362559"/>
              <a:gd name="connsiteY39" fmla="*/ 4767702 h 7163369"/>
              <a:gd name="connsiteX40" fmla="*/ 6251944 w 8362559"/>
              <a:gd name="connsiteY40" fmla="*/ 4661376 h 7163369"/>
              <a:gd name="connsiteX41" fmla="*/ 6230679 w 8362559"/>
              <a:gd name="connsiteY41" fmla="*/ 4065953 h 7163369"/>
              <a:gd name="connsiteX42" fmla="*/ 6209414 w 8362559"/>
              <a:gd name="connsiteY42" fmla="*/ 2832576 h 7163369"/>
              <a:gd name="connsiteX43" fmla="*/ 6188149 w 8362559"/>
              <a:gd name="connsiteY43" fmla="*/ 2768781 h 7163369"/>
              <a:gd name="connsiteX44" fmla="*/ 6166883 w 8362559"/>
              <a:gd name="connsiteY44" fmla="*/ 2683720 h 7163369"/>
              <a:gd name="connsiteX45" fmla="*/ 6166883 w 8362559"/>
              <a:gd name="connsiteY45" fmla="*/ 1067571 h 7163369"/>
              <a:gd name="connsiteX46" fmla="*/ 6188149 w 8362559"/>
              <a:gd name="connsiteY46" fmla="*/ 961246 h 7163369"/>
              <a:gd name="connsiteX47" fmla="*/ 6251944 w 8362559"/>
              <a:gd name="connsiteY47" fmla="*/ 280762 h 7163369"/>
              <a:gd name="connsiteX48" fmla="*/ 6358269 w 8362559"/>
              <a:gd name="connsiteY48" fmla="*/ 153171 h 7163369"/>
              <a:gd name="connsiteX49" fmla="*/ 6485860 w 8362559"/>
              <a:gd name="connsiteY49" fmla="*/ 110641 h 7163369"/>
              <a:gd name="connsiteX50" fmla="*/ 7017488 w 8362559"/>
              <a:gd name="connsiteY50" fmla="*/ 131906 h 7163369"/>
              <a:gd name="connsiteX51" fmla="*/ 7166344 w 8362559"/>
              <a:gd name="connsiteY51" fmla="*/ 153171 h 7163369"/>
              <a:gd name="connsiteX52" fmla="*/ 7208874 w 8362559"/>
              <a:gd name="connsiteY52" fmla="*/ 195702 h 7163369"/>
              <a:gd name="connsiteX53" fmla="*/ 8137054 w 8362559"/>
              <a:gd name="connsiteY53" fmla="*/ 297620 h 7163369"/>
              <a:gd name="connsiteX54" fmla="*/ 8281070 w 8362559"/>
              <a:gd name="connsiteY54" fmla="*/ 658975 h 7163369"/>
              <a:gd name="connsiteX55" fmla="*/ 8353078 w 8362559"/>
              <a:gd name="connsiteY55" fmla="*/ 1020330 h 7163369"/>
              <a:gd name="connsiteX56" fmla="*/ 8353077 w 8362559"/>
              <a:gd name="connsiteY56" fmla="*/ 1622589 h 7163369"/>
              <a:gd name="connsiteX57" fmla="*/ 7485321 w 8362559"/>
              <a:gd name="connsiteY57" fmla="*/ 1003776 h 7163369"/>
              <a:gd name="connsiteX58" fmla="*/ 7506586 w 8362559"/>
              <a:gd name="connsiteY58" fmla="*/ 1067571 h 7163369"/>
              <a:gd name="connsiteX59" fmla="*/ 7527851 w 8362559"/>
              <a:gd name="connsiteY59" fmla="*/ 2492334 h 7163369"/>
              <a:gd name="connsiteX60" fmla="*/ 7549116 w 8362559"/>
              <a:gd name="connsiteY60" fmla="*/ 2641190 h 7163369"/>
              <a:gd name="connsiteX61" fmla="*/ 7591646 w 8362559"/>
              <a:gd name="connsiteY61" fmla="*/ 2768781 h 7163369"/>
              <a:gd name="connsiteX62" fmla="*/ 7634176 w 8362559"/>
              <a:gd name="connsiteY62" fmla="*/ 3172818 h 7163369"/>
              <a:gd name="connsiteX63" fmla="*/ 7676707 w 8362559"/>
              <a:gd name="connsiteY63" fmla="*/ 3300409 h 7163369"/>
              <a:gd name="connsiteX64" fmla="*/ 7697972 w 8362559"/>
              <a:gd name="connsiteY64" fmla="*/ 3491795 h 7163369"/>
              <a:gd name="connsiteX65" fmla="*/ 7740502 w 8362559"/>
              <a:gd name="connsiteY65" fmla="*/ 3832036 h 7163369"/>
              <a:gd name="connsiteX66" fmla="*/ 7632998 w 8362559"/>
              <a:gd name="connsiteY66" fmla="*/ 5115689 h 7163369"/>
              <a:gd name="connsiteX0" fmla="*/ 1080270 w 8362559"/>
              <a:gd name="connsiteY0" fmla="*/ 7163369 h 7163369"/>
              <a:gd name="connsiteX1" fmla="*/ 1127051 w 8362559"/>
              <a:gd name="connsiteY1" fmla="*/ 1875646 h 7163369"/>
              <a:gd name="connsiteX2" fmla="*/ 1148316 w 8362559"/>
              <a:gd name="connsiteY2" fmla="*/ 1811850 h 7163369"/>
              <a:gd name="connsiteX3" fmla="*/ 1169581 w 8362559"/>
              <a:gd name="connsiteY3" fmla="*/ 1599199 h 7163369"/>
              <a:gd name="connsiteX4" fmla="*/ 1148316 w 8362559"/>
              <a:gd name="connsiteY4" fmla="*/ 195702 h 7163369"/>
              <a:gd name="connsiteX5" fmla="*/ 1084521 w 8362559"/>
              <a:gd name="connsiteY5" fmla="*/ 110641 h 7163369"/>
              <a:gd name="connsiteX6" fmla="*/ 978195 w 8362559"/>
              <a:gd name="connsiteY6" fmla="*/ 4315 h 7163369"/>
              <a:gd name="connsiteX7" fmla="*/ 510362 w 8362559"/>
              <a:gd name="connsiteY7" fmla="*/ 25581 h 7163369"/>
              <a:gd name="connsiteX8" fmla="*/ 318976 w 8362559"/>
              <a:gd name="connsiteY8" fmla="*/ 46846 h 7163369"/>
              <a:gd name="connsiteX9" fmla="*/ 191386 w 8362559"/>
              <a:gd name="connsiteY9" fmla="*/ 89376 h 7163369"/>
              <a:gd name="connsiteX10" fmla="*/ 170121 w 8362559"/>
              <a:gd name="connsiteY10" fmla="*/ 238232 h 7163369"/>
              <a:gd name="connsiteX11" fmla="*/ 127590 w 8362559"/>
              <a:gd name="connsiteY11" fmla="*/ 408353 h 7163369"/>
              <a:gd name="connsiteX12" fmla="*/ 106325 w 8362559"/>
              <a:gd name="connsiteY12" fmla="*/ 706064 h 7163369"/>
              <a:gd name="connsiteX13" fmla="*/ 63795 w 8362559"/>
              <a:gd name="connsiteY13" fmla="*/ 769860 h 7163369"/>
              <a:gd name="connsiteX14" fmla="*/ 42530 w 8362559"/>
              <a:gd name="connsiteY14" fmla="*/ 1025041 h 7163369"/>
              <a:gd name="connsiteX15" fmla="*/ 0 w 8362559"/>
              <a:gd name="connsiteY15" fmla="*/ 1535404 h 7163369"/>
              <a:gd name="connsiteX16" fmla="*/ 21265 w 8362559"/>
              <a:gd name="connsiteY16" fmla="*/ 2194622 h 7163369"/>
              <a:gd name="connsiteX17" fmla="*/ 63795 w 8362559"/>
              <a:gd name="connsiteY17" fmla="*/ 2683720 h 7163369"/>
              <a:gd name="connsiteX18" fmla="*/ 106325 w 8362559"/>
              <a:gd name="connsiteY18" fmla="*/ 3300409 h 7163369"/>
              <a:gd name="connsiteX19" fmla="*/ 148855 w 8362559"/>
              <a:gd name="connsiteY19" fmla="*/ 3470529 h 7163369"/>
              <a:gd name="connsiteX20" fmla="*/ 170121 w 8362559"/>
              <a:gd name="connsiteY20" fmla="*/ 3555590 h 7163369"/>
              <a:gd name="connsiteX21" fmla="*/ 191386 w 8362559"/>
              <a:gd name="connsiteY21" fmla="*/ 4937822 h 7163369"/>
              <a:gd name="connsiteX22" fmla="*/ 212651 w 8362559"/>
              <a:gd name="connsiteY22" fmla="*/ 5916018 h 7163369"/>
              <a:gd name="connsiteX23" fmla="*/ 318976 w 8362559"/>
              <a:gd name="connsiteY23" fmla="*/ 6171199 h 7163369"/>
              <a:gd name="connsiteX24" fmla="*/ 340242 w 8362559"/>
              <a:gd name="connsiteY24" fmla="*/ 6234995 h 7163369"/>
              <a:gd name="connsiteX25" fmla="*/ 574158 w 8362559"/>
              <a:gd name="connsiteY25" fmla="*/ 6256260 h 7163369"/>
              <a:gd name="connsiteX26" fmla="*/ 5401339 w 8362559"/>
              <a:gd name="connsiteY26" fmla="*/ 6256260 h 7163369"/>
              <a:gd name="connsiteX27" fmla="*/ 5699051 w 8362559"/>
              <a:gd name="connsiteY27" fmla="*/ 6234995 h 7163369"/>
              <a:gd name="connsiteX28" fmla="*/ 5869172 w 8362559"/>
              <a:gd name="connsiteY28" fmla="*/ 6192464 h 7163369"/>
              <a:gd name="connsiteX29" fmla="*/ 5932967 w 8362559"/>
              <a:gd name="connsiteY29" fmla="*/ 6171199 h 7163369"/>
              <a:gd name="connsiteX30" fmla="*/ 6166883 w 8362559"/>
              <a:gd name="connsiteY30" fmla="*/ 6149934 h 7163369"/>
              <a:gd name="connsiteX31" fmla="*/ 6251944 w 8362559"/>
              <a:gd name="connsiteY31" fmla="*/ 6128669 h 7163369"/>
              <a:gd name="connsiteX32" fmla="*/ 6294474 w 8362559"/>
              <a:gd name="connsiteY32" fmla="*/ 6064874 h 7163369"/>
              <a:gd name="connsiteX33" fmla="*/ 6358269 w 8362559"/>
              <a:gd name="connsiteY33" fmla="*/ 6022343 h 7163369"/>
              <a:gd name="connsiteX34" fmla="*/ 6400800 w 8362559"/>
              <a:gd name="connsiteY34" fmla="*/ 5894753 h 7163369"/>
              <a:gd name="connsiteX35" fmla="*/ 6358269 w 8362559"/>
              <a:gd name="connsiteY35" fmla="*/ 5256799 h 7163369"/>
              <a:gd name="connsiteX36" fmla="*/ 6337004 w 8362559"/>
              <a:gd name="connsiteY36" fmla="*/ 5107943 h 7163369"/>
              <a:gd name="connsiteX37" fmla="*/ 6315739 w 8362559"/>
              <a:gd name="connsiteY37" fmla="*/ 5044148 h 7163369"/>
              <a:gd name="connsiteX38" fmla="*/ 6294474 w 8362559"/>
              <a:gd name="connsiteY38" fmla="*/ 4831497 h 7163369"/>
              <a:gd name="connsiteX39" fmla="*/ 6273209 w 8362559"/>
              <a:gd name="connsiteY39" fmla="*/ 4767702 h 7163369"/>
              <a:gd name="connsiteX40" fmla="*/ 6251944 w 8362559"/>
              <a:gd name="connsiteY40" fmla="*/ 4661376 h 7163369"/>
              <a:gd name="connsiteX41" fmla="*/ 6230679 w 8362559"/>
              <a:gd name="connsiteY41" fmla="*/ 4065953 h 7163369"/>
              <a:gd name="connsiteX42" fmla="*/ 6209414 w 8362559"/>
              <a:gd name="connsiteY42" fmla="*/ 2832576 h 7163369"/>
              <a:gd name="connsiteX43" fmla="*/ 6188149 w 8362559"/>
              <a:gd name="connsiteY43" fmla="*/ 2768781 h 7163369"/>
              <a:gd name="connsiteX44" fmla="*/ 6166883 w 8362559"/>
              <a:gd name="connsiteY44" fmla="*/ 2683720 h 7163369"/>
              <a:gd name="connsiteX45" fmla="*/ 6166883 w 8362559"/>
              <a:gd name="connsiteY45" fmla="*/ 1067571 h 7163369"/>
              <a:gd name="connsiteX46" fmla="*/ 6188149 w 8362559"/>
              <a:gd name="connsiteY46" fmla="*/ 961246 h 7163369"/>
              <a:gd name="connsiteX47" fmla="*/ 6251944 w 8362559"/>
              <a:gd name="connsiteY47" fmla="*/ 280762 h 7163369"/>
              <a:gd name="connsiteX48" fmla="*/ 6358269 w 8362559"/>
              <a:gd name="connsiteY48" fmla="*/ 153171 h 7163369"/>
              <a:gd name="connsiteX49" fmla="*/ 6485860 w 8362559"/>
              <a:gd name="connsiteY49" fmla="*/ 110641 h 7163369"/>
              <a:gd name="connsiteX50" fmla="*/ 7017488 w 8362559"/>
              <a:gd name="connsiteY50" fmla="*/ 131906 h 7163369"/>
              <a:gd name="connsiteX51" fmla="*/ 7166344 w 8362559"/>
              <a:gd name="connsiteY51" fmla="*/ 153171 h 7163369"/>
              <a:gd name="connsiteX52" fmla="*/ 7208874 w 8362559"/>
              <a:gd name="connsiteY52" fmla="*/ 195702 h 7163369"/>
              <a:gd name="connsiteX53" fmla="*/ 8137054 w 8362559"/>
              <a:gd name="connsiteY53" fmla="*/ 297620 h 7163369"/>
              <a:gd name="connsiteX54" fmla="*/ 8281070 w 8362559"/>
              <a:gd name="connsiteY54" fmla="*/ 658975 h 7163369"/>
              <a:gd name="connsiteX55" fmla="*/ 8353078 w 8362559"/>
              <a:gd name="connsiteY55" fmla="*/ 1020330 h 7163369"/>
              <a:gd name="connsiteX56" fmla="*/ 8353077 w 8362559"/>
              <a:gd name="connsiteY56" fmla="*/ 1622589 h 7163369"/>
              <a:gd name="connsiteX57" fmla="*/ 7485321 w 8362559"/>
              <a:gd name="connsiteY57" fmla="*/ 1003776 h 7163369"/>
              <a:gd name="connsiteX58" fmla="*/ 8209061 w 8362559"/>
              <a:gd name="connsiteY58" fmla="*/ 1983944 h 7163369"/>
              <a:gd name="connsiteX59" fmla="*/ 7527851 w 8362559"/>
              <a:gd name="connsiteY59" fmla="*/ 2492334 h 7163369"/>
              <a:gd name="connsiteX60" fmla="*/ 7549116 w 8362559"/>
              <a:gd name="connsiteY60" fmla="*/ 2641190 h 7163369"/>
              <a:gd name="connsiteX61" fmla="*/ 7591646 w 8362559"/>
              <a:gd name="connsiteY61" fmla="*/ 2768781 h 7163369"/>
              <a:gd name="connsiteX62" fmla="*/ 7634176 w 8362559"/>
              <a:gd name="connsiteY62" fmla="*/ 3172818 h 7163369"/>
              <a:gd name="connsiteX63" fmla="*/ 7676707 w 8362559"/>
              <a:gd name="connsiteY63" fmla="*/ 3300409 h 7163369"/>
              <a:gd name="connsiteX64" fmla="*/ 7697972 w 8362559"/>
              <a:gd name="connsiteY64" fmla="*/ 3491795 h 7163369"/>
              <a:gd name="connsiteX65" fmla="*/ 7740502 w 8362559"/>
              <a:gd name="connsiteY65" fmla="*/ 3832036 h 7163369"/>
              <a:gd name="connsiteX66" fmla="*/ 7632998 w 8362559"/>
              <a:gd name="connsiteY66" fmla="*/ 5115689 h 7163369"/>
              <a:gd name="connsiteX0" fmla="*/ 1080270 w 8360166"/>
              <a:gd name="connsiteY0" fmla="*/ 7163369 h 7163369"/>
              <a:gd name="connsiteX1" fmla="*/ 1127051 w 8360166"/>
              <a:gd name="connsiteY1" fmla="*/ 1875646 h 7163369"/>
              <a:gd name="connsiteX2" fmla="*/ 1148316 w 8360166"/>
              <a:gd name="connsiteY2" fmla="*/ 1811850 h 7163369"/>
              <a:gd name="connsiteX3" fmla="*/ 1169581 w 8360166"/>
              <a:gd name="connsiteY3" fmla="*/ 1599199 h 7163369"/>
              <a:gd name="connsiteX4" fmla="*/ 1148316 w 8360166"/>
              <a:gd name="connsiteY4" fmla="*/ 195702 h 7163369"/>
              <a:gd name="connsiteX5" fmla="*/ 1084521 w 8360166"/>
              <a:gd name="connsiteY5" fmla="*/ 110641 h 7163369"/>
              <a:gd name="connsiteX6" fmla="*/ 978195 w 8360166"/>
              <a:gd name="connsiteY6" fmla="*/ 4315 h 7163369"/>
              <a:gd name="connsiteX7" fmla="*/ 510362 w 8360166"/>
              <a:gd name="connsiteY7" fmla="*/ 25581 h 7163369"/>
              <a:gd name="connsiteX8" fmla="*/ 318976 w 8360166"/>
              <a:gd name="connsiteY8" fmla="*/ 46846 h 7163369"/>
              <a:gd name="connsiteX9" fmla="*/ 191386 w 8360166"/>
              <a:gd name="connsiteY9" fmla="*/ 89376 h 7163369"/>
              <a:gd name="connsiteX10" fmla="*/ 170121 w 8360166"/>
              <a:gd name="connsiteY10" fmla="*/ 238232 h 7163369"/>
              <a:gd name="connsiteX11" fmla="*/ 127590 w 8360166"/>
              <a:gd name="connsiteY11" fmla="*/ 408353 h 7163369"/>
              <a:gd name="connsiteX12" fmla="*/ 106325 w 8360166"/>
              <a:gd name="connsiteY12" fmla="*/ 706064 h 7163369"/>
              <a:gd name="connsiteX13" fmla="*/ 63795 w 8360166"/>
              <a:gd name="connsiteY13" fmla="*/ 769860 h 7163369"/>
              <a:gd name="connsiteX14" fmla="*/ 42530 w 8360166"/>
              <a:gd name="connsiteY14" fmla="*/ 1025041 h 7163369"/>
              <a:gd name="connsiteX15" fmla="*/ 0 w 8360166"/>
              <a:gd name="connsiteY15" fmla="*/ 1535404 h 7163369"/>
              <a:gd name="connsiteX16" fmla="*/ 21265 w 8360166"/>
              <a:gd name="connsiteY16" fmla="*/ 2194622 h 7163369"/>
              <a:gd name="connsiteX17" fmla="*/ 63795 w 8360166"/>
              <a:gd name="connsiteY17" fmla="*/ 2683720 h 7163369"/>
              <a:gd name="connsiteX18" fmla="*/ 106325 w 8360166"/>
              <a:gd name="connsiteY18" fmla="*/ 3300409 h 7163369"/>
              <a:gd name="connsiteX19" fmla="*/ 148855 w 8360166"/>
              <a:gd name="connsiteY19" fmla="*/ 3470529 h 7163369"/>
              <a:gd name="connsiteX20" fmla="*/ 170121 w 8360166"/>
              <a:gd name="connsiteY20" fmla="*/ 3555590 h 7163369"/>
              <a:gd name="connsiteX21" fmla="*/ 191386 w 8360166"/>
              <a:gd name="connsiteY21" fmla="*/ 4937822 h 7163369"/>
              <a:gd name="connsiteX22" fmla="*/ 212651 w 8360166"/>
              <a:gd name="connsiteY22" fmla="*/ 5916018 h 7163369"/>
              <a:gd name="connsiteX23" fmla="*/ 318976 w 8360166"/>
              <a:gd name="connsiteY23" fmla="*/ 6171199 h 7163369"/>
              <a:gd name="connsiteX24" fmla="*/ 340242 w 8360166"/>
              <a:gd name="connsiteY24" fmla="*/ 6234995 h 7163369"/>
              <a:gd name="connsiteX25" fmla="*/ 574158 w 8360166"/>
              <a:gd name="connsiteY25" fmla="*/ 6256260 h 7163369"/>
              <a:gd name="connsiteX26" fmla="*/ 5401339 w 8360166"/>
              <a:gd name="connsiteY26" fmla="*/ 6256260 h 7163369"/>
              <a:gd name="connsiteX27" fmla="*/ 5699051 w 8360166"/>
              <a:gd name="connsiteY27" fmla="*/ 6234995 h 7163369"/>
              <a:gd name="connsiteX28" fmla="*/ 5869172 w 8360166"/>
              <a:gd name="connsiteY28" fmla="*/ 6192464 h 7163369"/>
              <a:gd name="connsiteX29" fmla="*/ 5932967 w 8360166"/>
              <a:gd name="connsiteY29" fmla="*/ 6171199 h 7163369"/>
              <a:gd name="connsiteX30" fmla="*/ 6166883 w 8360166"/>
              <a:gd name="connsiteY30" fmla="*/ 6149934 h 7163369"/>
              <a:gd name="connsiteX31" fmla="*/ 6251944 w 8360166"/>
              <a:gd name="connsiteY31" fmla="*/ 6128669 h 7163369"/>
              <a:gd name="connsiteX32" fmla="*/ 6294474 w 8360166"/>
              <a:gd name="connsiteY32" fmla="*/ 6064874 h 7163369"/>
              <a:gd name="connsiteX33" fmla="*/ 6358269 w 8360166"/>
              <a:gd name="connsiteY33" fmla="*/ 6022343 h 7163369"/>
              <a:gd name="connsiteX34" fmla="*/ 6400800 w 8360166"/>
              <a:gd name="connsiteY34" fmla="*/ 5894753 h 7163369"/>
              <a:gd name="connsiteX35" fmla="*/ 6358269 w 8360166"/>
              <a:gd name="connsiteY35" fmla="*/ 5256799 h 7163369"/>
              <a:gd name="connsiteX36" fmla="*/ 6337004 w 8360166"/>
              <a:gd name="connsiteY36" fmla="*/ 5107943 h 7163369"/>
              <a:gd name="connsiteX37" fmla="*/ 6315739 w 8360166"/>
              <a:gd name="connsiteY37" fmla="*/ 5044148 h 7163369"/>
              <a:gd name="connsiteX38" fmla="*/ 6294474 w 8360166"/>
              <a:gd name="connsiteY38" fmla="*/ 4831497 h 7163369"/>
              <a:gd name="connsiteX39" fmla="*/ 6273209 w 8360166"/>
              <a:gd name="connsiteY39" fmla="*/ 4767702 h 7163369"/>
              <a:gd name="connsiteX40" fmla="*/ 6251944 w 8360166"/>
              <a:gd name="connsiteY40" fmla="*/ 4661376 h 7163369"/>
              <a:gd name="connsiteX41" fmla="*/ 6230679 w 8360166"/>
              <a:gd name="connsiteY41" fmla="*/ 4065953 h 7163369"/>
              <a:gd name="connsiteX42" fmla="*/ 6209414 w 8360166"/>
              <a:gd name="connsiteY42" fmla="*/ 2832576 h 7163369"/>
              <a:gd name="connsiteX43" fmla="*/ 6188149 w 8360166"/>
              <a:gd name="connsiteY43" fmla="*/ 2768781 h 7163369"/>
              <a:gd name="connsiteX44" fmla="*/ 6166883 w 8360166"/>
              <a:gd name="connsiteY44" fmla="*/ 2683720 h 7163369"/>
              <a:gd name="connsiteX45" fmla="*/ 6166883 w 8360166"/>
              <a:gd name="connsiteY45" fmla="*/ 1067571 h 7163369"/>
              <a:gd name="connsiteX46" fmla="*/ 6188149 w 8360166"/>
              <a:gd name="connsiteY46" fmla="*/ 961246 h 7163369"/>
              <a:gd name="connsiteX47" fmla="*/ 6251944 w 8360166"/>
              <a:gd name="connsiteY47" fmla="*/ 280762 h 7163369"/>
              <a:gd name="connsiteX48" fmla="*/ 6358269 w 8360166"/>
              <a:gd name="connsiteY48" fmla="*/ 153171 h 7163369"/>
              <a:gd name="connsiteX49" fmla="*/ 6485860 w 8360166"/>
              <a:gd name="connsiteY49" fmla="*/ 110641 h 7163369"/>
              <a:gd name="connsiteX50" fmla="*/ 7017488 w 8360166"/>
              <a:gd name="connsiteY50" fmla="*/ 131906 h 7163369"/>
              <a:gd name="connsiteX51" fmla="*/ 7166344 w 8360166"/>
              <a:gd name="connsiteY51" fmla="*/ 153171 h 7163369"/>
              <a:gd name="connsiteX52" fmla="*/ 7208874 w 8360166"/>
              <a:gd name="connsiteY52" fmla="*/ 195702 h 7163369"/>
              <a:gd name="connsiteX53" fmla="*/ 8137054 w 8360166"/>
              <a:gd name="connsiteY53" fmla="*/ 297620 h 7163369"/>
              <a:gd name="connsiteX54" fmla="*/ 8281070 w 8360166"/>
              <a:gd name="connsiteY54" fmla="*/ 658975 h 7163369"/>
              <a:gd name="connsiteX55" fmla="*/ 8353078 w 8360166"/>
              <a:gd name="connsiteY55" fmla="*/ 1020330 h 7163369"/>
              <a:gd name="connsiteX56" fmla="*/ 8353077 w 8360166"/>
              <a:gd name="connsiteY56" fmla="*/ 1622589 h 7163369"/>
              <a:gd name="connsiteX57" fmla="*/ 8209061 w 8360166"/>
              <a:gd name="connsiteY57" fmla="*/ 1983944 h 7163369"/>
              <a:gd name="connsiteX58" fmla="*/ 7527851 w 8360166"/>
              <a:gd name="connsiteY58" fmla="*/ 2492334 h 7163369"/>
              <a:gd name="connsiteX59" fmla="*/ 7549116 w 8360166"/>
              <a:gd name="connsiteY59" fmla="*/ 2641190 h 7163369"/>
              <a:gd name="connsiteX60" fmla="*/ 7591646 w 8360166"/>
              <a:gd name="connsiteY60" fmla="*/ 2768781 h 7163369"/>
              <a:gd name="connsiteX61" fmla="*/ 7634176 w 8360166"/>
              <a:gd name="connsiteY61" fmla="*/ 3172818 h 7163369"/>
              <a:gd name="connsiteX62" fmla="*/ 7676707 w 8360166"/>
              <a:gd name="connsiteY62" fmla="*/ 3300409 h 7163369"/>
              <a:gd name="connsiteX63" fmla="*/ 7697972 w 8360166"/>
              <a:gd name="connsiteY63" fmla="*/ 3491795 h 7163369"/>
              <a:gd name="connsiteX64" fmla="*/ 7740502 w 8360166"/>
              <a:gd name="connsiteY64" fmla="*/ 3832036 h 7163369"/>
              <a:gd name="connsiteX65" fmla="*/ 7632998 w 8360166"/>
              <a:gd name="connsiteY65" fmla="*/ 5115689 h 7163369"/>
              <a:gd name="connsiteX0" fmla="*/ 1080270 w 8418606"/>
              <a:gd name="connsiteY0" fmla="*/ 7163369 h 7163369"/>
              <a:gd name="connsiteX1" fmla="*/ 1127051 w 8418606"/>
              <a:gd name="connsiteY1" fmla="*/ 1875646 h 7163369"/>
              <a:gd name="connsiteX2" fmla="*/ 1148316 w 8418606"/>
              <a:gd name="connsiteY2" fmla="*/ 1811850 h 7163369"/>
              <a:gd name="connsiteX3" fmla="*/ 1169581 w 8418606"/>
              <a:gd name="connsiteY3" fmla="*/ 1599199 h 7163369"/>
              <a:gd name="connsiteX4" fmla="*/ 1148316 w 8418606"/>
              <a:gd name="connsiteY4" fmla="*/ 195702 h 7163369"/>
              <a:gd name="connsiteX5" fmla="*/ 1084521 w 8418606"/>
              <a:gd name="connsiteY5" fmla="*/ 110641 h 7163369"/>
              <a:gd name="connsiteX6" fmla="*/ 978195 w 8418606"/>
              <a:gd name="connsiteY6" fmla="*/ 4315 h 7163369"/>
              <a:gd name="connsiteX7" fmla="*/ 510362 w 8418606"/>
              <a:gd name="connsiteY7" fmla="*/ 25581 h 7163369"/>
              <a:gd name="connsiteX8" fmla="*/ 318976 w 8418606"/>
              <a:gd name="connsiteY8" fmla="*/ 46846 h 7163369"/>
              <a:gd name="connsiteX9" fmla="*/ 191386 w 8418606"/>
              <a:gd name="connsiteY9" fmla="*/ 89376 h 7163369"/>
              <a:gd name="connsiteX10" fmla="*/ 170121 w 8418606"/>
              <a:gd name="connsiteY10" fmla="*/ 238232 h 7163369"/>
              <a:gd name="connsiteX11" fmla="*/ 127590 w 8418606"/>
              <a:gd name="connsiteY11" fmla="*/ 408353 h 7163369"/>
              <a:gd name="connsiteX12" fmla="*/ 106325 w 8418606"/>
              <a:gd name="connsiteY12" fmla="*/ 706064 h 7163369"/>
              <a:gd name="connsiteX13" fmla="*/ 63795 w 8418606"/>
              <a:gd name="connsiteY13" fmla="*/ 769860 h 7163369"/>
              <a:gd name="connsiteX14" fmla="*/ 42530 w 8418606"/>
              <a:gd name="connsiteY14" fmla="*/ 1025041 h 7163369"/>
              <a:gd name="connsiteX15" fmla="*/ 0 w 8418606"/>
              <a:gd name="connsiteY15" fmla="*/ 1535404 h 7163369"/>
              <a:gd name="connsiteX16" fmla="*/ 21265 w 8418606"/>
              <a:gd name="connsiteY16" fmla="*/ 2194622 h 7163369"/>
              <a:gd name="connsiteX17" fmla="*/ 63795 w 8418606"/>
              <a:gd name="connsiteY17" fmla="*/ 2683720 h 7163369"/>
              <a:gd name="connsiteX18" fmla="*/ 106325 w 8418606"/>
              <a:gd name="connsiteY18" fmla="*/ 3300409 h 7163369"/>
              <a:gd name="connsiteX19" fmla="*/ 148855 w 8418606"/>
              <a:gd name="connsiteY19" fmla="*/ 3470529 h 7163369"/>
              <a:gd name="connsiteX20" fmla="*/ 170121 w 8418606"/>
              <a:gd name="connsiteY20" fmla="*/ 3555590 h 7163369"/>
              <a:gd name="connsiteX21" fmla="*/ 191386 w 8418606"/>
              <a:gd name="connsiteY21" fmla="*/ 4937822 h 7163369"/>
              <a:gd name="connsiteX22" fmla="*/ 212651 w 8418606"/>
              <a:gd name="connsiteY22" fmla="*/ 5916018 h 7163369"/>
              <a:gd name="connsiteX23" fmla="*/ 318976 w 8418606"/>
              <a:gd name="connsiteY23" fmla="*/ 6171199 h 7163369"/>
              <a:gd name="connsiteX24" fmla="*/ 340242 w 8418606"/>
              <a:gd name="connsiteY24" fmla="*/ 6234995 h 7163369"/>
              <a:gd name="connsiteX25" fmla="*/ 574158 w 8418606"/>
              <a:gd name="connsiteY25" fmla="*/ 6256260 h 7163369"/>
              <a:gd name="connsiteX26" fmla="*/ 5401339 w 8418606"/>
              <a:gd name="connsiteY26" fmla="*/ 6256260 h 7163369"/>
              <a:gd name="connsiteX27" fmla="*/ 5699051 w 8418606"/>
              <a:gd name="connsiteY27" fmla="*/ 6234995 h 7163369"/>
              <a:gd name="connsiteX28" fmla="*/ 5869172 w 8418606"/>
              <a:gd name="connsiteY28" fmla="*/ 6192464 h 7163369"/>
              <a:gd name="connsiteX29" fmla="*/ 5932967 w 8418606"/>
              <a:gd name="connsiteY29" fmla="*/ 6171199 h 7163369"/>
              <a:gd name="connsiteX30" fmla="*/ 6166883 w 8418606"/>
              <a:gd name="connsiteY30" fmla="*/ 6149934 h 7163369"/>
              <a:gd name="connsiteX31" fmla="*/ 6251944 w 8418606"/>
              <a:gd name="connsiteY31" fmla="*/ 6128669 h 7163369"/>
              <a:gd name="connsiteX32" fmla="*/ 6294474 w 8418606"/>
              <a:gd name="connsiteY32" fmla="*/ 6064874 h 7163369"/>
              <a:gd name="connsiteX33" fmla="*/ 6358269 w 8418606"/>
              <a:gd name="connsiteY33" fmla="*/ 6022343 h 7163369"/>
              <a:gd name="connsiteX34" fmla="*/ 6400800 w 8418606"/>
              <a:gd name="connsiteY34" fmla="*/ 5894753 h 7163369"/>
              <a:gd name="connsiteX35" fmla="*/ 6358269 w 8418606"/>
              <a:gd name="connsiteY35" fmla="*/ 5256799 h 7163369"/>
              <a:gd name="connsiteX36" fmla="*/ 6337004 w 8418606"/>
              <a:gd name="connsiteY36" fmla="*/ 5107943 h 7163369"/>
              <a:gd name="connsiteX37" fmla="*/ 6315739 w 8418606"/>
              <a:gd name="connsiteY37" fmla="*/ 5044148 h 7163369"/>
              <a:gd name="connsiteX38" fmla="*/ 6294474 w 8418606"/>
              <a:gd name="connsiteY38" fmla="*/ 4831497 h 7163369"/>
              <a:gd name="connsiteX39" fmla="*/ 6273209 w 8418606"/>
              <a:gd name="connsiteY39" fmla="*/ 4767702 h 7163369"/>
              <a:gd name="connsiteX40" fmla="*/ 6251944 w 8418606"/>
              <a:gd name="connsiteY40" fmla="*/ 4661376 h 7163369"/>
              <a:gd name="connsiteX41" fmla="*/ 6230679 w 8418606"/>
              <a:gd name="connsiteY41" fmla="*/ 4065953 h 7163369"/>
              <a:gd name="connsiteX42" fmla="*/ 6209414 w 8418606"/>
              <a:gd name="connsiteY42" fmla="*/ 2832576 h 7163369"/>
              <a:gd name="connsiteX43" fmla="*/ 6188149 w 8418606"/>
              <a:gd name="connsiteY43" fmla="*/ 2768781 h 7163369"/>
              <a:gd name="connsiteX44" fmla="*/ 6166883 w 8418606"/>
              <a:gd name="connsiteY44" fmla="*/ 2683720 h 7163369"/>
              <a:gd name="connsiteX45" fmla="*/ 6166883 w 8418606"/>
              <a:gd name="connsiteY45" fmla="*/ 1067571 h 7163369"/>
              <a:gd name="connsiteX46" fmla="*/ 6188149 w 8418606"/>
              <a:gd name="connsiteY46" fmla="*/ 961246 h 7163369"/>
              <a:gd name="connsiteX47" fmla="*/ 6251944 w 8418606"/>
              <a:gd name="connsiteY47" fmla="*/ 280762 h 7163369"/>
              <a:gd name="connsiteX48" fmla="*/ 6358269 w 8418606"/>
              <a:gd name="connsiteY48" fmla="*/ 153171 h 7163369"/>
              <a:gd name="connsiteX49" fmla="*/ 6485860 w 8418606"/>
              <a:gd name="connsiteY49" fmla="*/ 110641 h 7163369"/>
              <a:gd name="connsiteX50" fmla="*/ 7017488 w 8418606"/>
              <a:gd name="connsiteY50" fmla="*/ 131906 h 7163369"/>
              <a:gd name="connsiteX51" fmla="*/ 7166344 w 8418606"/>
              <a:gd name="connsiteY51" fmla="*/ 153171 h 7163369"/>
              <a:gd name="connsiteX52" fmla="*/ 7208874 w 8418606"/>
              <a:gd name="connsiteY52" fmla="*/ 195702 h 7163369"/>
              <a:gd name="connsiteX53" fmla="*/ 8137054 w 8418606"/>
              <a:gd name="connsiteY53" fmla="*/ 297620 h 7163369"/>
              <a:gd name="connsiteX54" fmla="*/ 8281070 w 8418606"/>
              <a:gd name="connsiteY54" fmla="*/ 658975 h 7163369"/>
              <a:gd name="connsiteX55" fmla="*/ 8353078 w 8418606"/>
              <a:gd name="connsiteY55" fmla="*/ 1020330 h 7163369"/>
              <a:gd name="connsiteX56" fmla="*/ 8353077 w 8418606"/>
              <a:gd name="connsiteY56" fmla="*/ 1622589 h 7163369"/>
              <a:gd name="connsiteX57" fmla="*/ 8281069 w 8418606"/>
              <a:gd name="connsiteY57" fmla="*/ 2224848 h 7163369"/>
              <a:gd name="connsiteX58" fmla="*/ 7527851 w 8418606"/>
              <a:gd name="connsiteY58" fmla="*/ 2492334 h 7163369"/>
              <a:gd name="connsiteX59" fmla="*/ 7549116 w 8418606"/>
              <a:gd name="connsiteY59" fmla="*/ 2641190 h 7163369"/>
              <a:gd name="connsiteX60" fmla="*/ 7591646 w 8418606"/>
              <a:gd name="connsiteY60" fmla="*/ 2768781 h 7163369"/>
              <a:gd name="connsiteX61" fmla="*/ 7634176 w 8418606"/>
              <a:gd name="connsiteY61" fmla="*/ 3172818 h 7163369"/>
              <a:gd name="connsiteX62" fmla="*/ 7676707 w 8418606"/>
              <a:gd name="connsiteY62" fmla="*/ 3300409 h 7163369"/>
              <a:gd name="connsiteX63" fmla="*/ 7697972 w 8418606"/>
              <a:gd name="connsiteY63" fmla="*/ 3491795 h 7163369"/>
              <a:gd name="connsiteX64" fmla="*/ 7740502 w 8418606"/>
              <a:gd name="connsiteY64" fmla="*/ 3832036 h 7163369"/>
              <a:gd name="connsiteX65" fmla="*/ 7632998 w 8418606"/>
              <a:gd name="connsiteY65" fmla="*/ 5115689 h 7163369"/>
              <a:gd name="connsiteX0" fmla="*/ 1080270 w 8418606"/>
              <a:gd name="connsiteY0" fmla="*/ 7163369 h 7163369"/>
              <a:gd name="connsiteX1" fmla="*/ 1127051 w 8418606"/>
              <a:gd name="connsiteY1" fmla="*/ 1875646 h 7163369"/>
              <a:gd name="connsiteX2" fmla="*/ 1148316 w 8418606"/>
              <a:gd name="connsiteY2" fmla="*/ 1811850 h 7163369"/>
              <a:gd name="connsiteX3" fmla="*/ 1169581 w 8418606"/>
              <a:gd name="connsiteY3" fmla="*/ 1599199 h 7163369"/>
              <a:gd name="connsiteX4" fmla="*/ 1148316 w 8418606"/>
              <a:gd name="connsiteY4" fmla="*/ 195702 h 7163369"/>
              <a:gd name="connsiteX5" fmla="*/ 1084521 w 8418606"/>
              <a:gd name="connsiteY5" fmla="*/ 110641 h 7163369"/>
              <a:gd name="connsiteX6" fmla="*/ 978195 w 8418606"/>
              <a:gd name="connsiteY6" fmla="*/ 4315 h 7163369"/>
              <a:gd name="connsiteX7" fmla="*/ 510362 w 8418606"/>
              <a:gd name="connsiteY7" fmla="*/ 25581 h 7163369"/>
              <a:gd name="connsiteX8" fmla="*/ 318976 w 8418606"/>
              <a:gd name="connsiteY8" fmla="*/ 46846 h 7163369"/>
              <a:gd name="connsiteX9" fmla="*/ 191386 w 8418606"/>
              <a:gd name="connsiteY9" fmla="*/ 89376 h 7163369"/>
              <a:gd name="connsiteX10" fmla="*/ 170121 w 8418606"/>
              <a:gd name="connsiteY10" fmla="*/ 238232 h 7163369"/>
              <a:gd name="connsiteX11" fmla="*/ 127590 w 8418606"/>
              <a:gd name="connsiteY11" fmla="*/ 408353 h 7163369"/>
              <a:gd name="connsiteX12" fmla="*/ 106325 w 8418606"/>
              <a:gd name="connsiteY12" fmla="*/ 706064 h 7163369"/>
              <a:gd name="connsiteX13" fmla="*/ 63795 w 8418606"/>
              <a:gd name="connsiteY13" fmla="*/ 769860 h 7163369"/>
              <a:gd name="connsiteX14" fmla="*/ 42530 w 8418606"/>
              <a:gd name="connsiteY14" fmla="*/ 1025041 h 7163369"/>
              <a:gd name="connsiteX15" fmla="*/ 0 w 8418606"/>
              <a:gd name="connsiteY15" fmla="*/ 1535404 h 7163369"/>
              <a:gd name="connsiteX16" fmla="*/ 21265 w 8418606"/>
              <a:gd name="connsiteY16" fmla="*/ 2194622 h 7163369"/>
              <a:gd name="connsiteX17" fmla="*/ 63795 w 8418606"/>
              <a:gd name="connsiteY17" fmla="*/ 2683720 h 7163369"/>
              <a:gd name="connsiteX18" fmla="*/ 106325 w 8418606"/>
              <a:gd name="connsiteY18" fmla="*/ 3300409 h 7163369"/>
              <a:gd name="connsiteX19" fmla="*/ 148855 w 8418606"/>
              <a:gd name="connsiteY19" fmla="*/ 3470529 h 7163369"/>
              <a:gd name="connsiteX20" fmla="*/ 170121 w 8418606"/>
              <a:gd name="connsiteY20" fmla="*/ 3555590 h 7163369"/>
              <a:gd name="connsiteX21" fmla="*/ 191386 w 8418606"/>
              <a:gd name="connsiteY21" fmla="*/ 4937822 h 7163369"/>
              <a:gd name="connsiteX22" fmla="*/ 212651 w 8418606"/>
              <a:gd name="connsiteY22" fmla="*/ 5916018 h 7163369"/>
              <a:gd name="connsiteX23" fmla="*/ 318976 w 8418606"/>
              <a:gd name="connsiteY23" fmla="*/ 6171199 h 7163369"/>
              <a:gd name="connsiteX24" fmla="*/ 340242 w 8418606"/>
              <a:gd name="connsiteY24" fmla="*/ 6234995 h 7163369"/>
              <a:gd name="connsiteX25" fmla="*/ 574158 w 8418606"/>
              <a:gd name="connsiteY25" fmla="*/ 6256260 h 7163369"/>
              <a:gd name="connsiteX26" fmla="*/ 5401339 w 8418606"/>
              <a:gd name="connsiteY26" fmla="*/ 6256260 h 7163369"/>
              <a:gd name="connsiteX27" fmla="*/ 5699051 w 8418606"/>
              <a:gd name="connsiteY27" fmla="*/ 6234995 h 7163369"/>
              <a:gd name="connsiteX28" fmla="*/ 5869172 w 8418606"/>
              <a:gd name="connsiteY28" fmla="*/ 6192464 h 7163369"/>
              <a:gd name="connsiteX29" fmla="*/ 5932967 w 8418606"/>
              <a:gd name="connsiteY29" fmla="*/ 6171199 h 7163369"/>
              <a:gd name="connsiteX30" fmla="*/ 6166883 w 8418606"/>
              <a:gd name="connsiteY30" fmla="*/ 6149934 h 7163369"/>
              <a:gd name="connsiteX31" fmla="*/ 6251944 w 8418606"/>
              <a:gd name="connsiteY31" fmla="*/ 6128669 h 7163369"/>
              <a:gd name="connsiteX32" fmla="*/ 6294474 w 8418606"/>
              <a:gd name="connsiteY32" fmla="*/ 6064874 h 7163369"/>
              <a:gd name="connsiteX33" fmla="*/ 6358269 w 8418606"/>
              <a:gd name="connsiteY33" fmla="*/ 6022343 h 7163369"/>
              <a:gd name="connsiteX34" fmla="*/ 6400800 w 8418606"/>
              <a:gd name="connsiteY34" fmla="*/ 5894753 h 7163369"/>
              <a:gd name="connsiteX35" fmla="*/ 6358269 w 8418606"/>
              <a:gd name="connsiteY35" fmla="*/ 5256799 h 7163369"/>
              <a:gd name="connsiteX36" fmla="*/ 6337004 w 8418606"/>
              <a:gd name="connsiteY36" fmla="*/ 5107943 h 7163369"/>
              <a:gd name="connsiteX37" fmla="*/ 6315739 w 8418606"/>
              <a:gd name="connsiteY37" fmla="*/ 5044148 h 7163369"/>
              <a:gd name="connsiteX38" fmla="*/ 6294474 w 8418606"/>
              <a:gd name="connsiteY38" fmla="*/ 4831497 h 7163369"/>
              <a:gd name="connsiteX39" fmla="*/ 6273209 w 8418606"/>
              <a:gd name="connsiteY39" fmla="*/ 4767702 h 7163369"/>
              <a:gd name="connsiteX40" fmla="*/ 6251944 w 8418606"/>
              <a:gd name="connsiteY40" fmla="*/ 4661376 h 7163369"/>
              <a:gd name="connsiteX41" fmla="*/ 6230679 w 8418606"/>
              <a:gd name="connsiteY41" fmla="*/ 4065953 h 7163369"/>
              <a:gd name="connsiteX42" fmla="*/ 6209414 w 8418606"/>
              <a:gd name="connsiteY42" fmla="*/ 2832576 h 7163369"/>
              <a:gd name="connsiteX43" fmla="*/ 6188149 w 8418606"/>
              <a:gd name="connsiteY43" fmla="*/ 2768781 h 7163369"/>
              <a:gd name="connsiteX44" fmla="*/ 6166883 w 8418606"/>
              <a:gd name="connsiteY44" fmla="*/ 2683720 h 7163369"/>
              <a:gd name="connsiteX45" fmla="*/ 6166883 w 8418606"/>
              <a:gd name="connsiteY45" fmla="*/ 1067571 h 7163369"/>
              <a:gd name="connsiteX46" fmla="*/ 6188149 w 8418606"/>
              <a:gd name="connsiteY46" fmla="*/ 961246 h 7163369"/>
              <a:gd name="connsiteX47" fmla="*/ 6251944 w 8418606"/>
              <a:gd name="connsiteY47" fmla="*/ 280762 h 7163369"/>
              <a:gd name="connsiteX48" fmla="*/ 6358269 w 8418606"/>
              <a:gd name="connsiteY48" fmla="*/ 153171 h 7163369"/>
              <a:gd name="connsiteX49" fmla="*/ 6485860 w 8418606"/>
              <a:gd name="connsiteY49" fmla="*/ 110641 h 7163369"/>
              <a:gd name="connsiteX50" fmla="*/ 7017488 w 8418606"/>
              <a:gd name="connsiteY50" fmla="*/ 131906 h 7163369"/>
              <a:gd name="connsiteX51" fmla="*/ 7166344 w 8418606"/>
              <a:gd name="connsiteY51" fmla="*/ 153171 h 7163369"/>
              <a:gd name="connsiteX52" fmla="*/ 7208874 w 8418606"/>
              <a:gd name="connsiteY52" fmla="*/ 195702 h 7163369"/>
              <a:gd name="connsiteX53" fmla="*/ 8137054 w 8418606"/>
              <a:gd name="connsiteY53" fmla="*/ 297620 h 7163369"/>
              <a:gd name="connsiteX54" fmla="*/ 8281070 w 8418606"/>
              <a:gd name="connsiteY54" fmla="*/ 658975 h 7163369"/>
              <a:gd name="connsiteX55" fmla="*/ 8353078 w 8418606"/>
              <a:gd name="connsiteY55" fmla="*/ 1020330 h 7163369"/>
              <a:gd name="connsiteX56" fmla="*/ 8353077 w 8418606"/>
              <a:gd name="connsiteY56" fmla="*/ 1622589 h 7163369"/>
              <a:gd name="connsiteX57" fmla="*/ 8281069 w 8418606"/>
              <a:gd name="connsiteY57" fmla="*/ 2224848 h 7163369"/>
              <a:gd name="connsiteX58" fmla="*/ 8281069 w 8418606"/>
              <a:gd name="connsiteY58" fmla="*/ 2947558 h 7163369"/>
              <a:gd name="connsiteX59" fmla="*/ 7549116 w 8418606"/>
              <a:gd name="connsiteY59" fmla="*/ 2641190 h 7163369"/>
              <a:gd name="connsiteX60" fmla="*/ 7591646 w 8418606"/>
              <a:gd name="connsiteY60" fmla="*/ 2768781 h 7163369"/>
              <a:gd name="connsiteX61" fmla="*/ 7634176 w 8418606"/>
              <a:gd name="connsiteY61" fmla="*/ 3172818 h 7163369"/>
              <a:gd name="connsiteX62" fmla="*/ 7676707 w 8418606"/>
              <a:gd name="connsiteY62" fmla="*/ 3300409 h 7163369"/>
              <a:gd name="connsiteX63" fmla="*/ 7697972 w 8418606"/>
              <a:gd name="connsiteY63" fmla="*/ 3491795 h 7163369"/>
              <a:gd name="connsiteX64" fmla="*/ 7740502 w 8418606"/>
              <a:gd name="connsiteY64" fmla="*/ 3832036 h 7163369"/>
              <a:gd name="connsiteX65" fmla="*/ 7632998 w 8418606"/>
              <a:gd name="connsiteY65" fmla="*/ 5115689 h 7163369"/>
              <a:gd name="connsiteX0" fmla="*/ 1080270 w 8418606"/>
              <a:gd name="connsiteY0" fmla="*/ 7163369 h 7163369"/>
              <a:gd name="connsiteX1" fmla="*/ 1127051 w 8418606"/>
              <a:gd name="connsiteY1" fmla="*/ 1875646 h 7163369"/>
              <a:gd name="connsiteX2" fmla="*/ 1148316 w 8418606"/>
              <a:gd name="connsiteY2" fmla="*/ 1811850 h 7163369"/>
              <a:gd name="connsiteX3" fmla="*/ 1169581 w 8418606"/>
              <a:gd name="connsiteY3" fmla="*/ 1599199 h 7163369"/>
              <a:gd name="connsiteX4" fmla="*/ 1148316 w 8418606"/>
              <a:gd name="connsiteY4" fmla="*/ 195702 h 7163369"/>
              <a:gd name="connsiteX5" fmla="*/ 1084521 w 8418606"/>
              <a:gd name="connsiteY5" fmla="*/ 110641 h 7163369"/>
              <a:gd name="connsiteX6" fmla="*/ 978195 w 8418606"/>
              <a:gd name="connsiteY6" fmla="*/ 4315 h 7163369"/>
              <a:gd name="connsiteX7" fmla="*/ 510362 w 8418606"/>
              <a:gd name="connsiteY7" fmla="*/ 25581 h 7163369"/>
              <a:gd name="connsiteX8" fmla="*/ 318976 w 8418606"/>
              <a:gd name="connsiteY8" fmla="*/ 46846 h 7163369"/>
              <a:gd name="connsiteX9" fmla="*/ 191386 w 8418606"/>
              <a:gd name="connsiteY9" fmla="*/ 89376 h 7163369"/>
              <a:gd name="connsiteX10" fmla="*/ 170121 w 8418606"/>
              <a:gd name="connsiteY10" fmla="*/ 238232 h 7163369"/>
              <a:gd name="connsiteX11" fmla="*/ 127590 w 8418606"/>
              <a:gd name="connsiteY11" fmla="*/ 408353 h 7163369"/>
              <a:gd name="connsiteX12" fmla="*/ 106325 w 8418606"/>
              <a:gd name="connsiteY12" fmla="*/ 706064 h 7163369"/>
              <a:gd name="connsiteX13" fmla="*/ 63795 w 8418606"/>
              <a:gd name="connsiteY13" fmla="*/ 769860 h 7163369"/>
              <a:gd name="connsiteX14" fmla="*/ 42530 w 8418606"/>
              <a:gd name="connsiteY14" fmla="*/ 1025041 h 7163369"/>
              <a:gd name="connsiteX15" fmla="*/ 0 w 8418606"/>
              <a:gd name="connsiteY15" fmla="*/ 1535404 h 7163369"/>
              <a:gd name="connsiteX16" fmla="*/ 21265 w 8418606"/>
              <a:gd name="connsiteY16" fmla="*/ 2194622 h 7163369"/>
              <a:gd name="connsiteX17" fmla="*/ 63795 w 8418606"/>
              <a:gd name="connsiteY17" fmla="*/ 2683720 h 7163369"/>
              <a:gd name="connsiteX18" fmla="*/ 106325 w 8418606"/>
              <a:gd name="connsiteY18" fmla="*/ 3300409 h 7163369"/>
              <a:gd name="connsiteX19" fmla="*/ 148855 w 8418606"/>
              <a:gd name="connsiteY19" fmla="*/ 3470529 h 7163369"/>
              <a:gd name="connsiteX20" fmla="*/ 170121 w 8418606"/>
              <a:gd name="connsiteY20" fmla="*/ 3555590 h 7163369"/>
              <a:gd name="connsiteX21" fmla="*/ 191386 w 8418606"/>
              <a:gd name="connsiteY21" fmla="*/ 4937822 h 7163369"/>
              <a:gd name="connsiteX22" fmla="*/ 212651 w 8418606"/>
              <a:gd name="connsiteY22" fmla="*/ 5916018 h 7163369"/>
              <a:gd name="connsiteX23" fmla="*/ 318976 w 8418606"/>
              <a:gd name="connsiteY23" fmla="*/ 6171199 h 7163369"/>
              <a:gd name="connsiteX24" fmla="*/ 340242 w 8418606"/>
              <a:gd name="connsiteY24" fmla="*/ 6234995 h 7163369"/>
              <a:gd name="connsiteX25" fmla="*/ 574158 w 8418606"/>
              <a:gd name="connsiteY25" fmla="*/ 6256260 h 7163369"/>
              <a:gd name="connsiteX26" fmla="*/ 5401339 w 8418606"/>
              <a:gd name="connsiteY26" fmla="*/ 6256260 h 7163369"/>
              <a:gd name="connsiteX27" fmla="*/ 5699051 w 8418606"/>
              <a:gd name="connsiteY27" fmla="*/ 6234995 h 7163369"/>
              <a:gd name="connsiteX28" fmla="*/ 5869172 w 8418606"/>
              <a:gd name="connsiteY28" fmla="*/ 6192464 h 7163369"/>
              <a:gd name="connsiteX29" fmla="*/ 5932967 w 8418606"/>
              <a:gd name="connsiteY29" fmla="*/ 6171199 h 7163369"/>
              <a:gd name="connsiteX30" fmla="*/ 6166883 w 8418606"/>
              <a:gd name="connsiteY30" fmla="*/ 6149934 h 7163369"/>
              <a:gd name="connsiteX31" fmla="*/ 6251944 w 8418606"/>
              <a:gd name="connsiteY31" fmla="*/ 6128669 h 7163369"/>
              <a:gd name="connsiteX32" fmla="*/ 6294474 w 8418606"/>
              <a:gd name="connsiteY32" fmla="*/ 6064874 h 7163369"/>
              <a:gd name="connsiteX33" fmla="*/ 6358269 w 8418606"/>
              <a:gd name="connsiteY33" fmla="*/ 6022343 h 7163369"/>
              <a:gd name="connsiteX34" fmla="*/ 6400800 w 8418606"/>
              <a:gd name="connsiteY34" fmla="*/ 5894753 h 7163369"/>
              <a:gd name="connsiteX35" fmla="*/ 6358269 w 8418606"/>
              <a:gd name="connsiteY35" fmla="*/ 5256799 h 7163369"/>
              <a:gd name="connsiteX36" fmla="*/ 6337004 w 8418606"/>
              <a:gd name="connsiteY36" fmla="*/ 5107943 h 7163369"/>
              <a:gd name="connsiteX37" fmla="*/ 6315739 w 8418606"/>
              <a:gd name="connsiteY37" fmla="*/ 5044148 h 7163369"/>
              <a:gd name="connsiteX38" fmla="*/ 6294474 w 8418606"/>
              <a:gd name="connsiteY38" fmla="*/ 4831497 h 7163369"/>
              <a:gd name="connsiteX39" fmla="*/ 6273209 w 8418606"/>
              <a:gd name="connsiteY39" fmla="*/ 4767702 h 7163369"/>
              <a:gd name="connsiteX40" fmla="*/ 6251944 w 8418606"/>
              <a:gd name="connsiteY40" fmla="*/ 4661376 h 7163369"/>
              <a:gd name="connsiteX41" fmla="*/ 6230679 w 8418606"/>
              <a:gd name="connsiteY41" fmla="*/ 4065953 h 7163369"/>
              <a:gd name="connsiteX42" fmla="*/ 6209414 w 8418606"/>
              <a:gd name="connsiteY42" fmla="*/ 2832576 h 7163369"/>
              <a:gd name="connsiteX43" fmla="*/ 6188149 w 8418606"/>
              <a:gd name="connsiteY43" fmla="*/ 2768781 h 7163369"/>
              <a:gd name="connsiteX44" fmla="*/ 6166883 w 8418606"/>
              <a:gd name="connsiteY44" fmla="*/ 2683720 h 7163369"/>
              <a:gd name="connsiteX45" fmla="*/ 6166883 w 8418606"/>
              <a:gd name="connsiteY45" fmla="*/ 1067571 h 7163369"/>
              <a:gd name="connsiteX46" fmla="*/ 6188149 w 8418606"/>
              <a:gd name="connsiteY46" fmla="*/ 961246 h 7163369"/>
              <a:gd name="connsiteX47" fmla="*/ 6251944 w 8418606"/>
              <a:gd name="connsiteY47" fmla="*/ 280762 h 7163369"/>
              <a:gd name="connsiteX48" fmla="*/ 6358269 w 8418606"/>
              <a:gd name="connsiteY48" fmla="*/ 153171 h 7163369"/>
              <a:gd name="connsiteX49" fmla="*/ 6485860 w 8418606"/>
              <a:gd name="connsiteY49" fmla="*/ 110641 h 7163369"/>
              <a:gd name="connsiteX50" fmla="*/ 7017488 w 8418606"/>
              <a:gd name="connsiteY50" fmla="*/ 131906 h 7163369"/>
              <a:gd name="connsiteX51" fmla="*/ 7166344 w 8418606"/>
              <a:gd name="connsiteY51" fmla="*/ 153171 h 7163369"/>
              <a:gd name="connsiteX52" fmla="*/ 7208874 w 8418606"/>
              <a:gd name="connsiteY52" fmla="*/ 195702 h 7163369"/>
              <a:gd name="connsiteX53" fmla="*/ 8137054 w 8418606"/>
              <a:gd name="connsiteY53" fmla="*/ 297620 h 7163369"/>
              <a:gd name="connsiteX54" fmla="*/ 8281070 w 8418606"/>
              <a:gd name="connsiteY54" fmla="*/ 658975 h 7163369"/>
              <a:gd name="connsiteX55" fmla="*/ 8353078 w 8418606"/>
              <a:gd name="connsiteY55" fmla="*/ 1020330 h 7163369"/>
              <a:gd name="connsiteX56" fmla="*/ 8353077 w 8418606"/>
              <a:gd name="connsiteY56" fmla="*/ 1622589 h 7163369"/>
              <a:gd name="connsiteX57" fmla="*/ 8281069 w 8418606"/>
              <a:gd name="connsiteY57" fmla="*/ 2224848 h 7163369"/>
              <a:gd name="connsiteX58" fmla="*/ 8281069 w 8418606"/>
              <a:gd name="connsiteY58" fmla="*/ 2947558 h 7163369"/>
              <a:gd name="connsiteX59" fmla="*/ 7591646 w 8418606"/>
              <a:gd name="connsiteY59" fmla="*/ 2768781 h 7163369"/>
              <a:gd name="connsiteX60" fmla="*/ 7634176 w 8418606"/>
              <a:gd name="connsiteY60" fmla="*/ 3172818 h 7163369"/>
              <a:gd name="connsiteX61" fmla="*/ 7676707 w 8418606"/>
              <a:gd name="connsiteY61" fmla="*/ 3300409 h 7163369"/>
              <a:gd name="connsiteX62" fmla="*/ 7697972 w 8418606"/>
              <a:gd name="connsiteY62" fmla="*/ 3491795 h 7163369"/>
              <a:gd name="connsiteX63" fmla="*/ 7740502 w 8418606"/>
              <a:gd name="connsiteY63" fmla="*/ 3832036 h 7163369"/>
              <a:gd name="connsiteX64" fmla="*/ 7632998 w 8418606"/>
              <a:gd name="connsiteY64" fmla="*/ 5115689 h 7163369"/>
              <a:gd name="connsiteX0" fmla="*/ 1080270 w 8418606"/>
              <a:gd name="connsiteY0" fmla="*/ 7163369 h 7163369"/>
              <a:gd name="connsiteX1" fmla="*/ 1127051 w 8418606"/>
              <a:gd name="connsiteY1" fmla="*/ 1875646 h 7163369"/>
              <a:gd name="connsiteX2" fmla="*/ 1148316 w 8418606"/>
              <a:gd name="connsiteY2" fmla="*/ 1811850 h 7163369"/>
              <a:gd name="connsiteX3" fmla="*/ 1169581 w 8418606"/>
              <a:gd name="connsiteY3" fmla="*/ 1599199 h 7163369"/>
              <a:gd name="connsiteX4" fmla="*/ 1148316 w 8418606"/>
              <a:gd name="connsiteY4" fmla="*/ 195702 h 7163369"/>
              <a:gd name="connsiteX5" fmla="*/ 1084521 w 8418606"/>
              <a:gd name="connsiteY5" fmla="*/ 110641 h 7163369"/>
              <a:gd name="connsiteX6" fmla="*/ 978195 w 8418606"/>
              <a:gd name="connsiteY6" fmla="*/ 4315 h 7163369"/>
              <a:gd name="connsiteX7" fmla="*/ 510362 w 8418606"/>
              <a:gd name="connsiteY7" fmla="*/ 25581 h 7163369"/>
              <a:gd name="connsiteX8" fmla="*/ 318976 w 8418606"/>
              <a:gd name="connsiteY8" fmla="*/ 46846 h 7163369"/>
              <a:gd name="connsiteX9" fmla="*/ 191386 w 8418606"/>
              <a:gd name="connsiteY9" fmla="*/ 89376 h 7163369"/>
              <a:gd name="connsiteX10" fmla="*/ 170121 w 8418606"/>
              <a:gd name="connsiteY10" fmla="*/ 238232 h 7163369"/>
              <a:gd name="connsiteX11" fmla="*/ 127590 w 8418606"/>
              <a:gd name="connsiteY11" fmla="*/ 408353 h 7163369"/>
              <a:gd name="connsiteX12" fmla="*/ 106325 w 8418606"/>
              <a:gd name="connsiteY12" fmla="*/ 706064 h 7163369"/>
              <a:gd name="connsiteX13" fmla="*/ 63795 w 8418606"/>
              <a:gd name="connsiteY13" fmla="*/ 769860 h 7163369"/>
              <a:gd name="connsiteX14" fmla="*/ 42530 w 8418606"/>
              <a:gd name="connsiteY14" fmla="*/ 1025041 h 7163369"/>
              <a:gd name="connsiteX15" fmla="*/ 0 w 8418606"/>
              <a:gd name="connsiteY15" fmla="*/ 1535404 h 7163369"/>
              <a:gd name="connsiteX16" fmla="*/ 21265 w 8418606"/>
              <a:gd name="connsiteY16" fmla="*/ 2194622 h 7163369"/>
              <a:gd name="connsiteX17" fmla="*/ 63795 w 8418606"/>
              <a:gd name="connsiteY17" fmla="*/ 2683720 h 7163369"/>
              <a:gd name="connsiteX18" fmla="*/ 106325 w 8418606"/>
              <a:gd name="connsiteY18" fmla="*/ 3300409 h 7163369"/>
              <a:gd name="connsiteX19" fmla="*/ 148855 w 8418606"/>
              <a:gd name="connsiteY19" fmla="*/ 3470529 h 7163369"/>
              <a:gd name="connsiteX20" fmla="*/ 170121 w 8418606"/>
              <a:gd name="connsiteY20" fmla="*/ 3555590 h 7163369"/>
              <a:gd name="connsiteX21" fmla="*/ 191386 w 8418606"/>
              <a:gd name="connsiteY21" fmla="*/ 4937822 h 7163369"/>
              <a:gd name="connsiteX22" fmla="*/ 212651 w 8418606"/>
              <a:gd name="connsiteY22" fmla="*/ 5916018 h 7163369"/>
              <a:gd name="connsiteX23" fmla="*/ 318976 w 8418606"/>
              <a:gd name="connsiteY23" fmla="*/ 6171199 h 7163369"/>
              <a:gd name="connsiteX24" fmla="*/ 340242 w 8418606"/>
              <a:gd name="connsiteY24" fmla="*/ 6234995 h 7163369"/>
              <a:gd name="connsiteX25" fmla="*/ 574158 w 8418606"/>
              <a:gd name="connsiteY25" fmla="*/ 6256260 h 7163369"/>
              <a:gd name="connsiteX26" fmla="*/ 5401339 w 8418606"/>
              <a:gd name="connsiteY26" fmla="*/ 6256260 h 7163369"/>
              <a:gd name="connsiteX27" fmla="*/ 5699051 w 8418606"/>
              <a:gd name="connsiteY27" fmla="*/ 6234995 h 7163369"/>
              <a:gd name="connsiteX28" fmla="*/ 5869172 w 8418606"/>
              <a:gd name="connsiteY28" fmla="*/ 6192464 h 7163369"/>
              <a:gd name="connsiteX29" fmla="*/ 5932967 w 8418606"/>
              <a:gd name="connsiteY29" fmla="*/ 6171199 h 7163369"/>
              <a:gd name="connsiteX30" fmla="*/ 6166883 w 8418606"/>
              <a:gd name="connsiteY30" fmla="*/ 6149934 h 7163369"/>
              <a:gd name="connsiteX31" fmla="*/ 6251944 w 8418606"/>
              <a:gd name="connsiteY31" fmla="*/ 6128669 h 7163369"/>
              <a:gd name="connsiteX32" fmla="*/ 6294474 w 8418606"/>
              <a:gd name="connsiteY32" fmla="*/ 6064874 h 7163369"/>
              <a:gd name="connsiteX33" fmla="*/ 6358269 w 8418606"/>
              <a:gd name="connsiteY33" fmla="*/ 6022343 h 7163369"/>
              <a:gd name="connsiteX34" fmla="*/ 6400800 w 8418606"/>
              <a:gd name="connsiteY34" fmla="*/ 5894753 h 7163369"/>
              <a:gd name="connsiteX35" fmla="*/ 6358269 w 8418606"/>
              <a:gd name="connsiteY35" fmla="*/ 5256799 h 7163369"/>
              <a:gd name="connsiteX36" fmla="*/ 6337004 w 8418606"/>
              <a:gd name="connsiteY36" fmla="*/ 5107943 h 7163369"/>
              <a:gd name="connsiteX37" fmla="*/ 6315739 w 8418606"/>
              <a:gd name="connsiteY37" fmla="*/ 5044148 h 7163369"/>
              <a:gd name="connsiteX38" fmla="*/ 6294474 w 8418606"/>
              <a:gd name="connsiteY38" fmla="*/ 4831497 h 7163369"/>
              <a:gd name="connsiteX39" fmla="*/ 6273209 w 8418606"/>
              <a:gd name="connsiteY39" fmla="*/ 4767702 h 7163369"/>
              <a:gd name="connsiteX40" fmla="*/ 6251944 w 8418606"/>
              <a:gd name="connsiteY40" fmla="*/ 4661376 h 7163369"/>
              <a:gd name="connsiteX41" fmla="*/ 6230679 w 8418606"/>
              <a:gd name="connsiteY41" fmla="*/ 4065953 h 7163369"/>
              <a:gd name="connsiteX42" fmla="*/ 6209414 w 8418606"/>
              <a:gd name="connsiteY42" fmla="*/ 2832576 h 7163369"/>
              <a:gd name="connsiteX43" fmla="*/ 6188149 w 8418606"/>
              <a:gd name="connsiteY43" fmla="*/ 2768781 h 7163369"/>
              <a:gd name="connsiteX44" fmla="*/ 6166883 w 8418606"/>
              <a:gd name="connsiteY44" fmla="*/ 2683720 h 7163369"/>
              <a:gd name="connsiteX45" fmla="*/ 6166883 w 8418606"/>
              <a:gd name="connsiteY45" fmla="*/ 1067571 h 7163369"/>
              <a:gd name="connsiteX46" fmla="*/ 6188149 w 8418606"/>
              <a:gd name="connsiteY46" fmla="*/ 961246 h 7163369"/>
              <a:gd name="connsiteX47" fmla="*/ 6251944 w 8418606"/>
              <a:gd name="connsiteY47" fmla="*/ 280762 h 7163369"/>
              <a:gd name="connsiteX48" fmla="*/ 6358269 w 8418606"/>
              <a:gd name="connsiteY48" fmla="*/ 153171 h 7163369"/>
              <a:gd name="connsiteX49" fmla="*/ 6485860 w 8418606"/>
              <a:gd name="connsiteY49" fmla="*/ 110641 h 7163369"/>
              <a:gd name="connsiteX50" fmla="*/ 7017488 w 8418606"/>
              <a:gd name="connsiteY50" fmla="*/ 131906 h 7163369"/>
              <a:gd name="connsiteX51" fmla="*/ 7166344 w 8418606"/>
              <a:gd name="connsiteY51" fmla="*/ 153171 h 7163369"/>
              <a:gd name="connsiteX52" fmla="*/ 7208874 w 8418606"/>
              <a:gd name="connsiteY52" fmla="*/ 195702 h 7163369"/>
              <a:gd name="connsiteX53" fmla="*/ 8137054 w 8418606"/>
              <a:gd name="connsiteY53" fmla="*/ 297620 h 7163369"/>
              <a:gd name="connsiteX54" fmla="*/ 8281070 w 8418606"/>
              <a:gd name="connsiteY54" fmla="*/ 658975 h 7163369"/>
              <a:gd name="connsiteX55" fmla="*/ 8353078 w 8418606"/>
              <a:gd name="connsiteY55" fmla="*/ 1020330 h 7163369"/>
              <a:gd name="connsiteX56" fmla="*/ 8353077 w 8418606"/>
              <a:gd name="connsiteY56" fmla="*/ 1622589 h 7163369"/>
              <a:gd name="connsiteX57" fmla="*/ 8281069 w 8418606"/>
              <a:gd name="connsiteY57" fmla="*/ 2224848 h 7163369"/>
              <a:gd name="connsiteX58" fmla="*/ 8281069 w 8418606"/>
              <a:gd name="connsiteY58" fmla="*/ 2947558 h 7163369"/>
              <a:gd name="connsiteX59" fmla="*/ 7634176 w 8418606"/>
              <a:gd name="connsiteY59" fmla="*/ 3172818 h 7163369"/>
              <a:gd name="connsiteX60" fmla="*/ 7676707 w 8418606"/>
              <a:gd name="connsiteY60" fmla="*/ 3300409 h 7163369"/>
              <a:gd name="connsiteX61" fmla="*/ 7697972 w 8418606"/>
              <a:gd name="connsiteY61" fmla="*/ 3491795 h 7163369"/>
              <a:gd name="connsiteX62" fmla="*/ 7740502 w 8418606"/>
              <a:gd name="connsiteY62" fmla="*/ 3832036 h 7163369"/>
              <a:gd name="connsiteX63" fmla="*/ 7632998 w 8418606"/>
              <a:gd name="connsiteY63" fmla="*/ 5115689 h 7163369"/>
              <a:gd name="connsiteX0" fmla="*/ 1080270 w 8418606"/>
              <a:gd name="connsiteY0" fmla="*/ 7163369 h 7163369"/>
              <a:gd name="connsiteX1" fmla="*/ 1127051 w 8418606"/>
              <a:gd name="connsiteY1" fmla="*/ 1875646 h 7163369"/>
              <a:gd name="connsiteX2" fmla="*/ 1148316 w 8418606"/>
              <a:gd name="connsiteY2" fmla="*/ 1811850 h 7163369"/>
              <a:gd name="connsiteX3" fmla="*/ 1169581 w 8418606"/>
              <a:gd name="connsiteY3" fmla="*/ 1599199 h 7163369"/>
              <a:gd name="connsiteX4" fmla="*/ 1148316 w 8418606"/>
              <a:gd name="connsiteY4" fmla="*/ 195702 h 7163369"/>
              <a:gd name="connsiteX5" fmla="*/ 1084521 w 8418606"/>
              <a:gd name="connsiteY5" fmla="*/ 110641 h 7163369"/>
              <a:gd name="connsiteX6" fmla="*/ 978195 w 8418606"/>
              <a:gd name="connsiteY6" fmla="*/ 4315 h 7163369"/>
              <a:gd name="connsiteX7" fmla="*/ 510362 w 8418606"/>
              <a:gd name="connsiteY7" fmla="*/ 25581 h 7163369"/>
              <a:gd name="connsiteX8" fmla="*/ 318976 w 8418606"/>
              <a:gd name="connsiteY8" fmla="*/ 46846 h 7163369"/>
              <a:gd name="connsiteX9" fmla="*/ 191386 w 8418606"/>
              <a:gd name="connsiteY9" fmla="*/ 89376 h 7163369"/>
              <a:gd name="connsiteX10" fmla="*/ 170121 w 8418606"/>
              <a:gd name="connsiteY10" fmla="*/ 238232 h 7163369"/>
              <a:gd name="connsiteX11" fmla="*/ 127590 w 8418606"/>
              <a:gd name="connsiteY11" fmla="*/ 408353 h 7163369"/>
              <a:gd name="connsiteX12" fmla="*/ 106325 w 8418606"/>
              <a:gd name="connsiteY12" fmla="*/ 706064 h 7163369"/>
              <a:gd name="connsiteX13" fmla="*/ 63795 w 8418606"/>
              <a:gd name="connsiteY13" fmla="*/ 769860 h 7163369"/>
              <a:gd name="connsiteX14" fmla="*/ 42530 w 8418606"/>
              <a:gd name="connsiteY14" fmla="*/ 1025041 h 7163369"/>
              <a:gd name="connsiteX15" fmla="*/ 0 w 8418606"/>
              <a:gd name="connsiteY15" fmla="*/ 1535404 h 7163369"/>
              <a:gd name="connsiteX16" fmla="*/ 21265 w 8418606"/>
              <a:gd name="connsiteY16" fmla="*/ 2194622 h 7163369"/>
              <a:gd name="connsiteX17" fmla="*/ 63795 w 8418606"/>
              <a:gd name="connsiteY17" fmla="*/ 2683720 h 7163369"/>
              <a:gd name="connsiteX18" fmla="*/ 106325 w 8418606"/>
              <a:gd name="connsiteY18" fmla="*/ 3300409 h 7163369"/>
              <a:gd name="connsiteX19" fmla="*/ 148855 w 8418606"/>
              <a:gd name="connsiteY19" fmla="*/ 3470529 h 7163369"/>
              <a:gd name="connsiteX20" fmla="*/ 170121 w 8418606"/>
              <a:gd name="connsiteY20" fmla="*/ 3555590 h 7163369"/>
              <a:gd name="connsiteX21" fmla="*/ 191386 w 8418606"/>
              <a:gd name="connsiteY21" fmla="*/ 4937822 h 7163369"/>
              <a:gd name="connsiteX22" fmla="*/ 212651 w 8418606"/>
              <a:gd name="connsiteY22" fmla="*/ 5916018 h 7163369"/>
              <a:gd name="connsiteX23" fmla="*/ 318976 w 8418606"/>
              <a:gd name="connsiteY23" fmla="*/ 6171199 h 7163369"/>
              <a:gd name="connsiteX24" fmla="*/ 340242 w 8418606"/>
              <a:gd name="connsiteY24" fmla="*/ 6234995 h 7163369"/>
              <a:gd name="connsiteX25" fmla="*/ 574158 w 8418606"/>
              <a:gd name="connsiteY25" fmla="*/ 6256260 h 7163369"/>
              <a:gd name="connsiteX26" fmla="*/ 5401339 w 8418606"/>
              <a:gd name="connsiteY26" fmla="*/ 6256260 h 7163369"/>
              <a:gd name="connsiteX27" fmla="*/ 5699051 w 8418606"/>
              <a:gd name="connsiteY27" fmla="*/ 6234995 h 7163369"/>
              <a:gd name="connsiteX28" fmla="*/ 5869172 w 8418606"/>
              <a:gd name="connsiteY28" fmla="*/ 6192464 h 7163369"/>
              <a:gd name="connsiteX29" fmla="*/ 5932967 w 8418606"/>
              <a:gd name="connsiteY29" fmla="*/ 6171199 h 7163369"/>
              <a:gd name="connsiteX30" fmla="*/ 6166883 w 8418606"/>
              <a:gd name="connsiteY30" fmla="*/ 6149934 h 7163369"/>
              <a:gd name="connsiteX31" fmla="*/ 6251944 w 8418606"/>
              <a:gd name="connsiteY31" fmla="*/ 6128669 h 7163369"/>
              <a:gd name="connsiteX32" fmla="*/ 6294474 w 8418606"/>
              <a:gd name="connsiteY32" fmla="*/ 6064874 h 7163369"/>
              <a:gd name="connsiteX33" fmla="*/ 6358269 w 8418606"/>
              <a:gd name="connsiteY33" fmla="*/ 6022343 h 7163369"/>
              <a:gd name="connsiteX34" fmla="*/ 6400800 w 8418606"/>
              <a:gd name="connsiteY34" fmla="*/ 5894753 h 7163369"/>
              <a:gd name="connsiteX35" fmla="*/ 6358269 w 8418606"/>
              <a:gd name="connsiteY35" fmla="*/ 5256799 h 7163369"/>
              <a:gd name="connsiteX36" fmla="*/ 6337004 w 8418606"/>
              <a:gd name="connsiteY36" fmla="*/ 5107943 h 7163369"/>
              <a:gd name="connsiteX37" fmla="*/ 6315739 w 8418606"/>
              <a:gd name="connsiteY37" fmla="*/ 5044148 h 7163369"/>
              <a:gd name="connsiteX38" fmla="*/ 6294474 w 8418606"/>
              <a:gd name="connsiteY38" fmla="*/ 4831497 h 7163369"/>
              <a:gd name="connsiteX39" fmla="*/ 6273209 w 8418606"/>
              <a:gd name="connsiteY39" fmla="*/ 4767702 h 7163369"/>
              <a:gd name="connsiteX40" fmla="*/ 6251944 w 8418606"/>
              <a:gd name="connsiteY40" fmla="*/ 4661376 h 7163369"/>
              <a:gd name="connsiteX41" fmla="*/ 6230679 w 8418606"/>
              <a:gd name="connsiteY41" fmla="*/ 4065953 h 7163369"/>
              <a:gd name="connsiteX42" fmla="*/ 6209414 w 8418606"/>
              <a:gd name="connsiteY42" fmla="*/ 2832576 h 7163369"/>
              <a:gd name="connsiteX43" fmla="*/ 6188149 w 8418606"/>
              <a:gd name="connsiteY43" fmla="*/ 2768781 h 7163369"/>
              <a:gd name="connsiteX44" fmla="*/ 6166883 w 8418606"/>
              <a:gd name="connsiteY44" fmla="*/ 2683720 h 7163369"/>
              <a:gd name="connsiteX45" fmla="*/ 6166883 w 8418606"/>
              <a:gd name="connsiteY45" fmla="*/ 1067571 h 7163369"/>
              <a:gd name="connsiteX46" fmla="*/ 6188149 w 8418606"/>
              <a:gd name="connsiteY46" fmla="*/ 961246 h 7163369"/>
              <a:gd name="connsiteX47" fmla="*/ 6251944 w 8418606"/>
              <a:gd name="connsiteY47" fmla="*/ 280762 h 7163369"/>
              <a:gd name="connsiteX48" fmla="*/ 6358269 w 8418606"/>
              <a:gd name="connsiteY48" fmla="*/ 153171 h 7163369"/>
              <a:gd name="connsiteX49" fmla="*/ 6485860 w 8418606"/>
              <a:gd name="connsiteY49" fmla="*/ 110641 h 7163369"/>
              <a:gd name="connsiteX50" fmla="*/ 7017488 w 8418606"/>
              <a:gd name="connsiteY50" fmla="*/ 131906 h 7163369"/>
              <a:gd name="connsiteX51" fmla="*/ 7166344 w 8418606"/>
              <a:gd name="connsiteY51" fmla="*/ 153171 h 7163369"/>
              <a:gd name="connsiteX52" fmla="*/ 7208874 w 8418606"/>
              <a:gd name="connsiteY52" fmla="*/ 195702 h 7163369"/>
              <a:gd name="connsiteX53" fmla="*/ 8137054 w 8418606"/>
              <a:gd name="connsiteY53" fmla="*/ 297620 h 7163369"/>
              <a:gd name="connsiteX54" fmla="*/ 8281070 w 8418606"/>
              <a:gd name="connsiteY54" fmla="*/ 658975 h 7163369"/>
              <a:gd name="connsiteX55" fmla="*/ 8353078 w 8418606"/>
              <a:gd name="connsiteY55" fmla="*/ 1020330 h 7163369"/>
              <a:gd name="connsiteX56" fmla="*/ 8353077 w 8418606"/>
              <a:gd name="connsiteY56" fmla="*/ 1622589 h 7163369"/>
              <a:gd name="connsiteX57" fmla="*/ 8281069 w 8418606"/>
              <a:gd name="connsiteY57" fmla="*/ 2224848 h 7163369"/>
              <a:gd name="connsiteX58" fmla="*/ 8281069 w 8418606"/>
              <a:gd name="connsiteY58" fmla="*/ 2947558 h 7163369"/>
              <a:gd name="connsiteX59" fmla="*/ 8209061 w 8418606"/>
              <a:gd name="connsiteY59" fmla="*/ 3911172 h 7163369"/>
              <a:gd name="connsiteX60" fmla="*/ 7676707 w 8418606"/>
              <a:gd name="connsiteY60" fmla="*/ 3300409 h 7163369"/>
              <a:gd name="connsiteX61" fmla="*/ 7697972 w 8418606"/>
              <a:gd name="connsiteY61" fmla="*/ 3491795 h 7163369"/>
              <a:gd name="connsiteX62" fmla="*/ 7740502 w 8418606"/>
              <a:gd name="connsiteY62" fmla="*/ 3832036 h 7163369"/>
              <a:gd name="connsiteX63" fmla="*/ 7632998 w 8418606"/>
              <a:gd name="connsiteY63" fmla="*/ 5115689 h 7163369"/>
              <a:gd name="connsiteX0" fmla="*/ 1080270 w 8418606"/>
              <a:gd name="connsiteY0" fmla="*/ 7163369 h 7163369"/>
              <a:gd name="connsiteX1" fmla="*/ 1127051 w 8418606"/>
              <a:gd name="connsiteY1" fmla="*/ 1875646 h 7163369"/>
              <a:gd name="connsiteX2" fmla="*/ 1148316 w 8418606"/>
              <a:gd name="connsiteY2" fmla="*/ 1811850 h 7163369"/>
              <a:gd name="connsiteX3" fmla="*/ 1169581 w 8418606"/>
              <a:gd name="connsiteY3" fmla="*/ 1599199 h 7163369"/>
              <a:gd name="connsiteX4" fmla="*/ 1148316 w 8418606"/>
              <a:gd name="connsiteY4" fmla="*/ 195702 h 7163369"/>
              <a:gd name="connsiteX5" fmla="*/ 1084521 w 8418606"/>
              <a:gd name="connsiteY5" fmla="*/ 110641 h 7163369"/>
              <a:gd name="connsiteX6" fmla="*/ 978195 w 8418606"/>
              <a:gd name="connsiteY6" fmla="*/ 4315 h 7163369"/>
              <a:gd name="connsiteX7" fmla="*/ 510362 w 8418606"/>
              <a:gd name="connsiteY7" fmla="*/ 25581 h 7163369"/>
              <a:gd name="connsiteX8" fmla="*/ 318976 w 8418606"/>
              <a:gd name="connsiteY8" fmla="*/ 46846 h 7163369"/>
              <a:gd name="connsiteX9" fmla="*/ 191386 w 8418606"/>
              <a:gd name="connsiteY9" fmla="*/ 89376 h 7163369"/>
              <a:gd name="connsiteX10" fmla="*/ 170121 w 8418606"/>
              <a:gd name="connsiteY10" fmla="*/ 238232 h 7163369"/>
              <a:gd name="connsiteX11" fmla="*/ 127590 w 8418606"/>
              <a:gd name="connsiteY11" fmla="*/ 408353 h 7163369"/>
              <a:gd name="connsiteX12" fmla="*/ 106325 w 8418606"/>
              <a:gd name="connsiteY12" fmla="*/ 706064 h 7163369"/>
              <a:gd name="connsiteX13" fmla="*/ 63795 w 8418606"/>
              <a:gd name="connsiteY13" fmla="*/ 769860 h 7163369"/>
              <a:gd name="connsiteX14" fmla="*/ 42530 w 8418606"/>
              <a:gd name="connsiteY14" fmla="*/ 1025041 h 7163369"/>
              <a:gd name="connsiteX15" fmla="*/ 0 w 8418606"/>
              <a:gd name="connsiteY15" fmla="*/ 1535404 h 7163369"/>
              <a:gd name="connsiteX16" fmla="*/ 21265 w 8418606"/>
              <a:gd name="connsiteY16" fmla="*/ 2194622 h 7163369"/>
              <a:gd name="connsiteX17" fmla="*/ 63795 w 8418606"/>
              <a:gd name="connsiteY17" fmla="*/ 2683720 h 7163369"/>
              <a:gd name="connsiteX18" fmla="*/ 106325 w 8418606"/>
              <a:gd name="connsiteY18" fmla="*/ 3300409 h 7163369"/>
              <a:gd name="connsiteX19" fmla="*/ 148855 w 8418606"/>
              <a:gd name="connsiteY19" fmla="*/ 3470529 h 7163369"/>
              <a:gd name="connsiteX20" fmla="*/ 170121 w 8418606"/>
              <a:gd name="connsiteY20" fmla="*/ 3555590 h 7163369"/>
              <a:gd name="connsiteX21" fmla="*/ 191386 w 8418606"/>
              <a:gd name="connsiteY21" fmla="*/ 4937822 h 7163369"/>
              <a:gd name="connsiteX22" fmla="*/ 212651 w 8418606"/>
              <a:gd name="connsiteY22" fmla="*/ 5916018 h 7163369"/>
              <a:gd name="connsiteX23" fmla="*/ 318976 w 8418606"/>
              <a:gd name="connsiteY23" fmla="*/ 6171199 h 7163369"/>
              <a:gd name="connsiteX24" fmla="*/ 340242 w 8418606"/>
              <a:gd name="connsiteY24" fmla="*/ 6234995 h 7163369"/>
              <a:gd name="connsiteX25" fmla="*/ 574158 w 8418606"/>
              <a:gd name="connsiteY25" fmla="*/ 6256260 h 7163369"/>
              <a:gd name="connsiteX26" fmla="*/ 5401339 w 8418606"/>
              <a:gd name="connsiteY26" fmla="*/ 6256260 h 7163369"/>
              <a:gd name="connsiteX27" fmla="*/ 5699051 w 8418606"/>
              <a:gd name="connsiteY27" fmla="*/ 6234995 h 7163369"/>
              <a:gd name="connsiteX28" fmla="*/ 5869172 w 8418606"/>
              <a:gd name="connsiteY28" fmla="*/ 6192464 h 7163369"/>
              <a:gd name="connsiteX29" fmla="*/ 5932967 w 8418606"/>
              <a:gd name="connsiteY29" fmla="*/ 6171199 h 7163369"/>
              <a:gd name="connsiteX30" fmla="*/ 6166883 w 8418606"/>
              <a:gd name="connsiteY30" fmla="*/ 6149934 h 7163369"/>
              <a:gd name="connsiteX31" fmla="*/ 6251944 w 8418606"/>
              <a:gd name="connsiteY31" fmla="*/ 6128669 h 7163369"/>
              <a:gd name="connsiteX32" fmla="*/ 6294474 w 8418606"/>
              <a:gd name="connsiteY32" fmla="*/ 6064874 h 7163369"/>
              <a:gd name="connsiteX33" fmla="*/ 6358269 w 8418606"/>
              <a:gd name="connsiteY33" fmla="*/ 6022343 h 7163369"/>
              <a:gd name="connsiteX34" fmla="*/ 6400800 w 8418606"/>
              <a:gd name="connsiteY34" fmla="*/ 5894753 h 7163369"/>
              <a:gd name="connsiteX35" fmla="*/ 6358269 w 8418606"/>
              <a:gd name="connsiteY35" fmla="*/ 5256799 h 7163369"/>
              <a:gd name="connsiteX36" fmla="*/ 6337004 w 8418606"/>
              <a:gd name="connsiteY36" fmla="*/ 5107943 h 7163369"/>
              <a:gd name="connsiteX37" fmla="*/ 6315739 w 8418606"/>
              <a:gd name="connsiteY37" fmla="*/ 5044148 h 7163369"/>
              <a:gd name="connsiteX38" fmla="*/ 6294474 w 8418606"/>
              <a:gd name="connsiteY38" fmla="*/ 4831497 h 7163369"/>
              <a:gd name="connsiteX39" fmla="*/ 6273209 w 8418606"/>
              <a:gd name="connsiteY39" fmla="*/ 4767702 h 7163369"/>
              <a:gd name="connsiteX40" fmla="*/ 6251944 w 8418606"/>
              <a:gd name="connsiteY40" fmla="*/ 4661376 h 7163369"/>
              <a:gd name="connsiteX41" fmla="*/ 6230679 w 8418606"/>
              <a:gd name="connsiteY41" fmla="*/ 4065953 h 7163369"/>
              <a:gd name="connsiteX42" fmla="*/ 6209414 w 8418606"/>
              <a:gd name="connsiteY42" fmla="*/ 2832576 h 7163369"/>
              <a:gd name="connsiteX43" fmla="*/ 6188149 w 8418606"/>
              <a:gd name="connsiteY43" fmla="*/ 2768781 h 7163369"/>
              <a:gd name="connsiteX44" fmla="*/ 6166883 w 8418606"/>
              <a:gd name="connsiteY44" fmla="*/ 2683720 h 7163369"/>
              <a:gd name="connsiteX45" fmla="*/ 6166883 w 8418606"/>
              <a:gd name="connsiteY45" fmla="*/ 1067571 h 7163369"/>
              <a:gd name="connsiteX46" fmla="*/ 6188149 w 8418606"/>
              <a:gd name="connsiteY46" fmla="*/ 961246 h 7163369"/>
              <a:gd name="connsiteX47" fmla="*/ 6251944 w 8418606"/>
              <a:gd name="connsiteY47" fmla="*/ 280762 h 7163369"/>
              <a:gd name="connsiteX48" fmla="*/ 6358269 w 8418606"/>
              <a:gd name="connsiteY48" fmla="*/ 153171 h 7163369"/>
              <a:gd name="connsiteX49" fmla="*/ 6485860 w 8418606"/>
              <a:gd name="connsiteY49" fmla="*/ 110641 h 7163369"/>
              <a:gd name="connsiteX50" fmla="*/ 7017488 w 8418606"/>
              <a:gd name="connsiteY50" fmla="*/ 131906 h 7163369"/>
              <a:gd name="connsiteX51" fmla="*/ 7166344 w 8418606"/>
              <a:gd name="connsiteY51" fmla="*/ 153171 h 7163369"/>
              <a:gd name="connsiteX52" fmla="*/ 7208874 w 8418606"/>
              <a:gd name="connsiteY52" fmla="*/ 195702 h 7163369"/>
              <a:gd name="connsiteX53" fmla="*/ 8137054 w 8418606"/>
              <a:gd name="connsiteY53" fmla="*/ 297620 h 7163369"/>
              <a:gd name="connsiteX54" fmla="*/ 8281070 w 8418606"/>
              <a:gd name="connsiteY54" fmla="*/ 658975 h 7163369"/>
              <a:gd name="connsiteX55" fmla="*/ 8353078 w 8418606"/>
              <a:gd name="connsiteY55" fmla="*/ 1020330 h 7163369"/>
              <a:gd name="connsiteX56" fmla="*/ 8353077 w 8418606"/>
              <a:gd name="connsiteY56" fmla="*/ 1622589 h 7163369"/>
              <a:gd name="connsiteX57" fmla="*/ 8281069 w 8418606"/>
              <a:gd name="connsiteY57" fmla="*/ 2224848 h 7163369"/>
              <a:gd name="connsiteX58" fmla="*/ 8281069 w 8418606"/>
              <a:gd name="connsiteY58" fmla="*/ 2947558 h 7163369"/>
              <a:gd name="connsiteX59" fmla="*/ 8209061 w 8418606"/>
              <a:gd name="connsiteY59" fmla="*/ 3911172 h 7163369"/>
              <a:gd name="connsiteX60" fmla="*/ 7697972 w 8418606"/>
              <a:gd name="connsiteY60" fmla="*/ 3491795 h 7163369"/>
              <a:gd name="connsiteX61" fmla="*/ 7740502 w 8418606"/>
              <a:gd name="connsiteY61" fmla="*/ 3832036 h 7163369"/>
              <a:gd name="connsiteX62" fmla="*/ 7632998 w 8418606"/>
              <a:gd name="connsiteY62" fmla="*/ 5115689 h 7163369"/>
              <a:gd name="connsiteX0" fmla="*/ 1080270 w 8418606"/>
              <a:gd name="connsiteY0" fmla="*/ 7163369 h 7163369"/>
              <a:gd name="connsiteX1" fmla="*/ 1127051 w 8418606"/>
              <a:gd name="connsiteY1" fmla="*/ 1875646 h 7163369"/>
              <a:gd name="connsiteX2" fmla="*/ 1148316 w 8418606"/>
              <a:gd name="connsiteY2" fmla="*/ 1811850 h 7163369"/>
              <a:gd name="connsiteX3" fmla="*/ 1169581 w 8418606"/>
              <a:gd name="connsiteY3" fmla="*/ 1599199 h 7163369"/>
              <a:gd name="connsiteX4" fmla="*/ 1148316 w 8418606"/>
              <a:gd name="connsiteY4" fmla="*/ 195702 h 7163369"/>
              <a:gd name="connsiteX5" fmla="*/ 1084521 w 8418606"/>
              <a:gd name="connsiteY5" fmla="*/ 110641 h 7163369"/>
              <a:gd name="connsiteX6" fmla="*/ 978195 w 8418606"/>
              <a:gd name="connsiteY6" fmla="*/ 4315 h 7163369"/>
              <a:gd name="connsiteX7" fmla="*/ 510362 w 8418606"/>
              <a:gd name="connsiteY7" fmla="*/ 25581 h 7163369"/>
              <a:gd name="connsiteX8" fmla="*/ 318976 w 8418606"/>
              <a:gd name="connsiteY8" fmla="*/ 46846 h 7163369"/>
              <a:gd name="connsiteX9" fmla="*/ 191386 w 8418606"/>
              <a:gd name="connsiteY9" fmla="*/ 89376 h 7163369"/>
              <a:gd name="connsiteX10" fmla="*/ 170121 w 8418606"/>
              <a:gd name="connsiteY10" fmla="*/ 238232 h 7163369"/>
              <a:gd name="connsiteX11" fmla="*/ 127590 w 8418606"/>
              <a:gd name="connsiteY11" fmla="*/ 408353 h 7163369"/>
              <a:gd name="connsiteX12" fmla="*/ 106325 w 8418606"/>
              <a:gd name="connsiteY12" fmla="*/ 706064 h 7163369"/>
              <a:gd name="connsiteX13" fmla="*/ 63795 w 8418606"/>
              <a:gd name="connsiteY13" fmla="*/ 769860 h 7163369"/>
              <a:gd name="connsiteX14" fmla="*/ 42530 w 8418606"/>
              <a:gd name="connsiteY14" fmla="*/ 1025041 h 7163369"/>
              <a:gd name="connsiteX15" fmla="*/ 0 w 8418606"/>
              <a:gd name="connsiteY15" fmla="*/ 1535404 h 7163369"/>
              <a:gd name="connsiteX16" fmla="*/ 21265 w 8418606"/>
              <a:gd name="connsiteY16" fmla="*/ 2194622 h 7163369"/>
              <a:gd name="connsiteX17" fmla="*/ 63795 w 8418606"/>
              <a:gd name="connsiteY17" fmla="*/ 2683720 h 7163369"/>
              <a:gd name="connsiteX18" fmla="*/ 106325 w 8418606"/>
              <a:gd name="connsiteY18" fmla="*/ 3300409 h 7163369"/>
              <a:gd name="connsiteX19" fmla="*/ 148855 w 8418606"/>
              <a:gd name="connsiteY19" fmla="*/ 3470529 h 7163369"/>
              <a:gd name="connsiteX20" fmla="*/ 170121 w 8418606"/>
              <a:gd name="connsiteY20" fmla="*/ 3555590 h 7163369"/>
              <a:gd name="connsiteX21" fmla="*/ 191386 w 8418606"/>
              <a:gd name="connsiteY21" fmla="*/ 4937822 h 7163369"/>
              <a:gd name="connsiteX22" fmla="*/ 212651 w 8418606"/>
              <a:gd name="connsiteY22" fmla="*/ 5916018 h 7163369"/>
              <a:gd name="connsiteX23" fmla="*/ 318976 w 8418606"/>
              <a:gd name="connsiteY23" fmla="*/ 6171199 h 7163369"/>
              <a:gd name="connsiteX24" fmla="*/ 340242 w 8418606"/>
              <a:gd name="connsiteY24" fmla="*/ 6234995 h 7163369"/>
              <a:gd name="connsiteX25" fmla="*/ 574158 w 8418606"/>
              <a:gd name="connsiteY25" fmla="*/ 6256260 h 7163369"/>
              <a:gd name="connsiteX26" fmla="*/ 5401339 w 8418606"/>
              <a:gd name="connsiteY26" fmla="*/ 6256260 h 7163369"/>
              <a:gd name="connsiteX27" fmla="*/ 5699051 w 8418606"/>
              <a:gd name="connsiteY27" fmla="*/ 6234995 h 7163369"/>
              <a:gd name="connsiteX28" fmla="*/ 5869172 w 8418606"/>
              <a:gd name="connsiteY28" fmla="*/ 6192464 h 7163369"/>
              <a:gd name="connsiteX29" fmla="*/ 5932967 w 8418606"/>
              <a:gd name="connsiteY29" fmla="*/ 6171199 h 7163369"/>
              <a:gd name="connsiteX30" fmla="*/ 6166883 w 8418606"/>
              <a:gd name="connsiteY30" fmla="*/ 6149934 h 7163369"/>
              <a:gd name="connsiteX31" fmla="*/ 6251944 w 8418606"/>
              <a:gd name="connsiteY31" fmla="*/ 6128669 h 7163369"/>
              <a:gd name="connsiteX32" fmla="*/ 6294474 w 8418606"/>
              <a:gd name="connsiteY32" fmla="*/ 6064874 h 7163369"/>
              <a:gd name="connsiteX33" fmla="*/ 6358269 w 8418606"/>
              <a:gd name="connsiteY33" fmla="*/ 6022343 h 7163369"/>
              <a:gd name="connsiteX34" fmla="*/ 6400800 w 8418606"/>
              <a:gd name="connsiteY34" fmla="*/ 5894753 h 7163369"/>
              <a:gd name="connsiteX35" fmla="*/ 6358269 w 8418606"/>
              <a:gd name="connsiteY35" fmla="*/ 5256799 h 7163369"/>
              <a:gd name="connsiteX36" fmla="*/ 6337004 w 8418606"/>
              <a:gd name="connsiteY36" fmla="*/ 5107943 h 7163369"/>
              <a:gd name="connsiteX37" fmla="*/ 6315739 w 8418606"/>
              <a:gd name="connsiteY37" fmla="*/ 5044148 h 7163369"/>
              <a:gd name="connsiteX38" fmla="*/ 6294474 w 8418606"/>
              <a:gd name="connsiteY38" fmla="*/ 4831497 h 7163369"/>
              <a:gd name="connsiteX39" fmla="*/ 6273209 w 8418606"/>
              <a:gd name="connsiteY39" fmla="*/ 4767702 h 7163369"/>
              <a:gd name="connsiteX40" fmla="*/ 6251944 w 8418606"/>
              <a:gd name="connsiteY40" fmla="*/ 4661376 h 7163369"/>
              <a:gd name="connsiteX41" fmla="*/ 6230679 w 8418606"/>
              <a:gd name="connsiteY41" fmla="*/ 4065953 h 7163369"/>
              <a:gd name="connsiteX42" fmla="*/ 6209414 w 8418606"/>
              <a:gd name="connsiteY42" fmla="*/ 2832576 h 7163369"/>
              <a:gd name="connsiteX43" fmla="*/ 6188149 w 8418606"/>
              <a:gd name="connsiteY43" fmla="*/ 2768781 h 7163369"/>
              <a:gd name="connsiteX44" fmla="*/ 6166883 w 8418606"/>
              <a:gd name="connsiteY44" fmla="*/ 2683720 h 7163369"/>
              <a:gd name="connsiteX45" fmla="*/ 6166883 w 8418606"/>
              <a:gd name="connsiteY45" fmla="*/ 1067571 h 7163369"/>
              <a:gd name="connsiteX46" fmla="*/ 6188149 w 8418606"/>
              <a:gd name="connsiteY46" fmla="*/ 961246 h 7163369"/>
              <a:gd name="connsiteX47" fmla="*/ 6251944 w 8418606"/>
              <a:gd name="connsiteY47" fmla="*/ 280762 h 7163369"/>
              <a:gd name="connsiteX48" fmla="*/ 6358269 w 8418606"/>
              <a:gd name="connsiteY48" fmla="*/ 153171 h 7163369"/>
              <a:gd name="connsiteX49" fmla="*/ 6485860 w 8418606"/>
              <a:gd name="connsiteY49" fmla="*/ 110641 h 7163369"/>
              <a:gd name="connsiteX50" fmla="*/ 7017488 w 8418606"/>
              <a:gd name="connsiteY50" fmla="*/ 131906 h 7163369"/>
              <a:gd name="connsiteX51" fmla="*/ 7166344 w 8418606"/>
              <a:gd name="connsiteY51" fmla="*/ 153171 h 7163369"/>
              <a:gd name="connsiteX52" fmla="*/ 7208874 w 8418606"/>
              <a:gd name="connsiteY52" fmla="*/ 195702 h 7163369"/>
              <a:gd name="connsiteX53" fmla="*/ 8137054 w 8418606"/>
              <a:gd name="connsiteY53" fmla="*/ 297620 h 7163369"/>
              <a:gd name="connsiteX54" fmla="*/ 8281070 w 8418606"/>
              <a:gd name="connsiteY54" fmla="*/ 658975 h 7163369"/>
              <a:gd name="connsiteX55" fmla="*/ 8353078 w 8418606"/>
              <a:gd name="connsiteY55" fmla="*/ 1020330 h 7163369"/>
              <a:gd name="connsiteX56" fmla="*/ 8353077 w 8418606"/>
              <a:gd name="connsiteY56" fmla="*/ 1622589 h 7163369"/>
              <a:gd name="connsiteX57" fmla="*/ 8281069 w 8418606"/>
              <a:gd name="connsiteY57" fmla="*/ 2224848 h 7163369"/>
              <a:gd name="connsiteX58" fmla="*/ 8281069 w 8418606"/>
              <a:gd name="connsiteY58" fmla="*/ 2947558 h 7163369"/>
              <a:gd name="connsiteX59" fmla="*/ 8209061 w 8418606"/>
              <a:gd name="connsiteY59" fmla="*/ 3911172 h 7163369"/>
              <a:gd name="connsiteX60" fmla="*/ 7740502 w 8418606"/>
              <a:gd name="connsiteY60" fmla="*/ 3832036 h 7163369"/>
              <a:gd name="connsiteX61" fmla="*/ 7632998 w 8418606"/>
              <a:gd name="connsiteY61" fmla="*/ 5115689 h 7163369"/>
              <a:gd name="connsiteX0" fmla="*/ 1080270 w 8418606"/>
              <a:gd name="connsiteY0" fmla="*/ 7163369 h 7163369"/>
              <a:gd name="connsiteX1" fmla="*/ 1127051 w 8418606"/>
              <a:gd name="connsiteY1" fmla="*/ 1875646 h 7163369"/>
              <a:gd name="connsiteX2" fmla="*/ 1148316 w 8418606"/>
              <a:gd name="connsiteY2" fmla="*/ 1811850 h 7163369"/>
              <a:gd name="connsiteX3" fmla="*/ 1169581 w 8418606"/>
              <a:gd name="connsiteY3" fmla="*/ 1599199 h 7163369"/>
              <a:gd name="connsiteX4" fmla="*/ 1148316 w 8418606"/>
              <a:gd name="connsiteY4" fmla="*/ 195702 h 7163369"/>
              <a:gd name="connsiteX5" fmla="*/ 1084521 w 8418606"/>
              <a:gd name="connsiteY5" fmla="*/ 110641 h 7163369"/>
              <a:gd name="connsiteX6" fmla="*/ 978195 w 8418606"/>
              <a:gd name="connsiteY6" fmla="*/ 4315 h 7163369"/>
              <a:gd name="connsiteX7" fmla="*/ 510362 w 8418606"/>
              <a:gd name="connsiteY7" fmla="*/ 25581 h 7163369"/>
              <a:gd name="connsiteX8" fmla="*/ 318976 w 8418606"/>
              <a:gd name="connsiteY8" fmla="*/ 46846 h 7163369"/>
              <a:gd name="connsiteX9" fmla="*/ 191386 w 8418606"/>
              <a:gd name="connsiteY9" fmla="*/ 89376 h 7163369"/>
              <a:gd name="connsiteX10" fmla="*/ 170121 w 8418606"/>
              <a:gd name="connsiteY10" fmla="*/ 238232 h 7163369"/>
              <a:gd name="connsiteX11" fmla="*/ 127590 w 8418606"/>
              <a:gd name="connsiteY11" fmla="*/ 408353 h 7163369"/>
              <a:gd name="connsiteX12" fmla="*/ 106325 w 8418606"/>
              <a:gd name="connsiteY12" fmla="*/ 706064 h 7163369"/>
              <a:gd name="connsiteX13" fmla="*/ 63795 w 8418606"/>
              <a:gd name="connsiteY13" fmla="*/ 769860 h 7163369"/>
              <a:gd name="connsiteX14" fmla="*/ 42530 w 8418606"/>
              <a:gd name="connsiteY14" fmla="*/ 1025041 h 7163369"/>
              <a:gd name="connsiteX15" fmla="*/ 0 w 8418606"/>
              <a:gd name="connsiteY15" fmla="*/ 1535404 h 7163369"/>
              <a:gd name="connsiteX16" fmla="*/ 21265 w 8418606"/>
              <a:gd name="connsiteY16" fmla="*/ 2194622 h 7163369"/>
              <a:gd name="connsiteX17" fmla="*/ 63795 w 8418606"/>
              <a:gd name="connsiteY17" fmla="*/ 2683720 h 7163369"/>
              <a:gd name="connsiteX18" fmla="*/ 106325 w 8418606"/>
              <a:gd name="connsiteY18" fmla="*/ 3300409 h 7163369"/>
              <a:gd name="connsiteX19" fmla="*/ 148855 w 8418606"/>
              <a:gd name="connsiteY19" fmla="*/ 3470529 h 7163369"/>
              <a:gd name="connsiteX20" fmla="*/ 170121 w 8418606"/>
              <a:gd name="connsiteY20" fmla="*/ 3555590 h 7163369"/>
              <a:gd name="connsiteX21" fmla="*/ 191386 w 8418606"/>
              <a:gd name="connsiteY21" fmla="*/ 4937822 h 7163369"/>
              <a:gd name="connsiteX22" fmla="*/ 212651 w 8418606"/>
              <a:gd name="connsiteY22" fmla="*/ 5916018 h 7163369"/>
              <a:gd name="connsiteX23" fmla="*/ 318976 w 8418606"/>
              <a:gd name="connsiteY23" fmla="*/ 6171199 h 7163369"/>
              <a:gd name="connsiteX24" fmla="*/ 340242 w 8418606"/>
              <a:gd name="connsiteY24" fmla="*/ 6234995 h 7163369"/>
              <a:gd name="connsiteX25" fmla="*/ 574158 w 8418606"/>
              <a:gd name="connsiteY25" fmla="*/ 6256260 h 7163369"/>
              <a:gd name="connsiteX26" fmla="*/ 5401339 w 8418606"/>
              <a:gd name="connsiteY26" fmla="*/ 6256260 h 7163369"/>
              <a:gd name="connsiteX27" fmla="*/ 5699051 w 8418606"/>
              <a:gd name="connsiteY27" fmla="*/ 6234995 h 7163369"/>
              <a:gd name="connsiteX28" fmla="*/ 5869172 w 8418606"/>
              <a:gd name="connsiteY28" fmla="*/ 6192464 h 7163369"/>
              <a:gd name="connsiteX29" fmla="*/ 5932967 w 8418606"/>
              <a:gd name="connsiteY29" fmla="*/ 6171199 h 7163369"/>
              <a:gd name="connsiteX30" fmla="*/ 6166883 w 8418606"/>
              <a:gd name="connsiteY30" fmla="*/ 6149934 h 7163369"/>
              <a:gd name="connsiteX31" fmla="*/ 6251944 w 8418606"/>
              <a:gd name="connsiteY31" fmla="*/ 6128669 h 7163369"/>
              <a:gd name="connsiteX32" fmla="*/ 6294474 w 8418606"/>
              <a:gd name="connsiteY32" fmla="*/ 6064874 h 7163369"/>
              <a:gd name="connsiteX33" fmla="*/ 6358269 w 8418606"/>
              <a:gd name="connsiteY33" fmla="*/ 6022343 h 7163369"/>
              <a:gd name="connsiteX34" fmla="*/ 6400800 w 8418606"/>
              <a:gd name="connsiteY34" fmla="*/ 5894753 h 7163369"/>
              <a:gd name="connsiteX35" fmla="*/ 6358269 w 8418606"/>
              <a:gd name="connsiteY35" fmla="*/ 5256799 h 7163369"/>
              <a:gd name="connsiteX36" fmla="*/ 6337004 w 8418606"/>
              <a:gd name="connsiteY36" fmla="*/ 5107943 h 7163369"/>
              <a:gd name="connsiteX37" fmla="*/ 6315739 w 8418606"/>
              <a:gd name="connsiteY37" fmla="*/ 5044148 h 7163369"/>
              <a:gd name="connsiteX38" fmla="*/ 6294474 w 8418606"/>
              <a:gd name="connsiteY38" fmla="*/ 4831497 h 7163369"/>
              <a:gd name="connsiteX39" fmla="*/ 6273209 w 8418606"/>
              <a:gd name="connsiteY39" fmla="*/ 4767702 h 7163369"/>
              <a:gd name="connsiteX40" fmla="*/ 6251944 w 8418606"/>
              <a:gd name="connsiteY40" fmla="*/ 4661376 h 7163369"/>
              <a:gd name="connsiteX41" fmla="*/ 6230679 w 8418606"/>
              <a:gd name="connsiteY41" fmla="*/ 4065953 h 7163369"/>
              <a:gd name="connsiteX42" fmla="*/ 6209414 w 8418606"/>
              <a:gd name="connsiteY42" fmla="*/ 2832576 h 7163369"/>
              <a:gd name="connsiteX43" fmla="*/ 6188149 w 8418606"/>
              <a:gd name="connsiteY43" fmla="*/ 2768781 h 7163369"/>
              <a:gd name="connsiteX44" fmla="*/ 6166883 w 8418606"/>
              <a:gd name="connsiteY44" fmla="*/ 2683720 h 7163369"/>
              <a:gd name="connsiteX45" fmla="*/ 6166883 w 8418606"/>
              <a:gd name="connsiteY45" fmla="*/ 1067571 h 7163369"/>
              <a:gd name="connsiteX46" fmla="*/ 6188149 w 8418606"/>
              <a:gd name="connsiteY46" fmla="*/ 961246 h 7163369"/>
              <a:gd name="connsiteX47" fmla="*/ 6251944 w 8418606"/>
              <a:gd name="connsiteY47" fmla="*/ 280762 h 7163369"/>
              <a:gd name="connsiteX48" fmla="*/ 6358269 w 8418606"/>
              <a:gd name="connsiteY48" fmla="*/ 153171 h 7163369"/>
              <a:gd name="connsiteX49" fmla="*/ 6485860 w 8418606"/>
              <a:gd name="connsiteY49" fmla="*/ 110641 h 7163369"/>
              <a:gd name="connsiteX50" fmla="*/ 7017488 w 8418606"/>
              <a:gd name="connsiteY50" fmla="*/ 131906 h 7163369"/>
              <a:gd name="connsiteX51" fmla="*/ 7166344 w 8418606"/>
              <a:gd name="connsiteY51" fmla="*/ 153171 h 7163369"/>
              <a:gd name="connsiteX52" fmla="*/ 7208874 w 8418606"/>
              <a:gd name="connsiteY52" fmla="*/ 195702 h 7163369"/>
              <a:gd name="connsiteX53" fmla="*/ 8137054 w 8418606"/>
              <a:gd name="connsiteY53" fmla="*/ 297620 h 7163369"/>
              <a:gd name="connsiteX54" fmla="*/ 8281070 w 8418606"/>
              <a:gd name="connsiteY54" fmla="*/ 658975 h 7163369"/>
              <a:gd name="connsiteX55" fmla="*/ 8353078 w 8418606"/>
              <a:gd name="connsiteY55" fmla="*/ 1020330 h 7163369"/>
              <a:gd name="connsiteX56" fmla="*/ 8353077 w 8418606"/>
              <a:gd name="connsiteY56" fmla="*/ 1622589 h 7163369"/>
              <a:gd name="connsiteX57" fmla="*/ 8281069 w 8418606"/>
              <a:gd name="connsiteY57" fmla="*/ 2224848 h 7163369"/>
              <a:gd name="connsiteX58" fmla="*/ 8281069 w 8418606"/>
              <a:gd name="connsiteY58" fmla="*/ 2947558 h 7163369"/>
              <a:gd name="connsiteX59" fmla="*/ 8209061 w 8418606"/>
              <a:gd name="connsiteY59" fmla="*/ 3911172 h 7163369"/>
              <a:gd name="connsiteX60" fmla="*/ 8209061 w 8418606"/>
              <a:gd name="connsiteY60" fmla="*/ 4874786 h 7163369"/>
              <a:gd name="connsiteX61" fmla="*/ 7632998 w 8418606"/>
              <a:gd name="connsiteY61" fmla="*/ 5115689 h 7163369"/>
              <a:gd name="connsiteX0" fmla="*/ 1080270 w 8418606"/>
              <a:gd name="connsiteY0" fmla="*/ 7163369 h 7163369"/>
              <a:gd name="connsiteX1" fmla="*/ 1127051 w 8418606"/>
              <a:gd name="connsiteY1" fmla="*/ 1875646 h 7163369"/>
              <a:gd name="connsiteX2" fmla="*/ 1148316 w 8418606"/>
              <a:gd name="connsiteY2" fmla="*/ 1811850 h 7163369"/>
              <a:gd name="connsiteX3" fmla="*/ 1169581 w 8418606"/>
              <a:gd name="connsiteY3" fmla="*/ 1599199 h 7163369"/>
              <a:gd name="connsiteX4" fmla="*/ 1148316 w 8418606"/>
              <a:gd name="connsiteY4" fmla="*/ 195702 h 7163369"/>
              <a:gd name="connsiteX5" fmla="*/ 1084521 w 8418606"/>
              <a:gd name="connsiteY5" fmla="*/ 110641 h 7163369"/>
              <a:gd name="connsiteX6" fmla="*/ 978195 w 8418606"/>
              <a:gd name="connsiteY6" fmla="*/ 4315 h 7163369"/>
              <a:gd name="connsiteX7" fmla="*/ 510362 w 8418606"/>
              <a:gd name="connsiteY7" fmla="*/ 25581 h 7163369"/>
              <a:gd name="connsiteX8" fmla="*/ 318976 w 8418606"/>
              <a:gd name="connsiteY8" fmla="*/ 46846 h 7163369"/>
              <a:gd name="connsiteX9" fmla="*/ 191386 w 8418606"/>
              <a:gd name="connsiteY9" fmla="*/ 89376 h 7163369"/>
              <a:gd name="connsiteX10" fmla="*/ 170121 w 8418606"/>
              <a:gd name="connsiteY10" fmla="*/ 238232 h 7163369"/>
              <a:gd name="connsiteX11" fmla="*/ 127590 w 8418606"/>
              <a:gd name="connsiteY11" fmla="*/ 408353 h 7163369"/>
              <a:gd name="connsiteX12" fmla="*/ 106325 w 8418606"/>
              <a:gd name="connsiteY12" fmla="*/ 706064 h 7163369"/>
              <a:gd name="connsiteX13" fmla="*/ 63795 w 8418606"/>
              <a:gd name="connsiteY13" fmla="*/ 769860 h 7163369"/>
              <a:gd name="connsiteX14" fmla="*/ 42530 w 8418606"/>
              <a:gd name="connsiteY14" fmla="*/ 1025041 h 7163369"/>
              <a:gd name="connsiteX15" fmla="*/ 0 w 8418606"/>
              <a:gd name="connsiteY15" fmla="*/ 1535404 h 7163369"/>
              <a:gd name="connsiteX16" fmla="*/ 21265 w 8418606"/>
              <a:gd name="connsiteY16" fmla="*/ 2194622 h 7163369"/>
              <a:gd name="connsiteX17" fmla="*/ 63795 w 8418606"/>
              <a:gd name="connsiteY17" fmla="*/ 2683720 h 7163369"/>
              <a:gd name="connsiteX18" fmla="*/ 106325 w 8418606"/>
              <a:gd name="connsiteY18" fmla="*/ 3300409 h 7163369"/>
              <a:gd name="connsiteX19" fmla="*/ 148855 w 8418606"/>
              <a:gd name="connsiteY19" fmla="*/ 3470529 h 7163369"/>
              <a:gd name="connsiteX20" fmla="*/ 170121 w 8418606"/>
              <a:gd name="connsiteY20" fmla="*/ 3555590 h 7163369"/>
              <a:gd name="connsiteX21" fmla="*/ 191386 w 8418606"/>
              <a:gd name="connsiteY21" fmla="*/ 4937822 h 7163369"/>
              <a:gd name="connsiteX22" fmla="*/ 212651 w 8418606"/>
              <a:gd name="connsiteY22" fmla="*/ 5916018 h 7163369"/>
              <a:gd name="connsiteX23" fmla="*/ 318976 w 8418606"/>
              <a:gd name="connsiteY23" fmla="*/ 6171199 h 7163369"/>
              <a:gd name="connsiteX24" fmla="*/ 340242 w 8418606"/>
              <a:gd name="connsiteY24" fmla="*/ 6234995 h 7163369"/>
              <a:gd name="connsiteX25" fmla="*/ 574158 w 8418606"/>
              <a:gd name="connsiteY25" fmla="*/ 6256260 h 7163369"/>
              <a:gd name="connsiteX26" fmla="*/ 5401339 w 8418606"/>
              <a:gd name="connsiteY26" fmla="*/ 6256260 h 7163369"/>
              <a:gd name="connsiteX27" fmla="*/ 5699051 w 8418606"/>
              <a:gd name="connsiteY27" fmla="*/ 6234995 h 7163369"/>
              <a:gd name="connsiteX28" fmla="*/ 5869172 w 8418606"/>
              <a:gd name="connsiteY28" fmla="*/ 6192464 h 7163369"/>
              <a:gd name="connsiteX29" fmla="*/ 5932967 w 8418606"/>
              <a:gd name="connsiteY29" fmla="*/ 6171199 h 7163369"/>
              <a:gd name="connsiteX30" fmla="*/ 6166883 w 8418606"/>
              <a:gd name="connsiteY30" fmla="*/ 6149934 h 7163369"/>
              <a:gd name="connsiteX31" fmla="*/ 6251944 w 8418606"/>
              <a:gd name="connsiteY31" fmla="*/ 6128669 h 7163369"/>
              <a:gd name="connsiteX32" fmla="*/ 6294474 w 8418606"/>
              <a:gd name="connsiteY32" fmla="*/ 6064874 h 7163369"/>
              <a:gd name="connsiteX33" fmla="*/ 6358269 w 8418606"/>
              <a:gd name="connsiteY33" fmla="*/ 6022343 h 7163369"/>
              <a:gd name="connsiteX34" fmla="*/ 6400800 w 8418606"/>
              <a:gd name="connsiteY34" fmla="*/ 5894753 h 7163369"/>
              <a:gd name="connsiteX35" fmla="*/ 6358269 w 8418606"/>
              <a:gd name="connsiteY35" fmla="*/ 5256799 h 7163369"/>
              <a:gd name="connsiteX36" fmla="*/ 6337004 w 8418606"/>
              <a:gd name="connsiteY36" fmla="*/ 5107943 h 7163369"/>
              <a:gd name="connsiteX37" fmla="*/ 6315739 w 8418606"/>
              <a:gd name="connsiteY37" fmla="*/ 5044148 h 7163369"/>
              <a:gd name="connsiteX38" fmla="*/ 6294474 w 8418606"/>
              <a:gd name="connsiteY38" fmla="*/ 4831497 h 7163369"/>
              <a:gd name="connsiteX39" fmla="*/ 6273209 w 8418606"/>
              <a:gd name="connsiteY39" fmla="*/ 4767702 h 7163369"/>
              <a:gd name="connsiteX40" fmla="*/ 6251944 w 8418606"/>
              <a:gd name="connsiteY40" fmla="*/ 4661376 h 7163369"/>
              <a:gd name="connsiteX41" fmla="*/ 6230679 w 8418606"/>
              <a:gd name="connsiteY41" fmla="*/ 4065953 h 7163369"/>
              <a:gd name="connsiteX42" fmla="*/ 6209414 w 8418606"/>
              <a:gd name="connsiteY42" fmla="*/ 2832576 h 7163369"/>
              <a:gd name="connsiteX43" fmla="*/ 6188149 w 8418606"/>
              <a:gd name="connsiteY43" fmla="*/ 2768781 h 7163369"/>
              <a:gd name="connsiteX44" fmla="*/ 6166883 w 8418606"/>
              <a:gd name="connsiteY44" fmla="*/ 2683720 h 7163369"/>
              <a:gd name="connsiteX45" fmla="*/ 6166883 w 8418606"/>
              <a:gd name="connsiteY45" fmla="*/ 1067571 h 7163369"/>
              <a:gd name="connsiteX46" fmla="*/ 6188149 w 8418606"/>
              <a:gd name="connsiteY46" fmla="*/ 961246 h 7163369"/>
              <a:gd name="connsiteX47" fmla="*/ 6251944 w 8418606"/>
              <a:gd name="connsiteY47" fmla="*/ 280762 h 7163369"/>
              <a:gd name="connsiteX48" fmla="*/ 6358269 w 8418606"/>
              <a:gd name="connsiteY48" fmla="*/ 153171 h 7163369"/>
              <a:gd name="connsiteX49" fmla="*/ 6485860 w 8418606"/>
              <a:gd name="connsiteY49" fmla="*/ 110641 h 7163369"/>
              <a:gd name="connsiteX50" fmla="*/ 7017488 w 8418606"/>
              <a:gd name="connsiteY50" fmla="*/ 131906 h 7163369"/>
              <a:gd name="connsiteX51" fmla="*/ 7166344 w 8418606"/>
              <a:gd name="connsiteY51" fmla="*/ 153171 h 7163369"/>
              <a:gd name="connsiteX52" fmla="*/ 7208874 w 8418606"/>
              <a:gd name="connsiteY52" fmla="*/ 195702 h 7163369"/>
              <a:gd name="connsiteX53" fmla="*/ 8137054 w 8418606"/>
              <a:gd name="connsiteY53" fmla="*/ 297620 h 7163369"/>
              <a:gd name="connsiteX54" fmla="*/ 8281070 w 8418606"/>
              <a:gd name="connsiteY54" fmla="*/ 658975 h 7163369"/>
              <a:gd name="connsiteX55" fmla="*/ 8353078 w 8418606"/>
              <a:gd name="connsiteY55" fmla="*/ 1020330 h 7163369"/>
              <a:gd name="connsiteX56" fmla="*/ 8353077 w 8418606"/>
              <a:gd name="connsiteY56" fmla="*/ 1622589 h 7163369"/>
              <a:gd name="connsiteX57" fmla="*/ 8281069 w 8418606"/>
              <a:gd name="connsiteY57" fmla="*/ 2224848 h 7163369"/>
              <a:gd name="connsiteX58" fmla="*/ 8281069 w 8418606"/>
              <a:gd name="connsiteY58" fmla="*/ 2947558 h 7163369"/>
              <a:gd name="connsiteX59" fmla="*/ 8209061 w 8418606"/>
              <a:gd name="connsiteY59" fmla="*/ 3911172 h 7163369"/>
              <a:gd name="connsiteX60" fmla="*/ 8209061 w 8418606"/>
              <a:gd name="connsiteY60" fmla="*/ 4874786 h 7163369"/>
              <a:gd name="connsiteX61" fmla="*/ 8209061 w 8418606"/>
              <a:gd name="connsiteY61" fmla="*/ 6199755 h 7163369"/>
              <a:gd name="connsiteX0" fmla="*/ 1080270 w 8418606"/>
              <a:gd name="connsiteY0" fmla="*/ 7163369 h 7163369"/>
              <a:gd name="connsiteX1" fmla="*/ 1127051 w 8418606"/>
              <a:gd name="connsiteY1" fmla="*/ 1875646 h 7163369"/>
              <a:gd name="connsiteX2" fmla="*/ 1148316 w 8418606"/>
              <a:gd name="connsiteY2" fmla="*/ 1811850 h 7163369"/>
              <a:gd name="connsiteX3" fmla="*/ 1169581 w 8418606"/>
              <a:gd name="connsiteY3" fmla="*/ 1599199 h 7163369"/>
              <a:gd name="connsiteX4" fmla="*/ 1148316 w 8418606"/>
              <a:gd name="connsiteY4" fmla="*/ 195702 h 7163369"/>
              <a:gd name="connsiteX5" fmla="*/ 1084521 w 8418606"/>
              <a:gd name="connsiteY5" fmla="*/ 110641 h 7163369"/>
              <a:gd name="connsiteX6" fmla="*/ 978195 w 8418606"/>
              <a:gd name="connsiteY6" fmla="*/ 4315 h 7163369"/>
              <a:gd name="connsiteX7" fmla="*/ 510362 w 8418606"/>
              <a:gd name="connsiteY7" fmla="*/ 25581 h 7163369"/>
              <a:gd name="connsiteX8" fmla="*/ 318976 w 8418606"/>
              <a:gd name="connsiteY8" fmla="*/ 46846 h 7163369"/>
              <a:gd name="connsiteX9" fmla="*/ 191386 w 8418606"/>
              <a:gd name="connsiteY9" fmla="*/ 89376 h 7163369"/>
              <a:gd name="connsiteX10" fmla="*/ 170121 w 8418606"/>
              <a:gd name="connsiteY10" fmla="*/ 238232 h 7163369"/>
              <a:gd name="connsiteX11" fmla="*/ 127590 w 8418606"/>
              <a:gd name="connsiteY11" fmla="*/ 408353 h 7163369"/>
              <a:gd name="connsiteX12" fmla="*/ 106325 w 8418606"/>
              <a:gd name="connsiteY12" fmla="*/ 706064 h 7163369"/>
              <a:gd name="connsiteX13" fmla="*/ 63795 w 8418606"/>
              <a:gd name="connsiteY13" fmla="*/ 769860 h 7163369"/>
              <a:gd name="connsiteX14" fmla="*/ 42530 w 8418606"/>
              <a:gd name="connsiteY14" fmla="*/ 1025041 h 7163369"/>
              <a:gd name="connsiteX15" fmla="*/ 0 w 8418606"/>
              <a:gd name="connsiteY15" fmla="*/ 1535404 h 7163369"/>
              <a:gd name="connsiteX16" fmla="*/ 21265 w 8418606"/>
              <a:gd name="connsiteY16" fmla="*/ 2194622 h 7163369"/>
              <a:gd name="connsiteX17" fmla="*/ 63795 w 8418606"/>
              <a:gd name="connsiteY17" fmla="*/ 2683720 h 7163369"/>
              <a:gd name="connsiteX18" fmla="*/ 106325 w 8418606"/>
              <a:gd name="connsiteY18" fmla="*/ 3300409 h 7163369"/>
              <a:gd name="connsiteX19" fmla="*/ 148855 w 8418606"/>
              <a:gd name="connsiteY19" fmla="*/ 3470529 h 7163369"/>
              <a:gd name="connsiteX20" fmla="*/ 170121 w 8418606"/>
              <a:gd name="connsiteY20" fmla="*/ 3555590 h 7163369"/>
              <a:gd name="connsiteX21" fmla="*/ 191386 w 8418606"/>
              <a:gd name="connsiteY21" fmla="*/ 4937822 h 7163369"/>
              <a:gd name="connsiteX22" fmla="*/ 212651 w 8418606"/>
              <a:gd name="connsiteY22" fmla="*/ 5916018 h 7163369"/>
              <a:gd name="connsiteX23" fmla="*/ 318976 w 8418606"/>
              <a:gd name="connsiteY23" fmla="*/ 6171199 h 7163369"/>
              <a:gd name="connsiteX24" fmla="*/ 340242 w 8418606"/>
              <a:gd name="connsiteY24" fmla="*/ 6234995 h 7163369"/>
              <a:gd name="connsiteX25" fmla="*/ 574158 w 8418606"/>
              <a:gd name="connsiteY25" fmla="*/ 6256260 h 7163369"/>
              <a:gd name="connsiteX26" fmla="*/ 5401339 w 8418606"/>
              <a:gd name="connsiteY26" fmla="*/ 6256260 h 7163369"/>
              <a:gd name="connsiteX27" fmla="*/ 5699051 w 8418606"/>
              <a:gd name="connsiteY27" fmla="*/ 6234995 h 7163369"/>
              <a:gd name="connsiteX28" fmla="*/ 5869172 w 8418606"/>
              <a:gd name="connsiteY28" fmla="*/ 6192464 h 7163369"/>
              <a:gd name="connsiteX29" fmla="*/ 5932967 w 8418606"/>
              <a:gd name="connsiteY29" fmla="*/ 6171199 h 7163369"/>
              <a:gd name="connsiteX30" fmla="*/ 6166883 w 8418606"/>
              <a:gd name="connsiteY30" fmla="*/ 6149934 h 7163369"/>
              <a:gd name="connsiteX31" fmla="*/ 6251944 w 8418606"/>
              <a:gd name="connsiteY31" fmla="*/ 6128669 h 7163369"/>
              <a:gd name="connsiteX32" fmla="*/ 6294474 w 8418606"/>
              <a:gd name="connsiteY32" fmla="*/ 6064874 h 7163369"/>
              <a:gd name="connsiteX33" fmla="*/ 6358269 w 8418606"/>
              <a:gd name="connsiteY33" fmla="*/ 6022343 h 7163369"/>
              <a:gd name="connsiteX34" fmla="*/ 6400800 w 8418606"/>
              <a:gd name="connsiteY34" fmla="*/ 5894753 h 7163369"/>
              <a:gd name="connsiteX35" fmla="*/ 6358269 w 8418606"/>
              <a:gd name="connsiteY35" fmla="*/ 5256799 h 7163369"/>
              <a:gd name="connsiteX36" fmla="*/ 6337004 w 8418606"/>
              <a:gd name="connsiteY36" fmla="*/ 5107943 h 7163369"/>
              <a:gd name="connsiteX37" fmla="*/ 6315739 w 8418606"/>
              <a:gd name="connsiteY37" fmla="*/ 5044148 h 7163369"/>
              <a:gd name="connsiteX38" fmla="*/ 6294474 w 8418606"/>
              <a:gd name="connsiteY38" fmla="*/ 4831497 h 7163369"/>
              <a:gd name="connsiteX39" fmla="*/ 6273209 w 8418606"/>
              <a:gd name="connsiteY39" fmla="*/ 4767702 h 7163369"/>
              <a:gd name="connsiteX40" fmla="*/ 6251944 w 8418606"/>
              <a:gd name="connsiteY40" fmla="*/ 4661376 h 7163369"/>
              <a:gd name="connsiteX41" fmla="*/ 6230679 w 8418606"/>
              <a:gd name="connsiteY41" fmla="*/ 4065953 h 7163369"/>
              <a:gd name="connsiteX42" fmla="*/ 6209414 w 8418606"/>
              <a:gd name="connsiteY42" fmla="*/ 2832576 h 7163369"/>
              <a:gd name="connsiteX43" fmla="*/ 6188149 w 8418606"/>
              <a:gd name="connsiteY43" fmla="*/ 2768781 h 7163369"/>
              <a:gd name="connsiteX44" fmla="*/ 6166883 w 8418606"/>
              <a:gd name="connsiteY44" fmla="*/ 2683720 h 7163369"/>
              <a:gd name="connsiteX45" fmla="*/ 6166883 w 8418606"/>
              <a:gd name="connsiteY45" fmla="*/ 1067571 h 7163369"/>
              <a:gd name="connsiteX46" fmla="*/ 6188149 w 8418606"/>
              <a:gd name="connsiteY46" fmla="*/ 961246 h 7163369"/>
              <a:gd name="connsiteX47" fmla="*/ 6251944 w 8418606"/>
              <a:gd name="connsiteY47" fmla="*/ 280762 h 7163369"/>
              <a:gd name="connsiteX48" fmla="*/ 6358269 w 8418606"/>
              <a:gd name="connsiteY48" fmla="*/ 153171 h 7163369"/>
              <a:gd name="connsiteX49" fmla="*/ 6485860 w 8418606"/>
              <a:gd name="connsiteY49" fmla="*/ 110641 h 7163369"/>
              <a:gd name="connsiteX50" fmla="*/ 7017488 w 8418606"/>
              <a:gd name="connsiteY50" fmla="*/ 131906 h 7163369"/>
              <a:gd name="connsiteX51" fmla="*/ 7166344 w 8418606"/>
              <a:gd name="connsiteY51" fmla="*/ 153171 h 7163369"/>
              <a:gd name="connsiteX52" fmla="*/ 7208874 w 8418606"/>
              <a:gd name="connsiteY52" fmla="*/ 195702 h 7163369"/>
              <a:gd name="connsiteX53" fmla="*/ 8137054 w 8418606"/>
              <a:gd name="connsiteY53" fmla="*/ 297620 h 7163369"/>
              <a:gd name="connsiteX54" fmla="*/ 8281070 w 8418606"/>
              <a:gd name="connsiteY54" fmla="*/ 658975 h 7163369"/>
              <a:gd name="connsiteX55" fmla="*/ 8353078 w 8418606"/>
              <a:gd name="connsiteY55" fmla="*/ 1020330 h 7163369"/>
              <a:gd name="connsiteX56" fmla="*/ 8353077 w 8418606"/>
              <a:gd name="connsiteY56" fmla="*/ 1622589 h 7163369"/>
              <a:gd name="connsiteX57" fmla="*/ 8281069 w 8418606"/>
              <a:gd name="connsiteY57" fmla="*/ 2224848 h 7163369"/>
              <a:gd name="connsiteX58" fmla="*/ 8281069 w 8418606"/>
              <a:gd name="connsiteY58" fmla="*/ 2947558 h 7163369"/>
              <a:gd name="connsiteX59" fmla="*/ 8209061 w 8418606"/>
              <a:gd name="connsiteY59" fmla="*/ 4874786 h 7163369"/>
              <a:gd name="connsiteX60" fmla="*/ 8209061 w 8418606"/>
              <a:gd name="connsiteY60" fmla="*/ 6199755 h 7163369"/>
              <a:gd name="connsiteX0" fmla="*/ 1080270 w 8360166"/>
              <a:gd name="connsiteY0" fmla="*/ 7163369 h 7163369"/>
              <a:gd name="connsiteX1" fmla="*/ 1127051 w 8360166"/>
              <a:gd name="connsiteY1" fmla="*/ 1875646 h 7163369"/>
              <a:gd name="connsiteX2" fmla="*/ 1148316 w 8360166"/>
              <a:gd name="connsiteY2" fmla="*/ 1811850 h 7163369"/>
              <a:gd name="connsiteX3" fmla="*/ 1169581 w 8360166"/>
              <a:gd name="connsiteY3" fmla="*/ 1599199 h 7163369"/>
              <a:gd name="connsiteX4" fmla="*/ 1148316 w 8360166"/>
              <a:gd name="connsiteY4" fmla="*/ 195702 h 7163369"/>
              <a:gd name="connsiteX5" fmla="*/ 1084521 w 8360166"/>
              <a:gd name="connsiteY5" fmla="*/ 110641 h 7163369"/>
              <a:gd name="connsiteX6" fmla="*/ 978195 w 8360166"/>
              <a:gd name="connsiteY6" fmla="*/ 4315 h 7163369"/>
              <a:gd name="connsiteX7" fmla="*/ 510362 w 8360166"/>
              <a:gd name="connsiteY7" fmla="*/ 25581 h 7163369"/>
              <a:gd name="connsiteX8" fmla="*/ 318976 w 8360166"/>
              <a:gd name="connsiteY8" fmla="*/ 46846 h 7163369"/>
              <a:gd name="connsiteX9" fmla="*/ 191386 w 8360166"/>
              <a:gd name="connsiteY9" fmla="*/ 89376 h 7163369"/>
              <a:gd name="connsiteX10" fmla="*/ 170121 w 8360166"/>
              <a:gd name="connsiteY10" fmla="*/ 238232 h 7163369"/>
              <a:gd name="connsiteX11" fmla="*/ 127590 w 8360166"/>
              <a:gd name="connsiteY11" fmla="*/ 408353 h 7163369"/>
              <a:gd name="connsiteX12" fmla="*/ 106325 w 8360166"/>
              <a:gd name="connsiteY12" fmla="*/ 706064 h 7163369"/>
              <a:gd name="connsiteX13" fmla="*/ 63795 w 8360166"/>
              <a:gd name="connsiteY13" fmla="*/ 769860 h 7163369"/>
              <a:gd name="connsiteX14" fmla="*/ 42530 w 8360166"/>
              <a:gd name="connsiteY14" fmla="*/ 1025041 h 7163369"/>
              <a:gd name="connsiteX15" fmla="*/ 0 w 8360166"/>
              <a:gd name="connsiteY15" fmla="*/ 1535404 h 7163369"/>
              <a:gd name="connsiteX16" fmla="*/ 21265 w 8360166"/>
              <a:gd name="connsiteY16" fmla="*/ 2194622 h 7163369"/>
              <a:gd name="connsiteX17" fmla="*/ 63795 w 8360166"/>
              <a:gd name="connsiteY17" fmla="*/ 2683720 h 7163369"/>
              <a:gd name="connsiteX18" fmla="*/ 106325 w 8360166"/>
              <a:gd name="connsiteY18" fmla="*/ 3300409 h 7163369"/>
              <a:gd name="connsiteX19" fmla="*/ 148855 w 8360166"/>
              <a:gd name="connsiteY19" fmla="*/ 3470529 h 7163369"/>
              <a:gd name="connsiteX20" fmla="*/ 170121 w 8360166"/>
              <a:gd name="connsiteY20" fmla="*/ 3555590 h 7163369"/>
              <a:gd name="connsiteX21" fmla="*/ 191386 w 8360166"/>
              <a:gd name="connsiteY21" fmla="*/ 4937822 h 7163369"/>
              <a:gd name="connsiteX22" fmla="*/ 212651 w 8360166"/>
              <a:gd name="connsiteY22" fmla="*/ 5916018 h 7163369"/>
              <a:gd name="connsiteX23" fmla="*/ 318976 w 8360166"/>
              <a:gd name="connsiteY23" fmla="*/ 6171199 h 7163369"/>
              <a:gd name="connsiteX24" fmla="*/ 340242 w 8360166"/>
              <a:gd name="connsiteY24" fmla="*/ 6234995 h 7163369"/>
              <a:gd name="connsiteX25" fmla="*/ 574158 w 8360166"/>
              <a:gd name="connsiteY25" fmla="*/ 6256260 h 7163369"/>
              <a:gd name="connsiteX26" fmla="*/ 5401339 w 8360166"/>
              <a:gd name="connsiteY26" fmla="*/ 6256260 h 7163369"/>
              <a:gd name="connsiteX27" fmla="*/ 5699051 w 8360166"/>
              <a:gd name="connsiteY27" fmla="*/ 6234995 h 7163369"/>
              <a:gd name="connsiteX28" fmla="*/ 5869172 w 8360166"/>
              <a:gd name="connsiteY28" fmla="*/ 6192464 h 7163369"/>
              <a:gd name="connsiteX29" fmla="*/ 5932967 w 8360166"/>
              <a:gd name="connsiteY29" fmla="*/ 6171199 h 7163369"/>
              <a:gd name="connsiteX30" fmla="*/ 6166883 w 8360166"/>
              <a:gd name="connsiteY30" fmla="*/ 6149934 h 7163369"/>
              <a:gd name="connsiteX31" fmla="*/ 6251944 w 8360166"/>
              <a:gd name="connsiteY31" fmla="*/ 6128669 h 7163369"/>
              <a:gd name="connsiteX32" fmla="*/ 6294474 w 8360166"/>
              <a:gd name="connsiteY32" fmla="*/ 6064874 h 7163369"/>
              <a:gd name="connsiteX33" fmla="*/ 6358269 w 8360166"/>
              <a:gd name="connsiteY33" fmla="*/ 6022343 h 7163369"/>
              <a:gd name="connsiteX34" fmla="*/ 6400800 w 8360166"/>
              <a:gd name="connsiteY34" fmla="*/ 5894753 h 7163369"/>
              <a:gd name="connsiteX35" fmla="*/ 6358269 w 8360166"/>
              <a:gd name="connsiteY35" fmla="*/ 5256799 h 7163369"/>
              <a:gd name="connsiteX36" fmla="*/ 6337004 w 8360166"/>
              <a:gd name="connsiteY36" fmla="*/ 5107943 h 7163369"/>
              <a:gd name="connsiteX37" fmla="*/ 6315739 w 8360166"/>
              <a:gd name="connsiteY37" fmla="*/ 5044148 h 7163369"/>
              <a:gd name="connsiteX38" fmla="*/ 6294474 w 8360166"/>
              <a:gd name="connsiteY38" fmla="*/ 4831497 h 7163369"/>
              <a:gd name="connsiteX39" fmla="*/ 6273209 w 8360166"/>
              <a:gd name="connsiteY39" fmla="*/ 4767702 h 7163369"/>
              <a:gd name="connsiteX40" fmla="*/ 6251944 w 8360166"/>
              <a:gd name="connsiteY40" fmla="*/ 4661376 h 7163369"/>
              <a:gd name="connsiteX41" fmla="*/ 6230679 w 8360166"/>
              <a:gd name="connsiteY41" fmla="*/ 4065953 h 7163369"/>
              <a:gd name="connsiteX42" fmla="*/ 6209414 w 8360166"/>
              <a:gd name="connsiteY42" fmla="*/ 2832576 h 7163369"/>
              <a:gd name="connsiteX43" fmla="*/ 6188149 w 8360166"/>
              <a:gd name="connsiteY43" fmla="*/ 2768781 h 7163369"/>
              <a:gd name="connsiteX44" fmla="*/ 6166883 w 8360166"/>
              <a:gd name="connsiteY44" fmla="*/ 2683720 h 7163369"/>
              <a:gd name="connsiteX45" fmla="*/ 6166883 w 8360166"/>
              <a:gd name="connsiteY45" fmla="*/ 1067571 h 7163369"/>
              <a:gd name="connsiteX46" fmla="*/ 6188149 w 8360166"/>
              <a:gd name="connsiteY46" fmla="*/ 961246 h 7163369"/>
              <a:gd name="connsiteX47" fmla="*/ 6251944 w 8360166"/>
              <a:gd name="connsiteY47" fmla="*/ 280762 h 7163369"/>
              <a:gd name="connsiteX48" fmla="*/ 6358269 w 8360166"/>
              <a:gd name="connsiteY48" fmla="*/ 153171 h 7163369"/>
              <a:gd name="connsiteX49" fmla="*/ 6485860 w 8360166"/>
              <a:gd name="connsiteY49" fmla="*/ 110641 h 7163369"/>
              <a:gd name="connsiteX50" fmla="*/ 7017488 w 8360166"/>
              <a:gd name="connsiteY50" fmla="*/ 131906 h 7163369"/>
              <a:gd name="connsiteX51" fmla="*/ 7166344 w 8360166"/>
              <a:gd name="connsiteY51" fmla="*/ 153171 h 7163369"/>
              <a:gd name="connsiteX52" fmla="*/ 7208874 w 8360166"/>
              <a:gd name="connsiteY52" fmla="*/ 195702 h 7163369"/>
              <a:gd name="connsiteX53" fmla="*/ 8137054 w 8360166"/>
              <a:gd name="connsiteY53" fmla="*/ 297620 h 7163369"/>
              <a:gd name="connsiteX54" fmla="*/ 8281070 w 8360166"/>
              <a:gd name="connsiteY54" fmla="*/ 658975 h 7163369"/>
              <a:gd name="connsiteX55" fmla="*/ 8353078 w 8360166"/>
              <a:gd name="connsiteY55" fmla="*/ 1020330 h 7163369"/>
              <a:gd name="connsiteX56" fmla="*/ 8353077 w 8360166"/>
              <a:gd name="connsiteY56" fmla="*/ 1622589 h 7163369"/>
              <a:gd name="connsiteX57" fmla="*/ 8281069 w 8360166"/>
              <a:gd name="connsiteY57" fmla="*/ 2947558 h 7163369"/>
              <a:gd name="connsiteX58" fmla="*/ 8209061 w 8360166"/>
              <a:gd name="connsiteY58" fmla="*/ 4874786 h 7163369"/>
              <a:gd name="connsiteX59" fmla="*/ 8209061 w 8360166"/>
              <a:gd name="connsiteY59" fmla="*/ 6199755 h 7163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8360166" h="7163369">
                <a:moveTo>
                  <a:pt x="1080270" y="7163369"/>
                </a:moveTo>
                <a:cubicBezTo>
                  <a:pt x="1087358" y="5561397"/>
                  <a:pt x="1113060" y="3477573"/>
                  <a:pt x="1127051" y="1875646"/>
                </a:cubicBezTo>
                <a:cubicBezTo>
                  <a:pt x="1127247" y="1853231"/>
                  <a:pt x="1144908" y="1834005"/>
                  <a:pt x="1148316" y="1811850"/>
                </a:cubicBezTo>
                <a:cubicBezTo>
                  <a:pt x="1159148" y="1741441"/>
                  <a:pt x="1162493" y="1670083"/>
                  <a:pt x="1169581" y="1599199"/>
                </a:cubicBezTo>
                <a:cubicBezTo>
                  <a:pt x="1162493" y="1131367"/>
                  <a:pt x="1175009" y="662826"/>
                  <a:pt x="1148316" y="195702"/>
                </a:cubicBezTo>
                <a:cubicBezTo>
                  <a:pt x="1146294" y="160318"/>
                  <a:pt x="1103305" y="140696"/>
                  <a:pt x="1084521" y="110641"/>
                </a:cubicBezTo>
                <a:cubicBezTo>
                  <a:pt x="1015370" y="0"/>
                  <a:pt x="1083798" y="39518"/>
                  <a:pt x="978195" y="4315"/>
                </a:cubicBezTo>
                <a:lnTo>
                  <a:pt x="510362" y="25581"/>
                </a:lnTo>
                <a:cubicBezTo>
                  <a:pt x="446307" y="29714"/>
                  <a:pt x="381917" y="34258"/>
                  <a:pt x="318976" y="46846"/>
                </a:cubicBezTo>
                <a:cubicBezTo>
                  <a:pt x="275016" y="55638"/>
                  <a:pt x="191386" y="89376"/>
                  <a:pt x="191386" y="89376"/>
                </a:cubicBezTo>
                <a:cubicBezTo>
                  <a:pt x="184298" y="138995"/>
                  <a:pt x="179951" y="189083"/>
                  <a:pt x="170121" y="238232"/>
                </a:cubicBezTo>
                <a:cubicBezTo>
                  <a:pt x="158657" y="295549"/>
                  <a:pt x="127590" y="408353"/>
                  <a:pt x="127590" y="408353"/>
                </a:cubicBezTo>
                <a:cubicBezTo>
                  <a:pt x="120502" y="507590"/>
                  <a:pt x="123615" y="608088"/>
                  <a:pt x="106325" y="706064"/>
                </a:cubicBezTo>
                <a:cubicBezTo>
                  <a:pt x="101883" y="731233"/>
                  <a:pt x="68807" y="744799"/>
                  <a:pt x="63795" y="769860"/>
                </a:cubicBezTo>
                <a:cubicBezTo>
                  <a:pt x="47056" y="853558"/>
                  <a:pt x="47694" y="939842"/>
                  <a:pt x="42530" y="1025041"/>
                </a:cubicBezTo>
                <a:cubicBezTo>
                  <a:pt x="12755" y="1516330"/>
                  <a:pt x="69510" y="1326873"/>
                  <a:pt x="0" y="1535404"/>
                </a:cubicBezTo>
                <a:cubicBezTo>
                  <a:pt x="7088" y="1755143"/>
                  <a:pt x="9070" y="1975107"/>
                  <a:pt x="21265" y="2194622"/>
                </a:cubicBezTo>
                <a:cubicBezTo>
                  <a:pt x="30343" y="2358018"/>
                  <a:pt x="56687" y="2520227"/>
                  <a:pt x="63795" y="2683720"/>
                </a:cubicBezTo>
                <a:cubicBezTo>
                  <a:pt x="73695" y="2911421"/>
                  <a:pt x="61730" y="3092299"/>
                  <a:pt x="106325" y="3300409"/>
                </a:cubicBezTo>
                <a:cubicBezTo>
                  <a:pt x="118572" y="3357563"/>
                  <a:pt x="134678" y="3413822"/>
                  <a:pt x="148855" y="3470529"/>
                </a:cubicBezTo>
                <a:lnTo>
                  <a:pt x="170121" y="3555590"/>
                </a:lnTo>
                <a:cubicBezTo>
                  <a:pt x="177209" y="4016334"/>
                  <a:pt x="183085" y="4477098"/>
                  <a:pt x="191386" y="4937822"/>
                </a:cubicBezTo>
                <a:cubicBezTo>
                  <a:pt x="197261" y="5263911"/>
                  <a:pt x="200116" y="5590117"/>
                  <a:pt x="212651" y="5916018"/>
                </a:cubicBezTo>
                <a:cubicBezTo>
                  <a:pt x="222516" y="6172500"/>
                  <a:pt x="233476" y="5914707"/>
                  <a:pt x="318976" y="6171199"/>
                </a:cubicBezTo>
                <a:cubicBezTo>
                  <a:pt x="326065" y="6192464"/>
                  <a:pt x="318977" y="6227907"/>
                  <a:pt x="340242" y="6234995"/>
                </a:cubicBezTo>
                <a:cubicBezTo>
                  <a:pt x="414518" y="6259754"/>
                  <a:pt x="496186" y="6249172"/>
                  <a:pt x="574158" y="6256260"/>
                </a:cubicBezTo>
                <a:cubicBezTo>
                  <a:pt x="2135176" y="6646514"/>
                  <a:pt x="3792336" y="6269838"/>
                  <a:pt x="5401339" y="6256260"/>
                </a:cubicBezTo>
                <a:cubicBezTo>
                  <a:pt x="5500826" y="6255420"/>
                  <a:pt x="5599814" y="6242083"/>
                  <a:pt x="5699051" y="6234995"/>
                </a:cubicBezTo>
                <a:cubicBezTo>
                  <a:pt x="5844869" y="6186387"/>
                  <a:pt x="5663897" y="6243782"/>
                  <a:pt x="5869172" y="6192464"/>
                </a:cubicBezTo>
                <a:cubicBezTo>
                  <a:pt x="5890918" y="6187028"/>
                  <a:pt x="5910777" y="6174369"/>
                  <a:pt x="5932967" y="6171199"/>
                </a:cubicBezTo>
                <a:cubicBezTo>
                  <a:pt x="6010474" y="6160127"/>
                  <a:pt x="6088911" y="6157022"/>
                  <a:pt x="6166883" y="6149934"/>
                </a:cubicBezTo>
                <a:cubicBezTo>
                  <a:pt x="6195237" y="6142846"/>
                  <a:pt x="6227626" y="6144881"/>
                  <a:pt x="6251944" y="6128669"/>
                </a:cubicBezTo>
                <a:cubicBezTo>
                  <a:pt x="6273209" y="6114492"/>
                  <a:pt x="6276402" y="6082946"/>
                  <a:pt x="6294474" y="6064874"/>
                </a:cubicBezTo>
                <a:cubicBezTo>
                  <a:pt x="6312546" y="6046802"/>
                  <a:pt x="6337004" y="6036520"/>
                  <a:pt x="6358269" y="6022343"/>
                </a:cubicBezTo>
                <a:cubicBezTo>
                  <a:pt x="6372446" y="5979813"/>
                  <a:pt x="6402459" y="5939553"/>
                  <a:pt x="6400800" y="5894753"/>
                </a:cubicBezTo>
                <a:cubicBezTo>
                  <a:pt x="6378705" y="5298195"/>
                  <a:pt x="6440100" y="5502284"/>
                  <a:pt x="6358269" y="5256799"/>
                </a:cubicBezTo>
                <a:cubicBezTo>
                  <a:pt x="6351181" y="5207180"/>
                  <a:pt x="6346834" y="5157092"/>
                  <a:pt x="6337004" y="5107943"/>
                </a:cubicBezTo>
                <a:cubicBezTo>
                  <a:pt x="6332608" y="5085963"/>
                  <a:pt x="6319147" y="5066303"/>
                  <a:pt x="6315739" y="5044148"/>
                </a:cubicBezTo>
                <a:cubicBezTo>
                  <a:pt x="6304907" y="4973739"/>
                  <a:pt x="6305306" y="4901906"/>
                  <a:pt x="6294474" y="4831497"/>
                </a:cubicBezTo>
                <a:cubicBezTo>
                  <a:pt x="6291066" y="4809342"/>
                  <a:pt x="6278645" y="4789448"/>
                  <a:pt x="6273209" y="4767702"/>
                </a:cubicBezTo>
                <a:cubicBezTo>
                  <a:pt x="6264443" y="4732637"/>
                  <a:pt x="6259032" y="4696818"/>
                  <a:pt x="6251944" y="4661376"/>
                </a:cubicBezTo>
                <a:cubicBezTo>
                  <a:pt x="6244856" y="4462902"/>
                  <a:pt x="6235296" y="4264500"/>
                  <a:pt x="6230679" y="4065953"/>
                </a:cubicBezTo>
                <a:cubicBezTo>
                  <a:pt x="6221119" y="3654877"/>
                  <a:pt x="6222888" y="3243542"/>
                  <a:pt x="6209414" y="2832576"/>
                </a:cubicBezTo>
                <a:cubicBezTo>
                  <a:pt x="6208679" y="2810173"/>
                  <a:pt x="6194307" y="2790334"/>
                  <a:pt x="6188149" y="2768781"/>
                </a:cubicBezTo>
                <a:cubicBezTo>
                  <a:pt x="6180120" y="2740679"/>
                  <a:pt x="6173972" y="2712074"/>
                  <a:pt x="6166883" y="2683720"/>
                </a:cubicBezTo>
                <a:cubicBezTo>
                  <a:pt x="6126714" y="1960678"/>
                  <a:pt x="6130851" y="2202560"/>
                  <a:pt x="6166883" y="1067571"/>
                </a:cubicBezTo>
                <a:cubicBezTo>
                  <a:pt x="6168030" y="1031446"/>
                  <a:pt x="6181060" y="996688"/>
                  <a:pt x="6188149" y="961246"/>
                </a:cubicBezTo>
                <a:cubicBezTo>
                  <a:pt x="6193849" y="813049"/>
                  <a:pt x="6155294" y="474063"/>
                  <a:pt x="6251944" y="280762"/>
                </a:cubicBezTo>
                <a:cubicBezTo>
                  <a:pt x="6289925" y="204799"/>
                  <a:pt x="6280981" y="187522"/>
                  <a:pt x="6358269" y="153171"/>
                </a:cubicBezTo>
                <a:cubicBezTo>
                  <a:pt x="6399236" y="134963"/>
                  <a:pt x="6485860" y="110641"/>
                  <a:pt x="6485860" y="110641"/>
                </a:cubicBezTo>
                <a:cubicBezTo>
                  <a:pt x="6663069" y="117729"/>
                  <a:pt x="6840482" y="120843"/>
                  <a:pt x="7017488" y="131906"/>
                </a:cubicBezTo>
                <a:cubicBezTo>
                  <a:pt x="7067513" y="135033"/>
                  <a:pt x="7118794" y="137321"/>
                  <a:pt x="7166344" y="153171"/>
                </a:cubicBezTo>
                <a:cubicBezTo>
                  <a:pt x="7185364" y="159511"/>
                  <a:pt x="7196350" y="180046"/>
                  <a:pt x="7208874" y="195702"/>
                </a:cubicBezTo>
                <a:cubicBezTo>
                  <a:pt x="7311863" y="324439"/>
                  <a:pt x="8065586" y="168979"/>
                  <a:pt x="8137054" y="297620"/>
                </a:cubicBezTo>
                <a:cubicBezTo>
                  <a:pt x="8161878" y="342303"/>
                  <a:pt x="8264906" y="610483"/>
                  <a:pt x="8281070" y="658975"/>
                </a:cubicBezTo>
                <a:cubicBezTo>
                  <a:pt x="8320819" y="778222"/>
                  <a:pt x="8305112" y="828464"/>
                  <a:pt x="8353078" y="1020330"/>
                </a:cubicBezTo>
                <a:cubicBezTo>
                  <a:pt x="8360166" y="1048684"/>
                  <a:pt x="8348272" y="1593760"/>
                  <a:pt x="8353077" y="1622589"/>
                </a:cubicBezTo>
                <a:cubicBezTo>
                  <a:pt x="8341076" y="1943794"/>
                  <a:pt x="8305072" y="2405525"/>
                  <a:pt x="8281069" y="2947558"/>
                </a:cubicBezTo>
                <a:cubicBezTo>
                  <a:pt x="8269068" y="3389214"/>
                  <a:pt x="8221062" y="4332753"/>
                  <a:pt x="8209061" y="4874786"/>
                </a:cubicBezTo>
                <a:cubicBezTo>
                  <a:pt x="8180919" y="4987354"/>
                  <a:pt x="8209061" y="6085469"/>
                  <a:pt x="8209061" y="6199755"/>
                </a:cubicBezTo>
              </a:path>
            </a:pathLst>
          </a:custGeom>
          <a:noFill/>
          <a:ln w="57150" cap="flat" cmpd="sng" algn="ctr">
            <a:solidFill>
              <a:srgbClr val="FF0000"/>
            </a:solidFill>
            <a:prstDash val="sysDash"/>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7" name="TextBox 286"/>
          <p:cNvSpPr txBox="1"/>
          <p:nvPr/>
        </p:nvSpPr>
        <p:spPr>
          <a:xfrm>
            <a:off x="9785176" y="6777915"/>
            <a:ext cx="2778755" cy="830997"/>
          </a:xfrm>
          <a:prstGeom prst="rect">
            <a:avLst/>
          </a:prstGeom>
          <a:noFill/>
        </p:spPr>
        <p:txBody>
          <a:bodyPr wrap="square" rtlCol="0">
            <a:spAutoFit/>
          </a:bodyPr>
          <a:lstStyle/>
          <a:p>
            <a:pPr algn="ctr"/>
            <a:r>
              <a:rPr lang="en-GB" sz="2400" dirty="0" smtClean="0">
                <a:solidFill>
                  <a:srgbClr val="C00000"/>
                </a:solidFill>
              </a:rPr>
              <a:t>Active</a:t>
            </a:r>
            <a:r>
              <a:rPr lang="en-GB" sz="2400" dirty="0" smtClean="0"/>
              <a:t> E-NNI Gateway for EC</a:t>
            </a:r>
            <a:endParaRPr lang="en-US" sz="2400" dirty="0"/>
          </a:p>
        </p:txBody>
      </p:sp>
      <p:sp>
        <p:nvSpPr>
          <p:cNvPr id="295" name="TextBox 294"/>
          <p:cNvSpPr txBox="1"/>
          <p:nvPr/>
        </p:nvSpPr>
        <p:spPr>
          <a:xfrm>
            <a:off x="610545" y="6849923"/>
            <a:ext cx="2909935" cy="830997"/>
          </a:xfrm>
          <a:prstGeom prst="rect">
            <a:avLst/>
          </a:prstGeom>
          <a:noFill/>
        </p:spPr>
        <p:txBody>
          <a:bodyPr wrap="square" rtlCol="0">
            <a:spAutoFit/>
          </a:bodyPr>
          <a:lstStyle/>
          <a:p>
            <a:pPr algn="ctr"/>
            <a:r>
              <a:rPr lang="en-GB" sz="2400" dirty="0" smtClean="0">
                <a:solidFill>
                  <a:srgbClr val="C00000"/>
                </a:solidFill>
              </a:rPr>
              <a:t>Standby</a:t>
            </a:r>
            <a:r>
              <a:rPr lang="en-GB" sz="2400" dirty="0" smtClean="0"/>
              <a:t> E-NNI Gateway for EC</a:t>
            </a:r>
            <a:endParaRPr lang="en-US" sz="2400" dirty="0"/>
          </a:p>
        </p:txBody>
      </p:sp>
      <p:sp>
        <p:nvSpPr>
          <p:cNvPr id="304" name="TextBox 303"/>
          <p:cNvSpPr txBox="1"/>
          <p:nvPr/>
        </p:nvSpPr>
        <p:spPr>
          <a:xfrm>
            <a:off x="6904857" y="6811014"/>
            <a:ext cx="2592288" cy="830997"/>
          </a:xfrm>
          <a:prstGeom prst="rect">
            <a:avLst/>
          </a:prstGeom>
          <a:noFill/>
        </p:spPr>
        <p:txBody>
          <a:bodyPr wrap="square" rtlCol="0">
            <a:spAutoFit/>
          </a:bodyPr>
          <a:lstStyle/>
          <a:p>
            <a:pPr algn="ctr"/>
            <a:r>
              <a:rPr lang="en-GB" sz="2400" dirty="0" smtClean="0">
                <a:solidFill>
                  <a:srgbClr val="C00000"/>
                </a:solidFill>
              </a:rPr>
              <a:t>Standby</a:t>
            </a:r>
            <a:r>
              <a:rPr lang="en-GB" sz="2400" dirty="0" smtClean="0"/>
              <a:t> SNCP Gateway for EC</a:t>
            </a:r>
            <a:endParaRPr lang="en-US" sz="2400" dirty="0"/>
          </a:p>
        </p:txBody>
      </p:sp>
      <p:sp>
        <p:nvSpPr>
          <p:cNvPr id="305" name="TextBox 304"/>
          <p:cNvSpPr txBox="1"/>
          <p:nvPr/>
        </p:nvSpPr>
        <p:spPr>
          <a:xfrm>
            <a:off x="3664496" y="6811014"/>
            <a:ext cx="2592288" cy="830997"/>
          </a:xfrm>
          <a:prstGeom prst="rect">
            <a:avLst/>
          </a:prstGeom>
          <a:noFill/>
        </p:spPr>
        <p:txBody>
          <a:bodyPr wrap="square" rtlCol="0">
            <a:spAutoFit/>
          </a:bodyPr>
          <a:lstStyle/>
          <a:p>
            <a:pPr algn="ctr"/>
            <a:r>
              <a:rPr lang="en-GB" sz="2400" dirty="0" smtClean="0">
                <a:solidFill>
                  <a:srgbClr val="C00000"/>
                </a:solidFill>
              </a:rPr>
              <a:t>Active</a:t>
            </a:r>
            <a:r>
              <a:rPr lang="en-GB" sz="2400" dirty="0" smtClean="0"/>
              <a:t> SNCP Gateway for EC</a:t>
            </a:r>
            <a:endParaRPr lang="en-US" sz="2400" dirty="0"/>
          </a:p>
        </p:txBody>
      </p:sp>
      <p:sp>
        <p:nvSpPr>
          <p:cNvPr id="308" name="TextBox 307"/>
          <p:cNvSpPr txBox="1"/>
          <p:nvPr/>
        </p:nvSpPr>
        <p:spPr>
          <a:xfrm>
            <a:off x="5968752" y="7896944"/>
            <a:ext cx="6984776" cy="1754326"/>
          </a:xfrm>
          <a:prstGeom prst="rect">
            <a:avLst/>
          </a:prstGeom>
          <a:noFill/>
        </p:spPr>
        <p:txBody>
          <a:bodyPr wrap="square" rtlCol="0">
            <a:spAutoFit/>
          </a:bodyPr>
          <a:lstStyle/>
          <a:p>
            <a:r>
              <a:rPr lang="en-GB" sz="1800" dirty="0" smtClean="0">
                <a:solidFill>
                  <a:srgbClr val="C00000"/>
                </a:solidFill>
              </a:rPr>
              <a:t>EC MIP functions on Standby SNCP Gateway do not need to use common MAC address @W/@P; instead those can inherit MAC address from EUI-48 (@C, @D).</a:t>
            </a:r>
          </a:p>
          <a:p>
            <a:endParaRPr lang="en-GB" sz="1800" dirty="0" smtClean="0">
              <a:solidFill>
                <a:srgbClr val="C00000"/>
              </a:solidFill>
            </a:endParaRPr>
          </a:p>
          <a:p>
            <a:r>
              <a:rPr lang="en-GB" sz="1800" dirty="0" smtClean="0">
                <a:solidFill>
                  <a:srgbClr val="C00000"/>
                </a:solidFill>
              </a:rPr>
              <a:t>Now it is possible to do loopback between EC SNCP MEP functions and those MIP functions.</a:t>
            </a:r>
            <a:endParaRPr lang="en-US" sz="1800" dirty="0">
              <a:solidFill>
                <a:srgbClr val="C00000"/>
              </a:solidFill>
            </a:endParaRPr>
          </a:p>
        </p:txBody>
      </p:sp>
      <p:sp>
        <p:nvSpPr>
          <p:cNvPr id="309" name="TextBox 308"/>
          <p:cNvSpPr txBox="1"/>
          <p:nvPr/>
        </p:nvSpPr>
        <p:spPr>
          <a:xfrm>
            <a:off x="4168552" y="1632248"/>
            <a:ext cx="627095" cy="646331"/>
          </a:xfrm>
          <a:prstGeom prst="rect">
            <a:avLst/>
          </a:prstGeom>
          <a:noFill/>
        </p:spPr>
        <p:txBody>
          <a:bodyPr wrap="none" rtlCol="0">
            <a:spAutoFit/>
          </a:bodyPr>
          <a:lstStyle/>
          <a:p>
            <a:r>
              <a:rPr lang="en-GB" sz="1800" dirty="0" smtClean="0">
                <a:solidFill>
                  <a:srgbClr val="C00000"/>
                </a:solidFill>
              </a:rPr>
              <a:t>@A</a:t>
            </a:r>
          </a:p>
          <a:p>
            <a:r>
              <a:rPr lang="en-GB" sz="1800" dirty="0" smtClean="0"/>
              <a:t>@W</a:t>
            </a:r>
            <a:endParaRPr lang="en-US" sz="1800" dirty="0"/>
          </a:p>
        </p:txBody>
      </p:sp>
      <p:sp>
        <p:nvSpPr>
          <p:cNvPr id="310" name="TextBox 309"/>
          <p:cNvSpPr txBox="1"/>
          <p:nvPr/>
        </p:nvSpPr>
        <p:spPr>
          <a:xfrm>
            <a:off x="7890537" y="1344216"/>
            <a:ext cx="934871" cy="646331"/>
          </a:xfrm>
          <a:prstGeom prst="rect">
            <a:avLst/>
          </a:prstGeom>
          <a:noFill/>
        </p:spPr>
        <p:txBody>
          <a:bodyPr wrap="none" rtlCol="0">
            <a:spAutoFit/>
          </a:bodyPr>
          <a:lstStyle/>
          <a:p>
            <a:pPr algn="ctr"/>
            <a:r>
              <a:rPr lang="en-GB" sz="1800" dirty="0" smtClean="0">
                <a:solidFill>
                  <a:srgbClr val="C00000"/>
                </a:solidFill>
              </a:rPr>
              <a:t>@D</a:t>
            </a:r>
          </a:p>
          <a:p>
            <a:pPr algn="ctr"/>
            <a:r>
              <a:rPr lang="en-GB" sz="1800" dirty="0" smtClean="0"/>
              <a:t>@P/D?</a:t>
            </a:r>
            <a:endParaRPr lang="en-US" sz="1800" dirty="0"/>
          </a:p>
        </p:txBody>
      </p:sp>
      <p:sp>
        <p:nvSpPr>
          <p:cNvPr id="311" name="TextBox 310"/>
          <p:cNvSpPr txBox="1"/>
          <p:nvPr/>
        </p:nvSpPr>
        <p:spPr>
          <a:xfrm>
            <a:off x="3592488" y="1633989"/>
            <a:ext cx="575799" cy="646331"/>
          </a:xfrm>
          <a:prstGeom prst="rect">
            <a:avLst/>
          </a:prstGeom>
          <a:noFill/>
        </p:spPr>
        <p:txBody>
          <a:bodyPr wrap="none" rtlCol="0">
            <a:spAutoFit/>
          </a:bodyPr>
          <a:lstStyle/>
          <a:p>
            <a:r>
              <a:rPr lang="en-GB" sz="1800" dirty="0" smtClean="0">
                <a:solidFill>
                  <a:srgbClr val="C00000"/>
                </a:solidFill>
              </a:rPr>
              <a:t>@A</a:t>
            </a:r>
          </a:p>
          <a:p>
            <a:r>
              <a:rPr lang="en-GB" sz="1800" dirty="0" smtClean="0"/>
              <a:t>@A</a:t>
            </a:r>
            <a:endParaRPr lang="en-US" sz="1800" dirty="0"/>
          </a:p>
        </p:txBody>
      </p:sp>
      <p:sp>
        <p:nvSpPr>
          <p:cNvPr id="312" name="TextBox 311"/>
          <p:cNvSpPr txBox="1"/>
          <p:nvPr/>
        </p:nvSpPr>
        <p:spPr>
          <a:xfrm>
            <a:off x="5320945" y="1632248"/>
            <a:ext cx="575799" cy="646331"/>
          </a:xfrm>
          <a:prstGeom prst="rect">
            <a:avLst/>
          </a:prstGeom>
          <a:noFill/>
        </p:spPr>
        <p:txBody>
          <a:bodyPr wrap="none" rtlCol="0">
            <a:spAutoFit/>
          </a:bodyPr>
          <a:lstStyle/>
          <a:p>
            <a:r>
              <a:rPr lang="en-GB" sz="1800" dirty="0" smtClean="0">
                <a:solidFill>
                  <a:srgbClr val="C00000"/>
                </a:solidFill>
              </a:rPr>
              <a:t>@B</a:t>
            </a:r>
          </a:p>
          <a:p>
            <a:r>
              <a:rPr lang="en-GB" sz="1800" dirty="0" smtClean="0"/>
              <a:t>@B</a:t>
            </a:r>
            <a:endParaRPr lang="en-US" sz="1800" dirty="0"/>
          </a:p>
        </p:txBody>
      </p:sp>
      <p:sp>
        <p:nvSpPr>
          <p:cNvPr id="313" name="TextBox 312"/>
          <p:cNvSpPr txBox="1"/>
          <p:nvPr/>
        </p:nvSpPr>
        <p:spPr>
          <a:xfrm>
            <a:off x="6905121" y="1704256"/>
            <a:ext cx="575799" cy="646331"/>
          </a:xfrm>
          <a:prstGeom prst="rect">
            <a:avLst/>
          </a:prstGeom>
          <a:noFill/>
        </p:spPr>
        <p:txBody>
          <a:bodyPr wrap="none" rtlCol="0">
            <a:spAutoFit/>
          </a:bodyPr>
          <a:lstStyle/>
          <a:p>
            <a:r>
              <a:rPr lang="en-GB" sz="1800" dirty="0" smtClean="0">
                <a:solidFill>
                  <a:srgbClr val="C00000"/>
                </a:solidFill>
              </a:rPr>
              <a:t>@C</a:t>
            </a:r>
          </a:p>
          <a:p>
            <a:r>
              <a:rPr lang="en-GB" sz="1800" dirty="0" smtClean="0"/>
              <a:t>@C</a:t>
            </a:r>
            <a:endParaRPr lang="en-US" sz="1800" dirty="0"/>
          </a:p>
        </p:txBody>
      </p:sp>
      <p:sp>
        <p:nvSpPr>
          <p:cNvPr id="314" name="TextBox 313"/>
          <p:cNvSpPr txBox="1"/>
          <p:nvPr/>
        </p:nvSpPr>
        <p:spPr>
          <a:xfrm>
            <a:off x="8561305" y="1704256"/>
            <a:ext cx="575799" cy="646331"/>
          </a:xfrm>
          <a:prstGeom prst="rect">
            <a:avLst/>
          </a:prstGeom>
          <a:noFill/>
        </p:spPr>
        <p:txBody>
          <a:bodyPr wrap="none" rtlCol="0">
            <a:spAutoFit/>
          </a:bodyPr>
          <a:lstStyle/>
          <a:p>
            <a:r>
              <a:rPr lang="en-GB" sz="1800" dirty="0" smtClean="0">
                <a:solidFill>
                  <a:srgbClr val="C00000"/>
                </a:solidFill>
              </a:rPr>
              <a:t>@D</a:t>
            </a:r>
          </a:p>
          <a:p>
            <a:r>
              <a:rPr lang="en-GB" sz="1800" dirty="0" smtClean="0"/>
              <a:t>@D</a:t>
            </a:r>
            <a:endParaRPr lang="en-US" sz="1800" dirty="0"/>
          </a:p>
        </p:txBody>
      </p:sp>
      <p:sp>
        <p:nvSpPr>
          <p:cNvPr id="315" name="TextBox 314"/>
          <p:cNvSpPr txBox="1"/>
          <p:nvPr/>
        </p:nvSpPr>
        <p:spPr>
          <a:xfrm>
            <a:off x="7243941" y="1704256"/>
            <a:ext cx="998992" cy="646331"/>
          </a:xfrm>
          <a:prstGeom prst="rect">
            <a:avLst/>
          </a:prstGeom>
          <a:noFill/>
        </p:spPr>
        <p:txBody>
          <a:bodyPr wrap="none" rtlCol="0">
            <a:spAutoFit/>
          </a:bodyPr>
          <a:lstStyle/>
          <a:p>
            <a:pPr algn="ctr"/>
            <a:r>
              <a:rPr lang="en-GB" sz="1800" dirty="0" smtClean="0">
                <a:solidFill>
                  <a:srgbClr val="C00000"/>
                </a:solidFill>
              </a:rPr>
              <a:t>@C</a:t>
            </a:r>
          </a:p>
          <a:p>
            <a:pPr algn="ctr"/>
            <a:r>
              <a:rPr lang="en-GB" sz="1800" dirty="0" smtClean="0"/>
              <a:t>@W/C?</a:t>
            </a:r>
            <a:endParaRPr lang="en-US" sz="1800" dirty="0"/>
          </a:p>
        </p:txBody>
      </p:sp>
      <p:sp>
        <p:nvSpPr>
          <p:cNvPr id="316" name="TextBox 315"/>
          <p:cNvSpPr txBox="1"/>
          <p:nvPr/>
        </p:nvSpPr>
        <p:spPr>
          <a:xfrm>
            <a:off x="4829713" y="1633989"/>
            <a:ext cx="575799" cy="646331"/>
          </a:xfrm>
          <a:prstGeom prst="rect">
            <a:avLst/>
          </a:prstGeom>
          <a:noFill/>
        </p:spPr>
        <p:txBody>
          <a:bodyPr wrap="none" rtlCol="0">
            <a:spAutoFit/>
          </a:bodyPr>
          <a:lstStyle/>
          <a:p>
            <a:r>
              <a:rPr lang="en-GB" sz="1800" dirty="0" smtClean="0">
                <a:solidFill>
                  <a:srgbClr val="C00000"/>
                </a:solidFill>
              </a:rPr>
              <a:t>@B</a:t>
            </a:r>
          </a:p>
          <a:p>
            <a:r>
              <a:rPr lang="en-GB" sz="1800" dirty="0" smtClean="0"/>
              <a:t>@P</a:t>
            </a:r>
            <a:endParaRPr lang="en-US" sz="1800" dirty="0"/>
          </a:p>
        </p:txBody>
      </p:sp>
      <p:sp>
        <p:nvSpPr>
          <p:cNvPr id="317" name="TextBox 316"/>
          <p:cNvSpPr txBox="1"/>
          <p:nvPr/>
        </p:nvSpPr>
        <p:spPr>
          <a:xfrm>
            <a:off x="928457" y="1633989"/>
            <a:ext cx="588623" cy="646331"/>
          </a:xfrm>
          <a:prstGeom prst="rect">
            <a:avLst/>
          </a:prstGeom>
          <a:noFill/>
        </p:spPr>
        <p:txBody>
          <a:bodyPr wrap="none" rtlCol="0">
            <a:spAutoFit/>
          </a:bodyPr>
          <a:lstStyle/>
          <a:p>
            <a:r>
              <a:rPr lang="en-GB" sz="1800" dirty="0" smtClean="0">
                <a:solidFill>
                  <a:srgbClr val="C00000"/>
                </a:solidFill>
              </a:rPr>
              <a:t>@O</a:t>
            </a:r>
          </a:p>
          <a:p>
            <a:r>
              <a:rPr lang="en-GB" sz="1800" dirty="0" smtClean="0"/>
              <a:t>@S</a:t>
            </a:r>
            <a:endParaRPr lang="en-US" sz="1800" dirty="0"/>
          </a:p>
        </p:txBody>
      </p:sp>
      <p:sp>
        <p:nvSpPr>
          <p:cNvPr id="318" name="TextBox 317"/>
          <p:cNvSpPr txBox="1"/>
          <p:nvPr/>
        </p:nvSpPr>
        <p:spPr>
          <a:xfrm>
            <a:off x="1936569" y="1632248"/>
            <a:ext cx="562975" cy="646331"/>
          </a:xfrm>
          <a:prstGeom prst="rect">
            <a:avLst/>
          </a:prstGeom>
          <a:noFill/>
        </p:spPr>
        <p:txBody>
          <a:bodyPr wrap="none" rtlCol="0">
            <a:spAutoFit/>
          </a:bodyPr>
          <a:lstStyle/>
          <a:p>
            <a:r>
              <a:rPr lang="en-GB" sz="1800" dirty="0" smtClean="0">
                <a:solidFill>
                  <a:srgbClr val="C00000"/>
                </a:solidFill>
              </a:rPr>
              <a:t>@P</a:t>
            </a:r>
          </a:p>
          <a:p>
            <a:r>
              <a:rPr lang="en-GB" sz="1800" dirty="0" smtClean="0"/>
              <a:t>@S</a:t>
            </a:r>
            <a:endParaRPr lang="en-US" sz="1800" dirty="0"/>
          </a:p>
        </p:txBody>
      </p:sp>
      <p:sp>
        <p:nvSpPr>
          <p:cNvPr id="319" name="TextBox 318"/>
          <p:cNvSpPr txBox="1"/>
          <p:nvPr/>
        </p:nvSpPr>
        <p:spPr>
          <a:xfrm>
            <a:off x="2970329" y="1632248"/>
            <a:ext cx="575799" cy="646331"/>
          </a:xfrm>
          <a:prstGeom prst="rect">
            <a:avLst/>
          </a:prstGeom>
          <a:noFill/>
        </p:spPr>
        <p:txBody>
          <a:bodyPr wrap="none" rtlCol="0">
            <a:spAutoFit/>
          </a:bodyPr>
          <a:lstStyle/>
          <a:p>
            <a:r>
              <a:rPr lang="en-GB" sz="1800" dirty="0" smtClean="0">
                <a:solidFill>
                  <a:srgbClr val="C00000"/>
                </a:solidFill>
              </a:rPr>
              <a:t>@K</a:t>
            </a:r>
          </a:p>
          <a:p>
            <a:r>
              <a:rPr lang="en-GB" sz="1800" dirty="0" smtClean="0"/>
              <a:t>@K</a:t>
            </a:r>
            <a:endParaRPr lang="en-US" sz="1800" dirty="0"/>
          </a:p>
        </p:txBody>
      </p:sp>
      <p:sp>
        <p:nvSpPr>
          <p:cNvPr id="320" name="TextBox 319"/>
          <p:cNvSpPr txBox="1"/>
          <p:nvPr/>
        </p:nvSpPr>
        <p:spPr>
          <a:xfrm>
            <a:off x="10191841" y="1705997"/>
            <a:ext cx="588623" cy="646331"/>
          </a:xfrm>
          <a:prstGeom prst="rect">
            <a:avLst/>
          </a:prstGeom>
          <a:noFill/>
        </p:spPr>
        <p:txBody>
          <a:bodyPr wrap="none" rtlCol="0">
            <a:spAutoFit/>
          </a:bodyPr>
          <a:lstStyle/>
          <a:p>
            <a:r>
              <a:rPr lang="en-GB" sz="1800" dirty="0" smtClean="0">
                <a:solidFill>
                  <a:srgbClr val="C00000"/>
                </a:solidFill>
              </a:rPr>
              <a:t>@Q</a:t>
            </a:r>
          </a:p>
          <a:p>
            <a:r>
              <a:rPr lang="en-GB" sz="1800" dirty="0" smtClean="0"/>
              <a:t>@S</a:t>
            </a:r>
            <a:endParaRPr lang="en-US" sz="1800" dirty="0"/>
          </a:p>
        </p:txBody>
      </p:sp>
      <p:sp>
        <p:nvSpPr>
          <p:cNvPr id="326" name="TextBox 325"/>
          <p:cNvSpPr txBox="1"/>
          <p:nvPr/>
        </p:nvSpPr>
        <p:spPr>
          <a:xfrm>
            <a:off x="11199953" y="1704256"/>
            <a:ext cx="575799" cy="646331"/>
          </a:xfrm>
          <a:prstGeom prst="rect">
            <a:avLst/>
          </a:prstGeom>
          <a:noFill/>
        </p:spPr>
        <p:txBody>
          <a:bodyPr wrap="none" rtlCol="0">
            <a:spAutoFit/>
          </a:bodyPr>
          <a:lstStyle/>
          <a:p>
            <a:r>
              <a:rPr lang="en-GB" sz="1800" dirty="0" smtClean="0">
                <a:solidFill>
                  <a:srgbClr val="C00000"/>
                </a:solidFill>
              </a:rPr>
              <a:t>@R</a:t>
            </a:r>
          </a:p>
          <a:p>
            <a:r>
              <a:rPr lang="en-GB" sz="1800" dirty="0" smtClean="0"/>
              <a:t>@S</a:t>
            </a:r>
            <a:endParaRPr lang="en-US" sz="1800" dirty="0"/>
          </a:p>
        </p:txBody>
      </p:sp>
      <p:sp>
        <p:nvSpPr>
          <p:cNvPr id="348" name="TextBox 347"/>
          <p:cNvSpPr txBox="1"/>
          <p:nvPr/>
        </p:nvSpPr>
        <p:spPr>
          <a:xfrm>
            <a:off x="9281385" y="1705997"/>
            <a:ext cx="550151" cy="646331"/>
          </a:xfrm>
          <a:prstGeom prst="rect">
            <a:avLst/>
          </a:prstGeom>
          <a:noFill/>
        </p:spPr>
        <p:txBody>
          <a:bodyPr wrap="none" rtlCol="0">
            <a:spAutoFit/>
          </a:bodyPr>
          <a:lstStyle/>
          <a:p>
            <a:r>
              <a:rPr lang="en-GB" sz="1800" dirty="0" smtClean="0">
                <a:solidFill>
                  <a:srgbClr val="C00000"/>
                </a:solidFill>
              </a:rPr>
              <a:t>@L</a:t>
            </a:r>
          </a:p>
          <a:p>
            <a:r>
              <a:rPr lang="en-GB" sz="1800" dirty="0" smtClean="0"/>
              <a:t>@L</a:t>
            </a:r>
            <a:endParaRPr lang="en-US" sz="1800" dirty="0"/>
          </a:p>
        </p:txBody>
      </p:sp>
      <p:sp>
        <p:nvSpPr>
          <p:cNvPr id="373" name="TextBox 372"/>
          <p:cNvSpPr txBox="1"/>
          <p:nvPr/>
        </p:nvSpPr>
        <p:spPr>
          <a:xfrm>
            <a:off x="-7912" y="1632248"/>
            <a:ext cx="902811" cy="646331"/>
          </a:xfrm>
          <a:prstGeom prst="rect">
            <a:avLst/>
          </a:prstGeom>
          <a:noFill/>
        </p:spPr>
        <p:txBody>
          <a:bodyPr wrap="none" rtlCol="0">
            <a:spAutoFit/>
          </a:bodyPr>
          <a:lstStyle/>
          <a:p>
            <a:r>
              <a:rPr lang="en-GB" sz="1800" dirty="0" smtClean="0">
                <a:solidFill>
                  <a:srgbClr val="C00000"/>
                </a:solidFill>
              </a:rPr>
              <a:t>EUI48:</a:t>
            </a:r>
          </a:p>
          <a:p>
            <a:r>
              <a:rPr lang="en-GB" sz="1800" dirty="0" smtClean="0"/>
              <a:t>MAC:</a:t>
            </a:r>
            <a:endParaRPr lang="en-US" sz="1800" dirty="0"/>
          </a:p>
        </p:txBody>
      </p:sp>
      <p:sp>
        <p:nvSpPr>
          <p:cNvPr id="402" name="Oval 401"/>
          <p:cNvSpPr/>
          <p:nvPr/>
        </p:nvSpPr>
        <p:spPr bwMode="auto">
          <a:xfrm>
            <a:off x="7336904" y="1272208"/>
            <a:ext cx="1368152" cy="1152128"/>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7"/>
                                        </p:tgtEl>
                                        <p:attrNameLst>
                                          <p:attrName>style.visibility</p:attrName>
                                        </p:attrNameLst>
                                      </p:cBhvr>
                                      <p:to>
                                        <p:strVal val="visible"/>
                                      </p:to>
                                    </p:set>
                                  </p:childTnLst>
                                  <p:subTnLst>
                                    <p:set>
                                      <p:cBhvr override="childStyle">
                                        <p:cTn dur="1" fill="hold" display="0" masterRel="nextClick" afterEffect="1"/>
                                        <p:tgtEl>
                                          <p:spTgt spid="347"/>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PB Data Plane Model II</a:t>
            </a:r>
            <a:br>
              <a:rPr lang="en-GB" dirty="0" smtClean="0"/>
            </a:br>
            <a:r>
              <a:rPr lang="en-GB" sz="2800" dirty="0" smtClean="0"/>
              <a:t>(example with EC SNCP)</a:t>
            </a:r>
            <a:endParaRPr lang="en-US" sz="2800" dirty="0"/>
          </a:p>
        </p:txBody>
      </p:sp>
      <p:cxnSp>
        <p:nvCxnSpPr>
          <p:cNvPr id="5" name="Straight Arrow Connector 4"/>
          <p:cNvCxnSpPr/>
          <p:nvPr/>
        </p:nvCxnSpPr>
        <p:spPr bwMode="auto">
          <a:xfrm>
            <a:off x="5896744" y="2908647"/>
            <a:ext cx="17129"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7" name="Straight Arrow Connector 6"/>
          <p:cNvCxnSpPr/>
          <p:nvPr/>
        </p:nvCxnSpPr>
        <p:spPr bwMode="auto">
          <a:xfrm>
            <a:off x="6832848" y="2908647"/>
            <a:ext cx="2178"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0" name="Rectangle 9"/>
          <p:cNvSpPr/>
          <p:nvPr/>
        </p:nvSpPr>
        <p:spPr bwMode="auto">
          <a:xfrm>
            <a:off x="2800399"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00399"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00399"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2800399"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2800399"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2800399"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3808511"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08511"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08511"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3808511"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3808511"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3808511"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4816623"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4816623"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4816623"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4816623"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 name="Rectangle 25"/>
          <p:cNvSpPr/>
          <p:nvPr/>
        </p:nvSpPr>
        <p:spPr bwMode="auto">
          <a:xfrm>
            <a:off x="4816623"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 name="Rectangle 26"/>
          <p:cNvSpPr/>
          <p:nvPr/>
        </p:nvSpPr>
        <p:spPr bwMode="auto">
          <a:xfrm>
            <a:off x="4816623"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8" name="Straight Connector 27"/>
          <p:cNvCxnSpPr/>
          <p:nvPr/>
        </p:nvCxnSpPr>
        <p:spPr bwMode="auto">
          <a:xfrm flipH="1" flipV="1">
            <a:off x="3232447" y="5068887"/>
            <a:ext cx="1" cy="11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29" name="Straight Connector 28"/>
          <p:cNvCxnSpPr/>
          <p:nvPr/>
        </p:nvCxnSpPr>
        <p:spPr bwMode="auto">
          <a:xfrm flipV="1">
            <a:off x="4240559"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0" name="Freeform 29"/>
          <p:cNvSpPr/>
          <p:nvPr/>
        </p:nvSpPr>
        <p:spPr bwMode="auto">
          <a:xfrm flipV="1">
            <a:off x="5320680" y="5060322"/>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1" name="TextBox 30"/>
          <p:cNvSpPr txBox="1"/>
          <p:nvPr/>
        </p:nvSpPr>
        <p:spPr>
          <a:xfrm>
            <a:off x="1504256" y="5337755"/>
            <a:ext cx="700833" cy="523220"/>
          </a:xfrm>
          <a:prstGeom prst="rect">
            <a:avLst/>
          </a:prstGeom>
          <a:noFill/>
        </p:spPr>
        <p:txBody>
          <a:bodyPr wrap="none" rtlCol="0">
            <a:spAutoFit/>
          </a:bodyPr>
          <a:lstStyle/>
          <a:p>
            <a:r>
              <a:rPr lang="en-US" sz="1400" dirty="0" smtClean="0"/>
              <a:t>E-NNI</a:t>
            </a:r>
          </a:p>
          <a:p>
            <a:r>
              <a:rPr lang="en-US" sz="1400" dirty="0" smtClean="0"/>
              <a:t>Link 2</a:t>
            </a:r>
            <a:endParaRPr lang="en-GB" sz="1400" dirty="0"/>
          </a:p>
        </p:txBody>
      </p:sp>
      <p:sp>
        <p:nvSpPr>
          <p:cNvPr id="32" name="TextBox 31"/>
          <p:cNvSpPr txBox="1"/>
          <p:nvPr/>
        </p:nvSpPr>
        <p:spPr>
          <a:xfrm>
            <a:off x="4240559" y="5337755"/>
            <a:ext cx="710451" cy="523220"/>
          </a:xfrm>
          <a:prstGeom prst="rect">
            <a:avLst/>
          </a:prstGeom>
          <a:noFill/>
        </p:spPr>
        <p:txBody>
          <a:bodyPr wrap="none" rtlCol="0">
            <a:spAutoFit/>
          </a:bodyPr>
          <a:lstStyle/>
          <a:p>
            <a:r>
              <a:rPr lang="en-US" sz="1400" dirty="0" smtClean="0"/>
              <a:t>I-NNI</a:t>
            </a:r>
          </a:p>
          <a:p>
            <a:r>
              <a:rPr lang="en-US" sz="1400" dirty="0" smtClean="0"/>
              <a:t>Link a</a:t>
            </a:r>
            <a:endParaRPr lang="en-GB" sz="1400" dirty="0"/>
          </a:p>
        </p:txBody>
      </p:sp>
      <p:sp>
        <p:nvSpPr>
          <p:cNvPr id="34" name="Rectangle 33"/>
          <p:cNvSpPr/>
          <p:nvPr/>
        </p:nvSpPr>
        <p:spPr bwMode="auto">
          <a:xfrm flipH="1">
            <a:off x="9067274"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5" name="Rectangle 34"/>
          <p:cNvSpPr/>
          <p:nvPr/>
        </p:nvSpPr>
        <p:spPr bwMode="auto">
          <a:xfrm flipH="1">
            <a:off x="9067274"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6" name="Rectangle 35"/>
          <p:cNvSpPr/>
          <p:nvPr/>
        </p:nvSpPr>
        <p:spPr bwMode="auto">
          <a:xfrm flipH="1">
            <a:off x="9067274"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7" name="Rectangle 36"/>
          <p:cNvSpPr/>
          <p:nvPr/>
        </p:nvSpPr>
        <p:spPr bwMode="auto">
          <a:xfrm flipH="1">
            <a:off x="9067274"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8" name="Rectangle 37"/>
          <p:cNvSpPr/>
          <p:nvPr/>
        </p:nvSpPr>
        <p:spPr bwMode="auto">
          <a:xfrm flipH="1">
            <a:off x="9067274"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9" name="Rectangle 38"/>
          <p:cNvSpPr/>
          <p:nvPr/>
        </p:nvSpPr>
        <p:spPr bwMode="auto">
          <a:xfrm flipH="1">
            <a:off x="9067274"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 name="Rectangle 39"/>
          <p:cNvSpPr/>
          <p:nvPr/>
        </p:nvSpPr>
        <p:spPr bwMode="auto">
          <a:xfrm flipH="1">
            <a:off x="8059162"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1" name="Rectangle 40"/>
          <p:cNvSpPr/>
          <p:nvPr/>
        </p:nvSpPr>
        <p:spPr bwMode="auto">
          <a:xfrm flipH="1">
            <a:off x="8059162"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2" name="Rectangle 41"/>
          <p:cNvSpPr/>
          <p:nvPr/>
        </p:nvSpPr>
        <p:spPr bwMode="auto">
          <a:xfrm flipH="1">
            <a:off x="8059162"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3" name="Rectangle 42"/>
          <p:cNvSpPr/>
          <p:nvPr/>
        </p:nvSpPr>
        <p:spPr bwMode="auto">
          <a:xfrm flipH="1">
            <a:off x="8059162"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4" name="Rectangle 43"/>
          <p:cNvSpPr/>
          <p:nvPr/>
        </p:nvSpPr>
        <p:spPr bwMode="auto">
          <a:xfrm flipH="1">
            <a:off x="8059162"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5" name="Rectangle 44"/>
          <p:cNvSpPr/>
          <p:nvPr/>
        </p:nvSpPr>
        <p:spPr bwMode="auto">
          <a:xfrm flipH="1">
            <a:off x="8059162"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6" name="Rectangle 45"/>
          <p:cNvSpPr/>
          <p:nvPr/>
        </p:nvSpPr>
        <p:spPr bwMode="auto">
          <a:xfrm flipH="1">
            <a:off x="7051050"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7" name="Rectangle 46"/>
          <p:cNvSpPr/>
          <p:nvPr/>
        </p:nvSpPr>
        <p:spPr bwMode="auto">
          <a:xfrm flipH="1">
            <a:off x="7051050"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8" name="Rectangle 47"/>
          <p:cNvSpPr/>
          <p:nvPr/>
        </p:nvSpPr>
        <p:spPr bwMode="auto">
          <a:xfrm flipH="1">
            <a:off x="7051050"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9" name="Rectangle 48"/>
          <p:cNvSpPr/>
          <p:nvPr/>
        </p:nvSpPr>
        <p:spPr bwMode="auto">
          <a:xfrm flipH="1">
            <a:off x="7051050"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 name="Rectangle 49"/>
          <p:cNvSpPr/>
          <p:nvPr/>
        </p:nvSpPr>
        <p:spPr bwMode="auto">
          <a:xfrm flipH="1">
            <a:off x="7051050"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 name="Rectangle 50"/>
          <p:cNvSpPr/>
          <p:nvPr/>
        </p:nvSpPr>
        <p:spPr bwMode="auto">
          <a:xfrm flipH="1">
            <a:off x="7051050"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2" name="Straight Connector 51"/>
          <p:cNvCxnSpPr/>
          <p:nvPr/>
        </p:nvCxnSpPr>
        <p:spPr bwMode="auto">
          <a:xfrm flipV="1">
            <a:off x="9569152" y="5068887"/>
            <a:ext cx="2178" cy="11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flipV="1">
            <a:off x="8563218" y="5068887"/>
            <a:ext cx="0" cy="792088"/>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54" name="Freeform 53"/>
          <p:cNvSpPr/>
          <p:nvPr/>
        </p:nvSpPr>
        <p:spPr bwMode="auto">
          <a:xfrm flipH="1" flipV="1">
            <a:off x="7192886" y="5060319"/>
            <a:ext cx="288034"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55" name="TextBox 54"/>
          <p:cNvSpPr txBox="1"/>
          <p:nvPr/>
        </p:nvSpPr>
        <p:spPr>
          <a:xfrm flipH="1">
            <a:off x="10598700" y="5337755"/>
            <a:ext cx="710451" cy="523220"/>
          </a:xfrm>
          <a:prstGeom prst="rect">
            <a:avLst/>
          </a:prstGeom>
          <a:noFill/>
        </p:spPr>
        <p:txBody>
          <a:bodyPr wrap="none" rtlCol="0">
            <a:spAutoFit/>
          </a:bodyPr>
          <a:lstStyle/>
          <a:p>
            <a:r>
              <a:rPr lang="en-US" sz="1400" dirty="0" smtClean="0"/>
              <a:t>E-NNI</a:t>
            </a:r>
          </a:p>
          <a:p>
            <a:r>
              <a:rPr lang="en-US" sz="1400" dirty="0" smtClean="0"/>
              <a:t>Link 3</a:t>
            </a:r>
            <a:endParaRPr lang="en-GB" sz="1400" dirty="0"/>
          </a:p>
        </p:txBody>
      </p:sp>
      <p:sp>
        <p:nvSpPr>
          <p:cNvPr id="56" name="TextBox 55"/>
          <p:cNvSpPr txBox="1"/>
          <p:nvPr/>
        </p:nvSpPr>
        <p:spPr>
          <a:xfrm flipH="1">
            <a:off x="7852767" y="5337755"/>
            <a:ext cx="710451" cy="523220"/>
          </a:xfrm>
          <a:prstGeom prst="rect">
            <a:avLst/>
          </a:prstGeom>
          <a:noFill/>
        </p:spPr>
        <p:txBody>
          <a:bodyPr wrap="none" rtlCol="0">
            <a:spAutoFit/>
          </a:bodyPr>
          <a:lstStyle/>
          <a:p>
            <a:r>
              <a:rPr lang="en-US" sz="1400" dirty="0" smtClean="0"/>
              <a:t>I-NNI</a:t>
            </a:r>
          </a:p>
          <a:p>
            <a:r>
              <a:rPr lang="en-US" sz="1400" dirty="0" smtClean="0"/>
              <a:t>Link b</a:t>
            </a:r>
            <a:endParaRPr lang="en-GB" sz="1400" dirty="0"/>
          </a:p>
        </p:txBody>
      </p:sp>
      <p:sp>
        <p:nvSpPr>
          <p:cNvPr id="84" name="Rectangle 83"/>
          <p:cNvSpPr/>
          <p:nvPr/>
        </p:nvSpPr>
        <p:spPr bwMode="auto">
          <a:xfrm flipH="1">
            <a:off x="9067274" y="2692623"/>
            <a:ext cx="2950150"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03" name="Rectangle 102"/>
          <p:cNvSpPr/>
          <p:nvPr/>
        </p:nvSpPr>
        <p:spPr bwMode="auto">
          <a:xfrm flipH="1">
            <a:off x="7051050" y="2404591"/>
            <a:ext cx="4966374"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113" name="Straight Connector 112"/>
          <p:cNvCxnSpPr>
            <a:stCxn id="30" idx="2"/>
            <a:endCxn id="54" idx="2"/>
          </p:cNvCxnSpPr>
          <p:nvPr/>
        </p:nvCxnSpPr>
        <p:spPr bwMode="auto">
          <a:xfrm flipV="1">
            <a:off x="6328792" y="5284908"/>
            <a:ext cx="864094" cy="3"/>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14" name="TextBox 113"/>
          <p:cNvSpPr txBox="1"/>
          <p:nvPr/>
        </p:nvSpPr>
        <p:spPr>
          <a:xfrm>
            <a:off x="5464696" y="5049723"/>
            <a:ext cx="1872208" cy="523220"/>
          </a:xfrm>
          <a:prstGeom prst="rect">
            <a:avLst/>
          </a:prstGeom>
          <a:noFill/>
        </p:spPr>
        <p:txBody>
          <a:bodyPr wrap="square" rtlCol="0">
            <a:spAutoFit/>
          </a:bodyPr>
          <a:lstStyle/>
          <a:p>
            <a:pPr algn="ctr"/>
            <a:r>
              <a:rPr lang="en-US" sz="1400" dirty="0" smtClean="0"/>
              <a:t>Network Link</a:t>
            </a:r>
          </a:p>
          <a:p>
            <a:pPr algn="ctr"/>
            <a:r>
              <a:rPr lang="en-US" sz="1400" dirty="0" smtClean="0"/>
              <a:t>Intra-DSS Link</a:t>
            </a:r>
            <a:endParaRPr lang="en-GB" sz="1400" dirty="0"/>
          </a:p>
        </p:txBody>
      </p:sp>
      <p:sp>
        <p:nvSpPr>
          <p:cNvPr id="118" name="TextBox 117"/>
          <p:cNvSpPr txBox="1"/>
          <p:nvPr/>
        </p:nvSpPr>
        <p:spPr>
          <a:xfrm rot="5400000">
            <a:off x="5703800" y="3865659"/>
            <a:ext cx="432052"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19" name="TextBox 118"/>
          <p:cNvSpPr txBox="1"/>
          <p:nvPr/>
        </p:nvSpPr>
        <p:spPr>
          <a:xfrm rot="16200000" flipH="1">
            <a:off x="6559914" y="3829654"/>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26" name="Rectangle 125"/>
          <p:cNvSpPr/>
          <p:nvPr/>
        </p:nvSpPr>
        <p:spPr bwMode="auto">
          <a:xfrm flipH="1">
            <a:off x="10075386"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flipH="1">
            <a:off x="10075386"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10075386"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10075386"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10075386"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10075386"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32" name="Straight Connector 131"/>
          <p:cNvCxnSpPr/>
          <p:nvPr/>
        </p:nvCxnSpPr>
        <p:spPr bwMode="auto">
          <a:xfrm flipH="1" flipV="1">
            <a:off x="10579442"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46" name="Rectangle 145"/>
          <p:cNvSpPr/>
          <p:nvPr/>
        </p:nvSpPr>
        <p:spPr bwMode="auto">
          <a:xfrm flipH="1">
            <a:off x="4168552" y="2692623"/>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147" name="Rectangle 146"/>
          <p:cNvSpPr/>
          <p:nvPr/>
        </p:nvSpPr>
        <p:spPr bwMode="auto">
          <a:xfrm flipH="1">
            <a:off x="784175" y="2692623"/>
            <a:ext cx="2952328"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48" name="Rectangle 147"/>
          <p:cNvSpPr/>
          <p:nvPr/>
        </p:nvSpPr>
        <p:spPr bwMode="auto">
          <a:xfrm flipH="1">
            <a:off x="784175" y="2404591"/>
            <a:ext cx="4968552"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49" name="Rectangle 148"/>
          <p:cNvSpPr/>
          <p:nvPr/>
        </p:nvSpPr>
        <p:spPr bwMode="auto">
          <a:xfrm>
            <a:off x="1792287"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0" name="Rectangle 149"/>
          <p:cNvSpPr/>
          <p:nvPr/>
        </p:nvSpPr>
        <p:spPr bwMode="auto">
          <a:xfrm>
            <a:off x="1792287"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1" name="Rectangle 150"/>
          <p:cNvSpPr/>
          <p:nvPr/>
        </p:nvSpPr>
        <p:spPr bwMode="auto">
          <a:xfrm>
            <a:off x="1792287"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2" name="Rectangle 151"/>
          <p:cNvSpPr/>
          <p:nvPr/>
        </p:nvSpPr>
        <p:spPr bwMode="auto">
          <a:xfrm>
            <a:off x="1792287"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3" name="Rectangle 152"/>
          <p:cNvSpPr/>
          <p:nvPr/>
        </p:nvSpPr>
        <p:spPr bwMode="auto">
          <a:xfrm>
            <a:off x="1792287"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4" name="Rectangle 153"/>
          <p:cNvSpPr/>
          <p:nvPr/>
        </p:nvSpPr>
        <p:spPr bwMode="auto">
          <a:xfrm>
            <a:off x="1792287"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55" name="Straight Connector 154"/>
          <p:cNvCxnSpPr/>
          <p:nvPr/>
        </p:nvCxnSpPr>
        <p:spPr bwMode="auto">
          <a:xfrm flipV="1">
            <a:off x="2224335"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56" name="TextBox 155"/>
          <p:cNvSpPr txBox="1"/>
          <p:nvPr/>
        </p:nvSpPr>
        <p:spPr>
          <a:xfrm>
            <a:off x="496144" y="5337755"/>
            <a:ext cx="700833" cy="523220"/>
          </a:xfrm>
          <a:prstGeom prst="rect">
            <a:avLst/>
          </a:prstGeom>
          <a:noFill/>
        </p:spPr>
        <p:txBody>
          <a:bodyPr wrap="none" rtlCol="0">
            <a:spAutoFit/>
          </a:bodyPr>
          <a:lstStyle/>
          <a:p>
            <a:r>
              <a:rPr lang="en-US" sz="1400" dirty="0" smtClean="0"/>
              <a:t>E-NNI</a:t>
            </a:r>
          </a:p>
          <a:p>
            <a:r>
              <a:rPr lang="en-US" sz="1400" dirty="0" smtClean="0"/>
              <a:t>Link 1</a:t>
            </a:r>
            <a:endParaRPr lang="en-GB" sz="1400" dirty="0"/>
          </a:p>
        </p:txBody>
      </p:sp>
      <p:sp>
        <p:nvSpPr>
          <p:cNvPr id="157" name="Rectangle 156"/>
          <p:cNvSpPr/>
          <p:nvPr/>
        </p:nvSpPr>
        <p:spPr bwMode="auto">
          <a:xfrm>
            <a:off x="784175"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a:off x="784175"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9" name="Rectangle 158"/>
          <p:cNvSpPr/>
          <p:nvPr/>
        </p:nvSpPr>
        <p:spPr bwMode="auto">
          <a:xfrm>
            <a:off x="784175"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784175"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Rectangle 160"/>
          <p:cNvSpPr/>
          <p:nvPr/>
        </p:nvSpPr>
        <p:spPr bwMode="auto">
          <a:xfrm>
            <a:off x="784175"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2" name="Rectangle 161"/>
          <p:cNvSpPr/>
          <p:nvPr/>
        </p:nvSpPr>
        <p:spPr bwMode="auto">
          <a:xfrm>
            <a:off x="784175"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63" name="Straight Connector 162"/>
          <p:cNvCxnSpPr/>
          <p:nvPr/>
        </p:nvCxnSpPr>
        <p:spPr bwMode="auto">
          <a:xfrm flipV="1">
            <a:off x="1216223"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3" name="Group 222"/>
          <p:cNvGrpSpPr/>
          <p:nvPr/>
        </p:nvGrpSpPr>
        <p:grpSpPr>
          <a:xfrm>
            <a:off x="8128992" y="3268687"/>
            <a:ext cx="792088" cy="504056"/>
            <a:chOff x="7984976" y="4440560"/>
            <a:chExt cx="792088" cy="504056"/>
          </a:xfrm>
        </p:grpSpPr>
        <p:grpSp>
          <p:nvGrpSpPr>
            <p:cNvPr id="4" name="Group 135"/>
            <p:cNvGrpSpPr/>
            <p:nvPr/>
          </p:nvGrpSpPr>
          <p:grpSpPr>
            <a:xfrm>
              <a:off x="7984976" y="4440560"/>
              <a:ext cx="216024" cy="216023"/>
              <a:chOff x="9209112" y="7464897"/>
              <a:chExt cx="432048" cy="216023"/>
            </a:xfrm>
          </p:grpSpPr>
          <p:sp>
            <p:nvSpPr>
              <p:cNvPr id="137" name="Flowchart: Delay 13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8" name="Flowchart: Delay 13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44" name="Isosceles Triangle 143"/>
            <p:cNvSpPr/>
            <p:nvPr/>
          </p:nvSpPr>
          <p:spPr bwMode="auto">
            <a:xfrm flipV="1">
              <a:off x="798497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 name="Group 168"/>
            <p:cNvGrpSpPr/>
            <p:nvPr/>
          </p:nvGrpSpPr>
          <p:grpSpPr>
            <a:xfrm>
              <a:off x="8273008" y="4440560"/>
              <a:ext cx="216024" cy="216023"/>
              <a:chOff x="9209112" y="7464897"/>
              <a:chExt cx="432048" cy="216023"/>
            </a:xfrm>
          </p:grpSpPr>
          <p:sp>
            <p:nvSpPr>
              <p:cNvPr id="170" name="Flowchart: Delay 16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1" name="Flowchart: Delay 17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72" name="Isosceles Triangle 171"/>
            <p:cNvSpPr/>
            <p:nvPr/>
          </p:nvSpPr>
          <p:spPr bwMode="auto">
            <a:xfrm flipV="1">
              <a:off x="827300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 name="Group 173"/>
            <p:cNvGrpSpPr/>
            <p:nvPr/>
          </p:nvGrpSpPr>
          <p:grpSpPr>
            <a:xfrm>
              <a:off x="8561040" y="4440560"/>
              <a:ext cx="216024" cy="216023"/>
              <a:chOff x="9209112" y="7464897"/>
              <a:chExt cx="432048" cy="216023"/>
            </a:xfrm>
          </p:grpSpPr>
          <p:sp>
            <p:nvSpPr>
              <p:cNvPr id="175" name="Flowchart: Delay 17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6" name="Flowchart: Delay 17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 name="Group 193"/>
          <p:cNvGrpSpPr/>
          <p:nvPr/>
        </p:nvGrpSpPr>
        <p:grpSpPr>
          <a:xfrm>
            <a:off x="10145216" y="2980655"/>
            <a:ext cx="792088" cy="792088"/>
            <a:chOff x="8993088" y="4152528"/>
            <a:chExt cx="792088" cy="792088"/>
          </a:xfrm>
        </p:grpSpPr>
        <p:sp>
          <p:nvSpPr>
            <p:cNvPr id="195" name="Isosceles Triangle 194"/>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3" name="Group 178"/>
            <p:cNvGrpSpPr/>
            <p:nvPr/>
          </p:nvGrpSpPr>
          <p:grpSpPr>
            <a:xfrm>
              <a:off x="8993088" y="4440560"/>
              <a:ext cx="216024" cy="216023"/>
              <a:chOff x="9209112" y="7464897"/>
              <a:chExt cx="432048" cy="216023"/>
            </a:xfrm>
          </p:grpSpPr>
          <p:sp>
            <p:nvSpPr>
              <p:cNvPr id="208" name="Flowchart: Delay 20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9" name="Flowchart: Delay 20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97" name="Isosceles Triangle 196"/>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8" name="Isosceles Triangle 197"/>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7" name="Group 183"/>
            <p:cNvGrpSpPr/>
            <p:nvPr/>
          </p:nvGrpSpPr>
          <p:grpSpPr>
            <a:xfrm>
              <a:off x="9281120" y="4440560"/>
              <a:ext cx="216024" cy="216023"/>
              <a:chOff x="9209112" y="7464897"/>
              <a:chExt cx="432048" cy="216023"/>
            </a:xfrm>
          </p:grpSpPr>
          <p:sp>
            <p:nvSpPr>
              <p:cNvPr id="206" name="Flowchart: Delay 20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7" name="Flowchart: Delay 20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0" name="Isosceles Triangle 199"/>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1" name="Isosceles Triangle 200"/>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8" name="Group 188"/>
            <p:cNvGrpSpPr/>
            <p:nvPr/>
          </p:nvGrpSpPr>
          <p:grpSpPr>
            <a:xfrm>
              <a:off x="9569152" y="4440560"/>
              <a:ext cx="216024" cy="216023"/>
              <a:chOff x="9209112" y="7464897"/>
              <a:chExt cx="432048" cy="216023"/>
            </a:xfrm>
          </p:grpSpPr>
          <p:sp>
            <p:nvSpPr>
              <p:cNvPr id="204" name="Flowchart: Delay 20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5" name="Flowchart: Delay 20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3" name="Isosceles Triangle 202"/>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 name="Group 221"/>
          <p:cNvGrpSpPr/>
          <p:nvPr/>
        </p:nvGrpSpPr>
        <p:grpSpPr>
          <a:xfrm>
            <a:off x="7120880" y="3268687"/>
            <a:ext cx="792088" cy="504056"/>
            <a:chOff x="6976864" y="4440560"/>
            <a:chExt cx="792088" cy="504056"/>
          </a:xfrm>
        </p:grpSpPr>
        <p:grpSp>
          <p:nvGrpSpPr>
            <p:cNvPr id="60" name="Group 209"/>
            <p:cNvGrpSpPr/>
            <p:nvPr/>
          </p:nvGrpSpPr>
          <p:grpSpPr>
            <a:xfrm>
              <a:off x="6976864" y="4440560"/>
              <a:ext cx="216024" cy="216023"/>
              <a:chOff x="9209112" y="7464897"/>
              <a:chExt cx="432048" cy="216023"/>
            </a:xfrm>
          </p:grpSpPr>
          <p:sp>
            <p:nvSpPr>
              <p:cNvPr id="211" name="Flowchart: Delay 21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2" name="Flowchart: Delay 21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1" name="Group 213"/>
            <p:cNvGrpSpPr/>
            <p:nvPr/>
          </p:nvGrpSpPr>
          <p:grpSpPr>
            <a:xfrm>
              <a:off x="7264896" y="4440560"/>
              <a:ext cx="216024" cy="216023"/>
              <a:chOff x="9209112" y="7464897"/>
              <a:chExt cx="432048" cy="216023"/>
            </a:xfrm>
          </p:grpSpPr>
          <p:sp>
            <p:nvSpPr>
              <p:cNvPr id="215" name="Flowchart: Delay 21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6" name="Flowchart: Delay 21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17" name="Isosceles Triangle 216"/>
            <p:cNvSpPr/>
            <p:nvPr/>
          </p:nvSpPr>
          <p:spPr bwMode="auto">
            <a:xfrm flipV="1">
              <a:off x="726489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2" name="Group 217"/>
            <p:cNvGrpSpPr/>
            <p:nvPr/>
          </p:nvGrpSpPr>
          <p:grpSpPr>
            <a:xfrm>
              <a:off x="7552928" y="4440560"/>
              <a:ext cx="216024" cy="216023"/>
              <a:chOff x="9209112" y="7464897"/>
              <a:chExt cx="432048" cy="216023"/>
            </a:xfrm>
          </p:grpSpPr>
          <p:sp>
            <p:nvSpPr>
              <p:cNvPr id="219" name="Flowchart: Delay 21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0" name="Flowchart: Delay 21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1" name="Isosceles Triangle 220"/>
            <p:cNvSpPr/>
            <p:nvPr/>
          </p:nvSpPr>
          <p:spPr bwMode="auto">
            <a:xfrm flipV="1">
              <a:off x="755292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3" name="Group 223"/>
          <p:cNvGrpSpPr/>
          <p:nvPr/>
        </p:nvGrpSpPr>
        <p:grpSpPr>
          <a:xfrm>
            <a:off x="4888632" y="3268687"/>
            <a:ext cx="792088" cy="504056"/>
            <a:chOff x="7984976" y="4440560"/>
            <a:chExt cx="792088" cy="504056"/>
          </a:xfrm>
        </p:grpSpPr>
        <p:grpSp>
          <p:nvGrpSpPr>
            <p:cNvPr id="64" name="Group 224"/>
            <p:cNvGrpSpPr/>
            <p:nvPr/>
          </p:nvGrpSpPr>
          <p:grpSpPr>
            <a:xfrm>
              <a:off x="7984976" y="4440560"/>
              <a:ext cx="216024" cy="216023"/>
              <a:chOff x="9209112" y="7464897"/>
              <a:chExt cx="432048" cy="216023"/>
            </a:xfrm>
          </p:grpSpPr>
          <p:sp>
            <p:nvSpPr>
              <p:cNvPr id="235" name="Flowchart: Delay 23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6" name="Flowchart: Delay 23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6" name="Isosceles Triangle 225"/>
            <p:cNvSpPr/>
            <p:nvPr/>
          </p:nvSpPr>
          <p:spPr bwMode="auto">
            <a:xfrm flipV="1">
              <a:off x="798497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5" name="Group 226"/>
            <p:cNvGrpSpPr/>
            <p:nvPr/>
          </p:nvGrpSpPr>
          <p:grpSpPr>
            <a:xfrm>
              <a:off x="8273008" y="4440560"/>
              <a:ext cx="216024" cy="216023"/>
              <a:chOff x="9209112" y="7464897"/>
              <a:chExt cx="432048" cy="216023"/>
            </a:xfrm>
          </p:grpSpPr>
          <p:sp>
            <p:nvSpPr>
              <p:cNvPr id="233" name="Flowchart: Delay 23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4" name="Flowchart: Delay 23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8" name="Isosceles Triangle 227"/>
            <p:cNvSpPr/>
            <p:nvPr/>
          </p:nvSpPr>
          <p:spPr bwMode="auto">
            <a:xfrm flipV="1">
              <a:off x="827300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6" name="Group 228"/>
            <p:cNvGrpSpPr/>
            <p:nvPr/>
          </p:nvGrpSpPr>
          <p:grpSpPr>
            <a:xfrm>
              <a:off x="8561040" y="4440560"/>
              <a:ext cx="216024" cy="216023"/>
              <a:chOff x="9209112" y="7464897"/>
              <a:chExt cx="432048" cy="216023"/>
            </a:xfrm>
          </p:grpSpPr>
          <p:sp>
            <p:nvSpPr>
              <p:cNvPr id="231" name="Flowchart: Delay 23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2" name="Flowchart: Delay 23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67" name="Group 236"/>
          <p:cNvGrpSpPr/>
          <p:nvPr/>
        </p:nvGrpSpPr>
        <p:grpSpPr>
          <a:xfrm>
            <a:off x="3880520" y="3268687"/>
            <a:ext cx="792088" cy="504056"/>
            <a:chOff x="6976864" y="4440560"/>
            <a:chExt cx="792088" cy="504056"/>
          </a:xfrm>
        </p:grpSpPr>
        <p:grpSp>
          <p:nvGrpSpPr>
            <p:cNvPr id="68" name="Group 237"/>
            <p:cNvGrpSpPr/>
            <p:nvPr/>
          </p:nvGrpSpPr>
          <p:grpSpPr>
            <a:xfrm>
              <a:off x="6976864" y="4440560"/>
              <a:ext cx="216024" cy="216023"/>
              <a:chOff x="9209112" y="7464897"/>
              <a:chExt cx="432048" cy="216023"/>
            </a:xfrm>
          </p:grpSpPr>
          <p:sp>
            <p:nvSpPr>
              <p:cNvPr id="248" name="Flowchart: Delay 24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9" name="Flowchart: Delay 24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9" name="Group 239"/>
            <p:cNvGrpSpPr/>
            <p:nvPr/>
          </p:nvGrpSpPr>
          <p:grpSpPr>
            <a:xfrm>
              <a:off x="7264896" y="4440560"/>
              <a:ext cx="216024" cy="216023"/>
              <a:chOff x="9209112" y="7464897"/>
              <a:chExt cx="432048" cy="216023"/>
            </a:xfrm>
          </p:grpSpPr>
          <p:sp>
            <p:nvSpPr>
              <p:cNvPr id="246" name="Flowchart: Delay 24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7" name="Flowchart: Delay 24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41" name="Isosceles Triangle 240"/>
            <p:cNvSpPr/>
            <p:nvPr/>
          </p:nvSpPr>
          <p:spPr bwMode="auto">
            <a:xfrm flipV="1">
              <a:off x="726489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0" name="Group 241"/>
            <p:cNvGrpSpPr/>
            <p:nvPr/>
          </p:nvGrpSpPr>
          <p:grpSpPr>
            <a:xfrm>
              <a:off x="7552928" y="4440560"/>
              <a:ext cx="216024" cy="216023"/>
              <a:chOff x="9209112" y="7464897"/>
              <a:chExt cx="432048" cy="216023"/>
            </a:xfrm>
          </p:grpSpPr>
          <p:sp>
            <p:nvSpPr>
              <p:cNvPr id="244" name="Flowchart: Delay 24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5" name="Flowchart: Delay 24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43" name="Isosceles Triangle 242"/>
            <p:cNvSpPr/>
            <p:nvPr/>
          </p:nvSpPr>
          <p:spPr bwMode="auto">
            <a:xfrm flipV="1">
              <a:off x="755292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1" name="Group 249"/>
          <p:cNvGrpSpPr/>
          <p:nvPr/>
        </p:nvGrpSpPr>
        <p:grpSpPr>
          <a:xfrm>
            <a:off x="1864296" y="2980655"/>
            <a:ext cx="792088" cy="792088"/>
            <a:chOff x="8993088" y="4152528"/>
            <a:chExt cx="792088" cy="792088"/>
          </a:xfrm>
        </p:grpSpPr>
        <p:sp>
          <p:nvSpPr>
            <p:cNvPr id="251" name="Isosceles Triangle 250"/>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2" name="Group 251"/>
            <p:cNvGrpSpPr/>
            <p:nvPr/>
          </p:nvGrpSpPr>
          <p:grpSpPr>
            <a:xfrm>
              <a:off x="8993088" y="4440560"/>
              <a:ext cx="216024" cy="216023"/>
              <a:chOff x="9209112" y="7464897"/>
              <a:chExt cx="432048" cy="216023"/>
            </a:xfrm>
          </p:grpSpPr>
          <p:sp>
            <p:nvSpPr>
              <p:cNvPr id="264" name="Flowchart: Delay 26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5" name="Flowchart: Delay 26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3" name="Isosceles Triangle 252"/>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Isosceles Triangle 253"/>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3" name="Group 254"/>
            <p:cNvGrpSpPr/>
            <p:nvPr/>
          </p:nvGrpSpPr>
          <p:grpSpPr>
            <a:xfrm>
              <a:off x="9281120" y="4440560"/>
              <a:ext cx="216024" cy="216023"/>
              <a:chOff x="9209112" y="7464897"/>
              <a:chExt cx="432048" cy="216023"/>
            </a:xfrm>
          </p:grpSpPr>
          <p:sp>
            <p:nvSpPr>
              <p:cNvPr id="262" name="Flowchart: Delay 261"/>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3" name="Flowchart: Delay 262"/>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6" name="Isosceles Triangle 255"/>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Isosceles Triangle 256"/>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4" name="Group 257"/>
            <p:cNvGrpSpPr/>
            <p:nvPr/>
          </p:nvGrpSpPr>
          <p:grpSpPr>
            <a:xfrm>
              <a:off x="9569152" y="4440560"/>
              <a:ext cx="216024" cy="216023"/>
              <a:chOff x="9209112" y="7464897"/>
              <a:chExt cx="432048" cy="216023"/>
            </a:xfrm>
          </p:grpSpPr>
          <p:sp>
            <p:nvSpPr>
              <p:cNvPr id="260" name="Flowchart: Delay 25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1" name="Flowchart: Delay 26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9" name="Isosceles Triangle 258"/>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 name="Group 265"/>
          <p:cNvGrpSpPr/>
          <p:nvPr/>
        </p:nvGrpSpPr>
        <p:grpSpPr>
          <a:xfrm>
            <a:off x="856184" y="2980655"/>
            <a:ext cx="792088" cy="792088"/>
            <a:chOff x="8993088" y="4152528"/>
            <a:chExt cx="792088" cy="792088"/>
          </a:xfrm>
        </p:grpSpPr>
        <p:sp>
          <p:nvSpPr>
            <p:cNvPr id="267" name="Isosceles Triangle 266"/>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6" name="Group 267"/>
            <p:cNvGrpSpPr/>
            <p:nvPr/>
          </p:nvGrpSpPr>
          <p:grpSpPr>
            <a:xfrm>
              <a:off x="8993088" y="4440560"/>
              <a:ext cx="216024" cy="216023"/>
              <a:chOff x="9209112" y="7464897"/>
              <a:chExt cx="432048" cy="216023"/>
            </a:xfrm>
          </p:grpSpPr>
          <p:sp>
            <p:nvSpPr>
              <p:cNvPr id="280" name="Flowchart: Delay 27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1" name="Flowchart: Delay 28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69" name="Isosceles Triangle 268"/>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0" name="Isosceles Triangle 269"/>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7" name="Group 270"/>
            <p:cNvGrpSpPr/>
            <p:nvPr/>
          </p:nvGrpSpPr>
          <p:grpSpPr>
            <a:xfrm>
              <a:off x="9281120" y="4440560"/>
              <a:ext cx="216024" cy="216023"/>
              <a:chOff x="9209112" y="7464897"/>
              <a:chExt cx="432048" cy="216023"/>
            </a:xfrm>
          </p:grpSpPr>
          <p:sp>
            <p:nvSpPr>
              <p:cNvPr id="278" name="Flowchart: Delay 27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9" name="Flowchart: Delay 27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2" name="Isosceles Triangle 271"/>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3" name="Isosceles Triangle 272"/>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8" name="Group 273"/>
            <p:cNvGrpSpPr/>
            <p:nvPr/>
          </p:nvGrpSpPr>
          <p:grpSpPr>
            <a:xfrm>
              <a:off x="9569152" y="4440560"/>
              <a:ext cx="216024" cy="216023"/>
              <a:chOff x="9209112" y="7464897"/>
              <a:chExt cx="432048" cy="216023"/>
            </a:xfrm>
          </p:grpSpPr>
          <p:sp>
            <p:nvSpPr>
              <p:cNvPr id="276" name="Flowchart: Delay 27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Flowchart: Delay 27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5" name="Isosceles Triangle 274"/>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96" name="Rectangle 295"/>
          <p:cNvSpPr/>
          <p:nvPr/>
        </p:nvSpPr>
        <p:spPr bwMode="auto">
          <a:xfrm flipH="1">
            <a:off x="11081320"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7" name="Rectangle 296"/>
          <p:cNvSpPr/>
          <p:nvPr/>
        </p:nvSpPr>
        <p:spPr bwMode="auto">
          <a:xfrm flipH="1">
            <a:off x="11081320"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8" name="Rectangle 297"/>
          <p:cNvSpPr/>
          <p:nvPr/>
        </p:nvSpPr>
        <p:spPr bwMode="auto">
          <a:xfrm flipH="1">
            <a:off x="11081320"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9" name="Rectangle 298"/>
          <p:cNvSpPr/>
          <p:nvPr/>
        </p:nvSpPr>
        <p:spPr bwMode="auto">
          <a:xfrm flipH="1">
            <a:off x="11081320"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0" name="Rectangle 299"/>
          <p:cNvSpPr/>
          <p:nvPr/>
        </p:nvSpPr>
        <p:spPr bwMode="auto">
          <a:xfrm flipH="1">
            <a:off x="11081320"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1" name="Rectangle 300"/>
          <p:cNvSpPr/>
          <p:nvPr/>
        </p:nvSpPr>
        <p:spPr bwMode="auto">
          <a:xfrm flipH="1">
            <a:off x="11081320"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302" name="Straight Connector 301"/>
          <p:cNvCxnSpPr/>
          <p:nvPr/>
        </p:nvCxnSpPr>
        <p:spPr bwMode="auto">
          <a:xfrm flipH="1" flipV="1">
            <a:off x="11585376"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03" name="TextBox 302"/>
          <p:cNvSpPr txBox="1"/>
          <p:nvPr/>
        </p:nvSpPr>
        <p:spPr>
          <a:xfrm flipH="1">
            <a:off x="11595005" y="5337755"/>
            <a:ext cx="710451" cy="523220"/>
          </a:xfrm>
          <a:prstGeom prst="rect">
            <a:avLst/>
          </a:prstGeom>
          <a:noFill/>
        </p:spPr>
        <p:txBody>
          <a:bodyPr wrap="none" rtlCol="0">
            <a:spAutoFit/>
          </a:bodyPr>
          <a:lstStyle/>
          <a:p>
            <a:r>
              <a:rPr lang="en-US" sz="1400" dirty="0" smtClean="0"/>
              <a:t>E-NNI</a:t>
            </a:r>
          </a:p>
          <a:p>
            <a:r>
              <a:rPr lang="en-US" sz="1400" dirty="0" smtClean="0"/>
              <a:t>Link 4</a:t>
            </a:r>
            <a:endParaRPr lang="en-GB" sz="1400" dirty="0"/>
          </a:p>
        </p:txBody>
      </p:sp>
      <p:grpSp>
        <p:nvGrpSpPr>
          <p:cNvPr id="79" name="Group 303"/>
          <p:cNvGrpSpPr/>
          <p:nvPr/>
        </p:nvGrpSpPr>
        <p:grpSpPr>
          <a:xfrm>
            <a:off x="11151150" y="2980655"/>
            <a:ext cx="792088" cy="792088"/>
            <a:chOff x="8993088" y="4152528"/>
            <a:chExt cx="792088" cy="792088"/>
          </a:xfrm>
        </p:grpSpPr>
        <p:sp>
          <p:nvSpPr>
            <p:cNvPr id="305" name="Isosceles Triangle 304"/>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0" name="Group 178"/>
            <p:cNvGrpSpPr/>
            <p:nvPr/>
          </p:nvGrpSpPr>
          <p:grpSpPr>
            <a:xfrm>
              <a:off x="8993088" y="4440560"/>
              <a:ext cx="216024" cy="216023"/>
              <a:chOff x="9209112" y="7464897"/>
              <a:chExt cx="432048" cy="216023"/>
            </a:xfrm>
          </p:grpSpPr>
          <p:sp>
            <p:nvSpPr>
              <p:cNvPr id="318" name="Flowchart: Delay 31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9" name="Flowchart: Delay 31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07" name="Isosceles Triangle 306"/>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8" name="Isosceles Triangle 307"/>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1" name="Group 183"/>
            <p:cNvGrpSpPr/>
            <p:nvPr/>
          </p:nvGrpSpPr>
          <p:grpSpPr>
            <a:xfrm>
              <a:off x="9281120" y="4440560"/>
              <a:ext cx="216024" cy="216023"/>
              <a:chOff x="9209112" y="7464897"/>
              <a:chExt cx="432048" cy="216023"/>
            </a:xfrm>
          </p:grpSpPr>
          <p:sp>
            <p:nvSpPr>
              <p:cNvPr id="316" name="Flowchart: Delay 31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7" name="Flowchart: Delay 31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10" name="Isosceles Triangle 309"/>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1" name="Isosceles Triangle 310"/>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2" name="Group 188"/>
            <p:cNvGrpSpPr/>
            <p:nvPr/>
          </p:nvGrpSpPr>
          <p:grpSpPr>
            <a:xfrm>
              <a:off x="9569152" y="4440560"/>
              <a:ext cx="216024" cy="216023"/>
              <a:chOff x="9209112" y="7464897"/>
              <a:chExt cx="432048" cy="216023"/>
            </a:xfrm>
          </p:grpSpPr>
          <p:sp>
            <p:nvSpPr>
              <p:cNvPr id="314" name="Flowchart: Delay 31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5" name="Flowchart: Delay 31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13" name="Isosceles Triangle 312"/>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3" name="Group 324"/>
          <p:cNvGrpSpPr/>
          <p:nvPr/>
        </p:nvGrpSpPr>
        <p:grpSpPr>
          <a:xfrm>
            <a:off x="7264896" y="4348807"/>
            <a:ext cx="4528592" cy="216024"/>
            <a:chOff x="7120880" y="5376664"/>
            <a:chExt cx="4528592" cy="216024"/>
          </a:xfrm>
        </p:grpSpPr>
        <p:sp>
          <p:nvSpPr>
            <p:cNvPr id="143" name="Isosceles Triangle 142"/>
            <p:cNvSpPr/>
            <p:nvPr/>
          </p:nvSpPr>
          <p:spPr bwMode="auto">
            <a:xfrm flipV="1">
              <a:off x="112253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1" name="Isosceles Triangle 320"/>
            <p:cNvSpPr/>
            <p:nvPr/>
          </p:nvSpPr>
          <p:spPr bwMode="auto">
            <a:xfrm flipV="1">
              <a:off x="102251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2" name="Isosceles Triangle 321"/>
            <p:cNvSpPr/>
            <p:nvPr/>
          </p:nvSpPr>
          <p:spPr bwMode="auto">
            <a:xfrm flipV="1">
              <a:off x="9217024"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3" name="Isosceles Triangle 322"/>
            <p:cNvSpPr/>
            <p:nvPr/>
          </p:nvSpPr>
          <p:spPr bwMode="auto">
            <a:xfrm flipV="1">
              <a:off x="8208912"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4" name="Isosceles Triangle 323"/>
            <p:cNvSpPr/>
            <p:nvPr/>
          </p:nvSpPr>
          <p:spPr bwMode="auto">
            <a:xfrm flipV="1">
              <a:off x="7120880"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5" name="Group 325"/>
          <p:cNvGrpSpPr/>
          <p:nvPr/>
        </p:nvGrpSpPr>
        <p:grpSpPr>
          <a:xfrm>
            <a:off x="1000200" y="4348807"/>
            <a:ext cx="4528592" cy="216024"/>
            <a:chOff x="7120880" y="5376664"/>
            <a:chExt cx="4528592" cy="216024"/>
          </a:xfrm>
        </p:grpSpPr>
        <p:sp>
          <p:nvSpPr>
            <p:cNvPr id="327" name="Isosceles Triangle 326"/>
            <p:cNvSpPr/>
            <p:nvPr/>
          </p:nvSpPr>
          <p:spPr bwMode="auto">
            <a:xfrm flipV="1">
              <a:off x="112253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flipV="1">
              <a:off x="102251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Isosceles Triangle 328"/>
            <p:cNvSpPr/>
            <p:nvPr/>
          </p:nvSpPr>
          <p:spPr bwMode="auto">
            <a:xfrm flipV="1">
              <a:off x="9217024"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0" name="Isosceles Triangle 329"/>
            <p:cNvSpPr/>
            <p:nvPr/>
          </p:nvSpPr>
          <p:spPr bwMode="auto">
            <a:xfrm flipV="1">
              <a:off x="8208912"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flipV="1">
              <a:off x="7120880"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33" name="Straight Connector 332"/>
          <p:cNvCxnSpPr/>
          <p:nvPr/>
        </p:nvCxnSpPr>
        <p:spPr bwMode="auto">
          <a:xfrm flipH="1">
            <a:off x="3232450" y="6221015"/>
            <a:ext cx="63367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39" name="TextBox 338"/>
          <p:cNvSpPr txBox="1"/>
          <p:nvPr/>
        </p:nvSpPr>
        <p:spPr>
          <a:xfrm>
            <a:off x="4672608" y="5952728"/>
            <a:ext cx="1872208" cy="307777"/>
          </a:xfrm>
          <a:prstGeom prst="rect">
            <a:avLst/>
          </a:prstGeom>
          <a:noFill/>
        </p:spPr>
        <p:txBody>
          <a:bodyPr wrap="square" rtlCol="0">
            <a:spAutoFit/>
          </a:bodyPr>
          <a:lstStyle/>
          <a:p>
            <a:pPr algn="ctr"/>
            <a:r>
              <a:rPr lang="en-US" sz="1400" dirty="0" smtClean="0"/>
              <a:t>Intra-DAS Link</a:t>
            </a:r>
            <a:endParaRPr lang="en-GB" sz="1400" dirty="0"/>
          </a:p>
        </p:txBody>
      </p:sp>
      <p:sp>
        <p:nvSpPr>
          <p:cNvPr id="342" name="TextBox 341"/>
          <p:cNvSpPr txBox="1"/>
          <p:nvPr/>
        </p:nvSpPr>
        <p:spPr>
          <a:xfrm>
            <a:off x="64096" y="9276129"/>
            <a:ext cx="3264035" cy="276999"/>
          </a:xfrm>
          <a:prstGeom prst="rect">
            <a:avLst/>
          </a:prstGeom>
          <a:noFill/>
        </p:spPr>
        <p:txBody>
          <a:bodyPr wrap="none" rtlCol="0">
            <a:spAutoFit/>
          </a:bodyPr>
          <a:lstStyle/>
          <a:p>
            <a:r>
              <a:rPr lang="en-GB" sz="1200" dirty="0" smtClean="0"/>
              <a:t>DSS: Distributed SNC protection </a:t>
            </a:r>
            <a:r>
              <a:rPr lang="en-GB" sz="1200" dirty="0" err="1" smtClean="0"/>
              <a:t>Sublayer</a:t>
            </a:r>
            <a:endParaRPr lang="en-US" sz="1200" dirty="0"/>
          </a:p>
        </p:txBody>
      </p:sp>
      <p:sp>
        <p:nvSpPr>
          <p:cNvPr id="282" name="TextBox 281"/>
          <p:cNvSpPr txBox="1"/>
          <p:nvPr/>
        </p:nvSpPr>
        <p:spPr>
          <a:xfrm>
            <a:off x="64096" y="2764631"/>
            <a:ext cx="648072" cy="430887"/>
          </a:xfrm>
          <a:prstGeom prst="rect">
            <a:avLst/>
          </a:prstGeom>
          <a:noFill/>
        </p:spPr>
        <p:txBody>
          <a:bodyPr wrap="square" rtlCol="0">
            <a:spAutoFit/>
          </a:bodyPr>
          <a:lstStyle/>
          <a:p>
            <a:pPr algn="ctr"/>
            <a:r>
              <a:rPr lang="en-GB" sz="1100" b="0" dirty="0" smtClean="0"/>
              <a:t>EC NO</a:t>
            </a:r>
            <a:endParaRPr lang="en-US" sz="1100" b="0" dirty="0" smtClean="0"/>
          </a:p>
          <a:p>
            <a:pPr algn="ctr"/>
            <a:r>
              <a:rPr lang="en-GB" sz="1100" b="0" dirty="0" smtClean="0"/>
              <a:t>MEP</a:t>
            </a:r>
            <a:endParaRPr lang="en-GB" sz="1100" b="0" dirty="0"/>
          </a:p>
        </p:txBody>
      </p:sp>
      <p:sp>
        <p:nvSpPr>
          <p:cNvPr id="284" name="TextBox 283"/>
          <p:cNvSpPr txBox="1"/>
          <p:nvPr/>
        </p:nvSpPr>
        <p:spPr>
          <a:xfrm>
            <a:off x="-79920" y="3485872"/>
            <a:ext cx="936104" cy="430887"/>
          </a:xfrm>
          <a:prstGeom prst="rect">
            <a:avLst/>
          </a:prstGeom>
          <a:noFill/>
        </p:spPr>
        <p:txBody>
          <a:bodyPr wrap="square" rtlCol="0">
            <a:spAutoFit/>
          </a:bodyPr>
          <a:lstStyle/>
          <a:p>
            <a:pPr algn="ctr"/>
            <a:r>
              <a:rPr lang="en-GB" sz="1100" b="0" dirty="0" smtClean="0"/>
              <a:t>EC E-NNI</a:t>
            </a:r>
            <a:endParaRPr lang="en-US" sz="1100" b="0" dirty="0" smtClean="0"/>
          </a:p>
          <a:p>
            <a:pPr algn="ctr"/>
            <a:r>
              <a:rPr lang="en-GB" sz="1100" b="0" dirty="0" smtClean="0"/>
              <a:t>MEP</a:t>
            </a:r>
            <a:endParaRPr lang="en-GB" sz="1100" b="0" dirty="0"/>
          </a:p>
        </p:txBody>
      </p:sp>
      <p:sp>
        <p:nvSpPr>
          <p:cNvPr id="286" name="TextBox 285"/>
          <p:cNvSpPr txBox="1"/>
          <p:nvPr/>
        </p:nvSpPr>
        <p:spPr>
          <a:xfrm>
            <a:off x="64096" y="3125832"/>
            <a:ext cx="648072" cy="430887"/>
          </a:xfrm>
          <a:prstGeom prst="rect">
            <a:avLst/>
          </a:prstGeom>
          <a:noFill/>
        </p:spPr>
        <p:txBody>
          <a:bodyPr wrap="square" rtlCol="0">
            <a:spAutoFit/>
          </a:bodyPr>
          <a:lstStyle/>
          <a:p>
            <a:pPr algn="ctr"/>
            <a:r>
              <a:rPr lang="en-GB" sz="1100" b="0" dirty="0" smtClean="0"/>
              <a:t>EC SP</a:t>
            </a:r>
            <a:endParaRPr lang="en-US" sz="1100" b="0" dirty="0" smtClean="0"/>
          </a:p>
          <a:p>
            <a:pPr algn="ctr"/>
            <a:r>
              <a:rPr lang="en-GB" sz="1100" b="0" dirty="0" smtClean="0"/>
              <a:t>MIP</a:t>
            </a:r>
            <a:endParaRPr lang="en-GB" sz="1100" b="0" dirty="0"/>
          </a:p>
        </p:txBody>
      </p:sp>
      <p:sp>
        <p:nvSpPr>
          <p:cNvPr id="288" name="TextBox 287"/>
          <p:cNvSpPr txBox="1"/>
          <p:nvPr/>
        </p:nvSpPr>
        <p:spPr>
          <a:xfrm>
            <a:off x="6040760" y="3124671"/>
            <a:ext cx="648072" cy="430887"/>
          </a:xfrm>
          <a:prstGeom prst="rect">
            <a:avLst/>
          </a:prstGeom>
          <a:noFill/>
        </p:spPr>
        <p:txBody>
          <a:bodyPr wrap="square" rtlCol="0">
            <a:spAutoFit/>
          </a:bodyPr>
          <a:lstStyle/>
          <a:p>
            <a:pPr algn="ctr"/>
            <a:r>
              <a:rPr lang="en-GB" sz="1100" b="0" dirty="0" smtClean="0"/>
              <a:t>EC NO</a:t>
            </a:r>
            <a:endParaRPr lang="en-US" sz="1100" b="0" dirty="0" smtClean="0"/>
          </a:p>
          <a:p>
            <a:pPr algn="ctr"/>
            <a:r>
              <a:rPr lang="en-GB" sz="1100" b="0" dirty="0" smtClean="0"/>
              <a:t>MIP</a:t>
            </a:r>
            <a:endParaRPr lang="en-GB" sz="1100" b="0" dirty="0"/>
          </a:p>
        </p:txBody>
      </p:sp>
      <p:sp>
        <p:nvSpPr>
          <p:cNvPr id="332" name="TextBox 331"/>
          <p:cNvSpPr txBox="1"/>
          <p:nvPr/>
        </p:nvSpPr>
        <p:spPr>
          <a:xfrm>
            <a:off x="64096" y="4276799"/>
            <a:ext cx="648072" cy="430887"/>
          </a:xfrm>
          <a:prstGeom prst="rect">
            <a:avLst/>
          </a:prstGeom>
          <a:noFill/>
        </p:spPr>
        <p:txBody>
          <a:bodyPr wrap="square" rtlCol="0">
            <a:spAutoFit/>
          </a:bodyPr>
          <a:lstStyle/>
          <a:p>
            <a:pPr algn="ctr"/>
            <a:r>
              <a:rPr lang="en-GB" sz="1100" b="0" dirty="0" smtClean="0"/>
              <a:t>Link</a:t>
            </a:r>
            <a:endParaRPr lang="en-US" sz="1100" b="0" dirty="0" smtClean="0"/>
          </a:p>
          <a:p>
            <a:pPr algn="ctr"/>
            <a:r>
              <a:rPr lang="en-GB" sz="1100" b="0" dirty="0" smtClean="0"/>
              <a:t>MEP</a:t>
            </a:r>
            <a:endParaRPr lang="en-GB" sz="1100" b="0" dirty="0"/>
          </a:p>
        </p:txBody>
      </p:sp>
      <p:sp>
        <p:nvSpPr>
          <p:cNvPr id="334" name="TextBox 333"/>
          <p:cNvSpPr txBox="1"/>
          <p:nvPr/>
        </p:nvSpPr>
        <p:spPr>
          <a:xfrm>
            <a:off x="5896744" y="3484711"/>
            <a:ext cx="936104" cy="430887"/>
          </a:xfrm>
          <a:prstGeom prst="rect">
            <a:avLst/>
          </a:prstGeom>
          <a:noFill/>
        </p:spPr>
        <p:txBody>
          <a:bodyPr wrap="square" rtlCol="0">
            <a:spAutoFit/>
          </a:bodyPr>
          <a:lstStyle/>
          <a:p>
            <a:pPr algn="ctr"/>
            <a:r>
              <a:rPr lang="en-GB" sz="1100" b="0" dirty="0" smtClean="0"/>
              <a:t>EC SNCP</a:t>
            </a:r>
            <a:endParaRPr lang="en-US" sz="1100" b="0" dirty="0" smtClean="0"/>
          </a:p>
          <a:p>
            <a:pPr algn="ctr"/>
            <a:r>
              <a:rPr lang="en-GB" sz="1100" b="0" dirty="0" smtClean="0"/>
              <a:t>MEP</a:t>
            </a:r>
            <a:endParaRPr lang="en-GB" sz="1100" b="0" dirty="0"/>
          </a:p>
        </p:txBody>
      </p:sp>
      <p:sp>
        <p:nvSpPr>
          <p:cNvPr id="335" name="Rectangle 334"/>
          <p:cNvSpPr/>
          <p:nvPr/>
        </p:nvSpPr>
        <p:spPr bwMode="auto">
          <a:xfrm flipH="1">
            <a:off x="7336904" y="2692623"/>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cxnSp>
        <p:nvCxnSpPr>
          <p:cNvPr id="346" name="Straight Connector 345"/>
          <p:cNvCxnSpPr/>
          <p:nvPr/>
        </p:nvCxnSpPr>
        <p:spPr bwMode="auto">
          <a:xfrm>
            <a:off x="395252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1" name="Straight Connector 350"/>
          <p:cNvCxnSpPr/>
          <p:nvPr/>
        </p:nvCxnSpPr>
        <p:spPr bwMode="auto">
          <a:xfrm>
            <a:off x="438457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3" name="Straight Connector 352"/>
          <p:cNvCxnSpPr/>
          <p:nvPr/>
        </p:nvCxnSpPr>
        <p:spPr bwMode="auto">
          <a:xfrm>
            <a:off x="510465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4" name="Straight Connector 353"/>
          <p:cNvCxnSpPr/>
          <p:nvPr/>
        </p:nvCxnSpPr>
        <p:spPr bwMode="auto">
          <a:xfrm>
            <a:off x="5608712"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5" name="Straight Connector 354"/>
          <p:cNvCxnSpPr/>
          <p:nvPr/>
        </p:nvCxnSpPr>
        <p:spPr bwMode="auto">
          <a:xfrm>
            <a:off x="719288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6" name="Straight Connector 355"/>
          <p:cNvCxnSpPr/>
          <p:nvPr/>
        </p:nvCxnSpPr>
        <p:spPr bwMode="auto">
          <a:xfrm>
            <a:off x="762493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7" name="Straight Connector 356"/>
          <p:cNvCxnSpPr/>
          <p:nvPr/>
        </p:nvCxnSpPr>
        <p:spPr bwMode="auto">
          <a:xfrm>
            <a:off x="834501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8" name="Straight Connector 357"/>
          <p:cNvCxnSpPr/>
          <p:nvPr/>
        </p:nvCxnSpPr>
        <p:spPr bwMode="auto">
          <a:xfrm>
            <a:off x="8849072"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62" name="Straight Connector 361"/>
          <p:cNvCxnSpPr/>
          <p:nvPr/>
        </p:nvCxnSpPr>
        <p:spPr bwMode="auto">
          <a:xfrm>
            <a:off x="323244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63" name="Straight Connector 362"/>
          <p:cNvCxnSpPr/>
          <p:nvPr/>
        </p:nvCxnSpPr>
        <p:spPr bwMode="auto">
          <a:xfrm>
            <a:off x="2224336"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66" name="Straight Connector 365"/>
          <p:cNvCxnSpPr/>
          <p:nvPr/>
        </p:nvCxnSpPr>
        <p:spPr bwMode="auto">
          <a:xfrm>
            <a:off x="1216224"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70" name="Straight Connector 369"/>
          <p:cNvCxnSpPr/>
          <p:nvPr/>
        </p:nvCxnSpPr>
        <p:spPr bwMode="auto">
          <a:xfrm>
            <a:off x="9543504"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71" name="Straight Connector 370"/>
          <p:cNvCxnSpPr/>
          <p:nvPr/>
        </p:nvCxnSpPr>
        <p:spPr bwMode="auto">
          <a:xfrm>
            <a:off x="11487720"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72" name="Straight Connector 371"/>
          <p:cNvCxnSpPr/>
          <p:nvPr/>
        </p:nvCxnSpPr>
        <p:spPr bwMode="auto">
          <a:xfrm>
            <a:off x="10479608"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573" name="TextBox 572"/>
          <p:cNvSpPr txBox="1"/>
          <p:nvPr/>
        </p:nvSpPr>
        <p:spPr>
          <a:xfrm>
            <a:off x="6216593" y="5932983"/>
            <a:ext cx="1696375" cy="307777"/>
          </a:xfrm>
          <a:prstGeom prst="rect">
            <a:avLst/>
          </a:prstGeom>
          <a:noFill/>
        </p:spPr>
        <p:txBody>
          <a:bodyPr wrap="square" rtlCol="0">
            <a:spAutoFit/>
          </a:bodyPr>
          <a:lstStyle/>
          <a:p>
            <a:r>
              <a:rPr lang="en-US" sz="1400" dirty="0" smtClean="0">
                <a:solidFill>
                  <a:srgbClr val="FF0000"/>
                </a:solidFill>
              </a:rPr>
              <a:t>(</a:t>
            </a:r>
            <a:r>
              <a:rPr lang="en-GB" sz="1400" dirty="0" smtClean="0">
                <a:solidFill>
                  <a:srgbClr val="FF0000"/>
                </a:solidFill>
              </a:rPr>
              <a:t>E-NNI)</a:t>
            </a:r>
            <a:endParaRPr lang="en-GB" sz="1400" dirty="0">
              <a:solidFill>
                <a:srgbClr val="FF0000"/>
              </a:solidFill>
            </a:endParaRPr>
          </a:p>
        </p:txBody>
      </p:sp>
      <p:grpSp>
        <p:nvGrpSpPr>
          <p:cNvPr id="86" name="Group 249"/>
          <p:cNvGrpSpPr/>
          <p:nvPr/>
        </p:nvGrpSpPr>
        <p:grpSpPr>
          <a:xfrm>
            <a:off x="2872408" y="3000400"/>
            <a:ext cx="792088" cy="792088"/>
            <a:chOff x="8993088" y="4152528"/>
            <a:chExt cx="792088" cy="792088"/>
          </a:xfrm>
        </p:grpSpPr>
        <p:sp>
          <p:nvSpPr>
            <p:cNvPr id="326" name="Isosceles Triangle 325"/>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7" name="Group 251"/>
            <p:cNvGrpSpPr/>
            <p:nvPr/>
          </p:nvGrpSpPr>
          <p:grpSpPr>
            <a:xfrm>
              <a:off x="8993088" y="4440560"/>
              <a:ext cx="216024" cy="216023"/>
              <a:chOff x="9209112" y="7464897"/>
              <a:chExt cx="432048" cy="216023"/>
            </a:xfrm>
          </p:grpSpPr>
          <p:sp>
            <p:nvSpPr>
              <p:cNvPr id="381" name="Flowchart: Delay 38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2" name="Flowchart: Delay 38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50" name="Isosceles Triangle 349"/>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2" name="Isosceles Triangle 351"/>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8" name="Group 254"/>
            <p:cNvGrpSpPr/>
            <p:nvPr/>
          </p:nvGrpSpPr>
          <p:grpSpPr>
            <a:xfrm>
              <a:off x="9281120" y="4440560"/>
              <a:ext cx="216024" cy="216023"/>
              <a:chOff x="9209112" y="7464897"/>
              <a:chExt cx="432048" cy="216023"/>
            </a:xfrm>
          </p:grpSpPr>
          <p:sp>
            <p:nvSpPr>
              <p:cNvPr id="379" name="Flowchart: Delay 37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0" name="Flowchart: Delay 37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65" name="Isosceles Triangle 364"/>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4" name="Isosceles Triangle 373"/>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9" name="Group 257"/>
            <p:cNvGrpSpPr/>
            <p:nvPr/>
          </p:nvGrpSpPr>
          <p:grpSpPr>
            <a:xfrm>
              <a:off x="9569152" y="4440560"/>
              <a:ext cx="216024" cy="216023"/>
              <a:chOff x="9209112" y="7464897"/>
              <a:chExt cx="432048" cy="216023"/>
            </a:xfrm>
          </p:grpSpPr>
          <p:sp>
            <p:nvSpPr>
              <p:cNvPr id="377" name="Flowchart: Delay 37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8" name="Flowchart: Delay 37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76" name="Isosceles Triangle 375"/>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0" name="Group 193"/>
          <p:cNvGrpSpPr/>
          <p:nvPr/>
        </p:nvGrpSpPr>
        <p:grpSpPr>
          <a:xfrm>
            <a:off x="9137104" y="3000400"/>
            <a:ext cx="792088" cy="792088"/>
            <a:chOff x="8993088" y="4152528"/>
            <a:chExt cx="792088" cy="792088"/>
          </a:xfrm>
        </p:grpSpPr>
        <p:sp>
          <p:nvSpPr>
            <p:cNvPr id="384" name="Isosceles Triangle 383"/>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1" name="Group 178"/>
            <p:cNvGrpSpPr/>
            <p:nvPr/>
          </p:nvGrpSpPr>
          <p:grpSpPr>
            <a:xfrm>
              <a:off x="8993088" y="4440560"/>
              <a:ext cx="216024" cy="216023"/>
              <a:chOff x="9209112" y="7464897"/>
              <a:chExt cx="432048" cy="216023"/>
            </a:xfrm>
          </p:grpSpPr>
          <p:sp>
            <p:nvSpPr>
              <p:cNvPr id="397" name="Flowchart: Delay 39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8" name="Flowchart: Delay 39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86" name="Isosceles Triangle 385"/>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7" name="Isosceles Triangle 386"/>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2" name="Group 183"/>
            <p:cNvGrpSpPr/>
            <p:nvPr/>
          </p:nvGrpSpPr>
          <p:grpSpPr>
            <a:xfrm>
              <a:off x="9281120" y="4440560"/>
              <a:ext cx="216024" cy="216023"/>
              <a:chOff x="9209112" y="7464897"/>
              <a:chExt cx="432048" cy="216023"/>
            </a:xfrm>
          </p:grpSpPr>
          <p:sp>
            <p:nvSpPr>
              <p:cNvPr id="395" name="Flowchart: Delay 39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6" name="Flowchart: Delay 39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89" name="Isosceles Triangle 388"/>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0" name="Isosceles Triangle 389"/>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3" name="Group 188"/>
            <p:cNvGrpSpPr/>
            <p:nvPr/>
          </p:nvGrpSpPr>
          <p:grpSpPr>
            <a:xfrm>
              <a:off x="9569152" y="4440560"/>
              <a:ext cx="216024" cy="216023"/>
              <a:chOff x="9209112" y="7464897"/>
              <a:chExt cx="432048" cy="216023"/>
            </a:xfrm>
          </p:grpSpPr>
          <p:sp>
            <p:nvSpPr>
              <p:cNvPr id="393" name="Flowchart: Delay 39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4" name="Flowchart: Delay 39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92" name="Isosceles Triangle 391"/>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49" name="TextBox 348"/>
          <p:cNvSpPr txBox="1"/>
          <p:nvPr/>
        </p:nvSpPr>
        <p:spPr>
          <a:xfrm>
            <a:off x="352128" y="6816824"/>
            <a:ext cx="4896544" cy="2308324"/>
          </a:xfrm>
          <a:prstGeom prst="rect">
            <a:avLst/>
          </a:prstGeom>
          <a:noFill/>
        </p:spPr>
        <p:txBody>
          <a:bodyPr wrap="square" rtlCol="0">
            <a:spAutoFit/>
          </a:bodyPr>
          <a:lstStyle/>
          <a:p>
            <a:r>
              <a:rPr lang="en-GB" sz="1800" u="sng" dirty="0" smtClean="0">
                <a:solidFill>
                  <a:srgbClr val="C00000"/>
                </a:solidFill>
              </a:rPr>
              <a:t>Network Operator MA has its MEP on active Gateway node </a:t>
            </a:r>
            <a:r>
              <a:rPr lang="en-GB" sz="1800" dirty="0" smtClean="0">
                <a:solidFill>
                  <a:srgbClr val="C00000"/>
                </a:solidFill>
              </a:rPr>
              <a:t>(i.e. either E-NNI port or Intra-DAS NNI port). </a:t>
            </a:r>
          </a:p>
          <a:p>
            <a:endParaRPr lang="en-GB" sz="1800" dirty="0" smtClean="0">
              <a:solidFill>
                <a:srgbClr val="C00000"/>
              </a:solidFill>
            </a:endParaRPr>
          </a:p>
          <a:p>
            <a:r>
              <a:rPr lang="en-GB" sz="1800" dirty="0" smtClean="0">
                <a:solidFill>
                  <a:srgbClr val="C00000"/>
                </a:solidFill>
              </a:rPr>
              <a:t>Intra-DAS link is considered part of E-NNI.</a:t>
            </a:r>
          </a:p>
          <a:p>
            <a:endParaRPr lang="en-GB" sz="1800" dirty="0" smtClean="0">
              <a:solidFill>
                <a:srgbClr val="C00000"/>
              </a:solidFill>
            </a:endParaRPr>
          </a:p>
          <a:p>
            <a:r>
              <a:rPr lang="en-GB" sz="1800" dirty="0" smtClean="0">
                <a:solidFill>
                  <a:srgbClr val="C00000"/>
                </a:solidFill>
              </a:rPr>
              <a:t>Intra-DAS port contains EC NO MEP and EC E-NNI MEP functions.</a:t>
            </a:r>
            <a:endParaRPr lang="en-US" sz="1800" dirty="0">
              <a:solidFill>
                <a:srgbClr val="C00000"/>
              </a:solidFill>
            </a:endParaRPr>
          </a:p>
        </p:txBody>
      </p:sp>
      <p:sp>
        <p:nvSpPr>
          <p:cNvPr id="347" name="TextBox 346"/>
          <p:cNvSpPr txBox="1"/>
          <p:nvPr/>
        </p:nvSpPr>
        <p:spPr>
          <a:xfrm>
            <a:off x="5248672" y="6456784"/>
            <a:ext cx="7200800" cy="3139321"/>
          </a:xfrm>
          <a:prstGeom prst="rect">
            <a:avLst/>
          </a:prstGeom>
          <a:noFill/>
        </p:spPr>
        <p:txBody>
          <a:bodyPr wrap="square" rtlCol="0">
            <a:spAutoFit/>
          </a:bodyPr>
          <a:lstStyle/>
          <a:p>
            <a:r>
              <a:rPr lang="en-GB" sz="1800" u="sng" dirty="0" smtClean="0">
                <a:solidFill>
                  <a:srgbClr val="C00000"/>
                </a:solidFill>
              </a:rPr>
              <a:t>Default mode</a:t>
            </a:r>
            <a:r>
              <a:rPr lang="en-GB" sz="1800" dirty="0" smtClean="0">
                <a:solidFill>
                  <a:srgbClr val="C00000"/>
                </a:solidFill>
              </a:rPr>
              <a:t>: MAC Address of MEP and MIP functions is inherited from EUI-48 of NNI ports (e.g. @A, @B, @C, @D, @K, @L, @O, @P, @Q, @R). </a:t>
            </a:r>
          </a:p>
          <a:p>
            <a:r>
              <a:rPr lang="en-GB" sz="1800" u="sng" dirty="0" smtClean="0">
                <a:solidFill>
                  <a:srgbClr val="C00000"/>
                </a:solidFill>
              </a:rPr>
              <a:t>Special mode</a:t>
            </a:r>
            <a:r>
              <a:rPr lang="en-GB" sz="1800" dirty="0" smtClean="0">
                <a:solidFill>
                  <a:srgbClr val="C00000"/>
                </a:solidFill>
              </a:rPr>
              <a:t>: EUI-48 value is not inherited in the following cases:</a:t>
            </a:r>
            <a:endParaRPr lang="en-US" sz="1800" dirty="0" smtClean="0">
              <a:solidFill>
                <a:srgbClr val="C00000"/>
              </a:solidFill>
            </a:endParaRPr>
          </a:p>
          <a:p>
            <a:pPr marL="365125" indent="-365125">
              <a:buFont typeface="Arial" pitchFamily="34" charset="0"/>
              <a:buChar char="•"/>
            </a:pPr>
            <a:r>
              <a:rPr lang="en-GB" sz="1800" dirty="0" smtClean="0">
                <a:solidFill>
                  <a:srgbClr val="C00000"/>
                </a:solidFill>
              </a:rPr>
              <a:t>EC MEP/MIP functions on E-NNI </a:t>
            </a:r>
            <a:r>
              <a:rPr lang="en-GB" sz="1800" u="sng" dirty="0" smtClean="0">
                <a:solidFill>
                  <a:srgbClr val="C00000"/>
                </a:solidFill>
              </a:rPr>
              <a:t>and Intra-DAS </a:t>
            </a:r>
            <a:r>
              <a:rPr lang="en-GB" sz="1800" dirty="0" smtClean="0">
                <a:solidFill>
                  <a:srgbClr val="C00000"/>
                </a:solidFill>
              </a:rPr>
              <a:t>ports must have common MAC Address (@S) (replaces @O,P,Q,R,K,L).</a:t>
            </a:r>
          </a:p>
          <a:p>
            <a:pPr marL="365125" indent="-365125">
              <a:buFont typeface="Arial" pitchFamily="34" charset="0"/>
              <a:buChar char="•"/>
            </a:pPr>
            <a:r>
              <a:rPr lang="en-GB" sz="1800" dirty="0" smtClean="0">
                <a:solidFill>
                  <a:srgbClr val="C00000"/>
                </a:solidFill>
              </a:rPr>
              <a:t>Working EC SNCP MEP/MIP functions on I-NNI ports must have common MAC Address (@W) (replaces @A,C). </a:t>
            </a:r>
          </a:p>
          <a:p>
            <a:pPr marL="365125" indent="-365125">
              <a:buFont typeface="Arial" pitchFamily="34" charset="0"/>
              <a:buChar char="•"/>
            </a:pPr>
            <a:r>
              <a:rPr lang="en-GB" sz="1800" dirty="0" smtClean="0">
                <a:solidFill>
                  <a:srgbClr val="C00000"/>
                </a:solidFill>
              </a:rPr>
              <a:t>Protection EC SNCP MEP/MIP functions on I-NNI ports must have common MAC Address (@P) (replaces @B,D).</a:t>
            </a:r>
          </a:p>
        </p:txBody>
      </p:sp>
      <p:sp>
        <p:nvSpPr>
          <p:cNvPr id="391" name="TextBox 390"/>
          <p:cNvSpPr txBox="1"/>
          <p:nvPr/>
        </p:nvSpPr>
        <p:spPr>
          <a:xfrm>
            <a:off x="4168552" y="1632248"/>
            <a:ext cx="627095" cy="646331"/>
          </a:xfrm>
          <a:prstGeom prst="rect">
            <a:avLst/>
          </a:prstGeom>
          <a:noFill/>
        </p:spPr>
        <p:txBody>
          <a:bodyPr wrap="none" rtlCol="0">
            <a:spAutoFit/>
          </a:bodyPr>
          <a:lstStyle/>
          <a:p>
            <a:r>
              <a:rPr lang="en-GB" sz="1800" dirty="0" smtClean="0">
                <a:solidFill>
                  <a:srgbClr val="C00000"/>
                </a:solidFill>
              </a:rPr>
              <a:t>@A</a:t>
            </a:r>
          </a:p>
          <a:p>
            <a:r>
              <a:rPr lang="en-GB" sz="1800" dirty="0" smtClean="0"/>
              <a:t>@W</a:t>
            </a:r>
            <a:endParaRPr lang="en-US" sz="1800" dirty="0"/>
          </a:p>
        </p:txBody>
      </p:sp>
      <p:sp>
        <p:nvSpPr>
          <p:cNvPr id="401" name="TextBox 400"/>
          <p:cNvSpPr txBox="1"/>
          <p:nvPr/>
        </p:nvSpPr>
        <p:spPr>
          <a:xfrm>
            <a:off x="8070073" y="1705997"/>
            <a:ext cx="575799" cy="646331"/>
          </a:xfrm>
          <a:prstGeom prst="rect">
            <a:avLst/>
          </a:prstGeom>
          <a:noFill/>
        </p:spPr>
        <p:txBody>
          <a:bodyPr wrap="none" rtlCol="0">
            <a:spAutoFit/>
          </a:bodyPr>
          <a:lstStyle/>
          <a:p>
            <a:r>
              <a:rPr lang="en-GB" sz="1800" dirty="0" smtClean="0">
                <a:solidFill>
                  <a:srgbClr val="C00000"/>
                </a:solidFill>
              </a:rPr>
              <a:t>@D</a:t>
            </a:r>
          </a:p>
          <a:p>
            <a:r>
              <a:rPr lang="en-GB" sz="1800" dirty="0" smtClean="0"/>
              <a:t>@P</a:t>
            </a:r>
            <a:endParaRPr lang="en-US" sz="1800" dirty="0"/>
          </a:p>
        </p:txBody>
      </p:sp>
      <p:sp>
        <p:nvSpPr>
          <p:cNvPr id="402" name="TextBox 401"/>
          <p:cNvSpPr txBox="1"/>
          <p:nvPr/>
        </p:nvSpPr>
        <p:spPr>
          <a:xfrm>
            <a:off x="3592488" y="1633989"/>
            <a:ext cx="575799" cy="646331"/>
          </a:xfrm>
          <a:prstGeom prst="rect">
            <a:avLst/>
          </a:prstGeom>
          <a:noFill/>
        </p:spPr>
        <p:txBody>
          <a:bodyPr wrap="none" rtlCol="0">
            <a:spAutoFit/>
          </a:bodyPr>
          <a:lstStyle/>
          <a:p>
            <a:r>
              <a:rPr lang="en-GB" sz="1800" dirty="0" smtClean="0">
                <a:solidFill>
                  <a:srgbClr val="C00000"/>
                </a:solidFill>
              </a:rPr>
              <a:t>@A</a:t>
            </a:r>
          </a:p>
          <a:p>
            <a:r>
              <a:rPr lang="en-GB" sz="1800" dirty="0" smtClean="0"/>
              <a:t>@A</a:t>
            </a:r>
            <a:endParaRPr lang="en-US" sz="1800" dirty="0"/>
          </a:p>
        </p:txBody>
      </p:sp>
      <p:sp>
        <p:nvSpPr>
          <p:cNvPr id="403" name="TextBox 402"/>
          <p:cNvSpPr txBox="1"/>
          <p:nvPr/>
        </p:nvSpPr>
        <p:spPr>
          <a:xfrm>
            <a:off x="5320945" y="1632248"/>
            <a:ext cx="575799" cy="646331"/>
          </a:xfrm>
          <a:prstGeom prst="rect">
            <a:avLst/>
          </a:prstGeom>
          <a:noFill/>
        </p:spPr>
        <p:txBody>
          <a:bodyPr wrap="none" rtlCol="0">
            <a:spAutoFit/>
          </a:bodyPr>
          <a:lstStyle/>
          <a:p>
            <a:r>
              <a:rPr lang="en-GB" sz="1800" dirty="0" smtClean="0">
                <a:solidFill>
                  <a:srgbClr val="C00000"/>
                </a:solidFill>
              </a:rPr>
              <a:t>@B</a:t>
            </a:r>
          </a:p>
          <a:p>
            <a:r>
              <a:rPr lang="en-GB" sz="1800" dirty="0" smtClean="0"/>
              <a:t>@B</a:t>
            </a:r>
            <a:endParaRPr lang="en-US" sz="1800" dirty="0"/>
          </a:p>
        </p:txBody>
      </p:sp>
      <p:sp>
        <p:nvSpPr>
          <p:cNvPr id="404" name="TextBox 403"/>
          <p:cNvSpPr txBox="1"/>
          <p:nvPr/>
        </p:nvSpPr>
        <p:spPr>
          <a:xfrm>
            <a:off x="6905121" y="1704256"/>
            <a:ext cx="575799" cy="646331"/>
          </a:xfrm>
          <a:prstGeom prst="rect">
            <a:avLst/>
          </a:prstGeom>
          <a:noFill/>
        </p:spPr>
        <p:txBody>
          <a:bodyPr wrap="none" rtlCol="0">
            <a:spAutoFit/>
          </a:bodyPr>
          <a:lstStyle/>
          <a:p>
            <a:r>
              <a:rPr lang="en-GB" sz="1800" dirty="0" smtClean="0">
                <a:solidFill>
                  <a:srgbClr val="C00000"/>
                </a:solidFill>
              </a:rPr>
              <a:t>@C</a:t>
            </a:r>
          </a:p>
          <a:p>
            <a:r>
              <a:rPr lang="en-GB" sz="1800" dirty="0" smtClean="0"/>
              <a:t>@C</a:t>
            </a:r>
            <a:endParaRPr lang="en-US" sz="1800" dirty="0"/>
          </a:p>
        </p:txBody>
      </p:sp>
      <p:sp>
        <p:nvSpPr>
          <p:cNvPr id="405" name="TextBox 404"/>
          <p:cNvSpPr txBox="1"/>
          <p:nvPr/>
        </p:nvSpPr>
        <p:spPr>
          <a:xfrm>
            <a:off x="8561305" y="1704256"/>
            <a:ext cx="575799" cy="646331"/>
          </a:xfrm>
          <a:prstGeom prst="rect">
            <a:avLst/>
          </a:prstGeom>
          <a:noFill/>
        </p:spPr>
        <p:txBody>
          <a:bodyPr wrap="none" rtlCol="0">
            <a:spAutoFit/>
          </a:bodyPr>
          <a:lstStyle/>
          <a:p>
            <a:r>
              <a:rPr lang="en-GB" sz="1800" dirty="0" smtClean="0">
                <a:solidFill>
                  <a:srgbClr val="C00000"/>
                </a:solidFill>
              </a:rPr>
              <a:t>@D</a:t>
            </a:r>
          </a:p>
          <a:p>
            <a:r>
              <a:rPr lang="en-GB" sz="1800" dirty="0" smtClean="0"/>
              <a:t>@D</a:t>
            </a:r>
            <a:endParaRPr lang="en-US" sz="1800" dirty="0"/>
          </a:p>
        </p:txBody>
      </p:sp>
      <p:sp>
        <p:nvSpPr>
          <p:cNvPr id="406" name="TextBox 405"/>
          <p:cNvSpPr txBox="1"/>
          <p:nvPr/>
        </p:nvSpPr>
        <p:spPr>
          <a:xfrm>
            <a:off x="7429889" y="1704256"/>
            <a:ext cx="627095" cy="646331"/>
          </a:xfrm>
          <a:prstGeom prst="rect">
            <a:avLst/>
          </a:prstGeom>
          <a:noFill/>
        </p:spPr>
        <p:txBody>
          <a:bodyPr wrap="none" rtlCol="0">
            <a:spAutoFit/>
          </a:bodyPr>
          <a:lstStyle/>
          <a:p>
            <a:r>
              <a:rPr lang="en-GB" sz="1800" dirty="0" smtClean="0">
                <a:solidFill>
                  <a:srgbClr val="C00000"/>
                </a:solidFill>
              </a:rPr>
              <a:t>@C</a:t>
            </a:r>
          </a:p>
          <a:p>
            <a:r>
              <a:rPr lang="en-GB" sz="1800" dirty="0" smtClean="0"/>
              <a:t>@W</a:t>
            </a:r>
            <a:endParaRPr lang="en-US" sz="1800" dirty="0"/>
          </a:p>
        </p:txBody>
      </p:sp>
      <p:sp>
        <p:nvSpPr>
          <p:cNvPr id="407" name="TextBox 406"/>
          <p:cNvSpPr txBox="1"/>
          <p:nvPr/>
        </p:nvSpPr>
        <p:spPr>
          <a:xfrm>
            <a:off x="4829713" y="1633989"/>
            <a:ext cx="575799" cy="646331"/>
          </a:xfrm>
          <a:prstGeom prst="rect">
            <a:avLst/>
          </a:prstGeom>
          <a:noFill/>
        </p:spPr>
        <p:txBody>
          <a:bodyPr wrap="none" rtlCol="0">
            <a:spAutoFit/>
          </a:bodyPr>
          <a:lstStyle/>
          <a:p>
            <a:r>
              <a:rPr lang="en-GB" sz="1800" dirty="0" smtClean="0">
                <a:solidFill>
                  <a:srgbClr val="C00000"/>
                </a:solidFill>
              </a:rPr>
              <a:t>@B</a:t>
            </a:r>
          </a:p>
          <a:p>
            <a:r>
              <a:rPr lang="en-GB" sz="1800" dirty="0" smtClean="0"/>
              <a:t>@P</a:t>
            </a:r>
            <a:endParaRPr lang="en-US" sz="1800" dirty="0"/>
          </a:p>
        </p:txBody>
      </p:sp>
      <p:sp>
        <p:nvSpPr>
          <p:cNvPr id="408" name="TextBox 407"/>
          <p:cNvSpPr txBox="1"/>
          <p:nvPr/>
        </p:nvSpPr>
        <p:spPr>
          <a:xfrm>
            <a:off x="928457" y="1633989"/>
            <a:ext cx="588623" cy="646331"/>
          </a:xfrm>
          <a:prstGeom prst="rect">
            <a:avLst/>
          </a:prstGeom>
          <a:noFill/>
        </p:spPr>
        <p:txBody>
          <a:bodyPr wrap="none" rtlCol="0">
            <a:spAutoFit/>
          </a:bodyPr>
          <a:lstStyle/>
          <a:p>
            <a:r>
              <a:rPr lang="en-GB" sz="1800" dirty="0" smtClean="0">
                <a:solidFill>
                  <a:srgbClr val="C00000"/>
                </a:solidFill>
              </a:rPr>
              <a:t>@O</a:t>
            </a:r>
          </a:p>
          <a:p>
            <a:r>
              <a:rPr lang="en-GB" sz="1800" dirty="0" smtClean="0"/>
              <a:t>@S</a:t>
            </a:r>
            <a:endParaRPr lang="en-US" sz="1800" dirty="0"/>
          </a:p>
        </p:txBody>
      </p:sp>
      <p:sp>
        <p:nvSpPr>
          <p:cNvPr id="409" name="TextBox 408"/>
          <p:cNvSpPr txBox="1"/>
          <p:nvPr/>
        </p:nvSpPr>
        <p:spPr>
          <a:xfrm>
            <a:off x="1936569" y="1632248"/>
            <a:ext cx="562975" cy="646331"/>
          </a:xfrm>
          <a:prstGeom prst="rect">
            <a:avLst/>
          </a:prstGeom>
          <a:noFill/>
        </p:spPr>
        <p:txBody>
          <a:bodyPr wrap="none" rtlCol="0">
            <a:spAutoFit/>
          </a:bodyPr>
          <a:lstStyle/>
          <a:p>
            <a:r>
              <a:rPr lang="en-GB" sz="1800" dirty="0" smtClean="0">
                <a:solidFill>
                  <a:srgbClr val="C00000"/>
                </a:solidFill>
              </a:rPr>
              <a:t>@P</a:t>
            </a:r>
          </a:p>
          <a:p>
            <a:r>
              <a:rPr lang="en-GB" sz="1800" dirty="0" smtClean="0"/>
              <a:t>@S</a:t>
            </a:r>
            <a:endParaRPr lang="en-US" sz="1800" dirty="0"/>
          </a:p>
        </p:txBody>
      </p:sp>
      <p:sp>
        <p:nvSpPr>
          <p:cNvPr id="410" name="TextBox 409"/>
          <p:cNvSpPr txBox="1"/>
          <p:nvPr/>
        </p:nvSpPr>
        <p:spPr>
          <a:xfrm>
            <a:off x="2970329" y="1632248"/>
            <a:ext cx="575799" cy="646331"/>
          </a:xfrm>
          <a:prstGeom prst="rect">
            <a:avLst/>
          </a:prstGeom>
          <a:noFill/>
        </p:spPr>
        <p:txBody>
          <a:bodyPr wrap="none" rtlCol="0">
            <a:spAutoFit/>
          </a:bodyPr>
          <a:lstStyle/>
          <a:p>
            <a:r>
              <a:rPr lang="en-GB" sz="1800" dirty="0" smtClean="0">
                <a:solidFill>
                  <a:srgbClr val="C00000"/>
                </a:solidFill>
              </a:rPr>
              <a:t>@K</a:t>
            </a:r>
          </a:p>
          <a:p>
            <a:r>
              <a:rPr lang="en-GB" sz="1800" dirty="0" smtClean="0"/>
              <a:t>@S</a:t>
            </a:r>
            <a:endParaRPr lang="en-US" sz="1800" dirty="0"/>
          </a:p>
        </p:txBody>
      </p:sp>
      <p:sp>
        <p:nvSpPr>
          <p:cNvPr id="411" name="TextBox 410"/>
          <p:cNvSpPr txBox="1"/>
          <p:nvPr/>
        </p:nvSpPr>
        <p:spPr>
          <a:xfrm>
            <a:off x="10191841" y="1705997"/>
            <a:ext cx="588623" cy="646331"/>
          </a:xfrm>
          <a:prstGeom prst="rect">
            <a:avLst/>
          </a:prstGeom>
          <a:noFill/>
        </p:spPr>
        <p:txBody>
          <a:bodyPr wrap="none" rtlCol="0">
            <a:spAutoFit/>
          </a:bodyPr>
          <a:lstStyle/>
          <a:p>
            <a:r>
              <a:rPr lang="en-GB" sz="1800" dirty="0" smtClean="0">
                <a:solidFill>
                  <a:srgbClr val="C00000"/>
                </a:solidFill>
              </a:rPr>
              <a:t>@Q</a:t>
            </a:r>
          </a:p>
          <a:p>
            <a:r>
              <a:rPr lang="en-GB" sz="1800" dirty="0" smtClean="0"/>
              <a:t>@S</a:t>
            </a:r>
            <a:endParaRPr lang="en-US" sz="1800" dirty="0"/>
          </a:p>
        </p:txBody>
      </p:sp>
      <p:sp>
        <p:nvSpPr>
          <p:cNvPr id="412" name="TextBox 411"/>
          <p:cNvSpPr txBox="1"/>
          <p:nvPr/>
        </p:nvSpPr>
        <p:spPr>
          <a:xfrm>
            <a:off x="11199953" y="1704256"/>
            <a:ext cx="575799" cy="646331"/>
          </a:xfrm>
          <a:prstGeom prst="rect">
            <a:avLst/>
          </a:prstGeom>
          <a:noFill/>
        </p:spPr>
        <p:txBody>
          <a:bodyPr wrap="none" rtlCol="0">
            <a:spAutoFit/>
          </a:bodyPr>
          <a:lstStyle/>
          <a:p>
            <a:r>
              <a:rPr lang="en-GB" sz="1800" dirty="0" smtClean="0">
                <a:solidFill>
                  <a:srgbClr val="C00000"/>
                </a:solidFill>
              </a:rPr>
              <a:t>@R</a:t>
            </a:r>
          </a:p>
          <a:p>
            <a:r>
              <a:rPr lang="en-GB" sz="1800" dirty="0" smtClean="0"/>
              <a:t>@S</a:t>
            </a:r>
            <a:endParaRPr lang="en-US" sz="1800" dirty="0"/>
          </a:p>
        </p:txBody>
      </p:sp>
      <p:sp>
        <p:nvSpPr>
          <p:cNvPr id="413" name="TextBox 412"/>
          <p:cNvSpPr txBox="1"/>
          <p:nvPr/>
        </p:nvSpPr>
        <p:spPr>
          <a:xfrm>
            <a:off x="9281385" y="1705997"/>
            <a:ext cx="562975" cy="646331"/>
          </a:xfrm>
          <a:prstGeom prst="rect">
            <a:avLst/>
          </a:prstGeom>
          <a:noFill/>
        </p:spPr>
        <p:txBody>
          <a:bodyPr wrap="none" rtlCol="0">
            <a:spAutoFit/>
          </a:bodyPr>
          <a:lstStyle/>
          <a:p>
            <a:r>
              <a:rPr lang="en-GB" sz="1800" dirty="0" smtClean="0">
                <a:solidFill>
                  <a:srgbClr val="C00000"/>
                </a:solidFill>
              </a:rPr>
              <a:t>@L</a:t>
            </a:r>
          </a:p>
          <a:p>
            <a:r>
              <a:rPr lang="en-GB" sz="1800" dirty="0" smtClean="0"/>
              <a:t>@S</a:t>
            </a:r>
            <a:endParaRPr lang="en-US" sz="1800" dirty="0"/>
          </a:p>
        </p:txBody>
      </p:sp>
      <p:sp>
        <p:nvSpPr>
          <p:cNvPr id="414" name="TextBox 413"/>
          <p:cNvSpPr txBox="1"/>
          <p:nvPr/>
        </p:nvSpPr>
        <p:spPr>
          <a:xfrm>
            <a:off x="-7912" y="1632248"/>
            <a:ext cx="902811" cy="646331"/>
          </a:xfrm>
          <a:prstGeom prst="rect">
            <a:avLst/>
          </a:prstGeom>
          <a:noFill/>
        </p:spPr>
        <p:txBody>
          <a:bodyPr wrap="none" rtlCol="0">
            <a:spAutoFit/>
          </a:bodyPr>
          <a:lstStyle/>
          <a:p>
            <a:r>
              <a:rPr lang="en-GB" sz="1800" dirty="0" smtClean="0">
                <a:solidFill>
                  <a:srgbClr val="C00000"/>
                </a:solidFill>
              </a:rPr>
              <a:t>EUI48:</a:t>
            </a:r>
          </a:p>
          <a:p>
            <a:r>
              <a:rPr lang="en-GB" sz="1800" dirty="0" smtClean="0"/>
              <a:t>MAC:</a:t>
            </a:r>
            <a:endParaRPr lang="en-US"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PB Data Plane Model II</a:t>
            </a:r>
            <a:br>
              <a:rPr lang="en-GB" dirty="0" smtClean="0"/>
            </a:br>
            <a:r>
              <a:rPr lang="en-GB" sz="2800" dirty="0" smtClean="0"/>
              <a:t>(example with EC SNCP)</a:t>
            </a:r>
            <a:endParaRPr lang="en-US" sz="2800" dirty="0"/>
          </a:p>
        </p:txBody>
      </p:sp>
      <p:sp>
        <p:nvSpPr>
          <p:cNvPr id="342" name="TextBox 341"/>
          <p:cNvSpPr txBox="1"/>
          <p:nvPr/>
        </p:nvSpPr>
        <p:spPr>
          <a:xfrm>
            <a:off x="64096" y="9276129"/>
            <a:ext cx="3264035" cy="276999"/>
          </a:xfrm>
          <a:prstGeom prst="rect">
            <a:avLst/>
          </a:prstGeom>
          <a:noFill/>
        </p:spPr>
        <p:txBody>
          <a:bodyPr wrap="none" rtlCol="0">
            <a:spAutoFit/>
          </a:bodyPr>
          <a:lstStyle/>
          <a:p>
            <a:r>
              <a:rPr lang="en-GB" sz="1200" dirty="0" smtClean="0"/>
              <a:t>DSS: Distributed SNC protection </a:t>
            </a:r>
            <a:r>
              <a:rPr lang="en-GB" sz="1200" dirty="0" err="1" smtClean="0"/>
              <a:t>Sublayer</a:t>
            </a:r>
            <a:endParaRPr lang="en-US" sz="1200" dirty="0"/>
          </a:p>
        </p:txBody>
      </p:sp>
      <p:cxnSp>
        <p:nvCxnSpPr>
          <p:cNvPr id="346" name="Straight Connector 345"/>
          <p:cNvCxnSpPr/>
          <p:nvPr/>
        </p:nvCxnSpPr>
        <p:spPr bwMode="auto">
          <a:xfrm>
            <a:off x="7408912" y="3288432"/>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1" name="Straight Connector 350"/>
          <p:cNvCxnSpPr/>
          <p:nvPr/>
        </p:nvCxnSpPr>
        <p:spPr bwMode="auto">
          <a:xfrm>
            <a:off x="7768952" y="3072408"/>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3" name="Straight Connector 352"/>
          <p:cNvCxnSpPr/>
          <p:nvPr/>
        </p:nvCxnSpPr>
        <p:spPr bwMode="auto">
          <a:xfrm>
            <a:off x="8705056" y="3072408"/>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4" name="Straight Connector 353"/>
          <p:cNvCxnSpPr/>
          <p:nvPr/>
        </p:nvCxnSpPr>
        <p:spPr bwMode="auto">
          <a:xfrm>
            <a:off x="9065096" y="3288432"/>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62" name="Straight Connector 361"/>
          <p:cNvCxnSpPr/>
          <p:nvPr/>
        </p:nvCxnSpPr>
        <p:spPr bwMode="auto">
          <a:xfrm>
            <a:off x="7120880" y="2856384"/>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373" name="TextBox 372"/>
          <p:cNvSpPr txBox="1"/>
          <p:nvPr/>
        </p:nvSpPr>
        <p:spPr>
          <a:xfrm>
            <a:off x="2584376" y="4008512"/>
            <a:ext cx="4032448" cy="1938992"/>
          </a:xfrm>
          <a:prstGeom prst="rect">
            <a:avLst/>
          </a:prstGeom>
          <a:noFill/>
        </p:spPr>
        <p:txBody>
          <a:bodyPr wrap="square" rtlCol="0">
            <a:spAutoFit/>
          </a:bodyPr>
          <a:lstStyle/>
          <a:p>
            <a:r>
              <a:rPr lang="en-GB" sz="2000" dirty="0" smtClean="0"/>
              <a:t>Intra-DAS link can be combined with Network Link</a:t>
            </a:r>
          </a:p>
          <a:p>
            <a:pPr algn="r"/>
            <a:endParaRPr lang="en-GB" sz="2000" dirty="0" smtClean="0"/>
          </a:p>
          <a:p>
            <a:r>
              <a:rPr lang="en-GB" sz="2000" dirty="0" err="1" smtClean="0"/>
              <a:t>SVIDs</a:t>
            </a:r>
            <a:r>
              <a:rPr lang="en-GB" sz="2000" dirty="0" smtClean="0"/>
              <a:t> 1..M: network link</a:t>
            </a:r>
          </a:p>
          <a:p>
            <a:r>
              <a:rPr lang="en-GB" sz="2000" dirty="0" err="1" smtClean="0"/>
              <a:t>SVIDs</a:t>
            </a:r>
            <a:r>
              <a:rPr lang="en-GB" sz="2000" dirty="0" smtClean="0"/>
              <a:t> M+1..N: intra-DSS link</a:t>
            </a:r>
          </a:p>
          <a:p>
            <a:r>
              <a:rPr lang="en-GB" sz="2000" dirty="0" err="1" smtClean="0"/>
              <a:t>SVIDs</a:t>
            </a:r>
            <a:r>
              <a:rPr lang="en-GB" sz="2000" dirty="0" smtClean="0"/>
              <a:t> N+1..4094: intra-DAS link</a:t>
            </a:r>
            <a:endParaRPr lang="en-US" sz="2000" dirty="0"/>
          </a:p>
        </p:txBody>
      </p:sp>
      <p:sp>
        <p:nvSpPr>
          <p:cNvPr id="508" name="Rectangle 507"/>
          <p:cNvSpPr/>
          <p:nvPr/>
        </p:nvSpPr>
        <p:spPr bwMode="auto">
          <a:xfrm>
            <a:off x="6976864" y="3648472"/>
            <a:ext cx="1224135"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9" name="Rectangle 508"/>
          <p:cNvSpPr/>
          <p:nvPr/>
        </p:nvSpPr>
        <p:spPr bwMode="auto">
          <a:xfrm>
            <a:off x="6976864" y="4800600"/>
            <a:ext cx="1224135"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0" name="Rectangle 509"/>
          <p:cNvSpPr/>
          <p:nvPr/>
        </p:nvSpPr>
        <p:spPr bwMode="auto">
          <a:xfrm>
            <a:off x="6976864" y="5016624"/>
            <a:ext cx="1224135"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1" name="Rectangle 510"/>
          <p:cNvSpPr/>
          <p:nvPr/>
        </p:nvSpPr>
        <p:spPr bwMode="auto">
          <a:xfrm>
            <a:off x="6976864" y="5232648"/>
            <a:ext cx="1224135"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2" name="Rectangle 511"/>
          <p:cNvSpPr/>
          <p:nvPr/>
        </p:nvSpPr>
        <p:spPr bwMode="auto">
          <a:xfrm>
            <a:off x="6976864" y="5592688"/>
            <a:ext cx="1224135"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3" name="Rectangle 512"/>
          <p:cNvSpPr/>
          <p:nvPr/>
        </p:nvSpPr>
        <p:spPr bwMode="auto">
          <a:xfrm>
            <a:off x="6976864" y="5808712"/>
            <a:ext cx="1224135"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4" name="Rectangle 513"/>
          <p:cNvSpPr/>
          <p:nvPr/>
        </p:nvSpPr>
        <p:spPr bwMode="auto">
          <a:xfrm>
            <a:off x="8273006" y="3648472"/>
            <a:ext cx="936106"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5" name="Rectangle 514"/>
          <p:cNvSpPr/>
          <p:nvPr/>
        </p:nvSpPr>
        <p:spPr bwMode="auto">
          <a:xfrm>
            <a:off x="8273006" y="4800600"/>
            <a:ext cx="936106"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6" name="Rectangle 515"/>
          <p:cNvSpPr/>
          <p:nvPr/>
        </p:nvSpPr>
        <p:spPr bwMode="auto">
          <a:xfrm>
            <a:off x="8273006" y="5016624"/>
            <a:ext cx="936106"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7" name="Rectangle 516"/>
          <p:cNvSpPr/>
          <p:nvPr/>
        </p:nvSpPr>
        <p:spPr bwMode="auto">
          <a:xfrm>
            <a:off x="8273006" y="5232648"/>
            <a:ext cx="936106"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8" name="Rectangle 517"/>
          <p:cNvSpPr/>
          <p:nvPr/>
        </p:nvSpPr>
        <p:spPr bwMode="auto">
          <a:xfrm>
            <a:off x="8273006" y="5592688"/>
            <a:ext cx="936106"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9" name="Rectangle 518"/>
          <p:cNvSpPr/>
          <p:nvPr/>
        </p:nvSpPr>
        <p:spPr bwMode="auto">
          <a:xfrm>
            <a:off x="8273006" y="5808712"/>
            <a:ext cx="936106"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21" name="Straight Connector 520"/>
          <p:cNvCxnSpPr/>
          <p:nvPr/>
        </p:nvCxnSpPr>
        <p:spPr bwMode="auto">
          <a:xfrm flipV="1">
            <a:off x="8777064" y="6024736"/>
            <a:ext cx="0" cy="48012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522" name="Freeform 521"/>
          <p:cNvSpPr/>
          <p:nvPr/>
        </p:nvSpPr>
        <p:spPr bwMode="auto">
          <a:xfrm flipV="1">
            <a:off x="7768952" y="6016168"/>
            <a:ext cx="2016224" cy="728645"/>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523" name="TextBox 522"/>
          <p:cNvSpPr txBox="1"/>
          <p:nvPr/>
        </p:nvSpPr>
        <p:spPr>
          <a:xfrm>
            <a:off x="8849072" y="6096744"/>
            <a:ext cx="710451" cy="523220"/>
          </a:xfrm>
          <a:prstGeom prst="rect">
            <a:avLst/>
          </a:prstGeom>
          <a:noFill/>
        </p:spPr>
        <p:txBody>
          <a:bodyPr wrap="none" rtlCol="0">
            <a:spAutoFit/>
          </a:bodyPr>
          <a:lstStyle/>
          <a:p>
            <a:r>
              <a:rPr lang="en-US" sz="1400" dirty="0" smtClean="0"/>
              <a:t>I-NNI</a:t>
            </a:r>
          </a:p>
          <a:p>
            <a:r>
              <a:rPr lang="en-US" sz="1400" dirty="0" smtClean="0"/>
              <a:t>Link a</a:t>
            </a:r>
            <a:endParaRPr lang="en-GB" sz="1400" dirty="0"/>
          </a:p>
        </p:txBody>
      </p:sp>
      <p:sp>
        <p:nvSpPr>
          <p:cNvPr id="525" name="Rectangle 524"/>
          <p:cNvSpPr/>
          <p:nvPr/>
        </p:nvSpPr>
        <p:spPr bwMode="auto">
          <a:xfrm flipH="1">
            <a:off x="7624936" y="3648472"/>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grpSp>
        <p:nvGrpSpPr>
          <p:cNvPr id="95" name="Group 526"/>
          <p:cNvGrpSpPr/>
          <p:nvPr/>
        </p:nvGrpSpPr>
        <p:grpSpPr>
          <a:xfrm>
            <a:off x="8345016" y="4224536"/>
            <a:ext cx="216024" cy="216023"/>
            <a:chOff x="9209112" y="7464897"/>
            <a:chExt cx="432048" cy="216023"/>
          </a:xfrm>
        </p:grpSpPr>
        <p:sp>
          <p:nvSpPr>
            <p:cNvPr id="536" name="Flowchart: Delay 53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7" name="Flowchart: Delay 53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28" name="Isosceles Triangle 527"/>
          <p:cNvSpPr/>
          <p:nvPr/>
        </p:nvSpPr>
        <p:spPr bwMode="auto">
          <a:xfrm flipV="1">
            <a:off x="8345016" y="451256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6" name="Group 528"/>
          <p:cNvGrpSpPr/>
          <p:nvPr/>
        </p:nvGrpSpPr>
        <p:grpSpPr>
          <a:xfrm>
            <a:off x="8633048" y="4224536"/>
            <a:ext cx="216024" cy="216023"/>
            <a:chOff x="9209112" y="7464897"/>
            <a:chExt cx="432048" cy="216023"/>
          </a:xfrm>
        </p:grpSpPr>
        <p:sp>
          <p:nvSpPr>
            <p:cNvPr id="534" name="Flowchart: Delay 53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5" name="Flowchart: Delay 53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30" name="Isosceles Triangle 529"/>
          <p:cNvSpPr/>
          <p:nvPr/>
        </p:nvSpPr>
        <p:spPr bwMode="auto">
          <a:xfrm flipV="1">
            <a:off x="8633048" y="451256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7" name="Group 530"/>
          <p:cNvGrpSpPr/>
          <p:nvPr/>
        </p:nvGrpSpPr>
        <p:grpSpPr>
          <a:xfrm>
            <a:off x="8921080" y="4224536"/>
            <a:ext cx="216024" cy="216023"/>
            <a:chOff x="9209112" y="7464897"/>
            <a:chExt cx="432048" cy="216023"/>
          </a:xfrm>
        </p:grpSpPr>
        <p:sp>
          <p:nvSpPr>
            <p:cNvPr id="532" name="Flowchart: Delay 531"/>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3" name="Flowchart: Delay 532"/>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8" name="Group 538"/>
          <p:cNvGrpSpPr/>
          <p:nvPr/>
        </p:nvGrpSpPr>
        <p:grpSpPr>
          <a:xfrm>
            <a:off x="7336904" y="4224536"/>
            <a:ext cx="216024" cy="216023"/>
            <a:chOff x="9209112" y="7464897"/>
            <a:chExt cx="432048" cy="216023"/>
          </a:xfrm>
        </p:grpSpPr>
        <p:sp>
          <p:nvSpPr>
            <p:cNvPr id="548" name="Flowchart: Delay 54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9" name="Flowchart: Delay 54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9" name="Group 539"/>
          <p:cNvGrpSpPr/>
          <p:nvPr/>
        </p:nvGrpSpPr>
        <p:grpSpPr>
          <a:xfrm>
            <a:off x="7624936" y="4224536"/>
            <a:ext cx="216024" cy="216023"/>
            <a:chOff x="9209112" y="7464897"/>
            <a:chExt cx="432048" cy="216023"/>
          </a:xfrm>
        </p:grpSpPr>
        <p:sp>
          <p:nvSpPr>
            <p:cNvPr id="546" name="Flowchart: Delay 54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7" name="Flowchart: Delay 54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41" name="Isosceles Triangle 540"/>
          <p:cNvSpPr/>
          <p:nvPr/>
        </p:nvSpPr>
        <p:spPr bwMode="auto">
          <a:xfrm flipV="1">
            <a:off x="7624936" y="451256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0" name="Group 541"/>
          <p:cNvGrpSpPr/>
          <p:nvPr/>
        </p:nvGrpSpPr>
        <p:grpSpPr>
          <a:xfrm>
            <a:off x="7912968" y="4224536"/>
            <a:ext cx="216024" cy="216023"/>
            <a:chOff x="9209112" y="7464897"/>
            <a:chExt cx="432048" cy="216023"/>
          </a:xfrm>
        </p:grpSpPr>
        <p:sp>
          <p:nvSpPr>
            <p:cNvPr id="544" name="Flowchart: Delay 54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5" name="Flowchart: Delay 54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43" name="Isosceles Triangle 542"/>
          <p:cNvSpPr/>
          <p:nvPr/>
        </p:nvSpPr>
        <p:spPr bwMode="auto">
          <a:xfrm flipV="1">
            <a:off x="7912968" y="451256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5" name="Isosceles Triangle 564"/>
          <p:cNvSpPr/>
          <p:nvPr/>
        </p:nvSpPr>
        <p:spPr bwMode="auto">
          <a:xfrm flipV="1">
            <a:off x="8561040" y="5304656"/>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6" name="Isosceles Triangle 565"/>
          <p:cNvSpPr/>
          <p:nvPr/>
        </p:nvSpPr>
        <p:spPr bwMode="auto">
          <a:xfrm flipV="1">
            <a:off x="7480920" y="5304656"/>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1" name="Group 566"/>
          <p:cNvGrpSpPr/>
          <p:nvPr/>
        </p:nvGrpSpPr>
        <p:grpSpPr>
          <a:xfrm>
            <a:off x="7048872" y="4224536"/>
            <a:ext cx="216024" cy="216023"/>
            <a:chOff x="9209112" y="7464897"/>
            <a:chExt cx="432048" cy="216023"/>
          </a:xfrm>
        </p:grpSpPr>
        <p:sp>
          <p:nvSpPr>
            <p:cNvPr id="568" name="Flowchart: Delay 56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9" name="Flowchart: Delay 56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70" name="TextBox 569"/>
          <p:cNvSpPr txBox="1"/>
          <p:nvPr/>
        </p:nvSpPr>
        <p:spPr>
          <a:xfrm>
            <a:off x="6184776" y="6054224"/>
            <a:ext cx="1872208" cy="738664"/>
          </a:xfrm>
          <a:prstGeom prst="rect">
            <a:avLst/>
          </a:prstGeom>
          <a:noFill/>
        </p:spPr>
        <p:txBody>
          <a:bodyPr wrap="square" rtlCol="0">
            <a:spAutoFit/>
          </a:bodyPr>
          <a:lstStyle/>
          <a:p>
            <a:pPr algn="ctr"/>
            <a:r>
              <a:rPr lang="en-US" sz="1400" dirty="0" smtClean="0"/>
              <a:t>Network Link</a:t>
            </a:r>
          </a:p>
          <a:p>
            <a:pPr algn="ctr"/>
            <a:r>
              <a:rPr lang="en-US" sz="1400" dirty="0" smtClean="0"/>
              <a:t>Intra-DSS Link</a:t>
            </a:r>
          </a:p>
          <a:p>
            <a:pPr algn="ctr"/>
            <a:r>
              <a:rPr lang="en-GB" sz="1400" dirty="0" smtClean="0"/>
              <a:t>Intra-DAS Link</a:t>
            </a:r>
            <a:endParaRPr lang="en-GB" sz="1400" dirty="0"/>
          </a:p>
        </p:txBody>
      </p:sp>
      <p:sp>
        <p:nvSpPr>
          <p:cNvPr id="571" name="Rectangle 570"/>
          <p:cNvSpPr/>
          <p:nvPr/>
        </p:nvSpPr>
        <p:spPr bwMode="auto">
          <a:xfrm flipH="1">
            <a:off x="5968752" y="3648472"/>
            <a:ext cx="1296144"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399" name="Isosceles Triangle 398"/>
          <p:cNvSpPr/>
          <p:nvPr/>
        </p:nvSpPr>
        <p:spPr bwMode="auto">
          <a:xfrm flipV="1">
            <a:off x="7048872" y="451256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0" name="Isosceles Triangle 399"/>
          <p:cNvSpPr/>
          <p:nvPr/>
        </p:nvSpPr>
        <p:spPr bwMode="auto">
          <a:xfrm>
            <a:off x="7048872" y="3936504"/>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48" name="Straight Connector 347"/>
          <p:cNvCxnSpPr/>
          <p:nvPr/>
        </p:nvCxnSpPr>
        <p:spPr bwMode="auto">
          <a:xfrm>
            <a:off x="7984976" y="3072408"/>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64" name="Straight Connector 363"/>
          <p:cNvCxnSpPr/>
          <p:nvPr/>
        </p:nvCxnSpPr>
        <p:spPr bwMode="auto">
          <a:xfrm>
            <a:off x="8489032" y="3072408"/>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64" name="TextBox 63"/>
          <p:cNvSpPr txBox="1"/>
          <p:nvPr/>
        </p:nvSpPr>
        <p:spPr>
          <a:xfrm>
            <a:off x="7552928" y="2568352"/>
            <a:ext cx="627095" cy="646331"/>
          </a:xfrm>
          <a:prstGeom prst="rect">
            <a:avLst/>
          </a:prstGeom>
          <a:noFill/>
        </p:spPr>
        <p:txBody>
          <a:bodyPr wrap="none" rtlCol="0">
            <a:spAutoFit/>
          </a:bodyPr>
          <a:lstStyle/>
          <a:p>
            <a:r>
              <a:rPr lang="en-GB" sz="1800" dirty="0" smtClean="0">
                <a:solidFill>
                  <a:srgbClr val="C00000"/>
                </a:solidFill>
              </a:rPr>
              <a:t>@A</a:t>
            </a:r>
          </a:p>
          <a:p>
            <a:r>
              <a:rPr lang="en-GB" sz="1800" dirty="0" smtClean="0"/>
              <a:t>@W</a:t>
            </a:r>
            <a:endParaRPr lang="en-US" sz="1800" dirty="0"/>
          </a:p>
        </p:txBody>
      </p:sp>
      <p:sp>
        <p:nvSpPr>
          <p:cNvPr id="65" name="TextBox 64"/>
          <p:cNvSpPr txBox="1"/>
          <p:nvPr/>
        </p:nvSpPr>
        <p:spPr>
          <a:xfrm>
            <a:off x="7121145" y="2570093"/>
            <a:ext cx="575799" cy="646331"/>
          </a:xfrm>
          <a:prstGeom prst="rect">
            <a:avLst/>
          </a:prstGeom>
          <a:noFill/>
        </p:spPr>
        <p:txBody>
          <a:bodyPr wrap="none" rtlCol="0">
            <a:spAutoFit/>
          </a:bodyPr>
          <a:lstStyle/>
          <a:p>
            <a:r>
              <a:rPr lang="en-GB" sz="1800" dirty="0" smtClean="0">
                <a:solidFill>
                  <a:srgbClr val="C00000"/>
                </a:solidFill>
              </a:rPr>
              <a:t>@A</a:t>
            </a:r>
          </a:p>
          <a:p>
            <a:r>
              <a:rPr lang="en-GB" sz="1800" dirty="0" smtClean="0"/>
              <a:t>@A</a:t>
            </a:r>
            <a:endParaRPr lang="en-US" sz="1800" dirty="0"/>
          </a:p>
        </p:txBody>
      </p:sp>
      <p:sp>
        <p:nvSpPr>
          <p:cNvPr id="66" name="TextBox 65"/>
          <p:cNvSpPr txBox="1"/>
          <p:nvPr/>
        </p:nvSpPr>
        <p:spPr>
          <a:xfrm>
            <a:off x="8777329" y="2568352"/>
            <a:ext cx="575799" cy="646331"/>
          </a:xfrm>
          <a:prstGeom prst="rect">
            <a:avLst/>
          </a:prstGeom>
          <a:noFill/>
        </p:spPr>
        <p:txBody>
          <a:bodyPr wrap="none" rtlCol="0">
            <a:spAutoFit/>
          </a:bodyPr>
          <a:lstStyle/>
          <a:p>
            <a:r>
              <a:rPr lang="en-GB" sz="1800" dirty="0" smtClean="0">
                <a:solidFill>
                  <a:srgbClr val="C00000"/>
                </a:solidFill>
              </a:rPr>
              <a:t>@B</a:t>
            </a:r>
          </a:p>
          <a:p>
            <a:r>
              <a:rPr lang="en-GB" sz="1800" dirty="0" smtClean="0"/>
              <a:t>@B</a:t>
            </a:r>
            <a:endParaRPr lang="en-US" sz="1800" dirty="0"/>
          </a:p>
        </p:txBody>
      </p:sp>
      <p:sp>
        <p:nvSpPr>
          <p:cNvPr id="67" name="TextBox 66"/>
          <p:cNvSpPr txBox="1"/>
          <p:nvPr/>
        </p:nvSpPr>
        <p:spPr>
          <a:xfrm>
            <a:off x="8273273" y="2570093"/>
            <a:ext cx="575799" cy="646331"/>
          </a:xfrm>
          <a:prstGeom prst="rect">
            <a:avLst/>
          </a:prstGeom>
          <a:noFill/>
        </p:spPr>
        <p:txBody>
          <a:bodyPr wrap="none" rtlCol="0">
            <a:spAutoFit/>
          </a:bodyPr>
          <a:lstStyle/>
          <a:p>
            <a:r>
              <a:rPr lang="en-GB" sz="1800" dirty="0" smtClean="0">
                <a:solidFill>
                  <a:srgbClr val="C00000"/>
                </a:solidFill>
              </a:rPr>
              <a:t>@B</a:t>
            </a:r>
          </a:p>
          <a:p>
            <a:r>
              <a:rPr lang="en-GB" sz="1800" dirty="0" smtClean="0"/>
              <a:t>@P</a:t>
            </a:r>
            <a:endParaRPr lang="en-US" sz="1800" dirty="0"/>
          </a:p>
        </p:txBody>
      </p:sp>
      <p:sp>
        <p:nvSpPr>
          <p:cNvPr id="68" name="TextBox 67"/>
          <p:cNvSpPr txBox="1"/>
          <p:nvPr/>
        </p:nvSpPr>
        <p:spPr>
          <a:xfrm>
            <a:off x="5714013" y="2568352"/>
            <a:ext cx="902811" cy="646331"/>
          </a:xfrm>
          <a:prstGeom prst="rect">
            <a:avLst/>
          </a:prstGeom>
          <a:noFill/>
        </p:spPr>
        <p:txBody>
          <a:bodyPr wrap="none" rtlCol="0">
            <a:spAutoFit/>
          </a:bodyPr>
          <a:lstStyle/>
          <a:p>
            <a:r>
              <a:rPr lang="en-GB" sz="1800" dirty="0" smtClean="0">
                <a:solidFill>
                  <a:srgbClr val="C00000"/>
                </a:solidFill>
              </a:rPr>
              <a:t>EUI48:</a:t>
            </a:r>
          </a:p>
          <a:p>
            <a:r>
              <a:rPr lang="en-GB" sz="1800" dirty="0" smtClean="0"/>
              <a:t>MAC:</a:t>
            </a:r>
            <a:endParaRPr lang="en-US" sz="1800" dirty="0"/>
          </a:p>
        </p:txBody>
      </p:sp>
      <p:sp>
        <p:nvSpPr>
          <p:cNvPr id="69" name="TextBox 68"/>
          <p:cNvSpPr txBox="1"/>
          <p:nvPr/>
        </p:nvSpPr>
        <p:spPr>
          <a:xfrm>
            <a:off x="6688832" y="2568352"/>
            <a:ext cx="575799" cy="646331"/>
          </a:xfrm>
          <a:prstGeom prst="rect">
            <a:avLst/>
          </a:prstGeom>
          <a:noFill/>
        </p:spPr>
        <p:txBody>
          <a:bodyPr wrap="none" rtlCol="0">
            <a:spAutoFit/>
          </a:bodyPr>
          <a:lstStyle/>
          <a:p>
            <a:r>
              <a:rPr lang="en-GB" sz="1800" dirty="0" smtClean="0">
                <a:solidFill>
                  <a:srgbClr val="C00000"/>
                </a:solidFill>
              </a:rPr>
              <a:t>@A</a:t>
            </a:r>
          </a:p>
          <a:p>
            <a:r>
              <a:rPr lang="en-GB" sz="1800" dirty="0" smtClean="0"/>
              <a:t>@S</a:t>
            </a:r>
            <a:endParaRPr lang="en-US" sz="1800" dirty="0"/>
          </a:p>
        </p:txBody>
      </p:sp>
      <p:sp>
        <p:nvSpPr>
          <p:cNvPr id="70" name="Right Brace 69"/>
          <p:cNvSpPr/>
          <p:nvPr/>
        </p:nvSpPr>
        <p:spPr bwMode="auto">
          <a:xfrm rot="16200000">
            <a:off x="7300900" y="1740260"/>
            <a:ext cx="360040" cy="115212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1" name="Right Brace 70"/>
          <p:cNvSpPr/>
          <p:nvPr/>
        </p:nvSpPr>
        <p:spPr bwMode="auto">
          <a:xfrm rot="16200000">
            <a:off x="8525035" y="1812269"/>
            <a:ext cx="360041" cy="100811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2" name="TextBox 71"/>
          <p:cNvSpPr txBox="1"/>
          <p:nvPr/>
        </p:nvSpPr>
        <p:spPr>
          <a:xfrm>
            <a:off x="6112768" y="912168"/>
            <a:ext cx="2088232" cy="1200329"/>
          </a:xfrm>
          <a:prstGeom prst="rect">
            <a:avLst/>
          </a:prstGeom>
          <a:noFill/>
        </p:spPr>
        <p:txBody>
          <a:bodyPr wrap="square" rtlCol="0">
            <a:spAutoFit/>
          </a:bodyPr>
          <a:lstStyle/>
          <a:p>
            <a:pPr algn="ctr"/>
            <a:r>
              <a:rPr lang="en-GB" sz="1800" dirty="0" smtClean="0"/>
              <a:t>Per MEP/MIP set MAC address configuration:</a:t>
            </a:r>
          </a:p>
          <a:p>
            <a:pPr algn="ctr"/>
            <a:r>
              <a:rPr lang="en-GB" sz="1800" dirty="0" smtClean="0"/>
              <a:t>@A, @W, @S</a:t>
            </a:r>
            <a:endParaRPr lang="en-US" sz="1800" dirty="0"/>
          </a:p>
        </p:txBody>
      </p:sp>
      <p:sp>
        <p:nvSpPr>
          <p:cNvPr id="73" name="TextBox 72"/>
          <p:cNvSpPr txBox="1"/>
          <p:nvPr/>
        </p:nvSpPr>
        <p:spPr>
          <a:xfrm>
            <a:off x="8056984" y="912168"/>
            <a:ext cx="2088232" cy="1200329"/>
          </a:xfrm>
          <a:prstGeom prst="rect">
            <a:avLst/>
          </a:prstGeom>
          <a:noFill/>
        </p:spPr>
        <p:txBody>
          <a:bodyPr wrap="square" rtlCol="0">
            <a:spAutoFit/>
          </a:bodyPr>
          <a:lstStyle/>
          <a:p>
            <a:pPr algn="ctr"/>
            <a:r>
              <a:rPr lang="en-GB" sz="1800" dirty="0" smtClean="0"/>
              <a:t>Per MEP/MIP set MAC address configuration:</a:t>
            </a:r>
          </a:p>
          <a:p>
            <a:pPr algn="ctr"/>
            <a:r>
              <a:rPr lang="en-GB" sz="1800" dirty="0" smtClean="0"/>
              <a:t>@B, @P</a:t>
            </a:r>
            <a:endParaRPr lang="en-US" sz="1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PB Data Plane Model II</a:t>
            </a:r>
            <a:br>
              <a:rPr lang="en-GB" dirty="0" smtClean="0"/>
            </a:br>
            <a:r>
              <a:rPr lang="en-GB" sz="2800" dirty="0" smtClean="0"/>
              <a:t>(example with EC SNCP)</a:t>
            </a:r>
            <a:endParaRPr lang="en-US" sz="2800" dirty="0"/>
          </a:p>
        </p:txBody>
      </p:sp>
      <p:cxnSp>
        <p:nvCxnSpPr>
          <p:cNvPr id="5" name="Straight Arrow Connector 4"/>
          <p:cNvCxnSpPr/>
          <p:nvPr/>
        </p:nvCxnSpPr>
        <p:spPr bwMode="auto">
          <a:xfrm>
            <a:off x="5896744" y="2908647"/>
            <a:ext cx="17129"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7" name="Straight Arrow Connector 6"/>
          <p:cNvCxnSpPr/>
          <p:nvPr/>
        </p:nvCxnSpPr>
        <p:spPr bwMode="auto">
          <a:xfrm>
            <a:off x="6832848" y="2908647"/>
            <a:ext cx="2178"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0" name="Rectangle 9"/>
          <p:cNvSpPr/>
          <p:nvPr/>
        </p:nvSpPr>
        <p:spPr bwMode="auto">
          <a:xfrm>
            <a:off x="2800399"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00399"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00399"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2800399"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2800399"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2800399"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3808511"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08511"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08511"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3808511"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3808511"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3808511"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4816623"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4816623"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4816623"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4816623"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 name="Rectangle 25"/>
          <p:cNvSpPr/>
          <p:nvPr/>
        </p:nvSpPr>
        <p:spPr bwMode="auto">
          <a:xfrm>
            <a:off x="4816623"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 name="Rectangle 26"/>
          <p:cNvSpPr/>
          <p:nvPr/>
        </p:nvSpPr>
        <p:spPr bwMode="auto">
          <a:xfrm>
            <a:off x="4816623"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8" name="Straight Connector 27"/>
          <p:cNvCxnSpPr/>
          <p:nvPr/>
        </p:nvCxnSpPr>
        <p:spPr bwMode="auto">
          <a:xfrm flipH="1" flipV="1">
            <a:off x="3232447" y="5068887"/>
            <a:ext cx="1" cy="11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29" name="Straight Connector 28"/>
          <p:cNvCxnSpPr/>
          <p:nvPr/>
        </p:nvCxnSpPr>
        <p:spPr bwMode="auto">
          <a:xfrm flipV="1">
            <a:off x="4240559"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0" name="Freeform 29"/>
          <p:cNvSpPr/>
          <p:nvPr/>
        </p:nvSpPr>
        <p:spPr bwMode="auto">
          <a:xfrm flipV="1">
            <a:off x="5320680" y="5060322"/>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1" name="TextBox 30"/>
          <p:cNvSpPr txBox="1"/>
          <p:nvPr/>
        </p:nvSpPr>
        <p:spPr>
          <a:xfrm>
            <a:off x="1504256" y="5337755"/>
            <a:ext cx="700833" cy="523220"/>
          </a:xfrm>
          <a:prstGeom prst="rect">
            <a:avLst/>
          </a:prstGeom>
          <a:noFill/>
        </p:spPr>
        <p:txBody>
          <a:bodyPr wrap="none" rtlCol="0">
            <a:spAutoFit/>
          </a:bodyPr>
          <a:lstStyle/>
          <a:p>
            <a:r>
              <a:rPr lang="en-US" sz="1400" dirty="0" smtClean="0"/>
              <a:t>E-NNI</a:t>
            </a:r>
          </a:p>
          <a:p>
            <a:r>
              <a:rPr lang="en-US" sz="1400" dirty="0" smtClean="0"/>
              <a:t>Link 2</a:t>
            </a:r>
            <a:endParaRPr lang="en-GB" sz="1400" dirty="0"/>
          </a:p>
        </p:txBody>
      </p:sp>
      <p:sp>
        <p:nvSpPr>
          <p:cNvPr id="32" name="TextBox 31"/>
          <p:cNvSpPr txBox="1"/>
          <p:nvPr/>
        </p:nvSpPr>
        <p:spPr>
          <a:xfrm>
            <a:off x="4240559" y="5337755"/>
            <a:ext cx="710451" cy="523220"/>
          </a:xfrm>
          <a:prstGeom prst="rect">
            <a:avLst/>
          </a:prstGeom>
          <a:noFill/>
        </p:spPr>
        <p:txBody>
          <a:bodyPr wrap="none" rtlCol="0">
            <a:spAutoFit/>
          </a:bodyPr>
          <a:lstStyle/>
          <a:p>
            <a:r>
              <a:rPr lang="en-US" sz="1400" dirty="0" smtClean="0"/>
              <a:t>I-NNI</a:t>
            </a:r>
          </a:p>
          <a:p>
            <a:r>
              <a:rPr lang="en-US" sz="1400" dirty="0" smtClean="0"/>
              <a:t>Link a</a:t>
            </a:r>
            <a:endParaRPr lang="en-GB" sz="1400" dirty="0"/>
          </a:p>
        </p:txBody>
      </p:sp>
      <p:sp>
        <p:nvSpPr>
          <p:cNvPr id="34" name="Rectangle 33"/>
          <p:cNvSpPr/>
          <p:nvPr/>
        </p:nvSpPr>
        <p:spPr bwMode="auto">
          <a:xfrm flipH="1">
            <a:off x="9067274"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5" name="Rectangle 34"/>
          <p:cNvSpPr/>
          <p:nvPr/>
        </p:nvSpPr>
        <p:spPr bwMode="auto">
          <a:xfrm flipH="1">
            <a:off x="9067274"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6" name="Rectangle 35"/>
          <p:cNvSpPr/>
          <p:nvPr/>
        </p:nvSpPr>
        <p:spPr bwMode="auto">
          <a:xfrm flipH="1">
            <a:off x="9067274"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7" name="Rectangle 36"/>
          <p:cNvSpPr/>
          <p:nvPr/>
        </p:nvSpPr>
        <p:spPr bwMode="auto">
          <a:xfrm flipH="1">
            <a:off x="9067274"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8" name="Rectangle 37"/>
          <p:cNvSpPr/>
          <p:nvPr/>
        </p:nvSpPr>
        <p:spPr bwMode="auto">
          <a:xfrm flipH="1">
            <a:off x="9067274"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9" name="Rectangle 38"/>
          <p:cNvSpPr/>
          <p:nvPr/>
        </p:nvSpPr>
        <p:spPr bwMode="auto">
          <a:xfrm flipH="1">
            <a:off x="9067274"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 name="Rectangle 39"/>
          <p:cNvSpPr/>
          <p:nvPr/>
        </p:nvSpPr>
        <p:spPr bwMode="auto">
          <a:xfrm flipH="1">
            <a:off x="8059162"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1" name="Rectangle 40"/>
          <p:cNvSpPr/>
          <p:nvPr/>
        </p:nvSpPr>
        <p:spPr bwMode="auto">
          <a:xfrm flipH="1">
            <a:off x="8059162"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2" name="Rectangle 41"/>
          <p:cNvSpPr/>
          <p:nvPr/>
        </p:nvSpPr>
        <p:spPr bwMode="auto">
          <a:xfrm flipH="1">
            <a:off x="8059162"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3" name="Rectangle 42"/>
          <p:cNvSpPr/>
          <p:nvPr/>
        </p:nvSpPr>
        <p:spPr bwMode="auto">
          <a:xfrm flipH="1">
            <a:off x="8059162"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4" name="Rectangle 43"/>
          <p:cNvSpPr/>
          <p:nvPr/>
        </p:nvSpPr>
        <p:spPr bwMode="auto">
          <a:xfrm flipH="1">
            <a:off x="8059162"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5" name="Rectangle 44"/>
          <p:cNvSpPr/>
          <p:nvPr/>
        </p:nvSpPr>
        <p:spPr bwMode="auto">
          <a:xfrm flipH="1">
            <a:off x="8059162"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6" name="Rectangle 45"/>
          <p:cNvSpPr/>
          <p:nvPr/>
        </p:nvSpPr>
        <p:spPr bwMode="auto">
          <a:xfrm flipH="1">
            <a:off x="7051050"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7" name="Rectangle 46"/>
          <p:cNvSpPr/>
          <p:nvPr/>
        </p:nvSpPr>
        <p:spPr bwMode="auto">
          <a:xfrm flipH="1">
            <a:off x="7051050"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8" name="Rectangle 47"/>
          <p:cNvSpPr/>
          <p:nvPr/>
        </p:nvSpPr>
        <p:spPr bwMode="auto">
          <a:xfrm flipH="1">
            <a:off x="7051050"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9" name="Rectangle 48"/>
          <p:cNvSpPr/>
          <p:nvPr/>
        </p:nvSpPr>
        <p:spPr bwMode="auto">
          <a:xfrm flipH="1">
            <a:off x="7051050"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 name="Rectangle 49"/>
          <p:cNvSpPr/>
          <p:nvPr/>
        </p:nvSpPr>
        <p:spPr bwMode="auto">
          <a:xfrm flipH="1">
            <a:off x="7051050"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 name="Rectangle 50"/>
          <p:cNvSpPr/>
          <p:nvPr/>
        </p:nvSpPr>
        <p:spPr bwMode="auto">
          <a:xfrm flipH="1">
            <a:off x="7051050"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2" name="Straight Connector 51"/>
          <p:cNvCxnSpPr/>
          <p:nvPr/>
        </p:nvCxnSpPr>
        <p:spPr bwMode="auto">
          <a:xfrm flipV="1">
            <a:off x="9569152" y="5068887"/>
            <a:ext cx="2178" cy="11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flipV="1">
            <a:off x="8563218" y="5068887"/>
            <a:ext cx="0" cy="792088"/>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54" name="Freeform 53"/>
          <p:cNvSpPr/>
          <p:nvPr/>
        </p:nvSpPr>
        <p:spPr bwMode="auto">
          <a:xfrm flipH="1" flipV="1">
            <a:off x="7192886" y="5060319"/>
            <a:ext cx="288034"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55" name="TextBox 54"/>
          <p:cNvSpPr txBox="1"/>
          <p:nvPr/>
        </p:nvSpPr>
        <p:spPr>
          <a:xfrm flipH="1">
            <a:off x="10598700" y="5337755"/>
            <a:ext cx="710451" cy="523220"/>
          </a:xfrm>
          <a:prstGeom prst="rect">
            <a:avLst/>
          </a:prstGeom>
          <a:noFill/>
        </p:spPr>
        <p:txBody>
          <a:bodyPr wrap="none" rtlCol="0">
            <a:spAutoFit/>
          </a:bodyPr>
          <a:lstStyle/>
          <a:p>
            <a:r>
              <a:rPr lang="en-US" sz="1400" dirty="0" smtClean="0"/>
              <a:t>E-NNI</a:t>
            </a:r>
          </a:p>
          <a:p>
            <a:r>
              <a:rPr lang="en-US" sz="1400" dirty="0" smtClean="0"/>
              <a:t>Link 3</a:t>
            </a:r>
            <a:endParaRPr lang="en-GB" sz="1400" dirty="0"/>
          </a:p>
        </p:txBody>
      </p:sp>
      <p:sp>
        <p:nvSpPr>
          <p:cNvPr id="56" name="TextBox 55"/>
          <p:cNvSpPr txBox="1"/>
          <p:nvPr/>
        </p:nvSpPr>
        <p:spPr>
          <a:xfrm flipH="1">
            <a:off x="7852767" y="5337755"/>
            <a:ext cx="710451" cy="523220"/>
          </a:xfrm>
          <a:prstGeom prst="rect">
            <a:avLst/>
          </a:prstGeom>
          <a:noFill/>
        </p:spPr>
        <p:txBody>
          <a:bodyPr wrap="none" rtlCol="0">
            <a:spAutoFit/>
          </a:bodyPr>
          <a:lstStyle/>
          <a:p>
            <a:r>
              <a:rPr lang="en-US" sz="1400" dirty="0" smtClean="0"/>
              <a:t>I-NNI</a:t>
            </a:r>
          </a:p>
          <a:p>
            <a:r>
              <a:rPr lang="en-US" sz="1400" dirty="0" smtClean="0"/>
              <a:t>Link b</a:t>
            </a:r>
            <a:endParaRPr lang="en-GB" sz="1400" dirty="0"/>
          </a:p>
        </p:txBody>
      </p:sp>
      <p:sp>
        <p:nvSpPr>
          <p:cNvPr id="84" name="Rectangle 83"/>
          <p:cNvSpPr/>
          <p:nvPr/>
        </p:nvSpPr>
        <p:spPr bwMode="auto">
          <a:xfrm flipH="1">
            <a:off x="9067274" y="2692623"/>
            <a:ext cx="2950150"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03" name="Rectangle 102"/>
          <p:cNvSpPr/>
          <p:nvPr/>
        </p:nvSpPr>
        <p:spPr bwMode="auto">
          <a:xfrm flipH="1">
            <a:off x="7051050" y="2404591"/>
            <a:ext cx="4966374"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113" name="Straight Connector 112"/>
          <p:cNvCxnSpPr>
            <a:stCxn id="30" idx="2"/>
            <a:endCxn id="54" idx="2"/>
          </p:cNvCxnSpPr>
          <p:nvPr/>
        </p:nvCxnSpPr>
        <p:spPr bwMode="auto">
          <a:xfrm flipV="1">
            <a:off x="6328792" y="5284908"/>
            <a:ext cx="864094" cy="3"/>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14" name="TextBox 113"/>
          <p:cNvSpPr txBox="1"/>
          <p:nvPr/>
        </p:nvSpPr>
        <p:spPr>
          <a:xfrm>
            <a:off x="5464696" y="5049723"/>
            <a:ext cx="1872208" cy="523220"/>
          </a:xfrm>
          <a:prstGeom prst="rect">
            <a:avLst/>
          </a:prstGeom>
          <a:noFill/>
        </p:spPr>
        <p:txBody>
          <a:bodyPr wrap="square" rtlCol="0">
            <a:spAutoFit/>
          </a:bodyPr>
          <a:lstStyle/>
          <a:p>
            <a:pPr algn="ctr"/>
            <a:r>
              <a:rPr lang="en-US" sz="1400" dirty="0" smtClean="0"/>
              <a:t>Network Link</a:t>
            </a:r>
          </a:p>
          <a:p>
            <a:pPr algn="ctr"/>
            <a:r>
              <a:rPr lang="en-US" sz="1400" dirty="0" smtClean="0"/>
              <a:t>Intra-DSS Link</a:t>
            </a:r>
            <a:endParaRPr lang="en-GB" sz="1400" dirty="0"/>
          </a:p>
        </p:txBody>
      </p:sp>
      <p:sp>
        <p:nvSpPr>
          <p:cNvPr id="118" name="TextBox 117"/>
          <p:cNvSpPr txBox="1"/>
          <p:nvPr/>
        </p:nvSpPr>
        <p:spPr>
          <a:xfrm rot="5400000">
            <a:off x="5703800" y="3865659"/>
            <a:ext cx="432052"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19" name="TextBox 118"/>
          <p:cNvSpPr txBox="1"/>
          <p:nvPr/>
        </p:nvSpPr>
        <p:spPr>
          <a:xfrm rot="16200000" flipH="1">
            <a:off x="6559914" y="3829654"/>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26" name="Rectangle 125"/>
          <p:cNvSpPr/>
          <p:nvPr/>
        </p:nvSpPr>
        <p:spPr bwMode="auto">
          <a:xfrm flipH="1">
            <a:off x="10075386"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flipH="1">
            <a:off x="10075386"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10075386"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10075386"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10075386"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10075386"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32" name="Straight Connector 131"/>
          <p:cNvCxnSpPr/>
          <p:nvPr/>
        </p:nvCxnSpPr>
        <p:spPr bwMode="auto">
          <a:xfrm flipH="1" flipV="1">
            <a:off x="10579442"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46" name="Rectangle 145"/>
          <p:cNvSpPr/>
          <p:nvPr/>
        </p:nvSpPr>
        <p:spPr bwMode="auto">
          <a:xfrm flipH="1">
            <a:off x="4168552" y="2692623"/>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147" name="Rectangle 146"/>
          <p:cNvSpPr/>
          <p:nvPr/>
        </p:nvSpPr>
        <p:spPr bwMode="auto">
          <a:xfrm flipH="1">
            <a:off x="784175" y="2692623"/>
            <a:ext cx="2952328"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48" name="Rectangle 147"/>
          <p:cNvSpPr/>
          <p:nvPr/>
        </p:nvSpPr>
        <p:spPr bwMode="auto">
          <a:xfrm flipH="1">
            <a:off x="784175" y="2404591"/>
            <a:ext cx="4968552"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49" name="Rectangle 148"/>
          <p:cNvSpPr/>
          <p:nvPr/>
        </p:nvSpPr>
        <p:spPr bwMode="auto">
          <a:xfrm>
            <a:off x="1792287"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0" name="Rectangle 149"/>
          <p:cNvSpPr/>
          <p:nvPr/>
        </p:nvSpPr>
        <p:spPr bwMode="auto">
          <a:xfrm>
            <a:off x="1792287"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1" name="Rectangle 150"/>
          <p:cNvSpPr/>
          <p:nvPr/>
        </p:nvSpPr>
        <p:spPr bwMode="auto">
          <a:xfrm>
            <a:off x="1792287"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2" name="Rectangle 151"/>
          <p:cNvSpPr/>
          <p:nvPr/>
        </p:nvSpPr>
        <p:spPr bwMode="auto">
          <a:xfrm>
            <a:off x="1792287"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3" name="Rectangle 152"/>
          <p:cNvSpPr/>
          <p:nvPr/>
        </p:nvSpPr>
        <p:spPr bwMode="auto">
          <a:xfrm>
            <a:off x="1792287"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4" name="Rectangle 153"/>
          <p:cNvSpPr/>
          <p:nvPr/>
        </p:nvSpPr>
        <p:spPr bwMode="auto">
          <a:xfrm>
            <a:off x="1792287"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55" name="Straight Connector 154"/>
          <p:cNvCxnSpPr/>
          <p:nvPr/>
        </p:nvCxnSpPr>
        <p:spPr bwMode="auto">
          <a:xfrm flipV="1">
            <a:off x="2224335"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56" name="TextBox 155"/>
          <p:cNvSpPr txBox="1"/>
          <p:nvPr/>
        </p:nvSpPr>
        <p:spPr>
          <a:xfrm>
            <a:off x="496144" y="5337755"/>
            <a:ext cx="700833" cy="523220"/>
          </a:xfrm>
          <a:prstGeom prst="rect">
            <a:avLst/>
          </a:prstGeom>
          <a:noFill/>
        </p:spPr>
        <p:txBody>
          <a:bodyPr wrap="none" rtlCol="0">
            <a:spAutoFit/>
          </a:bodyPr>
          <a:lstStyle/>
          <a:p>
            <a:r>
              <a:rPr lang="en-US" sz="1400" dirty="0" smtClean="0"/>
              <a:t>E-NNI</a:t>
            </a:r>
          </a:p>
          <a:p>
            <a:r>
              <a:rPr lang="en-US" sz="1400" dirty="0" smtClean="0"/>
              <a:t>Link 1</a:t>
            </a:r>
            <a:endParaRPr lang="en-GB" sz="1400" dirty="0"/>
          </a:p>
        </p:txBody>
      </p:sp>
      <p:sp>
        <p:nvSpPr>
          <p:cNvPr id="157" name="Rectangle 156"/>
          <p:cNvSpPr/>
          <p:nvPr/>
        </p:nvSpPr>
        <p:spPr bwMode="auto">
          <a:xfrm>
            <a:off x="784175"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a:off x="784175"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9" name="Rectangle 158"/>
          <p:cNvSpPr/>
          <p:nvPr/>
        </p:nvSpPr>
        <p:spPr bwMode="auto">
          <a:xfrm>
            <a:off x="784175"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784175"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Rectangle 160"/>
          <p:cNvSpPr/>
          <p:nvPr/>
        </p:nvSpPr>
        <p:spPr bwMode="auto">
          <a:xfrm>
            <a:off x="784175"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2" name="Rectangle 161"/>
          <p:cNvSpPr/>
          <p:nvPr/>
        </p:nvSpPr>
        <p:spPr bwMode="auto">
          <a:xfrm>
            <a:off x="784175"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63" name="Straight Connector 162"/>
          <p:cNvCxnSpPr/>
          <p:nvPr/>
        </p:nvCxnSpPr>
        <p:spPr bwMode="auto">
          <a:xfrm flipV="1">
            <a:off x="1216223"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3" name="Group 222"/>
          <p:cNvGrpSpPr/>
          <p:nvPr/>
        </p:nvGrpSpPr>
        <p:grpSpPr>
          <a:xfrm>
            <a:off x="4888632" y="3268687"/>
            <a:ext cx="792088" cy="504056"/>
            <a:chOff x="7984976" y="4440560"/>
            <a:chExt cx="792088" cy="504056"/>
          </a:xfrm>
        </p:grpSpPr>
        <p:grpSp>
          <p:nvGrpSpPr>
            <p:cNvPr id="4" name="Group 135"/>
            <p:cNvGrpSpPr/>
            <p:nvPr/>
          </p:nvGrpSpPr>
          <p:grpSpPr>
            <a:xfrm>
              <a:off x="7984976" y="4440560"/>
              <a:ext cx="216024" cy="216023"/>
              <a:chOff x="9209112" y="7464897"/>
              <a:chExt cx="432048" cy="216023"/>
            </a:xfrm>
          </p:grpSpPr>
          <p:sp>
            <p:nvSpPr>
              <p:cNvPr id="137" name="Flowchart: Delay 136"/>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8" name="Flowchart: Delay 137"/>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44" name="Isosceles Triangle 143"/>
            <p:cNvSpPr/>
            <p:nvPr/>
          </p:nvSpPr>
          <p:spPr bwMode="auto">
            <a:xfrm flipV="1">
              <a:off x="7984976"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 name="Group 168"/>
            <p:cNvGrpSpPr/>
            <p:nvPr/>
          </p:nvGrpSpPr>
          <p:grpSpPr>
            <a:xfrm>
              <a:off x="8273008" y="4440560"/>
              <a:ext cx="216024" cy="216023"/>
              <a:chOff x="9209112" y="7464897"/>
              <a:chExt cx="432048" cy="216023"/>
            </a:xfrm>
          </p:grpSpPr>
          <p:sp>
            <p:nvSpPr>
              <p:cNvPr id="170" name="Flowchart: Delay 16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1" name="Flowchart: Delay 17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72" name="Isosceles Triangle 171"/>
            <p:cNvSpPr/>
            <p:nvPr/>
          </p:nvSpPr>
          <p:spPr bwMode="auto">
            <a:xfrm flipV="1">
              <a:off x="8273008"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 name="Group 173"/>
            <p:cNvGrpSpPr/>
            <p:nvPr/>
          </p:nvGrpSpPr>
          <p:grpSpPr>
            <a:xfrm>
              <a:off x="8561040" y="4440560"/>
              <a:ext cx="216024" cy="216023"/>
              <a:chOff x="9209112" y="7464897"/>
              <a:chExt cx="432048" cy="216023"/>
            </a:xfrm>
          </p:grpSpPr>
          <p:sp>
            <p:nvSpPr>
              <p:cNvPr id="175" name="Flowchart: Delay 174"/>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6" name="Flowchart: Delay 175"/>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59" name="Group 193"/>
          <p:cNvGrpSpPr/>
          <p:nvPr/>
        </p:nvGrpSpPr>
        <p:grpSpPr>
          <a:xfrm>
            <a:off x="10145216" y="2980655"/>
            <a:ext cx="792088" cy="792088"/>
            <a:chOff x="8993088" y="4152528"/>
            <a:chExt cx="792088" cy="792088"/>
          </a:xfrm>
        </p:grpSpPr>
        <p:sp>
          <p:nvSpPr>
            <p:cNvPr id="195" name="Isosceles Triangle 194"/>
            <p:cNvSpPr/>
            <p:nvPr/>
          </p:nvSpPr>
          <p:spPr bwMode="auto">
            <a:xfrm>
              <a:off x="8993088" y="4152528"/>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0" name="Group 178"/>
            <p:cNvGrpSpPr/>
            <p:nvPr/>
          </p:nvGrpSpPr>
          <p:grpSpPr>
            <a:xfrm>
              <a:off x="8993088" y="4440560"/>
              <a:ext cx="216024" cy="216023"/>
              <a:chOff x="9209112" y="7464897"/>
              <a:chExt cx="432048" cy="216023"/>
            </a:xfrm>
          </p:grpSpPr>
          <p:sp>
            <p:nvSpPr>
              <p:cNvPr id="208" name="Flowchart: Delay 207"/>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9" name="Flowchart: Delay 208"/>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97" name="Isosceles Triangle 196"/>
            <p:cNvSpPr/>
            <p:nvPr/>
          </p:nvSpPr>
          <p:spPr bwMode="auto">
            <a:xfrm flipV="1">
              <a:off x="8993088"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8" name="Isosceles Triangle 197"/>
            <p:cNvSpPr/>
            <p:nvPr/>
          </p:nvSpPr>
          <p:spPr bwMode="auto">
            <a:xfrm>
              <a:off x="9281120" y="4152528"/>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1" name="Group 183"/>
            <p:cNvGrpSpPr/>
            <p:nvPr/>
          </p:nvGrpSpPr>
          <p:grpSpPr>
            <a:xfrm>
              <a:off x="9281120" y="4440560"/>
              <a:ext cx="216024" cy="216023"/>
              <a:chOff x="9209112" y="7464897"/>
              <a:chExt cx="432048" cy="216023"/>
            </a:xfrm>
          </p:grpSpPr>
          <p:sp>
            <p:nvSpPr>
              <p:cNvPr id="206" name="Flowchart: Delay 205"/>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7" name="Flowchart: Delay 206"/>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0" name="Isosceles Triangle 199"/>
            <p:cNvSpPr/>
            <p:nvPr/>
          </p:nvSpPr>
          <p:spPr bwMode="auto">
            <a:xfrm flipV="1">
              <a:off x="9281120"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1" name="Isosceles Triangle 200"/>
            <p:cNvSpPr/>
            <p:nvPr/>
          </p:nvSpPr>
          <p:spPr bwMode="auto">
            <a:xfrm>
              <a:off x="9569152" y="4152528"/>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2" name="Group 188"/>
            <p:cNvGrpSpPr/>
            <p:nvPr/>
          </p:nvGrpSpPr>
          <p:grpSpPr>
            <a:xfrm>
              <a:off x="9569152" y="4440560"/>
              <a:ext cx="216024" cy="216023"/>
              <a:chOff x="9209112" y="7464897"/>
              <a:chExt cx="432048" cy="216023"/>
            </a:xfrm>
          </p:grpSpPr>
          <p:sp>
            <p:nvSpPr>
              <p:cNvPr id="204" name="Flowchart: Delay 203"/>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5" name="Flowchart: Delay 204"/>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3" name="Isosceles Triangle 202"/>
            <p:cNvSpPr/>
            <p:nvPr/>
          </p:nvSpPr>
          <p:spPr bwMode="auto">
            <a:xfrm flipV="1">
              <a:off x="9569152"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3" name="Group 221"/>
          <p:cNvGrpSpPr/>
          <p:nvPr/>
        </p:nvGrpSpPr>
        <p:grpSpPr>
          <a:xfrm>
            <a:off x="3952528" y="3268687"/>
            <a:ext cx="792088" cy="504056"/>
            <a:chOff x="6976864" y="4440560"/>
            <a:chExt cx="792088" cy="504056"/>
          </a:xfrm>
        </p:grpSpPr>
        <p:grpSp>
          <p:nvGrpSpPr>
            <p:cNvPr id="64" name="Group 209"/>
            <p:cNvGrpSpPr/>
            <p:nvPr/>
          </p:nvGrpSpPr>
          <p:grpSpPr>
            <a:xfrm>
              <a:off x="6976864" y="4440560"/>
              <a:ext cx="216024" cy="216023"/>
              <a:chOff x="9209112" y="7464897"/>
              <a:chExt cx="432048" cy="216023"/>
            </a:xfrm>
          </p:grpSpPr>
          <p:sp>
            <p:nvSpPr>
              <p:cNvPr id="211" name="Flowchart: Delay 210"/>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2" name="Flowchart: Delay 211"/>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5" name="Group 213"/>
            <p:cNvGrpSpPr/>
            <p:nvPr/>
          </p:nvGrpSpPr>
          <p:grpSpPr>
            <a:xfrm>
              <a:off x="7264896" y="4440560"/>
              <a:ext cx="216024" cy="216023"/>
              <a:chOff x="9209112" y="7464897"/>
              <a:chExt cx="432048" cy="216023"/>
            </a:xfrm>
          </p:grpSpPr>
          <p:sp>
            <p:nvSpPr>
              <p:cNvPr id="215" name="Flowchart: Delay 214"/>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6" name="Flowchart: Delay 215"/>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17" name="Isosceles Triangle 216"/>
            <p:cNvSpPr/>
            <p:nvPr/>
          </p:nvSpPr>
          <p:spPr bwMode="auto">
            <a:xfrm flipV="1">
              <a:off x="7264896"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6" name="Group 217"/>
            <p:cNvGrpSpPr/>
            <p:nvPr/>
          </p:nvGrpSpPr>
          <p:grpSpPr>
            <a:xfrm>
              <a:off x="7552928" y="4440560"/>
              <a:ext cx="216024" cy="216023"/>
              <a:chOff x="9209112" y="7464897"/>
              <a:chExt cx="432048" cy="216023"/>
            </a:xfrm>
          </p:grpSpPr>
          <p:sp>
            <p:nvSpPr>
              <p:cNvPr id="219" name="Flowchart: Delay 21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0" name="Flowchart: Delay 21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1" name="Isosceles Triangle 220"/>
            <p:cNvSpPr/>
            <p:nvPr/>
          </p:nvSpPr>
          <p:spPr bwMode="auto">
            <a:xfrm flipV="1">
              <a:off x="7552928"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7" name="Group 223"/>
          <p:cNvGrpSpPr/>
          <p:nvPr/>
        </p:nvGrpSpPr>
        <p:grpSpPr>
          <a:xfrm>
            <a:off x="8128992" y="3288432"/>
            <a:ext cx="792088" cy="504056"/>
            <a:chOff x="7984976" y="4440560"/>
            <a:chExt cx="792088" cy="504056"/>
          </a:xfrm>
        </p:grpSpPr>
        <p:grpSp>
          <p:nvGrpSpPr>
            <p:cNvPr id="68" name="Group 224"/>
            <p:cNvGrpSpPr/>
            <p:nvPr/>
          </p:nvGrpSpPr>
          <p:grpSpPr>
            <a:xfrm>
              <a:off x="7984976" y="4440560"/>
              <a:ext cx="216024" cy="216023"/>
              <a:chOff x="9209112" y="7464897"/>
              <a:chExt cx="432048" cy="216023"/>
            </a:xfrm>
          </p:grpSpPr>
          <p:sp>
            <p:nvSpPr>
              <p:cNvPr id="235" name="Flowchart: Delay 234"/>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6" name="Flowchart: Delay 235"/>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6" name="Isosceles Triangle 225"/>
            <p:cNvSpPr/>
            <p:nvPr/>
          </p:nvSpPr>
          <p:spPr bwMode="auto">
            <a:xfrm flipV="1">
              <a:off x="7984976"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9" name="Group 226"/>
            <p:cNvGrpSpPr/>
            <p:nvPr/>
          </p:nvGrpSpPr>
          <p:grpSpPr>
            <a:xfrm>
              <a:off x="8273008" y="4440560"/>
              <a:ext cx="216024" cy="216023"/>
              <a:chOff x="9209112" y="7464897"/>
              <a:chExt cx="432048" cy="216023"/>
            </a:xfrm>
          </p:grpSpPr>
          <p:sp>
            <p:nvSpPr>
              <p:cNvPr id="233" name="Flowchart: Delay 23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4" name="Flowchart: Delay 23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8" name="Isosceles Triangle 227"/>
            <p:cNvSpPr/>
            <p:nvPr/>
          </p:nvSpPr>
          <p:spPr bwMode="auto">
            <a:xfrm flipV="1">
              <a:off x="827300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0" name="Group 228"/>
            <p:cNvGrpSpPr/>
            <p:nvPr/>
          </p:nvGrpSpPr>
          <p:grpSpPr>
            <a:xfrm>
              <a:off x="8561040" y="4440560"/>
              <a:ext cx="216024" cy="216023"/>
              <a:chOff x="9209112" y="7464897"/>
              <a:chExt cx="432048" cy="216023"/>
            </a:xfrm>
          </p:grpSpPr>
          <p:sp>
            <p:nvSpPr>
              <p:cNvPr id="231" name="Flowchart: Delay 230"/>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2" name="Flowchart: Delay 231"/>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1" name="Group 236"/>
          <p:cNvGrpSpPr/>
          <p:nvPr/>
        </p:nvGrpSpPr>
        <p:grpSpPr>
          <a:xfrm>
            <a:off x="7120880" y="3288432"/>
            <a:ext cx="792088" cy="504056"/>
            <a:chOff x="6976864" y="4440560"/>
            <a:chExt cx="792088" cy="504056"/>
          </a:xfrm>
        </p:grpSpPr>
        <p:grpSp>
          <p:nvGrpSpPr>
            <p:cNvPr id="72" name="Group 237"/>
            <p:cNvGrpSpPr/>
            <p:nvPr/>
          </p:nvGrpSpPr>
          <p:grpSpPr>
            <a:xfrm>
              <a:off x="6976864" y="4440560"/>
              <a:ext cx="216024" cy="216023"/>
              <a:chOff x="9209112" y="7464897"/>
              <a:chExt cx="432048" cy="216023"/>
            </a:xfrm>
          </p:grpSpPr>
          <p:sp>
            <p:nvSpPr>
              <p:cNvPr id="248" name="Flowchart: Delay 247"/>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9" name="Flowchart: Delay 248"/>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3" name="Group 239"/>
            <p:cNvGrpSpPr/>
            <p:nvPr/>
          </p:nvGrpSpPr>
          <p:grpSpPr>
            <a:xfrm>
              <a:off x="7264896" y="4440560"/>
              <a:ext cx="216024" cy="216023"/>
              <a:chOff x="9209112" y="7464897"/>
              <a:chExt cx="432048" cy="216023"/>
            </a:xfrm>
          </p:grpSpPr>
          <p:sp>
            <p:nvSpPr>
              <p:cNvPr id="246" name="Flowchart: Delay 245"/>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7" name="Flowchart: Delay 246"/>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41" name="Isosceles Triangle 240"/>
            <p:cNvSpPr/>
            <p:nvPr/>
          </p:nvSpPr>
          <p:spPr bwMode="auto">
            <a:xfrm flipV="1">
              <a:off x="7264896"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4" name="Group 241"/>
            <p:cNvGrpSpPr/>
            <p:nvPr/>
          </p:nvGrpSpPr>
          <p:grpSpPr>
            <a:xfrm>
              <a:off x="7552928" y="4440560"/>
              <a:ext cx="216024" cy="216023"/>
              <a:chOff x="9209112" y="7464897"/>
              <a:chExt cx="432048" cy="216023"/>
            </a:xfrm>
          </p:grpSpPr>
          <p:sp>
            <p:nvSpPr>
              <p:cNvPr id="244" name="Flowchart: Delay 24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5" name="Flowchart: Delay 24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43" name="Isosceles Triangle 242"/>
            <p:cNvSpPr/>
            <p:nvPr/>
          </p:nvSpPr>
          <p:spPr bwMode="auto">
            <a:xfrm flipV="1">
              <a:off x="755292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 name="Group 249"/>
          <p:cNvGrpSpPr/>
          <p:nvPr/>
        </p:nvGrpSpPr>
        <p:grpSpPr>
          <a:xfrm>
            <a:off x="1864296" y="2980655"/>
            <a:ext cx="792088" cy="792088"/>
            <a:chOff x="8993088" y="4152528"/>
            <a:chExt cx="792088" cy="792088"/>
          </a:xfrm>
          <a:solidFill>
            <a:srgbClr val="FFFF99"/>
          </a:solidFill>
        </p:grpSpPr>
        <p:sp>
          <p:nvSpPr>
            <p:cNvPr id="251" name="Isosceles Triangle 250"/>
            <p:cNvSpPr/>
            <p:nvPr/>
          </p:nvSpPr>
          <p:spPr bwMode="auto">
            <a:xfrm>
              <a:off x="8993088"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6" name="Group 251"/>
            <p:cNvGrpSpPr/>
            <p:nvPr/>
          </p:nvGrpSpPr>
          <p:grpSpPr>
            <a:xfrm>
              <a:off x="8993088" y="4440560"/>
              <a:ext cx="216024" cy="216023"/>
              <a:chOff x="9209112" y="7464897"/>
              <a:chExt cx="432048" cy="216023"/>
            </a:xfrm>
            <a:grpFill/>
          </p:grpSpPr>
          <p:sp>
            <p:nvSpPr>
              <p:cNvPr id="264" name="Flowchart: Delay 263"/>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5" name="Flowchart: Delay 264"/>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3" name="Isosceles Triangle 252"/>
            <p:cNvSpPr/>
            <p:nvPr/>
          </p:nvSpPr>
          <p:spPr bwMode="auto">
            <a:xfrm flipV="1">
              <a:off x="8993088"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Isosceles Triangle 253"/>
            <p:cNvSpPr/>
            <p:nvPr/>
          </p:nvSpPr>
          <p:spPr bwMode="auto">
            <a:xfrm>
              <a:off x="9281120"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7" name="Group 254"/>
            <p:cNvGrpSpPr/>
            <p:nvPr/>
          </p:nvGrpSpPr>
          <p:grpSpPr>
            <a:xfrm>
              <a:off x="9281120" y="4440560"/>
              <a:ext cx="216024" cy="216023"/>
              <a:chOff x="9209112" y="7464897"/>
              <a:chExt cx="432048" cy="216023"/>
            </a:xfrm>
            <a:grpFill/>
          </p:grpSpPr>
          <p:sp>
            <p:nvSpPr>
              <p:cNvPr id="262" name="Flowchart: Delay 261"/>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3" name="Flowchart: Delay 262"/>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6" name="Isosceles Triangle 255"/>
            <p:cNvSpPr/>
            <p:nvPr/>
          </p:nvSpPr>
          <p:spPr bwMode="auto">
            <a:xfrm flipV="1">
              <a:off x="9281120"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Isosceles Triangle 256"/>
            <p:cNvSpPr/>
            <p:nvPr/>
          </p:nvSpPr>
          <p:spPr bwMode="auto">
            <a:xfrm>
              <a:off x="9569152"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8" name="Group 257"/>
            <p:cNvGrpSpPr/>
            <p:nvPr/>
          </p:nvGrpSpPr>
          <p:grpSpPr>
            <a:xfrm>
              <a:off x="9569152" y="4440560"/>
              <a:ext cx="216024" cy="216023"/>
              <a:chOff x="9209112" y="7464897"/>
              <a:chExt cx="432048" cy="216023"/>
            </a:xfrm>
            <a:grpFill/>
          </p:grpSpPr>
          <p:sp>
            <p:nvSpPr>
              <p:cNvPr id="260" name="Flowchart: Delay 25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1" name="Flowchart: Delay 26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9" name="Isosceles Triangle 258"/>
            <p:cNvSpPr/>
            <p:nvPr/>
          </p:nvSpPr>
          <p:spPr bwMode="auto">
            <a:xfrm flipV="1">
              <a:off x="9569152"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9" name="Group 265"/>
          <p:cNvGrpSpPr/>
          <p:nvPr/>
        </p:nvGrpSpPr>
        <p:grpSpPr>
          <a:xfrm>
            <a:off x="856184" y="2980655"/>
            <a:ext cx="792088" cy="792088"/>
            <a:chOff x="8993088" y="4152528"/>
            <a:chExt cx="792088" cy="792088"/>
          </a:xfrm>
          <a:solidFill>
            <a:srgbClr val="FFFF99"/>
          </a:solidFill>
        </p:grpSpPr>
        <p:sp>
          <p:nvSpPr>
            <p:cNvPr id="267" name="Isosceles Triangle 266"/>
            <p:cNvSpPr/>
            <p:nvPr/>
          </p:nvSpPr>
          <p:spPr bwMode="auto">
            <a:xfrm>
              <a:off x="8993088"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0" name="Group 267"/>
            <p:cNvGrpSpPr/>
            <p:nvPr/>
          </p:nvGrpSpPr>
          <p:grpSpPr>
            <a:xfrm>
              <a:off x="8993088" y="4440560"/>
              <a:ext cx="216024" cy="216023"/>
              <a:chOff x="9209112" y="7464897"/>
              <a:chExt cx="432048" cy="216023"/>
            </a:xfrm>
            <a:grpFill/>
          </p:grpSpPr>
          <p:sp>
            <p:nvSpPr>
              <p:cNvPr id="280" name="Flowchart: Delay 27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1" name="Flowchart: Delay 28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69" name="Isosceles Triangle 268"/>
            <p:cNvSpPr/>
            <p:nvPr/>
          </p:nvSpPr>
          <p:spPr bwMode="auto">
            <a:xfrm flipV="1">
              <a:off x="8993088"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0" name="Isosceles Triangle 269"/>
            <p:cNvSpPr/>
            <p:nvPr/>
          </p:nvSpPr>
          <p:spPr bwMode="auto">
            <a:xfrm>
              <a:off x="9281120"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1" name="Group 270"/>
            <p:cNvGrpSpPr/>
            <p:nvPr/>
          </p:nvGrpSpPr>
          <p:grpSpPr>
            <a:xfrm>
              <a:off x="9281120" y="4440560"/>
              <a:ext cx="216024" cy="216023"/>
              <a:chOff x="9209112" y="7464897"/>
              <a:chExt cx="432048" cy="216023"/>
            </a:xfrm>
            <a:grpFill/>
          </p:grpSpPr>
          <p:sp>
            <p:nvSpPr>
              <p:cNvPr id="278" name="Flowchart: Delay 277"/>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9" name="Flowchart: Delay 278"/>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2" name="Isosceles Triangle 271"/>
            <p:cNvSpPr/>
            <p:nvPr/>
          </p:nvSpPr>
          <p:spPr bwMode="auto">
            <a:xfrm flipV="1">
              <a:off x="9281120"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3" name="Isosceles Triangle 272"/>
            <p:cNvSpPr/>
            <p:nvPr/>
          </p:nvSpPr>
          <p:spPr bwMode="auto">
            <a:xfrm>
              <a:off x="9569152"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2" name="Group 273"/>
            <p:cNvGrpSpPr/>
            <p:nvPr/>
          </p:nvGrpSpPr>
          <p:grpSpPr>
            <a:xfrm>
              <a:off x="9569152" y="4440560"/>
              <a:ext cx="216024" cy="216023"/>
              <a:chOff x="9209112" y="7464897"/>
              <a:chExt cx="432048" cy="216023"/>
            </a:xfrm>
            <a:grpFill/>
          </p:grpSpPr>
          <p:sp>
            <p:nvSpPr>
              <p:cNvPr id="276" name="Flowchart: Delay 27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Flowchart: Delay 27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5" name="Isosceles Triangle 274"/>
            <p:cNvSpPr/>
            <p:nvPr/>
          </p:nvSpPr>
          <p:spPr bwMode="auto">
            <a:xfrm flipV="1">
              <a:off x="9569152"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96" name="Rectangle 295"/>
          <p:cNvSpPr/>
          <p:nvPr/>
        </p:nvSpPr>
        <p:spPr bwMode="auto">
          <a:xfrm flipH="1">
            <a:off x="11081320"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7" name="Rectangle 296"/>
          <p:cNvSpPr/>
          <p:nvPr/>
        </p:nvSpPr>
        <p:spPr bwMode="auto">
          <a:xfrm flipH="1">
            <a:off x="11081320"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8" name="Rectangle 297"/>
          <p:cNvSpPr/>
          <p:nvPr/>
        </p:nvSpPr>
        <p:spPr bwMode="auto">
          <a:xfrm flipH="1">
            <a:off x="11081320"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9" name="Rectangle 298"/>
          <p:cNvSpPr/>
          <p:nvPr/>
        </p:nvSpPr>
        <p:spPr bwMode="auto">
          <a:xfrm flipH="1">
            <a:off x="11081320"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0" name="Rectangle 299"/>
          <p:cNvSpPr/>
          <p:nvPr/>
        </p:nvSpPr>
        <p:spPr bwMode="auto">
          <a:xfrm flipH="1">
            <a:off x="11081320"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1" name="Rectangle 300"/>
          <p:cNvSpPr/>
          <p:nvPr/>
        </p:nvSpPr>
        <p:spPr bwMode="auto">
          <a:xfrm flipH="1">
            <a:off x="11081320"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302" name="Straight Connector 301"/>
          <p:cNvCxnSpPr/>
          <p:nvPr/>
        </p:nvCxnSpPr>
        <p:spPr bwMode="auto">
          <a:xfrm flipH="1" flipV="1">
            <a:off x="11585376"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03" name="TextBox 302"/>
          <p:cNvSpPr txBox="1"/>
          <p:nvPr/>
        </p:nvSpPr>
        <p:spPr>
          <a:xfrm flipH="1">
            <a:off x="11595005" y="5337755"/>
            <a:ext cx="710451" cy="523220"/>
          </a:xfrm>
          <a:prstGeom prst="rect">
            <a:avLst/>
          </a:prstGeom>
          <a:noFill/>
        </p:spPr>
        <p:txBody>
          <a:bodyPr wrap="none" rtlCol="0">
            <a:spAutoFit/>
          </a:bodyPr>
          <a:lstStyle/>
          <a:p>
            <a:r>
              <a:rPr lang="en-US" sz="1400" dirty="0" smtClean="0"/>
              <a:t>E-NNI</a:t>
            </a:r>
          </a:p>
          <a:p>
            <a:r>
              <a:rPr lang="en-US" sz="1400" dirty="0" smtClean="0"/>
              <a:t>Link 4</a:t>
            </a:r>
            <a:endParaRPr lang="en-GB" sz="1400" dirty="0"/>
          </a:p>
        </p:txBody>
      </p:sp>
      <p:grpSp>
        <p:nvGrpSpPr>
          <p:cNvPr id="88" name="Group 303"/>
          <p:cNvGrpSpPr/>
          <p:nvPr/>
        </p:nvGrpSpPr>
        <p:grpSpPr>
          <a:xfrm>
            <a:off x="11151150" y="2980655"/>
            <a:ext cx="792088" cy="792088"/>
            <a:chOff x="8993088" y="4152528"/>
            <a:chExt cx="792088" cy="792088"/>
          </a:xfrm>
          <a:solidFill>
            <a:srgbClr val="FFFF99"/>
          </a:solidFill>
        </p:grpSpPr>
        <p:sp>
          <p:nvSpPr>
            <p:cNvPr id="305" name="Isosceles Triangle 304"/>
            <p:cNvSpPr/>
            <p:nvPr/>
          </p:nvSpPr>
          <p:spPr bwMode="auto">
            <a:xfrm>
              <a:off x="8993088"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9" name="Group 178"/>
            <p:cNvGrpSpPr/>
            <p:nvPr/>
          </p:nvGrpSpPr>
          <p:grpSpPr>
            <a:xfrm>
              <a:off x="8993088" y="4440560"/>
              <a:ext cx="216024" cy="216023"/>
              <a:chOff x="9209112" y="7464897"/>
              <a:chExt cx="432048" cy="216023"/>
            </a:xfrm>
            <a:grpFill/>
          </p:grpSpPr>
          <p:sp>
            <p:nvSpPr>
              <p:cNvPr id="318" name="Flowchart: Delay 317"/>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9" name="Flowchart: Delay 318"/>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07" name="Isosceles Triangle 306"/>
            <p:cNvSpPr/>
            <p:nvPr/>
          </p:nvSpPr>
          <p:spPr bwMode="auto">
            <a:xfrm flipV="1">
              <a:off x="8993088"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8" name="Isosceles Triangle 307"/>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0" name="Group 183"/>
            <p:cNvGrpSpPr/>
            <p:nvPr/>
          </p:nvGrpSpPr>
          <p:grpSpPr>
            <a:xfrm>
              <a:off x="9281120" y="4440560"/>
              <a:ext cx="216024" cy="216023"/>
              <a:chOff x="9209112" y="7464897"/>
              <a:chExt cx="432048" cy="216023"/>
            </a:xfrm>
            <a:grpFill/>
          </p:grpSpPr>
          <p:sp>
            <p:nvSpPr>
              <p:cNvPr id="316" name="Flowchart: Delay 31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7" name="Flowchart: Delay 31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10" name="Isosceles Triangle 309"/>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1" name="Isosceles Triangle 310"/>
            <p:cNvSpPr/>
            <p:nvPr/>
          </p:nvSpPr>
          <p:spPr bwMode="auto">
            <a:xfrm>
              <a:off x="9569152"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1" name="Group 188"/>
            <p:cNvGrpSpPr/>
            <p:nvPr/>
          </p:nvGrpSpPr>
          <p:grpSpPr>
            <a:xfrm>
              <a:off x="9569152" y="4440560"/>
              <a:ext cx="216024" cy="216023"/>
              <a:chOff x="9209112" y="7464897"/>
              <a:chExt cx="432048" cy="216023"/>
            </a:xfrm>
            <a:grpFill/>
          </p:grpSpPr>
          <p:sp>
            <p:nvSpPr>
              <p:cNvPr id="314" name="Flowchart: Delay 313"/>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5" name="Flowchart: Delay 314"/>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13" name="Isosceles Triangle 312"/>
            <p:cNvSpPr/>
            <p:nvPr/>
          </p:nvSpPr>
          <p:spPr bwMode="auto">
            <a:xfrm flipV="1">
              <a:off x="9569152"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2" name="Group 324"/>
          <p:cNvGrpSpPr/>
          <p:nvPr/>
        </p:nvGrpSpPr>
        <p:grpSpPr>
          <a:xfrm>
            <a:off x="7264896" y="4348807"/>
            <a:ext cx="4528592" cy="216024"/>
            <a:chOff x="7120880" y="5376664"/>
            <a:chExt cx="4528592" cy="216024"/>
          </a:xfrm>
        </p:grpSpPr>
        <p:sp>
          <p:nvSpPr>
            <p:cNvPr id="143" name="Isosceles Triangle 142"/>
            <p:cNvSpPr/>
            <p:nvPr/>
          </p:nvSpPr>
          <p:spPr bwMode="auto">
            <a:xfrm flipV="1">
              <a:off x="112253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1" name="Isosceles Triangle 320"/>
            <p:cNvSpPr/>
            <p:nvPr/>
          </p:nvSpPr>
          <p:spPr bwMode="auto">
            <a:xfrm flipV="1">
              <a:off x="102251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2" name="Isosceles Triangle 321"/>
            <p:cNvSpPr/>
            <p:nvPr/>
          </p:nvSpPr>
          <p:spPr bwMode="auto">
            <a:xfrm flipV="1">
              <a:off x="9217024"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3" name="Isosceles Triangle 322"/>
            <p:cNvSpPr/>
            <p:nvPr/>
          </p:nvSpPr>
          <p:spPr bwMode="auto">
            <a:xfrm flipV="1">
              <a:off x="8208912"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4" name="Isosceles Triangle 323"/>
            <p:cNvSpPr/>
            <p:nvPr/>
          </p:nvSpPr>
          <p:spPr bwMode="auto">
            <a:xfrm flipV="1">
              <a:off x="7120880"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3" name="Group 325"/>
          <p:cNvGrpSpPr/>
          <p:nvPr/>
        </p:nvGrpSpPr>
        <p:grpSpPr>
          <a:xfrm>
            <a:off x="1000200" y="4348807"/>
            <a:ext cx="4528592" cy="216024"/>
            <a:chOff x="7120880" y="5376664"/>
            <a:chExt cx="4528592" cy="216024"/>
          </a:xfrm>
        </p:grpSpPr>
        <p:sp>
          <p:nvSpPr>
            <p:cNvPr id="327" name="Isosceles Triangle 326"/>
            <p:cNvSpPr/>
            <p:nvPr/>
          </p:nvSpPr>
          <p:spPr bwMode="auto">
            <a:xfrm flipV="1">
              <a:off x="112253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flipV="1">
              <a:off x="102251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Isosceles Triangle 328"/>
            <p:cNvSpPr/>
            <p:nvPr/>
          </p:nvSpPr>
          <p:spPr bwMode="auto">
            <a:xfrm flipV="1">
              <a:off x="9217024"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0" name="Isosceles Triangle 329"/>
            <p:cNvSpPr/>
            <p:nvPr/>
          </p:nvSpPr>
          <p:spPr bwMode="auto">
            <a:xfrm flipV="1">
              <a:off x="8208912"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flipV="1">
              <a:off x="7120880"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33" name="Straight Connector 332"/>
          <p:cNvCxnSpPr/>
          <p:nvPr/>
        </p:nvCxnSpPr>
        <p:spPr bwMode="auto">
          <a:xfrm flipH="1">
            <a:off x="3232450" y="6221015"/>
            <a:ext cx="63367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39" name="TextBox 338"/>
          <p:cNvSpPr txBox="1"/>
          <p:nvPr/>
        </p:nvSpPr>
        <p:spPr>
          <a:xfrm>
            <a:off x="4672608" y="5952728"/>
            <a:ext cx="1872208" cy="307777"/>
          </a:xfrm>
          <a:prstGeom prst="rect">
            <a:avLst/>
          </a:prstGeom>
          <a:noFill/>
        </p:spPr>
        <p:txBody>
          <a:bodyPr wrap="square" rtlCol="0">
            <a:spAutoFit/>
          </a:bodyPr>
          <a:lstStyle/>
          <a:p>
            <a:pPr algn="ctr"/>
            <a:r>
              <a:rPr lang="en-US" sz="1400" dirty="0" smtClean="0"/>
              <a:t>Intra-DAS Link</a:t>
            </a:r>
            <a:endParaRPr lang="en-GB" sz="1400" dirty="0"/>
          </a:p>
        </p:txBody>
      </p:sp>
      <p:sp>
        <p:nvSpPr>
          <p:cNvPr id="282" name="TextBox 281"/>
          <p:cNvSpPr txBox="1"/>
          <p:nvPr/>
        </p:nvSpPr>
        <p:spPr>
          <a:xfrm>
            <a:off x="64096" y="2764631"/>
            <a:ext cx="648072" cy="430887"/>
          </a:xfrm>
          <a:prstGeom prst="rect">
            <a:avLst/>
          </a:prstGeom>
          <a:noFill/>
        </p:spPr>
        <p:txBody>
          <a:bodyPr wrap="square" rtlCol="0">
            <a:spAutoFit/>
          </a:bodyPr>
          <a:lstStyle/>
          <a:p>
            <a:pPr algn="ctr"/>
            <a:r>
              <a:rPr lang="en-GB" sz="1100" b="0" dirty="0" smtClean="0"/>
              <a:t>EC NO</a:t>
            </a:r>
            <a:endParaRPr lang="en-US" sz="1100" b="0" dirty="0" smtClean="0"/>
          </a:p>
          <a:p>
            <a:pPr algn="ctr"/>
            <a:r>
              <a:rPr lang="en-GB" sz="1100" b="0" dirty="0" smtClean="0"/>
              <a:t>MEP</a:t>
            </a:r>
            <a:endParaRPr lang="en-GB" sz="1100" b="0" dirty="0"/>
          </a:p>
        </p:txBody>
      </p:sp>
      <p:sp>
        <p:nvSpPr>
          <p:cNvPr id="284" name="TextBox 283"/>
          <p:cNvSpPr txBox="1"/>
          <p:nvPr/>
        </p:nvSpPr>
        <p:spPr>
          <a:xfrm>
            <a:off x="-79920" y="3485872"/>
            <a:ext cx="936104" cy="430887"/>
          </a:xfrm>
          <a:prstGeom prst="rect">
            <a:avLst/>
          </a:prstGeom>
          <a:noFill/>
        </p:spPr>
        <p:txBody>
          <a:bodyPr wrap="square" rtlCol="0">
            <a:spAutoFit/>
          </a:bodyPr>
          <a:lstStyle/>
          <a:p>
            <a:pPr algn="ctr"/>
            <a:r>
              <a:rPr lang="en-GB" sz="1100" b="0" dirty="0" smtClean="0"/>
              <a:t>EC E-NNI</a:t>
            </a:r>
            <a:endParaRPr lang="en-US" sz="1100" b="0" dirty="0" smtClean="0"/>
          </a:p>
          <a:p>
            <a:pPr algn="ctr"/>
            <a:r>
              <a:rPr lang="en-GB" sz="1100" b="0" dirty="0" smtClean="0"/>
              <a:t>MEP</a:t>
            </a:r>
            <a:endParaRPr lang="en-GB" sz="1100" b="0" dirty="0"/>
          </a:p>
        </p:txBody>
      </p:sp>
      <p:sp>
        <p:nvSpPr>
          <p:cNvPr id="286" name="TextBox 285"/>
          <p:cNvSpPr txBox="1"/>
          <p:nvPr/>
        </p:nvSpPr>
        <p:spPr>
          <a:xfrm>
            <a:off x="64096" y="3125832"/>
            <a:ext cx="648072" cy="430887"/>
          </a:xfrm>
          <a:prstGeom prst="rect">
            <a:avLst/>
          </a:prstGeom>
          <a:noFill/>
        </p:spPr>
        <p:txBody>
          <a:bodyPr wrap="square" rtlCol="0">
            <a:spAutoFit/>
          </a:bodyPr>
          <a:lstStyle/>
          <a:p>
            <a:pPr algn="ctr"/>
            <a:r>
              <a:rPr lang="en-GB" sz="1100" b="0" dirty="0" smtClean="0"/>
              <a:t>EC SP</a:t>
            </a:r>
            <a:endParaRPr lang="en-US" sz="1100" b="0" dirty="0" smtClean="0"/>
          </a:p>
          <a:p>
            <a:pPr algn="ctr"/>
            <a:r>
              <a:rPr lang="en-GB" sz="1100" b="0" dirty="0" smtClean="0"/>
              <a:t>MIP</a:t>
            </a:r>
            <a:endParaRPr lang="en-GB" sz="1100" b="0" dirty="0"/>
          </a:p>
        </p:txBody>
      </p:sp>
      <p:sp>
        <p:nvSpPr>
          <p:cNvPr id="288" name="TextBox 287"/>
          <p:cNvSpPr txBox="1"/>
          <p:nvPr/>
        </p:nvSpPr>
        <p:spPr>
          <a:xfrm>
            <a:off x="6040760" y="3124671"/>
            <a:ext cx="648072" cy="430887"/>
          </a:xfrm>
          <a:prstGeom prst="rect">
            <a:avLst/>
          </a:prstGeom>
          <a:noFill/>
        </p:spPr>
        <p:txBody>
          <a:bodyPr wrap="square" rtlCol="0">
            <a:spAutoFit/>
          </a:bodyPr>
          <a:lstStyle/>
          <a:p>
            <a:pPr algn="ctr"/>
            <a:r>
              <a:rPr lang="en-GB" sz="1100" b="0" dirty="0" smtClean="0"/>
              <a:t>EC NO</a:t>
            </a:r>
            <a:endParaRPr lang="en-US" sz="1100" b="0" dirty="0" smtClean="0"/>
          </a:p>
          <a:p>
            <a:pPr algn="ctr"/>
            <a:r>
              <a:rPr lang="en-GB" sz="1100" b="0" dirty="0" smtClean="0"/>
              <a:t>MIP</a:t>
            </a:r>
            <a:endParaRPr lang="en-GB" sz="1100" b="0" dirty="0"/>
          </a:p>
        </p:txBody>
      </p:sp>
      <p:sp>
        <p:nvSpPr>
          <p:cNvPr id="332" name="TextBox 331"/>
          <p:cNvSpPr txBox="1"/>
          <p:nvPr/>
        </p:nvSpPr>
        <p:spPr>
          <a:xfrm>
            <a:off x="64096" y="4276799"/>
            <a:ext cx="648072" cy="430887"/>
          </a:xfrm>
          <a:prstGeom prst="rect">
            <a:avLst/>
          </a:prstGeom>
          <a:noFill/>
        </p:spPr>
        <p:txBody>
          <a:bodyPr wrap="square" rtlCol="0">
            <a:spAutoFit/>
          </a:bodyPr>
          <a:lstStyle/>
          <a:p>
            <a:pPr algn="ctr"/>
            <a:r>
              <a:rPr lang="en-GB" sz="1100" b="0" dirty="0" smtClean="0"/>
              <a:t>Link</a:t>
            </a:r>
            <a:endParaRPr lang="en-US" sz="1100" b="0" dirty="0" smtClean="0"/>
          </a:p>
          <a:p>
            <a:pPr algn="ctr"/>
            <a:r>
              <a:rPr lang="en-GB" sz="1100" b="0" dirty="0" smtClean="0"/>
              <a:t>MEP</a:t>
            </a:r>
            <a:endParaRPr lang="en-GB" sz="1100" b="0" dirty="0"/>
          </a:p>
        </p:txBody>
      </p:sp>
      <p:sp>
        <p:nvSpPr>
          <p:cNvPr id="334" name="TextBox 333"/>
          <p:cNvSpPr txBox="1"/>
          <p:nvPr/>
        </p:nvSpPr>
        <p:spPr>
          <a:xfrm>
            <a:off x="5896744" y="3484711"/>
            <a:ext cx="936104" cy="430887"/>
          </a:xfrm>
          <a:prstGeom prst="rect">
            <a:avLst/>
          </a:prstGeom>
          <a:noFill/>
        </p:spPr>
        <p:txBody>
          <a:bodyPr wrap="square" rtlCol="0">
            <a:spAutoFit/>
          </a:bodyPr>
          <a:lstStyle/>
          <a:p>
            <a:pPr algn="ctr"/>
            <a:r>
              <a:rPr lang="en-GB" sz="1100" b="0" dirty="0" smtClean="0"/>
              <a:t>EC SNCP</a:t>
            </a:r>
            <a:endParaRPr lang="en-US" sz="1100" b="0" dirty="0" smtClean="0"/>
          </a:p>
          <a:p>
            <a:pPr algn="ctr"/>
            <a:r>
              <a:rPr lang="en-GB" sz="1100" b="0" dirty="0" smtClean="0"/>
              <a:t>MEP</a:t>
            </a:r>
            <a:endParaRPr lang="en-GB" sz="1100" b="0" dirty="0"/>
          </a:p>
        </p:txBody>
      </p:sp>
      <p:sp>
        <p:nvSpPr>
          <p:cNvPr id="335" name="Rectangle 334"/>
          <p:cNvSpPr/>
          <p:nvPr/>
        </p:nvSpPr>
        <p:spPr bwMode="auto">
          <a:xfrm flipH="1">
            <a:off x="7336904" y="2692623"/>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cxnSp>
        <p:nvCxnSpPr>
          <p:cNvPr id="346" name="Straight Connector 345"/>
          <p:cNvCxnSpPr/>
          <p:nvPr/>
        </p:nvCxnSpPr>
        <p:spPr bwMode="auto">
          <a:xfrm>
            <a:off x="395252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1" name="Straight Connector 350"/>
          <p:cNvCxnSpPr/>
          <p:nvPr/>
        </p:nvCxnSpPr>
        <p:spPr bwMode="auto">
          <a:xfrm>
            <a:off x="438457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3" name="Straight Connector 352"/>
          <p:cNvCxnSpPr/>
          <p:nvPr/>
        </p:nvCxnSpPr>
        <p:spPr bwMode="auto">
          <a:xfrm>
            <a:off x="510465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4" name="Straight Connector 353"/>
          <p:cNvCxnSpPr/>
          <p:nvPr/>
        </p:nvCxnSpPr>
        <p:spPr bwMode="auto">
          <a:xfrm>
            <a:off x="5608712"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5" name="Straight Connector 354"/>
          <p:cNvCxnSpPr/>
          <p:nvPr/>
        </p:nvCxnSpPr>
        <p:spPr bwMode="auto">
          <a:xfrm>
            <a:off x="719288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6" name="Straight Connector 355"/>
          <p:cNvCxnSpPr/>
          <p:nvPr/>
        </p:nvCxnSpPr>
        <p:spPr bwMode="auto">
          <a:xfrm>
            <a:off x="762493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7" name="Straight Connector 356"/>
          <p:cNvCxnSpPr/>
          <p:nvPr/>
        </p:nvCxnSpPr>
        <p:spPr bwMode="auto">
          <a:xfrm>
            <a:off x="834501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8" name="Straight Connector 357"/>
          <p:cNvCxnSpPr/>
          <p:nvPr/>
        </p:nvCxnSpPr>
        <p:spPr bwMode="auto">
          <a:xfrm>
            <a:off x="8849072"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62" name="Straight Connector 361"/>
          <p:cNvCxnSpPr/>
          <p:nvPr/>
        </p:nvCxnSpPr>
        <p:spPr bwMode="auto">
          <a:xfrm>
            <a:off x="323244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63" name="Straight Connector 362"/>
          <p:cNvCxnSpPr/>
          <p:nvPr/>
        </p:nvCxnSpPr>
        <p:spPr bwMode="auto">
          <a:xfrm>
            <a:off x="2224336"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66" name="Straight Connector 365"/>
          <p:cNvCxnSpPr/>
          <p:nvPr/>
        </p:nvCxnSpPr>
        <p:spPr bwMode="auto">
          <a:xfrm>
            <a:off x="1216224"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70" name="Straight Connector 369"/>
          <p:cNvCxnSpPr/>
          <p:nvPr/>
        </p:nvCxnSpPr>
        <p:spPr bwMode="auto">
          <a:xfrm>
            <a:off x="9543504"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71" name="Straight Connector 370"/>
          <p:cNvCxnSpPr/>
          <p:nvPr/>
        </p:nvCxnSpPr>
        <p:spPr bwMode="auto">
          <a:xfrm>
            <a:off x="11487720"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72" name="Straight Connector 371"/>
          <p:cNvCxnSpPr/>
          <p:nvPr/>
        </p:nvCxnSpPr>
        <p:spPr bwMode="auto">
          <a:xfrm>
            <a:off x="10479608"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573" name="TextBox 572"/>
          <p:cNvSpPr txBox="1"/>
          <p:nvPr/>
        </p:nvSpPr>
        <p:spPr>
          <a:xfrm>
            <a:off x="6216593" y="5932983"/>
            <a:ext cx="1696375" cy="307777"/>
          </a:xfrm>
          <a:prstGeom prst="rect">
            <a:avLst/>
          </a:prstGeom>
          <a:noFill/>
        </p:spPr>
        <p:txBody>
          <a:bodyPr wrap="square" rtlCol="0">
            <a:spAutoFit/>
          </a:bodyPr>
          <a:lstStyle/>
          <a:p>
            <a:r>
              <a:rPr lang="en-US" sz="1400" dirty="0" smtClean="0">
                <a:solidFill>
                  <a:srgbClr val="FF0000"/>
                </a:solidFill>
              </a:rPr>
              <a:t>(</a:t>
            </a:r>
            <a:r>
              <a:rPr lang="en-GB" sz="1400" dirty="0" smtClean="0">
                <a:solidFill>
                  <a:srgbClr val="FF0000"/>
                </a:solidFill>
              </a:rPr>
              <a:t>E-NNI )</a:t>
            </a:r>
            <a:endParaRPr lang="en-GB" sz="1400" dirty="0">
              <a:solidFill>
                <a:srgbClr val="FF0000"/>
              </a:solidFill>
            </a:endParaRPr>
          </a:p>
        </p:txBody>
      </p:sp>
      <p:grpSp>
        <p:nvGrpSpPr>
          <p:cNvPr id="325" name="Group 249"/>
          <p:cNvGrpSpPr/>
          <p:nvPr/>
        </p:nvGrpSpPr>
        <p:grpSpPr>
          <a:xfrm>
            <a:off x="2872408" y="3000400"/>
            <a:ext cx="792088" cy="792088"/>
            <a:chOff x="8993088" y="4152528"/>
            <a:chExt cx="792088" cy="792088"/>
          </a:xfrm>
        </p:grpSpPr>
        <p:sp>
          <p:nvSpPr>
            <p:cNvPr id="326" name="Isosceles Triangle 325"/>
            <p:cNvSpPr/>
            <p:nvPr/>
          </p:nvSpPr>
          <p:spPr bwMode="auto">
            <a:xfrm>
              <a:off x="8993088" y="4152528"/>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49" name="Group 251"/>
            <p:cNvGrpSpPr/>
            <p:nvPr/>
          </p:nvGrpSpPr>
          <p:grpSpPr>
            <a:xfrm>
              <a:off x="8993088" y="4440560"/>
              <a:ext cx="216024" cy="216023"/>
              <a:chOff x="9209112" y="7464897"/>
              <a:chExt cx="432048" cy="216023"/>
            </a:xfrm>
          </p:grpSpPr>
          <p:sp>
            <p:nvSpPr>
              <p:cNvPr id="381" name="Flowchart: Delay 380"/>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2" name="Flowchart: Delay 381"/>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50" name="Isosceles Triangle 349"/>
            <p:cNvSpPr/>
            <p:nvPr/>
          </p:nvSpPr>
          <p:spPr bwMode="auto">
            <a:xfrm flipV="1">
              <a:off x="8993088"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2" name="Isosceles Triangle 351"/>
            <p:cNvSpPr/>
            <p:nvPr/>
          </p:nvSpPr>
          <p:spPr bwMode="auto">
            <a:xfrm>
              <a:off x="9281120" y="4152528"/>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64" name="Group 254"/>
            <p:cNvGrpSpPr/>
            <p:nvPr/>
          </p:nvGrpSpPr>
          <p:grpSpPr>
            <a:xfrm>
              <a:off x="9281120" y="4440560"/>
              <a:ext cx="216024" cy="216023"/>
              <a:chOff x="9209112" y="7464897"/>
              <a:chExt cx="432048" cy="216023"/>
            </a:xfrm>
          </p:grpSpPr>
          <p:sp>
            <p:nvSpPr>
              <p:cNvPr id="379" name="Flowchart: Delay 378"/>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0" name="Flowchart: Delay 379"/>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65" name="Isosceles Triangle 364"/>
            <p:cNvSpPr/>
            <p:nvPr/>
          </p:nvSpPr>
          <p:spPr bwMode="auto">
            <a:xfrm flipV="1">
              <a:off x="9281120"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4" name="Isosceles Triangle 373"/>
            <p:cNvSpPr/>
            <p:nvPr/>
          </p:nvSpPr>
          <p:spPr bwMode="auto">
            <a:xfrm>
              <a:off x="9569152" y="4152528"/>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75" name="Group 257"/>
            <p:cNvGrpSpPr/>
            <p:nvPr/>
          </p:nvGrpSpPr>
          <p:grpSpPr>
            <a:xfrm>
              <a:off x="9569152" y="4440560"/>
              <a:ext cx="216024" cy="216023"/>
              <a:chOff x="9209112" y="7464897"/>
              <a:chExt cx="432048" cy="216023"/>
            </a:xfrm>
          </p:grpSpPr>
          <p:sp>
            <p:nvSpPr>
              <p:cNvPr id="377" name="Flowchart: Delay 376"/>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8" name="Flowchart: Delay 377"/>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76" name="Isosceles Triangle 375"/>
            <p:cNvSpPr/>
            <p:nvPr/>
          </p:nvSpPr>
          <p:spPr bwMode="auto">
            <a:xfrm flipV="1">
              <a:off x="9569152"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3" name="Group 193"/>
          <p:cNvGrpSpPr/>
          <p:nvPr/>
        </p:nvGrpSpPr>
        <p:grpSpPr>
          <a:xfrm>
            <a:off x="9137104" y="3000400"/>
            <a:ext cx="792088" cy="792088"/>
            <a:chOff x="8993088" y="4152528"/>
            <a:chExt cx="792088" cy="792088"/>
          </a:xfrm>
        </p:grpSpPr>
        <p:sp>
          <p:nvSpPr>
            <p:cNvPr id="384" name="Isosceles Triangle 383"/>
            <p:cNvSpPr/>
            <p:nvPr/>
          </p:nvSpPr>
          <p:spPr bwMode="auto">
            <a:xfrm>
              <a:off x="8993088" y="4152528"/>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85" name="Group 178"/>
            <p:cNvGrpSpPr/>
            <p:nvPr/>
          </p:nvGrpSpPr>
          <p:grpSpPr>
            <a:xfrm>
              <a:off x="8993088" y="4440560"/>
              <a:ext cx="216024" cy="216023"/>
              <a:chOff x="9209112" y="7464897"/>
              <a:chExt cx="432048" cy="216023"/>
            </a:xfrm>
          </p:grpSpPr>
          <p:sp>
            <p:nvSpPr>
              <p:cNvPr id="397" name="Flowchart: Delay 396"/>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8" name="Flowchart: Delay 397"/>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86" name="Isosceles Triangle 385"/>
            <p:cNvSpPr/>
            <p:nvPr/>
          </p:nvSpPr>
          <p:spPr bwMode="auto">
            <a:xfrm flipV="1">
              <a:off x="8993088"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7" name="Isosceles Triangle 386"/>
            <p:cNvSpPr/>
            <p:nvPr/>
          </p:nvSpPr>
          <p:spPr bwMode="auto">
            <a:xfrm>
              <a:off x="9281120" y="4152528"/>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88" name="Group 183"/>
            <p:cNvGrpSpPr/>
            <p:nvPr/>
          </p:nvGrpSpPr>
          <p:grpSpPr>
            <a:xfrm>
              <a:off x="9281120" y="4440560"/>
              <a:ext cx="216024" cy="216023"/>
              <a:chOff x="9209112" y="7464897"/>
              <a:chExt cx="432048" cy="216023"/>
            </a:xfrm>
          </p:grpSpPr>
          <p:sp>
            <p:nvSpPr>
              <p:cNvPr id="395" name="Flowchart: Delay 394"/>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6" name="Flowchart: Delay 395"/>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89" name="Isosceles Triangle 388"/>
            <p:cNvSpPr/>
            <p:nvPr/>
          </p:nvSpPr>
          <p:spPr bwMode="auto">
            <a:xfrm flipV="1">
              <a:off x="9281120"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0" name="Isosceles Triangle 389"/>
            <p:cNvSpPr/>
            <p:nvPr/>
          </p:nvSpPr>
          <p:spPr bwMode="auto">
            <a:xfrm>
              <a:off x="9569152" y="4152528"/>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91" name="Group 188"/>
            <p:cNvGrpSpPr/>
            <p:nvPr/>
          </p:nvGrpSpPr>
          <p:grpSpPr>
            <a:xfrm>
              <a:off x="9569152" y="4440560"/>
              <a:ext cx="216024" cy="216023"/>
              <a:chOff x="9209112" y="7464897"/>
              <a:chExt cx="432048" cy="216023"/>
            </a:xfrm>
          </p:grpSpPr>
          <p:sp>
            <p:nvSpPr>
              <p:cNvPr id="393" name="Flowchart: Delay 392"/>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4" name="Flowchart: Delay 393"/>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92" name="Isosceles Triangle 391"/>
            <p:cNvSpPr/>
            <p:nvPr/>
          </p:nvSpPr>
          <p:spPr bwMode="auto">
            <a:xfrm flipV="1">
              <a:off x="9569152"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09" name="TextBox 408"/>
          <p:cNvSpPr txBox="1"/>
          <p:nvPr/>
        </p:nvSpPr>
        <p:spPr>
          <a:xfrm>
            <a:off x="7615838" y="2662426"/>
            <a:ext cx="441146" cy="553998"/>
          </a:xfrm>
          <a:prstGeom prst="rect">
            <a:avLst/>
          </a:prstGeom>
          <a:noFill/>
        </p:spPr>
        <p:txBody>
          <a:bodyPr wrap="none" rtlCol="0">
            <a:spAutoFit/>
          </a:bodyPr>
          <a:lstStyle/>
          <a:p>
            <a:r>
              <a:rPr lang="en-GB" dirty="0" smtClean="0">
                <a:solidFill>
                  <a:srgbClr val="FF0000"/>
                </a:solidFill>
              </a:rPr>
              <a:t>X</a:t>
            </a:r>
            <a:endParaRPr lang="en-US" dirty="0">
              <a:solidFill>
                <a:srgbClr val="FF0000"/>
              </a:solidFill>
            </a:endParaRPr>
          </a:p>
        </p:txBody>
      </p:sp>
      <p:sp>
        <p:nvSpPr>
          <p:cNvPr id="295" name="TextBox 294"/>
          <p:cNvSpPr txBox="1"/>
          <p:nvPr/>
        </p:nvSpPr>
        <p:spPr>
          <a:xfrm>
            <a:off x="8070073" y="1705997"/>
            <a:ext cx="575799" cy="646331"/>
          </a:xfrm>
          <a:prstGeom prst="rect">
            <a:avLst/>
          </a:prstGeom>
          <a:noFill/>
        </p:spPr>
        <p:txBody>
          <a:bodyPr wrap="none" rtlCol="0">
            <a:spAutoFit/>
          </a:bodyPr>
          <a:lstStyle/>
          <a:p>
            <a:r>
              <a:rPr lang="en-GB" sz="1800" dirty="0" smtClean="0">
                <a:solidFill>
                  <a:srgbClr val="C00000"/>
                </a:solidFill>
              </a:rPr>
              <a:t>@D</a:t>
            </a:r>
          </a:p>
          <a:p>
            <a:r>
              <a:rPr lang="en-GB" sz="1800" dirty="0" smtClean="0"/>
              <a:t>@P</a:t>
            </a:r>
            <a:endParaRPr lang="en-US" sz="1800" dirty="0"/>
          </a:p>
        </p:txBody>
      </p:sp>
      <p:sp>
        <p:nvSpPr>
          <p:cNvPr id="304" name="TextBox 303"/>
          <p:cNvSpPr txBox="1"/>
          <p:nvPr/>
        </p:nvSpPr>
        <p:spPr>
          <a:xfrm>
            <a:off x="3592488" y="1633989"/>
            <a:ext cx="575799" cy="646331"/>
          </a:xfrm>
          <a:prstGeom prst="rect">
            <a:avLst/>
          </a:prstGeom>
          <a:noFill/>
        </p:spPr>
        <p:txBody>
          <a:bodyPr wrap="none" rtlCol="0">
            <a:spAutoFit/>
          </a:bodyPr>
          <a:lstStyle/>
          <a:p>
            <a:r>
              <a:rPr lang="en-GB" sz="1800" dirty="0" smtClean="0">
                <a:solidFill>
                  <a:srgbClr val="C00000"/>
                </a:solidFill>
              </a:rPr>
              <a:t>@A</a:t>
            </a:r>
          </a:p>
          <a:p>
            <a:r>
              <a:rPr lang="en-GB" sz="1800" dirty="0" smtClean="0"/>
              <a:t>@A</a:t>
            </a:r>
            <a:endParaRPr lang="en-US" sz="1800" dirty="0"/>
          </a:p>
        </p:txBody>
      </p:sp>
      <p:sp>
        <p:nvSpPr>
          <p:cNvPr id="306" name="TextBox 305"/>
          <p:cNvSpPr txBox="1"/>
          <p:nvPr/>
        </p:nvSpPr>
        <p:spPr>
          <a:xfrm>
            <a:off x="5320945" y="1632248"/>
            <a:ext cx="575799" cy="646331"/>
          </a:xfrm>
          <a:prstGeom prst="rect">
            <a:avLst/>
          </a:prstGeom>
          <a:noFill/>
        </p:spPr>
        <p:txBody>
          <a:bodyPr wrap="none" rtlCol="0">
            <a:spAutoFit/>
          </a:bodyPr>
          <a:lstStyle/>
          <a:p>
            <a:r>
              <a:rPr lang="en-GB" sz="1800" dirty="0" smtClean="0">
                <a:solidFill>
                  <a:srgbClr val="C00000"/>
                </a:solidFill>
              </a:rPr>
              <a:t>@B</a:t>
            </a:r>
          </a:p>
          <a:p>
            <a:r>
              <a:rPr lang="en-GB" sz="1800" dirty="0" smtClean="0"/>
              <a:t>@B</a:t>
            </a:r>
            <a:endParaRPr lang="en-US" sz="1800" dirty="0"/>
          </a:p>
        </p:txBody>
      </p:sp>
      <p:sp>
        <p:nvSpPr>
          <p:cNvPr id="309" name="TextBox 308"/>
          <p:cNvSpPr txBox="1"/>
          <p:nvPr/>
        </p:nvSpPr>
        <p:spPr>
          <a:xfrm>
            <a:off x="6905121" y="1704256"/>
            <a:ext cx="575799" cy="646331"/>
          </a:xfrm>
          <a:prstGeom prst="rect">
            <a:avLst/>
          </a:prstGeom>
          <a:noFill/>
        </p:spPr>
        <p:txBody>
          <a:bodyPr wrap="none" rtlCol="0">
            <a:spAutoFit/>
          </a:bodyPr>
          <a:lstStyle/>
          <a:p>
            <a:r>
              <a:rPr lang="en-GB" sz="1800" dirty="0" smtClean="0">
                <a:solidFill>
                  <a:srgbClr val="C00000"/>
                </a:solidFill>
              </a:rPr>
              <a:t>@C</a:t>
            </a:r>
          </a:p>
          <a:p>
            <a:r>
              <a:rPr lang="en-GB" sz="1800" dirty="0" smtClean="0"/>
              <a:t>@C</a:t>
            </a:r>
            <a:endParaRPr lang="en-US" sz="1800" dirty="0"/>
          </a:p>
        </p:txBody>
      </p:sp>
      <p:sp>
        <p:nvSpPr>
          <p:cNvPr id="312" name="TextBox 311"/>
          <p:cNvSpPr txBox="1"/>
          <p:nvPr/>
        </p:nvSpPr>
        <p:spPr>
          <a:xfrm>
            <a:off x="8561305" y="1704256"/>
            <a:ext cx="575799" cy="646331"/>
          </a:xfrm>
          <a:prstGeom prst="rect">
            <a:avLst/>
          </a:prstGeom>
          <a:noFill/>
        </p:spPr>
        <p:txBody>
          <a:bodyPr wrap="none" rtlCol="0">
            <a:spAutoFit/>
          </a:bodyPr>
          <a:lstStyle/>
          <a:p>
            <a:r>
              <a:rPr lang="en-GB" sz="1800" dirty="0" smtClean="0">
                <a:solidFill>
                  <a:srgbClr val="C00000"/>
                </a:solidFill>
              </a:rPr>
              <a:t>@D</a:t>
            </a:r>
          </a:p>
          <a:p>
            <a:r>
              <a:rPr lang="en-GB" sz="1800" dirty="0" smtClean="0"/>
              <a:t>@D</a:t>
            </a:r>
            <a:endParaRPr lang="en-US" sz="1800" dirty="0"/>
          </a:p>
        </p:txBody>
      </p:sp>
      <p:sp>
        <p:nvSpPr>
          <p:cNvPr id="320" name="TextBox 319"/>
          <p:cNvSpPr txBox="1"/>
          <p:nvPr/>
        </p:nvSpPr>
        <p:spPr>
          <a:xfrm>
            <a:off x="7429889" y="1704256"/>
            <a:ext cx="627095" cy="646331"/>
          </a:xfrm>
          <a:prstGeom prst="rect">
            <a:avLst/>
          </a:prstGeom>
          <a:noFill/>
        </p:spPr>
        <p:txBody>
          <a:bodyPr wrap="none" rtlCol="0">
            <a:spAutoFit/>
          </a:bodyPr>
          <a:lstStyle/>
          <a:p>
            <a:r>
              <a:rPr lang="en-GB" sz="1800" dirty="0" smtClean="0">
                <a:solidFill>
                  <a:srgbClr val="C00000"/>
                </a:solidFill>
              </a:rPr>
              <a:t>@C</a:t>
            </a:r>
          </a:p>
          <a:p>
            <a:r>
              <a:rPr lang="en-GB" sz="1800" dirty="0" smtClean="0"/>
              <a:t>@W</a:t>
            </a:r>
            <a:endParaRPr lang="en-US" sz="1800" dirty="0"/>
          </a:p>
        </p:txBody>
      </p:sp>
      <p:sp>
        <p:nvSpPr>
          <p:cNvPr id="373" name="TextBox 372"/>
          <p:cNvSpPr txBox="1"/>
          <p:nvPr/>
        </p:nvSpPr>
        <p:spPr>
          <a:xfrm>
            <a:off x="928457" y="1633989"/>
            <a:ext cx="588623" cy="646331"/>
          </a:xfrm>
          <a:prstGeom prst="rect">
            <a:avLst/>
          </a:prstGeom>
          <a:noFill/>
        </p:spPr>
        <p:txBody>
          <a:bodyPr wrap="none" rtlCol="0">
            <a:spAutoFit/>
          </a:bodyPr>
          <a:lstStyle/>
          <a:p>
            <a:r>
              <a:rPr lang="en-GB" sz="1800" dirty="0" smtClean="0">
                <a:solidFill>
                  <a:srgbClr val="C00000"/>
                </a:solidFill>
              </a:rPr>
              <a:t>@O</a:t>
            </a:r>
          </a:p>
          <a:p>
            <a:r>
              <a:rPr lang="en-GB" sz="1800" dirty="0" smtClean="0"/>
              <a:t>@S</a:t>
            </a:r>
            <a:endParaRPr lang="en-US" sz="1800" dirty="0"/>
          </a:p>
        </p:txBody>
      </p:sp>
      <p:sp>
        <p:nvSpPr>
          <p:cNvPr id="399" name="TextBox 398"/>
          <p:cNvSpPr txBox="1"/>
          <p:nvPr/>
        </p:nvSpPr>
        <p:spPr>
          <a:xfrm>
            <a:off x="1936569" y="1632248"/>
            <a:ext cx="562975" cy="646331"/>
          </a:xfrm>
          <a:prstGeom prst="rect">
            <a:avLst/>
          </a:prstGeom>
          <a:noFill/>
        </p:spPr>
        <p:txBody>
          <a:bodyPr wrap="none" rtlCol="0">
            <a:spAutoFit/>
          </a:bodyPr>
          <a:lstStyle/>
          <a:p>
            <a:r>
              <a:rPr lang="en-GB" sz="1800" dirty="0" smtClean="0">
                <a:solidFill>
                  <a:srgbClr val="C00000"/>
                </a:solidFill>
              </a:rPr>
              <a:t>@P</a:t>
            </a:r>
          </a:p>
          <a:p>
            <a:r>
              <a:rPr lang="en-GB" sz="1800" dirty="0" smtClean="0"/>
              <a:t>@S</a:t>
            </a:r>
            <a:endParaRPr lang="en-US" sz="1800" dirty="0"/>
          </a:p>
        </p:txBody>
      </p:sp>
      <p:sp>
        <p:nvSpPr>
          <p:cNvPr id="400" name="TextBox 399"/>
          <p:cNvSpPr txBox="1"/>
          <p:nvPr/>
        </p:nvSpPr>
        <p:spPr>
          <a:xfrm>
            <a:off x="2970329" y="1632248"/>
            <a:ext cx="575799" cy="646331"/>
          </a:xfrm>
          <a:prstGeom prst="rect">
            <a:avLst/>
          </a:prstGeom>
          <a:noFill/>
        </p:spPr>
        <p:txBody>
          <a:bodyPr wrap="none" rtlCol="0">
            <a:spAutoFit/>
          </a:bodyPr>
          <a:lstStyle/>
          <a:p>
            <a:r>
              <a:rPr lang="en-GB" sz="1800" dirty="0" smtClean="0">
                <a:solidFill>
                  <a:srgbClr val="C00000"/>
                </a:solidFill>
              </a:rPr>
              <a:t>@K</a:t>
            </a:r>
          </a:p>
          <a:p>
            <a:r>
              <a:rPr lang="en-GB" sz="1800" dirty="0" smtClean="0"/>
              <a:t>@S</a:t>
            </a:r>
            <a:endParaRPr lang="en-US" sz="1800" dirty="0"/>
          </a:p>
        </p:txBody>
      </p:sp>
      <p:sp>
        <p:nvSpPr>
          <p:cNvPr id="401" name="TextBox 400"/>
          <p:cNvSpPr txBox="1"/>
          <p:nvPr/>
        </p:nvSpPr>
        <p:spPr>
          <a:xfrm>
            <a:off x="10191841" y="1705997"/>
            <a:ext cx="588623" cy="646331"/>
          </a:xfrm>
          <a:prstGeom prst="rect">
            <a:avLst/>
          </a:prstGeom>
          <a:noFill/>
        </p:spPr>
        <p:txBody>
          <a:bodyPr wrap="none" rtlCol="0">
            <a:spAutoFit/>
          </a:bodyPr>
          <a:lstStyle/>
          <a:p>
            <a:r>
              <a:rPr lang="en-GB" sz="1800" dirty="0" smtClean="0">
                <a:solidFill>
                  <a:srgbClr val="C00000"/>
                </a:solidFill>
              </a:rPr>
              <a:t>@Q</a:t>
            </a:r>
          </a:p>
          <a:p>
            <a:r>
              <a:rPr lang="en-GB" sz="1800" dirty="0" smtClean="0"/>
              <a:t>@S</a:t>
            </a:r>
            <a:endParaRPr lang="en-US" sz="1800" dirty="0"/>
          </a:p>
        </p:txBody>
      </p:sp>
      <p:sp>
        <p:nvSpPr>
          <p:cNvPr id="402" name="TextBox 401"/>
          <p:cNvSpPr txBox="1"/>
          <p:nvPr/>
        </p:nvSpPr>
        <p:spPr>
          <a:xfrm>
            <a:off x="11199953" y="1704256"/>
            <a:ext cx="575799" cy="646331"/>
          </a:xfrm>
          <a:prstGeom prst="rect">
            <a:avLst/>
          </a:prstGeom>
          <a:noFill/>
        </p:spPr>
        <p:txBody>
          <a:bodyPr wrap="none" rtlCol="0">
            <a:spAutoFit/>
          </a:bodyPr>
          <a:lstStyle/>
          <a:p>
            <a:r>
              <a:rPr lang="en-GB" sz="1800" dirty="0" smtClean="0">
                <a:solidFill>
                  <a:srgbClr val="C00000"/>
                </a:solidFill>
              </a:rPr>
              <a:t>@R</a:t>
            </a:r>
          </a:p>
          <a:p>
            <a:r>
              <a:rPr lang="en-GB" sz="1800" dirty="0" smtClean="0"/>
              <a:t>@S</a:t>
            </a:r>
            <a:endParaRPr lang="en-US" sz="1800" dirty="0"/>
          </a:p>
        </p:txBody>
      </p:sp>
      <p:sp>
        <p:nvSpPr>
          <p:cNvPr id="403" name="TextBox 402"/>
          <p:cNvSpPr txBox="1"/>
          <p:nvPr/>
        </p:nvSpPr>
        <p:spPr>
          <a:xfrm>
            <a:off x="9281385" y="1705997"/>
            <a:ext cx="562975" cy="646331"/>
          </a:xfrm>
          <a:prstGeom prst="rect">
            <a:avLst/>
          </a:prstGeom>
          <a:noFill/>
        </p:spPr>
        <p:txBody>
          <a:bodyPr wrap="none" rtlCol="0">
            <a:spAutoFit/>
          </a:bodyPr>
          <a:lstStyle/>
          <a:p>
            <a:r>
              <a:rPr lang="en-GB" sz="1800" dirty="0" smtClean="0">
                <a:solidFill>
                  <a:srgbClr val="C00000"/>
                </a:solidFill>
              </a:rPr>
              <a:t>@L</a:t>
            </a:r>
          </a:p>
          <a:p>
            <a:r>
              <a:rPr lang="en-GB" sz="1800" dirty="0" smtClean="0"/>
              <a:t>@S</a:t>
            </a:r>
            <a:endParaRPr lang="en-US" sz="1800" dirty="0"/>
          </a:p>
        </p:txBody>
      </p:sp>
      <p:sp>
        <p:nvSpPr>
          <p:cNvPr id="404" name="TextBox 403"/>
          <p:cNvSpPr txBox="1"/>
          <p:nvPr/>
        </p:nvSpPr>
        <p:spPr>
          <a:xfrm>
            <a:off x="-7912" y="1632248"/>
            <a:ext cx="902811" cy="646331"/>
          </a:xfrm>
          <a:prstGeom prst="rect">
            <a:avLst/>
          </a:prstGeom>
          <a:noFill/>
        </p:spPr>
        <p:txBody>
          <a:bodyPr wrap="none" rtlCol="0">
            <a:spAutoFit/>
          </a:bodyPr>
          <a:lstStyle/>
          <a:p>
            <a:r>
              <a:rPr lang="en-GB" sz="1800" dirty="0" smtClean="0">
                <a:solidFill>
                  <a:srgbClr val="C00000"/>
                </a:solidFill>
              </a:rPr>
              <a:t>EUI48:</a:t>
            </a:r>
          </a:p>
          <a:p>
            <a:r>
              <a:rPr lang="en-GB" sz="1800" dirty="0" smtClean="0"/>
              <a:t>MAC:</a:t>
            </a:r>
            <a:endParaRPr lang="en-US" sz="1800" dirty="0"/>
          </a:p>
        </p:txBody>
      </p:sp>
      <p:sp>
        <p:nvSpPr>
          <p:cNvPr id="336" name="Freeform 335"/>
          <p:cNvSpPr/>
          <p:nvPr/>
        </p:nvSpPr>
        <p:spPr bwMode="auto">
          <a:xfrm>
            <a:off x="8396505" y="2488019"/>
            <a:ext cx="3262797" cy="3615069"/>
          </a:xfrm>
          <a:custGeom>
            <a:avLst/>
            <a:gdLst>
              <a:gd name="connsiteX0" fmla="*/ 67011 w 3262797"/>
              <a:gd name="connsiteY0" fmla="*/ 3530009 h 3615069"/>
              <a:gd name="connsiteX1" fmla="*/ 109542 w 3262797"/>
              <a:gd name="connsiteY1" fmla="*/ 2339162 h 3615069"/>
              <a:gd name="connsiteX2" fmla="*/ 130807 w 3262797"/>
              <a:gd name="connsiteY2" fmla="*/ 2275367 h 3615069"/>
              <a:gd name="connsiteX3" fmla="*/ 152072 w 3262797"/>
              <a:gd name="connsiteY3" fmla="*/ 2126511 h 3615069"/>
              <a:gd name="connsiteX4" fmla="*/ 173337 w 3262797"/>
              <a:gd name="connsiteY4" fmla="*/ 1998921 h 3615069"/>
              <a:gd name="connsiteX5" fmla="*/ 152072 w 3262797"/>
              <a:gd name="connsiteY5" fmla="*/ 489097 h 3615069"/>
              <a:gd name="connsiteX6" fmla="*/ 173337 w 3262797"/>
              <a:gd name="connsiteY6" fmla="*/ 148855 h 3615069"/>
              <a:gd name="connsiteX7" fmla="*/ 194602 w 3262797"/>
              <a:gd name="connsiteY7" fmla="*/ 63795 h 3615069"/>
              <a:gd name="connsiteX8" fmla="*/ 258397 w 3262797"/>
              <a:gd name="connsiteY8" fmla="*/ 0 h 3615069"/>
              <a:gd name="connsiteX9" fmla="*/ 534844 w 3262797"/>
              <a:gd name="connsiteY9" fmla="*/ 21265 h 3615069"/>
              <a:gd name="connsiteX10" fmla="*/ 662435 w 3262797"/>
              <a:gd name="connsiteY10" fmla="*/ 63795 h 3615069"/>
              <a:gd name="connsiteX11" fmla="*/ 2576295 w 3262797"/>
              <a:gd name="connsiteY11" fmla="*/ 85060 h 3615069"/>
              <a:gd name="connsiteX12" fmla="*/ 2640090 w 3262797"/>
              <a:gd name="connsiteY12" fmla="*/ 127590 h 3615069"/>
              <a:gd name="connsiteX13" fmla="*/ 2703886 w 3262797"/>
              <a:gd name="connsiteY13" fmla="*/ 148855 h 3615069"/>
              <a:gd name="connsiteX14" fmla="*/ 2831476 w 3262797"/>
              <a:gd name="connsiteY14" fmla="*/ 233916 h 3615069"/>
              <a:gd name="connsiteX15" fmla="*/ 2895272 w 3262797"/>
              <a:gd name="connsiteY15" fmla="*/ 276446 h 3615069"/>
              <a:gd name="connsiteX16" fmla="*/ 2937802 w 3262797"/>
              <a:gd name="connsiteY16" fmla="*/ 340241 h 3615069"/>
              <a:gd name="connsiteX17" fmla="*/ 2980332 w 3262797"/>
              <a:gd name="connsiteY17" fmla="*/ 382772 h 3615069"/>
              <a:gd name="connsiteX18" fmla="*/ 3022862 w 3262797"/>
              <a:gd name="connsiteY18" fmla="*/ 510362 h 3615069"/>
              <a:gd name="connsiteX19" fmla="*/ 3044128 w 3262797"/>
              <a:gd name="connsiteY19" fmla="*/ 999460 h 3615069"/>
              <a:gd name="connsiteX20" fmla="*/ 3065393 w 3262797"/>
              <a:gd name="connsiteY20" fmla="*/ 1063255 h 3615069"/>
              <a:gd name="connsiteX21" fmla="*/ 3086658 w 3262797"/>
              <a:gd name="connsiteY21" fmla="*/ 1212111 h 3615069"/>
              <a:gd name="connsiteX22" fmla="*/ 3107923 w 3262797"/>
              <a:gd name="connsiteY22" fmla="*/ 1275907 h 3615069"/>
              <a:gd name="connsiteX23" fmla="*/ 3171718 w 3262797"/>
              <a:gd name="connsiteY23" fmla="*/ 1509823 h 3615069"/>
              <a:gd name="connsiteX24" fmla="*/ 3214248 w 3262797"/>
              <a:gd name="connsiteY24" fmla="*/ 2551814 h 3615069"/>
              <a:gd name="connsiteX25" fmla="*/ 3235514 w 3262797"/>
              <a:gd name="connsiteY25" fmla="*/ 3189767 h 3615069"/>
              <a:gd name="connsiteX26" fmla="*/ 3256779 w 3262797"/>
              <a:gd name="connsiteY26" fmla="*/ 3253562 h 3615069"/>
              <a:gd name="connsiteX27" fmla="*/ 3256779 w 3262797"/>
              <a:gd name="connsiteY27" fmla="*/ 3615069 h 3615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262797" h="3615069">
                <a:moveTo>
                  <a:pt x="67011" y="3530009"/>
                </a:moveTo>
                <a:cubicBezTo>
                  <a:pt x="74447" y="3143337"/>
                  <a:pt x="0" y="2722553"/>
                  <a:pt x="109542" y="2339162"/>
                </a:cubicBezTo>
                <a:cubicBezTo>
                  <a:pt x="115700" y="2317609"/>
                  <a:pt x="123719" y="2296632"/>
                  <a:pt x="130807" y="2275367"/>
                </a:cubicBezTo>
                <a:cubicBezTo>
                  <a:pt x="137895" y="2225748"/>
                  <a:pt x="144451" y="2176051"/>
                  <a:pt x="152072" y="2126511"/>
                </a:cubicBezTo>
                <a:cubicBezTo>
                  <a:pt x="158628" y="2083896"/>
                  <a:pt x="173337" y="2042038"/>
                  <a:pt x="173337" y="1998921"/>
                </a:cubicBezTo>
                <a:cubicBezTo>
                  <a:pt x="173337" y="1495596"/>
                  <a:pt x="159160" y="992372"/>
                  <a:pt x="152072" y="489097"/>
                </a:cubicBezTo>
                <a:cubicBezTo>
                  <a:pt x="159160" y="375683"/>
                  <a:pt x="162030" y="261926"/>
                  <a:pt x="173337" y="148855"/>
                </a:cubicBezTo>
                <a:cubicBezTo>
                  <a:pt x="176245" y="119774"/>
                  <a:pt x="180102" y="89170"/>
                  <a:pt x="194602" y="63795"/>
                </a:cubicBezTo>
                <a:cubicBezTo>
                  <a:pt x="209523" y="37684"/>
                  <a:pt x="237132" y="21265"/>
                  <a:pt x="258397" y="0"/>
                </a:cubicBezTo>
                <a:cubicBezTo>
                  <a:pt x="350546" y="7088"/>
                  <a:pt x="443554" y="6851"/>
                  <a:pt x="534844" y="21265"/>
                </a:cubicBezTo>
                <a:cubicBezTo>
                  <a:pt x="579126" y="28257"/>
                  <a:pt x="617607" y="63297"/>
                  <a:pt x="662435" y="63795"/>
                </a:cubicBezTo>
                <a:lnTo>
                  <a:pt x="2576295" y="85060"/>
                </a:lnTo>
                <a:cubicBezTo>
                  <a:pt x="2597560" y="99237"/>
                  <a:pt x="2617231" y="116160"/>
                  <a:pt x="2640090" y="127590"/>
                </a:cubicBezTo>
                <a:cubicBezTo>
                  <a:pt x="2660139" y="137614"/>
                  <a:pt x="2684291" y="137969"/>
                  <a:pt x="2703886" y="148855"/>
                </a:cubicBezTo>
                <a:cubicBezTo>
                  <a:pt x="2748568" y="173679"/>
                  <a:pt x="2788946" y="205563"/>
                  <a:pt x="2831476" y="233916"/>
                </a:cubicBezTo>
                <a:lnTo>
                  <a:pt x="2895272" y="276446"/>
                </a:lnTo>
                <a:cubicBezTo>
                  <a:pt x="2909449" y="297711"/>
                  <a:pt x="2921837" y="320284"/>
                  <a:pt x="2937802" y="340241"/>
                </a:cubicBezTo>
                <a:cubicBezTo>
                  <a:pt x="2950326" y="355897"/>
                  <a:pt x="2971366" y="364840"/>
                  <a:pt x="2980332" y="382772"/>
                </a:cubicBezTo>
                <a:cubicBezTo>
                  <a:pt x="3000381" y="422870"/>
                  <a:pt x="3022862" y="510362"/>
                  <a:pt x="3022862" y="510362"/>
                </a:cubicBezTo>
                <a:cubicBezTo>
                  <a:pt x="3029951" y="673395"/>
                  <a:pt x="3031612" y="836754"/>
                  <a:pt x="3044128" y="999460"/>
                </a:cubicBezTo>
                <a:cubicBezTo>
                  <a:pt x="3045847" y="1021809"/>
                  <a:pt x="3060997" y="1041275"/>
                  <a:pt x="3065393" y="1063255"/>
                </a:cubicBezTo>
                <a:cubicBezTo>
                  <a:pt x="3075223" y="1112404"/>
                  <a:pt x="3076828" y="1162962"/>
                  <a:pt x="3086658" y="1212111"/>
                </a:cubicBezTo>
                <a:cubicBezTo>
                  <a:pt x="3091054" y="1234091"/>
                  <a:pt x="3102025" y="1254281"/>
                  <a:pt x="3107923" y="1275907"/>
                </a:cubicBezTo>
                <a:cubicBezTo>
                  <a:pt x="3179871" y="1539719"/>
                  <a:pt x="3122772" y="1362986"/>
                  <a:pt x="3171718" y="1509823"/>
                </a:cubicBezTo>
                <a:cubicBezTo>
                  <a:pt x="3218557" y="2025053"/>
                  <a:pt x="3186866" y="1620841"/>
                  <a:pt x="3214248" y="2551814"/>
                </a:cubicBezTo>
                <a:cubicBezTo>
                  <a:pt x="3220503" y="2764491"/>
                  <a:pt x="3222642" y="2977388"/>
                  <a:pt x="3235514" y="3189767"/>
                </a:cubicBezTo>
                <a:cubicBezTo>
                  <a:pt x="3236870" y="3212141"/>
                  <a:pt x="3255660" y="3231175"/>
                  <a:pt x="3256779" y="3253562"/>
                </a:cubicBezTo>
                <a:cubicBezTo>
                  <a:pt x="3262797" y="3373914"/>
                  <a:pt x="3256779" y="3494567"/>
                  <a:pt x="3256779" y="3615069"/>
                </a:cubicBezTo>
              </a:path>
            </a:pathLst>
          </a:custGeom>
          <a:noFill/>
          <a:ln w="57150" cap="flat" cmpd="sng" algn="ctr">
            <a:solidFill>
              <a:srgbClr val="FF0000"/>
            </a:solidFill>
            <a:prstDash val="sysDash"/>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337" name="Freeform 336"/>
          <p:cNvSpPr/>
          <p:nvPr/>
        </p:nvSpPr>
        <p:spPr bwMode="auto">
          <a:xfrm>
            <a:off x="4503761" y="2509172"/>
            <a:ext cx="3371958" cy="3454900"/>
          </a:xfrm>
          <a:custGeom>
            <a:avLst/>
            <a:gdLst>
              <a:gd name="connsiteX0" fmla="*/ 0 w 3371958"/>
              <a:gd name="connsiteY0" fmla="*/ 3454900 h 3454900"/>
              <a:gd name="connsiteX1" fmla="*/ 27296 w 3371958"/>
              <a:gd name="connsiteY1" fmla="*/ 3100058 h 3454900"/>
              <a:gd name="connsiteX2" fmla="*/ 54591 w 3371958"/>
              <a:gd name="connsiteY2" fmla="*/ 2786159 h 3454900"/>
              <a:gd name="connsiteX3" fmla="*/ 68239 w 3371958"/>
              <a:gd name="connsiteY3" fmla="*/ 1407735 h 3454900"/>
              <a:gd name="connsiteX4" fmla="*/ 81887 w 3371958"/>
              <a:gd name="connsiteY4" fmla="*/ 370506 h 3454900"/>
              <a:gd name="connsiteX5" fmla="*/ 95535 w 3371958"/>
              <a:gd name="connsiteY5" fmla="*/ 329562 h 3454900"/>
              <a:gd name="connsiteX6" fmla="*/ 122830 w 3371958"/>
              <a:gd name="connsiteY6" fmla="*/ 220380 h 3454900"/>
              <a:gd name="connsiteX7" fmla="*/ 150126 w 3371958"/>
              <a:gd name="connsiteY7" fmla="*/ 138494 h 3454900"/>
              <a:gd name="connsiteX8" fmla="*/ 204717 w 3371958"/>
              <a:gd name="connsiteY8" fmla="*/ 42959 h 3454900"/>
              <a:gd name="connsiteX9" fmla="*/ 245660 w 3371958"/>
              <a:gd name="connsiteY9" fmla="*/ 29312 h 3454900"/>
              <a:gd name="connsiteX10" fmla="*/ 409433 w 3371958"/>
              <a:gd name="connsiteY10" fmla="*/ 2016 h 3454900"/>
              <a:gd name="connsiteX11" fmla="*/ 614149 w 3371958"/>
              <a:gd name="connsiteY11" fmla="*/ 15664 h 3454900"/>
              <a:gd name="connsiteX12" fmla="*/ 641445 w 3371958"/>
              <a:gd name="connsiteY12" fmla="*/ 56607 h 3454900"/>
              <a:gd name="connsiteX13" fmla="*/ 696036 w 3371958"/>
              <a:gd name="connsiteY13" fmla="*/ 70255 h 3454900"/>
              <a:gd name="connsiteX14" fmla="*/ 736979 w 3371958"/>
              <a:gd name="connsiteY14" fmla="*/ 97550 h 3454900"/>
              <a:gd name="connsiteX15" fmla="*/ 777923 w 3371958"/>
              <a:gd name="connsiteY15" fmla="*/ 206732 h 3454900"/>
              <a:gd name="connsiteX16" fmla="*/ 805218 w 3371958"/>
              <a:gd name="connsiteY16" fmla="*/ 247676 h 3454900"/>
              <a:gd name="connsiteX17" fmla="*/ 818866 w 3371958"/>
              <a:gd name="connsiteY17" fmla="*/ 288619 h 3454900"/>
              <a:gd name="connsiteX18" fmla="*/ 805218 w 3371958"/>
              <a:gd name="connsiteY18" fmla="*/ 861825 h 3454900"/>
              <a:gd name="connsiteX19" fmla="*/ 791570 w 3371958"/>
              <a:gd name="connsiteY19" fmla="*/ 916416 h 3454900"/>
              <a:gd name="connsiteX20" fmla="*/ 805218 w 3371958"/>
              <a:gd name="connsiteY20" fmla="*/ 2076476 h 3454900"/>
              <a:gd name="connsiteX21" fmla="*/ 818866 w 3371958"/>
              <a:gd name="connsiteY21" fmla="*/ 2908989 h 3454900"/>
              <a:gd name="connsiteX22" fmla="*/ 859809 w 3371958"/>
              <a:gd name="connsiteY22" fmla="*/ 2936285 h 3454900"/>
              <a:gd name="connsiteX23" fmla="*/ 1091821 w 3371958"/>
              <a:gd name="connsiteY23" fmla="*/ 2949932 h 3454900"/>
              <a:gd name="connsiteX24" fmla="*/ 1310185 w 3371958"/>
              <a:gd name="connsiteY24" fmla="*/ 2990876 h 3454900"/>
              <a:gd name="connsiteX25" fmla="*/ 1678675 w 3371958"/>
              <a:gd name="connsiteY25" fmla="*/ 2990876 h 3454900"/>
              <a:gd name="connsiteX26" fmla="*/ 1774209 w 3371958"/>
              <a:gd name="connsiteY26" fmla="*/ 2977228 h 3454900"/>
              <a:gd name="connsiteX27" fmla="*/ 2784143 w 3371958"/>
              <a:gd name="connsiteY27" fmla="*/ 2949932 h 3454900"/>
              <a:gd name="connsiteX28" fmla="*/ 2838735 w 3371958"/>
              <a:gd name="connsiteY28" fmla="*/ 2936285 h 3454900"/>
              <a:gd name="connsiteX29" fmla="*/ 3084394 w 3371958"/>
              <a:gd name="connsiteY29" fmla="*/ 2922637 h 3454900"/>
              <a:gd name="connsiteX30" fmla="*/ 3125338 w 3371958"/>
              <a:gd name="connsiteY30" fmla="*/ 2895341 h 3454900"/>
              <a:gd name="connsiteX31" fmla="*/ 3138985 w 3371958"/>
              <a:gd name="connsiteY31" fmla="*/ 2758864 h 3454900"/>
              <a:gd name="connsiteX32" fmla="*/ 3152633 w 3371958"/>
              <a:gd name="connsiteY32" fmla="*/ 2717921 h 3454900"/>
              <a:gd name="connsiteX33" fmla="*/ 3166281 w 3371958"/>
              <a:gd name="connsiteY33" fmla="*/ 2636034 h 3454900"/>
              <a:gd name="connsiteX34" fmla="*/ 3179929 w 3371958"/>
              <a:gd name="connsiteY34" fmla="*/ 2185658 h 3454900"/>
              <a:gd name="connsiteX35" fmla="*/ 3193576 w 3371958"/>
              <a:gd name="connsiteY35" fmla="*/ 2090124 h 3454900"/>
              <a:gd name="connsiteX36" fmla="*/ 3220872 w 3371958"/>
              <a:gd name="connsiteY36" fmla="*/ 2021885 h 3454900"/>
              <a:gd name="connsiteX37" fmla="*/ 3234520 w 3371958"/>
              <a:gd name="connsiteY37" fmla="*/ 1967294 h 3454900"/>
              <a:gd name="connsiteX38" fmla="*/ 3248167 w 3371958"/>
              <a:gd name="connsiteY38" fmla="*/ 1899055 h 3454900"/>
              <a:gd name="connsiteX39" fmla="*/ 3302758 w 3371958"/>
              <a:gd name="connsiteY39" fmla="*/ 1762577 h 3454900"/>
              <a:gd name="connsiteX40" fmla="*/ 3289111 w 3371958"/>
              <a:gd name="connsiteY40" fmla="*/ 1066541 h 3454900"/>
              <a:gd name="connsiteX41" fmla="*/ 3302758 w 3371958"/>
              <a:gd name="connsiteY41" fmla="*/ 1025598 h 3454900"/>
              <a:gd name="connsiteX42" fmla="*/ 3316406 w 3371958"/>
              <a:gd name="connsiteY42" fmla="*/ 957359 h 3454900"/>
              <a:gd name="connsiteX43" fmla="*/ 3289111 w 3371958"/>
              <a:gd name="connsiteY43" fmla="*/ 466040 h 3454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3371958" h="3454900">
                <a:moveTo>
                  <a:pt x="0" y="3454900"/>
                </a:moveTo>
                <a:cubicBezTo>
                  <a:pt x="46985" y="3313946"/>
                  <a:pt x="11438" y="3433084"/>
                  <a:pt x="27296" y="3100058"/>
                </a:cubicBezTo>
                <a:cubicBezTo>
                  <a:pt x="40208" y="2828902"/>
                  <a:pt x="20323" y="2923230"/>
                  <a:pt x="54591" y="2786159"/>
                </a:cubicBezTo>
                <a:cubicBezTo>
                  <a:pt x="59140" y="2326684"/>
                  <a:pt x="63047" y="1867203"/>
                  <a:pt x="68239" y="1407735"/>
                </a:cubicBezTo>
                <a:cubicBezTo>
                  <a:pt x="72146" y="1061984"/>
                  <a:pt x="73136" y="716168"/>
                  <a:pt x="81887" y="370506"/>
                </a:cubicBezTo>
                <a:cubicBezTo>
                  <a:pt x="82251" y="356124"/>
                  <a:pt x="91750" y="343441"/>
                  <a:pt x="95535" y="329562"/>
                </a:cubicBezTo>
                <a:cubicBezTo>
                  <a:pt x="105405" y="293370"/>
                  <a:pt x="110967" y="255969"/>
                  <a:pt x="122830" y="220380"/>
                </a:cubicBezTo>
                <a:cubicBezTo>
                  <a:pt x="131929" y="193085"/>
                  <a:pt x="143148" y="166407"/>
                  <a:pt x="150126" y="138494"/>
                </a:cubicBezTo>
                <a:cubicBezTo>
                  <a:pt x="163186" y="86250"/>
                  <a:pt x="155930" y="75483"/>
                  <a:pt x="204717" y="42959"/>
                </a:cubicBezTo>
                <a:cubicBezTo>
                  <a:pt x="216687" y="34979"/>
                  <a:pt x="231828" y="33264"/>
                  <a:pt x="245660" y="29312"/>
                </a:cubicBezTo>
                <a:cubicBezTo>
                  <a:pt x="315799" y="9273"/>
                  <a:pt x="320813" y="13094"/>
                  <a:pt x="409433" y="2016"/>
                </a:cubicBezTo>
                <a:cubicBezTo>
                  <a:pt x="477672" y="6565"/>
                  <a:pt x="547577" y="0"/>
                  <a:pt x="614149" y="15664"/>
                </a:cubicBezTo>
                <a:cubicBezTo>
                  <a:pt x="630116" y="19421"/>
                  <a:pt x="627797" y="47509"/>
                  <a:pt x="641445" y="56607"/>
                </a:cubicBezTo>
                <a:cubicBezTo>
                  <a:pt x="657052" y="67012"/>
                  <a:pt x="677839" y="65706"/>
                  <a:pt x="696036" y="70255"/>
                </a:cubicBezTo>
                <a:cubicBezTo>
                  <a:pt x="709684" y="79353"/>
                  <a:pt x="726478" y="84949"/>
                  <a:pt x="736979" y="97550"/>
                </a:cubicBezTo>
                <a:cubicBezTo>
                  <a:pt x="777114" y="145711"/>
                  <a:pt x="755238" y="153799"/>
                  <a:pt x="777923" y="206732"/>
                </a:cubicBezTo>
                <a:cubicBezTo>
                  <a:pt x="784384" y="221808"/>
                  <a:pt x="797883" y="233005"/>
                  <a:pt x="805218" y="247676"/>
                </a:cubicBezTo>
                <a:cubicBezTo>
                  <a:pt x="811652" y="260543"/>
                  <a:pt x="814317" y="274971"/>
                  <a:pt x="818866" y="288619"/>
                </a:cubicBezTo>
                <a:cubicBezTo>
                  <a:pt x="814317" y="479688"/>
                  <a:pt x="813520" y="670883"/>
                  <a:pt x="805218" y="861825"/>
                </a:cubicBezTo>
                <a:cubicBezTo>
                  <a:pt x="804403" y="880564"/>
                  <a:pt x="791570" y="897659"/>
                  <a:pt x="791570" y="916416"/>
                </a:cubicBezTo>
                <a:cubicBezTo>
                  <a:pt x="791570" y="1303129"/>
                  <a:pt x="799921" y="1689799"/>
                  <a:pt x="805218" y="2076476"/>
                </a:cubicBezTo>
                <a:cubicBezTo>
                  <a:pt x="809020" y="2353992"/>
                  <a:pt x="801280" y="2632005"/>
                  <a:pt x="818866" y="2908989"/>
                </a:cubicBezTo>
                <a:cubicBezTo>
                  <a:pt x="819905" y="2925359"/>
                  <a:pt x="843588" y="2933852"/>
                  <a:pt x="859809" y="2936285"/>
                </a:cubicBezTo>
                <a:cubicBezTo>
                  <a:pt x="936423" y="2947777"/>
                  <a:pt x="1014484" y="2945383"/>
                  <a:pt x="1091821" y="2949932"/>
                </a:cubicBezTo>
                <a:cubicBezTo>
                  <a:pt x="1217081" y="2991686"/>
                  <a:pt x="1145079" y="2974365"/>
                  <a:pt x="1310185" y="2990876"/>
                </a:cubicBezTo>
                <a:cubicBezTo>
                  <a:pt x="1452213" y="3038219"/>
                  <a:pt x="1356393" y="3011669"/>
                  <a:pt x="1678675" y="2990876"/>
                </a:cubicBezTo>
                <a:cubicBezTo>
                  <a:pt x="1710776" y="2988805"/>
                  <a:pt x="1742063" y="2978419"/>
                  <a:pt x="1774209" y="2977228"/>
                </a:cubicBezTo>
                <a:cubicBezTo>
                  <a:pt x="2110746" y="2964763"/>
                  <a:pt x="2784143" y="2949932"/>
                  <a:pt x="2784143" y="2949932"/>
                </a:cubicBezTo>
                <a:cubicBezTo>
                  <a:pt x="2802340" y="2945383"/>
                  <a:pt x="2820055" y="2937983"/>
                  <a:pt x="2838735" y="2936285"/>
                </a:cubicBezTo>
                <a:cubicBezTo>
                  <a:pt x="2920411" y="2928860"/>
                  <a:pt x="3003206" y="2934236"/>
                  <a:pt x="3084394" y="2922637"/>
                </a:cubicBezTo>
                <a:cubicBezTo>
                  <a:pt x="3100632" y="2920317"/>
                  <a:pt x="3111690" y="2904440"/>
                  <a:pt x="3125338" y="2895341"/>
                </a:cubicBezTo>
                <a:cubicBezTo>
                  <a:pt x="3129887" y="2849849"/>
                  <a:pt x="3132033" y="2804052"/>
                  <a:pt x="3138985" y="2758864"/>
                </a:cubicBezTo>
                <a:cubicBezTo>
                  <a:pt x="3141172" y="2744645"/>
                  <a:pt x="3149512" y="2731964"/>
                  <a:pt x="3152633" y="2717921"/>
                </a:cubicBezTo>
                <a:cubicBezTo>
                  <a:pt x="3158636" y="2690908"/>
                  <a:pt x="3161732" y="2663330"/>
                  <a:pt x="3166281" y="2636034"/>
                </a:cubicBezTo>
                <a:cubicBezTo>
                  <a:pt x="3170830" y="2485909"/>
                  <a:pt x="3172429" y="2335665"/>
                  <a:pt x="3179929" y="2185658"/>
                </a:cubicBezTo>
                <a:cubicBezTo>
                  <a:pt x="3181535" y="2153530"/>
                  <a:pt x="3185774" y="2121331"/>
                  <a:pt x="3193576" y="2090124"/>
                </a:cubicBezTo>
                <a:cubicBezTo>
                  <a:pt x="3199518" y="2066357"/>
                  <a:pt x="3213125" y="2045126"/>
                  <a:pt x="3220872" y="2021885"/>
                </a:cubicBezTo>
                <a:cubicBezTo>
                  <a:pt x="3226804" y="2004091"/>
                  <a:pt x="3230451" y="1985604"/>
                  <a:pt x="3234520" y="1967294"/>
                </a:cubicBezTo>
                <a:cubicBezTo>
                  <a:pt x="3239552" y="1944650"/>
                  <a:pt x="3242064" y="1921434"/>
                  <a:pt x="3248167" y="1899055"/>
                </a:cubicBezTo>
                <a:cubicBezTo>
                  <a:pt x="3268403" y="1824855"/>
                  <a:pt x="3272137" y="1823820"/>
                  <a:pt x="3302758" y="1762577"/>
                </a:cubicBezTo>
                <a:cubicBezTo>
                  <a:pt x="3298209" y="1530565"/>
                  <a:pt x="3289111" y="1298598"/>
                  <a:pt x="3289111" y="1066541"/>
                </a:cubicBezTo>
                <a:cubicBezTo>
                  <a:pt x="3289111" y="1052155"/>
                  <a:pt x="3299269" y="1039554"/>
                  <a:pt x="3302758" y="1025598"/>
                </a:cubicBezTo>
                <a:cubicBezTo>
                  <a:pt x="3308384" y="1003094"/>
                  <a:pt x="3311857" y="980105"/>
                  <a:pt x="3316406" y="957359"/>
                </a:cubicBezTo>
                <a:cubicBezTo>
                  <a:pt x="3302459" y="483167"/>
                  <a:pt x="3371958" y="631741"/>
                  <a:pt x="3289111" y="466040"/>
                </a:cubicBezTo>
              </a:path>
            </a:pathLst>
          </a:custGeom>
          <a:noFill/>
          <a:ln w="57150" cap="flat" cmpd="sng" algn="ctr">
            <a:solidFill>
              <a:srgbClr val="FF0000"/>
            </a:solidFill>
            <a:prstDash val="sysDash"/>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338" name="TextBox 337"/>
          <p:cNvSpPr txBox="1"/>
          <p:nvPr/>
        </p:nvSpPr>
        <p:spPr>
          <a:xfrm>
            <a:off x="9785176" y="6600800"/>
            <a:ext cx="2778755" cy="830997"/>
          </a:xfrm>
          <a:prstGeom prst="rect">
            <a:avLst/>
          </a:prstGeom>
          <a:noFill/>
        </p:spPr>
        <p:txBody>
          <a:bodyPr wrap="square" rtlCol="0">
            <a:spAutoFit/>
          </a:bodyPr>
          <a:lstStyle/>
          <a:p>
            <a:pPr algn="ctr"/>
            <a:r>
              <a:rPr lang="en-GB" sz="2400" dirty="0" smtClean="0">
                <a:solidFill>
                  <a:srgbClr val="C00000"/>
                </a:solidFill>
              </a:rPr>
              <a:t>Active</a:t>
            </a:r>
            <a:r>
              <a:rPr lang="en-GB" sz="2400" dirty="0" smtClean="0"/>
              <a:t> E-NNI Gateway for EC</a:t>
            </a:r>
            <a:endParaRPr lang="en-US" sz="2400" dirty="0"/>
          </a:p>
        </p:txBody>
      </p:sp>
      <p:sp>
        <p:nvSpPr>
          <p:cNvPr id="340" name="TextBox 339"/>
          <p:cNvSpPr txBox="1"/>
          <p:nvPr/>
        </p:nvSpPr>
        <p:spPr>
          <a:xfrm>
            <a:off x="610545" y="6672808"/>
            <a:ext cx="2909935" cy="830997"/>
          </a:xfrm>
          <a:prstGeom prst="rect">
            <a:avLst/>
          </a:prstGeom>
          <a:noFill/>
        </p:spPr>
        <p:txBody>
          <a:bodyPr wrap="square" rtlCol="0">
            <a:spAutoFit/>
          </a:bodyPr>
          <a:lstStyle/>
          <a:p>
            <a:pPr algn="ctr"/>
            <a:r>
              <a:rPr lang="en-GB" sz="2400" dirty="0" smtClean="0">
                <a:solidFill>
                  <a:srgbClr val="C00000"/>
                </a:solidFill>
              </a:rPr>
              <a:t>Standby</a:t>
            </a:r>
            <a:r>
              <a:rPr lang="en-GB" sz="2400" dirty="0" smtClean="0"/>
              <a:t> E-NNI Gateway for EC</a:t>
            </a:r>
            <a:endParaRPr lang="en-US" sz="2400" dirty="0"/>
          </a:p>
        </p:txBody>
      </p:sp>
      <p:sp>
        <p:nvSpPr>
          <p:cNvPr id="341" name="TextBox 340"/>
          <p:cNvSpPr txBox="1"/>
          <p:nvPr/>
        </p:nvSpPr>
        <p:spPr>
          <a:xfrm>
            <a:off x="6904857" y="6633899"/>
            <a:ext cx="2592288" cy="830997"/>
          </a:xfrm>
          <a:prstGeom prst="rect">
            <a:avLst/>
          </a:prstGeom>
          <a:noFill/>
        </p:spPr>
        <p:txBody>
          <a:bodyPr wrap="square" rtlCol="0">
            <a:spAutoFit/>
          </a:bodyPr>
          <a:lstStyle/>
          <a:p>
            <a:pPr algn="ctr"/>
            <a:r>
              <a:rPr lang="en-GB" sz="2400" dirty="0" smtClean="0">
                <a:solidFill>
                  <a:srgbClr val="C00000"/>
                </a:solidFill>
              </a:rPr>
              <a:t>Active</a:t>
            </a:r>
            <a:r>
              <a:rPr lang="en-GB" sz="2400" dirty="0" smtClean="0"/>
              <a:t> SNCP Gateway for EC</a:t>
            </a:r>
            <a:endParaRPr lang="en-US" sz="2400" dirty="0"/>
          </a:p>
        </p:txBody>
      </p:sp>
      <p:sp>
        <p:nvSpPr>
          <p:cNvPr id="343" name="TextBox 342"/>
          <p:cNvSpPr txBox="1"/>
          <p:nvPr/>
        </p:nvSpPr>
        <p:spPr>
          <a:xfrm>
            <a:off x="3664496" y="6633899"/>
            <a:ext cx="2592288" cy="830997"/>
          </a:xfrm>
          <a:prstGeom prst="rect">
            <a:avLst/>
          </a:prstGeom>
          <a:noFill/>
        </p:spPr>
        <p:txBody>
          <a:bodyPr wrap="square" rtlCol="0">
            <a:spAutoFit/>
          </a:bodyPr>
          <a:lstStyle/>
          <a:p>
            <a:pPr algn="ctr"/>
            <a:r>
              <a:rPr lang="en-GB" sz="2400" dirty="0" smtClean="0">
                <a:solidFill>
                  <a:srgbClr val="C00000"/>
                </a:solidFill>
              </a:rPr>
              <a:t>Standby</a:t>
            </a:r>
            <a:r>
              <a:rPr lang="en-GB" sz="2400" dirty="0" smtClean="0"/>
              <a:t> SNCP Gateway for EC</a:t>
            </a:r>
            <a:endParaRPr lang="en-US" sz="2400" dirty="0"/>
          </a:p>
        </p:txBody>
      </p:sp>
      <p:sp>
        <p:nvSpPr>
          <p:cNvPr id="344" name="TextBox 343"/>
          <p:cNvSpPr txBox="1"/>
          <p:nvPr/>
        </p:nvSpPr>
        <p:spPr>
          <a:xfrm>
            <a:off x="64096" y="7896944"/>
            <a:ext cx="6984776" cy="1754326"/>
          </a:xfrm>
          <a:prstGeom prst="rect">
            <a:avLst/>
          </a:prstGeom>
          <a:noFill/>
        </p:spPr>
        <p:txBody>
          <a:bodyPr wrap="square" rtlCol="0">
            <a:spAutoFit/>
          </a:bodyPr>
          <a:lstStyle/>
          <a:p>
            <a:r>
              <a:rPr lang="en-GB" sz="1800" dirty="0" smtClean="0">
                <a:solidFill>
                  <a:srgbClr val="C00000"/>
                </a:solidFill>
              </a:rPr>
              <a:t>EC MIP functions on Standby SNCP Gateway do not need to use common MAC address @W/@P; instead those can inherit MAC address from EUI-48 (@A, @B).</a:t>
            </a:r>
          </a:p>
          <a:p>
            <a:endParaRPr lang="en-GB" sz="1800" dirty="0" smtClean="0">
              <a:solidFill>
                <a:srgbClr val="C00000"/>
              </a:solidFill>
            </a:endParaRPr>
          </a:p>
          <a:p>
            <a:r>
              <a:rPr lang="en-GB" sz="1800" dirty="0" smtClean="0">
                <a:solidFill>
                  <a:srgbClr val="C00000"/>
                </a:solidFill>
              </a:rPr>
              <a:t>Now it is possible to do loopback between EC SNCP MEP functions and those MIP functions.</a:t>
            </a:r>
            <a:endParaRPr lang="en-US" sz="1800" dirty="0">
              <a:solidFill>
                <a:srgbClr val="C00000"/>
              </a:solidFill>
            </a:endParaRPr>
          </a:p>
        </p:txBody>
      </p:sp>
      <p:sp>
        <p:nvSpPr>
          <p:cNvPr id="345" name="TextBox 344"/>
          <p:cNvSpPr txBox="1"/>
          <p:nvPr/>
        </p:nvSpPr>
        <p:spPr>
          <a:xfrm>
            <a:off x="4024536" y="1632248"/>
            <a:ext cx="998991" cy="646331"/>
          </a:xfrm>
          <a:prstGeom prst="rect">
            <a:avLst/>
          </a:prstGeom>
          <a:noFill/>
        </p:spPr>
        <p:txBody>
          <a:bodyPr wrap="none" rtlCol="0">
            <a:spAutoFit/>
          </a:bodyPr>
          <a:lstStyle/>
          <a:p>
            <a:pPr algn="ctr"/>
            <a:r>
              <a:rPr lang="en-GB" sz="1800" dirty="0" smtClean="0">
                <a:solidFill>
                  <a:srgbClr val="C00000"/>
                </a:solidFill>
              </a:rPr>
              <a:t>@A</a:t>
            </a:r>
          </a:p>
          <a:p>
            <a:pPr algn="ctr"/>
            <a:r>
              <a:rPr lang="en-GB" sz="1800" dirty="0" smtClean="0"/>
              <a:t>@W/A?</a:t>
            </a:r>
            <a:endParaRPr lang="en-US" sz="1800" dirty="0"/>
          </a:p>
        </p:txBody>
      </p:sp>
      <p:sp>
        <p:nvSpPr>
          <p:cNvPr id="359" name="TextBox 358"/>
          <p:cNvSpPr txBox="1"/>
          <p:nvPr/>
        </p:nvSpPr>
        <p:spPr>
          <a:xfrm>
            <a:off x="4600600" y="1272208"/>
            <a:ext cx="934871" cy="646331"/>
          </a:xfrm>
          <a:prstGeom prst="rect">
            <a:avLst/>
          </a:prstGeom>
          <a:noFill/>
        </p:spPr>
        <p:txBody>
          <a:bodyPr wrap="none" rtlCol="0">
            <a:spAutoFit/>
          </a:bodyPr>
          <a:lstStyle/>
          <a:p>
            <a:pPr algn="ctr"/>
            <a:r>
              <a:rPr lang="en-GB" sz="1800" dirty="0" smtClean="0">
                <a:solidFill>
                  <a:srgbClr val="C00000"/>
                </a:solidFill>
              </a:rPr>
              <a:t>@B</a:t>
            </a:r>
          </a:p>
          <a:p>
            <a:pPr algn="ctr"/>
            <a:r>
              <a:rPr lang="en-GB" sz="1800" dirty="0" smtClean="0"/>
              <a:t>@P/B?</a:t>
            </a:r>
            <a:endParaRPr lang="en-US" sz="1800" dirty="0"/>
          </a:p>
        </p:txBody>
      </p:sp>
      <p:sp>
        <p:nvSpPr>
          <p:cNvPr id="360" name="Oval 359"/>
          <p:cNvSpPr/>
          <p:nvPr/>
        </p:nvSpPr>
        <p:spPr bwMode="auto">
          <a:xfrm>
            <a:off x="4024536" y="1200200"/>
            <a:ext cx="1440160" cy="1152128"/>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PB Data Plane Model II</a:t>
            </a:r>
            <a:br>
              <a:rPr lang="en-GB" dirty="0" smtClean="0"/>
            </a:br>
            <a:r>
              <a:rPr lang="en-GB" sz="2800" dirty="0" smtClean="0"/>
              <a:t>(example with EC SNCP)</a:t>
            </a:r>
            <a:endParaRPr lang="en-US" sz="2800" dirty="0"/>
          </a:p>
        </p:txBody>
      </p:sp>
      <p:cxnSp>
        <p:nvCxnSpPr>
          <p:cNvPr id="5" name="Straight Arrow Connector 4"/>
          <p:cNvCxnSpPr/>
          <p:nvPr/>
        </p:nvCxnSpPr>
        <p:spPr bwMode="auto">
          <a:xfrm>
            <a:off x="5896744" y="2908647"/>
            <a:ext cx="17129"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7" name="Straight Arrow Connector 6"/>
          <p:cNvCxnSpPr/>
          <p:nvPr/>
        </p:nvCxnSpPr>
        <p:spPr bwMode="auto">
          <a:xfrm>
            <a:off x="6832848" y="2908647"/>
            <a:ext cx="2178"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0" name="Rectangle 9"/>
          <p:cNvSpPr/>
          <p:nvPr/>
        </p:nvSpPr>
        <p:spPr bwMode="auto">
          <a:xfrm>
            <a:off x="2800399"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00399"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00399"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2800399"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2800399"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2800399"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3808511"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08511"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08511"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3808511"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3808511"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3808511"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4816623"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4816623"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4816623"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4816623"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 name="Rectangle 25"/>
          <p:cNvSpPr/>
          <p:nvPr/>
        </p:nvSpPr>
        <p:spPr bwMode="auto">
          <a:xfrm>
            <a:off x="4816623"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 name="Rectangle 26"/>
          <p:cNvSpPr/>
          <p:nvPr/>
        </p:nvSpPr>
        <p:spPr bwMode="auto">
          <a:xfrm>
            <a:off x="4816623"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8" name="Straight Connector 27"/>
          <p:cNvCxnSpPr/>
          <p:nvPr/>
        </p:nvCxnSpPr>
        <p:spPr bwMode="auto">
          <a:xfrm flipH="1" flipV="1">
            <a:off x="3232447" y="5068887"/>
            <a:ext cx="1" cy="11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29" name="Straight Connector 28"/>
          <p:cNvCxnSpPr/>
          <p:nvPr/>
        </p:nvCxnSpPr>
        <p:spPr bwMode="auto">
          <a:xfrm flipV="1">
            <a:off x="4240559"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0" name="Freeform 29"/>
          <p:cNvSpPr/>
          <p:nvPr/>
        </p:nvSpPr>
        <p:spPr bwMode="auto">
          <a:xfrm flipV="1">
            <a:off x="5320680" y="5060322"/>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1" name="TextBox 30"/>
          <p:cNvSpPr txBox="1"/>
          <p:nvPr/>
        </p:nvSpPr>
        <p:spPr>
          <a:xfrm>
            <a:off x="1504256" y="5337755"/>
            <a:ext cx="700833" cy="523220"/>
          </a:xfrm>
          <a:prstGeom prst="rect">
            <a:avLst/>
          </a:prstGeom>
          <a:noFill/>
        </p:spPr>
        <p:txBody>
          <a:bodyPr wrap="none" rtlCol="0">
            <a:spAutoFit/>
          </a:bodyPr>
          <a:lstStyle/>
          <a:p>
            <a:r>
              <a:rPr lang="en-US" sz="1400" dirty="0" smtClean="0"/>
              <a:t>E-NNI</a:t>
            </a:r>
          </a:p>
          <a:p>
            <a:r>
              <a:rPr lang="en-US" sz="1400" dirty="0" smtClean="0"/>
              <a:t>Link 2</a:t>
            </a:r>
            <a:endParaRPr lang="en-GB" sz="1400" dirty="0"/>
          </a:p>
        </p:txBody>
      </p:sp>
      <p:sp>
        <p:nvSpPr>
          <p:cNvPr id="32" name="TextBox 31"/>
          <p:cNvSpPr txBox="1"/>
          <p:nvPr/>
        </p:nvSpPr>
        <p:spPr>
          <a:xfrm>
            <a:off x="4240559" y="5337755"/>
            <a:ext cx="710451" cy="523220"/>
          </a:xfrm>
          <a:prstGeom prst="rect">
            <a:avLst/>
          </a:prstGeom>
          <a:noFill/>
        </p:spPr>
        <p:txBody>
          <a:bodyPr wrap="none" rtlCol="0">
            <a:spAutoFit/>
          </a:bodyPr>
          <a:lstStyle/>
          <a:p>
            <a:r>
              <a:rPr lang="en-US" sz="1400" dirty="0" smtClean="0"/>
              <a:t>I-NNI</a:t>
            </a:r>
          </a:p>
          <a:p>
            <a:r>
              <a:rPr lang="en-US" sz="1400" dirty="0" smtClean="0"/>
              <a:t>Link a</a:t>
            </a:r>
            <a:endParaRPr lang="en-GB" sz="1400" dirty="0"/>
          </a:p>
        </p:txBody>
      </p:sp>
      <p:sp>
        <p:nvSpPr>
          <p:cNvPr id="34" name="Rectangle 33"/>
          <p:cNvSpPr/>
          <p:nvPr/>
        </p:nvSpPr>
        <p:spPr bwMode="auto">
          <a:xfrm flipH="1">
            <a:off x="9067274"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5" name="Rectangle 34"/>
          <p:cNvSpPr/>
          <p:nvPr/>
        </p:nvSpPr>
        <p:spPr bwMode="auto">
          <a:xfrm flipH="1">
            <a:off x="9067274"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6" name="Rectangle 35"/>
          <p:cNvSpPr/>
          <p:nvPr/>
        </p:nvSpPr>
        <p:spPr bwMode="auto">
          <a:xfrm flipH="1">
            <a:off x="9067274"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7" name="Rectangle 36"/>
          <p:cNvSpPr/>
          <p:nvPr/>
        </p:nvSpPr>
        <p:spPr bwMode="auto">
          <a:xfrm flipH="1">
            <a:off x="9067274"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8" name="Rectangle 37"/>
          <p:cNvSpPr/>
          <p:nvPr/>
        </p:nvSpPr>
        <p:spPr bwMode="auto">
          <a:xfrm flipH="1">
            <a:off x="9067274"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9" name="Rectangle 38"/>
          <p:cNvSpPr/>
          <p:nvPr/>
        </p:nvSpPr>
        <p:spPr bwMode="auto">
          <a:xfrm flipH="1">
            <a:off x="9067274"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 name="Rectangle 39"/>
          <p:cNvSpPr/>
          <p:nvPr/>
        </p:nvSpPr>
        <p:spPr bwMode="auto">
          <a:xfrm flipH="1">
            <a:off x="8059162"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1" name="Rectangle 40"/>
          <p:cNvSpPr/>
          <p:nvPr/>
        </p:nvSpPr>
        <p:spPr bwMode="auto">
          <a:xfrm flipH="1">
            <a:off x="8059162"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2" name="Rectangle 41"/>
          <p:cNvSpPr/>
          <p:nvPr/>
        </p:nvSpPr>
        <p:spPr bwMode="auto">
          <a:xfrm flipH="1">
            <a:off x="8059162"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3" name="Rectangle 42"/>
          <p:cNvSpPr/>
          <p:nvPr/>
        </p:nvSpPr>
        <p:spPr bwMode="auto">
          <a:xfrm flipH="1">
            <a:off x="8059162"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4" name="Rectangle 43"/>
          <p:cNvSpPr/>
          <p:nvPr/>
        </p:nvSpPr>
        <p:spPr bwMode="auto">
          <a:xfrm flipH="1">
            <a:off x="8059162"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5" name="Rectangle 44"/>
          <p:cNvSpPr/>
          <p:nvPr/>
        </p:nvSpPr>
        <p:spPr bwMode="auto">
          <a:xfrm flipH="1">
            <a:off x="8059162"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6" name="Rectangle 45"/>
          <p:cNvSpPr/>
          <p:nvPr/>
        </p:nvSpPr>
        <p:spPr bwMode="auto">
          <a:xfrm flipH="1">
            <a:off x="7051050"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7" name="Rectangle 46"/>
          <p:cNvSpPr/>
          <p:nvPr/>
        </p:nvSpPr>
        <p:spPr bwMode="auto">
          <a:xfrm flipH="1">
            <a:off x="7051050"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8" name="Rectangle 47"/>
          <p:cNvSpPr/>
          <p:nvPr/>
        </p:nvSpPr>
        <p:spPr bwMode="auto">
          <a:xfrm flipH="1">
            <a:off x="7051050"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9" name="Rectangle 48"/>
          <p:cNvSpPr/>
          <p:nvPr/>
        </p:nvSpPr>
        <p:spPr bwMode="auto">
          <a:xfrm flipH="1">
            <a:off x="7051050"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 name="Rectangle 49"/>
          <p:cNvSpPr/>
          <p:nvPr/>
        </p:nvSpPr>
        <p:spPr bwMode="auto">
          <a:xfrm flipH="1">
            <a:off x="7051050"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 name="Rectangle 50"/>
          <p:cNvSpPr/>
          <p:nvPr/>
        </p:nvSpPr>
        <p:spPr bwMode="auto">
          <a:xfrm flipH="1">
            <a:off x="7051050"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2" name="Straight Connector 51"/>
          <p:cNvCxnSpPr/>
          <p:nvPr/>
        </p:nvCxnSpPr>
        <p:spPr bwMode="auto">
          <a:xfrm flipV="1">
            <a:off x="9569152" y="5068887"/>
            <a:ext cx="2178" cy="11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flipV="1">
            <a:off x="8563218" y="5068887"/>
            <a:ext cx="0" cy="792088"/>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54" name="Freeform 53"/>
          <p:cNvSpPr/>
          <p:nvPr/>
        </p:nvSpPr>
        <p:spPr bwMode="auto">
          <a:xfrm flipH="1" flipV="1">
            <a:off x="7192886" y="5060319"/>
            <a:ext cx="288034"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55" name="TextBox 54"/>
          <p:cNvSpPr txBox="1"/>
          <p:nvPr/>
        </p:nvSpPr>
        <p:spPr>
          <a:xfrm flipH="1">
            <a:off x="10598700" y="5337755"/>
            <a:ext cx="710451" cy="523220"/>
          </a:xfrm>
          <a:prstGeom prst="rect">
            <a:avLst/>
          </a:prstGeom>
          <a:noFill/>
        </p:spPr>
        <p:txBody>
          <a:bodyPr wrap="none" rtlCol="0">
            <a:spAutoFit/>
          </a:bodyPr>
          <a:lstStyle/>
          <a:p>
            <a:r>
              <a:rPr lang="en-US" sz="1400" dirty="0" smtClean="0"/>
              <a:t>E-NNI</a:t>
            </a:r>
          </a:p>
          <a:p>
            <a:r>
              <a:rPr lang="en-US" sz="1400" dirty="0" smtClean="0"/>
              <a:t>Link 3</a:t>
            </a:r>
            <a:endParaRPr lang="en-GB" sz="1400" dirty="0"/>
          </a:p>
        </p:txBody>
      </p:sp>
      <p:sp>
        <p:nvSpPr>
          <p:cNvPr id="56" name="TextBox 55"/>
          <p:cNvSpPr txBox="1"/>
          <p:nvPr/>
        </p:nvSpPr>
        <p:spPr>
          <a:xfrm flipH="1">
            <a:off x="7852767" y="5337755"/>
            <a:ext cx="710451" cy="523220"/>
          </a:xfrm>
          <a:prstGeom prst="rect">
            <a:avLst/>
          </a:prstGeom>
          <a:noFill/>
        </p:spPr>
        <p:txBody>
          <a:bodyPr wrap="none" rtlCol="0">
            <a:spAutoFit/>
          </a:bodyPr>
          <a:lstStyle/>
          <a:p>
            <a:r>
              <a:rPr lang="en-US" sz="1400" dirty="0" smtClean="0"/>
              <a:t>I-NNI</a:t>
            </a:r>
          </a:p>
          <a:p>
            <a:r>
              <a:rPr lang="en-US" sz="1400" dirty="0" smtClean="0"/>
              <a:t>Link b</a:t>
            </a:r>
            <a:endParaRPr lang="en-GB" sz="1400" dirty="0"/>
          </a:p>
        </p:txBody>
      </p:sp>
      <p:sp>
        <p:nvSpPr>
          <p:cNvPr id="84" name="Rectangle 83"/>
          <p:cNvSpPr/>
          <p:nvPr/>
        </p:nvSpPr>
        <p:spPr bwMode="auto">
          <a:xfrm flipH="1">
            <a:off x="9067274" y="2692623"/>
            <a:ext cx="2950150"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03" name="Rectangle 102"/>
          <p:cNvSpPr/>
          <p:nvPr/>
        </p:nvSpPr>
        <p:spPr bwMode="auto">
          <a:xfrm flipH="1">
            <a:off x="7051050" y="2404591"/>
            <a:ext cx="4966374"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113" name="Straight Connector 112"/>
          <p:cNvCxnSpPr>
            <a:stCxn id="30" idx="2"/>
            <a:endCxn id="54" idx="2"/>
          </p:cNvCxnSpPr>
          <p:nvPr/>
        </p:nvCxnSpPr>
        <p:spPr bwMode="auto">
          <a:xfrm flipV="1">
            <a:off x="6328792" y="5284908"/>
            <a:ext cx="864094" cy="3"/>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14" name="TextBox 113"/>
          <p:cNvSpPr txBox="1"/>
          <p:nvPr/>
        </p:nvSpPr>
        <p:spPr>
          <a:xfrm>
            <a:off x="5464696" y="5049723"/>
            <a:ext cx="1872208" cy="523220"/>
          </a:xfrm>
          <a:prstGeom prst="rect">
            <a:avLst/>
          </a:prstGeom>
          <a:noFill/>
        </p:spPr>
        <p:txBody>
          <a:bodyPr wrap="square" rtlCol="0">
            <a:spAutoFit/>
          </a:bodyPr>
          <a:lstStyle/>
          <a:p>
            <a:pPr algn="ctr"/>
            <a:r>
              <a:rPr lang="en-US" sz="1400" dirty="0" smtClean="0"/>
              <a:t>Network Link</a:t>
            </a:r>
          </a:p>
          <a:p>
            <a:pPr algn="ctr"/>
            <a:r>
              <a:rPr lang="en-US" sz="1400" dirty="0" smtClean="0"/>
              <a:t>Intra-DSS Link</a:t>
            </a:r>
            <a:endParaRPr lang="en-GB" sz="1400" dirty="0"/>
          </a:p>
        </p:txBody>
      </p:sp>
      <p:sp>
        <p:nvSpPr>
          <p:cNvPr id="118" name="TextBox 117"/>
          <p:cNvSpPr txBox="1"/>
          <p:nvPr/>
        </p:nvSpPr>
        <p:spPr>
          <a:xfrm rot="5400000">
            <a:off x="5703800" y="3865659"/>
            <a:ext cx="432052"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19" name="TextBox 118"/>
          <p:cNvSpPr txBox="1"/>
          <p:nvPr/>
        </p:nvSpPr>
        <p:spPr>
          <a:xfrm rot="16200000" flipH="1">
            <a:off x="6559914" y="3829654"/>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26" name="Rectangle 125"/>
          <p:cNvSpPr/>
          <p:nvPr/>
        </p:nvSpPr>
        <p:spPr bwMode="auto">
          <a:xfrm flipH="1">
            <a:off x="10075386"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flipH="1">
            <a:off x="10075386"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10075386"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10075386"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10075386"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10075386"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32" name="Straight Connector 131"/>
          <p:cNvCxnSpPr/>
          <p:nvPr/>
        </p:nvCxnSpPr>
        <p:spPr bwMode="auto">
          <a:xfrm flipH="1" flipV="1">
            <a:off x="10579442"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46" name="Rectangle 145"/>
          <p:cNvSpPr/>
          <p:nvPr/>
        </p:nvSpPr>
        <p:spPr bwMode="auto">
          <a:xfrm flipH="1">
            <a:off x="4168552" y="2692623"/>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147" name="Rectangle 146"/>
          <p:cNvSpPr/>
          <p:nvPr/>
        </p:nvSpPr>
        <p:spPr bwMode="auto">
          <a:xfrm flipH="1">
            <a:off x="784175" y="2692623"/>
            <a:ext cx="2952328"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48" name="Rectangle 147"/>
          <p:cNvSpPr/>
          <p:nvPr/>
        </p:nvSpPr>
        <p:spPr bwMode="auto">
          <a:xfrm flipH="1">
            <a:off x="784175" y="2404591"/>
            <a:ext cx="4968552"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49" name="Rectangle 148"/>
          <p:cNvSpPr/>
          <p:nvPr/>
        </p:nvSpPr>
        <p:spPr bwMode="auto">
          <a:xfrm>
            <a:off x="1792287"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0" name="Rectangle 149"/>
          <p:cNvSpPr/>
          <p:nvPr/>
        </p:nvSpPr>
        <p:spPr bwMode="auto">
          <a:xfrm>
            <a:off x="1792287"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1" name="Rectangle 150"/>
          <p:cNvSpPr/>
          <p:nvPr/>
        </p:nvSpPr>
        <p:spPr bwMode="auto">
          <a:xfrm>
            <a:off x="1792287"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2" name="Rectangle 151"/>
          <p:cNvSpPr/>
          <p:nvPr/>
        </p:nvSpPr>
        <p:spPr bwMode="auto">
          <a:xfrm>
            <a:off x="1792287"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3" name="Rectangle 152"/>
          <p:cNvSpPr/>
          <p:nvPr/>
        </p:nvSpPr>
        <p:spPr bwMode="auto">
          <a:xfrm>
            <a:off x="1792287"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4" name="Rectangle 153"/>
          <p:cNvSpPr/>
          <p:nvPr/>
        </p:nvSpPr>
        <p:spPr bwMode="auto">
          <a:xfrm>
            <a:off x="1792287"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55" name="Straight Connector 154"/>
          <p:cNvCxnSpPr/>
          <p:nvPr/>
        </p:nvCxnSpPr>
        <p:spPr bwMode="auto">
          <a:xfrm flipV="1">
            <a:off x="2224335"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56" name="TextBox 155"/>
          <p:cNvSpPr txBox="1"/>
          <p:nvPr/>
        </p:nvSpPr>
        <p:spPr>
          <a:xfrm>
            <a:off x="496144" y="5337755"/>
            <a:ext cx="700833" cy="523220"/>
          </a:xfrm>
          <a:prstGeom prst="rect">
            <a:avLst/>
          </a:prstGeom>
          <a:noFill/>
        </p:spPr>
        <p:txBody>
          <a:bodyPr wrap="none" rtlCol="0">
            <a:spAutoFit/>
          </a:bodyPr>
          <a:lstStyle/>
          <a:p>
            <a:r>
              <a:rPr lang="en-US" sz="1400" dirty="0" smtClean="0"/>
              <a:t>E-NNI</a:t>
            </a:r>
          </a:p>
          <a:p>
            <a:r>
              <a:rPr lang="en-US" sz="1400" dirty="0" smtClean="0"/>
              <a:t>Link 1</a:t>
            </a:r>
            <a:endParaRPr lang="en-GB" sz="1400" dirty="0"/>
          </a:p>
        </p:txBody>
      </p:sp>
      <p:sp>
        <p:nvSpPr>
          <p:cNvPr id="157" name="Rectangle 156"/>
          <p:cNvSpPr/>
          <p:nvPr/>
        </p:nvSpPr>
        <p:spPr bwMode="auto">
          <a:xfrm>
            <a:off x="784175"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a:off x="784175"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9" name="Rectangle 158"/>
          <p:cNvSpPr/>
          <p:nvPr/>
        </p:nvSpPr>
        <p:spPr bwMode="auto">
          <a:xfrm>
            <a:off x="784175"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784175"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Rectangle 160"/>
          <p:cNvSpPr/>
          <p:nvPr/>
        </p:nvSpPr>
        <p:spPr bwMode="auto">
          <a:xfrm>
            <a:off x="784175"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2" name="Rectangle 161"/>
          <p:cNvSpPr/>
          <p:nvPr/>
        </p:nvSpPr>
        <p:spPr bwMode="auto">
          <a:xfrm>
            <a:off x="784175"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63" name="Straight Connector 162"/>
          <p:cNvCxnSpPr/>
          <p:nvPr/>
        </p:nvCxnSpPr>
        <p:spPr bwMode="auto">
          <a:xfrm flipV="1">
            <a:off x="1216223"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3" name="Group 222"/>
          <p:cNvGrpSpPr/>
          <p:nvPr/>
        </p:nvGrpSpPr>
        <p:grpSpPr>
          <a:xfrm>
            <a:off x="8128992" y="3268687"/>
            <a:ext cx="792088" cy="504056"/>
            <a:chOff x="7984976" y="4440560"/>
            <a:chExt cx="792088" cy="504056"/>
          </a:xfrm>
        </p:grpSpPr>
        <p:grpSp>
          <p:nvGrpSpPr>
            <p:cNvPr id="4" name="Group 135"/>
            <p:cNvGrpSpPr/>
            <p:nvPr/>
          </p:nvGrpSpPr>
          <p:grpSpPr>
            <a:xfrm>
              <a:off x="7984976" y="4440560"/>
              <a:ext cx="216024" cy="216023"/>
              <a:chOff x="9209112" y="7464897"/>
              <a:chExt cx="432048" cy="216023"/>
            </a:xfrm>
          </p:grpSpPr>
          <p:sp>
            <p:nvSpPr>
              <p:cNvPr id="137" name="Flowchart: Delay 136"/>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8" name="Flowchart: Delay 137"/>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44" name="Isosceles Triangle 143"/>
            <p:cNvSpPr/>
            <p:nvPr/>
          </p:nvSpPr>
          <p:spPr bwMode="auto">
            <a:xfrm flipV="1">
              <a:off x="7984976"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 name="Group 168"/>
            <p:cNvGrpSpPr/>
            <p:nvPr/>
          </p:nvGrpSpPr>
          <p:grpSpPr>
            <a:xfrm>
              <a:off x="8273008" y="4440560"/>
              <a:ext cx="216024" cy="216023"/>
              <a:chOff x="9209112" y="7464897"/>
              <a:chExt cx="432048" cy="216023"/>
            </a:xfrm>
          </p:grpSpPr>
          <p:sp>
            <p:nvSpPr>
              <p:cNvPr id="170" name="Flowchart: Delay 16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1" name="Flowchart: Delay 17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72" name="Isosceles Triangle 171"/>
            <p:cNvSpPr/>
            <p:nvPr/>
          </p:nvSpPr>
          <p:spPr bwMode="auto">
            <a:xfrm flipV="1">
              <a:off x="8273008"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 name="Group 173"/>
            <p:cNvGrpSpPr/>
            <p:nvPr/>
          </p:nvGrpSpPr>
          <p:grpSpPr>
            <a:xfrm>
              <a:off x="8561040" y="4440560"/>
              <a:ext cx="216024" cy="216023"/>
              <a:chOff x="9209112" y="7464897"/>
              <a:chExt cx="432048" cy="216023"/>
            </a:xfrm>
          </p:grpSpPr>
          <p:sp>
            <p:nvSpPr>
              <p:cNvPr id="175" name="Flowchart: Delay 174"/>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6" name="Flowchart: Delay 175"/>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 name="Group 193"/>
          <p:cNvGrpSpPr/>
          <p:nvPr/>
        </p:nvGrpSpPr>
        <p:grpSpPr>
          <a:xfrm>
            <a:off x="10145216" y="2980655"/>
            <a:ext cx="792088" cy="792088"/>
            <a:chOff x="8993088" y="4152528"/>
            <a:chExt cx="792088" cy="792088"/>
          </a:xfrm>
        </p:grpSpPr>
        <p:sp>
          <p:nvSpPr>
            <p:cNvPr id="195" name="Isosceles Triangle 194"/>
            <p:cNvSpPr/>
            <p:nvPr/>
          </p:nvSpPr>
          <p:spPr bwMode="auto">
            <a:xfrm>
              <a:off x="8993088" y="4152528"/>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3" name="Group 178"/>
            <p:cNvGrpSpPr/>
            <p:nvPr/>
          </p:nvGrpSpPr>
          <p:grpSpPr>
            <a:xfrm>
              <a:off x="8993088" y="4440560"/>
              <a:ext cx="216024" cy="216023"/>
              <a:chOff x="9209112" y="7464897"/>
              <a:chExt cx="432048" cy="216023"/>
            </a:xfrm>
          </p:grpSpPr>
          <p:sp>
            <p:nvSpPr>
              <p:cNvPr id="208" name="Flowchart: Delay 207"/>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9" name="Flowchart: Delay 208"/>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97" name="Isosceles Triangle 196"/>
            <p:cNvSpPr/>
            <p:nvPr/>
          </p:nvSpPr>
          <p:spPr bwMode="auto">
            <a:xfrm flipV="1">
              <a:off x="8993088"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8" name="Isosceles Triangle 197"/>
            <p:cNvSpPr/>
            <p:nvPr/>
          </p:nvSpPr>
          <p:spPr bwMode="auto">
            <a:xfrm>
              <a:off x="9281120" y="4152528"/>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7" name="Group 183"/>
            <p:cNvGrpSpPr/>
            <p:nvPr/>
          </p:nvGrpSpPr>
          <p:grpSpPr>
            <a:xfrm>
              <a:off x="9281120" y="4440560"/>
              <a:ext cx="216024" cy="216023"/>
              <a:chOff x="9209112" y="7464897"/>
              <a:chExt cx="432048" cy="216023"/>
            </a:xfrm>
          </p:grpSpPr>
          <p:sp>
            <p:nvSpPr>
              <p:cNvPr id="206" name="Flowchart: Delay 205"/>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7" name="Flowchart: Delay 206"/>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0" name="Isosceles Triangle 199"/>
            <p:cNvSpPr/>
            <p:nvPr/>
          </p:nvSpPr>
          <p:spPr bwMode="auto">
            <a:xfrm flipV="1">
              <a:off x="9281120"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1" name="Isosceles Triangle 200"/>
            <p:cNvSpPr/>
            <p:nvPr/>
          </p:nvSpPr>
          <p:spPr bwMode="auto">
            <a:xfrm>
              <a:off x="9569152" y="4152528"/>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8" name="Group 188"/>
            <p:cNvGrpSpPr/>
            <p:nvPr/>
          </p:nvGrpSpPr>
          <p:grpSpPr>
            <a:xfrm>
              <a:off x="9569152" y="4440560"/>
              <a:ext cx="216024" cy="216023"/>
              <a:chOff x="9209112" y="7464897"/>
              <a:chExt cx="432048" cy="216023"/>
            </a:xfrm>
          </p:grpSpPr>
          <p:sp>
            <p:nvSpPr>
              <p:cNvPr id="204" name="Flowchart: Delay 203"/>
              <p:cNvSpPr/>
              <p:nvPr/>
            </p:nvSpPr>
            <p:spPr bwMode="auto">
              <a:xfrm rot="16200000">
                <a:off x="9389132" y="7284877"/>
                <a:ext cx="72008" cy="432048"/>
              </a:xfrm>
              <a:prstGeom prst="flowChartDelay">
                <a:avLst/>
              </a:prstGeom>
              <a:solidFill>
                <a:srgbClr val="FFFF00"/>
              </a:solid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5" name="Flowchart: Delay 204"/>
              <p:cNvSpPr/>
              <p:nvPr/>
            </p:nvSpPr>
            <p:spPr bwMode="auto">
              <a:xfrm rot="5400000" flipV="1">
                <a:off x="9389132" y="7428892"/>
                <a:ext cx="72008" cy="432048"/>
              </a:xfrm>
              <a:prstGeom prst="flowChartDelay">
                <a:avLst/>
              </a:prstGeom>
              <a:solidFill>
                <a:srgbClr val="FFFF00"/>
              </a:solid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3" name="Isosceles Triangle 202"/>
            <p:cNvSpPr/>
            <p:nvPr/>
          </p:nvSpPr>
          <p:spPr bwMode="auto">
            <a:xfrm flipV="1">
              <a:off x="9569152"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 name="Group 221"/>
          <p:cNvGrpSpPr/>
          <p:nvPr/>
        </p:nvGrpSpPr>
        <p:grpSpPr>
          <a:xfrm>
            <a:off x="7120880" y="3268687"/>
            <a:ext cx="792088" cy="504056"/>
            <a:chOff x="6976864" y="4440560"/>
            <a:chExt cx="792088" cy="504056"/>
          </a:xfrm>
        </p:grpSpPr>
        <p:grpSp>
          <p:nvGrpSpPr>
            <p:cNvPr id="60" name="Group 209"/>
            <p:cNvGrpSpPr/>
            <p:nvPr/>
          </p:nvGrpSpPr>
          <p:grpSpPr>
            <a:xfrm>
              <a:off x="6976864" y="4440560"/>
              <a:ext cx="216024" cy="216023"/>
              <a:chOff x="9209112" y="7464897"/>
              <a:chExt cx="432048" cy="216023"/>
            </a:xfrm>
          </p:grpSpPr>
          <p:sp>
            <p:nvSpPr>
              <p:cNvPr id="211" name="Flowchart: Delay 210"/>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2" name="Flowchart: Delay 211"/>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1" name="Group 213"/>
            <p:cNvGrpSpPr/>
            <p:nvPr/>
          </p:nvGrpSpPr>
          <p:grpSpPr>
            <a:xfrm>
              <a:off x="7264896" y="4440560"/>
              <a:ext cx="216024" cy="216023"/>
              <a:chOff x="9209112" y="7464897"/>
              <a:chExt cx="432048" cy="216023"/>
            </a:xfrm>
          </p:grpSpPr>
          <p:sp>
            <p:nvSpPr>
              <p:cNvPr id="215" name="Flowchart: Delay 214"/>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6" name="Flowchart: Delay 215"/>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17" name="Isosceles Triangle 216"/>
            <p:cNvSpPr/>
            <p:nvPr/>
          </p:nvSpPr>
          <p:spPr bwMode="auto">
            <a:xfrm flipV="1">
              <a:off x="7264896"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2" name="Group 217"/>
            <p:cNvGrpSpPr/>
            <p:nvPr/>
          </p:nvGrpSpPr>
          <p:grpSpPr>
            <a:xfrm>
              <a:off x="7552928" y="4440560"/>
              <a:ext cx="216024" cy="216023"/>
              <a:chOff x="9209112" y="7464897"/>
              <a:chExt cx="432048" cy="216023"/>
            </a:xfrm>
          </p:grpSpPr>
          <p:sp>
            <p:nvSpPr>
              <p:cNvPr id="219" name="Flowchart: Delay 21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0" name="Flowchart: Delay 21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1" name="Isosceles Triangle 220"/>
            <p:cNvSpPr/>
            <p:nvPr/>
          </p:nvSpPr>
          <p:spPr bwMode="auto">
            <a:xfrm flipV="1">
              <a:off x="7552928"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3" name="Group 223"/>
          <p:cNvGrpSpPr/>
          <p:nvPr/>
        </p:nvGrpSpPr>
        <p:grpSpPr>
          <a:xfrm>
            <a:off x="4888632" y="3268687"/>
            <a:ext cx="792088" cy="504056"/>
            <a:chOff x="7984976" y="4440560"/>
            <a:chExt cx="792088" cy="504056"/>
          </a:xfrm>
        </p:grpSpPr>
        <p:grpSp>
          <p:nvGrpSpPr>
            <p:cNvPr id="64" name="Group 224"/>
            <p:cNvGrpSpPr/>
            <p:nvPr/>
          </p:nvGrpSpPr>
          <p:grpSpPr>
            <a:xfrm>
              <a:off x="7984976" y="4440560"/>
              <a:ext cx="216024" cy="216023"/>
              <a:chOff x="9209112" y="7464897"/>
              <a:chExt cx="432048" cy="216023"/>
            </a:xfrm>
          </p:grpSpPr>
          <p:sp>
            <p:nvSpPr>
              <p:cNvPr id="235" name="Flowchart: Delay 234"/>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6" name="Flowchart: Delay 235"/>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6" name="Isosceles Triangle 225"/>
            <p:cNvSpPr/>
            <p:nvPr/>
          </p:nvSpPr>
          <p:spPr bwMode="auto">
            <a:xfrm flipV="1">
              <a:off x="7984976"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5" name="Group 226"/>
            <p:cNvGrpSpPr/>
            <p:nvPr/>
          </p:nvGrpSpPr>
          <p:grpSpPr>
            <a:xfrm>
              <a:off x="8273008" y="4440560"/>
              <a:ext cx="216024" cy="216023"/>
              <a:chOff x="9209112" y="7464897"/>
              <a:chExt cx="432048" cy="216023"/>
            </a:xfrm>
          </p:grpSpPr>
          <p:sp>
            <p:nvSpPr>
              <p:cNvPr id="233" name="Flowchart: Delay 23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4" name="Flowchart: Delay 23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8" name="Isosceles Triangle 227"/>
            <p:cNvSpPr/>
            <p:nvPr/>
          </p:nvSpPr>
          <p:spPr bwMode="auto">
            <a:xfrm flipV="1">
              <a:off x="827300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6" name="Group 228"/>
            <p:cNvGrpSpPr/>
            <p:nvPr/>
          </p:nvGrpSpPr>
          <p:grpSpPr>
            <a:xfrm>
              <a:off x="8561040" y="4440560"/>
              <a:ext cx="216024" cy="216023"/>
              <a:chOff x="9209112" y="7464897"/>
              <a:chExt cx="432048" cy="216023"/>
            </a:xfrm>
          </p:grpSpPr>
          <p:sp>
            <p:nvSpPr>
              <p:cNvPr id="231" name="Flowchart: Delay 230"/>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2" name="Flowchart: Delay 231"/>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67" name="Group 236"/>
          <p:cNvGrpSpPr/>
          <p:nvPr/>
        </p:nvGrpSpPr>
        <p:grpSpPr>
          <a:xfrm>
            <a:off x="3880520" y="3268687"/>
            <a:ext cx="792088" cy="504056"/>
            <a:chOff x="6976864" y="4440560"/>
            <a:chExt cx="792088" cy="504056"/>
          </a:xfrm>
        </p:grpSpPr>
        <p:grpSp>
          <p:nvGrpSpPr>
            <p:cNvPr id="68" name="Group 237"/>
            <p:cNvGrpSpPr/>
            <p:nvPr/>
          </p:nvGrpSpPr>
          <p:grpSpPr>
            <a:xfrm>
              <a:off x="6976864" y="4440560"/>
              <a:ext cx="216024" cy="216023"/>
              <a:chOff x="9209112" y="7464897"/>
              <a:chExt cx="432048" cy="216023"/>
            </a:xfrm>
          </p:grpSpPr>
          <p:sp>
            <p:nvSpPr>
              <p:cNvPr id="248" name="Flowchart: Delay 247"/>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9" name="Flowchart: Delay 248"/>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9" name="Group 239"/>
            <p:cNvGrpSpPr/>
            <p:nvPr/>
          </p:nvGrpSpPr>
          <p:grpSpPr>
            <a:xfrm>
              <a:off x="7264896" y="4440560"/>
              <a:ext cx="216024" cy="216023"/>
              <a:chOff x="9209112" y="7464897"/>
              <a:chExt cx="432048" cy="216023"/>
            </a:xfrm>
          </p:grpSpPr>
          <p:sp>
            <p:nvSpPr>
              <p:cNvPr id="246" name="Flowchart: Delay 245"/>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7" name="Flowchart: Delay 246"/>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41" name="Isosceles Triangle 240"/>
            <p:cNvSpPr/>
            <p:nvPr/>
          </p:nvSpPr>
          <p:spPr bwMode="auto">
            <a:xfrm flipV="1">
              <a:off x="7264896"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0" name="Group 241"/>
            <p:cNvGrpSpPr/>
            <p:nvPr/>
          </p:nvGrpSpPr>
          <p:grpSpPr>
            <a:xfrm>
              <a:off x="7552928" y="4440560"/>
              <a:ext cx="216024" cy="216023"/>
              <a:chOff x="9209112" y="7464897"/>
              <a:chExt cx="432048" cy="216023"/>
            </a:xfrm>
          </p:grpSpPr>
          <p:sp>
            <p:nvSpPr>
              <p:cNvPr id="244" name="Flowchart: Delay 24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5" name="Flowchart: Delay 24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43" name="Isosceles Triangle 242"/>
            <p:cNvSpPr/>
            <p:nvPr/>
          </p:nvSpPr>
          <p:spPr bwMode="auto">
            <a:xfrm flipV="1">
              <a:off x="755292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1" name="Group 249"/>
          <p:cNvGrpSpPr/>
          <p:nvPr/>
        </p:nvGrpSpPr>
        <p:grpSpPr>
          <a:xfrm>
            <a:off x="1864296" y="2980655"/>
            <a:ext cx="792088" cy="792088"/>
            <a:chOff x="8993088" y="4152528"/>
            <a:chExt cx="792088" cy="792088"/>
          </a:xfrm>
          <a:solidFill>
            <a:srgbClr val="FFFF99"/>
          </a:solidFill>
        </p:grpSpPr>
        <p:sp>
          <p:nvSpPr>
            <p:cNvPr id="251" name="Isosceles Triangle 250"/>
            <p:cNvSpPr/>
            <p:nvPr/>
          </p:nvSpPr>
          <p:spPr bwMode="auto">
            <a:xfrm>
              <a:off x="8993088"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2" name="Group 251"/>
            <p:cNvGrpSpPr/>
            <p:nvPr/>
          </p:nvGrpSpPr>
          <p:grpSpPr>
            <a:xfrm>
              <a:off x="8993088" y="4440560"/>
              <a:ext cx="216024" cy="216023"/>
              <a:chOff x="9209112" y="7464897"/>
              <a:chExt cx="432048" cy="216023"/>
            </a:xfrm>
            <a:grpFill/>
          </p:grpSpPr>
          <p:sp>
            <p:nvSpPr>
              <p:cNvPr id="264" name="Flowchart: Delay 263"/>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5" name="Flowchart: Delay 264"/>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3" name="Isosceles Triangle 252"/>
            <p:cNvSpPr/>
            <p:nvPr/>
          </p:nvSpPr>
          <p:spPr bwMode="auto">
            <a:xfrm flipV="1">
              <a:off x="8993088"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Isosceles Triangle 253"/>
            <p:cNvSpPr/>
            <p:nvPr/>
          </p:nvSpPr>
          <p:spPr bwMode="auto">
            <a:xfrm>
              <a:off x="9281120"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3" name="Group 254"/>
            <p:cNvGrpSpPr/>
            <p:nvPr/>
          </p:nvGrpSpPr>
          <p:grpSpPr>
            <a:xfrm>
              <a:off x="9281120" y="4440560"/>
              <a:ext cx="216024" cy="216023"/>
              <a:chOff x="9209112" y="7464897"/>
              <a:chExt cx="432048" cy="216023"/>
            </a:xfrm>
            <a:grpFill/>
          </p:grpSpPr>
          <p:sp>
            <p:nvSpPr>
              <p:cNvPr id="262" name="Flowchart: Delay 261"/>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3" name="Flowchart: Delay 262"/>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6" name="Isosceles Triangle 255"/>
            <p:cNvSpPr/>
            <p:nvPr/>
          </p:nvSpPr>
          <p:spPr bwMode="auto">
            <a:xfrm flipV="1">
              <a:off x="9281120"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Isosceles Triangle 256"/>
            <p:cNvSpPr/>
            <p:nvPr/>
          </p:nvSpPr>
          <p:spPr bwMode="auto">
            <a:xfrm>
              <a:off x="9569152"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4" name="Group 257"/>
            <p:cNvGrpSpPr/>
            <p:nvPr/>
          </p:nvGrpSpPr>
          <p:grpSpPr>
            <a:xfrm>
              <a:off x="9569152" y="4440560"/>
              <a:ext cx="216024" cy="216023"/>
              <a:chOff x="9209112" y="7464897"/>
              <a:chExt cx="432048" cy="216023"/>
            </a:xfrm>
            <a:grpFill/>
          </p:grpSpPr>
          <p:sp>
            <p:nvSpPr>
              <p:cNvPr id="260" name="Flowchart: Delay 25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1" name="Flowchart: Delay 26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9" name="Isosceles Triangle 258"/>
            <p:cNvSpPr/>
            <p:nvPr/>
          </p:nvSpPr>
          <p:spPr bwMode="auto">
            <a:xfrm flipV="1">
              <a:off x="9569152"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 name="Group 265"/>
          <p:cNvGrpSpPr/>
          <p:nvPr/>
        </p:nvGrpSpPr>
        <p:grpSpPr>
          <a:xfrm>
            <a:off x="856184" y="2980655"/>
            <a:ext cx="792088" cy="792088"/>
            <a:chOff x="8993088" y="4152528"/>
            <a:chExt cx="792088" cy="792088"/>
          </a:xfrm>
          <a:solidFill>
            <a:srgbClr val="FFFF99"/>
          </a:solidFill>
        </p:grpSpPr>
        <p:sp>
          <p:nvSpPr>
            <p:cNvPr id="267" name="Isosceles Triangle 266"/>
            <p:cNvSpPr/>
            <p:nvPr/>
          </p:nvSpPr>
          <p:spPr bwMode="auto">
            <a:xfrm>
              <a:off x="8993088"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6" name="Group 267"/>
            <p:cNvGrpSpPr/>
            <p:nvPr/>
          </p:nvGrpSpPr>
          <p:grpSpPr>
            <a:xfrm>
              <a:off x="8993088" y="4440560"/>
              <a:ext cx="216024" cy="216023"/>
              <a:chOff x="9209112" y="7464897"/>
              <a:chExt cx="432048" cy="216023"/>
            </a:xfrm>
            <a:grpFill/>
          </p:grpSpPr>
          <p:sp>
            <p:nvSpPr>
              <p:cNvPr id="280" name="Flowchart: Delay 27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1" name="Flowchart: Delay 28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69" name="Isosceles Triangle 268"/>
            <p:cNvSpPr/>
            <p:nvPr/>
          </p:nvSpPr>
          <p:spPr bwMode="auto">
            <a:xfrm flipV="1">
              <a:off x="8993088"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0" name="Isosceles Triangle 269"/>
            <p:cNvSpPr/>
            <p:nvPr/>
          </p:nvSpPr>
          <p:spPr bwMode="auto">
            <a:xfrm>
              <a:off x="9281120"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7" name="Group 270"/>
            <p:cNvGrpSpPr/>
            <p:nvPr/>
          </p:nvGrpSpPr>
          <p:grpSpPr>
            <a:xfrm>
              <a:off x="9281120" y="4440560"/>
              <a:ext cx="216024" cy="216023"/>
              <a:chOff x="9209112" y="7464897"/>
              <a:chExt cx="432048" cy="216023"/>
            </a:xfrm>
            <a:grpFill/>
          </p:grpSpPr>
          <p:sp>
            <p:nvSpPr>
              <p:cNvPr id="278" name="Flowchart: Delay 277"/>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9" name="Flowchart: Delay 278"/>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2" name="Isosceles Triangle 271"/>
            <p:cNvSpPr/>
            <p:nvPr/>
          </p:nvSpPr>
          <p:spPr bwMode="auto">
            <a:xfrm flipV="1">
              <a:off x="9281120"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3" name="Isosceles Triangle 272"/>
            <p:cNvSpPr/>
            <p:nvPr/>
          </p:nvSpPr>
          <p:spPr bwMode="auto">
            <a:xfrm>
              <a:off x="9569152"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8" name="Group 273"/>
            <p:cNvGrpSpPr/>
            <p:nvPr/>
          </p:nvGrpSpPr>
          <p:grpSpPr>
            <a:xfrm>
              <a:off x="9569152" y="4440560"/>
              <a:ext cx="216024" cy="216023"/>
              <a:chOff x="9209112" y="7464897"/>
              <a:chExt cx="432048" cy="216023"/>
            </a:xfrm>
            <a:grpFill/>
          </p:grpSpPr>
          <p:sp>
            <p:nvSpPr>
              <p:cNvPr id="276" name="Flowchart: Delay 27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Flowchart: Delay 27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5" name="Isosceles Triangle 274"/>
            <p:cNvSpPr/>
            <p:nvPr/>
          </p:nvSpPr>
          <p:spPr bwMode="auto">
            <a:xfrm flipV="1">
              <a:off x="9569152"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96" name="Rectangle 295"/>
          <p:cNvSpPr/>
          <p:nvPr/>
        </p:nvSpPr>
        <p:spPr bwMode="auto">
          <a:xfrm flipH="1">
            <a:off x="11081320"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7" name="Rectangle 296"/>
          <p:cNvSpPr/>
          <p:nvPr/>
        </p:nvSpPr>
        <p:spPr bwMode="auto">
          <a:xfrm flipH="1">
            <a:off x="11081320"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8" name="Rectangle 297"/>
          <p:cNvSpPr/>
          <p:nvPr/>
        </p:nvSpPr>
        <p:spPr bwMode="auto">
          <a:xfrm flipH="1">
            <a:off x="11081320"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9" name="Rectangle 298"/>
          <p:cNvSpPr/>
          <p:nvPr/>
        </p:nvSpPr>
        <p:spPr bwMode="auto">
          <a:xfrm flipH="1">
            <a:off x="11081320"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0" name="Rectangle 299"/>
          <p:cNvSpPr/>
          <p:nvPr/>
        </p:nvSpPr>
        <p:spPr bwMode="auto">
          <a:xfrm flipH="1">
            <a:off x="11081320"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1" name="Rectangle 300"/>
          <p:cNvSpPr/>
          <p:nvPr/>
        </p:nvSpPr>
        <p:spPr bwMode="auto">
          <a:xfrm flipH="1">
            <a:off x="11081320"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302" name="Straight Connector 301"/>
          <p:cNvCxnSpPr/>
          <p:nvPr/>
        </p:nvCxnSpPr>
        <p:spPr bwMode="auto">
          <a:xfrm flipH="1" flipV="1">
            <a:off x="11585376"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03" name="TextBox 302"/>
          <p:cNvSpPr txBox="1"/>
          <p:nvPr/>
        </p:nvSpPr>
        <p:spPr>
          <a:xfrm flipH="1">
            <a:off x="11595005" y="5337755"/>
            <a:ext cx="710451" cy="523220"/>
          </a:xfrm>
          <a:prstGeom prst="rect">
            <a:avLst/>
          </a:prstGeom>
          <a:noFill/>
        </p:spPr>
        <p:txBody>
          <a:bodyPr wrap="none" rtlCol="0">
            <a:spAutoFit/>
          </a:bodyPr>
          <a:lstStyle/>
          <a:p>
            <a:r>
              <a:rPr lang="en-US" sz="1400" dirty="0" smtClean="0"/>
              <a:t>E-NNI</a:t>
            </a:r>
          </a:p>
          <a:p>
            <a:r>
              <a:rPr lang="en-US" sz="1400" dirty="0" smtClean="0"/>
              <a:t>Link 4</a:t>
            </a:r>
            <a:endParaRPr lang="en-GB" sz="1400" dirty="0"/>
          </a:p>
        </p:txBody>
      </p:sp>
      <p:grpSp>
        <p:nvGrpSpPr>
          <p:cNvPr id="79" name="Group 303"/>
          <p:cNvGrpSpPr/>
          <p:nvPr/>
        </p:nvGrpSpPr>
        <p:grpSpPr>
          <a:xfrm>
            <a:off x="11151150" y="2980655"/>
            <a:ext cx="792088" cy="792088"/>
            <a:chOff x="8993088" y="4152528"/>
            <a:chExt cx="792088" cy="792088"/>
          </a:xfrm>
          <a:solidFill>
            <a:srgbClr val="FFFF99"/>
          </a:solidFill>
        </p:grpSpPr>
        <p:sp>
          <p:nvSpPr>
            <p:cNvPr id="305" name="Isosceles Triangle 304"/>
            <p:cNvSpPr/>
            <p:nvPr/>
          </p:nvSpPr>
          <p:spPr bwMode="auto">
            <a:xfrm>
              <a:off x="8993088"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0" name="Group 178"/>
            <p:cNvGrpSpPr/>
            <p:nvPr/>
          </p:nvGrpSpPr>
          <p:grpSpPr>
            <a:xfrm>
              <a:off x="8993088" y="4440560"/>
              <a:ext cx="216024" cy="216023"/>
              <a:chOff x="9209112" y="7464897"/>
              <a:chExt cx="432048" cy="216023"/>
            </a:xfrm>
            <a:grpFill/>
          </p:grpSpPr>
          <p:sp>
            <p:nvSpPr>
              <p:cNvPr id="318" name="Flowchart: Delay 317"/>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9" name="Flowchart: Delay 318"/>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07" name="Isosceles Triangle 306"/>
            <p:cNvSpPr/>
            <p:nvPr/>
          </p:nvSpPr>
          <p:spPr bwMode="auto">
            <a:xfrm flipV="1">
              <a:off x="8993088"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8" name="Isosceles Triangle 307"/>
            <p:cNvSpPr/>
            <p:nvPr/>
          </p:nvSpPr>
          <p:spPr bwMode="auto">
            <a:xfrm>
              <a:off x="9281120"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1" name="Group 183"/>
            <p:cNvGrpSpPr/>
            <p:nvPr/>
          </p:nvGrpSpPr>
          <p:grpSpPr>
            <a:xfrm>
              <a:off x="9281120" y="4440560"/>
              <a:ext cx="216024" cy="216023"/>
              <a:chOff x="9209112" y="7464897"/>
              <a:chExt cx="432048" cy="216023"/>
            </a:xfrm>
            <a:grpFill/>
          </p:grpSpPr>
          <p:sp>
            <p:nvSpPr>
              <p:cNvPr id="316" name="Flowchart: Delay 31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7" name="Flowchart: Delay 31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10" name="Isosceles Triangle 309"/>
            <p:cNvSpPr/>
            <p:nvPr/>
          </p:nvSpPr>
          <p:spPr bwMode="auto">
            <a:xfrm flipV="1">
              <a:off x="9281120"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1" name="Isosceles Triangle 310"/>
            <p:cNvSpPr/>
            <p:nvPr/>
          </p:nvSpPr>
          <p:spPr bwMode="auto">
            <a:xfrm>
              <a:off x="9569152" y="4152528"/>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2" name="Group 188"/>
            <p:cNvGrpSpPr/>
            <p:nvPr/>
          </p:nvGrpSpPr>
          <p:grpSpPr>
            <a:xfrm>
              <a:off x="9569152" y="4440560"/>
              <a:ext cx="216024" cy="216023"/>
              <a:chOff x="9209112" y="7464897"/>
              <a:chExt cx="432048" cy="216023"/>
            </a:xfrm>
            <a:grpFill/>
          </p:grpSpPr>
          <p:sp>
            <p:nvSpPr>
              <p:cNvPr id="314" name="Flowchart: Delay 313"/>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5" name="Flowchart: Delay 314"/>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13" name="Isosceles Triangle 312"/>
            <p:cNvSpPr/>
            <p:nvPr/>
          </p:nvSpPr>
          <p:spPr bwMode="auto">
            <a:xfrm flipV="1">
              <a:off x="9569152" y="4728592"/>
              <a:ext cx="216024" cy="216024"/>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3" name="Group 324"/>
          <p:cNvGrpSpPr/>
          <p:nvPr/>
        </p:nvGrpSpPr>
        <p:grpSpPr>
          <a:xfrm>
            <a:off x="7264896" y="4348807"/>
            <a:ext cx="4528592" cy="216024"/>
            <a:chOff x="7120880" y="5376664"/>
            <a:chExt cx="4528592" cy="216024"/>
          </a:xfrm>
        </p:grpSpPr>
        <p:sp>
          <p:nvSpPr>
            <p:cNvPr id="143" name="Isosceles Triangle 142"/>
            <p:cNvSpPr/>
            <p:nvPr/>
          </p:nvSpPr>
          <p:spPr bwMode="auto">
            <a:xfrm flipV="1">
              <a:off x="112253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1" name="Isosceles Triangle 320"/>
            <p:cNvSpPr/>
            <p:nvPr/>
          </p:nvSpPr>
          <p:spPr bwMode="auto">
            <a:xfrm flipV="1">
              <a:off x="102251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2" name="Isosceles Triangle 321"/>
            <p:cNvSpPr/>
            <p:nvPr/>
          </p:nvSpPr>
          <p:spPr bwMode="auto">
            <a:xfrm flipV="1">
              <a:off x="9217024"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3" name="Isosceles Triangle 322"/>
            <p:cNvSpPr/>
            <p:nvPr/>
          </p:nvSpPr>
          <p:spPr bwMode="auto">
            <a:xfrm flipV="1">
              <a:off x="8208912"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4" name="Isosceles Triangle 323"/>
            <p:cNvSpPr/>
            <p:nvPr/>
          </p:nvSpPr>
          <p:spPr bwMode="auto">
            <a:xfrm flipV="1">
              <a:off x="7120880"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5" name="Group 325"/>
          <p:cNvGrpSpPr/>
          <p:nvPr/>
        </p:nvGrpSpPr>
        <p:grpSpPr>
          <a:xfrm>
            <a:off x="1000200" y="4348807"/>
            <a:ext cx="4528592" cy="216024"/>
            <a:chOff x="7120880" y="5376664"/>
            <a:chExt cx="4528592" cy="216024"/>
          </a:xfrm>
        </p:grpSpPr>
        <p:sp>
          <p:nvSpPr>
            <p:cNvPr id="327" name="Isosceles Triangle 326"/>
            <p:cNvSpPr/>
            <p:nvPr/>
          </p:nvSpPr>
          <p:spPr bwMode="auto">
            <a:xfrm flipV="1">
              <a:off x="112253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flipV="1">
              <a:off x="102251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Isosceles Triangle 328"/>
            <p:cNvSpPr/>
            <p:nvPr/>
          </p:nvSpPr>
          <p:spPr bwMode="auto">
            <a:xfrm flipV="1">
              <a:off x="9217024"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0" name="Isosceles Triangle 329"/>
            <p:cNvSpPr/>
            <p:nvPr/>
          </p:nvSpPr>
          <p:spPr bwMode="auto">
            <a:xfrm flipV="1">
              <a:off x="8208912"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flipV="1">
              <a:off x="7120880"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33" name="Straight Connector 332"/>
          <p:cNvCxnSpPr/>
          <p:nvPr/>
        </p:nvCxnSpPr>
        <p:spPr bwMode="auto">
          <a:xfrm flipH="1">
            <a:off x="3232450" y="6221015"/>
            <a:ext cx="63367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39" name="TextBox 338"/>
          <p:cNvSpPr txBox="1"/>
          <p:nvPr/>
        </p:nvSpPr>
        <p:spPr>
          <a:xfrm>
            <a:off x="4672608" y="5952728"/>
            <a:ext cx="1872208" cy="307777"/>
          </a:xfrm>
          <a:prstGeom prst="rect">
            <a:avLst/>
          </a:prstGeom>
          <a:noFill/>
        </p:spPr>
        <p:txBody>
          <a:bodyPr wrap="square" rtlCol="0">
            <a:spAutoFit/>
          </a:bodyPr>
          <a:lstStyle/>
          <a:p>
            <a:pPr algn="ctr"/>
            <a:r>
              <a:rPr lang="en-US" sz="1400" dirty="0" smtClean="0"/>
              <a:t>Intra-DAS Link</a:t>
            </a:r>
            <a:endParaRPr lang="en-GB" sz="1400" dirty="0"/>
          </a:p>
        </p:txBody>
      </p:sp>
      <p:sp>
        <p:nvSpPr>
          <p:cNvPr id="282" name="TextBox 281"/>
          <p:cNvSpPr txBox="1"/>
          <p:nvPr/>
        </p:nvSpPr>
        <p:spPr>
          <a:xfrm>
            <a:off x="64096" y="2764631"/>
            <a:ext cx="648072" cy="430887"/>
          </a:xfrm>
          <a:prstGeom prst="rect">
            <a:avLst/>
          </a:prstGeom>
          <a:noFill/>
        </p:spPr>
        <p:txBody>
          <a:bodyPr wrap="square" rtlCol="0">
            <a:spAutoFit/>
          </a:bodyPr>
          <a:lstStyle/>
          <a:p>
            <a:pPr algn="ctr"/>
            <a:r>
              <a:rPr lang="en-GB" sz="1100" b="0" dirty="0" smtClean="0"/>
              <a:t>EC NO</a:t>
            </a:r>
            <a:endParaRPr lang="en-US" sz="1100" b="0" dirty="0" smtClean="0"/>
          </a:p>
          <a:p>
            <a:pPr algn="ctr"/>
            <a:r>
              <a:rPr lang="en-GB" sz="1100" b="0" dirty="0" smtClean="0"/>
              <a:t>MEP</a:t>
            </a:r>
            <a:endParaRPr lang="en-GB" sz="1100" b="0" dirty="0"/>
          </a:p>
        </p:txBody>
      </p:sp>
      <p:sp>
        <p:nvSpPr>
          <p:cNvPr id="284" name="TextBox 283"/>
          <p:cNvSpPr txBox="1"/>
          <p:nvPr/>
        </p:nvSpPr>
        <p:spPr>
          <a:xfrm>
            <a:off x="-79920" y="3485872"/>
            <a:ext cx="936104" cy="430887"/>
          </a:xfrm>
          <a:prstGeom prst="rect">
            <a:avLst/>
          </a:prstGeom>
          <a:noFill/>
        </p:spPr>
        <p:txBody>
          <a:bodyPr wrap="square" rtlCol="0">
            <a:spAutoFit/>
          </a:bodyPr>
          <a:lstStyle/>
          <a:p>
            <a:pPr algn="ctr"/>
            <a:r>
              <a:rPr lang="en-GB" sz="1100" b="0" dirty="0" smtClean="0"/>
              <a:t>EC E-NNI</a:t>
            </a:r>
            <a:endParaRPr lang="en-US" sz="1100" b="0" dirty="0" smtClean="0"/>
          </a:p>
          <a:p>
            <a:pPr algn="ctr"/>
            <a:r>
              <a:rPr lang="en-GB" sz="1100" b="0" dirty="0" smtClean="0"/>
              <a:t>MEP</a:t>
            </a:r>
            <a:endParaRPr lang="en-GB" sz="1100" b="0" dirty="0"/>
          </a:p>
        </p:txBody>
      </p:sp>
      <p:sp>
        <p:nvSpPr>
          <p:cNvPr id="286" name="TextBox 285"/>
          <p:cNvSpPr txBox="1"/>
          <p:nvPr/>
        </p:nvSpPr>
        <p:spPr>
          <a:xfrm>
            <a:off x="64096" y="3125832"/>
            <a:ext cx="648072" cy="430887"/>
          </a:xfrm>
          <a:prstGeom prst="rect">
            <a:avLst/>
          </a:prstGeom>
          <a:noFill/>
        </p:spPr>
        <p:txBody>
          <a:bodyPr wrap="square" rtlCol="0">
            <a:spAutoFit/>
          </a:bodyPr>
          <a:lstStyle/>
          <a:p>
            <a:pPr algn="ctr"/>
            <a:r>
              <a:rPr lang="en-GB" sz="1100" b="0" dirty="0" smtClean="0"/>
              <a:t>EC SP</a:t>
            </a:r>
            <a:endParaRPr lang="en-US" sz="1100" b="0" dirty="0" smtClean="0"/>
          </a:p>
          <a:p>
            <a:pPr algn="ctr"/>
            <a:r>
              <a:rPr lang="en-GB" sz="1100" b="0" dirty="0" smtClean="0"/>
              <a:t>MIP</a:t>
            </a:r>
            <a:endParaRPr lang="en-GB" sz="1100" b="0" dirty="0"/>
          </a:p>
        </p:txBody>
      </p:sp>
      <p:sp>
        <p:nvSpPr>
          <p:cNvPr id="288" name="TextBox 287"/>
          <p:cNvSpPr txBox="1"/>
          <p:nvPr/>
        </p:nvSpPr>
        <p:spPr>
          <a:xfrm>
            <a:off x="6040760" y="3124671"/>
            <a:ext cx="648072" cy="430887"/>
          </a:xfrm>
          <a:prstGeom prst="rect">
            <a:avLst/>
          </a:prstGeom>
          <a:noFill/>
        </p:spPr>
        <p:txBody>
          <a:bodyPr wrap="square" rtlCol="0">
            <a:spAutoFit/>
          </a:bodyPr>
          <a:lstStyle/>
          <a:p>
            <a:pPr algn="ctr"/>
            <a:r>
              <a:rPr lang="en-GB" sz="1100" b="0" dirty="0" smtClean="0"/>
              <a:t>EC NO</a:t>
            </a:r>
            <a:endParaRPr lang="en-US" sz="1100" b="0" dirty="0" smtClean="0"/>
          </a:p>
          <a:p>
            <a:pPr algn="ctr"/>
            <a:r>
              <a:rPr lang="en-GB" sz="1100" b="0" dirty="0" smtClean="0"/>
              <a:t>MIP</a:t>
            </a:r>
            <a:endParaRPr lang="en-GB" sz="1100" b="0" dirty="0"/>
          </a:p>
        </p:txBody>
      </p:sp>
      <p:sp>
        <p:nvSpPr>
          <p:cNvPr id="332" name="TextBox 331"/>
          <p:cNvSpPr txBox="1"/>
          <p:nvPr/>
        </p:nvSpPr>
        <p:spPr>
          <a:xfrm>
            <a:off x="64096" y="4276799"/>
            <a:ext cx="648072" cy="430887"/>
          </a:xfrm>
          <a:prstGeom prst="rect">
            <a:avLst/>
          </a:prstGeom>
          <a:noFill/>
        </p:spPr>
        <p:txBody>
          <a:bodyPr wrap="square" rtlCol="0">
            <a:spAutoFit/>
          </a:bodyPr>
          <a:lstStyle/>
          <a:p>
            <a:pPr algn="ctr"/>
            <a:r>
              <a:rPr lang="en-GB" sz="1100" b="0" dirty="0" smtClean="0"/>
              <a:t>Link</a:t>
            </a:r>
            <a:endParaRPr lang="en-US" sz="1100" b="0" dirty="0" smtClean="0"/>
          </a:p>
          <a:p>
            <a:pPr algn="ctr"/>
            <a:r>
              <a:rPr lang="en-GB" sz="1100" b="0" dirty="0" smtClean="0"/>
              <a:t>MEP</a:t>
            </a:r>
            <a:endParaRPr lang="en-GB" sz="1100" b="0" dirty="0"/>
          </a:p>
        </p:txBody>
      </p:sp>
      <p:sp>
        <p:nvSpPr>
          <p:cNvPr id="334" name="TextBox 333"/>
          <p:cNvSpPr txBox="1"/>
          <p:nvPr/>
        </p:nvSpPr>
        <p:spPr>
          <a:xfrm>
            <a:off x="5896744" y="3484711"/>
            <a:ext cx="936104" cy="430887"/>
          </a:xfrm>
          <a:prstGeom prst="rect">
            <a:avLst/>
          </a:prstGeom>
          <a:noFill/>
        </p:spPr>
        <p:txBody>
          <a:bodyPr wrap="square" rtlCol="0">
            <a:spAutoFit/>
          </a:bodyPr>
          <a:lstStyle/>
          <a:p>
            <a:pPr algn="ctr"/>
            <a:r>
              <a:rPr lang="en-GB" sz="1100" b="0" dirty="0" smtClean="0"/>
              <a:t>EC SNCP</a:t>
            </a:r>
            <a:endParaRPr lang="en-US" sz="1100" b="0" dirty="0" smtClean="0"/>
          </a:p>
          <a:p>
            <a:pPr algn="ctr"/>
            <a:r>
              <a:rPr lang="en-GB" sz="1100" b="0" dirty="0" smtClean="0"/>
              <a:t>MEP</a:t>
            </a:r>
            <a:endParaRPr lang="en-GB" sz="1100" b="0" dirty="0"/>
          </a:p>
        </p:txBody>
      </p:sp>
      <p:sp>
        <p:nvSpPr>
          <p:cNvPr id="335" name="Rectangle 334"/>
          <p:cNvSpPr/>
          <p:nvPr/>
        </p:nvSpPr>
        <p:spPr bwMode="auto">
          <a:xfrm flipH="1">
            <a:off x="7336904" y="2692623"/>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cxnSp>
        <p:nvCxnSpPr>
          <p:cNvPr id="346" name="Straight Connector 345"/>
          <p:cNvCxnSpPr/>
          <p:nvPr/>
        </p:nvCxnSpPr>
        <p:spPr bwMode="auto">
          <a:xfrm>
            <a:off x="395252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1" name="Straight Connector 350"/>
          <p:cNvCxnSpPr/>
          <p:nvPr/>
        </p:nvCxnSpPr>
        <p:spPr bwMode="auto">
          <a:xfrm>
            <a:off x="438457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3" name="Straight Connector 352"/>
          <p:cNvCxnSpPr/>
          <p:nvPr/>
        </p:nvCxnSpPr>
        <p:spPr bwMode="auto">
          <a:xfrm>
            <a:off x="510465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4" name="Straight Connector 353"/>
          <p:cNvCxnSpPr/>
          <p:nvPr/>
        </p:nvCxnSpPr>
        <p:spPr bwMode="auto">
          <a:xfrm>
            <a:off x="5608712"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5" name="Straight Connector 354"/>
          <p:cNvCxnSpPr/>
          <p:nvPr/>
        </p:nvCxnSpPr>
        <p:spPr bwMode="auto">
          <a:xfrm>
            <a:off x="719288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6" name="Straight Connector 355"/>
          <p:cNvCxnSpPr/>
          <p:nvPr/>
        </p:nvCxnSpPr>
        <p:spPr bwMode="auto">
          <a:xfrm>
            <a:off x="762493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7" name="Straight Connector 356"/>
          <p:cNvCxnSpPr/>
          <p:nvPr/>
        </p:nvCxnSpPr>
        <p:spPr bwMode="auto">
          <a:xfrm>
            <a:off x="834501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8" name="Straight Connector 357"/>
          <p:cNvCxnSpPr/>
          <p:nvPr/>
        </p:nvCxnSpPr>
        <p:spPr bwMode="auto">
          <a:xfrm>
            <a:off x="8849072"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62" name="Straight Connector 361"/>
          <p:cNvCxnSpPr/>
          <p:nvPr/>
        </p:nvCxnSpPr>
        <p:spPr bwMode="auto">
          <a:xfrm>
            <a:off x="323244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63" name="Straight Connector 362"/>
          <p:cNvCxnSpPr/>
          <p:nvPr/>
        </p:nvCxnSpPr>
        <p:spPr bwMode="auto">
          <a:xfrm>
            <a:off x="2224336"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66" name="Straight Connector 365"/>
          <p:cNvCxnSpPr/>
          <p:nvPr/>
        </p:nvCxnSpPr>
        <p:spPr bwMode="auto">
          <a:xfrm>
            <a:off x="1216224"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70" name="Straight Connector 369"/>
          <p:cNvCxnSpPr/>
          <p:nvPr/>
        </p:nvCxnSpPr>
        <p:spPr bwMode="auto">
          <a:xfrm>
            <a:off x="9543504"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71" name="Straight Connector 370"/>
          <p:cNvCxnSpPr/>
          <p:nvPr/>
        </p:nvCxnSpPr>
        <p:spPr bwMode="auto">
          <a:xfrm>
            <a:off x="11487720"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72" name="Straight Connector 371"/>
          <p:cNvCxnSpPr/>
          <p:nvPr/>
        </p:nvCxnSpPr>
        <p:spPr bwMode="auto">
          <a:xfrm>
            <a:off x="10479608"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573" name="TextBox 572"/>
          <p:cNvSpPr txBox="1"/>
          <p:nvPr/>
        </p:nvSpPr>
        <p:spPr>
          <a:xfrm>
            <a:off x="6216593" y="5932983"/>
            <a:ext cx="1696375" cy="307777"/>
          </a:xfrm>
          <a:prstGeom prst="rect">
            <a:avLst/>
          </a:prstGeom>
          <a:noFill/>
        </p:spPr>
        <p:txBody>
          <a:bodyPr wrap="square" rtlCol="0">
            <a:spAutoFit/>
          </a:bodyPr>
          <a:lstStyle/>
          <a:p>
            <a:r>
              <a:rPr lang="en-US" sz="1400" dirty="0" smtClean="0">
                <a:solidFill>
                  <a:srgbClr val="FF0000"/>
                </a:solidFill>
              </a:rPr>
              <a:t>(</a:t>
            </a:r>
            <a:r>
              <a:rPr lang="en-GB" sz="1400" dirty="0" smtClean="0">
                <a:solidFill>
                  <a:srgbClr val="FF0000"/>
                </a:solidFill>
              </a:rPr>
              <a:t>E-NNI )</a:t>
            </a:r>
            <a:endParaRPr lang="en-GB" sz="1400" dirty="0">
              <a:solidFill>
                <a:srgbClr val="FF0000"/>
              </a:solidFill>
            </a:endParaRPr>
          </a:p>
        </p:txBody>
      </p:sp>
      <p:grpSp>
        <p:nvGrpSpPr>
          <p:cNvPr id="86" name="Group 249"/>
          <p:cNvGrpSpPr/>
          <p:nvPr/>
        </p:nvGrpSpPr>
        <p:grpSpPr>
          <a:xfrm>
            <a:off x="2872408" y="3000400"/>
            <a:ext cx="792088" cy="792088"/>
            <a:chOff x="8993088" y="4152528"/>
            <a:chExt cx="792088" cy="792088"/>
          </a:xfrm>
        </p:grpSpPr>
        <p:sp>
          <p:nvSpPr>
            <p:cNvPr id="326" name="Isosceles Triangle 325"/>
            <p:cNvSpPr/>
            <p:nvPr/>
          </p:nvSpPr>
          <p:spPr bwMode="auto">
            <a:xfrm>
              <a:off x="8993088" y="4152528"/>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7" name="Group 251"/>
            <p:cNvGrpSpPr/>
            <p:nvPr/>
          </p:nvGrpSpPr>
          <p:grpSpPr>
            <a:xfrm>
              <a:off x="8993088" y="4440560"/>
              <a:ext cx="216024" cy="216023"/>
              <a:chOff x="9209112" y="7464897"/>
              <a:chExt cx="432048" cy="216023"/>
            </a:xfrm>
          </p:grpSpPr>
          <p:sp>
            <p:nvSpPr>
              <p:cNvPr id="381" name="Flowchart: Delay 380"/>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2" name="Flowchart: Delay 381"/>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50" name="Isosceles Triangle 349"/>
            <p:cNvSpPr/>
            <p:nvPr/>
          </p:nvSpPr>
          <p:spPr bwMode="auto">
            <a:xfrm flipV="1">
              <a:off x="8993088"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2" name="Isosceles Triangle 351"/>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8" name="Group 254"/>
            <p:cNvGrpSpPr/>
            <p:nvPr/>
          </p:nvGrpSpPr>
          <p:grpSpPr>
            <a:xfrm>
              <a:off x="9281120" y="4440560"/>
              <a:ext cx="216024" cy="216023"/>
              <a:chOff x="9209112" y="7464897"/>
              <a:chExt cx="432048" cy="216023"/>
            </a:xfrm>
          </p:grpSpPr>
          <p:sp>
            <p:nvSpPr>
              <p:cNvPr id="379" name="Flowchart: Delay 37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0" name="Flowchart: Delay 37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65" name="Isosceles Triangle 364"/>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4" name="Isosceles Triangle 373"/>
            <p:cNvSpPr/>
            <p:nvPr/>
          </p:nvSpPr>
          <p:spPr bwMode="auto">
            <a:xfrm>
              <a:off x="9569152" y="4152528"/>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9" name="Group 257"/>
            <p:cNvGrpSpPr/>
            <p:nvPr/>
          </p:nvGrpSpPr>
          <p:grpSpPr>
            <a:xfrm>
              <a:off x="9569152" y="4440560"/>
              <a:ext cx="216024" cy="216023"/>
              <a:chOff x="9209112" y="7464897"/>
              <a:chExt cx="432048" cy="216023"/>
            </a:xfrm>
          </p:grpSpPr>
          <p:sp>
            <p:nvSpPr>
              <p:cNvPr id="377" name="Flowchart: Delay 376"/>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8" name="Flowchart: Delay 377"/>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76" name="Isosceles Triangle 375"/>
            <p:cNvSpPr/>
            <p:nvPr/>
          </p:nvSpPr>
          <p:spPr bwMode="auto">
            <a:xfrm flipV="1">
              <a:off x="9569152"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0" name="Group 193"/>
          <p:cNvGrpSpPr/>
          <p:nvPr/>
        </p:nvGrpSpPr>
        <p:grpSpPr>
          <a:xfrm>
            <a:off x="9137104" y="3000400"/>
            <a:ext cx="792088" cy="792088"/>
            <a:chOff x="8993088" y="4152528"/>
            <a:chExt cx="792088" cy="792088"/>
          </a:xfrm>
        </p:grpSpPr>
        <p:sp>
          <p:nvSpPr>
            <p:cNvPr id="384" name="Isosceles Triangle 383"/>
            <p:cNvSpPr/>
            <p:nvPr/>
          </p:nvSpPr>
          <p:spPr bwMode="auto">
            <a:xfrm>
              <a:off x="8993088" y="4152528"/>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1" name="Group 178"/>
            <p:cNvGrpSpPr/>
            <p:nvPr/>
          </p:nvGrpSpPr>
          <p:grpSpPr>
            <a:xfrm>
              <a:off x="8993088" y="4440560"/>
              <a:ext cx="216024" cy="216023"/>
              <a:chOff x="9209112" y="7464897"/>
              <a:chExt cx="432048" cy="216023"/>
            </a:xfrm>
          </p:grpSpPr>
          <p:sp>
            <p:nvSpPr>
              <p:cNvPr id="397" name="Flowchart: Delay 396"/>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8" name="Flowchart: Delay 397"/>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86" name="Isosceles Triangle 385"/>
            <p:cNvSpPr/>
            <p:nvPr/>
          </p:nvSpPr>
          <p:spPr bwMode="auto">
            <a:xfrm flipV="1">
              <a:off x="8993088"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7" name="Isosceles Triangle 386"/>
            <p:cNvSpPr/>
            <p:nvPr/>
          </p:nvSpPr>
          <p:spPr bwMode="auto">
            <a:xfrm>
              <a:off x="9281120" y="4152528"/>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2" name="Group 183"/>
            <p:cNvGrpSpPr/>
            <p:nvPr/>
          </p:nvGrpSpPr>
          <p:grpSpPr>
            <a:xfrm>
              <a:off x="9281120" y="4440560"/>
              <a:ext cx="216024" cy="216023"/>
              <a:chOff x="9209112" y="7464897"/>
              <a:chExt cx="432048" cy="216023"/>
            </a:xfrm>
          </p:grpSpPr>
          <p:sp>
            <p:nvSpPr>
              <p:cNvPr id="395" name="Flowchart: Delay 39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6" name="Flowchart: Delay 39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89" name="Isosceles Triangle 388"/>
            <p:cNvSpPr/>
            <p:nvPr/>
          </p:nvSpPr>
          <p:spPr bwMode="auto">
            <a:xfrm flipV="1">
              <a:off x="9281120"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0" name="Isosceles Triangle 389"/>
            <p:cNvSpPr/>
            <p:nvPr/>
          </p:nvSpPr>
          <p:spPr bwMode="auto">
            <a:xfrm>
              <a:off x="9569152" y="4152528"/>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3" name="Group 188"/>
            <p:cNvGrpSpPr/>
            <p:nvPr/>
          </p:nvGrpSpPr>
          <p:grpSpPr>
            <a:xfrm>
              <a:off x="9569152" y="4440560"/>
              <a:ext cx="216024" cy="216023"/>
              <a:chOff x="9209112" y="7464897"/>
              <a:chExt cx="432048" cy="216023"/>
            </a:xfrm>
          </p:grpSpPr>
          <p:sp>
            <p:nvSpPr>
              <p:cNvPr id="393" name="Flowchart: Delay 392"/>
              <p:cNvSpPr/>
              <p:nvPr/>
            </p:nvSpPr>
            <p:spPr bwMode="auto">
              <a:xfrm rot="16200000">
                <a:off x="9389132" y="7284877"/>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4" name="Flowchart: Delay 393"/>
              <p:cNvSpPr/>
              <p:nvPr/>
            </p:nvSpPr>
            <p:spPr bwMode="auto">
              <a:xfrm rot="5400000" flipV="1">
                <a:off x="9389132" y="7428892"/>
                <a:ext cx="72008" cy="432048"/>
              </a:xfrm>
              <a:prstGeom prst="flowChartDelay">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92" name="Isosceles Triangle 391"/>
            <p:cNvSpPr/>
            <p:nvPr/>
          </p:nvSpPr>
          <p:spPr bwMode="auto">
            <a:xfrm flipV="1">
              <a:off x="9569152" y="4728592"/>
              <a:ext cx="216024" cy="216024"/>
            </a:xfrm>
            <a:prstGeom prst="triangle">
              <a:avLst/>
            </a:prstGeom>
            <a:solidFill>
              <a:srgbClr val="FFFF99"/>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08" name="Freeform 407"/>
          <p:cNvSpPr/>
          <p:nvPr/>
        </p:nvSpPr>
        <p:spPr bwMode="auto">
          <a:xfrm flipH="1">
            <a:off x="5189082" y="2509172"/>
            <a:ext cx="3371958" cy="3454900"/>
          </a:xfrm>
          <a:custGeom>
            <a:avLst/>
            <a:gdLst>
              <a:gd name="connsiteX0" fmla="*/ 0 w 3371958"/>
              <a:gd name="connsiteY0" fmla="*/ 3454900 h 3454900"/>
              <a:gd name="connsiteX1" fmla="*/ 27296 w 3371958"/>
              <a:gd name="connsiteY1" fmla="*/ 3100058 h 3454900"/>
              <a:gd name="connsiteX2" fmla="*/ 54591 w 3371958"/>
              <a:gd name="connsiteY2" fmla="*/ 2786159 h 3454900"/>
              <a:gd name="connsiteX3" fmla="*/ 68239 w 3371958"/>
              <a:gd name="connsiteY3" fmla="*/ 1407735 h 3454900"/>
              <a:gd name="connsiteX4" fmla="*/ 81887 w 3371958"/>
              <a:gd name="connsiteY4" fmla="*/ 370506 h 3454900"/>
              <a:gd name="connsiteX5" fmla="*/ 95535 w 3371958"/>
              <a:gd name="connsiteY5" fmla="*/ 329562 h 3454900"/>
              <a:gd name="connsiteX6" fmla="*/ 122830 w 3371958"/>
              <a:gd name="connsiteY6" fmla="*/ 220380 h 3454900"/>
              <a:gd name="connsiteX7" fmla="*/ 150126 w 3371958"/>
              <a:gd name="connsiteY7" fmla="*/ 138494 h 3454900"/>
              <a:gd name="connsiteX8" fmla="*/ 204717 w 3371958"/>
              <a:gd name="connsiteY8" fmla="*/ 42959 h 3454900"/>
              <a:gd name="connsiteX9" fmla="*/ 245660 w 3371958"/>
              <a:gd name="connsiteY9" fmla="*/ 29312 h 3454900"/>
              <a:gd name="connsiteX10" fmla="*/ 409433 w 3371958"/>
              <a:gd name="connsiteY10" fmla="*/ 2016 h 3454900"/>
              <a:gd name="connsiteX11" fmla="*/ 614149 w 3371958"/>
              <a:gd name="connsiteY11" fmla="*/ 15664 h 3454900"/>
              <a:gd name="connsiteX12" fmla="*/ 641445 w 3371958"/>
              <a:gd name="connsiteY12" fmla="*/ 56607 h 3454900"/>
              <a:gd name="connsiteX13" fmla="*/ 696036 w 3371958"/>
              <a:gd name="connsiteY13" fmla="*/ 70255 h 3454900"/>
              <a:gd name="connsiteX14" fmla="*/ 736979 w 3371958"/>
              <a:gd name="connsiteY14" fmla="*/ 97550 h 3454900"/>
              <a:gd name="connsiteX15" fmla="*/ 777923 w 3371958"/>
              <a:gd name="connsiteY15" fmla="*/ 206732 h 3454900"/>
              <a:gd name="connsiteX16" fmla="*/ 805218 w 3371958"/>
              <a:gd name="connsiteY16" fmla="*/ 247676 h 3454900"/>
              <a:gd name="connsiteX17" fmla="*/ 818866 w 3371958"/>
              <a:gd name="connsiteY17" fmla="*/ 288619 h 3454900"/>
              <a:gd name="connsiteX18" fmla="*/ 805218 w 3371958"/>
              <a:gd name="connsiteY18" fmla="*/ 861825 h 3454900"/>
              <a:gd name="connsiteX19" fmla="*/ 791570 w 3371958"/>
              <a:gd name="connsiteY19" fmla="*/ 916416 h 3454900"/>
              <a:gd name="connsiteX20" fmla="*/ 805218 w 3371958"/>
              <a:gd name="connsiteY20" fmla="*/ 2076476 h 3454900"/>
              <a:gd name="connsiteX21" fmla="*/ 818866 w 3371958"/>
              <a:gd name="connsiteY21" fmla="*/ 2908989 h 3454900"/>
              <a:gd name="connsiteX22" fmla="*/ 859809 w 3371958"/>
              <a:gd name="connsiteY22" fmla="*/ 2936285 h 3454900"/>
              <a:gd name="connsiteX23" fmla="*/ 1091821 w 3371958"/>
              <a:gd name="connsiteY23" fmla="*/ 2949932 h 3454900"/>
              <a:gd name="connsiteX24" fmla="*/ 1310185 w 3371958"/>
              <a:gd name="connsiteY24" fmla="*/ 2990876 h 3454900"/>
              <a:gd name="connsiteX25" fmla="*/ 1678675 w 3371958"/>
              <a:gd name="connsiteY25" fmla="*/ 2990876 h 3454900"/>
              <a:gd name="connsiteX26" fmla="*/ 1774209 w 3371958"/>
              <a:gd name="connsiteY26" fmla="*/ 2977228 h 3454900"/>
              <a:gd name="connsiteX27" fmla="*/ 2784143 w 3371958"/>
              <a:gd name="connsiteY27" fmla="*/ 2949932 h 3454900"/>
              <a:gd name="connsiteX28" fmla="*/ 2838735 w 3371958"/>
              <a:gd name="connsiteY28" fmla="*/ 2936285 h 3454900"/>
              <a:gd name="connsiteX29" fmla="*/ 3084394 w 3371958"/>
              <a:gd name="connsiteY29" fmla="*/ 2922637 h 3454900"/>
              <a:gd name="connsiteX30" fmla="*/ 3125338 w 3371958"/>
              <a:gd name="connsiteY30" fmla="*/ 2895341 h 3454900"/>
              <a:gd name="connsiteX31" fmla="*/ 3138985 w 3371958"/>
              <a:gd name="connsiteY31" fmla="*/ 2758864 h 3454900"/>
              <a:gd name="connsiteX32" fmla="*/ 3152633 w 3371958"/>
              <a:gd name="connsiteY32" fmla="*/ 2717921 h 3454900"/>
              <a:gd name="connsiteX33" fmla="*/ 3166281 w 3371958"/>
              <a:gd name="connsiteY33" fmla="*/ 2636034 h 3454900"/>
              <a:gd name="connsiteX34" fmla="*/ 3179929 w 3371958"/>
              <a:gd name="connsiteY34" fmla="*/ 2185658 h 3454900"/>
              <a:gd name="connsiteX35" fmla="*/ 3193576 w 3371958"/>
              <a:gd name="connsiteY35" fmla="*/ 2090124 h 3454900"/>
              <a:gd name="connsiteX36" fmla="*/ 3220872 w 3371958"/>
              <a:gd name="connsiteY36" fmla="*/ 2021885 h 3454900"/>
              <a:gd name="connsiteX37" fmla="*/ 3234520 w 3371958"/>
              <a:gd name="connsiteY37" fmla="*/ 1967294 h 3454900"/>
              <a:gd name="connsiteX38" fmla="*/ 3248167 w 3371958"/>
              <a:gd name="connsiteY38" fmla="*/ 1899055 h 3454900"/>
              <a:gd name="connsiteX39" fmla="*/ 3302758 w 3371958"/>
              <a:gd name="connsiteY39" fmla="*/ 1762577 h 3454900"/>
              <a:gd name="connsiteX40" fmla="*/ 3289111 w 3371958"/>
              <a:gd name="connsiteY40" fmla="*/ 1066541 h 3454900"/>
              <a:gd name="connsiteX41" fmla="*/ 3302758 w 3371958"/>
              <a:gd name="connsiteY41" fmla="*/ 1025598 h 3454900"/>
              <a:gd name="connsiteX42" fmla="*/ 3316406 w 3371958"/>
              <a:gd name="connsiteY42" fmla="*/ 957359 h 3454900"/>
              <a:gd name="connsiteX43" fmla="*/ 3289111 w 3371958"/>
              <a:gd name="connsiteY43" fmla="*/ 466040 h 3454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3371958" h="3454900">
                <a:moveTo>
                  <a:pt x="0" y="3454900"/>
                </a:moveTo>
                <a:cubicBezTo>
                  <a:pt x="46985" y="3313946"/>
                  <a:pt x="11438" y="3433084"/>
                  <a:pt x="27296" y="3100058"/>
                </a:cubicBezTo>
                <a:cubicBezTo>
                  <a:pt x="40208" y="2828902"/>
                  <a:pt x="20323" y="2923230"/>
                  <a:pt x="54591" y="2786159"/>
                </a:cubicBezTo>
                <a:cubicBezTo>
                  <a:pt x="59140" y="2326684"/>
                  <a:pt x="63047" y="1867203"/>
                  <a:pt x="68239" y="1407735"/>
                </a:cubicBezTo>
                <a:cubicBezTo>
                  <a:pt x="72146" y="1061984"/>
                  <a:pt x="73136" y="716168"/>
                  <a:pt x="81887" y="370506"/>
                </a:cubicBezTo>
                <a:cubicBezTo>
                  <a:pt x="82251" y="356124"/>
                  <a:pt x="91750" y="343441"/>
                  <a:pt x="95535" y="329562"/>
                </a:cubicBezTo>
                <a:cubicBezTo>
                  <a:pt x="105405" y="293370"/>
                  <a:pt x="110967" y="255969"/>
                  <a:pt x="122830" y="220380"/>
                </a:cubicBezTo>
                <a:cubicBezTo>
                  <a:pt x="131929" y="193085"/>
                  <a:pt x="143148" y="166407"/>
                  <a:pt x="150126" y="138494"/>
                </a:cubicBezTo>
                <a:cubicBezTo>
                  <a:pt x="163186" y="86250"/>
                  <a:pt x="155930" y="75483"/>
                  <a:pt x="204717" y="42959"/>
                </a:cubicBezTo>
                <a:cubicBezTo>
                  <a:pt x="216687" y="34979"/>
                  <a:pt x="231828" y="33264"/>
                  <a:pt x="245660" y="29312"/>
                </a:cubicBezTo>
                <a:cubicBezTo>
                  <a:pt x="315799" y="9273"/>
                  <a:pt x="320813" y="13094"/>
                  <a:pt x="409433" y="2016"/>
                </a:cubicBezTo>
                <a:cubicBezTo>
                  <a:pt x="477672" y="6565"/>
                  <a:pt x="547577" y="0"/>
                  <a:pt x="614149" y="15664"/>
                </a:cubicBezTo>
                <a:cubicBezTo>
                  <a:pt x="630116" y="19421"/>
                  <a:pt x="627797" y="47509"/>
                  <a:pt x="641445" y="56607"/>
                </a:cubicBezTo>
                <a:cubicBezTo>
                  <a:pt x="657052" y="67012"/>
                  <a:pt x="677839" y="65706"/>
                  <a:pt x="696036" y="70255"/>
                </a:cubicBezTo>
                <a:cubicBezTo>
                  <a:pt x="709684" y="79353"/>
                  <a:pt x="726478" y="84949"/>
                  <a:pt x="736979" y="97550"/>
                </a:cubicBezTo>
                <a:cubicBezTo>
                  <a:pt x="777114" y="145711"/>
                  <a:pt x="755238" y="153799"/>
                  <a:pt x="777923" y="206732"/>
                </a:cubicBezTo>
                <a:cubicBezTo>
                  <a:pt x="784384" y="221808"/>
                  <a:pt x="797883" y="233005"/>
                  <a:pt x="805218" y="247676"/>
                </a:cubicBezTo>
                <a:cubicBezTo>
                  <a:pt x="811652" y="260543"/>
                  <a:pt x="814317" y="274971"/>
                  <a:pt x="818866" y="288619"/>
                </a:cubicBezTo>
                <a:cubicBezTo>
                  <a:pt x="814317" y="479688"/>
                  <a:pt x="813520" y="670883"/>
                  <a:pt x="805218" y="861825"/>
                </a:cubicBezTo>
                <a:cubicBezTo>
                  <a:pt x="804403" y="880564"/>
                  <a:pt x="791570" y="897659"/>
                  <a:pt x="791570" y="916416"/>
                </a:cubicBezTo>
                <a:cubicBezTo>
                  <a:pt x="791570" y="1303129"/>
                  <a:pt x="799921" y="1689799"/>
                  <a:pt x="805218" y="2076476"/>
                </a:cubicBezTo>
                <a:cubicBezTo>
                  <a:pt x="809020" y="2353992"/>
                  <a:pt x="801280" y="2632005"/>
                  <a:pt x="818866" y="2908989"/>
                </a:cubicBezTo>
                <a:cubicBezTo>
                  <a:pt x="819905" y="2925359"/>
                  <a:pt x="843588" y="2933852"/>
                  <a:pt x="859809" y="2936285"/>
                </a:cubicBezTo>
                <a:cubicBezTo>
                  <a:pt x="936423" y="2947777"/>
                  <a:pt x="1014484" y="2945383"/>
                  <a:pt x="1091821" y="2949932"/>
                </a:cubicBezTo>
                <a:cubicBezTo>
                  <a:pt x="1217081" y="2991686"/>
                  <a:pt x="1145079" y="2974365"/>
                  <a:pt x="1310185" y="2990876"/>
                </a:cubicBezTo>
                <a:cubicBezTo>
                  <a:pt x="1452213" y="3038219"/>
                  <a:pt x="1356393" y="3011669"/>
                  <a:pt x="1678675" y="2990876"/>
                </a:cubicBezTo>
                <a:cubicBezTo>
                  <a:pt x="1710776" y="2988805"/>
                  <a:pt x="1742063" y="2978419"/>
                  <a:pt x="1774209" y="2977228"/>
                </a:cubicBezTo>
                <a:cubicBezTo>
                  <a:pt x="2110746" y="2964763"/>
                  <a:pt x="2784143" y="2949932"/>
                  <a:pt x="2784143" y="2949932"/>
                </a:cubicBezTo>
                <a:cubicBezTo>
                  <a:pt x="2802340" y="2945383"/>
                  <a:pt x="2820055" y="2937983"/>
                  <a:pt x="2838735" y="2936285"/>
                </a:cubicBezTo>
                <a:cubicBezTo>
                  <a:pt x="2920411" y="2928860"/>
                  <a:pt x="3003206" y="2934236"/>
                  <a:pt x="3084394" y="2922637"/>
                </a:cubicBezTo>
                <a:cubicBezTo>
                  <a:pt x="3100632" y="2920317"/>
                  <a:pt x="3111690" y="2904440"/>
                  <a:pt x="3125338" y="2895341"/>
                </a:cubicBezTo>
                <a:cubicBezTo>
                  <a:pt x="3129887" y="2849849"/>
                  <a:pt x="3132033" y="2804052"/>
                  <a:pt x="3138985" y="2758864"/>
                </a:cubicBezTo>
                <a:cubicBezTo>
                  <a:pt x="3141172" y="2744645"/>
                  <a:pt x="3149512" y="2731964"/>
                  <a:pt x="3152633" y="2717921"/>
                </a:cubicBezTo>
                <a:cubicBezTo>
                  <a:pt x="3158636" y="2690908"/>
                  <a:pt x="3161732" y="2663330"/>
                  <a:pt x="3166281" y="2636034"/>
                </a:cubicBezTo>
                <a:cubicBezTo>
                  <a:pt x="3170830" y="2485909"/>
                  <a:pt x="3172429" y="2335665"/>
                  <a:pt x="3179929" y="2185658"/>
                </a:cubicBezTo>
                <a:cubicBezTo>
                  <a:pt x="3181535" y="2153530"/>
                  <a:pt x="3185774" y="2121331"/>
                  <a:pt x="3193576" y="2090124"/>
                </a:cubicBezTo>
                <a:cubicBezTo>
                  <a:pt x="3199518" y="2066357"/>
                  <a:pt x="3213125" y="2045126"/>
                  <a:pt x="3220872" y="2021885"/>
                </a:cubicBezTo>
                <a:cubicBezTo>
                  <a:pt x="3226804" y="2004091"/>
                  <a:pt x="3230451" y="1985604"/>
                  <a:pt x="3234520" y="1967294"/>
                </a:cubicBezTo>
                <a:cubicBezTo>
                  <a:pt x="3239552" y="1944650"/>
                  <a:pt x="3242064" y="1921434"/>
                  <a:pt x="3248167" y="1899055"/>
                </a:cubicBezTo>
                <a:cubicBezTo>
                  <a:pt x="3268403" y="1824855"/>
                  <a:pt x="3272137" y="1823820"/>
                  <a:pt x="3302758" y="1762577"/>
                </a:cubicBezTo>
                <a:cubicBezTo>
                  <a:pt x="3298209" y="1530565"/>
                  <a:pt x="3289111" y="1298598"/>
                  <a:pt x="3289111" y="1066541"/>
                </a:cubicBezTo>
                <a:cubicBezTo>
                  <a:pt x="3289111" y="1052155"/>
                  <a:pt x="3299269" y="1039554"/>
                  <a:pt x="3302758" y="1025598"/>
                </a:cubicBezTo>
                <a:cubicBezTo>
                  <a:pt x="3308384" y="1003094"/>
                  <a:pt x="3311857" y="980105"/>
                  <a:pt x="3316406" y="957359"/>
                </a:cubicBezTo>
                <a:cubicBezTo>
                  <a:pt x="3302459" y="483167"/>
                  <a:pt x="3371958" y="631741"/>
                  <a:pt x="3289111" y="466040"/>
                </a:cubicBezTo>
              </a:path>
            </a:pathLst>
          </a:custGeom>
          <a:noFill/>
          <a:ln w="57150" cap="flat" cmpd="sng" algn="ctr">
            <a:solidFill>
              <a:srgbClr val="FF0000"/>
            </a:solidFill>
            <a:prstDash val="sysDash"/>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409" name="TextBox 408"/>
          <p:cNvSpPr txBox="1"/>
          <p:nvPr/>
        </p:nvSpPr>
        <p:spPr>
          <a:xfrm>
            <a:off x="5032648" y="2662426"/>
            <a:ext cx="441146" cy="553998"/>
          </a:xfrm>
          <a:prstGeom prst="rect">
            <a:avLst/>
          </a:prstGeom>
          <a:noFill/>
        </p:spPr>
        <p:txBody>
          <a:bodyPr wrap="none" rtlCol="0">
            <a:spAutoFit/>
          </a:bodyPr>
          <a:lstStyle/>
          <a:p>
            <a:r>
              <a:rPr lang="en-GB" dirty="0" smtClean="0">
                <a:solidFill>
                  <a:srgbClr val="FF0000"/>
                </a:solidFill>
              </a:rPr>
              <a:t>X</a:t>
            </a:r>
            <a:endParaRPr lang="en-US" dirty="0">
              <a:solidFill>
                <a:srgbClr val="FF0000"/>
              </a:solidFill>
            </a:endParaRPr>
          </a:p>
        </p:txBody>
      </p:sp>
      <p:sp>
        <p:nvSpPr>
          <p:cNvPr id="289" name="TextBox 288"/>
          <p:cNvSpPr txBox="1"/>
          <p:nvPr/>
        </p:nvSpPr>
        <p:spPr>
          <a:xfrm>
            <a:off x="9785176" y="7032848"/>
            <a:ext cx="2778755" cy="830997"/>
          </a:xfrm>
          <a:prstGeom prst="rect">
            <a:avLst/>
          </a:prstGeom>
          <a:noFill/>
        </p:spPr>
        <p:txBody>
          <a:bodyPr wrap="square" rtlCol="0">
            <a:spAutoFit/>
          </a:bodyPr>
          <a:lstStyle/>
          <a:p>
            <a:pPr algn="ctr"/>
            <a:r>
              <a:rPr lang="en-GB" sz="2400" dirty="0" smtClean="0">
                <a:solidFill>
                  <a:srgbClr val="FF0000"/>
                </a:solidFill>
              </a:rPr>
              <a:t>Standby</a:t>
            </a:r>
            <a:r>
              <a:rPr lang="en-GB" sz="2400" dirty="0" smtClean="0"/>
              <a:t> E-NNI Gateway for EC</a:t>
            </a:r>
            <a:endParaRPr lang="en-US" sz="2400" dirty="0"/>
          </a:p>
        </p:txBody>
      </p:sp>
      <p:sp>
        <p:nvSpPr>
          <p:cNvPr id="290" name="TextBox 289"/>
          <p:cNvSpPr txBox="1"/>
          <p:nvPr/>
        </p:nvSpPr>
        <p:spPr>
          <a:xfrm>
            <a:off x="610545" y="7104856"/>
            <a:ext cx="2909935" cy="830997"/>
          </a:xfrm>
          <a:prstGeom prst="rect">
            <a:avLst/>
          </a:prstGeom>
          <a:noFill/>
        </p:spPr>
        <p:txBody>
          <a:bodyPr wrap="square" rtlCol="0">
            <a:spAutoFit/>
          </a:bodyPr>
          <a:lstStyle/>
          <a:p>
            <a:pPr algn="ctr"/>
            <a:r>
              <a:rPr lang="en-GB" sz="2400" dirty="0" smtClean="0">
                <a:solidFill>
                  <a:srgbClr val="FF0000"/>
                </a:solidFill>
              </a:rPr>
              <a:t>Active</a:t>
            </a:r>
            <a:r>
              <a:rPr lang="en-GB" sz="2400" dirty="0" smtClean="0"/>
              <a:t> E-NNI Gateway for EC</a:t>
            </a:r>
            <a:endParaRPr lang="en-US" sz="2400" dirty="0"/>
          </a:p>
        </p:txBody>
      </p:sp>
      <p:sp>
        <p:nvSpPr>
          <p:cNvPr id="291" name="TextBox 290"/>
          <p:cNvSpPr txBox="1"/>
          <p:nvPr/>
        </p:nvSpPr>
        <p:spPr>
          <a:xfrm>
            <a:off x="6904857" y="7065947"/>
            <a:ext cx="2592288" cy="830997"/>
          </a:xfrm>
          <a:prstGeom prst="rect">
            <a:avLst/>
          </a:prstGeom>
          <a:noFill/>
        </p:spPr>
        <p:txBody>
          <a:bodyPr wrap="square" rtlCol="0">
            <a:spAutoFit/>
          </a:bodyPr>
          <a:lstStyle/>
          <a:p>
            <a:pPr algn="ctr"/>
            <a:r>
              <a:rPr lang="en-GB" sz="2400" dirty="0" smtClean="0">
                <a:solidFill>
                  <a:srgbClr val="FF0000"/>
                </a:solidFill>
              </a:rPr>
              <a:t>Standby</a:t>
            </a:r>
            <a:r>
              <a:rPr lang="en-GB" sz="2400" dirty="0" smtClean="0"/>
              <a:t> SNCP Gateway for EC</a:t>
            </a:r>
            <a:endParaRPr lang="en-US" sz="2400" dirty="0"/>
          </a:p>
        </p:txBody>
      </p:sp>
      <p:sp>
        <p:nvSpPr>
          <p:cNvPr id="292" name="TextBox 291"/>
          <p:cNvSpPr txBox="1"/>
          <p:nvPr/>
        </p:nvSpPr>
        <p:spPr>
          <a:xfrm>
            <a:off x="3664496" y="7065947"/>
            <a:ext cx="2592288" cy="830997"/>
          </a:xfrm>
          <a:prstGeom prst="rect">
            <a:avLst/>
          </a:prstGeom>
          <a:noFill/>
        </p:spPr>
        <p:txBody>
          <a:bodyPr wrap="square" rtlCol="0">
            <a:spAutoFit/>
          </a:bodyPr>
          <a:lstStyle/>
          <a:p>
            <a:pPr algn="ctr"/>
            <a:r>
              <a:rPr lang="en-GB" sz="2400" dirty="0" smtClean="0">
                <a:solidFill>
                  <a:srgbClr val="FF0000"/>
                </a:solidFill>
              </a:rPr>
              <a:t>Active</a:t>
            </a:r>
            <a:r>
              <a:rPr lang="en-GB" sz="2400" dirty="0" smtClean="0"/>
              <a:t> SNCP Gateway for EC</a:t>
            </a:r>
            <a:endParaRPr lang="en-US" sz="2400" dirty="0"/>
          </a:p>
        </p:txBody>
      </p:sp>
      <p:sp>
        <p:nvSpPr>
          <p:cNvPr id="293" name="TextBox 292"/>
          <p:cNvSpPr txBox="1"/>
          <p:nvPr/>
        </p:nvSpPr>
        <p:spPr>
          <a:xfrm>
            <a:off x="6616824" y="7896944"/>
            <a:ext cx="6048672" cy="1754326"/>
          </a:xfrm>
          <a:prstGeom prst="rect">
            <a:avLst/>
          </a:prstGeom>
          <a:noFill/>
        </p:spPr>
        <p:txBody>
          <a:bodyPr wrap="square" rtlCol="0">
            <a:spAutoFit/>
          </a:bodyPr>
          <a:lstStyle/>
          <a:p>
            <a:r>
              <a:rPr lang="en-GB" sz="1800" dirty="0" smtClean="0">
                <a:solidFill>
                  <a:srgbClr val="C00000"/>
                </a:solidFill>
              </a:rPr>
              <a:t>EC MIP functions on Standby E-NNI Gateway do not need to use common MAC address @S; instead those can inherit MAC address from EUI-48 (@L, @R).</a:t>
            </a:r>
          </a:p>
          <a:p>
            <a:endParaRPr lang="en-GB" sz="1800" dirty="0" smtClean="0">
              <a:solidFill>
                <a:srgbClr val="C00000"/>
              </a:solidFill>
            </a:endParaRPr>
          </a:p>
          <a:p>
            <a:r>
              <a:rPr lang="en-GB" sz="1800" dirty="0" smtClean="0">
                <a:solidFill>
                  <a:srgbClr val="C00000"/>
                </a:solidFill>
              </a:rPr>
              <a:t>Now it is possible to do loopback between EC E-NNI MEP functions and those MIP functions.</a:t>
            </a:r>
            <a:endParaRPr lang="en-US" sz="1800" dirty="0">
              <a:solidFill>
                <a:srgbClr val="C00000"/>
              </a:solidFill>
            </a:endParaRPr>
          </a:p>
        </p:txBody>
      </p:sp>
      <p:sp>
        <p:nvSpPr>
          <p:cNvPr id="294" name="TextBox 293"/>
          <p:cNvSpPr txBox="1"/>
          <p:nvPr/>
        </p:nvSpPr>
        <p:spPr>
          <a:xfrm>
            <a:off x="4168552" y="1632248"/>
            <a:ext cx="627095" cy="646331"/>
          </a:xfrm>
          <a:prstGeom prst="rect">
            <a:avLst/>
          </a:prstGeom>
          <a:noFill/>
        </p:spPr>
        <p:txBody>
          <a:bodyPr wrap="none" rtlCol="0">
            <a:spAutoFit/>
          </a:bodyPr>
          <a:lstStyle/>
          <a:p>
            <a:r>
              <a:rPr lang="en-GB" sz="1800" dirty="0" smtClean="0">
                <a:solidFill>
                  <a:srgbClr val="C00000"/>
                </a:solidFill>
              </a:rPr>
              <a:t>@A</a:t>
            </a:r>
          </a:p>
          <a:p>
            <a:r>
              <a:rPr lang="en-GB" sz="1800" dirty="0" smtClean="0"/>
              <a:t>@W</a:t>
            </a:r>
            <a:endParaRPr lang="en-US" sz="1800" dirty="0"/>
          </a:p>
        </p:txBody>
      </p:sp>
      <p:sp>
        <p:nvSpPr>
          <p:cNvPr id="304" name="TextBox 303"/>
          <p:cNvSpPr txBox="1"/>
          <p:nvPr/>
        </p:nvSpPr>
        <p:spPr>
          <a:xfrm>
            <a:off x="3592488" y="1633989"/>
            <a:ext cx="575799" cy="646331"/>
          </a:xfrm>
          <a:prstGeom prst="rect">
            <a:avLst/>
          </a:prstGeom>
          <a:noFill/>
        </p:spPr>
        <p:txBody>
          <a:bodyPr wrap="none" rtlCol="0">
            <a:spAutoFit/>
          </a:bodyPr>
          <a:lstStyle/>
          <a:p>
            <a:r>
              <a:rPr lang="en-GB" sz="1800" dirty="0" smtClean="0">
                <a:solidFill>
                  <a:srgbClr val="C00000"/>
                </a:solidFill>
              </a:rPr>
              <a:t>@A</a:t>
            </a:r>
          </a:p>
          <a:p>
            <a:r>
              <a:rPr lang="en-GB" sz="1800" dirty="0" smtClean="0"/>
              <a:t>@A</a:t>
            </a:r>
            <a:endParaRPr lang="en-US" sz="1800" dirty="0"/>
          </a:p>
        </p:txBody>
      </p:sp>
      <p:sp>
        <p:nvSpPr>
          <p:cNvPr id="306" name="TextBox 305"/>
          <p:cNvSpPr txBox="1"/>
          <p:nvPr/>
        </p:nvSpPr>
        <p:spPr>
          <a:xfrm>
            <a:off x="5320945" y="1632248"/>
            <a:ext cx="575799" cy="646331"/>
          </a:xfrm>
          <a:prstGeom prst="rect">
            <a:avLst/>
          </a:prstGeom>
          <a:noFill/>
        </p:spPr>
        <p:txBody>
          <a:bodyPr wrap="none" rtlCol="0">
            <a:spAutoFit/>
          </a:bodyPr>
          <a:lstStyle/>
          <a:p>
            <a:r>
              <a:rPr lang="en-GB" sz="1800" dirty="0" smtClean="0">
                <a:solidFill>
                  <a:srgbClr val="C00000"/>
                </a:solidFill>
              </a:rPr>
              <a:t>@B</a:t>
            </a:r>
          </a:p>
          <a:p>
            <a:r>
              <a:rPr lang="en-GB" sz="1800" dirty="0" smtClean="0"/>
              <a:t>@B</a:t>
            </a:r>
            <a:endParaRPr lang="en-US" sz="1800" dirty="0"/>
          </a:p>
        </p:txBody>
      </p:sp>
      <p:sp>
        <p:nvSpPr>
          <p:cNvPr id="309" name="TextBox 308"/>
          <p:cNvSpPr txBox="1"/>
          <p:nvPr/>
        </p:nvSpPr>
        <p:spPr>
          <a:xfrm>
            <a:off x="6905121" y="1704256"/>
            <a:ext cx="575799" cy="646331"/>
          </a:xfrm>
          <a:prstGeom prst="rect">
            <a:avLst/>
          </a:prstGeom>
          <a:noFill/>
        </p:spPr>
        <p:txBody>
          <a:bodyPr wrap="none" rtlCol="0">
            <a:spAutoFit/>
          </a:bodyPr>
          <a:lstStyle/>
          <a:p>
            <a:r>
              <a:rPr lang="en-GB" sz="1800" dirty="0" smtClean="0">
                <a:solidFill>
                  <a:srgbClr val="C00000"/>
                </a:solidFill>
              </a:rPr>
              <a:t>@C</a:t>
            </a:r>
          </a:p>
          <a:p>
            <a:r>
              <a:rPr lang="en-GB" sz="1800" dirty="0" smtClean="0"/>
              <a:t>@C</a:t>
            </a:r>
            <a:endParaRPr lang="en-US" sz="1800" dirty="0"/>
          </a:p>
        </p:txBody>
      </p:sp>
      <p:sp>
        <p:nvSpPr>
          <p:cNvPr id="312" name="TextBox 311"/>
          <p:cNvSpPr txBox="1"/>
          <p:nvPr/>
        </p:nvSpPr>
        <p:spPr>
          <a:xfrm>
            <a:off x="8561305" y="1704256"/>
            <a:ext cx="575799" cy="646331"/>
          </a:xfrm>
          <a:prstGeom prst="rect">
            <a:avLst/>
          </a:prstGeom>
          <a:noFill/>
        </p:spPr>
        <p:txBody>
          <a:bodyPr wrap="none" rtlCol="0">
            <a:spAutoFit/>
          </a:bodyPr>
          <a:lstStyle/>
          <a:p>
            <a:r>
              <a:rPr lang="en-GB" sz="1800" dirty="0" smtClean="0">
                <a:solidFill>
                  <a:srgbClr val="C00000"/>
                </a:solidFill>
              </a:rPr>
              <a:t>@D</a:t>
            </a:r>
          </a:p>
          <a:p>
            <a:r>
              <a:rPr lang="en-GB" sz="1800" dirty="0" smtClean="0"/>
              <a:t>@D</a:t>
            </a:r>
            <a:endParaRPr lang="en-US" sz="1800" dirty="0"/>
          </a:p>
        </p:txBody>
      </p:sp>
      <p:sp>
        <p:nvSpPr>
          <p:cNvPr id="348" name="TextBox 347"/>
          <p:cNvSpPr txBox="1"/>
          <p:nvPr/>
        </p:nvSpPr>
        <p:spPr>
          <a:xfrm>
            <a:off x="4829713" y="1633989"/>
            <a:ext cx="575799" cy="646331"/>
          </a:xfrm>
          <a:prstGeom prst="rect">
            <a:avLst/>
          </a:prstGeom>
          <a:noFill/>
        </p:spPr>
        <p:txBody>
          <a:bodyPr wrap="none" rtlCol="0">
            <a:spAutoFit/>
          </a:bodyPr>
          <a:lstStyle/>
          <a:p>
            <a:r>
              <a:rPr lang="en-GB" sz="1800" dirty="0" smtClean="0">
                <a:solidFill>
                  <a:srgbClr val="C00000"/>
                </a:solidFill>
              </a:rPr>
              <a:t>@B</a:t>
            </a:r>
          </a:p>
          <a:p>
            <a:r>
              <a:rPr lang="en-GB" sz="1800" dirty="0" smtClean="0"/>
              <a:t>@P</a:t>
            </a:r>
            <a:endParaRPr lang="en-US" sz="1800" dirty="0"/>
          </a:p>
        </p:txBody>
      </p:sp>
      <p:sp>
        <p:nvSpPr>
          <p:cNvPr id="373" name="TextBox 372"/>
          <p:cNvSpPr txBox="1"/>
          <p:nvPr/>
        </p:nvSpPr>
        <p:spPr>
          <a:xfrm>
            <a:off x="928457" y="1633989"/>
            <a:ext cx="588623" cy="646331"/>
          </a:xfrm>
          <a:prstGeom prst="rect">
            <a:avLst/>
          </a:prstGeom>
          <a:noFill/>
        </p:spPr>
        <p:txBody>
          <a:bodyPr wrap="none" rtlCol="0">
            <a:spAutoFit/>
          </a:bodyPr>
          <a:lstStyle/>
          <a:p>
            <a:r>
              <a:rPr lang="en-GB" sz="1800" dirty="0" smtClean="0">
                <a:solidFill>
                  <a:srgbClr val="C00000"/>
                </a:solidFill>
              </a:rPr>
              <a:t>@O</a:t>
            </a:r>
          </a:p>
          <a:p>
            <a:r>
              <a:rPr lang="en-GB" sz="1800" dirty="0" smtClean="0"/>
              <a:t>@S</a:t>
            </a:r>
            <a:endParaRPr lang="en-US" sz="1800" dirty="0"/>
          </a:p>
        </p:txBody>
      </p:sp>
      <p:sp>
        <p:nvSpPr>
          <p:cNvPr id="399" name="TextBox 398"/>
          <p:cNvSpPr txBox="1"/>
          <p:nvPr/>
        </p:nvSpPr>
        <p:spPr>
          <a:xfrm>
            <a:off x="1936569" y="1632248"/>
            <a:ext cx="562975" cy="646331"/>
          </a:xfrm>
          <a:prstGeom prst="rect">
            <a:avLst/>
          </a:prstGeom>
          <a:noFill/>
        </p:spPr>
        <p:txBody>
          <a:bodyPr wrap="none" rtlCol="0">
            <a:spAutoFit/>
          </a:bodyPr>
          <a:lstStyle/>
          <a:p>
            <a:r>
              <a:rPr lang="en-GB" sz="1800" dirty="0" smtClean="0">
                <a:solidFill>
                  <a:srgbClr val="C00000"/>
                </a:solidFill>
              </a:rPr>
              <a:t>@P</a:t>
            </a:r>
          </a:p>
          <a:p>
            <a:r>
              <a:rPr lang="en-GB" sz="1800" dirty="0" smtClean="0"/>
              <a:t>@S</a:t>
            </a:r>
            <a:endParaRPr lang="en-US" sz="1800" dirty="0"/>
          </a:p>
        </p:txBody>
      </p:sp>
      <p:sp>
        <p:nvSpPr>
          <p:cNvPr id="400" name="TextBox 399"/>
          <p:cNvSpPr txBox="1"/>
          <p:nvPr/>
        </p:nvSpPr>
        <p:spPr>
          <a:xfrm>
            <a:off x="2970329" y="1632248"/>
            <a:ext cx="575799" cy="646331"/>
          </a:xfrm>
          <a:prstGeom prst="rect">
            <a:avLst/>
          </a:prstGeom>
          <a:noFill/>
        </p:spPr>
        <p:txBody>
          <a:bodyPr wrap="none" rtlCol="0">
            <a:spAutoFit/>
          </a:bodyPr>
          <a:lstStyle/>
          <a:p>
            <a:r>
              <a:rPr lang="en-GB" sz="1800" dirty="0" smtClean="0">
                <a:solidFill>
                  <a:srgbClr val="C00000"/>
                </a:solidFill>
              </a:rPr>
              <a:t>@K</a:t>
            </a:r>
          </a:p>
          <a:p>
            <a:r>
              <a:rPr lang="en-GB" sz="1800" dirty="0" smtClean="0"/>
              <a:t>@S</a:t>
            </a:r>
            <a:endParaRPr lang="en-US" sz="1800" dirty="0"/>
          </a:p>
        </p:txBody>
      </p:sp>
      <p:sp>
        <p:nvSpPr>
          <p:cNvPr id="401" name="TextBox 400"/>
          <p:cNvSpPr txBox="1"/>
          <p:nvPr/>
        </p:nvSpPr>
        <p:spPr>
          <a:xfrm>
            <a:off x="10252744" y="1705997"/>
            <a:ext cx="588623" cy="646331"/>
          </a:xfrm>
          <a:prstGeom prst="rect">
            <a:avLst/>
          </a:prstGeom>
          <a:noFill/>
        </p:spPr>
        <p:txBody>
          <a:bodyPr wrap="none" rtlCol="0">
            <a:spAutoFit/>
          </a:bodyPr>
          <a:lstStyle/>
          <a:p>
            <a:pPr algn="ctr"/>
            <a:r>
              <a:rPr lang="en-GB" sz="1800" dirty="0" smtClean="0">
                <a:solidFill>
                  <a:srgbClr val="C00000"/>
                </a:solidFill>
              </a:rPr>
              <a:t>@Q</a:t>
            </a:r>
          </a:p>
          <a:p>
            <a:pPr algn="ctr"/>
            <a:r>
              <a:rPr lang="en-GB" sz="1800" dirty="0" smtClean="0"/>
              <a:t>@S</a:t>
            </a:r>
            <a:endParaRPr lang="en-US" sz="1800" dirty="0"/>
          </a:p>
        </p:txBody>
      </p:sp>
      <p:sp>
        <p:nvSpPr>
          <p:cNvPr id="402" name="TextBox 401"/>
          <p:cNvSpPr txBox="1"/>
          <p:nvPr/>
        </p:nvSpPr>
        <p:spPr>
          <a:xfrm>
            <a:off x="11199953" y="1704256"/>
            <a:ext cx="934871" cy="646331"/>
          </a:xfrm>
          <a:prstGeom prst="rect">
            <a:avLst/>
          </a:prstGeom>
          <a:noFill/>
        </p:spPr>
        <p:txBody>
          <a:bodyPr wrap="none" rtlCol="0">
            <a:spAutoFit/>
          </a:bodyPr>
          <a:lstStyle/>
          <a:p>
            <a:pPr algn="ctr"/>
            <a:r>
              <a:rPr lang="en-GB" sz="1800" dirty="0" smtClean="0">
                <a:solidFill>
                  <a:srgbClr val="C00000"/>
                </a:solidFill>
              </a:rPr>
              <a:t>@R</a:t>
            </a:r>
          </a:p>
          <a:p>
            <a:pPr algn="ctr"/>
            <a:r>
              <a:rPr lang="en-GB" sz="1800" dirty="0" smtClean="0"/>
              <a:t>@S/R?</a:t>
            </a:r>
            <a:endParaRPr lang="en-US" sz="1800" dirty="0"/>
          </a:p>
        </p:txBody>
      </p:sp>
      <p:sp>
        <p:nvSpPr>
          <p:cNvPr id="403" name="TextBox 402"/>
          <p:cNvSpPr txBox="1"/>
          <p:nvPr/>
        </p:nvSpPr>
        <p:spPr>
          <a:xfrm>
            <a:off x="9204441" y="1705997"/>
            <a:ext cx="909223" cy="646331"/>
          </a:xfrm>
          <a:prstGeom prst="rect">
            <a:avLst/>
          </a:prstGeom>
          <a:noFill/>
        </p:spPr>
        <p:txBody>
          <a:bodyPr wrap="none" rtlCol="0">
            <a:spAutoFit/>
          </a:bodyPr>
          <a:lstStyle/>
          <a:p>
            <a:pPr algn="ctr"/>
            <a:r>
              <a:rPr lang="en-GB" sz="1800" dirty="0" smtClean="0">
                <a:solidFill>
                  <a:srgbClr val="C00000"/>
                </a:solidFill>
              </a:rPr>
              <a:t>@L</a:t>
            </a:r>
          </a:p>
          <a:p>
            <a:pPr algn="ctr"/>
            <a:r>
              <a:rPr lang="en-GB" sz="1800" dirty="0" smtClean="0"/>
              <a:t>@S/L?</a:t>
            </a:r>
            <a:endParaRPr lang="en-US" sz="1800" dirty="0"/>
          </a:p>
        </p:txBody>
      </p:sp>
      <p:sp>
        <p:nvSpPr>
          <p:cNvPr id="404" name="TextBox 403"/>
          <p:cNvSpPr txBox="1"/>
          <p:nvPr/>
        </p:nvSpPr>
        <p:spPr>
          <a:xfrm>
            <a:off x="-7912" y="1632248"/>
            <a:ext cx="902811" cy="646331"/>
          </a:xfrm>
          <a:prstGeom prst="rect">
            <a:avLst/>
          </a:prstGeom>
          <a:noFill/>
        </p:spPr>
        <p:txBody>
          <a:bodyPr wrap="none" rtlCol="0">
            <a:spAutoFit/>
          </a:bodyPr>
          <a:lstStyle/>
          <a:p>
            <a:r>
              <a:rPr lang="en-GB" sz="1800" dirty="0" smtClean="0">
                <a:solidFill>
                  <a:srgbClr val="C00000"/>
                </a:solidFill>
              </a:rPr>
              <a:t>EUI48:</a:t>
            </a:r>
          </a:p>
          <a:p>
            <a:r>
              <a:rPr lang="en-GB" sz="1800" dirty="0" smtClean="0"/>
              <a:t>MAC:</a:t>
            </a:r>
            <a:endParaRPr lang="en-US" sz="1800" dirty="0"/>
          </a:p>
        </p:txBody>
      </p:sp>
      <p:sp>
        <p:nvSpPr>
          <p:cNvPr id="405" name="Oval 404"/>
          <p:cNvSpPr/>
          <p:nvPr/>
        </p:nvSpPr>
        <p:spPr bwMode="auto">
          <a:xfrm>
            <a:off x="9209112" y="1632248"/>
            <a:ext cx="3024336" cy="792088"/>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6" name="Freeform 335"/>
          <p:cNvSpPr/>
          <p:nvPr/>
        </p:nvSpPr>
        <p:spPr bwMode="auto">
          <a:xfrm>
            <a:off x="3232299" y="2462438"/>
            <a:ext cx="8360166" cy="4282378"/>
          </a:xfrm>
          <a:custGeom>
            <a:avLst/>
            <a:gdLst>
              <a:gd name="connsiteX0" fmla="*/ 1105786 w 7740502"/>
              <a:gd name="connsiteY0" fmla="*/ 6681562 h 6681562"/>
              <a:gd name="connsiteX1" fmla="*/ 1127051 w 7740502"/>
              <a:gd name="connsiteY1" fmla="*/ 1875646 h 6681562"/>
              <a:gd name="connsiteX2" fmla="*/ 1148316 w 7740502"/>
              <a:gd name="connsiteY2" fmla="*/ 1811850 h 6681562"/>
              <a:gd name="connsiteX3" fmla="*/ 1169581 w 7740502"/>
              <a:gd name="connsiteY3" fmla="*/ 1599199 h 6681562"/>
              <a:gd name="connsiteX4" fmla="*/ 1148316 w 7740502"/>
              <a:gd name="connsiteY4" fmla="*/ 195702 h 6681562"/>
              <a:gd name="connsiteX5" fmla="*/ 1084521 w 7740502"/>
              <a:gd name="connsiteY5" fmla="*/ 110641 h 6681562"/>
              <a:gd name="connsiteX6" fmla="*/ 978195 w 7740502"/>
              <a:gd name="connsiteY6" fmla="*/ 4315 h 6681562"/>
              <a:gd name="connsiteX7" fmla="*/ 510362 w 7740502"/>
              <a:gd name="connsiteY7" fmla="*/ 25581 h 6681562"/>
              <a:gd name="connsiteX8" fmla="*/ 318976 w 7740502"/>
              <a:gd name="connsiteY8" fmla="*/ 46846 h 6681562"/>
              <a:gd name="connsiteX9" fmla="*/ 191386 w 7740502"/>
              <a:gd name="connsiteY9" fmla="*/ 89376 h 6681562"/>
              <a:gd name="connsiteX10" fmla="*/ 170121 w 7740502"/>
              <a:gd name="connsiteY10" fmla="*/ 238232 h 6681562"/>
              <a:gd name="connsiteX11" fmla="*/ 127590 w 7740502"/>
              <a:gd name="connsiteY11" fmla="*/ 408353 h 6681562"/>
              <a:gd name="connsiteX12" fmla="*/ 106325 w 7740502"/>
              <a:gd name="connsiteY12" fmla="*/ 706064 h 6681562"/>
              <a:gd name="connsiteX13" fmla="*/ 63795 w 7740502"/>
              <a:gd name="connsiteY13" fmla="*/ 769860 h 6681562"/>
              <a:gd name="connsiteX14" fmla="*/ 42530 w 7740502"/>
              <a:gd name="connsiteY14" fmla="*/ 1025041 h 6681562"/>
              <a:gd name="connsiteX15" fmla="*/ 0 w 7740502"/>
              <a:gd name="connsiteY15" fmla="*/ 1535404 h 6681562"/>
              <a:gd name="connsiteX16" fmla="*/ 21265 w 7740502"/>
              <a:gd name="connsiteY16" fmla="*/ 2194622 h 6681562"/>
              <a:gd name="connsiteX17" fmla="*/ 63795 w 7740502"/>
              <a:gd name="connsiteY17" fmla="*/ 2683720 h 6681562"/>
              <a:gd name="connsiteX18" fmla="*/ 106325 w 7740502"/>
              <a:gd name="connsiteY18" fmla="*/ 3300409 h 6681562"/>
              <a:gd name="connsiteX19" fmla="*/ 148855 w 7740502"/>
              <a:gd name="connsiteY19" fmla="*/ 3470529 h 6681562"/>
              <a:gd name="connsiteX20" fmla="*/ 170121 w 7740502"/>
              <a:gd name="connsiteY20" fmla="*/ 3555590 h 6681562"/>
              <a:gd name="connsiteX21" fmla="*/ 191386 w 7740502"/>
              <a:gd name="connsiteY21" fmla="*/ 4937822 h 6681562"/>
              <a:gd name="connsiteX22" fmla="*/ 212651 w 7740502"/>
              <a:gd name="connsiteY22" fmla="*/ 5916018 h 6681562"/>
              <a:gd name="connsiteX23" fmla="*/ 318976 w 7740502"/>
              <a:gd name="connsiteY23" fmla="*/ 6171199 h 6681562"/>
              <a:gd name="connsiteX24" fmla="*/ 340242 w 7740502"/>
              <a:gd name="connsiteY24" fmla="*/ 6234995 h 6681562"/>
              <a:gd name="connsiteX25" fmla="*/ 574158 w 7740502"/>
              <a:gd name="connsiteY25" fmla="*/ 6256260 h 6681562"/>
              <a:gd name="connsiteX26" fmla="*/ 5401339 w 7740502"/>
              <a:gd name="connsiteY26" fmla="*/ 6256260 h 6681562"/>
              <a:gd name="connsiteX27" fmla="*/ 5699051 w 7740502"/>
              <a:gd name="connsiteY27" fmla="*/ 6234995 h 6681562"/>
              <a:gd name="connsiteX28" fmla="*/ 5869172 w 7740502"/>
              <a:gd name="connsiteY28" fmla="*/ 6192464 h 6681562"/>
              <a:gd name="connsiteX29" fmla="*/ 5932967 w 7740502"/>
              <a:gd name="connsiteY29" fmla="*/ 6171199 h 6681562"/>
              <a:gd name="connsiteX30" fmla="*/ 6166883 w 7740502"/>
              <a:gd name="connsiteY30" fmla="*/ 6149934 h 6681562"/>
              <a:gd name="connsiteX31" fmla="*/ 6251944 w 7740502"/>
              <a:gd name="connsiteY31" fmla="*/ 6128669 h 6681562"/>
              <a:gd name="connsiteX32" fmla="*/ 6294474 w 7740502"/>
              <a:gd name="connsiteY32" fmla="*/ 6064874 h 6681562"/>
              <a:gd name="connsiteX33" fmla="*/ 6358269 w 7740502"/>
              <a:gd name="connsiteY33" fmla="*/ 6022343 h 6681562"/>
              <a:gd name="connsiteX34" fmla="*/ 6400800 w 7740502"/>
              <a:gd name="connsiteY34" fmla="*/ 5894753 h 6681562"/>
              <a:gd name="connsiteX35" fmla="*/ 6358269 w 7740502"/>
              <a:gd name="connsiteY35" fmla="*/ 5256799 h 6681562"/>
              <a:gd name="connsiteX36" fmla="*/ 6337004 w 7740502"/>
              <a:gd name="connsiteY36" fmla="*/ 5107943 h 6681562"/>
              <a:gd name="connsiteX37" fmla="*/ 6315739 w 7740502"/>
              <a:gd name="connsiteY37" fmla="*/ 5044148 h 6681562"/>
              <a:gd name="connsiteX38" fmla="*/ 6294474 w 7740502"/>
              <a:gd name="connsiteY38" fmla="*/ 4831497 h 6681562"/>
              <a:gd name="connsiteX39" fmla="*/ 6273209 w 7740502"/>
              <a:gd name="connsiteY39" fmla="*/ 4767702 h 6681562"/>
              <a:gd name="connsiteX40" fmla="*/ 6251944 w 7740502"/>
              <a:gd name="connsiteY40" fmla="*/ 4661376 h 6681562"/>
              <a:gd name="connsiteX41" fmla="*/ 6230679 w 7740502"/>
              <a:gd name="connsiteY41" fmla="*/ 4065953 h 6681562"/>
              <a:gd name="connsiteX42" fmla="*/ 6209414 w 7740502"/>
              <a:gd name="connsiteY42" fmla="*/ 2832576 h 6681562"/>
              <a:gd name="connsiteX43" fmla="*/ 6188149 w 7740502"/>
              <a:gd name="connsiteY43" fmla="*/ 2768781 h 6681562"/>
              <a:gd name="connsiteX44" fmla="*/ 6166883 w 7740502"/>
              <a:gd name="connsiteY44" fmla="*/ 2683720 h 6681562"/>
              <a:gd name="connsiteX45" fmla="*/ 6166883 w 7740502"/>
              <a:gd name="connsiteY45" fmla="*/ 1067571 h 6681562"/>
              <a:gd name="connsiteX46" fmla="*/ 6188149 w 7740502"/>
              <a:gd name="connsiteY46" fmla="*/ 961246 h 6681562"/>
              <a:gd name="connsiteX47" fmla="*/ 6251944 w 7740502"/>
              <a:gd name="connsiteY47" fmla="*/ 280762 h 6681562"/>
              <a:gd name="connsiteX48" fmla="*/ 6358269 w 7740502"/>
              <a:gd name="connsiteY48" fmla="*/ 153171 h 6681562"/>
              <a:gd name="connsiteX49" fmla="*/ 6485860 w 7740502"/>
              <a:gd name="connsiteY49" fmla="*/ 110641 h 6681562"/>
              <a:gd name="connsiteX50" fmla="*/ 7017488 w 7740502"/>
              <a:gd name="connsiteY50" fmla="*/ 131906 h 6681562"/>
              <a:gd name="connsiteX51" fmla="*/ 7166344 w 7740502"/>
              <a:gd name="connsiteY51" fmla="*/ 153171 h 6681562"/>
              <a:gd name="connsiteX52" fmla="*/ 7208874 w 7740502"/>
              <a:gd name="connsiteY52" fmla="*/ 195702 h 6681562"/>
              <a:gd name="connsiteX53" fmla="*/ 7272669 w 7740502"/>
              <a:gd name="connsiteY53" fmla="*/ 323292 h 6681562"/>
              <a:gd name="connsiteX54" fmla="*/ 7357730 w 7740502"/>
              <a:gd name="connsiteY54" fmla="*/ 450883 h 6681562"/>
              <a:gd name="connsiteX55" fmla="*/ 7421525 w 7740502"/>
              <a:gd name="connsiteY55" fmla="*/ 684799 h 6681562"/>
              <a:gd name="connsiteX56" fmla="*/ 7442790 w 7740502"/>
              <a:gd name="connsiteY56" fmla="*/ 769860 h 6681562"/>
              <a:gd name="connsiteX57" fmla="*/ 7485321 w 7740502"/>
              <a:gd name="connsiteY57" fmla="*/ 1003776 h 6681562"/>
              <a:gd name="connsiteX58" fmla="*/ 7506586 w 7740502"/>
              <a:gd name="connsiteY58" fmla="*/ 1067571 h 6681562"/>
              <a:gd name="connsiteX59" fmla="*/ 7527851 w 7740502"/>
              <a:gd name="connsiteY59" fmla="*/ 2492334 h 6681562"/>
              <a:gd name="connsiteX60" fmla="*/ 7549116 w 7740502"/>
              <a:gd name="connsiteY60" fmla="*/ 2641190 h 6681562"/>
              <a:gd name="connsiteX61" fmla="*/ 7591646 w 7740502"/>
              <a:gd name="connsiteY61" fmla="*/ 2768781 h 6681562"/>
              <a:gd name="connsiteX62" fmla="*/ 7634176 w 7740502"/>
              <a:gd name="connsiteY62" fmla="*/ 3172818 h 6681562"/>
              <a:gd name="connsiteX63" fmla="*/ 7676707 w 7740502"/>
              <a:gd name="connsiteY63" fmla="*/ 3300409 h 6681562"/>
              <a:gd name="connsiteX64" fmla="*/ 7697972 w 7740502"/>
              <a:gd name="connsiteY64" fmla="*/ 3491795 h 6681562"/>
              <a:gd name="connsiteX65" fmla="*/ 7740502 w 7740502"/>
              <a:gd name="connsiteY65" fmla="*/ 3832036 h 6681562"/>
              <a:gd name="connsiteX66" fmla="*/ 7719237 w 7740502"/>
              <a:gd name="connsiteY66" fmla="*/ 4002157 h 6681562"/>
              <a:gd name="connsiteX0" fmla="*/ 1080270 w 7740502"/>
              <a:gd name="connsiteY0" fmla="*/ 7163369 h 7163369"/>
              <a:gd name="connsiteX1" fmla="*/ 1127051 w 7740502"/>
              <a:gd name="connsiteY1" fmla="*/ 1875646 h 7163369"/>
              <a:gd name="connsiteX2" fmla="*/ 1148316 w 7740502"/>
              <a:gd name="connsiteY2" fmla="*/ 1811850 h 7163369"/>
              <a:gd name="connsiteX3" fmla="*/ 1169581 w 7740502"/>
              <a:gd name="connsiteY3" fmla="*/ 1599199 h 7163369"/>
              <a:gd name="connsiteX4" fmla="*/ 1148316 w 7740502"/>
              <a:gd name="connsiteY4" fmla="*/ 195702 h 7163369"/>
              <a:gd name="connsiteX5" fmla="*/ 1084521 w 7740502"/>
              <a:gd name="connsiteY5" fmla="*/ 110641 h 7163369"/>
              <a:gd name="connsiteX6" fmla="*/ 978195 w 7740502"/>
              <a:gd name="connsiteY6" fmla="*/ 4315 h 7163369"/>
              <a:gd name="connsiteX7" fmla="*/ 510362 w 7740502"/>
              <a:gd name="connsiteY7" fmla="*/ 25581 h 7163369"/>
              <a:gd name="connsiteX8" fmla="*/ 318976 w 7740502"/>
              <a:gd name="connsiteY8" fmla="*/ 46846 h 7163369"/>
              <a:gd name="connsiteX9" fmla="*/ 191386 w 7740502"/>
              <a:gd name="connsiteY9" fmla="*/ 89376 h 7163369"/>
              <a:gd name="connsiteX10" fmla="*/ 170121 w 7740502"/>
              <a:gd name="connsiteY10" fmla="*/ 238232 h 7163369"/>
              <a:gd name="connsiteX11" fmla="*/ 127590 w 7740502"/>
              <a:gd name="connsiteY11" fmla="*/ 408353 h 7163369"/>
              <a:gd name="connsiteX12" fmla="*/ 106325 w 7740502"/>
              <a:gd name="connsiteY12" fmla="*/ 706064 h 7163369"/>
              <a:gd name="connsiteX13" fmla="*/ 63795 w 7740502"/>
              <a:gd name="connsiteY13" fmla="*/ 769860 h 7163369"/>
              <a:gd name="connsiteX14" fmla="*/ 42530 w 7740502"/>
              <a:gd name="connsiteY14" fmla="*/ 1025041 h 7163369"/>
              <a:gd name="connsiteX15" fmla="*/ 0 w 7740502"/>
              <a:gd name="connsiteY15" fmla="*/ 1535404 h 7163369"/>
              <a:gd name="connsiteX16" fmla="*/ 21265 w 7740502"/>
              <a:gd name="connsiteY16" fmla="*/ 2194622 h 7163369"/>
              <a:gd name="connsiteX17" fmla="*/ 63795 w 7740502"/>
              <a:gd name="connsiteY17" fmla="*/ 2683720 h 7163369"/>
              <a:gd name="connsiteX18" fmla="*/ 106325 w 7740502"/>
              <a:gd name="connsiteY18" fmla="*/ 3300409 h 7163369"/>
              <a:gd name="connsiteX19" fmla="*/ 148855 w 7740502"/>
              <a:gd name="connsiteY19" fmla="*/ 3470529 h 7163369"/>
              <a:gd name="connsiteX20" fmla="*/ 170121 w 7740502"/>
              <a:gd name="connsiteY20" fmla="*/ 3555590 h 7163369"/>
              <a:gd name="connsiteX21" fmla="*/ 191386 w 7740502"/>
              <a:gd name="connsiteY21" fmla="*/ 4937822 h 7163369"/>
              <a:gd name="connsiteX22" fmla="*/ 212651 w 7740502"/>
              <a:gd name="connsiteY22" fmla="*/ 5916018 h 7163369"/>
              <a:gd name="connsiteX23" fmla="*/ 318976 w 7740502"/>
              <a:gd name="connsiteY23" fmla="*/ 6171199 h 7163369"/>
              <a:gd name="connsiteX24" fmla="*/ 340242 w 7740502"/>
              <a:gd name="connsiteY24" fmla="*/ 6234995 h 7163369"/>
              <a:gd name="connsiteX25" fmla="*/ 574158 w 7740502"/>
              <a:gd name="connsiteY25" fmla="*/ 6256260 h 7163369"/>
              <a:gd name="connsiteX26" fmla="*/ 5401339 w 7740502"/>
              <a:gd name="connsiteY26" fmla="*/ 6256260 h 7163369"/>
              <a:gd name="connsiteX27" fmla="*/ 5699051 w 7740502"/>
              <a:gd name="connsiteY27" fmla="*/ 6234995 h 7163369"/>
              <a:gd name="connsiteX28" fmla="*/ 5869172 w 7740502"/>
              <a:gd name="connsiteY28" fmla="*/ 6192464 h 7163369"/>
              <a:gd name="connsiteX29" fmla="*/ 5932967 w 7740502"/>
              <a:gd name="connsiteY29" fmla="*/ 6171199 h 7163369"/>
              <a:gd name="connsiteX30" fmla="*/ 6166883 w 7740502"/>
              <a:gd name="connsiteY30" fmla="*/ 6149934 h 7163369"/>
              <a:gd name="connsiteX31" fmla="*/ 6251944 w 7740502"/>
              <a:gd name="connsiteY31" fmla="*/ 6128669 h 7163369"/>
              <a:gd name="connsiteX32" fmla="*/ 6294474 w 7740502"/>
              <a:gd name="connsiteY32" fmla="*/ 6064874 h 7163369"/>
              <a:gd name="connsiteX33" fmla="*/ 6358269 w 7740502"/>
              <a:gd name="connsiteY33" fmla="*/ 6022343 h 7163369"/>
              <a:gd name="connsiteX34" fmla="*/ 6400800 w 7740502"/>
              <a:gd name="connsiteY34" fmla="*/ 5894753 h 7163369"/>
              <a:gd name="connsiteX35" fmla="*/ 6358269 w 7740502"/>
              <a:gd name="connsiteY35" fmla="*/ 5256799 h 7163369"/>
              <a:gd name="connsiteX36" fmla="*/ 6337004 w 7740502"/>
              <a:gd name="connsiteY36" fmla="*/ 5107943 h 7163369"/>
              <a:gd name="connsiteX37" fmla="*/ 6315739 w 7740502"/>
              <a:gd name="connsiteY37" fmla="*/ 5044148 h 7163369"/>
              <a:gd name="connsiteX38" fmla="*/ 6294474 w 7740502"/>
              <a:gd name="connsiteY38" fmla="*/ 4831497 h 7163369"/>
              <a:gd name="connsiteX39" fmla="*/ 6273209 w 7740502"/>
              <a:gd name="connsiteY39" fmla="*/ 4767702 h 7163369"/>
              <a:gd name="connsiteX40" fmla="*/ 6251944 w 7740502"/>
              <a:gd name="connsiteY40" fmla="*/ 4661376 h 7163369"/>
              <a:gd name="connsiteX41" fmla="*/ 6230679 w 7740502"/>
              <a:gd name="connsiteY41" fmla="*/ 4065953 h 7163369"/>
              <a:gd name="connsiteX42" fmla="*/ 6209414 w 7740502"/>
              <a:gd name="connsiteY42" fmla="*/ 2832576 h 7163369"/>
              <a:gd name="connsiteX43" fmla="*/ 6188149 w 7740502"/>
              <a:gd name="connsiteY43" fmla="*/ 2768781 h 7163369"/>
              <a:gd name="connsiteX44" fmla="*/ 6166883 w 7740502"/>
              <a:gd name="connsiteY44" fmla="*/ 2683720 h 7163369"/>
              <a:gd name="connsiteX45" fmla="*/ 6166883 w 7740502"/>
              <a:gd name="connsiteY45" fmla="*/ 1067571 h 7163369"/>
              <a:gd name="connsiteX46" fmla="*/ 6188149 w 7740502"/>
              <a:gd name="connsiteY46" fmla="*/ 961246 h 7163369"/>
              <a:gd name="connsiteX47" fmla="*/ 6251944 w 7740502"/>
              <a:gd name="connsiteY47" fmla="*/ 280762 h 7163369"/>
              <a:gd name="connsiteX48" fmla="*/ 6358269 w 7740502"/>
              <a:gd name="connsiteY48" fmla="*/ 153171 h 7163369"/>
              <a:gd name="connsiteX49" fmla="*/ 6485860 w 7740502"/>
              <a:gd name="connsiteY49" fmla="*/ 110641 h 7163369"/>
              <a:gd name="connsiteX50" fmla="*/ 7017488 w 7740502"/>
              <a:gd name="connsiteY50" fmla="*/ 131906 h 7163369"/>
              <a:gd name="connsiteX51" fmla="*/ 7166344 w 7740502"/>
              <a:gd name="connsiteY51" fmla="*/ 153171 h 7163369"/>
              <a:gd name="connsiteX52" fmla="*/ 7208874 w 7740502"/>
              <a:gd name="connsiteY52" fmla="*/ 195702 h 7163369"/>
              <a:gd name="connsiteX53" fmla="*/ 7272669 w 7740502"/>
              <a:gd name="connsiteY53" fmla="*/ 323292 h 7163369"/>
              <a:gd name="connsiteX54" fmla="*/ 7357730 w 7740502"/>
              <a:gd name="connsiteY54" fmla="*/ 450883 h 7163369"/>
              <a:gd name="connsiteX55" fmla="*/ 7421525 w 7740502"/>
              <a:gd name="connsiteY55" fmla="*/ 684799 h 7163369"/>
              <a:gd name="connsiteX56" fmla="*/ 7442790 w 7740502"/>
              <a:gd name="connsiteY56" fmla="*/ 769860 h 7163369"/>
              <a:gd name="connsiteX57" fmla="*/ 7485321 w 7740502"/>
              <a:gd name="connsiteY57" fmla="*/ 1003776 h 7163369"/>
              <a:gd name="connsiteX58" fmla="*/ 7506586 w 7740502"/>
              <a:gd name="connsiteY58" fmla="*/ 1067571 h 7163369"/>
              <a:gd name="connsiteX59" fmla="*/ 7527851 w 7740502"/>
              <a:gd name="connsiteY59" fmla="*/ 2492334 h 7163369"/>
              <a:gd name="connsiteX60" fmla="*/ 7549116 w 7740502"/>
              <a:gd name="connsiteY60" fmla="*/ 2641190 h 7163369"/>
              <a:gd name="connsiteX61" fmla="*/ 7591646 w 7740502"/>
              <a:gd name="connsiteY61" fmla="*/ 2768781 h 7163369"/>
              <a:gd name="connsiteX62" fmla="*/ 7634176 w 7740502"/>
              <a:gd name="connsiteY62" fmla="*/ 3172818 h 7163369"/>
              <a:gd name="connsiteX63" fmla="*/ 7676707 w 7740502"/>
              <a:gd name="connsiteY63" fmla="*/ 3300409 h 7163369"/>
              <a:gd name="connsiteX64" fmla="*/ 7697972 w 7740502"/>
              <a:gd name="connsiteY64" fmla="*/ 3491795 h 7163369"/>
              <a:gd name="connsiteX65" fmla="*/ 7740502 w 7740502"/>
              <a:gd name="connsiteY65" fmla="*/ 3832036 h 7163369"/>
              <a:gd name="connsiteX66" fmla="*/ 7719237 w 7740502"/>
              <a:gd name="connsiteY66" fmla="*/ 4002157 h 7163369"/>
              <a:gd name="connsiteX0" fmla="*/ 1080270 w 7740502"/>
              <a:gd name="connsiteY0" fmla="*/ 7163369 h 7163369"/>
              <a:gd name="connsiteX1" fmla="*/ 1127051 w 7740502"/>
              <a:gd name="connsiteY1" fmla="*/ 1875646 h 7163369"/>
              <a:gd name="connsiteX2" fmla="*/ 1148316 w 7740502"/>
              <a:gd name="connsiteY2" fmla="*/ 1811850 h 7163369"/>
              <a:gd name="connsiteX3" fmla="*/ 1169581 w 7740502"/>
              <a:gd name="connsiteY3" fmla="*/ 1599199 h 7163369"/>
              <a:gd name="connsiteX4" fmla="*/ 1148316 w 7740502"/>
              <a:gd name="connsiteY4" fmla="*/ 195702 h 7163369"/>
              <a:gd name="connsiteX5" fmla="*/ 1084521 w 7740502"/>
              <a:gd name="connsiteY5" fmla="*/ 110641 h 7163369"/>
              <a:gd name="connsiteX6" fmla="*/ 978195 w 7740502"/>
              <a:gd name="connsiteY6" fmla="*/ 4315 h 7163369"/>
              <a:gd name="connsiteX7" fmla="*/ 510362 w 7740502"/>
              <a:gd name="connsiteY7" fmla="*/ 25581 h 7163369"/>
              <a:gd name="connsiteX8" fmla="*/ 318976 w 7740502"/>
              <a:gd name="connsiteY8" fmla="*/ 46846 h 7163369"/>
              <a:gd name="connsiteX9" fmla="*/ 191386 w 7740502"/>
              <a:gd name="connsiteY9" fmla="*/ 89376 h 7163369"/>
              <a:gd name="connsiteX10" fmla="*/ 170121 w 7740502"/>
              <a:gd name="connsiteY10" fmla="*/ 238232 h 7163369"/>
              <a:gd name="connsiteX11" fmla="*/ 127590 w 7740502"/>
              <a:gd name="connsiteY11" fmla="*/ 408353 h 7163369"/>
              <a:gd name="connsiteX12" fmla="*/ 106325 w 7740502"/>
              <a:gd name="connsiteY12" fmla="*/ 706064 h 7163369"/>
              <a:gd name="connsiteX13" fmla="*/ 63795 w 7740502"/>
              <a:gd name="connsiteY13" fmla="*/ 769860 h 7163369"/>
              <a:gd name="connsiteX14" fmla="*/ 42530 w 7740502"/>
              <a:gd name="connsiteY14" fmla="*/ 1025041 h 7163369"/>
              <a:gd name="connsiteX15" fmla="*/ 0 w 7740502"/>
              <a:gd name="connsiteY15" fmla="*/ 1535404 h 7163369"/>
              <a:gd name="connsiteX16" fmla="*/ 21265 w 7740502"/>
              <a:gd name="connsiteY16" fmla="*/ 2194622 h 7163369"/>
              <a:gd name="connsiteX17" fmla="*/ 63795 w 7740502"/>
              <a:gd name="connsiteY17" fmla="*/ 2683720 h 7163369"/>
              <a:gd name="connsiteX18" fmla="*/ 106325 w 7740502"/>
              <a:gd name="connsiteY18" fmla="*/ 3300409 h 7163369"/>
              <a:gd name="connsiteX19" fmla="*/ 148855 w 7740502"/>
              <a:gd name="connsiteY19" fmla="*/ 3470529 h 7163369"/>
              <a:gd name="connsiteX20" fmla="*/ 170121 w 7740502"/>
              <a:gd name="connsiteY20" fmla="*/ 3555590 h 7163369"/>
              <a:gd name="connsiteX21" fmla="*/ 191386 w 7740502"/>
              <a:gd name="connsiteY21" fmla="*/ 4937822 h 7163369"/>
              <a:gd name="connsiteX22" fmla="*/ 212651 w 7740502"/>
              <a:gd name="connsiteY22" fmla="*/ 5916018 h 7163369"/>
              <a:gd name="connsiteX23" fmla="*/ 318976 w 7740502"/>
              <a:gd name="connsiteY23" fmla="*/ 6171199 h 7163369"/>
              <a:gd name="connsiteX24" fmla="*/ 340242 w 7740502"/>
              <a:gd name="connsiteY24" fmla="*/ 6234995 h 7163369"/>
              <a:gd name="connsiteX25" fmla="*/ 574158 w 7740502"/>
              <a:gd name="connsiteY25" fmla="*/ 6256260 h 7163369"/>
              <a:gd name="connsiteX26" fmla="*/ 5401339 w 7740502"/>
              <a:gd name="connsiteY26" fmla="*/ 6256260 h 7163369"/>
              <a:gd name="connsiteX27" fmla="*/ 5699051 w 7740502"/>
              <a:gd name="connsiteY27" fmla="*/ 6234995 h 7163369"/>
              <a:gd name="connsiteX28" fmla="*/ 5869172 w 7740502"/>
              <a:gd name="connsiteY28" fmla="*/ 6192464 h 7163369"/>
              <a:gd name="connsiteX29" fmla="*/ 5932967 w 7740502"/>
              <a:gd name="connsiteY29" fmla="*/ 6171199 h 7163369"/>
              <a:gd name="connsiteX30" fmla="*/ 6166883 w 7740502"/>
              <a:gd name="connsiteY30" fmla="*/ 6149934 h 7163369"/>
              <a:gd name="connsiteX31" fmla="*/ 6251944 w 7740502"/>
              <a:gd name="connsiteY31" fmla="*/ 6128669 h 7163369"/>
              <a:gd name="connsiteX32" fmla="*/ 6294474 w 7740502"/>
              <a:gd name="connsiteY32" fmla="*/ 6064874 h 7163369"/>
              <a:gd name="connsiteX33" fmla="*/ 6358269 w 7740502"/>
              <a:gd name="connsiteY33" fmla="*/ 6022343 h 7163369"/>
              <a:gd name="connsiteX34" fmla="*/ 6400800 w 7740502"/>
              <a:gd name="connsiteY34" fmla="*/ 5894753 h 7163369"/>
              <a:gd name="connsiteX35" fmla="*/ 6358269 w 7740502"/>
              <a:gd name="connsiteY35" fmla="*/ 5256799 h 7163369"/>
              <a:gd name="connsiteX36" fmla="*/ 6337004 w 7740502"/>
              <a:gd name="connsiteY36" fmla="*/ 5107943 h 7163369"/>
              <a:gd name="connsiteX37" fmla="*/ 6315739 w 7740502"/>
              <a:gd name="connsiteY37" fmla="*/ 5044148 h 7163369"/>
              <a:gd name="connsiteX38" fmla="*/ 6294474 w 7740502"/>
              <a:gd name="connsiteY38" fmla="*/ 4831497 h 7163369"/>
              <a:gd name="connsiteX39" fmla="*/ 6273209 w 7740502"/>
              <a:gd name="connsiteY39" fmla="*/ 4767702 h 7163369"/>
              <a:gd name="connsiteX40" fmla="*/ 6251944 w 7740502"/>
              <a:gd name="connsiteY40" fmla="*/ 4661376 h 7163369"/>
              <a:gd name="connsiteX41" fmla="*/ 6230679 w 7740502"/>
              <a:gd name="connsiteY41" fmla="*/ 4065953 h 7163369"/>
              <a:gd name="connsiteX42" fmla="*/ 6209414 w 7740502"/>
              <a:gd name="connsiteY42" fmla="*/ 2832576 h 7163369"/>
              <a:gd name="connsiteX43" fmla="*/ 6188149 w 7740502"/>
              <a:gd name="connsiteY43" fmla="*/ 2768781 h 7163369"/>
              <a:gd name="connsiteX44" fmla="*/ 6166883 w 7740502"/>
              <a:gd name="connsiteY44" fmla="*/ 2683720 h 7163369"/>
              <a:gd name="connsiteX45" fmla="*/ 6166883 w 7740502"/>
              <a:gd name="connsiteY45" fmla="*/ 1067571 h 7163369"/>
              <a:gd name="connsiteX46" fmla="*/ 6188149 w 7740502"/>
              <a:gd name="connsiteY46" fmla="*/ 961246 h 7163369"/>
              <a:gd name="connsiteX47" fmla="*/ 6251944 w 7740502"/>
              <a:gd name="connsiteY47" fmla="*/ 280762 h 7163369"/>
              <a:gd name="connsiteX48" fmla="*/ 6358269 w 7740502"/>
              <a:gd name="connsiteY48" fmla="*/ 153171 h 7163369"/>
              <a:gd name="connsiteX49" fmla="*/ 6485860 w 7740502"/>
              <a:gd name="connsiteY49" fmla="*/ 110641 h 7163369"/>
              <a:gd name="connsiteX50" fmla="*/ 7017488 w 7740502"/>
              <a:gd name="connsiteY50" fmla="*/ 131906 h 7163369"/>
              <a:gd name="connsiteX51" fmla="*/ 7166344 w 7740502"/>
              <a:gd name="connsiteY51" fmla="*/ 153171 h 7163369"/>
              <a:gd name="connsiteX52" fmla="*/ 7208874 w 7740502"/>
              <a:gd name="connsiteY52" fmla="*/ 195702 h 7163369"/>
              <a:gd name="connsiteX53" fmla="*/ 7272669 w 7740502"/>
              <a:gd name="connsiteY53" fmla="*/ 323292 h 7163369"/>
              <a:gd name="connsiteX54" fmla="*/ 7357730 w 7740502"/>
              <a:gd name="connsiteY54" fmla="*/ 450883 h 7163369"/>
              <a:gd name="connsiteX55" fmla="*/ 7421525 w 7740502"/>
              <a:gd name="connsiteY55" fmla="*/ 684799 h 7163369"/>
              <a:gd name="connsiteX56" fmla="*/ 7442790 w 7740502"/>
              <a:gd name="connsiteY56" fmla="*/ 769860 h 7163369"/>
              <a:gd name="connsiteX57" fmla="*/ 7485321 w 7740502"/>
              <a:gd name="connsiteY57" fmla="*/ 1003776 h 7163369"/>
              <a:gd name="connsiteX58" fmla="*/ 7506586 w 7740502"/>
              <a:gd name="connsiteY58" fmla="*/ 1067571 h 7163369"/>
              <a:gd name="connsiteX59" fmla="*/ 7527851 w 7740502"/>
              <a:gd name="connsiteY59" fmla="*/ 2492334 h 7163369"/>
              <a:gd name="connsiteX60" fmla="*/ 7549116 w 7740502"/>
              <a:gd name="connsiteY60" fmla="*/ 2641190 h 7163369"/>
              <a:gd name="connsiteX61" fmla="*/ 7591646 w 7740502"/>
              <a:gd name="connsiteY61" fmla="*/ 2768781 h 7163369"/>
              <a:gd name="connsiteX62" fmla="*/ 7634176 w 7740502"/>
              <a:gd name="connsiteY62" fmla="*/ 3172818 h 7163369"/>
              <a:gd name="connsiteX63" fmla="*/ 7676707 w 7740502"/>
              <a:gd name="connsiteY63" fmla="*/ 3300409 h 7163369"/>
              <a:gd name="connsiteX64" fmla="*/ 7697972 w 7740502"/>
              <a:gd name="connsiteY64" fmla="*/ 3491795 h 7163369"/>
              <a:gd name="connsiteX65" fmla="*/ 7740502 w 7740502"/>
              <a:gd name="connsiteY65" fmla="*/ 3832036 h 7163369"/>
              <a:gd name="connsiteX66" fmla="*/ 7632998 w 7740502"/>
              <a:gd name="connsiteY66" fmla="*/ 5115689 h 7163369"/>
              <a:gd name="connsiteX0" fmla="*/ 1080270 w 8161878"/>
              <a:gd name="connsiteY0" fmla="*/ 7163369 h 7163369"/>
              <a:gd name="connsiteX1" fmla="*/ 1127051 w 8161878"/>
              <a:gd name="connsiteY1" fmla="*/ 1875646 h 7163369"/>
              <a:gd name="connsiteX2" fmla="*/ 1148316 w 8161878"/>
              <a:gd name="connsiteY2" fmla="*/ 1811850 h 7163369"/>
              <a:gd name="connsiteX3" fmla="*/ 1169581 w 8161878"/>
              <a:gd name="connsiteY3" fmla="*/ 1599199 h 7163369"/>
              <a:gd name="connsiteX4" fmla="*/ 1148316 w 8161878"/>
              <a:gd name="connsiteY4" fmla="*/ 195702 h 7163369"/>
              <a:gd name="connsiteX5" fmla="*/ 1084521 w 8161878"/>
              <a:gd name="connsiteY5" fmla="*/ 110641 h 7163369"/>
              <a:gd name="connsiteX6" fmla="*/ 978195 w 8161878"/>
              <a:gd name="connsiteY6" fmla="*/ 4315 h 7163369"/>
              <a:gd name="connsiteX7" fmla="*/ 510362 w 8161878"/>
              <a:gd name="connsiteY7" fmla="*/ 25581 h 7163369"/>
              <a:gd name="connsiteX8" fmla="*/ 318976 w 8161878"/>
              <a:gd name="connsiteY8" fmla="*/ 46846 h 7163369"/>
              <a:gd name="connsiteX9" fmla="*/ 191386 w 8161878"/>
              <a:gd name="connsiteY9" fmla="*/ 89376 h 7163369"/>
              <a:gd name="connsiteX10" fmla="*/ 170121 w 8161878"/>
              <a:gd name="connsiteY10" fmla="*/ 238232 h 7163369"/>
              <a:gd name="connsiteX11" fmla="*/ 127590 w 8161878"/>
              <a:gd name="connsiteY11" fmla="*/ 408353 h 7163369"/>
              <a:gd name="connsiteX12" fmla="*/ 106325 w 8161878"/>
              <a:gd name="connsiteY12" fmla="*/ 706064 h 7163369"/>
              <a:gd name="connsiteX13" fmla="*/ 63795 w 8161878"/>
              <a:gd name="connsiteY13" fmla="*/ 769860 h 7163369"/>
              <a:gd name="connsiteX14" fmla="*/ 42530 w 8161878"/>
              <a:gd name="connsiteY14" fmla="*/ 1025041 h 7163369"/>
              <a:gd name="connsiteX15" fmla="*/ 0 w 8161878"/>
              <a:gd name="connsiteY15" fmla="*/ 1535404 h 7163369"/>
              <a:gd name="connsiteX16" fmla="*/ 21265 w 8161878"/>
              <a:gd name="connsiteY16" fmla="*/ 2194622 h 7163369"/>
              <a:gd name="connsiteX17" fmla="*/ 63795 w 8161878"/>
              <a:gd name="connsiteY17" fmla="*/ 2683720 h 7163369"/>
              <a:gd name="connsiteX18" fmla="*/ 106325 w 8161878"/>
              <a:gd name="connsiteY18" fmla="*/ 3300409 h 7163369"/>
              <a:gd name="connsiteX19" fmla="*/ 148855 w 8161878"/>
              <a:gd name="connsiteY19" fmla="*/ 3470529 h 7163369"/>
              <a:gd name="connsiteX20" fmla="*/ 170121 w 8161878"/>
              <a:gd name="connsiteY20" fmla="*/ 3555590 h 7163369"/>
              <a:gd name="connsiteX21" fmla="*/ 191386 w 8161878"/>
              <a:gd name="connsiteY21" fmla="*/ 4937822 h 7163369"/>
              <a:gd name="connsiteX22" fmla="*/ 212651 w 8161878"/>
              <a:gd name="connsiteY22" fmla="*/ 5916018 h 7163369"/>
              <a:gd name="connsiteX23" fmla="*/ 318976 w 8161878"/>
              <a:gd name="connsiteY23" fmla="*/ 6171199 h 7163369"/>
              <a:gd name="connsiteX24" fmla="*/ 340242 w 8161878"/>
              <a:gd name="connsiteY24" fmla="*/ 6234995 h 7163369"/>
              <a:gd name="connsiteX25" fmla="*/ 574158 w 8161878"/>
              <a:gd name="connsiteY25" fmla="*/ 6256260 h 7163369"/>
              <a:gd name="connsiteX26" fmla="*/ 5401339 w 8161878"/>
              <a:gd name="connsiteY26" fmla="*/ 6256260 h 7163369"/>
              <a:gd name="connsiteX27" fmla="*/ 5699051 w 8161878"/>
              <a:gd name="connsiteY27" fmla="*/ 6234995 h 7163369"/>
              <a:gd name="connsiteX28" fmla="*/ 5869172 w 8161878"/>
              <a:gd name="connsiteY28" fmla="*/ 6192464 h 7163369"/>
              <a:gd name="connsiteX29" fmla="*/ 5932967 w 8161878"/>
              <a:gd name="connsiteY29" fmla="*/ 6171199 h 7163369"/>
              <a:gd name="connsiteX30" fmla="*/ 6166883 w 8161878"/>
              <a:gd name="connsiteY30" fmla="*/ 6149934 h 7163369"/>
              <a:gd name="connsiteX31" fmla="*/ 6251944 w 8161878"/>
              <a:gd name="connsiteY31" fmla="*/ 6128669 h 7163369"/>
              <a:gd name="connsiteX32" fmla="*/ 6294474 w 8161878"/>
              <a:gd name="connsiteY32" fmla="*/ 6064874 h 7163369"/>
              <a:gd name="connsiteX33" fmla="*/ 6358269 w 8161878"/>
              <a:gd name="connsiteY33" fmla="*/ 6022343 h 7163369"/>
              <a:gd name="connsiteX34" fmla="*/ 6400800 w 8161878"/>
              <a:gd name="connsiteY34" fmla="*/ 5894753 h 7163369"/>
              <a:gd name="connsiteX35" fmla="*/ 6358269 w 8161878"/>
              <a:gd name="connsiteY35" fmla="*/ 5256799 h 7163369"/>
              <a:gd name="connsiteX36" fmla="*/ 6337004 w 8161878"/>
              <a:gd name="connsiteY36" fmla="*/ 5107943 h 7163369"/>
              <a:gd name="connsiteX37" fmla="*/ 6315739 w 8161878"/>
              <a:gd name="connsiteY37" fmla="*/ 5044148 h 7163369"/>
              <a:gd name="connsiteX38" fmla="*/ 6294474 w 8161878"/>
              <a:gd name="connsiteY38" fmla="*/ 4831497 h 7163369"/>
              <a:gd name="connsiteX39" fmla="*/ 6273209 w 8161878"/>
              <a:gd name="connsiteY39" fmla="*/ 4767702 h 7163369"/>
              <a:gd name="connsiteX40" fmla="*/ 6251944 w 8161878"/>
              <a:gd name="connsiteY40" fmla="*/ 4661376 h 7163369"/>
              <a:gd name="connsiteX41" fmla="*/ 6230679 w 8161878"/>
              <a:gd name="connsiteY41" fmla="*/ 4065953 h 7163369"/>
              <a:gd name="connsiteX42" fmla="*/ 6209414 w 8161878"/>
              <a:gd name="connsiteY42" fmla="*/ 2832576 h 7163369"/>
              <a:gd name="connsiteX43" fmla="*/ 6188149 w 8161878"/>
              <a:gd name="connsiteY43" fmla="*/ 2768781 h 7163369"/>
              <a:gd name="connsiteX44" fmla="*/ 6166883 w 8161878"/>
              <a:gd name="connsiteY44" fmla="*/ 2683720 h 7163369"/>
              <a:gd name="connsiteX45" fmla="*/ 6166883 w 8161878"/>
              <a:gd name="connsiteY45" fmla="*/ 1067571 h 7163369"/>
              <a:gd name="connsiteX46" fmla="*/ 6188149 w 8161878"/>
              <a:gd name="connsiteY46" fmla="*/ 961246 h 7163369"/>
              <a:gd name="connsiteX47" fmla="*/ 6251944 w 8161878"/>
              <a:gd name="connsiteY47" fmla="*/ 280762 h 7163369"/>
              <a:gd name="connsiteX48" fmla="*/ 6358269 w 8161878"/>
              <a:gd name="connsiteY48" fmla="*/ 153171 h 7163369"/>
              <a:gd name="connsiteX49" fmla="*/ 6485860 w 8161878"/>
              <a:gd name="connsiteY49" fmla="*/ 110641 h 7163369"/>
              <a:gd name="connsiteX50" fmla="*/ 7017488 w 8161878"/>
              <a:gd name="connsiteY50" fmla="*/ 131906 h 7163369"/>
              <a:gd name="connsiteX51" fmla="*/ 7166344 w 8161878"/>
              <a:gd name="connsiteY51" fmla="*/ 153171 h 7163369"/>
              <a:gd name="connsiteX52" fmla="*/ 7208874 w 8161878"/>
              <a:gd name="connsiteY52" fmla="*/ 195702 h 7163369"/>
              <a:gd name="connsiteX53" fmla="*/ 8137054 w 8161878"/>
              <a:gd name="connsiteY53" fmla="*/ 297620 h 7163369"/>
              <a:gd name="connsiteX54" fmla="*/ 7357730 w 8161878"/>
              <a:gd name="connsiteY54" fmla="*/ 450883 h 7163369"/>
              <a:gd name="connsiteX55" fmla="*/ 7421525 w 8161878"/>
              <a:gd name="connsiteY55" fmla="*/ 684799 h 7163369"/>
              <a:gd name="connsiteX56" fmla="*/ 7442790 w 8161878"/>
              <a:gd name="connsiteY56" fmla="*/ 769860 h 7163369"/>
              <a:gd name="connsiteX57" fmla="*/ 7485321 w 8161878"/>
              <a:gd name="connsiteY57" fmla="*/ 1003776 h 7163369"/>
              <a:gd name="connsiteX58" fmla="*/ 7506586 w 8161878"/>
              <a:gd name="connsiteY58" fmla="*/ 1067571 h 7163369"/>
              <a:gd name="connsiteX59" fmla="*/ 7527851 w 8161878"/>
              <a:gd name="connsiteY59" fmla="*/ 2492334 h 7163369"/>
              <a:gd name="connsiteX60" fmla="*/ 7549116 w 8161878"/>
              <a:gd name="connsiteY60" fmla="*/ 2641190 h 7163369"/>
              <a:gd name="connsiteX61" fmla="*/ 7591646 w 8161878"/>
              <a:gd name="connsiteY61" fmla="*/ 2768781 h 7163369"/>
              <a:gd name="connsiteX62" fmla="*/ 7634176 w 8161878"/>
              <a:gd name="connsiteY62" fmla="*/ 3172818 h 7163369"/>
              <a:gd name="connsiteX63" fmla="*/ 7676707 w 8161878"/>
              <a:gd name="connsiteY63" fmla="*/ 3300409 h 7163369"/>
              <a:gd name="connsiteX64" fmla="*/ 7697972 w 8161878"/>
              <a:gd name="connsiteY64" fmla="*/ 3491795 h 7163369"/>
              <a:gd name="connsiteX65" fmla="*/ 7740502 w 8161878"/>
              <a:gd name="connsiteY65" fmla="*/ 3832036 h 7163369"/>
              <a:gd name="connsiteX66" fmla="*/ 7632998 w 8161878"/>
              <a:gd name="connsiteY66" fmla="*/ 5115689 h 7163369"/>
              <a:gd name="connsiteX0" fmla="*/ 1080270 w 8320819"/>
              <a:gd name="connsiteY0" fmla="*/ 7163369 h 7163369"/>
              <a:gd name="connsiteX1" fmla="*/ 1127051 w 8320819"/>
              <a:gd name="connsiteY1" fmla="*/ 1875646 h 7163369"/>
              <a:gd name="connsiteX2" fmla="*/ 1148316 w 8320819"/>
              <a:gd name="connsiteY2" fmla="*/ 1811850 h 7163369"/>
              <a:gd name="connsiteX3" fmla="*/ 1169581 w 8320819"/>
              <a:gd name="connsiteY3" fmla="*/ 1599199 h 7163369"/>
              <a:gd name="connsiteX4" fmla="*/ 1148316 w 8320819"/>
              <a:gd name="connsiteY4" fmla="*/ 195702 h 7163369"/>
              <a:gd name="connsiteX5" fmla="*/ 1084521 w 8320819"/>
              <a:gd name="connsiteY5" fmla="*/ 110641 h 7163369"/>
              <a:gd name="connsiteX6" fmla="*/ 978195 w 8320819"/>
              <a:gd name="connsiteY6" fmla="*/ 4315 h 7163369"/>
              <a:gd name="connsiteX7" fmla="*/ 510362 w 8320819"/>
              <a:gd name="connsiteY7" fmla="*/ 25581 h 7163369"/>
              <a:gd name="connsiteX8" fmla="*/ 318976 w 8320819"/>
              <a:gd name="connsiteY8" fmla="*/ 46846 h 7163369"/>
              <a:gd name="connsiteX9" fmla="*/ 191386 w 8320819"/>
              <a:gd name="connsiteY9" fmla="*/ 89376 h 7163369"/>
              <a:gd name="connsiteX10" fmla="*/ 170121 w 8320819"/>
              <a:gd name="connsiteY10" fmla="*/ 238232 h 7163369"/>
              <a:gd name="connsiteX11" fmla="*/ 127590 w 8320819"/>
              <a:gd name="connsiteY11" fmla="*/ 408353 h 7163369"/>
              <a:gd name="connsiteX12" fmla="*/ 106325 w 8320819"/>
              <a:gd name="connsiteY12" fmla="*/ 706064 h 7163369"/>
              <a:gd name="connsiteX13" fmla="*/ 63795 w 8320819"/>
              <a:gd name="connsiteY13" fmla="*/ 769860 h 7163369"/>
              <a:gd name="connsiteX14" fmla="*/ 42530 w 8320819"/>
              <a:gd name="connsiteY14" fmla="*/ 1025041 h 7163369"/>
              <a:gd name="connsiteX15" fmla="*/ 0 w 8320819"/>
              <a:gd name="connsiteY15" fmla="*/ 1535404 h 7163369"/>
              <a:gd name="connsiteX16" fmla="*/ 21265 w 8320819"/>
              <a:gd name="connsiteY16" fmla="*/ 2194622 h 7163369"/>
              <a:gd name="connsiteX17" fmla="*/ 63795 w 8320819"/>
              <a:gd name="connsiteY17" fmla="*/ 2683720 h 7163369"/>
              <a:gd name="connsiteX18" fmla="*/ 106325 w 8320819"/>
              <a:gd name="connsiteY18" fmla="*/ 3300409 h 7163369"/>
              <a:gd name="connsiteX19" fmla="*/ 148855 w 8320819"/>
              <a:gd name="connsiteY19" fmla="*/ 3470529 h 7163369"/>
              <a:gd name="connsiteX20" fmla="*/ 170121 w 8320819"/>
              <a:gd name="connsiteY20" fmla="*/ 3555590 h 7163369"/>
              <a:gd name="connsiteX21" fmla="*/ 191386 w 8320819"/>
              <a:gd name="connsiteY21" fmla="*/ 4937822 h 7163369"/>
              <a:gd name="connsiteX22" fmla="*/ 212651 w 8320819"/>
              <a:gd name="connsiteY22" fmla="*/ 5916018 h 7163369"/>
              <a:gd name="connsiteX23" fmla="*/ 318976 w 8320819"/>
              <a:gd name="connsiteY23" fmla="*/ 6171199 h 7163369"/>
              <a:gd name="connsiteX24" fmla="*/ 340242 w 8320819"/>
              <a:gd name="connsiteY24" fmla="*/ 6234995 h 7163369"/>
              <a:gd name="connsiteX25" fmla="*/ 574158 w 8320819"/>
              <a:gd name="connsiteY25" fmla="*/ 6256260 h 7163369"/>
              <a:gd name="connsiteX26" fmla="*/ 5401339 w 8320819"/>
              <a:gd name="connsiteY26" fmla="*/ 6256260 h 7163369"/>
              <a:gd name="connsiteX27" fmla="*/ 5699051 w 8320819"/>
              <a:gd name="connsiteY27" fmla="*/ 6234995 h 7163369"/>
              <a:gd name="connsiteX28" fmla="*/ 5869172 w 8320819"/>
              <a:gd name="connsiteY28" fmla="*/ 6192464 h 7163369"/>
              <a:gd name="connsiteX29" fmla="*/ 5932967 w 8320819"/>
              <a:gd name="connsiteY29" fmla="*/ 6171199 h 7163369"/>
              <a:gd name="connsiteX30" fmla="*/ 6166883 w 8320819"/>
              <a:gd name="connsiteY30" fmla="*/ 6149934 h 7163369"/>
              <a:gd name="connsiteX31" fmla="*/ 6251944 w 8320819"/>
              <a:gd name="connsiteY31" fmla="*/ 6128669 h 7163369"/>
              <a:gd name="connsiteX32" fmla="*/ 6294474 w 8320819"/>
              <a:gd name="connsiteY32" fmla="*/ 6064874 h 7163369"/>
              <a:gd name="connsiteX33" fmla="*/ 6358269 w 8320819"/>
              <a:gd name="connsiteY33" fmla="*/ 6022343 h 7163369"/>
              <a:gd name="connsiteX34" fmla="*/ 6400800 w 8320819"/>
              <a:gd name="connsiteY34" fmla="*/ 5894753 h 7163369"/>
              <a:gd name="connsiteX35" fmla="*/ 6358269 w 8320819"/>
              <a:gd name="connsiteY35" fmla="*/ 5256799 h 7163369"/>
              <a:gd name="connsiteX36" fmla="*/ 6337004 w 8320819"/>
              <a:gd name="connsiteY36" fmla="*/ 5107943 h 7163369"/>
              <a:gd name="connsiteX37" fmla="*/ 6315739 w 8320819"/>
              <a:gd name="connsiteY37" fmla="*/ 5044148 h 7163369"/>
              <a:gd name="connsiteX38" fmla="*/ 6294474 w 8320819"/>
              <a:gd name="connsiteY38" fmla="*/ 4831497 h 7163369"/>
              <a:gd name="connsiteX39" fmla="*/ 6273209 w 8320819"/>
              <a:gd name="connsiteY39" fmla="*/ 4767702 h 7163369"/>
              <a:gd name="connsiteX40" fmla="*/ 6251944 w 8320819"/>
              <a:gd name="connsiteY40" fmla="*/ 4661376 h 7163369"/>
              <a:gd name="connsiteX41" fmla="*/ 6230679 w 8320819"/>
              <a:gd name="connsiteY41" fmla="*/ 4065953 h 7163369"/>
              <a:gd name="connsiteX42" fmla="*/ 6209414 w 8320819"/>
              <a:gd name="connsiteY42" fmla="*/ 2832576 h 7163369"/>
              <a:gd name="connsiteX43" fmla="*/ 6188149 w 8320819"/>
              <a:gd name="connsiteY43" fmla="*/ 2768781 h 7163369"/>
              <a:gd name="connsiteX44" fmla="*/ 6166883 w 8320819"/>
              <a:gd name="connsiteY44" fmla="*/ 2683720 h 7163369"/>
              <a:gd name="connsiteX45" fmla="*/ 6166883 w 8320819"/>
              <a:gd name="connsiteY45" fmla="*/ 1067571 h 7163369"/>
              <a:gd name="connsiteX46" fmla="*/ 6188149 w 8320819"/>
              <a:gd name="connsiteY46" fmla="*/ 961246 h 7163369"/>
              <a:gd name="connsiteX47" fmla="*/ 6251944 w 8320819"/>
              <a:gd name="connsiteY47" fmla="*/ 280762 h 7163369"/>
              <a:gd name="connsiteX48" fmla="*/ 6358269 w 8320819"/>
              <a:gd name="connsiteY48" fmla="*/ 153171 h 7163369"/>
              <a:gd name="connsiteX49" fmla="*/ 6485860 w 8320819"/>
              <a:gd name="connsiteY49" fmla="*/ 110641 h 7163369"/>
              <a:gd name="connsiteX50" fmla="*/ 7017488 w 8320819"/>
              <a:gd name="connsiteY50" fmla="*/ 131906 h 7163369"/>
              <a:gd name="connsiteX51" fmla="*/ 7166344 w 8320819"/>
              <a:gd name="connsiteY51" fmla="*/ 153171 h 7163369"/>
              <a:gd name="connsiteX52" fmla="*/ 7208874 w 8320819"/>
              <a:gd name="connsiteY52" fmla="*/ 195702 h 7163369"/>
              <a:gd name="connsiteX53" fmla="*/ 8137054 w 8320819"/>
              <a:gd name="connsiteY53" fmla="*/ 297620 h 7163369"/>
              <a:gd name="connsiteX54" fmla="*/ 8281070 w 8320819"/>
              <a:gd name="connsiteY54" fmla="*/ 658975 h 7163369"/>
              <a:gd name="connsiteX55" fmla="*/ 7421525 w 8320819"/>
              <a:gd name="connsiteY55" fmla="*/ 684799 h 7163369"/>
              <a:gd name="connsiteX56" fmla="*/ 7442790 w 8320819"/>
              <a:gd name="connsiteY56" fmla="*/ 769860 h 7163369"/>
              <a:gd name="connsiteX57" fmla="*/ 7485321 w 8320819"/>
              <a:gd name="connsiteY57" fmla="*/ 1003776 h 7163369"/>
              <a:gd name="connsiteX58" fmla="*/ 7506586 w 8320819"/>
              <a:gd name="connsiteY58" fmla="*/ 1067571 h 7163369"/>
              <a:gd name="connsiteX59" fmla="*/ 7527851 w 8320819"/>
              <a:gd name="connsiteY59" fmla="*/ 2492334 h 7163369"/>
              <a:gd name="connsiteX60" fmla="*/ 7549116 w 8320819"/>
              <a:gd name="connsiteY60" fmla="*/ 2641190 h 7163369"/>
              <a:gd name="connsiteX61" fmla="*/ 7591646 w 8320819"/>
              <a:gd name="connsiteY61" fmla="*/ 2768781 h 7163369"/>
              <a:gd name="connsiteX62" fmla="*/ 7634176 w 8320819"/>
              <a:gd name="connsiteY62" fmla="*/ 3172818 h 7163369"/>
              <a:gd name="connsiteX63" fmla="*/ 7676707 w 8320819"/>
              <a:gd name="connsiteY63" fmla="*/ 3300409 h 7163369"/>
              <a:gd name="connsiteX64" fmla="*/ 7697972 w 8320819"/>
              <a:gd name="connsiteY64" fmla="*/ 3491795 h 7163369"/>
              <a:gd name="connsiteX65" fmla="*/ 7740502 w 8320819"/>
              <a:gd name="connsiteY65" fmla="*/ 3832036 h 7163369"/>
              <a:gd name="connsiteX66" fmla="*/ 7632998 w 8320819"/>
              <a:gd name="connsiteY66" fmla="*/ 5115689 h 7163369"/>
              <a:gd name="connsiteX0" fmla="*/ 1080270 w 8360166"/>
              <a:gd name="connsiteY0" fmla="*/ 7163369 h 7163369"/>
              <a:gd name="connsiteX1" fmla="*/ 1127051 w 8360166"/>
              <a:gd name="connsiteY1" fmla="*/ 1875646 h 7163369"/>
              <a:gd name="connsiteX2" fmla="*/ 1148316 w 8360166"/>
              <a:gd name="connsiteY2" fmla="*/ 1811850 h 7163369"/>
              <a:gd name="connsiteX3" fmla="*/ 1169581 w 8360166"/>
              <a:gd name="connsiteY3" fmla="*/ 1599199 h 7163369"/>
              <a:gd name="connsiteX4" fmla="*/ 1148316 w 8360166"/>
              <a:gd name="connsiteY4" fmla="*/ 195702 h 7163369"/>
              <a:gd name="connsiteX5" fmla="*/ 1084521 w 8360166"/>
              <a:gd name="connsiteY5" fmla="*/ 110641 h 7163369"/>
              <a:gd name="connsiteX6" fmla="*/ 978195 w 8360166"/>
              <a:gd name="connsiteY6" fmla="*/ 4315 h 7163369"/>
              <a:gd name="connsiteX7" fmla="*/ 510362 w 8360166"/>
              <a:gd name="connsiteY7" fmla="*/ 25581 h 7163369"/>
              <a:gd name="connsiteX8" fmla="*/ 318976 w 8360166"/>
              <a:gd name="connsiteY8" fmla="*/ 46846 h 7163369"/>
              <a:gd name="connsiteX9" fmla="*/ 191386 w 8360166"/>
              <a:gd name="connsiteY9" fmla="*/ 89376 h 7163369"/>
              <a:gd name="connsiteX10" fmla="*/ 170121 w 8360166"/>
              <a:gd name="connsiteY10" fmla="*/ 238232 h 7163369"/>
              <a:gd name="connsiteX11" fmla="*/ 127590 w 8360166"/>
              <a:gd name="connsiteY11" fmla="*/ 408353 h 7163369"/>
              <a:gd name="connsiteX12" fmla="*/ 106325 w 8360166"/>
              <a:gd name="connsiteY12" fmla="*/ 706064 h 7163369"/>
              <a:gd name="connsiteX13" fmla="*/ 63795 w 8360166"/>
              <a:gd name="connsiteY13" fmla="*/ 769860 h 7163369"/>
              <a:gd name="connsiteX14" fmla="*/ 42530 w 8360166"/>
              <a:gd name="connsiteY14" fmla="*/ 1025041 h 7163369"/>
              <a:gd name="connsiteX15" fmla="*/ 0 w 8360166"/>
              <a:gd name="connsiteY15" fmla="*/ 1535404 h 7163369"/>
              <a:gd name="connsiteX16" fmla="*/ 21265 w 8360166"/>
              <a:gd name="connsiteY16" fmla="*/ 2194622 h 7163369"/>
              <a:gd name="connsiteX17" fmla="*/ 63795 w 8360166"/>
              <a:gd name="connsiteY17" fmla="*/ 2683720 h 7163369"/>
              <a:gd name="connsiteX18" fmla="*/ 106325 w 8360166"/>
              <a:gd name="connsiteY18" fmla="*/ 3300409 h 7163369"/>
              <a:gd name="connsiteX19" fmla="*/ 148855 w 8360166"/>
              <a:gd name="connsiteY19" fmla="*/ 3470529 h 7163369"/>
              <a:gd name="connsiteX20" fmla="*/ 170121 w 8360166"/>
              <a:gd name="connsiteY20" fmla="*/ 3555590 h 7163369"/>
              <a:gd name="connsiteX21" fmla="*/ 191386 w 8360166"/>
              <a:gd name="connsiteY21" fmla="*/ 4937822 h 7163369"/>
              <a:gd name="connsiteX22" fmla="*/ 212651 w 8360166"/>
              <a:gd name="connsiteY22" fmla="*/ 5916018 h 7163369"/>
              <a:gd name="connsiteX23" fmla="*/ 318976 w 8360166"/>
              <a:gd name="connsiteY23" fmla="*/ 6171199 h 7163369"/>
              <a:gd name="connsiteX24" fmla="*/ 340242 w 8360166"/>
              <a:gd name="connsiteY24" fmla="*/ 6234995 h 7163369"/>
              <a:gd name="connsiteX25" fmla="*/ 574158 w 8360166"/>
              <a:gd name="connsiteY25" fmla="*/ 6256260 h 7163369"/>
              <a:gd name="connsiteX26" fmla="*/ 5401339 w 8360166"/>
              <a:gd name="connsiteY26" fmla="*/ 6256260 h 7163369"/>
              <a:gd name="connsiteX27" fmla="*/ 5699051 w 8360166"/>
              <a:gd name="connsiteY27" fmla="*/ 6234995 h 7163369"/>
              <a:gd name="connsiteX28" fmla="*/ 5869172 w 8360166"/>
              <a:gd name="connsiteY28" fmla="*/ 6192464 h 7163369"/>
              <a:gd name="connsiteX29" fmla="*/ 5932967 w 8360166"/>
              <a:gd name="connsiteY29" fmla="*/ 6171199 h 7163369"/>
              <a:gd name="connsiteX30" fmla="*/ 6166883 w 8360166"/>
              <a:gd name="connsiteY30" fmla="*/ 6149934 h 7163369"/>
              <a:gd name="connsiteX31" fmla="*/ 6251944 w 8360166"/>
              <a:gd name="connsiteY31" fmla="*/ 6128669 h 7163369"/>
              <a:gd name="connsiteX32" fmla="*/ 6294474 w 8360166"/>
              <a:gd name="connsiteY32" fmla="*/ 6064874 h 7163369"/>
              <a:gd name="connsiteX33" fmla="*/ 6358269 w 8360166"/>
              <a:gd name="connsiteY33" fmla="*/ 6022343 h 7163369"/>
              <a:gd name="connsiteX34" fmla="*/ 6400800 w 8360166"/>
              <a:gd name="connsiteY34" fmla="*/ 5894753 h 7163369"/>
              <a:gd name="connsiteX35" fmla="*/ 6358269 w 8360166"/>
              <a:gd name="connsiteY35" fmla="*/ 5256799 h 7163369"/>
              <a:gd name="connsiteX36" fmla="*/ 6337004 w 8360166"/>
              <a:gd name="connsiteY36" fmla="*/ 5107943 h 7163369"/>
              <a:gd name="connsiteX37" fmla="*/ 6315739 w 8360166"/>
              <a:gd name="connsiteY37" fmla="*/ 5044148 h 7163369"/>
              <a:gd name="connsiteX38" fmla="*/ 6294474 w 8360166"/>
              <a:gd name="connsiteY38" fmla="*/ 4831497 h 7163369"/>
              <a:gd name="connsiteX39" fmla="*/ 6273209 w 8360166"/>
              <a:gd name="connsiteY39" fmla="*/ 4767702 h 7163369"/>
              <a:gd name="connsiteX40" fmla="*/ 6251944 w 8360166"/>
              <a:gd name="connsiteY40" fmla="*/ 4661376 h 7163369"/>
              <a:gd name="connsiteX41" fmla="*/ 6230679 w 8360166"/>
              <a:gd name="connsiteY41" fmla="*/ 4065953 h 7163369"/>
              <a:gd name="connsiteX42" fmla="*/ 6209414 w 8360166"/>
              <a:gd name="connsiteY42" fmla="*/ 2832576 h 7163369"/>
              <a:gd name="connsiteX43" fmla="*/ 6188149 w 8360166"/>
              <a:gd name="connsiteY43" fmla="*/ 2768781 h 7163369"/>
              <a:gd name="connsiteX44" fmla="*/ 6166883 w 8360166"/>
              <a:gd name="connsiteY44" fmla="*/ 2683720 h 7163369"/>
              <a:gd name="connsiteX45" fmla="*/ 6166883 w 8360166"/>
              <a:gd name="connsiteY45" fmla="*/ 1067571 h 7163369"/>
              <a:gd name="connsiteX46" fmla="*/ 6188149 w 8360166"/>
              <a:gd name="connsiteY46" fmla="*/ 961246 h 7163369"/>
              <a:gd name="connsiteX47" fmla="*/ 6251944 w 8360166"/>
              <a:gd name="connsiteY47" fmla="*/ 280762 h 7163369"/>
              <a:gd name="connsiteX48" fmla="*/ 6358269 w 8360166"/>
              <a:gd name="connsiteY48" fmla="*/ 153171 h 7163369"/>
              <a:gd name="connsiteX49" fmla="*/ 6485860 w 8360166"/>
              <a:gd name="connsiteY49" fmla="*/ 110641 h 7163369"/>
              <a:gd name="connsiteX50" fmla="*/ 7017488 w 8360166"/>
              <a:gd name="connsiteY50" fmla="*/ 131906 h 7163369"/>
              <a:gd name="connsiteX51" fmla="*/ 7166344 w 8360166"/>
              <a:gd name="connsiteY51" fmla="*/ 153171 h 7163369"/>
              <a:gd name="connsiteX52" fmla="*/ 7208874 w 8360166"/>
              <a:gd name="connsiteY52" fmla="*/ 195702 h 7163369"/>
              <a:gd name="connsiteX53" fmla="*/ 8137054 w 8360166"/>
              <a:gd name="connsiteY53" fmla="*/ 297620 h 7163369"/>
              <a:gd name="connsiteX54" fmla="*/ 8281070 w 8360166"/>
              <a:gd name="connsiteY54" fmla="*/ 658975 h 7163369"/>
              <a:gd name="connsiteX55" fmla="*/ 8353078 w 8360166"/>
              <a:gd name="connsiteY55" fmla="*/ 1020330 h 7163369"/>
              <a:gd name="connsiteX56" fmla="*/ 7442790 w 8360166"/>
              <a:gd name="connsiteY56" fmla="*/ 769860 h 7163369"/>
              <a:gd name="connsiteX57" fmla="*/ 7485321 w 8360166"/>
              <a:gd name="connsiteY57" fmla="*/ 1003776 h 7163369"/>
              <a:gd name="connsiteX58" fmla="*/ 7506586 w 8360166"/>
              <a:gd name="connsiteY58" fmla="*/ 1067571 h 7163369"/>
              <a:gd name="connsiteX59" fmla="*/ 7527851 w 8360166"/>
              <a:gd name="connsiteY59" fmla="*/ 2492334 h 7163369"/>
              <a:gd name="connsiteX60" fmla="*/ 7549116 w 8360166"/>
              <a:gd name="connsiteY60" fmla="*/ 2641190 h 7163369"/>
              <a:gd name="connsiteX61" fmla="*/ 7591646 w 8360166"/>
              <a:gd name="connsiteY61" fmla="*/ 2768781 h 7163369"/>
              <a:gd name="connsiteX62" fmla="*/ 7634176 w 8360166"/>
              <a:gd name="connsiteY62" fmla="*/ 3172818 h 7163369"/>
              <a:gd name="connsiteX63" fmla="*/ 7676707 w 8360166"/>
              <a:gd name="connsiteY63" fmla="*/ 3300409 h 7163369"/>
              <a:gd name="connsiteX64" fmla="*/ 7697972 w 8360166"/>
              <a:gd name="connsiteY64" fmla="*/ 3491795 h 7163369"/>
              <a:gd name="connsiteX65" fmla="*/ 7740502 w 8360166"/>
              <a:gd name="connsiteY65" fmla="*/ 3832036 h 7163369"/>
              <a:gd name="connsiteX66" fmla="*/ 7632998 w 8360166"/>
              <a:gd name="connsiteY66" fmla="*/ 5115689 h 7163369"/>
              <a:gd name="connsiteX0" fmla="*/ 1080270 w 8362559"/>
              <a:gd name="connsiteY0" fmla="*/ 7163369 h 7163369"/>
              <a:gd name="connsiteX1" fmla="*/ 1127051 w 8362559"/>
              <a:gd name="connsiteY1" fmla="*/ 1875646 h 7163369"/>
              <a:gd name="connsiteX2" fmla="*/ 1148316 w 8362559"/>
              <a:gd name="connsiteY2" fmla="*/ 1811850 h 7163369"/>
              <a:gd name="connsiteX3" fmla="*/ 1169581 w 8362559"/>
              <a:gd name="connsiteY3" fmla="*/ 1599199 h 7163369"/>
              <a:gd name="connsiteX4" fmla="*/ 1148316 w 8362559"/>
              <a:gd name="connsiteY4" fmla="*/ 195702 h 7163369"/>
              <a:gd name="connsiteX5" fmla="*/ 1084521 w 8362559"/>
              <a:gd name="connsiteY5" fmla="*/ 110641 h 7163369"/>
              <a:gd name="connsiteX6" fmla="*/ 978195 w 8362559"/>
              <a:gd name="connsiteY6" fmla="*/ 4315 h 7163369"/>
              <a:gd name="connsiteX7" fmla="*/ 510362 w 8362559"/>
              <a:gd name="connsiteY7" fmla="*/ 25581 h 7163369"/>
              <a:gd name="connsiteX8" fmla="*/ 318976 w 8362559"/>
              <a:gd name="connsiteY8" fmla="*/ 46846 h 7163369"/>
              <a:gd name="connsiteX9" fmla="*/ 191386 w 8362559"/>
              <a:gd name="connsiteY9" fmla="*/ 89376 h 7163369"/>
              <a:gd name="connsiteX10" fmla="*/ 170121 w 8362559"/>
              <a:gd name="connsiteY10" fmla="*/ 238232 h 7163369"/>
              <a:gd name="connsiteX11" fmla="*/ 127590 w 8362559"/>
              <a:gd name="connsiteY11" fmla="*/ 408353 h 7163369"/>
              <a:gd name="connsiteX12" fmla="*/ 106325 w 8362559"/>
              <a:gd name="connsiteY12" fmla="*/ 706064 h 7163369"/>
              <a:gd name="connsiteX13" fmla="*/ 63795 w 8362559"/>
              <a:gd name="connsiteY13" fmla="*/ 769860 h 7163369"/>
              <a:gd name="connsiteX14" fmla="*/ 42530 w 8362559"/>
              <a:gd name="connsiteY14" fmla="*/ 1025041 h 7163369"/>
              <a:gd name="connsiteX15" fmla="*/ 0 w 8362559"/>
              <a:gd name="connsiteY15" fmla="*/ 1535404 h 7163369"/>
              <a:gd name="connsiteX16" fmla="*/ 21265 w 8362559"/>
              <a:gd name="connsiteY16" fmla="*/ 2194622 h 7163369"/>
              <a:gd name="connsiteX17" fmla="*/ 63795 w 8362559"/>
              <a:gd name="connsiteY17" fmla="*/ 2683720 h 7163369"/>
              <a:gd name="connsiteX18" fmla="*/ 106325 w 8362559"/>
              <a:gd name="connsiteY18" fmla="*/ 3300409 h 7163369"/>
              <a:gd name="connsiteX19" fmla="*/ 148855 w 8362559"/>
              <a:gd name="connsiteY19" fmla="*/ 3470529 h 7163369"/>
              <a:gd name="connsiteX20" fmla="*/ 170121 w 8362559"/>
              <a:gd name="connsiteY20" fmla="*/ 3555590 h 7163369"/>
              <a:gd name="connsiteX21" fmla="*/ 191386 w 8362559"/>
              <a:gd name="connsiteY21" fmla="*/ 4937822 h 7163369"/>
              <a:gd name="connsiteX22" fmla="*/ 212651 w 8362559"/>
              <a:gd name="connsiteY22" fmla="*/ 5916018 h 7163369"/>
              <a:gd name="connsiteX23" fmla="*/ 318976 w 8362559"/>
              <a:gd name="connsiteY23" fmla="*/ 6171199 h 7163369"/>
              <a:gd name="connsiteX24" fmla="*/ 340242 w 8362559"/>
              <a:gd name="connsiteY24" fmla="*/ 6234995 h 7163369"/>
              <a:gd name="connsiteX25" fmla="*/ 574158 w 8362559"/>
              <a:gd name="connsiteY25" fmla="*/ 6256260 h 7163369"/>
              <a:gd name="connsiteX26" fmla="*/ 5401339 w 8362559"/>
              <a:gd name="connsiteY26" fmla="*/ 6256260 h 7163369"/>
              <a:gd name="connsiteX27" fmla="*/ 5699051 w 8362559"/>
              <a:gd name="connsiteY27" fmla="*/ 6234995 h 7163369"/>
              <a:gd name="connsiteX28" fmla="*/ 5869172 w 8362559"/>
              <a:gd name="connsiteY28" fmla="*/ 6192464 h 7163369"/>
              <a:gd name="connsiteX29" fmla="*/ 5932967 w 8362559"/>
              <a:gd name="connsiteY29" fmla="*/ 6171199 h 7163369"/>
              <a:gd name="connsiteX30" fmla="*/ 6166883 w 8362559"/>
              <a:gd name="connsiteY30" fmla="*/ 6149934 h 7163369"/>
              <a:gd name="connsiteX31" fmla="*/ 6251944 w 8362559"/>
              <a:gd name="connsiteY31" fmla="*/ 6128669 h 7163369"/>
              <a:gd name="connsiteX32" fmla="*/ 6294474 w 8362559"/>
              <a:gd name="connsiteY32" fmla="*/ 6064874 h 7163369"/>
              <a:gd name="connsiteX33" fmla="*/ 6358269 w 8362559"/>
              <a:gd name="connsiteY33" fmla="*/ 6022343 h 7163369"/>
              <a:gd name="connsiteX34" fmla="*/ 6400800 w 8362559"/>
              <a:gd name="connsiteY34" fmla="*/ 5894753 h 7163369"/>
              <a:gd name="connsiteX35" fmla="*/ 6358269 w 8362559"/>
              <a:gd name="connsiteY35" fmla="*/ 5256799 h 7163369"/>
              <a:gd name="connsiteX36" fmla="*/ 6337004 w 8362559"/>
              <a:gd name="connsiteY36" fmla="*/ 5107943 h 7163369"/>
              <a:gd name="connsiteX37" fmla="*/ 6315739 w 8362559"/>
              <a:gd name="connsiteY37" fmla="*/ 5044148 h 7163369"/>
              <a:gd name="connsiteX38" fmla="*/ 6294474 w 8362559"/>
              <a:gd name="connsiteY38" fmla="*/ 4831497 h 7163369"/>
              <a:gd name="connsiteX39" fmla="*/ 6273209 w 8362559"/>
              <a:gd name="connsiteY39" fmla="*/ 4767702 h 7163369"/>
              <a:gd name="connsiteX40" fmla="*/ 6251944 w 8362559"/>
              <a:gd name="connsiteY40" fmla="*/ 4661376 h 7163369"/>
              <a:gd name="connsiteX41" fmla="*/ 6230679 w 8362559"/>
              <a:gd name="connsiteY41" fmla="*/ 4065953 h 7163369"/>
              <a:gd name="connsiteX42" fmla="*/ 6209414 w 8362559"/>
              <a:gd name="connsiteY42" fmla="*/ 2832576 h 7163369"/>
              <a:gd name="connsiteX43" fmla="*/ 6188149 w 8362559"/>
              <a:gd name="connsiteY43" fmla="*/ 2768781 h 7163369"/>
              <a:gd name="connsiteX44" fmla="*/ 6166883 w 8362559"/>
              <a:gd name="connsiteY44" fmla="*/ 2683720 h 7163369"/>
              <a:gd name="connsiteX45" fmla="*/ 6166883 w 8362559"/>
              <a:gd name="connsiteY45" fmla="*/ 1067571 h 7163369"/>
              <a:gd name="connsiteX46" fmla="*/ 6188149 w 8362559"/>
              <a:gd name="connsiteY46" fmla="*/ 961246 h 7163369"/>
              <a:gd name="connsiteX47" fmla="*/ 6251944 w 8362559"/>
              <a:gd name="connsiteY47" fmla="*/ 280762 h 7163369"/>
              <a:gd name="connsiteX48" fmla="*/ 6358269 w 8362559"/>
              <a:gd name="connsiteY48" fmla="*/ 153171 h 7163369"/>
              <a:gd name="connsiteX49" fmla="*/ 6485860 w 8362559"/>
              <a:gd name="connsiteY49" fmla="*/ 110641 h 7163369"/>
              <a:gd name="connsiteX50" fmla="*/ 7017488 w 8362559"/>
              <a:gd name="connsiteY50" fmla="*/ 131906 h 7163369"/>
              <a:gd name="connsiteX51" fmla="*/ 7166344 w 8362559"/>
              <a:gd name="connsiteY51" fmla="*/ 153171 h 7163369"/>
              <a:gd name="connsiteX52" fmla="*/ 7208874 w 8362559"/>
              <a:gd name="connsiteY52" fmla="*/ 195702 h 7163369"/>
              <a:gd name="connsiteX53" fmla="*/ 8137054 w 8362559"/>
              <a:gd name="connsiteY53" fmla="*/ 297620 h 7163369"/>
              <a:gd name="connsiteX54" fmla="*/ 8281070 w 8362559"/>
              <a:gd name="connsiteY54" fmla="*/ 658975 h 7163369"/>
              <a:gd name="connsiteX55" fmla="*/ 8353078 w 8362559"/>
              <a:gd name="connsiteY55" fmla="*/ 1020330 h 7163369"/>
              <a:gd name="connsiteX56" fmla="*/ 8353077 w 8362559"/>
              <a:gd name="connsiteY56" fmla="*/ 1622589 h 7163369"/>
              <a:gd name="connsiteX57" fmla="*/ 7485321 w 8362559"/>
              <a:gd name="connsiteY57" fmla="*/ 1003776 h 7163369"/>
              <a:gd name="connsiteX58" fmla="*/ 7506586 w 8362559"/>
              <a:gd name="connsiteY58" fmla="*/ 1067571 h 7163369"/>
              <a:gd name="connsiteX59" fmla="*/ 7527851 w 8362559"/>
              <a:gd name="connsiteY59" fmla="*/ 2492334 h 7163369"/>
              <a:gd name="connsiteX60" fmla="*/ 7549116 w 8362559"/>
              <a:gd name="connsiteY60" fmla="*/ 2641190 h 7163369"/>
              <a:gd name="connsiteX61" fmla="*/ 7591646 w 8362559"/>
              <a:gd name="connsiteY61" fmla="*/ 2768781 h 7163369"/>
              <a:gd name="connsiteX62" fmla="*/ 7634176 w 8362559"/>
              <a:gd name="connsiteY62" fmla="*/ 3172818 h 7163369"/>
              <a:gd name="connsiteX63" fmla="*/ 7676707 w 8362559"/>
              <a:gd name="connsiteY63" fmla="*/ 3300409 h 7163369"/>
              <a:gd name="connsiteX64" fmla="*/ 7697972 w 8362559"/>
              <a:gd name="connsiteY64" fmla="*/ 3491795 h 7163369"/>
              <a:gd name="connsiteX65" fmla="*/ 7740502 w 8362559"/>
              <a:gd name="connsiteY65" fmla="*/ 3832036 h 7163369"/>
              <a:gd name="connsiteX66" fmla="*/ 7632998 w 8362559"/>
              <a:gd name="connsiteY66" fmla="*/ 5115689 h 7163369"/>
              <a:gd name="connsiteX0" fmla="*/ 1080270 w 8362559"/>
              <a:gd name="connsiteY0" fmla="*/ 7163369 h 7163369"/>
              <a:gd name="connsiteX1" fmla="*/ 1127051 w 8362559"/>
              <a:gd name="connsiteY1" fmla="*/ 1875646 h 7163369"/>
              <a:gd name="connsiteX2" fmla="*/ 1148316 w 8362559"/>
              <a:gd name="connsiteY2" fmla="*/ 1811850 h 7163369"/>
              <a:gd name="connsiteX3" fmla="*/ 1169581 w 8362559"/>
              <a:gd name="connsiteY3" fmla="*/ 1599199 h 7163369"/>
              <a:gd name="connsiteX4" fmla="*/ 1148316 w 8362559"/>
              <a:gd name="connsiteY4" fmla="*/ 195702 h 7163369"/>
              <a:gd name="connsiteX5" fmla="*/ 1084521 w 8362559"/>
              <a:gd name="connsiteY5" fmla="*/ 110641 h 7163369"/>
              <a:gd name="connsiteX6" fmla="*/ 978195 w 8362559"/>
              <a:gd name="connsiteY6" fmla="*/ 4315 h 7163369"/>
              <a:gd name="connsiteX7" fmla="*/ 510362 w 8362559"/>
              <a:gd name="connsiteY7" fmla="*/ 25581 h 7163369"/>
              <a:gd name="connsiteX8" fmla="*/ 318976 w 8362559"/>
              <a:gd name="connsiteY8" fmla="*/ 46846 h 7163369"/>
              <a:gd name="connsiteX9" fmla="*/ 191386 w 8362559"/>
              <a:gd name="connsiteY9" fmla="*/ 89376 h 7163369"/>
              <a:gd name="connsiteX10" fmla="*/ 170121 w 8362559"/>
              <a:gd name="connsiteY10" fmla="*/ 238232 h 7163369"/>
              <a:gd name="connsiteX11" fmla="*/ 127590 w 8362559"/>
              <a:gd name="connsiteY11" fmla="*/ 408353 h 7163369"/>
              <a:gd name="connsiteX12" fmla="*/ 106325 w 8362559"/>
              <a:gd name="connsiteY12" fmla="*/ 706064 h 7163369"/>
              <a:gd name="connsiteX13" fmla="*/ 63795 w 8362559"/>
              <a:gd name="connsiteY13" fmla="*/ 769860 h 7163369"/>
              <a:gd name="connsiteX14" fmla="*/ 42530 w 8362559"/>
              <a:gd name="connsiteY14" fmla="*/ 1025041 h 7163369"/>
              <a:gd name="connsiteX15" fmla="*/ 0 w 8362559"/>
              <a:gd name="connsiteY15" fmla="*/ 1535404 h 7163369"/>
              <a:gd name="connsiteX16" fmla="*/ 21265 w 8362559"/>
              <a:gd name="connsiteY16" fmla="*/ 2194622 h 7163369"/>
              <a:gd name="connsiteX17" fmla="*/ 63795 w 8362559"/>
              <a:gd name="connsiteY17" fmla="*/ 2683720 h 7163369"/>
              <a:gd name="connsiteX18" fmla="*/ 106325 w 8362559"/>
              <a:gd name="connsiteY18" fmla="*/ 3300409 h 7163369"/>
              <a:gd name="connsiteX19" fmla="*/ 148855 w 8362559"/>
              <a:gd name="connsiteY19" fmla="*/ 3470529 h 7163369"/>
              <a:gd name="connsiteX20" fmla="*/ 170121 w 8362559"/>
              <a:gd name="connsiteY20" fmla="*/ 3555590 h 7163369"/>
              <a:gd name="connsiteX21" fmla="*/ 191386 w 8362559"/>
              <a:gd name="connsiteY21" fmla="*/ 4937822 h 7163369"/>
              <a:gd name="connsiteX22" fmla="*/ 212651 w 8362559"/>
              <a:gd name="connsiteY22" fmla="*/ 5916018 h 7163369"/>
              <a:gd name="connsiteX23" fmla="*/ 318976 w 8362559"/>
              <a:gd name="connsiteY23" fmla="*/ 6171199 h 7163369"/>
              <a:gd name="connsiteX24" fmla="*/ 340242 w 8362559"/>
              <a:gd name="connsiteY24" fmla="*/ 6234995 h 7163369"/>
              <a:gd name="connsiteX25" fmla="*/ 574158 w 8362559"/>
              <a:gd name="connsiteY25" fmla="*/ 6256260 h 7163369"/>
              <a:gd name="connsiteX26" fmla="*/ 5401339 w 8362559"/>
              <a:gd name="connsiteY26" fmla="*/ 6256260 h 7163369"/>
              <a:gd name="connsiteX27" fmla="*/ 5699051 w 8362559"/>
              <a:gd name="connsiteY27" fmla="*/ 6234995 h 7163369"/>
              <a:gd name="connsiteX28" fmla="*/ 5869172 w 8362559"/>
              <a:gd name="connsiteY28" fmla="*/ 6192464 h 7163369"/>
              <a:gd name="connsiteX29" fmla="*/ 5932967 w 8362559"/>
              <a:gd name="connsiteY29" fmla="*/ 6171199 h 7163369"/>
              <a:gd name="connsiteX30" fmla="*/ 6166883 w 8362559"/>
              <a:gd name="connsiteY30" fmla="*/ 6149934 h 7163369"/>
              <a:gd name="connsiteX31" fmla="*/ 6251944 w 8362559"/>
              <a:gd name="connsiteY31" fmla="*/ 6128669 h 7163369"/>
              <a:gd name="connsiteX32" fmla="*/ 6294474 w 8362559"/>
              <a:gd name="connsiteY32" fmla="*/ 6064874 h 7163369"/>
              <a:gd name="connsiteX33" fmla="*/ 6358269 w 8362559"/>
              <a:gd name="connsiteY33" fmla="*/ 6022343 h 7163369"/>
              <a:gd name="connsiteX34" fmla="*/ 6400800 w 8362559"/>
              <a:gd name="connsiteY34" fmla="*/ 5894753 h 7163369"/>
              <a:gd name="connsiteX35" fmla="*/ 6358269 w 8362559"/>
              <a:gd name="connsiteY35" fmla="*/ 5256799 h 7163369"/>
              <a:gd name="connsiteX36" fmla="*/ 6337004 w 8362559"/>
              <a:gd name="connsiteY36" fmla="*/ 5107943 h 7163369"/>
              <a:gd name="connsiteX37" fmla="*/ 6315739 w 8362559"/>
              <a:gd name="connsiteY37" fmla="*/ 5044148 h 7163369"/>
              <a:gd name="connsiteX38" fmla="*/ 6294474 w 8362559"/>
              <a:gd name="connsiteY38" fmla="*/ 4831497 h 7163369"/>
              <a:gd name="connsiteX39" fmla="*/ 6273209 w 8362559"/>
              <a:gd name="connsiteY39" fmla="*/ 4767702 h 7163369"/>
              <a:gd name="connsiteX40" fmla="*/ 6251944 w 8362559"/>
              <a:gd name="connsiteY40" fmla="*/ 4661376 h 7163369"/>
              <a:gd name="connsiteX41" fmla="*/ 6230679 w 8362559"/>
              <a:gd name="connsiteY41" fmla="*/ 4065953 h 7163369"/>
              <a:gd name="connsiteX42" fmla="*/ 6209414 w 8362559"/>
              <a:gd name="connsiteY42" fmla="*/ 2832576 h 7163369"/>
              <a:gd name="connsiteX43" fmla="*/ 6188149 w 8362559"/>
              <a:gd name="connsiteY43" fmla="*/ 2768781 h 7163369"/>
              <a:gd name="connsiteX44" fmla="*/ 6166883 w 8362559"/>
              <a:gd name="connsiteY44" fmla="*/ 2683720 h 7163369"/>
              <a:gd name="connsiteX45" fmla="*/ 6166883 w 8362559"/>
              <a:gd name="connsiteY45" fmla="*/ 1067571 h 7163369"/>
              <a:gd name="connsiteX46" fmla="*/ 6188149 w 8362559"/>
              <a:gd name="connsiteY46" fmla="*/ 961246 h 7163369"/>
              <a:gd name="connsiteX47" fmla="*/ 6251944 w 8362559"/>
              <a:gd name="connsiteY47" fmla="*/ 280762 h 7163369"/>
              <a:gd name="connsiteX48" fmla="*/ 6358269 w 8362559"/>
              <a:gd name="connsiteY48" fmla="*/ 153171 h 7163369"/>
              <a:gd name="connsiteX49" fmla="*/ 6485860 w 8362559"/>
              <a:gd name="connsiteY49" fmla="*/ 110641 h 7163369"/>
              <a:gd name="connsiteX50" fmla="*/ 7017488 w 8362559"/>
              <a:gd name="connsiteY50" fmla="*/ 131906 h 7163369"/>
              <a:gd name="connsiteX51" fmla="*/ 7166344 w 8362559"/>
              <a:gd name="connsiteY51" fmla="*/ 153171 h 7163369"/>
              <a:gd name="connsiteX52" fmla="*/ 7208874 w 8362559"/>
              <a:gd name="connsiteY52" fmla="*/ 195702 h 7163369"/>
              <a:gd name="connsiteX53" fmla="*/ 8137054 w 8362559"/>
              <a:gd name="connsiteY53" fmla="*/ 297620 h 7163369"/>
              <a:gd name="connsiteX54" fmla="*/ 8281070 w 8362559"/>
              <a:gd name="connsiteY54" fmla="*/ 658975 h 7163369"/>
              <a:gd name="connsiteX55" fmla="*/ 8353078 w 8362559"/>
              <a:gd name="connsiteY55" fmla="*/ 1020330 h 7163369"/>
              <a:gd name="connsiteX56" fmla="*/ 8353077 w 8362559"/>
              <a:gd name="connsiteY56" fmla="*/ 1622589 h 7163369"/>
              <a:gd name="connsiteX57" fmla="*/ 7485321 w 8362559"/>
              <a:gd name="connsiteY57" fmla="*/ 1003776 h 7163369"/>
              <a:gd name="connsiteX58" fmla="*/ 8209061 w 8362559"/>
              <a:gd name="connsiteY58" fmla="*/ 1983944 h 7163369"/>
              <a:gd name="connsiteX59" fmla="*/ 7527851 w 8362559"/>
              <a:gd name="connsiteY59" fmla="*/ 2492334 h 7163369"/>
              <a:gd name="connsiteX60" fmla="*/ 7549116 w 8362559"/>
              <a:gd name="connsiteY60" fmla="*/ 2641190 h 7163369"/>
              <a:gd name="connsiteX61" fmla="*/ 7591646 w 8362559"/>
              <a:gd name="connsiteY61" fmla="*/ 2768781 h 7163369"/>
              <a:gd name="connsiteX62" fmla="*/ 7634176 w 8362559"/>
              <a:gd name="connsiteY62" fmla="*/ 3172818 h 7163369"/>
              <a:gd name="connsiteX63" fmla="*/ 7676707 w 8362559"/>
              <a:gd name="connsiteY63" fmla="*/ 3300409 h 7163369"/>
              <a:gd name="connsiteX64" fmla="*/ 7697972 w 8362559"/>
              <a:gd name="connsiteY64" fmla="*/ 3491795 h 7163369"/>
              <a:gd name="connsiteX65" fmla="*/ 7740502 w 8362559"/>
              <a:gd name="connsiteY65" fmla="*/ 3832036 h 7163369"/>
              <a:gd name="connsiteX66" fmla="*/ 7632998 w 8362559"/>
              <a:gd name="connsiteY66" fmla="*/ 5115689 h 7163369"/>
              <a:gd name="connsiteX0" fmla="*/ 1080270 w 8360166"/>
              <a:gd name="connsiteY0" fmla="*/ 7163369 h 7163369"/>
              <a:gd name="connsiteX1" fmla="*/ 1127051 w 8360166"/>
              <a:gd name="connsiteY1" fmla="*/ 1875646 h 7163369"/>
              <a:gd name="connsiteX2" fmla="*/ 1148316 w 8360166"/>
              <a:gd name="connsiteY2" fmla="*/ 1811850 h 7163369"/>
              <a:gd name="connsiteX3" fmla="*/ 1169581 w 8360166"/>
              <a:gd name="connsiteY3" fmla="*/ 1599199 h 7163369"/>
              <a:gd name="connsiteX4" fmla="*/ 1148316 w 8360166"/>
              <a:gd name="connsiteY4" fmla="*/ 195702 h 7163369"/>
              <a:gd name="connsiteX5" fmla="*/ 1084521 w 8360166"/>
              <a:gd name="connsiteY5" fmla="*/ 110641 h 7163369"/>
              <a:gd name="connsiteX6" fmla="*/ 978195 w 8360166"/>
              <a:gd name="connsiteY6" fmla="*/ 4315 h 7163369"/>
              <a:gd name="connsiteX7" fmla="*/ 510362 w 8360166"/>
              <a:gd name="connsiteY7" fmla="*/ 25581 h 7163369"/>
              <a:gd name="connsiteX8" fmla="*/ 318976 w 8360166"/>
              <a:gd name="connsiteY8" fmla="*/ 46846 h 7163369"/>
              <a:gd name="connsiteX9" fmla="*/ 191386 w 8360166"/>
              <a:gd name="connsiteY9" fmla="*/ 89376 h 7163369"/>
              <a:gd name="connsiteX10" fmla="*/ 170121 w 8360166"/>
              <a:gd name="connsiteY10" fmla="*/ 238232 h 7163369"/>
              <a:gd name="connsiteX11" fmla="*/ 127590 w 8360166"/>
              <a:gd name="connsiteY11" fmla="*/ 408353 h 7163369"/>
              <a:gd name="connsiteX12" fmla="*/ 106325 w 8360166"/>
              <a:gd name="connsiteY12" fmla="*/ 706064 h 7163369"/>
              <a:gd name="connsiteX13" fmla="*/ 63795 w 8360166"/>
              <a:gd name="connsiteY13" fmla="*/ 769860 h 7163369"/>
              <a:gd name="connsiteX14" fmla="*/ 42530 w 8360166"/>
              <a:gd name="connsiteY14" fmla="*/ 1025041 h 7163369"/>
              <a:gd name="connsiteX15" fmla="*/ 0 w 8360166"/>
              <a:gd name="connsiteY15" fmla="*/ 1535404 h 7163369"/>
              <a:gd name="connsiteX16" fmla="*/ 21265 w 8360166"/>
              <a:gd name="connsiteY16" fmla="*/ 2194622 h 7163369"/>
              <a:gd name="connsiteX17" fmla="*/ 63795 w 8360166"/>
              <a:gd name="connsiteY17" fmla="*/ 2683720 h 7163369"/>
              <a:gd name="connsiteX18" fmla="*/ 106325 w 8360166"/>
              <a:gd name="connsiteY18" fmla="*/ 3300409 h 7163369"/>
              <a:gd name="connsiteX19" fmla="*/ 148855 w 8360166"/>
              <a:gd name="connsiteY19" fmla="*/ 3470529 h 7163369"/>
              <a:gd name="connsiteX20" fmla="*/ 170121 w 8360166"/>
              <a:gd name="connsiteY20" fmla="*/ 3555590 h 7163369"/>
              <a:gd name="connsiteX21" fmla="*/ 191386 w 8360166"/>
              <a:gd name="connsiteY21" fmla="*/ 4937822 h 7163369"/>
              <a:gd name="connsiteX22" fmla="*/ 212651 w 8360166"/>
              <a:gd name="connsiteY22" fmla="*/ 5916018 h 7163369"/>
              <a:gd name="connsiteX23" fmla="*/ 318976 w 8360166"/>
              <a:gd name="connsiteY23" fmla="*/ 6171199 h 7163369"/>
              <a:gd name="connsiteX24" fmla="*/ 340242 w 8360166"/>
              <a:gd name="connsiteY24" fmla="*/ 6234995 h 7163369"/>
              <a:gd name="connsiteX25" fmla="*/ 574158 w 8360166"/>
              <a:gd name="connsiteY25" fmla="*/ 6256260 h 7163369"/>
              <a:gd name="connsiteX26" fmla="*/ 5401339 w 8360166"/>
              <a:gd name="connsiteY26" fmla="*/ 6256260 h 7163369"/>
              <a:gd name="connsiteX27" fmla="*/ 5699051 w 8360166"/>
              <a:gd name="connsiteY27" fmla="*/ 6234995 h 7163369"/>
              <a:gd name="connsiteX28" fmla="*/ 5869172 w 8360166"/>
              <a:gd name="connsiteY28" fmla="*/ 6192464 h 7163369"/>
              <a:gd name="connsiteX29" fmla="*/ 5932967 w 8360166"/>
              <a:gd name="connsiteY29" fmla="*/ 6171199 h 7163369"/>
              <a:gd name="connsiteX30" fmla="*/ 6166883 w 8360166"/>
              <a:gd name="connsiteY30" fmla="*/ 6149934 h 7163369"/>
              <a:gd name="connsiteX31" fmla="*/ 6251944 w 8360166"/>
              <a:gd name="connsiteY31" fmla="*/ 6128669 h 7163369"/>
              <a:gd name="connsiteX32" fmla="*/ 6294474 w 8360166"/>
              <a:gd name="connsiteY32" fmla="*/ 6064874 h 7163369"/>
              <a:gd name="connsiteX33" fmla="*/ 6358269 w 8360166"/>
              <a:gd name="connsiteY33" fmla="*/ 6022343 h 7163369"/>
              <a:gd name="connsiteX34" fmla="*/ 6400800 w 8360166"/>
              <a:gd name="connsiteY34" fmla="*/ 5894753 h 7163369"/>
              <a:gd name="connsiteX35" fmla="*/ 6358269 w 8360166"/>
              <a:gd name="connsiteY35" fmla="*/ 5256799 h 7163369"/>
              <a:gd name="connsiteX36" fmla="*/ 6337004 w 8360166"/>
              <a:gd name="connsiteY36" fmla="*/ 5107943 h 7163369"/>
              <a:gd name="connsiteX37" fmla="*/ 6315739 w 8360166"/>
              <a:gd name="connsiteY37" fmla="*/ 5044148 h 7163369"/>
              <a:gd name="connsiteX38" fmla="*/ 6294474 w 8360166"/>
              <a:gd name="connsiteY38" fmla="*/ 4831497 h 7163369"/>
              <a:gd name="connsiteX39" fmla="*/ 6273209 w 8360166"/>
              <a:gd name="connsiteY39" fmla="*/ 4767702 h 7163369"/>
              <a:gd name="connsiteX40" fmla="*/ 6251944 w 8360166"/>
              <a:gd name="connsiteY40" fmla="*/ 4661376 h 7163369"/>
              <a:gd name="connsiteX41" fmla="*/ 6230679 w 8360166"/>
              <a:gd name="connsiteY41" fmla="*/ 4065953 h 7163369"/>
              <a:gd name="connsiteX42" fmla="*/ 6209414 w 8360166"/>
              <a:gd name="connsiteY42" fmla="*/ 2832576 h 7163369"/>
              <a:gd name="connsiteX43" fmla="*/ 6188149 w 8360166"/>
              <a:gd name="connsiteY43" fmla="*/ 2768781 h 7163369"/>
              <a:gd name="connsiteX44" fmla="*/ 6166883 w 8360166"/>
              <a:gd name="connsiteY44" fmla="*/ 2683720 h 7163369"/>
              <a:gd name="connsiteX45" fmla="*/ 6166883 w 8360166"/>
              <a:gd name="connsiteY45" fmla="*/ 1067571 h 7163369"/>
              <a:gd name="connsiteX46" fmla="*/ 6188149 w 8360166"/>
              <a:gd name="connsiteY46" fmla="*/ 961246 h 7163369"/>
              <a:gd name="connsiteX47" fmla="*/ 6251944 w 8360166"/>
              <a:gd name="connsiteY47" fmla="*/ 280762 h 7163369"/>
              <a:gd name="connsiteX48" fmla="*/ 6358269 w 8360166"/>
              <a:gd name="connsiteY48" fmla="*/ 153171 h 7163369"/>
              <a:gd name="connsiteX49" fmla="*/ 6485860 w 8360166"/>
              <a:gd name="connsiteY49" fmla="*/ 110641 h 7163369"/>
              <a:gd name="connsiteX50" fmla="*/ 7017488 w 8360166"/>
              <a:gd name="connsiteY50" fmla="*/ 131906 h 7163369"/>
              <a:gd name="connsiteX51" fmla="*/ 7166344 w 8360166"/>
              <a:gd name="connsiteY51" fmla="*/ 153171 h 7163369"/>
              <a:gd name="connsiteX52" fmla="*/ 7208874 w 8360166"/>
              <a:gd name="connsiteY52" fmla="*/ 195702 h 7163369"/>
              <a:gd name="connsiteX53" fmla="*/ 8137054 w 8360166"/>
              <a:gd name="connsiteY53" fmla="*/ 297620 h 7163369"/>
              <a:gd name="connsiteX54" fmla="*/ 8281070 w 8360166"/>
              <a:gd name="connsiteY54" fmla="*/ 658975 h 7163369"/>
              <a:gd name="connsiteX55" fmla="*/ 8353078 w 8360166"/>
              <a:gd name="connsiteY55" fmla="*/ 1020330 h 7163369"/>
              <a:gd name="connsiteX56" fmla="*/ 8353077 w 8360166"/>
              <a:gd name="connsiteY56" fmla="*/ 1622589 h 7163369"/>
              <a:gd name="connsiteX57" fmla="*/ 8209061 w 8360166"/>
              <a:gd name="connsiteY57" fmla="*/ 1983944 h 7163369"/>
              <a:gd name="connsiteX58" fmla="*/ 7527851 w 8360166"/>
              <a:gd name="connsiteY58" fmla="*/ 2492334 h 7163369"/>
              <a:gd name="connsiteX59" fmla="*/ 7549116 w 8360166"/>
              <a:gd name="connsiteY59" fmla="*/ 2641190 h 7163369"/>
              <a:gd name="connsiteX60" fmla="*/ 7591646 w 8360166"/>
              <a:gd name="connsiteY60" fmla="*/ 2768781 h 7163369"/>
              <a:gd name="connsiteX61" fmla="*/ 7634176 w 8360166"/>
              <a:gd name="connsiteY61" fmla="*/ 3172818 h 7163369"/>
              <a:gd name="connsiteX62" fmla="*/ 7676707 w 8360166"/>
              <a:gd name="connsiteY62" fmla="*/ 3300409 h 7163369"/>
              <a:gd name="connsiteX63" fmla="*/ 7697972 w 8360166"/>
              <a:gd name="connsiteY63" fmla="*/ 3491795 h 7163369"/>
              <a:gd name="connsiteX64" fmla="*/ 7740502 w 8360166"/>
              <a:gd name="connsiteY64" fmla="*/ 3832036 h 7163369"/>
              <a:gd name="connsiteX65" fmla="*/ 7632998 w 8360166"/>
              <a:gd name="connsiteY65" fmla="*/ 5115689 h 7163369"/>
              <a:gd name="connsiteX0" fmla="*/ 1080270 w 8418606"/>
              <a:gd name="connsiteY0" fmla="*/ 7163369 h 7163369"/>
              <a:gd name="connsiteX1" fmla="*/ 1127051 w 8418606"/>
              <a:gd name="connsiteY1" fmla="*/ 1875646 h 7163369"/>
              <a:gd name="connsiteX2" fmla="*/ 1148316 w 8418606"/>
              <a:gd name="connsiteY2" fmla="*/ 1811850 h 7163369"/>
              <a:gd name="connsiteX3" fmla="*/ 1169581 w 8418606"/>
              <a:gd name="connsiteY3" fmla="*/ 1599199 h 7163369"/>
              <a:gd name="connsiteX4" fmla="*/ 1148316 w 8418606"/>
              <a:gd name="connsiteY4" fmla="*/ 195702 h 7163369"/>
              <a:gd name="connsiteX5" fmla="*/ 1084521 w 8418606"/>
              <a:gd name="connsiteY5" fmla="*/ 110641 h 7163369"/>
              <a:gd name="connsiteX6" fmla="*/ 978195 w 8418606"/>
              <a:gd name="connsiteY6" fmla="*/ 4315 h 7163369"/>
              <a:gd name="connsiteX7" fmla="*/ 510362 w 8418606"/>
              <a:gd name="connsiteY7" fmla="*/ 25581 h 7163369"/>
              <a:gd name="connsiteX8" fmla="*/ 318976 w 8418606"/>
              <a:gd name="connsiteY8" fmla="*/ 46846 h 7163369"/>
              <a:gd name="connsiteX9" fmla="*/ 191386 w 8418606"/>
              <a:gd name="connsiteY9" fmla="*/ 89376 h 7163369"/>
              <a:gd name="connsiteX10" fmla="*/ 170121 w 8418606"/>
              <a:gd name="connsiteY10" fmla="*/ 238232 h 7163369"/>
              <a:gd name="connsiteX11" fmla="*/ 127590 w 8418606"/>
              <a:gd name="connsiteY11" fmla="*/ 408353 h 7163369"/>
              <a:gd name="connsiteX12" fmla="*/ 106325 w 8418606"/>
              <a:gd name="connsiteY12" fmla="*/ 706064 h 7163369"/>
              <a:gd name="connsiteX13" fmla="*/ 63795 w 8418606"/>
              <a:gd name="connsiteY13" fmla="*/ 769860 h 7163369"/>
              <a:gd name="connsiteX14" fmla="*/ 42530 w 8418606"/>
              <a:gd name="connsiteY14" fmla="*/ 1025041 h 7163369"/>
              <a:gd name="connsiteX15" fmla="*/ 0 w 8418606"/>
              <a:gd name="connsiteY15" fmla="*/ 1535404 h 7163369"/>
              <a:gd name="connsiteX16" fmla="*/ 21265 w 8418606"/>
              <a:gd name="connsiteY16" fmla="*/ 2194622 h 7163369"/>
              <a:gd name="connsiteX17" fmla="*/ 63795 w 8418606"/>
              <a:gd name="connsiteY17" fmla="*/ 2683720 h 7163369"/>
              <a:gd name="connsiteX18" fmla="*/ 106325 w 8418606"/>
              <a:gd name="connsiteY18" fmla="*/ 3300409 h 7163369"/>
              <a:gd name="connsiteX19" fmla="*/ 148855 w 8418606"/>
              <a:gd name="connsiteY19" fmla="*/ 3470529 h 7163369"/>
              <a:gd name="connsiteX20" fmla="*/ 170121 w 8418606"/>
              <a:gd name="connsiteY20" fmla="*/ 3555590 h 7163369"/>
              <a:gd name="connsiteX21" fmla="*/ 191386 w 8418606"/>
              <a:gd name="connsiteY21" fmla="*/ 4937822 h 7163369"/>
              <a:gd name="connsiteX22" fmla="*/ 212651 w 8418606"/>
              <a:gd name="connsiteY22" fmla="*/ 5916018 h 7163369"/>
              <a:gd name="connsiteX23" fmla="*/ 318976 w 8418606"/>
              <a:gd name="connsiteY23" fmla="*/ 6171199 h 7163369"/>
              <a:gd name="connsiteX24" fmla="*/ 340242 w 8418606"/>
              <a:gd name="connsiteY24" fmla="*/ 6234995 h 7163369"/>
              <a:gd name="connsiteX25" fmla="*/ 574158 w 8418606"/>
              <a:gd name="connsiteY25" fmla="*/ 6256260 h 7163369"/>
              <a:gd name="connsiteX26" fmla="*/ 5401339 w 8418606"/>
              <a:gd name="connsiteY26" fmla="*/ 6256260 h 7163369"/>
              <a:gd name="connsiteX27" fmla="*/ 5699051 w 8418606"/>
              <a:gd name="connsiteY27" fmla="*/ 6234995 h 7163369"/>
              <a:gd name="connsiteX28" fmla="*/ 5869172 w 8418606"/>
              <a:gd name="connsiteY28" fmla="*/ 6192464 h 7163369"/>
              <a:gd name="connsiteX29" fmla="*/ 5932967 w 8418606"/>
              <a:gd name="connsiteY29" fmla="*/ 6171199 h 7163369"/>
              <a:gd name="connsiteX30" fmla="*/ 6166883 w 8418606"/>
              <a:gd name="connsiteY30" fmla="*/ 6149934 h 7163369"/>
              <a:gd name="connsiteX31" fmla="*/ 6251944 w 8418606"/>
              <a:gd name="connsiteY31" fmla="*/ 6128669 h 7163369"/>
              <a:gd name="connsiteX32" fmla="*/ 6294474 w 8418606"/>
              <a:gd name="connsiteY32" fmla="*/ 6064874 h 7163369"/>
              <a:gd name="connsiteX33" fmla="*/ 6358269 w 8418606"/>
              <a:gd name="connsiteY33" fmla="*/ 6022343 h 7163369"/>
              <a:gd name="connsiteX34" fmla="*/ 6400800 w 8418606"/>
              <a:gd name="connsiteY34" fmla="*/ 5894753 h 7163369"/>
              <a:gd name="connsiteX35" fmla="*/ 6358269 w 8418606"/>
              <a:gd name="connsiteY35" fmla="*/ 5256799 h 7163369"/>
              <a:gd name="connsiteX36" fmla="*/ 6337004 w 8418606"/>
              <a:gd name="connsiteY36" fmla="*/ 5107943 h 7163369"/>
              <a:gd name="connsiteX37" fmla="*/ 6315739 w 8418606"/>
              <a:gd name="connsiteY37" fmla="*/ 5044148 h 7163369"/>
              <a:gd name="connsiteX38" fmla="*/ 6294474 w 8418606"/>
              <a:gd name="connsiteY38" fmla="*/ 4831497 h 7163369"/>
              <a:gd name="connsiteX39" fmla="*/ 6273209 w 8418606"/>
              <a:gd name="connsiteY39" fmla="*/ 4767702 h 7163369"/>
              <a:gd name="connsiteX40" fmla="*/ 6251944 w 8418606"/>
              <a:gd name="connsiteY40" fmla="*/ 4661376 h 7163369"/>
              <a:gd name="connsiteX41" fmla="*/ 6230679 w 8418606"/>
              <a:gd name="connsiteY41" fmla="*/ 4065953 h 7163369"/>
              <a:gd name="connsiteX42" fmla="*/ 6209414 w 8418606"/>
              <a:gd name="connsiteY42" fmla="*/ 2832576 h 7163369"/>
              <a:gd name="connsiteX43" fmla="*/ 6188149 w 8418606"/>
              <a:gd name="connsiteY43" fmla="*/ 2768781 h 7163369"/>
              <a:gd name="connsiteX44" fmla="*/ 6166883 w 8418606"/>
              <a:gd name="connsiteY44" fmla="*/ 2683720 h 7163369"/>
              <a:gd name="connsiteX45" fmla="*/ 6166883 w 8418606"/>
              <a:gd name="connsiteY45" fmla="*/ 1067571 h 7163369"/>
              <a:gd name="connsiteX46" fmla="*/ 6188149 w 8418606"/>
              <a:gd name="connsiteY46" fmla="*/ 961246 h 7163369"/>
              <a:gd name="connsiteX47" fmla="*/ 6251944 w 8418606"/>
              <a:gd name="connsiteY47" fmla="*/ 280762 h 7163369"/>
              <a:gd name="connsiteX48" fmla="*/ 6358269 w 8418606"/>
              <a:gd name="connsiteY48" fmla="*/ 153171 h 7163369"/>
              <a:gd name="connsiteX49" fmla="*/ 6485860 w 8418606"/>
              <a:gd name="connsiteY49" fmla="*/ 110641 h 7163369"/>
              <a:gd name="connsiteX50" fmla="*/ 7017488 w 8418606"/>
              <a:gd name="connsiteY50" fmla="*/ 131906 h 7163369"/>
              <a:gd name="connsiteX51" fmla="*/ 7166344 w 8418606"/>
              <a:gd name="connsiteY51" fmla="*/ 153171 h 7163369"/>
              <a:gd name="connsiteX52" fmla="*/ 7208874 w 8418606"/>
              <a:gd name="connsiteY52" fmla="*/ 195702 h 7163369"/>
              <a:gd name="connsiteX53" fmla="*/ 8137054 w 8418606"/>
              <a:gd name="connsiteY53" fmla="*/ 297620 h 7163369"/>
              <a:gd name="connsiteX54" fmla="*/ 8281070 w 8418606"/>
              <a:gd name="connsiteY54" fmla="*/ 658975 h 7163369"/>
              <a:gd name="connsiteX55" fmla="*/ 8353078 w 8418606"/>
              <a:gd name="connsiteY55" fmla="*/ 1020330 h 7163369"/>
              <a:gd name="connsiteX56" fmla="*/ 8353077 w 8418606"/>
              <a:gd name="connsiteY56" fmla="*/ 1622589 h 7163369"/>
              <a:gd name="connsiteX57" fmla="*/ 8281069 w 8418606"/>
              <a:gd name="connsiteY57" fmla="*/ 2224848 h 7163369"/>
              <a:gd name="connsiteX58" fmla="*/ 7527851 w 8418606"/>
              <a:gd name="connsiteY58" fmla="*/ 2492334 h 7163369"/>
              <a:gd name="connsiteX59" fmla="*/ 7549116 w 8418606"/>
              <a:gd name="connsiteY59" fmla="*/ 2641190 h 7163369"/>
              <a:gd name="connsiteX60" fmla="*/ 7591646 w 8418606"/>
              <a:gd name="connsiteY60" fmla="*/ 2768781 h 7163369"/>
              <a:gd name="connsiteX61" fmla="*/ 7634176 w 8418606"/>
              <a:gd name="connsiteY61" fmla="*/ 3172818 h 7163369"/>
              <a:gd name="connsiteX62" fmla="*/ 7676707 w 8418606"/>
              <a:gd name="connsiteY62" fmla="*/ 3300409 h 7163369"/>
              <a:gd name="connsiteX63" fmla="*/ 7697972 w 8418606"/>
              <a:gd name="connsiteY63" fmla="*/ 3491795 h 7163369"/>
              <a:gd name="connsiteX64" fmla="*/ 7740502 w 8418606"/>
              <a:gd name="connsiteY64" fmla="*/ 3832036 h 7163369"/>
              <a:gd name="connsiteX65" fmla="*/ 7632998 w 8418606"/>
              <a:gd name="connsiteY65" fmla="*/ 5115689 h 7163369"/>
              <a:gd name="connsiteX0" fmla="*/ 1080270 w 8418606"/>
              <a:gd name="connsiteY0" fmla="*/ 7163369 h 7163369"/>
              <a:gd name="connsiteX1" fmla="*/ 1127051 w 8418606"/>
              <a:gd name="connsiteY1" fmla="*/ 1875646 h 7163369"/>
              <a:gd name="connsiteX2" fmla="*/ 1148316 w 8418606"/>
              <a:gd name="connsiteY2" fmla="*/ 1811850 h 7163369"/>
              <a:gd name="connsiteX3" fmla="*/ 1169581 w 8418606"/>
              <a:gd name="connsiteY3" fmla="*/ 1599199 h 7163369"/>
              <a:gd name="connsiteX4" fmla="*/ 1148316 w 8418606"/>
              <a:gd name="connsiteY4" fmla="*/ 195702 h 7163369"/>
              <a:gd name="connsiteX5" fmla="*/ 1084521 w 8418606"/>
              <a:gd name="connsiteY5" fmla="*/ 110641 h 7163369"/>
              <a:gd name="connsiteX6" fmla="*/ 978195 w 8418606"/>
              <a:gd name="connsiteY6" fmla="*/ 4315 h 7163369"/>
              <a:gd name="connsiteX7" fmla="*/ 510362 w 8418606"/>
              <a:gd name="connsiteY7" fmla="*/ 25581 h 7163369"/>
              <a:gd name="connsiteX8" fmla="*/ 318976 w 8418606"/>
              <a:gd name="connsiteY8" fmla="*/ 46846 h 7163369"/>
              <a:gd name="connsiteX9" fmla="*/ 191386 w 8418606"/>
              <a:gd name="connsiteY9" fmla="*/ 89376 h 7163369"/>
              <a:gd name="connsiteX10" fmla="*/ 170121 w 8418606"/>
              <a:gd name="connsiteY10" fmla="*/ 238232 h 7163369"/>
              <a:gd name="connsiteX11" fmla="*/ 127590 w 8418606"/>
              <a:gd name="connsiteY11" fmla="*/ 408353 h 7163369"/>
              <a:gd name="connsiteX12" fmla="*/ 106325 w 8418606"/>
              <a:gd name="connsiteY12" fmla="*/ 706064 h 7163369"/>
              <a:gd name="connsiteX13" fmla="*/ 63795 w 8418606"/>
              <a:gd name="connsiteY13" fmla="*/ 769860 h 7163369"/>
              <a:gd name="connsiteX14" fmla="*/ 42530 w 8418606"/>
              <a:gd name="connsiteY14" fmla="*/ 1025041 h 7163369"/>
              <a:gd name="connsiteX15" fmla="*/ 0 w 8418606"/>
              <a:gd name="connsiteY15" fmla="*/ 1535404 h 7163369"/>
              <a:gd name="connsiteX16" fmla="*/ 21265 w 8418606"/>
              <a:gd name="connsiteY16" fmla="*/ 2194622 h 7163369"/>
              <a:gd name="connsiteX17" fmla="*/ 63795 w 8418606"/>
              <a:gd name="connsiteY17" fmla="*/ 2683720 h 7163369"/>
              <a:gd name="connsiteX18" fmla="*/ 106325 w 8418606"/>
              <a:gd name="connsiteY18" fmla="*/ 3300409 h 7163369"/>
              <a:gd name="connsiteX19" fmla="*/ 148855 w 8418606"/>
              <a:gd name="connsiteY19" fmla="*/ 3470529 h 7163369"/>
              <a:gd name="connsiteX20" fmla="*/ 170121 w 8418606"/>
              <a:gd name="connsiteY20" fmla="*/ 3555590 h 7163369"/>
              <a:gd name="connsiteX21" fmla="*/ 191386 w 8418606"/>
              <a:gd name="connsiteY21" fmla="*/ 4937822 h 7163369"/>
              <a:gd name="connsiteX22" fmla="*/ 212651 w 8418606"/>
              <a:gd name="connsiteY22" fmla="*/ 5916018 h 7163369"/>
              <a:gd name="connsiteX23" fmla="*/ 318976 w 8418606"/>
              <a:gd name="connsiteY23" fmla="*/ 6171199 h 7163369"/>
              <a:gd name="connsiteX24" fmla="*/ 340242 w 8418606"/>
              <a:gd name="connsiteY24" fmla="*/ 6234995 h 7163369"/>
              <a:gd name="connsiteX25" fmla="*/ 574158 w 8418606"/>
              <a:gd name="connsiteY25" fmla="*/ 6256260 h 7163369"/>
              <a:gd name="connsiteX26" fmla="*/ 5401339 w 8418606"/>
              <a:gd name="connsiteY26" fmla="*/ 6256260 h 7163369"/>
              <a:gd name="connsiteX27" fmla="*/ 5699051 w 8418606"/>
              <a:gd name="connsiteY27" fmla="*/ 6234995 h 7163369"/>
              <a:gd name="connsiteX28" fmla="*/ 5869172 w 8418606"/>
              <a:gd name="connsiteY28" fmla="*/ 6192464 h 7163369"/>
              <a:gd name="connsiteX29" fmla="*/ 5932967 w 8418606"/>
              <a:gd name="connsiteY29" fmla="*/ 6171199 h 7163369"/>
              <a:gd name="connsiteX30" fmla="*/ 6166883 w 8418606"/>
              <a:gd name="connsiteY30" fmla="*/ 6149934 h 7163369"/>
              <a:gd name="connsiteX31" fmla="*/ 6251944 w 8418606"/>
              <a:gd name="connsiteY31" fmla="*/ 6128669 h 7163369"/>
              <a:gd name="connsiteX32" fmla="*/ 6294474 w 8418606"/>
              <a:gd name="connsiteY32" fmla="*/ 6064874 h 7163369"/>
              <a:gd name="connsiteX33" fmla="*/ 6358269 w 8418606"/>
              <a:gd name="connsiteY33" fmla="*/ 6022343 h 7163369"/>
              <a:gd name="connsiteX34" fmla="*/ 6400800 w 8418606"/>
              <a:gd name="connsiteY34" fmla="*/ 5894753 h 7163369"/>
              <a:gd name="connsiteX35" fmla="*/ 6358269 w 8418606"/>
              <a:gd name="connsiteY35" fmla="*/ 5256799 h 7163369"/>
              <a:gd name="connsiteX36" fmla="*/ 6337004 w 8418606"/>
              <a:gd name="connsiteY36" fmla="*/ 5107943 h 7163369"/>
              <a:gd name="connsiteX37" fmla="*/ 6315739 w 8418606"/>
              <a:gd name="connsiteY37" fmla="*/ 5044148 h 7163369"/>
              <a:gd name="connsiteX38" fmla="*/ 6294474 w 8418606"/>
              <a:gd name="connsiteY38" fmla="*/ 4831497 h 7163369"/>
              <a:gd name="connsiteX39" fmla="*/ 6273209 w 8418606"/>
              <a:gd name="connsiteY39" fmla="*/ 4767702 h 7163369"/>
              <a:gd name="connsiteX40" fmla="*/ 6251944 w 8418606"/>
              <a:gd name="connsiteY40" fmla="*/ 4661376 h 7163369"/>
              <a:gd name="connsiteX41" fmla="*/ 6230679 w 8418606"/>
              <a:gd name="connsiteY41" fmla="*/ 4065953 h 7163369"/>
              <a:gd name="connsiteX42" fmla="*/ 6209414 w 8418606"/>
              <a:gd name="connsiteY42" fmla="*/ 2832576 h 7163369"/>
              <a:gd name="connsiteX43" fmla="*/ 6188149 w 8418606"/>
              <a:gd name="connsiteY43" fmla="*/ 2768781 h 7163369"/>
              <a:gd name="connsiteX44" fmla="*/ 6166883 w 8418606"/>
              <a:gd name="connsiteY44" fmla="*/ 2683720 h 7163369"/>
              <a:gd name="connsiteX45" fmla="*/ 6166883 w 8418606"/>
              <a:gd name="connsiteY45" fmla="*/ 1067571 h 7163369"/>
              <a:gd name="connsiteX46" fmla="*/ 6188149 w 8418606"/>
              <a:gd name="connsiteY46" fmla="*/ 961246 h 7163369"/>
              <a:gd name="connsiteX47" fmla="*/ 6251944 w 8418606"/>
              <a:gd name="connsiteY47" fmla="*/ 280762 h 7163369"/>
              <a:gd name="connsiteX48" fmla="*/ 6358269 w 8418606"/>
              <a:gd name="connsiteY48" fmla="*/ 153171 h 7163369"/>
              <a:gd name="connsiteX49" fmla="*/ 6485860 w 8418606"/>
              <a:gd name="connsiteY49" fmla="*/ 110641 h 7163369"/>
              <a:gd name="connsiteX50" fmla="*/ 7017488 w 8418606"/>
              <a:gd name="connsiteY50" fmla="*/ 131906 h 7163369"/>
              <a:gd name="connsiteX51" fmla="*/ 7166344 w 8418606"/>
              <a:gd name="connsiteY51" fmla="*/ 153171 h 7163369"/>
              <a:gd name="connsiteX52" fmla="*/ 7208874 w 8418606"/>
              <a:gd name="connsiteY52" fmla="*/ 195702 h 7163369"/>
              <a:gd name="connsiteX53" fmla="*/ 8137054 w 8418606"/>
              <a:gd name="connsiteY53" fmla="*/ 297620 h 7163369"/>
              <a:gd name="connsiteX54" fmla="*/ 8281070 w 8418606"/>
              <a:gd name="connsiteY54" fmla="*/ 658975 h 7163369"/>
              <a:gd name="connsiteX55" fmla="*/ 8353078 w 8418606"/>
              <a:gd name="connsiteY55" fmla="*/ 1020330 h 7163369"/>
              <a:gd name="connsiteX56" fmla="*/ 8353077 w 8418606"/>
              <a:gd name="connsiteY56" fmla="*/ 1622589 h 7163369"/>
              <a:gd name="connsiteX57" fmla="*/ 8281069 w 8418606"/>
              <a:gd name="connsiteY57" fmla="*/ 2224848 h 7163369"/>
              <a:gd name="connsiteX58" fmla="*/ 8281069 w 8418606"/>
              <a:gd name="connsiteY58" fmla="*/ 2947558 h 7163369"/>
              <a:gd name="connsiteX59" fmla="*/ 7549116 w 8418606"/>
              <a:gd name="connsiteY59" fmla="*/ 2641190 h 7163369"/>
              <a:gd name="connsiteX60" fmla="*/ 7591646 w 8418606"/>
              <a:gd name="connsiteY60" fmla="*/ 2768781 h 7163369"/>
              <a:gd name="connsiteX61" fmla="*/ 7634176 w 8418606"/>
              <a:gd name="connsiteY61" fmla="*/ 3172818 h 7163369"/>
              <a:gd name="connsiteX62" fmla="*/ 7676707 w 8418606"/>
              <a:gd name="connsiteY62" fmla="*/ 3300409 h 7163369"/>
              <a:gd name="connsiteX63" fmla="*/ 7697972 w 8418606"/>
              <a:gd name="connsiteY63" fmla="*/ 3491795 h 7163369"/>
              <a:gd name="connsiteX64" fmla="*/ 7740502 w 8418606"/>
              <a:gd name="connsiteY64" fmla="*/ 3832036 h 7163369"/>
              <a:gd name="connsiteX65" fmla="*/ 7632998 w 8418606"/>
              <a:gd name="connsiteY65" fmla="*/ 5115689 h 7163369"/>
              <a:gd name="connsiteX0" fmla="*/ 1080270 w 8418606"/>
              <a:gd name="connsiteY0" fmla="*/ 7163369 h 7163369"/>
              <a:gd name="connsiteX1" fmla="*/ 1127051 w 8418606"/>
              <a:gd name="connsiteY1" fmla="*/ 1875646 h 7163369"/>
              <a:gd name="connsiteX2" fmla="*/ 1148316 w 8418606"/>
              <a:gd name="connsiteY2" fmla="*/ 1811850 h 7163369"/>
              <a:gd name="connsiteX3" fmla="*/ 1169581 w 8418606"/>
              <a:gd name="connsiteY3" fmla="*/ 1599199 h 7163369"/>
              <a:gd name="connsiteX4" fmla="*/ 1148316 w 8418606"/>
              <a:gd name="connsiteY4" fmla="*/ 195702 h 7163369"/>
              <a:gd name="connsiteX5" fmla="*/ 1084521 w 8418606"/>
              <a:gd name="connsiteY5" fmla="*/ 110641 h 7163369"/>
              <a:gd name="connsiteX6" fmla="*/ 978195 w 8418606"/>
              <a:gd name="connsiteY6" fmla="*/ 4315 h 7163369"/>
              <a:gd name="connsiteX7" fmla="*/ 510362 w 8418606"/>
              <a:gd name="connsiteY7" fmla="*/ 25581 h 7163369"/>
              <a:gd name="connsiteX8" fmla="*/ 318976 w 8418606"/>
              <a:gd name="connsiteY8" fmla="*/ 46846 h 7163369"/>
              <a:gd name="connsiteX9" fmla="*/ 191386 w 8418606"/>
              <a:gd name="connsiteY9" fmla="*/ 89376 h 7163369"/>
              <a:gd name="connsiteX10" fmla="*/ 170121 w 8418606"/>
              <a:gd name="connsiteY10" fmla="*/ 238232 h 7163369"/>
              <a:gd name="connsiteX11" fmla="*/ 127590 w 8418606"/>
              <a:gd name="connsiteY11" fmla="*/ 408353 h 7163369"/>
              <a:gd name="connsiteX12" fmla="*/ 106325 w 8418606"/>
              <a:gd name="connsiteY12" fmla="*/ 706064 h 7163369"/>
              <a:gd name="connsiteX13" fmla="*/ 63795 w 8418606"/>
              <a:gd name="connsiteY13" fmla="*/ 769860 h 7163369"/>
              <a:gd name="connsiteX14" fmla="*/ 42530 w 8418606"/>
              <a:gd name="connsiteY14" fmla="*/ 1025041 h 7163369"/>
              <a:gd name="connsiteX15" fmla="*/ 0 w 8418606"/>
              <a:gd name="connsiteY15" fmla="*/ 1535404 h 7163369"/>
              <a:gd name="connsiteX16" fmla="*/ 21265 w 8418606"/>
              <a:gd name="connsiteY16" fmla="*/ 2194622 h 7163369"/>
              <a:gd name="connsiteX17" fmla="*/ 63795 w 8418606"/>
              <a:gd name="connsiteY17" fmla="*/ 2683720 h 7163369"/>
              <a:gd name="connsiteX18" fmla="*/ 106325 w 8418606"/>
              <a:gd name="connsiteY18" fmla="*/ 3300409 h 7163369"/>
              <a:gd name="connsiteX19" fmla="*/ 148855 w 8418606"/>
              <a:gd name="connsiteY19" fmla="*/ 3470529 h 7163369"/>
              <a:gd name="connsiteX20" fmla="*/ 170121 w 8418606"/>
              <a:gd name="connsiteY20" fmla="*/ 3555590 h 7163369"/>
              <a:gd name="connsiteX21" fmla="*/ 191386 w 8418606"/>
              <a:gd name="connsiteY21" fmla="*/ 4937822 h 7163369"/>
              <a:gd name="connsiteX22" fmla="*/ 212651 w 8418606"/>
              <a:gd name="connsiteY22" fmla="*/ 5916018 h 7163369"/>
              <a:gd name="connsiteX23" fmla="*/ 318976 w 8418606"/>
              <a:gd name="connsiteY23" fmla="*/ 6171199 h 7163369"/>
              <a:gd name="connsiteX24" fmla="*/ 340242 w 8418606"/>
              <a:gd name="connsiteY24" fmla="*/ 6234995 h 7163369"/>
              <a:gd name="connsiteX25" fmla="*/ 574158 w 8418606"/>
              <a:gd name="connsiteY25" fmla="*/ 6256260 h 7163369"/>
              <a:gd name="connsiteX26" fmla="*/ 5401339 w 8418606"/>
              <a:gd name="connsiteY26" fmla="*/ 6256260 h 7163369"/>
              <a:gd name="connsiteX27" fmla="*/ 5699051 w 8418606"/>
              <a:gd name="connsiteY27" fmla="*/ 6234995 h 7163369"/>
              <a:gd name="connsiteX28" fmla="*/ 5869172 w 8418606"/>
              <a:gd name="connsiteY28" fmla="*/ 6192464 h 7163369"/>
              <a:gd name="connsiteX29" fmla="*/ 5932967 w 8418606"/>
              <a:gd name="connsiteY29" fmla="*/ 6171199 h 7163369"/>
              <a:gd name="connsiteX30" fmla="*/ 6166883 w 8418606"/>
              <a:gd name="connsiteY30" fmla="*/ 6149934 h 7163369"/>
              <a:gd name="connsiteX31" fmla="*/ 6251944 w 8418606"/>
              <a:gd name="connsiteY31" fmla="*/ 6128669 h 7163369"/>
              <a:gd name="connsiteX32" fmla="*/ 6294474 w 8418606"/>
              <a:gd name="connsiteY32" fmla="*/ 6064874 h 7163369"/>
              <a:gd name="connsiteX33" fmla="*/ 6358269 w 8418606"/>
              <a:gd name="connsiteY33" fmla="*/ 6022343 h 7163369"/>
              <a:gd name="connsiteX34" fmla="*/ 6400800 w 8418606"/>
              <a:gd name="connsiteY34" fmla="*/ 5894753 h 7163369"/>
              <a:gd name="connsiteX35" fmla="*/ 6358269 w 8418606"/>
              <a:gd name="connsiteY35" fmla="*/ 5256799 h 7163369"/>
              <a:gd name="connsiteX36" fmla="*/ 6337004 w 8418606"/>
              <a:gd name="connsiteY36" fmla="*/ 5107943 h 7163369"/>
              <a:gd name="connsiteX37" fmla="*/ 6315739 w 8418606"/>
              <a:gd name="connsiteY37" fmla="*/ 5044148 h 7163369"/>
              <a:gd name="connsiteX38" fmla="*/ 6294474 w 8418606"/>
              <a:gd name="connsiteY38" fmla="*/ 4831497 h 7163369"/>
              <a:gd name="connsiteX39" fmla="*/ 6273209 w 8418606"/>
              <a:gd name="connsiteY39" fmla="*/ 4767702 h 7163369"/>
              <a:gd name="connsiteX40" fmla="*/ 6251944 w 8418606"/>
              <a:gd name="connsiteY40" fmla="*/ 4661376 h 7163369"/>
              <a:gd name="connsiteX41" fmla="*/ 6230679 w 8418606"/>
              <a:gd name="connsiteY41" fmla="*/ 4065953 h 7163369"/>
              <a:gd name="connsiteX42" fmla="*/ 6209414 w 8418606"/>
              <a:gd name="connsiteY42" fmla="*/ 2832576 h 7163369"/>
              <a:gd name="connsiteX43" fmla="*/ 6188149 w 8418606"/>
              <a:gd name="connsiteY43" fmla="*/ 2768781 h 7163369"/>
              <a:gd name="connsiteX44" fmla="*/ 6166883 w 8418606"/>
              <a:gd name="connsiteY44" fmla="*/ 2683720 h 7163369"/>
              <a:gd name="connsiteX45" fmla="*/ 6166883 w 8418606"/>
              <a:gd name="connsiteY45" fmla="*/ 1067571 h 7163369"/>
              <a:gd name="connsiteX46" fmla="*/ 6188149 w 8418606"/>
              <a:gd name="connsiteY46" fmla="*/ 961246 h 7163369"/>
              <a:gd name="connsiteX47" fmla="*/ 6251944 w 8418606"/>
              <a:gd name="connsiteY47" fmla="*/ 280762 h 7163369"/>
              <a:gd name="connsiteX48" fmla="*/ 6358269 w 8418606"/>
              <a:gd name="connsiteY48" fmla="*/ 153171 h 7163369"/>
              <a:gd name="connsiteX49" fmla="*/ 6485860 w 8418606"/>
              <a:gd name="connsiteY49" fmla="*/ 110641 h 7163369"/>
              <a:gd name="connsiteX50" fmla="*/ 7017488 w 8418606"/>
              <a:gd name="connsiteY50" fmla="*/ 131906 h 7163369"/>
              <a:gd name="connsiteX51" fmla="*/ 7166344 w 8418606"/>
              <a:gd name="connsiteY51" fmla="*/ 153171 h 7163369"/>
              <a:gd name="connsiteX52" fmla="*/ 7208874 w 8418606"/>
              <a:gd name="connsiteY52" fmla="*/ 195702 h 7163369"/>
              <a:gd name="connsiteX53" fmla="*/ 8137054 w 8418606"/>
              <a:gd name="connsiteY53" fmla="*/ 297620 h 7163369"/>
              <a:gd name="connsiteX54" fmla="*/ 8281070 w 8418606"/>
              <a:gd name="connsiteY54" fmla="*/ 658975 h 7163369"/>
              <a:gd name="connsiteX55" fmla="*/ 8353078 w 8418606"/>
              <a:gd name="connsiteY55" fmla="*/ 1020330 h 7163369"/>
              <a:gd name="connsiteX56" fmla="*/ 8353077 w 8418606"/>
              <a:gd name="connsiteY56" fmla="*/ 1622589 h 7163369"/>
              <a:gd name="connsiteX57" fmla="*/ 8281069 w 8418606"/>
              <a:gd name="connsiteY57" fmla="*/ 2224848 h 7163369"/>
              <a:gd name="connsiteX58" fmla="*/ 8281069 w 8418606"/>
              <a:gd name="connsiteY58" fmla="*/ 2947558 h 7163369"/>
              <a:gd name="connsiteX59" fmla="*/ 7591646 w 8418606"/>
              <a:gd name="connsiteY59" fmla="*/ 2768781 h 7163369"/>
              <a:gd name="connsiteX60" fmla="*/ 7634176 w 8418606"/>
              <a:gd name="connsiteY60" fmla="*/ 3172818 h 7163369"/>
              <a:gd name="connsiteX61" fmla="*/ 7676707 w 8418606"/>
              <a:gd name="connsiteY61" fmla="*/ 3300409 h 7163369"/>
              <a:gd name="connsiteX62" fmla="*/ 7697972 w 8418606"/>
              <a:gd name="connsiteY62" fmla="*/ 3491795 h 7163369"/>
              <a:gd name="connsiteX63" fmla="*/ 7740502 w 8418606"/>
              <a:gd name="connsiteY63" fmla="*/ 3832036 h 7163369"/>
              <a:gd name="connsiteX64" fmla="*/ 7632998 w 8418606"/>
              <a:gd name="connsiteY64" fmla="*/ 5115689 h 7163369"/>
              <a:gd name="connsiteX0" fmla="*/ 1080270 w 8418606"/>
              <a:gd name="connsiteY0" fmla="*/ 7163369 h 7163369"/>
              <a:gd name="connsiteX1" fmla="*/ 1127051 w 8418606"/>
              <a:gd name="connsiteY1" fmla="*/ 1875646 h 7163369"/>
              <a:gd name="connsiteX2" fmla="*/ 1148316 w 8418606"/>
              <a:gd name="connsiteY2" fmla="*/ 1811850 h 7163369"/>
              <a:gd name="connsiteX3" fmla="*/ 1169581 w 8418606"/>
              <a:gd name="connsiteY3" fmla="*/ 1599199 h 7163369"/>
              <a:gd name="connsiteX4" fmla="*/ 1148316 w 8418606"/>
              <a:gd name="connsiteY4" fmla="*/ 195702 h 7163369"/>
              <a:gd name="connsiteX5" fmla="*/ 1084521 w 8418606"/>
              <a:gd name="connsiteY5" fmla="*/ 110641 h 7163369"/>
              <a:gd name="connsiteX6" fmla="*/ 978195 w 8418606"/>
              <a:gd name="connsiteY6" fmla="*/ 4315 h 7163369"/>
              <a:gd name="connsiteX7" fmla="*/ 510362 w 8418606"/>
              <a:gd name="connsiteY7" fmla="*/ 25581 h 7163369"/>
              <a:gd name="connsiteX8" fmla="*/ 318976 w 8418606"/>
              <a:gd name="connsiteY8" fmla="*/ 46846 h 7163369"/>
              <a:gd name="connsiteX9" fmla="*/ 191386 w 8418606"/>
              <a:gd name="connsiteY9" fmla="*/ 89376 h 7163369"/>
              <a:gd name="connsiteX10" fmla="*/ 170121 w 8418606"/>
              <a:gd name="connsiteY10" fmla="*/ 238232 h 7163369"/>
              <a:gd name="connsiteX11" fmla="*/ 127590 w 8418606"/>
              <a:gd name="connsiteY11" fmla="*/ 408353 h 7163369"/>
              <a:gd name="connsiteX12" fmla="*/ 106325 w 8418606"/>
              <a:gd name="connsiteY12" fmla="*/ 706064 h 7163369"/>
              <a:gd name="connsiteX13" fmla="*/ 63795 w 8418606"/>
              <a:gd name="connsiteY13" fmla="*/ 769860 h 7163369"/>
              <a:gd name="connsiteX14" fmla="*/ 42530 w 8418606"/>
              <a:gd name="connsiteY14" fmla="*/ 1025041 h 7163369"/>
              <a:gd name="connsiteX15" fmla="*/ 0 w 8418606"/>
              <a:gd name="connsiteY15" fmla="*/ 1535404 h 7163369"/>
              <a:gd name="connsiteX16" fmla="*/ 21265 w 8418606"/>
              <a:gd name="connsiteY16" fmla="*/ 2194622 h 7163369"/>
              <a:gd name="connsiteX17" fmla="*/ 63795 w 8418606"/>
              <a:gd name="connsiteY17" fmla="*/ 2683720 h 7163369"/>
              <a:gd name="connsiteX18" fmla="*/ 106325 w 8418606"/>
              <a:gd name="connsiteY18" fmla="*/ 3300409 h 7163369"/>
              <a:gd name="connsiteX19" fmla="*/ 148855 w 8418606"/>
              <a:gd name="connsiteY19" fmla="*/ 3470529 h 7163369"/>
              <a:gd name="connsiteX20" fmla="*/ 170121 w 8418606"/>
              <a:gd name="connsiteY20" fmla="*/ 3555590 h 7163369"/>
              <a:gd name="connsiteX21" fmla="*/ 191386 w 8418606"/>
              <a:gd name="connsiteY21" fmla="*/ 4937822 h 7163369"/>
              <a:gd name="connsiteX22" fmla="*/ 212651 w 8418606"/>
              <a:gd name="connsiteY22" fmla="*/ 5916018 h 7163369"/>
              <a:gd name="connsiteX23" fmla="*/ 318976 w 8418606"/>
              <a:gd name="connsiteY23" fmla="*/ 6171199 h 7163369"/>
              <a:gd name="connsiteX24" fmla="*/ 340242 w 8418606"/>
              <a:gd name="connsiteY24" fmla="*/ 6234995 h 7163369"/>
              <a:gd name="connsiteX25" fmla="*/ 574158 w 8418606"/>
              <a:gd name="connsiteY25" fmla="*/ 6256260 h 7163369"/>
              <a:gd name="connsiteX26" fmla="*/ 5401339 w 8418606"/>
              <a:gd name="connsiteY26" fmla="*/ 6256260 h 7163369"/>
              <a:gd name="connsiteX27" fmla="*/ 5699051 w 8418606"/>
              <a:gd name="connsiteY27" fmla="*/ 6234995 h 7163369"/>
              <a:gd name="connsiteX28" fmla="*/ 5869172 w 8418606"/>
              <a:gd name="connsiteY28" fmla="*/ 6192464 h 7163369"/>
              <a:gd name="connsiteX29" fmla="*/ 5932967 w 8418606"/>
              <a:gd name="connsiteY29" fmla="*/ 6171199 h 7163369"/>
              <a:gd name="connsiteX30" fmla="*/ 6166883 w 8418606"/>
              <a:gd name="connsiteY30" fmla="*/ 6149934 h 7163369"/>
              <a:gd name="connsiteX31" fmla="*/ 6251944 w 8418606"/>
              <a:gd name="connsiteY31" fmla="*/ 6128669 h 7163369"/>
              <a:gd name="connsiteX32" fmla="*/ 6294474 w 8418606"/>
              <a:gd name="connsiteY32" fmla="*/ 6064874 h 7163369"/>
              <a:gd name="connsiteX33" fmla="*/ 6358269 w 8418606"/>
              <a:gd name="connsiteY33" fmla="*/ 6022343 h 7163369"/>
              <a:gd name="connsiteX34" fmla="*/ 6400800 w 8418606"/>
              <a:gd name="connsiteY34" fmla="*/ 5894753 h 7163369"/>
              <a:gd name="connsiteX35" fmla="*/ 6358269 w 8418606"/>
              <a:gd name="connsiteY35" fmla="*/ 5256799 h 7163369"/>
              <a:gd name="connsiteX36" fmla="*/ 6337004 w 8418606"/>
              <a:gd name="connsiteY36" fmla="*/ 5107943 h 7163369"/>
              <a:gd name="connsiteX37" fmla="*/ 6315739 w 8418606"/>
              <a:gd name="connsiteY37" fmla="*/ 5044148 h 7163369"/>
              <a:gd name="connsiteX38" fmla="*/ 6294474 w 8418606"/>
              <a:gd name="connsiteY38" fmla="*/ 4831497 h 7163369"/>
              <a:gd name="connsiteX39" fmla="*/ 6273209 w 8418606"/>
              <a:gd name="connsiteY39" fmla="*/ 4767702 h 7163369"/>
              <a:gd name="connsiteX40" fmla="*/ 6251944 w 8418606"/>
              <a:gd name="connsiteY40" fmla="*/ 4661376 h 7163369"/>
              <a:gd name="connsiteX41" fmla="*/ 6230679 w 8418606"/>
              <a:gd name="connsiteY41" fmla="*/ 4065953 h 7163369"/>
              <a:gd name="connsiteX42" fmla="*/ 6209414 w 8418606"/>
              <a:gd name="connsiteY42" fmla="*/ 2832576 h 7163369"/>
              <a:gd name="connsiteX43" fmla="*/ 6188149 w 8418606"/>
              <a:gd name="connsiteY43" fmla="*/ 2768781 h 7163369"/>
              <a:gd name="connsiteX44" fmla="*/ 6166883 w 8418606"/>
              <a:gd name="connsiteY44" fmla="*/ 2683720 h 7163369"/>
              <a:gd name="connsiteX45" fmla="*/ 6166883 w 8418606"/>
              <a:gd name="connsiteY45" fmla="*/ 1067571 h 7163369"/>
              <a:gd name="connsiteX46" fmla="*/ 6188149 w 8418606"/>
              <a:gd name="connsiteY46" fmla="*/ 961246 h 7163369"/>
              <a:gd name="connsiteX47" fmla="*/ 6251944 w 8418606"/>
              <a:gd name="connsiteY47" fmla="*/ 280762 h 7163369"/>
              <a:gd name="connsiteX48" fmla="*/ 6358269 w 8418606"/>
              <a:gd name="connsiteY48" fmla="*/ 153171 h 7163369"/>
              <a:gd name="connsiteX49" fmla="*/ 6485860 w 8418606"/>
              <a:gd name="connsiteY49" fmla="*/ 110641 h 7163369"/>
              <a:gd name="connsiteX50" fmla="*/ 7017488 w 8418606"/>
              <a:gd name="connsiteY50" fmla="*/ 131906 h 7163369"/>
              <a:gd name="connsiteX51" fmla="*/ 7166344 w 8418606"/>
              <a:gd name="connsiteY51" fmla="*/ 153171 h 7163369"/>
              <a:gd name="connsiteX52" fmla="*/ 7208874 w 8418606"/>
              <a:gd name="connsiteY52" fmla="*/ 195702 h 7163369"/>
              <a:gd name="connsiteX53" fmla="*/ 8137054 w 8418606"/>
              <a:gd name="connsiteY53" fmla="*/ 297620 h 7163369"/>
              <a:gd name="connsiteX54" fmla="*/ 8281070 w 8418606"/>
              <a:gd name="connsiteY54" fmla="*/ 658975 h 7163369"/>
              <a:gd name="connsiteX55" fmla="*/ 8353078 w 8418606"/>
              <a:gd name="connsiteY55" fmla="*/ 1020330 h 7163369"/>
              <a:gd name="connsiteX56" fmla="*/ 8353077 w 8418606"/>
              <a:gd name="connsiteY56" fmla="*/ 1622589 h 7163369"/>
              <a:gd name="connsiteX57" fmla="*/ 8281069 w 8418606"/>
              <a:gd name="connsiteY57" fmla="*/ 2224848 h 7163369"/>
              <a:gd name="connsiteX58" fmla="*/ 8281069 w 8418606"/>
              <a:gd name="connsiteY58" fmla="*/ 2947558 h 7163369"/>
              <a:gd name="connsiteX59" fmla="*/ 7634176 w 8418606"/>
              <a:gd name="connsiteY59" fmla="*/ 3172818 h 7163369"/>
              <a:gd name="connsiteX60" fmla="*/ 7676707 w 8418606"/>
              <a:gd name="connsiteY60" fmla="*/ 3300409 h 7163369"/>
              <a:gd name="connsiteX61" fmla="*/ 7697972 w 8418606"/>
              <a:gd name="connsiteY61" fmla="*/ 3491795 h 7163369"/>
              <a:gd name="connsiteX62" fmla="*/ 7740502 w 8418606"/>
              <a:gd name="connsiteY62" fmla="*/ 3832036 h 7163369"/>
              <a:gd name="connsiteX63" fmla="*/ 7632998 w 8418606"/>
              <a:gd name="connsiteY63" fmla="*/ 5115689 h 7163369"/>
              <a:gd name="connsiteX0" fmla="*/ 1080270 w 8418606"/>
              <a:gd name="connsiteY0" fmla="*/ 7163369 h 7163369"/>
              <a:gd name="connsiteX1" fmla="*/ 1127051 w 8418606"/>
              <a:gd name="connsiteY1" fmla="*/ 1875646 h 7163369"/>
              <a:gd name="connsiteX2" fmla="*/ 1148316 w 8418606"/>
              <a:gd name="connsiteY2" fmla="*/ 1811850 h 7163369"/>
              <a:gd name="connsiteX3" fmla="*/ 1169581 w 8418606"/>
              <a:gd name="connsiteY3" fmla="*/ 1599199 h 7163369"/>
              <a:gd name="connsiteX4" fmla="*/ 1148316 w 8418606"/>
              <a:gd name="connsiteY4" fmla="*/ 195702 h 7163369"/>
              <a:gd name="connsiteX5" fmla="*/ 1084521 w 8418606"/>
              <a:gd name="connsiteY5" fmla="*/ 110641 h 7163369"/>
              <a:gd name="connsiteX6" fmla="*/ 978195 w 8418606"/>
              <a:gd name="connsiteY6" fmla="*/ 4315 h 7163369"/>
              <a:gd name="connsiteX7" fmla="*/ 510362 w 8418606"/>
              <a:gd name="connsiteY7" fmla="*/ 25581 h 7163369"/>
              <a:gd name="connsiteX8" fmla="*/ 318976 w 8418606"/>
              <a:gd name="connsiteY8" fmla="*/ 46846 h 7163369"/>
              <a:gd name="connsiteX9" fmla="*/ 191386 w 8418606"/>
              <a:gd name="connsiteY9" fmla="*/ 89376 h 7163369"/>
              <a:gd name="connsiteX10" fmla="*/ 170121 w 8418606"/>
              <a:gd name="connsiteY10" fmla="*/ 238232 h 7163369"/>
              <a:gd name="connsiteX11" fmla="*/ 127590 w 8418606"/>
              <a:gd name="connsiteY11" fmla="*/ 408353 h 7163369"/>
              <a:gd name="connsiteX12" fmla="*/ 106325 w 8418606"/>
              <a:gd name="connsiteY12" fmla="*/ 706064 h 7163369"/>
              <a:gd name="connsiteX13" fmla="*/ 63795 w 8418606"/>
              <a:gd name="connsiteY13" fmla="*/ 769860 h 7163369"/>
              <a:gd name="connsiteX14" fmla="*/ 42530 w 8418606"/>
              <a:gd name="connsiteY14" fmla="*/ 1025041 h 7163369"/>
              <a:gd name="connsiteX15" fmla="*/ 0 w 8418606"/>
              <a:gd name="connsiteY15" fmla="*/ 1535404 h 7163369"/>
              <a:gd name="connsiteX16" fmla="*/ 21265 w 8418606"/>
              <a:gd name="connsiteY16" fmla="*/ 2194622 h 7163369"/>
              <a:gd name="connsiteX17" fmla="*/ 63795 w 8418606"/>
              <a:gd name="connsiteY17" fmla="*/ 2683720 h 7163369"/>
              <a:gd name="connsiteX18" fmla="*/ 106325 w 8418606"/>
              <a:gd name="connsiteY18" fmla="*/ 3300409 h 7163369"/>
              <a:gd name="connsiteX19" fmla="*/ 148855 w 8418606"/>
              <a:gd name="connsiteY19" fmla="*/ 3470529 h 7163369"/>
              <a:gd name="connsiteX20" fmla="*/ 170121 w 8418606"/>
              <a:gd name="connsiteY20" fmla="*/ 3555590 h 7163369"/>
              <a:gd name="connsiteX21" fmla="*/ 191386 w 8418606"/>
              <a:gd name="connsiteY21" fmla="*/ 4937822 h 7163369"/>
              <a:gd name="connsiteX22" fmla="*/ 212651 w 8418606"/>
              <a:gd name="connsiteY22" fmla="*/ 5916018 h 7163369"/>
              <a:gd name="connsiteX23" fmla="*/ 318976 w 8418606"/>
              <a:gd name="connsiteY23" fmla="*/ 6171199 h 7163369"/>
              <a:gd name="connsiteX24" fmla="*/ 340242 w 8418606"/>
              <a:gd name="connsiteY24" fmla="*/ 6234995 h 7163369"/>
              <a:gd name="connsiteX25" fmla="*/ 574158 w 8418606"/>
              <a:gd name="connsiteY25" fmla="*/ 6256260 h 7163369"/>
              <a:gd name="connsiteX26" fmla="*/ 5401339 w 8418606"/>
              <a:gd name="connsiteY26" fmla="*/ 6256260 h 7163369"/>
              <a:gd name="connsiteX27" fmla="*/ 5699051 w 8418606"/>
              <a:gd name="connsiteY27" fmla="*/ 6234995 h 7163369"/>
              <a:gd name="connsiteX28" fmla="*/ 5869172 w 8418606"/>
              <a:gd name="connsiteY28" fmla="*/ 6192464 h 7163369"/>
              <a:gd name="connsiteX29" fmla="*/ 5932967 w 8418606"/>
              <a:gd name="connsiteY29" fmla="*/ 6171199 h 7163369"/>
              <a:gd name="connsiteX30" fmla="*/ 6166883 w 8418606"/>
              <a:gd name="connsiteY30" fmla="*/ 6149934 h 7163369"/>
              <a:gd name="connsiteX31" fmla="*/ 6251944 w 8418606"/>
              <a:gd name="connsiteY31" fmla="*/ 6128669 h 7163369"/>
              <a:gd name="connsiteX32" fmla="*/ 6294474 w 8418606"/>
              <a:gd name="connsiteY32" fmla="*/ 6064874 h 7163369"/>
              <a:gd name="connsiteX33" fmla="*/ 6358269 w 8418606"/>
              <a:gd name="connsiteY33" fmla="*/ 6022343 h 7163369"/>
              <a:gd name="connsiteX34" fmla="*/ 6400800 w 8418606"/>
              <a:gd name="connsiteY34" fmla="*/ 5894753 h 7163369"/>
              <a:gd name="connsiteX35" fmla="*/ 6358269 w 8418606"/>
              <a:gd name="connsiteY35" fmla="*/ 5256799 h 7163369"/>
              <a:gd name="connsiteX36" fmla="*/ 6337004 w 8418606"/>
              <a:gd name="connsiteY36" fmla="*/ 5107943 h 7163369"/>
              <a:gd name="connsiteX37" fmla="*/ 6315739 w 8418606"/>
              <a:gd name="connsiteY37" fmla="*/ 5044148 h 7163369"/>
              <a:gd name="connsiteX38" fmla="*/ 6294474 w 8418606"/>
              <a:gd name="connsiteY38" fmla="*/ 4831497 h 7163369"/>
              <a:gd name="connsiteX39" fmla="*/ 6273209 w 8418606"/>
              <a:gd name="connsiteY39" fmla="*/ 4767702 h 7163369"/>
              <a:gd name="connsiteX40" fmla="*/ 6251944 w 8418606"/>
              <a:gd name="connsiteY40" fmla="*/ 4661376 h 7163369"/>
              <a:gd name="connsiteX41" fmla="*/ 6230679 w 8418606"/>
              <a:gd name="connsiteY41" fmla="*/ 4065953 h 7163369"/>
              <a:gd name="connsiteX42" fmla="*/ 6209414 w 8418606"/>
              <a:gd name="connsiteY42" fmla="*/ 2832576 h 7163369"/>
              <a:gd name="connsiteX43" fmla="*/ 6188149 w 8418606"/>
              <a:gd name="connsiteY43" fmla="*/ 2768781 h 7163369"/>
              <a:gd name="connsiteX44" fmla="*/ 6166883 w 8418606"/>
              <a:gd name="connsiteY44" fmla="*/ 2683720 h 7163369"/>
              <a:gd name="connsiteX45" fmla="*/ 6166883 w 8418606"/>
              <a:gd name="connsiteY45" fmla="*/ 1067571 h 7163369"/>
              <a:gd name="connsiteX46" fmla="*/ 6188149 w 8418606"/>
              <a:gd name="connsiteY46" fmla="*/ 961246 h 7163369"/>
              <a:gd name="connsiteX47" fmla="*/ 6251944 w 8418606"/>
              <a:gd name="connsiteY47" fmla="*/ 280762 h 7163369"/>
              <a:gd name="connsiteX48" fmla="*/ 6358269 w 8418606"/>
              <a:gd name="connsiteY48" fmla="*/ 153171 h 7163369"/>
              <a:gd name="connsiteX49" fmla="*/ 6485860 w 8418606"/>
              <a:gd name="connsiteY49" fmla="*/ 110641 h 7163369"/>
              <a:gd name="connsiteX50" fmla="*/ 7017488 w 8418606"/>
              <a:gd name="connsiteY50" fmla="*/ 131906 h 7163369"/>
              <a:gd name="connsiteX51" fmla="*/ 7166344 w 8418606"/>
              <a:gd name="connsiteY51" fmla="*/ 153171 h 7163369"/>
              <a:gd name="connsiteX52" fmla="*/ 7208874 w 8418606"/>
              <a:gd name="connsiteY52" fmla="*/ 195702 h 7163369"/>
              <a:gd name="connsiteX53" fmla="*/ 8137054 w 8418606"/>
              <a:gd name="connsiteY53" fmla="*/ 297620 h 7163369"/>
              <a:gd name="connsiteX54" fmla="*/ 8281070 w 8418606"/>
              <a:gd name="connsiteY54" fmla="*/ 658975 h 7163369"/>
              <a:gd name="connsiteX55" fmla="*/ 8353078 w 8418606"/>
              <a:gd name="connsiteY55" fmla="*/ 1020330 h 7163369"/>
              <a:gd name="connsiteX56" fmla="*/ 8353077 w 8418606"/>
              <a:gd name="connsiteY56" fmla="*/ 1622589 h 7163369"/>
              <a:gd name="connsiteX57" fmla="*/ 8281069 w 8418606"/>
              <a:gd name="connsiteY57" fmla="*/ 2224848 h 7163369"/>
              <a:gd name="connsiteX58" fmla="*/ 8281069 w 8418606"/>
              <a:gd name="connsiteY58" fmla="*/ 2947558 h 7163369"/>
              <a:gd name="connsiteX59" fmla="*/ 8209061 w 8418606"/>
              <a:gd name="connsiteY59" fmla="*/ 3911172 h 7163369"/>
              <a:gd name="connsiteX60" fmla="*/ 7676707 w 8418606"/>
              <a:gd name="connsiteY60" fmla="*/ 3300409 h 7163369"/>
              <a:gd name="connsiteX61" fmla="*/ 7697972 w 8418606"/>
              <a:gd name="connsiteY61" fmla="*/ 3491795 h 7163369"/>
              <a:gd name="connsiteX62" fmla="*/ 7740502 w 8418606"/>
              <a:gd name="connsiteY62" fmla="*/ 3832036 h 7163369"/>
              <a:gd name="connsiteX63" fmla="*/ 7632998 w 8418606"/>
              <a:gd name="connsiteY63" fmla="*/ 5115689 h 7163369"/>
              <a:gd name="connsiteX0" fmla="*/ 1080270 w 8418606"/>
              <a:gd name="connsiteY0" fmla="*/ 7163369 h 7163369"/>
              <a:gd name="connsiteX1" fmla="*/ 1127051 w 8418606"/>
              <a:gd name="connsiteY1" fmla="*/ 1875646 h 7163369"/>
              <a:gd name="connsiteX2" fmla="*/ 1148316 w 8418606"/>
              <a:gd name="connsiteY2" fmla="*/ 1811850 h 7163369"/>
              <a:gd name="connsiteX3" fmla="*/ 1169581 w 8418606"/>
              <a:gd name="connsiteY3" fmla="*/ 1599199 h 7163369"/>
              <a:gd name="connsiteX4" fmla="*/ 1148316 w 8418606"/>
              <a:gd name="connsiteY4" fmla="*/ 195702 h 7163369"/>
              <a:gd name="connsiteX5" fmla="*/ 1084521 w 8418606"/>
              <a:gd name="connsiteY5" fmla="*/ 110641 h 7163369"/>
              <a:gd name="connsiteX6" fmla="*/ 978195 w 8418606"/>
              <a:gd name="connsiteY6" fmla="*/ 4315 h 7163369"/>
              <a:gd name="connsiteX7" fmla="*/ 510362 w 8418606"/>
              <a:gd name="connsiteY7" fmla="*/ 25581 h 7163369"/>
              <a:gd name="connsiteX8" fmla="*/ 318976 w 8418606"/>
              <a:gd name="connsiteY8" fmla="*/ 46846 h 7163369"/>
              <a:gd name="connsiteX9" fmla="*/ 191386 w 8418606"/>
              <a:gd name="connsiteY9" fmla="*/ 89376 h 7163369"/>
              <a:gd name="connsiteX10" fmla="*/ 170121 w 8418606"/>
              <a:gd name="connsiteY10" fmla="*/ 238232 h 7163369"/>
              <a:gd name="connsiteX11" fmla="*/ 127590 w 8418606"/>
              <a:gd name="connsiteY11" fmla="*/ 408353 h 7163369"/>
              <a:gd name="connsiteX12" fmla="*/ 106325 w 8418606"/>
              <a:gd name="connsiteY12" fmla="*/ 706064 h 7163369"/>
              <a:gd name="connsiteX13" fmla="*/ 63795 w 8418606"/>
              <a:gd name="connsiteY13" fmla="*/ 769860 h 7163369"/>
              <a:gd name="connsiteX14" fmla="*/ 42530 w 8418606"/>
              <a:gd name="connsiteY14" fmla="*/ 1025041 h 7163369"/>
              <a:gd name="connsiteX15" fmla="*/ 0 w 8418606"/>
              <a:gd name="connsiteY15" fmla="*/ 1535404 h 7163369"/>
              <a:gd name="connsiteX16" fmla="*/ 21265 w 8418606"/>
              <a:gd name="connsiteY16" fmla="*/ 2194622 h 7163369"/>
              <a:gd name="connsiteX17" fmla="*/ 63795 w 8418606"/>
              <a:gd name="connsiteY17" fmla="*/ 2683720 h 7163369"/>
              <a:gd name="connsiteX18" fmla="*/ 106325 w 8418606"/>
              <a:gd name="connsiteY18" fmla="*/ 3300409 h 7163369"/>
              <a:gd name="connsiteX19" fmla="*/ 148855 w 8418606"/>
              <a:gd name="connsiteY19" fmla="*/ 3470529 h 7163369"/>
              <a:gd name="connsiteX20" fmla="*/ 170121 w 8418606"/>
              <a:gd name="connsiteY20" fmla="*/ 3555590 h 7163369"/>
              <a:gd name="connsiteX21" fmla="*/ 191386 w 8418606"/>
              <a:gd name="connsiteY21" fmla="*/ 4937822 h 7163369"/>
              <a:gd name="connsiteX22" fmla="*/ 212651 w 8418606"/>
              <a:gd name="connsiteY22" fmla="*/ 5916018 h 7163369"/>
              <a:gd name="connsiteX23" fmla="*/ 318976 w 8418606"/>
              <a:gd name="connsiteY23" fmla="*/ 6171199 h 7163369"/>
              <a:gd name="connsiteX24" fmla="*/ 340242 w 8418606"/>
              <a:gd name="connsiteY24" fmla="*/ 6234995 h 7163369"/>
              <a:gd name="connsiteX25" fmla="*/ 574158 w 8418606"/>
              <a:gd name="connsiteY25" fmla="*/ 6256260 h 7163369"/>
              <a:gd name="connsiteX26" fmla="*/ 5401339 w 8418606"/>
              <a:gd name="connsiteY26" fmla="*/ 6256260 h 7163369"/>
              <a:gd name="connsiteX27" fmla="*/ 5699051 w 8418606"/>
              <a:gd name="connsiteY27" fmla="*/ 6234995 h 7163369"/>
              <a:gd name="connsiteX28" fmla="*/ 5869172 w 8418606"/>
              <a:gd name="connsiteY28" fmla="*/ 6192464 h 7163369"/>
              <a:gd name="connsiteX29" fmla="*/ 5932967 w 8418606"/>
              <a:gd name="connsiteY29" fmla="*/ 6171199 h 7163369"/>
              <a:gd name="connsiteX30" fmla="*/ 6166883 w 8418606"/>
              <a:gd name="connsiteY30" fmla="*/ 6149934 h 7163369"/>
              <a:gd name="connsiteX31" fmla="*/ 6251944 w 8418606"/>
              <a:gd name="connsiteY31" fmla="*/ 6128669 h 7163369"/>
              <a:gd name="connsiteX32" fmla="*/ 6294474 w 8418606"/>
              <a:gd name="connsiteY32" fmla="*/ 6064874 h 7163369"/>
              <a:gd name="connsiteX33" fmla="*/ 6358269 w 8418606"/>
              <a:gd name="connsiteY33" fmla="*/ 6022343 h 7163369"/>
              <a:gd name="connsiteX34" fmla="*/ 6400800 w 8418606"/>
              <a:gd name="connsiteY34" fmla="*/ 5894753 h 7163369"/>
              <a:gd name="connsiteX35" fmla="*/ 6358269 w 8418606"/>
              <a:gd name="connsiteY35" fmla="*/ 5256799 h 7163369"/>
              <a:gd name="connsiteX36" fmla="*/ 6337004 w 8418606"/>
              <a:gd name="connsiteY36" fmla="*/ 5107943 h 7163369"/>
              <a:gd name="connsiteX37" fmla="*/ 6315739 w 8418606"/>
              <a:gd name="connsiteY37" fmla="*/ 5044148 h 7163369"/>
              <a:gd name="connsiteX38" fmla="*/ 6294474 w 8418606"/>
              <a:gd name="connsiteY38" fmla="*/ 4831497 h 7163369"/>
              <a:gd name="connsiteX39" fmla="*/ 6273209 w 8418606"/>
              <a:gd name="connsiteY39" fmla="*/ 4767702 h 7163369"/>
              <a:gd name="connsiteX40" fmla="*/ 6251944 w 8418606"/>
              <a:gd name="connsiteY40" fmla="*/ 4661376 h 7163369"/>
              <a:gd name="connsiteX41" fmla="*/ 6230679 w 8418606"/>
              <a:gd name="connsiteY41" fmla="*/ 4065953 h 7163369"/>
              <a:gd name="connsiteX42" fmla="*/ 6209414 w 8418606"/>
              <a:gd name="connsiteY42" fmla="*/ 2832576 h 7163369"/>
              <a:gd name="connsiteX43" fmla="*/ 6188149 w 8418606"/>
              <a:gd name="connsiteY43" fmla="*/ 2768781 h 7163369"/>
              <a:gd name="connsiteX44" fmla="*/ 6166883 w 8418606"/>
              <a:gd name="connsiteY44" fmla="*/ 2683720 h 7163369"/>
              <a:gd name="connsiteX45" fmla="*/ 6166883 w 8418606"/>
              <a:gd name="connsiteY45" fmla="*/ 1067571 h 7163369"/>
              <a:gd name="connsiteX46" fmla="*/ 6188149 w 8418606"/>
              <a:gd name="connsiteY46" fmla="*/ 961246 h 7163369"/>
              <a:gd name="connsiteX47" fmla="*/ 6251944 w 8418606"/>
              <a:gd name="connsiteY47" fmla="*/ 280762 h 7163369"/>
              <a:gd name="connsiteX48" fmla="*/ 6358269 w 8418606"/>
              <a:gd name="connsiteY48" fmla="*/ 153171 h 7163369"/>
              <a:gd name="connsiteX49" fmla="*/ 6485860 w 8418606"/>
              <a:gd name="connsiteY49" fmla="*/ 110641 h 7163369"/>
              <a:gd name="connsiteX50" fmla="*/ 7017488 w 8418606"/>
              <a:gd name="connsiteY50" fmla="*/ 131906 h 7163369"/>
              <a:gd name="connsiteX51" fmla="*/ 7166344 w 8418606"/>
              <a:gd name="connsiteY51" fmla="*/ 153171 h 7163369"/>
              <a:gd name="connsiteX52" fmla="*/ 7208874 w 8418606"/>
              <a:gd name="connsiteY52" fmla="*/ 195702 h 7163369"/>
              <a:gd name="connsiteX53" fmla="*/ 8137054 w 8418606"/>
              <a:gd name="connsiteY53" fmla="*/ 297620 h 7163369"/>
              <a:gd name="connsiteX54" fmla="*/ 8281070 w 8418606"/>
              <a:gd name="connsiteY54" fmla="*/ 658975 h 7163369"/>
              <a:gd name="connsiteX55" fmla="*/ 8353078 w 8418606"/>
              <a:gd name="connsiteY55" fmla="*/ 1020330 h 7163369"/>
              <a:gd name="connsiteX56" fmla="*/ 8353077 w 8418606"/>
              <a:gd name="connsiteY56" fmla="*/ 1622589 h 7163369"/>
              <a:gd name="connsiteX57" fmla="*/ 8281069 w 8418606"/>
              <a:gd name="connsiteY57" fmla="*/ 2224848 h 7163369"/>
              <a:gd name="connsiteX58" fmla="*/ 8281069 w 8418606"/>
              <a:gd name="connsiteY58" fmla="*/ 2947558 h 7163369"/>
              <a:gd name="connsiteX59" fmla="*/ 8209061 w 8418606"/>
              <a:gd name="connsiteY59" fmla="*/ 3911172 h 7163369"/>
              <a:gd name="connsiteX60" fmla="*/ 7697972 w 8418606"/>
              <a:gd name="connsiteY60" fmla="*/ 3491795 h 7163369"/>
              <a:gd name="connsiteX61" fmla="*/ 7740502 w 8418606"/>
              <a:gd name="connsiteY61" fmla="*/ 3832036 h 7163369"/>
              <a:gd name="connsiteX62" fmla="*/ 7632998 w 8418606"/>
              <a:gd name="connsiteY62" fmla="*/ 5115689 h 7163369"/>
              <a:gd name="connsiteX0" fmla="*/ 1080270 w 8418606"/>
              <a:gd name="connsiteY0" fmla="*/ 7163369 h 7163369"/>
              <a:gd name="connsiteX1" fmla="*/ 1127051 w 8418606"/>
              <a:gd name="connsiteY1" fmla="*/ 1875646 h 7163369"/>
              <a:gd name="connsiteX2" fmla="*/ 1148316 w 8418606"/>
              <a:gd name="connsiteY2" fmla="*/ 1811850 h 7163369"/>
              <a:gd name="connsiteX3" fmla="*/ 1169581 w 8418606"/>
              <a:gd name="connsiteY3" fmla="*/ 1599199 h 7163369"/>
              <a:gd name="connsiteX4" fmla="*/ 1148316 w 8418606"/>
              <a:gd name="connsiteY4" fmla="*/ 195702 h 7163369"/>
              <a:gd name="connsiteX5" fmla="*/ 1084521 w 8418606"/>
              <a:gd name="connsiteY5" fmla="*/ 110641 h 7163369"/>
              <a:gd name="connsiteX6" fmla="*/ 978195 w 8418606"/>
              <a:gd name="connsiteY6" fmla="*/ 4315 h 7163369"/>
              <a:gd name="connsiteX7" fmla="*/ 510362 w 8418606"/>
              <a:gd name="connsiteY7" fmla="*/ 25581 h 7163369"/>
              <a:gd name="connsiteX8" fmla="*/ 318976 w 8418606"/>
              <a:gd name="connsiteY8" fmla="*/ 46846 h 7163369"/>
              <a:gd name="connsiteX9" fmla="*/ 191386 w 8418606"/>
              <a:gd name="connsiteY9" fmla="*/ 89376 h 7163369"/>
              <a:gd name="connsiteX10" fmla="*/ 170121 w 8418606"/>
              <a:gd name="connsiteY10" fmla="*/ 238232 h 7163369"/>
              <a:gd name="connsiteX11" fmla="*/ 127590 w 8418606"/>
              <a:gd name="connsiteY11" fmla="*/ 408353 h 7163369"/>
              <a:gd name="connsiteX12" fmla="*/ 106325 w 8418606"/>
              <a:gd name="connsiteY12" fmla="*/ 706064 h 7163369"/>
              <a:gd name="connsiteX13" fmla="*/ 63795 w 8418606"/>
              <a:gd name="connsiteY13" fmla="*/ 769860 h 7163369"/>
              <a:gd name="connsiteX14" fmla="*/ 42530 w 8418606"/>
              <a:gd name="connsiteY14" fmla="*/ 1025041 h 7163369"/>
              <a:gd name="connsiteX15" fmla="*/ 0 w 8418606"/>
              <a:gd name="connsiteY15" fmla="*/ 1535404 h 7163369"/>
              <a:gd name="connsiteX16" fmla="*/ 21265 w 8418606"/>
              <a:gd name="connsiteY16" fmla="*/ 2194622 h 7163369"/>
              <a:gd name="connsiteX17" fmla="*/ 63795 w 8418606"/>
              <a:gd name="connsiteY17" fmla="*/ 2683720 h 7163369"/>
              <a:gd name="connsiteX18" fmla="*/ 106325 w 8418606"/>
              <a:gd name="connsiteY18" fmla="*/ 3300409 h 7163369"/>
              <a:gd name="connsiteX19" fmla="*/ 148855 w 8418606"/>
              <a:gd name="connsiteY19" fmla="*/ 3470529 h 7163369"/>
              <a:gd name="connsiteX20" fmla="*/ 170121 w 8418606"/>
              <a:gd name="connsiteY20" fmla="*/ 3555590 h 7163369"/>
              <a:gd name="connsiteX21" fmla="*/ 191386 w 8418606"/>
              <a:gd name="connsiteY21" fmla="*/ 4937822 h 7163369"/>
              <a:gd name="connsiteX22" fmla="*/ 212651 w 8418606"/>
              <a:gd name="connsiteY22" fmla="*/ 5916018 h 7163369"/>
              <a:gd name="connsiteX23" fmla="*/ 318976 w 8418606"/>
              <a:gd name="connsiteY23" fmla="*/ 6171199 h 7163369"/>
              <a:gd name="connsiteX24" fmla="*/ 340242 w 8418606"/>
              <a:gd name="connsiteY24" fmla="*/ 6234995 h 7163369"/>
              <a:gd name="connsiteX25" fmla="*/ 574158 w 8418606"/>
              <a:gd name="connsiteY25" fmla="*/ 6256260 h 7163369"/>
              <a:gd name="connsiteX26" fmla="*/ 5401339 w 8418606"/>
              <a:gd name="connsiteY26" fmla="*/ 6256260 h 7163369"/>
              <a:gd name="connsiteX27" fmla="*/ 5699051 w 8418606"/>
              <a:gd name="connsiteY27" fmla="*/ 6234995 h 7163369"/>
              <a:gd name="connsiteX28" fmla="*/ 5869172 w 8418606"/>
              <a:gd name="connsiteY28" fmla="*/ 6192464 h 7163369"/>
              <a:gd name="connsiteX29" fmla="*/ 5932967 w 8418606"/>
              <a:gd name="connsiteY29" fmla="*/ 6171199 h 7163369"/>
              <a:gd name="connsiteX30" fmla="*/ 6166883 w 8418606"/>
              <a:gd name="connsiteY30" fmla="*/ 6149934 h 7163369"/>
              <a:gd name="connsiteX31" fmla="*/ 6251944 w 8418606"/>
              <a:gd name="connsiteY31" fmla="*/ 6128669 h 7163369"/>
              <a:gd name="connsiteX32" fmla="*/ 6294474 w 8418606"/>
              <a:gd name="connsiteY32" fmla="*/ 6064874 h 7163369"/>
              <a:gd name="connsiteX33" fmla="*/ 6358269 w 8418606"/>
              <a:gd name="connsiteY33" fmla="*/ 6022343 h 7163369"/>
              <a:gd name="connsiteX34" fmla="*/ 6400800 w 8418606"/>
              <a:gd name="connsiteY34" fmla="*/ 5894753 h 7163369"/>
              <a:gd name="connsiteX35" fmla="*/ 6358269 w 8418606"/>
              <a:gd name="connsiteY35" fmla="*/ 5256799 h 7163369"/>
              <a:gd name="connsiteX36" fmla="*/ 6337004 w 8418606"/>
              <a:gd name="connsiteY36" fmla="*/ 5107943 h 7163369"/>
              <a:gd name="connsiteX37" fmla="*/ 6315739 w 8418606"/>
              <a:gd name="connsiteY37" fmla="*/ 5044148 h 7163369"/>
              <a:gd name="connsiteX38" fmla="*/ 6294474 w 8418606"/>
              <a:gd name="connsiteY38" fmla="*/ 4831497 h 7163369"/>
              <a:gd name="connsiteX39" fmla="*/ 6273209 w 8418606"/>
              <a:gd name="connsiteY39" fmla="*/ 4767702 h 7163369"/>
              <a:gd name="connsiteX40" fmla="*/ 6251944 w 8418606"/>
              <a:gd name="connsiteY40" fmla="*/ 4661376 h 7163369"/>
              <a:gd name="connsiteX41" fmla="*/ 6230679 w 8418606"/>
              <a:gd name="connsiteY41" fmla="*/ 4065953 h 7163369"/>
              <a:gd name="connsiteX42" fmla="*/ 6209414 w 8418606"/>
              <a:gd name="connsiteY42" fmla="*/ 2832576 h 7163369"/>
              <a:gd name="connsiteX43" fmla="*/ 6188149 w 8418606"/>
              <a:gd name="connsiteY43" fmla="*/ 2768781 h 7163369"/>
              <a:gd name="connsiteX44" fmla="*/ 6166883 w 8418606"/>
              <a:gd name="connsiteY44" fmla="*/ 2683720 h 7163369"/>
              <a:gd name="connsiteX45" fmla="*/ 6166883 w 8418606"/>
              <a:gd name="connsiteY45" fmla="*/ 1067571 h 7163369"/>
              <a:gd name="connsiteX46" fmla="*/ 6188149 w 8418606"/>
              <a:gd name="connsiteY46" fmla="*/ 961246 h 7163369"/>
              <a:gd name="connsiteX47" fmla="*/ 6251944 w 8418606"/>
              <a:gd name="connsiteY47" fmla="*/ 280762 h 7163369"/>
              <a:gd name="connsiteX48" fmla="*/ 6358269 w 8418606"/>
              <a:gd name="connsiteY48" fmla="*/ 153171 h 7163369"/>
              <a:gd name="connsiteX49" fmla="*/ 6485860 w 8418606"/>
              <a:gd name="connsiteY49" fmla="*/ 110641 h 7163369"/>
              <a:gd name="connsiteX50" fmla="*/ 7017488 w 8418606"/>
              <a:gd name="connsiteY50" fmla="*/ 131906 h 7163369"/>
              <a:gd name="connsiteX51" fmla="*/ 7166344 w 8418606"/>
              <a:gd name="connsiteY51" fmla="*/ 153171 h 7163369"/>
              <a:gd name="connsiteX52" fmla="*/ 7208874 w 8418606"/>
              <a:gd name="connsiteY52" fmla="*/ 195702 h 7163369"/>
              <a:gd name="connsiteX53" fmla="*/ 8137054 w 8418606"/>
              <a:gd name="connsiteY53" fmla="*/ 297620 h 7163369"/>
              <a:gd name="connsiteX54" fmla="*/ 8281070 w 8418606"/>
              <a:gd name="connsiteY54" fmla="*/ 658975 h 7163369"/>
              <a:gd name="connsiteX55" fmla="*/ 8353078 w 8418606"/>
              <a:gd name="connsiteY55" fmla="*/ 1020330 h 7163369"/>
              <a:gd name="connsiteX56" fmla="*/ 8353077 w 8418606"/>
              <a:gd name="connsiteY56" fmla="*/ 1622589 h 7163369"/>
              <a:gd name="connsiteX57" fmla="*/ 8281069 w 8418606"/>
              <a:gd name="connsiteY57" fmla="*/ 2224848 h 7163369"/>
              <a:gd name="connsiteX58" fmla="*/ 8281069 w 8418606"/>
              <a:gd name="connsiteY58" fmla="*/ 2947558 h 7163369"/>
              <a:gd name="connsiteX59" fmla="*/ 8209061 w 8418606"/>
              <a:gd name="connsiteY59" fmla="*/ 3911172 h 7163369"/>
              <a:gd name="connsiteX60" fmla="*/ 7740502 w 8418606"/>
              <a:gd name="connsiteY60" fmla="*/ 3832036 h 7163369"/>
              <a:gd name="connsiteX61" fmla="*/ 7632998 w 8418606"/>
              <a:gd name="connsiteY61" fmla="*/ 5115689 h 7163369"/>
              <a:gd name="connsiteX0" fmla="*/ 1080270 w 8418606"/>
              <a:gd name="connsiteY0" fmla="*/ 7163369 h 7163369"/>
              <a:gd name="connsiteX1" fmla="*/ 1127051 w 8418606"/>
              <a:gd name="connsiteY1" fmla="*/ 1875646 h 7163369"/>
              <a:gd name="connsiteX2" fmla="*/ 1148316 w 8418606"/>
              <a:gd name="connsiteY2" fmla="*/ 1811850 h 7163369"/>
              <a:gd name="connsiteX3" fmla="*/ 1169581 w 8418606"/>
              <a:gd name="connsiteY3" fmla="*/ 1599199 h 7163369"/>
              <a:gd name="connsiteX4" fmla="*/ 1148316 w 8418606"/>
              <a:gd name="connsiteY4" fmla="*/ 195702 h 7163369"/>
              <a:gd name="connsiteX5" fmla="*/ 1084521 w 8418606"/>
              <a:gd name="connsiteY5" fmla="*/ 110641 h 7163369"/>
              <a:gd name="connsiteX6" fmla="*/ 978195 w 8418606"/>
              <a:gd name="connsiteY6" fmla="*/ 4315 h 7163369"/>
              <a:gd name="connsiteX7" fmla="*/ 510362 w 8418606"/>
              <a:gd name="connsiteY7" fmla="*/ 25581 h 7163369"/>
              <a:gd name="connsiteX8" fmla="*/ 318976 w 8418606"/>
              <a:gd name="connsiteY8" fmla="*/ 46846 h 7163369"/>
              <a:gd name="connsiteX9" fmla="*/ 191386 w 8418606"/>
              <a:gd name="connsiteY9" fmla="*/ 89376 h 7163369"/>
              <a:gd name="connsiteX10" fmla="*/ 170121 w 8418606"/>
              <a:gd name="connsiteY10" fmla="*/ 238232 h 7163369"/>
              <a:gd name="connsiteX11" fmla="*/ 127590 w 8418606"/>
              <a:gd name="connsiteY11" fmla="*/ 408353 h 7163369"/>
              <a:gd name="connsiteX12" fmla="*/ 106325 w 8418606"/>
              <a:gd name="connsiteY12" fmla="*/ 706064 h 7163369"/>
              <a:gd name="connsiteX13" fmla="*/ 63795 w 8418606"/>
              <a:gd name="connsiteY13" fmla="*/ 769860 h 7163369"/>
              <a:gd name="connsiteX14" fmla="*/ 42530 w 8418606"/>
              <a:gd name="connsiteY14" fmla="*/ 1025041 h 7163369"/>
              <a:gd name="connsiteX15" fmla="*/ 0 w 8418606"/>
              <a:gd name="connsiteY15" fmla="*/ 1535404 h 7163369"/>
              <a:gd name="connsiteX16" fmla="*/ 21265 w 8418606"/>
              <a:gd name="connsiteY16" fmla="*/ 2194622 h 7163369"/>
              <a:gd name="connsiteX17" fmla="*/ 63795 w 8418606"/>
              <a:gd name="connsiteY17" fmla="*/ 2683720 h 7163369"/>
              <a:gd name="connsiteX18" fmla="*/ 106325 w 8418606"/>
              <a:gd name="connsiteY18" fmla="*/ 3300409 h 7163369"/>
              <a:gd name="connsiteX19" fmla="*/ 148855 w 8418606"/>
              <a:gd name="connsiteY19" fmla="*/ 3470529 h 7163369"/>
              <a:gd name="connsiteX20" fmla="*/ 170121 w 8418606"/>
              <a:gd name="connsiteY20" fmla="*/ 3555590 h 7163369"/>
              <a:gd name="connsiteX21" fmla="*/ 191386 w 8418606"/>
              <a:gd name="connsiteY21" fmla="*/ 4937822 h 7163369"/>
              <a:gd name="connsiteX22" fmla="*/ 212651 w 8418606"/>
              <a:gd name="connsiteY22" fmla="*/ 5916018 h 7163369"/>
              <a:gd name="connsiteX23" fmla="*/ 318976 w 8418606"/>
              <a:gd name="connsiteY23" fmla="*/ 6171199 h 7163369"/>
              <a:gd name="connsiteX24" fmla="*/ 340242 w 8418606"/>
              <a:gd name="connsiteY24" fmla="*/ 6234995 h 7163369"/>
              <a:gd name="connsiteX25" fmla="*/ 574158 w 8418606"/>
              <a:gd name="connsiteY25" fmla="*/ 6256260 h 7163369"/>
              <a:gd name="connsiteX26" fmla="*/ 5401339 w 8418606"/>
              <a:gd name="connsiteY26" fmla="*/ 6256260 h 7163369"/>
              <a:gd name="connsiteX27" fmla="*/ 5699051 w 8418606"/>
              <a:gd name="connsiteY27" fmla="*/ 6234995 h 7163369"/>
              <a:gd name="connsiteX28" fmla="*/ 5869172 w 8418606"/>
              <a:gd name="connsiteY28" fmla="*/ 6192464 h 7163369"/>
              <a:gd name="connsiteX29" fmla="*/ 5932967 w 8418606"/>
              <a:gd name="connsiteY29" fmla="*/ 6171199 h 7163369"/>
              <a:gd name="connsiteX30" fmla="*/ 6166883 w 8418606"/>
              <a:gd name="connsiteY30" fmla="*/ 6149934 h 7163369"/>
              <a:gd name="connsiteX31" fmla="*/ 6251944 w 8418606"/>
              <a:gd name="connsiteY31" fmla="*/ 6128669 h 7163369"/>
              <a:gd name="connsiteX32" fmla="*/ 6294474 w 8418606"/>
              <a:gd name="connsiteY32" fmla="*/ 6064874 h 7163369"/>
              <a:gd name="connsiteX33" fmla="*/ 6358269 w 8418606"/>
              <a:gd name="connsiteY33" fmla="*/ 6022343 h 7163369"/>
              <a:gd name="connsiteX34" fmla="*/ 6400800 w 8418606"/>
              <a:gd name="connsiteY34" fmla="*/ 5894753 h 7163369"/>
              <a:gd name="connsiteX35" fmla="*/ 6358269 w 8418606"/>
              <a:gd name="connsiteY35" fmla="*/ 5256799 h 7163369"/>
              <a:gd name="connsiteX36" fmla="*/ 6337004 w 8418606"/>
              <a:gd name="connsiteY36" fmla="*/ 5107943 h 7163369"/>
              <a:gd name="connsiteX37" fmla="*/ 6315739 w 8418606"/>
              <a:gd name="connsiteY37" fmla="*/ 5044148 h 7163369"/>
              <a:gd name="connsiteX38" fmla="*/ 6294474 w 8418606"/>
              <a:gd name="connsiteY38" fmla="*/ 4831497 h 7163369"/>
              <a:gd name="connsiteX39" fmla="*/ 6273209 w 8418606"/>
              <a:gd name="connsiteY39" fmla="*/ 4767702 h 7163369"/>
              <a:gd name="connsiteX40" fmla="*/ 6251944 w 8418606"/>
              <a:gd name="connsiteY40" fmla="*/ 4661376 h 7163369"/>
              <a:gd name="connsiteX41" fmla="*/ 6230679 w 8418606"/>
              <a:gd name="connsiteY41" fmla="*/ 4065953 h 7163369"/>
              <a:gd name="connsiteX42" fmla="*/ 6209414 w 8418606"/>
              <a:gd name="connsiteY42" fmla="*/ 2832576 h 7163369"/>
              <a:gd name="connsiteX43" fmla="*/ 6188149 w 8418606"/>
              <a:gd name="connsiteY43" fmla="*/ 2768781 h 7163369"/>
              <a:gd name="connsiteX44" fmla="*/ 6166883 w 8418606"/>
              <a:gd name="connsiteY44" fmla="*/ 2683720 h 7163369"/>
              <a:gd name="connsiteX45" fmla="*/ 6166883 w 8418606"/>
              <a:gd name="connsiteY45" fmla="*/ 1067571 h 7163369"/>
              <a:gd name="connsiteX46" fmla="*/ 6188149 w 8418606"/>
              <a:gd name="connsiteY46" fmla="*/ 961246 h 7163369"/>
              <a:gd name="connsiteX47" fmla="*/ 6251944 w 8418606"/>
              <a:gd name="connsiteY47" fmla="*/ 280762 h 7163369"/>
              <a:gd name="connsiteX48" fmla="*/ 6358269 w 8418606"/>
              <a:gd name="connsiteY48" fmla="*/ 153171 h 7163369"/>
              <a:gd name="connsiteX49" fmla="*/ 6485860 w 8418606"/>
              <a:gd name="connsiteY49" fmla="*/ 110641 h 7163369"/>
              <a:gd name="connsiteX50" fmla="*/ 7017488 w 8418606"/>
              <a:gd name="connsiteY50" fmla="*/ 131906 h 7163369"/>
              <a:gd name="connsiteX51" fmla="*/ 7166344 w 8418606"/>
              <a:gd name="connsiteY51" fmla="*/ 153171 h 7163369"/>
              <a:gd name="connsiteX52" fmla="*/ 7208874 w 8418606"/>
              <a:gd name="connsiteY52" fmla="*/ 195702 h 7163369"/>
              <a:gd name="connsiteX53" fmla="*/ 8137054 w 8418606"/>
              <a:gd name="connsiteY53" fmla="*/ 297620 h 7163369"/>
              <a:gd name="connsiteX54" fmla="*/ 8281070 w 8418606"/>
              <a:gd name="connsiteY54" fmla="*/ 658975 h 7163369"/>
              <a:gd name="connsiteX55" fmla="*/ 8353078 w 8418606"/>
              <a:gd name="connsiteY55" fmla="*/ 1020330 h 7163369"/>
              <a:gd name="connsiteX56" fmla="*/ 8353077 w 8418606"/>
              <a:gd name="connsiteY56" fmla="*/ 1622589 h 7163369"/>
              <a:gd name="connsiteX57" fmla="*/ 8281069 w 8418606"/>
              <a:gd name="connsiteY57" fmla="*/ 2224848 h 7163369"/>
              <a:gd name="connsiteX58" fmla="*/ 8281069 w 8418606"/>
              <a:gd name="connsiteY58" fmla="*/ 2947558 h 7163369"/>
              <a:gd name="connsiteX59" fmla="*/ 8209061 w 8418606"/>
              <a:gd name="connsiteY59" fmla="*/ 3911172 h 7163369"/>
              <a:gd name="connsiteX60" fmla="*/ 8209061 w 8418606"/>
              <a:gd name="connsiteY60" fmla="*/ 4874786 h 7163369"/>
              <a:gd name="connsiteX61" fmla="*/ 7632998 w 8418606"/>
              <a:gd name="connsiteY61" fmla="*/ 5115689 h 7163369"/>
              <a:gd name="connsiteX0" fmla="*/ 1080270 w 8418606"/>
              <a:gd name="connsiteY0" fmla="*/ 7163369 h 7163369"/>
              <a:gd name="connsiteX1" fmla="*/ 1127051 w 8418606"/>
              <a:gd name="connsiteY1" fmla="*/ 1875646 h 7163369"/>
              <a:gd name="connsiteX2" fmla="*/ 1148316 w 8418606"/>
              <a:gd name="connsiteY2" fmla="*/ 1811850 h 7163369"/>
              <a:gd name="connsiteX3" fmla="*/ 1169581 w 8418606"/>
              <a:gd name="connsiteY3" fmla="*/ 1599199 h 7163369"/>
              <a:gd name="connsiteX4" fmla="*/ 1148316 w 8418606"/>
              <a:gd name="connsiteY4" fmla="*/ 195702 h 7163369"/>
              <a:gd name="connsiteX5" fmla="*/ 1084521 w 8418606"/>
              <a:gd name="connsiteY5" fmla="*/ 110641 h 7163369"/>
              <a:gd name="connsiteX6" fmla="*/ 978195 w 8418606"/>
              <a:gd name="connsiteY6" fmla="*/ 4315 h 7163369"/>
              <a:gd name="connsiteX7" fmla="*/ 510362 w 8418606"/>
              <a:gd name="connsiteY7" fmla="*/ 25581 h 7163369"/>
              <a:gd name="connsiteX8" fmla="*/ 318976 w 8418606"/>
              <a:gd name="connsiteY8" fmla="*/ 46846 h 7163369"/>
              <a:gd name="connsiteX9" fmla="*/ 191386 w 8418606"/>
              <a:gd name="connsiteY9" fmla="*/ 89376 h 7163369"/>
              <a:gd name="connsiteX10" fmla="*/ 170121 w 8418606"/>
              <a:gd name="connsiteY10" fmla="*/ 238232 h 7163369"/>
              <a:gd name="connsiteX11" fmla="*/ 127590 w 8418606"/>
              <a:gd name="connsiteY11" fmla="*/ 408353 h 7163369"/>
              <a:gd name="connsiteX12" fmla="*/ 106325 w 8418606"/>
              <a:gd name="connsiteY12" fmla="*/ 706064 h 7163369"/>
              <a:gd name="connsiteX13" fmla="*/ 63795 w 8418606"/>
              <a:gd name="connsiteY13" fmla="*/ 769860 h 7163369"/>
              <a:gd name="connsiteX14" fmla="*/ 42530 w 8418606"/>
              <a:gd name="connsiteY14" fmla="*/ 1025041 h 7163369"/>
              <a:gd name="connsiteX15" fmla="*/ 0 w 8418606"/>
              <a:gd name="connsiteY15" fmla="*/ 1535404 h 7163369"/>
              <a:gd name="connsiteX16" fmla="*/ 21265 w 8418606"/>
              <a:gd name="connsiteY16" fmla="*/ 2194622 h 7163369"/>
              <a:gd name="connsiteX17" fmla="*/ 63795 w 8418606"/>
              <a:gd name="connsiteY17" fmla="*/ 2683720 h 7163369"/>
              <a:gd name="connsiteX18" fmla="*/ 106325 w 8418606"/>
              <a:gd name="connsiteY18" fmla="*/ 3300409 h 7163369"/>
              <a:gd name="connsiteX19" fmla="*/ 148855 w 8418606"/>
              <a:gd name="connsiteY19" fmla="*/ 3470529 h 7163369"/>
              <a:gd name="connsiteX20" fmla="*/ 170121 w 8418606"/>
              <a:gd name="connsiteY20" fmla="*/ 3555590 h 7163369"/>
              <a:gd name="connsiteX21" fmla="*/ 191386 w 8418606"/>
              <a:gd name="connsiteY21" fmla="*/ 4937822 h 7163369"/>
              <a:gd name="connsiteX22" fmla="*/ 212651 w 8418606"/>
              <a:gd name="connsiteY22" fmla="*/ 5916018 h 7163369"/>
              <a:gd name="connsiteX23" fmla="*/ 318976 w 8418606"/>
              <a:gd name="connsiteY23" fmla="*/ 6171199 h 7163369"/>
              <a:gd name="connsiteX24" fmla="*/ 340242 w 8418606"/>
              <a:gd name="connsiteY24" fmla="*/ 6234995 h 7163369"/>
              <a:gd name="connsiteX25" fmla="*/ 574158 w 8418606"/>
              <a:gd name="connsiteY25" fmla="*/ 6256260 h 7163369"/>
              <a:gd name="connsiteX26" fmla="*/ 5401339 w 8418606"/>
              <a:gd name="connsiteY26" fmla="*/ 6256260 h 7163369"/>
              <a:gd name="connsiteX27" fmla="*/ 5699051 w 8418606"/>
              <a:gd name="connsiteY27" fmla="*/ 6234995 h 7163369"/>
              <a:gd name="connsiteX28" fmla="*/ 5869172 w 8418606"/>
              <a:gd name="connsiteY28" fmla="*/ 6192464 h 7163369"/>
              <a:gd name="connsiteX29" fmla="*/ 5932967 w 8418606"/>
              <a:gd name="connsiteY29" fmla="*/ 6171199 h 7163369"/>
              <a:gd name="connsiteX30" fmla="*/ 6166883 w 8418606"/>
              <a:gd name="connsiteY30" fmla="*/ 6149934 h 7163369"/>
              <a:gd name="connsiteX31" fmla="*/ 6251944 w 8418606"/>
              <a:gd name="connsiteY31" fmla="*/ 6128669 h 7163369"/>
              <a:gd name="connsiteX32" fmla="*/ 6294474 w 8418606"/>
              <a:gd name="connsiteY32" fmla="*/ 6064874 h 7163369"/>
              <a:gd name="connsiteX33" fmla="*/ 6358269 w 8418606"/>
              <a:gd name="connsiteY33" fmla="*/ 6022343 h 7163369"/>
              <a:gd name="connsiteX34" fmla="*/ 6400800 w 8418606"/>
              <a:gd name="connsiteY34" fmla="*/ 5894753 h 7163369"/>
              <a:gd name="connsiteX35" fmla="*/ 6358269 w 8418606"/>
              <a:gd name="connsiteY35" fmla="*/ 5256799 h 7163369"/>
              <a:gd name="connsiteX36" fmla="*/ 6337004 w 8418606"/>
              <a:gd name="connsiteY36" fmla="*/ 5107943 h 7163369"/>
              <a:gd name="connsiteX37" fmla="*/ 6315739 w 8418606"/>
              <a:gd name="connsiteY37" fmla="*/ 5044148 h 7163369"/>
              <a:gd name="connsiteX38" fmla="*/ 6294474 w 8418606"/>
              <a:gd name="connsiteY38" fmla="*/ 4831497 h 7163369"/>
              <a:gd name="connsiteX39" fmla="*/ 6273209 w 8418606"/>
              <a:gd name="connsiteY39" fmla="*/ 4767702 h 7163369"/>
              <a:gd name="connsiteX40" fmla="*/ 6251944 w 8418606"/>
              <a:gd name="connsiteY40" fmla="*/ 4661376 h 7163369"/>
              <a:gd name="connsiteX41" fmla="*/ 6230679 w 8418606"/>
              <a:gd name="connsiteY41" fmla="*/ 4065953 h 7163369"/>
              <a:gd name="connsiteX42" fmla="*/ 6209414 w 8418606"/>
              <a:gd name="connsiteY42" fmla="*/ 2832576 h 7163369"/>
              <a:gd name="connsiteX43" fmla="*/ 6188149 w 8418606"/>
              <a:gd name="connsiteY43" fmla="*/ 2768781 h 7163369"/>
              <a:gd name="connsiteX44" fmla="*/ 6166883 w 8418606"/>
              <a:gd name="connsiteY44" fmla="*/ 2683720 h 7163369"/>
              <a:gd name="connsiteX45" fmla="*/ 6166883 w 8418606"/>
              <a:gd name="connsiteY45" fmla="*/ 1067571 h 7163369"/>
              <a:gd name="connsiteX46" fmla="*/ 6188149 w 8418606"/>
              <a:gd name="connsiteY46" fmla="*/ 961246 h 7163369"/>
              <a:gd name="connsiteX47" fmla="*/ 6251944 w 8418606"/>
              <a:gd name="connsiteY47" fmla="*/ 280762 h 7163369"/>
              <a:gd name="connsiteX48" fmla="*/ 6358269 w 8418606"/>
              <a:gd name="connsiteY48" fmla="*/ 153171 h 7163369"/>
              <a:gd name="connsiteX49" fmla="*/ 6485860 w 8418606"/>
              <a:gd name="connsiteY49" fmla="*/ 110641 h 7163369"/>
              <a:gd name="connsiteX50" fmla="*/ 7017488 w 8418606"/>
              <a:gd name="connsiteY50" fmla="*/ 131906 h 7163369"/>
              <a:gd name="connsiteX51" fmla="*/ 7166344 w 8418606"/>
              <a:gd name="connsiteY51" fmla="*/ 153171 h 7163369"/>
              <a:gd name="connsiteX52" fmla="*/ 7208874 w 8418606"/>
              <a:gd name="connsiteY52" fmla="*/ 195702 h 7163369"/>
              <a:gd name="connsiteX53" fmla="*/ 8137054 w 8418606"/>
              <a:gd name="connsiteY53" fmla="*/ 297620 h 7163369"/>
              <a:gd name="connsiteX54" fmla="*/ 8281070 w 8418606"/>
              <a:gd name="connsiteY54" fmla="*/ 658975 h 7163369"/>
              <a:gd name="connsiteX55" fmla="*/ 8353078 w 8418606"/>
              <a:gd name="connsiteY55" fmla="*/ 1020330 h 7163369"/>
              <a:gd name="connsiteX56" fmla="*/ 8353077 w 8418606"/>
              <a:gd name="connsiteY56" fmla="*/ 1622589 h 7163369"/>
              <a:gd name="connsiteX57" fmla="*/ 8281069 w 8418606"/>
              <a:gd name="connsiteY57" fmla="*/ 2224848 h 7163369"/>
              <a:gd name="connsiteX58" fmla="*/ 8281069 w 8418606"/>
              <a:gd name="connsiteY58" fmla="*/ 2947558 h 7163369"/>
              <a:gd name="connsiteX59" fmla="*/ 8209061 w 8418606"/>
              <a:gd name="connsiteY59" fmla="*/ 3911172 h 7163369"/>
              <a:gd name="connsiteX60" fmla="*/ 8209061 w 8418606"/>
              <a:gd name="connsiteY60" fmla="*/ 4874786 h 7163369"/>
              <a:gd name="connsiteX61" fmla="*/ 8209061 w 8418606"/>
              <a:gd name="connsiteY61" fmla="*/ 6199755 h 7163369"/>
              <a:gd name="connsiteX0" fmla="*/ 1080270 w 8418606"/>
              <a:gd name="connsiteY0" fmla="*/ 7163369 h 7163369"/>
              <a:gd name="connsiteX1" fmla="*/ 1127051 w 8418606"/>
              <a:gd name="connsiteY1" fmla="*/ 1875646 h 7163369"/>
              <a:gd name="connsiteX2" fmla="*/ 1148316 w 8418606"/>
              <a:gd name="connsiteY2" fmla="*/ 1811850 h 7163369"/>
              <a:gd name="connsiteX3" fmla="*/ 1169581 w 8418606"/>
              <a:gd name="connsiteY3" fmla="*/ 1599199 h 7163369"/>
              <a:gd name="connsiteX4" fmla="*/ 1148316 w 8418606"/>
              <a:gd name="connsiteY4" fmla="*/ 195702 h 7163369"/>
              <a:gd name="connsiteX5" fmla="*/ 1084521 w 8418606"/>
              <a:gd name="connsiteY5" fmla="*/ 110641 h 7163369"/>
              <a:gd name="connsiteX6" fmla="*/ 978195 w 8418606"/>
              <a:gd name="connsiteY6" fmla="*/ 4315 h 7163369"/>
              <a:gd name="connsiteX7" fmla="*/ 510362 w 8418606"/>
              <a:gd name="connsiteY7" fmla="*/ 25581 h 7163369"/>
              <a:gd name="connsiteX8" fmla="*/ 318976 w 8418606"/>
              <a:gd name="connsiteY8" fmla="*/ 46846 h 7163369"/>
              <a:gd name="connsiteX9" fmla="*/ 191386 w 8418606"/>
              <a:gd name="connsiteY9" fmla="*/ 89376 h 7163369"/>
              <a:gd name="connsiteX10" fmla="*/ 170121 w 8418606"/>
              <a:gd name="connsiteY10" fmla="*/ 238232 h 7163369"/>
              <a:gd name="connsiteX11" fmla="*/ 127590 w 8418606"/>
              <a:gd name="connsiteY11" fmla="*/ 408353 h 7163369"/>
              <a:gd name="connsiteX12" fmla="*/ 106325 w 8418606"/>
              <a:gd name="connsiteY12" fmla="*/ 706064 h 7163369"/>
              <a:gd name="connsiteX13" fmla="*/ 63795 w 8418606"/>
              <a:gd name="connsiteY13" fmla="*/ 769860 h 7163369"/>
              <a:gd name="connsiteX14" fmla="*/ 42530 w 8418606"/>
              <a:gd name="connsiteY14" fmla="*/ 1025041 h 7163369"/>
              <a:gd name="connsiteX15" fmla="*/ 0 w 8418606"/>
              <a:gd name="connsiteY15" fmla="*/ 1535404 h 7163369"/>
              <a:gd name="connsiteX16" fmla="*/ 21265 w 8418606"/>
              <a:gd name="connsiteY16" fmla="*/ 2194622 h 7163369"/>
              <a:gd name="connsiteX17" fmla="*/ 63795 w 8418606"/>
              <a:gd name="connsiteY17" fmla="*/ 2683720 h 7163369"/>
              <a:gd name="connsiteX18" fmla="*/ 106325 w 8418606"/>
              <a:gd name="connsiteY18" fmla="*/ 3300409 h 7163369"/>
              <a:gd name="connsiteX19" fmla="*/ 148855 w 8418606"/>
              <a:gd name="connsiteY19" fmla="*/ 3470529 h 7163369"/>
              <a:gd name="connsiteX20" fmla="*/ 170121 w 8418606"/>
              <a:gd name="connsiteY20" fmla="*/ 3555590 h 7163369"/>
              <a:gd name="connsiteX21" fmla="*/ 191386 w 8418606"/>
              <a:gd name="connsiteY21" fmla="*/ 4937822 h 7163369"/>
              <a:gd name="connsiteX22" fmla="*/ 212651 w 8418606"/>
              <a:gd name="connsiteY22" fmla="*/ 5916018 h 7163369"/>
              <a:gd name="connsiteX23" fmla="*/ 318976 w 8418606"/>
              <a:gd name="connsiteY23" fmla="*/ 6171199 h 7163369"/>
              <a:gd name="connsiteX24" fmla="*/ 340242 w 8418606"/>
              <a:gd name="connsiteY24" fmla="*/ 6234995 h 7163369"/>
              <a:gd name="connsiteX25" fmla="*/ 574158 w 8418606"/>
              <a:gd name="connsiteY25" fmla="*/ 6256260 h 7163369"/>
              <a:gd name="connsiteX26" fmla="*/ 5401339 w 8418606"/>
              <a:gd name="connsiteY26" fmla="*/ 6256260 h 7163369"/>
              <a:gd name="connsiteX27" fmla="*/ 5699051 w 8418606"/>
              <a:gd name="connsiteY27" fmla="*/ 6234995 h 7163369"/>
              <a:gd name="connsiteX28" fmla="*/ 5869172 w 8418606"/>
              <a:gd name="connsiteY28" fmla="*/ 6192464 h 7163369"/>
              <a:gd name="connsiteX29" fmla="*/ 5932967 w 8418606"/>
              <a:gd name="connsiteY29" fmla="*/ 6171199 h 7163369"/>
              <a:gd name="connsiteX30" fmla="*/ 6166883 w 8418606"/>
              <a:gd name="connsiteY30" fmla="*/ 6149934 h 7163369"/>
              <a:gd name="connsiteX31" fmla="*/ 6251944 w 8418606"/>
              <a:gd name="connsiteY31" fmla="*/ 6128669 h 7163369"/>
              <a:gd name="connsiteX32" fmla="*/ 6294474 w 8418606"/>
              <a:gd name="connsiteY32" fmla="*/ 6064874 h 7163369"/>
              <a:gd name="connsiteX33" fmla="*/ 6358269 w 8418606"/>
              <a:gd name="connsiteY33" fmla="*/ 6022343 h 7163369"/>
              <a:gd name="connsiteX34" fmla="*/ 6400800 w 8418606"/>
              <a:gd name="connsiteY34" fmla="*/ 5894753 h 7163369"/>
              <a:gd name="connsiteX35" fmla="*/ 6358269 w 8418606"/>
              <a:gd name="connsiteY35" fmla="*/ 5256799 h 7163369"/>
              <a:gd name="connsiteX36" fmla="*/ 6337004 w 8418606"/>
              <a:gd name="connsiteY36" fmla="*/ 5107943 h 7163369"/>
              <a:gd name="connsiteX37" fmla="*/ 6315739 w 8418606"/>
              <a:gd name="connsiteY37" fmla="*/ 5044148 h 7163369"/>
              <a:gd name="connsiteX38" fmla="*/ 6294474 w 8418606"/>
              <a:gd name="connsiteY38" fmla="*/ 4831497 h 7163369"/>
              <a:gd name="connsiteX39" fmla="*/ 6273209 w 8418606"/>
              <a:gd name="connsiteY39" fmla="*/ 4767702 h 7163369"/>
              <a:gd name="connsiteX40" fmla="*/ 6251944 w 8418606"/>
              <a:gd name="connsiteY40" fmla="*/ 4661376 h 7163369"/>
              <a:gd name="connsiteX41" fmla="*/ 6230679 w 8418606"/>
              <a:gd name="connsiteY41" fmla="*/ 4065953 h 7163369"/>
              <a:gd name="connsiteX42" fmla="*/ 6209414 w 8418606"/>
              <a:gd name="connsiteY42" fmla="*/ 2832576 h 7163369"/>
              <a:gd name="connsiteX43" fmla="*/ 6188149 w 8418606"/>
              <a:gd name="connsiteY43" fmla="*/ 2768781 h 7163369"/>
              <a:gd name="connsiteX44" fmla="*/ 6166883 w 8418606"/>
              <a:gd name="connsiteY44" fmla="*/ 2683720 h 7163369"/>
              <a:gd name="connsiteX45" fmla="*/ 6166883 w 8418606"/>
              <a:gd name="connsiteY45" fmla="*/ 1067571 h 7163369"/>
              <a:gd name="connsiteX46" fmla="*/ 6188149 w 8418606"/>
              <a:gd name="connsiteY46" fmla="*/ 961246 h 7163369"/>
              <a:gd name="connsiteX47" fmla="*/ 6251944 w 8418606"/>
              <a:gd name="connsiteY47" fmla="*/ 280762 h 7163369"/>
              <a:gd name="connsiteX48" fmla="*/ 6358269 w 8418606"/>
              <a:gd name="connsiteY48" fmla="*/ 153171 h 7163369"/>
              <a:gd name="connsiteX49" fmla="*/ 6485860 w 8418606"/>
              <a:gd name="connsiteY49" fmla="*/ 110641 h 7163369"/>
              <a:gd name="connsiteX50" fmla="*/ 7017488 w 8418606"/>
              <a:gd name="connsiteY50" fmla="*/ 131906 h 7163369"/>
              <a:gd name="connsiteX51" fmla="*/ 7166344 w 8418606"/>
              <a:gd name="connsiteY51" fmla="*/ 153171 h 7163369"/>
              <a:gd name="connsiteX52" fmla="*/ 7208874 w 8418606"/>
              <a:gd name="connsiteY52" fmla="*/ 195702 h 7163369"/>
              <a:gd name="connsiteX53" fmla="*/ 8137054 w 8418606"/>
              <a:gd name="connsiteY53" fmla="*/ 297620 h 7163369"/>
              <a:gd name="connsiteX54" fmla="*/ 8281070 w 8418606"/>
              <a:gd name="connsiteY54" fmla="*/ 658975 h 7163369"/>
              <a:gd name="connsiteX55" fmla="*/ 8353078 w 8418606"/>
              <a:gd name="connsiteY55" fmla="*/ 1020330 h 7163369"/>
              <a:gd name="connsiteX56" fmla="*/ 8353077 w 8418606"/>
              <a:gd name="connsiteY56" fmla="*/ 1622589 h 7163369"/>
              <a:gd name="connsiteX57" fmla="*/ 8281069 w 8418606"/>
              <a:gd name="connsiteY57" fmla="*/ 2224848 h 7163369"/>
              <a:gd name="connsiteX58" fmla="*/ 8281069 w 8418606"/>
              <a:gd name="connsiteY58" fmla="*/ 2947558 h 7163369"/>
              <a:gd name="connsiteX59" fmla="*/ 8209061 w 8418606"/>
              <a:gd name="connsiteY59" fmla="*/ 4874786 h 7163369"/>
              <a:gd name="connsiteX60" fmla="*/ 8209061 w 8418606"/>
              <a:gd name="connsiteY60" fmla="*/ 6199755 h 7163369"/>
              <a:gd name="connsiteX0" fmla="*/ 1080270 w 8360166"/>
              <a:gd name="connsiteY0" fmla="*/ 7163369 h 7163369"/>
              <a:gd name="connsiteX1" fmla="*/ 1127051 w 8360166"/>
              <a:gd name="connsiteY1" fmla="*/ 1875646 h 7163369"/>
              <a:gd name="connsiteX2" fmla="*/ 1148316 w 8360166"/>
              <a:gd name="connsiteY2" fmla="*/ 1811850 h 7163369"/>
              <a:gd name="connsiteX3" fmla="*/ 1169581 w 8360166"/>
              <a:gd name="connsiteY3" fmla="*/ 1599199 h 7163369"/>
              <a:gd name="connsiteX4" fmla="*/ 1148316 w 8360166"/>
              <a:gd name="connsiteY4" fmla="*/ 195702 h 7163369"/>
              <a:gd name="connsiteX5" fmla="*/ 1084521 w 8360166"/>
              <a:gd name="connsiteY5" fmla="*/ 110641 h 7163369"/>
              <a:gd name="connsiteX6" fmla="*/ 978195 w 8360166"/>
              <a:gd name="connsiteY6" fmla="*/ 4315 h 7163369"/>
              <a:gd name="connsiteX7" fmla="*/ 510362 w 8360166"/>
              <a:gd name="connsiteY7" fmla="*/ 25581 h 7163369"/>
              <a:gd name="connsiteX8" fmla="*/ 318976 w 8360166"/>
              <a:gd name="connsiteY8" fmla="*/ 46846 h 7163369"/>
              <a:gd name="connsiteX9" fmla="*/ 191386 w 8360166"/>
              <a:gd name="connsiteY9" fmla="*/ 89376 h 7163369"/>
              <a:gd name="connsiteX10" fmla="*/ 170121 w 8360166"/>
              <a:gd name="connsiteY10" fmla="*/ 238232 h 7163369"/>
              <a:gd name="connsiteX11" fmla="*/ 127590 w 8360166"/>
              <a:gd name="connsiteY11" fmla="*/ 408353 h 7163369"/>
              <a:gd name="connsiteX12" fmla="*/ 106325 w 8360166"/>
              <a:gd name="connsiteY12" fmla="*/ 706064 h 7163369"/>
              <a:gd name="connsiteX13" fmla="*/ 63795 w 8360166"/>
              <a:gd name="connsiteY13" fmla="*/ 769860 h 7163369"/>
              <a:gd name="connsiteX14" fmla="*/ 42530 w 8360166"/>
              <a:gd name="connsiteY14" fmla="*/ 1025041 h 7163369"/>
              <a:gd name="connsiteX15" fmla="*/ 0 w 8360166"/>
              <a:gd name="connsiteY15" fmla="*/ 1535404 h 7163369"/>
              <a:gd name="connsiteX16" fmla="*/ 21265 w 8360166"/>
              <a:gd name="connsiteY16" fmla="*/ 2194622 h 7163369"/>
              <a:gd name="connsiteX17" fmla="*/ 63795 w 8360166"/>
              <a:gd name="connsiteY17" fmla="*/ 2683720 h 7163369"/>
              <a:gd name="connsiteX18" fmla="*/ 106325 w 8360166"/>
              <a:gd name="connsiteY18" fmla="*/ 3300409 h 7163369"/>
              <a:gd name="connsiteX19" fmla="*/ 148855 w 8360166"/>
              <a:gd name="connsiteY19" fmla="*/ 3470529 h 7163369"/>
              <a:gd name="connsiteX20" fmla="*/ 170121 w 8360166"/>
              <a:gd name="connsiteY20" fmla="*/ 3555590 h 7163369"/>
              <a:gd name="connsiteX21" fmla="*/ 191386 w 8360166"/>
              <a:gd name="connsiteY21" fmla="*/ 4937822 h 7163369"/>
              <a:gd name="connsiteX22" fmla="*/ 212651 w 8360166"/>
              <a:gd name="connsiteY22" fmla="*/ 5916018 h 7163369"/>
              <a:gd name="connsiteX23" fmla="*/ 318976 w 8360166"/>
              <a:gd name="connsiteY23" fmla="*/ 6171199 h 7163369"/>
              <a:gd name="connsiteX24" fmla="*/ 340242 w 8360166"/>
              <a:gd name="connsiteY24" fmla="*/ 6234995 h 7163369"/>
              <a:gd name="connsiteX25" fmla="*/ 574158 w 8360166"/>
              <a:gd name="connsiteY25" fmla="*/ 6256260 h 7163369"/>
              <a:gd name="connsiteX26" fmla="*/ 5401339 w 8360166"/>
              <a:gd name="connsiteY26" fmla="*/ 6256260 h 7163369"/>
              <a:gd name="connsiteX27" fmla="*/ 5699051 w 8360166"/>
              <a:gd name="connsiteY27" fmla="*/ 6234995 h 7163369"/>
              <a:gd name="connsiteX28" fmla="*/ 5869172 w 8360166"/>
              <a:gd name="connsiteY28" fmla="*/ 6192464 h 7163369"/>
              <a:gd name="connsiteX29" fmla="*/ 5932967 w 8360166"/>
              <a:gd name="connsiteY29" fmla="*/ 6171199 h 7163369"/>
              <a:gd name="connsiteX30" fmla="*/ 6166883 w 8360166"/>
              <a:gd name="connsiteY30" fmla="*/ 6149934 h 7163369"/>
              <a:gd name="connsiteX31" fmla="*/ 6251944 w 8360166"/>
              <a:gd name="connsiteY31" fmla="*/ 6128669 h 7163369"/>
              <a:gd name="connsiteX32" fmla="*/ 6294474 w 8360166"/>
              <a:gd name="connsiteY32" fmla="*/ 6064874 h 7163369"/>
              <a:gd name="connsiteX33" fmla="*/ 6358269 w 8360166"/>
              <a:gd name="connsiteY33" fmla="*/ 6022343 h 7163369"/>
              <a:gd name="connsiteX34" fmla="*/ 6400800 w 8360166"/>
              <a:gd name="connsiteY34" fmla="*/ 5894753 h 7163369"/>
              <a:gd name="connsiteX35" fmla="*/ 6358269 w 8360166"/>
              <a:gd name="connsiteY35" fmla="*/ 5256799 h 7163369"/>
              <a:gd name="connsiteX36" fmla="*/ 6337004 w 8360166"/>
              <a:gd name="connsiteY36" fmla="*/ 5107943 h 7163369"/>
              <a:gd name="connsiteX37" fmla="*/ 6315739 w 8360166"/>
              <a:gd name="connsiteY37" fmla="*/ 5044148 h 7163369"/>
              <a:gd name="connsiteX38" fmla="*/ 6294474 w 8360166"/>
              <a:gd name="connsiteY38" fmla="*/ 4831497 h 7163369"/>
              <a:gd name="connsiteX39" fmla="*/ 6273209 w 8360166"/>
              <a:gd name="connsiteY39" fmla="*/ 4767702 h 7163369"/>
              <a:gd name="connsiteX40" fmla="*/ 6251944 w 8360166"/>
              <a:gd name="connsiteY40" fmla="*/ 4661376 h 7163369"/>
              <a:gd name="connsiteX41" fmla="*/ 6230679 w 8360166"/>
              <a:gd name="connsiteY41" fmla="*/ 4065953 h 7163369"/>
              <a:gd name="connsiteX42" fmla="*/ 6209414 w 8360166"/>
              <a:gd name="connsiteY42" fmla="*/ 2832576 h 7163369"/>
              <a:gd name="connsiteX43" fmla="*/ 6188149 w 8360166"/>
              <a:gd name="connsiteY43" fmla="*/ 2768781 h 7163369"/>
              <a:gd name="connsiteX44" fmla="*/ 6166883 w 8360166"/>
              <a:gd name="connsiteY44" fmla="*/ 2683720 h 7163369"/>
              <a:gd name="connsiteX45" fmla="*/ 6166883 w 8360166"/>
              <a:gd name="connsiteY45" fmla="*/ 1067571 h 7163369"/>
              <a:gd name="connsiteX46" fmla="*/ 6188149 w 8360166"/>
              <a:gd name="connsiteY46" fmla="*/ 961246 h 7163369"/>
              <a:gd name="connsiteX47" fmla="*/ 6251944 w 8360166"/>
              <a:gd name="connsiteY47" fmla="*/ 280762 h 7163369"/>
              <a:gd name="connsiteX48" fmla="*/ 6358269 w 8360166"/>
              <a:gd name="connsiteY48" fmla="*/ 153171 h 7163369"/>
              <a:gd name="connsiteX49" fmla="*/ 6485860 w 8360166"/>
              <a:gd name="connsiteY49" fmla="*/ 110641 h 7163369"/>
              <a:gd name="connsiteX50" fmla="*/ 7017488 w 8360166"/>
              <a:gd name="connsiteY50" fmla="*/ 131906 h 7163369"/>
              <a:gd name="connsiteX51" fmla="*/ 7166344 w 8360166"/>
              <a:gd name="connsiteY51" fmla="*/ 153171 h 7163369"/>
              <a:gd name="connsiteX52" fmla="*/ 7208874 w 8360166"/>
              <a:gd name="connsiteY52" fmla="*/ 195702 h 7163369"/>
              <a:gd name="connsiteX53" fmla="*/ 8137054 w 8360166"/>
              <a:gd name="connsiteY53" fmla="*/ 297620 h 7163369"/>
              <a:gd name="connsiteX54" fmla="*/ 8281070 w 8360166"/>
              <a:gd name="connsiteY54" fmla="*/ 658975 h 7163369"/>
              <a:gd name="connsiteX55" fmla="*/ 8353078 w 8360166"/>
              <a:gd name="connsiteY55" fmla="*/ 1020330 h 7163369"/>
              <a:gd name="connsiteX56" fmla="*/ 8353077 w 8360166"/>
              <a:gd name="connsiteY56" fmla="*/ 1622589 h 7163369"/>
              <a:gd name="connsiteX57" fmla="*/ 8281069 w 8360166"/>
              <a:gd name="connsiteY57" fmla="*/ 2947558 h 7163369"/>
              <a:gd name="connsiteX58" fmla="*/ 8209061 w 8360166"/>
              <a:gd name="connsiteY58" fmla="*/ 4874786 h 7163369"/>
              <a:gd name="connsiteX59" fmla="*/ 8209061 w 8360166"/>
              <a:gd name="connsiteY59" fmla="*/ 6199755 h 7163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8360166" h="7163369">
                <a:moveTo>
                  <a:pt x="1080270" y="7163369"/>
                </a:moveTo>
                <a:cubicBezTo>
                  <a:pt x="1087358" y="5561397"/>
                  <a:pt x="1113060" y="3477573"/>
                  <a:pt x="1127051" y="1875646"/>
                </a:cubicBezTo>
                <a:cubicBezTo>
                  <a:pt x="1127247" y="1853231"/>
                  <a:pt x="1144908" y="1834005"/>
                  <a:pt x="1148316" y="1811850"/>
                </a:cubicBezTo>
                <a:cubicBezTo>
                  <a:pt x="1159148" y="1741441"/>
                  <a:pt x="1162493" y="1670083"/>
                  <a:pt x="1169581" y="1599199"/>
                </a:cubicBezTo>
                <a:cubicBezTo>
                  <a:pt x="1162493" y="1131367"/>
                  <a:pt x="1175009" y="662826"/>
                  <a:pt x="1148316" y="195702"/>
                </a:cubicBezTo>
                <a:cubicBezTo>
                  <a:pt x="1146294" y="160318"/>
                  <a:pt x="1103305" y="140696"/>
                  <a:pt x="1084521" y="110641"/>
                </a:cubicBezTo>
                <a:cubicBezTo>
                  <a:pt x="1015370" y="0"/>
                  <a:pt x="1083798" y="39518"/>
                  <a:pt x="978195" y="4315"/>
                </a:cubicBezTo>
                <a:lnTo>
                  <a:pt x="510362" y="25581"/>
                </a:lnTo>
                <a:cubicBezTo>
                  <a:pt x="446307" y="29714"/>
                  <a:pt x="381917" y="34258"/>
                  <a:pt x="318976" y="46846"/>
                </a:cubicBezTo>
                <a:cubicBezTo>
                  <a:pt x="275016" y="55638"/>
                  <a:pt x="191386" y="89376"/>
                  <a:pt x="191386" y="89376"/>
                </a:cubicBezTo>
                <a:cubicBezTo>
                  <a:pt x="184298" y="138995"/>
                  <a:pt x="179951" y="189083"/>
                  <a:pt x="170121" y="238232"/>
                </a:cubicBezTo>
                <a:cubicBezTo>
                  <a:pt x="158657" y="295549"/>
                  <a:pt x="127590" y="408353"/>
                  <a:pt x="127590" y="408353"/>
                </a:cubicBezTo>
                <a:cubicBezTo>
                  <a:pt x="120502" y="507590"/>
                  <a:pt x="123615" y="608088"/>
                  <a:pt x="106325" y="706064"/>
                </a:cubicBezTo>
                <a:cubicBezTo>
                  <a:pt x="101883" y="731233"/>
                  <a:pt x="68807" y="744799"/>
                  <a:pt x="63795" y="769860"/>
                </a:cubicBezTo>
                <a:cubicBezTo>
                  <a:pt x="47056" y="853558"/>
                  <a:pt x="47694" y="939842"/>
                  <a:pt x="42530" y="1025041"/>
                </a:cubicBezTo>
                <a:cubicBezTo>
                  <a:pt x="12755" y="1516330"/>
                  <a:pt x="69510" y="1326873"/>
                  <a:pt x="0" y="1535404"/>
                </a:cubicBezTo>
                <a:cubicBezTo>
                  <a:pt x="7088" y="1755143"/>
                  <a:pt x="9070" y="1975107"/>
                  <a:pt x="21265" y="2194622"/>
                </a:cubicBezTo>
                <a:cubicBezTo>
                  <a:pt x="30343" y="2358018"/>
                  <a:pt x="56687" y="2520227"/>
                  <a:pt x="63795" y="2683720"/>
                </a:cubicBezTo>
                <a:cubicBezTo>
                  <a:pt x="73695" y="2911421"/>
                  <a:pt x="61730" y="3092299"/>
                  <a:pt x="106325" y="3300409"/>
                </a:cubicBezTo>
                <a:cubicBezTo>
                  <a:pt x="118572" y="3357563"/>
                  <a:pt x="134678" y="3413822"/>
                  <a:pt x="148855" y="3470529"/>
                </a:cubicBezTo>
                <a:lnTo>
                  <a:pt x="170121" y="3555590"/>
                </a:lnTo>
                <a:cubicBezTo>
                  <a:pt x="177209" y="4016334"/>
                  <a:pt x="183085" y="4477098"/>
                  <a:pt x="191386" y="4937822"/>
                </a:cubicBezTo>
                <a:cubicBezTo>
                  <a:pt x="197261" y="5263911"/>
                  <a:pt x="200116" y="5590117"/>
                  <a:pt x="212651" y="5916018"/>
                </a:cubicBezTo>
                <a:cubicBezTo>
                  <a:pt x="222516" y="6172500"/>
                  <a:pt x="233476" y="5914707"/>
                  <a:pt x="318976" y="6171199"/>
                </a:cubicBezTo>
                <a:cubicBezTo>
                  <a:pt x="326065" y="6192464"/>
                  <a:pt x="318977" y="6227907"/>
                  <a:pt x="340242" y="6234995"/>
                </a:cubicBezTo>
                <a:cubicBezTo>
                  <a:pt x="414518" y="6259754"/>
                  <a:pt x="496186" y="6249172"/>
                  <a:pt x="574158" y="6256260"/>
                </a:cubicBezTo>
                <a:cubicBezTo>
                  <a:pt x="2135176" y="6646514"/>
                  <a:pt x="3792336" y="6269838"/>
                  <a:pt x="5401339" y="6256260"/>
                </a:cubicBezTo>
                <a:cubicBezTo>
                  <a:pt x="5500826" y="6255420"/>
                  <a:pt x="5599814" y="6242083"/>
                  <a:pt x="5699051" y="6234995"/>
                </a:cubicBezTo>
                <a:cubicBezTo>
                  <a:pt x="5844869" y="6186387"/>
                  <a:pt x="5663897" y="6243782"/>
                  <a:pt x="5869172" y="6192464"/>
                </a:cubicBezTo>
                <a:cubicBezTo>
                  <a:pt x="5890918" y="6187028"/>
                  <a:pt x="5910777" y="6174369"/>
                  <a:pt x="5932967" y="6171199"/>
                </a:cubicBezTo>
                <a:cubicBezTo>
                  <a:pt x="6010474" y="6160127"/>
                  <a:pt x="6088911" y="6157022"/>
                  <a:pt x="6166883" y="6149934"/>
                </a:cubicBezTo>
                <a:cubicBezTo>
                  <a:pt x="6195237" y="6142846"/>
                  <a:pt x="6227626" y="6144881"/>
                  <a:pt x="6251944" y="6128669"/>
                </a:cubicBezTo>
                <a:cubicBezTo>
                  <a:pt x="6273209" y="6114492"/>
                  <a:pt x="6276402" y="6082946"/>
                  <a:pt x="6294474" y="6064874"/>
                </a:cubicBezTo>
                <a:cubicBezTo>
                  <a:pt x="6312546" y="6046802"/>
                  <a:pt x="6337004" y="6036520"/>
                  <a:pt x="6358269" y="6022343"/>
                </a:cubicBezTo>
                <a:cubicBezTo>
                  <a:pt x="6372446" y="5979813"/>
                  <a:pt x="6402459" y="5939553"/>
                  <a:pt x="6400800" y="5894753"/>
                </a:cubicBezTo>
                <a:cubicBezTo>
                  <a:pt x="6378705" y="5298195"/>
                  <a:pt x="6440100" y="5502284"/>
                  <a:pt x="6358269" y="5256799"/>
                </a:cubicBezTo>
                <a:cubicBezTo>
                  <a:pt x="6351181" y="5207180"/>
                  <a:pt x="6346834" y="5157092"/>
                  <a:pt x="6337004" y="5107943"/>
                </a:cubicBezTo>
                <a:cubicBezTo>
                  <a:pt x="6332608" y="5085963"/>
                  <a:pt x="6319147" y="5066303"/>
                  <a:pt x="6315739" y="5044148"/>
                </a:cubicBezTo>
                <a:cubicBezTo>
                  <a:pt x="6304907" y="4973739"/>
                  <a:pt x="6305306" y="4901906"/>
                  <a:pt x="6294474" y="4831497"/>
                </a:cubicBezTo>
                <a:cubicBezTo>
                  <a:pt x="6291066" y="4809342"/>
                  <a:pt x="6278645" y="4789448"/>
                  <a:pt x="6273209" y="4767702"/>
                </a:cubicBezTo>
                <a:cubicBezTo>
                  <a:pt x="6264443" y="4732637"/>
                  <a:pt x="6259032" y="4696818"/>
                  <a:pt x="6251944" y="4661376"/>
                </a:cubicBezTo>
                <a:cubicBezTo>
                  <a:pt x="6244856" y="4462902"/>
                  <a:pt x="6235296" y="4264500"/>
                  <a:pt x="6230679" y="4065953"/>
                </a:cubicBezTo>
                <a:cubicBezTo>
                  <a:pt x="6221119" y="3654877"/>
                  <a:pt x="6222888" y="3243542"/>
                  <a:pt x="6209414" y="2832576"/>
                </a:cubicBezTo>
                <a:cubicBezTo>
                  <a:pt x="6208679" y="2810173"/>
                  <a:pt x="6194307" y="2790334"/>
                  <a:pt x="6188149" y="2768781"/>
                </a:cubicBezTo>
                <a:cubicBezTo>
                  <a:pt x="6180120" y="2740679"/>
                  <a:pt x="6173972" y="2712074"/>
                  <a:pt x="6166883" y="2683720"/>
                </a:cubicBezTo>
                <a:cubicBezTo>
                  <a:pt x="6126714" y="1960678"/>
                  <a:pt x="6130851" y="2202560"/>
                  <a:pt x="6166883" y="1067571"/>
                </a:cubicBezTo>
                <a:cubicBezTo>
                  <a:pt x="6168030" y="1031446"/>
                  <a:pt x="6181060" y="996688"/>
                  <a:pt x="6188149" y="961246"/>
                </a:cubicBezTo>
                <a:cubicBezTo>
                  <a:pt x="6193849" y="813049"/>
                  <a:pt x="6155294" y="474063"/>
                  <a:pt x="6251944" y="280762"/>
                </a:cubicBezTo>
                <a:cubicBezTo>
                  <a:pt x="6289925" y="204799"/>
                  <a:pt x="6280981" y="187522"/>
                  <a:pt x="6358269" y="153171"/>
                </a:cubicBezTo>
                <a:cubicBezTo>
                  <a:pt x="6399236" y="134963"/>
                  <a:pt x="6485860" y="110641"/>
                  <a:pt x="6485860" y="110641"/>
                </a:cubicBezTo>
                <a:cubicBezTo>
                  <a:pt x="6663069" y="117729"/>
                  <a:pt x="6840482" y="120843"/>
                  <a:pt x="7017488" y="131906"/>
                </a:cubicBezTo>
                <a:cubicBezTo>
                  <a:pt x="7067513" y="135033"/>
                  <a:pt x="7118794" y="137321"/>
                  <a:pt x="7166344" y="153171"/>
                </a:cubicBezTo>
                <a:cubicBezTo>
                  <a:pt x="7185364" y="159511"/>
                  <a:pt x="7196350" y="180046"/>
                  <a:pt x="7208874" y="195702"/>
                </a:cubicBezTo>
                <a:cubicBezTo>
                  <a:pt x="7311863" y="324439"/>
                  <a:pt x="8065586" y="168979"/>
                  <a:pt x="8137054" y="297620"/>
                </a:cubicBezTo>
                <a:cubicBezTo>
                  <a:pt x="8161878" y="342303"/>
                  <a:pt x="8264906" y="610483"/>
                  <a:pt x="8281070" y="658975"/>
                </a:cubicBezTo>
                <a:cubicBezTo>
                  <a:pt x="8320819" y="778222"/>
                  <a:pt x="8305112" y="828464"/>
                  <a:pt x="8353078" y="1020330"/>
                </a:cubicBezTo>
                <a:cubicBezTo>
                  <a:pt x="8360166" y="1048684"/>
                  <a:pt x="8348272" y="1593760"/>
                  <a:pt x="8353077" y="1622589"/>
                </a:cubicBezTo>
                <a:cubicBezTo>
                  <a:pt x="8341076" y="1943794"/>
                  <a:pt x="8305072" y="2405525"/>
                  <a:pt x="8281069" y="2947558"/>
                </a:cubicBezTo>
                <a:cubicBezTo>
                  <a:pt x="8269068" y="3389214"/>
                  <a:pt x="8221062" y="4332753"/>
                  <a:pt x="8209061" y="4874786"/>
                </a:cubicBezTo>
                <a:cubicBezTo>
                  <a:pt x="8180919" y="4987354"/>
                  <a:pt x="8209061" y="6085469"/>
                  <a:pt x="8209061" y="6199755"/>
                </a:cubicBezTo>
              </a:path>
            </a:pathLst>
          </a:custGeom>
          <a:noFill/>
          <a:ln w="57150" cap="flat" cmpd="sng" algn="ctr">
            <a:solidFill>
              <a:srgbClr val="FF0000"/>
            </a:solidFill>
            <a:prstDash val="sysDash"/>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7" name="TextBox 336"/>
          <p:cNvSpPr txBox="1"/>
          <p:nvPr/>
        </p:nvSpPr>
        <p:spPr>
          <a:xfrm>
            <a:off x="7890537" y="1344216"/>
            <a:ext cx="934871" cy="646331"/>
          </a:xfrm>
          <a:prstGeom prst="rect">
            <a:avLst/>
          </a:prstGeom>
          <a:noFill/>
        </p:spPr>
        <p:txBody>
          <a:bodyPr wrap="none" rtlCol="0">
            <a:spAutoFit/>
          </a:bodyPr>
          <a:lstStyle/>
          <a:p>
            <a:pPr algn="ctr"/>
            <a:r>
              <a:rPr lang="en-GB" sz="1800" dirty="0" smtClean="0">
                <a:solidFill>
                  <a:srgbClr val="C00000"/>
                </a:solidFill>
              </a:rPr>
              <a:t>@D</a:t>
            </a:r>
          </a:p>
          <a:p>
            <a:pPr algn="ctr"/>
            <a:r>
              <a:rPr lang="en-GB" sz="1800" dirty="0" smtClean="0"/>
              <a:t>@P/D?</a:t>
            </a:r>
            <a:endParaRPr lang="en-US" sz="1800" dirty="0"/>
          </a:p>
        </p:txBody>
      </p:sp>
      <p:sp>
        <p:nvSpPr>
          <p:cNvPr id="338" name="TextBox 337"/>
          <p:cNvSpPr txBox="1"/>
          <p:nvPr/>
        </p:nvSpPr>
        <p:spPr>
          <a:xfrm>
            <a:off x="7243941" y="1704256"/>
            <a:ext cx="998992" cy="646331"/>
          </a:xfrm>
          <a:prstGeom prst="rect">
            <a:avLst/>
          </a:prstGeom>
          <a:noFill/>
        </p:spPr>
        <p:txBody>
          <a:bodyPr wrap="none" rtlCol="0">
            <a:spAutoFit/>
          </a:bodyPr>
          <a:lstStyle/>
          <a:p>
            <a:pPr algn="ctr"/>
            <a:r>
              <a:rPr lang="en-GB" sz="1800" dirty="0" smtClean="0">
                <a:solidFill>
                  <a:srgbClr val="C00000"/>
                </a:solidFill>
              </a:rPr>
              <a:t>@C</a:t>
            </a:r>
          </a:p>
          <a:p>
            <a:pPr algn="ctr"/>
            <a:r>
              <a:rPr lang="en-GB" sz="1800" dirty="0" smtClean="0"/>
              <a:t>@W/C?</a:t>
            </a:r>
            <a:endParaRPr lang="en-US" sz="1800" dirty="0"/>
          </a:p>
        </p:txBody>
      </p:sp>
      <p:sp>
        <p:nvSpPr>
          <p:cNvPr id="340" name="Oval 339"/>
          <p:cNvSpPr/>
          <p:nvPr/>
        </p:nvSpPr>
        <p:spPr bwMode="auto">
          <a:xfrm>
            <a:off x="7336904" y="1272208"/>
            <a:ext cx="1368152" cy="1152128"/>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1" name="TextBox 340"/>
          <p:cNvSpPr txBox="1"/>
          <p:nvPr/>
        </p:nvSpPr>
        <p:spPr>
          <a:xfrm>
            <a:off x="-7912" y="7896944"/>
            <a:ext cx="6624736" cy="1754326"/>
          </a:xfrm>
          <a:prstGeom prst="rect">
            <a:avLst/>
          </a:prstGeom>
          <a:noFill/>
        </p:spPr>
        <p:txBody>
          <a:bodyPr wrap="square" rtlCol="0">
            <a:spAutoFit/>
          </a:bodyPr>
          <a:lstStyle/>
          <a:p>
            <a:r>
              <a:rPr lang="en-GB" sz="1800" dirty="0" smtClean="0">
                <a:solidFill>
                  <a:srgbClr val="C00000"/>
                </a:solidFill>
              </a:rPr>
              <a:t>EC MIP functions on Standby SNCP Gateway do not need to use common MAC address @W/@P; instead those can inherit MAC address from EUI-48 (@C, @D).</a:t>
            </a:r>
          </a:p>
          <a:p>
            <a:endParaRPr lang="en-GB" sz="1800" dirty="0" smtClean="0">
              <a:solidFill>
                <a:srgbClr val="C00000"/>
              </a:solidFill>
            </a:endParaRPr>
          </a:p>
          <a:p>
            <a:r>
              <a:rPr lang="en-GB" sz="1800" dirty="0" smtClean="0">
                <a:solidFill>
                  <a:srgbClr val="C00000"/>
                </a:solidFill>
              </a:rPr>
              <a:t>Now it is possible to do loopback between EC SNCP MEP functions and those MIP functions.</a:t>
            </a:r>
            <a:endParaRPr lang="en-US" sz="1800"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6"/>
                                        </p:tgtEl>
                                        <p:attrNameLst>
                                          <p:attrName>style.visibility</p:attrName>
                                        </p:attrNameLst>
                                      </p:cBhvr>
                                      <p:to>
                                        <p:strVal val="visible"/>
                                      </p:to>
                                    </p:set>
                                  </p:childTnLst>
                                  <p:subTnLst>
                                    <p:set>
                                      <p:cBhvr override="childStyle">
                                        <p:cTn dur="1" fill="hold" display="0" masterRel="nextClick" afterEffect="1"/>
                                        <p:tgtEl>
                                          <p:spTgt spid="336"/>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9890" y="220892"/>
            <a:ext cx="11809582" cy="1218635"/>
          </a:xfrm>
        </p:spPr>
        <p:txBody>
          <a:bodyPr/>
          <a:lstStyle/>
          <a:p>
            <a:r>
              <a:rPr lang="en-GB" dirty="0" smtClean="0"/>
              <a:t>PB Bridge Model of DAS</a:t>
            </a:r>
            <a:br>
              <a:rPr lang="en-GB" dirty="0" smtClean="0"/>
            </a:br>
            <a:r>
              <a:rPr lang="en-GB" sz="2800" dirty="0" smtClean="0"/>
              <a:t>(example with EC SNCP)</a:t>
            </a:r>
            <a:endParaRPr lang="en-US" sz="2800" dirty="0"/>
          </a:p>
        </p:txBody>
      </p:sp>
      <p:sp>
        <p:nvSpPr>
          <p:cNvPr id="13" name="Rectangle 12"/>
          <p:cNvSpPr/>
          <p:nvPr/>
        </p:nvSpPr>
        <p:spPr bwMode="auto">
          <a:xfrm>
            <a:off x="2800399"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2800399"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2800399"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08511"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08511"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3808511"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3808511"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3808511"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4816623"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4816623"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4816623"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 name="Rectangle 25"/>
          <p:cNvSpPr/>
          <p:nvPr/>
        </p:nvSpPr>
        <p:spPr bwMode="auto">
          <a:xfrm>
            <a:off x="4816623"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 name="Rectangle 26"/>
          <p:cNvSpPr/>
          <p:nvPr/>
        </p:nvSpPr>
        <p:spPr bwMode="auto">
          <a:xfrm>
            <a:off x="4816623"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8" name="Straight Connector 27"/>
          <p:cNvCxnSpPr/>
          <p:nvPr/>
        </p:nvCxnSpPr>
        <p:spPr bwMode="auto">
          <a:xfrm flipH="1" flipV="1">
            <a:off x="3232447" y="5068887"/>
            <a:ext cx="1" cy="11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29" name="Straight Connector 28"/>
          <p:cNvCxnSpPr/>
          <p:nvPr/>
        </p:nvCxnSpPr>
        <p:spPr bwMode="auto">
          <a:xfrm flipV="1">
            <a:off x="4240559"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0" name="Freeform 29"/>
          <p:cNvSpPr/>
          <p:nvPr/>
        </p:nvSpPr>
        <p:spPr bwMode="auto">
          <a:xfrm flipV="1">
            <a:off x="5320680" y="5060322"/>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1" name="TextBox 30"/>
          <p:cNvSpPr txBox="1"/>
          <p:nvPr/>
        </p:nvSpPr>
        <p:spPr>
          <a:xfrm>
            <a:off x="1504256" y="5337755"/>
            <a:ext cx="700833" cy="523220"/>
          </a:xfrm>
          <a:prstGeom prst="rect">
            <a:avLst/>
          </a:prstGeom>
          <a:noFill/>
        </p:spPr>
        <p:txBody>
          <a:bodyPr wrap="none" rtlCol="0">
            <a:spAutoFit/>
          </a:bodyPr>
          <a:lstStyle/>
          <a:p>
            <a:r>
              <a:rPr lang="en-US" sz="1400" dirty="0" smtClean="0"/>
              <a:t>E-NNI</a:t>
            </a:r>
          </a:p>
          <a:p>
            <a:r>
              <a:rPr lang="en-US" sz="1400" dirty="0" smtClean="0"/>
              <a:t>Link 2</a:t>
            </a:r>
            <a:endParaRPr lang="en-GB" sz="1400" dirty="0"/>
          </a:p>
        </p:txBody>
      </p:sp>
      <p:sp>
        <p:nvSpPr>
          <p:cNvPr id="32" name="TextBox 31"/>
          <p:cNvSpPr txBox="1"/>
          <p:nvPr/>
        </p:nvSpPr>
        <p:spPr>
          <a:xfrm>
            <a:off x="4240559" y="5337755"/>
            <a:ext cx="710451" cy="523220"/>
          </a:xfrm>
          <a:prstGeom prst="rect">
            <a:avLst/>
          </a:prstGeom>
          <a:noFill/>
        </p:spPr>
        <p:txBody>
          <a:bodyPr wrap="none" rtlCol="0">
            <a:spAutoFit/>
          </a:bodyPr>
          <a:lstStyle/>
          <a:p>
            <a:r>
              <a:rPr lang="en-US" sz="1400" dirty="0" smtClean="0"/>
              <a:t>I-NNI</a:t>
            </a:r>
          </a:p>
          <a:p>
            <a:r>
              <a:rPr lang="en-US" sz="1400" dirty="0" smtClean="0"/>
              <a:t>Link a</a:t>
            </a:r>
            <a:endParaRPr lang="en-GB" sz="1400" dirty="0"/>
          </a:p>
        </p:txBody>
      </p:sp>
      <p:sp>
        <p:nvSpPr>
          <p:cNvPr id="37" name="Rectangle 36"/>
          <p:cNvSpPr/>
          <p:nvPr/>
        </p:nvSpPr>
        <p:spPr bwMode="auto">
          <a:xfrm flipH="1">
            <a:off x="9067274"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8" name="Rectangle 37"/>
          <p:cNvSpPr/>
          <p:nvPr/>
        </p:nvSpPr>
        <p:spPr bwMode="auto">
          <a:xfrm flipH="1">
            <a:off x="9067274"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9" name="Rectangle 38"/>
          <p:cNvSpPr/>
          <p:nvPr/>
        </p:nvSpPr>
        <p:spPr bwMode="auto">
          <a:xfrm flipH="1">
            <a:off x="9067274"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1" name="Rectangle 40"/>
          <p:cNvSpPr/>
          <p:nvPr/>
        </p:nvSpPr>
        <p:spPr bwMode="auto">
          <a:xfrm flipH="1">
            <a:off x="8059162"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2" name="Rectangle 41"/>
          <p:cNvSpPr/>
          <p:nvPr/>
        </p:nvSpPr>
        <p:spPr bwMode="auto">
          <a:xfrm flipH="1">
            <a:off x="8059162"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3" name="Rectangle 42"/>
          <p:cNvSpPr/>
          <p:nvPr/>
        </p:nvSpPr>
        <p:spPr bwMode="auto">
          <a:xfrm flipH="1">
            <a:off x="8059162"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4" name="Rectangle 43"/>
          <p:cNvSpPr/>
          <p:nvPr/>
        </p:nvSpPr>
        <p:spPr bwMode="auto">
          <a:xfrm flipH="1">
            <a:off x="8059162"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5" name="Rectangle 44"/>
          <p:cNvSpPr/>
          <p:nvPr/>
        </p:nvSpPr>
        <p:spPr bwMode="auto">
          <a:xfrm flipH="1">
            <a:off x="8059162"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7" name="Rectangle 46"/>
          <p:cNvSpPr/>
          <p:nvPr/>
        </p:nvSpPr>
        <p:spPr bwMode="auto">
          <a:xfrm flipH="1">
            <a:off x="7051050"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8" name="Rectangle 47"/>
          <p:cNvSpPr/>
          <p:nvPr/>
        </p:nvSpPr>
        <p:spPr bwMode="auto">
          <a:xfrm flipH="1">
            <a:off x="7051050"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9" name="Rectangle 48"/>
          <p:cNvSpPr/>
          <p:nvPr/>
        </p:nvSpPr>
        <p:spPr bwMode="auto">
          <a:xfrm flipH="1">
            <a:off x="7051050"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 name="Rectangle 49"/>
          <p:cNvSpPr/>
          <p:nvPr/>
        </p:nvSpPr>
        <p:spPr bwMode="auto">
          <a:xfrm flipH="1">
            <a:off x="7051050"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 name="Rectangle 50"/>
          <p:cNvSpPr/>
          <p:nvPr/>
        </p:nvSpPr>
        <p:spPr bwMode="auto">
          <a:xfrm flipH="1">
            <a:off x="7051050"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2" name="Straight Connector 51"/>
          <p:cNvCxnSpPr/>
          <p:nvPr/>
        </p:nvCxnSpPr>
        <p:spPr bwMode="auto">
          <a:xfrm flipV="1">
            <a:off x="9569152" y="5068887"/>
            <a:ext cx="2178" cy="11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flipV="1">
            <a:off x="8563218" y="5068887"/>
            <a:ext cx="0" cy="792088"/>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54" name="Freeform 53"/>
          <p:cNvSpPr/>
          <p:nvPr/>
        </p:nvSpPr>
        <p:spPr bwMode="auto">
          <a:xfrm flipH="1" flipV="1">
            <a:off x="7192886" y="5060319"/>
            <a:ext cx="288034"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55" name="TextBox 54"/>
          <p:cNvSpPr txBox="1"/>
          <p:nvPr/>
        </p:nvSpPr>
        <p:spPr>
          <a:xfrm flipH="1">
            <a:off x="10598700" y="5337755"/>
            <a:ext cx="710451" cy="523220"/>
          </a:xfrm>
          <a:prstGeom prst="rect">
            <a:avLst/>
          </a:prstGeom>
          <a:noFill/>
        </p:spPr>
        <p:txBody>
          <a:bodyPr wrap="none" rtlCol="0">
            <a:spAutoFit/>
          </a:bodyPr>
          <a:lstStyle/>
          <a:p>
            <a:r>
              <a:rPr lang="en-US" sz="1400" dirty="0" smtClean="0"/>
              <a:t>E-NNI</a:t>
            </a:r>
          </a:p>
          <a:p>
            <a:r>
              <a:rPr lang="en-US" sz="1400" dirty="0" smtClean="0"/>
              <a:t>Link 3</a:t>
            </a:r>
            <a:endParaRPr lang="en-GB" sz="1400" dirty="0"/>
          </a:p>
        </p:txBody>
      </p:sp>
      <p:sp>
        <p:nvSpPr>
          <p:cNvPr id="56" name="TextBox 55"/>
          <p:cNvSpPr txBox="1"/>
          <p:nvPr/>
        </p:nvSpPr>
        <p:spPr>
          <a:xfrm flipH="1">
            <a:off x="7852767" y="5337755"/>
            <a:ext cx="710451" cy="523220"/>
          </a:xfrm>
          <a:prstGeom prst="rect">
            <a:avLst/>
          </a:prstGeom>
          <a:noFill/>
        </p:spPr>
        <p:txBody>
          <a:bodyPr wrap="none" rtlCol="0">
            <a:spAutoFit/>
          </a:bodyPr>
          <a:lstStyle/>
          <a:p>
            <a:r>
              <a:rPr lang="en-US" sz="1400" dirty="0" smtClean="0"/>
              <a:t>I-NNI</a:t>
            </a:r>
          </a:p>
          <a:p>
            <a:r>
              <a:rPr lang="en-US" sz="1400" dirty="0" smtClean="0"/>
              <a:t>Link b</a:t>
            </a:r>
            <a:endParaRPr lang="en-GB" sz="1400" dirty="0"/>
          </a:p>
        </p:txBody>
      </p:sp>
      <p:sp>
        <p:nvSpPr>
          <p:cNvPr id="84" name="Rectangle 83"/>
          <p:cNvSpPr/>
          <p:nvPr/>
        </p:nvSpPr>
        <p:spPr bwMode="auto">
          <a:xfrm flipH="1">
            <a:off x="9067274" y="4060775"/>
            <a:ext cx="2950150"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03" name="Rectangle 102"/>
          <p:cNvSpPr/>
          <p:nvPr/>
        </p:nvSpPr>
        <p:spPr bwMode="auto">
          <a:xfrm flipH="1">
            <a:off x="7051050" y="2404591"/>
            <a:ext cx="3958262"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113" name="Straight Connector 112"/>
          <p:cNvCxnSpPr>
            <a:stCxn id="30" idx="2"/>
            <a:endCxn id="54" idx="2"/>
          </p:cNvCxnSpPr>
          <p:nvPr/>
        </p:nvCxnSpPr>
        <p:spPr bwMode="auto">
          <a:xfrm flipV="1">
            <a:off x="6328792" y="5284908"/>
            <a:ext cx="864094" cy="3"/>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14" name="TextBox 113"/>
          <p:cNvSpPr txBox="1"/>
          <p:nvPr/>
        </p:nvSpPr>
        <p:spPr>
          <a:xfrm>
            <a:off x="5464696" y="5049723"/>
            <a:ext cx="1872208" cy="523220"/>
          </a:xfrm>
          <a:prstGeom prst="rect">
            <a:avLst/>
          </a:prstGeom>
          <a:noFill/>
        </p:spPr>
        <p:txBody>
          <a:bodyPr wrap="square" rtlCol="0">
            <a:spAutoFit/>
          </a:bodyPr>
          <a:lstStyle/>
          <a:p>
            <a:pPr algn="ctr"/>
            <a:r>
              <a:rPr lang="en-US" sz="1400" dirty="0" smtClean="0"/>
              <a:t>Network Link</a:t>
            </a:r>
          </a:p>
          <a:p>
            <a:pPr algn="ctr"/>
            <a:r>
              <a:rPr lang="en-US" sz="1400" dirty="0" smtClean="0"/>
              <a:t>Intra-DSS Link</a:t>
            </a:r>
            <a:endParaRPr lang="en-GB" sz="1400" dirty="0"/>
          </a:p>
        </p:txBody>
      </p:sp>
      <p:sp>
        <p:nvSpPr>
          <p:cNvPr id="126" name="Rectangle 125"/>
          <p:cNvSpPr/>
          <p:nvPr/>
        </p:nvSpPr>
        <p:spPr bwMode="auto">
          <a:xfrm flipH="1">
            <a:off x="10075386" y="2692623"/>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flipH="1">
            <a:off x="10075386" y="3628727"/>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10075386"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10075386"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10075386"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10075386"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32" name="Straight Connector 131"/>
          <p:cNvCxnSpPr/>
          <p:nvPr/>
        </p:nvCxnSpPr>
        <p:spPr bwMode="auto">
          <a:xfrm flipH="1" flipV="1">
            <a:off x="10579442"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47" name="Rectangle 146"/>
          <p:cNvSpPr/>
          <p:nvPr/>
        </p:nvSpPr>
        <p:spPr bwMode="auto">
          <a:xfrm flipH="1">
            <a:off x="784175" y="4060775"/>
            <a:ext cx="2952328"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48" name="Rectangle 147"/>
          <p:cNvSpPr/>
          <p:nvPr/>
        </p:nvSpPr>
        <p:spPr bwMode="auto">
          <a:xfrm flipH="1">
            <a:off x="1792287" y="2404591"/>
            <a:ext cx="3960439"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52" name="Rectangle 151"/>
          <p:cNvSpPr/>
          <p:nvPr/>
        </p:nvSpPr>
        <p:spPr bwMode="auto">
          <a:xfrm>
            <a:off x="1792287"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3" name="Rectangle 152"/>
          <p:cNvSpPr/>
          <p:nvPr/>
        </p:nvSpPr>
        <p:spPr bwMode="auto">
          <a:xfrm>
            <a:off x="1792287"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4" name="Rectangle 153"/>
          <p:cNvSpPr/>
          <p:nvPr/>
        </p:nvSpPr>
        <p:spPr bwMode="auto">
          <a:xfrm>
            <a:off x="1792287"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55" name="Straight Connector 154"/>
          <p:cNvCxnSpPr/>
          <p:nvPr/>
        </p:nvCxnSpPr>
        <p:spPr bwMode="auto">
          <a:xfrm flipV="1">
            <a:off x="2224335"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56" name="TextBox 155"/>
          <p:cNvSpPr txBox="1"/>
          <p:nvPr/>
        </p:nvSpPr>
        <p:spPr>
          <a:xfrm>
            <a:off x="496144" y="5337755"/>
            <a:ext cx="700833" cy="523220"/>
          </a:xfrm>
          <a:prstGeom prst="rect">
            <a:avLst/>
          </a:prstGeom>
          <a:noFill/>
        </p:spPr>
        <p:txBody>
          <a:bodyPr wrap="none" rtlCol="0">
            <a:spAutoFit/>
          </a:bodyPr>
          <a:lstStyle/>
          <a:p>
            <a:r>
              <a:rPr lang="en-US" sz="1400" dirty="0" smtClean="0"/>
              <a:t>E-NNI</a:t>
            </a:r>
          </a:p>
          <a:p>
            <a:r>
              <a:rPr lang="en-US" sz="1400" dirty="0" smtClean="0"/>
              <a:t>Link 1</a:t>
            </a:r>
            <a:endParaRPr lang="en-GB" sz="1400" dirty="0"/>
          </a:p>
        </p:txBody>
      </p:sp>
      <p:sp>
        <p:nvSpPr>
          <p:cNvPr id="157" name="Rectangle 156"/>
          <p:cNvSpPr/>
          <p:nvPr/>
        </p:nvSpPr>
        <p:spPr bwMode="auto">
          <a:xfrm>
            <a:off x="1792288" y="2692623"/>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a:off x="1792288" y="3628727"/>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9" name="Rectangle 158"/>
          <p:cNvSpPr/>
          <p:nvPr/>
        </p:nvSpPr>
        <p:spPr bwMode="auto">
          <a:xfrm>
            <a:off x="1792288"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784175"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Rectangle 160"/>
          <p:cNvSpPr/>
          <p:nvPr/>
        </p:nvSpPr>
        <p:spPr bwMode="auto">
          <a:xfrm>
            <a:off x="784175"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2" name="Rectangle 161"/>
          <p:cNvSpPr/>
          <p:nvPr/>
        </p:nvSpPr>
        <p:spPr bwMode="auto">
          <a:xfrm>
            <a:off x="784175"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63" name="Straight Connector 162"/>
          <p:cNvCxnSpPr/>
          <p:nvPr/>
        </p:nvCxnSpPr>
        <p:spPr bwMode="auto">
          <a:xfrm flipV="1">
            <a:off x="1216223"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60" name="Group 193"/>
          <p:cNvGrpSpPr/>
          <p:nvPr/>
        </p:nvGrpSpPr>
        <p:grpSpPr>
          <a:xfrm>
            <a:off x="10145216" y="2764631"/>
            <a:ext cx="792088" cy="792088"/>
            <a:chOff x="8993088" y="4152528"/>
            <a:chExt cx="792088" cy="792088"/>
          </a:xfrm>
        </p:grpSpPr>
        <p:sp>
          <p:nvSpPr>
            <p:cNvPr id="195" name="Isosceles Triangle 194"/>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1" name="Group 178"/>
            <p:cNvGrpSpPr/>
            <p:nvPr/>
          </p:nvGrpSpPr>
          <p:grpSpPr>
            <a:xfrm>
              <a:off x="8993088" y="4440560"/>
              <a:ext cx="216024" cy="216023"/>
              <a:chOff x="9209112" y="7464897"/>
              <a:chExt cx="432048" cy="216023"/>
            </a:xfrm>
          </p:grpSpPr>
          <p:sp>
            <p:nvSpPr>
              <p:cNvPr id="208" name="Flowchart: Delay 20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9" name="Flowchart: Delay 20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97" name="Isosceles Triangle 196"/>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8" name="Isosceles Triangle 197"/>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2" name="Group 183"/>
            <p:cNvGrpSpPr/>
            <p:nvPr/>
          </p:nvGrpSpPr>
          <p:grpSpPr>
            <a:xfrm>
              <a:off x="9281120" y="4440560"/>
              <a:ext cx="216024" cy="216023"/>
              <a:chOff x="9209112" y="7464897"/>
              <a:chExt cx="432048" cy="216023"/>
            </a:xfrm>
          </p:grpSpPr>
          <p:sp>
            <p:nvSpPr>
              <p:cNvPr id="206" name="Flowchart: Delay 20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7" name="Flowchart: Delay 20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0" name="Isosceles Triangle 199"/>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1" name="Isosceles Triangle 200"/>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3" name="Group 188"/>
            <p:cNvGrpSpPr/>
            <p:nvPr/>
          </p:nvGrpSpPr>
          <p:grpSpPr>
            <a:xfrm>
              <a:off x="9569152" y="4440560"/>
              <a:ext cx="216024" cy="216023"/>
              <a:chOff x="9209112" y="7464897"/>
              <a:chExt cx="432048" cy="216023"/>
            </a:xfrm>
          </p:grpSpPr>
          <p:sp>
            <p:nvSpPr>
              <p:cNvPr id="204" name="Flowchart: Delay 20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5" name="Flowchart: Delay 20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3" name="Isosceles Triangle 202"/>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0" name="Group 265"/>
          <p:cNvGrpSpPr/>
          <p:nvPr/>
        </p:nvGrpSpPr>
        <p:grpSpPr>
          <a:xfrm>
            <a:off x="1864297" y="2764631"/>
            <a:ext cx="792088" cy="792088"/>
            <a:chOff x="8993088" y="4152528"/>
            <a:chExt cx="792088" cy="792088"/>
          </a:xfrm>
        </p:grpSpPr>
        <p:sp>
          <p:nvSpPr>
            <p:cNvPr id="267" name="Isosceles Triangle 266"/>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1" name="Group 267"/>
            <p:cNvGrpSpPr/>
            <p:nvPr/>
          </p:nvGrpSpPr>
          <p:grpSpPr>
            <a:xfrm>
              <a:off x="8993088" y="4440560"/>
              <a:ext cx="216024" cy="216023"/>
              <a:chOff x="9209112" y="7464897"/>
              <a:chExt cx="432048" cy="216023"/>
            </a:xfrm>
          </p:grpSpPr>
          <p:sp>
            <p:nvSpPr>
              <p:cNvPr id="280" name="Flowchart: Delay 27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1" name="Flowchart: Delay 28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69" name="Isosceles Triangle 268"/>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0" name="Isosceles Triangle 269"/>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2" name="Group 270"/>
            <p:cNvGrpSpPr/>
            <p:nvPr/>
          </p:nvGrpSpPr>
          <p:grpSpPr>
            <a:xfrm>
              <a:off x="9281120" y="4440560"/>
              <a:ext cx="216024" cy="216023"/>
              <a:chOff x="9209112" y="7464897"/>
              <a:chExt cx="432048" cy="216023"/>
            </a:xfrm>
          </p:grpSpPr>
          <p:sp>
            <p:nvSpPr>
              <p:cNvPr id="278" name="Flowchart: Delay 27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9" name="Flowchart: Delay 27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2" name="Isosceles Triangle 271"/>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3" name="Isosceles Triangle 272"/>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3" name="Group 273"/>
            <p:cNvGrpSpPr/>
            <p:nvPr/>
          </p:nvGrpSpPr>
          <p:grpSpPr>
            <a:xfrm>
              <a:off x="9569152" y="4440560"/>
              <a:ext cx="216024" cy="216023"/>
              <a:chOff x="9209112" y="7464897"/>
              <a:chExt cx="432048" cy="216023"/>
            </a:xfrm>
          </p:grpSpPr>
          <p:sp>
            <p:nvSpPr>
              <p:cNvPr id="276" name="Flowchart: Delay 27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Flowchart: Delay 27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5" name="Isosceles Triangle 274"/>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99" name="Rectangle 298"/>
          <p:cNvSpPr/>
          <p:nvPr/>
        </p:nvSpPr>
        <p:spPr bwMode="auto">
          <a:xfrm flipH="1">
            <a:off x="11081320"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0" name="Rectangle 299"/>
          <p:cNvSpPr/>
          <p:nvPr/>
        </p:nvSpPr>
        <p:spPr bwMode="auto">
          <a:xfrm flipH="1">
            <a:off x="11081320"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1" name="Rectangle 300"/>
          <p:cNvSpPr/>
          <p:nvPr/>
        </p:nvSpPr>
        <p:spPr bwMode="auto">
          <a:xfrm flipH="1">
            <a:off x="11081320"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302" name="Straight Connector 301"/>
          <p:cNvCxnSpPr/>
          <p:nvPr/>
        </p:nvCxnSpPr>
        <p:spPr bwMode="auto">
          <a:xfrm flipH="1" flipV="1">
            <a:off x="11585376"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03" name="TextBox 302"/>
          <p:cNvSpPr txBox="1"/>
          <p:nvPr/>
        </p:nvSpPr>
        <p:spPr>
          <a:xfrm flipH="1">
            <a:off x="11595005" y="5337755"/>
            <a:ext cx="710451" cy="523220"/>
          </a:xfrm>
          <a:prstGeom prst="rect">
            <a:avLst/>
          </a:prstGeom>
          <a:noFill/>
        </p:spPr>
        <p:txBody>
          <a:bodyPr wrap="none" rtlCol="0">
            <a:spAutoFit/>
          </a:bodyPr>
          <a:lstStyle/>
          <a:p>
            <a:r>
              <a:rPr lang="en-US" sz="1400" dirty="0" smtClean="0"/>
              <a:t>E-NNI</a:t>
            </a:r>
          </a:p>
          <a:p>
            <a:r>
              <a:rPr lang="en-US" sz="1400" dirty="0" smtClean="0"/>
              <a:t>Link 4</a:t>
            </a:r>
            <a:endParaRPr lang="en-GB" sz="1400" dirty="0"/>
          </a:p>
        </p:txBody>
      </p:sp>
      <p:grpSp>
        <p:nvGrpSpPr>
          <p:cNvPr id="93" name="Group 324"/>
          <p:cNvGrpSpPr/>
          <p:nvPr/>
        </p:nvGrpSpPr>
        <p:grpSpPr>
          <a:xfrm>
            <a:off x="7264896" y="4348807"/>
            <a:ext cx="4528592" cy="216024"/>
            <a:chOff x="7120880" y="5376664"/>
            <a:chExt cx="4528592" cy="216024"/>
          </a:xfrm>
        </p:grpSpPr>
        <p:sp>
          <p:nvSpPr>
            <p:cNvPr id="143" name="Isosceles Triangle 142"/>
            <p:cNvSpPr/>
            <p:nvPr/>
          </p:nvSpPr>
          <p:spPr bwMode="auto">
            <a:xfrm flipV="1">
              <a:off x="112253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1" name="Isosceles Triangle 320"/>
            <p:cNvSpPr/>
            <p:nvPr/>
          </p:nvSpPr>
          <p:spPr bwMode="auto">
            <a:xfrm flipV="1">
              <a:off x="102251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2" name="Isosceles Triangle 321"/>
            <p:cNvSpPr/>
            <p:nvPr/>
          </p:nvSpPr>
          <p:spPr bwMode="auto">
            <a:xfrm flipV="1">
              <a:off x="9217024"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3" name="Isosceles Triangle 322"/>
            <p:cNvSpPr/>
            <p:nvPr/>
          </p:nvSpPr>
          <p:spPr bwMode="auto">
            <a:xfrm flipV="1">
              <a:off x="8208912"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4" name="Isosceles Triangle 323"/>
            <p:cNvSpPr/>
            <p:nvPr/>
          </p:nvSpPr>
          <p:spPr bwMode="auto">
            <a:xfrm flipV="1">
              <a:off x="7120880"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4" name="Group 325"/>
          <p:cNvGrpSpPr/>
          <p:nvPr/>
        </p:nvGrpSpPr>
        <p:grpSpPr>
          <a:xfrm>
            <a:off x="1000200" y="4348807"/>
            <a:ext cx="4528592" cy="216024"/>
            <a:chOff x="7120880" y="5376664"/>
            <a:chExt cx="4528592" cy="216024"/>
          </a:xfrm>
        </p:grpSpPr>
        <p:sp>
          <p:nvSpPr>
            <p:cNvPr id="327" name="Isosceles Triangle 326"/>
            <p:cNvSpPr/>
            <p:nvPr/>
          </p:nvSpPr>
          <p:spPr bwMode="auto">
            <a:xfrm flipV="1">
              <a:off x="112253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flipV="1">
              <a:off x="102251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Isosceles Triangle 328"/>
            <p:cNvSpPr/>
            <p:nvPr/>
          </p:nvSpPr>
          <p:spPr bwMode="auto">
            <a:xfrm flipV="1">
              <a:off x="9217024"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0" name="Isosceles Triangle 329"/>
            <p:cNvSpPr/>
            <p:nvPr/>
          </p:nvSpPr>
          <p:spPr bwMode="auto">
            <a:xfrm flipV="1">
              <a:off x="8208912"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flipV="1">
              <a:off x="7120880"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33" name="Straight Connector 332"/>
          <p:cNvCxnSpPr/>
          <p:nvPr/>
        </p:nvCxnSpPr>
        <p:spPr bwMode="auto">
          <a:xfrm flipH="1">
            <a:off x="3232450" y="6221015"/>
            <a:ext cx="63367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39" name="TextBox 338"/>
          <p:cNvSpPr txBox="1"/>
          <p:nvPr/>
        </p:nvSpPr>
        <p:spPr>
          <a:xfrm>
            <a:off x="5464696" y="5932983"/>
            <a:ext cx="1872208" cy="307777"/>
          </a:xfrm>
          <a:prstGeom prst="rect">
            <a:avLst/>
          </a:prstGeom>
          <a:noFill/>
        </p:spPr>
        <p:txBody>
          <a:bodyPr wrap="square" rtlCol="0">
            <a:spAutoFit/>
          </a:bodyPr>
          <a:lstStyle/>
          <a:p>
            <a:pPr algn="ctr"/>
            <a:r>
              <a:rPr lang="en-US" sz="1400" dirty="0" smtClean="0"/>
              <a:t>Intra-DAS Link</a:t>
            </a:r>
            <a:endParaRPr lang="en-GB" sz="1400" dirty="0"/>
          </a:p>
        </p:txBody>
      </p:sp>
      <p:sp>
        <p:nvSpPr>
          <p:cNvPr id="342" name="TextBox 341"/>
          <p:cNvSpPr txBox="1"/>
          <p:nvPr/>
        </p:nvSpPr>
        <p:spPr>
          <a:xfrm>
            <a:off x="64096" y="9276129"/>
            <a:ext cx="3264035" cy="276999"/>
          </a:xfrm>
          <a:prstGeom prst="rect">
            <a:avLst/>
          </a:prstGeom>
          <a:noFill/>
        </p:spPr>
        <p:txBody>
          <a:bodyPr wrap="none" rtlCol="0">
            <a:spAutoFit/>
          </a:bodyPr>
          <a:lstStyle/>
          <a:p>
            <a:r>
              <a:rPr lang="en-GB" sz="1200" dirty="0" smtClean="0"/>
              <a:t>DSS: Distributed SNC protection </a:t>
            </a:r>
            <a:r>
              <a:rPr lang="en-GB" sz="1200" dirty="0" err="1" smtClean="0"/>
              <a:t>Sublayer</a:t>
            </a:r>
            <a:endParaRPr lang="en-US" sz="1200" dirty="0"/>
          </a:p>
        </p:txBody>
      </p:sp>
      <p:sp>
        <p:nvSpPr>
          <p:cNvPr id="255" name="TextBox 254"/>
          <p:cNvSpPr txBox="1"/>
          <p:nvPr/>
        </p:nvSpPr>
        <p:spPr>
          <a:xfrm>
            <a:off x="496144" y="3341857"/>
            <a:ext cx="1368152" cy="261610"/>
          </a:xfrm>
          <a:prstGeom prst="rect">
            <a:avLst/>
          </a:prstGeom>
          <a:noFill/>
        </p:spPr>
        <p:txBody>
          <a:bodyPr wrap="square" rtlCol="0">
            <a:spAutoFit/>
          </a:bodyPr>
          <a:lstStyle/>
          <a:p>
            <a:pPr algn="ctr"/>
            <a:r>
              <a:rPr lang="en-GB" sz="1100" b="0" dirty="0" smtClean="0"/>
              <a:t>EC E-NNI</a:t>
            </a:r>
            <a:r>
              <a:rPr lang="en-US" sz="1100" b="0" dirty="0" smtClean="0"/>
              <a:t> </a:t>
            </a:r>
            <a:r>
              <a:rPr lang="en-GB" sz="1100" b="0" dirty="0" smtClean="0"/>
              <a:t>MEP</a:t>
            </a:r>
            <a:endParaRPr lang="en-GB" sz="1100" b="0" dirty="0"/>
          </a:p>
        </p:txBody>
      </p:sp>
      <p:sp>
        <p:nvSpPr>
          <p:cNvPr id="258" name="TextBox 257"/>
          <p:cNvSpPr txBox="1"/>
          <p:nvPr/>
        </p:nvSpPr>
        <p:spPr>
          <a:xfrm>
            <a:off x="856184" y="3026822"/>
            <a:ext cx="936104" cy="261610"/>
          </a:xfrm>
          <a:prstGeom prst="rect">
            <a:avLst/>
          </a:prstGeom>
          <a:noFill/>
        </p:spPr>
        <p:txBody>
          <a:bodyPr wrap="square" rtlCol="0">
            <a:spAutoFit/>
          </a:bodyPr>
          <a:lstStyle/>
          <a:p>
            <a:pPr algn="ctr"/>
            <a:r>
              <a:rPr lang="en-GB" sz="1100" b="0" dirty="0" smtClean="0"/>
              <a:t>EC SP</a:t>
            </a:r>
            <a:r>
              <a:rPr lang="en-US" sz="1100" b="0" dirty="0" smtClean="0"/>
              <a:t> </a:t>
            </a:r>
            <a:r>
              <a:rPr lang="en-GB" sz="1100" b="0" dirty="0" smtClean="0"/>
              <a:t>MIP</a:t>
            </a:r>
            <a:endParaRPr lang="en-GB" sz="1100" b="0" dirty="0"/>
          </a:p>
        </p:txBody>
      </p:sp>
      <p:sp>
        <p:nvSpPr>
          <p:cNvPr id="266" name="TextBox 265"/>
          <p:cNvSpPr txBox="1"/>
          <p:nvPr/>
        </p:nvSpPr>
        <p:spPr>
          <a:xfrm>
            <a:off x="5896744" y="3242846"/>
            <a:ext cx="1008112" cy="261610"/>
          </a:xfrm>
          <a:prstGeom prst="rect">
            <a:avLst/>
          </a:prstGeom>
          <a:noFill/>
        </p:spPr>
        <p:txBody>
          <a:bodyPr wrap="square" rtlCol="0">
            <a:spAutoFit/>
          </a:bodyPr>
          <a:lstStyle/>
          <a:p>
            <a:pPr algn="ctr"/>
            <a:r>
              <a:rPr lang="en-GB" sz="1100" b="0" dirty="0" smtClean="0"/>
              <a:t>EC NO</a:t>
            </a:r>
            <a:r>
              <a:rPr lang="en-US" sz="1100" b="0" dirty="0" smtClean="0"/>
              <a:t> </a:t>
            </a:r>
            <a:r>
              <a:rPr lang="en-GB" sz="1100" b="0" dirty="0" smtClean="0"/>
              <a:t>MIP</a:t>
            </a:r>
            <a:endParaRPr lang="en-GB" sz="1100" b="0" dirty="0"/>
          </a:p>
        </p:txBody>
      </p:sp>
      <p:sp>
        <p:nvSpPr>
          <p:cNvPr id="268" name="TextBox 267"/>
          <p:cNvSpPr txBox="1"/>
          <p:nvPr/>
        </p:nvSpPr>
        <p:spPr>
          <a:xfrm>
            <a:off x="136104" y="4276799"/>
            <a:ext cx="648072" cy="430887"/>
          </a:xfrm>
          <a:prstGeom prst="rect">
            <a:avLst/>
          </a:prstGeom>
          <a:noFill/>
        </p:spPr>
        <p:txBody>
          <a:bodyPr wrap="square" rtlCol="0">
            <a:spAutoFit/>
          </a:bodyPr>
          <a:lstStyle/>
          <a:p>
            <a:pPr algn="ctr"/>
            <a:r>
              <a:rPr lang="en-GB" sz="1100" b="0" dirty="0" smtClean="0"/>
              <a:t>Link</a:t>
            </a:r>
            <a:endParaRPr lang="en-US" sz="1100" b="0" dirty="0" smtClean="0"/>
          </a:p>
          <a:p>
            <a:pPr algn="ctr"/>
            <a:r>
              <a:rPr lang="en-GB" sz="1100" b="0" dirty="0" smtClean="0"/>
              <a:t>MEP</a:t>
            </a:r>
            <a:endParaRPr lang="en-GB" sz="1100" b="0" dirty="0"/>
          </a:p>
        </p:txBody>
      </p:sp>
      <p:sp>
        <p:nvSpPr>
          <p:cNvPr id="271" name="TextBox 270"/>
          <p:cNvSpPr txBox="1"/>
          <p:nvPr/>
        </p:nvSpPr>
        <p:spPr>
          <a:xfrm>
            <a:off x="5752728" y="3530878"/>
            <a:ext cx="1296144" cy="261610"/>
          </a:xfrm>
          <a:prstGeom prst="rect">
            <a:avLst/>
          </a:prstGeom>
          <a:noFill/>
        </p:spPr>
        <p:txBody>
          <a:bodyPr wrap="square" rtlCol="0">
            <a:spAutoFit/>
          </a:bodyPr>
          <a:lstStyle/>
          <a:p>
            <a:pPr algn="ctr"/>
            <a:r>
              <a:rPr lang="en-GB" sz="1100" b="0" dirty="0" smtClean="0"/>
              <a:t>EC SNCP</a:t>
            </a:r>
            <a:r>
              <a:rPr lang="en-US" sz="1100" b="0" dirty="0" smtClean="0"/>
              <a:t> </a:t>
            </a:r>
            <a:r>
              <a:rPr lang="en-GB" sz="1100" b="0" dirty="0" smtClean="0"/>
              <a:t>MEP</a:t>
            </a:r>
            <a:endParaRPr lang="en-GB" sz="1100" b="0" dirty="0"/>
          </a:p>
        </p:txBody>
      </p:sp>
      <p:sp>
        <p:nvSpPr>
          <p:cNvPr id="274" name="Rectangle 273"/>
          <p:cNvSpPr/>
          <p:nvPr/>
        </p:nvSpPr>
        <p:spPr bwMode="auto">
          <a:xfrm>
            <a:off x="3808511"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2" name="Rectangle 281"/>
          <p:cNvSpPr/>
          <p:nvPr/>
        </p:nvSpPr>
        <p:spPr bwMode="auto">
          <a:xfrm>
            <a:off x="4816623"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3" name="Rectangle 282"/>
          <p:cNvSpPr/>
          <p:nvPr/>
        </p:nvSpPr>
        <p:spPr bwMode="auto">
          <a:xfrm flipH="1">
            <a:off x="8059162"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4" name="Rectangle 283"/>
          <p:cNvSpPr/>
          <p:nvPr/>
        </p:nvSpPr>
        <p:spPr bwMode="auto">
          <a:xfrm flipH="1">
            <a:off x="7051050"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5" name="Rectangle 284"/>
          <p:cNvSpPr/>
          <p:nvPr/>
        </p:nvSpPr>
        <p:spPr bwMode="auto">
          <a:xfrm flipH="1">
            <a:off x="4168552" y="2692623"/>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grpSp>
        <p:nvGrpSpPr>
          <p:cNvPr id="286" name="Group 285"/>
          <p:cNvGrpSpPr/>
          <p:nvPr/>
        </p:nvGrpSpPr>
        <p:grpSpPr>
          <a:xfrm>
            <a:off x="8128992" y="3268687"/>
            <a:ext cx="792088" cy="504056"/>
            <a:chOff x="7984976" y="4440560"/>
            <a:chExt cx="792088" cy="504056"/>
          </a:xfrm>
        </p:grpSpPr>
        <p:grpSp>
          <p:nvGrpSpPr>
            <p:cNvPr id="287" name="Group 135"/>
            <p:cNvGrpSpPr/>
            <p:nvPr/>
          </p:nvGrpSpPr>
          <p:grpSpPr>
            <a:xfrm>
              <a:off x="7984976" y="4440560"/>
              <a:ext cx="216024" cy="216023"/>
              <a:chOff x="9209112" y="7464897"/>
              <a:chExt cx="432048" cy="216023"/>
            </a:xfrm>
          </p:grpSpPr>
          <p:sp>
            <p:nvSpPr>
              <p:cNvPr id="332" name="Flowchart: Delay 331"/>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4" name="Flowchart: Delay 33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88" name="Isosceles Triangle 287"/>
            <p:cNvSpPr/>
            <p:nvPr/>
          </p:nvSpPr>
          <p:spPr bwMode="auto">
            <a:xfrm flipV="1">
              <a:off x="798497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95" name="Group 168"/>
            <p:cNvGrpSpPr/>
            <p:nvPr/>
          </p:nvGrpSpPr>
          <p:grpSpPr>
            <a:xfrm>
              <a:off x="8273008" y="4440560"/>
              <a:ext cx="216024" cy="216023"/>
              <a:chOff x="9209112" y="7464897"/>
              <a:chExt cx="432048" cy="216023"/>
            </a:xfrm>
          </p:grpSpPr>
          <p:sp>
            <p:nvSpPr>
              <p:cNvPr id="325" name="Flowchart: Delay 32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6" name="Flowchart: Delay 32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04" name="Isosceles Triangle 303"/>
            <p:cNvSpPr/>
            <p:nvPr/>
          </p:nvSpPr>
          <p:spPr bwMode="auto">
            <a:xfrm flipV="1">
              <a:off x="827300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06" name="Group 173"/>
            <p:cNvGrpSpPr/>
            <p:nvPr/>
          </p:nvGrpSpPr>
          <p:grpSpPr>
            <a:xfrm>
              <a:off x="8561040" y="4440560"/>
              <a:ext cx="216024" cy="216023"/>
              <a:chOff x="9209112" y="7464897"/>
              <a:chExt cx="432048" cy="216023"/>
            </a:xfrm>
          </p:grpSpPr>
          <p:sp>
            <p:nvSpPr>
              <p:cNvPr id="312" name="Flowchart: Delay 311"/>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0" name="Flowchart: Delay 31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335" name="Group 334"/>
          <p:cNvGrpSpPr/>
          <p:nvPr/>
        </p:nvGrpSpPr>
        <p:grpSpPr>
          <a:xfrm>
            <a:off x="7120880" y="3268687"/>
            <a:ext cx="792088" cy="504056"/>
            <a:chOff x="6976864" y="4440560"/>
            <a:chExt cx="792088" cy="504056"/>
          </a:xfrm>
        </p:grpSpPr>
        <p:grpSp>
          <p:nvGrpSpPr>
            <p:cNvPr id="336" name="Group 209"/>
            <p:cNvGrpSpPr/>
            <p:nvPr/>
          </p:nvGrpSpPr>
          <p:grpSpPr>
            <a:xfrm>
              <a:off x="6976864" y="4440560"/>
              <a:ext cx="216024" cy="216023"/>
              <a:chOff x="9209112" y="7464897"/>
              <a:chExt cx="432048" cy="216023"/>
            </a:xfrm>
          </p:grpSpPr>
          <p:sp>
            <p:nvSpPr>
              <p:cNvPr id="348" name="Flowchart: Delay 34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9" name="Flowchart: Delay 34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38" name="Group 213"/>
            <p:cNvGrpSpPr/>
            <p:nvPr/>
          </p:nvGrpSpPr>
          <p:grpSpPr>
            <a:xfrm>
              <a:off x="7264896" y="4440560"/>
              <a:ext cx="216024" cy="216023"/>
              <a:chOff x="9209112" y="7464897"/>
              <a:chExt cx="432048" cy="216023"/>
            </a:xfrm>
          </p:grpSpPr>
          <p:sp>
            <p:nvSpPr>
              <p:cNvPr id="346" name="Flowchart: Delay 34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7" name="Flowchart: Delay 34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40" name="Isosceles Triangle 339"/>
            <p:cNvSpPr/>
            <p:nvPr/>
          </p:nvSpPr>
          <p:spPr bwMode="auto">
            <a:xfrm flipV="1">
              <a:off x="726489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41" name="Group 217"/>
            <p:cNvGrpSpPr/>
            <p:nvPr/>
          </p:nvGrpSpPr>
          <p:grpSpPr>
            <a:xfrm>
              <a:off x="7552928" y="4440560"/>
              <a:ext cx="216024" cy="216023"/>
              <a:chOff x="9209112" y="7464897"/>
              <a:chExt cx="432048" cy="216023"/>
            </a:xfrm>
          </p:grpSpPr>
          <p:sp>
            <p:nvSpPr>
              <p:cNvPr id="344" name="Flowchart: Delay 34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5" name="Flowchart: Delay 34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43" name="Isosceles Triangle 342"/>
            <p:cNvSpPr/>
            <p:nvPr/>
          </p:nvSpPr>
          <p:spPr bwMode="auto">
            <a:xfrm flipV="1">
              <a:off x="755292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0" name="Group 349"/>
          <p:cNvGrpSpPr/>
          <p:nvPr/>
        </p:nvGrpSpPr>
        <p:grpSpPr>
          <a:xfrm>
            <a:off x="4888632" y="3268687"/>
            <a:ext cx="792088" cy="504056"/>
            <a:chOff x="7984976" y="4440560"/>
            <a:chExt cx="792088" cy="504056"/>
          </a:xfrm>
        </p:grpSpPr>
        <p:grpSp>
          <p:nvGrpSpPr>
            <p:cNvPr id="351" name="Group 224"/>
            <p:cNvGrpSpPr/>
            <p:nvPr/>
          </p:nvGrpSpPr>
          <p:grpSpPr>
            <a:xfrm>
              <a:off x="7984976" y="4440560"/>
              <a:ext cx="216024" cy="216023"/>
              <a:chOff x="9209112" y="7464897"/>
              <a:chExt cx="432048" cy="216023"/>
            </a:xfrm>
          </p:grpSpPr>
          <p:sp>
            <p:nvSpPr>
              <p:cNvPr id="361" name="Flowchart: Delay 36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2" name="Flowchart: Delay 36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52" name="Isosceles Triangle 351"/>
            <p:cNvSpPr/>
            <p:nvPr/>
          </p:nvSpPr>
          <p:spPr bwMode="auto">
            <a:xfrm flipV="1">
              <a:off x="798497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53" name="Group 226"/>
            <p:cNvGrpSpPr/>
            <p:nvPr/>
          </p:nvGrpSpPr>
          <p:grpSpPr>
            <a:xfrm>
              <a:off x="8273008" y="4440560"/>
              <a:ext cx="216024" cy="216023"/>
              <a:chOff x="9209112" y="7464897"/>
              <a:chExt cx="432048" cy="216023"/>
            </a:xfrm>
          </p:grpSpPr>
          <p:sp>
            <p:nvSpPr>
              <p:cNvPr id="359" name="Flowchart: Delay 35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0" name="Flowchart: Delay 35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54" name="Isosceles Triangle 353"/>
            <p:cNvSpPr/>
            <p:nvPr/>
          </p:nvSpPr>
          <p:spPr bwMode="auto">
            <a:xfrm flipV="1">
              <a:off x="827300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55" name="Group 228"/>
            <p:cNvGrpSpPr/>
            <p:nvPr/>
          </p:nvGrpSpPr>
          <p:grpSpPr>
            <a:xfrm>
              <a:off x="8561040" y="4440560"/>
              <a:ext cx="216024" cy="216023"/>
              <a:chOff x="9209112" y="7464897"/>
              <a:chExt cx="432048" cy="216023"/>
            </a:xfrm>
          </p:grpSpPr>
          <p:sp>
            <p:nvSpPr>
              <p:cNvPr id="357" name="Flowchart: Delay 35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Flowchart: Delay 35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363" name="Group 362"/>
          <p:cNvGrpSpPr/>
          <p:nvPr/>
        </p:nvGrpSpPr>
        <p:grpSpPr>
          <a:xfrm>
            <a:off x="3880520" y="3268687"/>
            <a:ext cx="792088" cy="504056"/>
            <a:chOff x="6976864" y="4440560"/>
            <a:chExt cx="792088" cy="504056"/>
          </a:xfrm>
        </p:grpSpPr>
        <p:grpSp>
          <p:nvGrpSpPr>
            <p:cNvPr id="364" name="Group 237"/>
            <p:cNvGrpSpPr/>
            <p:nvPr/>
          </p:nvGrpSpPr>
          <p:grpSpPr>
            <a:xfrm>
              <a:off x="6976864" y="4440560"/>
              <a:ext cx="216024" cy="216023"/>
              <a:chOff x="9209112" y="7464897"/>
              <a:chExt cx="432048" cy="216023"/>
            </a:xfrm>
          </p:grpSpPr>
          <p:sp>
            <p:nvSpPr>
              <p:cNvPr id="374" name="Flowchart: Delay 37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Flowchart: Delay 37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66" name="Group 239"/>
            <p:cNvGrpSpPr/>
            <p:nvPr/>
          </p:nvGrpSpPr>
          <p:grpSpPr>
            <a:xfrm>
              <a:off x="7264896" y="4440560"/>
              <a:ext cx="216024" cy="216023"/>
              <a:chOff x="9209112" y="7464897"/>
              <a:chExt cx="432048" cy="216023"/>
            </a:xfrm>
          </p:grpSpPr>
          <p:sp>
            <p:nvSpPr>
              <p:cNvPr id="372" name="Flowchart: Delay 371"/>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Flowchart: Delay 372"/>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67" name="Isosceles Triangle 366"/>
            <p:cNvSpPr/>
            <p:nvPr/>
          </p:nvSpPr>
          <p:spPr bwMode="auto">
            <a:xfrm flipV="1">
              <a:off x="726489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68" name="Group 241"/>
            <p:cNvGrpSpPr/>
            <p:nvPr/>
          </p:nvGrpSpPr>
          <p:grpSpPr>
            <a:xfrm>
              <a:off x="7552928" y="4440560"/>
              <a:ext cx="216024" cy="216023"/>
              <a:chOff x="9209112" y="7464897"/>
              <a:chExt cx="432048" cy="216023"/>
            </a:xfrm>
          </p:grpSpPr>
          <p:sp>
            <p:nvSpPr>
              <p:cNvPr id="370" name="Flowchart: Delay 36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Flowchart: Delay 37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69" name="Isosceles Triangle 368"/>
            <p:cNvSpPr/>
            <p:nvPr/>
          </p:nvSpPr>
          <p:spPr bwMode="auto">
            <a:xfrm flipV="1">
              <a:off x="755292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76" name="Rectangle 375"/>
          <p:cNvSpPr/>
          <p:nvPr/>
        </p:nvSpPr>
        <p:spPr bwMode="auto">
          <a:xfrm flipH="1">
            <a:off x="7336904" y="2692623"/>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377" name="TextBox 376"/>
          <p:cNvSpPr txBox="1"/>
          <p:nvPr/>
        </p:nvSpPr>
        <p:spPr>
          <a:xfrm>
            <a:off x="4168552" y="1675219"/>
            <a:ext cx="627095" cy="369332"/>
          </a:xfrm>
          <a:prstGeom prst="rect">
            <a:avLst/>
          </a:prstGeom>
          <a:noFill/>
        </p:spPr>
        <p:txBody>
          <a:bodyPr wrap="none" rtlCol="0">
            <a:spAutoFit/>
          </a:bodyPr>
          <a:lstStyle/>
          <a:p>
            <a:r>
              <a:rPr lang="en-GB" sz="1800" dirty="0" smtClean="0"/>
              <a:t>@W</a:t>
            </a:r>
            <a:endParaRPr lang="en-US" sz="1800" dirty="0"/>
          </a:p>
        </p:txBody>
      </p:sp>
      <p:sp>
        <p:nvSpPr>
          <p:cNvPr id="378" name="TextBox 377"/>
          <p:cNvSpPr txBox="1"/>
          <p:nvPr/>
        </p:nvSpPr>
        <p:spPr>
          <a:xfrm>
            <a:off x="8070073" y="1675219"/>
            <a:ext cx="562975" cy="369332"/>
          </a:xfrm>
          <a:prstGeom prst="rect">
            <a:avLst/>
          </a:prstGeom>
          <a:noFill/>
        </p:spPr>
        <p:txBody>
          <a:bodyPr wrap="none" rtlCol="0">
            <a:spAutoFit/>
          </a:bodyPr>
          <a:lstStyle/>
          <a:p>
            <a:r>
              <a:rPr lang="en-GB" sz="1800" dirty="0" smtClean="0"/>
              <a:t>@P</a:t>
            </a:r>
            <a:endParaRPr lang="en-US" sz="1800" dirty="0"/>
          </a:p>
        </p:txBody>
      </p:sp>
      <p:sp>
        <p:nvSpPr>
          <p:cNvPr id="379" name="TextBox 378"/>
          <p:cNvSpPr txBox="1"/>
          <p:nvPr/>
        </p:nvSpPr>
        <p:spPr>
          <a:xfrm>
            <a:off x="3592488" y="1891243"/>
            <a:ext cx="575799" cy="369332"/>
          </a:xfrm>
          <a:prstGeom prst="rect">
            <a:avLst/>
          </a:prstGeom>
          <a:noFill/>
        </p:spPr>
        <p:txBody>
          <a:bodyPr wrap="none" rtlCol="0">
            <a:spAutoFit/>
          </a:bodyPr>
          <a:lstStyle/>
          <a:p>
            <a:r>
              <a:rPr lang="en-GB" sz="1800" dirty="0" smtClean="0"/>
              <a:t>@A</a:t>
            </a:r>
            <a:endParaRPr lang="en-US" sz="1800" dirty="0"/>
          </a:p>
        </p:txBody>
      </p:sp>
      <p:sp>
        <p:nvSpPr>
          <p:cNvPr id="380" name="TextBox 379"/>
          <p:cNvSpPr txBox="1"/>
          <p:nvPr/>
        </p:nvSpPr>
        <p:spPr>
          <a:xfrm>
            <a:off x="5320945" y="1891243"/>
            <a:ext cx="575799" cy="369332"/>
          </a:xfrm>
          <a:prstGeom prst="rect">
            <a:avLst/>
          </a:prstGeom>
          <a:noFill/>
        </p:spPr>
        <p:txBody>
          <a:bodyPr wrap="none" rtlCol="0">
            <a:spAutoFit/>
          </a:bodyPr>
          <a:lstStyle/>
          <a:p>
            <a:r>
              <a:rPr lang="en-GB" sz="1800" dirty="0" smtClean="0"/>
              <a:t>@B</a:t>
            </a:r>
            <a:endParaRPr lang="en-US" sz="1800" dirty="0"/>
          </a:p>
        </p:txBody>
      </p:sp>
      <p:sp>
        <p:nvSpPr>
          <p:cNvPr id="381" name="TextBox 380"/>
          <p:cNvSpPr txBox="1"/>
          <p:nvPr/>
        </p:nvSpPr>
        <p:spPr>
          <a:xfrm>
            <a:off x="6905121" y="1900535"/>
            <a:ext cx="575799" cy="369332"/>
          </a:xfrm>
          <a:prstGeom prst="rect">
            <a:avLst/>
          </a:prstGeom>
          <a:noFill/>
        </p:spPr>
        <p:txBody>
          <a:bodyPr wrap="none" rtlCol="0">
            <a:spAutoFit/>
          </a:bodyPr>
          <a:lstStyle/>
          <a:p>
            <a:r>
              <a:rPr lang="en-GB" sz="1800" dirty="0" smtClean="0"/>
              <a:t>@C</a:t>
            </a:r>
            <a:endParaRPr lang="en-US" sz="1800" dirty="0"/>
          </a:p>
        </p:txBody>
      </p:sp>
      <p:sp>
        <p:nvSpPr>
          <p:cNvPr id="382" name="TextBox 381"/>
          <p:cNvSpPr txBox="1"/>
          <p:nvPr/>
        </p:nvSpPr>
        <p:spPr>
          <a:xfrm>
            <a:off x="8489297" y="1891243"/>
            <a:ext cx="575799" cy="369332"/>
          </a:xfrm>
          <a:prstGeom prst="rect">
            <a:avLst/>
          </a:prstGeom>
          <a:noFill/>
        </p:spPr>
        <p:txBody>
          <a:bodyPr wrap="none" rtlCol="0">
            <a:spAutoFit/>
          </a:bodyPr>
          <a:lstStyle/>
          <a:p>
            <a:r>
              <a:rPr lang="en-GB" sz="1800" dirty="0" smtClean="0"/>
              <a:t>@D</a:t>
            </a:r>
            <a:endParaRPr lang="en-US" sz="1800" dirty="0"/>
          </a:p>
        </p:txBody>
      </p:sp>
      <p:sp>
        <p:nvSpPr>
          <p:cNvPr id="383" name="TextBox 382"/>
          <p:cNvSpPr txBox="1"/>
          <p:nvPr/>
        </p:nvSpPr>
        <p:spPr>
          <a:xfrm>
            <a:off x="7429889" y="1684511"/>
            <a:ext cx="627095" cy="369332"/>
          </a:xfrm>
          <a:prstGeom prst="rect">
            <a:avLst/>
          </a:prstGeom>
          <a:noFill/>
        </p:spPr>
        <p:txBody>
          <a:bodyPr wrap="none" rtlCol="0">
            <a:spAutoFit/>
          </a:bodyPr>
          <a:lstStyle/>
          <a:p>
            <a:r>
              <a:rPr lang="en-GB" sz="1800" dirty="0" smtClean="0"/>
              <a:t>@W</a:t>
            </a:r>
            <a:endParaRPr lang="en-US" sz="1800" dirty="0"/>
          </a:p>
        </p:txBody>
      </p:sp>
      <p:sp>
        <p:nvSpPr>
          <p:cNvPr id="384" name="TextBox 383"/>
          <p:cNvSpPr txBox="1"/>
          <p:nvPr/>
        </p:nvSpPr>
        <p:spPr>
          <a:xfrm>
            <a:off x="4829713" y="1684511"/>
            <a:ext cx="562975" cy="369332"/>
          </a:xfrm>
          <a:prstGeom prst="rect">
            <a:avLst/>
          </a:prstGeom>
          <a:noFill/>
        </p:spPr>
        <p:txBody>
          <a:bodyPr wrap="none" rtlCol="0">
            <a:spAutoFit/>
          </a:bodyPr>
          <a:lstStyle/>
          <a:p>
            <a:r>
              <a:rPr lang="en-GB" sz="1800" dirty="0" smtClean="0"/>
              <a:t>@P</a:t>
            </a:r>
            <a:endParaRPr lang="en-US" sz="1800" dirty="0"/>
          </a:p>
        </p:txBody>
      </p:sp>
      <p:cxnSp>
        <p:nvCxnSpPr>
          <p:cNvPr id="385" name="Straight Connector 384"/>
          <p:cNvCxnSpPr/>
          <p:nvPr/>
        </p:nvCxnSpPr>
        <p:spPr bwMode="auto">
          <a:xfrm>
            <a:off x="3952528" y="2260575"/>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86" name="Straight Connector 385"/>
          <p:cNvCxnSpPr/>
          <p:nvPr/>
        </p:nvCxnSpPr>
        <p:spPr bwMode="auto">
          <a:xfrm>
            <a:off x="4384576" y="2044551"/>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87" name="Straight Connector 386"/>
          <p:cNvCxnSpPr/>
          <p:nvPr/>
        </p:nvCxnSpPr>
        <p:spPr bwMode="auto">
          <a:xfrm>
            <a:off x="5104656" y="2044551"/>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88" name="Straight Connector 387"/>
          <p:cNvCxnSpPr/>
          <p:nvPr/>
        </p:nvCxnSpPr>
        <p:spPr bwMode="auto">
          <a:xfrm>
            <a:off x="5608712" y="2260575"/>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89" name="Straight Connector 388"/>
          <p:cNvCxnSpPr/>
          <p:nvPr/>
        </p:nvCxnSpPr>
        <p:spPr bwMode="auto">
          <a:xfrm>
            <a:off x="7192888" y="2260575"/>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90" name="Straight Connector 389"/>
          <p:cNvCxnSpPr/>
          <p:nvPr/>
        </p:nvCxnSpPr>
        <p:spPr bwMode="auto">
          <a:xfrm>
            <a:off x="7624936" y="2044551"/>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91" name="Straight Connector 390"/>
          <p:cNvCxnSpPr/>
          <p:nvPr/>
        </p:nvCxnSpPr>
        <p:spPr bwMode="auto">
          <a:xfrm>
            <a:off x="8345016" y="2044551"/>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92" name="Straight Connector 391"/>
          <p:cNvCxnSpPr/>
          <p:nvPr/>
        </p:nvCxnSpPr>
        <p:spPr bwMode="auto">
          <a:xfrm>
            <a:off x="8849072" y="2260575"/>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394" name="TextBox 393"/>
          <p:cNvSpPr txBox="1"/>
          <p:nvPr/>
        </p:nvSpPr>
        <p:spPr>
          <a:xfrm>
            <a:off x="1936569" y="1900535"/>
            <a:ext cx="575799" cy="369332"/>
          </a:xfrm>
          <a:prstGeom prst="rect">
            <a:avLst/>
          </a:prstGeom>
          <a:noFill/>
        </p:spPr>
        <p:txBody>
          <a:bodyPr wrap="none" rtlCol="0">
            <a:spAutoFit/>
          </a:bodyPr>
          <a:lstStyle/>
          <a:p>
            <a:r>
              <a:rPr lang="en-GB" sz="1800" dirty="0" smtClean="0"/>
              <a:t>@S</a:t>
            </a:r>
            <a:endParaRPr lang="en-US" sz="1800" dirty="0"/>
          </a:p>
        </p:txBody>
      </p:sp>
      <p:cxnSp>
        <p:nvCxnSpPr>
          <p:cNvPr id="397" name="Straight Connector 396"/>
          <p:cNvCxnSpPr/>
          <p:nvPr/>
        </p:nvCxnSpPr>
        <p:spPr bwMode="auto">
          <a:xfrm>
            <a:off x="2224336" y="2260575"/>
            <a:ext cx="0" cy="523801"/>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399" name="TextBox 398"/>
          <p:cNvSpPr txBox="1"/>
          <p:nvPr/>
        </p:nvSpPr>
        <p:spPr>
          <a:xfrm>
            <a:off x="10191841" y="1900535"/>
            <a:ext cx="575799" cy="369332"/>
          </a:xfrm>
          <a:prstGeom prst="rect">
            <a:avLst/>
          </a:prstGeom>
          <a:noFill/>
        </p:spPr>
        <p:txBody>
          <a:bodyPr wrap="none" rtlCol="0">
            <a:spAutoFit/>
          </a:bodyPr>
          <a:lstStyle/>
          <a:p>
            <a:r>
              <a:rPr lang="en-GB" sz="1800" dirty="0" smtClean="0"/>
              <a:t>@S</a:t>
            </a:r>
            <a:endParaRPr lang="en-US" sz="1800" dirty="0"/>
          </a:p>
        </p:txBody>
      </p:sp>
      <p:cxnSp>
        <p:nvCxnSpPr>
          <p:cNvPr id="404" name="Straight Connector 403"/>
          <p:cNvCxnSpPr/>
          <p:nvPr/>
        </p:nvCxnSpPr>
        <p:spPr bwMode="auto">
          <a:xfrm>
            <a:off x="10479608" y="2260575"/>
            <a:ext cx="0" cy="523801"/>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199" name="TextBox 198"/>
          <p:cNvSpPr txBox="1"/>
          <p:nvPr/>
        </p:nvSpPr>
        <p:spPr>
          <a:xfrm>
            <a:off x="712168" y="2738790"/>
            <a:ext cx="1152128" cy="261610"/>
          </a:xfrm>
          <a:prstGeom prst="rect">
            <a:avLst/>
          </a:prstGeom>
          <a:noFill/>
        </p:spPr>
        <p:txBody>
          <a:bodyPr wrap="square" rtlCol="0">
            <a:spAutoFit/>
          </a:bodyPr>
          <a:lstStyle/>
          <a:p>
            <a:pPr algn="ctr"/>
            <a:r>
              <a:rPr lang="en-GB" sz="1100" b="0" dirty="0" smtClean="0"/>
              <a:t>EC NO MEP</a:t>
            </a:r>
            <a:endParaRPr lang="en-GB" sz="1100" b="0" dirty="0"/>
          </a:p>
        </p:txBody>
      </p:sp>
      <p:sp>
        <p:nvSpPr>
          <p:cNvPr id="196" name="TextBox 195"/>
          <p:cNvSpPr txBox="1"/>
          <p:nvPr/>
        </p:nvSpPr>
        <p:spPr>
          <a:xfrm>
            <a:off x="1432248" y="7608912"/>
            <a:ext cx="4373313" cy="1015663"/>
          </a:xfrm>
          <a:prstGeom prst="rect">
            <a:avLst/>
          </a:prstGeom>
          <a:noFill/>
        </p:spPr>
        <p:txBody>
          <a:bodyPr wrap="none" rtlCol="0">
            <a:spAutoFit/>
          </a:bodyPr>
          <a:lstStyle/>
          <a:p>
            <a:r>
              <a:rPr lang="en-GB" dirty="0" smtClean="0"/>
              <a:t>Steve’s proposal</a:t>
            </a:r>
          </a:p>
          <a:p>
            <a:r>
              <a:rPr lang="en-GB" dirty="0" smtClean="0"/>
              <a:t>Is there an alternative?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9890" y="220892"/>
            <a:ext cx="11809582" cy="1218635"/>
          </a:xfrm>
        </p:spPr>
        <p:txBody>
          <a:bodyPr/>
          <a:lstStyle/>
          <a:p>
            <a:r>
              <a:rPr lang="en-GB" dirty="0" smtClean="0"/>
              <a:t>PB Logical Bridge Model for DRNI and DSNCP</a:t>
            </a:r>
            <a:br>
              <a:rPr lang="en-GB" dirty="0" smtClean="0"/>
            </a:br>
            <a:r>
              <a:rPr lang="en-GB" sz="2800" dirty="0" smtClean="0"/>
              <a:t>(example with EC SNCP)</a:t>
            </a:r>
            <a:endParaRPr lang="en-US" dirty="0"/>
          </a:p>
        </p:txBody>
      </p:sp>
      <p:sp>
        <p:nvSpPr>
          <p:cNvPr id="16" name="Rectangle 15"/>
          <p:cNvSpPr/>
          <p:nvPr/>
        </p:nvSpPr>
        <p:spPr bwMode="auto">
          <a:xfrm>
            <a:off x="7048871" y="5520680"/>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7048871" y="66728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7048871" y="688883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7048871" y="71048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7048871" y="74648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7048871" y="76809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4816624" y="2136304"/>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4816624" y="30724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4816624" y="328843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4816624" y="35044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 name="Rectangle 25"/>
          <p:cNvSpPr/>
          <p:nvPr/>
        </p:nvSpPr>
        <p:spPr bwMode="auto">
          <a:xfrm>
            <a:off x="4816624"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 name="Rectangle 26"/>
          <p:cNvSpPr/>
          <p:nvPr/>
        </p:nvSpPr>
        <p:spPr bwMode="auto">
          <a:xfrm>
            <a:off x="4816624"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9" name="Straight Connector 28"/>
          <p:cNvCxnSpPr/>
          <p:nvPr/>
        </p:nvCxnSpPr>
        <p:spPr bwMode="auto">
          <a:xfrm flipV="1">
            <a:off x="7480919" y="7896944"/>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0" name="Freeform 29"/>
          <p:cNvSpPr/>
          <p:nvPr/>
        </p:nvSpPr>
        <p:spPr bwMode="auto">
          <a:xfrm flipV="1">
            <a:off x="5320681" y="4287979"/>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1" name="TextBox 30"/>
          <p:cNvSpPr txBox="1"/>
          <p:nvPr/>
        </p:nvSpPr>
        <p:spPr>
          <a:xfrm>
            <a:off x="3664496" y="8165812"/>
            <a:ext cx="700833" cy="523220"/>
          </a:xfrm>
          <a:prstGeom prst="rect">
            <a:avLst/>
          </a:prstGeom>
          <a:noFill/>
        </p:spPr>
        <p:txBody>
          <a:bodyPr wrap="none" rtlCol="0">
            <a:spAutoFit/>
          </a:bodyPr>
          <a:lstStyle/>
          <a:p>
            <a:r>
              <a:rPr lang="en-US" sz="1400" dirty="0" smtClean="0"/>
              <a:t>E-NNI</a:t>
            </a:r>
          </a:p>
          <a:p>
            <a:r>
              <a:rPr lang="en-US" sz="1400" dirty="0" smtClean="0"/>
              <a:t>Link 2</a:t>
            </a:r>
            <a:endParaRPr lang="en-GB" sz="1400" dirty="0"/>
          </a:p>
        </p:txBody>
      </p:sp>
      <p:sp>
        <p:nvSpPr>
          <p:cNvPr id="32" name="TextBox 31"/>
          <p:cNvSpPr txBox="1"/>
          <p:nvPr/>
        </p:nvSpPr>
        <p:spPr>
          <a:xfrm>
            <a:off x="7490549" y="8165812"/>
            <a:ext cx="710451" cy="523220"/>
          </a:xfrm>
          <a:prstGeom prst="rect">
            <a:avLst/>
          </a:prstGeom>
          <a:noFill/>
        </p:spPr>
        <p:txBody>
          <a:bodyPr wrap="none" rtlCol="0">
            <a:spAutoFit/>
          </a:bodyPr>
          <a:lstStyle/>
          <a:p>
            <a:r>
              <a:rPr lang="en-US" sz="1400" dirty="0" smtClean="0"/>
              <a:t>I-NNI</a:t>
            </a:r>
          </a:p>
          <a:p>
            <a:r>
              <a:rPr lang="en-US" sz="1400" dirty="0" smtClean="0"/>
              <a:t>Link a</a:t>
            </a:r>
            <a:endParaRPr lang="en-GB" sz="1400" dirty="0"/>
          </a:p>
        </p:txBody>
      </p:sp>
      <p:sp>
        <p:nvSpPr>
          <p:cNvPr id="40" name="Rectangle 39"/>
          <p:cNvSpPr/>
          <p:nvPr/>
        </p:nvSpPr>
        <p:spPr bwMode="auto">
          <a:xfrm flipH="1">
            <a:off x="8056984" y="5520680"/>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1" name="Rectangle 40"/>
          <p:cNvSpPr/>
          <p:nvPr/>
        </p:nvSpPr>
        <p:spPr bwMode="auto">
          <a:xfrm flipH="1">
            <a:off x="8056984" y="66728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2" name="Rectangle 41"/>
          <p:cNvSpPr/>
          <p:nvPr/>
        </p:nvSpPr>
        <p:spPr bwMode="auto">
          <a:xfrm flipH="1">
            <a:off x="8056984" y="688883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3" name="Rectangle 42"/>
          <p:cNvSpPr/>
          <p:nvPr/>
        </p:nvSpPr>
        <p:spPr bwMode="auto">
          <a:xfrm flipH="1">
            <a:off x="8056984" y="71048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4" name="Rectangle 43"/>
          <p:cNvSpPr/>
          <p:nvPr/>
        </p:nvSpPr>
        <p:spPr bwMode="auto">
          <a:xfrm flipH="1">
            <a:off x="8056984" y="74648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5" name="Rectangle 44"/>
          <p:cNvSpPr/>
          <p:nvPr/>
        </p:nvSpPr>
        <p:spPr bwMode="auto">
          <a:xfrm flipH="1">
            <a:off x="8056984" y="76809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6" name="Rectangle 45"/>
          <p:cNvSpPr/>
          <p:nvPr/>
        </p:nvSpPr>
        <p:spPr bwMode="auto">
          <a:xfrm flipH="1">
            <a:off x="7051051" y="2136304"/>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7" name="Rectangle 46"/>
          <p:cNvSpPr/>
          <p:nvPr/>
        </p:nvSpPr>
        <p:spPr bwMode="auto">
          <a:xfrm flipH="1">
            <a:off x="7051051" y="30724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8" name="Rectangle 47"/>
          <p:cNvSpPr/>
          <p:nvPr/>
        </p:nvSpPr>
        <p:spPr bwMode="auto">
          <a:xfrm flipH="1">
            <a:off x="7051051" y="328843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9" name="Rectangle 48"/>
          <p:cNvSpPr/>
          <p:nvPr/>
        </p:nvSpPr>
        <p:spPr bwMode="auto">
          <a:xfrm flipH="1">
            <a:off x="7051051" y="35044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 name="Rectangle 49"/>
          <p:cNvSpPr/>
          <p:nvPr/>
        </p:nvSpPr>
        <p:spPr bwMode="auto">
          <a:xfrm flipH="1">
            <a:off x="7051051"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 name="Rectangle 50"/>
          <p:cNvSpPr/>
          <p:nvPr/>
        </p:nvSpPr>
        <p:spPr bwMode="auto">
          <a:xfrm flipH="1">
            <a:off x="7051051"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3" name="Straight Connector 52"/>
          <p:cNvCxnSpPr/>
          <p:nvPr/>
        </p:nvCxnSpPr>
        <p:spPr bwMode="auto">
          <a:xfrm flipV="1">
            <a:off x="8551411" y="7896944"/>
            <a:ext cx="0" cy="792088"/>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54" name="Freeform 53"/>
          <p:cNvSpPr/>
          <p:nvPr/>
        </p:nvSpPr>
        <p:spPr bwMode="auto">
          <a:xfrm flipH="1" flipV="1">
            <a:off x="7192887" y="4287976"/>
            <a:ext cx="288034"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55" name="TextBox 54"/>
          <p:cNvSpPr txBox="1"/>
          <p:nvPr/>
        </p:nvSpPr>
        <p:spPr>
          <a:xfrm flipH="1">
            <a:off x="5483954" y="8165812"/>
            <a:ext cx="710451" cy="523220"/>
          </a:xfrm>
          <a:prstGeom prst="rect">
            <a:avLst/>
          </a:prstGeom>
          <a:noFill/>
        </p:spPr>
        <p:txBody>
          <a:bodyPr wrap="none" rtlCol="0">
            <a:spAutoFit/>
          </a:bodyPr>
          <a:lstStyle/>
          <a:p>
            <a:r>
              <a:rPr lang="en-US" sz="1400" dirty="0" smtClean="0"/>
              <a:t>E-NNI</a:t>
            </a:r>
          </a:p>
          <a:p>
            <a:r>
              <a:rPr lang="en-US" sz="1400" dirty="0" smtClean="0"/>
              <a:t>Link 3</a:t>
            </a:r>
            <a:endParaRPr lang="en-GB" sz="1400" dirty="0"/>
          </a:p>
        </p:txBody>
      </p:sp>
      <p:sp>
        <p:nvSpPr>
          <p:cNvPr id="56" name="TextBox 55"/>
          <p:cNvSpPr txBox="1"/>
          <p:nvPr/>
        </p:nvSpPr>
        <p:spPr>
          <a:xfrm flipH="1">
            <a:off x="8561040" y="8165812"/>
            <a:ext cx="710451" cy="523220"/>
          </a:xfrm>
          <a:prstGeom prst="rect">
            <a:avLst/>
          </a:prstGeom>
          <a:noFill/>
        </p:spPr>
        <p:txBody>
          <a:bodyPr wrap="none" rtlCol="0">
            <a:spAutoFit/>
          </a:bodyPr>
          <a:lstStyle/>
          <a:p>
            <a:r>
              <a:rPr lang="en-US" sz="1400" dirty="0" smtClean="0"/>
              <a:t>I-NNI</a:t>
            </a:r>
          </a:p>
          <a:p>
            <a:r>
              <a:rPr lang="en-US" sz="1400" dirty="0" smtClean="0"/>
              <a:t>Link b</a:t>
            </a:r>
            <a:endParaRPr lang="en-GB" sz="1400" dirty="0"/>
          </a:p>
        </p:txBody>
      </p:sp>
      <p:sp>
        <p:nvSpPr>
          <p:cNvPr id="103" name="Rectangle 102"/>
          <p:cNvSpPr/>
          <p:nvPr/>
        </p:nvSpPr>
        <p:spPr bwMode="auto">
          <a:xfrm flipH="1">
            <a:off x="7051050" y="1848272"/>
            <a:ext cx="4966374"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113" name="Straight Connector 112"/>
          <p:cNvCxnSpPr>
            <a:stCxn id="30" idx="2"/>
            <a:endCxn id="54" idx="2"/>
          </p:cNvCxnSpPr>
          <p:nvPr/>
        </p:nvCxnSpPr>
        <p:spPr bwMode="auto">
          <a:xfrm flipV="1">
            <a:off x="6328793" y="4512565"/>
            <a:ext cx="864094" cy="3"/>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14" name="TextBox 113"/>
          <p:cNvSpPr txBox="1"/>
          <p:nvPr/>
        </p:nvSpPr>
        <p:spPr>
          <a:xfrm>
            <a:off x="5464697" y="4277380"/>
            <a:ext cx="1872208" cy="307777"/>
          </a:xfrm>
          <a:prstGeom prst="rect">
            <a:avLst/>
          </a:prstGeom>
          <a:noFill/>
        </p:spPr>
        <p:txBody>
          <a:bodyPr wrap="square" rtlCol="0">
            <a:spAutoFit/>
          </a:bodyPr>
          <a:lstStyle/>
          <a:p>
            <a:pPr algn="ctr"/>
            <a:r>
              <a:rPr lang="en-US" sz="1400" dirty="0" smtClean="0"/>
              <a:t>Network Link</a:t>
            </a:r>
          </a:p>
        </p:txBody>
      </p:sp>
      <p:sp>
        <p:nvSpPr>
          <p:cNvPr id="129" name="Rectangle 128"/>
          <p:cNvSpPr/>
          <p:nvPr/>
        </p:nvSpPr>
        <p:spPr bwMode="auto">
          <a:xfrm flipH="1">
            <a:off x="4960640" y="71048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4960640" y="74648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4960640" y="76809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32" name="Straight Connector 131"/>
          <p:cNvCxnSpPr/>
          <p:nvPr/>
        </p:nvCxnSpPr>
        <p:spPr bwMode="auto">
          <a:xfrm flipH="1" flipV="1">
            <a:off x="5464696" y="7896944"/>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46" name="Rectangle 145"/>
          <p:cNvSpPr/>
          <p:nvPr/>
        </p:nvSpPr>
        <p:spPr bwMode="auto">
          <a:xfrm flipH="1">
            <a:off x="7336904" y="5520680"/>
            <a:ext cx="1368151"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147" name="Rectangle 146"/>
          <p:cNvSpPr/>
          <p:nvPr/>
        </p:nvSpPr>
        <p:spPr bwMode="auto">
          <a:xfrm flipH="1">
            <a:off x="2944414" y="6888832"/>
            <a:ext cx="3960441"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48" name="Rectangle 147"/>
          <p:cNvSpPr/>
          <p:nvPr/>
        </p:nvSpPr>
        <p:spPr bwMode="auto">
          <a:xfrm flipH="1">
            <a:off x="784175" y="1848272"/>
            <a:ext cx="4968552"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52" name="Rectangle 151"/>
          <p:cNvSpPr/>
          <p:nvPr/>
        </p:nvSpPr>
        <p:spPr bwMode="auto">
          <a:xfrm>
            <a:off x="3952527" y="71048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3" name="Rectangle 152"/>
          <p:cNvSpPr/>
          <p:nvPr/>
        </p:nvSpPr>
        <p:spPr bwMode="auto">
          <a:xfrm>
            <a:off x="3952527" y="74648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4" name="Rectangle 153"/>
          <p:cNvSpPr/>
          <p:nvPr/>
        </p:nvSpPr>
        <p:spPr bwMode="auto">
          <a:xfrm>
            <a:off x="3952527" y="76809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55" name="Straight Connector 154"/>
          <p:cNvCxnSpPr/>
          <p:nvPr/>
        </p:nvCxnSpPr>
        <p:spPr bwMode="auto">
          <a:xfrm flipV="1">
            <a:off x="4384575" y="7896944"/>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56" name="TextBox 155"/>
          <p:cNvSpPr txBox="1"/>
          <p:nvPr/>
        </p:nvSpPr>
        <p:spPr>
          <a:xfrm>
            <a:off x="2656384" y="8165812"/>
            <a:ext cx="700833" cy="523220"/>
          </a:xfrm>
          <a:prstGeom prst="rect">
            <a:avLst/>
          </a:prstGeom>
          <a:noFill/>
        </p:spPr>
        <p:txBody>
          <a:bodyPr wrap="none" rtlCol="0">
            <a:spAutoFit/>
          </a:bodyPr>
          <a:lstStyle/>
          <a:p>
            <a:r>
              <a:rPr lang="en-US" sz="1400" dirty="0" smtClean="0"/>
              <a:t>E-NNI</a:t>
            </a:r>
          </a:p>
          <a:p>
            <a:r>
              <a:rPr lang="en-US" sz="1400" dirty="0" smtClean="0"/>
              <a:t>Link 1</a:t>
            </a:r>
            <a:endParaRPr lang="en-GB" sz="1400" dirty="0"/>
          </a:p>
        </p:txBody>
      </p:sp>
      <p:sp>
        <p:nvSpPr>
          <p:cNvPr id="157" name="Rectangle 156"/>
          <p:cNvSpPr/>
          <p:nvPr/>
        </p:nvSpPr>
        <p:spPr bwMode="auto">
          <a:xfrm>
            <a:off x="4456584" y="5520680"/>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a:off x="4456584" y="64567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9" name="Rectangle 158"/>
          <p:cNvSpPr/>
          <p:nvPr/>
        </p:nvSpPr>
        <p:spPr bwMode="auto">
          <a:xfrm>
            <a:off x="4456584" y="66728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2944415" y="71048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Rectangle 160"/>
          <p:cNvSpPr/>
          <p:nvPr/>
        </p:nvSpPr>
        <p:spPr bwMode="auto">
          <a:xfrm>
            <a:off x="2944415" y="74648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2" name="Rectangle 161"/>
          <p:cNvSpPr/>
          <p:nvPr/>
        </p:nvSpPr>
        <p:spPr bwMode="auto">
          <a:xfrm>
            <a:off x="2944415" y="76809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63" name="Straight Connector 162"/>
          <p:cNvCxnSpPr/>
          <p:nvPr/>
        </p:nvCxnSpPr>
        <p:spPr bwMode="auto">
          <a:xfrm flipV="1">
            <a:off x="3376463" y="7896944"/>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3" name="Group 222"/>
          <p:cNvGrpSpPr/>
          <p:nvPr/>
        </p:nvGrpSpPr>
        <p:grpSpPr>
          <a:xfrm>
            <a:off x="8126814" y="6096744"/>
            <a:ext cx="504056" cy="504056"/>
            <a:chOff x="7984976" y="4440560"/>
            <a:chExt cx="504056" cy="504056"/>
          </a:xfrm>
        </p:grpSpPr>
        <p:grpSp>
          <p:nvGrpSpPr>
            <p:cNvPr id="4" name="Group 135"/>
            <p:cNvGrpSpPr/>
            <p:nvPr/>
          </p:nvGrpSpPr>
          <p:grpSpPr>
            <a:xfrm>
              <a:off x="7984976" y="4440560"/>
              <a:ext cx="216024" cy="216023"/>
              <a:chOff x="9209112" y="7464897"/>
              <a:chExt cx="432048" cy="216023"/>
            </a:xfrm>
          </p:grpSpPr>
          <p:sp>
            <p:nvSpPr>
              <p:cNvPr id="137" name="Flowchart: Delay 13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8" name="Flowchart: Delay 13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44" name="Isosceles Triangle 143"/>
            <p:cNvSpPr/>
            <p:nvPr/>
          </p:nvSpPr>
          <p:spPr bwMode="auto">
            <a:xfrm flipV="1">
              <a:off x="798497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 name="Group 168"/>
            <p:cNvGrpSpPr/>
            <p:nvPr/>
          </p:nvGrpSpPr>
          <p:grpSpPr>
            <a:xfrm>
              <a:off x="8273008" y="4440560"/>
              <a:ext cx="216024" cy="216023"/>
              <a:chOff x="9209112" y="7464897"/>
              <a:chExt cx="432048" cy="216023"/>
            </a:xfrm>
          </p:grpSpPr>
          <p:sp>
            <p:nvSpPr>
              <p:cNvPr id="170" name="Flowchart: Delay 16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1" name="Flowchart: Delay 17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72" name="Isosceles Triangle 171"/>
            <p:cNvSpPr/>
            <p:nvPr/>
          </p:nvSpPr>
          <p:spPr bwMode="auto">
            <a:xfrm flipV="1">
              <a:off x="827300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 name="Group 209"/>
          <p:cNvGrpSpPr/>
          <p:nvPr/>
        </p:nvGrpSpPr>
        <p:grpSpPr>
          <a:xfrm>
            <a:off x="7120881" y="2496344"/>
            <a:ext cx="216024" cy="216023"/>
            <a:chOff x="9209112" y="7464897"/>
            <a:chExt cx="432048" cy="216023"/>
          </a:xfrm>
        </p:grpSpPr>
        <p:sp>
          <p:nvSpPr>
            <p:cNvPr id="211" name="Flowchart: Delay 21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2" name="Flowchart: Delay 21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 name="Group 224"/>
          <p:cNvGrpSpPr/>
          <p:nvPr/>
        </p:nvGrpSpPr>
        <p:grpSpPr>
          <a:xfrm>
            <a:off x="5464696" y="2496344"/>
            <a:ext cx="216024" cy="216023"/>
            <a:chOff x="9209112" y="7464897"/>
            <a:chExt cx="432048" cy="216023"/>
          </a:xfrm>
        </p:grpSpPr>
        <p:sp>
          <p:nvSpPr>
            <p:cNvPr id="235" name="Flowchart: Delay 23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6" name="Flowchart: Delay 23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2" name="Group 236"/>
          <p:cNvGrpSpPr/>
          <p:nvPr/>
        </p:nvGrpSpPr>
        <p:grpSpPr>
          <a:xfrm>
            <a:off x="7408912" y="6096744"/>
            <a:ext cx="504056" cy="504056"/>
            <a:chOff x="7264896" y="4440560"/>
            <a:chExt cx="504056" cy="504056"/>
          </a:xfrm>
        </p:grpSpPr>
        <p:grpSp>
          <p:nvGrpSpPr>
            <p:cNvPr id="64" name="Group 239"/>
            <p:cNvGrpSpPr/>
            <p:nvPr/>
          </p:nvGrpSpPr>
          <p:grpSpPr>
            <a:xfrm>
              <a:off x="7264896" y="4440560"/>
              <a:ext cx="216024" cy="216023"/>
              <a:chOff x="9209112" y="7464897"/>
              <a:chExt cx="432048" cy="216023"/>
            </a:xfrm>
          </p:grpSpPr>
          <p:sp>
            <p:nvSpPr>
              <p:cNvPr id="246" name="Flowchart: Delay 24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7" name="Flowchart: Delay 24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41" name="Isosceles Triangle 240"/>
            <p:cNvSpPr/>
            <p:nvPr/>
          </p:nvSpPr>
          <p:spPr bwMode="auto">
            <a:xfrm flipV="1">
              <a:off x="726489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5" name="Group 241"/>
            <p:cNvGrpSpPr/>
            <p:nvPr/>
          </p:nvGrpSpPr>
          <p:grpSpPr>
            <a:xfrm>
              <a:off x="7552928" y="4440560"/>
              <a:ext cx="216024" cy="216023"/>
              <a:chOff x="9209112" y="7464897"/>
              <a:chExt cx="432048" cy="216023"/>
            </a:xfrm>
          </p:grpSpPr>
          <p:sp>
            <p:nvSpPr>
              <p:cNvPr id="244" name="Flowchart: Delay 24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5" name="Flowchart: Delay 24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43" name="Isosceles Triangle 242"/>
            <p:cNvSpPr/>
            <p:nvPr/>
          </p:nvSpPr>
          <p:spPr bwMode="auto">
            <a:xfrm flipV="1">
              <a:off x="755292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6" name="Group 265"/>
          <p:cNvGrpSpPr/>
          <p:nvPr/>
        </p:nvGrpSpPr>
        <p:grpSpPr>
          <a:xfrm>
            <a:off x="4528593" y="5592688"/>
            <a:ext cx="792088" cy="792088"/>
            <a:chOff x="8993088" y="4152528"/>
            <a:chExt cx="792088" cy="792088"/>
          </a:xfrm>
        </p:grpSpPr>
        <p:sp>
          <p:nvSpPr>
            <p:cNvPr id="267" name="Isosceles Triangle 266"/>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7" name="Group 267"/>
            <p:cNvGrpSpPr/>
            <p:nvPr/>
          </p:nvGrpSpPr>
          <p:grpSpPr>
            <a:xfrm>
              <a:off x="8993088" y="4440560"/>
              <a:ext cx="216024" cy="216023"/>
              <a:chOff x="9209112" y="7464897"/>
              <a:chExt cx="432048" cy="216023"/>
            </a:xfrm>
          </p:grpSpPr>
          <p:sp>
            <p:nvSpPr>
              <p:cNvPr id="280" name="Flowchart: Delay 27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1" name="Flowchart: Delay 28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69" name="Isosceles Triangle 268"/>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0" name="Isosceles Triangle 269"/>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8" name="Group 270"/>
            <p:cNvGrpSpPr/>
            <p:nvPr/>
          </p:nvGrpSpPr>
          <p:grpSpPr>
            <a:xfrm>
              <a:off x="9281120" y="4440560"/>
              <a:ext cx="216024" cy="216023"/>
              <a:chOff x="9209112" y="7464897"/>
              <a:chExt cx="432048" cy="216023"/>
            </a:xfrm>
          </p:grpSpPr>
          <p:sp>
            <p:nvSpPr>
              <p:cNvPr id="278" name="Flowchart: Delay 27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9" name="Flowchart: Delay 27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2" name="Isosceles Triangle 271"/>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3" name="Isosceles Triangle 272"/>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9" name="Group 273"/>
            <p:cNvGrpSpPr/>
            <p:nvPr/>
          </p:nvGrpSpPr>
          <p:grpSpPr>
            <a:xfrm>
              <a:off x="9569152" y="4440560"/>
              <a:ext cx="216024" cy="216023"/>
              <a:chOff x="9209112" y="7464897"/>
              <a:chExt cx="432048" cy="216023"/>
            </a:xfrm>
          </p:grpSpPr>
          <p:sp>
            <p:nvSpPr>
              <p:cNvPr id="276" name="Flowchart: Delay 27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Flowchart: Delay 27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5" name="Isosceles Triangle 274"/>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99" name="Rectangle 298"/>
          <p:cNvSpPr/>
          <p:nvPr/>
        </p:nvSpPr>
        <p:spPr bwMode="auto">
          <a:xfrm flipH="1">
            <a:off x="5966574" y="71048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0" name="Rectangle 299"/>
          <p:cNvSpPr/>
          <p:nvPr/>
        </p:nvSpPr>
        <p:spPr bwMode="auto">
          <a:xfrm flipH="1">
            <a:off x="5966574" y="74648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1" name="Rectangle 300"/>
          <p:cNvSpPr/>
          <p:nvPr/>
        </p:nvSpPr>
        <p:spPr bwMode="auto">
          <a:xfrm flipH="1">
            <a:off x="5966574" y="76809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302" name="Straight Connector 301"/>
          <p:cNvCxnSpPr/>
          <p:nvPr/>
        </p:nvCxnSpPr>
        <p:spPr bwMode="auto">
          <a:xfrm flipH="1" flipV="1">
            <a:off x="6470630" y="7896944"/>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03" name="TextBox 302"/>
          <p:cNvSpPr txBox="1"/>
          <p:nvPr/>
        </p:nvSpPr>
        <p:spPr>
          <a:xfrm flipH="1">
            <a:off x="6480259" y="8165812"/>
            <a:ext cx="710451" cy="523220"/>
          </a:xfrm>
          <a:prstGeom prst="rect">
            <a:avLst/>
          </a:prstGeom>
          <a:noFill/>
        </p:spPr>
        <p:txBody>
          <a:bodyPr wrap="none" rtlCol="0">
            <a:spAutoFit/>
          </a:bodyPr>
          <a:lstStyle/>
          <a:p>
            <a:r>
              <a:rPr lang="en-US" sz="1400" dirty="0" smtClean="0"/>
              <a:t>E-NNI</a:t>
            </a:r>
          </a:p>
          <a:p>
            <a:r>
              <a:rPr lang="en-US" sz="1400" dirty="0" smtClean="0"/>
              <a:t>Link 4</a:t>
            </a:r>
            <a:endParaRPr lang="en-GB" sz="1400" dirty="0"/>
          </a:p>
        </p:txBody>
      </p:sp>
      <p:sp>
        <p:nvSpPr>
          <p:cNvPr id="143" name="Isosceles Triangle 142"/>
          <p:cNvSpPr/>
          <p:nvPr/>
        </p:nvSpPr>
        <p:spPr bwMode="auto">
          <a:xfrm flipV="1">
            <a:off x="8278742" y="71768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4" name="Isosceles Triangle 323"/>
          <p:cNvSpPr/>
          <p:nvPr/>
        </p:nvSpPr>
        <p:spPr bwMode="auto">
          <a:xfrm flipV="1">
            <a:off x="7264896" y="71768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flipV="1">
            <a:off x="6264696" y="71768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Isosceles Triangle 328"/>
          <p:cNvSpPr/>
          <p:nvPr/>
        </p:nvSpPr>
        <p:spPr bwMode="auto">
          <a:xfrm flipV="1">
            <a:off x="5256584" y="71768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0" name="Isosceles Triangle 329"/>
          <p:cNvSpPr/>
          <p:nvPr/>
        </p:nvSpPr>
        <p:spPr bwMode="auto">
          <a:xfrm flipV="1">
            <a:off x="4248472" y="71768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flipV="1">
            <a:off x="3160440" y="71768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2" name="TextBox 341"/>
          <p:cNvSpPr txBox="1"/>
          <p:nvPr/>
        </p:nvSpPr>
        <p:spPr>
          <a:xfrm>
            <a:off x="64096" y="9276129"/>
            <a:ext cx="3264035" cy="276999"/>
          </a:xfrm>
          <a:prstGeom prst="rect">
            <a:avLst/>
          </a:prstGeom>
          <a:noFill/>
        </p:spPr>
        <p:txBody>
          <a:bodyPr wrap="none" rtlCol="0">
            <a:spAutoFit/>
          </a:bodyPr>
          <a:lstStyle/>
          <a:p>
            <a:r>
              <a:rPr lang="en-GB" sz="1200" dirty="0" smtClean="0"/>
              <a:t>DSS: Distributed SNC protection </a:t>
            </a:r>
            <a:r>
              <a:rPr lang="en-GB" sz="1200" dirty="0" err="1" smtClean="0"/>
              <a:t>Sublayer</a:t>
            </a:r>
            <a:endParaRPr lang="en-US" sz="1200" dirty="0"/>
          </a:p>
        </p:txBody>
      </p:sp>
      <p:sp>
        <p:nvSpPr>
          <p:cNvPr id="180" name="Rectangle 179"/>
          <p:cNvSpPr/>
          <p:nvPr/>
        </p:nvSpPr>
        <p:spPr bwMode="auto">
          <a:xfrm flipH="1">
            <a:off x="2656384" y="5232648"/>
            <a:ext cx="7488832"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81" name="Rectangle 180"/>
          <p:cNvSpPr/>
          <p:nvPr/>
        </p:nvSpPr>
        <p:spPr bwMode="auto">
          <a:xfrm>
            <a:off x="1864296" y="21363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2" name="Rectangle 181"/>
          <p:cNvSpPr/>
          <p:nvPr/>
        </p:nvSpPr>
        <p:spPr bwMode="auto">
          <a:xfrm>
            <a:off x="1864296" y="23523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4" name="Rectangle 183"/>
          <p:cNvSpPr/>
          <p:nvPr/>
        </p:nvSpPr>
        <p:spPr bwMode="auto">
          <a:xfrm>
            <a:off x="1864296" y="25683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5" name="Rectangle 184"/>
          <p:cNvSpPr/>
          <p:nvPr/>
        </p:nvSpPr>
        <p:spPr bwMode="auto">
          <a:xfrm>
            <a:off x="2656384"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6" name="Rectangle 185"/>
          <p:cNvSpPr/>
          <p:nvPr/>
        </p:nvSpPr>
        <p:spPr bwMode="auto">
          <a:xfrm>
            <a:off x="2656384"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7" name="Rectangle 186"/>
          <p:cNvSpPr/>
          <p:nvPr/>
        </p:nvSpPr>
        <p:spPr bwMode="auto">
          <a:xfrm>
            <a:off x="2656384"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8" name="Rectangle 187"/>
          <p:cNvSpPr/>
          <p:nvPr/>
        </p:nvSpPr>
        <p:spPr bwMode="auto">
          <a:xfrm>
            <a:off x="9209112"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9" name="Rectangle 188"/>
          <p:cNvSpPr/>
          <p:nvPr/>
        </p:nvSpPr>
        <p:spPr bwMode="auto">
          <a:xfrm>
            <a:off x="9209112"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0" name="Rectangle 189"/>
          <p:cNvSpPr/>
          <p:nvPr/>
        </p:nvSpPr>
        <p:spPr bwMode="auto">
          <a:xfrm>
            <a:off x="9209112"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1" name="Rectangle 190"/>
          <p:cNvSpPr/>
          <p:nvPr/>
        </p:nvSpPr>
        <p:spPr bwMode="auto">
          <a:xfrm>
            <a:off x="10001200" y="21363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2" name="Rectangle 191"/>
          <p:cNvSpPr/>
          <p:nvPr/>
        </p:nvSpPr>
        <p:spPr bwMode="auto">
          <a:xfrm>
            <a:off x="10001200" y="23523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3" name="Rectangle 192"/>
          <p:cNvSpPr/>
          <p:nvPr/>
        </p:nvSpPr>
        <p:spPr bwMode="auto">
          <a:xfrm>
            <a:off x="10001200" y="25683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227" name="Group 226"/>
          <p:cNvGrpSpPr/>
          <p:nvPr/>
        </p:nvGrpSpPr>
        <p:grpSpPr>
          <a:xfrm>
            <a:off x="2368352" y="2784376"/>
            <a:ext cx="720080" cy="3672408"/>
            <a:chOff x="1216224" y="2784376"/>
            <a:chExt cx="1080120" cy="3528392"/>
          </a:xfrm>
        </p:grpSpPr>
        <p:cxnSp>
          <p:nvCxnSpPr>
            <p:cNvPr id="199" name="Straight Connector 198"/>
            <p:cNvCxnSpPr/>
            <p:nvPr/>
          </p:nvCxnSpPr>
          <p:spPr bwMode="auto">
            <a:xfrm>
              <a:off x="1216224" y="2784376"/>
              <a:ext cx="0" cy="352839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flipH="1">
              <a:off x="1216224" y="6312768"/>
              <a:ext cx="108012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V="1">
              <a:off x="2296344" y="6036031"/>
              <a:ext cx="0" cy="27673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237" name="Group 236"/>
          <p:cNvGrpSpPr/>
          <p:nvPr/>
        </p:nvGrpSpPr>
        <p:grpSpPr>
          <a:xfrm flipH="1">
            <a:off x="9641160" y="2784376"/>
            <a:ext cx="792088" cy="3672408"/>
            <a:chOff x="1216224" y="2784376"/>
            <a:chExt cx="1080120" cy="3528392"/>
          </a:xfrm>
        </p:grpSpPr>
        <p:cxnSp>
          <p:nvCxnSpPr>
            <p:cNvPr id="238" name="Straight Connector 237"/>
            <p:cNvCxnSpPr/>
            <p:nvPr/>
          </p:nvCxnSpPr>
          <p:spPr bwMode="auto">
            <a:xfrm>
              <a:off x="1216224" y="2784376"/>
              <a:ext cx="0" cy="352839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0" name="Straight Connector 239"/>
            <p:cNvCxnSpPr/>
            <p:nvPr/>
          </p:nvCxnSpPr>
          <p:spPr bwMode="auto">
            <a:xfrm flipH="1">
              <a:off x="1216224" y="6312768"/>
              <a:ext cx="108012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2" name="Straight Connector 241"/>
            <p:cNvCxnSpPr/>
            <p:nvPr/>
          </p:nvCxnSpPr>
          <p:spPr bwMode="auto">
            <a:xfrm flipV="1">
              <a:off x="2296344" y="6036031"/>
              <a:ext cx="0" cy="27673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251" name="Rectangle 250"/>
          <p:cNvSpPr/>
          <p:nvPr/>
        </p:nvSpPr>
        <p:spPr bwMode="auto">
          <a:xfrm>
            <a:off x="784176" y="2136304"/>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2" name="Rectangle 251"/>
          <p:cNvSpPr/>
          <p:nvPr/>
        </p:nvSpPr>
        <p:spPr bwMode="auto">
          <a:xfrm>
            <a:off x="784176" y="30724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3" name="Rectangle 252"/>
          <p:cNvSpPr/>
          <p:nvPr/>
        </p:nvSpPr>
        <p:spPr bwMode="auto">
          <a:xfrm>
            <a:off x="784176" y="328843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4" name="Rectangle 253"/>
          <p:cNvSpPr/>
          <p:nvPr/>
        </p:nvSpPr>
        <p:spPr bwMode="auto">
          <a:xfrm>
            <a:off x="784176" y="35044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5" name="Rectangle 254"/>
          <p:cNvSpPr/>
          <p:nvPr/>
        </p:nvSpPr>
        <p:spPr bwMode="auto">
          <a:xfrm>
            <a:off x="78417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6" name="Rectangle 255"/>
          <p:cNvSpPr/>
          <p:nvPr/>
        </p:nvSpPr>
        <p:spPr bwMode="auto">
          <a:xfrm>
            <a:off x="78417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57" name="Straight Connector 256"/>
          <p:cNvCxnSpPr/>
          <p:nvPr/>
        </p:nvCxnSpPr>
        <p:spPr bwMode="auto">
          <a:xfrm flipV="1">
            <a:off x="1216224" y="4296544"/>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258" name="TextBox 257"/>
          <p:cNvSpPr txBox="1"/>
          <p:nvPr/>
        </p:nvSpPr>
        <p:spPr>
          <a:xfrm>
            <a:off x="1225854" y="4565412"/>
            <a:ext cx="710451" cy="523220"/>
          </a:xfrm>
          <a:prstGeom prst="rect">
            <a:avLst/>
          </a:prstGeom>
          <a:noFill/>
        </p:spPr>
        <p:txBody>
          <a:bodyPr wrap="none" rtlCol="0">
            <a:spAutoFit/>
          </a:bodyPr>
          <a:lstStyle/>
          <a:p>
            <a:r>
              <a:rPr lang="en-US" sz="1400" dirty="0" smtClean="0"/>
              <a:t>I-NNI</a:t>
            </a:r>
          </a:p>
          <a:p>
            <a:r>
              <a:rPr lang="en-US" sz="1400" dirty="0" smtClean="0"/>
              <a:t>Link a</a:t>
            </a:r>
            <a:endParaRPr lang="en-GB" sz="1400" dirty="0"/>
          </a:p>
        </p:txBody>
      </p:sp>
      <p:sp>
        <p:nvSpPr>
          <p:cNvPr id="259" name="Rectangle 258"/>
          <p:cNvSpPr/>
          <p:nvPr/>
        </p:nvSpPr>
        <p:spPr bwMode="auto">
          <a:xfrm flipH="1">
            <a:off x="11081320" y="2136304"/>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0" name="Rectangle 259"/>
          <p:cNvSpPr/>
          <p:nvPr/>
        </p:nvSpPr>
        <p:spPr bwMode="auto">
          <a:xfrm flipH="1">
            <a:off x="11081320" y="30724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1" name="Rectangle 260"/>
          <p:cNvSpPr/>
          <p:nvPr/>
        </p:nvSpPr>
        <p:spPr bwMode="auto">
          <a:xfrm flipH="1">
            <a:off x="11081320" y="328843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2" name="Rectangle 261"/>
          <p:cNvSpPr/>
          <p:nvPr/>
        </p:nvSpPr>
        <p:spPr bwMode="auto">
          <a:xfrm flipH="1">
            <a:off x="11081320" y="35044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3" name="Rectangle 262"/>
          <p:cNvSpPr/>
          <p:nvPr/>
        </p:nvSpPr>
        <p:spPr bwMode="auto">
          <a:xfrm flipH="1">
            <a:off x="11081320"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4" name="Rectangle 263"/>
          <p:cNvSpPr/>
          <p:nvPr/>
        </p:nvSpPr>
        <p:spPr bwMode="auto">
          <a:xfrm flipH="1">
            <a:off x="11081320"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65" name="Straight Connector 264"/>
          <p:cNvCxnSpPr/>
          <p:nvPr/>
        </p:nvCxnSpPr>
        <p:spPr bwMode="auto">
          <a:xfrm flipV="1">
            <a:off x="11575747" y="4296544"/>
            <a:ext cx="0" cy="792088"/>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266" name="TextBox 265"/>
          <p:cNvSpPr txBox="1"/>
          <p:nvPr/>
        </p:nvSpPr>
        <p:spPr>
          <a:xfrm flipH="1">
            <a:off x="11585376" y="4565412"/>
            <a:ext cx="710451" cy="523220"/>
          </a:xfrm>
          <a:prstGeom prst="rect">
            <a:avLst/>
          </a:prstGeom>
          <a:noFill/>
        </p:spPr>
        <p:txBody>
          <a:bodyPr wrap="none" rtlCol="0">
            <a:spAutoFit/>
          </a:bodyPr>
          <a:lstStyle/>
          <a:p>
            <a:r>
              <a:rPr lang="en-US" sz="1400" dirty="0" smtClean="0"/>
              <a:t>I-NNI</a:t>
            </a:r>
          </a:p>
          <a:p>
            <a:r>
              <a:rPr lang="en-US" sz="1400" dirty="0" smtClean="0"/>
              <a:t>Link b</a:t>
            </a:r>
            <a:endParaRPr lang="en-GB" sz="1400" dirty="0"/>
          </a:p>
        </p:txBody>
      </p:sp>
      <p:grpSp>
        <p:nvGrpSpPr>
          <p:cNvPr id="285" name="Group 173"/>
          <p:cNvGrpSpPr/>
          <p:nvPr/>
        </p:nvGrpSpPr>
        <p:grpSpPr>
          <a:xfrm>
            <a:off x="11727214" y="2496344"/>
            <a:ext cx="216024" cy="216023"/>
            <a:chOff x="9209112" y="7464897"/>
            <a:chExt cx="432048" cy="216023"/>
          </a:xfrm>
        </p:grpSpPr>
        <p:sp>
          <p:nvSpPr>
            <p:cNvPr id="287" name="Flowchart: Delay 28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8" name="Flowchart: Delay 28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4" name="Group 237"/>
          <p:cNvGrpSpPr/>
          <p:nvPr/>
        </p:nvGrpSpPr>
        <p:grpSpPr>
          <a:xfrm>
            <a:off x="856185" y="2496344"/>
            <a:ext cx="216024" cy="216023"/>
            <a:chOff x="9209112" y="7464897"/>
            <a:chExt cx="432048" cy="216023"/>
          </a:xfrm>
        </p:grpSpPr>
        <p:sp>
          <p:nvSpPr>
            <p:cNvPr id="309" name="Flowchart: Delay 30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0" name="Flowchart: Delay 30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11" name="Isosceles Triangle 310"/>
          <p:cNvSpPr/>
          <p:nvPr/>
        </p:nvSpPr>
        <p:spPr bwMode="auto">
          <a:xfrm flipV="1">
            <a:off x="11303078" y="35764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2" name="Isosceles Triangle 311"/>
          <p:cNvSpPr/>
          <p:nvPr/>
        </p:nvSpPr>
        <p:spPr bwMode="auto">
          <a:xfrm flipV="1">
            <a:off x="1000201" y="35764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3" name="TextBox 312"/>
          <p:cNvSpPr txBox="1"/>
          <p:nvPr/>
        </p:nvSpPr>
        <p:spPr>
          <a:xfrm>
            <a:off x="7480920" y="4728592"/>
            <a:ext cx="627095" cy="369332"/>
          </a:xfrm>
          <a:prstGeom prst="rect">
            <a:avLst/>
          </a:prstGeom>
          <a:noFill/>
        </p:spPr>
        <p:txBody>
          <a:bodyPr wrap="none" rtlCol="0">
            <a:spAutoFit/>
          </a:bodyPr>
          <a:lstStyle/>
          <a:p>
            <a:r>
              <a:rPr lang="en-GB" sz="1800" dirty="0" smtClean="0"/>
              <a:t>@W</a:t>
            </a:r>
            <a:endParaRPr lang="en-US" sz="1800" dirty="0"/>
          </a:p>
        </p:txBody>
      </p:sp>
      <p:sp>
        <p:nvSpPr>
          <p:cNvPr id="315" name="TextBox 314"/>
          <p:cNvSpPr txBox="1"/>
          <p:nvPr/>
        </p:nvSpPr>
        <p:spPr>
          <a:xfrm>
            <a:off x="640160" y="1334924"/>
            <a:ext cx="575799" cy="369332"/>
          </a:xfrm>
          <a:prstGeom prst="rect">
            <a:avLst/>
          </a:prstGeom>
          <a:noFill/>
        </p:spPr>
        <p:txBody>
          <a:bodyPr wrap="none" rtlCol="0">
            <a:spAutoFit/>
          </a:bodyPr>
          <a:lstStyle/>
          <a:p>
            <a:r>
              <a:rPr lang="en-GB" sz="1800" dirty="0" smtClean="0"/>
              <a:t>@A</a:t>
            </a:r>
            <a:endParaRPr lang="en-US" sz="1800" dirty="0"/>
          </a:p>
        </p:txBody>
      </p:sp>
      <p:sp>
        <p:nvSpPr>
          <p:cNvPr id="316" name="TextBox 315"/>
          <p:cNvSpPr txBox="1"/>
          <p:nvPr/>
        </p:nvSpPr>
        <p:spPr>
          <a:xfrm>
            <a:off x="5346593" y="1334924"/>
            <a:ext cx="575799" cy="369332"/>
          </a:xfrm>
          <a:prstGeom prst="rect">
            <a:avLst/>
          </a:prstGeom>
          <a:noFill/>
        </p:spPr>
        <p:txBody>
          <a:bodyPr wrap="none" rtlCol="0">
            <a:spAutoFit/>
          </a:bodyPr>
          <a:lstStyle/>
          <a:p>
            <a:r>
              <a:rPr lang="en-GB" sz="1800" dirty="0" smtClean="0"/>
              <a:t>@B</a:t>
            </a:r>
            <a:endParaRPr lang="en-US" sz="1800" dirty="0"/>
          </a:p>
        </p:txBody>
      </p:sp>
      <p:sp>
        <p:nvSpPr>
          <p:cNvPr id="317" name="TextBox 316"/>
          <p:cNvSpPr txBox="1"/>
          <p:nvPr/>
        </p:nvSpPr>
        <p:spPr>
          <a:xfrm>
            <a:off x="6930769" y="1344216"/>
            <a:ext cx="575799" cy="369332"/>
          </a:xfrm>
          <a:prstGeom prst="rect">
            <a:avLst/>
          </a:prstGeom>
          <a:noFill/>
        </p:spPr>
        <p:txBody>
          <a:bodyPr wrap="none" rtlCol="0">
            <a:spAutoFit/>
          </a:bodyPr>
          <a:lstStyle/>
          <a:p>
            <a:r>
              <a:rPr lang="en-GB" sz="1800" dirty="0" smtClean="0"/>
              <a:t>@C</a:t>
            </a:r>
            <a:endParaRPr lang="en-US" sz="1800" dirty="0"/>
          </a:p>
        </p:txBody>
      </p:sp>
      <p:sp>
        <p:nvSpPr>
          <p:cNvPr id="318" name="TextBox 317"/>
          <p:cNvSpPr txBox="1"/>
          <p:nvPr/>
        </p:nvSpPr>
        <p:spPr>
          <a:xfrm>
            <a:off x="11513633" y="1334924"/>
            <a:ext cx="575799" cy="369332"/>
          </a:xfrm>
          <a:prstGeom prst="rect">
            <a:avLst/>
          </a:prstGeom>
          <a:noFill/>
        </p:spPr>
        <p:txBody>
          <a:bodyPr wrap="none" rtlCol="0">
            <a:spAutoFit/>
          </a:bodyPr>
          <a:lstStyle/>
          <a:p>
            <a:r>
              <a:rPr lang="en-GB" sz="1800" dirty="0" smtClean="0"/>
              <a:t>@D</a:t>
            </a:r>
            <a:endParaRPr lang="en-US" sz="1800" dirty="0"/>
          </a:p>
        </p:txBody>
      </p:sp>
      <p:sp>
        <p:nvSpPr>
          <p:cNvPr id="320" name="TextBox 319"/>
          <p:cNvSpPr txBox="1"/>
          <p:nvPr/>
        </p:nvSpPr>
        <p:spPr>
          <a:xfrm>
            <a:off x="8142081" y="4737884"/>
            <a:ext cx="562975" cy="369332"/>
          </a:xfrm>
          <a:prstGeom prst="rect">
            <a:avLst/>
          </a:prstGeom>
          <a:noFill/>
        </p:spPr>
        <p:txBody>
          <a:bodyPr wrap="none" rtlCol="0">
            <a:spAutoFit/>
          </a:bodyPr>
          <a:lstStyle/>
          <a:p>
            <a:r>
              <a:rPr lang="en-GB" sz="1800" dirty="0" smtClean="0"/>
              <a:t>@P</a:t>
            </a:r>
            <a:endParaRPr lang="en-US" sz="1800" dirty="0"/>
          </a:p>
        </p:txBody>
      </p:sp>
      <p:cxnSp>
        <p:nvCxnSpPr>
          <p:cNvPr id="325" name="Straight Connector 324"/>
          <p:cNvCxnSpPr/>
          <p:nvPr/>
        </p:nvCxnSpPr>
        <p:spPr bwMode="auto">
          <a:xfrm>
            <a:off x="1000200" y="1704256"/>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26" name="Straight Connector 325"/>
          <p:cNvCxnSpPr/>
          <p:nvPr/>
        </p:nvCxnSpPr>
        <p:spPr bwMode="auto">
          <a:xfrm>
            <a:off x="7696944" y="5097924"/>
            <a:ext cx="0" cy="926812"/>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32" name="Straight Connector 331"/>
          <p:cNvCxnSpPr/>
          <p:nvPr/>
        </p:nvCxnSpPr>
        <p:spPr bwMode="auto">
          <a:xfrm>
            <a:off x="8417024" y="5097924"/>
            <a:ext cx="0" cy="926812"/>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34" name="Straight Connector 333"/>
          <p:cNvCxnSpPr/>
          <p:nvPr/>
        </p:nvCxnSpPr>
        <p:spPr bwMode="auto">
          <a:xfrm>
            <a:off x="5608712" y="1704256"/>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35" name="Straight Connector 334"/>
          <p:cNvCxnSpPr/>
          <p:nvPr/>
        </p:nvCxnSpPr>
        <p:spPr bwMode="auto">
          <a:xfrm>
            <a:off x="7218536" y="1704256"/>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38" name="Straight Connector 337"/>
          <p:cNvCxnSpPr/>
          <p:nvPr/>
        </p:nvCxnSpPr>
        <p:spPr bwMode="auto">
          <a:xfrm>
            <a:off x="11873408" y="1704256"/>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340" name="TextBox 339"/>
          <p:cNvSpPr txBox="1"/>
          <p:nvPr/>
        </p:nvSpPr>
        <p:spPr>
          <a:xfrm>
            <a:off x="4600600" y="4728592"/>
            <a:ext cx="575799" cy="369332"/>
          </a:xfrm>
          <a:prstGeom prst="rect">
            <a:avLst/>
          </a:prstGeom>
          <a:noFill/>
        </p:spPr>
        <p:txBody>
          <a:bodyPr wrap="none" rtlCol="0">
            <a:spAutoFit/>
          </a:bodyPr>
          <a:lstStyle/>
          <a:p>
            <a:r>
              <a:rPr lang="en-GB" sz="1800" dirty="0" smtClean="0"/>
              <a:t>@S</a:t>
            </a:r>
            <a:endParaRPr lang="en-US" sz="1800" dirty="0"/>
          </a:p>
        </p:txBody>
      </p:sp>
      <p:cxnSp>
        <p:nvCxnSpPr>
          <p:cNvPr id="346" name="Straight Connector 345"/>
          <p:cNvCxnSpPr/>
          <p:nvPr/>
        </p:nvCxnSpPr>
        <p:spPr bwMode="auto">
          <a:xfrm>
            <a:off x="4888367" y="5088632"/>
            <a:ext cx="0" cy="50405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173" name="Straight Arrow Connector 172"/>
          <p:cNvCxnSpPr>
            <a:endCxn id="146" idx="3"/>
          </p:cNvCxnSpPr>
          <p:nvPr/>
        </p:nvCxnSpPr>
        <p:spPr bwMode="auto">
          <a:xfrm flipV="1">
            <a:off x="6040760" y="5628692"/>
            <a:ext cx="1296144" cy="1260140"/>
          </a:xfrm>
          <a:prstGeom prst="straightConnector1">
            <a:avLst/>
          </a:prstGeom>
          <a:solidFill>
            <a:schemeClr val="accent1"/>
          </a:solidFill>
          <a:ln w="38100" cap="flat" cmpd="sng" algn="ctr">
            <a:solidFill>
              <a:schemeClr val="tx1"/>
            </a:solidFill>
            <a:prstDash val="sysDash"/>
            <a:round/>
            <a:headEnd type="triangle" w="med" len="med"/>
            <a:tailEnd type="triangle" w="med" len="med"/>
          </a:ln>
          <a:effectLst/>
        </p:spPr>
      </p:cxnSp>
      <p:sp>
        <p:nvSpPr>
          <p:cNvPr id="174" name="TextBox 173"/>
          <p:cNvSpPr txBox="1"/>
          <p:nvPr/>
        </p:nvSpPr>
        <p:spPr>
          <a:xfrm rot="18968817">
            <a:off x="5992766" y="5976589"/>
            <a:ext cx="1215397" cy="307777"/>
          </a:xfrm>
          <a:prstGeom prst="rect">
            <a:avLst/>
          </a:prstGeom>
          <a:noFill/>
        </p:spPr>
        <p:txBody>
          <a:bodyPr wrap="none" rtlCol="0">
            <a:spAutoFit/>
          </a:bodyPr>
          <a:lstStyle/>
          <a:p>
            <a:r>
              <a:rPr lang="en-US" sz="1400" b="0" dirty="0" smtClean="0"/>
              <a:t>DAS </a:t>
            </a:r>
            <a:r>
              <a:rPr lang="en-US" sz="1400" b="0" dirty="0" smtClean="0">
                <a:sym typeface="Wingdings" pitchFamily="2" charset="2"/>
              </a:rPr>
              <a:t> DSS</a:t>
            </a:r>
            <a:endParaRPr lang="en-GB" sz="1400" b="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Notes/Observations PB Portal</a:t>
            </a:r>
            <a:endParaRPr lang="en-US" dirty="0"/>
          </a:p>
        </p:txBody>
      </p:sp>
      <p:sp>
        <p:nvSpPr>
          <p:cNvPr id="3" name="Content Placeholder 2"/>
          <p:cNvSpPr>
            <a:spLocks noGrp="1"/>
          </p:cNvSpPr>
          <p:nvPr>
            <p:ph sz="half" idx="1"/>
          </p:nvPr>
        </p:nvSpPr>
        <p:spPr/>
        <p:txBody>
          <a:bodyPr/>
          <a:lstStyle/>
          <a:p>
            <a:r>
              <a:rPr lang="en-GB" dirty="0" smtClean="0"/>
              <a:t>Data Plane Model</a:t>
            </a:r>
          </a:p>
          <a:p>
            <a:pPr lvl="1"/>
            <a:r>
              <a:rPr lang="en-GB" dirty="0" smtClean="0"/>
              <a:t>Use of MAC Address values @S and @W/@P at multiple locations reduces ability to perform connectivity fault localization</a:t>
            </a:r>
          </a:p>
          <a:p>
            <a:pPr lvl="1"/>
            <a:r>
              <a:rPr lang="en-GB" dirty="0" smtClean="0"/>
              <a:t>Physical subsystem is identified either by build in EUI-48 value, or by operator configured EUI-48 value; default MAC Address is inherited  from physical subsystem</a:t>
            </a:r>
          </a:p>
          <a:p>
            <a:pPr lvl="1"/>
            <a:r>
              <a:rPr lang="en-GB" dirty="0" smtClean="0"/>
              <a:t>Distributed protection/restoration introduces requirement to configure MAC Address of selected MEP/MIP sets (on a service instance (EC) basis); not required/supported today</a:t>
            </a:r>
          </a:p>
          <a:p>
            <a:pPr lvl="1"/>
            <a:r>
              <a:rPr lang="en-GB" dirty="0" smtClean="0"/>
              <a:t>EC NO MA supports endpoint on E-NNI port card</a:t>
            </a:r>
          </a:p>
          <a:p>
            <a:pPr lvl="1"/>
            <a:r>
              <a:rPr lang="en-GB" dirty="0" smtClean="0"/>
              <a:t>I-NNI port may have to support network link, intra-DSS link and intra-DAS link and the associated MAC Address values</a:t>
            </a:r>
          </a:p>
        </p:txBody>
      </p:sp>
      <p:sp>
        <p:nvSpPr>
          <p:cNvPr id="4" name="Content Placeholder 3"/>
          <p:cNvSpPr>
            <a:spLocks noGrp="1"/>
          </p:cNvSpPr>
          <p:nvPr>
            <p:ph sz="half" idx="2"/>
          </p:nvPr>
        </p:nvSpPr>
        <p:spPr/>
        <p:txBody>
          <a:bodyPr/>
          <a:lstStyle/>
          <a:p>
            <a:r>
              <a:rPr lang="en-GB" dirty="0" smtClean="0"/>
              <a:t>Bridge Model of DAS </a:t>
            </a:r>
          </a:p>
          <a:p>
            <a:pPr lvl="1"/>
            <a:r>
              <a:rPr lang="en-GB" dirty="0" smtClean="0"/>
              <a:t>Removes the ability to localize misconnection in a Half-DAS function due to use of common MAC address values (@S)</a:t>
            </a:r>
          </a:p>
          <a:p>
            <a:pPr lvl="1"/>
            <a:r>
              <a:rPr lang="en-GB" dirty="0" smtClean="0"/>
              <a:t>Require that Intra-DAS link port uses EC NO MEP and EC E-NNI MEP functions and @S</a:t>
            </a:r>
          </a:p>
          <a:p>
            <a:pPr lvl="1"/>
            <a:r>
              <a:rPr lang="en-GB" dirty="0" smtClean="0"/>
              <a:t>EC NO MA does not always support endpoint on E-NNI port card; instead endpoint may be at active gateway node, and the E-NNI port is behind the Intra-DAS link</a:t>
            </a:r>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smtClean="0"/>
              <a:t>PBB IB-BEB Portal with DRNI;</a:t>
            </a:r>
            <a:br>
              <a:rPr lang="en-GB" dirty="0" smtClean="0"/>
            </a:br>
            <a:r>
              <a:rPr lang="en-GB" dirty="0" smtClean="0"/>
              <a:t>EC SNCP in carrier network</a:t>
            </a:r>
            <a:endParaRPr lang="en-US" dirty="0"/>
          </a:p>
        </p:txBody>
      </p:sp>
      <p:sp>
        <p:nvSpPr>
          <p:cNvPr id="6" name="Subtitle 5"/>
          <p:cNvSpPr>
            <a:spLocks noGrp="1"/>
          </p:cNvSpPr>
          <p:nvPr>
            <p:ph type="subTitle" idx="1"/>
          </p:nvPr>
        </p:nvSpPr>
        <p:spPr>
          <a:xfrm>
            <a:off x="1919669" y="5440680"/>
            <a:ext cx="8962263" cy="3752408"/>
          </a:xfrm>
        </p:spPr>
        <p:txBody>
          <a:bodyPr/>
          <a:lstStyle/>
          <a:p>
            <a:pPr algn="l"/>
            <a:r>
              <a:rPr lang="en-GB" sz="2400" dirty="0" smtClean="0"/>
              <a:t>Two Data Plane models (I, II) are possible, which differ in the location of the EC Network Operator MEP and EC E-NNI MEP functions; see PB slides for the differences. Data Plane model I is used in the slides hereafter</a:t>
            </a:r>
          </a:p>
          <a:p>
            <a:pPr algn="l"/>
            <a:r>
              <a:rPr lang="en-GB" sz="2400" dirty="0" smtClean="0"/>
              <a:t>Two data plane models (1,2) are possible, which differ in the presence of a single or multiple switch fabrics:</a:t>
            </a:r>
          </a:p>
          <a:p>
            <a:pPr marL="514350" indent="-514350" algn="l">
              <a:buAutoNum type="arabicParenR"/>
            </a:pPr>
            <a:r>
              <a:rPr lang="en-GB" sz="2000" dirty="0" smtClean="0"/>
              <a:t>Separate B-VLAN switch fabric and S-VLAN switch fabric</a:t>
            </a:r>
          </a:p>
          <a:p>
            <a:pPr marL="514350" indent="-514350" algn="l">
              <a:buAutoNum type="arabicParenR"/>
            </a:pPr>
            <a:r>
              <a:rPr lang="en-GB" sz="2000" dirty="0" smtClean="0"/>
              <a:t>Combined B-/S-VLAN switch fabric</a:t>
            </a:r>
            <a:endParaRPr lang="en-US" sz="2000" dirty="0" smtClean="0"/>
          </a:p>
          <a:p>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DRNI Objectives</a:t>
            </a:r>
            <a:endParaRPr lang="en-US" dirty="0"/>
          </a:p>
        </p:txBody>
      </p:sp>
      <p:sp>
        <p:nvSpPr>
          <p:cNvPr id="3" name="Content Placeholder 2"/>
          <p:cNvSpPr>
            <a:spLocks noGrp="1"/>
          </p:cNvSpPr>
          <p:nvPr>
            <p:ph sz="half" idx="1"/>
          </p:nvPr>
        </p:nvSpPr>
        <p:spPr>
          <a:xfrm>
            <a:off x="639890" y="2240280"/>
            <a:ext cx="5669498" cy="6880799"/>
          </a:xfrm>
        </p:spPr>
        <p:txBody>
          <a:bodyPr/>
          <a:lstStyle/>
          <a:p>
            <a:r>
              <a:rPr lang="en-GB" dirty="0" smtClean="0"/>
              <a:t>Definition of E-NNI includes either</a:t>
            </a:r>
          </a:p>
          <a:p>
            <a:pPr lvl="1"/>
            <a:r>
              <a:rPr lang="en-GB" dirty="0" smtClean="0"/>
              <a:t>E-NNI links</a:t>
            </a:r>
          </a:p>
          <a:p>
            <a:pPr lvl="2"/>
            <a:r>
              <a:rPr lang="en-GB" dirty="0" smtClean="0"/>
              <a:t>Intra-DAS link is I-NNI</a:t>
            </a:r>
          </a:p>
          <a:p>
            <a:pPr lvl="1"/>
            <a:r>
              <a:rPr lang="en-GB" dirty="0" smtClean="0"/>
              <a:t>E-NNI links + Intra-DAS links</a:t>
            </a:r>
          </a:p>
          <a:p>
            <a:pPr lvl="2"/>
            <a:r>
              <a:rPr lang="en-GB" dirty="0" smtClean="0"/>
              <a:t>How to deal with time sharing network link and intra-DAS link? Network link is I-NNI!</a:t>
            </a:r>
          </a:p>
          <a:p>
            <a:r>
              <a:rPr lang="en-GB" dirty="0" smtClean="0"/>
              <a:t>DRNI with 2x2 nodes and 2x1 E-NNI links should recover services after failure of one of the four nodes</a:t>
            </a:r>
          </a:p>
          <a:p>
            <a:r>
              <a:rPr lang="en-GB" dirty="0" smtClean="0"/>
              <a:t>DRNI with 2x2 nodes and 2x2 E-NNI links  should recover services after failure of 2x1 of the 2x2 nodes; the X-links enable this capability</a:t>
            </a:r>
          </a:p>
          <a:p>
            <a:r>
              <a:rPr lang="en-GB" dirty="0" smtClean="0"/>
              <a:t>DRNI can be deployed on </a:t>
            </a:r>
          </a:p>
          <a:p>
            <a:pPr lvl="1"/>
            <a:r>
              <a:rPr lang="en-GB" dirty="0" smtClean="0"/>
              <a:t>PB portal, PBB IB-BEB portal, PBB-TE IB-BEB portal, OTN TB portal, SDH TB portal, MPLS S-PE portal, MPLS-TP S-PE portal</a:t>
            </a:r>
            <a:endParaRPr lang="en-US" dirty="0" smtClean="0"/>
          </a:p>
          <a:p>
            <a:endParaRPr lang="en-US" dirty="0"/>
          </a:p>
        </p:txBody>
      </p:sp>
      <p:sp>
        <p:nvSpPr>
          <p:cNvPr id="4" name="Content Placeholder 3"/>
          <p:cNvSpPr>
            <a:spLocks noGrp="1"/>
          </p:cNvSpPr>
          <p:nvPr>
            <p:ph sz="half" idx="2"/>
          </p:nvPr>
        </p:nvSpPr>
        <p:spPr>
          <a:xfrm>
            <a:off x="6492214" y="2240280"/>
            <a:ext cx="5669497" cy="6880799"/>
          </a:xfrm>
        </p:spPr>
        <p:txBody>
          <a:bodyPr/>
          <a:lstStyle/>
          <a:p>
            <a:r>
              <a:rPr lang="en-GB" dirty="0" smtClean="0"/>
              <a:t>DRNI operation can be added in a hitless manner to existing E-NNI</a:t>
            </a:r>
          </a:p>
          <a:p>
            <a:pPr lvl="1"/>
            <a:r>
              <a:rPr lang="en-GB" dirty="0" smtClean="0"/>
              <a:t>Similar requirement exist for protection switching of individual service instances</a:t>
            </a:r>
          </a:p>
          <a:p>
            <a:pPr lvl="1"/>
            <a:r>
              <a:rPr lang="en-GB" dirty="0" smtClean="0"/>
              <a:t>Carrier networks are in operation before inter-carrier services are added</a:t>
            </a:r>
          </a:p>
          <a:p>
            <a:pPr lvl="1"/>
            <a:r>
              <a:rPr lang="en-GB" dirty="0" smtClean="0"/>
              <a:t>Individual E-NNI interfaces are added to existing nodes</a:t>
            </a:r>
          </a:p>
          <a:p>
            <a:pPr lvl="1"/>
            <a:r>
              <a:rPr lang="en-GB" dirty="0" smtClean="0"/>
              <a:t>Those nodes are already interconnected via the domain they belong to; i.e. network links already exist</a:t>
            </a:r>
          </a:p>
          <a:p>
            <a:pPr lvl="1"/>
            <a:r>
              <a:rPr lang="en-GB" dirty="0" smtClean="0"/>
              <a:t>DRNI operation should be added to those E-NNI interfaces, without disturbing the existing </a:t>
            </a:r>
            <a:r>
              <a:rPr lang="en-GB" dirty="0" err="1" smtClean="0"/>
              <a:t>ECs</a:t>
            </a:r>
            <a:endParaRPr lang="en-GB" dirty="0" smtClean="0"/>
          </a:p>
          <a:p>
            <a:r>
              <a:rPr lang="en-GB" dirty="0" smtClean="0"/>
              <a:t>DRNI interoperates with the following survivability mechanisms in carrier networks:</a:t>
            </a:r>
          </a:p>
          <a:p>
            <a:pPr lvl="1"/>
            <a:r>
              <a:rPr lang="en-GB" dirty="0" smtClean="0"/>
              <a:t>ETH SNCP, ERP, ETH CL-SNCG/I protection, TESI protection, </a:t>
            </a:r>
            <a:r>
              <a:rPr lang="en-GB" dirty="0" err="1" smtClean="0"/>
              <a:t>ODUk</a:t>
            </a:r>
            <a:r>
              <a:rPr lang="en-GB" dirty="0" smtClean="0"/>
              <a:t> SNCP,  tLSP SNCP, VC-n SNCP</a:t>
            </a:r>
          </a:p>
          <a:p>
            <a:pPr lvl="1"/>
            <a:r>
              <a:rPr lang="en-GB" dirty="0" smtClean="0"/>
              <a:t>MSTP/MVRP, GMPLS,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loud 9"/>
          <p:cNvSpPr/>
          <p:nvPr/>
        </p:nvSpPr>
        <p:spPr bwMode="auto">
          <a:xfrm>
            <a:off x="7624936" y="5232648"/>
            <a:ext cx="2592288" cy="2736304"/>
          </a:xfrm>
          <a:prstGeom prst="cloud">
            <a:avLst/>
          </a:prstGeom>
          <a:solidFill>
            <a:srgbClr val="FF9900"/>
          </a:solidFill>
          <a:ln w="9525" cap="flat" cmpd="sng" algn="ctr">
            <a:solidFill>
              <a:schemeClr val="tx1"/>
            </a:solidFill>
            <a:prstDash val="solid"/>
            <a:round/>
            <a:headEnd type="none" w="med" len="med"/>
            <a:tailEnd type="none" w="med" len="med"/>
          </a:ln>
          <a:effectLst/>
        </p:spPr>
        <p:txBody>
          <a:bodyPr vert="vert270" wrap="square" lIns="0" tIns="0" rIns="0" bIns="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ea typeface="MS PGothic" pitchFamily="34" charset="-128"/>
              </a:rPr>
              <a:t>Carrier B</a:t>
            </a:r>
            <a:endParaRPr kumimoji="0" lang="en-GB" sz="1600" b="1" i="0" u="none" strike="noStrike" cap="none" normalizeH="0" baseline="0" dirty="0" smtClean="0">
              <a:ln>
                <a:noFill/>
              </a:ln>
              <a:solidFill>
                <a:schemeClr val="tx1"/>
              </a:solidFill>
              <a:effectLst/>
              <a:latin typeface="Arial" charset="0"/>
              <a:ea typeface="MS PGothic" pitchFamily="34" charset="-128"/>
            </a:endParaRPr>
          </a:p>
        </p:txBody>
      </p:sp>
      <p:cxnSp>
        <p:nvCxnSpPr>
          <p:cNvPr id="30" name="Straight Connector 29"/>
          <p:cNvCxnSpPr/>
          <p:nvPr/>
        </p:nvCxnSpPr>
        <p:spPr bwMode="auto">
          <a:xfrm>
            <a:off x="8777064" y="6384776"/>
            <a:ext cx="0" cy="43204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32" name="Straight Connector 31"/>
          <p:cNvCxnSpPr/>
          <p:nvPr/>
        </p:nvCxnSpPr>
        <p:spPr bwMode="auto">
          <a:xfrm>
            <a:off x="9353128" y="6312768"/>
            <a:ext cx="0" cy="43204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9" name="Cloud 8"/>
          <p:cNvSpPr/>
          <p:nvPr/>
        </p:nvSpPr>
        <p:spPr bwMode="auto">
          <a:xfrm>
            <a:off x="7624936" y="2280320"/>
            <a:ext cx="2592288" cy="2736304"/>
          </a:xfrm>
          <a:prstGeom prst="cloud">
            <a:avLst/>
          </a:prstGeom>
          <a:solidFill>
            <a:srgbClr val="FFCC00"/>
          </a:solidFill>
          <a:ln w="9525" cap="flat" cmpd="sng" algn="ctr">
            <a:solidFill>
              <a:schemeClr val="tx1"/>
            </a:solidFill>
            <a:prstDash val="solid"/>
            <a:round/>
            <a:headEnd type="none" w="med" len="med"/>
            <a:tailEnd type="none" w="med" len="med"/>
          </a:ln>
          <a:effectLst/>
        </p:spPr>
        <p:txBody>
          <a:bodyPr vert="vert270" wrap="square" lIns="0" tIns="0" rIns="0" bIns="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ea typeface="MS PGothic" pitchFamily="34" charset="-128"/>
              </a:rPr>
              <a:t>Carrier A</a:t>
            </a:r>
            <a:endParaRPr kumimoji="0" lang="en-GB" sz="1600" b="1" i="0" u="none" strike="noStrike" cap="none" normalizeH="0" baseline="0" dirty="0" smtClean="0">
              <a:ln>
                <a:noFill/>
              </a:ln>
              <a:solidFill>
                <a:schemeClr val="tx1"/>
              </a:solidFill>
              <a:effectLst/>
              <a:latin typeface="Arial" charset="0"/>
              <a:ea typeface="MS PGothic" pitchFamily="34" charset="-128"/>
            </a:endParaRPr>
          </a:p>
        </p:txBody>
      </p:sp>
      <p:cxnSp>
        <p:nvCxnSpPr>
          <p:cNvPr id="28" name="Straight Connector 27"/>
          <p:cNvCxnSpPr/>
          <p:nvPr/>
        </p:nvCxnSpPr>
        <p:spPr bwMode="auto">
          <a:xfrm>
            <a:off x="8993088" y="2280320"/>
            <a:ext cx="0" cy="43204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8705056" y="3432448"/>
            <a:ext cx="0" cy="43204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9281120" y="3360440"/>
            <a:ext cx="0" cy="43204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2" name="Title 1"/>
          <p:cNvSpPr>
            <a:spLocks noGrp="1"/>
          </p:cNvSpPr>
          <p:nvPr>
            <p:ph type="title"/>
          </p:nvPr>
        </p:nvSpPr>
        <p:spPr/>
        <p:txBody>
          <a:bodyPr/>
          <a:lstStyle/>
          <a:p>
            <a:r>
              <a:rPr lang="en-US" dirty="0" smtClean="0"/>
              <a:t>DRNI in PBBN IB-BEBs – Multi-domain PBBN</a:t>
            </a:r>
            <a:endParaRPr lang="en-GB" dirty="0"/>
          </a:p>
        </p:txBody>
      </p:sp>
      <p:sp>
        <p:nvSpPr>
          <p:cNvPr id="3" name="Content Placeholder 2"/>
          <p:cNvSpPr>
            <a:spLocks noGrp="1"/>
          </p:cNvSpPr>
          <p:nvPr>
            <p:ph sz="half" idx="1"/>
          </p:nvPr>
        </p:nvSpPr>
        <p:spPr/>
        <p:txBody>
          <a:bodyPr/>
          <a:lstStyle/>
          <a:p>
            <a:r>
              <a:rPr lang="en-US" dirty="0" smtClean="0"/>
              <a:t>For the case the carrier network consists of multiple PBBN domains (e.g. PBBN 1, PBBN 2), protection of the S-VLAN is not possible by means of B-VLAN recovery under all conditions</a:t>
            </a:r>
          </a:p>
          <a:p>
            <a:r>
              <a:rPr lang="en-US" dirty="0" smtClean="0"/>
              <a:t>Instead it will be necessary to protect the individual S-VLAN connections by means of G.8031 ETH SNC Protection. Working and Protection S-VLAN connections must be carried by disjoint B-VLANs in each PBBN and by disjoint LANs between PBBN domains</a:t>
            </a:r>
          </a:p>
          <a:p>
            <a:endParaRPr lang="en-GB" dirty="0"/>
          </a:p>
        </p:txBody>
      </p:sp>
      <p:sp>
        <p:nvSpPr>
          <p:cNvPr id="5" name="Cloud 4"/>
          <p:cNvSpPr/>
          <p:nvPr/>
        </p:nvSpPr>
        <p:spPr bwMode="auto">
          <a:xfrm>
            <a:off x="8201000" y="2568352"/>
            <a:ext cx="1512168" cy="936104"/>
          </a:xfrm>
          <a:prstGeom prst="cloud">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ea typeface="MS PGothic" pitchFamily="34" charset="-128"/>
              </a:rPr>
              <a:t>PBBN 1</a:t>
            </a:r>
            <a:endParaRPr kumimoji="0" lang="en-GB" sz="1600" b="1" i="0" u="none" strike="noStrike" cap="none" normalizeH="0" baseline="0" dirty="0" smtClean="0">
              <a:ln>
                <a:noFill/>
              </a:ln>
              <a:solidFill>
                <a:schemeClr val="tx1"/>
              </a:solidFill>
              <a:effectLst/>
              <a:latin typeface="Arial" charset="0"/>
              <a:ea typeface="MS PGothic" pitchFamily="34" charset="-128"/>
            </a:endParaRPr>
          </a:p>
        </p:txBody>
      </p:sp>
      <p:sp>
        <p:nvSpPr>
          <p:cNvPr id="8" name="Cloud 7"/>
          <p:cNvSpPr/>
          <p:nvPr/>
        </p:nvSpPr>
        <p:spPr bwMode="auto">
          <a:xfrm>
            <a:off x="8201000" y="3720480"/>
            <a:ext cx="1512168" cy="936104"/>
          </a:xfrm>
          <a:prstGeom prst="cloud">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ea typeface="MS PGothic" pitchFamily="34" charset="-128"/>
              </a:rPr>
              <a:t>PBBN 2</a:t>
            </a:r>
            <a:endParaRPr kumimoji="0" lang="en-GB" sz="1600" b="1" i="0" u="none" strike="noStrike" cap="none" normalizeH="0" baseline="0" dirty="0" smtClean="0">
              <a:ln>
                <a:noFill/>
              </a:ln>
              <a:solidFill>
                <a:schemeClr val="tx1"/>
              </a:solidFill>
              <a:effectLst/>
              <a:latin typeface="Arial" charset="0"/>
              <a:ea typeface="MS PGothic" pitchFamily="34" charset="-128"/>
            </a:endParaRPr>
          </a:p>
        </p:txBody>
      </p:sp>
      <p:sp>
        <p:nvSpPr>
          <p:cNvPr id="11" name="Cloud 10"/>
          <p:cNvSpPr/>
          <p:nvPr/>
        </p:nvSpPr>
        <p:spPr bwMode="auto">
          <a:xfrm>
            <a:off x="8273008" y="5520680"/>
            <a:ext cx="1512168" cy="936104"/>
          </a:xfrm>
          <a:prstGeom prst="cloud">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ea typeface="MS PGothic" pitchFamily="34" charset="-128"/>
              </a:rPr>
              <a:t>PBBN 3</a:t>
            </a:r>
            <a:endParaRPr kumimoji="0" lang="en-GB" sz="1600" b="1" i="0" u="none" strike="noStrike" cap="none" normalizeH="0" baseline="0" dirty="0" smtClean="0">
              <a:ln>
                <a:noFill/>
              </a:ln>
              <a:solidFill>
                <a:schemeClr val="tx1"/>
              </a:solidFill>
              <a:effectLst/>
              <a:latin typeface="Arial" charset="0"/>
              <a:ea typeface="MS PGothic" pitchFamily="34" charset="-128"/>
            </a:endParaRPr>
          </a:p>
        </p:txBody>
      </p:sp>
      <p:cxnSp>
        <p:nvCxnSpPr>
          <p:cNvPr id="13" name="Straight Connector 12"/>
          <p:cNvCxnSpPr/>
          <p:nvPr/>
        </p:nvCxnSpPr>
        <p:spPr bwMode="auto">
          <a:xfrm>
            <a:off x="8705056" y="4584576"/>
            <a:ext cx="0" cy="1008112"/>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a:off x="9281120" y="4584576"/>
            <a:ext cx="0" cy="1008112"/>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flipH="1">
            <a:off x="8849072" y="4584576"/>
            <a:ext cx="288032" cy="1008112"/>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7" name="Straight Connector 16"/>
          <p:cNvCxnSpPr/>
          <p:nvPr/>
        </p:nvCxnSpPr>
        <p:spPr bwMode="auto">
          <a:xfrm>
            <a:off x="8849072" y="4584576"/>
            <a:ext cx="288032" cy="1008112"/>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8" name="Rectangle 17"/>
          <p:cNvSpPr/>
          <p:nvPr/>
        </p:nvSpPr>
        <p:spPr bwMode="auto">
          <a:xfrm>
            <a:off x="8561040" y="4368552"/>
            <a:ext cx="432048"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9" name="Rectangle 18"/>
          <p:cNvSpPr/>
          <p:nvPr/>
        </p:nvSpPr>
        <p:spPr bwMode="auto">
          <a:xfrm>
            <a:off x="9065096" y="4368552"/>
            <a:ext cx="432048"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0" name="Rectangle 19"/>
          <p:cNvSpPr/>
          <p:nvPr/>
        </p:nvSpPr>
        <p:spPr bwMode="auto">
          <a:xfrm>
            <a:off x="8561040" y="5448672"/>
            <a:ext cx="432048"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1" name="Rectangle 20"/>
          <p:cNvSpPr/>
          <p:nvPr/>
        </p:nvSpPr>
        <p:spPr bwMode="auto">
          <a:xfrm>
            <a:off x="9065096" y="5448672"/>
            <a:ext cx="432048"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2" name="TextBox 21"/>
          <p:cNvSpPr txBox="1"/>
          <p:nvPr/>
        </p:nvSpPr>
        <p:spPr>
          <a:xfrm>
            <a:off x="9453493" y="4368552"/>
            <a:ext cx="979755" cy="369332"/>
          </a:xfrm>
          <a:prstGeom prst="rect">
            <a:avLst/>
          </a:prstGeom>
          <a:noFill/>
        </p:spPr>
        <p:txBody>
          <a:bodyPr wrap="none" rtlCol="0">
            <a:spAutoFit/>
          </a:bodyPr>
          <a:lstStyle/>
          <a:p>
            <a:r>
              <a:rPr lang="en-US" sz="1800" dirty="0" smtClean="0"/>
              <a:t>IB-BEB</a:t>
            </a:r>
            <a:endParaRPr lang="en-GB" sz="1800" dirty="0"/>
          </a:p>
        </p:txBody>
      </p:sp>
      <p:sp>
        <p:nvSpPr>
          <p:cNvPr id="23" name="TextBox 22"/>
          <p:cNvSpPr txBox="1"/>
          <p:nvPr/>
        </p:nvSpPr>
        <p:spPr>
          <a:xfrm>
            <a:off x="9641160" y="5448672"/>
            <a:ext cx="979755" cy="369332"/>
          </a:xfrm>
          <a:prstGeom prst="rect">
            <a:avLst/>
          </a:prstGeom>
          <a:noFill/>
        </p:spPr>
        <p:txBody>
          <a:bodyPr wrap="none" rtlCol="0">
            <a:spAutoFit/>
          </a:bodyPr>
          <a:lstStyle/>
          <a:p>
            <a:r>
              <a:rPr lang="en-US" sz="1800" dirty="0" smtClean="0"/>
              <a:t>IB-BEB</a:t>
            </a:r>
            <a:endParaRPr lang="en-GB" sz="1800" dirty="0"/>
          </a:p>
        </p:txBody>
      </p:sp>
      <p:sp>
        <p:nvSpPr>
          <p:cNvPr id="29" name="Cloud 28"/>
          <p:cNvSpPr/>
          <p:nvPr/>
        </p:nvSpPr>
        <p:spPr bwMode="auto">
          <a:xfrm>
            <a:off x="8273008" y="6672808"/>
            <a:ext cx="1512168" cy="936104"/>
          </a:xfrm>
          <a:prstGeom prst="cloud">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ea typeface="MS PGothic" pitchFamily="34" charset="-128"/>
              </a:rPr>
              <a:t>PBB-TEN 4</a:t>
            </a:r>
            <a:endParaRPr kumimoji="0" lang="en-GB" sz="1600" b="1" i="0" u="none" strike="noStrike" cap="none" normalizeH="0" baseline="0" dirty="0" smtClean="0">
              <a:ln>
                <a:noFill/>
              </a:ln>
              <a:solidFill>
                <a:schemeClr val="tx1"/>
              </a:solidFill>
              <a:effectLst/>
              <a:latin typeface="Arial" charset="0"/>
              <a:ea typeface="MS PGothic" pitchFamily="34" charset="-128"/>
            </a:endParaRPr>
          </a:p>
        </p:txBody>
      </p:sp>
      <p:cxnSp>
        <p:nvCxnSpPr>
          <p:cNvPr id="33" name="Straight Connector 32"/>
          <p:cNvCxnSpPr/>
          <p:nvPr/>
        </p:nvCxnSpPr>
        <p:spPr bwMode="auto">
          <a:xfrm>
            <a:off x="9065096" y="760891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35" name="TextBox 34"/>
          <p:cNvSpPr txBox="1"/>
          <p:nvPr/>
        </p:nvSpPr>
        <p:spPr>
          <a:xfrm>
            <a:off x="9569152" y="2424336"/>
            <a:ext cx="979755" cy="369332"/>
          </a:xfrm>
          <a:prstGeom prst="rect">
            <a:avLst/>
          </a:prstGeom>
          <a:noFill/>
        </p:spPr>
        <p:txBody>
          <a:bodyPr wrap="none" rtlCol="0">
            <a:spAutoFit/>
          </a:bodyPr>
          <a:lstStyle/>
          <a:p>
            <a:r>
              <a:rPr lang="en-US" sz="1800" dirty="0" smtClean="0"/>
              <a:t>IB-BEB</a:t>
            </a:r>
            <a:endParaRPr lang="en-GB" sz="1800" dirty="0"/>
          </a:p>
        </p:txBody>
      </p:sp>
      <p:sp>
        <p:nvSpPr>
          <p:cNvPr id="36" name="Rectangle 35"/>
          <p:cNvSpPr/>
          <p:nvPr/>
        </p:nvSpPr>
        <p:spPr bwMode="auto">
          <a:xfrm>
            <a:off x="8777064" y="2496344"/>
            <a:ext cx="432048"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7" name="Rectangle 36"/>
          <p:cNvSpPr/>
          <p:nvPr/>
        </p:nvSpPr>
        <p:spPr bwMode="auto">
          <a:xfrm>
            <a:off x="8849072" y="7392888"/>
            <a:ext cx="432048"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8" name="TextBox 37"/>
          <p:cNvSpPr txBox="1"/>
          <p:nvPr/>
        </p:nvSpPr>
        <p:spPr>
          <a:xfrm>
            <a:off x="9425136" y="7464896"/>
            <a:ext cx="979755" cy="369332"/>
          </a:xfrm>
          <a:prstGeom prst="rect">
            <a:avLst/>
          </a:prstGeom>
          <a:noFill/>
        </p:spPr>
        <p:txBody>
          <a:bodyPr wrap="none" rtlCol="0">
            <a:spAutoFit/>
          </a:bodyPr>
          <a:lstStyle/>
          <a:p>
            <a:r>
              <a:rPr lang="en-US" sz="1800" dirty="0" smtClean="0"/>
              <a:t>IB-BEB</a:t>
            </a:r>
            <a:endParaRPr lang="en-GB" sz="1800" dirty="0"/>
          </a:p>
        </p:txBody>
      </p:sp>
      <p:sp>
        <p:nvSpPr>
          <p:cNvPr id="31" name="Freeform 30"/>
          <p:cNvSpPr/>
          <p:nvPr/>
        </p:nvSpPr>
        <p:spPr bwMode="auto">
          <a:xfrm>
            <a:off x="9114588" y="2712368"/>
            <a:ext cx="238540" cy="1800200"/>
          </a:xfrm>
          <a:custGeom>
            <a:avLst/>
            <a:gdLst>
              <a:gd name="connsiteX0" fmla="*/ 0 w 238540"/>
              <a:gd name="connsiteY0" fmla="*/ 0 h 1542553"/>
              <a:gd name="connsiteX1" fmla="*/ 222637 w 238540"/>
              <a:gd name="connsiteY1" fmla="*/ 159026 h 1542553"/>
              <a:gd name="connsiteX2" fmla="*/ 238540 w 238540"/>
              <a:gd name="connsiteY2" fmla="*/ 1542553 h 1542553"/>
            </a:gdLst>
            <a:ahLst/>
            <a:cxnLst>
              <a:cxn ang="0">
                <a:pos x="connsiteX0" y="connsiteY0"/>
              </a:cxn>
              <a:cxn ang="0">
                <a:pos x="connsiteX1" y="connsiteY1"/>
              </a:cxn>
              <a:cxn ang="0">
                <a:pos x="connsiteX2" y="connsiteY2"/>
              </a:cxn>
            </a:cxnLst>
            <a:rect l="l" t="t" r="r" b="b"/>
            <a:pathLst>
              <a:path w="238540" h="1542553">
                <a:moveTo>
                  <a:pt x="0" y="0"/>
                </a:moveTo>
                <a:lnTo>
                  <a:pt x="222637" y="159026"/>
                </a:lnTo>
                <a:lnTo>
                  <a:pt x="238540" y="1542553"/>
                </a:lnTo>
              </a:path>
            </a:pathLst>
          </a:custGeom>
          <a:noFill/>
          <a:ln w="57150" cap="flat" cmpd="sng" algn="ctr">
            <a:solidFill>
              <a:srgbClr val="FF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flipH="1">
            <a:off x="8633048" y="2712368"/>
            <a:ext cx="238540" cy="1800200"/>
          </a:xfrm>
          <a:custGeom>
            <a:avLst/>
            <a:gdLst>
              <a:gd name="connsiteX0" fmla="*/ 0 w 238540"/>
              <a:gd name="connsiteY0" fmla="*/ 0 h 1542553"/>
              <a:gd name="connsiteX1" fmla="*/ 222637 w 238540"/>
              <a:gd name="connsiteY1" fmla="*/ 159026 h 1542553"/>
              <a:gd name="connsiteX2" fmla="*/ 238540 w 238540"/>
              <a:gd name="connsiteY2" fmla="*/ 1542553 h 1542553"/>
            </a:gdLst>
            <a:ahLst/>
            <a:cxnLst>
              <a:cxn ang="0">
                <a:pos x="connsiteX0" y="connsiteY0"/>
              </a:cxn>
              <a:cxn ang="0">
                <a:pos x="connsiteX1" y="connsiteY1"/>
              </a:cxn>
              <a:cxn ang="0">
                <a:pos x="connsiteX2" y="connsiteY2"/>
              </a:cxn>
            </a:cxnLst>
            <a:rect l="l" t="t" r="r" b="b"/>
            <a:pathLst>
              <a:path w="238540" h="1542553">
                <a:moveTo>
                  <a:pt x="0" y="0"/>
                </a:moveTo>
                <a:lnTo>
                  <a:pt x="222637" y="159026"/>
                </a:lnTo>
                <a:lnTo>
                  <a:pt x="238540" y="1542553"/>
                </a:lnTo>
              </a:path>
            </a:pathLst>
          </a:custGeom>
          <a:noFill/>
          <a:ln w="57150" cap="flat" cmpd="sng" algn="ctr">
            <a:solidFill>
              <a:srgbClr val="FF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Freeform 45"/>
          <p:cNvSpPr/>
          <p:nvPr/>
        </p:nvSpPr>
        <p:spPr bwMode="auto">
          <a:xfrm>
            <a:off x="8782050" y="4295775"/>
            <a:ext cx="452438" cy="219075"/>
          </a:xfrm>
          <a:custGeom>
            <a:avLst/>
            <a:gdLst>
              <a:gd name="connsiteX0" fmla="*/ 0 w 452438"/>
              <a:gd name="connsiteY0" fmla="*/ 219075 h 219075"/>
              <a:gd name="connsiteX1" fmla="*/ 104775 w 452438"/>
              <a:gd name="connsiteY1" fmla="*/ 0 h 219075"/>
              <a:gd name="connsiteX2" fmla="*/ 371475 w 452438"/>
              <a:gd name="connsiteY2" fmla="*/ 4763 h 219075"/>
              <a:gd name="connsiteX3" fmla="*/ 452438 w 452438"/>
              <a:gd name="connsiteY3" fmla="*/ 209550 h 219075"/>
            </a:gdLst>
            <a:ahLst/>
            <a:cxnLst>
              <a:cxn ang="0">
                <a:pos x="connsiteX0" y="connsiteY0"/>
              </a:cxn>
              <a:cxn ang="0">
                <a:pos x="connsiteX1" y="connsiteY1"/>
              </a:cxn>
              <a:cxn ang="0">
                <a:pos x="connsiteX2" y="connsiteY2"/>
              </a:cxn>
              <a:cxn ang="0">
                <a:pos x="connsiteX3" y="connsiteY3"/>
              </a:cxn>
            </a:cxnLst>
            <a:rect l="l" t="t" r="r" b="b"/>
            <a:pathLst>
              <a:path w="452438" h="219075">
                <a:moveTo>
                  <a:pt x="0" y="219075"/>
                </a:moveTo>
                <a:lnTo>
                  <a:pt x="104775" y="0"/>
                </a:lnTo>
                <a:lnTo>
                  <a:pt x="371475" y="4763"/>
                </a:lnTo>
                <a:lnTo>
                  <a:pt x="452438" y="209550"/>
                </a:lnTo>
              </a:path>
            </a:pathLst>
          </a:custGeom>
          <a:noFill/>
          <a:ln w="57150" cap="flat" cmpd="sng" algn="ctr">
            <a:solidFill>
              <a:srgbClr val="FF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extBox 46"/>
          <p:cNvSpPr txBox="1"/>
          <p:nvPr/>
        </p:nvSpPr>
        <p:spPr>
          <a:xfrm>
            <a:off x="10361240" y="4174014"/>
            <a:ext cx="1368152" cy="338554"/>
          </a:xfrm>
          <a:prstGeom prst="rect">
            <a:avLst/>
          </a:prstGeom>
          <a:noFill/>
        </p:spPr>
        <p:txBody>
          <a:bodyPr wrap="square" rtlCol="0">
            <a:spAutoFit/>
          </a:bodyPr>
          <a:lstStyle/>
          <a:p>
            <a:pPr algn="ctr"/>
            <a:r>
              <a:rPr lang="en-GB" sz="1600" dirty="0" smtClean="0"/>
              <a:t>DSNCP</a:t>
            </a:r>
            <a:endParaRPr lang="en-US" sz="1600" dirty="0"/>
          </a:p>
        </p:txBody>
      </p:sp>
      <p:sp>
        <p:nvSpPr>
          <p:cNvPr id="48" name="TextBox 47"/>
          <p:cNvSpPr txBox="1"/>
          <p:nvPr/>
        </p:nvSpPr>
        <p:spPr>
          <a:xfrm>
            <a:off x="8777064" y="2496344"/>
            <a:ext cx="207640" cy="261610"/>
          </a:xfrm>
          <a:prstGeom prst="rect">
            <a:avLst/>
          </a:prstGeom>
          <a:noFill/>
        </p:spPr>
        <p:txBody>
          <a:bodyPr wrap="square" rtlCol="0">
            <a:spAutoFit/>
          </a:bodyPr>
          <a:lstStyle/>
          <a:p>
            <a:pPr algn="ctr"/>
            <a:r>
              <a:rPr lang="en-GB" sz="1100" dirty="0" smtClean="0"/>
              <a:t>W</a:t>
            </a:r>
            <a:endParaRPr lang="en-US" sz="1100" dirty="0"/>
          </a:p>
        </p:txBody>
      </p:sp>
      <p:sp>
        <p:nvSpPr>
          <p:cNvPr id="49" name="TextBox 48"/>
          <p:cNvSpPr txBox="1"/>
          <p:nvPr/>
        </p:nvSpPr>
        <p:spPr>
          <a:xfrm>
            <a:off x="9001472" y="2496344"/>
            <a:ext cx="207640" cy="261610"/>
          </a:xfrm>
          <a:prstGeom prst="rect">
            <a:avLst/>
          </a:prstGeom>
          <a:noFill/>
        </p:spPr>
        <p:txBody>
          <a:bodyPr wrap="square" rtlCol="0">
            <a:spAutoFit/>
          </a:bodyPr>
          <a:lstStyle/>
          <a:p>
            <a:pPr algn="ctr"/>
            <a:r>
              <a:rPr lang="en-GB" sz="1100" dirty="0" smtClean="0"/>
              <a:t>P</a:t>
            </a:r>
            <a:endParaRPr lang="en-US" sz="1100" dirty="0"/>
          </a:p>
        </p:txBody>
      </p:sp>
      <p:sp>
        <p:nvSpPr>
          <p:cNvPr id="52" name="Freeform 51"/>
          <p:cNvSpPr/>
          <p:nvPr/>
        </p:nvSpPr>
        <p:spPr bwMode="auto">
          <a:xfrm flipV="1">
            <a:off x="9186596" y="5664696"/>
            <a:ext cx="238540" cy="1800200"/>
          </a:xfrm>
          <a:custGeom>
            <a:avLst/>
            <a:gdLst>
              <a:gd name="connsiteX0" fmla="*/ 0 w 238540"/>
              <a:gd name="connsiteY0" fmla="*/ 0 h 1542553"/>
              <a:gd name="connsiteX1" fmla="*/ 222637 w 238540"/>
              <a:gd name="connsiteY1" fmla="*/ 159026 h 1542553"/>
              <a:gd name="connsiteX2" fmla="*/ 238540 w 238540"/>
              <a:gd name="connsiteY2" fmla="*/ 1542553 h 1542553"/>
            </a:gdLst>
            <a:ahLst/>
            <a:cxnLst>
              <a:cxn ang="0">
                <a:pos x="connsiteX0" y="connsiteY0"/>
              </a:cxn>
              <a:cxn ang="0">
                <a:pos x="connsiteX1" y="connsiteY1"/>
              </a:cxn>
              <a:cxn ang="0">
                <a:pos x="connsiteX2" y="connsiteY2"/>
              </a:cxn>
            </a:cxnLst>
            <a:rect l="l" t="t" r="r" b="b"/>
            <a:pathLst>
              <a:path w="238540" h="1542553">
                <a:moveTo>
                  <a:pt x="0" y="0"/>
                </a:moveTo>
                <a:lnTo>
                  <a:pt x="222637" y="159026"/>
                </a:lnTo>
                <a:lnTo>
                  <a:pt x="238540" y="1542553"/>
                </a:lnTo>
              </a:path>
            </a:pathLst>
          </a:custGeom>
          <a:noFill/>
          <a:ln w="57150" cap="flat" cmpd="sng" algn="ctr">
            <a:solidFill>
              <a:srgbClr val="FF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 name="Freeform 52"/>
          <p:cNvSpPr/>
          <p:nvPr/>
        </p:nvSpPr>
        <p:spPr bwMode="auto">
          <a:xfrm flipH="1" flipV="1">
            <a:off x="8705056" y="5664696"/>
            <a:ext cx="238540" cy="1800200"/>
          </a:xfrm>
          <a:custGeom>
            <a:avLst/>
            <a:gdLst>
              <a:gd name="connsiteX0" fmla="*/ 0 w 238540"/>
              <a:gd name="connsiteY0" fmla="*/ 0 h 1542553"/>
              <a:gd name="connsiteX1" fmla="*/ 222637 w 238540"/>
              <a:gd name="connsiteY1" fmla="*/ 159026 h 1542553"/>
              <a:gd name="connsiteX2" fmla="*/ 238540 w 238540"/>
              <a:gd name="connsiteY2" fmla="*/ 1542553 h 1542553"/>
            </a:gdLst>
            <a:ahLst/>
            <a:cxnLst>
              <a:cxn ang="0">
                <a:pos x="connsiteX0" y="connsiteY0"/>
              </a:cxn>
              <a:cxn ang="0">
                <a:pos x="connsiteX1" y="connsiteY1"/>
              </a:cxn>
              <a:cxn ang="0">
                <a:pos x="connsiteX2" y="connsiteY2"/>
              </a:cxn>
            </a:cxnLst>
            <a:rect l="l" t="t" r="r" b="b"/>
            <a:pathLst>
              <a:path w="238540" h="1542553">
                <a:moveTo>
                  <a:pt x="0" y="0"/>
                </a:moveTo>
                <a:lnTo>
                  <a:pt x="222637" y="159026"/>
                </a:lnTo>
                <a:lnTo>
                  <a:pt x="238540" y="1542553"/>
                </a:lnTo>
              </a:path>
            </a:pathLst>
          </a:custGeom>
          <a:noFill/>
          <a:ln w="57150" cap="flat" cmpd="sng" algn="ctr">
            <a:solidFill>
              <a:srgbClr val="FF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 name="Freeform 53"/>
          <p:cNvSpPr/>
          <p:nvPr/>
        </p:nvSpPr>
        <p:spPr bwMode="auto">
          <a:xfrm flipV="1">
            <a:off x="8854058" y="5662414"/>
            <a:ext cx="452438" cy="219075"/>
          </a:xfrm>
          <a:custGeom>
            <a:avLst/>
            <a:gdLst>
              <a:gd name="connsiteX0" fmla="*/ 0 w 452438"/>
              <a:gd name="connsiteY0" fmla="*/ 219075 h 219075"/>
              <a:gd name="connsiteX1" fmla="*/ 104775 w 452438"/>
              <a:gd name="connsiteY1" fmla="*/ 0 h 219075"/>
              <a:gd name="connsiteX2" fmla="*/ 371475 w 452438"/>
              <a:gd name="connsiteY2" fmla="*/ 4763 h 219075"/>
              <a:gd name="connsiteX3" fmla="*/ 452438 w 452438"/>
              <a:gd name="connsiteY3" fmla="*/ 209550 h 219075"/>
            </a:gdLst>
            <a:ahLst/>
            <a:cxnLst>
              <a:cxn ang="0">
                <a:pos x="connsiteX0" y="connsiteY0"/>
              </a:cxn>
              <a:cxn ang="0">
                <a:pos x="connsiteX1" y="connsiteY1"/>
              </a:cxn>
              <a:cxn ang="0">
                <a:pos x="connsiteX2" y="connsiteY2"/>
              </a:cxn>
              <a:cxn ang="0">
                <a:pos x="connsiteX3" y="connsiteY3"/>
              </a:cxn>
            </a:cxnLst>
            <a:rect l="l" t="t" r="r" b="b"/>
            <a:pathLst>
              <a:path w="452438" h="219075">
                <a:moveTo>
                  <a:pt x="0" y="219075"/>
                </a:moveTo>
                <a:lnTo>
                  <a:pt x="104775" y="0"/>
                </a:lnTo>
                <a:lnTo>
                  <a:pt x="371475" y="4763"/>
                </a:lnTo>
                <a:lnTo>
                  <a:pt x="452438" y="209550"/>
                </a:lnTo>
              </a:path>
            </a:pathLst>
          </a:custGeom>
          <a:noFill/>
          <a:ln w="57150" cap="flat" cmpd="sng" algn="ctr">
            <a:solidFill>
              <a:srgbClr val="FF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extBox 54"/>
          <p:cNvSpPr txBox="1"/>
          <p:nvPr/>
        </p:nvSpPr>
        <p:spPr>
          <a:xfrm>
            <a:off x="9353128" y="6483206"/>
            <a:ext cx="720080" cy="261610"/>
          </a:xfrm>
          <a:prstGeom prst="rect">
            <a:avLst/>
          </a:prstGeom>
          <a:noFill/>
        </p:spPr>
        <p:txBody>
          <a:bodyPr wrap="square" rtlCol="0">
            <a:spAutoFit/>
          </a:bodyPr>
          <a:lstStyle/>
          <a:p>
            <a:pPr algn="ctr"/>
            <a:r>
              <a:rPr lang="en-GB" sz="1100" dirty="0" smtClean="0"/>
              <a:t>DSNCP</a:t>
            </a:r>
            <a:endParaRPr lang="en-US" sz="1100" dirty="0"/>
          </a:p>
        </p:txBody>
      </p:sp>
      <p:sp>
        <p:nvSpPr>
          <p:cNvPr id="40" name="TextBox 39"/>
          <p:cNvSpPr txBox="1"/>
          <p:nvPr/>
        </p:nvSpPr>
        <p:spPr>
          <a:xfrm>
            <a:off x="10289232" y="2640360"/>
            <a:ext cx="1368152" cy="338554"/>
          </a:xfrm>
          <a:prstGeom prst="rect">
            <a:avLst/>
          </a:prstGeom>
          <a:noFill/>
        </p:spPr>
        <p:txBody>
          <a:bodyPr wrap="square" rtlCol="0">
            <a:spAutoFit/>
          </a:bodyPr>
          <a:lstStyle/>
          <a:p>
            <a:pPr algn="ctr"/>
            <a:r>
              <a:rPr lang="en-GB" sz="1600" dirty="0" smtClean="0"/>
              <a:t>SNCP</a:t>
            </a:r>
            <a:endParaRPr lang="en-US" sz="1600" dirty="0"/>
          </a:p>
        </p:txBody>
      </p:sp>
      <p:sp>
        <p:nvSpPr>
          <p:cNvPr id="41" name="TextBox 40"/>
          <p:cNvSpPr txBox="1"/>
          <p:nvPr/>
        </p:nvSpPr>
        <p:spPr>
          <a:xfrm>
            <a:off x="10289232" y="7248872"/>
            <a:ext cx="1368152" cy="338554"/>
          </a:xfrm>
          <a:prstGeom prst="rect">
            <a:avLst/>
          </a:prstGeom>
          <a:noFill/>
        </p:spPr>
        <p:txBody>
          <a:bodyPr wrap="square" rtlCol="0">
            <a:spAutoFit/>
          </a:bodyPr>
          <a:lstStyle/>
          <a:p>
            <a:pPr algn="ctr"/>
            <a:r>
              <a:rPr lang="en-GB" sz="1600" dirty="0" smtClean="0"/>
              <a:t>SNCP</a:t>
            </a:r>
            <a:endParaRPr lang="en-US" sz="1600" dirty="0"/>
          </a:p>
        </p:txBody>
      </p:sp>
      <p:sp>
        <p:nvSpPr>
          <p:cNvPr id="42" name="TextBox 41"/>
          <p:cNvSpPr txBox="1"/>
          <p:nvPr/>
        </p:nvSpPr>
        <p:spPr>
          <a:xfrm>
            <a:off x="10361240" y="5542166"/>
            <a:ext cx="1368152" cy="338554"/>
          </a:xfrm>
          <a:prstGeom prst="rect">
            <a:avLst/>
          </a:prstGeom>
          <a:noFill/>
        </p:spPr>
        <p:txBody>
          <a:bodyPr wrap="square" rtlCol="0">
            <a:spAutoFit/>
          </a:bodyPr>
          <a:lstStyle/>
          <a:p>
            <a:pPr algn="ctr"/>
            <a:r>
              <a:rPr lang="en-GB" sz="1600" dirty="0" smtClean="0"/>
              <a:t>DSNCP</a:t>
            </a:r>
            <a:endParaRPr lang="en-US" sz="1600" dirty="0"/>
          </a:p>
        </p:txBody>
      </p:sp>
      <p:cxnSp>
        <p:nvCxnSpPr>
          <p:cNvPr id="44" name="Straight Arrow Connector 43"/>
          <p:cNvCxnSpPr/>
          <p:nvPr/>
        </p:nvCxnSpPr>
        <p:spPr bwMode="auto">
          <a:xfrm flipH="1">
            <a:off x="9425136" y="2784376"/>
            <a:ext cx="1152128"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5" name="Straight Arrow Connector 44"/>
          <p:cNvCxnSpPr/>
          <p:nvPr/>
        </p:nvCxnSpPr>
        <p:spPr bwMode="auto">
          <a:xfrm flipH="1">
            <a:off x="9497144" y="4368552"/>
            <a:ext cx="1152128"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50" name="Straight Arrow Connector 49"/>
          <p:cNvCxnSpPr/>
          <p:nvPr/>
        </p:nvCxnSpPr>
        <p:spPr bwMode="auto">
          <a:xfrm flipH="1">
            <a:off x="9497144" y="5808712"/>
            <a:ext cx="1152128"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51" name="Straight Arrow Connector 50"/>
          <p:cNvCxnSpPr/>
          <p:nvPr/>
        </p:nvCxnSpPr>
        <p:spPr bwMode="auto">
          <a:xfrm flipH="1">
            <a:off x="9497144" y="7464896"/>
            <a:ext cx="1152128"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PBB Data Plane Model I/1 </a:t>
            </a:r>
            <a:r>
              <a:rPr lang="en-GB" sz="2400" dirty="0" smtClean="0"/>
              <a:t>(separate B- and S-VLAN fabrics)</a:t>
            </a:r>
            <a:r>
              <a:rPr lang="en-GB" dirty="0" smtClean="0"/>
              <a:t/>
            </a:r>
            <a:br>
              <a:rPr lang="en-GB" dirty="0" smtClean="0"/>
            </a:br>
            <a:r>
              <a:rPr lang="en-GB" sz="2800" dirty="0" smtClean="0"/>
              <a:t>(example with EC SNCP)</a:t>
            </a:r>
            <a:endParaRPr lang="en-US" dirty="0"/>
          </a:p>
        </p:txBody>
      </p:sp>
      <p:cxnSp>
        <p:nvCxnSpPr>
          <p:cNvPr id="5" name="Straight Arrow Connector 4"/>
          <p:cNvCxnSpPr/>
          <p:nvPr/>
        </p:nvCxnSpPr>
        <p:spPr bwMode="auto">
          <a:xfrm>
            <a:off x="5896744" y="2928392"/>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7" name="Straight Arrow Connector 6"/>
          <p:cNvCxnSpPr/>
          <p:nvPr/>
        </p:nvCxnSpPr>
        <p:spPr bwMode="auto">
          <a:xfrm>
            <a:off x="6832848" y="2928392"/>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0" name="Rectangle 9"/>
          <p:cNvSpPr/>
          <p:nvPr/>
        </p:nvSpPr>
        <p:spPr bwMode="auto">
          <a:xfrm>
            <a:off x="2800399"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00399"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00399"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2800400" y="68168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2800400"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2800400"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08511"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08511"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3808511" y="68168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3808511"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3808511"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4816623"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4816623"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4816623" y="68168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 name="Rectangle 25"/>
          <p:cNvSpPr/>
          <p:nvPr/>
        </p:nvSpPr>
        <p:spPr bwMode="auto">
          <a:xfrm>
            <a:off x="4816623"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 name="Rectangle 26"/>
          <p:cNvSpPr/>
          <p:nvPr/>
        </p:nvSpPr>
        <p:spPr bwMode="auto">
          <a:xfrm>
            <a:off x="4816623"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9" name="Straight Connector 28"/>
          <p:cNvCxnSpPr/>
          <p:nvPr/>
        </p:nvCxnSpPr>
        <p:spPr bwMode="auto">
          <a:xfrm flipV="1">
            <a:off x="4240559" y="760891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1" name="TextBox 30"/>
          <p:cNvSpPr txBox="1"/>
          <p:nvPr/>
        </p:nvSpPr>
        <p:spPr>
          <a:xfrm>
            <a:off x="1504256" y="5357500"/>
            <a:ext cx="700833" cy="523220"/>
          </a:xfrm>
          <a:prstGeom prst="rect">
            <a:avLst/>
          </a:prstGeom>
          <a:noFill/>
        </p:spPr>
        <p:txBody>
          <a:bodyPr wrap="none" rtlCol="0">
            <a:spAutoFit/>
          </a:bodyPr>
          <a:lstStyle/>
          <a:p>
            <a:r>
              <a:rPr lang="en-US" sz="1400" dirty="0" smtClean="0"/>
              <a:t>E-NNI</a:t>
            </a:r>
          </a:p>
          <a:p>
            <a:r>
              <a:rPr lang="en-US" sz="1400" dirty="0" smtClean="0"/>
              <a:t>Link 2</a:t>
            </a:r>
            <a:endParaRPr lang="en-GB" sz="1400" dirty="0"/>
          </a:p>
        </p:txBody>
      </p:sp>
      <p:sp>
        <p:nvSpPr>
          <p:cNvPr id="32" name="TextBox 31"/>
          <p:cNvSpPr txBox="1"/>
          <p:nvPr/>
        </p:nvSpPr>
        <p:spPr>
          <a:xfrm>
            <a:off x="3530109" y="7877780"/>
            <a:ext cx="710451" cy="523220"/>
          </a:xfrm>
          <a:prstGeom prst="rect">
            <a:avLst/>
          </a:prstGeom>
          <a:noFill/>
        </p:spPr>
        <p:txBody>
          <a:bodyPr wrap="none" rtlCol="0">
            <a:spAutoFit/>
          </a:bodyPr>
          <a:lstStyle/>
          <a:p>
            <a:r>
              <a:rPr lang="en-US" sz="1400" dirty="0" smtClean="0"/>
              <a:t>I-NNI</a:t>
            </a:r>
          </a:p>
          <a:p>
            <a:r>
              <a:rPr lang="en-US" sz="1400" dirty="0" smtClean="0"/>
              <a:t>Link a</a:t>
            </a:r>
            <a:endParaRPr lang="en-GB" sz="1400" dirty="0"/>
          </a:p>
        </p:txBody>
      </p:sp>
      <p:sp>
        <p:nvSpPr>
          <p:cNvPr id="34" name="Rectangle 33"/>
          <p:cNvSpPr/>
          <p:nvPr/>
        </p:nvSpPr>
        <p:spPr bwMode="auto">
          <a:xfrm flipH="1">
            <a:off x="9067274"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5" name="Rectangle 34"/>
          <p:cNvSpPr/>
          <p:nvPr/>
        </p:nvSpPr>
        <p:spPr bwMode="auto">
          <a:xfrm flipH="1">
            <a:off x="9067274"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6" name="Rectangle 35"/>
          <p:cNvSpPr/>
          <p:nvPr/>
        </p:nvSpPr>
        <p:spPr bwMode="auto">
          <a:xfrm flipH="1">
            <a:off x="9067274"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7" name="Rectangle 36"/>
          <p:cNvSpPr/>
          <p:nvPr/>
        </p:nvSpPr>
        <p:spPr bwMode="auto">
          <a:xfrm flipH="1">
            <a:off x="9065096" y="68168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8" name="Rectangle 37"/>
          <p:cNvSpPr/>
          <p:nvPr/>
        </p:nvSpPr>
        <p:spPr bwMode="auto">
          <a:xfrm flipH="1">
            <a:off x="9065096"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9" name="Rectangle 38"/>
          <p:cNvSpPr/>
          <p:nvPr/>
        </p:nvSpPr>
        <p:spPr bwMode="auto">
          <a:xfrm flipH="1">
            <a:off x="9065096"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1" name="Rectangle 40"/>
          <p:cNvSpPr/>
          <p:nvPr/>
        </p:nvSpPr>
        <p:spPr bwMode="auto">
          <a:xfrm flipH="1">
            <a:off x="8059162"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2" name="Rectangle 41"/>
          <p:cNvSpPr/>
          <p:nvPr/>
        </p:nvSpPr>
        <p:spPr bwMode="auto">
          <a:xfrm flipH="1">
            <a:off x="8059162"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3" name="Rectangle 42"/>
          <p:cNvSpPr/>
          <p:nvPr/>
        </p:nvSpPr>
        <p:spPr bwMode="auto">
          <a:xfrm flipH="1">
            <a:off x="8059162" y="68168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4" name="Rectangle 43"/>
          <p:cNvSpPr/>
          <p:nvPr/>
        </p:nvSpPr>
        <p:spPr bwMode="auto">
          <a:xfrm flipH="1">
            <a:off x="8059162"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5" name="Rectangle 44"/>
          <p:cNvSpPr/>
          <p:nvPr/>
        </p:nvSpPr>
        <p:spPr bwMode="auto">
          <a:xfrm flipH="1">
            <a:off x="8059162"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7" name="Rectangle 46"/>
          <p:cNvSpPr/>
          <p:nvPr/>
        </p:nvSpPr>
        <p:spPr bwMode="auto">
          <a:xfrm flipH="1">
            <a:off x="7051050"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r>
              <a:rPr kumimoji="0" lang="en-US" sz="1100" b="1" i="0" u="none" strike="noStrike" cap="none" normalizeH="0" dirty="0" smtClean="0">
                <a:ln>
                  <a:noFill/>
                </a:ln>
                <a:solidFill>
                  <a:schemeClr val="tx1"/>
                </a:solidFill>
                <a:effectLst/>
                <a:latin typeface="Arial" charset="0"/>
                <a:ea typeface="MS PGothic" pitchFamily="34" charset="-128"/>
              </a:rPr>
              <a:t> </a:t>
            </a:r>
            <a:r>
              <a:rPr kumimoji="0" lang="en-US" sz="1100" b="1" i="0" u="none" strike="noStrike" cap="none" normalizeH="0" baseline="0" dirty="0" smtClean="0">
                <a:ln>
                  <a:noFill/>
                </a:ln>
                <a:solidFill>
                  <a:schemeClr val="tx1"/>
                </a:solidFill>
                <a:effectLst/>
                <a:latin typeface="Arial" charset="0"/>
                <a:ea typeface="MS PGothic" pitchFamily="34" charset="-128"/>
              </a:rPr>
              <a:t>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8" name="Rectangle 47"/>
          <p:cNvSpPr/>
          <p:nvPr/>
        </p:nvSpPr>
        <p:spPr bwMode="auto">
          <a:xfrm flipH="1">
            <a:off x="7051050"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9" name="Rectangle 48"/>
          <p:cNvSpPr/>
          <p:nvPr/>
        </p:nvSpPr>
        <p:spPr bwMode="auto">
          <a:xfrm flipH="1">
            <a:off x="7051050" y="68168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 name="Rectangle 49"/>
          <p:cNvSpPr/>
          <p:nvPr/>
        </p:nvSpPr>
        <p:spPr bwMode="auto">
          <a:xfrm flipH="1">
            <a:off x="7051050"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 name="Rectangle 50"/>
          <p:cNvSpPr/>
          <p:nvPr/>
        </p:nvSpPr>
        <p:spPr bwMode="auto">
          <a:xfrm flipH="1">
            <a:off x="7051050"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3" name="Straight Connector 52"/>
          <p:cNvCxnSpPr/>
          <p:nvPr/>
        </p:nvCxnSpPr>
        <p:spPr bwMode="auto">
          <a:xfrm flipV="1">
            <a:off x="8563218" y="7608912"/>
            <a:ext cx="0" cy="792088"/>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55" name="TextBox 54"/>
          <p:cNvSpPr txBox="1"/>
          <p:nvPr/>
        </p:nvSpPr>
        <p:spPr>
          <a:xfrm flipH="1">
            <a:off x="10586893" y="5357500"/>
            <a:ext cx="710451" cy="523220"/>
          </a:xfrm>
          <a:prstGeom prst="rect">
            <a:avLst/>
          </a:prstGeom>
          <a:noFill/>
        </p:spPr>
        <p:txBody>
          <a:bodyPr wrap="none" rtlCol="0">
            <a:spAutoFit/>
          </a:bodyPr>
          <a:lstStyle/>
          <a:p>
            <a:r>
              <a:rPr lang="en-US" sz="1400" dirty="0" smtClean="0"/>
              <a:t>E-NNI</a:t>
            </a:r>
          </a:p>
          <a:p>
            <a:r>
              <a:rPr lang="en-US" sz="1400" dirty="0" smtClean="0"/>
              <a:t>Link 3</a:t>
            </a:r>
            <a:endParaRPr lang="en-GB" sz="1400" dirty="0"/>
          </a:p>
        </p:txBody>
      </p:sp>
      <p:sp>
        <p:nvSpPr>
          <p:cNvPr id="56" name="TextBox 55"/>
          <p:cNvSpPr txBox="1"/>
          <p:nvPr/>
        </p:nvSpPr>
        <p:spPr>
          <a:xfrm flipH="1">
            <a:off x="8561040" y="7877780"/>
            <a:ext cx="710451" cy="523220"/>
          </a:xfrm>
          <a:prstGeom prst="rect">
            <a:avLst/>
          </a:prstGeom>
          <a:noFill/>
        </p:spPr>
        <p:txBody>
          <a:bodyPr wrap="none" rtlCol="0">
            <a:spAutoFit/>
          </a:bodyPr>
          <a:lstStyle/>
          <a:p>
            <a:r>
              <a:rPr lang="en-US" sz="1400" dirty="0" smtClean="0"/>
              <a:t>I-NNI</a:t>
            </a:r>
          </a:p>
          <a:p>
            <a:r>
              <a:rPr lang="en-US" sz="1400" dirty="0" smtClean="0"/>
              <a:t>Link b</a:t>
            </a:r>
            <a:endParaRPr lang="en-GB" sz="1400" dirty="0"/>
          </a:p>
        </p:txBody>
      </p:sp>
      <p:sp>
        <p:nvSpPr>
          <p:cNvPr id="84" name="Rectangle 83"/>
          <p:cNvSpPr/>
          <p:nvPr/>
        </p:nvSpPr>
        <p:spPr bwMode="auto">
          <a:xfrm flipH="1">
            <a:off x="9067274" y="2712368"/>
            <a:ext cx="2950150"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03" name="Rectangle 102"/>
          <p:cNvSpPr/>
          <p:nvPr/>
        </p:nvSpPr>
        <p:spPr bwMode="auto">
          <a:xfrm flipH="1">
            <a:off x="7051050" y="2424336"/>
            <a:ext cx="4966374"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18" name="TextBox 117"/>
          <p:cNvSpPr txBox="1"/>
          <p:nvPr/>
        </p:nvSpPr>
        <p:spPr>
          <a:xfrm rot="5400000">
            <a:off x="5703800" y="3741388"/>
            <a:ext cx="432052" cy="246221"/>
          </a:xfrm>
          <a:prstGeom prst="rect">
            <a:avLst/>
          </a:prstGeom>
          <a:solidFill>
            <a:schemeClr val="bg1"/>
          </a:solidFill>
        </p:spPr>
        <p:txBody>
          <a:bodyPr wrap="square" lIns="0" tIns="0" rIns="0" bIns="0" rtlCol="0">
            <a:spAutoFit/>
          </a:bodyPr>
          <a:lstStyle/>
          <a:p>
            <a:pPr algn="ctr"/>
            <a:r>
              <a:rPr lang="en-US" sz="1600" dirty="0" smtClean="0"/>
              <a:t>PIP</a:t>
            </a:r>
            <a:endParaRPr lang="en-GB" sz="1600" dirty="0"/>
          </a:p>
        </p:txBody>
      </p:sp>
      <p:sp>
        <p:nvSpPr>
          <p:cNvPr id="119" name="TextBox 118"/>
          <p:cNvSpPr txBox="1"/>
          <p:nvPr/>
        </p:nvSpPr>
        <p:spPr>
          <a:xfrm rot="16200000" flipH="1">
            <a:off x="6559914" y="3705383"/>
            <a:ext cx="504058" cy="246221"/>
          </a:xfrm>
          <a:prstGeom prst="rect">
            <a:avLst/>
          </a:prstGeom>
          <a:solidFill>
            <a:schemeClr val="bg1"/>
          </a:solidFill>
        </p:spPr>
        <p:txBody>
          <a:bodyPr wrap="square" lIns="0" tIns="0" rIns="0" bIns="0" rtlCol="0">
            <a:spAutoFit/>
          </a:bodyPr>
          <a:lstStyle/>
          <a:p>
            <a:pPr algn="ctr"/>
            <a:r>
              <a:rPr lang="en-US" sz="1600" dirty="0" smtClean="0"/>
              <a:t>PIP</a:t>
            </a:r>
            <a:endParaRPr lang="en-GB" sz="1600" dirty="0"/>
          </a:p>
        </p:txBody>
      </p:sp>
      <p:sp>
        <p:nvSpPr>
          <p:cNvPr id="126" name="Rectangle 125"/>
          <p:cNvSpPr/>
          <p:nvPr/>
        </p:nvSpPr>
        <p:spPr bwMode="auto">
          <a:xfrm flipH="1">
            <a:off x="10075386"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flipH="1">
            <a:off x="1007538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r>
              <a:rPr kumimoji="0" lang="en-US" sz="1100" b="1" i="0" u="none" strike="noStrike" cap="none" normalizeH="0" dirty="0" smtClean="0">
                <a:ln>
                  <a:noFill/>
                </a:ln>
                <a:solidFill>
                  <a:schemeClr val="tx1"/>
                </a:solidFill>
                <a:effectLst/>
                <a:latin typeface="Arial" charset="0"/>
                <a:ea typeface="MS PGothic" pitchFamily="34" charset="-128"/>
              </a:rPr>
              <a:t> </a:t>
            </a:r>
            <a:r>
              <a:rPr kumimoji="0" lang="en-US" sz="1100" b="1" i="0" u="none" strike="noStrike" cap="none" normalizeH="0" baseline="0" dirty="0" smtClean="0">
                <a:ln>
                  <a:noFill/>
                </a:ln>
                <a:solidFill>
                  <a:schemeClr val="tx1"/>
                </a:solidFill>
                <a:effectLst/>
                <a:latin typeface="Arial" charset="0"/>
                <a:ea typeface="MS PGothic" pitchFamily="34" charset="-128"/>
              </a:rPr>
              <a:t>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1007538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10075386"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10075386"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10075386"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32" name="Straight Connector 131"/>
          <p:cNvCxnSpPr/>
          <p:nvPr/>
        </p:nvCxnSpPr>
        <p:spPr bwMode="auto">
          <a:xfrm flipH="1" flipV="1">
            <a:off x="10579442"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47" name="Rectangle 146"/>
          <p:cNvSpPr/>
          <p:nvPr/>
        </p:nvSpPr>
        <p:spPr bwMode="auto">
          <a:xfrm flipH="1">
            <a:off x="784175" y="2712368"/>
            <a:ext cx="2952328"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48" name="Rectangle 147"/>
          <p:cNvSpPr/>
          <p:nvPr/>
        </p:nvSpPr>
        <p:spPr bwMode="auto">
          <a:xfrm flipH="1">
            <a:off x="784175" y="2424336"/>
            <a:ext cx="4968552"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49" name="Rectangle 148"/>
          <p:cNvSpPr/>
          <p:nvPr/>
        </p:nvSpPr>
        <p:spPr bwMode="auto">
          <a:xfrm>
            <a:off x="1792287"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0" name="Rectangle 149"/>
          <p:cNvSpPr/>
          <p:nvPr/>
        </p:nvSpPr>
        <p:spPr bwMode="auto">
          <a:xfrm>
            <a:off x="1792287"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1" name="Rectangle 150"/>
          <p:cNvSpPr/>
          <p:nvPr/>
        </p:nvSpPr>
        <p:spPr bwMode="auto">
          <a:xfrm>
            <a:off x="1792287"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2" name="Rectangle 151"/>
          <p:cNvSpPr/>
          <p:nvPr/>
        </p:nvSpPr>
        <p:spPr bwMode="auto">
          <a:xfrm>
            <a:off x="1792287"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3" name="Rectangle 152"/>
          <p:cNvSpPr/>
          <p:nvPr/>
        </p:nvSpPr>
        <p:spPr bwMode="auto">
          <a:xfrm>
            <a:off x="1792287"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4" name="Rectangle 153"/>
          <p:cNvSpPr/>
          <p:nvPr/>
        </p:nvSpPr>
        <p:spPr bwMode="auto">
          <a:xfrm>
            <a:off x="1792287"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55" name="Straight Connector 154"/>
          <p:cNvCxnSpPr/>
          <p:nvPr/>
        </p:nvCxnSpPr>
        <p:spPr bwMode="auto">
          <a:xfrm flipV="1">
            <a:off x="2224335"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56" name="TextBox 155"/>
          <p:cNvSpPr txBox="1"/>
          <p:nvPr/>
        </p:nvSpPr>
        <p:spPr>
          <a:xfrm>
            <a:off x="496144" y="5357500"/>
            <a:ext cx="700833" cy="523220"/>
          </a:xfrm>
          <a:prstGeom prst="rect">
            <a:avLst/>
          </a:prstGeom>
          <a:noFill/>
        </p:spPr>
        <p:txBody>
          <a:bodyPr wrap="none" rtlCol="0">
            <a:spAutoFit/>
          </a:bodyPr>
          <a:lstStyle/>
          <a:p>
            <a:r>
              <a:rPr lang="en-US" sz="1400" dirty="0" smtClean="0"/>
              <a:t>E-NNI</a:t>
            </a:r>
          </a:p>
          <a:p>
            <a:r>
              <a:rPr lang="en-US" sz="1400" dirty="0" smtClean="0"/>
              <a:t>Link 1</a:t>
            </a:r>
            <a:endParaRPr lang="en-GB" sz="1400" dirty="0"/>
          </a:p>
        </p:txBody>
      </p:sp>
      <p:sp>
        <p:nvSpPr>
          <p:cNvPr id="157" name="Rectangle 156"/>
          <p:cNvSpPr/>
          <p:nvPr/>
        </p:nvSpPr>
        <p:spPr bwMode="auto">
          <a:xfrm>
            <a:off x="784175"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a:off x="784175"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9" name="Rectangle 158"/>
          <p:cNvSpPr/>
          <p:nvPr/>
        </p:nvSpPr>
        <p:spPr bwMode="auto">
          <a:xfrm>
            <a:off x="784175"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784175"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Rectangle 160"/>
          <p:cNvSpPr/>
          <p:nvPr/>
        </p:nvSpPr>
        <p:spPr bwMode="auto">
          <a:xfrm>
            <a:off x="784175"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2" name="Rectangle 161"/>
          <p:cNvSpPr/>
          <p:nvPr/>
        </p:nvSpPr>
        <p:spPr bwMode="auto">
          <a:xfrm>
            <a:off x="784175"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63" name="Straight Connector 162"/>
          <p:cNvCxnSpPr/>
          <p:nvPr/>
        </p:nvCxnSpPr>
        <p:spPr bwMode="auto">
          <a:xfrm flipV="1">
            <a:off x="1216223"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3" name="Group 319"/>
          <p:cNvGrpSpPr/>
          <p:nvPr/>
        </p:nvGrpSpPr>
        <p:grpSpPr>
          <a:xfrm>
            <a:off x="9137104" y="3288432"/>
            <a:ext cx="792088" cy="216023"/>
            <a:chOff x="8993088" y="4440560"/>
            <a:chExt cx="792088" cy="216023"/>
          </a:xfrm>
        </p:grpSpPr>
        <p:grpSp>
          <p:nvGrpSpPr>
            <p:cNvPr id="4" name="Group 178"/>
            <p:cNvGrpSpPr/>
            <p:nvPr/>
          </p:nvGrpSpPr>
          <p:grpSpPr>
            <a:xfrm>
              <a:off x="8993088" y="4440560"/>
              <a:ext cx="216024" cy="216023"/>
              <a:chOff x="9209112" y="7464897"/>
              <a:chExt cx="432048" cy="216023"/>
            </a:xfrm>
          </p:grpSpPr>
          <p:sp>
            <p:nvSpPr>
              <p:cNvPr id="180" name="Flowchart: Delay 17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1" name="Flowchart: Delay 18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 name="Group 183"/>
            <p:cNvGrpSpPr/>
            <p:nvPr/>
          </p:nvGrpSpPr>
          <p:grpSpPr>
            <a:xfrm>
              <a:off x="9281120" y="4440560"/>
              <a:ext cx="216024" cy="216023"/>
              <a:chOff x="9209112" y="7464897"/>
              <a:chExt cx="432048" cy="216023"/>
            </a:xfrm>
          </p:grpSpPr>
          <p:sp>
            <p:nvSpPr>
              <p:cNvPr id="185" name="Flowchart: Delay 18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6" name="Flowchart: Delay 18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88"/>
            <p:cNvGrpSpPr/>
            <p:nvPr/>
          </p:nvGrpSpPr>
          <p:grpSpPr>
            <a:xfrm>
              <a:off x="9569152" y="4440560"/>
              <a:ext cx="216024" cy="216023"/>
              <a:chOff x="9209112" y="7464897"/>
              <a:chExt cx="432048" cy="216023"/>
            </a:xfrm>
          </p:grpSpPr>
          <p:sp>
            <p:nvSpPr>
              <p:cNvPr id="190" name="Flowchart: Delay 18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1" name="Flowchart: Delay 19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 name="Group 193"/>
          <p:cNvGrpSpPr/>
          <p:nvPr/>
        </p:nvGrpSpPr>
        <p:grpSpPr>
          <a:xfrm>
            <a:off x="10145216" y="3000400"/>
            <a:ext cx="792088" cy="792088"/>
            <a:chOff x="8993088" y="4152528"/>
            <a:chExt cx="792088" cy="792088"/>
          </a:xfrm>
        </p:grpSpPr>
        <p:sp>
          <p:nvSpPr>
            <p:cNvPr id="195" name="Isosceles Triangle 194"/>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6" name="Group 178"/>
            <p:cNvGrpSpPr/>
            <p:nvPr/>
          </p:nvGrpSpPr>
          <p:grpSpPr>
            <a:xfrm>
              <a:off x="8993088" y="4440560"/>
              <a:ext cx="216024" cy="216023"/>
              <a:chOff x="9209112" y="7464897"/>
              <a:chExt cx="432048" cy="216023"/>
            </a:xfrm>
          </p:grpSpPr>
          <p:sp>
            <p:nvSpPr>
              <p:cNvPr id="208" name="Flowchart: Delay 20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9" name="Flowchart: Delay 20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97" name="Isosceles Triangle 196"/>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8" name="Isosceles Triangle 197"/>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2" name="Group 183"/>
            <p:cNvGrpSpPr/>
            <p:nvPr/>
          </p:nvGrpSpPr>
          <p:grpSpPr>
            <a:xfrm>
              <a:off x="9281120" y="4440560"/>
              <a:ext cx="216024" cy="216023"/>
              <a:chOff x="9209112" y="7464897"/>
              <a:chExt cx="432048" cy="216023"/>
            </a:xfrm>
          </p:grpSpPr>
          <p:sp>
            <p:nvSpPr>
              <p:cNvPr id="206" name="Flowchart: Delay 20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7" name="Flowchart: Delay 20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0" name="Isosceles Triangle 199"/>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1" name="Isosceles Triangle 200"/>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8" name="Group 188"/>
            <p:cNvGrpSpPr/>
            <p:nvPr/>
          </p:nvGrpSpPr>
          <p:grpSpPr>
            <a:xfrm>
              <a:off x="9569152" y="4440560"/>
              <a:ext cx="216024" cy="216023"/>
              <a:chOff x="9209112" y="7464897"/>
              <a:chExt cx="432048" cy="216023"/>
            </a:xfrm>
          </p:grpSpPr>
          <p:sp>
            <p:nvSpPr>
              <p:cNvPr id="204" name="Flowchart: Delay 20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5" name="Flowchart: Delay 20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3" name="Isosceles Triangle 202"/>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249"/>
          <p:cNvGrpSpPr/>
          <p:nvPr/>
        </p:nvGrpSpPr>
        <p:grpSpPr>
          <a:xfrm>
            <a:off x="1864296" y="3000400"/>
            <a:ext cx="792088" cy="792088"/>
            <a:chOff x="8993088" y="4152528"/>
            <a:chExt cx="792088" cy="792088"/>
          </a:xfrm>
        </p:grpSpPr>
        <p:sp>
          <p:nvSpPr>
            <p:cNvPr id="251" name="Isosceles Triangle 250"/>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3" name="Group 251"/>
            <p:cNvGrpSpPr/>
            <p:nvPr/>
          </p:nvGrpSpPr>
          <p:grpSpPr>
            <a:xfrm>
              <a:off x="8993088" y="4440560"/>
              <a:ext cx="216024" cy="216023"/>
              <a:chOff x="9209112" y="7464897"/>
              <a:chExt cx="432048" cy="216023"/>
            </a:xfrm>
          </p:grpSpPr>
          <p:sp>
            <p:nvSpPr>
              <p:cNvPr id="264" name="Flowchart: Delay 26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5" name="Flowchart: Delay 26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3" name="Isosceles Triangle 252"/>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Isosceles Triangle 253"/>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0" name="Group 254"/>
            <p:cNvGrpSpPr/>
            <p:nvPr/>
          </p:nvGrpSpPr>
          <p:grpSpPr>
            <a:xfrm>
              <a:off x="9281120" y="4440560"/>
              <a:ext cx="216024" cy="216023"/>
              <a:chOff x="9209112" y="7464897"/>
              <a:chExt cx="432048" cy="216023"/>
            </a:xfrm>
          </p:grpSpPr>
          <p:sp>
            <p:nvSpPr>
              <p:cNvPr id="262" name="Flowchart: Delay 261"/>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3" name="Flowchart: Delay 262"/>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6" name="Isosceles Triangle 255"/>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Isosceles Triangle 256"/>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6" name="Group 257"/>
            <p:cNvGrpSpPr/>
            <p:nvPr/>
          </p:nvGrpSpPr>
          <p:grpSpPr>
            <a:xfrm>
              <a:off x="9569152" y="4440560"/>
              <a:ext cx="216024" cy="216023"/>
              <a:chOff x="9209112" y="7464897"/>
              <a:chExt cx="432048" cy="216023"/>
            </a:xfrm>
          </p:grpSpPr>
          <p:sp>
            <p:nvSpPr>
              <p:cNvPr id="260" name="Flowchart: Delay 25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1" name="Flowchart: Delay 26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9" name="Isosceles Triangle 258"/>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2" name="Group 265"/>
          <p:cNvGrpSpPr/>
          <p:nvPr/>
        </p:nvGrpSpPr>
        <p:grpSpPr>
          <a:xfrm>
            <a:off x="856184" y="3000400"/>
            <a:ext cx="792088" cy="792088"/>
            <a:chOff x="8993088" y="4152528"/>
            <a:chExt cx="792088" cy="792088"/>
          </a:xfrm>
        </p:grpSpPr>
        <p:sp>
          <p:nvSpPr>
            <p:cNvPr id="267" name="Isosceles Triangle 266"/>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7" name="Group 267"/>
            <p:cNvGrpSpPr/>
            <p:nvPr/>
          </p:nvGrpSpPr>
          <p:grpSpPr>
            <a:xfrm>
              <a:off x="8993088" y="4440560"/>
              <a:ext cx="216024" cy="216023"/>
              <a:chOff x="9209112" y="7464897"/>
              <a:chExt cx="432048" cy="216023"/>
            </a:xfrm>
          </p:grpSpPr>
          <p:sp>
            <p:nvSpPr>
              <p:cNvPr id="280" name="Flowchart: Delay 27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1" name="Flowchart: Delay 28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69" name="Isosceles Triangle 268"/>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0" name="Isosceles Triangle 269"/>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8" name="Group 270"/>
            <p:cNvGrpSpPr/>
            <p:nvPr/>
          </p:nvGrpSpPr>
          <p:grpSpPr>
            <a:xfrm>
              <a:off x="9281120" y="4440560"/>
              <a:ext cx="216024" cy="216023"/>
              <a:chOff x="9209112" y="7464897"/>
              <a:chExt cx="432048" cy="216023"/>
            </a:xfrm>
          </p:grpSpPr>
          <p:sp>
            <p:nvSpPr>
              <p:cNvPr id="278" name="Flowchart: Delay 27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9" name="Flowchart: Delay 27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2" name="Isosceles Triangle 271"/>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3" name="Isosceles Triangle 272"/>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9" name="Group 273"/>
            <p:cNvGrpSpPr/>
            <p:nvPr/>
          </p:nvGrpSpPr>
          <p:grpSpPr>
            <a:xfrm>
              <a:off x="9569152" y="4440560"/>
              <a:ext cx="216024" cy="216023"/>
              <a:chOff x="9209112" y="7464897"/>
              <a:chExt cx="432048" cy="216023"/>
            </a:xfrm>
          </p:grpSpPr>
          <p:sp>
            <p:nvSpPr>
              <p:cNvPr id="276" name="Flowchart: Delay 27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Flowchart: Delay 27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5" name="Isosceles Triangle 274"/>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0" name="Group 294"/>
          <p:cNvGrpSpPr/>
          <p:nvPr/>
        </p:nvGrpSpPr>
        <p:grpSpPr>
          <a:xfrm>
            <a:off x="2872408" y="3288432"/>
            <a:ext cx="792088" cy="216023"/>
            <a:chOff x="2728392" y="4440560"/>
            <a:chExt cx="792088" cy="216023"/>
          </a:xfrm>
        </p:grpSpPr>
        <p:grpSp>
          <p:nvGrpSpPr>
            <p:cNvPr id="61" name="Group 282"/>
            <p:cNvGrpSpPr/>
            <p:nvPr/>
          </p:nvGrpSpPr>
          <p:grpSpPr>
            <a:xfrm>
              <a:off x="2728392" y="4440560"/>
              <a:ext cx="216024" cy="216023"/>
              <a:chOff x="9209112" y="7464897"/>
              <a:chExt cx="432048" cy="216023"/>
            </a:xfrm>
          </p:grpSpPr>
          <p:sp>
            <p:nvSpPr>
              <p:cNvPr id="293" name="Flowchart: Delay 29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Flowchart: Delay 29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2" name="Group 284"/>
            <p:cNvGrpSpPr/>
            <p:nvPr/>
          </p:nvGrpSpPr>
          <p:grpSpPr>
            <a:xfrm>
              <a:off x="3016424" y="4440560"/>
              <a:ext cx="216024" cy="216023"/>
              <a:chOff x="9209112" y="7464897"/>
              <a:chExt cx="432048" cy="216023"/>
            </a:xfrm>
          </p:grpSpPr>
          <p:sp>
            <p:nvSpPr>
              <p:cNvPr id="291" name="Flowchart: Delay 29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2" name="Flowchart: Delay 29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3" name="Group 286"/>
            <p:cNvGrpSpPr/>
            <p:nvPr/>
          </p:nvGrpSpPr>
          <p:grpSpPr>
            <a:xfrm>
              <a:off x="3304456" y="4440560"/>
              <a:ext cx="216024" cy="216023"/>
              <a:chOff x="9209112" y="7464897"/>
              <a:chExt cx="432048" cy="216023"/>
            </a:xfrm>
          </p:grpSpPr>
          <p:sp>
            <p:nvSpPr>
              <p:cNvPr id="289" name="Flowchart: Delay 28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0" name="Flowchart: Delay 28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296" name="Rectangle 295"/>
          <p:cNvSpPr/>
          <p:nvPr/>
        </p:nvSpPr>
        <p:spPr bwMode="auto">
          <a:xfrm flipH="1">
            <a:off x="11081320"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7" name="Rectangle 296"/>
          <p:cNvSpPr/>
          <p:nvPr/>
        </p:nvSpPr>
        <p:spPr bwMode="auto">
          <a:xfrm flipH="1">
            <a:off x="11081320"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8" name="Rectangle 297"/>
          <p:cNvSpPr/>
          <p:nvPr/>
        </p:nvSpPr>
        <p:spPr bwMode="auto">
          <a:xfrm flipH="1">
            <a:off x="11081320"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9" name="Rectangle 298"/>
          <p:cNvSpPr/>
          <p:nvPr/>
        </p:nvSpPr>
        <p:spPr bwMode="auto">
          <a:xfrm flipH="1">
            <a:off x="11081320"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0" name="Rectangle 299"/>
          <p:cNvSpPr/>
          <p:nvPr/>
        </p:nvSpPr>
        <p:spPr bwMode="auto">
          <a:xfrm flipH="1">
            <a:off x="11081320"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1" name="Rectangle 300"/>
          <p:cNvSpPr/>
          <p:nvPr/>
        </p:nvSpPr>
        <p:spPr bwMode="auto">
          <a:xfrm flipH="1">
            <a:off x="11081320"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302" name="Straight Connector 301"/>
          <p:cNvCxnSpPr/>
          <p:nvPr/>
        </p:nvCxnSpPr>
        <p:spPr bwMode="auto">
          <a:xfrm flipH="1" flipV="1">
            <a:off x="11585376"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03" name="TextBox 302"/>
          <p:cNvSpPr txBox="1"/>
          <p:nvPr/>
        </p:nvSpPr>
        <p:spPr>
          <a:xfrm flipH="1">
            <a:off x="11585376" y="5357500"/>
            <a:ext cx="710451" cy="523220"/>
          </a:xfrm>
          <a:prstGeom prst="rect">
            <a:avLst/>
          </a:prstGeom>
          <a:noFill/>
        </p:spPr>
        <p:txBody>
          <a:bodyPr wrap="none" rtlCol="0">
            <a:spAutoFit/>
          </a:bodyPr>
          <a:lstStyle/>
          <a:p>
            <a:r>
              <a:rPr lang="en-US" sz="1400" dirty="0" smtClean="0"/>
              <a:t>E-NNI</a:t>
            </a:r>
          </a:p>
          <a:p>
            <a:r>
              <a:rPr lang="en-US" sz="1400" dirty="0" smtClean="0"/>
              <a:t>Link 4</a:t>
            </a:r>
            <a:endParaRPr lang="en-GB" sz="1400" dirty="0"/>
          </a:p>
        </p:txBody>
      </p:sp>
      <p:grpSp>
        <p:nvGrpSpPr>
          <p:cNvPr id="64" name="Group 303"/>
          <p:cNvGrpSpPr/>
          <p:nvPr/>
        </p:nvGrpSpPr>
        <p:grpSpPr>
          <a:xfrm>
            <a:off x="11151150" y="3000400"/>
            <a:ext cx="792088" cy="792088"/>
            <a:chOff x="8993088" y="4152528"/>
            <a:chExt cx="792088" cy="792088"/>
          </a:xfrm>
        </p:grpSpPr>
        <p:sp>
          <p:nvSpPr>
            <p:cNvPr id="305" name="Isosceles Triangle 304"/>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5" name="Group 178"/>
            <p:cNvGrpSpPr/>
            <p:nvPr/>
          </p:nvGrpSpPr>
          <p:grpSpPr>
            <a:xfrm>
              <a:off x="8993088" y="4440560"/>
              <a:ext cx="216024" cy="216023"/>
              <a:chOff x="9209112" y="7464897"/>
              <a:chExt cx="432048" cy="216023"/>
            </a:xfrm>
          </p:grpSpPr>
          <p:sp>
            <p:nvSpPr>
              <p:cNvPr id="318" name="Flowchart: Delay 31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9" name="Flowchart: Delay 31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07" name="Isosceles Triangle 306"/>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8" name="Isosceles Triangle 307"/>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6" name="Group 183"/>
            <p:cNvGrpSpPr/>
            <p:nvPr/>
          </p:nvGrpSpPr>
          <p:grpSpPr>
            <a:xfrm>
              <a:off x="9281120" y="4440560"/>
              <a:ext cx="216024" cy="216023"/>
              <a:chOff x="9209112" y="7464897"/>
              <a:chExt cx="432048" cy="216023"/>
            </a:xfrm>
          </p:grpSpPr>
          <p:sp>
            <p:nvSpPr>
              <p:cNvPr id="316" name="Flowchart: Delay 31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7" name="Flowchart: Delay 31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10" name="Isosceles Triangle 309"/>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1" name="Isosceles Triangle 310"/>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7" name="Group 188"/>
            <p:cNvGrpSpPr/>
            <p:nvPr/>
          </p:nvGrpSpPr>
          <p:grpSpPr>
            <a:xfrm>
              <a:off x="9569152" y="4440560"/>
              <a:ext cx="216024" cy="216023"/>
              <a:chOff x="9209112" y="7464897"/>
              <a:chExt cx="432048" cy="216023"/>
            </a:xfrm>
          </p:grpSpPr>
          <p:sp>
            <p:nvSpPr>
              <p:cNvPr id="314" name="Flowchart: Delay 31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5" name="Flowchart: Delay 31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13" name="Isosceles Triangle 312"/>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324"/>
          <p:cNvGrpSpPr/>
          <p:nvPr/>
        </p:nvGrpSpPr>
        <p:grpSpPr>
          <a:xfrm>
            <a:off x="10369152" y="4368552"/>
            <a:ext cx="1424336" cy="216024"/>
            <a:chOff x="10225136" y="5376664"/>
            <a:chExt cx="1424336" cy="216024"/>
          </a:xfrm>
        </p:grpSpPr>
        <p:sp>
          <p:nvSpPr>
            <p:cNvPr id="143" name="Isosceles Triangle 142"/>
            <p:cNvSpPr/>
            <p:nvPr/>
          </p:nvSpPr>
          <p:spPr bwMode="auto">
            <a:xfrm flipV="1">
              <a:off x="112253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1" name="Isosceles Triangle 320"/>
            <p:cNvSpPr/>
            <p:nvPr/>
          </p:nvSpPr>
          <p:spPr bwMode="auto">
            <a:xfrm flipV="1">
              <a:off x="102251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9" name="Group 325"/>
          <p:cNvGrpSpPr/>
          <p:nvPr/>
        </p:nvGrpSpPr>
        <p:grpSpPr>
          <a:xfrm>
            <a:off x="1000200" y="4368552"/>
            <a:ext cx="1512168" cy="216024"/>
            <a:chOff x="7120880" y="5376664"/>
            <a:chExt cx="1512168" cy="216024"/>
          </a:xfrm>
        </p:grpSpPr>
        <p:sp>
          <p:nvSpPr>
            <p:cNvPr id="330" name="Isosceles Triangle 329"/>
            <p:cNvSpPr/>
            <p:nvPr/>
          </p:nvSpPr>
          <p:spPr bwMode="auto">
            <a:xfrm flipV="1">
              <a:off x="8208912"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flipV="1">
              <a:off x="7120880"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33" name="Straight Connector 332"/>
          <p:cNvCxnSpPr/>
          <p:nvPr/>
        </p:nvCxnSpPr>
        <p:spPr bwMode="auto">
          <a:xfrm flipH="1">
            <a:off x="3232450" y="8741295"/>
            <a:ext cx="63367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89" name="Rectangle 388"/>
          <p:cNvSpPr/>
          <p:nvPr/>
        </p:nvSpPr>
        <p:spPr bwMode="auto">
          <a:xfrm>
            <a:off x="2800400"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90" name="Rectangle 389"/>
          <p:cNvSpPr/>
          <p:nvPr/>
        </p:nvSpPr>
        <p:spPr bwMode="auto">
          <a:xfrm>
            <a:off x="2800400"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397" name="Straight Connector 396"/>
          <p:cNvCxnSpPr/>
          <p:nvPr/>
        </p:nvCxnSpPr>
        <p:spPr bwMode="auto">
          <a:xfrm>
            <a:off x="3304456"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8" name="Rectangle 397"/>
          <p:cNvSpPr/>
          <p:nvPr/>
        </p:nvSpPr>
        <p:spPr bwMode="auto">
          <a:xfrm>
            <a:off x="2800400"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1" name="Rectangle 400"/>
          <p:cNvSpPr/>
          <p:nvPr/>
        </p:nvSpPr>
        <p:spPr bwMode="auto">
          <a:xfrm>
            <a:off x="2800400"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4" name="Rectangle 403"/>
          <p:cNvSpPr/>
          <p:nvPr/>
        </p:nvSpPr>
        <p:spPr bwMode="auto">
          <a:xfrm>
            <a:off x="2800400"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95" name="Isosceles Triangle 494"/>
          <p:cNvSpPr/>
          <p:nvPr/>
        </p:nvSpPr>
        <p:spPr bwMode="auto">
          <a:xfrm flipV="1">
            <a:off x="9353128" y="688883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6" name="Isosceles Triangle 495"/>
          <p:cNvSpPr/>
          <p:nvPr/>
        </p:nvSpPr>
        <p:spPr bwMode="auto">
          <a:xfrm flipV="1">
            <a:off x="5112568" y="688883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7" name="Isosceles Triangle 496"/>
          <p:cNvSpPr/>
          <p:nvPr/>
        </p:nvSpPr>
        <p:spPr bwMode="auto">
          <a:xfrm flipV="1">
            <a:off x="4024536" y="688883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8" name="Isosceles Triangle 497"/>
          <p:cNvSpPr/>
          <p:nvPr/>
        </p:nvSpPr>
        <p:spPr bwMode="auto">
          <a:xfrm flipV="1">
            <a:off x="8352928" y="688883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9" name="Isosceles Triangle 498"/>
          <p:cNvSpPr/>
          <p:nvPr/>
        </p:nvSpPr>
        <p:spPr bwMode="auto">
          <a:xfrm flipV="1">
            <a:off x="7264896" y="688883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0" name="Isosceles Triangle 499"/>
          <p:cNvSpPr/>
          <p:nvPr/>
        </p:nvSpPr>
        <p:spPr bwMode="auto">
          <a:xfrm flipV="1">
            <a:off x="3016424" y="688883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1" name="Rectangle 500"/>
          <p:cNvSpPr/>
          <p:nvPr/>
        </p:nvSpPr>
        <p:spPr bwMode="auto">
          <a:xfrm>
            <a:off x="3808512"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2" name="Rectangle 501"/>
          <p:cNvSpPr/>
          <p:nvPr/>
        </p:nvSpPr>
        <p:spPr bwMode="auto">
          <a:xfrm>
            <a:off x="3808512"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03" name="Straight Connector 502"/>
          <p:cNvCxnSpPr/>
          <p:nvPr/>
        </p:nvCxnSpPr>
        <p:spPr bwMode="auto">
          <a:xfrm>
            <a:off x="4312568"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4" name="Rectangle 503"/>
          <p:cNvSpPr/>
          <p:nvPr/>
        </p:nvSpPr>
        <p:spPr bwMode="auto">
          <a:xfrm>
            <a:off x="3808512"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5" name="Rectangle 504"/>
          <p:cNvSpPr/>
          <p:nvPr/>
        </p:nvSpPr>
        <p:spPr bwMode="auto">
          <a:xfrm>
            <a:off x="3808512"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6" name="Rectangle 505"/>
          <p:cNvSpPr/>
          <p:nvPr/>
        </p:nvSpPr>
        <p:spPr bwMode="auto">
          <a:xfrm>
            <a:off x="3808512"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7" name="Rectangle 506"/>
          <p:cNvSpPr/>
          <p:nvPr/>
        </p:nvSpPr>
        <p:spPr bwMode="auto">
          <a:xfrm>
            <a:off x="4816624"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8" name="Rectangle 507"/>
          <p:cNvSpPr/>
          <p:nvPr/>
        </p:nvSpPr>
        <p:spPr bwMode="auto">
          <a:xfrm>
            <a:off x="4816624"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09" name="Straight Connector 508"/>
          <p:cNvCxnSpPr/>
          <p:nvPr/>
        </p:nvCxnSpPr>
        <p:spPr bwMode="auto">
          <a:xfrm>
            <a:off x="5320680"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0" name="Rectangle 509"/>
          <p:cNvSpPr/>
          <p:nvPr/>
        </p:nvSpPr>
        <p:spPr bwMode="auto">
          <a:xfrm>
            <a:off x="4816624"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1" name="Rectangle 510"/>
          <p:cNvSpPr/>
          <p:nvPr/>
        </p:nvSpPr>
        <p:spPr bwMode="auto">
          <a:xfrm>
            <a:off x="4816624"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2" name="Rectangle 511"/>
          <p:cNvSpPr/>
          <p:nvPr/>
        </p:nvSpPr>
        <p:spPr bwMode="auto">
          <a:xfrm>
            <a:off x="4816624"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3" name="Isosceles Triangle 512"/>
          <p:cNvSpPr/>
          <p:nvPr/>
        </p:nvSpPr>
        <p:spPr bwMode="auto">
          <a:xfrm flipV="1">
            <a:off x="3952528"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4" name="Isosceles Triangle 513"/>
          <p:cNvSpPr/>
          <p:nvPr/>
        </p:nvSpPr>
        <p:spPr bwMode="auto">
          <a:xfrm flipV="1">
            <a:off x="4320952"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5" name="Isosceles Triangle 514"/>
          <p:cNvSpPr/>
          <p:nvPr/>
        </p:nvSpPr>
        <p:spPr bwMode="auto">
          <a:xfrm flipV="1">
            <a:off x="4969024"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6" name="Isosceles Triangle 515"/>
          <p:cNvSpPr/>
          <p:nvPr/>
        </p:nvSpPr>
        <p:spPr bwMode="auto">
          <a:xfrm flipV="1">
            <a:off x="5329064"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7" name="Isosceles Triangle 516"/>
          <p:cNvSpPr/>
          <p:nvPr/>
        </p:nvSpPr>
        <p:spPr bwMode="auto">
          <a:xfrm flipV="1">
            <a:off x="3096816"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19" name="Straight Arrow Connector 518"/>
          <p:cNvCxnSpPr/>
          <p:nvPr/>
        </p:nvCxnSpPr>
        <p:spPr bwMode="auto">
          <a:xfrm>
            <a:off x="640160" y="2928392"/>
            <a:ext cx="2178"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520" name="TextBox 519"/>
          <p:cNvSpPr txBox="1"/>
          <p:nvPr/>
        </p:nvSpPr>
        <p:spPr>
          <a:xfrm rot="16200000" flipH="1">
            <a:off x="367226" y="3849399"/>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cxnSp>
        <p:nvCxnSpPr>
          <p:cNvPr id="521" name="Straight Arrow Connector 520"/>
          <p:cNvCxnSpPr/>
          <p:nvPr/>
        </p:nvCxnSpPr>
        <p:spPr bwMode="auto">
          <a:xfrm>
            <a:off x="12203250" y="2928392"/>
            <a:ext cx="2178"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522" name="TextBox 521"/>
          <p:cNvSpPr txBox="1"/>
          <p:nvPr/>
        </p:nvSpPr>
        <p:spPr>
          <a:xfrm rot="5400000">
            <a:off x="11960514" y="3849399"/>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523" name="Rectangle 522"/>
          <p:cNvSpPr/>
          <p:nvPr/>
        </p:nvSpPr>
        <p:spPr bwMode="auto">
          <a:xfrm>
            <a:off x="7048872"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4" name="Rectangle 523"/>
          <p:cNvSpPr/>
          <p:nvPr/>
        </p:nvSpPr>
        <p:spPr bwMode="auto">
          <a:xfrm>
            <a:off x="7048872"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25" name="Straight Connector 524"/>
          <p:cNvCxnSpPr/>
          <p:nvPr/>
        </p:nvCxnSpPr>
        <p:spPr bwMode="auto">
          <a:xfrm>
            <a:off x="7552928"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26" name="Rectangle 525"/>
          <p:cNvSpPr/>
          <p:nvPr/>
        </p:nvSpPr>
        <p:spPr bwMode="auto">
          <a:xfrm>
            <a:off x="7048872"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7" name="Rectangle 526"/>
          <p:cNvSpPr/>
          <p:nvPr/>
        </p:nvSpPr>
        <p:spPr bwMode="auto">
          <a:xfrm>
            <a:off x="7048872"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8" name="Rectangle 527"/>
          <p:cNvSpPr/>
          <p:nvPr/>
        </p:nvSpPr>
        <p:spPr bwMode="auto">
          <a:xfrm>
            <a:off x="7048872"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9" name="Rectangle 528"/>
          <p:cNvSpPr/>
          <p:nvPr/>
        </p:nvSpPr>
        <p:spPr bwMode="auto">
          <a:xfrm>
            <a:off x="8056984"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0" name="Rectangle 529"/>
          <p:cNvSpPr/>
          <p:nvPr/>
        </p:nvSpPr>
        <p:spPr bwMode="auto">
          <a:xfrm>
            <a:off x="8056984"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31" name="Straight Connector 530"/>
          <p:cNvCxnSpPr/>
          <p:nvPr/>
        </p:nvCxnSpPr>
        <p:spPr bwMode="auto">
          <a:xfrm>
            <a:off x="8561040"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32" name="Rectangle 531"/>
          <p:cNvSpPr/>
          <p:nvPr/>
        </p:nvSpPr>
        <p:spPr bwMode="auto">
          <a:xfrm>
            <a:off x="8056984"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3" name="Rectangle 532"/>
          <p:cNvSpPr/>
          <p:nvPr/>
        </p:nvSpPr>
        <p:spPr bwMode="auto">
          <a:xfrm>
            <a:off x="8056984"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4" name="Rectangle 533"/>
          <p:cNvSpPr/>
          <p:nvPr/>
        </p:nvSpPr>
        <p:spPr bwMode="auto">
          <a:xfrm>
            <a:off x="8056984"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5" name="Rectangle 534"/>
          <p:cNvSpPr/>
          <p:nvPr/>
        </p:nvSpPr>
        <p:spPr bwMode="auto">
          <a:xfrm>
            <a:off x="9065096"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6" name="Rectangle 535"/>
          <p:cNvSpPr/>
          <p:nvPr/>
        </p:nvSpPr>
        <p:spPr bwMode="auto">
          <a:xfrm>
            <a:off x="906509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37" name="Straight Connector 536"/>
          <p:cNvCxnSpPr/>
          <p:nvPr/>
        </p:nvCxnSpPr>
        <p:spPr bwMode="auto">
          <a:xfrm>
            <a:off x="9569152"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38" name="Rectangle 537"/>
          <p:cNvSpPr/>
          <p:nvPr/>
        </p:nvSpPr>
        <p:spPr bwMode="auto">
          <a:xfrm>
            <a:off x="9065096"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9" name="Rectangle 538"/>
          <p:cNvSpPr/>
          <p:nvPr/>
        </p:nvSpPr>
        <p:spPr bwMode="auto">
          <a:xfrm>
            <a:off x="9065096"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40" name="Rectangle 539"/>
          <p:cNvSpPr/>
          <p:nvPr/>
        </p:nvSpPr>
        <p:spPr bwMode="auto">
          <a:xfrm>
            <a:off x="9065096"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41" name="Isosceles Triangle 540"/>
          <p:cNvSpPr/>
          <p:nvPr/>
        </p:nvSpPr>
        <p:spPr bwMode="auto">
          <a:xfrm flipV="1">
            <a:off x="8201000"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2" name="Isosceles Triangle 541"/>
          <p:cNvSpPr/>
          <p:nvPr/>
        </p:nvSpPr>
        <p:spPr bwMode="auto">
          <a:xfrm flipV="1">
            <a:off x="8569424"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3" name="Isosceles Triangle 542"/>
          <p:cNvSpPr/>
          <p:nvPr/>
        </p:nvSpPr>
        <p:spPr bwMode="auto">
          <a:xfrm flipV="1">
            <a:off x="7552928"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4" name="Isosceles Triangle 543"/>
          <p:cNvSpPr/>
          <p:nvPr/>
        </p:nvSpPr>
        <p:spPr bwMode="auto">
          <a:xfrm flipV="1">
            <a:off x="9425136"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5" name="Isosceles Triangle 544"/>
          <p:cNvSpPr/>
          <p:nvPr/>
        </p:nvSpPr>
        <p:spPr bwMode="auto">
          <a:xfrm flipV="1">
            <a:off x="7192888"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6" name="Rectangle 545"/>
          <p:cNvSpPr/>
          <p:nvPr/>
        </p:nvSpPr>
        <p:spPr bwMode="auto">
          <a:xfrm flipH="1">
            <a:off x="2800400" y="5736704"/>
            <a:ext cx="295232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47" name="Rectangle 546"/>
          <p:cNvSpPr/>
          <p:nvPr/>
        </p:nvSpPr>
        <p:spPr bwMode="auto">
          <a:xfrm flipH="1">
            <a:off x="7048872" y="5736704"/>
            <a:ext cx="295232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48" name="Rectangle 547"/>
          <p:cNvSpPr/>
          <p:nvPr/>
        </p:nvSpPr>
        <p:spPr bwMode="auto">
          <a:xfrm>
            <a:off x="2800400" y="60247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49" name="Rectangle 548"/>
          <p:cNvSpPr/>
          <p:nvPr/>
        </p:nvSpPr>
        <p:spPr bwMode="auto">
          <a:xfrm>
            <a:off x="2800400"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50" name="Rectangle 549"/>
          <p:cNvSpPr/>
          <p:nvPr/>
        </p:nvSpPr>
        <p:spPr bwMode="auto">
          <a:xfrm>
            <a:off x="2800400" y="66008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70" name="Group 294"/>
          <p:cNvGrpSpPr/>
          <p:nvPr/>
        </p:nvGrpSpPr>
        <p:grpSpPr>
          <a:xfrm>
            <a:off x="2872409" y="6096745"/>
            <a:ext cx="792088" cy="216023"/>
            <a:chOff x="2728392" y="4440560"/>
            <a:chExt cx="792088" cy="216023"/>
          </a:xfrm>
          <a:solidFill>
            <a:srgbClr val="66FF33"/>
          </a:solidFill>
        </p:grpSpPr>
        <p:grpSp>
          <p:nvGrpSpPr>
            <p:cNvPr id="71" name="Group 282"/>
            <p:cNvGrpSpPr/>
            <p:nvPr/>
          </p:nvGrpSpPr>
          <p:grpSpPr>
            <a:xfrm>
              <a:off x="2728392" y="4440560"/>
              <a:ext cx="216024" cy="216023"/>
              <a:chOff x="9209112" y="7464897"/>
              <a:chExt cx="432048" cy="216023"/>
            </a:xfrm>
            <a:grpFill/>
          </p:grpSpPr>
          <p:sp>
            <p:nvSpPr>
              <p:cNvPr id="559" name="Flowchart: Delay 558"/>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0" name="Flowchart: Delay 559"/>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284"/>
            <p:cNvGrpSpPr/>
            <p:nvPr/>
          </p:nvGrpSpPr>
          <p:grpSpPr>
            <a:xfrm>
              <a:off x="3016424" y="4440560"/>
              <a:ext cx="216024" cy="216023"/>
              <a:chOff x="9209112" y="7464897"/>
              <a:chExt cx="432048" cy="216023"/>
            </a:xfrm>
            <a:grpFill/>
          </p:grpSpPr>
          <p:sp>
            <p:nvSpPr>
              <p:cNvPr id="557" name="Flowchart: Delay 556"/>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8" name="Flowchart: Delay 557"/>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3" name="Group 286"/>
            <p:cNvGrpSpPr/>
            <p:nvPr/>
          </p:nvGrpSpPr>
          <p:grpSpPr>
            <a:xfrm>
              <a:off x="3304456" y="4440560"/>
              <a:ext cx="216024" cy="216023"/>
              <a:chOff x="9209112" y="7464897"/>
              <a:chExt cx="432048" cy="216023"/>
            </a:xfrm>
            <a:grpFill/>
          </p:grpSpPr>
          <p:sp>
            <p:nvSpPr>
              <p:cNvPr id="555" name="Flowchart: Delay 554"/>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6" name="Flowchart: Delay 555"/>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561" name="Rectangle 560"/>
          <p:cNvSpPr/>
          <p:nvPr/>
        </p:nvSpPr>
        <p:spPr bwMode="auto">
          <a:xfrm>
            <a:off x="3808512" y="60247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62" name="Rectangle 561"/>
          <p:cNvSpPr/>
          <p:nvPr/>
        </p:nvSpPr>
        <p:spPr bwMode="auto">
          <a:xfrm>
            <a:off x="3808512"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63" name="Rectangle 562"/>
          <p:cNvSpPr/>
          <p:nvPr/>
        </p:nvSpPr>
        <p:spPr bwMode="auto">
          <a:xfrm>
            <a:off x="3808512" y="66008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74" name="Group 294"/>
          <p:cNvGrpSpPr/>
          <p:nvPr/>
        </p:nvGrpSpPr>
        <p:grpSpPr>
          <a:xfrm>
            <a:off x="3880521" y="6096745"/>
            <a:ext cx="792088" cy="216023"/>
            <a:chOff x="2728392" y="4440560"/>
            <a:chExt cx="792088" cy="216023"/>
          </a:xfrm>
          <a:solidFill>
            <a:srgbClr val="66FF33"/>
          </a:solidFill>
        </p:grpSpPr>
        <p:grpSp>
          <p:nvGrpSpPr>
            <p:cNvPr id="75" name="Group 282"/>
            <p:cNvGrpSpPr/>
            <p:nvPr/>
          </p:nvGrpSpPr>
          <p:grpSpPr>
            <a:xfrm>
              <a:off x="2728392" y="4440560"/>
              <a:ext cx="216024" cy="216023"/>
              <a:chOff x="9209112" y="7464897"/>
              <a:chExt cx="432048" cy="216023"/>
            </a:xfrm>
            <a:grpFill/>
          </p:grpSpPr>
          <p:sp>
            <p:nvSpPr>
              <p:cNvPr id="572" name="Flowchart: Delay 571"/>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73" name="Flowchart: Delay 572"/>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6" name="Group 284"/>
            <p:cNvGrpSpPr/>
            <p:nvPr/>
          </p:nvGrpSpPr>
          <p:grpSpPr>
            <a:xfrm>
              <a:off x="3016424" y="4440560"/>
              <a:ext cx="216024" cy="216023"/>
              <a:chOff x="9209112" y="7464897"/>
              <a:chExt cx="432048" cy="216023"/>
            </a:xfrm>
            <a:grpFill/>
          </p:grpSpPr>
          <p:sp>
            <p:nvSpPr>
              <p:cNvPr id="570" name="Flowchart: Delay 569"/>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71" name="Flowchart: Delay 570"/>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 name="Group 286"/>
            <p:cNvGrpSpPr/>
            <p:nvPr/>
          </p:nvGrpSpPr>
          <p:grpSpPr>
            <a:xfrm>
              <a:off x="3304456" y="4440560"/>
              <a:ext cx="216024" cy="216023"/>
              <a:chOff x="9209112" y="7464897"/>
              <a:chExt cx="432048" cy="216023"/>
            </a:xfrm>
            <a:grpFill/>
          </p:grpSpPr>
          <p:sp>
            <p:nvSpPr>
              <p:cNvPr id="568" name="Flowchart: Delay 567"/>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9" name="Flowchart: Delay 568"/>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574" name="Rectangle 573"/>
          <p:cNvSpPr/>
          <p:nvPr/>
        </p:nvSpPr>
        <p:spPr bwMode="auto">
          <a:xfrm>
            <a:off x="4816624" y="60247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75" name="Rectangle 574"/>
          <p:cNvSpPr/>
          <p:nvPr/>
        </p:nvSpPr>
        <p:spPr bwMode="auto">
          <a:xfrm>
            <a:off x="4816624"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76" name="Rectangle 575"/>
          <p:cNvSpPr/>
          <p:nvPr/>
        </p:nvSpPr>
        <p:spPr bwMode="auto">
          <a:xfrm>
            <a:off x="4816624" y="66008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78" name="Group 294"/>
          <p:cNvGrpSpPr/>
          <p:nvPr/>
        </p:nvGrpSpPr>
        <p:grpSpPr>
          <a:xfrm>
            <a:off x="4888633" y="6096745"/>
            <a:ext cx="792088" cy="216023"/>
            <a:chOff x="2728392" y="4440560"/>
            <a:chExt cx="792088" cy="216023"/>
          </a:xfrm>
          <a:solidFill>
            <a:srgbClr val="66FF33"/>
          </a:solidFill>
        </p:grpSpPr>
        <p:grpSp>
          <p:nvGrpSpPr>
            <p:cNvPr id="79" name="Group 282"/>
            <p:cNvGrpSpPr/>
            <p:nvPr/>
          </p:nvGrpSpPr>
          <p:grpSpPr>
            <a:xfrm>
              <a:off x="2728392" y="4440560"/>
              <a:ext cx="216024" cy="216023"/>
              <a:chOff x="9209112" y="7464897"/>
              <a:chExt cx="432048" cy="216023"/>
            </a:xfrm>
            <a:grpFill/>
          </p:grpSpPr>
          <p:sp>
            <p:nvSpPr>
              <p:cNvPr id="585" name="Flowchart: Delay 584"/>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6" name="Flowchart: Delay 585"/>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0" name="Group 284"/>
            <p:cNvGrpSpPr/>
            <p:nvPr/>
          </p:nvGrpSpPr>
          <p:grpSpPr>
            <a:xfrm>
              <a:off x="3016424" y="4440560"/>
              <a:ext cx="216024" cy="216023"/>
              <a:chOff x="9209112" y="7464897"/>
              <a:chExt cx="432048" cy="216023"/>
            </a:xfrm>
            <a:grpFill/>
          </p:grpSpPr>
          <p:sp>
            <p:nvSpPr>
              <p:cNvPr id="583" name="Flowchart: Delay 582"/>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4" name="Flowchart: Delay 583"/>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1" name="Group 286"/>
            <p:cNvGrpSpPr/>
            <p:nvPr/>
          </p:nvGrpSpPr>
          <p:grpSpPr>
            <a:xfrm>
              <a:off x="3304456" y="4440560"/>
              <a:ext cx="216024" cy="216023"/>
              <a:chOff x="9209112" y="7464897"/>
              <a:chExt cx="432048" cy="216023"/>
            </a:xfrm>
            <a:grpFill/>
          </p:grpSpPr>
          <p:sp>
            <p:nvSpPr>
              <p:cNvPr id="581" name="Flowchart: Delay 580"/>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2" name="Flowchart: Delay 581"/>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587" name="Rectangle 586"/>
          <p:cNvSpPr/>
          <p:nvPr/>
        </p:nvSpPr>
        <p:spPr bwMode="auto">
          <a:xfrm>
            <a:off x="7048871" y="6024735"/>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88" name="Rectangle 587"/>
          <p:cNvSpPr/>
          <p:nvPr/>
        </p:nvSpPr>
        <p:spPr bwMode="auto">
          <a:xfrm>
            <a:off x="7048871" y="6384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89" name="Rectangle 588"/>
          <p:cNvSpPr/>
          <p:nvPr/>
        </p:nvSpPr>
        <p:spPr bwMode="auto">
          <a:xfrm>
            <a:off x="7048871" y="660079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82" name="Group 294"/>
          <p:cNvGrpSpPr/>
          <p:nvPr/>
        </p:nvGrpSpPr>
        <p:grpSpPr>
          <a:xfrm>
            <a:off x="7120880" y="6096744"/>
            <a:ext cx="792088" cy="216023"/>
            <a:chOff x="2728392" y="4440560"/>
            <a:chExt cx="792088" cy="216023"/>
          </a:xfrm>
          <a:solidFill>
            <a:srgbClr val="66FF33"/>
          </a:solidFill>
        </p:grpSpPr>
        <p:grpSp>
          <p:nvGrpSpPr>
            <p:cNvPr id="83" name="Group 282"/>
            <p:cNvGrpSpPr/>
            <p:nvPr/>
          </p:nvGrpSpPr>
          <p:grpSpPr>
            <a:xfrm>
              <a:off x="2728392" y="4440560"/>
              <a:ext cx="216024" cy="216023"/>
              <a:chOff x="9209112" y="7464897"/>
              <a:chExt cx="432048" cy="216023"/>
            </a:xfrm>
            <a:grpFill/>
          </p:grpSpPr>
          <p:sp>
            <p:nvSpPr>
              <p:cNvPr id="598" name="Flowchart: Delay 597"/>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9" name="Flowchart: Delay 598"/>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5" name="Group 284"/>
            <p:cNvGrpSpPr/>
            <p:nvPr/>
          </p:nvGrpSpPr>
          <p:grpSpPr>
            <a:xfrm>
              <a:off x="3016424" y="4440560"/>
              <a:ext cx="216024" cy="216023"/>
              <a:chOff x="9209112" y="7464897"/>
              <a:chExt cx="432048" cy="216023"/>
            </a:xfrm>
            <a:grpFill/>
          </p:grpSpPr>
          <p:sp>
            <p:nvSpPr>
              <p:cNvPr id="596" name="Flowchart: Delay 595"/>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7" name="Flowchart: Delay 596"/>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6" name="Group 286"/>
            <p:cNvGrpSpPr/>
            <p:nvPr/>
          </p:nvGrpSpPr>
          <p:grpSpPr>
            <a:xfrm>
              <a:off x="3304456" y="4440560"/>
              <a:ext cx="216024" cy="216023"/>
              <a:chOff x="9209112" y="7464897"/>
              <a:chExt cx="432048" cy="216023"/>
            </a:xfrm>
            <a:grpFill/>
          </p:grpSpPr>
          <p:sp>
            <p:nvSpPr>
              <p:cNvPr id="594" name="Flowchart: Delay 593"/>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5" name="Flowchart: Delay 594"/>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600" name="Rectangle 599"/>
          <p:cNvSpPr/>
          <p:nvPr/>
        </p:nvSpPr>
        <p:spPr bwMode="auto">
          <a:xfrm>
            <a:off x="8056983" y="6024735"/>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01" name="Rectangle 600"/>
          <p:cNvSpPr/>
          <p:nvPr/>
        </p:nvSpPr>
        <p:spPr bwMode="auto">
          <a:xfrm>
            <a:off x="8056983" y="6384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02" name="Rectangle 601"/>
          <p:cNvSpPr/>
          <p:nvPr/>
        </p:nvSpPr>
        <p:spPr bwMode="auto">
          <a:xfrm>
            <a:off x="8056983" y="660079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87" name="Group 294"/>
          <p:cNvGrpSpPr/>
          <p:nvPr/>
        </p:nvGrpSpPr>
        <p:grpSpPr>
          <a:xfrm>
            <a:off x="8128992" y="6096744"/>
            <a:ext cx="792088" cy="216023"/>
            <a:chOff x="2728392" y="4440560"/>
            <a:chExt cx="792088" cy="216023"/>
          </a:xfrm>
          <a:solidFill>
            <a:srgbClr val="66FF33"/>
          </a:solidFill>
        </p:grpSpPr>
        <p:grpSp>
          <p:nvGrpSpPr>
            <p:cNvPr id="88" name="Group 282"/>
            <p:cNvGrpSpPr/>
            <p:nvPr/>
          </p:nvGrpSpPr>
          <p:grpSpPr>
            <a:xfrm>
              <a:off x="2728392" y="4440560"/>
              <a:ext cx="216024" cy="216023"/>
              <a:chOff x="9209112" y="7464897"/>
              <a:chExt cx="432048" cy="216023"/>
            </a:xfrm>
            <a:grpFill/>
          </p:grpSpPr>
          <p:sp>
            <p:nvSpPr>
              <p:cNvPr id="611" name="Flowchart: Delay 610"/>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2" name="Flowchart: Delay 611"/>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9" name="Group 284"/>
            <p:cNvGrpSpPr/>
            <p:nvPr/>
          </p:nvGrpSpPr>
          <p:grpSpPr>
            <a:xfrm>
              <a:off x="3016424" y="4440560"/>
              <a:ext cx="216024" cy="216023"/>
              <a:chOff x="9209112" y="7464897"/>
              <a:chExt cx="432048" cy="216023"/>
            </a:xfrm>
            <a:grpFill/>
          </p:grpSpPr>
          <p:sp>
            <p:nvSpPr>
              <p:cNvPr id="609" name="Flowchart: Delay 608"/>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0" name="Flowchart: Delay 609"/>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0" name="Group 286"/>
            <p:cNvGrpSpPr/>
            <p:nvPr/>
          </p:nvGrpSpPr>
          <p:grpSpPr>
            <a:xfrm>
              <a:off x="3304456" y="4440560"/>
              <a:ext cx="216024" cy="216023"/>
              <a:chOff x="9209112" y="7464897"/>
              <a:chExt cx="432048" cy="216023"/>
            </a:xfrm>
            <a:grpFill/>
          </p:grpSpPr>
          <p:sp>
            <p:nvSpPr>
              <p:cNvPr id="607" name="Flowchart: Delay 606"/>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8" name="Flowchart: Delay 607"/>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613" name="Rectangle 612"/>
          <p:cNvSpPr/>
          <p:nvPr/>
        </p:nvSpPr>
        <p:spPr bwMode="auto">
          <a:xfrm>
            <a:off x="9065095" y="6024735"/>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4" name="Rectangle 613"/>
          <p:cNvSpPr/>
          <p:nvPr/>
        </p:nvSpPr>
        <p:spPr bwMode="auto">
          <a:xfrm>
            <a:off x="9065095" y="6384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5" name="Rectangle 614"/>
          <p:cNvSpPr/>
          <p:nvPr/>
        </p:nvSpPr>
        <p:spPr bwMode="auto">
          <a:xfrm>
            <a:off x="9065095" y="660079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91" name="Group 294"/>
          <p:cNvGrpSpPr/>
          <p:nvPr/>
        </p:nvGrpSpPr>
        <p:grpSpPr>
          <a:xfrm>
            <a:off x="9137104" y="6096744"/>
            <a:ext cx="792088" cy="216023"/>
            <a:chOff x="2728392" y="4440560"/>
            <a:chExt cx="792088" cy="216023"/>
          </a:xfrm>
          <a:solidFill>
            <a:srgbClr val="66FF33"/>
          </a:solidFill>
        </p:grpSpPr>
        <p:grpSp>
          <p:nvGrpSpPr>
            <p:cNvPr id="92" name="Group 282"/>
            <p:cNvGrpSpPr/>
            <p:nvPr/>
          </p:nvGrpSpPr>
          <p:grpSpPr>
            <a:xfrm>
              <a:off x="2728392" y="4440560"/>
              <a:ext cx="216024" cy="216023"/>
              <a:chOff x="9209112" y="7464897"/>
              <a:chExt cx="432048" cy="216023"/>
            </a:xfrm>
            <a:grpFill/>
          </p:grpSpPr>
          <p:sp>
            <p:nvSpPr>
              <p:cNvPr id="624" name="Flowchart: Delay 623"/>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25" name="Flowchart: Delay 624"/>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3" name="Group 284"/>
            <p:cNvGrpSpPr/>
            <p:nvPr/>
          </p:nvGrpSpPr>
          <p:grpSpPr>
            <a:xfrm>
              <a:off x="3016424" y="4440560"/>
              <a:ext cx="216024" cy="216023"/>
              <a:chOff x="9209112" y="7464897"/>
              <a:chExt cx="432048" cy="216023"/>
            </a:xfrm>
            <a:grpFill/>
          </p:grpSpPr>
          <p:sp>
            <p:nvSpPr>
              <p:cNvPr id="622" name="Flowchart: Delay 621"/>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23" name="Flowchart: Delay 622"/>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4" name="Group 286"/>
            <p:cNvGrpSpPr/>
            <p:nvPr/>
          </p:nvGrpSpPr>
          <p:grpSpPr>
            <a:xfrm>
              <a:off x="3304456" y="4440560"/>
              <a:ext cx="216024" cy="216023"/>
              <a:chOff x="9209112" y="7464897"/>
              <a:chExt cx="432048" cy="216023"/>
            </a:xfrm>
            <a:grpFill/>
          </p:grpSpPr>
          <p:sp>
            <p:nvSpPr>
              <p:cNvPr id="620" name="Flowchart: Delay 619"/>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21" name="Flowchart: Delay 620"/>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54" name="Freeform 53"/>
          <p:cNvSpPr/>
          <p:nvPr/>
        </p:nvSpPr>
        <p:spPr bwMode="auto">
          <a:xfrm flipH="1" flipV="1">
            <a:off x="6400800" y="5664693"/>
            <a:ext cx="1296144" cy="21602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38100"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32" name="Freeform 631"/>
          <p:cNvSpPr/>
          <p:nvPr/>
        </p:nvSpPr>
        <p:spPr bwMode="auto">
          <a:xfrm flipV="1">
            <a:off x="5104656" y="5664691"/>
            <a:ext cx="1296144" cy="21602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38100"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36" name="Freeform 635"/>
          <p:cNvSpPr/>
          <p:nvPr/>
        </p:nvSpPr>
        <p:spPr bwMode="auto">
          <a:xfrm flipH="1" flipV="1">
            <a:off x="6040760" y="5664698"/>
            <a:ext cx="1296144" cy="144016"/>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381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37" name="Freeform 636"/>
          <p:cNvSpPr/>
          <p:nvPr/>
        </p:nvSpPr>
        <p:spPr bwMode="auto">
          <a:xfrm flipV="1">
            <a:off x="5464696" y="5664696"/>
            <a:ext cx="1296144" cy="144016"/>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381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cxnSp>
        <p:nvCxnSpPr>
          <p:cNvPr id="640" name="Straight Arrow Connector 639"/>
          <p:cNvCxnSpPr/>
          <p:nvPr/>
        </p:nvCxnSpPr>
        <p:spPr bwMode="auto">
          <a:xfrm>
            <a:off x="6832848" y="4944616"/>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641" name="TextBox 640"/>
          <p:cNvSpPr txBox="1"/>
          <p:nvPr/>
        </p:nvSpPr>
        <p:spPr>
          <a:xfrm rot="16200000" flipH="1">
            <a:off x="6559914" y="5217551"/>
            <a:ext cx="504058" cy="246221"/>
          </a:xfrm>
          <a:prstGeom prst="rect">
            <a:avLst/>
          </a:prstGeom>
          <a:solidFill>
            <a:schemeClr val="bg1"/>
          </a:solidFill>
        </p:spPr>
        <p:txBody>
          <a:bodyPr wrap="square" lIns="0" tIns="0" rIns="0" bIns="0" rtlCol="0">
            <a:spAutoFit/>
          </a:bodyPr>
          <a:lstStyle/>
          <a:p>
            <a:pPr algn="ctr"/>
            <a:r>
              <a:rPr lang="en-GB" sz="1600" dirty="0" smtClean="0"/>
              <a:t>CBP</a:t>
            </a:r>
            <a:endParaRPr lang="en-GB" sz="1600" dirty="0"/>
          </a:p>
        </p:txBody>
      </p:sp>
      <p:cxnSp>
        <p:nvCxnSpPr>
          <p:cNvPr id="643" name="Straight Arrow Connector 642"/>
          <p:cNvCxnSpPr/>
          <p:nvPr/>
        </p:nvCxnSpPr>
        <p:spPr bwMode="auto">
          <a:xfrm>
            <a:off x="5896744" y="4944616"/>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644" name="TextBox 643"/>
          <p:cNvSpPr txBox="1"/>
          <p:nvPr/>
        </p:nvSpPr>
        <p:spPr>
          <a:xfrm rot="5400000">
            <a:off x="5665620" y="5217551"/>
            <a:ext cx="504058" cy="246221"/>
          </a:xfrm>
          <a:prstGeom prst="rect">
            <a:avLst/>
          </a:prstGeom>
          <a:solidFill>
            <a:schemeClr val="bg1"/>
          </a:solidFill>
        </p:spPr>
        <p:txBody>
          <a:bodyPr wrap="square" lIns="0" tIns="0" rIns="0" bIns="0" rtlCol="0">
            <a:spAutoFit/>
          </a:bodyPr>
          <a:lstStyle/>
          <a:p>
            <a:pPr algn="ctr"/>
            <a:r>
              <a:rPr lang="en-GB" sz="1600" dirty="0" smtClean="0"/>
              <a:t>CBP</a:t>
            </a:r>
            <a:endParaRPr lang="en-GB" sz="1600" dirty="0"/>
          </a:p>
        </p:txBody>
      </p:sp>
      <p:cxnSp>
        <p:nvCxnSpPr>
          <p:cNvPr id="645" name="Straight Arrow Connector 644"/>
          <p:cNvCxnSpPr/>
          <p:nvPr/>
        </p:nvCxnSpPr>
        <p:spPr bwMode="auto">
          <a:xfrm>
            <a:off x="5896744" y="6024736"/>
            <a:ext cx="2178" cy="1584176"/>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646" name="TextBox 645"/>
          <p:cNvSpPr txBox="1"/>
          <p:nvPr/>
        </p:nvSpPr>
        <p:spPr>
          <a:xfrm rot="5400000">
            <a:off x="5654008" y="6657711"/>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cxnSp>
        <p:nvCxnSpPr>
          <p:cNvPr id="648" name="Straight Arrow Connector 647"/>
          <p:cNvCxnSpPr/>
          <p:nvPr/>
        </p:nvCxnSpPr>
        <p:spPr bwMode="auto">
          <a:xfrm>
            <a:off x="6832848" y="6024736"/>
            <a:ext cx="2178" cy="1584176"/>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649" name="TextBox 648"/>
          <p:cNvSpPr txBox="1"/>
          <p:nvPr/>
        </p:nvSpPr>
        <p:spPr>
          <a:xfrm rot="16200000" flipH="1">
            <a:off x="6559914" y="6657708"/>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651" name="Freeform 650"/>
          <p:cNvSpPr/>
          <p:nvPr/>
        </p:nvSpPr>
        <p:spPr bwMode="auto">
          <a:xfrm flipH="1" flipV="1">
            <a:off x="6400800" y="7608914"/>
            <a:ext cx="1080120" cy="216023"/>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52" name="Freeform 651"/>
          <p:cNvSpPr/>
          <p:nvPr/>
        </p:nvSpPr>
        <p:spPr bwMode="auto">
          <a:xfrm flipV="1">
            <a:off x="5320680" y="7608911"/>
            <a:ext cx="1080120" cy="216023"/>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14" name="TextBox 113"/>
          <p:cNvSpPr txBox="1"/>
          <p:nvPr/>
        </p:nvSpPr>
        <p:spPr>
          <a:xfrm>
            <a:off x="5968752" y="4920516"/>
            <a:ext cx="864096" cy="600164"/>
          </a:xfrm>
          <a:prstGeom prst="rect">
            <a:avLst/>
          </a:prstGeom>
          <a:noFill/>
        </p:spPr>
        <p:txBody>
          <a:bodyPr wrap="square" rtlCol="0">
            <a:spAutoFit/>
          </a:bodyPr>
          <a:lstStyle/>
          <a:p>
            <a:pPr algn="ctr"/>
            <a:r>
              <a:rPr lang="en-US" sz="1100" dirty="0" smtClean="0"/>
              <a:t>Network  Virtual Link</a:t>
            </a:r>
          </a:p>
        </p:txBody>
      </p:sp>
      <p:cxnSp>
        <p:nvCxnSpPr>
          <p:cNvPr id="653" name="Straight Connector 652"/>
          <p:cNvCxnSpPr/>
          <p:nvPr/>
        </p:nvCxnSpPr>
        <p:spPr bwMode="auto">
          <a:xfrm flipV="1">
            <a:off x="3232448" y="7608913"/>
            <a:ext cx="1" cy="1152127"/>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54" name="Straight Connector 653"/>
          <p:cNvCxnSpPr/>
          <p:nvPr/>
        </p:nvCxnSpPr>
        <p:spPr bwMode="auto">
          <a:xfrm flipV="1">
            <a:off x="9569152" y="7628658"/>
            <a:ext cx="0" cy="1132382"/>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656" name="Freeform 655"/>
          <p:cNvSpPr/>
          <p:nvPr/>
        </p:nvSpPr>
        <p:spPr bwMode="auto">
          <a:xfrm flipH="1" flipV="1">
            <a:off x="6400800" y="5664698"/>
            <a:ext cx="3168352" cy="288030"/>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38100"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57" name="Freeform 656"/>
          <p:cNvSpPr/>
          <p:nvPr/>
        </p:nvSpPr>
        <p:spPr bwMode="auto">
          <a:xfrm flipV="1">
            <a:off x="3232448" y="5664696"/>
            <a:ext cx="3168352" cy="288032"/>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38100"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39" name="TextBox 338"/>
          <p:cNvSpPr txBox="1"/>
          <p:nvPr/>
        </p:nvSpPr>
        <p:spPr>
          <a:xfrm>
            <a:off x="1936304" y="6168752"/>
            <a:ext cx="864096" cy="600164"/>
          </a:xfrm>
          <a:prstGeom prst="rect">
            <a:avLst/>
          </a:prstGeom>
          <a:noFill/>
        </p:spPr>
        <p:txBody>
          <a:bodyPr wrap="square" rtlCol="0">
            <a:spAutoFit/>
          </a:bodyPr>
          <a:lstStyle/>
          <a:p>
            <a:pPr algn="ctr"/>
            <a:r>
              <a:rPr lang="en-US" sz="1100" dirty="0" smtClean="0"/>
              <a:t>Intra-DAS Virtual Link</a:t>
            </a:r>
            <a:endParaRPr lang="en-GB" sz="1100" dirty="0"/>
          </a:p>
        </p:txBody>
      </p:sp>
      <p:cxnSp>
        <p:nvCxnSpPr>
          <p:cNvPr id="659" name="Straight Connector 658"/>
          <p:cNvCxnSpPr/>
          <p:nvPr/>
        </p:nvCxnSpPr>
        <p:spPr bwMode="auto">
          <a:xfrm flipH="1">
            <a:off x="2584376" y="5880720"/>
            <a:ext cx="576064" cy="36004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660" name="Rectangle 659"/>
          <p:cNvSpPr/>
          <p:nvPr/>
        </p:nvSpPr>
        <p:spPr>
          <a:xfrm>
            <a:off x="5968752" y="6168752"/>
            <a:ext cx="864096" cy="600164"/>
          </a:xfrm>
          <a:prstGeom prst="rect">
            <a:avLst/>
          </a:prstGeom>
        </p:spPr>
        <p:txBody>
          <a:bodyPr wrap="square">
            <a:spAutoFit/>
          </a:bodyPr>
          <a:lstStyle/>
          <a:p>
            <a:pPr lvl="0" algn="ctr"/>
            <a:r>
              <a:rPr lang="en-US" sz="1100" dirty="0" smtClean="0">
                <a:solidFill>
                  <a:srgbClr val="000000"/>
                </a:solidFill>
              </a:rPr>
              <a:t>Intra-DSS Virtual  Link</a:t>
            </a:r>
            <a:endParaRPr lang="en-GB" sz="1100" dirty="0">
              <a:solidFill>
                <a:srgbClr val="000000"/>
              </a:solidFill>
            </a:endParaRPr>
          </a:p>
        </p:txBody>
      </p:sp>
      <p:cxnSp>
        <p:nvCxnSpPr>
          <p:cNvPr id="661" name="Straight Connector 660"/>
          <p:cNvCxnSpPr/>
          <p:nvPr/>
        </p:nvCxnSpPr>
        <p:spPr bwMode="auto">
          <a:xfrm flipH="1">
            <a:off x="6256784" y="5448672"/>
            <a:ext cx="144016" cy="36004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663" name="Straight Connector 662"/>
          <p:cNvCxnSpPr/>
          <p:nvPr/>
        </p:nvCxnSpPr>
        <p:spPr bwMode="auto">
          <a:xfrm flipH="1">
            <a:off x="6400800" y="5880720"/>
            <a:ext cx="144016" cy="36004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664" name="TextBox 663"/>
          <p:cNvSpPr txBox="1"/>
          <p:nvPr/>
        </p:nvSpPr>
        <p:spPr>
          <a:xfrm>
            <a:off x="5464696" y="7570003"/>
            <a:ext cx="1872208" cy="523220"/>
          </a:xfrm>
          <a:prstGeom prst="rect">
            <a:avLst/>
          </a:prstGeom>
          <a:noFill/>
        </p:spPr>
        <p:txBody>
          <a:bodyPr wrap="square" rtlCol="0">
            <a:spAutoFit/>
          </a:bodyPr>
          <a:lstStyle/>
          <a:p>
            <a:pPr algn="ctr"/>
            <a:r>
              <a:rPr lang="en-US" sz="1400" dirty="0" smtClean="0"/>
              <a:t>Network Link</a:t>
            </a:r>
          </a:p>
          <a:p>
            <a:pPr algn="ctr"/>
            <a:r>
              <a:rPr lang="en-US" sz="1400" dirty="0" smtClean="0"/>
              <a:t>Intra-DSS Link</a:t>
            </a:r>
            <a:endParaRPr lang="en-GB" sz="1400" dirty="0"/>
          </a:p>
        </p:txBody>
      </p:sp>
      <p:sp>
        <p:nvSpPr>
          <p:cNvPr id="665" name="TextBox 664"/>
          <p:cNvSpPr txBox="1"/>
          <p:nvPr/>
        </p:nvSpPr>
        <p:spPr>
          <a:xfrm>
            <a:off x="5464696" y="8453263"/>
            <a:ext cx="1872208" cy="307777"/>
          </a:xfrm>
          <a:prstGeom prst="rect">
            <a:avLst/>
          </a:prstGeom>
          <a:noFill/>
        </p:spPr>
        <p:txBody>
          <a:bodyPr wrap="square" rtlCol="0">
            <a:spAutoFit/>
          </a:bodyPr>
          <a:lstStyle/>
          <a:p>
            <a:pPr algn="ctr"/>
            <a:r>
              <a:rPr lang="en-US" sz="1400" dirty="0" smtClean="0"/>
              <a:t>Intra-DAS Link</a:t>
            </a:r>
            <a:endParaRPr lang="en-GB" sz="1400" dirty="0"/>
          </a:p>
        </p:txBody>
      </p:sp>
      <p:sp>
        <p:nvSpPr>
          <p:cNvPr id="669" name="TextBox 668"/>
          <p:cNvSpPr txBox="1"/>
          <p:nvPr/>
        </p:nvSpPr>
        <p:spPr>
          <a:xfrm>
            <a:off x="2152328" y="5377825"/>
            <a:ext cx="864096" cy="430887"/>
          </a:xfrm>
          <a:prstGeom prst="rect">
            <a:avLst/>
          </a:prstGeom>
          <a:noFill/>
        </p:spPr>
        <p:txBody>
          <a:bodyPr wrap="square" rtlCol="0">
            <a:spAutoFit/>
          </a:bodyPr>
          <a:lstStyle/>
          <a:p>
            <a:pPr algn="ctr"/>
            <a:r>
              <a:rPr lang="en-US" sz="1100" b="0" dirty="0" smtClean="0"/>
              <a:t>BVLAN</a:t>
            </a:r>
          </a:p>
          <a:p>
            <a:pPr algn="ctr"/>
            <a:r>
              <a:rPr lang="en-GB" sz="1100" b="0" dirty="0" smtClean="0"/>
              <a:t>MEP</a:t>
            </a:r>
            <a:endParaRPr lang="en-GB" sz="1100" b="0" dirty="0"/>
          </a:p>
        </p:txBody>
      </p:sp>
      <p:sp>
        <p:nvSpPr>
          <p:cNvPr id="670" name="TextBox 669"/>
          <p:cNvSpPr txBox="1"/>
          <p:nvPr/>
        </p:nvSpPr>
        <p:spPr>
          <a:xfrm>
            <a:off x="2224336" y="6817985"/>
            <a:ext cx="648072" cy="430887"/>
          </a:xfrm>
          <a:prstGeom prst="rect">
            <a:avLst/>
          </a:prstGeom>
          <a:noFill/>
        </p:spPr>
        <p:txBody>
          <a:bodyPr wrap="square" rtlCol="0">
            <a:spAutoFit/>
          </a:bodyPr>
          <a:lstStyle/>
          <a:p>
            <a:pPr algn="ctr"/>
            <a:r>
              <a:rPr lang="en-GB" sz="1100" b="0" dirty="0" smtClean="0"/>
              <a:t>Link</a:t>
            </a:r>
            <a:endParaRPr lang="en-US" sz="1100" b="0" dirty="0" smtClean="0"/>
          </a:p>
          <a:p>
            <a:pPr algn="ctr"/>
            <a:r>
              <a:rPr lang="en-GB" sz="1100" b="0" dirty="0" smtClean="0"/>
              <a:t>MEP</a:t>
            </a:r>
            <a:endParaRPr lang="en-GB" sz="1100" b="0" dirty="0"/>
          </a:p>
        </p:txBody>
      </p:sp>
      <p:sp>
        <p:nvSpPr>
          <p:cNvPr id="671" name="TextBox 670"/>
          <p:cNvSpPr txBox="1"/>
          <p:nvPr/>
        </p:nvSpPr>
        <p:spPr>
          <a:xfrm>
            <a:off x="-7912" y="2784376"/>
            <a:ext cx="648072" cy="430887"/>
          </a:xfrm>
          <a:prstGeom prst="rect">
            <a:avLst/>
          </a:prstGeom>
          <a:noFill/>
        </p:spPr>
        <p:txBody>
          <a:bodyPr wrap="square" rtlCol="0">
            <a:spAutoFit/>
          </a:bodyPr>
          <a:lstStyle/>
          <a:p>
            <a:pPr algn="ctr"/>
            <a:r>
              <a:rPr lang="en-GB" sz="1100" b="0" dirty="0" smtClean="0"/>
              <a:t>EC NO</a:t>
            </a:r>
            <a:endParaRPr lang="en-US" sz="1100" b="0" dirty="0" smtClean="0"/>
          </a:p>
          <a:p>
            <a:pPr algn="ctr"/>
            <a:r>
              <a:rPr lang="en-GB" sz="1100" b="0" dirty="0" smtClean="0"/>
              <a:t>MEP</a:t>
            </a:r>
            <a:endParaRPr lang="en-GB" sz="1100" b="0" dirty="0"/>
          </a:p>
        </p:txBody>
      </p:sp>
      <p:sp>
        <p:nvSpPr>
          <p:cNvPr id="672" name="TextBox 671"/>
          <p:cNvSpPr txBox="1"/>
          <p:nvPr/>
        </p:nvSpPr>
        <p:spPr>
          <a:xfrm>
            <a:off x="-79920" y="3505617"/>
            <a:ext cx="936104" cy="430887"/>
          </a:xfrm>
          <a:prstGeom prst="rect">
            <a:avLst/>
          </a:prstGeom>
          <a:noFill/>
        </p:spPr>
        <p:txBody>
          <a:bodyPr wrap="square" rtlCol="0">
            <a:spAutoFit/>
          </a:bodyPr>
          <a:lstStyle/>
          <a:p>
            <a:pPr algn="ctr"/>
            <a:r>
              <a:rPr lang="en-GB" sz="1100" b="0" dirty="0" smtClean="0"/>
              <a:t>EC E-NNI</a:t>
            </a:r>
            <a:endParaRPr lang="en-US" sz="1100" b="0" dirty="0" smtClean="0"/>
          </a:p>
          <a:p>
            <a:pPr algn="ctr"/>
            <a:r>
              <a:rPr lang="en-GB" sz="1100" b="0" dirty="0" smtClean="0"/>
              <a:t>MEP</a:t>
            </a:r>
            <a:endParaRPr lang="en-GB" sz="1100" b="0" dirty="0"/>
          </a:p>
        </p:txBody>
      </p:sp>
      <p:sp>
        <p:nvSpPr>
          <p:cNvPr id="673" name="TextBox 672"/>
          <p:cNvSpPr txBox="1"/>
          <p:nvPr/>
        </p:nvSpPr>
        <p:spPr>
          <a:xfrm>
            <a:off x="-7912" y="3145577"/>
            <a:ext cx="648072" cy="430887"/>
          </a:xfrm>
          <a:prstGeom prst="rect">
            <a:avLst/>
          </a:prstGeom>
          <a:noFill/>
        </p:spPr>
        <p:txBody>
          <a:bodyPr wrap="square" rtlCol="0">
            <a:spAutoFit/>
          </a:bodyPr>
          <a:lstStyle/>
          <a:p>
            <a:pPr algn="ctr"/>
            <a:r>
              <a:rPr lang="en-GB" sz="1100" b="0" dirty="0" smtClean="0"/>
              <a:t>EC SP</a:t>
            </a:r>
            <a:endParaRPr lang="en-US" sz="1100" b="0" dirty="0" smtClean="0"/>
          </a:p>
          <a:p>
            <a:pPr algn="ctr"/>
            <a:r>
              <a:rPr lang="en-GB" sz="1100" b="0" dirty="0" smtClean="0"/>
              <a:t>MIP</a:t>
            </a:r>
            <a:endParaRPr lang="en-GB" sz="1100" b="0" dirty="0"/>
          </a:p>
        </p:txBody>
      </p:sp>
      <p:sp>
        <p:nvSpPr>
          <p:cNvPr id="674" name="TextBox 673"/>
          <p:cNvSpPr txBox="1"/>
          <p:nvPr/>
        </p:nvSpPr>
        <p:spPr>
          <a:xfrm>
            <a:off x="6040760" y="3144416"/>
            <a:ext cx="648072" cy="430887"/>
          </a:xfrm>
          <a:prstGeom prst="rect">
            <a:avLst/>
          </a:prstGeom>
          <a:noFill/>
        </p:spPr>
        <p:txBody>
          <a:bodyPr wrap="square" rtlCol="0">
            <a:spAutoFit/>
          </a:bodyPr>
          <a:lstStyle/>
          <a:p>
            <a:pPr algn="ctr"/>
            <a:r>
              <a:rPr lang="en-GB" sz="1100" b="0" dirty="0" smtClean="0"/>
              <a:t>EC NO</a:t>
            </a:r>
            <a:endParaRPr lang="en-US" sz="1100" b="0" dirty="0" smtClean="0"/>
          </a:p>
          <a:p>
            <a:pPr algn="ctr"/>
            <a:r>
              <a:rPr lang="en-GB" sz="1100" b="0" dirty="0" smtClean="0"/>
              <a:t>MIP</a:t>
            </a:r>
            <a:endParaRPr lang="en-GB" sz="1100" b="0" dirty="0"/>
          </a:p>
        </p:txBody>
      </p:sp>
      <p:sp>
        <p:nvSpPr>
          <p:cNvPr id="675" name="TextBox 674"/>
          <p:cNvSpPr txBox="1"/>
          <p:nvPr/>
        </p:nvSpPr>
        <p:spPr>
          <a:xfrm>
            <a:off x="64096" y="4296544"/>
            <a:ext cx="648072" cy="430887"/>
          </a:xfrm>
          <a:prstGeom prst="rect">
            <a:avLst/>
          </a:prstGeom>
          <a:noFill/>
        </p:spPr>
        <p:txBody>
          <a:bodyPr wrap="square" rtlCol="0">
            <a:spAutoFit/>
          </a:bodyPr>
          <a:lstStyle/>
          <a:p>
            <a:pPr algn="ctr"/>
            <a:r>
              <a:rPr lang="en-GB" sz="1100" b="0" dirty="0" smtClean="0"/>
              <a:t>Link</a:t>
            </a:r>
            <a:endParaRPr lang="en-US" sz="1100" b="0" dirty="0" smtClean="0"/>
          </a:p>
          <a:p>
            <a:pPr algn="ctr"/>
            <a:r>
              <a:rPr lang="en-GB" sz="1100" b="0" dirty="0" smtClean="0"/>
              <a:t>MEP</a:t>
            </a:r>
            <a:endParaRPr lang="en-GB" sz="1100" b="0" dirty="0"/>
          </a:p>
        </p:txBody>
      </p:sp>
      <p:sp>
        <p:nvSpPr>
          <p:cNvPr id="399" name="TextBox 398"/>
          <p:cNvSpPr txBox="1"/>
          <p:nvPr/>
        </p:nvSpPr>
        <p:spPr>
          <a:xfrm>
            <a:off x="5896744" y="3504456"/>
            <a:ext cx="936104" cy="430887"/>
          </a:xfrm>
          <a:prstGeom prst="rect">
            <a:avLst/>
          </a:prstGeom>
          <a:noFill/>
        </p:spPr>
        <p:txBody>
          <a:bodyPr wrap="square" rtlCol="0">
            <a:spAutoFit/>
          </a:bodyPr>
          <a:lstStyle/>
          <a:p>
            <a:pPr algn="ctr"/>
            <a:r>
              <a:rPr lang="en-GB" sz="1100" b="0" dirty="0" smtClean="0"/>
              <a:t>EC SNCP</a:t>
            </a:r>
            <a:endParaRPr lang="en-US" sz="1100" b="0" dirty="0" smtClean="0"/>
          </a:p>
          <a:p>
            <a:pPr algn="ctr"/>
            <a:r>
              <a:rPr lang="en-GB" sz="1100" b="0" dirty="0" smtClean="0"/>
              <a:t>MEP</a:t>
            </a:r>
            <a:endParaRPr lang="en-GB" sz="1100" b="0" dirty="0"/>
          </a:p>
        </p:txBody>
      </p:sp>
      <p:sp>
        <p:nvSpPr>
          <p:cNvPr id="400" name="Rectangle 399"/>
          <p:cNvSpPr/>
          <p:nvPr/>
        </p:nvSpPr>
        <p:spPr bwMode="auto">
          <a:xfrm>
            <a:off x="3808511" y="2712368"/>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2" name="Rectangle 401"/>
          <p:cNvSpPr/>
          <p:nvPr/>
        </p:nvSpPr>
        <p:spPr bwMode="auto">
          <a:xfrm>
            <a:off x="4816623" y="2712368"/>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3" name="Rectangle 402"/>
          <p:cNvSpPr/>
          <p:nvPr/>
        </p:nvSpPr>
        <p:spPr bwMode="auto">
          <a:xfrm flipH="1">
            <a:off x="8059162" y="2712368"/>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5" name="Rectangle 404"/>
          <p:cNvSpPr/>
          <p:nvPr/>
        </p:nvSpPr>
        <p:spPr bwMode="auto">
          <a:xfrm flipH="1">
            <a:off x="7051050" y="2712368"/>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6" name="Rectangle 405"/>
          <p:cNvSpPr/>
          <p:nvPr/>
        </p:nvSpPr>
        <p:spPr bwMode="auto">
          <a:xfrm flipH="1">
            <a:off x="4168552" y="2712368"/>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grpSp>
        <p:nvGrpSpPr>
          <p:cNvPr id="95" name="Group 406"/>
          <p:cNvGrpSpPr/>
          <p:nvPr/>
        </p:nvGrpSpPr>
        <p:grpSpPr>
          <a:xfrm>
            <a:off x="8128992" y="3288432"/>
            <a:ext cx="792088" cy="504056"/>
            <a:chOff x="7984976" y="4440560"/>
            <a:chExt cx="792088" cy="504056"/>
          </a:xfrm>
        </p:grpSpPr>
        <p:grpSp>
          <p:nvGrpSpPr>
            <p:cNvPr id="96" name="Group 135"/>
            <p:cNvGrpSpPr/>
            <p:nvPr/>
          </p:nvGrpSpPr>
          <p:grpSpPr>
            <a:xfrm>
              <a:off x="7984976" y="4440560"/>
              <a:ext cx="216024" cy="216023"/>
              <a:chOff x="9209112" y="7464897"/>
              <a:chExt cx="432048" cy="216023"/>
            </a:xfrm>
          </p:grpSpPr>
          <p:sp>
            <p:nvSpPr>
              <p:cNvPr id="418" name="Flowchart: Delay 41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9" name="Flowchart: Delay 41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09" name="Isosceles Triangle 408"/>
            <p:cNvSpPr/>
            <p:nvPr/>
          </p:nvSpPr>
          <p:spPr bwMode="auto">
            <a:xfrm flipV="1">
              <a:off x="798497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7" name="Group 168"/>
            <p:cNvGrpSpPr/>
            <p:nvPr/>
          </p:nvGrpSpPr>
          <p:grpSpPr>
            <a:xfrm>
              <a:off x="8273008" y="4440560"/>
              <a:ext cx="216024" cy="216023"/>
              <a:chOff x="9209112" y="7464897"/>
              <a:chExt cx="432048" cy="216023"/>
            </a:xfrm>
          </p:grpSpPr>
          <p:sp>
            <p:nvSpPr>
              <p:cNvPr id="416" name="Flowchart: Delay 41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7" name="Flowchart: Delay 41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11" name="Isosceles Triangle 410"/>
            <p:cNvSpPr/>
            <p:nvPr/>
          </p:nvSpPr>
          <p:spPr bwMode="auto">
            <a:xfrm flipV="1">
              <a:off x="827300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8" name="Group 173"/>
            <p:cNvGrpSpPr/>
            <p:nvPr/>
          </p:nvGrpSpPr>
          <p:grpSpPr>
            <a:xfrm>
              <a:off x="8561040" y="4440560"/>
              <a:ext cx="216024" cy="216023"/>
              <a:chOff x="9209112" y="7464897"/>
              <a:chExt cx="432048" cy="216023"/>
            </a:xfrm>
          </p:grpSpPr>
          <p:sp>
            <p:nvSpPr>
              <p:cNvPr id="414" name="Flowchart: Delay 41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5" name="Flowchart: Delay 41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9" name="Group 419"/>
          <p:cNvGrpSpPr/>
          <p:nvPr/>
        </p:nvGrpSpPr>
        <p:grpSpPr>
          <a:xfrm>
            <a:off x="7120880" y="3288432"/>
            <a:ext cx="792088" cy="504056"/>
            <a:chOff x="6976864" y="4440560"/>
            <a:chExt cx="792088" cy="504056"/>
          </a:xfrm>
        </p:grpSpPr>
        <p:grpSp>
          <p:nvGrpSpPr>
            <p:cNvPr id="100" name="Group 209"/>
            <p:cNvGrpSpPr/>
            <p:nvPr/>
          </p:nvGrpSpPr>
          <p:grpSpPr>
            <a:xfrm>
              <a:off x="6976864" y="4440560"/>
              <a:ext cx="216024" cy="216023"/>
              <a:chOff x="9209112" y="7464897"/>
              <a:chExt cx="432048" cy="216023"/>
            </a:xfrm>
          </p:grpSpPr>
          <p:sp>
            <p:nvSpPr>
              <p:cNvPr id="431" name="Flowchart: Delay 43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2" name="Flowchart: Delay 43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01" name="Group 213"/>
            <p:cNvGrpSpPr/>
            <p:nvPr/>
          </p:nvGrpSpPr>
          <p:grpSpPr>
            <a:xfrm>
              <a:off x="7264896" y="4440560"/>
              <a:ext cx="216024" cy="216023"/>
              <a:chOff x="9209112" y="7464897"/>
              <a:chExt cx="432048" cy="216023"/>
            </a:xfrm>
          </p:grpSpPr>
          <p:sp>
            <p:nvSpPr>
              <p:cNvPr id="429" name="Flowchart: Delay 42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0" name="Flowchart: Delay 42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24" name="Isosceles Triangle 423"/>
            <p:cNvSpPr/>
            <p:nvPr/>
          </p:nvSpPr>
          <p:spPr bwMode="auto">
            <a:xfrm flipV="1">
              <a:off x="726489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2" name="Group 217"/>
            <p:cNvGrpSpPr/>
            <p:nvPr/>
          </p:nvGrpSpPr>
          <p:grpSpPr>
            <a:xfrm>
              <a:off x="7552928" y="4440560"/>
              <a:ext cx="216024" cy="216023"/>
              <a:chOff x="9209112" y="7464897"/>
              <a:chExt cx="432048" cy="216023"/>
            </a:xfrm>
          </p:grpSpPr>
          <p:sp>
            <p:nvSpPr>
              <p:cNvPr id="427" name="Flowchart: Delay 42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8" name="Flowchart: Delay 42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26" name="Isosceles Triangle 425"/>
            <p:cNvSpPr/>
            <p:nvPr/>
          </p:nvSpPr>
          <p:spPr bwMode="auto">
            <a:xfrm flipV="1">
              <a:off x="755292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04" name="Group 432"/>
          <p:cNvGrpSpPr/>
          <p:nvPr/>
        </p:nvGrpSpPr>
        <p:grpSpPr>
          <a:xfrm>
            <a:off x="4888632" y="3288432"/>
            <a:ext cx="792088" cy="504056"/>
            <a:chOff x="7984976" y="4440560"/>
            <a:chExt cx="792088" cy="504056"/>
          </a:xfrm>
        </p:grpSpPr>
        <p:grpSp>
          <p:nvGrpSpPr>
            <p:cNvPr id="105" name="Group 224"/>
            <p:cNvGrpSpPr/>
            <p:nvPr/>
          </p:nvGrpSpPr>
          <p:grpSpPr>
            <a:xfrm>
              <a:off x="7984976" y="4440560"/>
              <a:ext cx="216024" cy="216023"/>
              <a:chOff x="9209112" y="7464897"/>
              <a:chExt cx="432048" cy="216023"/>
            </a:xfrm>
          </p:grpSpPr>
          <p:sp>
            <p:nvSpPr>
              <p:cNvPr id="444" name="Flowchart: Delay 44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5" name="Flowchart: Delay 44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35" name="Isosceles Triangle 434"/>
            <p:cNvSpPr/>
            <p:nvPr/>
          </p:nvSpPr>
          <p:spPr bwMode="auto">
            <a:xfrm flipV="1">
              <a:off x="798497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6" name="Group 226"/>
            <p:cNvGrpSpPr/>
            <p:nvPr/>
          </p:nvGrpSpPr>
          <p:grpSpPr>
            <a:xfrm>
              <a:off x="8273008" y="4440560"/>
              <a:ext cx="216024" cy="216023"/>
              <a:chOff x="9209112" y="7464897"/>
              <a:chExt cx="432048" cy="216023"/>
            </a:xfrm>
          </p:grpSpPr>
          <p:sp>
            <p:nvSpPr>
              <p:cNvPr id="442" name="Flowchart: Delay 441"/>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3" name="Flowchart: Delay 442"/>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37" name="Isosceles Triangle 436"/>
            <p:cNvSpPr/>
            <p:nvPr/>
          </p:nvSpPr>
          <p:spPr bwMode="auto">
            <a:xfrm flipV="1">
              <a:off x="827300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7" name="Group 228"/>
            <p:cNvGrpSpPr/>
            <p:nvPr/>
          </p:nvGrpSpPr>
          <p:grpSpPr>
            <a:xfrm>
              <a:off x="8561040" y="4440560"/>
              <a:ext cx="216024" cy="216023"/>
              <a:chOff x="9209112" y="7464897"/>
              <a:chExt cx="432048" cy="216023"/>
            </a:xfrm>
          </p:grpSpPr>
          <p:sp>
            <p:nvSpPr>
              <p:cNvPr id="440" name="Flowchart: Delay 43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1" name="Flowchart: Delay 44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108" name="Group 445"/>
          <p:cNvGrpSpPr/>
          <p:nvPr/>
        </p:nvGrpSpPr>
        <p:grpSpPr>
          <a:xfrm>
            <a:off x="3880520" y="3288432"/>
            <a:ext cx="792088" cy="504056"/>
            <a:chOff x="6976864" y="4440560"/>
            <a:chExt cx="792088" cy="504056"/>
          </a:xfrm>
        </p:grpSpPr>
        <p:grpSp>
          <p:nvGrpSpPr>
            <p:cNvPr id="109" name="Group 237"/>
            <p:cNvGrpSpPr/>
            <p:nvPr/>
          </p:nvGrpSpPr>
          <p:grpSpPr>
            <a:xfrm>
              <a:off x="6976864" y="4440560"/>
              <a:ext cx="216024" cy="216023"/>
              <a:chOff x="9209112" y="7464897"/>
              <a:chExt cx="432048" cy="216023"/>
            </a:xfrm>
          </p:grpSpPr>
          <p:sp>
            <p:nvSpPr>
              <p:cNvPr id="457" name="Flowchart: Delay 45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8" name="Flowchart: Delay 45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0" name="Group 239"/>
            <p:cNvGrpSpPr/>
            <p:nvPr/>
          </p:nvGrpSpPr>
          <p:grpSpPr>
            <a:xfrm>
              <a:off x="7264896" y="4440560"/>
              <a:ext cx="216024" cy="216023"/>
              <a:chOff x="9209112" y="7464897"/>
              <a:chExt cx="432048" cy="216023"/>
            </a:xfrm>
          </p:grpSpPr>
          <p:sp>
            <p:nvSpPr>
              <p:cNvPr id="455" name="Flowchart: Delay 45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6" name="Flowchart: Delay 45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50" name="Isosceles Triangle 449"/>
            <p:cNvSpPr/>
            <p:nvPr/>
          </p:nvSpPr>
          <p:spPr bwMode="auto">
            <a:xfrm flipV="1">
              <a:off x="726489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1" name="Group 241"/>
            <p:cNvGrpSpPr/>
            <p:nvPr/>
          </p:nvGrpSpPr>
          <p:grpSpPr>
            <a:xfrm>
              <a:off x="7552928" y="4440560"/>
              <a:ext cx="216024" cy="216023"/>
              <a:chOff x="9209112" y="7464897"/>
              <a:chExt cx="432048" cy="216023"/>
            </a:xfrm>
          </p:grpSpPr>
          <p:sp>
            <p:nvSpPr>
              <p:cNvPr id="453" name="Flowchart: Delay 45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4" name="Flowchart: Delay 45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52" name="Isosceles Triangle 451"/>
            <p:cNvSpPr/>
            <p:nvPr/>
          </p:nvSpPr>
          <p:spPr bwMode="auto">
            <a:xfrm flipV="1">
              <a:off x="755292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59" name="Rectangle 458"/>
          <p:cNvSpPr/>
          <p:nvPr/>
        </p:nvSpPr>
        <p:spPr bwMode="auto">
          <a:xfrm flipH="1">
            <a:off x="7336904" y="2712368"/>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cxnSp>
        <p:nvCxnSpPr>
          <p:cNvPr id="433" name="Straight Connector 432"/>
          <p:cNvCxnSpPr/>
          <p:nvPr/>
        </p:nvCxnSpPr>
        <p:spPr bwMode="auto">
          <a:xfrm>
            <a:off x="395252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34" name="Straight Connector 433"/>
          <p:cNvCxnSpPr/>
          <p:nvPr/>
        </p:nvCxnSpPr>
        <p:spPr bwMode="auto">
          <a:xfrm>
            <a:off x="438457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36" name="Straight Connector 435"/>
          <p:cNvCxnSpPr/>
          <p:nvPr/>
        </p:nvCxnSpPr>
        <p:spPr bwMode="auto">
          <a:xfrm>
            <a:off x="510465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38" name="Straight Connector 437"/>
          <p:cNvCxnSpPr/>
          <p:nvPr/>
        </p:nvCxnSpPr>
        <p:spPr bwMode="auto">
          <a:xfrm>
            <a:off x="5608712"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46" name="Straight Connector 445"/>
          <p:cNvCxnSpPr/>
          <p:nvPr/>
        </p:nvCxnSpPr>
        <p:spPr bwMode="auto">
          <a:xfrm>
            <a:off x="719288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47" name="Straight Connector 446"/>
          <p:cNvCxnSpPr/>
          <p:nvPr/>
        </p:nvCxnSpPr>
        <p:spPr bwMode="auto">
          <a:xfrm>
            <a:off x="762493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49" name="Straight Connector 448"/>
          <p:cNvCxnSpPr/>
          <p:nvPr/>
        </p:nvCxnSpPr>
        <p:spPr bwMode="auto">
          <a:xfrm>
            <a:off x="834501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51" name="Straight Connector 450"/>
          <p:cNvCxnSpPr/>
          <p:nvPr/>
        </p:nvCxnSpPr>
        <p:spPr bwMode="auto">
          <a:xfrm>
            <a:off x="8849072"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63" name="Straight Connector 462"/>
          <p:cNvCxnSpPr/>
          <p:nvPr/>
        </p:nvCxnSpPr>
        <p:spPr bwMode="auto">
          <a:xfrm>
            <a:off x="323244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64" name="Straight Connector 463"/>
          <p:cNvCxnSpPr/>
          <p:nvPr/>
        </p:nvCxnSpPr>
        <p:spPr bwMode="auto">
          <a:xfrm>
            <a:off x="2224336"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65" name="Straight Connector 464"/>
          <p:cNvCxnSpPr/>
          <p:nvPr/>
        </p:nvCxnSpPr>
        <p:spPr bwMode="auto">
          <a:xfrm>
            <a:off x="1216224"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69" name="Straight Connector 468"/>
          <p:cNvCxnSpPr/>
          <p:nvPr/>
        </p:nvCxnSpPr>
        <p:spPr bwMode="auto">
          <a:xfrm>
            <a:off x="9543504"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70" name="Straight Connector 469"/>
          <p:cNvCxnSpPr/>
          <p:nvPr/>
        </p:nvCxnSpPr>
        <p:spPr bwMode="auto">
          <a:xfrm>
            <a:off x="11487720"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71" name="Straight Connector 470"/>
          <p:cNvCxnSpPr/>
          <p:nvPr/>
        </p:nvCxnSpPr>
        <p:spPr bwMode="auto">
          <a:xfrm>
            <a:off x="10479608"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73" name="Straight Connector 472"/>
          <p:cNvCxnSpPr>
            <a:stCxn id="514" idx="0"/>
          </p:cNvCxnSpPr>
          <p:nvPr/>
        </p:nvCxnSpPr>
        <p:spPr bwMode="auto">
          <a:xfrm flipH="1">
            <a:off x="4456584" y="5664696"/>
            <a:ext cx="4192" cy="2952328"/>
          </a:xfrm>
          <a:prstGeom prst="line">
            <a:avLst/>
          </a:prstGeom>
          <a:solidFill>
            <a:schemeClr val="accent1"/>
          </a:solidFill>
          <a:ln w="28575" cap="flat" cmpd="sng" algn="ctr">
            <a:solidFill>
              <a:schemeClr val="tx1"/>
            </a:solidFill>
            <a:prstDash val="lgDashDotDot"/>
            <a:round/>
            <a:headEnd type="none" w="med" len="med"/>
            <a:tailEnd type="none" w="med" len="med"/>
          </a:ln>
          <a:effectLst/>
        </p:spPr>
      </p:cxnSp>
      <p:sp>
        <p:nvSpPr>
          <p:cNvPr id="474" name="TextBox 473"/>
          <p:cNvSpPr txBox="1"/>
          <p:nvPr/>
        </p:nvSpPr>
        <p:spPr>
          <a:xfrm>
            <a:off x="4456584" y="7877780"/>
            <a:ext cx="792088" cy="738664"/>
          </a:xfrm>
          <a:prstGeom prst="rect">
            <a:avLst/>
          </a:prstGeom>
          <a:noFill/>
        </p:spPr>
        <p:txBody>
          <a:bodyPr wrap="square" rtlCol="0">
            <a:spAutoFit/>
          </a:bodyPr>
          <a:lstStyle/>
          <a:p>
            <a:r>
              <a:rPr lang="en-US" sz="1400" dirty="0" smtClean="0"/>
              <a:t>I-NNI Virtual</a:t>
            </a:r>
          </a:p>
          <a:p>
            <a:r>
              <a:rPr lang="en-US" sz="1400" dirty="0" smtClean="0"/>
              <a:t>Link a</a:t>
            </a:r>
            <a:endParaRPr lang="en-GB" sz="1400" dirty="0"/>
          </a:p>
        </p:txBody>
      </p:sp>
      <p:cxnSp>
        <p:nvCxnSpPr>
          <p:cNvPr id="475" name="Straight Connector 474"/>
          <p:cNvCxnSpPr/>
          <p:nvPr/>
        </p:nvCxnSpPr>
        <p:spPr bwMode="auto">
          <a:xfrm flipH="1">
            <a:off x="8345016" y="5664696"/>
            <a:ext cx="4192" cy="2952328"/>
          </a:xfrm>
          <a:prstGeom prst="line">
            <a:avLst/>
          </a:prstGeom>
          <a:solidFill>
            <a:schemeClr val="accent1"/>
          </a:solidFill>
          <a:ln w="28575" cap="flat" cmpd="sng" algn="ctr">
            <a:solidFill>
              <a:schemeClr val="tx1"/>
            </a:solidFill>
            <a:prstDash val="lgDashDotDot"/>
            <a:round/>
            <a:headEnd type="none" w="med" len="med"/>
            <a:tailEnd type="none" w="med" len="med"/>
          </a:ln>
          <a:effectLst/>
        </p:spPr>
      </p:cxnSp>
      <p:sp>
        <p:nvSpPr>
          <p:cNvPr id="476" name="TextBox 475"/>
          <p:cNvSpPr txBox="1"/>
          <p:nvPr/>
        </p:nvSpPr>
        <p:spPr>
          <a:xfrm>
            <a:off x="7552928" y="7877780"/>
            <a:ext cx="792088" cy="738664"/>
          </a:xfrm>
          <a:prstGeom prst="rect">
            <a:avLst/>
          </a:prstGeom>
          <a:noFill/>
        </p:spPr>
        <p:txBody>
          <a:bodyPr wrap="square" rtlCol="0">
            <a:spAutoFit/>
          </a:bodyPr>
          <a:lstStyle/>
          <a:p>
            <a:r>
              <a:rPr lang="en-US" sz="1400" dirty="0" smtClean="0"/>
              <a:t>I-NNI Virtual</a:t>
            </a:r>
          </a:p>
          <a:p>
            <a:r>
              <a:rPr lang="en-US" sz="1400" dirty="0" smtClean="0"/>
              <a:t>Link b</a:t>
            </a:r>
            <a:endParaRPr lang="en-GB" sz="1400" dirty="0"/>
          </a:p>
        </p:txBody>
      </p:sp>
      <p:sp>
        <p:nvSpPr>
          <p:cNvPr id="482" name="TextBox 481"/>
          <p:cNvSpPr txBox="1"/>
          <p:nvPr/>
        </p:nvSpPr>
        <p:spPr>
          <a:xfrm>
            <a:off x="4168552" y="1632248"/>
            <a:ext cx="627095" cy="646331"/>
          </a:xfrm>
          <a:prstGeom prst="rect">
            <a:avLst/>
          </a:prstGeom>
          <a:noFill/>
        </p:spPr>
        <p:txBody>
          <a:bodyPr wrap="none" rtlCol="0">
            <a:spAutoFit/>
          </a:bodyPr>
          <a:lstStyle/>
          <a:p>
            <a:r>
              <a:rPr lang="en-GB" sz="1800" dirty="0" smtClean="0">
                <a:solidFill>
                  <a:srgbClr val="C00000"/>
                </a:solidFill>
              </a:rPr>
              <a:t>@A</a:t>
            </a:r>
          </a:p>
          <a:p>
            <a:r>
              <a:rPr lang="en-GB" sz="1800" dirty="0" smtClean="0"/>
              <a:t>@W</a:t>
            </a:r>
            <a:endParaRPr lang="en-US" sz="1800" dirty="0"/>
          </a:p>
        </p:txBody>
      </p:sp>
      <p:sp>
        <p:nvSpPr>
          <p:cNvPr id="483" name="TextBox 482"/>
          <p:cNvSpPr txBox="1"/>
          <p:nvPr/>
        </p:nvSpPr>
        <p:spPr>
          <a:xfrm>
            <a:off x="8070073" y="1705997"/>
            <a:ext cx="575799" cy="646331"/>
          </a:xfrm>
          <a:prstGeom prst="rect">
            <a:avLst/>
          </a:prstGeom>
          <a:noFill/>
        </p:spPr>
        <p:txBody>
          <a:bodyPr wrap="none" rtlCol="0">
            <a:spAutoFit/>
          </a:bodyPr>
          <a:lstStyle/>
          <a:p>
            <a:r>
              <a:rPr lang="en-GB" sz="1800" dirty="0" smtClean="0">
                <a:solidFill>
                  <a:srgbClr val="C00000"/>
                </a:solidFill>
              </a:rPr>
              <a:t>@D</a:t>
            </a:r>
          </a:p>
          <a:p>
            <a:r>
              <a:rPr lang="en-GB" sz="1800" dirty="0" smtClean="0"/>
              <a:t>@P</a:t>
            </a:r>
            <a:endParaRPr lang="en-US" sz="1800" dirty="0"/>
          </a:p>
        </p:txBody>
      </p:sp>
      <p:sp>
        <p:nvSpPr>
          <p:cNvPr id="484" name="TextBox 483"/>
          <p:cNvSpPr txBox="1"/>
          <p:nvPr/>
        </p:nvSpPr>
        <p:spPr>
          <a:xfrm>
            <a:off x="3592488" y="1633989"/>
            <a:ext cx="575799" cy="646331"/>
          </a:xfrm>
          <a:prstGeom prst="rect">
            <a:avLst/>
          </a:prstGeom>
          <a:noFill/>
        </p:spPr>
        <p:txBody>
          <a:bodyPr wrap="none" rtlCol="0">
            <a:spAutoFit/>
          </a:bodyPr>
          <a:lstStyle/>
          <a:p>
            <a:r>
              <a:rPr lang="en-GB" sz="1800" dirty="0" smtClean="0">
                <a:solidFill>
                  <a:srgbClr val="C00000"/>
                </a:solidFill>
              </a:rPr>
              <a:t>@A</a:t>
            </a:r>
          </a:p>
          <a:p>
            <a:r>
              <a:rPr lang="en-GB" sz="1800" dirty="0" smtClean="0"/>
              <a:t>@A</a:t>
            </a:r>
            <a:endParaRPr lang="en-US" sz="1800" dirty="0"/>
          </a:p>
        </p:txBody>
      </p:sp>
      <p:sp>
        <p:nvSpPr>
          <p:cNvPr id="485" name="TextBox 484"/>
          <p:cNvSpPr txBox="1"/>
          <p:nvPr/>
        </p:nvSpPr>
        <p:spPr>
          <a:xfrm>
            <a:off x="5320945" y="1632248"/>
            <a:ext cx="575799" cy="646331"/>
          </a:xfrm>
          <a:prstGeom prst="rect">
            <a:avLst/>
          </a:prstGeom>
          <a:noFill/>
        </p:spPr>
        <p:txBody>
          <a:bodyPr wrap="none" rtlCol="0">
            <a:spAutoFit/>
          </a:bodyPr>
          <a:lstStyle/>
          <a:p>
            <a:r>
              <a:rPr lang="en-GB" sz="1800" dirty="0" smtClean="0">
                <a:solidFill>
                  <a:srgbClr val="C00000"/>
                </a:solidFill>
              </a:rPr>
              <a:t>@B</a:t>
            </a:r>
          </a:p>
          <a:p>
            <a:r>
              <a:rPr lang="en-GB" sz="1800" dirty="0" smtClean="0"/>
              <a:t>@B</a:t>
            </a:r>
            <a:endParaRPr lang="en-US" sz="1800" dirty="0"/>
          </a:p>
        </p:txBody>
      </p:sp>
      <p:sp>
        <p:nvSpPr>
          <p:cNvPr id="486" name="TextBox 485"/>
          <p:cNvSpPr txBox="1"/>
          <p:nvPr/>
        </p:nvSpPr>
        <p:spPr>
          <a:xfrm>
            <a:off x="6905121" y="1704256"/>
            <a:ext cx="575799" cy="646331"/>
          </a:xfrm>
          <a:prstGeom prst="rect">
            <a:avLst/>
          </a:prstGeom>
          <a:noFill/>
        </p:spPr>
        <p:txBody>
          <a:bodyPr wrap="none" rtlCol="0">
            <a:spAutoFit/>
          </a:bodyPr>
          <a:lstStyle/>
          <a:p>
            <a:r>
              <a:rPr lang="en-GB" sz="1800" dirty="0" smtClean="0">
                <a:solidFill>
                  <a:srgbClr val="C00000"/>
                </a:solidFill>
              </a:rPr>
              <a:t>@C</a:t>
            </a:r>
          </a:p>
          <a:p>
            <a:r>
              <a:rPr lang="en-GB" sz="1800" dirty="0" smtClean="0"/>
              <a:t>@C</a:t>
            </a:r>
            <a:endParaRPr lang="en-US" sz="1800" dirty="0"/>
          </a:p>
        </p:txBody>
      </p:sp>
      <p:sp>
        <p:nvSpPr>
          <p:cNvPr id="487" name="TextBox 486"/>
          <p:cNvSpPr txBox="1"/>
          <p:nvPr/>
        </p:nvSpPr>
        <p:spPr>
          <a:xfrm>
            <a:off x="8561305" y="1704256"/>
            <a:ext cx="575799" cy="646331"/>
          </a:xfrm>
          <a:prstGeom prst="rect">
            <a:avLst/>
          </a:prstGeom>
          <a:noFill/>
        </p:spPr>
        <p:txBody>
          <a:bodyPr wrap="none" rtlCol="0">
            <a:spAutoFit/>
          </a:bodyPr>
          <a:lstStyle/>
          <a:p>
            <a:r>
              <a:rPr lang="en-GB" sz="1800" dirty="0" smtClean="0">
                <a:solidFill>
                  <a:srgbClr val="C00000"/>
                </a:solidFill>
              </a:rPr>
              <a:t>@D</a:t>
            </a:r>
          </a:p>
          <a:p>
            <a:r>
              <a:rPr lang="en-GB" sz="1800" dirty="0" smtClean="0"/>
              <a:t>@D</a:t>
            </a:r>
            <a:endParaRPr lang="en-US" sz="1800" dirty="0"/>
          </a:p>
        </p:txBody>
      </p:sp>
      <p:sp>
        <p:nvSpPr>
          <p:cNvPr id="488" name="TextBox 487"/>
          <p:cNvSpPr txBox="1"/>
          <p:nvPr/>
        </p:nvSpPr>
        <p:spPr>
          <a:xfrm>
            <a:off x="7429889" y="1704256"/>
            <a:ext cx="627095" cy="646331"/>
          </a:xfrm>
          <a:prstGeom prst="rect">
            <a:avLst/>
          </a:prstGeom>
          <a:noFill/>
        </p:spPr>
        <p:txBody>
          <a:bodyPr wrap="none" rtlCol="0">
            <a:spAutoFit/>
          </a:bodyPr>
          <a:lstStyle/>
          <a:p>
            <a:r>
              <a:rPr lang="en-GB" sz="1800" dirty="0" smtClean="0">
                <a:solidFill>
                  <a:srgbClr val="C00000"/>
                </a:solidFill>
              </a:rPr>
              <a:t>@C</a:t>
            </a:r>
          </a:p>
          <a:p>
            <a:r>
              <a:rPr lang="en-GB" sz="1800" dirty="0" smtClean="0"/>
              <a:t>@W</a:t>
            </a:r>
            <a:endParaRPr lang="en-US" sz="1800" dirty="0"/>
          </a:p>
        </p:txBody>
      </p:sp>
      <p:sp>
        <p:nvSpPr>
          <p:cNvPr id="489" name="TextBox 488"/>
          <p:cNvSpPr txBox="1"/>
          <p:nvPr/>
        </p:nvSpPr>
        <p:spPr>
          <a:xfrm>
            <a:off x="4829713" y="1633989"/>
            <a:ext cx="575799" cy="646331"/>
          </a:xfrm>
          <a:prstGeom prst="rect">
            <a:avLst/>
          </a:prstGeom>
          <a:noFill/>
        </p:spPr>
        <p:txBody>
          <a:bodyPr wrap="none" rtlCol="0">
            <a:spAutoFit/>
          </a:bodyPr>
          <a:lstStyle/>
          <a:p>
            <a:r>
              <a:rPr lang="en-GB" sz="1800" dirty="0" smtClean="0">
                <a:solidFill>
                  <a:srgbClr val="C00000"/>
                </a:solidFill>
              </a:rPr>
              <a:t>@B</a:t>
            </a:r>
          </a:p>
          <a:p>
            <a:r>
              <a:rPr lang="en-GB" sz="1800" dirty="0" smtClean="0"/>
              <a:t>@P</a:t>
            </a:r>
            <a:endParaRPr lang="en-US" sz="1800" dirty="0"/>
          </a:p>
        </p:txBody>
      </p:sp>
      <p:sp>
        <p:nvSpPr>
          <p:cNvPr id="490" name="TextBox 489"/>
          <p:cNvSpPr txBox="1"/>
          <p:nvPr/>
        </p:nvSpPr>
        <p:spPr>
          <a:xfrm>
            <a:off x="928457" y="1633989"/>
            <a:ext cx="588623" cy="646331"/>
          </a:xfrm>
          <a:prstGeom prst="rect">
            <a:avLst/>
          </a:prstGeom>
          <a:noFill/>
        </p:spPr>
        <p:txBody>
          <a:bodyPr wrap="none" rtlCol="0">
            <a:spAutoFit/>
          </a:bodyPr>
          <a:lstStyle/>
          <a:p>
            <a:r>
              <a:rPr lang="en-GB" sz="1800" dirty="0" smtClean="0">
                <a:solidFill>
                  <a:srgbClr val="C00000"/>
                </a:solidFill>
              </a:rPr>
              <a:t>@O</a:t>
            </a:r>
          </a:p>
          <a:p>
            <a:r>
              <a:rPr lang="en-GB" sz="1800" dirty="0" smtClean="0"/>
              <a:t>@S</a:t>
            </a:r>
            <a:endParaRPr lang="en-US" sz="1800" dirty="0"/>
          </a:p>
        </p:txBody>
      </p:sp>
      <p:sp>
        <p:nvSpPr>
          <p:cNvPr id="491" name="TextBox 490"/>
          <p:cNvSpPr txBox="1"/>
          <p:nvPr/>
        </p:nvSpPr>
        <p:spPr>
          <a:xfrm>
            <a:off x="1936569" y="1632248"/>
            <a:ext cx="562975" cy="646331"/>
          </a:xfrm>
          <a:prstGeom prst="rect">
            <a:avLst/>
          </a:prstGeom>
          <a:noFill/>
        </p:spPr>
        <p:txBody>
          <a:bodyPr wrap="none" rtlCol="0">
            <a:spAutoFit/>
          </a:bodyPr>
          <a:lstStyle/>
          <a:p>
            <a:r>
              <a:rPr lang="en-GB" sz="1800" dirty="0" smtClean="0">
                <a:solidFill>
                  <a:srgbClr val="C00000"/>
                </a:solidFill>
              </a:rPr>
              <a:t>@P</a:t>
            </a:r>
          </a:p>
          <a:p>
            <a:r>
              <a:rPr lang="en-GB" sz="1800" dirty="0" smtClean="0"/>
              <a:t>@S</a:t>
            </a:r>
            <a:endParaRPr lang="en-US" sz="1800" dirty="0"/>
          </a:p>
        </p:txBody>
      </p:sp>
      <p:sp>
        <p:nvSpPr>
          <p:cNvPr id="492" name="TextBox 491"/>
          <p:cNvSpPr txBox="1"/>
          <p:nvPr/>
        </p:nvSpPr>
        <p:spPr>
          <a:xfrm>
            <a:off x="2970329" y="1632248"/>
            <a:ext cx="575799" cy="646331"/>
          </a:xfrm>
          <a:prstGeom prst="rect">
            <a:avLst/>
          </a:prstGeom>
          <a:noFill/>
        </p:spPr>
        <p:txBody>
          <a:bodyPr wrap="none" rtlCol="0">
            <a:spAutoFit/>
          </a:bodyPr>
          <a:lstStyle/>
          <a:p>
            <a:r>
              <a:rPr lang="en-GB" sz="1800" dirty="0" smtClean="0">
                <a:solidFill>
                  <a:srgbClr val="C00000"/>
                </a:solidFill>
              </a:rPr>
              <a:t>@K</a:t>
            </a:r>
          </a:p>
          <a:p>
            <a:r>
              <a:rPr lang="en-GB" sz="1800" dirty="0" smtClean="0"/>
              <a:t>@K</a:t>
            </a:r>
            <a:endParaRPr lang="en-US" sz="1800" dirty="0"/>
          </a:p>
        </p:txBody>
      </p:sp>
      <p:sp>
        <p:nvSpPr>
          <p:cNvPr id="493" name="TextBox 492"/>
          <p:cNvSpPr txBox="1"/>
          <p:nvPr/>
        </p:nvSpPr>
        <p:spPr>
          <a:xfrm>
            <a:off x="10191841" y="1705997"/>
            <a:ext cx="588623" cy="646331"/>
          </a:xfrm>
          <a:prstGeom prst="rect">
            <a:avLst/>
          </a:prstGeom>
          <a:noFill/>
        </p:spPr>
        <p:txBody>
          <a:bodyPr wrap="none" rtlCol="0">
            <a:spAutoFit/>
          </a:bodyPr>
          <a:lstStyle/>
          <a:p>
            <a:r>
              <a:rPr lang="en-GB" sz="1800" dirty="0" smtClean="0">
                <a:solidFill>
                  <a:srgbClr val="C00000"/>
                </a:solidFill>
              </a:rPr>
              <a:t>@Q</a:t>
            </a:r>
          </a:p>
          <a:p>
            <a:r>
              <a:rPr lang="en-GB" sz="1800" dirty="0" smtClean="0"/>
              <a:t>@S</a:t>
            </a:r>
            <a:endParaRPr lang="en-US" sz="1800" dirty="0"/>
          </a:p>
        </p:txBody>
      </p:sp>
      <p:sp>
        <p:nvSpPr>
          <p:cNvPr id="494" name="TextBox 493"/>
          <p:cNvSpPr txBox="1"/>
          <p:nvPr/>
        </p:nvSpPr>
        <p:spPr>
          <a:xfrm>
            <a:off x="11199953" y="1704256"/>
            <a:ext cx="575799" cy="646331"/>
          </a:xfrm>
          <a:prstGeom prst="rect">
            <a:avLst/>
          </a:prstGeom>
          <a:noFill/>
        </p:spPr>
        <p:txBody>
          <a:bodyPr wrap="none" rtlCol="0">
            <a:spAutoFit/>
          </a:bodyPr>
          <a:lstStyle/>
          <a:p>
            <a:r>
              <a:rPr lang="en-GB" sz="1800" dirty="0" smtClean="0">
                <a:solidFill>
                  <a:srgbClr val="C00000"/>
                </a:solidFill>
              </a:rPr>
              <a:t>@R</a:t>
            </a:r>
          </a:p>
          <a:p>
            <a:r>
              <a:rPr lang="en-GB" sz="1800" dirty="0" smtClean="0"/>
              <a:t>@S</a:t>
            </a:r>
            <a:endParaRPr lang="en-US" sz="1800" dirty="0"/>
          </a:p>
        </p:txBody>
      </p:sp>
      <p:sp>
        <p:nvSpPr>
          <p:cNvPr id="518" name="TextBox 517"/>
          <p:cNvSpPr txBox="1"/>
          <p:nvPr/>
        </p:nvSpPr>
        <p:spPr>
          <a:xfrm>
            <a:off x="9281385" y="1705997"/>
            <a:ext cx="550151" cy="646331"/>
          </a:xfrm>
          <a:prstGeom prst="rect">
            <a:avLst/>
          </a:prstGeom>
          <a:noFill/>
        </p:spPr>
        <p:txBody>
          <a:bodyPr wrap="none" rtlCol="0">
            <a:spAutoFit/>
          </a:bodyPr>
          <a:lstStyle/>
          <a:p>
            <a:r>
              <a:rPr lang="en-GB" sz="1800" dirty="0" smtClean="0">
                <a:solidFill>
                  <a:srgbClr val="C00000"/>
                </a:solidFill>
              </a:rPr>
              <a:t>@L</a:t>
            </a:r>
          </a:p>
          <a:p>
            <a:r>
              <a:rPr lang="en-GB" sz="1800" dirty="0" smtClean="0"/>
              <a:t>@L</a:t>
            </a:r>
            <a:endParaRPr lang="en-US" sz="1800" dirty="0"/>
          </a:p>
        </p:txBody>
      </p:sp>
      <p:sp>
        <p:nvSpPr>
          <p:cNvPr id="551" name="TextBox 550"/>
          <p:cNvSpPr txBox="1"/>
          <p:nvPr/>
        </p:nvSpPr>
        <p:spPr>
          <a:xfrm>
            <a:off x="-7912" y="1632248"/>
            <a:ext cx="902811" cy="646331"/>
          </a:xfrm>
          <a:prstGeom prst="rect">
            <a:avLst/>
          </a:prstGeom>
          <a:noFill/>
        </p:spPr>
        <p:txBody>
          <a:bodyPr wrap="none" rtlCol="0">
            <a:spAutoFit/>
          </a:bodyPr>
          <a:lstStyle/>
          <a:p>
            <a:r>
              <a:rPr lang="en-GB" sz="1800" dirty="0" smtClean="0">
                <a:solidFill>
                  <a:srgbClr val="C00000"/>
                </a:solidFill>
              </a:rPr>
              <a:t>EUI48:</a:t>
            </a:r>
          </a:p>
          <a:p>
            <a:r>
              <a:rPr lang="en-GB" sz="1800" dirty="0" smtClean="0"/>
              <a:t>MAC:</a:t>
            </a:r>
            <a:endParaRPr lang="en-US" sz="1800" dirty="0"/>
          </a:p>
        </p:txBody>
      </p:sp>
      <p:sp>
        <p:nvSpPr>
          <p:cNvPr id="460" name="Right Brace 459"/>
          <p:cNvSpPr/>
          <p:nvPr/>
        </p:nvSpPr>
        <p:spPr bwMode="auto">
          <a:xfrm>
            <a:off x="10145216" y="5808712"/>
            <a:ext cx="360040" cy="2016224"/>
          </a:xfrm>
          <a:prstGeom prst="rightBrace">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1" name="TextBox 460"/>
          <p:cNvSpPr txBox="1"/>
          <p:nvPr/>
        </p:nvSpPr>
        <p:spPr>
          <a:xfrm>
            <a:off x="10433248" y="6168752"/>
            <a:ext cx="2296344" cy="2246769"/>
          </a:xfrm>
          <a:prstGeom prst="rect">
            <a:avLst/>
          </a:prstGeom>
          <a:noFill/>
        </p:spPr>
        <p:txBody>
          <a:bodyPr wrap="square" rtlCol="0">
            <a:spAutoFit/>
          </a:bodyPr>
          <a:lstStyle/>
          <a:p>
            <a:r>
              <a:rPr lang="en-GB" sz="2000" dirty="0" smtClean="0">
                <a:solidFill>
                  <a:srgbClr val="C00000"/>
                </a:solidFill>
              </a:rPr>
              <a:t>These functions support the BVLAN connections and can be removed from the view; see next slide</a:t>
            </a:r>
            <a:endParaRPr lang="en-US" sz="2000" dirty="0">
              <a:solidFill>
                <a:srgbClr val="C0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PBB Data Plane Model I/1 </a:t>
            </a:r>
            <a:r>
              <a:rPr lang="en-GB" sz="2400" dirty="0" smtClean="0"/>
              <a:t>(separate B- and S-VLAN fabrics)</a:t>
            </a:r>
            <a:r>
              <a:rPr lang="en-GB" dirty="0" smtClean="0"/>
              <a:t/>
            </a:r>
            <a:br>
              <a:rPr lang="en-GB" dirty="0" smtClean="0"/>
            </a:br>
            <a:r>
              <a:rPr lang="en-GB" sz="2800" dirty="0" smtClean="0"/>
              <a:t>(example with EC SNCP)</a:t>
            </a:r>
            <a:endParaRPr lang="en-US" dirty="0"/>
          </a:p>
        </p:txBody>
      </p:sp>
      <p:cxnSp>
        <p:nvCxnSpPr>
          <p:cNvPr id="5" name="Straight Arrow Connector 4"/>
          <p:cNvCxnSpPr/>
          <p:nvPr/>
        </p:nvCxnSpPr>
        <p:spPr bwMode="auto">
          <a:xfrm>
            <a:off x="5896744" y="2928392"/>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7" name="Straight Arrow Connector 6"/>
          <p:cNvCxnSpPr/>
          <p:nvPr/>
        </p:nvCxnSpPr>
        <p:spPr bwMode="auto">
          <a:xfrm>
            <a:off x="6832848" y="2928392"/>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0" name="Rectangle 9"/>
          <p:cNvSpPr/>
          <p:nvPr/>
        </p:nvSpPr>
        <p:spPr bwMode="auto">
          <a:xfrm>
            <a:off x="2800399"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00399"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00399"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08511"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08511"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4816623"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4816623"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1" name="TextBox 30"/>
          <p:cNvSpPr txBox="1"/>
          <p:nvPr/>
        </p:nvSpPr>
        <p:spPr>
          <a:xfrm>
            <a:off x="1504256" y="5357500"/>
            <a:ext cx="700833" cy="523220"/>
          </a:xfrm>
          <a:prstGeom prst="rect">
            <a:avLst/>
          </a:prstGeom>
          <a:noFill/>
        </p:spPr>
        <p:txBody>
          <a:bodyPr wrap="none" rtlCol="0">
            <a:spAutoFit/>
          </a:bodyPr>
          <a:lstStyle/>
          <a:p>
            <a:r>
              <a:rPr lang="en-US" sz="1400" dirty="0" smtClean="0"/>
              <a:t>E-NNI</a:t>
            </a:r>
          </a:p>
          <a:p>
            <a:r>
              <a:rPr lang="en-US" sz="1400" dirty="0" smtClean="0"/>
              <a:t>Link 2</a:t>
            </a:r>
            <a:endParaRPr lang="en-GB" sz="1400" dirty="0"/>
          </a:p>
        </p:txBody>
      </p:sp>
      <p:sp>
        <p:nvSpPr>
          <p:cNvPr id="34" name="Rectangle 33"/>
          <p:cNvSpPr/>
          <p:nvPr/>
        </p:nvSpPr>
        <p:spPr bwMode="auto">
          <a:xfrm flipH="1">
            <a:off x="9067274"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5" name="Rectangle 34"/>
          <p:cNvSpPr/>
          <p:nvPr/>
        </p:nvSpPr>
        <p:spPr bwMode="auto">
          <a:xfrm flipH="1">
            <a:off x="9067274"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6" name="Rectangle 35"/>
          <p:cNvSpPr/>
          <p:nvPr/>
        </p:nvSpPr>
        <p:spPr bwMode="auto">
          <a:xfrm flipH="1">
            <a:off x="9067274"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1" name="Rectangle 40"/>
          <p:cNvSpPr/>
          <p:nvPr/>
        </p:nvSpPr>
        <p:spPr bwMode="auto">
          <a:xfrm flipH="1">
            <a:off x="8059162"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2" name="Rectangle 41"/>
          <p:cNvSpPr/>
          <p:nvPr/>
        </p:nvSpPr>
        <p:spPr bwMode="auto">
          <a:xfrm flipH="1">
            <a:off x="8059162"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7" name="Rectangle 46"/>
          <p:cNvSpPr/>
          <p:nvPr/>
        </p:nvSpPr>
        <p:spPr bwMode="auto">
          <a:xfrm flipH="1">
            <a:off x="7051050"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r>
              <a:rPr kumimoji="0" lang="en-US" sz="1100" b="1" i="0" u="none" strike="noStrike" cap="none" normalizeH="0" dirty="0" smtClean="0">
                <a:ln>
                  <a:noFill/>
                </a:ln>
                <a:solidFill>
                  <a:schemeClr val="tx1"/>
                </a:solidFill>
                <a:effectLst/>
                <a:latin typeface="Arial" charset="0"/>
                <a:ea typeface="MS PGothic" pitchFamily="34" charset="-128"/>
              </a:rPr>
              <a:t> </a:t>
            </a:r>
            <a:r>
              <a:rPr kumimoji="0" lang="en-US" sz="1100" b="1" i="0" u="none" strike="noStrike" cap="none" normalizeH="0" baseline="0" dirty="0" smtClean="0">
                <a:ln>
                  <a:noFill/>
                </a:ln>
                <a:solidFill>
                  <a:schemeClr val="tx1"/>
                </a:solidFill>
                <a:effectLst/>
                <a:latin typeface="Arial" charset="0"/>
                <a:ea typeface="MS PGothic" pitchFamily="34" charset="-128"/>
              </a:rPr>
              <a:t>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8" name="Rectangle 47"/>
          <p:cNvSpPr/>
          <p:nvPr/>
        </p:nvSpPr>
        <p:spPr bwMode="auto">
          <a:xfrm flipH="1">
            <a:off x="7051050"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5" name="TextBox 54"/>
          <p:cNvSpPr txBox="1"/>
          <p:nvPr/>
        </p:nvSpPr>
        <p:spPr>
          <a:xfrm flipH="1">
            <a:off x="10586893" y="5357500"/>
            <a:ext cx="710451" cy="523220"/>
          </a:xfrm>
          <a:prstGeom prst="rect">
            <a:avLst/>
          </a:prstGeom>
          <a:noFill/>
        </p:spPr>
        <p:txBody>
          <a:bodyPr wrap="none" rtlCol="0">
            <a:spAutoFit/>
          </a:bodyPr>
          <a:lstStyle/>
          <a:p>
            <a:r>
              <a:rPr lang="en-US" sz="1400" dirty="0" smtClean="0"/>
              <a:t>E-NNI</a:t>
            </a:r>
          </a:p>
          <a:p>
            <a:r>
              <a:rPr lang="en-US" sz="1400" dirty="0" smtClean="0"/>
              <a:t>Link 3</a:t>
            </a:r>
            <a:endParaRPr lang="en-GB" sz="1400" dirty="0"/>
          </a:p>
        </p:txBody>
      </p:sp>
      <p:sp>
        <p:nvSpPr>
          <p:cNvPr id="84" name="Rectangle 83"/>
          <p:cNvSpPr/>
          <p:nvPr/>
        </p:nvSpPr>
        <p:spPr bwMode="auto">
          <a:xfrm flipH="1">
            <a:off x="9067274" y="2712368"/>
            <a:ext cx="2950150"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03" name="Rectangle 102"/>
          <p:cNvSpPr/>
          <p:nvPr/>
        </p:nvSpPr>
        <p:spPr bwMode="auto">
          <a:xfrm flipH="1">
            <a:off x="7051050" y="2424336"/>
            <a:ext cx="4966374"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18" name="TextBox 117"/>
          <p:cNvSpPr txBox="1"/>
          <p:nvPr/>
        </p:nvSpPr>
        <p:spPr>
          <a:xfrm rot="5400000">
            <a:off x="5703800" y="3741388"/>
            <a:ext cx="432052" cy="246221"/>
          </a:xfrm>
          <a:prstGeom prst="rect">
            <a:avLst/>
          </a:prstGeom>
          <a:solidFill>
            <a:schemeClr val="bg1"/>
          </a:solidFill>
        </p:spPr>
        <p:txBody>
          <a:bodyPr wrap="square" lIns="0" tIns="0" rIns="0" bIns="0" rtlCol="0">
            <a:spAutoFit/>
          </a:bodyPr>
          <a:lstStyle/>
          <a:p>
            <a:pPr algn="ctr"/>
            <a:r>
              <a:rPr lang="en-US" sz="1600" dirty="0" smtClean="0"/>
              <a:t>PIP</a:t>
            </a:r>
            <a:endParaRPr lang="en-GB" sz="1600" dirty="0"/>
          </a:p>
        </p:txBody>
      </p:sp>
      <p:sp>
        <p:nvSpPr>
          <p:cNvPr id="119" name="TextBox 118"/>
          <p:cNvSpPr txBox="1"/>
          <p:nvPr/>
        </p:nvSpPr>
        <p:spPr>
          <a:xfrm rot="16200000" flipH="1">
            <a:off x="6559914" y="3705383"/>
            <a:ext cx="504058" cy="246221"/>
          </a:xfrm>
          <a:prstGeom prst="rect">
            <a:avLst/>
          </a:prstGeom>
          <a:solidFill>
            <a:schemeClr val="bg1"/>
          </a:solidFill>
        </p:spPr>
        <p:txBody>
          <a:bodyPr wrap="square" lIns="0" tIns="0" rIns="0" bIns="0" rtlCol="0">
            <a:spAutoFit/>
          </a:bodyPr>
          <a:lstStyle/>
          <a:p>
            <a:pPr algn="ctr"/>
            <a:r>
              <a:rPr lang="en-US" sz="1600" dirty="0" smtClean="0"/>
              <a:t>PIP</a:t>
            </a:r>
            <a:endParaRPr lang="en-GB" sz="1600" dirty="0"/>
          </a:p>
        </p:txBody>
      </p:sp>
      <p:sp>
        <p:nvSpPr>
          <p:cNvPr id="126" name="Rectangle 125"/>
          <p:cNvSpPr/>
          <p:nvPr/>
        </p:nvSpPr>
        <p:spPr bwMode="auto">
          <a:xfrm flipH="1">
            <a:off x="10075386"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flipH="1">
            <a:off x="1007538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r>
              <a:rPr kumimoji="0" lang="en-US" sz="1100" b="1" i="0" u="none" strike="noStrike" cap="none" normalizeH="0" dirty="0" smtClean="0">
                <a:ln>
                  <a:noFill/>
                </a:ln>
                <a:solidFill>
                  <a:schemeClr val="tx1"/>
                </a:solidFill>
                <a:effectLst/>
                <a:latin typeface="Arial" charset="0"/>
                <a:ea typeface="MS PGothic" pitchFamily="34" charset="-128"/>
              </a:rPr>
              <a:t> </a:t>
            </a:r>
            <a:r>
              <a:rPr kumimoji="0" lang="en-US" sz="1100" b="1" i="0" u="none" strike="noStrike" cap="none" normalizeH="0" baseline="0" dirty="0" smtClean="0">
                <a:ln>
                  <a:noFill/>
                </a:ln>
                <a:solidFill>
                  <a:schemeClr val="tx1"/>
                </a:solidFill>
                <a:effectLst/>
                <a:latin typeface="Arial" charset="0"/>
                <a:ea typeface="MS PGothic" pitchFamily="34" charset="-128"/>
              </a:rPr>
              <a:t>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1007538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10075386"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10075386"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10075386"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32" name="Straight Connector 131"/>
          <p:cNvCxnSpPr/>
          <p:nvPr/>
        </p:nvCxnSpPr>
        <p:spPr bwMode="auto">
          <a:xfrm flipH="1" flipV="1">
            <a:off x="10579442"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47" name="Rectangle 146"/>
          <p:cNvSpPr/>
          <p:nvPr/>
        </p:nvSpPr>
        <p:spPr bwMode="auto">
          <a:xfrm flipH="1">
            <a:off x="784175" y="2712368"/>
            <a:ext cx="2952328"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48" name="Rectangle 147"/>
          <p:cNvSpPr/>
          <p:nvPr/>
        </p:nvSpPr>
        <p:spPr bwMode="auto">
          <a:xfrm flipH="1">
            <a:off x="784175" y="2424336"/>
            <a:ext cx="4968552"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49" name="Rectangle 148"/>
          <p:cNvSpPr/>
          <p:nvPr/>
        </p:nvSpPr>
        <p:spPr bwMode="auto">
          <a:xfrm>
            <a:off x="1792287"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0" name="Rectangle 149"/>
          <p:cNvSpPr/>
          <p:nvPr/>
        </p:nvSpPr>
        <p:spPr bwMode="auto">
          <a:xfrm>
            <a:off x="1792287"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1" name="Rectangle 150"/>
          <p:cNvSpPr/>
          <p:nvPr/>
        </p:nvSpPr>
        <p:spPr bwMode="auto">
          <a:xfrm>
            <a:off x="1792287"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2" name="Rectangle 151"/>
          <p:cNvSpPr/>
          <p:nvPr/>
        </p:nvSpPr>
        <p:spPr bwMode="auto">
          <a:xfrm>
            <a:off x="1792287"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3" name="Rectangle 152"/>
          <p:cNvSpPr/>
          <p:nvPr/>
        </p:nvSpPr>
        <p:spPr bwMode="auto">
          <a:xfrm>
            <a:off x="1792287"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4" name="Rectangle 153"/>
          <p:cNvSpPr/>
          <p:nvPr/>
        </p:nvSpPr>
        <p:spPr bwMode="auto">
          <a:xfrm>
            <a:off x="1792287"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55" name="Straight Connector 154"/>
          <p:cNvCxnSpPr/>
          <p:nvPr/>
        </p:nvCxnSpPr>
        <p:spPr bwMode="auto">
          <a:xfrm flipV="1">
            <a:off x="2224335"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56" name="TextBox 155"/>
          <p:cNvSpPr txBox="1"/>
          <p:nvPr/>
        </p:nvSpPr>
        <p:spPr>
          <a:xfrm>
            <a:off x="496144" y="5357500"/>
            <a:ext cx="700833" cy="523220"/>
          </a:xfrm>
          <a:prstGeom prst="rect">
            <a:avLst/>
          </a:prstGeom>
          <a:noFill/>
        </p:spPr>
        <p:txBody>
          <a:bodyPr wrap="none" rtlCol="0">
            <a:spAutoFit/>
          </a:bodyPr>
          <a:lstStyle/>
          <a:p>
            <a:r>
              <a:rPr lang="en-US" sz="1400" dirty="0" smtClean="0"/>
              <a:t>E-NNI</a:t>
            </a:r>
          </a:p>
          <a:p>
            <a:r>
              <a:rPr lang="en-US" sz="1400" dirty="0" smtClean="0"/>
              <a:t>Link 1</a:t>
            </a:r>
            <a:endParaRPr lang="en-GB" sz="1400" dirty="0"/>
          </a:p>
        </p:txBody>
      </p:sp>
      <p:sp>
        <p:nvSpPr>
          <p:cNvPr id="157" name="Rectangle 156"/>
          <p:cNvSpPr/>
          <p:nvPr/>
        </p:nvSpPr>
        <p:spPr bwMode="auto">
          <a:xfrm>
            <a:off x="784175"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a:off x="784175"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9" name="Rectangle 158"/>
          <p:cNvSpPr/>
          <p:nvPr/>
        </p:nvSpPr>
        <p:spPr bwMode="auto">
          <a:xfrm>
            <a:off x="784175"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784175"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Rectangle 160"/>
          <p:cNvSpPr/>
          <p:nvPr/>
        </p:nvSpPr>
        <p:spPr bwMode="auto">
          <a:xfrm>
            <a:off x="784175"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2" name="Rectangle 161"/>
          <p:cNvSpPr/>
          <p:nvPr/>
        </p:nvSpPr>
        <p:spPr bwMode="auto">
          <a:xfrm>
            <a:off x="784175"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63" name="Straight Connector 162"/>
          <p:cNvCxnSpPr/>
          <p:nvPr/>
        </p:nvCxnSpPr>
        <p:spPr bwMode="auto">
          <a:xfrm flipV="1">
            <a:off x="1216223"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3" name="Group 319"/>
          <p:cNvGrpSpPr/>
          <p:nvPr/>
        </p:nvGrpSpPr>
        <p:grpSpPr>
          <a:xfrm>
            <a:off x="9137104" y="3288432"/>
            <a:ext cx="792088" cy="216023"/>
            <a:chOff x="8993088" y="4440560"/>
            <a:chExt cx="792088" cy="216023"/>
          </a:xfrm>
        </p:grpSpPr>
        <p:grpSp>
          <p:nvGrpSpPr>
            <p:cNvPr id="4" name="Group 178"/>
            <p:cNvGrpSpPr/>
            <p:nvPr/>
          </p:nvGrpSpPr>
          <p:grpSpPr>
            <a:xfrm>
              <a:off x="8993088" y="4440560"/>
              <a:ext cx="216024" cy="216023"/>
              <a:chOff x="9209112" y="7464897"/>
              <a:chExt cx="432048" cy="216023"/>
            </a:xfrm>
          </p:grpSpPr>
          <p:sp>
            <p:nvSpPr>
              <p:cNvPr id="180" name="Flowchart: Delay 17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1" name="Flowchart: Delay 18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 name="Group 183"/>
            <p:cNvGrpSpPr/>
            <p:nvPr/>
          </p:nvGrpSpPr>
          <p:grpSpPr>
            <a:xfrm>
              <a:off x="9281120" y="4440560"/>
              <a:ext cx="216024" cy="216023"/>
              <a:chOff x="9209112" y="7464897"/>
              <a:chExt cx="432048" cy="216023"/>
            </a:xfrm>
          </p:grpSpPr>
          <p:sp>
            <p:nvSpPr>
              <p:cNvPr id="185" name="Flowchart: Delay 18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6" name="Flowchart: Delay 18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88"/>
            <p:cNvGrpSpPr/>
            <p:nvPr/>
          </p:nvGrpSpPr>
          <p:grpSpPr>
            <a:xfrm>
              <a:off x="9569152" y="4440560"/>
              <a:ext cx="216024" cy="216023"/>
              <a:chOff x="9209112" y="7464897"/>
              <a:chExt cx="432048" cy="216023"/>
            </a:xfrm>
          </p:grpSpPr>
          <p:sp>
            <p:nvSpPr>
              <p:cNvPr id="190" name="Flowchart: Delay 18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1" name="Flowchart: Delay 19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 name="Group 193"/>
          <p:cNvGrpSpPr/>
          <p:nvPr/>
        </p:nvGrpSpPr>
        <p:grpSpPr>
          <a:xfrm>
            <a:off x="10145216" y="3000400"/>
            <a:ext cx="792088" cy="792088"/>
            <a:chOff x="8993088" y="4152528"/>
            <a:chExt cx="792088" cy="792088"/>
          </a:xfrm>
        </p:grpSpPr>
        <p:sp>
          <p:nvSpPr>
            <p:cNvPr id="195" name="Isosceles Triangle 194"/>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6" name="Group 178"/>
            <p:cNvGrpSpPr/>
            <p:nvPr/>
          </p:nvGrpSpPr>
          <p:grpSpPr>
            <a:xfrm>
              <a:off x="8993088" y="4440560"/>
              <a:ext cx="216024" cy="216023"/>
              <a:chOff x="9209112" y="7464897"/>
              <a:chExt cx="432048" cy="216023"/>
            </a:xfrm>
          </p:grpSpPr>
          <p:sp>
            <p:nvSpPr>
              <p:cNvPr id="208" name="Flowchart: Delay 20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9" name="Flowchart: Delay 20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97" name="Isosceles Triangle 196"/>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8" name="Isosceles Triangle 197"/>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2" name="Group 183"/>
            <p:cNvGrpSpPr/>
            <p:nvPr/>
          </p:nvGrpSpPr>
          <p:grpSpPr>
            <a:xfrm>
              <a:off x="9281120" y="4440560"/>
              <a:ext cx="216024" cy="216023"/>
              <a:chOff x="9209112" y="7464897"/>
              <a:chExt cx="432048" cy="216023"/>
            </a:xfrm>
          </p:grpSpPr>
          <p:sp>
            <p:nvSpPr>
              <p:cNvPr id="206" name="Flowchart: Delay 20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7" name="Flowchart: Delay 20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0" name="Isosceles Triangle 199"/>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1" name="Isosceles Triangle 200"/>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8" name="Group 188"/>
            <p:cNvGrpSpPr/>
            <p:nvPr/>
          </p:nvGrpSpPr>
          <p:grpSpPr>
            <a:xfrm>
              <a:off x="9569152" y="4440560"/>
              <a:ext cx="216024" cy="216023"/>
              <a:chOff x="9209112" y="7464897"/>
              <a:chExt cx="432048" cy="216023"/>
            </a:xfrm>
          </p:grpSpPr>
          <p:sp>
            <p:nvSpPr>
              <p:cNvPr id="204" name="Flowchart: Delay 20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5" name="Flowchart: Delay 20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3" name="Isosceles Triangle 202"/>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249"/>
          <p:cNvGrpSpPr/>
          <p:nvPr/>
        </p:nvGrpSpPr>
        <p:grpSpPr>
          <a:xfrm>
            <a:off x="1864296" y="3000400"/>
            <a:ext cx="792088" cy="792088"/>
            <a:chOff x="8993088" y="4152528"/>
            <a:chExt cx="792088" cy="792088"/>
          </a:xfrm>
        </p:grpSpPr>
        <p:sp>
          <p:nvSpPr>
            <p:cNvPr id="251" name="Isosceles Triangle 250"/>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3" name="Group 251"/>
            <p:cNvGrpSpPr/>
            <p:nvPr/>
          </p:nvGrpSpPr>
          <p:grpSpPr>
            <a:xfrm>
              <a:off x="8993088" y="4440560"/>
              <a:ext cx="216024" cy="216023"/>
              <a:chOff x="9209112" y="7464897"/>
              <a:chExt cx="432048" cy="216023"/>
            </a:xfrm>
          </p:grpSpPr>
          <p:sp>
            <p:nvSpPr>
              <p:cNvPr id="264" name="Flowchart: Delay 26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5" name="Flowchart: Delay 26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3" name="Isosceles Triangle 252"/>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Isosceles Triangle 253"/>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0" name="Group 254"/>
            <p:cNvGrpSpPr/>
            <p:nvPr/>
          </p:nvGrpSpPr>
          <p:grpSpPr>
            <a:xfrm>
              <a:off x="9281120" y="4440560"/>
              <a:ext cx="216024" cy="216023"/>
              <a:chOff x="9209112" y="7464897"/>
              <a:chExt cx="432048" cy="216023"/>
            </a:xfrm>
          </p:grpSpPr>
          <p:sp>
            <p:nvSpPr>
              <p:cNvPr id="262" name="Flowchart: Delay 261"/>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3" name="Flowchart: Delay 262"/>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6" name="Isosceles Triangle 255"/>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Isosceles Triangle 256"/>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6" name="Group 257"/>
            <p:cNvGrpSpPr/>
            <p:nvPr/>
          </p:nvGrpSpPr>
          <p:grpSpPr>
            <a:xfrm>
              <a:off x="9569152" y="4440560"/>
              <a:ext cx="216024" cy="216023"/>
              <a:chOff x="9209112" y="7464897"/>
              <a:chExt cx="432048" cy="216023"/>
            </a:xfrm>
          </p:grpSpPr>
          <p:sp>
            <p:nvSpPr>
              <p:cNvPr id="260" name="Flowchart: Delay 25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1" name="Flowchart: Delay 26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9" name="Isosceles Triangle 258"/>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2" name="Group 265"/>
          <p:cNvGrpSpPr/>
          <p:nvPr/>
        </p:nvGrpSpPr>
        <p:grpSpPr>
          <a:xfrm>
            <a:off x="856184" y="3000400"/>
            <a:ext cx="792088" cy="792088"/>
            <a:chOff x="8993088" y="4152528"/>
            <a:chExt cx="792088" cy="792088"/>
          </a:xfrm>
        </p:grpSpPr>
        <p:sp>
          <p:nvSpPr>
            <p:cNvPr id="267" name="Isosceles Triangle 266"/>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7" name="Group 267"/>
            <p:cNvGrpSpPr/>
            <p:nvPr/>
          </p:nvGrpSpPr>
          <p:grpSpPr>
            <a:xfrm>
              <a:off x="8993088" y="4440560"/>
              <a:ext cx="216024" cy="216023"/>
              <a:chOff x="9209112" y="7464897"/>
              <a:chExt cx="432048" cy="216023"/>
            </a:xfrm>
          </p:grpSpPr>
          <p:sp>
            <p:nvSpPr>
              <p:cNvPr id="280" name="Flowchart: Delay 27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1" name="Flowchart: Delay 28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69" name="Isosceles Triangle 268"/>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0" name="Isosceles Triangle 269"/>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8" name="Group 270"/>
            <p:cNvGrpSpPr/>
            <p:nvPr/>
          </p:nvGrpSpPr>
          <p:grpSpPr>
            <a:xfrm>
              <a:off x="9281120" y="4440560"/>
              <a:ext cx="216024" cy="216023"/>
              <a:chOff x="9209112" y="7464897"/>
              <a:chExt cx="432048" cy="216023"/>
            </a:xfrm>
          </p:grpSpPr>
          <p:sp>
            <p:nvSpPr>
              <p:cNvPr id="278" name="Flowchart: Delay 27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9" name="Flowchart: Delay 27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2" name="Isosceles Triangle 271"/>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3" name="Isosceles Triangle 272"/>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9" name="Group 273"/>
            <p:cNvGrpSpPr/>
            <p:nvPr/>
          </p:nvGrpSpPr>
          <p:grpSpPr>
            <a:xfrm>
              <a:off x="9569152" y="4440560"/>
              <a:ext cx="216024" cy="216023"/>
              <a:chOff x="9209112" y="7464897"/>
              <a:chExt cx="432048" cy="216023"/>
            </a:xfrm>
          </p:grpSpPr>
          <p:sp>
            <p:nvSpPr>
              <p:cNvPr id="276" name="Flowchart: Delay 27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Flowchart: Delay 27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5" name="Isosceles Triangle 274"/>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0" name="Group 294"/>
          <p:cNvGrpSpPr/>
          <p:nvPr/>
        </p:nvGrpSpPr>
        <p:grpSpPr>
          <a:xfrm>
            <a:off x="2872408" y="3288432"/>
            <a:ext cx="792088" cy="216023"/>
            <a:chOff x="2728392" y="4440560"/>
            <a:chExt cx="792088" cy="216023"/>
          </a:xfrm>
        </p:grpSpPr>
        <p:grpSp>
          <p:nvGrpSpPr>
            <p:cNvPr id="61" name="Group 282"/>
            <p:cNvGrpSpPr/>
            <p:nvPr/>
          </p:nvGrpSpPr>
          <p:grpSpPr>
            <a:xfrm>
              <a:off x="2728392" y="4440560"/>
              <a:ext cx="216024" cy="216023"/>
              <a:chOff x="9209112" y="7464897"/>
              <a:chExt cx="432048" cy="216023"/>
            </a:xfrm>
          </p:grpSpPr>
          <p:sp>
            <p:nvSpPr>
              <p:cNvPr id="293" name="Flowchart: Delay 29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Flowchart: Delay 29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2" name="Group 284"/>
            <p:cNvGrpSpPr/>
            <p:nvPr/>
          </p:nvGrpSpPr>
          <p:grpSpPr>
            <a:xfrm>
              <a:off x="3016424" y="4440560"/>
              <a:ext cx="216024" cy="216023"/>
              <a:chOff x="9209112" y="7464897"/>
              <a:chExt cx="432048" cy="216023"/>
            </a:xfrm>
          </p:grpSpPr>
          <p:sp>
            <p:nvSpPr>
              <p:cNvPr id="291" name="Flowchart: Delay 29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2" name="Flowchart: Delay 29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3" name="Group 286"/>
            <p:cNvGrpSpPr/>
            <p:nvPr/>
          </p:nvGrpSpPr>
          <p:grpSpPr>
            <a:xfrm>
              <a:off x="3304456" y="4440560"/>
              <a:ext cx="216024" cy="216023"/>
              <a:chOff x="9209112" y="7464897"/>
              <a:chExt cx="432048" cy="216023"/>
            </a:xfrm>
          </p:grpSpPr>
          <p:sp>
            <p:nvSpPr>
              <p:cNvPr id="289" name="Flowchart: Delay 28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0" name="Flowchart: Delay 28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296" name="Rectangle 295"/>
          <p:cNvSpPr/>
          <p:nvPr/>
        </p:nvSpPr>
        <p:spPr bwMode="auto">
          <a:xfrm flipH="1">
            <a:off x="11081320"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7" name="Rectangle 296"/>
          <p:cNvSpPr/>
          <p:nvPr/>
        </p:nvSpPr>
        <p:spPr bwMode="auto">
          <a:xfrm flipH="1">
            <a:off x="11081320"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8" name="Rectangle 297"/>
          <p:cNvSpPr/>
          <p:nvPr/>
        </p:nvSpPr>
        <p:spPr bwMode="auto">
          <a:xfrm flipH="1">
            <a:off x="11081320"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9" name="Rectangle 298"/>
          <p:cNvSpPr/>
          <p:nvPr/>
        </p:nvSpPr>
        <p:spPr bwMode="auto">
          <a:xfrm flipH="1">
            <a:off x="11081320"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0" name="Rectangle 299"/>
          <p:cNvSpPr/>
          <p:nvPr/>
        </p:nvSpPr>
        <p:spPr bwMode="auto">
          <a:xfrm flipH="1">
            <a:off x="11081320"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1" name="Rectangle 300"/>
          <p:cNvSpPr/>
          <p:nvPr/>
        </p:nvSpPr>
        <p:spPr bwMode="auto">
          <a:xfrm flipH="1">
            <a:off x="11081320"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302" name="Straight Connector 301"/>
          <p:cNvCxnSpPr/>
          <p:nvPr/>
        </p:nvCxnSpPr>
        <p:spPr bwMode="auto">
          <a:xfrm flipH="1" flipV="1">
            <a:off x="11585376"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03" name="TextBox 302"/>
          <p:cNvSpPr txBox="1"/>
          <p:nvPr/>
        </p:nvSpPr>
        <p:spPr>
          <a:xfrm flipH="1">
            <a:off x="11585376" y="5357500"/>
            <a:ext cx="710451" cy="523220"/>
          </a:xfrm>
          <a:prstGeom prst="rect">
            <a:avLst/>
          </a:prstGeom>
          <a:noFill/>
        </p:spPr>
        <p:txBody>
          <a:bodyPr wrap="none" rtlCol="0">
            <a:spAutoFit/>
          </a:bodyPr>
          <a:lstStyle/>
          <a:p>
            <a:r>
              <a:rPr lang="en-US" sz="1400" dirty="0" smtClean="0"/>
              <a:t>E-NNI</a:t>
            </a:r>
          </a:p>
          <a:p>
            <a:r>
              <a:rPr lang="en-US" sz="1400" dirty="0" smtClean="0"/>
              <a:t>Link 4</a:t>
            </a:r>
            <a:endParaRPr lang="en-GB" sz="1400" dirty="0"/>
          </a:p>
        </p:txBody>
      </p:sp>
      <p:grpSp>
        <p:nvGrpSpPr>
          <p:cNvPr id="64" name="Group 303"/>
          <p:cNvGrpSpPr/>
          <p:nvPr/>
        </p:nvGrpSpPr>
        <p:grpSpPr>
          <a:xfrm>
            <a:off x="11151150" y="3000400"/>
            <a:ext cx="792088" cy="792088"/>
            <a:chOff x="8993088" y="4152528"/>
            <a:chExt cx="792088" cy="792088"/>
          </a:xfrm>
        </p:grpSpPr>
        <p:sp>
          <p:nvSpPr>
            <p:cNvPr id="305" name="Isosceles Triangle 304"/>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5" name="Group 178"/>
            <p:cNvGrpSpPr/>
            <p:nvPr/>
          </p:nvGrpSpPr>
          <p:grpSpPr>
            <a:xfrm>
              <a:off x="8993088" y="4440560"/>
              <a:ext cx="216024" cy="216023"/>
              <a:chOff x="9209112" y="7464897"/>
              <a:chExt cx="432048" cy="216023"/>
            </a:xfrm>
          </p:grpSpPr>
          <p:sp>
            <p:nvSpPr>
              <p:cNvPr id="318" name="Flowchart: Delay 31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9" name="Flowchart: Delay 31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07" name="Isosceles Triangle 306"/>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8" name="Isosceles Triangle 307"/>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6" name="Group 183"/>
            <p:cNvGrpSpPr/>
            <p:nvPr/>
          </p:nvGrpSpPr>
          <p:grpSpPr>
            <a:xfrm>
              <a:off x="9281120" y="4440560"/>
              <a:ext cx="216024" cy="216023"/>
              <a:chOff x="9209112" y="7464897"/>
              <a:chExt cx="432048" cy="216023"/>
            </a:xfrm>
          </p:grpSpPr>
          <p:sp>
            <p:nvSpPr>
              <p:cNvPr id="316" name="Flowchart: Delay 31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7" name="Flowchart: Delay 31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10" name="Isosceles Triangle 309"/>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1" name="Isosceles Triangle 310"/>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7" name="Group 188"/>
            <p:cNvGrpSpPr/>
            <p:nvPr/>
          </p:nvGrpSpPr>
          <p:grpSpPr>
            <a:xfrm>
              <a:off x="9569152" y="4440560"/>
              <a:ext cx="216024" cy="216023"/>
              <a:chOff x="9209112" y="7464897"/>
              <a:chExt cx="432048" cy="216023"/>
            </a:xfrm>
          </p:grpSpPr>
          <p:sp>
            <p:nvSpPr>
              <p:cNvPr id="314" name="Flowchart: Delay 31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5" name="Flowchart: Delay 31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13" name="Isosceles Triangle 312"/>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324"/>
          <p:cNvGrpSpPr/>
          <p:nvPr/>
        </p:nvGrpSpPr>
        <p:grpSpPr>
          <a:xfrm>
            <a:off x="10369152" y="4368552"/>
            <a:ext cx="1424336" cy="216024"/>
            <a:chOff x="10225136" y="5376664"/>
            <a:chExt cx="1424336" cy="216024"/>
          </a:xfrm>
        </p:grpSpPr>
        <p:sp>
          <p:nvSpPr>
            <p:cNvPr id="143" name="Isosceles Triangle 142"/>
            <p:cNvSpPr/>
            <p:nvPr/>
          </p:nvSpPr>
          <p:spPr bwMode="auto">
            <a:xfrm flipV="1">
              <a:off x="112253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1" name="Isosceles Triangle 320"/>
            <p:cNvSpPr/>
            <p:nvPr/>
          </p:nvSpPr>
          <p:spPr bwMode="auto">
            <a:xfrm flipV="1">
              <a:off x="102251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9" name="Group 325"/>
          <p:cNvGrpSpPr/>
          <p:nvPr/>
        </p:nvGrpSpPr>
        <p:grpSpPr>
          <a:xfrm>
            <a:off x="1000200" y="4368552"/>
            <a:ext cx="1512168" cy="216024"/>
            <a:chOff x="7120880" y="5376664"/>
            <a:chExt cx="1512168" cy="216024"/>
          </a:xfrm>
        </p:grpSpPr>
        <p:sp>
          <p:nvSpPr>
            <p:cNvPr id="330" name="Isosceles Triangle 329"/>
            <p:cNvSpPr/>
            <p:nvPr/>
          </p:nvSpPr>
          <p:spPr bwMode="auto">
            <a:xfrm flipV="1">
              <a:off x="8208912"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flipV="1">
              <a:off x="7120880"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89" name="Rectangle 388"/>
          <p:cNvSpPr/>
          <p:nvPr/>
        </p:nvSpPr>
        <p:spPr bwMode="auto">
          <a:xfrm>
            <a:off x="2800400"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90" name="Rectangle 389"/>
          <p:cNvSpPr/>
          <p:nvPr/>
        </p:nvSpPr>
        <p:spPr bwMode="auto">
          <a:xfrm>
            <a:off x="2800400"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397" name="Straight Connector 396"/>
          <p:cNvCxnSpPr/>
          <p:nvPr/>
        </p:nvCxnSpPr>
        <p:spPr bwMode="auto">
          <a:xfrm>
            <a:off x="3304456"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8" name="Rectangle 397"/>
          <p:cNvSpPr/>
          <p:nvPr/>
        </p:nvSpPr>
        <p:spPr bwMode="auto">
          <a:xfrm>
            <a:off x="2800400"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1" name="Rectangle 400"/>
          <p:cNvSpPr/>
          <p:nvPr/>
        </p:nvSpPr>
        <p:spPr bwMode="auto">
          <a:xfrm>
            <a:off x="2800400"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4" name="Rectangle 403"/>
          <p:cNvSpPr/>
          <p:nvPr/>
        </p:nvSpPr>
        <p:spPr bwMode="auto">
          <a:xfrm>
            <a:off x="2800400"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1" name="Rectangle 500"/>
          <p:cNvSpPr/>
          <p:nvPr/>
        </p:nvSpPr>
        <p:spPr bwMode="auto">
          <a:xfrm>
            <a:off x="3808512"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2" name="Rectangle 501"/>
          <p:cNvSpPr/>
          <p:nvPr/>
        </p:nvSpPr>
        <p:spPr bwMode="auto">
          <a:xfrm>
            <a:off x="3808512"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03" name="Straight Connector 502"/>
          <p:cNvCxnSpPr/>
          <p:nvPr/>
        </p:nvCxnSpPr>
        <p:spPr bwMode="auto">
          <a:xfrm>
            <a:off x="4312568"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4" name="Rectangle 503"/>
          <p:cNvSpPr/>
          <p:nvPr/>
        </p:nvSpPr>
        <p:spPr bwMode="auto">
          <a:xfrm>
            <a:off x="3808512"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5" name="Rectangle 504"/>
          <p:cNvSpPr/>
          <p:nvPr/>
        </p:nvSpPr>
        <p:spPr bwMode="auto">
          <a:xfrm>
            <a:off x="3808512"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6" name="Rectangle 505"/>
          <p:cNvSpPr/>
          <p:nvPr/>
        </p:nvSpPr>
        <p:spPr bwMode="auto">
          <a:xfrm>
            <a:off x="3808512"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7" name="Rectangle 506"/>
          <p:cNvSpPr/>
          <p:nvPr/>
        </p:nvSpPr>
        <p:spPr bwMode="auto">
          <a:xfrm>
            <a:off x="4816624"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8" name="Rectangle 507"/>
          <p:cNvSpPr/>
          <p:nvPr/>
        </p:nvSpPr>
        <p:spPr bwMode="auto">
          <a:xfrm>
            <a:off x="4816624"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09" name="Straight Connector 508"/>
          <p:cNvCxnSpPr/>
          <p:nvPr/>
        </p:nvCxnSpPr>
        <p:spPr bwMode="auto">
          <a:xfrm>
            <a:off x="5320680"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0" name="Rectangle 509"/>
          <p:cNvSpPr/>
          <p:nvPr/>
        </p:nvSpPr>
        <p:spPr bwMode="auto">
          <a:xfrm>
            <a:off x="4816624"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1" name="Rectangle 510"/>
          <p:cNvSpPr/>
          <p:nvPr/>
        </p:nvSpPr>
        <p:spPr bwMode="auto">
          <a:xfrm>
            <a:off x="4816624"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2" name="Rectangle 511"/>
          <p:cNvSpPr/>
          <p:nvPr/>
        </p:nvSpPr>
        <p:spPr bwMode="auto">
          <a:xfrm>
            <a:off x="4816624"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3" name="Isosceles Triangle 512"/>
          <p:cNvSpPr/>
          <p:nvPr/>
        </p:nvSpPr>
        <p:spPr bwMode="auto">
          <a:xfrm flipV="1">
            <a:off x="3952528"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4" name="Isosceles Triangle 513"/>
          <p:cNvSpPr/>
          <p:nvPr/>
        </p:nvSpPr>
        <p:spPr bwMode="auto">
          <a:xfrm flipV="1">
            <a:off x="4320952"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5" name="Isosceles Triangle 514"/>
          <p:cNvSpPr/>
          <p:nvPr/>
        </p:nvSpPr>
        <p:spPr bwMode="auto">
          <a:xfrm flipV="1">
            <a:off x="4969024"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6" name="Isosceles Triangle 515"/>
          <p:cNvSpPr/>
          <p:nvPr/>
        </p:nvSpPr>
        <p:spPr bwMode="auto">
          <a:xfrm flipV="1">
            <a:off x="5329064"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7" name="Isosceles Triangle 516"/>
          <p:cNvSpPr/>
          <p:nvPr/>
        </p:nvSpPr>
        <p:spPr bwMode="auto">
          <a:xfrm flipV="1">
            <a:off x="3096816"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19" name="Straight Arrow Connector 518"/>
          <p:cNvCxnSpPr/>
          <p:nvPr/>
        </p:nvCxnSpPr>
        <p:spPr bwMode="auto">
          <a:xfrm>
            <a:off x="640160" y="2928392"/>
            <a:ext cx="2178"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520" name="TextBox 519"/>
          <p:cNvSpPr txBox="1"/>
          <p:nvPr/>
        </p:nvSpPr>
        <p:spPr>
          <a:xfrm rot="16200000" flipH="1">
            <a:off x="367226" y="3849399"/>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cxnSp>
        <p:nvCxnSpPr>
          <p:cNvPr id="521" name="Straight Arrow Connector 520"/>
          <p:cNvCxnSpPr/>
          <p:nvPr/>
        </p:nvCxnSpPr>
        <p:spPr bwMode="auto">
          <a:xfrm>
            <a:off x="12203250" y="2928392"/>
            <a:ext cx="2178"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522" name="TextBox 521"/>
          <p:cNvSpPr txBox="1"/>
          <p:nvPr/>
        </p:nvSpPr>
        <p:spPr>
          <a:xfrm rot="5400000">
            <a:off x="11960514" y="3849399"/>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523" name="Rectangle 522"/>
          <p:cNvSpPr/>
          <p:nvPr/>
        </p:nvSpPr>
        <p:spPr bwMode="auto">
          <a:xfrm>
            <a:off x="7048872"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4" name="Rectangle 523"/>
          <p:cNvSpPr/>
          <p:nvPr/>
        </p:nvSpPr>
        <p:spPr bwMode="auto">
          <a:xfrm>
            <a:off x="7048872"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25" name="Straight Connector 524"/>
          <p:cNvCxnSpPr/>
          <p:nvPr/>
        </p:nvCxnSpPr>
        <p:spPr bwMode="auto">
          <a:xfrm>
            <a:off x="7552928"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26" name="Rectangle 525"/>
          <p:cNvSpPr/>
          <p:nvPr/>
        </p:nvSpPr>
        <p:spPr bwMode="auto">
          <a:xfrm>
            <a:off x="7048872"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7" name="Rectangle 526"/>
          <p:cNvSpPr/>
          <p:nvPr/>
        </p:nvSpPr>
        <p:spPr bwMode="auto">
          <a:xfrm>
            <a:off x="7048872"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8" name="Rectangle 527"/>
          <p:cNvSpPr/>
          <p:nvPr/>
        </p:nvSpPr>
        <p:spPr bwMode="auto">
          <a:xfrm>
            <a:off x="7048872"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9" name="Rectangle 528"/>
          <p:cNvSpPr/>
          <p:nvPr/>
        </p:nvSpPr>
        <p:spPr bwMode="auto">
          <a:xfrm>
            <a:off x="8056984"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0" name="Rectangle 529"/>
          <p:cNvSpPr/>
          <p:nvPr/>
        </p:nvSpPr>
        <p:spPr bwMode="auto">
          <a:xfrm>
            <a:off x="8056984"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31" name="Straight Connector 530"/>
          <p:cNvCxnSpPr/>
          <p:nvPr/>
        </p:nvCxnSpPr>
        <p:spPr bwMode="auto">
          <a:xfrm>
            <a:off x="8561040"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32" name="Rectangle 531"/>
          <p:cNvSpPr/>
          <p:nvPr/>
        </p:nvSpPr>
        <p:spPr bwMode="auto">
          <a:xfrm>
            <a:off x="8056984"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3" name="Rectangle 532"/>
          <p:cNvSpPr/>
          <p:nvPr/>
        </p:nvSpPr>
        <p:spPr bwMode="auto">
          <a:xfrm>
            <a:off x="8056984"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4" name="Rectangle 533"/>
          <p:cNvSpPr/>
          <p:nvPr/>
        </p:nvSpPr>
        <p:spPr bwMode="auto">
          <a:xfrm>
            <a:off x="8056984"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5" name="Rectangle 534"/>
          <p:cNvSpPr/>
          <p:nvPr/>
        </p:nvSpPr>
        <p:spPr bwMode="auto">
          <a:xfrm>
            <a:off x="9065096"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6" name="Rectangle 535"/>
          <p:cNvSpPr/>
          <p:nvPr/>
        </p:nvSpPr>
        <p:spPr bwMode="auto">
          <a:xfrm>
            <a:off x="906509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37" name="Straight Connector 536"/>
          <p:cNvCxnSpPr/>
          <p:nvPr/>
        </p:nvCxnSpPr>
        <p:spPr bwMode="auto">
          <a:xfrm>
            <a:off x="9569152"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38" name="Rectangle 537"/>
          <p:cNvSpPr/>
          <p:nvPr/>
        </p:nvSpPr>
        <p:spPr bwMode="auto">
          <a:xfrm>
            <a:off x="9065096"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9" name="Rectangle 538"/>
          <p:cNvSpPr/>
          <p:nvPr/>
        </p:nvSpPr>
        <p:spPr bwMode="auto">
          <a:xfrm>
            <a:off x="9065096"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40" name="Rectangle 539"/>
          <p:cNvSpPr/>
          <p:nvPr/>
        </p:nvSpPr>
        <p:spPr bwMode="auto">
          <a:xfrm>
            <a:off x="9065096"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41" name="Isosceles Triangle 540"/>
          <p:cNvSpPr/>
          <p:nvPr/>
        </p:nvSpPr>
        <p:spPr bwMode="auto">
          <a:xfrm flipV="1">
            <a:off x="8201000"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2" name="Isosceles Triangle 541"/>
          <p:cNvSpPr/>
          <p:nvPr/>
        </p:nvSpPr>
        <p:spPr bwMode="auto">
          <a:xfrm flipV="1">
            <a:off x="8569424"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3" name="Isosceles Triangle 542"/>
          <p:cNvSpPr/>
          <p:nvPr/>
        </p:nvSpPr>
        <p:spPr bwMode="auto">
          <a:xfrm flipV="1">
            <a:off x="7552928"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4" name="Isosceles Triangle 543"/>
          <p:cNvSpPr/>
          <p:nvPr/>
        </p:nvSpPr>
        <p:spPr bwMode="auto">
          <a:xfrm flipV="1">
            <a:off x="9425136"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5" name="Isosceles Triangle 544"/>
          <p:cNvSpPr/>
          <p:nvPr/>
        </p:nvSpPr>
        <p:spPr bwMode="auto">
          <a:xfrm flipV="1">
            <a:off x="7192888"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 name="Freeform 53"/>
          <p:cNvSpPr/>
          <p:nvPr/>
        </p:nvSpPr>
        <p:spPr bwMode="auto">
          <a:xfrm flipH="1" flipV="1">
            <a:off x="6400800" y="5664693"/>
            <a:ext cx="1296144" cy="21602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38100"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32" name="Freeform 631"/>
          <p:cNvSpPr/>
          <p:nvPr/>
        </p:nvSpPr>
        <p:spPr bwMode="auto">
          <a:xfrm flipV="1">
            <a:off x="5104656" y="5664691"/>
            <a:ext cx="1296144" cy="21602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38100"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36" name="Freeform 635"/>
          <p:cNvSpPr/>
          <p:nvPr/>
        </p:nvSpPr>
        <p:spPr bwMode="auto">
          <a:xfrm flipH="1" flipV="1">
            <a:off x="6040760" y="5664698"/>
            <a:ext cx="1296144" cy="144016"/>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381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37" name="Freeform 636"/>
          <p:cNvSpPr/>
          <p:nvPr/>
        </p:nvSpPr>
        <p:spPr bwMode="auto">
          <a:xfrm flipV="1">
            <a:off x="5464696" y="5664696"/>
            <a:ext cx="1296144" cy="144016"/>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381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cxnSp>
        <p:nvCxnSpPr>
          <p:cNvPr id="640" name="Straight Arrow Connector 639"/>
          <p:cNvCxnSpPr/>
          <p:nvPr/>
        </p:nvCxnSpPr>
        <p:spPr bwMode="auto">
          <a:xfrm>
            <a:off x="6832848" y="4944616"/>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641" name="TextBox 640"/>
          <p:cNvSpPr txBox="1"/>
          <p:nvPr/>
        </p:nvSpPr>
        <p:spPr>
          <a:xfrm rot="16200000" flipH="1">
            <a:off x="6559914" y="5217551"/>
            <a:ext cx="504058" cy="246221"/>
          </a:xfrm>
          <a:prstGeom prst="rect">
            <a:avLst/>
          </a:prstGeom>
          <a:solidFill>
            <a:schemeClr val="bg1"/>
          </a:solidFill>
        </p:spPr>
        <p:txBody>
          <a:bodyPr wrap="square" lIns="0" tIns="0" rIns="0" bIns="0" rtlCol="0">
            <a:spAutoFit/>
          </a:bodyPr>
          <a:lstStyle/>
          <a:p>
            <a:pPr algn="ctr"/>
            <a:r>
              <a:rPr lang="en-GB" sz="1600" dirty="0" smtClean="0"/>
              <a:t>CBP</a:t>
            </a:r>
            <a:endParaRPr lang="en-GB" sz="1600" dirty="0"/>
          </a:p>
        </p:txBody>
      </p:sp>
      <p:cxnSp>
        <p:nvCxnSpPr>
          <p:cNvPr id="643" name="Straight Arrow Connector 642"/>
          <p:cNvCxnSpPr/>
          <p:nvPr/>
        </p:nvCxnSpPr>
        <p:spPr bwMode="auto">
          <a:xfrm>
            <a:off x="5896744" y="4944616"/>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644" name="TextBox 643"/>
          <p:cNvSpPr txBox="1"/>
          <p:nvPr/>
        </p:nvSpPr>
        <p:spPr>
          <a:xfrm rot="5400000">
            <a:off x="5665620" y="5217551"/>
            <a:ext cx="504058" cy="246221"/>
          </a:xfrm>
          <a:prstGeom prst="rect">
            <a:avLst/>
          </a:prstGeom>
          <a:solidFill>
            <a:schemeClr val="bg1"/>
          </a:solidFill>
        </p:spPr>
        <p:txBody>
          <a:bodyPr wrap="square" lIns="0" tIns="0" rIns="0" bIns="0" rtlCol="0">
            <a:spAutoFit/>
          </a:bodyPr>
          <a:lstStyle/>
          <a:p>
            <a:pPr algn="ctr"/>
            <a:r>
              <a:rPr lang="en-GB" sz="1600" dirty="0" smtClean="0"/>
              <a:t>CBP</a:t>
            </a:r>
            <a:endParaRPr lang="en-GB" sz="1600" dirty="0"/>
          </a:p>
        </p:txBody>
      </p:sp>
      <p:sp>
        <p:nvSpPr>
          <p:cNvPr id="114" name="TextBox 113"/>
          <p:cNvSpPr txBox="1"/>
          <p:nvPr/>
        </p:nvSpPr>
        <p:spPr>
          <a:xfrm>
            <a:off x="5968752" y="4920516"/>
            <a:ext cx="864096" cy="769441"/>
          </a:xfrm>
          <a:prstGeom prst="rect">
            <a:avLst/>
          </a:prstGeom>
          <a:noFill/>
        </p:spPr>
        <p:txBody>
          <a:bodyPr wrap="square" rtlCol="0">
            <a:spAutoFit/>
          </a:bodyPr>
          <a:lstStyle/>
          <a:p>
            <a:pPr algn="ctr"/>
            <a:r>
              <a:rPr lang="en-US" sz="1100" dirty="0" smtClean="0"/>
              <a:t>Network  BVLAN (Virtual Link)</a:t>
            </a:r>
          </a:p>
        </p:txBody>
      </p:sp>
      <p:sp>
        <p:nvSpPr>
          <p:cNvPr id="656" name="Freeform 655"/>
          <p:cNvSpPr/>
          <p:nvPr/>
        </p:nvSpPr>
        <p:spPr bwMode="auto">
          <a:xfrm flipH="1" flipV="1">
            <a:off x="6400800" y="5664698"/>
            <a:ext cx="3168352" cy="288030"/>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38100"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57" name="Freeform 656"/>
          <p:cNvSpPr/>
          <p:nvPr/>
        </p:nvSpPr>
        <p:spPr bwMode="auto">
          <a:xfrm flipV="1">
            <a:off x="3232448" y="5664696"/>
            <a:ext cx="3168352" cy="288032"/>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38100"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39" name="TextBox 338"/>
          <p:cNvSpPr txBox="1"/>
          <p:nvPr/>
        </p:nvSpPr>
        <p:spPr>
          <a:xfrm>
            <a:off x="1936304" y="6168752"/>
            <a:ext cx="864096" cy="769441"/>
          </a:xfrm>
          <a:prstGeom prst="rect">
            <a:avLst/>
          </a:prstGeom>
          <a:noFill/>
        </p:spPr>
        <p:txBody>
          <a:bodyPr wrap="square" rtlCol="0">
            <a:spAutoFit/>
          </a:bodyPr>
          <a:lstStyle/>
          <a:p>
            <a:pPr algn="ctr"/>
            <a:r>
              <a:rPr lang="en-US" sz="1100" dirty="0" smtClean="0"/>
              <a:t>Intra-DAS BVLAN (Virtual Link)</a:t>
            </a:r>
            <a:endParaRPr lang="en-GB" sz="1100" dirty="0"/>
          </a:p>
        </p:txBody>
      </p:sp>
      <p:cxnSp>
        <p:nvCxnSpPr>
          <p:cNvPr id="659" name="Straight Connector 658"/>
          <p:cNvCxnSpPr/>
          <p:nvPr/>
        </p:nvCxnSpPr>
        <p:spPr bwMode="auto">
          <a:xfrm flipH="1">
            <a:off x="2584376" y="5880720"/>
            <a:ext cx="576064" cy="36004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660" name="Rectangle 659"/>
          <p:cNvSpPr/>
          <p:nvPr/>
        </p:nvSpPr>
        <p:spPr>
          <a:xfrm>
            <a:off x="5176664" y="6168752"/>
            <a:ext cx="1440160" cy="430887"/>
          </a:xfrm>
          <a:prstGeom prst="rect">
            <a:avLst/>
          </a:prstGeom>
        </p:spPr>
        <p:txBody>
          <a:bodyPr wrap="square">
            <a:spAutoFit/>
          </a:bodyPr>
          <a:lstStyle/>
          <a:p>
            <a:pPr lvl="0" algn="ctr"/>
            <a:r>
              <a:rPr lang="en-US" sz="1100" dirty="0" smtClean="0">
                <a:solidFill>
                  <a:srgbClr val="000000"/>
                </a:solidFill>
              </a:rPr>
              <a:t>Intra-DSS BVLAN (Virtual  Link)</a:t>
            </a:r>
            <a:endParaRPr lang="en-GB" sz="1100" dirty="0">
              <a:solidFill>
                <a:srgbClr val="000000"/>
              </a:solidFill>
            </a:endParaRPr>
          </a:p>
        </p:txBody>
      </p:sp>
      <p:cxnSp>
        <p:nvCxnSpPr>
          <p:cNvPr id="661" name="Straight Connector 660"/>
          <p:cNvCxnSpPr/>
          <p:nvPr/>
        </p:nvCxnSpPr>
        <p:spPr bwMode="auto">
          <a:xfrm flipH="1">
            <a:off x="6256784" y="5448672"/>
            <a:ext cx="144016" cy="36004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663" name="Straight Connector 662"/>
          <p:cNvCxnSpPr/>
          <p:nvPr/>
        </p:nvCxnSpPr>
        <p:spPr bwMode="auto">
          <a:xfrm flipH="1">
            <a:off x="5680720" y="5880720"/>
            <a:ext cx="144016" cy="36004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669" name="TextBox 668"/>
          <p:cNvSpPr txBox="1"/>
          <p:nvPr/>
        </p:nvSpPr>
        <p:spPr>
          <a:xfrm>
            <a:off x="2152328" y="5377825"/>
            <a:ext cx="864096" cy="430887"/>
          </a:xfrm>
          <a:prstGeom prst="rect">
            <a:avLst/>
          </a:prstGeom>
          <a:noFill/>
        </p:spPr>
        <p:txBody>
          <a:bodyPr wrap="square" rtlCol="0">
            <a:spAutoFit/>
          </a:bodyPr>
          <a:lstStyle/>
          <a:p>
            <a:pPr algn="ctr"/>
            <a:r>
              <a:rPr lang="en-US" sz="1100" b="0" dirty="0" smtClean="0"/>
              <a:t>BVLAN</a:t>
            </a:r>
          </a:p>
          <a:p>
            <a:pPr algn="ctr"/>
            <a:r>
              <a:rPr lang="en-GB" sz="1100" b="0" dirty="0" smtClean="0"/>
              <a:t>MEP</a:t>
            </a:r>
            <a:endParaRPr lang="en-GB" sz="1100" b="0" dirty="0"/>
          </a:p>
        </p:txBody>
      </p:sp>
      <p:sp>
        <p:nvSpPr>
          <p:cNvPr id="671" name="TextBox 670"/>
          <p:cNvSpPr txBox="1"/>
          <p:nvPr/>
        </p:nvSpPr>
        <p:spPr>
          <a:xfrm>
            <a:off x="-7912" y="2784376"/>
            <a:ext cx="648072" cy="430887"/>
          </a:xfrm>
          <a:prstGeom prst="rect">
            <a:avLst/>
          </a:prstGeom>
          <a:noFill/>
        </p:spPr>
        <p:txBody>
          <a:bodyPr wrap="square" rtlCol="0">
            <a:spAutoFit/>
          </a:bodyPr>
          <a:lstStyle/>
          <a:p>
            <a:pPr algn="ctr"/>
            <a:r>
              <a:rPr lang="en-GB" sz="1100" b="0" dirty="0" smtClean="0"/>
              <a:t>EC NO</a:t>
            </a:r>
            <a:endParaRPr lang="en-US" sz="1100" b="0" dirty="0" smtClean="0"/>
          </a:p>
          <a:p>
            <a:pPr algn="ctr"/>
            <a:r>
              <a:rPr lang="en-GB" sz="1100" b="0" dirty="0" smtClean="0"/>
              <a:t>MEP</a:t>
            </a:r>
            <a:endParaRPr lang="en-GB" sz="1100" b="0" dirty="0"/>
          </a:p>
        </p:txBody>
      </p:sp>
      <p:sp>
        <p:nvSpPr>
          <p:cNvPr id="672" name="TextBox 671"/>
          <p:cNvSpPr txBox="1"/>
          <p:nvPr/>
        </p:nvSpPr>
        <p:spPr>
          <a:xfrm>
            <a:off x="-79920" y="3505617"/>
            <a:ext cx="936104" cy="430887"/>
          </a:xfrm>
          <a:prstGeom prst="rect">
            <a:avLst/>
          </a:prstGeom>
          <a:noFill/>
        </p:spPr>
        <p:txBody>
          <a:bodyPr wrap="square" rtlCol="0">
            <a:spAutoFit/>
          </a:bodyPr>
          <a:lstStyle/>
          <a:p>
            <a:pPr algn="ctr"/>
            <a:r>
              <a:rPr lang="en-GB" sz="1100" b="0" dirty="0" smtClean="0"/>
              <a:t>EC E-NNI</a:t>
            </a:r>
            <a:endParaRPr lang="en-US" sz="1100" b="0" dirty="0" smtClean="0"/>
          </a:p>
          <a:p>
            <a:pPr algn="ctr"/>
            <a:r>
              <a:rPr lang="en-GB" sz="1100" b="0" dirty="0" smtClean="0"/>
              <a:t>MEP</a:t>
            </a:r>
            <a:endParaRPr lang="en-GB" sz="1100" b="0" dirty="0"/>
          </a:p>
        </p:txBody>
      </p:sp>
      <p:sp>
        <p:nvSpPr>
          <p:cNvPr id="673" name="TextBox 672"/>
          <p:cNvSpPr txBox="1"/>
          <p:nvPr/>
        </p:nvSpPr>
        <p:spPr>
          <a:xfrm>
            <a:off x="-7912" y="3145577"/>
            <a:ext cx="648072" cy="430887"/>
          </a:xfrm>
          <a:prstGeom prst="rect">
            <a:avLst/>
          </a:prstGeom>
          <a:noFill/>
        </p:spPr>
        <p:txBody>
          <a:bodyPr wrap="square" rtlCol="0">
            <a:spAutoFit/>
          </a:bodyPr>
          <a:lstStyle/>
          <a:p>
            <a:pPr algn="ctr"/>
            <a:r>
              <a:rPr lang="en-GB" sz="1100" b="0" dirty="0" smtClean="0"/>
              <a:t>EC SP</a:t>
            </a:r>
            <a:endParaRPr lang="en-US" sz="1100" b="0" dirty="0" smtClean="0"/>
          </a:p>
          <a:p>
            <a:pPr algn="ctr"/>
            <a:r>
              <a:rPr lang="en-GB" sz="1100" b="0" dirty="0" smtClean="0"/>
              <a:t>MIP</a:t>
            </a:r>
            <a:endParaRPr lang="en-GB" sz="1100" b="0" dirty="0"/>
          </a:p>
        </p:txBody>
      </p:sp>
      <p:sp>
        <p:nvSpPr>
          <p:cNvPr id="674" name="TextBox 673"/>
          <p:cNvSpPr txBox="1"/>
          <p:nvPr/>
        </p:nvSpPr>
        <p:spPr>
          <a:xfrm>
            <a:off x="6040760" y="3144416"/>
            <a:ext cx="648072" cy="430887"/>
          </a:xfrm>
          <a:prstGeom prst="rect">
            <a:avLst/>
          </a:prstGeom>
          <a:noFill/>
        </p:spPr>
        <p:txBody>
          <a:bodyPr wrap="square" rtlCol="0">
            <a:spAutoFit/>
          </a:bodyPr>
          <a:lstStyle/>
          <a:p>
            <a:pPr algn="ctr"/>
            <a:r>
              <a:rPr lang="en-GB" sz="1100" b="0" dirty="0" smtClean="0"/>
              <a:t>EC NO</a:t>
            </a:r>
            <a:endParaRPr lang="en-US" sz="1100" b="0" dirty="0" smtClean="0"/>
          </a:p>
          <a:p>
            <a:pPr algn="ctr"/>
            <a:r>
              <a:rPr lang="en-GB" sz="1100" b="0" dirty="0" smtClean="0"/>
              <a:t>MIP</a:t>
            </a:r>
            <a:endParaRPr lang="en-GB" sz="1100" b="0" dirty="0"/>
          </a:p>
        </p:txBody>
      </p:sp>
      <p:sp>
        <p:nvSpPr>
          <p:cNvPr id="675" name="TextBox 674"/>
          <p:cNvSpPr txBox="1"/>
          <p:nvPr/>
        </p:nvSpPr>
        <p:spPr>
          <a:xfrm>
            <a:off x="64096" y="4296544"/>
            <a:ext cx="648072" cy="430887"/>
          </a:xfrm>
          <a:prstGeom prst="rect">
            <a:avLst/>
          </a:prstGeom>
          <a:noFill/>
        </p:spPr>
        <p:txBody>
          <a:bodyPr wrap="square" rtlCol="0">
            <a:spAutoFit/>
          </a:bodyPr>
          <a:lstStyle/>
          <a:p>
            <a:pPr algn="ctr"/>
            <a:r>
              <a:rPr lang="en-GB" sz="1100" b="0" dirty="0" smtClean="0"/>
              <a:t>Link</a:t>
            </a:r>
            <a:endParaRPr lang="en-US" sz="1100" b="0" dirty="0" smtClean="0"/>
          </a:p>
          <a:p>
            <a:pPr algn="ctr"/>
            <a:r>
              <a:rPr lang="en-GB" sz="1100" b="0" dirty="0" smtClean="0"/>
              <a:t>MEP</a:t>
            </a:r>
            <a:endParaRPr lang="en-GB" sz="1100" b="0" dirty="0"/>
          </a:p>
        </p:txBody>
      </p:sp>
      <p:sp>
        <p:nvSpPr>
          <p:cNvPr id="399" name="TextBox 398"/>
          <p:cNvSpPr txBox="1"/>
          <p:nvPr/>
        </p:nvSpPr>
        <p:spPr>
          <a:xfrm>
            <a:off x="5896744" y="3504456"/>
            <a:ext cx="936104" cy="430887"/>
          </a:xfrm>
          <a:prstGeom prst="rect">
            <a:avLst/>
          </a:prstGeom>
          <a:noFill/>
        </p:spPr>
        <p:txBody>
          <a:bodyPr wrap="square" rtlCol="0">
            <a:spAutoFit/>
          </a:bodyPr>
          <a:lstStyle/>
          <a:p>
            <a:pPr algn="ctr"/>
            <a:r>
              <a:rPr lang="en-GB" sz="1100" b="0" dirty="0" smtClean="0"/>
              <a:t>EC SNCP</a:t>
            </a:r>
            <a:endParaRPr lang="en-US" sz="1100" b="0" dirty="0" smtClean="0"/>
          </a:p>
          <a:p>
            <a:pPr algn="ctr"/>
            <a:r>
              <a:rPr lang="en-GB" sz="1100" b="0" dirty="0" smtClean="0"/>
              <a:t>MEP</a:t>
            </a:r>
            <a:endParaRPr lang="en-GB" sz="1100" b="0" dirty="0"/>
          </a:p>
        </p:txBody>
      </p:sp>
      <p:sp>
        <p:nvSpPr>
          <p:cNvPr id="400" name="Rectangle 399"/>
          <p:cNvSpPr/>
          <p:nvPr/>
        </p:nvSpPr>
        <p:spPr bwMode="auto">
          <a:xfrm>
            <a:off x="3808511" y="2712368"/>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2" name="Rectangle 401"/>
          <p:cNvSpPr/>
          <p:nvPr/>
        </p:nvSpPr>
        <p:spPr bwMode="auto">
          <a:xfrm>
            <a:off x="4816623" y="2712368"/>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3" name="Rectangle 402"/>
          <p:cNvSpPr/>
          <p:nvPr/>
        </p:nvSpPr>
        <p:spPr bwMode="auto">
          <a:xfrm flipH="1">
            <a:off x="8059162" y="2712368"/>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5" name="Rectangle 404"/>
          <p:cNvSpPr/>
          <p:nvPr/>
        </p:nvSpPr>
        <p:spPr bwMode="auto">
          <a:xfrm flipH="1">
            <a:off x="7051050" y="2712368"/>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6" name="Rectangle 405"/>
          <p:cNvSpPr/>
          <p:nvPr/>
        </p:nvSpPr>
        <p:spPr bwMode="auto">
          <a:xfrm flipH="1">
            <a:off x="4168552" y="2712368"/>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grpSp>
        <p:nvGrpSpPr>
          <p:cNvPr id="95" name="Group 406"/>
          <p:cNvGrpSpPr/>
          <p:nvPr/>
        </p:nvGrpSpPr>
        <p:grpSpPr>
          <a:xfrm>
            <a:off x="8128992" y="3288432"/>
            <a:ext cx="792088" cy="504056"/>
            <a:chOff x="7984976" y="4440560"/>
            <a:chExt cx="792088" cy="504056"/>
          </a:xfrm>
        </p:grpSpPr>
        <p:grpSp>
          <p:nvGrpSpPr>
            <p:cNvPr id="96" name="Group 135"/>
            <p:cNvGrpSpPr/>
            <p:nvPr/>
          </p:nvGrpSpPr>
          <p:grpSpPr>
            <a:xfrm>
              <a:off x="7984976" y="4440560"/>
              <a:ext cx="216024" cy="216023"/>
              <a:chOff x="9209112" y="7464897"/>
              <a:chExt cx="432048" cy="216023"/>
            </a:xfrm>
          </p:grpSpPr>
          <p:sp>
            <p:nvSpPr>
              <p:cNvPr id="418" name="Flowchart: Delay 41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9" name="Flowchart: Delay 41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09" name="Isosceles Triangle 408"/>
            <p:cNvSpPr/>
            <p:nvPr/>
          </p:nvSpPr>
          <p:spPr bwMode="auto">
            <a:xfrm flipV="1">
              <a:off x="798497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7" name="Group 168"/>
            <p:cNvGrpSpPr/>
            <p:nvPr/>
          </p:nvGrpSpPr>
          <p:grpSpPr>
            <a:xfrm>
              <a:off x="8273008" y="4440560"/>
              <a:ext cx="216024" cy="216023"/>
              <a:chOff x="9209112" y="7464897"/>
              <a:chExt cx="432048" cy="216023"/>
            </a:xfrm>
          </p:grpSpPr>
          <p:sp>
            <p:nvSpPr>
              <p:cNvPr id="416" name="Flowchart: Delay 41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7" name="Flowchart: Delay 41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11" name="Isosceles Triangle 410"/>
            <p:cNvSpPr/>
            <p:nvPr/>
          </p:nvSpPr>
          <p:spPr bwMode="auto">
            <a:xfrm flipV="1">
              <a:off x="827300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8" name="Group 173"/>
            <p:cNvGrpSpPr/>
            <p:nvPr/>
          </p:nvGrpSpPr>
          <p:grpSpPr>
            <a:xfrm>
              <a:off x="8561040" y="4440560"/>
              <a:ext cx="216024" cy="216023"/>
              <a:chOff x="9209112" y="7464897"/>
              <a:chExt cx="432048" cy="216023"/>
            </a:xfrm>
          </p:grpSpPr>
          <p:sp>
            <p:nvSpPr>
              <p:cNvPr id="414" name="Flowchart: Delay 41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5" name="Flowchart: Delay 41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9" name="Group 419"/>
          <p:cNvGrpSpPr/>
          <p:nvPr/>
        </p:nvGrpSpPr>
        <p:grpSpPr>
          <a:xfrm>
            <a:off x="7120880" y="3288432"/>
            <a:ext cx="792088" cy="504056"/>
            <a:chOff x="6976864" y="4440560"/>
            <a:chExt cx="792088" cy="504056"/>
          </a:xfrm>
        </p:grpSpPr>
        <p:grpSp>
          <p:nvGrpSpPr>
            <p:cNvPr id="100" name="Group 209"/>
            <p:cNvGrpSpPr/>
            <p:nvPr/>
          </p:nvGrpSpPr>
          <p:grpSpPr>
            <a:xfrm>
              <a:off x="6976864" y="4440560"/>
              <a:ext cx="216024" cy="216023"/>
              <a:chOff x="9209112" y="7464897"/>
              <a:chExt cx="432048" cy="216023"/>
            </a:xfrm>
          </p:grpSpPr>
          <p:sp>
            <p:nvSpPr>
              <p:cNvPr id="431" name="Flowchart: Delay 43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2" name="Flowchart: Delay 43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01" name="Group 213"/>
            <p:cNvGrpSpPr/>
            <p:nvPr/>
          </p:nvGrpSpPr>
          <p:grpSpPr>
            <a:xfrm>
              <a:off x="7264896" y="4440560"/>
              <a:ext cx="216024" cy="216023"/>
              <a:chOff x="9209112" y="7464897"/>
              <a:chExt cx="432048" cy="216023"/>
            </a:xfrm>
          </p:grpSpPr>
          <p:sp>
            <p:nvSpPr>
              <p:cNvPr id="429" name="Flowchart: Delay 42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0" name="Flowchart: Delay 42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24" name="Isosceles Triangle 423"/>
            <p:cNvSpPr/>
            <p:nvPr/>
          </p:nvSpPr>
          <p:spPr bwMode="auto">
            <a:xfrm flipV="1">
              <a:off x="726489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2" name="Group 217"/>
            <p:cNvGrpSpPr/>
            <p:nvPr/>
          </p:nvGrpSpPr>
          <p:grpSpPr>
            <a:xfrm>
              <a:off x="7552928" y="4440560"/>
              <a:ext cx="216024" cy="216023"/>
              <a:chOff x="9209112" y="7464897"/>
              <a:chExt cx="432048" cy="216023"/>
            </a:xfrm>
          </p:grpSpPr>
          <p:sp>
            <p:nvSpPr>
              <p:cNvPr id="427" name="Flowchart: Delay 42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8" name="Flowchart: Delay 42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26" name="Isosceles Triangle 425"/>
            <p:cNvSpPr/>
            <p:nvPr/>
          </p:nvSpPr>
          <p:spPr bwMode="auto">
            <a:xfrm flipV="1">
              <a:off x="755292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04" name="Group 432"/>
          <p:cNvGrpSpPr/>
          <p:nvPr/>
        </p:nvGrpSpPr>
        <p:grpSpPr>
          <a:xfrm>
            <a:off x="4888632" y="3288432"/>
            <a:ext cx="792088" cy="504056"/>
            <a:chOff x="7984976" y="4440560"/>
            <a:chExt cx="792088" cy="504056"/>
          </a:xfrm>
        </p:grpSpPr>
        <p:grpSp>
          <p:nvGrpSpPr>
            <p:cNvPr id="105" name="Group 224"/>
            <p:cNvGrpSpPr/>
            <p:nvPr/>
          </p:nvGrpSpPr>
          <p:grpSpPr>
            <a:xfrm>
              <a:off x="7984976" y="4440560"/>
              <a:ext cx="216024" cy="216023"/>
              <a:chOff x="9209112" y="7464897"/>
              <a:chExt cx="432048" cy="216023"/>
            </a:xfrm>
          </p:grpSpPr>
          <p:sp>
            <p:nvSpPr>
              <p:cNvPr id="444" name="Flowchart: Delay 44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5" name="Flowchart: Delay 44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35" name="Isosceles Triangle 434"/>
            <p:cNvSpPr/>
            <p:nvPr/>
          </p:nvSpPr>
          <p:spPr bwMode="auto">
            <a:xfrm flipV="1">
              <a:off x="798497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6" name="Group 226"/>
            <p:cNvGrpSpPr/>
            <p:nvPr/>
          </p:nvGrpSpPr>
          <p:grpSpPr>
            <a:xfrm>
              <a:off x="8273008" y="4440560"/>
              <a:ext cx="216024" cy="216023"/>
              <a:chOff x="9209112" y="7464897"/>
              <a:chExt cx="432048" cy="216023"/>
            </a:xfrm>
          </p:grpSpPr>
          <p:sp>
            <p:nvSpPr>
              <p:cNvPr id="442" name="Flowchart: Delay 441"/>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3" name="Flowchart: Delay 442"/>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37" name="Isosceles Triangle 436"/>
            <p:cNvSpPr/>
            <p:nvPr/>
          </p:nvSpPr>
          <p:spPr bwMode="auto">
            <a:xfrm flipV="1">
              <a:off x="827300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7" name="Group 228"/>
            <p:cNvGrpSpPr/>
            <p:nvPr/>
          </p:nvGrpSpPr>
          <p:grpSpPr>
            <a:xfrm>
              <a:off x="8561040" y="4440560"/>
              <a:ext cx="216024" cy="216023"/>
              <a:chOff x="9209112" y="7464897"/>
              <a:chExt cx="432048" cy="216023"/>
            </a:xfrm>
          </p:grpSpPr>
          <p:sp>
            <p:nvSpPr>
              <p:cNvPr id="440" name="Flowchart: Delay 43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1" name="Flowchart: Delay 44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108" name="Group 445"/>
          <p:cNvGrpSpPr/>
          <p:nvPr/>
        </p:nvGrpSpPr>
        <p:grpSpPr>
          <a:xfrm>
            <a:off x="3880520" y="3288432"/>
            <a:ext cx="792088" cy="504056"/>
            <a:chOff x="6976864" y="4440560"/>
            <a:chExt cx="792088" cy="504056"/>
          </a:xfrm>
        </p:grpSpPr>
        <p:grpSp>
          <p:nvGrpSpPr>
            <p:cNvPr id="109" name="Group 237"/>
            <p:cNvGrpSpPr/>
            <p:nvPr/>
          </p:nvGrpSpPr>
          <p:grpSpPr>
            <a:xfrm>
              <a:off x="6976864" y="4440560"/>
              <a:ext cx="216024" cy="216023"/>
              <a:chOff x="9209112" y="7464897"/>
              <a:chExt cx="432048" cy="216023"/>
            </a:xfrm>
          </p:grpSpPr>
          <p:sp>
            <p:nvSpPr>
              <p:cNvPr id="457" name="Flowchart: Delay 45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8" name="Flowchart: Delay 45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0" name="Group 239"/>
            <p:cNvGrpSpPr/>
            <p:nvPr/>
          </p:nvGrpSpPr>
          <p:grpSpPr>
            <a:xfrm>
              <a:off x="7264896" y="4440560"/>
              <a:ext cx="216024" cy="216023"/>
              <a:chOff x="9209112" y="7464897"/>
              <a:chExt cx="432048" cy="216023"/>
            </a:xfrm>
          </p:grpSpPr>
          <p:sp>
            <p:nvSpPr>
              <p:cNvPr id="455" name="Flowchart: Delay 45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6" name="Flowchart: Delay 45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50" name="Isosceles Triangle 449"/>
            <p:cNvSpPr/>
            <p:nvPr/>
          </p:nvSpPr>
          <p:spPr bwMode="auto">
            <a:xfrm flipV="1">
              <a:off x="726489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1" name="Group 241"/>
            <p:cNvGrpSpPr/>
            <p:nvPr/>
          </p:nvGrpSpPr>
          <p:grpSpPr>
            <a:xfrm>
              <a:off x="7552928" y="4440560"/>
              <a:ext cx="216024" cy="216023"/>
              <a:chOff x="9209112" y="7464897"/>
              <a:chExt cx="432048" cy="216023"/>
            </a:xfrm>
          </p:grpSpPr>
          <p:sp>
            <p:nvSpPr>
              <p:cNvPr id="453" name="Flowchart: Delay 45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4" name="Flowchart: Delay 45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52" name="Isosceles Triangle 451"/>
            <p:cNvSpPr/>
            <p:nvPr/>
          </p:nvSpPr>
          <p:spPr bwMode="auto">
            <a:xfrm flipV="1">
              <a:off x="755292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59" name="Rectangle 458"/>
          <p:cNvSpPr/>
          <p:nvPr/>
        </p:nvSpPr>
        <p:spPr bwMode="auto">
          <a:xfrm flipH="1">
            <a:off x="7336904" y="2712368"/>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cxnSp>
        <p:nvCxnSpPr>
          <p:cNvPr id="433" name="Straight Connector 432"/>
          <p:cNvCxnSpPr/>
          <p:nvPr/>
        </p:nvCxnSpPr>
        <p:spPr bwMode="auto">
          <a:xfrm>
            <a:off x="395252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34" name="Straight Connector 433"/>
          <p:cNvCxnSpPr/>
          <p:nvPr/>
        </p:nvCxnSpPr>
        <p:spPr bwMode="auto">
          <a:xfrm>
            <a:off x="438457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36" name="Straight Connector 435"/>
          <p:cNvCxnSpPr/>
          <p:nvPr/>
        </p:nvCxnSpPr>
        <p:spPr bwMode="auto">
          <a:xfrm>
            <a:off x="510465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38" name="Straight Connector 437"/>
          <p:cNvCxnSpPr/>
          <p:nvPr/>
        </p:nvCxnSpPr>
        <p:spPr bwMode="auto">
          <a:xfrm>
            <a:off x="5608712"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46" name="Straight Connector 445"/>
          <p:cNvCxnSpPr/>
          <p:nvPr/>
        </p:nvCxnSpPr>
        <p:spPr bwMode="auto">
          <a:xfrm>
            <a:off x="719288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47" name="Straight Connector 446"/>
          <p:cNvCxnSpPr/>
          <p:nvPr/>
        </p:nvCxnSpPr>
        <p:spPr bwMode="auto">
          <a:xfrm>
            <a:off x="762493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49" name="Straight Connector 448"/>
          <p:cNvCxnSpPr/>
          <p:nvPr/>
        </p:nvCxnSpPr>
        <p:spPr bwMode="auto">
          <a:xfrm>
            <a:off x="834501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51" name="Straight Connector 450"/>
          <p:cNvCxnSpPr/>
          <p:nvPr/>
        </p:nvCxnSpPr>
        <p:spPr bwMode="auto">
          <a:xfrm>
            <a:off x="8849072"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63" name="Straight Connector 462"/>
          <p:cNvCxnSpPr/>
          <p:nvPr/>
        </p:nvCxnSpPr>
        <p:spPr bwMode="auto">
          <a:xfrm>
            <a:off x="323244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64" name="Straight Connector 463"/>
          <p:cNvCxnSpPr/>
          <p:nvPr/>
        </p:nvCxnSpPr>
        <p:spPr bwMode="auto">
          <a:xfrm>
            <a:off x="2224336"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65" name="Straight Connector 464"/>
          <p:cNvCxnSpPr/>
          <p:nvPr/>
        </p:nvCxnSpPr>
        <p:spPr bwMode="auto">
          <a:xfrm>
            <a:off x="1216224"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69" name="Straight Connector 468"/>
          <p:cNvCxnSpPr/>
          <p:nvPr/>
        </p:nvCxnSpPr>
        <p:spPr bwMode="auto">
          <a:xfrm>
            <a:off x="9543504"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70" name="Straight Connector 469"/>
          <p:cNvCxnSpPr/>
          <p:nvPr/>
        </p:nvCxnSpPr>
        <p:spPr bwMode="auto">
          <a:xfrm>
            <a:off x="11487720"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71" name="Straight Connector 470"/>
          <p:cNvCxnSpPr/>
          <p:nvPr/>
        </p:nvCxnSpPr>
        <p:spPr bwMode="auto">
          <a:xfrm>
            <a:off x="10479608"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482" name="TextBox 481"/>
          <p:cNvSpPr txBox="1"/>
          <p:nvPr/>
        </p:nvSpPr>
        <p:spPr>
          <a:xfrm>
            <a:off x="4168552" y="1632248"/>
            <a:ext cx="627095" cy="646331"/>
          </a:xfrm>
          <a:prstGeom prst="rect">
            <a:avLst/>
          </a:prstGeom>
          <a:noFill/>
        </p:spPr>
        <p:txBody>
          <a:bodyPr wrap="none" rtlCol="0">
            <a:spAutoFit/>
          </a:bodyPr>
          <a:lstStyle/>
          <a:p>
            <a:r>
              <a:rPr lang="en-GB" sz="1800" dirty="0" smtClean="0">
                <a:solidFill>
                  <a:srgbClr val="C00000"/>
                </a:solidFill>
              </a:rPr>
              <a:t>@A</a:t>
            </a:r>
          </a:p>
          <a:p>
            <a:r>
              <a:rPr lang="en-GB" sz="1800" dirty="0" smtClean="0"/>
              <a:t>@W</a:t>
            </a:r>
            <a:endParaRPr lang="en-US" sz="1800" dirty="0"/>
          </a:p>
        </p:txBody>
      </p:sp>
      <p:sp>
        <p:nvSpPr>
          <p:cNvPr id="483" name="TextBox 482"/>
          <p:cNvSpPr txBox="1"/>
          <p:nvPr/>
        </p:nvSpPr>
        <p:spPr>
          <a:xfrm>
            <a:off x="8070073" y="1705997"/>
            <a:ext cx="575799" cy="646331"/>
          </a:xfrm>
          <a:prstGeom prst="rect">
            <a:avLst/>
          </a:prstGeom>
          <a:noFill/>
        </p:spPr>
        <p:txBody>
          <a:bodyPr wrap="none" rtlCol="0">
            <a:spAutoFit/>
          </a:bodyPr>
          <a:lstStyle/>
          <a:p>
            <a:r>
              <a:rPr lang="en-GB" sz="1800" dirty="0" smtClean="0">
                <a:solidFill>
                  <a:srgbClr val="C00000"/>
                </a:solidFill>
              </a:rPr>
              <a:t>@D</a:t>
            </a:r>
          </a:p>
          <a:p>
            <a:r>
              <a:rPr lang="en-GB" sz="1800" dirty="0" smtClean="0"/>
              <a:t>@P</a:t>
            </a:r>
            <a:endParaRPr lang="en-US" sz="1800" dirty="0"/>
          </a:p>
        </p:txBody>
      </p:sp>
      <p:sp>
        <p:nvSpPr>
          <p:cNvPr id="484" name="TextBox 483"/>
          <p:cNvSpPr txBox="1"/>
          <p:nvPr/>
        </p:nvSpPr>
        <p:spPr>
          <a:xfrm>
            <a:off x="3592488" y="1633989"/>
            <a:ext cx="575799" cy="646331"/>
          </a:xfrm>
          <a:prstGeom prst="rect">
            <a:avLst/>
          </a:prstGeom>
          <a:noFill/>
        </p:spPr>
        <p:txBody>
          <a:bodyPr wrap="none" rtlCol="0">
            <a:spAutoFit/>
          </a:bodyPr>
          <a:lstStyle/>
          <a:p>
            <a:r>
              <a:rPr lang="en-GB" sz="1800" dirty="0" smtClean="0">
                <a:solidFill>
                  <a:srgbClr val="C00000"/>
                </a:solidFill>
              </a:rPr>
              <a:t>@A</a:t>
            </a:r>
          </a:p>
          <a:p>
            <a:r>
              <a:rPr lang="en-GB" sz="1800" dirty="0" smtClean="0"/>
              <a:t>@A</a:t>
            </a:r>
            <a:endParaRPr lang="en-US" sz="1800" dirty="0"/>
          </a:p>
        </p:txBody>
      </p:sp>
      <p:sp>
        <p:nvSpPr>
          <p:cNvPr id="485" name="TextBox 484"/>
          <p:cNvSpPr txBox="1"/>
          <p:nvPr/>
        </p:nvSpPr>
        <p:spPr>
          <a:xfrm>
            <a:off x="5320945" y="1632248"/>
            <a:ext cx="575799" cy="646331"/>
          </a:xfrm>
          <a:prstGeom prst="rect">
            <a:avLst/>
          </a:prstGeom>
          <a:noFill/>
        </p:spPr>
        <p:txBody>
          <a:bodyPr wrap="none" rtlCol="0">
            <a:spAutoFit/>
          </a:bodyPr>
          <a:lstStyle/>
          <a:p>
            <a:r>
              <a:rPr lang="en-GB" sz="1800" dirty="0" smtClean="0">
                <a:solidFill>
                  <a:srgbClr val="C00000"/>
                </a:solidFill>
              </a:rPr>
              <a:t>@B</a:t>
            </a:r>
          </a:p>
          <a:p>
            <a:r>
              <a:rPr lang="en-GB" sz="1800" dirty="0" smtClean="0"/>
              <a:t>@B</a:t>
            </a:r>
            <a:endParaRPr lang="en-US" sz="1800" dirty="0"/>
          </a:p>
        </p:txBody>
      </p:sp>
      <p:sp>
        <p:nvSpPr>
          <p:cNvPr id="486" name="TextBox 485"/>
          <p:cNvSpPr txBox="1"/>
          <p:nvPr/>
        </p:nvSpPr>
        <p:spPr>
          <a:xfrm>
            <a:off x="6905121" y="1704256"/>
            <a:ext cx="575799" cy="646331"/>
          </a:xfrm>
          <a:prstGeom prst="rect">
            <a:avLst/>
          </a:prstGeom>
          <a:noFill/>
        </p:spPr>
        <p:txBody>
          <a:bodyPr wrap="none" rtlCol="0">
            <a:spAutoFit/>
          </a:bodyPr>
          <a:lstStyle/>
          <a:p>
            <a:r>
              <a:rPr lang="en-GB" sz="1800" dirty="0" smtClean="0">
                <a:solidFill>
                  <a:srgbClr val="C00000"/>
                </a:solidFill>
              </a:rPr>
              <a:t>@C</a:t>
            </a:r>
          </a:p>
          <a:p>
            <a:r>
              <a:rPr lang="en-GB" sz="1800" dirty="0" smtClean="0"/>
              <a:t>@C</a:t>
            </a:r>
            <a:endParaRPr lang="en-US" sz="1800" dirty="0"/>
          </a:p>
        </p:txBody>
      </p:sp>
      <p:sp>
        <p:nvSpPr>
          <p:cNvPr id="487" name="TextBox 486"/>
          <p:cNvSpPr txBox="1"/>
          <p:nvPr/>
        </p:nvSpPr>
        <p:spPr>
          <a:xfrm>
            <a:off x="8561305" y="1704256"/>
            <a:ext cx="575799" cy="646331"/>
          </a:xfrm>
          <a:prstGeom prst="rect">
            <a:avLst/>
          </a:prstGeom>
          <a:noFill/>
        </p:spPr>
        <p:txBody>
          <a:bodyPr wrap="none" rtlCol="0">
            <a:spAutoFit/>
          </a:bodyPr>
          <a:lstStyle/>
          <a:p>
            <a:r>
              <a:rPr lang="en-GB" sz="1800" dirty="0" smtClean="0">
                <a:solidFill>
                  <a:srgbClr val="C00000"/>
                </a:solidFill>
              </a:rPr>
              <a:t>@D</a:t>
            </a:r>
          </a:p>
          <a:p>
            <a:r>
              <a:rPr lang="en-GB" sz="1800" dirty="0" smtClean="0"/>
              <a:t>@D</a:t>
            </a:r>
            <a:endParaRPr lang="en-US" sz="1800" dirty="0"/>
          </a:p>
        </p:txBody>
      </p:sp>
      <p:sp>
        <p:nvSpPr>
          <p:cNvPr id="488" name="TextBox 487"/>
          <p:cNvSpPr txBox="1"/>
          <p:nvPr/>
        </p:nvSpPr>
        <p:spPr>
          <a:xfrm>
            <a:off x="7429889" y="1704256"/>
            <a:ext cx="627095" cy="646331"/>
          </a:xfrm>
          <a:prstGeom prst="rect">
            <a:avLst/>
          </a:prstGeom>
          <a:noFill/>
        </p:spPr>
        <p:txBody>
          <a:bodyPr wrap="none" rtlCol="0">
            <a:spAutoFit/>
          </a:bodyPr>
          <a:lstStyle/>
          <a:p>
            <a:r>
              <a:rPr lang="en-GB" sz="1800" dirty="0" smtClean="0">
                <a:solidFill>
                  <a:srgbClr val="C00000"/>
                </a:solidFill>
              </a:rPr>
              <a:t>@C</a:t>
            </a:r>
          </a:p>
          <a:p>
            <a:r>
              <a:rPr lang="en-GB" sz="1800" dirty="0" smtClean="0"/>
              <a:t>@W</a:t>
            </a:r>
            <a:endParaRPr lang="en-US" sz="1800" dirty="0"/>
          </a:p>
        </p:txBody>
      </p:sp>
      <p:sp>
        <p:nvSpPr>
          <p:cNvPr id="489" name="TextBox 488"/>
          <p:cNvSpPr txBox="1"/>
          <p:nvPr/>
        </p:nvSpPr>
        <p:spPr>
          <a:xfrm>
            <a:off x="4829713" y="1633989"/>
            <a:ext cx="575799" cy="646331"/>
          </a:xfrm>
          <a:prstGeom prst="rect">
            <a:avLst/>
          </a:prstGeom>
          <a:noFill/>
        </p:spPr>
        <p:txBody>
          <a:bodyPr wrap="none" rtlCol="0">
            <a:spAutoFit/>
          </a:bodyPr>
          <a:lstStyle/>
          <a:p>
            <a:r>
              <a:rPr lang="en-GB" sz="1800" dirty="0" smtClean="0">
                <a:solidFill>
                  <a:srgbClr val="C00000"/>
                </a:solidFill>
              </a:rPr>
              <a:t>@B</a:t>
            </a:r>
          </a:p>
          <a:p>
            <a:r>
              <a:rPr lang="en-GB" sz="1800" dirty="0" smtClean="0"/>
              <a:t>@P</a:t>
            </a:r>
            <a:endParaRPr lang="en-US" sz="1800" dirty="0"/>
          </a:p>
        </p:txBody>
      </p:sp>
      <p:sp>
        <p:nvSpPr>
          <p:cNvPr id="490" name="TextBox 489"/>
          <p:cNvSpPr txBox="1"/>
          <p:nvPr/>
        </p:nvSpPr>
        <p:spPr>
          <a:xfrm>
            <a:off x="928457" y="1633989"/>
            <a:ext cx="588623" cy="646331"/>
          </a:xfrm>
          <a:prstGeom prst="rect">
            <a:avLst/>
          </a:prstGeom>
          <a:noFill/>
        </p:spPr>
        <p:txBody>
          <a:bodyPr wrap="none" rtlCol="0">
            <a:spAutoFit/>
          </a:bodyPr>
          <a:lstStyle/>
          <a:p>
            <a:r>
              <a:rPr lang="en-GB" sz="1800" dirty="0" smtClean="0">
                <a:solidFill>
                  <a:srgbClr val="C00000"/>
                </a:solidFill>
              </a:rPr>
              <a:t>@O</a:t>
            </a:r>
          </a:p>
          <a:p>
            <a:r>
              <a:rPr lang="en-GB" sz="1800" dirty="0" smtClean="0"/>
              <a:t>@S</a:t>
            </a:r>
            <a:endParaRPr lang="en-US" sz="1800" dirty="0"/>
          </a:p>
        </p:txBody>
      </p:sp>
      <p:sp>
        <p:nvSpPr>
          <p:cNvPr id="491" name="TextBox 490"/>
          <p:cNvSpPr txBox="1"/>
          <p:nvPr/>
        </p:nvSpPr>
        <p:spPr>
          <a:xfrm>
            <a:off x="1936569" y="1632248"/>
            <a:ext cx="562975" cy="646331"/>
          </a:xfrm>
          <a:prstGeom prst="rect">
            <a:avLst/>
          </a:prstGeom>
          <a:noFill/>
        </p:spPr>
        <p:txBody>
          <a:bodyPr wrap="none" rtlCol="0">
            <a:spAutoFit/>
          </a:bodyPr>
          <a:lstStyle/>
          <a:p>
            <a:r>
              <a:rPr lang="en-GB" sz="1800" dirty="0" smtClean="0">
                <a:solidFill>
                  <a:srgbClr val="C00000"/>
                </a:solidFill>
              </a:rPr>
              <a:t>@P</a:t>
            </a:r>
          </a:p>
          <a:p>
            <a:r>
              <a:rPr lang="en-GB" sz="1800" dirty="0" smtClean="0"/>
              <a:t>@S</a:t>
            </a:r>
            <a:endParaRPr lang="en-US" sz="1800" dirty="0"/>
          </a:p>
        </p:txBody>
      </p:sp>
      <p:sp>
        <p:nvSpPr>
          <p:cNvPr id="492" name="TextBox 491"/>
          <p:cNvSpPr txBox="1"/>
          <p:nvPr/>
        </p:nvSpPr>
        <p:spPr>
          <a:xfrm>
            <a:off x="2970329" y="1632248"/>
            <a:ext cx="575799" cy="646331"/>
          </a:xfrm>
          <a:prstGeom prst="rect">
            <a:avLst/>
          </a:prstGeom>
          <a:noFill/>
        </p:spPr>
        <p:txBody>
          <a:bodyPr wrap="none" rtlCol="0">
            <a:spAutoFit/>
          </a:bodyPr>
          <a:lstStyle/>
          <a:p>
            <a:r>
              <a:rPr lang="en-GB" sz="1800" dirty="0" smtClean="0">
                <a:solidFill>
                  <a:srgbClr val="C00000"/>
                </a:solidFill>
              </a:rPr>
              <a:t>@K</a:t>
            </a:r>
          </a:p>
          <a:p>
            <a:r>
              <a:rPr lang="en-GB" sz="1800" dirty="0" smtClean="0"/>
              <a:t>@K</a:t>
            </a:r>
            <a:endParaRPr lang="en-US" sz="1800" dirty="0"/>
          </a:p>
        </p:txBody>
      </p:sp>
      <p:sp>
        <p:nvSpPr>
          <p:cNvPr id="493" name="TextBox 492"/>
          <p:cNvSpPr txBox="1"/>
          <p:nvPr/>
        </p:nvSpPr>
        <p:spPr>
          <a:xfrm>
            <a:off x="10191841" y="1705997"/>
            <a:ext cx="588623" cy="646331"/>
          </a:xfrm>
          <a:prstGeom prst="rect">
            <a:avLst/>
          </a:prstGeom>
          <a:noFill/>
        </p:spPr>
        <p:txBody>
          <a:bodyPr wrap="none" rtlCol="0">
            <a:spAutoFit/>
          </a:bodyPr>
          <a:lstStyle/>
          <a:p>
            <a:r>
              <a:rPr lang="en-GB" sz="1800" dirty="0" smtClean="0">
                <a:solidFill>
                  <a:srgbClr val="C00000"/>
                </a:solidFill>
              </a:rPr>
              <a:t>@Q</a:t>
            </a:r>
          </a:p>
          <a:p>
            <a:r>
              <a:rPr lang="en-GB" sz="1800" dirty="0" smtClean="0"/>
              <a:t>@S</a:t>
            </a:r>
            <a:endParaRPr lang="en-US" sz="1800" dirty="0"/>
          </a:p>
        </p:txBody>
      </p:sp>
      <p:sp>
        <p:nvSpPr>
          <p:cNvPr id="494" name="TextBox 493"/>
          <p:cNvSpPr txBox="1"/>
          <p:nvPr/>
        </p:nvSpPr>
        <p:spPr>
          <a:xfrm>
            <a:off x="11199953" y="1704256"/>
            <a:ext cx="575799" cy="646331"/>
          </a:xfrm>
          <a:prstGeom prst="rect">
            <a:avLst/>
          </a:prstGeom>
          <a:noFill/>
        </p:spPr>
        <p:txBody>
          <a:bodyPr wrap="none" rtlCol="0">
            <a:spAutoFit/>
          </a:bodyPr>
          <a:lstStyle/>
          <a:p>
            <a:r>
              <a:rPr lang="en-GB" sz="1800" dirty="0" smtClean="0">
                <a:solidFill>
                  <a:srgbClr val="C00000"/>
                </a:solidFill>
              </a:rPr>
              <a:t>@R</a:t>
            </a:r>
          </a:p>
          <a:p>
            <a:r>
              <a:rPr lang="en-GB" sz="1800" dirty="0" smtClean="0"/>
              <a:t>@S</a:t>
            </a:r>
            <a:endParaRPr lang="en-US" sz="1800" dirty="0"/>
          </a:p>
        </p:txBody>
      </p:sp>
      <p:sp>
        <p:nvSpPr>
          <p:cNvPr id="518" name="TextBox 517"/>
          <p:cNvSpPr txBox="1"/>
          <p:nvPr/>
        </p:nvSpPr>
        <p:spPr>
          <a:xfrm>
            <a:off x="9281385" y="1705997"/>
            <a:ext cx="550151" cy="646331"/>
          </a:xfrm>
          <a:prstGeom prst="rect">
            <a:avLst/>
          </a:prstGeom>
          <a:noFill/>
        </p:spPr>
        <p:txBody>
          <a:bodyPr wrap="none" rtlCol="0">
            <a:spAutoFit/>
          </a:bodyPr>
          <a:lstStyle/>
          <a:p>
            <a:r>
              <a:rPr lang="en-GB" sz="1800" dirty="0" smtClean="0">
                <a:solidFill>
                  <a:srgbClr val="C00000"/>
                </a:solidFill>
              </a:rPr>
              <a:t>@L</a:t>
            </a:r>
          </a:p>
          <a:p>
            <a:r>
              <a:rPr lang="en-GB" sz="1800" dirty="0" smtClean="0"/>
              <a:t>@L</a:t>
            </a:r>
            <a:endParaRPr lang="en-US" sz="1800" dirty="0"/>
          </a:p>
        </p:txBody>
      </p:sp>
      <p:sp>
        <p:nvSpPr>
          <p:cNvPr id="551" name="TextBox 550"/>
          <p:cNvSpPr txBox="1"/>
          <p:nvPr/>
        </p:nvSpPr>
        <p:spPr>
          <a:xfrm>
            <a:off x="-7912" y="1632248"/>
            <a:ext cx="902811" cy="646331"/>
          </a:xfrm>
          <a:prstGeom prst="rect">
            <a:avLst/>
          </a:prstGeom>
          <a:noFill/>
        </p:spPr>
        <p:txBody>
          <a:bodyPr wrap="none" rtlCol="0">
            <a:spAutoFit/>
          </a:bodyPr>
          <a:lstStyle/>
          <a:p>
            <a:r>
              <a:rPr lang="en-GB" sz="1800" dirty="0" smtClean="0">
                <a:solidFill>
                  <a:srgbClr val="C00000"/>
                </a:solidFill>
              </a:rPr>
              <a:t>EUI48:</a:t>
            </a:r>
          </a:p>
          <a:p>
            <a:r>
              <a:rPr lang="en-GB" sz="1800" dirty="0" smtClean="0"/>
              <a:t>MAC:</a:t>
            </a:r>
            <a:endParaRPr lang="en-US" sz="1800" dirty="0"/>
          </a:p>
        </p:txBody>
      </p:sp>
      <p:sp>
        <p:nvSpPr>
          <p:cNvPr id="461" name="TextBox 460"/>
          <p:cNvSpPr txBox="1"/>
          <p:nvPr/>
        </p:nvSpPr>
        <p:spPr>
          <a:xfrm>
            <a:off x="8633048" y="6024736"/>
            <a:ext cx="1944216" cy="738664"/>
          </a:xfrm>
          <a:prstGeom prst="rect">
            <a:avLst/>
          </a:prstGeom>
          <a:noFill/>
        </p:spPr>
        <p:txBody>
          <a:bodyPr wrap="square" rtlCol="0">
            <a:spAutoFit/>
          </a:bodyPr>
          <a:lstStyle/>
          <a:p>
            <a:r>
              <a:rPr lang="en-GB" sz="1400" dirty="0" smtClean="0">
                <a:solidFill>
                  <a:srgbClr val="C00000"/>
                </a:solidFill>
              </a:rPr>
              <a:t>BVLAN connections represent the lower layers</a:t>
            </a:r>
            <a:endParaRPr lang="en-US" sz="1400" dirty="0">
              <a:solidFill>
                <a:srgbClr val="C00000"/>
              </a:solidFill>
            </a:endParaRPr>
          </a:p>
        </p:txBody>
      </p:sp>
      <p:sp>
        <p:nvSpPr>
          <p:cNvPr id="439" name="Rectangle 438"/>
          <p:cNvSpPr/>
          <p:nvPr/>
        </p:nvSpPr>
        <p:spPr bwMode="auto">
          <a:xfrm>
            <a:off x="2800400" y="4429512"/>
            <a:ext cx="7200800" cy="2387312"/>
          </a:xfrm>
          <a:prstGeom prst="rect">
            <a:avLst/>
          </a:prstGeom>
          <a:noFill/>
          <a:ln w="3810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8" name="TextBox 447"/>
          <p:cNvSpPr txBox="1"/>
          <p:nvPr/>
        </p:nvSpPr>
        <p:spPr>
          <a:xfrm>
            <a:off x="2800400" y="6384776"/>
            <a:ext cx="1838965" cy="400110"/>
          </a:xfrm>
          <a:prstGeom prst="rect">
            <a:avLst/>
          </a:prstGeom>
          <a:noFill/>
        </p:spPr>
        <p:txBody>
          <a:bodyPr wrap="none" rtlCol="0">
            <a:spAutoFit/>
          </a:bodyPr>
          <a:lstStyle/>
          <a:p>
            <a:r>
              <a:rPr lang="en-GB" sz="2000" dirty="0" smtClean="0">
                <a:solidFill>
                  <a:srgbClr val="C00000"/>
                </a:solidFill>
              </a:rPr>
              <a:t>B-MAC space</a:t>
            </a:r>
            <a:endParaRPr lang="en-US" sz="2000" dirty="0">
              <a:solidFill>
                <a:srgbClr val="C00000"/>
              </a:solidFill>
            </a:endParaRPr>
          </a:p>
        </p:txBody>
      </p:sp>
      <p:grpSp>
        <p:nvGrpSpPr>
          <p:cNvPr id="478" name="Group 477"/>
          <p:cNvGrpSpPr/>
          <p:nvPr/>
        </p:nvGrpSpPr>
        <p:grpSpPr>
          <a:xfrm flipV="1">
            <a:off x="3376464" y="5592688"/>
            <a:ext cx="6336704" cy="1872208"/>
            <a:chOff x="3376464" y="7392888"/>
            <a:chExt cx="6336704" cy="1080120"/>
          </a:xfrm>
        </p:grpSpPr>
        <p:cxnSp>
          <p:nvCxnSpPr>
            <p:cNvPr id="462" name="Straight Connector 461"/>
            <p:cNvCxnSpPr/>
            <p:nvPr/>
          </p:nvCxnSpPr>
          <p:spPr bwMode="auto">
            <a:xfrm>
              <a:off x="4312568" y="7392888"/>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66" name="Straight Connector 465"/>
            <p:cNvCxnSpPr/>
            <p:nvPr/>
          </p:nvCxnSpPr>
          <p:spPr bwMode="auto">
            <a:xfrm>
              <a:off x="5257056" y="7392888"/>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67" name="Straight Connector 466"/>
            <p:cNvCxnSpPr/>
            <p:nvPr/>
          </p:nvCxnSpPr>
          <p:spPr bwMode="auto">
            <a:xfrm>
              <a:off x="7552928" y="7392888"/>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68" name="Straight Connector 467"/>
            <p:cNvCxnSpPr/>
            <p:nvPr/>
          </p:nvCxnSpPr>
          <p:spPr bwMode="auto">
            <a:xfrm>
              <a:off x="8497416" y="7392888"/>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72" name="Straight Connector 471"/>
            <p:cNvCxnSpPr/>
            <p:nvPr/>
          </p:nvCxnSpPr>
          <p:spPr bwMode="auto">
            <a:xfrm>
              <a:off x="3376464" y="7392888"/>
              <a:ext cx="8384"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77" name="Straight Connector 476"/>
            <p:cNvCxnSpPr/>
            <p:nvPr/>
          </p:nvCxnSpPr>
          <p:spPr bwMode="auto">
            <a:xfrm flipH="1">
              <a:off x="9695904" y="7392888"/>
              <a:ext cx="17264"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grpSp>
      <p:sp>
        <p:nvSpPr>
          <p:cNvPr id="481" name="TextBox 480"/>
          <p:cNvSpPr txBox="1"/>
          <p:nvPr/>
        </p:nvSpPr>
        <p:spPr>
          <a:xfrm>
            <a:off x="4024536" y="7464896"/>
            <a:ext cx="550151" cy="646331"/>
          </a:xfrm>
          <a:prstGeom prst="rect">
            <a:avLst/>
          </a:prstGeom>
          <a:noFill/>
        </p:spPr>
        <p:txBody>
          <a:bodyPr wrap="none" rtlCol="0">
            <a:spAutoFit/>
          </a:bodyPr>
          <a:lstStyle/>
          <a:p>
            <a:r>
              <a:rPr lang="en-GB" sz="1800" dirty="0" smtClean="0">
                <a:solidFill>
                  <a:srgbClr val="C00000"/>
                </a:solidFill>
              </a:rPr>
              <a:t>@F</a:t>
            </a:r>
          </a:p>
          <a:p>
            <a:r>
              <a:rPr lang="en-GB" sz="1800" dirty="0" smtClean="0"/>
              <a:t>@F</a:t>
            </a:r>
            <a:endParaRPr lang="en-US" sz="1800" dirty="0"/>
          </a:p>
        </p:txBody>
      </p:sp>
      <p:sp>
        <p:nvSpPr>
          <p:cNvPr id="552" name="TextBox 551"/>
          <p:cNvSpPr txBox="1"/>
          <p:nvPr/>
        </p:nvSpPr>
        <p:spPr>
          <a:xfrm>
            <a:off x="8273008" y="7464896"/>
            <a:ext cx="473206" cy="646331"/>
          </a:xfrm>
          <a:prstGeom prst="rect">
            <a:avLst/>
          </a:prstGeom>
          <a:noFill/>
        </p:spPr>
        <p:txBody>
          <a:bodyPr wrap="none" rtlCol="0">
            <a:spAutoFit/>
          </a:bodyPr>
          <a:lstStyle/>
          <a:p>
            <a:r>
              <a:rPr lang="en-GB" sz="1800" dirty="0" smtClean="0">
                <a:solidFill>
                  <a:srgbClr val="C00000"/>
                </a:solidFill>
              </a:rPr>
              <a:t>@I</a:t>
            </a:r>
          </a:p>
          <a:p>
            <a:r>
              <a:rPr lang="en-GB" sz="1800" dirty="0" smtClean="0"/>
              <a:t>@I</a:t>
            </a:r>
            <a:endParaRPr lang="en-US" sz="1800" dirty="0"/>
          </a:p>
        </p:txBody>
      </p:sp>
      <p:sp>
        <p:nvSpPr>
          <p:cNvPr id="566" name="TextBox 565"/>
          <p:cNvSpPr txBox="1"/>
          <p:nvPr/>
        </p:nvSpPr>
        <p:spPr>
          <a:xfrm>
            <a:off x="7336904" y="7464896"/>
            <a:ext cx="575799" cy="646331"/>
          </a:xfrm>
          <a:prstGeom prst="rect">
            <a:avLst/>
          </a:prstGeom>
          <a:noFill/>
        </p:spPr>
        <p:txBody>
          <a:bodyPr wrap="none" rtlCol="0">
            <a:spAutoFit/>
          </a:bodyPr>
          <a:lstStyle/>
          <a:p>
            <a:r>
              <a:rPr lang="en-GB" sz="1800" dirty="0" smtClean="0">
                <a:solidFill>
                  <a:srgbClr val="C00000"/>
                </a:solidFill>
              </a:rPr>
              <a:t>@H</a:t>
            </a:r>
          </a:p>
          <a:p>
            <a:r>
              <a:rPr lang="en-GB" sz="1800" dirty="0" smtClean="0"/>
              <a:t>@H</a:t>
            </a:r>
            <a:endParaRPr lang="en-US" sz="1800" dirty="0"/>
          </a:p>
        </p:txBody>
      </p:sp>
      <p:sp>
        <p:nvSpPr>
          <p:cNvPr id="567" name="TextBox 566"/>
          <p:cNvSpPr txBox="1"/>
          <p:nvPr/>
        </p:nvSpPr>
        <p:spPr>
          <a:xfrm>
            <a:off x="4829713" y="7466637"/>
            <a:ext cx="588623" cy="646331"/>
          </a:xfrm>
          <a:prstGeom prst="rect">
            <a:avLst/>
          </a:prstGeom>
          <a:noFill/>
        </p:spPr>
        <p:txBody>
          <a:bodyPr wrap="none" rtlCol="0">
            <a:spAutoFit/>
          </a:bodyPr>
          <a:lstStyle/>
          <a:p>
            <a:r>
              <a:rPr lang="en-GB" sz="1800" dirty="0" smtClean="0">
                <a:solidFill>
                  <a:srgbClr val="C00000"/>
                </a:solidFill>
              </a:rPr>
              <a:t>@G</a:t>
            </a:r>
          </a:p>
          <a:p>
            <a:r>
              <a:rPr lang="en-GB" sz="1800" dirty="0" smtClean="0"/>
              <a:t>@G</a:t>
            </a:r>
            <a:endParaRPr lang="en-US" sz="1800" dirty="0"/>
          </a:p>
        </p:txBody>
      </p:sp>
      <p:sp>
        <p:nvSpPr>
          <p:cNvPr id="579" name="TextBox 578"/>
          <p:cNvSpPr txBox="1"/>
          <p:nvPr/>
        </p:nvSpPr>
        <p:spPr>
          <a:xfrm>
            <a:off x="2970329" y="7464896"/>
            <a:ext cx="575799" cy="646331"/>
          </a:xfrm>
          <a:prstGeom prst="rect">
            <a:avLst/>
          </a:prstGeom>
          <a:noFill/>
        </p:spPr>
        <p:txBody>
          <a:bodyPr wrap="none" rtlCol="0">
            <a:spAutoFit/>
          </a:bodyPr>
          <a:lstStyle/>
          <a:p>
            <a:r>
              <a:rPr lang="en-GB" sz="1800" dirty="0" smtClean="0">
                <a:solidFill>
                  <a:srgbClr val="C00000"/>
                </a:solidFill>
              </a:rPr>
              <a:t>@E</a:t>
            </a:r>
          </a:p>
          <a:p>
            <a:r>
              <a:rPr lang="en-GB" sz="1800" dirty="0" smtClean="0"/>
              <a:t>@E</a:t>
            </a:r>
            <a:endParaRPr lang="en-US" sz="1800" dirty="0"/>
          </a:p>
        </p:txBody>
      </p:sp>
      <p:sp>
        <p:nvSpPr>
          <p:cNvPr id="591" name="TextBox 590"/>
          <p:cNvSpPr txBox="1"/>
          <p:nvPr/>
        </p:nvSpPr>
        <p:spPr>
          <a:xfrm>
            <a:off x="9451049" y="7464896"/>
            <a:ext cx="550151" cy="646331"/>
          </a:xfrm>
          <a:prstGeom prst="rect">
            <a:avLst/>
          </a:prstGeom>
          <a:noFill/>
        </p:spPr>
        <p:txBody>
          <a:bodyPr wrap="none" rtlCol="0">
            <a:spAutoFit/>
          </a:bodyPr>
          <a:lstStyle/>
          <a:p>
            <a:r>
              <a:rPr lang="en-GB" sz="1800" dirty="0" smtClean="0">
                <a:solidFill>
                  <a:srgbClr val="C00000"/>
                </a:solidFill>
              </a:rPr>
              <a:t>@J</a:t>
            </a:r>
          </a:p>
          <a:p>
            <a:r>
              <a:rPr lang="en-GB" sz="1800" dirty="0" smtClean="0"/>
              <a:t>@J</a:t>
            </a:r>
            <a:endParaRPr lang="en-US" sz="1800" dirty="0"/>
          </a:p>
        </p:txBody>
      </p:sp>
      <p:sp>
        <p:nvSpPr>
          <p:cNvPr id="592" name="TextBox 591"/>
          <p:cNvSpPr txBox="1"/>
          <p:nvPr/>
        </p:nvSpPr>
        <p:spPr>
          <a:xfrm>
            <a:off x="-7912" y="7464896"/>
            <a:ext cx="902811" cy="646331"/>
          </a:xfrm>
          <a:prstGeom prst="rect">
            <a:avLst/>
          </a:prstGeom>
          <a:noFill/>
        </p:spPr>
        <p:txBody>
          <a:bodyPr wrap="none" rtlCol="0">
            <a:spAutoFit/>
          </a:bodyPr>
          <a:lstStyle/>
          <a:p>
            <a:r>
              <a:rPr lang="en-GB" sz="1800" dirty="0" smtClean="0">
                <a:solidFill>
                  <a:srgbClr val="C00000"/>
                </a:solidFill>
              </a:rPr>
              <a:t>EUI48:</a:t>
            </a:r>
          </a:p>
          <a:p>
            <a:r>
              <a:rPr lang="en-GB" sz="1800" dirty="0" smtClean="0"/>
              <a:t>MAC:</a:t>
            </a:r>
            <a:endParaRPr lang="en-US" sz="1800" dirty="0"/>
          </a:p>
        </p:txBody>
      </p:sp>
      <p:sp>
        <p:nvSpPr>
          <p:cNvPr id="593" name="TextBox 592"/>
          <p:cNvSpPr txBox="1"/>
          <p:nvPr/>
        </p:nvSpPr>
        <p:spPr>
          <a:xfrm>
            <a:off x="136104" y="8352799"/>
            <a:ext cx="6264695" cy="1200329"/>
          </a:xfrm>
          <a:prstGeom prst="rect">
            <a:avLst/>
          </a:prstGeom>
          <a:noFill/>
        </p:spPr>
        <p:txBody>
          <a:bodyPr wrap="square" rtlCol="0">
            <a:spAutoFit/>
          </a:bodyPr>
          <a:lstStyle/>
          <a:p>
            <a:pPr marL="711200" indent="-711200"/>
            <a:r>
              <a:rPr lang="en-GB" sz="1800" dirty="0" smtClean="0">
                <a:solidFill>
                  <a:srgbClr val="C00000"/>
                </a:solidFill>
              </a:rPr>
              <a:t>DAS &amp; DSS in C-MAC space</a:t>
            </a:r>
          </a:p>
          <a:p>
            <a:pPr marL="711200" indent="-711200"/>
            <a:r>
              <a:rPr lang="en-GB" sz="1800" dirty="0" smtClean="0">
                <a:solidFill>
                  <a:srgbClr val="C00000"/>
                </a:solidFill>
              </a:rPr>
              <a:t>c6.10:	C-MAC</a:t>
            </a:r>
            <a:r>
              <a:rPr lang="en-GB" sz="1800" dirty="0" smtClean="0">
                <a:solidFill>
                  <a:srgbClr val="C00000"/>
                </a:solidFill>
                <a:sym typeface="Wingdings" pitchFamily="2" charset="2"/>
              </a:rPr>
              <a:t> B-MAC</a:t>
            </a:r>
          </a:p>
          <a:p>
            <a:pPr marL="711200" indent="-711200"/>
            <a:r>
              <a:rPr lang="en-GB" sz="1800" dirty="0" smtClean="0">
                <a:solidFill>
                  <a:srgbClr val="C00000"/>
                </a:solidFill>
                <a:sym typeface="Wingdings" pitchFamily="2" charset="2"/>
              </a:rPr>
              <a:t>c6.11: 	BSI Group Address  Default Backbone Destination (DBD); DBD = {CBP, Group} Address</a:t>
            </a:r>
            <a:endParaRPr lang="en-US" sz="1800" dirty="0">
              <a:solidFill>
                <a:srgbClr val="C00000"/>
              </a:solidFill>
            </a:endParaRPr>
          </a:p>
        </p:txBody>
      </p:sp>
      <p:sp>
        <p:nvSpPr>
          <p:cNvPr id="604" name="TextBox 603"/>
          <p:cNvSpPr txBox="1"/>
          <p:nvPr/>
        </p:nvSpPr>
        <p:spPr>
          <a:xfrm>
            <a:off x="5569947" y="1344216"/>
            <a:ext cx="1838965" cy="400110"/>
          </a:xfrm>
          <a:prstGeom prst="rect">
            <a:avLst/>
          </a:prstGeom>
          <a:noFill/>
        </p:spPr>
        <p:txBody>
          <a:bodyPr wrap="none" rtlCol="0">
            <a:spAutoFit/>
          </a:bodyPr>
          <a:lstStyle/>
          <a:p>
            <a:r>
              <a:rPr lang="en-GB" sz="2000" dirty="0" smtClean="0">
                <a:solidFill>
                  <a:srgbClr val="0070C0"/>
                </a:solidFill>
              </a:rPr>
              <a:t>C-MAC space</a:t>
            </a:r>
            <a:endParaRPr lang="en-US" sz="2000" dirty="0">
              <a:solidFill>
                <a:srgbClr val="0070C0"/>
              </a:solidFill>
            </a:endParaRPr>
          </a:p>
        </p:txBody>
      </p:sp>
      <p:sp>
        <p:nvSpPr>
          <p:cNvPr id="605" name="Freeform 604"/>
          <p:cNvSpPr/>
          <p:nvPr/>
        </p:nvSpPr>
        <p:spPr bwMode="auto">
          <a:xfrm>
            <a:off x="758021" y="1323833"/>
            <a:ext cx="11259403" cy="3848668"/>
          </a:xfrm>
          <a:custGeom>
            <a:avLst/>
            <a:gdLst>
              <a:gd name="connsiteX0" fmla="*/ 13648 w 11259403"/>
              <a:gd name="connsiteY0" fmla="*/ 0 h 3848668"/>
              <a:gd name="connsiteX1" fmla="*/ 0 w 11259403"/>
              <a:gd name="connsiteY1" fmla="*/ 3848668 h 3848668"/>
              <a:gd name="connsiteX2" fmla="*/ 1965278 w 11259403"/>
              <a:gd name="connsiteY2" fmla="*/ 3848668 h 3848668"/>
              <a:gd name="connsiteX3" fmla="*/ 1965278 w 11259403"/>
              <a:gd name="connsiteY3" fmla="*/ 3057098 h 3848668"/>
              <a:gd name="connsiteX4" fmla="*/ 9294126 w 11259403"/>
              <a:gd name="connsiteY4" fmla="*/ 3070746 h 3848668"/>
              <a:gd name="connsiteX5" fmla="*/ 9280478 w 11259403"/>
              <a:gd name="connsiteY5" fmla="*/ 3835021 h 3848668"/>
              <a:gd name="connsiteX6" fmla="*/ 11259403 w 11259403"/>
              <a:gd name="connsiteY6" fmla="*/ 3848668 h 3848668"/>
              <a:gd name="connsiteX7" fmla="*/ 11245756 w 11259403"/>
              <a:gd name="connsiteY7" fmla="*/ 27295 h 3848668"/>
              <a:gd name="connsiteX8" fmla="*/ 13648 w 11259403"/>
              <a:gd name="connsiteY8" fmla="*/ 0 h 3848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59403" h="3848668">
                <a:moveTo>
                  <a:pt x="13648" y="0"/>
                </a:moveTo>
                <a:cubicBezTo>
                  <a:pt x="9099" y="1282889"/>
                  <a:pt x="4549" y="2565779"/>
                  <a:pt x="0" y="3848668"/>
                </a:cubicBezTo>
                <a:lnTo>
                  <a:pt x="1965278" y="3848668"/>
                </a:lnTo>
                <a:lnTo>
                  <a:pt x="1965278" y="3057098"/>
                </a:lnTo>
                <a:lnTo>
                  <a:pt x="9294126" y="3070746"/>
                </a:lnTo>
                <a:lnTo>
                  <a:pt x="9280478" y="3835021"/>
                </a:lnTo>
                <a:lnTo>
                  <a:pt x="11259403" y="3848668"/>
                </a:lnTo>
                <a:lnTo>
                  <a:pt x="11245756" y="27295"/>
                </a:lnTo>
                <a:lnTo>
                  <a:pt x="13648" y="0"/>
                </a:lnTo>
                <a:close/>
              </a:path>
            </a:pathLst>
          </a:custGeom>
          <a:noFill/>
          <a:ln w="38100" cap="flat" cmpd="sng" algn="ctr">
            <a:solidFill>
              <a:srgbClr val="0070C0"/>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06" name="Straight Connector 605"/>
          <p:cNvCxnSpPr/>
          <p:nvPr/>
        </p:nvCxnSpPr>
        <p:spPr bwMode="auto">
          <a:xfrm flipH="1">
            <a:off x="4456584" y="5664696"/>
            <a:ext cx="4192" cy="1584176"/>
          </a:xfrm>
          <a:prstGeom prst="line">
            <a:avLst/>
          </a:prstGeom>
          <a:solidFill>
            <a:schemeClr val="accent1"/>
          </a:solidFill>
          <a:ln w="38100" cap="flat" cmpd="sng" algn="ctr">
            <a:solidFill>
              <a:schemeClr val="tx1"/>
            </a:solidFill>
            <a:prstDash val="lgDashDotDot"/>
            <a:round/>
            <a:headEnd type="none" w="med" len="med"/>
            <a:tailEnd type="none" w="med" len="med"/>
          </a:ln>
          <a:effectLst/>
        </p:spPr>
      </p:cxnSp>
      <p:cxnSp>
        <p:nvCxnSpPr>
          <p:cNvPr id="616" name="Straight Connector 615"/>
          <p:cNvCxnSpPr/>
          <p:nvPr/>
        </p:nvCxnSpPr>
        <p:spPr bwMode="auto">
          <a:xfrm flipH="1">
            <a:off x="8345016" y="5664696"/>
            <a:ext cx="4192" cy="1584176"/>
          </a:xfrm>
          <a:prstGeom prst="line">
            <a:avLst/>
          </a:prstGeom>
          <a:solidFill>
            <a:schemeClr val="accent1"/>
          </a:solidFill>
          <a:ln w="38100" cap="flat" cmpd="sng" algn="ctr">
            <a:solidFill>
              <a:schemeClr val="tx1"/>
            </a:solidFill>
            <a:prstDash val="lgDashDotDot"/>
            <a:round/>
            <a:headEnd type="none" w="med" len="med"/>
            <a:tailEnd type="none" w="med" len="med"/>
          </a:ln>
          <a:effectLst/>
        </p:spPr>
      </p:cxnSp>
      <p:sp>
        <p:nvSpPr>
          <p:cNvPr id="627" name="TextBox 626"/>
          <p:cNvSpPr txBox="1"/>
          <p:nvPr/>
        </p:nvSpPr>
        <p:spPr>
          <a:xfrm>
            <a:off x="4456584" y="6024736"/>
            <a:ext cx="792088" cy="769441"/>
          </a:xfrm>
          <a:prstGeom prst="rect">
            <a:avLst/>
          </a:prstGeom>
          <a:noFill/>
        </p:spPr>
        <p:txBody>
          <a:bodyPr wrap="square" rtlCol="0">
            <a:spAutoFit/>
          </a:bodyPr>
          <a:lstStyle/>
          <a:p>
            <a:r>
              <a:rPr lang="en-US" sz="1100" dirty="0" smtClean="0"/>
              <a:t>I-NNI BVLAN a (Virtual</a:t>
            </a:r>
          </a:p>
          <a:p>
            <a:r>
              <a:rPr lang="en-US" sz="1100" dirty="0" smtClean="0"/>
              <a:t>Link)</a:t>
            </a:r>
            <a:endParaRPr lang="en-GB" sz="1100" dirty="0"/>
          </a:p>
        </p:txBody>
      </p:sp>
      <p:sp>
        <p:nvSpPr>
          <p:cNvPr id="628" name="TextBox 627"/>
          <p:cNvSpPr txBox="1"/>
          <p:nvPr/>
        </p:nvSpPr>
        <p:spPr>
          <a:xfrm>
            <a:off x="7552928" y="6024736"/>
            <a:ext cx="792088" cy="769441"/>
          </a:xfrm>
          <a:prstGeom prst="rect">
            <a:avLst/>
          </a:prstGeom>
          <a:noFill/>
        </p:spPr>
        <p:txBody>
          <a:bodyPr wrap="square" rtlCol="0">
            <a:spAutoFit/>
          </a:bodyPr>
          <a:lstStyle/>
          <a:p>
            <a:pPr algn="r"/>
            <a:r>
              <a:rPr lang="en-US" sz="1100" dirty="0" smtClean="0"/>
              <a:t>I-NNI BVLAN (Virtual</a:t>
            </a:r>
          </a:p>
          <a:p>
            <a:pPr algn="r"/>
            <a:r>
              <a:rPr lang="en-US" sz="1100" dirty="0" smtClean="0"/>
              <a:t>Link)</a:t>
            </a:r>
            <a:endParaRPr lang="en-GB" sz="1100" dirty="0"/>
          </a:p>
        </p:txBody>
      </p:sp>
      <p:sp>
        <p:nvSpPr>
          <p:cNvPr id="629" name="TextBox 628"/>
          <p:cNvSpPr txBox="1"/>
          <p:nvPr/>
        </p:nvSpPr>
        <p:spPr>
          <a:xfrm>
            <a:off x="6688832" y="8352799"/>
            <a:ext cx="5904655" cy="923330"/>
          </a:xfrm>
          <a:prstGeom prst="rect">
            <a:avLst/>
          </a:prstGeom>
          <a:noFill/>
        </p:spPr>
        <p:txBody>
          <a:bodyPr wrap="square" rtlCol="0">
            <a:spAutoFit/>
          </a:bodyPr>
          <a:lstStyle/>
          <a:p>
            <a:r>
              <a:rPr lang="en-GB" sz="1800" dirty="0" smtClean="0">
                <a:solidFill>
                  <a:srgbClr val="C00000"/>
                </a:solidFill>
              </a:rPr>
              <a:t>BVLAN connections replace the Ethernet Link connections in the PB case. EC examples are very similar to EC examples in PB case.</a:t>
            </a:r>
            <a:endParaRPr lang="en-US" sz="1800" dirty="0">
              <a:solidFill>
                <a:srgbClr val="C0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PBB Bridge Model of DAS </a:t>
            </a:r>
            <a:r>
              <a:rPr lang="en-GB" sz="2400" dirty="0" smtClean="0"/>
              <a:t>(separate B- and S-VLAN fabrics)</a:t>
            </a:r>
            <a:r>
              <a:rPr lang="en-GB" dirty="0" smtClean="0"/>
              <a:t/>
            </a:r>
            <a:br>
              <a:rPr lang="en-GB" dirty="0" smtClean="0"/>
            </a:br>
            <a:r>
              <a:rPr lang="en-GB" sz="2800" dirty="0" smtClean="0"/>
              <a:t>(example with EC SNCP)</a:t>
            </a:r>
            <a:endParaRPr lang="en-US" dirty="0"/>
          </a:p>
        </p:txBody>
      </p:sp>
      <p:sp>
        <p:nvSpPr>
          <p:cNvPr id="17" name="Rectangle 16"/>
          <p:cNvSpPr/>
          <p:nvPr/>
        </p:nvSpPr>
        <p:spPr bwMode="auto">
          <a:xfrm>
            <a:off x="3808511"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08511"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4816623"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4816623"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1" name="TextBox 30"/>
          <p:cNvSpPr txBox="1"/>
          <p:nvPr/>
        </p:nvSpPr>
        <p:spPr>
          <a:xfrm>
            <a:off x="1504256" y="5357500"/>
            <a:ext cx="700833" cy="523220"/>
          </a:xfrm>
          <a:prstGeom prst="rect">
            <a:avLst/>
          </a:prstGeom>
          <a:noFill/>
        </p:spPr>
        <p:txBody>
          <a:bodyPr wrap="none" rtlCol="0">
            <a:spAutoFit/>
          </a:bodyPr>
          <a:lstStyle/>
          <a:p>
            <a:r>
              <a:rPr lang="en-US" sz="1400" dirty="0" smtClean="0"/>
              <a:t>E-NNI</a:t>
            </a:r>
          </a:p>
          <a:p>
            <a:r>
              <a:rPr lang="en-US" sz="1400" dirty="0" smtClean="0"/>
              <a:t>Link 2</a:t>
            </a:r>
            <a:endParaRPr lang="en-GB" sz="1400" dirty="0"/>
          </a:p>
        </p:txBody>
      </p:sp>
      <p:sp>
        <p:nvSpPr>
          <p:cNvPr id="41" name="Rectangle 40"/>
          <p:cNvSpPr/>
          <p:nvPr/>
        </p:nvSpPr>
        <p:spPr bwMode="auto">
          <a:xfrm flipH="1">
            <a:off x="8059162"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2" name="Rectangle 41"/>
          <p:cNvSpPr/>
          <p:nvPr/>
        </p:nvSpPr>
        <p:spPr bwMode="auto">
          <a:xfrm flipH="1">
            <a:off x="8059162"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7" name="Rectangle 46"/>
          <p:cNvSpPr/>
          <p:nvPr/>
        </p:nvSpPr>
        <p:spPr bwMode="auto">
          <a:xfrm flipH="1">
            <a:off x="7051050"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r>
              <a:rPr kumimoji="0" lang="en-US" sz="1100" b="1" i="0" u="none" strike="noStrike" cap="none" normalizeH="0" dirty="0" smtClean="0">
                <a:ln>
                  <a:noFill/>
                </a:ln>
                <a:solidFill>
                  <a:schemeClr val="tx1"/>
                </a:solidFill>
                <a:effectLst/>
                <a:latin typeface="Arial" charset="0"/>
                <a:ea typeface="MS PGothic" pitchFamily="34" charset="-128"/>
              </a:rPr>
              <a:t> </a:t>
            </a:r>
            <a:r>
              <a:rPr kumimoji="0" lang="en-US" sz="1100" b="1" i="0" u="none" strike="noStrike" cap="none" normalizeH="0" baseline="0" dirty="0" smtClean="0">
                <a:ln>
                  <a:noFill/>
                </a:ln>
                <a:solidFill>
                  <a:schemeClr val="tx1"/>
                </a:solidFill>
                <a:effectLst/>
                <a:latin typeface="Arial" charset="0"/>
                <a:ea typeface="MS PGothic" pitchFamily="34" charset="-128"/>
              </a:rPr>
              <a:t>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8" name="Rectangle 47"/>
          <p:cNvSpPr/>
          <p:nvPr/>
        </p:nvSpPr>
        <p:spPr bwMode="auto">
          <a:xfrm flipH="1">
            <a:off x="7051050"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5" name="TextBox 54"/>
          <p:cNvSpPr txBox="1"/>
          <p:nvPr/>
        </p:nvSpPr>
        <p:spPr>
          <a:xfrm flipH="1">
            <a:off x="10586893" y="5357500"/>
            <a:ext cx="710451" cy="523220"/>
          </a:xfrm>
          <a:prstGeom prst="rect">
            <a:avLst/>
          </a:prstGeom>
          <a:noFill/>
        </p:spPr>
        <p:txBody>
          <a:bodyPr wrap="none" rtlCol="0">
            <a:spAutoFit/>
          </a:bodyPr>
          <a:lstStyle/>
          <a:p>
            <a:r>
              <a:rPr lang="en-US" sz="1400" dirty="0" smtClean="0"/>
              <a:t>E-NNI</a:t>
            </a:r>
          </a:p>
          <a:p>
            <a:r>
              <a:rPr lang="en-US" sz="1400" dirty="0" smtClean="0"/>
              <a:t>Link 3</a:t>
            </a:r>
            <a:endParaRPr lang="en-GB" sz="1400" dirty="0"/>
          </a:p>
        </p:txBody>
      </p:sp>
      <p:sp>
        <p:nvSpPr>
          <p:cNvPr id="84" name="Rectangle 83"/>
          <p:cNvSpPr/>
          <p:nvPr/>
        </p:nvSpPr>
        <p:spPr bwMode="auto">
          <a:xfrm flipH="1">
            <a:off x="9067274" y="4080520"/>
            <a:ext cx="2950150"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03" name="Rectangle 102"/>
          <p:cNvSpPr/>
          <p:nvPr/>
        </p:nvSpPr>
        <p:spPr bwMode="auto">
          <a:xfrm flipH="1">
            <a:off x="7051050" y="2424336"/>
            <a:ext cx="4966374"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26" name="Rectangle 125"/>
          <p:cNvSpPr/>
          <p:nvPr/>
        </p:nvSpPr>
        <p:spPr bwMode="auto">
          <a:xfrm flipH="1">
            <a:off x="10075386" y="2712368"/>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flipH="1">
            <a:off x="10075386"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r>
              <a:rPr kumimoji="0" lang="en-US" sz="1100" b="1" i="0" u="none" strike="noStrike" cap="none" normalizeH="0" dirty="0" smtClean="0">
                <a:ln>
                  <a:noFill/>
                </a:ln>
                <a:solidFill>
                  <a:schemeClr val="tx1"/>
                </a:solidFill>
                <a:effectLst/>
                <a:latin typeface="Arial" charset="0"/>
                <a:ea typeface="MS PGothic" pitchFamily="34" charset="-128"/>
              </a:rPr>
              <a:t> </a:t>
            </a:r>
            <a:r>
              <a:rPr kumimoji="0" lang="en-US" sz="1100" b="1" i="0" u="none" strike="noStrike" cap="none" normalizeH="0" baseline="0" dirty="0" smtClean="0">
                <a:ln>
                  <a:noFill/>
                </a:ln>
                <a:solidFill>
                  <a:schemeClr val="tx1"/>
                </a:solidFill>
                <a:effectLst/>
                <a:latin typeface="Arial" charset="0"/>
                <a:ea typeface="MS PGothic" pitchFamily="34" charset="-128"/>
              </a:rPr>
              <a:t>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1007538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10075386"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10075386"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10075386"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32" name="Straight Connector 131"/>
          <p:cNvCxnSpPr/>
          <p:nvPr/>
        </p:nvCxnSpPr>
        <p:spPr bwMode="auto">
          <a:xfrm flipH="1" flipV="1">
            <a:off x="10579442"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48" name="Rectangle 147"/>
          <p:cNvSpPr/>
          <p:nvPr/>
        </p:nvSpPr>
        <p:spPr bwMode="auto">
          <a:xfrm flipH="1">
            <a:off x="784175" y="2424336"/>
            <a:ext cx="4968552"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49" name="Rectangle 148"/>
          <p:cNvSpPr/>
          <p:nvPr/>
        </p:nvSpPr>
        <p:spPr bwMode="auto">
          <a:xfrm>
            <a:off x="1792287" y="2712368"/>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0" name="Rectangle 149"/>
          <p:cNvSpPr/>
          <p:nvPr/>
        </p:nvSpPr>
        <p:spPr bwMode="auto">
          <a:xfrm>
            <a:off x="1792287"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1" name="Rectangle 150"/>
          <p:cNvSpPr/>
          <p:nvPr/>
        </p:nvSpPr>
        <p:spPr bwMode="auto">
          <a:xfrm>
            <a:off x="1792287"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2" name="Rectangle 151"/>
          <p:cNvSpPr/>
          <p:nvPr/>
        </p:nvSpPr>
        <p:spPr bwMode="auto">
          <a:xfrm>
            <a:off x="1792287"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3" name="Rectangle 152"/>
          <p:cNvSpPr/>
          <p:nvPr/>
        </p:nvSpPr>
        <p:spPr bwMode="auto">
          <a:xfrm>
            <a:off x="1792287"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4" name="Rectangle 153"/>
          <p:cNvSpPr/>
          <p:nvPr/>
        </p:nvSpPr>
        <p:spPr bwMode="auto">
          <a:xfrm>
            <a:off x="1792287"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55" name="Straight Connector 154"/>
          <p:cNvCxnSpPr/>
          <p:nvPr/>
        </p:nvCxnSpPr>
        <p:spPr bwMode="auto">
          <a:xfrm flipV="1">
            <a:off x="2224335"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56" name="TextBox 155"/>
          <p:cNvSpPr txBox="1"/>
          <p:nvPr/>
        </p:nvSpPr>
        <p:spPr>
          <a:xfrm>
            <a:off x="496144" y="5357500"/>
            <a:ext cx="700833" cy="523220"/>
          </a:xfrm>
          <a:prstGeom prst="rect">
            <a:avLst/>
          </a:prstGeom>
          <a:noFill/>
        </p:spPr>
        <p:txBody>
          <a:bodyPr wrap="none" rtlCol="0">
            <a:spAutoFit/>
          </a:bodyPr>
          <a:lstStyle/>
          <a:p>
            <a:r>
              <a:rPr lang="en-US" sz="1400" dirty="0" smtClean="0"/>
              <a:t>E-NNI</a:t>
            </a:r>
          </a:p>
          <a:p>
            <a:r>
              <a:rPr lang="en-US" sz="1400" dirty="0" smtClean="0"/>
              <a:t>Link 1</a:t>
            </a:r>
            <a:endParaRPr lang="en-GB" sz="1400" dirty="0"/>
          </a:p>
        </p:txBody>
      </p:sp>
      <p:sp>
        <p:nvSpPr>
          <p:cNvPr id="160" name="Rectangle 159"/>
          <p:cNvSpPr/>
          <p:nvPr/>
        </p:nvSpPr>
        <p:spPr bwMode="auto">
          <a:xfrm>
            <a:off x="784175"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Rectangle 160"/>
          <p:cNvSpPr/>
          <p:nvPr/>
        </p:nvSpPr>
        <p:spPr bwMode="auto">
          <a:xfrm>
            <a:off x="784175"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2" name="Rectangle 161"/>
          <p:cNvSpPr/>
          <p:nvPr/>
        </p:nvSpPr>
        <p:spPr bwMode="auto">
          <a:xfrm>
            <a:off x="784175"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63" name="Straight Connector 162"/>
          <p:cNvCxnSpPr/>
          <p:nvPr/>
        </p:nvCxnSpPr>
        <p:spPr bwMode="auto">
          <a:xfrm flipV="1">
            <a:off x="1216223"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60" name="Group 193"/>
          <p:cNvGrpSpPr/>
          <p:nvPr/>
        </p:nvGrpSpPr>
        <p:grpSpPr>
          <a:xfrm>
            <a:off x="10145216" y="2784376"/>
            <a:ext cx="792088" cy="792088"/>
            <a:chOff x="8993088" y="4152528"/>
            <a:chExt cx="792088" cy="792088"/>
          </a:xfrm>
        </p:grpSpPr>
        <p:sp>
          <p:nvSpPr>
            <p:cNvPr id="195" name="Isosceles Triangle 194"/>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1" name="Group 178"/>
            <p:cNvGrpSpPr/>
            <p:nvPr/>
          </p:nvGrpSpPr>
          <p:grpSpPr>
            <a:xfrm>
              <a:off x="8993088" y="4440560"/>
              <a:ext cx="216024" cy="216023"/>
              <a:chOff x="9209112" y="7464897"/>
              <a:chExt cx="432048" cy="216023"/>
            </a:xfrm>
          </p:grpSpPr>
          <p:sp>
            <p:nvSpPr>
              <p:cNvPr id="208" name="Flowchart: Delay 20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9" name="Flowchart: Delay 20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97" name="Isosceles Triangle 196"/>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8" name="Isosceles Triangle 197"/>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2" name="Group 183"/>
            <p:cNvGrpSpPr/>
            <p:nvPr/>
          </p:nvGrpSpPr>
          <p:grpSpPr>
            <a:xfrm>
              <a:off x="9281120" y="4440560"/>
              <a:ext cx="216024" cy="216023"/>
              <a:chOff x="9209112" y="7464897"/>
              <a:chExt cx="432048" cy="216023"/>
            </a:xfrm>
          </p:grpSpPr>
          <p:sp>
            <p:nvSpPr>
              <p:cNvPr id="206" name="Flowchart: Delay 20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7" name="Flowchart: Delay 20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0" name="Isosceles Triangle 199"/>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1" name="Isosceles Triangle 200"/>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3" name="Group 188"/>
            <p:cNvGrpSpPr/>
            <p:nvPr/>
          </p:nvGrpSpPr>
          <p:grpSpPr>
            <a:xfrm>
              <a:off x="9569152" y="4440560"/>
              <a:ext cx="216024" cy="216023"/>
              <a:chOff x="9209112" y="7464897"/>
              <a:chExt cx="432048" cy="216023"/>
            </a:xfrm>
          </p:grpSpPr>
          <p:sp>
            <p:nvSpPr>
              <p:cNvPr id="204" name="Flowchart: Delay 20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5" name="Flowchart: Delay 20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3" name="Isosceles Triangle 202"/>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6" name="Group 249"/>
          <p:cNvGrpSpPr/>
          <p:nvPr/>
        </p:nvGrpSpPr>
        <p:grpSpPr>
          <a:xfrm>
            <a:off x="1864296" y="2784376"/>
            <a:ext cx="792088" cy="792088"/>
            <a:chOff x="8993088" y="4152528"/>
            <a:chExt cx="792088" cy="792088"/>
          </a:xfrm>
        </p:grpSpPr>
        <p:sp>
          <p:nvSpPr>
            <p:cNvPr id="251" name="Isosceles Triangle 250"/>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7" name="Group 251"/>
            <p:cNvGrpSpPr/>
            <p:nvPr/>
          </p:nvGrpSpPr>
          <p:grpSpPr>
            <a:xfrm>
              <a:off x="8993088" y="4440560"/>
              <a:ext cx="216024" cy="216023"/>
              <a:chOff x="9209112" y="7464897"/>
              <a:chExt cx="432048" cy="216023"/>
            </a:xfrm>
          </p:grpSpPr>
          <p:sp>
            <p:nvSpPr>
              <p:cNvPr id="264" name="Flowchart: Delay 26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5" name="Flowchart: Delay 26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3" name="Isosceles Triangle 252"/>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Isosceles Triangle 253"/>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8" name="Group 254"/>
            <p:cNvGrpSpPr/>
            <p:nvPr/>
          </p:nvGrpSpPr>
          <p:grpSpPr>
            <a:xfrm>
              <a:off x="9281120" y="4440560"/>
              <a:ext cx="216024" cy="216023"/>
              <a:chOff x="9209112" y="7464897"/>
              <a:chExt cx="432048" cy="216023"/>
            </a:xfrm>
          </p:grpSpPr>
          <p:sp>
            <p:nvSpPr>
              <p:cNvPr id="262" name="Flowchart: Delay 261"/>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3" name="Flowchart: Delay 262"/>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6" name="Isosceles Triangle 255"/>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Isosceles Triangle 256"/>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9" name="Group 257"/>
            <p:cNvGrpSpPr/>
            <p:nvPr/>
          </p:nvGrpSpPr>
          <p:grpSpPr>
            <a:xfrm>
              <a:off x="9569152" y="4440560"/>
              <a:ext cx="216024" cy="216023"/>
              <a:chOff x="9209112" y="7464897"/>
              <a:chExt cx="432048" cy="216023"/>
            </a:xfrm>
          </p:grpSpPr>
          <p:sp>
            <p:nvSpPr>
              <p:cNvPr id="260" name="Flowchart: Delay 25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1" name="Flowchart: Delay 26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9" name="Isosceles Triangle 258"/>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99" name="Rectangle 298"/>
          <p:cNvSpPr/>
          <p:nvPr/>
        </p:nvSpPr>
        <p:spPr bwMode="auto">
          <a:xfrm flipH="1">
            <a:off x="11081320"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0" name="Rectangle 299"/>
          <p:cNvSpPr/>
          <p:nvPr/>
        </p:nvSpPr>
        <p:spPr bwMode="auto">
          <a:xfrm flipH="1">
            <a:off x="11081320"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1" name="Rectangle 300"/>
          <p:cNvSpPr/>
          <p:nvPr/>
        </p:nvSpPr>
        <p:spPr bwMode="auto">
          <a:xfrm flipH="1">
            <a:off x="11081320"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302" name="Straight Connector 301"/>
          <p:cNvCxnSpPr/>
          <p:nvPr/>
        </p:nvCxnSpPr>
        <p:spPr bwMode="auto">
          <a:xfrm flipH="1" flipV="1">
            <a:off x="11585376"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03" name="TextBox 302"/>
          <p:cNvSpPr txBox="1"/>
          <p:nvPr/>
        </p:nvSpPr>
        <p:spPr>
          <a:xfrm flipH="1">
            <a:off x="11585376" y="5357500"/>
            <a:ext cx="710451" cy="523220"/>
          </a:xfrm>
          <a:prstGeom prst="rect">
            <a:avLst/>
          </a:prstGeom>
          <a:noFill/>
        </p:spPr>
        <p:txBody>
          <a:bodyPr wrap="none" rtlCol="0">
            <a:spAutoFit/>
          </a:bodyPr>
          <a:lstStyle/>
          <a:p>
            <a:r>
              <a:rPr lang="en-US" sz="1400" dirty="0" smtClean="0"/>
              <a:t>E-NNI</a:t>
            </a:r>
          </a:p>
          <a:p>
            <a:r>
              <a:rPr lang="en-US" sz="1400" dirty="0" smtClean="0"/>
              <a:t>Link 4</a:t>
            </a:r>
            <a:endParaRPr lang="en-GB" sz="1400" dirty="0"/>
          </a:p>
        </p:txBody>
      </p:sp>
      <p:grpSp>
        <p:nvGrpSpPr>
          <p:cNvPr id="93" name="Group 324"/>
          <p:cNvGrpSpPr/>
          <p:nvPr/>
        </p:nvGrpSpPr>
        <p:grpSpPr>
          <a:xfrm>
            <a:off x="10369152" y="4368552"/>
            <a:ext cx="1424336" cy="216024"/>
            <a:chOff x="10225136" y="5376664"/>
            <a:chExt cx="1424336" cy="216024"/>
          </a:xfrm>
        </p:grpSpPr>
        <p:sp>
          <p:nvSpPr>
            <p:cNvPr id="143" name="Isosceles Triangle 142"/>
            <p:cNvSpPr/>
            <p:nvPr/>
          </p:nvSpPr>
          <p:spPr bwMode="auto">
            <a:xfrm flipV="1">
              <a:off x="112253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1" name="Isosceles Triangle 320"/>
            <p:cNvSpPr/>
            <p:nvPr/>
          </p:nvSpPr>
          <p:spPr bwMode="auto">
            <a:xfrm flipV="1">
              <a:off x="102251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4" name="Group 325"/>
          <p:cNvGrpSpPr/>
          <p:nvPr/>
        </p:nvGrpSpPr>
        <p:grpSpPr>
          <a:xfrm>
            <a:off x="1000200" y="4368552"/>
            <a:ext cx="1512168" cy="216024"/>
            <a:chOff x="7120880" y="5376664"/>
            <a:chExt cx="1512168" cy="216024"/>
          </a:xfrm>
        </p:grpSpPr>
        <p:sp>
          <p:nvSpPr>
            <p:cNvPr id="330" name="Isosceles Triangle 329"/>
            <p:cNvSpPr/>
            <p:nvPr/>
          </p:nvSpPr>
          <p:spPr bwMode="auto">
            <a:xfrm flipV="1">
              <a:off x="8208912"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flipV="1">
              <a:off x="7120880"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89" name="Rectangle 388"/>
          <p:cNvSpPr/>
          <p:nvPr/>
        </p:nvSpPr>
        <p:spPr bwMode="auto">
          <a:xfrm>
            <a:off x="2800400"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90" name="Rectangle 389"/>
          <p:cNvSpPr/>
          <p:nvPr/>
        </p:nvSpPr>
        <p:spPr bwMode="auto">
          <a:xfrm>
            <a:off x="2800400"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397" name="Straight Connector 396"/>
          <p:cNvCxnSpPr/>
          <p:nvPr/>
        </p:nvCxnSpPr>
        <p:spPr bwMode="auto">
          <a:xfrm>
            <a:off x="3304456"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8" name="Rectangle 397"/>
          <p:cNvSpPr/>
          <p:nvPr/>
        </p:nvSpPr>
        <p:spPr bwMode="auto">
          <a:xfrm>
            <a:off x="2800400"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1" name="Rectangle 400"/>
          <p:cNvSpPr/>
          <p:nvPr/>
        </p:nvSpPr>
        <p:spPr bwMode="auto">
          <a:xfrm>
            <a:off x="2800400"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4" name="Rectangle 403"/>
          <p:cNvSpPr/>
          <p:nvPr/>
        </p:nvSpPr>
        <p:spPr bwMode="auto">
          <a:xfrm>
            <a:off x="2800400"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1" name="Rectangle 500"/>
          <p:cNvSpPr/>
          <p:nvPr/>
        </p:nvSpPr>
        <p:spPr bwMode="auto">
          <a:xfrm>
            <a:off x="3808512"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2" name="Rectangle 501"/>
          <p:cNvSpPr/>
          <p:nvPr/>
        </p:nvSpPr>
        <p:spPr bwMode="auto">
          <a:xfrm>
            <a:off x="3808512"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03" name="Straight Connector 502"/>
          <p:cNvCxnSpPr/>
          <p:nvPr/>
        </p:nvCxnSpPr>
        <p:spPr bwMode="auto">
          <a:xfrm>
            <a:off x="4312568"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4" name="Rectangle 503"/>
          <p:cNvSpPr/>
          <p:nvPr/>
        </p:nvSpPr>
        <p:spPr bwMode="auto">
          <a:xfrm>
            <a:off x="3808512"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5" name="Rectangle 504"/>
          <p:cNvSpPr/>
          <p:nvPr/>
        </p:nvSpPr>
        <p:spPr bwMode="auto">
          <a:xfrm>
            <a:off x="3808512"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6" name="Rectangle 505"/>
          <p:cNvSpPr/>
          <p:nvPr/>
        </p:nvSpPr>
        <p:spPr bwMode="auto">
          <a:xfrm>
            <a:off x="3808512"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7" name="Rectangle 506"/>
          <p:cNvSpPr/>
          <p:nvPr/>
        </p:nvSpPr>
        <p:spPr bwMode="auto">
          <a:xfrm>
            <a:off x="4816624"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8" name="Rectangle 507"/>
          <p:cNvSpPr/>
          <p:nvPr/>
        </p:nvSpPr>
        <p:spPr bwMode="auto">
          <a:xfrm>
            <a:off x="4816624"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09" name="Straight Connector 508"/>
          <p:cNvCxnSpPr/>
          <p:nvPr/>
        </p:nvCxnSpPr>
        <p:spPr bwMode="auto">
          <a:xfrm>
            <a:off x="5320680"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0" name="Rectangle 509"/>
          <p:cNvSpPr/>
          <p:nvPr/>
        </p:nvSpPr>
        <p:spPr bwMode="auto">
          <a:xfrm>
            <a:off x="4816624"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1" name="Rectangle 510"/>
          <p:cNvSpPr/>
          <p:nvPr/>
        </p:nvSpPr>
        <p:spPr bwMode="auto">
          <a:xfrm>
            <a:off x="4816624"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2" name="Rectangle 511"/>
          <p:cNvSpPr/>
          <p:nvPr/>
        </p:nvSpPr>
        <p:spPr bwMode="auto">
          <a:xfrm>
            <a:off x="4816624"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3" name="Isosceles Triangle 512"/>
          <p:cNvSpPr/>
          <p:nvPr/>
        </p:nvSpPr>
        <p:spPr bwMode="auto">
          <a:xfrm flipV="1">
            <a:off x="3952528"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4" name="Isosceles Triangle 513"/>
          <p:cNvSpPr/>
          <p:nvPr/>
        </p:nvSpPr>
        <p:spPr bwMode="auto">
          <a:xfrm flipV="1">
            <a:off x="4320952"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5" name="Isosceles Triangle 514"/>
          <p:cNvSpPr/>
          <p:nvPr/>
        </p:nvSpPr>
        <p:spPr bwMode="auto">
          <a:xfrm flipV="1">
            <a:off x="4969024"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6" name="Isosceles Triangle 515"/>
          <p:cNvSpPr/>
          <p:nvPr/>
        </p:nvSpPr>
        <p:spPr bwMode="auto">
          <a:xfrm flipV="1">
            <a:off x="5329064"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7" name="Isosceles Triangle 516"/>
          <p:cNvSpPr/>
          <p:nvPr/>
        </p:nvSpPr>
        <p:spPr bwMode="auto">
          <a:xfrm flipV="1">
            <a:off x="3096816"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3" name="Rectangle 522"/>
          <p:cNvSpPr/>
          <p:nvPr/>
        </p:nvSpPr>
        <p:spPr bwMode="auto">
          <a:xfrm>
            <a:off x="7048872"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4" name="Rectangle 523"/>
          <p:cNvSpPr/>
          <p:nvPr/>
        </p:nvSpPr>
        <p:spPr bwMode="auto">
          <a:xfrm>
            <a:off x="7048872"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25" name="Straight Connector 524"/>
          <p:cNvCxnSpPr/>
          <p:nvPr/>
        </p:nvCxnSpPr>
        <p:spPr bwMode="auto">
          <a:xfrm>
            <a:off x="7552928"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26" name="Rectangle 525"/>
          <p:cNvSpPr/>
          <p:nvPr/>
        </p:nvSpPr>
        <p:spPr bwMode="auto">
          <a:xfrm>
            <a:off x="7048872"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7" name="Rectangle 526"/>
          <p:cNvSpPr/>
          <p:nvPr/>
        </p:nvSpPr>
        <p:spPr bwMode="auto">
          <a:xfrm>
            <a:off x="7048872"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8" name="Rectangle 527"/>
          <p:cNvSpPr/>
          <p:nvPr/>
        </p:nvSpPr>
        <p:spPr bwMode="auto">
          <a:xfrm>
            <a:off x="7048872"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9" name="Rectangle 528"/>
          <p:cNvSpPr/>
          <p:nvPr/>
        </p:nvSpPr>
        <p:spPr bwMode="auto">
          <a:xfrm>
            <a:off x="8056984"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0" name="Rectangle 529"/>
          <p:cNvSpPr/>
          <p:nvPr/>
        </p:nvSpPr>
        <p:spPr bwMode="auto">
          <a:xfrm>
            <a:off x="8056984"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31" name="Straight Connector 530"/>
          <p:cNvCxnSpPr/>
          <p:nvPr/>
        </p:nvCxnSpPr>
        <p:spPr bwMode="auto">
          <a:xfrm>
            <a:off x="8561040"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32" name="Rectangle 531"/>
          <p:cNvSpPr/>
          <p:nvPr/>
        </p:nvSpPr>
        <p:spPr bwMode="auto">
          <a:xfrm>
            <a:off x="8056984"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3" name="Rectangle 532"/>
          <p:cNvSpPr/>
          <p:nvPr/>
        </p:nvSpPr>
        <p:spPr bwMode="auto">
          <a:xfrm>
            <a:off x="8056984"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4" name="Rectangle 533"/>
          <p:cNvSpPr/>
          <p:nvPr/>
        </p:nvSpPr>
        <p:spPr bwMode="auto">
          <a:xfrm>
            <a:off x="8056984"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5" name="Rectangle 534"/>
          <p:cNvSpPr/>
          <p:nvPr/>
        </p:nvSpPr>
        <p:spPr bwMode="auto">
          <a:xfrm>
            <a:off x="9065096"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6" name="Rectangle 535"/>
          <p:cNvSpPr/>
          <p:nvPr/>
        </p:nvSpPr>
        <p:spPr bwMode="auto">
          <a:xfrm>
            <a:off x="906509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37" name="Straight Connector 536"/>
          <p:cNvCxnSpPr/>
          <p:nvPr/>
        </p:nvCxnSpPr>
        <p:spPr bwMode="auto">
          <a:xfrm>
            <a:off x="9569152"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38" name="Rectangle 537"/>
          <p:cNvSpPr/>
          <p:nvPr/>
        </p:nvSpPr>
        <p:spPr bwMode="auto">
          <a:xfrm>
            <a:off x="9065096"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9" name="Rectangle 538"/>
          <p:cNvSpPr/>
          <p:nvPr/>
        </p:nvSpPr>
        <p:spPr bwMode="auto">
          <a:xfrm>
            <a:off x="9065096"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40" name="Rectangle 539"/>
          <p:cNvSpPr/>
          <p:nvPr/>
        </p:nvSpPr>
        <p:spPr bwMode="auto">
          <a:xfrm>
            <a:off x="9065096"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41" name="Isosceles Triangle 540"/>
          <p:cNvSpPr/>
          <p:nvPr/>
        </p:nvSpPr>
        <p:spPr bwMode="auto">
          <a:xfrm flipV="1">
            <a:off x="8201000"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2" name="Isosceles Triangle 541"/>
          <p:cNvSpPr/>
          <p:nvPr/>
        </p:nvSpPr>
        <p:spPr bwMode="auto">
          <a:xfrm flipV="1">
            <a:off x="8569424"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3" name="Isosceles Triangle 542"/>
          <p:cNvSpPr/>
          <p:nvPr/>
        </p:nvSpPr>
        <p:spPr bwMode="auto">
          <a:xfrm flipV="1">
            <a:off x="7552928"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4" name="Isosceles Triangle 543"/>
          <p:cNvSpPr/>
          <p:nvPr/>
        </p:nvSpPr>
        <p:spPr bwMode="auto">
          <a:xfrm flipV="1">
            <a:off x="9425136"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5" name="Isosceles Triangle 544"/>
          <p:cNvSpPr/>
          <p:nvPr/>
        </p:nvSpPr>
        <p:spPr bwMode="auto">
          <a:xfrm flipV="1">
            <a:off x="7192888"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 name="Freeform 53"/>
          <p:cNvSpPr/>
          <p:nvPr/>
        </p:nvSpPr>
        <p:spPr bwMode="auto">
          <a:xfrm flipH="1" flipV="1">
            <a:off x="6400800" y="5664693"/>
            <a:ext cx="1296144" cy="21602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32" name="Freeform 631"/>
          <p:cNvSpPr/>
          <p:nvPr/>
        </p:nvSpPr>
        <p:spPr bwMode="auto">
          <a:xfrm flipV="1">
            <a:off x="5104656" y="5664691"/>
            <a:ext cx="1296144" cy="21602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36" name="Freeform 635"/>
          <p:cNvSpPr/>
          <p:nvPr/>
        </p:nvSpPr>
        <p:spPr bwMode="auto">
          <a:xfrm flipH="1" flipV="1">
            <a:off x="6040760" y="5664698"/>
            <a:ext cx="1296144" cy="144016"/>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37" name="Freeform 636"/>
          <p:cNvSpPr/>
          <p:nvPr/>
        </p:nvSpPr>
        <p:spPr bwMode="auto">
          <a:xfrm flipV="1">
            <a:off x="5464696" y="5664696"/>
            <a:ext cx="1296144" cy="144016"/>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14" name="TextBox 113"/>
          <p:cNvSpPr txBox="1"/>
          <p:nvPr/>
        </p:nvSpPr>
        <p:spPr>
          <a:xfrm>
            <a:off x="6040760" y="4920516"/>
            <a:ext cx="720080" cy="600164"/>
          </a:xfrm>
          <a:prstGeom prst="rect">
            <a:avLst/>
          </a:prstGeom>
          <a:noFill/>
        </p:spPr>
        <p:txBody>
          <a:bodyPr wrap="square" rtlCol="0">
            <a:spAutoFit/>
          </a:bodyPr>
          <a:lstStyle/>
          <a:p>
            <a:pPr algn="ctr"/>
            <a:r>
              <a:rPr lang="en-US" sz="1100" b="0" dirty="0" smtClean="0"/>
              <a:t>Network  Virtual Link</a:t>
            </a:r>
          </a:p>
        </p:txBody>
      </p:sp>
      <p:sp>
        <p:nvSpPr>
          <p:cNvPr id="656" name="Freeform 655"/>
          <p:cNvSpPr/>
          <p:nvPr/>
        </p:nvSpPr>
        <p:spPr bwMode="auto">
          <a:xfrm flipH="1" flipV="1">
            <a:off x="6400800" y="5664698"/>
            <a:ext cx="3168352" cy="288030"/>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57" name="Freeform 656"/>
          <p:cNvSpPr/>
          <p:nvPr/>
        </p:nvSpPr>
        <p:spPr bwMode="auto">
          <a:xfrm flipV="1">
            <a:off x="3232448" y="5664696"/>
            <a:ext cx="3168352" cy="288032"/>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39" name="TextBox 338"/>
          <p:cNvSpPr txBox="1"/>
          <p:nvPr/>
        </p:nvSpPr>
        <p:spPr>
          <a:xfrm>
            <a:off x="1936304" y="6168752"/>
            <a:ext cx="864096" cy="600164"/>
          </a:xfrm>
          <a:prstGeom prst="rect">
            <a:avLst/>
          </a:prstGeom>
          <a:noFill/>
        </p:spPr>
        <p:txBody>
          <a:bodyPr wrap="square" rtlCol="0">
            <a:spAutoFit/>
          </a:bodyPr>
          <a:lstStyle/>
          <a:p>
            <a:pPr algn="ctr"/>
            <a:r>
              <a:rPr lang="en-US" sz="1100" b="0" dirty="0" smtClean="0"/>
              <a:t>Intra-DAS Virtual Link</a:t>
            </a:r>
            <a:endParaRPr lang="en-GB" sz="1100" b="0" dirty="0"/>
          </a:p>
        </p:txBody>
      </p:sp>
      <p:cxnSp>
        <p:nvCxnSpPr>
          <p:cNvPr id="659" name="Straight Connector 658"/>
          <p:cNvCxnSpPr/>
          <p:nvPr/>
        </p:nvCxnSpPr>
        <p:spPr bwMode="auto">
          <a:xfrm flipH="1">
            <a:off x="2584376" y="5880720"/>
            <a:ext cx="576064" cy="36004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661" name="Straight Connector 660"/>
          <p:cNvCxnSpPr/>
          <p:nvPr/>
        </p:nvCxnSpPr>
        <p:spPr bwMode="auto">
          <a:xfrm flipH="1">
            <a:off x="6256784" y="5448672"/>
            <a:ext cx="144016" cy="36004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663" name="Straight Connector 662"/>
          <p:cNvCxnSpPr/>
          <p:nvPr/>
        </p:nvCxnSpPr>
        <p:spPr bwMode="auto">
          <a:xfrm flipH="1">
            <a:off x="6400800" y="5880720"/>
            <a:ext cx="144016" cy="36004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669" name="TextBox 668"/>
          <p:cNvSpPr txBox="1"/>
          <p:nvPr/>
        </p:nvSpPr>
        <p:spPr>
          <a:xfrm>
            <a:off x="2152328" y="5377825"/>
            <a:ext cx="864096" cy="430887"/>
          </a:xfrm>
          <a:prstGeom prst="rect">
            <a:avLst/>
          </a:prstGeom>
          <a:noFill/>
        </p:spPr>
        <p:txBody>
          <a:bodyPr wrap="square" rtlCol="0">
            <a:spAutoFit/>
          </a:bodyPr>
          <a:lstStyle/>
          <a:p>
            <a:pPr algn="ctr"/>
            <a:r>
              <a:rPr lang="en-US" sz="1100" b="0" dirty="0" smtClean="0"/>
              <a:t>BVLAN</a:t>
            </a:r>
          </a:p>
          <a:p>
            <a:pPr algn="ctr"/>
            <a:r>
              <a:rPr lang="en-GB" sz="1100" b="0" dirty="0" smtClean="0"/>
              <a:t>MEP</a:t>
            </a:r>
            <a:endParaRPr lang="en-GB" sz="1100" b="0" dirty="0"/>
          </a:p>
        </p:txBody>
      </p:sp>
      <p:sp>
        <p:nvSpPr>
          <p:cNvPr id="675" name="TextBox 674"/>
          <p:cNvSpPr txBox="1"/>
          <p:nvPr/>
        </p:nvSpPr>
        <p:spPr>
          <a:xfrm>
            <a:off x="136104" y="4296544"/>
            <a:ext cx="648072" cy="430887"/>
          </a:xfrm>
          <a:prstGeom prst="rect">
            <a:avLst/>
          </a:prstGeom>
          <a:noFill/>
        </p:spPr>
        <p:txBody>
          <a:bodyPr wrap="square" rtlCol="0">
            <a:spAutoFit/>
          </a:bodyPr>
          <a:lstStyle/>
          <a:p>
            <a:pPr algn="ctr"/>
            <a:r>
              <a:rPr lang="en-GB" sz="1100" b="0" dirty="0" smtClean="0"/>
              <a:t>Link</a:t>
            </a:r>
            <a:endParaRPr lang="en-US" sz="1100" b="0" dirty="0" smtClean="0"/>
          </a:p>
          <a:p>
            <a:pPr algn="ctr"/>
            <a:r>
              <a:rPr lang="en-GB" sz="1100" b="0" dirty="0" smtClean="0"/>
              <a:t>MEP</a:t>
            </a:r>
            <a:endParaRPr lang="en-GB" sz="1100" b="0" dirty="0"/>
          </a:p>
        </p:txBody>
      </p:sp>
      <p:sp>
        <p:nvSpPr>
          <p:cNvPr id="400" name="Rectangle 399"/>
          <p:cNvSpPr/>
          <p:nvPr/>
        </p:nvSpPr>
        <p:spPr bwMode="auto">
          <a:xfrm>
            <a:off x="3808511" y="2712368"/>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2" name="Rectangle 401"/>
          <p:cNvSpPr/>
          <p:nvPr/>
        </p:nvSpPr>
        <p:spPr bwMode="auto">
          <a:xfrm>
            <a:off x="4816623" y="2712368"/>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3" name="Rectangle 402"/>
          <p:cNvSpPr/>
          <p:nvPr/>
        </p:nvSpPr>
        <p:spPr bwMode="auto">
          <a:xfrm flipH="1">
            <a:off x="8059162" y="2712368"/>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5" name="Rectangle 404"/>
          <p:cNvSpPr/>
          <p:nvPr/>
        </p:nvSpPr>
        <p:spPr bwMode="auto">
          <a:xfrm flipH="1">
            <a:off x="7051050" y="2712368"/>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6" name="Rectangle 405"/>
          <p:cNvSpPr/>
          <p:nvPr/>
        </p:nvSpPr>
        <p:spPr bwMode="auto">
          <a:xfrm flipH="1">
            <a:off x="4168552" y="2712368"/>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grpSp>
        <p:nvGrpSpPr>
          <p:cNvPr id="407" name="Group 406"/>
          <p:cNvGrpSpPr/>
          <p:nvPr/>
        </p:nvGrpSpPr>
        <p:grpSpPr>
          <a:xfrm>
            <a:off x="8128992" y="3288432"/>
            <a:ext cx="792088" cy="504056"/>
            <a:chOff x="7984976" y="4440560"/>
            <a:chExt cx="792088" cy="504056"/>
          </a:xfrm>
        </p:grpSpPr>
        <p:grpSp>
          <p:nvGrpSpPr>
            <p:cNvPr id="408" name="Group 135"/>
            <p:cNvGrpSpPr/>
            <p:nvPr/>
          </p:nvGrpSpPr>
          <p:grpSpPr>
            <a:xfrm>
              <a:off x="7984976" y="4440560"/>
              <a:ext cx="216024" cy="216023"/>
              <a:chOff x="9209112" y="7464897"/>
              <a:chExt cx="432048" cy="216023"/>
            </a:xfrm>
          </p:grpSpPr>
          <p:sp>
            <p:nvSpPr>
              <p:cNvPr id="418" name="Flowchart: Delay 41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9" name="Flowchart: Delay 41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09" name="Isosceles Triangle 408"/>
            <p:cNvSpPr/>
            <p:nvPr/>
          </p:nvSpPr>
          <p:spPr bwMode="auto">
            <a:xfrm flipV="1">
              <a:off x="798497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10" name="Group 168"/>
            <p:cNvGrpSpPr/>
            <p:nvPr/>
          </p:nvGrpSpPr>
          <p:grpSpPr>
            <a:xfrm>
              <a:off x="8273008" y="4440560"/>
              <a:ext cx="216024" cy="216023"/>
              <a:chOff x="9209112" y="7464897"/>
              <a:chExt cx="432048" cy="216023"/>
            </a:xfrm>
          </p:grpSpPr>
          <p:sp>
            <p:nvSpPr>
              <p:cNvPr id="416" name="Flowchart: Delay 41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7" name="Flowchart: Delay 41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11" name="Isosceles Triangle 410"/>
            <p:cNvSpPr/>
            <p:nvPr/>
          </p:nvSpPr>
          <p:spPr bwMode="auto">
            <a:xfrm flipV="1">
              <a:off x="827300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12" name="Group 173"/>
            <p:cNvGrpSpPr/>
            <p:nvPr/>
          </p:nvGrpSpPr>
          <p:grpSpPr>
            <a:xfrm>
              <a:off x="8561040" y="4440560"/>
              <a:ext cx="216024" cy="216023"/>
              <a:chOff x="9209112" y="7464897"/>
              <a:chExt cx="432048" cy="216023"/>
            </a:xfrm>
          </p:grpSpPr>
          <p:sp>
            <p:nvSpPr>
              <p:cNvPr id="414" name="Flowchart: Delay 41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5" name="Flowchart: Delay 41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420" name="Group 419"/>
          <p:cNvGrpSpPr/>
          <p:nvPr/>
        </p:nvGrpSpPr>
        <p:grpSpPr>
          <a:xfrm>
            <a:off x="7120880" y="3288432"/>
            <a:ext cx="792088" cy="504056"/>
            <a:chOff x="6976864" y="4440560"/>
            <a:chExt cx="792088" cy="504056"/>
          </a:xfrm>
        </p:grpSpPr>
        <p:grpSp>
          <p:nvGrpSpPr>
            <p:cNvPr id="421" name="Group 209"/>
            <p:cNvGrpSpPr/>
            <p:nvPr/>
          </p:nvGrpSpPr>
          <p:grpSpPr>
            <a:xfrm>
              <a:off x="6976864" y="4440560"/>
              <a:ext cx="216024" cy="216023"/>
              <a:chOff x="9209112" y="7464897"/>
              <a:chExt cx="432048" cy="216023"/>
            </a:xfrm>
          </p:grpSpPr>
          <p:sp>
            <p:nvSpPr>
              <p:cNvPr id="431" name="Flowchart: Delay 43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2" name="Flowchart: Delay 43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23" name="Group 213"/>
            <p:cNvGrpSpPr/>
            <p:nvPr/>
          </p:nvGrpSpPr>
          <p:grpSpPr>
            <a:xfrm>
              <a:off x="7264896" y="4440560"/>
              <a:ext cx="216024" cy="216023"/>
              <a:chOff x="9209112" y="7464897"/>
              <a:chExt cx="432048" cy="216023"/>
            </a:xfrm>
          </p:grpSpPr>
          <p:sp>
            <p:nvSpPr>
              <p:cNvPr id="429" name="Flowchart: Delay 42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0" name="Flowchart: Delay 42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24" name="Isosceles Triangle 423"/>
            <p:cNvSpPr/>
            <p:nvPr/>
          </p:nvSpPr>
          <p:spPr bwMode="auto">
            <a:xfrm flipV="1">
              <a:off x="726489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25" name="Group 217"/>
            <p:cNvGrpSpPr/>
            <p:nvPr/>
          </p:nvGrpSpPr>
          <p:grpSpPr>
            <a:xfrm>
              <a:off x="7552928" y="4440560"/>
              <a:ext cx="216024" cy="216023"/>
              <a:chOff x="9209112" y="7464897"/>
              <a:chExt cx="432048" cy="216023"/>
            </a:xfrm>
          </p:grpSpPr>
          <p:sp>
            <p:nvSpPr>
              <p:cNvPr id="427" name="Flowchart: Delay 42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8" name="Flowchart: Delay 42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26" name="Isosceles Triangle 425"/>
            <p:cNvSpPr/>
            <p:nvPr/>
          </p:nvSpPr>
          <p:spPr bwMode="auto">
            <a:xfrm flipV="1">
              <a:off x="755292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3" name="Group 432"/>
          <p:cNvGrpSpPr/>
          <p:nvPr/>
        </p:nvGrpSpPr>
        <p:grpSpPr>
          <a:xfrm>
            <a:off x="4888632" y="3288432"/>
            <a:ext cx="792088" cy="504056"/>
            <a:chOff x="7984976" y="4440560"/>
            <a:chExt cx="792088" cy="504056"/>
          </a:xfrm>
        </p:grpSpPr>
        <p:grpSp>
          <p:nvGrpSpPr>
            <p:cNvPr id="434" name="Group 224"/>
            <p:cNvGrpSpPr/>
            <p:nvPr/>
          </p:nvGrpSpPr>
          <p:grpSpPr>
            <a:xfrm>
              <a:off x="7984976" y="4440560"/>
              <a:ext cx="216024" cy="216023"/>
              <a:chOff x="9209112" y="7464897"/>
              <a:chExt cx="432048" cy="216023"/>
            </a:xfrm>
          </p:grpSpPr>
          <p:sp>
            <p:nvSpPr>
              <p:cNvPr id="444" name="Flowchart: Delay 44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5" name="Flowchart: Delay 44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35" name="Isosceles Triangle 434"/>
            <p:cNvSpPr/>
            <p:nvPr/>
          </p:nvSpPr>
          <p:spPr bwMode="auto">
            <a:xfrm flipV="1">
              <a:off x="798497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36" name="Group 226"/>
            <p:cNvGrpSpPr/>
            <p:nvPr/>
          </p:nvGrpSpPr>
          <p:grpSpPr>
            <a:xfrm>
              <a:off x="8273008" y="4440560"/>
              <a:ext cx="216024" cy="216023"/>
              <a:chOff x="9209112" y="7464897"/>
              <a:chExt cx="432048" cy="216023"/>
            </a:xfrm>
          </p:grpSpPr>
          <p:sp>
            <p:nvSpPr>
              <p:cNvPr id="442" name="Flowchart: Delay 441"/>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3" name="Flowchart: Delay 442"/>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37" name="Isosceles Triangle 436"/>
            <p:cNvSpPr/>
            <p:nvPr/>
          </p:nvSpPr>
          <p:spPr bwMode="auto">
            <a:xfrm flipV="1">
              <a:off x="827300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38" name="Group 228"/>
            <p:cNvGrpSpPr/>
            <p:nvPr/>
          </p:nvGrpSpPr>
          <p:grpSpPr>
            <a:xfrm>
              <a:off x="8561040" y="4440560"/>
              <a:ext cx="216024" cy="216023"/>
              <a:chOff x="9209112" y="7464897"/>
              <a:chExt cx="432048" cy="216023"/>
            </a:xfrm>
          </p:grpSpPr>
          <p:sp>
            <p:nvSpPr>
              <p:cNvPr id="440" name="Flowchart: Delay 43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1" name="Flowchart: Delay 44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446" name="Group 445"/>
          <p:cNvGrpSpPr/>
          <p:nvPr/>
        </p:nvGrpSpPr>
        <p:grpSpPr>
          <a:xfrm>
            <a:off x="3880520" y="3288432"/>
            <a:ext cx="792088" cy="504056"/>
            <a:chOff x="6976864" y="4440560"/>
            <a:chExt cx="792088" cy="504056"/>
          </a:xfrm>
        </p:grpSpPr>
        <p:grpSp>
          <p:nvGrpSpPr>
            <p:cNvPr id="447" name="Group 237"/>
            <p:cNvGrpSpPr/>
            <p:nvPr/>
          </p:nvGrpSpPr>
          <p:grpSpPr>
            <a:xfrm>
              <a:off x="6976864" y="4440560"/>
              <a:ext cx="216024" cy="216023"/>
              <a:chOff x="9209112" y="7464897"/>
              <a:chExt cx="432048" cy="216023"/>
            </a:xfrm>
          </p:grpSpPr>
          <p:sp>
            <p:nvSpPr>
              <p:cNvPr id="457" name="Flowchart: Delay 45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8" name="Flowchart: Delay 45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49" name="Group 239"/>
            <p:cNvGrpSpPr/>
            <p:nvPr/>
          </p:nvGrpSpPr>
          <p:grpSpPr>
            <a:xfrm>
              <a:off x="7264896" y="4440560"/>
              <a:ext cx="216024" cy="216023"/>
              <a:chOff x="9209112" y="7464897"/>
              <a:chExt cx="432048" cy="216023"/>
            </a:xfrm>
          </p:grpSpPr>
          <p:sp>
            <p:nvSpPr>
              <p:cNvPr id="455" name="Flowchart: Delay 45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6" name="Flowchart: Delay 45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50" name="Isosceles Triangle 449"/>
            <p:cNvSpPr/>
            <p:nvPr/>
          </p:nvSpPr>
          <p:spPr bwMode="auto">
            <a:xfrm flipV="1">
              <a:off x="726489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51" name="Group 241"/>
            <p:cNvGrpSpPr/>
            <p:nvPr/>
          </p:nvGrpSpPr>
          <p:grpSpPr>
            <a:xfrm>
              <a:off x="7552928" y="4440560"/>
              <a:ext cx="216024" cy="216023"/>
              <a:chOff x="9209112" y="7464897"/>
              <a:chExt cx="432048" cy="216023"/>
            </a:xfrm>
          </p:grpSpPr>
          <p:sp>
            <p:nvSpPr>
              <p:cNvPr id="453" name="Flowchart: Delay 45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4" name="Flowchart: Delay 45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52" name="Isosceles Triangle 451"/>
            <p:cNvSpPr/>
            <p:nvPr/>
          </p:nvSpPr>
          <p:spPr bwMode="auto">
            <a:xfrm flipV="1">
              <a:off x="755292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59" name="Rectangle 458"/>
          <p:cNvSpPr/>
          <p:nvPr/>
        </p:nvSpPr>
        <p:spPr bwMode="auto">
          <a:xfrm flipH="1">
            <a:off x="7336904" y="2712368"/>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147" name="Rectangle 146"/>
          <p:cNvSpPr/>
          <p:nvPr/>
        </p:nvSpPr>
        <p:spPr bwMode="auto">
          <a:xfrm flipH="1">
            <a:off x="784175" y="4080520"/>
            <a:ext cx="2952328"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460" name="TextBox 459"/>
          <p:cNvSpPr txBox="1"/>
          <p:nvPr/>
        </p:nvSpPr>
        <p:spPr>
          <a:xfrm>
            <a:off x="496144" y="3386862"/>
            <a:ext cx="1368152" cy="261610"/>
          </a:xfrm>
          <a:prstGeom prst="rect">
            <a:avLst/>
          </a:prstGeom>
          <a:noFill/>
        </p:spPr>
        <p:txBody>
          <a:bodyPr wrap="square" rtlCol="0">
            <a:spAutoFit/>
          </a:bodyPr>
          <a:lstStyle/>
          <a:p>
            <a:pPr algn="ctr"/>
            <a:r>
              <a:rPr lang="en-GB" sz="1100" b="0" dirty="0" smtClean="0"/>
              <a:t>EC E-NNI</a:t>
            </a:r>
            <a:r>
              <a:rPr lang="en-US" sz="1100" b="0" dirty="0" smtClean="0"/>
              <a:t> </a:t>
            </a:r>
            <a:r>
              <a:rPr lang="en-GB" sz="1100" b="0" dirty="0" smtClean="0"/>
              <a:t>MEP</a:t>
            </a:r>
            <a:endParaRPr lang="en-GB" sz="1100" b="0" dirty="0"/>
          </a:p>
        </p:txBody>
      </p:sp>
      <p:sp>
        <p:nvSpPr>
          <p:cNvPr id="461" name="TextBox 460"/>
          <p:cNvSpPr txBox="1"/>
          <p:nvPr/>
        </p:nvSpPr>
        <p:spPr>
          <a:xfrm>
            <a:off x="856184" y="3098830"/>
            <a:ext cx="936104" cy="261610"/>
          </a:xfrm>
          <a:prstGeom prst="rect">
            <a:avLst/>
          </a:prstGeom>
          <a:noFill/>
        </p:spPr>
        <p:txBody>
          <a:bodyPr wrap="square" rtlCol="0">
            <a:spAutoFit/>
          </a:bodyPr>
          <a:lstStyle/>
          <a:p>
            <a:pPr algn="ctr"/>
            <a:r>
              <a:rPr lang="en-GB" sz="1100" b="0" dirty="0" smtClean="0"/>
              <a:t>EC SP</a:t>
            </a:r>
            <a:r>
              <a:rPr lang="en-US" sz="1100" b="0" dirty="0" smtClean="0"/>
              <a:t> </a:t>
            </a:r>
            <a:r>
              <a:rPr lang="en-GB" sz="1100" b="0" dirty="0" smtClean="0"/>
              <a:t>MIP</a:t>
            </a:r>
            <a:endParaRPr lang="en-GB" sz="1100" b="0" dirty="0"/>
          </a:p>
        </p:txBody>
      </p:sp>
      <p:sp>
        <p:nvSpPr>
          <p:cNvPr id="462" name="TextBox 461"/>
          <p:cNvSpPr txBox="1"/>
          <p:nvPr/>
        </p:nvSpPr>
        <p:spPr>
          <a:xfrm>
            <a:off x="5896744" y="3314854"/>
            <a:ext cx="1008112" cy="261610"/>
          </a:xfrm>
          <a:prstGeom prst="rect">
            <a:avLst/>
          </a:prstGeom>
          <a:noFill/>
        </p:spPr>
        <p:txBody>
          <a:bodyPr wrap="square" rtlCol="0">
            <a:spAutoFit/>
          </a:bodyPr>
          <a:lstStyle/>
          <a:p>
            <a:pPr algn="ctr"/>
            <a:r>
              <a:rPr lang="en-GB" sz="1100" b="0" dirty="0" smtClean="0"/>
              <a:t>EC NO</a:t>
            </a:r>
            <a:r>
              <a:rPr lang="en-US" sz="1100" b="0" dirty="0" smtClean="0"/>
              <a:t> </a:t>
            </a:r>
            <a:r>
              <a:rPr lang="en-GB" sz="1100" b="0" dirty="0" smtClean="0"/>
              <a:t>MIP</a:t>
            </a:r>
            <a:endParaRPr lang="en-GB" sz="1100" b="0" dirty="0"/>
          </a:p>
        </p:txBody>
      </p:sp>
      <p:sp>
        <p:nvSpPr>
          <p:cNvPr id="463" name="TextBox 462"/>
          <p:cNvSpPr txBox="1"/>
          <p:nvPr/>
        </p:nvSpPr>
        <p:spPr>
          <a:xfrm>
            <a:off x="5752728" y="3576464"/>
            <a:ext cx="1296144" cy="261610"/>
          </a:xfrm>
          <a:prstGeom prst="rect">
            <a:avLst/>
          </a:prstGeom>
          <a:noFill/>
        </p:spPr>
        <p:txBody>
          <a:bodyPr wrap="square" rtlCol="0">
            <a:spAutoFit/>
          </a:bodyPr>
          <a:lstStyle/>
          <a:p>
            <a:pPr algn="ctr"/>
            <a:r>
              <a:rPr lang="en-GB" sz="1100" b="0" dirty="0" smtClean="0"/>
              <a:t>EC SNCP</a:t>
            </a:r>
            <a:r>
              <a:rPr lang="en-US" sz="1100" b="0" dirty="0" smtClean="0"/>
              <a:t> </a:t>
            </a:r>
            <a:r>
              <a:rPr lang="en-GB" sz="1100" b="0" dirty="0" smtClean="0"/>
              <a:t>MEP</a:t>
            </a:r>
            <a:endParaRPr lang="en-GB" sz="1100" b="0" dirty="0"/>
          </a:p>
        </p:txBody>
      </p:sp>
      <p:sp>
        <p:nvSpPr>
          <p:cNvPr id="464" name="TextBox 463"/>
          <p:cNvSpPr txBox="1"/>
          <p:nvPr/>
        </p:nvSpPr>
        <p:spPr>
          <a:xfrm>
            <a:off x="712168" y="2810798"/>
            <a:ext cx="1152128" cy="261610"/>
          </a:xfrm>
          <a:prstGeom prst="rect">
            <a:avLst/>
          </a:prstGeom>
          <a:noFill/>
        </p:spPr>
        <p:txBody>
          <a:bodyPr wrap="square" rtlCol="0">
            <a:spAutoFit/>
          </a:bodyPr>
          <a:lstStyle/>
          <a:p>
            <a:pPr algn="ctr"/>
            <a:r>
              <a:rPr lang="en-GB" sz="1100" b="0" dirty="0" smtClean="0"/>
              <a:t>EC NO MEP</a:t>
            </a:r>
            <a:endParaRPr lang="en-GB" sz="1100" b="0" dirty="0"/>
          </a:p>
        </p:txBody>
      </p:sp>
      <p:sp>
        <p:nvSpPr>
          <p:cNvPr id="493" name="TextBox 492"/>
          <p:cNvSpPr txBox="1"/>
          <p:nvPr/>
        </p:nvSpPr>
        <p:spPr>
          <a:xfrm>
            <a:off x="4168552" y="1675219"/>
            <a:ext cx="627095" cy="369332"/>
          </a:xfrm>
          <a:prstGeom prst="rect">
            <a:avLst/>
          </a:prstGeom>
          <a:noFill/>
        </p:spPr>
        <p:txBody>
          <a:bodyPr wrap="none" rtlCol="0">
            <a:spAutoFit/>
          </a:bodyPr>
          <a:lstStyle/>
          <a:p>
            <a:r>
              <a:rPr lang="en-GB" sz="1800" dirty="0" smtClean="0"/>
              <a:t>@W</a:t>
            </a:r>
            <a:endParaRPr lang="en-US" sz="1800" dirty="0"/>
          </a:p>
        </p:txBody>
      </p:sp>
      <p:sp>
        <p:nvSpPr>
          <p:cNvPr id="494" name="TextBox 493"/>
          <p:cNvSpPr txBox="1"/>
          <p:nvPr/>
        </p:nvSpPr>
        <p:spPr>
          <a:xfrm>
            <a:off x="8070073" y="1675219"/>
            <a:ext cx="562975" cy="369332"/>
          </a:xfrm>
          <a:prstGeom prst="rect">
            <a:avLst/>
          </a:prstGeom>
          <a:noFill/>
        </p:spPr>
        <p:txBody>
          <a:bodyPr wrap="none" rtlCol="0">
            <a:spAutoFit/>
          </a:bodyPr>
          <a:lstStyle/>
          <a:p>
            <a:r>
              <a:rPr lang="en-GB" sz="1800" dirty="0" smtClean="0"/>
              <a:t>@P</a:t>
            </a:r>
            <a:endParaRPr lang="en-US" sz="1800" dirty="0"/>
          </a:p>
        </p:txBody>
      </p:sp>
      <p:sp>
        <p:nvSpPr>
          <p:cNvPr id="518" name="TextBox 517"/>
          <p:cNvSpPr txBox="1"/>
          <p:nvPr/>
        </p:nvSpPr>
        <p:spPr>
          <a:xfrm>
            <a:off x="3592488" y="1891243"/>
            <a:ext cx="575799" cy="369332"/>
          </a:xfrm>
          <a:prstGeom prst="rect">
            <a:avLst/>
          </a:prstGeom>
          <a:noFill/>
        </p:spPr>
        <p:txBody>
          <a:bodyPr wrap="none" rtlCol="0">
            <a:spAutoFit/>
          </a:bodyPr>
          <a:lstStyle/>
          <a:p>
            <a:r>
              <a:rPr lang="en-GB" sz="1800" dirty="0" smtClean="0"/>
              <a:t>@A</a:t>
            </a:r>
            <a:endParaRPr lang="en-US" sz="1800" dirty="0"/>
          </a:p>
        </p:txBody>
      </p:sp>
      <p:sp>
        <p:nvSpPr>
          <p:cNvPr id="626" name="TextBox 625"/>
          <p:cNvSpPr txBox="1"/>
          <p:nvPr/>
        </p:nvSpPr>
        <p:spPr>
          <a:xfrm>
            <a:off x="5320945" y="1891243"/>
            <a:ext cx="575799" cy="369332"/>
          </a:xfrm>
          <a:prstGeom prst="rect">
            <a:avLst/>
          </a:prstGeom>
          <a:noFill/>
        </p:spPr>
        <p:txBody>
          <a:bodyPr wrap="none" rtlCol="0">
            <a:spAutoFit/>
          </a:bodyPr>
          <a:lstStyle/>
          <a:p>
            <a:r>
              <a:rPr lang="en-GB" sz="1800" dirty="0" smtClean="0"/>
              <a:t>@B</a:t>
            </a:r>
            <a:endParaRPr lang="en-US" sz="1800" dirty="0"/>
          </a:p>
        </p:txBody>
      </p:sp>
      <p:sp>
        <p:nvSpPr>
          <p:cNvPr id="627" name="TextBox 626"/>
          <p:cNvSpPr txBox="1"/>
          <p:nvPr/>
        </p:nvSpPr>
        <p:spPr>
          <a:xfrm>
            <a:off x="6905121" y="1900535"/>
            <a:ext cx="575799" cy="369332"/>
          </a:xfrm>
          <a:prstGeom prst="rect">
            <a:avLst/>
          </a:prstGeom>
          <a:noFill/>
        </p:spPr>
        <p:txBody>
          <a:bodyPr wrap="none" rtlCol="0">
            <a:spAutoFit/>
          </a:bodyPr>
          <a:lstStyle/>
          <a:p>
            <a:r>
              <a:rPr lang="en-GB" sz="1800" dirty="0" smtClean="0"/>
              <a:t>@C</a:t>
            </a:r>
            <a:endParaRPr lang="en-US" sz="1800" dirty="0"/>
          </a:p>
        </p:txBody>
      </p:sp>
      <p:sp>
        <p:nvSpPr>
          <p:cNvPr id="628" name="TextBox 627"/>
          <p:cNvSpPr txBox="1"/>
          <p:nvPr/>
        </p:nvSpPr>
        <p:spPr>
          <a:xfrm>
            <a:off x="8489297" y="1891243"/>
            <a:ext cx="575799" cy="369332"/>
          </a:xfrm>
          <a:prstGeom prst="rect">
            <a:avLst/>
          </a:prstGeom>
          <a:noFill/>
        </p:spPr>
        <p:txBody>
          <a:bodyPr wrap="none" rtlCol="0">
            <a:spAutoFit/>
          </a:bodyPr>
          <a:lstStyle/>
          <a:p>
            <a:r>
              <a:rPr lang="en-GB" sz="1800" dirty="0" smtClean="0"/>
              <a:t>@D</a:t>
            </a:r>
            <a:endParaRPr lang="en-US" sz="1800" dirty="0"/>
          </a:p>
        </p:txBody>
      </p:sp>
      <p:sp>
        <p:nvSpPr>
          <p:cNvPr id="629" name="TextBox 628"/>
          <p:cNvSpPr txBox="1"/>
          <p:nvPr/>
        </p:nvSpPr>
        <p:spPr>
          <a:xfrm>
            <a:off x="7429889" y="1684511"/>
            <a:ext cx="627095" cy="369332"/>
          </a:xfrm>
          <a:prstGeom prst="rect">
            <a:avLst/>
          </a:prstGeom>
          <a:noFill/>
        </p:spPr>
        <p:txBody>
          <a:bodyPr wrap="none" rtlCol="0">
            <a:spAutoFit/>
          </a:bodyPr>
          <a:lstStyle/>
          <a:p>
            <a:r>
              <a:rPr lang="en-GB" sz="1800" dirty="0" smtClean="0"/>
              <a:t>@W</a:t>
            </a:r>
            <a:endParaRPr lang="en-US" sz="1800" dirty="0"/>
          </a:p>
        </p:txBody>
      </p:sp>
      <p:sp>
        <p:nvSpPr>
          <p:cNvPr id="630" name="TextBox 629"/>
          <p:cNvSpPr txBox="1"/>
          <p:nvPr/>
        </p:nvSpPr>
        <p:spPr>
          <a:xfrm>
            <a:off x="4829713" y="1684511"/>
            <a:ext cx="562975" cy="369332"/>
          </a:xfrm>
          <a:prstGeom prst="rect">
            <a:avLst/>
          </a:prstGeom>
          <a:noFill/>
        </p:spPr>
        <p:txBody>
          <a:bodyPr wrap="none" rtlCol="0">
            <a:spAutoFit/>
          </a:bodyPr>
          <a:lstStyle/>
          <a:p>
            <a:r>
              <a:rPr lang="en-GB" sz="1800" dirty="0" smtClean="0"/>
              <a:t>@P</a:t>
            </a:r>
            <a:endParaRPr lang="en-US" sz="1800" dirty="0"/>
          </a:p>
        </p:txBody>
      </p:sp>
      <p:cxnSp>
        <p:nvCxnSpPr>
          <p:cNvPr id="631" name="Straight Connector 630"/>
          <p:cNvCxnSpPr/>
          <p:nvPr/>
        </p:nvCxnSpPr>
        <p:spPr bwMode="auto">
          <a:xfrm>
            <a:off x="3952528" y="2260575"/>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633" name="Straight Connector 632"/>
          <p:cNvCxnSpPr/>
          <p:nvPr/>
        </p:nvCxnSpPr>
        <p:spPr bwMode="auto">
          <a:xfrm>
            <a:off x="4384576" y="2044551"/>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634" name="Straight Connector 633"/>
          <p:cNvCxnSpPr/>
          <p:nvPr/>
        </p:nvCxnSpPr>
        <p:spPr bwMode="auto">
          <a:xfrm>
            <a:off x="5104656" y="2044551"/>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635" name="Straight Connector 634"/>
          <p:cNvCxnSpPr/>
          <p:nvPr/>
        </p:nvCxnSpPr>
        <p:spPr bwMode="auto">
          <a:xfrm>
            <a:off x="5608712" y="2260575"/>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638" name="Straight Connector 637"/>
          <p:cNvCxnSpPr/>
          <p:nvPr/>
        </p:nvCxnSpPr>
        <p:spPr bwMode="auto">
          <a:xfrm>
            <a:off x="7192888" y="2260575"/>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639" name="Straight Connector 638"/>
          <p:cNvCxnSpPr/>
          <p:nvPr/>
        </p:nvCxnSpPr>
        <p:spPr bwMode="auto">
          <a:xfrm>
            <a:off x="7624936" y="2044551"/>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642" name="Straight Connector 641"/>
          <p:cNvCxnSpPr/>
          <p:nvPr/>
        </p:nvCxnSpPr>
        <p:spPr bwMode="auto">
          <a:xfrm>
            <a:off x="8345016" y="2044551"/>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647" name="Straight Connector 646"/>
          <p:cNvCxnSpPr/>
          <p:nvPr/>
        </p:nvCxnSpPr>
        <p:spPr bwMode="auto">
          <a:xfrm>
            <a:off x="8849072" y="2260575"/>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650" name="TextBox 649"/>
          <p:cNvSpPr txBox="1"/>
          <p:nvPr/>
        </p:nvSpPr>
        <p:spPr>
          <a:xfrm>
            <a:off x="1936569" y="1900535"/>
            <a:ext cx="575799" cy="369332"/>
          </a:xfrm>
          <a:prstGeom prst="rect">
            <a:avLst/>
          </a:prstGeom>
          <a:noFill/>
        </p:spPr>
        <p:txBody>
          <a:bodyPr wrap="none" rtlCol="0">
            <a:spAutoFit/>
          </a:bodyPr>
          <a:lstStyle/>
          <a:p>
            <a:r>
              <a:rPr lang="en-GB" sz="1800" dirty="0" smtClean="0"/>
              <a:t>@S</a:t>
            </a:r>
            <a:endParaRPr lang="en-US" sz="1800" dirty="0"/>
          </a:p>
        </p:txBody>
      </p:sp>
      <p:sp>
        <p:nvSpPr>
          <p:cNvPr id="658" name="TextBox 657"/>
          <p:cNvSpPr txBox="1"/>
          <p:nvPr/>
        </p:nvSpPr>
        <p:spPr>
          <a:xfrm>
            <a:off x="10191841" y="1900535"/>
            <a:ext cx="575799" cy="369332"/>
          </a:xfrm>
          <a:prstGeom prst="rect">
            <a:avLst/>
          </a:prstGeom>
          <a:noFill/>
        </p:spPr>
        <p:txBody>
          <a:bodyPr wrap="none" rtlCol="0">
            <a:spAutoFit/>
          </a:bodyPr>
          <a:lstStyle/>
          <a:p>
            <a:r>
              <a:rPr lang="en-GB" sz="1800" dirty="0" smtClean="0"/>
              <a:t>@S</a:t>
            </a:r>
            <a:endParaRPr lang="en-US" sz="1800" dirty="0"/>
          </a:p>
        </p:txBody>
      </p:sp>
      <p:cxnSp>
        <p:nvCxnSpPr>
          <p:cNvPr id="655" name="Straight Connector 654"/>
          <p:cNvCxnSpPr/>
          <p:nvPr/>
        </p:nvCxnSpPr>
        <p:spPr bwMode="auto">
          <a:xfrm>
            <a:off x="2224336" y="2260575"/>
            <a:ext cx="0" cy="523801"/>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662" name="Straight Connector 661"/>
          <p:cNvCxnSpPr/>
          <p:nvPr/>
        </p:nvCxnSpPr>
        <p:spPr bwMode="auto">
          <a:xfrm>
            <a:off x="10479608" y="2260575"/>
            <a:ext cx="0" cy="523801"/>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667" name="Straight Connector 666"/>
          <p:cNvCxnSpPr/>
          <p:nvPr/>
        </p:nvCxnSpPr>
        <p:spPr bwMode="auto">
          <a:xfrm flipH="1">
            <a:off x="4456584" y="5664696"/>
            <a:ext cx="4192" cy="1368152"/>
          </a:xfrm>
          <a:prstGeom prst="line">
            <a:avLst/>
          </a:prstGeom>
          <a:solidFill>
            <a:schemeClr val="accent1"/>
          </a:solidFill>
          <a:ln w="28575" cap="flat" cmpd="sng" algn="ctr">
            <a:solidFill>
              <a:schemeClr val="tx1"/>
            </a:solidFill>
            <a:prstDash val="lgDashDotDot"/>
            <a:round/>
            <a:headEnd type="none" w="med" len="med"/>
            <a:tailEnd type="none" w="med" len="med"/>
          </a:ln>
          <a:effectLst/>
        </p:spPr>
      </p:cxnSp>
      <p:sp>
        <p:nvSpPr>
          <p:cNvPr id="668" name="TextBox 667"/>
          <p:cNvSpPr txBox="1"/>
          <p:nvPr/>
        </p:nvSpPr>
        <p:spPr>
          <a:xfrm>
            <a:off x="4456584" y="6240760"/>
            <a:ext cx="792088" cy="738664"/>
          </a:xfrm>
          <a:prstGeom prst="rect">
            <a:avLst/>
          </a:prstGeom>
          <a:noFill/>
        </p:spPr>
        <p:txBody>
          <a:bodyPr wrap="square" rtlCol="0">
            <a:spAutoFit/>
          </a:bodyPr>
          <a:lstStyle/>
          <a:p>
            <a:r>
              <a:rPr lang="en-US" sz="1400" dirty="0" smtClean="0"/>
              <a:t>I-NNI Virtual</a:t>
            </a:r>
          </a:p>
          <a:p>
            <a:r>
              <a:rPr lang="en-US" sz="1400" dirty="0" smtClean="0"/>
              <a:t>Link a</a:t>
            </a:r>
            <a:endParaRPr lang="en-GB" sz="1400" dirty="0"/>
          </a:p>
        </p:txBody>
      </p:sp>
      <p:cxnSp>
        <p:nvCxnSpPr>
          <p:cNvPr id="677" name="Straight Connector 676"/>
          <p:cNvCxnSpPr/>
          <p:nvPr/>
        </p:nvCxnSpPr>
        <p:spPr bwMode="auto">
          <a:xfrm flipH="1">
            <a:off x="8345016" y="5664696"/>
            <a:ext cx="4192" cy="1440160"/>
          </a:xfrm>
          <a:prstGeom prst="line">
            <a:avLst/>
          </a:prstGeom>
          <a:solidFill>
            <a:schemeClr val="accent1"/>
          </a:solidFill>
          <a:ln w="28575" cap="flat" cmpd="sng" algn="ctr">
            <a:solidFill>
              <a:schemeClr val="tx1"/>
            </a:solidFill>
            <a:prstDash val="lgDashDotDot"/>
            <a:round/>
            <a:headEnd type="none" w="med" len="med"/>
            <a:tailEnd type="none" w="med" len="med"/>
          </a:ln>
          <a:effectLst/>
        </p:spPr>
      </p:cxnSp>
      <p:sp>
        <p:nvSpPr>
          <p:cNvPr id="678" name="TextBox 677"/>
          <p:cNvSpPr txBox="1"/>
          <p:nvPr/>
        </p:nvSpPr>
        <p:spPr>
          <a:xfrm>
            <a:off x="7552928" y="6240760"/>
            <a:ext cx="792088" cy="738664"/>
          </a:xfrm>
          <a:prstGeom prst="rect">
            <a:avLst/>
          </a:prstGeom>
          <a:noFill/>
        </p:spPr>
        <p:txBody>
          <a:bodyPr wrap="square" rtlCol="0">
            <a:spAutoFit/>
          </a:bodyPr>
          <a:lstStyle/>
          <a:p>
            <a:r>
              <a:rPr lang="en-US" sz="1400" dirty="0" smtClean="0"/>
              <a:t>I-NNI Virtual</a:t>
            </a:r>
          </a:p>
          <a:p>
            <a:r>
              <a:rPr lang="en-US" sz="1400" dirty="0" smtClean="0"/>
              <a:t>Link b</a:t>
            </a:r>
            <a:endParaRPr lang="en-GB" sz="1400" dirty="0"/>
          </a:p>
        </p:txBody>
      </p:sp>
      <p:sp>
        <p:nvSpPr>
          <p:cNvPr id="340" name="Rectangle 339"/>
          <p:cNvSpPr/>
          <p:nvPr/>
        </p:nvSpPr>
        <p:spPr bwMode="auto">
          <a:xfrm>
            <a:off x="2800400" y="4429512"/>
            <a:ext cx="7200800" cy="3179400"/>
          </a:xfrm>
          <a:prstGeom prst="rect">
            <a:avLst/>
          </a:prstGeom>
          <a:noFill/>
          <a:ln w="3810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1" name="TextBox 340"/>
          <p:cNvSpPr txBox="1"/>
          <p:nvPr/>
        </p:nvSpPr>
        <p:spPr>
          <a:xfrm>
            <a:off x="2800400" y="7176864"/>
            <a:ext cx="1838965" cy="400110"/>
          </a:xfrm>
          <a:prstGeom prst="rect">
            <a:avLst/>
          </a:prstGeom>
          <a:noFill/>
        </p:spPr>
        <p:txBody>
          <a:bodyPr wrap="none" rtlCol="0">
            <a:spAutoFit/>
          </a:bodyPr>
          <a:lstStyle/>
          <a:p>
            <a:r>
              <a:rPr lang="en-GB" sz="2000" dirty="0" smtClean="0">
                <a:solidFill>
                  <a:srgbClr val="C00000"/>
                </a:solidFill>
              </a:rPr>
              <a:t>B-MAC space</a:t>
            </a:r>
            <a:endParaRPr lang="en-US" sz="2000" dirty="0">
              <a:solidFill>
                <a:srgbClr val="C00000"/>
              </a:solidFill>
            </a:endParaRPr>
          </a:p>
        </p:txBody>
      </p:sp>
      <p:sp>
        <p:nvSpPr>
          <p:cNvPr id="342" name="TextBox 341"/>
          <p:cNvSpPr txBox="1"/>
          <p:nvPr/>
        </p:nvSpPr>
        <p:spPr>
          <a:xfrm>
            <a:off x="5569947" y="1344216"/>
            <a:ext cx="1838965" cy="400110"/>
          </a:xfrm>
          <a:prstGeom prst="rect">
            <a:avLst/>
          </a:prstGeom>
          <a:noFill/>
        </p:spPr>
        <p:txBody>
          <a:bodyPr wrap="none" rtlCol="0">
            <a:spAutoFit/>
          </a:bodyPr>
          <a:lstStyle/>
          <a:p>
            <a:r>
              <a:rPr lang="en-GB" sz="2000" dirty="0" smtClean="0">
                <a:solidFill>
                  <a:srgbClr val="0070C0"/>
                </a:solidFill>
              </a:rPr>
              <a:t>C-MAC space</a:t>
            </a:r>
            <a:endParaRPr lang="en-US" sz="2000" dirty="0">
              <a:solidFill>
                <a:srgbClr val="0070C0"/>
              </a:solidFill>
            </a:endParaRPr>
          </a:p>
        </p:txBody>
      </p:sp>
      <p:sp>
        <p:nvSpPr>
          <p:cNvPr id="343" name="Freeform 342"/>
          <p:cNvSpPr/>
          <p:nvPr/>
        </p:nvSpPr>
        <p:spPr bwMode="auto">
          <a:xfrm>
            <a:off x="758021" y="1323833"/>
            <a:ext cx="11259403" cy="3848668"/>
          </a:xfrm>
          <a:custGeom>
            <a:avLst/>
            <a:gdLst>
              <a:gd name="connsiteX0" fmla="*/ 13648 w 11259403"/>
              <a:gd name="connsiteY0" fmla="*/ 0 h 3848668"/>
              <a:gd name="connsiteX1" fmla="*/ 0 w 11259403"/>
              <a:gd name="connsiteY1" fmla="*/ 3848668 h 3848668"/>
              <a:gd name="connsiteX2" fmla="*/ 1965278 w 11259403"/>
              <a:gd name="connsiteY2" fmla="*/ 3848668 h 3848668"/>
              <a:gd name="connsiteX3" fmla="*/ 1965278 w 11259403"/>
              <a:gd name="connsiteY3" fmla="*/ 3057098 h 3848668"/>
              <a:gd name="connsiteX4" fmla="*/ 9294126 w 11259403"/>
              <a:gd name="connsiteY4" fmla="*/ 3070746 h 3848668"/>
              <a:gd name="connsiteX5" fmla="*/ 9280478 w 11259403"/>
              <a:gd name="connsiteY5" fmla="*/ 3835021 h 3848668"/>
              <a:gd name="connsiteX6" fmla="*/ 11259403 w 11259403"/>
              <a:gd name="connsiteY6" fmla="*/ 3848668 h 3848668"/>
              <a:gd name="connsiteX7" fmla="*/ 11245756 w 11259403"/>
              <a:gd name="connsiteY7" fmla="*/ 27295 h 3848668"/>
              <a:gd name="connsiteX8" fmla="*/ 13648 w 11259403"/>
              <a:gd name="connsiteY8" fmla="*/ 0 h 3848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59403" h="3848668">
                <a:moveTo>
                  <a:pt x="13648" y="0"/>
                </a:moveTo>
                <a:cubicBezTo>
                  <a:pt x="9099" y="1282889"/>
                  <a:pt x="4549" y="2565779"/>
                  <a:pt x="0" y="3848668"/>
                </a:cubicBezTo>
                <a:lnTo>
                  <a:pt x="1965278" y="3848668"/>
                </a:lnTo>
                <a:lnTo>
                  <a:pt x="1965278" y="3057098"/>
                </a:lnTo>
                <a:lnTo>
                  <a:pt x="9294126" y="3070746"/>
                </a:lnTo>
                <a:lnTo>
                  <a:pt x="9280478" y="3835021"/>
                </a:lnTo>
                <a:lnTo>
                  <a:pt x="11259403" y="3848668"/>
                </a:lnTo>
                <a:lnTo>
                  <a:pt x="11245756" y="27295"/>
                </a:lnTo>
                <a:lnTo>
                  <a:pt x="13648" y="0"/>
                </a:lnTo>
                <a:close/>
              </a:path>
            </a:pathLst>
          </a:custGeom>
          <a:noFill/>
          <a:ln w="38100" cap="flat" cmpd="sng" algn="ctr">
            <a:solidFill>
              <a:srgbClr val="0070C0"/>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0" name="Rectangle 349"/>
          <p:cNvSpPr/>
          <p:nvPr/>
        </p:nvSpPr>
        <p:spPr>
          <a:xfrm>
            <a:off x="5968752" y="6168752"/>
            <a:ext cx="864096" cy="600164"/>
          </a:xfrm>
          <a:prstGeom prst="rect">
            <a:avLst/>
          </a:prstGeom>
        </p:spPr>
        <p:txBody>
          <a:bodyPr wrap="square">
            <a:spAutoFit/>
          </a:bodyPr>
          <a:lstStyle/>
          <a:p>
            <a:pPr lvl="0" algn="ctr"/>
            <a:r>
              <a:rPr lang="en-US" sz="1100" dirty="0" smtClean="0">
                <a:solidFill>
                  <a:srgbClr val="000000"/>
                </a:solidFill>
              </a:rPr>
              <a:t>Intra-DSS Virtual  Link</a:t>
            </a:r>
            <a:endParaRPr lang="en-GB" sz="1100" dirty="0">
              <a:solidFill>
                <a:srgbClr val="00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PBB Logical Bridge Model for DRNI and DSNCP </a:t>
            </a:r>
            <a:br>
              <a:rPr lang="en-GB" dirty="0" smtClean="0"/>
            </a:br>
            <a:r>
              <a:rPr lang="en-GB" sz="2800" dirty="0" smtClean="0"/>
              <a:t>(example with EC SNCP)</a:t>
            </a:r>
            <a:endParaRPr lang="en-US" dirty="0"/>
          </a:p>
        </p:txBody>
      </p:sp>
      <p:sp>
        <p:nvSpPr>
          <p:cNvPr id="17" name="Rectangle 16"/>
          <p:cNvSpPr/>
          <p:nvPr/>
        </p:nvSpPr>
        <p:spPr bwMode="auto">
          <a:xfrm>
            <a:off x="784176" y="26403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784176" y="28563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4816623" y="28563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4816623" y="30724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1" name="Rectangle 40"/>
          <p:cNvSpPr/>
          <p:nvPr/>
        </p:nvSpPr>
        <p:spPr bwMode="auto">
          <a:xfrm flipH="1">
            <a:off x="11081320" y="26403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2" name="Rectangle 41"/>
          <p:cNvSpPr/>
          <p:nvPr/>
        </p:nvSpPr>
        <p:spPr bwMode="auto">
          <a:xfrm flipH="1">
            <a:off x="11081320" y="28563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7" name="Rectangle 46"/>
          <p:cNvSpPr/>
          <p:nvPr/>
        </p:nvSpPr>
        <p:spPr bwMode="auto">
          <a:xfrm flipH="1">
            <a:off x="7048872" y="28563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r>
              <a:rPr kumimoji="0" lang="en-US" sz="1100" b="1" i="0" u="none" strike="noStrike" cap="none" normalizeH="0" dirty="0" smtClean="0">
                <a:ln>
                  <a:noFill/>
                </a:ln>
                <a:solidFill>
                  <a:schemeClr val="tx1"/>
                </a:solidFill>
                <a:effectLst/>
                <a:latin typeface="Arial" charset="0"/>
                <a:ea typeface="MS PGothic" pitchFamily="34" charset="-128"/>
              </a:rPr>
              <a:t> </a:t>
            </a:r>
            <a:r>
              <a:rPr kumimoji="0" lang="en-US" sz="1100" b="1" i="0" u="none" strike="noStrike" cap="none" normalizeH="0" baseline="0" dirty="0" smtClean="0">
                <a:ln>
                  <a:noFill/>
                </a:ln>
                <a:solidFill>
                  <a:schemeClr val="tx1"/>
                </a:solidFill>
                <a:effectLst/>
                <a:latin typeface="Arial" charset="0"/>
                <a:ea typeface="MS PGothic" pitchFamily="34" charset="-128"/>
              </a:rPr>
              <a:t>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8" name="Rectangle 47"/>
          <p:cNvSpPr/>
          <p:nvPr/>
        </p:nvSpPr>
        <p:spPr bwMode="auto">
          <a:xfrm flipH="1">
            <a:off x="7048872" y="30724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flipH="1">
            <a:off x="7051050" y="1416224"/>
            <a:ext cx="4966374"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48" name="Rectangle 147"/>
          <p:cNvSpPr/>
          <p:nvPr/>
        </p:nvSpPr>
        <p:spPr bwMode="auto">
          <a:xfrm flipH="1">
            <a:off x="784175" y="1416224"/>
            <a:ext cx="4968552"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01" name="Rectangle 500"/>
          <p:cNvSpPr/>
          <p:nvPr/>
        </p:nvSpPr>
        <p:spPr bwMode="auto">
          <a:xfrm>
            <a:off x="784177" y="328843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2" name="Rectangle 501"/>
          <p:cNvSpPr/>
          <p:nvPr/>
        </p:nvSpPr>
        <p:spPr bwMode="auto">
          <a:xfrm>
            <a:off x="784177" y="30724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7" name="Rectangle 506"/>
          <p:cNvSpPr/>
          <p:nvPr/>
        </p:nvSpPr>
        <p:spPr bwMode="auto">
          <a:xfrm>
            <a:off x="4816624" y="350445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8" name="Rectangle 507"/>
          <p:cNvSpPr/>
          <p:nvPr/>
        </p:nvSpPr>
        <p:spPr bwMode="auto">
          <a:xfrm>
            <a:off x="4816624" y="328843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3" name="Rectangle 522"/>
          <p:cNvSpPr/>
          <p:nvPr/>
        </p:nvSpPr>
        <p:spPr bwMode="auto">
          <a:xfrm>
            <a:off x="7048872" y="350445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4" name="Rectangle 523"/>
          <p:cNvSpPr/>
          <p:nvPr/>
        </p:nvSpPr>
        <p:spPr bwMode="auto">
          <a:xfrm>
            <a:off x="7048872" y="328843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9" name="Rectangle 528"/>
          <p:cNvSpPr/>
          <p:nvPr/>
        </p:nvSpPr>
        <p:spPr bwMode="auto">
          <a:xfrm>
            <a:off x="11079142" y="328843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0" name="Rectangle 529"/>
          <p:cNvSpPr/>
          <p:nvPr/>
        </p:nvSpPr>
        <p:spPr bwMode="auto">
          <a:xfrm>
            <a:off x="11079142" y="30724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0" name="Rectangle 399"/>
          <p:cNvSpPr/>
          <p:nvPr/>
        </p:nvSpPr>
        <p:spPr bwMode="auto">
          <a:xfrm>
            <a:off x="784176" y="1704256"/>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2" name="Rectangle 401"/>
          <p:cNvSpPr/>
          <p:nvPr/>
        </p:nvSpPr>
        <p:spPr bwMode="auto">
          <a:xfrm>
            <a:off x="4816623" y="1704256"/>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3" name="Rectangle 402"/>
          <p:cNvSpPr/>
          <p:nvPr/>
        </p:nvSpPr>
        <p:spPr bwMode="auto">
          <a:xfrm flipH="1">
            <a:off x="11081320" y="1704256"/>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5" name="Rectangle 404"/>
          <p:cNvSpPr/>
          <p:nvPr/>
        </p:nvSpPr>
        <p:spPr bwMode="auto">
          <a:xfrm flipH="1">
            <a:off x="7048872" y="1704256"/>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73" name="Group 173"/>
          <p:cNvGrpSpPr/>
          <p:nvPr/>
        </p:nvGrpSpPr>
        <p:grpSpPr>
          <a:xfrm>
            <a:off x="11727214" y="2064296"/>
            <a:ext cx="216024" cy="216023"/>
            <a:chOff x="9209112" y="7464897"/>
            <a:chExt cx="432048" cy="216023"/>
          </a:xfrm>
        </p:grpSpPr>
        <p:sp>
          <p:nvSpPr>
            <p:cNvPr id="414" name="Flowchart: Delay 41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5" name="Flowchart: Delay 41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 name="Group 209"/>
          <p:cNvGrpSpPr/>
          <p:nvPr/>
        </p:nvGrpSpPr>
        <p:grpSpPr>
          <a:xfrm>
            <a:off x="7118702" y="2280320"/>
            <a:ext cx="216024" cy="216023"/>
            <a:chOff x="9209112" y="7464897"/>
            <a:chExt cx="432048" cy="216023"/>
          </a:xfrm>
        </p:grpSpPr>
        <p:sp>
          <p:nvSpPr>
            <p:cNvPr id="431" name="Flowchart: Delay 43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2" name="Flowchart: Delay 43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1" name="Group 228"/>
          <p:cNvGrpSpPr/>
          <p:nvPr/>
        </p:nvGrpSpPr>
        <p:grpSpPr>
          <a:xfrm>
            <a:off x="5464696" y="2280320"/>
            <a:ext cx="216024" cy="216023"/>
            <a:chOff x="9209112" y="7464897"/>
            <a:chExt cx="432048" cy="216023"/>
          </a:xfrm>
        </p:grpSpPr>
        <p:sp>
          <p:nvSpPr>
            <p:cNvPr id="440" name="Flowchart: Delay 43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1" name="Flowchart: Delay 44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3" name="Group 237"/>
          <p:cNvGrpSpPr/>
          <p:nvPr/>
        </p:nvGrpSpPr>
        <p:grpSpPr>
          <a:xfrm>
            <a:off x="856185" y="2064296"/>
            <a:ext cx="216024" cy="216023"/>
            <a:chOff x="9209112" y="7464897"/>
            <a:chExt cx="432048" cy="216023"/>
          </a:xfrm>
        </p:grpSpPr>
        <p:sp>
          <p:nvSpPr>
            <p:cNvPr id="457" name="Flowchart: Delay 45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8" name="Flowchart: Delay 45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19" name="Rectangle 318"/>
          <p:cNvSpPr/>
          <p:nvPr/>
        </p:nvSpPr>
        <p:spPr bwMode="auto">
          <a:xfrm>
            <a:off x="6976864" y="5880720"/>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20" name="Rectangle 319"/>
          <p:cNvSpPr/>
          <p:nvPr/>
        </p:nvSpPr>
        <p:spPr bwMode="auto">
          <a:xfrm>
            <a:off x="6976864"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22" name="Rectangle 321"/>
          <p:cNvSpPr/>
          <p:nvPr/>
        </p:nvSpPr>
        <p:spPr bwMode="auto">
          <a:xfrm>
            <a:off x="6976864"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23" name="Rectangle 322"/>
          <p:cNvSpPr/>
          <p:nvPr/>
        </p:nvSpPr>
        <p:spPr bwMode="auto">
          <a:xfrm>
            <a:off x="6976864" y="74648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24" name="Rectangle 323"/>
          <p:cNvSpPr/>
          <p:nvPr/>
        </p:nvSpPr>
        <p:spPr bwMode="auto">
          <a:xfrm>
            <a:off x="6976864" y="76809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27" name="TextBox 326"/>
          <p:cNvSpPr txBox="1"/>
          <p:nvPr/>
        </p:nvSpPr>
        <p:spPr>
          <a:xfrm>
            <a:off x="3594666" y="8525852"/>
            <a:ext cx="700833" cy="523220"/>
          </a:xfrm>
          <a:prstGeom prst="rect">
            <a:avLst/>
          </a:prstGeom>
          <a:noFill/>
        </p:spPr>
        <p:txBody>
          <a:bodyPr wrap="none" rtlCol="0">
            <a:spAutoFit/>
          </a:bodyPr>
          <a:lstStyle/>
          <a:p>
            <a:r>
              <a:rPr lang="en-US" sz="1400" dirty="0" smtClean="0"/>
              <a:t>E-NNI</a:t>
            </a:r>
          </a:p>
          <a:p>
            <a:r>
              <a:rPr lang="en-US" sz="1400" dirty="0" smtClean="0"/>
              <a:t>Link 2</a:t>
            </a:r>
            <a:endParaRPr lang="en-GB" sz="1400" dirty="0"/>
          </a:p>
        </p:txBody>
      </p:sp>
      <p:sp>
        <p:nvSpPr>
          <p:cNvPr id="329" name="Rectangle 328"/>
          <p:cNvSpPr/>
          <p:nvPr/>
        </p:nvSpPr>
        <p:spPr bwMode="auto">
          <a:xfrm flipH="1">
            <a:off x="7984977" y="5880720"/>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32" name="Rectangle 331"/>
          <p:cNvSpPr/>
          <p:nvPr/>
        </p:nvSpPr>
        <p:spPr bwMode="auto">
          <a:xfrm flipH="1">
            <a:off x="7984977"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34" name="Rectangle 333"/>
          <p:cNvSpPr/>
          <p:nvPr/>
        </p:nvSpPr>
        <p:spPr bwMode="auto">
          <a:xfrm flipH="1">
            <a:off x="7984977"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35" name="Rectangle 334"/>
          <p:cNvSpPr/>
          <p:nvPr/>
        </p:nvSpPr>
        <p:spPr bwMode="auto">
          <a:xfrm flipH="1">
            <a:off x="7984977" y="74648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36" name="Rectangle 335"/>
          <p:cNvSpPr/>
          <p:nvPr/>
        </p:nvSpPr>
        <p:spPr bwMode="auto">
          <a:xfrm flipH="1">
            <a:off x="7984977" y="76809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40" name="TextBox 339"/>
          <p:cNvSpPr txBox="1"/>
          <p:nvPr/>
        </p:nvSpPr>
        <p:spPr>
          <a:xfrm flipH="1">
            <a:off x="5414124" y="8525852"/>
            <a:ext cx="710451" cy="523220"/>
          </a:xfrm>
          <a:prstGeom prst="rect">
            <a:avLst/>
          </a:prstGeom>
          <a:noFill/>
        </p:spPr>
        <p:txBody>
          <a:bodyPr wrap="none" rtlCol="0">
            <a:spAutoFit/>
          </a:bodyPr>
          <a:lstStyle/>
          <a:p>
            <a:r>
              <a:rPr lang="en-US" sz="1400" dirty="0" smtClean="0"/>
              <a:t>E-NNI</a:t>
            </a:r>
          </a:p>
          <a:p>
            <a:r>
              <a:rPr lang="en-US" sz="1400" dirty="0" smtClean="0"/>
              <a:t>Link 3</a:t>
            </a:r>
            <a:endParaRPr lang="en-GB" sz="1400" dirty="0"/>
          </a:p>
        </p:txBody>
      </p:sp>
      <p:sp>
        <p:nvSpPr>
          <p:cNvPr id="343" name="Rectangle 342"/>
          <p:cNvSpPr/>
          <p:nvPr/>
        </p:nvSpPr>
        <p:spPr bwMode="auto">
          <a:xfrm flipH="1">
            <a:off x="4890810" y="746489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44" name="Rectangle 343"/>
          <p:cNvSpPr/>
          <p:nvPr/>
        </p:nvSpPr>
        <p:spPr bwMode="auto">
          <a:xfrm flipH="1">
            <a:off x="4890810"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45" name="Rectangle 344"/>
          <p:cNvSpPr/>
          <p:nvPr/>
        </p:nvSpPr>
        <p:spPr bwMode="auto">
          <a:xfrm flipH="1">
            <a:off x="4890810"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346" name="Straight Connector 345"/>
          <p:cNvCxnSpPr/>
          <p:nvPr/>
        </p:nvCxnSpPr>
        <p:spPr bwMode="auto">
          <a:xfrm flipH="1" flipV="1">
            <a:off x="5394866" y="8256984"/>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47" name="Rectangle 346"/>
          <p:cNvSpPr/>
          <p:nvPr/>
        </p:nvSpPr>
        <p:spPr bwMode="auto">
          <a:xfrm flipH="1">
            <a:off x="7264897" y="5880720"/>
            <a:ext cx="1368151"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348" name="Rectangle 347"/>
          <p:cNvSpPr/>
          <p:nvPr/>
        </p:nvSpPr>
        <p:spPr bwMode="auto">
          <a:xfrm flipH="1">
            <a:off x="2874584" y="7248872"/>
            <a:ext cx="3960441"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349" name="Rectangle 348"/>
          <p:cNvSpPr/>
          <p:nvPr/>
        </p:nvSpPr>
        <p:spPr bwMode="auto">
          <a:xfrm>
            <a:off x="3882697" y="746489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50" name="Rectangle 349"/>
          <p:cNvSpPr/>
          <p:nvPr/>
        </p:nvSpPr>
        <p:spPr bwMode="auto">
          <a:xfrm>
            <a:off x="3882697"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51" name="Rectangle 350"/>
          <p:cNvSpPr/>
          <p:nvPr/>
        </p:nvSpPr>
        <p:spPr bwMode="auto">
          <a:xfrm>
            <a:off x="3882697"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352" name="Straight Connector 351"/>
          <p:cNvCxnSpPr/>
          <p:nvPr/>
        </p:nvCxnSpPr>
        <p:spPr bwMode="auto">
          <a:xfrm flipV="1">
            <a:off x="4314745" y="8256984"/>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53" name="TextBox 352"/>
          <p:cNvSpPr txBox="1"/>
          <p:nvPr/>
        </p:nvSpPr>
        <p:spPr>
          <a:xfrm>
            <a:off x="2586554" y="8525852"/>
            <a:ext cx="700833" cy="523220"/>
          </a:xfrm>
          <a:prstGeom prst="rect">
            <a:avLst/>
          </a:prstGeom>
          <a:noFill/>
        </p:spPr>
        <p:txBody>
          <a:bodyPr wrap="none" rtlCol="0">
            <a:spAutoFit/>
          </a:bodyPr>
          <a:lstStyle/>
          <a:p>
            <a:r>
              <a:rPr lang="en-US" sz="1400" dirty="0" smtClean="0"/>
              <a:t>E-NNI</a:t>
            </a:r>
          </a:p>
          <a:p>
            <a:r>
              <a:rPr lang="en-US" sz="1400" dirty="0" smtClean="0"/>
              <a:t>Link 1</a:t>
            </a:r>
            <a:endParaRPr lang="en-GB" sz="1400" dirty="0"/>
          </a:p>
        </p:txBody>
      </p:sp>
      <p:sp>
        <p:nvSpPr>
          <p:cNvPr id="354" name="Rectangle 353"/>
          <p:cNvSpPr/>
          <p:nvPr/>
        </p:nvSpPr>
        <p:spPr bwMode="auto">
          <a:xfrm>
            <a:off x="4386754" y="5880720"/>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55" name="Rectangle 354"/>
          <p:cNvSpPr/>
          <p:nvPr/>
        </p:nvSpPr>
        <p:spPr bwMode="auto">
          <a:xfrm>
            <a:off x="4386754"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56" name="Rectangle 355"/>
          <p:cNvSpPr/>
          <p:nvPr/>
        </p:nvSpPr>
        <p:spPr bwMode="auto">
          <a:xfrm>
            <a:off x="4386754"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57" name="Rectangle 356"/>
          <p:cNvSpPr/>
          <p:nvPr/>
        </p:nvSpPr>
        <p:spPr bwMode="auto">
          <a:xfrm>
            <a:off x="2874585" y="746489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58" name="Rectangle 357"/>
          <p:cNvSpPr/>
          <p:nvPr/>
        </p:nvSpPr>
        <p:spPr bwMode="auto">
          <a:xfrm>
            <a:off x="2874585"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59" name="Rectangle 358"/>
          <p:cNvSpPr/>
          <p:nvPr/>
        </p:nvSpPr>
        <p:spPr bwMode="auto">
          <a:xfrm>
            <a:off x="2874585"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360" name="Straight Connector 359"/>
          <p:cNvCxnSpPr/>
          <p:nvPr/>
        </p:nvCxnSpPr>
        <p:spPr bwMode="auto">
          <a:xfrm flipV="1">
            <a:off x="3306633" y="8256984"/>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361" name="Group 222"/>
          <p:cNvGrpSpPr/>
          <p:nvPr/>
        </p:nvGrpSpPr>
        <p:grpSpPr>
          <a:xfrm>
            <a:off x="8054807" y="6456784"/>
            <a:ext cx="504056" cy="504056"/>
            <a:chOff x="7984976" y="4440560"/>
            <a:chExt cx="504056" cy="504056"/>
          </a:xfrm>
        </p:grpSpPr>
        <p:grpSp>
          <p:nvGrpSpPr>
            <p:cNvPr id="362" name="Group 135"/>
            <p:cNvGrpSpPr/>
            <p:nvPr/>
          </p:nvGrpSpPr>
          <p:grpSpPr>
            <a:xfrm>
              <a:off x="7984976" y="4440560"/>
              <a:ext cx="216024" cy="216023"/>
              <a:chOff x="9209112" y="7464897"/>
              <a:chExt cx="432048" cy="216023"/>
            </a:xfrm>
          </p:grpSpPr>
          <p:sp>
            <p:nvSpPr>
              <p:cNvPr id="368" name="Flowchart: Delay 36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9" name="Flowchart: Delay 36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63" name="Isosceles Triangle 362"/>
            <p:cNvSpPr/>
            <p:nvPr/>
          </p:nvSpPr>
          <p:spPr bwMode="auto">
            <a:xfrm flipV="1">
              <a:off x="798497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64" name="Group 168"/>
            <p:cNvGrpSpPr/>
            <p:nvPr/>
          </p:nvGrpSpPr>
          <p:grpSpPr>
            <a:xfrm>
              <a:off x="8273008" y="4440560"/>
              <a:ext cx="216024" cy="216023"/>
              <a:chOff x="9209112" y="7464897"/>
              <a:chExt cx="432048" cy="216023"/>
            </a:xfrm>
          </p:grpSpPr>
          <p:sp>
            <p:nvSpPr>
              <p:cNvPr id="366" name="Flowchart: Delay 36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Flowchart: Delay 36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65" name="Isosceles Triangle 364"/>
            <p:cNvSpPr/>
            <p:nvPr/>
          </p:nvSpPr>
          <p:spPr bwMode="auto">
            <a:xfrm flipV="1">
              <a:off x="827300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0" name="Group 236"/>
          <p:cNvGrpSpPr/>
          <p:nvPr/>
        </p:nvGrpSpPr>
        <p:grpSpPr>
          <a:xfrm>
            <a:off x="7336905" y="6456784"/>
            <a:ext cx="504056" cy="504056"/>
            <a:chOff x="7264896" y="4440560"/>
            <a:chExt cx="504056" cy="504056"/>
          </a:xfrm>
        </p:grpSpPr>
        <p:grpSp>
          <p:nvGrpSpPr>
            <p:cNvPr id="371" name="Group 239"/>
            <p:cNvGrpSpPr/>
            <p:nvPr/>
          </p:nvGrpSpPr>
          <p:grpSpPr>
            <a:xfrm>
              <a:off x="7264896" y="4440560"/>
              <a:ext cx="216024" cy="216023"/>
              <a:chOff x="9209112" y="7464897"/>
              <a:chExt cx="432048" cy="216023"/>
            </a:xfrm>
          </p:grpSpPr>
          <p:sp>
            <p:nvSpPr>
              <p:cNvPr id="377" name="Flowchart: Delay 37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8" name="Flowchart: Delay 37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72" name="Isosceles Triangle 371"/>
            <p:cNvSpPr/>
            <p:nvPr/>
          </p:nvSpPr>
          <p:spPr bwMode="auto">
            <a:xfrm flipV="1">
              <a:off x="726489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73" name="Group 241"/>
            <p:cNvGrpSpPr/>
            <p:nvPr/>
          </p:nvGrpSpPr>
          <p:grpSpPr>
            <a:xfrm>
              <a:off x="7552928" y="4440560"/>
              <a:ext cx="216024" cy="216023"/>
              <a:chOff x="9209112" y="7464897"/>
              <a:chExt cx="432048" cy="216023"/>
            </a:xfrm>
          </p:grpSpPr>
          <p:sp>
            <p:nvSpPr>
              <p:cNvPr id="375" name="Flowchart: Delay 37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6" name="Flowchart: Delay 37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74" name="Isosceles Triangle 373"/>
            <p:cNvSpPr/>
            <p:nvPr/>
          </p:nvSpPr>
          <p:spPr bwMode="auto">
            <a:xfrm flipV="1">
              <a:off x="755292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9" name="Group 265"/>
          <p:cNvGrpSpPr/>
          <p:nvPr/>
        </p:nvGrpSpPr>
        <p:grpSpPr>
          <a:xfrm>
            <a:off x="4458763" y="5952728"/>
            <a:ext cx="792088" cy="792088"/>
            <a:chOff x="8993088" y="4152528"/>
            <a:chExt cx="792088" cy="792088"/>
          </a:xfrm>
        </p:grpSpPr>
        <p:sp>
          <p:nvSpPr>
            <p:cNvPr id="380" name="Isosceles Triangle 379"/>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81" name="Group 267"/>
            <p:cNvGrpSpPr/>
            <p:nvPr/>
          </p:nvGrpSpPr>
          <p:grpSpPr>
            <a:xfrm>
              <a:off x="8993088" y="4440560"/>
              <a:ext cx="216024" cy="216023"/>
              <a:chOff x="9209112" y="7464897"/>
              <a:chExt cx="432048" cy="216023"/>
            </a:xfrm>
          </p:grpSpPr>
          <p:sp>
            <p:nvSpPr>
              <p:cNvPr id="395" name="Flowchart: Delay 39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6" name="Flowchart: Delay 39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82" name="Isosceles Triangle 381"/>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3" name="Isosceles Triangle 382"/>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84" name="Group 270"/>
            <p:cNvGrpSpPr/>
            <p:nvPr/>
          </p:nvGrpSpPr>
          <p:grpSpPr>
            <a:xfrm>
              <a:off x="9281120" y="4440560"/>
              <a:ext cx="216024" cy="216023"/>
              <a:chOff x="9209112" y="7464897"/>
              <a:chExt cx="432048" cy="216023"/>
            </a:xfrm>
          </p:grpSpPr>
          <p:sp>
            <p:nvSpPr>
              <p:cNvPr id="393" name="Flowchart: Delay 39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4" name="Flowchart: Delay 39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85" name="Isosceles Triangle 384"/>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6" name="Isosceles Triangle 385"/>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87" name="Group 273"/>
            <p:cNvGrpSpPr/>
            <p:nvPr/>
          </p:nvGrpSpPr>
          <p:grpSpPr>
            <a:xfrm>
              <a:off x="9569152" y="4440560"/>
              <a:ext cx="216024" cy="216023"/>
              <a:chOff x="9209112" y="7464897"/>
              <a:chExt cx="432048" cy="216023"/>
            </a:xfrm>
          </p:grpSpPr>
          <p:sp>
            <p:nvSpPr>
              <p:cNvPr id="391" name="Flowchart: Delay 39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2" name="Flowchart: Delay 39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88" name="Isosceles Triangle 387"/>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99" name="Rectangle 398"/>
          <p:cNvSpPr/>
          <p:nvPr/>
        </p:nvSpPr>
        <p:spPr bwMode="auto">
          <a:xfrm flipH="1">
            <a:off x="5896744" y="746489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7" name="Rectangle 406"/>
          <p:cNvSpPr/>
          <p:nvPr/>
        </p:nvSpPr>
        <p:spPr bwMode="auto">
          <a:xfrm flipH="1">
            <a:off x="5896744"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8" name="Rectangle 407"/>
          <p:cNvSpPr/>
          <p:nvPr/>
        </p:nvSpPr>
        <p:spPr bwMode="auto">
          <a:xfrm flipH="1">
            <a:off x="5896744"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410" name="Straight Connector 409"/>
          <p:cNvCxnSpPr/>
          <p:nvPr/>
        </p:nvCxnSpPr>
        <p:spPr bwMode="auto">
          <a:xfrm flipH="1" flipV="1">
            <a:off x="6400800" y="8256984"/>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412" name="TextBox 411"/>
          <p:cNvSpPr txBox="1"/>
          <p:nvPr/>
        </p:nvSpPr>
        <p:spPr>
          <a:xfrm flipH="1">
            <a:off x="6410429" y="8525852"/>
            <a:ext cx="710451" cy="523220"/>
          </a:xfrm>
          <a:prstGeom prst="rect">
            <a:avLst/>
          </a:prstGeom>
          <a:noFill/>
        </p:spPr>
        <p:txBody>
          <a:bodyPr wrap="none" rtlCol="0">
            <a:spAutoFit/>
          </a:bodyPr>
          <a:lstStyle/>
          <a:p>
            <a:r>
              <a:rPr lang="en-US" sz="1400" dirty="0" smtClean="0"/>
              <a:t>E-NNI</a:t>
            </a:r>
          </a:p>
          <a:p>
            <a:r>
              <a:rPr lang="en-US" sz="1400" dirty="0" smtClean="0"/>
              <a:t>Link 4</a:t>
            </a:r>
            <a:endParaRPr lang="en-GB" sz="1400" dirty="0"/>
          </a:p>
        </p:txBody>
      </p:sp>
      <p:sp>
        <p:nvSpPr>
          <p:cNvPr id="423" name="Isosceles Triangle 422"/>
          <p:cNvSpPr/>
          <p:nvPr/>
        </p:nvSpPr>
        <p:spPr bwMode="auto">
          <a:xfrm flipV="1">
            <a:off x="6194866" y="753690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5" name="Isosceles Triangle 424"/>
          <p:cNvSpPr/>
          <p:nvPr/>
        </p:nvSpPr>
        <p:spPr bwMode="auto">
          <a:xfrm flipV="1">
            <a:off x="5186754" y="753690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3" name="Isosceles Triangle 432"/>
          <p:cNvSpPr/>
          <p:nvPr/>
        </p:nvSpPr>
        <p:spPr bwMode="auto">
          <a:xfrm flipV="1">
            <a:off x="4178642" y="753690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4" name="Isosceles Triangle 433"/>
          <p:cNvSpPr/>
          <p:nvPr/>
        </p:nvSpPr>
        <p:spPr bwMode="auto">
          <a:xfrm flipV="1">
            <a:off x="3090610" y="753690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6" name="Rectangle 435"/>
          <p:cNvSpPr/>
          <p:nvPr/>
        </p:nvSpPr>
        <p:spPr bwMode="auto">
          <a:xfrm flipH="1">
            <a:off x="2584376" y="5520680"/>
            <a:ext cx="7488832" cy="36004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438" name="Rectangle 437"/>
          <p:cNvSpPr/>
          <p:nvPr/>
        </p:nvSpPr>
        <p:spPr bwMode="auto">
          <a:xfrm>
            <a:off x="2586554" y="58807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46" name="Rectangle 445"/>
          <p:cNvSpPr/>
          <p:nvPr/>
        </p:nvSpPr>
        <p:spPr bwMode="auto">
          <a:xfrm>
            <a:off x="2586554" y="60967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47" name="Rectangle 446"/>
          <p:cNvSpPr/>
          <p:nvPr/>
        </p:nvSpPr>
        <p:spPr bwMode="auto">
          <a:xfrm>
            <a:off x="2586554" y="63127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49" name="Rectangle 448"/>
          <p:cNvSpPr/>
          <p:nvPr/>
        </p:nvSpPr>
        <p:spPr bwMode="auto">
          <a:xfrm>
            <a:off x="9137105" y="58807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51" name="Rectangle 450"/>
          <p:cNvSpPr/>
          <p:nvPr/>
        </p:nvSpPr>
        <p:spPr bwMode="auto">
          <a:xfrm>
            <a:off x="9137105" y="60967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65" name="Rectangle 464"/>
          <p:cNvSpPr/>
          <p:nvPr/>
        </p:nvSpPr>
        <p:spPr bwMode="auto">
          <a:xfrm>
            <a:off x="9137105" y="63127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66" name="TextBox 465"/>
          <p:cNvSpPr txBox="1"/>
          <p:nvPr/>
        </p:nvSpPr>
        <p:spPr>
          <a:xfrm>
            <a:off x="7408913" y="5088632"/>
            <a:ext cx="627095" cy="369332"/>
          </a:xfrm>
          <a:prstGeom prst="rect">
            <a:avLst/>
          </a:prstGeom>
          <a:noFill/>
        </p:spPr>
        <p:txBody>
          <a:bodyPr wrap="none" rtlCol="0">
            <a:spAutoFit/>
          </a:bodyPr>
          <a:lstStyle/>
          <a:p>
            <a:r>
              <a:rPr lang="en-GB" sz="1800" dirty="0" smtClean="0"/>
              <a:t>@W</a:t>
            </a:r>
            <a:endParaRPr lang="en-US" sz="1800" dirty="0"/>
          </a:p>
        </p:txBody>
      </p:sp>
      <p:sp>
        <p:nvSpPr>
          <p:cNvPr id="467" name="TextBox 466"/>
          <p:cNvSpPr txBox="1"/>
          <p:nvPr/>
        </p:nvSpPr>
        <p:spPr>
          <a:xfrm>
            <a:off x="8070074" y="5097924"/>
            <a:ext cx="562975" cy="369332"/>
          </a:xfrm>
          <a:prstGeom prst="rect">
            <a:avLst/>
          </a:prstGeom>
          <a:noFill/>
        </p:spPr>
        <p:txBody>
          <a:bodyPr wrap="none" rtlCol="0">
            <a:spAutoFit/>
          </a:bodyPr>
          <a:lstStyle/>
          <a:p>
            <a:r>
              <a:rPr lang="en-GB" sz="1800" dirty="0" smtClean="0"/>
              <a:t>@P</a:t>
            </a:r>
            <a:endParaRPr lang="en-US" sz="1800" dirty="0"/>
          </a:p>
        </p:txBody>
      </p:sp>
      <p:cxnSp>
        <p:nvCxnSpPr>
          <p:cNvPr id="468" name="Straight Connector 467"/>
          <p:cNvCxnSpPr/>
          <p:nvPr/>
        </p:nvCxnSpPr>
        <p:spPr bwMode="auto">
          <a:xfrm>
            <a:off x="7624937" y="5457964"/>
            <a:ext cx="0" cy="926812"/>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69" name="Straight Connector 468"/>
          <p:cNvCxnSpPr/>
          <p:nvPr/>
        </p:nvCxnSpPr>
        <p:spPr bwMode="auto">
          <a:xfrm>
            <a:off x="8345017" y="5457964"/>
            <a:ext cx="0" cy="926812"/>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470" name="TextBox 469"/>
          <p:cNvSpPr txBox="1"/>
          <p:nvPr/>
        </p:nvSpPr>
        <p:spPr>
          <a:xfrm>
            <a:off x="4528857" y="5088632"/>
            <a:ext cx="575799" cy="369332"/>
          </a:xfrm>
          <a:prstGeom prst="rect">
            <a:avLst/>
          </a:prstGeom>
          <a:noFill/>
        </p:spPr>
        <p:txBody>
          <a:bodyPr wrap="none" rtlCol="0">
            <a:spAutoFit/>
          </a:bodyPr>
          <a:lstStyle/>
          <a:p>
            <a:r>
              <a:rPr lang="en-GB" sz="1800" dirty="0" smtClean="0"/>
              <a:t>@S</a:t>
            </a:r>
            <a:endParaRPr lang="en-US" sz="1800" dirty="0"/>
          </a:p>
        </p:txBody>
      </p:sp>
      <p:cxnSp>
        <p:nvCxnSpPr>
          <p:cNvPr id="471" name="Straight Connector 470"/>
          <p:cNvCxnSpPr/>
          <p:nvPr/>
        </p:nvCxnSpPr>
        <p:spPr bwMode="auto">
          <a:xfrm>
            <a:off x="4818537" y="5448672"/>
            <a:ext cx="0" cy="504056"/>
          </a:xfrm>
          <a:prstGeom prst="line">
            <a:avLst/>
          </a:prstGeom>
          <a:solidFill>
            <a:schemeClr val="accent1"/>
          </a:solidFill>
          <a:ln w="9525" cap="flat" cmpd="sng" algn="ctr">
            <a:solidFill>
              <a:schemeClr val="tx1"/>
            </a:solidFill>
            <a:prstDash val="sysDot"/>
            <a:round/>
            <a:headEnd type="none" w="med" len="med"/>
            <a:tailEnd type="none" w="med" len="med"/>
          </a:ln>
          <a:effectLst/>
        </p:spPr>
      </p:cxnSp>
      <p:grpSp>
        <p:nvGrpSpPr>
          <p:cNvPr id="474" name="Group 473"/>
          <p:cNvGrpSpPr/>
          <p:nvPr/>
        </p:nvGrpSpPr>
        <p:grpSpPr>
          <a:xfrm>
            <a:off x="5896334" y="5988732"/>
            <a:ext cx="1359413" cy="1260140"/>
            <a:chOff x="8927641" y="5376664"/>
            <a:chExt cx="1359413" cy="1260140"/>
          </a:xfrm>
        </p:grpSpPr>
        <p:cxnSp>
          <p:nvCxnSpPr>
            <p:cNvPr id="472" name="Straight Arrow Connector 471"/>
            <p:cNvCxnSpPr/>
            <p:nvPr/>
          </p:nvCxnSpPr>
          <p:spPr bwMode="auto">
            <a:xfrm flipV="1">
              <a:off x="8990910" y="5376664"/>
              <a:ext cx="1296144" cy="1260140"/>
            </a:xfrm>
            <a:prstGeom prst="straightConnector1">
              <a:avLst/>
            </a:prstGeom>
            <a:solidFill>
              <a:schemeClr val="accent1"/>
            </a:solidFill>
            <a:ln w="38100" cap="flat" cmpd="sng" algn="ctr">
              <a:solidFill>
                <a:schemeClr val="tx1"/>
              </a:solidFill>
              <a:prstDash val="sysDash"/>
              <a:round/>
              <a:headEnd type="triangle" w="med" len="med"/>
              <a:tailEnd type="triangle" w="med" len="med"/>
            </a:ln>
            <a:effectLst/>
          </p:spPr>
        </p:cxnSp>
        <p:sp>
          <p:nvSpPr>
            <p:cNvPr id="473" name="TextBox 472"/>
            <p:cNvSpPr txBox="1"/>
            <p:nvPr/>
          </p:nvSpPr>
          <p:spPr>
            <a:xfrm rot="18968817">
              <a:off x="8927641" y="5662891"/>
              <a:ext cx="1215397" cy="307777"/>
            </a:xfrm>
            <a:prstGeom prst="rect">
              <a:avLst/>
            </a:prstGeom>
            <a:noFill/>
          </p:spPr>
          <p:txBody>
            <a:bodyPr wrap="none" rtlCol="0">
              <a:spAutoFit/>
            </a:bodyPr>
            <a:lstStyle/>
            <a:p>
              <a:r>
                <a:rPr lang="en-US" sz="1400" b="0" dirty="0" smtClean="0"/>
                <a:t>DAS </a:t>
              </a:r>
              <a:r>
                <a:rPr lang="en-US" sz="1400" b="0" dirty="0" smtClean="0">
                  <a:sym typeface="Wingdings" pitchFamily="2" charset="2"/>
                </a:rPr>
                <a:t> DSS</a:t>
              </a:r>
              <a:endParaRPr lang="en-GB" sz="1400" b="0" dirty="0"/>
            </a:p>
          </p:txBody>
        </p:sp>
      </p:grpSp>
      <p:sp>
        <p:nvSpPr>
          <p:cNvPr id="504" name="Rectangle 503"/>
          <p:cNvSpPr/>
          <p:nvPr/>
        </p:nvSpPr>
        <p:spPr bwMode="auto">
          <a:xfrm>
            <a:off x="6976864" y="81129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5" name="Rectangle 504"/>
          <p:cNvSpPr/>
          <p:nvPr/>
        </p:nvSpPr>
        <p:spPr bwMode="auto">
          <a:xfrm>
            <a:off x="6976864" y="832899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6" name="Rectangle 505"/>
          <p:cNvSpPr/>
          <p:nvPr/>
        </p:nvSpPr>
        <p:spPr bwMode="auto">
          <a:xfrm>
            <a:off x="6976864" y="854501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0" name="Rectangle 509"/>
          <p:cNvSpPr/>
          <p:nvPr/>
        </p:nvSpPr>
        <p:spPr bwMode="auto">
          <a:xfrm>
            <a:off x="4816624" y="39365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1" name="Rectangle 510"/>
          <p:cNvSpPr/>
          <p:nvPr/>
        </p:nvSpPr>
        <p:spPr bwMode="auto">
          <a:xfrm>
            <a:off x="4816624" y="41525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2" name="Rectangle 511"/>
          <p:cNvSpPr/>
          <p:nvPr/>
        </p:nvSpPr>
        <p:spPr bwMode="auto">
          <a:xfrm>
            <a:off x="4816624" y="436855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3" name="Isosceles Triangle 512"/>
          <p:cNvSpPr/>
          <p:nvPr/>
        </p:nvSpPr>
        <p:spPr bwMode="auto">
          <a:xfrm flipV="1">
            <a:off x="7120880" y="861702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4" name="Isosceles Triangle 513"/>
          <p:cNvSpPr/>
          <p:nvPr/>
        </p:nvSpPr>
        <p:spPr bwMode="auto">
          <a:xfrm flipV="1">
            <a:off x="7489304" y="861702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6" name="Isosceles Triangle 515"/>
          <p:cNvSpPr/>
          <p:nvPr/>
        </p:nvSpPr>
        <p:spPr bwMode="auto">
          <a:xfrm flipV="1">
            <a:off x="5329064" y="4440560"/>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6" name="Rectangle 525"/>
          <p:cNvSpPr/>
          <p:nvPr/>
        </p:nvSpPr>
        <p:spPr bwMode="auto">
          <a:xfrm>
            <a:off x="7048872" y="39365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7" name="Rectangle 526"/>
          <p:cNvSpPr/>
          <p:nvPr/>
        </p:nvSpPr>
        <p:spPr bwMode="auto">
          <a:xfrm>
            <a:off x="7048872" y="41525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8" name="Rectangle 527"/>
          <p:cNvSpPr/>
          <p:nvPr/>
        </p:nvSpPr>
        <p:spPr bwMode="auto">
          <a:xfrm>
            <a:off x="7048872" y="436855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2" name="Rectangle 531"/>
          <p:cNvSpPr/>
          <p:nvPr/>
        </p:nvSpPr>
        <p:spPr bwMode="auto">
          <a:xfrm>
            <a:off x="7984976" y="81129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3" name="Rectangle 532"/>
          <p:cNvSpPr/>
          <p:nvPr/>
        </p:nvSpPr>
        <p:spPr bwMode="auto">
          <a:xfrm>
            <a:off x="7984976" y="832899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4" name="Rectangle 533"/>
          <p:cNvSpPr/>
          <p:nvPr/>
        </p:nvSpPr>
        <p:spPr bwMode="auto">
          <a:xfrm>
            <a:off x="7984976" y="854501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41" name="Isosceles Triangle 540"/>
          <p:cNvSpPr/>
          <p:nvPr/>
        </p:nvSpPr>
        <p:spPr bwMode="auto">
          <a:xfrm flipV="1">
            <a:off x="8128992" y="861702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2" name="Isosceles Triangle 541"/>
          <p:cNvSpPr/>
          <p:nvPr/>
        </p:nvSpPr>
        <p:spPr bwMode="auto">
          <a:xfrm flipV="1">
            <a:off x="8497416" y="861702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5" name="Isosceles Triangle 544"/>
          <p:cNvSpPr/>
          <p:nvPr/>
        </p:nvSpPr>
        <p:spPr bwMode="auto">
          <a:xfrm flipV="1">
            <a:off x="7192888" y="4440560"/>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36" name="Freeform 635"/>
          <p:cNvSpPr/>
          <p:nvPr/>
        </p:nvSpPr>
        <p:spPr bwMode="auto">
          <a:xfrm flipH="1" flipV="1">
            <a:off x="6040760" y="4656586"/>
            <a:ext cx="1296144" cy="144016"/>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37" name="Freeform 636"/>
          <p:cNvSpPr/>
          <p:nvPr/>
        </p:nvSpPr>
        <p:spPr bwMode="auto">
          <a:xfrm flipV="1">
            <a:off x="5464696" y="4656584"/>
            <a:ext cx="1296144" cy="144016"/>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14" name="TextBox 113"/>
          <p:cNvSpPr txBox="1"/>
          <p:nvPr/>
        </p:nvSpPr>
        <p:spPr>
          <a:xfrm>
            <a:off x="6040760" y="3912404"/>
            <a:ext cx="720080" cy="600164"/>
          </a:xfrm>
          <a:prstGeom prst="rect">
            <a:avLst/>
          </a:prstGeom>
          <a:noFill/>
        </p:spPr>
        <p:txBody>
          <a:bodyPr wrap="square" rtlCol="0">
            <a:spAutoFit/>
          </a:bodyPr>
          <a:lstStyle/>
          <a:p>
            <a:pPr algn="ctr"/>
            <a:r>
              <a:rPr lang="en-US" sz="1100" b="0" dirty="0" smtClean="0"/>
              <a:t>Network  Virtual Link</a:t>
            </a:r>
          </a:p>
        </p:txBody>
      </p:sp>
      <p:cxnSp>
        <p:nvCxnSpPr>
          <p:cNvPr id="661" name="Straight Connector 660"/>
          <p:cNvCxnSpPr/>
          <p:nvPr/>
        </p:nvCxnSpPr>
        <p:spPr bwMode="auto">
          <a:xfrm flipH="1">
            <a:off x="6256784" y="4440560"/>
            <a:ext cx="144016" cy="36004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76" name="Straight Connector 475"/>
          <p:cNvCxnSpPr/>
          <p:nvPr/>
        </p:nvCxnSpPr>
        <p:spPr bwMode="auto">
          <a:xfrm>
            <a:off x="7629128" y="8779624"/>
            <a:ext cx="0" cy="780228"/>
          </a:xfrm>
          <a:prstGeom prst="line">
            <a:avLst/>
          </a:prstGeom>
          <a:solidFill>
            <a:schemeClr val="accent1"/>
          </a:solidFill>
          <a:ln w="28575" cap="flat" cmpd="sng" algn="ctr">
            <a:solidFill>
              <a:schemeClr val="tx1"/>
            </a:solidFill>
            <a:prstDash val="lgDashDotDot"/>
            <a:round/>
            <a:headEnd type="none" w="med" len="med"/>
            <a:tailEnd type="none" w="med" len="med"/>
          </a:ln>
          <a:effectLst/>
        </p:spPr>
      </p:cxnSp>
      <p:cxnSp>
        <p:nvCxnSpPr>
          <p:cNvPr id="478" name="Straight Connector 477"/>
          <p:cNvCxnSpPr/>
          <p:nvPr/>
        </p:nvCxnSpPr>
        <p:spPr bwMode="auto">
          <a:xfrm>
            <a:off x="8277200" y="8820972"/>
            <a:ext cx="0" cy="780228"/>
          </a:xfrm>
          <a:prstGeom prst="line">
            <a:avLst/>
          </a:prstGeom>
          <a:solidFill>
            <a:schemeClr val="accent1"/>
          </a:solidFill>
          <a:ln w="28575" cap="flat" cmpd="sng" algn="ctr">
            <a:solidFill>
              <a:schemeClr val="tx1"/>
            </a:solidFill>
            <a:prstDash val="lgDashDotDot"/>
            <a:round/>
            <a:headEnd type="none" w="med" len="med"/>
            <a:tailEnd type="none" w="med" len="med"/>
          </a:ln>
          <a:effectLst/>
        </p:spPr>
      </p:cxnSp>
      <p:sp>
        <p:nvSpPr>
          <p:cNvPr id="485" name="TextBox 484"/>
          <p:cNvSpPr txBox="1"/>
          <p:nvPr/>
        </p:nvSpPr>
        <p:spPr>
          <a:xfrm>
            <a:off x="6832848" y="8905056"/>
            <a:ext cx="792088" cy="738664"/>
          </a:xfrm>
          <a:prstGeom prst="rect">
            <a:avLst/>
          </a:prstGeom>
          <a:noFill/>
        </p:spPr>
        <p:txBody>
          <a:bodyPr wrap="square" rtlCol="0">
            <a:spAutoFit/>
          </a:bodyPr>
          <a:lstStyle/>
          <a:p>
            <a:r>
              <a:rPr lang="en-US" sz="1400" dirty="0" smtClean="0"/>
              <a:t>I-NNI Virtual</a:t>
            </a:r>
          </a:p>
          <a:p>
            <a:r>
              <a:rPr lang="en-US" sz="1400" dirty="0" smtClean="0"/>
              <a:t>Link a</a:t>
            </a:r>
            <a:endParaRPr lang="en-GB" sz="1400" dirty="0"/>
          </a:p>
        </p:txBody>
      </p:sp>
      <p:sp>
        <p:nvSpPr>
          <p:cNvPr id="486" name="TextBox 485"/>
          <p:cNvSpPr txBox="1"/>
          <p:nvPr/>
        </p:nvSpPr>
        <p:spPr>
          <a:xfrm>
            <a:off x="8273008" y="8905056"/>
            <a:ext cx="792088" cy="738664"/>
          </a:xfrm>
          <a:prstGeom prst="rect">
            <a:avLst/>
          </a:prstGeom>
          <a:noFill/>
        </p:spPr>
        <p:txBody>
          <a:bodyPr wrap="square" rtlCol="0">
            <a:spAutoFit/>
          </a:bodyPr>
          <a:lstStyle/>
          <a:p>
            <a:r>
              <a:rPr lang="en-US" sz="1400" dirty="0" smtClean="0"/>
              <a:t>I-NNI Virtual</a:t>
            </a:r>
          </a:p>
          <a:p>
            <a:r>
              <a:rPr lang="en-US" sz="1400" dirty="0" smtClean="0"/>
              <a:t>Link b</a:t>
            </a:r>
            <a:endParaRPr lang="en-GB" sz="1400" dirty="0"/>
          </a:p>
        </p:txBody>
      </p:sp>
      <p:sp>
        <p:nvSpPr>
          <p:cNvPr id="491" name="Rectangle 490"/>
          <p:cNvSpPr/>
          <p:nvPr/>
        </p:nvSpPr>
        <p:spPr bwMode="auto">
          <a:xfrm>
            <a:off x="1864296" y="170425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92" name="Rectangle 491"/>
          <p:cNvSpPr/>
          <p:nvPr/>
        </p:nvSpPr>
        <p:spPr bwMode="auto">
          <a:xfrm>
            <a:off x="1864296" y="19202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93" name="Rectangle 492"/>
          <p:cNvSpPr/>
          <p:nvPr/>
        </p:nvSpPr>
        <p:spPr bwMode="auto">
          <a:xfrm>
            <a:off x="1864296" y="21363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94" name="Rectangle 493"/>
          <p:cNvSpPr/>
          <p:nvPr/>
        </p:nvSpPr>
        <p:spPr bwMode="auto">
          <a:xfrm>
            <a:off x="10001200" y="170425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8" name="Rectangle 517"/>
          <p:cNvSpPr/>
          <p:nvPr/>
        </p:nvSpPr>
        <p:spPr bwMode="auto">
          <a:xfrm>
            <a:off x="10001200" y="19202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9" name="Rectangle 518"/>
          <p:cNvSpPr/>
          <p:nvPr/>
        </p:nvSpPr>
        <p:spPr bwMode="auto">
          <a:xfrm>
            <a:off x="10001200" y="21363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21" name="Straight Connector 520"/>
          <p:cNvCxnSpPr/>
          <p:nvPr/>
        </p:nvCxnSpPr>
        <p:spPr bwMode="auto">
          <a:xfrm>
            <a:off x="2368352" y="2352328"/>
            <a:ext cx="0" cy="43924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2" name="Straight Connector 521"/>
          <p:cNvCxnSpPr/>
          <p:nvPr/>
        </p:nvCxnSpPr>
        <p:spPr bwMode="auto">
          <a:xfrm flipH="1">
            <a:off x="2370530" y="6744816"/>
            <a:ext cx="72008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1" name="Straight Connector 550"/>
          <p:cNvCxnSpPr/>
          <p:nvPr/>
        </p:nvCxnSpPr>
        <p:spPr bwMode="auto">
          <a:xfrm flipV="1">
            <a:off x="3088432" y="6528792"/>
            <a:ext cx="217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52" name="Group 551"/>
          <p:cNvGrpSpPr/>
          <p:nvPr/>
        </p:nvGrpSpPr>
        <p:grpSpPr>
          <a:xfrm flipH="1">
            <a:off x="9641160" y="2352328"/>
            <a:ext cx="792088" cy="4536504"/>
            <a:chOff x="1216224" y="2784376"/>
            <a:chExt cx="1080120" cy="3528392"/>
          </a:xfrm>
        </p:grpSpPr>
        <p:cxnSp>
          <p:nvCxnSpPr>
            <p:cNvPr id="553" name="Straight Connector 552"/>
            <p:cNvCxnSpPr/>
            <p:nvPr/>
          </p:nvCxnSpPr>
          <p:spPr bwMode="auto">
            <a:xfrm>
              <a:off x="1216224" y="2784376"/>
              <a:ext cx="0" cy="352839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flipH="1">
              <a:off x="1216224" y="6312768"/>
              <a:ext cx="108012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4" name="Straight Connector 563"/>
            <p:cNvCxnSpPr/>
            <p:nvPr/>
          </p:nvCxnSpPr>
          <p:spPr bwMode="auto">
            <a:xfrm flipV="1">
              <a:off x="2296344" y="6036031"/>
              <a:ext cx="0" cy="27673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45" name="Straight Connector 644"/>
          <p:cNvCxnSpPr/>
          <p:nvPr/>
        </p:nvCxnSpPr>
        <p:spPr bwMode="auto">
          <a:xfrm>
            <a:off x="5320680" y="372048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6" name="Straight Connector 645"/>
          <p:cNvCxnSpPr/>
          <p:nvPr/>
        </p:nvCxnSpPr>
        <p:spPr bwMode="auto">
          <a:xfrm>
            <a:off x="7552928" y="372048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7" name="Straight Connector 646"/>
          <p:cNvCxnSpPr/>
          <p:nvPr/>
        </p:nvCxnSpPr>
        <p:spPr bwMode="auto">
          <a:xfrm>
            <a:off x="7480920" y="78969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8" name="Straight Connector 647"/>
          <p:cNvCxnSpPr/>
          <p:nvPr/>
        </p:nvCxnSpPr>
        <p:spPr bwMode="auto">
          <a:xfrm>
            <a:off x="8417024" y="78969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50" name="Rectangle 649"/>
          <p:cNvSpPr/>
          <p:nvPr/>
        </p:nvSpPr>
        <p:spPr bwMode="auto">
          <a:xfrm>
            <a:off x="11081320" y="37204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55" name="Rectangle 654"/>
          <p:cNvSpPr/>
          <p:nvPr/>
        </p:nvSpPr>
        <p:spPr bwMode="auto">
          <a:xfrm>
            <a:off x="11081320" y="39365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58" name="Rectangle 657"/>
          <p:cNvSpPr/>
          <p:nvPr/>
        </p:nvSpPr>
        <p:spPr bwMode="auto">
          <a:xfrm>
            <a:off x="11081320" y="41525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62" name="Isosceles Triangle 661"/>
          <p:cNvSpPr/>
          <p:nvPr/>
        </p:nvSpPr>
        <p:spPr bwMode="auto">
          <a:xfrm flipV="1">
            <a:off x="11225336" y="4224536"/>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6" name="Isosceles Triangle 665"/>
          <p:cNvSpPr/>
          <p:nvPr/>
        </p:nvSpPr>
        <p:spPr bwMode="auto">
          <a:xfrm flipV="1">
            <a:off x="11593760" y="4224536"/>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67" name="Straight Connector 666"/>
          <p:cNvCxnSpPr/>
          <p:nvPr/>
        </p:nvCxnSpPr>
        <p:spPr bwMode="auto">
          <a:xfrm>
            <a:off x="11373544" y="4428484"/>
            <a:ext cx="0" cy="780228"/>
          </a:xfrm>
          <a:prstGeom prst="line">
            <a:avLst/>
          </a:prstGeom>
          <a:solidFill>
            <a:schemeClr val="accent1"/>
          </a:solidFill>
          <a:ln w="28575" cap="flat" cmpd="sng" algn="ctr">
            <a:solidFill>
              <a:schemeClr val="tx1"/>
            </a:solidFill>
            <a:prstDash val="lgDashDotDot"/>
            <a:round/>
            <a:headEnd type="none" w="med" len="med"/>
            <a:tailEnd type="none" w="med" len="med"/>
          </a:ln>
          <a:effectLst/>
        </p:spPr>
      </p:cxnSp>
      <p:sp>
        <p:nvSpPr>
          <p:cNvPr id="668" name="TextBox 667"/>
          <p:cNvSpPr txBox="1"/>
          <p:nvPr/>
        </p:nvSpPr>
        <p:spPr>
          <a:xfrm>
            <a:off x="11369352" y="4512568"/>
            <a:ext cx="792088" cy="738664"/>
          </a:xfrm>
          <a:prstGeom prst="rect">
            <a:avLst/>
          </a:prstGeom>
          <a:noFill/>
        </p:spPr>
        <p:txBody>
          <a:bodyPr wrap="square" rtlCol="0">
            <a:spAutoFit/>
          </a:bodyPr>
          <a:lstStyle/>
          <a:p>
            <a:r>
              <a:rPr lang="en-US" sz="1400" dirty="0" smtClean="0"/>
              <a:t>I-NNI Virtual</a:t>
            </a:r>
          </a:p>
          <a:p>
            <a:r>
              <a:rPr lang="en-US" sz="1400" dirty="0" smtClean="0"/>
              <a:t>Link b</a:t>
            </a:r>
            <a:endParaRPr lang="en-GB" sz="1400" dirty="0"/>
          </a:p>
        </p:txBody>
      </p:sp>
      <p:cxnSp>
        <p:nvCxnSpPr>
          <p:cNvPr id="671" name="Straight Connector 670"/>
          <p:cNvCxnSpPr/>
          <p:nvPr/>
        </p:nvCxnSpPr>
        <p:spPr bwMode="auto">
          <a:xfrm>
            <a:off x="11513368" y="350445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72" name="Rectangle 671"/>
          <p:cNvSpPr/>
          <p:nvPr/>
        </p:nvSpPr>
        <p:spPr bwMode="auto">
          <a:xfrm>
            <a:off x="784176" y="37204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73" name="Rectangle 672"/>
          <p:cNvSpPr/>
          <p:nvPr/>
        </p:nvSpPr>
        <p:spPr bwMode="auto">
          <a:xfrm>
            <a:off x="784176" y="39365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74" name="Rectangle 673"/>
          <p:cNvSpPr/>
          <p:nvPr/>
        </p:nvSpPr>
        <p:spPr bwMode="auto">
          <a:xfrm>
            <a:off x="784176" y="41525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77" name="Isosceles Triangle 676"/>
          <p:cNvSpPr/>
          <p:nvPr/>
        </p:nvSpPr>
        <p:spPr bwMode="auto">
          <a:xfrm flipV="1">
            <a:off x="928192" y="4224536"/>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8" name="Isosceles Triangle 677"/>
          <p:cNvSpPr/>
          <p:nvPr/>
        </p:nvSpPr>
        <p:spPr bwMode="auto">
          <a:xfrm flipV="1">
            <a:off x="1296616" y="4224536"/>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79" name="Straight Connector 678"/>
          <p:cNvCxnSpPr/>
          <p:nvPr/>
        </p:nvCxnSpPr>
        <p:spPr bwMode="auto">
          <a:xfrm>
            <a:off x="1436440" y="4387136"/>
            <a:ext cx="0" cy="780228"/>
          </a:xfrm>
          <a:prstGeom prst="line">
            <a:avLst/>
          </a:prstGeom>
          <a:solidFill>
            <a:schemeClr val="accent1"/>
          </a:solidFill>
          <a:ln w="28575" cap="flat" cmpd="sng" algn="ctr">
            <a:solidFill>
              <a:schemeClr val="tx1"/>
            </a:solidFill>
            <a:prstDash val="lgDashDotDot"/>
            <a:round/>
            <a:headEnd type="none" w="med" len="med"/>
            <a:tailEnd type="none" w="med" len="med"/>
          </a:ln>
          <a:effectLst/>
        </p:spPr>
      </p:cxnSp>
      <p:sp>
        <p:nvSpPr>
          <p:cNvPr id="680" name="TextBox 679"/>
          <p:cNvSpPr txBox="1"/>
          <p:nvPr/>
        </p:nvSpPr>
        <p:spPr>
          <a:xfrm>
            <a:off x="640160" y="4512568"/>
            <a:ext cx="792088" cy="738664"/>
          </a:xfrm>
          <a:prstGeom prst="rect">
            <a:avLst/>
          </a:prstGeom>
          <a:noFill/>
        </p:spPr>
        <p:txBody>
          <a:bodyPr wrap="square" rtlCol="0">
            <a:spAutoFit/>
          </a:bodyPr>
          <a:lstStyle/>
          <a:p>
            <a:r>
              <a:rPr lang="en-US" sz="1400" dirty="0" smtClean="0"/>
              <a:t>I-NNI Virtual</a:t>
            </a:r>
          </a:p>
          <a:p>
            <a:r>
              <a:rPr lang="en-US" sz="1400" dirty="0" smtClean="0"/>
              <a:t>Link a</a:t>
            </a:r>
            <a:endParaRPr lang="en-GB" sz="1400" dirty="0"/>
          </a:p>
        </p:txBody>
      </p:sp>
      <p:cxnSp>
        <p:nvCxnSpPr>
          <p:cNvPr id="681" name="Straight Connector 680"/>
          <p:cNvCxnSpPr/>
          <p:nvPr/>
        </p:nvCxnSpPr>
        <p:spPr bwMode="auto">
          <a:xfrm>
            <a:off x="1288232" y="350445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105"/>
          <p:cNvSpPr/>
          <p:nvPr/>
        </p:nvSpPr>
        <p:spPr bwMode="auto">
          <a:xfrm flipH="1">
            <a:off x="5968752" y="2208312"/>
            <a:ext cx="4176461" cy="432048"/>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PBB Data Plane Model I/2 </a:t>
            </a:r>
            <a:r>
              <a:rPr lang="en-GB" sz="2400" dirty="0" smtClean="0"/>
              <a:t>(combined B- and S-VLAN fabrics)</a:t>
            </a:r>
            <a:r>
              <a:rPr lang="en-GB" dirty="0" smtClean="0"/>
              <a:t/>
            </a:r>
            <a:br>
              <a:rPr lang="en-GB" dirty="0" smtClean="0"/>
            </a:br>
            <a:r>
              <a:rPr lang="en-GB" sz="2800" dirty="0" smtClean="0"/>
              <a:t>(example with EC SNCP)</a:t>
            </a:r>
            <a:endParaRPr lang="en-US" dirty="0"/>
          </a:p>
        </p:txBody>
      </p:sp>
      <p:cxnSp>
        <p:nvCxnSpPr>
          <p:cNvPr id="5" name="Straight Arrow Connector 4"/>
          <p:cNvCxnSpPr/>
          <p:nvPr/>
        </p:nvCxnSpPr>
        <p:spPr bwMode="auto">
          <a:xfrm>
            <a:off x="3016426" y="2928392"/>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6" name="Rectangle 5"/>
          <p:cNvSpPr/>
          <p:nvPr/>
        </p:nvSpPr>
        <p:spPr bwMode="auto">
          <a:xfrm>
            <a:off x="1936305"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936305"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 name="Rectangle 7"/>
          <p:cNvSpPr/>
          <p:nvPr/>
        </p:nvSpPr>
        <p:spPr bwMode="auto">
          <a:xfrm>
            <a:off x="1936305" y="68168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 name="Rectangle 8"/>
          <p:cNvSpPr/>
          <p:nvPr/>
        </p:nvSpPr>
        <p:spPr bwMode="auto">
          <a:xfrm>
            <a:off x="1936305"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936305"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TextBox 10"/>
          <p:cNvSpPr txBox="1"/>
          <p:nvPr/>
        </p:nvSpPr>
        <p:spPr>
          <a:xfrm rot="5400000">
            <a:off x="2823482" y="3741388"/>
            <a:ext cx="432052" cy="246221"/>
          </a:xfrm>
          <a:prstGeom prst="rect">
            <a:avLst/>
          </a:prstGeom>
          <a:solidFill>
            <a:schemeClr val="bg1"/>
          </a:solidFill>
        </p:spPr>
        <p:txBody>
          <a:bodyPr wrap="square" lIns="0" tIns="0" rIns="0" bIns="0" rtlCol="0">
            <a:spAutoFit/>
          </a:bodyPr>
          <a:lstStyle/>
          <a:p>
            <a:pPr algn="ctr"/>
            <a:r>
              <a:rPr lang="en-US" sz="1600" dirty="0" smtClean="0"/>
              <a:t>PIP</a:t>
            </a:r>
            <a:endParaRPr lang="en-GB" sz="1600" dirty="0"/>
          </a:p>
        </p:txBody>
      </p:sp>
      <p:sp>
        <p:nvSpPr>
          <p:cNvPr id="12" name="Isosceles Triangle 11"/>
          <p:cNvSpPr/>
          <p:nvPr/>
        </p:nvSpPr>
        <p:spPr bwMode="auto">
          <a:xfrm flipV="1">
            <a:off x="2232250" y="688883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 name="Rectangle 12"/>
          <p:cNvSpPr/>
          <p:nvPr/>
        </p:nvSpPr>
        <p:spPr bwMode="auto">
          <a:xfrm>
            <a:off x="1936306"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193630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5" name="Straight Connector 14"/>
          <p:cNvCxnSpPr/>
          <p:nvPr/>
        </p:nvCxnSpPr>
        <p:spPr bwMode="auto">
          <a:xfrm>
            <a:off x="2440362"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6" name="Rectangle 15"/>
          <p:cNvSpPr/>
          <p:nvPr/>
        </p:nvSpPr>
        <p:spPr bwMode="auto">
          <a:xfrm>
            <a:off x="1936306"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1936306"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1936306"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 name="Isosceles Triangle 18"/>
          <p:cNvSpPr/>
          <p:nvPr/>
        </p:nvSpPr>
        <p:spPr bwMode="auto">
          <a:xfrm flipV="1">
            <a:off x="2088706"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 name="Isosceles Triangle 19"/>
          <p:cNvSpPr/>
          <p:nvPr/>
        </p:nvSpPr>
        <p:spPr bwMode="auto">
          <a:xfrm flipV="1">
            <a:off x="2448746"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 name="Rectangle 20"/>
          <p:cNvSpPr/>
          <p:nvPr/>
        </p:nvSpPr>
        <p:spPr bwMode="auto">
          <a:xfrm>
            <a:off x="1936306" y="60247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1936306"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1936306" y="66008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24" name="Group 294"/>
          <p:cNvGrpSpPr/>
          <p:nvPr/>
        </p:nvGrpSpPr>
        <p:grpSpPr>
          <a:xfrm>
            <a:off x="2008315" y="6096745"/>
            <a:ext cx="792088" cy="216023"/>
            <a:chOff x="2728392" y="4440560"/>
            <a:chExt cx="792088" cy="216023"/>
          </a:xfrm>
          <a:solidFill>
            <a:srgbClr val="66FF33"/>
          </a:solidFill>
        </p:grpSpPr>
        <p:grpSp>
          <p:nvGrpSpPr>
            <p:cNvPr id="25" name="Group 282"/>
            <p:cNvGrpSpPr/>
            <p:nvPr/>
          </p:nvGrpSpPr>
          <p:grpSpPr>
            <a:xfrm>
              <a:off x="2728392" y="4440560"/>
              <a:ext cx="216024" cy="216023"/>
              <a:chOff x="9209112" y="7464897"/>
              <a:chExt cx="432048" cy="216023"/>
            </a:xfrm>
            <a:grpFill/>
          </p:grpSpPr>
          <p:sp>
            <p:nvSpPr>
              <p:cNvPr id="32" name="Flowchart: Delay 31"/>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 name="Flowchart: Delay 32"/>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6" name="Group 284"/>
            <p:cNvGrpSpPr/>
            <p:nvPr/>
          </p:nvGrpSpPr>
          <p:grpSpPr>
            <a:xfrm>
              <a:off x="3016424" y="4440560"/>
              <a:ext cx="216024" cy="216023"/>
              <a:chOff x="9209112" y="7464897"/>
              <a:chExt cx="432048" cy="216023"/>
            </a:xfrm>
            <a:grpFill/>
          </p:grpSpPr>
          <p:sp>
            <p:nvSpPr>
              <p:cNvPr id="30" name="Flowchart: Delay 29"/>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 name="Flowchart: Delay 30"/>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7" name="Group 286"/>
            <p:cNvGrpSpPr/>
            <p:nvPr/>
          </p:nvGrpSpPr>
          <p:grpSpPr>
            <a:xfrm>
              <a:off x="3304456" y="4440560"/>
              <a:ext cx="216024" cy="216023"/>
              <a:chOff x="9209112" y="7464897"/>
              <a:chExt cx="432048" cy="216023"/>
            </a:xfrm>
            <a:grpFill/>
          </p:grpSpPr>
          <p:sp>
            <p:nvSpPr>
              <p:cNvPr id="28" name="Flowchart: Delay 27"/>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 name="Flowchart: Delay 28"/>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cxnSp>
        <p:nvCxnSpPr>
          <p:cNvPr id="34" name="Straight Arrow Connector 33"/>
          <p:cNvCxnSpPr/>
          <p:nvPr/>
        </p:nvCxnSpPr>
        <p:spPr bwMode="auto">
          <a:xfrm>
            <a:off x="3016426" y="4944616"/>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35" name="TextBox 34"/>
          <p:cNvSpPr txBox="1"/>
          <p:nvPr/>
        </p:nvSpPr>
        <p:spPr>
          <a:xfrm rot="5400000">
            <a:off x="2785302" y="5217551"/>
            <a:ext cx="504058" cy="246221"/>
          </a:xfrm>
          <a:prstGeom prst="rect">
            <a:avLst/>
          </a:prstGeom>
          <a:solidFill>
            <a:schemeClr val="bg1"/>
          </a:solidFill>
        </p:spPr>
        <p:txBody>
          <a:bodyPr wrap="square" lIns="0" tIns="0" rIns="0" bIns="0" rtlCol="0">
            <a:spAutoFit/>
          </a:bodyPr>
          <a:lstStyle/>
          <a:p>
            <a:pPr algn="ctr"/>
            <a:r>
              <a:rPr lang="en-GB" sz="1600" dirty="0" smtClean="0"/>
              <a:t>CBP</a:t>
            </a:r>
            <a:endParaRPr lang="en-GB" sz="1600" dirty="0"/>
          </a:p>
        </p:txBody>
      </p:sp>
      <p:cxnSp>
        <p:nvCxnSpPr>
          <p:cNvPr id="36" name="Straight Arrow Connector 35"/>
          <p:cNvCxnSpPr/>
          <p:nvPr/>
        </p:nvCxnSpPr>
        <p:spPr bwMode="auto">
          <a:xfrm>
            <a:off x="3016426" y="6024736"/>
            <a:ext cx="2178" cy="1584176"/>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37" name="TextBox 36"/>
          <p:cNvSpPr txBox="1"/>
          <p:nvPr/>
        </p:nvSpPr>
        <p:spPr>
          <a:xfrm rot="5400000">
            <a:off x="2773690" y="6657711"/>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38" name="Rectangle 37"/>
          <p:cNvSpPr/>
          <p:nvPr/>
        </p:nvSpPr>
        <p:spPr bwMode="auto">
          <a:xfrm>
            <a:off x="1936305" y="2712368"/>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39" name="Group 432"/>
          <p:cNvGrpSpPr/>
          <p:nvPr/>
        </p:nvGrpSpPr>
        <p:grpSpPr>
          <a:xfrm>
            <a:off x="2008314" y="3288432"/>
            <a:ext cx="792088" cy="504056"/>
            <a:chOff x="7984976" y="4440560"/>
            <a:chExt cx="792088" cy="504056"/>
          </a:xfrm>
        </p:grpSpPr>
        <p:grpSp>
          <p:nvGrpSpPr>
            <p:cNvPr id="40" name="Group 224"/>
            <p:cNvGrpSpPr/>
            <p:nvPr/>
          </p:nvGrpSpPr>
          <p:grpSpPr>
            <a:xfrm>
              <a:off x="7984976" y="4440560"/>
              <a:ext cx="216024" cy="216023"/>
              <a:chOff x="9209112" y="7464897"/>
              <a:chExt cx="432048" cy="216023"/>
            </a:xfrm>
          </p:grpSpPr>
          <p:sp>
            <p:nvSpPr>
              <p:cNvPr id="49" name="Flowchart: Delay 4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 name="Flowchart: Delay 4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1" name="Isosceles Triangle 40"/>
            <p:cNvSpPr/>
            <p:nvPr/>
          </p:nvSpPr>
          <p:spPr bwMode="auto">
            <a:xfrm flipV="1">
              <a:off x="798497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2" name="Group 226"/>
            <p:cNvGrpSpPr/>
            <p:nvPr/>
          </p:nvGrpSpPr>
          <p:grpSpPr>
            <a:xfrm>
              <a:off x="8273008" y="4440560"/>
              <a:ext cx="216024" cy="216023"/>
              <a:chOff x="9209112" y="7464897"/>
              <a:chExt cx="432048" cy="216023"/>
            </a:xfrm>
          </p:grpSpPr>
          <p:sp>
            <p:nvSpPr>
              <p:cNvPr id="47" name="Flowchart: Delay 4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 name="Flowchart: Delay 4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3" name="Isosceles Triangle 42"/>
            <p:cNvSpPr/>
            <p:nvPr/>
          </p:nvSpPr>
          <p:spPr bwMode="auto">
            <a:xfrm flipV="1">
              <a:off x="827300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4" name="Group 228"/>
            <p:cNvGrpSpPr/>
            <p:nvPr/>
          </p:nvGrpSpPr>
          <p:grpSpPr>
            <a:xfrm>
              <a:off x="8561040" y="4440560"/>
              <a:ext cx="216024" cy="216023"/>
              <a:chOff x="9209112" y="7464897"/>
              <a:chExt cx="432048" cy="216023"/>
            </a:xfrm>
          </p:grpSpPr>
          <p:sp>
            <p:nvSpPr>
              <p:cNvPr id="45" name="Flowchart: Delay 4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Flowchart: Delay 4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52" name="Rectangle 51"/>
          <p:cNvSpPr/>
          <p:nvPr/>
        </p:nvSpPr>
        <p:spPr bwMode="auto">
          <a:xfrm flipH="1">
            <a:off x="712169" y="2424336"/>
            <a:ext cx="2160240"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3" name="Rectangle 52"/>
          <p:cNvSpPr/>
          <p:nvPr/>
        </p:nvSpPr>
        <p:spPr bwMode="auto">
          <a:xfrm flipH="1">
            <a:off x="568152" y="5736704"/>
            <a:ext cx="2304255"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4" name="Rectangle 53"/>
          <p:cNvSpPr/>
          <p:nvPr/>
        </p:nvSpPr>
        <p:spPr bwMode="auto">
          <a:xfrm flipH="1">
            <a:off x="1936304" y="2712368"/>
            <a:ext cx="64807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56" name="Rectangle 55"/>
          <p:cNvSpPr/>
          <p:nvPr/>
        </p:nvSpPr>
        <p:spPr bwMode="auto">
          <a:xfrm>
            <a:off x="906509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7" name="Rectangle 56"/>
          <p:cNvSpPr/>
          <p:nvPr/>
        </p:nvSpPr>
        <p:spPr bwMode="auto">
          <a:xfrm>
            <a:off x="906509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8128991" y="6168752"/>
            <a:ext cx="1870031"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9" name="Rectangle 58"/>
          <p:cNvSpPr/>
          <p:nvPr/>
        </p:nvSpPr>
        <p:spPr bwMode="auto">
          <a:xfrm>
            <a:off x="8128991" y="6528792"/>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0" name="Rectangle 59"/>
          <p:cNvSpPr/>
          <p:nvPr/>
        </p:nvSpPr>
        <p:spPr bwMode="auto">
          <a:xfrm>
            <a:off x="8128991" y="6744816"/>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2" name="Isosceles Triangle 61"/>
          <p:cNvSpPr/>
          <p:nvPr/>
        </p:nvSpPr>
        <p:spPr bwMode="auto">
          <a:xfrm flipV="1">
            <a:off x="8856984" y="6240760"/>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3" name="Rectangle 62"/>
          <p:cNvSpPr/>
          <p:nvPr/>
        </p:nvSpPr>
        <p:spPr bwMode="auto">
          <a:xfrm>
            <a:off x="9065097"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a:off x="9065097"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65" name="Straight Connector 64"/>
          <p:cNvCxnSpPr/>
          <p:nvPr/>
        </p:nvCxnSpPr>
        <p:spPr bwMode="auto">
          <a:xfrm>
            <a:off x="9569153"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6" name="Rectangle 65"/>
          <p:cNvSpPr/>
          <p:nvPr/>
        </p:nvSpPr>
        <p:spPr bwMode="auto">
          <a:xfrm>
            <a:off x="9065097"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a:off x="9065097"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a:off x="9065097"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9" name="Isosceles Triangle 68"/>
          <p:cNvSpPr/>
          <p:nvPr/>
        </p:nvSpPr>
        <p:spPr bwMode="auto">
          <a:xfrm flipV="1">
            <a:off x="9217497"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 name="Isosceles Triangle 69"/>
          <p:cNvSpPr/>
          <p:nvPr/>
        </p:nvSpPr>
        <p:spPr bwMode="auto">
          <a:xfrm flipV="1">
            <a:off x="9577537"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1" name="Rectangle 70"/>
          <p:cNvSpPr/>
          <p:nvPr/>
        </p:nvSpPr>
        <p:spPr bwMode="auto">
          <a:xfrm>
            <a:off x="8128990" y="2712368"/>
            <a:ext cx="936105" cy="3024335"/>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2" name="Rectangle 71"/>
          <p:cNvSpPr/>
          <p:nvPr/>
        </p:nvSpPr>
        <p:spPr bwMode="auto">
          <a:xfrm>
            <a:off x="8128992" y="5736704"/>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3" name="Rectangle 72"/>
          <p:cNvSpPr/>
          <p:nvPr/>
        </p:nvSpPr>
        <p:spPr bwMode="auto">
          <a:xfrm>
            <a:off x="8128992" y="5952728"/>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74" name="Group 294"/>
          <p:cNvGrpSpPr/>
          <p:nvPr/>
        </p:nvGrpSpPr>
        <p:grpSpPr>
          <a:xfrm>
            <a:off x="8201000" y="5448672"/>
            <a:ext cx="792088" cy="216023"/>
            <a:chOff x="2728392" y="4440560"/>
            <a:chExt cx="792088" cy="216023"/>
          </a:xfrm>
          <a:solidFill>
            <a:srgbClr val="66FF33"/>
          </a:solidFill>
        </p:grpSpPr>
        <p:grpSp>
          <p:nvGrpSpPr>
            <p:cNvPr id="75" name="Group 282"/>
            <p:cNvGrpSpPr/>
            <p:nvPr/>
          </p:nvGrpSpPr>
          <p:grpSpPr>
            <a:xfrm>
              <a:off x="2728392" y="4440560"/>
              <a:ext cx="216024" cy="216023"/>
              <a:chOff x="9209112" y="7464897"/>
              <a:chExt cx="432048" cy="216023"/>
            </a:xfrm>
            <a:grpFill/>
          </p:grpSpPr>
          <p:sp>
            <p:nvSpPr>
              <p:cNvPr id="82" name="Flowchart: Delay 81"/>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3" name="Flowchart: Delay 82"/>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6" name="Group 284"/>
            <p:cNvGrpSpPr/>
            <p:nvPr/>
          </p:nvGrpSpPr>
          <p:grpSpPr>
            <a:xfrm>
              <a:off x="3016424" y="4440560"/>
              <a:ext cx="216024" cy="216023"/>
              <a:chOff x="9209112" y="7464897"/>
              <a:chExt cx="432048" cy="216023"/>
            </a:xfrm>
            <a:grpFill/>
          </p:grpSpPr>
          <p:sp>
            <p:nvSpPr>
              <p:cNvPr id="80" name="Flowchart: Delay 79"/>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1" name="Flowchart: Delay 80"/>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 name="Group 286"/>
            <p:cNvGrpSpPr/>
            <p:nvPr/>
          </p:nvGrpSpPr>
          <p:grpSpPr>
            <a:xfrm>
              <a:off x="3304456" y="4440560"/>
              <a:ext cx="216024" cy="216023"/>
              <a:chOff x="9209112" y="7464897"/>
              <a:chExt cx="432048" cy="216023"/>
            </a:xfrm>
            <a:grpFill/>
          </p:grpSpPr>
          <p:sp>
            <p:nvSpPr>
              <p:cNvPr id="78" name="Flowchart: Delay 77"/>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9" name="Flowchart: Delay 78"/>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88" name="Rectangle 87"/>
          <p:cNvSpPr/>
          <p:nvPr/>
        </p:nvSpPr>
        <p:spPr bwMode="auto">
          <a:xfrm>
            <a:off x="9065096" y="2712368"/>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89" name="Group 432"/>
          <p:cNvGrpSpPr/>
          <p:nvPr/>
        </p:nvGrpSpPr>
        <p:grpSpPr>
          <a:xfrm>
            <a:off x="9137105" y="3288432"/>
            <a:ext cx="792088" cy="504056"/>
            <a:chOff x="7984976" y="4440560"/>
            <a:chExt cx="792088" cy="504056"/>
          </a:xfrm>
        </p:grpSpPr>
        <p:grpSp>
          <p:nvGrpSpPr>
            <p:cNvPr id="90" name="Group 224"/>
            <p:cNvGrpSpPr/>
            <p:nvPr/>
          </p:nvGrpSpPr>
          <p:grpSpPr>
            <a:xfrm>
              <a:off x="7984976" y="4440560"/>
              <a:ext cx="216024" cy="216023"/>
              <a:chOff x="9209112" y="7464897"/>
              <a:chExt cx="432048" cy="216023"/>
            </a:xfrm>
          </p:grpSpPr>
          <p:sp>
            <p:nvSpPr>
              <p:cNvPr id="99" name="Flowchart: Delay 9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0" name="Flowchart: Delay 9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1" name="Isosceles Triangle 90"/>
            <p:cNvSpPr/>
            <p:nvPr/>
          </p:nvSpPr>
          <p:spPr bwMode="auto">
            <a:xfrm flipV="1">
              <a:off x="798497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2" name="Group 226"/>
            <p:cNvGrpSpPr/>
            <p:nvPr/>
          </p:nvGrpSpPr>
          <p:grpSpPr>
            <a:xfrm>
              <a:off x="8273008" y="4440560"/>
              <a:ext cx="216024" cy="216023"/>
              <a:chOff x="9209112" y="7464897"/>
              <a:chExt cx="432048" cy="216023"/>
            </a:xfrm>
          </p:grpSpPr>
          <p:sp>
            <p:nvSpPr>
              <p:cNvPr id="97" name="Flowchart: Delay 9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 name="Flowchart: Delay 9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3" name="Isosceles Triangle 92"/>
            <p:cNvSpPr/>
            <p:nvPr/>
          </p:nvSpPr>
          <p:spPr bwMode="auto">
            <a:xfrm flipV="1">
              <a:off x="827300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4" name="Group 228"/>
            <p:cNvGrpSpPr/>
            <p:nvPr/>
          </p:nvGrpSpPr>
          <p:grpSpPr>
            <a:xfrm>
              <a:off x="8561040" y="4440560"/>
              <a:ext cx="216024" cy="216023"/>
              <a:chOff x="9209112" y="7464897"/>
              <a:chExt cx="432048" cy="216023"/>
            </a:xfrm>
          </p:grpSpPr>
          <p:sp>
            <p:nvSpPr>
              <p:cNvPr id="95" name="Flowchart: Delay 9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 name="Flowchart: Delay 9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104" name="Rectangle 103"/>
          <p:cNvSpPr/>
          <p:nvPr/>
        </p:nvSpPr>
        <p:spPr bwMode="auto">
          <a:xfrm flipH="1">
            <a:off x="9067273" y="2712368"/>
            <a:ext cx="645895"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105" name="Rectangle 104"/>
          <p:cNvSpPr/>
          <p:nvPr/>
        </p:nvSpPr>
        <p:spPr bwMode="auto">
          <a:xfrm flipH="1">
            <a:off x="5752728" y="2424336"/>
            <a:ext cx="4248472"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08" name="TextBox 107"/>
          <p:cNvSpPr txBox="1"/>
          <p:nvPr/>
        </p:nvSpPr>
        <p:spPr>
          <a:xfrm>
            <a:off x="352128" y="7968952"/>
            <a:ext cx="3876255" cy="707886"/>
          </a:xfrm>
          <a:prstGeom prst="rect">
            <a:avLst/>
          </a:prstGeom>
          <a:noFill/>
        </p:spPr>
        <p:txBody>
          <a:bodyPr wrap="square" rtlCol="0">
            <a:spAutoFit/>
          </a:bodyPr>
          <a:lstStyle/>
          <a:p>
            <a:pPr algn="ctr"/>
            <a:r>
              <a:rPr lang="en-GB" sz="2000" dirty="0" smtClean="0"/>
              <a:t>Data plane model 1 for </a:t>
            </a:r>
            <a:r>
              <a:rPr lang="en-GB" sz="2000" dirty="0" smtClean="0">
                <a:solidFill>
                  <a:srgbClr val="C00000"/>
                </a:solidFill>
              </a:rPr>
              <a:t>separate</a:t>
            </a:r>
            <a:r>
              <a:rPr lang="en-GB" sz="2000" dirty="0" smtClean="0"/>
              <a:t> B- &amp; S-VLAN fabrics</a:t>
            </a:r>
            <a:endParaRPr lang="en-US" sz="2000" dirty="0"/>
          </a:p>
        </p:txBody>
      </p:sp>
      <p:sp>
        <p:nvSpPr>
          <p:cNvPr id="109" name="TextBox 108"/>
          <p:cNvSpPr txBox="1"/>
          <p:nvPr/>
        </p:nvSpPr>
        <p:spPr>
          <a:xfrm>
            <a:off x="6184776" y="7464896"/>
            <a:ext cx="4164287" cy="707886"/>
          </a:xfrm>
          <a:prstGeom prst="rect">
            <a:avLst/>
          </a:prstGeom>
          <a:noFill/>
        </p:spPr>
        <p:txBody>
          <a:bodyPr wrap="square" rtlCol="0">
            <a:spAutoFit/>
          </a:bodyPr>
          <a:lstStyle/>
          <a:p>
            <a:pPr algn="ctr"/>
            <a:r>
              <a:rPr lang="en-GB" sz="2000" dirty="0" smtClean="0"/>
              <a:t>Data plane model 2 for </a:t>
            </a:r>
            <a:r>
              <a:rPr lang="en-GB" sz="2000" dirty="0" smtClean="0">
                <a:solidFill>
                  <a:srgbClr val="C00000"/>
                </a:solidFill>
              </a:rPr>
              <a:t>combined</a:t>
            </a:r>
            <a:r>
              <a:rPr lang="en-GB" sz="2000" dirty="0" smtClean="0"/>
              <a:t> B- &amp; S-VLAN fabrics</a:t>
            </a:r>
            <a:endParaRPr lang="en-US" sz="2000" dirty="0"/>
          </a:p>
        </p:txBody>
      </p:sp>
      <p:sp>
        <p:nvSpPr>
          <p:cNvPr id="110" name="TextBox 109"/>
          <p:cNvSpPr txBox="1"/>
          <p:nvPr/>
        </p:nvSpPr>
        <p:spPr>
          <a:xfrm flipH="1">
            <a:off x="3160441" y="5123472"/>
            <a:ext cx="2880320" cy="1477328"/>
          </a:xfrm>
          <a:prstGeom prst="rect">
            <a:avLst/>
          </a:prstGeom>
          <a:noFill/>
        </p:spPr>
        <p:txBody>
          <a:bodyPr wrap="square" rtlCol="0">
            <a:spAutoFit/>
          </a:bodyPr>
          <a:lstStyle/>
          <a:p>
            <a:r>
              <a:rPr lang="en-GB" sz="1800" dirty="0" smtClean="0"/>
              <a:t>B-VLAN Relay supports </a:t>
            </a:r>
            <a:r>
              <a:rPr lang="en-GB" sz="1800" dirty="0" smtClean="0">
                <a:solidFill>
                  <a:srgbClr val="C00000"/>
                </a:solidFill>
              </a:rPr>
              <a:t>MP BVLAN connectivity </a:t>
            </a:r>
            <a:r>
              <a:rPr lang="en-GB" sz="1800" dirty="0" smtClean="0"/>
              <a:t>between two or more </a:t>
            </a:r>
            <a:r>
              <a:rPr lang="en-GB" sz="1800" dirty="0" err="1" smtClean="0"/>
              <a:t>PNPs</a:t>
            </a:r>
            <a:r>
              <a:rPr lang="en-GB" sz="1800" dirty="0" smtClean="0"/>
              <a:t> and one or more </a:t>
            </a:r>
            <a:r>
              <a:rPr lang="en-GB" sz="1800" dirty="0" err="1" smtClean="0"/>
              <a:t>CBPs</a:t>
            </a:r>
            <a:endParaRPr lang="en-US" sz="1800" dirty="0"/>
          </a:p>
        </p:txBody>
      </p:sp>
      <p:sp>
        <p:nvSpPr>
          <p:cNvPr id="111" name="TextBox 110"/>
          <p:cNvSpPr txBox="1"/>
          <p:nvPr/>
        </p:nvSpPr>
        <p:spPr>
          <a:xfrm flipH="1">
            <a:off x="10073208" y="3792488"/>
            <a:ext cx="2728392" cy="3416320"/>
          </a:xfrm>
          <a:prstGeom prst="rect">
            <a:avLst/>
          </a:prstGeom>
          <a:noFill/>
        </p:spPr>
        <p:txBody>
          <a:bodyPr wrap="square" rtlCol="0">
            <a:spAutoFit/>
          </a:bodyPr>
          <a:lstStyle/>
          <a:p>
            <a:r>
              <a:rPr lang="en-GB" sz="1800" dirty="0" smtClean="0"/>
              <a:t>The same connectivity within a IB-BEB with combined B- &amp; S-VLAN Fabric</a:t>
            </a:r>
          </a:p>
          <a:p>
            <a:endParaRPr lang="en-GB" sz="1800" dirty="0" smtClean="0"/>
          </a:p>
          <a:p>
            <a:r>
              <a:rPr lang="en-GB" sz="1800" dirty="0" smtClean="0"/>
              <a:t>Two PIP/CBP function sets should behave as a single virtual PIP/CBP function set… what does this mean for the allocation of MAC Addresses?</a:t>
            </a:r>
            <a:endParaRPr lang="en-US" sz="1800" dirty="0"/>
          </a:p>
        </p:txBody>
      </p:sp>
      <p:sp>
        <p:nvSpPr>
          <p:cNvPr id="112" name="Rectangle 111"/>
          <p:cNvSpPr/>
          <p:nvPr/>
        </p:nvSpPr>
        <p:spPr bwMode="auto">
          <a:xfrm>
            <a:off x="856183" y="68168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3" name="Rectangle 112"/>
          <p:cNvSpPr/>
          <p:nvPr/>
        </p:nvSpPr>
        <p:spPr bwMode="auto">
          <a:xfrm>
            <a:off x="856183"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4" name="Rectangle 113"/>
          <p:cNvSpPr/>
          <p:nvPr/>
        </p:nvSpPr>
        <p:spPr bwMode="auto">
          <a:xfrm>
            <a:off x="856183"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5" name="Isosceles Triangle 114"/>
          <p:cNvSpPr/>
          <p:nvPr/>
        </p:nvSpPr>
        <p:spPr bwMode="auto">
          <a:xfrm flipV="1">
            <a:off x="1152128" y="688883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6" name="Rectangle 115"/>
          <p:cNvSpPr/>
          <p:nvPr/>
        </p:nvSpPr>
        <p:spPr bwMode="auto">
          <a:xfrm>
            <a:off x="856184" y="60247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7" name="Rectangle 116"/>
          <p:cNvSpPr/>
          <p:nvPr/>
        </p:nvSpPr>
        <p:spPr bwMode="auto">
          <a:xfrm>
            <a:off x="856184"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8" name="Rectangle 117"/>
          <p:cNvSpPr/>
          <p:nvPr/>
        </p:nvSpPr>
        <p:spPr bwMode="auto">
          <a:xfrm>
            <a:off x="856184" y="66008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119" name="Group 294"/>
          <p:cNvGrpSpPr/>
          <p:nvPr/>
        </p:nvGrpSpPr>
        <p:grpSpPr>
          <a:xfrm>
            <a:off x="928193" y="6096745"/>
            <a:ext cx="792088" cy="216023"/>
            <a:chOff x="2728392" y="4440560"/>
            <a:chExt cx="792088" cy="216023"/>
          </a:xfrm>
          <a:solidFill>
            <a:srgbClr val="66FF33"/>
          </a:solidFill>
        </p:grpSpPr>
        <p:grpSp>
          <p:nvGrpSpPr>
            <p:cNvPr id="120" name="Group 282"/>
            <p:cNvGrpSpPr/>
            <p:nvPr/>
          </p:nvGrpSpPr>
          <p:grpSpPr>
            <a:xfrm>
              <a:off x="2728392" y="4440560"/>
              <a:ext cx="216024" cy="216023"/>
              <a:chOff x="9209112" y="7464897"/>
              <a:chExt cx="432048" cy="216023"/>
            </a:xfrm>
            <a:grpFill/>
          </p:grpSpPr>
          <p:sp>
            <p:nvSpPr>
              <p:cNvPr id="127" name="Flowchart: Delay 126"/>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8" name="Flowchart: Delay 127"/>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21" name="Group 284"/>
            <p:cNvGrpSpPr/>
            <p:nvPr/>
          </p:nvGrpSpPr>
          <p:grpSpPr>
            <a:xfrm>
              <a:off x="3016424" y="4440560"/>
              <a:ext cx="216024" cy="216023"/>
              <a:chOff x="9209112" y="7464897"/>
              <a:chExt cx="432048" cy="216023"/>
            </a:xfrm>
            <a:grpFill/>
          </p:grpSpPr>
          <p:sp>
            <p:nvSpPr>
              <p:cNvPr id="125" name="Flowchart: Delay 124"/>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6" name="Flowchart: Delay 125"/>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22" name="Group 286"/>
            <p:cNvGrpSpPr/>
            <p:nvPr/>
          </p:nvGrpSpPr>
          <p:grpSpPr>
            <a:xfrm>
              <a:off x="3304456" y="4440560"/>
              <a:ext cx="216024" cy="216023"/>
              <a:chOff x="9209112" y="7464897"/>
              <a:chExt cx="432048" cy="216023"/>
            </a:xfrm>
            <a:grpFill/>
          </p:grpSpPr>
          <p:sp>
            <p:nvSpPr>
              <p:cNvPr id="123" name="Flowchart: Delay 122"/>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4" name="Flowchart: Delay 123"/>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129" name="Rectangle 128"/>
          <p:cNvSpPr/>
          <p:nvPr/>
        </p:nvSpPr>
        <p:spPr bwMode="auto">
          <a:xfrm>
            <a:off x="7048871"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a:off x="7048871"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6112766" y="6168752"/>
            <a:ext cx="1870031"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2" name="Rectangle 131"/>
          <p:cNvSpPr/>
          <p:nvPr/>
        </p:nvSpPr>
        <p:spPr bwMode="auto">
          <a:xfrm>
            <a:off x="6112766" y="6528792"/>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3" name="Rectangle 132"/>
          <p:cNvSpPr/>
          <p:nvPr/>
        </p:nvSpPr>
        <p:spPr bwMode="auto">
          <a:xfrm>
            <a:off x="6112766" y="6744816"/>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4" name="Isosceles Triangle 133"/>
          <p:cNvSpPr/>
          <p:nvPr/>
        </p:nvSpPr>
        <p:spPr bwMode="auto">
          <a:xfrm flipV="1">
            <a:off x="6840759" y="6240760"/>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5" name="Rectangle 134"/>
          <p:cNvSpPr/>
          <p:nvPr/>
        </p:nvSpPr>
        <p:spPr bwMode="auto">
          <a:xfrm>
            <a:off x="7048872"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7048872"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37" name="Straight Connector 136"/>
          <p:cNvCxnSpPr/>
          <p:nvPr/>
        </p:nvCxnSpPr>
        <p:spPr bwMode="auto">
          <a:xfrm>
            <a:off x="7552928"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8" name="Rectangle 137"/>
          <p:cNvSpPr/>
          <p:nvPr/>
        </p:nvSpPr>
        <p:spPr bwMode="auto">
          <a:xfrm>
            <a:off x="7048872"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9" name="Rectangle 138"/>
          <p:cNvSpPr/>
          <p:nvPr/>
        </p:nvSpPr>
        <p:spPr bwMode="auto">
          <a:xfrm>
            <a:off x="7048872"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0" name="Rectangle 139"/>
          <p:cNvSpPr/>
          <p:nvPr/>
        </p:nvSpPr>
        <p:spPr bwMode="auto">
          <a:xfrm>
            <a:off x="7048872"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Isosceles Triangle 140"/>
          <p:cNvSpPr/>
          <p:nvPr/>
        </p:nvSpPr>
        <p:spPr bwMode="auto">
          <a:xfrm flipV="1">
            <a:off x="7201272"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2" name="Isosceles Triangle 141"/>
          <p:cNvSpPr/>
          <p:nvPr/>
        </p:nvSpPr>
        <p:spPr bwMode="auto">
          <a:xfrm flipV="1">
            <a:off x="7561312"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3" name="Rectangle 142"/>
          <p:cNvSpPr/>
          <p:nvPr/>
        </p:nvSpPr>
        <p:spPr bwMode="auto">
          <a:xfrm>
            <a:off x="6112765" y="2712368"/>
            <a:ext cx="936105" cy="3024335"/>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4" name="Rectangle 143"/>
          <p:cNvSpPr/>
          <p:nvPr/>
        </p:nvSpPr>
        <p:spPr bwMode="auto">
          <a:xfrm>
            <a:off x="6112767" y="5736704"/>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5" name="Rectangle 144"/>
          <p:cNvSpPr/>
          <p:nvPr/>
        </p:nvSpPr>
        <p:spPr bwMode="auto">
          <a:xfrm>
            <a:off x="6112767" y="5952728"/>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146" name="Group 294"/>
          <p:cNvGrpSpPr/>
          <p:nvPr/>
        </p:nvGrpSpPr>
        <p:grpSpPr>
          <a:xfrm>
            <a:off x="6184775" y="5448672"/>
            <a:ext cx="792088" cy="216023"/>
            <a:chOff x="2728392" y="4440560"/>
            <a:chExt cx="792088" cy="216023"/>
          </a:xfrm>
          <a:solidFill>
            <a:srgbClr val="66FF33"/>
          </a:solidFill>
        </p:grpSpPr>
        <p:grpSp>
          <p:nvGrpSpPr>
            <p:cNvPr id="147" name="Group 282"/>
            <p:cNvGrpSpPr/>
            <p:nvPr/>
          </p:nvGrpSpPr>
          <p:grpSpPr>
            <a:xfrm>
              <a:off x="2728392" y="4440560"/>
              <a:ext cx="216024" cy="216023"/>
              <a:chOff x="9209112" y="7464897"/>
              <a:chExt cx="432048" cy="216023"/>
            </a:xfrm>
            <a:grpFill/>
          </p:grpSpPr>
          <p:sp>
            <p:nvSpPr>
              <p:cNvPr id="154" name="Flowchart: Delay 153"/>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5" name="Flowchart: Delay 154"/>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8" name="Group 284"/>
            <p:cNvGrpSpPr/>
            <p:nvPr/>
          </p:nvGrpSpPr>
          <p:grpSpPr>
            <a:xfrm>
              <a:off x="3016424" y="4440560"/>
              <a:ext cx="216024" cy="216023"/>
              <a:chOff x="9209112" y="7464897"/>
              <a:chExt cx="432048" cy="216023"/>
            </a:xfrm>
            <a:grpFill/>
          </p:grpSpPr>
          <p:sp>
            <p:nvSpPr>
              <p:cNvPr id="152" name="Flowchart: Delay 151"/>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Flowchart: Delay 152"/>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9" name="Group 286"/>
            <p:cNvGrpSpPr/>
            <p:nvPr/>
          </p:nvGrpSpPr>
          <p:grpSpPr>
            <a:xfrm>
              <a:off x="3304456" y="4440560"/>
              <a:ext cx="216024" cy="216023"/>
              <a:chOff x="9209112" y="7464897"/>
              <a:chExt cx="432048" cy="216023"/>
            </a:xfrm>
            <a:grpFill/>
          </p:grpSpPr>
          <p:sp>
            <p:nvSpPr>
              <p:cNvPr id="150" name="Flowchart: Delay 149"/>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1" name="Flowchart: Delay 150"/>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156" name="Rectangle 155"/>
          <p:cNvSpPr/>
          <p:nvPr/>
        </p:nvSpPr>
        <p:spPr bwMode="auto">
          <a:xfrm>
            <a:off x="7048871" y="2712368"/>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157" name="Group 432"/>
          <p:cNvGrpSpPr/>
          <p:nvPr/>
        </p:nvGrpSpPr>
        <p:grpSpPr>
          <a:xfrm>
            <a:off x="7120880" y="3288432"/>
            <a:ext cx="792088" cy="504056"/>
            <a:chOff x="7984976" y="4440560"/>
            <a:chExt cx="792088" cy="504056"/>
          </a:xfrm>
        </p:grpSpPr>
        <p:grpSp>
          <p:nvGrpSpPr>
            <p:cNvPr id="158" name="Group 224"/>
            <p:cNvGrpSpPr/>
            <p:nvPr/>
          </p:nvGrpSpPr>
          <p:grpSpPr>
            <a:xfrm>
              <a:off x="7984976" y="4440560"/>
              <a:ext cx="216024" cy="216023"/>
              <a:chOff x="9209112" y="7464897"/>
              <a:chExt cx="432048" cy="216023"/>
            </a:xfrm>
          </p:grpSpPr>
          <p:sp>
            <p:nvSpPr>
              <p:cNvPr id="167" name="Flowchart: Delay 16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8" name="Flowchart: Delay 16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59" name="Isosceles Triangle 158"/>
            <p:cNvSpPr/>
            <p:nvPr/>
          </p:nvSpPr>
          <p:spPr bwMode="auto">
            <a:xfrm flipV="1">
              <a:off x="798497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60" name="Group 226"/>
            <p:cNvGrpSpPr/>
            <p:nvPr/>
          </p:nvGrpSpPr>
          <p:grpSpPr>
            <a:xfrm>
              <a:off x="8273008" y="4440560"/>
              <a:ext cx="216024" cy="216023"/>
              <a:chOff x="9209112" y="7464897"/>
              <a:chExt cx="432048" cy="216023"/>
            </a:xfrm>
          </p:grpSpPr>
          <p:sp>
            <p:nvSpPr>
              <p:cNvPr id="165" name="Flowchart: Delay 16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6" name="Flowchart: Delay 16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61" name="Isosceles Triangle 160"/>
            <p:cNvSpPr/>
            <p:nvPr/>
          </p:nvSpPr>
          <p:spPr bwMode="auto">
            <a:xfrm flipV="1">
              <a:off x="827300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62" name="Group 228"/>
            <p:cNvGrpSpPr/>
            <p:nvPr/>
          </p:nvGrpSpPr>
          <p:grpSpPr>
            <a:xfrm>
              <a:off x="8561040" y="4440560"/>
              <a:ext cx="216024" cy="216023"/>
              <a:chOff x="9209112" y="7464897"/>
              <a:chExt cx="432048" cy="216023"/>
            </a:xfrm>
          </p:grpSpPr>
          <p:sp>
            <p:nvSpPr>
              <p:cNvPr id="163" name="Flowchart: Delay 16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4" name="Flowchart: Delay 16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169" name="Rectangle 168"/>
          <p:cNvSpPr/>
          <p:nvPr/>
        </p:nvSpPr>
        <p:spPr bwMode="auto">
          <a:xfrm flipH="1">
            <a:off x="7051048" y="2712368"/>
            <a:ext cx="645895"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171" name="Rectangle 170"/>
          <p:cNvSpPr/>
          <p:nvPr/>
        </p:nvSpPr>
        <p:spPr bwMode="auto">
          <a:xfrm>
            <a:off x="856183"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2" name="Rectangle 171"/>
          <p:cNvSpPr/>
          <p:nvPr/>
        </p:nvSpPr>
        <p:spPr bwMode="auto">
          <a:xfrm>
            <a:off x="856183"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3" name="Rectangle 172"/>
          <p:cNvSpPr/>
          <p:nvPr/>
        </p:nvSpPr>
        <p:spPr bwMode="auto">
          <a:xfrm>
            <a:off x="856184"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4" name="Rectangle 173"/>
          <p:cNvSpPr/>
          <p:nvPr/>
        </p:nvSpPr>
        <p:spPr bwMode="auto">
          <a:xfrm>
            <a:off x="856184"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75" name="Straight Connector 174"/>
          <p:cNvCxnSpPr/>
          <p:nvPr/>
        </p:nvCxnSpPr>
        <p:spPr bwMode="auto">
          <a:xfrm>
            <a:off x="1360240"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6" name="Rectangle 175"/>
          <p:cNvSpPr/>
          <p:nvPr/>
        </p:nvSpPr>
        <p:spPr bwMode="auto">
          <a:xfrm>
            <a:off x="856184"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7" name="Rectangle 176"/>
          <p:cNvSpPr/>
          <p:nvPr/>
        </p:nvSpPr>
        <p:spPr bwMode="auto">
          <a:xfrm>
            <a:off x="856184"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8" name="Rectangle 177"/>
          <p:cNvSpPr/>
          <p:nvPr/>
        </p:nvSpPr>
        <p:spPr bwMode="auto">
          <a:xfrm>
            <a:off x="856184"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9" name="Isosceles Triangle 178"/>
          <p:cNvSpPr/>
          <p:nvPr/>
        </p:nvSpPr>
        <p:spPr bwMode="auto">
          <a:xfrm flipV="1">
            <a:off x="1008584"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0" name="Isosceles Triangle 179"/>
          <p:cNvSpPr/>
          <p:nvPr/>
        </p:nvSpPr>
        <p:spPr bwMode="auto">
          <a:xfrm flipV="1">
            <a:off x="1368624"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2" name="Rectangle 181"/>
          <p:cNvSpPr/>
          <p:nvPr/>
        </p:nvSpPr>
        <p:spPr bwMode="auto">
          <a:xfrm>
            <a:off x="856183" y="2712368"/>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183" name="Group 432"/>
          <p:cNvGrpSpPr/>
          <p:nvPr/>
        </p:nvGrpSpPr>
        <p:grpSpPr>
          <a:xfrm>
            <a:off x="928192" y="3288432"/>
            <a:ext cx="792088" cy="504056"/>
            <a:chOff x="7984976" y="4440560"/>
            <a:chExt cx="792088" cy="504056"/>
          </a:xfrm>
        </p:grpSpPr>
        <p:grpSp>
          <p:nvGrpSpPr>
            <p:cNvPr id="184" name="Group 224"/>
            <p:cNvGrpSpPr/>
            <p:nvPr/>
          </p:nvGrpSpPr>
          <p:grpSpPr>
            <a:xfrm>
              <a:off x="7984976" y="4440560"/>
              <a:ext cx="216024" cy="216023"/>
              <a:chOff x="9209112" y="7464897"/>
              <a:chExt cx="432048" cy="216023"/>
            </a:xfrm>
          </p:grpSpPr>
          <p:sp>
            <p:nvSpPr>
              <p:cNvPr id="193" name="Flowchart: Delay 19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4" name="Flowchart: Delay 19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85" name="Isosceles Triangle 184"/>
            <p:cNvSpPr/>
            <p:nvPr/>
          </p:nvSpPr>
          <p:spPr bwMode="auto">
            <a:xfrm flipV="1">
              <a:off x="798497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86" name="Group 226"/>
            <p:cNvGrpSpPr/>
            <p:nvPr/>
          </p:nvGrpSpPr>
          <p:grpSpPr>
            <a:xfrm>
              <a:off x="8273008" y="4440560"/>
              <a:ext cx="216024" cy="216023"/>
              <a:chOff x="9209112" y="7464897"/>
              <a:chExt cx="432048" cy="216023"/>
            </a:xfrm>
          </p:grpSpPr>
          <p:sp>
            <p:nvSpPr>
              <p:cNvPr id="191" name="Flowchart: Delay 19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2" name="Flowchart: Delay 19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87" name="Isosceles Triangle 186"/>
            <p:cNvSpPr/>
            <p:nvPr/>
          </p:nvSpPr>
          <p:spPr bwMode="auto">
            <a:xfrm flipV="1">
              <a:off x="827300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88" name="Group 228"/>
            <p:cNvGrpSpPr/>
            <p:nvPr/>
          </p:nvGrpSpPr>
          <p:grpSpPr>
            <a:xfrm>
              <a:off x="8561040" y="4440560"/>
              <a:ext cx="216024" cy="216023"/>
              <a:chOff x="9209112" y="7464897"/>
              <a:chExt cx="432048" cy="216023"/>
            </a:xfrm>
          </p:grpSpPr>
          <p:sp>
            <p:nvSpPr>
              <p:cNvPr id="189" name="Flowchart: Delay 18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0" name="Flowchart: Delay 18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195" name="Rectangle 194"/>
          <p:cNvSpPr/>
          <p:nvPr/>
        </p:nvSpPr>
        <p:spPr bwMode="auto">
          <a:xfrm flipH="1">
            <a:off x="1144213" y="2712368"/>
            <a:ext cx="64807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196" name="Freeform 195"/>
          <p:cNvSpPr/>
          <p:nvPr/>
        </p:nvSpPr>
        <p:spPr bwMode="auto">
          <a:xfrm>
            <a:off x="914400" y="5872480"/>
            <a:ext cx="1503680" cy="2133600"/>
          </a:xfrm>
          <a:custGeom>
            <a:avLst/>
            <a:gdLst>
              <a:gd name="connsiteX0" fmla="*/ 1422400 w 1503680"/>
              <a:gd name="connsiteY0" fmla="*/ 2113280 h 2133600"/>
              <a:gd name="connsiteX1" fmla="*/ 1463040 w 1503680"/>
              <a:gd name="connsiteY1" fmla="*/ 1645920 h 2133600"/>
              <a:gd name="connsiteX2" fmla="*/ 1503680 w 1503680"/>
              <a:gd name="connsiteY2" fmla="*/ 1158240 h 2133600"/>
              <a:gd name="connsiteX3" fmla="*/ 1483360 w 1503680"/>
              <a:gd name="connsiteY3" fmla="*/ 406400 h 2133600"/>
              <a:gd name="connsiteX4" fmla="*/ 1463040 w 1503680"/>
              <a:gd name="connsiteY4" fmla="*/ 243840 h 2133600"/>
              <a:gd name="connsiteX5" fmla="*/ 1422400 w 1503680"/>
              <a:gd name="connsiteY5" fmla="*/ 121920 h 2133600"/>
              <a:gd name="connsiteX6" fmla="*/ 1341120 w 1503680"/>
              <a:gd name="connsiteY6" fmla="*/ 101600 h 2133600"/>
              <a:gd name="connsiteX7" fmla="*/ 1158240 w 1503680"/>
              <a:gd name="connsiteY7" fmla="*/ 40640 h 2133600"/>
              <a:gd name="connsiteX8" fmla="*/ 1097280 w 1503680"/>
              <a:gd name="connsiteY8" fmla="*/ 20320 h 2133600"/>
              <a:gd name="connsiteX9" fmla="*/ 995680 w 1503680"/>
              <a:gd name="connsiteY9" fmla="*/ 0 h 2133600"/>
              <a:gd name="connsiteX10" fmla="*/ 447040 w 1503680"/>
              <a:gd name="connsiteY10" fmla="*/ 20320 h 2133600"/>
              <a:gd name="connsiteX11" fmla="*/ 386080 w 1503680"/>
              <a:gd name="connsiteY11" fmla="*/ 60960 h 2133600"/>
              <a:gd name="connsiteX12" fmla="*/ 325120 w 1503680"/>
              <a:gd name="connsiteY12" fmla="*/ 81280 h 2133600"/>
              <a:gd name="connsiteX13" fmla="*/ 264160 w 1503680"/>
              <a:gd name="connsiteY13" fmla="*/ 121920 h 2133600"/>
              <a:gd name="connsiteX14" fmla="*/ 142240 w 1503680"/>
              <a:gd name="connsiteY14" fmla="*/ 142240 h 2133600"/>
              <a:gd name="connsiteX15" fmla="*/ 121920 w 1503680"/>
              <a:gd name="connsiteY15" fmla="*/ 203200 h 2133600"/>
              <a:gd name="connsiteX16" fmla="*/ 60960 w 1503680"/>
              <a:gd name="connsiteY16" fmla="*/ 345440 h 2133600"/>
              <a:gd name="connsiteX17" fmla="*/ 40640 w 1503680"/>
              <a:gd name="connsiteY17" fmla="*/ 487680 h 2133600"/>
              <a:gd name="connsiteX18" fmla="*/ 20320 w 1503680"/>
              <a:gd name="connsiteY18" fmla="*/ 548640 h 2133600"/>
              <a:gd name="connsiteX19" fmla="*/ 0 w 1503680"/>
              <a:gd name="connsiteY19" fmla="*/ 690880 h 2133600"/>
              <a:gd name="connsiteX20" fmla="*/ 20320 w 1503680"/>
              <a:gd name="connsiteY20" fmla="*/ 1666240 h 2133600"/>
              <a:gd name="connsiteX21" fmla="*/ 40640 w 1503680"/>
              <a:gd name="connsiteY21" fmla="*/ 1727200 h 2133600"/>
              <a:gd name="connsiteX22" fmla="*/ 40640 w 1503680"/>
              <a:gd name="connsiteY22" fmla="*/ 213360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503680" h="2133600">
                <a:moveTo>
                  <a:pt x="1422400" y="2113280"/>
                </a:moveTo>
                <a:cubicBezTo>
                  <a:pt x="1435947" y="1957493"/>
                  <a:pt x="1455231" y="1802099"/>
                  <a:pt x="1463040" y="1645920"/>
                </a:cubicBezTo>
                <a:cubicBezTo>
                  <a:pt x="1484755" y="1211628"/>
                  <a:pt x="1450463" y="1371106"/>
                  <a:pt x="1503680" y="1158240"/>
                </a:cubicBezTo>
                <a:cubicBezTo>
                  <a:pt x="1496907" y="907627"/>
                  <a:pt x="1494491" y="656858"/>
                  <a:pt x="1483360" y="406400"/>
                </a:cubicBezTo>
                <a:cubicBezTo>
                  <a:pt x="1480935" y="351845"/>
                  <a:pt x="1474482" y="297236"/>
                  <a:pt x="1463040" y="243840"/>
                </a:cubicBezTo>
                <a:cubicBezTo>
                  <a:pt x="1454064" y="201953"/>
                  <a:pt x="1463959" y="132310"/>
                  <a:pt x="1422400" y="121920"/>
                </a:cubicBezTo>
                <a:lnTo>
                  <a:pt x="1341120" y="101600"/>
                </a:lnTo>
                <a:cubicBezTo>
                  <a:pt x="1235061" y="30894"/>
                  <a:pt x="1322500" y="77142"/>
                  <a:pt x="1158240" y="40640"/>
                </a:cubicBezTo>
                <a:cubicBezTo>
                  <a:pt x="1137331" y="35994"/>
                  <a:pt x="1118060" y="25515"/>
                  <a:pt x="1097280" y="20320"/>
                </a:cubicBezTo>
                <a:cubicBezTo>
                  <a:pt x="1063774" y="11943"/>
                  <a:pt x="1029547" y="6773"/>
                  <a:pt x="995680" y="0"/>
                </a:cubicBezTo>
                <a:cubicBezTo>
                  <a:pt x="812800" y="6773"/>
                  <a:pt x="629137" y="2110"/>
                  <a:pt x="447040" y="20320"/>
                </a:cubicBezTo>
                <a:cubicBezTo>
                  <a:pt x="422740" y="22750"/>
                  <a:pt x="407923" y="50038"/>
                  <a:pt x="386080" y="60960"/>
                </a:cubicBezTo>
                <a:cubicBezTo>
                  <a:pt x="366922" y="70539"/>
                  <a:pt x="344278" y="71701"/>
                  <a:pt x="325120" y="81280"/>
                </a:cubicBezTo>
                <a:cubicBezTo>
                  <a:pt x="303277" y="92202"/>
                  <a:pt x="287328" y="114197"/>
                  <a:pt x="264160" y="121920"/>
                </a:cubicBezTo>
                <a:cubicBezTo>
                  <a:pt x="225074" y="134949"/>
                  <a:pt x="182880" y="135467"/>
                  <a:pt x="142240" y="142240"/>
                </a:cubicBezTo>
                <a:cubicBezTo>
                  <a:pt x="135467" y="162560"/>
                  <a:pt x="130357" y="183513"/>
                  <a:pt x="121920" y="203200"/>
                </a:cubicBezTo>
                <a:cubicBezTo>
                  <a:pt x="46592" y="378966"/>
                  <a:pt x="108614" y="202478"/>
                  <a:pt x="60960" y="345440"/>
                </a:cubicBezTo>
                <a:cubicBezTo>
                  <a:pt x="54187" y="392853"/>
                  <a:pt x="50033" y="440715"/>
                  <a:pt x="40640" y="487680"/>
                </a:cubicBezTo>
                <a:cubicBezTo>
                  <a:pt x="36439" y="508683"/>
                  <a:pt x="24521" y="527637"/>
                  <a:pt x="20320" y="548640"/>
                </a:cubicBezTo>
                <a:cubicBezTo>
                  <a:pt x="10927" y="595605"/>
                  <a:pt x="6773" y="643467"/>
                  <a:pt x="0" y="690880"/>
                </a:cubicBezTo>
                <a:cubicBezTo>
                  <a:pt x="6773" y="1016000"/>
                  <a:pt x="7577" y="1341299"/>
                  <a:pt x="20320" y="1666240"/>
                </a:cubicBezTo>
                <a:cubicBezTo>
                  <a:pt x="21159" y="1687643"/>
                  <a:pt x="39710" y="1705801"/>
                  <a:pt x="40640" y="1727200"/>
                </a:cubicBezTo>
                <a:cubicBezTo>
                  <a:pt x="46524" y="1862539"/>
                  <a:pt x="40640" y="1998133"/>
                  <a:pt x="40640" y="2133600"/>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7" name="Freeform 196"/>
          <p:cNvSpPr/>
          <p:nvPr/>
        </p:nvSpPr>
        <p:spPr bwMode="auto">
          <a:xfrm>
            <a:off x="2115403" y="2524836"/>
            <a:ext cx="110012" cy="3398292"/>
          </a:xfrm>
          <a:custGeom>
            <a:avLst/>
            <a:gdLst>
              <a:gd name="connsiteX0" fmla="*/ 13648 w 110012"/>
              <a:gd name="connsiteY0" fmla="*/ 3398292 h 3398292"/>
              <a:gd name="connsiteX1" fmla="*/ 27296 w 110012"/>
              <a:gd name="connsiteY1" fmla="*/ 3029803 h 3398292"/>
              <a:gd name="connsiteX2" fmla="*/ 54591 w 110012"/>
              <a:gd name="connsiteY2" fmla="*/ 2920621 h 3398292"/>
              <a:gd name="connsiteX3" fmla="*/ 81887 w 110012"/>
              <a:gd name="connsiteY3" fmla="*/ 2797791 h 3398292"/>
              <a:gd name="connsiteX4" fmla="*/ 81887 w 110012"/>
              <a:gd name="connsiteY4" fmla="*/ 2306471 h 3398292"/>
              <a:gd name="connsiteX5" fmla="*/ 54591 w 110012"/>
              <a:gd name="connsiteY5" fmla="*/ 2115403 h 3398292"/>
              <a:gd name="connsiteX6" fmla="*/ 27296 w 110012"/>
              <a:gd name="connsiteY6" fmla="*/ 1282889 h 3398292"/>
              <a:gd name="connsiteX7" fmla="*/ 0 w 110012"/>
              <a:gd name="connsiteY7" fmla="*/ 1105468 h 3398292"/>
              <a:gd name="connsiteX8" fmla="*/ 13648 w 110012"/>
              <a:gd name="connsiteY8" fmla="*/ 832513 h 3398292"/>
              <a:gd name="connsiteX9" fmla="*/ 27296 w 110012"/>
              <a:gd name="connsiteY9" fmla="*/ 736979 h 3398292"/>
              <a:gd name="connsiteX10" fmla="*/ 40943 w 110012"/>
              <a:gd name="connsiteY10" fmla="*/ 341194 h 3398292"/>
              <a:gd name="connsiteX11" fmla="*/ 68239 w 110012"/>
              <a:gd name="connsiteY11" fmla="*/ 150125 h 3398292"/>
              <a:gd name="connsiteX12" fmla="*/ 81887 w 110012"/>
              <a:gd name="connsiteY12" fmla="*/ 109182 h 3398292"/>
              <a:gd name="connsiteX13" fmla="*/ 81887 w 110012"/>
              <a:gd name="connsiteY13" fmla="*/ 0 h 3398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0012" h="3398292">
                <a:moveTo>
                  <a:pt x="13648" y="3398292"/>
                </a:moveTo>
                <a:cubicBezTo>
                  <a:pt x="18197" y="3275462"/>
                  <a:pt x="16799" y="3152268"/>
                  <a:pt x="27296" y="3029803"/>
                </a:cubicBezTo>
                <a:cubicBezTo>
                  <a:pt x="30500" y="2992426"/>
                  <a:pt x="47234" y="2957407"/>
                  <a:pt x="54591" y="2920621"/>
                </a:cubicBezTo>
                <a:cubicBezTo>
                  <a:pt x="71918" y="2833989"/>
                  <a:pt x="62613" y="2874886"/>
                  <a:pt x="81887" y="2797791"/>
                </a:cubicBezTo>
                <a:cubicBezTo>
                  <a:pt x="110012" y="2572776"/>
                  <a:pt x="101466" y="2688274"/>
                  <a:pt x="81887" y="2306471"/>
                </a:cubicBezTo>
                <a:cubicBezTo>
                  <a:pt x="74639" y="2165125"/>
                  <a:pt x="81924" y="2197400"/>
                  <a:pt x="54591" y="2115403"/>
                </a:cubicBezTo>
                <a:cubicBezTo>
                  <a:pt x="19895" y="1560274"/>
                  <a:pt x="65797" y="2341683"/>
                  <a:pt x="27296" y="1282889"/>
                </a:cubicBezTo>
                <a:cubicBezTo>
                  <a:pt x="22988" y="1164411"/>
                  <a:pt x="24716" y="1179617"/>
                  <a:pt x="0" y="1105468"/>
                </a:cubicBezTo>
                <a:cubicBezTo>
                  <a:pt x="4549" y="1014483"/>
                  <a:pt x="6918" y="923363"/>
                  <a:pt x="13648" y="832513"/>
                </a:cubicBezTo>
                <a:cubicBezTo>
                  <a:pt x="16024" y="800433"/>
                  <a:pt x="25512" y="769097"/>
                  <a:pt x="27296" y="736979"/>
                </a:cubicBezTo>
                <a:cubicBezTo>
                  <a:pt x="34618" y="605175"/>
                  <a:pt x="33818" y="473008"/>
                  <a:pt x="40943" y="341194"/>
                </a:cubicBezTo>
                <a:cubicBezTo>
                  <a:pt x="42419" y="313896"/>
                  <a:pt x="60335" y="185694"/>
                  <a:pt x="68239" y="150125"/>
                </a:cubicBezTo>
                <a:cubicBezTo>
                  <a:pt x="71360" y="136082"/>
                  <a:pt x="80585" y="123509"/>
                  <a:pt x="81887" y="109182"/>
                </a:cubicBezTo>
                <a:cubicBezTo>
                  <a:pt x="85182" y="72937"/>
                  <a:pt x="81887" y="36394"/>
                  <a:pt x="81887" y="0"/>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8" name="Freeform 197"/>
          <p:cNvSpPr/>
          <p:nvPr/>
        </p:nvSpPr>
        <p:spPr bwMode="auto">
          <a:xfrm>
            <a:off x="6605516" y="2008201"/>
            <a:ext cx="2251881" cy="5320647"/>
          </a:xfrm>
          <a:custGeom>
            <a:avLst/>
            <a:gdLst>
              <a:gd name="connsiteX0" fmla="*/ 2251881 w 2251881"/>
              <a:gd name="connsiteY0" fmla="*/ 5225112 h 5320647"/>
              <a:gd name="connsiteX1" fmla="*/ 2210938 w 2251881"/>
              <a:gd name="connsiteY1" fmla="*/ 5115930 h 5320647"/>
              <a:gd name="connsiteX2" fmla="*/ 2169994 w 2251881"/>
              <a:gd name="connsiteY2" fmla="*/ 4979453 h 5320647"/>
              <a:gd name="connsiteX3" fmla="*/ 2156347 w 2251881"/>
              <a:gd name="connsiteY3" fmla="*/ 3614677 h 5320647"/>
              <a:gd name="connsiteX4" fmla="*/ 2115403 w 2251881"/>
              <a:gd name="connsiteY4" fmla="*/ 3355369 h 5320647"/>
              <a:gd name="connsiteX5" fmla="*/ 2129051 w 2251881"/>
              <a:gd name="connsiteY5" fmla="*/ 2277196 h 5320647"/>
              <a:gd name="connsiteX6" fmla="*/ 2142699 w 2251881"/>
              <a:gd name="connsiteY6" fmla="*/ 2222605 h 5320647"/>
              <a:gd name="connsiteX7" fmla="*/ 2169994 w 2251881"/>
              <a:gd name="connsiteY7" fmla="*/ 666760 h 5320647"/>
              <a:gd name="connsiteX8" fmla="*/ 2156347 w 2251881"/>
              <a:gd name="connsiteY8" fmla="*/ 475692 h 5320647"/>
              <a:gd name="connsiteX9" fmla="*/ 2129051 w 2251881"/>
              <a:gd name="connsiteY9" fmla="*/ 434748 h 5320647"/>
              <a:gd name="connsiteX10" fmla="*/ 2088108 w 2251881"/>
              <a:gd name="connsiteY10" fmla="*/ 393805 h 5320647"/>
              <a:gd name="connsiteX11" fmla="*/ 1815153 w 2251881"/>
              <a:gd name="connsiteY11" fmla="*/ 352862 h 5320647"/>
              <a:gd name="connsiteX12" fmla="*/ 1282890 w 2251881"/>
              <a:gd name="connsiteY12" fmla="*/ 352862 h 5320647"/>
              <a:gd name="connsiteX13" fmla="*/ 1187356 w 2251881"/>
              <a:gd name="connsiteY13" fmla="*/ 366509 h 5320647"/>
              <a:gd name="connsiteX14" fmla="*/ 1064526 w 2251881"/>
              <a:gd name="connsiteY14" fmla="*/ 380157 h 5320647"/>
              <a:gd name="connsiteX15" fmla="*/ 245660 w 2251881"/>
              <a:gd name="connsiteY15" fmla="*/ 380157 h 5320647"/>
              <a:gd name="connsiteX16" fmla="*/ 191069 w 2251881"/>
              <a:gd name="connsiteY16" fmla="*/ 407453 h 5320647"/>
              <a:gd name="connsiteX17" fmla="*/ 150126 w 2251881"/>
              <a:gd name="connsiteY17" fmla="*/ 421100 h 5320647"/>
              <a:gd name="connsiteX18" fmla="*/ 109183 w 2251881"/>
              <a:gd name="connsiteY18" fmla="*/ 462044 h 5320647"/>
              <a:gd name="connsiteX19" fmla="*/ 81887 w 2251881"/>
              <a:gd name="connsiteY19" fmla="*/ 516635 h 5320647"/>
              <a:gd name="connsiteX20" fmla="*/ 40944 w 2251881"/>
              <a:gd name="connsiteY20" fmla="*/ 571226 h 5320647"/>
              <a:gd name="connsiteX21" fmla="*/ 0 w 2251881"/>
              <a:gd name="connsiteY21" fmla="*/ 748647 h 5320647"/>
              <a:gd name="connsiteX22" fmla="*/ 13648 w 2251881"/>
              <a:gd name="connsiteY22" fmla="*/ 1881411 h 5320647"/>
              <a:gd name="connsiteX23" fmla="*/ 27296 w 2251881"/>
              <a:gd name="connsiteY23" fmla="*/ 1936002 h 5320647"/>
              <a:gd name="connsiteX24" fmla="*/ 54591 w 2251881"/>
              <a:gd name="connsiteY24" fmla="*/ 2359083 h 5320647"/>
              <a:gd name="connsiteX25" fmla="*/ 68239 w 2251881"/>
              <a:gd name="connsiteY25" fmla="*/ 2809459 h 5320647"/>
              <a:gd name="connsiteX26" fmla="*/ 81887 w 2251881"/>
              <a:gd name="connsiteY26" fmla="*/ 2850402 h 5320647"/>
              <a:gd name="connsiteX27" fmla="*/ 68239 w 2251881"/>
              <a:gd name="connsiteY27" fmla="*/ 3450903 h 5320647"/>
              <a:gd name="connsiteX28" fmla="*/ 40944 w 2251881"/>
              <a:gd name="connsiteY28" fmla="*/ 3601029 h 5320647"/>
              <a:gd name="connsiteX29" fmla="*/ 13648 w 2251881"/>
              <a:gd name="connsiteY29" fmla="*/ 3682915 h 5320647"/>
              <a:gd name="connsiteX30" fmla="*/ 27296 w 2251881"/>
              <a:gd name="connsiteY30" fmla="*/ 4119644 h 5320647"/>
              <a:gd name="connsiteX31" fmla="*/ 40944 w 2251881"/>
              <a:gd name="connsiteY31" fmla="*/ 4174235 h 5320647"/>
              <a:gd name="connsiteX32" fmla="*/ 68239 w 2251881"/>
              <a:gd name="connsiteY32" fmla="*/ 4228826 h 5320647"/>
              <a:gd name="connsiteX33" fmla="*/ 81887 w 2251881"/>
              <a:gd name="connsiteY33" fmla="*/ 4297065 h 5320647"/>
              <a:gd name="connsiteX34" fmla="*/ 109183 w 2251881"/>
              <a:gd name="connsiteY34" fmla="*/ 4338008 h 5320647"/>
              <a:gd name="connsiteX35" fmla="*/ 122830 w 2251881"/>
              <a:gd name="connsiteY35" fmla="*/ 4474486 h 5320647"/>
              <a:gd name="connsiteX36" fmla="*/ 136478 w 2251881"/>
              <a:gd name="connsiteY36" fmla="*/ 4542724 h 5320647"/>
              <a:gd name="connsiteX37" fmla="*/ 122830 w 2251881"/>
              <a:gd name="connsiteY37" fmla="*/ 4856623 h 5320647"/>
              <a:gd name="connsiteX38" fmla="*/ 109183 w 2251881"/>
              <a:gd name="connsiteY38" fmla="*/ 4897566 h 5320647"/>
              <a:gd name="connsiteX39" fmla="*/ 109183 w 2251881"/>
              <a:gd name="connsiteY39" fmla="*/ 5320647 h 53206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2251881" h="5320647">
                <a:moveTo>
                  <a:pt x="2251881" y="5225112"/>
                </a:moveTo>
                <a:cubicBezTo>
                  <a:pt x="2206117" y="5133585"/>
                  <a:pt x="2238812" y="5208845"/>
                  <a:pt x="2210938" y="5115930"/>
                </a:cubicBezTo>
                <a:cubicBezTo>
                  <a:pt x="2161090" y="4949771"/>
                  <a:pt x="2201455" y="5105296"/>
                  <a:pt x="2169994" y="4979453"/>
                </a:cubicBezTo>
                <a:cubicBezTo>
                  <a:pt x="2165445" y="4524528"/>
                  <a:pt x="2164190" y="4069557"/>
                  <a:pt x="2156347" y="3614677"/>
                </a:cubicBezTo>
                <a:cubicBezTo>
                  <a:pt x="2152582" y="3396300"/>
                  <a:pt x="2180701" y="3453314"/>
                  <a:pt x="2115403" y="3355369"/>
                </a:cubicBezTo>
                <a:cubicBezTo>
                  <a:pt x="2119952" y="2995978"/>
                  <a:pt x="2120393" y="2636511"/>
                  <a:pt x="2129051" y="2277196"/>
                </a:cubicBezTo>
                <a:cubicBezTo>
                  <a:pt x="2129503" y="2258444"/>
                  <a:pt x="2142287" y="2241358"/>
                  <a:pt x="2142699" y="2222605"/>
                </a:cubicBezTo>
                <a:cubicBezTo>
                  <a:pt x="2191548" y="0"/>
                  <a:pt x="2131206" y="1714107"/>
                  <a:pt x="2169994" y="666760"/>
                </a:cubicBezTo>
                <a:cubicBezTo>
                  <a:pt x="2165445" y="603071"/>
                  <a:pt x="2167443" y="538572"/>
                  <a:pt x="2156347" y="475692"/>
                </a:cubicBezTo>
                <a:cubicBezTo>
                  <a:pt x="2153496" y="459539"/>
                  <a:pt x="2139552" y="447349"/>
                  <a:pt x="2129051" y="434748"/>
                </a:cubicBezTo>
                <a:cubicBezTo>
                  <a:pt x="2116695" y="419921"/>
                  <a:pt x="2102935" y="406161"/>
                  <a:pt x="2088108" y="393805"/>
                </a:cubicBezTo>
                <a:cubicBezTo>
                  <a:pt x="2005386" y="324869"/>
                  <a:pt x="1956419" y="361171"/>
                  <a:pt x="1815153" y="352862"/>
                </a:cubicBezTo>
                <a:cubicBezTo>
                  <a:pt x="1620970" y="288134"/>
                  <a:pt x="1763650" y="330501"/>
                  <a:pt x="1282890" y="352862"/>
                </a:cubicBezTo>
                <a:cubicBezTo>
                  <a:pt x="1250757" y="354357"/>
                  <a:pt x="1219276" y="362519"/>
                  <a:pt x="1187356" y="366509"/>
                </a:cubicBezTo>
                <a:cubicBezTo>
                  <a:pt x="1146479" y="371619"/>
                  <a:pt x="1105469" y="375608"/>
                  <a:pt x="1064526" y="380157"/>
                </a:cubicBezTo>
                <a:cubicBezTo>
                  <a:pt x="901145" y="376172"/>
                  <a:pt x="467348" y="351241"/>
                  <a:pt x="245660" y="380157"/>
                </a:cubicBezTo>
                <a:cubicBezTo>
                  <a:pt x="225486" y="382788"/>
                  <a:pt x="209769" y="399439"/>
                  <a:pt x="191069" y="407453"/>
                </a:cubicBezTo>
                <a:cubicBezTo>
                  <a:pt x="177846" y="413120"/>
                  <a:pt x="163774" y="416551"/>
                  <a:pt x="150126" y="421100"/>
                </a:cubicBezTo>
                <a:cubicBezTo>
                  <a:pt x="136478" y="434748"/>
                  <a:pt x="120401" y="446338"/>
                  <a:pt x="109183" y="462044"/>
                </a:cubicBezTo>
                <a:cubicBezTo>
                  <a:pt x="97358" y="478599"/>
                  <a:pt x="92670" y="499383"/>
                  <a:pt x="81887" y="516635"/>
                </a:cubicBezTo>
                <a:cubicBezTo>
                  <a:pt x="69832" y="535924"/>
                  <a:pt x="54592" y="553029"/>
                  <a:pt x="40944" y="571226"/>
                </a:cubicBezTo>
                <a:cubicBezTo>
                  <a:pt x="3475" y="683629"/>
                  <a:pt x="17717" y="624629"/>
                  <a:pt x="0" y="748647"/>
                </a:cubicBezTo>
                <a:cubicBezTo>
                  <a:pt x="4549" y="1126235"/>
                  <a:pt x="4969" y="1503895"/>
                  <a:pt x="13648" y="1881411"/>
                </a:cubicBezTo>
                <a:cubicBezTo>
                  <a:pt x="14079" y="1900163"/>
                  <a:pt x="26088" y="1917284"/>
                  <a:pt x="27296" y="1936002"/>
                </a:cubicBezTo>
                <a:cubicBezTo>
                  <a:pt x="55981" y="2380610"/>
                  <a:pt x="8946" y="2176492"/>
                  <a:pt x="54591" y="2359083"/>
                </a:cubicBezTo>
                <a:cubicBezTo>
                  <a:pt x="59140" y="2509208"/>
                  <a:pt x="59908" y="2659496"/>
                  <a:pt x="68239" y="2809459"/>
                </a:cubicBezTo>
                <a:cubicBezTo>
                  <a:pt x="69037" y="2823823"/>
                  <a:pt x="81887" y="2836016"/>
                  <a:pt x="81887" y="2850402"/>
                </a:cubicBezTo>
                <a:cubicBezTo>
                  <a:pt x="81887" y="3050621"/>
                  <a:pt x="76085" y="3250838"/>
                  <a:pt x="68239" y="3450903"/>
                </a:cubicBezTo>
                <a:cubicBezTo>
                  <a:pt x="66649" y="3491439"/>
                  <a:pt x="53815" y="3558126"/>
                  <a:pt x="40944" y="3601029"/>
                </a:cubicBezTo>
                <a:cubicBezTo>
                  <a:pt x="32676" y="3628587"/>
                  <a:pt x="13648" y="3682915"/>
                  <a:pt x="13648" y="3682915"/>
                </a:cubicBezTo>
                <a:cubicBezTo>
                  <a:pt x="18197" y="3828491"/>
                  <a:pt x="19217" y="3974221"/>
                  <a:pt x="27296" y="4119644"/>
                </a:cubicBezTo>
                <a:cubicBezTo>
                  <a:pt x="28336" y="4138372"/>
                  <a:pt x="34358" y="4156672"/>
                  <a:pt x="40944" y="4174235"/>
                </a:cubicBezTo>
                <a:cubicBezTo>
                  <a:pt x="48087" y="4193284"/>
                  <a:pt x="59141" y="4210629"/>
                  <a:pt x="68239" y="4228826"/>
                </a:cubicBezTo>
                <a:cubicBezTo>
                  <a:pt x="72788" y="4251572"/>
                  <a:pt x="73742" y="4275345"/>
                  <a:pt x="81887" y="4297065"/>
                </a:cubicBezTo>
                <a:cubicBezTo>
                  <a:pt x="87646" y="4312423"/>
                  <a:pt x="105495" y="4322025"/>
                  <a:pt x="109183" y="4338008"/>
                </a:cubicBezTo>
                <a:cubicBezTo>
                  <a:pt x="119463" y="4382557"/>
                  <a:pt x="116788" y="4429168"/>
                  <a:pt x="122830" y="4474486"/>
                </a:cubicBezTo>
                <a:cubicBezTo>
                  <a:pt x="125896" y="4497479"/>
                  <a:pt x="131929" y="4519978"/>
                  <a:pt x="136478" y="4542724"/>
                </a:cubicBezTo>
                <a:cubicBezTo>
                  <a:pt x="131929" y="4647357"/>
                  <a:pt x="130862" y="4752200"/>
                  <a:pt x="122830" y="4856623"/>
                </a:cubicBezTo>
                <a:cubicBezTo>
                  <a:pt x="121727" y="4870966"/>
                  <a:pt x="109606" y="4883186"/>
                  <a:pt x="109183" y="4897566"/>
                </a:cubicBezTo>
                <a:cubicBezTo>
                  <a:pt x="105037" y="5038532"/>
                  <a:pt x="109183" y="5179620"/>
                  <a:pt x="109183" y="5320647"/>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199" name="Freeform 198"/>
          <p:cNvSpPr/>
          <p:nvPr/>
        </p:nvSpPr>
        <p:spPr bwMode="auto">
          <a:xfrm>
            <a:off x="8761863" y="2524836"/>
            <a:ext cx="731690" cy="3398292"/>
          </a:xfrm>
          <a:custGeom>
            <a:avLst/>
            <a:gdLst>
              <a:gd name="connsiteX0" fmla="*/ 0 w 731690"/>
              <a:gd name="connsiteY0" fmla="*/ 3398292 h 3398292"/>
              <a:gd name="connsiteX1" fmla="*/ 177421 w 731690"/>
              <a:gd name="connsiteY1" fmla="*/ 3384645 h 3398292"/>
              <a:gd name="connsiteX2" fmla="*/ 300250 w 731690"/>
              <a:gd name="connsiteY2" fmla="*/ 3330054 h 3398292"/>
              <a:gd name="connsiteX3" fmla="*/ 341194 w 731690"/>
              <a:gd name="connsiteY3" fmla="*/ 3316406 h 3398292"/>
              <a:gd name="connsiteX4" fmla="*/ 395785 w 731690"/>
              <a:gd name="connsiteY4" fmla="*/ 3275463 h 3398292"/>
              <a:gd name="connsiteX5" fmla="*/ 423080 w 731690"/>
              <a:gd name="connsiteY5" fmla="*/ 3234519 h 3398292"/>
              <a:gd name="connsiteX6" fmla="*/ 464024 w 731690"/>
              <a:gd name="connsiteY6" fmla="*/ 3193576 h 3398292"/>
              <a:gd name="connsiteX7" fmla="*/ 532262 w 731690"/>
              <a:gd name="connsiteY7" fmla="*/ 3125337 h 3398292"/>
              <a:gd name="connsiteX8" fmla="*/ 559558 w 731690"/>
              <a:gd name="connsiteY8" fmla="*/ 1323833 h 3398292"/>
              <a:gd name="connsiteX9" fmla="*/ 586853 w 731690"/>
              <a:gd name="connsiteY9" fmla="*/ 764274 h 3398292"/>
              <a:gd name="connsiteX10" fmla="*/ 573206 w 731690"/>
              <a:gd name="connsiteY10" fmla="*/ 0 h 3398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31690" h="3398292">
                <a:moveTo>
                  <a:pt x="0" y="3398292"/>
                </a:moveTo>
                <a:cubicBezTo>
                  <a:pt x="59140" y="3393743"/>
                  <a:pt x="118832" y="3393896"/>
                  <a:pt x="177421" y="3384645"/>
                </a:cubicBezTo>
                <a:cubicBezTo>
                  <a:pt x="280339" y="3368395"/>
                  <a:pt x="232248" y="3364055"/>
                  <a:pt x="300250" y="3330054"/>
                </a:cubicBezTo>
                <a:cubicBezTo>
                  <a:pt x="313117" y="3323620"/>
                  <a:pt x="327546" y="3320955"/>
                  <a:pt x="341194" y="3316406"/>
                </a:cubicBezTo>
                <a:cubicBezTo>
                  <a:pt x="359391" y="3302758"/>
                  <a:pt x="379701" y="3291547"/>
                  <a:pt x="395785" y="3275463"/>
                </a:cubicBezTo>
                <a:cubicBezTo>
                  <a:pt x="407383" y="3263864"/>
                  <a:pt x="412579" y="3247120"/>
                  <a:pt x="423080" y="3234519"/>
                </a:cubicBezTo>
                <a:cubicBezTo>
                  <a:pt x="435436" y="3219692"/>
                  <a:pt x="451668" y="3208403"/>
                  <a:pt x="464024" y="3193576"/>
                </a:cubicBezTo>
                <a:cubicBezTo>
                  <a:pt x="520892" y="3125335"/>
                  <a:pt x="457197" y="3175382"/>
                  <a:pt x="532262" y="3125337"/>
                </a:cubicBezTo>
                <a:cubicBezTo>
                  <a:pt x="731690" y="2527068"/>
                  <a:pt x="538021" y="3122110"/>
                  <a:pt x="559558" y="1323833"/>
                </a:cubicBezTo>
                <a:cubicBezTo>
                  <a:pt x="565656" y="814623"/>
                  <a:pt x="519183" y="967298"/>
                  <a:pt x="586853" y="764274"/>
                </a:cubicBezTo>
                <a:cubicBezTo>
                  <a:pt x="568660" y="254839"/>
                  <a:pt x="573206" y="509597"/>
                  <a:pt x="573206" y="0"/>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200" name="Freeform 199"/>
          <p:cNvSpPr/>
          <p:nvPr/>
        </p:nvSpPr>
        <p:spPr bwMode="auto">
          <a:xfrm>
            <a:off x="6619164" y="2620370"/>
            <a:ext cx="736979" cy="3248167"/>
          </a:xfrm>
          <a:custGeom>
            <a:avLst/>
            <a:gdLst>
              <a:gd name="connsiteX0" fmla="*/ 0 w 736979"/>
              <a:gd name="connsiteY0" fmla="*/ 3248167 h 3248167"/>
              <a:gd name="connsiteX1" fmla="*/ 286603 w 736979"/>
              <a:gd name="connsiteY1" fmla="*/ 3234520 h 3248167"/>
              <a:gd name="connsiteX2" fmla="*/ 327546 w 736979"/>
              <a:gd name="connsiteY2" fmla="*/ 3220872 h 3248167"/>
              <a:gd name="connsiteX3" fmla="*/ 368490 w 736979"/>
              <a:gd name="connsiteY3" fmla="*/ 3179929 h 3248167"/>
              <a:gd name="connsiteX4" fmla="*/ 423081 w 736979"/>
              <a:gd name="connsiteY4" fmla="*/ 3166281 h 3248167"/>
              <a:gd name="connsiteX5" fmla="*/ 464024 w 736979"/>
              <a:gd name="connsiteY5" fmla="*/ 3152633 h 3248167"/>
              <a:gd name="connsiteX6" fmla="*/ 573206 w 736979"/>
              <a:gd name="connsiteY6" fmla="*/ 3125337 h 3248167"/>
              <a:gd name="connsiteX7" fmla="*/ 696036 w 736979"/>
              <a:gd name="connsiteY7" fmla="*/ 3057099 h 3248167"/>
              <a:gd name="connsiteX8" fmla="*/ 709684 w 736979"/>
              <a:gd name="connsiteY8" fmla="*/ 3002508 h 3248167"/>
              <a:gd name="connsiteX9" fmla="*/ 723332 w 736979"/>
              <a:gd name="connsiteY9" fmla="*/ 2961564 h 3248167"/>
              <a:gd name="connsiteX10" fmla="*/ 736979 w 736979"/>
              <a:gd name="connsiteY10" fmla="*/ 2866030 h 3248167"/>
              <a:gd name="connsiteX11" fmla="*/ 723332 w 736979"/>
              <a:gd name="connsiteY11" fmla="*/ 1433015 h 3248167"/>
              <a:gd name="connsiteX12" fmla="*/ 709684 w 736979"/>
              <a:gd name="connsiteY12" fmla="*/ 1255594 h 3248167"/>
              <a:gd name="connsiteX13" fmla="*/ 696036 w 736979"/>
              <a:gd name="connsiteY13" fmla="*/ 1201003 h 3248167"/>
              <a:gd name="connsiteX14" fmla="*/ 682388 w 736979"/>
              <a:gd name="connsiteY14" fmla="*/ 1132764 h 3248167"/>
              <a:gd name="connsiteX15" fmla="*/ 682388 w 736979"/>
              <a:gd name="connsiteY15" fmla="*/ 736979 h 3248167"/>
              <a:gd name="connsiteX16" fmla="*/ 696036 w 736979"/>
              <a:gd name="connsiteY16" fmla="*/ 272955 h 3248167"/>
              <a:gd name="connsiteX17" fmla="*/ 709684 w 736979"/>
              <a:gd name="connsiteY17" fmla="*/ 232012 h 3248167"/>
              <a:gd name="connsiteX18" fmla="*/ 709684 w 736979"/>
              <a:gd name="connsiteY18" fmla="*/ 0 h 324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36979" h="3248167">
                <a:moveTo>
                  <a:pt x="0" y="3248167"/>
                </a:moveTo>
                <a:cubicBezTo>
                  <a:pt x="95534" y="3243618"/>
                  <a:pt x="191291" y="3242463"/>
                  <a:pt x="286603" y="3234520"/>
                </a:cubicBezTo>
                <a:cubicBezTo>
                  <a:pt x="300939" y="3233325"/>
                  <a:pt x="315576" y="3228852"/>
                  <a:pt x="327546" y="3220872"/>
                </a:cubicBezTo>
                <a:cubicBezTo>
                  <a:pt x="343605" y="3210166"/>
                  <a:pt x="351732" y="3189505"/>
                  <a:pt x="368490" y="3179929"/>
                </a:cubicBezTo>
                <a:cubicBezTo>
                  <a:pt x="384776" y="3170623"/>
                  <a:pt x="405046" y="3171434"/>
                  <a:pt x="423081" y="3166281"/>
                </a:cubicBezTo>
                <a:cubicBezTo>
                  <a:pt x="436913" y="3162329"/>
                  <a:pt x="450145" y="3156418"/>
                  <a:pt x="464024" y="3152633"/>
                </a:cubicBezTo>
                <a:cubicBezTo>
                  <a:pt x="500216" y="3142762"/>
                  <a:pt x="573206" y="3125337"/>
                  <a:pt x="573206" y="3125337"/>
                </a:cubicBezTo>
                <a:cubicBezTo>
                  <a:pt x="667063" y="3062766"/>
                  <a:pt x="623971" y="3081119"/>
                  <a:pt x="696036" y="3057099"/>
                </a:cubicBezTo>
                <a:cubicBezTo>
                  <a:pt x="700585" y="3038902"/>
                  <a:pt x="704531" y="3020543"/>
                  <a:pt x="709684" y="3002508"/>
                </a:cubicBezTo>
                <a:cubicBezTo>
                  <a:pt x="713636" y="2988675"/>
                  <a:pt x="720511" y="2975671"/>
                  <a:pt x="723332" y="2961564"/>
                </a:cubicBezTo>
                <a:cubicBezTo>
                  <a:pt x="729641" y="2930021"/>
                  <a:pt x="732430" y="2897875"/>
                  <a:pt x="736979" y="2866030"/>
                </a:cubicBezTo>
                <a:cubicBezTo>
                  <a:pt x="732430" y="2388358"/>
                  <a:pt x="731427" y="1910640"/>
                  <a:pt x="723332" y="1433015"/>
                </a:cubicBezTo>
                <a:cubicBezTo>
                  <a:pt x="722327" y="1373708"/>
                  <a:pt x="716615" y="1314503"/>
                  <a:pt x="709684" y="1255594"/>
                </a:cubicBezTo>
                <a:cubicBezTo>
                  <a:pt x="707492" y="1236965"/>
                  <a:pt x="700105" y="1219313"/>
                  <a:pt x="696036" y="1201003"/>
                </a:cubicBezTo>
                <a:cubicBezTo>
                  <a:pt x="691004" y="1178359"/>
                  <a:pt x="686937" y="1155510"/>
                  <a:pt x="682388" y="1132764"/>
                </a:cubicBezTo>
                <a:cubicBezTo>
                  <a:pt x="659138" y="877014"/>
                  <a:pt x="669506" y="1071898"/>
                  <a:pt x="682388" y="736979"/>
                </a:cubicBezTo>
                <a:cubicBezTo>
                  <a:pt x="688335" y="582352"/>
                  <a:pt x="687684" y="427471"/>
                  <a:pt x="696036" y="272955"/>
                </a:cubicBezTo>
                <a:cubicBezTo>
                  <a:pt x="696812" y="258590"/>
                  <a:pt x="708966" y="246380"/>
                  <a:pt x="709684" y="232012"/>
                </a:cubicBezTo>
                <a:cubicBezTo>
                  <a:pt x="713546" y="154771"/>
                  <a:pt x="709684" y="77337"/>
                  <a:pt x="709684" y="0"/>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latinLnBrk="0">
              <a:lnSpc>
                <a:spcPct val="100000"/>
              </a:lnSpc>
              <a:buClrTx/>
              <a:buSzTx/>
              <a:buFontTx/>
              <a:buNone/>
              <a:tabLst/>
            </a:pPr>
            <a:endParaRPr lang="en-US" sz="2500" smtClean="0">
              <a:latin typeface="Arial" charset="0"/>
            </a:endParaRPr>
          </a:p>
        </p:txBody>
      </p:sp>
      <p:sp>
        <p:nvSpPr>
          <p:cNvPr id="201" name="Rectangle 200"/>
          <p:cNvSpPr/>
          <p:nvPr/>
        </p:nvSpPr>
        <p:spPr bwMode="auto">
          <a:xfrm>
            <a:off x="5536704" y="2064296"/>
            <a:ext cx="4896544" cy="648072"/>
          </a:xfrm>
          <a:prstGeom prst="rect">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2" name="TextBox 201"/>
          <p:cNvSpPr txBox="1"/>
          <p:nvPr/>
        </p:nvSpPr>
        <p:spPr>
          <a:xfrm>
            <a:off x="10433248" y="2064296"/>
            <a:ext cx="954107" cy="400110"/>
          </a:xfrm>
          <a:prstGeom prst="rect">
            <a:avLst/>
          </a:prstGeom>
          <a:noFill/>
        </p:spPr>
        <p:txBody>
          <a:bodyPr wrap="none" rtlCol="0">
            <a:spAutoFit/>
          </a:bodyPr>
          <a:lstStyle/>
          <a:p>
            <a:r>
              <a:rPr lang="en-GB" sz="2000" dirty="0" smtClean="0"/>
              <a:t>Fabric</a:t>
            </a:r>
            <a:endParaRPr lang="en-US" sz="2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smtClean="0"/>
              <a:t>PBB IB-BEB Portal with DRNI;</a:t>
            </a:r>
            <a:br>
              <a:rPr lang="en-GB" dirty="0" smtClean="0"/>
            </a:br>
            <a:r>
              <a:rPr lang="en-GB" dirty="0" smtClean="0"/>
              <a:t>B-VLAN restoration in carrier network</a:t>
            </a:r>
            <a:endParaRPr lang="en-US" dirty="0"/>
          </a:p>
        </p:txBody>
      </p:sp>
      <p:sp>
        <p:nvSpPr>
          <p:cNvPr id="6" name="Subtitle 5"/>
          <p:cNvSpPr>
            <a:spLocks noGrp="1"/>
          </p:cNvSpPr>
          <p:nvPr>
            <p:ph type="subTitle" idx="1"/>
          </p:nvPr>
        </p:nvSpPr>
        <p:spPr/>
        <p:txBody>
          <a:bodyPr/>
          <a:lstStyle/>
          <a:p>
            <a:pPr algn="l"/>
            <a:r>
              <a:rPr lang="en-GB" sz="2400" dirty="0" smtClean="0"/>
              <a:t>Two data plane models (1,2) are possible, which differ in the presence of a single or multiple switch fabrics:</a:t>
            </a:r>
          </a:p>
          <a:p>
            <a:pPr marL="514350" indent="-514350" algn="l">
              <a:buAutoNum type="arabicParenR"/>
            </a:pPr>
            <a:r>
              <a:rPr lang="en-GB" sz="2000" dirty="0" smtClean="0"/>
              <a:t>Separate B-VLAN switch fabric and S-VLAN switch fabric</a:t>
            </a:r>
          </a:p>
          <a:p>
            <a:pPr marL="514350" indent="-514350" algn="l">
              <a:buAutoNum type="arabicParenR"/>
            </a:pPr>
            <a:r>
              <a:rPr lang="en-GB" sz="2000" dirty="0" smtClean="0"/>
              <a:t>Combined B-/S-VLAN switch fabric</a:t>
            </a:r>
            <a:endParaRPr lang="en-US" sz="2000" dirty="0" smtClean="0"/>
          </a:p>
          <a:p>
            <a:endParaRPr lang="en-US"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160" y="220892"/>
            <a:ext cx="11809312" cy="1218635"/>
          </a:xfrm>
        </p:spPr>
        <p:txBody>
          <a:bodyPr/>
          <a:lstStyle/>
          <a:p>
            <a:r>
              <a:rPr lang="en-GB" dirty="0" smtClean="0"/>
              <a:t>PBB Data Plane Model I/1</a:t>
            </a:r>
            <a:br>
              <a:rPr lang="en-GB" dirty="0" smtClean="0"/>
            </a:br>
            <a:r>
              <a:rPr lang="en-GB" sz="2800" dirty="0" smtClean="0"/>
              <a:t>(example with BVLAN restoration)</a:t>
            </a:r>
            <a:endParaRPr lang="en-US" sz="2800" dirty="0"/>
          </a:p>
        </p:txBody>
      </p:sp>
      <p:cxnSp>
        <p:nvCxnSpPr>
          <p:cNvPr id="5" name="Straight Arrow Connector 4"/>
          <p:cNvCxnSpPr/>
          <p:nvPr/>
        </p:nvCxnSpPr>
        <p:spPr bwMode="auto">
          <a:xfrm>
            <a:off x="5896744" y="2928392"/>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7" name="Straight Arrow Connector 6"/>
          <p:cNvCxnSpPr/>
          <p:nvPr/>
        </p:nvCxnSpPr>
        <p:spPr bwMode="auto">
          <a:xfrm>
            <a:off x="6832848" y="2928392"/>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0" name="Rectangle 9"/>
          <p:cNvSpPr/>
          <p:nvPr/>
        </p:nvSpPr>
        <p:spPr bwMode="auto">
          <a:xfrm>
            <a:off x="2800399"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00399"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00399"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2800400" y="68168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2800400"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2800400"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3808511" y="68168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3808511"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3808511"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4816623" y="2712368"/>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4816623"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4816623"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4816623" y="68168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 name="Rectangle 25"/>
          <p:cNvSpPr/>
          <p:nvPr/>
        </p:nvSpPr>
        <p:spPr bwMode="auto">
          <a:xfrm>
            <a:off x="4816623"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 name="Rectangle 26"/>
          <p:cNvSpPr/>
          <p:nvPr/>
        </p:nvSpPr>
        <p:spPr bwMode="auto">
          <a:xfrm>
            <a:off x="4816623"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9" name="Straight Connector 28"/>
          <p:cNvCxnSpPr/>
          <p:nvPr/>
        </p:nvCxnSpPr>
        <p:spPr bwMode="auto">
          <a:xfrm flipV="1">
            <a:off x="4240559" y="760891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1" name="TextBox 30"/>
          <p:cNvSpPr txBox="1"/>
          <p:nvPr/>
        </p:nvSpPr>
        <p:spPr>
          <a:xfrm>
            <a:off x="1504256" y="5357500"/>
            <a:ext cx="700833" cy="523220"/>
          </a:xfrm>
          <a:prstGeom prst="rect">
            <a:avLst/>
          </a:prstGeom>
          <a:noFill/>
        </p:spPr>
        <p:txBody>
          <a:bodyPr wrap="none" rtlCol="0">
            <a:spAutoFit/>
          </a:bodyPr>
          <a:lstStyle/>
          <a:p>
            <a:r>
              <a:rPr lang="en-US" sz="1400" dirty="0" smtClean="0"/>
              <a:t>E-NNI</a:t>
            </a:r>
          </a:p>
          <a:p>
            <a:r>
              <a:rPr lang="en-US" sz="1400" dirty="0" smtClean="0"/>
              <a:t>Link 2</a:t>
            </a:r>
            <a:endParaRPr lang="en-GB" sz="1400" dirty="0"/>
          </a:p>
        </p:txBody>
      </p:sp>
      <p:sp>
        <p:nvSpPr>
          <p:cNvPr id="32" name="TextBox 31"/>
          <p:cNvSpPr txBox="1"/>
          <p:nvPr/>
        </p:nvSpPr>
        <p:spPr>
          <a:xfrm>
            <a:off x="4240559" y="7877780"/>
            <a:ext cx="710451" cy="523220"/>
          </a:xfrm>
          <a:prstGeom prst="rect">
            <a:avLst/>
          </a:prstGeom>
          <a:noFill/>
        </p:spPr>
        <p:txBody>
          <a:bodyPr wrap="none" rtlCol="0">
            <a:spAutoFit/>
          </a:bodyPr>
          <a:lstStyle/>
          <a:p>
            <a:r>
              <a:rPr lang="en-US" sz="1400" dirty="0" smtClean="0"/>
              <a:t>I-NNI</a:t>
            </a:r>
          </a:p>
          <a:p>
            <a:r>
              <a:rPr lang="en-US" sz="1400" dirty="0" smtClean="0"/>
              <a:t>Link a</a:t>
            </a:r>
            <a:endParaRPr lang="en-GB" sz="1400" dirty="0"/>
          </a:p>
        </p:txBody>
      </p:sp>
      <p:sp>
        <p:nvSpPr>
          <p:cNvPr id="34" name="Rectangle 33"/>
          <p:cNvSpPr/>
          <p:nvPr/>
        </p:nvSpPr>
        <p:spPr bwMode="auto">
          <a:xfrm flipH="1">
            <a:off x="9067274"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5" name="Rectangle 34"/>
          <p:cNvSpPr/>
          <p:nvPr/>
        </p:nvSpPr>
        <p:spPr bwMode="auto">
          <a:xfrm flipH="1">
            <a:off x="9067274"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6" name="Rectangle 35"/>
          <p:cNvSpPr/>
          <p:nvPr/>
        </p:nvSpPr>
        <p:spPr bwMode="auto">
          <a:xfrm flipH="1">
            <a:off x="9067274"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7" name="Rectangle 36"/>
          <p:cNvSpPr/>
          <p:nvPr/>
        </p:nvSpPr>
        <p:spPr bwMode="auto">
          <a:xfrm flipH="1">
            <a:off x="9065096" y="68168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8" name="Rectangle 37"/>
          <p:cNvSpPr/>
          <p:nvPr/>
        </p:nvSpPr>
        <p:spPr bwMode="auto">
          <a:xfrm flipH="1">
            <a:off x="9065096"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9" name="Rectangle 38"/>
          <p:cNvSpPr/>
          <p:nvPr/>
        </p:nvSpPr>
        <p:spPr bwMode="auto">
          <a:xfrm flipH="1">
            <a:off x="9065096"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 name="Rectangle 39"/>
          <p:cNvSpPr/>
          <p:nvPr/>
        </p:nvSpPr>
        <p:spPr bwMode="auto">
          <a:xfrm flipH="1">
            <a:off x="8059162" y="2712368"/>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1" name="Rectangle 40"/>
          <p:cNvSpPr/>
          <p:nvPr/>
        </p:nvSpPr>
        <p:spPr bwMode="auto">
          <a:xfrm flipH="1">
            <a:off x="8059162"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2" name="Rectangle 41"/>
          <p:cNvSpPr/>
          <p:nvPr/>
        </p:nvSpPr>
        <p:spPr bwMode="auto">
          <a:xfrm flipH="1">
            <a:off x="8059162"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3" name="Rectangle 42"/>
          <p:cNvSpPr/>
          <p:nvPr/>
        </p:nvSpPr>
        <p:spPr bwMode="auto">
          <a:xfrm flipH="1">
            <a:off x="8059162" y="68168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4" name="Rectangle 43"/>
          <p:cNvSpPr/>
          <p:nvPr/>
        </p:nvSpPr>
        <p:spPr bwMode="auto">
          <a:xfrm flipH="1">
            <a:off x="8059162"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5" name="Rectangle 44"/>
          <p:cNvSpPr/>
          <p:nvPr/>
        </p:nvSpPr>
        <p:spPr bwMode="auto">
          <a:xfrm flipH="1">
            <a:off x="8059162"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6" name="Rectangle 45"/>
          <p:cNvSpPr/>
          <p:nvPr/>
        </p:nvSpPr>
        <p:spPr bwMode="auto">
          <a:xfrm flipH="1">
            <a:off x="7051050" y="2712368"/>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7" name="Rectangle 46"/>
          <p:cNvSpPr/>
          <p:nvPr/>
        </p:nvSpPr>
        <p:spPr bwMode="auto">
          <a:xfrm flipH="1">
            <a:off x="7051050"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r>
              <a:rPr kumimoji="0" lang="en-US" sz="1100" b="1" i="0" u="none" strike="noStrike" cap="none" normalizeH="0" dirty="0" smtClean="0">
                <a:ln>
                  <a:noFill/>
                </a:ln>
                <a:solidFill>
                  <a:schemeClr val="tx1"/>
                </a:solidFill>
                <a:effectLst/>
                <a:latin typeface="Arial" charset="0"/>
                <a:ea typeface="MS PGothic" pitchFamily="34" charset="-128"/>
              </a:rPr>
              <a:t> </a:t>
            </a:r>
            <a:r>
              <a:rPr kumimoji="0" lang="en-US" sz="1100" b="1" i="0" u="none" strike="noStrike" cap="none" normalizeH="0" baseline="0" dirty="0" smtClean="0">
                <a:ln>
                  <a:noFill/>
                </a:ln>
                <a:solidFill>
                  <a:schemeClr val="tx1"/>
                </a:solidFill>
                <a:effectLst/>
                <a:latin typeface="Arial" charset="0"/>
                <a:ea typeface="MS PGothic" pitchFamily="34" charset="-128"/>
              </a:rPr>
              <a:t>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8" name="Rectangle 47"/>
          <p:cNvSpPr/>
          <p:nvPr/>
        </p:nvSpPr>
        <p:spPr bwMode="auto">
          <a:xfrm flipH="1">
            <a:off x="7051050"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9" name="Rectangle 48"/>
          <p:cNvSpPr/>
          <p:nvPr/>
        </p:nvSpPr>
        <p:spPr bwMode="auto">
          <a:xfrm flipH="1">
            <a:off x="7051050" y="68168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 name="Rectangle 49"/>
          <p:cNvSpPr/>
          <p:nvPr/>
        </p:nvSpPr>
        <p:spPr bwMode="auto">
          <a:xfrm flipH="1">
            <a:off x="7051050"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 name="Rectangle 50"/>
          <p:cNvSpPr/>
          <p:nvPr/>
        </p:nvSpPr>
        <p:spPr bwMode="auto">
          <a:xfrm flipH="1">
            <a:off x="7051050"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3" name="Straight Connector 52"/>
          <p:cNvCxnSpPr/>
          <p:nvPr/>
        </p:nvCxnSpPr>
        <p:spPr bwMode="auto">
          <a:xfrm flipV="1">
            <a:off x="8563218" y="7608912"/>
            <a:ext cx="0" cy="792088"/>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55" name="TextBox 54"/>
          <p:cNvSpPr txBox="1"/>
          <p:nvPr/>
        </p:nvSpPr>
        <p:spPr>
          <a:xfrm flipH="1">
            <a:off x="10586893" y="5357500"/>
            <a:ext cx="710451" cy="523220"/>
          </a:xfrm>
          <a:prstGeom prst="rect">
            <a:avLst/>
          </a:prstGeom>
          <a:noFill/>
        </p:spPr>
        <p:txBody>
          <a:bodyPr wrap="none" rtlCol="0">
            <a:spAutoFit/>
          </a:bodyPr>
          <a:lstStyle/>
          <a:p>
            <a:r>
              <a:rPr lang="en-US" sz="1400" dirty="0" smtClean="0"/>
              <a:t>E-NNI</a:t>
            </a:r>
          </a:p>
          <a:p>
            <a:r>
              <a:rPr lang="en-US" sz="1400" dirty="0" smtClean="0"/>
              <a:t>Link 3</a:t>
            </a:r>
            <a:endParaRPr lang="en-GB" sz="1400" dirty="0"/>
          </a:p>
        </p:txBody>
      </p:sp>
      <p:sp>
        <p:nvSpPr>
          <p:cNvPr id="56" name="TextBox 55"/>
          <p:cNvSpPr txBox="1"/>
          <p:nvPr/>
        </p:nvSpPr>
        <p:spPr>
          <a:xfrm flipH="1">
            <a:off x="7852767" y="7877780"/>
            <a:ext cx="710451" cy="523220"/>
          </a:xfrm>
          <a:prstGeom prst="rect">
            <a:avLst/>
          </a:prstGeom>
          <a:noFill/>
        </p:spPr>
        <p:txBody>
          <a:bodyPr wrap="none" rtlCol="0">
            <a:spAutoFit/>
          </a:bodyPr>
          <a:lstStyle/>
          <a:p>
            <a:r>
              <a:rPr lang="en-US" sz="1400" dirty="0" smtClean="0"/>
              <a:t>I-NNI</a:t>
            </a:r>
          </a:p>
          <a:p>
            <a:r>
              <a:rPr lang="en-US" sz="1400" dirty="0" smtClean="0"/>
              <a:t>Link b</a:t>
            </a:r>
            <a:endParaRPr lang="en-GB" sz="1400" dirty="0"/>
          </a:p>
        </p:txBody>
      </p:sp>
      <p:sp>
        <p:nvSpPr>
          <p:cNvPr id="84" name="Rectangle 83"/>
          <p:cNvSpPr/>
          <p:nvPr/>
        </p:nvSpPr>
        <p:spPr bwMode="auto">
          <a:xfrm flipH="1">
            <a:off x="9067274" y="2712368"/>
            <a:ext cx="2950150"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03" name="Rectangle 102"/>
          <p:cNvSpPr/>
          <p:nvPr/>
        </p:nvSpPr>
        <p:spPr bwMode="auto">
          <a:xfrm flipH="1">
            <a:off x="7051050" y="2424336"/>
            <a:ext cx="4966374"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18" name="TextBox 117"/>
          <p:cNvSpPr txBox="1"/>
          <p:nvPr/>
        </p:nvSpPr>
        <p:spPr>
          <a:xfrm rot="5400000">
            <a:off x="5703800" y="3741388"/>
            <a:ext cx="432052" cy="246221"/>
          </a:xfrm>
          <a:prstGeom prst="rect">
            <a:avLst/>
          </a:prstGeom>
          <a:solidFill>
            <a:schemeClr val="bg1"/>
          </a:solidFill>
        </p:spPr>
        <p:txBody>
          <a:bodyPr wrap="square" lIns="0" tIns="0" rIns="0" bIns="0" rtlCol="0">
            <a:spAutoFit/>
          </a:bodyPr>
          <a:lstStyle/>
          <a:p>
            <a:pPr algn="ctr"/>
            <a:r>
              <a:rPr lang="en-US" sz="1600" dirty="0" smtClean="0"/>
              <a:t>PIP</a:t>
            </a:r>
            <a:endParaRPr lang="en-GB" sz="1600" dirty="0"/>
          </a:p>
        </p:txBody>
      </p:sp>
      <p:sp>
        <p:nvSpPr>
          <p:cNvPr id="119" name="TextBox 118"/>
          <p:cNvSpPr txBox="1"/>
          <p:nvPr/>
        </p:nvSpPr>
        <p:spPr>
          <a:xfrm rot="16200000" flipH="1">
            <a:off x="6559914" y="3705383"/>
            <a:ext cx="504058" cy="246221"/>
          </a:xfrm>
          <a:prstGeom prst="rect">
            <a:avLst/>
          </a:prstGeom>
          <a:solidFill>
            <a:schemeClr val="bg1"/>
          </a:solidFill>
        </p:spPr>
        <p:txBody>
          <a:bodyPr wrap="square" lIns="0" tIns="0" rIns="0" bIns="0" rtlCol="0">
            <a:spAutoFit/>
          </a:bodyPr>
          <a:lstStyle/>
          <a:p>
            <a:pPr algn="ctr"/>
            <a:r>
              <a:rPr lang="en-US" sz="1600" dirty="0" smtClean="0"/>
              <a:t>PIP</a:t>
            </a:r>
            <a:endParaRPr lang="en-GB" sz="1600" dirty="0"/>
          </a:p>
        </p:txBody>
      </p:sp>
      <p:sp>
        <p:nvSpPr>
          <p:cNvPr id="126" name="Rectangle 125"/>
          <p:cNvSpPr/>
          <p:nvPr/>
        </p:nvSpPr>
        <p:spPr bwMode="auto">
          <a:xfrm flipH="1">
            <a:off x="10075386"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flipH="1">
            <a:off x="1007538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r>
              <a:rPr kumimoji="0" lang="en-US" sz="1100" b="1" i="0" u="none" strike="noStrike" cap="none" normalizeH="0" dirty="0" smtClean="0">
                <a:ln>
                  <a:noFill/>
                </a:ln>
                <a:solidFill>
                  <a:schemeClr val="tx1"/>
                </a:solidFill>
                <a:effectLst/>
                <a:latin typeface="Arial" charset="0"/>
                <a:ea typeface="MS PGothic" pitchFamily="34" charset="-128"/>
              </a:rPr>
              <a:t> </a:t>
            </a:r>
            <a:r>
              <a:rPr kumimoji="0" lang="en-US" sz="1100" b="1" i="0" u="none" strike="noStrike" cap="none" normalizeH="0" baseline="0" dirty="0" smtClean="0">
                <a:ln>
                  <a:noFill/>
                </a:ln>
                <a:solidFill>
                  <a:schemeClr val="tx1"/>
                </a:solidFill>
                <a:effectLst/>
                <a:latin typeface="Arial" charset="0"/>
                <a:ea typeface="MS PGothic" pitchFamily="34" charset="-128"/>
              </a:rPr>
              <a:t>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1007538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10075386"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10075386"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10075386"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32" name="Straight Connector 131"/>
          <p:cNvCxnSpPr/>
          <p:nvPr/>
        </p:nvCxnSpPr>
        <p:spPr bwMode="auto">
          <a:xfrm flipH="1" flipV="1">
            <a:off x="10579442"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47" name="Rectangle 146"/>
          <p:cNvSpPr/>
          <p:nvPr/>
        </p:nvSpPr>
        <p:spPr bwMode="auto">
          <a:xfrm flipH="1">
            <a:off x="784175" y="2712368"/>
            <a:ext cx="2952328"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48" name="Rectangle 147"/>
          <p:cNvSpPr/>
          <p:nvPr/>
        </p:nvSpPr>
        <p:spPr bwMode="auto">
          <a:xfrm flipH="1">
            <a:off x="784175" y="2424336"/>
            <a:ext cx="4968552"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49" name="Rectangle 148"/>
          <p:cNvSpPr/>
          <p:nvPr/>
        </p:nvSpPr>
        <p:spPr bwMode="auto">
          <a:xfrm>
            <a:off x="1792287"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0" name="Rectangle 149"/>
          <p:cNvSpPr/>
          <p:nvPr/>
        </p:nvSpPr>
        <p:spPr bwMode="auto">
          <a:xfrm>
            <a:off x="1792287"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1" name="Rectangle 150"/>
          <p:cNvSpPr/>
          <p:nvPr/>
        </p:nvSpPr>
        <p:spPr bwMode="auto">
          <a:xfrm>
            <a:off x="1792287"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2" name="Rectangle 151"/>
          <p:cNvSpPr/>
          <p:nvPr/>
        </p:nvSpPr>
        <p:spPr bwMode="auto">
          <a:xfrm>
            <a:off x="1792287"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3" name="Rectangle 152"/>
          <p:cNvSpPr/>
          <p:nvPr/>
        </p:nvSpPr>
        <p:spPr bwMode="auto">
          <a:xfrm>
            <a:off x="1792287"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4" name="Rectangle 153"/>
          <p:cNvSpPr/>
          <p:nvPr/>
        </p:nvSpPr>
        <p:spPr bwMode="auto">
          <a:xfrm>
            <a:off x="1792287"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55" name="Straight Connector 154"/>
          <p:cNvCxnSpPr/>
          <p:nvPr/>
        </p:nvCxnSpPr>
        <p:spPr bwMode="auto">
          <a:xfrm flipV="1">
            <a:off x="2224335"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56" name="TextBox 155"/>
          <p:cNvSpPr txBox="1"/>
          <p:nvPr/>
        </p:nvSpPr>
        <p:spPr>
          <a:xfrm>
            <a:off x="496144" y="5357500"/>
            <a:ext cx="700833" cy="523220"/>
          </a:xfrm>
          <a:prstGeom prst="rect">
            <a:avLst/>
          </a:prstGeom>
          <a:noFill/>
        </p:spPr>
        <p:txBody>
          <a:bodyPr wrap="none" rtlCol="0">
            <a:spAutoFit/>
          </a:bodyPr>
          <a:lstStyle/>
          <a:p>
            <a:r>
              <a:rPr lang="en-US" sz="1400" dirty="0" smtClean="0"/>
              <a:t>E-NNI</a:t>
            </a:r>
          </a:p>
          <a:p>
            <a:r>
              <a:rPr lang="en-US" sz="1400" dirty="0" smtClean="0"/>
              <a:t>Link 1</a:t>
            </a:r>
            <a:endParaRPr lang="en-GB" sz="1400" dirty="0"/>
          </a:p>
        </p:txBody>
      </p:sp>
      <p:sp>
        <p:nvSpPr>
          <p:cNvPr id="157" name="Rectangle 156"/>
          <p:cNvSpPr/>
          <p:nvPr/>
        </p:nvSpPr>
        <p:spPr bwMode="auto">
          <a:xfrm>
            <a:off x="784175"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a:off x="784175"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9" name="Rectangle 158"/>
          <p:cNvSpPr/>
          <p:nvPr/>
        </p:nvSpPr>
        <p:spPr bwMode="auto">
          <a:xfrm>
            <a:off x="784175"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784175"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Rectangle 160"/>
          <p:cNvSpPr/>
          <p:nvPr/>
        </p:nvSpPr>
        <p:spPr bwMode="auto">
          <a:xfrm>
            <a:off x="784175"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2" name="Rectangle 161"/>
          <p:cNvSpPr/>
          <p:nvPr/>
        </p:nvSpPr>
        <p:spPr bwMode="auto">
          <a:xfrm>
            <a:off x="784175"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63" name="Straight Connector 162"/>
          <p:cNvCxnSpPr/>
          <p:nvPr/>
        </p:nvCxnSpPr>
        <p:spPr bwMode="auto">
          <a:xfrm flipV="1">
            <a:off x="1216223"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3" name="Group 319"/>
          <p:cNvGrpSpPr/>
          <p:nvPr/>
        </p:nvGrpSpPr>
        <p:grpSpPr>
          <a:xfrm>
            <a:off x="9137104" y="3288432"/>
            <a:ext cx="792088" cy="216023"/>
            <a:chOff x="8993088" y="4440560"/>
            <a:chExt cx="792088" cy="216023"/>
          </a:xfrm>
        </p:grpSpPr>
        <p:grpSp>
          <p:nvGrpSpPr>
            <p:cNvPr id="4" name="Group 178"/>
            <p:cNvGrpSpPr/>
            <p:nvPr/>
          </p:nvGrpSpPr>
          <p:grpSpPr>
            <a:xfrm>
              <a:off x="8993088" y="4440560"/>
              <a:ext cx="216024" cy="216023"/>
              <a:chOff x="9209112" y="7464897"/>
              <a:chExt cx="432048" cy="216023"/>
            </a:xfrm>
          </p:grpSpPr>
          <p:sp>
            <p:nvSpPr>
              <p:cNvPr id="180" name="Flowchart: Delay 17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1" name="Flowchart: Delay 18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 name="Group 183"/>
            <p:cNvGrpSpPr/>
            <p:nvPr/>
          </p:nvGrpSpPr>
          <p:grpSpPr>
            <a:xfrm>
              <a:off x="9281120" y="4440560"/>
              <a:ext cx="216024" cy="216023"/>
              <a:chOff x="9209112" y="7464897"/>
              <a:chExt cx="432048" cy="216023"/>
            </a:xfrm>
          </p:grpSpPr>
          <p:sp>
            <p:nvSpPr>
              <p:cNvPr id="185" name="Flowchart: Delay 18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6" name="Flowchart: Delay 18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88"/>
            <p:cNvGrpSpPr/>
            <p:nvPr/>
          </p:nvGrpSpPr>
          <p:grpSpPr>
            <a:xfrm>
              <a:off x="9569152" y="4440560"/>
              <a:ext cx="216024" cy="216023"/>
              <a:chOff x="9209112" y="7464897"/>
              <a:chExt cx="432048" cy="216023"/>
            </a:xfrm>
          </p:grpSpPr>
          <p:sp>
            <p:nvSpPr>
              <p:cNvPr id="190" name="Flowchart: Delay 18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1" name="Flowchart: Delay 19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 name="Group 193"/>
          <p:cNvGrpSpPr/>
          <p:nvPr/>
        </p:nvGrpSpPr>
        <p:grpSpPr>
          <a:xfrm>
            <a:off x="10145216" y="3000400"/>
            <a:ext cx="792088" cy="792088"/>
            <a:chOff x="8993088" y="4152528"/>
            <a:chExt cx="792088" cy="792088"/>
          </a:xfrm>
        </p:grpSpPr>
        <p:sp>
          <p:nvSpPr>
            <p:cNvPr id="195" name="Isosceles Triangle 194"/>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8" name="Group 178"/>
            <p:cNvGrpSpPr/>
            <p:nvPr/>
          </p:nvGrpSpPr>
          <p:grpSpPr>
            <a:xfrm>
              <a:off x="8993088" y="4440560"/>
              <a:ext cx="216024" cy="216023"/>
              <a:chOff x="9209112" y="7464897"/>
              <a:chExt cx="432048" cy="216023"/>
            </a:xfrm>
          </p:grpSpPr>
          <p:sp>
            <p:nvSpPr>
              <p:cNvPr id="208" name="Flowchart: Delay 20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9" name="Flowchart: Delay 20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97" name="Isosceles Triangle 196"/>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8" name="Isosceles Triangle 197"/>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0" name="Group 183"/>
            <p:cNvGrpSpPr/>
            <p:nvPr/>
          </p:nvGrpSpPr>
          <p:grpSpPr>
            <a:xfrm>
              <a:off x="9281120" y="4440560"/>
              <a:ext cx="216024" cy="216023"/>
              <a:chOff x="9209112" y="7464897"/>
              <a:chExt cx="432048" cy="216023"/>
            </a:xfrm>
          </p:grpSpPr>
          <p:sp>
            <p:nvSpPr>
              <p:cNvPr id="206" name="Flowchart: Delay 20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7" name="Flowchart: Delay 20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0" name="Isosceles Triangle 199"/>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1" name="Isosceles Triangle 200"/>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3" name="Group 188"/>
            <p:cNvGrpSpPr/>
            <p:nvPr/>
          </p:nvGrpSpPr>
          <p:grpSpPr>
            <a:xfrm>
              <a:off x="9569152" y="4440560"/>
              <a:ext cx="216024" cy="216023"/>
              <a:chOff x="9209112" y="7464897"/>
              <a:chExt cx="432048" cy="216023"/>
            </a:xfrm>
          </p:grpSpPr>
          <p:sp>
            <p:nvSpPr>
              <p:cNvPr id="204" name="Flowchart: Delay 20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5" name="Flowchart: Delay 20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3" name="Isosceles Triangle 202"/>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2" name="Group 249"/>
          <p:cNvGrpSpPr/>
          <p:nvPr/>
        </p:nvGrpSpPr>
        <p:grpSpPr>
          <a:xfrm>
            <a:off x="1864296" y="3000400"/>
            <a:ext cx="792088" cy="792088"/>
            <a:chOff x="8993088" y="4152528"/>
            <a:chExt cx="792088" cy="792088"/>
          </a:xfrm>
        </p:grpSpPr>
        <p:sp>
          <p:nvSpPr>
            <p:cNvPr id="251" name="Isosceles Triangle 250"/>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7" name="Group 251"/>
            <p:cNvGrpSpPr/>
            <p:nvPr/>
          </p:nvGrpSpPr>
          <p:grpSpPr>
            <a:xfrm>
              <a:off x="8993088" y="4440560"/>
              <a:ext cx="216024" cy="216023"/>
              <a:chOff x="9209112" y="7464897"/>
              <a:chExt cx="432048" cy="216023"/>
            </a:xfrm>
          </p:grpSpPr>
          <p:sp>
            <p:nvSpPr>
              <p:cNvPr id="264" name="Flowchart: Delay 26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5" name="Flowchart: Delay 26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3" name="Isosceles Triangle 252"/>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Isosceles Triangle 253"/>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8" name="Group 254"/>
            <p:cNvGrpSpPr/>
            <p:nvPr/>
          </p:nvGrpSpPr>
          <p:grpSpPr>
            <a:xfrm>
              <a:off x="9281120" y="4440560"/>
              <a:ext cx="216024" cy="216023"/>
              <a:chOff x="9209112" y="7464897"/>
              <a:chExt cx="432048" cy="216023"/>
            </a:xfrm>
          </p:grpSpPr>
          <p:sp>
            <p:nvSpPr>
              <p:cNvPr id="262" name="Flowchart: Delay 261"/>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3" name="Flowchart: Delay 262"/>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6" name="Isosceles Triangle 255"/>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Isosceles Triangle 256"/>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9" name="Group 257"/>
            <p:cNvGrpSpPr/>
            <p:nvPr/>
          </p:nvGrpSpPr>
          <p:grpSpPr>
            <a:xfrm>
              <a:off x="9569152" y="4440560"/>
              <a:ext cx="216024" cy="216023"/>
              <a:chOff x="9209112" y="7464897"/>
              <a:chExt cx="432048" cy="216023"/>
            </a:xfrm>
          </p:grpSpPr>
          <p:sp>
            <p:nvSpPr>
              <p:cNvPr id="260" name="Flowchart: Delay 25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1" name="Flowchart: Delay 26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9" name="Isosceles Triangle 258"/>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0" name="Group 265"/>
          <p:cNvGrpSpPr/>
          <p:nvPr/>
        </p:nvGrpSpPr>
        <p:grpSpPr>
          <a:xfrm>
            <a:off x="856184" y="3000400"/>
            <a:ext cx="792088" cy="792088"/>
            <a:chOff x="8993088" y="4152528"/>
            <a:chExt cx="792088" cy="792088"/>
          </a:xfrm>
        </p:grpSpPr>
        <p:sp>
          <p:nvSpPr>
            <p:cNvPr id="267" name="Isosceles Triangle 266"/>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1" name="Group 267"/>
            <p:cNvGrpSpPr/>
            <p:nvPr/>
          </p:nvGrpSpPr>
          <p:grpSpPr>
            <a:xfrm>
              <a:off x="8993088" y="4440560"/>
              <a:ext cx="216024" cy="216023"/>
              <a:chOff x="9209112" y="7464897"/>
              <a:chExt cx="432048" cy="216023"/>
            </a:xfrm>
          </p:grpSpPr>
          <p:sp>
            <p:nvSpPr>
              <p:cNvPr id="280" name="Flowchart: Delay 27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1" name="Flowchart: Delay 28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69" name="Isosceles Triangle 268"/>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0" name="Isosceles Triangle 269"/>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2" name="Group 270"/>
            <p:cNvGrpSpPr/>
            <p:nvPr/>
          </p:nvGrpSpPr>
          <p:grpSpPr>
            <a:xfrm>
              <a:off x="9281120" y="4440560"/>
              <a:ext cx="216024" cy="216023"/>
              <a:chOff x="9209112" y="7464897"/>
              <a:chExt cx="432048" cy="216023"/>
            </a:xfrm>
          </p:grpSpPr>
          <p:sp>
            <p:nvSpPr>
              <p:cNvPr id="278" name="Flowchart: Delay 27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9" name="Flowchart: Delay 27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2" name="Isosceles Triangle 271"/>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3" name="Isosceles Triangle 272"/>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3" name="Group 273"/>
            <p:cNvGrpSpPr/>
            <p:nvPr/>
          </p:nvGrpSpPr>
          <p:grpSpPr>
            <a:xfrm>
              <a:off x="9569152" y="4440560"/>
              <a:ext cx="216024" cy="216023"/>
              <a:chOff x="9209112" y="7464897"/>
              <a:chExt cx="432048" cy="216023"/>
            </a:xfrm>
          </p:grpSpPr>
          <p:sp>
            <p:nvSpPr>
              <p:cNvPr id="276" name="Flowchart: Delay 27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Flowchart: Delay 27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5" name="Isosceles Triangle 274"/>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4" name="Group 294"/>
          <p:cNvGrpSpPr/>
          <p:nvPr/>
        </p:nvGrpSpPr>
        <p:grpSpPr>
          <a:xfrm>
            <a:off x="2872408" y="3288432"/>
            <a:ext cx="792088" cy="216023"/>
            <a:chOff x="2728392" y="4440560"/>
            <a:chExt cx="792088" cy="216023"/>
          </a:xfrm>
        </p:grpSpPr>
        <p:grpSp>
          <p:nvGrpSpPr>
            <p:cNvPr id="65" name="Group 282"/>
            <p:cNvGrpSpPr/>
            <p:nvPr/>
          </p:nvGrpSpPr>
          <p:grpSpPr>
            <a:xfrm>
              <a:off x="2728392" y="4440560"/>
              <a:ext cx="216024" cy="216023"/>
              <a:chOff x="9209112" y="7464897"/>
              <a:chExt cx="432048" cy="216023"/>
            </a:xfrm>
          </p:grpSpPr>
          <p:sp>
            <p:nvSpPr>
              <p:cNvPr id="293" name="Flowchart: Delay 29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Flowchart: Delay 29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6" name="Group 284"/>
            <p:cNvGrpSpPr/>
            <p:nvPr/>
          </p:nvGrpSpPr>
          <p:grpSpPr>
            <a:xfrm>
              <a:off x="3016424" y="4440560"/>
              <a:ext cx="216024" cy="216023"/>
              <a:chOff x="9209112" y="7464897"/>
              <a:chExt cx="432048" cy="216023"/>
            </a:xfrm>
          </p:grpSpPr>
          <p:sp>
            <p:nvSpPr>
              <p:cNvPr id="291" name="Flowchart: Delay 29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2" name="Flowchart: Delay 29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7" name="Group 286"/>
            <p:cNvGrpSpPr/>
            <p:nvPr/>
          </p:nvGrpSpPr>
          <p:grpSpPr>
            <a:xfrm>
              <a:off x="3304456" y="4440560"/>
              <a:ext cx="216024" cy="216023"/>
              <a:chOff x="9209112" y="7464897"/>
              <a:chExt cx="432048" cy="216023"/>
            </a:xfrm>
          </p:grpSpPr>
          <p:sp>
            <p:nvSpPr>
              <p:cNvPr id="289" name="Flowchart: Delay 28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0" name="Flowchart: Delay 28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296" name="Rectangle 295"/>
          <p:cNvSpPr/>
          <p:nvPr/>
        </p:nvSpPr>
        <p:spPr bwMode="auto">
          <a:xfrm flipH="1">
            <a:off x="11081320"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7" name="Rectangle 296"/>
          <p:cNvSpPr/>
          <p:nvPr/>
        </p:nvSpPr>
        <p:spPr bwMode="auto">
          <a:xfrm flipH="1">
            <a:off x="11081320"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8" name="Rectangle 297"/>
          <p:cNvSpPr/>
          <p:nvPr/>
        </p:nvSpPr>
        <p:spPr bwMode="auto">
          <a:xfrm flipH="1">
            <a:off x="11081320"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9" name="Rectangle 298"/>
          <p:cNvSpPr/>
          <p:nvPr/>
        </p:nvSpPr>
        <p:spPr bwMode="auto">
          <a:xfrm flipH="1">
            <a:off x="11081320"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0" name="Rectangle 299"/>
          <p:cNvSpPr/>
          <p:nvPr/>
        </p:nvSpPr>
        <p:spPr bwMode="auto">
          <a:xfrm flipH="1">
            <a:off x="11081320"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1" name="Rectangle 300"/>
          <p:cNvSpPr/>
          <p:nvPr/>
        </p:nvSpPr>
        <p:spPr bwMode="auto">
          <a:xfrm flipH="1">
            <a:off x="11081320"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302" name="Straight Connector 301"/>
          <p:cNvCxnSpPr/>
          <p:nvPr/>
        </p:nvCxnSpPr>
        <p:spPr bwMode="auto">
          <a:xfrm flipH="1" flipV="1">
            <a:off x="11585376"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03" name="TextBox 302"/>
          <p:cNvSpPr txBox="1"/>
          <p:nvPr/>
        </p:nvSpPr>
        <p:spPr>
          <a:xfrm flipH="1">
            <a:off x="11585376" y="5357500"/>
            <a:ext cx="710451" cy="523220"/>
          </a:xfrm>
          <a:prstGeom prst="rect">
            <a:avLst/>
          </a:prstGeom>
          <a:noFill/>
        </p:spPr>
        <p:txBody>
          <a:bodyPr wrap="none" rtlCol="0">
            <a:spAutoFit/>
          </a:bodyPr>
          <a:lstStyle/>
          <a:p>
            <a:r>
              <a:rPr lang="en-US" sz="1400" dirty="0" smtClean="0"/>
              <a:t>E-NNI</a:t>
            </a:r>
          </a:p>
          <a:p>
            <a:r>
              <a:rPr lang="en-US" sz="1400" dirty="0" smtClean="0"/>
              <a:t>Link 4</a:t>
            </a:r>
            <a:endParaRPr lang="en-GB" sz="1400" dirty="0"/>
          </a:p>
        </p:txBody>
      </p:sp>
      <p:grpSp>
        <p:nvGrpSpPr>
          <p:cNvPr id="68" name="Group 303"/>
          <p:cNvGrpSpPr/>
          <p:nvPr/>
        </p:nvGrpSpPr>
        <p:grpSpPr>
          <a:xfrm>
            <a:off x="11151150" y="3000400"/>
            <a:ext cx="792088" cy="792088"/>
            <a:chOff x="8993088" y="4152528"/>
            <a:chExt cx="792088" cy="792088"/>
          </a:xfrm>
        </p:grpSpPr>
        <p:sp>
          <p:nvSpPr>
            <p:cNvPr id="305" name="Isosceles Triangle 304"/>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9" name="Group 178"/>
            <p:cNvGrpSpPr/>
            <p:nvPr/>
          </p:nvGrpSpPr>
          <p:grpSpPr>
            <a:xfrm>
              <a:off x="8993088" y="4440560"/>
              <a:ext cx="216024" cy="216023"/>
              <a:chOff x="9209112" y="7464897"/>
              <a:chExt cx="432048" cy="216023"/>
            </a:xfrm>
          </p:grpSpPr>
          <p:sp>
            <p:nvSpPr>
              <p:cNvPr id="318" name="Flowchart: Delay 31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9" name="Flowchart: Delay 31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07" name="Isosceles Triangle 306"/>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8" name="Isosceles Triangle 307"/>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0" name="Group 183"/>
            <p:cNvGrpSpPr/>
            <p:nvPr/>
          </p:nvGrpSpPr>
          <p:grpSpPr>
            <a:xfrm>
              <a:off x="9281120" y="4440560"/>
              <a:ext cx="216024" cy="216023"/>
              <a:chOff x="9209112" y="7464897"/>
              <a:chExt cx="432048" cy="216023"/>
            </a:xfrm>
          </p:grpSpPr>
          <p:sp>
            <p:nvSpPr>
              <p:cNvPr id="316" name="Flowchart: Delay 31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7" name="Flowchart: Delay 31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10" name="Isosceles Triangle 309"/>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1" name="Isosceles Triangle 310"/>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1" name="Group 188"/>
            <p:cNvGrpSpPr/>
            <p:nvPr/>
          </p:nvGrpSpPr>
          <p:grpSpPr>
            <a:xfrm>
              <a:off x="9569152" y="4440560"/>
              <a:ext cx="216024" cy="216023"/>
              <a:chOff x="9209112" y="7464897"/>
              <a:chExt cx="432048" cy="216023"/>
            </a:xfrm>
          </p:grpSpPr>
          <p:sp>
            <p:nvSpPr>
              <p:cNvPr id="314" name="Flowchart: Delay 31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5" name="Flowchart: Delay 31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13" name="Isosceles Triangle 312"/>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324"/>
          <p:cNvGrpSpPr/>
          <p:nvPr/>
        </p:nvGrpSpPr>
        <p:grpSpPr>
          <a:xfrm>
            <a:off x="10369152" y="4368552"/>
            <a:ext cx="1424336" cy="216024"/>
            <a:chOff x="10225136" y="5376664"/>
            <a:chExt cx="1424336" cy="216024"/>
          </a:xfrm>
        </p:grpSpPr>
        <p:sp>
          <p:nvSpPr>
            <p:cNvPr id="143" name="Isosceles Triangle 142"/>
            <p:cNvSpPr/>
            <p:nvPr/>
          </p:nvSpPr>
          <p:spPr bwMode="auto">
            <a:xfrm flipV="1">
              <a:off x="112253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1" name="Isosceles Triangle 320"/>
            <p:cNvSpPr/>
            <p:nvPr/>
          </p:nvSpPr>
          <p:spPr bwMode="auto">
            <a:xfrm flipV="1">
              <a:off x="102251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3" name="Group 325"/>
          <p:cNvGrpSpPr/>
          <p:nvPr/>
        </p:nvGrpSpPr>
        <p:grpSpPr>
          <a:xfrm>
            <a:off x="1000200" y="4368552"/>
            <a:ext cx="1512168" cy="216024"/>
            <a:chOff x="7120880" y="5376664"/>
            <a:chExt cx="1512168" cy="216024"/>
          </a:xfrm>
        </p:grpSpPr>
        <p:sp>
          <p:nvSpPr>
            <p:cNvPr id="330" name="Isosceles Triangle 329"/>
            <p:cNvSpPr/>
            <p:nvPr/>
          </p:nvSpPr>
          <p:spPr bwMode="auto">
            <a:xfrm flipV="1">
              <a:off x="8208912"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flipV="1">
              <a:off x="7120880"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33" name="Straight Connector 332"/>
          <p:cNvCxnSpPr/>
          <p:nvPr/>
        </p:nvCxnSpPr>
        <p:spPr bwMode="auto">
          <a:xfrm flipH="1">
            <a:off x="3232450" y="8741295"/>
            <a:ext cx="63367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89" name="Rectangle 388"/>
          <p:cNvSpPr/>
          <p:nvPr/>
        </p:nvSpPr>
        <p:spPr bwMode="auto">
          <a:xfrm>
            <a:off x="2800400"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90" name="Rectangle 389"/>
          <p:cNvSpPr/>
          <p:nvPr/>
        </p:nvSpPr>
        <p:spPr bwMode="auto">
          <a:xfrm>
            <a:off x="2800400"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397" name="Straight Connector 396"/>
          <p:cNvCxnSpPr/>
          <p:nvPr/>
        </p:nvCxnSpPr>
        <p:spPr bwMode="auto">
          <a:xfrm>
            <a:off x="3304456"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8" name="Rectangle 397"/>
          <p:cNvSpPr/>
          <p:nvPr/>
        </p:nvSpPr>
        <p:spPr bwMode="auto">
          <a:xfrm>
            <a:off x="2800400"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1" name="Rectangle 400"/>
          <p:cNvSpPr/>
          <p:nvPr/>
        </p:nvSpPr>
        <p:spPr bwMode="auto">
          <a:xfrm>
            <a:off x="2800400"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4" name="Rectangle 403"/>
          <p:cNvSpPr/>
          <p:nvPr/>
        </p:nvSpPr>
        <p:spPr bwMode="auto">
          <a:xfrm>
            <a:off x="2800400"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95" name="Isosceles Triangle 494"/>
          <p:cNvSpPr/>
          <p:nvPr/>
        </p:nvSpPr>
        <p:spPr bwMode="auto">
          <a:xfrm flipV="1">
            <a:off x="9353128" y="688883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6" name="Isosceles Triangle 495"/>
          <p:cNvSpPr/>
          <p:nvPr/>
        </p:nvSpPr>
        <p:spPr bwMode="auto">
          <a:xfrm flipV="1">
            <a:off x="5112568" y="688883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7" name="Isosceles Triangle 496"/>
          <p:cNvSpPr/>
          <p:nvPr/>
        </p:nvSpPr>
        <p:spPr bwMode="auto">
          <a:xfrm flipV="1">
            <a:off x="4024536" y="688883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8" name="Isosceles Triangle 497"/>
          <p:cNvSpPr/>
          <p:nvPr/>
        </p:nvSpPr>
        <p:spPr bwMode="auto">
          <a:xfrm flipV="1">
            <a:off x="8352928" y="688883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9" name="Isosceles Triangle 498"/>
          <p:cNvSpPr/>
          <p:nvPr/>
        </p:nvSpPr>
        <p:spPr bwMode="auto">
          <a:xfrm flipV="1">
            <a:off x="7264896" y="688883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0" name="Isosceles Triangle 499"/>
          <p:cNvSpPr/>
          <p:nvPr/>
        </p:nvSpPr>
        <p:spPr bwMode="auto">
          <a:xfrm flipV="1">
            <a:off x="3016424" y="688883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7" name="Rectangle 506"/>
          <p:cNvSpPr/>
          <p:nvPr/>
        </p:nvSpPr>
        <p:spPr bwMode="auto">
          <a:xfrm>
            <a:off x="4816624"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8" name="Rectangle 507"/>
          <p:cNvSpPr/>
          <p:nvPr/>
        </p:nvSpPr>
        <p:spPr bwMode="auto">
          <a:xfrm>
            <a:off x="4816624"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09" name="Straight Connector 508"/>
          <p:cNvCxnSpPr/>
          <p:nvPr/>
        </p:nvCxnSpPr>
        <p:spPr bwMode="auto">
          <a:xfrm>
            <a:off x="5320680"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0" name="Rectangle 509"/>
          <p:cNvSpPr/>
          <p:nvPr/>
        </p:nvSpPr>
        <p:spPr bwMode="auto">
          <a:xfrm>
            <a:off x="4816624"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1" name="Rectangle 510"/>
          <p:cNvSpPr/>
          <p:nvPr/>
        </p:nvSpPr>
        <p:spPr bwMode="auto">
          <a:xfrm>
            <a:off x="4816624"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2" name="Rectangle 511"/>
          <p:cNvSpPr/>
          <p:nvPr/>
        </p:nvSpPr>
        <p:spPr bwMode="auto">
          <a:xfrm>
            <a:off x="4816624"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5" name="Isosceles Triangle 514"/>
          <p:cNvSpPr/>
          <p:nvPr/>
        </p:nvSpPr>
        <p:spPr bwMode="auto">
          <a:xfrm flipV="1">
            <a:off x="4969024"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6" name="Isosceles Triangle 515"/>
          <p:cNvSpPr/>
          <p:nvPr/>
        </p:nvSpPr>
        <p:spPr bwMode="auto">
          <a:xfrm flipV="1">
            <a:off x="5329064"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7" name="Isosceles Triangle 516"/>
          <p:cNvSpPr/>
          <p:nvPr/>
        </p:nvSpPr>
        <p:spPr bwMode="auto">
          <a:xfrm flipV="1">
            <a:off x="3096816"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19" name="Straight Arrow Connector 518"/>
          <p:cNvCxnSpPr/>
          <p:nvPr/>
        </p:nvCxnSpPr>
        <p:spPr bwMode="auto">
          <a:xfrm>
            <a:off x="640160" y="2928392"/>
            <a:ext cx="2178"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520" name="TextBox 519"/>
          <p:cNvSpPr txBox="1"/>
          <p:nvPr/>
        </p:nvSpPr>
        <p:spPr>
          <a:xfrm rot="16200000" flipH="1">
            <a:off x="367226" y="3849399"/>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cxnSp>
        <p:nvCxnSpPr>
          <p:cNvPr id="521" name="Straight Arrow Connector 520"/>
          <p:cNvCxnSpPr/>
          <p:nvPr/>
        </p:nvCxnSpPr>
        <p:spPr bwMode="auto">
          <a:xfrm>
            <a:off x="12203250" y="2928392"/>
            <a:ext cx="2178"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522" name="TextBox 521"/>
          <p:cNvSpPr txBox="1"/>
          <p:nvPr/>
        </p:nvSpPr>
        <p:spPr>
          <a:xfrm rot="5400000">
            <a:off x="11960514" y="3849399"/>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523" name="Rectangle 522"/>
          <p:cNvSpPr/>
          <p:nvPr/>
        </p:nvSpPr>
        <p:spPr bwMode="auto">
          <a:xfrm>
            <a:off x="7048872"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4" name="Rectangle 523"/>
          <p:cNvSpPr/>
          <p:nvPr/>
        </p:nvSpPr>
        <p:spPr bwMode="auto">
          <a:xfrm>
            <a:off x="7048872"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25" name="Straight Connector 524"/>
          <p:cNvCxnSpPr/>
          <p:nvPr/>
        </p:nvCxnSpPr>
        <p:spPr bwMode="auto">
          <a:xfrm>
            <a:off x="7552928"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26" name="Rectangle 525"/>
          <p:cNvSpPr/>
          <p:nvPr/>
        </p:nvSpPr>
        <p:spPr bwMode="auto">
          <a:xfrm>
            <a:off x="7048872"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7" name="Rectangle 526"/>
          <p:cNvSpPr/>
          <p:nvPr/>
        </p:nvSpPr>
        <p:spPr bwMode="auto">
          <a:xfrm>
            <a:off x="7048872"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8" name="Rectangle 527"/>
          <p:cNvSpPr/>
          <p:nvPr/>
        </p:nvSpPr>
        <p:spPr bwMode="auto">
          <a:xfrm>
            <a:off x="7048872"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9" name="Rectangle 528"/>
          <p:cNvSpPr/>
          <p:nvPr/>
        </p:nvSpPr>
        <p:spPr bwMode="auto">
          <a:xfrm>
            <a:off x="8056984"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0" name="Rectangle 529"/>
          <p:cNvSpPr/>
          <p:nvPr/>
        </p:nvSpPr>
        <p:spPr bwMode="auto">
          <a:xfrm>
            <a:off x="8056984"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31" name="Straight Connector 530"/>
          <p:cNvCxnSpPr/>
          <p:nvPr/>
        </p:nvCxnSpPr>
        <p:spPr bwMode="auto">
          <a:xfrm>
            <a:off x="8561040" y="451256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32" name="Rectangle 531"/>
          <p:cNvSpPr/>
          <p:nvPr/>
        </p:nvSpPr>
        <p:spPr bwMode="auto">
          <a:xfrm>
            <a:off x="8056984" y="472859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3" name="Rectangle 532"/>
          <p:cNvSpPr/>
          <p:nvPr/>
        </p:nvSpPr>
        <p:spPr bwMode="auto">
          <a:xfrm>
            <a:off x="8056984"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4" name="Rectangle 533"/>
          <p:cNvSpPr/>
          <p:nvPr/>
        </p:nvSpPr>
        <p:spPr bwMode="auto">
          <a:xfrm>
            <a:off x="8056984" y="516064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5" name="Rectangle 534"/>
          <p:cNvSpPr/>
          <p:nvPr/>
        </p:nvSpPr>
        <p:spPr bwMode="auto">
          <a:xfrm>
            <a:off x="9065096"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6" name="Rectangle 535"/>
          <p:cNvSpPr/>
          <p:nvPr/>
        </p:nvSpPr>
        <p:spPr bwMode="auto">
          <a:xfrm>
            <a:off x="906509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37" name="Straight Connector 536"/>
          <p:cNvCxnSpPr/>
          <p:nvPr/>
        </p:nvCxnSpPr>
        <p:spPr bwMode="auto">
          <a:xfrm>
            <a:off x="9569152"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38" name="Rectangle 537"/>
          <p:cNvSpPr/>
          <p:nvPr/>
        </p:nvSpPr>
        <p:spPr bwMode="auto">
          <a:xfrm>
            <a:off x="9065096"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9" name="Rectangle 538"/>
          <p:cNvSpPr/>
          <p:nvPr/>
        </p:nvSpPr>
        <p:spPr bwMode="auto">
          <a:xfrm>
            <a:off x="9065096"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40" name="Rectangle 539"/>
          <p:cNvSpPr/>
          <p:nvPr/>
        </p:nvSpPr>
        <p:spPr bwMode="auto">
          <a:xfrm>
            <a:off x="9065096"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41" name="Isosceles Triangle 540"/>
          <p:cNvSpPr/>
          <p:nvPr/>
        </p:nvSpPr>
        <p:spPr bwMode="auto">
          <a:xfrm flipV="1">
            <a:off x="8201000" y="523264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2" name="Isosceles Triangle 541"/>
          <p:cNvSpPr/>
          <p:nvPr/>
        </p:nvSpPr>
        <p:spPr bwMode="auto">
          <a:xfrm flipV="1">
            <a:off x="8569424" y="523264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3" name="Isosceles Triangle 542"/>
          <p:cNvSpPr/>
          <p:nvPr/>
        </p:nvSpPr>
        <p:spPr bwMode="auto">
          <a:xfrm flipV="1">
            <a:off x="7552928"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4" name="Isosceles Triangle 543"/>
          <p:cNvSpPr/>
          <p:nvPr/>
        </p:nvSpPr>
        <p:spPr bwMode="auto">
          <a:xfrm flipV="1">
            <a:off x="9425136"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5" name="Isosceles Triangle 544"/>
          <p:cNvSpPr/>
          <p:nvPr/>
        </p:nvSpPr>
        <p:spPr bwMode="auto">
          <a:xfrm flipV="1">
            <a:off x="7192888"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6" name="Rectangle 545"/>
          <p:cNvSpPr/>
          <p:nvPr/>
        </p:nvSpPr>
        <p:spPr bwMode="auto">
          <a:xfrm flipH="1">
            <a:off x="2800400" y="5736704"/>
            <a:ext cx="295232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47" name="Rectangle 546"/>
          <p:cNvSpPr/>
          <p:nvPr/>
        </p:nvSpPr>
        <p:spPr bwMode="auto">
          <a:xfrm flipH="1">
            <a:off x="7048872" y="5736704"/>
            <a:ext cx="295232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48" name="Rectangle 547"/>
          <p:cNvSpPr/>
          <p:nvPr/>
        </p:nvSpPr>
        <p:spPr bwMode="auto">
          <a:xfrm>
            <a:off x="2800400" y="60247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49" name="Rectangle 548"/>
          <p:cNvSpPr/>
          <p:nvPr/>
        </p:nvSpPr>
        <p:spPr bwMode="auto">
          <a:xfrm>
            <a:off x="2800400"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50" name="Rectangle 549"/>
          <p:cNvSpPr/>
          <p:nvPr/>
        </p:nvSpPr>
        <p:spPr bwMode="auto">
          <a:xfrm>
            <a:off x="2800400" y="66008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74" name="Group 294"/>
          <p:cNvGrpSpPr/>
          <p:nvPr/>
        </p:nvGrpSpPr>
        <p:grpSpPr>
          <a:xfrm>
            <a:off x="2872409" y="6096745"/>
            <a:ext cx="792088" cy="216023"/>
            <a:chOff x="2728392" y="4440560"/>
            <a:chExt cx="792088" cy="216023"/>
          </a:xfrm>
          <a:solidFill>
            <a:srgbClr val="66FF33"/>
          </a:solidFill>
        </p:grpSpPr>
        <p:grpSp>
          <p:nvGrpSpPr>
            <p:cNvPr id="75" name="Group 282"/>
            <p:cNvGrpSpPr/>
            <p:nvPr/>
          </p:nvGrpSpPr>
          <p:grpSpPr>
            <a:xfrm>
              <a:off x="2728392" y="4440560"/>
              <a:ext cx="216024" cy="216023"/>
              <a:chOff x="9209112" y="7464897"/>
              <a:chExt cx="432048" cy="216023"/>
            </a:xfrm>
            <a:grpFill/>
          </p:grpSpPr>
          <p:sp>
            <p:nvSpPr>
              <p:cNvPr id="559" name="Flowchart: Delay 558"/>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0" name="Flowchart: Delay 559"/>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6" name="Group 284"/>
            <p:cNvGrpSpPr/>
            <p:nvPr/>
          </p:nvGrpSpPr>
          <p:grpSpPr>
            <a:xfrm>
              <a:off x="3016424" y="4440560"/>
              <a:ext cx="216024" cy="216023"/>
              <a:chOff x="9209112" y="7464897"/>
              <a:chExt cx="432048" cy="216023"/>
            </a:xfrm>
            <a:grpFill/>
          </p:grpSpPr>
          <p:sp>
            <p:nvSpPr>
              <p:cNvPr id="557" name="Flowchart: Delay 556"/>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8" name="Flowchart: Delay 557"/>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 name="Group 286"/>
            <p:cNvGrpSpPr/>
            <p:nvPr/>
          </p:nvGrpSpPr>
          <p:grpSpPr>
            <a:xfrm>
              <a:off x="3304456" y="4440560"/>
              <a:ext cx="216024" cy="216023"/>
              <a:chOff x="9209112" y="7464897"/>
              <a:chExt cx="432048" cy="216023"/>
            </a:xfrm>
            <a:grpFill/>
          </p:grpSpPr>
          <p:sp>
            <p:nvSpPr>
              <p:cNvPr id="555" name="Flowchart: Delay 554"/>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6" name="Flowchart: Delay 555"/>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561" name="Rectangle 560"/>
          <p:cNvSpPr/>
          <p:nvPr/>
        </p:nvSpPr>
        <p:spPr bwMode="auto">
          <a:xfrm>
            <a:off x="3808512" y="60247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62" name="Rectangle 561"/>
          <p:cNvSpPr/>
          <p:nvPr/>
        </p:nvSpPr>
        <p:spPr bwMode="auto">
          <a:xfrm>
            <a:off x="3808512"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63" name="Rectangle 562"/>
          <p:cNvSpPr/>
          <p:nvPr/>
        </p:nvSpPr>
        <p:spPr bwMode="auto">
          <a:xfrm>
            <a:off x="3808512" y="66008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78" name="Group 294"/>
          <p:cNvGrpSpPr/>
          <p:nvPr/>
        </p:nvGrpSpPr>
        <p:grpSpPr>
          <a:xfrm>
            <a:off x="3880521" y="6096745"/>
            <a:ext cx="792088" cy="216023"/>
            <a:chOff x="2728392" y="4440560"/>
            <a:chExt cx="792088" cy="216023"/>
          </a:xfrm>
          <a:solidFill>
            <a:srgbClr val="66FF33"/>
          </a:solidFill>
        </p:grpSpPr>
        <p:grpSp>
          <p:nvGrpSpPr>
            <p:cNvPr id="79" name="Group 282"/>
            <p:cNvGrpSpPr/>
            <p:nvPr/>
          </p:nvGrpSpPr>
          <p:grpSpPr>
            <a:xfrm>
              <a:off x="2728392" y="4440560"/>
              <a:ext cx="216024" cy="216023"/>
              <a:chOff x="9209112" y="7464897"/>
              <a:chExt cx="432048" cy="216023"/>
            </a:xfrm>
            <a:grpFill/>
          </p:grpSpPr>
          <p:sp>
            <p:nvSpPr>
              <p:cNvPr id="572" name="Flowchart: Delay 571"/>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73" name="Flowchart: Delay 572"/>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0" name="Group 284"/>
            <p:cNvGrpSpPr/>
            <p:nvPr/>
          </p:nvGrpSpPr>
          <p:grpSpPr>
            <a:xfrm>
              <a:off x="3016424" y="4440560"/>
              <a:ext cx="216024" cy="216023"/>
              <a:chOff x="9209112" y="7464897"/>
              <a:chExt cx="432048" cy="216023"/>
            </a:xfrm>
            <a:grpFill/>
          </p:grpSpPr>
          <p:sp>
            <p:nvSpPr>
              <p:cNvPr id="570" name="Flowchart: Delay 569"/>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71" name="Flowchart: Delay 570"/>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1" name="Group 286"/>
            <p:cNvGrpSpPr/>
            <p:nvPr/>
          </p:nvGrpSpPr>
          <p:grpSpPr>
            <a:xfrm>
              <a:off x="3304456" y="4440560"/>
              <a:ext cx="216024" cy="216023"/>
              <a:chOff x="9209112" y="7464897"/>
              <a:chExt cx="432048" cy="216023"/>
            </a:xfrm>
            <a:grpFill/>
          </p:grpSpPr>
          <p:sp>
            <p:nvSpPr>
              <p:cNvPr id="568" name="Flowchart: Delay 567"/>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9" name="Flowchart: Delay 568"/>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574" name="Rectangle 573"/>
          <p:cNvSpPr/>
          <p:nvPr/>
        </p:nvSpPr>
        <p:spPr bwMode="auto">
          <a:xfrm>
            <a:off x="4816624" y="60247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75" name="Rectangle 574"/>
          <p:cNvSpPr/>
          <p:nvPr/>
        </p:nvSpPr>
        <p:spPr bwMode="auto">
          <a:xfrm>
            <a:off x="4816624"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76" name="Rectangle 575"/>
          <p:cNvSpPr/>
          <p:nvPr/>
        </p:nvSpPr>
        <p:spPr bwMode="auto">
          <a:xfrm>
            <a:off x="4816624" y="66008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82" name="Group 294"/>
          <p:cNvGrpSpPr/>
          <p:nvPr/>
        </p:nvGrpSpPr>
        <p:grpSpPr>
          <a:xfrm>
            <a:off x="4888633" y="6096745"/>
            <a:ext cx="792088" cy="216023"/>
            <a:chOff x="2728392" y="4440560"/>
            <a:chExt cx="792088" cy="216023"/>
          </a:xfrm>
          <a:solidFill>
            <a:srgbClr val="66FF33"/>
          </a:solidFill>
        </p:grpSpPr>
        <p:grpSp>
          <p:nvGrpSpPr>
            <p:cNvPr id="83" name="Group 282"/>
            <p:cNvGrpSpPr/>
            <p:nvPr/>
          </p:nvGrpSpPr>
          <p:grpSpPr>
            <a:xfrm>
              <a:off x="2728392" y="4440560"/>
              <a:ext cx="216024" cy="216023"/>
              <a:chOff x="9209112" y="7464897"/>
              <a:chExt cx="432048" cy="216023"/>
            </a:xfrm>
            <a:grpFill/>
          </p:grpSpPr>
          <p:sp>
            <p:nvSpPr>
              <p:cNvPr id="585" name="Flowchart: Delay 584"/>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6" name="Flowchart: Delay 585"/>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5" name="Group 284"/>
            <p:cNvGrpSpPr/>
            <p:nvPr/>
          </p:nvGrpSpPr>
          <p:grpSpPr>
            <a:xfrm>
              <a:off x="3016424" y="4440560"/>
              <a:ext cx="216024" cy="216023"/>
              <a:chOff x="9209112" y="7464897"/>
              <a:chExt cx="432048" cy="216023"/>
            </a:xfrm>
            <a:grpFill/>
          </p:grpSpPr>
          <p:sp>
            <p:nvSpPr>
              <p:cNvPr id="583" name="Flowchart: Delay 582"/>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4" name="Flowchart: Delay 583"/>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6" name="Group 286"/>
            <p:cNvGrpSpPr/>
            <p:nvPr/>
          </p:nvGrpSpPr>
          <p:grpSpPr>
            <a:xfrm>
              <a:off x="3304456" y="4440560"/>
              <a:ext cx="216024" cy="216023"/>
              <a:chOff x="9209112" y="7464897"/>
              <a:chExt cx="432048" cy="216023"/>
            </a:xfrm>
            <a:grpFill/>
          </p:grpSpPr>
          <p:sp>
            <p:nvSpPr>
              <p:cNvPr id="581" name="Flowchart: Delay 580"/>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2" name="Flowchart: Delay 581"/>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587" name="Rectangle 586"/>
          <p:cNvSpPr/>
          <p:nvPr/>
        </p:nvSpPr>
        <p:spPr bwMode="auto">
          <a:xfrm>
            <a:off x="7048871" y="6024735"/>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88" name="Rectangle 587"/>
          <p:cNvSpPr/>
          <p:nvPr/>
        </p:nvSpPr>
        <p:spPr bwMode="auto">
          <a:xfrm>
            <a:off x="7048871" y="6384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89" name="Rectangle 588"/>
          <p:cNvSpPr/>
          <p:nvPr/>
        </p:nvSpPr>
        <p:spPr bwMode="auto">
          <a:xfrm>
            <a:off x="7048871" y="660079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87" name="Group 294"/>
          <p:cNvGrpSpPr/>
          <p:nvPr/>
        </p:nvGrpSpPr>
        <p:grpSpPr>
          <a:xfrm>
            <a:off x="7120880" y="6096744"/>
            <a:ext cx="792088" cy="216023"/>
            <a:chOff x="2728392" y="4440560"/>
            <a:chExt cx="792088" cy="216023"/>
          </a:xfrm>
          <a:solidFill>
            <a:srgbClr val="66FF33"/>
          </a:solidFill>
        </p:grpSpPr>
        <p:grpSp>
          <p:nvGrpSpPr>
            <p:cNvPr id="88" name="Group 282"/>
            <p:cNvGrpSpPr/>
            <p:nvPr/>
          </p:nvGrpSpPr>
          <p:grpSpPr>
            <a:xfrm>
              <a:off x="2728392" y="4440560"/>
              <a:ext cx="216024" cy="216023"/>
              <a:chOff x="9209112" y="7464897"/>
              <a:chExt cx="432048" cy="216023"/>
            </a:xfrm>
            <a:grpFill/>
          </p:grpSpPr>
          <p:sp>
            <p:nvSpPr>
              <p:cNvPr id="598" name="Flowchart: Delay 597"/>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9" name="Flowchart: Delay 598"/>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9" name="Group 284"/>
            <p:cNvGrpSpPr/>
            <p:nvPr/>
          </p:nvGrpSpPr>
          <p:grpSpPr>
            <a:xfrm>
              <a:off x="3016424" y="4440560"/>
              <a:ext cx="216024" cy="216023"/>
              <a:chOff x="9209112" y="7464897"/>
              <a:chExt cx="432048" cy="216023"/>
            </a:xfrm>
            <a:grpFill/>
          </p:grpSpPr>
          <p:sp>
            <p:nvSpPr>
              <p:cNvPr id="596" name="Flowchart: Delay 595"/>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7" name="Flowchart: Delay 596"/>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0" name="Group 286"/>
            <p:cNvGrpSpPr/>
            <p:nvPr/>
          </p:nvGrpSpPr>
          <p:grpSpPr>
            <a:xfrm>
              <a:off x="3304456" y="4440560"/>
              <a:ext cx="216024" cy="216023"/>
              <a:chOff x="9209112" y="7464897"/>
              <a:chExt cx="432048" cy="216023"/>
            </a:xfrm>
            <a:grpFill/>
          </p:grpSpPr>
          <p:sp>
            <p:nvSpPr>
              <p:cNvPr id="594" name="Flowchart: Delay 593"/>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5" name="Flowchart: Delay 594"/>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600" name="Rectangle 599"/>
          <p:cNvSpPr/>
          <p:nvPr/>
        </p:nvSpPr>
        <p:spPr bwMode="auto">
          <a:xfrm>
            <a:off x="8056983" y="6024735"/>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01" name="Rectangle 600"/>
          <p:cNvSpPr/>
          <p:nvPr/>
        </p:nvSpPr>
        <p:spPr bwMode="auto">
          <a:xfrm>
            <a:off x="8056983" y="6384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02" name="Rectangle 601"/>
          <p:cNvSpPr/>
          <p:nvPr/>
        </p:nvSpPr>
        <p:spPr bwMode="auto">
          <a:xfrm>
            <a:off x="8056983" y="660079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91" name="Group 294"/>
          <p:cNvGrpSpPr/>
          <p:nvPr/>
        </p:nvGrpSpPr>
        <p:grpSpPr>
          <a:xfrm>
            <a:off x="8128992" y="6096744"/>
            <a:ext cx="792088" cy="216023"/>
            <a:chOff x="2728392" y="4440560"/>
            <a:chExt cx="792088" cy="216023"/>
          </a:xfrm>
          <a:solidFill>
            <a:srgbClr val="66FF33"/>
          </a:solidFill>
        </p:grpSpPr>
        <p:grpSp>
          <p:nvGrpSpPr>
            <p:cNvPr id="92" name="Group 282"/>
            <p:cNvGrpSpPr/>
            <p:nvPr/>
          </p:nvGrpSpPr>
          <p:grpSpPr>
            <a:xfrm>
              <a:off x="2728392" y="4440560"/>
              <a:ext cx="216024" cy="216023"/>
              <a:chOff x="9209112" y="7464897"/>
              <a:chExt cx="432048" cy="216023"/>
            </a:xfrm>
            <a:grpFill/>
          </p:grpSpPr>
          <p:sp>
            <p:nvSpPr>
              <p:cNvPr id="611" name="Flowchart: Delay 610"/>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2" name="Flowchart: Delay 611"/>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3" name="Group 284"/>
            <p:cNvGrpSpPr/>
            <p:nvPr/>
          </p:nvGrpSpPr>
          <p:grpSpPr>
            <a:xfrm>
              <a:off x="3016424" y="4440560"/>
              <a:ext cx="216024" cy="216023"/>
              <a:chOff x="9209112" y="7464897"/>
              <a:chExt cx="432048" cy="216023"/>
            </a:xfrm>
            <a:grpFill/>
          </p:grpSpPr>
          <p:sp>
            <p:nvSpPr>
              <p:cNvPr id="609" name="Flowchart: Delay 608"/>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0" name="Flowchart: Delay 609"/>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4" name="Group 286"/>
            <p:cNvGrpSpPr/>
            <p:nvPr/>
          </p:nvGrpSpPr>
          <p:grpSpPr>
            <a:xfrm>
              <a:off x="3304456" y="4440560"/>
              <a:ext cx="216024" cy="216023"/>
              <a:chOff x="9209112" y="7464897"/>
              <a:chExt cx="432048" cy="216023"/>
            </a:xfrm>
            <a:grpFill/>
          </p:grpSpPr>
          <p:sp>
            <p:nvSpPr>
              <p:cNvPr id="607" name="Flowchart: Delay 606"/>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8" name="Flowchart: Delay 607"/>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613" name="Rectangle 612"/>
          <p:cNvSpPr/>
          <p:nvPr/>
        </p:nvSpPr>
        <p:spPr bwMode="auto">
          <a:xfrm>
            <a:off x="9065095" y="6024735"/>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4" name="Rectangle 613"/>
          <p:cNvSpPr/>
          <p:nvPr/>
        </p:nvSpPr>
        <p:spPr bwMode="auto">
          <a:xfrm>
            <a:off x="9065095" y="6384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5" name="Rectangle 614"/>
          <p:cNvSpPr/>
          <p:nvPr/>
        </p:nvSpPr>
        <p:spPr bwMode="auto">
          <a:xfrm>
            <a:off x="9065095" y="660079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95" name="Group 294"/>
          <p:cNvGrpSpPr/>
          <p:nvPr/>
        </p:nvGrpSpPr>
        <p:grpSpPr>
          <a:xfrm>
            <a:off x="9137104" y="6096744"/>
            <a:ext cx="792088" cy="216023"/>
            <a:chOff x="2728392" y="4440560"/>
            <a:chExt cx="792088" cy="216023"/>
          </a:xfrm>
          <a:solidFill>
            <a:srgbClr val="66FF33"/>
          </a:solidFill>
        </p:grpSpPr>
        <p:grpSp>
          <p:nvGrpSpPr>
            <p:cNvPr id="96" name="Group 282"/>
            <p:cNvGrpSpPr/>
            <p:nvPr/>
          </p:nvGrpSpPr>
          <p:grpSpPr>
            <a:xfrm>
              <a:off x="2728392" y="4440560"/>
              <a:ext cx="216024" cy="216023"/>
              <a:chOff x="9209112" y="7464897"/>
              <a:chExt cx="432048" cy="216023"/>
            </a:xfrm>
            <a:grpFill/>
          </p:grpSpPr>
          <p:sp>
            <p:nvSpPr>
              <p:cNvPr id="624" name="Flowchart: Delay 623"/>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25" name="Flowchart: Delay 624"/>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7" name="Group 284"/>
            <p:cNvGrpSpPr/>
            <p:nvPr/>
          </p:nvGrpSpPr>
          <p:grpSpPr>
            <a:xfrm>
              <a:off x="3016424" y="4440560"/>
              <a:ext cx="216024" cy="216023"/>
              <a:chOff x="9209112" y="7464897"/>
              <a:chExt cx="432048" cy="216023"/>
            </a:xfrm>
            <a:grpFill/>
          </p:grpSpPr>
          <p:sp>
            <p:nvSpPr>
              <p:cNvPr id="622" name="Flowchart: Delay 621"/>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23" name="Flowchart: Delay 622"/>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8" name="Group 286"/>
            <p:cNvGrpSpPr/>
            <p:nvPr/>
          </p:nvGrpSpPr>
          <p:grpSpPr>
            <a:xfrm>
              <a:off x="3304456" y="4440560"/>
              <a:ext cx="216024" cy="216023"/>
              <a:chOff x="9209112" y="7464897"/>
              <a:chExt cx="432048" cy="216023"/>
            </a:xfrm>
            <a:grpFill/>
          </p:grpSpPr>
          <p:sp>
            <p:nvSpPr>
              <p:cNvPr id="620" name="Flowchart: Delay 619"/>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21" name="Flowchart: Delay 620"/>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54" name="Freeform 53"/>
          <p:cNvSpPr/>
          <p:nvPr/>
        </p:nvSpPr>
        <p:spPr bwMode="auto">
          <a:xfrm flipH="1" flipV="1">
            <a:off x="6400800" y="5664693"/>
            <a:ext cx="1296144" cy="21602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32" name="Freeform 631"/>
          <p:cNvSpPr/>
          <p:nvPr/>
        </p:nvSpPr>
        <p:spPr bwMode="auto">
          <a:xfrm flipV="1">
            <a:off x="5104656" y="5664691"/>
            <a:ext cx="1296144" cy="21602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36" name="Freeform 635"/>
          <p:cNvSpPr/>
          <p:nvPr/>
        </p:nvSpPr>
        <p:spPr bwMode="auto">
          <a:xfrm flipH="1" flipV="1">
            <a:off x="6040760" y="5664698"/>
            <a:ext cx="1296144" cy="144016"/>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37" name="Freeform 636"/>
          <p:cNvSpPr/>
          <p:nvPr/>
        </p:nvSpPr>
        <p:spPr bwMode="auto">
          <a:xfrm flipV="1">
            <a:off x="5464696" y="5664696"/>
            <a:ext cx="1296144" cy="144016"/>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cxnSp>
        <p:nvCxnSpPr>
          <p:cNvPr id="640" name="Straight Arrow Connector 639"/>
          <p:cNvCxnSpPr/>
          <p:nvPr/>
        </p:nvCxnSpPr>
        <p:spPr bwMode="auto">
          <a:xfrm>
            <a:off x="6832848" y="4944616"/>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641" name="TextBox 640"/>
          <p:cNvSpPr txBox="1"/>
          <p:nvPr/>
        </p:nvSpPr>
        <p:spPr>
          <a:xfrm rot="16200000" flipH="1">
            <a:off x="6559914" y="5217551"/>
            <a:ext cx="504058" cy="246221"/>
          </a:xfrm>
          <a:prstGeom prst="rect">
            <a:avLst/>
          </a:prstGeom>
          <a:solidFill>
            <a:schemeClr val="bg1"/>
          </a:solidFill>
        </p:spPr>
        <p:txBody>
          <a:bodyPr wrap="square" lIns="0" tIns="0" rIns="0" bIns="0" rtlCol="0">
            <a:spAutoFit/>
          </a:bodyPr>
          <a:lstStyle/>
          <a:p>
            <a:pPr algn="ctr"/>
            <a:r>
              <a:rPr lang="en-GB" sz="1600" dirty="0" smtClean="0"/>
              <a:t>CBP</a:t>
            </a:r>
            <a:endParaRPr lang="en-GB" sz="1600" dirty="0"/>
          </a:p>
        </p:txBody>
      </p:sp>
      <p:cxnSp>
        <p:nvCxnSpPr>
          <p:cNvPr id="643" name="Straight Arrow Connector 642"/>
          <p:cNvCxnSpPr/>
          <p:nvPr/>
        </p:nvCxnSpPr>
        <p:spPr bwMode="auto">
          <a:xfrm>
            <a:off x="5896744" y="4944616"/>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644" name="TextBox 643"/>
          <p:cNvSpPr txBox="1"/>
          <p:nvPr/>
        </p:nvSpPr>
        <p:spPr>
          <a:xfrm rot="5400000">
            <a:off x="5665620" y="5217551"/>
            <a:ext cx="504058" cy="246221"/>
          </a:xfrm>
          <a:prstGeom prst="rect">
            <a:avLst/>
          </a:prstGeom>
          <a:solidFill>
            <a:schemeClr val="bg1"/>
          </a:solidFill>
        </p:spPr>
        <p:txBody>
          <a:bodyPr wrap="square" lIns="0" tIns="0" rIns="0" bIns="0" rtlCol="0">
            <a:spAutoFit/>
          </a:bodyPr>
          <a:lstStyle/>
          <a:p>
            <a:pPr algn="ctr"/>
            <a:r>
              <a:rPr lang="en-GB" sz="1600" dirty="0" smtClean="0"/>
              <a:t>CBP</a:t>
            </a:r>
            <a:endParaRPr lang="en-GB" sz="1600" dirty="0"/>
          </a:p>
        </p:txBody>
      </p:sp>
      <p:cxnSp>
        <p:nvCxnSpPr>
          <p:cNvPr id="645" name="Straight Arrow Connector 644"/>
          <p:cNvCxnSpPr/>
          <p:nvPr/>
        </p:nvCxnSpPr>
        <p:spPr bwMode="auto">
          <a:xfrm>
            <a:off x="5896744" y="6024736"/>
            <a:ext cx="2178" cy="1584176"/>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646" name="TextBox 645"/>
          <p:cNvSpPr txBox="1"/>
          <p:nvPr/>
        </p:nvSpPr>
        <p:spPr>
          <a:xfrm rot="5400000">
            <a:off x="5654008" y="6657711"/>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cxnSp>
        <p:nvCxnSpPr>
          <p:cNvPr id="648" name="Straight Arrow Connector 647"/>
          <p:cNvCxnSpPr/>
          <p:nvPr/>
        </p:nvCxnSpPr>
        <p:spPr bwMode="auto">
          <a:xfrm>
            <a:off x="6832848" y="6024736"/>
            <a:ext cx="2178" cy="1584176"/>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649" name="TextBox 648"/>
          <p:cNvSpPr txBox="1"/>
          <p:nvPr/>
        </p:nvSpPr>
        <p:spPr>
          <a:xfrm rot="16200000" flipH="1">
            <a:off x="6559914" y="6657708"/>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651" name="Freeform 650"/>
          <p:cNvSpPr/>
          <p:nvPr/>
        </p:nvSpPr>
        <p:spPr bwMode="auto">
          <a:xfrm flipH="1" flipV="1">
            <a:off x="6400800" y="7608912"/>
            <a:ext cx="1080120" cy="216026"/>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52" name="Freeform 651"/>
          <p:cNvSpPr/>
          <p:nvPr/>
        </p:nvSpPr>
        <p:spPr bwMode="auto">
          <a:xfrm flipV="1">
            <a:off x="5320680" y="7608908"/>
            <a:ext cx="1080120" cy="216026"/>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14" name="TextBox 113"/>
          <p:cNvSpPr txBox="1"/>
          <p:nvPr/>
        </p:nvSpPr>
        <p:spPr>
          <a:xfrm>
            <a:off x="6040760" y="4920516"/>
            <a:ext cx="720080" cy="600164"/>
          </a:xfrm>
          <a:prstGeom prst="rect">
            <a:avLst/>
          </a:prstGeom>
          <a:noFill/>
        </p:spPr>
        <p:txBody>
          <a:bodyPr wrap="square" rtlCol="0">
            <a:spAutoFit/>
          </a:bodyPr>
          <a:lstStyle/>
          <a:p>
            <a:pPr algn="ctr"/>
            <a:r>
              <a:rPr lang="en-US" sz="1100" b="0" dirty="0" smtClean="0"/>
              <a:t>Network  Virtual Link</a:t>
            </a:r>
          </a:p>
        </p:txBody>
      </p:sp>
      <p:cxnSp>
        <p:nvCxnSpPr>
          <p:cNvPr id="653" name="Straight Connector 652"/>
          <p:cNvCxnSpPr/>
          <p:nvPr/>
        </p:nvCxnSpPr>
        <p:spPr bwMode="auto">
          <a:xfrm flipV="1">
            <a:off x="3232448" y="7608914"/>
            <a:ext cx="1" cy="1152126"/>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54" name="Straight Connector 653"/>
          <p:cNvCxnSpPr/>
          <p:nvPr/>
        </p:nvCxnSpPr>
        <p:spPr bwMode="auto">
          <a:xfrm flipV="1">
            <a:off x="9569152" y="7608913"/>
            <a:ext cx="0" cy="1152127"/>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656" name="Freeform 655"/>
          <p:cNvSpPr/>
          <p:nvPr/>
        </p:nvSpPr>
        <p:spPr bwMode="auto">
          <a:xfrm flipH="1" flipV="1">
            <a:off x="6400800" y="5664698"/>
            <a:ext cx="3168352" cy="288030"/>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57" name="Freeform 656"/>
          <p:cNvSpPr/>
          <p:nvPr/>
        </p:nvSpPr>
        <p:spPr bwMode="auto">
          <a:xfrm flipV="1">
            <a:off x="3232448" y="5664696"/>
            <a:ext cx="3168352" cy="288032"/>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39" name="TextBox 338"/>
          <p:cNvSpPr txBox="1"/>
          <p:nvPr/>
        </p:nvSpPr>
        <p:spPr>
          <a:xfrm>
            <a:off x="1936304" y="6168752"/>
            <a:ext cx="864096" cy="600164"/>
          </a:xfrm>
          <a:prstGeom prst="rect">
            <a:avLst/>
          </a:prstGeom>
          <a:noFill/>
        </p:spPr>
        <p:txBody>
          <a:bodyPr wrap="square" rtlCol="0">
            <a:spAutoFit/>
          </a:bodyPr>
          <a:lstStyle/>
          <a:p>
            <a:pPr algn="ctr"/>
            <a:r>
              <a:rPr lang="en-US" sz="1100" b="0" dirty="0" smtClean="0"/>
              <a:t>Intra-DAS Virtual Link</a:t>
            </a:r>
            <a:endParaRPr lang="en-GB" sz="1100" b="0" dirty="0"/>
          </a:p>
        </p:txBody>
      </p:sp>
      <p:cxnSp>
        <p:nvCxnSpPr>
          <p:cNvPr id="659" name="Straight Connector 658"/>
          <p:cNvCxnSpPr/>
          <p:nvPr/>
        </p:nvCxnSpPr>
        <p:spPr bwMode="auto">
          <a:xfrm flipH="1">
            <a:off x="2584376" y="5880720"/>
            <a:ext cx="576064" cy="36004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660" name="Rectangle 659"/>
          <p:cNvSpPr/>
          <p:nvPr/>
        </p:nvSpPr>
        <p:spPr>
          <a:xfrm>
            <a:off x="5968752" y="6168752"/>
            <a:ext cx="864096" cy="600164"/>
          </a:xfrm>
          <a:prstGeom prst="rect">
            <a:avLst/>
          </a:prstGeom>
        </p:spPr>
        <p:txBody>
          <a:bodyPr wrap="square">
            <a:spAutoFit/>
          </a:bodyPr>
          <a:lstStyle/>
          <a:p>
            <a:pPr lvl="0" algn="ctr"/>
            <a:r>
              <a:rPr lang="en-US" sz="1100" b="0" dirty="0" smtClean="0">
                <a:solidFill>
                  <a:srgbClr val="000000"/>
                </a:solidFill>
              </a:rPr>
              <a:t>Intra-DSS Virtual  Link</a:t>
            </a:r>
            <a:endParaRPr lang="en-GB" sz="1100" b="0" dirty="0">
              <a:solidFill>
                <a:srgbClr val="000000"/>
              </a:solidFill>
            </a:endParaRPr>
          </a:p>
        </p:txBody>
      </p:sp>
      <p:cxnSp>
        <p:nvCxnSpPr>
          <p:cNvPr id="661" name="Straight Connector 660"/>
          <p:cNvCxnSpPr/>
          <p:nvPr/>
        </p:nvCxnSpPr>
        <p:spPr bwMode="auto">
          <a:xfrm flipH="1">
            <a:off x="6256784" y="5448672"/>
            <a:ext cx="144016" cy="36004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663" name="Straight Connector 662"/>
          <p:cNvCxnSpPr/>
          <p:nvPr/>
        </p:nvCxnSpPr>
        <p:spPr bwMode="auto">
          <a:xfrm flipH="1">
            <a:off x="6400800" y="5880720"/>
            <a:ext cx="144016" cy="36004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665" name="TextBox 664"/>
          <p:cNvSpPr txBox="1"/>
          <p:nvPr/>
        </p:nvSpPr>
        <p:spPr>
          <a:xfrm>
            <a:off x="5464696" y="8453263"/>
            <a:ext cx="1872208" cy="307777"/>
          </a:xfrm>
          <a:prstGeom prst="rect">
            <a:avLst/>
          </a:prstGeom>
          <a:noFill/>
        </p:spPr>
        <p:txBody>
          <a:bodyPr wrap="square" rtlCol="0">
            <a:spAutoFit/>
          </a:bodyPr>
          <a:lstStyle/>
          <a:p>
            <a:pPr algn="ctr"/>
            <a:r>
              <a:rPr lang="en-US" sz="1400" dirty="0" smtClean="0"/>
              <a:t>Intra-DAS Link</a:t>
            </a:r>
            <a:endParaRPr lang="en-GB" sz="1400" dirty="0"/>
          </a:p>
        </p:txBody>
      </p:sp>
      <p:grpSp>
        <p:nvGrpSpPr>
          <p:cNvPr id="99" name="Group 319"/>
          <p:cNvGrpSpPr/>
          <p:nvPr/>
        </p:nvGrpSpPr>
        <p:grpSpPr>
          <a:xfrm>
            <a:off x="8128992" y="3288433"/>
            <a:ext cx="792088" cy="216023"/>
            <a:chOff x="8993088" y="4440560"/>
            <a:chExt cx="792088" cy="216023"/>
          </a:xfrm>
        </p:grpSpPr>
        <p:grpSp>
          <p:nvGrpSpPr>
            <p:cNvPr id="100" name="Group 178"/>
            <p:cNvGrpSpPr/>
            <p:nvPr/>
          </p:nvGrpSpPr>
          <p:grpSpPr>
            <a:xfrm>
              <a:off x="8993088" y="4440560"/>
              <a:ext cx="216024" cy="216023"/>
              <a:chOff x="9209112" y="7464897"/>
              <a:chExt cx="432048" cy="216023"/>
            </a:xfrm>
          </p:grpSpPr>
          <p:sp>
            <p:nvSpPr>
              <p:cNvPr id="402" name="Flowchart: Delay 401"/>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3" name="Flowchart: Delay 402"/>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01" name="Group 183"/>
            <p:cNvGrpSpPr/>
            <p:nvPr/>
          </p:nvGrpSpPr>
          <p:grpSpPr>
            <a:xfrm>
              <a:off x="9281120" y="4440560"/>
              <a:ext cx="216024" cy="216023"/>
              <a:chOff x="9209112" y="7464897"/>
              <a:chExt cx="432048" cy="216023"/>
            </a:xfrm>
          </p:grpSpPr>
          <p:sp>
            <p:nvSpPr>
              <p:cNvPr id="399" name="Flowchart: Delay 39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0" name="Flowchart: Delay 39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02" name="Group 188"/>
            <p:cNvGrpSpPr/>
            <p:nvPr/>
          </p:nvGrpSpPr>
          <p:grpSpPr>
            <a:xfrm>
              <a:off x="9569152" y="4440560"/>
              <a:ext cx="216024" cy="216023"/>
              <a:chOff x="9209112" y="7464897"/>
              <a:chExt cx="432048" cy="216023"/>
            </a:xfrm>
          </p:grpSpPr>
          <p:sp>
            <p:nvSpPr>
              <p:cNvPr id="395" name="Flowchart: Delay 39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6" name="Flowchart: Delay 39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104" name="Group 319"/>
          <p:cNvGrpSpPr/>
          <p:nvPr/>
        </p:nvGrpSpPr>
        <p:grpSpPr>
          <a:xfrm>
            <a:off x="7120880" y="3288432"/>
            <a:ext cx="792088" cy="216023"/>
            <a:chOff x="8993088" y="4440560"/>
            <a:chExt cx="792088" cy="216023"/>
          </a:xfrm>
        </p:grpSpPr>
        <p:grpSp>
          <p:nvGrpSpPr>
            <p:cNvPr id="105" name="Group 178"/>
            <p:cNvGrpSpPr/>
            <p:nvPr/>
          </p:nvGrpSpPr>
          <p:grpSpPr>
            <a:xfrm>
              <a:off x="8993088" y="4440560"/>
              <a:ext cx="216024" cy="216023"/>
              <a:chOff x="9209112" y="7464897"/>
              <a:chExt cx="432048" cy="216023"/>
            </a:xfrm>
          </p:grpSpPr>
          <p:sp>
            <p:nvSpPr>
              <p:cNvPr id="413" name="Flowchart: Delay 41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4" name="Flowchart: Delay 41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06" name="Group 183"/>
            <p:cNvGrpSpPr/>
            <p:nvPr/>
          </p:nvGrpSpPr>
          <p:grpSpPr>
            <a:xfrm>
              <a:off x="9281120" y="4440560"/>
              <a:ext cx="216024" cy="216023"/>
              <a:chOff x="9209112" y="7464897"/>
              <a:chExt cx="432048" cy="216023"/>
            </a:xfrm>
          </p:grpSpPr>
          <p:sp>
            <p:nvSpPr>
              <p:cNvPr id="411" name="Flowchart: Delay 41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2" name="Flowchart: Delay 41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07" name="Group 188"/>
            <p:cNvGrpSpPr/>
            <p:nvPr/>
          </p:nvGrpSpPr>
          <p:grpSpPr>
            <a:xfrm>
              <a:off x="9569152" y="4440560"/>
              <a:ext cx="216024" cy="216023"/>
              <a:chOff x="9209112" y="7464897"/>
              <a:chExt cx="432048" cy="216023"/>
            </a:xfrm>
          </p:grpSpPr>
          <p:sp>
            <p:nvSpPr>
              <p:cNvPr id="409" name="Flowchart: Delay 40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0" name="Flowchart: Delay 40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108" name="Group 319"/>
          <p:cNvGrpSpPr/>
          <p:nvPr/>
        </p:nvGrpSpPr>
        <p:grpSpPr>
          <a:xfrm>
            <a:off x="4888632" y="3288432"/>
            <a:ext cx="792088" cy="216023"/>
            <a:chOff x="8993088" y="4440560"/>
            <a:chExt cx="792088" cy="216023"/>
          </a:xfrm>
        </p:grpSpPr>
        <p:grpSp>
          <p:nvGrpSpPr>
            <p:cNvPr id="109" name="Group 178"/>
            <p:cNvGrpSpPr/>
            <p:nvPr/>
          </p:nvGrpSpPr>
          <p:grpSpPr>
            <a:xfrm>
              <a:off x="8993088" y="4440560"/>
              <a:ext cx="216024" cy="216023"/>
              <a:chOff x="9209112" y="7464897"/>
              <a:chExt cx="432048" cy="216023"/>
            </a:xfrm>
          </p:grpSpPr>
          <p:sp>
            <p:nvSpPr>
              <p:cNvPr id="423" name="Flowchart: Delay 42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4" name="Flowchart: Delay 42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0" name="Group 183"/>
            <p:cNvGrpSpPr/>
            <p:nvPr/>
          </p:nvGrpSpPr>
          <p:grpSpPr>
            <a:xfrm>
              <a:off x="9281120" y="4440560"/>
              <a:ext cx="216024" cy="216023"/>
              <a:chOff x="9209112" y="7464897"/>
              <a:chExt cx="432048" cy="216023"/>
            </a:xfrm>
          </p:grpSpPr>
          <p:sp>
            <p:nvSpPr>
              <p:cNvPr id="421" name="Flowchart: Delay 42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2" name="Flowchart: Delay 42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1" name="Group 188"/>
            <p:cNvGrpSpPr/>
            <p:nvPr/>
          </p:nvGrpSpPr>
          <p:grpSpPr>
            <a:xfrm>
              <a:off x="9569152" y="4440560"/>
              <a:ext cx="216024" cy="216023"/>
              <a:chOff x="9209112" y="7464897"/>
              <a:chExt cx="432048" cy="216023"/>
            </a:xfrm>
          </p:grpSpPr>
          <p:sp>
            <p:nvSpPr>
              <p:cNvPr id="419" name="Flowchart: Delay 41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0" name="Flowchart: Delay 41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16" name="Rectangle 15"/>
          <p:cNvSpPr/>
          <p:nvPr/>
        </p:nvSpPr>
        <p:spPr bwMode="auto">
          <a:xfrm>
            <a:off x="3808511" y="2712368"/>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08511"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08511"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1" name="Rectangle 500"/>
          <p:cNvSpPr/>
          <p:nvPr/>
        </p:nvSpPr>
        <p:spPr bwMode="auto">
          <a:xfrm>
            <a:off x="3808512"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2" name="Rectangle 501"/>
          <p:cNvSpPr/>
          <p:nvPr/>
        </p:nvSpPr>
        <p:spPr bwMode="auto">
          <a:xfrm>
            <a:off x="3808512"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03" name="Straight Connector 502"/>
          <p:cNvCxnSpPr/>
          <p:nvPr/>
        </p:nvCxnSpPr>
        <p:spPr bwMode="auto">
          <a:xfrm>
            <a:off x="4312568" y="451256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4" name="Rectangle 503"/>
          <p:cNvSpPr/>
          <p:nvPr/>
        </p:nvSpPr>
        <p:spPr bwMode="auto">
          <a:xfrm>
            <a:off x="3808512" y="472859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5" name="Rectangle 504"/>
          <p:cNvSpPr/>
          <p:nvPr/>
        </p:nvSpPr>
        <p:spPr bwMode="auto">
          <a:xfrm>
            <a:off x="3808512"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6" name="Rectangle 505"/>
          <p:cNvSpPr/>
          <p:nvPr/>
        </p:nvSpPr>
        <p:spPr bwMode="auto">
          <a:xfrm>
            <a:off x="3808512" y="516064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3" name="Isosceles Triangle 512"/>
          <p:cNvSpPr/>
          <p:nvPr/>
        </p:nvSpPr>
        <p:spPr bwMode="auto">
          <a:xfrm flipV="1">
            <a:off x="3952528" y="523264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4" name="Isosceles Triangle 513"/>
          <p:cNvSpPr/>
          <p:nvPr/>
        </p:nvSpPr>
        <p:spPr bwMode="auto">
          <a:xfrm flipV="1">
            <a:off x="4320952" y="523264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2" name="Group 319"/>
          <p:cNvGrpSpPr/>
          <p:nvPr/>
        </p:nvGrpSpPr>
        <p:grpSpPr>
          <a:xfrm>
            <a:off x="3880520" y="3288433"/>
            <a:ext cx="792088" cy="216023"/>
            <a:chOff x="8993088" y="4440560"/>
            <a:chExt cx="792088" cy="216023"/>
          </a:xfrm>
        </p:grpSpPr>
        <p:grpSp>
          <p:nvGrpSpPr>
            <p:cNvPr id="113" name="Group 178"/>
            <p:cNvGrpSpPr/>
            <p:nvPr/>
          </p:nvGrpSpPr>
          <p:grpSpPr>
            <a:xfrm>
              <a:off x="8993088" y="4440560"/>
              <a:ext cx="216024" cy="216023"/>
              <a:chOff x="9209112" y="7464897"/>
              <a:chExt cx="432048" cy="216023"/>
            </a:xfrm>
          </p:grpSpPr>
          <p:sp>
            <p:nvSpPr>
              <p:cNvPr id="433" name="Flowchart: Delay 43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4" name="Flowchart: Delay 43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5" name="Group 183"/>
            <p:cNvGrpSpPr/>
            <p:nvPr/>
          </p:nvGrpSpPr>
          <p:grpSpPr>
            <a:xfrm>
              <a:off x="9281120" y="4440560"/>
              <a:ext cx="216024" cy="216023"/>
              <a:chOff x="9209112" y="7464897"/>
              <a:chExt cx="432048" cy="216023"/>
            </a:xfrm>
          </p:grpSpPr>
          <p:sp>
            <p:nvSpPr>
              <p:cNvPr id="431" name="Flowchart: Delay 43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2" name="Flowchart: Delay 43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6" name="Group 188"/>
            <p:cNvGrpSpPr/>
            <p:nvPr/>
          </p:nvGrpSpPr>
          <p:grpSpPr>
            <a:xfrm>
              <a:off x="9569152" y="4440560"/>
              <a:ext cx="216024" cy="216023"/>
              <a:chOff x="9209112" y="7464897"/>
              <a:chExt cx="432048" cy="216023"/>
            </a:xfrm>
          </p:grpSpPr>
          <p:sp>
            <p:nvSpPr>
              <p:cNvPr id="429" name="Flowchart: Delay 42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0" name="Flowchart: Delay 42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439" name="TextBox 438"/>
          <p:cNvSpPr txBox="1"/>
          <p:nvPr/>
        </p:nvSpPr>
        <p:spPr>
          <a:xfrm>
            <a:off x="2152328" y="5377825"/>
            <a:ext cx="864096" cy="430887"/>
          </a:xfrm>
          <a:prstGeom prst="rect">
            <a:avLst/>
          </a:prstGeom>
          <a:noFill/>
        </p:spPr>
        <p:txBody>
          <a:bodyPr wrap="square" rtlCol="0">
            <a:spAutoFit/>
          </a:bodyPr>
          <a:lstStyle/>
          <a:p>
            <a:pPr algn="ctr"/>
            <a:r>
              <a:rPr lang="en-GB" sz="1100" b="0" dirty="0" smtClean="0"/>
              <a:t>BVLAN</a:t>
            </a:r>
            <a:endParaRPr lang="en-US" sz="1100" b="0" dirty="0" smtClean="0"/>
          </a:p>
          <a:p>
            <a:pPr algn="ctr"/>
            <a:r>
              <a:rPr lang="en-GB" sz="1100" b="0" dirty="0" smtClean="0"/>
              <a:t>MEP</a:t>
            </a:r>
            <a:endParaRPr lang="en-GB" sz="1100" b="0" dirty="0"/>
          </a:p>
        </p:txBody>
      </p:sp>
      <p:sp>
        <p:nvSpPr>
          <p:cNvPr id="440" name="TextBox 439"/>
          <p:cNvSpPr txBox="1"/>
          <p:nvPr/>
        </p:nvSpPr>
        <p:spPr>
          <a:xfrm>
            <a:off x="2224336" y="6817985"/>
            <a:ext cx="648072" cy="430887"/>
          </a:xfrm>
          <a:prstGeom prst="rect">
            <a:avLst/>
          </a:prstGeom>
          <a:noFill/>
        </p:spPr>
        <p:txBody>
          <a:bodyPr wrap="square" rtlCol="0">
            <a:spAutoFit/>
          </a:bodyPr>
          <a:lstStyle/>
          <a:p>
            <a:pPr algn="ctr"/>
            <a:r>
              <a:rPr lang="en-GB" sz="1100" b="0" dirty="0" smtClean="0"/>
              <a:t>Link</a:t>
            </a:r>
            <a:endParaRPr lang="en-US" sz="1100" b="0" dirty="0" smtClean="0"/>
          </a:p>
          <a:p>
            <a:pPr algn="ctr"/>
            <a:r>
              <a:rPr lang="en-GB" sz="1100" b="0" dirty="0" smtClean="0"/>
              <a:t>MEP</a:t>
            </a:r>
            <a:endParaRPr lang="en-GB" sz="1100" b="0" dirty="0"/>
          </a:p>
        </p:txBody>
      </p:sp>
      <p:sp>
        <p:nvSpPr>
          <p:cNvPr id="441" name="TextBox 440"/>
          <p:cNvSpPr txBox="1"/>
          <p:nvPr/>
        </p:nvSpPr>
        <p:spPr>
          <a:xfrm>
            <a:off x="-7912" y="2784376"/>
            <a:ext cx="648072" cy="430887"/>
          </a:xfrm>
          <a:prstGeom prst="rect">
            <a:avLst/>
          </a:prstGeom>
          <a:noFill/>
        </p:spPr>
        <p:txBody>
          <a:bodyPr wrap="square" rtlCol="0">
            <a:spAutoFit/>
          </a:bodyPr>
          <a:lstStyle/>
          <a:p>
            <a:pPr algn="ctr"/>
            <a:r>
              <a:rPr lang="en-GB" sz="1100" b="0" dirty="0" smtClean="0"/>
              <a:t>EC NO</a:t>
            </a:r>
            <a:endParaRPr lang="en-US" sz="1100" b="0" dirty="0" smtClean="0"/>
          </a:p>
          <a:p>
            <a:pPr algn="ctr"/>
            <a:r>
              <a:rPr lang="en-GB" sz="1100" b="0" dirty="0" smtClean="0"/>
              <a:t>MEP</a:t>
            </a:r>
            <a:endParaRPr lang="en-GB" sz="1100" b="0" dirty="0"/>
          </a:p>
        </p:txBody>
      </p:sp>
      <p:sp>
        <p:nvSpPr>
          <p:cNvPr id="442" name="TextBox 441"/>
          <p:cNvSpPr txBox="1"/>
          <p:nvPr/>
        </p:nvSpPr>
        <p:spPr>
          <a:xfrm>
            <a:off x="-79920" y="3505617"/>
            <a:ext cx="936104" cy="430887"/>
          </a:xfrm>
          <a:prstGeom prst="rect">
            <a:avLst/>
          </a:prstGeom>
          <a:noFill/>
        </p:spPr>
        <p:txBody>
          <a:bodyPr wrap="square" rtlCol="0">
            <a:spAutoFit/>
          </a:bodyPr>
          <a:lstStyle/>
          <a:p>
            <a:pPr algn="ctr"/>
            <a:r>
              <a:rPr lang="en-GB" sz="1100" b="0" dirty="0" smtClean="0"/>
              <a:t>EC E-NNI</a:t>
            </a:r>
            <a:endParaRPr lang="en-US" sz="1100" b="0" dirty="0" smtClean="0"/>
          </a:p>
          <a:p>
            <a:pPr algn="ctr"/>
            <a:r>
              <a:rPr lang="en-GB" sz="1100" b="0" dirty="0" smtClean="0"/>
              <a:t>MEP</a:t>
            </a:r>
            <a:endParaRPr lang="en-GB" sz="1100" b="0" dirty="0"/>
          </a:p>
        </p:txBody>
      </p:sp>
      <p:sp>
        <p:nvSpPr>
          <p:cNvPr id="443" name="TextBox 442"/>
          <p:cNvSpPr txBox="1"/>
          <p:nvPr/>
        </p:nvSpPr>
        <p:spPr>
          <a:xfrm>
            <a:off x="-7912" y="3145577"/>
            <a:ext cx="648072" cy="430887"/>
          </a:xfrm>
          <a:prstGeom prst="rect">
            <a:avLst/>
          </a:prstGeom>
          <a:noFill/>
        </p:spPr>
        <p:txBody>
          <a:bodyPr wrap="square" rtlCol="0">
            <a:spAutoFit/>
          </a:bodyPr>
          <a:lstStyle/>
          <a:p>
            <a:pPr algn="ctr"/>
            <a:r>
              <a:rPr lang="en-GB" sz="1100" b="0" dirty="0" smtClean="0"/>
              <a:t>EC SP</a:t>
            </a:r>
            <a:endParaRPr lang="en-US" sz="1100" b="0" dirty="0" smtClean="0"/>
          </a:p>
          <a:p>
            <a:pPr algn="ctr"/>
            <a:r>
              <a:rPr lang="en-GB" sz="1100" b="0" dirty="0" smtClean="0"/>
              <a:t>MIP</a:t>
            </a:r>
            <a:endParaRPr lang="en-GB" sz="1100" b="0" dirty="0"/>
          </a:p>
        </p:txBody>
      </p:sp>
      <p:sp>
        <p:nvSpPr>
          <p:cNvPr id="444" name="TextBox 443"/>
          <p:cNvSpPr txBox="1"/>
          <p:nvPr/>
        </p:nvSpPr>
        <p:spPr>
          <a:xfrm>
            <a:off x="6040760" y="3217585"/>
            <a:ext cx="648072" cy="430887"/>
          </a:xfrm>
          <a:prstGeom prst="rect">
            <a:avLst/>
          </a:prstGeom>
          <a:noFill/>
        </p:spPr>
        <p:txBody>
          <a:bodyPr wrap="square" rtlCol="0">
            <a:spAutoFit/>
          </a:bodyPr>
          <a:lstStyle/>
          <a:p>
            <a:pPr algn="ctr"/>
            <a:r>
              <a:rPr lang="en-GB" sz="1100" b="0" dirty="0" smtClean="0"/>
              <a:t>EC NO</a:t>
            </a:r>
            <a:endParaRPr lang="en-US" sz="1100" b="0" dirty="0" smtClean="0"/>
          </a:p>
          <a:p>
            <a:pPr algn="ctr"/>
            <a:r>
              <a:rPr lang="en-GB" sz="1100" b="0" dirty="0" smtClean="0"/>
              <a:t>MIP</a:t>
            </a:r>
            <a:endParaRPr lang="en-GB" sz="1100" b="0" dirty="0"/>
          </a:p>
        </p:txBody>
      </p:sp>
      <p:sp>
        <p:nvSpPr>
          <p:cNvPr id="445" name="TextBox 444"/>
          <p:cNvSpPr txBox="1"/>
          <p:nvPr/>
        </p:nvSpPr>
        <p:spPr>
          <a:xfrm>
            <a:off x="64096" y="4296544"/>
            <a:ext cx="648072" cy="430887"/>
          </a:xfrm>
          <a:prstGeom prst="rect">
            <a:avLst/>
          </a:prstGeom>
          <a:noFill/>
        </p:spPr>
        <p:txBody>
          <a:bodyPr wrap="square" rtlCol="0">
            <a:spAutoFit/>
          </a:bodyPr>
          <a:lstStyle/>
          <a:p>
            <a:pPr algn="ctr"/>
            <a:r>
              <a:rPr lang="en-GB" sz="1100" b="0" dirty="0" smtClean="0"/>
              <a:t>Link</a:t>
            </a:r>
            <a:endParaRPr lang="en-US" sz="1100" b="0" dirty="0" smtClean="0"/>
          </a:p>
          <a:p>
            <a:pPr algn="ctr"/>
            <a:r>
              <a:rPr lang="en-GB" sz="1100" b="0" dirty="0" smtClean="0"/>
              <a:t>MEP</a:t>
            </a:r>
            <a:endParaRPr lang="en-GB" sz="1100" b="0" dirty="0"/>
          </a:p>
        </p:txBody>
      </p:sp>
      <p:sp>
        <p:nvSpPr>
          <p:cNvPr id="383" name="TextBox 382"/>
          <p:cNvSpPr txBox="1"/>
          <p:nvPr/>
        </p:nvSpPr>
        <p:spPr>
          <a:xfrm>
            <a:off x="5464696" y="7570003"/>
            <a:ext cx="1872208" cy="523220"/>
          </a:xfrm>
          <a:prstGeom prst="rect">
            <a:avLst/>
          </a:prstGeom>
          <a:noFill/>
        </p:spPr>
        <p:txBody>
          <a:bodyPr wrap="square" rtlCol="0">
            <a:spAutoFit/>
          </a:bodyPr>
          <a:lstStyle/>
          <a:p>
            <a:pPr algn="ctr"/>
            <a:r>
              <a:rPr lang="en-US" sz="1400" dirty="0" smtClean="0"/>
              <a:t>Network Link</a:t>
            </a:r>
          </a:p>
          <a:p>
            <a:pPr algn="ctr"/>
            <a:r>
              <a:rPr lang="en-US" sz="1400" dirty="0" smtClean="0"/>
              <a:t>Intra-DVS Link</a:t>
            </a:r>
            <a:endParaRPr lang="en-GB" sz="1400" dirty="0"/>
          </a:p>
        </p:txBody>
      </p:sp>
      <p:sp>
        <p:nvSpPr>
          <p:cNvPr id="385" name="Rectangle 384"/>
          <p:cNvSpPr/>
          <p:nvPr/>
        </p:nvSpPr>
        <p:spPr bwMode="auto">
          <a:xfrm flipH="1">
            <a:off x="3808511" y="5520680"/>
            <a:ext cx="936105"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Half-DVS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386" name="Rectangle 385"/>
          <p:cNvSpPr/>
          <p:nvPr/>
        </p:nvSpPr>
        <p:spPr bwMode="auto">
          <a:xfrm flipH="1">
            <a:off x="8056983" y="5520680"/>
            <a:ext cx="936105"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Half-DVS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387" name="TextBox 386"/>
          <p:cNvSpPr txBox="1"/>
          <p:nvPr/>
        </p:nvSpPr>
        <p:spPr>
          <a:xfrm>
            <a:off x="64096" y="9276129"/>
            <a:ext cx="3459601" cy="276999"/>
          </a:xfrm>
          <a:prstGeom prst="rect">
            <a:avLst/>
          </a:prstGeom>
          <a:noFill/>
        </p:spPr>
        <p:txBody>
          <a:bodyPr wrap="none" rtlCol="0">
            <a:spAutoFit/>
          </a:bodyPr>
          <a:lstStyle/>
          <a:p>
            <a:r>
              <a:rPr lang="en-GB" sz="1200" dirty="0" smtClean="0"/>
              <a:t>DVS: Distributed VLAN restoration </a:t>
            </a:r>
            <a:r>
              <a:rPr lang="en-GB" sz="1200" dirty="0" err="1" smtClean="0"/>
              <a:t>Sublayer</a:t>
            </a:r>
            <a:endParaRPr lang="en-US" sz="12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160" y="220892"/>
            <a:ext cx="11809312" cy="1218635"/>
          </a:xfrm>
        </p:spPr>
        <p:txBody>
          <a:bodyPr/>
          <a:lstStyle/>
          <a:p>
            <a:r>
              <a:rPr lang="en-GB" dirty="0" smtClean="0"/>
              <a:t>PBB Data Plane Model I/1</a:t>
            </a:r>
            <a:br>
              <a:rPr lang="en-GB" dirty="0" smtClean="0"/>
            </a:br>
            <a:r>
              <a:rPr lang="en-GB" sz="2800" dirty="0" smtClean="0"/>
              <a:t>(example with BVLAN restoration)</a:t>
            </a:r>
            <a:endParaRPr lang="en-US" sz="2800" dirty="0"/>
          </a:p>
        </p:txBody>
      </p:sp>
      <p:cxnSp>
        <p:nvCxnSpPr>
          <p:cNvPr id="5" name="Straight Arrow Connector 4"/>
          <p:cNvCxnSpPr/>
          <p:nvPr/>
        </p:nvCxnSpPr>
        <p:spPr bwMode="auto">
          <a:xfrm>
            <a:off x="5896744" y="2928392"/>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7" name="Straight Arrow Connector 6"/>
          <p:cNvCxnSpPr/>
          <p:nvPr/>
        </p:nvCxnSpPr>
        <p:spPr bwMode="auto">
          <a:xfrm>
            <a:off x="6832848" y="2928392"/>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0" name="Rectangle 9"/>
          <p:cNvSpPr/>
          <p:nvPr/>
        </p:nvSpPr>
        <p:spPr bwMode="auto">
          <a:xfrm>
            <a:off x="2800399"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00399"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00399"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4816623" y="2712368"/>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4816623"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4816623"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1" name="TextBox 30"/>
          <p:cNvSpPr txBox="1"/>
          <p:nvPr/>
        </p:nvSpPr>
        <p:spPr>
          <a:xfrm>
            <a:off x="1504256" y="5357500"/>
            <a:ext cx="700833" cy="523220"/>
          </a:xfrm>
          <a:prstGeom prst="rect">
            <a:avLst/>
          </a:prstGeom>
          <a:noFill/>
        </p:spPr>
        <p:txBody>
          <a:bodyPr wrap="none" rtlCol="0">
            <a:spAutoFit/>
          </a:bodyPr>
          <a:lstStyle/>
          <a:p>
            <a:r>
              <a:rPr lang="en-US" sz="1400" dirty="0" smtClean="0"/>
              <a:t>E-NNI</a:t>
            </a:r>
          </a:p>
          <a:p>
            <a:r>
              <a:rPr lang="en-US" sz="1400" dirty="0" smtClean="0"/>
              <a:t>Link 2</a:t>
            </a:r>
            <a:endParaRPr lang="en-GB" sz="1400" dirty="0"/>
          </a:p>
        </p:txBody>
      </p:sp>
      <p:sp>
        <p:nvSpPr>
          <p:cNvPr id="34" name="Rectangle 33"/>
          <p:cNvSpPr/>
          <p:nvPr/>
        </p:nvSpPr>
        <p:spPr bwMode="auto">
          <a:xfrm flipH="1">
            <a:off x="9067274"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5" name="Rectangle 34"/>
          <p:cNvSpPr/>
          <p:nvPr/>
        </p:nvSpPr>
        <p:spPr bwMode="auto">
          <a:xfrm flipH="1">
            <a:off x="9067274"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6" name="Rectangle 35"/>
          <p:cNvSpPr/>
          <p:nvPr/>
        </p:nvSpPr>
        <p:spPr bwMode="auto">
          <a:xfrm flipH="1">
            <a:off x="9067274"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 name="Rectangle 39"/>
          <p:cNvSpPr/>
          <p:nvPr/>
        </p:nvSpPr>
        <p:spPr bwMode="auto">
          <a:xfrm flipH="1">
            <a:off x="8059162" y="2712368"/>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1" name="Rectangle 40"/>
          <p:cNvSpPr/>
          <p:nvPr/>
        </p:nvSpPr>
        <p:spPr bwMode="auto">
          <a:xfrm flipH="1">
            <a:off x="8059162"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2" name="Rectangle 41"/>
          <p:cNvSpPr/>
          <p:nvPr/>
        </p:nvSpPr>
        <p:spPr bwMode="auto">
          <a:xfrm flipH="1">
            <a:off x="8059162"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6" name="Rectangle 45"/>
          <p:cNvSpPr/>
          <p:nvPr/>
        </p:nvSpPr>
        <p:spPr bwMode="auto">
          <a:xfrm flipH="1">
            <a:off x="7051050" y="2712368"/>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7" name="Rectangle 46"/>
          <p:cNvSpPr/>
          <p:nvPr/>
        </p:nvSpPr>
        <p:spPr bwMode="auto">
          <a:xfrm flipH="1">
            <a:off x="7051050"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r>
              <a:rPr kumimoji="0" lang="en-US" sz="1100" b="1" i="0" u="none" strike="noStrike" cap="none" normalizeH="0" dirty="0" smtClean="0">
                <a:ln>
                  <a:noFill/>
                </a:ln>
                <a:solidFill>
                  <a:schemeClr val="tx1"/>
                </a:solidFill>
                <a:effectLst/>
                <a:latin typeface="Arial" charset="0"/>
                <a:ea typeface="MS PGothic" pitchFamily="34" charset="-128"/>
              </a:rPr>
              <a:t> </a:t>
            </a:r>
            <a:r>
              <a:rPr kumimoji="0" lang="en-US" sz="1100" b="1" i="0" u="none" strike="noStrike" cap="none" normalizeH="0" baseline="0" dirty="0" smtClean="0">
                <a:ln>
                  <a:noFill/>
                </a:ln>
                <a:solidFill>
                  <a:schemeClr val="tx1"/>
                </a:solidFill>
                <a:effectLst/>
                <a:latin typeface="Arial" charset="0"/>
                <a:ea typeface="MS PGothic" pitchFamily="34" charset="-128"/>
              </a:rPr>
              <a:t>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8" name="Rectangle 47"/>
          <p:cNvSpPr/>
          <p:nvPr/>
        </p:nvSpPr>
        <p:spPr bwMode="auto">
          <a:xfrm flipH="1">
            <a:off x="7051050"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5" name="TextBox 54"/>
          <p:cNvSpPr txBox="1"/>
          <p:nvPr/>
        </p:nvSpPr>
        <p:spPr>
          <a:xfrm flipH="1">
            <a:off x="10586893" y="5357500"/>
            <a:ext cx="710451" cy="523220"/>
          </a:xfrm>
          <a:prstGeom prst="rect">
            <a:avLst/>
          </a:prstGeom>
          <a:noFill/>
        </p:spPr>
        <p:txBody>
          <a:bodyPr wrap="none" rtlCol="0">
            <a:spAutoFit/>
          </a:bodyPr>
          <a:lstStyle/>
          <a:p>
            <a:r>
              <a:rPr lang="en-US" sz="1400" dirty="0" smtClean="0"/>
              <a:t>E-NNI</a:t>
            </a:r>
          </a:p>
          <a:p>
            <a:r>
              <a:rPr lang="en-US" sz="1400" dirty="0" smtClean="0"/>
              <a:t>Link 3</a:t>
            </a:r>
            <a:endParaRPr lang="en-GB" sz="1400" dirty="0"/>
          </a:p>
        </p:txBody>
      </p:sp>
      <p:sp>
        <p:nvSpPr>
          <p:cNvPr id="84" name="Rectangle 83"/>
          <p:cNvSpPr/>
          <p:nvPr/>
        </p:nvSpPr>
        <p:spPr bwMode="auto">
          <a:xfrm flipH="1">
            <a:off x="9067274" y="2712368"/>
            <a:ext cx="2950150"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03" name="Rectangle 102"/>
          <p:cNvSpPr/>
          <p:nvPr/>
        </p:nvSpPr>
        <p:spPr bwMode="auto">
          <a:xfrm flipH="1">
            <a:off x="7051050" y="2424336"/>
            <a:ext cx="4966374"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18" name="TextBox 117"/>
          <p:cNvSpPr txBox="1"/>
          <p:nvPr/>
        </p:nvSpPr>
        <p:spPr>
          <a:xfrm rot="5400000">
            <a:off x="5703800" y="3741388"/>
            <a:ext cx="432052" cy="246221"/>
          </a:xfrm>
          <a:prstGeom prst="rect">
            <a:avLst/>
          </a:prstGeom>
          <a:solidFill>
            <a:schemeClr val="bg1"/>
          </a:solidFill>
        </p:spPr>
        <p:txBody>
          <a:bodyPr wrap="square" lIns="0" tIns="0" rIns="0" bIns="0" rtlCol="0">
            <a:spAutoFit/>
          </a:bodyPr>
          <a:lstStyle/>
          <a:p>
            <a:pPr algn="ctr"/>
            <a:r>
              <a:rPr lang="en-US" sz="1600" dirty="0" smtClean="0"/>
              <a:t>PIP</a:t>
            </a:r>
            <a:endParaRPr lang="en-GB" sz="1600" dirty="0"/>
          </a:p>
        </p:txBody>
      </p:sp>
      <p:sp>
        <p:nvSpPr>
          <p:cNvPr id="119" name="TextBox 118"/>
          <p:cNvSpPr txBox="1"/>
          <p:nvPr/>
        </p:nvSpPr>
        <p:spPr>
          <a:xfrm rot="16200000" flipH="1">
            <a:off x="6559914" y="3705383"/>
            <a:ext cx="504058" cy="246221"/>
          </a:xfrm>
          <a:prstGeom prst="rect">
            <a:avLst/>
          </a:prstGeom>
          <a:solidFill>
            <a:schemeClr val="bg1"/>
          </a:solidFill>
        </p:spPr>
        <p:txBody>
          <a:bodyPr wrap="square" lIns="0" tIns="0" rIns="0" bIns="0" rtlCol="0">
            <a:spAutoFit/>
          </a:bodyPr>
          <a:lstStyle/>
          <a:p>
            <a:pPr algn="ctr"/>
            <a:r>
              <a:rPr lang="en-US" sz="1600" dirty="0" smtClean="0"/>
              <a:t>PIP</a:t>
            </a:r>
            <a:endParaRPr lang="en-GB" sz="1600" dirty="0"/>
          </a:p>
        </p:txBody>
      </p:sp>
      <p:sp>
        <p:nvSpPr>
          <p:cNvPr id="126" name="Rectangle 125"/>
          <p:cNvSpPr/>
          <p:nvPr/>
        </p:nvSpPr>
        <p:spPr bwMode="auto">
          <a:xfrm flipH="1">
            <a:off x="10075386"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flipH="1">
            <a:off x="1007538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r>
              <a:rPr kumimoji="0" lang="en-US" sz="1100" b="1" i="0" u="none" strike="noStrike" cap="none" normalizeH="0" dirty="0" smtClean="0">
                <a:ln>
                  <a:noFill/>
                </a:ln>
                <a:solidFill>
                  <a:schemeClr val="tx1"/>
                </a:solidFill>
                <a:effectLst/>
                <a:latin typeface="Arial" charset="0"/>
                <a:ea typeface="MS PGothic" pitchFamily="34" charset="-128"/>
              </a:rPr>
              <a:t> </a:t>
            </a:r>
            <a:r>
              <a:rPr kumimoji="0" lang="en-US" sz="1100" b="1" i="0" u="none" strike="noStrike" cap="none" normalizeH="0" baseline="0" dirty="0" smtClean="0">
                <a:ln>
                  <a:noFill/>
                </a:ln>
                <a:solidFill>
                  <a:schemeClr val="tx1"/>
                </a:solidFill>
                <a:effectLst/>
                <a:latin typeface="Arial" charset="0"/>
                <a:ea typeface="MS PGothic" pitchFamily="34" charset="-128"/>
              </a:rPr>
              <a:t>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1007538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10075386"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10075386"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10075386"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32" name="Straight Connector 131"/>
          <p:cNvCxnSpPr/>
          <p:nvPr/>
        </p:nvCxnSpPr>
        <p:spPr bwMode="auto">
          <a:xfrm flipH="1" flipV="1">
            <a:off x="10579442"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47" name="Rectangle 146"/>
          <p:cNvSpPr/>
          <p:nvPr/>
        </p:nvSpPr>
        <p:spPr bwMode="auto">
          <a:xfrm flipH="1">
            <a:off x="784175" y="2712368"/>
            <a:ext cx="2952328"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48" name="Rectangle 147"/>
          <p:cNvSpPr/>
          <p:nvPr/>
        </p:nvSpPr>
        <p:spPr bwMode="auto">
          <a:xfrm flipH="1">
            <a:off x="784175" y="2424336"/>
            <a:ext cx="4968552"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49" name="Rectangle 148"/>
          <p:cNvSpPr/>
          <p:nvPr/>
        </p:nvSpPr>
        <p:spPr bwMode="auto">
          <a:xfrm>
            <a:off x="1792287"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0" name="Rectangle 149"/>
          <p:cNvSpPr/>
          <p:nvPr/>
        </p:nvSpPr>
        <p:spPr bwMode="auto">
          <a:xfrm>
            <a:off x="1792287"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1" name="Rectangle 150"/>
          <p:cNvSpPr/>
          <p:nvPr/>
        </p:nvSpPr>
        <p:spPr bwMode="auto">
          <a:xfrm>
            <a:off x="1792287"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2" name="Rectangle 151"/>
          <p:cNvSpPr/>
          <p:nvPr/>
        </p:nvSpPr>
        <p:spPr bwMode="auto">
          <a:xfrm>
            <a:off x="1792287"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3" name="Rectangle 152"/>
          <p:cNvSpPr/>
          <p:nvPr/>
        </p:nvSpPr>
        <p:spPr bwMode="auto">
          <a:xfrm>
            <a:off x="1792287"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4" name="Rectangle 153"/>
          <p:cNvSpPr/>
          <p:nvPr/>
        </p:nvSpPr>
        <p:spPr bwMode="auto">
          <a:xfrm>
            <a:off x="1792287"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55" name="Straight Connector 154"/>
          <p:cNvCxnSpPr/>
          <p:nvPr/>
        </p:nvCxnSpPr>
        <p:spPr bwMode="auto">
          <a:xfrm flipV="1">
            <a:off x="2224335"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56" name="TextBox 155"/>
          <p:cNvSpPr txBox="1"/>
          <p:nvPr/>
        </p:nvSpPr>
        <p:spPr>
          <a:xfrm>
            <a:off x="496144" y="5357500"/>
            <a:ext cx="700833" cy="523220"/>
          </a:xfrm>
          <a:prstGeom prst="rect">
            <a:avLst/>
          </a:prstGeom>
          <a:noFill/>
        </p:spPr>
        <p:txBody>
          <a:bodyPr wrap="none" rtlCol="0">
            <a:spAutoFit/>
          </a:bodyPr>
          <a:lstStyle/>
          <a:p>
            <a:r>
              <a:rPr lang="en-US" sz="1400" dirty="0" smtClean="0"/>
              <a:t>E-NNI</a:t>
            </a:r>
          </a:p>
          <a:p>
            <a:r>
              <a:rPr lang="en-US" sz="1400" dirty="0" smtClean="0"/>
              <a:t>Link 1</a:t>
            </a:r>
            <a:endParaRPr lang="en-GB" sz="1400" dirty="0"/>
          </a:p>
        </p:txBody>
      </p:sp>
      <p:sp>
        <p:nvSpPr>
          <p:cNvPr id="157" name="Rectangle 156"/>
          <p:cNvSpPr/>
          <p:nvPr/>
        </p:nvSpPr>
        <p:spPr bwMode="auto">
          <a:xfrm>
            <a:off x="784175"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a:off x="784175"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9" name="Rectangle 158"/>
          <p:cNvSpPr/>
          <p:nvPr/>
        </p:nvSpPr>
        <p:spPr bwMode="auto">
          <a:xfrm>
            <a:off x="784175"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784175"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Rectangle 160"/>
          <p:cNvSpPr/>
          <p:nvPr/>
        </p:nvSpPr>
        <p:spPr bwMode="auto">
          <a:xfrm>
            <a:off x="784175"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2" name="Rectangle 161"/>
          <p:cNvSpPr/>
          <p:nvPr/>
        </p:nvSpPr>
        <p:spPr bwMode="auto">
          <a:xfrm>
            <a:off x="784175"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63" name="Straight Connector 162"/>
          <p:cNvCxnSpPr/>
          <p:nvPr/>
        </p:nvCxnSpPr>
        <p:spPr bwMode="auto">
          <a:xfrm flipV="1">
            <a:off x="1216223"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3" name="Group 319"/>
          <p:cNvGrpSpPr/>
          <p:nvPr/>
        </p:nvGrpSpPr>
        <p:grpSpPr>
          <a:xfrm>
            <a:off x="9137104" y="3288432"/>
            <a:ext cx="792088" cy="216023"/>
            <a:chOff x="8993088" y="4440560"/>
            <a:chExt cx="792088" cy="216023"/>
          </a:xfrm>
        </p:grpSpPr>
        <p:grpSp>
          <p:nvGrpSpPr>
            <p:cNvPr id="4" name="Group 178"/>
            <p:cNvGrpSpPr/>
            <p:nvPr/>
          </p:nvGrpSpPr>
          <p:grpSpPr>
            <a:xfrm>
              <a:off x="8993088" y="4440560"/>
              <a:ext cx="216024" cy="216023"/>
              <a:chOff x="9209112" y="7464897"/>
              <a:chExt cx="432048" cy="216023"/>
            </a:xfrm>
          </p:grpSpPr>
          <p:sp>
            <p:nvSpPr>
              <p:cNvPr id="180" name="Flowchart: Delay 17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1" name="Flowchart: Delay 18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 name="Group 183"/>
            <p:cNvGrpSpPr/>
            <p:nvPr/>
          </p:nvGrpSpPr>
          <p:grpSpPr>
            <a:xfrm>
              <a:off x="9281120" y="4440560"/>
              <a:ext cx="216024" cy="216023"/>
              <a:chOff x="9209112" y="7464897"/>
              <a:chExt cx="432048" cy="216023"/>
            </a:xfrm>
          </p:grpSpPr>
          <p:sp>
            <p:nvSpPr>
              <p:cNvPr id="185" name="Flowchart: Delay 18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6" name="Flowchart: Delay 18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88"/>
            <p:cNvGrpSpPr/>
            <p:nvPr/>
          </p:nvGrpSpPr>
          <p:grpSpPr>
            <a:xfrm>
              <a:off x="9569152" y="4440560"/>
              <a:ext cx="216024" cy="216023"/>
              <a:chOff x="9209112" y="7464897"/>
              <a:chExt cx="432048" cy="216023"/>
            </a:xfrm>
          </p:grpSpPr>
          <p:sp>
            <p:nvSpPr>
              <p:cNvPr id="190" name="Flowchart: Delay 18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1" name="Flowchart: Delay 19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 name="Group 193"/>
          <p:cNvGrpSpPr/>
          <p:nvPr/>
        </p:nvGrpSpPr>
        <p:grpSpPr>
          <a:xfrm>
            <a:off x="10145216" y="3000400"/>
            <a:ext cx="792088" cy="792088"/>
            <a:chOff x="8993088" y="4152528"/>
            <a:chExt cx="792088" cy="792088"/>
          </a:xfrm>
        </p:grpSpPr>
        <p:sp>
          <p:nvSpPr>
            <p:cNvPr id="195" name="Isosceles Triangle 194"/>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8" name="Group 178"/>
            <p:cNvGrpSpPr/>
            <p:nvPr/>
          </p:nvGrpSpPr>
          <p:grpSpPr>
            <a:xfrm>
              <a:off x="8993088" y="4440560"/>
              <a:ext cx="216024" cy="216023"/>
              <a:chOff x="9209112" y="7464897"/>
              <a:chExt cx="432048" cy="216023"/>
            </a:xfrm>
          </p:grpSpPr>
          <p:sp>
            <p:nvSpPr>
              <p:cNvPr id="208" name="Flowchart: Delay 20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9" name="Flowchart: Delay 20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97" name="Isosceles Triangle 196"/>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8" name="Isosceles Triangle 197"/>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0" name="Group 183"/>
            <p:cNvGrpSpPr/>
            <p:nvPr/>
          </p:nvGrpSpPr>
          <p:grpSpPr>
            <a:xfrm>
              <a:off x="9281120" y="4440560"/>
              <a:ext cx="216024" cy="216023"/>
              <a:chOff x="9209112" y="7464897"/>
              <a:chExt cx="432048" cy="216023"/>
            </a:xfrm>
          </p:grpSpPr>
          <p:sp>
            <p:nvSpPr>
              <p:cNvPr id="206" name="Flowchart: Delay 20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7" name="Flowchart: Delay 20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0" name="Isosceles Triangle 199"/>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1" name="Isosceles Triangle 200"/>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3" name="Group 188"/>
            <p:cNvGrpSpPr/>
            <p:nvPr/>
          </p:nvGrpSpPr>
          <p:grpSpPr>
            <a:xfrm>
              <a:off x="9569152" y="4440560"/>
              <a:ext cx="216024" cy="216023"/>
              <a:chOff x="9209112" y="7464897"/>
              <a:chExt cx="432048" cy="216023"/>
            </a:xfrm>
          </p:grpSpPr>
          <p:sp>
            <p:nvSpPr>
              <p:cNvPr id="204" name="Flowchart: Delay 20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5" name="Flowchart: Delay 20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3" name="Isosceles Triangle 202"/>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2" name="Group 249"/>
          <p:cNvGrpSpPr/>
          <p:nvPr/>
        </p:nvGrpSpPr>
        <p:grpSpPr>
          <a:xfrm>
            <a:off x="1864296" y="3000400"/>
            <a:ext cx="792088" cy="792088"/>
            <a:chOff x="8993088" y="4152528"/>
            <a:chExt cx="792088" cy="792088"/>
          </a:xfrm>
        </p:grpSpPr>
        <p:sp>
          <p:nvSpPr>
            <p:cNvPr id="251" name="Isosceles Triangle 250"/>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7" name="Group 251"/>
            <p:cNvGrpSpPr/>
            <p:nvPr/>
          </p:nvGrpSpPr>
          <p:grpSpPr>
            <a:xfrm>
              <a:off x="8993088" y="4440560"/>
              <a:ext cx="216024" cy="216023"/>
              <a:chOff x="9209112" y="7464897"/>
              <a:chExt cx="432048" cy="216023"/>
            </a:xfrm>
          </p:grpSpPr>
          <p:sp>
            <p:nvSpPr>
              <p:cNvPr id="264" name="Flowchart: Delay 26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5" name="Flowchart: Delay 26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3" name="Isosceles Triangle 252"/>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Isosceles Triangle 253"/>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8" name="Group 254"/>
            <p:cNvGrpSpPr/>
            <p:nvPr/>
          </p:nvGrpSpPr>
          <p:grpSpPr>
            <a:xfrm>
              <a:off x="9281120" y="4440560"/>
              <a:ext cx="216024" cy="216023"/>
              <a:chOff x="9209112" y="7464897"/>
              <a:chExt cx="432048" cy="216023"/>
            </a:xfrm>
          </p:grpSpPr>
          <p:sp>
            <p:nvSpPr>
              <p:cNvPr id="262" name="Flowchart: Delay 261"/>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3" name="Flowchart: Delay 262"/>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6" name="Isosceles Triangle 255"/>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Isosceles Triangle 256"/>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9" name="Group 257"/>
            <p:cNvGrpSpPr/>
            <p:nvPr/>
          </p:nvGrpSpPr>
          <p:grpSpPr>
            <a:xfrm>
              <a:off x="9569152" y="4440560"/>
              <a:ext cx="216024" cy="216023"/>
              <a:chOff x="9209112" y="7464897"/>
              <a:chExt cx="432048" cy="216023"/>
            </a:xfrm>
          </p:grpSpPr>
          <p:sp>
            <p:nvSpPr>
              <p:cNvPr id="260" name="Flowchart: Delay 25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1" name="Flowchart: Delay 26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9" name="Isosceles Triangle 258"/>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0" name="Group 265"/>
          <p:cNvGrpSpPr/>
          <p:nvPr/>
        </p:nvGrpSpPr>
        <p:grpSpPr>
          <a:xfrm>
            <a:off x="856184" y="3000400"/>
            <a:ext cx="792088" cy="792088"/>
            <a:chOff x="8993088" y="4152528"/>
            <a:chExt cx="792088" cy="792088"/>
          </a:xfrm>
        </p:grpSpPr>
        <p:sp>
          <p:nvSpPr>
            <p:cNvPr id="267" name="Isosceles Triangle 266"/>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1" name="Group 267"/>
            <p:cNvGrpSpPr/>
            <p:nvPr/>
          </p:nvGrpSpPr>
          <p:grpSpPr>
            <a:xfrm>
              <a:off x="8993088" y="4440560"/>
              <a:ext cx="216024" cy="216023"/>
              <a:chOff x="9209112" y="7464897"/>
              <a:chExt cx="432048" cy="216023"/>
            </a:xfrm>
          </p:grpSpPr>
          <p:sp>
            <p:nvSpPr>
              <p:cNvPr id="280" name="Flowchart: Delay 27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1" name="Flowchart: Delay 28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69" name="Isosceles Triangle 268"/>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0" name="Isosceles Triangle 269"/>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2" name="Group 270"/>
            <p:cNvGrpSpPr/>
            <p:nvPr/>
          </p:nvGrpSpPr>
          <p:grpSpPr>
            <a:xfrm>
              <a:off x="9281120" y="4440560"/>
              <a:ext cx="216024" cy="216023"/>
              <a:chOff x="9209112" y="7464897"/>
              <a:chExt cx="432048" cy="216023"/>
            </a:xfrm>
          </p:grpSpPr>
          <p:sp>
            <p:nvSpPr>
              <p:cNvPr id="278" name="Flowchart: Delay 27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9" name="Flowchart: Delay 27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2" name="Isosceles Triangle 271"/>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3" name="Isosceles Triangle 272"/>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3" name="Group 273"/>
            <p:cNvGrpSpPr/>
            <p:nvPr/>
          </p:nvGrpSpPr>
          <p:grpSpPr>
            <a:xfrm>
              <a:off x="9569152" y="4440560"/>
              <a:ext cx="216024" cy="216023"/>
              <a:chOff x="9209112" y="7464897"/>
              <a:chExt cx="432048" cy="216023"/>
            </a:xfrm>
          </p:grpSpPr>
          <p:sp>
            <p:nvSpPr>
              <p:cNvPr id="276" name="Flowchart: Delay 27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Flowchart: Delay 27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5" name="Isosceles Triangle 274"/>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4" name="Group 294"/>
          <p:cNvGrpSpPr/>
          <p:nvPr/>
        </p:nvGrpSpPr>
        <p:grpSpPr>
          <a:xfrm>
            <a:off x="2872408" y="3288432"/>
            <a:ext cx="792088" cy="216023"/>
            <a:chOff x="2728392" y="4440560"/>
            <a:chExt cx="792088" cy="216023"/>
          </a:xfrm>
        </p:grpSpPr>
        <p:grpSp>
          <p:nvGrpSpPr>
            <p:cNvPr id="65" name="Group 282"/>
            <p:cNvGrpSpPr/>
            <p:nvPr/>
          </p:nvGrpSpPr>
          <p:grpSpPr>
            <a:xfrm>
              <a:off x="2728392" y="4440560"/>
              <a:ext cx="216024" cy="216023"/>
              <a:chOff x="9209112" y="7464897"/>
              <a:chExt cx="432048" cy="216023"/>
            </a:xfrm>
          </p:grpSpPr>
          <p:sp>
            <p:nvSpPr>
              <p:cNvPr id="293" name="Flowchart: Delay 29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Flowchart: Delay 29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6" name="Group 284"/>
            <p:cNvGrpSpPr/>
            <p:nvPr/>
          </p:nvGrpSpPr>
          <p:grpSpPr>
            <a:xfrm>
              <a:off x="3016424" y="4440560"/>
              <a:ext cx="216024" cy="216023"/>
              <a:chOff x="9209112" y="7464897"/>
              <a:chExt cx="432048" cy="216023"/>
            </a:xfrm>
          </p:grpSpPr>
          <p:sp>
            <p:nvSpPr>
              <p:cNvPr id="291" name="Flowchart: Delay 29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2" name="Flowchart: Delay 29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7" name="Group 286"/>
            <p:cNvGrpSpPr/>
            <p:nvPr/>
          </p:nvGrpSpPr>
          <p:grpSpPr>
            <a:xfrm>
              <a:off x="3304456" y="4440560"/>
              <a:ext cx="216024" cy="216023"/>
              <a:chOff x="9209112" y="7464897"/>
              <a:chExt cx="432048" cy="216023"/>
            </a:xfrm>
          </p:grpSpPr>
          <p:sp>
            <p:nvSpPr>
              <p:cNvPr id="289" name="Flowchart: Delay 28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0" name="Flowchart: Delay 28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296" name="Rectangle 295"/>
          <p:cNvSpPr/>
          <p:nvPr/>
        </p:nvSpPr>
        <p:spPr bwMode="auto">
          <a:xfrm flipH="1">
            <a:off x="11081320"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7" name="Rectangle 296"/>
          <p:cNvSpPr/>
          <p:nvPr/>
        </p:nvSpPr>
        <p:spPr bwMode="auto">
          <a:xfrm flipH="1">
            <a:off x="11081320"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8" name="Rectangle 297"/>
          <p:cNvSpPr/>
          <p:nvPr/>
        </p:nvSpPr>
        <p:spPr bwMode="auto">
          <a:xfrm flipH="1">
            <a:off x="11081320"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9" name="Rectangle 298"/>
          <p:cNvSpPr/>
          <p:nvPr/>
        </p:nvSpPr>
        <p:spPr bwMode="auto">
          <a:xfrm flipH="1">
            <a:off x="11081320"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0" name="Rectangle 299"/>
          <p:cNvSpPr/>
          <p:nvPr/>
        </p:nvSpPr>
        <p:spPr bwMode="auto">
          <a:xfrm flipH="1">
            <a:off x="11081320"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1" name="Rectangle 300"/>
          <p:cNvSpPr/>
          <p:nvPr/>
        </p:nvSpPr>
        <p:spPr bwMode="auto">
          <a:xfrm flipH="1">
            <a:off x="11081320"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302" name="Straight Connector 301"/>
          <p:cNvCxnSpPr/>
          <p:nvPr/>
        </p:nvCxnSpPr>
        <p:spPr bwMode="auto">
          <a:xfrm flipH="1" flipV="1">
            <a:off x="11585376"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03" name="TextBox 302"/>
          <p:cNvSpPr txBox="1"/>
          <p:nvPr/>
        </p:nvSpPr>
        <p:spPr>
          <a:xfrm flipH="1">
            <a:off x="11585376" y="5357500"/>
            <a:ext cx="710451" cy="523220"/>
          </a:xfrm>
          <a:prstGeom prst="rect">
            <a:avLst/>
          </a:prstGeom>
          <a:noFill/>
        </p:spPr>
        <p:txBody>
          <a:bodyPr wrap="none" rtlCol="0">
            <a:spAutoFit/>
          </a:bodyPr>
          <a:lstStyle/>
          <a:p>
            <a:r>
              <a:rPr lang="en-US" sz="1400" dirty="0" smtClean="0"/>
              <a:t>E-NNI</a:t>
            </a:r>
          </a:p>
          <a:p>
            <a:r>
              <a:rPr lang="en-US" sz="1400" dirty="0" smtClean="0"/>
              <a:t>Link 4</a:t>
            </a:r>
            <a:endParaRPr lang="en-GB" sz="1400" dirty="0"/>
          </a:p>
        </p:txBody>
      </p:sp>
      <p:grpSp>
        <p:nvGrpSpPr>
          <p:cNvPr id="68" name="Group 303"/>
          <p:cNvGrpSpPr/>
          <p:nvPr/>
        </p:nvGrpSpPr>
        <p:grpSpPr>
          <a:xfrm>
            <a:off x="11151150" y="3000400"/>
            <a:ext cx="792088" cy="792088"/>
            <a:chOff x="8993088" y="4152528"/>
            <a:chExt cx="792088" cy="792088"/>
          </a:xfrm>
        </p:grpSpPr>
        <p:sp>
          <p:nvSpPr>
            <p:cNvPr id="305" name="Isosceles Triangle 304"/>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9" name="Group 178"/>
            <p:cNvGrpSpPr/>
            <p:nvPr/>
          </p:nvGrpSpPr>
          <p:grpSpPr>
            <a:xfrm>
              <a:off x="8993088" y="4440560"/>
              <a:ext cx="216024" cy="216023"/>
              <a:chOff x="9209112" y="7464897"/>
              <a:chExt cx="432048" cy="216023"/>
            </a:xfrm>
          </p:grpSpPr>
          <p:sp>
            <p:nvSpPr>
              <p:cNvPr id="318" name="Flowchart: Delay 31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9" name="Flowchart: Delay 31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07" name="Isosceles Triangle 306"/>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8" name="Isosceles Triangle 307"/>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0" name="Group 183"/>
            <p:cNvGrpSpPr/>
            <p:nvPr/>
          </p:nvGrpSpPr>
          <p:grpSpPr>
            <a:xfrm>
              <a:off x="9281120" y="4440560"/>
              <a:ext cx="216024" cy="216023"/>
              <a:chOff x="9209112" y="7464897"/>
              <a:chExt cx="432048" cy="216023"/>
            </a:xfrm>
          </p:grpSpPr>
          <p:sp>
            <p:nvSpPr>
              <p:cNvPr id="316" name="Flowchart: Delay 31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7" name="Flowchart: Delay 31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10" name="Isosceles Triangle 309"/>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1" name="Isosceles Triangle 310"/>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1" name="Group 188"/>
            <p:cNvGrpSpPr/>
            <p:nvPr/>
          </p:nvGrpSpPr>
          <p:grpSpPr>
            <a:xfrm>
              <a:off x="9569152" y="4440560"/>
              <a:ext cx="216024" cy="216023"/>
              <a:chOff x="9209112" y="7464897"/>
              <a:chExt cx="432048" cy="216023"/>
            </a:xfrm>
          </p:grpSpPr>
          <p:sp>
            <p:nvSpPr>
              <p:cNvPr id="314" name="Flowchart: Delay 31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5" name="Flowchart: Delay 31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13" name="Isosceles Triangle 312"/>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324"/>
          <p:cNvGrpSpPr/>
          <p:nvPr/>
        </p:nvGrpSpPr>
        <p:grpSpPr>
          <a:xfrm>
            <a:off x="10369152" y="4368552"/>
            <a:ext cx="1424336" cy="216024"/>
            <a:chOff x="10225136" y="5376664"/>
            <a:chExt cx="1424336" cy="216024"/>
          </a:xfrm>
        </p:grpSpPr>
        <p:sp>
          <p:nvSpPr>
            <p:cNvPr id="143" name="Isosceles Triangle 142"/>
            <p:cNvSpPr/>
            <p:nvPr/>
          </p:nvSpPr>
          <p:spPr bwMode="auto">
            <a:xfrm flipV="1">
              <a:off x="112253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1" name="Isosceles Triangle 320"/>
            <p:cNvSpPr/>
            <p:nvPr/>
          </p:nvSpPr>
          <p:spPr bwMode="auto">
            <a:xfrm flipV="1">
              <a:off x="102251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3" name="Group 325"/>
          <p:cNvGrpSpPr/>
          <p:nvPr/>
        </p:nvGrpSpPr>
        <p:grpSpPr>
          <a:xfrm>
            <a:off x="1000200" y="4368552"/>
            <a:ext cx="1512168" cy="216024"/>
            <a:chOff x="7120880" y="5376664"/>
            <a:chExt cx="1512168" cy="216024"/>
          </a:xfrm>
        </p:grpSpPr>
        <p:sp>
          <p:nvSpPr>
            <p:cNvPr id="330" name="Isosceles Triangle 329"/>
            <p:cNvSpPr/>
            <p:nvPr/>
          </p:nvSpPr>
          <p:spPr bwMode="auto">
            <a:xfrm flipV="1">
              <a:off x="8208912"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flipV="1">
              <a:off x="7120880"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89" name="Rectangle 388"/>
          <p:cNvSpPr/>
          <p:nvPr/>
        </p:nvSpPr>
        <p:spPr bwMode="auto">
          <a:xfrm>
            <a:off x="2800400"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90" name="Rectangle 389"/>
          <p:cNvSpPr/>
          <p:nvPr/>
        </p:nvSpPr>
        <p:spPr bwMode="auto">
          <a:xfrm>
            <a:off x="2800400"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397" name="Straight Connector 396"/>
          <p:cNvCxnSpPr/>
          <p:nvPr/>
        </p:nvCxnSpPr>
        <p:spPr bwMode="auto">
          <a:xfrm>
            <a:off x="3304456"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8" name="Rectangle 397"/>
          <p:cNvSpPr/>
          <p:nvPr/>
        </p:nvSpPr>
        <p:spPr bwMode="auto">
          <a:xfrm>
            <a:off x="2800400"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1" name="Rectangle 400"/>
          <p:cNvSpPr/>
          <p:nvPr/>
        </p:nvSpPr>
        <p:spPr bwMode="auto">
          <a:xfrm>
            <a:off x="2800400"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4" name="Rectangle 403"/>
          <p:cNvSpPr/>
          <p:nvPr/>
        </p:nvSpPr>
        <p:spPr bwMode="auto">
          <a:xfrm>
            <a:off x="2800400"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7" name="Rectangle 506"/>
          <p:cNvSpPr/>
          <p:nvPr/>
        </p:nvSpPr>
        <p:spPr bwMode="auto">
          <a:xfrm>
            <a:off x="4816624"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8" name="Rectangle 507"/>
          <p:cNvSpPr/>
          <p:nvPr/>
        </p:nvSpPr>
        <p:spPr bwMode="auto">
          <a:xfrm>
            <a:off x="4816624"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09" name="Straight Connector 508"/>
          <p:cNvCxnSpPr/>
          <p:nvPr/>
        </p:nvCxnSpPr>
        <p:spPr bwMode="auto">
          <a:xfrm>
            <a:off x="5320680"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0" name="Rectangle 509"/>
          <p:cNvSpPr/>
          <p:nvPr/>
        </p:nvSpPr>
        <p:spPr bwMode="auto">
          <a:xfrm>
            <a:off x="4816624"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1" name="Rectangle 510"/>
          <p:cNvSpPr/>
          <p:nvPr/>
        </p:nvSpPr>
        <p:spPr bwMode="auto">
          <a:xfrm>
            <a:off x="4816624"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2" name="Rectangle 511"/>
          <p:cNvSpPr/>
          <p:nvPr/>
        </p:nvSpPr>
        <p:spPr bwMode="auto">
          <a:xfrm>
            <a:off x="4816624"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5" name="Isosceles Triangle 514"/>
          <p:cNvSpPr/>
          <p:nvPr/>
        </p:nvSpPr>
        <p:spPr bwMode="auto">
          <a:xfrm flipV="1">
            <a:off x="4969024"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6" name="Isosceles Triangle 515"/>
          <p:cNvSpPr/>
          <p:nvPr/>
        </p:nvSpPr>
        <p:spPr bwMode="auto">
          <a:xfrm flipV="1">
            <a:off x="5329064"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7" name="Isosceles Triangle 516"/>
          <p:cNvSpPr/>
          <p:nvPr/>
        </p:nvSpPr>
        <p:spPr bwMode="auto">
          <a:xfrm flipV="1">
            <a:off x="3096816"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19" name="Straight Arrow Connector 518"/>
          <p:cNvCxnSpPr/>
          <p:nvPr/>
        </p:nvCxnSpPr>
        <p:spPr bwMode="auto">
          <a:xfrm>
            <a:off x="640160" y="2928392"/>
            <a:ext cx="2178"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520" name="TextBox 519"/>
          <p:cNvSpPr txBox="1"/>
          <p:nvPr/>
        </p:nvSpPr>
        <p:spPr>
          <a:xfrm rot="16200000" flipH="1">
            <a:off x="367226" y="3849399"/>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cxnSp>
        <p:nvCxnSpPr>
          <p:cNvPr id="521" name="Straight Arrow Connector 520"/>
          <p:cNvCxnSpPr/>
          <p:nvPr/>
        </p:nvCxnSpPr>
        <p:spPr bwMode="auto">
          <a:xfrm>
            <a:off x="12203250" y="2928392"/>
            <a:ext cx="2178"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522" name="TextBox 521"/>
          <p:cNvSpPr txBox="1"/>
          <p:nvPr/>
        </p:nvSpPr>
        <p:spPr>
          <a:xfrm rot="5400000">
            <a:off x="11960514" y="3849399"/>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523" name="Rectangle 522"/>
          <p:cNvSpPr/>
          <p:nvPr/>
        </p:nvSpPr>
        <p:spPr bwMode="auto">
          <a:xfrm>
            <a:off x="7048872"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4" name="Rectangle 523"/>
          <p:cNvSpPr/>
          <p:nvPr/>
        </p:nvSpPr>
        <p:spPr bwMode="auto">
          <a:xfrm>
            <a:off x="7048872"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25" name="Straight Connector 524"/>
          <p:cNvCxnSpPr/>
          <p:nvPr/>
        </p:nvCxnSpPr>
        <p:spPr bwMode="auto">
          <a:xfrm>
            <a:off x="7552928"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26" name="Rectangle 525"/>
          <p:cNvSpPr/>
          <p:nvPr/>
        </p:nvSpPr>
        <p:spPr bwMode="auto">
          <a:xfrm>
            <a:off x="7048872"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7" name="Rectangle 526"/>
          <p:cNvSpPr/>
          <p:nvPr/>
        </p:nvSpPr>
        <p:spPr bwMode="auto">
          <a:xfrm>
            <a:off x="7048872"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8" name="Rectangle 527"/>
          <p:cNvSpPr/>
          <p:nvPr/>
        </p:nvSpPr>
        <p:spPr bwMode="auto">
          <a:xfrm>
            <a:off x="7048872"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9" name="Rectangle 528"/>
          <p:cNvSpPr/>
          <p:nvPr/>
        </p:nvSpPr>
        <p:spPr bwMode="auto">
          <a:xfrm>
            <a:off x="8056984"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0" name="Rectangle 529"/>
          <p:cNvSpPr/>
          <p:nvPr/>
        </p:nvSpPr>
        <p:spPr bwMode="auto">
          <a:xfrm>
            <a:off x="8056984"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31" name="Straight Connector 530"/>
          <p:cNvCxnSpPr/>
          <p:nvPr/>
        </p:nvCxnSpPr>
        <p:spPr bwMode="auto">
          <a:xfrm>
            <a:off x="8561040" y="451256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32" name="Rectangle 531"/>
          <p:cNvSpPr/>
          <p:nvPr/>
        </p:nvSpPr>
        <p:spPr bwMode="auto">
          <a:xfrm>
            <a:off x="8056984" y="472859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3" name="Rectangle 532"/>
          <p:cNvSpPr/>
          <p:nvPr/>
        </p:nvSpPr>
        <p:spPr bwMode="auto">
          <a:xfrm>
            <a:off x="8056984"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4" name="Rectangle 533"/>
          <p:cNvSpPr/>
          <p:nvPr/>
        </p:nvSpPr>
        <p:spPr bwMode="auto">
          <a:xfrm>
            <a:off x="8056984" y="516064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5" name="Rectangle 534"/>
          <p:cNvSpPr/>
          <p:nvPr/>
        </p:nvSpPr>
        <p:spPr bwMode="auto">
          <a:xfrm>
            <a:off x="9065096"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6" name="Rectangle 535"/>
          <p:cNvSpPr/>
          <p:nvPr/>
        </p:nvSpPr>
        <p:spPr bwMode="auto">
          <a:xfrm>
            <a:off x="906509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37" name="Straight Connector 536"/>
          <p:cNvCxnSpPr/>
          <p:nvPr/>
        </p:nvCxnSpPr>
        <p:spPr bwMode="auto">
          <a:xfrm>
            <a:off x="9569152"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38" name="Rectangle 537"/>
          <p:cNvSpPr/>
          <p:nvPr/>
        </p:nvSpPr>
        <p:spPr bwMode="auto">
          <a:xfrm>
            <a:off x="9065096"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9" name="Rectangle 538"/>
          <p:cNvSpPr/>
          <p:nvPr/>
        </p:nvSpPr>
        <p:spPr bwMode="auto">
          <a:xfrm>
            <a:off x="9065096"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40" name="Rectangle 539"/>
          <p:cNvSpPr/>
          <p:nvPr/>
        </p:nvSpPr>
        <p:spPr bwMode="auto">
          <a:xfrm>
            <a:off x="9065096"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41" name="Isosceles Triangle 540"/>
          <p:cNvSpPr/>
          <p:nvPr/>
        </p:nvSpPr>
        <p:spPr bwMode="auto">
          <a:xfrm flipV="1">
            <a:off x="8201000" y="523264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2" name="Isosceles Triangle 541"/>
          <p:cNvSpPr/>
          <p:nvPr/>
        </p:nvSpPr>
        <p:spPr bwMode="auto">
          <a:xfrm flipV="1">
            <a:off x="8569424" y="523264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3" name="Isosceles Triangle 542"/>
          <p:cNvSpPr/>
          <p:nvPr/>
        </p:nvSpPr>
        <p:spPr bwMode="auto">
          <a:xfrm flipV="1">
            <a:off x="7552928"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4" name="Isosceles Triangle 543"/>
          <p:cNvSpPr/>
          <p:nvPr/>
        </p:nvSpPr>
        <p:spPr bwMode="auto">
          <a:xfrm flipV="1">
            <a:off x="9425136"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5" name="Isosceles Triangle 544"/>
          <p:cNvSpPr/>
          <p:nvPr/>
        </p:nvSpPr>
        <p:spPr bwMode="auto">
          <a:xfrm flipV="1">
            <a:off x="7192888"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 name="Freeform 53"/>
          <p:cNvSpPr/>
          <p:nvPr/>
        </p:nvSpPr>
        <p:spPr bwMode="auto">
          <a:xfrm flipH="1" flipV="1">
            <a:off x="6400800" y="5664693"/>
            <a:ext cx="1296144" cy="21602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32" name="Freeform 631"/>
          <p:cNvSpPr/>
          <p:nvPr/>
        </p:nvSpPr>
        <p:spPr bwMode="auto">
          <a:xfrm flipV="1">
            <a:off x="5104656" y="5664691"/>
            <a:ext cx="1296144" cy="21602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36" name="Freeform 635"/>
          <p:cNvSpPr/>
          <p:nvPr/>
        </p:nvSpPr>
        <p:spPr bwMode="auto">
          <a:xfrm flipH="1" flipV="1">
            <a:off x="6040760" y="5664698"/>
            <a:ext cx="1296144" cy="144016"/>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37" name="Freeform 636"/>
          <p:cNvSpPr/>
          <p:nvPr/>
        </p:nvSpPr>
        <p:spPr bwMode="auto">
          <a:xfrm flipV="1">
            <a:off x="5464696" y="5664696"/>
            <a:ext cx="1296144" cy="144016"/>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cxnSp>
        <p:nvCxnSpPr>
          <p:cNvPr id="640" name="Straight Arrow Connector 639"/>
          <p:cNvCxnSpPr/>
          <p:nvPr/>
        </p:nvCxnSpPr>
        <p:spPr bwMode="auto">
          <a:xfrm>
            <a:off x="6832848" y="4944616"/>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641" name="TextBox 640"/>
          <p:cNvSpPr txBox="1"/>
          <p:nvPr/>
        </p:nvSpPr>
        <p:spPr>
          <a:xfrm rot="16200000" flipH="1">
            <a:off x="6559914" y="5217551"/>
            <a:ext cx="504058" cy="246221"/>
          </a:xfrm>
          <a:prstGeom prst="rect">
            <a:avLst/>
          </a:prstGeom>
          <a:solidFill>
            <a:schemeClr val="bg1"/>
          </a:solidFill>
        </p:spPr>
        <p:txBody>
          <a:bodyPr wrap="square" lIns="0" tIns="0" rIns="0" bIns="0" rtlCol="0">
            <a:spAutoFit/>
          </a:bodyPr>
          <a:lstStyle/>
          <a:p>
            <a:pPr algn="ctr"/>
            <a:r>
              <a:rPr lang="en-GB" sz="1600" dirty="0" smtClean="0"/>
              <a:t>CBP</a:t>
            </a:r>
            <a:endParaRPr lang="en-GB" sz="1600" dirty="0"/>
          </a:p>
        </p:txBody>
      </p:sp>
      <p:cxnSp>
        <p:nvCxnSpPr>
          <p:cNvPr id="643" name="Straight Arrow Connector 642"/>
          <p:cNvCxnSpPr/>
          <p:nvPr/>
        </p:nvCxnSpPr>
        <p:spPr bwMode="auto">
          <a:xfrm>
            <a:off x="5896744" y="4944616"/>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644" name="TextBox 643"/>
          <p:cNvSpPr txBox="1"/>
          <p:nvPr/>
        </p:nvSpPr>
        <p:spPr>
          <a:xfrm rot="5400000">
            <a:off x="5665620" y="5217551"/>
            <a:ext cx="504058" cy="246221"/>
          </a:xfrm>
          <a:prstGeom prst="rect">
            <a:avLst/>
          </a:prstGeom>
          <a:solidFill>
            <a:schemeClr val="bg1"/>
          </a:solidFill>
        </p:spPr>
        <p:txBody>
          <a:bodyPr wrap="square" lIns="0" tIns="0" rIns="0" bIns="0" rtlCol="0">
            <a:spAutoFit/>
          </a:bodyPr>
          <a:lstStyle/>
          <a:p>
            <a:pPr algn="ctr"/>
            <a:r>
              <a:rPr lang="en-GB" sz="1600" dirty="0" smtClean="0"/>
              <a:t>CBP</a:t>
            </a:r>
            <a:endParaRPr lang="en-GB" sz="1600" dirty="0"/>
          </a:p>
        </p:txBody>
      </p:sp>
      <p:sp>
        <p:nvSpPr>
          <p:cNvPr id="114" name="TextBox 113"/>
          <p:cNvSpPr txBox="1"/>
          <p:nvPr/>
        </p:nvSpPr>
        <p:spPr>
          <a:xfrm>
            <a:off x="6040760" y="4920516"/>
            <a:ext cx="720080" cy="600164"/>
          </a:xfrm>
          <a:prstGeom prst="rect">
            <a:avLst/>
          </a:prstGeom>
          <a:noFill/>
        </p:spPr>
        <p:txBody>
          <a:bodyPr wrap="square" rtlCol="0">
            <a:spAutoFit/>
          </a:bodyPr>
          <a:lstStyle/>
          <a:p>
            <a:pPr algn="ctr"/>
            <a:r>
              <a:rPr lang="en-US" sz="1100" b="0" dirty="0" smtClean="0"/>
              <a:t>Network  Virtual Link</a:t>
            </a:r>
          </a:p>
        </p:txBody>
      </p:sp>
      <p:sp>
        <p:nvSpPr>
          <p:cNvPr id="656" name="Freeform 655"/>
          <p:cNvSpPr/>
          <p:nvPr/>
        </p:nvSpPr>
        <p:spPr bwMode="auto">
          <a:xfrm flipH="1" flipV="1">
            <a:off x="6400800" y="5664698"/>
            <a:ext cx="3168352" cy="288030"/>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57" name="Freeform 656"/>
          <p:cNvSpPr/>
          <p:nvPr/>
        </p:nvSpPr>
        <p:spPr bwMode="auto">
          <a:xfrm flipV="1">
            <a:off x="3232448" y="5664696"/>
            <a:ext cx="3168352" cy="288032"/>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39" name="TextBox 338"/>
          <p:cNvSpPr txBox="1"/>
          <p:nvPr/>
        </p:nvSpPr>
        <p:spPr>
          <a:xfrm>
            <a:off x="1936304" y="6168752"/>
            <a:ext cx="864096" cy="600164"/>
          </a:xfrm>
          <a:prstGeom prst="rect">
            <a:avLst/>
          </a:prstGeom>
          <a:noFill/>
        </p:spPr>
        <p:txBody>
          <a:bodyPr wrap="square" rtlCol="0">
            <a:spAutoFit/>
          </a:bodyPr>
          <a:lstStyle/>
          <a:p>
            <a:pPr algn="ctr"/>
            <a:r>
              <a:rPr lang="en-US" sz="1100" b="0" dirty="0" smtClean="0"/>
              <a:t>Intra-DAS Virtual Link</a:t>
            </a:r>
            <a:endParaRPr lang="en-GB" sz="1100" b="0" dirty="0"/>
          </a:p>
        </p:txBody>
      </p:sp>
      <p:cxnSp>
        <p:nvCxnSpPr>
          <p:cNvPr id="659" name="Straight Connector 658"/>
          <p:cNvCxnSpPr/>
          <p:nvPr/>
        </p:nvCxnSpPr>
        <p:spPr bwMode="auto">
          <a:xfrm flipH="1">
            <a:off x="2584376" y="5880720"/>
            <a:ext cx="576064" cy="36004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661" name="Straight Connector 660"/>
          <p:cNvCxnSpPr/>
          <p:nvPr/>
        </p:nvCxnSpPr>
        <p:spPr bwMode="auto">
          <a:xfrm flipH="1">
            <a:off x="6256784" y="5448672"/>
            <a:ext cx="144016" cy="36004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663" name="Straight Connector 662"/>
          <p:cNvCxnSpPr/>
          <p:nvPr/>
        </p:nvCxnSpPr>
        <p:spPr bwMode="auto">
          <a:xfrm flipH="1">
            <a:off x="6400800" y="5880720"/>
            <a:ext cx="144016" cy="360040"/>
          </a:xfrm>
          <a:prstGeom prst="line">
            <a:avLst/>
          </a:prstGeom>
          <a:solidFill>
            <a:schemeClr val="accent1"/>
          </a:solidFill>
          <a:ln w="9525" cap="flat" cmpd="sng" algn="ctr">
            <a:solidFill>
              <a:schemeClr val="tx1"/>
            </a:solidFill>
            <a:prstDash val="sysDot"/>
            <a:round/>
            <a:headEnd type="none" w="med" len="med"/>
            <a:tailEnd type="none" w="med" len="med"/>
          </a:ln>
          <a:effectLst/>
        </p:spPr>
      </p:cxnSp>
      <p:grpSp>
        <p:nvGrpSpPr>
          <p:cNvPr id="99" name="Group 319"/>
          <p:cNvGrpSpPr/>
          <p:nvPr/>
        </p:nvGrpSpPr>
        <p:grpSpPr>
          <a:xfrm>
            <a:off x="8128992" y="3288433"/>
            <a:ext cx="792088" cy="216023"/>
            <a:chOff x="8993088" y="4440560"/>
            <a:chExt cx="792088" cy="216023"/>
          </a:xfrm>
        </p:grpSpPr>
        <p:grpSp>
          <p:nvGrpSpPr>
            <p:cNvPr id="100" name="Group 178"/>
            <p:cNvGrpSpPr/>
            <p:nvPr/>
          </p:nvGrpSpPr>
          <p:grpSpPr>
            <a:xfrm>
              <a:off x="8993088" y="4440560"/>
              <a:ext cx="216024" cy="216023"/>
              <a:chOff x="9209112" y="7464897"/>
              <a:chExt cx="432048" cy="216023"/>
            </a:xfrm>
          </p:grpSpPr>
          <p:sp>
            <p:nvSpPr>
              <p:cNvPr id="402" name="Flowchart: Delay 401"/>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3" name="Flowchart: Delay 402"/>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01" name="Group 183"/>
            <p:cNvGrpSpPr/>
            <p:nvPr/>
          </p:nvGrpSpPr>
          <p:grpSpPr>
            <a:xfrm>
              <a:off x="9281120" y="4440560"/>
              <a:ext cx="216024" cy="216023"/>
              <a:chOff x="9209112" y="7464897"/>
              <a:chExt cx="432048" cy="216023"/>
            </a:xfrm>
          </p:grpSpPr>
          <p:sp>
            <p:nvSpPr>
              <p:cNvPr id="399" name="Flowchart: Delay 39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0" name="Flowchart: Delay 39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02" name="Group 188"/>
            <p:cNvGrpSpPr/>
            <p:nvPr/>
          </p:nvGrpSpPr>
          <p:grpSpPr>
            <a:xfrm>
              <a:off x="9569152" y="4440560"/>
              <a:ext cx="216024" cy="216023"/>
              <a:chOff x="9209112" y="7464897"/>
              <a:chExt cx="432048" cy="216023"/>
            </a:xfrm>
          </p:grpSpPr>
          <p:sp>
            <p:nvSpPr>
              <p:cNvPr id="395" name="Flowchart: Delay 39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6" name="Flowchart: Delay 39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104" name="Group 319"/>
          <p:cNvGrpSpPr/>
          <p:nvPr/>
        </p:nvGrpSpPr>
        <p:grpSpPr>
          <a:xfrm>
            <a:off x="7120880" y="3288432"/>
            <a:ext cx="792088" cy="216023"/>
            <a:chOff x="8993088" y="4440560"/>
            <a:chExt cx="792088" cy="216023"/>
          </a:xfrm>
        </p:grpSpPr>
        <p:grpSp>
          <p:nvGrpSpPr>
            <p:cNvPr id="105" name="Group 178"/>
            <p:cNvGrpSpPr/>
            <p:nvPr/>
          </p:nvGrpSpPr>
          <p:grpSpPr>
            <a:xfrm>
              <a:off x="8993088" y="4440560"/>
              <a:ext cx="216024" cy="216023"/>
              <a:chOff x="9209112" y="7464897"/>
              <a:chExt cx="432048" cy="216023"/>
            </a:xfrm>
          </p:grpSpPr>
          <p:sp>
            <p:nvSpPr>
              <p:cNvPr id="413" name="Flowchart: Delay 41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4" name="Flowchart: Delay 41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06" name="Group 183"/>
            <p:cNvGrpSpPr/>
            <p:nvPr/>
          </p:nvGrpSpPr>
          <p:grpSpPr>
            <a:xfrm>
              <a:off x="9281120" y="4440560"/>
              <a:ext cx="216024" cy="216023"/>
              <a:chOff x="9209112" y="7464897"/>
              <a:chExt cx="432048" cy="216023"/>
            </a:xfrm>
          </p:grpSpPr>
          <p:sp>
            <p:nvSpPr>
              <p:cNvPr id="411" name="Flowchart: Delay 41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2" name="Flowchart: Delay 41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07" name="Group 188"/>
            <p:cNvGrpSpPr/>
            <p:nvPr/>
          </p:nvGrpSpPr>
          <p:grpSpPr>
            <a:xfrm>
              <a:off x="9569152" y="4440560"/>
              <a:ext cx="216024" cy="216023"/>
              <a:chOff x="9209112" y="7464897"/>
              <a:chExt cx="432048" cy="216023"/>
            </a:xfrm>
          </p:grpSpPr>
          <p:sp>
            <p:nvSpPr>
              <p:cNvPr id="409" name="Flowchart: Delay 40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0" name="Flowchart: Delay 40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108" name="Group 319"/>
          <p:cNvGrpSpPr/>
          <p:nvPr/>
        </p:nvGrpSpPr>
        <p:grpSpPr>
          <a:xfrm>
            <a:off x="4888632" y="3288432"/>
            <a:ext cx="792088" cy="216023"/>
            <a:chOff x="8993088" y="4440560"/>
            <a:chExt cx="792088" cy="216023"/>
          </a:xfrm>
        </p:grpSpPr>
        <p:grpSp>
          <p:nvGrpSpPr>
            <p:cNvPr id="109" name="Group 178"/>
            <p:cNvGrpSpPr/>
            <p:nvPr/>
          </p:nvGrpSpPr>
          <p:grpSpPr>
            <a:xfrm>
              <a:off x="8993088" y="4440560"/>
              <a:ext cx="216024" cy="216023"/>
              <a:chOff x="9209112" y="7464897"/>
              <a:chExt cx="432048" cy="216023"/>
            </a:xfrm>
          </p:grpSpPr>
          <p:sp>
            <p:nvSpPr>
              <p:cNvPr id="423" name="Flowchart: Delay 42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4" name="Flowchart: Delay 42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0" name="Group 183"/>
            <p:cNvGrpSpPr/>
            <p:nvPr/>
          </p:nvGrpSpPr>
          <p:grpSpPr>
            <a:xfrm>
              <a:off x="9281120" y="4440560"/>
              <a:ext cx="216024" cy="216023"/>
              <a:chOff x="9209112" y="7464897"/>
              <a:chExt cx="432048" cy="216023"/>
            </a:xfrm>
          </p:grpSpPr>
          <p:sp>
            <p:nvSpPr>
              <p:cNvPr id="421" name="Flowchart: Delay 42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2" name="Flowchart: Delay 42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1" name="Group 188"/>
            <p:cNvGrpSpPr/>
            <p:nvPr/>
          </p:nvGrpSpPr>
          <p:grpSpPr>
            <a:xfrm>
              <a:off x="9569152" y="4440560"/>
              <a:ext cx="216024" cy="216023"/>
              <a:chOff x="9209112" y="7464897"/>
              <a:chExt cx="432048" cy="216023"/>
            </a:xfrm>
          </p:grpSpPr>
          <p:sp>
            <p:nvSpPr>
              <p:cNvPr id="419" name="Flowchart: Delay 41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0" name="Flowchart: Delay 41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16" name="Rectangle 15"/>
          <p:cNvSpPr/>
          <p:nvPr/>
        </p:nvSpPr>
        <p:spPr bwMode="auto">
          <a:xfrm>
            <a:off x="3808511" y="2712368"/>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08511"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08511"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1" name="Rectangle 500"/>
          <p:cNvSpPr/>
          <p:nvPr/>
        </p:nvSpPr>
        <p:spPr bwMode="auto">
          <a:xfrm>
            <a:off x="3808512"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2" name="Rectangle 501"/>
          <p:cNvSpPr/>
          <p:nvPr/>
        </p:nvSpPr>
        <p:spPr bwMode="auto">
          <a:xfrm>
            <a:off x="3808512"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03" name="Straight Connector 502"/>
          <p:cNvCxnSpPr/>
          <p:nvPr/>
        </p:nvCxnSpPr>
        <p:spPr bwMode="auto">
          <a:xfrm>
            <a:off x="4312568" y="451256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4" name="Rectangle 503"/>
          <p:cNvSpPr/>
          <p:nvPr/>
        </p:nvSpPr>
        <p:spPr bwMode="auto">
          <a:xfrm>
            <a:off x="3808512" y="472859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5" name="Rectangle 504"/>
          <p:cNvSpPr/>
          <p:nvPr/>
        </p:nvSpPr>
        <p:spPr bwMode="auto">
          <a:xfrm>
            <a:off x="3808512"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6" name="Rectangle 505"/>
          <p:cNvSpPr/>
          <p:nvPr/>
        </p:nvSpPr>
        <p:spPr bwMode="auto">
          <a:xfrm>
            <a:off x="3808512" y="516064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3" name="Isosceles Triangle 512"/>
          <p:cNvSpPr/>
          <p:nvPr/>
        </p:nvSpPr>
        <p:spPr bwMode="auto">
          <a:xfrm flipV="1">
            <a:off x="3952528" y="523264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4" name="Isosceles Triangle 513"/>
          <p:cNvSpPr/>
          <p:nvPr/>
        </p:nvSpPr>
        <p:spPr bwMode="auto">
          <a:xfrm flipV="1">
            <a:off x="4320952" y="523264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2" name="Group 319"/>
          <p:cNvGrpSpPr/>
          <p:nvPr/>
        </p:nvGrpSpPr>
        <p:grpSpPr>
          <a:xfrm>
            <a:off x="3880520" y="3288433"/>
            <a:ext cx="792088" cy="216023"/>
            <a:chOff x="8993088" y="4440560"/>
            <a:chExt cx="792088" cy="216023"/>
          </a:xfrm>
        </p:grpSpPr>
        <p:grpSp>
          <p:nvGrpSpPr>
            <p:cNvPr id="113" name="Group 178"/>
            <p:cNvGrpSpPr/>
            <p:nvPr/>
          </p:nvGrpSpPr>
          <p:grpSpPr>
            <a:xfrm>
              <a:off x="8993088" y="4440560"/>
              <a:ext cx="216024" cy="216023"/>
              <a:chOff x="9209112" y="7464897"/>
              <a:chExt cx="432048" cy="216023"/>
            </a:xfrm>
          </p:grpSpPr>
          <p:sp>
            <p:nvSpPr>
              <p:cNvPr id="433" name="Flowchart: Delay 43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4" name="Flowchart: Delay 43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5" name="Group 183"/>
            <p:cNvGrpSpPr/>
            <p:nvPr/>
          </p:nvGrpSpPr>
          <p:grpSpPr>
            <a:xfrm>
              <a:off x="9281120" y="4440560"/>
              <a:ext cx="216024" cy="216023"/>
              <a:chOff x="9209112" y="7464897"/>
              <a:chExt cx="432048" cy="216023"/>
            </a:xfrm>
          </p:grpSpPr>
          <p:sp>
            <p:nvSpPr>
              <p:cNvPr id="431" name="Flowchart: Delay 43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2" name="Flowchart: Delay 43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6" name="Group 188"/>
            <p:cNvGrpSpPr/>
            <p:nvPr/>
          </p:nvGrpSpPr>
          <p:grpSpPr>
            <a:xfrm>
              <a:off x="9569152" y="4440560"/>
              <a:ext cx="216024" cy="216023"/>
              <a:chOff x="9209112" y="7464897"/>
              <a:chExt cx="432048" cy="216023"/>
            </a:xfrm>
          </p:grpSpPr>
          <p:sp>
            <p:nvSpPr>
              <p:cNvPr id="429" name="Flowchart: Delay 42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0" name="Flowchart: Delay 42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439" name="TextBox 438"/>
          <p:cNvSpPr txBox="1"/>
          <p:nvPr/>
        </p:nvSpPr>
        <p:spPr>
          <a:xfrm>
            <a:off x="2152328" y="5377825"/>
            <a:ext cx="864096" cy="430887"/>
          </a:xfrm>
          <a:prstGeom prst="rect">
            <a:avLst/>
          </a:prstGeom>
          <a:noFill/>
        </p:spPr>
        <p:txBody>
          <a:bodyPr wrap="square" rtlCol="0">
            <a:spAutoFit/>
          </a:bodyPr>
          <a:lstStyle/>
          <a:p>
            <a:pPr algn="ctr"/>
            <a:r>
              <a:rPr lang="en-GB" sz="1100" b="0" dirty="0" smtClean="0"/>
              <a:t>BVLAN</a:t>
            </a:r>
            <a:endParaRPr lang="en-US" sz="1100" b="0" dirty="0" smtClean="0"/>
          </a:p>
          <a:p>
            <a:pPr algn="ctr"/>
            <a:r>
              <a:rPr lang="en-GB" sz="1100" b="0" dirty="0" smtClean="0"/>
              <a:t>MEP</a:t>
            </a:r>
            <a:endParaRPr lang="en-GB" sz="1100" b="0" dirty="0"/>
          </a:p>
        </p:txBody>
      </p:sp>
      <p:sp>
        <p:nvSpPr>
          <p:cNvPr id="441" name="TextBox 440"/>
          <p:cNvSpPr txBox="1"/>
          <p:nvPr/>
        </p:nvSpPr>
        <p:spPr>
          <a:xfrm>
            <a:off x="-7912" y="2784376"/>
            <a:ext cx="648072" cy="430887"/>
          </a:xfrm>
          <a:prstGeom prst="rect">
            <a:avLst/>
          </a:prstGeom>
          <a:noFill/>
        </p:spPr>
        <p:txBody>
          <a:bodyPr wrap="square" rtlCol="0">
            <a:spAutoFit/>
          </a:bodyPr>
          <a:lstStyle/>
          <a:p>
            <a:pPr algn="ctr"/>
            <a:r>
              <a:rPr lang="en-GB" sz="1100" b="0" dirty="0" smtClean="0"/>
              <a:t>EC NO</a:t>
            </a:r>
            <a:endParaRPr lang="en-US" sz="1100" b="0" dirty="0" smtClean="0"/>
          </a:p>
          <a:p>
            <a:pPr algn="ctr"/>
            <a:r>
              <a:rPr lang="en-GB" sz="1100" b="0" dirty="0" smtClean="0"/>
              <a:t>MEP</a:t>
            </a:r>
            <a:endParaRPr lang="en-GB" sz="1100" b="0" dirty="0"/>
          </a:p>
        </p:txBody>
      </p:sp>
      <p:sp>
        <p:nvSpPr>
          <p:cNvPr id="442" name="TextBox 441"/>
          <p:cNvSpPr txBox="1"/>
          <p:nvPr/>
        </p:nvSpPr>
        <p:spPr>
          <a:xfrm>
            <a:off x="-79920" y="3505617"/>
            <a:ext cx="936104" cy="430887"/>
          </a:xfrm>
          <a:prstGeom prst="rect">
            <a:avLst/>
          </a:prstGeom>
          <a:noFill/>
        </p:spPr>
        <p:txBody>
          <a:bodyPr wrap="square" rtlCol="0">
            <a:spAutoFit/>
          </a:bodyPr>
          <a:lstStyle/>
          <a:p>
            <a:pPr algn="ctr"/>
            <a:r>
              <a:rPr lang="en-GB" sz="1100" b="0" dirty="0" smtClean="0"/>
              <a:t>EC E-NNI</a:t>
            </a:r>
            <a:endParaRPr lang="en-US" sz="1100" b="0" dirty="0" smtClean="0"/>
          </a:p>
          <a:p>
            <a:pPr algn="ctr"/>
            <a:r>
              <a:rPr lang="en-GB" sz="1100" b="0" dirty="0" smtClean="0"/>
              <a:t>MEP</a:t>
            </a:r>
            <a:endParaRPr lang="en-GB" sz="1100" b="0" dirty="0"/>
          </a:p>
        </p:txBody>
      </p:sp>
      <p:sp>
        <p:nvSpPr>
          <p:cNvPr id="443" name="TextBox 442"/>
          <p:cNvSpPr txBox="1"/>
          <p:nvPr/>
        </p:nvSpPr>
        <p:spPr>
          <a:xfrm>
            <a:off x="-7912" y="3145577"/>
            <a:ext cx="648072" cy="430887"/>
          </a:xfrm>
          <a:prstGeom prst="rect">
            <a:avLst/>
          </a:prstGeom>
          <a:noFill/>
        </p:spPr>
        <p:txBody>
          <a:bodyPr wrap="square" rtlCol="0">
            <a:spAutoFit/>
          </a:bodyPr>
          <a:lstStyle/>
          <a:p>
            <a:pPr algn="ctr"/>
            <a:r>
              <a:rPr lang="en-GB" sz="1100" b="0" dirty="0" smtClean="0"/>
              <a:t>EC SP</a:t>
            </a:r>
            <a:endParaRPr lang="en-US" sz="1100" b="0" dirty="0" smtClean="0"/>
          </a:p>
          <a:p>
            <a:pPr algn="ctr"/>
            <a:r>
              <a:rPr lang="en-GB" sz="1100" b="0" dirty="0" smtClean="0"/>
              <a:t>MIP</a:t>
            </a:r>
            <a:endParaRPr lang="en-GB" sz="1100" b="0" dirty="0"/>
          </a:p>
        </p:txBody>
      </p:sp>
      <p:sp>
        <p:nvSpPr>
          <p:cNvPr id="444" name="TextBox 443"/>
          <p:cNvSpPr txBox="1"/>
          <p:nvPr/>
        </p:nvSpPr>
        <p:spPr>
          <a:xfrm>
            <a:off x="6040760" y="3217585"/>
            <a:ext cx="648072" cy="430887"/>
          </a:xfrm>
          <a:prstGeom prst="rect">
            <a:avLst/>
          </a:prstGeom>
          <a:noFill/>
        </p:spPr>
        <p:txBody>
          <a:bodyPr wrap="square" rtlCol="0">
            <a:spAutoFit/>
          </a:bodyPr>
          <a:lstStyle/>
          <a:p>
            <a:pPr algn="ctr"/>
            <a:r>
              <a:rPr lang="en-GB" sz="1100" b="0" dirty="0" smtClean="0"/>
              <a:t>EC NO</a:t>
            </a:r>
            <a:endParaRPr lang="en-US" sz="1100" b="0" dirty="0" smtClean="0"/>
          </a:p>
          <a:p>
            <a:pPr algn="ctr"/>
            <a:r>
              <a:rPr lang="en-GB" sz="1100" b="0" dirty="0" smtClean="0"/>
              <a:t>MIP</a:t>
            </a:r>
            <a:endParaRPr lang="en-GB" sz="1100" b="0" dirty="0"/>
          </a:p>
        </p:txBody>
      </p:sp>
      <p:sp>
        <p:nvSpPr>
          <p:cNvPr id="445" name="TextBox 444"/>
          <p:cNvSpPr txBox="1"/>
          <p:nvPr/>
        </p:nvSpPr>
        <p:spPr>
          <a:xfrm>
            <a:off x="64096" y="4296544"/>
            <a:ext cx="648072" cy="430887"/>
          </a:xfrm>
          <a:prstGeom prst="rect">
            <a:avLst/>
          </a:prstGeom>
          <a:noFill/>
        </p:spPr>
        <p:txBody>
          <a:bodyPr wrap="square" rtlCol="0">
            <a:spAutoFit/>
          </a:bodyPr>
          <a:lstStyle/>
          <a:p>
            <a:pPr algn="ctr"/>
            <a:r>
              <a:rPr lang="en-GB" sz="1100" b="0" dirty="0" smtClean="0"/>
              <a:t>Link</a:t>
            </a:r>
            <a:endParaRPr lang="en-US" sz="1100" b="0" dirty="0" smtClean="0"/>
          </a:p>
          <a:p>
            <a:pPr algn="ctr"/>
            <a:r>
              <a:rPr lang="en-GB" sz="1100" b="0" dirty="0" smtClean="0"/>
              <a:t>MEP</a:t>
            </a:r>
            <a:endParaRPr lang="en-GB" sz="1100" b="0" dirty="0"/>
          </a:p>
        </p:txBody>
      </p:sp>
      <p:sp>
        <p:nvSpPr>
          <p:cNvPr id="385" name="Rectangle 384"/>
          <p:cNvSpPr/>
          <p:nvPr/>
        </p:nvSpPr>
        <p:spPr bwMode="auto">
          <a:xfrm flipH="1">
            <a:off x="3808511" y="5520680"/>
            <a:ext cx="936105"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Half-DVS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386" name="Rectangle 385"/>
          <p:cNvSpPr/>
          <p:nvPr/>
        </p:nvSpPr>
        <p:spPr bwMode="auto">
          <a:xfrm flipH="1">
            <a:off x="8056983" y="5520680"/>
            <a:ext cx="936105"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Half-DVS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387" name="TextBox 386"/>
          <p:cNvSpPr txBox="1"/>
          <p:nvPr/>
        </p:nvSpPr>
        <p:spPr>
          <a:xfrm>
            <a:off x="64096" y="9276129"/>
            <a:ext cx="3459601" cy="276999"/>
          </a:xfrm>
          <a:prstGeom prst="rect">
            <a:avLst/>
          </a:prstGeom>
          <a:noFill/>
        </p:spPr>
        <p:txBody>
          <a:bodyPr wrap="none" rtlCol="0">
            <a:spAutoFit/>
          </a:bodyPr>
          <a:lstStyle/>
          <a:p>
            <a:r>
              <a:rPr lang="en-GB" sz="1200" dirty="0" smtClean="0"/>
              <a:t>DVS: Distributed VLAN restoration </a:t>
            </a:r>
            <a:r>
              <a:rPr lang="en-GB" sz="1200" dirty="0" err="1" smtClean="0"/>
              <a:t>Sublayer</a:t>
            </a:r>
            <a:endParaRPr lang="en-US" sz="1200" dirty="0"/>
          </a:p>
        </p:txBody>
      </p:sp>
      <p:cxnSp>
        <p:nvCxnSpPr>
          <p:cNvPr id="454" name="Straight Connector 453"/>
          <p:cNvCxnSpPr/>
          <p:nvPr/>
        </p:nvCxnSpPr>
        <p:spPr bwMode="auto">
          <a:xfrm>
            <a:off x="4240560"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57" name="Straight Connector 456"/>
          <p:cNvCxnSpPr/>
          <p:nvPr/>
        </p:nvCxnSpPr>
        <p:spPr bwMode="auto">
          <a:xfrm>
            <a:off x="5320680"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58" name="Straight Connector 457"/>
          <p:cNvCxnSpPr/>
          <p:nvPr/>
        </p:nvCxnSpPr>
        <p:spPr bwMode="auto">
          <a:xfrm>
            <a:off x="755292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61" name="Straight Connector 460"/>
          <p:cNvCxnSpPr/>
          <p:nvPr/>
        </p:nvCxnSpPr>
        <p:spPr bwMode="auto">
          <a:xfrm>
            <a:off x="8561040"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65" name="Straight Connector 464"/>
          <p:cNvCxnSpPr/>
          <p:nvPr/>
        </p:nvCxnSpPr>
        <p:spPr bwMode="auto">
          <a:xfrm>
            <a:off x="323244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66" name="Straight Connector 465"/>
          <p:cNvCxnSpPr/>
          <p:nvPr/>
        </p:nvCxnSpPr>
        <p:spPr bwMode="auto">
          <a:xfrm>
            <a:off x="2224336"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67" name="Straight Connector 466"/>
          <p:cNvCxnSpPr/>
          <p:nvPr/>
        </p:nvCxnSpPr>
        <p:spPr bwMode="auto">
          <a:xfrm>
            <a:off x="1216224"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71" name="Straight Connector 470"/>
          <p:cNvCxnSpPr/>
          <p:nvPr/>
        </p:nvCxnSpPr>
        <p:spPr bwMode="auto">
          <a:xfrm>
            <a:off x="9543504"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72" name="Straight Connector 471"/>
          <p:cNvCxnSpPr/>
          <p:nvPr/>
        </p:nvCxnSpPr>
        <p:spPr bwMode="auto">
          <a:xfrm>
            <a:off x="11487720"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73" name="Straight Connector 472"/>
          <p:cNvCxnSpPr/>
          <p:nvPr/>
        </p:nvCxnSpPr>
        <p:spPr bwMode="auto">
          <a:xfrm>
            <a:off x="10479608"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417" name="TextBox 416"/>
          <p:cNvSpPr txBox="1"/>
          <p:nvPr/>
        </p:nvSpPr>
        <p:spPr>
          <a:xfrm>
            <a:off x="3995936" y="1633989"/>
            <a:ext cx="575799" cy="646331"/>
          </a:xfrm>
          <a:prstGeom prst="rect">
            <a:avLst/>
          </a:prstGeom>
          <a:noFill/>
        </p:spPr>
        <p:txBody>
          <a:bodyPr wrap="none" rtlCol="0">
            <a:spAutoFit/>
          </a:bodyPr>
          <a:lstStyle/>
          <a:p>
            <a:pPr algn="ctr"/>
            <a:r>
              <a:rPr lang="en-GB" sz="1800" dirty="0" smtClean="0">
                <a:solidFill>
                  <a:srgbClr val="C00000"/>
                </a:solidFill>
              </a:rPr>
              <a:t>@A</a:t>
            </a:r>
          </a:p>
          <a:p>
            <a:pPr algn="ctr"/>
            <a:r>
              <a:rPr lang="en-GB" sz="1800" dirty="0" smtClean="0"/>
              <a:t>@?</a:t>
            </a:r>
            <a:endParaRPr lang="en-US" sz="1800" dirty="0"/>
          </a:p>
        </p:txBody>
      </p:sp>
      <p:sp>
        <p:nvSpPr>
          <p:cNvPr id="418" name="TextBox 417"/>
          <p:cNvSpPr txBox="1"/>
          <p:nvPr/>
        </p:nvSpPr>
        <p:spPr>
          <a:xfrm>
            <a:off x="5032648" y="1632248"/>
            <a:ext cx="575799" cy="646331"/>
          </a:xfrm>
          <a:prstGeom prst="rect">
            <a:avLst/>
          </a:prstGeom>
          <a:noFill/>
        </p:spPr>
        <p:txBody>
          <a:bodyPr wrap="none" rtlCol="0">
            <a:spAutoFit/>
          </a:bodyPr>
          <a:lstStyle/>
          <a:p>
            <a:r>
              <a:rPr lang="en-GB" sz="1800" dirty="0" smtClean="0">
                <a:solidFill>
                  <a:srgbClr val="C00000"/>
                </a:solidFill>
              </a:rPr>
              <a:t>@B</a:t>
            </a:r>
          </a:p>
          <a:p>
            <a:r>
              <a:rPr lang="en-GB" sz="1800" dirty="0" smtClean="0"/>
              <a:t>@B</a:t>
            </a:r>
            <a:endParaRPr lang="en-US" sz="1800" dirty="0"/>
          </a:p>
        </p:txBody>
      </p:sp>
      <p:sp>
        <p:nvSpPr>
          <p:cNvPr id="425" name="TextBox 424"/>
          <p:cNvSpPr txBox="1"/>
          <p:nvPr/>
        </p:nvSpPr>
        <p:spPr>
          <a:xfrm>
            <a:off x="7193153" y="1704256"/>
            <a:ext cx="575799" cy="646331"/>
          </a:xfrm>
          <a:prstGeom prst="rect">
            <a:avLst/>
          </a:prstGeom>
          <a:noFill/>
        </p:spPr>
        <p:txBody>
          <a:bodyPr wrap="none" rtlCol="0">
            <a:spAutoFit/>
          </a:bodyPr>
          <a:lstStyle/>
          <a:p>
            <a:r>
              <a:rPr lang="en-GB" sz="1800" dirty="0" smtClean="0">
                <a:solidFill>
                  <a:srgbClr val="C00000"/>
                </a:solidFill>
              </a:rPr>
              <a:t>@C</a:t>
            </a:r>
          </a:p>
          <a:p>
            <a:r>
              <a:rPr lang="en-GB" sz="1800" dirty="0" smtClean="0"/>
              <a:t>@C</a:t>
            </a:r>
            <a:endParaRPr lang="en-US" sz="1800" dirty="0"/>
          </a:p>
        </p:txBody>
      </p:sp>
      <p:sp>
        <p:nvSpPr>
          <p:cNvPr id="426" name="TextBox 425"/>
          <p:cNvSpPr txBox="1"/>
          <p:nvPr/>
        </p:nvSpPr>
        <p:spPr>
          <a:xfrm>
            <a:off x="8244408" y="1704256"/>
            <a:ext cx="575799" cy="646331"/>
          </a:xfrm>
          <a:prstGeom prst="rect">
            <a:avLst/>
          </a:prstGeom>
          <a:noFill/>
        </p:spPr>
        <p:txBody>
          <a:bodyPr wrap="none" rtlCol="0">
            <a:spAutoFit/>
          </a:bodyPr>
          <a:lstStyle/>
          <a:p>
            <a:pPr algn="ctr"/>
            <a:r>
              <a:rPr lang="en-GB" sz="1800" dirty="0" smtClean="0">
                <a:solidFill>
                  <a:srgbClr val="C00000"/>
                </a:solidFill>
              </a:rPr>
              <a:t>@D</a:t>
            </a:r>
          </a:p>
          <a:p>
            <a:pPr algn="ctr"/>
            <a:r>
              <a:rPr lang="en-GB" sz="1800" dirty="0" smtClean="0"/>
              <a:t>@?</a:t>
            </a:r>
            <a:endParaRPr lang="en-US" sz="1800" dirty="0"/>
          </a:p>
        </p:txBody>
      </p:sp>
      <p:sp>
        <p:nvSpPr>
          <p:cNvPr id="435" name="TextBox 434"/>
          <p:cNvSpPr txBox="1"/>
          <p:nvPr/>
        </p:nvSpPr>
        <p:spPr>
          <a:xfrm>
            <a:off x="928457" y="1633989"/>
            <a:ext cx="588623" cy="646331"/>
          </a:xfrm>
          <a:prstGeom prst="rect">
            <a:avLst/>
          </a:prstGeom>
          <a:noFill/>
        </p:spPr>
        <p:txBody>
          <a:bodyPr wrap="none" rtlCol="0">
            <a:spAutoFit/>
          </a:bodyPr>
          <a:lstStyle/>
          <a:p>
            <a:r>
              <a:rPr lang="en-GB" sz="1800" dirty="0" smtClean="0">
                <a:solidFill>
                  <a:srgbClr val="C00000"/>
                </a:solidFill>
              </a:rPr>
              <a:t>@O</a:t>
            </a:r>
          </a:p>
          <a:p>
            <a:r>
              <a:rPr lang="en-GB" sz="1800" dirty="0" smtClean="0"/>
              <a:t>@S</a:t>
            </a:r>
            <a:endParaRPr lang="en-US" sz="1800" dirty="0"/>
          </a:p>
        </p:txBody>
      </p:sp>
      <p:sp>
        <p:nvSpPr>
          <p:cNvPr id="436" name="TextBox 435"/>
          <p:cNvSpPr txBox="1"/>
          <p:nvPr/>
        </p:nvSpPr>
        <p:spPr>
          <a:xfrm>
            <a:off x="1936569" y="1632248"/>
            <a:ext cx="562975" cy="646331"/>
          </a:xfrm>
          <a:prstGeom prst="rect">
            <a:avLst/>
          </a:prstGeom>
          <a:noFill/>
        </p:spPr>
        <p:txBody>
          <a:bodyPr wrap="none" rtlCol="0">
            <a:spAutoFit/>
          </a:bodyPr>
          <a:lstStyle/>
          <a:p>
            <a:r>
              <a:rPr lang="en-GB" sz="1800" dirty="0" smtClean="0">
                <a:solidFill>
                  <a:srgbClr val="C00000"/>
                </a:solidFill>
              </a:rPr>
              <a:t>@P</a:t>
            </a:r>
          </a:p>
          <a:p>
            <a:r>
              <a:rPr lang="en-GB" sz="1800" dirty="0" smtClean="0"/>
              <a:t>@S</a:t>
            </a:r>
            <a:endParaRPr lang="en-US" sz="1800" dirty="0"/>
          </a:p>
        </p:txBody>
      </p:sp>
      <p:sp>
        <p:nvSpPr>
          <p:cNvPr id="437" name="TextBox 436"/>
          <p:cNvSpPr txBox="1"/>
          <p:nvPr/>
        </p:nvSpPr>
        <p:spPr>
          <a:xfrm>
            <a:off x="2970329" y="1632248"/>
            <a:ext cx="575799" cy="646331"/>
          </a:xfrm>
          <a:prstGeom prst="rect">
            <a:avLst/>
          </a:prstGeom>
          <a:noFill/>
        </p:spPr>
        <p:txBody>
          <a:bodyPr wrap="none" rtlCol="0">
            <a:spAutoFit/>
          </a:bodyPr>
          <a:lstStyle/>
          <a:p>
            <a:r>
              <a:rPr lang="en-GB" sz="1800" dirty="0" smtClean="0">
                <a:solidFill>
                  <a:srgbClr val="C00000"/>
                </a:solidFill>
              </a:rPr>
              <a:t>@K</a:t>
            </a:r>
          </a:p>
          <a:p>
            <a:r>
              <a:rPr lang="en-GB" sz="1800" dirty="0" smtClean="0"/>
              <a:t>@K</a:t>
            </a:r>
            <a:endParaRPr lang="en-US" sz="1800" dirty="0"/>
          </a:p>
        </p:txBody>
      </p:sp>
      <p:sp>
        <p:nvSpPr>
          <p:cNvPr id="438" name="TextBox 437"/>
          <p:cNvSpPr txBox="1"/>
          <p:nvPr/>
        </p:nvSpPr>
        <p:spPr>
          <a:xfrm>
            <a:off x="10191841" y="1705997"/>
            <a:ext cx="588623" cy="646331"/>
          </a:xfrm>
          <a:prstGeom prst="rect">
            <a:avLst/>
          </a:prstGeom>
          <a:noFill/>
        </p:spPr>
        <p:txBody>
          <a:bodyPr wrap="none" rtlCol="0">
            <a:spAutoFit/>
          </a:bodyPr>
          <a:lstStyle/>
          <a:p>
            <a:r>
              <a:rPr lang="en-GB" sz="1800" dirty="0" smtClean="0">
                <a:solidFill>
                  <a:srgbClr val="C00000"/>
                </a:solidFill>
              </a:rPr>
              <a:t>@Q</a:t>
            </a:r>
          </a:p>
          <a:p>
            <a:r>
              <a:rPr lang="en-GB" sz="1800" dirty="0" smtClean="0"/>
              <a:t>@S</a:t>
            </a:r>
            <a:endParaRPr lang="en-US" sz="1800" dirty="0"/>
          </a:p>
        </p:txBody>
      </p:sp>
      <p:sp>
        <p:nvSpPr>
          <p:cNvPr id="475" name="TextBox 474"/>
          <p:cNvSpPr txBox="1"/>
          <p:nvPr/>
        </p:nvSpPr>
        <p:spPr>
          <a:xfrm>
            <a:off x="11199953" y="1704256"/>
            <a:ext cx="575799" cy="646331"/>
          </a:xfrm>
          <a:prstGeom prst="rect">
            <a:avLst/>
          </a:prstGeom>
          <a:noFill/>
        </p:spPr>
        <p:txBody>
          <a:bodyPr wrap="none" rtlCol="0">
            <a:spAutoFit/>
          </a:bodyPr>
          <a:lstStyle/>
          <a:p>
            <a:r>
              <a:rPr lang="en-GB" sz="1800" dirty="0" smtClean="0">
                <a:solidFill>
                  <a:srgbClr val="C00000"/>
                </a:solidFill>
              </a:rPr>
              <a:t>@R</a:t>
            </a:r>
          </a:p>
          <a:p>
            <a:r>
              <a:rPr lang="en-GB" sz="1800" dirty="0" smtClean="0"/>
              <a:t>@S</a:t>
            </a:r>
            <a:endParaRPr lang="en-US" sz="1800" dirty="0"/>
          </a:p>
        </p:txBody>
      </p:sp>
      <p:sp>
        <p:nvSpPr>
          <p:cNvPr id="476" name="TextBox 475"/>
          <p:cNvSpPr txBox="1"/>
          <p:nvPr/>
        </p:nvSpPr>
        <p:spPr>
          <a:xfrm>
            <a:off x="9281385" y="1705997"/>
            <a:ext cx="550151" cy="646331"/>
          </a:xfrm>
          <a:prstGeom prst="rect">
            <a:avLst/>
          </a:prstGeom>
          <a:noFill/>
        </p:spPr>
        <p:txBody>
          <a:bodyPr wrap="none" rtlCol="0">
            <a:spAutoFit/>
          </a:bodyPr>
          <a:lstStyle/>
          <a:p>
            <a:r>
              <a:rPr lang="en-GB" sz="1800" dirty="0" smtClean="0">
                <a:solidFill>
                  <a:srgbClr val="C00000"/>
                </a:solidFill>
              </a:rPr>
              <a:t>@L</a:t>
            </a:r>
          </a:p>
          <a:p>
            <a:r>
              <a:rPr lang="en-GB" sz="1800" dirty="0" smtClean="0"/>
              <a:t>@L</a:t>
            </a:r>
            <a:endParaRPr lang="en-US" sz="1800" dirty="0"/>
          </a:p>
        </p:txBody>
      </p:sp>
      <p:sp>
        <p:nvSpPr>
          <p:cNvPr id="477" name="TextBox 476"/>
          <p:cNvSpPr txBox="1"/>
          <p:nvPr/>
        </p:nvSpPr>
        <p:spPr>
          <a:xfrm>
            <a:off x="-7912" y="1632248"/>
            <a:ext cx="902811" cy="646331"/>
          </a:xfrm>
          <a:prstGeom prst="rect">
            <a:avLst/>
          </a:prstGeom>
          <a:noFill/>
        </p:spPr>
        <p:txBody>
          <a:bodyPr wrap="none" rtlCol="0">
            <a:spAutoFit/>
          </a:bodyPr>
          <a:lstStyle/>
          <a:p>
            <a:r>
              <a:rPr lang="en-GB" sz="1800" dirty="0" smtClean="0">
                <a:solidFill>
                  <a:srgbClr val="C00000"/>
                </a:solidFill>
              </a:rPr>
              <a:t>EUI48:</a:t>
            </a:r>
          </a:p>
          <a:p>
            <a:r>
              <a:rPr lang="en-GB" sz="1800" dirty="0" smtClean="0"/>
              <a:t>MAC:</a:t>
            </a:r>
            <a:endParaRPr lang="en-US" sz="1800" dirty="0"/>
          </a:p>
        </p:txBody>
      </p:sp>
      <p:sp>
        <p:nvSpPr>
          <p:cNvPr id="427" name="Rectangle 426"/>
          <p:cNvSpPr/>
          <p:nvPr/>
        </p:nvSpPr>
        <p:spPr>
          <a:xfrm>
            <a:off x="5968752" y="6168752"/>
            <a:ext cx="864096" cy="600164"/>
          </a:xfrm>
          <a:prstGeom prst="rect">
            <a:avLst/>
          </a:prstGeom>
        </p:spPr>
        <p:txBody>
          <a:bodyPr wrap="square">
            <a:spAutoFit/>
          </a:bodyPr>
          <a:lstStyle/>
          <a:p>
            <a:pPr lvl="0" algn="ctr"/>
            <a:r>
              <a:rPr lang="en-US" sz="1100" b="0" dirty="0" smtClean="0">
                <a:solidFill>
                  <a:srgbClr val="000000"/>
                </a:solidFill>
              </a:rPr>
              <a:t>Intra-DSS Virtual  Link</a:t>
            </a:r>
            <a:endParaRPr lang="en-GB" sz="1100" b="0" dirty="0">
              <a:solidFill>
                <a:srgbClr val="000000"/>
              </a:solidFill>
            </a:endParaRPr>
          </a:p>
        </p:txBody>
      </p:sp>
      <p:sp>
        <p:nvSpPr>
          <p:cNvPr id="453" name="TextBox 452"/>
          <p:cNvSpPr txBox="1"/>
          <p:nvPr/>
        </p:nvSpPr>
        <p:spPr>
          <a:xfrm>
            <a:off x="3808512" y="6816824"/>
            <a:ext cx="550151" cy="646331"/>
          </a:xfrm>
          <a:prstGeom prst="rect">
            <a:avLst/>
          </a:prstGeom>
          <a:noFill/>
        </p:spPr>
        <p:txBody>
          <a:bodyPr wrap="none" rtlCol="0">
            <a:spAutoFit/>
          </a:bodyPr>
          <a:lstStyle/>
          <a:p>
            <a:r>
              <a:rPr lang="en-GB" sz="1800" dirty="0" smtClean="0">
                <a:solidFill>
                  <a:srgbClr val="C00000"/>
                </a:solidFill>
              </a:rPr>
              <a:t>@F</a:t>
            </a:r>
          </a:p>
          <a:p>
            <a:r>
              <a:rPr lang="en-GB" sz="1800" dirty="0" smtClean="0"/>
              <a:t>@?</a:t>
            </a:r>
            <a:endParaRPr lang="en-US" sz="1800" dirty="0"/>
          </a:p>
        </p:txBody>
      </p:sp>
      <p:sp>
        <p:nvSpPr>
          <p:cNvPr id="462" name="TextBox 461"/>
          <p:cNvSpPr txBox="1"/>
          <p:nvPr/>
        </p:nvSpPr>
        <p:spPr>
          <a:xfrm>
            <a:off x="7984976" y="6816824"/>
            <a:ext cx="550151" cy="646331"/>
          </a:xfrm>
          <a:prstGeom prst="rect">
            <a:avLst/>
          </a:prstGeom>
          <a:noFill/>
        </p:spPr>
        <p:txBody>
          <a:bodyPr wrap="none" rtlCol="0">
            <a:spAutoFit/>
          </a:bodyPr>
          <a:lstStyle/>
          <a:p>
            <a:r>
              <a:rPr lang="en-GB" sz="1800" dirty="0" smtClean="0">
                <a:solidFill>
                  <a:srgbClr val="C00000"/>
                </a:solidFill>
              </a:rPr>
              <a:t>@I</a:t>
            </a:r>
          </a:p>
          <a:p>
            <a:r>
              <a:rPr lang="en-GB" sz="1800" dirty="0" smtClean="0"/>
              <a:t>@?</a:t>
            </a:r>
            <a:endParaRPr lang="en-US" sz="1800" dirty="0"/>
          </a:p>
        </p:txBody>
      </p:sp>
      <p:sp>
        <p:nvSpPr>
          <p:cNvPr id="463" name="TextBox 462"/>
          <p:cNvSpPr txBox="1"/>
          <p:nvPr/>
        </p:nvSpPr>
        <p:spPr>
          <a:xfrm>
            <a:off x="7336904" y="6816824"/>
            <a:ext cx="575799" cy="646331"/>
          </a:xfrm>
          <a:prstGeom prst="rect">
            <a:avLst/>
          </a:prstGeom>
          <a:noFill/>
        </p:spPr>
        <p:txBody>
          <a:bodyPr wrap="none" rtlCol="0">
            <a:spAutoFit/>
          </a:bodyPr>
          <a:lstStyle/>
          <a:p>
            <a:r>
              <a:rPr lang="en-GB" sz="1800" dirty="0" smtClean="0">
                <a:solidFill>
                  <a:srgbClr val="C00000"/>
                </a:solidFill>
              </a:rPr>
              <a:t>@H</a:t>
            </a:r>
          </a:p>
          <a:p>
            <a:r>
              <a:rPr lang="en-GB" sz="1800" dirty="0" smtClean="0"/>
              <a:t>@H</a:t>
            </a:r>
            <a:endParaRPr lang="en-US" sz="1800" dirty="0"/>
          </a:p>
        </p:txBody>
      </p:sp>
      <p:sp>
        <p:nvSpPr>
          <p:cNvPr id="464" name="TextBox 463"/>
          <p:cNvSpPr txBox="1"/>
          <p:nvPr/>
        </p:nvSpPr>
        <p:spPr>
          <a:xfrm>
            <a:off x="4829713" y="6818565"/>
            <a:ext cx="588623" cy="646331"/>
          </a:xfrm>
          <a:prstGeom prst="rect">
            <a:avLst/>
          </a:prstGeom>
          <a:noFill/>
        </p:spPr>
        <p:txBody>
          <a:bodyPr wrap="none" rtlCol="0">
            <a:spAutoFit/>
          </a:bodyPr>
          <a:lstStyle/>
          <a:p>
            <a:r>
              <a:rPr lang="en-GB" sz="1800" dirty="0" smtClean="0">
                <a:solidFill>
                  <a:srgbClr val="C00000"/>
                </a:solidFill>
              </a:rPr>
              <a:t>@G</a:t>
            </a:r>
          </a:p>
          <a:p>
            <a:r>
              <a:rPr lang="en-GB" sz="1800" dirty="0" smtClean="0"/>
              <a:t>@G</a:t>
            </a:r>
            <a:endParaRPr lang="en-US" sz="1800" dirty="0"/>
          </a:p>
        </p:txBody>
      </p:sp>
      <p:sp>
        <p:nvSpPr>
          <p:cNvPr id="468" name="TextBox 467"/>
          <p:cNvSpPr txBox="1"/>
          <p:nvPr/>
        </p:nvSpPr>
        <p:spPr>
          <a:xfrm>
            <a:off x="2970329" y="6816824"/>
            <a:ext cx="575799" cy="646331"/>
          </a:xfrm>
          <a:prstGeom prst="rect">
            <a:avLst/>
          </a:prstGeom>
          <a:noFill/>
        </p:spPr>
        <p:txBody>
          <a:bodyPr wrap="none" rtlCol="0">
            <a:spAutoFit/>
          </a:bodyPr>
          <a:lstStyle/>
          <a:p>
            <a:r>
              <a:rPr lang="en-GB" sz="1800" dirty="0" smtClean="0">
                <a:solidFill>
                  <a:srgbClr val="C00000"/>
                </a:solidFill>
              </a:rPr>
              <a:t>@E</a:t>
            </a:r>
          </a:p>
          <a:p>
            <a:r>
              <a:rPr lang="en-GB" sz="1800" dirty="0" smtClean="0"/>
              <a:t>@E</a:t>
            </a:r>
            <a:endParaRPr lang="en-US" sz="1800" dirty="0"/>
          </a:p>
        </p:txBody>
      </p:sp>
      <p:sp>
        <p:nvSpPr>
          <p:cNvPr id="469" name="TextBox 468"/>
          <p:cNvSpPr txBox="1"/>
          <p:nvPr/>
        </p:nvSpPr>
        <p:spPr>
          <a:xfrm>
            <a:off x="9451049" y="6816824"/>
            <a:ext cx="550151" cy="646331"/>
          </a:xfrm>
          <a:prstGeom prst="rect">
            <a:avLst/>
          </a:prstGeom>
          <a:noFill/>
        </p:spPr>
        <p:txBody>
          <a:bodyPr wrap="none" rtlCol="0">
            <a:spAutoFit/>
          </a:bodyPr>
          <a:lstStyle/>
          <a:p>
            <a:r>
              <a:rPr lang="en-GB" sz="1800" dirty="0" smtClean="0">
                <a:solidFill>
                  <a:srgbClr val="C00000"/>
                </a:solidFill>
              </a:rPr>
              <a:t>@J</a:t>
            </a:r>
          </a:p>
          <a:p>
            <a:r>
              <a:rPr lang="en-GB" sz="1800" dirty="0" smtClean="0"/>
              <a:t>@J</a:t>
            </a:r>
            <a:endParaRPr lang="en-US" sz="1800" dirty="0"/>
          </a:p>
        </p:txBody>
      </p:sp>
      <p:sp>
        <p:nvSpPr>
          <p:cNvPr id="470" name="TextBox 469"/>
          <p:cNvSpPr txBox="1"/>
          <p:nvPr/>
        </p:nvSpPr>
        <p:spPr>
          <a:xfrm>
            <a:off x="-7912" y="6816824"/>
            <a:ext cx="902811" cy="646331"/>
          </a:xfrm>
          <a:prstGeom prst="rect">
            <a:avLst/>
          </a:prstGeom>
          <a:noFill/>
        </p:spPr>
        <p:txBody>
          <a:bodyPr wrap="none" rtlCol="0">
            <a:spAutoFit/>
          </a:bodyPr>
          <a:lstStyle/>
          <a:p>
            <a:r>
              <a:rPr lang="en-GB" sz="1800" dirty="0" smtClean="0">
                <a:solidFill>
                  <a:srgbClr val="C00000"/>
                </a:solidFill>
              </a:rPr>
              <a:t>EUI48:</a:t>
            </a:r>
          </a:p>
          <a:p>
            <a:r>
              <a:rPr lang="en-GB" sz="1800" dirty="0" smtClean="0"/>
              <a:t>MAC:</a:t>
            </a:r>
            <a:endParaRPr lang="en-US" sz="1800" dirty="0"/>
          </a:p>
        </p:txBody>
      </p:sp>
      <p:sp>
        <p:nvSpPr>
          <p:cNvPr id="478" name="TextBox 477"/>
          <p:cNvSpPr txBox="1"/>
          <p:nvPr/>
        </p:nvSpPr>
        <p:spPr>
          <a:xfrm>
            <a:off x="4325657" y="6816824"/>
            <a:ext cx="562975" cy="646331"/>
          </a:xfrm>
          <a:prstGeom prst="rect">
            <a:avLst/>
          </a:prstGeom>
          <a:noFill/>
        </p:spPr>
        <p:txBody>
          <a:bodyPr wrap="none" rtlCol="0">
            <a:spAutoFit/>
          </a:bodyPr>
          <a:lstStyle/>
          <a:p>
            <a:r>
              <a:rPr lang="en-GB" sz="1800" dirty="0" smtClean="0">
                <a:solidFill>
                  <a:srgbClr val="C00000"/>
                </a:solidFill>
              </a:rPr>
              <a:t>@F</a:t>
            </a:r>
          </a:p>
          <a:p>
            <a:r>
              <a:rPr lang="en-GB" sz="1800" dirty="0" smtClean="0"/>
              <a:t>@?</a:t>
            </a:r>
            <a:endParaRPr lang="en-US" sz="1800" dirty="0"/>
          </a:p>
        </p:txBody>
      </p:sp>
      <p:grpSp>
        <p:nvGrpSpPr>
          <p:cNvPr id="487" name="Group 486"/>
          <p:cNvGrpSpPr/>
          <p:nvPr/>
        </p:nvGrpSpPr>
        <p:grpSpPr>
          <a:xfrm>
            <a:off x="3376464" y="5520680"/>
            <a:ext cx="6336704" cy="1368152"/>
            <a:chOff x="3376464" y="5520680"/>
            <a:chExt cx="6336704" cy="1944216"/>
          </a:xfrm>
        </p:grpSpPr>
        <p:cxnSp>
          <p:nvCxnSpPr>
            <p:cNvPr id="447" name="Straight Connector 446"/>
            <p:cNvCxnSpPr/>
            <p:nvPr/>
          </p:nvCxnSpPr>
          <p:spPr bwMode="auto">
            <a:xfrm flipV="1">
              <a:off x="4168552" y="5520680"/>
              <a:ext cx="0" cy="1872208"/>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48" name="Straight Connector 447"/>
            <p:cNvCxnSpPr/>
            <p:nvPr/>
          </p:nvCxnSpPr>
          <p:spPr bwMode="auto">
            <a:xfrm flipV="1">
              <a:off x="5257056" y="5592688"/>
              <a:ext cx="0" cy="1872208"/>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49" name="Straight Connector 448"/>
            <p:cNvCxnSpPr/>
            <p:nvPr/>
          </p:nvCxnSpPr>
          <p:spPr bwMode="auto">
            <a:xfrm flipV="1">
              <a:off x="7552928" y="5592688"/>
              <a:ext cx="0" cy="1872208"/>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50" name="Straight Connector 449"/>
            <p:cNvCxnSpPr/>
            <p:nvPr/>
          </p:nvCxnSpPr>
          <p:spPr bwMode="auto">
            <a:xfrm flipV="1">
              <a:off x="8345016" y="5592688"/>
              <a:ext cx="0" cy="1872208"/>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51" name="Straight Connector 450"/>
            <p:cNvCxnSpPr/>
            <p:nvPr/>
          </p:nvCxnSpPr>
          <p:spPr bwMode="auto">
            <a:xfrm flipV="1">
              <a:off x="3376464" y="5592688"/>
              <a:ext cx="8384" cy="1872208"/>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52" name="Straight Connector 451"/>
            <p:cNvCxnSpPr/>
            <p:nvPr/>
          </p:nvCxnSpPr>
          <p:spPr bwMode="auto">
            <a:xfrm flipH="1" flipV="1">
              <a:off x="9695904" y="5592688"/>
              <a:ext cx="17264" cy="1872208"/>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74" name="Straight Connector 473"/>
            <p:cNvCxnSpPr/>
            <p:nvPr/>
          </p:nvCxnSpPr>
          <p:spPr bwMode="auto">
            <a:xfrm flipV="1">
              <a:off x="4549569" y="5520680"/>
              <a:ext cx="0" cy="1872208"/>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79" name="Straight Connector 478"/>
            <p:cNvCxnSpPr/>
            <p:nvPr/>
          </p:nvCxnSpPr>
          <p:spPr bwMode="auto">
            <a:xfrm flipV="1">
              <a:off x="8735906" y="5592688"/>
              <a:ext cx="0" cy="1872208"/>
            </a:xfrm>
            <a:prstGeom prst="line">
              <a:avLst/>
            </a:prstGeom>
            <a:solidFill>
              <a:schemeClr val="accent1"/>
            </a:solidFill>
            <a:ln w="9525" cap="flat" cmpd="sng" algn="ctr">
              <a:solidFill>
                <a:schemeClr val="tx1"/>
              </a:solidFill>
              <a:prstDash val="sysDot"/>
              <a:round/>
              <a:headEnd type="none" w="med" len="med"/>
              <a:tailEnd type="none" w="med" len="med"/>
            </a:ln>
            <a:effectLst/>
          </p:spPr>
        </p:cxnSp>
      </p:grpSp>
      <p:sp>
        <p:nvSpPr>
          <p:cNvPr id="480" name="TextBox 479"/>
          <p:cNvSpPr txBox="1"/>
          <p:nvPr/>
        </p:nvSpPr>
        <p:spPr>
          <a:xfrm>
            <a:off x="8519882" y="6816824"/>
            <a:ext cx="562975" cy="646331"/>
          </a:xfrm>
          <a:prstGeom prst="rect">
            <a:avLst/>
          </a:prstGeom>
          <a:noFill/>
        </p:spPr>
        <p:txBody>
          <a:bodyPr wrap="none" rtlCol="0">
            <a:spAutoFit/>
          </a:bodyPr>
          <a:lstStyle/>
          <a:p>
            <a:r>
              <a:rPr lang="en-GB" sz="1800" dirty="0" smtClean="0">
                <a:solidFill>
                  <a:srgbClr val="C00000"/>
                </a:solidFill>
              </a:rPr>
              <a:t>@I</a:t>
            </a:r>
          </a:p>
          <a:p>
            <a:r>
              <a:rPr lang="en-GB" sz="1800" dirty="0" smtClean="0"/>
              <a:t>@?</a:t>
            </a:r>
            <a:endParaRPr lang="en-US" sz="1800" dirty="0"/>
          </a:p>
        </p:txBody>
      </p:sp>
      <p:sp>
        <p:nvSpPr>
          <p:cNvPr id="481" name="Oval 480"/>
          <p:cNvSpPr/>
          <p:nvPr/>
        </p:nvSpPr>
        <p:spPr bwMode="auto">
          <a:xfrm>
            <a:off x="3808512" y="1560240"/>
            <a:ext cx="1008112" cy="792088"/>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4" name="Oval 483"/>
          <p:cNvSpPr/>
          <p:nvPr/>
        </p:nvSpPr>
        <p:spPr bwMode="auto">
          <a:xfrm>
            <a:off x="8056984" y="1560240"/>
            <a:ext cx="1008112" cy="792088"/>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5" name="Oval 484"/>
          <p:cNvSpPr/>
          <p:nvPr/>
        </p:nvSpPr>
        <p:spPr bwMode="auto">
          <a:xfrm>
            <a:off x="7912968" y="6744816"/>
            <a:ext cx="1304528" cy="792088"/>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6" name="Oval 485"/>
          <p:cNvSpPr/>
          <p:nvPr/>
        </p:nvSpPr>
        <p:spPr bwMode="auto">
          <a:xfrm>
            <a:off x="3656112" y="6744816"/>
            <a:ext cx="1304528" cy="792088"/>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8" name="TextBox 487"/>
          <p:cNvSpPr txBox="1"/>
          <p:nvPr/>
        </p:nvSpPr>
        <p:spPr>
          <a:xfrm>
            <a:off x="3520480" y="7680920"/>
            <a:ext cx="8292655" cy="400110"/>
          </a:xfrm>
          <a:prstGeom prst="rect">
            <a:avLst/>
          </a:prstGeom>
          <a:noFill/>
        </p:spPr>
        <p:txBody>
          <a:bodyPr wrap="none" rtlCol="0">
            <a:spAutoFit/>
          </a:bodyPr>
          <a:lstStyle/>
          <a:p>
            <a:r>
              <a:rPr lang="en-GB" sz="2000" dirty="0" smtClean="0"/>
              <a:t>Which B-MAC addresses will these BVLAN </a:t>
            </a:r>
            <a:r>
              <a:rPr lang="en-GB" sz="2000" dirty="0" err="1" smtClean="0"/>
              <a:t>MEPs</a:t>
            </a:r>
            <a:r>
              <a:rPr lang="en-GB" sz="2000" dirty="0" smtClean="0"/>
              <a:t> (on </a:t>
            </a:r>
            <a:r>
              <a:rPr lang="en-GB" sz="2000" dirty="0" err="1" smtClean="0"/>
              <a:t>CBPs</a:t>
            </a:r>
            <a:r>
              <a:rPr lang="en-GB" sz="2000" dirty="0" smtClean="0"/>
              <a:t>) have?</a:t>
            </a:r>
            <a:endParaRPr lang="en-US" sz="2000" dirty="0"/>
          </a:p>
        </p:txBody>
      </p:sp>
      <p:sp>
        <p:nvSpPr>
          <p:cNvPr id="489" name="TextBox 488"/>
          <p:cNvSpPr txBox="1"/>
          <p:nvPr/>
        </p:nvSpPr>
        <p:spPr>
          <a:xfrm>
            <a:off x="7515899" y="48072"/>
            <a:ext cx="3997469" cy="1323439"/>
          </a:xfrm>
          <a:prstGeom prst="rect">
            <a:avLst/>
          </a:prstGeom>
          <a:noFill/>
        </p:spPr>
        <p:txBody>
          <a:bodyPr wrap="square" rtlCol="0">
            <a:spAutoFit/>
          </a:bodyPr>
          <a:lstStyle/>
          <a:p>
            <a:r>
              <a:rPr lang="en-GB" sz="2000" dirty="0" smtClean="0"/>
              <a:t>Which C-MAC addresses will these EC </a:t>
            </a:r>
            <a:r>
              <a:rPr lang="en-GB" sz="2000" dirty="0" err="1" smtClean="0"/>
              <a:t>MIPs</a:t>
            </a:r>
            <a:r>
              <a:rPr lang="en-GB" sz="2000" dirty="0" smtClean="0"/>
              <a:t> (on </a:t>
            </a:r>
            <a:r>
              <a:rPr lang="en-GB" sz="2000" dirty="0" err="1" smtClean="0"/>
              <a:t>PIPs</a:t>
            </a:r>
            <a:r>
              <a:rPr lang="en-GB" sz="2000" dirty="0" smtClean="0"/>
              <a:t>) have?</a:t>
            </a:r>
          </a:p>
          <a:p>
            <a:r>
              <a:rPr lang="en-GB" sz="2000" dirty="0" smtClean="0"/>
              <a:t>Which B-MAC addresses will these </a:t>
            </a:r>
            <a:r>
              <a:rPr lang="en-GB" sz="2000" dirty="0" err="1" smtClean="0"/>
              <a:t>PIPs</a:t>
            </a:r>
            <a:r>
              <a:rPr lang="en-GB" sz="2000" dirty="0" smtClean="0"/>
              <a:t> have?</a:t>
            </a:r>
            <a:endParaRPr lang="en-US" sz="2000" dirty="0"/>
          </a:p>
        </p:txBody>
      </p:sp>
      <p:sp>
        <p:nvSpPr>
          <p:cNvPr id="490" name="Rectangle 489"/>
          <p:cNvSpPr/>
          <p:nvPr/>
        </p:nvSpPr>
        <p:spPr bwMode="auto">
          <a:xfrm>
            <a:off x="2800400" y="4429512"/>
            <a:ext cx="7200800" cy="2387312"/>
          </a:xfrm>
          <a:prstGeom prst="rect">
            <a:avLst/>
          </a:prstGeom>
          <a:noFill/>
          <a:ln w="3810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1" name="TextBox 490"/>
          <p:cNvSpPr txBox="1"/>
          <p:nvPr/>
        </p:nvSpPr>
        <p:spPr>
          <a:xfrm>
            <a:off x="2800400" y="6384776"/>
            <a:ext cx="1838965" cy="400110"/>
          </a:xfrm>
          <a:prstGeom prst="rect">
            <a:avLst/>
          </a:prstGeom>
          <a:noFill/>
        </p:spPr>
        <p:txBody>
          <a:bodyPr wrap="none" rtlCol="0">
            <a:spAutoFit/>
          </a:bodyPr>
          <a:lstStyle/>
          <a:p>
            <a:r>
              <a:rPr lang="en-GB" sz="2000" dirty="0" smtClean="0">
                <a:solidFill>
                  <a:srgbClr val="C00000"/>
                </a:solidFill>
              </a:rPr>
              <a:t>B-MAC space</a:t>
            </a:r>
            <a:endParaRPr lang="en-US" sz="2000" dirty="0">
              <a:solidFill>
                <a:srgbClr val="C00000"/>
              </a:solidFill>
            </a:endParaRPr>
          </a:p>
        </p:txBody>
      </p:sp>
      <p:sp>
        <p:nvSpPr>
          <p:cNvPr id="492" name="TextBox 491"/>
          <p:cNvSpPr txBox="1"/>
          <p:nvPr/>
        </p:nvSpPr>
        <p:spPr>
          <a:xfrm>
            <a:off x="5569947" y="1344216"/>
            <a:ext cx="1838965" cy="400110"/>
          </a:xfrm>
          <a:prstGeom prst="rect">
            <a:avLst/>
          </a:prstGeom>
          <a:noFill/>
        </p:spPr>
        <p:txBody>
          <a:bodyPr wrap="none" rtlCol="0">
            <a:spAutoFit/>
          </a:bodyPr>
          <a:lstStyle/>
          <a:p>
            <a:r>
              <a:rPr lang="en-GB" sz="2000" dirty="0" smtClean="0">
                <a:solidFill>
                  <a:srgbClr val="0070C0"/>
                </a:solidFill>
              </a:rPr>
              <a:t>C-MAC space</a:t>
            </a:r>
            <a:endParaRPr lang="en-US" sz="2000" dirty="0">
              <a:solidFill>
                <a:srgbClr val="0070C0"/>
              </a:solidFill>
            </a:endParaRPr>
          </a:p>
        </p:txBody>
      </p:sp>
      <p:sp>
        <p:nvSpPr>
          <p:cNvPr id="493" name="Freeform 492"/>
          <p:cNvSpPr/>
          <p:nvPr/>
        </p:nvSpPr>
        <p:spPr bwMode="auto">
          <a:xfrm>
            <a:off x="758021" y="1323833"/>
            <a:ext cx="11259403" cy="3848668"/>
          </a:xfrm>
          <a:custGeom>
            <a:avLst/>
            <a:gdLst>
              <a:gd name="connsiteX0" fmla="*/ 13648 w 11259403"/>
              <a:gd name="connsiteY0" fmla="*/ 0 h 3848668"/>
              <a:gd name="connsiteX1" fmla="*/ 0 w 11259403"/>
              <a:gd name="connsiteY1" fmla="*/ 3848668 h 3848668"/>
              <a:gd name="connsiteX2" fmla="*/ 1965278 w 11259403"/>
              <a:gd name="connsiteY2" fmla="*/ 3848668 h 3848668"/>
              <a:gd name="connsiteX3" fmla="*/ 1965278 w 11259403"/>
              <a:gd name="connsiteY3" fmla="*/ 3057098 h 3848668"/>
              <a:gd name="connsiteX4" fmla="*/ 9294126 w 11259403"/>
              <a:gd name="connsiteY4" fmla="*/ 3070746 h 3848668"/>
              <a:gd name="connsiteX5" fmla="*/ 9280478 w 11259403"/>
              <a:gd name="connsiteY5" fmla="*/ 3835021 h 3848668"/>
              <a:gd name="connsiteX6" fmla="*/ 11259403 w 11259403"/>
              <a:gd name="connsiteY6" fmla="*/ 3848668 h 3848668"/>
              <a:gd name="connsiteX7" fmla="*/ 11245756 w 11259403"/>
              <a:gd name="connsiteY7" fmla="*/ 27295 h 3848668"/>
              <a:gd name="connsiteX8" fmla="*/ 13648 w 11259403"/>
              <a:gd name="connsiteY8" fmla="*/ 0 h 3848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59403" h="3848668">
                <a:moveTo>
                  <a:pt x="13648" y="0"/>
                </a:moveTo>
                <a:cubicBezTo>
                  <a:pt x="9099" y="1282889"/>
                  <a:pt x="4549" y="2565779"/>
                  <a:pt x="0" y="3848668"/>
                </a:cubicBezTo>
                <a:lnTo>
                  <a:pt x="1965278" y="3848668"/>
                </a:lnTo>
                <a:lnTo>
                  <a:pt x="1965278" y="3057098"/>
                </a:lnTo>
                <a:lnTo>
                  <a:pt x="9294126" y="3070746"/>
                </a:lnTo>
                <a:lnTo>
                  <a:pt x="9280478" y="3835021"/>
                </a:lnTo>
                <a:lnTo>
                  <a:pt x="11259403" y="3848668"/>
                </a:lnTo>
                <a:lnTo>
                  <a:pt x="11245756" y="27295"/>
                </a:lnTo>
                <a:lnTo>
                  <a:pt x="13648" y="0"/>
                </a:lnTo>
                <a:close/>
              </a:path>
            </a:pathLst>
          </a:custGeom>
          <a:noFill/>
          <a:ln w="38100" cap="flat" cmpd="sng" algn="ctr">
            <a:solidFill>
              <a:srgbClr val="0070C0"/>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smtClean="0"/>
              <a:t>PBB-TE IB-BEB Portal with DRNI;</a:t>
            </a:r>
            <a:br>
              <a:rPr lang="en-GB" dirty="0" smtClean="0"/>
            </a:br>
            <a:r>
              <a:rPr lang="en-GB" dirty="0" smtClean="0"/>
              <a:t>TESI protection in carrier network</a:t>
            </a:r>
            <a:endParaRPr lang="en-US" dirty="0"/>
          </a:p>
        </p:txBody>
      </p:sp>
      <p:sp>
        <p:nvSpPr>
          <p:cNvPr id="6" name="Subtitle 5"/>
          <p:cNvSpPr>
            <a:spLocks noGrp="1"/>
          </p:cNvSpPr>
          <p:nvPr>
            <p:ph type="subTitle" idx="1"/>
          </p:nvPr>
        </p:nvSpPr>
        <p:spPr/>
        <p:txBody>
          <a:bodyPr/>
          <a:lstStyle/>
          <a:p>
            <a:pPr algn="l"/>
            <a:r>
              <a:rPr lang="en-GB" sz="2400" dirty="0" smtClean="0"/>
              <a:t>Two data plane models (1,2) are possible, which differ in the presence of a single or multiple switch fabrics:</a:t>
            </a:r>
          </a:p>
          <a:p>
            <a:pPr marL="514350" indent="-514350" algn="l">
              <a:buAutoNum type="arabicParenR"/>
            </a:pPr>
            <a:r>
              <a:rPr lang="en-GB" sz="2000" dirty="0" smtClean="0"/>
              <a:t>Separate ESP/TESI switch fabric and S-VLAN switch fabric</a:t>
            </a:r>
          </a:p>
          <a:p>
            <a:pPr marL="514350" indent="-514350" algn="l">
              <a:buAutoNum type="arabicParenR"/>
            </a:pPr>
            <a:r>
              <a:rPr lang="en-GB" sz="2000" dirty="0" smtClean="0"/>
              <a:t>Combined ESP/S-VLAN switch fabric</a:t>
            </a:r>
            <a:endParaRPr lang="en-US" sz="2000" dirty="0" smtClean="0"/>
          </a:p>
          <a:p>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DRNI Objectives – MAC Address &amp; MEP ID</a:t>
            </a:r>
            <a:endParaRPr lang="en-US" dirty="0"/>
          </a:p>
        </p:txBody>
      </p:sp>
      <p:sp>
        <p:nvSpPr>
          <p:cNvPr id="3" name="Content Placeholder 2"/>
          <p:cNvSpPr>
            <a:spLocks noGrp="1"/>
          </p:cNvSpPr>
          <p:nvPr>
            <p:ph sz="half" idx="1"/>
          </p:nvPr>
        </p:nvSpPr>
        <p:spPr>
          <a:xfrm>
            <a:off x="639890" y="1848272"/>
            <a:ext cx="5669498" cy="6880799"/>
          </a:xfrm>
        </p:spPr>
        <p:txBody>
          <a:bodyPr/>
          <a:lstStyle/>
          <a:p>
            <a:r>
              <a:rPr lang="en-GB" dirty="0" smtClean="0"/>
              <a:t>DRNI presents the </a:t>
            </a:r>
            <a:r>
              <a:rPr lang="en-GB" u="sng" dirty="0" smtClean="0">
                <a:solidFill>
                  <a:srgbClr val="C00000"/>
                </a:solidFill>
              </a:rPr>
              <a:t>Network Operator (NO) MEP</a:t>
            </a:r>
            <a:r>
              <a:rPr lang="en-GB" dirty="0" smtClean="0"/>
              <a:t> functions for an EC on the different E-NNI ports as one virtual NO MEP function with one C-MAC Address and one MEP ID</a:t>
            </a:r>
          </a:p>
          <a:p>
            <a:r>
              <a:rPr lang="en-GB" b="0" u="sng" dirty="0" smtClean="0"/>
              <a:t>Question</a:t>
            </a:r>
            <a:r>
              <a:rPr lang="en-GB" b="0" dirty="0" smtClean="0"/>
              <a:t>: Is the same C-MAC address really required? Evaluate requirement from perspective of:</a:t>
            </a:r>
          </a:p>
          <a:p>
            <a:pPr marL="365125" indent="-365125">
              <a:buFont typeface="Arial" pitchFamily="34" charset="0"/>
              <a:buChar char="•"/>
            </a:pPr>
            <a:r>
              <a:rPr lang="en-GB" sz="2000" b="0" dirty="0" smtClean="0"/>
              <a:t>CFM (CCM, LBM/R, SLM/R, LMM/R, DMM/R, …) between NO MEP on UNI-N and E-NNI ports and MIP functions on I-NNI ports inside carrier network</a:t>
            </a:r>
          </a:p>
          <a:p>
            <a:pPr marL="365125" indent="-365125">
              <a:buFont typeface="Arial" pitchFamily="34" charset="0"/>
              <a:buChar char="•"/>
            </a:pPr>
            <a:r>
              <a:rPr lang="en-GB" sz="2000" b="0" dirty="0" smtClean="0"/>
              <a:t>B-MAC learning inside B-VLAN relays</a:t>
            </a:r>
          </a:p>
          <a:p>
            <a:pPr marL="365125" indent="-365125">
              <a:buFont typeface="Arial" pitchFamily="34" charset="0"/>
              <a:buChar char="•"/>
            </a:pPr>
            <a:r>
              <a:rPr lang="en-GB" sz="2000" b="0" dirty="0" smtClean="0"/>
              <a:t>C-MAC</a:t>
            </a:r>
            <a:r>
              <a:rPr lang="en-GB" sz="2000" b="0" dirty="0" smtClean="0">
                <a:sym typeface="Wingdings" pitchFamily="2" charset="2"/>
              </a:rPr>
              <a:t>B-MAC l</a:t>
            </a:r>
            <a:r>
              <a:rPr lang="en-GB" sz="2000" b="0" dirty="0" smtClean="0"/>
              <a:t>earning inside c6.10 PIP function</a:t>
            </a:r>
          </a:p>
          <a:p>
            <a:pPr marL="365125" indent="-365125">
              <a:buFont typeface="Arial" pitchFamily="34" charset="0"/>
              <a:buChar char="•"/>
            </a:pPr>
            <a:r>
              <a:rPr lang="en-GB" sz="2000" b="0" dirty="0" smtClean="0"/>
              <a:t>Translation of ‘BSI Group Address’ into ‘</a:t>
            </a:r>
            <a:r>
              <a:rPr lang="en-US" sz="2000" b="0" dirty="0" smtClean="0"/>
              <a:t>Default Backbone Destination (DBD)’</a:t>
            </a:r>
            <a:r>
              <a:rPr lang="en-GB" sz="2000" b="0" dirty="0" smtClean="0"/>
              <a:t>  (and vice versa) inside c6.11 CBP function</a:t>
            </a:r>
            <a:endParaRPr lang="en-US" sz="2000" b="0" dirty="0"/>
          </a:p>
        </p:txBody>
      </p:sp>
      <p:sp>
        <p:nvSpPr>
          <p:cNvPr id="4" name="Content Placeholder 3"/>
          <p:cNvSpPr>
            <a:spLocks noGrp="1"/>
          </p:cNvSpPr>
          <p:nvPr>
            <p:ph sz="half" idx="2"/>
          </p:nvPr>
        </p:nvSpPr>
        <p:spPr>
          <a:xfrm>
            <a:off x="6492214" y="1848272"/>
            <a:ext cx="5669497" cy="6880799"/>
          </a:xfrm>
        </p:spPr>
        <p:txBody>
          <a:bodyPr/>
          <a:lstStyle/>
          <a:p>
            <a:r>
              <a:rPr lang="en-GB" b="0" u="sng" dirty="0" smtClean="0"/>
              <a:t>Question</a:t>
            </a:r>
            <a:r>
              <a:rPr lang="en-GB" b="0" dirty="0" smtClean="0"/>
              <a:t>: Is the same MEP ID really required? Evaluate requirement from perspective of:</a:t>
            </a:r>
          </a:p>
          <a:p>
            <a:pPr marL="365125" indent="-365125">
              <a:buFont typeface="Arial" pitchFamily="34" charset="0"/>
              <a:buChar char="•"/>
            </a:pPr>
            <a:r>
              <a:rPr lang="en-GB" sz="2000" b="0" dirty="0" smtClean="0"/>
              <a:t>CFM (CCM) between NO MEP functions on UNI-N and E-NNI ports</a:t>
            </a:r>
          </a:p>
          <a:p>
            <a:r>
              <a:rPr lang="en-GB" dirty="0" smtClean="0"/>
              <a:t>DRNI presents the </a:t>
            </a:r>
            <a:r>
              <a:rPr lang="en-GB" u="sng" dirty="0" smtClean="0">
                <a:solidFill>
                  <a:srgbClr val="C00000"/>
                </a:solidFill>
              </a:rPr>
              <a:t>Service Provider (SP) MIP</a:t>
            </a:r>
            <a:r>
              <a:rPr lang="en-GB" dirty="0" smtClean="0"/>
              <a:t> functions for an EC on the different E-NNI ports as one virtual SP MIP function with one C-MAC Address</a:t>
            </a:r>
          </a:p>
          <a:p>
            <a:r>
              <a:rPr lang="en-GB" b="0" u="sng" dirty="0" smtClean="0"/>
              <a:t>Question</a:t>
            </a:r>
            <a:r>
              <a:rPr lang="en-GB" b="0" dirty="0" smtClean="0"/>
              <a:t>: Is the same C-MAC address really required? Evaluate requirement from perspective of:</a:t>
            </a:r>
          </a:p>
          <a:p>
            <a:pPr marL="365125" indent="-365125">
              <a:buFont typeface="Arial" pitchFamily="34" charset="0"/>
              <a:buChar char="•"/>
            </a:pPr>
            <a:r>
              <a:rPr lang="en-GB" sz="2000" b="0" dirty="0" smtClean="0"/>
              <a:t>CFM (LBM/R, LTM/R) between SP </a:t>
            </a:r>
            <a:r>
              <a:rPr lang="en-GB" sz="2000" b="0" dirty="0" err="1" smtClean="0"/>
              <a:t>MEPs</a:t>
            </a:r>
            <a:r>
              <a:rPr lang="en-GB" sz="2000" b="0" dirty="0" smtClean="0"/>
              <a:t> on UNI-N ports and </a:t>
            </a:r>
            <a:r>
              <a:rPr lang="en-GB" sz="2000" b="0" dirty="0" err="1" smtClean="0"/>
              <a:t>MIPs</a:t>
            </a:r>
            <a:r>
              <a:rPr lang="en-GB" sz="2000" b="0" dirty="0" smtClean="0"/>
              <a:t> on E-NNI ports</a:t>
            </a:r>
          </a:p>
          <a:p>
            <a:pPr marL="365125" indent="-365125">
              <a:buFont typeface="Arial" pitchFamily="34" charset="0"/>
              <a:buChar char="•"/>
            </a:pPr>
            <a:r>
              <a:rPr lang="en-GB" sz="2000" b="0" dirty="0" smtClean="0"/>
              <a:t>B-MAC learning inside B-VLAN relays</a:t>
            </a:r>
          </a:p>
          <a:p>
            <a:pPr marL="365125" indent="-365125">
              <a:buFont typeface="Arial" pitchFamily="34" charset="0"/>
              <a:buChar char="•"/>
            </a:pPr>
            <a:r>
              <a:rPr lang="en-GB" sz="2000" b="0" dirty="0" smtClean="0"/>
              <a:t>C-MAC</a:t>
            </a:r>
            <a:r>
              <a:rPr lang="en-GB" sz="2000" b="0" dirty="0" smtClean="0">
                <a:sym typeface="Wingdings" pitchFamily="2" charset="2"/>
              </a:rPr>
              <a:t>B-MAC l</a:t>
            </a:r>
            <a:r>
              <a:rPr lang="en-GB" sz="2000" b="0" dirty="0" smtClean="0"/>
              <a:t>earning inside c6.10 PIP function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168" y="220892"/>
            <a:ext cx="11809312" cy="1218635"/>
          </a:xfrm>
        </p:spPr>
        <p:txBody>
          <a:bodyPr/>
          <a:lstStyle/>
          <a:p>
            <a:r>
              <a:rPr lang="en-GB" dirty="0" smtClean="0"/>
              <a:t>PBB-TE Data Plane Model I/1</a:t>
            </a:r>
            <a:br>
              <a:rPr lang="en-GB" dirty="0" smtClean="0"/>
            </a:br>
            <a:r>
              <a:rPr lang="en-GB" sz="2800" dirty="0" smtClean="0"/>
              <a:t>(example with TESI protection)</a:t>
            </a:r>
            <a:endParaRPr lang="en-US" sz="2800" dirty="0"/>
          </a:p>
        </p:txBody>
      </p:sp>
      <p:cxnSp>
        <p:nvCxnSpPr>
          <p:cNvPr id="5" name="Straight Arrow Connector 4"/>
          <p:cNvCxnSpPr/>
          <p:nvPr/>
        </p:nvCxnSpPr>
        <p:spPr bwMode="auto">
          <a:xfrm>
            <a:off x="5896744" y="2928392"/>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7" name="Straight Arrow Connector 6"/>
          <p:cNvCxnSpPr/>
          <p:nvPr/>
        </p:nvCxnSpPr>
        <p:spPr bwMode="auto">
          <a:xfrm>
            <a:off x="6832848" y="2928392"/>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0" name="Rectangle 9"/>
          <p:cNvSpPr/>
          <p:nvPr/>
        </p:nvSpPr>
        <p:spPr bwMode="auto">
          <a:xfrm>
            <a:off x="2800399"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00399"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00399"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2800400" y="68168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2800400"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2800400"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3808511" y="68168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3808511"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3808511"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4816623" y="2712368"/>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4816623"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4816623"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4816623" y="68168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 name="Rectangle 25"/>
          <p:cNvSpPr/>
          <p:nvPr/>
        </p:nvSpPr>
        <p:spPr bwMode="auto">
          <a:xfrm>
            <a:off x="4816623"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 name="Rectangle 26"/>
          <p:cNvSpPr/>
          <p:nvPr/>
        </p:nvSpPr>
        <p:spPr bwMode="auto">
          <a:xfrm>
            <a:off x="4816623"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9" name="Straight Connector 28"/>
          <p:cNvCxnSpPr/>
          <p:nvPr/>
        </p:nvCxnSpPr>
        <p:spPr bwMode="auto">
          <a:xfrm flipV="1">
            <a:off x="4240559" y="760891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1" name="TextBox 30"/>
          <p:cNvSpPr txBox="1"/>
          <p:nvPr/>
        </p:nvSpPr>
        <p:spPr>
          <a:xfrm>
            <a:off x="1504256" y="5357500"/>
            <a:ext cx="700833" cy="523220"/>
          </a:xfrm>
          <a:prstGeom prst="rect">
            <a:avLst/>
          </a:prstGeom>
          <a:noFill/>
        </p:spPr>
        <p:txBody>
          <a:bodyPr wrap="none" rtlCol="0">
            <a:spAutoFit/>
          </a:bodyPr>
          <a:lstStyle/>
          <a:p>
            <a:r>
              <a:rPr lang="en-US" sz="1400" dirty="0" smtClean="0"/>
              <a:t>E-NNI</a:t>
            </a:r>
          </a:p>
          <a:p>
            <a:r>
              <a:rPr lang="en-US" sz="1400" dirty="0" smtClean="0"/>
              <a:t>Link 2</a:t>
            </a:r>
            <a:endParaRPr lang="en-GB" sz="1400" dirty="0"/>
          </a:p>
        </p:txBody>
      </p:sp>
      <p:sp>
        <p:nvSpPr>
          <p:cNvPr id="32" name="TextBox 31"/>
          <p:cNvSpPr txBox="1"/>
          <p:nvPr/>
        </p:nvSpPr>
        <p:spPr>
          <a:xfrm>
            <a:off x="4240559" y="7877780"/>
            <a:ext cx="710451" cy="523220"/>
          </a:xfrm>
          <a:prstGeom prst="rect">
            <a:avLst/>
          </a:prstGeom>
          <a:noFill/>
        </p:spPr>
        <p:txBody>
          <a:bodyPr wrap="none" rtlCol="0">
            <a:spAutoFit/>
          </a:bodyPr>
          <a:lstStyle/>
          <a:p>
            <a:r>
              <a:rPr lang="en-US" sz="1400" dirty="0" smtClean="0"/>
              <a:t>I-NNI</a:t>
            </a:r>
          </a:p>
          <a:p>
            <a:r>
              <a:rPr lang="en-US" sz="1400" dirty="0" smtClean="0"/>
              <a:t>Link a</a:t>
            </a:r>
            <a:endParaRPr lang="en-GB" sz="1400" dirty="0"/>
          </a:p>
        </p:txBody>
      </p:sp>
      <p:sp>
        <p:nvSpPr>
          <p:cNvPr id="34" name="Rectangle 33"/>
          <p:cNvSpPr/>
          <p:nvPr/>
        </p:nvSpPr>
        <p:spPr bwMode="auto">
          <a:xfrm flipH="1">
            <a:off x="9067274"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5" name="Rectangle 34"/>
          <p:cNvSpPr/>
          <p:nvPr/>
        </p:nvSpPr>
        <p:spPr bwMode="auto">
          <a:xfrm flipH="1">
            <a:off x="9067274"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6" name="Rectangle 35"/>
          <p:cNvSpPr/>
          <p:nvPr/>
        </p:nvSpPr>
        <p:spPr bwMode="auto">
          <a:xfrm flipH="1">
            <a:off x="9067274"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7" name="Rectangle 36"/>
          <p:cNvSpPr/>
          <p:nvPr/>
        </p:nvSpPr>
        <p:spPr bwMode="auto">
          <a:xfrm flipH="1">
            <a:off x="9065096" y="68168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8" name="Rectangle 37"/>
          <p:cNvSpPr/>
          <p:nvPr/>
        </p:nvSpPr>
        <p:spPr bwMode="auto">
          <a:xfrm flipH="1">
            <a:off x="9065096"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9" name="Rectangle 38"/>
          <p:cNvSpPr/>
          <p:nvPr/>
        </p:nvSpPr>
        <p:spPr bwMode="auto">
          <a:xfrm flipH="1">
            <a:off x="9065096"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 name="Rectangle 39"/>
          <p:cNvSpPr/>
          <p:nvPr/>
        </p:nvSpPr>
        <p:spPr bwMode="auto">
          <a:xfrm flipH="1">
            <a:off x="8059162" y="2712368"/>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1" name="Rectangle 40"/>
          <p:cNvSpPr/>
          <p:nvPr/>
        </p:nvSpPr>
        <p:spPr bwMode="auto">
          <a:xfrm flipH="1">
            <a:off x="8059162"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2" name="Rectangle 41"/>
          <p:cNvSpPr/>
          <p:nvPr/>
        </p:nvSpPr>
        <p:spPr bwMode="auto">
          <a:xfrm flipH="1">
            <a:off x="8059162"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3" name="Rectangle 42"/>
          <p:cNvSpPr/>
          <p:nvPr/>
        </p:nvSpPr>
        <p:spPr bwMode="auto">
          <a:xfrm flipH="1">
            <a:off x="8059162" y="68168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4" name="Rectangle 43"/>
          <p:cNvSpPr/>
          <p:nvPr/>
        </p:nvSpPr>
        <p:spPr bwMode="auto">
          <a:xfrm flipH="1">
            <a:off x="8059162"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5" name="Rectangle 44"/>
          <p:cNvSpPr/>
          <p:nvPr/>
        </p:nvSpPr>
        <p:spPr bwMode="auto">
          <a:xfrm flipH="1">
            <a:off x="8059162"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6" name="Rectangle 45"/>
          <p:cNvSpPr/>
          <p:nvPr/>
        </p:nvSpPr>
        <p:spPr bwMode="auto">
          <a:xfrm flipH="1">
            <a:off x="7051050" y="2712368"/>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7" name="Rectangle 46"/>
          <p:cNvSpPr/>
          <p:nvPr/>
        </p:nvSpPr>
        <p:spPr bwMode="auto">
          <a:xfrm flipH="1">
            <a:off x="7051050"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r>
              <a:rPr kumimoji="0" lang="en-US" sz="1100" b="1" i="0" u="none" strike="noStrike" cap="none" normalizeH="0" dirty="0" smtClean="0">
                <a:ln>
                  <a:noFill/>
                </a:ln>
                <a:solidFill>
                  <a:schemeClr val="tx1"/>
                </a:solidFill>
                <a:effectLst/>
                <a:latin typeface="Arial" charset="0"/>
                <a:ea typeface="MS PGothic" pitchFamily="34" charset="-128"/>
              </a:rPr>
              <a:t> </a:t>
            </a:r>
            <a:r>
              <a:rPr kumimoji="0" lang="en-US" sz="1100" b="1" i="0" u="none" strike="noStrike" cap="none" normalizeH="0" baseline="0" dirty="0" smtClean="0">
                <a:ln>
                  <a:noFill/>
                </a:ln>
                <a:solidFill>
                  <a:schemeClr val="tx1"/>
                </a:solidFill>
                <a:effectLst/>
                <a:latin typeface="Arial" charset="0"/>
                <a:ea typeface="MS PGothic" pitchFamily="34" charset="-128"/>
              </a:rPr>
              <a:t>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8" name="Rectangle 47"/>
          <p:cNvSpPr/>
          <p:nvPr/>
        </p:nvSpPr>
        <p:spPr bwMode="auto">
          <a:xfrm flipH="1">
            <a:off x="7051050"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9" name="Rectangle 48"/>
          <p:cNvSpPr/>
          <p:nvPr/>
        </p:nvSpPr>
        <p:spPr bwMode="auto">
          <a:xfrm flipH="1">
            <a:off x="7051050" y="68168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 name="Rectangle 49"/>
          <p:cNvSpPr/>
          <p:nvPr/>
        </p:nvSpPr>
        <p:spPr bwMode="auto">
          <a:xfrm flipH="1">
            <a:off x="7051050"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 name="Rectangle 50"/>
          <p:cNvSpPr/>
          <p:nvPr/>
        </p:nvSpPr>
        <p:spPr bwMode="auto">
          <a:xfrm flipH="1">
            <a:off x="7051050"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3" name="Straight Connector 52"/>
          <p:cNvCxnSpPr/>
          <p:nvPr/>
        </p:nvCxnSpPr>
        <p:spPr bwMode="auto">
          <a:xfrm flipV="1">
            <a:off x="8563218" y="7608912"/>
            <a:ext cx="0" cy="792088"/>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55" name="TextBox 54"/>
          <p:cNvSpPr txBox="1"/>
          <p:nvPr/>
        </p:nvSpPr>
        <p:spPr>
          <a:xfrm flipH="1">
            <a:off x="10586893" y="5357500"/>
            <a:ext cx="710451" cy="523220"/>
          </a:xfrm>
          <a:prstGeom prst="rect">
            <a:avLst/>
          </a:prstGeom>
          <a:noFill/>
        </p:spPr>
        <p:txBody>
          <a:bodyPr wrap="none" rtlCol="0">
            <a:spAutoFit/>
          </a:bodyPr>
          <a:lstStyle/>
          <a:p>
            <a:r>
              <a:rPr lang="en-US" sz="1400" dirty="0" smtClean="0"/>
              <a:t>E-NNI</a:t>
            </a:r>
          </a:p>
          <a:p>
            <a:r>
              <a:rPr lang="en-US" sz="1400" dirty="0" smtClean="0"/>
              <a:t>Link 3</a:t>
            </a:r>
            <a:endParaRPr lang="en-GB" sz="1400" dirty="0"/>
          </a:p>
        </p:txBody>
      </p:sp>
      <p:sp>
        <p:nvSpPr>
          <p:cNvPr id="56" name="TextBox 55"/>
          <p:cNvSpPr txBox="1"/>
          <p:nvPr/>
        </p:nvSpPr>
        <p:spPr>
          <a:xfrm flipH="1">
            <a:off x="7852767" y="7877780"/>
            <a:ext cx="710451" cy="523220"/>
          </a:xfrm>
          <a:prstGeom prst="rect">
            <a:avLst/>
          </a:prstGeom>
          <a:noFill/>
        </p:spPr>
        <p:txBody>
          <a:bodyPr wrap="none" rtlCol="0">
            <a:spAutoFit/>
          </a:bodyPr>
          <a:lstStyle/>
          <a:p>
            <a:r>
              <a:rPr lang="en-US" sz="1400" dirty="0" smtClean="0"/>
              <a:t>I-NNI</a:t>
            </a:r>
          </a:p>
          <a:p>
            <a:r>
              <a:rPr lang="en-US" sz="1400" dirty="0" smtClean="0"/>
              <a:t>Link b</a:t>
            </a:r>
            <a:endParaRPr lang="en-GB" sz="1400" dirty="0"/>
          </a:p>
        </p:txBody>
      </p:sp>
      <p:sp>
        <p:nvSpPr>
          <p:cNvPr id="84" name="Rectangle 83"/>
          <p:cNvSpPr/>
          <p:nvPr/>
        </p:nvSpPr>
        <p:spPr bwMode="auto">
          <a:xfrm flipH="1">
            <a:off x="9067274" y="2712368"/>
            <a:ext cx="2950150"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03" name="Rectangle 102"/>
          <p:cNvSpPr/>
          <p:nvPr/>
        </p:nvSpPr>
        <p:spPr bwMode="auto">
          <a:xfrm flipH="1">
            <a:off x="7051050" y="2424336"/>
            <a:ext cx="4966374"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18" name="TextBox 117"/>
          <p:cNvSpPr txBox="1"/>
          <p:nvPr/>
        </p:nvSpPr>
        <p:spPr>
          <a:xfrm rot="5400000">
            <a:off x="5703800" y="3741388"/>
            <a:ext cx="432052" cy="246221"/>
          </a:xfrm>
          <a:prstGeom prst="rect">
            <a:avLst/>
          </a:prstGeom>
          <a:solidFill>
            <a:schemeClr val="bg1"/>
          </a:solidFill>
        </p:spPr>
        <p:txBody>
          <a:bodyPr wrap="square" lIns="0" tIns="0" rIns="0" bIns="0" rtlCol="0">
            <a:spAutoFit/>
          </a:bodyPr>
          <a:lstStyle/>
          <a:p>
            <a:pPr algn="ctr"/>
            <a:r>
              <a:rPr lang="en-US" sz="1600" dirty="0" smtClean="0"/>
              <a:t>PIP</a:t>
            </a:r>
            <a:endParaRPr lang="en-GB" sz="1600" dirty="0"/>
          </a:p>
        </p:txBody>
      </p:sp>
      <p:sp>
        <p:nvSpPr>
          <p:cNvPr id="119" name="TextBox 118"/>
          <p:cNvSpPr txBox="1"/>
          <p:nvPr/>
        </p:nvSpPr>
        <p:spPr>
          <a:xfrm rot="16200000" flipH="1">
            <a:off x="6559914" y="3705383"/>
            <a:ext cx="504058" cy="246221"/>
          </a:xfrm>
          <a:prstGeom prst="rect">
            <a:avLst/>
          </a:prstGeom>
          <a:solidFill>
            <a:schemeClr val="bg1"/>
          </a:solidFill>
        </p:spPr>
        <p:txBody>
          <a:bodyPr wrap="square" lIns="0" tIns="0" rIns="0" bIns="0" rtlCol="0">
            <a:spAutoFit/>
          </a:bodyPr>
          <a:lstStyle/>
          <a:p>
            <a:pPr algn="ctr"/>
            <a:r>
              <a:rPr lang="en-US" sz="1600" dirty="0" smtClean="0"/>
              <a:t>PIP</a:t>
            </a:r>
            <a:endParaRPr lang="en-GB" sz="1600" dirty="0"/>
          </a:p>
        </p:txBody>
      </p:sp>
      <p:sp>
        <p:nvSpPr>
          <p:cNvPr id="126" name="Rectangle 125"/>
          <p:cNvSpPr/>
          <p:nvPr/>
        </p:nvSpPr>
        <p:spPr bwMode="auto">
          <a:xfrm flipH="1">
            <a:off x="10075386"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flipH="1">
            <a:off x="1007538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r>
              <a:rPr kumimoji="0" lang="en-US" sz="1100" b="1" i="0" u="none" strike="noStrike" cap="none" normalizeH="0" dirty="0" smtClean="0">
                <a:ln>
                  <a:noFill/>
                </a:ln>
                <a:solidFill>
                  <a:schemeClr val="tx1"/>
                </a:solidFill>
                <a:effectLst/>
                <a:latin typeface="Arial" charset="0"/>
                <a:ea typeface="MS PGothic" pitchFamily="34" charset="-128"/>
              </a:rPr>
              <a:t> </a:t>
            </a:r>
            <a:r>
              <a:rPr kumimoji="0" lang="en-US" sz="1100" b="1" i="0" u="none" strike="noStrike" cap="none" normalizeH="0" baseline="0" dirty="0" smtClean="0">
                <a:ln>
                  <a:noFill/>
                </a:ln>
                <a:solidFill>
                  <a:schemeClr val="tx1"/>
                </a:solidFill>
                <a:effectLst/>
                <a:latin typeface="Arial" charset="0"/>
                <a:ea typeface="MS PGothic" pitchFamily="34" charset="-128"/>
              </a:rPr>
              <a:t>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1007538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10075386"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10075386"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10075386"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32" name="Straight Connector 131"/>
          <p:cNvCxnSpPr/>
          <p:nvPr/>
        </p:nvCxnSpPr>
        <p:spPr bwMode="auto">
          <a:xfrm flipH="1" flipV="1">
            <a:off x="10579442"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47" name="Rectangle 146"/>
          <p:cNvSpPr/>
          <p:nvPr/>
        </p:nvSpPr>
        <p:spPr bwMode="auto">
          <a:xfrm flipH="1">
            <a:off x="784175" y="2712368"/>
            <a:ext cx="2952328"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48" name="Rectangle 147"/>
          <p:cNvSpPr/>
          <p:nvPr/>
        </p:nvSpPr>
        <p:spPr bwMode="auto">
          <a:xfrm flipH="1">
            <a:off x="784175" y="2424336"/>
            <a:ext cx="4968552"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49" name="Rectangle 148"/>
          <p:cNvSpPr/>
          <p:nvPr/>
        </p:nvSpPr>
        <p:spPr bwMode="auto">
          <a:xfrm>
            <a:off x="1792287"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0" name="Rectangle 149"/>
          <p:cNvSpPr/>
          <p:nvPr/>
        </p:nvSpPr>
        <p:spPr bwMode="auto">
          <a:xfrm>
            <a:off x="1792287"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1" name="Rectangle 150"/>
          <p:cNvSpPr/>
          <p:nvPr/>
        </p:nvSpPr>
        <p:spPr bwMode="auto">
          <a:xfrm>
            <a:off x="1792287"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2" name="Rectangle 151"/>
          <p:cNvSpPr/>
          <p:nvPr/>
        </p:nvSpPr>
        <p:spPr bwMode="auto">
          <a:xfrm>
            <a:off x="1792287"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3" name="Rectangle 152"/>
          <p:cNvSpPr/>
          <p:nvPr/>
        </p:nvSpPr>
        <p:spPr bwMode="auto">
          <a:xfrm>
            <a:off x="1792287"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4" name="Rectangle 153"/>
          <p:cNvSpPr/>
          <p:nvPr/>
        </p:nvSpPr>
        <p:spPr bwMode="auto">
          <a:xfrm>
            <a:off x="1792287"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55" name="Straight Connector 154"/>
          <p:cNvCxnSpPr/>
          <p:nvPr/>
        </p:nvCxnSpPr>
        <p:spPr bwMode="auto">
          <a:xfrm flipV="1">
            <a:off x="2224335"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56" name="TextBox 155"/>
          <p:cNvSpPr txBox="1"/>
          <p:nvPr/>
        </p:nvSpPr>
        <p:spPr>
          <a:xfrm>
            <a:off x="496144" y="5357500"/>
            <a:ext cx="700833" cy="523220"/>
          </a:xfrm>
          <a:prstGeom prst="rect">
            <a:avLst/>
          </a:prstGeom>
          <a:noFill/>
        </p:spPr>
        <p:txBody>
          <a:bodyPr wrap="none" rtlCol="0">
            <a:spAutoFit/>
          </a:bodyPr>
          <a:lstStyle/>
          <a:p>
            <a:r>
              <a:rPr lang="en-US" sz="1400" dirty="0" smtClean="0"/>
              <a:t>E-NNI</a:t>
            </a:r>
          </a:p>
          <a:p>
            <a:r>
              <a:rPr lang="en-US" sz="1400" dirty="0" smtClean="0"/>
              <a:t>Link 1</a:t>
            </a:r>
            <a:endParaRPr lang="en-GB" sz="1400" dirty="0"/>
          </a:p>
        </p:txBody>
      </p:sp>
      <p:sp>
        <p:nvSpPr>
          <p:cNvPr id="157" name="Rectangle 156"/>
          <p:cNvSpPr/>
          <p:nvPr/>
        </p:nvSpPr>
        <p:spPr bwMode="auto">
          <a:xfrm>
            <a:off x="784175"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a:off x="784175"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9" name="Rectangle 158"/>
          <p:cNvSpPr/>
          <p:nvPr/>
        </p:nvSpPr>
        <p:spPr bwMode="auto">
          <a:xfrm>
            <a:off x="784175"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784175"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Rectangle 160"/>
          <p:cNvSpPr/>
          <p:nvPr/>
        </p:nvSpPr>
        <p:spPr bwMode="auto">
          <a:xfrm>
            <a:off x="784175"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2" name="Rectangle 161"/>
          <p:cNvSpPr/>
          <p:nvPr/>
        </p:nvSpPr>
        <p:spPr bwMode="auto">
          <a:xfrm>
            <a:off x="784175"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63" name="Straight Connector 162"/>
          <p:cNvCxnSpPr/>
          <p:nvPr/>
        </p:nvCxnSpPr>
        <p:spPr bwMode="auto">
          <a:xfrm flipV="1">
            <a:off x="1216223"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3" name="Group 319"/>
          <p:cNvGrpSpPr/>
          <p:nvPr/>
        </p:nvGrpSpPr>
        <p:grpSpPr>
          <a:xfrm>
            <a:off x="9137104" y="3288432"/>
            <a:ext cx="792088" cy="216023"/>
            <a:chOff x="8993088" y="4440560"/>
            <a:chExt cx="792088" cy="216023"/>
          </a:xfrm>
        </p:grpSpPr>
        <p:grpSp>
          <p:nvGrpSpPr>
            <p:cNvPr id="4" name="Group 178"/>
            <p:cNvGrpSpPr/>
            <p:nvPr/>
          </p:nvGrpSpPr>
          <p:grpSpPr>
            <a:xfrm>
              <a:off x="8993088" y="4440560"/>
              <a:ext cx="216024" cy="216023"/>
              <a:chOff x="9209112" y="7464897"/>
              <a:chExt cx="432048" cy="216023"/>
            </a:xfrm>
          </p:grpSpPr>
          <p:sp>
            <p:nvSpPr>
              <p:cNvPr id="180" name="Flowchart: Delay 17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1" name="Flowchart: Delay 18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 name="Group 183"/>
            <p:cNvGrpSpPr/>
            <p:nvPr/>
          </p:nvGrpSpPr>
          <p:grpSpPr>
            <a:xfrm>
              <a:off x="9281120" y="4440560"/>
              <a:ext cx="216024" cy="216023"/>
              <a:chOff x="9209112" y="7464897"/>
              <a:chExt cx="432048" cy="216023"/>
            </a:xfrm>
          </p:grpSpPr>
          <p:sp>
            <p:nvSpPr>
              <p:cNvPr id="185" name="Flowchart: Delay 18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6" name="Flowchart: Delay 18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88"/>
            <p:cNvGrpSpPr/>
            <p:nvPr/>
          </p:nvGrpSpPr>
          <p:grpSpPr>
            <a:xfrm>
              <a:off x="9569152" y="4440560"/>
              <a:ext cx="216024" cy="216023"/>
              <a:chOff x="9209112" y="7464897"/>
              <a:chExt cx="432048" cy="216023"/>
            </a:xfrm>
          </p:grpSpPr>
          <p:sp>
            <p:nvSpPr>
              <p:cNvPr id="190" name="Flowchart: Delay 18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1" name="Flowchart: Delay 19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 name="Group 193"/>
          <p:cNvGrpSpPr/>
          <p:nvPr/>
        </p:nvGrpSpPr>
        <p:grpSpPr>
          <a:xfrm>
            <a:off x="10145216" y="3000400"/>
            <a:ext cx="792088" cy="792088"/>
            <a:chOff x="8993088" y="4152528"/>
            <a:chExt cx="792088" cy="792088"/>
          </a:xfrm>
        </p:grpSpPr>
        <p:sp>
          <p:nvSpPr>
            <p:cNvPr id="195" name="Isosceles Triangle 194"/>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8" name="Group 178"/>
            <p:cNvGrpSpPr/>
            <p:nvPr/>
          </p:nvGrpSpPr>
          <p:grpSpPr>
            <a:xfrm>
              <a:off x="8993088" y="4440560"/>
              <a:ext cx="216024" cy="216023"/>
              <a:chOff x="9209112" y="7464897"/>
              <a:chExt cx="432048" cy="216023"/>
            </a:xfrm>
          </p:grpSpPr>
          <p:sp>
            <p:nvSpPr>
              <p:cNvPr id="208" name="Flowchart: Delay 20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9" name="Flowchart: Delay 20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97" name="Isosceles Triangle 196"/>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8" name="Isosceles Triangle 197"/>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0" name="Group 183"/>
            <p:cNvGrpSpPr/>
            <p:nvPr/>
          </p:nvGrpSpPr>
          <p:grpSpPr>
            <a:xfrm>
              <a:off x="9281120" y="4440560"/>
              <a:ext cx="216024" cy="216023"/>
              <a:chOff x="9209112" y="7464897"/>
              <a:chExt cx="432048" cy="216023"/>
            </a:xfrm>
          </p:grpSpPr>
          <p:sp>
            <p:nvSpPr>
              <p:cNvPr id="206" name="Flowchart: Delay 20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7" name="Flowchart: Delay 20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0" name="Isosceles Triangle 199"/>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1" name="Isosceles Triangle 200"/>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3" name="Group 188"/>
            <p:cNvGrpSpPr/>
            <p:nvPr/>
          </p:nvGrpSpPr>
          <p:grpSpPr>
            <a:xfrm>
              <a:off x="9569152" y="4440560"/>
              <a:ext cx="216024" cy="216023"/>
              <a:chOff x="9209112" y="7464897"/>
              <a:chExt cx="432048" cy="216023"/>
            </a:xfrm>
          </p:grpSpPr>
          <p:sp>
            <p:nvSpPr>
              <p:cNvPr id="204" name="Flowchart: Delay 20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5" name="Flowchart: Delay 20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3" name="Isosceles Triangle 202"/>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2" name="Group 249"/>
          <p:cNvGrpSpPr/>
          <p:nvPr/>
        </p:nvGrpSpPr>
        <p:grpSpPr>
          <a:xfrm>
            <a:off x="1864296" y="3000400"/>
            <a:ext cx="792088" cy="792088"/>
            <a:chOff x="8993088" y="4152528"/>
            <a:chExt cx="792088" cy="792088"/>
          </a:xfrm>
        </p:grpSpPr>
        <p:sp>
          <p:nvSpPr>
            <p:cNvPr id="251" name="Isosceles Triangle 250"/>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7" name="Group 251"/>
            <p:cNvGrpSpPr/>
            <p:nvPr/>
          </p:nvGrpSpPr>
          <p:grpSpPr>
            <a:xfrm>
              <a:off x="8993088" y="4440560"/>
              <a:ext cx="216024" cy="216023"/>
              <a:chOff x="9209112" y="7464897"/>
              <a:chExt cx="432048" cy="216023"/>
            </a:xfrm>
          </p:grpSpPr>
          <p:sp>
            <p:nvSpPr>
              <p:cNvPr id="264" name="Flowchart: Delay 26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5" name="Flowchart: Delay 26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3" name="Isosceles Triangle 252"/>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Isosceles Triangle 253"/>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8" name="Group 254"/>
            <p:cNvGrpSpPr/>
            <p:nvPr/>
          </p:nvGrpSpPr>
          <p:grpSpPr>
            <a:xfrm>
              <a:off x="9281120" y="4440560"/>
              <a:ext cx="216024" cy="216023"/>
              <a:chOff x="9209112" y="7464897"/>
              <a:chExt cx="432048" cy="216023"/>
            </a:xfrm>
          </p:grpSpPr>
          <p:sp>
            <p:nvSpPr>
              <p:cNvPr id="262" name="Flowchart: Delay 261"/>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3" name="Flowchart: Delay 262"/>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6" name="Isosceles Triangle 255"/>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Isosceles Triangle 256"/>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9" name="Group 257"/>
            <p:cNvGrpSpPr/>
            <p:nvPr/>
          </p:nvGrpSpPr>
          <p:grpSpPr>
            <a:xfrm>
              <a:off x="9569152" y="4440560"/>
              <a:ext cx="216024" cy="216023"/>
              <a:chOff x="9209112" y="7464897"/>
              <a:chExt cx="432048" cy="216023"/>
            </a:xfrm>
          </p:grpSpPr>
          <p:sp>
            <p:nvSpPr>
              <p:cNvPr id="260" name="Flowchart: Delay 25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1" name="Flowchart: Delay 26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9" name="Isosceles Triangle 258"/>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0" name="Group 265"/>
          <p:cNvGrpSpPr/>
          <p:nvPr/>
        </p:nvGrpSpPr>
        <p:grpSpPr>
          <a:xfrm>
            <a:off x="856184" y="3000400"/>
            <a:ext cx="792088" cy="792088"/>
            <a:chOff x="8993088" y="4152528"/>
            <a:chExt cx="792088" cy="792088"/>
          </a:xfrm>
        </p:grpSpPr>
        <p:sp>
          <p:nvSpPr>
            <p:cNvPr id="267" name="Isosceles Triangle 266"/>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1" name="Group 267"/>
            <p:cNvGrpSpPr/>
            <p:nvPr/>
          </p:nvGrpSpPr>
          <p:grpSpPr>
            <a:xfrm>
              <a:off x="8993088" y="4440560"/>
              <a:ext cx="216024" cy="216023"/>
              <a:chOff x="9209112" y="7464897"/>
              <a:chExt cx="432048" cy="216023"/>
            </a:xfrm>
          </p:grpSpPr>
          <p:sp>
            <p:nvSpPr>
              <p:cNvPr id="280" name="Flowchart: Delay 27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1" name="Flowchart: Delay 28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69" name="Isosceles Triangle 268"/>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0" name="Isosceles Triangle 269"/>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2" name="Group 270"/>
            <p:cNvGrpSpPr/>
            <p:nvPr/>
          </p:nvGrpSpPr>
          <p:grpSpPr>
            <a:xfrm>
              <a:off x="9281120" y="4440560"/>
              <a:ext cx="216024" cy="216023"/>
              <a:chOff x="9209112" y="7464897"/>
              <a:chExt cx="432048" cy="216023"/>
            </a:xfrm>
          </p:grpSpPr>
          <p:sp>
            <p:nvSpPr>
              <p:cNvPr id="278" name="Flowchart: Delay 27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9" name="Flowchart: Delay 27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2" name="Isosceles Triangle 271"/>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3" name="Isosceles Triangle 272"/>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3" name="Group 273"/>
            <p:cNvGrpSpPr/>
            <p:nvPr/>
          </p:nvGrpSpPr>
          <p:grpSpPr>
            <a:xfrm>
              <a:off x="9569152" y="4440560"/>
              <a:ext cx="216024" cy="216023"/>
              <a:chOff x="9209112" y="7464897"/>
              <a:chExt cx="432048" cy="216023"/>
            </a:xfrm>
          </p:grpSpPr>
          <p:sp>
            <p:nvSpPr>
              <p:cNvPr id="276" name="Flowchart: Delay 27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Flowchart: Delay 27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5" name="Isosceles Triangle 274"/>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4" name="Group 294"/>
          <p:cNvGrpSpPr/>
          <p:nvPr/>
        </p:nvGrpSpPr>
        <p:grpSpPr>
          <a:xfrm>
            <a:off x="2872408" y="3288432"/>
            <a:ext cx="792088" cy="216023"/>
            <a:chOff x="2728392" y="4440560"/>
            <a:chExt cx="792088" cy="216023"/>
          </a:xfrm>
        </p:grpSpPr>
        <p:grpSp>
          <p:nvGrpSpPr>
            <p:cNvPr id="65" name="Group 282"/>
            <p:cNvGrpSpPr/>
            <p:nvPr/>
          </p:nvGrpSpPr>
          <p:grpSpPr>
            <a:xfrm>
              <a:off x="2728392" y="4440560"/>
              <a:ext cx="216024" cy="216023"/>
              <a:chOff x="9209112" y="7464897"/>
              <a:chExt cx="432048" cy="216023"/>
            </a:xfrm>
          </p:grpSpPr>
          <p:sp>
            <p:nvSpPr>
              <p:cNvPr id="293" name="Flowchart: Delay 29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Flowchart: Delay 29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6" name="Group 284"/>
            <p:cNvGrpSpPr/>
            <p:nvPr/>
          </p:nvGrpSpPr>
          <p:grpSpPr>
            <a:xfrm>
              <a:off x="3016424" y="4440560"/>
              <a:ext cx="216024" cy="216023"/>
              <a:chOff x="9209112" y="7464897"/>
              <a:chExt cx="432048" cy="216023"/>
            </a:xfrm>
          </p:grpSpPr>
          <p:sp>
            <p:nvSpPr>
              <p:cNvPr id="291" name="Flowchart: Delay 29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2" name="Flowchart: Delay 29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7" name="Group 286"/>
            <p:cNvGrpSpPr/>
            <p:nvPr/>
          </p:nvGrpSpPr>
          <p:grpSpPr>
            <a:xfrm>
              <a:off x="3304456" y="4440560"/>
              <a:ext cx="216024" cy="216023"/>
              <a:chOff x="9209112" y="7464897"/>
              <a:chExt cx="432048" cy="216023"/>
            </a:xfrm>
          </p:grpSpPr>
          <p:sp>
            <p:nvSpPr>
              <p:cNvPr id="289" name="Flowchart: Delay 28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0" name="Flowchart: Delay 28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296" name="Rectangle 295"/>
          <p:cNvSpPr/>
          <p:nvPr/>
        </p:nvSpPr>
        <p:spPr bwMode="auto">
          <a:xfrm flipH="1">
            <a:off x="11081320"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7" name="Rectangle 296"/>
          <p:cNvSpPr/>
          <p:nvPr/>
        </p:nvSpPr>
        <p:spPr bwMode="auto">
          <a:xfrm flipH="1">
            <a:off x="11081320"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8" name="Rectangle 297"/>
          <p:cNvSpPr/>
          <p:nvPr/>
        </p:nvSpPr>
        <p:spPr bwMode="auto">
          <a:xfrm flipH="1">
            <a:off x="11081320"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9" name="Rectangle 298"/>
          <p:cNvSpPr/>
          <p:nvPr/>
        </p:nvSpPr>
        <p:spPr bwMode="auto">
          <a:xfrm flipH="1">
            <a:off x="11081320"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0" name="Rectangle 299"/>
          <p:cNvSpPr/>
          <p:nvPr/>
        </p:nvSpPr>
        <p:spPr bwMode="auto">
          <a:xfrm flipH="1">
            <a:off x="11081320"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1" name="Rectangle 300"/>
          <p:cNvSpPr/>
          <p:nvPr/>
        </p:nvSpPr>
        <p:spPr bwMode="auto">
          <a:xfrm flipH="1">
            <a:off x="11081320"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302" name="Straight Connector 301"/>
          <p:cNvCxnSpPr/>
          <p:nvPr/>
        </p:nvCxnSpPr>
        <p:spPr bwMode="auto">
          <a:xfrm flipH="1" flipV="1">
            <a:off x="11585376"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03" name="TextBox 302"/>
          <p:cNvSpPr txBox="1"/>
          <p:nvPr/>
        </p:nvSpPr>
        <p:spPr>
          <a:xfrm flipH="1">
            <a:off x="11585376" y="5357500"/>
            <a:ext cx="710451" cy="523220"/>
          </a:xfrm>
          <a:prstGeom prst="rect">
            <a:avLst/>
          </a:prstGeom>
          <a:noFill/>
        </p:spPr>
        <p:txBody>
          <a:bodyPr wrap="none" rtlCol="0">
            <a:spAutoFit/>
          </a:bodyPr>
          <a:lstStyle/>
          <a:p>
            <a:r>
              <a:rPr lang="en-US" sz="1400" dirty="0" smtClean="0"/>
              <a:t>E-NNI</a:t>
            </a:r>
          </a:p>
          <a:p>
            <a:r>
              <a:rPr lang="en-US" sz="1400" dirty="0" smtClean="0"/>
              <a:t>Link 4</a:t>
            </a:r>
            <a:endParaRPr lang="en-GB" sz="1400" dirty="0"/>
          </a:p>
        </p:txBody>
      </p:sp>
      <p:grpSp>
        <p:nvGrpSpPr>
          <p:cNvPr id="68" name="Group 303"/>
          <p:cNvGrpSpPr/>
          <p:nvPr/>
        </p:nvGrpSpPr>
        <p:grpSpPr>
          <a:xfrm>
            <a:off x="11151150" y="3000400"/>
            <a:ext cx="792088" cy="792088"/>
            <a:chOff x="8993088" y="4152528"/>
            <a:chExt cx="792088" cy="792088"/>
          </a:xfrm>
        </p:grpSpPr>
        <p:sp>
          <p:nvSpPr>
            <p:cNvPr id="305" name="Isosceles Triangle 304"/>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9" name="Group 178"/>
            <p:cNvGrpSpPr/>
            <p:nvPr/>
          </p:nvGrpSpPr>
          <p:grpSpPr>
            <a:xfrm>
              <a:off x="8993088" y="4440560"/>
              <a:ext cx="216024" cy="216023"/>
              <a:chOff x="9209112" y="7464897"/>
              <a:chExt cx="432048" cy="216023"/>
            </a:xfrm>
          </p:grpSpPr>
          <p:sp>
            <p:nvSpPr>
              <p:cNvPr id="318" name="Flowchart: Delay 31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9" name="Flowchart: Delay 31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07" name="Isosceles Triangle 306"/>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8" name="Isosceles Triangle 307"/>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0" name="Group 183"/>
            <p:cNvGrpSpPr/>
            <p:nvPr/>
          </p:nvGrpSpPr>
          <p:grpSpPr>
            <a:xfrm>
              <a:off x="9281120" y="4440560"/>
              <a:ext cx="216024" cy="216023"/>
              <a:chOff x="9209112" y="7464897"/>
              <a:chExt cx="432048" cy="216023"/>
            </a:xfrm>
          </p:grpSpPr>
          <p:sp>
            <p:nvSpPr>
              <p:cNvPr id="316" name="Flowchart: Delay 31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7" name="Flowchart: Delay 31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10" name="Isosceles Triangle 309"/>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1" name="Isosceles Triangle 310"/>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1" name="Group 188"/>
            <p:cNvGrpSpPr/>
            <p:nvPr/>
          </p:nvGrpSpPr>
          <p:grpSpPr>
            <a:xfrm>
              <a:off x="9569152" y="4440560"/>
              <a:ext cx="216024" cy="216023"/>
              <a:chOff x="9209112" y="7464897"/>
              <a:chExt cx="432048" cy="216023"/>
            </a:xfrm>
          </p:grpSpPr>
          <p:sp>
            <p:nvSpPr>
              <p:cNvPr id="314" name="Flowchart: Delay 31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5" name="Flowchart: Delay 31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13" name="Isosceles Triangle 312"/>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324"/>
          <p:cNvGrpSpPr/>
          <p:nvPr/>
        </p:nvGrpSpPr>
        <p:grpSpPr>
          <a:xfrm>
            <a:off x="10369152" y="4368552"/>
            <a:ext cx="1424336" cy="216024"/>
            <a:chOff x="10225136" y="5376664"/>
            <a:chExt cx="1424336" cy="216024"/>
          </a:xfrm>
        </p:grpSpPr>
        <p:sp>
          <p:nvSpPr>
            <p:cNvPr id="143" name="Isosceles Triangle 142"/>
            <p:cNvSpPr/>
            <p:nvPr/>
          </p:nvSpPr>
          <p:spPr bwMode="auto">
            <a:xfrm flipV="1">
              <a:off x="112253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1" name="Isosceles Triangle 320"/>
            <p:cNvSpPr/>
            <p:nvPr/>
          </p:nvSpPr>
          <p:spPr bwMode="auto">
            <a:xfrm flipV="1">
              <a:off x="102251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3" name="Group 325"/>
          <p:cNvGrpSpPr/>
          <p:nvPr/>
        </p:nvGrpSpPr>
        <p:grpSpPr>
          <a:xfrm>
            <a:off x="1000200" y="4368552"/>
            <a:ext cx="1512168" cy="216024"/>
            <a:chOff x="7120880" y="5376664"/>
            <a:chExt cx="1512168" cy="216024"/>
          </a:xfrm>
        </p:grpSpPr>
        <p:sp>
          <p:nvSpPr>
            <p:cNvPr id="330" name="Isosceles Triangle 329"/>
            <p:cNvSpPr/>
            <p:nvPr/>
          </p:nvSpPr>
          <p:spPr bwMode="auto">
            <a:xfrm flipV="1">
              <a:off x="8208912"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flipV="1">
              <a:off x="7120880"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33" name="Straight Connector 332"/>
          <p:cNvCxnSpPr/>
          <p:nvPr/>
        </p:nvCxnSpPr>
        <p:spPr bwMode="auto">
          <a:xfrm flipH="1">
            <a:off x="3232450" y="8741295"/>
            <a:ext cx="63367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89" name="Rectangle 388"/>
          <p:cNvSpPr/>
          <p:nvPr/>
        </p:nvSpPr>
        <p:spPr bwMode="auto">
          <a:xfrm>
            <a:off x="2800400"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90" name="Rectangle 389"/>
          <p:cNvSpPr/>
          <p:nvPr/>
        </p:nvSpPr>
        <p:spPr bwMode="auto">
          <a:xfrm>
            <a:off x="2800400"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397" name="Straight Connector 396"/>
          <p:cNvCxnSpPr/>
          <p:nvPr/>
        </p:nvCxnSpPr>
        <p:spPr bwMode="auto">
          <a:xfrm>
            <a:off x="3304456"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8" name="Rectangle 397"/>
          <p:cNvSpPr/>
          <p:nvPr/>
        </p:nvSpPr>
        <p:spPr bwMode="auto">
          <a:xfrm>
            <a:off x="2800400"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1" name="Rectangle 400"/>
          <p:cNvSpPr/>
          <p:nvPr/>
        </p:nvSpPr>
        <p:spPr bwMode="auto">
          <a:xfrm>
            <a:off x="2800400"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4" name="Rectangle 403"/>
          <p:cNvSpPr/>
          <p:nvPr/>
        </p:nvSpPr>
        <p:spPr bwMode="auto">
          <a:xfrm>
            <a:off x="2800400"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95" name="Isosceles Triangle 494"/>
          <p:cNvSpPr/>
          <p:nvPr/>
        </p:nvSpPr>
        <p:spPr bwMode="auto">
          <a:xfrm flipV="1">
            <a:off x="9353128" y="688883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6" name="Isosceles Triangle 495"/>
          <p:cNvSpPr/>
          <p:nvPr/>
        </p:nvSpPr>
        <p:spPr bwMode="auto">
          <a:xfrm flipV="1">
            <a:off x="5112568" y="688883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7" name="Isosceles Triangle 496"/>
          <p:cNvSpPr/>
          <p:nvPr/>
        </p:nvSpPr>
        <p:spPr bwMode="auto">
          <a:xfrm flipV="1">
            <a:off x="4024536" y="688883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8" name="Isosceles Triangle 497"/>
          <p:cNvSpPr/>
          <p:nvPr/>
        </p:nvSpPr>
        <p:spPr bwMode="auto">
          <a:xfrm flipV="1">
            <a:off x="8352928" y="688883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9" name="Isosceles Triangle 498"/>
          <p:cNvSpPr/>
          <p:nvPr/>
        </p:nvSpPr>
        <p:spPr bwMode="auto">
          <a:xfrm flipV="1">
            <a:off x="7264896" y="688883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0" name="Isosceles Triangle 499"/>
          <p:cNvSpPr/>
          <p:nvPr/>
        </p:nvSpPr>
        <p:spPr bwMode="auto">
          <a:xfrm flipV="1">
            <a:off x="3016424" y="688883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7" name="Rectangle 506"/>
          <p:cNvSpPr/>
          <p:nvPr/>
        </p:nvSpPr>
        <p:spPr bwMode="auto">
          <a:xfrm>
            <a:off x="4816624"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8" name="Rectangle 507"/>
          <p:cNvSpPr/>
          <p:nvPr/>
        </p:nvSpPr>
        <p:spPr bwMode="auto">
          <a:xfrm>
            <a:off x="4816624"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09" name="Straight Connector 508"/>
          <p:cNvCxnSpPr/>
          <p:nvPr/>
        </p:nvCxnSpPr>
        <p:spPr bwMode="auto">
          <a:xfrm>
            <a:off x="5320680"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0" name="Rectangle 509"/>
          <p:cNvSpPr/>
          <p:nvPr/>
        </p:nvSpPr>
        <p:spPr bwMode="auto">
          <a:xfrm>
            <a:off x="4816624"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1" name="Rectangle 510"/>
          <p:cNvSpPr/>
          <p:nvPr/>
        </p:nvSpPr>
        <p:spPr bwMode="auto">
          <a:xfrm>
            <a:off x="4816624"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2" name="Rectangle 511"/>
          <p:cNvSpPr/>
          <p:nvPr/>
        </p:nvSpPr>
        <p:spPr bwMode="auto">
          <a:xfrm>
            <a:off x="4816624"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5" name="Isosceles Triangle 514"/>
          <p:cNvSpPr/>
          <p:nvPr/>
        </p:nvSpPr>
        <p:spPr bwMode="auto">
          <a:xfrm flipV="1">
            <a:off x="4969024"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6" name="Isosceles Triangle 515"/>
          <p:cNvSpPr/>
          <p:nvPr/>
        </p:nvSpPr>
        <p:spPr bwMode="auto">
          <a:xfrm flipV="1">
            <a:off x="5329064"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7" name="Isosceles Triangle 516"/>
          <p:cNvSpPr/>
          <p:nvPr/>
        </p:nvSpPr>
        <p:spPr bwMode="auto">
          <a:xfrm flipV="1">
            <a:off x="3096816"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19" name="Straight Arrow Connector 518"/>
          <p:cNvCxnSpPr/>
          <p:nvPr/>
        </p:nvCxnSpPr>
        <p:spPr bwMode="auto">
          <a:xfrm>
            <a:off x="640160" y="2928392"/>
            <a:ext cx="2178"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520" name="TextBox 519"/>
          <p:cNvSpPr txBox="1"/>
          <p:nvPr/>
        </p:nvSpPr>
        <p:spPr>
          <a:xfrm rot="16200000" flipH="1">
            <a:off x="367226" y="3849399"/>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cxnSp>
        <p:nvCxnSpPr>
          <p:cNvPr id="521" name="Straight Arrow Connector 520"/>
          <p:cNvCxnSpPr/>
          <p:nvPr/>
        </p:nvCxnSpPr>
        <p:spPr bwMode="auto">
          <a:xfrm>
            <a:off x="12203250" y="2928392"/>
            <a:ext cx="2178"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522" name="TextBox 521"/>
          <p:cNvSpPr txBox="1"/>
          <p:nvPr/>
        </p:nvSpPr>
        <p:spPr>
          <a:xfrm rot="5400000">
            <a:off x="11960514" y="3849399"/>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523" name="Rectangle 522"/>
          <p:cNvSpPr/>
          <p:nvPr/>
        </p:nvSpPr>
        <p:spPr bwMode="auto">
          <a:xfrm>
            <a:off x="7048872"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4" name="Rectangle 523"/>
          <p:cNvSpPr/>
          <p:nvPr/>
        </p:nvSpPr>
        <p:spPr bwMode="auto">
          <a:xfrm>
            <a:off x="7048872"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25" name="Straight Connector 524"/>
          <p:cNvCxnSpPr/>
          <p:nvPr/>
        </p:nvCxnSpPr>
        <p:spPr bwMode="auto">
          <a:xfrm>
            <a:off x="7552928"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26" name="Rectangle 525"/>
          <p:cNvSpPr/>
          <p:nvPr/>
        </p:nvSpPr>
        <p:spPr bwMode="auto">
          <a:xfrm>
            <a:off x="7048872"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7" name="Rectangle 526"/>
          <p:cNvSpPr/>
          <p:nvPr/>
        </p:nvSpPr>
        <p:spPr bwMode="auto">
          <a:xfrm>
            <a:off x="7048872"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8" name="Rectangle 527"/>
          <p:cNvSpPr/>
          <p:nvPr/>
        </p:nvSpPr>
        <p:spPr bwMode="auto">
          <a:xfrm>
            <a:off x="7048872"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9" name="Rectangle 528"/>
          <p:cNvSpPr/>
          <p:nvPr/>
        </p:nvSpPr>
        <p:spPr bwMode="auto">
          <a:xfrm>
            <a:off x="8056984"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0" name="Rectangle 529"/>
          <p:cNvSpPr/>
          <p:nvPr/>
        </p:nvSpPr>
        <p:spPr bwMode="auto">
          <a:xfrm>
            <a:off x="8056984"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31" name="Straight Connector 530"/>
          <p:cNvCxnSpPr/>
          <p:nvPr/>
        </p:nvCxnSpPr>
        <p:spPr bwMode="auto">
          <a:xfrm>
            <a:off x="8561040" y="451256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32" name="Rectangle 531"/>
          <p:cNvSpPr/>
          <p:nvPr/>
        </p:nvSpPr>
        <p:spPr bwMode="auto">
          <a:xfrm>
            <a:off x="8056984" y="472859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3" name="Rectangle 532"/>
          <p:cNvSpPr/>
          <p:nvPr/>
        </p:nvSpPr>
        <p:spPr bwMode="auto">
          <a:xfrm>
            <a:off x="8056984"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4" name="Rectangle 533"/>
          <p:cNvSpPr/>
          <p:nvPr/>
        </p:nvSpPr>
        <p:spPr bwMode="auto">
          <a:xfrm>
            <a:off x="8056984" y="516064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5" name="Rectangle 534"/>
          <p:cNvSpPr/>
          <p:nvPr/>
        </p:nvSpPr>
        <p:spPr bwMode="auto">
          <a:xfrm>
            <a:off x="9065096"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6" name="Rectangle 535"/>
          <p:cNvSpPr/>
          <p:nvPr/>
        </p:nvSpPr>
        <p:spPr bwMode="auto">
          <a:xfrm>
            <a:off x="906509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37" name="Straight Connector 536"/>
          <p:cNvCxnSpPr/>
          <p:nvPr/>
        </p:nvCxnSpPr>
        <p:spPr bwMode="auto">
          <a:xfrm>
            <a:off x="9569152"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38" name="Rectangle 537"/>
          <p:cNvSpPr/>
          <p:nvPr/>
        </p:nvSpPr>
        <p:spPr bwMode="auto">
          <a:xfrm>
            <a:off x="9065096"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9" name="Rectangle 538"/>
          <p:cNvSpPr/>
          <p:nvPr/>
        </p:nvSpPr>
        <p:spPr bwMode="auto">
          <a:xfrm>
            <a:off x="9065096"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40" name="Rectangle 539"/>
          <p:cNvSpPr/>
          <p:nvPr/>
        </p:nvSpPr>
        <p:spPr bwMode="auto">
          <a:xfrm>
            <a:off x="9065096"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41" name="Isosceles Triangle 540"/>
          <p:cNvSpPr/>
          <p:nvPr/>
        </p:nvSpPr>
        <p:spPr bwMode="auto">
          <a:xfrm flipV="1">
            <a:off x="8201000" y="523264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2" name="Isosceles Triangle 541"/>
          <p:cNvSpPr/>
          <p:nvPr/>
        </p:nvSpPr>
        <p:spPr bwMode="auto">
          <a:xfrm flipV="1">
            <a:off x="8569424" y="523264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3" name="Isosceles Triangle 542"/>
          <p:cNvSpPr/>
          <p:nvPr/>
        </p:nvSpPr>
        <p:spPr bwMode="auto">
          <a:xfrm flipV="1">
            <a:off x="7552928"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4" name="Isosceles Triangle 543"/>
          <p:cNvSpPr/>
          <p:nvPr/>
        </p:nvSpPr>
        <p:spPr bwMode="auto">
          <a:xfrm flipV="1">
            <a:off x="9425136"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5" name="Isosceles Triangle 544"/>
          <p:cNvSpPr/>
          <p:nvPr/>
        </p:nvSpPr>
        <p:spPr bwMode="auto">
          <a:xfrm flipV="1">
            <a:off x="7192888"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6" name="Rectangle 545"/>
          <p:cNvSpPr/>
          <p:nvPr/>
        </p:nvSpPr>
        <p:spPr bwMode="auto">
          <a:xfrm flipH="1">
            <a:off x="2800400" y="5736704"/>
            <a:ext cx="295232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47" name="Rectangle 546"/>
          <p:cNvSpPr/>
          <p:nvPr/>
        </p:nvSpPr>
        <p:spPr bwMode="auto">
          <a:xfrm flipH="1">
            <a:off x="7048872" y="5736704"/>
            <a:ext cx="295232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48" name="Rectangle 547"/>
          <p:cNvSpPr/>
          <p:nvPr/>
        </p:nvSpPr>
        <p:spPr bwMode="auto">
          <a:xfrm>
            <a:off x="2800400" y="60247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49" name="Rectangle 548"/>
          <p:cNvSpPr/>
          <p:nvPr/>
        </p:nvSpPr>
        <p:spPr bwMode="auto">
          <a:xfrm>
            <a:off x="2800400"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50" name="Rectangle 549"/>
          <p:cNvSpPr/>
          <p:nvPr/>
        </p:nvSpPr>
        <p:spPr bwMode="auto">
          <a:xfrm>
            <a:off x="2800400" y="66008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74" name="Group 294"/>
          <p:cNvGrpSpPr/>
          <p:nvPr/>
        </p:nvGrpSpPr>
        <p:grpSpPr>
          <a:xfrm>
            <a:off x="2872409" y="6096745"/>
            <a:ext cx="792088" cy="216023"/>
            <a:chOff x="2728392" y="4440560"/>
            <a:chExt cx="792088" cy="216023"/>
          </a:xfrm>
          <a:solidFill>
            <a:srgbClr val="66FF33"/>
          </a:solidFill>
        </p:grpSpPr>
        <p:grpSp>
          <p:nvGrpSpPr>
            <p:cNvPr id="75" name="Group 282"/>
            <p:cNvGrpSpPr/>
            <p:nvPr/>
          </p:nvGrpSpPr>
          <p:grpSpPr>
            <a:xfrm>
              <a:off x="2728392" y="4440560"/>
              <a:ext cx="216024" cy="216023"/>
              <a:chOff x="9209112" y="7464897"/>
              <a:chExt cx="432048" cy="216023"/>
            </a:xfrm>
            <a:grpFill/>
          </p:grpSpPr>
          <p:sp>
            <p:nvSpPr>
              <p:cNvPr id="559" name="Flowchart: Delay 558"/>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0" name="Flowchart: Delay 559"/>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6" name="Group 284"/>
            <p:cNvGrpSpPr/>
            <p:nvPr/>
          </p:nvGrpSpPr>
          <p:grpSpPr>
            <a:xfrm>
              <a:off x="3016424" y="4440560"/>
              <a:ext cx="216024" cy="216023"/>
              <a:chOff x="9209112" y="7464897"/>
              <a:chExt cx="432048" cy="216023"/>
            </a:xfrm>
            <a:grpFill/>
          </p:grpSpPr>
          <p:sp>
            <p:nvSpPr>
              <p:cNvPr id="557" name="Flowchart: Delay 556"/>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8" name="Flowchart: Delay 557"/>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 name="Group 286"/>
            <p:cNvGrpSpPr/>
            <p:nvPr/>
          </p:nvGrpSpPr>
          <p:grpSpPr>
            <a:xfrm>
              <a:off x="3304456" y="4440560"/>
              <a:ext cx="216024" cy="216023"/>
              <a:chOff x="9209112" y="7464897"/>
              <a:chExt cx="432048" cy="216023"/>
            </a:xfrm>
            <a:grpFill/>
          </p:grpSpPr>
          <p:sp>
            <p:nvSpPr>
              <p:cNvPr id="555" name="Flowchart: Delay 554"/>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6" name="Flowchart: Delay 555"/>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561" name="Rectangle 560"/>
          <p:cNvSpPr/>
          <p:nvPr/>
        </p:nvSpPr>
        <p:spPr bwMode="auto">
          <a:xfrm>
            <a:off x="3808512" y="60247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62" name="Rectangle 561"/>
          <p:cNvSpPr/>
          <p:nvPr/>
        </p:nvSpPr>
        <p:spPr bwMode="auto">
          <a:xfrm>
            <a:off x="3808512"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63" name="Rectangle 562"/>
          <p:cNvSpPr/>
          <p:nvPr/>
        </p:nvSpPr>
        <p:spPr bwMode="auto">
          <a:xfrm>
            <a:off x="3808512" y="66008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78" name="Group 294"/>
          <p:cNvGrpSpPr/>
          <p:nvPr/>
        </p:nvGrpSpPr>
        <p:grpSpPr>
          <a:xfrm>
            <a:off x="3880521" y="6096745"/>
            <a:ext cx="792088" cy="216023"/>
            <a:chOff x="2728392" y="4440560"/>
            <a:chExt cx="792088" cy="216023"/>
          </a:xfrm>
          <a:solidFill>
            <a:srgbClr val="66FF33"/>
          </a:solidFill>
        </p:grpSpPr>
        <p:grpSp>
          <p:nvGrpSpPr>
            <p:cNvPr id="79" name="Group 282"/>
            <p:cNvGrpSpPr/>
            <p:nvPr/>
          </p:nvGrpSpPr>
          <p:grpSpPr>
            <a:xfrm>
              <a:off x="2728392" y="4440560"/>
              <a:ext cx="216024" cy="216023"/>
              <a:chOff x="9209112" y="7464897"/>
              <a:chExt cx="432048" cy="216023"/>
            </a:xfrm>
            <a:grpFill/>
          </p:grpSpPr>
          <p:sp>
            <p:nvSpPr>
              <p:cNvPr id="572" name="Flowchart: Delay 571"/>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73" name="Flowchart: Delay 572"/>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0" name="Group 284"/>
            <p:cNvGrpSpPr/>
            <p:nvPr/>
          </p:nvGrpSpPr>
          <p:grpSpPr>
            <a:xfrm>
              <a:off x="3016424" y="4440560"/>
              <a:ext cx="216024" cy="216023"/>
              <a:chOff x="9209112" y="7464897"/>
              <a:chExt cx="432048" cy="216023"/>
            </a:xfrm>
            <a:grpFill/>
          </p:grpSpPr>
          <p:sp>
            <p:nvSpPr>
              <p:cNvPr id="570" name="Flowchart: Delay 569"/>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71" name="Flowchart: Delay 570"/>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1" name="Group 286"/>
            <p:cNvGrpSpPr/>
            <p:nvPr/>
          </p:nvGrpSpPr>
          <p:grpSpPr>
            <a:xfrm>
              <a:off x="3304456" y="4440560"/>
              <a:ext cx="216024" cy="216023"/>
              <a:chOff x="9209112" y="7464897"/>
              <a:chExt cx="432048" cy="216023"/>
            </a:xfrm>
            <a:grpFill/>
          </p:grpSpPr>
          <p:sp>
            <p:nvSpPr>
              <p:cNvPr id="568" name="Flowchart: Delay 567"/>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9" name="Flowchart: Delay 568"/>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574" name="Rectangle 573"/>
          <p:cNvSpPr/>
          <p:nvPr/>
        </p:nvSpPr>
        <p:spPr bwMode="auto">
          <a:xfrm>
            <a:off x="4816624" y="60247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75" name="Rectangle 574"/>
          <p:cNvSpPr/>
          <p:nvPr/>
        </p:nvSpPr>
        <p:spPr bwMode="auto">
          <a:xfrm>
            <a:off x="4816624"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76" name="Rectangle 575"/>
          <p:cNvSpPr/>
          <p:nvPr/>
        </p:nvSpPr>
        <p:spPr bwMode="auto">
          <a:xfrm>
            <a:off x="4816624" y="66008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82" name="Group 294"/>
          <p:cNvGrpSpPr/>
          <p:nvPr/>
        </p:nvGrpSpPr>
        <p:grpSpPr>
          <a:xfrm>
            <a:off x="4888633" y="6096745"/>
            <a:ext cx="792088" cy="216023"/>
            <a:chOff x="2728392" y="4440560"/>
            <a:chExt cx="792088" cy="216023"/>
          </a:xfrm>
          <a:solidFill>
            <a:srgbClr val="66FF33"/>
          </a:solidFill>
        </p:grpSpPr>
        <p:grpSp>
          <p:nvGrpSpPr>
            <p:cNvPr id="83" name="Group 282"/>
            <p:cNvGrpSpPr/>
            <p:nvPr/>
          </p:nvGrpSpPr>
          <p:grpSpPr>
            <a:xfrm>
              <a:off x="2728392" y="4440560"/>
              <a:ext cx="216024" cy="216023"/>
              <a:chOff x="9209112" y="7464897"/>
              <a:chExt cx="432048" cy="216023"/>
            </a:xfrm>
            <a:grpFill/>
          </p:grpSpPr>
          <p:sp>
            <p:nvSpPr>
              <p:cNvPr id="585" name="Flowchart: Delay 584"/>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6" name="Flowchart: Delay 585"/>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5" name="Group 284"/>
            <p:cNvGrpSpPr/>
            <p:nvPr/>
          </p:nvGrpSpPr>
          <p:grpSpPr>
            <a:xfrm>
              <a:off x="3016424" y="4440560"/>
              <a:ext cx="216024" cy="216023"/>
              <a:chOff x="9209112" y="7464897"/>
              <a:chExt cx="432048" cy="216023"/>
            </a:xfrm>
            <a:grpFill/>
          </p:grpSpPr>
          <p:sp>
            <p:nvSpPr>
              <p:cNvPr id="583" name="Flowchart: Delay 582"/>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4" name="Flowchart: Delay 583"/>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6" name="Group 286"/>
            <p:cNvGrpSpPr/>
            <p:nvPr/>
          </p:nvGrpSpPr>
          <p:grpSpPr>
            <a:xfrm>
              <a:off x="3304456" y="4440560"/>
              <a:ext cx="216024" cy="216023"/>
              <a:chOff x="9209112" y="7464897"/>
              <a:chExt cx="432048" cy="216023"/>
            </a:xfrm>
            <a:grpFill/>
          </p:grpSpPr>
          <p:sp>
            <p:nvSpPr>
              <p:cNvPr id="581" name="Flowchart: Delay 580"/>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2" name="Flowchart: Delay 581"/>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587" name="Rectangle 586"/>
          <p:cNvSpPr/>
          <p:nvPr/>
        </p:nvSpPr>
        <p:spPr bwMode="auto">
          <a:xfrm>
            <a:off x="7048871" y="6024735"/>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88" name="Rectangle 587"/>
          <p:cNvSpPr/>
          <p:nvPr/>
        </p:nvSpPr>
        <p:spPr bwMode="auto">
          <a:xfrm>
            <a:off x="7048871" y="6384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89" name="Rectangle 588"/>
          <p:cNvSpPr/>
          <p:nvPr/>
        </p:nvSpPr>
        <p:spPr bwMode="auto">
          <a:xfrm>
            <a:off x="7048871" y="660079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87" name="Group 294"/>
          <p:cNvGrpSpPr/>
          <p:nvPr/>
        </p:nvGrpSpPr>
        <p:grpSpPr>
          <a:xfrm>
            <a:off x="7120880" y="6096744"/>
            <a:ext cx="792088" cy="216023"/>
            <a:chOff x="2728392" y="4440560"/>
            <a:chExt cx="792088" cy="216023"/>
          </a:xfrm>
          <a:solidFill>
            <a:srgbClr val="66FF33"/>
          </a:solidFill>
        </p:grpSpPr>
        <p:grpSp>
          <p:nvGrpSpPr>
            <p:cNvPr id="88" name="Group 282"/>
            <p:cNvGrpSpPr/>
            <p:nvPr/>
          </p:nvGrpSpPr>
          <p:grpSpPr>
            <a:xfrm>
              <a:off x="2728392" y="4440560"/>
              <a:ext cx="216024" cy="216023"/>
              <a:chOff x="9209112" y="7464897"/>
              <a:chExt cx="432048" cy="216023"/>
            </a:xfrm>
            <a:grpFill/>
          </p:grpSpPr>
          <p:sp>
            <p:nvSpPr>
              <p:cNvPr id="598" name="Flowchart: Delay 597"/>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9" name="Flowchart: Delay 598"/>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9" name="Group 284"/>
            <p:cNvGrpSpPr/>
            <p:nvPr/>
          </p:nvGrpSpPr>
          <p:grpSpPr>
            <a:xfrm>
              <a:off x="3016424" y="4440560"/>
              <a:ext cx="216024" cy="216023"/>
              <a:chOff x="9209112" y="7464897"/>
              <a:chExt cx="432048" cy="216023"/>
            </a:xfrm>
            <a:grpFill/>
          </p:grpSpPr>
          <p:sp>
            <p:nvSpPr>
              <p:cNvPr id="596" name="Flowchart: Delay 595"/>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7" name="Flowchart: Delay 596"/>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0" name="Group 286"/>
            <p:cNvGrpSpPr/>
            <p:nvPr/>
          </p:nvGrpSpPr>
          <p:grpSpPr>
            <a:xfrm>
              <a:off x="3304456" y="4440560"/>
              <a:ext cx="216024" cy="216023"/>
              <a:chOff x="9209112" y="7464897"/>
              <a:chExt cx="432048" cy="216023"/>
            </a:xfrm>
            <a:grpFill/>
          </p:grpSpPr>
          <p:sp>
            <p:nvSpPr>
              <p:cNvPr id="594" name="Flowchart: Delay 593"/>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5" name="Flowchart: Delay 594"/>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600" name="Rectangle 599"/>
          <p:cNvSpPr/>
          <p:nvPr/>
        </p:nvSpPr>
        <p:spPr bwMode="auto">
          <a:xfrm>
            <a:off x="8056983" y="6024735"/>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01" name="Rectangle 600"/>
          <p:cNvSpPr/>
          <p:nvPr/>
        </p:nvSpPr>
        <p:spPr bwMode="auto">
          <a:xfrm>
            <a:off x="8056983" y="6384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02" name="Rectangle 601"/>
          <p:cNvSpPr/>
          <p:nvPr/>
        </p:nvSpPr>
        <p:spPr bwMode="auto">
          <a:xfrm>
            <a:off x="8056983" y="660079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91" name="Group 294"/>
          <p:cNvGrpSpPr/>
          <p:nvPr/>
        </p:nvGrpSpPr>
        <p:grpSpPr>
          <a:xfrm>
            <a:off x="8128992" y="6096744"/>
            <a:ext cx="792088" cy="216023"/>
            <a:chOff x="2728392" y="4440560"/>
            <a:chExt cx="792088" cy="216023"/>
          </a:xfrm>
          <a:solidFill>
            <a:srgbClr val="66FF33"/>
          </a:solidFill>
        </p:grpSpPr>
        <p:grpSp>
          <p:nvGrpSpPr>
            <p:cNvPr id="92" name="Group 282"/>
            <p:cNvGrpSpPr/>
            <p:nvPr/>
          </p:nvGrpSpPr>
          <p:grpSpPr>
            <a:xfrm>
              <a:off x="2728392" y="4440560"/>
              <a:ext cx="216024" cy="216023"/>
              <a:chOff x="9209112" y="7464897"/>
              <a:chExt cx="432048" cy="216023"/>
            </a:xfrm>
            <a:grpFill/>
          </p:grpSpPr>
          <p:sp>
            <p:nvSpPr>
              <p:cNvPr id="611" name="Flowchart: Delay 610"/>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2" name="Flowchart: Delay 611"/>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3" name="Group 284"/>
            <p:cNvGrpSpPr/>
            <p:nvPr/>
          </p:nvGrpSpPr>
          <p:grpSpPr>
            <a:xfrm>
              <a:off x="3016424" y="4440560"/>
              <a:ext cx="216024" cy="216023"/>
              <a:chOff x="9209112" y="7464897"/>
              <a:chExt cx="432048" cy="216023"/>
            </a:xfrm>
            <a:grpFill/>
          </p:grpSpPr>
          <p:sp>
            <p:nvSpPr>
              <p:cNvPr id="609" name="Flowchart: Delay 608"/>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0" name="Flowchart: Delay 609"/>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4" name="Group 286"/>
            <p:cNvGrpSpPr/>
            <p:nvPr/>
          </p:nvGrpSpPr>
          <p:grpSpPr>
            <a:xfrm>
              <a:off x="3304456" y="4440560"/>
              <a:ext cx="216024" cy="216023"/>
              <a:chOff x="9209112" y="7464897"/>
              <a:chExt cx="432048" cy="216023"/>
            </a:xfrm>
            <a:grpFill/>
          </p:grpSpPr>
          <p:sp>
            <p:nvSpPr>
              <p:cNvPr id="607" name="Flowchart: Delay 606"/>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8" name="Flowchart: Delay 607"/>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613" name="Rectangle 612"/>
          <p:cNvSpPr/>
          <p:nvPr/>
        </p:nvSpPr>
        <p:spPr bwMode="auto">
          <a:xfrm>
            <a:off x="9065095" y="6024735"/>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4" name="Rectangle 613"/>
          <p:cNvSpPr/>
          <p:nvPr/>
        </p:nvSpPr>
        <p:spPr bwMode="auto">
          <a:xfrm>
            <a:off x="9065095" y="6384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5" name="Rectangle 614"/>
          <p:cNvSpPr/>
          <p:nvPr/>
        </p:nvSpPr>
        <p:spPr bwMode="auto">
          <a:xfrm>
            <a:off x="9065095" y="660079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95" name="Group 294"/>
          <p:cNvGrpSpPr/>
          <p:nvPr/>
        </p:nvGrpSpPr>
        <p:grpSpPr>
          <a:xfrm>
            <a:off x="9137104" y="6096744"/>
            <a:ext cx="792088" cy="216023"/>
            <a:chOff x="2728392" y="4440560"/>
            <a:chExt cx="792088" cy="216023"/>
          </a:xfrm>
          <a:solidFill>
            <a:srgbClr val="66FF33"/>
          </a:solidFill>
        </p:grpSpPr>
        <p:grpSp>
          <p:nvGrpSpPr>
            <p:cNvPr id="96" name="Group 282"/>
            <p:cNvGrpSpPr/>
            <p:nvPr/>
          </p:nvGrpSpPr>
          <p:grpSpPr>
            <a:xfrm>
              <a:off x="2728392" y="4440560"/>
              <a:ext cx="216024" cy="216023"/>
              <a:chOff x="9209112" y="7464897"/>
              <a:chExt cx="432048" cy="216023"/>
            </a:xfrm>
            <a:grpFill/>
          </p:grpSpPr>
          <p:sp>
            <p:nvSpPr>
              <p:cNvPr id="624" name="Flowchart: Delay 623"/>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25" name="Flowchart: Delay 624"/>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7" name="Group 284"/>
            <p:cNvGrpSpPr/>
            <p:nvPr/>
          </p:nvGrpSpPr>
          <p:grpSpPr>
            <a:xfrm>
              <a:off x="3016424" y="4440560"/>
              <a:ext cx="216024" cy="216023"/>
              <a:chOff x="9209112" y="7464897"/>
              <a:chExt cx="432048" cy="216023"/>
            </a:xfrm>
            <a:grpFill/>
          </p:grpSpPr>
          <p:sp>
            <p:nvSpPr>
              <p:cNvPr id="622" name="Flowchart: Delay 621"/>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23" name="Flowchart: Delay 622"/>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8" name="Group 286"/>
            <p:cNvGrpSpPr/>
            <p:nvPr/>
          </p:nvGrpSpPr>
          <p:grpSpPr>
            <a:xfrm>
              <a:off x="3304456" y="4440560"/>
              <a:ext cx="216024" cy="216023"/>
              <a:chOff x="9209112" y="7464897"/>
              <a:chExt cx="432048" cy="216023"/>
            </a:xfrm>
            <a:grpFill/>
          </p:grpSpPr>
          <p:sp>
            <p:nvSpPr>
              <p:cNvPr id="620" name="Flowchart: Delay 619"/>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21" name="Flowchart: Delay 620"/>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54" name="Freeform 53"/>
          <p:cNvSpPr/>
          <p:nvPr/>
        </p:nvSpPr>
        <p:spPr bwMode="auto">
          <a:xfrm flipH="1" flipV="1">
            <a:off x="6400800" y="5664693"/>
            <a:ext cx="1296144" cy="21602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32" name="Freeform 631"/>
          <p:cNvSpPr/>
          <p:nvPr/>
        </p:nvSpPr>
        <p:spPr bwMode="auto">
          <a:xfrm flipV="1">
            <a:off x="5104656" y="5664691"/>
            <a:ext cx="1296144" cy="21602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36" name="Freeform 635"/>
          <p:cNvSpPr/>
          <p:nvPr/>
        </p:nvSpPr>
        <p:spPr bwMode="auto">
          <a:xfrm flipH="1" flipV="1">
            <a:off x="6040760" y="5664698"/>
            <a:ext cx="1296144" cy="144016"/>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37" name="Freeform 636"/>
          <p:cNvSpPr/>
          <p:nvPr/>
        </p:nvSpPr>
        <p:spPr bwMode="auto">
          <a:xfrm flipV="1">
            <a:off x="5464696" y="5664696"/>
            <a:ext cx="1296144" cy="144016"/>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cxnSp>
        <p:nvCxnSpPr>
          <p:cNvPr id="640" name="Straight Arrow Connector 639"/>
          <p:cNvCxnSpPr/>
          <p:nvPr/>
        </p:nvCxnSpPr>
        <p:spPr bwMode="auto">
          <a:xfrm>
            <a:off x="6832848" y="4944616"/>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641" name="TextBox 640"/>
          <p:cNvSpPr txBox="1"/>
          <p:nvPr/>
        </p:nvSpPr>
        <p:spPr>
          <a:xfrm rot="16200000" flipH="1">
            <a:off x="6559914" y="5217551"/>
            <a:ext cx="504058" cy="246221"/>
          </a:xfrm>
          <a:prstGeom prst="rect">
            <a:avLst/>
          </a:prstGeom>
          <a:solidFill>
            <a:schemeClr val="bg1"/>
          </a:solidFill>
        </p:spPr>
        <p:txBody>
          <a:bodyPr wrap="square" lIns="0" tIns="0" rIns="0" bIns="0" rtlCol="0">
            <a:spAutoFit/>
          </a:bodyPr>
          <a:lstStyle/>
          <a:p>
            <a:pPr algn="ctr"/>
            <a:r>
              <a:rPr lang="en-GB" sz="1600" dirty="0" smtClean="0"/>
              <a:t>CBP</a:t>
            </a:r>
            <a:endParaRPr lang="en-GB" sz="1600" dirty="0"/>
          </a:p>
        </p:txBody>
      </p:sp>
      <p:cxnSp>
        <p:nvCxnSpPr>
          <p:cNvPr id="643" name="Straight Arrow Connector 642"/>
          <p:cNvCxnSpPr/>
          <p:nvPr/>
        </p:nvCxnSpPr>
        <p:spPr bwMode="auto">
          <a:xfrm>
            <a:off x="5896744" y="4944616"/>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644" name="TextBox 643"/>
          <p:cNvSpPr txBox="1"/>
          <p:nvPr/>
        </p:nvSpPr>
        <p:spPr>
          <a:xfrm rot="5400000">
            <a:off x="5665620" y="5217551"/>
            <a:ext cx="504058" cy="246221"/>
          </a:xfrm>
          <a:prstGeom prst="rect">
            <a:avLst/>
          </a:prstGeom>
          <a:solidFill>
            <a:schemeClr val="bg1"/>
          </a:solidFill>
        </p:spPr>
        <p:txBody>
          <a:bodyPr wrap="square" lIns="0" tIns="0" rIns="0" bIns="0" rtlCol="0">
            <a:spAutoFit/>
          </a:bodyPr>
          <a:lstStyle/>
          <a:p>
            <a:pPr algn="ctr"/>
            <a:r>
              <a:rPr lang="en-GB" sz="1600" dirty="0" smtClean="0"/>
              <a:t>CBP</a:t>
            </a:r>
            <a:endParaRPr lang="en-GB" sz="1600" dirty="0"/>
          </a:p>
        </p:txBody>
      </p:sp>
      <p:cxnSp>
        <p:nvCxnSpPr>
          <p:cNvPr id="645" name="Straight Arrow Connector 644"/>
          <p:cNvCxnSpPr/>
          <p:nvPr/>
        </p:nvCxnSpPr>
        <p:spPr bwMode="auto">
          <a:xfrm>
            <a:off x="5896744" y="6024736"/>
            <a:ext cx="2178" cy="1584176"/>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646" name="TextBox 645"/>
          <p:cNvSpPr txBox="1"/>
          <p:nvPr/>
        </p:nvSpPr>
        <p:spPr>
          <a:xfrm rot="5400000">
            <a:off x="5654008" y="6657711"/>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cxnSp>
        <p:nvCxnSpPr>
          <p:cNvPr id="648" name="Straight Arrow Connector 647"/>
          <p:cNvCxnSpPr/>
          <p:nvPr/>
        </p:nvCxnSpPr>
        <p:spPr bwMode="auto">
          <a:xfrm>
            <a:off x="6832848" y="6024736"/>
            <a:ext cx="2178" cy="1584176"/>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649" name="TextBox 648"/>
          <p:cNvSpPr txBox="1"/>
          <p:nvPr/>
        </p:nvSpPr>
        <p:spPr>
          <a:xfrm rot="16200000" flipH="1">
            <a:off x="6559914" y="6657708"/>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651" name="Freeform 650"/>
          <p:cNvSpPr/>
          <p:nvPr/>
        </p:nvSpPr>
        <p:spPr bwMode="auto">
          <a:xfrm flipH="1" flipV="1">
            <a:off x="6400800" y="7608912"/>
            <a:ext cx="1080120" cy="216026"/>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52" name="Freeform 651"/>
          <p:cNvSpPr/>
          <p:nvPr/>
        </p:nvSpPr>
        <p:spPr bwMode="auto">
          <a:xfrm flipV="1">
            <a:off x="5320680" y="7608908"/>
            <a:ext cx="1080120" cy="216026"/>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14" name="TextBox 113"/>
          <p:cNvSpPr txBox="1"/>
          <p:nvPr/>
        </p:nvSpPr>
        <p:spPr>
          <a:xfrm>
            <a:off x="6040760" y="4920516"/>
            <a:ext cx="720080" cy="600164"/>
          </a:xfrm>
          <a:prstGeom prst="rect">
            <a:avLst/>
          </a:prstGeom>
          <a:noFill/>
        </p:spPr>
        <p:txBody>
          <a:bodyPr wrap="square" rtlCol="0">
            <a:spAutoFit/>
          </a:bodyPr>
          <a:lstStyle/>
          <a:p>
            <a:pPr algn="ctr"/>
            <a:r>
              <a:rPr lang="en-US" sz="1100" b="0" dirty="0" smtClean="0"/>
              <a:t>Network  Virtual Link</a:t>
            </a:r>
          </a:p>
        </p:txBody>
      </p:sp>
      <p:cxnSp>
        <p:nvCxnSpPr>
          <p:cNvPr id="653" name="Straight Connector 652"/>
          <p:cNvCxnSpPr/>
          <p:nvPr/>
        </p:nvCxnSpPr>
        <p:spPr bwMode="auto">
          <a:xfrm flipV="1">
            <a:off x="3232448" y="7608914"/>
            <a:ext cx="1" cy="1152126"/>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54" name="Straight Connector 653"/>
          <p:cNvCxnSpPr/>
          <p:nvPr/>
        </p:nvCxnSpPr>
        <p:spPr bwMode="auto">
          <a:xfrm flipV="1">
            <a:off x="9569152" y="7608913"/>
            <a:ext cx="0" cy="1152127"/>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656" name="Freeform 655"/>
          <p:cNvSpPr/>
          <p:nvPr/>
        </p:nvSpPr>
        <p:spPr bwMode="auto">
          <a:xfrm flipH="1" flipV="1">
            <a:off x="6400800" y="5664698"/>
            <a:ext cx="3168352" cy="288030"/>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57" name="Freeform 656"/>
          <p:cNvSpPr/>
          <p:nvPr/>
        </p:nvSpPr>
        <p:spPr bwMode="auto">
          <a:xfrm flipV="1">
            <a:off x="3232448" y="5664696"/>
            <a:ext cx="3168352" cy="288032"/>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39" name="TextBox 338"/>
          <p:cNvSpPr txBox="1"/>
          <p:nvPr/>
        </p:nvSpPr>
        <p:spPr>
          <a:xfrm>
            <a:off x="1936304" y="6168752"/>
            <a:ext cx="864096" cy="600164"/>
          </a:xfrm>
          <a:prstGeom prst="rect">
            <a:avLst/>
          </a:prstGeom>
          <a:noFill/>
        </p:spPr>
        <p:txBody>
          <a:bodyPr wrap="square" rtlCol="0">
            <a:spAutoFit/>
          </a:bodyPr>
          <a:lstStyle/>
          <a:p>
            <a:pPr algn="ctr"/>
            <a:r>
              <a:rPr lang="en-US" sz="1100" b="0" dirty="0" smtClean="0"/>
              <a:t>Intra-DAS Virtual Link</a:t>
            </a:r>
            <a:endParaRPr lang="en-GB" sz="1100" b="0" dirty="0"/>
          </a:p>
        </p:txBody>
      </p:sp>
      <p:cxnSp>
        <p:nvCxnSpPr>
          <p:cNvPr id="659" name="Straight Connector 658"/>
          <p:cNvCxnSpPr/>
          <p:nvPr/>
        </p:nvCxnSpPr>
        <p:spPr bwMode="auto">
          <a:xfrm flipH="1">
            <a:off x="2584376" y="5880720"/>
            <a:ext cx="576064" cy="36004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660" name="Rectangle 659"/>
          <p:cNvSpPr/>
          <p:nvPr/>
        </p:nvSpPr>
        <p:spPr>
          <a:xfrm>
            <a:off x="5968752" y="6168752"/>
            <a:ext cx="864096" cy="600164"/>
          </a:xfrm>
          <a:prstGeom prst="rect">
            <a:avLst/>
          </a:prstGeom>
        </p:spPr>
        <p:txBody>
          <a:bodyPr wrap="square">
            <a:spAutoFit/>
          </a:bodyPr>
          <a:lstStyle/>
          <a:p>
            <a:pPr lvl="0" algn="ctr"/>
            <a:r>
              <a:rPr lang="en-US" sz="1100" b="0" dirty="0" smtClean="0">
                <a:solidFill>
                  <a:srgbClr val="000000"/>
                </a:solidFill>
              </a:rPr>
              <a:t>Intra-DSS Virtual  Link</a:t>
            </a:r>
            <a:endParaRPr lang="en-GB" sz="1100" b="0" dirty="0">
              <a:solidFill>
                <a:srgbClr val="000000"/>
              </a:solidFill>
            </a:endParaRPr>
          </a:p>
        </p:txBody>
      </p:sp>
      <p:cxnSp>
        <p:nvCxnSpPr>
          <p:cNvPr id="661" name="Straight Connector 660"/>
          <p:cNvCxnSpPr/>
          <p:nvPr/>
        </p:nvCxnSpPr>
        <p:spPr bwMode="auto">
          <a:xfrm flipH="1">
            <a:off x="6256784" y="5448672"/>
            <a:ext cx="144016" cy="36004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663" name="Straight Connector 662"/>
          <p:cNvCxnSpPr/>
          <p:nvPr/>
        </p:nvCxnSpPr>
        <p:spPr bwMode="auto">
          <a:xfrm flipH="1">
            <a:off x="6400800" y="5880720"/>
            <a:ext cx="144016" cy="36004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665" name="TextBox 664"/>
          <p:cNvSpPr txBox="1"/>
          <p:nvPr/>
        </p:nvSpPr>
        <p:spPr>
          <a:xfrm>
            <a:off x="5464696" y="8453263"/>
            <a:ext cx="1872208" cy="307777"/>
          </a:xfrm>
          <a:prstGeom prst="rect">
            <a:avLst/>
          </a:prstGeom>
          <a:noFill/>
        </p:spPr>
        <p:txBody>
          <a:bodyPr wrap="square" rtlCol="0">
            <a:spAutoFit/>
          </a:bodyPr>
          <a:lstStyle/>
          <a:p>
            <a:pPr algn="ctr"/>
            <a:r>
              <a:rPr lang="en-US" sz="1400" dirty="0" smtClean="0"/>
              <a:t>Intra-DAS Link</a:t>
            </a:r>
            <a:endParaRPr lang="en-GB" sz="1400" dirty="0"/>
          </a:p>
        </p:txBody>
      </p:sp>
      <p:grpSp>
        <p:nvGrpSpPr>
          <p:cNvPr id="99" name="Group 319"/>
          <p:cNvGrpSpPr/>
          <p:nvPr/>
        </p:nvGrpSpPr>
        <p:grpSpPr>
          <a:xfrm>
            <a:off x="8128992" y="3288433"/>
            <a:ext cx="792088" cy="216023"/>
            <a:chOff x="8993088" y="4440560"/>
            <a:chExt cx="792088" cy="216023"/>
          </a:xfrm>
        </p:grpSpPr>
        <p:grpSp>
          <p:nvGrpSpPr>
            <p:cNvPr id="100" name="Group 178"/>
            <p:cNvGrpSpPr/>
            <p:nvPr/>
          </p:nvGrpSpPr>
          <p:grpSpPr>
            <a:xfrm>
              <a:off x="8993088" y="4440560"/>
              <a:ext cx="216024" cy="216023"/>
              <a:chOff x="9209112" y="7464897"/>
              <a:chExt cx="432048" cy="216023"/>
            </a:xfrm>
          </p:grpSpPr>
          <p:sp>
            <p:nvSpPr>
              <p:cNvPr id="402" name="Flowchart: Delay 401"/>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3" name="Flowchart: Delay 402"/>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01" name="Group 183"/>
            <p:cNvGrpSpPr/>
            <p:nvPr/>
          </p:nvGrpSpPr>
          <p:grpSpPr>
            <a:xfrm>
              <a:off x="9281120" y="4440560"/>
              <a:ext cx="216024" cy="216023"/>
              <a:chOff x="9209112" y="7464897"/>
              <a:chExt cx="432048" cy="216023"/>
            </a:xfrm>
          </p:grpSpPr>
          <p:sp>
            <p:nvSpPr>
              <p:cNvPr id="399" name="Flowchart: Delay 39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0" name="Flowchart: Delay 39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02" name="Group 188"/>
            <p:cNvGrpSpPr/>
            <p:nvPr/>
          </p:nvGrpSpPr>
          <p:grpSpPr>
            <a:xfrm>
              <a:off x="9569152" y="4440560"/>
              <a:ext cx="216024" cy="216023"/>
              <a:chOff x="9209112" y="7464897"/>
              <a:chExt cx="432048" cy="216023"/>
            </a:xfrm>
          </p:grpSpPr>
          <p:sp>
            <p:nvSpPr>
              <p:cNvPr id="395" name="Flowchart: Delay 39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6" name="Flowchart: Delay 39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104" name="Group 319"/>
          <p:cNvGrpSpPr/>
          <p:nvPr/>
        </p:nvGrpSpPr>
        <p:grpSpPr>
          <a:xfrm>
            <a:off x="7120880" y="3288432"/>
            <a:ext cx="792088" cy="216023"/>
            <a:chOff x="8993088" y="4440560"/>
            <a:chExt cx="792088" cy="216023"/>
          </a:xfrm>
        </p:grpSpPr>
        <p:grpSp>
          <p:nvGrpSpPr>
            <p:cNvPr id="105" name="Group 178"/>
            <p:cNvGrpSpPr/>
            <p:nvPr/>
          </p:nvGrpSpPr>
          <p:grpSpPr>
            <a:xfrm>
              <a:off x="8993088" y="4440560"/>
              <a:ext cx="216024" cy="216023"/>
              <a:chOff x="9209112" y="7464897"/>
              <a:chExt cx="432048" cy="216023"/>
            </a:xfrm>
          </p:grpSpPr>
          <p:sp>
            <p:nvSpPr>
              <p:cNvPr id="413" name="Flowchart: Delay 41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4" name="Flowchart: Delay 41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06" name="Group 183"/>
            <p:cNvGrpSpPr/>
            <p:nvPr/>
          </p:nvGrpSpPr>
          <p:grpSpPr>
            <a:xfrm>
              <a:off x="9281120" y="4440560"/>
              <a:ext cx="216024" cy="216023"/>
              <a:chOff x="9209112" y="7464897"/>
              <a:chExt cx="432048" cy="216023"/>
            </a:xfrm>
          </p:grpSpPr>
          <p:sp>
            <p:nvSpPr>
              <p:cNvPr id="411" name="Flowchart: Delay 41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2" name="Flowchart: Delay 41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07" name="Group 188"/>
            <p:cNvGrpSpPr/>
            <p:nvPr/>
          </p:nvGrpSpPr>
          <p:grpSpPr>
            <a:xfrm>
              <a:off x="9569152" y="4440560"/>
              <a:ext cx="216024" cy="216023"/>
              <a:chOff x="9209112" y="7464897"/>
              <a:chExt cx="432048" cy="216023"/>
            </a:xfrm>
          </p:grpSpPr>
          <p:sp>
            <p:nvSpPr>
              <p:cNvPr id="409" name="Flowchart: Delay 40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0" name="Flowchart: Delay 40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108" name="Group 319"/>
          <p:cNvGrpSpPr/>
          <p:nvPr/>
        </p:nvGrpSpPr>
        <p:grpSpPr>
          <a:xfrm>
            <a:off x="4888632" y="3288432"/>
            <a:ext cx="792088" cy="216023"/>
            <a:chOff x="8993088" y="4440560"/>
            <a:chExt cx="792088" cy="216023"/>
          </a:xfrm>
        </p:grpSpPr>
        <p:grpSp>
          <p:nvGrpSpPr>
            <p:cNvPr id="109" name="Group 178"/>
            <p:cNvGrpSpPr/>
            <p:nvPr/>
          </p:nvGrpSpPr>
          <p:grpSpPr>
            <a:xfrm>
              <a:off x="8993088" y="4440560"/>
              <a:ext cx="216024" cy="216023"/>
              <a:chOff x="9209112" y="7464897"/>
              <a:chExt cx="432048" cy="216023"/>
            </a:xfrm>
          </p:grpSpPr>
          <p:sp>
            <p:nvSpPr>
              <p:cNvPr id="423" name="Flowchart: Delay 42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4" name="Flowchart: Delay 42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0" name="Group 183"/>
            <p:cNvGrpSpPr/>
            <p:nvPr/>
          </p:nvGrpSpPr>
          <p:grpSpPr>
            <a:xfrm>
              <a:off x="9281120" y="4440560"/>
              <a:ext cx="216024" cy="216023"/>
              <a:chOff x="9209112" y="7464897"/>
              <a:chExt cx="432048" cy="216023"/>
            </a:xfrm>
          </p:grpSpPr>
          <p:sp>
            <p:nvSpPr>
              <p:cNvPr id="421" name="Flowchart: Delay 42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2" name="Flowchart: Delay 42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1" name="Group 188"/>
            <p:cNvGrpSpPr/>
            <p:nvPr/>
          </p:nvGrpSpPr>
          <p:grpSpPr>
            <a:xfrm>
              <a:off x="9569152" y="4440560"/>
              <a:ext cx="216024" cy="216023"/>
              <a:chOff x="9209112" y="7464897"/>
              <a:chExt cx="432048" cy="216023"/>
            </a:xfrm>
          </p:grpSpPr>
          <p:sp>
            <p:nvSpPr>
              <p:cNvPr id="419" name="Flowchart: Delay 41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0" name="Flowchart: Delay 41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16" name="Rectangle 15"/>
          <p:cNvSpPr/>
          <p:nvPr/>
        </p:nvSpPr>
        <p:spPr bwMode="auto">
          <a:xfrm>
            <a:off x="3808511" y="2712368"/>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08511"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08511"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1" name="Rectangle 500"/>
          <p:cNvSpPr/>
          <p:nvPr/>
        </p:nvSpPr>
        <p:spPr bwMode="auto">
          <a:xfrm>
            <a:off x="3808512"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2" name="Rectangle 501"/>
          <p:cNvSpPr/>
          <p:nvPr/>
        </p:nvSpPr>
        <p:spPr bwMode="auto">
          <a:xfrm>
            <a:off x="3808512"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03" name="Straight Connector 502"/>
          <p:cNvCxnSpPr/>
          <p:nvPr/>
        </p:nvCxnSpPr>
        <p:spPr bwMode="auto">
          <a:xfrm>
            <a:off x="4312568" y="451256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4" name="Rectangle 503"/>
          <p:cNvSpPr/>
          <p:nvPr/>
        </p:nvSpPr>
        <p:spPr bwMode="auto">
          <a:xfrm>
            <a:off x="3808512" y="472859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5" name="Rectangle 504"/>
          <p:cNvSpPr/>
          <p:nvPr/>
        </p:nvSpPr>
        <p:spPr bwMode="auto">
          <a:xfrm>
            <a:off x="3808512"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6" name="Rectangle 505"/>
          <p:cNvSpPr/>
          <p:nvPr/>
        </p:nvSpPr>
        <p:spPr bwMode="auto">
          <a:xfrm>
            <a:off x="3808512" y="516064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3" name="Isosceles Triangle 512"/>
          <p:cNvSpPr/>
          <p:nvPr/>
        </p:nvSpPr>
        <p:spPr bwMode="auto">
          <a:xfrm flipV="1">
            <a:off x="3952528" y="523264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4" name="Isosceles Triangle 513"/>
          <p:cNvSpPr/>
          <p:nvPr/>
        </p:nvSpPr>
        <p:spPr bwMode="auto">
          <a:xfrm flipV="1">
            <a:off x="4320952" y="523264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2" name="Group 319"/>
          <p:cNvGrpSpPr/>
          <p:nvPr/>
        </p:nvGrpSpPr>
        <p:grpSpPr>
          <a:xfrm>
            <a:off x="3880520" y="3288433"/>
            <a:ext cx="792088" cy="216023"/>
            <a:chOff x="8993088" y="4440560"/>
            <a:chExt cx="792088" cy="216023"/>
          </a:xfrm>
        </p:grpSpPr>
        <p:grpSp>
          <p:nvGrpSpPr>
            <p:cNvPr id="113" name="Group 178"/>
            <p:cNvGrpSpPr/>
            <p:nvPr/>
          </p:nvGrpSpPr>
          <p:grpSpPr>
            <a:xfrm>
              <a:off x="8993088" y="4440560"/>
              <a:ext cx="216024" cy="216023"/>
              <a:chOff x="9209112" y="7464897"/>
              <a:chExt cx="432048" cy="216023"/>
            </a:xfrm>
          </p:grpSpPr>
          <p:sp>
            <p:nvSpPr>
              <p:cNvPr id="433" name="Flowchart: Delay 43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4" name="Flowchart: Delay 43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5" name="Group 183"/>
            <p:cNvGrpSpPr/>
            <p:nvPr/>
          </p:nvGrpSpPr>
          <p:grpSpPr>
            <a:xfrm>
              <a:off x="9281120" y="4440560"/>
              <a:ext cx="216024" cy="216023"/>
              <a:chOff x="9209112" y="7464897"/>
              <a:chExt cx="432048" cy="216023"/>
            </a:xfrm>
          </p:grpSpPr>
          <p:sp>
            <p:nvSpPr>
              <p:cNvPr id="431" name="Flowchart: Delay 43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2" name="Flowchart: Delay 43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6" name="Group 188"/>
            <p:cNvGrpSpPr/>
            <p:nvPr/>
          </p:nvGrpSpPr>
          <p:grpSpPr>
            <a:xfrm>
              <a:off x="9569152" y="4440560"/>
              <a:ext cx="216024" cy="216023"/>
              <a:chOff x="9209112" y="7464897"/>
              <a:chExt cx="432048" cy="216023"/>
            </a:xfrm>
          </p:grpSpPr>
          <p:sp>
            <p:nvSpPr>
              <p:cNvPr id="429" name="Flowchart: Delay 42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0" name="Flowchart: Delay 42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439" name="TextBox 438"/>
          <p:cNvSpPr txBox="1"/>
          <p:nvPr/>
        </p:nvSpPr>
        <p:spPr>
          <a:xfrm>
            <a:off x="2152328" y="5377825"/>
            <a:ext cx="864096" cy="430887"/>
          </a:xfrm>
          <a:prstGeom prst="rect">
            <a:avLst/>
          </a:prstGeom>
          <a:noFill/>
        </p:spPr>
        <p:txBody>
          <a:bodyPr wrap="square" rtlCol="0">
            <a:spAutoFit/>
          </a:bodyPr>
          <a:lstStyle/>
          <a:p>
            <a:pPr algn="ctr"/>
            <a:r>
              <a:rPr lang="en-US" sz="1100" b="0" dirty="0" smtClean="0"/>
              <a:t>TESI</a:t>
            </a:r>
          </a:p>
          <a:p>
            <a:pPr algn="ctr"/>
            <a:r>
              <a:rPr lang="en-GB" sz="1100" b="0" dirty="0" smtClean="0"/>
              <a:t>MEP</a:t>
            </a:r>
            <a:endParaRPr lang="en-GB" sz="1100" b="0" dirty="0"/>
          </a:p>
        </p:txBody>
      </p:sp>
      <p:sp>
        <p:nvSpPr>
          <p:cNvPr id="440" name="TextBox 439"/>
          <p:cNvSpPr txBox="1"/>
          <p:nvPr/>
        </p:nvSpPr>
        <p:spPr>
          <a:xfrm>
            <a:off x="2224336" y="6817985"/>
            <a:ext cx="648072" cy="430887"/>
          </a:xfrm>
          <a:prstGeom prst="rect">
            <a:avLst/>
          </a:prstGeom>
          <a:noFill/>
        </p:spPr>
        <p:txBody>
          <a:bodyPr wrap="square" rtlCol="0">
            <a:spAutoFit/>
          </a:bodyPr>
          <a:lstStyle/>
          <a:p>
            <a:pPr algn="ctr"/>
            <a:r>
              <a:rPr lang="en-GB" sz="1100" b="0" dirty="0" smtClean="0"/>
              <a:t>Link</a:t>
            </a:r>
            <a:endParaRPr lang="en-US" sz="1100" b="0" dirty="0" smtClean="0"/>
          </a:p>
          <a:p>
            <a:pPr algn="ctr"/>
            <a:r>
              <a:rPr lang="en-GB" sz="1100" b="0" dirty="0" smtClean="0"/>
              <a:t>MEP</a:t>
            </a:r>
            <a:endParaRPr lang="en-GB" sz="1100" b="0" dirty="0"/>
          </a:p>
        </p:txBody>
      </p:sp>
      <p:sp>
        <p:nvSpPr>
          <p:cNvPr id="441" name="TextBox 440"/>
          <p:cNvSpPr txBox="1"/>
          <p:nvPr/>
        </p:nvSpPr>
        <p:spPr>
          <a:xfrm>
            <a:off x="-7912" y="2784376"/>
            <a:ext cx="648072" cy="430887"/>
          </a:xfrm>
          <a:prstGeom prst="rect">
            <a:avLst/>
          </a:prstGeom>
          <a:noFill/>
        </p:spPr>
        <p:txBody>
          <a:bodyPr wrap="square" rtlCol="0">
            <a:spAutoFit/>
          </a:bodyPr>
          <a:lstStyle/>
          <a:p>
            <a:pPr algn="ctr"/>
            <a:r>
              <a:rPr lang="en-GB" sz="1100" b="0" dirty="0" smtClean="0"/>
              <a:t>EC NO</a:t>
            </a:r>
            <a:endParaRPr lang="en-US" sz="1100" b="0" dirty="0" smtClean="0"/>
          </a:p>
          <a:p>
            <a:pPr algn="ctr"/>
            <a:r>
              <a:rPr lang="en-GB" sz="1100" b="0" dirty="0" smtClean="0"/>
              <a:t>MEP</a:t>
            </a:r>
            <a:endParaRPr lang="en-GB" sz="1100" b="0" dirty="0"/>
          </a:p>
        </p:txBody>
      </p:sp>
      <p:sp>
        <p:nvSpPr>
          <p:cNvPr id="442" name="TextBox 441"/>
          <p:cNvSpPr txBox="1"/>
          <p:nvPr/>
        </p:nvSpPr>
        <p:spPr>
          <a:xfrm>
            <a:off x="-79920" y="3505617"/>
            <a:ext cx="936104" cy="430887"/>
          </a:xfrm>
          <a:prstGeom prst="rect">
            <a:avLst/>
          </a:prstGeom>
          <a:noFill/>
        </p:spPr>
        <p:txBody>
          <a:bodyPr wrap="square" rtlCol="0">
            <a:spAutoFit/>
          </a:bodyPr>
          <a:lstStyle/>
          <a:p>
            <a:pPr algn="ctr"/>
            <a:r>
              <a:rPr lang="en-GB" sz="1100" b="0" dirty="0" smtClean="0"/>
              <a:t>EC E-NNI</a:t>
            </a:r>
            <a:endParaRPr lang="en-US" sz="1100" b="0" dirty="0" smtClean="0"/>
          </a:p>
          <a:p>
            <a:pPr algn="ctr"/>
            <a:r>
              <a:rPr lang="en-GB" sz="1100" b="0" dirty="0" smtClean="0"/>
              <a:t>MEP</a:t>
            </a:r>
            <a:endParaRPr lang="en-GB" sz="1100" b="0" dirty="0"/>
          </a:p>
        </p:txBody>
      </p:sp>
      <p:sp>
        <p:nvSpPr>
          <p:cNvPr id="443" name="TextBox 442"/>
          <p:cNvSpPr txBox="1"/>
          <p:nvPr/>
        </p:nvSpPr>
        <p:spPr>
          <a:xfrm>
            <a:off x="-7912" y="3145577"/>
            <a:ext cx="648072" cy="430887"/>
          </a:xfrm>
          <a:prstGeom prst="rect">
            <a:avLst/>
          </a:prstGeom>
          <a:noFill/>
        </p:spPr>
        <p:txBody>
          <a:bodyPr wrap="square" rtlCol="0">
            <a:spAutoFit/>
          </a:bodyPr>
          <a:lstStyle/>
          <a:p>
            <a:pPr algn="ctr"/>
            <a:r>
              <a:rPr lang="en-GB" sz="1100" b="0" dirty="0" smtClean="0"/>
              <a:t>EC SP</a:t>
            </a:r>
            <a:endParaRPr lang="en-US" sz="1100" b="0" dirty="0" smtClean="0"/>
          </a:p>
          <a:p>
            <a:pPr algn="ctr"/>
            <a:r>
              <a:rPr lang="en-GB" sz="1100" b="0" dirty="0" smtClean="0"/>
              <a:t>MIP</a:t>
            </a:r>
            <a:endParaRPr lang="en-GB" sz="1100" b="0" dirty="0"/>
          </a:p>
        </p:txBody>
      </p:sp>
      <p:sp>
        <p:nvSpPr>
          <p:cNvPr id="444" name="TextBox 443"/>
          <p:cNvSpPr txBox="1"/>
          <p:nvPr/>
        </p:nvSpPr>
        <p:spPr>
          <a:xfrm>
            <a:off x="6040760" y="3217585"/>
            <a:ext cx="648072" cy="430887"/>
          </a:xfrm>
          <a:prstGeom prst="rect">
            <a:avLst/>
          </a:prstGeom>
          <a:noFill/>
        </p:spPr>
        <p:txBody>
          <a:bodyPr wrap="square" rtlCol="0">
            <a:spAutoFit/>
          </a:bodyPr>
          <a:lstStyle/>
          <a:p>
            <a:pPr algn="ctr"/>
            <a:r>
              <a:rPr lang="en-GB" sz="1100" b="0" dirty="0" smtClean="0"/>
              <a:t>EC NO</a:t>
            </a:r>
            <a:endParaRPr lang="en-US" sz="1100" b="0" dirty="0" smtClean="0"/>
          </a:p>
          <a:p>
            <a:pPr algn="ctr"/>
            <a:r>
              <a:rPr lang="en-GB" sz="1100" b="0" dirty="0" smtClean="0"/>
              <a:t>MIP</a:t>
            </a:r>
            <a:endParaRPr lang="en-GB" sz="1100" b="0" dirty="0"/>
          </a:p>
        </p:txBody>
      </p:sp>
      <p:sp>
        <p:nvSpPr>
          <p:cNvPr id="445" name="TextBox 444"/>
          <p:cNvSpPr txBox="1"/>
          <p:nvPr/>
        </p:nvSpPr>
        <p:spPr>
          <a:xfrm>
            <a:off x="64096" y="4296544"/>
            <a:ext cx="648072" cy="430887"/>
          </a:xfrm>
          <a:prstGeom prst="rect">
            <a:avLst/>
          </a:prstGeom>
          <a:noFill/>
        </p:spPr>
        <p:txBody>
          <a:bodyPr wrap="square" rtlCol="0">
            <a:spAutoFit/>
          </a:bodyPr>
          <a:lstStyle/>
          <a:p>
            <a:pPr algn="ctr"/>
            <a:r>
              <a:rPr lang="en-GB" sz="1100" b="0" dirty="0" smtClean="0"/>
              <a:t>Link</a:t>
            </a:r>
            <a:endParaRPr lang="en-US" sz="1100" b="0" dirty="0" smtClean="0"/>
          </a:p>
          <a:p>
            <a:pPr algn="ctr"/>
            <a:r>
              <a:rPr lang="en-GB" sz="1100" b="0" dirty="0" smtClean="0"/>
              <a:t>MEP</a:t>
            </a:r>
            <a:endParaRPr lang="en-GB" sz="1100" b="0" dirty="0"/>
          </a:p>
        </p:txBody>
      </p:sp>
      <p:sp>
        <p:nvSpPr>
          <p:cNvPr id="383" name="TextBox 382"/>
          <p:cNvSpPr txBox="1"/>
          <p:nvPr/>
        </p:nvSpPr>
        <p:spPr>
          <a:xfrm>
            <a:off x="5464696" y="7570003"/>
            <a:ext cx="1872208" cy="523220"/>
          </a:xfrm>
          <a:prstGeom prst="rect">
            <a:avLst/>
          </a:prstGeom>
          <a:noFill/>
        </p:spPr>
        <p:txBody>
          <a:bodyPr wrap="square" rtlCol="0">
            <a:spAutoFit/>
          </a:bodyPr>
          <a:lstStyle/>
          <a:p>
            <a:pPr algn="ctr"/>
            <a:r>
              <a:rPr lang="en-US" sz="1400" dirty="0" smtClean="0"/>
              <a:t>Network Link</a:t>
            </a:r>
          </a:p>
          <a:p>
            <a:pPr algn="ctr"/>
            <a:r>
              <a:rPr lang="en-US" sz="1400" dirty="0" smtClean="0"/>
              <a:t>Intra-DTS Link</a:t>
            </a:r>
            <a:endParaRPr lang="en-GB" sz="1400" dirty="0"/>
          </a:p>
        </p:txBody>
      </p:sp>
      <p:sp>
        <p:nvSpPr>
          <p:cNvPr id="385" name="Rectangle 384"/>
          <p:cNvSpPr/>
          <p:nvPr/>
        </p:nvSpPr>
        <p:spPr bwMode="auto">
          <a:xfrm flipH="1">
            <a:off x="3808511" y="5520680"/>
            <a:ext cx="936105"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Half-DTS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386" name="Rectangle 385"/>
          <p:cNvSpPr/>
          <p:nvPr/>
        </p:nvSpPr>
        <p:spPr bwMode="auto">
          <a:xfrm flipH="1">
            <a:off x="8056983" y="5520680"/>
            <a:ext cx="936105"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Half-DTS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387" name="TextBox 386"/>
          <p:cNvSpPr txBox="1"/>
          <p:nvPr/>
        </p:nvSpPr>
        <p:spPr>
          <a:xfrm>
            <a:off x="64096" y="9276129"/>
            <a:ext cx="3283271" cy="276999"/>
          </a:xfrm>
          <a:prstGeom prst="rect">
            <a:avLst/>
          </a:prstGeom>
          <a:noFill/>
        </p:spPr>
        <p:txBody>
          <a:bodyPr wrap="none" rtlCol="0">
            <a:spAutoFit/>
          </a:bodyPr>
          <a:lstStyle/>
          <a:p>
            <a:r>
              <a:rPr lang="en-GB" sz="1200" dirty="0" smtClean="0"/>
              <a:t>DTS: Distributed TESI protection </a:t>
            </a:r>
            <a:r>
              <a:rPr lang="en-GB" sz="1200" dirty="0" err="1" smtClean="0"/>
              <a:t>Sublayer</a:t>
            </a:r>
            <a:endParaRPr lang="en-US" sz="12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168" y="220892"/>
            <a:ext cx="11809312" cy="1218635"/>
          </a:xfrm>
        </p:spPr>
        <p:txBody>
          <a:bodyPr/>
          <a:lstStyle/>
          <a:p>
            <a:r>
              <a:rPr lang="en-GB" dirty="0" smtClean="0"/>
              <a:t>PBB-TE Data Plane Model I/1</a:t>
            </a:r>
            <a:br>
              <a:rPr lang="en-GB" dirty="0" smtClean="0"/>
            </a:br>
            <a:r>
              <a:rPr lang="en-GB" sz="2800" dirty="0" smtClean="0"/>
              <a:t>(example with TESI protection)</a:t>
            </a:r>
            <a:endParaRPr lang="en-US" sz="2800" dirty="0"/>
          </a:p>
        </p:txBody>
      </p:sp>
      <p:cxnSp>
        <p:nvCxnSpPr>
          <p:cNvPr id="5" name="Straight Arrow Connector 4"/>
          <p:cNvCxnSpPr/>
          <p:nvPr/>
        </p:nvCxnSpPr>
        <p:spPr bwMode="auto">
          <a:xfrm>
            <a:off x="5896744" y="2928392"/>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7" name="Straight Arrow Connector 6"/>
          <p:cNvCxnSpPr/>
          <p:nvPr/>
        </p:nvCxnSpPr>
        <p:spPr bwMode="auto">
          <a:xfrm>
            <a:off x="6832848" y="2928392"/>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0" name="Rectangle 9"/>
          <p:cNvSpPr/>
          <p:nvPr/>
        </p:nvSpPr>
        <p:spPr bwMode="auto">
          <a:xfrm>
            <a:off x="2800399"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00399"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00399"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4816623" y="2712368"/>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4816623"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4816623"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1" name="TextBox 30"/>
          <p:cNvSpPr txBox="1"/>
          <p:nvPr/>
        </p:nvSpPr>
        <p:spPr>
          <a:xfrm>
            <a:off x="1504256" y="5357500"/>
            <a:ext cx="700833" cy="523220"/>
          </a:xfrm>
          <a:prstGeom prst="rect">
            <a:avLst/>
          </a:prstGeom>
          <a:noFill/>
        </p:spPr>
        <p:txBody>
          <a:bodyPr wrap="none" rtlCol="0">
            <a:spAutoFit/>
          </a:bodyPr>
          <a:lstStyle/>
          <a:p>
            <a:r>
              <a:rPr lang="en-US" sz="1400" dirty="0" smtClean="0"/>
              <a:t>E-NNI</a:t>
            </a:r>
          </a:p>
          <a:p>
            <a:r>
              <a:rPr lang="en-US" sz="1400" dirty="0" smtClean="0"/>
              <a:t>Link 2</a:t>
            </a:r>
            <a:endParaRPr lang="en-GB" sz="1400" dirty="0"/>
          </a:p>
        </p:txBody>
      </p:sp>
      <p:sp>
        <p:nvSpPr>
          <p:cNvPr id="34" name="Rectangle 33"/>
          <p:cNvSpPr/>
          <p:nvPr/>
        </p:nvSpPr>
        <p:spPr bwMode="auto">
          <a:xfrm flipH="1">
            <a:off x="9067274"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5" name="Rectangle 34"/>
          <p:cNvSpPr/>
          <p:nvPr/>
        </p:nvSpPr>
        <p:spPr bwMode="auto">
          <a:xfrm flipH="1">
            <a:off x="9067274"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6" name="Rectangle 35"/>
          <p:cNvSpPr/>
          <p:nvPr/>
        </p:nvSpPr>
        <p:spPr bwMode="auto">
          <a:xfrm flipH="1">
            <a:off x="9067274"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 name="Rectangle 39"/>
          <p:cNvSpPr/>
          <p:nvPr/>
        </p:nvSpPr>
        <p:spPr bwMode="auto">
          <a:xfrm flipH="1">
            <a:off x="8059162" y="2712368"/>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1" name="Rectangle 40"/>
          <p:cNvSpPr/>
          <p:nvPr/>
        </p:nvSpPr>
        <p:spPr bwMode="auto">
          <a:xfrm flipH="1">
            <a:off x="8059162"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2" name="Rectangle 41"/>
          <p:cNvSpPr/>
          <p:nvPr/>
        </p:nvSpPr>
        <p:spPr bwMode="auto">
          <a:xfrm flipH="1">
            <a:off x="8059162"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6" name="Rectangle 45"/>
          <p:cNvSpPr/>
          <p:nvPr/>
        </p:nvSpPr>
        <p:spPr bwMode="auto">
          <a:xfrm flipH="1">
            <a:off x="7051050" y="2712368"/>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7" name="Rectangle 46"/>
          <p:cNvSpPr/>
          <p:nvPr/>
        </p:nvSpPr>
        <p:spPr bwMode="auto">
          <a:xfrm flipH="1">
            <a:off x="7051050"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r>
              <a:rPr kumimoji="0" lang="en-US" sz="1100" b="1" i="0" u="none" strike="noStrike" cap="none" normalizeH="0" dirty="0" smtClean="0">
                <a:ln>
                  <a:noFill/>
                </a:ln>
                <a:solidFill>
                  <a:schemeClr val="tx1"/>
                </a:solidFill>
                <a:effectLst/>
                <a:latin typeface="Arial" charset="0"/>
                <a:ea typeface="MS PGothic" pitchFamily="34" charset="-128"/>
              </a:rPr>
              <a:t> </a:t>
            </a:r>
            <a:r>
              <a:rPr kumimoji="0" lang="en-US" sz="1100" b="1" i="0" u="none" strike="noStrike" cap="none" normalizeH="0" baseline="0" dirty="0" smtClean="0">
                <a:ln>
                  <a:noFill/>
                </a:ln>
                <a:solidFill>
                  <a:schemeClr val="tx1"/>
                </a:solidFill>
                <a:effectLst/>
                <a:latin typeface="Arial" charset="0"/>
                <a:ea typeface="MS PGothic" pitchFamily="34" charset="-128"/>
              </a:rPr>
              <a:t>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8" name="Rectangle 47"/>
          <p:cNvSpPr/>
          <p:nvPr/>
        </p:nvSpPr>
        <p:spPr bwMode="auto">
          <a:xfrm flipH="1">
            <a:off x="7051050"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5" name="TextBox 54"/>
          <p:cNvSpPr txBox="1"/>
          <p:nvPr/>
        </p:nvSpPr>
        <p:spPr>
          <a:xfrm flipH="1">
            <a:off x="10586893" y="5357500"/>
            <a:ext cx="710451" cy="523220"/>
          </a:xfrm>
          <a:prstGeom prst="rect">
            <a:avLst/>
          </a:prstGeom>
          <a:noFill/>
        </p:spPr>
        <p:txBody>
          <a:bodyPr wrap="none" rtlCol="0">
            <a:spAutoFit/>
          </a:bodyPr>
          <a:lstStyle/>
          <a:p>
            <a:r>
              <a:rPr lang="en-US" sz="1400" dirty="0" smtClean="0"/>
              <a:t>E-NNI</a:t>
            </a:r>
          </a:p>
          <a:p>
            <a:r>
              <a:rPr lang="en-US" sz="1400" dirty="0" smtClean="0"/>
              <a:t>Link 3</a:t>
            </a:r>
            <a:endParaRPr lang="en-GB" sz="1400" dirty="0"/>
          </a:p>
        </p:txBody>
      </p:sp>
      <p:sp>
        <p:nvSpPr>
          <p:cNvPr id="84" name="Rectangle 83"/>
          <p:cNvSpPr/>
          <p:nvPr/>
        </p:nvSpPr>
        <p:spPr bwMode="auto">
          <a:xfrm flipH="1">
            <a:off x="9067274" y="2712368"/>
            <a:ext cx="2950150"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03" name="Rectangle 102"/>
          <p:cNvSpPr/>
          <p:nvPr/>
        </p:nvSpPr>
        <p:spPr bwMode="auto">
          <a:xfrm flipH="1">
            <a:off x="7051050" y="2424336"/>
            <a:ext cx="4966374"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18" name="TextBox 117"/>
          <p:cNvSpPr txBox="1"/>
          <p:nvPr/>
        </p:nvSpPr>
        <p:spPr>
          <a:xfrm rot="5400000">
            <a:off x="5703800" y="3741388"/>
            <a:ext cx="432052" cy="246221"/>
          </a:xfrm>
          <a:prstGeom prst="rect">
            <a:avLst/>
          </a:prstGeom>
          <a:solidFill>
            <a:schemeClr val="bg1"/>
          </a:solidFill>
        </p:spPr>
        <p:txBody>
          <a:bodyPr wrap="square" lIns="0" tIns="0" rIns="0" bIns="0" rtlCol="0">
            <a:spAutoFit/>
          </a:bodyPr>
          <a:lstStyle/>
          <a:p>
            <a:pPr algn="ctr"/>
            <a:r>
              <a:rPr lang="en-US" sz="1600" dirty="0" smtClean="0"/>
              <a:t>PIP</a:t>
            </a:r>
            <a:endParaRPr lang="en-GB" sz="1600" dirty="0"/>
          </a:p>
        </p:txBody>
      </p:sp>
      <p:sp>
        <p:nvSpPr>
          <p:cNvPr id="119" name="TextBox 118"/>
          <p:cNvSpPr txBox="1"/>
          <p:nvPr/>
        </p:nvSpPr>
        <p:spPr>
          <a:xfrm rot="16200000" flipH="1">
            <a:off x="6559914" y="3705383"/>
            <a:ext cx="504058" cy="246221"/>
          </a:xfrm>
          <a:prstGeom prst="rect">
            <a:avLst/>
          </a:prstGeom>
          <a:solidFill>
            <a:schemeClr val="bg1"/>
          </a:solidFill>
        </p:spPr>
        <p:txBody>
          <a:bodyPr wrap="square" lIns="0" tIns="0" rIns="0" bIns="0" rtlCol="0">
            <a:spAutoFit/>
          </a:bodyPr>
          <a:lstStyle/>
          <a:p>
            <a:pPr algn="ctr"/>
            <a:r>
              <a:rPr lang="en-US" sz="1600" dirty="0" smtClean="0"/>
              <a:t>PIP</a:t>
            </a:r>
            <a:endParaRPr lang="en-GB" sz="1600" dirty="0"/>
          </a:p>
        </p:txBody>
      </p:sp>
      <p:sp>
        <p:nvSpPr>
          <p:cNvPr id="126" name="Rectangle 125"/>
          <p:cNvSpPr/>
          <p:nvPr/>
        </p:nvSpPr>
        <p:spPr bwMode="auto">
          <a:xfrm flipH="1">
            <a:off x="10075386"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flipH="1">
            <a:off x="1007538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r>
              <a:rPr kumimoji="0" lang="en-US" sz="1100" b="1" i="0" u="none" strike="noStrike" cap="none" normalizeH="0" dirty="0" smtClean="0">
                <a:ln>
                  <a:noFill/>
                </a:ln>
                <a:solidFill>
                  <a:schemeClr val="tx1"/>
                </a:solidFill>
                <a:effectLst/>
                <a:latin typeface="Arial" charset="0"/>
                <a:ea typeface="MS PGothic" pitchFamily="34" charset="-128"/>
              </a:rPr>
              <a:t> </a:t>
            </a:r>
            <a:r>
              <a:rPr kumimoji="0" lang="en-US" sz="1100" b="1" i="0" u="none" strike="noStrike" cap="none" normalizeH="0" baseline="0" dirty="0" smtClean="0">
                <a:ln>
                  <a:noFill/>
                </a:ln>
                <a:solidFill>
                  <a:schemeClr val="tx1"/>
                </a:solidFill>
                <a:effectLst/>
                <a:latin typeface="Arial" charset="0"/>
                <a:ea typeface="MS PGothic" pitchFamily="34" charset="-128"/>
              </a:rPr>
              <a:t>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1007538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10075386"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10075386"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10075386"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32" name="Straight Connector 131"/>
          <p:cNvCxnSpPr/>
          <p:nvPr/>
        </p:nvCxnSpPr>
        <p:spPr bwMode="auto">
          <a:xfrm flipH="1" flipV="1">
            <a:off x="10579442"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47" name="Rectangle 146"/>
          <p:cNvSpPr/>
          <p:nvPr/>
        </p:nvSpPr>
        <p:spPr bwMode="auto">
          <a:xfrm flipH="1">
            <a:off x="784175" y="2712368"/>
            <a:ext cx="2952328"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48" name="Rectangle 147"/>
          <p:cNvSpPr/>
          <p:nvPr/>
        </p:nvSpPr>
        <p:spPr bwMode="auto">
          <a:xfrm flipH="1">
            <a:off x="784175" y="2424336"/>
            <a:ext cx="4968552"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49" name="Rectangle 148"/>
          <p:cNvSpPr/>
          <p:nvPr/>
        </p:nvSpPr>
        <p:spPr bwMode="auto">
          <a:xfrm>
            <a:off x="1792287"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0" name="Rectangle 149"/>
          <p:cNvSpPr/>
          <p:nvPr/>
        </p:nvSpPr>
        <p:spPr bwMode="auto">
          <a:xfrm>
            <a:off x="1792287"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1" name="Rectangle 150"/>
          <p:cNvSpPr/>
          <p:nvPr/>
        </p:nvSpPr>
        <p:spPr bwMode="auto">
          <a:xfrm>
            <a:off x="1792287"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2" name="Rectangle 151"/>
          <p:cNvSpPr/>
          <p:nvPr/>
        </p:nvSpPr>
        <p:spPr bwMode="auto">
          <a:xfrm>
            <a:off x="1792287"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3" name="Rectangle 152"/>
          <p:cNvSpPr/>
          <p:nvPr/>
        </p:nvSpPr>
        <p:spPr bwMode="auto">
          <a:xfrm>
            <a:off x="1792287"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4" name="Rectangle 153"/>
          <p:cNvSpPr/>
          <p:nvPr/>
        </p:nvSpPr>
        <p:spPr bwMode="auto">
          <a:xfrm>
            <a:off x="1792287"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55" name="Straight Connector 154"/>
          <p:cNvCxnSpPr/>
          <p:nvPr/>
        </p:nvCxnSpPr>
        <p:spPr bwMode="auto">
          <a:xfrm flipV="1">
            <a:off x="2224335"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56" name="TextBox 155"/>
          <p:cNvSpPr txBox="1"/>
          <p:nvPr/>
        </p:nvSpPr>
        <p:spPr>
          <a:xfrm>
            <a:off x="496144" y="5357500"/>
            <a:ext cx="700833" cy="523220"/>
          </a:xfrm>
          <a:prstGeom prst="rect">
            <a:avLst/>
          </a:prstGeom>
          <a:noFill/>
        </p:spPr>
        <p:txBody>
          <a:bodyPr wrap="none" rtlCol="0">
            <a:spAutoFit/>
          </a:bodyPr>
          <a:lstStyle/>
          <a:p>
            <a:r>
              <a:rPr lang="en-US" sz="1400" dirty="0" smtClean="0"/>
              <a:t>E-NNI</a:t>
            </a:r>
          </a:p>
          <a:p>
            <a:r>
              <a:rPr lang="en-US" sz="1400" dirty="0" smtClean="0"/>
              <a:t>Link 1</a:t>
            </a:r>
            <a:endParaRPr lang="en-GB" sz="1400" dirty="0"/>
          </a:p>
        </p:txBody>
      </p:sp>
      <p:sp>
        <p:nvSpPr>
          <p:cNvPr id="157" name="Rectangle 156"/>
          <p:cNvSpPr/>
          <p:nvPr/>
        </p:nvSpPr>
        <p:spPr bwMode="auto">
          <a:xfrm>
            <a:off x="784175"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a:off x="784175"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9" name="Rectangle 158"/>
          <p:cNvSpPr/>
          <p:nvPr/>
        </p:nvSpPr>
        <p:spPr bwMode="auto">
          <a:xfrm>
            <a:off x="784175"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784175"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Rectangle 160"/>
          <p:cNvSpPr/>
          <p:nvPr/>
        </p:nvSpPr>
        <p:spPr bwMode="auto">
          <a:xfrm>
            <a:off x="784175"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2" name="Rectangle 161"/>
          <p:cNvSpPr/>
          <p:nvPr/>
        </p:nvSpPr>
        <p:spPr bwMode="auto">
          <a:xfrm>
            <a:off x="784175"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63" name="Straight Connector 162"/>
          <p:cNvCxnSpPr/>
          <p:nvPr/>
        </p:nvCxnSpPr>
        <p:spPr bwMode="auto">
          <a:xfrm flipV="1">
            <a:off x="1216223"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3" name="Group 319"/>
          <p:cNvGrpSpPr/>
          <p:nvPr/>
        </p:nvGrpSpPr>
        <p:grpSpPr>
          <a:xfrm>
            <a:off x="9137104" y="3288432"/>
            <a:ext cx="792088" cy="216023"/>
            <a:chOff x="8993088" y="4440560"/>
            <a:chExt cx="792088" cy="216023"/>
          </a:xfrm>
        </p:grpSpPr>
        <p:grpSp>
          <p:nvGrpSpPr>
            <p:cNvPr id="4" name="Group 178"/>
            <p:cNvGrpSpPr/>
            <p:nvPr/>
          </p:nvGrpSpPr>
          <p:grpSpPr>
            <a:xfrm>
              <a:off x="8993088" y="4440560"/>
              <a:ext cx="216024" cy="216023"/>
              <a:chOff x="9209112" y="7464897"/>
              <a:chExt cx="432048" cy="216023"/>
            </a:xfrm>
          </p:grpSpPr>
          <p:sp>
            <p:nvSpPr>
              <p:cNvPr id="180" name="Flowchart: Delay 17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1" name="Flowchart: Delay 18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 name="Group 183"/>
            <p:cNvGrpSpPr/>
            <p:nvPr/>
          </p:nvGrpSpPr>
          <p:grpSpPr>
            <a:xfrm>
              <a:off x="9281120" y="4440560"/>
              <a:ext cx="216024" cy="216023"/>
              <a:chOff x="9209112" y="7464897"/>
              <a:chExt cx="432048" cy="216023"/>
            </a:xfrm>
          </p:grpSpPr>
          <p:sp>
            <p:nvSpPr>
              <p:cNvPr id="185" name="Flowchart: Delay 18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6" name="Flowchart: Delay 18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88"/>
            <p:cNvGrpSpPr/>
            <p:nvPr/>
          </p:nvGrpSpPr>
          <p:grpSpPr>
            <a:xfrm>
              <a:off x="9569152" y="4440560"/>
              <a:ext cx="216024" cy="216023"/>
              <a:chOff x="9209112" y="7464897"/>
              <a:chExt cx="432048" cy="216023"/>
            </a:xfrm>
          </p:grpSpPr>
          <p:sp>
            <p:nvSpPr>
              <p:cNvPr id="190" name="Flowchart: Delay 18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1" name="Flowchart: Delay 19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 name="Group 193"/>
          <p:cNvGrpSpPr/>
          <p:nvPr/>
        </p:nvGrpSpPr>
        <p:grpSpPr>
          <a:xfrm>
            <a:off x="10145216" y="3000400"/>
            <a:ext cx="792088" cy="792088"/>
            <a:chOff x="8993088" y="4152528"/>
            <a:chExt cx="792088" cy="792088"/>
          </a:xfrm>
        </p:grpSpPr>
        <p:sp>
          <p:nvSpPr>
            <p:cNvPr id="195" name="Isosceles Triangle 194"/>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8" name="Group 178"/>
            <p:cNvGrpSpPr/>
            <p:nvPr/>
          </p:nvGrpSpPr>
          <p:grpSpPr>
            <a:xfrm>
              <a:off x="8993088" y="4440560"/>
              <a:ext cx="216024" cy="216023"/>
              <a:chOff x="9209112" y="7464897"/>
              <a:chExt cx="432048" cy="216023"/>
            </a:xfrm>
          </p:grpSpPr>
          <p:sp>
            <p:nvSpPr>
              <p:cNvPr id="208" name="Flowchart: Delay 20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9" name="Flowchart: Delay 20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97" name="Isosceles Triangle 196"/>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8" name="Isosceles Triangle 197"/>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0" name="Group 183"/>
            <p:cNvGrpSpPr/>
            <p:nvPr/>
          </p:nvGrpSpPr>
          <p:grpSpPr>
            <a:xfrm>
              <a:off x="9281120" y="4440560"/>
              <a:ext cx="216024" cy="216023"/>
              <a:chOff x="9209112" y="7464897"/>
              <a:chExt cx="432048" cy="216023"/>
            </a:xfrm>
          </p:grpSpPr>
          <p:sp>
            <p:nvSpPr>
              <p:cNvPr id="206" name="Flowchart: Delay 20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7" name="Flowchart: Delay 20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0" name="Isosceles Triangle 199"/>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1" name="Isosceles Triangle 200"/>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3" name="Group 188"/>
            <p:cNvGrpSpPr/>
            <p:nvPr/>
          </p:nvGrpSpPr>
          <p:grpSpPr>
            <a:xfrm>
              <a:off x="9569152" y="4440560"/>
              <a:ext cx="216024" cy="216023"/>
              <a:chOff x="9209112" y="7464897"/>
              <a:chExt cx="432048" cy="216023"/>
            </a:xfrm>
          </p:grpSpPr>
          <p:sp>
            <p:nvSpPr>
              <p:cNvPr id="204" name="Flowchart: Delay 20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5" name="Flowchart: Delay 20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3" name="Isosceles Triangle 202"/>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2" name="Group 249"/>
          <p:cNvGrpSpPr/>
          <p:nvPr/>
        </p:nvGrpSpPr>
        <p:grpSpPr>
          <a:xfrm>
            <a:off x="1864296" y="3000400"/>
            <a:ext cx="792088" cy="792088"/>
            <a:chOff x="8993088" y="4152528"/>
            <a:chExt cx="792088" cy="792088"/>
          </a:xfrm>
        </p:grpSpPr>
        <p:sp>
          <p:nvSpPr>
            <p:cNvPr id="251" name="Isosceles Triangle 250"/>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7" name="Group 251"/>
            <p:cNvGrpSpPr/>
            <p:nvPr/>
          </p:nvGrpSpPr>
          <p:grpSpPr>
            <a:xfrm>
              <a:off x="8993088" y="4440560"/>
              <a:ext cx="216024" cy="216023"/>
              <a:chOff x="9209112" y="7464897"/>
              <a:chExt cx="432048" cy="216023"/>
            </a:xfrm>
          </p:grpSpPr>
          <p:sp>
            <p:nvSpPr>
              <p:cNvPr id="264" name="Flowchart: Delay 26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5" name="Flowchart: Delay 26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3" name="Isosceles Triangle 252"/>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Isosceles Triangle 253"/>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8" name="Group 254"/>
            <p:cNvGrpSpPr/>
            <p:nvPr/>
          </p:nvGrpSpPr>
          <p:grpSpPr>
            <a:xfrm>
              <a:off x="9281120" y="4440560"/>
              <a:ext cx="216024" cy="216023"/>
              <a:chOff x="9209112" y="7464897"/>
              <a:chExt cx="432048" cy="216023"/>
            </a:xfrm>
          </p:grpSpPr>
          <p:sp>
            <p:nvSpPr>
              <p:cNvPr id="262" name="Flowchart: Delay 261"/>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3" name="Flowchart: Delay 262"/>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6" name="Isosceles Triangle 255"/>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Isosceles Triangle 256"/>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9" name="Group 257"/>
            <p:cNvGrpSpPr/>
            <p:nvPr/>
          </p:nvGrpSpPr>
          <p:grpSpPr>
            <a:xfrm>
              <a:off x="9569152" y="4440560"/>
              <a:ext cx="216024" cy="216023"/>
              <a:chOff x="9209112" y="7464897"/>
              <a:chExt cx="432048" cy="216023"/>
            </a:xfrm>
          </p:grpSpPr>
          <p:sp>
            <p:nvSpPr>
              <p:cNvPr id="260" name="Flowchart: Delay 25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1" name="Flowchart: Delay 26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9" name="Isosceles Triangle 258"/>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0" name="Group 265"/>
          <p:cNvGrpSpPr/>
          <p:nvPr/>
        </p:nvGrpSpPr>
        <p:grpSpPr>
          <a:xfrm>
            <a:off x="856184" y="3000400"/>
            <a:ext cx="792088" cy="792088"/>
            <a:chOff x="8993088" y="4152528"/>
            <a:chExt cx="792088" cy="792088"/>
          </a:xfrm>
        </p:grpSpPr>
        <p:sp>
          <p:nvSpPr>
            <p:cNvPr id="267" name="Isosceles Triangle 266"/>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1" name="Group 267"/>
            <p:cNvGrpSpPr/>
            <p:nvPr/>
          </p:nvGrpSpPr>
          <p:grpSpPr>
            <a:xfrm>
              <a:off x="8993088" y="4440560"/>
              <a:ext cx="216024" cy="216023"/>
              <a:chOff x="9209112" y="7464897"/>
              <a:chExt cx="432048" cy="216023"/>
            </a:xfrm>
          </p:grpSpPr>
          <p:sp>
            <p:nvSpPr>
              <p:cNvPr id="280" name="Flowchart: Delay 27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1" name="Flowchart: Delay 28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69" name="Isosceles Triangle 268"/>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0" name="Isosceles Triangle 269"/>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2" name="Group 270"/>
            <p:cNvGrpSpPr/>
            <p:nvPr/>
          </p:nvGrpSpPr>
          <p:grpSpPr>
            <a:xfrm>
              <a:off x="9281120" y="4440560"/>
              <a:ext cx="216024" cy="216023"/>
              <a:chOff x="9209112" y="7464897"/>
              <a:chExt cx="432048" cy="216023"/>
            </a:xfrm>
          </p:grpSpPr>
          <p:sp>
            <p:nvSpPr>
              <p:cNvPr id="278" name="Flowchart: Delay 27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9" name="Flowchart: Delay 27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2" name="Isosceles Triangle 271"/>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3" name="Isosceles Triangle 272"/>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3" name="Group 273"/>
            <p:cNvGrpSpPr/>
            <p:nvPr/>
          </p:nvGrpSpPr>
          <p:grpSpPr>
            <a:xfrm>
              <a:off x="9569152" y="4440560"/>
              <a:ext cx="216024" cy="216023"/>
              <a:chOff x="9209112" y="7464897"/>
              <a:chExt cx="432048" cy="216023"/>
            </a:xfrm>
          </p:grpSpPr>
          <p:sp>
            <p:nvSpPr>
              <p:cNvPr id="276" name="Flowchart: Delay 27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Flowchart: Delay 27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5" name="Isosceles Triangle 274"/>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4" name="Group 294"/>
          <p:cNvGrpSpPr/>
          <p:nvPr/>
        </p:nvGrpSpPr>
        <p:grpSpPr>
          <a:xfrm>
            <a:off x="2872408" y="3288432"/>
            <a:ext cx="792088" cy="216023"/>
            <a:chOff x="2728392" y="4440560"/>
            <a:chExt cx="792088" cy="216023"/>
          </a:xfrm>
        </p:grpSpPr>
        <p:grpSp>
          <p:nvGrpSpPr>
            <p:cNvPr id="65" name="Group 282"/>
            <p:cNvGrpSpPr/>
            <p:nvPr/>
          </p:nvGrpSpPr>
          <p:grpSpPr>
            <a:xfrm>
              <a:off x="2728392" y="4440560"/>
              <a:ext cx="216024" cy="216023"/>
              <a:chOff x="9209112" y="7464897"/>
              <a:chExt cx="432048" cy="216023"/>
            </a:xfrm>
          </p:grpSpPr>
          <p:sp>
            <p:nvSpPr>
              <p:cNvPr id="293" name="Flowchart: Delay 29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Flowchart: Delay 29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6" name="Group 284"/>
            <p:cNvGrpSpPr/>
            <p:nvPr/>
          </p:nvGrpSpPr>
          <p:grpSpPr>
            <a:xfrm>
              <a:off x="3016424" y="4440560"/>
              <a:ext cx="216024" cy="216023"/>
              <a:chOff x="9209112" y="7464897"/>
              <a:chExt cx="432048" cy="216023"/>
            </a:xfrm>
          </p:grpSpPr>
          <p:sp>
            <p:nvSpPr>
              <p:cNvPr id="291" name="Flowchart: Delay 29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2" name="Flowchart: Delay 29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7" name="Group 286"/>
            <p:cNvGrpSpPr/>
            <p:nvPr/>
          </p:nvGrpSpPr>
          <p:grpSpPr>
            <a:xfrm>
              <a:off x="3304456" y="4440560"/>
              <a:ext cx="216024" cy="216023"/>
              <a:chOff x="9209112" y="7464897"/>
              <a:chExt cx="432048" cy="216023"/>
            </a:xfrm>
          </p:grpSpPr>
          <p:sp>
            <p:nvSpPr>
              <p:cNvPr id="289" name="Flowchart: Delay 28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0" name="Flowchart: Delay 28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296" name="Rectangle 295"/>
          <p:cNvSpPr/>
          <p:nvPr/>
        </p:nvSpPr>
        <p:spPr bwMode="auto">
          <a:xfrm flipH="1">
            <a:off x="11081320" y="2928392"/>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7" name="Rectangle 296"/>
          <p:cNvSpPr/>
          <p:nvPr/>
        </p:nvSpPr>
        <p:spPr bwMode="auto">
          <a:xfrm flipH="1">
            <a:off x="11081320"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8" name="Rectangle 297"/>
          <p:cNvSpPr/>
          <p:nvPr/>
        </p:nvSpPr>
        <p:spPr bwMode="auto">
          <a:xfrm flipH="1">
            <a:off x="11081320"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9" name="Rectangle 298"/>
          <p:cNvSpPr/>
          <p:nvPr/>
        </p:nvSpPr>
        <p:spPr bwMode="auto">
          <a:xfrm flipH="1">
            <a:off x="11081320" y="429654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0" name="Rectangle 299"/>
          <p:cNvSpPr/>
          <p:nvPr/>
        </p:nvSpPr>
        <p:spPr bwMode="auto">
          <a:xfrm flipH="1">
            <a:off x="11081320" y="46565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1" name="Rectangle 300"/>
          <p:cNvSpPr/>
          <p:nvPr/>
        </p:nvSpPr>
        <p:spPr bwMode="auto">
          <a:xfrm flipH="1">
            <a:off x="11081320" y="48726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302" name="Straight Connector 301"/>
          <p:cNvCxnSpPr/>
          <p:nvPr/>
        </p:nvCxnSpPr>
        <p:spPr bwMode="auto">
          <a:xfrm flipH="1" flipV="1">
            <a:off x="11585376" y="508863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03" name="TextBox 302"/>
          <p:cNvSpPr txBox="1"/>
          <p:nvPr/>
        </p:nvSpPr>
        <p:spPr>
          <a:xfrm flipH="1">
            <a:off x="11585376" y="5357500"/>
            <a:ext cx="710451" cy="523220"/>
          </a:xfrm>
          <a:prstGeom prst="rect">
            <a:avLst/>
          </a:prstGeom>
          <a:noFill/>
        </p:spPr>
        <p:txBody>
          <a:bodyPr wrap="none" rtlCol="0">
            <a:spAutoFit/>
          </a:bodyPr>
          <a:lstStyle/>
          <a:p>
            <a:r>
              <a:rPr lang="en-US" sz="1400" dirty="0" smtClean="0"/>
              <a:t>E-NNI</a:t>
            </a:r>
          </a:p>
          <a:p>
            <a:r>
              <a:rPr lang="en-US" sz="1400" dirty="0" smtClean="0"/>
              <a:t>Link 4</a:t>
            </a:r>
            <a:endParaRPr lang="en-GB" sz="1400" dirty="0"/>
          </a:p>
        </p:txBody>
      </p:sp>
      <p:grpSp>
        <p:nvGrpSpPr>
          <p:cNvPr id="68" name="Group 303"/>
          <p:cNvGrpSpPr/>
          <p:nvPr/>
        </p:nvGrpSpPr>
        <p:grpSpPr>
          <a:xfrm>
            <a:off x="11151150" y="3000400"/>
            <a:ext cx="792088" cy="792088"/>
            <a:chOff x="8993088" y="4152528"/>
            <a:chExt cx="792088" cy="792088"/>
          </a:xfrm>
        </p:grpSpPr>
        <p:sp>
          <p:nvSpPr>
            <p:cNvPr id="305" name="Isosceles Triangle 304"/>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9" name="Group 178"/>
            <p:cNvGrpSpPr/>
            <p:nvPr/>
          </p:nvGrpSpPr>
          <p:grpSpPr>
            <a:xfrm>
              <a:off x="8993088" y="4440560"/>
              <a:ext cx="216024" cy="216023"/>
              <a:chOff x="9209112" y="7464897"/>
              <a:chExt cx="432048" cy="216023"/>
            </a:xfrm>
          </p:grpSpPr>
          <p:sp>
            <p:nvSpPr>
              <p:cNvPr id="318" name="Flowchart: Delay 31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9" name="Flowchart: Delay 31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07" name="Isosceles Triangle 306"/>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8" name="Isosceles Triangle 307"/>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0" name="Group 183"/>
            <p:cNvGrpSpPr/>
            <p:nvPr/>
          </p:nvGrpSpPr>
          <p:grpSpPr>
            <a:xfrm>
              <a:off x="9281120" y="4440560"/>
              <a:ext cx="216024" cy="216023"/>
              <a:chOff x="9209112" y="7464897"/>
              <a:chExt cx="432048" cy="216023"/>
            </a:xfrm>
          </p:grpSpPr>
          <p:sp>
            <p:nvSpPr>
              <p:cNvPr id="316" name="Flowchart: Delay 31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7" name="Flowchart: Delay 31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10" name="Isosceles Triangle 309"/>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1" name="Isosceles Triangle 310"/>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1" name="Group 188"/>
            <p:cNvGrpSpPr/>
            <p:nvPr/>
          </p:nvGrpSpPr>
          <p:grpSpPr>
            <a:xfrm>
              <a:off x="9569152" y="4440560"/>
              <a:ext cx="216024" cy="216023"/>
              <a:chOff x="9209112" y="7464897"/>
              <a:chExt cx="432048" cy="216023"/>
            </a:xfrm>
          </p:grpSpPr>
          <p:sp>
            <p:nvSpPr>
              <p:cNvPr id="314" name="Flowchart: Delay 31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5" name="Flowchart: Delay 31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13" name="Isosceles Triangle 312"/>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324"/>
          <p:cNvGrpSpPr/>
          <p:nvPr/>
        </p:nvGrpSpPr>
        <p:grpSpPr>
          <a:xfrm>
            <a:off x="10369152" y="4368552"/>
            <a:ext cx="1424336" cy="216024"/>
            <a:chOff x="10225136" y="5376664"/>
            <a:chExt cx="1424336" cy="216024"/>
          </a:xfrm>
        </p:grpSpPr>
        <p:sp>
          <p:nvSpPr>
            <p:cNvPr id="143" name="Isosceles Triangle 142"/>
            <p:cNvSpPr/>
            <p:nvPr/>
          </p:nvSpPr>
          <p:spPr bwMode="auto">
            <a:xfrm flipV="1">
              <a:off x="112253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1" name="Isosceles Triangle 320"/>
            <p:cNvSpPr/>
            <p:nvPr/>
          </p:nvSpPr>
          <p:spPr bwMode="auto">
            <a:xfrm flipV="1">
              <a:off x="102251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3" name="Group 325"/>
          <p:cNvGrpSpPr/>
          <p:nvPr/>
        </p:nvGrpSpPr>
        <p:grpSpPr>
          <a:xfrm>
            <a:off x="1000200" y="4368552"/>
            <a:ext cx="1512168" cy="216024"/>
            <a:chOff x="7120880" y="5376664"/>
            <a:chExt cx="1512168" cy="216024"/>
          </a:xfrm>
        </p:grpSpPr>
        <p:sp>
          <p:nvSpPr>
            <p:cNvPr id="330" name="Isosceles Triangle 329"/>
            <p:cNvSpPr/>
            <p:nvPr/>
          </p:nvSpPr>
          <p:spPr bwMode="auto">
            <a:xfrm flipV="1">
              <a:off x="8208912"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flipV="1">
              <a:off x="7120880"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89" name="Rectangle 388"/>
          <p:cNvSpPr/>
          <p:nvPr/>
        </p:nvSpPr>
        <p:spPr bwMode="auto">
          <a:xfrm>
            <a:off x="2800400"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90" name="Rectangle 389"/>
          <p:cNvSpPr/>
          <p:nvPr/>
        </p:nvSpPr>
        <p:spPr bwMode="auto">
          <a:xfrm>
            <a:off x="2800400"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397" name="Straight Connector 396"/>
          <p:cNvCxnSpPr/>
          <p:nvPr/>
        </p:nvCxnSpPr>
        <p:spPr bwMode="auto">
          <a:xfrm>
            <a:off x="3304456"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8" name="Rectangle 397"/>
          <p:cNvSpPr/>
          <p:nvPr/>
        </p:nvSpPr>
        <p:spPr bwMode="auto">
          <a:xfrm>
            <a:off x="2800400"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1" name="Rectangle 400"/>
          <p:cNvSpPr/>
          <p:nvPr/>
        </p:nvSpPr>
        <p:spPr bwMode="auto">
          <a:xfrm>
            <a:off x="2800400"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4" name="Rectangle 403"/>
          <p:cNvSpPr/>
          <p:nvPr/>
        </p:nvSpPr>
        <p:spPr bwMode="auto">
          <a:xfrm>
            <a:off x="2800400"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7" name="Rectangle 506"/>
          <p:cNvSpPr/>
          <p:nvPr/>
        </p:nvSpPr>
        <p:spPr bwMode="auto">
          <a:xfrm>
            <a:off x="4816624"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8" name="Rectangle 507"/>
          <p:cNvSpPr/>
          <p:nvPr/>
        </p:nvSpPr>
        <p:spPr bwMode="auto">
          <a:xfrm>
            <a:off x="4816624"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09" name="Straight Connector 508"/>
          <p:cNvCxnSpPr/>
          <p:nvPr/>
        </p:nvCxnSpPr>
        <p:spPr bwMode="auto">
          <a:xfrm>
            <a:off x="5320680"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0" name="Rectangle 509"/>
          <p:cNvSpPr/>
          <p:nvPr/>
        </p:nvSpPr>
        <p:spPr bwMode="auto">
          <a:xfrm>
            <a:off x="4816624"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1" name="Rectangle 510"/>
          <p:cNvSpPr/>
          <p:nvPr/>
        </p:nvSpPr>
        <p:spPr bwMode="auto">
          <a:xfrm>
            <a:off x="4816624"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2" name="Rectangle 511"/>
          <p:cNvSpPr/>
          <p:nvPr/>
        </p:nvSpPr>
        <p:spPr bwMode="auto">
          <a:xfrm>
            <a:off x="4816624"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5" name="Isosceles Triangle 514"/>
          <p:cNvSpPr/>
          <p:nvPr/>
        </p:nvSpPr>
        <p:spPr bwMode="auto">
          <a:xfrm flipV="1">
            <a:off x="4969024"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6" name="Isosceles Triangle 515"/>
          <p:cNvSpPr/>
          <p:nvPr/>
        </p:nvSpPr>
        <p:spPr bwMode="auto">
          <a:xfrm flipV="1">
            <a:off x="5329064"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7" name="Isosceles Triangle 516"/>
          <p:cNvSpPr/>
          <p:nvPr/>
        </p:nvSpPr>
        <p:spPr bwMode="auto">
          <a:xfrm flipV="1">
            <a:off x="3096816"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19" name="Straight Arrow Connector 518"/>
          <p:cNvCxnSpPr/>
          <p:nvPr/>
        </p:nvCxnSpPr>
        <p:spPr bwMode="auto">
          <a:xfrm>
            <a:off x="640160" y="2928392"/>
            <a:ext cx="2178"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520" name="TextBox 519"/>
          <p:cNvSpPr txBox="1"/>
          <p:nvPr/>
        </p:nvSpPr>
        <p:spPr>
          <a:xfrm rot="16200000" flipH="1">
            <a:off x="367226" y="3849399"/>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cxnSp>
        <p:nvCxnSpPr>
          <p:cNvPr id="521" name="Straight Arrow Connector 520"/>
          <p:cNvCxnSpPr/>
          <p:nvPr/>
        </p:nvCxnSpPr>
        <p:spPr bwMode="auto">
          <a:xfrm>
            <a:off x="12203250" y="2928392"/>
            <a:ext cx="2178"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522" name="TextBox 521"/>
          <p:cNvSpPr txBox="1"/>
          <p:nvPr/>
        </p:nvSpPr>
        <p:spPr>
          <a:xfrm rot="5400000">
            <a:off x="11960514" y="3849399"/>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523" name="Rectangle 522"/>
          <p:cNvSpPr/>
          <p:nvPr/>
        </p:nvSpPr>
        <p:spPr bwMode="auto">
          <a:xfrm>
            <a:off x="7048872"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4" name="Rectangle 523"/>
          <p:cNvSpPr/>
          <p:nvPr/>
        </p:nvSpPr>
        <p:spPr bwMode="auto">
          <a:xfrm>
            <a:off x="7048872"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25" name="Straight Connector 524"/>
          <p:cNvCxnSpPr/>
          <p:nvPr/>
        </p:nvCxnSpPr>
        <p:spPr bwMode="auto">
          <a:xfrm>
            <a:off x="7552928"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26" name="Rectangle 525"/>
          <p:cNvSpPr/>
          <p:nvPr/>
        </p:nvSpPr>
        <p:spPr bwMode="auto">
          <a:xfrm>
            <a:off x="7048872"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7" name="Rectangle 526"/>
          <p:cNvSpPr/>
          <p:nvPr/>
        </p:nvSpPr>
        <p:spPr bwMode="auto">
          <a:xfrm>
            <a:off x="7048872"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8" name="Rectangle 527"/>
          <p:cNvSpPr/>
          <p:nvPr/>
        </p:nvSpPr>
        <p:spPr bwMode="auto">
          <a:xfrm>
            <a:off x="7048872"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29" name="Rectangle 528"/>
          <p:cNvSpPr/>
          <p:nvPr/>
        </p:nvSpPr>
        <p:spPr bwMode="auto">
          <a:xfrm>
            <a:off x="8056984"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0" name="Rectangle 529"/>
          <p:cNvSpPr/>
          <p:nvPr/>
        </p:nvSpPr>
        <p:spPr bwMode="auto">
          <a:xfrm>
            <a:off x="8056984"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31" name="Straight Connector 530"/>
          <p:cNvCxnSpPr/>
          <p:nvPr/>
        </p:nvCxnSpPr>
        <p:spPr bwMode="auto">
          <a:xfrm>
            <a:off x="8561040" y="451256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32" name="Rectangle 531"/>
          <p:cNvSpPr/>
          <p:nvPr/>
        </p:nvSpPr>
        <p:spPr bwMode="auto">
          <a:xfrm>
            <a:off x="8056984" y="472859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3" name="Rectangle 532"/>
          <p:cNvSpPr/>
          <p:nvPr/>
        </p:nvSpPr>
        <p:spPr bwMode="auto">
          <a:xfrm>
            <a:off x="8056984"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4" name="Rectangle 533"/>
          <p:cNvSpPr/>
          <p:nvPr/>
        </p:nvSpPr>
        <p:spPr bwMode="auto">
          <a:xfrm>
            <a:off x="8056984" y="516064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5" name="Rectangle 534"/>
          <p:cNvSpPr/>
          <p:nvPr/>
        </p:nvSpPr>
        <p:spPr bwMode="auto">
          <a:xfrm>
            <a:off x="9065096" y="451256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6" name="Rectangle 535"/>
          <p:cNvSpPr/>
          <p:nvPr/>
        </p:nvSpPr>
        <p:spPr bwMode="auto">
          <a:xfrm>
            <a:off x="906509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37" name="Straight Connector 536"/>
          <p:cNvCxnSpPr/>
          <p:nvPr/>
        </p:nvCxnSpPr>
        <p:spPr bwMode="auto">
          <a:xfrm>
            <a:off x="9569152" y="47285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38" name="Rectangle 537"/>
          <p:cNvSpPr/>
          <p:nvPr/>
        </p:nvSpPr>
        <p:spPr bwMode="auto">
          <a:xfrm>
            <a:off x="9065096"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39" name="Rectangle 538"/>
          <p:cNvSpPr/>
          <p:nvPr/>
        </p:nvSpPr>
        <p:spPr bwMode="auto">
          <a:xfrm>
            <a:off x="9065096" y="51606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40" name="Rectangle 539"/>
          <p:cNvSpPr/>
          <p:nvPr/>
        </p:nvSpPr>
        <p:spPr bwMode="auto">
          <a:xfrm>
            <a:off x="9065096" y="537666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41" name="Isosceles Triangle 540"/>
          <p:cNvSpPr/>
          <p:nvPr/>
        </p:nvSpPr>
        <p:spPr bwMode="auto">
          <a:xfrm flipV="1">
            <a:off x="8201000" y="523264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2" name="Isosceles Triangle 541"/>
          <p:cNvSpPr/>
          <p:nvPr/>
        </p:nvSpPr>
        <p:spPr bwMode="auto">
          <a:xfrm flipV="1">
            <a:off x="8569424" y="523264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3" name="Isosceles Triangle 542"/>
          <p:cNvSpPr/>
          <p:nvPr/>
        </p:nvSpPr>
        <p:spPr bwMode="auto">
          <a:xfrm flipV="1">
            <a:off x="7552928"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4" name="Isosceles Triangle 543"/>
          <p:cNvSpPr/>
          <p:nvPr/>
        </p:nvSpPr>
        <p:spPr bwMode="auto">
          <a:xfrm flipV="1">
            <a:off x="9425136"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5" name="Isosceles Triangle 544"/>
          <p:cNvSpPr/>
          <p:nvPr/>
        </p:nvSpPr>
        <p:spPr bwMode="auto">
          <a:xfrm flipV="1">
            <a:off x="7192888" y="5448672"/>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 name="Freeform 53"/>
          <p:cNvSpPr/>
          <p:nvPr/>
        </p:nvSpPr>
        <p:spPr bwMode="auto">
          <a:xfrm flipH="1" flipV="1">
            <a:off x="6400800" y="5664693"/>
            <a:ext cx="1296144" cy="21602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32" name="Freeform 631"/>
          <p:cNvSpPr/>
          <p:nvPr/>
        </p:nvSpPr>
        <p:spPr bwMode="auto">
          <a:xfrm flipV="1">
            <a:off x="5104656" y="5664691"/>
            <a:ext cx="1296144" cy="21602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36" name="Freeform 635"/>
          <p:cNvSpPr/>
          <p:nvPr/>
        </p:nvSpPr>
        <p:spPr bwMode="auto">
          <a:xfrm flipH="1" flipV="1">
            <a:off x="6040760" y="5664698"/>
            <a:ext cx="1296144" cy="144016"/>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37" name="Freeform 636"/>
          <p:cNvSpPr/>
          <p:nvPr/>
        </p:nvSpPr>
        <p:spPr bwMode="auto">
          <a:xfrm flipV="1">
            <a:off x="5464696" y="5664696"/>
            <a:ext cx="1296144" cy="144016"/>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cxnSp>
        <p:nvCxnSpPr>
          <p:cNvPr id="640" name="Straight Arrow Connector 639"/>
          <p:cNvCxnSpPr/>
          <p:nvPr/>
        </p:nvCxnSpPr>
        <p:spPr bwMode="auto">
          <a:xfrm>
            <a:off x="6832848" y="4944616"/>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641" name="TextBox 640"/>
          <p:cNvSpPr txBox="1"/>
          <p:nvPr/>
        </p:nvSpPr>
        <p:spPr>
          <a:xfrm rot="16200000" flipH="1">
            <a:off x="6559914" y="5217551"/>
            <a:ext cx="504058" cy="246221"/>
          </a:xfrm>
          <a:prstGeom prst="rect">
            <a:avLst/>
          </a:prstGeom>
          <a:solidFill>
            <a:schemeClr val="bg1"/>
          </a:solidFill>
        </p:spPr>
        <p:txBody>
          <a:bodyPr wrap="square" lIns="0" tIns="0" rIns="0" bIns="0" rtlCol="0">
            <a:spAutoFit/>
          </a:bodyPr>
          <a:lstStyle/>
          <a:p>
            <a:pPr algn="ctr"/>
            <a:r>
              <a:rPr lang="en-GB" sz="1600" dirty="0" smtClean="0"/>
              <a:t>CBP</a:t>
            </a:r>
            <a:endParaRPr lang="en-GB" sz="1600" dirty="0"/>
          </a:p>
        </p:txBody>
      </p:sp>
      <p:cxnSp>
        <p:nvCxnSpPr>
          <p:cNvPr id="643" name="Straight Arrow Connector 642"/>
          <p:cNvCxnSpPr/>
          <p:nvPr/>
        </p:nvCxnSpPr>
        <p:spPr bwMode="auto">
          <a:xfrm>
            <a:off x="5896744" y="4944616"/>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644" name="TextBox 643"/>
          <p:cNvSpPr txBox="1"/>
          <p:nvPr/>
        </p:nvSpPr>
        <p:spPr>
          <a:xfrm rot="5400000">
            <a:off x="5665620" y="5217551"/>
            <a:ext cx="504058" cy="246221"/>
          </a:xfrm>
          <a:prstGeom prst="rect">
            <a:avLst/>
          </a:prstGeom>
          <a:solidFill>
            <a:schemeClr val="bg1"/>
          </a:solidFill>
        </p:spPr>
        <p:txBody>
          <a:bodyPr wrap="square" lIns="0" tIns="0" rIns="0" bIns="0" rtlCol="0">
            <a:spAutoFit/>
          </a:bodyPr>
          <a:lstStyle/>
          <a:p>
            <a:pPr algn="ctr"/>
            <a:r>
              <a:rPr lang="en-GB" sz="1600" dirty="0" smtClean="0"/>
              <a:t>CBP</a:t>
            </a:r>
            <a:endParaRPr lang="en-GB" sz="1600" dirty="0"/>
          </a:p>
        </p:txBody>
      </p:sp>
      <p:sp>
        <p:nvSpPr>
          <p:cNvPr id="114" name="TextBox 113"/>
          <p:cNvSpPr txBox="1"/>
          <p:nvPr/>
        </p:nvSpPr>
        <p:spPr>
          <a:xfrm>
            <a:off x="6040760" y="4728592"/>
            <a:ext cx="720080" cy="769441"/>
          </a:xfrm>
          <a:prstGeom prst="rect">
            <a:avLst/>
          </a:prstGeom>
          <a:noFill/>
        </p:spPr>
        <p:txBody>
          <a:bodyPr wrap="square" rtlCol="0">
            <a:spAutoFit/>
          </a:bodyPr>
          <a:lstStyle/>
          <a:p>
            <a:pPr algn="ctr"/>
            <a:r>
              <a:rPr lang="en-US" sz="1100" b="0" dirty="0" smtClean="0"/>
              <a:t>Network TESI (Virtual Link)</a:t>
            </a:r>
          </a:p>
        </p:txBody>
      </p:sp>
      <p:sp>
        <p:nvSpPr>
          <p:cNvPr id="656" name="Freeform 655"/>
          <p:cNvSpPr/>
          <p:nvPr/>
        </p:nvSpPr>
        <p:spPr bwMode="auto">
          <a:xfrm flipH="1" flipV="1">
            <a:off x="6400800" y="5664698"/>
            <a:ext cx="3168352" cy="288030"/>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657" name="Freeform 656"/>
          <p:cNvSpPr/>
          <p:nvPr/>
        </p:nvSpPr>
        <p:spPr bwMode="auto">
          <a:xfrm flipV="1">
            <a:off x="3232448" y="5664696"/>
            <a:ext cx="3168352" cy="288032"/>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39" name="TextBox 338"/>
          <p:cNvSpPr txBox="1"/>
          <p:nvPr/>
        </p:nvSpPr>
        <p:spPr>
          <a:xfrm>
            <a:off x="1936304" y="6168752"/>
            <a:ext cx="864096" cy="769441"/>
          </a:xfrm>
          <a:prstGeom prst="rect">
            <a:avLst/>
          </a:prstGeom>
          <a:noFill/>
        </p:spPr>
        <p:txBody>
          <a:bodyPr wrap="square" rtlCol="0">
            <a:spAutoFit/>
          </a:bodyPr>
          <a:lstStyle/>
          <a:p>
            <a:pPr algn="ctr"/>
            <a:r>
              <a:rPr lang="en-US" sz="1100" b="0" dirty="0" smtClean="0"/>
              <a:t>Intra-DAS TESI (Virtual Link)</a:t>
            </a:r>
            <a:endParaRPr lang="en-GB" sz="1100" b="0" dirty="0"/>
          </a:p>
        </p:txBody>
      </p:sp>
      <p:cxnSp>
        <p:nvCxnSpPr>
          <p:cNvPr id="659" name="Straight Connector 658"/>
          <p:cNvCxnSpPr/>
          <p:nvPr/>
        </p:nvCxnSpPr>
        <p:spPr bwMode="auto">
          <a:xfrm flipH="1">
            <a:off x="2584376" y="5880720"/>
            <a:ext cx="576064" cy="36004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661" name="Straight Connector 660"/>
          <p:cNvCxnSpPr/>
          <p:nvPr/>
        </p:nvCxnSpPr>
        <p:spPr bwMode="auto">
          <a:xfrm flipH="1">
            <a:off x="6256784" y="5448672"/>
            <a:ext cx="144016" cy="36004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663" name="Straight Connector 662"/>
          <p:cNvCxnSpPr/>
          <p:nvPr/>
        </p:nvCxnSpPr>
        <p:spPr bwMode="auto">
          <a:xfrm flipH="1">
            <a:off x="6400800" y="5880720"/>
            <a:ext cx="144016" cy="360040"/>
          </a:xfrm>
          <a:prstGeom prst="line">
            <a:avLst/>
          </a:prstGeom>
          <a:solidFill>
            <a:schemeClr val="accent1"/>
          </a:solidFill>
          <a:ln w="9525" cap="flat" cmpd="sng" algn="ctr">
            <a:solidFill>
              <a:schemeClr val="tx1"/>
            </a:solidFill>
            <a:prstDash val="sysDot"/>
            <a:round/>
            <a:headEnd type="none" w="med" len="med"/>
            <a:tailEnd type="none" w="med" len="med"/>
          </a:ln>
          <a:effectLst/>
        </p:spPr>
      </p:cxnSp>
      <p:grpSp>
        <p:nvGrpSpPr>
          <p:cNvPr id="99" name="Group 319"/>
          <p:cNvGrpSpPr/>
          <p:nvPr/>
        </p:nvGrpSpPr>
        <p:grpSpPr>
          <a:xfrm>
            <a:off x="8128992" y="3288433"/>
            <a:ext cx="792088" cy="216023"/>
            <a:chOff x="8993088" y="4440560"/>
            <a:chExt cx="792088" cy="216023"/>
          </a:xfrm>
        </p:grpSpPr>
        <p:grpSp>
          <p:nvGrpSpPr>
            <p:cNvPr id="100" name="Group 178"/>
            <p:cNvGrpSpPr/>
            <p:nvPr/>
          </p:nvGrpSpPr>
          <p:grpSpPr>
            <a:xfrm>
              <a:off x="8993088" y="4440560"/>
              <a:ext cx="216024" cy="216023"/>
              <a:chOff x="9209112" y="7464897"/>
              <a:chExt cx="432048" cy="216023"/>
            </a:xfrm>
          </p:grpSpPr>
          <p:sp>
            <p:nvSpPr>
              <p:cNvPr id="402" name="Flowchart: Delay 401"/>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3" name="Flowchart: Delay 402"/>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01" name="Group 183"/>
            <p:cNvGrpSpPr/>
            <p:nvPr/>
          </p:nvGrpSpPr>
          <p:grpSpPr>
            <a:xfrm>
              <a:off x="9281120" y="4440560"/>
              <a:ext cx="216024" cy="216023"/>
              <a:chOff x="9209112" y="7464897"/>
              <a:chExt cx="432048" cy="216023"/>
            </a:xfrm>
          </p:grpSpPr>
          <p:sp>
            <p:nvSpPr>
              <p:cNvPr id="399" name="Flowchart: Delay 39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0" name="Flowchart: Delay 39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02" name="Group 188"/>
            <p:cNvGrpSpPr/>
            <p:nvPr/>
          </p:nvGrpSpPr>
          <p:grpSpPr>
            <a:xfrm>
              <a:off x="9569152" y="4440560"/>
              <a:ext cx="216024" cy="216023"/>
              <a:chOff x="9209112" y="7464897"/>
              <a:chExt cx="432048" cy="216023"/>
            </a:xfrm>
          </p:grpSpPr>
          <p:sp>
            <p:nvSpPr>
              <p:cNvPr id="395" name="Flowchart: Delay 39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6" name="Flowchart: Delay 39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104" name="Group 319"/>
          <p:cNvGrpSpPr/>
          <p:nvPr/>
        </p:nvGrpSpPr>
        <p:grpSpPr>
          <a:xfrm>
            <a:off x="7120880" y="3288432"/>
            <a:ext cx="792088" cy="216023"/>
            <a:chOff x="8993088" y="4440560"/>
            <a:chExt cx="792088" cy="216023"/>
          </a:xfrm>
        </p:grpSpPr>
        <p:grpSp>
          <p:nvGrpSpPr>
            <p:cNvPr id="105" name="Group 178"/>
            <p:cNvGrpSpPr/>
            <p:nvPr/>
          </p:nvGrpSpPr>
          <p:grpSpPr>
            <a:xfrm>
              <a:off x="8993088" y="4440560"/>
              <a:ext cx="216024" cy="216023"/>
              <a:chOff x="9209112" y="7464897"/>
              <a:chExt cx="432048" cy="216023"/>
            </a:xfrm>
          </p:grpSpPr>
          <p:sp>
            <p:nvSpPr>
              <p:cNvPr id="413" name="Flowchart: Delay 41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4" name="Flowchart: Delay 41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06" name="Group 183"/>
            <p:cNvGrpSpPr/>
            <p:nvPr/>
          </p:nvGrpSpPr>
          <p:grpSpPr>
            <a:xfrm>
              <a:off x="9281120" y="4440560"/>
              <a:ext cx="216024" cy="216023"/>
              <a:chOff x="9209112" y="7464897"/>
              <a:chExt cx="432048" cy="216023"/>
            </a:xfrm>
          </p:grpSpPr>
          <p:sp>
            <p:nvSpPr>
              <p:cNvPr id="411" name="Flowchart: Delay 41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2" name="Flowchart: Delay 41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07" name="Group 188"/>
            <p:cNvGrpSpPr/>
            <p:nvPr/>
          </p:nvGrpSpPr>
          <p:grpSpPr>
            <a:xfrm>
              <a:off x="9569152" y="4440560"/>
              <a:ext cx="216024" cy="216023"/>
              <a:chOff x="9209112" y="7464897"/>
              <a:chExt cx="432048" cy="216023"/>
            </a:xfrm>
          </p:grpSpPr>
          <p:sp>
            <p:nvSpPr>
              <p:cNvPr id="409" name="Flowchart: Delay 40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0" name="Flowchart: Delay 40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108" name="Group 319"/>
          <p:cNvGrpSpPr/>
          <p:nvPr/>
        </p:nvGrpSpPr>
        <p:grpSpPr>
          <a:xfrm>
            <a:off x="4888632" y="3288432"/>
            <a:ext cx="792088" cy="216023"/>
            <a:chOff x="8993088" y="4440560"/>
            <a:chExt cx="792088" cy="216023"/>
          </a:xfrm>
        </p:grpSpPr>
        <p:grpSp>
          <p:nvGrpSpPr>
            <p:cNvPr id="109" name="Group 178"/>
            <p:cNvGrpSpPr/>
            <p:nvPr/>
          </p:nvGrpSpPr>
          <p:grpSpPr>
            <a:xfrm>
              <a:off x="8993088" y="4440560"/>
              <a:ext cx="216024" cy="216023"/>
              <a:chOff x="9209112" y="7464897"/>
              <a:chExt cx="432048" cy="216023"/>
            </a:xfrm>
          </p:grpSpPr>
          <p:sp>
            <p:nvSpPr>
              <p:cNvPr id="423" name="Flowchart: Delay 42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4" name="Flowchart: Delay 42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0" name="Group 183"/>
            <p:cNvGrpSpPr/>
            <p:nvPr/>
          </p:nvGrpSpPr>
          <p:grpSpPr>
            <a:xfrm>
              <a:off x="9281120" y="4440560"/>
              <a:ext cx="216024" cy="216023"/>
              <a:chOff x="9209112" y="7464897"/>
              <a:chExt cx="432048" cy="216023"/>
            </a:xfrm>
          </p:grpSpPr>
          <p:sp>
            <p:nvSpPr>
              <p:cNvPr id="421" name="Flowchart: Delay 42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2" name="Flowchart: Delay 42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1" name="Group 188"/>
            <p:cNvGrpSpPr/>
            <p:nvPr/>
          </p:nvGrpSpPr>
          <p:grpSpPr>
            <a:xfrm>
              <a:off x="9569152" y="4440560"/>
              <a:ext cx="216024" cy="216023"/>
              <a:chOff x="9209112" y="7464897"/>
              <a:chExt cx="432048" cy="216023"/>
            </a:xfrm>
          </p:grpSpPr>
          <p:sp>
            <p:nvSpPr>
              <p:cNvPr id="419" name="Flowchart: Delay 41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0" name="Flowchart: Delay 41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16" name="Rectangle 15"/>
          <p:cNvSpPr/>
          <p:nvPr/>
        </p:nvSpPr>
        <p:spPr bwMode="auto">
          <a:xfrm>
            <a:off x="3808511" y="2712368"/>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08511"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08511"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1" name="Rectangle 500"/>
          <p:cNvSpPr/>
          <p:nvPr/>
        </p:nvSpPr>
        <p:spPr bwMode="auto">
          <a:xfrm>
            <a:off x="3808512"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2" name="Rectangle 501"/>
          <p:cNvSpPr/>
          <p:nvPr/>
        </p:nvSpPr>
        <p:spPr bwMode="auto">
          <a:xfrm>
            <a:off x="3808512"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03" name="Straight Connector 502"/>
          <p:cNvCxnSpPr/>
          <p:nvPr/>
        </p:nvCxnSpPr>
        <p:spPr bwMode="auto">
          <a:xfrm>
            <a:off x="4312568" y="451256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4" name="Rectangle 503"/>
          <p:cNvSpPr/>
          <p:nvPr/>
        </p:nvSpPr>
        <p:spPr bwMode="auto">
          <a:xfrm>
            <a:off x="3808512" y="472859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5" name="Rectangle 504"/>
          <p:cNvSpPr/>
          <p:nvPr/>
        </p:nvSpPr>
        <p:spPr bwMode="auto">
          <a:xfrm>
            <a:off x="3808512" y="49446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6" name="Rectangle 505"/>
          <p:cNvSpPr/>
          <p:nvPr/>
        </p:nvSpPr>
        <p:spPr bwMode="auto">
          <a:xfrm>
            <a:off x="3808512" y="516064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3" name="Isosceles Triangle 512"/>
          <p:cNvSpPr/>
          <p:nvPr/>
        </p:nvSpPr>
        <p:spPr bwMode="auto">
          <a:xfrm flipV="1">
            <a:off x="3952528" y="523264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4" name="Isosceles Triangle 513"/>
          <p:cNvSpPr/>
          <p:nvPr/>
        </p:nvSpPr>
        <p:spPr bwMode="auto">
          <a:xfrm flipV="1">
            <a:off x="4320952" y="523264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2" name="Group 319"/>
          <p:cNvGrpSpPr/>
          <p:nvPr/>
        </p:nvGrpSpPr>
        <p:grpSpPr>
          <a:xfrm>
            <a:off x="3880520" y="3288433"/>
            <a:ext cx="792088" cy="216023"/>
            <a:chOff x="8993088" y="4440560"/>
            <a:chExt cx="792088" cy="216023"/>
          </a:xfrm>
        </p:grpSpPr>
        <p:grpSp>
          <p:nvGrpSpPr>
            <p:cNvPr id="113" name="Group 178"/>
            <p:cNvGrpSpPr/>
            <p:nvPr/>
          </p:nvGrpSpPr>
          <p:grpSpPr>
            <a:xfrm>
              <a:off x="8993088" y="4440560"/>
              <a:ext cx="216024" cy="216023"/>
              <a:chOff x="9209112" y="7464897"/>
              <a:chExt cx="432048" cy="216023"/>
            </a:xfrm>
          </p:grpSpPr>
          <p:sp>
            <p:nvSpPr>
              <p:cNvPr id="433" name="Flowchart: Delay 43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4" name="Flowchart: Delay 43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5" name="Group 183"/>
            <p:cNvGrpSpPr/>
            <p:nvPr/>
          </p:nvGrpSpPr>
          <p:grpSpPr>
            <a:xfrm>
              <a:off x="9281120" y="4440560"/>
              <a:ext cx="216024" cy="216023"/>
              <a:chOff x="9209112" y="7464897"/>
              <a:chExt cx="432048" cy="216023"/>
            </a:xfrm>
          </p:grpSpPr>
          <p:sp>
            <p:nvSpPr>
              <p:cNvPr id="431" name="Flowchart: Delay 43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2" name="Flowchart: Delay 43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6" name="Group 188"/>
            <p:cNvGrpSpPr/>
            <p:nvPr/>
          </p:nvGrpSpPr>
          <p:grpSpPr>
            <a:xfrm>
              <a:off x="9569152" y="4440560"/>
              <a:ext cx="216024" cy="216023"/>
              <a:chOff x="9209112" y="7464897"/>
              <a:chExt cx="432048" cy="216023"/>
            </a:xfrm>
          </p:grpSpPr>
          <p:sp>
            <p:nvSpPr>
              <p:cNvPr id="429" name="Flowchart: Delay 42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0" name="Flowchart: Delay 42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439" name="TextBox 438"/>
          <p:cNvSpPr txBox="1"/>
          <p:nvPr/>
        </p:nvSpPr>
        <p:spPr>
          <a:xfrm>
            <a:off x="2152328" y="5377825"/>
            <a:ext cx="864096" cy="430887"/>
          </a:xfrm>
          <a:prstGeom prst="rect">
            <a:avLst/>
          </a:prstGeom>
          <a:noFill/>
        </p:spPr>
        <p:txBody>
          <a:bodyPr wrap="square" rtlCol="0">
            <a:spAutoFit/>
          </a:bodyPr>
          <a:lstStyle/>
          <a:p>
            <a:pPr algn="ctr"/>
            <a:r>
              <a:rPr lang="en-US" sz="1100" b="0" dirty="0" smtClean="0"/>
              <a:t>TESI</a:t>
            </a:r>
          </a:p>
          <a:p>
            <a:pPr algn="ctr"/>
            <a:r>
              <a:rPr lang="en-GB" sz="1100" b="0" dirty="0" smtClean="0"/>
              <a:t>MEP</a:t>
            </a:r>
            <a:endParaRPr lang="en-GB" sz="1100" b="0" dirty="0"/>
          </a:p>
        </p:txBody>
      </p:sp>
      <p:sp>
        <p:nvSpPr>
          <p:cNvPr id="441" name="TextBox 440"/>
          <p:cNvSpPr txBox="1"/>
          <p:nvPr/>
        </p:nvSpPr>
        <p:spPr>
          <a:xfrm>
            <a:off x="-7912" y="2784376"/>
            <a:ext cx="648072" cy="430887"/>
          </a:xfrm>
          <a:prstGeom prst="rect">
            <a:avLst/>
          </a:prstGeom>
          <a:noFill/>
        </p:spPr>
        <p:txBody>
          <a:bodyPr wrap="square" rtlCol="0">
            <a:spAutoFit/>
          </a:bodyPr>
          <a:lstStyle/>
          <a:p>
            <a:pPr algn="ctr"/>
            <a:r>
              <a:rPr lang="en-GB" sz="1100" b="0" dirty="0" smtClean="0"/>
              <a:t>EC NO</a:t>
            </a:r>
            <a:endParaRPr lang="en-US" sz="1100" b="0" dirty="0" smtClean="0"/>
          </a:p>
          <a:p>
            <a:pPr algn="ctr"/>
            <a:r>
              <a:rPr lang="en-GB" sz="1100" b="0" dirty="0" smtClean="0"/>
              <a:t>MEP</a:t>
            </a:r>
            <a:endParaRPr lang="en-GB" sz="1100" b="0" dirty="0"/>
          </a:p>
        </p:txBody>
      </p:sp>
      <p:sp>
        <p:nvSpPr>
          <p:cNvPr id="442" name="TextBox 441"/>
          <p:cNvSpPr txBox="1"/>
          <p:nvPr/>
        </p:nvSpPr>
        <p:spPr>
          <a:xfrm>
            <a:off x="-79920" y="3505617"/>
            <a:ext cx="936104" cy="430887"/>
          </a:xfrm>
          <a:prstGeom prst="rect">
            <a:avLst/>
          </a:prstGeom>
          <a:noFill/>
        </p:spPr>
        <p:txBody>
          <a:bodyPr wrap="square" rtlCol="0">
            <a:spAutoFit/>
          </a:bodyPr>
          <a:lstStyle/>
          <a:p>
            <a:pPr algn="ctr"/>
            <a:r>
              <a:rPr lang="en-GB" sz="1100" b="0" dirty="0" smtClean="0"/>
              <a:t>EC E-NNI</a:t>
            </a:r>
            <a:endParaRPr lang="en-US" sz="1100" b="0" dirty="0" smtClean="0"/>
          </a:p>
          <a:p>
            <a:pPr algn="ctr"/>
            <a:r>
              <a:rPr lang="en-GB" sz="1100" b="0" dirty="0" smtClean="0"/>
              <a:t>MEP</a:t>
            </a:r>
            <a:endParaRPr lang="en-GB" sz="1100" b="0" dirty="0"/>
          </a:p>
        </p:txBody>
      </p:sp>
      <p:sp>
        <p:nvSpPr>
          <p:cNvPr id="443" name="TextBox 442"/>
          <p:cNvSpPr txBox="1"/>
          <p:nvPr/>
        </p:nvSpPr>
        <p:spPr>
          <a:xfrm>
            <a:off x="-7912" y="3145577"/>
            <a:ext cx="648072" cy="430887"/>
          </a:xfrm>
          <a:prstGeom prst="rect">
            <a:avLst/>
          </a:prstGeom>
          <a:noFill/>
        </p:spPr>
        <p:txBody>
          <a:bodyPr wrap="square" rtlCol="0">
            <a:spAutoFit/>
          </a:bodyPr>
          <a:lstStyle/>
          <a:p>
            <a:pPr algn="ctr"/>
            <a:r>
              <a:rPr lang="en-GB" sz="1100" b="0" dirty="0" smtClean="0"/>
              <a:t>EC SP</a:t>
            </a:r>
            <a:endParaRPr lang="en-US" sz="1100" b="0" dirty="0" smtClean="0"/>
          </a:p>
          <a:p>
            <a:pPr algn="ctr"/>
            <a:r>
              <a:rPr lang="en-GB" sz="1100" b="0" dirty="0" smtClean="0"/>
              <a:t>MIP</a:t>
            </a:r>
            <a:endParaRPr lang="en-GB" sz="1100" b="0" dirty="0"/>
          </a:p>
        </p:txBody>
      </p:sp>
      <p:sp>
        <p:nvSpPr>
          <p:cNvPr id="444" name="TextBox 443"/>
          <p:cNvSpPr txBox="1"/>
          <p:nvPr/>
        </p:nvSpPr>
        <p:spPr>
          <a:xfrm>
            <a:off x="6040760" y="3217585"/>
            <a:ext cx="648072" cy="430887"/>
          </a:xfrm>
          <a:prstGeom prst="rect">
            <a:avLst/>
          </a:prstGeom>
          <a:noFill/>
        </p:spPr>
        <p:txBody>
          <a:bodyPr wrap="square" rtlCol="0">
            <a:spAutoFit/>
          </a:bodyPr>
          <a:lstStyle/>
          <a:p>
            <a:pPr algn="ctr"/>
            <a:r>
              <a:rPr lang="en-GB" sz="1100" b="0" dirty="0" smtClean="0"/>
              <a:t>EC NO</a:t>
            </a:r>
            <a:endParaRPr lang="en-US" sz="1100" b="0" dirty="0" smtClean="0"/>
          </a:p>
          <a:p>
            <a:pPr algn="ctr"/>
            <a:r>
              <a:rPr lang="en-GB" sz="1100" b="0" dirty="0" smtClean="0"/>
              <a:t>MIP</a:t>
            </a:r>
            <a:endParaRPr lang="en-GB" sz="1100" b="0" dirty="0"/>
          </a:p>
        </p:txBody>
      </p:sp>
      <p:sp>
        <p:nvSpPr>
          <p:cNvPr id="445" name="TextBox 444"/>
          <p:cNvSpPr txBox="1"/>
          <p:nvPr/>
        </p:nvSpPr>
        <p:spPr>
          <a:xfrm>
            <a:off x="64096" y="4296544"/>
            <a:ext cx="648072" cy="430887"/>
          </a:xfrm>
          <a:prstGeom prst="rect">
            <a:avLst/>
          </a:prstGeom>
          <a:noFill/>
        </p:spPr>
        <p:txBody>
          <a:bodyPr wrap="square" rtlCol="0">
            <a:spAutoFit/>
          </a:bodyPr>
          <a:lstStyle/>
          <a:p>
            <a:pPr algn="ctr"/>
            <a:r>
              <a:rPr lang="en-GB" sz="1100" b="0" dirty="0" smtClean="0"/>
              <a:t>Link</a:t>
            </a:r>
            <a:endParaRPr lang="en-US" sz="1100" b="0" dirty="0" smtClean="0"/>
          </a:p>
          <a:p>
            <a:pPr algn="ctr"/>
            <a:r>
              <a:rPr lang="en-GB" sz="1100" b="0" dirty="0" smtClean="0"/>
              <a:t>MEP</a:t>
            </a:r>
            <a:endParaRPr lang="en-GB" sz="1100" b="0" dirty="0"/>
          </a:p>
        </p:txBody>
      </p:sp>
      <p:sp>
        <p:nvSpPr>
          <p:cNvPr id="385" name="Rectangle 384"/>
          <p:cNvSpPr/>
          <p:nvPr/>
        </p:nvSpPr>
        <p:spPr bwMode="auto">
          <a:xfrm flipH="1">
            <a:off x="3808511" y="5520680"/>
            <a:ext cx="936105"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Half-DTS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386" name="Rectangle 385"/>
          <p:cNvSpPr/>
          <p:nvPr/>
        </p:nvSpPr>
        <p:spPr bwMode="auto">
          <a:xfrm flipH="1">
            <a:off x="8056983" y="5520680"/>
            <a:ext cx="936105"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Half-DTS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387" name="TextBox 386"/>
          <p:cNvSpPr txBox="1"/>
          <p:nvPr/>
        </p:nvSpPr>
        <p:spPr>
          <a:xfrm>
            <a:off x="64096" y="9276129"/>
            <a:ext cx="3283271" cy="276999"/>
          </a:xfrm>
          <a:prstGeom prst="rect">
            <a:avLst/>
          </a:prstGeom>
          <a:noFill/>
        </p:spPr>
        <p:txBody>
          <a:bodyPr wrap="none" rtlCol="0">
            <a:spAutoFit/>
          </a:bodyPr>
          <a:lstStyle/>
          <a:p>
            <a:r>
              <a:rPr lang="en-GB" sz="1200" dirty="0" smtClean="0"/>
              <a:t>DTS: Distributed TESI protection </a:t>
            </a:r>
            <a:r>
              <a:rPr lang="en-GB" sz="1200" dirty="0" err="1" smtClean="0"/>
              <a:t>Sublayer</a:t>
            </a:r>
            <a:endParaRPr lang="en-US" sz="1200" dirty="0"/>
          </a:p>
        </p:txBody>
      </p:sp>
      <p:sp>
        <p:nvSpPr>
          <p:cNvPr id="388" name="Rectangle 387"/>
          <p:cNvSpPr/>
          <p:nvPr/>
        </p:nvSpPr>
        <p:spPr>
          <a:xfrm>
            <a:off x="5824736" y="6168752"/>
            <a:ext cx="1152128" cy="430887"/>
          </a:xfrm>
          <a:prstGeom prst="rect">
            <a:avLst/>
          </a:prstGeom>
        </p:spPr>
        <p:txBody>
          <a:bodyPr wrap="square">
            <a:spAutoFit/>
          </a:bodyPr>
          <a:lstStyle/>
          <a:p>
            <a:pPr lvl="0" algn="ctr"/>
            <a:r>
              <a:rPr lang="en-US" sz="1100" b="0" dirty="0" smtClean="0">
                <a:solidFill>
                  <a:srgbClr val="000000"/>
                </a:solidFill>
              </a:rPr>
              <a:t>Intra-DSS TESI (Virtual  Link)</a:t>
            </a:r>
            <a:endParaRPr lang="en-GB" sz="1100" b="0" dirty="0">
              <a:solidFill>
                <a:srgbClr val="000000"/>
              </a:solidFill>
            </a:endParaRPr>
          </a:p>
        </p:txBody>
      </p:sp>
      <p:sp>
        <p:nvSpPr>
          <p:cNvPr id="391" name="TextBox 390"/>
          <p:cNvSpPr txBox="1"/>
          <p:nvPr/>
        </p:nvSpPr>
        <p:spPr>
          <a:xfrm>
            <a:off x="3808512" y="6816824"/>
            <a:ext cx="550151" cy="646331"/>
          </a:xfrm>
          <a:prstGeom prst="rect">
            <a:avLst/>
          </a:prstGeom>
          <a:noFill/>
        </p:spPr>
        <p:txBody>
          <a:bodyPr wrap="none" rtlCol="0">
            <a:spAutoFit/>
          </a:bodyPr>
          <a:lstStyle/>
          <a:p>
            <a:r>
              <a:rPr lang="en-GB" sz="1800" dirty="0" smtClean="0">
                <a:solidFill>
                  <a:srgbClr val="C00000"/>
                </a:solidFill>
              </a:rPr>
              <a:t>@F</a:t>
            </a:r>
          </a:p>
          <a:p>
            <a:r>
              <a:rPr lang="en-GB" sz="1800" dirty="0" smtClean="0"/>
              <a:t>@?</a:t>
            </a:r>
            <a:endParaRPr lang="en-US" sz="1800" dirty="0"/>
          </a:p>
        </p:txBody>
      </p:sp>
      <p:sp>
        <p:nvSpPr>
          <p:cNvPr id="392" name="TextBox 391"/>
          <p:cNvSpPr txBox="1"/>
          <p:nvPr/>
        </p:nvSpPr>
        <p:spPr>
          <a:xfrm>
            <a:off x="7984976" y="6816824"/>
            <a:ext cx="550151" cy="646331"/>
          </a:xfrm>
          <a:prstGeom prst="rect">
            <a:avLst/>
          </a:prstGeom>
          <a:noFill/>
        </p:spPr>
        <p:txBody>
          <a:bodyPr wrap="none" rtlCol="0">
            <a:spAutoFit/>
          </a:bodyPr>
          <a:lstStyle/>
          <a:p>
            <a:r>
              <a:rPr lang="en-GB" sz="1800" dirty="0" smtClean="0">
                <a:solidFill>
                  <a:srgbClr val="C00000"/>
                </a:solidFill>
              </a:rPr>
              <a:t>@I</a:t>
            </a:r>
          </a:p>
          <a:p>
            <a:r>
              <a:rPr lang="en-GB" sz="1800" dirty="0" smtClean="0"/>
              <a:t>@?</a:t>
            </a:r>
            <a:endParaRPr lang="en-US" sz="1800" dirty="0"/>
          </a:p>
        </p:txBody>
      </p:sp>
      <p:sp>
        <p:nvSpPr>
          <p:cNvPr id="393" name="TextBox 392"/>
          <p:cNvSpPr txBox="1"/>
          <p:nvPr/>
        </p:nvSpPr>
        <p:spPr>
          <a:xfrm>
            <a:off x="7336904" y="6816824"/>
            <a:ext cx="575799" cy="646331"/>
          </a:xfrm>
          <a:prstGeom prst="rect">
            <a:avLst/>
          </a:prstGeom>
          <a:noFill/>
        </p:spPr>
        <p:txBody>
          <a:bodyPr wrap="none" rtlCol="0">
            <a:spAutoFit/>
          </a:bodyPr>
          <a:lstStyle/>
          <a:p>
            <a:r>
              <a:rPr lang="en-GB" sz="1800" dirty="0" smtClean="0">
                <a:solidFill>
                  <a:srgbClr val="C00000"/>
                </a:solidFill>
              </a:rPr>
              <a:t>@H</a:t>
            </a:r>
          </a:p>
          <a:p>
            <a:r>
              <a:rPr lang="en-GB" sz="1800" dirty="0" smtClean="0"/>
              <a:t>@H</a:t>
            </a:r>
            <a:endParaRPr lang="en-US" sz="1800" dirty="0"/>
          </a:p>
        </p:txBody>
      </p:sp>
      <p:sp>
        <p:nvSpPr>
          <p:cNvPr id="394" name="TextBox 393"/>
          <p:cNvSpPr txBox="1"/>
          <p:nvPr/>
        </p:nvSpPr>
        <p:spPr>
          <a:xfrm>
            <a:off x="4829713" y="6818565"/>
            <a:ext cx="588623" cy="646331"/>
          </a:xfrm>
          <a:prstGeom prst="rect">
            <a:avLst/>
          </a:prstGeom>
          <a:noFill/>
        </p:spPr>
        <p:txBody>
          <a:bodyPr wrap="none" rtlCol="0">
            <a:spAutoFit/>
          </a:bodyPr>
          <a:lstStyle/>
          <a:p>
            <a:r>
              <a:rPr lang="en-GB" sz="1800" dirty="0" smtClean="0">
                <a:solidFill>
                  <a:srgbClr val="C00000"/>
                </a:solidFill>
              </a:rPr>
              <a:t>@G</a:t>
            </a:r>
          </a:p>
          <a:p>
            <a:r>
              <a:rPr lang="en-GB" sz="1800" dirty="0" smtClean="0"/>
              <a:t>@G</a:t>
            </a:r>
            <a:endParaRPr lang="en-US" sz="1800" dirty="0"/>
          </a:p>
        </p:txBody>
      </p:sp>
      <p:sp>
        <p:nvSpPr>
          <p:cNvPr id="405" name="TextBox 404"/>
          <p:cNvSpPr txBox="1"/>
          <p:nvPr/>
        </p:nvSpPr>
        <p:spPr>
          <a:xfrm>
            <a:off x="2970329" y="6816824"/>
            <a:ext cx="575799" cy="646331"/>
          </a:xfrm>
          <a:prstGeom prst="rect">
            <a:avLst/>
          </a:prstGeom>
          <a:noFill/>
        </p:spPr>
        <p:txBody>
          <a:bodyPr wrap="none" rtlCol="0">
            <a:spAutoFit/>
          </a:bodyPr>
          <a:lstStyle/>
          <a:p>
            <a:r>
              <a:rPr lang="en-GB" sz="1800" dirty="0" smtClean="0">
                <a:solidFill>
                  <a:srgbClr val="C00000"/>
                </a:solidFill>
              </a:rPr>
              <a:t>@E</a:t>
            </a:r>
          </a:p>
          <a:p>
            <a:r>
              <a:rPr lang="en-GB" sz="1800" dirty="0" smtClean="0"/>
              <a:t>@E</a:t>
            </a:r>
            <a:endParaRPr lang="en-US" sz="1800" dirty="0"/>
          </a:p>
        </p:txBody>
      </p:sp>
      <p:sp>
        <p:nvSpPr>
          <p:cNvPr id="406" name="TextBox 405"/>
          <p:cNvSpPr txBox="1"/>
          <p:nvPr/>
        </p:nvSpPr>
        <p:spPr>
          <a:xfrm>
            <a:off x="9451049" y="6816824"/>
            <a:ext cx="550151" cy="646331"/>
          </a:xfrm>
          <a:prstGeom prst="rect">
            <a:avLst/>
          </a:prstGeom>
          <a:noFill/>
        </p:spPr>
        <p:txBody>
          <a:bodyPr wrap="none" rtlCol="0">
            <a:spAutoFit/>
          </a:bodyPr>
          <a:lstStyle/>
          <a:p>
            <a:r>
              <a:rPr lang="en-GB" sz="1800" dirty="0" smtClean="0">
                <a:solidFill>
                  <a:srgbClr val="C00000"/>
                </a:solidFill>
              </a:rPr>
              <a:t>@J</a:t>
            </a:r>
          </a:p>
          <a:p>
            <a:r>
              <a:rPr lang="en-GB" sz="1800" dirty="0" smtClean="0"/>
              <a:t>@J</a:t>
            </a:r>
            <a:endParaRPr lang="en-US" sz="1800" dirty="0"/>
          </a:p>
        </p:txBody>
      </p:sp>
      <p:sp>
        <p:nvSpPr>
          <p:cNvPr id="407" name="TextBox 406"/>
          <p:cNvSpPr txBox="1"/>
          <p:nvPr/>
        </p:nvSpPr>
        <p:spPr>
          <a:xfrm>
            <a:off x="-7912" y="6816824"/>
            <a:ext cx="902811" cy="646331"/>
          </a:xfrm>
          <a:prstGeom prst="rect">
            <a:avLst/>
          </a:prstGeom>
          <a:noFill/>
        </p:spPr>
        <p:txBody>
          <a:bodyPr wrap="none" rtlCol="0">
            <a:spAutoFit/>
          </a:bodyPr>
          <a:lstStyle/>
          <a:p>
            <a:r>
              <a:rPr lang="en-GB" sz="1800" dirty="0" smtClean="0">
                <a:solidFill>
                  <a:srgbClr val="C00000"/>
                </a:solidFill>
              </a:rPr>
              <a:t>EUI48:</a:t>
            </a:r>
          </a:p>
          <a:p>
            <a:r>
              <a:rPr lang="en-GB" sz="1800" dirty="0" smtClean="0"/>
              <a:t>MAC:</a:t>
            </a:r>
            <a:endParaRPr lang="en-US" sz="1800" dirty="0"/>
          </a:p>
        </p:txBody>
      </p:sp>
      <p:sp>
        <p:nvSpPr>
          <p:cNvPr id="408" name="TextBox 407"/>
          <p:cNvSpPr txBox="1"/>
          <p:nvPr/>
        </p:nvSpPr>
        <p:spPr>
          <a:xfrm>
            <a:off x="4325657" y="6816824"/>
            <a:ext cx="562975" cy="646331"/>
          </a:xfrm>
          <a:prstGeom prst="rect">
            <a:avLst/>
          </a:prstGeom>
          <a:noFill/>
        </p:spPr>
        <p:txBody>
          <a:bodyPr wrap="none" rtlCol="0">
            <a:spAutoFit/>
          </a:bodyPr>
          <a:lstStyle/>
          <a:p>
            <a:r>
              <a:rPr lang="en-GB" sz="1800" dirty="0" smtClean="0">
                <a:solidFill>
                  <a:srgbClr val="C00000"/>
                </a:solidFill>
              </a:rPr>
              <a:t>@F</a:t>
            </a:r>
          </a:p>
          <a:p>
            <a:r>
              <a:rPr lang="en-GB" sz="1800" dirty="0" smtClean="0"/>
              <a:t>@?</a:t>
            </a:r>
            <a:endParaRPr lang="en-US" sz="1800" dirty="0"/>
          </a:p>
        </p:txBody>
      </p:sp>
      <p:grpSp>
        <p:nvGrpSpPr>
          <p:cNvPr id="415" name="Group 414"/>
          <p:cNvGrpSpPr/>
          <p:nvPr/>
        </p:nvGrpSpPr>
        <p:grpSpPr>
          <a:xfrm>
            <a:off x="3376464" y="5520680"/>
            <a:ext cx="6336704" cy="1368152"/>
            <a:chOff x="3376464" y="5520680"/>
            <a:chExt cx="6336704" cy="1944216"/>
          </a:xfrm>
        </p:grpSpPr>
        <p:cxnSp>
          <p:nvCxnSpPr>
            <p:cNvPr id="416" name="Straight Connector 415"/>
            <p:cNvCxnSpPr/>
            <p:nvPr/>
          </p:nvCxnSpPr>
          <p:spPr bwMode="auto">
            <a:xfrm flipV="1">
              <a:off x="4168552" y="5520680"/>
              <a:ext cx="0" cy="1872208"/>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17" name="Straight Connector 416"/>
            <p:cNvCxnSpPr/>
            <p:nvPr/>
          </p:nvCxnSpPr>
          <p:spPr bwMode="auto">
            <a:xfrm flipV="1">
              <a:off x="5257056" y="5592688"/>
              <a:ext cx="0" cy="1872208"/>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18" name="Straight Connector 417"/>
            <p:cNvCxnSpPr/>
            <p:nvPr/>
          </p:nvCxnSpPr>
          <p:spPr bwMode="auto">
            <a:xfrm flipV="1">
              <a:off x="7552928" y="5592688"/>
              <a:ext cx="0" cy="1872208"/>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25" name="Straight Connector 424"/>
            <p:cNvCxnSpPr/>
            <p:nvPr/>
          </p:nvCxnSpPr>
          <p:spPr bwMode="auto">
            <a:xfrm flipV="1">
              <a:off x="8345016" y="5592688"/>
              <a:ext cx="0" cy="1872208"/>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26" name="Straight Connector 425"/>
            <p:cNvCxnSpPr/>
            <p:nvPr/>
          </p:nvCxnSpPr>
          <p:spPr bwMode="auto">
            <a:xfrm flipV="1">
              <a:off x="3376464" y="5592688"/>
              <a:ext cx="8384" cy="1872208"/>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27" name="Straight Connector 426"/>
            <p:cNvCxnSpPr/>
            <p:nvPr/>
          </p:nvCxnSpPr>
          <p:spPr bwMode="auto">
            <a:xfrm flipH="1" flipV="1">
              <a:off x="9695904" y="5592688"/>
              <a:ext cx="17264" cy="1872208"/>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28" name="Straight Connector 427"/>
            <p:cNvCxnSpPr/>
            <p:nvPr/>
          </p:nvCxnSpPr>
          <p:spPr bwMode="auto">
            <a:xfrm flipV="1">
              <a:off x="4549569" y="5520680"/>
              <a:ext cx="0" cy="1872208"/>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35" name="Straight Connector 434"/>
            <p:cNvCxnSpPr/>
            <p:nvPr/>
          </p:nvCxnSpPr>
          <p:spPr bwMode="auto">
            <a:xfrm flipV="1">
              <a:off x="8735906" y="5592688"/>
              <a:ext cx="0" cy="1872208"/>
            </a:xfrm>
            <a:prstGeom prst="line">
              <a:avLst/>
            </a:prstGeom>
            <a:solidFill>
              <a:schemeClr val="accent1"/>
            </a:solidFill>
            <a:ln w="9525" cap="flat" cmpd="sng" algn="ctr">
              <a:solidFill>
                <a:schemeClr val="tx1"/>
              </a:solidFill>
              <a:prstDash val="sysDot"/>
              <a:round/>
              <a:headEnd type="none" w="med" len="med"/>
              <a:tailEnd type="none" w="med" len="med"/>
            </a:ln>
            <a:effectLst/>
          </p:spPr>
        </p:cxnSp>
      </p:grpSp>
      <p:sp>
        <p:nvSpPr>
          <p:cNvPr id="436" name="TextBox 435"/>
          <p:cNvSpPr txBox="1"/>
          <p:nvPr/>
        </p:nvSpPr>
        <p:spPr>
          <a:xfrm>
            <a:off x="8519882" y="6816824"/>
            <a:ext cx="562975" cy="646331"/>
          </a:xfrm>
          <a:prstGeom prst="rect">
            <a:avLst/>
          </a:prstGeom>
          <a:noFill/>
        </p:spPr>
        <p:txBody>
          <a:bodyPr wrap="none" rtlCol="0">
            <a:spAutoFit/>
          </a:bodyPr>
          <a:lstStyle/>
          <a:p>
            <a:r>
              <a:rPr lang="en-GB" sz="1800" dirty="0" smtClean="0">
                <a:solidFill>
                  <a:srgbClr val="C00000"/>
                </a:solidFill>
              </a:rPr>
              <a:t>@I</a:t>
            </a:r>
          </a:p>
          <a:p>
            <a:r>
              <a:rPr lang="en-GB" sz="1800" dirty="0" smtClean="0"/>
              <a:t>@?</a:t>
            </a:r>
            <a:endParaRPr lang="en-US" sz="1800" dirty="0"/>
          </a:p>
        </p:txBody>
      </p:sp>
      <p:sp>
        <p:nvSpPr>
          <p:cNvPr id="437" name="Oval 436"/>
          <p:cNvSpPr/>
          <p:nvPr/>
        </p:nvSpPr>
        <p:spPr bwMode="auto">
          <a:xfrm>
            <a:off x="7912968" y="6744816"/>
            <a:ext cx="1304528" cy="792088"/>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8" name="Oval 437"/>
          <p:cNvSpPr/>
          <p:nvPr/>
        </p:nvSpPr>
        <p:spPr bwMode="auto">
          <a:xfrm>
            <a:off x="3656112" y="6744816"/>
            <a:ext cx="1304528" cy="792088"/>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6" name="Rectangle 445"/>
          <p:cNvSpPr/>
          <p:nvPr/>
        </p:nvSpPr>
        <p:spPr bwMode="auto">
          <a:xfrm>
            <a:off x="2800400" y="4429512"/>
            <a:ext cx="7200800" cy="2387312"/>
          </a:xfrm>
          <a:prstGeom prst="rect">
            <a:avLst/>
          </a:prstGeom>
          <a:noFill/>
          <a:ln w="3810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7" name="TextBox 446"/>
          <p:cNvSpPr txBox="1"/>
          <p:nvPr/>
        </p:nvSpPr>
        <p:spPr>
          <a:xfrm>
            <a:off x="2800400" y="6384776"/>
            <a:ext cx="2167581" cy="400110"/>
          </a:xfrm>
          <a:prstGeom prst="rect">
            <a:avLst/>
          </a:prstGeom>
          <a:noFill/>
        </p:spPr>
        <p:txBody>
          <a:bodyPr wrap="none" rtlCol="0">
            <a:spAutoFit/>
          </a:bodyPr>
          <a:lstStyle/>
          <a:p>
            <a:r>
              <a:rPr lang="en-GB" sz="2000" dirty="0" smtClean="0">
                <a:solidFill>
                  <a:srgbClr val="C00000"/>
                </a:solidFill>
              </a:rPr>
              <a:t>ESP-MAC space</a:t>
            </a:r>
            <a:endParaRPr lang="en-US" sz="2000" dirty="0">
              <a:solidFill>
                <a:srgbClr val="C00000"/>
              </a:solidFill>
            </a:endParaRPr>
          </a:p>
        </p:txBody>
      </p:sp>
      <p:sp>
        <p:nvSpPr>
          <p:cNvPr id="448" name="TextBox 447"/>
          <p:cNvSpPr txBox="1"/>
          <p:nvPr/>
        </p:nvSpPr>
        <p:spPr>
          <a:xfrm>
            <a:off x="5569947" y="1344216"/>
            <a:ext cx="1838965" cy="400110"/>
          </a:xfrm>
          <a:prstGeom prst="rect">
            <a:avLst/>
          </a:prstGeom>
          <a:noFill/>
        </p:spPr>
        <p:txBody>
          <a:bodyPr wrap="none" rtlCol="0">
            <a:spAutoFit/>
          </a:bodyPr>
          <a:lstStyle/>
          <a:p>
            <a:r>
              <a:rPr lang="en-GB" sz="2000" dirty="0" smtClean="0">
                <a:solidFill>
                  <a:srgbClr val="0070C0"/>
                </a:solidFill>
              </a:rPr>
              <a:t>C-MAC space</a:t>
            </a:r>
            <a:endParaRPr lang="en-US" sz="2000" dirty="0">
              <a:solidFill>
                <a:srgbClr val="0070C0"/>
              </a:solidFill>
            </a:endParaRPr>
          </a:p>
        </p:txBody>
      </p:sp>
      <p:sp>
        <p:nvSpPr>
          <p:cNvPr id="449" name="Freeform 448"/>
          <p:cNvSpPr/>
          <p:nvPr/>
        </p:nvSpPr>
        <p:spPr bwMode="auto">
          <a:xfrm>
            <a:off x="758021" y="1323833"/>
            <a:ext cx="11259403" cy="3848668"/>
          </a:xfrm>
          <a:custGeom>
            <a:avLst/>
            <a:gdLst>
              <a:gd name="connsiteX0" fmla="*/ 13648 w 11259403"/>
              <a:gd name="connsiteY0" fmla="*/ 0 h 3848668"/>
              <a:gd name="connsiteX1" fmla="*/ 0 w 11259403"/>
              <a:gd name="connsiteY1" fmla="*/ 3848668 h 3848668"/>
              <a:gd name="connsiteX2" fmla="*/ 1965278 w 11259403"/>
              <a:gd name="connsiteY2" fmla="*/ 3848668 h 3848668"/>
              <a:gd name="connsiteX3" fmla="*/ 1965278 w 11259403"/>
              <a:gd name="connsiteY3" fmla="*/ 3057098 h 3848668"/>
              <a:gd name="connsiteX4" fmla="*/ 9294126 w 11259403"/>
              <a:gd name="connsiteY4" fmla="*/ 3070746 h 3848668"/>
              <a:gd name="connsiteX5" fmla="*/ 9280478 w 11259403"/>
              <a:gd name="connsiteY5" fmla="*/ 3835021 h 3848668"/>
              <a:gd name="connsiteX6" fmla="*/ 11259403 w 11259403"/>
              <a:gd name="connsiteY6" fmla="*/ 3848668 h 3848668"/>
              <a:gd name="connsiteX7" fmla="*/ 11245756 w 11259403"/>
              <a:gd name="connsiteY7" fmla="*/ 27295 h 3848668"/>
              <a:gd name="connsiteX8" fmla="*/ 13648 w 11259403"/>
              <a:gd name="connsiteY8" fmla="*/ 0 h 3848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59403" h="3848668">
                <a:moveTo>
                  <a:pt x="13648" y="0"/>
                </a:moveTo>
                <a:cubicBezTo>
                  <a:pt x="9099" y="1282889"/>
                  <a:pt x="4549" y="2565779"/>
                  <a:pt x="0" y="3848668"/>
                </a:cubicBezTo>
                <a:lnTo>
                  <a:pt x="1965278" y="3848668"/>
                </a:lnTo>
                <a:lnTo>
                  <a:pt x="1965278" y="3057098"/>
                </a:lnTo>
                <a:lnTo>
                  <a:pt x="9294126" y="3070746"/>
                </a:lnTo>
                <a:lnTo>
                  <a:pt x="9280478" y="3835021"/>
                </a:lnTo>
                <a:lnTo>
                  <a:pt x="11259403" y="3848668"/>
                </a:lnTo>
                <a:lnTo>
                  <a:pt x="11245756" y="27295"/>
                </a:lnTo>
                <a:lnTo>
                  <a:pt x="13648" y="0"/>
                </a:lnTo>
                <a:close/>
              </a:path>
            </a:pathLst>
          </a:custGeom>
          <a:noFill/>
          <a:ln w="38100" cap="flat" cmpd="sng" algn="ctr">
            <a:solidFill>
              <a:srgbClr val="0070C0"/>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50" name="Straight Connector 449"/>
          <p:cNvCxnSpPr/>
          <p:nvPr/>
        </p:nvCxnSpPr>
        <p:spPr bwMode="auto">
          <a:xfrm>
            <a:off x="4240560"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51" name="Straight Connector 450"/>
          <p:cNvCxnSpPr/>
          <p:nvPr/>
        </p:nvCxnSpPr>
        <p:spPr bwMode="auto">
          <a:xfrm>
            <a:off x="5320680"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52" name="Straight Connector 451"/>
          <p:cNvCxnSpPr/>
          <p:nvPr/>
        </p:nvCxnSpPr>
        <p:spPr bwMode="auto">
          <a:xfrm>
            <a:off x="755292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53" name="Straight Connector 452"/>
          <p:cNvCxnSpPr/>
          <p:nvPr/>
        </p:nvCxnSpPr>
        <p:spPr bwMode="auto">
          <a:xfrm>
            <a:off x="8561040"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54" name="Straight Connector 453"/>
          <p:cNvCxnSpPr/>
          <p:nvPr/>
        </p:nvCxnSpPr>
        <p:spPr bwMode="auto">
          <a:xfrm>
            <a:off x="323244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55" name="Straight Connector 454"/>
          <p:cNvCxnSpPr/>
          <p:nvPr/>
        </p:nvCxnSpPr>
        <p:spPr bwMode="auto">
          <a:xfrm>
            <a:off x="2224336"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56" name="Straight Connector 455"/>
          <p:cNvCxnSpPr/>
          <p:nvPr/>
        </p:nvCxnSpPr>
        <p:spPr bwMode="auto">
          <a:xfrm>
            <a:off x="1216224"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57" name="Straight Connector 456"/>
          <p:cNvCxnSpPr/>
          <p:nvPr/>
        </p:nvCxnSpPr>
        <p:spPr bwMode="auto">
          <a:xfrm>
            <a:off x="9543504"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58" name="Straight Connector 457"/>
          <p:cNvCxnSpPr/>
          <p:nvPr/>
        </p:nvCxnSpPr>
        <p:spPr bwMode="auto">
          <a:xfrm>
            <a:off x="11487720"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459" name="Straight Connector 458"/>
          <p:cNvCxnSpPr/>
          <p:nvPr/>
        </p:nvCxnSpPr>
        <p:spPr bwMode="auto">
          <a:xfrm>
            <a:off x="10479608"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460" name="TextBox 459"/>
          <p:cNvSpPr txBox="1"/>
          <p:nvPr/>
        </p:nvSpPr>
        <p:spPr>
          <a:xfrm>
            <a:off x="3995936" y="1633989"/>
            <a:ext cx="575799" cy="646331"/>
          </a:xfrm>
          <a:prstGeom prst="rect">
            <a:avLst/>
          </a:prstGeom>
          <a:noFill/>
        </p:spPr>
        <p:txBody>
          <a:bodyPr wrap="none" rtlCol="0">
            <a:spAutoFit/>
          </a:bodyPr>
          <a:lstStyle/>
          <a:p>
            <a:pPr algn="ctr"/>
            <a:r>
              <a:rPr lang="en-GB" sz="1800" dirty="0" smtClean="0">
                <a:solidFill>
                  <a:srgbClr val="C00000"/>
                </a:solidFill>
              </a:rPr>
              <a:t>@A</a:t>
            </a:r>
          </a:p>
          <a:p>
            <a:pPr algn="ctr"/>
            <a:r>
              <a:rPr lang="en-GB" sz="1800" dirty="0" smtClean="0"/>
              <a:t>@?</a:t>
            </a:r>
            <a:endParaRPr lang="en-US" sz="1800" dirty="0"/>
          </a:p>
        </p:txBody>
      </p:sp>
      <p:sp>
        <p:nvSpPr>
          <p:cNvPr id="461" name="TextBox 460"/>
          <p:cNvSpPr txBox="1"/>
          <p:nvPr/>
        </p:nvSpPr>
        <p:spPr>
          <a:xfrm>
            <a:off x="5032648" y="1632248"/>
            <a:ext cx="575799" cy="646331"/>
          </a:xfrm>
          <a:prstGeom prst="rect">
            <a:avLst/>
          </a:prstGeom>
          <a:noFill/>
        </p:spPr>
        <p:txBody>
          <a:bodyPr wrap="none" rtlCol="0">
            <a:spAutoFit/>
          </a:bodyPr>
          <a:lstStyle/>
          <a:p>
            <a:r>
              <a:rPr lang="en-GB" sz="1800" dirty="0" smtClean="0">
                <a:solidFill>
                  <a:srgbClr val="C00000"/>
                </a:solidFill>
              </a:rPr>
              <a:t>@B</a:t>
            </a:r>
          </a:p>
          <a:p>
            <a:r>
              <a:rPr lang="en-GB" sz="1800" dirty="0" smtClean="0"/>
              <a:t>@B</a:t>
            </a:r>
            <a:endParaRPr lang="en-US" sz="1800" dirty="0"/>
          </a:p>
        </p:txBody>
      </p:sp>
      <p:sp>
        <p:nvSpPr>
          <p:cNvPr id="462" name="TextBox 461"/>
          <p:cNvSpPr txBox="1"/>
          <p:nvPr/>
        </p:nvSpPr>
        <p:spPr>
          <a:xfrm>
            <a:off x="7193153" y="1704256"/>
            <a:ext cx="575799" cy="646331"/>
          </a:xfrm>
          <a:prstGeom prst="rect">
            <a:avLst/>
          </a:prstGeom>
          <a:noFill/>
        </p:spPr>
        <p:txBody>
          <a:bodyPr wrap="none" rtlCol="0">
            <a:spAutoFit/>
          </a:bodyPr>
          <a:lstStyle/>
          <a:p>
            <a:r>
              <a:rPr lang="en-GB" sz="1800" dirty="0" smtClean="0">
                <a:solidFill>
                  <a:srgbClr val="C00000"/>
                </a:solidFill>
              </a:rPr>
              <a:t>@C</a:t>
            </a:r>
          </a:p>
          <a:p>
            <a:r>
              <a:rPr lang="en-GB" sz="1800" dirty="0" smtClean="0"/>
              <a:t>@C</a:t>
            </a:r>
            <a:endParaRPr lang="en-US" sz="1800" dirty="0"/>
          </a:p>
        </p:txBody>
      </p:sp>
      <p:sp>
        <p:nvSpPr>
          <p:cNvPr id="463" name="TextBox 462"/>
          <p:cNvSpPr txBox="1"/>
          <p:nvPr/>
        </p:nvSpPr>
        <p:spPr>
          <a:xfrm>
            <a:off x="8244408" y="1704256"/>
            <a:ext cx="575799" cy="646331"/>
          </a:xfrm>
          <a:prstGeom prst="rect">
            <a:avLst/>
          </a:prstGeom>
          <a:noFill/>
        </p:spPr>
        <p:txBody>
          <a:bodyPr wrap="none" rtlCol="0">
            <a:spAutoFit/>
          </a:bodyPr>
          <a:lstStyle/>
          <a:p>
            <a:pPr algn="ctr"/>
            <a:r>
              <a:rPr lang="en-GB" sz="1800" dirty="0" smtClean="0">
                <a:solidFill>
                  <a:srgbClr val="C00000"/>
                </a:solidFill>
              </a:rPr>
              <a:t>@D</a:t>
            </a:r>
          </a:p>
          <a:p>
            <a:pPr algn="ctr"/>
            <a:r>
              <a:rPr lang="en-GB" sz="1800" dirty="0" smtClean="0"/>
              <a:t>@?</a:t>
            </a:r>
            <a:endParaRPr lang="en-US" sz="1800" dirty="0"/>
          </a:p>
        </p:txBody>
      </p:sp>
      <p:sp>
        <p:nvSpPr>
          <p:cNvPr id="464" name="TextBox 463"/>
          <p:cNvSpPr txBox="1"/>
          <p:nvPr/>
        </p:nvSpPr>
        <p:spPr>
          <a:xfrm>
            <a:off x="928457" y="1633989"/>
            <a:ext cx="588623" cy="646331"/>
          </a:xfrm>
          <a:prstGeom prst="rect">
            <a:avLst/>
          </a:prstGeom>
          <a:noFill/>
        </p:spPr>
        <p:txBody>
          <a:bodyPr wrap="none" rtlCol="0">
            <a:spAutoFit/>
          </a:bodyPr>
          <a:lstStyle/>
          <a:p>
            <a:r>
              <a:rPr lang="en-GB" sz="1800" dirty="0" smtClean="0">
                <a:solidFill>
                  <a:srgbClr val="C00000"/>
                </a:solidFill>
              </a:rPr>
              <a:t>@O</a:t>
            </a:r>
          </a:p>
          <a:p>
            <a:r>
              <a:rPr lang="en-GB" sz="1800" dirty="0" smtClean="0"/>
              <a:t>@S</a:t>
            </a:r>
            <a:endParaRPr lang="en-US" sz="1800" dirty="0"/>
          </a:p>
        </p:txBody>
      </p:sp>
      <p:sp>
        <p:nvSpPr>
          <p:cNvPr id="465" name="TextBox 464"/>
          <p:cNvSpPr txBox="1"/>
          <p:nvPr/>
        </p:nvSpPr>
        <p:spPr>
          <a:xfrm>
            <a:off x="1936569" y="1632248"/>
            <a:ext cx="562975" cy="646331"/>
          </a:xfrm>
          <a:prstGeom prst="rect">
            <a:avLst/>
          </a:prstGeom>
          <a:noFill/>
        </p:spPr>
        <p:txBody>
          <a:bodyPr wrap="none" rtlCol="0">
            <a:spAutoFit/>
          </a:bodyPr>
          <a:lstStyle/>
          <a:p>
            <a:r>
              <a:rPr lang="en-GB" sz="1800" dirty="0" smtClean="0">
                <a:solidFill>
                  <a:srgbClr val="C00000"/>
                </a:solidFill>
              </a:rPr>
              <a:t>@P</a:t>
            </a:r>
          </a:p>
          <a:p>
            <a:r>
              <a:rPr lang="en-GB" sz="1800" dirty="0" smtClean="0"/>
              <a:t>@S</a:t>
            </a:r>
            <a:endParaRPr lang="en-US" sz="1800" dirty="0"/>
          </a:p>
        </p:txBody>
      </p:sp>
      <p:sp>
        <p:nvSpPr>
          <p:cNvPr id="466" name="TextBox 465"/>
          <p:cNvSpPr txBox="1"/>
          <p:nvPr/>
        </p:nvSpPr>
        <p:spPr>
          <a:xfrm>
            <a:off x="2970329" y="1632248"/>
            <a:ext cx="575799" cy="646331"/>
          </a:xfrm>
          <a:prstGeom prst="rect">
            <a:avLst/>
          </a:prstGeom>
          <a:noFill/>
        </p:spPr>
        <p:txBody>
          <a:bodyPr wrap="none" rtlCol="0">
            <a:spAutoFit/>
          </a:bodyPr>
          <a:lstStyle/>
          <a:p>
            <a:r>
              <a:rPr lang="en-GB" sz="1800" dirty="0" smtClean="0">
                <a:solidFill>
                  <a:srgbClr val="C00000"/>
                </a:solidFill>
              </a:rPr>
              <a:t>@K</a:t>
            </a:r>
          </a:p>
          <a:p>
            <a:r>
              <a:rPr lang="en-GB" sz="1800" dirty="0" smtClean="0"/>
              <a:t>@K</a:t>
            </a:r>
            <a:endParaRPr lang="en-US" sz="1800" dirty="0"/>
          </a:p>
        </p:txBody>
      </p:sp>
      <p:sp>
        <p:nvSpPr>
          <p:cNvPr id="467" name="TextBox 466"/>
          <p:cNvSpPr txBox="1"/>
          <p:nvPr/>
        </p:nvSpPr>
        <p:spPr>
          <a:xfrm>
            <a:off x="10191841" y="1705997"/>
            <a:ext cx="588623" cy="646331"/>
          </a:xfrm>
          <a:prstGeom prst="rect">
            <a:avLst/>
          </a:prstGeom>
          <a:noFill/>
        </p:spPr>
        <p:txBody>
          <a:bodyPr wrap="none" rtlCol="0">
            <a:spAutoFit/>
          </a:bodyPr>
          <a:lstStyle/>
          <a:p>
            <a:r>
              <a:rPr lang="en-GB" sz="1800" dirty="0" smtClean="0">
                <a:solidFill>
                  <a:srgbClr val="C00000"/>
                </a:solidFill>
              </a:rPr>
              <a:t>@Q</a:t>
            </a:r>
          </a:p>
          <a:p>
            <a:r>
              <a:rPr lang="en-GB" sz="1800" dirty="0" smtClean="0"/>
              <a:t>@S</a:t>
            </a:r>
            <a:endParaRPr lang="en-US" sz="1800" dirty="0"/>
          </a:p>
        </p:txBody>
      </p:sp>
      <p:sp>
        <p:nvSpPr>
          <p:cNvPr id="468" name="TextBox 467"/>
          <p:cNvSpPr txBox="1"/>
          <p:nvPr/>
        </p:nvSpPr>
        <p:spPr>
          <a:xfrm>
            <a:off x="11199953" y="1704256"/>
            <a:ext cx="575799" cy="646331"/>
          </a:xfrm>
          <a:prstGeom prst="rect">
            <a:avLst/>
          </a:prstGeom>
          <a:noFill/>
        </p:spPr>
        <p:txBody>
          <a:bodyPr wrap="none" rtlCol="0">
            <a:spAutoFit/>
          </a:bodyPr>
          <a:lstStyle/>
          <a:p>
            <a:r>
              <a:rPr lang="en-GB" sz="1800" dirty="0" smtClean="0">
                <a:solidFill>
                  <a:srgbClr val="C00000"/>
                </a:solidFill>
              </a:rPr>
              <a:t>@R</a:t>
            </a:r>
          </a:p>
          <a:p>
            <a:r>
              <a:rPr lang="en-GB" sz="1800" dirty="0" smtClean="0"/>
              <a:t>@S</a:t>
            </a:r>
            <a:endParaRPr lang="en-US" sz="1800" dirty="0"/>
          </a:p>
        </p:txBody>
      </p:sp>
      <p:sp>
        <p:nvSpPr>
          <p:cNvPr id="469" name="TextBox 468"/>
          <p:cNvSpPr txBox="1"/>
          <p:nvPr/>
        </p:nvSpPr>
        <p:spPr>
          <a:xfrm>
            <a:off x="9281385" y="1705997"/>
            <a:ext cx="550151" cy="646331"/>
          </a:xfrm>
          <a:prstGeom prst="rect">
            <a:avLst/>
          </a:prstGeom>
          <a:noFill/>
        </p:spPr>
        <p:txBody>
          <a:bodyPr wrap="none" rtlCol="0">
            <a:spAutoFit/>
          </a:bodyPr>
          <a:lstStyle/>
          <a:p>
            <a:r>
              <a:rPr lang="en-GB" sz="1800" dirty="0" smtClean="0">
                <a:solidFill>
                  <a:srgbClr val="C00000"/>
                </a:solidFill>
              </a:rPr>
              <a:t>@L</a:t>
            </a:r>
          </a:p>
          <a:p>
            <a:r>
              <a:rPr lang="en-GB" sz="1800" dirty="0" smtClean="0"/>
              <a:t>@L</a:t>
            </a:r>
            <a:endParaRPr lang="en-US" sz="1800" dirty="0"/>
          </a:p>
        </p:txBody>
      </p:sp>
      <p:sp>
        <p:nvSpPr>
          <p:cNvPr id="470" name="TextBox 469"/>
          <p:cNvSpPr txBox="1"/>
          <p:nvPr/>
        </p:nvSpPr>
        <p:spPr>
          <a:xfrm>
            <a:off x="-7912" y="1632248"/>
            <a:ext cx="902811" cy="646331"/>
          </a:xfrm>
          <a:prstGeom prst="rect">
            <a:avLst/>
          </a:prstGeom>
          <a:noFill/>
        </p:spPr>
        <p:txBody>
          <a:bodyPr wrap="none" rtlCol="0">
            <a:spAutoFit/>
          </a:bodyPr>
          <a:lstStyle/>
          <a:p>
            <a:r>
              <a:rPr lang="en-GB" sz="1800" dirty="0" smtClean="0">
                <a:solidFill>
                  <a:srgbClr val="C00000"/>
                </a:solidFill>
              </a:rPr>
              <a:t>EUI48:</a:t>
            </a:r>
          </a:p>
          <a:p>
            <a:r>
              <a:rPr lang="en-GB" sz="1800" dirty="0" smtClean="0"/>
              <a:t>MAC:</a:t>
            </a:r>
            <a:endParaRPr lang="en-US" sz="1800" dirty="0"/>
          </a:p>
        </p:txBody>
      </p:sp>
      <p:sp>
        <p:nvSpPr>
          <p:cNvPr id="471" name="Oval 470"/>
          <p:cNvSpPr/>
          <p:nvPr/>
        </p:nvSpPr>
        <p:spPr bwMode="auto">
          <a:xfrm>
            <a:off x="3808512" y="1560240"/>
            <a:ext cx="1008112" cy="792088"/>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2" name="Oval 471"/>
          <p:cNvSpPr/>
          <p:nvPr/>
        </p:nvSpPr>
        <p:spPr bwMode="auto">
          <a:xfrm>
            <a:off x="8056984" y="1560240"/>
            <a:ext cx="1008112" cy="792088"/>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3" name="TextBox 472"/>
          <p:cNvSpPr txBox="1"/>
          <p:nvPr/>
        </p:nvSpPr>
        <p:spPr>
          <a:xfrm>
            <a:off x="3016424" y="7680920"/>
            <a:ext cx="8961107" cy="400110"/>
          </a:xfrm>
          <a:prstGeom prst="rect">
            <a:avLst/>
          </a:prstGeom>
          <a:noFill/>
        </p:spPr>
        <p:txBody>
          <a:bodyPr wrap="none" rtlCol="0">
            <a:spAutoFit/>
          </a:bodyPr>
          <a:lstStyle/>
          <a:p>
            <a:r>
              <a:rPr lang="en-GB" sz="2000" dirty="0" smtClean="0"/>
              <a:t>Which ESP-MAC addresses will these ESP/TESI  </a:t>
            </a:r>
            <a:r>
              <a:rPr lang="en-GB" sz="2000" dirty="0" err="1" smtClean="0"/>
              <a:t>MEPs</a:t>
            </a:r>
            <a:r>
              <a:rPr lang="en-GB" sz="2000" dirty="0" smtClean="0"/>
              <a:t> (on </a:t>
            </a:r>
            <a:r>
              <a:rPr lang="en-GB" sz="2000" dirty="0" err="1" smtClean="0"/>
              <a:t>CBPs</a:t>
            </a:r>
            <a:r>
              <a:rPr lang="en-GB" sz="2000" dirty="0" smtClean="0"/>
              <a:t>) have?</a:t>
            </a:r>
            <a:endParaRPr lang="en-US" sz="20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smtClean="0"/>
              <a:t>OTN TB Portal with DRNI;</a:t>
            </a:r>
            <a:br>
              <a:rPr lang="en-GB" dirty="0" smtClean="0"/>
            </a:br>
            <a:r>
              <a:rPr lang="en-GB" dirty="0" err="1" smtClean="0"/>
              <a:t>ODUk</a:t>
            </a:r>
            <a:r>
              <a:rPr lang="en-GB" dirty="0" smtClean="0"/>
              <a:t> SNCP in carrier network</a:t>
            </a:r>
            <a:endParaRPr lang="en-US" dirty="0"/>
          </a:p>
        </p:txBody>
      </p:sp>
      <p:sp>
        <p:nvSpPr>
          <p:cNvPr id="6" name="Subtitle 5"/>
          <p:cNvSpPr>
            <a:spLocks noGrp="1"/>
          </p:cNvSpPr>
          <p:nvPr>
            <p:ph type="subTitle" idx="1"/>
          </p:nvPr>
        </p:nvSpPr>
        <p:spPr/>
        <p:txBody>
          <a:bodyPr/>
          <a:lstStyle/>
          <a:p>
            <a:pPr algn="l"/>
            <a:r>
              <a:rPr lang="en-GB" dirty="0" smtClean="0"/>
              <a:t>Two data plane models:</a:t>
            </a:r>
          </a:p>
          <a:p>
            <a:pPr marL="514350" indent="-514350" algn="l">
              <a:buAutoNum type="arabicParenR"/>
            </a:pPr>
            <a:r>
              <a:rPr lang="en-GB" dirty="0" smtClean="0"/>
              <a:t>Separate </a:t>
            </a:r>
            <a:r>
              <a:rPr lang="en-GB" dirty="0" err="1" smtClean="0"/>
              <a:t>ODUk</a:t>
            </a:r>
            <a:r>
              <a:rPr lang="en-GB" dirty="0" smtClean="0"/>
              <a:t> switch fabric and Ethernet switch fabric</a:t>
            </a:r>
          </a:p>
          <a:p>
            <a:pPr marL="514350" indent="-514350" algn="l">
              <a:buAutoNum type="arabicParenR"/>
            </a:pPr>
            <a:r>
              <a:rPr lang="en-GB" dirty="0" smtClean="0"/>
              <a:t>Universal switch fabric</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smtClean="0"/>
              <a:t>OTN TB Portal with DRNI;</a:t>
            </a:r>
            <a:br>
              <a:rPr lang="en-GB" dirty="0" smtClean="0"/>
            </a:br>
            <a:r>
              <a:rPr lang="en-GB" dirty="0" smtClean="0"/>
              <a:t>EC SNCP in carrier network</a:t>
            </a:r>
            <a:endParaRPr lang="en-US" dirty="0"/>
          </a:p>
        </p:txBody>
      </p:sp>
      <p:sp>
        <p:nvSpPr>
          <p:cNvPr id="6" name="Subtitle 5"/>
          <p:cNvSpPr>
            <a:spLocks noGrp="1"/>
          </p:cNvSpPr>
          <p:nvPr>
            <p:ph type="subTitle" idx="1"/>
          </p:nvPr>
        </p:nvSpPr>
        <p:spPr/>
        <p:txBody>
          <a:bodyPr/>
          <a:lstStyle/>
          <a:p>
            <a:pPr algn="l"/>
            <a:r>
              <a:rPr lang="en-GB" dirty="0" smtClean="0"/>
              <a:t>Two data plane models:</a:t>
            </a:r>
          </a:p>
          <a:p>
            <a:pPr marL="514350" indent="-514350" algn="l">
              <a:buAutoNum type="arabicParenR"/>
            </a:pPr>
            <a:r>
              <a:rPr lang="en-GB" dirty="0" smtClean="0"/>
              <a:t>Separate </a:t>
            </a:r>
            <a:r>
              <a:rPr lang="en-GB" dirty="0" err="1" smtClean="0"/>
              <a:t>ODUk</a:t>
            </a:r>
            <a:r>
              <a:rPr lang="en-GB" dirty="0" smtClean="0"/>
              <a:t> switch fabric and Ethernet switch fabric</a:t>
            </a:r>
          </a:p>
          <a:p>
            <a:pPr marL="514350" indent="-514350" algn="l">
              <a:buAutoNum type="arabicParenR"/>
            </a:pPr>
            <a:r>
              <a:rPr lang="en-GB" dirty="0" smtClean="0"/>
              <a:t>Universal switch fabric</a:t>
            </a:r>
            <a:endParaRPr lang="en-US" dirty="0" smtClean="0"/>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smtClean="0"/>
              <a:t>MPLS-TP TB Portal with DRNI;</a:t>
            </a:r>
            <a:br>
              <a:rPr lang="en-GB" dirty="0" smtClean="0"/>
            </a:br>
            <a:r>
              <a:rPr lang="en-GB" dirty="0" smtClean="0"/>
              <a:t>Transport-LSP SNCP in carrier network</a:t>
            </a:r>
            <a:endParaRPr lang="en-US" dirty="0"/>
          </a:p>
        </p:txBody>
      </p:sp>
      <p:sp>
        <p:nvSpPr>
          <p:cNvPr id="6" name="Subtitle 5"/>
          <p:cNvSpPr>
            <a:spLocks noGrp="1"/>
          </p:cNvSpPr>
          <p:nvPr>
            <p:ph type="subTitle" idx="1"/>
          </p:nvPr>
        </p:nvSpPr>
        <p:spPr/>
        <p:txBody>
          <a:bodyPr/>
          <a:lstStyle/>
          <a:p>
            <a:pPr algn="l"/>
            <a:r>
              <a:rPr lang="en-GB" dirty="0" smtClean="0"/>
              <a:t>Two data plane models:</a:t>
            </a:r>
          </a:p>
          <a:p>
            <a:pPr marL="514350" indent="-514350" algn="l">
              <a:buAutoNum type="arabicParenR"/>
            </a:pPr>
            <a:r>
              <a:rPr lang="en-GB" dirty="0" smtClean="0"/>
              <a:t>Separate MPLS-TP switch fabric and Ethernet switch fabric</a:t>
            </a:r>
          </a:p>
          <a:p>
            <a:pPr marL="514350" indent="-514350" algn="l">
              <a:buAutoNum type="arabicParenR"/>
            </a:pPr>
            <a:r>
              <a:rPr lang="en-GB" dirty="0" smtClean="0"/>
              <a:t>Universal switch fabric</a:t>
            </a:r>
            <a:endParaRPr lang="en-US" dirty="0"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smtClean="0"/>
              <a:t>MPLS-TP TB Portal with DRNI;</a:t>
            </a:r>
            <a:br>
              <a:rPr lang="en-GB" dirty="0" smtClean="0"/>
            </a:br>
            <a:r>
              <a:rPr lang="en-GB" dirty="0" smtClean="0"/>
              <a:t>EC SNCP in carrier network</a:t>
            </a:r>
            <a:endParaRPr lang="en-US" dirty="0"/>
          </a:p>
        </p:txBody>
      </p:sp>
      <p:sp>
        <p:nvSpPr>
          <p:cNvPr id="6" name="Subtitle 5"/>
          <p:cNvSpPr>
            <a:spLocks noGrp="1"/>
          </p:cNvSpPr>
          <p:nvPr>
            <p:ph type="subTitle" idx="1"/>
          </p:nvPr>
        </p:nvSpPr>
        <p:spPr/>
        <p:txBody>
          <a:bodyPr/>
          <a:lstStyle/>
          <a:p>
            <a:pPr algn="l"/>
            <a:r>
              <a:rPr lang="en-GB" dirty="0" smtClean="0"/>
              <a:t>Two data plane models:</a:t>
            </a:r>
          </a:p>
          <a:p>
            <a:pPr marL="514350" indent="-514350" algn="l">
              <a:buAutoNum type="arabicParenR"/>
            </a:pPr>
            <a:r>
              <a:rPr lang="en-GB" dirty="0" smtClean="0"/>
              <a:t>Separate MPLS-TP switch fabric and Ethernet switch fabric</a:t>
            </a:r>
          </a:p>
          <a:p>
            <a:pPr marL="514350" indent="-514350" algn="l">
              <a:buAutoNum type="arabicParenR"/>
            </a:pPr>
            <a:r>
              <a:rPr lang="en-GB" dirty="0" smtClean="0"/>
              <a:t>Universal switch fabric</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DRNI Objectives – MAC Address &amp; MEP ID</a:t>
            </a:r>
            <a:endParaRPr lang="en-US" dirty="0"/>
          </a:p>
        </p:txBody>
      </p:sp>
      <p:sp>
        <p:nvSpPr>
          <p:cNvPr id="3" name="Content Placeholder 2"/>
          <p:cNvSpPr>
            <a:spLocks noGrp="1"/>
          </p:cNvSpPr>
          <p:nvPr>
            <p:ph sz="half" idx="1"/>
          </p:nvPr>
        </p:nvSpPr>
        <p:spPr>
          <a:xfrm>
            <a:off x="639890" y="2240280"/>
            <a:ext cx="5669498" cy="6880799"/>
          </a:xfrm>
        </p:spPr>
        <p:txBody>
          <a:bodyPr/>
          <a:lstStyle/>
          <a:p>
            <a:r>
              <a:rPr lang="en-GB" dirty="0" smtClean="0"/>
              <a:t>DRNI presents the </a:t>
            </a:r>
            <a:r>
              <a:rPr lang="en-GB" u="sng" dirty="0" smtClean="0">
                <a:solidFill>
                  <a:srgbClr val="C00000"/>
                </a:solidFill>
              </a:rPr>
              <a:t>E-NNI MEP </a:t>
            </a:r>
            <a:r>
              <a:rPr lang="en-GB" dirty="0" smtClean="0"/>
              <a:t>functions for an EC on the different E-NNI ports as one virtual E-NNI MEP function with one C-MAC Address and one MEP ID</a:t>
            </a:r>
          </a:p>
          <a:p>
            <a:r>
              <a:rPr lang="en-GB" b="0" u="sng" dirty="0" smtClean="0"/>
              <a:t>Question</a:t>
            </a:r>
            <a:r>
              <a:rPr lang="en-GB" b="0" dirty="0" smtClean="0"/>
              <a:t>: Is the same C-MAC address really required? Evaluate requirement from perspective of:</a:t>
            </a:r>
          </a:p>
          <a:p>
            <a:pPr marL="365125" indent="-365125">
              <a:buFont typeface="Arial" pitchFamily="34" charset="0"/>
              <a:buChar char="•"/>
            </a:pPr>
            <a:r>
              <a:rPr lang="en-GB" sz="2000" b="0" dirty="0" smtClean="0"/>
              <a:t>CFM (CCM, LBM/R, SLM/R, LMM/R, DMM/R, …) between E-NNI MEP functions (Data Plane Model I), or between E-NNI MEP functions on E-NNI or Intra-DAS ports and DRNI MIP functions on Intra-DAS or E-NNI ports (Model II)</a:t>
            </a:r>
          </a:p>
          <a:p>
            <a:pPr marL="365125" indent="-365125">
              <a:buFont typeface="Arial" pitchFamily="34" charset="0"/>
              <a:buChar char="•"/>
            </a:pPr>
            <a:r>
              <a:rPr lang="en-GB" sz="2000" b="0" dirty="0" smtClean="0"/>
              <a:t>C-MAC learning inside S-VLAN relays in DRNI</a:t>
            </a:r>
          </a:p>
        </p:txBody>
      </p:sp>
      <p:sp>
        <p:nvSpPr>
          <p:cNvPr id="4" name="Content Placeholder 3"/>
          <p:cNvSpPr>
            <a:spLocks noGrp="1"/>
          </p:cNvSpPr>
          <p:nvPr>
            <p:ph sz="half" idx="2"/>
          </p:nvPr>
        </p:nvSpPr>
        <p:spPr>
          <a:xfrm>
            <a:off x="6492214" y="2240280"/>
            <a:ext cx="5669497" cy="6880799"/>
          </a:xfrm>
        </p:spPr>
        <p:txBody>
          <a:bodyPr/>
          <a:lstStyle/>
          <a:p>
            <a:r>
              <a:rPr lang="en-GB" b="0" u="sng" dirty="0" smtClean="0"/>
              <a:t>Question</a:t>
            </a:r>
            <a:r>
              <a:rPr lang="en-GB" b="0" dirty="0" smtClean="0"/>
              <a:t>: Is the same MEP ID really required? Evaluate requirement from perspective of:</a:t>
            </a:r>
          </a:p>
          <a:p>
            <a:pPr marL="365125" indent="-365125">
              <a:buFont typeface="Arial" pitchFamily="34" charset="0"/>
              <a:buChar char="•"/>
            </a:pPr>
            <a:r>
              <a:rPr lang="en-GB" sz="2000" b="0" dirty="0" smtClean="0"/>
              <a:t>CFM (CCM) between E-NNI MEP functions on E-NNI ports (model I), or E-NNI MEP functions on E-NNI or Intra-DAS ports (model II)</a:t>
            </a:r>
          </a:p>
          <a:p>
            <a:endParaRPr lang="en-GB"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Distributed Protection Objectives – MAC Address &amp; MEP ID</a:t>
            </a:r>
            <a:endParaRPr lang="en-US" dirty="0"/>
          </a:p>
        </p:txBody>
      </p:sp>
      <p:sp>
        <p:nvSpPr>
          <p:cNvPr id="3" name="Content Placeholder 2"/>
          <p:cNvSpPr>
            <a:spLocks noGrp="1"/>
          </p:cNvSpPr>
          <p:nvPr>
            <p:ph sz="half" idx="1"/>
          </p:nvPr>
        </p:nvSpPr>
        <p:spPr>
          <a:xfrm>
            <a:off x="639890" y="2240280"/>
            <a:ext cx="5669498" cy="6880799"/>
          </a:xfrm>
        </p:spPr>
        <p:txBody>
          <a:bodyPr/>
          <a:lstStyle/>
          <a:p>
            <a:r>
              <a:rPr lang="en-GB" dirty="0" smtClean="0"/>
              <a:t>Distributed Protection presents the </a:t>
            </a:r>
            <a:r>
              <a:rPr lang="en-GB" u="sng" dirty="0" smtClean="0">
                <a:solidFill>
                  <a:srgbClr val="C00000"/>
                </a:solidFill>
              </a:rPr>
              <a:t>Working SNCP MEP </a:t>
            </a:r>
            <a:r>
              <a:rPr lang="en-GB" dirty="0" smtClean="0"/>
              <a:t>functions for an EC on the different I-NNI ports as one virtual Working SNCP MEP function with one C-MAC Address and one MEP ID</a:t>
            </a:r>
          </a:p>
          <a:p>
            <a:r>
              <a:rPr lang="en-GB" dirty="0" smtClean="0"/>
              <a:t>Distributed Protection presents the </a:t>
            </a:r>
            <a:r>
              <a:rPr lang="en-GB" u="sng" dirty="0" smtClean="0">
                <a:solidFill>
                  <a:srgbClr val="C00000"/>
                </a:solidFill>
              </a:rPr>
              <a:t>Protection SNCP MEP </a:t>
            </a:r>
            <a:r>
              <a:rPr lang="en-GB" dirty="0" smtClean="0"/>
              <a:t>functions for an EC on the different I-NNI ports as one virtual Protection SNCP MEP function with one C-MAC Address and one MEP ID</a:t>
            </a:r>
          </a:p>
          <a:p>
            <a:r>
              <a:rPr lang="en-GB" b="0" u="sng" dirty="0" smtClean="0"/>
              <a:t>Question</a:t>
            </a:r>
            <a:r>
              <a:rPr lang="en-GB" b="0" dirty="0" smtClean="0"/>
              <a:t>: Is the same C-MAC address really required? Evaluate requirement from perspective of:</a:t>
            </a:r>
          </a:p>
        </p:txBody>
      </p:sp>
      <p:sp>
        <p:nvSpPr>
          <p:cNvPr id="4" name="Content Placeholder 3"/>
          <p:cNvSpPr>
            <a:spLocks noGrp="1"/>
          </p:cNvSpPr>
          <p:nvPr>
            <p:ph sz="half" idx="2"/>
          </p:nvPr>
        </p:nvSpPr>
        <p:spPr>
          <a:xfrm>
            <a:off x="6492214" y="2240280"/>
            <a:ext cx="5669497" cy="6880799"/>
          </a:xfrm>
        </p:spPr>
        <p:txBody>
          <a:bodyPr/>
          <a:lstStyle/>
          <a:p>
            <a:pPr marL="365125" indent="-365125">
              <a:buFont typeface="Arial" pitchFamily="34" charset="0"/>
              <a:buChar char="•"/>
            </a:pPr>
            <a:r>
              <a:rPr lang="en-GB" sz="2000" b="0" dirty="0" smtClean="0"/>
              <a:t>CFM (CCM, LBM/R, SLM/R, LMM/R, DMM/R, …) between SNCP MEP on I-NNI ports and MIP functions on I-NNI ports inside carrier network</a:t>
            </a:r>
          </a:p>
          <a:p>
            <a:pPr marL="365125" indent="-365125">
              <a:buFont typeface="Arial" pitchFamily="34" charset="0"/>
              <a:buChar char="•"/>
            </a:pPr>
            <a:r>
              <a:rPr lang="en-GB" sz="2000" b="0" dirty="0" smtClean="0"/>
              <a:t>B-MAC learning inside B-VLAN relays</a:t>
            </a:r>
          </a:p>
          <a:p>
            <a:pPr marL="365125" indent="-365125">
              <a:buFont typeface="Arial" pitchFamily="34" charset="0"/>
              <a:buChar char="•"/>
            </a:pPr>
            <a:r>
              <a:rPr lang="en-GB" sz="2000" b="0" dirty="0" smtClean="0"/>
              <a:t>C-MAC</a:t>
            </a:r>
            <a:r>
              <a:rPr lang="en-GB" sz="2000" b="0" dirty="0" smtClean="0">
                <a:sym typeface="Wingdings" pitchFamily="2" charset="2"/>
              </a:rPr>
              <a:t>B-MAC l</a:t>
            </a:r>
            <a:r>
              <a:rPr lang="en-GB" sz="2000" b="0" dirty="0" smtClean="0"/>
              <a:t>earning inside c6.10 PIP function</a:t>
            </a:r>
          </a:p>
          <a:p>
            <a:pPr marL="365125" indent="-365125">
              <a:buFont typeface="Arial" pitchFamily="34" charset="0"/>
              <a:buChar char="•"/>
            </a:pPr>
            <a:r>
              <a:rPr lang="en-GB" sz="2000" b="0" dirty="0" smtClean="0"/>
              <a:t>Translation of ‘BSI Group Address’ into ‘</a:t>
            </a:r>
            <a:r>
              <a:rPr lang="en-US" sz="2000" b="0" dirty="0" smtClean="0"/>
              <a:t>Default Backbone Destination (DBD)’</a:t>
            </a:r>
            <a:r>
              <a:rPr lang="en-GB" sz="2000" b="0" dirty="0" smtClean="0"/>
              <a:t>  (and vice versa) inside c6.11 CBP function</a:t>
            </a:r>
            <a:endParaRPr lang="en-US" sz="2000" b="0" dirty="0" smtClean="0"/>
          </a:p>
          <a:p>
            <a:r>
              <a:rPr lang="en-GB" b="0" u="sng" dirty="0" smtClean="0"/>
              <a:t>Question</a:t>
            </a:r>
            <a:r>
              <a:rPr lang="en-GB" b="0" dirty="0" smtClean="0"/>
              <a:t>: Is the same MEP ID really required? Evaluate requirement from perspective of:</a:t>
            </a:r>
          </a:p>
          <a:p>
            <a:pPr marL="365125" indent="-365125">
              <a:buFont typeface="Arial" pitchFamily="34" charset="0"/>
              <a:buChar char="•"/>
            </a:pPr>
            <a:r>
              <a:rPr lang="en-GB" sz="2000" b="0" dirty="0" smtClean="0"/>
              <a:t>CFM (CCM) between SNCP MEP functions on I-NNI ports</a:t>
            </a:r>
          </a:p>
          <a:p>
            <a:endParaRPr lang="en-GB"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bwMode="auto">
          <a:xfrm>
            <a:off x="496144" y="5880720"/>
            <a:ext cx="11881320" cy="3528392"/>
          </a:xfrm>
          <a:prstGeom prst="rect">
            <a:avLst/>
          </a:prstGeom>
          <a:solidFill>
            <a:srgbClr val="00206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2500" dirty="0" smtClean="0">
                <a:solidFill>
                  <a:schemeClr val="bg1"/>
                </a:solidFill>
                <a:latin typeface="Arial" charset="0"/>
              </a:rPr>
              <a:t>Portal</a:t>
            </a:r>
            <a:endParaRPr kumimoji="0" lang="en-US" sz="2500" b="1" i="0" u="none" strike="noStrike" cap="none" normalizeH="0" baseline="0" dirty="0" smtClean="0">
              <a:ln>
                <a:noFill/>
              </a:ln>
              <a:solidFill>
                <a:schemeClr val="bg1"/>
              </a:solidFill>
              <a:effectLst/>
              <a:latin typeface="Arial" charset="0"/>
              <a:ea typeface="MS PGothic" pitchFamily="34" charset="-128"/>
            </a:endParaRPr>
          </a:p>
        </p:txBody>
      </p:sp>
      <p:sp>
        <p:nvSpPr>
          <p:cNvPr id="32" name="Rectangle 31"/>
          <p:cNvSpPr/>
          <p:nvPr/>
        </p:nvSpPr>
        <p:spPr bwMode="auto">
          <a:xfrm>
            <a:off x="496144" y="1416224"/>
            <a:ext cx="11881320" cy="3528392"/>
          </a:xfrm>
          <a:prstGeom prst="rect">
            <a:avLst/>
          </a:prstGeom>
          <a:solidFill>
            <a:srgbClr val="00206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2500" dirty="0" smtClean="0">
                <a:solidFill>
                  <a:schemeClr val="bg1"/>
                </a:solidFill>
                <a:latin typeface="Arial" charset="0"/>
              </a:rPr>
              <a:t>Portal</a:t>
            </a:r>
            <a:endParaRPr kumimoji="0" lang="en-US" sz="2500" b="1" i="0" u="none" strike="noStrike" cap="none" normalizeH="0" baseline="0" dirty="0" smtClean="0">
              <a:ln>
                <a:noFill/>
              </a:ln>
              <a:solidFill>
                <a:schemeClr val="bg1"/>
              </a:solidFill>
              <a:effectLst/>
              <a:latin typeface="Arial" charset="0"/>
              <a:ea typeface="MS PGothic" pitchFamily="34" charset="-128"/>
            </a:endParaRPr>
          </a:p>
        </p:txBody>
      </p:sp>
      <p:sp>
        <p:nvSpPr>
          <p:cNvPr id="52" name="Rectangle 51"/>
          <p:cNvSpPr/>
          <p:nvPr/>
        </p:nvSpPr>
        <p:spPr bwMode="auto">
          <a:xfrm>
            <a:off x="6976864" y="1920280"/>
            <a:ext cx="5256584" cy="288032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GB" sz="2500" b="1" i="0" u="none" strike="noStrike" cap="none" normalizeH="0" baseline="0" dirty="0" smtClean="0">
                <a:ln>
                  <a:noFill/>
                </a:ln>
                <a:solidFill>
                  <a:schemeClr val="tx1"/>
                </a:solidFill>
                <a:effectLst/>
                <a:latin typeface="Arial" charset="0"/>
                <a:ea typeface="MS PGothic" pitchFamily="34" charset="-128"/>
              </a:rPr>
              <a:t>XXX Node 2</a:t>
            </a: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53" name="Rectangle 52"/>
          <p:cNvSpPr/>
          <p:nvPr/>
        </p:nvSpPr>
        <p:spPr bwMode="auto">
          <a:xfrm>
            <a:off x="568152" y="1920280"/>
            <a:ext cx="5256584" cy="288032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sz="2500" dirty="0" smtClean="0">
                <a:latin typeface="Arial" charset="0"/>
              </a:rPr>
              <a:t>XXX Nod</a:t>
            </a:r>
            <a:r>
              <a:rPr kumimoji="0" lang="en-GB" sz="2500" b="1" i="0" u="none" strike="noStrike" cap="none" normalizeH="0" baseline="0" dirty="0" smtClean="0">
                <a:ln>
                  <a:noFill/>
                </a:ln>
                <a:solidFill>
                  <a:schemeClr val="tx1"/>
                </a:solidFill>
                <a:effectLst/>
                <a:latin typeface="Arial" charset="0"/>
                <a:ea typeface="MS PGothic" pitchFamily="34" charset="-128"/>
              </a:rPr>
              <a:t>e 1</a:t>
            </a: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57" name="Rectangle 56"/>
          <p:cNvSpPr/>
          <p:nvPr/>
        </p:nvSpPr>
        <p:spPr bwMode="auto">
          <a:xfrm flipH="1">
            <a:off x="640160" y="4008512"/>
            <a:ext cx="11521280" cy="504056"/>
          </a:xfrm>
          <a:prstGeom prst="rect">
            <a:avLst/>
          </a:prstGeom>
          <a:solidFill>
            <a:srgbClr val="FF5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51" name="Rectangle 50"/>
          <p:cNvSpPr/>
          <p:nvPr/>
        </p:nvSpPr>
        <p:spPr bwMode="auto">
          <a:xfrm>
            <a:off x="6976864" y="6096744"/>
            <a:ext cx="5256584" cy="288032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GB" sz="2500" b="1" i="0" u="none" strike="noStrike" cap="none" normalizeH="0" baseline="0" dirty="0" smtClean="0">
                <a:ln>
                  <a:noFill/>
                </a:ln>
                <a:solidFill>
                  <a:schemeClr val="tx1"/>
                </a:solidFill>
                <a:effectLst/>
                <a:latin typeface="Arial" charset="0"/>
                <a:ea typeface="MS PGothic" pitchFamily="34" charset="-128"/>
              </a:rPr>
              <a:t>XXX Node 4</a:t>
            </a: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50" name="Rectangle 49"/>
          <p:cNvSpPr/>
          <p:nvPr/>
        </p:nvSpPr>
        <p:spPr bwMode="auto">
          <a:xfrm>
            <a:off x="568152" y="6096744"/>
            <a:ext cx="5256584" cy="288032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500" b="1" i="0" u="none" strike="noStrike" cap="none" normalizeH="0" baseline="0" dirty="0" smtClean="0">
                <a:ln>
                  <a:noFill/>
                </a:ln>
                <a:solidFill>
                  <a:schemeClr val="tx1"/>
                </a:solidFill>
                <a:effectLst/>
                <a:latin typeface="Arial" charset="0"/>
                <a:ea typeface="MS PGothic" pitchFamily="34" charset="-128"/>
              </a:rPr>
              <a:t>XXX Node 3</a:t>
            </a: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56" name="Rectangle 55"/>
          <p:cNvSpPr/>
          <p:nvPr/>
        </p:nvSpPr>
        <p:spPr bwMode="auto">
          <a:xfrm flipH="1">
            <a:off x="640160" y="6456784"/>
            <a:ext cx="11521280" cy="504056"/>
          </a:xfrm>
          <a:prstGeom prst="rect">
            <a:avLst/>
          </a:prstGeom>
          <a:solidFill>
            <a:srgbClr val="FF5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55" name="Rectangle 54"/>
          <p:cNvSpPr/>
          <p:nvPr/>
        </p:nvSpPr>
        <p:spPr bwMode="auto">
          <a:xfrm flipH="1">
            <a:off x="4024536" y="7392888"/>
            <a:ext cx="4752528" cy="504056"/>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54" name="Rectangle 53"/>
          <p:cNvSpPr/>
          <p:nvPr/>
        </p:nvSpPr>
        <p:spPr bwMode="auto">
          <a:xfrm flipH="1">
            <a:off x="4024536" y="3072408"/>
            <a:ext cx="4752528" cy="504056"/>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Communication protocols DRNI &amp; DSNCP</a:t>
            </a:r>
            <a:endParaRPr lang="en-US" dirty="0"/>
          </a:p>
        </p:txBody>
      </p:sp>
      <p:sp>
        <p:nvSpPr>
          <p:cNvPr id="3" name="Rectangle 2"/>
          <p:cNvSpPr/>
          <p:nvPr/>
        </p:nvSpPr>
        <p:spPr bwMode="auto">
          <a:xfrm flipH="1">
            <a:off x="9067274" y="4132783"/>
            <a:ext cx="2950150"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4" name="Rectangle 3"/>
          <p:cNvSpPr/>
          <p:nvPr/>
        </p:nvSpPr>
        <p:spPr bwMode="auto">
          <a:xfrm flipH="1">
            <a:off x="4168552" y="3216424"/>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5" name="Rectangle 4"/>
          <p:cNvSpPr/>
          <p:nvPr/>
        </p:nvSpPr>
        <p:spPr bwMode="auto">
          <a:xfrm flipH="1">
            <a:off x="784175" y="4132783"/>
            <a:ext cx="2952328"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6" name="Rectangle 5"/>
          <p:cNvSpPr/>
          <p:nvPr/>
        </p:nvSpPr>
        <p:spPr bwMode="auto">
          <a:xfrm flipH="1">
            <a:off x="7336904" y="3216424"/>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7" name="Rectangle 6"/>
          <p:cNvSpPr/>
          <p:nvPr/>
        </p:nvSpPr>
        <p:spPr bwMode="auto">
          <a:xfrm flipH="1">
            <a:off x="9067275" y="6600800"/>
            <a:ext cx="2950150"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8" name="Rectangle 7"/>
          <p:cNvSpPr/>
          <p:nvPr/>
        </p:nvSpPr>
        <p:spPr bwMode="auto">
          <a:xfrm flipH="1">
            <a:off x="4168553" y="7536904"/>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9" name="Rectangle 8"/>
          <p:cNvSpPr/>
          <p:nvPr/>
        </p:nvSpPr>
        <p:spPr bwMode="auto">
          <a:xfrm flipH="1">
            <a:off x="784176" y="6600800"/>
            <a:ext cx="2952328"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0" name="Rectangle 9"/>
          <p:cNvSpPr/>
          <p:nvPr/>
        </p:nvSpPr>
        <p:spPr bwMode="auto">
          <a:xfrm flipH="1">
            <a:off x="7336905" y="7536904"/>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cxnSp>
        <p:nvCxnSpPr>
          <p:cNvPr id="12" name="Straight Arrow Connector 11"/>
          <p:cNvCxnSpPr>
            <a:stCxn id="9" idx="0"/>
            <a:endCxn id="5" idx="2"/>
          </p:cNvCxnSpPr>
          <p:nvPr/>
        </p:nvCxnSpPr>
        <p:spPr bwMode="auto">
          <a:xfrm flipH="1" flipV="1">
            <a:off x="2260339" y="4348807"/>
            <a:ext cx="1" cy="2251993"/>
          </a:xfrm>
          <a:prstGeom prst="straightConnector1">
            <a:avLst/>
          </a:prstGeom>
          <a:solidFill>
            <a:schemeClr val="accent1"/>
          </a:solidFill>
          <a:ln w="38100" cap="flat" cmpd="sng" algn="ctr">
            <a:solidFill>
              <a:schemeClr val="tx1"/>
            </a:solidFill>
            <a:prstDash val="sysDash"/>
            <a:round/>
            <a:headEnd type="triangle" w="med" len="med"/>
            <a:tailEnd type="triangle" w="med" len="med"/>
          </a:ln>
          <a:effectLst/>
        </p:spPr>
      </p:cxnSp>
      <p:sp>
        <p:nvSpPr>
          <p:cNvPr id="13" name="TextBox 12"/>
          <p:cNvSpPr txBox="1"/>
          <p:nvPr/>
        </p:nvSpPr>
        <p:spPr>
          <a:xfrm rot="20232575">
            <a:off x="2458275" y="3389458"/>
            <a:ext cx="1507144" cy="369332"/>
          </a:xfrm>
          <a:prstGeom prst="rect">
            <a:avLst/>
          </a:prstGeom>
          <a:noFill/>
        </p:spPr>
        <p:txBody>
          <a:bodyPr wrap="none" rtlCol="0">
            <a:spAutoFit/>
          </a:bodyPr>
          <a:lstStyle/>
          <a:p>
            <a:r>
              <a:rPr lang="en-US" sz="1800" dirty="0" smtClean="0"/>
              <a:t>DAS </a:t>
            </a:r>
            <a:r>
              <a:rPr lang="en-US" sz="1800" dirty="0" smtClean="0">
                <a:sym typeface="Wingdings" pitchFamily="2" charset="2"/>
              </a:rPr>
              <a:t> DSS</a:t>
            </a:r>
            <a:endParaRPr lang="en-GB" sz="1800" dirty="0"/>
          </a:p>
        </p:txBody>
      </p:sp>
      <p:cxnSp>
        <p:nvCxnSpPr>
          <p:cNvPr id="19" name="Straight Arrow Connector 18"/>
          <p:cNvCxnSpPr>
            <a:stCxn id="7" idx="0"/>
            <a:endCxn id="3" idx="2"/>
          </p:cNvCxnSpPr>
          <p:nvPr/>
        </p:nvCxnSpPr>
        <p:spPr bwMode="auto">
          <a:xfrm flipH="1" flipV="1">
            <a:off x="10542349" y="4348807"/>
            <a:ext cx="1" cy="2251993"/>
          </a:xfrm>
          <a:prstGeom prst="straightConnector1">
            <a:avLst/>
          </a:prstGeom>
          <a:solidFill>
            <a:schemeClr val="accent1"/>
          </a:solidFill>
          <a:ln w="38100" cap="flat" cmpd="sng" algn="ctr">
            <a:solidFill>
              <a:schemeClr val="tx1"/>
            </a:solidFill>
            <a:prstDash val="sysDash"/>
            <a:round/>
            <a:headEnd type="triangle" w="med" len="med"/>
            <a:tailEnd type="triangle" w="med" len="med"/>
          </a:ln>
          <a:effectLst/>
        </p:spPr>
      </p:cxnSp>
      <p:cxnSp>
        <p:nvCxnSpPr>
          <p:cNvPr id="22" name="Straight Arrow Connector 21"/>
          <p:cNvCxnSpPr>
            <a:stCxn id="3" idx="3"/>
            <a:endCxn id="5" idx="1"/>
          </p:cNvCxnSpPr>
          <p:nvPr/>
        </p:nvCxnSpPr>
        <p:spPr bwMode="auto">
          <a:xfrm flipH="1">
            <a:off x="3736503" y="4240795"/>
            <a:ext cx="5330771" cy="0"/>
          </a:xfrm>
          <a:prstGeom prst="straightConnector1">
            <a:avLst/>
          </a:prstGeom>
          <a:solidFill>
            <a:schemeClr val="accent1"/>
          </a:solidFill>
          <a:ln w="38100" cap="flat" cmpd="sng" algn="ctr">
            <a:solidFill>
              <a:schemeClr val="tx1"/>
            </a:solidFill>
            <a:prstDash val="sysDash"/>
            <a:round/>
            <a:headEnd type="triangle" w="med" len="med"/>
            <a:tailEnd type="triangle" w="med" len="med"/>
          </a:ln>
          <a:effectLst/>
        </p:spPr>
      </p:cxnSp>
      <p:cxnSp>
        <p:nvCxnSpPr>
          <p:cNvPr id="23" name="Straight Arrow Connector 22"/>
          <p:cNvCxnSpPr>
            <a:stCxn id="7" idx="3"/>
            <a:endCxn id="9" idx="1"/>
          </p:cNvCxnSpPr>
          <p:nvPr/>
        </p:nvCxnSpPr>
        <p:spPr bwMode="auto">
          <a:xfrm flipH="1">
            <a:off x="3736504" y="6708812"/>
            <a:ext cx="5330771" cy="0"/>
          </a:xfrm>
          <a:prstGeom prst="straightConnector1">
            <a:avLst/>
          </a:prstGeom>
          <a:solidFill>
            <a:schemeClr val="accent1"/>
          </a:solidFill>
          <a:ln w="38100" cap="flat" cmpd="sng" algn="ctr">
            <a:solidFill>
              <a:schemeClr val="tx1"/>
            </a:solidFill>
            <a:prstDash val="sysDash"/>
            <a:round/>
            <a:headEnd type="triangle" w="med" len="med"/>
            <a:tailEnd type="triangle" w="med" len="med"/>
          </a:ln>
          <a:effectLst/>
        </p:spPr>
      </p:cxnSp>
      <p:cxnSp>
        <p:nvCxnSpPr>
          <p:cNvPr id="28" name="Straight Arrow Connector 27"/>
          <p:cNvCxnSpPr>
            <a:stCxn id="10" idx="3"/>
            <a:endCxn id="8" idx="1"/>
          </p:cNvCxnSpPr>
          <p:nvPr/>
        </p:nvCxnSpPr>
        <p:spPr bwMode="auto">
          <a:xfrm flipH="1">
            <a:off x="5464697" y="7644916"/>
            <a:ext cx="1872208" cy="0"/>
          </a:xfrm>
          <a:prstGeom prst="straightConnector1">
            <a:avLst/>
          </a:prstGeom>
          <a:solidFill>
            <a:schemeClr val="accent1"/>
          </a:solidFill>
          <a:ln w="38100" cap="flat" cmpd="sng" algn="ctr">
            <a:solidFill>
              <a:schemeClr val="tx1"/>
            </a:solidFill>
            <a:prstDash val="sysDash"/>
            <a:round/>
            <a:headEnd type="triangle" w="med" len="med"/>
            <a:tailEnd type="triangle" w="med" len="med"/>
          </a:ln>
          <a:effectLst/>
        </p:spPr>
      </p:cxnSp>
      <p:cxnSp>
        <p:nvCxnSpPr>
          <p:cNvPr id="31" name="Straight Arrow Connector 30"/>
          <p:cNvCxnSpPr>
            <a:stCxn id="6" idx="3"/>
            <a:endCxn id="4" idx="1"/>
          </p:cNvCxnSpPr>
          <p:nvPr/>
        </p:nvCxnSpPr>
        <p:spPr bwMode="auto">
          <a:xfrm flipH="1">
            <a:off x="5464696" y="3324436"/>
            <a:ext cx="1872208" cy="0"/>
          </a:xfrm>
          <a:prstGeom prst="straightConnector1">
            <a:avLst/>
          </a:prstGeom>
          <a:solidFill>
            <a:schemeClr val="accent1"/>
          </a:solidFill>
          <a:ln w="38100" cap="flat" cmpd="sng" algn="ctr">
            <a:solidFill>
              <a:schemeClr val="tx1"/>
            </a:solidFill>
            <a:prstDash val="sysDash"/>
            <a:round/>
            <a:headEnd type="triangle" w="med" len="med"/>
            <a:tailEnd type="triangle" w="med" len="med"/>
          </a:ln>
          <a:effectLst/>
        </p:spPr>
      </p:cxnSp>
      <p:cxnSp>
        <p:nvCxnSpPr>
          <p:cNvPr id="34" name="Straight Arrow Connector 33"/>
          <p:cNvCxnSpPr>
            <a:stCxn id="4" idx="3"/>
            <a:endCxn id="5" idx="0"/>
          </p:cNvCxnSpPr>
          <p:nvPr/>
        </p:nvCxnSpPr>
        <p:spPr bwMode="auto">
          <a:xfrm flipH="1">
            <a:off x="2260339" y="3324436"/>
            <a:ext cx="1908213" cy="808347"/>
          </a:xfrm>
          <a:prstGeom prst="straightConnector1">
            <a:avLst/>
          </a:prstGeom>
          <a:solidFill>
            <a:schemeClr val="accent1"/>
          </a:solidFill>
          <a:ln w="38100" cap="flat" cmpd="sng" algn="ctr">
            <a:solidFill>
              <a:schemeClr val="tx1"/>
            </a:solidFill>
            <a:prstDash val="sysDash"/>
            <a:round/>
            <a:headEnd type="triangle" w="med" len="med"/>
            <a:tailEnd type="triangle" w="med" len="med"/>
          </a:ln>
          <a:effectLst/>
        </p:spPr>
      </p:cxnSp>
      <p:cxnSp>
        <p:nvCxnSpPr>
          <p:cNvPr id="37" name="Straight Arrow Connector 36"/>
          <p:cNvCxnSpPr>
            <a:stCxn id="3" idx="0"/>
            <a:endCxn id="6" idx="1"/>
          </p:cNvCxnSpPr>
          <p:nvPr/>
        </p:nvCxnSpPr>
        <p:spPr bwMode="auto">
          <a:xfrm flipH="1" flipV="1">
            <a:off x="8633048" y="3324436"/>
            <a:ext cx="1909301" cy="808347"/>
          </a:xfrm>
          <a:prstGeom prst="straightConnector1">
            <a:avLst/>
          </a:prstGeom>
          <a:solidFill>
            <a:schemeClr val="accent1"/>
          </a:solidFill>
          <a:ln w="38100" cap="flat" cmpd="sng" algn="ctr">
            <a:solidFill>
              <a:schemeClr val="tx1"/>
            </a:solidFill>
            <a:prstDash val="sysDash"/>
            <a:round/>
            <a:headEnd type="triangle" w="med" len="med"/>
            <a:tailEnd type="triangle" w="med" len="med"/>
          </a:ln>
          <a:effectLst/>
        </p:spPr>
      </p:cxnSp>
      <p:cxnSp>
        <p:nvCxnSpPr>
          <p:cNvPr id="40" name="Straight Arrow Connector 39"/>
          <p:cNvCxnSpPr>
            <a:stCxn id="8" idx="3"/>
            <a:endCxn id="9" idx="2"/>
          </p:cNvCxnSpPr>
          <p:nvPr/>
        </p:nvCxnSpPr>
        <p:spPr bwMode="auto">
          <a:xfrm flipH="1" flipV="1">
            <a:off x="2260340" y="6816824"/>
            <a:ext cx="1908213" cy="828092"/>
          </a:xfrm>
          <a:prstGeom prst="straightConnector1">
            <a:avLst/>
          </a:prstGeom>
          <a:solidFill>
            <a:schemeClr val="accent1"/>
          </a:solidFill>
          <a:ln w="38100" cap="flat" cmpd="sng" algn="ctr">
            <a:solidFill>
              <a:schemeClr val="tx1"/>
            </a:solidFill>
            <a:prstDash val="sysDash"/>
            <a:round/>
            <a:headEnd type="triangle" w="med" len="med"/>
            <a:tailEnd type="triangle" w="med" len="med"/>
          </a:ln>
          <a:effectLst/>
        </p:spPr>
      </p:cxnSp>
      <p:cxnSp>
        <p:nvCxnSpPr>
          <p:cNvPr id="45" name="Straight Arrow Connector 44"/>
          <p:cNvCxnSpPr>
            <a:stCxn id="7" idx="2"/>
            <a:endCxn id="10" idx="1"/>
          </p:cNvCxnSpPr>
          <p:nvPr/>
        </p:nvCxnSpPr>
        <p:spPr bwMode="auto">
          <a:xfrm flipH="1">
            <a:off x="8633049" y="6816824"/>
            <a:ext cx="1909301" cy="828092"/>
          </a:xfrm>
          <a:prstGeom prst="straightConnector1">
            <a:avLst/>
          </a:prstGeom>
          <a:solidFill>
            <a:schemeClr val="accent1"/>
          </a:solidFill>
          <a:ln w="38100" cap="flat" cmpd="sng" algn="ctr">
            <a:solidFill>
              <a:schemeClr val="tx1"/>
            </a:solidFill>
            <a:prstDash val="sysDash"/>
            <a:round/>
            <a:headEnd type="triangle" w="med" len="med"/>
            <a:tailEnd type="triangle" w="med" len="med"/>
          </a:ln>
          <a:effectLst/>
        </p:spPr>
      </p:cxnSp>
      <p:sp>
        <p:nvSpPr>
          <p:cNvPr id="48" name="TextBox 47"/>
          <p:cNvSpPr txBox="1"/>
          <p:nvPr/>
        </p:nvSpPr>
        <p:spPr>
          <a:xfrm>
            <a:off x="5752728" y="3000400"/>
            <a:ext cx="1507144" cy="369332"/>
          </a:xfrm>
          <a:prstGeom prst="rect">
            <a:avLst/>
          </a:prstGeom>
          <a:noFill/>
        </p:spPr>
        <p:txBody>
          <a:bodyPr wrap="none" rtlCol="0">
            <a:spAutoFit/>
          </a:bodyPr>
          <a:lstStyle/>
          <a:p>
            <a:r>
              <a:rPr lang="en-US" sz="1800" dirty="0" smtClean="0"/>
              <a:t>DSS </a:t>
            </a:r>
            <a:r>
              <a:rPr lang="en-US" sz="1800" dirty="0" smtClean="0">
                <a:sym typeface="Wingdings" pitchFamily="2" charset="2"/>
              </a:rPr>
              <a:t> DSS</a:t>
            </a:r>
            <a:endParaRPr lang="en-GB" sz="1800" dirty="0"/>
          </a:p>
        </p:txBody>
      </p:sp>
      <p:sp>
        <p:nvSpPr>
          <p:cNvPr id="49" name="TextBox 48"/>
          <p:cNvSpPr txBox="1"/>
          <p:nvPr/>
        </p:nvSpPr>
        <p:spPr>
          <a:xfrm rot="16200000">
            <a:off x="1323798" y="5302522"/>
            <a:ext cx="1532792" cy="369332"/>
          </a:xfrm>
          <a:prstGeom prst="rect">
            <a:avLst/>
          </a:prstGeom>
          <a:noFill/>
        </p:spPr>
        <p:txBody>
          <a:bodyPr wrap="none" rtlCol="0">
            <a:spAutoFit/>
          </a:bodyPr>
          <a:lstStyle/>
          <a:p>
            <a:r>
              <a:rPr lang="en-US" sz="1800" dirty="0" smtClean="0"/>
              <a:t>DAS </a:t>
            </a:r>
            <a:r>
              <a:rPr lang="en-US" sz="1800" dirty="0" smtClean="0">
                <a:sym typeface="Wingdings" pitchFamily="2" charset="2"/>
              </a:rPr>
              <a:t> DAS</a:t>
            </a:r>
            <a:endParaRPr lang="en-GB"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56" grpId="0" animBg="1"/>
      <p:bldP spid="55" grpId="0" animBg="1"/>
      <p:bldP spid="5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dirty="0" smtClean="0"/>
              <a:t>PB Portal with DRNI;</a:t>
            </a:r>
            <a:br>
              <a:rPr lang="en-GB" dirty="0" smtClean="0"/>
            </a:br>
            <a:r>
              <a:rPr lang="en-GB" dirty="0" smtClean="0"/>
              <a:t>EC SNCP in carrier network</a:t>
            </a:r>
            <a:endParaRPr lang="en-US" dirty="0"/>
          </a:p>
        </p:txBody>
      </p:sp>
      <p:sp>
        <p:nvSpPr>
          <p:cNvPr id="4" name="Subtitle 3"/>
          <p:cNvSpPr>
            <a:spLocks noGrp="1"/>
          </p:cNvSpPr>
          <p:nvPr>
            <p:ph type="subTitle" idx="1"/>
          </p:nvPr>
        </p:nvSpPr>
        <p:spPr>
          <a:xfrm>
            <a:off x="1919669" y="5440680"/>
            <a:ext cx="8962263" cy="3320360"/>
          </a:xfrm>
        </p:spPr>
        <p:txBody>
          <a:bodyPr/>
          <a:lstStyle/>
          <a:p>
            <a:pPr algn="l"/>
            <a:r>
              <a:rPr lang="en-GB" sz="2400" dirty="0" smtClean="0"/>
              <a:t>Two Data Plane models (I, II) are presented, which differ in the location of the EC Network Operator MEP and EC E-NNI MEP functions </a:t>
            </a:r>
          </a:p>
          <a:p>
            <a:pPr marL="571500" indent="-571500" algn="l">
              <a:buFont typeface="+mj-lt"/>
              <a:buAutoNum type="romanUcPeriod"/>
            </a:pPr>
            <a:r>
              <a:rPr lang="en-GB" sz="2400" dirty="0" smtClean="0"/>
              <a:t>On E-NNI port; i.e. as close as possible to physical E-NNI link</a:t>
            </a:r>
          </a:p>
          <a:p>
            <a:pPr marL="571500" indent="-571500" algn="l">
              <a:buFont typeface="+mj-lt"/>
              <a:buAutoNum type="romanUcPeriod"/>
            </a:pPr>
            <a:r>
              <a:rPr lang="en-GB" sz="2400" dirty="0" smtClean="0"/>
              <a:t>On Active Gateway; i.e. either on E-NNI port, or on Intra-DAS port</a:t>
            </a: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PB Data Plane Model (I)</a:t>
            </a:r>
            <a:br>
              <a:rPr lang="en-GB" dirty="0" smtClean="0"/>
            </a:br>
            <a:r>
              <a:rPr lang="en-GB" sz="2800" dirty="0" smtClean="0"/>
              <a:t>(example with EC SNCP)</a:t>
            </a:r>
            <a:endParaRPr lang="en-US" sz="2800" dirty="0"/>
          </a:p>
        </p:txBody>
      </p:sp>
      <p:cxnSp>
        <p:nvCxnSpPr>
          <p:cNvPr id="5" name="Straight Arrow Connector 4"/>
          <p:cNvCxnSpPr/>
          <p:nvPr/>
        </p:nvCxnSpPr>
        <p:spPr bwMode="auto">
          <a:xfrm>
            <a:off x="5896744" y="2908647"/>
            <a:ext cx="17129"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7" name="Straight Arrow Connector 6"/>
          <p:cNvCxnSpPr/>
          <p:nvPr/>
        </p:nvCxnSpPr>
        <p:spPr bwMode="auto">
          <a:xfrm>
            <a:off x="6832848" y="2908647"/>
            <a:ext cx="2178"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0" name="Rectangle 9"/>
          <p:cNvSpPr/>
          <p:nvPr/>
        </p:nvSpPr>
        <p:spPr bwMode="auto">
          <a:xfrm>
            <a:off x="2800399"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00399"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00399"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2800399"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2800399"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2800399"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3808511"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08511"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08511"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3808511"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3808511"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3808511"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4816623"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4816623"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4816623"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4816623"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 name="Rectangle 25"/>
          <p:cNvSpPr/>
          <p:nvPr/>
        </p:nvSpPr>
        <p:spPr bwMode="auto">
          <a:xfrm>
            <a:off x="4816623"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 name="Rectangle 26"/>
          <p:cNvSpPr/>
          <p:nvPr/>
        </p:nvSpPr>
        <p:spPr bwMode="auto">
          <a:xfrm>
            <a:off x="4816623"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8" name="Straight Connector 27"/>
          <p:cNvCxnSpPr/>
          <p:nvPr/>
        </p:nvCxnSpPr>
        <p:spPr bwMode="auto">
          <a:xfrm flipH="1" flipV="1">
            <a:off x="3232447" y="5068887"/>
            <a:ext cx="1" cy="11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29" name="Straight Connector 28"/>
          <p:cNvCxnSpPr/>
          <p:nvPr/>
        </p:nvCxnSpPr>
        <p:spPr bwMode="auto">
          <a:xfrm flipV="1">
            <a:off x="4240559"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0" name="Freeform 29"/>
          <p:cNvSpPr/>
          <p:nvPr/>
        </p:nvSpPr>
        <p:spPr bwMode="auto">
          <a:xfrm flipV="1">
            <a:off x="5320680" y="5060322"/>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1" name="TextBox 30"/>
          <p:cNvSpPr txBox="1"/>
          <p:nvPr/>
        </p:nvSpPr>
        <p:spPr>
          <a:xfrm>
            <a:off x="1504256" y="5337755"/>
            <a:ext cx="700833" cy="523220"/>
          </a:xfrm>
          <a:prstGeom prst="rect">
            <a:avLst/>
          </a:prstGeom>
          <a:noFill/>
        </p:spPr>
        <p:txBody>
          <a:bodyPr wrap="none" rtlCol="0">
            <a:spAutoFit/>
          </a:bodyPr>
          <a:lstStyle/>
          <a:p>
            <a:r>
              <a:rPr lang="en-US" sz="1400" dirty="0" smtClean="0"/>
              <a:t>E-NNI</a:t>
            </a:r>
          </a:p>
          <a:p>
            <a:r>
              <a:rPr lang="en-US" sz="1400" dirty="0" smtClean="0"/>
              <a:t>Link 2</a:t>
            </a:r>
            <a:endParaRPr lang="en-GB" sz="1400" dirty="0"/>
          </a:p>
        </p:txBody>
      </p:sp>
      <p:sp>
        <p:nvSpPr>
          <p:cNvPr id="32" name="TextBox 31"/>
          <p:cNvSpPr txBox="1"/>
          <p:nvPr/>
        </p:nvSpPr>
        <p:spPr>
          <a:xfrm>
            <a:off x="4240559" y="5337755"/>
            <a:ext cx="710451" cy="523220"/>
          </a:xfrm>
          <a:prstGeom prst="rect">
            <a:avLst/>
          </a:prstGeom>
          <a:noFill/>
        </p:spPr>
        <p:txBody>
          <a:bodyPr wrap="none" rtlCol="0">
            <a:spAutoFit/>
          </a:bodyPr>
          <a:lstStyle/>
          <a:p>
            <a:r>
              <a:rPr lang="en-US" sz="1400" dirty="0" smtClean="0"/>
              <a:t>I-NNI</a:t>
            </a:r>
          </a:p>
          <a:p>
            <a:r>
              <a:rPr lang="en-US" sz="1400" dirty="0" smtClean="0"/>
              <a:t>Link a</a:t>
            </a:r>
            <a:endParaRPr lang="en-GB" sz="1400" dirty="0"/>
          </a:p>
        </p:txBody>
      </p:sp>
      <p:sp>
        <p:nvSpPr>
          <p:cNvPr id="34" name="Rectangle 33"/>
          <p:cNvSpPr/>
          <p:nvPr/>
        </p:nvSpPr>
        <p:spPr bwMode="auto">
          <a:xfrm flipH="1">
            <a:off x="9067274"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5" name="Rectangle 34"/>
          <p:cNvSpPr/>
          <p:nvPr/>
        </p:nvSpPr>
        <p:spPr bwMode="auto">
          <a:xfrm flipH="1">
            <a:off x="9067274"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6" name="Rectangle 35"/>
          <p:cNvSpPr/>
          <p:nvPr/>
        </p:nvSpPr>
        <p:spPr bwMode="auto">
          <a:xfrm flipH="1">
            <a:off x="9067274"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7" name="Rectangle 36"/>
          <p:cNvSpPr/>
          <p:nvPr/>
        </p:nvSpPr>
        <p:spPr bwMode="auto">
          <a:xfrm flipH="1">
            <a:off x="9067274"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8" name="Rectangle 37"/>
          <p:cNvSpPr/>
          <p:nvPr/>
        </p:nvSpPr>
        <p:spPr bwMode="auto">
          <a:xfrm flipH="1">
            <a:off x="9067274"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9" name="Rectangle 38"/>
          <p:cNvSpPr/>
          <p:nvPr/>
        </p:nvSpPr>
        <p:spPr bwMode="auto">
          <a:xfrm flipH="1">
            <a:off x="9067274"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 name="Rectangle 39"/>
          <p:cNvSpPr/>
          <p:nvPr/>
        </p:nvSpPr>
        <p:spPr bwMode="auto">
          <a:xfrm flipH="1">
            <a:off x="8059162"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1" name="Rectangle 40"/>
          <p:cNvSpPr/>
          <p:nvPr/>
        </p:nvSpPr>
        <p:spPr bwMode="auto">
          <a:xfrm flipH="1">
            <a:off x="8059162"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2" name="Rectangle 41"/>
          <p:cNvSpPr/>
          <p:nvPr/>
        </p:nvSpPr>
        <p:spPr bwMode="auto">
          <a:xfrm flipH="1">
            <a:off x="8059162"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3" name="Rectangle 42"/>
          <p:cNvSpPr/>
          <p:nvPr/>
        </p:nvSpPr>
        <p:spPr bwMode="auto">
          <a:xfrm flipH="1">
            <a:off x="8059162"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4" name="Rectangle 43"/>
          <p:cNvSpPr/>
          <p:nvPr/>
        </p:nvSpPr>
        <p:spPr bwMode="auto">
          <a:xfrm flipH="1">
            <a:off x="8059162"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5" name="Rectangle 44"/>
          <p:cNvSpPr/>
          <p:nvPr/>
        </p:nvSpPr>
        <p:spPr bwMode="auto">
          <a:xfrm flipH="1">
            <a:off x="8059162"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6" name="Rectangle 45"/>
          <p:cNvSpPr/>
          <p:nvPr/>
        </p:nvSpPr>
        <p:spPr bwMode="auto">
          <a:xfrm flipH="1">
            <a:off x="7051050" y="2692623"/>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7" name="Rectangle 46"/>
          <p:cNvSpPr/>
          <p:nvPr/>
        </p:nvSpPr>
        <p:spPr bwMode="auto">
          <a:xfrm flipH="1">
            <a:off x="7051050"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8" name="Rectangle 47"/>
          <p:cNvSpPr/>
          <p:nvPr/>
        </p:nvSpPr>
        <p:spPr bwMode="auto">
          <a:xfrm flipH="1">
            <a:off x="7051050"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9" name="Rectangle 48"/>
          <p:cNvSpPr/>
          <p:nvPr/>
        </p:nvSpPr>
        <p:spPr bwMode="auto">
          <a:xfrm flipH="1">
            <a:off x="7051050"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 name="Rectangle 49"/>
          <p:cNvSpPr/>
          <p:nvPr/>
        </p:nvSpPr>
        <p:spPr bwMode="auto">
          <a:xfrm flipH="1">
            <a:off x="7051050"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 name="Rectangle 50"/>
          <p:cNvSpPr/>
          <p:nvPr/>
        </p:nvSpPr>
        <p:spPr bwMode="auto">
          <a:xfrm flipH="1">
            <a:off x="7051050"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2" name="Straight Connector 51"/>
          <p:cNvCxnSpPr/>
          <p:nvPr/>
        </p:nvCxnSpPr>
        <p:spPr bwMode="auto">
          <a:xfrm flipV="1">
            <a:off x="9569152" y="5068887"/>
            <a:ext cx="2178" cy="11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flipV="1">
            <a:off x="8563218" y="5068887"/>
            <a:ext cx="0" cy="792088"/>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54" name="Freeform 53"/>
          <p:cNvSpPr/>
          <p:nvPr/>
        </p:nvSpPr>
        <p:spPr bwMode="auto">
          <a:xfrm flipH="1" flipV="1">
            <a:off x="7192886" y="5060319"/>
            <a:ext cx="288034"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55" name="TextBox 54"/>
          <p:cNvSpPr txBox="1"/>
          <p:nvPr/>
        </p:nvSpPr>
        <p:spPr>
          <a:xfrm flipH="1">
            <a:off x="10598700" y="5337755"/>
            <a:ext cx="710451" cy="523220"/>
          </a:xfrm>
          <a:prstGeom prst="rect">
            <a:avLst/>
          </a:prstGeom>
          <a:noFill/>
        </p:spPr>
        <p:txBody>
          <a:bodyPr wrap="none" rtlCol="0">
            <a:spAutoFit/>
          </a:bodyPr>
          <a:lstStyle/>
          <a:p>
            <a:r>
              <a:rPr lang="en-US" sz="1400" dirty="0" smtClean="0"/>
              <a:t>E-NNI</a:t>
            </a:r>
          </a:p>
          <a:p>
            <a:r>
              <a:rPr lang="en-US" sz="1400" dirty="0" smtClean="0"/>
              <a:t>Link 3</a:t>
            </a:r>
            <a:endParaRPr lang="en-GB" sz="1400" dirty="0"/>
          </a:p>
        </p:txBody>
      </p:sp>
      <p:sp>
        <p:nvSpPr>
          <p:cNvPr id="56" name="TextBox 55"/>
          <p:cNvSpPr txBox="1"/>
          <p:nvPr/>
        </p:nvSpPr>
        <p:spPr>
          <a:xfrm flipH="1">
            <a:off x="7852767" y="5337755"/>
            <a:ext cx="710451" cy="523220"/>
          </a:xfrm>
          <a:prstGeom prst="rect">
            <a:avLst/>
          </a:prstGeom>
          <a:noFill/>
        </p:spPr>
        <p:txBody>
          <a:bodyPr wrap="none" rtlCol="0">
            <a:spAutoFit/>
          </a:bodyPr>
          <a:lstStyle/>
          <a:p>
            <a:r>
              <a:rPr lang="en-US" sz="1400" dirty="0" smtClean="0"/>
              <a:t>I-NNI</a:t>
            </a:r>
          </a:p>
          <a:p>
            <a:r>
              <a:rPr lang="en-US" sz="1400" dirty="0" smtClean="0"/>
              <a:t>Link b</a:t>
            </a:r>
            <a:endParaRPr lang="en-GB" sz="1400" dirty="0"/>
          </a:p>
        </p:txBody>
      </p:sp>
      <p:sp>
        <p:nvSpPr>
          <p:cNvPr id="84" name="Rectangle 83"/>
          <p:cNvSpPr/>
          <p:nvPr/>
        </p:nvSpPr>
        <p:spPr bwMode="auto">
          <a:xfrm flipH="1">
            <a:off x="9067274" y="2692623"/>
            <a:ext cx="2950150"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03" name="Rectangle 102"/>
          <p:cNvSpPr/>
          <p:nvPr/>
        </p:nvSpPr>
        <p:spPr bwMode="auto">
          <a:xfrm flipH="1">
            <a:off x="7051050" y="2404591"/>
            <a:ext cx="4966374"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113" name="Straight Connector 112"/>
          <p:cNvCxnSpPr>
            <a:stCxn id="30" idx="2"/>
            <a:endCxn id="54" idx="2"/>
          </p:cNvCxnSpPr>
          <p:nvPr/>
        </p:nvCxnSpPr>
        <p:spPr bwMode="auto">
          <a:xfrm flipV="1">
            <a:off x="6328792" y="5284908"/>
            <a:ext cx="864094" cy="3"/>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14" name="TextBox 113"/>
          <p:cNvSpPr txBox="1"/>
          <p:nvPr/>
        </p:nvSpPr>
        <p:spPr>
          <a:xfrm>
            <a:off x="5464696" y="5049723"/>
            <a:ext cx="1872208" cy="523220"/>
          </a:xfrm>
          <a:prstGeom prst="rect">
            <a:avLst/>
          </a:prstGeom>
          <a:noFill/>
        </p:spPr>
        <p:txBody>
          <a:bodyPr wrap="square" rtlCol="0">
            <a:spAutoFit/>
          </a:bodyPr>
          <a:lstStyle/>
          <a:p>
            <a:pPr algn="ctr"/>
            <a:r>
              <a:rPr lang="en-US" sz="1400" dirty="0" smtClean="0"/>
              <a:t>Network Link</a:t>
            </a:r>
          </a:p>
          <a:p>
            <a:pPr algn="ctr"/>
            <a:r>
              <a:rPr lang="en-US" sz="1400" dirty="0" smtClean="0"/>
              <a:t>Intra-DSS Link</a:t>
            </a:r>
            <a:endParaRPr lang="en-GB" sz="1400" dirty="0"/>
          </a:p>
        </p:txBody>
      </p:sp>
      <p:sp>
        <p:nvSpPr>
          <p:cNvPr id="118" name="TextBox 117"/>
          <p:cNvSpPr txBox="1"/>
          <p:nvPr/>
        </p:nvSpPr>
        <p:spPr>
          <a:xfrm rot="5400000">
            <a:off x="5703800" y="3865659"/>
            <a:ext cx="432052"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19" name="TextBox 118"/>
          <p:cNvSpPr txBox="1"/>
          <p:nvPr/>
        </p:nvSpPr>
        <p:spPr>
          <a:xfrm rot="16200000" flipH="1">
            <a:off x="6559914" y="3829654"/>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26" name="Rectangle 125"/>
          <p:cNvSpPr/>
          <p:nvPr/>
        </p:nvSpPr>
        <p:spPr bwMode="auto">
          <a:xfrm flipH="1">
            <a:off x="10075386"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flipH="1">
            <a:off x="10075386"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10075386"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10075386"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10075386"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10075386"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32" name="Straight Connector 131"/>
          <p:cNvCxnSpPr/>
          <p:nvPr/>
        </p:nvCxnSpPr>
        <p:spPr bwMode="auto">
          <a:xfrm flipH="1" flipV="1">
            <a:off x="10579442"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46" name="Rectangle 145"/>
          <p:cNvSpPr/>
          <p:nvPr/>
        </p:nvSpPr>
        <p:spPr bwMode="auto">
          <a:xfrm flipH="1">
            <a:off x="4168552" y="2692623"/>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147" name="Rectangle 146"/>
          <p:cNvSpPr/>
          <p:nvPr/>
        </p:nvSpPr>
        <p:spPr bwMode="auto">
          <a:xfrm flipH="1">
            <a:off x="784175" y="2692623"/>
            <a:ext cx="2952328"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148" name="Rectangle 147"/>
          <p:cNvSpPr/>
          <p:nvPr/>
        </p:nvSpPr>
        <p:spPr bwMode="auto">
          <a:xfrm flipH="1">
            <a:off x="784175" y="2404591"/>
            <a:ext cx="4968552"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49" name="Rectangle 148"/>
          <p:cNvSpPr/>
          <p:nvPr/>
        </p:nvSpPr>
        <p:spPr bwMode="auto">
          <a:xfrm>
            <a:off x="1792287"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0" name="Rectangle 149"/>
          <p:cNvSpPr/>
          <p:nvPr/>
        </p:nvSpPr>
        <p:spPr bwMode="auto">
          <a:xfrm>
            <a:off x="1792287"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1" name="Rectangle 150"/>
          <p:cNvSpPr/>
          <p:nvPr/>
        </p:nvSpPr>
        <p:spPr bwMode="auto">
          <a:xfrm>
            <a:off x="1792287"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2" name="Rectangle 151"/>
          <p:cNvSpPr/>
          <p:nvPr/>
        </p:nvSpPr>
        <p:spPr bwMode="auto">
          <a:xfrm>
            <a:off x="1792287"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3" name="Rectangle 152"/>
          <p:cNvSpPr/>
          <p:nvPr/>
        </p:nvSpPr>
        <p:spPr bwMode="auto">
          <a:xfrm>
            <a:off x="1792287"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4" name="Rectangle 153"/>
          <p:cNvSpPr/>
          <p:nvPr/>
        </p:nvSpPr>
        <p:spPr bwMode="auto">
          <a:xfrm>
            <a:off x="1792287"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55" name="Straight Connector 154"/>
          <p:cNvCxnSpPr/>
          <p:nvPr/>
        </p:nvCxnSpPr>
        <p:spPr bwMode="auto">
          <a:xfrm flipV="1">
            <a:off x="2224335"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56" name="TextBox 155"/>
          <p:cNvSpPr txBox="1"/>
          <p:nvPr/>
        </p:nvSpPr>
        <p:spPr>
          <a:xfrm>
            <a:off x="496144" y="5337755"/>
            <a:ext cx="700833" cy="523220"/>
          </a:xfrm>
          <a:prstGeom prst="rect">
            <a:avLst/>
          </a:prstGeom>
          <a:noFill/>
        </p:spPr>
        <p:txBody>
          <a:bodyPr wrap="none" rtlCol="0">
            <a:spAutoFit/>
          </a:bodyPr>
          <a:lstStyle/>
          <a:p>
            <a:r>
              <a:rPr lang="en-US" sz="1400" dirty="0" smtClean="0"/>
              <a:t>E-NNI</a:t>
            </a:r>
          </a:p>
          <a:p>
            <a:r>
              <a:rPr lang="en-US" sz="1400" dirty="0" smtClean="0"/>
              <a:t>Link 1</a:t>
            </a:r>
            <a:endParaRPr lang="en-GB" sz="1400" dirty="0"/>
          </a:p>
        </p:txBody>
      </p:sp>
      <p:sp>
        <p:nvSpPr>
          <p:cNvPr id="157" name="Rectangle 156"/>
          <p:cNvSpPr/>
          <p:nvPr/>
        </p:nvSpPr>
        <p:spPr bwMode="auto">
          <a:xfrm>
            <a:off x="784175"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a:off x="784175"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9" name="Rectangle 158"/>
          <p:cNvSpPr/>
          <p:nvPr/>
        </p:nvSpPr>
        <p:spPr bwMode="auto">
          <a:xfrm>
            <a:off x="784175"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784175"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Rectangle 160"/>
          <p:cNvSpPr/>
          <p:nvPr/>
        </p:nvSpPr>
        <p:spPr bwMode="auto">
          <a:xfrm>
            <a:off x="784175"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2" name="Rectangle 161"/>
          <p:cNvSpPr/>
          <p:nvPr/>
        </p:nvSpPr>
        <p:spPr bwMode="auto">
          <a:xfrm>
            <a:off x="784175"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63" name="Straight Connector 162"/>
          <p:cNvCxnSpPr/>
          <p:nvPr/>
        </p:nvCxnSpPr>
        <p:spPr bwMode="auto">
          <a:xfrm flipV="1">
            <a:off x="1216223"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223" name="Group 222"/>
          <p:cNvGrpSpPr/>
          <p:nvPr/>
        </p:nvGrpSpPr>
        <p:grpSpPr>
          <a:xfrm>
            <a:off x="8128992" y="3268687"/>
            <a:ext cx="792088" cy="504056"/>
            <a:chOff x="7984976" y="4440560"/>
            <a:chExt cx="792088" cy="504056"/>
          </a:xfrm>
        </p:grpSpPr>
        <p:grpSp>
          <p:nvGrpSpPr>
            <p:cNvPr id="136" name="Group 135"/>
            <p:cNvGrpSpPr/>
            <p:nvPr/>
          </p:nvGrpSpPr>
          <p:grpSpPr>
            <a:xfrm>
              <a:off x="7984976" y="4440560"/>
              <a:ext cx="216024" cy="216023"/>
              <a:chOff x="9209112" y="7464897"/>
              <a:chExt cx="432048" cy="216023"/>
            </a:xfrm>
          </p:grpSpPr>
          <p:sp>
            <p:nvSpPr>
              <p:cNvPr id="137" name="Flowchart: Delay 13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8" name="Flowchart: Delay 13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44" name="Isosceles Triangle 143"/>
            <p:cNvSpPr/>
            <p:nvPr/>
          </p:nvSpPr>
          <p:spPr bwMode="auto">
            <a:xfrm flipV="1">
              <a:off x="798497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69" name="Group 168"/>
            <p:cNvGrpSpPr/>
            <p:nvPr/>
          </p:nvGrpSpPr>
          <p:grpSpPr>
            <a:xfrm>
              <a:off x="8273008" y="4440560"/>
              <a:ext cx="216024" cy="216023"/>
              <a:chOff x="9209112" y="7464897"/>
              <a:chExt cx="432048" cy="216023"/>
            </a:xfrm>
          </p:grpSpPr>
          <p:sp>
            <p:nvSpPr>
              <p:cNvPr id="170" name="Flowchart: Delay 16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1" name="Flowchart: Delay 17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72" name="Isosceles Triangle 171"/>
            <p:cNvSpPr/>
            <p:nvPr/>
          </p:nvSpPr>
          <p:spPr bwMode="auto">
            <a:xfrm flipV="1">
              <a:off x="827300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74" name="Group 173"/>
            <p:cNvGrpSpPr/>
            <p:nvPr/>
          </p:nvGrpSpPr>
          <p:grpSpPr>
            <a:xfrm>
              <a:off x="8561040" y="4440560"/>
              <a:ext cx="216024" cy="216023"/>
              <a:chOff x="9209112" y="7464897"/>
              <a:chExt cx="432048" cy="216023"/>
            </a:xfrm>
          </p:grpSpPr>
          <p:sp>
            <p:nvSpPr>
              <p:cNvPr id="175" name="Flowchart: Delay 17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6" name="Flowchart: Delay 17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320" name="Group 319"/>
          <p:cNvGrpSpPr/>
          <p:nvPr/>
        </p:nvGrpSpPr>
        <p:grpSpPr>
          <a:xfrm>
            <a:off x="9137104" y="3268687"/>
            <a:ext cx="792088" cy="216023"/>
            <a:chOff x="8993088" y="4440560"/>
            <a:chExt cx="792088" cy="216023"/>
          </a:xfrm>
        </p:grpSpPr>
        <p:grpSp>
          <p:nvGrpSpPr>
            <p:cNvPr id="179" name="Group 178"/>
            <p:cNvGrpSpPr/>
            <p:nvPr/>
          </p:nvGrpSpPr>
          <p:grpSpPr>
            <a:xfrm>
              <a:off x="8993088" y="4440560"/>
              <a:ext cx="216024" cy="216023"/>
              <a:chOff x="9209112" y="7464897"/>
              <a:chExt cx="432048" cy="216023"/>
            </a:xfrm>
          </p:grpSpPr>
          <p:sp>
            <p:nvSpPr>
              <p:cNvPr id="180" name="Flowchart: Delay 17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1" name="Flowchart: Delay 18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84" name="Group 183"/>
            <p:cNvGrpSpPr/>
            <p:nvPr/>
          </p:nvGrpSpPr>
          <p:grpSpPr>
            <a:xfrm>
              <a:off x="9281120" y="4440560"/>
              <a:ext cx="216024" cy="216023"/>
              <a:chOff x="9209112" y="7464897"/>
              <a:chExt cx="432048" cy="216023"/>
            </a:xfrm>
          </p:grpSpPr>
          <p:sp>
            <p:nvSpPr>
              <p:cNvPr id="185" name="Flowchart: Delay 18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6" name="Flowchart: Delay 18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89" name="Group 188"/>
            <p:cNvGrpSpPr/>
            <p:nvPr/>
          </p:nvGrpSpPr>
          <p:grpSpPr>
            <a:xfrm>
              <a:off x="9569152" y="4440560"/>
              <a:ext cx="216024" cy="216023"/>
              <a:chOff x="9209112" y="7464897"/>
              <a:chExt cx="432048" cy="216023"/>
            </a:xfrm>
          </p:grpSpPr>
          <p:sp>
            <p:nvSpPr>
              <p:cNvPr id="190" name="Flowchart: Delay 18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1" name="Flowchart: Delay 19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194" name="Group 193"/>
          <p:cNvGrpSpPr/>
          <p:nvPr/>
        </p:nvGrpSpPr>
        <p:grpSpPr>
          <a:xfrm>
            <a:off x="10145216" y="2980655"/>
            <a:ext cx="792088" cy="792088"/>
            <a:chOff x="8993088" y="4152528"/>
            <a:chExt cx="792088" cy="792088"/>
          </a:xfrm>
        </p:grpSpPr>
        <p:sp>
          <p:nvSpPr>
            <p:cNvPr id="195" name="Isosceles Triangle 194"/>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96" name="Group 178"/>
            <p:cNvGrpSpPr/>
            <p:nvPr/>
          </p:nvGrpSpPr>
          <p:grpSpPr>
            <a:xfrm>
              <a:off x="8993088" y="4440560"/>
              <a:ext cx="216024" cy="216023"/>
              <a:chOff x="9209112" y="7464897"/>
              <a:chExt cx="432048" cy="216023"/>
            </a:xfrm>
          </p:grpSpPr>
          <p:sp>
            <p:nvSpPr>
              <p:cNvPr id="208" name="Flowchart: Delay 20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9" name="Flowchart: Delay 20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97" name="Isosceles Triangle 196"/>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8" name="Isosceles Triangle 197"/>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99" name="Group 183"/>
            <p:cNvGrpSpPr/>
            <p:nvPr/>
          </p:nvGrpSpPr>
          <p:grpSpPr>
            <a:xfrm>
              <a:off x="9281120" y="4440560"/>
              <a:ext cx="216024" cy="216023"/>
              <a:chOff x="9209112" y="7464897"/>
              <a:chExt cx="432048" cy="216023"/>
            </a:xfrm>
          </p:grpSpPr>
          <p:sp>
            <p:nvSpPr>
              <p:cNvPr id="206" name="Flowchart: Delay 20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7" name="Flowchart: Delay 20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0" name="Isosceles Triangle 199"/>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1" name="Isosceles Triangle 200"/>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02" name="Group 188"/>
            <p:cNvGrpSpPr/>
            <p:nvPr/>
          </p:nvGrpSpPr>
          <p:grpSpPr>
            <a:xfrm>
              <a:off x="9569152" y="4440560"/>
              <a:ext cx="216024" cy="216023"/>
              <a:chOff x="9209112" y="7464897"/>
              <a:chExt cx="432048" cy="216023"/>
            </a:xfrm>
          </p:grpSpPr>
          <p:sp>
            <p:nvSpPr>
              <p:cNvPr id="204" name="Flowchart: Delay 20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5" name="Flowchart: Delay 20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03" name="Isosceles Triangle 202"/>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22" name="Group 221"/>
          <p:cNvGrpSpPr/>
          <p:nvPr/>
        </p:nvGrpSpPr>
        <p:grpSpPr>
          <a:xfrm>
            <a:off x="7120880" y="3268687"/>
            <a:ext cx="792088" cy="504056"/>
            <a:chOff x="6976864" y="4440560"/>
            <a:chExt cx="792088" cy="504056"/>
          </a:xfrm>
        </p:grpSpPr>
        <p:grpSp>
          <p:nvGrpSpPr>
            <p:cNvPr id="210" name="Group 209"/>
            <p:cNvGrpSpPr/>
            <p:nvPr/>
          </p:nvGrpSpPr>
          <p:grpSpPr>
            <a:xfrm>
              <a:off x="6976864" y="4440560"/>
              <a:ext cx="216024" cy="216023"/>
              <a:chOff x="9209112" y="7464897"/>
              <a:chExt cx="432048" cy="216023"/>
            </a:xfrm>
          </p:grpSpPr>
          <p:sp>
            <p:nvSpPr>
              <p:cNvPr id="211" name="Flowchart: Delay 21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2" name="Flowchart: Delay 21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14" name="Group 213"/>
            <p:cNvGrpSpPr/>
            <p:nvPr/>
          </p:nvGrpSpPr>
          <p:grpSpPr>
            <a:xfrm>
              <a:off x="7264896" y="4440560"/>
              <a:ext cx="216024" cy="216023"/>
              <a:chOff x="9209112" y="7464897"/>
              <a:chExt cx="432048" cy="216023"/>
            </a:xfrm>
          </p:grpSpPr>
          <p:sp>
            <p:nvSpPr>
              <p:cNvPr id="215" name="Flowchart: Delay 21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6" name="Flowchart: Delay 21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17" name="Isosceles Triangle 216"/>
            <p:cNvSpPr/>
            <p:nvPr/>
          </p:nvSpPr>
          <p:spPr bwMode="auto">
            <a:xfrm flipV="1">
              <a:off x="726489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18" name="Group 217"/>
            <p:cNvGrpSpPr/>
            <p:nvPr/>
          </p:nvGrpSpPr>
          <p:grpSpPr>
            <a:xfrm>
              <a:off x="7552928" y="4440560"/>
              <a:ext cx="216024" cy="216023"/>
              <a:chOff x="9209112" y="7464897"/>
              <a:chExt cx="432048" cy="216023"/>
            </a:xfrm>
          </p:grpSpPr>
          <p:sp>
            <p:nvSpPr>
              <p:cNvPr id="219" name="Flowchart: Delay 21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0" name="Flowchart: Delay 21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1" name="Isosceles Triangle 220"/>
            <p:cNvSpPr/>
            <p:nvPr/>
          </p:nvSpPr>
          <p:spPr bwMode="auto">
            <a:xfrm flipV="1">
              <a:off x="755292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24" name="Group 223"/>
          <p:cNvGrpSpPr/>
          <p:nvPr/>
        </p:nvGrpSpPr>
        <p:grpSpPr>
          <a:xfrm>
            <a:off x="4888632" y="3268687"/>
            <a:ext cx="792088" cy="504056"/>
            <a:chOff x="7984976" y="4440560"/>
            <a:chExt cx="792088" cy="504056"/>
          </a:xfrm>
        </p:grpSpPr>
        <p:grpSp>
          <p:nvGrpSpPr>
            <p:cNvPr id="225" name="Group 224"/>
            <p:cNvGrpSpPr/>
            <p:nvPr/>
          </p:nvGrpSpPr>
          <p:grpSpPr>
            <a:xfrm>
              <a:off x="7984976" y="4440560"/>
              <a:ext cx="216024" cy="216023"/>
              <a:chOff x="9209112" y="7464897"/>
              <a:chExt cx="432048" cy="216023"/>
            </a:xfrm>
          </p:grpSpPr>
          <p:sp>
            <p:nvSpPr>
              <p:cNvPr id="235" name="Flowchart: Delay 23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6" name="Flowchart: Delay 23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6" name="Isosceles Triangle 225"/>
            <p:cNvSpPr/>
            <p:nvPr/>
          </p:nvSpPr>
          <p:spPr bwMode="auto">
            <a:xfrm flipV="1">
              <a:off x="798497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27" name="Group 226"/>
            <p:cNvGrpSpPr/>
            <p:nvPr/>
          </p:nvGrpSpPr>
          <p:grpSpPr>
            <a:xfrm>
              <a:off x="8273008" y="4440560"/>
              <a:ext cx="216024" cy="216023"/>
              <a:chOff x="9209112" y="7464897"/>
              <a:chExt cx="432048" cy="216023"/>
            </a:xfrm>
          </p:grpSpPr>
          <p:sp>
            <p:nvSpPr>
              <p:cNvPr id="233" name="Flowchart: Delay 23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4" name="Flowchart: Delay 23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8" name="Isosceles Triangle 227"/>
            <p:cNvSpPr/>
            <p:nvPr/>
          </p:nvSpPr>
          <p:spPr bwMode="auto">
            <a:xfrm flipV="1">
              <a:off x="827300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29" name="Group 228"/>
            <p:cNvGrpSpPr/>
            <p:nvPr/>
          </p:nvGrpSpPr>
          <p:grpSpPr>
            <a:xfrm>
              <a:off x="8561040" y="4440560"/>
              <a:ext cx="216024" cy="216023"/>
              <a:chOff x="9209112" y="7464897"/>
              <a:chExt cx="432048" cy="216023"/>
            </a:xfrm>
          </p:grpSpPr>
          <p:sp>
            <p:nvSpPr>
              <p:cNvPr id="231" name="Flowchart: Delay 23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2" name="Flowchart: Delay 23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7" name="Group 236"/>
          <p:cNvGrpSpPr/>
          <p:nvPr/>
        </p:nvGrpSpPr>
        <p:grpSpPr>
          <a:xfrm>
            <a:off x="3880520" y="3268687"/>
            <a:ext cx="792088" cy="504056"/>
            <a:chOff x="6976864" y="4440560"/>
            <a:chExt cx="792088" cy="504056"/>
          </a:xfrm>
        </p:grpSpPr>
        <p:grpSp>
          <p:nvGrpSpPr>
            <p:cNvPr id="238" name="Group 237"/>
            <p:cNvGrpSpPr/>
            <p:nvPr/>
          </p:nvGrpSpPr>
          <p:grpSpPr>
            <a:xfrm>
              <a:off x="6976864" y="4440560"/>
              <a:ext cx="216024" cy="216023"/>
              <a:chOff x="9209112" y="7464897"/>
              <a:chExt cx="432048" cy="216023"/>
            </a:xfrm>
          </p:grpSpPr>
          <p:sp>
            <p:nvSpPr>
              <p:cNvPr id="248" name="Flowchart: Delay 24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9" name="Flowchart: Delay 24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40" name="Group 239"/>
            <p:cNvGrpSpPr/>
            <p:nvPr/>
          </p:nvGrpSpPr>
          <p:grpSpPr>
            <a:xfrm>
              <a:off x="7264896" y="4440560"/>
              <a:ext cx="216024" cy="216023"/>
              <a:chOff x="9209112" y="7464897"/>
              <a:chExt cx="432048" cy="216023"/>
            </a:xfrm>
          </p:grpSpPr>
          <p:sp>
            <p:nvSpPr>
              <p:cNvPr id="246" name="Flowchart: Delay 24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7" name="Flowchart: Delay 24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41" name="Isosceles Triangle 240"/>
            <p:cNvSpPr/>
            <p:nvPr/>
          </p:nvSpPr>
          <p:spPr bwMode="auto">
            <a:xfrm flipV="1">
              <a:off x="7264896"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2" name="Group 241"/>
            <p:cNvGrpSpPr/>
            <p:nvPr/>
          </p:nvGrpSpPr>
          <p:grpSpPr>
            <a:xfrm>
              <a:off x="7552928" y="4440560"/>
              <a:ext cx="216024" cy="216023"/>
              <a:chOff x="9209112" y="7464897"/>
              <a:chExt cx="432048" cy="216023"/>
            </a:xfrm>
          </p:grpSpPr>
          <p:sp>
            <p:nvSpPr>
              <p:cNvPr id="244" name="Flowchart: Delay 24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5" name="Flowchart: Delay 24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43" name="Isosceles Triangle 242"/>
            <p:cNvSpPr/>
            <p:nvPr/>
          </p:nvSpPr>
          <p:spPr bwMode="auto">
            <a:xfrm flipV="1">
              <a:off x="755292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50" name="Group 249"/>
          <p:cNvGrpSpPr/>
          <p:nvPr/>
        </p:nvGrpSpPr>
        <p:grpSpPr>
          <a:xfrm>
            <a:off x="1864296" y="2980655"/>
            <a:ext cx="792088" cy="792088"/>
            <a:chOff x="8993088" y="4152528"/>
            <a:chExt cx="792088" cy="792088"/>
          </a:xfrm>
        </p:grpSpPr>
        <p:sp>
          <p:nvSpPr>
            <p:cNvPr id="251" name="Isosceles Triangle 250"/>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52" name="Group 251"/>
            <p:cNvGrpSpPr/>
            <p:nvPr/>
          </p:nvGrpSpPr>
          <p:grpSpPr>
            <a:xfrm>
              <a:off x="8993088" y="4440560"/>
              <a:ext cx="216024" cy="216023"/>
              <a:chOff x="9209112" y="7464897"/>
              <a:chExt cx="432048" cy="216023"/>
            </a:xfrm>
          </p:grpSpPr>
          <p:sp>
            <p:nvSpPr>
              <p:cNvPr id="264" name="Flowchart: Delay 26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5" name="Flowchart: Delay 26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3" name="Isosceles Triangle 252"/>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Isosceles Triangle 253"/>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55" name="Group 254"/>
            <p:cNvGrpSpPr/>
            <p:nvPr/>
          </p:nvGrpSpPr>
          <p:grpSpPr>
            <a:xfrm>
              <a:off x="9281120" y="4440560"/>
              <a:ext cx="216024" cy="216023"/>
              <a:chOff x="9209112" y="7464897"/>
              <a:chExt cx="432048" cy="216023"/>
            </a:xfrm>
          </p:grpSpPr>
          <p:sp>
            <p:nvSpPr>
              <p:cNvPr id="262" name="Flowchart: Delay 261"/>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3" name="Flowchart: Delay 262"/>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6" name="Isosceles Triangle 255"/>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Isosceles Triangle 256"/>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58" name="Group 257"/>
            <p:cNvGrpSpPr/>
            <p:nvPr/>
          </p:nvGrpSpPr>
          <p:grpSpPr>
            <a:xfrm>
              <a:off x="9569152" y="4440560"/>
              <a:ext cx="216024" cy="216023"/>
              <a:chOff x="9209112" y="7464897"/>
              <a:chExt cx="432048" cy="216023"/>
            </a:xfrm>
          </p:grpSpPr>
          <p:sp>
            <p:nvSpPr>
              <p:cNvPr id="260" name="Flowchart: Delay 25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1" name="Flowchart: Delay 26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9" name="Isosceles Triangle 258"/>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66" name="Group 265"/>
          <p:cNvGrpSpPr/>
          <p:nvPr/>
        </p:nvGrpSpPr>
        <p:grpSpPr>
          <a:xfrm>
            <a:off x="856184" y="2980655"/>
            <a:ext cx="792088" cy="792088"/>
            <a:chOff x="8993088" y="4152528"/>
            <a:chExt cx="792088" cy="792088"/>
          </a:xfrm>
        </p:grpSpPr>
        <p:sp>
          <p:nvSpPr>
            <p:cNvPr id="267" name="Isosceles Triangle 266"/>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68" name="Group 267"/>
            <p:cNvGrpSpPr/>
            <p:nvPr/>
          </p:nvGrpSpPr>
          <p:grpSpPr>
            <a:xfrm>
              <a:off x="8993088" y="4440560"/>
              <a:ext cx="216024" cy="216023"/>
              <a:chOff x="9209112" y="7464897"/>
              <a:chExt cx="432048" cy="216023"/>
            </a:xfrm>
          </p:grpSpPr>
          <p:sp>
            <p:nvSpPr>
              <p:cNvPr id="280" name="Flowchart: Delay 279"/>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1" name="Flowchart: Delay 280"/>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69" name="Isosceles Triangle 268"/>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0" name="Isosceles Triangle 269"/>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71" name="Group 270"/>
            <p:cNvGrpSpPr/>
            <p:nvPr/>
          </p:nvGrpSpPr>
          <p:grpSpPr>
            <a:xfrm>
              <a:off x="9281120" y="4440560"/>
              <a:ext cx="216024" cy="216023"/>
              <a:chOff x="9209112" y="7464897"/>
              <a:chExt cx="432048" cy="216023"/>
            </a:xfrm>
          </p:grpSpPr>
          <p:sp>
            <p:nvSpPr>
              <p:cNvPr id="278" name="Flowchart: Delay 27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9" name="Flowchart: Delay 27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2" name="Isosceles Triangle 271"/>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3" name="Isosceles Triangle 272"/>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74" name="Group 273"/>
            <p:cNvGrpSpPr/>
            <p:nvPr/>
          </p:nvGrpSpPr>
          <p:grpSpPr>
            <a:xfrm>
              <a:off x="9569152" y="4440560"/>
              <a:ext cx="216024" cy="216023"/>
              <a:chOff x="9209112" y="7464897"/>
              <a:chExt cx="432048" cy="216023"/>
            </a:xfrm>
          </p:grpSpPr>
          <p:sp>
            <p:nvSpPr>
              <p:cNvPr id="276" name="Flowchart: Delay 27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Flowchart: Delay 27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75" name="Isosceles Triangle 274"/>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5" name="Group 294"/>
          <p:cNvGrpSpPr/>
          <p:nvPr/>
        </p:nvGrpSpPr>
        <p:grpSpPr>
          <a:xfrm>
            <a:off x="2872408" y="3268687"/>
            <a:ext cx="792088" cy="216023"/>
            <a:chOff x="2728392" y="4440560"/>
            <a:chExt cx="792088" cy="216023"/>
          </a:xfrm>
        </p:grpSpPr>
        <p:grpSp>
          <p:nvGrpSpPr>
            <p:cNvPr id="283" name="Group 282"/>
            <p:cNvGrpSpPr/>
            <p:nvPr/>
          </p:nvGrpSpPr>
          <p:grpSpPr>
            <a:xfrm>
              <a:off x="2728392" y="4440560"/>
              <a:ext cx="216024" cy="216023"/>
              <a:chOff x="9209112" y="7464897"/>
              <a:chExt cx="432048" cy="216023"/>
            </a:xfrm>
          </p:grpSpPr>
          <p:sp>
            <p:nvSpPr>
              <p:cNvPr id="293" name="Flowchart: Delay 29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Flowchart: Delay 29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85" name="Group 284"/>
            <p:cNvGrpSpPr/>
            <p:nvPr/>
          </p:nvGrpSpPr>
          <p:grpSpPr>
            <a:xfrm>
              <a:off x="3016424" y="4440560"/>
              <a:ext cx="216024" cy="216023"/>
              <a:chOff x="9209112" y="7464897"/>
              <a:chExt cx="432048" cy="216023"/>
            </a:xfrm>
          </p:grpSpPr>
          <p:sp>
            <p:nvSpPr>
              <p:cNvPr id="291" name="Flowchart: Delay 29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2" name="Flowchart: Delay 29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87" name="Group 286"/>
            <p:cNvGrpSpPr/>
            <p:nvPr/>
          </p:nvGrpSpPr>
          <p:grpSpPr>
            <a:xfrm>
              <a:off x="3304456" y="4440560"/>
              <a:ext cx="216024" cy="216023"/>
              <a:chOff x="9209112" y="7464897"/>
              <a:chExt cx="432048" cy="216023"/>
            </a:xfrm>
          </p:grpSpPr>
          <p:sp>
            <p:nvSpPr>
              <p:cNvPr id="289" name="Flowchart: Delay 28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0" name="Flowchart: Delay 28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296" name="Rectangle 295"/>
          <p:cNvSpPr/>
          <p:nvPr/>
        </p:nvSpPr>
        <p:spPr bwMode="auto">
          <a:xfrm flipH="1">
            <a:off x="11081320" y="2908647"/>
            <a:ext cx="936104"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7" name="Rectangle 296"/>
          <p:cNvSpPr/>
          <p:nvPr/>
        </p:nvSpPr>
        <p:spPr bwMode="auto">
          <a:xfrm flipH="1">
            <a:off x="11081320" y="384475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8" name="Rectangle 297"/>
          <p:cNvSpPr/>
          <p:nvPr/>
        </p:nvSpPr>
        <p:spPr bwMode="auto">
          <a:xfrm flipH="1">
            <a:off x="11081320" y="4060775"/>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9" name="Rectangle 298"/>
          <p:cNvSpPr/>
          <p:nvPr/>
        </p:nvSpPr>
        <p:spPr bwMode="auto">
          <a:xfrm flipH="1">
            <a:off x="11081320" y="4276799"/>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0" name="Rectangle 299"/>
          <p:cNvSpPr/>
          <p:nvPr/>
        </p:nvSpPr>
        <p:spPr bwMode="auto">
          <a:xfrm flipH="1">
            <a:off x="11081320" y="463683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01" name="Rectangle 300"/>
          <p:cNvSpPr/>
          <p:nvPr/>
        </p:nvSpPr>
        <p:spPr bwMode="auto">
          <a:xfrm flipH="1">
            <a:off x="11081320" y="485286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302" name="Straight Connector 301"/>
          <p:cNvCxnSpPr/>
          <p:nvPr/>
        </p:nvCxnSpPr>
        <p:spPr bwMode="auto">
          <a:xfrm flipH="1" flipV="1">
            <a:off x="11585376" y="5068887"/>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03" name="TextBox 302"/>
          <p:cNvSpPr txBox="1"/>
          <p:nvPr/>
        </p:nvSpPr>
        <p:spPr>
          <a:xfrm flipH="1">
            <a:off x="11595005" y="5337755"/>
            <a:ext cx="710451" cy="523220"/>
          </a:xfrm>
          <a:prstGeom prst="rect">
            <a:avLst/>
          </a:prstGeom>
          <a:noFill/>
        </p:spPr>
        <p:txBody>
          <a:bodyPr wrap="none" rtlCol="0">
            <a:spAutoFit/>
          </a:bodyPr>
          <a:lstStyle/>
          <a:p>
            <a:r>
              <a:rPr lang="en-US" sz="1400" dirty="0" smtClean="0"/>
              <a:t>E-NNI</a:t>
            </a:r>
          </a:p>
          <a:p>
            <a:r>
              <a:rPr lang="en-US" sz="1400" dirty="0" smtClean="0"/>
              <a:t>Link 4</a:t>
            </a:r>
            <a:endParaRPr lang="en-GB" sz="1400" dirty="0"/>
          </a:p>
        </p:txBody>
      </p:sp>
      <p:grpSp>
        <p:nvGrpSpPr>
          <p:cNvPr id="304" name="Group 303"/>
          <p:cNvGrpSpPr/>
          <p:nvPr/>
        </p:nvGrpSpPr>
        <p:grpSpPr>
          <a:xfrm>
            <a:off x="11151150" y="2980655"/>
            <a:ext cx="792088" cy="792088"/>
            <a:chOff x="8993088" y="4152528"/>
            <a:chExt cx="792088" cy="792088"/>
          </a:xfrm>
        </p:grpSpPr>
        <p:sp>
          <p:nvSpPr>
            <p:cNvPr id="305" name="Isosceles Triangle 304"/>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06" name="Group 178"/>
            <p:cNvGrpSpPr/>
            <p:nvPr/>
          </p:nvGrpSpPr>
          <p:grpSpPr>
            <a:xfrm>
              <a:off x="8993088" y="4440560"/>
              <a:ext cx="216024" cy="216023"/>
              <a:chOff x="9209112" y="7464897"/>
              <a:chExt cx="432048" cy="216023"/>
            </a:xfrm>
          </p:grpSpPr>
          <p:sp>
            <p:nvSpPr>
              <p:cNvPr id="318" name="Flowchart: Delay 31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9" name="Flowchart: Delay 31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07" name="Isosceles Triangle 306"/>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8" name="Isosceles Triangle 307"/>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09" name="Group 183"/>
            <p:cNvGrpSpPr/>
            <p:nvPr/>
          </p:nvGrpSpPr>
          <p:grpSpPr>
            <a:xfrm>
              <a:off x="9281120" y="4440560"/>
              <a:ext cx="216024" cy="216023"/>
              <a:chOff x="9209112" y="7464897"/>
              <a:chExt cx="432048" cy="216023"/>
            </a:xfrm>
          </p:grpSpPr>
          <p:sp>
            <p:nvSpPr>
              <p:cNvPr id="316" name="Flowchart: Delay 31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7" name="Flowchart: Delay 31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10" name="Isosceles Triangle 309"/>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1" name="Isosceles Triangle 310"/>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12" name="Group 188"/>
            <p:cNvGrpSpPr/>
            <p:nvPr/>
          </p:nvGrpSpPr>
          <p:grpSpPr>
            <a:xfrm>
              <a:off x="9569152" y="4440560"/>
              <a:ext cx="216024" cy="216023"/>
              <a:chOff x="9209112" y="7464897"/>
              <a:chExt cx="432048" cy="216023"/>
            </a:xfrm>
          </p:grpSpPr>
          <p:sp>
            <p:nvSpPr>
              <p:cNvPr id="314" name="Flowchart: Delay 31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5" name="Flowchart: Delay 31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13" name="Isosceles Triangle 312"/>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25" name="Group 324"/>
          <p:cNvGrpSpPr/>
          <p:nvPr/>
        </p:nvGrpSpPr>
        <p:grpSpPr>
          <a:xfrm>
            <a:off x="7264896" y="4348807"/>
            <a:ext cx="4528592" cy="216024"/>
            <a:chOff x="7120880" y="5376664"/>
            <a:chExt cx="4528592" cy="216024"/>
          </a:xfrm>
        </p:grpSpPr>
        <p:sp>
          <p:nvSpPr>
            <p:cNvPr id="143" name="Isosceles Triangle 142"/>
            <p:cNvSpPr/>
            <p:nvPr/>
          </p:nvSpPr>
          <p:spPr bwMode="auto">
            <a:xfrm flipV="1">
              <a:off x="112253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1" name="Isosceles Triangle 320"/>
            <p:cNvSpPr/>
            <p:nvPr/>
          </p:nvSpPr>
          <p:spPr bwMode="auto">
            <a:xfrm flipV="1">
              <a:off x="102251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2" name="Isosceles Triangle 321"/>
            <p:cNvSpPr/>
            <p:nvPr/>
          </p:nvSpPr>
          <p:spPr bwMode="auto">
            <a:xfrm flipV="1">
              <a:off x="9217024"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3" name="Isosceles Triangle 322"/>
            <p:cNvSpPr/>
            <p:nvPr/>
          </p:nvSpPr>
          <p:spPr bwMode="auto">
            <a:xfrm flipV="1">
              <a:off x="8208912"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4" name="Isosceles Triangle 323"/>
            <p:cNvSpPr/>
            <p:nvPr/>
          </p:nvSpPr>
          <p:spPr bwMode="auto">
            <a:xfrm flipV="1">
              <a:off x="7120880"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26" name="Group 325"/>
          <p:cNvGrpSpPr/>
          <p:nvPr/>
        </p:nvGrpSpPr>
        <p:grpSpPr>
          <a:xfrm>
            <a:off x="1000200" y="4348807"/>
            <a:ext cx="4528592" cy="216024"/>
            <a:chOff x="7120880" y="5376664"/>
            <a:chExt cx="4528592" cy="216024"/>
          </a:xfrm>
        </p:grpSpPr>
        <p:sp>
          <p:nvSpPr>
            <p:cNvPr id="327" name="Isosceles Triangle 326"/>
            <p:cNvSpPr/>
            <p:nvPr/>
          </p:nvSpPr>
          <p:spPr bwMode="auto">
            <a:xfrm flipV="1">
              <a:off x="112253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flipV="1">
              <a:off x="10225136"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Isosceles Triangle 328"/>
            <p:cNvSpPr/>
            <p:nvPr/>
          </p:nvSpPr>
          <p:spPr bwMode="auto">
            <a:xfrm flipV="1">
              <a:off x="9217024"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0" name="Isosceles Triangle 329"/>
            <p:cNvSpPr/>
            <p:nvPr/>
          </p:nvSpPr>
          <p:spPr bwMode="auto">
            <a:xfrm flipV="1">
              <a:off x="8208912"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flipV="1">
              <a:off x="7120880" y="537666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33" name="Straight Connector 332"/>
          <p:cNvCxnSpPr/>
          <p:nvPr/>
        </p:nvCxnSpPr>
        <p:spPr bwMode="auto">
          <a:xfrm flipH="1">
            <a:off x="3232450" y="6221015"/>
            <a:ext cx="63367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39" name="TextBox 338"/>
          <p:cNvSpPr txBox="1"/>
          <p:nvPr/>
        </p:nvSpPr>
        <p:spPr>
          <a:xfrm>
            <a:off x="4672608" y="5952728"/>
            <a:ext cx="1872208" cy="307777"/>
          </a:xfrm>
          <a:prstGeom prst="rect">
            <a:avLst/>
          </a:prstGeom>
          <a:noFill/>
        </p:spPr>
        <p:txBody>
          <a:bodyPr wrap="square" rtlCol="0">
            <a:spAutoFit/>
          </a:bodyPr>
          <a:lstStyle/>
          <a:p>
            <a:pPr algn="ctr"/>
            <a:r>
              <a:rPr lang="en-US" sz="1400" dirty="0" smtClean="0"/>
              <a:t>Intra-DAS Link</a:t>
            </a:r>
            <a:endParaRPr lang="en-GB" sz="1400" dirty="0"/>
          </a:p>
        </p:txBody>
      </p:sp>
      <p:sp>
        <p:nvSpPr>
          <p:cNvPr id="342" name="TextBox 341"/>
          <p:cNvSpPr txBox="1"/>
          <p:nvPr/>
        </p:nvSpPr>
        <p:spPr>
          <a:xfrm>
            <a:off x="64096" y="9276129"/>
            <a:ext cx="3264035" cy="276999"/>
          </a:xfrm>
          <a:prstGeom prst="rect">
            <a:avLst/>
          </a:prstGeom>
          <a:noFill/>
        </p:spPr>
        <p:txBody>
          <a:bodyPr wrap="none" rtlCol="0">
            <a:spAutoFit/>
          </a:bodyPr>
          <a:lstStyle/>
          <a:p>
            <a:r>
              <a:rPr lang="en-GB" sz="1200" dirty="0" smtClean="0"/>
              <a:t>DSS: Distributed SNC protection </a:t>
            </a:r>
            <a:r>
              <a:rPr lang="en-GB" sz="1200" dirty="0" err="1" smtClean="0"/>
              <a:t>Sublayer</a:t>
            </a:r>
            <a:endParaRPr lang="en-US" sz="1200" dirty="0"/>
          </a:p>
        </p:txBody>
      </p:sp>
      <p:sp>
        <p:nvSpPr>
          <p:cNvPr id="282" name="TextBox 281"/>
          <p:cNvSpPr txBox="1"/>
          <p:nvPr/>
        </p:nvSpPr>
        <p:spPr>
          <a:xfrm>
            <a:off x="64096" y="2764631"/>
            <a:ext cx="648072" cy="430887"/>
          </a:xfrm>
          <a:prstGeom prst="rect">
            <a:avLst/>
          </a:prstGeom>
          <a:noFill/>
        </p:spPr>
        <p:txBody>
          <a:bodyPr wrap="square" rtlCol="0">
            <a:spAutoFit/>
          </a:bodyPr>
          <a:lstStyle/>
          <a:p>
            <a:pPr algn="ctr"/>
            <a:r>
              <a:rPr lang="en-GB" sz="1100" b="0" dirty="0" smtClean="0"/>
              <a:t>EC NO</a:t>
            </a:r>
            <a:endParaRPr lang="en-US" sz="1100" b="0" dirty="0" smtClean="0"/>
          </a:p>
          <a:p>
            <a:pPr algn="ctr"/>
            <a:r>
              <a:rPr lang="en-GB" sz="1100" b="0" dirty="0" smtClean="0"/>
              <a:t>MEP</a:t>
            </a:r>
            <a:endParaRPr lang="en-GB" sz="1100" b="0" dirty="0"/>
          </a:p>
        </p:txBody>
      </p:sp>
      <p:sp>
        <p:nvSpPr>
          <p:cNvPr id="284" name="TextBox 283"/>
          <p:cNvSpPr txBox="1"/>
          <p:nvPr/>
        </p:nvSpPr>
        <p:spPr>
          <a:xfrm>
            <a:off x="-79920" y="3485872"/>
            <a:ext cx="936104" cy="430887"/>
          </a:xfrm>
          <a:prstGeom prst="rect">
            <a:avLst/>
          </a:prstGeom>
          <a:noFill/>
        </p:spPr>
        <p:txBody>
          <a:bodyPr wrap="square" rtlCol="0">
            <a:spAutoFit/>
          </a:bodyPr>
          <a:lstStyle/>
          <a:p>
            <a:pPr algn="ctr"/>
            <a:r>
              <a:rPr lang="en-GB" sz="1100" b="0" dirty="0" smtClean="0"/>
              <a:t>EC E-NNI</a:t>
            </a:r>
            <a:endParaRPr lang="en-US" sz="1100" b="0" dirty="0" smtClean="0"/>
          </a:p>
          <a:p>
            <a:pPr algn="ctr"/>
            <a:r>
              <a:rPr lang="en-GB" sz="1100" b="0" dirty="0" smtClean="0"/>
              <a:t>MEP</a:t>
            </a:r>
            <a:endParaRPr lang="en-GB" sz="1100" b="0" dirty="0"/>
          </a:p>
        </p:txBody>
      </p:sp>
      <p:sp>
        <p:nvSpPr>
          <p:cNvPr id="286" name="TextBox 285"/>
          <p:cNvSpPr txBox="1"/>
          <p:nvPr/>
        </p:nvSpPr>
        <p:spPr>
          <a:xfrm>
            <a:off x="64096" y="3125832"/>
            <a:ext cx="648072" cy="430887"/>
          </a:xfrm>
          <a:prstGeom prst="rect">
            <a:avLst/>
          </a:prstGeom>
          <a:noFill/>
        </p:spPr>
        <p:txBody>
          <a:bodyPr wrap="square" rtlCol="0">
            <a:spAutoFit/>
          </a:bodyPr>
          <a:lstStyle/>
          <a:p>
            <a:pPr algn="ctr"/>
            <a:r>
              <a:rPr lang="en-GB" sz="1100" b="0" dirty="0" smtClean="0"/>
              <a:t>EC SP</a:t>
            </a:r>
            <a:endParaRPr lang="en-US" sz="1100" b="0" dirty="0" smtClean="0"/>
          </a:p>
          <a:p>
            <a:pPr algn="ctr"/>
            <a:r>
              <a:rPr lang="en-GB" sz="1100" b="0" dirty="0" smtClean="0"/>
              <a:t>MIP</a:t>
            </a:r>
            <a:endParaRPr lang="en-GB" sz="1100" b="0" dirty="0"/>
          </a:p>
        </p:txBody>
      </p:sp>
      <p:sp>
        <p:nvSpPr>
          <p:cNvPr id="288" name="TextBox 287"/>
          <p:cNvSpPr txBox="1"/>
          <p:nvPr/>
        </p:nvSpPr>
        <p:spPr>
          <a:xfrm>
            <a:off x="6040760" y="3124671"/>
            <a:ext cx="648072" cy="430887"/>
          </a:xfrm>
          <a:prstGeom prst="rect">
            <a:avLst/>
          </a:prstGeom>
          <a:noFill/>
        </p:spPr>
        <p:txBody>
          <a:bodyPr wrap="square" rtlCol="0">
            <a:spAutoFit/>
          </a:bodyPr>
          <a:lstStyle/>
          <a:p>
            <a:pPr algn="ctr"/>
            <a:r>
              <a:rPr lang="en-GB" sz="1100" b="0" dirty="0" smtClean="0"/>
              <a:t>EC NO</a:t>
            </a:r>
            <a:endParaRPr lang="en-US" sz="1100" b="0" dirty="0" smtClean="0"/>
          </a:p>
          <a:p>
            <a:pPr algn="ctr"/>
            <a:r>
              <a:rPr lang="en-GB" sz="1100" b="0" dirty="0" smtClean="0"/>
              <a:t>MIP</a:t>
            </a:r>
            <a:endParaRPr lang="en-GB" sz="1100" b="0" dirty="0"/>
          </a:p>
        </p:txBody>
      </p:sp>
      <p:sp>
        <p:nvSpPr>
          <p:cNvPr id="332" name="TextBox 331"/>
          <p:cNvSpPr txBox="1"/>
          <p:nvPr/>
        </p:nvSpPr>
        <p:spPr>
          <a:xfrm>
            <a:off x="64096" y="4276799"/>
            <a:ext cx="648072" cy="430887"/>
          </a:xfrm>
          <a:prstGeom prst="rect">
            <a:avLst/>
          </a:prstGeom>
          <a:noFill/>
        </p:spPr>
        <p:txBody>
          <a:bodyPr wrap="square" rtlCol="0">
            <a:spAutoFit/>
          </a:bodyPr>
          <a:lstStyle/>
          <a:p>
            <a:pPr algn="ctr"/>
            <a:r>
              <a:rPr lang="en-GB" sz="1100" b="0" dirty="0" smtClean="0"/>
              <a:t>Link</a:t>
            </a:r>
            <a:endParaRPr lang="en-US" sz="1100" b="0" dirty="0" smtClean="0"/>
          </a:p>
          <a:p>
            <a:pPr algn="ctr"/>
            <a:r>
              <a:rPr lang="en-GB" sz="1100" b="0" dirty="0" smtClean="0"/>
              <a:t>MEP</a:t>
            </a:r>
            <a:endParaRPr lang="en-GB" sz="1100" b="0" dirty="0"/>
          </a:p>
        </p:txBody>
      </p:sp>
      <p:sp>
        <p:nvSpPr>
          <p:cNvPr id="334" name="TextBox 333"/>
          <p:cNvSpPr txBox="1"/>
          <p:nvPr/>
        </p:nvSpPr>
        <p:spPr>
          <a:xfrm>
            <a:off x="5896744" y="3484711"/>
            <a:ext cx="936104" cy="430887"/>
          </a:xfrm>
          <a:prstGeom prst="rect">
            <a:avLst/>
          </a:prstGeom>
          <a:noFill/>
        </p:spPr>
        <p:txBody>
          <a:bodyPr wrap="square" rtlCol="0">
            <a:spAutoFit/>
          </a:bodyPr>
          <a:lstStyle/>
          <a:p>
            <a:pPr algn="ctr"/>
            <a:r>
              <a:rPr lang="en-GB" sz="1100" b="0" dirty="0" smtClean="0"/>
              <a:t>EC SNCP</a:t>
            </a:r>
            <a:endParaRPr lang="en-US" sz="1100" b="0" dirty="0" smtClean="0"/>
          </a:p>
          <a:p>
            <a:pPr algn="ctr"/>
            <a:r>
              <a:rPr lang="en-GB" sz="1100" b="0" dirty="0" smtClean="0"/>
              <a:t>MEP</a:t>
            </a:r>
            <a:endParaRPr lang="en-GB" sz="1100" b="0" dirty="0"/>
          </a:p>
        </p:txBody>
      </p:sp>
      <p:sp>
        <p:nvSpPr>
          <p:cNvPr id="335" name="Rectangle 334"/>
          <p:cNvSpPr/>
          <p:nvPr/>
        </p:nvSpPr>
        <p:spPr bwMode="auto">
          <a:xfrm flipH="1">
            <a:off x="7336904" y="2692623"/>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336" name="TextBox 335"/>
          <p:cNvSpPr txBox="1"/>
          <p:nvPr/>
        </p:nvSpPr>
        <p:spPr>
          <a:xfrm>
            <a:off x="4168552" y="1632248"/>
            <a:ext cx="627095" cy="646331"/>
          </a:xfrm>
          <a:prstGeom prst="rect">
            <a:avLst/>
          </a:prstGeom>
          <a:noFill/>
        </p:spPr>
        <p:txBody>
          <a:bodyPr wrap="none" rtlCol="0">
            <a:spAutoFit/>
          </a:bodyPr>
          <a:lstStyle/>
          <a:p>
            <a:r>
              <a:rPr lang="en-GB" sz="1800" dirty="0" smtClean="0">
                <a:solidFill>
                  <a:srgbClr val="C00000"/>
                </a:solidFill>
              </a:rPr>
              <a:t>@A</a:t>
            </a:r>
          </a:p>
          <a:p>
            <a:r>
              <a:rPr lang="en-GB" sz="1800" dirty="0" smtClean="0"/>
              <a:t>@W</a:t>
            </a:r>
            <a:endParaRPr lang="en-US" sz="1800" dirty="0"/>
          </a:p>
        </p:txBody>
      </p:sp>
      <p:sp>
        <p:nvSpPr>
          <p:cNvPr id="337" name="TextBox 336"/>
          <p:cNvSpPr txBox="1"/>
          <p:nvPr/>
        </p:nvSpPr>
        <p:spPr>
          <a:xfrm>
            <a:off x="8070073" y="1705997"/>
            <a:ext cx="575799" cy="646331"/>
          </a:xfrm>
          <a:prstGeom prst="rect">
            <a:avLst/>
          </a:prstGeom>
          <a:noFill/>
        </p:spPr>
        <p:txBody>
          <a:bodyPr wrap="none" rtlCol="0">
            <a:spAutoFit/>
          </a:bodyPr>
          <a:lstStyle/>
          <a:p>
            <a:r>
              <a:rPr lang="en-GB" sz="1800" dirty="0" smtClean="0">
                <a:solidFill>
                  <a:srgbClr val="C00000"/>
                </a:solidFill>
              </a:rPr>
              <a:t>@D</a:t>
            </a:r>
          </a:p>
          <a:p>
            <a:r>
              <a:rPr lang="en-GB" sz="1800" dirty="0" smtClean="0"/>
              <a:t>@P</a:t>
            </a:r>
            <a:endParaRPr lang="en-US" sz="1800" dirty="0"/>
          </a:p>
        </p:txBody>
      </p:sp>
      <p:sp>
        <p:nvSpPr>
          <p:cNvPr id="338" name="TextBox 337"/>
          <p:cNvSpPr txBox="1"/>
          <p:nvPr/>
        </p:nvSpPr>
        <p:spPr>
          <a:xfrm>
            <a:off x="3592488" y="1633989"/>
            <a:ext cx="575799" cy="646331"/>
          </a:xfrm>
          <a:prstGeom prst="rect">
            <a:avLst/>
          </a:prstGeom>
          <a:noFill/>
        </p:spPr>
        <p:txBody>
          <a:bodyPr wrap="none" rtlCol="0">
            <a:spAutoFit/>
          </a:bodyPr>
          <a:lstStyle/>
          <a:p>
            <a:r>
              <a:rPr lang="en-GB" sz="1800" dirty="0" smtClean="0">
                <a:solidFill>
                  <a:srgbClr val="C00000"/>
                </a:solidFill>
              </a:rPr>
              <a:t>@A</a:t>
            </a:r>
          </a:p>
          <a:p>
            <a:r>
              <a:rPr lang="en-GB" sz="1800" dirty="0" smtClean="0"/>
              <a:t>@A</a:t>
            </a:r>
            <a:endParaRPr lang="en-US" sz="1800" dirty="0"/>
          </a:p>
        </p:txBody>
      </p:sp>
      <p:sp>
        <p:nvSpPr>
          <p:cNvPr id="340" name="TextBox 339"/>
          <p:cNvSpPr txBox="1"/>
          <p:nvPr/>
        </p:nvSpPr>
        <p:spPr>
          <a:xfrm>
            <a:off x="5320945" y="1632248"/>
            <a:ext cx="575799" cy="646331"/>
          </a:xfrm>
          <a:prstGeom prst="rect">
            <a:avLst/>
          </a:prstGeom>
          <a:noFill/>
        </p:spPr>
        <p:txBody>
          <a:bodyPr wrap="none" rtlCol="0">
            <a:spAutoFit/>
          </a:bodyPr>
          <a:lstStyle/>
          <a:p>
            <a:r>
              <a:rPr lang="en-GB" sz="1800" dirty="0" smtClean="0">
                <a:solidFill>
                  <a:srgbClr val="C00000"/>
                </a:solidFill>
              </a:rPr>
              <a:t>@B</a:t>
            </a:r>
          </a:p>
          <a:p>
            <a:r>
              <a:rPr lang="en-GB" sz="1800" dirty="0" smtClean="0"/>
              <a:t>@B</a:t>
            </a:r>
            <a:endParaRPr lang="en-US" sz="1800" dirty="0"/>
          </a:p>
        </p:txBody>
      </p:sp>
      <p:sp>
        <p:nvSpPr>
          <p:cNvPr id="341" name="TextBox 340"/>
          <p:cNvSpPr txBox="1"/>
          <p:nvPr/>
        </p:nvSpPr>
        <p:spPr>
          <a:xfrm>
            <a:off x="6905121" y="1704256"/>
            <a:ext cx="575799" cy="646331"/>
          </a:xfrm>
          <a:prstGeom prst="rect">
            <a:avLst/>
          </a:prstGeom>
          <a:noFill/>
        </p:spPr>
        <p:txBody>
          <a:bodyPr wrap="none" rtlCol="0">
            <a:spAutoFit/>
          </a:bodyPr>
          <a:lstStyle/>
          <a:p>
            <a:r>
              <a:rPr lang="en-GB" sz="1800" dirty="0" smtClean="0">
                <a:solidFill>
                  <a:srgbClr val="C00000"/>
                </a:solidFill>
              </a:rPr>
              <a:t>@C</a:t>
            </a:r>
          </a:p>
          <a:p>
            <a:r>
              <a:rPr lang="en-GB" sz="1800" dirty="0" smtClean="0"/>
              <a:t>@C</a:t>
            </a:r>
            <a:endParaRPr lang="en-US" sz="1800" dirty="0"/>
          </a:p>
        </p:txBody>
      </p:sp>
      <p:sp>
        <p:nvSpPr>
          <p:cNvPr id="343" name="TextBox 342"/>
          <p:cNvSpPr txBox="1"/>
          <p:nvPr/>
        </p:nvSpPr>
        <p:spPr>
          <a:xfrm>
            <a:off x="8561305" y="1704256"/>
            <a:ext cx="575799" cy="646331"/>
          </a:xfrm>
          <a:prstGeom prst="rect">
            <a:avLst/>
          </a:prstGeom>
          <a:noFill/>
        </p:spPr>
        <p:txBody>
          <a:bodyPr wrap="none" rtlCol="0">
            <a:spAutoFit/>
          </a:bodyPr>
          <a:lstStyle/>
          <a:p>
            <a:r>
              <a:rPr lang="en-GB" sz="1800" dirty="0" smtClean="0">
                <a:solidFill>
                  <a:srgbClr val="C00000"/>
                </a:solidFill>
              </a:rPr>
              <a:t>@D</a:t>
            </a:r>
          </a:p>
          <a:p>
            <a:r>
              <a:rPr lang="en-GB" sz="1800" dirty="0" smtClean="0"/>
              <a:t>@D</a:t>
            </a:r>
            <a:endParaRPr lang="en-US" sz="1800" dirty="0"/>
          </a:p>
        </p:txBody>
      </p:sp>
      <p:sp>
        <p:nvSpPr>
          <p:cNvPr id="344" name="TextBox 343"/>
          <p:cNvSpPr txBox="1"/>
          <p:nvPr/>
        </p:nvSpPr>
        <p:spPr>
          <a:xfrm>
            <a:off x="7429889" y="1704256"/>
            <a:ext cx="627095" cy="646331"/>
          </a:xfrm>
          <a:prstGeom prst="rect">
            <a:avLst/>
          </a:prstGeom>
          <a:noFill/>
        </p:spPr>
        <p:txBody>
          <a:bodyPr wrap="none" rtlCol="0">
            <a:spAutoFit/>
          </a:bodyPr>
          <a:lstStyle/>
          <a:p>
            <a:r>
              <a:rPr lang="en-GB" sz="1800" dirty="0" smtClean="0">
                <a:solidFill>
                  <a:srgbClr val="C00000"/>
                </a:solidFill>
              </a:rPr>
              <a:t>@C</a:t>
            </a:r>
          </a:p>
          <a:p>
            <a:r>
              <a:rPr lang="en-GB" sz="1800" dirty="0" smtClean="0"/>
              <a:t>@W</a:t>
            </a:r>
            <a:endParaRPr lang="en-US" sz="1800" dirty="0"/>
          </a:p>
        </p:txBody>
      </p:sp>
      <p:sp>
        <p:nvSpPr>
          <p:cNvPr id="345" name="TextBox 344"/>
          <p:cNvSpPr txBox="1"/>
          <p:nvPr/>
        </p:nvSpPr>
        <p:spPr>
          <a:xfrm>
            <a:off x="4829713" y="1633989"/>
            <a:ext cx="575799" cy="646331"/>
          </a:xfrm>
          <a:prstGeom prst="rect">
            <a:avLst/>
          </a:prstGeom>
          <a:noFill/>
        </p:spPr>
        <p:txBody>
          <a:bodyPr wrap="none" rtlCol="0">
            <a:spAutoFit/>
          </a:bodyPr>
          <a:lstStyle/>
          <a:p>
            <a:r>
              <a:rPr lang="en-GB" sz="1800" dirty="0" smtClean="0">
                <a:solidFill>
                  <a:srgbClr val="C00000"/>
                </a:solidFill>
              </a:rPr>
              <a:t>@B</a:t>
            </a:r>
          </a:p>
          <a:p>
            <a:r>
              <a:rPr lang="en-GB" sz="1800" dirty="0" smtClean="0"/>
              <a:t>@P</a:t>
            </a:r>
            <a:endParaRPr lang="en-US" sz="1800" dirty="0"/>
          </a:p>
        </p:txBody>
      </p:sp>
      <p:cxnSp>
        <p:nvCxnSpPr>
          <p:cNvPr id="346" name="Straight Connector 345"/>
          <p:cNvCxnSpPr/>
          <p:nvPr/>
        </p:nvCxnSpPr>
        <p:spPr bwMode="auto">
          <a:xfrm>
            <a:off x="395252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1" name="Straight Connector 350"/>
          <p:cNvCxnSpPr/>
          <p:nvPr/>
        </p:nvCxnSpPr>
        <p:spPr bwMode="auto">
          <a:xfrm>
            <a:off x="438457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3" name="Straight Connector 352"/>
          <p:cNvCxnSpPr/>
          <p:nvPr/>
        </p:nvCxnSpPr>
        <p:spPr bwMode="auto">
          <a:xfrm>
            <a:off x="510465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4" name="Straight Connector 353"/>
          <p:cNvCxnSpPr/>
          <p:nvPr/>
        </p:nvCxnSpPr>
        <p:spPr bwMode="auto">
          <a:xfrm>
            <a:off x="5608712"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5" name="Straight Connector 354"/>
          <p:cNvCxnSpPr/>
          <p:nvPr/>
        </p:nvCxnSpPr>
        <p:spPr bwMode="auto">
          <a:xfrm>
            <a:off x="719288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6" name="Straight Connector 355"/>
          <p:cNvCxnSpPr/>
          <p:nvPr/>
        </p:nvCxnSpPr>
        <p:spPr bwMode="auto">
          <a:xfrm>
            <a:off x="762493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7" name="Straight Connector 356"/>
          <p:cNvCxnSpPr/>
          <p:nvPr/>
        </p:nvCxnSpPr>
        <p:spPr bwMode="auto">
          <a:xfrm>
            <a:off x="8345016" y="2064296"/>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8" name="Straight Connector 357"/>
          <p:cNvCxnSpPr/>
          <p:nvPr/>
        </p:nvCxnSpPr>
        <p:spPr bwMode="auto">
          <a:xfrm>
            <a:off x="8849072"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359" name="TextBox 358"/>
          <p:cNvSpPr txBox="1"/>
          <p:nvPr/>
        </p:nvSpPr>
        <p:spPr>
          <a:xfrm>
            <a:off x="928457" y="1633989"/>
            <a:ext cx="588623" cy="646331"/>
          </a:xfrm>
          <a:prstGeom prst="rect">
            <a:avLst/>
          </a:prstGeom>
          <a:noFill/>
        </p:spPr>
        <p:txBody>
          <a:bodyPr wrap="none" rtlCol="0">
            <a:spAutoFit/>
          </a:bodyPr>
          <a:lstStyle/>
          <a:p>
            <a:r>
              <a:rPr lang="en-GB" sz="1800" dirty="0" smtClean="0">
                <a:solidFill>
                  <a:srgbClr val="C00000"/>
                </a:solidFill>
              </a:rPr>
              <a:t>@O</a:t>
            </a:r>
          </a:p>
          <a:p>
            <a:r>
              <a:rPr lang="en-GB" sz="1800" dirty="0" smtClean="0"/>
              <a:t>@S</a:t>
            </a:r>
            <a:endParaRPr lang="en-US" sz="1800" dirty="0"/>
          </a:p>
        </p:txBody>
      </p:sp>
      <p:sp>
        <p:nvSpPr>
          <p:cNvPr id="360" name="TextBox 359"/>
          <p:cNvSpPr txBox="1"/>
          <p:nvPr/>
        </p:nvSpPr>
        <p:spPr>
          <a:xfrm>
            <a:off x="1936569" y="1632248"/>
            <a:ext cx="562975" cy="646331"/>
          </a:xfrm>
          <a:prstGeom prst="rect">
            <a:avLst/>
          </a:prstGeom>
          <a:noFill/>
        </p:spPr>
        <p:txBody>
          <a:bodyPr wrap="none" rtlCol="0">
            <a:spAutoFit/>
          </a:bodyPr>
          <a:lstStyle/>
          <a:p>
            <a:r>
              <a:rPr lang="en-GB" sz="1800" dirty="0" smtClean="0">
                <a:solidFill>
                  <a:srgbClr val="C00000"/>
                </a:solidFill>
              </a:rPr>
              <a:t>@P</a:t>
            </a:r>
          </a:p>
          <a:p>
            <a:r>
              <a:rPr lang="en-GB" sz="1800" dirty="0" smtClean="0"/>
              <a:t>@S</a:t>
            </a:r>
            <a:endParaRPr lang="en-US" sz="1800" dirty="0"/>
          </a:p>
        </p:txBody>
      </p:sp>
      <p:sp>
        <p:nvSpPr>
          <p:cNvPr id="361" name="TextBox 360"/>
          <p:cNvSpPr txBox="1"/>
          <p:nvPr/>
        </p:nvSpPr>
        <p:spPr>
          <a:xfrm>
            <a:off x="2970329" y="1632248"/>
            <a:ext cx="575799" cy="646331"/>
          </a:xfrm>
          <a:prstGeom prst="rect">
            <a:avLst/>
          </a:prstGeom>
          <a:noFill/>
        </p:spPr>
        <p:txBody>
          <a:bodyPr wrap="none" rtlCol="0">
            <a:spAutoFit/>
          </a:bodyPr>
          <a:lstStyle/>
          <a:p>
            <a:r>
              <a:rPr lang="en-GB" sz="1800" dirty="0" smtClean="0">
                <a:solidFill>
                  <a:srgbClr val="C00000"/>
                </a:solidFill>
              </a:rPr>
              <a:t>@K</a:t>
            </a:r>
          </a:p>
          <a:p>
            <a:r>
              <a:rPr lang="en-GB" sz="1800" dirty="0" smtClean="0"/>
              <a:t>@K</a:t>
            </a:r>
            <a:endParaRPr lang="en-US" sz="1800" dirty="0"/>
          </a:p>
        </p:txBody>
      </p:sp>
      <p:cxnSp>
        <p:nvCxnSpPr>
          <p:cNvPr id="362" name="Straight Connector 361"/>
          <p:cNvCxnSpPr/>
          <p:nvPr/>
        </p:nvCxnSpPr>
        <p:spPr bwMode="auto">
          <a:xfrm>
            <a:off x="3232448"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63" name="Straight Connector 362"/>
          <p:cNvCxnSpPr/>
          <p:nvPr/>
        </p:nvCxnSpPr>
        <p:spPr bwMode="auto">
          <a:xfrm>
            <a:off x="2224336"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66" name="Straight Connector 365"/>
          <p:cNvCxnSpPr/>
          <p:nvPr/>
        </p:nvCxnSpPr>
        <p:spPr bwMode="auto">
          <a:xfrm>
            <a:off x="1216224"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367" name="TextBox 366"/>
          <p:cNvSpPr txBox="1"/>
          <p:nvPr/>
        </p:nvSpPr>
        <p:spPr>
          <a:xfrm>
            <a:off x="10191841" y="1705997"/>
            <a:ext cx="588623" cy="646331"/>
          </a:xfrm>
          <a:prstGeom prst="rect">
            <a:avLst/>
          </a:prstGeom>
          <a:noFill/>
        </p:spPr>
        <p:txBody>
          <a:bodyPr wrap="none" rtlCol="0">
            <a:spAutoFit/>
          </a:bodyPr>
          <a:lstStyle/>
          <a:p>
            <a:r>
              <a:rPr lang="en-GB" sz="1800" dirty="0" smtClean="0">
                <a:solidFill>
                  <a:srgbClr val="C00000"/>
                </a:solidFill>
              </a:rPr>
              <a:t>@Q</a:t>
            </a:r>
          </a:p>
          <a:p>
            <a:r>
              <a:rPr lang="en-GB" sz="1800" dirty="0" smtClean="0"/>
              <a:t>@S</a:t>
            </a:r>
            <a:endParaRPr lang="en-US" sz="1800" dirty="0"/>
          </a:p>
        </p:txBody>
      </p:sp>
      <p:sp>
        <p:nvSpPr>
          <p:cNvPr id="368" name="TextBox 367"/>
          <p:cNvSpPr txBox="1"/>
          <p:nvPr/>
        </p:nvSpPr>
        <p:spPr>
          <a:xfrm>
            <a:off x="11199953" y="1704256"/>
            <a:ext cx="575799" cy="646331"/>
          </a:xfrm>
          <a:prstGeom prst="rect">
            <a:avLst/>
          </a:prstGeom>
          <a:noFill/>
        </p:spPr>
        <p:txBody>
          <a:bodyPr wrap="none" rtlCol="0">
            <a:spAutoFit/>
          </a:bodyPr>
          <a:lstStyle/>
          <a:p>
            <a:r>
              <a:rPr lang="en-GB" sz="1800" dirty="0" smtClean="0">
                <a:solidFill>
                  <a:srgbClr val="C00000"/>
                </a:solidFill>
              </a:rPr>
              <a:t>@R</a:t>
            </a:r>
          </a:p>
          <a:p>
            <a:r>
              <a:rPr lang="en-GB" sz="1800" dirty="0" smtClean="0"/>
              <a:t>@S</a:t>
            </a:r>
            <a:endParaRPr lang="en-US" sz="1800" dirty="0"/>
          </a:p>
        </p:txBody>
      </p:sp>
      <p:sp>
        <p:nvSpPr>
          <p:cNvPr id="369" name="TextBox 368"/>
          <p:cNvSpPr txBox="1"/>
          <p:nvPr/>
        </p:nvSpPr>
        <p:spPr>
          <a:xfrm>
            <a:off x="9281385" y="1705997"/>
            <a:ext cx="550151" cy="646331"/>
          </a:xfrm>
          <a:prstGeom prst="rect">
            <a:avLst/>
          </a:prstGeom>
          <a:noFill/>
        </p:spPr>
        <p:txBody>
          <a:bodyPr wrap="none" rtlCol="0">
            <a:spAutoFit/>
          </a:bodyPr>
          <a:lstStyle/>
          <a:p>
            <a:r>
              <a:rPr lang="en-GB" sz="1800" dirty="0" smtClean="0">
                <a:solidFill>
                  <a:srgbClr val="C00000"/>
                </a:solidFill>
              </a:rPr>
              <a:t>@L</a:t>
            </a:r>
          </a:p>
          <a:p>
            <a:r>
              <a:rPr lang="en-GB" sz="1800" dirty="0" smtClean="0"/>
              <a:t>@L</a:t>
            </a:r>
            <a:endParaRPr lang="en-US" sz="1800" dirty="0"/>
          </a:p>
        </p:txBody>
      </p:sp>
      <p:cxnSp>
        <p:nvCxnSpPr>
          <p:cNvPr id="370" name="Straight Connector 369"/>
          <p:cNvCxnSpPr/>
          <p:nvPr/>
        </p:nvCxnSpPr>
        <p:spPr bwMode="auto">
          <a:xfrm>
            <a:off x="9543504" y="2280320"/>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71" name="Straight Connector 370"/>
          <p:cNvCxnSpPr/>
          <p:nvPr/>
        </p:nvCxnSpPr>
        <p:spPr bwMode="auto">
          <a:xfrm>
            <a:off x="11487720"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72" name="Straight Connector 371"/>
          <p:cNvCxnSpPr/>
          <p:nvPr/>
        </p:nvCxnSpPr>
        <p:spPr bwMode="auto">
          <a:xfrm>
            <a:off x="10479608" y="2280320"/>
            <a:ext cx="0" cy="72008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573" name="TextBox 572"/>
          <p:cNvSpPr txBox="1"/>
          <p:nvPr/>
        </p:nvSpPr>
        <p:spPr>
          <a:xfrm>
            <a:off x="6216593" y="5932983"/>
            <a:ext cx="1696375" cy="307777"/>
          </a:xfrm>
          <a:prstGeom prst="rect">
            <a:avLst/>
          </a:prstGeom>
          <a:noFill/>
        </p:spPr>
        <p:txBody>
          <a:bodyPr wrap="square" rtlCol="0">
            <a:spAutoFit/>
          </a:bodyPr>
          <a:lstStyle/>
          <a:p>
            <a:r>
              <a:rPr lang="en-US" sz="1400" dirty="0" smtClean="0">
                <a:solidFill>
                  <a:srgbClr val="FF0000"/>
                </a:solidFill>
              </a:rPr>
              <a:t>(I-NNI</a:t>
            </a:r>
            <a:r>
              <a:rPr lang="en-GB" sz="1400" dirty="0" smtClean="0">
                <a:solidFill>
                  <a:srgbClr val="FF0000"/>
                </a:solidFill>
              </a:rPr>
              <a:t>)</a:t>
            </a:r>
            <a:endParaRPr lang="en-GB" sz="1400" dirty="0">
              <a:solidFill>
                <a:srgbClr val="FF0000"/>
              </a:solidFill>
            </a:endParaRPr>
          </a:p>
        </p:txBody>
      </p:sp>
      <p:sp>
        <p:nvSpPr>
          <p:cNvPr id="349" name="TextBox 348"/>
          <p:cNvSpPr txBox="1"/>
          <p:nvPr/>
        </p:nvSpPr>
        <p:spPr>
          <a:xfrm>
            <a:off x="712168" y="6600800"/>
            <a:ext cx="4032448" cy="2031325"/>
          </a:xfrm>
          <a:prstGeom prst="rect">
            <a:avLst/>
          </a:prstGeom>
          <a:noFill/>
        </p:spPr>
        <p:txBody>
          <a:bodyPr wrap="square" rtlCol="0">
            <a:spAutoFit/>
          </a:bodyPr>
          <a:lstStyle/>
          <a:p>
            <a:r>
              <a:rPr lang="en-GB" sz="1800" u="sng" dirty="0" smtClean="0">
                <a:solidFill>
                  <a:srgbClr val="C00000"/>
                </a:solidFill>
              </a:rPr>
              <a:t>Network Operator MA has its MEP on E-NNI port. </a:t>
            </a:r>
          </a:p>
          <a:p>
            <a:endParaRPr lang="en-GB" sz="1800" dirty="0" smtClean="0">
              <a:solidFill>
                <a:srgbClr val="C00000"/>
              </a:solidFill>
            </a:endParaRPr>
          </a:p>
          <a:p>
            <a:r>
              <a:rPr lang="en-GB" sz="1800" dirty="0" smtClean="0">
                <a:solidFill>
                  <a:srgbClr val="C00000"/>
                </a:solidFill>
              </a:rPr>
              <a:t>Intra-DAS NNI port has only MIP function, as Intra-DAS link is considered part of operator network.</a:t>
            </a:r>
            <a:endParaRPr lang="en-US" sz="1800" dirty="0">
              <a:solidFill>
                <a:srgbClr val="C00000"/>
              </a:solidFill>
            </a:endParaRPr>
          </a:p>
        </p:txBody>
      </p:sp>
      <p:sp>
        <p:nvSpPr>
          <p:cNvPr id="347" name="TextBox 346"/>
          <p:cNvSpPr txBox="1"/>
          <p:nvPr/>
        </p:nvSpPr>
        <p:spPr>
          <a:xfrm>
            <a:off x="5248672" y="6456784"/>
            <a:ext cx="7200800" cy="3139321"/>
          </a:xfrm>
          <a:prstGeom prst="rect">
            <a:avLst/>
          </a:prstGeom>
          <a:noFill/>
        </p:spPr>
        <p:txBody>
          <a:bodyPr wrap="square" rtlCol="0">
            <a:spAutoFit/>
          </a:bodyPr>
          <a:lstStyle/>
          <a:p>
            <a:r>
              <a:rPr lang="en-GB" sz="1800" u="sng" dirty="0" smtClean="0">
                <a:solidFill>
                  <a:srgbClr val="C00000"/>
                </a:solidFill>
              </a:rPr>
              <a:t>Default mode</a:t>
            </a:r>
            <a:r>
              <a:rPr lang="en-GB" sz="1800" dirty="0" smtClean="0">
                <a:solidFill>
                  <a:srgbClr val="C00000"/>
                </a:solidFill>
              </a:rPr>
              <a:t>: MAC Address of MEP and MIP functions is inherited from EUI-48 of NNI ports (e.g. @A, @B, @C, @D, @K, @L, @O, @P, @Q, @R). </a:t>
            </a:r>
          </a:p>
          <a:p>
            <a:r>
              <a:rPr lang="en-GB" sz="1800" u="sng" dirty="0" smtClean="0">
                <a:solidFill>
                  <a:srgbClr val="C00000"/>
                </a:solidFill>
              </a:rPr>
              <a:t>Special mode</a:t>
            </a:r>
            <a:r>
              <a:rPr lang="en-GB" sz="1800" dirty="0" smtClean="0">
                <a:solidFill>
                  <a:srgbClr val="C00000"/>
                </a:solidFill>
              </a:rPr>
              <a:t>: EUI-48 value is not inherited in the following cases:</a:t>
            </a:r>
            <a:endParaRPr lang="en-US" sz="1800" dirty="0" smtClean="0">
              <a:solidFill>
                <a:srgbClr val="C00000"/>
              </a:solidFill>
            </a:endParaRPr>
          </a:p>
          <a:p>
            <a:pPr marL="365125" indent="-365125">
              <a:buFont typeface="Arial" pitchFamily="34" charset="0"/>
              <a:buChar char="•"/>
            </a:pPr>
            <a:r>
              <a:rPr lang="en-GB" sz="1800" dirty="0" smtClean="0">
                <a:solidFill>
                  <a:srgbClr val="C00000"/>
                </a:solidFill>
              </a:rPr>
              <a:t>EC MEP/MIP functions on E-NNI ports must have common MAC Address (@S) (replaces @O,P,Q,R)).</a:t>
            </a:r>
          </a:p>
          <a:p>
            <a:pPr marL="365125" indent="-365125">
              <a:buFont typeface="Arial" pitchFamily="34" charset="0"/>
              <a:buChar char="•"/>
            </a:pPr>
            <a:r>
              <a:rPr lang="en-GB" sz="1800" dirty="0" smtClean="0">
                <a:solidFill>
                  <a:srgbClr val="C00000"/>
                </a:solidFill>
              </a:rPr>
              <a:t>Working EC SNCP MEP/MIP functions on I-NNI ports must have common MAC Address (@W) (replaces @A,C). </a:t>
            </a:r>
          </a:p>
          <a:p>
            <a:pPr marL="365125" indent="-365125">
              <a:buFont typeface="Arial" pitchFamily="34" charset="0"/>
              <a:buChar char="•"/>
            </a:pPr>
            <a:r>
              <a:rPr lang="en-GB" sz="1800" dirty="0" smtClean="0">
                <a:solidFill>
                  <a:srgbClr val="C00000"/>
                </a:solidFill>
              </a:rPr>
              <a:t>Protection EC SNCP MEP/MIP functions on I-NNI ports must have common MAC Address (@P) (replaces @B,D).</a:t>
            </a:r>
          </a:p>
        </p:txBody>
      </p:sp>
      <p:sp>
        <p:nvSpPr>
          <p:cNvPr id="376" name="TextBox 375"/>
          <p:cNvSpPr txBox="1"/>
          <p:nvPr/>
        </p:nvSpPr>
        <p:spPr>
          <a:xfrm>
            <a:off x="-7912" y="1632248"/>
            <a:ext cx="902811" cy="646331"/>
          </a:xfrm>
          <a:prstGeom prst="rect">
            <a:avLst/>
          </a:prstGeom>
          <a:noFill/>
        </p:spPr>
        <p:txBody>
          <a:bodyPr wrap="none" rtlCol="0">
            <a:spAutoFit/>
          </a:bodyPr>
          <a:lstStyle/>
          <a:p>
            <a:r>
              <a:rPr lang="en-GB" sz="1800" dirty="0" smtClean="0">
                <a:solidFill>
                  <a:srgbClr val="C00000"/>
                </a:solidFill>
              </a:rPr>
              <a:t>EUI48:</a:t>
            </a:r>
          </a:p>
          <a:p>
            <a:r>
              <a:rPr lang="en-GB" sz="1800" dirty="0" smtClean="0"/>
              <a:t>MAC:</a:t>
            </a:r>
            <a:endParaRPr lang="en-US"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PB Data Plane Model I</a:t>
            </a:r>
            <a:br>
              <a:rPr lang="en-GB" dirty="0" smtClean="0"/>
            </a:br>
            <a:r>
              <a:rPr lang="en-GB" sz="2800" dirty="0" smtClean="0"/>
              <a:t>(example with EC SNCP)</a:t>
            </a:r>
            <a:endParaRPr lang="en-US" sz="2800" dirty="0"/>
          </a:p>
        </p:txBody>
      </p:sp>
      <p:sp>
        <p:nvSpPr>
          <p:cNvPr id="342" name="TextBox 341"/>
          <p:cNvSpPr txBox="1"/>
          <p:nvPr/>
        </p:nvSpPr>
        <p:spPr>
          <a:xfrm>
            <a:off x="64096" y="9276129"/>
            <a:ext cx="3264035" cy="276999"/>
          </a:xfrm>
          <a:prstGeom prst="rect">
            <a:avLst/>
          </a:prstGeom>
          <a:noFill/>
        </p:spPr>
        <p:txBody>
          <a:bodyPr wrap="none" rtlCol="0">
            <a:spAutoFit/>
          </a:bodyPr>
          <a:lstStyle/>
          <a:p>
            <a:r>
              <a:rPr lang="en-GB" sz="1200" dirty="0" smtClean="0"/>
              <a:t>DSS: Distributed SNC protection </a:t>
            </a:r>
            <a:r>
              <a:rPr lang="en-GB" sz="1200" dirty="0" err="1" smtClean="0"/>
              <a:t>Sublayer</a:t>
            </a:r>
            <a:endParaRPr lang="en-US" sz="1200" dirty="0"/>
          </a:p>
        </p:txBody>
      </p:sp>
      <p:sp>
        <p:nvSpPr>
          <p:cNvPr id="373" name="TextBox 372"/>
          <p:cNvSpPr txBox="1"/>
          <p:nvPr/>
        </p:nvSpPr>
        <p:spPr>
          <a:xfrm>
            <a:off x="1792288" y="3936504"/>
            <a:ext cx="4680520" cy="1938992"/>
          </a:xfrm>
          <a:prstGeom prst="rect">
            <a:avLst/>
          </a:prstGeom>
          <a:noFill/>
        </p:spPr>
        <p:txBody>
          <a:bodyPr wrap="square" rtlCol="0">
            <a:spAutoFit/>
          </a:bodyPr>
          <a:lstStyle/>
          <a:p>
            <a:r>
              <a:rPr lang="en-GB" sz="2000" dirty="0" smtClean="0"/>
              <a:t>Intra-DAS link can be </a:t>
            </a:r>
            <a:r>
              <a:rPr lang="en-GB" sz="2000" dirty="0" smtClean="0">
                <a:solidFill>
                  <a:srgbClr val="FF0000"/>
                </a:solidFill>
              </a:rPr>
              <a:t>combined</a:t>
            </a:r>
            <a:r>
              <a:rPr lang="en-GB" sz="2000" dirty="0" smtClean="0"/>
              <a:t> with Network Link</a:t>
            </a:r>
          </a:p>
          <a:p>
            <a:pPr algn="r"/>
            <a:endParaRPr lang="en-GB" sz="2000" dirty="0" smtClean="0"/>
          </a:p>
          <a:p>
            <a:r>
              <a:rPr lang="en-GB" sz="2000" dirty="0" err="1" smtClean="0"/>
              <a:t>SVIDs</a:t>
            </a:r>
            <a:r>
              <a:rPr lang="en-GB" sz="2000" dirty="0" smtClean="0"/>
              <a:t> 1..M: network link</a:t>
            </a:r>
          </a:p>
          <a:p>
            <a:r>
              <a:rPr lang="en-GB" sz="2000" dirty="0" err="1" smtClean="0"/>
              <a:t>SVIDs</a:t>
            </a:r>
            <a:r>
              <a:rPr lang="en-GB" sz="2000" dirty="0" smtClean="0"/>
              <a:t> M+1..N: intra-DSS link</a:t>
            </a:r>
          </a:p>
          <a:p>
            <a:r>
              <a:rPr lang="en-GB" sz="2000" dirty="0" err="1" smtClean="0"/>
              <a:t>SVIDs</a:t>
            </a:r>
            <a:r>
              <a:rPr lang="en-GB" sz="2000" dirty="0" smtClean="0"/>
              <a:t> N+1..4094: intra-DAS link</a:t>
            </a:r>
            <a:endParaRPr lang="en-US" sz="2000" dirty="0"/>
          </a:p>
        </p:txBody>
      </p:sp>
      <p:sp>
        <p:nvSpPr>
          <p:cNvPr id="508" name="Rectangle 507"/>
          <p:cNvSpPr/>
          <p:nvPr/>
        </p:nvSpPr>
        <p:spPr bwMode="auto">
          <a:xfrm>
            <a:off x="6904856" y="3576464"/>
            <a:ext cx="1224135"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09" name="Rectangle 508"/>
          <p:cNvSpPr/>
          <p:nvPr/>
        </p:nvSpPr>
        <p:spPr bwMode="auto">
          <a:xfrm>
            <a:off x="6904856" y="4728592"/>
            <a:ext cx="1224135"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0" name="Rectangle 509"/>
          <p:cNvSpPr/>
          <p:nvPr/>
        </p:nvSpPr>
        <p:spPr bwMode="auto">
          <a:xfrm>
            <a:off x="6904856" y="4944616"/>
            <a:ext cx="1224135"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1" name="Rectangle 510"/>
          <p:cNvSpPr/>
          <p:nvPr/>
        </p:nvSpPr>
        <p:spPr bwMode="auto">
          <a:xfrm>
            <a:off x="6904856" y="5160640"/>
            <a:ext cx="1224135"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2" name="Rectangle 511"/>
          <p:cNvSpPr/>
          <p:nvPr/>
        </p:nvSpPr>
        <p:spPr bwMode="auto">
          <a:xfrm>
            <a:off x="6904856" y="5520680"/>
            <a:ext cx="1224135"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3" name="Rectangle 512"/>
          <p:cNvSpPr/>
          <p:nvPr/>
        </p:nvSpPr>
        <p:spPr bwMode="auto">
          <a:xfrm>
            <a:off x="6904856" y="5736704"/>
            <a:ext cx="1224135"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4" name="Rectangle 513"/>
          <p:cNvSpPr/>
          <p:nvPr/>
        </p:nvSpPr>
        <p:spPr bwMode="auto">
          <a:xfrm>
            <a:off x="8200999" y="3576464"/>
            <a:ext cx="936106"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5" name="Rectangle 514"/>
          <p:cNvSpPr/>
          <p:nvPr/>
        </p:nvSpPr>
        <p:spPr bwMode="auto">
          <a:xfrm>
            <a:off x="8200999" y="4728592"/>
            <a:ext cx="936106"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6" name="Rectangle 515"/>
          <p:cNvSpPr/>
          <p:nvPr/>
        </p:nvSpPr>
        <p:spPr bwMode="auto">
          <a:xfrm>
            <a:off x="8200999" y="4944616"/>
            <a:ext cx="936106"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7" name="Rectangle 516"/>
          <p:cNvSpPr/>
          <p:nvPr/>
        </p:nvSpPr>
        <p:spPr bwMode="auto">
          <a:xfrm>
            <a:off x="8200999" y="5160640"/>
            <a:ext cx="936106"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8" name="Rectangle 517"/>
          <p:cNvSpPr/>
          <p:nvPr/>
        </p:nvSpPr>
        <p:spPr bwMode="auto">
          <a:xfrm>
            <a:off x="8200999" y="5520680"/>
            <a:ext cx="936106"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19" name="Rectangle 518"/>
          <p:cNvSpPr/>
          <p:nvPr/>
        </p:nvSpPr>
        <p:spPr bwMode="auto">
          <a:xfrm>
            <a:off x="8200999" y="5736704"/>
            <a:ext cx="936106"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521" name="Straight Connector 520"/>
          <p:cNvCxnSpPr/>
          <p:nvPr/>
        </p:nvCxnSpPr>
        <p:spPr bwMode="auto">
          <a:xfrm flipV="1">
            <a:off x="8705056" y="5952728"/>
            <a:ext cx="0" cy="48012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522" name="Freeform 521"/>
          <p:cNvSpPr/>
          <p:nvPr/>
        </p:nvSpPr>
        <p:spPr bwMode="auto">
          <a:xfrm flipV="1">
            <a:off x="7696944" y="5944160"/>
            <a:ext cx="2016224" cy="728645"/>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523" name="TextBox 522"/>
          <p:cNvSpPr txBox="1"/>
          <p:nvPr/>
        </p:nvSpPr>
        <p:spPr>
          <a:xfrm>
            <a:off x="8777064" y="6024736"/>
            <a:ext cx="710451" cy="523220"/>
          </a:xfrm>
          <a:prstGeom prst="rect">
            <a:avLst/>
          </a:prstGeom>
          <a:noFill/>
        </p:spPr>
        <p:txBody>
          <a:bodyPr wrap="none" rtlCol="0">
            <a:spAutoFit/>
          </a:bodyPr>
          <a:lstStyle/>
          <a:p>
            <a:r>
              <a:rPr lang="en-US" sz="1400" dirty="0" smtClean="0"/>
              <a:t>I-NNI</a:t>
            </a:r>
          </a:p>
          <a:p>
            <a:r>
              <a:rPr lang="en-US" sz="1400" dirty="0" smtClean="0"/>
              <a:t>Link a</a:t>
            </a:r>
            <a:endParaRPr lang="en-GB" sz="1400" dirty="0"/>
          </a:p>
        </p:txBody>
      </p:sp>
      <p:sp>
        <p:nvSpPr>
          <p:cNvPr id="525" name="Rectangle 524"/>
          <p:cNvSpPr/>
          <p:nvPr/>
        </p:nvSpPr>
        <p:spPr bwMode="auto">
          <a:xfrm flipH="1">
            <a:off x="7552928" y="3576464"/>
            <a:ext cx="1296144" cy="216024"/>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Half-DSS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grpSp>
        <p:nvGrpSpPr>
          <p:cNvPr id="95" name="Group 526"/>
          <p:cNvGrpSpPr/>
          <p:nvPr/>
        </p:nvGrpSpPr>
        <p:grpSpPr>
          <a:xfrm>
            <a:off x="8273008" y="4152528"/>
            <a:ext cx="216024" cy="216023"/>
            <a:chOff x="9209112" y="7464897"/>
            <a:chExt cx="432048" cy="216023"/>
          </a:xfrm>
        </p:grpSpPr>
        <p:sp>
          <p:nvSpPr>
            <p:cNvPr id="536" name="Flowchart: Delay 53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7" name="Flowchart: Delay 53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28" name="Isosceles Triangle 527"/>
          <p:cNvSpPr/>
          <p:nvPr/>
        </p:nvSpPr>
        <p:spPr bwMode="auto">
          <a:xfrm flipV="1">
            <a:off x="8273008" y="4440560"/>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6" name="Group 528"/>
          <p:cNvGrpSpPr/>
          <p:nvPr/>
        </p:nvGrpSpPr>
        <p:grpSpPr>
          <a:xfrm>
            <a:off x="8561040" y="4152528"/>
            <a:ext cx="216024" cy="216023"/>
            <a:chOff x="9209112" y="7464897"/>
            <a:chExt cx="432048" cy="216023"/>
          </a:xfrm>
        </p:grpSpPr>
        <p:sp>
          <p:nvSpPr>
            <p:cNvPr id="534" name="Flowchart: Delay 53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5" name="Flowchart: Delay 53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30" name="Isosceles Triangle 529"/>
          <p:cNvSpPr/>
          <p:nvPr/>
        </p:nvSpPr>
        <p:spPr bwMode="auto">
          <a:xfrm flipV="1">
            <a:off x="8561040" y="4440560"/>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7" name="Group 530"/>
          <p:cNvGrpSpPr/>
          <p:nvPr/>
        </p:nvGrpSpPr>
        <p:grpSpPr>
          <a:xfrm>
            <a:off x="8849072" y="4152528"/>
            <a:ext cx="216024" cy="216023"/>
            <a:chOff x="9209112" y="7464897"/>
            <a:chExt cx="432048" cy="216023"/>
          </a:xfrm>
        </p:grpSpPr>
        <p:sp>
          <p:nvSpPr>
            <p:cNvPr id="532" name="Flowchart: Delay 531"/>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3" name="Flowchart: Delay 532"/>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8" name="Group 538"/>
          <p:cNvGrpSpPr/>
          <p:nvPr/>
        </p:nvGrpSpPr>
        <p:grpSpPr>
          <a:xfrm>
            <a:off x="7264896" y="4152528"/>
            <a:ext cx="216024" cy="216023"/>
            <a:chOff x="9209112" y="7464897"/>
            <a:chExt cx="432048" cy="216023"/>
          </a:xfrm>
        </p:grpSpPr>
        <p:sp>
          <p:nvSpPr>
            <p:cNvPr id="548" name="Flowchart: Delay 54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9" name="Flowchart: Delay 54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9" name="Group 539"/>
          <p:cNvGrpSpPr/>
          <p:nvPr/>
        </p:nvGrpSpPr>
        <p:grpSpPr>
          <a:xfrm>
            <a:off x="7552928" y="4152528"/>
            <a:ext cx="216024" cy="216023"/>
            <a:chOff x="9209112" y="7464897"/>
            <a:chExt cx="432048" cy="216023"/>
          </a:xfrm>
        </p:grpSpPr>
        <p:sp>
          <p:nvSpPr>
            <p:cNvPr id="546" name="Flowchart: Delay 545"/>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7" name="Flowchart: Delay 546"/>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41" name="Isosceles Triangle 540"/>
          <p:cNvSpPr/>
          <p:nvPr/>
        </p:nvSpPr>
        <p:spPr bwMode="auto">
          <a:xfrm flipV="1">
            <a:off x="7552928" y="4440560"/>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0" name="Group 541"/>
          <p:cNvGrpSpPr/>
          <p:nvPr/>
        </p:nvGrpSpPr>
        <p:grpSpPr>
          <a:xfrm>
            <a:off x="7840960" y="4152528"/>
            <a:ext cx="216024" cy="216023"/>
            <a:chOff x="9209112" y="7464897"/>
            <a:chExt cx="432048" cy="216023"/>
          </a:xfrm>
        </p:grpSpPr>
        <p:sp>
          <p:nvSpPr>
            <p:cNvPr id="544" name="Flowchart: Delay 543"/>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5" name="Flowchart: Delay 544"/>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43" name="Isosceles Triangle 542"/>
          <p:cNvSpPr/>
          <p:nvPr/>
        </p:nvSpPr>
        <p:spPr bwMode="auto">
          <a:xfrm flipV="1">
            <a:off x="7840960" y="4440560"/>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5" name="Isosceles Triangle 564"/>
          <p:cNvSpPr/>
          <p:nvPr/>
        </p:nvSpPr>
        <p:spPr bwMode="auto">
          <a:xfrm flipV="1">
            <a:off x="8496944" y="5232648"/>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6" name="Isosceles Triangle 565"/>
          <p:cNvSpPr/>
          <p:nvPr/>
        </p:nvSpPr>
        <p:spPr bwMode="auto">
          <a:xfrm flipV="1">
            <a:off x="7408912" y="5232648"/>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1" name="Group 566"/>
          <p:cNvGrpSpPr/>
          <p:nvPr/>
        </p:nvGrpSpPr>
        <p:grpSpPr>
          <a:xfrm>
            <a:off x="6976864" y="4152528"/>
            <a:ext cx="216024" cy="216023"/>
            <a:chOff x="9209112" y="7464897"/>
            <a:chExt cx="432048" cy="216023"/>
          </a:xfrm>
        </p:grpSpPr>
        <p:sp>
          <p:nvSpPr>
            <p:cNvPr id="568" name="Flowchart: Delay 567"/>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9" name="Flowchart: Delay 568"/>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70" name="TextBox 569"/>
          <p:cNvSpPr txBox="1"/>
          <p:nvPr/>
        </p:nvSpPr>
        <p:spPr>
          <a:xfrm>
            <a:off x="6112768" y="5982216"/>
            <a:ext cx="1872208" cy="738664"/>
          </a:xfrm>
          <a:prstGeom prst="rect">
            <a:avLst/>
          </a:prstGeom>
          <a:noFill/>
        </p:spPr>
        <p:txBody>
          <a:bodyPr wrap="square" rtlCol="0">
            <a:spAutoFit/>
          </a:bodyPr>
          <a:lstStyle/>
          <a:p>
            <a:pPr algn="ctr"/>
            <a:r>
              <a:rPr lang="en-US" sz="1400" dirty="0" smtClean="0"/>
              <a:t>Network Link</a:t>
            </a:r>
          </a:p>
          <a:p>
            <a:pPr algn="ctr"/>
            <a:r>
              <a:rPr lang="en-US" sz="1400" dirty="0" smtClean="0"/>
              <a:t>Intra-DSS Link</a:t>
            </a:r>
          </a:p>
          <a:p>
            <a:pPr algn="ctr"/>
            <a:r>
              <a:rPr lang="en-GB" sz="1400" dirty="0" smtClean="0"/>
              <a:t>Intra-DAS Link</a:t>
            </a:r>
            <a:endParaRPr lang="en-GB" sz="1400" dirty="0"/>
          </a:p>
        </p:txBody>
      </p:sp>
      <p:sp>
        <p:nvSpPr>
          <p:cNvPr id="571" name="Rectangle 570"/>
          <p:cNvSpPr/>
          <p:nvPr/>
        </p:nvSpPr>
        <p:spPr bwMode="auto">
          <a:xfrm flipH="1">
            <a:off x="5896744" y="3576464"/>
            <a:ext cx="1296144" cy="216024"/>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Half-DAS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cxnSp>
        <p:nvCxnSpPr>
          <p:cNvPr id="346" name="Straight Connector 345"/>
          <p:cNvCxnSpPr/>
          <p:nvPr/>
        </p:nvCxnSpPr>
        <p:spPr bwMode="auto">
          <a:xfrm>
            <a:off x="7336904" y="3216424"/>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1" name="Straight Connector 350"/>
          <p:cNvCxnSpPr/>
          <p:nvPr/>
        </p:nvCxnSpPr>
        <p:spPr bwMode="auto">
          <a:xfrm>
            <a:off x="7696944" y="3000400"/>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3" name="Straight Connector 352"/>
          <p:cNvCxnSpPr/>
          <p:nvPr/>
        </p:nvCxnSpPr>
        <p:spPr bwMode="auto">
          <a:xfrm>
            <a:off x="8417024" y="3000400"/>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54" name="Straight Connector 353"/>
          <p:cNvCxnSpPr/>
          <p:nvPr/>
        </p:nvCxnSpPr>
        <p:spPr bwMode="auto">
          <a:xfrm>
            <a:off x="8921080" y="3216424"/>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25" name="Straight Connector 324"/>
          <p:cNvCxnSpPr/>
          <p:nvPr/>
        </p:nvCxnSpPr>
        <p:spPr bwMode="auto">
          <a:xfrm>
            <a:off x="7048872" y="3216424"/>
            <a:ext cx="0" cy="864096"/>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26" name="Straight Connector 325"/>
          <p:cNvCxnSpPr/>
          <p:nvPr/>
        </p:nvCxnSpPr>
        <p:spPr bwMode="auto">
          <a:xfrm>
            <a:off x="7912968" y="3000400"/>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347" name="Straight Connector 346"/>
          <p:cNvCxnSpPr/>
          <p:nvPr/>
        </p:nvCxnSpPr>
        <p:spPr bwMode="auto">
          <a:xfrm>
            <a:off x="8633048" y="3000400"/>
            <a:ext cx="0" cy="108012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61" name="TextBox 60"/>
          <p:cNvSpPr txBox="1"/>
          <p:nvPr/>
        </p:nvSpPr>
        <p:spPr>
          <a:xfrm>
            <a:off x="7552928" y="2568352"/>
            <a:ext cx="627095" cy="646331"/>
          </a:xfrm>
          <a:prstGeom prst="rect">
            <a:avLst/>
          </a:prstGeom>
          <a:noFill/>
        </p:spPr>
        <p:txBody>
          <a:bodyPr wrap="none" rtlCol="0">
            <a:spAutoFit/>
          </a:bodyPr>
          <a:lstStyle/>
          <a:p>
            <a:r>
              <a:rPr lang="en-GB" sz="1800" dirty="0" smtClean="0">
                <a:solidFill>
                  <a:srgbClr val="C00000"/>
                </a:solidFill>
              </a:rPr>
              <a:t>@A</a:t>
            </a:r>
          </a:p>
          <a:p>
            <a:r>
              <a:rPr lang="en-GB" sz="1800" dirty="0" smtClean="0"/>
              <a:t>@W</a:t>
            </a:r>
            <a:endParaRPr lang="en-US" sz="1800" dirty="0"/>
          </a:p>
        </p:txBody>
      </p:sp>
      <p:sp>
        <p:nvSpPr>
          <p:cNvPr id="62" name="TextBox 61"/>
          <p:cNvSpPr txBox="1"/>
          <p:nvPr/>
        </p:nvSpPr>
        <p:spPr>
          <a:xfrm>
            <a:off x="6905121" y="2570093"/>
            <a:ext cx="575799" cy="646331"/>
          </a:xfrm>
          <a:prstGeom prst="rect">
            <a:avLst/>
          </a:prstGeom>
          <a:noFill/>
        </p:spPr>
        <p:txBody>
          <a:bodyPr wrap="none" rtlCol="0">
            <a:spAutoFit/>
          </a:bodyPr>
          <a:lstStyle/>
          <a:p>
            <a:r>
              <a:rPr lang="en-GB" sz="1800" dirty="0" smtClean="0">
                <a:solidFill>
                  <a:srgbClr val="C00000"/>
                </a:solidFill>
              </a:rPr>
              <a:t>@A</a:t>
            </a:r>
          </a:p>
          <a:p>
            <a:r>
              <a:rPr lang="en-GB" sz="1800" dirty="0" smtClean="0"/>
              <a:t>@A</a:t>
            </a:r>
            <a:endParaRPr lang="en-US" sz="1800" dirty="0"/>
          </a:p>
        </p:txBody>
      </p:sp>
      <p:sp>
        <p:nvSpPr>
          <p:cNvPr id="63" name="TextBox 62"/>
          <p:cNvSpPr txBox="1"/>
          <p:nvPr/>
        </p:nvSpPr>
        <p:spPr>
          <a:xfrm>
            <a:off x="8705321" y="2568352"/>
            <a:ext cx="575799" cy="646331"/>
          </a:xfrm>
          <a:prstGeom prst="rect">
            <a:avLst/>
          </a:prstGeom>
          <a:noFill/>
        </p:spPr>
        <p:txBody>
          <a:bodyPr wrap="none" rtlCol="0">
            <a:spAutoFit/>
          </a:bodyPr>
          <a:lstStyle/>
          <a:p>
            <a:r>
              <a:rPr lang="en-GB" sz="1800" dirty="0" smtClean="0">
                <a:solidFill>
                  <a:srgbClr val="C00000"/>
                </a:solidFill>
              </a:rPr>
              <a:t>@B</a:t>
            </a:r>
          </a:p>
          <a:p>
            <a:r>
              <a:rPr lang="en-GB" sz="1800" dirty="0" smtClean="0"/>
              <a:t>@B</a:t>
            </a:r>
            <a:endParaRPr lang="en-US" sz="1800" dirty="0"/>
          </a:p>
        </p:txBody>
      </p:sp>
      <p:sp>
        <p:nvSpPr>
          <p:cNvPr id="64" name="TextBox 63"/>
          <p:cNvSpPr txBox="1"/>
          <p:nvPr/>
        </p:nvSpPr>
        <p:spPr>
          <a:xfrm>
            <a:off x="8214089" y="2570093"/>
            <a:ext cx="575799" cy="646331"/>
          </a:xfrm>
          <a:prstGeom prst="rect">
            <a:avLst/>
          </a:prstGeom>
          <a:noFill/>
        </p:spPr>
        <p:txBody>
          <a:bodyPr wrap="none" rtlCol="0">
            <a:spAutoFit/>
          </a:bodyPr>
          <a:lstStyle/>
          <a:p>
            <a:r>
              <a:rPr lang="en-GB" sz="1800" dirty="0" smtClean="0">
                <a:solidFill>
                  <a:srgbClr val="C00000"/>
                </a:solidFill>
              </a:rPr>
              <a:t>@B</a:t>
            </a:r>
          </a:p>
          <a:p>
            <a:r>
              <a:rPr lang="en-GB" sz="1800" dirty="0" smtClean="0"/>
              <a:t>@P</a:t>
            </a:r>
            <a:endParaRPr lang="en-US" sz="1800" dirty="0"/>
          </a:p>
        </p:txBody>
      </p:sp>
      <p:sp>
        <p:nvSpPr>
          <p:cNvPr id="68" name="TextBox 67"/>
          <p:cNvSpPr txBox="1"/>
          <p:nvPr/>
        </p:nvSpPr>
        <p:spPr>
          <a:xfrm>
            <a:off x="5714013" y="2568352"/>
            <a:ext cx="902811" cy="646331"/>
          </a:xfrm>
          <a:prstGeom prst="rect">
            <a:avLst/>
          </a:prstGeom>
          <a:noFill/>
        </p:spPr>
        <p:txBody>
          <a:bodyPr wrap="none" rtlCol="0">
            <a:spAutoFit/>
          </a:bodyPr>
          <a:lstStyle/>
          <a:p>
            <a:r>
              <a:rPr lang="en-GB" sz="1800" dirty="0" smtClean="0">
                <a:solidFill>
                  <a:srgbClr val="C00000"/>
                </a:solidFill>
              </a:rPr>
              <a:t>EUI48:</a:t>
            </a:r>
          </a:p>
          <a:p>
            <a:r>
              <a:rPr lang="en-GB" sz="1800" dirty="0" smtClean="0"/>
              <a:t>MAC:</a:t>
            </a:r>
            <a:endParaRPr lang="en-US" sz="1800" dirty="0"/>
          </a:p>
        </p:txBody>
      </p:sp>
      <p:sp>
        <p:nvSpPr>
          <p:cNvPr id="69" name="Right Brace 68"/>
          <p:cNvSpPr/>
          <p:nvPr/>
        </p:nvSpPr>
        <p:spPr bwMode="auto">
          <a:xfrm rot="16200000">
            <a:off x="7300900" y="1740260"/>
            <a:ext cx="360040" cy="115212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 name="Right Brace 69"/>
          <p:cNvSpPr/>
          <p:nvPr/>
        </p:nvSpPr>
        <p:spPr bwMode="auto">
          <a:xfrm rot="16200000">
            <a:off x="8525035" y="1812269"/>
            <a:ext cx="360041" cy="100811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3" name="TextBox 72"/>
          <p:cNvSpPr txBox="1"/>
          <p:nvPr/>
        </p:nvSpPr>
        <p:spPr>
          <a:xfrm>
            <a:off x="6112768" y="912168"/>
            <a:ext cx="2088232" cy="1200329"/>
          </a:xfrm>
          <a:prstGeom prst="rect">
            <a:avLst/>
          </a:prstGeom>
          <a:noFill/>
        </p:spPr>
        <p:txBody>
          <a:bodyPr wrap="square" rtlCol="0">
            <a:spAutoFit/>
          </a:bodyPr>
          <a:lstStyle/>
          <a:p>
            <a:pPr algn="ctr"/>
            <a:r>
              <a:rPr lang="en-GB" sz="1800" dirty="0" smtClean="0"/>
              <a:t>Per MEP/MIP set MAC address configuration:</a:t>
            </a:r>
          </a:p>
          <a:p>
            <a:pPr algn="ctr"/>
            <a:r>
              <a:rPr lang="en-GB" sz="1800" dirty="0" smtClean="0"/>
              <a:t>@A, @W</a:t>
            </a:r>
            <a:endParaRPr lang="en-US" sz="1800" dirty="0"/>
          </a:p>
        </p:txBody>
      </p:sp>
      <p:sp>
        <p:nvSpPr>
          <p:cNvPr id="74" name="TextBox 73"/>
          <p:cNvSpPr txBox="1"/>
          <p:nvPr/>
        </p:nvSpPr>
        <p:spPr>
          <a:xfrm>
            <a:off x="8056984" y="912168"/>
            <a:ext cx="2088232" cy="1200329"/>
          </a:xfrm>
          <a:prstGeom prst="rect">
            <a:avLst/>
          </a:prstGeom>
          <a:noFill/>
        </p:spPr>
        <p:txBody>
          <a:bodyPr wrap="square" rtlCol="0">
            <a:spAutoFit/>
          </a:bodyPr>
          <a:lstStyle/>
          <a:p>
            <a:pPr algn="ctr"/>
            <a:r>
              <a:rPr lang="en-GB" sz="1800" dirty="0" smtClean="0"/>
              <a:t>Per MEP/MIP set MAC address configuration:</a:t>
            </a:r>
          </a:p>
          <a:p>
            <a:pPr algn="ctr"/>
            <a:r>
              <a:rPr lang="en-GB" sz="1800" dirty="0" smtClean="0"/>
              <a:t>@B, @P</a:t>
            </a:r>
            <a:endParaRPr lang="en-US"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huawei-template-mv">
  <a:themeElements>
    <a:clrScheme name="huawei-template-m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uawei-template-mv">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500" b="1"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500" b="1"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huawei-template-m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uawei-template-m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uawei-template-m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uawei-template-m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uawei-template-m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uawei-template-m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uawei-template-m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uawei-template-m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uawei-template-m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uawei-template-m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uawei-template-m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uawei-template-m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huawei-template-mv</Template>
  <TotalTime>19674</TotalTime>
  <Words>5858</Words>
  <Application>Microsoft Office PowerPoint</Application>
  <PresentationFormat>A3 Paper (297x420 mm)</PresentationFormat>
  <Paragraphs>2486</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huawei-template-mv</vt:lpstr>
      <vt:lpstr>DRNI and Distributed Protection Examples  Maarten Vissers 2011-09-26 v01</vt:lpstr>
      <vt:lpstr>DRNI Objectives</vt:lpstr>
      <vt:lpstr>DRNI Objectives – MAC Address &amp; MEP ID</vt:lpstr>
      <vt:lpstr>DRNI Objectives – MAC Address &amp; MEP ID</vt:lpstr>
      <vt:lpstr>Distributed Protection Objectives – MAC Address &amp; MEP ID</vt:lpstr>
      <vt:lpstr>Communication protocols DRNI &amp; DSNCP</vt:lpstr>
      <vt:lpstr>PB Portal with DRNI; EC SNCP in carrier network</vt:lpstr>
      <vt:lpstr>PB Data Plane Model (I) (example with EC SNCP)</vt:lpstr>
      <vt:lpstr>PB Data Plane Model I (example with EC SNCP)</vt:lpstr>
      <vt:lpstr>PB Data Plane Model I (example with EC SNCP)</vt:lpstr>
      <vt:lpstr>PB Data Plane Model I (example with EC SNCP)</vt:lpstr>
      <vt:lpstr>PB Data Plane Model II (example with EC SNCP)</vt:lpstr>
      <vt:lpstr>PB Data Plane Model II (example with EC SNCP)</vt:lpstr>
      <vt:lpstr>PB Data Plane Model II (example with EC SNCP)</vt:lpstr>
      <vt:lpstr>PB Data Plane Model II (example with EC SNCP)</vt:lpstr>
      <vt:lpstr>PB Bridge Model of DAS (example with EC SNCP)</vt:lpstr>
      <vt:lpstr>PB Logical Bridge Model for DRNI and DSNCP (example with EC SNCP)</vt:lpstr>
      <vt:lpstr>Notes/Observations PB Portal</vt:lpstr>
      <vt:lpstr>PBB IB-BEB Portal with DRNI; EC SNCP in carrier network</vt:lpstr>
      <vt:lpstr>DRNI in PBBN IB-BEBs – Multi-domain PBBN</vt:lpstr>
      <vt:lpstr>PBB Data Plane Model I/1 (separate B- and S-VLAN fabrics) (example with EC SNCP)</vt:lpstr>
      <vt:lpstr>PBB Data Plane Model I/1 (separate B- and S-VLAN fabrics) (example with EC SNCP)</vt:lpstr>
      <vt:lpstr>PBB Bridge Model of DAS (separate B- and S-VLAN fabrics) (example with EC SNCP)</vt:lpstr>
      <vt:lpstr>PBB Logical Bridge Model for DRNI and DSNCP  (example with EC SNCP)</vt:lpstr>
      <vt:lpstr>PBB Data Plane Model I/2 (combined B- and S-VLAN fabrics) (example with EC SNCP)</vt:lpstr>
      <vt:lpstr>PBB IB-BEB Portal with DRNI; B-VLAN restoration in carrier network</vt:lpstr>
      <vt:lpstr>PBB Data Plane Model I/1 (example with BVLAN restoration)</vt:lpstr>
      <vt:lpstr>PBB Data Plane Model I/1 (example with BVLAN restoration)</vt:lpstr>
      <vt:lpstr>PBB-TE IB-BEB Portal with DRNI; TESI protection in carrier network</vt:lpstr>
      <vt:lpstr>PBB-TE Data Plane Model I/1 (example with TESI protection)</vt:lpstr>
      <vt:lpstr>PBB-TE Data Plane Model I/1 (example with TESI protection)</vt:lpstr>
      <vt:lpstr>OTN TB Portal with DRNI; ODUk SNCP in carrier network</vt:lpstr>
      <vt:lpstr>OTN TB Portal with DRNI; EC SNCP in carrier network</vt:lpstr>
      <vt:lpstr>MPLS-TP TB Portal with DRNI; Transport-LSP SNCP in carrier network</vt:lpstr>
      <vt:lpstr>MPLS-TP TB Portal with DRNI; EC SNCP in carrier network</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DRNI and Distributed Protection Examples  Maarten Vissers 2011-09-26 v01</dc:title>
  <dc:creator>Vissers</dc:creator>
  <cp:lastModifiedBy>Maarten vissers</cp:lastModifiedBy>
  <cp:revision>1007</cp:revision>
  <dcterms:created xsi:type="dcterms:W3CDTF">2008-06-13T12:10:18Z</dcterms:created>
  <dcterms:modified xsi:type="dcterms:W3CDTF">2011-09-26T16:35:04Z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(3)llyAvuniV13iubp1sG8xg1MwFIlPSYHxLsaPar7xvt3zt4FRdbnKPHEcx59yqH1FsoW8xSo5
gugOgZxwGfQ9r68ZcJv4iKZrYHPqpJPAD68DlUYrAPDxauHmBxXWxDtgAVSh6aym9c2ZR6Dk
bllwmRYNkbeDd6zJsvkLe98HDgMfLVu7p+O3LsQILO1W05Yhlexp2EmDLFXplsOTNNzvmUSI
A9NaWEAPXkBsYX1SyGa4L</vt:lpwstr>
  </property>
  <property fmtid="{D5CDD505-2E9C-101B-9397-08002B2CF9AE}" pid="3" name="_ms_pID_7253431">
    <vt:lpwstr>X6bPfrgx3yGY4JB/56Q864OVDv8JSXTTHCdXbE7TW4UuPdjiyXY
R23PGVPVxBbkbJn3y5tPYIMF2KRTuqSZ4XlDSym1KLhDx3mU3EEZrtAIr3us6KiB6/sn/wNb
mBUHbZCbkDgx7VYAZ1M7PMQ3fvsQL/X4SEa+dPeMOie06c/BQODkxkr7orYSW7fkk6SaB/Z3
mwos5/14BmU9dEMJbD6aFUJG4Q1/H0m0+asPK2MCsS</vt:lpwstr>
  </property>
  <property fmtid="{D5CDD505-2E9C-101B-9397-08002B2CF9AE}" pid="4" name="_ms_pID_7253432">
    <vt:lpwstr>Ht/WzQQsVpYWY9ubDVYrMhooXU/WFM
AYvhFkuHZU9/J4RKMlfYwwwgfDJov/NjcBAm9SUk0s1rzKlGvMgRA5uDSwgiQvGJOnmKZulv
rS76VsP5VwWTMMBoYBtRoxSbNmIQCJu9VA1bSBzwAnvc49p8w9JHn9fN+sgQgnr8bkjnK/52
R3vhNs09O/88ow==</vt:lpwstr>
  </property>
  <property fmtid="{D5CDD505-2E9C-101B-9397-08002B2CF9AE}" pid="5" name="sflag">
    <vt:lpwstr>1317054872</vt:lpwstr>
  </property>
</Properties>
</file>