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3"/>
  </p:notesMasterIdLst>
  <p:handoutMasterIdLst>
    <p:handoutMasterId r:id="rId14"/>
  </p:handoutMasterIdLst>
  <p:sldIdLst>
    <p:sldId id="423" r:id="rId2"/>
    <p:sldId id="424" r:id="rId3"/>
    <p:sldId id="439" r:id="rId4"/>
    <p:sldId id="422" r:id="rId5"/>
    <p:sldId id="420" r:id="rId6"/>
    <p:sldId id="450" r:id="rId7"/>
    <p:sldId id="451" r:id="rId8"/>
    <p:sldId id="452" r:id="rId9"/>
    <p:sldId id="453" r:id="rId10"/>
    <p:sldId id="444" r:id="rId11"/>
    <p:sldId id="454" r:id="rId12"/>
  </p:sldIdLst>
  <p:sldSz cx="10671175" cy="8001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00"/>
    <a:srgbClr val="0066FF"/>
    <a:srgbClr val="66FF33"/>
    <a:srgbClr val="3399FF"/>
    <a:srgbClr val="FFFF00"/>
    <a:srgbClr val="FF99FF"/>
    <a:srgbClr val="0080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3897" autoAdjust="0"/>
  </p:normalViewPr>
  <p:slideViewPr>
    <p:cSldViewPr>
      <p:cViewPr varScale="1">
        <p:scale>
          <a:sx n="60" d="100"/>
          <a:sy n="60" d="100"/>
        </p:scale>
        <p:origin x="-1062" y="-84"/>
      </p:cViewPr>
      <p:guideLst>
        <p:guide orient="horz" pos="2520"/>
        <p:guide pos="336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D7F61847-A3F1-4994-A9CB-9C035782E1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55BE6221-0057-4A74-8E3C-B8B2D3110F4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E6221-0057-4A74-8E3C-B8B2D3110F4B}" type="slidenum">
              <a:rPr lang="zh-CN" altLang="en-US" smtClean="0"/>
              <a:pPr>
                <a:defRPr/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2486025"/>
            <a:ext cx="9070975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533900"/>
            <a:ext cx="7470775" cy="2044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66900"/>
            <a:ext cx="9604375" cy="5280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081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66900"/>
            <a:ext cx="4725988" cy="5280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1788" y="1866900"/>
            <a:ext cx="4725987" cy="5280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790700"/>
            <a:ext cx="4714875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36825"/>
            <a:ext cx="4714875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1313" y="1790700"/>
            <a:ext cx="4716462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1313" y="2536825"/>
            <a:ext cx="4716462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261505" y="7672908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1D72198B-5C37-4316-AF1B-174FD6C2182E}" type="slidenum">
              <a:rPr lang="en-GB" sz="1400" smtClean="0"/>
              <a:pPr/>
              <a:t>‹#›</a:t>
            </a:fld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6" r:id="rId4"/>
    <p:sldLayoutId id="2147483657" r:id="rId5"/>
    <p:sldLayoutId id="2147483658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70000"/>
        </a:spcBef>
        <a:spcAft>
          <a:spcPct val="0"/>
        </a:spcAft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874713" indent="-417513" algn="l" rtl="0" eaLnBrk="0" fontAlgn="base" hangingPunct="0">
        <a:lnSpc>
          <a:spcPct val="85000"/>
        </a:lnSpc>
        <a:spcBef>
          <a:spcPct val="35000"/>
        </a:spcBef>
        <a:spcAft>
          <a:spcPct val="0"/>
        </a:spcAft>
        <a:buFont typeface="Wingdings" pitchFamily="2" charset="2"/>
        <a:buChar char="q"/>
        <a:defRPr sz="2200">
          <a:solidFill>
            <a:schemeClr val="tx1"/>
          </a:solidFill>
          <a:latin typeface="+mn-lt"/>
          <a:ea typeface="+mn-ea"/>
        </a:defRPr>
      </a:lvl2pPr>
      <a:lvl3pPr marL="1366838" indent="-3238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tx1"/>
          </a:solidFill>
          <a:latin typeface="+mn-lt"/>
          <a:ea typeface="+mn-ea"/>
        </a:defRPr>
      </a:lvl3pPr>
      <a:lvl4pPr marL="1911350" indent="-3651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455863" indent="-36512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9130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3702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8274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42846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1/axbq-vissers-drni-and-sncp-interworking-0511-v00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"/>
          <p:cNvSpPr>
            <a:spLocks noGrp="1"/>
          </p:cNvSpPr>
          <p:nvPr>
            <p:ph type="ctrTitle"/>
          </p:nvPr>
        </p:nvSpPr>
        <p:spPr bwMode="auto">
          <a:xfrm>
            <a:off x="800100" y="2486025"/>
            <a:ext cx="9288015" cy="1714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Transport Services Layer Protection Switching Types Interacting with DRNI</a:t>
            </a:r>
            <a:endParaRPr lang="en-GB" dirty="0" smtClean="0"/>
          </a:p>
        </p:txBody>
      </p:sp>
      <p:sp>
        <p:nvSpPr>
          <p:cNvPr id="1027" name="Subtitle 2"/>
          <p:cNvSpPr>
            <a:spLocks noGrp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Maarten Vissers</a:t>
            </a:r>
          </a:p>
          <a:p>
            <a:pPr eaLnBrk="1" hangingPunct="1"/>
            <a:r>
              <a:rPr lang="en-US" dirty="0" smtClean="0"/>
              <a:t>2011-07-18</a:t>
            </a:r>
            <a:endParaRPr lang="en-GB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Line 4"/>
          <p:cNvSpPr>
            <a:spLocks noChangeShapeType="1"/>
          </p:cNvSpPr>
          <p:nvPr/>
        </p:nvSpPr>
        <p:spPr bwMode="auto">
          <a:xfrm>
            <a:off x="4183458" y="4000500"/>
            <a:ext cx="0" cy="970605"/>
          </a:xfrm>
          <a:prstGeom prst="line">
            <a:avLst/>
          </a:prstGeom>
          <a:noFill/>
          <a:ln w="381000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6" name="Line 34"/>
          <p:cNvSpPr>
            <a:spLocks noChangeShapeType="1"/>
          </p:cNvSpPr>
          <p:nvPr/>
        </p:nvSpPr>
        <p:spPr bwMode="auto">
          <a:xfrm flipV="1">
            <a:off x="1591171" y="6088732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7" name="Line 34"/>
          <p:cNvSpPr>
            <a:spLocks noChangeShapeType="1"/>
          </p:cNvSpPr>
          <p:nvPr/>
        </p:nvSpPr>
        <p:spPr bwMode="auto">
          <a:xfrm flipV="1">
            <a:off x="4183458" y="6088732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" name="Line 30"/>
          <p:cNvSpPr>
            <a:spLocks noChangeShapeType="1"/>
          </p:cNvSpPr>
          <p:nvPr/>
        </p:nvSpPr>
        <p:spPr bwMode="auto">
          <a:xfrm flipH="1" flipV="1">
            <a:off x="2167235" y="5296644"/>
            <a:ext cx="1434965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7" name="Line 34"/>
          <p:cNvSpPr>
            <a:spLocks noChangeShapeType="1"/>
          </p:cNvSpPr>
          <p:nvPr/>
        </p:nvSpPr>
        <p:spPr bwMode="auto">
          <a:xfrm flipV="1">
            <a:off x="2167235" y="3712468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" name="Line 34"/>
          <p:cNvSpPr>
            <a:spLocks noChangeShapeType="1"/>
          </p:cNvSpPr>
          <p:nvPr/>
        </p:nvSpPr>
        <p:spPr bwMode="auto">
          <a:xfrm flipV="1">
            <a:off x="2167235" y="3064396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3" name="Line 34"/>
          <p:cNvSpPr>
            <a:spLocks noChangeShapeType="1"/>
          </p:cNvSpPr>
          <p:nvPr/>
        </p:nvSpPr>
        <p:spPr bwMode="auto">
          <a:xfrm flipV="1">
            <a:off x="2167235" y="5872708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9" name="Title 168"/>
          <p:cNvSpPr>
            <a:spLocks noGrp="1"/>
          </p:cNvSpPr>
          <p:nvPr>
            <p:ph type="title"/>
          </p:nvPr>
        </p:nvSpPr>
        <p:spPr>
          <a:xfrm>
            <a:off x="0" y="184076"/>
            <a:ext cx="10671175" cy="1008112"/>
          </a:xfrm>
        </p:spPr>
        <p:txBody>
          <a:bodyPr/>
          <a:lstStyle/>
          <a:p>
            <a:pPr algn="ctr"/>
            <a:r>
              <a:rPr lang="en-US" dirty="0" smtClean="0"/>
              <a:t>Carrier domain protection interacting with DRNI</a:t>
            </a:r>
            <a:endParaRPr lang="en-GB" dirty="0"/>
          </a:p>
        </p:txBody>
      </p:sp>
      <p:sp>
        <p:nvSpPr>
          <p:cNvPr id="171" name="Content Placeholder 170"/>
          <p:cNvSpPr>
            <a:spLocks noGrp="1"/>
          </p:cNvSpPr>
          <p:nvPr>
            <p:ph sz="half" idx="2"/>
          </p:nvPr>
        </p:nvSpPr>
        <p:spPr>
          <a:xfrm>
            <a:off x="5335587" y="1048172"/>
            <a:ext cx="4820343" cy="6696744"/>
          </a:xfrm>
        </p:spPr>
        <p:txBody>
          <a:bodyPr/>
          <a:lstStyle/>
          <a:p>
            <a:pPr marL="0" indent="0"/>
            <a:r>
              <a:rPr lang="en-US" sz="2000" dirty="0" smtClean="0"/>
              <a:t>DRNI should be able to interact with the following protection switching methods deployed inside the carrier domains:</a:t>
            </a:r>
          </a:p>
          <a:p>
            <a:pPr marL="536575" lvl="1" indent="-4763"/>
            <a:r>
              <a:rPr lang="en-US" sz="1600" dirty="0" smtClean="0"/>
              <a:t> G.8031 ETH SNC protection</a:t>
            </a:r>
          </a:p>
          <a:p>
            <a:pPr marL="536575" lvl="1" indent="-4763"/>
            <a:r>
              <a:rPr lang="en-US" sz="1600" dirty="0" smtClean="0"/>
              <a:t> G.8032 Ethernet Ring Protection</a:t>
            </a:r>
          </a:p>
          <a:p>
            <a:pPr marL="536575" lvl="1" indent="-4763"/>
            <a:r>
              <a:rPr lang="en-US" sz="1600" dirty="0" smtClean="0"/>
              <a:t> G.841 VC-n protection</a:t>
            </a:r>
          </a:p>
          <a:p>
            <a:pPr marL="536575" lvl="1" indent="-4763"/>
            <a:r>
              <a:rPr lang="en-US" sz="1600" dirty="0" smtClean="0"/>
              <a:t> G.873.1 ODUk SNC protection</a:t>
            </a:r>
          </a:p>
          <a:p>
            <a:pPr marL="536575" lvl="1" indent="-4763"/>
            <a:r>
              <a:rPr lang="en-US" sz="1600" dirty="0" smtClean="0"/>
              <a:t> transport-LSP protection</a:t>
            </a:r>
            <a:br>
              <a:rPr lang="en-US" sz="1600" dirty="0" smtClean="0"/>
            </a:br>
            <a:r>
              <a:rPr lang="en-US" sz="1600" dirty="0" smtClean="0"/>
              <a:t>    (under development)</a:t>
            </a:r>
          </a:p>
          <a:p>
            <a:pPr marL="536575" lvl="1" indent="-4763"/>
            <a:r>
              <a:rPr lang="en-US" sz="1600" dirty="0" smtClean="0"/>
              <a:t> 802.1Qay ESP protection</a:t>
            </a:r>
          </a:p>
          <a:p>
            <a:pPr marL="536575" lvl="1" indent="-4763"/>
            <a:r>
              <a:rPr lang="en-US" sz="1600" dirty="0" smtClean="0"/>
              <a:t> G.873.2 ODUk ring protection</a:t>
            </a:r>
            <a:br>
              <a:rPr lang="en-US" sz="1600" dirty="0" smtClean="0"/>
            </a:br>
            <a:r>
              <a:rPr lang="en-US" sz="1600" dirty="0" smtClean="0"/>
              <a:t>    (under development)</a:t>
            </a:r>
          </a:p>
          <a:p>
            <a:pPr marL="536575" lvl="1" indent="-4763"/>
            <a:r>
              <a:rPr lang="en-US" sz="1600" dirty="0" smtClean="0"/>
              <a:t> ETH CL-SNCG/I protection</a:t>
            </a:r>
            <a:br>
              <a:rPr lang="en-US" sz="1600" dirty="0" smtClean="0"/>
            </a:br>
            <a:r>
              <a:rPr lang="en-US" sz="1600" dirty="0" smtClean="0"/>
              <a:t>    (based on G.808.1)</a:t>
            </a:r>
          </a:p>
          <a:p>
            <a:pPr marL="0" indent="0"/>
            <a:r>
              <a:rPr lang="en-US" sz="2000" dirty="0" smtClean="0">
                <a:solidFill>
                  <a:srgbClr val="C00000"/>
                </a:solidFill>
              </a:rPr>
              <a:t>Should DRNI operation be</a:t>
            </a:r>
          </a:p>
          <a:p>
            <a:pPr marL="531813" lvl="1" indent="0"/>
            <a:r>
              <a:rPr lang="en-US" sz="1600" dirty="0" smtClean="0">
                <a:solidFill>
                  <a:srgbClr val="C00000"/>
                </a:solidFill>
              </a:rPr>
              <a:t> interacting </a:t>
            </a:r>
            <a:r>
              <a:rPr lang="en-US" sz="1600" dirty="0" smtClean="0">
                <a:solidFill>
                  <a:srgbClr val="C00000"/>
                </a:solidFill>
              </a:rPr>
              <a:t>with the set of control </a:t>
            </a:r>
            <a:br>
              <a:rPr lang="en-US" sz="1600" dirty="0" smtClean="0">
                <a:solidFill>
                  <a:srgbClr val="C00000"/>
                </a:solidFill>
              </a:rPr>
            </a:br>
            <a:r>
              <a:rPr lang="en-US" sz="1600" dirty="0" smtClean="0">
                <a:solidFill>
                  <a:srgbClr val="C00000"/>
                </a:solidFill>
              </a:rPr>
              <a:t>    protocols of the above protection </a:t>
            </a:r>
            <a:br>
              <a:rPr lang="en-US" sz="1600" dirty="0" smtClean="0">
                <a:solidFill>
                  <a:srgbClr val="C00000"/>
                </a:solidFill>
              </a:rPr>
            </a:br>
            <a:r>
              <a:rPr lang="en-US" sz="1600" dirty="0" smtClean="0">
                <a:solidFill>
                  <a:srgbClr val="C00000"/>
                </a:solidFill>
              </a:rPr>
              <a:t>    methods?</a:t>
            </a:r>
          </a:p>
          <a:p>
            <a:pPr marL="531813" lvl="1" indent="0"/>
            <a:r>
              <a:rPr lang="en-US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independent of the above protection</a:t>
            </a:r>
            <a:br>
              <a:rPr lang="en-US" sz="1600" dirty="0" smtClean="0">
                <a:solidFill>
                  <a:srgbClr val="C00000"/>
                </a:solidFill>
              </a:rPr>
            </a:br>
            <a:r>
              <a:rPr lang="en-US" sz="1600" dirty="0" smtClean="0">
                <a:solidFill>
                  <a:srgbClr val="C00000"/>
                </a:solidFill>
              </a:rPr>
              <a:t>    </a:t>
            </a:r>
            <a:r>
              <a:rPr lang="en-US" sz="1600" dirty="0" smtClean="0">
                <a:solidFill>
                  <a:srgbClr val="C00000"/>
                </a:solidFill>
              </a:rPr>
              <a:t>methods/protocols and be interconnected </a:t>
            </a:r>
            <a:br>
              <a:rPr lang="en-US" sz="1600" dirty="0" smtClean="0">
                <a:solidFill>
                  <a:srgbClr val="C00000"/>
                </a:solidFill>
              </a:rPr>
            </a:br>
            <a:r>
              <a:rPr lang="en-US" sz="1600" dirty="0" smtClean="0">
                <a:solidFill>
                  <a:srgbClr val="C00000"/>
                </a:solidFill>
              </a:rPr>
              <a:t>    via S-VLAN/BSI reference points, possibly </a:t>
            </a:r>
            <a:br>
              <a:rPr lang="en-US" sz="1600" dirty="0" smtClean="0">
                <a:solidFill>
                  <a:srgbClr val="C00000"/>
                </a:solidFill>
              </a:rPr>
            </a:br>
            <a:r>
              <a:rPr lang="en-US" sz="1600" dirty="0" smtClean="0">
                <a:solidFill>
                  <a:srgbClr val="C00000"/>
                </a:solidFill>
              </a:rPr>
              <a:t>    located inside EC switch fabric (MAC </a:t>
            </a:r>
            <a:br>
              <a:rPr lang="en-US" sz="1600" dirty="0" smtClean="0">
                <a:solidFill>
                  <a:srgbClr val="C00000"/>
                </a:solidFill>
              </a:rPr>
            </a:br>
            <a:r>
              <a:rPr lang="en-US" sz="1600" dirty="0" smtClean="0">
                <a:solidFill>
                  <a:srgbClr val="C00000"/>
                </a:solidFill>
              </a:rPr>
              <a:t>    Relay, ETH_C)?</a:t>
            </a:r>
            <a:endParaRPr lang="en-US" sz="1600" dirty="0" smtClean="0">
              <a:solidFill>
                <a:srgbClr val="C00000"/>
              </a:solidFill>
            </a:endParaRPr>
          </a:p>
        </p:txBody>
      </p:sp>
      <p:sp>
        <p:nvSpPr>
          <p:cNvPr id="3" name="Line 4"/>
          <p:cNvSpPr>
            <a:spLocks noChangeShapeType="1"/>
          </p:cNvSpPr>
          <p:nvPr/>
        </p:nvSpPr>
        <p:spPr bwMode="auto">
          <a:xfrm>
            <a:off x="2023219" y="3856484"/>
            <a:ext cx="1872207" cy="1296144"/>
          </a:xfrm>
          <a:prstGeom prst="line">
            <a:avLst/>
          </a:prstGeom>
          <a:noFill/>
          <a:ln w="381000">
            <a:solidFill>
              <a:srgbClr val="3399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H="1">
            <a:off x="2023216" y="3856484"/>
            <a:ext cx="1800202" cy="1224136"/>
          </a:xfrm>
          <a:prstGeom prst="line">
            <a:avLst/>
          </a:prstGeom>
          <a:noFill/>
          <a:ln w="381000">
            <a:solidFill>
              <a:srgbClr val="3399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1591171" y="3965999"/>
            <a:ext cx="0" cy="970605"/>
          </a:xfrm>
          <a:prstGeom prst="line">
            <a:avLst/>
          </a:prstGeom>
          <a:noFill/>
          <a:ln w="381000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1015107" y="2848373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11</a:t>
            </a:r>
            <a:endParaRPr lang="en-US"/>
          </a:p>
        </p:txBody>
      </p:sp>
      <p:sp>
        <p:nvSpPr>
          <p:cNvPr id="88" name="Rectangle 14"/>
          <p:cNvSpPr>
            <a:spLocks noChangeArrowheads="1"/>
          </p:cNvSpPr>
          <p:nvPr/>
        </p:nvSpPr>
        <p:spPr bwMode="auto">
          <a:xfrm>
            <a:off x="3607394" y="2848372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12</a:t>
            </a:r>
            <a:endParaRPr lang="en-US" dirty="0"/>
          </a:p>
        </p:txBody>
      </p:sp>
      <p:sp>
        <p:nvSpPr>
          <p:cNvPr id="89" name="Rectangle 14"/>
          <p:cNvSpPr>
            <a:spLocks noChangeArrowheads="1"/>
          </p:cNvSpPr>
          <p:nvPr/>
        </p:nvSpPr>
        <p:spPr bwMode="auto">
          <a:xfrm>
            <a:off x="1015107" y="4936604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13</a:t>
            </a:r>
            <a:endParaRPr lang="en-US" dirty="0"/>
          </a:p>
        </p:txBody>
      </p:sp>
      <p:sp>
        <p:nvSpPr>
          <p:cNvPr id="90" name="Rectangle 14"/>
          <p:cNvSpPr>
            <a:spLocks noChangeArrowheads="1"/>
          </p:cNvSpPr>
          <p:nvPr/>
        </p:nvSpPr>
        <p:spPr bwMode="auto">
          <a:xfrm>
            <a:off x="3607394" y="4936604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14</a:t>
            </a:r>
            <a:endParaRPr lang="en-US" dirty="0"/>
          </a:p>
        </p:txBody>
      </p:sp>
      <p:sp>
        <p:nvSpPr>
          <p:cNvPr id="94" name="Line 34"/>
          <p:cNvSpPr>
            <a:spLocks noChangeShapeType="1"/>
          </p:cNvSpPr>
          <p:nvPr/>
        </p:nvSpPr>
        <p:spPr bwMode="auto">
          <a:xfrm flipV="1">
            <a:off x="1591171" y="2200300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5" name="Line 34"/>
          <p:cNvSpPr>
            <a:spLocks noChangeShapeType="1"/>
          </p:cNvSpPr>
          <p:nvPr/>
        </p:nvSpPr>
        <p:spPr bwMode="auto">
          <a:xfrm flipV="1">
            <a:off x="4183458" y="2200300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7" name="TextBox 126"/>
          <p:cNvSpPr txBox="1"/>
          <p:nvPr/>
        </p:nvSpPr>
        <p:spPr>
          <a:xfrm>
            <a:off x="1415902" y="1048172"/>
            <a:ext cx="288732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Carrier X</a:t>
            </a:r>
          </a:p>
          <a:p>
            <a:pPr algn="ctr"/>
            <a:r>
              <a:rPr lang="en-US" sz="1600" u="sng" dirty="0" smtClean="0"/>
              <a:t>Eth </a:t>
            </a:r>
            <a:r>
              <a:rPr lang="en-US" sz="1600" u="sng" dirty="0" err="1" smtClean="0"/>
              <a:t>Serv</a:t>
            </a:r>
            <a:r>
              <a:rPr lang="en-US" sz="1600" u="sng" dirty="0" smtClean="0"/>
              <a:t> Layer Prot: </a:t>
            </a:r>
          </a:p>
          <a:p>
            <a:r>
              <a:rPr lang="en-US" sz="1600" dirty="0" smtClean="0"/>
              <a:t>- ETH SNCP</a:t>
            </a:r>
          </a:p>
          <a:p>
            <a:pPr algn="ctr"/>
            <a:r>
              <a:rPr lang="en-US" sz="1600" u="sng" dirty="0" smtClean="0"/>
              <a:t>Tran </a:t>
            </a:r>
            <a:r>
              <a:rPr lang="en-US" sz="1600" u="sng" dirty="0" err="1" smtClean="0"/>
              <a:t>Serv</a:t>
            </a:r>
            <a:r>
              <a:rPr lang="en-US" sz="1600" u="sng" dirty="0" smtClean="0"/>
              <a:t> Layer Prot:</a:t>
            </a:r>
          </a:p>
          <a:p>
            <a:r>
              <a:rPr lang="en-US" sz="1600" dirty="0" smtClean="0"/>
              <a:t>- Eth Ring Protection</a:t>
            </a:r>
          </a:p>
          <a:p>
            <a:r>
              <a:rPr lang="en-US" sz="1600" dirty="0" smtClean="0"/>
              <a:t>- VC-n, ODUk, </a:t>
            </a:r>
            <a:r>
              <a:rPr lang="en-US" sz="1600" dirty="0" err="1" smtClean="0"/>
              <a:t>tLSP</a:t>
            </a:r>
            <a:r>
              <a:rPr lang="en-US" sz="1600" dirty="0" smtClean="0"/>
              <a:t> SNCP</a:t>
            </a:r>
          </a:p>
          <a:p>
            <a:r>
              <a:rPr lang="en-US" sz="1600" dirty="0" smtClean="0"/>
              <a:t>- ESP, VC-n trail protection</a:t>
            </a:r>
          </a:p>
          <a:p>
            <a:r>
              <a:rPr lang="en-US" sz="1600" dirty="0" smtClean="0"/>
              <a:t>- ETH CL-SNCG/I protection</a:t>
            </a:r>
          </a:p>
        </p:txBody>
      </p:sp>
      <p:cxnSp>
        <p:nvCxnSpPr>
          <p:cNvPr id="129" name="Straight Connector 128"/>
          <p:cNvCxnSpPr>
            <a:endCxn id="139" idx="2"/>
          </p:cNvCxnSpPr>
          <p:nvPr/>
        </p:nvCxnSpPr>
        <p:spPr bwMode="auto">
          <a:xfrm flipV="1">
            <a:off x="1591171" y="5440660"/>
            <a:ext cx="1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>
            <a:endCxn id="138" idx="2"/>
          </p:cNvCxnSpPr>
          <p:nvPr/>
        </p:nvCxnSpPr>
        <p:spPr bwMode="auto">
          <a:xfrm flipV="1">
            <a:off x="4183458" y="5440660"/>
            <a:ext cx="1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Connector 133"/>
          <p:cNvCxnSpPr>
            <a:stCxn id="145" idx="0"/>
          </p:cNvCxnSpPr>
          <p:nvPr/>
        </p:nvCxnSpPr>
        <p:spPr bwMode="auto">
          <a:xfrm flipV="1">
            <a:off x="1591171" y="3208412"/>
            <a:ext cx="0" cy="36004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>
            <a:stCxn id="144" idx="0"/>
          </p:cNvCxnSpPr>
          <p:nvPr/>
        </p:nvCxnSpPr>
        <p:spPr bwMode="auto">
          <a:xfrm flipV="1">
            <a:off x="4183458" y="3208412"/>
            <a:ext cx="0" cy="36004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Rectangle 137"/>
          <p:cNvSpPr/>
          <p:nvPr/>
        </p:nvSpPr>
        <p:spPr bwMode="auto">
          <a:xfrm>
            <a:off x="3823419" y="5152628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1231132" y="5152628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0" name="Straight Connector 139"/>
          <p:cNvCxnSpPr>
            <a:stCxn id="138" idx="1"/>
            <a:endCxn id="139" idx="3"/>
          </p:cNvCxnSpPr>
          <p:nvPr/>
        </p:nvCxnSpPr>
        <p:spPr bwMode="auto">
          <a:xfrm flipH="1">
            <a:off x="1951212" y="5296644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Rectangle 143"/>
          <p:cNvSpPr/>
          <p:nvPr/>
        </p:nvSpPr>
        <p:spPr bwMode="auto">
          <a:xfrm>
            <a:off x="3823418" y="356845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1231131" y="356845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6" name="Straight Connector 145"/>
          <p:cNvCxnSpPr>
            <a:stCxn id="144" idx="1"/>
            <a:endCxn id="145" idx="3"/>
          </p:cNvCxnSpPr>
          <p:nvPr/>
        </p:nvCxnSpPr>
        <p:spPr bwMode="auto">
          <a:xfrm flipH="1">
            <a:off x="1951211" y="3712468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/>
          <p:cNvCxnSpPr>
            <a:stCxn id="139" idx="0"/>
            <a:endCxn id="145" idx="2"/>
          </p:cNvCxnSpPr>
          <p:nvPr/>
        </p:nvCxnSpPr>
        <p:spPr bwMode="auto">
          <a:xfrm flipH="1" flipV="1">
            <a:off x="1591171" y="3856484"/>
            <a:ext cx="1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>
            <a:stCxn id="138" idx="0"/>
            <a:endCxn id="144" idx="2"/>
          </p:cNvCxnSpPr>
          <p:nvPr/>
        </p:nvCxnSpPr>
        <p:spPr bwMode="auto">
          <a:xfrm flipH="1" flipV="1">
            <a:off x="4183458" y="3856484"/>
            <a:ext cx="1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/>
          <p:cNvCxnSpPr/>
          <p:nvPr/>
        </p:nvCxnSpPr>
        <p:spPr bwMode="auto">
          <a:xfrm flipV="1">
            <a:off x="1951211" y="3856484"/>
            <a:ext cx="1944216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1951211" y="3856484"/>
            <a:ext cx="1872208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68" name="TextBox 167"/>
          <p:cNvSpPr txBox="1"/>
          <p:nvPr/>
        </p:nvSpPr>
        <p:spPr>
          <a:xfrm>
            <a:off x="6995" y="3064396"/>
            <a:ext cx="13147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S-VLAN EC</a:t>
            </a:r>
          </a:p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or BSI </a:t>
            </a:r>
            <a:r>
              <a:rPr lang="en-US" sz="1600" dirty="0" smtClean="0">
                <a:solidFill>
                  <a:srgbClr val="C00000"/>
                </a:solidFill>
              </a:rPr>
              <a:t>EC</a:t>
            </a:r>
          </a:p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ref. points</a:t>
            </a:r>
            <a:endParaRPr lang="en-GB" sz="1600" dirty="0">
              <a:solidFill>
                <a:srgbClr val="C00000"/>
              </a:solidFill>
            </a:endParaRPr>
          </a:p>
        </p:txBody>
      </p:sp>
      <p:grpSp>
        <p:nvGrpSpPr>
          <p:cNvPr id="174" name="Group 73"/>
          <p:cNvGrpSpPr>
            <a:grpSpLocks/>
          </p:cNvGrpSpPr>
          <p:nvPr/>
        </p:nvGrpSpPr>
        <p:grpSpPr bwMode="auto">
          <a:xfrm>
            <a:off x="943099" y="4421754"/>
            <a:ext cx="3816424" cy="45719"/>
            <a:chOff x="2862" y="1954"/>
            <a:chExt cx="1225" cy="22"/>
          </a:xfrm>
        </p:grpSpPr>
        <p:sp>
          <p:nvSpPr>
            <p:cNvPr id="175" name="Line 70"/>
            <p:cNvSpPr>
              <a:spLocks noChangeShapeType="1"/>
            </p:cNvSpPr>
            <p:nvPr/>
          </p:nvSpPr>
          <p:spPr bwMode="auto">
            <a:xfrm>
              <a:off x="2862" y="197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6" name="Line 71"/>
            <p:cNvSpPr>
              <a:spLocks noChangeShapeType="1"/>
            </p:cNvSpPr>
            <p:nvPr/>
          </p:nvSpPr>
          <p:spPr bwMode="auto">
            <a:xfrm>
              <a:off x="2862" y="1954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7" name="Text Box 72"/>
          <p:cNvSpPr txBox="1">
            <a:spLocks noChangeArrowheads="1"/>
          </p:cNvSpPr>
          <p:nvPr/>
        </p:nvSpPr>
        <p:spPr bwMode="auto">
          <a:xfrm>
            <a:off x="295027" y="4252714"/>
            <a:ext cx="6735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 dirty="0"/>
              <a:t>E-NNI</a:t>
            </a:r>
            <a:endParaRPr lang="en-US" sz="1400" dirty="0"/>
          </a:p>
        </p:txBody>
      </p:sp>
      <p:sp>
        <p:nvSpPr>
          <p:cNvPr id="78" name="Rounded Rectangle 77"/>
          <p:cNvSpPr/>
          <p:nvPr/>
        </p:nvSpPr>
        <p:spPr bwMode="auto">
          <a:xfrm>
            <a:off x="1231131" y="976164"/>
            <a:ext cx="3240360" cy="2232248"/>
          </a:xfrm>
          <a:prstGeom prst="roundRect">
            <a:avLst/>
          </a:prstGeom>
          <a:noFill/>
          <a:ln w="571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415902" y="5826829"/>
            <a:ext cx="288732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Carrier Y</a:t>
            </a:r>
          </a:p>
          <a:p>
            <a:pPr algn="ctr"/>
            <a:r>
              <a:rPr lang="en-US" sz="1600" u="sng" dirty="0" smtClean="0"/>
              <a:t>Eth </a:t>
            </a:r>
            <a:r>
              <a:rPr lang="en-US" sz="1600" u="sng" dirty="0" err="1" smtClean="0"/>
              <a:t>Serv</a:t>
            </a:r>
            <a:r>
              <a:rPr lang="en-US" sz="1600" u="sng" dirty="0" smtClean="0"/>
              <a:t> Layer Prot: </a:t>
            </a:r>
          </a:p>
          <a:p>
            <a:r>
              <a:rPr lang="en-US" sz="1600" dirty="0" smtClean="0"/>
              <a:t>- ETH SNCP</a:t>
            </a:r>
          </a:p>
          <a:p>
            <a:pPr algn="ctr"/>
            <a:r>
              <a:rPr lang="en-US" sz="1600" u="sng" dirty="0" smtClean="0"/>
              <a:t>Tran </a:t>
            </a:r>
            <a:r>
              <a:rPr lang="en-US" sz="1600" u="sng" dirty="0" err="1" smtClean="0"/>
              <a:t>Serv</a:t>
            </a:r>
            <a:r>
              <a:rPr lang="en-US" sz="1600" u="sng" dirty="0" smtClean="0"/>
              <a:t> Layer Prot:</a:t>
            </a:r>
          </a:p>
          <a:p>
            <a:r>
              <a:rPr lang="en-US" sz="1600" dirty="0" smtClean="0"/>
              <a:t>- Eth Ring Protection</a:t>
            </a:r>
          </a:p>
          <a:p>
            <a:r>
              <a:rPr lang="en-US" sz="1600" dirty="0" smtClean="0"/>
              <a:t>- VC-n, ODUk, </a:t>
            </a:r>
            <a:r>
              <a:rPr lang="en-US" sz="1600" dirty="0" err="1" smtClean="0"/>
              <a:t>tLSP</a:t>
            </a:r>
            <a:r>
              <a:rPr lang="en-US" sz="1600" dirty="0" smtClean="0"/>
              <a:t> SNCP</a:t>
            </a:r>
          </a:p>
          <a:p>
            <a:r>
              <a:rPr lang="en-US" sz="1600" dirty="0" smtClean="0"/>
              <a:t>- ESP, VC-n trail protection</a:t>
            </a:r>
          </a:p>
          <a:p>
            <a:r>
              <a:rPr lang="en-US" sz="1600" dirty="0" smtClean="0"/>
              <a:t>- ETH CL-SNCG/I protection</a:t>
            </a:r>
          </a:p>
        </p:txBody>
      </p:sp>
      <p:sp>
        <p:nvSpPr>
          <p:cNvPr id="80" name="Rounded Rectangle 79"/>
          <p:cNvSpPr/>
          <p:nvPr/>
        </p:nvSpPr>
        <p:spPr bwMode="auto">
          <a:xfrm>
            <a:off x="1231131" y="5732760"/>
            <a:ext cx="3240360" cy="2232248"/>
          </a:xfrm>
          <a:prstGeom prst="roundRect">
            <a:avLst/>
          </a:prstGeom>
          <a:noFill/>
          <a:ln w="571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2" name="Straight Connector 81"/>
          <p:cNvCxnSpPr/>
          <p:nvPr/>
        </p:nvCxnSpPr>
        <p:spPr bwMode="auto">
          <a:xfrm flipH="1">
            <a:off x="655067" y="3352428"/>
            <a:ext cx="42484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lgDashDot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 flipH="1">
            <a:off x="655067" y="5584676"/>
            <a:ext cx="42484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lgDashDotDot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12008" y="5296644"/>
            <a:ext cx="12875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S-VLAN EC</a:t>
            </a:r>
          </a:p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or BSI </a:t>
            </a:r>
            <a:r>
              <a:rPr lang="en-US" sz="1600" dirty="0" smtClean="0">
                <a:solidFill>
                  <a:srgbClr val="C00000"/>
                </a:solidFill>
              </a:rPr>
              <a:t>EC</a:t>
            </a:r>
          </a:p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ref. points</a:t>
            </a:r>
            <a:endParaRPr lang="en-GB" sz="1600" dirty="0">
              <a:solidFill>
                <a:srgbClr val="C00000"/>
              </a:solidFill>
            </a:endParaRPr>
          </a:p>
        </p:txBody>
      </p:sp>
      <p:cxnSp>
        <p:nvCxnSpPr>
          <p:cNvPr id="98" name="Straight Connector 97"/>
          <p:cNvCxnSpPr/>
          <p:nvPr/>
        </p:nvCxnSpPr>
        <p:spPr bwMode="auto">
          <a:xfrm>
            <a:off x="5551611" y="2632348"/>
            <a:ext cx="38884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DRNI independent of protection type in carrier networks and interconnected via set of S-VLAN/BSI reference points, possibly located inside EC switch fabric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2560340"/>
            <a:ext cx="9604375" cy="4154537"/>
          </a:xfrm>
        </p:spPr>
        <p:txBody>
          <a:bodyPr/>
          <a:lstStyle/>
          <a:p>
            <a:pPr marL="0" indent="0"/>
            <a:r>
              <a:rPr lang="en-US" dirty="0" smtClean="0"/>
              <a:t>Seems to be the best approach</a:t>
            </a:r>
          </a:p>
          <a:p>
            <a:pPr marL="0" indent="0"/>
            <a:r>
              <a:rPr lang="en-US" dirty="0" smtClean="0"/>
              <a:t>Faults/degradation in carrier network does not impact DRNI status and fault/degradation in DRNI “network” does not impact protection status in carrier network</a:t>
            </a:r>
          </a:p>
          <a:p>
            <a:pPr marL="898525" lvl="1" indent="-366713"/>
            <a:r>
              <a:rPr lang="en-US" dirty="0" smtClean="0"/>
              <a:t>Need </a:t>
            </a:r>
            <a:r>
              <a:rPr lang="en-US" dirty="0" smtClean="0"/>
              <a:t>to verify that there is no interaction/information exchange necessary between DRNI and protection used in carrier network</a:t>
            </a:r>
            <a:endParaRPr lang="en-GB" dirty="0" smtClean="0"/>
          </a:p>
          <a:p>
            <a:pPr marL="0" indent="0"/>
            <a:r>
              <a:rPr lang="en-US" dirty="0" smtClean="0"/>
              <a:t>Allows to develop DRNI independent of the set of protection types used in carrier networks</a:t>
            </a:r>
          </a:p>
          <a:p>
            <a:pPr marL="0" indent="0"/>
            <a:r>
              <a:rPr lang="en-US" dirty="0" smtClean="0"/>
              <a:t>Allows to develop distributed versions of the set of protection types used in carrier networks independent of DRNI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Introduction</a:t>
            </a:r>
            <a:endParaRPr lang="en-GB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 bwMode="auto">
          <a:xfrm>
            <a:off x="533400" y="2272308"/>
            <a:ext cx="9604375" cy="487461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r>
              <a:rPr lang="en-US" sz="2400" dirty="0" smtClean="0">
                <a:hlinkClick r:id="rId3"/>
              </a:rPr>
              <a:t>http://www.ieee802.org/1/files/public/docs2011/axbq-vissers-drni-and-sncp-interworking-0511-v00.pptx</a:t>
            </a:r>
            <a:r>
              <a:rPr lang="en-US" sz="2400" dirty="0" smtClean="0"/>
              <a:t> presented “DRNI and G.8031 ETH SNCP interworking” aspects</a:t>
            </a:r>
          </a:p>
          <a:p>
            <a:pPr marL="0" indent="0" eaLnBrk="1" hangingPunct="1"/>
            <a:r>
              <a:rPr lang="en-US" sz="2400" dirty="0" smtClean="0"/>
              <a:t>G.8031 ETH SNCP operates in the MEF “Ethernet Services Layer”</a:t>
            </a:r>
          </a:p>
          <a:p>
            <a:pPr marL="0" indent="0" eaLnBrk="1" hangingPunct="1"/>
            <a:r>
              <a:rPr lang="en-US" sz="2400" dirty="0" smtClean="0"/>
              <a:t>Interworking aspects of DRNI with protection switching inside the MEF “Transport Services Layer” were not included in the above presentation</a:t>
            </a:r>
          </a:p>
          <a:p>
            <a:pPr marL="0" indent="0" eaLnBrk="1" hangingPunct="1"/>
            <a:r>
              <a:rPr lang="en-US" sz="2400" dirty="0" smtClean="0"/>
              <a:t>This </a:t>
            </a:r>
            <a:r>
              <a:rPr lang="en-US" sz="2400" smtClean="0"/>
              <a:t>presentation </a:t>
            </a:r>
            <a:r>
              <a:rPr lang="en-US" sz="2400" smtClean="0"/>
              <a:t>introduces some </a:t>
            </a:r>
            <a:r>
              <a:rPr lang="en-US" sz="2400" dirty="0" smtClean="0"/>
              <a:t>of the Transport Services Layer protection switching methods that may interact with DRNI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6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DRNI within the MEF Ethernet Services Architecture</a:t>
            </a:r>
            <a:endParaRPr lang="en-GB" dirty="0"/>
          </a:p>
        </p:txBody>
      </p:sp>
      <p:grpSp>
        <p:nvGrpSpPr>
          <p:cNvPr id="5" name="Group 78"/>
          <p:cNvGrpSpPr>
            <a:grpSpLocks/>
          </p:cNvGrpSpPr>
          <p:nvPr/>
        </p:nvGrpSpPr>
        <p:grpSpPr bwMode="auto">
          <a:xfrm>
            <a:off x="4775075" y="1360710"/>
            <a:ext cx="4953000" cy="4872038"/>
            <a:chOff x="1295400" y="914400"/>
            <a:chExt cx="4953000" cy="4872038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2419350" y="3814763"/>
              <a:ext cx="3829050" cy="1195387"/>
              <a:chOff x="2952" y="3259"/>
              <a:chExt cx="1374" cy="590"/>
            </a:xfrm>
          </p:grpSpPr>
          <p:grpSp>
            <p:nvGrpSpPr>
              <p:cNvPr id="63" name="Group 4"/>
              <p:cNvGrpSpPr>
                <a:grpSpLocks/>
              </p:cNvGrpSpPr>
              <p:nvPr/>
            </p:nvGrpSpPr>
            <p:grpSpPr bwMode="auto">
              <a:xfrm>
                <a:off x="2952" y="3259"/>
                <a:ext cx="1374" cy="590"/>
                <a:chOff x="2952" y="3259"/>
                <a:chExt cx="1374" cy="590"/>
              </a:xfrm>
            </p:grpSpPr>
            <p:sp>
              <p:nvSpPr>
                <p:cNvPr id="65" name="Freeform 5"/>
                <p:cNvSpPr>
                  <a:spLocks/>
                </p:cNvSpPr>
                <p:nvPr/>
              </p:nvSpPr>
              <p:spPr bwMode="auto">
                <a:xfrm>
                  <a:off x="4156" y="3259"/>
                  <a:ext cx="170" cy="590"/>
                </a:xfrm>
                <a:custGeom>
                  <a:avLst/>
                  <a:gdLst>
                    <a:gd name="T0" fmla="*/ 0 w 340"/>
                    <a:gd name="T1" fmla="*/ 0 h 1181"/>
                    <a:gd name="T2" fmla="*/ 0 w 340"/>
                    <a:gd name="T3" fmla="*/ 0 h 1181"/>
                    <a:gd name="T4" fmla="*/ 1 w 340"/>
                    <a:gd name="T5" fmla="*/ 0 h 1181"/>
                    <a:gd name="T6" fmla="*/ 1 w 340"/>
                    <a:gd name="T7" fmla="*/ 0 h 1181"/>
                    <a:gd name="T8" fmla="*/ 0 w 340"/>
                    <a:gd name="T9" fmla="*/ 0 h 118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81"/>
                    <a:gd name="T17" fmla="*/ 340 w 340"/>
                    <a:gd name="T18" fmla="*/ 1181 h 118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81">
                      <a:moveTo>
                        <a:pt x="0" y="1181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857"/>
                      </a:lnTo>
                      <a:lnTo>
                        <a:pt x="0" y="1181"/>
                      </a:lnTo>
                      <a:close/>
                    </a:path>
                  </a:pathLst>
                </a:custGeom>
                <a:solidFill>
                  <a:srgbClr val="00E1E1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6" name="Freeform 6"/>
                <p:cNvSpPr>
                  <a:spLocks/>
                </p:cNvSpPr>
                <p:nvPr/>
              </p:nvSpPr>
              <p:spPr bwMode="auto">
                <a:xfrm>
                  <a:off x="2952" y="3259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009898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64" name="Rectangle 7"/>
              <p:cNvSpPr>
                <a:spLocks noChangeArrowheads="1"/>
              </p:cNvSpPr>
              <p:nvPr/>
            </p:nvSpPr>
            <p:spPr bwMode="auto">
              <a:xfrm>
                <a:off x="2952" y="3421"/>
                <a:ext cx="1204" cy="428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2419350" y="3024188"/>
              <a:ext cx="3829050" cy="1152525"/>
              <a:chOff x="2952" y="2867"/>
              <a:chExt cx="1374" cy="570"/>
            </a:xfrm>
          </p:grpSpPr>
          <p:grpSp>
            <p:nvGrpSpPr>
              <p:cNvPr id="59" name="Group 9"/>
              <p:cNvGrpSpPr>
                <a:grpSpLocks/>
              </p:cNvGrpSpPr>
              <p:nvPr/>
            </p:nvGrpSpPr>
            <p:grpSpPr bwMode="auto">
              <a:xfrm>
                <a:off x="2952" y="2867"/>
                <a:ext cx="1374" cy="570"/>
                <a:chOff x="2952" y="2867"/>
                <a:chExt cx="1374" cy="570"/>
              </a:xfrm>
            </p:grpSpPr>
            <p:sp>
              <p:nvSpPr>
                <p:cNvPr id="61" name="Freeform 10"/>
                <p:cNvSpPr>
                  <a:spLocks/>
                </p:cNvSpPr>
                <p:nvPr/>
              </p:nvSpPr>
              <p:spPr bwMode="auto">
                <a:xfrm>
                  <a:off x="4156" y="2867"/>
                  <a:ext cx="170" cy="570"/>
                </a:xfrm>
                <a:custGeom>
                  <a:avLst/>
                  <a:gdLst>
                    <a:gd name="T0" fmla="*/ 0 w 340"/>
                    <a:gd name="T1" fmla="*/ 0 h 1141"/>
                    <a:gd name="T2" fmla="*/ 0 w 340"/>
                    <a:gd name="T3" fmla="*/ 0 h 1141"/>
                    <a:gd name="T4" fmla="*/ 1 w 340"/>
                    <a:gd name="T5" fmla="*/ 0 h 1141"/>
                    <a:gd name="T6" fmla="*/ 1 w 340"/>
                    <a:gd name="T7" fmla="*/ 0 h 1141"/>
                    <a:gd name="T8" fmla="*/ 0 w 340"/>
                    <a:gd name="T9" fmla="*/ 0 h 114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41"/>
                    <a:gd name="T17" fmla="*/ 340 w 340"/>
                    <a:gd name="T18" fmla="*/ 1141 h 114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41">
                      <a:moveTo>
                        <a:pt x="0" y="1141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817"/>
                      </a:lnTo>
                      <a:lnTo>
                        <a:pt x="0" y="1141"/>
                      </a:lnTo>
                      <a:close/>
                    </a:path>
                  </a:pathLst>
                </a:custGeom>
                <a:solidFill>
                  <a:srgbClr val="B4E1B4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" name="Freeform 11"/>
                <p:cNvSpPr>
                  <a:spLocks/>
                </p:cNvSpPr>
                <p:nvPr/>
              </p:nvSpPr>
              <p:spPr bwMode="auto">
                <a:xfrm>
                  <a:off x="2952" y="2867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799879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60" name="Rectangle 12"/>
              <p:cNvSpPr>
                <a:spLocks noChangeArrowheads="1"/>
              </p:cNvSpPr>
              <p:nvPr/>
            </p:nvSpPr>
            <p:spPr bwMode="auto">
              <a:xfrm>
                <a:off x="2952" y="3029"/>
                <a:ext cx="1204" cy="408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13"/>
            <p:cNvGrpSpPr>
              <a:grpSpLocks/>
            </p:cNvGrpSpPr>
            <p:nvPr/>
          </p:nvGrpSpPr>
          <p:grpSpPr bwMode="auto">
            <a:xfrm>
              <a:off x="2419350" y="2320925"/>
              <a:ext cx="3829050" cy="1114425"/>
              <a:chOff x="2952" y="2520"/>
              <a:chExt cx="1374" cy="551"/>
            </a:xfrm>
          </p:grpSpPr>
          <p:grpSp>
            <p:nvGrpSpPr>
              <p:cNvPr id="55" name="Group 14"/>
              <p:cNvGrpSpPr>
                <a:grpSpLocks/>
              </p:cNvGrpSpPr>
              <p:nvPr/>
            </p:nvGrpSpPr>
            <p:grpSpPr bwMode="auto">
              <a:xfrm>
                <a:off x="2952" y="2520"/>
                <a:ext cx="1374" cy="551"/>
                <a:chOff x="2952" y="2520"/>
                <a:chExt cx="1374" cy="551"/>
              </a:xfrm>
            </p:grpSpPr>
            <p:sp>
              <p:nvSpPr>
                <p:cNvPr id="57" name="Freeform 15"/>
                <p:cNvSpPr>
                  <a:spLocks/>
                </p:cNvSpPr>
                <p:nvPr/>
              </p:nvSpPr>
              <p:spPr bwMode="auto">
                <a:xfrm>
                  <a:off x="4156" y="2520"/>
                  <a:ext cx="170" cy="551"/>
                </a:xfrm>
                <a:custGeom>
                  <a:avLst/>
                  <a:gdLst>
                    <a:gd name="T0" fmla="*/ 0 w 340"/>
                    <a:gd name="T1" fmla="*/ 1 h 1102"/>
                    <a:gd name="T2" fmla="*/ 0 w 340"/>
                    <a:gd name="T3" fmla="*/ 1 h 1102"/>
                    <a:gd name="T4" fmla="*/ 1 w 340"/>
                    <a:gd name="T5" fmla="*/ 0 h 1102"/>
                    <a:gd name="T6" fmla="*/ 1 w 340"/>
                    <a:gd name="T7" fmla="*/ 1 h 1102"/>
                    <a:gd name="T8" fmla="*/ 0 w 340"/>
                    <a:gd name="T9" fmla="*/ 1 h 1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02"/>
                    <a:gd name="T17" fmla="*/ 340 w 340"/>
                    <a:gd name="T18" fmla="*/ 1102 h 1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02">
                      <a:moveTo>
                        <a:pt x="0" y="1102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778"/>
                      </a:lnTo>
                      <a:lnTo>
                        <a:pt x="0" y="1102"/>
                      </a:lnTo>
                      <a:close/>
                    </a:path>
                  </a:pathLst>
                </a:custGeom>
                <a:solidFill>
                  <a:srgbClr val="E1E187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8" name="Freeform 16"/>
                <p:cNvSpPr>
                  <a:spLocks/>
                </p:cNvSpPr>
                <p:nvPr/>
              </p:nvSpPr>
              <p:spPr bwMode="auto">
                <a:xfrm>
                  <a:off x="2952" y="2520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98985B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56" name="Rectangle 17"/>
              <p:cNvSpPr>
                <a:spLocks noChangeArrowheads="1"/>
              </p:cNvSpPr>
              <p:nvPr/>
            </p:nvSpPr>
            <p:spPr bwMode="auto">
              <a:xfrm>
                <a:off x="2952" y="2682"/>
                <a:ext cx="1204" cy="389"/>
              </a:xfrm>
              <a:prstGeom prst="rect">
                <a:avLst/>
              </a:pr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18"/>
            <p:cNvGrpSpPr>
              <a:grpSpLocks/>
            </p:cNvGrpSpPr>
            <p:nvPr/>
          </p:nvGrpSpPr>
          <p:grpSpPr bwMode="auto">
            <a:xfrm>
              <a:off x="1857375" y="4211638"/>
              <a:ext cx="3829050" cy="1192212"/>
              <a:chOff x="2952" y="3259"/>
              <a:chExt cx="1374" cy="590"/>
            </a:xfrm>
          </p:grpSpPr>
          <p:grpSp>
            <p:nvGrpSpPr>
              <p:cNvPr id="51" name="Group 19"/>
              <p:cNvGrpSpPr>
                <a:grpSpLocks/>
              </p:cNvGrpSpPr>
              <p:nvPr/>
            </p:nvGrpSpPr>
            <p:grpSpPr bwMode="auto">
              <a:xfrm>
                <a:off x="2952" y="3259"/>
                <a:ext cx="1374" cy="590"/>
                <a:chOff x="2952" y="3259"/>
                <a:chExt cx="1374" cy="590"/>
              </a:xfrm>
            </p:grpSpPr>
            <p:sp>
              <p:nvSpPr>
                <p:cNvPr id="53" name="Freeform 20"/>
                <p:cNvSpPr>
                  <a:spLocks/>
                </p:cNvSpPr>
                <p:nvPr/>
              </p:nvSpPr>
              <p:spPr bwMode="auto">
                <a:xfrm>
                  <a:off x="4156" y="3259"/>
                  <a:ext cx="170" cy="590"/>
                </a:xfrm>
                <a:custGeom>
                  <a:avLst/>
                  <a:gdLst>
                    <a:gd name="T0" fmla="*/ 0 w 340"/>
                    <a:gd name="T1" fmla="*/ 0 h 1181"/>
                    <a:gd name="T2" fmla="*/ 0 w 340"/>
                    <a:gd name="T3" fmla="*/ 0 h 1181"/>
                    <a:gd name="T4" fmla="*/ 1 w 340"/>
                    <a:gd name="T5" fmla="*/ 0 h 1181"/>
                    <a:gd name="T6" fmla="*/ 1 w 340"/>
                    <a:gd name="T7" fmla="*/ 0 h 1181"/>
                    <a:gd name="T8" fmla="*/ 0 w 340"/>
                    <a:gd name="T9" fmla="*/ 0 h 118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81"/>
                    <a:gd name="T17" fmla="*/ 340 w 340"/>
                    <a:gd name="T18" fmla="*/ 1181 h 118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81">
                      <a:moveTo>
                        <a:pt x="0" y="1181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857"/>
                      </a:lnTo>
                      <a:lnTo>
                        <a:pt x="0" y="1181"/>
                      </a:lnTo>
                      <a:close/>
                    </a:path>
                  </a:pathLst>
                </a:custGeom>
                <a:solidFill>
                  <a:srgbClr val="00E1E1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4" name="Freeform 21"/>
                <p:cNvSpPr>
                  <a:spLocks/>
                </p:cNvSpPr>
                <p:nvPr/>
              </p:nvSpPr>
              <p:spPr bwMode="auto">
                <a:xfrm>
                  <a:off x="2952" y="3259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009898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52" name="Rectangle 22"/>
              <p:cNvSpPr>
                <a:spLocks noChangeArrowheads="1"/>
              </p:cNvSpPr>
              <p:nvPr/>
            </p:nvSpPr>
            <p:spPr bwMode="auto">
              <a:xfrm>
                <a:off x="2952" y="3421"/>
                <a:ext cx="1204" cy="428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23"/>
            <p:cNvGrpSpPr>
              <a:grpSpLocks/>
            </p:cNvGrpSpPr>
            <p:nvPr/>
          </p:nvGrpSpPr>
          <p:grpSpPr bwMode="auto">
            <a:xfrm>
              <a:off x="1857375" y="3417888"/>
              <a:ext cx="3829050" cy="1154112"/>
              <a:chOff x="2952" y="2867"/>
              <a:chExt cx="1374" cy="570"/>
            </a:xfrm>
          </p:grpSpPr>
          <p:grpSp>
            <p:nvGrpSpPr>
              <p:cNvPr id="47" name="Group 24"/>
              <p:cNvGrpSpPr>
                <a:grpSpLocks/>
              </p:cNvGrpSpPr>
              <p:nvPr/>
            </p:nvGrpSpPr>
            <p:grpSpPr bwMode="auto">
              <a:xfrm>
                <a:off x="2952" y="2867"/>
                <a:ext cx="1374" cy="570"/>
                <a:chOff x="2952" y="2867"/>
                <a:chExt cx="1374" cy="570"/>
              </a:xfrm>
            </p:grpSpPr>
            <p:sp>
              <p:nvSpPr>
                <p:cNvPr id="49" name="Freeform 25"/>
                <p:cNvSpPr>
                  <a:spLocks/>
                </p:cNvSpPr>
                <p:nvPr/>
              </p:nvSpPr>
              <p:spPr bwMode="auto">
                <a:xfrm>
                  <a:off x="4156" y="2867"/>
                  <a:ext cx="170" cy="570"/>
                </a:xfrm>
                <a:custGeom>
                  <a:avLst/>
                  <a:gdLst>
                    <a:gd name="T0" fmla="*/ 0 w 340"/>
                    <a:gd name="T1" fmla="*/ 0 h 1141"/>
                    <a:gd name="T2" fmla="*/ 0 w 340"/>
                    <a:gd name="T3" fmla="*/ 0 h 1141"/>
                    <a:gd name="T4" fmla="*/ 1 w 340"/>
                    <a:gd name="T5" fmla="*/ 0 h 1141"/>
                    <a:gd name="T6" fmla="*/ 1 w 340"/>
                    <a:gd name="T7" fmla="*/ 0 h 1141"/>
                    <a:gd name="T8" fmla="*/ 0 w 340"/>
                    <a:gd name="T9" fmla="*/ 0 h 114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41"/>
                    <a:gd name="T17" fmla="*/ 340 w 340"/>
                    <a:gd name="T18" fmla="*/ 1141 h 114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41">
                      <a:moveTo>
                        <a:pt x="0" y="1141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817"/>
                      </a:lnTo>
                      <a:lnTo>
                        <a:pt x="0" y="1141"/>
                      </a:lnTo>
                      <a:close/>
                    </a:path>
                  </a:pathLst>
                </a:custGeom>
                <a:solidFill>
                  <a:srgbClr val="B4E1B4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0" name="Freeform 26"/>
                <p:cNvSpPr>
                  <a:spLocks/>
                </p:cNvSpPr>
                <p:nvPr/>
              </p:nvSpPr>
              <p:spPr bwMode="auto">
                <a:xfrm>
                  <a:off x="2952" y="2867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799879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8" name="Rectangle 27"/>
              <p:cNvSpPr>
                <a:spLocks noChangeArrowheads="1"/>
              </p:cNvSpPr>
              <p:nvPr/>
            </p:nvSpPr>
            <p:spPr bwMode="auto">
              <a:xfrm>
                <a:off x="2952" y="3029"/>
                <a:ext cx="1204" cy="408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" name="Group 28"/>
            <p:cNvGrpSpPr>
              <a:grpSpLocks/>
            </p:cNvGrpSpPr>
            <p:nvPr/>
          </p:nvGrpSpPr>
          <p:grpSpPr bwMode="auto">
            <a:xfrm>
              <a:off x="1857375" y="2716213"/>
              <a:ext cx="3829050" cy="1112837"/>
              <a:chOff x="2952" y="2520"/>
              <a:chExt cx="1374" cy="551"/>
            </a:xfrm>
          </p:grpSpPr>
          <p:grpSp>
            <p:nvGrpSpPr>
              <p:cNvPr id="43" name="Group 29"/>
              <p:cNvGrpSpPr>
                <a:grpSpLocks/>
              </p:cNvGrpSpPr>
              <p:nvPr/>
            </p:nvGrpSpPr>
            <p:grpSpPr bwMode="auto">
              <a:xfrm>
                <a:off x="2952" y="2520"/>
                <a:ext cx="1374" cy="551"/>
                <a:chOff x="2952" y="2520"/>
                <a:chExt cx="1374" cy="551"/>
              </a:xfrm>
            </p:grpSpPr>
            <p:sp>
              <p:nvSpPr>
                <p:cNvPr id="45" name="Freeform 30"/>
                <p:cNvSpPr>
                  <a:spLocks/>
                </p:cNvSpPr>
                <p:nvPr/>
              </p:nvSpPr>
              <p:spPr bwMode="auto">
                <a:xfrm>
                  <a:off x="4156" y="2520"/>
                  <a:ext cx="170" cy="551"/>
                </a:xfrm>
                <a:custGeom>
                  <a:avLst/>
                  <a:gdLst>
                    <a:gd name="T0" fmla="*/ 0 w 340"/>
                    <a:gd name="T1" fmla="*/ 1 h 1102"/>
                    <a:gd name="T2" fmla="*/ 0 w 340"/>
                    <a:gd name="T3" fmla="*/ 1 h 1102"/>
                    <a:gd name="T4" fmla="*/ 1 w 340"/>
                    <a:gd name="T5" fmla="*/ 0 h 1102"/>
                    <a:gd name="T6" fmla="*/ 1 w 340"/>
                    <a:gd name="T7" fmla="*/ 1 h 1102"/>
                    <a:gd name="T8" fmla="*/ 0 w 340"/>
                    <a:gd name="T9" fmla="*/ 1 h 1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02"/>
                    <a:gd name="T17" fmla="*/ 340 w 340"/>
                    <a:gd name="T18" fmla="*/ 1102 h 1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02">
                      <a:moveTo>
                        <a:pt x="0" y="1102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778"/>
                      </a:lnTo>
                      <a:lnTo>
                        <a:pt x="0" y="1102"/>
                      </a:lnTo>
                      <a:close/>
                    </a:path>
                  </a:pathLst>
                </a:custGeom>
                <a:solidFill>
                  <a:srgbClr val="E1E187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6" name="Freeform 31"/>
                <p:cNvSpPr>
                  <a:spLocks/>
                </p:cNvSpPr>
                <p:nvPr/>
              </p:nvSpPr>
              <p:spPr bwMode="auto">
                <a:xfrm>
                  <a:off x="2952" y="2520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98985B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4" name="Rectangle 32"/>
              <p:cNvSpPr>
                <a:spLocks noChangeArrowheads="1"/>
              </p:cNvSpPr>
              <p:nvPr/>
            </p:nvSpPr>
            <p:spPr bwMode="auto">
              <a:xfrm>
                <a:off x="2952" y="2682"/>
                <a:ext cx="1204" cy="389"/>
              </a:xfrm>
              <a:prstGeom prst="rect">
                <a:avLst/>
              </a:pr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33"/>
            <p:cNvGrpSpPr>
              <a:grpSpLocks/>
            </p:cNvGrpSpPr>
            <p:nvPr/>
          </p:nvGrpSpPr>
          <p:grpSpPr bwMode="auto">
            <a:xfrm>
              <a:off x="1295400" y="4591050"/>
              <a:ext cx="3830638" cy="1195388"/>
              <a:chOff x="2952" y="3259"/>
              <a:chExt cx="1374" cy="590"/>
            </a:xfrm>
          </p:grpSpPr>
          <p:grpSp>
            <p:nvGrpSpPr>
              <p:cNvPr id="39" name="Group 34"/>
              <p:cNvGrpSpPr>
                <a:grpSpLocks/>
              </p:cNvGrpSpPr>
              <p:nvPr/>
            </p:nvGrpSpPr>
            <p:grpSpPr bwMode="auto">
              <a:xfrm>
                <a:off x="2952" y="3259"/>
                <a:ext cx="1374" cy="590"/>
                <a:chOff x="2952" y="3259"/>
                <a:chExt cx="1374" cy="590"/>
              </a:xfrm>
            </p:grpSpPr>
            <p:sp>
              <p:nvSpPr>
                <p:cNvPr id="41" name="Freeform 35"/>
                <p:cNvSpPr>
                  <a:spLocks/>
                </p:cNvSpPr>
                <p:nvPr/>
              </p:nvSpPr>
              <p:spPr bwMode="auto">
                <a:xfrm>
                  <a:off x="4156" y="3259"/>
                  <a:ext cx="170" cy="590"/>
                </a:xfrm>
                <a:custGeom>
                  <a:avLst/>
                  <a:gdLst>
                    <a:gd name="T0" fmla="*/ 0 w 340"/>
                    <a:gd name="T1" fmla="*/ 0 h 1181"/>
                    <a:gd name="T2" fmla="*/ 0 w 340"/>
                    <a:gd name="T3" fmla="*/ 0 h 1181"/>
                    <a:gd name="T4" fmla="*/ 1 w 340"/>
                    <a:gd name="T5" fmla="*/ 0 h 1181"/>
                    <a:gd name="T6" fmla="*/ 1 w 340"/>
                    <a:gd name="T7" fmla="*/ 0 h 1181"/>
                    <a:gd name="T8" fmla="*/ 0 w 340"/>
                    <a:gd name="T9" fmla="*/ 0 h 118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81"/>
                    <a:gd name="T17" fmla="*/ 340 w 340"/>
                    <a:gd name="T18" fmla="*/ 1181 h 118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81">
                      <a:moveTo>
                        <a:pt x="0" y="1181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857"/>
                      </a:lnTo>
                      <a:lnTo>
                        <a:pt x="0" y="1181"/>
                      </a:lnTo>
                      <a:close/>
                    </a:path>
                  </a:pathLst>
                </a:custGeom>
                <a:solidFill>
                  <a:srgbClr val="00E1E1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2" name="Freeform 36"/>
                <p:cNvSpPr>
                  <a:spLocks/>
                </p:cNvSpPr>
                <p:nvPr/>
              </p:nvSpPr>
              <p:spPr bwMode="auto">
                <a:xfrm>
                  <a:off x="2952" y="3259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009898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0" name="Rectangle 37"/>
              <p:cNvSpPr>
                <a:spLocks noChangeArrowheads="1"/>
              </p:cNvSpPr>
              <p:nvPr/>
            </p:nvSpPr>
            <p:spPr bwMode="auto">
              <a:xfrm>
                <a:off x="2952" y="3421"/>
                <a:ext cx="1204" cy="428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38"/>
            <p:cNvGrpSpPr>
              <a:grpSpLocks/>
            </p:cNvGrpSpPr>
            <p:nvPr/>
          </p:nvGrpSpPr>
          <p:grpSpPr bwMode="auto">
            <a:xfrm>
              <a:off x="1295400" y="3800475"/>
              <a:ext cx="3830638" cy="1150938"/>
              <a:chOff x="2952" y="2867"/>
              <a:chExt cx="1374" cy="570"/>
            </a:xfrm>
          </p:grpSpPr>
          <p:grpSp>
            <p:nvGrpSpPr>
              <p:cNvPr id="35" name="Group 39"/>
              <p:cNvGrpSpPr>
                <a:grpSpLocks/>
              </p:cNvGrpSpPr>
              <p:nvPr/>
            </p:nvGrpSpPr>
            <p:grpSpPr bwMode="auto">
              <a:xfrm>
                <a:off x="2952" y="2867"/>
                <a:ext cx="1374" cy="570"/>
                <a:chOff x="2952" y="2867"/>
                <a:chExt cx="1374" cy="570"/>
              </a:xfrm>
            </p:grpSpPr>
            <p:sp>
              <p:nvSpPr>
                <p:cNvPr id="37" name="Freeform 40"/>
                <p:cNvSpPr>
                  <a:spLocks/>
                </p:cNvSpPr>
                <p:nvPr/>
              </p:nvSpPr>
              <p:spPr bwMode="auto">
                <a:xfrm>
                  <a:off x="4156" y="2867"/>
                  <a:ext cx="170" cy="570"/>
                </a:xfrm>
                <a:custGeom>
                  <a:avLst/>
                  <a:gdLst>
                    <a:gd name="T0" fmla="*/ 0 w 340"/>
                    <a:gd name="T1" fmla="*/ 0 h 1141"/>
                    <a:gd name="T2" fmla="*/ 0 w 340"/>
                    <a:gd name="T3" fmla="*/ 0 h 1141"/>
                    <a:gd name="T4" fmla="*/ 1 w 340"/>
                    <a:gd name="T5" fmla="*/ 0 h 1141"/>
                    <a:gd name="T6" fmla="*/ 1 w 340"/>
                    <a:gd name="T7" fmla="*/ 0 h 1141"/>
                    <a:gd name="T8" fmla="*/ 0 w 340"/>
                    <a:gd name="T9" fmla="*/ 0 h 114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41"/>
                    <a:gd name="T17" fmla="*/ 340 w 340"/>
                    <a:gd name="T18" fmla="*/ 1141 h 114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41">
                      <a:moveTo>
                        <a:pt x="0" y="1141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817"/>
                      </a:lnTo>
                      <a:lnTo>
                        <a:pt x="0" y="1141"/>
                      </a:lnTo>
                      <a:close/>
                    </a:path>
                  </a:pathLst>
                </a:custGeom>
                <a:solidFill>
                  <a:srgbClr val="B4E1B4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Freeform 41"/>
                <p:cNvSpPr>
                  <a:spLocks/>
                </p:cNvSpPr>
                <p:nvPr/>
              </p:nvSpPr>
              <p:spPr bwMode="auto">
                <a:xfrm>
                  <a:off x="2952" y="2867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799879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6" name="Rectangle 42"/>
              <p:cNvSpPr>
                <a:spLocks noChangeArrowheads="1"/>
              </p:cNvSpPr>
              <p:nvPr/>
            </p:nvSpPr>
            <p:spPr bwMode="auto">
              <a:xfrm>
                <a:off x="2952" y="3029"/>
                <a:ext cx="1204" cy="408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000"/>
              </a:p>
            </p:txBody>
          </p:sp>
        </p:grpSp>
        <p:grpSp>
          <p:nvGrpSpPr>
            <p:cNvPr id="14" name="Group 43"/>
            <p:cNvGrpSpPr>
              <a:grpSpLocks/>
            </p:cNvGrpSpPr>
            <p:nvPr/>
          </p:nvGrpSpPr>
          <p:grpSpPr bwMode="auto">
            <a:xfrm>
              <a:off x="1295400" y="3097213"/>
              <a:ext cx="3830638" cy="1114425"/>
              <a:chOff x="2952" y="2520"/>
              <a:chExt cx="1374" cy="551"/>
            </a:xfrm>
          </p:grpSpPr>
          <p:grpSp>
            <p:nvGrpSpPr>
              <p:cNvPr id="31" name="Group 44"/>
              <p:cNvGrpSpPr>
                <a:grpSpLocks/>
              </p:cNvGrpSpPr>
              <p:nvPr/>
            </p:nvGrpSpPr>
            <p:grpSpPr bwMode="auto">
              <a:xfrm>
                <a:off x="2952" y="2520"/>
                <a:ext cx="1374" cy="551"/>
                <a:chOff x="2952" y="2520"/>
                <a:chExt cx="1374" cy="551"/>
              </a:xfrm>
            </p:grpSpPr>
            <p:sp>
              <p:nvSpPr>
                <p:cNvPr id="33" name="Freeform 45"/>
                <p:cNvSpPr>
                  <a:spLocks/>
                </p:cNvSpPr>
                <p:nvPr/>
              </p:nvSpPr>
              <p:spPr bwMode="auto">
                <a:xfrm>
                  <a:off x="4156" y="2520"/>
                  <a:ext cx="170" cy="551"/>
                </a:xfrm>
                <a:custGeom>
                  <a:avLst/>
                  <a:gdLst>
                    <a:gd name="T0" fmla="*/ 0 w 340"/>
                    <a:gd name="T1" fmla="*/ 1 h 1102"/>
                    <a:gd name="T2" fmla="*/ 0 w 340"/>
                    <a:gd name="T3" fmla="*/ 1 h 1102"/>
                    <a:gd name="T4" fmla="*/ 1 w 340"/>
                    <a:gd name="T5" fmla="*/ 0 h 1102"/>
                    <a:gd name="T6" fmla="*/ 1 w 340"/>
                    <a:gd name="T7" fmla="*/ 1 h 1102"/>
                    <a:gd name="T8" fmla="*/ 0 w 340"/>
                    <a:gd name="T9" fmla="*/ 1 h 1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02"/>
                    <a:gd name="T17" fmla="*/ 340 w 340"/>
                    <a:gd name="T18" fmla="*/ 1102 h 1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02">
                      <a:moveTo>
                        <a:pt x="0" y="1102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778"/>
                      </a:lnTo>
                      <a:lnTo>
                        <a:pt x="0" y="1102"/>
                      </a:lnTo>
                      <a:close/>
                    </a:path>
                  </a:pathLst>
                </a:custGeom>
                <a:solidFill>
                  <a:srgbClr val="E1E187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4" name="Freeform 46"/>
                <p:cNvSpPr>
                  <a:spLocks/>
                </p:cNvSpPr>
                <p:nvPr/>
              </p:nvSpPr>
              <p:spPr bwMode="auto">
                <a:xfrm>
                  <a:off x="2952" y="2520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98985B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2" name="Rectangle 47"/>
              <p:cNvSpPr>
                <a:spLocks noChangeArrowheads="1"/>
              </p:cNvSpPr>
              <p:nvPr/>
            </p:nvSpPr>
            <p:spPr bwMode="auto">
              <a:xfrm>
                <a:off x="2952" y="2682"/>
                <a:ext cx="1204" cy="389"/>
              </a:xfrm>
              <a:prstGeom prst="rect">
                <a:avLst/>
              </a:pr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Rectangle 48"/>
            <p:cNvSpPr>
              <a:spLocks noChangeArrowheads="1"/>
            </p:cNvSpPr>
            <p:nvPr/>
          </p:nvSpPr>
          <p:spPr bwMode="auto">
            <a:xfrm rot="-5400000">
              <a:off x="4414838" y="4405312"/>
              <a:ext cx="965200" cy="225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solidFill>
                    <a:srgbClr val="800000"/>
                  </a:solidFill>
                </a:rPr>
                <a:t>Data Plane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16" name="Rectangle 49"/>
            <p:cNvSpPr>
              <a:spLocks noChangeArrowheads="1"/>
            </p:cNvSpPr>
            <p:nvPr/>
          </p:nvSpPr>
          <p:spPr bwMode="auto">
            <a:xfrm rot="-5400000">
              <a:off x="4787900" y="4030663"/>
              <a:ext cx="1227138" cy="2270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solidFill>
                    <a:srgbClr val="800000"/>
                  </a:solidFill>
                </a:rPr>
                <a:t>Control Plane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17" name="Rectangle 50"/>
            <p:cNvSpPr>
              <a:spLocks noChangeArrowheads="1"/>
            </p:cNvSpPr>
            <p:nvPr/>
          </p:nvSpPr>
          <p:spPr bwMode="auto">
            <a:xfrm rot="-5400000">
              <a:off x="5051425" y="3586163"/>
              <a:ext cx="1709738" cy="2270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solidFill>
                    <a:srgbClr val="800000"/>
                  </a:solidFill>
                </a:rPr>
                <a:t>Management Plane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18" name="Rectangle 52"/>
            <p:cNvSpPr>
              <a:spLocks noChangeArrowheads="1"/>
            </p:cNvSpPr>
            <p:nvPr/>
          </p:nvSpPr>
          <p:spPr bwMode="auto">
            <a:xfrm>
              <a:off x="1351856" y="4994350"/>
              <a:ext cx="3168799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010000"/>
                  </a:solidFill>
                </a:rPr>
                <a:t>Transport Services Layer                     </a:t>
              </a:r>
              <a:endParaRPr lang="en-US" sz="4800" dirty="0">
                <a:latin typeface="Times New Roman" pitchFamily="18" charset="0"/>
              </a:endParaRPr>
            </a:p>
          </p:txBody>
        </p:sp>
        <p:sp>
          <p:nvSpPr>
            <p:cNvPr id="19" name="Rectangle 54"/>
            <p:cNvSpPr>
              <a:spLocks noChangeArrowheads="1"/>
            </p:cNvSpPr>
            <p:nvPr/>
          </p:nvSpPr>
          <p:spPr bwMode="auto">
            <a:xfrm>
              <a:off x="4487863" y="5408613"/>
              <a:ext cx="34925" cy="147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>
                  <a:solidFill>
                    <a:srgbClr val="010000"/>
                  </a:solidFill>
                </a:rPr>
                <a:t> 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20" name="Rectangle 55"/>
            <p:cNvSpPr>
              <a:spLocks noChangeArrowheads="1"/>
            </p:cNvSpPr>
            <p:nvPr/>
          </p:nvSpPr>
          <p:spPr bwMode="auto">
            <a:xfrm>
              <a:off x="1479550" y="4438650"/>
              <a:ext cx="28082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charset="0"/>
                  <a:cs typeface="Arial" charset="0"/>
                </a:rPr>
                <a:t>Ethernet Services Layer       </a:t>
              </a:r>
              <a:endPara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21" name="Rectangle 57"/>
            <p:cNvSpPr>
              <a:spLocks noChangeArrowheads="1"/>
            </p:cNvSpPr>
            <p:nvPr/>
          </p:nvSpPr>
          <p:spPr bwMode="auto">
            <a:xfrm>
              <a:off x="1439863" y="3703638"/>
              <a:ext cx="2954337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00"/>
                  </a:solidFill>
                </a:rPr>
                <a:t>Application Services Layer                </a:t>
              </a:r>
              <a:endParaRPr lang="en-US" sz="3200" b="1" dirty="0">
                <a:latin typeface="Times New Roman" pitchFamily="18" charset="0"/>
              </a:endParaRPr>
            </a:p>
          </p:txBody>
        </p:sp>
        <p:sp>
          <p:nvSpPr>
            <p:cNvPr id="22" name="Rectangle 59"/>
            <p:cNvSpPr>
              <a:spLocks noChangeArrowheads="1"/>
            </p:cNvSpPr>
            <p:nvPr/>
          </p:nvSpPr>
          <p:spPr bwMode="auto">
            <a:xfrm>
              <a:off x="4078288" y="3851275"/>
              <a:ext cx="44450" cy="193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>
                  <a:solidFill>
                    <a:srgbClr val="000000"/>
                  </a:solidFill>
                </a:rPr>
                <a:t> </a:t>
              </a:r>
              <a:endParaRPr lang="en-US" sz="2800">
                <a:latin typeface="Times New Roman" pitchFamily="18" charset="0"/>
              </a:endParaRPr>
            </a:p>
          </p:txBody>
        </p:sp>
        <p:grpSp>
          <p:nvGrpSpPr>
            <p:cNvPr id="23" name="Group 33"/>
            <p:cNvGrpSpPr>
              <a:grpSpLocks/>
            </p:cNvGrpSpPr>
            <p:nvPr/>
          </p:nvGrpSpPr>
          <p:grpSpPr bwMode="auto">
            <a:xfrm>
              <a:off x="2418236" y="1397715"/>
              <a:ext cx="3830163" cy="1147763"/>
              <a:chOff x="2952" y="3259"/>
              <a:chExt cx="1374" cy="590"/>
            </a:xfrm>
          </p:grpSpPr>
          <p:grpSp>
            <p:nvGrpSpPr>
              <p:cNvPr id="27" name="Group 34"/>
              <p:cNvGrpSpPr>
                <a:grpSpLocks/>
              </p:cNvGrpSpPr>
              <p:nvPr/>
            </p:nvGrpSpPr>
            <p:grpSpPr bwMode="auto">
              <a:xfrm>
                <a:off x="2952" y="3259"/>
                <a:ext cx="1374" cy="590"/>
                <a:chOff x="2952" y="3259"/>
                <a:chExt cx="1374" cy="590"/>
              </a:xfrm>
            </p:grpSpPr>
            <p:sp>
              <p:nvSpPr>
                <p:cNvPr id="29" name="Freeform 35"/>
                <p:cNvSpPr>
                  <a:spLocks/>
                </p:cNvSpPr>
                <p:nvPr/>
              </p:nvSpPr>
              <p:spPr bwMode="auto">
                <a:xfrm>
                  <a:off x="4156" y="3259"/>
                  <a:ext cx="170" cy="590"/>
                </a:xfrm>
                <a:custGeom>
                  <a:avLst/>
                  <a:gdLst>
                    <a:gd name="T0" fmla="*/ 0 w 340"/>
                    <a:gd name="T1" fmla="*/ 0 h 1181"/>
                    <a:gd name="T2" fmla="*/ 0 w 340"/>
                    <a:gd name="T3" fmla="*/ 0 h 1181"/>
                    <a:gd name="T4" fmla="*/ 1 w 340"/>
                    <a:gd name="T5" fmla="*/ 0 h 1181"/>
                    <a:gd name="T6" fmla="*/ 1 w 340"/>
                    <a:gd name="T7" fmla="*/ 0 h 1181"/>
                    <a:gd name="T8" fmla="*/ 0 w 340"/>
                    <a:gd name="T9" fmla="*/ 0 h 118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81"/>
                    <a:gd name="T17" fmla="*/ 340 w 340"/>
                    <a:gd name="T18" fmla="*/ 1181 h 118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81">
                      <a:moveTo>
                        <a:pt x="0" y="1181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857"/>
                      </a:lnTo>
                      <a:lnTo>
                        <a:pt x="0" y="1181"/>
                      </a:lnTo>
                      <a:close/>
                    </a:path>
                  </a:pathLst>
                </a:custGeom>
                <a:solidFill>
                  <a:srgbClr val="00E1E1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" name="Freeform 36"/>
                <p:cNvSpPr>
                  <a:spLocks/>
                </p:cNvSpPr>
                <p:nvPr/>
              </p:nvSpPr>
              <p:spPr bwMode="auto">
                <a:xfrm>
                  <a:off x="2952" y="3259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009898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Rectangle 37"/>
              <p:cNvSpPr>
                <a:spLocks noChangeArrowheads="1"/>
              </p:cNvSpPr>
              <p:nvPr/>
            </p:nvSpPr>
            <p:spPr bwMode="auto">
              <a:xfrm>
                <a:off x="2952" y="3421"/>
                <a:ext cx="1204" cy="428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" name="Rectangle 54"/>
            <p:cNvSpPr>
              <a:spLocks noChangeArrowheads="1"/>
            </p:cNvSpPr>
            <p:nvPr/>
          </p:nvSpPr>
          <p:spPr bwMode="auto">
            <a:xfrm>
              <a:off x="5629895" y="2168704"/>
              <a:ext cx="35103" cy="146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>
                  <a:solidFill>
                    <a:srgbClr val="010000"/>
                  </a:solidFill>
                </a:rPr>
                <a:t> 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25" name="Rectangle 59"/>
            <p:cNvSpPr>
              <a:spLocks noChangeArrowheads="1"/>
            </p:cNvSpPr>
            <p:nvPr/>
          </p:nvSpPr>
          <p:spPr bwMode="auto">
            <a:xfrm>
              <a:off x="5144154" y="914400"/>
              <a:ext cx="44464" cy="1946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>
                  <a:solidFill>
                    <a:srgbClr val="000000"/>
                  </a:solidFill>
                </a:rPr>
                <a:t> 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26" name="Rectangle 57"/>
            <p:cNvSpPr>
              <a:spLocks noChangeArrowheads="1"/>
            </p:cNvSpPr>
            <p:nvPr/>
          </p:nvSpPr>
          <p:spPr bwMode="auto">
            <a:xfrm>
              <a:off x="2438400" y="1941513"/>
              <a:ext cx="32766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600" b="1" dirty="0">
                  <a:solidFill>
                    <a:srgbClr val="00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charset="0"/>
                  <a:cs typeface="Arial" charset="0"/>
                </a:rPr>
                <a:t>Ordering , Provisioning, Billing,</a:t>
              </a:r>
            </a:p>
            <a:p>
              <a:pPr algn="ctr">
                <a:defRPr/>
              </a:pPr>
              <a:r>
                <a:rPr lang="en-US" sz="1600" b="1" dirty="0">
                  <a:solidFill>
                    <a:srgbClr val="00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charset="0"/>
                  <a:cs typeface="Arial" charset="0"/>
                </a:rPr>
                <a:t>Management and Support</a:t>
              </a:r>
            </a:p>
          </p:txBody>
        </p:sp>
      </p:grpSp>
      <p:sp>
        <p:nvSpPr>
          <p:cNvPr id="70" name="Rounded Rectangular Callout 69"/>
          <p:cNvSpPr/>
          <p:nvPr/>
        </p:nvSpPr>
        <p:spPr bwMode="auto">
          <a:xfrm>
            <a:off x="1807195" y="2992388"/>
            <a:ext cx="2880320" cy="864096"/>
          </a:xfrm>
          <a:prstGeom prst="wedgeRoundRectCallout">
            <a:avLst>
              <a:gd name="adj1" fmla="val 64068"/>
              <a:gd name="adj2" fmla="val 155330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DRNI is performed in this layer, which is an ETH(S-VLAN)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 or ETH(BSI) layer</a:t>
            </a:r>
            <a:endParaRPr kumimoji="0" lang="en-GB" sz="16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ounded Rectangular Callout 70"/>
          <p:cNvSpPr/>
          <p:nvPr/>
        </p:nvSpPr>
        <p:spPr bwMode="auto">
          <a:xfrm>
            <a:off x="439043" y="6592788"/>
            <a:ext cx="4032448" cy="1080120"/>
          </a:xfrm>
          <a:prstGeom prst="wedgeRoundRectCallout">
            <a:avLst>
              <a:gd name="adj1" fmla="val 64229"/>
              <a:gd name="adj2" fmla="val -92932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0" dirty="0" smtClean="0">
                <a:latin typeface="Arial" charset="0"/>
              </a:rPr>
              <a:t>EC signals are transported over p2p VLAN, ESP, PW, transport-LSP, VC-n, ODUk, mp2mp B-VLAN, mp2p LSP+p2p PW connections and 802.3 links</a:t>
            </a:r>
            <a:endParaRPr kumimoji="0" lang="en-GB" sz="16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2" name="Rounded Rectangular Callout 71"/>
          <p:cNvSpPr/>
          <p:nvPr/>
        </p:nvSpPr>
        <p:spPr bwMode="auto">
          <a:xfrm>
            <a:off x="1087115" y="4216524"/>
            <a:ext cx="2880320" cy="648072"/>
          </a:xfrm>
          <a:prstGeom prst="wedgeRoundRectCallout">
            <a:avLst>
              <a:gd name="adj1" fmla="val 83825"/>
              <a:gd name="adj2" fmla="val 71170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This layer supports Ethernet Connections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 (EC)</a:t>
            </a:r>
            <a:endParaRPr kumimoji="0" lang="en-GB" sz="16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ounded Rectangular Callout 72"/>
          <p:cNvSpPr/>
          <p:nvPr/>
        </p:nvSpPr>
        <p:spPr bwMode="auto">
          <a:xfrm>
            <a:off x="1159123" y="5296644"/>
            <a:ext cx="2808312" cy="936104"/>
          </a:xfrm>
          <a:prstGeom prst="wedgeRoundRectCallout">
            <a:avLst>
              <a:gd name="adj1" fmla="val 81893"/>
              <a:gd name="adj2" fmla="val -62532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sng" strike="noStrike" cap="none" normalizeH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EC</a:t>
            </a:r>
            <a:r>
              <a:rPr lang="en-US" sz="1600" b="0" u="sng" dirty="0" smtClean="0">
                <a:latin typeface="Arial" charset="0"/>
              </a:rPr>
              <a:t> protection switching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G.8031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 ETH SNCP</a:t>
            </a:r>
            <a:br>
              <a:rPr kumimoji="0" lang="en-US" sz="1600" b="0" i="0" u="none" strike="noStrike" cap="none" normalizeH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p802.1AX</a:t>
            </a:r>
            <a:r>
              <a:rPr lang="en-US" sz="1600" b="0" dirty="0" smtClean="0">
                <a:latin typeface="Arial" charset="0"/>
              </a:rPr>
              <a:t>bq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DRNI </a:t>
            </a:r>
            <a:endParaRPr kumimoji="0" lang="en-GB" sz="16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ounded Rectangular Callout 68"/>
          <p:cNvSpPr/>
          <p:nvPr/>
        </p:nvSpPr>
        <p:spPr bwMode="auto">
          <a:xfrm>
            <a:off x="5191571" y="6520780"/>
            <a:ext cx="5040560" cy="1296144"/>
          </a:xfrm>
          <a:prstGeom prst="wedgeRoundRectCallout">
            <a:avLst>
              <a:gd name="adj1" fmla="val -20973"/>
              <a:gd name="adj2" fmla="val -85625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u="sng" dirty="0" smtClean="0">
                <a:solidFill>
                  <a:srgbClr val="C00000"/>
                </a:solidFill>
                <a:latin typeface="Arial" charset="0"/>
              </a:rPr>
              <a:t>Transport Service Layer protection</a:t>
            </a:r>
            <a:r>
              <a:rPr lang="en-US" sz="2000" dirty="0" smtClean="0">
                <a:solidFill>
                  <a:srgbClr val="C00000"/>
                </a:solidFill>
                <a:latin typeface="Arial" charset="0"/>
              </a:rPr>
              <a:t> alternatives: ESP protection, VC-n protection, ODUk protection, transport-LSP protection, G.8032 ERP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Line 36"/>
          <p:cNvSpPr>
            <a:spLocks noChangeShapeType="1"/>
          </p:cNvSpPr>
          <p:nvPr/>
        </p:nvSpPr>
        <p:spPr bwMode="auto">
          <a:xfrm flipH="1">
            <a:off x="6359464" y="2472566"/>
            <a:ext cx="1787079" cy="1152128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89" name="Line 36"/>
          <p:cNvSpPr>
            <a:spLocks noChangeShapeType="1"/>
          </p:cNvSpPr>
          <p:nvPr/>
        </p:nvSpPr>
        <p:spPr bwMode="auto">
          <a:xfrm rot="16200000" flipH="1">
            <a:off x="6631731" y="2272309"/>
            <a:ext cx="1152128" cy="158417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9" name="Line 36"/>
          <p:cNvSpPr>
            <a:spLocks noChangeShapeType="1"/>
          </p:cNvSpPr>
          <p:nvPr/>
        </p:nvSpPr>
        <p:spPr bwMode="auto">
          <a:xfrm flipH="1">
            <a:off x="4455725" y="2400558"/>
            <a:ext cx="1770777" cy="1296144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2" name="Line 36"/>
          <p:cNvSpPr>
            <a:spLocks noChangeShapeType="1"/>
          </p:cNvSpPr>
          <p:nvPr/>
        </p:nvSpPr>
        <p:spPr bwMode="auto">
          <a:xfrm flipH="1" flipV="1">
            <a:off x="4399483" y="2416323"/>
            <a:ext cx="1728192" cy="1296144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0" name="Line 36"/>
          <p:cNvSpPr>
            <a:spLocks noChangeShapeType="1"/>
          </p:cNvSpPr>
          <p:nvPr/>
        </p:nvSpPr>
        <p:spPr bwMode="auto">
          <a:xfrm rot="16200000" flipH="1">
            <a:off x="6703739" y="2200300"/>
            <a:ext cx="1152128" cy="158417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5" name="Rectangle 314"/>
          <p:cNvSpPr/>
          <p:nvPr/>
        </p:nvSpPr>
        <p:spPr bwMode="auto">
          <a:xfrm>
            <a:off x="9152011" y="4792588"/>
            <a:ext cx="576064" cy="1800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5407595" y="6088732"/>
            <a:ext cx="360040" cy="122413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4831531" y="6088732"/>
            <a:ext cx="360040" cy="122413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6919763" y="6088732"/>
            <a:ext cx="648072" cy="1008112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7855867" y="5512668"/>
            <a:ext cx="720080" cy="158417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4" name="Rectangle 303"/>
          <p:cNvSpPr/>
          <p:nvPr/>
        </p:nvSpPr>
        <p:spPr bwMode="auto">
          <a:xfrm>
            <a:off x="5911651" y="5512668"/>
            <a:ext cx="720080" cy="1800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3967435" y="5512668"/>
            <a:ext cx="720080" cy="1800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3031331" y="5512668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2167235" y="5512668"/>
            <a:ext cx="648072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1015107" y="4792588"/>
            <a:ext cx="576064" cy="1800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11" name="Line 36"/>
          <p:cNvSpPr>
            <a:spLocks noChangeShapeType="1"/>
          </p:cNvSpPr>
          <p:nvPr/>
        </p:nvSpPr>
        <p:spPr bwMode="auto">
          <a:xfrm flipH="1">
            <a:off x="6271691" y="2416324"/>
            <a:ext cx="1778522" cy="1152128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12" name="Line 36"/>
          <p:cNvSpPr>
            <a:spLocks noChangeShapeType="1"/>
          </p:cNvSpPr>
          <p:nvPr/>
        </p:nvSpPr>
        <p:spPr bwMode="auto">
          <a:xfrm flipH="1">
            <a:off x="4478338" y="2344316"/>
            <a:ext cx="1643062" cy="121443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13" name="Line 36"/>
          <p:cNvSpPr>
            <a:spLocks noChangeShapeType="1"/>
          </p:cNvSpPr>
          <p:nvPr/>
        </p:nvSpPr>
        <p:spPr bwMode="auto">
          <a:xfrm flipH="1" flipV="1">
            <a:off x="4471491" y="2344316"/>
            <a:ext cx="1643062" cy="121443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14" name="AutoShape 38"/>
          <p:cNvSpPr>
            <a:spLocks noChangeArrowheads="1"/>
          </p:cNvSpPr>
          <p:nvPr/>
        </p:nvSpPr>
        <p:spPr bwMode="auto">
          <a:xfrm flipH="1">
            <a:off x="8361363" y="1911920"/>
            <a:ext cx="792162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300"/>
              <a:t>Access</a:t>
            </a:r>
            <a:endParaRPr lang="en-US" sz="1300"/>
          </a:p>
        </p:txBody>
      </p:sp>
      <p:sp>
        <p:nvSpPr>
          <p:cNvPr id="3115" name="Line 39"/>
          <p:cNvSpPr>
            <a:spLocks noChangeShapeType="1"/>
          </p:cNvSpPr>
          <p:nvPr/>
        </p:nvSpPr>
        <p:spPr bwMode="auto">
          <a:xfrm flipH="1" flipV="1">
            <a:off x="8361363" y="2272283"/>
            <a:ext cx="792162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17" name="AutoShape 23"/>
          <p:cNvSpPr>
            <a:spLocks noChangeArrowheads="1"/>
          </p:cNvSpPr>
          <p:nvPr/>
        </p:nvSpPr>
        <p:spPr bwMode="auto">
          <a:xfrm>
            <a:off x="1519238" y="1911920"/>
            <a:ext cx="792162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300"/>
              <a:t>Access</a:t>
            </a:r>
            <a:endParaRPr lang="en-US" sz="1300"/>
          </a:p>
        </p:txBody>
      </p:sp>
      <p:sp>
        <p:nvSpPr>
          <p:cNvPr id="3118" name="AutoShape 20"/>
          <p:cNvSpPr>
            <a:spLocks noChangeArrowheads="1"/>
          </p:cNvSpPr>
          <p:nvPr/>
        </p:nvSpPr>
        <p:spPr bwMode="auto">
          <a:xfrm>
            <a:off x="6415088" y="1911920"/>
            <a:ext cx="1655762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2000" dirty="0" smtClean="0"/>
              <a:t>PBB-TE</a:t>
            </a:r>
          </a:p>
          <a:p>
            <a:pPr algn="ctr"/>
            <a:r>
              <a:rPr lang="nl-NL" sz="2000" dirty="0" smtClean="0"/>
              <a:t>Metro</a:t>
            </a:r>
          </a:p>
          <a:p>
            <a:pPr algn="ctr"/>
            <a:endParaRPr lang="nl-NL" sz="2000" dirty="0" smtClean="0"/>
          </a:p>
          <a:p>
            <a:pPr algn="ctr"/>
            <a:endParaRPr lang="nl-NL" sz="2000" dirty="0" smtClean="0"/>
          </a:p>
          <a:p>
            <a:pPr algn="ctr"/>
            <a:endParaRPr lang="en-US" sz="2000" dirty="0"/>
          </a:p>
        </p:txBody>
      </p:sp>
      <p:sp>
        <p:nvSpPr>
          <p:cNvPr id="3119" name="AutoShape 12"/>
          <p:cNvSpPr>
            <a:spLocks noChangeArrowheads="1"/>
          </p:cNvSpPr>
          <p:nvPr/>
        </p:nvSpPr>
        <p:spPr bwMode="auto">
          <a:xfrm>
            <a:off x="4471988" y="1911920"/>
            <a:ext cx="1655762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2000" dirty="0" smtClean="0"/>
              <a:t>EOTN</a:t>
            </a:r>
          </a:p>
          <a:p>
            <a:pPr algn="ctr"/>
            <a:r>
              <a:rPr lang="nl-NL" sz="2000" dirty="0" smtClean="0"/>
              <a:t>Core</a:t>
            </a:r>
          </a:p>
          <a:p>
            <a:pPr algn="ctr"/>
            <a:endParaRPr lang="nl-NL" sz="2000" dirty="0" smtClean="0"/>
          </a:p>
          <a:p>
            <a:pPr algn="ctr"/>
            <a:endParaRPr lang="nl-NL" sz="2000" dirty="0" smtClean="0"/>
          </a:p>
          <a:p>
            <a:pPr algn="ctr"/>
            <a:endParaRPr lang="nl-NL" sz="2000" dirty="0"/>
          </a:p>
        </p:txBody>
      </p:sp>
      <p:sp>
        <p:nvSpPr>
          <p:cNvPr id="3120" name="AutoShape 11"/>
          <p:cNvSpPr>
            <a:spLocks noChangeArrowheads="1"/>
          </p:cNvSpPr>
          <p:nvPr/>
        </p:nvSpPr>
        <p:spPr bwMode="auto">
          <a:xfrm>
            <a:off x="2600325" y="1911920"/>
            <a:ext cx="1584325" cy="2160588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2000" dirty="0" smtClean="0"/>
              <a:t>Ethernet</a:t>
            </a:r>
          </a:p>
          <a:p>
            <a:pPr algn="ctr"/>
            <a:r>
              <a:rPr lang="nl-NL" sz="2000" dirty="0" smtClean="0"/>
              <a:t>Metro</a:t>
            </a:r>
            <a:endParaRPr lang="nl-NL" sz="2000" dirty="0"/>
          </a:p>
        </p:txBody>
      </p:sp>
      <p:sp>
        <p:nvSpPr>
          <p:cNvPr id="3121" name="Rectangle 7"/>
          <p:cNvSpPr>
            <a:spLocks noChangeArrowheads="1"/>
          </p:cNvSpPr>
          <p:nvPr/>
        </p:nvSpPr>
        <p:spPr bwMode="auto">
          <a:xfrm>
            <a:off x="3176588" y="2056383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3</a:t>
            </a:r>
            <a:endParaRPr lang="en-US"/>
          </a:p>
        </p:txBody>
      </p:sp>
      <p:sp>
        <p:nvSpPr>
          <p:cNvPr id="3122" name="Rectangle 8"/>
          <p:cNvSpPr>
            <a:spLocks noChangeArrowheads="1"/>
          </p:cNvSpPr>
          <p:nvPr/>
        </p:nvSpPr>
        <p:spPr bwMode="auto">
          <a:xfrm>
            <a:off x="3176588" y="3496245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4</a:t>
            </a:r>
            <a:endParaRPr lang="en-US"/>
          </a:p>
        </p:txBody>
      </p:sp>
      <p:sp>
        <p:nvSpPr>
          <p:cNvPr id="3123" name="Rectangle 9"/>
          <p:cNvSpPr>
            <a:spLocks noChangeArrowheads="1"/>
          </p:cNvSpPr>
          <p:nvPr/>
        </p:nvSpPr>
        <p:spPr bwMode="auto">
          <a:xfrm>
            <a:off x="4111625" y="3496245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6</a:t>
            </a:r>
            <a:endParaRPr lang="en-US"/>
          </a:p>
        </p:txBody>
      </p:sp>
      <p:sp>
        <p:nvSpPr>
          <p:cNvPr id="3124" name="Rectangle 10"/>
          <p:cNvSpPr>
            <a:spLocks noChangeArrowheads="1"/>
          </p:cNvSpPr>
          <p:nvPr/>
        </p:nvSpPr>
        <p:spPr bwMode="auto">
          <a:xfrm>
            <a:off x="4113213" y="2056383"/>
            <a:ext cx="430212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5</a:t>
            </a:r>
            <a:endParaRPr lang="en-US"/>
          </a:p>
        </p:txBody>
      </p:sp>
      <p:sp>
        <p:nvSpPr>
          <p:cNvPr id="3125" name="Rectangle 13"/>
          <p:cNvSpPr>
            <a:spLocks noChangeArrowheads="1"/>
          </p:cNvSpPr>
          <p:nvPr/>
        </p:nvSpPr>
        <p:spPr bwMode="auto">
          <a:xfrm>
            <a:off x="9080500" y="2777108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B</a:t>
            </a:r>
            <a:endParaRPr lang="en-US"/>
          </a:p>
        </p:txBody>
      </p:sp>
      <p:sp>
        <p:nvSpPr>
          <p:cNvPr id="3126" name="Rectangle 14"/>
          <p:cNvSpPr>
            <a:spLocks noChangeArrowheads="1"/>
          </p:cNvSpPr>
          <p:nvPr/>
        </p:nvSpPr>
        <p:spPr bwMode="auto">
          <a:xfrm>
            <a:off x="6056313" y="2056383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7</a:t>
            </a:r>
            <a:endParaRPr lang="en-US"/>
          </a:p>
        </p:txBody>
      </p:sp>
      <p:sp>
        <p:nvSpPr>
          <p:cNvPr id="3127" name="Rectangle 15"/>
          <p:cNvSpPr>
            <a:spLocks noChangeArrowheads="1"/>
          </p:cNvSpPr>
          <p:nvPr/>
        </p:nvSpPr>
        <p:spPr bwMode="auto">
          <a:xfrm>
            <a:off x="6056313" y="3496245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8</a:t>
            </a:r>
            <a:endParaRPr lang="en-US"/>
          </a:p>
        </p:txBody>
      </p:sp>
      <p:sp>
        <p:nvSpPr>
          <p:cNvPr id="3128" name="Rectangle 18"/>
          <p:cNvSpPr>
            <a:spLocks noChangeArrowheads="1"/>
          </p:cNvSpPr>
          <p:nvPr/>
        </p:nvSpPr>
        <p:spPr bwMode="auto">
          <a:xfrm>
            <a:off x="8001000" y="3496245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10</a:t>
            </a:r>
            <a:endParaRPr lang="en-US"/>
          </a:p>
        </p:txBody>
      </p:sp>
      <p:sp>
        <p:nvSpPr>
          <p:cNvPr id="3129" name="Rectangle 19"/>
          <p:cNvSpPr>
            <a:spLocks noChangeArrowheads="1"/>
          </p:cNvSpPr>
          <p:nvPr/>
        </p:nvSpPr>
        <p:spPr bwMode="auto">
          <a:xfrm>
            <a:off x="8002588" y="2056383"/>
            <a:ext cx="430212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9</a:t>
            </a:r>
            <a:endParaRPr lang="en-US"/>
          </a:p>
        </p:txBody>
      </p:sp>
      <p:sp>
        <p:nvSpPr>
          <p:cNvPr id="3131" name="Line 22"/>
          <p:cNvSpPr>
            <a:spLocks noChangeShapeType="1"/>
          </p:cNvSpPr>
          <p:nvPr/>
        </p:nvSpPr>
        <p:spPr bwMode="auto">
          <a:xfrm>
            <a:off x="1519238" y="3064445"/>
            <a:ext cx="792162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2" name="Rectangle 4"/>
          <p:cNvSpPr>
            <a:spLocks noChangeArrowheads="1"/>
          </p:cNvSpPr>
          <p:nvPr/>
        </p:nvSpPr>
        <p:spPr bwMode="auto">
          <a:xfrm>
            <a:off x="1160463" y="2777108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A</a:t>
            </a:r>
            <a:endParaRPr lang="en-US"/>
          </a:p>
        </p:txBody>
      </p:sp>
      <p:sp>
        <p:nvSpPr>
          <p:cNvPr id="3133" name="Rectangle 6"/>
          <p:cNvSpPr>
            <a:spLocks noChangeArrowheads="1"/>
          </p:cNvSpPr>
          <p:nvPr/>
        </p:nvSpPr>
        <p:spPr bwMode="auto">
          <a:xfrm>
            <a:off x="2239963" y="3496245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2</a:t>
            </a:r>
            <a:endParaRPr lang="en-US"/>
          </a:p>
        </p:txBody>
      </p:sp>
      <p:sp>
        <p:nvSpPr>
          <p:cNvPr id="3134" name="Rectangle 5"/>
          <p:cNvSpPr>
            <a:spLocks noChangeArrowheads="1"/>
          </p:cNvSpPr>
          <p:nvPr/>
        </p:nvSpPr>
        <p:spPr bwMode="auto">
          <a:xfrm>
            <a:off x="2239963" y="2056383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</a:t>
            </a:r>
            <a:endParaRPr lang="en-US"/>
          </a:p>
        </p:txBody>
      </p:sp>
      <p:sp>
        <p:nvSpPr>
          <p:cNvPr id="3135" name="Line 26"/>
          <p:cNvSpPr>
            <a:spLocks noChangeShapeType="1"/>
          </p:cNvSpPr>
          <p:nvPr/>
        </p:nvSpPr>
        <p:spPr bwMode="auto">
          <a:xfrm flipV="1">
            <a:off x="2455863" y="2488183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6" name="Line 28"/>
          <p:cNvSpPr>
            <a:spLocks noChangeShapeType="1"/>
          </p:cNvSpPr>
          <p:nvPr/>
        </p:nvSpPr>
        <p:spPr bwMode="auto">
          <a:xfrm flipH="1" flipV="1">
            <a:off x="2671763" y="2272283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7" name="Line 29"/>
          <p:cNvSpPr>
            <a:spLocks noChangeShapeType="1"/>
          </p:cNvSpPr>
          <p:nvPr/>
        </p:nvSpPr>
        <p:spPr bwMode="auto">
          <a:xfrm flipH="1" flipV="1">
            <a:off x="3608388" y="2272283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8" name="Line 30"/>
          <p:cNvSpPr>
            <a:spLocks noChangeShapeType="1"/>
          </p:cNvSpPr>
          <p:nvPr/>
        </p:nvSpPr>
        <p:spPr bwMode="auto">
          <a:xfrm flipH="1" flipV="1">
            <a:off x="2671763" y="3712145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9" name="Line 31"/>
          <p:cNvSpPr>
            <a:spLocks noChangeShapeType="1"/>
          </p:cNvSpPr>
          <p:nvPr/>
        </p:nvSpPr>
        <p:spPr bwMode="auto">
          <a:xfrm flipH="1" flipV="1">
            <a:off x="3608388" y="3712145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0" name="Line 32"/>
          <p:cNvSpPr>
            <a:spLocks noChangeShapeType="1"/>
          </p:cNvSpPr>
          <p:nvPr/>
        </p:nvSpPr>
        <p:spPr bwMode="auto">
          <a:xfrm flipV="1">
            <a:off x="4327525" y="2488183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1" name="Line 33"/>
          <p:cNvSpPr>
            <a:spLocks noChangeShapeType="1"/>
          </p:cNvSpPr>
          <p:nvPr/>
        </p:nvSpPr>
        <p:spPr bwMode="auto">
          <a:xfrm flipH="1" flipV="1">
            <a:off x="6488113" y="2224985"/>
            <a:ext cx="1512887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2" name="Line 34"/>
          <p:cNvSpPr>
            <a:spLocks noChangeShapeType="1"/>
          </p:cNvSpPr>
          <p:nvPr/>
        </p:nvSpPr>
        <p:spPr bwMode="auto">
          <a:xfrm flipH="1" flipV="1">
            <a:off x="6488113" y="3775209"/>
            <a:ext cx="1512887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4" name="Line 36"/>
          <p:cNvSpPr>
            <a:spLocks noChangeShapeType="1"/>
          </p:cNvSpPr>
          <p:nvPr/>
        </p:nvSpPr>
        <p:spPr bwMode="auto">
          <a:xfrm flipH="1" flipV="1">
            <a:off x="4543425" y="2240751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5" name="Line 37"/>
          <p:cNvSpPr>
            <a:spLocks noChangeShapeType="1"/>
          </p:cNvSpPr>
          <p:nvPr/>
        </p:nvSpPr>
        <p:spPr bwMode="auto">
          <a:xfrm flipH="1" flipV="1">
            <a:off x="4543425" y="3752944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7" name="Text Box 44"/>
          <p:cNvSpPr txBox="1">
            <a:spLocks noChangeArrowheads="1"/>
          </p:cNvSpPr>
          <p:nvPr/>
        </p:nvSpPr>
        <p:spPr bwMode="auto">
          <a:xfrm>
            <a:off x="3870325" y="1326133"/>
            <a:ext cx="28940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/>
              <a:t>Carrier X Network</a:t>
            </a:r>
            <a:endParaRPr lang="en-US"/>
          </a:p>
        </p:txBody>
      </p:sp>
      <p:sp>
        <p:nvSpPr>
          <p:cNvPr id="3148" name="Line 45"/>
          <p:cNvSpPr>
            <a:spLocks noChangeShapeType="1"/>
          </p:cNvSpPr>
          <p:nvPr/>
        </p:nvSpPr>
        <p:spPr bwMode="auto">
          <a:xfrm flipH="1">
            <a:off x="798761" y="299300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149" name="Group 52"/>
          <p:cNvGrpSpPr>
            <a:grpSpLocks/>
          </p:cNvGrpSpPr>
          <p:nvPr/>
        </p:nvGrpSpPr>
        <p:grpSpPr bwMode="auto">
          <a:xfrm>
            <a:off x="871091" y="2848545"/>
            <a:ext cx="38100" cy="287338"/>
            <a:chOff x="615" y="978"/>
            <a:chExt cx="24" cy="181"/>
          </a:xfrm>
        </p:grpSpPr>
        <p:sp>
          <p:nvSpPr>
            <p:cNvPr id="3238" name="Line 46"/>
            <p:cNvSpPr>
              <a:spLocks noChangeShapeType="1"/>
            </p:cNvSpPr>
            <p:nvPr/>
          </p:nvSpPr>
          <p:spPr bwMode="auto">
            <a:xfrm>
              <a:off x="615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39" name="Line 47"/>
            <p:cNvSpPr>
              <a:spLocks noChangeShapeType="1"/>
            </p:cNvSpPr>
            <p:nvPr/>
          </p:nvSpPr>
          <p:spPr bwMode="auto">
            <a:xfrm>
              <a:off x="639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50" name="Line 48"/>
          <p:cNvSpPr>
            <a:spLocks noChangeShapeType="1"/>
          </p:cNvSpPr>
          <p:nvPr/>
        </p:nvSpPr>
        <p:spPr bwMode="auto">
          <a:xfrm flipH="1">
            <a:off x="9512300" y="299300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151" name="Group 51"/>
          <p:cNvGrpSpPr>
            <a:grpSpLocks/>
          </p:cNvGrpSpPr>
          <p:nvPr/>
        </p:nvGrpSpPr>
        <p:grpSpPr bwMode="auto">
          <a:xfrm>
            <a:off x="9800083" y="2848545"/>
            <a:ext cx="42862" cy="287338"/>
            <a:chOff x="6083" y="978"/>
            <a:chExt cx="27" cy="181"/>
          </a:xfrm>
        </p:grpSpPr>
        <p:sp>
          <p:nvSpPr>
            <p:cNvPr id="3236" name="Line 49"/>
            <p:cNvSpPr>
              <a:spLocks noChangeShapeType="1"/>
            </p:cNvSpPr>
            <p:nvPr/>
          </p:nvSpPr>
          <p:spPr bwMode="auto">
            <a:xfrm>
              <a:off x="6083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37" name="Line 50"/>
            <p:cNvSpPr>
              <a:spLocks noChangeShapeType="1"/>
            </p:cNvSpPr>
            <p:nvPr/>
          </p:nvSpPr>
          <p:spPr bwMode="auto">
            <a:xfrm>
              <a:off x="6110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52" name="Text Box 53"/>
          <p:cNvSpPr txBox="1">
            <a:spLocks noChangeArrowheads="1"/>
          </p:cNvSpPr>
          <p:nvPr/>
        </p:nvSpPr>
        <p:spPr bwMode="auto">
          <a:xfrm>
            <a:off x="655067" y="2454845"/>
            <a:ext cx="51276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500"/>
              <a:t>UNI</a:t>
            </a:r>
            <a:endParaRPr lang="en-US" sz="1500"/>
          </a:p>
        </p:txBody>
      </p:sp>
      <p:sp>
        <p:nvSpPr>
          <p:cNvPr id="3153" name="Text Box 54"/>
          <p:cNvSpPr txBox="1">
            <a:spLocks noChangeArrowheads="1"/>
          </p:cNvSpPr>
          <p:nvPr/>
        </p:nvSpPr>
        <p:spPr bwMode="auto">
          <a:xfrm>
            <a:off x="9575353" y="2454845"/>
            <a:ext cx="512762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500" dirty="0"/>
              <a:t>UNI</a:t>
            </a:r>
            <a:endParaRPr lang="en-US" sz="1500" dirty="0"/>
          </a:p>
        </p:txBody>
      </p:sp>
      <p:sp>
        <p:nvSpPr>
          <p:cNvPr id="3193" name="Rectangle 197"/>
          <p:cNvSpPr>
            <a:spLocks noChangeArrowheads="1"/>
          </p:cNvSpPr>
          <p:nvPr/>
        </p:nvSpPr>
        <p:spPr bwMode="auto">
          <a:xfrm>
            <a:off x="367035" y="7557467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err="1" smtClean="0"/>
              <a:t>i</a:t>
            </a:r>
            <a:endParaRPr lang="en-US" sz="1200" dirty="0"/>
          </a:p>
        </p:txBody>
      </p:sp>
      <p:sp>
        <p:nvSpPr>
          <p:cNvPr id="3194" name="Text Box 198"/>
          <p:cNvSpPr txBox="1">
            <a:spLocks noChangeArrowheads="1"/>
          </p:cNvSpPr>
          <p:nvPr/>
        </p:nvSpPr>
        <p:spPr bwMode="auto">
          <a:xfrm>
            <a:off x="582935" y="7528892"/>
            <a:ext cx="24234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200" b="0" dirty="0" smtClean="0"/>
              <a:t>EC </a:t>
            </a:r>
            <a:r>
              <a:rPr lang="nl-NL" sz="1200" b="0" dirty="0"/>
              <a:t>Terminating or Bridging Node</a:t>
            </a:r>
            <a:endParaRPr lang="en-US" sz="1200" b="0" dirty="0"/>
          </a:p>
        </p:txBody>
      </p:sp>
      <p:sp>
        <p:nvSpPr>
          <p:cNvPr id="3195" name="Line 199"/>
          <p:cNvSpPr>
            <a:spLocks noChangeShapeType="1"/>
          </p:cNvSpPr>
          <p:nvPr/>
        </p:nvSpPr>
        <p:spPr bwMode="auto">
          <a:xfrm>
            <a:off x="3175347" y="7682800"/>
            <a:ext cx="215900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 sz="1200"/>
          </a:p>
        </p:txBody>
      </p:sp>
      <p:sp>
        <p:nvSpPr>
          <p:cNvPr id="3196" name="Text Box 200"/>
          <p:cNvSpPr txBox="1">
            <a:spLocks noChangeArrowheads="1"/>
          </p:cNvSpPr>
          <p:nvPr/>
        </p:nvSpPr>
        <p:spPr bwMode="auto">
          <a:xfrm>
            <a:off x="3391247" y="7539925"/>
            <a:ext cx="102784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200" b="0" dirty="0" smtClean="0"/>
              <a:t>Physical </a:t>
            </a:r>
            <a:r>
              <a:rPr lang="nl-NL" sz="1200" b="0" dirty="0"/>
              <a:t>link</a:t>
            </a:r>
            <a:endParaRPr lang="en-US" sz="1200" b="0" dirty="0"/>
          </a:p>
        </p:txBody>
      </p:sp>
      <p:sp>
        <p:nvSpPr>
          <p:cNvPr id="3197" name="Line 201"/>
          <p:cNvSpPr>
            <a:spLocks noChangeShapeType="1"/>
          </p:cNvSpPr>
          <p:nvPr/>
        </p:nvSpPr>
        <p:spPr bwMode="auto">
          <a:xfrm flipH="1" flipV="1">
            <a:off x="4699617" y="7682800"/>
            <a:ext cx="215900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 sz="1200"/>
          </a:p>
        </p:txBody>
      </p:sp>
      <p:sp>
        <p:nvSpPr>
          <p:cNvPr id="3198" name="Text Box 202"/>
          <p:cNvSpPr txBox="1">
            <a:spLocks noChangeArrowheads="1"/>
          </p:cNvSpPr>
          <p:nvPr/>
        </p:nvSpPr>
        <p:spPr bwMode="auto">
          <a:xfrm>
            <a:off x="4893292" y="7539925"/>
            <a:ext cx="49787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200" b="0" dirty="0"/>
              <a:t>Ethernet virtual </a:t>
            </a:r>
            <a:r>
              <a:rPr lang="nl-NL" sz="1200" b="0" dirty="0" smtClean="0"/>
              <a:t>link supported by Transport Services layer connection</a:t>
            </a:r>
            <a:endParaRPr lang="en-US" sz="1200" b="0" dirty="0"/>
          </a:p>
        </p:txBody>
      </p:sp>
      <p:sp>
        <p:nvSpPr>
          <p:cNvPr id="164" name="Title 16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Multi-Domain Carrier Network Architecture</a:t>
            </a:r>
            <a:endParaRPr lang="en-GB" dirty="0"/>
          </a:p>
        </p:txBody>
      </p:sp>
      <p:sp>
        <p:nvSpPr>
          <p:cNvPr id="165" name="Rectangle 164"/>
          <p:cNvSpPr/>
          <p:nvPr/>
        </p:nvSpPr>
        <p:spPr bwMode="auto">
          <a:xfrm>
            <a:off x="655067" y="4936604"/>
            <a:ext cx="9505056" cy="360040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1303139" y="5584676"/>
            <a:ext cx="8136904" cy="2880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2599283" y="6160740"/>
            <a:ext cx="648072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1519163" y="6160740"/>
            <a:ext cx="864096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3535387" y="6160740"/>
            <a:ext cx="648072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mtClean="0">
              <a:latin typeface="Arial" charset="0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4471491" y="6160740"/>
            <a:ext cx="1656184" cy="288032"/>
          </a:xfrm>
          <a:prstGeom prst="rect">
            <a:avLst/>
          </a:prstGeom>
          <a:gradFill>
            <a:gsLst>
              <a:gs pos="0">
                <a:srgbClr val="66FF33"/>
              </a:gs>
              <a:gs pos="50000">
                <a:srgbClr val="FFFF00"/>
              </a:gs>
              <a:gs pos="100000">
                <a:srgbClr val="FFFF00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000" smtClean="0">
              <a:latin typeface="Arial" charset="0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6415707" y="6160740"/>
            <a:ext cx="1656184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8359923" y="6160740"/>
            <a:ext cx="864096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7351811" y="6736804"/>
            <a:ext cx="648072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6487715" y="6736804"/>
            <a:ext cx="648072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5119563" y="6736804"/>
            <a:ext cx="360040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mtClean="0">
              <a:latin typeface="Arial" charset="0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4543499" y="6736804"/>
            <a:ext cx="360040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181" name="Rectangle 180"/>
          <p:cNvSpPr/>
          <p:nvPr/>
        </p:nvSpPr>
        <p:spPr bwMode="auto">
          <a:xfrm>
            <a:off x="5695627" y="6736804"/>
            <a:ext cx="360040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184" name="Isosceles Triangle 183"/>
          <p:cNvSpPr/>
          <p:nvPr/>
        </p:nvSpPr>
        <p:spPr bwMode="auto">
          <a:xfrm flipV="1">
            <a:off x="1375147" y="5656684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5" name="Oval 184"/>
          <p:cNvSpPr/>
          <p:nvPr/>
        </p:nvSpPr>
        <p:spPr bwMode="auto">
          <a:xfrm>
            <a:off x="2239243" y="5728692"/>
            <a:ext cx="504056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6" name="Oval 185"/>
          <p:cNvSpPr/>
          <p:nvPr/>
        </p:nvSpPr>
        <p:spPr bwMode="auto">
          <a:xfrm>
            <a:off x="3175347" y="5728692"/>
            <a:ext cx="504056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7" name="Oval 186"/>
          <p:cNvSpPr/>
          <p:nvPr/>
        </p:nvSpPr>
        <p:spPr bwMode="auto">
          <a:xfrm>
            <a:off x="4039443" y="5728692"/>
            <a:ext cx="576064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Oval 187"/>
          <p:cNvSpPr/>
          <p:nvPr/>
        </p:nvSpPr>
        <p:spPr bwMode="auto">
          <a:xfrm>
            <a:off x="7927875" y="5728692"/>
            <a:ext cx="576064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9" name="Oval 188"/>
          <p:cNvSpPr/>
          <p:nvPr/>
        </p:nvSpPr>
        <p:spPr bwMode="auto">
          <a:xfrm>
            <a:off x="5983659" y="5728692"/>
            <a:ext cx="576064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93" name="Straight Connector 192"/>
          <p:cNvCxnSpPr>
            <a:stCxn id="184" idx="0"/>
          </p:cNvCxnSpPr>
          <p:nvPr/>
        </p:nvCxnSpPr>
        <p:spPr bwMode="auto">
          <a:xfrm>
            <a:off x="1447155" y="5800700"/>
            <a:ext cx="784887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4" name="Isosceles Triangle 193"/>
          <p:cNvSpPr/>
          <p:nvPr/>
        </p:nvSpPr>
        <p:spPr bwMode="auto">
          <a:xfrm flipV="1">
            <a:off x="9224019" y="5656684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Isosceles Triangle 194"/>
          <p:cNvSpPr/>
          <p:nvPr/>
        </p:nvSpPr>
        <p:spPr bwMode="auto">
          <a:xfrm flipV="1">
            <a:off x="9080003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Isosceles Triangle 195"/>
          <p:cNvSpPr/>
          <p:nvPr/>
        </p:nvSpPr>
        <p:spPr bwMode="auto">
          <a:xfrm flipV="1">
            <a:off x="8359923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98" name="Straight Connector 197"/>
          <p:cNvCxnSpPr>
            <a:stCxn id="196" idx="0"/>
            <a:endCxn id="195" idx="0"/>
          </p:cNvCxnSpPr>
          <p:nvPr/>
        </p:nvCxnSpPr>
        <p:spPr bwMode="auto">
          <a:xfrm>
            <a:off x="8431931" y="6376764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9" name="Isosceles Triangle 198"/>
          <p:cNvSpPr/>
          <p:nvPr/>
        </p:nvSpPr>
        <p:spPr bwMode="auto">
          <a:xfrm flipV="1">
            <a:off x="7927875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Isosceles Triangle 199"/>
          <p:cNvSpPr/>
          <p:nvPr/>
        </p:nvSpPr>
        <p:spPr bwMode="auto">
          <a:xfrm flipV="1">
            <a:off x="6415707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01" name="Straight Connector 200"/>
          <p:cNvCxnSpPr>
            <a:stCxn id="200" idx="0"/>
            <a:endCxn id="199" idx="0"/>
          </p:cNvCxnSpPr>
          <p:nvPr/>
        </p:nvCxnSpPr>
        <p:spPr bwMode="auto">
          <a:xfrm>
            <a:off x="6487715" y="6376764"/>
            <a:ext cx="15121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Isosceles Triangle 201"/>
          <p:cNvSpPr/>
          <p:nvPr/>
        </p:nvSpPr>
        <p:spPr bwMode="auto">
          <a:xfrm flipV="1">
            <a:off x="5983659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3" name="Isosceles Triangle 202"/>
          <p:cNvSpPr/>
          <p:nvPr/>
        </p:nvSpPr>
        <p:spPr bwMode="auto">
          <a:xfrm flipV="1">
            <a:off x="4471491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04" name="Straight Connector 203"/>
          <p:cNvCxnSpPr>
            <a:stCxn id="203" idx="0"/>
            <a:endCxn id="202" idx="0"/>
          </p:cNvCxnSpPr>
          <p:nvPr/>
        </p:nvCxnSpPr>
        <p:spPr bwMode="auto">
          <a:xfrm>
            <a:off x="4543499" y="6376764"/>
            <a:ext cx="15121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6" name="Isosceles Triangle 205"/>
          <p:cNvSpPr/>
          <p:nvPr/>
        </p:nvSpPr>
        <p:spPr bwMode="auto">
          <a:xfrm flipV="1">
            <a:off x="4039443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Isosceles Triangle 206"/>
          <p:cNvSpPr/>
          <p:nvPr/>
        </p:nvSpPr>
        <p:spPr bwMode="auto">
          <a:xfrm flipV="1">
            <a:off x="3535387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08" name="Straight Connector 207"/>
          <p:cNvCxnSpPr>
            <a:stCxn id="207" idx="0"/>
            <a:endCxn id="206" idx="0"/>
          </p:cNvCxnSpPr>
          <p:nvPr/>
        </p:nvCxnSpPr>
        <p:spPr bwMode="auto">
          <a:xfrm>
            <a:off x="3607395" y="6376764"/>
            <a:ext cx="504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9" name="Isosceles Triangle 208"/>
          <p:cNvSpPr/>
          <p:nvPr/>
        </p:nvSpPr>
        <p:spPr bwMode="auto">
          <a:xfrm flipV="1">
            <a:off x="3103339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Isosceles Triangle 209"/>
          <p:cNvSpPr/>
          <p:nvPr/>
        </p:nvSpPr>
        <p:spPr bwMode="auto">
          <a:xfrm flipV="1">
            <a:off x="2599283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1" name="Straight Connector 210"/>
          <p:cNvCxnSpPr>
            <a:stCxn id="210" idx="0"/>
            <a:endCxn id="209" idx="0"/>
          </p:cNvCxnSpPr>
          <p:nvPr/>
        </p:nvCxnSpPr>
        <p:spPr bwMode="auto">
          <a:xfrm>
            <a:off x="2671291" y="6376764"/>
            <a:ext cx="504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2" name="Isosceles Triangle 211"/>
          <p:cNvSpPr/>
          <p:nvPr/>
        </p:nvSpPr>
        <p:spPr bwMode="auto">
          <a:xfrm flipV="1">
            <a:off x="2239243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Isosceles Triangle 212"/>
          <p:cNvSpPr/>
          <p:nvPr/>
        </p:nvSpPr>
        <p:spPr bwMode="auto">
          <a:xfrm flipV="1">
            <a:off x="1519163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4" name="Straight Connector 213"/>
          <p:cNvCxnSpPr>
            <a:stCxn id="213" idx="0"/>
            <a:endCxn id="212" idx="0"/>
          </p:cNvCxnSpPr>
          <p:nvPr/>
        </p:nvCxnSpPr>
        <p:spPr bwMode="auto">
          <a:xfrm>
            <a:off x="1591171" y="6376764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1" name="Isosceles Triangle 220"/>
          <p:cNvSpPr/>
          <p:nvPr/>
        </p:nvSpPr>
        <p:spPr bwMode="auto">
          <a:xfrm flipV="1">
            <a:off x="4759523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Isosceles Triangle 221"/>
          <p:cNvSpPr/>
          <p:nvPr/>
        </p:nvSpPr>
        <p:spPr bwMode="auto">
          <a:xfrm flipV="1">
            <a:off x="4543499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3" name="Straight Connector 222"/>
          <p:cNvCxnSpPr>
            <a:stCxn id="222" idx="0"/>
            <a:endCxn id="221" idx="0"/>
          </p:cNvCxnSpPr>
          <p:nvPr/>
        </p:nvCxnSpPr>
        <p:spPr bwMode="auto">
          <a:xfrm>
            <a:off x="4615507" y="6952828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4" name="Isosceles Triangle 223"/>
          <p:cNvSpPr/>
          <p:nvPr/>
        </p:nvSpPr>
        <p:spPr bwMode="auto">
          <a:xfrm flipV="1">
            <a:off x="5335587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Isosceles Triangle 224"/>
          <p:cNvSpPr/>
          <p:nvPr/>
        </p:nvSpPr>
        <p:spPr bwMode="auto">
          <a:xfrm flipV="1">
            <a:off x="5119563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6" name="Straight Connector 225"/>
          <p:cNvCxnSpPr>
            <a:stCxn id="225" idx="0"/>
            <a:endCxn id="224" idx="0"/>
          </p:cNvCxnSpPr>
          <p:nvPr/>
        </p:nvCxnSpPr>
        <p:spPr bwMode="auto">
          <a:xfrm>
            <a:off x="5191571" y="6952828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7" name="Isosceles Triangle 226"/>
          <p:cNvSpPr/>
          <p:nvPr/>
        </p:nvSpPr>
        <p:spPr bwMode="auto">
          <a:xfrm flipV="1">
            <a:off x="5911651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8" name="Isosceles Triangle 227"/>
          <p:cNvSpPr/>
          <p:nvPr/>
        </p:nvSpPr>
        <p:spPr bwMode="auto">
          <a:xfrm flipV="1">
            <a:off x="5695627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9" name="Straight Connector 228"/>
          <p:cNvCxnSpPr>
            <a:stCxn id="228" idx="0"/>
            <a:endCxn id="227" idx="0"/>
          </p:cNvCxnSpPr>
          <p:nvPr/>
        </p:nvCxnSpPr>
        <p:spPr bwMode="auto">
          <a:xfrm>
            <a:off x="5767635" y="6952828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0" name="Isosceles Triangle 229"/>
          <p:cNvSpPr/>
          <p:nvPr/>
        </p:nvSpPr>
        <p:spPr bwMode="auto">
          <a:xfrm flipV="1">
            <a:off x="6991771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1" name="Isosceles Triangle 230"/>
          <p:cNvSpPr/>
          <p:nvPr/>
        </p:nvSpPr>
        <p:spPr bwMode="auto">
          <a:xfrm flipV="1">
            <a:off x="6487715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32" name="Straight Connector 231"/>
          <p:cNvCxnSpPr>
            <a:stCxn id="231" idx="0"/>
            <a:endCxn id="230" idx="0"/>
          </p:cNvCxnSpPr>
          <p:nvPr/>
        </p:nvCxnSpPr>
        <p:spPr bwMode="auto">
          <a:xfrm>
            <a:off x="6559723" y="6952828"/>
            <a:ext cx="504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3" name="Isosceles Triangle 232"/>
          <p:cNvSpPr/>
          <p:nvPr/>
        </p:nvSpPr>
        <p:spPr bwMode="auto">
          <a:xfrm flipV="1">
            <a:off x="7855867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Isosceles Triangle 233"/>
          <p:cNvSpPr/>
          <p:nvPr/>
        </p:nvSpPr>
        <p:spPr bwMode="auto">
          <a:xfrm flipV="1">
            <a:off x="7351811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35" name="Straight Connector 234"/>
          <p:cNvCxnSpPr>
            <a:stCxn id="234" idx="0"/>
            <a:endCxn id="233" idx="0"/>
          </p:cNvCxnSpPr>
          <p:nvPr/>
        </p:nvCxnSpPr>
        <p:spPr bwMode="auto">
          <a:xfrm>
            <a:off x="7423819" y="6952828"/>
            <a:ext cx="504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6" name="Trapezoid 235"/>
          <p:cNvSpPr/>
          <p:nvPr/>
        </p:nvSpPr>
        <p:spPr bwMode="auto">
          <a:xfrm flipV="1">
            <a:off x="9152011" y="5368652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37" name="Trapezoid 236"/>
          <p:cNvSpPr/>
          <p:nvPr/>
        </p:nvSpPr>
        <p:spPr bwMode="auto">
          <a:xfrm flipV="1">
            <a:off x="1303139" y="5368652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38" name="Trapezoid 237"/>
          <p:cNvSpPr/>
          <p:nvPr/>
        </p:nvSpPr>
        <p:spPr bwMode="auto">
          <a:xfrm flipV="1">
            <a:off x="9007995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39" name="Trapezoid 238"/>
          <p:cNvSpPr/>
          <p:nvPr/>
        </p:nvSpPr>
        <p:spPr bwMode="auto">
          <a:xfrm flipV="1">
            <a:off x="8287915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0" name="Trapezoid 239"/>
          <p:cNvSpPr/>
          <p:nvPr/>
        </p:nvSpPr>
        <p:spPr bwMode="auto">
          <a:xfrm flipV="1">
            <a:off x="7855867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1" name="Trapezoid 240"/>
          <p:cNvSpPr/>
          <p:nvPr/>
        </p:nvSpPr>
        <p:spPr bwMode="auto">
          <a:xfrm flipV="1">
            <a:off x="6343699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2" name="Trapezoid 241"/>
          <p:cNvSpPr/>
          <p:nvPr/>
        </p:nvSpPr>
        <p:spPr bwMode="auto">
          <a:xfrm flipV="1">
            <a:off x="5911651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3" name="Trapezoid 242"/>
          <p:cNvSpPr/>
          <p:nvPr/>
        </p:nvSpPr>
        <p:spPr bwMode="auto">
          <a:xfrm flipV="1">
            <a:off x="4399483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4" name="Trapezoid 243"/>
          <p:cNvSpPr/>
          <p:nvPr/>
        </p:nvSpPr>
        <p:spPr bwMode="auto">
          <a:xfrm flipV="1">
            <a:off x="3967435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5" name="Trapezoid 244"/>
          <p:cNvSpPr/>
          <p:nvPr/>
        </p:nvSpPr>
        <p:spPr bwMode="auto">
          <a:xfrm flipV="1">
            <a:off x="3463379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6" name="Trapezoid 245"/>
          <p:cNvSpPr/>
          <p:nvPr/>
        </p:nvSpPr>
        <p:spPr bwMode="auto">
          <a:xfrm flipV="1">
            <a:off x="3031331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7" name="Trapezoid 246"/>
          <p:cNvSpPr/>
          <p:nvPr/>
        </p:nvSpPr>
        <p:spPr bwMode="auto">
          <a:xfrm flipV="1">
            <a:off x="2527275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8" name="Trapezoid 247"/>
          <p:cNvSpPr/>
          <p:nvPr/>
        </p:nvSpPr>
        <p:spPr bwMode="auto">
          <a:xfrm flipV="1">
            <a:off x="2167235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9" name="Trapezoid 248"/>
          <p:cNvSpPr/>
          <p:nvPr/>
        </p:nvSpPr>
        <p:spPr bwMode="auto">
          <a:xfrm flipV="1">
            <a:off x="1447155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0" name="Trapezoid 249"/>
          <p:cNvSpPr/>
          <p:nvPr/>
        </p:nvSpPr>
        <p:spPr bwMode="auto">
          <a:xfrm flipV="1">
            <a:off x="7783859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1" name="Trapezoid 250"/>
          <p:cNvSpPr/>
          <p:nvPr/>
        </p:nvSpPr>
        <p:spPr bwMode="auto">
          <a:xfrm flipV="1">
            <a:off x="7279803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2" name="Trapezoid 251"/>
          <p:cNvSpPr/>
          <p:nvPr/>
        </p:nvSpPr>
        <p:spPr bwMode="auto">
          <a:xfrm flipV="1">
            <a:off x="6919763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3" name="Trapezoid 252"/>
          <p:cNvSpPr/>
          <p:nvPr/>
        </p:nvSpPr>
        <p:spPr bwMode="auto">
          <a:xfrm flipV="1">
            <a:off x="6415707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4" name="Trapezoid 253"/>
          <p:cNvSpPr/>
          <p:nvPr/>
        </p:nvSpPr>
        <p:spPr bwMode="auto">
          <a:xfrm flipV="1">
            <a:off x="5839643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5" name="Trapezoid 254"/>
          <p:cNvSpPr/>
          <p:nvPr/>
        </p:nvSpPr>
        <p:spPr bwMode="auto">
          <a:xfrm flipV="1">
            <a:off x="5623619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6" name="Trapezoid 255"/>
          <p:cNvSpPr/>
          <p:nvPr/>
        </p:nvSpPr>
        <p:spPr bwMode="auto">
          <a:xfrm flipV="1">
            <a:off x="5263579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7" name="Trapezoid 256"/>
          <p:cNvSpPr/>
          <p:nvPr/>
        </p:nvSpPr>
        <p:spPr bwMode="auto">
          <a:xfrm flipV="1">
            <a:off x="5047555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8" name="Trapezoid 257"/>
          <p:cNvSpPr/>
          <p:nvPr/>
        </p:nvSpPr>
        <p:spPr bwMode="auto">
          <a:xfrm flipV="1">
            <a:off x="4687515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9" name="Trapezoid 258"/>
          <p:cNvSpPr/>
          <p:nvPr/>
        </p:nvSpPr>
        <p:spPr bwMode="auto">
          <a:xfrm flipV="1">
            <a:off x="4471491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62" name="Oval 261"/>
          <p:cNvSpPr/>
          <p:nvPr/>
        </p:nvSpPr>
        <p:spPr bwMode="auto">
          <a:xfrm>
            <a:off x="6991771" y="6304756"/>
            <a:ext cx="504056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3" name="Oval 262"/>
          <p:cNvSpPr/>
          <p:nvPr/>
        </p:nvSpPr>
        <p:spPr bwMode="auto">
          <a:xfrm>
            <a:off x="5335587" y="6304756"/>
            <a:ext cx="504056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4" name="Oval 263"/>
          <p:cNvSpPr/>
          <p:nvPr/>
        </p:nvSpPr>
        <p:spPr bwMode="auto">
          <a:xfrm>
            <a:off x="4759523" y="6304756"/>
            <a:ext cx="504056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9" name="Oval 268"/>
          <p:cNvSpPr/>
          <p:nvPr/>
        </p:nvSpPr>
        <p:spPr bwMode="auto">
          <a:xfrm>
            <a:off x="1015107" y="5152628"/>
            <a:ext cx="504056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655067" y="5584676"/>
            <a:ext cx="504056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1" name="Isosceles Triangle 270"/>
          <p:cNvSpPr/>
          <p:nvPr/>
        </p:nvSpPr>
        <p:spPr bwMode="auto">
          <a:xfrm flipV="1">
            <a:off x="1015107" y="5656684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3" name="Straight Connector 272"/>
          <p:cNvCxnSpPr>
            <a:endCxn id="271" idx="0"/>
          </p:cNvCxnSpPr>
          <p:nvPr/>
        </p:nvCxnSpPr>
        <p:spPr bwMode="auto">
          <a:xfrm>
            <a:off x="727075" y="5800700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4" name="Trapezoid 273"/>
          <p:cNvSpPr/>
          <p:nvPr/>
        </p:nvSpPr>
        <p:spPr bwMode="auto">
          <a:xfrm flipV="1">
            <a:off x="943099" y="5368652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grpSp>
        <p:nvGrpSpPr>
          <p:cNvPr id="280" name="Group 279"/>
          <p:cNvGrpSpPr/>
          <p:nvPr/>
        </p:nvGrpSpPr>
        <p:grpSpPr>
          <a:xfrm>
            <a:off x="871091" y="4792588"/>
            <a:ext cx="38100" cy="1152128"/>
            <a:chOff x="871091" y="4720580"/>
            <a:chExt cx="38100" cy="1152128"/>
          </a:xfrm>
        </p:grpSpPr>
        <p:sp>
          <p:nvSpPr>
            <p:cNvPr id="277" name="Line 46"/>
            <p:cNvSpPr>
              <a:spLocks noChangeShapeType="1"/>
            </p:cNvSpPr>
            <p:nvPr/>
          </p:nvSpPr>
          <p:spPr bwMode="auto">
            <a:xfrm>
              <a:off x="871091" y="4720580"/>
              <a:ext cx="0" cy="1152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8" name="Line 47"/>
            <p:cNvSpPr>
              <a:spLocks noChangeShapeType="1"/>
            </p:cNvSpPr>
            <p:nvPr/>
          </p:nvSpPr>
          <p:spPr bwMode="auto">
            <a:xfrm>
              <a:off x="909191" y="4720580"/>
              <a:ext cx="0" cy="1152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81" name="Oval 280"/>
          <p:cNvSpPr/>
          <p:nvPr/>
        </p:nvSpPr>
        <p:spPr bwMode="auto">
          <a:xfrm flipH="1">
            <a:off x="9224019" y="5152628"/>
            <a:ext cx="504056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2" name="Rectangle 281"/>
          <p:cNvSpPr/>
          <p:nvPr/>
        </p:nvSpPr>
        <p:spPr bwMode="auto">
          <a:xfrm flipH="1">
            <a:off x="9584059" y="5584676"/>
            <a:ext cx="504056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Isosceles Triangle 282"/>
          <p:cNvSpPr/>
          <p:nvPr/>
        </p:nvSpPr>
        <p:spPr bwMode="auto">
          <a:xfrm flipH="1" flipV="1">
            <a:off x="9584059" y="5656684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4" name="Straight Connector 283"/>
          <p:cNvCxnSpPr>
            <a:endCxn id="283" idx="0"/>
          </p:cNvCxnSpPr>
          <p:nvPr/>
        </p:nvCxnSpPr>
        <p:spPr bwMode="auto">
          <a:xfrm flipH="1">
            <a:off x="9656067" y="5800700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5" name="Trapezoid 284"/>
          <p:cNvSpPr/>
          <p:nvPr/>
        </p:nvSpPr>
        <p:spPr bwMode="auto">
          <a:xfrm flipH="1" flipV="1">
            <a:off x="9512051" y="5368652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grpSp>
        <p:nvGrpSpPr>
          <p:cNvPr id="286" name="Group 285"/>
          <p:cNvGrpSpPr/>
          <p:nvPr/>
        </p:nvGrpSpPr>
        <p:grpSpPr>
          <a:xfrm flipH="1">
            <a:off x="9833991" y="4792588"/>
            <a:ext cx="38100" cy="1152128"/>
            <a:chOff x="871091" y="4720580"/>
            <a:chExt cx="38100" cy="1152128"/>
          </a:xfrm>
        </p:grpSpPr>
        <p:sp>
          <p:nvSpPr>
            <p:cNvPr id="287" name="Line 46"/>
            <p:cNvSpPr>
              <a:spLocks noChangeShapeType="1"/>
            </p:cNvSpPr>
            <p:nvPr/>
          </p:nvSpPr>
          <p:spPr bwMode="auto">
            <a:xfrm>
              <a:off x="871091" y="4720580"/>
              <a:ext cx="0" cy="1152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8" name="Line 47"/>
            <p:cNvSpPr>
              <a:spLocks noChangeShapeType="1"/>
            </p:cNvSpPr>
            <p:nvPr/>
          </p:nvSpPr>
          <p:spPr bwMode="auto">
            <a:xfrm>
              <a:off x="909191" y="4720580"/>
              <a:ext cx="0" cy="1152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90" name="TextBox 289"/>
          <p:cNvSpPr txBox="1"/>
          <p:nvPr/>
        </p:nvSpPr>
        <p:spPr>
          <a:xfrm>
            <a:off x="1591171" y="5296644"/>
            <a:ext cx="2342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Aggregation &amp; Encapsulation</a:t>
            </a:r>
            <a:endParaRPr lang="en-GB" sz="1200" dirty="0"/>
          </a:p>
        </p:txBody>
      </p:sp>
      <p:sp>
        <p:nvSpPr>
          <p:cNvPr id="291" name="TextBox 290"/>
          <p:cNvSpPr txBox="1"/>
          <p:nvPr/>
        </p:nvSpPr>
        <p:spPr>
          <a:xfrm>
            <a:off x="427197" y="5883741"/>
            <a:ext cx="1091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Aggregation</a:t>
            </a:r>
            <a:endParaRPr lang="en-GB" sz="1200" dirty="0"/>
          </a:p>
        </p:txBody>
      </p:sp>
      <p:sp>
        <p:nvSpPr>
          <p:cNvPr id="292" name="TextBox 291"/>
          <p:cNvSpPr txBox="1"/>
          <p:nvPr/>
        </p:nvSpPr>
        <p:spPr>
          <a:xfrm>
            <a:off x="3451533" y="6459805"/>
            <a:ext cx="1091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Aggregation</a:t>
            </a:r>
            <a:endParaRPr lang="en-GB" sz="1200" dirty="0"/>
          </a:p>
        </p:txBody>
      </p:sp>
      <p:cxnSp>
        <p:nvCxnSpPr>
          <p:cNvPr id="293" name="Straight Connector 292"/>
          <p:cNvCxnSpPr/>
          <p:nvPr/>
        </p:nvCxnSpPr>
        <p:spPr bwMode="auto">
          <a:xfrm>
            <a:off x="655067" y="5224636"/>
            <a:ext cx="9505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6" name="TextBox 295"/>
          <p:cNvSpPr txBox="1"/>
          <p:nvPr/>
        </p:nvSpPr>
        <p:spPr>
          <a:xfrm>
            <a:off x="5051153" y="4936604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EVC</a:t>
            </a:r>
            <a:endParaRPr lang="en-GB" sz="1600" dirty="0"/>
          </a:p>
        </p:txBody>
      </p:sp>
      <p:sp>
        <p:nvSpPr>
          <p:cNvPr id="297" name="TextBox 296"/>
          <p:cNvSpPr txBox="1"/>
          <p:nvPr/>
        </p:nvSpPr>
        <p:spPr>
          <a:xfrm>
            <a:off x="5119563" y="5512668"/>
            <a:ext cx="4683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EC</a:t>
            </a:r>
            <a:endParaRPr lang="en-GB" sz="1600" dirty="0"/>
          </a:p>
        </p:txBody>
      </p:sp>
      <p:sp>
        <p:nvSpPr>
          <p:cNvPr id="299" name="Line Callout 2 298"/>
          <p:cNvSpPr/>
          <p:nvPr/>
        </p:nvSpPr>
        <p:spPr bwMode="auto">
          <a:xfrm>
            <a:off x="8647955" y="6736804"/>
            <a:ext cx="1440160" cy="504056"/>
          </a:xfrm>
          <a:prstGeom prst="borderCallout2">
            <a:avLst>
              <a:gd name="adj1" fmla="val 18750"/>
              <a:gd name="adj2" fmla="val -1327"/>
              <a:gd name="adj3" fmla="val 18750"/>
              <a:gd name="adj4" fmla="val -16667"/>
              <a:gd name="adj5" fmla="val -70473"/>
              <a:gd name="adj6" fmla="val -57640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Protected ESP 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connections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9" name="TextBox 308"/>
          <p:cNvSpPr txBox="1"/>
          <p:nvPr/>
        </p:nvSpPr>
        <p:spPr>
          <a:xfrm>
            <a:off x="943099" y="629546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A</a:t>
            </a:r>
            <a:endParaRPr lang="en-GB" sz="1800" dirty="0"/>
          </a:p>
        </p:txBody>
      </p:sp>
      <p:sp>
        <p:nvSpPr>
          <p:cNvPr id="310" name="TextBox 309"/>
          <p:cNvSpPr txBox="1"/>
          <p:nvPr/>
        </p:nvSpPr>
        <p:spPr>
          <a:xfrm>
            <a:off x="2358385" y="63047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2</a:t>
            </a:r>
            <a:endParaRPr lang="en-GB" sz="1800" dirty="0"/>
          </a:p>
        </p:txBody>
      </p:sp>
      <p:sp>
        <p:nvSpPr>
          <p:cNvPr id="311" name="TextBox 310"/>
          <p:cNvSpPr txBox="1"/>
          <p:nvPr/>
        </p:nvSpPr>
        <p:spPr>
          <a:xfrm>
            <a:off x="3172787" y="63047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4</a:t>
            </a:r>
            <a:endParaRPr lang="en-GB" sz="1800" dirty="0"/>
          </a:p>
        </p:txBody>
      </p:sp>
      <p:sp>
        <p:nvSpPr>
          <p:cNvPr id="312" name="TextBox 311"/>
          <p:cNvSpPr txBox="1"/>
          <p:nvPr/>
        </p:nvSpPr>
        <p:spPr>
          <a:xfrm>
            <a:off x="4180899" y="70155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6</a:t>
            </a:r>
            <a:endParaRPr lang="en-GB" sz="1800" dirty="0"/>
          </a:p>
        </p:txBody>
      </p:sp>
      <p:sp>
        <p:nvSpPr>
          <p:cNvPr id="313" name="TextBox 312"/>
          <p:cNvSpPr txBox="1"/>
          <p:nvPr/>
        </p:nvSpPr>
        <p:spPr>
          <a:xfrm>
            <a:off x="6102801" y="70155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8</a:t>
            </a:r>
            <a:endParaRPr lang="en-GB" sz="1800" dirty="0"/>
          </a:p>
        </p:txBody>
      </p:sp>
      <p:sp>
        <p:nvSpPr>
          <p:cNvPr id="314" name="TextBox 313"/>
          <p:cNvSpPr txBox="1"/>
          <p:nvPr/>
        </p:nvSpPr>
        <p:spPr>
          <a:xfrm>
            <a:off x="8119025" y="679952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10</a:t>
            </a:r>
            <a:endParaRPr lang="en-GB" sz="1800" dirty="0"/>
          </a:p>
        </p:txBody>
      </p:sp>
      <p:sp>
        <p:nvSpPr>
          <p:cNvPr id="316" name="TextBox 315"/>
          <p:cNvSpPr txBox="1"/>
          <p:nvPr/>
        </p:nvSpPr>
        <p:spPr>
          <a:xfrm>
            <a:off x="9448705" y="629546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B</a:t>
            </a:r>
            <a:endParaRPr lang="en-GB" sz="1800" dirty="0"/>
          </a:p>
        </p:txBody>
      </p:sp>
      <p:sp>
        <p:nvSpPr>
          <p:cNvPr id="191" name="Line Callout 2 190"/>
          <p:cNvSpPr/>
          <p:nvPr/>
        </p:nvSpPr>
        <p:spPr bwMode="auto">
          <a:xfrm flipH="1">
            <a:off x="2455267" y="6952828"/>
            <a:ext cx="1584176" cy="504056"/>
          </a:xfrm>
          <a:prstGeom prst="borderCallout2">
            <a:avLst>
              <a:gd name="adj1" fmla="val 18750"/>
              <a:gd name="adj2" fmla="val -1327"/>
              <a:gd name="adj3" fmla="val 18750"/>
              <a:gd name="adj4" fmla="val -16667"/>
              <a:gd name="adj5" fmla="val -108006"/>
              <a:gd name="adj6" fmla="val -34751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Protected ODUk 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connections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2" name="Line Callout 2 191"/>
          <p:cNvSpPr/>
          <p:nvPr/>
        </p:nvSpPr>
        <p:spPr bwMode="auto">
          <a:xfrm flipH="1">
            <a:off x="439043" y="6736804"/>
            <a:ext cx="1584176" cy="504056"/>
          </a:xfrm>
          <a:prstGeom prst="borderCallout2">
            <a:avLst>
              <a:gd name="adj1" fmla="val 18750"/>
              <a:gd name="adj2" fmla="val -1327"/>
              <a:gd name="adj3" fmla="val 18750"/>
              <a:gd name="adj4" fmla="val -16667"/>
              <a:gd name="adj5" fmla="val -67346"/>
              <a:gd name="adj6" fmla="val -61621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Ethernet Ring Protected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 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Links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2455267" y="4090700"/>
            <a:ext cx="19145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nl-NL" sz="1600" dirty="0" smtClean="0">
                <a:solidFill>
                  <a:srgbClr val="C00000"/>
                </a:solidFill>
              </a:rPr>
              <a:t>G.8032 ring protection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267" name="Rectangle 266"/>
          <p:cNvSpPr/>
          <p:nvPr/>
        </p:nvSpPr>
        <p:spPr>
          <a:xfrm>
            <a:off x="4255467" y="4063797"/>
            <a:ext cx="20531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nl-NL" sz="1600" dirty="0" smtClean="0">
                <a:solidFill>
                  <a:srgbClr val="C00000"/>
                </a:solidFill>
              </a:rPr>
              <a:t>ODUk protection (ODUk SNCP or ETH CL-SNCG/I)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268" name="Rectangle 267"/>
          <p:cNvSpPr/>
          <p:nvPr/>
        </p:nvSpPr>
        <p:spPr>
          <a:xfrm>
            <a:off x="6409292" y="4072508"/>
            <a:ext cx="19495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1600" dirty="0" smtClean="0">
                <a:solidFill>
                  <a:srgbClr val="C00000"/>
                </a:solidFill>
              </a:rPr>
              <a:t>PBB-TEprotection</a:t>
            </a:r>
          </a:p>
          <a:p>
            <a:pPr algn="ctr"/>
            <a:r>
              <a:rPr lang="nl-NL" sz="1600" dirty="0" smtClean="0">
                <a:solidFill>
                  <a:srgbClr val="C00000"/>
                </a:solidFill>
              </a:rPr>
              <a:t>(ESP </a:t>
            </a:r>
            <a:r>
              <a:rPr lang="nl-NL" sz="1600" dirty="0" smtClean="0">
                <a:solidFill>
                  <a:srgbClr val="C00000"/>
                </a:solidFill>
              </a:rPr>
              <a:t>protection</a:t>
            </a:r>
            <a:r>
              <a:rPr lang="nl-NL" sz="1600" dirty="0" smtClean="0">
                <a:solidFill>
                  <a:srgbClr val="C00000"/>
                </a:solidFill>
              </a:rPr>
              <a:t>)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275" name="Line 37"/>
          <p:cNvSpPr>
            <a:spLocks noChangeShapeType="1"/>
          </p:cNvSpPr>
          <p:nvPr/>
        </p:nvSpPr>
        <p:spPr bwMode="auto">
          <a:xfrm flipH="1" flipV="1">
            <a:off x="4543499" y="3856484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" name="Line 36"/>
          <p:cNvSpPr>
            <a:spLocks noChangeShapeType="1"/>
          </p:cNvSpPr>
          <p:nvPr/>
        </p:nvSpPr>
        <p:spPr bwMode="auto">
          <a:xfrm flipH="1" flipV="1">
            <a:off x="4543499" y="2128292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94" name="Line 34"/>
          <p:cNvSpPr>
            <a:spLocks noChangeShapeType="1"/>
          </p:cNvSpPr>
          <p:nvPr/>
        </p:nvSpPr>
        <p:spPr bwMode="auto">
          <a:xfrm flipH="1" flipV="1">
            <a:off x="6487715" y="3864545"/>
            <a:ext cx="1512887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95" name="Line 33"/>
          <p:cNvSpPr>
            <a:spLocks noChangeShapeType="1"/>
          </p:cNvSpPr>
          <p:nvPr/>
        </p:nvSpPr>
        <p:spPr bwMode="auto">
          <a:xfrm flipH="1" flipV="1">
            <a:off x="6487715" y="2128292"/>
            <a:ext cx="1512887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cxnSp>
        <p:nvCxnSpPr>
          <p:cNvPr id="215" name="Straight Connector 214"/>
          <p:cNvCxnSpPr/>
          <p:nvPr/>
        </p:nvCxnSpPr>
        <p:spPr bwMode="auto">
          <a:xfrm flipV="1">
            <a:off x="2290864" y="6376765"/>
            <a:ext cx="1460547" cy="4520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Line 32"/>
          <p:cNvSpPr>
            <a:spLocks noChangeShapeType="1"/>
          </p:cNvSpPr>
          <p:nvPr/>
        </p:nvSpPr>
        <p:spPr bwMode="auto">
          <a:xfrm flipH="1" flipV="1">
            <a:off x="4378482" y="2698322"/>
            <a:ext cx="571500" cy="150018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2" name="Line 32"/>
          <p:cNvSpPr>
            <a:spLocks noChangeShapeType="1"/>
          </p:cNvSpPr>
          <p:nvPr/>
        </p:nvSpPr>
        <p:spPr bwMode="auto">
          <a:xfrm flipH="1" flipV="1">
            <a:off x="4455725" y="2503503"/>
            <a:ext cx="1223963" cy="172878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1" name="Line 32"/>
          <p:cNvSpPr>
            <a:spLocks noChangeShapeType="1"/>
          </p:cNvSpPr>
          <p:nvPr/>
        </p:nvSpPr>
        <p:spPr bwMode="auto">
          <a:xfrm flipH="1" flipV="1">
            <a:off x="4473078" y="3841322"/>
            <a:ext cx="1143000" cy="428625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0" name="Line 33"/>
          <p:cNvSpPr>
            <a:spLocks noChangeShapeType="1"/>
          </p:cNvSpPr>
          <p:nvPr/>
        </p:nvSpPr>
        <p:spPr bwMode="auto">
          <a:xfrm flipH="1" flipV="1">
            <a:off x="4410014" y="4015729"/>
            <a:ext cx="496887" cy="27463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9" name="Line 65"/>
          <p:cNvSpPr>
            <a:spLocks noChangeShapeType="1"/>
          </p:cNvSpPr>
          <p:nvPr/>
        </p:nvSpPr>
        <p:spPr bwMode="auto">
          <a:xfrm flipH="1" flipV="1">
            <a:off x="5825192" y="5212206"/>
            <a:ext cx="360362" cy="36036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8" name="Line 32"/>
          <p:cNvSpPr>
            <a:spLocks noChangeShapeType="1"/>
          </p:cNvSpPr>
          <p:nvPr/>
        </p:nvSpPr>
        <p:spPr bwMode="auto">
          <a:xfrm>
            <a:off x="5042295" y="5370215"/>
            <a:ext cx="1073845" cy="50289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7" name="Line 32"/>
          <p:cNvSpPr>
            <a:spLocks noChangeShapeType="1"/>
          </p:cNvSpPr>
          <p:nvPr/>
        </p:nvSpPr>
        <p:spPr bwMode="auto">
          <a:xfrm>
            <a:off x="5623619" y="5296644"/>
            <a:ext cx="428625" cy="164306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6" name="Line 66"/>
          <p:cNvSpPr>
            <a:spLocks noChangeShapeType="1"/>
          </p:cNvSpPr>
          <p:nvPr/>
        </p:nvSpPr>
        <p:spPr bwMode="auto">
          <a:xfrm flipH="1" flipV="1">
            <a:off x="4831531" y="5368652"/>
            <a:ext cx="1224211" cy="179987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5" name="Line 32"/>
          <p:cNvSpPr>
            <a:spLocks noChangeShapeType="1"/>
          </p:cNvSpPr>
          <p:nvPr/>
        </p:nvSpPr>
        <p:spPr bwMode="auto">
          <a:xfrm flipH="1">
            <a:off x="6415707" y="5809828"/>
            <a:ext cx="1571625" cy="114300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7" name="Line 32"/>
          <p:cNvSpPr>
            <a:spLocks noChangeShapeType="1"/>
          </p:cNvSpPr>
          <p:nvPr/>
        </p:nvSpPr>
        <p:spPr bwMode="auto">
          <a:xfrm>
            <a:off x="6415706" y="5872708"/>
            <a:ext cx="1656185" cy="108012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31" name="AutoShape 40"/>
          <p:cNvSpPr>
            <a:spLocks noChangeArrowheads="1"/>
          </p:cNvSpPr>
          <p:nvPr/>
        </p:nvSpPr>
        <p:spPr bwMode="auto">
          <a:xfrm>
            <a:off x="4470400" y="5296296"/>
            <a:ext cx="1655763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nl-NL" sz="1800" dirty="0" smtClean="0"/>
          </a:p>
          <a:p>
            <a:pPr algn="ctr"/>
            <a:endParaRPr lang="nl-NL" sz="1800" dirty="0" smtClean="0"/>
          </a:p>
          <a:p>
            <a:pPr algn="ctr"/>
            <a:endParaRPr lang="nl-NL" sz="1800" dirty="0" smtClean="0"/>
          </a:p>
          <a:p>
            <a:pPr algn="ctr"/>
            <a:endParaRPr lang="nl-NL" sz="1800" dirty="0" smtClean="0"/>
          </a:p>
          <a:p>
            <a:pPr algn="ctr"/>
            <a:endParaRPr lang="nl-NL" sz="1800" dirty="0" smtClean="0"/>
          </a:p>
          <a:p>
            <a:pPr algn="ctr"/>
            <a:r>
              <a:rPr lang="nl-NL" sz="1800" dirty="0" smtClean="0"/>
              <a:t>MPLS-TP</a:t>
            </a:r>
          </a:p>
          <a:p>
            <a:pPr algn="ctr"/>
            <a:r>
              <a:rPr lang="nl-NL" sz="1800" dirty="0" smtClean="0"/>
              <a:t>Core</a:t>
            </a:r>
            <a:endParaRPr lang="nl-NL" sz="1800" dirty="0"/>
          </a:p>
        </p:txBody>
      </p:sp>
      <p:sp>
        <p:nvSpPr>
          <p:cNvPr id="85" name="Line 4"/>
          <p:cNvSpPr>
            <a:spLocks noChangeShapeType="1"/>
          </p:cNvSpPr>
          <p:nvPr/>
        </p:nvSpPr>
        <p:spPr bwMode="auto">
          <a:xfrm>
            <a:off x="5119563" y="4504557"/>
            <a:ext cx="504056" cy="504055"/>
          </a:xfrm>
          <a:prstGeom prst="line">
            <a:avLst/>
          </a:prstGeom>
          <a:noFill/>
          <a:ln w="76200">
            <a:solidFill>
              <a:srgbClr val="0066FF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4" name="Line 4"/>
          <p:cNvSpPr>
            <a:spLocks noChangeShapeType="1"/>
          </p:cNvSpPr>
          <p:nvPr/>
        </p:nvSpPr>
        <p:spPr bwMode="auto">
          <a:xfrm flipH="1">
            <a:off x="5119563" y="4504557"/>
            <a:ext cx="504056" cy="504056"/>
          </a:xfrm>
          <a:prstGeom prst="line">
            <a:avLst/>
          </a:prstGeom>
          <a:noFill/>
          <a:ln w="76200">
            <a:solidFill>
              <a:srgbClr val="0066FF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4098" name="Line 32"/>
          <p:cNvSpPr>
            <a:spLocks noChangeShapeType="1"/>
          </p:cNvSpPr>
          <p:nvPr/>
        </p:nvSpPr>
        <p:spPr bwMode="auto">
          <a:xfrm flipH="1">
            <a:off x="6478588" y="5881836"/>
            <a:ext cx="1571625" cy="114300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099" name="Line 32"/>
          <p:cNvSpPr>
            <a:spLocks noChangeShapeType="1"/>
          </p:cNvSpPr>
          <p:nvPr/>
        </p:nvSpPr>
        <p:spPr bwMode="auto">
          <a:xfrm>
            <a:off x="5047555" y="5265113"/>
            <a:ext cx="1073845" cy="50289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0" name="Line 32"/>
          <p:cNvSpPr>
            <a:spLocks noChangeShapeType="1"/>
          </p:cNvSpPr>
          <p:nvPr/>
        </p:nvSpPr>
        <p:spPr bwMode="auto">
          <a:xfrm>
            <a:off x="5724307" y="5299471"/>
            <a:ext cx="428625" cy="164306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1" name="Line 32"/>
          <p:cNvSpPr>
            <a:spLocks noChangeShapeType="1"/>
          </p:cNvSpPr>
          <p:nvPr/>
        </p:nvSpPr>
        <p:spPr bwMode="auto">
          <a:xfrm flipH="1" flipV="1">
            <a:off x="4478338" y="3751986"/>
            <a:ext cx="1143000" cy="428625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2" name="Line 33"/>
          <p:cNvSpPr>
            <a:spLocks noChangeShapeType="1"/>
          </p:cNvSpPr>
          <p:nvPr/>
        </p:nvSpPr>
        <p:spPr bwMode="auto">
          <a:xfrm flipH="1" flipV="1">
            <a:off x="4478338" y="3942159"/>
            <a:ext cx="496887" cy="27463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3" name="Line 32"/>
          <p:cNvSpPr>
            <a:spLocks noChangeShapeType="1"/>
          </p:cNvSpPr>
          <p:nvPr/>
        </p:nvSpPr>
        <p:spPr bwMode="auto">
          <a:xfrm flipH="1" flipV="1">
            <a:off x="4543425" y="2456477"/>
            <a:ext cx="1223963" cy="172878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4" name="Line 32"/>
          <p:cNvSpPr>
            <a:spLocks noChangeShapeType="1"/>
          </p:cNvSpPr>
          <p:nvPr/>
        </p:nvSpPr>
        <p:spPr bwMode="auto">
          <a:xfrm flipH="1" flipV="1">
            <a:off x="4478338" y="2656284"/>
            <a:ext cx="571500" cy="150018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5" name="Line 3"/>
          <p:cNvSpPr>
            <a:spLocks noChangeShapeType="1"/>
          </p:cNvSpPr>
          <p:nvPr/>
        </p:nvSpPr>
        <p:spPr bwMode="auto">
          <a:xfrm flipH="1" flipV="1">
            <a:off x="5767388" y="4577159"/>
            <a:ext cx="0" cy="358775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6" name="Line 4"/>
          <p:cNvSpPr>
            <a:spLocks noChangeShapeType="1"/>
          </p:cNvSpPr>
          <p:nvPr/>
        </p:nvSpPr>
        <p:spPr bwMode="auto">
          <a:xfrm flipH="1">
            <a:off x="4975225" y="4577159"/>
            <a:ext cx="0" cy="358775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7" name="AutoShape 5"/>
          <p:cNvSpPr>
            <a:spLocks noChangeArrowheads="1"/>
          </p:cNvSpPr>
          <p:nvPr/>
        </p:nvSpPr>
        <p:spPr bwMode="auto">
          <a:xfrm>
            <a:off x="1519238" y="2127646"/>
            <a:ext cx="792162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400"/>
              <a:t>Access</a:t>
            </a:r>
            <a:endParaRPr lang="en-US" sz="1400"/>
          </a:p>
        </p:txBody>
      </p:sp>
      <p:sp>
        <p:nvSpPr>
          <p:cNvPr id="4108" name="AutoShape 7"/>
          <p:cNvSpPr>
            <a:spLocks noChangeArrowheads="1"/>
          </p:cNvSpPr>
          <p:nvPr/>
        </p:nvSpPr>
        <p:spPr bwMode="auto">
          <a:xfrm>
            <a:off x="4471988" y="2127646"/>
            <a:ext cx="1655762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800" dirty="0" smtClean="0"/>
              <a:t>EOTN</a:t>
            </a:r>
          </a:p>
          <a:p>
            <a:pPr algn="ctr"/>
            <a:r>
              <a:rPr lang="nl-NL" sz="1800" dirty="0" smtClean="0"/>
              <a:t>Core</a:t>
            </a:r>
          </a:p>
          <a:p>
            <a:pPr algn="ctr"/>
            <a:endParaRPr lang="nl-NL" sz="1800" dirty="0" smtClean="0"/>
          </a:p>
          <a:p>
            <a:pPr algn="ctr"/>
            <a:endParaRPr lang="en-US" sz="1800" dirty="0"/>
          </a:p>
        </p:txBody>
      </p:sp>
      <p:sp>
        <p:nvSpPr>
          <p:cNvPr id="4109" name="AutoShape 8"/>
          <p:cNvSpPr>
            <a:spLocks noChangeArrowheads="1"/>
          </p:cNvSpPr>
          <p:nvPr/>
        </p:nvSpPr>
        <p:spPr bwMode="auto">
          <a:xfrm>
            <a:off x="2600325" y="2127646"/>
            <a:ext cx="1584325" cy="2160588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800" dirty="0" smtClean="0"/>
              <a:t>Ethernet</a:t>
            </a:r>
          </a:p>
          <a:p>
            <a:pPr algn="ctr"/>
            <a:r>
              <a:rPr lang="nl-NL" sz="1800" dirty="0" smtClean="0"/>
              <a:t>Metro</a:t>
            </a:r>
            <a:endParaRPr lang="nl-NL" sz="1800" dirty="0"/>
          </a:p>
        </p:txBody>
      </p:sp>
      <p:sp>
        <p:nvSpPr>
          <p:cNvPr id="4110" name="Rectangle 9"/>
          <p:cNvSpPr>
            <a:spLocks noChangeArrowheads="1"/>
          </p:cNvSpPr>
          <p:nvPr/>
        </p:nvSpPr>
        <p:spPr bwMode="auto">
          <a:xfrm>
            <a:off x="3176588" y="2272109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3</a:t>
            </a:r>
            <a:endParaRPr lang="en-US"/>
          </a:p>
        </p:txBody>
      </p:sp>
      <p:sp>
        <p:nvSpPr>
          <p:cNvPr id="4111" name="Rectangle 10"/>
          <p:cNvSpPr>
            <a:spLocks noChangeArrowheads="1"/>
          </p:cNvSpPr>
          <p:nvPr/>
        </p:nvSpPr>
        <p:spPr bwMode="auto">
          <a:xfrm>
            <a:off x="3176588" y="3711971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4</a:t>
            </a:r>
            <a:endParaRPr lang="en-US"/>
          </a:p>
        </p:txBody>
      </p:sp>
      <p:sp>
        <p:nvSpPr>
          <p:cNvPr id="4112" name="Rectangle 11"/>
          <p:cNvSpPr>
            <a:spLocks noChangeArrowheads="1"/>
          </p:cNvSpPr>
          <p:nvPr/>
        </p:nvSpPr>
        <p:spPr bwMode="auto">
          <a:xfrm>
            <a:off x="4111625" y="3711971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6</a:t>
            </a:r>
            <a:endParaRPr lang="en-US"/>
          </a:p>
        </p:txBody>
      </p:sp>
      <p:sp>
        <p:nvSpPr>
          <p:cNvPr id="4113" name="Rectangle 12"/>
          <p:cNvSpPr>
            <a:spLocks noChangeArrowheads="1"/>
          </p:cNvSpPr>
          <p:nvPr/>
        </p:nvSpPr>
        <p:spPr bwMode="auto">
          <a:xfrm>
            <a:off x="4113213" y="2272109"/>
            <a:ext cx="430212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5</a:t>
            </a:r>
            <a:endParaRPr lang="en-US"/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1519238" y="3280171"/>
            <a:ext cx="792162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1160463" y="2992834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A</a:t>
            </a:r>
            <a:endParaRPr lang="en-US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2239963" y="3711971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2</a:t>
            </a:r>
            <a:endParaRPr lang="en-US"/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2239963" y="2272109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</a:t>
            </a:r>
            <a:endParaRPr lang="en-US"/>
          </a:p>
        </p:txBody>
      </p:sp>
      <p:sp>
        <p:nvSpPr>
          <p:cNvPr id="4119" name="Line 23"/>
          <p:cNvSpPr>
            <a:spLocks noChangeShapeType="1"/>
          </p:cNvSpPr>
          <p:nvPr/>
        </p:nvSpPr>
        <p:spPr bwMode="auto">
          <a:xfrm flipV="1">
            <a:off x="2455863" y="2703909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 flipH="1" flipV="1">
            <a:off x="2671763" y="2488009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 flipH="1" flipV="1">
            <a:off x="3608388" y="2488009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 flipH="1" flipV="1">
            <a:off x="2671763" y="3927871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 flipH="1" flipV="1">
            <a:off x="3608388" y="3927871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 flipV="1">
            <a:off x="4327525" y="2703909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5" name="Line 30"/>
          <p:cNvSpPr>
            <a:spLocks noChangeShapeType="1"/>
          </p:cNvSpPr>
          <p:nvPr/>
        </p:nvSpPr>
        <p:spPr bwMode="auto">
          <a:xfrm flipH="1" flipV="1">
            <a:off x="5191125" y="5193104"/>
            <a:ext cx="360363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6" name="Line 34"/>
          <p:cNvSpPr>
            <a:spLocks noChangeShapeType="1"/>
          </p:cNvSpPr>
          <p:nvPr/>
        </p:nvSpPr>
        <p:spPr bwMode="auto">
          <a:xfrm flipV="1">
            <a:off x="5191125" y="4335830"/>
            <a:ext cx="360363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7" name="AutoShape 35"/>
          <p:cNvSpPr>
            <a:spLocks noChangeArrowheads="1"/>
          </p:cNvSpPr>
          <p:nvPr/>
        </p:nvSpPr>
        <p:spPr bwMode="auto">
          <a:xfrm flipH="1">
            <a:off x="8359775" y="5296296"/>
            <a:ext cx="792163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400"/>
              <a:t>Access</a:t>
            </a:r>
            <a:endParaRPr lang="en-US" sz="1400"/>
          </a:p>
        </p:txBody>
      </p:sp>
      <p:sp>
        <p:nvSpPr>
          <p:cNvPr id="4128" name="Line 36"/>
          <p:cNvSpPr>
            <a:spLocks noChangeShapeType="1"/>
          </p:cNvSpPr>
          <p:nvPr/>
        </p:nvSpPr>
        <p:spPr bwMode="auto">
          <a:xfrm flipH="1" flipV="1">
            <a:off x="8359775" y="5656659"/>
            <a:ext cx="792163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30" name="AutoShape 39"/>
          <p:cNvSpPr>
            <a:spLocks noChangeArrowheads="1"/>
          </p:cNvSpPr>
          <p:nvPr/>
        </p:nvSpPr>
        <p:spPr bwMode="auto">
          <a:xfrm>
            <a:off x="6413500" y="5296296"/>
            <a:ext cx="1655763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800" dirty="0" smtClean="0"/>
              <a:t>PBB-TE</a:t>
            </a:r>
          </a:p>
          <a:p>
            <a:pPr algn="ctr"/>
            <a:r>
              <a:rPr lang="nl-NL" sz="1800" dirty="0" smtClean="0"/>
              <a:t>Metro</a:t>
            </a:r>
          </a:p>
          <a:p>
            <a:pPr algn="ctr"/>
            <a:endParaRPr lang="nl-NL" sz="1800" dirty="0" smtClean="0"/>
          </a:p>
          <a:p>
            <a:pPr algn="ctr"/>
            <a:endParaRPr lang="nl-NL" sz="1800" dirty="0" smtClean="0"/>
          </a:p>
          <a:p>
            <a:pPr algn="ctr"/>
            <a:endParaRPr lang="nl-NL" sz="1800" dirty="0"/>
          </a:p>
        </p:txBody>
      </p:sp>
      <p:sp>
        <p:nvSpPr>
          <p:cNvPr id="4132" name="Rectangle 46"/>
          <p:cNvSpPr>
            <a:spLocks noChangeArrowheads="1"/>
          </p:cNvSpPr>
          <p:nvPr/>
        </p:nvSpPr>
        <p:spPr bwMode="auto">
          <a:xfrm>
            <a:off x="9078913" y="6161484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B</a:t>
            </a:r>
            <a:endParaRPr lang="en-US"/>
          </a:p>
        </p:txBody>
      </p:sp>
      <p:sp>
        <p:nvSpPr>
          <p:cNvPr id="4133" name="Rectangle 49"/>
          <p:cNvSpPr>
            <a:spLocks noChangeArrowheads="1"/>
          </p:cNvSpPr>
          <p:nvPr/>
        </p:nvSpPr>
        <p:spPr bwMode="auto">
          <a:xfrm>
            <a:off x="7999413" y="6880621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10</a:t>
            </a:r>
            <a:endParaRPr lang="en-US"/>
          </a:p>
        </p:txBody>
      </p:sp>
      <p:sp>
        <p:nvSpPr>
          <p:cNvPr id="4134" name="Rectangle 50"/>
          <p:cNvSpPr>
            <a:spLocks noChangeArrowheads="1"/>
          </p:cNvSpPr>
          <p:nvPr/>
        </p:nvSpPr>
        <p:spPr bwMode="auto">
          <a:xfrm>
            <a:off x="8001000" y="5440759"/>
            <a:ext cx="430213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9</a:t>
            </a:r>
            <a:endParaRPr lang="en-US"/>
          </a:p>
        </p:txBody>
      </p:sp>
      <p:sp>
        <p:nvSpPr>
          <p:cNvPr id="4135" name="Line 62"/>
          <p:cNvSpPr>
            <a:spLocks noChangeShapeType="1"/>
          </p:cNvSpPr>
          <p:nvPr/>
        </p:nvSpPr>
        <p:spPr bwMode="auto">
          <a:xfrm flipH="1" flipV="1">
            <a:off x="6486525" y="5625127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36" name="Line 63"/>
          <p:cNvSpPr>
            <a:spLocks noChangeShapeType="1"/>
          </p:cNvSpPr>
          <p:nvPr/>
        </p:nvSpPr>
        <p:spPr bwMode="auto">
          <a:xfrm flipH="1" flipV="1">
            <a:off x="6486525" y="7159585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38" name="Line 65"/>
          <p:cNvSpPr>
            <a:spLocks noChangeShapeType="1"/>
          </p:cNvSpPr>
          <p:nvPr/>
        </p:nvSpPr>
        <p:spPr bwMode="auto">
          <a:xfrm flipH="1" flipV="1">
            <a:off x="5767388" y="5296296"/>
            <a:ext cx="360362" cy="36036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39" name="Line 66"/>
          <p:cNvSpPr>
            <a:spLocks noChangeShapeType="1"/>
          </p:cNvSpPr>
          <p:nvPr/>
        </p:nvSpPr>
        <p:spPr bwMode="auto">
          <a:xfrm flipH="1" flipV="1">
            <a:off x="4903538" y="5296643"/>
            <a:ext cx="1224211" cy="179987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41" name="Rectangle 16"/>
          <p:cNvSpPr>
            <a:spLocks noChangeArrowheads="1"/>
          </p:cNvSpPr>
          <p:nvPr/>
        </p:nvSpPr>
        <p:spPr bwMode="auto">
          <a:xfrm>
            <a:off x="4759325" y="4935934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13</a:t>
            </a:r>
            <a:endParaRPr lang="en-US"/>
          </a:p>
        </p:txBody>
      </p:sp>
      <p:sp>
        <p:nvSpPr>
          <p:cNvPr id="4142" name="Rectangle 17"/>
          <p:cNvSpPr>
            <a:spLocks noChangeArrowheads="1"/>
          </p:cNvSpPr>
          <p:nvPr/>
        </p:nvSpPr>
        <p:spPr bwMode="auto">
          <a:xfrm>
            <a:off x="5551488" y="4935934"/>
            <a:ext cx="430212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14</a:t>
            </a:r>
            <a:endParaRPr lang="en-US"/>
          </a:p>
        </p:txBody>
      </p:sp>
      <p:sp>
        <p:nvSpPr>
          <p:cNvPr id="4143" name="Rectangle 14"/>
          <p:cNvSpPr>
            <a:spLocks noChangeArrowheads="1"/>
          </p:cNvSpPr>
          <p:nvPr/>
        </p:nvSpPr>
        <p:spPr bwMode="auto">
          <a:xfrm>
            <a:off x="4759325" y="4143771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11</a:t>
            </a:r>
            <a:endParaRPr lang="en-US"/>
          </a:p>
        </p:txBody>
      </p:sp>
      <p:sp>
        <p:nvSpPr>
          <p:cNvPr id="4144" name="Rectangle 15"/>
          <p:cNvSpPr>
            <a:spLocks noChangeArrowheads="1"/>
          </p:cNvSpPr>
          <p:nvPr/>
        </p:nvSpPr>
        <p:spPr bwMode="auto">
          <a:xfrm>
            <a:off x="5551488" y="4143771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12</a:t>
            </a:r>
            <a:endParaRPr lang="en-US"/>
          </a:p>
        </p:txBody>
      </p:sp>
      <p:sp>
        <p:nvSpPr>
          <p:cNvPr id="4145" name="Rectangle 47"/>
          <p:cNvSpPr>
            <a:spLocks noChangeArrowheads="1"/>
          </p:cNvSpPr>
          <p:nvPr/>
        </p:nvSpPr>
        <p:spPr bwMode="auto">
          <a:xfrm>
            <a:off x="6054725" y="5440759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7</a:t>
            </a:r>
            <a:endParaRPr lang="en-US"/>
          </a:p>
        </p:txBody>
      </p:sp>
      <p:sp>
        <p:nvSpPr>
          <p:cNvPr id="4146" name="Rectangle 48"/>
          <p:cNvSpPr>
            <a:spLocks noChangeArrowheads="1"/>
          </p:cNvSpPr>
          <p:nvPr/>
        </p:nvSpPr>
        <p:spPr bwMode="auto">
          <a:xfrm>
            <a:off x="6054725" y="6880621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8</a:t>
            </a:r>
            <a:endParaRPr lang="en-US"/>
          </a:p>
        </p:txBody>
      </p:sp>
      <p:sp>
        <p:nvSpPr>
          <p:cNvPr id="4147" name="Text Box 68"/>
          <p:cNvSpPr txBox="1">
            <a:spLocks noChangeArrowheads="1"/>
          </p:cNvSpPr>
          <p:nvPr/>
        </p:nvSpPr>
        <p:spPr bwMode="auto">
          <a:xfrm>
            <a:off x="6467475" y="2853134"/>
            <a:ext cx="289401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/>
              <a:t>Carrier X Network</a:t>
            </a:r>
            <a:endParaRPr lang="en-US"/>
          </a:p>
        </p:txBody>
      </p:sp>
      <p:sp>
        <p:nvSpPr>
          <p:cNvPr id="4148" name="Text Box 69"/>
          <p:cNvSpPr txBox="1">
            <a:spLocks noChangeArrowheads="1"/>
          </p:cNvSpPr>
          <p:nvPr/>
        </p:nvSpPr>
        <p:spPr bwMode="auto">
          <a:xfrm>
            <a:off x="1406525" y="6013846"/>
            <a:ext cx="28829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nl-NL" dirty="0"/>
              <a:t>Carrier Y Network</a:t>
            </a:r>
            <a:endParaRPr lang="en-US" dirty="0"/>
          </a:p>
        </p:txBody>
      </p:sp>
      <p:grpSp>
        <p:nvGrpSpPr>
          <p:cNvPr id="4149" name="Group 73"/>
          <p:cNvGrpSpPr>
            <a:grpSpLocks/>
          </p:cNvGrpSpPr>
          <p:nvPr/>
        </p:nvGrpSpPr>
        <p:grpSpPr bwMode="auto">
          <a:xfrm>
            <a:off x="4543425" y="4758134"/>
            <a:ext cx="1944688" cy="34925"/>
            <a:chOff x="2862" y="1954"/>
            <a:chExt cx="1225" cy="22"/>
          </a:xfrm>
        </p:grpSpPr>
        <p:sp>
          <p:nvSpPr>
            <p:cNvPr id="4167" name="Line 70"/>
            <p:cNvSpPr>
              <a:spLocks noChangeShapeType="1"/>
            </p:cNvSpPr>
            <p:nvPr/>
          </p:nvSpPr>
          <p:spPr bwMode="auto">
            <a:xfrm>
              <a:off x="2862" y="197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68" name="Line 71"/>
            <p:cNvSpPr>
              <a:spLocks noChangeShapeType="1"/>
            </p:cNvSpPr>
            <p:nvPr/>
          </p:nvSpPr>
          <p:spPr bwMode="auto">
            <a:xfrm>
              <a:off x="2862" y="1954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50" name="Text Box 72"/>
          <p:cNvSpPr txBox="1">
            <a:spLocks noChangeArrowheads="1"/>
          </p:cNvSpPr>
          <p:nvPr/>
        </p:nvSpPr>
        <p:spPr bwMode="auto">
          <a:xfrm>
            <a:off x="6434138" y="4577159"/>
            <a:ext cx="709612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500"/>
              <a:t>E-NNI</a:t>
            </a:r>
            <a:endParaRPr lang="en-US" sz="1500"/>
          </a:p>
        </p:txBody>
      </p:sp>
      <p:sp>
        <p:nvSpPr>
          <p:cNvPr id="4151" name="Line 87"/>
          <p:cNvSpPr>
            <a:spLocks noChangeShapeType="1"/>
          </p:cNvSpPr>
          <p:nvPr/>
        </p:nvSpPr>
        <p:spPr bwMode="auto">
          <a:xfrm flipH="1">
            <a:off x="798513" y="3210321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4152" name="Group 88"/>
          <p:cNvGrpSpPr>
            <a:grpSpLocks/>
          </p:cNvGrpSpPr>
          <p:nvPr/>
        </p:nvGrpSpPr>
        <p:grpSpPr bwMode="auto">
          <a:xfrm>
            <a:off x="976313" y="3065859"/>
            <a:ext cx="38100" cy="287337"/>
            <a:chOff x="615" y="978"/>
            <a:chExt cx="24" cy="181"/>
          </a:xfrm>
        </p:grpSpPr>
        <p:sp>
          <p:nvSpPr>
            <p:cNvPr id="4165" name="Line 89"/>
            <p:cNvSpPr>
              <a:spLocks noChangeShapeType="1"/>
            </p:cNvSpPr>
            <p:nvPr/>
          </p:nvSpPr>
          <p:spPr bwMode="auto">
            <a:xfrm>
              <a:off x="615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66" name="Line 90"/>
            <p:cNvSpPr>
              <a:spLocks noChangeShapeType="1"/>
            </p:cNvSpPr>
            <p:nvPr/>
          </p:nvSpPr>
          <p:spPr bwMode="auto">
            <a:xfrm>
              <a:off x="639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53" name="Line 91"/>
          <p:cNvSpPr>
            <a:spLocks noChangeShapeType="1"/>
          </p:cNvSpPr>
          <p:nvPr/>
        </p:nvSpPr>
        <p:spPr bwMode="auto">
          <a:xfrm flipH="1">
            <a:off x="9512300" y="6377384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4154" name="Group 92"/>
          <p:cNvGrpSpPr>
            <a:grpSpLocks/>
          </p:cNvGrpSpPr>
          <p:nvPr/>
        </p:nvGrpSpPr>
        <p:grpSpPr bwMode="auto">
          <a:xfrm>
            <a:off x="9685213" y="6232921"/>
            <a:ext cx="42862" cy="287338"/>
            <a:chOff x="6083" y="978"/>
            <a:chExt cx="27" cy="181"/>
          </a:xfrm>
        </p:grpSpPr>
        <p:sp>
          <p:nvSpPr>
            <p:cNvPr id="4163" name="Line 93"/>
            <p:cNvSpPr>
              <a:spLocks noChangeShapeType="1"/>
            </p:cNvSpPr>
            <p:nvPr/>
          </p:nvSpPr>
          <p:spPr bwMode="auto">
            <a:xfrm>
              <a:off x="6083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64" name="Line 94"/>
            <p:cNvSpPr>
              <a:spLocks noChangeShapeType="1"/>
            </p:cNvSpPr>
            <p:nvPr/>
          </p:nvSpPr>
          <p:spPr bwMode="auto">
            <a:xfrm>
              <a:off x="6110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55" name="Text Box 95"/>
          <p:cNvSpPr txBox="1">
            <a:spLocks noChangeArrowheads="1"/>
          </p:cNvSpPr>
          <p:nvPr/>
        </p:nvSpPr>
        <p:spPr bwMode="auto">
          <a:xfrm>
            <a:off x="730250" y="2672159"/>
            <a:ext cx="51276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500"/>
              <a:t>UNI</a:t>
            </a:r>
            <a:endParaRPr lang="en-US" sz="1500"/>
          </a:p>
        </p:txBody>
      </p:sp>
      <p:sp>
        <p:nvSpPr>
          <p:cNvPr id="4156" name="Text Box 96"/>
          <p:cNvSpPr txBox="1">
            <a:spLocks noChangeArrowheads="1"/>
          </p:cNvSpPr>
          <p:nvPr/>
        </p:nvSpPr>
        <p:spPr bwMode="auto">
          <a:xfrm>
            <a:off x="9431338" y="5839221"/>
            <a:ext cx="512762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500"/>
              <a:t>UNI</a:t>
            </a:r>
            <a:endParaRPr lang="en-US" sz="1500"/>
          </a:p>
        </p:txBody>
      </p:sp>
      <p:sp>
        <p:nvSpPr>
          <p:cNvPr id="73" name="Left Brace 72"/>
          <p:cNvSpPr/>
          <p:nvPr/>
        </p:nvSpPr>
        <p:spPr bwMode="auto">
          <a:xfrm>
            <a:off x="4255467" y="4295923"/>
            <a:ext cx="360040" cy="1008112"/>
          </a:xfrm>
          <a:prstGeom prst="leftBrace">
            <a:avLst>
              <a:gd name="adj1" fmla="val 44048"/>
              <a:gd name="adj2" fmla="val 47166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514432" y="4615893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DRNI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75" name="Rectangle 197"/>
          <p:cNvSpPr>
            <a:spLocks noChangeArrowheads="1"/>
          </p:cNvSpPr>
          <p:nvPr/>
        </p:nvSpPr>
        <p:spPr bwMode="auto">
          <a:xfrm>
            <a:off x="367035" y="7557467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err="1" smtClean="0"/>
              <a:t>i</a:t>
            </a:r>
            <a:endParaRPr lang="en-US" sz="1200" dirty="0"/>
          </a:p>
        </p:txBody>
      </p:sp>
      <p:sp>
        <p:nvSpPr>
          <p:cNvPr id="76" name="Text Box 198"/>
          <p:cNvSpPr txBox="1">
            <a:spLocks noChangeArrowheads="1"/>
          </p:cNvSpPr>
          <p:nvPr/>
        </p:nvSpPr>
        <p:spPr bwMode="auto">
          <a:xfrm>
            <a:off x="582935" y="7528892"/>
            <a:ext cx="24234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200" b="0" dirty="0" smtClean="0"/>
              <a:t>EC </a:t>
            </a:r>
            <a:r>
              <a:rPr lang="nl-NL" sz="1200" b="0" dirty="0"/>
              <a:t>Terminating or Bridging Node</a:t>
            </a:r>
            <a:endParaRPr lang="en-US" sz="1200" b="0" dirty="0"/>
          </a:p>
        </p:txBody>
      </p:sp>
      <p:sp>
        <p:nvSpPr>
          <p:cNvPr id="77" name="Line 199"/>
          <p:cNvSpPr>
            <a:spLocks noChangeShapeType="1"/>
          </p:cNvSpPr>
          <p:nvPr/>
        </p:nvSpPr>
        <p:spPr bwMode="auto">
          <a:xfrm>
            <a:off x="3175347" y="7682800"/>
            <a:ext cx="215900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 sz="1200"/>
          </a:p>
        </p:txBody>
      </p:sp>
      <p:sp>
        <p:nvSpPr>
          <p:cNvPr id="78" name="Text Box 200"/>
          <p:cNvSpPr txBox="1">
            <a:spLocks noChangeArrowheads="1"/>
          </p:cNvSpPr>
          <p:nvPr/>
        </p:nvSpPr>
        <p:spPr bwMode="auto">
          <a:xfrm>
            <a:off x="3391247" y="7539925"/>
            <a:ext cx="102784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200" b="0" dirty="0" smtClean="0"/>
              <a:t>Physical </a:t>
            </a:r>
            <a:r>
              <a:rPr lang="nl-NL" sz="1200" b="0" dirty="0"/>
              <a:t>link</a:t>
            </a:r>
            <a:endParaRPr lang="en-US" sz="1200" b="0" dirty="0"/>
          </a:p>
        </p:txBody>
      </p:sp>
      <p:sp>
        <p:nvSpPr>
          <p:cNvPr id="79" name="Line 201"/>
          <p:cNvSpPr>
            <a:spLocks noChangeShapeType="1"/>
          </p:cNvSpPr>
          <p:nvPr/>
        </p:nvSpPr>
        <p:spPr bwMode="auto">
          <a:xfrm flipH="1" flipV="1">
            <a:off x="4699617" y="7682800"/>
            <a:ext cx="215900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 sz="1200"/>
          </a:p>
        </p:txBody>
      </p:sp>
      <p:sp>
        <p:nvSpPr>
          <p:cNvPr id="80" name="Text Box 202"/>
          <p:cNvSpPr txBox="1">
            <a:spLocks noChangeArrowheads="1"/>
          </p:cNvSpPr>
          <p:nvPr/>
        </p:nvSpPr>
        <p:spPr bwMode="auto">
          <a:xfrm>
            <a:off x="4893292" y="7539925"/>
            <a:ext cx="49787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200" b="0" dirty="0"/>
              <a:t>Ethernet virtual </a:t>
            </a:r>
            <a:r>
              <a:rPr lang="nl-NL" sz="1200" b="0" dirty="0" smtClean="0"/>
              <a:t>link supported by Transport Services layer connection</a:t>
            </a:r>
            <a:endParaRPr lang="en-US" sz="1200" b="0" dirty="0"/>
          </a:p>
        </p:txBody>
      </p:sp>
      <p:sp>
        <p:nvSpPr>
          <p:cNvPr id="81" name="Title 80"/>
          <p:cNvSpPr>
            <a:spLocks noGrp="1"/>
          </p:cNvSpPr>
          <p:nvPr>
            <p:ph type="title"/>
          </p:nvPr>
        </p:nvSpPr>
        <p:spPr>
          <a:xfrm>
            <a:off x="533400" y="-31948"/>
            <a:ext cx="10137775" cy="1015529"/>
          </a:xfrm>
        </p:spPr>
        <p:txBody>
          <a:bodyPr/>
          <a:lstStyle/>
          <a:p>
            <a:r>
              <a:rPr lang="en-US" dirty="0" smtClean="0"/>
              <a:t>Transport Services Layer protection example in Multi-Carrier Network Architecture</a:t>
            </a:r>
            <a:endParaRPr lang="en-GB" dirty="0"/>
          </a:p>
        </p:txBody>
      </p:sp>
      <p:sp>
        <p:nvSpPr>
          <p:cNvPr id="83" name="Rounded Rectangular Callout 82"/>
          <p:cNvSpPr/>
          <p:nvPr/>
        </p:nvSpPr>
        <p:spPr bwMode="auto">
          <a:xfrm flipH="1">
            <a:off x="2311251" y="1120180"/>
            <a:ext cx="1944216" cy="792088"/>
          </a:xfrm>
          <a:prstGeom prst="wedgeRoundRectCallout">
            <a:avLst>
              <a:gd name="adj1" fmla="val -26084"/>
              <a:gd name="adj2" fmla="val 95619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C00000"/>
                </a:solidFill>
                <a:latin typeface="Arial" charset="0"/>
              </a:rPr>
              <a:t>G.8032 Ring Protection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6" name="Line 34"/>
          <p:cNvSpPr>
            <a:spLocks noChangeShapeType="1"/>
          </p:cNvSpPr>
          <p:nvPr/>
        </p:nvSpPr>
        <p:spPr bwMode="auto">
          <a:xfrm flipV="1">
            <a:off x="5191571" y="4432548"/>
            <a:ext cx="360363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9" name="Line 30"/>
          <p:cNvSpPr>
            <a:spLocks noChangeShapeType="1"/>
          </p:cNvSpPr>
          <p:nvPr/>
        </p:nvSpPr>
        <p:spPr bwMode="auto">
          <a:xfrm flipH="1" flipV="1">
            <a:off x="5191571" y="5080620"/>
            <a:ext cx="360363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8" name="Rounded Rectangular Callout 87"/>
          <p:cNvSpPr/>
          <p:nvPr/>
        </p:nvSpPr>
        <p:spPr bwMode="auto">
          <a:xfrm>
            <a:off x="4687515" y="1408212"/>
            <a:ext cx="2520280" cy="504056"/>
          </a:xfrm>
          <a:prstGeom prst="wedgeRoundRectCallout">
            <a:avLst>
              <a:gd name="adj1" fmla="val -44967"/>
              <a:gd name="adj2" fmla="val 199830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C00000"/>
                </a:solidFill>
                <a:latin typeface="Arial" charset="0"/>
              </a:rPr>
              <a:t>ODUk Protection</a:t>
            </a:r>
          </a:p>
        </p:txBody>
      </p:sp>
      <p:sp>
        <p:nvSpPr>
          <p:cNvPr id="90" name="Rounded Rectangular Callout 89"/>
          <p:cNvSpPr/>
          <p:nvPr/>
        </p:nvSpPr>
        <p:spPr bwMode="auto">
          <a:xfrm>
            <a:off x="7279803" y="4648572"/>
            <a:ext cx="2088232" cy="504056"/>
          </a:xfrm>
          <a:prstGeom prst="wedgeRoundRectCallout">
            <a:avLst>
              <a:gd name="adj1" fmla="val -33384"/>
              <a:gd name="adj2" fmla="val 110690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C00000"/>
                </a:solidFill>
                <a:latin typeface="Arial" charset="0"/>
              </a:rPr>
              <a:t>ESP Protection</a:t>
            </a:r>
          </a:p>
        </p:txBody>
      </p:sp>
      <p:sp>
        <p:nvSpPr>
          <p:cNvPr id="91" name="Rounded Rectangular Callout 90"/>
          <p:cNvSpPr/>
          <p:nvPr/>
        </p:nvSpPr>
        <p:spPr bwMode="auto">
          <a:xfrm>
            <a:off x="2023219" y="5152628"/>
            <a:ext cx="2160240" cy="792088"/>
          </a:xfrm>
          <a:prstGeom prst="wedgeRoundRectCallout">
            <a:avLst>
              <a:gd name="adj1" fmla="val 86295"/>
              <a:gd name="adj2" fmla="val 27947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C00000"/>
                </a:solidFill>
                <a:latin typeface="Arial" charset="0"/>
              </a:rPr>
              <a:t>Transport-LSP Protection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2" name="Line 62"/>
          <p:cNvSpPr>
            <a:spLocks noChangeShapeType="1"/>
          </p:cNvSpPr>
          <p:nvPr/>
        </p:nvSpPr>
        <p:spPr bwMode="auto">
          <a:xfrm flipH="1" flipV="1">
            <a:off x="6487715" y="5512668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3" name="Line 63"/>
          <p:cNvSpPr>
            <a:spLocks noChangeShapeType="1"/>
          </p:cNvSpPr>
          <p:nvPr/>
        </p:nvSpPr>
        <p:spPr bwMode="auto">
          <a:xfrm flipH="1" flipV="1">
            <a:off x="6487715" y="7248921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4" name="Line 32"/>
          <p:cNvSpPr>
            <a:spLocks noChangeShapeType="1"/>
          </p:cNvSpPr>
          <p:nvPr/>
        </p:nvSpPr>
        <p:spPr bwMode="auto">
          <a:xfrm>
            <a:off x="6487715" y="5800700"/>
            <a:ext cx="1656185" cy="108012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Services Layer Protection Characteristics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2128292"/>
            <a:ext cx="9626723" cy="5544616"/>
          </a:xfrm>
        </p:spPr>
        <p:txBody>
          <a:bodyPr/>
          <a:lstStyle/>
          <a:p>
            <a:r>
              <a:rPr lang="en-US" dirty="0" smtClean="0"/>
              <a:t>Protects a segment of an EC within a carrier network</a:t>
            </a:r>
          </a:p>
          <a:p>
            <a:pPr lvl="1"/>
            <a:r>
              <a:rPr lang="en-US" dirty="0" smtClean="0"/>
              <a:t>metro network segment</a:t>
            </a:r>
          </a:p>
          <a:p>
            <a:pPr lvl="1"/>
            <a:r>
              <a:rPr lang="en-US" dirty="0" smtClean="0"/>
              <a:t>core network segment</a:t>
            </a:r>
          </a:p>
          <a:p>
            <a:pPr lvl="1"/>
            <a:r>
              <a:rPr lang="en-US" dirty="0" smtClean="0"/>
              <a:t>G.8032 ERP protects against Ethernet link and node failures</a:t>
            </a:r>
          </a:p>
          <a:p>
            <a:pPr lvl="1"/>
            <a:r>
              <a:rPr lang="en-US" dirty="0" smtClean="0"/>
              <a:t>ESP protection protects against ESP trail failures</a:t>
            </a:r>
          </a:p>
          <a:p>
            <a:pPr lvl="1"/>
            <a:r>
              <a:rPr lang="en-US" dirty="0" smtClean="0"/>
              <a:t>ODUk, VC-n, transport-LSP SNCP protects against ODUk, VC-n, transport-LSP sub-network connection failures</a:t>
            </a:r>
          </a:p>
          <a:p>
            <a:pPr lvl="1"/>
            <a:r>
              <a:rPr lang="en-US" dirty="0" smtClean="0"/>
              <a:t>ETH CL-SNCG/I protection protects against ODUk, VC-n, transport-LSP trail failures</a:t>
            </a:r>
          </a:p>
          <a:p>
            <a:pPr marL="0" indent="0"/>
            <a:r>
              <a:rPr lang="en-US" dirty="0" smtClean="0"/>
              <a:t>Does not protect against EC switch fabric/configuration failures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3889" y="7672908"/>
            <a:ext cx="95921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i="1" dirty="0" smtClean="0"/>
              <a:t>CL-SNCG/I: Compound Link Sub-Network Connection Group protection with Inherent monitoring (see c11.3.5/G.808.1)</a:t>
            </a:r>
            <a:endParaRPr lang="en-GB" sz="1400" b="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 bwMode="auto">
          <a:xfrm>
            <a:off x="5446665" y="1696244"/>
            <a:ext cx="4104456" cy="53285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92" name="Straight Connector 291"/>
          <p:cNvCxnSpPr/>
          <p:nvPr/>
        </p:nvCxnSpPr>
        <p:spPr bwMode="auto">
          <a:xfrm>
            <a:off x="5839643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3" name="Straight Connector 292"/>
          <p:cNvCxnSpPr/>
          <p:nvPr/>
        </p:nvCxnSpPr>
        <p:spPr bwMode="auto">
          <a:xfrm>
            <a:off x="5983659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4" name="Straight Connector 293"/>
          <p:cNvCxnSpPr/>
          <p:nvPr/>
        </p:nvCxnSpPr>
        <p:spPr bwMode="auto">
          <a:xfrm>
            <a:off x="6127675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5" name="Straight Connector 294"/>
          <p:cNvCxnSpPr/>
          <p:nvPr/>
        </p:nvCxnSpPr>
        <p:spPr bwMode="auto">
          <a:xfrm>
            <a:off x="5551611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6" name="Straight Connector 295"/>
          <p:cNvCxnSpPr/>
          <p:nvPr/>
        </p:nvCxnSpPr>
        <p:spPr bwMode="auto">
          <a:xfrm>
            <a:off x="5695627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Rectangle 72"/>
          <p:cNvSpPr/>
          <p:nvPr/>
        </p:nvSpPr>
        <p:spPr bwMode="auto">
          <a:xfrm>
            <a:off x="1034431" y="1696244"/>
            <a:ext cx="4104456" cy="53285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7" name="Straight Connector 286"/>
          <p:cNvCxnSpPr/>
          <p:nvPr/>
        </p:nvCxnSpPr>
        <p:spPr bwMode="auto">
          <a:xfrm>
            <a:off x="1591171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8" name="Straight Connector 287"/>
          <p:cNvCxnSpPr/>
          <p:nvPr/>
        </p:nvCxnSpPr>
        <p:spPr bwMode="auto">
          <a:xfrm>
            <a:off x="1735187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9" name="Straight Connector 288"/>
          <p:cNvCxnSpPr/>
          <p:nvPr/>
        </p:nvCxnSpPr>
        <p:spPr bwMode="auto">
          <a:xfrm>
            <a:off x="1879203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0" name="Straight Connector 289"/>
          <p:cNvCxnSpPr/>
          <p:nvPr/>
        </p:nvCxnSpPr>
        <p:spPr bwMode="auto">
          <a:xfrm>
            <a:off x="1303139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1" name="Straight Connector 290"/>
          <p:cNvCxnSpPr/>
          <p:nvPr/>
        </p:nvCxnSpPr>
        <p:spPr bwMode="auto">
          <a:xfrm>
            <a:off x="1447155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rapezoid 52"/>
          <p:cNvSpPr/>
          <p:nvPr/>
        </p:nvSpPr>
        <p:spPr bwMode="auto">
          <a:xfrm flipV="1">
            <a:off x="2690615" y="5440660"/>
            <a:ext cx="1008112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4" name="Straight Connector 53"/>
          <p:cNvCxnSpPr>
            <a:stCxn id="53" idx="0"/>
            <a:endCxn id="65" idx="3"/>
          </p:cNvCxnSpPr>
          <p:nvPr/>
        </p:nvCxnSpPr>
        <p:spPr bwMode="auto">
          <a:xfrm>
            <a:off x="3194671" y="572869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endCxn id="53" idx="2"/>
          </p:cNvCxnSpPr>
          <p:nvPr/>
        </p:nvCxnSpPr>
        <p:spPr bwMode="auto">
          <a:xfrm>
            <a:off x="3194671" y="457656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3347071" y="457656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3499471" y="457656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2906639" y="457656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3050655" y="457656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rapezoid 24"/>
          <p:cNvSpPr/>
          <p:nvPr/>
        </p:nvSpPr>
        <p:spPr bwMode="auto">
          <a:xfrm flipV="1">
            <a:off x="1538487" y="5440660"/>
            <a:ext cx="1008112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6" name="Straight Connector 25"/>
          <p:cNvCxnSpPr>
            <a:stCxn id="25" idx="0"/>
            <a:endCxn id="64" idx="3"/>
          </p:cNvCxnSpPr>
          <p:nvPr/>
        </p:nvCxnSpPr>
        <p:spPr bwMode="auto">
          <a:xfrm>
            <a:off x="2042543" y="572869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endCxn id="25" idx="2"/>
          </p:cNvCxnSpPr>
          <p:nvPr/>
        </p:nvCxnSpPr>
        <p:spPr bwMode="auto">
          <a:xfrm flipH="1">
            <a:off x="2042543" y="4600969"/>
            <a:ext cx="5040" cy="8396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2194943" y="457656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2347343" y="457656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1754511" y="457656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1898527" y="457656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Services Layer Protection Characteristics</a:t>
            </a:r>
            <a:endParaRPr lang="en-GB" dirty="0"/>
          </a:p>
        </p:txBody>
      </p:sp>
      <p:sp>
        <p:nvSpPr>
          <p:cNvPr id="4" name="Trapezoid 3"/>
          <p:cNvSpPr/>
          <p:nvPr/>
        </p:nvSpPr>
        <p:spPr bwMode="auto">
          <a:xfrm flipV="1">
            <a:off x="1970535" y="2776364"/>
            <a:ext cx="1296144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Isosceles Triangle 4"/>
          <p:cNvSpPr/>
          <p:nvPr/>
        </p:nvSpPr>
        <p:spPr bwMode="auto">
          <a:xfrm flipV="1">
            <a:off x="2330575" y="3352428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7" name="Straight Connector 6"/>
          <p:cNvCxnSpPr>
            <a:stCxn id="4" idx="0"/>
            <a:endCxn id="5" idx="3"/>
          </p:cNvCxnSpPr>
          <p:nvPr/>
        </p:nvCxnSpPr>
        <p:spPr bwMode="auto">
          <a:xfrm>
            <a:off x="2618607" y="306439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4" idx="2"/>
          </p:cNvCxnSpPr>
          <p:nvPr/>
        </p:nvCxnSpPr>
        <p:spPr bwMode="auto">
          <a:xfrm>
            <a:off x="2618607" y="248833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771007" y="248833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923407" y="248833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2330575" y="248833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2474591" y="248833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Oval 13"/>
          <p:cNvSpPr/>
          <p:nvPr/>
        </p:nvSpPr>
        <p:spPr bwMode="auto">
          <a:xfrm>
            <a:off x="1591171" y="4216524"/>
            <a:ext cx="2088232" cy="43204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6" name="Straight Connector 15"/>
          <p:cNvCxnSpPr>
            <a:stCxn id="5" idx="0"/>
            <a:endCxn id="14" idx="0"/>
          </p:cNvCxnSpPr>
          <p:nvPr/>
        </p:nvCxnSpPr>
        <p:spPr bwMode="auto">
          <a:xfrm>
            <a:off x="2618607" y="3928492"/>
            <a:ext cx="1668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815307" y="3405272"/>
            <a:ext cx="1708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VC-n, ODUk, </a:t>
            </a:r>
            <a:r>
              <a:rPr lang="en-US" sz="1400" dirty="0" err="1" smtClean="0"/>
              <a:t>tLSP</a:t>
            </a:r>
            <a:r>
              <a:rPr lang="en-US" sz="1400" dirty="0" smtClean="0"/>
              <a:t> MEP</a:t>
            </a:r>
            <a:endParaRPr lang="en-GB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3226438" y="2685192"/>
            <a:ext cx="1564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EC aggregation</a:t>
            </a:r>
          </a:p>
          <a:p>
            <a:r>
              <a:rPr lang="en-US" sz="1400" dirty="0" smtClean="0"/>
              <a:t>&amp; encapsulation</a:t>
            </a:r>
            <a:endParaRPr lang="en-GB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1920206" y="2468587"/>
            <a:ext cx="1975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Protected EC signals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07396" y="4197360"/>
            <a:ext cx="1728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VC-n, ODUk, </a:t>
            </a:r>
            <a:r>
              <a:rPr lang="en-US" sz="1400" dirty="0" err="1" smtClean="0"/>
              <a:t>tLSP</a:t>
            </a:r>
            <a:r>
              <a:rPr lang="en-US" sz="1400" dirty="0" smtClean="0"/>
              <a:t> switch fabric</a:t>
            </a:r>
            <a:endParaRPr lang="en-GB" sz="1400" dirty="0"/>
          </a:p>
        </p:txBody>
      </p:sp>
      <p:cxnSp>
        <p:nvCxnSpPr>
          <p:cNvPr id="22" name="Straight Connector 21"/>
          <p:cNvCxnSpPr>
            <a:stCxn id="14" idx="0"/>
          </p:cNvCxnSpPr>
          <p:nvPr/>
        </p:nvCxnSpPr>
        <p:spPr bwMode="auto">
          <a:xfrm flipH="1">
            <a:off x="2036363" y="4216524"/>
            <a:ext cx="598924" cy="38444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4" idx="0"/>
            <a:endCxn id="61" idx="2"/>
          </p:cNvCxnSpPr>
          <p:nvPr/>
        </p:nvCxnSpPr>
        <p:spPr bwMode="auto">
          <a:xfrm>
            <a:off x="2635287" y="4216524"/>
            <a:ext cx="573270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812651" y="4340795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</a:t>
            </a:r>
            <a:endParaRPr lang="en-GB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3056111" y="4340795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</a:t>
            </a:r>
            <a:endParaRPr lang="en-GB" sz="1400" dirty="0"/>
          </a:p>
        </p:txBody>
      </p:sp>
      <p:sp>
        <p:nvSpPr>
          <p:cNvPr id="64" name="Isosceles Triangle 63"/>
          <p:cNvSpPr/>
          <p:nvPr/>
        </p:nvSpPr>
        <p:spPr bwMode="auto">
          <a:xfrm flipV="1">
            <a:off x="1754511" y="6016724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Isosceles Triangle 64"/>
          <p:cNvSpPr/>
          <p:nvPr/>
        </p:nvSpPr>
        <p:spPr bwMode="auto">
          <a:xfrm flipV="1">
            <a:off x="2906639" y="6016724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338687" y="6140995"/>
            <a:ext cx="648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MEP</a:t>
            </a:r>
            <a:endParaRPr lang="en-GB" sz="1400" dirty="0"/>
          </a:p>
        </p:txBody>
      </p:sp>
      <p:cxnSp>
        <p:nvCxnSpPr>
          <p:cNvPr id="70" name="Straight Connector 69"/>
          <p:cNvCxnSpPr>
            <a:stCxn id="64" idx="0"/>
          </p:cNvCxnSpPr>
          <p:nvPr/>
        </p:nvCxnSpPr>
        <p:spPr bwMode="auto">
          <a:xfrm>
            <a:off x="2042543" y="6592788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stCxn id="65" idx="0"/>
          </p:cNvCxnSpPr>
          <p:nvPr/>
        </p:nvCxnSpPr>
        <p:spPr bwMode="auto">
          <a:xfrm>
            <a:off x="3194671" y="659278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1080120" y="1326912"/>
            <a:ext cx="4111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C00000"/>
                </a:solidFill>
              </a:rPr>
              <a:t>VC-n, ODUk, </a:t>
            </a:r>
            <a:r>
              <a:rPr lang="en-US" sz="1800" dirty="0" err="1" smtClean="0">
                <a:solidFill>
                  <a:srgbClr val="C00000"/>
                </a:solidFill>
              </a:rPr>
              <a:t>tLSP</a:t>
            </a:r>
            <a:r>
              <a:rPr lang="en-US" sz="1800" dirty="0" smtClean="0">
                <a:solidFill>
                  <a:srgbClr val="C00000"/>
                </a:solidFill>
              </a:rPr>
              <a:t> SNC Protection</a:t>
            </a:r>
            <a:endParaRPr lang="en-GB" sz="1800" dirty="0">
              <a:solidFill>
                <a:srgbClr val="C00000"/>
              </a:solidFill>
            </a:endParaRPr>
          </a:p>
        </p:txBody>
      </p:sp>
      <p:cxnSp>
        <p:nvCxnSpPr>
          <p:cNvPr id="76" name="Straight Arrow Connector 75"/>
          <p:cNvCxnSpPr/>
          <p:nvPr/>
        </p:nvCxnSpPr>
        <p:spPr bwMode="auto">
          <a:xfrm flipV="1">
            <a:off x="1250455" y="3208412"/>
            <a:ext cx="0" cy="33123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 flipH="1">
            <a:off x="1106439" y="3208412"/>
            <a:ext cx="136815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TextBox 79"/>
          <p:cNvSpPr txBox="1"/>
          <p:nvPr/>
        </p:nvSpPr>
        <p:spPr>
          <a:xfrm rot="16200000">
            <a:off x="931971" y="4576564"/>
            <a:ext cx="47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trail</a:t>
            </a:r>
            <a:endParaRPr lang="en-GB" sz="1400" b="0" dirty="0"/>
          </a:p>
        </p:txBody>
      </p:sp>
      <p:cxnSp>
        <p:nvCxnSpPr>
          <p:cNvPr id="82" name="Straight Arrow Connector 81"/>
          <p:cNvCxnSpPr/>
          <p:nvPr/>
        </p:nvCxnSpPr>
        <p:spPr bwMode="auto">
          <a:xfrm flipV="1">
            <a:off x="1394471" y="4720580"/>
            <a:ext cx="0" cy="1800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 flipH="1">
            <a:off x="1322463" y="4720580"/>
            <a:ext cx="22849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TextBox 85"/>
          <p:cNvSpPr txBox="1"/>
          <p:nvPr/>
        </p:nvSpPr>
        <p:spPr>
          <a:xfrm rot="16200000">
            <a:off x="268444" y="5602392"/>
            <a:ext cx="2105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Sub-network connection</a:t>
            </a:r>
            <a:endParaRPr lang="en-GB" sz="1400" b="0" dirty="0"/>
          </a:p>
        </p:txBody>
      </p:sp>
      <p:sp>
        <p:nvSpPr>
          <p:cNvPr id="88" name="Trapezoid 87"/>
          <p:cNvSpPr/>
          <p:nvPr/>
        </p:nvSpPr>
        <p:spPr bwMode="auto">
          <a:xfrm flipV="1">
            <a:off x="7102849" y="5440660"/>
            <a:ext cx="1008112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9" name="Straight Connector 88"/>
          <p:cNvCxnSpPr>
            <a:stCxn id="88" idx="0"/>
            <a:endCxn id="121" idx="3"/>
          </p:cNvCxnSpPr>
          <p:nvPr/>
        </p:nvCxnSpPr>
        <p:spPr bwMode="auto">
          <a:xfrm>
            <a:off x="7606905" y="572869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>
            <a:off x="7759305" y="515262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>
            <a:off x="7911705" y="515262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>
            <a:off x="7318873" y="515262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>
            <a:off x="7462889" y="515262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Trapezoid 94"/>
          <p:cNvSpPr/>
          <p:nvPr/>
        </p:nvSpPr>
        <p:spPr bwMode="auto">
          <a:xfrm flipV="1">
            <a:off x="5950721" y="5440660"/>
            <a:ext cx="1008112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96" name="Straight Connector 95"/>
          <p:cNvCxnSpPr>
            <a:stCxn id="95" idx="0"/>
            <a:endCxn id="120" idx="3"/>
          </p:cNvCxnSpPr>
          <p:nvPr/>
        </p:nvCxnSpPr>
        <p:spPr bwMode="auto">
          <a:xfrm>
            <a:off x="6454777" y="572869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>
            <a:off x="6607177" y="515262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>
            <a:off x="6759577" y="515262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/>
          <p:nvPr/>
        </p:nvCxnSpPr>
        <p:spPr bwMode="auto">
          <a:xfrm>
            <a:off x="6166745" y="515262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>
            <a:off x="6310761" y="515262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Trapezoid 101"/>
          <p:cNvSpPr/>
          <p:nvPr/>
        </p:nvSpPr>
        <p:spPr bwMode="auto">
          <a:xfrm flipV="1">
            <a:off x="6291015" y="2776364"/>
            <a:ext cx="1420414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Isosceles Triangle 102"/>
          <p:cNvSpPr/>
          <p:nvPr/>
        </p:nvSpPr>
        <p:spPr bwMode="auto">
          <a:xfrm flipV="1">
            <a:off x="6146999" y="4000500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4" name="Straight Connector 103"/>
          <p:cNvCxnSpPr>
            <a:stCxn id="102" idx="0"/>
            <a:endCxn id="135" idx="0"/>
          </p:cNvCxnSpPr>
          <p:nvPr/>
        </p:nvCxnSpPr>
        <p:spPr bwMode="auto">
          <a:xfrm>
            <a:off x="7001222" y="3064396"/>
            <a:ext cx="9873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>
            <a:endCxn id="102" idx="2"/>
          </p:cNvCxnSpPr>
          <p:nvPr/>
        </p:nvCxnSpPr>
        <p:spPr bwMode="auto">
          <a:xfrm flipH="1">
            <a:off x="7001222" y="2488332"/>
            <a:ext cx="9874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>
            <a:off x="7183241" y="248833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>
            <a:off x="7335641" y="248833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>
            <a:off x="6742809" y="248833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>
            <a:off x="6886825" y="248833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Oval 109"/>
          <p:cNvSpPr/>
          <p:nvPr/>
        </p:nvSpPr>
        <p:spPr bwMode="auto">
          <a:xfrm>
            <a:off x="6002983" y="4792588"/>
            <a:ext cx="2016224" cy="43204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1" name="Straight Connector 110"/>
          <p:cNvCxnSpPr>
            <a:stCxn id="103" idx="0"/>
            <a:endCxn id="95" idx="2"/>
          </p:cNvCxnSpPr>
          <p:nvPr/>
        </p:nvCxnSpPr>
        <p:spPr bwMode="auto">
          <a:xfrm>
            <a:off x="6435031" y="4576564"/>
            <a:ext cx="19746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2" name="TextBox 111"/>
          <p:cNvSpPr txBox="1"/>
          <p:nvPr/>
        </p:nvSpPr>
        <p:spPr>
          <a:xfrm>
            <a:off x="7875191" y="4000500"/>
            <a:ext cx="13681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ESP, VC-n MEP</a:t>
            </a:r>
            <a:endParaRPr lang="en-GB" sz="1400" dirty="0"/>
          </a:p>
        </p:txBody>
      </p:sp>
      <p:sp>
        <p:nvSpPr>
          <p:cNvPr id="113" name="TextBox 112"/>
          <p:cNvSpPr txBox="1"/>
          <p:nvPr/>
        </p:nvSpPr>
        <p:spPr>
          <a:xfrm>
            <a:off x="7638672" y="2685192"/>
            <a:ext cx="1564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EC aggregation</a:t>
            </a:r>
          </a:p>
          <a:p>
            <a:r>
              <a:rPr lang="en-US" sz="1400" dirty="0" smtClean="0"/>
              <a:t>&amp; encapsulation</a:t>
            </a:r>
            <a:endParaRPr lang="en-GB" sz="1400" dirty="0"/>
          </a:p>
        </p:txBody>
      </p:sp>
      <p:sp>
        <p:nvSpPr>
          <p:cNvPr id="114" name="TextBox 113"/>
          <p:cNvSpPr txBox="1"/>
          <p:nvPr/>
        </p:nvSpPr>
        <p:spPr>
          <a:xfrm>
            <a:off x="6240686" y="2468587"/>
            <a:ext cx="1975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Protected EC signals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091215" y="4720580"/>
            <a:ext cx="1348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ESP, VC-n switch fabric</a:t>
            </a:r>
            <a:endParaRPr lang="en-GB" sz="1400" dirty="0"/>
          </a:p>
        </p:txBody>
      </p:sp>
      <p:sp>
        <p:nvSpPr>
          <p:cNvPr id="120" name="Isosceles Triangle 119"/>
          <p:cNvSpPr/>
          <p:nvPr/>
        </p:nvSpPr>
        <p:spPr bwMode="auto">
          <a:xfrm flipV="1">
            <a:off x="6166745" y="6016724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Isosceles Triangle 120"/>
          <p:cNvSpPr/>
          <p:nvPr/>
        </p:nvSpPr>
        <p:spPr bwMode="auto">
          <a:xfrm flipV="1">
            <a:off x="7318873" y="6016724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7750921" y="6140995"/>
            <a:ext cx="648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MEP</a:t>
            </a:r>
            <a:endParaRPr lang="en-GB" sz="1400" dirty="0"/>
          </a:p>
        </p:txBody>
      </p:sp>
      <p:cxnSp>
        <p:nvCxnSpPr>
          <p:cNvPr id="123" name="Straight Connector 122"/>
          <p:cNvCxnSpPr>
            <a:stCxn id="120" idx="0"/>
          </p:cNvCxnSpPr>
          <p:nvPr/>
        </p:nvCxnSpPr>
        <p:spPr bwMode="auto">
          <a:xfrm>
            <a:off x="6454777" y="6592788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stCxn id="121" idx="0"/>
          </p:cNvCxnSpPr>
          <p:nvPr/>
        </p:nvCxnSpPr>
        <p:spPr bwMode="auto">
          <a:xfrm>
            <a:off x="7606905" y="659278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5983659" y="132691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C00000"/>
                </a:solidFill>
              </a:rPr>
              <a:t>ESP, VC-n Trail Protection</a:t>
            </a:r>
            <a:endParaRPr lang="en-GB" sz="1800" dirty="0">
              <a:solidFill>
                <a:srgbClr val="C00000"/>
              </a:solidFill>
            </a:endParaRPr>
          </a:p>
        </p:txBody>
      </p:sp>
      <p:cxnSp>
        <p:nvCxnSpPr>
          <p:cNvPr id="126" name="Straight Arrow Connector 125"/>
          <p:cNvCxnSpPr/>
          <p:nvPr/>
        </p:nvCxnSpPr>
        <p:spPr bwMode="auto">
          <a:xfrm flipV="1">
            <a:off x="5662689" y="3856484"/>
            <a:ext cx="0" cy="26642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7" name="Straight Connector 126"/>
          <p:cNvCxnSpPr/>
          <p:nvPr/>
        </p:nvCxnSpPr>
        <p:spPr bwMode="auto">
          <a:xfrm flipH="1">
            <a:off x="5518673" y="3856484"/>
            <a:ext cx="214049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 rot="16200000">
            <a:off x="5344205" y="4576564"/>
            <a:ext cx="47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trail</a:t>
            </a:r>
            <a:endParaRPr lang="en-GB" sz="1400" b="0" dirty="0"/>
          </a:p>
        </p:txBody>
      </p:sp>
      <p:sp>
        <p:nvSpPr>
          <p:cNvPr id="135" name="Oval 134"/>
          <p:cNvSpPr/>
          <p:nvPr/>
        </p:nvSpPr>
        <p:spPr bwMode="auto">
          <a:xfrm>
            <a:off x="6291015" y="3352428"/>
            <a:ext cx="1440160" cy="43204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39" name="Straight Connector 138"/>
          <p:cNvCxnSpPr>
            <a:endCxn id="103" idx="3"/>
          </p:cNvCxnSpPr>
          <p:nvPr/>
        </p:nvCxnSpPr>
        <p:spPr bwMode="auto">
          <a:xfrm>
            <a:off x="6435031" y="371246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3" name="Isosceles Triangle 142"/>
          <p:cNvSpPr/>
          <p:nvPr/>
        </p:nvSpPr>
        <p:spPr bwMode="auto">
          <a:xfrm flipV="1">
            <a:off x="7299127" y="4000500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4" name="Straight Connector 143"/>
          <p:cNvCxnSpPr>
            <a:stCxn id="143" idx="0"/>
            <a:endCxn id="88" idx="2"/>
          </p:cNvCxnSpPr>
          <p:nvPr/>
        </p:nvCxnSpPr>
        <p:spPr bwMode="auto">
          <a:xfrm>
            <a:off x="7587159" y="4576564"/>
            <a:ext cx="19746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Connector 144"/>
          <p:cNvCxnSpPr>
            <a:endCxn id="143" idx="3"/>
          </p:cNvCxnSpPr>
          <p:nvPr/>
        </p:nvCxnSpPr>
        <p:spPr bwMode="auto">
          <a:xfrm>
            <a:off x="7587159" y="371246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Straight Connector 171"/>
          <p:cNvCxnSpPr/>
          <p:nvPr/>
        </p:nvCxnSpPr>
        <p:spPr bwMode="auto">
          <a:xfrm flipH="1">
            <a:off x="6435031" y="3352428"/>
            <a:ext cx="576065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Straight Connector 172"/>
          <p:cNvCxnSpPr/>
          <p:nvPr/>
        </p:nvCxnSpPr>
        <p:spPr bwMode="auto">
          <a:xfrm>
            <a:off x="7011095" y="3352428"/>
            <a:ext cx="576064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89" name="TextBox 188"/>
          <p:cNvSpPr txBox="1"/>
          <p:nvPr/>
        </p:nvSpPr>
        <p:spPr>
          <a:xfrm>
            <a:off x="3646043" y="5349488"/>
            <a:ext cx="1564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aggregation</a:t>
            </a:r>
          </a:p>
          <a:p>
            <a:r>
              <a:rPr lang="en-US" sz="1400" dirty="0" smtClean="0"/>
              <a:t>&amp; encapsulation</a:t>
            </a:r>
            <a:endParaRPr lang="en-GB" sz="1400" dirty="0"/>
          </a:p>
        </p:txBody>
      </p:sp>
      <p:sp>
        <p:nvSpPr>
          <p:cNvPr id="190" name="TextBox 189"/>
          <p:cNvSpPr txBox="1"/>
          <p:nvPr/>
        </p:nvSpPr>
        <p:spPr>
          <a:xfrm>
            <a:off x="8091215" y="5296644"/>
            <a:ext cx="1564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aggregation</a:t>
            </a:r>
          </a:p>
          <a:p>
            <a:r>
              <a:rPr lang="en-US" sz="1400" dirty="0" smtClean="0"/>
              <a:t>&amp; encapsulation</a:t>
            </a:r>
            <a:endParaRPr lang="en-GB" sz="1400" dirty="0"/>
          </a:p>
        </p:txBody>
      </p:sp>
      <p:sp>
        <p:nvSpPr>
          <p:cNvPr id="191" name="TextBox 190"/>
          <p:cNvSpPr txBox="1"/>
          <p:nvPr/>
        </p:nvSpPr>
        <p:spPr>
          <a:xfrm>
            <a:off x="6274155" y="3476699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</a:t>
            </a:r>
            <a:endParaRPr lang="en-GB" sz="1400" dirty="0"/>
          </a:p>
        </p:txBody>
      </p:sp>
      <p:sp>
        <p:nvSpPr>
          <p:cNvPr id="192" name="TextBox 191"/>
          <p:cNvSpPr txBox="1"/>
          <p:nvPr/>
        </p:nvSpPr>
        <p:spPr>
          <a:xfrm>
            <a:off x="7443143" y="3476699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</a:t>
            </a:r>
            <a:endParaRPr lang="en-GB" sz="1400" dirty="0"/>
          </a:p>
        </p:txBody>
      </p:sp>
      <p:sp>
        <p:nvSpPr>
          <p:cNvPr id="193" name="TextBox 192"/>
          <p:cNvSpPr txBox="1"/>
          <p:nvPr/>
        </p:nvSpPr>
        <p:spPr>
          <a:xfrm>
            <a:off x="7783859" y="328042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ESP, VC-n protection switch</a:t>
            </a:r>
            <a:endParaRPr lang="en-GB" sz="1400" dirty="0"/>
          </a:p>
        </p:txBody>
      </p:sp>
      <p:sp>
        <p:nvSpPr>
          <p:cNvPr id="195" name="Isosceles Triangle 194"/>
          <p:cNvSpPr/>
          <p:nvPr/>
        </p:nvSpPr>
        <p:spPr bwMode="auto">
          <a:xfrm flipV="1">
            <a:off x="1936922" y="4936604"/>
            <a:ext cx="216024" cy="28803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Isosceles Triangle 221"/>
          <p:cNvSpPr/>
          <p:nvPr/>
        </p:nvSpPr>
        <p:spPr bwMode="auto">
          <a:xfrm flipV="1">
            <a:off x="3084287" y="4936604"/>
            <a:ext cx="216024" cy="28803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3247355" y="4916859"/>
            <a:ext cx="15136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SNCP MEP</a:t>
            </a:r>
            <a:endParaRPr lang="en-GB" sz="1400" dirty="0"/>
          </a:p>
        </p:txBody>
      </p:sp>
      <p:sp>
        <p:nvSpPr>
          <p:cNvPr id="242" name="Rectangle 241"/>
          <p:cNvSpPr/>
          <p:nvPr/>
        </p:nvSpPr>
        <p:spPr>
          <a:xfrm>
            <a:off x="5335587" y="6965602"/>
            <a:ext cx="4536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 smtClean="0"/>
              <a:t>Single aggregation &amp; encapsulation process, working and protection trails</a:t>
            </a:r>
            <a:endParaRPr lang="en-GB" sz="1800" dirty="0"/>
          </a:p>
        </p:txBody>
      </p:sp>
      <p:sp>
        <p:nvSpPr>
          <p:cNvPr id="243" name="Rectangle 242"/>
          <p:cNvSpPr/>
          <p:nvPr/>
        </p:nvSpPr>
        <p:spPr>
          <a:xfrm>
            <a:off x="799083" y="6965602"/>
            <a:ext cx="44629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indent="15875" algn="ctr"/>
            <a:r>
              <a:rPr lang="en-US" sz="1800" dirty="0" smtClean="0"/>
              <a:t>Single aggregation &amp; encapsulation process, single trail, working and protection sub-network connections</a:t>
            </a:r>
          </a:p>
        </p:txBody>
      </p:sp>
      <p:cxnSp>
        <p:nvCxnSpPr>
          <p:cNvPr id="246" name="Straight Arrow Connector 245"/>
          <p:cNvCxnSpPr/>
          <p:nvPr/>
        </p:nvCxnSpPr>
        <p:spPr bwMode="auto">
          <a:xfrm flipV="1">
            <a:off x="2743299" y="4432548"/>
            <a:ext cx="0" cy="64807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248" name="TextBox 247"/>
          <p:cNvSpPr txBox="1"/>
          <p:nvPr/>
        </p:nvSpPr>
        <p:spPr>
          <a:xfrm rot="16200000">
            <a:off x="1631324" y="5616532"/>
            <a:ext cx="1986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Protection Control</a:t>
            </a:r>
            <a:endParaRPr lang="en-GB" sz="1600" dirty="0">
              <a:solidFill>
                <a:srgbClr val="C00000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 rot="16200000">
            <a:off x="6045297" y="4752436"/>
            <a:ext cx="1986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Protection Control</a:t>
            </a:r>
            <a:endParaRPr lang="en-GB" sz="1600" dirty="0">
              <a:solidFill>
                <a:srgbClr val="C00000"/>
              </a:solidFill>
            </a:endParaRPr>
          </a:p>
        </p:txBody>
      </p:sp>
      <p:cxnSp>
        <p:nvCxnSpPr>
          <p:cNvPr id="253" name="Straight Arrow Connector 252"/>
          <p:cNvCxnSpPr/>
          <p:nvPr/>
        </p:nvCxnSpPr>
        <p:spPr bwMode="auto">
          <a:xfrm flipV="1">
            <a:off x="2743299" y="5080620"/>
            <a:ext cx="0" cy="187220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257" name="Straight Arrow Connector 256"/>
          <p:cNvCxnSpPr/>
          <p:nvPr/>
        </p:nvCxnSpPr>
        <p:spPr bwMode="auto">
          <a:xfrm flipV="1">
            <a:off x="7207795" y="3640460"/>
            <a:ext cx="0" cy="64807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258" name="Straight Arrow Connector 257"/>
          <p:cNvCxnSpPr/>
          <p:nvPr/>
        </p:nvCxnSpPr>
        <p:spPr bwMode="auto">
          <a:xfrm flipV="1">
            <a:off x="7207795" y="4288532"/>
            <a:ext cx="0" cy="25922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261" name="Oval 260"/>
          <p:cNvSpPr/>
          <p:nvPr/>
        </p:nvSpPr>
        <p:spPr bwMode="auto">
          <a:xfrm>
            <a:off x="1159123" y="2056284"/>
            <a:ext cx="2520280" cy="43204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66" name="Straight Connector 265"/>
          <p:cNvCxnSpPr/>
          <p:nvPr/>
        </p:nvCxnSpPr>
        <p:spPr bwMode="auto">
          <a:xfrm>
            <a:off x="2383259" y="176825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7" name="Straight Connector 266"/>
          <p:cNvCxnSpPr/>
          <p:nvPr/>
        </p:nvCxnSpPr>
        <p:spPr bwMode="auto">
          <a:xfrm>
            <a:off x="2527275" y="176825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8" name="Straight Connector 267"/>
          <p:cNvCxnSpPr/>
          <p:nvPr/>
        </p:nvCxnSpPr>
        <p:spPr bwMode="auto">
          <a:xfrm>
            <a:off x="2671291" y="176825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9" name="Straight Connector 268"/>
          <p:cNvCxnSpPr/>
          <p:nvPr/>
        </p:nvCxnSpPr>
        <p:spPr bwMode="auto">
          <a:xfrm>
            <a:off x="2095227" y="176825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0" name="Straight Connector 269"/>
          <p:cNvCxnSpPr/>
          <p:nvPr/>
        </p:nvCxnSpPr>
        <p:spPr bwMode="auto">
          <a:xfrm>
            <a:off x="2239243" y="176825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9" name="Oval 278"/>
          <p:cNvSpPr/>
          <p:nvPr/>
        </p:nvSpPr>
        <p:spPr bwMode="auto">
          <a:xfrm>
            <a:off x="5479603" y="2056284"/>
            <a:ext cx="2592288" cy="43204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0" name="Straight Connector 279"/>
          <p:cNvCxnSpPr/>
          <p:nvPr/>
        </p:nvCxnSpPr>
        <p:spPr bwMode="auto">
          <a:xfrm>
            <a:off x="6775747" y="176825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1" name="Straight Connector 280"/>
          <p:cNvCxnSpPr/>
          <p:nvPr/>
        </p:nvCxnSpPr>
        <p:spPr bwMode="auto">
          <a:xfrm>
            <a:off x="6919763" y="176825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2" name="Straight Connector 281"/>
          <p:cNvCxnSpPr/>
          <p:nvPr/>
        </p:nvCxnSpPr>
        <p:spPr bwMode="auto">
          <a:xfrm>
            <a:off x="7063779" y="176825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3" name="Straight Connector 282"/>
          <p:cNvCxnSpPr/>
          <p:nvPr/>
        </p:nvCxnSpPr>
        <p:spPr bwMode="auto">
          <a:xfrm>
            <a:off x="6487715" y="176825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4" name="Straight Connector 283"/>
          <p:cNvCxnSpPr/>
          <p:nvPr/>
        </p:nvCxnSpPr>
        <p:spPr bwMode="auto">
          <a:xfrm>
            <a:off x="6631731" y="176825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5" name="TextBox 284"/>
          <p:cNvSpPr txBox="1"/>
          <p:nvPr/>
        </p:nvSpPr>
        <p:spPr>
          <a:xfrm>
            <a:off x="3626719" y="2108547"/>
            <a:ext cx="1577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EC switch fabric</a:t>
            </a:r>
            <a:endParaRPr lang="en-GB" sz="1400" dirty="0"/>
          </a:p>
        </p:txBody>
      </p:sp>
      <p:sp>
        <p:nvSpPr>
          <p:cNvPr id="286" name="TextBox 285"/>
          <p:cNvSpPr txBox="1"/>
          <p:nvPr/>
        </p:nvSpPr>
        <p:spPr>
          <a:xfrm>
            <a:off x="7999883" y="2108547"/>
            <a:ext cx="1577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EC switch fabric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/>
          <p:cNvSpPr/>
          <p:nvPr/>
        </p:nvSpPr>
        <p:spPr bwMode="auto">
          <a:xfrm>
            <a:off x="511051" y="1984276"/>
            <a:ext cx="4752528" cy="49685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13" name="Straight Connector 412"/>
          <p:cNvCxnSpPr/>
          <p:nvPr/>
        </p:nvCxnSpPr>
        <p:spPr bwMode="auto">
          <a:xfrm>
            <a:off x="943099" y="292038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4" name="Straight Connector 413"/>
          <p:cNvCxnSpPr/>
          <p:nvPr/>
        </p:nvCxnSpPr>
        <p:spPr bwMode="auto">
          <a:xfrm>
            <a:off x="1087115" y="292038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5" name="Straight Connector 414"/>
          <p:cNvCxnSpPr/>
          <p:nvPr/>
        </p:nvCxnSpPr>
        <p:spPr bwMode="auto">
          <a:xfrm>
            <a:off x="1231131" y="292038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6" name="Straight Connector 415"/>
          <p:cNvCxnSpPr/>
          <p:nvPr/>
        </p:nvCxnSpPr>
        <p:spPr bwMode="auto">
          <a:xfrm>
            <a:off x="655067" y="292038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7" name="Straight Connector 416"/>
          <p:cNvCxnSpPr/>
          <p:nvPr/>
        </p:nvCxnSpPr>
        <p:spPr bwMode="auto">
          <a:xfrm>
            <a:off x="799083" y="292038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6" name="Straight Connector 405"/>
          <p:cNvCxnSpPr/>
          <p:nvPr/>
        </p:nvCxnSpPr>
        <p:spPr bwMode="auto">
          <a:xfrm flipV="1">
            <a:off x="6487715" y="2344316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5" name="Straight Connector 404"/>
          <p:cNvCxnSpPr/>
          <p:nvPr/>
        </p:nvCxnSpPr>
        <p:spPr bwMode="auto">
          <a:xfrm flipV="1">
            <a:off x="7351811" y="2344316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4" name="Straight Connector 403"/>
          <p:cNvCxnSpPr/>
          <p:nvPr/>
        </p:nvCxnSpPr>
        <p:spPr bwMode="auto">
          <a:xfrm flipV="1">
            <a:off x="7423819" y="2344316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3" name="Straight Connector 402"/>
          <p:cNvCxnSpPr/>
          <p:nvPr/>
        </p:nvCxnSpPr>
        <p:spPr bwMode="auto">
          <a:xfrm flipV="1">
            <a:off x="6559723" y="2344316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1" name="Straight Connector 400"/>
          <p:cNvCxnSpPr/>
          <p:nvPr/>
        </p:nvCxnSpPr>
        <p:spPr bwMode="auto">
          <a:xfrm flipV="1">
            <a:off x="6631731" y="2344316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1" name="Rectangle 230"/>
          <p:cNvSpPr/>
          <p:nvPr/>
        </p:nvSpPr>
        <p:spPr bwMode="auto">
          <a:xfrm>
            <a:off x="5479603" y="1984276"/>
            <a:ext cx="4752528" cy="49685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5" name="Oval 264"/>
          <p:cNvSpPr/>
          <p:nvPr/>
        </p:nvSpPr>
        <p:spPr bwMode="auto">
          <a:xfrm>
            <a:off x="5695627" y="2488332"/>
            <a:ext cx="2880320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Services Layer Protection Characteristics</a:t>
            </a:r>
            <a:endParaRPr lang="en-GB" dirty="0"/>
          </a:p>
        </p:txBody>
      </p:sp>
      <p:sp>
        <p:nvSpPr>
          <p:cNvPr id="74" name="TextBox 73"/>
          <p:cNvSpPr txBox="1"/>
          <p:nvPr/>
        </p:nvSpPr>
        <p:spPr>
          <a:xfrm>
            <a:off x="799083" y="1624236"/>
            <a:ext cx="4111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C00000"/>
                </a:solidFill>
              </a:rPr>
              <a:t>ETH CL-SNCG/I Protection</a:t>
            </a:r>
            <a:endParaRPr lang="en-GB" sz="1800" dirty="0">
              <a:solidFill>
                <a:srgbClr val="C00000"/>
              </a:solidFill>
            </a:endParaRPr>
          </a:p>
        </p:txBody>
      </p:sp>
      <p:sp>
        <p:nvSpPr>
          <p:cNvPr id="117" name="Trapezoid 116"/>
          <p:cNvSpPr/>
          <p:nvPr/>
        </p:nvSpPr>
        <p:spPr bwMode="auto">
          <a:xfrm flipV="1">
            <a:off x="2547021" y="5368652"/>
            <a:ext cx="1008112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32" name="Straight Connector 131"/>
          <p:cNvCxnSpPr>
            <a:stCxn id="117" idx="0"/>
            <a:endCxn id="165" idx="3"/>
          </p:cNvCxnSpPr>
          <p:nvPr/>
        </p:nvCxnSpPr>
        <p:spPr bwMode="auto">
          <a:xfrm>
            <a:off x="3051077" y="5656684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Straight Connector 132"/>
          <p:cNvCxnSpPr/>
          <p:nvPr/>
        </p:nvCxnSpPr>
        <p:spPr bwMode="auto">
          <a:xfrm>
            <a:off x="3203477" y="50806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Connector 133"/>
          <p:cNvCxnSpPr/>
          <p:nvPr/>
        </p:nvCxnSpPr>
        <p:spPr bwMode="auto">
          <a:xfrm>
            <a:off x="3355877" y="50806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Straight Connector 135"/>
          <p:cNvCxnSpPr/>
          <p:nvPr/>
        </p:nvCxnSpPr>
        <p:spPr bwMode="auto">
          <a:xfrm>
            <a:off x="2763045" y="50806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/>
          <p:cNvCxnSpPr/>
          <p:nvPr/>
        </p:nvCxnSpPr>
        <p:spPr bwMode="auto">
          <a:xfrm>
            <a:off x="2907061" y="50806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rapezoid 137"/>
          <p:cNvSpPr/>
          <p:nvPr/>
        </p:nvSpPr>
        <p:spPr bwMode="auto">
          <a:xfrm flipV="1">
            <a:off x="1394893" y="5368652"/>
            <a:ext cx="1008112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0" name="Straight Connector 139"/>
          <p:cNvCxnSpPr>
            <a:stCxn id="138" idx="0"/>
            <a:endCxn id="164" idx="3"/>
          </p:cNvCxnSpPr>
          <p:nvPr/>
        </p:nvCxnSpPr>
        <p:spPr bwMode="auto">
          <a:xfrm>
            <a:off x="1898949" y="5656684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/>
          <p:cNvCxnSpPr/>
          <p:nvPr/>
        </p:nvCxnSpPr>
        <p:spPr bwMode="auto">
          <a:xfrm>
            <a:off x="2051349" y="50806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Connector 141"/>
          <p:cNvCxnSpPr/>
          <p:nvPr/>
        </p:nvCxnSpPr>
        <p:spPr bwMode="auto">
          <a:xfrm>
            <a:off x="2203749" y="50806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Straight Connector 145"/>
          <p:cNvCxnSpPr/>
          <p:nvPr/>
        </p:nvCxnSpPr>
        <p:spPr bwMode="auto">
          <a:xfrm>
            <a:off x="1610917" y="50806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/>
          <p:nvPr/>
        </p:nvCxnSpPr>
        <p:spPr bwMode="auto">
          <a:xfrm>
            <a:off x="1754933" y="50806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8" name="Trapezoid 147"/>
          <p:cNvSpPr/>
          <p:nvPr/>
        </p:nvSpPr>
        <p:spPr bwMode="auto">
          <a:xfrm flipV="1">
            <a:off x="1250877" y="3352428"/>
            <a:ext cx="1276398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Isosceles Triangle 148"/>
          <p:cNvSpPr/>
          <p:nvPr/>
        </p:nvSpPr>
        <p:spPr bwMode="auto">
          <a:xfrm flipV="1">
            <a:off x="1591171" y="3928492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1" name="Straight Connector 150"/>
          <p:cNvCxnSpPr>
            <a:endCxn id="148" idx="2"/>
          </p:cNvCxnSpPr>
          <p:nvPr/>
        </p:nvCxnSpPr>
        <p:spPr bwMode="auto">
          <a:xfrm>
            <a:off x="1879203" y="3064396"/>
            <a:ext cx="9873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/>
          <p:nvPr/>
        </p:nvCxnSpPr>
        <p:spPr bwMode="auto">
          <a:xfrm>
            <a:off x="2023219" y="306439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/>
          <p:cNvCxnSpPr/>
          <p:nvPr/>
        </p:nvCxnSpPr>
        <p:spPr bwMode="auto">
          <a:xfrm>
            <a:off x="2167235" y="306439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Connector 153"/>
          <p:cNvCxnSpPr/>
          <p:nvPr/>
        </p:nvCxnSpPr>
        <p:spPr bwMode="auto">
          <a:xfrm>
            <a:off x="1591171" y="306439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/>
          <p:cNvCxnSpPr/>
          <p:nvPr/>
        </p:nvCxnSpPr>
        <p:spPr bwMode="auto">
          <a:xfrm>
            <a:off x="1735187" y="306439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6" name="Oval 155"/>
          <p:cNvSpPr/>
          <p:nvPr/>
        </p:nvSpPr>
        <p:spPr bwMode="auto">
          <a:xfrm>
            <a:off x="1447155" y="4720580"/>
            <a:ext cx="2016224" cy="43204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7" name="Straight Connector 156"/>
          <p:cNvCxnSpPr>
            <a:stCxn id="149" idx="0"/>
            <a:endCxn id="138" idx="2"/>
          </p:cNvCxnSpPr>
          <p:nvPr/>
        </p:nvCxnSpPr>
        <p:spPr bwMode="auto">
          <a:xfrm>
            <a:off x="1879203" y="4504556"/>
            <a:ext cx="19746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8" name="TextBox 157"/>
          <p:cNvSpPr txBox="1"/>
          <p:nvPr/>
        </p:nvSpPr>
        <p:spPr>
          <a:xfrm>
            <a:off x="3319363" y="3928492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VC-n, ODUk, </a:t>
            </a:r>
            <a:r>
              <a:rPr lang="en-US" sz="1400" dirty="0" err="1" smtClean="0"/>
              <a:t>tLSP</a:t>
            </a:r>
            <a:r>
              <a:rPr lang="en-US" sz="1400" dirty="0" smtClean="0"/>
              <a:t> MEP</a:t>
            </a:r>
            <a:endParaRPr lang="en-GB" sz="1400" dirty="0"/>
          </a:p>
        </p:txBody>
      </p:sp>
      <p:sp>
        <p:nvSpPr>
          <p:cNvPr id="159" name="TextBox 158"/>
          <p:cNvSpPr txBox="1"/>
          <p:nvPr/>
        </p:nvSpPr>
        <p:spPr>
          <a:xfrm>
            <a:off x="3607395" y="3280420"/>
            <a:ext cx="1564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EC aggregation</a:t>
            </a:r>
          </a:p>
          <a:p>
            <a:r>
              <a:rPr lang="en-US" sz="1400" dirty="0" smtClean="0"/>
              <a:t>&amp; encapsulation</a:t>
            </a:r>
            <a:endParaRPr lang="en-GB" sz="1400" dirty="0"/>
          </a:p>
        </p:txBody>
      </p:sp>
      <p:sp>
        <p:nvSpPr>
          <p:cNvPr id="160" name="TextBox 159"/>
          <p:cNvSpPr txBox="1"/>
          <p:nvPr/>
        </p:nvSpPr>
        <p:spPr>
          <a:xfrm>
            <a:off x="1807195" y="2056284"/>
            <a:ext cx="1975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Protected EC signals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3535387" y="4648572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VC-n, ODUk, </a:t>
            </a:r>
            <a:r>
              <a:rPr lang="en-US" sz="1400" dirty="0" err="1" smtClean="0"/>
              <a:t>tLSP</a:t>
            </a:r>
            <a:r>
              <a:rPr lang="en-US" sz="1400" dirty="0" smtClean="0"/>
              <a:t> switch fabric</a:t>
            </a:r>
            <a:endParaRPr lang="en-GB" sz="1400" dirty="0"/>
          </a:p>
        </p:txBody>
      </p:sp>
      <p:sp>
        <p:nvSpPr>
          <p:cNvPr id="164" name="Isosceles Triangle 163"/>
          <p:cNvSpPr/>
          <p:nvPr/>
        </p:nvSpPr>
        <p:spPr bwMode="auto">
          <a:xfrm flipV="1">
            <a:off x="1610917" y="5944716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5" name="Isosceles Triangle 164"/>
          <p:cNvSpPr/>
          <p:nvPr/>
        </p:nvSpPr>
        <p:spPr bwMode="auto">
          <a:xfrm flipV="1">
            <a:off x="2763045" y="5944716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3195093" y="6068987"/>
            <a:ext cx="648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MEP</a:t>
            </a:r>
            <a:endParaRPr lang="en-GB" sz="1400" dirty="0"/>
          </a:p>
        </p:txBody>
      </p:sp>
      <p:cxnSp>
        <p:nvCxnSpPr>
          <p:cNvPr id="167" name="Straight Connector 166"/>
          <p:cNvCxnSpPr>
            <a:stCxn id="164" idx="0"/>
          </p:cNvCxnSpPr>
          <p:nvPr/>
        </p:nvCxnSpPr>
        <p:spPr bwMode="auto">
          <a:xfrm>
            <a:off x="1898949" y="652078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8" name="Straight Connector 167"/>
          <p:cNvCxnSpPr>
            <a:stCxn id="165" idx="0"/>
          </p:cNvCxnSpPr>
          <p:nvPr/>
        </p:nvCxnSpPr>
        <p:spPr bwMode="auto">
          <a:xfrm>
            <a:off x="3051077" y="652078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9" name="Straight Arrow Connector 168"/>
          <p:cNvCxnSpPr/>
          <p:nvPr/>
        </p:nvCxnSpPr>
        <p:spPr bwMode="auto">
          <a:xfrm flipV="1">
            <a:off x="1106861" y="3784476"/>
            <a:ext cx="0" cy="26642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0" name="Straight Connector 169"/>
          <p:cNvCxnSpPr/>
          <p:nvPr/>
        </p:nvCxnSpPr>
        <p:spPr bwMode="auto">
          <a:xfrm flipH="1">
            <a:off x="962845" y="3784476"/>
            <a:ext cx="214049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71" name="TextBox 170"/>
          <p:cNvSpPr txBox="1"/>
          <p:nvPr/>
        </p:nvSpPr>
        <p:spPr>
          <a:xfrm rot="16200000">
            <a:off x="788377" y="4504556"/>
            <a:ext cx="47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trail</a:t>
            </a:r>
            <a:endParaRPr lang="en-GB" sz="1400" b="0" dirty="0"/>
          </a:p>
        </p:txBody>
      </p:sp>
      <p:sp>
        <p:nvSpPr>
          <p:cNvPr id="177" name="Oval 176"/>
          <p:cNvSpPr/>
          <p:nvPr/>
        </p:nvSpPr>
        <p:spPr bwMode="auto">
          <a:xfrm>
            <a:off x="583059" y="2632348"/>
            <a:ext cx="3240360" cy="43204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78" name="Straight Connector 177"/>
          <p:cNvCxnSpPr>
            <a:endCxn id="149" idx="3"/>
          </p:cNvCxnSpPr>
          <p:nvPr/>
        </p:nvCxnSpPr>
        <p:spPr bwMode="auto">
          <a:xfrm>
            <a:off x="1879203" y="364046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9" name="Isosceles Triangle 178"/>
          <p:cNvSpPr/>
          <p:nvPr/>
        </p:nvSpPr>
        <p:spPr bwMode="auto">
          <a:xfrm flipV="1">
            <a:off x="2743299" y="3928492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0" name="Straight Connector 179"/>
          <p:cNvCxnSpPr>
            <a:stCxn id="179" idx="0"/>
            <a:endCxn id="117" idx="2"/>
          </p:cNvCxnSpPr>
          <p:nvPr/>
        </p:nvCxnSpPr>
        <p:spPr bwMode="auto">
          <a:xfrm>
            <a:off x="3031331" y="4504556"/>
            <a:ext cx="19746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180"/>
          <p:cNvCxnSpPr>
            <a:endCxn id="179" idx="3"/>
          </p:cNvCxnSpPr>
          <p:nvPr/>
        </p:nvCxnSpPr>
        <p:spPr bwMode="auto">
          <a:xfrm>
            <a:off x="3031331" y="364046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2" name="Straight Connector 181"/>
          <p:cNvCxnSpPr/>
          <p:nvPr/>
        </p:nvCxnSpPr>
        <p:spPr bwMode="auto">
          <a:xfrm flipH="1">
            <a:off x="1591171" y="2632348"/>
            <a:ext cx="504056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3" name="Straight Connector 182"/>
          <p:cNvCxnSpPr/>
          <p:nvPr/>
        </p:nvCxnSpPr>
        <p:spPr bwMode="auto">
          <a:xfrm>
            <a:off x="2095227" y="2632348"/>
            <a:ext cx="648072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84" name="TextBox 183"/>
          <p:cNvSpPr txBox="1"/>
          <p:nvPr/>
        </p:nvSpPr>
        <p:spPr>
          <a:xfrm>
            <a:off x="3535387" y="5224636"/>
            <a:ext cx="1564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aggregation</a:t>
            </a:r>
          </a:p>
          <a:p>
            <a:r>
              <a:rPr lang="en-US" sz="1400" dirty="0" smtClean="0"/>
              <a:t>&amp; encapsulation</a:t>
            </a:r>
            <a:endParaRPr lang="en-GB" sz="1400" dirty="0"/>
          </a:p>
        </p:txBody>
      </p:sp>
      <p:sp>
        <p:nvSpPr>
          <p:cNvPr id="185" name="TextBox 184"/>
          <p:cNvSpPr txBox="1"/>
          <p:nvPr/>
        </p:nvSpPr>
        <p:spPr>
          <a:xfrm>
            <a:off x="1884659" y="2756619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</a:t>
            </a:r>
            <a:endParaRPr lang="en-GB" sz="1400" dirty="0"/>
          </a:p>
        </p:txBody>
      </p:sp>
      <p:sp>
        <p:nvSpPr>
          <p:cNvPr id="186" name="TextBox 185"/>
          <p:cNvSpPr txBox="1"/>
          <p:nvPr/>
        </p:nvSpPr>
        <p:spPr>
          <a:xfrm>
            <a:off x="2671291" y="2756619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</a:t>
            </a:r>
            <a:endParaRPr lang="en-GB" sz="1400" dirty="0"/>
          </a:p>
        </p:txBody>
      </p:sp>
      <p:sp>
        <p:nvSpPr>
          <p:cNvPr id="187" name="TextBox 186"/>
          <p:cNvSpPr txBox="1"/>
          <p:nvPr/>
        </p:nvSpPr>
        <p:spPr>
          <a:xfrm>
            <a:off x="3751411" y="254117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EC switch fabric with Group </a:t>
            </a:r>
            <a:r>
              <a:rPr lang="en-US" sz="1400" dirty="0" err="1" smtClean="0"/>
              <a:t>prot</a:t>
            </a:r>
            <a:r>
              <a:rPr lang="en-US" sz="1400" dirty="0" smtClean="0"/>
              <a:t>.</a:t>
            </a:r>
            <a:endParaRPr lang="en-GB" sz="1400" dirty="0"/>
          </a:p>
        </p:txBody>
      </p:sp>
      <p:sp>
        <p:nvSpPr>
          <p:cNvPr id="198" name="Trapezoid 197"/>
          <p:cNvSpPr/>
          <p:nvPr/>
        </p:nvSpPr>
        <p:spPr bwMode="auto">
          <a:xfrm flipV="1">
            <a:off x="2383259" y="3352428"/>
            <a:ext cx="1276398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99" name="Straight Connector 198"/>
          <p:cNvCxnSpPr>
            <a:endCxn id="198" idx="2"/>
          </p:cNvCxnSpPr>
          <p:nvPr/>
        </p:nvCxnSpPr>
        <p:spPr bwMode="auto">
          <a:xfrm>
            <a:off x="3011585" y="3064396"/>
            <a:ext cx="9873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0" name="Straight Connector 199"/>
          <p:cNvCxnSpPr/>
          <p:nvPr/>
        </p:nvCxnSpPr>
        <p:spPr bwMode="auto">
          <a:xfrm>
            <a:off x="3155601" y="306439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1" name="Straight Connector 200"/>
          <p:cNvCxnSpPr/>
          <p:nvPr/>
        </p:nvCxnSpPr>
        <p:spPr bwMode="auto">
          <a:xfrm>
            <a:off x="3299617" y="306439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2" name="Straight Connector 201"/>
          <p:cNvCxnSpPr/>
          <p:nvPr/>
        </p:nvCxnSpPr>
        <p:spPr bwMode="auto">
          <a:xfrm>
            <a:off x="2723553" y="306439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3" name="Straight Connector 202"/>
          <p:cNvCxnSpPr/>
          <p:nvPr/>
        </p:nvCxnSpPr>
        <p:spPr bwMode="auto">
          <a:xfrm>
            <a:off x="2867569" y="306439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9" name="Straight Connector 208"/>
          <p:cNvCxnSpPr/>
          <p:nvPr/>
        </p:nvCxnSpPr>
        <p:spPr bwMode="auto">
          <a:xfrm>
            <a:off x="2383259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0" name="Straight Connector 209"/>
          <p:cNvCxnSpPr/>
          <p:nvPr/>
        </p:nvCxnSpPr>
        <p:spPr bwMode="auto">
          <a:xfrm>
            <a:off x="2527275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1" name="Straight Connector 210"/>
          <p:cNvCxnSpPr/>
          <p:nvPr/>
        </p:nvCxnSpPr>
        <p:spPr bwMode="auto">
          <a:xfrm>
            <a:off x="2671291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2" name="Straight Connector 211"/>
          <p:cNvCxnSpPr/>
          <p:nvPr/>
        </p:nvCxnSpPr>
        <p:spPr bwMode="auto">
          <a:xfrm>
            <a:off x="2095227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3" name="Straight Connector 212"/>
          <p:cNvCxnSpPr/>
          <p:nvPr/>
        </p:nvCxnSpPr>
        <p:spPr bwMode="auto">
          <a:xfrm>
            <a:off x="2239243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6" name="Straight Connector 215"/>
          <p:cNvCxnSpPr/>
          <p:nvPr/>
        </p:nvCxnSpPr>
        <p:spPr bwMode="auto">
          <a:xfrm flipH="1">
            <a:off x="1735187" y="2632348"/>
            <a:ext cx="504056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7" name="Straight Connector 216"/>
          <p:cNvCxnSpPr/>
          <p:nvPr/>
        </p:nvCxnSpPr>
        <p:spPr bwMode="auto">
          <a:xfrm flipH="1">
            <a:off x="1879203" y="2632348"/>
            <a:ext cx="504056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8" name="Straight Connector 217"/>
          <p:cNvCxnSpPr/>
          <p:nvPr/>
        </p:nvCxnSpPr>
        <p:spPr bwMode="auto">
          <a:xfrm flipH="1">
            <a:off x="2023219" y="2632348"/>
            <a:ext cx="504056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9" name="Straight Connector 218"/>
          <p:cNvCxnSpPr/>
          <p:nvPr/>
        </p:nvCxnSpPr>
        <p:spPr bwMode="auto">
          <a:xfrm flipH="1">
            <a:off x="2167235" y="2632348"/>
            <a:ext cx="504056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1" name="Straight Connector 220"/>
          <p:cNvCxnSpPr/>
          <p:nvPr/>
        </p:nvCxnSpPr>
        <p:spPr bwMode="auto">
          <a:xfrm>
            <a:off x="2239243" y="2632348"/>
            <a:ext cx="648072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2" name="Straight Connector 221"/>
          <p:cNvCxnSpPr/>
          <p:nvPr/>
        </p:nvCxnSpPr>
        <p:spPr bwMode="auto">
          <a:xfrm>
            <a:off x="2383259" y="2632348"/>
            <a:ext cx="648072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3" name="Straight Connector 222"/>
          <p:cNvCxnSpPr/>
          <p:nvPr/>
        </p:nvCxnSpPr>
        <p:spPr bwMode="auto">
          <a:xfrm>
            <a:off x="2527275" y="2632348"/>
            <a:ext cx="648072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4" name="Straight Connector 223"/>
          <p:cNvCxnSpPr/>
          <p:nvPr/>
        </p:nvCxnSpPr>
        <p:spPr bwMode="auto">
          <a:xfrm>
            <a:off x="2671291" y="2632348"/>
            <a:ext cx="648072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25" name="Rectangle 224"/>
          <p:cNvSpPr/>
          <p:nvPr/>
        </p:nvSpPr>
        <p:spPr>
          <a:xfrm>
            <a:off x="799083" y="6933654"/>
            <a:ext cx="4613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/>
            <a:r>
              <a:rPr lang="en-US" sz="1800" dirty="0" smtClean="0"/>
              <a:t>Working and protection aggregation &amp; encapsulation processes, working and protection trails</a:t>
            </a:r>
          </a:p>
        </p:txBody>
      </p:sp>
      <p:sp>
        <p:nvSpPr>
          <p:cNvPr id="226" name="TextBox 225"/>
          <p:cNvSpPr txBox="1"/>
          <p:nvPr/>
        </p:nvSpPr>
        <p:spPr>
          <a:xfrm rot="16200000">
            <a:off x="1487308" y="4710210"/>
            <a:ext cx="1986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Protection Control</a:t>
            </a:r>
            <a:endParaRPr lang="en-GB" sz="1600" dirty="0">
              <a:solidFill>
                <a:srgbClr val="C00000"/>
              </a:solidFill>
            </a:endParaRPr>
          </a:p>
        </p:txBody>
      </p:sp>
      <p:cxnSp>
        <p:nvCxnSpPr>
          <p:cNvPr id="227" name="Straight Arrow Connector 226"/>
          <p:cNvCxnSpPr/>
          <p:nvPr/>
        </p:nvCxnSpPr>
        <p:spPr bwMode="auto">
          <a:xfrm flipV="1">
            <a:off x="2599283" y="2920380"/>
            <a:ext cx="0" cy="115212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228" name="Straight Arrow Connector 227"/>
          <p:cNvCxnSpPr/>
          <p:nvPr/>
        </p:nvCxnSpPr>
        <p:spPr bwMode="auto">
          <a:xfrm flipV="1">
            <a:off x="2599283" y="4072508"/>
            <a:ext cx="0" cy="25922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230" name="TextBox 229"/>
          <p:cNvSpPr txBox="1"/>
          <p:nvPr/>
        </p:nvSpPr>
        <p:spPr>
          <a:xfrm>
            <a:off x="5668886" y="1624236"/>
            <a:ext cx="4111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C00000"/>
                </a:solidFill>
              </a:rPr>
              <a:t>ETH Ring Protection</a:t>
            </a:r>
            <a:endParaRPr lang="en-GB" sz="1800" dirty="0">
              <a:solidFill>
                <a:srgbClr val="C00000"/>
              </a:solidFill>
            </a:endParaRPr>
          </a:p>
        </p:txBody>
      </p:sp>
      <p:sp>
        <p:nvSpPr>
          <p:cNvPr id="244" name="Trapezoid 243"/>
          <p:cNvSpPr/>
          <p:nvPr/>
        </p:nvSpPr>
        <p:spPr bwMode="auto">
          <a:xfrm flipV="1">
            <a:off x="5839643" y="3928492"/>
            <a:ext cx="1276398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5" name="Isosceles Triangle 244"/>
          <p:cNvSpPr/>
          <p:nvPr/>
        </p:nvSpPr>
        <p:spPr bwMode="auto">
          <a:xfrm flipV="1">
            <a:off x="6179937" y="4504556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9" name="Straight Connector 248"/>
          <p:cNvCxnSpPr/>
          <p:nvPr/>
        </p:nvCxnSpPr>
        <p:spPr bwMode="auto">
          <a:xfrm>
            <a:off x="6055667" y="2632348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2" name="Straight Connector 251"/>
          <p:cNvCxnSpPr>
            <a:stCxn id="245" idx="0"/>
          </p:cNvCxnSpPr>
          <p:nvPr/>
        </p:nvCxnSpPr>
        <p:spPr bwMode="auto">
          <a:xfrm>
            <a:off x="6467969" y="5080620"/>
            <a:ext cx="19746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3" name="TextBox 252"/>
          <p:cNvSpPr txBox="1"/>
          <p:nvPr/>
        </p:nvSpPr>
        <p:spPr>
          <a:xfrm>
            <a:off x="6703739" y="450455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Ethernet Link MEP</a:t>
            </a:r>
            <a:endParaRPr lang="en-GB" sz="1400" dirty="0"/>
          </a:p>
        </p:txBody>
      </p:sp>
      <p:sp>
        <p:nvSpPr>
          <p:cNvPr id="254" name="TextBox 253"/>
          <p:cNvSpPr txBox="1"/>
          <p:nvPr/>
        </p:nvSpPr>
        <p:spPr>
          <a:xfrm>
            <a:off x="8739287" y="3840718"/>
            <a:ext cx="1564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EC aggregation</a:t>
            </a:r>
          </a:p>
          <a:p>
            <a:r>
              <a:rPr lang="en-US" sz="1400" dirty="0" smtClean="0"/>
              <a:t>&amp; encapsulation</a:t>
            </a:r>
            <a:endParaRPr lang="en-GB" sz="1400" dirty="0"/>
          </a:p>
        </p:txBody>
      </p:sp>
      <p:sp>
        <p:nvSpPr>
          <p:cNvPr id="255" name="TextBox 254"/>
          <p:cNvSpPr txBox="1"/>
          <p:nvPr/>
        </p:nvSpPr>
        <p:spPr>
          <a:xfrm>
            <a:off x="6116621" y="2056284"/>
            <a:ext cx="1975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Protected EC signals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263" name="Straight Connector 262"/>
          <p:cNvCxnSpPr/>
          <p:nvPr/>
        </p:nvCxnSpPr>
        <p:spPr bwMode="auto">
          <a:xfrm flipH="1">
            <a:off x="5931397" y="4360540"/>
            <a:ext cx="214049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6" name="Straight Connector 265"/>
          <p:cNvCxnSpPr>
            <a:endCxn id="245" idx="3"/>
          </p:cNvCxnSpPr>
          <p:nvPr/>
        </p:nvCxnSpPr>
        <p:spPr bwMode="auto">
          <a:xfrm>
            <a:off x="6467969" y="4216524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7" name="Isosceles Triangle 266"/>
          <p:cNvSpPr/>
          <p:nvPr/>
        </p:nvSpPr>
        <p:spPr bwMode="auto">
          <a:xfrm flipV="1">
            <a:off x="7639843" y="4504556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68" name="Straight Connector 267"/>
          <p:cNvCxnSpPr>
            <a:stCxn id="267" idx="0"/>
          </p:cNvCxnSpPr>
          <p:nvPr/>
        </p:nvCxnSpPr>
        <p:spPr bwMode="auto">
          <a:xfrm>
            <a:off x="7927875" y="5080620"/>
            <a:ext cx="19746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9" name="Straight Connector 268"/>
          <p:cNvCxnSpPr>
            <a:endCxn id="267" idx="3"/>
          </p:cNvCxnSpPr>
          <p:nvPr/>
        </p:nvCxnSpPr>
        <p:spPr bwMode="auto">
          <a:xfrm>
            <a:off x="7927875" y="4216524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6" name="Trapezoid 275"/>
          <p:cNvSpPr/>
          <p:nvPr/>
        </p:nvSpPr>
        <p:spPr bwMode="auto">
          <a:xfrm flipV="1">
            <a:off x="7279803" y="3928492"/>
            <a:ext cx="1276398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4" name="Straight Connector 283"/>
          <p:cNvCxnSpPr/>
          <p:nvPr/>
        </p:nvCxnSpPr>
        <p:spPr bwMode="auto">
          <a:xfrm>
            <a:off x="7567835" y="2344316"/>
            <a:ext cx="0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5" name="TextBox 294"/>
          <p:cNvSpPr txBox="1"/>
          <p:nvPr/>
        </p:nvSpPr>
        <p:spPr>
          <a:xfrm rot="16200000">
            <a:off x="4327171" y="4710210"/>
            <a:ext cx="24994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Ring Protection Control</a:t>
            </a:r>
            <a:endParaRPr lang="en-GB" sz="1600" dirty="0">
              <a:solidFill>
                <a:srgbClr val="C00000"/>
              </a:solidFill>
            </a:endParaRPr>
          </a:p>
        </p:txBody>
      </p:sp>
      <p:cxnSp>
        <p:nvCxnSpPr>
          <p:cNvPr id="297" name="Straight Arrow Connector 296"/>
          <p:cNvCxnSpPr/>
          <p:nvPr/>
        </p:nvCxnSpPr>
        <p:spPr bwMode="auto">
          <a:xfrm flipV="1">
            <a:off x="5695627" y="3496444"/>
            <a:ext cx="0" cy="25922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300" name="Straight Arrow Connector 299"/>
          <p:cNvCxnSpPr/>
          <p:nvPr/>
        </p:nvCxnSpPr>
        <p:spPr bwMode="auto">
          <a:xfrm flipV="1">
            <a:off x="5695627" y="3136404"/>
            <a:ext cx="0" cy="3600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301" name="Isosceles Triangle 300"/>
          <p:cNvSpPr/>
          <p:nvPr/>
        </p:nvSpPr>
        <p:spPr bwMode="auto">
          <a:xfrm flipV="1">
            <a:off x="5936034" y="3424436"/>
            <a:ext cx="216024" cy="28803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3" name="TextBox 302"/>
          <p:cNvSpPr txBox="1"/>
          <p:nvPr/>
        </p:nvSpPr>
        <p:spPr>
          <a:xfrm>
            <a:off x="6646020" y="3333264"/>
            <a:ext cx="1209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Ring-APS Half MIP</a:t>
            </a:r>
            <a:endParaRPr lang="en-GB" sz="1400" dirty="0"/>
          </a:p>
        </p:txBody>
      </p:sp>
      <p:cxnSp>
        <p:nvCxnSpPr>
          <p:cNvPr id="307" name="Straight Connector 306"/>
          <p:cNvCxnSpPr/>
          <p:nvPr/>
        </p:nvCxnSpPr>
        <p:spPr bwMode="auto">
          <a:xfrm>
            <a:off x="6199683" y="2704356"/>
            <a:ext cx="0" cy="12241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8" name="Straight Connector 307"/>
          <p:cNvCxnSpPr/>
          <p:nvPr/>
        </p:nvCxnSpPr>
        <p:spPr bwMode="auto">
          <a:xfrm>
            <a:off x="6343699" y="2776364"/>
            <a:ext cx="0" cy="11521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9" name="Straight Connector 308"/>
          <p:cNvCxnSpPr/>
          <p:nvPr/>
        </p:nvCxnSpPr>
        <p:spPr bwMode="auto">
          <a:xfrm>
            <a:off x="6487715" y="2848372"/>
            <a:ext cx="0" cy="10801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0" name="Straight Connector 309"/>
          <p:cNvCxnSpPr/>
          <p:nvPr/>
        </p:nvCxnSpPr>
        <p:spPr bwMode="auto">
          <a:xfrm>
            <a:off x="6631731" y="2920380"/>
            <a:ext cx="0" cy="10081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1" name="Straight Connector 310"/>
          <p:cNvCxnSpPr/>
          <p:nvPr/>
        </p:nvCxnSpPr>
        <p:spPr bwMode="auto">
          <a:xfrm>
            <a:off x="6775747" y="2992388"/>
            <a:ext cx="0" cy="9361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2" name="Straight Connector 311"/>
          <p:cNvCxnSpPr/>
          <p:nvPr/>
        </p:nvCxnSpPr>
        <p:spPr bwMode="auto">
          <a:xfrm>
            <a:off x="7639843" y="2992388"/>
            <a:ext cx="0" cy="9361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3" name="Straight Connector 312"/>
          <p:cNvCxnSpPr/>
          <p:nvPr/>
        </p:nvCxnSpPr>
        <p:spPr bwMode="auto">
          <a:xfrm>
            <a:off x="7783859" y="2920380"/>
            <a:ext cx="0" cy="10081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4" name="Straight Connector 313"/>
          <p:cNvCxnSpPr/>
          <p:nvPr/>
        </p:nvCxnSpPr>
        <p:spPr bwMode="auto">
          <a:xfrm>
            <a:off x="7927875" y="2848372"/>
            <a:ext cx="0" cy="10801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5" name="Straight Connector 314"/>
          <p:cNvCxnSpPr/>
          <p:nvPr/>
        </p:nvCxnSpPr>
        <p:spPr bwMode="auto">
          <a:xfrm>
            <a:off x="8071891" y="2776364"/>
            <a:ext cx="0" cy="11521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6" name="Straight Connector 315"/>
          <p:cNvCxnSpPr/>
          <p:nvPr/>
        </p:nvCxnSpPr>
        <p:spPr bwMode="auto">
          <a:xfrm>
            <a:off x="8215907" y="2704356"/>
            <a:ext cx="0" cy="12241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7" name="Straight Connector 316"/>
          <p:cNvCxnSpPr/>
          <p:nvPr/>
        </p:nvCxnSpPr>
        <p:spPr bwMode="auto">
          <a:xfrm>
            <a:off x="8359923" y="2632348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2" name="Isosceles Triangle 301"/>
          <p:cNvSpPr/>
          <p:nvPr/>
        </p:nvSpPr>
        <p:spPr bwMode="auto">
          <a:xfrm flipV="1">
            <a:off x="8254007" y="3424436"/>
            <a:ext cx="216024" cy="28803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4" name="Straight Connector 323"/>
          <p:cNvCxnSpPr/>
          <p:nvPr/>
        </p:nvCxnSpPr>
        <p:spPr bwMode="auto">
          <a:xfrm>
            <a:off x="6127675" y="3208412"/>
            <a:ext cx="280831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6" name="Straight Connector 325"/>
          <p:cNvCxnSpPr/>
          <p:nvPr/>
        </p:nvCxnSpPr>
        <p:spPr bwMode="auto">
          <a:xfrm>
            <a:off x="8431931" y="3280420"/>
            <a:ext cx="504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1" name="Straight Connector 330"/>
          <p:cNvCxnSpPr/>
          <p:nvPr/>
        </p:nvCxnSpPr>
        <p:spPr bwMode="auto">
          <a:xfrm>
            <a:off x="6127675" y="320841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3" name="Straight Connector 332"/>
          <p:cNvCxnSpPr/>
          <p:nvPr/>
        </p:nvCxnSpPr>
        <p:spPr bwMode="auto">
          <a:xfrm>
            <a:off x="8431931" y="3280420"/>
            <a:ext cx="0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5" name="Rectangle 334"/>
          <p:cNvSpPr/>
          <p:nvPr/>
        </p:nvSpPr>
        <p:spPr bwMode="auto">
          <a:xfrm>
            <a:off x="8935987" y="2704356"/>
            <a:ext cx="360040" cy="6480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ERP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Control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37" name="Straight Connector 336"/>
          <p:cNvCxnSpPr>
            <a:stCxn id="265" idx="6"/>
          </p:cNvCxnSpPr>
          <p:nvPr/>
        </p:nvCxnSpPr>
        <p:spPr bwMode="auto">
          <a:xfrm>
            <a:off x="8575947" y="2776364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9" name="Straight Connector 338"/>
          <p:cNvCxnSpPr/>
          <p:nvPr/>
        </p:nvCxnSpPr>
        <p:spPr bwMode="auto">
          <a:xfrm>
            <a:off x="6775747" y="2992388"/>
            <a:ext cx="86409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0" name="Straight Connector 339"/>
          <p:cNvCxnSpPr/>
          <p:nvPr/>
        </p:nvCxnSpPr>
        <p:spPr bwMode="auto">
          <a:xfrm>
            <a:off x="6631731" y="2920380"/>
            <a:ext cx="11521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6" name="Straight Connector 345"/>
          <p:cNvCxnSpPr/>
          <p:nvPr/>
        </p:nvCxnSpPr>
        <p:spPr bwMode="auto">
          <a:xfrm>
            <a:off x="6487715" y="2848372"/>
            <a:ext cx="144016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4" name="Straight Connector 353"/>
          <p:cNvCxnSpPr/>
          <p:nvPr/>
        </p:nvCxnSpPr>
        <p:spPr bwMode="auto">
          <a:xfrm>
            <a:off x="6343699" y="2776364"/>
            <a:ext cx="17281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1" name="Straight Connector 360"/>
          <p:cNvCxnSpPr/>
          <p:nvPr/>
        </p:nvCxnSpPr>
        <p:spPr bwMode="auto">
          <a:xfrm>
            <a:off x="6199683" y="2704356"/>
            <a:ext cx="20162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7" name="Straight Connector 366"/>
          <p:cNvCxnSpPr/>
          <p:nvPr/>
        </p:nvCxnSpPr>
        <p:spPr bwMode="auto">
          <a:xfrm>
            <a:off x="6055667" y="2632348"/>
            <a:ext cx="23042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3" name="Straight Connector 382"/>
          <p:cNvCxnSpPr/>
          <p:nvPr/>
        </p:nvCxnSpPr>
        <p:spPr bwMode="auto">
          <a:xfrm flipV="1">
            <a:off x="6703739" y="2344316"/>
            <a:ext cx="0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9" name="Straight Arrow Connector 388"/>
          <p:cNvCxnSpPr/>
          <p:nvPr/>
        </p:nvCxnSpPr>
        <p:spPr bwMode="auto">
          <a:xfrm flipV="1">
            <a:off x="8791971" y="3480679"/>
            <a:ext cx="0" cy="25922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390" name="Straight Arrow Connector 389"/>
          <p:cNvCxnSpPr/>
          <p:nvPr/>
        </p:nvCxnSpPr>
        <p:spPr bwMode="auto">
          <a:xfrm flipV="1">
            <a:off x="8791971" y="3064396"/>
            <a:ext cx="0" cy="41628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391" name="TextBox 390"/>
          <p:cNvSpPr txBox="1"/>
          <p:nvPr/>
        </p:nvSpPr>
        <p:spPr>
          <a:xfrm rot="16200000">
            <a:off x="7423515" y="4720885"/>
            <a:ext cx="24994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Ring Protection Control</a:t>
            </a:r>
            <a:endParaRPr lang="en-GB" sz="1600" dirty="0">
              <a:solidFill>
                <a:srgbClr val="C00000"/>
              </a:solidFill>
            </a:endParaRPr>
          </a:p>
        </p:txBody>
      </p:sp>
      <p:cxnSp>
        <p:nvCxnSpPr>
          <p:cNvPr id="392" name="Straight Arrow Connector 391"/>
          <p:cNvCxnSpPr/>
          <p:nvPr/>
        </p:nvCxnSpPr>
        <p:spPr bwMode="auto">
          <a:xfrm flipV="1">
            <a:off x="6055667" y="4360540"/>
            <a:ext cx="0" cy="12241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4" name="TextBox 393"/>
          <p:cNvSpPr txBox="1"/>
          <p:nvPr/>
        </p:nvSpPr>
        <p:spPr>
          <a:xfrm rot="16200000">
            <a:off x="5684921" y="4618120"/>
            <a:ext cx="47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trail</a:t>
            </a:r>
            <a:endParaRPr lang="en-GB" sz="1400" b="0" dirty="0"/>
          </a:p>
        </p:txBody>
      </p:sp>
      <p:cxnSp>
        <p:nvCxnSpPr>
          <p:cNvPr id="396" name="Straight Connector 395"/>
          <p:cNvCxnSpPr/>
          <p:nvPr/>
        </p:nvCxnSpPr>
        <p:spPr bwMode="auto">
          <a:xfrm>
            <a:off x="7495827" y="2344316"/>
            <a:ext cx="0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7" name="Rectangle 406"/>
          <p:cNvSpPr/>
          <p:nvPr/>
        </p:nvSpPr>
        <p:spPr>
          <a:xfrm>
            <a:off x="5551611" y="6952828"/>
            <a:ext cx="4613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/>
            <a:r>
              <a:rPr lang="en-US" sz="1800" dirty="0" smtClean="0"/>
              <a:t>Working and protection aggregation &amp; encapsulation processes, working and protection trails</a:t>
            </a:r>
          </a:p>
        </p:txBody>
      </p:sp>
      <p:sp>
        <p:nvSpPr>
          <p:cNvPr id="408" name="TextBox 407"/>
          <p:cNvSpPr txBox="1"/>
          <p:nvPr/>
        </p:nvSpPr>
        <p:spPr>
          <a:xfrm>
            <a:off x="7711851" y="3928492"/>
            <a:ext cx="542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east</a:t>
            </a:r>
            <a:endParaRPr lang="en-GB" sz="1400" dirty="0"/>
          </a:p>
        </p:txBody>
      </p:sp>
      <p:sp>
        <p:nvSpPr>
          <p:cNvPr id="409" name="TextBox 408"/>
          <p:cNvSpPr txBox="1"/>
          <p:nvPr/>
        </p:nvSpPr>
        <p:spPr>
          <a:xfrm>
            <a:off x="6199683" y="3928492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west</a:t>
            </a:r>
            <a:endParaRPr lang="en-GB" sz="1400" dirty="0"/>
          </a:p>
        </p:txBody>
      </p:sp>
      <p:sp>
        <p:nvSpPr>
          <p:cNvPr id="410" name="TextBox 409"/>
          <p:cNvSpPr txBox="1"/>
          <p:nvPr/>
        </p:nvSpPr>
        <p:spPr>
          <a:xfrm>
            <a:off x="8359923" y="220030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EC switch fabric with Ring </a:t>
            </a:r>
            <a:r>
              <a:rPr lang="en-US" sz="1400" dirty="0" err="1" smtClean="0"/>
              <a:t>prot</a:t>
            </a:r>
            <a:r>
              <a:rPr lang="en-US" sz="1400" dirty="0" smtClean="0"/>
              <a:t>.</a:t>
            </a:r>
            <a:endParaRPr lang="en-GB" sz="1400" dirty="0"/>
          </a:p>
        </p:txBody>
      </p:sp>
      <p:cxnSp>
        <p:nvCxnSpPr>
          <p:cNvPr id="418" name="Straight Connector 417"/>
          <p:cNvCxnSpPr/>
          <p:nvPr/>
        </p:nvCxnSpPr>
        <p:spPr bwMode="auto">
          <a:xfrm>
            <a:off x="1663179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9" name="Straight Connector 418"/>
          <p:cNvCxnSpPr/>
          <p:nvPr/>
        </p:nvCxnSpPr>
        <p:spPr bwMode="auto">
          <a:xfrm>
            <a:off x="1375147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0" name="Straight Connector 419"/>
          <p:cNvCxnSpPr/>
          <p:nvPr/>
        </p:nvCxnSpPr>
        <p:spPr bwMode="auto">
          <a:xfrm>
            <a:off x="1519163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Interacting with DRNI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DRNI requires that the VC-n, ODUk, transport-LSP and ESP protection architectures be complemented with a </a:t>
            </a:r>
            <a:r>
              <a:rPr lang="en-US" u="sng" dirty="0" smtClean="0">
                <a:solidFill>
                  <a:srgbClr val="C00000"/>
                </a:solidFill>
              </a:rPr>
              <a:t>distributed</a:t>
            </a:r>
            <a:r>
              <a:rPr lang="en-US" u="sng" dirty="0" smtClean="0"/>
              <a:t> </a:t>
            </a:r>
            <a:r>
              <a:rPr lang="en-US" u="sng" dirty="0" smtClean="0">
                <a:solidFill>
                  <a:srgbClr val="C00000"/>
                </a:solidFill>
              </a:rPr>
              <a:t>version</a:t>
            </a:r>
          </a:p>
          <a:p>
            <a:pPr marL="0" indent="0"/>
            <a:r>
              <a:rPr lang="en-US" dirty="0" smtClean="0"/>
              <a:t>Ethernet Ring Protection supports sub-rings, which provides a dual node interconnection; DRNI would replace “Sub-Ring 3” in Figure 9-12/G.8032:</a:t>
            </a:r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endParaRPr lang="en-GB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067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25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5267" y="4576564"/>
            <a:ext cx="6354306" cy="1368152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466850"/>
            <a:ext cx="10671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  <a:tab pos="755650" algn="l"/>
                <a:tab pos="1008063" algn="l"/>
                <a:tab pos="126047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1067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en-GB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awei-template-mv">
  <a:themeElements>
    <a:clrScheme name="huawei-template-m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uawei-template-mv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huawei-template-m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huawei-template-mv</Template>
  <TotalTime>16741</TotalTime>
  <Words>943</Words>
  <Application>Microsoft Office PowerPoint</Application>
  <PresentationFormat>Custom</PresentationFormat>
  <Paragraphs>253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huawei-template-mv</vt:lpstr>
      <vt:lpstr>Transport Services Layer Protection Switching Types Interacting with DRNI</vt:lpstr>
      <vt:lpstr>Introduction</vt:lpstr>
      <vt:lpstr>DRNI within the MEF Ethernet Services Architecture</vt:lpstr>
      <vt:lpstr>Multi-Domain Carrier Network Architecture</vt:lpstr>
      <vt:lpstr>Transport Services Layer protection example in Multi-Carrier Network Architecture</vt:lpstr>
      <vt:lpstr>Transport Services Layer Protection Characteristics</vt:lpstr>
      <vt:lpstr>Transport Services Layer Protection Characteristics</vt:lpstr>
      <vt:lpstr>Transport Services Layer Protection Characteristics</vt:lpstr>
      <vt:lpstr>Interacting with DRNI</vt:lpstr>
      <vt:lpstr>Carrier domain protection interacting with DRNI</vt:lpstr>
      <vt:lpstr>DRNI independent of protection type in carrier networks and interconnected via set of S-VLAN/BSI reference points, possibly located inside EC switch fabric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 Services Layer Protection Switching Types Interacting with DRNI</dc:title>
  <dc:creator>Vissers</dc:creator>
  <cp:lastModifiedBy>Maarten Vissers</cp:lastModifiedBy>
  <cp:revision>761</cp:revision>
  <dcterms:created xsi:type="dcterms:W3CDTF">2008-06-13T12:10:18Z</dcterms:created>
  <dcterms:modified xsi:type="dcterms:W3CDTF">2011-07-18T22:47:05Z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1311025314</vt:lpwstr>
  </property>
</Properties>
</file>