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4"/>
  </p:notesMasterIdLst>
  <p:handoutMasterIdLst>
    <p:handoutMasterId r:id="rId15"/>
  </p:handoutMasterIdLst>
  <p:sldIdLst>
    <p:sldId id="423" r:id="rId2"/>
    <p:sldId id="424" r:id="rId3"/>
    <p:sldId id="439" r:id="rId4"/>
    <p:sldId id="422" r:id="rId5"/>
    <p:sldId id="420" r:id="rId6"/>
    <p:sldId id="450" r:id="rId7"/>
    <p:sldId id="451" r:id="rId8"/>
    <p:sldId id="452" r:id="rId9"/>
    <p:sldId id="453" r:id="rId10"/>
    <p:sldId id="444" r:id="rId11"/>
    <p:sldId id="455" r:id="rId12"/>
    <p:sldId id="454" r:id="rId13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0066FF"/>
    <a:srgbClr val="66FF33"/>
    <a:srgbClr val="3399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60" d="100"/>
          <a:sy n="60" d="100"/>
        </p:scale>
        <p:origin x="-1062" y="-84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1/axbq-vissers-drni-and-sncp-interworking-0511-v00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Transport Services Layer Protection Switching Types Interacting with </a:t>
            </a:r>
            <a:r>
              <a:rPr lang="en-US" dirty="0" smtClean="0"/>
              <a:t>DRNI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2011-07-20</a:t>
            </a:r>
          </a:p>
          <a:p>
            <a:pPr eaLnBrk="1" hangingPunct="1"/>
            <a:r>
              <a:rPr lang="en-US" dirty="0" smtClean="0"/>
              <a:t>v01</a:t>
            </a:r>
            <a:endParaRPr lang="en-GB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4183458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591171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4183458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2167235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2167235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2167235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2167235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>
          <a:xfrm>
            <a:off x="0" y="184076"/>
            <a:ext cx="10671175" cy="1008112"/>
          </a:xfrm>
        </p:spPr>
        <p:txBody>
          <a:bodyPr/>
          <a:lstStyle/>
          <a:p>
            <a:pPr algn="ctr"/>
            <a:r>
              <a:rPr lang="en-US" dirty="0" smtClean="0"/>
              <a:t>Carrier domain protection interacting with DRNI</a:t>
            </a:r>
            <a:endParaRPr lang="en-GB" dirty="0"/>
          </a:p>
        </p:txBody>
      </p:sp>
      <p:sp>
        <p:nvSpPr>
          <p:cNvPr id="171" name="Content Placeholder 170"/>
          <p:cNvSpPr>
            <a:spLocks noGrp="1"/>
          </p:cNvSpPr>
          <p:nvPr>
            <p:ph sz="half" idx="2"/>
          </p:nvPr>
        </p:nvSpPr>
        <p:spPr>
          <a:xfrm>
            <a:off x="5335587" y="1048172"/>
            <a:ext cx="4820343" cy="6696744"/>
          </a:xfrm>
        </p:spPr>
        <p:txBody>
          <a:bodyPr/>
          <a:lstStyle/>
          <a:p>
            <a:pPr marL="0" indent="0"/>
            <a:r>
              <a:rPr lang="en-US" sz="2000" dirty="0" smtClean="0"/>
              <a:t>DRNI should be able to interact with the following protection switching methods deployed inside the carrier domains:</a:t>
            </a:r>
          </a:p>
          <a:p>
            <a:pPr marL="536575" lvl="1" indent="-4763"/>
            <a:r>
              <a:rPr lang="en-US" sz="1600" dirty="0" smtClean="0"/>
              <a:t> G.8031 ETH SNC protection</a:t>
            </a:r>
          </a:p>
          <a:p>
            <a:pPr marL="536575" lvl="1" indent="-4763"/>
            <a:r>
              <a:rPr lang="en-US" sz="1600" dirty="0" smtClean="0"/>
              <a:t> G.8032 Ethernet Ring Protection</a:t>
            </a:r>
          </a:p>
          <a:p>
            <a:pPr marL="536575" lvl="1" indent="-4763"/>
            <a:r>
              <a:rPr lang="en-US" sz="1600" dirty="0" smtClean="0"/>
              <a:t> G.841 VC-n protection</a:t>
            </a:r>
          </a:p>
          <a:p>
            <a:pPr marL="536575" lvl="1" indent="-4763"/>
            <a:r>
              <a:rPr lang="en-US" sz="1600" dirty="0" smtClean="0"/>
              <a:t> G.873.1 ODUk SNC protection</a:t>
            </a:r>
          </a:p>
          <a:p>
            <a:pPr marL="536575" lvl="1" indent="-4763"/>
            <a:r>
              <a:rPr lang="en-US" sz="1600" dirty="0" smtClean="0"/>
              <a:t> transport-LSP protection</a:t>
            </a:r>
            <a:br>
              <a:rPr lang="en-US" sz="1600" dirty="0" smtClean="0"/>
            </a:br>
            <a:r>
              <a:rPr lang="en-US" sz="1600" dirty="0" smtClean="0"/>
              <a:t>    (under development)</a:t>
            </a:r>
          </a:p>
          <a:p>
            <a:pPr marL="536575" lvl="1" indent="-4763"/>
            <a:r>
              <a:rPr lang="en-US" sz="1600" dirty="0" smtClean="0"/>
              <a:t> 802.1Qay ESP protection</a:t>
            </a:r>
          </a:p>
          <a:p>
            <a:pPr marL="536575" lvl="1" indent="-4763"/>
            <a:r>
              <a:rPr lang="en-US" sz="1600" dirty="0" smtClean="0"/>
              <a:t> G.873.2 ODUk ring protection</a:t>
            </a:r>
            <a:br>
              <a:rPr lang="en-US" sz="1600" dirty="0" smtClean="0"/>
            </a:br>
            <a:r>
              <a:rPr lang="en-US" sz="1600" dirty="0" smtClean="0"/>
              <a:t>    (under development)</a:t>
            </a:r>
          </a:p>
          <a:p>
            <a:pPr marL="536575" lvl="1" indent="-4763"/>
            <a:r>
              <a:rPr lang="en-US" sz="1600" dirty="0" smtClean="0"/>
              <a:t> ETH CL-SNCG/I protection</a:t>
            </a:r>
            <a:br>
              <a:rPr lang="en-US" sz="1600" dirty="0" smtClean="0"/>
            </a:br>
            <a:r>
              <a:rPr lang="en-US" sz="1600" dirty="0" smtClean="0"/>
              <a:t>    (based on G.808.1)</a:t>
            </a:r>
          </a:p>
          <a:p>
            <a:pPr marL="0" indent="0"/>
            <a:r>
              <a:rPr lang="en-US" sz="2000" dirty="0" smtClean="0">
                <a:solidFill>
                  <a:srgbClr val="C00000"/>
                </a:solidFill>
              </a:rPr>
              <a:t>Should DRNI operation be</a:t>
            </a:r>
          </a:p>
          <a:p>
            <a:pPr marL="531813" lvl="1" indent="0"/>
            <a:r>
              <a:rPr lang="en-US" sz="1600" dirty="0" smtClean="0">
                <a:solidFill>
                  <a:srgbClr val="C00000"/>
                </a:solidFill>
              </a:rPr>
              <a:t> interacting with the set of control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protocols of the above protection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methods?</a:t>
            </a:r>
          </a:p>
          <a:p>
            <a:pPr marL="531813" lvl="1" indent="0"/>
            <a:r>
              <a:rPr lang="en-US" sz="1600" dirty="0" smtClean="0">
                <a:solidFill>
                  <a:srgbClr val="C00000"/>
                </a:solidFill>
              </a:rPr>
              <a:t> independent of the above protection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methods/protocols and be interconnected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via S-VLAN/BSI reference points, possibly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located inside EC switch fabric (MAC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    Relay, ETH_C)?</a:t>
            </a: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2023219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2023216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591171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1015107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607394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1015107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607394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591171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4183458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7" name="TextBox 126"/>
          <p:cNvSpPr txBox="1"/>
          <p:nvPr/>
        </p:nvSpPr>
        <p:spPr>
          <a:xfrm>
            <a:off x="1415902" y="1048172"/>
            <a:ext cx="288732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Carrier X</a:t>
            </a:r>
          </a:p>
          <a:p>
            <a:pPr algn="ctr"/>
            <a:r>
              <a:rPr lang="en-US" sz="1600" u="sng" dirty="0" smtClean="0"/>
              <a:t>Eth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 </a:t>
            </a:r>
          </a:p>
          <a:p>
            <a:r>
              <a:rPr lang="en-US" sz="1600" dirty="0" smtClean="0"/>
              <a:t>- ETH SNCP</a:t>
            </a:r>
          </a:p>
          <a:p>
            <a:pPr algn="ctr"/>
            <a:r>
              <a:rPr lang="en-US" sz="1600" u="sng" dirty="0" smtClean="0"/>
              <a:t>Tran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</a:t>
            </a:r>
          </a:p>
          <a:p>
            <a:r>
              <a:rPr lang="en-US" sz="1600" dirty="0" smtClean="0"/>
              <a:t>- Eth Ring Protection</a:t>
            </a:r>
          </a:p>
          <a:p>
            <a:r>
              <a:rPr lang="en-US" sz="1600" dirty="0" smtClean="0"/>
              <a:t>- VC-n, ODUk, </a:t>
            </a:r>
            <a:r>
              <a:rPr lang="en-US" sz="1600" dirty="0" err="1" smtClean="0"/>
              <a:t>tLSP</a:t>
            </a:r>
            <a:r>
              <a:rPr lang="en-US" sz="1600" dirty="0" smtClean="0"/>
              <a:t> SNCP</a:t>
            </a:r>
          </a:p>
          <a:p>
            <a:r>
              <a:rPr lang="en-US" sz="1600" dirty="0" smtClean="0"/>
              <a:t>- ESP, VC-n trail protection</a:t>
            </a:r>
          </a:p>
          <a:p>
            <a:r>
              <a:rPr lang="en-US" sz="1600" dirty="0" smtClean="0"/>
              <a:t>- ETH CL-SNCG/I protection</a:t>
            </a:r>
          </a:p>
        </p:txBody>
      </p:sp>
      <p:cxnSp>
        <p:nvCxnSpPr>
          <p:cNvPr id="129" name="Straight Connector 128"/>
          <p:cNvCxnSpPr>
            <a:endCxn id="139" idx="2"/>
          </p:cNvCxnSpPr>
          <p:nvPr/>
        </p:nvCxnSpPr>
        <p:spPr bwMode="auto">
          <a:xfrm flipV="1">
            <a:off x="1591171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endCxn id="138" idx="2"/>
          </p:cNvCxnSpPr>
          <p:nvPr/>
        </p:nvCxnSpPr>
        <p:spPr bwMode="auto">
          <a:xfrm flipV="1">
            <a:off x="4183458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</p:cNvCxnSpPr>
          <p:nvPr/>
        </p:nvCxnSpPr>
        <p:spPr bwMode="auto">
          <a:xfrm flipV="1">
            <a:off x="1591171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</p:cNvCxnSpPr>
          <p:nvPr/>
        </p:nvCxnSpPr>
        <p:spPr bwMode="auto">
          <a:xfrm flipV="1">
            <a:off x="4183458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823419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231132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951212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823418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231131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951211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591171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4183458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951211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951211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75124" y="3064396"/>
            <a:ext cx="11785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EC Type 1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or </a:t>
            </a:r>
            <a:r>
              <a:rPr lang="en-US" sz="1600" dirty="0" smtClean="0">
                <a:solidFill>
                  <a:srgbClr val="C00000"/>
                </a:solidFill>
              </a:rPr>
              <a:t>Type 2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(virtual)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ref</a:t>
            </a:r>
            <a:r>
              <a:rPr lang="en-US" sz="1600" dirty="0" smtClean="0">
                <a:solidFill>
                  <a:srgbClr val="C00000"/>
                </a:solidFill>
              </a:rPr>
              <a:t>. points</a:t>
            </a:r>
            <a:endParaRPr lang="en-GB" sz="1600" dirty="0">
              <a:solidFill>
                <a:srgbClr val="C00000"/>
              </a:solidFill>
            </a:endParaRPr>
          </a:p>
        </p:txBody>
      </p:sp>
      <p:grpSp>
        <p:nvGrpSpPr>
          <p:cNvPr id="174" name="Group 73"/>
          <p:cNvGrpSpPr>
            <a:grpSpLocks/>
          </p:cNvGrpSpPr>
          <p:nvPr/>
        </p:nvGrpSpPr>
        <p:grpSpPr bwMode="auto">
          <a:xfrm>
            <a:off x="943099" y="4421754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295027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1231131" y="976164"/>
            <a:ext cx="3240360" cy="2232248"/>
          </a:xfrm>
          <a:prstGeom prst="roundRect">
            <a:avLst/>
          </a:prstGeom>
          <a:noFill/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415902" y="5826829"/>
            <a:ext cx="288732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Carrier Y</a:t>
            </a:r>
          </a:p>
          <a:p>
            <a:pPr algn="ctr"/>
            <a:r>
              <a:rPr lang="en-US" sz="1600" u="sng" dirty="0" smtClean="0"/>
              <a:t>Eth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 </a:t>
            </a:r>
          </a:p>
          <a:p>
            <a:r>
              <a:rPr lang="en-US" sz="1600" dirty="0" smtClean="0"/>
              <a:t>- ETH SNCP</a:t>
            </a:r>
          </a:p>
          <a:p>
            <a:pPr algn="ctr"/>
            <a:r>
              <a:rPr lang="en-US" sz="1600" u="sng" dirty="0" smtClean="0"/>
              <a:t>Tran </a:t>
            </a:r>
            <a:r>
              <a:rPr lang="en-US" sz="1600" u="sng" dirty="0" err="1" smtClean="0"/>
              <a:t>Serv</a:t>
            </a:r>
            <a:r>
              <a:rPr lang="en-US" sz="1600" u="sng" dirty="0" smtClean="0"/>
              <a:t> Layer Prot:</a:t>
            </a:r>
          </a:p>
          <a:p>
            <a:r>
              <a:rPr lang="en-US" sz="1600" dirty="0" smtClean="0"/>
              <a:t>- Eth Ring Protection</a:t>
            </a:r>
          </a:p>
          <a:p>
            <a:r>
              <a:rPr lang="en-US" sz="1600" dirty="0" smtClean="0"/>
              <a:t>- VC-n, ODUk, </a:t>
            </a:r>
            <a:r>
              <a:rPr lang="en-US" sz="1600" dirty="0" err="1" smtClean="0"/>
              <a:t>tLSP</a:t>
            </a:r>
            <a:r>
              <a:rPr lang="en-US" sz="1600" dirty="0" smtClean="0"/>
              <a:t> SNCP</a:t>
            </a:r>
          </a:p>
          <a:p>
            <a:r>
              <a:rPr lang="en-US" sz="1600" dirty="0" smtClean="0"/>
              <a:t>- ESP, VC-n trail protection</a:t>
            </a:r>
          </a:p>
          <a:p>
            <a:r>
              <a:rPr lang="en-US" sz="1600" dirty="0" smtClean="0"/>
              <a:t>- ETH CL-SNCG/I protection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1231131" y="5732760"/>
            <a:ext cx="3240360" cy="2232248"/>
          </a:xfrm>
          <a:prstGeom prst="roundRect">
            <a:avLst/>
          </a:prstGeom>
          <a:noFill/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2" name="Straight Connector 81"/>
          <p:cNvCxnSpPr/>
          <p:nvPr/>
        </p:nvCxnSpPr>
        <p:spPr bwMode="auto">
          <a:xfrm flipH="1">
            <a:off x="655067" y="3352428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655067" y="5584676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66512" y="5296644"/>
            <a:ext cx="11785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EC Type 1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or </a:t>
            </a:r>
            <a:r>
              <a:rPr lang="en-US" sz="1600" dirty="0" smtClean="0">
                <a:solidFill>
                  <a:srgbClr val="C00000"/>
                </a:solidFill>
              </a:rPr>
              <a:t>Type 2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(virtual)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ref</a:t>
            </a:r>
            <a:r>
              <a:rPr lang="en-US" sz="1600" dirty="0" smtClean="0">
                <a:solidFill>
                  <a:srgbClr val="C00000"/>
                </a:solidFill>
              </a:rPr>
              <a:t>. points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>
            <a:off x="5551611" y="2632348"/>
            <a:ext cx="38884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3967434" y="435182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375147" y="6440061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3967434" y="6440061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951211" y="5647973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1951211" y="4063797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1951211" y="3415725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1951211" y="6224037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Illustrating the two options</a:t>
            </a:r>
            <a:endParaRPr lang="en-GB" dirty="0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807195" y="4207813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1807192" y="4207813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375147" y="4317328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9083" y="319970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391370" y="3199701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799083" y="528793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391370" y="528793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375147" y="2551629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3967434" y="2551629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1375147" y="2263597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1015107" y="3271709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3967434" y="2263597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>
            <a:off x="3607394" y="3271709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1" idx="3"/>
            <a:endCxn id="103" idx="1"/>
          </p:cNvCxnSpPr>
          <p:nvPr/>
        </p:nvCxnSpPr>
        <p:spPr bwMode="auto">
          <a:xfrm>
            <a:off x="1735187" y="3415725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rot="10800000">
            <a:off x="3967434" y="6296045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3607394" y="608002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0800000">
            <a:off x="1375147" y="6296045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1015107" y="608002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12" idx="1"/>
            <a:endCxn id="114" idx="3"/>
          </p:cNvCxnSpPr>
          <p:nvPr/>
        </p:nvCxnSpPr>
        <p:spPr bwMode="auto">
          <a:xfrm flipH="1">
            <a:off x="1735187" y="6224037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Isosceles Triangle 115"/>
          <p:cNvSpPr/>
          <p:nvPr/>
        </p:nvSpPr>
        <p:spPr bwMode="auto">
          <a:xfrm rot="10800000">
            <a:off x="3823418" y="6512069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2063891" y="212132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</a:t>
            </a:r>
            <a:r>
              <a:rPr lang="en-US" sz="1800" dirty="0" smtClean="0"/>
              <a:t>X</a:t>
            </a:r>
            <a:endParaRPr lang="en-US" sz="1800" dirty="0" smtClean="0"/>
          </a:p>
        </p:txBody>
      </p:sp>
      <p:sp>
        <p:nvSpPr>
          <p:cNvPr id="128" name="TextBox 127"/>
          <p:cNvSpPr txBox="1"/>
          <p:nvPr/>
        </p:nvSpPr>
        <p:spPr>
          <a:xfrm>
            <a:off x="2049475" y="6728093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</a:t>
            </a:r>
            <a:r>
              <a:rPr lang="en-US" sz="1800" dirty="0" smtClean="0"/>
              <a:t>Y</a:t>
            </a:r>
            <a:endParaRPr lang="en-US" sz="1800" dirty="0" smtClean="0"/>
          </a:p>
        </p:txBody>
      </p:sp>
      <p:cxnSp>
        <p:nvCxnSpPr>
          <p:cNvPr id="129" name="Straight Connector 128"/>
          <p:cNvCxnSpPr>
            <a:stCxn id="114" idx="0"/>
            <a:endCxn id="139" idx="2"/>
          </p:cNvCxnSpPr>
          <p:nvPr/>
        </p:nvCxnSpPr>
        <p:spPr bwMode="auto">
          <a:xfrm flipV="1">
            <a:off x="1375147" y="5791989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2" idx="0"/>
            <a:endCxn id="138" idx="2"/>
          </p:cNvCxnSpPr>
          <p:nvPr/>
        </p:nvCxnSpPr>
        <p:spPr bwMode="auto">
          <a:xfrm flipV="1">
            <a:off x="3967434" y="5791989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  <a:endCxn id="101" idx="2"/>
          </p:cNvCxnSpPr>
          <p:nvPr/>
        </p:nvCxnSpPr>
        <p:spPr bwMode="auto">
          <a:xfrm flipV="1">
            <a:off x="1375147" y="3559741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  <a:endCxn id="103" idx="2"/>
          </p:cNvCxnSpPr>
          <p:nvPr/>
        </p:nvCxnSpPr>
        <p:spPr bwMode="auto">
          <a:xfrm flipV="1">
            <a:off x="3967434" y="3559741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607395" y="5503957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15108" y="5503957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735188" y="5647973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607394" y="391978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015107" y="391978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735187" y="4063797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375147" y="4207813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3967434" y="4207813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735187" y="4207813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735187" y="4207813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27075" y="4773083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79003" y="4604043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1591171" y="2263597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1379957" y="1759541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Prot</a:t>
            </a:r>
          </a:p>
          <a:p>
            <a:pPr algn="ctr"/>
            <a:r>
              <a:rPr lang="en-US" sz="1600" dirty="0" smtClean="0"/>
              <a:t>Ctrl</a:t>
            </a:r>
            <a:endParaRPr lang="en-GB" sz="1600" dirty="0"/>
          </a:p>
        </p:txBody>
      </p:sp>
      <p:grpSp>
        <p:nvGrpSpPr>
          <p:cNvPr id="5" name="Group 192"/>
          <p:cNvGrpSpPr/>
          <p:nvPr/>
        </p:nvGrpSpPr>
        <p:grpSpPr>
          <a:xfrm>
            <a:off x="1735187" y="2263597"/>
            <a:ext cx="1872208" cy="1008112"/>
            <a:chOff x="1735187" y="1912268"/>
            <a:chExt cx="1872208" cy="1008112"/>
          </a:xfrm>
        </p:grpSpPr>
        <p:cxnSp>
          <p:nvCxnSpPr>
            <p:cNvPr id="187" name="Straight Arrow Connector 18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88" name="Straight Arrow Connector 18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cxnSp>
        <p:nvCxnSpPr>
          <p:cNvPr id="194" name="Straight Arrow Connector 193"/>
          <p:cNvCxnSpPr/>
          <p:nvPr/>
        </p:nvCxnSpPr>
        <p:spPr bwMode="auto">
          <a:xfrm>
            <a:off x="1591171" y="6368053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95" name="TextBox 194"/>
          <p:cNvSpPr txBox="1"/>
          <p:nvPr/>
        </p:nvSpPr>
        <p:spPr>
          <a:xfrm>
            <a:off x="1379957" y="737616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Prot</a:t>
            </a:r>
          </a:p>
          <a:p>
            <a:pPr algn="ctr"/>
            <a:r>
              <a:rPr lang="en-US" sz="1600" dirty="0" smtClean="0"/>
              <a:t>Ctrl</a:t>
            </a:r>
            <a:endParaRPr lang="en-GB" sz="1600" dirty="0"/>
          </a:p>
        </p:txBody>
      </p:sp>
      <p:grpSp>
        <p:nvGrpSpPr>
          <p:cNvPr id="6" name="Group 195"/>
          <p:cNvGrpSpPr/>
          <p:nvPr/>
        </p:nvGrpSpPr>
        <p:grpSpPr>
          <a:xfrm flipV="1">
            <a:off x="1735187" y="6368053"/>
            <a:ext cx="1872208" cy="1008112"/>
            <a:chOff x="1735187" y="1912268"/>
            <a:chExt cx="1872208" cy="1008112"/>
          </a:xfrm>
        </p:grpSpPr>
        <p:cxnSp>
          <p:nvCxnSpPr>
            <p:cNvPr id="197" name="Straight Arrow Connector 19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98" name="Straight Arrow Connector 19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80" name="Line 4"/>
          <p:cNvSpPr>
            <a:spLocks noChangeShapeType="1"/>
          </p:cNvSpPr>
          <p:nvPr/>
        </p:nvSpPr>
        <p:spPr bwMode="auto">
          <a:xfrm>
            <a:off x="9303022" y="435182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V="1">
            <a:off x="6710735" y="6440061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" name="Line 34"/>
          <p:cNvSpPr>
            <a:spLocks noChangeShapeType="1"/>
          </p:cNvSpPr>
          <p:nvPr/>
        </p:nvSpPr>
        <p:spPr bwMode="auto">
          <a:xfrm flipV="1">
            <a:off x="9303022" y="6440061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3" name="Line 30"/>
          <p:cNvSpPr>
            <a:spLocks noChangeShapeType="1"/>
          </p:cNvSpPr>
          <p:nvPr/>
        </p:nvSpPr>
        <p:spPr bwMode="auto">
          <a:xfrm flipH="1" flipV="1">
            <a:off x="7286799" y="5647973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Line 34"/>
          <p:cNvSpPr>
            <a:spLocks noChangeShapeType="1"/>
          </p:cNvSpPr>
          <p:nvPr/>
        </p:nvSpPr>
        <p:spPr bwMode="auto">
          <a:xfrm flipV="1">
            <a:off x="7286799" y="3991789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8" name="Line 4"/>
          <p:cNvSpPr>
            <a:spLocks noChangeShapeType="1"/>
          </p:cNvSpPr>
          <p:nvPr/>
        </p:nvSpPr>
        <p:spPr bwMode="auto">
          <a:xfrm>
            <a:off x="7142783" y="4207813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0" name="Line 4"/>
          <p:cNvSpPr>
            <a:spLocks noChangeShapeType="1"/>
          </p:cNvSpPr>
          <p:nvPr/>
        </p:nvSpPr>
        <p:spPr bwMode="auto">
          <a:xfrm flipH="1">
            <a:off x="7142780" y="4207813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04" name="Line 4"/>
          <p:cNvSpPr>
            <a:spLocks noChangeShapeType="1"/>
          </p:cNvSpPr>
          <p:nvPr/>
        </p:nvSpPr>
        <p:spPr bwMode="auto">
          <a:xfrm>
            <a:off x="6710735" y="4317328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10" name="Rectangle 14"/>
          <p:cNvSpPr>
            <a:spLocks noChangeArrowheads="1"/>
          </p:cNvSpPr>
          <p:nvPr/>
        </p:nvSpPr>
        <p:spPr bwMode="auto">
          <a:xfrm>
            <a:off x="6134671" y="319970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120" name="Rectangle 14"/>
          <p:cNvSpPr>
            <a:spLocks noChangeArrowheads="1"/>
          </p:cNvSpPr>
          <p:nvPr/>
        </p:nvSpPr>
        <p:spPr bwMode="auto">
          <a:xfrm>
            <a:off x="8726958" y="3199701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121" name="Rectangle 14"/>
          <p:cNvSpPr>
            <a:spLocks noChangeArrowheads="1"/>
          </p:cNvSpPr>
          <p:nvPr/>
        </p:nvSpPr>
        <p:spPr bwMode="auto">
          <a:xfrm>
            <a:off x="6134671" y="528793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122" name="Rectangle 14"/>
          <p:cNvSpPr>
            <a:spLocks noChangeArrowheads="1"/>
          </p:cNvSpPr>
          <p:nvPr/>
        </p:nvSpPr>
        <p:spPr bwMode="auto">
          <a:xfrm>
            <a:off x="8726958" y="528793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130" name="Line 34"/>
          <p:cNvSpPr>
            <a:spLocks noChangeShapeType="1"/>
          </p:cNvSpPr>
          <p:nvPr/>
        </p:nvSpPr>
        <p:spPr bwMode="auto">
          <a:xfrm flipV="1">
            <a:off x="6710735" y="2551629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1" name="Line 34"/>
          <p:cNvSpPr>
            <a:spLocks noChangeShapeType="1"/>
          </p:cNvSpPr>
          <p:nvPr/>
        </p:nvSpPr>
        <p:spPr bwMode="auto">
          <a:xfrm flipV="1">
            <a:off x="9303022" y="2551629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6710735" y="2263597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6350695" y="3271709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9303022" y="2263597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Rectangle 140"/>
          <p:cNvSpPr/>
          <p:nvPr/>
        </p:nvSpPr>
        <p:spPr bwMode="auto">
          <a:xfrm>
            <a:off x="8942982" y="3271709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1" name="Straight Connector 150"/>
          <p:cNvCxnSpPr/>
          <p:nvPr/>
        </p:nvCxnSpPr>
        <p:spPr bwMode="auto">
          <a:xfrm rot="10800000">
            <a:off x="9303022" y="6296045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Rectangle 152"/>
          <p:cNvSpPr/>
          <p:nvPr/>
        </p:nvSpPr>
        <p:spPr bwMode="auto">
          <a:xfrm>
            <a:off x="8942982" y="608002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4" name="Straight Connector 153"/>
          <p:cNvCxnSpPr/>
          <p:nvPr/>
        </p:nvCxnSpPr>
        <p:spPr bwMode="auto">
          <a:xfrm rot="10800000">
            <a:off x="6710735" y="6296045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Rectangle 155"/>
          <p:cNvSpPr/>
          <p:nvPr/>
        </p:nvSpPr>
        <p:spPr bwMode="auto">
          <a:xfrm>
            <a:off x="6350695" y="608002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DxxxP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7399479" y="212132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</a:t>
            </a:r>
            <a:r>
              <a:rPr lang="en-US" sz="1800" dirty="0" smtClean="0"/>
              <a:t>X</a:t>
            </a:r>
            <a:endParaRPr lang="en-US" sz="1800" dirty="0" smtClean="0"/>
          </a:p>
        </p:txBody>
      </p:sp>
      <p:sp>
        <p:nvSpPr>
          <p:cNvPr id="178" name="TextBox 177"/>
          <p:cNvSpPr txBox="1"/>
          <p:nvPr/>
        </p:nvSpPr>
        <p:spPr>
          <a:xfrm>
            <a:off x="7385063" y="6728093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</a:t>
            </a:r>
            <a:r>
              <a:rPr lang="en-US" sz="1800" dirty="0" smtClean="0"/>
              <a:t>Y</a:t>
            </a:r>
            <a:endParaRPr lang="en-US" sz="1800" dirty="0" smtClean="0"/>
          </a:p>
        </p:txBody>
      </p:sp>
      <p:cxnSp>
        <p:nvCxnSpPr>
          <p:cNvPr id="179" name="Straight Connector 178"/>
          <p:cNvCxnSpPr>
            <a:stCxn id="156" idx="0"/>
            <a:endCxn id="186" idx="2"/>
          </p:cNvCxnSpPr>
          <p:nvPr/>
        </p:nvCxnSpPr>
        <p:spPr bwMode="auto">
          <a:xfrm flipV="1">
            <a:off x="6710735" y="5791989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53" idx="0"/>
            <a:endCxn id="185" idx="2"/>
          </p:cNvCxnSpPr>
          <p:nvPr/>
        </p:nvCxnSpPr>
        <p:spPr bwMode="auto">
          <a:xfrm flipV="1">
            <a:off x="9303022" y="5791989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stCxn id="191" idx="0"/>
            <a:endCxn id="136" idx="2"/>
          </p:cNvCxnSpPr>
          <p:nvPr/>
        </p:nvCxnSpPr>
        <p:spPr bwMode="auto">
          <a:xfrm flipV="1">
            <a:off x="6710735" y="3559741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>
            <a:stCxn id="190" idx="0"/>
            <a:endCxn id="141" idx="2"/>
          </p:cNvCxnSpPr>
          <p:nvPr/>
        </p:nvCxnSpPr>
        <p:spPr bwMode="auto">
          <a:xfrm flipV="1">
            <a:off x="9303022" y="3559741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5" name="Rectangle 184"/>
          <p:cNvSpPr/>
          <p:nvPr/>
        </p:nvSpPr>
        <p:spPr bwMode="auto">
          <a:xfrm>
            <a:off x="8942983" y="5503957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6350696" y="5503957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9" name="Straight Connector 188"/>
          <p:cNvCxnSpPr>
            <a:stCxn id="185" idx="1"/>
            <a:endCxn id="186" idx="3"/>
          </p:cNvCxnSpPr>
          <p:nvPr/>
        </p:nvCxnSpPr>
        <p:spPr bwMode="auto">
          <a:xfrm flipH="1">
            <a:off x="7070776" y="5647973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0" name="Rectangle 189"/>
          <p:cNvSpPr/>
          <p:nvPr/>
        </p:nvSpPr>
        <p:spPr bwMode="auto">
          <a:xfrm>
            <a:off x="8942982" y="391978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350695" y="391978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2" name="Straight Connector 191"/>
          <p:cNvCxnSpPr>
            <a:stCxn id="190" idx="1"/>
            <a:endCxn id="191" idx="3"/>
          </p:cNvCxnSpPr>
          <p:nvPr/>
        </p:nvCxnSpPr>
        <p:spPr bwMode="auto">
          <a:xfrm flipH="1">
            <a:off x="7070775" y="4063797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/>
          <p:cNvCxnSpPr>
            <a:stCxn id="186" idx="0"/>
            <a:endCxn id="191" idx="2"/>
          </p:cNvCxnSpPr>
          <p:nvPr/>
        </p:nvCxnSpPr>
        <p:spPr bwMode="auto">
          <a:xfrm flipH="1" flipV="1">
            <a:off x="6710735" y="4207813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>
            <a:stCxn id="185" idx="0"/>
            <a:endCxn id="190" idx="2"/>
          </p:cNvCxnSpPr>
          <p:nvPr/>
        </p:nvCxnSpPr>
        <p:spPr bwMode="auto">
          <a:xfrm flipH="1" flipV="1">
            <a:off x="9303022" y="4207813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 flipV="1">
            <a:off x="7070775" y="4207813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/>
          <p:cNvCxnSpPr/>
          <p:nvPr/>
        </p:nvCxnSpPr>
        <p:spPr bwMode="auto">
          <a:xfrm flipH="1" flipV="1">
            <a:off x="7070775" y="4207813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06" name="Group 73"/>
          <p:cNvGrpSpPr>
            <a:grpSpLocks/>
          </p:cNvGrpSpPr>
          <p:nvPr/>
        </p:nvGrpSpPr>
        <p:grpSpPr bwMode="auto">
          <a:xfrm>
            <a:off x="6062663" y="4773083"/>
            <a:ext cx="3816424" cy="45719"/>
            <a:chOff x="2862" y="1954"/>
            <a:chExt cx="1225" cy="22"/>
          </a:xfrm>
        </p:grpSpPr>
        <p:sp>
          <p:nvSpPr>
            <p:cNvPr id="207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9" name="Text Box 72"/>
          <p:cNvSpPr txBox="1">
            <a:spLocks noChangeArrowheads="1"/>
          </p:cNvSpPr>
          <p:nvPr/>
        </p:nvSpPr>
        <p:spPr bwMode="auto">
          <a:xfrm>
            <a:off x="5414591" y="4604043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cxnSp>
        <p:nvCxnSpPr>
          <p:cNvPr id="210" name="Straight Arrow Connector 209"/>
          <p:cNvCxnSpPr/>
          <p:nvPr/>
        </p:nvCxnSpPr>
        <p:spPr bwMode="auto">
          <a:xfrm>
            <a:off x="6926759" y="2263597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211" name="TextBox 210"/>
          <p:cNvSpPr txBox="1"/>
          <p:nvPr/>
        </p:nvSpPr>
        <p:spPr>
          <a:xfrm>
            <a:off x="6715545" y="168753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Prot</a:t>
            </a:r>
          </a:p>
          <a:p>
            <a:pPr algn="ctr"/>
            <a:r>
              <a:rPr lang="en-US" sz="1600" dirty="0" smtClean="0"/>
              <a:t>Ctrl</a:t>
            </a:r>
            <a:endParaRPr lang="en-GB" sz="1600" dirty="0"/>
          </a:p>
        </p:txBody>
      </p:sp>
      <p:cxnSp>
        <p:nvCxnSpPr>
          <p:cNvPr id="215" name="Straight Arrow Connector 214"/>
          <p:cNvCxnSpPr/>
          <p:nvPr/>
        </p:nvCxnSpPr>
        <p:spPr bwMode="auto">
          <a:xfrm>
            <a:off x="6926759" y="6368053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6715545" y="737616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Prot</a:t>
            </a:r>
          </a:p>
          <a:p>
            <a:pPr algn="ctr"/>
            <a:r>
              <a:rPr lang="en-US" sz="1600" dirty="0" smtClean="0"/>
              <a:t>Ctrl</a:t>
            </a:r>
            <a:endParaRPr lang="en-GB" sz="1600" dirty="0"/>
          </a:p>
        </p:txBody>
      </p:sp>
      <p:sp>
        <p:nvSpPr>
          <p:cNvPr id="222" name="Freeform 221"/>
          <p:cNvSpPr/>
          <p:nvPr/>
        </p:nvSpPr>
        <p:spPr bwMode="auto">
          <a:xfrm>
            <a:off x="7062716" y="5755842"/>
            <a:ext cx="1890215" cy="1596788"/>
          </a:xfrm>
          <a:custGeom>
            <a:avLst/>
            <a:gdLst>
              <a:gd name="connsiteX0" fmla="*/ 0 w 1890215"/>
              <a:gd name="connsiteY0" fmla="*/ 1596788 h 1596788"/>
              <a:gd name="connsiteX1" fmla="*/ 13648 w 1890215"/>
              <a:gd name="connsiteY1" fmla="*/ 450377 h 1596788"/>
              <a:gd name="connsiteX2" fmla="*/ 191069 w 1890215"/>
              <a:gd name="connsiteY2" fmla="*/ 0 h 1596788"/>
              <a:gd name="connsiteX3" fmla="*/ 1815153 w 1890215"/>
              <a:gd name="connsiteY3" fmla="*/ 0 h 1596788"/>
              <a:gd name="connsiteX4" fmla="*/ 1890215 w 1890215"/>
              <a:gd name="connsiteY4" fmla="*/ 593678 h 159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215" h="1596788">
                <a:moveTo>
                  <a:pt x="0" y="1596788"/>
                </a:moveTo>
                <a:lnTo>
                  <a:pt x="13648" y="450377"/>
                </a:lnTo>
                <a:lnTo>
                  <a:pt x="191069" y="0"/>
                </a:lnTo>
                <a:lnTo>
                  <a:pt x="1815153" y="0"/>
                </a:lnTo>
                <a:lnTo>
                  <a:pt x="1890215" y="593678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Freeform 222"/>
          <p:cNvSpPr/>
          <p:nvPr/>
        </p:nvSpPr>
        <p:spPr bwMode="auto">
          <a:xfrm flipV="1">
            <a:off x="7063779" y="2263597"/>
            <a:ext cx="1890215" cy="1596788"/>
          </a:xfrm>
          <a:custGeom>
            <a:avLst/>
            <a:gdLst>
              <a:gd name="connsiteX0" fmla="*/ 0 w 1890215"/>
              <a:gd name="connsiteY0" fmla="*/ 1596788 h 1596788"/>
              <a:gd name="connsiteX1" fmla="*/ 13648 w 1890215"/>
              <a:gd name="connsiteY1" fmla="*/ 450377 h 1596788"/>
              <a:gd name="connsiteX2" fmla="*/ 191069 w 1890215"/>
              <a:gd name="connsiteY2" fmla="*/ 0 h 1596788"/>
              <a:gd name="connsiteX3" fmla="*/ 1815153 w 1890215"/>
              <a:gd name="connsiteY3" fmla="*/ 0 h 1596788"/>
              <a:gd name="connsiteX4" fmla="*/ 1890215 w 1890215"/>
              <a:gd name="connsiteY4" fmla="*/ 593678 h 1596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0215" h="1596788">
                <a:moveTo>
                  <a:pt x="0" y="1596788"/>
                </a:moveTo>
                <a:lnTo>
                  <a:pt x="13648" y="450377"/>
                </a:lnTo>
                <a:lnTo>
                  <a:pt x="191069" y="0"/>
                </a:lnTo>
                <a:lnTo>
                  <a:pt x="1815153" y="0"/>
                </a:lnTo>
                <a:lnTo>
                  <a:pt x="1890215" y="593678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4" name="Straight Arrow Connector 223"/>
          <p:cNvCxnSpPr/>
          <p:nvPr/>
        </p:nvCxnSpPr>
        <p:spPr bwMode="auto">
          <a:xfrm>
            <a:off x="6991771" y="3559741"/>
            <a:ext cx="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26" name="Straight Arrow Connector 225"/>
          <p:cNvCxnSpPr/>
          <p:nvPr/>
        </p:nvCxnSpPr>
        <p:spPr bwMode="auto">
          <a:xfrm>
            <a:off x="9007995" y="3559741"/>
            <a:ext cx="0" cy="36004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>
            <a:off x="9007995" y="5791989"/>
            <a:ext cx="0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6991771" y="5791989"/>
            <a:ext cx="0" cy="28803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32" name="Straight Connector 231"/>
          <p:cNvCxnSpPr/>
          <p:nvPr/>
        </p:nvCxnSpPr>
        <p:spPr bwMode="auto">
          <a:xfrm flipH="1">
            <a:off x="655067" y="3703757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3" name="Straight Connector 232"/>
          <p:cNvCxnSpPr/>
          <p:nvPr/>
        </p:nvCxnSpPr>
        <p:spPr bwMode="auto">
          <a:xfrm flipH="1">
            <a:off x="655067" y="5936005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sp>
        <p:nvSpPr>
          <p:cNvPr id="235" name="TextBox 234"/>
          <p:cNvSpPr txBox="1"/>
          <p:nvPr/>
        </p:nvSpPr>
        <p:spPr>
          <a:xfrm>
            <a:off x="4755644" y="3415725"/>
            <a:ext cx="11785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EC Type 1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or </a:t>
            </a:r>
            <a:r>
              <a:rPr lang="en-US" sz="1600" dirty="0" smtClean="0">
                <a:solidFill>
                  <a:srgbClr val="C00000"/>
                </a:solidFill>
              </a:rPr>
              <a:t>Type 2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(virtual)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ref</a:t>
            </a:r>
            <a:r>
              <a:rPr lang="en-US" sz="1600" dirty="0" smtClean="0">
                <a:solidFill>
                  <a:srgbClr val="C00000"/>
                </a:solidFill>
              </a:rPr>
              <a:t>. points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36" name="Straight Connector 235"/>
          <p:cNvCxnSpPr/>
          <p:nvPr/>
        </p:nvCxnSpPr>
        <p:spPr bwMode="auto">
          <a:xfrm flipH="1">
            <a:off x="5623619" y="3703757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37" name="Straight Connector 236"/>
          <p:cNvCxnSpPr/>
          <p:nvPr/>
        </p:nvCxnSpPr>
        <p:spPr bwMode="auto">
          <a:xfrm flipH="1">
            <a:off x="5623619" y="5936005"/>
            <a:ext cx="424847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lgDashDotDot"/>
            <a:round/>
            <a:headEnd type="none" w="med" len="med"/>
            <a:tailEnd type="none" w="med" len="med"/>
          </a:ln>
          <a:effectLst/>
        </p:spPr>
      </p:cxnSp>
      <p:sp>
        <p:nvSpPr>
          <p:cNvPr id="238" name="TextBox 237"/>
          <p:cNvSpPr txBox="1"/>
          <p:nvPr/>
        </p:nvSpPr>
        <p:spPr>
          <a:xfrm>
            <a:off x="4747032" y="5647973"/>
            <a:ext cx="11785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EC Type 1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or </a:t>
            </a:r>
            <a:r>
              <a:rPr lang="en-US" sz="1600" dirty="0" smtClean="0">
                <a:solidFill>
                  <a:srgbClr val="C00000"/>
                </a:solidFill>
              </a:rPr>
              <a:t>Type 2</a:t>
            </a:r>
            <a:endParaRPr lang="en-US" sz="1600" dirty="0" smtClean="0">
              <a:solidFill>
                <a:srgbClr val="C00000"/>
              </a:solidFill>
            </a:endParaRP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(virtual)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ref</a:t>
            </a:r>
            <a:r>
              <a:rPr lang="en-US" sz="1600" dirty="0" smtClean="0">
                <a:solidFill>
                  <a:srgbClr val="C00000"/>
                </a:solidFill>
              </a:rPr>
              <a:t>. points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1562483" y="1291198"/>
            <a:ext cx="247696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INDEPENDENT</a:t>
            </a:r>
            <a:endParaRPr lang="en-GB" u="sng" dirty="0">
              <a:solidFill>
                <a:srgbClr val="C0000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6943175" y="1291198"/>
            <a:ext cx="237276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>
                <a:solidFill>
                  <a:srgbClr val="C00000"/>
                </a:solidFill>
              </a:rPr>
              <a:t>INTERACTING</a:t>
            </a:r>
            <a:endParaRPr lang="en-GB" u="sng" dirty="0">
              <a:solidFill>
                <a:srgbClr val="C00000"/>
              </a:solidFill>
            </a:endParaRPr>
          </a:p>
        </p:txBody>
      </p:sp>
      <p:sp>
        <p:nvSpPr>
          <p:cNvPr id="241" name="Rounded Rectangular Callout 240"/>
          <p:cNvSpPr/>
          <p:nvPr/>
        </p:nvSpPr>
        <p:spPr bwMode="auto">
          <a:xfrm>
            <a:off x="4471491" y="2128292"/>
            <a:ext cx="1872208" cy="576064"/>
          </a:xfrm>
          <a:prstGeom prst="wedgeRoundRectCallout">
            <a:avLst>
              <a:gd name="adj1" fmla="val -63200"/>
              <a:gd name="adj2" fmla="val 154057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Distributed XXX Protection process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independent of protection type in carrier networks and interconnected via set of S-VLAN/BSI reference points, possibly located inside EC switch fabric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560340"/>
            <a:ext cx="9604375" cy="4154537"/>
          </a:xfrm>
        </p:spPr>
        <p:txBody>
          <a:bodyPr/>
          <a:lstStyle/>
          <a:p>
            <a:pPr marL="0" indent="0"/>
            <a:r>
              <a:rPr lang="en-US" dirty="0" smtClean="0"/>
              <a:t>Seems to be the best approach</a:t>
            </a:r>
          </a:p>
          <a:p>
            <a:pPr marL="0" indent="0"/>
            <a:r>
              <a:rPr lang="en-US" dirty="0" smtClean="0"/>
              <a:t>Faults/degradation in carrier network does not impact DRNI status and fault/degradation in DRNI “network” does not impact protection status in carrier network</a:t>
            </a:r>
          </a:p>
          <a:p>
            <a:pPr marL="898525" lvl="1" indent="-366713"/>
            <a:r>
              <a:rPr lang="en-US" dirty="0" smtClean="0"/>
              <a:t>Need to verify that there is no interaction/information exchange necessary between DRNI and protection used in carrier network</a:t>
            </a:r>
            <a:endParaRPr lang="en-GB" dirty="0" smtClean="0"/>
          </a:p>
          <a:p>
            <a:pPr marL="0" indent="0"/>
            <a:r>
              <a:rPr lang="en-US" dirty="0" smtClean="0"/>
              <a:t>Allows to develop DRNI independent of the set of protection types used in carrier networks</a:t>
            </a:r>
          </a:p>
          <a:p>
            <a:pPr marL="0" indent="0"/>
            <a:r>
              <a:rPr lang="en-US" dirty="0" smtClean="0"/>
              <a:t>Allows to develop distributed versions of the set of protection types used in carrier networks independent of DRNI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Introduction</a:t>
            </a:r>
            <a:endParaRPr lang="en-GB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 bwMode="auto">
          <a:xfrm>
            <a:off x="533400" y="2272308"/>
            <a:ext cx="9604375" cy="487461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sz="2400" dirty="0" smtClean="0">
                <a:hlinkClick r:id="rId3"/>
              </a:rPr>
              <a:t>http://www.ieee802.org/1/files/public/docs2011/axbq-vissers-drni-and-sncp-interworking-0511-v00.pptx</a:t>
            </a:r>
            <a:r>
              <a:rPr lang="en-US" sz="2400" dirty="0" smtClean="0"/>
              <a:t> presented “DRNI and G.8031 ETH SNCP interworking” aspects</a:t>
            </a:r>
          </a:p>
          <a:p>
            <a:pPr marL="0" indent="0" eaLnBrk="1" hangingPunct="1"/>
            <a:r>
              <a:rPr lang="en-US" sz="2400" dirty="0" smtClean="0"/>
              <a:t>G.8031 ETH SNCP operates in the MEF “Ethernet Services Layer”</a:t>
            </a:r>
          </a:p>
          <a:p>
            <a:pPr marL="0" indent="0" eaLnBrk="1" hangingPunct="1"/>
            <a:r>
              <a:rPr lang="en-US" sz="2400" dirty="0" smtClean="0"/>
              <a:t>Interworking aspects of DRNI with protection switching inside the MEF “Transport Services Layer” were not included in the above presentation</a:t>
            </a:r>
          </a:p>
          <a:p>
            <a:pPr marL="0" indent="0" eaLnBrk="1" hangingPunct="1"/>
            <a:r>
              <a:rPr lang="en-US" sz="2400" dirty="0" smtClean="0"/>
              <a:t>This </a:t>
            </a:r>
            <a:r>
              <a:rPr lang="en-US" sz="2400" smtClean="0"/>
              <a:t>presentation introduces some </a:t>
            </a:r>
            <a:r>
              <a:rPr lang="en-US" sz="2400" dirty="0" smtClean="0"/>
              <a:t>of the Transport Services Layer protection switching methods that may interact with DRNI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within the MEF Ethernet Services Architecture</a:t>
            </a:r>
            <a:endParaRPr lang="en-GB" dirty="0"/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775075" y="1360710"/>
            <a:ext cx="4953000" cy="4872038"/>
            <a:chOff x="1295400" y="914400"/>
            <a:chExt cx="4953000" cy="4872038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419350" y="3814763"/>
              <a:ext cx="3829050" cy="1195387"/>
              <a:chOff x="2952" y="3259"/>
              <a:chExt cx="1374" cy="590"/>
            </a:xfrm>
          </p:grpSpPr>
          <p:grpSp>
            <p:nvGrpSpPr>
              <p:cNvPr id="63" name="Group 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65" name="Freeform 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Freeform 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2419350" y="3024188"/>
              <a:ext cx="3829050" cy="1152525"/>
              <a:chOff x="2952" y="2867"/>
              <a:chExt cx="1374" cy="570"/>
            </a:xfrm>
          </p:grpSpPr>
          <p:grpSp>
            <p:nvGrpSpPr>
              <p:cNvPr id="59" name="Group 9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61" name="Freeform 10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Freeform 11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0" name="Rectangle 12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2419350" y="2320925"/>
              <a:ext cx="3829050" cy="1114425"/>
              <a:chOff x="2952" y="2520"/>
              <a:chExt cx="1374" cy="551"/>
            </a:xfrm>
          </p:grpSpPr>
          <p:grpSp>
            <p:nvGrpSpPr>
              <p:cNvPr id="55" name="Group 14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57" name="Freeform 15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Freeform 16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6" name="Rectangle 17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1857375" y="4211638"/>
              <a:ext cx="3829050" cy="1192212"/>
              <a:chOff x="2952" y="3259"/>
              <a:chExt cx="1374" cy="590"/>
            </a:xfrm>
          </p:grpSpPr>
          <p:grpSp>
            <p:nvGrpSpPr>
              <p:cNvPr id="51" name="Group 19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53" name="Freeform 20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Freeform 21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2" name="Rectangle 22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1857375" y="3417888"/>
              <a:ext cx="3829050" cy="1154112"/>
              <a:chOff x="2952" y="2867"/>
              <a:chExt cx="1374" cy="570"/>
            </a:xfrm>
          </p:grpSpPr>
          <p:grpSp>
            <p:nvGrpSpPr>
              <p:cNvPr id="47" name="Group 24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49" name="Freeform 25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Freeform 26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8" name="Rectangle 27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1857375" y="2716213"/>
              <a:ext cx="3829050" cy="1112837"/>
              <a:chOff x="2952" y="2520"/>
              <a:chExt cx="1374" cy="551"/>
            </a:xfrm>
          </p:grpSpPr>
          <p:grpSp>
            <p:nvGrpSpPr>
              <p:cNvPr id="43" name="Group 29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45" name="Freeform 30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Freeform 31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4" name="Rectangle 32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1295400" y="4591050"/>
              <a:ext cx="3830638" cy="1195388"/>
              <a:chOff x="2952" y="3259"/>
              <a:chExt cx="1374" cy="590"/>
            </a:xfrm>
          </p:grpSpPr>
          <p:grpSp>
            <p:nvGrpSpPr>
              <p:cNvPr id="39" name="Group 3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41" name="Freeform 3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Freeform 3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5400" y="3800475"/>
              <a:ext cx="3830638" cy="1150938"/>
              <a:chOff x="2952" y="2867"/>
              <a:chExt cx="1374" cy="570"/>
            </a:xfrm>
          </p:grpSpPr>
          <p:grpSp>
            <p:nvGrpSpPr>
              <p:cNvPr id="35" name="Group 39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37" name="Freeform 40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Freeform 41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1295400" y="3097213"/>
              <a:ext cx="3830638" cy="1114425"/>
              <a:chOff x="2952" y="2520"/>
              <a:chExt cx="1374" cy="551"/>
            </a:xfrm>
          </p:grpSpPr>
          <p:grpSp>
            <p:nvGrpSpPr>
              <p:cNvPr id="31" name="Group 44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33" name="Freeform 45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Freeform 46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2" name="Rectangle 47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Rectangle 48"/>
            <p:cNvSpPr>
              <a:spLocks noChangeArrowheads="1"/>
            </p:cNvSpPr>
            <p:nvPr/>
          </p:nvSpPr>
          <p:spPr bwMode="auto">
            <a:xfrm rot="-5400000">
              <a:off x="4414838" y="4405312"/>
              <a:ext cx="965200" cy="225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Data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6" name="Rectangle 49"/>
            <p:cNvSpPr>
              <a:spLocks noChangeArrowheads="1"/>
            </p:cNvSpPr>
            <p:nvPr/>
          </p:nvSpPr>
          <p:spPr bwMode="auto">
            <a:xfrm rot="-5400000">
              <a:off x="4787900" y="4030663"/>
              <a:ext cx="1227138" cy="227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Control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7" name="Rectangle 50"/>
            <p:cNvSpPr>
              <a:spLocks noChangeArrowheads="1"/>
            </p:cNvSpPr>
            <p:nvPr/>
          </p:nvSpPr>
          <p:spPr bwMode="auto">
            <a:xfrm rot="-5400000">
              <a:off x="5051425" y="3586163"/>
              <a:ext cx="1709738" cy="227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Management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8" name="Rectangle 52"/>
            <p:cNvSpPr>
              <a:spLocks noChangeArrowheads="1"/>
            </p:cNvSpPr>
            <p:nvPr/>
          </p:nvSpPr>
          <p:spPr bwMode="auto">
            <a:xfrm>
              <a:off x="1351856" y="4994350"/>
              <a:ext cx="316879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010000"/>
                  </a:solidFill>
                </a:rPr>
                <a:t>Transport Services Layer                     </a:t>
              </a:r>
              <a:endParaRPr lang="en-US" sz="4800" dirty="0">
                <a:latin typeface="Times New Roman" pitchFamily="18" charset="0"/>
              </a:endParaRPr>
            </a:p>
          </p:txBody>
        </p:sp>
        <p:sp>
          <p:nvSpPr>
            <p:cNvPr id="19" name="Rectangle 54"/>
            <p:cNvSpPr>
              <a:spLocks noChangeArrowheads="1"/>
            </p:cNvSpPr>
            <p:nvPr/>
          </p:nvSpPr>
          <p:spPr bwMode="auto">
            <a:xfrm>
              <a:off x="4487863" y="5408613"/>
              <a:ext cx="34925" cy="147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1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0" name="Rectangle 55"/>
            <p:cNvSpPr>
              <a:spLocks noChangeArrowheads="1"/>
            </p:cNvSpPr>
            <p:nvPr/>
          </p:nvSpPr>
          <p:spPr bwMode="auto">
            <a:xfrm>
              <a:off x="1479550" y="4438650"/>
              <a:ext cx="28082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Ethernet Services Layer       </a:t>
              </a:r>
              <a:endParaRPr lang="en-US" sz="3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" name="Rectangle 57"/>
            <p:cNvSpPr>
              <a:spLocks noChangeArrowheads="1"/>
            </p:cNvSpPr>
            <p:nvPr/>
          </p:nvSpPr>
          <p:spPr bwMode="auto">
            <a:xfrm>
              <a:off x="1439863" y="3703638"/>
              <a:ext cx="295433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00"/>
                  </a:solidFill>
                </a:rPr>
                <a:t>Application Services Layer                </a:t>
              </a:r>
              <a:endParaRPr lang="en-US" sz="3200" b="1" dirty="0">
                <a:latin typeface="Times New Roman" pitchFamily="18" charset="0"/>
              </a:endParaRPr>
            </a:p>
          </p:txBody>
        </p:sp>
        <p:sp>
          <p:nvSpPr>
            <p:cNvPr id="22" name="Rectangle 59"/>
            <p:cNvSpPr>
              <a:spLocks noChangeArrowheads="1"/>
            </p:cNvSpPr>
            <p:nvPr/>
          </p:nvSpPr>
          <p:spPr bwMode="auto">
            <a:xfrm>
              <a:off x="4078288" y="3851275"/>
              <a:ext cx="44450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grpSp>
          <p:nvGrpSpPr>
            <p:cNvPr id="23" name="Group 33"/>
            <p:cNvGrpSpPr>
              <a:grpSpLocks/>
            </p:cNvGrpSpPr>
            <p:nvPr/>
          </p:nvGrpSpPr>
          <p:grpSpPr bwMode="auto">
            <a:xfrm>
              <a:off x="2418236" y="1397715"/>
              <a:ext cx="3830163" cy="1147763"/>
              <a:chOff x="2952" y="3259"/>
              <a:chExt cx="1374" cy="590"/>
            </a:xfrm>
          </p:grpSpPr>
          <p:grpSp>
            <p:nvGrpSpPr>
              <p:cNvPr id="27" name="Group 3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29" name="Freeform 3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Freeform 3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Rectangle 3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Rectangle 54"/>
            <p:cNvSpPr>
              <a:spLocks noChangeArrowheads="1"/>
            </p:cNvSpPr>
            <p:nvPr/>
          </p:nvSpPr>
          <p:spPr bwMode="auto">
            <a:xfrm>
              <a:off x="5629895" y="2168704"/>
              <a:ext cx="35103" cy="146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1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5" name="Rectangle 59"/>
            <p:cNvSpPr>
              <a:spLocks noChangeArrowheads="1"/>
            </p:cNvSpPr>
            <p:nvPr/>
          </p:nvSpPr>
          <p:spPr bwMode="auto">
            <a:xfrm>
              <a:off x="5144154" y="914400"/>
              <a:ext cx="44464" cy="194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6" name="Rectangle 57"/>
            <p:cNvSpPr>
              <a:spLocks noChangeArrowheads="1"/>
            </p:cNvSpPr>
            <p:nvPr/>
          </p:nvSpPr>
          <p:spPr bwMode="auto">
            <a:xfrm>
              <a:off x="2438400" y="1941513"/>
              <a:ext cx="3276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Ordering , Provisioning, Billing,</a:t>
              </a:r>
            </a:p>
            <a:p>
              <a:pPr algn="ctr">
                <a:defRPr/>
              </a:pPr>
              <a:r>
                <a:rPr lang="en-US" sz="16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Management and Support</a:t>
              </a:r>
            </a:p>
          </p:txBody>
        </p:sp>
      </p:grpSp>
      <p:sp>
        <p:nvSpPr>
          <p:cNvPr id="70" name="Rounded Rectangular Callout 69"/>
          <p:cNvSpPr/>
          <p:nvPr/>
        </p:nvSpPr>
        <p:spPr bwMode="auto">
          <a:xfrm>
            <a:off x="1807195" y="2992388"/>
            <a:ext cx="2880320" cy="864096"/>
          </a:xfrm>
          <a:prstGeom prst="wedgeRoundRectCallout">
            <a:avLst>
              <a:gd name="adj1" fmla="val 64068"/>
              <a:gd name="adj2" fmla="val 15533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DRNI is performed in this layer, which is an ETH(S-VLAN)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 or ETH(BSI) layer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439043" y="6592788"/>
            <a:ext cx="4032448" cy="1080120"/>
          </a:xfrm>
          <a:prstGeom prst="wedgeRoundRectCallout">
            <a:avLst>
              <a:gd name="adj1" fmla="val 64229"/>
              <a:gd name="adj2" fmla="val -92932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0" dirty="0" smtClean="0">
                <a:latin typeface="Arial" charset="0"/>
              </a:rPr>
              <a:t>EC signals are transported over p2p VLAN, ESP, PW, transport-LSP, VC-n, ODUk, mp2mp B-VLAN, mp2p LSP+p2p PW connections and 802.3 links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ounded Rectangular Callout 71"/>
          <p:cNvSpPr/>
          <p:nvPr/>
        </p:nvSpPr>
        <p:spPr bwMode="auto">
          <a:xfrm>
            <a:off x="1087115" y="4216524"/>
            <a:ext cx="2880320" cy="648072"/>
          </a:xfrm>
          <a:prstGeom prst="wedgeRoundRectCallout">
            <a:avLst>
              <a:gd name="adj1" fmla="val 83825"/>
              <a:gd name="adj2" fmla="val 7117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This layer supports Ethernet Connections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 (EC)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ounded Rectangular Callout 72"/>
          <p:cNvSpPr/>
          <p:nvPr/>
        </p:nvSpPr>
        <p:spPr bwMode="auto">
          <a:xfrm>
            <a:off x="1159123" y="5296644"/>
            <a:ext cx="2808312" cy="936104"/>
          </a:xfrm>
          <a:prstGeom prst="wedgeRoundRectCallout">
            <a:avLst>
              <a:gd name="adj1" fmla="val 81893"/>
              <a:gd name="adj2" fmla="val -62532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sng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EC</a:t>
            </a:r>
            <a:r>
              <a:rPr lang="en-US" sz="1600" b="0" u="sng" dirty="0" smtClean="0">
                <a:latin typeface="Arial" charset="0"/>
              </a:rPr>
              <a:t> protection switching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G.8031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 ETH SNCP</a:t>
            </a:r>
            <a:br>
              <a:rPr kumimoji="0" lang="en-US" sz="1600" b="0" i="0" u="none" strike="noStrike" cap="none" normalizeH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p802.1AX</a:t>
            </a:r>
            <a:r>
              <a:rPr lang="en-US" sz="1600" b="0" dirty="0" smtClean="0">
                <a:latin typeface="Arial" charset="0"/>
              </a:rPr>
              <a:t>bq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DRNI </a:t>
            </a:r>
            <a:endParaRPr kumimoji="0" lang="en-GB" sz="1600" b="0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ounded Rectangular Callout 68"/>
          <p:cNvSpPr/>
          <p:nvPr/>
        </p:nvSpPr>
        <p:spPr bwMode="auto">
          <a:xfrm>
            <a:off x="5191571" y="6520780"/>
            <a:ext cx="5040560" cy="1296144"/>
          </a:xfrm>
          <a:prstGeom prst="wedgeRoundRectCallout">
            <a:avLst>
              <a:gd name="adj1" fmla="val -20973"/>
              <a:gd name="adj2" fmla="val -85625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u="sng" dirty="0" smtClean="0">
                <a:solidFill>
                  <a:srgbClr val="C00000"/>
                </a:solidFill>
                <a:latin typeface="Arial" charset="0"/>
              </a:rPr>
              <a:t>Transport Service Layer protection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 alternatives: ESP protection, VC-n protection, ODUk protection, transport-LSP protection, G.8032 ERP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Line 36"/>
          <p:cNvSpPr>
            <a:spLocks noChangeShapeType="1"/>
          </p:cNvSpPr>
          <p:nvPr/>
        </p:nvSpPr>
        <p:spPr bwMode="auto">
          <a:xfrm flipH="1">
            <a:off x="6359464" y="2472566"/>
            <a:ext cx="1787079" cy="115212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89" name="Line 36"/>
          <p:cNvSpPr>
            <a:spLocks noChangeShapeType="1"/>
          </p:cNvSpPr>
          <p:nvPr/>
        </p:nvSpPr>
        <p:spPr bwMode="auto">
          <a:xfrm rot="16200000" flipH="1">
            <a:off x="6631731" y="2272309"/>
            <a:ext cx="1152128" cy="158417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9" name="Line 36"/>
          <p:cNvSpPr>
            <a:spLocks noChangeShapeType="1"/>
          </p:cNvSpPr>
          <p:nvPr/>
        </p:nvSpPr>
        <p:spPr bwMode="auto">
          <a:xfrm flipH="1">
            <a:off x="4455725" y="2400558"/>
            <a:ext cx="1770777" cy="129614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2" name="Line 36"/>
          <p:cNvSpPr>
            <a:spLocks noChangeShapeType="1"/>
          </p:cNvSpPr>
          <p:nvPr/>
        </p:nvSpPr>
        <p:spPr bwMode="auto">
          <a:xfrm flipH="1" flipV="1">
            <a:off x="4399483" y="2416323"/>
            <a:ext cx="1728192" cy="129614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0" name="Line 36"/>
          <p:cNvSpPr>
            <a:spLocks noChangeShapeType="1"/>
          </p:cNvSpPr>
          <p:nvPr/>
        </p:nvSpPr>
        <p:spPr bwMode="auto">
          <a:xfrm rot="16200000" flipH="1">
            <a:off x="6703739" y="2200300"/>
            <a:ext cx="1152128" cy="158417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" name="Rectangle 314"/>
          <p:cNvSpPr/>
          <p:nvPr/>
        </p:nvSpPr>
        <p:spPr bwMode="auto">
          <a:xfrm>
            <a:off x="9152011" y="4792588"/>
            <a:ext cx="576064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5407595" y="6088732"/>
            <a:ext cx="360040" cy="122413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4831531" y="6088732"/>
            <a:ext cx="360040" cy="122413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6919763" y="6088732"/>
            <a:ext cx="648072" cy="100811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855867" y="5512668"/>
            <a:ext cx="720080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5911651" y="5512668"/>
            <a:ext cx="72008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3967435" y="5512668"/>
            <a:ext cx="720080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3031331" y="5512668"/>
            <a:ext cx="720080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2167235" y="5512668"/>
            <a:ext cx="648072" cy="108012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1015107" y="4792588"/>
            <a:ext cx="576064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1" name="Line 36"/>
          <p:cNvSpPr>
            <a:spLocks noChangeShapeType="1"/>
          </p:cNvSpPr>
          <p:nvPr/>
        </p:nvSpPr>
        <p:spPr bwMode="auto">
          <a:xfrm flipH="1">
            <a:off x="6271691" y="2416324"/>
            <a:ext cx="1778522" cy="1152128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2" name="Line 36"/>
          <p:cNvSpPr>
            <a:spLocks noChangeShapeType="1"/>
          </p:cNvSpPr>
          <p:nvPr/>
        </p:nvSpPr>
        <p:spPr bwMode="auto">
          <a:xfrm flipH="1">
            <a:off x="4478338" y="2344316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3" name="Line 36"/>
          <p:cNvSpPr>
            <a:spLocks noChangeShapeType="1"/>
          </p:cNvSpPr>
          <p:nvPr/>
        </p:nvSpPr>
        <p:spPr bwMode="auto">
          <a:xfrm flipH="1" flipV="1">
            <a:off x="4471491" y="2344316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4" name="AutoShape 38"/>
          <p:cNvSpPr>
            <a:spLocks noChangeArrowheads="1"/>
          </p:cNvSpPr>
          <p:nvPr/>
        </p:nvSpPr>
        <p:spPr bwMode="auto">
          <a:xfrm flipH="1">
            <a:off x="8361363" y="1911920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3115" name="Line 39"/>
          <p:cNvSpPr>
            <a:spLocks noChangeShapeType="1"/>
          </p:cNvSpPr>
          <p:nvPr/>
        </p:nvSpPr>
        <p:spPr bwMode="auto">
          <a:xfrm flipH="1" flipV="1">
            <a:off x="8361363" y="2272283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7" name="AutoShape 23"/>
          <p:cNvSpPr>
            <a:spLocks noChangeArrowheads="1"/>
          </p:cNvSpPr>
          <p:nvPr/>
        </p:nvSpPr>
        <p:spPr bwMode="auto">
          <a:xfrm>
            <a:off x="1519238" y="1911920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3118" name="AutoShape 20"/>
          <p:cNvSpPr>
            <a:spLocks noChangeArrowheads="1"/>
          </p:cNvSpPr>
          <p:nvPr/>
        </p:nvSpPr>
        <p:spPr bwMode="auto">
          <a:xfrm>
            <a:off x="6415088" y="1911920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000" dirty="0" smtClean="0"/>
              <a:t>PBB-TE</a:t>
            </a:r>
          </a:p>
          <a:p>
            <a:pPr algn="ctr"/>
            <a:r>
              <a:rPr lang="nl-NL" sz="2000" dirty="0" smtClean="0"/>
              <a:t>Metro</a:t>
            </a:r>
          </a:p>
          <a:p>
            <a:pPr algn="ctr"/>
            <a:endParaRPr lang="nl-NL" sz="2000" dirty="0" smtClean="0"/>
          </a:p>
          <a:p>
            <a:pPr algn="ctr"/>
            <a:endParaRPr lang="nl-NL" sz="2000" dirty="0" smtClean="0"/>
          </a:p>
          <a:p>
            <a:pPr algn="ctr"/>
            <a:endParaRPr lang="en-US" sz="2000" dirty="0"/>
          </a:p>
        </p:txBody>
      </p:sp>
      <p:sp>
        <p:nvSpPr>
          <p:cNvPr id="3119" name="AutoShape 12"/>
          <p:cNvSpPr>
            <a:spLocks noChangeArrowheads="1"/>
          </p:cNvSpPr>
          <p:nvPr/>
        </p:nvSpPr>
        <p:spPr bwMode="auto">
          <a:xfrm>
            <a:off x="4471988" y="1911920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000" dirty="0" smtClean="0"/>
              <a:t>EOTN</a:t>
            </a:r>
          </a:p>
          <a:p>
            <a:pPr algn="ctr"/>
            <a:r>
              <a:rPr lang="nl-NL" sz="2000" dirty="0" smtClean="0"/>
              <a:t>Core</a:t>
            </a:r>
          </a:p>
          <a:p>
            <a:pPr algn="ctr"/>
            <a:endParaRPr lang="nl-NL" sz="2000" dirty="0" smtClean="0"/>
          </a:p>
          <a:p>
            <a:pPr algn="ctr"/>
            <a:endParaRPr lang="nl-NL" sz="2000" dirty="0" smtClean="0"/>
          </a:p>
          <a:p>
            <a:pPr algn="ctr"/>
            <a:endParaRPr lang="nl-NL" sz="2000" dirty="0"/>
          </a:p>
        </p:txBody>
      </p:sp>
      <p:sp>
        <p:nvSpPr>
          <p:cNvPr id="3120" name="AutoShape 11"/>
          <p:cNvSpPr>
            <a:spLocks noChangeArrowheads="1"/>
          </p:cNvSpPr>
          <p:nvPr/>
        </p:nvSpPr>
        <p:spPr bwMode="auto">
          <a:xfrm>
            <a:off x="2600325" y="1911920"/>
            <a:ext cx="1584325" cy="216058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000" dirty="0" smtClean="0"/>
              <a:t>Ethernet</a:t>
            </a:r>
          </a:p>
          <a:p>
            <a:pPr algn="ctr"/>
            <a:r>
              <a:rPr lang="nl-NL" sz="2000" dirty="0" smtClean="0"/>
              <a:t>Metro</a:t>
            </a:r>
            <a:endParaRPr lang="nl-NL" sz="2000" dirty="0"/>
          </a:p>
        </p:txBody>
      </p:sp>
      <p:sp>
        <p:nvSpPr>
          <p:cNvPr id="3121" name="Rectangle 7"/>
          <p:cNvSpPr>
            <a:spLocks noChangeArrowheads="1"/>
          </p:cNvSpPr>
          <p:nvPr/>
        </p:nvSpPr>
        <p:spPr bwMode="auto">
          <a:xfrm>
            <a:off x="3176588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3122" name="Rectangle 8"/>
          <p:cNvSpPr>
            <a:spLocks noChangeArrowheads="1"/>
          </p:cNvSpPr>
          <p:nvPr/>
        </p:nvSpPr>
        <p:spPr bwMode="auto">
          <a:xfrm>
            <a:off x="3176588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3123" name="Rectangle 9"/>
          <p:cNvSpPr>
            <a:spLocks noChangeArrowheads="1"/>
          </p:cNvSpPr>
          <p:nvPr/>
        </p:nvSpPr>
        <p:spPr bwMode="auto">
          <a:xfrm>
            <a:off x="4111625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3124" name="Rectangle 10"/>
          <p:cNvSpPr>
            <a:spLocks noChangeArrowheads="1"/>
          </p:cNvSpPr>
          <p:nvPr/>
        </p:nvSpPr>
        <p:spPr bwMode="auto">
          <a:xfrm>
            <a:off x="4113213" y="205638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3125" name="Rectangle 13"/>
          <p:cNvSpPr>
            <a:spLocks noChangeArrowheads="1"/>
          </p:cNvSpPr>
          <p:nvPr/>
        </p:nvSpPr>
        <p:spPr bwMode="auto">
          <a:xfrm>
            <a:off x="9080500" y="277710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3126" name="Rectangle 14"/>
          <p:cNvSpPr>
            <a:spLocks noChangeArrowheads="1"/>
          </p:cNvSpPr>
          <p:nvPr/>
        </p:nvSpPr>
        <p:spPr bwMode="auto">
          <a:xfrm>
            <a:off x="6056313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3127" name="Rectangle 15"/>
          <p:cNvSpPr>
            <a:spLocks noChangeArrowheads="1"/>
          </p:cNvSpPr>
          <p:nvPr/>
        </p:nvSpPr>
        <p:spPr bwMode="auto">
          <a:xfrm>
            <a:off x="6056313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3128" name="Rectangle 18"/>
          <p:cNvSpPr>
            <a:spLocks noChangeArrowheads="1"/>
          </p:cNvSpPr>
          <p:nvPr/>
        </p:nvSpPr>
        <p:spPr bwMode="auto">
          <a:xfrm>
            <a:off x="8001000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3129" name="Rectangle 19"/>
          <p:cNvSpPr>
            <a:spLocks noChangeArrowheads="1"/>
          </p:cNvSpPr>
          <p:nvPr/>
        </p:nvSpPr>
        <p:spPr bwMode="auto">
          <a:xfrm>
            <a:off x="8002588" y="205638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3131" name="Line 22"/>
          <p:cNvSpPr>
            <a:spLocks noChangeShapeType="1"/>
          </p:cNvSpPr>
          <p:nvPr/>
        </p:nvSpPr>
        <p:spPr bwMode="auto">
          <a:xfrm>
            <a:off x="1519238" y="3064445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2" name="Rectangle 4"/>
          <p:cNvSpPr>
            <a:spLocks noChangeArrowheads="1"/>
          </p:cNvSpPr>
          <p:nvPr/>
        </p:nvSpPr>
        <p:spPr bwMode="auto">
          <a:xfrm>
            <a:off x="1160463" y="277710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3133" name="Rectangle 6"/>
          <p:cNvSpPr>
            <a:spLocks noChangeArrowheads="1"/>
          </p:cNvSpPr>
          <p:nvPr/>
        </p:nvSpPr>
        <p:spPr bwMode="auto">
          <a:xfrm>
            <a:off x="2239963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3134" name="Rectangle 5"/>
          <p:cNvSpPr>
            <a:spLocks noChangeArrowheads="1"/>
          </p:cNvSpPr>
          <p:nvPr/>
        </p:nvSpPr>
        <p:spPr bwMode="auto">
          <a:xfrm>
            <a:off x="2239963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3135" name="Line 26"/>
          <p:cNvSpPr>
            <a:spLocks noChangeShapeType="1"/>
          </p:cNvSpPr>
          <p:nvPr/>
        </p:nvSpPr>
        <p:spPr bwMode="auto">
          <a:xfrm flipV="1">
            <a:off x="2455863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6" name="Line 28"/>
          <p:cNvSpPr>
            <a:spLocks noChangeShapeType="1"/>
          </p:cNvSpPr>
          <p:nvPr/>
        </p:nvSpPr>
        <p:spPr bwMode="auto">
          <a:xfrm flipH="1" flipV="1">
            <a:off x="2671763" y="227228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7" name="Line 29"/>
          <p:cNvSpPr>
            <a:spLocks noChangeShapeType="1"/>
          </p:cNvSpPr>
          <p:nvPr/>
        </p:nvSpPr>
        <p:spPr bwMode="auto">
          <a:xfrm flipH="1" flipV="1">
            <a:off x="3608388" y="227228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8" name="Line 30"/>
          <p:cNvSpPr>
            <a:spLocks noChangeShapeType="1"/>
          </p:cNvSpPr>
          <p:nvPr/>
        </p:nvSpPr>
        <p:spPr bwMode="auto">
          <a:xfrm flipH="1" flipV="1">
            <a:off x="2671763" y="371214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9" name="Line 31"/>
          <p:cNvSpPr>
            <a:spLocks noChangeShapeType="1"/>
          </p:cNvSpPr>
          <p:nvPr/>
        </p:nvSpPr>
        <p:spPr bwMode="auto">
          <a:xfrm flipH="1" flipV="1">
            <a:off x="3608388" y="371214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0" name="Line 32"/>
          <p:cNvSpPr>
            <a:spLocks noChangeShapeType="1"/>
          </p:cNvSpPr>
          <p:nvPr/>
        </p:nvSpPr>
        <p:spPr bwMode="auto">
          <a:xfrm flipV="1">
            <a:off x="4327525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1" name="Line 33"/>
          <p:cNvSpPr>
            <a:spLocks noChangeShapeType="1"/>
          </p:cNvSpPr>
          <p:nvPr/>
        </p:nvSpPr>
        <p:spPr bwMode="auto">
          <a:xfrm flipH="1" flipV="1">
            <a:off x="6488113" y="2224985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2" name="Line 34"/>
          <p:cNvSpPr>
            <a:spLocks noChangeShapeType="1"/>
          </p:cNvSpPr>
          <p:nvPr/>
        </p:nvSpPr>
        <p:spPr bwMode="auto">
          <a:xfrm flipH="1" flipV="1">
            <a:off x="6488113" y="3775209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4" name="Line 36"/>
          <p:cNvSpPr>
            <a:spLocks noChangeShapeType="1"/>
          </p:cNvSpPr>
          <p:nvPr/>
        </p:nvSpPr>
        <p:spPr bwMode="auto">
          <a:xfrm flipH="1" flipV="1">
            <a:off x="4543425" y="2240751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5" name="Line 37"/>
          <p:cNvSpPr>
            <a:spLocks noChangeShapeType="1"/>
          </p:cNvSpPr>
          <p:nvPr/>
        </p:nvSpPr>
        <p:spPr bwMode="auto">
          <a:xfrm flipH="1" flipV="1">
            <a:off x="4543425" y="3752944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7" name="Text Box 44"/>
          <p:cNvSpPr txBox="1">
            <a:spLocks noChangeArrowheads="1"/>
          </p:cNvSpPr>
          <p:nvPr/>
        </p:nvSpPr>
        <p:spPr bwMode="auto">
          <a:xfrm>
            <a:off x="3870325" y="1326133"/>
            <a:ext cx="2894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/>
              <a:t>Carrier X Network</a:t>
            </a:r>
            <a:endParaRPr lang="en-US"/>
          </a:p>
        </p:txBody>
      </p:sp>
      <p:sp>
        <p:nvSpPr>
          <p:cNvPr id="3148" name="Line 45"/>
          <p:cNvSpPr>
            <a:spLocks noChangeShapeType="1"/>
          </p:cNvSpPr>
          <p:nvPr/>
        </p:nvSpPr>
        <p:spPr bwMode="auto">
          <a:xfrm flipH="1">
            <a:off x="798761" y="299300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49" name="Group 52"/>
          <p:cNvGrpSpPr>
            <a:grpSpLocks/>
          </p:cNvGrpSpPr>
          <p:nvPr/>
        </p:nvGrpSpPr>
        <p:grpSpPr bwMode="auto">
          <a:xfrm>
            <a:off x="871091" y="2848545"/>
            <a:ext cx="38100" cy="287338"/>
            <a:chOff x="615" y="978"/>
            <a:chExt cx="24" cy="181"/>
          </a:xfrm>
        </p:grpSpPr>
        <p:sp>
          <p:nvSpPr>
            <p:cNvPr id="3238" name="Line 46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Line 47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0" name="Line 48"/>
          <p:cNvSpPr>
            <a:spLocks noChangeShapeType="1"/>
          </p:cNvSpPr>
          <p:nvPr/>
        </p:nvSpPr>
        <p:spPr bwMode="auto">
          <a:xfrm flipH="1">
            <a:off x="9512300" y="299300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51" name="Group 51"/>
          <p:cNvGrpSpPr>
            <a:grpSpLocks/>
          </p:cNvGrpSpPr>
          <p:nvPr/>
        </p:nvGrpSpPr>
        <p:grpSpPr bwMode="auto">
          <a:xfrm>
            <a:off x="9800083" y="2848545"/>
            <a:ext cx="42862" cy="287338"/>
            <a:chOff x="6083" y="978"/>
            <a:chExt cx="27" cy="181"/>
          </a:xfrm>
        </p:grpSpPr>
        <p:sp>
          <p:nvSpPr>
            <p:cNvPr id="3236" name="Line 49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Line 50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2" name="Text Box 53"/>
          <p:cNvSpPr txBox="1">
            <a:spLocks noChangeArrowheads="1"/>
          </p:cNvSpPr>
          <p:nvPr/>
        </p:nvSpPr>
        <p:spPr bwMode="auto">
          <a:xfrm>
            <a:off x="655067" y="2454845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3153" name="Text Box 54"/>
          <p:cNvSpPr txBox="1">
            <a:spLocks noChangeArrowheads="1"/>
          </p:cNvSpPr>
          <p:nvPr/>
        </p:nvSpPr>
        <p:spPr bwMode="auto">
          <a:xfrm>
            <a:off x="9575353" y="2454845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 dirty="0"/>
              <a:t>UNI</a:t>
            </a:r>
            <a:endParaRPr lang="en-US" sz="1500" dirty="0"/>
          </a:p>
        </p:txBody>
      </p:sp>
      <p:sp>
        <p:nvSpPr>
          <p:cNvPr id="3193" name="Rectangle 197"/>
          <p:cNvSpPr>
            <a:spLocks noChangeArrowheads="1"/>
          </p:cNvSpPr>
          <p:nvPr/>
        </p:nvSpPr>
        <p:spPr bwMode="auto">
          <a:xfrm>
            <a:off x="367035" y="7557467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3194" name="Text Box 198"/>
          <p:cNvSpPr txBox="1">
            <a:spLocks noChangeArrowheads="1"/>
          </p:cNvSpPr>
          <p:nvPr/>
        </p:nvSpPr>
        <p:spPr bwMode="auto">
          <a:xfrm>
            <a:off x="582935" y="7528892"/>
            <a:ext cx="242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EC </a:t>
            </a:r>
            <a:r>
              <a:rPr lang="nl-NL" sz="1200" b="0" dirty="0"/>
              <a:t>Terminating or Bridging Node</a:t>
            </a:r>
            <a:endParaRPr lang="en-US" sz="1200" b="0" dirty="0"/>
          </a:p>
        </p:txBody>
      </p:sp>
      <p:sp>
        <p:nvSpPr>
          <p:cNvPr id="3195" name="Line 199"/>
          <p:cNvSpPr>
            <a:spLocks noChangeShapeType="1"/>
          </p:cNvSpPr>
          <p:nvPr/>
        </p:nvSpPr>
        <p:spPr bwMode="auto">
          <a:xfrm>
            <a:off x="3175347" y="7682800"/>
            <a:ext cx="2159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3196" name="Text Box 200"/>
          <p:cNvSpPr txBox="1">
            <a:spLocks noChangeArrowheads="1"/>
          </p:cNvSpPr>
          <p:nvPr/>
        </p:nvSpPr>
        <p:spPr bwMode="auto">
          <a:xfrm>
            <a:off x="3391247" y="7539925"/>
            <a:ext cx="10278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Physical </a:t>
            </a:r>
            <a:r>
              <a:rPr lang="nl-NL" sz="1200" b="0" dirty="0"/>
              <a:t>link</a:t>
            </a:r>
            <a:endParaRPr lang="en-US" sz="1200" b="0" dirty="0"/>
          </a:p>
        </p:txBody>
      </p:sp>
      <p:sp>
        <p:nvSpPr>
          <p:cNvPr id="3197" name="Line 201"/>
          <p:cNvSpPr>
            <a:spLocks noChangeShapeType="1"/>
          </p:cNvSpPr>
          <p:nvPr/>
        </p:nvSpPr>
        <p:spPr bwMode="auto">
          <a:xfrm flipH="1" flipV="1">
            <a:off x="4699617" y="7682800"/>
            <a:ext cx="215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3198" name="Text Box 202"/>
          <p:cNvSpPr txBox="1">
            <a:spLocks noChangeArrowheads="1"/>
          </p:cNvSpPr>
          <p:nvPr/>
        </p:nvSpPr>
        <p:spPr bwMode="auto">
          <a:xfrm>
            <a:off x="4893292" y="7539925"/>
            <a:ext cx="4978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/>
              <a:t>Ethernet virtual </a:t>
            </a:r>
            <a:r>
              <a:rPr lang="nl-NL" sz="1200" b="0" dirty="0" smtClean="0"/>
              <a:t>link supported by Transport Services layer connection</a:t>
            </a:r>
            <a:endParaRPr lang="en-US" sz="1200" b="0" dirty="0"/>
          </a:p>
        </p:txBody>
      </p:sp>
      <p:sp>
        <p:nvSpPr>
          <p:cNvPr id="164" name="Title 1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Multi-Domain Carrier Network Architecture</a:t>
            </a:r>
            <a:endParaRPr lang="en-GB" dirty="0"/>
          </a:p>
        </p:txBody>
      </p:sp>
      <p:sp>
        <p:nvSpPr>
          <p:cNvPr id="165" name="Rectangle 164"/>
          <p:cNvSpPr/>
          <p:nvPr/>
        </p:nvSpPr>
        <p:spPr bwMode="auto">
          <a:xfrm>
            <a:off x="655067" y="4936604"/>
            <a:ext cx="9505056" cy="360040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1303139" y="5584676"/>
            <a:ext cx="813690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2599283" y="6160740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1519163" y="6160740"/>
            <a:ext cx="86409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3535387" y="6160740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mtClean="0">
              <a:latin typeface="Arial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4471491" y="6160740"/>
            <a:ext cx="1656184" cy="288032"/>
          </a:xfrm>
          <a:prstGeom prst="rect">
            <a:avLst/>
          </a:prstGeom>
          <a:gradFill>
            <a:gsLst>
              <a:gs pos="0">
                <a:srgbClr val="66FF33"/>
              </a:gs>
              <a:gs pos="50000">
                <a:srgbClr val="FFFF00"/>
              </a:gs>
              <a:gs pos="100000">
                <a:srgbClr val="FFFF00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000" smtClean="0">
              <a:latin typeface="Arial" charset="0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415707" y="6160740"/>
            <a:ext cx="1656184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8359923" y="6160740"/>
            <a:ext cx="86409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351811" y="6736804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487715" y="6736804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119563" y="6736804"/>
            <a:ext cx="360040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mtClean="0">
              <a:latin typeface="Arial" charset="0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4543499" y="6736804"/>
            <a:ext cx="360040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695627" y="6736804"/>
            <a:ext cx="360040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184" name="Isosceles Triangle 183"/>
          <p:cNvSpPr/>
          <p:nvPr/>
        </p:nvSpPr>
        <p:spPr bwMode="auto">
          <a:xfrm flipV="1">
            <a:off x="1375147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Oval 184"/>
          <p:cNvSpPr/>
          <p:nvPr/>
        </p:nvSpPr>
        <p:spPr bwMode="auto">
          <a:xfrm>
            <a:off x="2239243" y="5728692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Oval 185"/>
          <p:cNvSpPr/>
          <p:nvPr/>
        </p:nvSpPr>
        <p:spPr bwMode="auto">
          <a:xfrm>
            <a:off x="3175347" y="5728692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Oval 186"/>
          <p:cNvSpPr/>
          <p:nvPr/>
        </p:nvSpPr>
        <p:spPr bwMode="auto">
          <a:xfrm>
            <a:off x="4039443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Oval 187"/>
          <p:cNvSpPr/>
          <p:nvPr/>
        </p:nvSpPr>
        <p:spPr bwMode="auto">
          <a:xfrm>
            <a:off x="7927875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Oval 188"/>
          <p:cNvSpPr/>
          <p:nvPr/>
        </p:nvSpPr>
        <p:spPr bwMode="auto">
          <a:xfrm>
            <a:off x="5983659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3" name="Straight Connector 192"/>
          <p:cNvCxnSpPr>
            <a:stCxn id="184" idx="0"/>
          </p:cNvCxnSpPr>
          <p:nvPr/>
        </p:nvCxnSpPr>
        <p:spPr bwMode="auto">
          <a:xfrm>
            <a:off x="1447155" y="5800700"/>
            <a:ext cx="78488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Isosceles Triangle 193"/>
          <p:cNvSpPr/>
          <p:nvPr/>
        </p:nvSpPr>
        <p:spPr bwMode="auto">
          <a:xfrm flipV="1">
            <a:off x="9224019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Isosceles Triangle 194"/>
          <p:cNvSpPr/>
          <p:nvPr/>
        </p:nvSpPr>
        <p:spPr bwMode="auto">
          <a:xfrm flipV="1">
            <a:off x="908000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Isosceles Triangle 195"/>
          <p:cNvSpPr/>
          <p:nvPr/>
        </p:nvSpPr>
        <p:spPr bwMode="auto">
          <a:xfrm flipV="1">
            <a:off x="835992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8" name="Straight Connector 197"/>
          <p:cNvCxnSpPr>
            <a:stCxn id="196" idx="0"/>
            <a:endCxn id="195" idx="0"/>
          </p:cNvCxnSpPr>
          <p:nvPr/>
        </p:nvCxnSpPr>
        <p:spPr bwMode="auto">
          <a:xfrm>
            <a:off x="8431931" y="637676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Isosceles Triangle 198"/>
          <p:cNvSpPr/>
          <p:nvPr/>
        </p:nvSpPr>
        <p:spPr bwMode="auto">
          <a:xfrm flipV="1">
            <a:off x="7927875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Isosceles Triangle 199"/>
          <p:cNvSpPr/>
          <p:nvPr/>
        </p:nvSpPr>
        <p:spPr bwMode="auto">
          <a:xfrm flipV="1">
            <a:off x="6415707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1" name="Straight Connector 200"/>
          <p:cNvCxnSpPr>
            <a:stCxn id="200" idx="0"/>
            <a:endCxn id="199" idx="0"/>
          </p:cNvCxnSpPr>
          <p:nvPr/>
        </p:nvCxnSpPr>
        <p:spPr bwMode="auto">
          <a:xfrm>
            <a:off x="6487715" y="637676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Isosceles Triangle 201"/>
          <p:cNvSpPr/>
          <p:nvPr/>
        </p:nvSpPr>
        <p:spPr bwMode="auto">
          <a:xfrm flipV="1">
            <a:off x="5983659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Isosceles Triangle 202"/>
          <p:cNvSpPr/>
          <p:nvPr/>
        </p:nvSpPr>
        <p:spPr bwMode="auto">
          <a:xfrm flipV="1">
            <a:off x="4471491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4" name="Straight Connector 203"/>
          <p:cNvCxnSpPr>
            <a:stCxn id="203" idx="0"/>
            <a:endCxn id="202" idx="0"/>
          </p:cNvCxnSpPr>
          <p:nvPr/>
        </p:nvCxnSpPr>
        <p:spPr bwMode="auto">
          <a:xfrm>
            <a:off x="4543499" y="637676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Isosceles Triangle 205"/>
          <p:cNvSpPr/>
          <p:nvPr/>
        </p:nvSpPr>
        <p:spPr bwMode="auto">
          <a:xfrm flipV="1">
            <a:off x="403944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Isosceles Triangle 206"/>
          <p:cNvSpPr/>
          <p:nvPr/>
        </p:nvSpPr>
        <p:spPr bwMode="auto">
          <a:xfrm flipV="1">
            <a:off x="3535387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8" name="Straight Connector 207"/>
          <p:cNvCxnSpPr>
            <a:stCxn id="207" idx="0"/>
            <a:endCxn id="206" idx="0"/>
          </p:cNvCxnSpPr>
          <p:nvPr/>
        </p:nvCxnSpPr>
        <p:spPr bwMode="auto">
          <a:xfrm>
            <a:off x="3607395" y="637676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Isosceles Triangle 208"/>
          <p:cNvSpPr/>
          <p:nvPr/>
        </p:nvSpPr>
        <p:spPr bwMode="auto">
          <a:xfrm flipV="1">
            <a:off x="3103339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Isosceles Triangle 209"/>
          <p:cNvSpPr/>
          <p:nvPr/>
        </p:nvSpPr>
        <p:spPr bwMode="auto">
          <a:xfrm flipV="1">
            <a:off x="259928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Connector 210"/>
          <p:cNvCxnSpPr>
            <a:stCxn id="210" idx="0"/>
            <a:endCxn id="209" idx="0"/>
          </p:cNvCxnSpPr>
          <p:nvPr/>
        </p:nvCxnSpPr>
        <p:spPr bwMode="auto">
          <a:xfrm>
            <a:off x="2671291" y="637676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Isosceles Triangle 211"/>
          <p:cNvSpPr/>
          <p:nvPr/>
        </p:nvSpPr>
        <p:spPr bwMode="auto">
          <a:xfrm flipV="1">
            <a:off x="223924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151916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4" name="Straight Connector 213"/>
          <p:cNvCxnSpPr>
            <a:stCxn id="213" idx="0"/>
            <a:endCxn id="212" idx="0"/>
          </p:cNvCxnSpPr>
          <p:nvPr/>
        </p:nvCxnSpPr>
        <p:spPr bwMode="auto">
          <a:xfrm>
            <a:off x="1591171" y="637676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1" name="Isosceles Triangle 220"/>
          <p:cNvSpPr/>
          <p:nvPr/>
        </p:nvSpPr>
        <p:spPr bwMode="auto">
          <a:xfrm flipV="1">
            <a:off x="4759523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 flipV="1">
            <a:off x="4543499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3" name="Straight Connector 222"/>
          <p:cNvCxnSpPr>
            <a:stCxn id="222" idx="0"/>
            <a:endCxn id="221" idx="0"/>
          </p:cNvCxnSpPr>
          <p:nvPr/>
        </p:nvCxnSpPr>
        <p:spPr bwMode="auto">
          <a:xfrm>
            <a:off x="4615507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4" name="Isosceles Triangle 223"/>
          <p:cNvSpPr/>
          <p:nvPr/>
        </p:nvSpPr>
        <p:spPr bwMode="auto">
          <a:xfrm flipV="1">
            <a:off x="533558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Isosceles Triangle 224"/>
          <p:cNvSpPr/>
          <p:nvPr/>
        </p:nvSpPr>
        <p:spPr bwMode="auto">
          <a:xfrm flipV="1">
            <a:off x="5119563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>
            <a:stCxn id="225" idx="0"/>
            <a:endCxn id="224" idx="0"/>
          </p:cNvCxnSpPr>
          <p:nvPr/>
        </p:nvCxnSpPr>
        <p:spPr bwMode="auto">
          <a:xfrm>
            <a:off x="5191571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7" name="Isosceles Triangle 226"/>
          <p:cNvSpPr/>
          <p:nvPr/>
        </p:nvSpPr>
        <p:spPr bwMode="auto">
          <a:xfrm flipV="1">
            <a:off x="591165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Isosceles Triangle 227"/>
          <p:cNvSpPr/>
          <p:nvPr/>
        </p:nvSpPr>
        <p:spPr bwMode="auto">
          <a:xfrm flipV="1">
            <a:off x="569562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9" name="Straight Connector 228"/>
          <p:cNvCxnSpPr>
            <a:stCxn id="228" idx="0"/>
            <a:endCxn id="227" idx="0"/>
          </p:cNvCxnSpPr>
          <p:nvPr/>
        </p:nvCxnSpPr>
        <p:spPr bwMode="auto">
          <a:xfrm>
            <a:off x="5767635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0" name="Isosceles Triangle 229"/>
          <p:cNvSpPr/>
          <p:nvPr/>
        </p:nvSpPr>
        <p:spPr bwMode="auto">
          <a:xfrm flipV="1">
            <a:off x="699177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6487715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2" name="Straight Connector 231"/>
          <p:cNvCxnSpPr>
            <a:stCxn id="231" idx="0"/>
            <a:endCxn id="230" idx="0"/>
          </p:cNvCxnSpPr>
          <p:nvPr/>
        </p:nvCxnSpPr>
        <p:spPr bwMode="auto">
          <a:xfrm>
            <a:off x="6559723" y="6952828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3" name="Isosceles Triangle 232"/>
          <p:cNvSpPr/>
          <p:nvPr/>
        </p:nvSpPr>
        <p:spPr bwMode="auto">
          <a:xfrm flipV="1">
            <a:off x="785586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 flipV="1">
            <a:off x="735181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5" name="Straight Connector 234"/>
          <p:cNvCxnSpPr>
            <a:stCxn id="234" idx="0"/>
            <a:endCxn id="233" idx="0"/>
          </p:cNvCxnSpPr>
          <p:nvPr/>
        </p:nvCxnSpPr>
        <p:spPr bwMode="auto">
          <a:xfrm>
            <a:off x="7423819" y="6952828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6" name="Trapezoid 235"/>
          <p:cNvSpPr/>
          <p:nvPr/>
        </p:nvSpPr>
        <p:spPr bwMode="auto">
          <a:xfrm flipV="1">
            <a:off x="9152011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7" name="Trapezoid 236"/>
          <p:cNvSpPr/>
          <p:nvPr/>
        </p:nvSpPr>
        <p:spPr bwMode="auto">
          <a:xfrm flipV="1">
            <a:off x="1303139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8" name="Trapezoid 237"/>
          <p:cNvSpPr/>
          <p:nvPr/>
        </p:nvSpPr>
        <p:spPr bwMode="auto">
          <a:xfrm flipV="1">
            <a:off x="900799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9" name="Trapezoid 238"/>
          <p:cNvSpPr/>
          <p:nvPr/>
        </p:nvSpPr>
        <p:spPr bwMode="auto">
          <a:xfrm flipV="1">
            <a:off x="828791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0" name="Trapezoid 239"/>
          <p:cNvSpPr/>
          <p:nvPr/>
        </p:nvSpPr>
        <p:spPr bwMode="auto">
          <a:xfrm flipV="1">
            <a:off x="7855867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1" name="Trapezoid 240"/>
          <p:cNvSpPr/>
          <p:nvPr/>
        </p:nvSpPr>
        <p:spPr bwMode="auto">
          <a:xfrm flipV="1">
            <a:off x="6343699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2" name="Trapezoid 241"/>
          <p:cNvSpPr/>
          <p:nvPr/>
        </p:nvSpPr>
        <p:spPr bwMode="auto">
          <a:xfrm flipV="1">
            <a:off x="5911651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3" name="Trapezoid 242"/>
          <p:cNvSpPr/>
          <p:nvPr/>
        </p:nvSpPr>
        <p:spPr bwMode="auto">
          <a:xfrm flipV="1">
            <a:off x="4399483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4" name="Trapezoid 243"/>
          <p:cNvSpPr/>
          <p:nvPr/>
        </p:nvSpPr>
        <p:spPr bwMode="auto">
          <a:xfrm flipV="1">
            <a:off x="396743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5" name="Trapezoid 244"/>
          <p:cNvSpPr/>
          <p:nvPr/>
        </p:nvSpPr>
        <p:spPr bwMode="auto">
          <a:xfrm flipV="1">
            <a:off x="3463379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031331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7" name="Trapezoid 246"/>
          <p:cNvSpPr/>
          <p:nvPr/>
        </p:nvSpPr>
        <p:spPr bwMode="auto">
          <a:xfrm flipV="1">
            <a:off x="252727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8" name="Trapezoid 247"/>
          <p:cNvSpPr/>
          <p:nvPr/>
        </p:nvSpPr>
        <p:spPr bwMode="auto">
          <a:xfrm flipV="1">
            <a:off x="216723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9" name="Trapezoid 248"/>
          <p:cNvSpPr/>
          <p:nvPr/>
        </p:nvSpPr>
        <p:spPr bwMode="auto">
          <a:xfrm flipV="1">
            <a:off x="144715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0" name="Trapezoid 249"/>
          <p:cNvSpPr/>
          <p:nvPr/>
        </p:nvSpPr>
        <p:spPr bwMode="auto">
          <a:xfrm flipV="1">
            <a:off x="778385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1" name="Trapezoid 250"/>
          <p:cNvSpPr/>
          <p:nvPr/>
        </p:nvSpPr>
        <p:spPr bwMode="auto">
          <a:xfrm flipV="1">
            <a:off x="727980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2" name="Trapezoid 251"/>
          <p:cNvSpPr/>
          <p:nvPr/>
        </p:nvSpPr>
        <p:spPr bwMode="auto">
          <a:xfrm flipV="1">
            <a:off x="691976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3" name="Trapezoid 252"/>
          <p:cNvSpPr/>
          <p:nvPr/>
        </p:nvSpPr>
        <p:spPr bwMode="auto">
          <a:xfrm flipV="1">
            <a:off x="6415707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4" name="Trapezoid 253"/>
          <p:cNvSpPr/>
          <p:nvPr/>
        </p:nvSpPr>
        <p:spPr bwMode="auto">
          <a:xfrm flipV="1">
            <a:off x="583964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5" name="Trapezoid 254"/>
          <p:cNvSpPr/>
          <p:nvPr/>
        </p:nvSpPr>
        <p:spPr bwMode="auto">
          <a:xfrm flipV="1">
            <a:off x="562361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6" name="Trapezoid 255"/>
          <p:cNvSpPr/>
          <p:nvPr/>
        </p:nvSpPr>
        <p:spPr bwMode="auto">
          <a:xfrm flipV="1">
            <a:off x="526357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5047555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8" name="Trapezoid 257"/>
          <p:cNvSpPr/>
          <p:nvPr/>
        </p:nvSpPr>
        <p:spPr bwMode="auto">
          <a:xfrm flipV="1">
            <a:off x="4687515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9" name="Trapezoid 258"/>
          <p:cNvSpPr/>
          <p:nvPr/>
        </p:nvSpPr>
        <p:spPr bwMode="auto">
          <a:xfrm flipV="1">
            <a:off x="4471491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6991771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5335587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4759523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Oval 268"/>
          <p:cNvSpPr/>
          <p:nvPr/>
        </p:nvSpPr>
        <p:spPr bwMode="auto">
          <a:xfrm>
            <a:off x="1015107" y="5152628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655067" y="5584676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V="1">
            <a:off x="1015107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3" name="Straight Connector 272"/>
          <p:cNvCxnSpPr>
            <a:endCxn id="271" idx="0"/>
          </p:cNvCxnSpPr>
          <p:nvPr/>
        </p:nvCxnSpPr>
        <p:spPr bwMode="auto">
          <a:xfrm>
            <a:off x="727075" y="5800700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4" name="Trapezoid 273"/>
          <p:cNvSpPr/>
          <p:nvPr/>
        </p:nvSpPr>
        <p:spPr bwMode="auto">
          <a:xfrm flipV="1">
            <a:off x="943099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grpSp>
        <p:nvGrpSpPr>
          <p:cNvPr id="280" name="Group 279"/>
          <p:cNvGrpSpPr/>
          <p:nvPr/>
        </p:nvGrpSpPr>
        <p:grpSpPr>
          <a:xfrm>
            <a:off x="871091" y="4792588"/>
            <a:ext cx="38100" cy="1152128"/>
            <a:chOff x="871091" y="4720580"/>
            <a:chExt cx="38100" cy="1152128"/>
          </a:xfrm>
        </p:grpSpPr>
        <p:sp>
          <p:nvSpPr>
            <p:cNvPr id="277" name="Line 46"/>
            <p:cNvSpPr>
              <a:spLocks noChangeShapeType="1"/>
            </p:cNvSpPr>
            <p:nvPr/>
          </p:nvSpPr>
          <p:spPr bwMode="auto">
            <a:xfrm>
              <a:off x="8710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" name="Line 47"/>
            <p:cNvSpPr>
              <a:spLocks noChangeShapeType="1"/>
            </p:cNvSpPr>
            <p:nvPr/>
          </p:nvSpPr>
          <p:spPr bwMode="auto">
            <a:xfrm>
              <a:off x="9091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1" name="Oval 280"/>
          <p:cNvSpPr/>
          <p:nvPr/>
        </p:nvSpPr>
        <p:spPr bwMode="auto">
          <a:xfrm flipH="1">
            <a:off x="9224019" y="5152628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 flipH="1">
            <a:off x="9584059" y="5584676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H="1" flipV="1">
            <a:off x="9584059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4" name="Straight Connector 283"/>
          <p:cNvCxnSpPr>
            <a:endCxn id="283" idx="0"/>
          </p:cNvCxnSpPr>
          <p:nvPr/>
        </p:nvCxnSpPr>
        <p:spPr bwMode="auto">
          <a:xfrm flipH="1">
            <a:off x="9656067" y="5800700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rapezoid 284"/>
          <p:cNvSpPr/>
          <p:nvPr/>
        </p:nvSpPr>
        <p:spPr bwMode="auto">
          <a:xfrm flipH="1" flipV="1">
            <a:off x="9512051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grpSp>
        <p:nvGrpSpPr>
          <p:cNvPr id="286" name="Group 285"/>
          <p:cNvGrpSpPr/>
          <p:nvPr/>
        </p:nvGrpSpPr>
        <p:grpSpPr>
          <a:xfrm flipH="1">
            <a:off x="9833991" y="4792588"/>
            <a:ext cx="38100" cy="1152128"/>
            <a:chOff x="871091" y="4720580"/>
            <a:chExt cx="38100" cy="1152128"/>
          </a:xfrm>
        </p:grpSpPr>
        <p:sp>
          <p:nvSpPr>
            <p:cNvPr id="287" name="Line 46"/>
            <p:cNvSpPr>
              <a:spLocks noChangeShapeType="1"/>
            </p:cNvSpPr>
            <p:nvPr/>
          </p:nvSpPr>
          <p:spPr bwMode="auto">
            <a:xfrm>
              <a:off x="8710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8" name="Line 47"/>
            <p:cNvSpPr>
              <a:spLocks noChangeShapeType="1"/>
            </p:cNvSpPr>
            <p:nvPr/>
          </p:nvSpPr>
          <p:spPr bwMode="auto">
            <a:xfrm>
              <a:off x="9091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90" name="TextBox 289"/>
          <p:cNvSpPr txBox="1"/>
          <p:nvPr/>
        </p:nvSpPr>
        <p:spPr>
          <a:xfrm>
            <a:off x="1591171" y="5296644"/>
            <a:ext cx="2342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 &amp; Encapsulation</a:t>
            </a:r>
            <a:endParaRPr lang="en-GB" sz="1200" dirty="0"/>
          </a:p>
        </p:txBody>
      </p:sp>
      <p:sp>
        <p:nvSpPr>
          <p:cNvPr id="291" name="TextBox 290"/>
          <p:cNvSpPr txBox="1"/>
          <p:nvPr/>
        </p:nvSpPr>
        <p:spPr>
          <a:xfrm>
            <a:off x="427197" y="5883741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</a:t>
            </a:r>
            <a:endParaRPr lang="en-GB" sz="1200" dirty="0"/>
          </a:p>
        </p:txBody>
      </p:sp>
      <p:sp>
        <p:nvSpPr>
          <p:cNvPr id="292" name="TextBox 291"/>
          <p:cNvSpPr txBox="1"/>
          <p:nvPr/>
        </p:nvSpPr>
        <p:spPr>
          <a:xfrm>
            <a:off x="3451533" y="6459805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</a:t>
            </a:r>
            <a:endParaRPr lang="en-GB" sz="1200" dirty="0"/>
          </a:p>
        </p:txBody>
      </p:sp>
      <p:cxnSp>
        <p:nvCxnSpPr>
          <p:cNvPr id="293" name="Straight Connector 292"/>
          <p:cNvCxnSpPr/>
          <p:nvPr/>
        </p:nvCxnSpPr>
        <p:spPr bwMode="auto">
          <a:xfrm>
            <a:off x="655067" y="5224636"/>
            <a:ext cx="9505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6" name="TextBox 295"/>
          <p:cNvSpPr txBox="1"/>
          <p:nvPr/>
        </p:nvSpPr>
        <p:spPr>
          <a:xfrm>
            <a:off x="5051153" y="493660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EVC</a:t>
            </a:r>
            <a:endParaRPr lang="en-GB" sz="1600" dirty="0"/>
          </a:p>
        </p:txBody>
      </p:sp>
      <p:sp>
        <p:nvSpPr>
          <p:cNvPr id="297" name="TextBox 296"/>
          <p:cNvSpPr txBox="1"/>
          <p:nvPr/>
        </p:nvSpPr>
        <p:spPr>
          <a:xfrm>
            <a:off x="5119563" y="5512668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EC</a:t>
            </a:r>
            <a:endParaRPr lang="en-GB" sz="1600" dirty="0"/>
          </a:p>
        </p:txBody>
      </p:sp>
      <p:sp>
        <p:nvSpPr>
          <p:cNvPr id="299" name="Line Callout 2 298"/>
          <p:cNvSpPr/>
          <p:nvPr/>
        </p:nvSpPr>
        <p:spPr bwMode="auto">
          <a:xfrm>
            <a:off x="8647955" y="6736804"/>
            <a:ext cx="1440160" cy="504056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70473"/>
              <a:gd name="adj6" fmla="val -57640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Protected ESP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connections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943099" y="62954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</a:t>
            </a:r>
            <a:endParaRPr lang="en-GB" sz="1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2358385" y="63047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2</a:t>
            </a:r>
            <a:endParaRPr lang="en-GB" sz="1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3172787" y="630475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4</a:t>
            </a:r>
            <a:endParaRPr lang="en-GB" sz="1800" dirty="0"/>
          </a:p>
        </p:txBody>
      </p:sp>
      <p:sp>
        <p:nvSpPr>
          <p:cNvPr id="312" name="TextBox 311"/>
          <p:cNvSpPr txBox="1"/>
          <p:nvPr/>
        </p:nvSpPr>
        <p:spPr>
          <a:xfrm>
            <a:off x="4180899" y="70155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6</a:t>
            </a:r>
            <a:endParaRPr lang="en-GB" sz="1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6102801" y="70155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8</a:t>
            </a:r>
            <a:endParaRPr lang="en-GB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8119025" y="67995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10</a:t>
            </a:r>
            <a:endParaRPr lang="en-GB" sz="1800" dirty="0"/>
          </a:p>
        </p:txBody>
      </p:sp>
      <p:sp>
        <p:nvSpPr>
          <p:cNvPr id="316" name="TextBox 315"/>
          <p:cNvSpPr txBox="1"/>
          <p:nvPr/>
        </p:nvSpPr>
        <p:spPr>
          <a:xfrm>
            <a:off x="9448705" y="62954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B</a:t>
            </a:r>
            <a:endParaRPr lang="en-GB" sz="1800" dirty="0"/>
          </a:p>
        </p:txBody>
      </p:sp>
      <p:sp>
        <p:nvSpPr>
          <p:cNvPr id="191" name="Line Callout 2 190"/>
          <p:cNvSpPr/>
          <p:nvPr/>
        </p:nvSpPr>
        <p:spPr bwMode="auto">
          <a:xfrm flipH="1">
            <a:off x="2455267" y="6952828"/>
            <a:ext cx="1584176" cy="504056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108006"/>
              <a:gd name="adj6" fmla="val -34751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Protected ODUk 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connections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Line Callout 2 191"/>
          <p:cNvSpPr/>
          <p:nvPr/>
        </p:nvSpPr>
        <p:spPr bwMode="auto">
          <a:xfrm flipH="1">
            <a:off x="439043" y="6736804"/>
            <a:ext cx="1584176" cy="504056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67346"/>
              <a:gd name="adj6" fmla="val -61621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Ethernet Ring Protected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Links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2455267" y="4090700"/>
            <a:ext cx="19145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nl-NL" sz="1600" dirty="0" smtClean="0">
                <a:solidFill>
                  <a:srgbClr val="C00000"/>
                </a:solidFill>
              </a:rPr>
              <a:t>G.8032 ring protection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4255467" y="4063797"/>
            <a:ext cx="20531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nl-NL" sz="1600" dirty="0" smtClean="0">
                <a:solidFill>
                  <a:srgbClr val="C00000"/>
                </a:solidFill>
              </a:rPr>
              <a:t>ODUk protection (ODUk SNCP or ETH CL-SNCG/I)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68" name="Rectangle 267"/>
          <p:cNvSpPr/>
          <p:nvPr/>
        </p:nvSpPr>
        <p:spPr>
          <a:xfrm>
            <a:off x="6409292" y="4072508"/>
            <a:ext cx="1949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1600" dirty="0" smtClean="0">
                <a:solidFill>
                  <a:srgbClr val="C00000"/>
                </a:solidFill>
              </a:rPr>
              <a:t>PBB-TEprotection</a:t>
            </a:r>
          </a:p>
          <a:p>
            <a:pPr algn="ctr"/>
            <a:r>
              <a:rPr lang="nl-NL" sz="1600" dirty="0" smtClean="0">
                <a:solidFill>
                  <a:srgbClr val="C00000"/>
                </a:solidFill>
              </a:rPr>
              <a:t>(ESP protection)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275" name="Line 37"/>
          <p:cNvSpPr>
            <a:spLocks noChangeShapeType="1"/>
          </p:cNvSpPr>
          <p:nvPr/>
        </p:nvSpPr>
        <p:spPr bwMode="auto">
          <a:xfrm flipH="1" flipV="1">
            <a:off x="4543499" y="3856484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76" name="Line 36"/>
          <p:cNvSpPr>
            <a:spLocks noChangeShapeType="1"/>
          </p:cNvSpPr>
          <p:nvPr/>
        </p:nvSpPr>
        <p:spPr bwMode="auto">
          <a:xfrm flipH="1" flipV="1">
            <a:off x="4543499" y="2128292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4" name="Line 34"/>
          <p:cNvSpPr>
            <a:spLocks noChangeShapeType="1"/>
          </p:cNvSpPr>
          <p:nvPr/>
        </p:nvSpPr>
        <p:spPr bwMode="auto">
          <a:xfrm flipH="1" flipV="1">
            <a:off x="6487715" y="3864545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95" name="Line 33"/>
          <p:cNvSpPr>
            <a:spLocks noChangeShapeType="1"/>
          </p:cNvSpPr>
          <p:nvPr/>
        </p:nvSpPr>
        <p:spPr bwMode="auto">
          <a:xfrm flipH="1" flipV="1">
            <a:off x="6487715" y="2128292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215" name="Straight Connector 214"/>
          <p:cNvCxnSpPr/>
          <p:nvPr/>
        </p:nvCxnSpPr>
        <p:spPr bwMode="auto">
          <a:xfrm flipV="1">
            <a:off x="2290864" y="6376765"/>
            <a:ext cx="1460547" cy="4520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Line 32"/>
          <p:cNvSpPr>
            <a:spLocks noChangeShapeType="1"/>
          </p:cNvSpPr>
          <p:nvPr/>
        </p:nvSpPr>
        <p:spPr bwMode="auto">
          <a:xfrm flipH="1" flipV="1">
            <a:off x="4378482" y="2698322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2" name="Line 32"/>
          <p:cNvSpPr>
            <a:spLocks noChangeShapeType="1"/>
          </p:cNvSpPr>
          <p:nvPr/>
        </p:nvSpPr>
        <p:spPr bwMode="auto">
          <a:xfrm flipH="1" flipV="1">
            <a:off x="4455725" y="2503503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1" name="Line 32"/>
          <p:cNvSpPr>
            <a:spLocks noChangeShapeType="1"/>
          </p:cNvSpPr>
          <p:nvPr/>
        </p:nvSpPr>
        <p:spPr bwMode="auto">
          <a:xfrm flipH="1" flipV="1">
            <a:off x="4473078" y="3841322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0" name="Line 33"/>
          <p:cNvSpPr>
            <a:spLocks noChangeShapeType="1"/>
          </p:cNvSpPr>
          <p:nvPr/>
        </p:nvSpPr>
        <p:spPr bwMode="auto">
          <a:xfrm flipH="1" flipV="1">
            <a:off x="4410014" y="4015729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9" name="Line 65"/>
          <p:cNvSpPr>
            <a:spLocks noChangeShapeType="1"/>
          </p:cNvSpPr>
          <p:nvPr/>
        </p:nvSpPr>
        <p:spPr bwMode="auto">
          <a:xfrm flipH="1" flipV="1">
            <a:off x="5825192" y="5212206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8" name="Line 32"/>
          <p:cNvSpPr>
            <a:spLocks noChangeShapeType="1"/>
          </p:cNvSpPr>
          <p:nvPr/>
        </p:nvSpPr>
        <p:spPr bwMode="auto">
          <a:xfrm>
            <a:off x="5042295" y="5370215"/>
            <a:ext cx="1073845" cy="5028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2"/>
          <p:cNvSpPr>
            <a:spLocks noChangeShapeType="1"/>
          </p:cNvSpPr>
          <p:nvPr/>
        </p:nvSpPr>
        <p:spPr bwMode="auto">
          <a:xfrm>
            <a:off x="5623619" y="5296644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66"/>
          <p:cNvSpPr>
            <a:spLocks noChangeShapeType="1"/>
          </p:cNvSpPr>
          <p:nvPr/>
        </p:nvSpPr>
        <p:spPr bwMode="auto">
          <a:xfrm flipH="1" flipV="1">
            <a:off x="4831531" y="5368652"/>
            <a:ext cx="1224211" cy="179987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2"/>
          <p:cNvSpPr>
            <a:spLocks noChangeShapeType="1"/>
          </p:cNvSpPr>
          <p:nvPr/>
        </p:nvSpPr>
        <p:spPr bwMode="auto">
          <a:xfrm flipH="1">
            <a:off x="6415707" y="5809828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2"/>
          <p:cNvSpPr>
            <a:spLocks noChangeShapeType="1"/>
          </p:cNvSpPr>
          <p:nvPr/>
        </p:nvSpPr>
        <p:spPr bwMode="auto">
          <a:xfrm>
            <a:off x="6415706" y="5872708"/>
            <a:ext cx="1656185" cy="108012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1" name="AutoShape 40"/>
          <p:cNvSpPr>
            <a:spLocks noChangeArrowheads="1"/>
          </p:cNvSpPr>
          <p:nvPr/>
        </p:nvSpPr>
        <p:spPr bwMode="auto">
          <a:xfrm>
            <a:off x="4470400" y="5296296"/>
            <a:ext cx="16557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r>
              <a:rPr lang="nl-NL" sz="1800" dirty="0" smtClean="0"/>
              <a:t>MPLS-TP</a:t>
            </a:r>
          </a:p>
          <a:p>
            <a:pPr algn="ctr"/>
            <a:r>
              <a:rPr lang="nl-NL" sz="1800" dirty="0" smtClean="0"/>
              <a:t>Core</a:t>
            </a:r>
            <a:endParaRPr lang="nl-NL" sz="1800" dirty="0"/>
          </a:p>
        </p:txBody>
      </p:sp>
      <p:sp>
        <p:nvSpPr>
          <p:cNvPr id="85" name="Line 4"/>
          <p:cNvSpPr>
            <a:spLocks noChangeShapeType="1"/>
          </p:cNvSpPr>
          <p:nvPr/>
        </p:nvSpPr>
        <p:spPr bwMode="auto">
          <a:xfrm>
            <a:off x="5119563" y="4504557"/>
            <a:ext cx="504056" cy="504055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Line 4"/>
          <p:cNvSpPr>
            <a:spLocks noChangeShapeType="1"/>
          </p:cNvSpPr>
          <p:nvPr/>
        </p:nvSpPr>
        <p:spPr bwMode="auto">
          <a:xfrm flipH="1">
            <a:off x="5119563" y="4504557"/>
            <a:ext cx="504056" cy="504056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098" name="Line 32"/>
          <p:cNvSpPr>
            <a:spLocks noChangeShapeType="1"/>
          </p:cNvSpPr>
          <p:nvPr/>
        </p:nvSpPr>
        <p:spPr bwMode="auto">
          <a:xfrm flipH="1">
            <a:off x="6478588" y="5881836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Line 32"/>
          <p:cNvSpPr>
            <a:spLocks noChangeShapeType="1"/>
          </p:cNvSpPr>
          <p:nvPr/>
        </p:nvSpPr>
        <p:spPr bwMode="auto">
          <a:xfrm>
            <a:off x="5047555" y="5265113"/>
            <a:ext cx="1073845" cy="5028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0" name="Line 32"/>
          <p:cNvSpPr>
            <a:spLocks noChangeShapeType="1"/>
          </p:cNvSpPr>
          <p:nvPr/>
        </p:nvSpPr>
        <p:spPr bwMode="auto">
          <a:xfrm>
            <a:off x="5724307" y="5299471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1" name="Line 32"/>
          <p:cNvSpPr>
            <a:spLocks noChangeShapeType="1"/>
          </p:cNvSpPr>
          <p:nvPr/>
        </p:nvSpPr>
        <p:spPr bwMode="auto">
          <a:xfrm flipH="1" flipV="1">
            <a:off x="4478338" y="3751986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Line 33"/>
          <p:cNvSpPr>
            <a:spLocks noChangeShapeType="1"/>
          </p:cNvSpPr>
          <p:nvPr/>
        </p:nvSpPr>
        <p:spPr bwMode="auto">
          <a:xfrm flipH="1" flipV="1">
            <a:off x="4478338" y="3942159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Line 32"/>
          <p:cNvSpPr>
            <a:spLocks noChangeShapeType="1"/>
          </p:cNvSpPr>
          <p:nvPr/>
        </p:nvSpPr>
        <p:spPr bwMode="auto">
          <a:xfrm flipH="1" flipV="1">
            <a:off x="4543425" y="2456477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4" name="Line 32"/>
          <p:cNvSpPr>
            <a:spLocks noChangeShapeType="1"/>
          </p:cNvSpPr>
          <p:nvPr/>
        </p:nvSpPr>
        <p:spPr bwMode="auto">
          <a:xfrm flipH="1" flipV="1">
            <a:off x="4478338" y="2656284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Line 3"/>
          <p:cNvSpPr>
            <a:spLocks noChangeShapeType="1"/>
          </p:cNvSpPr>
          <p:nvPr/>
        </p:nvSpPr>
        <p:spPr bwMode="auto">
          <a:xfrm flipH="1" flipV="1">
            <a:off x="5767388" y="4577159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Line 4"/>
          <p:cNvSpPr>
            <a:spLocks noChangeShapeType="1"/>
          </p:cNvSpPr>
          <p:nvPr/>
        </p:nvSpPr>
        <p:spPr bwMode="auto">
          <a:xfrm flipH="1">
            <a:off x="4975225" y="4577159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7" name="AutoShape 5"/>
          <p:cNvSpPr>
            <a:spLocks noChangeArrowheads="1"/>
          </p:cNvSpPr>
          <p:nvPr/>
        </p:nvSpPr>
        <p:spPr bwMode="auto">
          <a:xfrm>
            <a:off x="1519238" y="2127646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/>
              <a:t>Access</a:t>
            </a:r>
            <a:endParaRPr lang="en-US" sz="1400"/>
          </a:p>
        </p:txBody>
      </p:sp>
      <p:sp>
        <p:nvSpPr>
          <p:cNvPr id="4108" name="AutoShape 7"/>
          <p:cNvSpPr>
            <a:spLocks noChangeArrowheads="1"/>
          </p:cNvSpPr>
          <p:nvPr/>
        </p:nvSpPr>
        <p:spPr bwMode="auto">
          <a:xfrm>
            <a:off x="4471988" y="2127646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800" dirty="0" smtClean="0"/>
              <a:t>EOTN</a:t>
            </a:r>
          </a:p>
          <a:p>
            <a:pPr algn="ctr"/>
            <a:r>
              <a:rPr lang="nl-NL" sz="1800" dirty="0" smtClean="0"/>
              <a:t>Core</a:t>
            </a:r>
          </a:p>
          <a:p>
            <a:pPr algn="ctr"/>
            <a:endParaRPr lang="nl-NL" sz="1800" dirty="0" smtClean="0"/>
          </a:p>
          <a:p>
            <a:pPr algn="ctr"/>
            <a:endParaRPr lang="en-US" sz="1800" dirty="0"/>
          </a:p>
        </p:txBody>
      </p:sp>
      <p:sp>
        <p:nvSpPr>
          <p:cNvPr id="4109" name="AutoShape 8"/>
          <p:cNvSpPr>
            <a:spLocks noChangeArrowheads="1"/>
          </p:cNvSpPr>
          <p:nvPr/>
        </p:nvSpPr>
        <p:spPr bwMode="auto">
          <a:xfrm>
            <a:off x="2600325" y="2127646"/>
            <a:ext cx="1584325" cy="216058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800" dirty="0" smtClean="0"/>
              <a:t>Ethernet</a:t>
            </a:r>
          </a:p>
          <a:p>
            <a:pPr algn="ctr"/>
            <a:r>
              <a:rPr lang="nl-NL" sz="1800" dirty="0" smtClean="0"/>
              <a:t>Metro</a:t>
            </a:r>
            <a:endParaRPr lang="nl-NL" sz="1800" dirty="0"/>
          </a:p>
        </p:txBody>
      </p:sp>
      <p:sp>
        <p:nvSpPr>
          <p:cNvPr id="4110" name="Rectangle 9"/>
          <p:cNvSpPr>
            <a:spLocks noChangeArrowheads="1"/>
          </p:cNvSpPr>
          <p:nvPr/>
        </p:nvSpPr>
        <p:spPr bwMode="auto">
          <a:xfrm>
            <a:off x="3176588" y="227210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4111" name="Rectangle 10"/>
          <p:cNvSpPr>
            <a:spLocks noChangeArrowheads="1"/>
          </p:cNvSpPr>
          <p:nvPr/>
        </p:nvSpPr>
        <p:spPr bwMode="auto">
          <a:xfrm>
            <a:off x="3176588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4112" name="Rectangle 11"/>
          <p:cNvSpPr>
            <a:spLocks noChangeArrowheads="1"/>
          </p:cNvSpPr>
          <p:nvPr/>
        </p:nvSpPr>
        <p:spPr bwMode="auto">
          <a:xfrm>
            <a:off x="4111625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4113" name="Rectangle 12"/>
          <p:cNvSpPr>
            <a:spLocks noChangeArrowheads="1"/>
          </p:cNvSpPr>
          <p:nvPr/>
        </p:nvSpPr>
        <p:spPr bwMode="auto">
          <a:xfrm>
            <a:off x="4113213" y="2272109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519238" y="3280171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1160463" y="299283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2239963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239963" y="227210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2455863" y="270390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2671763" y="2488009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H="1" flipV="1">
            <a:off x="3608388" y="2488009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H="1" flipV="1">
            <a:off x="2671763" y="3927871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 flipV="1">
            <a:off x="3608388" y="3927871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V="1">
            <a:off x="4327525" y="270390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5" name="Line 30"/>
          <p:cNvSpPr>
            <a:spLocks noChangeShapeType="1"/>
          </p:cNvSpPr>
          <p:nvPr/>
        </p:nvSpPr>
        <p:spPr bwMode="auto">
          <a:xfrm flipH="1" flipV="1">
            <a:off x="5191125" y="5193104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6" name="Line 34"/>
          <p:cNvSpPr>
            <a:spLocks noChangeShapeType="1"/>
          </p:cNvSpPr>
          <p:nvPr/>
        </p:nvSpPr>
        <p:spPr bwMode="auto">
          <a:xfrm flipV="1">
            <a:off x="5191125" y="4335830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7" name="AutoShape 35"/>
          <p:cNvSpPr>
            <a:spLocks noChangeArrowheads="1"/>
          </p:cNvSpPr>
          <p:nvPr/>
        </p:nvSpPr>
        <p:spPr bwMode="auto">
          <a:xfrm flipH="1">
            <a:off x="8359775" y="5296296"/>
            <a:ext cx="7921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400"/>
              <a:t>Access</a:t>
            </a:r>
            <a:endParaRPr lang="en-US" sz="1400"/>
          </a:p>
        </p:txBody>
      </p:sp>
      <p:sp>
        <p:nvSpPr>
          <p:cNvPr id="4128" name="Line 36"/>
          <p:cNvSpPr>
            <a:spLocks noChangeShapeType="1"/>
          </p:cNvSpPr>
          <p:nvPr/>
        </p:nvSpPr>
        <p:spPr bwMode="auto">
          <a:xfrm flipH="1" flipV="1">
            <a:off x="8359775" y="5656659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0" name="AutoShape 39"/>
          <p:cNvSpPr>
            <a:spLocks noChangeArrowheads="1"/>
          </p:cNvSpPr>
          <p:nvPr/>
        </p:nvSpPr>
        <p:spPr bwMode="auto">
          <a:xfrm>
            <a:off x="6413500" y="5296296"/>
            <a:ext cx="16557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800" dirty="0" smtClean="0"/>
              <a:t>PBB-TE</a:t>
            </a:r>
          </a:p>
          <a:p>
            <a:pPr algn="ctr"/>
            <a:r>
              <a:rPr lang="nl-NL" sz="1800" dirty="0" smtClean="0"/>
              <a:t>Metro</a:t>
            </a:r>
          </a:p>
          <a:p>
            <a:pPr algn="ctr"/>
            <a:endParaRPr lang="nl-NL" sz="1800" dirty="0" smtClean="0"/>
          </a:p>
          <a:p>
            <a:pPr algn="ctr"/>
            <a:endParaRPr lang="nl-NL" sz="1800" dirty="0" smtClean="0"/>
          </a:p>
          <a:p>
            <a:pPr algn="ctr"/>
            <a:endParaRPr lang="nl-NL" sz="1800" dirty="0"/>
          </a:p>
        </p:txBody>
      </p:sp>
      <p:sp>
        <p:nvSpPr>
          <p:cNvPr id="4132" name="Rectangle 46"/>
          <p:cNvSpPr>
            <a:spLocks noChangeArrowheads="1"/>
          </p:cNvSpPr>
          <p:nvPr/>
        </p:nvSpPr>
        <p:spPr bwMode="auto">
          <a:xfrm>
            <a:off x="9078913" y="616148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4133" name="Rectangle 49"/>
          <p:cNvSpPr>
            <a:spLocks noChangeArrowheads="1"/>
          </p:cNvSpPr>
          <p:nvPr/>
        </p:nvSpPr>
        <p:spPr bwMode="auto">
          <a:xfrm>
            <a:off x="7999413" y="688062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4134" name="Rectangle 50"/>
          <p:cNvSpPr>
            <a:spLocks noChangeArrowheads="1"/>
          </p:cNvSpPr>
          <p:nvPr/>
        </p:nvSpPr>
        <p:spPr bwMode="auto">
          <a:xfrm>
            <a:off x="8001000" y="5440759"/>
            <a:ext cx="43021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4135" name="Line 62"/>
          <p:cNvSpPr>
            <a:spLocks noChangeShapeType="1"/>
          </p:cNvSpPr>
          <p:nvPr/>
        </p:nvSpPr>
        <p:spPr bwMode="auto">
          <a:xfrm flipH="1" flipV="1">
            <a:off x="6486525" y="5625127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6" name="Line 63"/>
          <p:cNvSpPr>
            <a:spLocks noChangeShapeType="1"/>
          </p:cNvSpPr>
          <p:nvPr/>
        </p:nvSpPr>
        <p:spPr bwMode="auto">
          <a:xfrm flipH="1" flipV="1">
            <a:off x="6486525" y="7159585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8" name="Line 65"/>
          <p:cNvSpPr>
            <a:spLocks noChangeShapeType="1"/>
          </p:cNvSpPr>
          <p:nvPr/>
        </p:nvSpPr>
        <p:spPr bwMode="auto">
          <a:xfrm flipH="1" flipV="1">
            <a:off x="5767388" y="5296296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9" name="Line 66"/>
          <p:cNvSpPr>
            <a:spLocks noChangeShapeType="1"/>
          </p:cNvSpPr>
          <p:nvPr/>
        </p:nvSpPr>
        <p:spPr bwMode="auto">
          <a:xfrm flipH="1" flipV="1">
            <a:off x="4903538" y="5296643"/>
            <a:ext cx="1224211" cy="179987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41" name="Rectangle 16"/>
          <p:cNvSpPr>
            <a:spLocks noChangeArrowheads="1"/>
          </p:cNvSpPr>
          <p:nvPr/>
        </p:nvSpPr>
        <p:spPr bwMode="auto">
          <a:xfrm>
            <a:off x="4759325" y="493593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13</a:t>
            </a:r>
            <a:endParaRPr lang="en-US"/>
          </a:p>
        </p:txBody>
      </p:sp>
      <p:sp>
        <p:nvSpPr>
          <p:cNvPr id="4142" name="Rectangle 17"/>
          <p:cNvSpPr>
            <a:spLocks noChangeArrowheads="1"/>
          </p:cNvSpPr>
          <p:nvPr/>
        </p:nvSpPr>
        <p:spPr bwMode="auto">
          <a:xfrm>
            <a:off x="5551488" y="4935934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14</a:t>
            </a:r>
            <a:endParaRPr lang="en-US"/>
          </a:p>
        </p:txBody>
      </p:sp>
      <p:sp>
        <p:nvSpPr>
          <p:cNvPr id="4143" name="Rectangle 14"/>
          <p:cNvSpPr>
            <a:spLocks noChangeArrowheads="1"/>
          </p:cNvSpPr>
          <p:nvPr/>
        </p:nvSpPr>
        <p:spPr bwMode="auto">
          <a:xfrm>
            <a:off x="4759325" y="41437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4144" name="Rectangle 15"/>
          <p:cNvSpPr>
            <a:spLocks noChangeArrowheads="1"/>
          </p:cNvSpPr>
          <p:nvPr/>
        </p:nvSpPr>
        <p:spPr bwMode="auto">
          <a:xfrm>
            <a:off x="5551488" y="41437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12</a:t>
            </a:r>
            <a:endParaRPr lang="en-US"/>
          </a:p>
        </p:txBody>
      </p:sp>
      <p:sp>
        <p:nvSpPr>
          <p:cNvPr id="4145" name="Rectangle 47"/>
          <p:cNvSpPr>
            <a:spLocks noChangeArrowheads="1"/>
          </p:cNvSpPr>
          <p:nvPr/>
        </p:nvSpPr>
        <p:spPr bwMode="auto">
          <a:xfrm>
            <a:off x="6054725" y="544075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4146" name="Rectangle 48"/>
          <p:cNvSpPr>
            <a:spLocks noChangeArrowheads="1"/>
          </p:cNvSpPr>
          <p:nvPr/>
        </p:nvSpPr>
        <p:spPr bwMode="auto">
          <a:xfrm>
            <a:off x="6054725" y="688062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4147" name="Text Box 68"/>
          <p:cNvSpPr txBox="1">
            <a:spLocks noChangeArrowheads="1"/>
          </p:cNvSpPr>
          <p:nvPr/>
        </p:nvSpPr>
        <p:spPr bwMode="auto">
          <a:xfrm>
            <a:off x="6467475" y="2853134"/>
            <a:ext cx="2894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Carrier X Network</a:t>
            </a:r>
            <a:endParaRPr lang="en-US"/>
          </a:p>
        </p:txBody>
      </p:sp>
      <p:sp>
        <p:nvSpPr>
          <p:cNvPr id="4148" name="Text Box 69"/>
          <p:cNvSpPr txBox="1">
            <a:spLocks noChangeArrowheads="1"/>
          </p:cNvSpPr>
          <p:nvPr/>
        </p:nvSpPr>
        <p:spPr bwMode="auto">
          <a:xfrm>
            <a:off x="1406525" y="6013846"/>
            <a:ext cx="28829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l-NL" dirty="0"/>
              <a:t>Carrier Y Network</a:t>
            </a:r>
            <a:endParaRPr lang="en-US" dirty="0"/>
          </a:p>
        </p:txBody>
      </p:sp>
      <p:grpSp>
        <p:nvGrpSpPr>
          <p:cNvPr id="4149" name="Group 73"/>
          <p:cNvGrpSpPr>
            <a:grpSpLocks/>
          </p:cNvGrpSpPr>
          <p:nvPr/>
        </p:nvGrpSpPr>
        <p:grpSpPr bwMode="auto">
          <a:xfrm>
            <a:off x="4543425" y="4758134"/>
            <a:ext cx="1944688" cy="34925"/>
            <a:chOff x="2862" y="1954"/>
            <a:chExt cx="1225" cy="22"/>
          </a:xfrm>
        </p:grpSpPr>
        <p:sp>
          <p:nvSpPr>
            <p:cNvPr id="4167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0" name="Text Box 72"/>
          <p:cNvSpPr txBox="1">
            <a:spLocks noChangeArrowheads="1"/>
          </p:cNvSpPr>
          <p:nvPr/>
        </p:nvSpPr>
        <p:spPr bwMode="auto">
          <a:xfrm>
            <a:off x="6434138" y="4577159"/>
            <a:ext cx="7096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E-NNI</a:t>
            </a:r>
            <a:endParaRPr lang="en-US" sz="1500"/>
          </a:p>
        </p:txBody>
      </p:sp>
      <p:sp>
        <p:nvSpPr>
          <p:cNvPr id="4151" name="Line 87"/>
          <p:cNvSpPr>
            <a:spLocks noChangeShapeType="1"/>
          </p:cNvSpPr>
          <p:nvPr/>
        </p:nvSpPr>
        <p:spPr bwMode="auto">
          <a:xfrm flipH="1">
            <a:off x="798513" y="321032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52" name="Group 88"/>
          <p:cNvGrpSpPr>
            <a:grpSpLocks/>
          </p:cNvGrpSpPr>
          <p:nvPr/>
        </p:nvGrpSpPr>
        <p:grpSpPr bwMode="auto">
          <a:xfrm>
            <a:off x="976313" y="3065859"/>
            <a:ext cx="38100" cy="287337"/>
            <a:chOff x="615" y="978"/>
            <a:chExt cx="24" cy="181"/>
          </a:xfrm>
        </p:grpSpPr>
        <p:sp>
          <p:nvSpPr>
            <p:cNvPr id="4165" name="Line 89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Line 90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3" name="Line 91"/>
          <p:cNvSpPr>
            <a:spLocks noChangeShapeType="1"/>
          </p:cNvSpPr>
          <p:nvPr/>
        </p:nvSpPr>
        <p:spPr bwMode="auto">
          <a:xfrm flipH="1">
            <a:off x="9512300" y="6377384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54" name="Group 92"/>
          <p:cNvGrpSpPr>
            <a:grpSpLocks/>
          </p:cNvGrpSpPr>
          <p:nvPr/>
        </p:nvGrpSpPr>
        <p:grpSpPr bwMode="auto">
          <a:xfrm>
            <a:off x="9685213" y="6232921"/>
            <a:ext cx="42862" cy="287338"/>
            <a:chOff x="6083" y="978"/>
            <a:chExt cx="27" cy="181"/>
          </a:xfrm>
        </p:grpSpPr>
        <p:sp>
          <p:nvSpPr>
            <p:cNvPr id="4163" name="Line 93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Line 94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5" name="Text Box 95"/>
          <p:cNvSpPr txBox="1">
            <a:spLocks noChangeArrowheads="1"/>
          </p:cNvSpPr>
          <p:nvPr/>
        </p:nvSpPr>
        <p:spPr bwMode="auto">
          <a:xfrm>
            <a:off x="730250" y="2672159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4156" name="Text Box 96"/>
          <p:cNvSpPr txBox="1">
            <a:spLocks noChangeArrowheads="1"/>
          </p:cNvSpPr>
          <p:nvPr/>
        </p:nvSpPr>
        <p:spPr bwMode="auto">
          <a:xfrm>
            <a:off x="9431338" y="5839221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73" name="Left Brace 72"/>
          <p:cNvSpPr/>
          <p:nvPr/>
        </p:nvSpPr>
        <p:spPr bwMode="auto">
          <a:xfrm>
            <a:off x="4255467" y="4295923"/>
            <a:ext cx="360040" cy="1008112"/>
          </a:xfrm>
          <a:prstGeom prst="leftBrace">
            <a:avLst>
              <a:gd name="adj1" fmla="val 44048"/>
              <a:gd name="adj2" fmla="val 47166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14432" y="4615893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DRNI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5" name="Rectangle 197"/>
          <p:cNvSpPr>
            <a:spLocks noChangeArrowheads="1"/>
          </p:cNvSpPr>
          <p:nvPr/>
        </p:nvSpPr>
        <p:spPr bwMode="auto">
          <a:xfrm>
            <a:off x="367035" y="7557467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76" name="Text Box 198"/>
          <p:cNvSpPr txBox="1">
            <a:spLocks noChangeArrowheads="1"/>
          </p:cNvSpPr>
          <p:nvPr/>
        </p:nvSpPr>
        <p:spPr bwMode="auto">
          <a:xfrm>
            <a:off x="582935" y="7528892"/>
            <a:ext cx="242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EC </a:t>
            </a:r>
            <a:r>
              <a:rPr lang="nl-NL" sz="1200" b="0" dirty="0"/>
              <a:t>Terminating or Bridging Node</a:t>
            </a:r>
            <a:endParaRPr lang="en-US" sz="1200" b="0" dirty="0"/>
          </a:p>
        </p:txBody>
      </p:sp>
      <p:sp>
        <p:nvSpPr>
          <p:cNvPr id="77" name="Line 199"/>
          <p:cNvSpPr>
            <a:spLocks noChangeShapeType="1"/>
          </p:cNvSpPr>
          <p:nvPr/>
        </p:nvSpPr>
        <p:spPr bwMode="auto">
          <a:xfrm>
            <a:off x="3175347" y="7682800"/>
            <a:ext cx="2159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78" name="Text Box 200"/>
          <p:cNvSpPr txBox="1">
            <a:spLocks noChangeArrowheads="1"/>
          </p:cNvSpPr>
          <p:nvPr/>
        </p:nvSpPr>
        <p:spPr bwMode="auto">
          <a:xfrm>
            <a:off x="3391247" y="7539925"/>
            <a:ext cx="10278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Physical </a:t>
            </a:r>
            <a:r>
              <a:rPr lang="nl-NL" sz="1200" b="0" dirty="0"/>
              <a:t>link</a:t>
            </a:r>
            <a:endParaRPr lang="en-US" sz="1200" b="0" dirty="0"/>
          </a:p>
        </p:txBody>
      </p:sp>
      <p:sp>
        <p:nvSpPr>
          <p:cNvPr id="79" name="Line 201"/>
          <p:cNvSpPr>
            <a:spLocks noChangeShapeType="1"/>
          </p:cNvSpPr>
          <p:nvPr/>
        </p:nvSpPr>
        <p:spPr bwMode="auto">
          <a:xfrm flipH="1" flipV="1">
            <a:off x="4699617" y="7682800"/>
            <a:ext cx="215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80" name="Text Box 202"/>
          <p:cNvSpPr txBox="1">
            <a:spLocks noChangeArrowheads="1"/>
          </p:cNvSpPr>
          <p:nvPr/>
        </p:nvSpPr>
        <p:spPr bwMode="auto">
          <a:xfrm>
            <a:off x="4893292" y="7539925"/>
            <a:ext cx="4978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/>
              <a:t>Ethernet virtual </a:t>
            </a:r>
            <a:r>
              <a:rPr lang="nl-NL" sz="1200" b="0" dirty="0" smtClean="0"/>
              <a:t>link supported by Transport Services layer connection</a:t>
            </a:r>
            <a:endParaRPr lang="en-US" sz="1200" b="0" dirty="0"/>
          </a:p>
        </p:txBody>
      </p:sp>
      <p:sp>
        <p:nvSpPr>
          <p:cNvPr id="81" name="Title 80"/>
          <p:cNvSpPr>
            <a:spLocks noGrp="1"/>
          </p:cNvSpPr>
          <p:nvPr>
            <p:ph type="title"/>
          </p:nvPr>
        </p:nvSpPr>
        <p:spPr>
          <a:xfrm>
            <a:off x="533400" y="-31948"/>
            <a:ext cx="10137775" cy="1015529"/>
          </a:xfrm>
        </p:spPr>
        <p:txBody>
          <a:bodyPr/>
          <a:lstStyle/>
          <a:p>
            <a:r>
              <a:rPr lang="en-US" dirty="0" smtClean="0"/>
              <a:t>Transport Services Layer protection example in Multi-Carrier Network Architecture</a:t>
            </a:r>
            <a:endParaRPr lang="en-GB" dirty="0"/>
          </a:p>
        </p:txBody>
      </p:sp>
      <p:sp>
        <p:nvSpPr>
          <p:cNvPr id="83" name="Rounded Rectangular Callout 82"/>
          <p:cNvSpPr/>
          <p:nvPr/>
        </p:nvSpPr>
        <p:spPr bwMode="auto">
          <a:xfrm flipH="1">
            <a:off x="2311251" y="1120180"/>
            <a:ext cx="1944216" cy="792088"/>
          </a:xfrm>
          <a:prstGeom prst="wedgeRoundRectCallout">
            <a:avLst>
              <a:gd name="adj1" fmla="val -26084"/>
              <a:gd name="adj2" fmla="val 95619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G.8032 Ring Protection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Line 34"/>
          <p:cNvSpPr>
            <a:spLocks noChangeShapeType="1"/>
          </p:cNvSpPr>
          <p:nvPr/>
        </p:nvSpPr>
        <p:spPr bwMode="auto">
          <a:xfrm flipV="1">
            <a:off x="5191571" y="4432548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9" name="Line 30"/>
          <p:cNvSpPr>
            <a:spLocks noChangeShapeType="1"/>
          </p:cNvSpPr>
          <p:nvPr/>
        </p:nvSpPr>
        <p:spPr bwMode="auto">
          <a:xfrm flipH="1" flipV="1">
            <a:off x="5191571" y="5080620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8" name="Rounded Rectangular Callout 87"/>
          <p:cNvSpPr/>
          <p:nvPr/>
        </p:nvSpPr>
        <p:spPr bwMode="auto">
          <a:xfrm>
            <a:off x="4687515" y="1408212"/>
            <a:ext cx="2520280" cy="504056"/>
          </a:xfrm>
          <a:prstGeom prst="wedgeRoundRectCallout">
            <a:avLst>
              <a:gd name="adj1" fmla="val -44967"/>
              <a:gd name="adj2" fmla="val 19983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ODUk Protection</a:t>
            </a:r>
          </a:p>
        </p:txBody>
      </p:sp>
      <p:sp>
        <p:nvSpPr>
          <p:cNvPr id="90" name="Rounded Rectangular Callout 89"/>
          <p:cNvSpPr/>
          <p:nvPr/>
        </p:nvSpPr>
        <p:spPr bwMode="auto">
          <a:xfrm>
            <a:off x="7279803" y="4648572"/>
            <a:ext cx="2088232" cy="504056"/>
          </a:xfrm>
          <a:prstGeom prst="wedgeRoundRectCallout">
            <a:avLst>
              <a:gd name="adj1" fmla="val -33384"/>
              <a:gd name="adj2" fmla="val 11069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ESP Protection</a:t>
            </a:r>
          </a:p>
        </p:txBody>
      </p:sp>
      <p:sp>
        <p:nvSpPr>
          <p:cNvPr id="91" name="Rounded Rectangular Callout 90"/>
          <p:cNvSpPr/>
          <p:nvPr/>
        </p:nvSpPr>
        <p:spPr bwMode="auto">
          <a:xfrm>
            <a:off x="2023219" y="5152628"/>
            <a:ext cx="2160240" cy="792088"/>
          </a:xfrm>
          <a:prstGeom prst="wedgeRoundRectCallout">
            <a:avLst>
              <a:gd name="adj1" fmla="val 86295"/>
              <a:gd name="adj2" fmla="val 27947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Transport-LSP Protection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Line 62"/>
          <p:cNvSpPr>
            <a:spLocks noChangeShapeType="1"/>
          </p:cNvSpPr>
          <p:nvPr/>
        </p:nvSpPr>
        <p:spPr bwMode="auto">
          <a:xfrm flipH="1" flipV="1">
            <a:off x="6487715" y="5512668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63"/>
          <p:cNvSpPr>
            <a:spLocks noChangeShapeType="1"/>
          </p:cNvSpPr>
          <p:nvPr/>
        </p:nvSpPr>
        <p:spPr bwMode="auto">
          <a:xfrm flipH="1" flipV="1">
            <a:off x="6487715" y="7248921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4" name="Line 32"/>
          <p:cNvSpPr>
            <a:spLocks noChangeShapeType="1"/>
          </p:cNvSpPr>
          <p:nvPr/>
        </p:nvSpPr>
        <p:spPr bwMode="auto">
          <a:xfrm>
            <a:off x="6487715" y="5800700"/>
            <a:ext cx="1656185" cy="108012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Services Layer Protection Characteristics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128292"/>
            <a:ext cx="9626723" cy="5544616"/>
          </a:xfrm>
        </p:spPr>
        <p:txBody>
          <a:bodyPr/>
          <a:lstStyle/>
          <a:p>
            <a:r>
              <a:rPr lang="en-US" dirty="0" smtClean="0"/>
              <a:t>Protects a segment of an EC within a carrier network</a:t>
            </a:r>
          </a:p>
          <a:p>
            <a:pPr lvl="1"/>
            <a:r>
              <a:rPr lang="en-US" dirty="0" smtClean="0"/>
              <a:t>metro network segment</a:t>
            </a:r>
          </a:p>
          <a:p>
            <a:pPr lvl="1"/>
            <a:r>
              <a:rPr lang="en-US" dirty="0" smtClean="0"/>
              <a:t>core network segment</a:t>
            </a:r>
          </a:p>
          <a:p>
            <a:pPr lvl="1"/>
            <a:r>
              <a:rPr lang="en-US" dirty="0" smtClean="0"/>
              <a:t>G.8032 ERP protects against Ethernet link and node failures</a:t>
            </a:r>
          </a:p>
          <a:p>
            <a:pPr lvl="1"/>
            <a:r>
              <a:rPr lang="en-US" dirty="0" smtClean="0"/>
              <a:t>ESP protection protects against ESP trail failures</a:t>
            </a:r>
          </a:p>
          <a:p>
            <a:pPr lvl="1"/>
            <a:r>
              <a:rPr lang="en-US" dirty="0" smtClean="0"/>
              <a:t>ODUk, VC-n, transport-LSP SNCP protects against ODUk, VC-n, transport-LSP sub-network connection failures</a:t>
            </a:r>
          </a:p>
          <a:p>
            <a:pPr lvl="1"/>
            <a:r>
              <a:rPr lang="en-US" dirty="0" smtClean="0"/>
              <a:t>ETH CL-SNCG/I protection protects against ODUk, VC-n, transport-LSP trail failures</a:t>
            </a:r>
          </a:p>
          <a:p>
            <a:pPr marL="0" indent="0"/>
            <a:r>
              <a:rPr lang="en-US" dirty="0" smtClean="0"/>
              <a:t>Does not protect against EC switch fabric/configuration failures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3889" y="7672908"/>
            <a:ext cx="95921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i="1" dirty="0" smtClean="0"/>
              <a:t>CL-SNCG/I: Compound Link Sub-Network Connection Group protection with Inherent monitoring (see c11.3.5/G.808.1)</a:t>
            </a:r>
            <a:endParaRPr lang="en-GB" sz="1400" b="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 bwMode="auto">
          <a:xfrm>
            <a:off x="5446665" y="1696244"/>
            <a:ext cx="4104456" cy="53285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6291015" y="2776364"/>
            <a:ext cx="1420414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ounded Rectangular Callout 135"/>
          <p:cNvSpPr/>
          <p:nvPr/>
        </p:nvSpPr>
        <p:spPr bwMode="auto">
          <a:xfrm>
            <a:off x="8935987" y="1336204"/>
            <a:ext cx="1656184" cy="792088"/>
          </a:xfrm>
          <a:prstGeom prst="wedgeRoundRectCallout">
            <a:avLst>
              <a:gd name="adj1" fmla="val -138784"/>
              <a:gd name="adj2" fmla="val 150077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 Protection: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Clause 6.10 in I-Component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Oval 134"/>
          <p:cNvSpPr/>
          <p:nvPr/>
        </p:nvSpPr>
        <p:spPr bwMode="auto">
          <a:xfrm>
            <a:off x="6291015" y="3352428"/>
            <a:ext cx="1440160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ounded Rectangular Callout 131"/>
          <p:cNvSpPr/>
          <p:nvPr/>
        </p:nvSpPr>
        <p:spPr bwMode="auto">
          <a:xfrm>
            <a:off x="9007995" y="2560340"/>
            <a:ext cx="1656184" cy="792088"/>
          </a:xfrm>
          <a:prstGeom prst="wedgeRoundRectCallout">
            <a:avLst>
              <a:gd name="adj1" fmla="val -147351"/>
              <a:gd name="adj2" fmla="val 68472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 Protection: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Clause 6.11 in B-Component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/>
          <p:nvPr/>
        </p:nvCxnSpPr>
        <p:spPr bwMode="auto">
          <a:xfrm>
            <a:off x="583964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>
            <a:off x="598365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>
            <a:off x="6127675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5" name="Straight Connector 294"/>
          <p:cNvCxnSpPr/>
          <p:nvPr/>
        </p:nvCxnSpPr>
        <p:spPr bwMode="auto">
          <a:xfrm>
            <a:off x="5551611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6" name="Straight Connector 295"/>
          <p:cNvCxnSpPr/>
          <p:nvPr/>
        </p:nvCxnSpPr>
        <p:spPr bwMode="auto">
          <a:xfrm>
            <a:off x="569562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1034431" y="1696244"/>
            <a:ext cx="4104456" cy="53285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7" name="Straight Connector 286"/>
          <p:cNvCxnSpPr/>
          <p:nvPr/>
        </p:nvCxnSpPr>
        <p:spPr bwMode="auto">
          <a:xfrm>
            <a:off x="1591171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8" name="Straight Connector 287"/>
          <p:cNvCxnSpPr/>
          <p:nvPr/>
        </p:nvCxnSpPr>
        <p:spPr bwMode="auto">
          <a:xfrm>
            <a:off x="173518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9" name="Straight Connector 288"/>
          <p:cNvCxnSpPr/>
          <p:nvPr/>
        </p:nvCxnSpPr>
        <p:spPr bwMode="auto">
          <a:xfrm>
            <a:off x="187920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0" name="Straight Connector 289"/>
          <p:cNvCxnSpPr/>
          <p:nvPr/>
        </p:nvCxnSpPr>
        <p:spPr bwMode="auto">
          <a:xfrm>
            <a:off x="130313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1" name="Straight Connector 290"/>
          <p:cNvCxnSpPr/>
          <p:nvPr/>
        </p:nvCxnSpPr>
        <p:spPr bwMode="auto">
          <a:xfrm>
            <a:off x="1447155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rapezoid 52"/>
          <p:cNvSpPr/>
          <p:nvPr/>
        </p:nvSpPr>
        <p:spPr bwMode="auto">
          <a:xfrm flipV="1">
            <a:off x="2690615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54" name="Straight Connector 53"/>
          <p:cNvCxnSpPr>
            <a:stCxn id="53" idx="0"/>
            <a:endCxn id="65" idx="3"/>
          </p:cNvCxnSpPr>
          <p:nvPr/>
        </p:nvCxnSpPr>
        <p:spPr bwMode="auto">
          <a:xfrm>
            <a:off x="3194671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endCxn id="53" idx="2"/>
          </p:cNvCxnSpPr>
          <p:nvPr/>
        </p:nvCxnSpPr>
        <p:spPr bwMode="auto">
          <a:xfrm>
            <a:off x="319467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334707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349947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2906639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3050655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rapezoid 24"/>
          <p:cNvSpPr/>
          <p:nvPr/>
        </p:nvSpPr>
        <p:spPr bwMode="auto">
          <a:xfrm flipV="1">
            <a:off x="1538487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" name="Straight Connector 25"/>
          <p:cNvCxnSpPr>
            <a:stCxn id="25" idx="0"/>
            <a:endCxn id="64" idx="3"/>
          </p:cNvCxnSpPr>
          <p:nvPr/>
        </p:nvCxnSpPr>
        <p:spPr bwMode="auto">
          <a:xfrm>
            <a:off x="2042543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endCxn id="25" idx="2"/>
          </p:cNvCxnSpPr>
          <p:nvPr/>
        </p:nvCxnSpPr>
        <p:spPr bwMode="auto">
          <a:xfrm flipH="1">
            <a:off x="2042543" y="4600969"/>
            <a:ext cx="5040" cy="8396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2194943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2347343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1754511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1898527" y="4576564"/>
            <a:ext cx="0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Services Layer Protection Characteristics</a:t>
            </a:r>
            <a:endParaRPr lang="en-GB" dirty="0"/>
          </a:p>
        </p:txBody>
      </p:sp>
      <p:sp>
        <p:nvSpPr>
          <p:cNvPr id="4" name="Trapezoid 3"/>
          <p:cNvSpPr/>
          <p:nvPr/>
        </p:nvSpPr>
        <p:spPr bwMode="auto">
          <a:xfrm flipV="1">
            <a:off x="1970535" y="2776364"/>
            <a:ext cx="1296144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 flipV="1">
            <a:off x="2330575" y="3352428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" name="Straight Connector 6"/>
          <p:cNvCxnSpPr>
            <a:stCxn id="4" idx="0"/>
            <a:endCxn id="5" idx="3"/>
          </p:cNvCxnSpPr>
          <p:nvPr/>
        </p:nvCxnSpPr>
        <p:spPr bwMode="auto">
          <a:xfrm>
            <a:off x="2618607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>
            <a:endCxn id="4" idx="2"/>
          </p:cNvCxnSpPr>
          <p:nvPr/>
        </p:nvCxnSpPr>
        <p:spPr bwMode="auto">
          <a:xfrm>
            <a:off x="2618607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771007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923407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330575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2474591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Oval 13"/>
          <p:cNvSpPr/>
          <p:nvPr/>
        </p:nvSpPr>
        <p:spPr bwMode="auto">
          <a:xfrm>
            <a:off x="1591171" y="4216524"/>
            <a:ext cx="2088232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" name="Straight Connector 15"/>
          <p:cNvCxnSpPr>
            <a:stCxn id="5" idx="0"/>
            <a:endCxn id="14" idx="0"/>
          </p:cNvCxnSpPr>
          <p:nvPr/>
        </p:nvCxnSpPr>
        <p:spPr bwMode="auto">
          <a:xfrm>
            <a:off x="2618607" y="3928492"/>
            <a:ext cx="1668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815307" y="3405272"/>
            <a:ext cx="1708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MEP</a:t>
            </a:r>
            <a:endParaRPr lang="en-GB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3226438" y="2685192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920206" y="2468587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07396" y="4197360"/>
            <a:ext cx="1728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switch fabric</a:t>
            </a:r>
            <a:endParaRPr lang="en-GB" sz="1400" dirty="0"/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 bwMode="auto">
          <a:xfrm flipH="1">
            <a:off x="2036363" y="4216524"/>
            <a:ext cx="598924" cy="3844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4" idx="0"/>
            <a:endCxn id="61" idx="2"/>
          </p:cNvCxnSpPr>
          <p:nvPr/>
        </p:nvCxnSpPr>
        <p:spPr bwMode="auto">
          <a:xfrm>
            <a:off x="2635287" y="4216524"/>
            <a:ext cx="57327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812651" y="4340795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</a:t>
            </a:r>
            <a:endParaRPr lang="en-GB" sz="1400" dirty="0"/>
          </a:p>
        </p:txBody>
      </p:sp>
      <p:sp>
        <p:nvSpPr>
          <p:cNvPr id="61" name="TextBox 60"/>
          <p:cNvSpPr txBox="1"/>
          <p:nvPr/>
        </p:nvSpPr>
        <p:spPr>
          <a:xfrm>
            <a:off x="3056111" y="4340795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</a:t>
            </a:r>
            <a:endParaRPr lang="en-GB" sz="1400" dirty="0"/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1754511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 flipV="1">
            <a:off x="2906639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338687" y="6140995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MEP</a:t>
            </a:r>
            <a:endParaRPr lang="en-GB" sz="1400" dirty="0"/>
          </a:p>
        </p:txBody>
      </p:sp>
      <p:cxnSp>
        <p:nvCxnSpPr>
          <p:cNvPr id="70" name="Straight Connector 69"/>
          <p:cNvCxnSpPr>
            <a:stCxn id="64" idx="0"/>
          </p:cNvCxnSpPr>
          <p:nvPr/>
        </p:nvCxnSpPr>
        <p:spPr bwMode="auto">
          <a:xfrm>
            <a:off x="2042543" y="659278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65" idx="0"/>
          </p:cNvCxnSpPr>
          <p:nvPr/>
        </p:nvCxnSpPr>
        <p:spPr bwMode="auto">
          <a:xfrm>
            <a:off x="3194671" y="659278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1080120" y="1326912"/>
            <a:ext cx="41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VC-n, ODUk, </a:t>
            </a:r>
            <a:r>
              <a:rPr lang="en-US" sz="1800" dirty="0" err="1" smtClean="0">
                <a:solidFill>
                  <a:srgbClr val="C00000"/>
                </a:solidFill>
              </a:rPr>
              <a:t>tLSP</a:t>
            </a:r>
            <a:r>
              <a:rPr lang="en-US" sz="1800" dirty="0" smtClean="0">
                <a:solidFill>
                  <a:srgbClr val="C00000"/>
                </a:solidFill>
              </a:rPr>
              <a:t> SNC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1250455" y="3208412"/>
            <a:ext cx="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106439" y="3208412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TextBox 79"/>
          <p:cNvSpPr txBox="1"/>
          <p:nvPr/>
        </p:nvSpPr>
        <p:spPr>
          <a:xfrm rot="16200000">
            <a:off x="931971" y="4576564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1394471" y="4720580"/>
            <a:ext cx="0" cy="1800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 flipH="1">
            <a:off x="1322463" y="4720580"/>
            <a:ext cx="22849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 rot="16200000">
            <a:off x="268444" y="5602392"/>
            <a:ext cx="2105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Sub-network connection</a:t>
            </a:r>
            <a:endParaRPr lang="en-GB" sz="1400" b="0" dirty="0"/>
          </a:p>
        </p:txBody>
      </p:sp>
      <p:sp>
        <p:nvSpPr>
          <p:cNvPr id="88" name="Trapezoid 87"/>
          <p:cNvSpPr/>
          <p:nvPr/>
        </p:nvSpPr>
        <p:spPr bwMode="auto">
          <a:xfrm flipV="1">
            <a:off x="7102849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9" name="Straight Connector 88"/>
          <p:cNvCxnSpPr>
            <a:stCxn id="88" idx="0"/>
            <a:endCxn id="121" idx="3"/>
          </p:cNvCxnSpPr>
          <p:nvPr/>
        </p:nvCxnSpPr>
        <p:spPr bwMode="auto">
          <a:xfrm>
            <a:off x="7606905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7759305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7911705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7318873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7462889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5" name="Trapezoid 94"/>
          <p:cNvSpPr/>
          <p:nvPr/>
        </p:nvSpPr>
        <p:spPr bwMode="auto">
          <a:xfrm flipV="1">
            <a:off x="5950721" y="5440660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6" name="Straight Connector 95"/>
          <p:cNvCxnSpPr>
            <a:stCxn id="95" idx="0"/>
            <a:endCxn id="120" idx="3"/>
          </p:cNvCxnSpPr>
          <p:nvPr/>
        </p:nvCxnSpPr>
        <p:spPr bwMode="auto">
          <a:xfrm>
            <a:off x="6454777" y="572869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6607177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6759577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6166745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310761" y="515262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Isosceles Triangle 102"/>
          <p:cNvSpPr/>
          <p:nvPr/>
        </p:nvSpPr>
        <p:spPr bwMode="auto">
          <a:xfrm flipV="1">
            <a:off x="6146999" y="4000500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4" name="Straight Connector 103"/>
          <p:cNvCxnSpPr>
            <a:stCxn id="102" idx="0"/>
            <a:endCxn id="135" idx="0"/>
          </p:cNvCxnSpPr>
          <p:nvPr/>
        </p:nvCxnSpPr>
        <p:spPr bwMode="auto">
          <a:xfrm>
            <a:off x="7001222" y="3064396"/>
            <a:ext cx="9873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>
            <a:endCxn id="102" idx="2"/>
          </p:cNvCxnSpPr>
          <p:nvPr/>
        </p:nvCxnSpPr>
        <p:spPr bwMode="auto">
          <a:xfrm flipH="1">
            <a:off x="7001222" y="2488332"/>
            <a:ext cx="9874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7183241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7335641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6742809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6886825" y="248833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Oval 109"/>
          <p:cNvSpPr/>
          <p:nvPr/>
        </p:nvSpPr>
        <p:spPr bwMode="auto">
          <a:xfrm>
            <a:off x="6002983" y="4792588"/>
            <a:ext cx="2016224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>
            <a:stCxn id="103" idx="0"/>
            <a:endCxn id="95" idx="2"/>
          </p:cNvCxnSpPr>
          <p:nvPr/>
        </p:nvCxnSpPr>
        <p:spPr bwMode="auto">
          <a:xfrm>
            <a:off x="6435031" y="4576564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7875191" y="4000500"/>
            <a:ext cx="1368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ESP, VC-n MEP</a:t>
            </a:r>
            <a:endParaRPr lang="en-GB" sz="1400" dirty="0"/>
          </a:p>
        </p:txBody>
      </p:sp>
      <p:sp>
        <p:nvSpPr>
          <p:cNvPr id="113" name="TextBox 112"/>
          <p:cNvSpPr txBox="1"/>
          <p:nvPr/>
        </p:nvSpPr>
        <p:spPr>
          <a:xfrm>
            <a:off x="7638672" y="2685192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6240686" y="2468587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91215" y="4720580"/>
            <a:ext cx="1348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ESP, VC-n switch fabric</a:t>
            </a:r>
            <a:endParaRPr lang="en-GB" sz="1400" dirty="0"/>
          </a:p>
        </p:txBody>
      </p:sp>
      <p:sp>
        <p:nvSpPr>
          <p:cNvPr id="120" name="Isosceles Triangle 119"/>
          <p:cNvSpPr/>
          <p:nvPr/>
        </p:nvSpPr>
        <p:spPr bwMode="auto">
          <a:xfrm flipV="1">
            <a:off x="6166745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Isosceles Triangle 120"/>
          <p:cNvSpPr/>
          <p:nvPr/>
        </p:nvSpPr>
        <p:spPr bwMode="auto">
          <a:xfrm flipV="1">
            <a:off x="7318873" y="6016724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750921" y="6140995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MEP</a:t>
            </a:r>
            <a:endParaRPr lang="en-GB" sz="1400" dirty="0"/>
          </a:p>
        </p:txBody>
      </p:sp>
      <p:cxnSp>
        <p:nvCxnSpPr>
          <p:cNvPr id="123" name="Straight Connector 122"/>
          <p:cNvCxnSpPr>
            <a:stCxn id="120" idx="0"/>
          </p:cNvCxnSpPr>
          <p:nvPr/>
        </p:nvCxnSpPr>
        <p:spPr bwMode="auto">
          <a:xfrm>
            <a:off x="6454777" y="6592788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>
            <a:stCxn id="121" idx="0"/>
          </p:cNvCxnSpPr>
          <p:nvPr/>
        </p:nvCxnSpPr>
        <p:spPr bwMode="auto">
          <a:xfrm>
            <a:off x="7606905" y="659278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5407595" y="132691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ESP, VC-n Trail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cxnSp>
        <p:nvCxnSpPr>
          <p:cNvPr id="126" name="Straight Arrow Connector 125"/>
          <p:cNvCxnSpPr/>
          <p:nvPr/>
        </p:nvCxnSpPr>
        <p:spPr bwMode="auto">
          <a:xfrm flipV="1">
            <a:off x="5662689" y="3856484"/>
            <a:ext cx="0" cy="266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5518673" y="3856484"/>
            <a:ext cx="21404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 rot="16200000">
            <a:off x="5344205" y="4576564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cxnSp>
        <p:nvCxnSpPr>
          <p:cNvPr id="139" name="Straight Connector 138"/>
          <p:cNvCxnSpPr>
            <a:endCxn id="103" idx="3"/>
          </p:cNvCxnSpPr>
          <p:nvPr/>
        </p:nvCxnSpPr>
        <p:spPr bwMode="auto">
          <a:xfrm>
            <a:off x="6435031" y="371246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3" name="Isosceles Triangle 142"/>
          <p:cNvSpPr/>
          <p:nvPr/>
        </p:nvSpPr>
        <p:spPr bwMode="auto">
          <a:xfrm flipV="1">
            <a:off x="7299127" y="4000500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4" name="Straight Connector 143"/>
          <p:cNvCxnSpPr>
            <a:stCxn id="143" idx="0"/>
            <a:endCxn id="88" idx="2"/>
          </p:cNvCxnSpPr>
          <p:nvPr/>
        </p:nvCxnSpPr>
        <p:spPr bwMode="auto">
          <a:xfrm>
            <a:off x="7587159" y="4576564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>
            <a:endCxn id="143" idx="3"/>
          </p:cNvCxnSpPr>
          <p:nvPr/>
        </p:nvCxnSpPr>
        <p:spPr bwMode="auto">
          <a:xfrm>
            <a:off x="7587159" y="3712468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 flipH="1">
            <a:off x="6435031" y="3352428"/>
            <a:ext cx="576065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7011095" y="3352428"/>
            <a:ext cx="576064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9" name="TextBox 188"/>
          <p:cNvSpPr txBox="1"/>
          <p:nvPr/>
        </p:nvSpPr>
        <p:spPr>
          <a:xfrm>
            <a:off x="3646043" y="5349488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90" name="TextBox 189"/>
          <p:cNvSpPr txBox="1"/>
          <p:nvPr/>
        </p:nvSpPr>
        <p:spPr>
          <a:xfrm>
            <a:off x="8091215" y="5296644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6274155" y="3476699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</a:t>
            </a:r>
            <a:endParaRPr lang="en-GB" sz="1400" dirty="0"/>
          </a:p>
        </p:txBody>
      </p:sp>
      <p:sp>
        <p:nvSpPr>
          <p:cNvPr id="192" name="TextBox 191"/>
          <p:cNvSpPr txBox="1"/>
          <p:nvPr/>
        </p:nvSpPr>
        <p:spPr>
          <a:xfrm>
            <a:off x="7443143" y="347669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</a:t>
            </a:r>
            <a:endParaRPr lang="en-GB" sz="1400" dirty="0"/>
          </a:p>
        </p:txBody>
      </p:sp>
      <p:sp>
        <p:nvSpPr>
          <p:cNvPr id="193" name="TextBox 192"/>
          <p:cNvSpPr txBox="1"/>
          <p:nvPr/>
        </p:nvSpPr>
        <p:spPr>
          <a:xfrm>
            <a:off x="7783859" y="328042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ESP, VC-n protection switch</a:t>
            </a:r>
            <a:endParaRPr lang="en-GB" sz="1400" dirty="0"/>
          </a:p>
        </p:txBody>
      </p:sp>
      <p:sp>
        <p:nvSpPr>
          <p:cNvPr id="195" name="Isosceles Triangle 194"/>
          <p:cNvSpPr/>
          <p:nvPr/>
        </p:nvSpPr>
        <p:spPr bwMode="auto">
          <a:xfrm flipV="1">
            <a:off x="1936922" y="4936604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 flipV="1">
            <a:off x="3084287" y="4936604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247355" y="4916859"/>
            <a:ext cx="15136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SNCP MEP</a:t>
            </a:r>
            <a:endParaRPr lang="en-GB" sz="1400" dirty="0"/>
          </a:p>
        </p:txBody>
      </p:sp>
      <p:sp>
        <p:nvSpPr>
          <p:cNvPr id="242" name="Rectangle 241"/>
          <p:cNvSpPr/>
          <p:nvPr/>
        </p:nvSpPr>
        <p:spPr>
          <a:xfrm>
            <a:off x="5335587" y="6965602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smtClean="0"/>
              <a:t>Single aggregation &amp; encapsulation process, working and protection trails</a:t>
            </a:r>
            <a:endParaRPr lang="en-GB" sz="1800" dirty="0"/>
          </a:p>
        </p:txBody>
      </p:sp>
      <p:sp>
        <p:nvSpPr>
          <p:cNvPr id="243" name="Rectangle 242"/>
          <p:cNvSpPr/>
          <p:nvPr/>
        </p:nvSpPr>
        <p:spPr>
          <a:xfrm>
            <a:off x="799083" y="6965602"/>
            <a:ext cx="44629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15875" algn="ctr"/>
            <a:r>
              <a:rPr lang="en-US" sz="1800" dirty="0" smtClean="0"/>
              <a:t>Single aggregation &amp; encapsulation process, single trail, working and protection sub-network connections</a:t>
            </a:r>
          </a:p>
        </p:txBody>
      </p:sp>
      <p:cxnSp>
        <p:nvCxnSpPr>
          <p:cNvPr id="246" name="Straight Arrow Connector 245"/>
          <p:cNvCxnSpPr/>
          <p:nvPr/>
        </p:nvCxnSpPr>
        <p:spPr bwMode="auto">
          <a:xfrm flipV="1">
            <a:off x="2743299" y="4432548"/>
            <a:ext cx="0" cy="6480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48" name="TextBox 247"/>
          <p:cNvSpPr txBox="1"/>
          <p:nvPr/>
        </p:nvSpPr>
        <p:spPr>
          <a:xfrm rot="16200000">
            <a:off x="1631324" y="5616532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 rot="16200000">
            <a:off x="6045297" y="4752436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53" name="Straight Arrow Connector 252"/>
          <p:cNvCxnSpPr/>
          <p:nvPr/>
        </p:nvCxnSpPr>
        <p:spPr bwMode="auto">
          <a:xfrm flipV="1">
            <a:off x="2743299" y="5080620"/>
            <a:ext cx="0" cy="187220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57" name="Straight Arrow Connector 256"/>
          <p:cNvCxnSpPr/>
          <p:nvPr/>
        </p:nvCxnSpPr>
        <p:spPr bwMode="auto">
          <a:xfrm flipV="1">
            <a:off x="7207795" y="3640460"/>
            <a:ext cx="0" cy="64807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58" name="Straight Arrow Connector 257"/>
          <p:cNvCxnSpPr/>
          <p:nvPr/>
        </p:nvCxnSpPr>
        <p:spPr bwMode="auto">
          <a:xfrm flipV="1">
            <a:off x="7207795" y="4288532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61" name="Oval 260"/>
          <p:cNvSpPr/>
          <p:nvPr/>
        </p:nvSpPr>
        <p:spPr bwMode="auto">
          <a:xfrm>
            <a:off x="1159123" y="2056284"/>
            <a:ext cx="2520280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6" name="Straight Connector 265"/>
          <p:cNvCxnSpPr/>
          <p:nvPr/>
        </p:nvCxnSpPr>
        <p:spPr bwMode="auto">
          <a:xfrm>
            <a:off x="2383259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7" name="Straight Connector 266"/>
          <p:cNvCxnSpPr/>
          <p:nvPr/>
        </p:nvCxnSpPr>
        <p:spPr bwMode="auto">
          <a:xfrm>
            <a:off x="2527275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8" name="Straight Connector 267"/>
          <p:cNvCxnSpPr/>
          <p:nvPr/>
        </p:nvCxnSpPr>
        <p:spPr bwMode="auto">
          <a:xfrm>
            <a:off x="2671291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/>
          <p:cNvCxnSpPr/>
          <p:nvPr/>
        </p:nvCxnSpPr>
        <p:spPr bwMode="auto">
          <a:xfrm>
            <a:off x="2095227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0" name="Straight Connector 269"/>
          <p:cNvCxnSpPr/>
          <p:nvPr/>
        </p:nvCxnSpPr>
        <p:spPr bwMode="auto">
          <a:xfrm>
            <a:off x="2239243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9" name="Oval 278"/>
          <p:cNvSpPr/>
          <p:nvPr/>
        </p:nvSpPr>
        <p:spPr bwMode="auto">
          <a:xfrm>
            <a:off x="5479603" y="2056284"/>
            <a:ext cx="2592288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0" name="Straight Connector 279"/>
          <p:cNvCxnSpPr/>
          <p:nvPr/>
        </p:nvCxnSpPr>
        <p:spPr bwMode="auto">
          <a:xfrm>
            <a:off x="6775747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1" name="Straight Connector 280"/>
          <p:cNvCxnSpPr/>
          <p:nvPr/>
        </p:nvCxnSpPr>
        <p:spPr bwMode="auto">
          <a:xfrm>
            <a:off x="6919763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2" name="Straight Connector 281"/>
          <p:cNvCxnSpPr/>
          <p:nvPr/>
        </p:nvCxnSpPr>
        <p:spPr bwMode="auto">
          <a:xfrm>
            <a:off x="7063779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3" name="Straight Connector 282"/>
          <p:cNvCxnSpPr/>
          <p:nvPr/>
        </p:nvCxnSpPr>
        <p:spPr bwMode="auto">
          <a:xfrm>
            <a:off x="6487715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>
            <a:off x="6631731" y="176825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extBox 284"/>
          <p:cNvSpPr txBox="1"/>
          <p:nvPr/>
        </p:nvSpPr>
        <p:spPr>
          <a:xfrm>
            <a:off x="3626719" y="2108547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switch fabric</a:t>
            </a:r>
            <a:endParaRPr lang="en-GB" sz="1400" dirty="0"/>
          </a:p>
        </p:txBody>
      </p:sp>
      <p:sp>
        <p:nvSpPr>
          <p:cNvPr id="286" name="TextBox 285"/>
          <p:cNvSpPr txBox="1"/>
          <p:nvPr/>
        </p:nvSpPr>
        <p:spPr>
          <a:xfrm>
            <a:off x="7999883" y="2108547"/>
            <a:ext cx="1577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switch fabric</a:t>
            </a:r>
            <a:endParaRPr lang="en-GB" sz="1400" dirty="0"/>
          </a:p>
        </p:txBody>
      </p:sp>
      <p:sp>
        <p:nvSpPr>
          <p:cNvPr id="131" name="Rounded Rectangular Callout 130"/>
          <p:cNvSpPr/>
          <p:nvPr/>
        </p:nvSpPr>
        <p:spPr bwMode="auto">
          <a:xfrm>
            <a:off x="8647955" y="472108"/>
            <a:ext cx="1800200" cy="792088"/>
          </a:xfrm>
          <a:prstGeom prst="wedgeRoundRectCallout">
            <a:avLst>
              <a:gd name="adj1" fmla="val -116371"/>
              <a:gd name="adj2" fmla="val 169980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 Protection: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S-VLAN Relay in I-Component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Rounded Rectangular Callout 133"/>
          <p:cNvSpPr/>
          <p:nvPr/>
        </p:nvSpPr>
        <p:spPr bwMode="auto">
          <a:xfrm>
            <a:off x="8863979" y="3856484"/>
            <a:ext cx="1800200" cy="792088"/>
          </a:xfrm>
          <a:prstGeom prst="wedgeRoundRectCallout">
            <a:avLst>
              <a:gd name="adj1" fmla="val -114620"/>
              <a:gd name="adj2" fmla="val 82403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 Protection: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B-VLAN Relay in B-Component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animBg="1"/>
      <p:bldP spid="132" grpId="0" animBg="1"/>
      <p:bldP spid="131" grpId="0" animBg="1"/>
      <p:bldP spid="1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 bwMode="auto">
          <a:xfrm>
            <a:off x="511051" y="1984276"/>
            <a:ext cx="4752528" cy="49685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413" name="Straight Connector 412"/>
          <p:cNvCxnSpPr/>
          <p:nvPr/>
        </p:nvCxnSpPr>
        <p:spPr bwMode="auto">
          <a:xfrm>
            <a:off x="943099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4" name="Straight Connector 413"/>
          <p:cNvCxnSpPr/>
          <p:nvPr/>
        </p:nvCxnSpPr>
        <p:spPr bwMode="auto">
          <a:xfrm>
            <a:off x="1087115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5" name="Straight Connector 414"/>
          <p:cNvCxnSpPr/>
          <p:nvPr/>
        </p:nvCxnSpPr>
        <p:spPr bwMode="auto">
          <a:xfrm>
            <a:off x="1231131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6" name="Straight Connector 415"/>
          <p:cNvCxnSpPr/>
          <p:nvPr/>
        </p:nvCxnSpPr>
        <p:spPr bwMode="auto">
          <a:xfrm>
            <a:off x="655067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7" name="Straight Connector 416"/>
          <p:cNvCxnSpPr/>
          <p:nvPr/>
        </p:nvCxnSpPr>
        <p:spPr bwMode="auto">
          <a:xfrm>
            <a:off x="799083" y="29203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6" name="Straight Connector 405"/>
          <p:cNvCxnSpPr/>
          <p:nvPr/>
        </p:nvCxnSpPr>
        <p:spPr bwMode="auto">
          <a:xfrm flipV="1">
            <a:off x="6487715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5" name="Straight Connector 404"/>
          <p:cNvCxnSpPr/>
          <p:nvPr/>
        </p:nvCxnSpPr>
        <p:spPr bwMode="auto">
          <a:xfrm flipV="1">
            <a:off x="7351811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4" name="Straight Connector 403"/>
          <p:cNvCxnSpPr/>
          <p:nvPr/>
        </p:nvCxnSpPr>
        <p:spPr bwMode="auto">
          <a:xfrm flipV="1">
            <a:off x="7423819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3" name="Straight Connector 402"/>
          <p:cNvCxnSpPr/>
          <p:nvPr/>
        </p:nvCxnSpPr>
        <p:spPr bwMode="auto">
          <a:xfrm flipV="1">
            <a:off x="6559723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1" name="Straight Connector 400"/>
          <p:cNvCxnSpPr/>
          <p:nvPr/>
        </p:nvCxnSpPr>
        <p:spPr bwMode="auto">
          <a:xfrm flipV="1">
            <a:off x="6631731" y="2344316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1" name="Rectangle 230"/>
          <p:cNvSpPr/>
          <p:nvPr/>
        </p:nvSpPr>
        <p:spPr bwMode="auto">
          <a:xfrm>
            <a:off x="5479603" y="1984276"/>
            <a:ext cx="4752528" cy="49685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Oval 264"/>
          <p:cNvSpPr/>
          <p:nvPr/>
        </p:nvSpPr>
        <p:spPr bwMode="auto">
          <a:xfrm>
            <a:off x="5695627" y="2488332"/>
            <a:ext cx="2880320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Services Layer Protection Characteristics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799083" y="1624236"/>
            <a:ext cx="41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ETH CL-SNCG/I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117" name="Trapezoid 116"/>
          <p:cNvSpPr/>
          <p:nvPr/>
        </p:nvSpPr>
        <p:spPr bwMode="auto">
          <a:xfrm flipV="1">
            <a:off x="2547021" y="5368652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2" name="Straight Connector 131"/>
          <p:cNvCxnSpPr>
            <a:stCxn id="117" idx="0"/>
            <a:endCxn id="165" idx="3"/>
          </p:cNvCxnSpPr>
          <p:nvPr/>
        </p:nvCxnSpPr>
        <p:spPr bwMode="auto">
          <a:xfrm>
            <a:off x="3051077" y="565668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/>
          <p:nvPr/>
        </p:nvCxnSpPr>
        <p:spPr bwMode="auto">
          <a:xfrm>
            <a:off x="3203477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/>
          <p:nvPr/>
        </p:nvCxnSpPr>
        <p:spPr bwMode="auto">
          <a:xfrm>
            <a:off x="3355877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6" name="Straight Connector 135"/>
          <p:cNvCxnSpPr/>
          <p:nvPr/>
        </p:nvCxnSpPr>
        <p:spPr bwMode="auto">
          <a:xfrm>
            <a:off x="2763045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7" name="Straight Connector 136"/>
          <p:cNvCxnSpPr/>
          <p:nvPr/>
        </p:nvCxnSpPr>
        <p:spPr bwMode="auto">
          <a:xfrm>
            <a:off x="2907061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rapezoid 137"/>
          <p:cNvSpPr/>
          <p:nvPr/>
        </p:nvSpPr>
        <p:spPr bwMode="auto">
          <a:xfrm flipV="1">
            <a:off x="1394893" y="5368652"/>
            <a:ext cx="1008112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0"/>
            <a:endCxn id="164" idx="3"/>
          </p:cNvCxnSpPr>
          <p:nvPr/>
        </p:nvCxnSpPr>
        <p:spPr bwMode="auto">
          <a:xfrm>
            <a:off x="1898949" y="565668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>
            <a:off x="2051349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>
            <a:off x="2203749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1610917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>
            <a:off x="1754933" y="508062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Trapezoid 147"/>
          <p:cNvSpPr/>
          <p:nvPr/>
        </p:nvSpPr>
        <p:spPr bwMode="auto">
          <a:xfrm flipV="1">
            <a:off x="1250877" y="3352428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Isosceles Triangle 148"/>
          <p:cNvSpPr/>
          <p:nvPr/>
        </p:nvSpPr>
        <p:spPr bwMode="auto">
          <a:xfrm flipV="1">
            <a:off x="1591171" y="3928492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1" name="Straight Connector 150"/>
          <p:cNvCxnSpPr>
            <a:endCxn id="148" idx="2"/>
          </p:cNvCxnSpPr>
          <p:nvPr/>
        </p:nvCxnSpPr>
        <p:spPr bwMode="auto">
          <a:xfrm>
            <a:off x="1879203" y="3064396"/>
            <a:ext cx="9873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>
            <a:off x="2023219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2167235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>
            <a:off x="1591171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>
            <a:off x="1735187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>
            <a:off x="1447155" y="4720580"/>
            <a:ext cx="2016224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7" name="Straight Connector 156"/>
          <p:cNvCxnSpPr>
            <a:stCxn id="149" idx="0"/>
            <a:endCxn id="138" idx="2"/>
          </p:cNvCxnSpPr>
          <p:nvPr/>
        </p:nvCxnSpPr>
        <p:spPr bwMode="auto">
          <a:xfrm>
            <a:off x="1879203" y="4504556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3319363" y="392849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MEP</a:t>
            </a:r>
            <a:endParaRPr lang="en-GB" sz="1400" dirty="0"/>
          </a:p>
        </p:txBody>
      </p:sp>
      <p:sp>
        <p:nvSpPr>
          <p:cNvPr id="159" name="TextBox 158"/>
          <p:cNvSpPr txBox="1"/>
          <p:nvPr/>
        </p:nvSpPr>
        <p:spPr>
          <a:xfrm>
            <a:off x="3607395" y="3280420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1807195" y="2056284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535387" y="464857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VC-n, ODUk, </a:t>
            </a:r>
            <a:r>
              <a:rPr lang="en-US" sz="1400" dirty="0" err="1" smtClean="0"/>
              <a:t>tLSP</a:t>
            </a:r>
            <a:r>
              <a:rPr lang="en-US" sz="1400" dirty="0" smtClean="0"/>
              <a:t> switch fabric</a:t>
            </a:r>
            <a:endParaRPr lang="en-GB" sz="1400" dirty="0"/>
          </a:p>
        </p:txBody>
      </p:sp>
      <p:sp>
        <p:nvSpPr>
          <p:cNvPr id="164" name="Isosceles Triangle 163"/>
          <p:cNvSpPr/>
          <p:nvPr/>
        </p:nvSpPr>
        <p:spPr bwMode="auto">
          <a:xfrm flipV="1">
            <a:off x="1610917" y="594471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Isosceles Triangle 164"/>
          <p:cNvSpPr/>
          <p:nvPr/>
        </p:nvSpPr>
        <p:spPr bwMode="auto">
          <a:xfrm flipV="1">
            <a:off x="2763045" y="594471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195093" y="6068987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MEP</a:t>
            </a:r>
            <a:endParaRPr lang="en-GB" sz="1400" dirty="0"/>
          </a:p>
        </p:txBody>
      </p:sp>
      <p:cxnSp>
        <p:nvCxnSpPr>
          <p:cNvPr id="167" name="Straight Connector 166"/>
          <p:cNvCxnSpPr>
            <a:stCxn id="164" idx="0"/>
          </p:cNvCxnSpPr>
          <p:nvPr/>
        </p:nvCxnSpPr>
        <p:spPr bwMode="auto">
          <a:xfrm>
            <a:off x="1898949" y="6520780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>
            <a:stCxn id="165" idx="0"/>
          </p:cNvCxnSpPr>
          <p:nvPr/>
        </p:nvCxnSpPr>
        <p:spPr bwMode="auto">
          <a:xfrm>
            <a:off x="3051077" y="652078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Arrow Connector 168"/>
          <p:cNvCxnSpPr/>
          <p:nvPr/>
        </p:nvCxnSpPr>
        <p:spPr bwMode="auto">
          <a:xfrm flipV="1">
            <a:off x="1106861" y="3784476"/>
            <a:ext cx="0" cy="2664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 flipH="1">
            <a:off x="962845" y="3784476"/>
            <a:ext cx="21404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71" name="TextBox 170"/>
          <p:cNvSpPr txBox="1"/>
          <p:nvPr/>
        </p:nvSpPr>
        <p:spPr>
          <a:xfrm rot="16200000">
            <a:off x="788377" y="4504556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sp>
        <p:nvSpPr>
          <p:cNvPr id="177" name="Oval 176"/>
          <p:cNvSpPr/>
          <p:nvPr/>
        </p:nvSpPr>
        <p:spPr bwMode="auto">
          <a:xfrm>
            <a:off x="583059" y="2632348"/>
            <a:ext cx="3240360" cy="43204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8" name="Straight Connector 177"/>
          <p:cNvCxnSpPr>
            <a:endCxn id="149" idx="3"/>
          </p:cNvCxnSpPr>
          <p:nvPr/>
        </p:nvCxnSpPr>
        <p:spPr bwMode="auto">
          <a:xfrm>
            <a:off x="1879203" y="364046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9" name="Isosceles Triangle 178"/>
          <p:cNvSpPr/>
          <p:nvPr/>
        </p:nvSpPr>
        <p:spPr bwMode="auto">
          <a:xfrm flipV="1">
            <a:off x="2743299" y="3928492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9" idx="0"/>
            <a:endCxn id="117" idx="2"/>
          </p:cNvCxnSpPr>
          <p:nvPr/>
        </p:nvCxnSpPr>
        <p:spPr bwMode="auto">
          <a:xfrm>
            <a:off x="3031331" y="4504556"/>
            <a:ext cx="19746" cy="86409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1" name="Straight Connector 180"/>
          <p:cNvCxnSpPr>
            <a:endCxn id="179" idx="3"/>
          </p:cNvCxnSpPr>
          <p:nvPr/>
        </p:nvCxnSpPr>
        <p:spPr bwMode="auto">
          <a:xfrm>
            <a:off x="3031331" y="3640460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2" name="Straight Connector 181"/>
          <p:cNvCxnSpPr/>
          <p:nvPr/>
        </p:nvCxnSpPr>
        <p:spPr bwMode="auto">
          <a:xfrm flipH="1">
            <a:off x="1591171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3" name="Straight Connector 182"/>
          <p:cNvCxnSpPr/>
          <p:nvPr/>
        </p:nvCxnSpPr>
        <p:spPr bwMode="auto">
          <a:xfrm>
            <a:off x="2095227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3535387" y="5224636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185" name="TextBox 184"/>
          <p:cNvSpPr txBox="1"/>
          <p:nvPr/>
        </p:nvSpPr>
        <p:spPr>
          <a:xfrm>
            <a:off x="1884659" y="2756619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</a:t>
            </a:r>
            <a:endParaRPr lang="en-GB" sz="1400" dirty="0"/>
          </a:p>
        </p:txBody>
      </p:sp>
      <p:sp>
        <p:nvSpPr>
          <p:cNvPr id="186" name="TextBox 185"/>
          <p:cNvSpPr txBox="1"/>
          <p:nvPr/>
        </p:nvSpPr>
        <p:spPr>
          <a:xfrm>
            <a:off x="2671291" y="275661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</a:t>
            </a:r>
            <a:endParaRPr lang="en-GB" sz="1400" dirty="0"/>
          </a:p>
        </p:txBody>
      </p:sp>
      <p:sp>
        <p:nvSpPr>
          <p:cNvPr id="187" name="TextBox 186"/>
          <p:cNvSpPr txBox="1"/>
          <p:nvPr/>
        </p:nvSpPr>
        <p:spPr>
          <a:xfrm>
            <a:off x="3751411" y="254117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EC switch fabric with Group </a:t>
            </a:r>
            <a:r>
              <a:rPr lang="en-US" sz="1400" dirty="0" err="1" smtClean="0"/>
              <a:t>prot</a:t>
            </a:r>
            <a:r>
              <a:rPr lang="en-US" sz="1400" dirty="0" smtClean="0"/>
              <a:t>.</a:t>
            </a:r>
            <a:endParaRPr lang="en-GB" sz="1400" dirty="0"/>
          </a:p>
        </p:txBody>
      </p:sp>
      <p:sp>
        <p:nvSpPr>
          <p:cNvPr id="198" name="Trapezoid 197"/>
          <p:cNvSpPr/>
          <p:nvPr/>
        </p:nvSpPr>
        <p:spPr bwMode="auto">
          <a:xfrm flipV="1">
            <a:off x="2383259" y="3352428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9" name="Straight Connector 198"/>
          <p:cNvCxnSpPr>
            <a:endCxn id="198" idx="2"/>
          </p:cNvCxnSpPr>
          <p:nvPr/>
        </p:nvCxnSpPr>
        <p:spPr bwMode="auto">
          <a:xfrm>
            <a:off x="3011585" y="3064396"/>
            <a:ext cx="9873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/>
          <p:cNvCxnSpPr/>
          <p:nvPr/>
        </p:nvCxnSpPr>
        <p:spPr bwMode="auto">
          <a:xfrm>
            <a:off x="3155601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/>
          <p:nvPr/>
        </p:nvCxnSpPr>
        <p:spPr bwMode="auto">
          <a:xfrm>
            <a:off x="3299617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2" name="Straight Connector 201"/>
          <p:cNvCxnSpPr/>
          <p:nvPr/>
        </p:nvCxnSpPr>
        <p:spPr bwMode="auto">
          <a:xfrm>
            <a:off x="2723553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3" name="Straight Connector 202"/>
          <p:cNvCxnSpPr/>
          <p:nvPr/>
        </p:nvCxnSpPr>
        <p:spPr bwMode="auto">
          <a:xfrm>
            <a:off x="2867569" y="306439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9" name="Straight Connector 208"/>
          <p:cNvCxnSpPr/>
          <p:nvPr/>
        </p:nvCxnSpPr>
        <p:spPr bwMode="auto">
          <a:xfrm>
            <a:off x="238325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>
            <a:off x="2527275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1" name="Straight Connector 210"/>
          <p:cNvCxnSpPr/>
          <p:nvPr/>
        </p:nvCxnSpPr>
        <p:spPr bwMode="auto">
          <a:xfrm>
            <a:off x="2671291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/>
          <p:cNvCxnSpPr/>
          <p:nvPr/>
        </p:nvCxnSpPr>
        <p:spPr bwMode="auto">
          <a:xfrm>
            <a:off x="209522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3" name="Straight Connector 212"/>
          <p:cNvCxnSpPr/>
          <p:nvPr/>
        </p:nvCxnSpPr>
        <p:spPr bwMode="auto">
          <a:xfrm>
            <a:off x="223924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Straight Connector 215"/>
          <p:cNvCxnSpPr/>
          <p:nvPr/>
        </p:nvCxnSpPr>
        <p:spPr bwMode="auto">
          <a:xfrm flipH="1">
            <a:off x="1735187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7" name="Straight Connector 216"/>
          <p:cNvCxnSpPr/>
          <p:nvPr/>
        </p:nvCxnSpPr>
        <p:spPr bwMode="auto">
          <a:xfrm flipH="1">
            <a:off x="1879203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8" name="Straight Connector 217"/>
          <p:cNvCxnSpPr/>
          <p:nvPr/>
        </p:nvCxnSpPr>
        <p:spPr bwMode="auto">
          <a:xfrm flipH="1">
            <a:off x="2023219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9" name="Straight Connector 218"/>
          <p:cNvCxnSpPr/>
          <p:nvPr/>
        </p:nvCxnSpPr>
        <p:spPr bwMode="auto">
          <a:xfrm flipH="1">
            <a:off x="2167235" y="2632348"/>
            <a:ext cx="50405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1" name="Straight Connector 220"/>
          <p:cNvCxnSpPr/>
          <p:nvPr/>
        </p:nvCxnSpPr>
        <p:spPr bwMode="auto">
          <a:xfrm>
            <a:off x="2239243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/>
          <p:nvPr/>
        </p:nvCxnSpPr>
        <p:spPr bwMode="auto">
          <a:xfrm>
            <a:off x="2383259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/>
          <p:nvPr/>
        </p:nvCxnSpPr>
        <p:spPr bwMode="auto">
          <a:xfrm>
            <a:off x="2527275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/>
          <p:nvPr/>
        </p:nvCxnSpPr>
        <p:spPr bwMode="auto">
          <a:xfrm>
            <a:off x="2671291" y="2632348"/>
            <a:ext cx="648072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Rectangle 224"/>
          <p:cNvSpPr/>
          <p:nvPr/>
        </p:nvSpPr>
        <p:spPr>
          <a:xfrm>
            <a:off x="799083" y="6933654"/>
            <a:ext cx="4613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en-US" sz="1800" dirty="0" smtClean="0"/>
              <a:t>Working and protection aggregation &amp; encapsulation processes, working and protection trails</a:t>
            </a:r>
          </a:p>
        </p:txBody>
      </p:sp>
      <p:sp>
        <p:nvSpPr>
          <p:cNvPr id="226" name="TextBox 225"/>
          <p:cNvSpPr txBox="1"/>
          <p:nvPr/>
        </p:nvSpPr>
        <p:spPr>
          <a:xfrm rot="16200000">
            <a:off x="1487308" y="4710210"/>
            <a:ext cx="1986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27" name="Straight Arrow Connector 226"/>
          <p:cNvCxnSpPr/>
          <p:nvPr/>
        </p:nvCxnSpPr>
        <p:spPr bwMode="auto">
          <a:xfrm flipV="1">
            <a:off x="2599283" y="2920380"/>
            <a:ext cx="0" cy="115212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 flipV="1">
            <a:off x="2599283" y="4072508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30" name="TextBox 229"/>
          <p:cNvSpPr txBox="1"/>
          <p:nvPr/>
        </p:nvSpPr>
        <p:spPr>
          <a:xfrm>
            <a:off x="5668886" y="1624236"/>
            <a:ext cx="4111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C00000"/>
                </a:solidFill>
              </a:rPr>
              <a:t>ETH Ring Protection</a:t>
            </a:r>
            <a:endParaRPr lang="en-GB" sz="1800" dirty="0">
              <a:solidFill>
                <a:srgbClr val="C00000"/>
              </a:solidFill>
            </a:endParaRPr>
          </a:p>
        </p:txBody>
      </p:sp>
      <p:sp>
        <p:nvSpPr>
          <p:cNvPr id="244" name="Trapezoid 243"/>
          <p:cNvSpPr/>
          <p:nvPr/>
        </p:nvSpPr>
        <p:spPr bwMode="auto">
          <a:xfrm flipV="1">
            <a:off x="5839643" y="3928492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5" name="Isosceles Triangle 244"/>
          <p:cNvSpPr/>
          <p:nvPr/>
        </p:nvSpPr>
        <p:spPr bwMode="auto">
          <a:xfrm flipV="1">
            <a:off x="6179937" y="450455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49" name="Straight Connector 248"/>
          <p:cNvCxnSpPr/>
          <p:nvPr/>
        </p:nvCxnSpPr>
        <p:spPr bwMode="auto">
          <a:xfrm>
            <a:off x="6055667" y="2632348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2" name="Straight Connector 251"/>
          <p:cNvCxnSpPr>
            <a:stCxn id="245" idx="0"/>
          </p:cNvCxnSpPr>
          <p:nvPr/>
        </p:nvCxnSpPr>
        <p:spPr bwMode="auto">
          <a:xfrm>
            <a:off x="6467969" y="5080620"/>
            <a:ext cx="19746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3" name="TextBox 252"/>
          <p:cNvSpPr txBox="1"/>
          <p:nvPr/>
        </p:nvSpPr>
        <p:spPr>
          <a:xfrm>
            <a:off x="6703739" y="4504556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Ethernet Link MEP</a:t>
            </a:r>
            <a:endParaRPr lang="en-GB" sz="1400" dirty="0"/>
          </a:p>
        </p:txBody>
      </p:sp>
      <p:sp>
        <p:nvSpPr>
          <p:cNvPr id="254" name="TextBox 253"/>
          <p:cNvSpPr txBox="1"/>
          <p:nvPr/>
        </p:nvSpPr>
        <p:spPr>
          <a:xfrm>
            <a:off x="8739287" y="3840718"/>
            <a:ext cx="15648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EC aggregation</a:t>
            </a:r>
          </a:p>
          <a:p>
            <a:r>
              <a:rPr lang="en-US" sz="1400" dirty="0" smtClean="0"/>
              <a:t>&amp; encapsulation</a:t>
            </a:r>
            <a:endParaRPr lang="en-GB" sz="1400" dirty="0"/>
          </a:p>
        </p:txBody>
      </p:sp>
      <p:sp>
        <p:nvSpPr>
          <p:cNvPr id="255" name="TextBox 254"/>
          <p:cNvSpPr txBox="1"/>
          <p:nvPr/>
        </p:nvSpPr>
        <p:spPr>
          <a:xfrm>
            <a:off x="6116621" y="2056284"/>
            <a:ext cx="197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Protected EC signals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263" name="Straight Connector 262"/>
          <p:cNvCxnSpPr/>
          <p:nvPr/>
        </p:nvCxnSpPr>
        <p:spPr bwMode="auto">
          <a:xfrm flipH="1">
            <a:off x="5931397" y="4360540"/>
            <a:ext cx="214049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6" name="Straight Connector 265"/>
          <p:cNvCxnSpPr>
            <a:endCxn id="245" idx="3"/>
          </p:cNvCxnSpPr>
          <p:nvPr/>
        </p:nvCxnSpPr>
        <p:spPr bwMode="auto">
          <a:xfrm>
            <a:off x="6467969" y="421652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7" name="Isosceles Triangle 266"/>
          <p:cNvSpPr/>
          <p:nvPr/>
        </p:nvSpPr>
        <p:spPr bwMode="auto">
          <a:xfrm flipV="1">
            <a:off x="7639843" y="4504556"/>
            <a:ext cx="576064" cy="5760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8" name="Straight Connector 267"/>
          <p:cNvCxnSpPr>
            <a:stCxn id="267" idx="0"/>
          </p:cNvCxnSpPr>
          <p:nvPr/>
        </p:nvCxnSpPr>
        <p:spPr bwMode="auto">
          <a:xfrm>
            <a:off x="7927875" y="5080620"/>
            <a:ext cx="1974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9" name="Straight Connector 268"/>
          <p:cNvCxnSpPr>
            <a:endCxn id="267" idx="3"/>
          </p:cNvCxnSpPr>
          <p:nvPr/>
        </p:nvCxnSpPr>
        <p:spPr bwMode="auto">
          <a:xfrm>
            <a:off x="7927875" y="4216524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6" name="Trapezoid 275"/>
          <p:cNvSpPr/>
          <p:nvPr/>
        </p:nvSpPr>
        <p:spPr bwMode="auto">
          <a:xfrm flipV="1">
            <a:off x="7279803" y="3928492"/>
            <a:ext cx="1276398" cy="288032"/>
          </a:xfrm>
          <a:prstGeom prst="trapezoid">
            <a:avLst>
              <a:gd name="adj" fmla="val 621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4" name="Straight Connector 283"/>
          <p:cNvCxnSpPr/>
          <p:nvPr/>
        </p:nvCxnSpPr>
        <p:spPr bwMode="auto">
          <a:xfrm>
            <a:off x="7567835" y="2344316"/>
            <a:ext cx="0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5" name="TextBox 294"/>
          <p:cNvSpPr txBox="1"/>
          <p:nvPr/>
        </p:nvSpPr>
        <p:spPr>
          <a:xfrm rot="16200000">
            <a:off x="4327171" y="4710210"/>
            <a:ext cx="2499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Ring 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297" name="Straight Arrow Connector 296"/>
          <p:cNvCxnSpPr/>
          <p:nvPr/>
        </p:nvCxnSpPr>
        <p:spPr bwMode="auto">
          <a:xfrm flipV="1">
            <a:off x="5695627" y="3496444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00" name="Straight Arrow Connector 299"/>
          <p:cNvCxnSpPr/>
          <p:nvPr/>
        </p:nvCxnSpPr>
        <p:spPr bwMode="auto">
          <a:xfrm flipV="1">
            <a:off x="5695627" y="3136404"/>
            <a:ext cx="0" cy="360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301" name="Isosceles Triangle 300"/>
          <p:cNvSpPr/>
          <p:nvPr/>
        </p:nvSpPr>
        <p:spPr bwMode="auto">
          <a:xfrm flipV="1">
            <a:off x="5936034" y="3424436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TextBox 302"/>
          <p:cNvSpPr txBox="1"/>
          <p:nvPr/>
        </p:nvSpPr>
        <p:spPr>
          <a:xfrm>
            <a:off x="6646020" y="3333264"/>
            <a:ext cx="12098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Ring-APS Half MIP</a:t>
            </a:r>
            <a:endParaRPr lang="en-GB" sz="1400" dirty="0"/>
          </a:p>
        </p:txBody>
      </p:sp>
      <p:cxnSp>
        <p:nvCxnSpPr>
          <p:cNvPr id="307" name="Straight Connector 306"/>
          <p:cNvCxnSpPr/>
          <p:nvPr/>
        </p:nvCxnSpPr>
        <p:spPr bwMode="auto">
          <a:xfrm>
            <a:off x="6199683" y="2704356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8" name="Straight Connector 307"/>
          <p:cNvCxnSpPr/>
          <p:nvPr/>
        </p:nvCxnSpPr>
        <p:spPr bwMode="auto">
          <a:xfrm>
            <a:off x="6343699" y="2776364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9" name="Straight Connector 308"/>
          <p:cNvCxnSpPr/>
          <p:nvPr/>
        </p:nvCxnSpPr>
        <p:spPr bwMode="auto">
          <a:xfrm>
            <a:off x="6487715" y="2848372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0" name="Straight Connector 309"/>
          <p:cNvCxnSpPr/>
          <p:nvPr/>
        </p:nvCxnSpPr>
        <p:spPr bwMode="auto">
          <a:xfrm>
            <a:off x="6631731" y="2920380"/>
            <a:ext cx="0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1" name="Straight Connector 310"/>
          <p:cNvCxnSpPr/>
          <p:nvPr/>
        </p:nvCxnSpPr>
        <p:spPr bwMode="auto">
          <a:xfrm>
            <a:off x="6775747" y="2992388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2" name="Straight Connector 311"/>
          <p:cNvCxnSpPr/>
          <p:nvPr/>
        </p:nvCxnSpPr>
        <p:spPr bwMode="auto">
          <a:xfrm>
            <a:off x="7639843" y="2992388"/>
            <a:ext cx="0" cy="9361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3" name="Straight Connector 312"/>
          <p:cNvCxnSpPr/>
          <p:nvPr/>
        </p:nvCxnSpPr>
        <p:spPr bwMode="auto">
          <a:xfrm>
            <a:off x="7783859" y="2920380"/>
            <a:ext cx="0" cy="10081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4" name="Straight Connector 313"/>
          <p:cNvCxnSpPr/>
          <p:nvPr/>
        </p:nvCxnSpPr>
        <p:spPr bwMode="auto">
          <a:xfrm>
            <a:off x="7927875" y="2848372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5" name="Straight Connector 314"/>
          <p:cNvCxnSpPr/>
          <p:nvPr/>
        </p:nvCxnSpPr>
        <p:spPr bwMode="auto">
          <a:xfrm>
            <a:off x="8071891" y="2776364"/>
            <a:ext cx="0" cy="11521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6" name="Straight Connector 315"/>
          <p:cNvCxnSpPr/>
          <p:nvPr/>
        </p:nvCxnSpPr>
        <p:spPr bwMode="auto">
          <a:xfrm>
            <a:off x="8215907" y="2704356"/>
            <a:ext cx="0" cy="12241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/>
          <p:nvPr/>
        </p:nvCxnSpPr>
        <p:spPr bwMode="auto">
          <a:xfrm>
            <a:off x="8359923" y="2632348"/>
            <a:ext cx="0" cy="12961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2" name="Isosceles Triangle 301"/>
          <p:cNvSpPr/>
          <p:nvPr/>
        </p:nvSpPr>
        <p:spPr bwMode="auto">
          <a:xfrm flipV="1">
            <a:off x="8254007" y="3424436"/>
            <a:ext cx="216024" cy="28803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24" name="Straight Connector 323"/>
          <p:cNvCxnSpPr/>
          <p:nvPr/>
        </p:nvCxnSpPr>
        <p:spPr bwMode="auto">
          <a:xfrm>
            <a:off x="6127675" y="3208412"/>
            <a:ext cx="28083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6" name="Straight Connector 325"/>
          <p:cNvCxnSpPr/>
          <p:nvPr/>
        </p:nvCxnSpPr>
        <p:spPr bwMode="auto">
          <a:xfrm>
            <a:off x="8431931" y="328042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1" name="Straight Connector 330"/>
          <p:cNvCxnSpPr/>
          <p:nvPr/>
        </p:nvCxnSpPr>
        <p:spPr bwMode="auto">
          <a:xfrm>
            <a:off x="6127675" y="3208412"/>
            <a:ext cx="0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3" name="Straight Connector 332"/>
          <p:cNvCxnSpPr/>
          <p:nvPr/>
        </p:nvCxnSpPr>
        <p:spPr bwMode="auto">
          <a:xfrm>
            <a:off x="8431931" y="3280420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5" name="Rectangle 334"/>
          <p:cNvSpPr/>
          <p:nvPr/>
        </p:nvSpPr>
        <p:spPr bwMode="auto">
          <a:xfrm>
            <a:off x="8935987" y="2704356"/>
            <a:ext cx="360040" cy="64807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ERP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 smtClean="0">
                <a:latin typeface="Arial" charset="0"/>
              </a:rPr>
              <a:t>Control</a:t>
            </a:r>
            <a:endParaRPr kumimoji="0" lang="en-GB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37" name="Straight Connector 336"/>
          <p:cNvCxnSpPr>
            <a:stCxn id="265" idx="6"/>
          </p:cNvCxnSpPr>
          <p:nvPr/>
        </p:nvCxnSpPr>
        <p:spPr bwMode="auto">
          <a:xfrm>
            <a:off x="8575947" y="2776364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9" name="Straight Connector 338"/>
          <p:cNvCxnSpPr/>
          <p:nvPr/>
        </p:nvCxnSpPr>
        <p:spPr bwMode="auto">
          <a:xfrm>
            <a:off x="6775747" y="2992388"/>
            <a:ext cx="86409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0" name="Straight Connector 339"/>
          <p:cNvCxnSpPr/>
          <p:nvPr/>
        </p:nvCxnSpPr>
        <p:spPr bwMode="auto">
          <a:xfrm>
            <a:off x="6631731" y="2920380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6" name="Straight Connector 345"/>
          <p:cNvCxnSpPr/>
          <p:nvPr/>
        </p:nvCxnSpPr>
        <p:spPr bwMode="auto">
          <a:xfrm>
            <a:off x="6487715" y="2848372"/>
            <a:ext cx="144016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4" name="Straight Connector 353"/>
          <p:cNvCxnSpPr/>
          <p:nvPr/>
        </p:nvCxnSpPr>
        <p:spPr bwMode="auto">
          <a:xfrm>
            <a:off x="6343699" y="2776364"/>
            <a:ext cx="172819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1" name="Straight Connector 360"/>
          <p:cNvCxnSpPr/>
          <p:nvPr/>
        </p:nvCxnSpPr>
        <p:spPr bwMode="auto">
          <a:xfrm>
            <a:off x="6199683" y="2704356"/>
            <a:ext cx="20162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7" name="Straight Connector 366"/>
          <p:cNvCxnSpPr/>
          <p:nvPr/>
        </p:nvCxnSpPr>
        <p:spPr bwMode="auto">
          <a:xfrm>
            <a:off x="6055667" y="2632348"/>
            <a:ext cx="23042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3" name="Straight Connector 382"/>
          <p:cNvCxnSpPr/>
          <p:nvPr/>
        </p:nvCxnSpPr>
        <p:spPr bwMode="auto">
          <a:xfrm flipV="1">
            <a:off x="6703739" y="2344316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9" name="Straight Arrow Connector 388"/>
          <p:cNvCxnSpPr/>
          <p:nvPr/>
        </p:nvCxnSpPr>
        <p:spPr bwMode="auto">
          <a:xfrm flipV="1">
            <a:off x="8791971" y="3480679"/>
            <a:ext cx="0" cy="25922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390" name="Straight Arrow Connector 389"/>
          <p:cNvCxnSpPr/>
          <p:nvPr/>
        </p:nvCxnSpPr>
        <p:spPr bwMode="auto">
          <a:xfrm flipV="1">
            <a:off x="8791971" y="3064396"/>
            <a:ext cx="0" cy="41628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391" name="TextBox 390"/>
          <p:cNvSpPr txBox="1"/>
          <p:nvPr/>
        </p:nvSpPr>
        <p:spPr>
          <a:xfrm rot="16200000">
            <a:off x="7423515" y="4720885"/>
            <a:ext cx="2499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Ring Protection Control</a:t>
            </a:r>
            <a:endParaRPr lang="en-GB" sz="1600" dirty="0">
              <a:solidFill>
                <a:srgbClr val="C00000"/>
              </a:solidFill>
            </a:endParaRPr>
          </a:p>
        </p:txBody>
      </p:sp>
      <p:cxnSp>
        <p:nvCxnSpPr>
          <p:cNvPr id="392" name="Straight Arrow Connector 391"/>
          <p:cNvCxnSpPr/>
          <p:nvPr/>
        </p:nvCxnSpPr>
        <p:spPr bwMode="auto">
          <a:xfrm flipV="1">
            <a:off x="6055667" y="4360540"/>
            <a:ext cx="0" cy="12241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4" name="TextBox 393"/>
          <p:cNvSpPr txBox="1"/>
          <p:nvPr/>
        </p:nvSpPr>
        <p:spPr>
          <a:xfrm rot="16200000">
            <a:off x="5684921" y="461812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trail</a:t>
            </a:r>
            <a:endParaRPr lang="en-GB" sz="1400" b="0" dirty="0"/>
          </a:p>
        </p:txBody>
      </p:sp>
      <p:cxnSp>
        <p:nvCxnSpPr>
          <p:cNvPr id="396" name="Straight Connector 395"/>
          <p:cNvCxnSpPr/>
          <p:nvPr/>
        </p:nvCxnSpPr>
        <p:spPr bwMode="auto">
          <a:xfrm>
            <a:off x="7495827" y="2344316"/>
            <a:ext cx="0" cy="3600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7" name="Rectangle 406"/>
          <p:cNvSpPr/>
          <p:nvPr/>
        </p:nvSpPr>
        <p:spPr>
          <a:xfrm>
            <a:off x="5551611" y="6952828"/>
            <a:ext cx="4613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/>
            <a:r>
              <a:rPr lang="en-US" sz="1800" dirty="0" smtClean="0"/>
              <a:t>Working and protection aggregation &amp; encapsulation processes, working and protection trails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7711851" y="3928492"/>
            <a:ext cx="542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east</a:t>
            </a:r>
            <a:endParaRPr lang="en-GB" sz="1400" dirty="0"/>
          </a:p>
        </p:txBody>
      </p:sp>
      <p:sp>
        <p:nvSpPr>
          <p:cNvPr id="409" name="TextBox 408"/>
          <p:cNvSpPr txBox="1"/>
          <p:nvPr/>
        </p:nvSpPr>
        <p:spPr>
          <a:xfrm>
            <a:off x="6199683" y="3928492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west</a:t>
            </a:r>
            <a:endParaRPr lang="en-GB" sz="1400" dirty="0"/>
          </a:p>
        </p:txBody>
      </p:sp>
      <p:sp>
        <p:nvSpPr>
          <p:cNvPr id="410" name="TextBox 409"/>
          <p:cNvSpPr txBox="1"/>
          <p:nvPr/>
        </p:nvSpPr>
        <p:spPr>
          <a:xfrm>
            <a:off x="8359923" y="220030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EC switch fabric with Ring </a:t>
            </a:r>
            <a:r>
              <a:rPr lang="en-US" sz="1400" dirty="0" err="1" smtClean="0"/>
              <a:t>prot</a:t>
            </a:r>
            <a:r>
              <a:rPr lang="en-US" sz="1400" dirty="0" smtClean="0"/>
              <a:t>.</a:t>
            </a:r>
            <a:endParaRPr lang="en-GB" sz="1400" dirty="0"/>
          </a:p>
        </p:txBody>
      </p:sp>
      <p:cxnSp>
        <p:nvCxnSpPr>
          <p:cNvPr id="418" name="Straight Connector 417"/>
          <p:cNvCxnSpPr/>
          <p:nvPr/>
        </p:nvCxnSpPr>
        <p:spPr bwMode="auto">
          <a:xfrm>
            <a:off x="1663179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9" name="Straight Connector 418"/>
          <p:cNvCxnSpPr/>
          <p:nvPr/>
        </p:nvCxnSpPr>
        <p:spPr bwMode="auto">
          <a:xfrm>
            <a:off x="1375147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0" name="Straight Connector 419"/>
          <p:cNvCxnSpPr/>
          <p:nvPr/>
        </p:nvCxnSpPr>
        <p:spPr bwMode="auto">
          <a:xfrm>
            <a:off x="1519163" y="2344316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DRNI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DRNI requires that the VC-n, ODUk, transport-LSP and ESP protection architectures be complemented with a </a:t>
            </a:r>
            <a:r>
              <a:rPr lang="en-US" u="sng" dirty="0" smtClean="0">
                <a:solidFill>
                  <a:srgbClr val="C00000"/>
                </a:solidFill>
              </a:rPr>
              <a:t>distributed</a:t>
            </a:r>
            <a:r>
              <a:rPr lang="en-US" u="sng" dirty="0" smtClean="0"/>
              <a:t> </a:t>
            </a:r>
            <a:r>
              <a:rPr lang="en-US" u="sng" dirty="0" smtClean="0">
                <a:solidFill>
                  <a:srgbClr val="C00000"/>
                </a:solidFill>
              </a:rPr>
              <a:t>version</a:t>
            </a:r>
          </a:p>
          <a:p>
            <a:pPr marL="0" indent="0"/>
            <a:r>
              <a:rPr lang="en-US" dirty="0" smtClean="0"/>
              <a:t>Ethernet Ring Protection supports sub-rings, which provides a dual node interconnection; DRNI would replace “Sub-Ring 3” in Figure 9-12/G.8032: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GB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067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5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5267" y="4576564"/>
            <a:ext cx="6354306" cy="1368152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466850"/>
            <a:ext cx="10671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4825" algn="l"/>
                <a:tab pos="755650" algn="l"/>
                <a:tab pos="1008063" algn="l"/>
                <a:tab pos="1260475" algn="l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0671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GB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16792</TotalTime>
  <Words>1056</Words>
  <Application>Microsoft Office PowerPoint</Application>
  <PresentationFormat>Custom</PresentationFormat>
  <Paragraphs>314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huawei-template-mv</vt:lpstr>
      <vt:lpstr>Transport Services Layer Protection Switching Types Interacting with DRNI</vt:lpstr>
      <vt:lpstr>Introduction</vt:lpstr>
      <vt:lpstr>DRNI within the MEF Ethernet Services Architecture</vt:lpstr>
      <vt:lpstr>Multi-Domain Carrier Network Architecture</vt:lpstr>
      <vt:lpstr>Transport Services Layer protection example in Multi-Carrier Network Architecture</vt:lpstr>
      <vt:lpstr>Transport Services Layer Protection Characteristics</vt:lpstr>
      <vt:lpstr>Transport Services Layer Protection Characteristics</vt:lpstr>
      <vt:lpstr>Transport Services Layer Protection Characteristics</vt:lpstr>
      <vt:lpstr>Interacting with DRNI</vt:lpstr>
      <vt:lpstr>Carrier domain protection interacting with DRNI</vt:lpstr>
      <vt:lpstr>Illustrating the two options</vt:lpstr>
      <vt:lpstr>DRNI independent of protection type in carrier networks and interconnected via set of S-VLAN/BSI reference points, possibly located inside EC switch fabric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Services Layer Protection Switching Types Interacting with DRNI</dc:title>
  <dc:creator>Vissers</dc:creator>
  <cp:lastModifiedBy>Maarten Vissers</cp:lastModifiedBy>
  <cp:revision>770</cp:revision>
  <dcterms:created xsi:type="dcterms:W3CDTF">2008-06-13T12:10:18Z</dcterms:created>
  <dcterms:modified xsi:type="dcterms:W3CDTF">2011-07-20T14:07:57Z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1311167776</vt:lpwstr>
  </property>
</Properties>
</file>