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24"/>
  </p:notesMasterIdLst>
  <p:handoutMasterIdLst>
    <p:handoutMasterId r:id="rId25"/>
  </p:handoutMasterIdLst>
  <p:sldIdLst>
    <p:sldId id="423" r:id="rId2"/>
    <p:sldId id="424" r:id="rId3"/>
    <p:sldId id="425" r:id="rId4"/>
    <p:sldId id="426" r:id="rId5"/>
    <p:sldId id="463" r:id="rId6"/>
    <p:sldId id="429" r:id="rId7"/>
    <p:sldId id="460" r:id="rId8"/>
    <p:sldId id="434" r:id="rId9"/>
    <p:sldId id="436" r:id="rId10"/>
    <p:sldId id="437" r:id="rId11"/>
    <p:sldId id="438" r:id="rId12"/>
    <p:sldId id="439" r:id="rId13"/>
    <p:sldId id="440" r:id="rId14"/>
    <p:sldId id="441" r:id="rId15"/>
    <p:sldId id="442" r:id="rId16"/>
    <p:sldId id="445" r:id="rId17"/>
    <p:sldId id="446" r:id="rId18"/>
    <p:sldId id="447" r:id="rId19"/>
    <p:sldId id="449" r:id="rId20"/>
    <p:sldId id="450" r:id="rId21"/>
    <p:sldId id="451" r:id="rId22"/>
    <p:sldId id="452" r:id="rId23"/>
  </p:sldIdLst>
  <p:sldSz cx="12801600" cy="9601200" type="A3"/>
  <p:notesSz cx="6858000" cy="9144000"/>
  <p:defaultTextStyle>
    <a:defPPr>
      <a:defRPr lang="en-US"/>
    </a:defPPr>
    <a:lvl1pPr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1pPr>
    <a:lvl2pPr marL="548503"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2pPr>
    <a:lvl3pPr marL="1097006"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3pPr>
    <a:lvl4pPr marL="1645509"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4pPr>
    <a:lvl5pPr marL="2194011"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5pPr>
    <a:lvl6pPr marL="2742514" algn="l" defTabSz="1097006" rtl="0" eaLnBrk="1" latinLnBrk="0" hangingPunct="1">
      <a:defRPr sz="3000" b="1" kern="1200">
        <a:solidFill>
          <a:schemeClr val="tx1"/>
        </a:solidFill>
        <a:latin typeface="Arial" pitchFamily="34" charset="0"/>
        <a:ea typeface="MS PGothic" pitchFamily="34" charset="-128"/>
        <a:cs typeface="+mn-cs"/>
      </a:defRPr>
    </a:lvl6pPr>
    <a:lvl7pPr marL="3291017" algn="l" defTabSz="1097006" rtl="0" eaLnBrk="1" latinLnBrk="0" hangingPunct="1">
      <a:defRPr sz="3000" b="1" kern="1200">
        <a:solidFill>
          <a:schemeClr val="tx1"/>
        </a:solidFill>
        <a:latin typeface="Arial" pitchFamily="34" charset="0"/>
        <a:ea typeface="MS PGothic" pitchFamily="34" charset="-128"/>
        <a:cs typeface="+mn-cs"/>
      </a:defRPr>
    </a:lvl7pPr>
    <a:lvl8pPr marL="3839520" algn="l" defTabSz="1097006" rtl="0" eaLnBrk="1" latinLnBrk="0" hangingPunct="1">
      <a:defRPr sz="3000" b="1" kern="1200">
        <a:solidFill>
          <a:schemeClr val="tx1"/>
        </a:solidFill>
        <a:latin typeface="Arial" pitchFamily="34" charset="0"/>
        <a:ea typeface="MS PGothic" pitchFamily="34" charset="-128"/>
        <a:cs typeface="+mn-cs"/>
      </a:defRPr>
    </a:lvl8pPr>
    <a:lvl9pPr marL="4388023" algn="l" defTabSz="1097006" rtl="0" eaLnBrk="1" latinLnBrk="0" hangingPunct="1">
      <a:defRPr sz="3000" b="1"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3399FF"/>
    <a:srgbClr val="FFFF66"/>
    <a:srgbClr val="FF9900"/>
    <a:srgbClr val="FFCC00"/>
    <a:srgbClr val="66FF33"/>
    <a:srgbClr val="0066FF"/>
    <a:srgbClr val="FFFF00"/>
    <a:srgbClr val="FF99FF"/>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3897" autoAdjust="0"/>
  </p:normalViewPr>
  <p:slideViewPr>
    <p:cSldViewPr>
      <p:cViewPr varScale="1">
        <p:scale>
          <a:sx n="45" d="100"/>
          <a:sy n="45" d="100"/>
        </p:scale>
        <p:origin x="-1506" y="-96"/>
      </p:cViewPr>
      <p:guideLst>
        <p:guide orient="horz" pos="3024"/>
        <p:guide pos="4032"/>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Arial" charset="0"/>
              </a:defRPr>
            </a:lvl1pPr>
          </a:lstStyle>
          <a:p>
            <a:pPr>
              <a:defRPr/>
            </a:pPr>
            <a:endParaRPr lang="en-US" altLang="zh-CN"/>
          </a:p>
        </p:txBody>
      </p:sp>
      <p:sp>
        <p:nvSpPr>
          <p:cNvPr id="450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Arial" charset="0"/>
              </a:defRPr>
            </a:lvl1pPr>
          </a:lstStyle>
          <a:p>
            <a:pPr>
              <a:defRPr/>
            </a:pPr>
            <a:endParaRPr lang="en-US" altLang="zh-CN"/>
          </a:p>
        </p:txBody>
      </p:sp>
      <p:sp>
        <p:nvSpPr>
          <p:cNvPr id="450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Arial" charset="0"/>
              </a:defRPr>
            </a:lvl1pPr>
          </a:lstStyle>
          <a:p>
            <a:pPr>
              <a:defRPr/>
            </a:pPr>
            <a:endParaRPr lang="en-US" altLang="zh-CN"/>
          </a:p>
        </p:txBody>
      </p:sp>
      <p:sp>
        <p:nvSpPr>
          <p:cNvPr id="450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Arial" charset="0"/>
              </a:defRPr>
            </a:lvl1pPr>
          </a:lstStyle>
          <a:p>
            <a:pPr>
              <a:defRPr/>
            </a:pPr>
            <a:fld id="{D7F61847-A3F1-4994-A9CB-9C035782E1DD}"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b="0" smtClean="0">
                <a:latin typeface="Arial" charset="0"/>
              </a:defRPr>
            </a:lvl1pPr>
          </a:lstStyle>
          <a:p>
            <a:pPr>
              <a:defRPr/>
            </a:pPr>
            <a:endParaRPr lang="en-US" altLang="zh-CN"/>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b="0" smtClean="0">
                <a:latin typeface="Arial" charset="0"/>
              </a:defRPr>
            </a:lvl1pPr>
          </a:lstStyle>
          <a:p>
            <a:pPr>
              <a:defRPr/>
            </a:pPr>
            <a:endParaRPr lang="en-US" altLang="zh-CN"/>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b="0" smtClean="0">
                <a:latin typeface="Arial" charset="0"/>
              </a:defRPr>
            </a:lvl1pPr>
          </a:lstStyle>
          <a:p>
            <a:pPr>
              <a:defRPr/>
            </a:pPr>
            <a:endParaRPr lang="en-US" altLang="zh-CN"/>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b="0" smtClean="0">
                <a:latin typeface="Arial" charset="0"/>
              </a:defRPr>
            </a:lvl1pPr>
          </a:lstStyle>
          <a:p>
            <a:pPr>
              <a:defRPr/>
            </a:pPr>
            <a:fld id="{55BE6221-0057-4A74-8E3C-B8B2D3110F4B}"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charset="0"/>
        <a:ea typeface="宋体" pitchFamily="2" charset="-122"/>
        <a:cs typeface="+mn-cs"/>
      </a:defRPr>
    </a:lvl1pPr>
    <a:lvl2pPr marL="548503" algn="l" rtl="0" eaLnBrk="0" fontAlgn="base" hangingPunct="0">
      <a:spcBef>
        <a:spcPct val="30000"/>
      </a:spcBef>
      <a:spcAft>
        <a:spcPct val="0"/>
      </a:spcAft>
      <a:defRPr sz="1400" kern="1200">
        <a:solidFill>
          <a:schemeClr val="tx1"/>
        </a:solidFill>
        <a:latin typeface="Arial" charset="0"/>
        <a:ea typeface="宋体" pitchFamily="2" charset="-122"/>
        <a:cs typeface="+mn-cs"/>
      </a:defRPr>
    </a:lvl2pPr>
    <a:lvl3pPr marL="1097006" algn="l" rtl="0" eaLnBrk="0" fontAlgn="base" hangingPunct="0">
      <a:spcBef>
        <a:spcPct val="30000"/>
      </a:spcBef>
      <a:spcAft>
        <a:spcPct val="0"/>
      </a:spcAft>
      <a:defRPr sz="1400" kern="1200">
        <a:solidFill>
          <a:schemeClr val="tx1"/>
        </a:solidFill>
        <a:latin typeface="Arial" charset="0"/>
        <a:ea typeface="宋体" pitchFamily="2" charset="-122"/>
        <a:cs typeface="+mn-cs"/>
      </a:defRPr>
    </a:lvl3pPr>
    <a:lvl4pPr marL="1645509" algn="l" rtl="0" eaLnBrk="0" fontAlgn="base" hangingPunct="0">
      <a:spcBef>
        <a:spcPct val="30000"/>
      </a:spcBef>
      <a:spcAft>
        <a:spcPct val="0"/>
      </a:spcAft>
      <a:defRPr sz="1400" kern="1200">
        <a:solidFill>
          <a:schemeClr val="tx1"/>
        </a:solidFill>
        <a:latin typeface="Arial" charset="0"/>
        <a:ea typeface="宋体" pitchFamily="2" charset="-122"/>
        <a:cs typeface="+mn-cs"/>
      </a:defRPr>
    </a:lvl4pPr>
    <a:lvl5pPr marL="2194011" algn="l" rtl="0" eaLnBrk="0" fontAlgn="base" hangingPunct="0">
      <a:spcBef>
        <a:spcPct val="30000"/>
      </a:spcBef>
      <a:spcAft>
        <a:spcPct val="0"/>
      </a:spcAft>
      <a:defRPr sz="1400" kern="1200">
        <a:solidFill>
          <a:schemeClr val="tx1"/>
        </a:solidFill>
        <a:latin typeface="Arial" charset="0"/>
        <a:ea typeface="宋体" pitchFamily="2" charset="-122"/>
        <a:cs typeface="+mn-cs"/>
      </a:defRPr>
    </a:lvl5pPr>
    <a:lvl6pPr marL="2742514" algn="l" defTabSz="1097006" rtl="0" eaLnBrk="1" latinLnBrk="0" hangingPunct="1">
      <a:defRPr sz="1400" kern="1200">
        <a:solidFill>
          <a:schemeClr val="tx1"/>
        </a:solidFill>
        <a:latin typeface="+mn-lt"/>
        <a:ea typeface="+mn-ea"/>
        <a:cs typeface="+mn-cs"/>
      </a:defRPr>
    </a:lvl6pPr>
    <a:lvl7pPr marL="3291017" algn="l" defTabSz="1097006" rtl="0" eaLnBrk="1" latinLnBrk="0" hangingPunct="1">
      <a:defRPr sz="1400" kern="1200">
        <a:solidFill>
          <a:schemeClr val="tx1"/>
        </a:solidFill>
        <a:latin typeface="+mn-lt"/>
        <a:ea typeface="+mn-ea"/>
        <a:cs typeface="+mn-cs"/>
      </a:defRPr>
    </a:lvl7pPr>
    <a:lvl8pPr marL="3839520" algn="l" defTabSz="1097006" rtl="0" eaLnBrk="1" latinLnBrk="0" hangingPunct="1">
      <a:defRPr sz="1400" kern="1200">
        <a:solidFill>
          <a:schemeClr val="tx1"/>
        </a:solidFill>
        <a:latin typeface="+mn-lt"/>
        <a:ea typeface="+mn-ea"/>
        <a:cs typeface="+mn-cs"/>
      </a:defRPr>
    </a:lvl8pPr>
    <a:lvl9pPr marL="4388023" algn="l" defTabSz="1097006"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59835" y="2983230"/>
            <a:ext cx="10881931" cy="2057400"/>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
        <p:nvSpPr>
          <p:cNvPr id="3" name="Subtitle 2"/>
          <p:cNvSpPr>
            <a:spLocks noGrp="1"/>
          </p:cNvSpPr>
          <p:nvPr>
            <p:ph type="subTitle" idx="1"/>
          </p:nvPr>
        </p:nvSpPr>
        <p:spPr>
          <a:xfrm>
            <a:off x="1919669" y="5440680"/>
            <a:ext cx="8962263" cy="2453640"/>
          </a:xfrm>
          <a:prstGeom prst="rect">
            <a:avLst/>
          </a:prstGeom>
        </p:spPr>
        <p:txBody>
          <a:bodyPr lIns="109701" tIns="54850" rIns="109701" bIns="54850"/>
          <a:lstStyle>
            <a:lvl1pPr marL="0" indent="0" algn="ctr">
              <a:buNone/>
              <a:defRPr sz="2800"/>
            </a:lvl1pPr>
            <a:lvl2pPr marL="548503" indent="0" algn="ctr">
              <a:buNone/>
              <a:defRPr/>
            </a:lvl2pPr>
            <a:lvl3pPr marL="1097006" indent="0" algn="ctr">
              <a:buNone/>
              <a:defRPr/>
            </a:lvl3pPr>
            <a:lvl4pPr marL="1645509" indent="0" algn="ctr">
              <a:buNone/>
              <a:defRPr/>
            </a:lvl4pPr>
            <a:lvl5pPr marL="2194011" indent="0" algn="ctr">
              <a:buNone/>
              <a:defRPr/>
            </a:lvl5pPr>
            <a:lvl6pPr marL="2742514" indent="0" algn="ctr">
              <a:buNone/>
              <a:defRPr/>
            </a:lvl6pPr>
            <a:lvl7pPr marL="3291017" indent="0" algn="ctr">
              <a:buNone/>
              <a:defRPr/>
            </a:lvl7pPr>
            <a:lvl8pPr marL="3839520" indent="0" algn="ctr">
              <a:buNone/>
              <a:defRPr/>
            </a:lvl8pPr>
            <a:lvl9pPr marL="4388023" indent="0" algn="ctr">
              <a:buNone/>
              <a:defRPr/>
            </a:lvl9pPr>
          </a:lstStyle>
          <a:p>
            <a:r>
              <a:rPr lang="en-US" dirty="0" smtClean="0"/>
              <a:t>Click to edit Master subtitle style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39890" y="220892"/>
            <a:ext cx="11521821" cy="1218635"/>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
        <p:nvSpPr>
          <p:cNvPr id="3" name="Content Placeholder 2"/>
          <p:cNvSpPr>
            <a:spLocks noGrp="1"/>
          </p:cNvSpPr>
          <p:nvPr>
            <p:ph idx="1"/>
          </p:nvPr>
        </p:nvSpPr>
        <p:spPr>
          <a:xfrm>
            <a:off x="639890" y="2240281"/>
            <a:ext cx="11521821" cy="6336030"/>
          </a:xfrm>
          <a:prstGeom prst="rect">
            <a:avLst/>
          </a:prstGeom>
        </p:spPr>
        <p:txBody>
          <a:bodyPr lIns="109701" tIns="54850" rIns="109701" bIns="54850"/>
          <a:lstStyle>
            <a:lvl1pPr marL="0" indent="0">
              <a:defRPr sz="2400"/>
            </a:lvl1pPr>
            <a:lvl2pPr marL="500063" indent="-500063">
              <a:defRPr sz="2000"/>
            </a:lvl2pPr>
            <a:lvl3pPr marL="896938" indent="-387350" defTabSz="993775">
              <a:defRPr sz="1800"/>
            </a:lvl3pPr>
            <a:lvl4pPr marL="1346200" indent="-436563">
              <a:defRPr sz="1800"/>
            </a:lvl4pPr>
            <a:lvl5pPr marL="1793875" indent="-436563">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39890" y="220891"/>
            <a:ext cx="11521821" cy="1209734"/>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
        <p:nvSpPr>
          <p:cNvPr id="3" name="Content Placeholder 2"/>
          <p:cNvSpPr>
            <a:spLocks noGrp="1"/>
          </p:cNvSpPr>
          <p:nvPr>
            <p:ph sz="half" idx="1"/>
          </p:nvPr>
        </p:nvSpPr>
        <p:spPr>
          <a:xfrm>
            <a:off x="639890" y="2240281"/>
            <a:ext cx="5669498" cy="6336030"/>
          </a:xfrm>
          <a:prstGeom prst="rect">
            <a:avLst/>
          </a:prstGeom>
        </p:spPr>
        <p:txBody>
          <a:bodyPr lIns="109701" tIns="54850" rIns="109701" bIns="54850"/>
          <a:lstStyle>
            <a:lvl1pPr marL="0" indent="0">
              <a:defRPr sz="2400"/>
            </a:lvl1pPr>
            <a:lvl2pPr marL="530225"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6492214" y="2240281"/>
            <a:ext cx="5669497" cy="6336030"/>
          </a:xfrm>
          <a:prstGeom prst="rect">
            <a:avLst/>
          </a:prstGeom>
        </p:spPr>
        <p:txBody>
          <a:bodyPr lIns="109701" tIns="54850" rIns="109701" bIns="54850"/>
          <a:lstStyle>
            <a:lvl1pPr marL="0" indent="0">
              <a:defRPr sz="2400"/>
            </a:lvl1pPr>
            <a:lvl2pPr marL="500063"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39890" y="220891"/>
            <a:ext cx="11521821" cy="1209734"/>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
        <p:nvSpPr>
          <p:cNvPr id="3" name="Content Placeholder 2"/>
          <p:cNvSpPr>
            <a:spLocks noGrp="1"/>
          </p:cNvSpPr>
          <p:nvPr>
            <p:ph sz="half" idx="1"/>
          </p:nvPr>
        </p:nvSpPr>
        <p:spPr>
          <a:xfrm>
            <a:off x="639890" y="2280994"/>
            <a:ext cx="3600401" cy="6336030"/>
          </a:xfrm>
          <a:prstGeom prst="rect">
            <a:avLst/>
          </a:prstGeom>
        </p:spPr>
        <p:txBody>
          <a:bodyPr lIns="109701" tIns="54850" rIns="109701" bIns="54850"/>
          <a:lstStyle>
            <a:lvl1pPr marL="0" indent="0">
              <a:defRPr sz="2400"/>
            </a:lvl1pPr>
            <a:lvl2pPr marL="530225"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00600" y="2280994"/>
            <a:ext cx="3600400" cy="6336030"/>
          </a:xfrm>
          <a:prstGeom prst="rect">
            <a:avLst/>
          </a:prstGeom>
        </p:spPr>
        <p:txBody>
          <a:bodyPr lIns="109701" tIns="54850" rIns="109701" bIns="54850"/>
          <a:lstStyle>
            <a:lvl1pPr marL="0" indent="0">
              <a:defRPr sz="2400"/>
            </a:lvl1pPr>
            <a:lvl2pPr marL="500063"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Content Placeholder 3"/>
          <p:cNvSpPr>
            <a:spLocks noGrp="1"/>
          </p:cNvSpPr>
          <p:nvPr>
            <p:ph sz="half" idx="10"/>
          </p:nvPr>
        </p:nvSpPr>
        <p:spPr>
          <a:xfrm>
            <a:off x="8561040" y="2280994"/>
            <a:ext cx="3600400" cy="6336030"/>
          </a:xfrm>
          <a:prstGeom prst="rect">
            <a:avLst/>
          </a:prstGeom>
        </p:spPr>
        <p:txBody>
          <a:bodyPr lIns="109701" tIns="54850" rIns="109701" bIns="54850"/>
          <a:lstStyle>
            <a:lvl1pPr marL="0" indent="0">
              <a:defRPr sz="2400"/>
            </a:lvl1pPr>
            <a:lvl2pPr marL="500063"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9890" y="220892"/>
            <a:ext cx="11521821" cy="1218635"/>
          </a:xfrm>
          <a:prstGeom prst="rect">
            <a:avLst/>
          </a:prstGeom>
        </p:spPr>
        <p:txBody>
          <a:bodyPr lIns="109701" tIns="54850" rIns="109701" bIns="54850"/>
          <a:lstStyle>
            <a:lvl1pPr>
              <a:defRPr sz="3500"/>
            </a:lvl1pPr>
          </a:lstStyle>
          <a:p>
            <a:r>
              <a:rPr lang="en-US" smtClean="0"/>
              <a:t>Click to edit Master title style</a:t>
            </a:r>
            <a:endParaRPr lang="en-GB"/>
          </a:p>
        </p:txBody>
      </p:sp>
      <p:sp>
        <p:nvSpPr>
          <p:cNvPr id="3" name="Text Placeholder 2"/>
          <p:cNvSpPr>
            <a:spLocks noGrp="1"/>
          </p:cNvSpPr>
          <p:nvPr>
            <p:ph type="body" idx="1"/>
          </p:nvPr>
        </p:nvSpPr>
        <p:spPr>
          <a:xfrm>
            <a:off x="639890" y="2148841"/>
            <a:ext cx="5656167" cy="895350"/>
          </a:xfrm>
          <a:prstGeom prst="rect">
            <a:avLst/>
          </a:prstGeom>
        </p:spPr>
        <p:txBody>
          <a:bodyPr lIns="109701" tIns="54850" rIns="109701" bIns="54850" anchor="b"/>
          <a:lstStyle>
            <a:lvl1pPr marL="0" indent="0">
              <a:buNone/>
              <a:defRPr sz="2400" b="1"/>
            </a:lvl1pPr>
            <a:lvl2pPr marL="548503" indent="0">
              <a:buNone/>
              <a:defRPr sz="2400" b="1"/>
            </a:lvl2pPr>
            <a:lvl3pPr marL="1097006" indent="0">
              <a:buNone/>
              <a:defRPr sz="2200" b="1"/>
            </a:lvl3pPr>
            <a:lvl4pPr marL="1645509" indent="0">
              <a:buNone/>
              <a:defRPr sz="1900" b="1"/>
            </a:lvl4pPr>
            <a:lvl5pPr marL="2194011" indent="0">
              <a:buNone/>
              <a:defRPr sz="1900" b="1"/>
            </a:lvl5pPr>
            <a:lvl6pPr marL="2742514" indent="0">
              <a:buNone/>
              <a:defRPr sz="1900" b="1"/>
            </a:lvl6pPr>
            <a:lvl7pPr marL="3291017" indent="0">
              <a:buNone/>
              <a:defRPr sz="1900" b="1"/>
            </a:lvl7pPr>
            <a:lvl8pPr marL="3839520" indent="0">
              <a:buNone/>
              <a:defRPr sz="1900" b="1"/>
            </a:lvl8pPr>
            <a:lvl9pPr marL="4388023" indent="0">
              <a:buNone/>
              <a:defRPr sz="1900" b="1"/>
            </a:lvl9pPr>
          </a:lstStyle>
          <a:p>
            <a:pPr lvl="0"/>
            <a:r>
              <a:rPr lang="en-US" dirty="0" smtClean="0"/>
              <a:t>Click to edit Master text styles</a:t>
            </a:r>
          </a:p>
        </p:txBody>
      </p:sp>
      <p:sp>
        <p:nvSpPr>
          <p:cNvPr id="4" name="Content Placeholder 3"/>
          <p:cNvSpPr>
            <a:spLocks noGrp="1"/>
          </p:cNvSpPr>
          <p:nvPr>
            <p:ph sz="half" idx="2"/>
          </p:nvPr>
        </p:nvSpPr>
        <p:spPr>
          <a:xfrm>
            <a:off x="639890" y="3044190"/>
            <a:ext cx="5656167" cy="5532120"/>
          </a:xfrm>
          <a:prstGeom prst="rect">
            <a:avLst/>
          </a:prstGeom>
        </p:spPr>
        <p:txBody>
          <a:bodyPr lIns="109701" tIns="54850" rIns="109701" bIns="54850"/>
          <a:lstStyle>
            <a:lvl1pPr marL="0" indent="0">
              <a:defRPr sz="2400"/>
            </a:lvl1pPr>
            <a:lvl2pPr marL="500063" indent="-500063">
              <a:defRPr sz="1800"/>
            </a:lvl2pPr>
            <a:lvl3pPr marL="896938" indent="-387350">
              <a:defRPr sz="1800"/>
            </a:lvl3pPr>
            <a:lvl4pPr marL="1346200" indent="-436563">
              <a:defRPr sz="1600"/>
            </a:lvl4pPr>
            <a:lvl5pPr marL="1793875" indent="-436563">
              <a:defRPr sz="1600"/>
            </a:lvl5pPr>
            <a:lvl6pPr>
              <a:defRPr sz="1900"/>
            </a:lvl6pPr>
            <a:lvl7pPr>
              <a:defRPr sz="1900"/>
            </a:lvl7pPr>
            <a:lvl8pPr>
              <a:defRPr sz="1900"/>
            </a:lvl8pPr>
            <a:lvl9pPr>
              <a:defRPr sz="19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6503640" y="2148841"/>
            <a:ext cx="5658070" cy="895350"/>
          </a:xfrm>
          <a:prstGeom prst="rect">
            <a:avLst/>
          </a:prstGeom>
        </p:spPr>
        <p:txBody>
          <a:bodyPr lIns="109701" tIns="54850" rIns="109701" bIns="54850" anchor="b"/>
          <a:lstStyle>
            <a:lvl1pPr marL="0" indent="0">
              <a:buNone/>
              <a:defRPr sz="2400" b="1"/>
            </a:lvl1pPr>
            <a:lvl2pPr marL="548503" indent="0">
              <a:buNone/>
              <a:defRPr sz="2400" b="1"/>
            </a:lvl2pPr>
            <a:lvl3pPr marL="1097006" indent="0">
              <a:buNone/>
              <a:defRPr sz="2200" b="1"/>
            </a:lvl3pPr>
            <a:lvl4pPr marL="1645509" indent="0">
              <a:buNone/>
              <a:defRPr sz="1900" b="1"/>
            </a:lvl4pPr>
            <a:lvl5pPr marL="2194011" indent="0">
              <a:buNone/>
              <a:defRPr sz="1900" b="1"/>
            </a:lvl5pPr>
            <a:lvl6pPr marL="2742514" indent="0">
              <a:buNone/>
              <a:defRPr sz="1900" b="1"/>
            </a:lvl6pPr>
            <a:lvl7pPr marL="3291017" indent="0">
              <a:buNone/>
              <a:defRPr sz="1900" b="1"/>
            </a:lvl7pPr>
            <a:lvl8pPr marL="3839520" indent="0">
              <a:buNone/>
              <a:defRPr sz="1900" b="1"/>
            </a:lvl8pPr>
            <a:lvl9pPr marL="4388023" indent="0">
              <a:buNone/>
              <a:defRPr sz="1900" b="1"/>
            </a:lvl9pPr>
          </a:lstStyle>
          <a:p>
            <a:pPr lvl="0"/>
            <a:r>
              <a:rPr lang="en-US" smtClean="0"/>
              <a:t>Click to edit Master text styles</a:t>
            </a:r>
          </a:p>
        </p:txBody>
      </p:sp>
      <p:sp>
        <p:nvSpPr>
          <p:cNvPr id="6" name="Content Placeholder 5"/>
          <p:cNvSpPr>
            <a:spLocks noGrp="1"/>
          </p:cNvSpPr>
          <p:nvPr>
            <p:ph sz="quarter" idx="4"/>
          </p:nvPr>
        </p:nvSpPr>
        <p:spPr>
          <a:xfrm>
            <a:off x="6503640" y="3044190"/>
            <a:ext cx="5658070" cy="5532120"/>
          </a:xfrm>
          <a:prstGeom prst="rect">
            <a:avLst/>
          </a:prstGeom>
        </p:spPr>
        <p:txBody>
          <a:bodyPr lIns="109701" tIns="54850" rIns="109701" bIns="54850"/>
          <a:lstStyle>
            <a:lvl1pPr marL="0" indent="0">
              <a:defRPr sz="2400"/>
            </a:lvl1pPr>
            <a:lvl2pPr marL="500063" indent="-500063">
              <a:defRPr sz="1800"/>
            </a:lvl2pPr>
            <a:lvl3pPr marL="896938" indent="-387350">
              <a:defRPr sz="1800"/>
            </a:lvl3pPr>
            <a:lvl4pPr marL="1346200" indent="-436563">
              <a:defRPr sz="1600"/>
            </a:lvl4pPr>
            <a:lvl5pPr marL="1793875" indent="-436563">
              <a:defRPr sz="1600"/>
            </a:lvl5pPr>
            <a:lvl6pPr>
              <a:defRPr sz="1900"/>
            </a:lvl6pPr>
            <a:lvl7pPr>
              <a:defRPr sz="1900"/>
            </a:lvl7pPr>
            <a:lvl8pPr>
              <a:defRPr sz="1900"/>
            </a:lvl8pPr>
            <a:lvl9pPr>
              <a:defRPr sz="19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39890" y="220892"/>
            <a:ext cx="11521821" cy="1218635"/>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12310142" y="9207490"/>
            <a:ext cx="473217" cy="356993"/>
          </a:xfrm>
          <a:prstGeom prst="rect">
            <a:avLst/>
          </a:prstGeom>
          <a:noFill/>
        </p:spPr>
        <p:txBody>
          <a:bodyPr wrap="none" lIns="109701" tIns="54850" rIns="109701" bIns="54850" rtlCol="0">
            <a:spAutoFit/>
          </a:bodyPr>
          <a:lstStyle/>
          <a:p>
            <a:fld id="{1D72198B-5C37-4316-AF1B-174FD6C2182E}" type="slidenum">
              <a:rPr lang="en-GB" sz="1600" smtClean="0"/>
              <a:pPr/>
              <a:t>‹#›</a:t>
            </a:fld>
            <a:endParaRPr lang="en-GB" sz="1600"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9" r:id="rId4"/>
    <p:sldLayoutId id="2147483656" r:id="rId5"/>
    <p:sldLayoutId id="2147483657" r:id="rId6"/>
    <p:sldLayoutId id="2147483658" r:id="rId7"/>
  </p:sldLayoutIdLst>
  <p:timing>
    <p:tnLst>
      <p:par>
        <p:cTn id="1" dur="indefinite" restart="never" nodeType="tmRoot"/>
      </p:par>
    </p:tnLst>
  </p:timing>
  <p:hf hdr="0" ftr="0" dt="0"/>
  <p:txStyles>
    <p:titleStyle>
      <a:lvl1pPr algn="l" rtl="0" eaLnBrk="0" fontAlgn="base" hangingPunct="0">
        <a:spcBef>
          <a:spcPct val="0"/>
        </a:spcBef>
        <a:spcAft>
          <a:spcPct val="0"/>
        </a:spcAft>
        <a:defRPr sz="4200" b="1">
          <a:solidFill>
            <a:srgbClr val="990000"/>
          </a:solidFill>
          <a:latin typeface="+mj-lt"/>
          <a:ea typeface="+mj-ea"/>
          <a:cs typeface="+mj-cs"/>
        </a:defRPr>
      </a:lvl1pPr>
      <a:lvl2pPr algn="l" rtl="0" eaLnBrk="0" fontAlgn="base" hangingPunct="0">
        <a:spcBef>
          <a:spcPct val="0"/>
        </a:spcBef>
        <a:spcAft>
          <a:spcPct val="0"/>
        </a:spcAft>
        <a:defRPr sz="4200" b="1">
          <a:solidFill>
            <a:srgbClr val="990000"/>
          </a:solidFill>
          <a:latin typeface="Arial" charset="0"/>
          <a:ea typeface="宋体" pitchFamily="2" charset="-122"/>
        </a:defRPr>
      </a:lvl2pPr>
      <a:lvl3pPr algn="l" rtl="0" eaLnBrk="0" fontAlgn="base" hangingPunct="0">
        <a:spcBef>
          <a:spcPct val="0"/>
        </a:spcBef>
        <a:spcAft>
          <a:spcPct val="0"/>
        </a:spcAft>
        <a:defRPr sz="4200" b="1">
          <a:solidFill>
            <a:srgbClr val="990000"/>
          </a:solidFill>
          <a:latin typeface="Arial" charset="0"/>
          <a:ea typeface="宋体" pitchFamily="2" charset="-122"/>
        </a:defRPr>
      </a:lvl3pPr>
      <a:lvl4pPr algn="l" rtl="0" eaLnBrk="0" fontAlgn="base" hangingPunct="0">
        <a:spcBef>
          <a:spcPct val="0"/>
        </a:spcBef>
        <a:spcAft>
          <a:spcPct val="0"/>
        </a:spcAft>
        <a:defRPr sz="4200" b="1">
          <a:solidFill>
            <a:srgbClr val="990000"/>
          </a:solidFill>
          <a:latin typeface="Arial" charset="0"/>
          <a:ea typeface="宋体" pitchFamily="2" charset="-122"/>
        </a:defRPr>
      </a:lvl4pPr>
      <a:lvl5pPr algn="l" rtl="0" eaLnBrk="0" fontAlgn="base" hangingPunct="0">
        <a:spcBef>
          <a:spcPct val="0"/>
        </a:spcBef>
        <a:spcAft>
          <a:spcPct val="0"/>
        </a:spcAft>
        <a:defRPr sz="4200" b="1">
          <a:solidFill>
            <a:srgbClr val="990000"/>
          </a:solidFill>
          <a:latin typeface="Arial" charset="0"/>
          <a:ea typeface="宋体" pitchFamily="2" charset="-122"/>
        </a:defRPr>
      </a:lvl5pPr>
      <a:lvl6pPr marL="548503" algn="l" rtl="0" fontAlgn="base">
        <a:spcBef>
          <a:spcPct val="0"/>
        </a:spcBef>
        <a:spcAft>
          <a:spcPct val="0"/>
        </a:spcAft>
        <a:defRPr sz="4200" b="1">
          <a:solidFill>
            <a:srgbClr val="990000"/>
          </a:solidFill>
          <a:latin typeface="Arial" charset="0"/>
          <a:ea typeface="宋体" pitchFamily="2" charset="-122"/>
        </a:defRPr>
      </a:lvl6pPr>
      <a:lvl7pPr marL="1097006" algn="l" rtl="0" fontAlgn="base">
        <a:spcBef>
          <a:spcPct val="0"/>
        </a:spcBef>
        <a:spcAft>
          <a:spcPct val="0"/>
        </a:spcAft>
        <a:defRPr sz="4200" b="1">
          <a:solidFill>
            <a:srgbClr val="990000"/>
          </a:solidFill>
          <a:latin typeface="Arial" charset="0"/>
          <a:ea typeface="宋体" pitchFamily="2" charset="-122"/>
        </a:defRPr>
      </a:lvl7pPr>
      <a:lvl8pPr marL="1645509" algn="l" rtl="0" fontAlgn="base">
        <a:spcBef>
          <a:spcPct val="0"/>
        </a:spcBef>
        <a:spcAft>
          <a:spcPct val="0"/>
        </a:spcAft>
        <a:defRPr sz="4200" b="1">
          <a:solidFill>
            <a:srgbClr val="990000"/>
          </a:solidFill>
          <a:latin typeface="Arial" charset="0"/>
          <a:ea typeface="宋体" pitchFamily="2" charset="-122"/>
        </a:defRPr>
      </a:lvl8pPr>
      <a:lvl9pPr marL="2194011" algn="l" rtl="0" fontAlgn="base">
        <a:spcBef>
          <a:spcPct val="0"/>
        </a:spcBef>
        <a:spcAft>
          <a:spcPct val="0"/>
        </a:spcAft>
        <a:defRPr sz="4200" b="1">
          <a:solidFill>
            <a:srgbClr val="990000"/>
          </a:solidFill>
          <a:latin typeface="Arial" charset="0"/>
          <a:ea typeface="宋体" pitchFamily="2" charset="-122"/>
        </a:defRPr>
      </a:lvl9pPr>
    </p:titleStyle>
    <p:bodyStyle>
      <a:lvl1pPr marL="411377" indent="-411377" algn="l" rtl="0" eaLnBrk="0" fontAlgn="base" hangingPunct="0">
        <a:spcBef>
          <a:spcPct val="70000"/>
        </a:spcBef>
        <a:spcAft>
          <a:spcPct val="0"/>
        </a:spcAft>
        <a:defRPr sz="3000" b="1">
          <a:solidFill>
            <a:schemeClr val="tx1"/>
          </a:solidFill>
          <a:latin typeface="+mn-lt"/>
          <a:ea typeface="+mn-ea"/>
          <a:cs typeface="+mn-cs"/>
        </a:defRPr>
      </a:lvl1pPr>
      <a:lvl2pPr marL="1049393" indent="-500890" algn="l" rtl="0" eaLnBrk="0" fontAlgn="base" hangingPunct="0">
        <a:lnSpc>
          <a:spcPct val="85000"/>
        </a:lnSpc>
        <a:spcBef>
          <a:spcPct val="35000"/>
        </a:spcBef>
        <a:spcAft>
          <a:spcPct val="0"/>
        </a:spcAft>
        <a:buFont typeface="Wingdings" pitchFamily="2" charset="2"/>
        <a:buChar char="q"/>
        <a:defRPr sz="2600">
          <a:solidFill>
            <a:schemeClr val="tx1"/>
          </a:solidFill>
          <a:latin typeface="+mn-lt"/>
          <a:ea typeface="+mn-ea"/>
        </a:defRPr>
      </a:lvl2pPr>
      <a:lvl3pPr marL="1639796" indent="-388523" algn="l" rtl="0" eaLnBrk="0" fontAlgn="base" hangingPunct="0">
        <a:spcBef>
          <a:spcPct val="20000"/>
        </a:spcBef>
        <a:spcAft>
          <a:spcPct val="0"/>
        </a:spcAft>
        <a:buFont typeface="Wingdings" pitchFamily="2" charset="2"/>
        <a:buChar char="Ø"/>
        <a:defRPr sz="2400">
          <a:solidFill>
            <a:schemeClr val="tx1"/>
          </a:solidFill>
          <a:latin typeface="+mn-lt"/>
          <a:ea typeface="+mn-ea"/>
        </a:defRPr>
      </a:lvl3pPr>
      <a:lvl4pPr marL="2293047" indent="-438040" algn="l" rtl="0" eaLnBrk="0" fontAlgn="base" hangingPunct="0">
        <a:spcBef>
          <a:spcPct val="20000"/>
        </a:spcBef>
        <a:spcAft>
          <a:spcPct val="0"/>
        </a:spcAft>
        <a:buChar char="–"/>
        <a:defRPr sz="2400">
          <a:solidFill>
            <a:schemeClr val="tx1"/>
          </a:solidFill>
          <a:latin typeface="+mn-lt"/>
          <a:ea typeface="+mn-ea"/>
        </a:defRPr>
      </a:lvl4pPr>
      <a:lvl5pPr marL="2946299" indent="-438040" algn="l" rtl="0" eaLnBrk="0" fontAlgn="base" hangingPunct="0">
        <a:spcBef>
          <a:spcPct val="20000"/>
        </a:spcBef>
        <a:spcAft>
          <a:spcPct val="0"/>
        </a:spcAft>
        <a:buChar char="»"/>
        <a:defRPr sz="2400">
          <a:solidFill>
            <a:schemeClr val="tx1"/>
          </a:solidFill>
          <a:latin typeface="+mn-lt"/>
          <a:ea typeface="+mn-ea"/>
        </a:defRPr>
      </a:lvl5pPr>
      <a:lvl6pPr marL="3494802" indent="-438040" algn="l" rtl="0" fontAlgn="base">
        <a:spcBef>
          <a:spcPct val="20000"/>
        </a:spcBef>
        <a:spcAft>
          <a:spcPct val="0"/>
        </a:spcAft>
        <a:buChar char="»"/>
        <a:defRPr sz="2400">
          <a:solidFill>
            <a:schemeClr val="tx1"/>
          </a:solidFill>
          <a:latin typeface="+mn-lt"/>
          <a:ea typeface="+mn-ea"/>
        </a:defRPr>
      </a:lvl6pPr>
      <a:lvl7pPr marL="4043305" indent="-438040" algn="l" rtl="0" fontAlgn="base">
        <a:spcBef>
          <a:spcPct val="20000"/>
        </a:spcBef>
        <a:spcAft>
          <a:spcPct val="0"/>
        </a:spcAft>
        <a:buChar char="»"/>
        <a:defRPr sz="2400">
          <a:solidFill>
            <a:schemeClr val="tx1"/>
          </a:solidFill>
          <a:latin typeface="+mn-lt"/>
          <a:ea typeface="+mn-ea"/>
        </a:defRPr>
      </a:lvl7pPr>
      <a:lvl8pPr marL="4591807" indent="-438040" algn="l" rtl="0" fontAlgn="base">
        <a:spcBef>
          <a:spcPct val="20000"/>
        </a:spcBef>
        <a:spcAft>
          <a:spcPct val="0"/>
        </a:spcAft>
        <a:buChar char="»"/>
        <a:defRPr sz="2400">
          <a:solidFill>
            <a:schemeClr val="tx1"/>
          </a:solidFill>
          <a:latin typeface="+mn-lt"/>
          <a:ea typeface="+mn-ea"/>
        </a:defRPr>
      </a:lvl8pPr>
      <a:lvl9pPr marL="5140310" indent="-438040" algn="l" rtl="0" fontAlgn="base">
        <a:spcBef>
          <a:spcPct val="20000"/>
        </a:spcBef>
        <a:spcAft>
          <a:spcPct val="0"/>
        </a:spcAft>
        <a:buChar char="»"/>
        <a:defRPr sz="2400">
          <a:solidFill>
            <a:schemeClr val="tx1"/>
          </a:solidFill>
          <a:latin typeface="+mn-lt"/>
          <a:ea typeface="+mn-ea"/>
        </a:defRPr>
      </a:lvl9pPr>
    </p:bodyStyle>
    <p:otherStyle>
      <a:defPPr>
        <a:defRPr lang="en-US"/>
      </a:defPPr>
      <a:lvl1pPr marL="0" algn="l" defTabSz="1097006" rtl="0" eaLnBrk="1" latinLnBrk="0" hangingPunct="1">
        <a:defRPr sz="2200" kern="1200">
          <a:solidFill>
            <a:schemeClr val="tx1"/>
          </a:solidFill>
          <a:latin typeface="+mn-lt"/>
          <a:ea typeface="+mn-ea"/>
          <a:cs typeface="+mn-cs"/>
        </a:defRPr>
      </a:lvl1pPr>
      <a:lvl2pPr marL="548503" algn="l" defTabSz="1097006" rtl="0" eaLnBrk="1" latinLnBrk="0" hangingPunct="1">
        <a:defRPr sz="2200" kern="1200">
          <a:solidFill>
            <a:schemeClr val="tx1"/>
          </a:solidFill>
          <a:latin typeface="+mn-lt"/>
          <a:ea typeface="+mn-ea"/>
          <a:cs typeface="+mn-cs"/>
        </a:defRPr>
      </a:lvl2pPr>
      <a:lvl3pPr marL="1097006" algn="l" defTabSz="1097006" rtl="0" eaLnBrk="1" latinLnBrk="0" hangingPunct="1">
        <a:defRPr sz="2200" kern="1200">
          <a:solidFill>
            <a:schemeClr val="tx1"/>
          </a:solidFill>
          <a:latin typeface="+mn-lt"/>
          <a:ea typeface="+mn-ea"/>
          <a:cs typeface="+mn-cs"/>
        </a:defRPr>
      </a:lvl3pPr>
      <a:lvl4pPr marL="1645509" algn="l" defTabSz="1097006" rtl="0" eaLnBrk="1" latinLnBrk="0" hangingPunct="1">
        <a:defRPr sz="2200" kern="1200">
          <a:solidFill>
            <a:schemeClr val="tx1"/>
          </a:solidFill>
          <a:latin typeface="+mn-lt"/>
          <a:ea typeface="+mn-ea"/>
          <a:cs typeface="+mn-cs"/>
        </a:defRPr>
      </a:lvl4pPr>
      <a:lvl5pPr marL="2194011" algn="l" defTabSz="1097006" rtl="0" eaLnBrk="1" latinLnBrk="0" hangingPunct="1">
        <a:defRPr sz="2200" kern="1200">
          <a:solidFill>
            <a:schemeClr val="tx1"/>
          </a:solidFill>
          <a:latin typeface="+mn-lt"/>
          <a:ea typeface="+mn-ea"/>
          <a:cs typeface="+mn-cs"/>
        </a:defRPr>
      </a:lvl5pPr>
      <a:lvl6pPr marL="2742514" algn="l" defTabSz="1097006" rtl="0" eaLnBrk="1" latinLnBrk="0" hangingPunct="1">
        <a:defRPr sz="2200" kern="1200">
          <a:solidFill>
            <a:schemeClr val="tx1"/>
          </a:solidFill>
          <a:latin typeface="+mn-lt"/>
          <a:ea typeface="+mn-ea"/>
          <a:cs typeface="+mn-cs"/>
        </a:defRPr>
      </a:lvl6pPr>
      <a:lvl7pPr marL="3291017" algn="l" defTabSz="1097006" rtl="0" eaLnBrk="1" latinLnBrk="0" hangingPunct="1">
        <a:defRPr sz="2200" kern="1200">
          <a:solidFill>
            <a:schemeClr val="tx1"/>
          </a:solidFill>
          <a:latin typeface="+mn-lt"/>
          <a:ea typeface="+mn-ea"/>
          <a:cs typeface="+mn-cs"/>
        </a:defRPr>
      </a:lvl7pPr>
      <a:lvl8pPr marL="3839520" algn="l" defTabSz="1097006" rtl="0" eaLnBrk="1" latinLnBrk="0" hangingPunct="1">
        <a:defRPr sz="2200" kern="1200">
          <a:solidFill>
            <a:schemeClr val="tx1"/>
          </a:solidFill>
          <a:latin typeface="+mn-lt"/>
          <a:ea typeface="+mn-ea"/>
          <a:cs typeface="+mn-cs"/>
        </a:defRPr>
      </a:lvl8pPr>
      <a:lvl9pPr marL="4388023" algn="l" defTabSz="1097006"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itle 1"/>
          <p:cNvSpPr>
            <a:spLocks noGrp="1"/>
          </p:cNvSpPr>
          <p:nvPr>
            <p:ph type="ctrTitle"/>
          </p:nvPr>
        </p:nvSpPr>
        <p:spPr bwMode="auto">
          <a:xfrm>
            <a:off x="959835" y="2983230"/>
            <a:ext cx="11142302" cy="2057400"/>
          </a:xfrm>
          <a:noFill/>
          <a:ln>
            <a:miter lim="800000"/>
            <a:headEnd/>
            <a:tailEnd/>
          </a:ln>
        </p:spPr>
        <p:txBody>
          <a:bodyPr vert="horz" wrap="square" lIns="109701" tIns="54850" rIns="109701" bIns="54850" numCol="1" anchor="t" anchorCtr="0" compatLnSpc="1">
            <a:prstTxWarp prst="textNoShape">
              <a:avLst/>
            </a:prstTxWarp>
          </a:bodyPr>
          <a:lstStyle/>
          <a:p>
            <a:pPr eaLnBrk="1" hangingPunct="1"/>
            <a:r>
              <a:rPr lang="en-US" dirty="0" smtClean="0"/>
              <a:t>DRNI Examples, DAS position, MEP/MIP position</a:t>
            </a:r>
            <a:endParaRPr lang="en-GB" dirty="0" smtClean="0"/>
          </a:p>
        </p:txBody>
      </p:sp>
      <p:sp>
        <p:nvSpPr>
          <p:cNvPr id="1027" name="Subtitle 2"/>
          <p:cNvSpPr>
            <a:spLocks noGrp="1"/>
          </p:cNvSpPr>
          <p:nvPr>
            <p:ph type="subTitle" idx="1"/>
          </p:nvPr>
        </p:nvSpPr>
        <p:spPr bwMode="auto">
          <a:noFill/>
          <a:ln>
            <a:miter lim="800000"/>
            <a:headEnd/>
            <a:tailEnd/>
          </a:ln>
        </p:spPr>
        <p:txBody>
          <a:bodyPr vert="horz" wrap="square" lIns="109701" tIns="54850" rIns="109701" bIns="54850" numCol="1" anchor="t" anchorCtr="0" compatLnSpc="1">
            <a:prstTxWarp prst="textNoShape">
              <a:avLst/>
            </a:prstTxWarp>
          </a:bodyPr>
          <a:lstStyle/>
          <a:p>
            <a:pPr eaLnBrk="1" hangingPunct="1"/>
            <a:r>
              <a:rPr lang="en-US" dirty="0" smtClean="0"/>
              <a:t>Maarten Vissers</a:t>
            </a:r>
          </a:p>
          <a:p>
            <a:pPr eaLnBrk="1" hangingPunct="1"/>
            <a:r>
              <a:rPr lang="en-US" dirty="0" smtClean="0"/>
              <a:t>2011-09-19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p:txBody>
          <a:bodyPr/>
          <a:lstStyle/>
          <a:p>
            <a:r>
              <a:rPr lang="en-US" dirty="0" smtClean="0"/>
              <a:t>Example 1B – E-NNI Link 1 failure </a:t>
            </a:r>
            <a:r>
              <a:rPr lang="en-US" dirty="0" smtClean="0">
                <a:sym typeface="Wingdings" pitchFamily="2" charset="2"/>
              </a:rPr>
              <a:t> DRNI protection</a:t>
            </a:r>
            <a:endParaRPr lang="en-GB" dirty="0"/>
          </a:p>
        </p:txBody>
      </p:sp>
      <p:grpSp>
        <p:nvGrpSpPr>
          <p:cNvPr id="22" name="Group 144"/>
          <p:cNvGrpSpPr/>
          <p:nvPr/>
        </p:nvGrpSpPr>
        <p:grpSpPr>
          <a:xfrm>
            <a:off x="496144" y="3072408"/>
            <a:ext cx="10873208" cy="6264696"/>
            <a:chOff x="496144" y="3072408"/>
            <a:chExt cx="10873208" cy="6264696"/>
          </a:xfrm>
        </p:grpSpPr>
        <p:cxnSp>
          <p:nvCxnSpPr>
            <p:cNvPr id="195" name="Straight Arrow Connector 194"/>
            <p:cNvCxnSpPr/>
            <p:nvPr/>
          </p:nvCxnSpPr>
          <p:spPr bwMode="auto">
            <a:xfrm>
              <a:off x="4960640" y="7176864"/>
              <a:ext cx="17130" cy="1296144"/>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196" name="Straight Arrow Connector 195"/>
            <p:cNvCxnSpPr/>
            <p:nvPr/>
          </p:nvCxnSpPr>
          <p:spPr bwMode="auto">
            <a:xfrm>
              <a:off x="4960640" y="4368552"/>
              <a:ext cx="17130" cy="1368152"/>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192" name="Straight Arrow Connector 191"/>
            <p:cNvCxnSpPr/>
            <p:nvPr/>
          </p:nvCxnSpPr>
          <p:spPr bwMode="auto">
            <a:xfrm>
              <a:off x="7391782" y="7176864"/>
              <a:ext cx="17130" cy="1296144"/>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191" name="Straight Arrow Connector 190"/>
            <p:cNvCxnSpPr/>
            <p:nvPr/>
          </p:nvCxnSpPr>
          <p:spPr bwMode="auto">
            <a:xfrm>
              <a:off x="7391782" y="4368552"/>
              <a:ext cx="17130" cy="1368152"/>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6" name="Rectangle 95"/>
            <p:cNvSpPr/>
            <p:nvPr/>
          </p:nvSpPr>
          <p:spPr bwMode="auto">
            <a:xfrm>
              <a:off x="1864296" y="6672808"/>
              <a:ext cx="2952328" cy="504056"/>
            </a:xfrm>
            <a:prstGeom prst="rect">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Distributed version of G.8031 SNC Protection Processes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97" name="Rectangle 96"/>
            <p:cNvSpPr/>
            <p:nvPr/>
          </p:nvSpPr>
          <p:spPr bwMode="auto">
            <a:xfrm>
              <a:off x="1864296"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a:off x="1864296"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1864296"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1864296"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 name="Rectangle 100"/>
            <p:cNvSpPr/>
            <p:nvPr/>
          </p:nvSpPr>
          <p:spPr bwMode="auto">
            <a:xfrm>
              <a:off x="1864296"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2" name="Rectangle 101"/>
            <p:cNvSpPr/>
            <p:nvPr/>
          </p:nvSpPr>
          <p:spPr bwMode="auto">
            <a:xfrm>
              <a:off x="1864296"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2872408"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2872408"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2872408"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2872408"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7" name="Rectangle 106"/>
            <p:cNvSpPr/>
            <p:nvPr/>
          </p:nvSpPr>
          <p:spPr bwMode="auto">
            <a:xfrm>
              <a:off x="2872408"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8" name="Rectangle 107"/>
            <p:cNvSpPr/>
            <p:nvPr/>
          </p:nvSpPr>
          <p:spPr bwMode="auto">
            <a:xfrm>
              <a:off x="2872408"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3880520"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3880520"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 name="Rectangle 110"/>
            <p:cNvSpPr/>
            <p:nvPr/>
          </p:nvSpPr>
          <p:spPr bwMode="auto">
            <a:xfrm>
              <a:off x="3880520"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2" name="Rectangle 111"/>
            <p:cNvSpPr/>
            <p:nvPr/>
          </p:nvSpPr>
          <p:spPr bwMode="auto">
            <a:xfrm>
              <a:off x="3880520"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3" name="Rectangle 112"/>
            <p:cNvSpPr/>
            <p:nvPr/>
          </p:nvSpPr>
          <p:spPr bwMode="auto">
            <a:xfrm>
              <a:off x="3880520"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4" name="Rectangle 113"/>
            <p:cNvSpPr/>
            <p:nvPr/>
          </p:nvSpPr>
          <p:spPr bwMode="auto">
            <a:xfrm>
              <a:off x="3880520"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20" name="Straight Connector 119"/>
            <p:cNvCxnSpPr/>
            <p:nvPr/>
          </p:nvCxnSpPr>
          <p:spPr bwMode="auto">
            <a:xfrm flipV="1">
              <a:off x="2296344" y="8473008"/>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flipV="1">
              <a:off x="3304456" y="8473008"/>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22" name="Freeform 121"/>
            <p:cNvSpPr/>
            <p:nvPr/>
          </p:nvSpPr>
          <p:spPr bwMode="auto">
            <a:xfrm flipV="1">
              <a:off x="4384577" y="8464443"/>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2296344" y="8741876"/>
              <a:ext cx="700833"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124" name="TextBox 123"/>
            <p:cNvSpPr txBox="1"/>
            <p:nvPr/>
          </p:nvSpPr>
          <p:spPr>
            <a:xfrm>
              <a:off x="3304456" y="8741876"/>
              <a:ext cx="710451" cy="523220"/>
            </a:xfrm>
            <a:prstGeom prst="rect">
              <a:avLst/>
            </a:prstGeom>
            <a:noFill/>
          </p:spPr>
          <p:txBody>
            <a:bodyPr wrap="none" rtlCol="0">
              <a:spAutoFit/>
            </a:bodyPr>
            <a:lstStyle/>
            <a:p>
              <a:r>
                <a:rPr lang="en-US" sz="1400" dirty="0" smtClean="0"/>
                <a:t>I-NNI</a:t>
              </a:r>
            </a:p>
            <a:p>
              <a:r>
                <a:rPr lang="en-US" sz="1400" dirty="0" smtClean="0"/>
                <a:t>Link b</a:t>
              </a:r>
              <a:endParaRPr lang="en-GB" sz="1400" dirty="0"/>
            </a:p>
          </p:txBody>
        </p:sp>
        <p:sp>
          <p:nvSpPr>
            <p:cNvPr id="126" name="Rectangle 125"/>
            <p:cNvSpPr/>
            <p:nvPr/>
          </p:nvSpPr>
          <p:spPr bwMode="auto">
            <a:xfrm flipH="1">
              <a:off x="7624936" y="6672808"/>
              <a:ext cx="2952328" cy="504056"/>
            </a:xfrm>
            <a:prstGeom prst="rect">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Distributed version of G.8031 SNC Protection Processes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127" name="Rectangle 126"/>
            <p:cNvSpPr/>
            <p:nvPr/>
          </p:nvSpPr>
          <p:spPr bwMode="auto">
            <a:xfrm flipH="1">
              <a:off x="9641160"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9641160"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9641160"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9641160"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9641160"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Rectangle 131"/>
            <p:cNvSpPr/>
            <p:nvPr/>
          </p:nvSpPr>
          <p:spPr bwMode="auto">
            <a:xfrm flipH="1">
              <a:off x="9641160"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3" name="Rectangle 132"/>
            <p:cNvSpPr/>
            <p:nvPr/>
          </p:nvSpPr>
          <p:spPr bwMode="auto">
            <a:xfrm flipH="1">
              <a:off x="8633048"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flipH="1">
              <a:off x="8633048"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flipH="1">
              <a:off x="8633048"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flipH="1">
              <a:off x="8633048"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flipH="1">
              <a:off x="8633048"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8" name="Rectangle 137"/>
            <p:cNvSpPr/>
            <p:nvPr/>
          </p:nvSpPr>
          <p:spPr bwMode="auto">
            <a:xfrm flipH="1">
              <a:off x="8633048"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flipH="1">
              <a:off x="7624936"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flipH="1">
              <a:off x="7624936"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flipH="1">
              <a:off x="7624936"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flipH="1">
              <a:off x="7624936"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Rectangle 142"/>
            <p:cNvSpPr/>
            <p:nvPr/>
          </p:nvSpPr>
          <p:spPr bwMode="auto">
            <a:xfrm flipH="1">
              <a:off x="7624936"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4" name="Rectangle 143"/>
            <p:cNvSpPr/>
            <p:nvPr/>
          </p:nvSpPr>
          <p:spPr bwMode="auto">
            <a:xfrm flipH="1">
              <a:off x="7624936"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50" name="Straight Connector 149"/>
            <p:cNvCxnSpPr/>
            <p:nvPr/>
          </p:nvCxnSpPr>
          <p:spPr bwMode="auto">
            <a:xfrm flipH="1" flipV="1">
              <a:off x="10145216" y="8473008"/>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51" name="Straight Connector 150"/>
            <p:cNvCxnSpPr/>
            <p:nvPr/>
          </p:nvCxnSpPr>
          <p:spPr bwMode="auto">
            <a:xfrm flipV="1">
              <a:off x="9137104" y="8473008"/>
              <a:ext cx="0" cy="792088"/>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52" name="Freeform 151"/>
            <p:cNvSpPr/>
            <p:nvPr/>
          </p:nvSpPr>
          <p:spPr bwMode="auto">
            <a:xfrm flipH="1" flipV="1">
              <a:off x="7048871" y="8464443"/>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53" name="TextBox 152"/>
            <p:cNvSpPr txBox="1"/>
            <p:nvPr/>
          </p:nvSpPr>
          <p:spPr>
            <a:xfrm flipH="1">
              <a:off x="9444383" y="8741876"/>
              <a:ext cx="710451" cy="523220"/>
            </a:xfrm>
            <a:prstGeom prst="rect">
              <a:avLst/>
            </a:prstGeom>
            <a:noFill/>
          </p:spPr>
          <p:txBody>
            <a:bodyPr wrap="none" rtlCol="0">
              <a:spAutoFit/>
            </a:bodyPr>
            <a:lstStyle/>
            <a:p>
              <a:r>
                <a:rPr lang="en-US" sz="1400" dirty="0" smtClean="0"/>
                <a:t>I-NNI</a:t>
              </a:r>
            </a:p>
            <a:p>
              <a:r>
                <a:rPr lang="en-US" sz="1400" dirty="0" smtClean="0"/>
                <a:t>Link e</a:t>
              </a:r>
              <a:endParaRPr lang="en-GB" sz="1400" dirty="0"/>
            </a:p>
          </p:txBody>
        </p:sp>
        <p:sp>
          <p:nvSpPr>
            <p:cNvPr id="154" name="TextBox 153"/>
            <p:cNvSpPr txBox="1"/>
            <p:nvPr/>
          </p:nvSpPr>
          <p:spPr>
            <a:xfrm flipH="1">
              <a:off x="8426653" y="8741876"/>
              <a:ext cx="710451" cy="523220"/>
            </a:xfrm>
            <a:prstGeom prst="rect">
              <a:avLst/>
            </a:prstGeom>
            <a:noFill/>
          </p:spPr>
          <p:txBody>
            <a:bodyPr wrap="none" rtlCol="0">
              <a:spAutoFit/>
            </a:bodyPr>
            <a:lstStyle/>
            <a:p>
              <a:r>
                <a:rPr lang="en-US" sz="1400" dirty="0" smtClean="0"/>
                <a:t>I-NNI</a:t>
              </a:r>
            </a:p>
            <a:p>
              <a:r>
                <a:rPr lang="en-US" sz="1400" dirty="0" smtClean="0"/>
                <a:t>Link d</a:t>
              </a:r>
              <a:endParaRPr lang="en-GB" sz="1400" dirty="0"/>
            </a:p>
          </p:txBody>
        </p:sp>
        <p:sp>
          <p:nvSpPr>
            <p:cNvPr id="25" name="Rectangle 24"/>
            <p:cNvSpPr/>
            <p:nvPr/>
          </p:nvSpPr>
          <p:spPr bwMode="auto">
            <a:xfrm>
              <a:off x="1864296" y="5664696"/>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2" name="Rectangle 1"/>
            <p:cNvSpPr/>
            <p:nvPr/>
          </p:nvSpPr>
          <p:spPr bwMode="auto">
            <a:xfrm>
              <a:off x="1864296"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 name="Rectangle 2"/>
            <p:cNvSpPr/>
            <p:nvPr/>
          </p:nvSpPr>
          <p:spPr bwMode="auto">
            <a:xfrm>
              <a:off x="1864296"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 name="Rectangle 3"/>
            <p:cNvSpPr/>
            <p:nvPr/>
          </p:nvSpPr>
          <p:spPr bwMode="auto">
            <a:xfrm>
              <a:off x="1864296"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a:off x="1864296"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864296"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64296"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a:off x="2872408"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2872408"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2872408"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72408"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72408"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72408"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3880520"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3880520"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3880520"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80520"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80520"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3880520"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1864296" y="6168752"/>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a:t>
              </a:r>
              <a:r>
                <a:rPr kumimoji="0" lang="en-US" sz="1200" b="1" i="0" u="none" strike="noStrike" cap="none" normalizeH="0" dirty="0" smtClean="0">
                  <a:ln>
                    <a:noFill/>
                  </a:ln>
                  <a:solidFill>
                    <a:schemeClr val="tx1"/>
                  </a:solidFill>
                  <a:effectLst/>
                  <a:latin typeface="Arial" charset="0"/>
                  <a:ea typeface="MS PGothic" pitchFamily="34" charset="-128"/>
                </a:rPr>
                <a:t>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1" name="TextBox 20"/>
            <p:cNvSpPr txBox="1"/>
            <p:nvPr/>
          </p:nvSpPr>
          <p:spPr>
            <a:xfrm>
              <a:off x="3066830" y="6056094"/>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cxnSp>
          <p:nvCxnSpPr>
            <p:cNvPr id="47" name="Straight Connector 46"/>
            <p:cNvCxnSpPr/>
            <p:nvPr/>
          </p:nvCxnSpPr>
          <p:spPr bwMode="auto">
            <a:xfrm>
              <a:off x="2296344" y="3144416"/>
              <a:ext cx="0"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48" name="Straight Connector 47"/>
            <p:cNvCxnSpPr/>
            <p:nvPr/>
          </p:nvCxnSpPr>
          <p:spPr bwMode="auto">
            <a:xfrm flipH="1">
              <a:off x="3304456" y="3144416"/>
              <a:ext cx="4392488"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56" name="Freeform 55"/>
            <p:cNvSpPr/>
            <p:nvPr/>
          </p:nvSpPr>
          <p:spPr bwMode="auto">
            <a:xfrm>
              <a:off x="4384577" y="4152528"/>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57" name="TextBox 56"/>
            <p:cNvSpPr txBox="1"/>
            <p:nvPr/>
          </p:nvSpPr>
          <p:spPr>
            <a:xfrm>
              <a:off x="2296344" y="3576464"/>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1</a:t>
              </a:r>
              <a:endParaRPr lang="en-GB" sz="1400" dirty="0">
                <a:solidFill>
                  <a:srgbClr val="C00000"/>
                </a:solidFill>
              </a:endParaRPr>
            </a:p>
          </p:txBody>
        </p:sp>
        <p:sp>
          <p:nvSpPr>
            <p:cNvPr id="58" name="TextBox 57"/>
            <p:cNvSpPr txBox="1"/>
            <p:nvPr/>
          </p:nvSpPr>
          <p:spPr>
            <a:xfrm>
              <a:off x="3448472" y="3576464"/>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2</a:t>
              </a:r>
              <a:endParaRPr lang="en-GB" sz="1400" dirty="0">
                <a:solidFill>
                  <a:srgbClr val="C00000"/>
                </a:solidFill>
              </a:endParaRPr>
            </a:p>
          </p:txBody>
        </p:sp>
        <p:sp>
          <p:nvSpPr>
            <p:cNvPr id="59" name="TextBox 58"/>
            <p:cNvSpPr txBox="1"/>
            <p:nvPr/>
          </p:nvSpPr>
          <p:spPr>
            <a:xfrm>
              <a:off x="5464696" y="8165231"/>
              <a:ext cx="1440160" cy="307777"/>
            </a:xfrm>
            <a:prstGeom prst="rect">
              <a:avLst/>
            </a:prstGeom>
            <a:noFill/>
          </p:spPr>
          <p:txBody>
            <a:bodyPr wrap="square" rtlCol="0">
              <a:spAutoFit/>
            </a:bodyPr>
            <a:lstStyle/>
            <a:p>
              <a:pPr algn="ctr"/>
              <a:r>
                <a:rPr lang="en-US" sz="1400" dirty="0" smtClean="0">
                  <a:solidFill>
                    <a:srgbClr val="C00000"/>
                  </a:solidFill>
                </a:rPr>
                <a:t>Intra-DAS Link</a:t>
              </a:r>
              <a:endParaRPr lang="en-GB" sz="1400" dirty="0">
                <a:solidFill>
                  <a:srgbClr val="C00000"/>
                </a:solidFill>
              </a:endParaRPr>
            </a:p>
          </p:txBody>
        </p:sp>
        <p:sp>
          <p:nvSpPr>
            <p:cNvPr id="52" name="Rectangle 51"/>
            <p:cNvSpPr/>
            <p:nvPr/>
          </p:nvSpPr>
          <p:spPr bwMode="auto">
            <a:xfrm flipH="1">
              <a:off x="7624936" y="5664696"/>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53" name="Rectangle 52"/>
            <p:cNvSpPr/>
            <p:nvPr/>
          </p:nvSpPr>
          <p:spPr bwMode="auto">
            <a:xfrm flipH="1">
              <a:off x="9641160"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 name="Rectangle 60"/>
            <p:cNvSpPr/>
            <p:nvPr/>
          </p:nvSpPr>
          <p:spPr bwMode="auto">
            <a:xfrm flipH="1">
              <a:off x="9641160"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flipH="1">
              <a:off x="9641160"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5" name="Rectangle 64"/>
            <p:cNvSpPr/>
            <p:nvPr/>
          </p:nvSpPr>
          <p:spPr bwMode="auto">
            <a:xfrm flipH="1">
              <a:off x="9641160"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6" name="Rectangle 65"/>
            <p:cNvSpPr/>
            <p:nvPr/>
          </p:nvSpPr>
          <p:spPr bwMode="auto">
            <a:xfrm flipH="1">
              <a:off x="9641160"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flipH="1">
              <a:off x="9641160"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flipH="1">
              <a:off x="8633048"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9" name="Rectangle 68"/>
            <p:cNvSpPr/>
            <p:nvPr/>
          </p:nvSpPr>
          <p:spPr bwMode="auto">
            <a:xfrm flipH="1">
              <a:off x="8633048"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0" name="Rectangle 69"/>
            <p:cNvSpPr/>
            <p:nvPr/>
          </p:nvSpPr>
          <p:spPr bwMode="auto">
            <a:xfrm flipH="1">
              <a:off x="8633048"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1" name="Rectangle 70"/>
            <p:cNvSpPr/>
            <p:nvPr/>
          </p:nvSpPr>
          <p:spPr bwMode="auto">
            <a:xfrm flipH="1">
              <a:off x="8633048"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flipH="1">
              <a:off x="8633048"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flipH="1">
              <a:off x="8633048"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4" name="Rectangle 73"/>
            <p:cNvSpPr/>
            <p:nvPr/>
          </p:nvSpPr>
          <p:spPr bwMode="auto">
            <a:xfrm flipH="1">
              <a:off x="7624936"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5" name="Rectangle 74"/>
            <p:cNvSpPr/>
            <p:nvPr/>
          </p:nvSpPr>
          <p:spPr bwMode="auto">
            <a:xfrm flipH="1">
              <a:off x="7624936"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6" name="Rectangle 75"/>
            <p:cNvSpPr/>
            <p:nvPr/>
          </p:nvSpPr>
          <p:spPr bwMode="auto">
            <a:xfrm flipH="1">
              <a:off x="7624936"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7" name="Rectangle 76"/>
            <p:cNvSpPr/>
            <p:nvPr/>
          </p:nvSpPr>
          <p:spPr bwMode="auto">
            <a:xfrm flipH="1">
              <a:off x="7624936"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8" name="Rectangle 77"/>
            <p:cNvSpPr/>
            <p:nvPr/>
          </p:nvSpPr>
          <p:spPr bwMode="auto">
            <a:xfrm flipH="1">
              <a:off x="7624936"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9" name="Rectangle 78"/>
            <p:cNvSpPr/>
            <p:nvPr/>
          </p:nvSpPr>
          <p:spPr bwMode="auto">
            <a:xfrm flipH="1">
              <a:off x="7624936"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 name="Rectangle 79"/>
            <p:cNvSpPr/>
            <p:nvPr/>
          </p:nvSpPr>
          <p:spPr bwMode="auto">
            <a:xfrm flipH="1">
              <a:off x="7624936" y="6168752"/>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81" name="TextBox 80"/>
            <p:cNvSpPr txBox="1"/>
            <p:nvPr/>
          </p:nvSpPr>
          <p:spPr>
            <a:xfrm flipH="1">
              <a:off x="8772899" y="6056094"/>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cxnSp>
          <p:nvCxnSpPr>
            <p:cNvPr id="88" name="Straight Connector 87"/>
            <p:cNvCxnSpPr/>
            <p:nvPr/>
          </p:nvCxnSpPr>
          <p:spPr bwMode="auto">
            <a:xfrm>
              <a:off x="10145216" y="3072408"/>
              <a:ext cx="0" cy="1296144"/>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89" name="Straight Connector 88"/>
            <p:cNvCxnSpPr/>
            <p:nvPr/>
          </p:nvCxnSpPr>
          <p:spPr bwMode="auto">
            <a:xfrm>
              <a:off x="4888632" y="3216424"/>
              <a:ext cx="4248472" cy="1152128"/>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90" name="Freeform 89"/>
            <p:cNvSpPr/>
            <p:nvPr/>
          </p:nvSpPr>
          <p:spPr bwMode="auto">
            <a:xfrm flipH="1">
              <a:off x="7048871" y="4152528"/>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91" name="TextBox 90"/>
            <p:cNvSpPr txBox="1"/>
            <p:nvPr/>
          </p:nvSpPr>
          <p:spPr>
            <a:xfrm flipH="1">
              <a:off x="9444383" y="3576464"/>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4</a:t>
              </a:r>
              <a:endParaRPr lang="en-GB" sz="1400" dirty="0">
                <a:solidFill>
                  <a:srgbClr val="C00000"/>
                </a:solidFill>
              </a:endParaRPr>
            </a:p>
          </p:txBody>
        </p:sp>
        <p:sp>
          <p:nvSpPr>
            <p:cNvPr id="92" name="TextBox 91"/>
            <p:cNvSpPr txBox="1"/>
            <p:nvPr/>
          </p:nvSpPr>
          <p:spPr>
            <a:xfrm flipH="1">
              <a:off x="8056984" y="3576464"/>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3</a:t>
              </a:r>
              <a:endParaRPr lang="en-GB" sz="1400" dirty="0">
                <a:solidFill>
                  <a:srgbClr val="C00000"/>
                </a:solidFill>
              </a:endParaRPr>
            </a:p>
          </p:txBody>
        </p:sp>
        <p:sp>
          <p:nvSpPr>
            <p:cNvPr id="116" name="TextBox 115"/>
            <p:cNvSpPr txBox="1"/>
            <p:nvPr/>
          </p:nvSpPr>
          <p:spPr>
            <a:xfrm>
              <a:off x="3066830" y="6600800"/>
              <a:ext cx="607539" cy="184666"/>
            </a:xfrm>
            <a:prstGeom prst="rect">
              <a:avLst/>
            </a:prstGeom>
            <a:solidFill>
              <a:schemeClr val="bg1"/>
            </a:solidFill>
          </p:spPr>
          <p:txBody>
            <a:bodyPr wrap="none" lIns="0" tIns="0" rIns="0" bIns="0" rtlCol="0">
              <a:spAutoFit/>
            </a:bodyPr>
            <a:lstStyle/>
            <a:p>
              <a:r>
                <a:rPr lang="en-US" sz="1200" dirty="0" smtClean="0"/>
                <a:t>(EISS N)</a:t>
              </a:r>
              <a:endParaRPr lang="en-GB" sz="1200" dirty="0"/>
            </a:p>
          </p:txBody>
        </p:sp>
        <p:sp>
          <p:nvSpPr>
            <p:cNvPr id="146" name="TextBox 145"/>
            <p:cNvSpPr txBox="1"/>
            <p:nvPr/>
          </p:nvSpPr>
          <p:spPr>
            <a:xfrm flipH="1">
              <a:off x="8772899" y="6600800"/>
              <a:ext cx="607539" cy="184666"/>
            </a:xfrm>
            <a:prstGeom prst="rect">
              <a:avLst/>
            </a:prstGeom>
            <a:solidFill>
              <a:schemeClr val="bg1"/>
            </a:solidFill>
          </p:spPr>
          <p:txBody>
            <a:bodyPr wrap="none" lIns="0" tIns="0" rIns="0" bIns="0" rtlCol="0">
              <a:spAutoFit/>
            </a:bodyPr>
            <a:lstStyle/>
            <a:p>
              <a:r>
                <a:rPr lang="en-US" sz="1200" dirty="0" smtClean="0"/>
                <a:t>(EISS N)</a:t>
              </a:r>
              <a:endParaRPr lang="en-GB" sz="1200" dirty="0"/>
            </a:p>
          </p:txBody>
        </p:sp>
        <p:sp>
          <p:nvSpPr>
            <p:cNvPr id="167" name="Freeform 166"/>
            <p:cNvSpPr/>
            <p:nvPr/>
          </p:nvSpPr>
          <p:spPr bwMode="auto">
            <a:xfrm>
              <a:off x="5369168" y="4138246"/>
              <a:ext cx="1679703" cy="4325816"/>
            </a:xfrm>
            <a:custGeom>
              <a:avLst/>
              <a:gdLst>
                <a:gd name="connsiteX0" fmla="*/ 0 w 1547446"/>
                <a:gd name="connsiteY0" fmla="*/ 23446 h 4325816"/>
                <a:gd name="connsiteX1" fmla="*/ 0 w 1547446"/>
                <a:gd name="connsiteY1" fmla="*/ 4314092 h 4325816"/>
                <a:gd name="connsiteX2" fmla="*/ 1524000 w 1547446"/>
                <a:gd name="connsiteY2" fmla="*/ 4325816 h 4325816"/>
                <a:gd name="connsiteX3" fmla="*/ 1547446 w 1547446"/>
                <a:gd name="connsiteY3" fmla="*/ 0 h 4325816"/>
              </a:gdLst>
              <a:ahLst/>
              <a:cxnLst>
                <a:cxn ang="0">
                  <a:pos x="connsiteX0" y="connsiteY0"/>
                </a:cxn>
                <a:cxn ang="0">
                  <a:pos x="connsiteX1" y="connsiteY1"/>
                </a:cxn>
                <a:cxn ang="0">
                  <a:pos x="connsiteX2" y="connsiteY2"/>
                </a:cxn>
                <a:cxn ang="0">
                  <a:pos x="connsiteX3" y="connsiteY3"/>
                </a:cxn>
              </a:cxnLst>
              <a:rect l="l" t="t" r="r" b="b"/>
              <a:pathLst>
                <a:path w="1547446" h="4325816">
                  <a:moveTo>
                    <a:pt x="0" y="23446"/>
                  </a:moveTo>
                  <a:lnTo>
                    <a:pt x="0" y="4314092"/>
                  </a:lnTo>
                  <a:lnTo>
                    <a:pt x="1524000" y="4325816"/>
                  </a:lnTo>
                  <a:lnTo>
                    <a:pt x="1547446" y="0"/>
                  </a:lnTo>
                </a:path>
              </a:pathLst>
            </a:cu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cxnSp>
          <p:nvCxnSpPr>
            <p:cNvPr id="169" name="Straight Connector 168"/>
            <p:cNvCxnSpPr>
              <a:stCxn id="122" idx="2"/>
              <a:endCxn id="152" idx="2"/>
            </p:cNvCxnSpPr>
            <p:nvPr/>
          </p:nvCxnSpPr>
          <p:spPr bwMode="auto">
            <a:xfrm>
              <a:off x="5392689" y="8689032"/>
              <a:ext cx="165618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78" name="TextBox 177"/>
            <p:cNvSpPr txBox="1"/>
            <p:nvPr/>
          </p:nvSpPr>
          <p:spPr>
            <a:xfrm>
              <a:off x="5248672" y="8689032"/>
              <a:ext cx="1872208" cy="307777"/>
            </a:xfrm>
            <a:prstGeom prst="rect">
              <a:avLst/>
            </a:prstGeom>
            <a:noFill/>
          </p:spPr>
          <p:txBody>
            <a:bodyPr wrap="square" rtlCol="0">
              <a:spAutoFit/>
            </a:bodyPr>
            <a:lstStyle/>
            <a:p>
              <a:pPr algn="ctr"/>
              <a:r>
                <a:rPr lang="en-US" sz="1400" dirty="0" smtClean="0"/>
                <a:t>Intra-DSNCP Link</a:t>
              </a:r>
              <a:endParaRPr lang="en-GB" sz="1400" dirty="0"/>
            </a:p>
          </p:txBody>
        </p:sp>
        <p:grpSp>
          <p:nvGrpSpPr>
            <p:cNvPr id="23" name="Group 184"/>
            <p:cNvGrpSpPr/>
            <p:nvPr/>
          </p:nvGrpSpPr>
          <p:grpSpPr>
            <a:xfrm>
              <a:off x="1216224" y="3504456"/>
              <a:ext cx="10153128" cy="56148"/>
              <a:chOff x="1216224" y="3576464"/>
              <a:chExt cx="10153128" cy="56148"/>
            </a:xfrm>
          </p:grpSpPr>
          <p:cxnSp>
            <p:nvCxnSpPr>
              <p:cNvPr id="183" name="Straight Connector 182"/>
              <p:cNvCxnSpPr/>
              <p:nvPr/>
            </p:nvCxnSpPr>
            <p:spPr bwMode="auto">
              <a:xfrm>
                <a:off x="1216224" y="3576464"/>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a:off x="1216224" y="3632612"/>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86" name="TextBox 185"/>
            <p:cNvSpPr txBox="1"/>
            <p:nvPr/>
          </p:nvSpPr>
          <p:spPr>
            <a:xfrm>
              <a:off x="496144" y="3360440"/>
              <a:ext cx="742511" cy="338554"/>
            </a:xfrm>
            <a:prstGeom prst="rect">
              <a:avLst/>
            </a:prstGeom>
            <a:noFill/>
          </p:spPr>
          <p:txBody>
            <a:bodyPr wrap="none" rtlCol="0">
              <a:spAutoFit/>
            </a:bodyPr>
            <a:lstStyle/>
            <a:p>
              <a:r>
                <a:rPr lang="en-US" sz="1600" dirty="0" smtClean="0"/>
                <a:t>E-NNI</a:t>
              </a:r>
            </a:p>
          </p:txBody>
        </p:sp>
        <p:sp>
          <p:nvSpPr>
            <p:cNvPr id="187" name="TextBox 186"/>
            <p:cNvSpPr txBox="1"/>
            <p:nvPr/>
          </p:nvSpPr>
          <p:spPr>
            <a:xfrm rot="5400000">
              <a:off x="4731693" y="4857507"/>
              <a:ext cx="504060"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88" name="TextBox 187"/>
            <p:cNvSpPr txBox="1"/>
            <p:nvPr/>
          </p:nvSpPr>
          <p:spPr>
            <a:xfrm rot="5400000">
              <a:off x="4767697" y="7629817"/>
              <a:ext cx="432052"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89" name="TextBox 188"/>
            <p:cNvSpPr txBox="1"/>
            <p:nvPr/>
          </p:nvSpPr>
          <p:spPr>
            <a:xfrm rot="16200000" flipH="1">
              <a:off x="7205808" y="7665823"/>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90" name="TextBox 189"/>
            <p:cNvSpPr txBox="1"/>
            <p:nvPr/>
          </p:nvSpPr>
          <p:spPr>
            <a:xfrm rot="16200000" flipH="1">
              <a:off x="7183527" y="4965523"/>
              <a:ext cx="43204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grpSp>
      <p:sp>
        <p:nvSpPr>
          <p:cNvPr id="147" name="Isosceles Triangle 146"/>
          <p:cNvSpPr/>
          <p:nvPr/>
        </p:nvSpPr>
        <p:spPr bwMode="auto">
          <a:xfrm flipV="1">
            <a:off x="8849072" y="5376664"/>
            <a:ext cx="432048" cy="360040"/>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48" name="Isosceles Triangle 147"/>
          <p:cNvSpPr/>
          <p:nvPr/>
        </p:nvSpPr>
        <p:spPr bwMode="auto">
          <a:xfrm flipV="1">
            <a:off x="1936304" y="7176864"/>
            <a:ext cx="288032" cy="288032"/>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49" name="Isosceles Triangle 148"/>
          <p:cNvSpPr/>
          <p:nvPr/>
        </p:nvSpPr>
        <p:spPr bwMode="auto">
          <a:xfrm flipV="1">
            <a:off x="3952528" y="7176864"/>
            <a:ext cx="288032" cy="288032"/>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55" name="Freeform 154"/>
          <p:cNvSpPr/>
          <p:nvPr/>
        </p:nvSpPr>
        <p:spPr bwMode="auto">
          <a:xfrm>
            <a:off x="3529263" y="6978316"/>
            <a:ext cx="5759116" cy="2406316"/>
          </a:xfrm>
          <a:custGeom>
            <a:avLst/>
            <a:gdLst>
              <a:gd name="connsiteX0" fmla="*/ 5759116 w 5759116"/>
              <a:gd name="connsiteY0" fmla="*/ 2406316 h 2406316"/>
              <a:gd name="connsiteX1" fmla="*/ 5727032 w 5759116"/>
              <a:gd name="connsiteY1" fmla="*/ 2245895 h 2406316"/>
              <a:gd name="connsiteX2" fmla="*/ 5710990 w 5759116"/>
              <a:gd name="connsiteY2" fmla="*/ 593558 h 2406316"/>
              <a:gd name="connsiteX3" fmla="*/ 5694948 w 5759116"/>
              <a:gd name="connsiteY3" fmla="*/ 545431 h 2406316"/>
              <a:gd name="connsiteX4" fmla="*/ 5678905 w 5759116"/>
              <a:gd name="connsiteY4" fmla="*/ 481263 h 2406316"/>
              <a:gd name="connsiteX5" fmla="*/ 5598695 w 5759116"/>
              <a:gd name="connsiteY5" fmla="*/ 336884 h 2406316"/>
              <a:gd name="connsiteX6" fmla="*/ 5518484 w 5759116"/>
              <a:gd name="connsiteY6" fmla="*/ 256673 h 2406316"/>
              <a:gd name="connsiteX7" fmla="*/ 5390148 w 5759116"/>
              <a:gd name="connsiteY7" fmla="*/ 144379 h 2406316"/>
              <a:gd name="connsiteX8" fmla="*/ 5309937 w 5759116"/>
              <a:gd name="connsiteY8" fmla="*/ 128337 h 2406316"/>
              <a:gd name="connsiteX9" fmla="*/ 4812632 w 5759116"/>
              <a:gd name="connsiteY9" fmla="*/ 144379 h 2406316"/>
              <a:gd name="connsiteX10" fmla="*/ 4668253 w 5759116"/>
              <a:gd name="connsiteY10" fmla="*/ 256673 h 2406316"/>
              <a:gd name="connsiteX11" fmla="*/ 4636169 w 5759116"/>
              <a:gd name="connsiteY11" fmla="*/ 288758 h 2406316"/>
              <a:gd name="connsiteX12" fmla="*/ 4604084 w 5759116"/>
              <a:gd name="connsiteY12" fmla="*/ 385010 h 2406316"/>
              <a:gd name="connsiteX13" fmla="*/ 4539916 w 5759116"/>
              <a:gd name="connsiteY13" fmla="*/ 1780673 h 2406316"/>
              <a:gd name="connsiteX14" fmla="*/ 689811 w 5759116"/>
              <a:gd name="connsiteY14" fmla="*/ 1764631 h 2406316"/>
              <a:gd name="connsiteX15" fmla="*/ 609600 w 5759116"/>
              <a:gd name="connsiteY15" fmla="*/ 1684421 h 2406316"/>
              <a:gd name="connsiteX16" fmla="*/ 593558 w 5759116"/>
              <a:gd name="connsiteY16" fmla="*/ 1459831 h 2406316"/>
              <a:gd name="connsiteX17" fmla="*/ 561474 w 5759116"/>
              <a:gd name="connsiteY17" fmla="*/ 609600 h 2406316"/>
              <a:gd name="connsiteX18" fmla="*/ 545432 w 5759116"/>
              <a:gd name="connsiteY18" fmla="*/ 160421 h 2406316"/>
              <a:gd name="connsiteX19" fmla="*/ 449179 w 5759116"/>
              <a:gd name="connsiteY19" fmla="*/ 112295 h 2406316"/>
              <a:gd name="connsiteX20" fmla="*/ 176463 w 5759116"/>
              <a:gd name="connsiteY20" fmla="*/ 96252 h 2406316"/>
              <a:gd name="connsiteX21" fmla="*/ 64169 w 5759116"/>
              <a:gd name="connsiteY21" fmla="*/ 80210 h 2406316"/>
              <a:gd name="connsiteX22" fmla="*/ 32084 w 5759116"/>
              <a:gd name="connsiteY22" fmla="*/ 48126 h 2406316"/>
              <a:gd name="connsiteX23" fmla="*/ 0 w 5759116"/>
              <a:gd name="connsiteY23" fmla="*/ 0 h 2406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759116" h="2406316">
                <a:moveTo>
                  <a:pt x="5759116" y="2406316"/>
                </a:moveTo>
                <a:cubicBezTo>
                  <a:pt x="5738727" y="2345148"/>
                  <a:pt x="5728450" y="2323882"/>
                  <a:pt x="5727032" y="2245895"/>
                </a:cubicBezTo>
                <a:cubicBezTo>
                  <a:pt x="5717019" y="1695181"/>
                  <a:pt x="5721381" y="1144265"/>
                  <a:pt x="5710990" y="593558"/>
                </a:cubicBezTo>
                <a:cubicBezTo>
                  <a:pt x="5710671" y="576651"/>
                  <a:pt x="5699594" y="561690"/>
                  <a:pt x="5694948" y="545431"/>
                </a:cubicBezTo>
                <a:cubicBezTo>
                  <a:pt x="5688891" y="524232"/>
                  <a:pt x="5684962" y="502462"/>
                  <a:pt x="5678905" y="481263"/>
                </a:cubicBezTo>
                <a:cubicBezTo>
                  <a:pt x="5662766" y="424779"/>
                  <a:pt x="5644657" y="382846"/>
                  <a:pt x="5598695" y="336884"/>
                </a:cubicBezTo>
                <a:cubicBezTo>
                  <a:pt x="5571958" y="310147"/>
                  <a:pt x="5539458" y="288134"/>
                  <a:pt x="5518484" y="256673"/>
                </a:cubicBezTo>
                <a:cubicBezTo>
                  <a:pt x="5485166" y="206696"/>
                  <a:pt x="5462131" y="158775"/>
                  <a:pt x="5390148" y="144379"/>
                </a:cubicBezTo>
                <a:lnTo>
                  <a:pt x="5309937" y="128337"/>
                </a:lnTo>
                <a:cubicBezTo>
                  <a:pt x="5144169" y="133684"/>
                  <a:pt x="4978200" y="134640"/>
                  <a:pt x="4812632" y="144379"/>
                </a:cubicBezTo>
                <a:cubicBezTo>
                  <a:pt x="4748051" y="148178"/>
                  <a:pt x="4705111" y="219814"/>
                  <a:pt x="4668253" y="256673"/>
                </a:cubicBezTo>
                <a:lnTo>
                  <a:pt x="4636169" y="288758"/>
                </a:lnTo>
                <a:cubicBezTo>
                  <a:pt x="4625474" y="320842"/>
                  <a:pt x="4604487" y="351193"/>
                  <a:pt x="4604084" y="385010"/>
                </a:cubicBezTo>
                <a:cubicBezTo>
                  <a:pt x="4587772" y="1755232"/>
                  <a:pt x="4905682" y="1414907"/>
                  <a:pt x="4539916" y="1780673"/>
                </a:cubicBezTo>
                <a:lnTo>
                  <a:pt x="689811" y="1764631"/>
                </a:lnTo>
                <a:cubicBezTo>
                  <a:pt x="653865" y="1764187"/>
                  <a:pt x="624156" y="1706255"/>
                  <a:pt x="609600" y="1684421"/>
                </a:cubicBezTo>
                <a:cubicBezTo>
                  <a:pt x="604253" y="1609558"/>
                  <a:pt x="595902" y="1534848"/>
                  <a:pt x="593558" y="1459831"/>
                </a:cubicBezTo>
                <a:cubicBezTo>
                  <a:pt x="567011" y="610319"/>
                  <a:pt x="662725" y="913353"/>
                  <a:pt x="561474" y="609600"/>
                </a:cubicBezTo>
                <a:cubicBezTo>
                  <a:pt x="556127" y="459874"/>
                  <a:pt x="565233" y="308929"/>
                  <a:pt x="545432" y="160421"/>
                </a:cubicBezTo>
                <a:cubicBezTo>
                  <a:pt x="543057" y="142609"/>
                  <a:pt x="463129" y="113690"/>
                  <a:pt x="449179" y="112295"/>
                </a:cubicBezTo>
                <a:cubicBezTo>
                  <a:pt x="358568" y="103234"/>
                  <a:pt x="267368" y="101600"/>
                  <a:pt x="176463" y="96252"/>
                </a:cubicBezTo>
                <a:cubicBezTo>
                  <a:pt x="139032" y="90905"/>
                  <a:pt x="100040" y="92167"/>
                  <a:pt x="64169" y="80210"/>
                </a:cubicBezTo>
                <a:cubicBezTo>
                  <a:pt x="49820" y="75427"/>
                  <a:pt x="41532" y="59936"/>
                  <a:pt x="32084" y="48126"/>
                </a:cubicBezTo>
                <a:cubicBezTo>
                  <a:pt x="20040" y="33071"/>
                  <a:pt x="0" y="0"/>
                  <a:pt x="0"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57" name="Freeform 156"/>
          <p:cNvSpPr/>
          <p:nvPr/>
        </p:nvSpPr>
        <p:spPr bwMode="auto">
          <a:xfrm>
            <a:off x="2043039" y="3096126"/>
            <a:ext cx="7095953" cy="6224337"/>
          </a:xfrm>
          <a:custGeom>
            <a:avLst/>
            <a:gdLst>
              <a:gd name="connsiteX0" fmla="*/ 42435 w 7095953"/>
              <a:gd name="connsiteY0" fmla="*/ 6224337 h 6224337"/>
              <a:gd name="connsiteX1" fmla="*/ 26393 w 7095953"/>
              <a:gd name="connsiteY1" fmla="*/ 5983706 h 6224337"/>
              <a:gd name="connsiteX2" fmla="*/ 58477 w 7095953"/>
              <a:gd name="connsiteY2" fmla="*/ 4780548 h 6224337"/>
              <a:gd name="connsiteX3" fmla="*/ 74519 w 7095953"/>
              <a:gd name="connsiteY3" fmla="*/ 4106779 h 6224337"/>
              <a:gd name="connsiteX4" fmla="*/ 90561 w 7095953"/>
              <a:gd name="connsiteY4" fmla="*/ 4058653 h 6224337"/>
              <a:gd name="connsiteX5" fmla="*/ 138687 w 7095953"/>
              <a:gd name="connsiteY5" fmla="*/ 4026569 h 6224337"/>
              <a:gd name="connsiteX6" fmla="*/ 250982 w 7095953"/>
              <a:gd name="connsiteY6" fmla="*/ 3994485 h 6224337"/>
              <a:gd name="connsiteX7" fmla="*/ 379319 w 7095953"/>
              <a:gd name="connsiteY7" fmla="*/ 3978442 h 6224337"/>
              <a:gd name="connsiteX8" fmla="*/ 539740 w 7095953"/>
              <a:gd name="connsiteY8" fmla="*/ 3962400 h 6224337"/>
              <a:gd name="connsiteX9" fmla="*/ 619950 w 7095953"/>
              <a:gd name="connsiteY9" fmla="*/ 3946358 h 6224337"/>
              <a:gd name="connsiteX10" fmla="*/ 716203 w 7095953"/>
              <a:gd name="connsiteY10" fmla="*/ 3914274 h 6224337"/>
              <a:gd name="connsiteX11" fmla="*/ 940793 w 7095953"/>
              <a:gd name="connsiteY11" fmla="*/ 3898232 h 6224337"/>
              <a:gd name="connsiteX12" fmla="*/ 1021003 w 7095953"/>
              <a:gd name="connsiteY12" fmla="*/ 3850106 h 6224337"/>
              <a:gd name="connsiteX13" fmla="*/ 1053087 w 7095953"/>
              <a:gd name="connsiteY13" fmla="*/ 3818021 h 6224337"/>
              <a:gd name="connsiteX14" fmla="*/ 1117256 w 7095953"/>
              <a:gd name="connsiteY14" fmla="*/ 3785937 h 6224337"/>
              <a:gd name="connsiteX15" fmla="*/ 1245593 w 7095953"/>
              <a:gd name="connsiteY15" fmla="*/ 3641558 h 6224337"/>
              <a:gd name="connsiteX16" fmla="*/ 1293719 w 7095953"/>
              <a:gd name="connsiteY16" fmla="*/ 3609474 h 6224337"/>
              <a:gd name="connsiteX17" fmla="*/ 1325803 w 7095953"/>
              <a:gd name="connsiteY17" fmla="*/ 3208421 h 6224337"/>
              <a:gd name="connsiteX18" fmla="*/ 1389972 w 7095953"/>
              <a:gd name="connsiteY18" fmla="*/ 3112169 h 6224337"/>
              <a:gd name="connsiteX19" fmla="*/ 1422056 w 7095953"/>
              <a:gd name="connsiteY19" fmla="*/ 3064042 h 6224337"/>
              <a:gd name="connsiteX20" fmla="*/ 1486224 w 7095953"/>
              <a:gd name="connsiteY20" fmla="*/ 3015916 h 6224337"/>
              <a:gd name="connsiteX21" fmla="*/ 1534350 w 7095953"/>
              <a:gd name="connsiteY21" fmla="*/ 2983832 h 6224337"/>
              <a:gd name="connsiteX22" fmla="*/ 1598519 w 7095953"/>
              <a:gd name="connsiteY22" fmla="*/ 2919663 h 6224337"/>
              <a:gd name="connsiteX23" fmla="*/ 1742898 w 7095953"/>
              <a:gd name="connsiteY23" fmla="*/ 2903621 h 6224337"/>
              <a:gd name="connsiteX24" fmla="*/ 1823108 w 7095953"/>
              <a:gd name="connsiteY24" fmla="*/ 2871537 h 6224337"/>
              <a:gd name="connsiteX25" fmla="*/ 1871235 w 7095953"/>
              <a:gd name="connsiteY25" fmla="*/ 2855495 h 6224337"/>
              <a:gd name="connsiteX26" fmla="*/ 2079782 w 7095953"/>
              <a:gd name="connsiteY26" fmla="*/ 2839453 h 6224337"/>
              <a:gd name="connsiteX27" fmla="*/ 2127908 w 7095953"/>
              <a:gd name="connsiteY27" fmla="*/ 2791327 h 6224337"/>
              <a:gd name="connsiteX28" fmla="*/ 2256245 w 7095953"/>
              <a:gd name="connsiteY28" fmla="*/ 2679032 h 6224337"/>
              <a:gd name="connsiteX29" fmla="*/ 2288329 w 7095953"/>
              <a:gd name="connsiteY29" fmla="*/ 2630906 h 6224337"/>
              <a:gd name="connsiteX30" fmla="*/ 2304372 w 7095953"/>
              <a:gd name="connsiteY30" fmla="*/ 1892969 h 6224337"/>
              <a:gd name="connsiteX31" fmla="*/ 2320414 w 7095953"/>
              <a:gd name="connsiteY31" fmla="*/ 1828800 h 6224337"/>
              <a:gd name="connsiteX32" fmla="*/ 2336456 w 7095953"/>
              <a:gd name="connsiteY32" fmla="*/ 1748590 h 6224337"/>
              <a:gd name="connsiteX33" fmla="*/ 2352498 w 7095953"/>
              <a:gd name="connsiteY33" fmla="*/ 1604211 h 6224337"/>
              <a:gd name="connsiteX34" fmla="*/ 2384582 w 7095953"/>
              <a:gd name="connsiteY34" fmla="*/ 1507958 h 6224337"/>
              <a:gd name="connsiteX35" fmla="*/ 2400624 w 7095953"/>
              <a:gd name="connsiteY35" fmla="*/ 1459832 h 6224337"/>
              <a:gd name="connsiteX36" fmla="*/ 2416666 w 7095953"/>
              <a:gd name="connsiteY36" fmla="*/ 1411706 h 6224337"/>
              <a:gd name="connsiteX37" fmla="*/ 2480835 w 7095953"/>
              <a:gd name="connsiteY37" fmla="*/ 1331495 h 6224337"/>
              <a:gd name="connsiteX38" fmla="*/ 2577087 w 7095953"/>
              <a:gd name="connsiteY38" fmla="*/ 1267327 h 6224337"/>
              <a:gd name="connsiteX39" fmla="*/ 3282940 w 7095953"/>
              <a:gd name="connsiteY39" fmla="*/ 1251285 h 6224337"/>
              <a:gd name="connsiteX40" fmla="*/ 4678603 w 7095953"/>
              <a:gd name="connsiteY40" fmla="*/ 1235242 h 6224337"/>
              <a:gd name="connsiteX41" fmla="*/ 5272161 w 7095953"/>
              <a:gd name="connsiteY41" fmla="*/ 1187116 h 6224337"/>
              <a:gd name="connsiteX42" fmla="*/ 5817593 w 7095953"/>
              <a:gd name="connsiteY42" fmla="*/ 1219200 h 6224337"/>
              <a:gd name="connsiteX43" fmla="*/ 5833635 w 7095953"/>
              <a:gd name="connsiteY43" fmla="*/ 1331495 h 6224337"/>
              <a:gd name="connsiteX44" fmla="*/ 5849677 w 7095953"/>
              <a:gd name="connsiteY44" fmla="*/ 1395663 h 6224337"/>
              <a:gd name="connsiteX45" fmla="*/ 5865719 w 7095953"/>
              <a:gd name="connsiteY45" fmla="*/ 1507958 h 6224337"/>
              <a:gd name="connsiteX46" fmla="*/ 5881761 w 7095953"/>
              <a:gd name="connsiteY46" fmla="*/ 2085474 h 6224337"/>
              <a:gd name="connsiteX47" fmla="*/ 5897803 w 7095953"/>
              <a:gd name="connsiteY47" fmla="*/ 2518611 h 6224337"/>
              <a:gd name="connsiteX48" fmla="*/ 5929887 w 7095953"/>
              <a:gd name="connsiteY48" fmla="*/ 2646948 h 6224337"/>
              <a:gd name="connsiteX49" fmla="*/ 5978014 w 7095953"/>
              <a:gd name="connsiteY49" fmla="*/ 2679032 h 6224337"/>
              <a:gd name="connsiteX50" fmla="*/ 6010098 w 7095953"/>
              <a:gd name="connsiteY50" fmla="*/ 2727158 h 6224337"/>
              <a:gd name="connsiteX51" fmla="*/ 6106350 w 7095953"/>
              <a:gd name="connsiteY51" fmla="*/ 2759242 h 6224337"/>
              <a:gd name="connsiteX52" fmla="*/ 7068877 w 7095953"/>
              <a:gd name="connsiteY52" fmla="*/ 2727158 h 6224337"/>
              <a:gd name="connsiteX53" fmla="*/ 7052835 w 7095953"/>
              <a:gd name="connsiteY53" fmla="*/ 2646948 h 6224337"/>
              <a:gd name="connsiteX54" fmla="*/ 7036793 w 7095953"/>
              <a:gd name="connsiteY54" fmla="*/ 1315453 h 6224337"/>
              <a:gd name="connsiteX55" fmla="*/ 7004708 w 7095953"/>
              <a:gd name="connsiteY55" fmla="*/ 1219200 h 6224337"/>
              <a:gd name="connsiteX56" fmla="*/ 6764077 w 7095953"/>
              <a:gd name="connsiteY56" fmla="*/ 1042737 h 6224337"/>
              <a:gd name="connsiteX57" fmla="*/ 6651782 w 7095953"/>
              <a:gd name="connsiteY57" fmla="*/ 994611 h 6224337"/>
              <a:gd name="connsiteX58" fmla="*/ 6603656 w 7095953"/>
              <a:gd name="connsiteY58" fmla="*/ 962527 h 6224337"/>
              <a:gd name="connsiteX59" fmla="*/ 6507403 w 7095953"/>
              <a:gd name="connsiteY59" fmla="*/ 930442 h 6224337"/>
              <a:gd name="connsiteX60" fmla="*/ 6459277 w 7095953"/>
              <a:gd name="connsiteY60" fmla="*/ 898358 h 6224337"/>
              <a:gd name="connsiteX61" fmla="*/ 6395108 w 7095953"/>
              <a:gd name="connsiteY61" fmla="*/ 850232 h 6224337"/>
              <a:gd name="connsiteX62" fmla="*/ 6298856 w 7095953"/>
              <a:gd name="connsiteY62" fmla="*/ 818148 h 6224337"/>
              <a:gd name="connsiteX63" fmla="*/ 6250729 w 7095953"/>
              <a:gd name="connsiteY63" fmla="*/ 786063 h 6224337"/>
              <a:gd name="connsiteX64" fmla="*/ 6138435 w 7095953"/>
              <a:gd name="connsiteY64" fmla="*/ 737937 h 6224337"/>
              <a:gd name="connsiteX65" fmla="*/ 6058224 w 7095953"/>
              <a:gd name="connsiteY65" fmla="*/ 705853 h 6224337"/>
              <a:gd name="connsiteX66" fmla="*/ 5961972 w 7095953"/>
              <a:gd name="connsiteY66" fmla="*/ 673769 h 6224337"/>
              <a:gd name="connsiteX67" fmla="*/ 5721340 w 7095953"/>
              <a:gd name="connsiteY67" fmla="*/ 641685 h 6224337"/>
              <a:gd name="connsiteX68" fmla="*/ 5609045 w 7095953"/>
              <a:gd name="connsiteY68" fmla="*/ 609600 h 6224337"/>
              <a:gd name="connsiteX69" fmla="*/ 5512793 w 7095953"/>
              <a:gd name="connsiteY69" fmla="*/ 593558 h 6224337"/>
              <a:gd name="connsiteX70" fmla="*/ 5400498 w 7095953"/>
              <a:gd name="connsiteY70" fmla="*/ 545432 h 6224337"/>
              <a:gd name="connsiteX71" fmla="*/ 5320287 w 7095953"/>
              <a:gd name="connsiteY71" fmla="*/ 529390 h 6224337"/>
              <a:gd name="connsiteX72" fmla="*/ 5256119 w 7095953"/>
              <a:gd name="connsiteY72" fmla="*/ 513348 h 6224337"/>
              <a:gd name="connsiteX73" fmla="*/ 5175908 w 7095953"/>
              <a:gd name="connsiteY73" fmla="*/ 497306 h 6224337"/>
              <a:gd name="connsiteX74" fmla="*/ 5111740 w 7095953"/>
              <a:gd name="connsiteY74" fmla="*/ 481263 h 6224337"/>
              <a:gd name="connsiteX75" fmla="*/ 4919235 w 7095953"/>
              <a:gd name="connsiteY75" fmla="*/ 449179 h 6224337"/>
              <a:gd name="connsiteX76" fmla="*/ 4790898 w 7095953"/>
              <a:gd name="connsiteY76" fmla="*/ 417095 h 6224337"/>
              <a:gd name="connsiteX77" fmla="*/ 4598393 w 7095953"/>
              <a:gd name="connsiteY77" fmla="*/ 385011 h 6224337"/>
              <a:gd name="connsiteX78" fmla="*/ 4534224 w 7095953"/>
              <a:gd name="connsiteY78" fmla="*/ 368969 h 6224337"/>
              <a:gd name="connsiteX79" fmla="*/ 4486098 w 7095953"/>
              <a:gd name="connsiteY79" fmla="*/ 352927 h 6224337"/>
              <a:gd name="connsiteX80" fmla="*/ 4357761 w 7095953"/>
              <a:gd name="connsiteY80" fmla="*/ 320842 h 6224337"/>
              <a:gd name="connsiteX81" fmla="*/ 4261508 w 7095953"/>
              <a:gd name="connsiteY81" fmla="*/ 288758 h 6224337"/>
              <a:gd name="connsiteX82" fmla="*/ 4213382 w 7095953"/>
              <a:gd name="connsiteY82" fmla="*/ 256674 h 6224337"/>
              <a:gd name="connsiteX83" fmla="*/ 4117129 w 7095953"/>
              <a:gd name="connsiteY83" fmla="*/ 224590 h 6224337"/>
              <a:gd name="connsiteX84" fmla="*/ 4069003 w 7095953"/>
              <a:gd name="connsiteY84" fmla="*/ 208548 h 6224337"/>
              <a:gd name="connsiteX85" fmla="*/ 4004835 w 7095953"/>
              <a:gd name="connsiteY85" fmla="*/ 192506 h 6224337"/>
              <a:gd name="connsiteX86" fmla="*/ 3860456 w 7095953"/>
              <a:gd name="connsiteY86" fmla="*/ 144379 h 6224337"/>
              <a:gd name="connsiteX87" fmla="*/ 3796287 w 7095953"/>
              <a:gd name="connsiteY87" fmla="*/ 128337 h 6224337"/>
              <a:gd name="connsiteX88" fmla="*/ 3635866 w 7095953"/>
              <a:gd name="connsiteY88" fmla="*/ 96253 h 6224337"/>
              <a:gd name="connsiteX89" fmla="*/ 3491487 w 7095953"/>
              <a:gd name="connsiteY89" fmla="*/ 64169 h 6224337"/>
              <a:gd name="connsiteX90" fmla="*/ 3347108 w 7095953"/>
              <a:gd name="connsiteY90" fmla="*/ 48127 h 6224337"/>
              <a:gd name="connsiteX91" fmla="*/ 3266898 w 7095953"/>
              <a:gd name="connsiteY91" fmla="*/ 32085 h 6224337"/>
              <a:gd name="connsiteX92" fmla="*/ 3170645 w 7095953"/>
              <a:gd name="connsiteY92" fmla="*/ 0 h 6224337"/>
              <a:gd name="connsiteX93" fmla="*/ 3122519 w 7095953"/>
              <a:gd name="connsiteY93" fmla="*/ 0 h 6224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7095953" h="6224337">
                <a:moveTo>
                  <a:pt x="42435" y="6224337"/>
                </a:moveTo>
                <a:cubicBezTo>
                  <a:pt x="37088" y="6144127"/>
                  <a:pt x="26393" y="6064094"/>
                  <a:pt x="26393" y="5983706"/>
                </a:cubicBezTo>
                <a:cubicBezTo>
                  <a:pt x="26393" y="4999262"/>
                  <a:pt x="0" y="5248371"/>
                  <a:pt x="58477" y="4780548"/>
                </a:cubicBezTo>
                <a:cubicBezTo>
                  <a:pt x="63824" y="4555958"/>
                  <a:pt x="64544" y="4331211"/>
                  <a:pt x="74519" y="4106779"/>
                </a:cubicBezTo>
                <a:cubicBezTo>
                  <a:pt x="75270" y="4089886"/>
                  <a:pt x="79998" y="4071857"/>
                  <a:pt x="90561" y="4058653"/>
                </a:cubicBezTo>
                <a:cubicBezTo>
                  <a:pt x="102605" y="4043598"/>
                  <a:pt x="121442" y="4035191"/>
                  <a:pt x="138687" y="4026569"/>
                </a:cubicBezTo>
                <a:cubicBezTo>
                  <a:pt x="157758" y="4017034"/>
                  <a:pt x="235563" y="3997055"/>
                  <a:pt x="250982" y="3994485"/>
                </a:cubicBezTo>
                <a:cubicBezTo>
                  <a:pt x="293507" y="3987397"/>
                  <a:pt x="336471" y="3983203"/>
                  <a:pt x="379319" y="3978442"/>
                </a:cubicBezTo>
                <a:cubicBezTo>
                  <a:pt x="432731" y="3972507"/>
                  <a:pt x="486266" y="3967747"/>
                  <a:pt x="539740" y="3962400"/>
                </a:cubicBezTo>
                <a:cubicBezTo>
                  <a:pt x="566477" y="3957053"/>
                  <a:pt x="593645" y="3953532"/>
                  <a:pt x="619950" y="3946358"/>
                </a:cubicBezTo>
                <a:cubicBezTo>
                  <a:pt x="652578" y="3937459"/>
                  <a:pt x="682469" y="3916684"/>
                  <a:pt x="716203" y="3914274"/>
                </a:cubicBezTo>
                <a:lnTo>
                  <a:pt x="940793" y="3898232"/>
                </a:lnTo>
                <a:cubicBezTo>
                  <a:pt x="967530" y="3882190"/>
                  <a:pt x="995631" y="3868229"/>
                  <a:pt x="1021003" y="3850106"/>
                </a:cubicBezTo>
                <a:cubicBezTo>
                  <a:pt x="1033310" y="3841315"/>
                  <a:pt x="1040502" y="3826411"/>
                  <a:pt x="1053087" y="3818021"/>
                </a:cubicBezTo>
                <a:cubicBezTo>
                  <a:pt x="1072985" y="3804756"/>
                  <a:pt x="1095866" y="3796632"/>
                  <a:pt x="1117256" y="3785937"/>
                </a:cubicBezTo>
                <a:cubicBezTo>
                  <a:pt x="1153026" y="3738243"/>
                  <a:pt x="1196035" y="3674597"/>
                  <a:pt x="1245593" y="3641558"/>
                </a:cubicBezTo>
                <a:lnTo>
                  <a:pt x="1293719" y="3609474"/>
                </a:lnTo>
                <a:cubicBezTo>
                  <a:pt x="1304414" y="3475790"/>
                  <a:pt x="1300319" y="3340089"/>
                  <a:pt x="1325803" y="3208421"/>
                </a:cubicBezTo>
                <a:cubicBezTo>
                  <a:pt x="1333130" y="3170563"/>
                  <a:pt x="1368583" y="3144253"/>
                  <a:pt x="1389972" y="3112169"/>
                </a:cubicBezTo>
                <a:cubicBezTo>
                  <a:pt x="1400667" y="3096127"/>
                  <a:pt x="1406632" y="3075610"/>
                  <a:pt x="1422056" y="3064042"/>
                </a:cubicBezTo>
                <a:cubicBezTo>
                  <a:pt x="1443445" y="3048000"/>
                  <a:pt x="1464467" y="3031456"/>
                  <a:pt x="1486224" y="3015916"/>
                </a:cubicBezTo>
                <a:cubicBezTo>
                  <a:pt x="1501913" y="3004710"/>
                  <a:pt x="1519711" y="2996379"/>
                  <a:pt x="1534350" y="2983832"/>
                </a:cubicBezTo>
                <a:cubicBezTo>
                  <a:pt x="1557317" y="2964146"/>
                  <a:pt x="1568454" y="2923003"/>
                  <a:pt x="1598519" y="2919663"/>
                </a:cubicBezTo>
                <a:lnTo>
                  <a:pt x="1742898" y="2903621"/>
                </a:lnTo>
                <a:cubicBezTo>
                  <a:pt x="1769635" y="2892926"/>
                  <a:pt x="1796145" y="2881648"/>
                  <a:pt x="1823108" y="2871537"/>
                </a:cubicBezTo>
                <a:cubicBezTo>
                  <a:pt x="1838941" y="2865600"/>
                  <a:pt x="1854456" y="2857592"/>
                  <a:pt x="1871235" y="2855495"/>
                </a:cubicBezTo>
                <a:cubicBezTo>
                  <a:pt x="1940418" y="2846847"/>
                  <a:pt x="2010266" y="2844800"/>
                  <a:pt x="2079782" y="2839453"/>
                </a:cubicBezTo>
                <a:cubicBezTo>
                  <a:pt x="2095824" y="2823411"/>
                  <a:pt x="2110834" y="2806266"/>
                  <a:pt x="2127908" y="2791327"/>
                </a:cubicBezTo>
                <a:cubicBezTo>
                  <a:pt x="2181247" y="2744655"/>
                  <a:pt x="2213450" y="2730386"/>
                  <a:pt x="2256245" y="2679032"/>
                </a:cubicBezTo>
                <a:cubicBezTo>
                  <a:pt x="2268588" y="2664221"/>
                  <a:pt x="2277634" y="2646948"/>
                  <a:pt x="2288329" y="2630906"/>
                </a:cubicBezTo>
                <a:cubicBezTo>
                  <a:pt x="2293677" y="2384927"/>
                  <a:pt x="2294538" y="2138810"/>
                  <a:pt x="2304372" y="1892969"/>
                </a:cubicBezTo>
                <a:cubicBezTo>
                  <a:pt x="2305253" y="1870939"/>
                  <a:pt x="2315631" y="1850323"/>
                  <a:pt x="2320414" y="1828800"/>
                </a:cubicBezTo>
                <a:cubicBezTo>
                  <a:pt x="2326329" y="1802183"/>
                  <a:pt x="2332600" y="1775582"/>
                  <a:pt x="2336456" y="1748590"/>
                </a:cubicBezTo>
                <a:cubicBezTo>
                  <a:pt x="2343304" y="1700654"/>
                  <a:pt x="2343002" y="1651693"/>
                  <a:pt x="2352498" y="1604211"/>
                </a:cubicBezTo>
                <a:cubicBezTo>
                  <a:pt x="2359131" y="1571048"/>
                  <a:pt x="2373887" y="1540042"/>
                  <a:pt x="2384582" y="1507958"/>
                </a:cubicBezTo>
                <a:lnTo>
                  <a:pt x="2400624" y="1459832"/>
                </a:lnTo>
                <a:cubicBezTo>
                  <a:pt x="2405971" y="1443790"/>
                  <a:pt x="2407286" y="1425776"/>
                  <a:pt x="2416666" y="1411706"/>
                </a:cubicBezTo>
                <a:cubicBezTo>
                  <a:pt x="2437716" y="1380130"/>
                  <a:pt x="2450354" y="1354356"/>
                  <a:pt x="2480835" y="1331495"/>
                </a:cubicBezTo>
                <a:cubicBezTo>
                  <a:pt x="2511683" y="1308359"/>
                  <a:pt x="2538537" y="1268203"/>
                  <a:pt x="2577087" y="1267327"/>
                </a:cubicBezTo>
                <a:lnTo>
                  <a:pt x="3282940" y="1251285"/>
                </a:lnTo>
                <a:lnTo>
                  <a:pt x="4678603" y="1235242"/>
                </a:lnTo>
                <a:cubicBezTo>
                  <a:pt x="4876456" y="1219200"/>
                  <a:pt x="5075654" y="1159044"/>
                  <a:pt x="5272161" y="1187116"/>
                </a:cubicBezTo>
                <a:cubicBezTo>
                  <a:pt x="5527482" y="1223590"/>
                  <a:pt x="5346670" y="1201759"/>
                  <a:pt x="5817593" y="1219200"/>
                </a:cubicBezTo>
                <a:cubicBezTo>
                  <a:pt x="5822940" y="1256632"/>
                  <a:pt x="5826871" y="1294293"/>
                  <a:pt x="5833635" y="1331495"/>
                </a:cubicBezTo>
                <a:cubicBezTo>
                  <a:pt x="5837579" y="1353187"/>
                  <a:pt x="5845733" y="1373971"/>
                  <a:pt x="5849677" y="1395663"/>
                </a:cubicBezTo>
                <a:cubicBezTo>
                  <a:pt x="5856441" y="1432865"/>
                  <a:pt x="5860372" y="1470526"/>
                  <a:pt x="5865719" y="1507958"/>
                </a:cubicBezTo>
                <a:cubicBezTo>
                  <a:pt x="5871066" y="1700463"/>
                  <a:pt x="5875650" y="1892991"/>
                  <a:pt x="5881761" y="2085474"/>
                </a:cubicBezTo>
                <a:cubicBezTo>
                  <a:pt x="5886345" y="2229879"/>
                  <a:pt x="5888791" y="2374414"/>
                  <a:pt x="5897803" y="2518611"/>
                </a:cubicBezTo>
                <a:cubicBezTo>
                  <a:pt x="5898006" y="2521860"/>
                  <a:pt x="5917103" y="2630968"/>
                  <a:pt x="5929887" y="2646948"/>
                </a:cubicBezTo>
                <a:cubicBezTo>
                  <a:pt x="5941931" y="2662003"/>
                  <a:pt x="5961972" y="2668337"/>
                  <a:pt x="5978014" y="2679032"/>
                </a:cubicBezTo>
                <a:cubicBezTo>
                  <a:pt x="5988709" y="2695074"/>
                  <a:pt x="5993749" y="2716940"/>
                  <a:pt x="6010098" y="2727158"/>
                </a:cubicBezTo>
                <a:cubicBezTo>
                  <a:pt x="6038777" y="2745082"/>
                  <a:pt x="6106350" y="2759242"/>
                  <a:pt x="6106350" y="2759242"/>
                </a:cubicBezTo>
                <a:cubicBezTo>
                  <a:pt x="6427192" y="2748547"/>
                  <a:pt x="6750092" y="2764980"/>
                  <a:pt x="7068877" y="2727158"/>
                </a:cubicBezTo>
                <a:cubicBezTo>
                  <a:pt x="7095953" y="2723946"/>
                  <a:pt x="7053455" y="2674207"/>
                  <a:pt x="7052835" y="2646948"/>
                </a:cubicBezTo>
                <a:cubicBezTo>
                  <a:pt x="7042750" y="2203199"/>
                  <a:pt x="7051746" y="1759065"/>
                  <a:pt x="7036793" y="1315453"/>
                </a:cubicBezTo>
                <a:cubicBezTo>
                  <a:pt x="7035654" y="1281652"/>
                  <a:pt x="7031404" y="1239963"/>
                  <a:pt x="7004708" y="1219200"/>
                </a:cubicBezTo>
                <a:cubicBezTo>
                  <a:pt x="7004198" y="1218803"/>
                  <a:pt x="6800817" y="1054983"/>
                  <a:pt x="6764077" y="1042737"/>
                </a:cubicBezTo>
                <a:cubicBezTo>
                  <a:pt x="6710084" y="1024740"/>
                  <a:pt x="6707288" y="1026329"/>
                  <a:pt x="6651782" y="994611"/>
                </a:cubicBezTo>
                <a:cubicBezTo>
                  <a:pt x="6635042" y="985045"/>
                  <a:pt x="6621274" y="970357"/>
                  <a:pt x="6603656" y="962527"/>
                </a:cubicBezTo>
                <a:cubicBezTo>
                  <a:pt x="6572751" y="948791"/>
                  <a:pt x="6535543" y="949202"/>
                  <a:pt x="6507403" y="930442"/>
                </a:cubicBezTo>
                <a:cubicBezTo>
                  <a:pt x="6491361" y="919747"/>
                  <a:pt x="6474966" y="909564"/>
                  <a:pt x="6459277" y="898358"/>
                </a:cubicBezTo>
                <a:cubicBezTo>
                  <a:pt x="6437520" y="882818"/>
                  <a:pt x="6419022" y="862189"/>
                  <a:pt x="6395108" y="850232"/>
                </a:cubicBezTo>
                <a:cubicBezTo>
                  <a:pt x="6364859" y="835108"/>
                  <a:pt x="6298856" y="818148"/>
                  <a:pt x="6298856" y="818148"/>
                </a:cubicBezTo>
                <a:cubicBezTo>
                  <a:pt x="6282814" y="807453"/>
                  <a:pt x="6267469" y="795629"/>
                  <a:pt x="6250729" y="786063"/>
                </a:cubicBezTo>
                <a:cubicBezTo>
                  <a:pt x="6179030" y="745092"/>
                  <a:pt x="6203878" y="762478"/>
                  <a:pt x="6138435" y="737937"/>
                </a:cubicBezTo>
                <a:cubicBezTo>
                  <a:pt x="6111472" y="727826"/>
                  <a:pt x="6085287" y="715694"/>
                  <a:pt x="6058224" y="705853"/>
                </a:cubicBezTo>
                <a:cubicBezTo>
                  <a:pt x="6026441" y="694295"/>
                  <a:pt x="5995530" y="677964"/>
                  <a:pt x="5961972" y="673769"/>
                </a:cubicBezTo>
                <a:cubicBezTo>
                  <a:pt x="5796115" y="653037"/>
                  <a:pt x="5876314" y="663824"/>
                  <a:pt x="5721340" y="641685"/>
                </a:cubicBezTo>
                <a:cubicBezTo>
                  <a:pt x="5675466" y="626393"/>
                  <a:pt x="5659410" y="619673"/>
                  <a:pt x="5609045" y="609600"/>
                </a:cubicBezTo>
                <a:cubicBezTo>
                  <a:pt x="5577150" y="603221"/>
                  <a:pt x="5544545" y="600614"/>
                  <a:pt x="5512793" y="593558"/>
                </a:cubicBezTo>
                <a:cubicBezTo>
                  <a:pt x="5428684" y="574867"/>
                  <a:pt x="5498593" y="578130"/>
                  <a:pt x="5400498" y="545432"/>
                </a:cubicBezTo>
                <a:cubicBezTo>
                  <a:pt x="5374631" y="536810"/>
                  <a:pt x="5346904" y="535305"/>
                  <a:pt x="5320287" y="529390"/>
                </a:cubicBezTo>
                <a:cubicBezTo>
                  <a:pt x="5298764" y="524607"/>
                  <a:pt x="5277642" y="518131"/>
                  <a:pt x="5256119" y="513348"/>
                </a:cubicBezTo>
                <a:cubicBezTo>
                  <a:pt x="5229502" y="507433"/>
                  <a:pt x="5202525" y="503221"/>
                  <a:pt x="5175908" y="497306"/>
                </a:cubicBezTo>
                <a:cubicBezTo>
                  <a:pt x="5154385" y="492523"/>
                  <a:pt x="5133410" y="485326"/>
                  <a:pt x="5111740" y="481263"/>
                </a:cubicBezTo>
                <a:cubicBezTo>
                  <a:pt x="5047801" y="469274"/>
                  <a:pt x="4980950" y="469750"/>
                  <a:pt x="4919235" y="449179"/>
                </a:cubicBezTo>
                <a:cubicBezTo>
                  <a:pt x="4854246" y="427516"/>
                  <a:pt x="4873170" y="431614"/>
                  <a:pt x="4790898" y="417095"/>
                </a:cubicBezTo>
                <a:cubicBezTo>
                  <a:pt x="4726834" y="405790"/>
                  <a:pt x="4661504" y="400789"/>
                  <a:pt x="4598393" y="385011"/>
                </a:cubicBezTo>
                <a:cubicBezTo>
                  <a:pt x="4577003" y="379664"/>
                  <a:pt x="4555424" y="375026"/>
                  <a:pt x="4534224" y="368969"/>
                </a:cubicBezTo>
                <a:cubicBezTo>
                  <a:pt x="4517965" y="364324"/>
                  <a:pt x="4502412" y="357376"/>
                  <a:pt x="4486098" y="352927"/>
                </a:cubicBezTo>
                <a:cubicBezTo>
                  <a:pt x="4443556" y="341325"/>
                  <a:pt x="4399594" y="334786"/>
                  <a:pt x="4357761" y="320842"/>
                </a:cubicBezTo>
                <a:lnTo>
                  <a:pt x="4261508" y="288758"/>
                </a:lnTo>
                <a:cubicBezTo>
                  <a:pt x="4245466" y="278063"/>
                  <a:pt x="4231000" y="264504"/>
                  <a:pt x="4213382" y="256674"/>
                </a:cubicBezTo>
                <a:cubicBezTo>
                  <a:pt x="4182477" y="242939"/>
                  <a:pt x="4149213" y="235285"/>
                  <a:pt x="4117129" y="224590"/>
                </a:cubicBezTo>
                <a:cubicBezTo>
                  <a:pt x="4101087" y="219243"/>
                  <a:pt x="4085408" y="212649"/>
                  <a:pt x="4069003" y="208548"/>
                </a:cubicBezTo>
                <a:cubicBezTo>
                  <a:pt x="4047614" y="203201"/>
                  <a:pt x="4025908" y="198990"/>
                  <a:pt x="4004835" y="192506"/>
                </a:cubicBezTo>
                <a:cubicBezTo>
                  <a:pt x="3956349" y="177587"/>
                  <a:pt x="3909671" y="156683"/>
                  <a:pt x="3860456" y="144379"/>
                </a:cubicBezTo>
                <a:cubicBezTo>
                  <a:pt x="3839066" y="139032"/>
                  <a:pt x="3817846" y="132957"/>
                  <a:pt x="3796287" y="128337"/>
                </a:cubicBezTo>
                <a:cubicBezTo>
                  <a:pt x="3742965" y="116911"/>
                  <a:pt x="3688770" y="109479"/>
                  <a:pt x="3635866" y="96253"/>
                </a:cubicBezTo>
                <a:cubicBezTo>
                  <a:pt x="3589159" y="84576"/>
                  <a:pt x="3539010" y="70958"/>
                  <a:pt x="3491487" y="64169"/>
                </a:cubicBezTo>
                <a:cubicBezTo>
                  <a:pt x="3443551" y="57321"/>
                  <a:pt x="3395044" y="54975"/>
                  <a:pt x="3347108" y="48127"/>
                </a:cubicBezTo>
                <a:cubicBezTo>
                  <a:pt x="3320116" y="44271"/>
                  <a:pt x="3293203" y="39259"/>
                  <a:pt x="3266898" y="32085"/>
                </a:cubicBezTo>
                <a:cubicBezTo>
                  <a:pt x="3234270" y="23186"/>
                  <a:pt x="3204465" y="0"/>
                  <a:pt x="3170645" y="0"/>
                </a:cubicBezTo>
                <a:lnTo>
                  <a:pt x="3122519" y="0"/>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58" name="TextBox 157"/>
          <p:cNvSpPr txBox="1"/>
          <p:nvPr/>
        </p:nvSpPr>
        <p:spPr>
          <a:xfrm>
            <a:off x="2040637" y="2868578"/>
            <a:ext cx="561372" cy="769441"/>
          </a:xfrm>
          <a:prstGeom prst="rect">
            <a:avLst/>
          </a:prstGeom>
          <a:noFill/>
        </p:spPr>
        <p:txBody>
          <a:bodyPr wrap="none" rtlCol="0">
            <a:spAutoFit/>
          </a:bodyPr>
          <a:lstStyle/>
          <a:p>
            <a:pPr algn="ctr"/>
            <a:r>
              <a:rPr lang="en-US" sz="4400" dirty="0" smtClean="0">
                <a:solidFill>
                  <a:srgbClr val="FF0000"/>
                </a:solidFill>
              </a:rPr>
              <a:t>X</a:t>
            </a:r>
            <a:endParaRPr lang="en-GB" sz="4400" dirty="0">
              <a:solidFill>
                <a:srgbClr val="FF0000"/>
              </a:solidFill>
            </a:endParaRPr>
          </a:p>
        </p:txBody>
      </p:sp>
      <p:sp>
        <p:nvSpPr>
          <p:cNvPr id="159" name="TextBox 158"/>
          <p:cNvSpPr txBox="1"/>
          <p:nvPr/>
        </p:nvSpPr>
        <p:spPr>
          <a:xfrm>
            <a:off x="6904856" y="1848272"/>
            <a:ext cx="4536504" cy="830997"/>
          </a:xfrm>
          <a:prstGeom prst="rect">
            <a:avLst/>
          </a:prstGeom>
          <a:noFill/>
        </p:spPr>
        <p:txBody>
          <a:bodyPr wrap="square" rtlCol="0">
            <a:spAutoFit/>
          </a:bodyPr>
          <a:lstStyle/>
          <a:p>
            <a:pPr algn="ctr"/>
            <a:r>
              <a:rPr lang="en-US" sz="2400" dirty="0" smtClean="0"/>
              <a:t>Move UP MEP to E-NNI Link 3 port</a:t>
            </a:r>
            <a:endParaRPr lang="en-GB" sz="2400" dirty="0"/>
          </a:p>
        </p:txBody>
      </p:sp>
      <p:sp>
        <p:nvSpPr>
          <p:cNvPr id="160" name="TextBox 159"/>
          <p:cNvSpPr txBox="1"/>
          <p:nvPr/>
        </p:nvSpPr>
        <p:spPr>
          <a:xfrm>
            <a:off x="7020360" y="8761040"/>
            <a:ext cx="1468672" cy="400110"/>
          </a:xfrm>
          <a:prstGeom prst="rect">
            <a:avLst/>
          </a:prstGeom>
          <a:noFill/>
        </p:spPr>
        <p:txBody>
          <a:bodyPr wrap="none" rtlCol="0">
            <a:spAutoFit/>
          </a:bodyPr>
          <a:lstStyle/>
          <a:p>
            <a:r>
              <a:rPr lang="en-US" sz="2000" dirty="0" smtClean="0"/>
              <a:t>S-VLAN k </a:t>
            </a:r>
            <a:endParaRPr lang="en-GB" sz="2000" dirty="0"/>
          </a:p>
        </p:txBody>
      </p:sp>
      <p:sp>
        <p:nvSpPr>
          <p:cNvPr id="161" name="TextBox 160"/>
          <p:cNvSpPr txBox="1"/>
          <p:nvPr/>
        </p:nvSpPr>
        <p:spPr>
          <a:xfrm>
            <a:off x="5248672" y="2712368"/>
            <a:ext cx="1468672" cy="400110"/>
          </a:xfrm>
          <a:prstGeom prst="rect">
            <a:avLst/>
          </a:prstGeom>
          <a:noFill/>
        </p:spPr>
        <p:txBody>
          <a:bodyPr wrap="none" rtlCol="0">
            <a:spAutoFit/>
          </a:bodyPr>
          <a:lstStyle/>
          <a:p>
            <a:r>
              <a:rPr lang="en-US" sz="2000" dirty="0" smtClean="0"/>
              <a:t>S-VLAN k </a:t>
            </a:r>
            <a:endParaRPr lang="en-GB" sz="2000" dirty="0"/>
          </a:p>
        </p:txBody>
      </p:sp>
      <p:sp>
        <p:nvSpPr>
          <p:cNvPr id="162" name="TextBox 161"/>
          <p:cNvSpPr txBox="1"/>
          <p:nvPr/>
        </p:nvSpPr>
        <p:spPr>
          <a:xfrm>
            <a:off x="611648" y="8720970"/>
            <a:ext cx="1468672" cy="400110"/>
          </a:xfrm>
          <a:prstGeom prst="rect">
            <a:avLst/>
          </a:prstGeom>
          <a:noFill/>
        </p:spPr>
        <p:txBody>
          <a:bodyPr wrap="none" rtlCol="0">
            <a:spAutoFit/>
          </a:bodyPr>
          <a:lstStyle/>
          <a:p>
            <a:r>
              <a:rPr lang="en-US" sz="2000" dirty="0" smtClean="0"/>
              <a:t>S-VLAN k </a:t>
            </a:r>
            <a:endParaRPr lang="en-GB" sz="2000" dirty="0"/>
          </a:p>
        </p:txBody>
      </p:sp>
      <p:sp>
        <p:nvSpPr>
          <p:cNvPr id="145" name="Rounded Rectangular Callout 144"/>
          <p:cNvSpPr/>
          <p:nvPr/>
        </p:nvSpPr>
        <p:spPr bwMode="auto">
          <a:xfrm>
            <a:off x="10937304" y="4584576"/>
            <a:ext cx="1656184" cy="2736304"/>
          </a:xfrm>
          <a:prstGeom prst="wedgeRoundRectCallout">
            <a:avLst>
              <a:gd name="adj1" fmla="val -156263"/>
              <a:gd name="adj2" fmla="val -15735"/>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Operator MA Up MEP has been moved to E-NNI Link 3 PNP </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a typeface="MS PGothic" pitchFamily="34"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S-VLAN k connection over </a:t>
            </a:r>
            <a:r>
              <a:rPr lang="en-US" sz="1400" dirty="0" smtClean="0">
                <a:latin typeface="Arial" charset="0"/>
              </a:rPr>
              <a:t>Intra-DAS link is now included in the operator MA</a:t>
            </a:r>
            <a:endParaRPr kumimoji="0" lang="en-US" sz="1400" b="1" i="0" u="none" strike="noStrike" cap="none" normalizeH="0" baseline="0" dirty="0" smtClean="0">
              <a:ln>
                <a:noFill/>
              </a:ln>
              <a:solidFill>
                <a:schemeClr val="tx1"/>
              </a:solidFill>
              <a:effectLst/>
              <a:latin typeface="Arial" charset="0"/>
              <a:ea typeface="MS PGothic" pitchFamily="34" charset="-128"/>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400" dirty="0" smtClean="0">
              <a:latin typeface="Arial" charset="0"/>
            </a:endParaRPr>
          </a:p>
        </p:txBody>
      </p:sp>
      <p:sp>
        <p:nvSpPr>
          <p:cNvPr id="156" name="Rounded Rectangular Callout 155"/>
          <p:cNvSpPr/>
          <p:nvPr/>
        </p:nvSpPr>
        <p:spPr bwMode="auto">
          <a:xfrm>
            <a:off x="64096" y="5376664"/>
            <a:ext cx="1584176" cy="1440160"/>
          </a:xfrm>
          <a:prstGeom prst="wedgeRoundRectCallout">
            <a:avLst>
              <a:gd name="adj1" fmla="val 100562"/>
              <a:gd name="adj2" fmla="val -11446"/>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Fault in DRNI does not impact protection in carrier network</a:t>
            </a:r>
            <a:endParaRPr kumimoji="0" lang="en-GB" sz="1400" b="1" i="0" u="none" strike="noStrike" cap="none" normalizeH="0" baseline="0" dirty="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p:txBody>
          <a:bodyPr/>
          <a:lstStyle/>
          <a:p>
            <a:r>
              <a:rPr lang="en-US" dirty="0" smtClean="0"/>
              <a:t>Example 1C – I-NNI Link a failure </a:t>
            </a:r>
            <a:r>
              <a:rPr lang="en-US" dirty="0" smtClean="0">
                <a:sym typeface="Wingdings" pitchFamily="2" charset="2"/>
              </a:rPr>
              <a:t> SNC protection</a:t>
            </a:r>
            <a:endParaRPr lang="en-GB" dirty="0"/>
          </a:p>
        </p:txBody>
      </p:sp>
      <p:grpSp>
        <p:nvGrpSpPr>
          <p:cNvPr id="22" name="Group 144"/>
          <p:cNvGrpSpPr/>
          <p:nvPr/>
        </p:nvGrpSpPr>
        <p:grpSpPr>
          <a:xfrm>
            <a:off x="496144" y="3072408"/>
            <a:ext cx="10873208" cy="6264696"/>
            <a:chOff x="496144" y="3072408"/>
            <a:chExt cx="10873208" cy="6264696"/>
          </a:xfrm>
        </p:grpSpPr>
        <p:cxnSp>
          <p:nvCxnSpPr>
            <p:cNvPr id="195" name="Straight Arrow Connector 194"/>
            <p:cNvCxnSpPr/>
            <p:nvPr/>
          </p:nvCxnSpPr>
          <p:spPr bwMode="auto">
            <a:xfrm>
              <a:off x="4960640" y="7176864"/>
              <a:ext cx="17130" cy="1296144"/>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196" name="Straight Arrow Connector 195"/>
            <p:cNvCxnSpPr/>
            <p:nvPr/>
          </p:nvCxnSpPr>
          <p:spPr bwMode="auto">
            <a:xfrm>
              <a:off x="4960640" y="4368552"/>
              <a:ext cx="17130" cy="1368152"/>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192" name="Straight Arrow Connector 191"/>
            <p:cNvCxnSpPr/>
            <p:nvPr/>
          </p:nvCxnSpPr>
          <p:spPr bwMode="auto">
            <a:xfrm>
              <a:off x="7391782" y="7176864"/>
              <a:ext cx="17130" cy="1296144"/>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191" name="Straight Arrow Connector 190"/>
            <p:cNvCxnSpPr/>
            <p:nvPr/>
          </p:nvCxnSpPr>
          <p:spPr bwMode="auto">
            <a:xfrm>
              <a:off x="7391782" y="4368552"/>
              <a:ext cx="17130" cy="1368152"/>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6" name="Rectangle 95"/>
            <p:cNvSpPr/>
            <p:nvPr/>
          </p:nvSpPr>
          <p:spPr bwMode="auto">
            <a:xfrm>
              <a:off x="1864296" y="6672808"/>
              <a:ext cx="2952328" cy="504056"/>
            </a:xfrm>
            <a:prstGeom prst="rect">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Distributed version of G.8031 SNC Protection Processes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97" name="Rectangle 96"/>
            <p:cNvSpPr/>
            <p:nvPr/>
          </p:nvSpPr>
          <p:spPr bwMode="auto">
            <a:xfrm>
              <a:off x="1864296"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a:off x="1864296"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1864296"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1864296"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 name="Rectangle 100"/>
            <p:cNvSpPr/>
            <p:nvPr/>
          </p:nvSpPr>
          <p:spPr bwMode="auto">
            <a:xfrm>
              <a:off x="1864296"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2" name="Rectangle 101"/>
            <p:cNvSpPr/>
            <p:nvPr/>
          </p:nvSpPr>
          <p:spPr bwMode="auto">
            <a:xfrm>
              <a:off x="1864296"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2872408"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2872408"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2872408"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2872408"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7" name="Rectangle 106"/>
            <p:cNvSpPr/>
            <p:nvPr/>
          </p:nvSpPr>
          <p:spPr bwMode="auto">
            <a:xfrm>
              <a:off x="2872408"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8" name="Rectangle 107"/>
            <p:cNvSpPr/>
            <p:nvPr/>
          </p:nvSpPr>
          <p:spPr bwMode="auto">
            <a:xfrm>
              <a:off x="2872408"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3880520"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3880520"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 name="Rectangle 110"/>
            <p:cNvSpPr/>
            <p:nvPr/>
          </p:nvSpPr>
          <p:spPr bwMode="auto">
            <a:xfrm>
              <a:off x="3880520"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2" name="Rectangle 111"/>
            <p:cNvSpPr/>
            <p:nvPr/>
          </p:nvSpPr>
          <p:spPr bwMode="auto">
            <a:xfrm>
              <a:off x="3880520"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3" name="Rectangle 112"/>
            <p:cNvSpPr/>
            <p:nvPr/>
          </p:nvSpPr>
          <p:spPr bwMode="auto">
            <a:xfrm>
              <a:off x="3880520"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4" name="Rectangle 113"/>
            <p:cNvSpPr/>
            <p:nvPr/>
          </p:nvSpPr>
          <p:spPr bwMode="auto">
            <a:xfrm>
              <a:off x="3880520"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20" name="Straight Connector 119"/>
            <p:cNvCxnSpPr/>
            <p:nvPr/>
          </p:nvCxnSpPr>
          <p:spPr bwMode="auto">
            <a:xfrm flipV="1">
              <a:off x="2296344" y="8473008"/>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flipV="1">
              <a:off x="3304456" y="8473008"/>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22" name="Freeform 121"/>
            <p:cNvSpPr/>
            <p:nvPr/>
          </p:nvSpPr>
          <p:spPr bwMode="auto">
            <a:xfrm flipV="1">
              <a:off x="4384577" y="8464443"/>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2296344" y="8741876"/>
              <a:ext cx="700833"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124" name="TextBox 123"/>
            <p:cNvSpPr txBox="1"/>
            <p:nvPr/>
          </p:nvSpPr>
          <p:spPr>
            <a:xfrm>
              <a:off x="3304456" y="8741876"/>
              <a:ext cx="710451" cy="523220"/>
            </a:xfrm>
            <a:prstGeom prst="rect">
              <a:avLst/>
            </a:prstGeom>
            <a:noFill/>
          </p:spPr>
          <p:txBody>
            <a:bodyPr wrap="none" rtlCol="0">
              <a:spAutoFit/>
            </a:bodyPr>
            <a:lstStyle/>
            <a:p>
              <a:r>
                <a:rPr lang="en-US" sz="1400" dirty="0" smtClean="0"/>
                <a:t>I-NNI</a:t>
              </a:r>
            </a:p>
            <a:p>
              <a:r>
                <a:rPr lang="en-US" sz="1400" dirty="0" smtClean="0"/>
                <a:t>Link b</a:t>
              </a:r>
              <a:endParaRPr lang="en-GB" sz="1400" dirty="0"/>
            </a:p>
          </p:txBody>
        </p:sp>
        <p:sp>
          <p:nvSpPr>
            <p:cNvPr id="126" name="Rectangle 125"/>
            <p:cNvSpPr/>
            <p:nvPr/>
          </p:nvSpPr>
          <p:spPr bwMode="auto">
            <a:xfrm flipH="1">
              <a:off x="7624936" y="6672808"/>
              <a:ext cx="2952328" cy="504056"/>
            </a:xfrm>
            <a:prstGeom prst="rect">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Distributed version of G.8031 SNC Protection Processes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127" name="Rectangle 126"/>
            <p:cNvSpPr/>
            <p:nvPr/>
          </p:nvSpPr>
          <p:spPr bwMode="auto">
            <a:xfrm flipH="1">
              <a:off x="9641160"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9641160"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9641160"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9641160"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9641160"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Rectangle 131"/>
            <p:cNvSpPr/>
            <p:nvPr/>
          </p:nvSpPr>
          <p:spPr bwMode="auto">
            <a:xfrm flipH="1">
              <a:off x="9641160"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3" name="Rectangle 132"/>
            <p:cNvSpPr/>
            <p:nvPr/>
          </p:nvSpPr>
          <p:spPr bwMode="auto">
            <a:xfrm flipH="1">
              <a:off x="8633048"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flipH="1">
              <a:off x="8633048"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flipH="1">
              <a:off x="8633048"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flipH="1">
              <a:off x="8633048"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flipH="1">
              <a:off x="8633048"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8" name="Rectangle 137"/>
            <p:cNvSpPr/>
            <p:nvPr/>
          </p:nvSpPr>
          <p:spPr bwMode="auto">
            <a:xfrm flipH="1">
              <a:off x="8633048"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flipH="1">
              <a:off x="7624936"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flipH="1">
              <a:off x="7624936"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flipH="1">
              <a:off x="7624936"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flipH="1">
              <a:off x="7624936"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Rectangle 142"/>
            <p:cNvSpPr/>
            <p:nvPr/>
          </p:nvSpPr>
          <p:spPr bwMode="auto">
            <a:xfrm flipH="1">
              <a:off x="7624936"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4" name="Rectangle 143"/>
            <p:cNvSpPr/>
            <p:nvPr/>
          </p:nvSpPr>
          <p:spPr bwMode="auto">
            <a:xfrm flipH="1">
              <a:off x="7624936"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50" name="Straight Connector 149"/>
            <p:cNvCxnSpPr/>
            <p:nvPr/>
          </p:nvCxnSpPr>
          <p:spPr bwMode="auto">
            <a:xfrm flipH="1" flipV="1">
              <a:off x="10145216" y="8473008"/>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51" name="Straight Connector 150"/>
            <p:cNvCxnSpPr/>
            <p:nvPr/>
          </p:nvCxnSpPr>
          <p:spPr bwMode="auto">
            <a:xfrm flipV="1">
              <a:off x="9137104" y="8473008"/>
              <a:ext cx="0" cy="792088"/>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52" name="Freeform 151"/>
            <p:cNvSpPr/>
            <p:nvPr/>
          </p:nvSpPr>
          <p:spPr bwMode="auto">
            <a:xfrm flipH="1" flipV="1">
              <a:off x="7048871" y="8464443"/>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53" name="TextBox 152"/>
            <p:cNvSpPr txBox="1"/>
            <p:nvPr/>
          </p:nvSpPr>
          <p:spPr>
            <a:xfrm flipH="1">
              <a:off x="9444383" y="8741876"/>
              <a:ext cx="710451" cy="523220"/>
            </a:xfrm>
            <a:prstGeom prst="rect">
              <a:avLst/>
            </a:prstGeom>
            <a:noFill/>
          </p:spPr>
          <p:txBody>
            <a:bodyPr wrap="none" rtlCol="0">
              <a:spAutoFit/>
            </a:bodyPr>
            <a:lstStyle/>
            <a:p>
              <a:r>
                <a:rPr lang="en-US" sz="1400" dirty="0" smtClean="0"/>
                <a:t>I-NNI</a:t>
              </a:r>
            </a:p>
            <a:p>
              <a:r>
                <a:rPr lang="en-US" sz="1400" dirty="0" smtClean="0"/>
                <a:t>Link e</a:t>
              </a:r>
              <a:endParaRPr lang="en-GB" sz="1400" dirty="0"/>
            </a:p>
          </p:txBody>
        </p:sp>
        <p:sp>
          <p:nvSpPr>
            <p:cNvPr id="154" name="TextBox 153"/>
            <p:cNvSpPr txBox="1"/>
            <p:nvPr/>
          </p:nvSpPr>
          <p:spPr>
            <a:xfrm flipH="1">
              <a:off x="8426653" y="8741876"/>
              <a:ext cx="710451" cy="523220"/>
            </a:xfrm>
            <a:prstGeom prst="rect">
              <a:avLst/>
            </a:prstGeom>
            <a:noFill/>
          </p:spPr>
          <p:txBody>
            <a:bodyPr wrap="none" rtlCol="0">
              <a:spAutoFit/>
            </a:bodyPr>
            <a:lstStyle/>
            <a:p>
              <a:r>
                <a:rPr lang="en-US" sz="1400" dirty="0" smtClean="0"/>
                <a:t>I-NNI</a:t>
              </a:r>
            </a:p>
            <a:p>
              <a:r>
                <a:rPr lang="en-US" sz="1400" dirty="0" smtClean="0"/>
                <a:t>Link d</a:t>
              </a:r>
              <a:endParaRPr lang="en-GB" sz="1400" dirty="0"/>
            </a:p>
          </p:txBody>
        </p:sp>
        <p:sp>
          <p:nvSpPr>
            <p:cNvPr id="25" name="Rectangle 24"/>
            <p:cNvSpPr/>
            <p:nvPr/>
          </p:nvSpPr>
          <p:spPr bwMode="auto">
            <a:xfrm>
              <a:off x="1864296" y="5664696"/>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2" name="Rectangle 1"/>
            <p:cNvSpPr/>
            <p:nvPr/>
          </p:nvSpPr>
          <p:spPr bwMode="auto">
            <a:xfrm>
              <a:off x="1864296"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 name="Rectangle 2"/>
            <p:cNvSpPr/>
            <p:nvPr/>
          </p:nvSpPr>
          <p:spPr bwMode="auto">
            <a:xfrm>
              <a:off x="1864296"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 name="Rectangle 3"/>
            <p:cNvSpPr/>
            <p:nvPr/>
          </p:nvSpPr>
          <p:spPr bwMode="auto">
            <a:xfrm>
              <a:off x="1864296"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a:off x="1864296"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864296"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64296"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a:off x="2872408"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2872408"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2872408"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72408"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72408"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72408"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3880520"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3880520"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3880520"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80520"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80520"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3880520"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1864296" y="6168752"/>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a:t>
              </a:r>
              <a:r>
                <a:rPr kumimoji="0" lang="en-US" sz="1200" b="1" i="0" u="none" strike="noStrike" cap="none" normalizeH="0" dirty="0" smtClean="0">
                  <a:ln>
                    <a:noFill/>
                  </a:ln>
                  <a:solidFill>
                    <a:schemeClr val="tx1"/>
                  </a:solidFill>
                  <a:effectLst/>
                  <a:latin typeface="Arial" charset="0"/>
                  <a:ea typeface="MS PGothic" pitchFamily="34" charset="-128"/>
                </a:rPr>
                <a:t>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1" name="TextBox 20"/>
            <p:cNvSpPr txBox="1"/>
            <p:nvPr/>
          </p:nvSpPr>
          <p:spPr>
            <a:xfrm>
              <a:off x="3066830" y="6056094"/>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cxnSp>
          <p:nvCxnSpPr>
            <p:cNvPr id="47" name="Straight Connector 46"/>
            <p:cNvCxnSpPr/>
            <p:nvPr/>
          </p:nvCxnSpPr>
          <p:spPr bwMode="auto">
            <a:xfrm>
              <a:off x="2296344" y="3144416"/>
              <a:ext cx="0"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48" name="Straight Connector 47"/>
            <p:cNvCxnSpPr/>
            <p:nvPr/>
          </p:nvCxnSpPr>
          <p:spPr bwMode="auto">
            <a:xfrm flipH="1">
              <a:off x="3304456" y="3144416"/>
              <a:ext cx="4392488"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56" name="Freeform 55"/>
            <p:cNvSpPr/>
            <p:nvPr/>
          </p:nvSpPr>
          <p:spPr bwMode="auto">
            <a:xfrm>
              <a:off x="4384577" y="4152528"/>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57" name="TextBox 56"/>
            <p:cNvSpPr txBox="1"/>
            <p:nvPr/>
          </p:nvSpPr>
          <p:spPr>
            <a:xfrm>
              <a:off x="2296344" y="3576464"/>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1</a:t>
              </a:r>
              <a:endParaRPr lang="en-GB" sz="1400" dirty="0">
                <a:solidFill>
                  <a:srgbClr val="C00000"/>
                </a:solidFill>
              </a:endParaRPr>
            </a:p>
          </p:txBody>
        </p:sp>
        <p:sp>
          <p:nvSpPr>
            <p:cNvPr id="58" name="TextBox 57"/>
            <p:cNvSpPr txBox="1"/>
            <p:nvPr/>
          </p:nvSpPr>
          <p:spPr>
            <a:xfrm>
              <a:off x="3448472" y="3576464"/>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2</a:t>
              </a:r>
              <a:endParaRPr lang="en-GB" sz="1400" dirty="0">
                <a:solidFill>
                  <a:srgbClr val="C00000"/>
                </a:solidFill>
              </a:endParaRPr>
            </a:p>
          </p:txBody>
        </p:sp>
        <p:sp>
          <p:nvSpPr>
            <p:cNvPr id="59" name="TextBox 58"/>
            <p:cNvSpPr txBox="1"/>
            <p:nvPr/>
          </p:nvSpPr>
          <p:spPr>
            <a:xfrm>
              <a:off x="5464696" y="8165231"/>
              <a:ext cx="1440160" cy="307777"/>
            </a:xfrm>
            <a:prstGeom prst="rect">
              <a:avLst/>
            </a:prstGeom>
            <a:noFill/>
          </p:spPr>
          <p:txBody>
            <a:bodyPr wrap="square" rtlCol="0">
              <a:spAutoFit/>
            </a:bodyPr>
            <a:lstStyle/>
            <a:p>
              <a:pPr algn="ctr"/>
              <a:r>
                <a:rPr lang="en-US" sz="1400" dirty="0" smtClean="0">
                  <a:solidFill>
                    <a:srgbClr val="C00000"/>
                  </a:solidFill>
                </a:rPr>
                <a:t>Intra-DAS Link</a:t>
              </a:r>
              <a:endParaRPr lang="en-GB" sz="1400" dirty="0">
                <a:solidFill>
                  <a:srgbClr val="C00000"/>
                </a:solidFill>
              </a:endParaRPr>
            </a:p>
          </p:txBody>
        </p:sp>
        <p:sp>
          <p:nvSpPr>
            <p:cNvPr id="52" name="Rectangle 51"/>
            <p:cNvSpPr/>
            <p:nvPr/>
          </p:nvSpPr>
          <p:spPr bwMode="auto">
            <a:xfrm flipH="1">
              <a:off x="7624936" y="5664696"/>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53" name="Rectangle 52"/>
            <p:cNvSpPr/>
            <p:nvPr/>
          </p:nvSpPr>
          <p:spPr bwMode="auto">
            <a:xfrm flipH="1">
              <a:off x="9641160"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 name="Rectangle 60"/>
            <p:cNvSpPr/>
            <p:nvPr/>
          </p:nvSpPr>
          <p:spPr bwMode="auto">
            <a:xfrm flipH="1">
              <a:off x="9641160"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flipH="1">
              <a:off x="9641160"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5" name="Rectangle 64"/>
            <p:cNvSpPr/>
            <p:nvPr/>
          </p:nvSpPr>
          <p:spPr bwMode="auto">
            <a:xfrm flipH="1">
              <a:off x="9641160"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6" name="Rectangle 65"/>
            <p:cNvSpPr/>
            <p:nvPr/>
          </p:nvSpPr>
          <p:spPr bwMode="auto">
            <a:xfrm flipH="1">
              <a:off x="9641160"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flipH="1">
              <a:off x="9641160"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flipH="1">
              <a:off x="8633048"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9" name="Rectangle 68"/>
            <p:cNvSpPr/>
            <p:nvPr/>
          </p:nvSpPr>
          <p:spPr bwMode="auto">
            <a:xfrm flipH="1">
              <a:off x="8633048"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0" name="Rectangle 69"/>
            <p:cNvSpPr/>
            <p:nvPr/>
          </p:nvSpPr>
          <p:spPr bwMode="auto">
            <a:xfrm flipH="1">
              <a:off x="8633048"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1" name="Rectangle 70"/>
            <p:cNvSpPr/>
            <p:nvPr/>
          </p:nvSpPr>
          <p:spPr bwMode="auto">
            <a:xfrm flipH="1">
              <a:off x="8633048"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flipH="1">
              <a:off x="8633048"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flipH="1">
              <a:off x="8633048"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4" name="Rectangle 73"/>
            <p:cNvSpPr/>
            <p:nvPr/>
          </p:nvSpPr>
          <p:spPr bwMode="auto">
            <a:xfrm flipH="1">
              <a:off x="7624936"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5" name="Rectangle 74"/>
            <p:cNvSpPr/>
            <p:nvPr/>
          </p:nvSpPr>
          <p:spPr bwMode="auto">
            <a:xfrm flipH="1">
              <a:off x="7624936"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6" name="Rectangle 75"/>
            <p:cNvSpPr/>
            <p:nvPr/>
          </p:nvSpPr>
          <p:spPr bwMode="auto">
            <a:xfrm flipH="1">
              <a:off x="7624936"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7" name="Rectangle 76"/>
            <p:cNvSpPr/>
            <p:nvPr/>
          </p:nvSpPr>
          <p:spPr bwMode="auto">
            <a:xfrm flipH="1">
              <a:off x="7624936"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8" name="Rectangle 77"/>
            <p:cNvSpPr/>
            <p:nvPr/>
          </p:nvSpPr>
          <p:spPr bwMode="auto">
            <a:xfrm flipH="1">
              <a:off x="7624936"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9" name="Rectangle 78"/>
            <p:cNvSpPr/>
            <p:nvPr/>
          </p:nvSpPr>
          <p:spPr bwMode="auto">
            <a:xfrm flipH="1">
              <a:off x="7624936"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 name="Rectangle 79"/>
            <p:cNvSpPr/>
            <p:nvPr/>
          </p:nvSpPr>
          <p:spPr bwMode="auto">
            <a:xfrm flipH="1">
              <a:off x="7624936" y="6168752"/>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81" name="TextBox 80"/>
            <p:cNvSpPr txBox="1"/>
            <p:nvPr/>
          </p:nvSpPr>
          <p:spPr>
            <a:xfrm flipH="1">
              <a:off x="8772899" y="6056094"/>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cxnSp>
          <p:nvCxnSpPr>
            <p:cNvPr id="88" name="Straight Connector 87"/>
            <p:cNvCxnSpPr/>
            <p:nvPr/>
          </p:nvCxnSpPr>
          <p:spPr bwMode="auto">
            <a:xfrm>
              <a:off x="10145216" y="3072408"/>
              <a:ext cx="0" cy="1296144"/>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89" name="Straight Connector 88"/>
            <p:cNvCxnSpPr/>
            <p:nvPr/>
          </p:nvCxnSpPr>
          <p:spPr bwMode="auto">
            <a:xfrm>
              <a:off x="4888632" y="3216424"/>
              <a:ext cx="4248472" cy="1152128"/>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90" name="Freeform 89"/>
            <p:cNvSpPr/>
            <p:nvPr/>
          </p:nvSpPr>
          <p:spPr bwMode="auto">
            <a:xfrm flipH="1">
              <a:off x="7048871" y="4152528"/>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91" name="TextBox 90"/>
            <p:cNvSpPr txBox="1"/>
            <p:nvPr/>
          </p:nvSpPr>
          <p:spPr>
            <a:xfrm flipH="1">
              <a:off x="9444383" y="3576464"/>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4</a:t>
              </a:r>
              <a:endParaRPr lang="en-GB" sz="1400" dirty="0">
                <a:solidFill>
                  <a:srgbClr val="C00000"/>
                </a:solidFill>
              </a:endParaRPr>
            </a:p>
          </p:txBody>
        </p:sp>
        <p:sp>
          <p:nvSpPr>
            <p:cNvPr id="92" name="TextBox 91"/>
            <p:cNvSpPr txBox="1"/>
            <p:nvPr/>
          </p:nvSpPr>
          <p:spPr>
            <a:xfrm flipH="1">
              <a:off x="8056984" y="3576464"/>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3</a:t>
              </a:r>
              <a:endParaRPr lang="en-GB" sz="1400" dirty="0">
                <a:solidFill>
                  <a:srgbClr val="C00000"/>
                </a:solidFill>
              </a:endParaRPr>
            </a:p>
          </p:txBody>
        </p:sp>
        <p:sp>
          <p:nvSpPr>
            <p:cNvPr id="116" name="TextBox 115"/>
            <p:cNvSpPr txBox="1"/>
            <p:nvPr/>
          </p:nvSpPr>
          <p:spPr>
            <a:xfrm>
              <a:off x="3066830" y="6600800"/>
              <a:ext cx="607539" cy="184666"/>
            </a:xfrm>
            <a:prstGeom prst="rect">
              <a:avLst/>
            </a:prstGeom>
            <a:solidFill>
              <a:schemeClr val="bg1"/>
            </a:solidFill>
          </p:spPr>
          <p:txBody>
            <a:bodyPr wrap="none" lIns="0" tIns="0" rIns="0" bIns="0" rtlCol="0">
              <a:spAutoFit/>
            </a:bodyPr>
            <a:lstStyle/>
            <a:p>
              <a:r>
                <a:rPr lang="en-US" sz="1200" dirty="0" smtClean="0"/>
                <a:t>(EISS N)</a:t>
              </a:r>
              <a:endParaRPr lang="en-GB" sz="1200" dirty="0"/>
            </a:p>
          </p:txBody>
        </p:sp>
        <p:sp>
          <p:nvSpPr>
            <p:cNvPr id="146" name="TextBox 145"/>
            <p:cNvSpPr txBox="1"/>
            <p:nvPr/>
          </p:nvSpPr>
          <p:spPr>
            <a:xfrm flipH="1">
              <a:off x="8772899" y="6600800"/>
              <a:ext cx="607539" cy="184666"/>
            </a:xfrm>
            <a:prstGeom prst="rect">
              <a:avLst/>
            </a:prstGeom>
            <a:solidFill>
              <a:schemeClr val="bg1"/>
            </a:solidFill>
          </p:spPr>
          <p:txBody>
            <a:bodyPr wrap="none" lIns="0" tIns="0" rIns="0" bIns="0" rtlCol="0">
              <a:spAutoFit/>
            </a:bodyPr>
            <a:lstStyle/>
            <a:p>
              <a:r>
                <a:rPr lang="en-US" sz="1200" dirty="0" smtClean="0"/>
                <a:t>(EISS N)</a:t>
              </a:r>
              <a:endParaRPr lang="en-GB" sz="1200" dirty="0"/>
            </a:p>
          </p:txBody>
        </p:sp>
        <p:sp>
          <p:nvSpPr>
            <p:cNvPr id="167" name="Freeform 166"/>
            <p:cNvSpPr/>
            <p:nvPr/>
          </p:nvSpPr>
          <p:spPr bwMode="auto">
            <a:xfrm>
              <a:off x="5369168" y="4138246"/>
              <a:ext cx="1679703" cy="4325816"/>
            </a:xfrm>
            <a:custGeom>
              <a:avLst/>
              <a:gdLst>
                <a:gd name="connsiteX0" fmla="*/ 0 w 1547446"/>
                <a:gd name="connsiteY0" fmla="*/ 23446 h 4325816"/>
                <a:gd name="connsiteX1" fmla="*/ 0 w 1547446"/>
                <a:gd name="connsiteY1" fmla="*/ 4314092 h 4325816"/>
                <a:gd name="connsiteX2" fmla="*/ 1524000 w 1547446"/>
                <a:gd name="connsiteY2" fmla="*/ 4325816 h 4325816"/>
                <a:gd name="connsiteX3" fmla="*/ 1547446 w 1547446"/>
                <a:gd name="connsiteY3" fmla="*/ 0 h 4325816"/>
              </a:gdLst>
              <a:ahLst/>
              <a:cxnLst>
                <a:cxn ang="0">
                  <a:pos x="connsiteX0" y="connsiteY0"/>
                </a:cxn>
                <a:cxn ang="0">
                  <a:pos x="connsiteX1" y="connsiteY1"/>
                </a:cxn>
                <a:cxn ang="0">
                  <a:pos x="connsiteX2" y="connsiteY2"/>
                </a:cxn>
                <a:cxn ang="0">
                  <a:pos x="connsiteX3" y="connsiteY3"/>
                </a:cxn>
              </a:cxnLst>
              <a:rect l="l" t="t" r="r" b="b"/>
              <a:pathLst>
                <a:path w="1547446" h="4325816">
                  <a:moveTo>
                    <a:pt x="0" y="23446"/>
                  </a:moveTo>
                  <a:lnTo>
                    <a:pt x="0" y="4314092"/>
                  </a:lnTo>
                  <a:lnTo>
                    <a:pt x="1524000" y="4325816"/>
                  </a:lnTo>
                  <a:lnTo>
                    <a:pt x="1547446" y="0"/>
                  </a:lnTo>
                </a:path>
              </a:pathLst>
            </a:cu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cxnSp>
          <p:nvCxnSpPr>
            <p:cNvPr id="169" name="Straight Connector 168"/>
            <p:cNvCxnSpPr>
              <a:stCxn id="122" idx="2"/>
              <a:endCxn id="152" idx="2"/>
            </p:cNvCxnSpPr>
            <p:nvPr/>
          </p:nvCxnSpPr>
          <p:spPr bwMode="auto">
            <a:xfrm>
              <a:off x="5392689" y="8689032"/>
              <a:ext cx="165618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78" name="TextBox 177"/>
            <p:cNvSpPr txBox="1"/>
            <p:nvPr/>
          </p:nvSpPr>
          <p:spPr>
            <a:xfrm>
              <a:off x="5248672" y="8689032"/>
              <a:ext cx="1872208" cy="307777"/>
            </a:xfrm>
            <a:prstGeom prst="rect">
              <a:avLst/>
            </a:prstGeom>
            <a:noFill/>
          </p:spPr>
          <p:txBody>
            <a:bodyPr wrap="square" rtlCol="0">
              <a:spAutoFit/>
            </a:bodyPr>
            <a:lstStyle/>
            <a:p>
              <a:pPr algn="ctr"/>
              <a:r>
                <a:rPr lang="en-US" sz="1400" dirty="0" smtClean="0"/>
                <a:t>Intra-DSNCP Link</a:t>
              </a:r>
              <a:endParaRPr lang="en-GB" sz="1400" dirty="0"/>
            </a:p>
          </p:txBody>
        </p:sp>
        <p:grpSp>
          <p:nvGrpSpPr>
            <p:cNvPr id="23" name="Group 184"/>
            <p:cNvGrpSpPr/>
            <p:nvPr/>
          </p:nvGrpSpPr>
          <p:grpSpPr>
            <a:xfrm>
              <a:off x="1216224" y="3504456"/>
              <a:ext cx="10153128" cy="56148"/>
              <a:chOff x="1216224" y="3576464"/>
              <a:chExt cx="10153128" cy="56148"/>
            </a:xfrm>
          </p:grpSpPr>
          <p:cxnSp>
            <p:nvCxnSpPr>
              <p:cNvPr id="183" name="Straight Connector 182"/>
              <p:cNvCxnSpPr/>
              <p:nvPr/>
            </p:nvCxnSpPr>
            <p:spPr bwMode="auto">
              <a:xfrm>
                <a:off x="1216224" y="3576464"/>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a:off x="1216224" y="3632612"/>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86" name="TextBox 185"/>
            <p:cNvSpPr txBox="1"/>
            <p:nvPr/>
          </p:nvSpPr>
          <p:spPr>
            <a:xfrm>
              <a:off x="496144" y="3360440"/>
              <a:ext cx="742511" cy="338554"/>
            </a:xfrm>
            <a:prstGeom prst="rect">
              <a:avLst/>
            </a:prstGeom>
            <a:noFill/>
          </p:spPr>
          <p:txBody>
            <a:bodyPr wrap="none" rtlCol="0">
              <a:spAutoFit/>
            </a:bodyPr>
            <a:lstStyle/>
            <a:p>
              <a:r>
                <a:rPr lang="en-US" sz="1600" dirty="0" smtClean="0"/>
                <a:t>E-NNI</a:t>
              </a:r>
            </a:p>
          </p:txBody>
        </p:sp>
        <p:sp>
          <p:nvSpPr>
            <p:cNvPr id="187" name="TextBox 186"/>
            <p:cNvSpPr txBox="1"/>
            <p:nvPr/>
          </p:nvSpPr>
          <p:spPr>
            <a:xfrm rot="5400000">
              <a:off x="4731693" y="4857507"/>
              <a:ext cx="504060"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88" name="TextBox 187"/>
            <p:cNvSpPr txBox="1"/>
            <p:nvPr/>
          </p:nvSpPr>
          <p:spPr>
            <a:xfrm rot="5400000">
              <a:off x="4767697" y="7629817"/>
              <a:ext cx="432052"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89" name="TextBox 188"/>
            <p:cNvSpPr txBox="1"/>
            <p:nvPr/>
          </p:nvSpPr>
          <p:spPr>
            <a:xfrm rot="16200000" flipH="1">
              <a:off x="7205808" y="7665823"/>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90" name="TextBox 189"/>
            <p:cNvSpPr txBox="1"/>
            <p:nvPr/>
          </p:nvSpPr>
          <p:spPr>
            <a:xfrm rot="16200000" flipH="1">
              <a:off x="7183527" y="4965523"/>
              <a:ext cx="43204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grpSp>
      <p:sp>
        <p:nvSpPr>
          <p:cNvPr id="147" name="Isosceles Triangle 146"/>
          <p:cNvSpPr/>
          <p:nvPr/>
        </p:nvSpPr>
        <p:spPr bwMode="auto">
          <a:xfrm flipV="1">
            <a:off x="1936304" y="5376664"/>
            <a:ext cx="432048" cy="360040"/>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48" name="Isosceles Triangle 147"/>
          <p:cNvSpPr/>
          <p:nvPr/>
        </p:nvSpPr>
        <p:spPr bwMode="auto">
          <a:xfrm flipV="1">
            <a:off x="1936304" y="7176864"/>
            <a:ext cx="288032" cy="288032"/>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49" name="Isosceles Triangle 148"/>
          <p:cNvSpPr/>
          <p:nvPr/>
        </p:nvSpPr>
        <p:spPr bwMode="auto">
          <a:xfrm flipV="1">
            <a:off x="3952528" y="7176864"/>
            <a:ext cx="288032" cy="288032"/>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45" name="Freeform 144"/>
          <p:cNvSpPr/>
          <p:nvPr/>
        </p:nvSpPr>
        <p:spPr bwMode="auto">
          <a:xfrm>
            <a:off x="2069432" y="7028276"/>
            <a:ext cx="336884" cy="2340313"/>
          </a:xfrm>
          <a:custGeom>
            <a:avLst/>
            <a:gdLst>
              <a:gd name="connsiteX0" fmla="*/ 0 w 336884"/>
              <a:gd name="connsiteY0" fmla="*/ 2340313 h 2340313"/>
              <a:gd name="connsiteX1" fmla="*/ 16042 w 336884"/>
              <a:gd name="connsiteY1" fmla="*/ 222756 h 2340313"/>
              <a:gd name="connsiteX2" fmla="*/ 48126 w 336884"/>
              <a:gd name="connsiteY2" fmla="*/ 174629 h 2340313"/>
              <a:gd name="connsiteX3" fmla="*/ 96252 w 336884"/>
              <a:gd name="connsiteY3" fmla="*/ 126503 h 2340313"/>
              <a:gd name="connsiteX4" fmla="*/ 128336 w 336884"/>
              <a:gd name="connsiteY4" fmla="*/ 78377 h 2340313"/>
              <a:gd name="connsiteX5" fmla="*/ 176463 w 336884"/>
              <a:gd name="connsiteY5" fmla="*/ 62335 h 2340313"/>
              <a:gd name="connsiteX6" fmla="*/ 336884 w 336884"/>
              <a:gd name="connsiteY6" fmla="*/ 30250 h 2340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6884" h="2340313">
                <a:moveTo>
                  <a:pt x="0" y="2340313"/>
                </a:moveTo>
                <a:cubicBezTo>
                  <a:pt x="5347" y="1634461"/>
                  <a:pt x="360" y="928454"/>
                  <a:pt x="16042" y="222756"/>
                </a:cubicBezTo>
                <a:cubicBezTo>
                  <a:pt x="16470" y="203480"/>
                  <a:pt x="35783" y="189441"/>
                  <a:pt x="48126" y="174629"/>
                </a:cubicBezTo>
                <a:cubicBezTo>
                  <a:pt x="62650" y="157200"/>
                  <a:pt x="81728" y="143931"/>
                  <a:pt x="96252" y="126503"/>
                </a:cubicBezTo>
                <a:cubicBezTo>
                  <a:pt x="108595" y="111692"/>
                  <a:pt x="113281" y="90421"/>
                  <a:pt x="128336" y="78377"/>
                </a:cubicBezTo>
                <a:cubicBezTo>
                  <a:pt x="141541" y="67813"/>
                  <a:pt x="160421" y="67682"/>
                  <a:pt x="176463" y="62335"/>
                </a:cubicBezTo>
                <a:cubicBezTo>
                  <a:pt x="238796" y="0"/>
                  <a:pt x="193422" y="30250"/>
                  <a:pt x="336884" y="3025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57" name="TextBox 156"/>
          <p:cNvSpPr txBox="1"/>
          <p:nvPr/>
        </p:nvSpPr>
        <p:spPr>
          <a:xfrm>
            <a:off x="1936304" y="8761040"/>
            <a:ext cx="561372" cy="769441"/>
          </a:xfrm>
          <a:prstGeom prst="rect">
            <a:avLst/>
          </a:prstGeom>
          <a:noFill/>
        </p:spPr>
        <p:txBody>
          <a:bodyPr wrap="none" rtlCol="0">
            <a:spAutoFit/>
          </a:bodyPr>
          <a:lstStyle/>
          <a:p>
            <a:pPr algn="ctr"/>
            <a:r>
              <a:rPr lang="en-US" sz="4400" dirty="0" smtClean="0">
                <a:solidFill>
                  <a:srgbClr val="FF0000"/>
                </a:solidFill>
              </a:rPr>
              <a:t>X</a:t>
            </a:r>
            <a:endParaRPr lang="en-GB" sz="4400" dirty="0">
              <a:solidFill>
                <a:srgbClr val="FF0000"/>
              </a:solidFill>
            </a:endParaRPr>
          </a:p>
        </p:txBody>
      </p:sp>
      <p:sp>
        <p:nvSpPr>
          <p:cNvPr id="158" name="Freeform 157"/>
          <p:cNvSpPr/>
          <p:nvPr/>
        </p:nvSpPr>
        <p:spPr bwMode="auto">
          <a:xfrm>
            <a:off x="2054073" y="3240505"/>
            <a:ext cx="7202222" cy="6128084"/>
          </a:xfrm>
          <a:custGeom>
            <a:avLst/>
            <a:gdLst>
              <a:gd name="connsiteX0" fmla="*/ 7202222 w 7202222"/>
              <a:gd name="connsiteY0" fmla="*/ 6128084 h 6128084"/>
              <a:gd name="connsiteX1" fmla="*/ 7154095 w 7202222"/>
              <a:gd name="connsiteY1" fmla="*/ 4058653 h 6128084"/>
              <a:gd name="connsiteX2" fmla="*/ 7138053 w 7202222"/>
              <a:gd name="connsiteY2" fmla="*/ 4010527 h 6128084"/>
              <a:gd name="connsiteX3" fmla="*/ 7105969 w 7202222"/>
              <a:gd name="connsiteY3" fmla="*/ 3898232 h 6128084"/>
              <a:gd name="connsiteX4" fmla="*/ 7057843 w 7202222"/>
              <a:gd name="connsiteY4" fmla="*/ 3866148 h 6128084"/>
              <a:gd name="connsiteX5" fmla="*/ 7009716 w 7202222"/>
              <a:gd name="connsiteY5" fmla="*/ 3818021 h 6128084"/>
              <a:gd name="connsiteX6" fmla="*/ 6913464 w 7202222"/>
              <a:gd name="connsiteY6" fmla="*/ 3753853 h 6128084"/>
              <a:gd name="connsiteX7" fmla="*/ 6544495 w 7202222"/>
              <a:gd name="connsiteY7" fmla="*/ 3769895 h 6128084"/>
              <a:gd name="connsiteX8" fmla="*/ 6432201 w 7202222"/>
              <a:gd name="connsiteY8" fmla="*/ 3801979 h 6128084"/>
              <a:gd name="connsiteX9" fmla="*/ 6368032 w 7202222"/>
              <a:gd name="connsiteY9" fmla="*/ 3818021 h 6128084"/>
              <a:gd name="connsiteX10" fmla="*/ 6271780 w 7202222"/>
              <a:gd name="connsiteY10" fmla="*/ 3882190 h 6128084"/>
              <a:gd name="connsiteX11" fmla="*/ 6207611 w 7202222"/>
              <a:gd name="connsiteY11" fmla="*/ 3962400 h 6128084"/>
              <a:gd name="connsiteX12" fmla="*/ 6175527 w 7202222"/>
              <a:gd name="connsiteY12" fmla="*/ 4186990 h 6128084"/>
              <a:gd name="connsiteX13" fmla="*/ 6143443 w 7202222"/>
              <a:gd name="connsiteY13" fmla="*/ 4283242 h 6128084"/>
              <a:gd name="connsiteX14" fmla="*/ 6127401 w 7202222"/>
              <a:gd name="connsiteY14" fmla="*/ 5374106 h 6128084"/>
              <a:gd name="connsiteX15" fmla="*/ 6095316 w 7202222"/>
              <a:gd name="connsiteY15" fmla="*/ 5422232 h 6128084"/>
              <a:gd name="connsiteX16" fmla="*/ 5999064 w 7202222"/>
              <a:gd name="connsiteY16" fmla="*/ 5486400 h 6128084"/>
              <a:gd name="connsiteX17" fmla="*/ 5966980 w 7202222"/>
              <a:gd name="connsiteY17" fmla="*/ 5534527 h 6128084"/>
              <a:gd name="connsiteX18" fmla="*/ 5918853 w 7202222"/>
              <a:gd name="connsiteY18" fmla="*/ 5550569 h 6128084"/>
              <a:gd name="connsiteX19" fmla="*/ 5774474 w 7202222"/>
              <a:gd name="connsiteY19" fmla="*/ 5598695 h 6128084"/>
              <a:gd name="connsiteX20" fmla="*/ 2293338 w 7202222"/>
              <a:gd name="connsiteY20" fmla="*/ 5582653 h 6128084"/>
              <a:gd name="connsiteX21" fmla="*/ 2197085 w 7202222"/>
              <a:gd name="connsiteY21" fmla="*/ 5534527 h 6128084"/>
              <a:gd name="connsiteX22" fmla="*/ 2148959 w 7202222"/>
              <a:gd name="connsiteY22" fmla="*/ 5422232 h 6128084"/>
              <a:gd name="connsiteX23" fmla="*/ 2068748 w 7202222"/>
              <a:gd name="connsiteY23" fmla="*/ 5342021 h 6128084"/>
              <a:gd name="connsiteX24" fmla="*/ 2036664 w 7202222"/>
              <a:gd name="connsiteY24" fmla="*/ 3994484 h 6128084"/>
              <a:gd name="connsiteX25" fmla="*/ 2004580 w 7202222"/>
              <a:gd name="connsiteY25" fmla="*/ 3946358 h 6128084"/>
              <a:gd name="connsiteX26" fmla="*/ 1908327 w 7202222"/>
              <a:gd name="connsiteY26" fmla="*/ 3850106 h 6128084"/>
              <a:gd name="connsiteX27" fmla="*/ 1812074 w 7202222"/>
              <a:gd name="connsiteY27" fmla="*/ 3785937 h 6128084"/>
              <a:gd name="connsiteX28" fmla="*/ 1699780 w 7202222"/>
              <a:gd name="connsiteY28" fmla="*/ 3737811 h 6128084"/>
              <a:gd name="connsiteX29" fmla="*/ 1555401 w 7202222"/>
              <a:gd name="connsiteY29" fmla="*/ 3641558 h 6128084"/>
              <a:gd name="connsiteX30" fmla="*/ 1507274 w 7202222"/>
              <a:gd name="connsiteY30" fmla="*/ 3609474 h 6128084"/>
              <a:gd name="connsiteX31" fmla="*/ 1475190 w 7202222"/>
              <a:gd name="connsiteY31" fmla="*/ 3561348 h 6128084"/>
              <a:gd name="connsiteX32" fmla="*/ 1427064 w 7202222"/>
              <a:gd name="connsiteY32" fmla="*/ 3545306 h 6128084"/>
              <a:gd name="connsiteX33" fmla="*/ 1394980 w 7202222"/>
              <a:gd name="connsiteY33" fmla="*/ 3513221 h 6128084"/>
              <a:gd name="connsiteX34" fmla="*/ 1378938 w 7202222"/>
              <a:gd name="connsiteY34" fmla="*/ 3400927 h 6128084"/>
              <a:gd name="connsiteX35" fmla="*/ 1362895 w 7202222"/>
              <a:gd name="connsiteY35" fmla="*/ 3192379 h 6128084"/>
              <a:gd name="connsiteX36" fmla="*/ 1330811 w 7202222"/>
              <a:gd name="connsiteY36" fmla="*/ 3144253 h 6128084"/>
              <a:gd name="connsiteX37" fmla="*/ 1298727 w 7202222"/>
              <a:gd name="connsiteY37" fmla="*/ 3064042 h 6128084"/>
              <a:gd name="connsiteX38" fmla="*/ 1250601 w 7202222"/>
              <a:gd name="connsiteY38" fmla="*/ 3015916 h 6128084"/>
              <a:gd name="connsiteX39" fmla="*/ 1218516 w 7202222"/>
              <a:gd name="connsiteY39" fmla="*/ 2967790 h 6128084"/>
              <a:gd name="connsiteX40" fmla="*/ 1074138 w 7202222"/>
              <a:gd name="connsiteY40" fmla="*/ 2855495 h 6128084"/>
              <a:gd name="connsiteX41" fmla="*/ 977885 w 7202222"/>
              <a:gd name="connsiteY41" fmla="*/ 2775284 h 6128084"/>
              <a:gd name="connsiteX42" fmla="*/ 929759 w 7202222"/>
              <a:gd name="connsiteY42" fmla="*/ 2743200 h 6128084"/>
              <a:gd name="connsiteX43" fmla="*/ 641001 w 7202222"/>
              <a:gd name="connsiteY43" fmla="*/ 2727158 h 6128084"/>
              <a:gd name="connsiteX44" fmla="*/ 432453 w 7202222"/>
              <a:gd name="connsiteY44" fmla="*/ 2711116 h 6128084"/>
              <a:gd name="connsiteX45" fmla="*/ 384327 w 7202222"/>
              <a:gd name="connsiteY45" fmla="*/ 2679032 h 6128084"/>
              <a:gd name="connsiteX46" fmla="*/ 191822 w 7202222"/>
              <a:gd name="connsiteY46" fmla="*/ 2646948 h 6128084"/>
              <a:gd name="connsiteX47" fmla="*/ 127653 w 7202222"/>
              <a:gd name="connsiteY47" fmla="*/ 2614863 h 6128084"/>
              <a:gd name="connsiteX48" fmla="*/ 95569 w 7202222"/>
              <a:gd name="connsiteY48" fmla="*/ 2566737 h 6128084"/>
              <a:gd name="connsiteX49" fmla="*/ 47443 w 7202222"/>
              <a:gd name="connsiteY49" fmla="*/ 2518611 h 6128084"/>
              <a:gd name="connsiteX50" fmla="*/ 79527 w 7202222"/>
              <a:gd name="connsiteY50" fmla="*/ 2470484 h 6128084"/>
              <a:gd name="connsiteX51" fmla="*/ 47443 w 7202222"/>
              <a:gd name="connsiteY51" fmla="*/ 1876927 h 6128084"/>
              <a:gd name="connsiteX52" fmla="*/ 31401 w 7202222"/>
              <a:gd name="connsiteY52" fmla="*/ 0 h 6128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7202222" h="6128084">
                <a:moveTo>
                  <a:pt x="7202222" y="6128084"/>
                </a:moveTo>
                <a:cubicBezTo>
                  <a:pt x="7012067" y="5367464"/>
                  <a:pt x="7187192" y="6110599"/>
                  <a:pt x="7154095" y="4058653"/>
                </a:cubicBezTo>
                <a:cubicBezTo>
                  <a:pt x="7153822" y="4041745"/>
                  <a:pt x="7142698" y="4026786"/>
                  <a:pt x="7138053" y="4010527"/>
                </a:cubicBezTo>
                <a:cubicBezTo>
                  <a:pt x="7136772" y="4006044"/>
                  <a:pt x="7114517" y="3908917"/>
                  <a:pt x="7105969" y="3898232"/>
                </a:cubicBezTo>
                <a:cubicBezTo>
                  <a:pt x="7093925" y="3883177"/>
                  <a:pt x="7072654" y="3878491"/>
                  <a:pt x="7057843" y="3866148"/>
                </a:cubicBezTo>
                <a:cubicBezTo>
                  <a:pt x="7040414" y="3851624"/>
                  <a:pt x="7027624" y="3831950"/>
                  <a:pt x="7009716" y="3818021"/>
                </a:cubicBezTo>
                <a:cubicBezTo>
                  <a:pt x="6979278" y="3794347"/>
                  <a:pt x="6913464" y="3753853"/>
                  <a:pt x="6913464" y="3753853"/>
                </a:cubicBezTo>
                <a:cubicBezTo>
                  <a:pt x="6790474" y="3759200"/>
                  <a:pt x="6667265" y="3760801"/>
                  <a:pt x="6544495" y="3769895"/>
                </a:cubicBezTo>
                <a:cubicBezTo>
                  <a:pt x="6510643" y="3772403"/>
                  <a:pt x="6465410" y="3792491"/>
                  <a:pt x="6432201" y="3801979"/>
                </a:cubicBezTo>
                <a:cubicBezTo>
                  <a:pt x="6411001" y="3808036"/>
                  <a:pt x="6389422" y="3812674"/>
                  <a:pt x="6368032" y="3818021"/>
                </a:cubicBezTo>
                <a:cubicBezTo>
                  <a:pt x="6294472" y="3891583"/>
                  <a:pt x="6388318" y="3804499"/>
                  <a:pt x="6271780" y="3882190"/>
                </a:cubicBezTo>
                <a:cubicBezTo>
                  <a:pt x="6244348" y="3900478"/>
                  <a:pt x="6224775" y="3936654"/>
                  <a:pt x="6207611" y="3962400"/>
                </a:cubicBezTo>
                <a:cubicBezTo>
                  <a:pt x="6196463" y="4073885"/>
                  <a:pt x="6201695" y="4099763"/>
                  <a:pt x="6175527" y="4186990"/>
                </a:cubicBezTo>
                <a:cubicBezTo>
                  <a:pt x="6165809" y="4219383"/>
                  <a:pt x="6143443" y="4283242"/>
                  <a:pt x="6143443" y="4283242"/>
                </a:cubicBezTo>
                <a:cubicBezTo>
                  <a:pt x="6138096" y="4646863"/>
                  <a:pt x="6142753" y="5010770"/>
                  <a:pt x="6127401" y="5374106"/>
                </a:cubicBezTo>
                <a:cubicBezTo>
                  <a:pt x="6126587" y="5393369"/>
                  <a:pt x="6109826" y="5409536"/>
                  <a:pt x="6095316" y="5422232"/>
                </a:cubicBezTo>
                <a:cubicBezTo>
                  <a:pt x="6066296" y="5447624"/>
                  <a:pt x="5999064" y="5486400"/>
                  <a:pt x="5999064" y="5486400"/>
                </a:cubicBezTo>
                <a:cubicBezTo>
                  <a:pt x="5988369" y="5502442"/>
                  <a:pt x="5982035" y="5522483"/>
                  <a:pt x="5966980" y="5534527"/>
                </a:cubicBezTo>
                <a:cubicBezTo>
                  <a:pt x="5953775" y="5545091"/>
                  <a:pt x="5934686" y="5544632"/>
                  <a:pt x="5918853" y="5550569"/>
                </a:cubicBezTo>
                <a:cubicBezTo>
                  <a:pt x="5798034" y="5595876"/>
                  <a:pt x="5881999" y="5571814"/>
                  <a:pt x="5774474" y="5598695"/>
                </a:cubicBezTo>
                <a:lnTo>
                  <a:pt x="2293338" y="5582653"/>
                </a:lnTo>
                <a:cubicBezTo>
                  <a:pt x="2259669" y="5582347"/>
                  <a:pt x="2221942" y="5551098"/>
                  <a:pt x="2197085" y="5534527"/>
                </a:cubicBezTo>
                <a:cubicBezTo>
                  <a:pt x="2185162" y="5498756"/>
                  <a:pt x="2172087" y="5451967"/>
                  <a:pt x="2148959" y="5422232"/>
                </a:cubicBezTo>
                <a:cubicBezTo>
                  <a:pt x="2125745" y="5392385"/>
                  <a:pt x="2068748" y="5342021"/>
                  <a:pt x="2068748" y="5342021"/>
                </a:cubicBezTo>
                <a:cubicBezTo>
                  <a:pt x="1914381" y="4878919"/>
                  <a:pt x="2087366" y="5414158"/>
                  <a:pt x="2036664" y="3994484"/>
                </a:cubicBezTo>
                <a:cubicBezTo>
                  <a:pt x="2035976" y="3975216"/>
                  <a:pt x="2014146" y="3963098"/>
                  <a:pt x="2004580" y="3946358"/>
                </a:cubicBezTo>
                <a:cubicBezTo>
                  <a:pt x="1953245" y="3856523"/>
                  <a:pt x="2002439" y="3897162"/>
                  <a:pt x="1908327" y="3850106"/>
                </a:cubicBezTo>
                <a:cubicBezTo>
                  <a:pt x="1851144" y="3792921"/>
                  <a:pt x="1902720" y="3837734"/>
                  <a:pt x="1812074" y="3785937"/>
                </a:cubicBezTo>
                <a:cubicBezTo>
                  <a:pt x="1725907" y="3736699"/>
                  <a:pt x="1805176" y="3764160"/>
                  <a:pt x="1699780" y="3737811"/>
                </a:cubicBezTo>
                <a:lnTo>
                  <a:pt x="1555401" y="3641558"/>
                </a:lnTo>
                <a:lnTo>
                  <a:pt x="1507274" y="3609474"/>
                </a:lnTo>
                <a:cubicBezTo>
                  <a:pt x="1496579" y="3593432"/>
                  <a:pt x="1490245" y="3573392"/>
                  <a:pt x="1475190" y="3561348"/>
                </a:cubicBezTo>
                <a:cubicBezTo>
                  <a:pt x="1461986" y="3550785"/>
                  <a:pt x="1441564" y="3554006"/>
                  <a:pt x="1427064" y="3545306"/>
                </a:cubicBezTo>
                <a:cubicBezTo>
                  <a:pt x="1414095" y="3537524"/>
                  <a:pt x="1405675" y="3523916"/>
                  <a:pt x="1394980" y="3513221"/>
                </a:cubicBezTo>
                <a:cubicBezTo>
                  <a:pt x="1389633" y="3475790"/>
                  <a:pt x="1382700" y="3438551"/>
                  <a:pt x="1378938" y="3400927"/>
                </a:cubicBezTo>
                <a:cubicBezTo>
                  <a:pt x="1372000" y="3331552"/>
                  <a:pt x="1375744" y="3260906"/>
                  <a:pt x="1362895" y="3192379"/>
                </a:cubicBezTo>
                <a:cubicBezTo>
                  <a:pt x="1359342" y="3173429"/>
                  <a:pt x="1339433" y="3161498"/>
                  <a:pt x="1330811" y="3144253"/>
                </a:cubicBezTo>
                <a:cubicBezTo>
                  <a:pt x="1317933" y="3118497"/>
                  <a:pt x="1313989" y="3088462"/>
                  <a:pt x="1298727" y="3064042"/>
                </a:cubicBezTo>
                <a:cubicBezTo>
                  <a:pt x="1286703" y="3044804"/>
                  <a:pt x="1265125" y="3033344"/>
                  <a:pt x="1250601" y="3015916"/>
                </a:cubicBezTo>
                <a:cubicBezTo>
                  <a:pt x="1238258" y="3001105"/>
                  <a:pt x="1230859" y="2982602"/>
                  <a:pt x="1218516" y="2967790"/>
                </a:cubicBezTo>
                <a:cubicBezTo>
                  <a:pt x="1171393" y="2911243"/>
                  <a:pt x="1141219" y="2900215"/>
                  <a:pt x="1074138" y="2855495"/>
                </a:cubicBezTo>
                <a:cubicBezTo>
                  <a:pt x="954646" y="2775835"/>
                  <a:pt x="1101406" y="2878219"/>
                  <a:pt x="977885" y="2775284"/>
                </a:cubicBezTo>
                <a:cubicBezTo>
                  <a:pt x="963074" y="2762941"/>
                  <a:pt x="948845" y="2745927"/>
                  <a:pt x="929759" y="2743200"/>
                </a:cubicBezTo>
                <a:cubicBezTo>
                  <a:pt x="834327" y="2729567"/>
                  <a:pt x="737202" y="2733364"/>
                  <a:pt x="641001" y="2727158"/>
                </a:cubicBezTo>
                <a:cubicBezTo>
                  <a:pt x="571424" y="2722669"/>
                  <a:pt x="501969" y="2716463"/>
                  <a:pt x="432453" y="2711116"/>
                </a:cubicBezTo>
                <a:cubicBezTo>
                  <a:pt x="416411" y="2700421"/>
                  <a:pt x="402956" y="2684000"/>
                  <a:pt x="384327" y="2679032"/>
                </a:cubicBezTo>
                <a:cubicBezTo>
                  <a:pt x="321470" y="2662270"/>
                  <a:pt x="191822" y="2646948"/>
                  <a:pt x="191822" y="2646948"/>
                </a:cubicBezTo>
                <a:cubicBezTo>
                  <a:pt x="170432" y="2636253"/>
                  <a:pt x="146025" y="2630173"/>
                  <a:pt x="127653" y="2614863"/>
                </a:cubicBezTo>
                <a:cubicBezTo>
                  <a:pt x="112842" y="2602520"/>
                  <a:pt x="107912" y="2581548"/>
                  <a:pt x="95569" y="2566737"/>
                </a:cubicBezTo>
                <a:cubicBezTo>
                  <a:pt x="81045" y="2549309"/>
                  <a:pt x="63485" y="2534653"/>
                  <a:pt x="47443" y="2518611"/>
                </a:cubicBezTo>
                <a:cubicBezTo>
                  <a:pt x="58138" y="2502569"/>
                  <a:pt x="78943" y="2489756"/>
                  <a:pt x="79527" y="2470484"/>
                </a:cubicBezTo>
                <a:cubicBezTo>
                  <a:pt x="89475" y="2142182"/>
                  <a:pt x="79765" y="2103183"/>
                  <a:pt x="47443" y="1876927"/>
                </a:cubicBezTo>
                <a:cubicBezTo>
                  <a:pt x="0" y="1070397"/>
                  <a:pt x="31401" y="1695273"/>
                  <a:pt x="31401"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59" name="TextBox 158"/>
          <p:cNvSpPr txBox="1"/>
          <p:nvPr/>
        </p:nvSpPr>
        <p:spPr>
          <a:xfrm>
            <a:off x="971688" y="2888322"/>
            <a:ext cx="1468672" cy="400110"/>
          </a:xfrm>
          <a:prstGeom prst="rect">
            <a:avLst/>
          </a:prstGeom>
          <a:noFill/>
        </p:spPr>
        <p:txBody>
          <a:bodyPr wrap="none" rtlCol="0">
            <a:spAutoFit/>
          </a:bodyPr>
          <a:lstStyle/>
          <a:p>
            <a:r>
              <a:rPr lang="en-US" sz="2000" dirty="0" smtClean="0"/>
              <a:t>S-VLAN k </a:t>
            </a:r>
            <a:endParaRPr lang="en-GB" sz="2000" dirty="0"/>
          </a:p>
        </p:txBody>
      </p:sp>
      <p:sp>
        <p:nvSpPr>
          <p:cNvPr id="160" name="TextBox 159"/>
          <p:cNvSpPr txBox="1"/>
          <p:nvPr/>
        </p:nvSpPr>
        <p:spPr>
          <a:xfrm>
            <a:off x="496144" y="8689032"/>
            <a:ext cx="1468672" cy="400110"/>
          </a:xfrm>
          <a:prstGeom prst="rect">
            <a:avLst/>
          </a:prstGeom>
          <a:noFill/>
        </p:spPr>
        <p:txBody>
          <a:bodyPr wrap="none" rtlCol="0">
            <a:spAutoFit/>
          </a:bodyPr>
          <a:lstStyle/>
          <a:p>
            <a:r>
              <a:rPr lang="en-US" sz="2000" dirty="0" smtClean="0"/>
              <a:t>S-VLAN k </a:t>
            </a:r>
            <a:endParaRPr lang="en-GB" sz="2000" dirty="0"/>
          </a:p>
        </p:txBody>
      </p:sp>
      <p:sp>
        <p:nvSpPr>
          <p:cNvPr id="161" name="TextBox 160"/>
          <p:cNvSpPr txBox="1"/>
          <p:nvPr/>
        </p:nvSpPr>
        <p:spPr>
          <a:xfrm>
            <a:off x="7020360" y="8864986"/>
            <a:ext cx="1468672" cy="400110"/>
          </a:xfrm>
          <a:prstGeom prst="rect">
            <a:avLst/>
          </a:prstGeom>
          <a:noFill/>
        </p:spPr>
        <p:txBody>
          <a:bodyPr wrap="none" rtlCol="0">
            <a:spAutoFit/>
          </a:bodyPr>
          <a:lstStyle/>
          <a:p>
            <a:r>
              <a:rPr lang="en-US" sz="2000" dirty="0" smtClean="0"/>
              <a:t>S-VLAN k </a:t>
            </a:r>
            <a:endParaRPr lang="en-GB" sz="2000" dirty="0"/>
          </a:p>
        </p:txBody>
      </p:sp>
      <p:sp>
        <p:nvSpPr>
          <p:cNvPr id="155" name="Rounded Rectangular Callout 154"/>
          <p:cNvSpPr/>
          <p:nvPr/>
        </p:nvSpPr>
        <p:spPr bwMode="auto">
          <a:xfrm>
            <a:off x="64096" y="6564216"/>
            <a:ext cx="1584176" cy="1044696"/>
          </a:xfrm>
          <a:prstGeom prst="wedgeRoundRectCallout">
            <a:avLst>
              <a:gd name="adj1" fmla="val 75245"/>
              <a:gd name="adj2" fmla="val -17145"/>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Fault in carrier network does not impact DRNI</a:t>
            </a:r>
          </a:p>
          <a:p>
            <a:pPr marL="0" marR="0" indent="0" algn="ctr" defTabSz="914400" rtl="0" eaLnBrk="0" fontAlgn="base" latinLnBrk="0" hangingPunct="0">
              <a:lnSpc>
                <a:spcPct val="100000"/>
              </a:lnSpc>
              <a:spcBef>
                <a:spcPct val="0"/>
              </a:spcBef>
              <a:spcAft>
                <a:spcPct val="0"/>
              </a:spcAft>
              <a:buClrTx/>
              <a:buSzTx/>
              <a:buFontTx/>
              <a:buNone/>
              <a:tabLst/>
            </a:pPr>
            <a:endParaRPr lang="en-US" sz="1400" dirty="0" smtClean="0">
              <a:latin typeface="Arial"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p:txBody>
          <a:bodyPr/>
          <a:lstStyle/>
          <a:p>
            <a:r>
              <a:rPr lang="en-US" dirty="0" smtClean="0"/>
              <a:t>Example 1D – Gateway node failure </a:t>
            </a:r>
            <a:r>
              <a:rPr lang="en-US" dirty="0" smtClean="0">
                <a:sym typeface="Wingdings" pitchFamily="2" charset="2"/>
              </a:rPr>
              <a:t> SNC &amp; DRNI protection</a:t>
            </a:r>
            <a:endParaRPr lang="en-GB" dirty="0"/>
          </a:p>
        </p:txBody>
      </p:sp>
      <p:grpSp>
        <p:nvGrpSpPr>
          <p:cNvPr id="22" name="Group 144"/>
          <p:cNvGrpSpPr/>
          <p:nvPr/>
        </p:nvGrpSpPr>
        <p:grpSpPr>
          <a:xfrm>
            <a:off x="496144" y="3072408"/>
            <a:ext cx="10873208" cy="6264696"/>
            <a:chOff x="496144" y="3072408"/>
            <a:chExt cx="10873208" cy="6264696"/>
          </a:xfrm>
        </p:grpSpPr>
        <p:cxnSp>
          <p:nvCxnSpPr>
            <p:cNvPr id="195" name="Straight Arrow Connector 194"/>
            <p:cNvCxnSpPr/>
            <p:nvPr/>
          </p:nvCxnSpPr>
          <p:spPr bwMode="auto">
            <a:xfrm>
              <a:off x="4960640" y="7176864"/>
              <a:ext cx="17130" cy="1296144"/>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196" name="Straight Arrow Connector 195"/>
            <p:cNvCxnSpPr/>
            <p:nvPr/>
          </p:nvCxnSpPr>
          <p:spPr bwMode="auto">
            <a:xfrm>
              <a:off x="4960640" y="4368552"/>
              <a:ext cx="17130" cy="1368152"/>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192" name="Straight Arrow Connector 191"/>
            <p:cNvCxnSpPr/>
            <p:nvPr/>
          </p:nvCxnSpPr>
          <p:spPr bwMode="auto">
            <a:xfrm>
              <a:off x="7391782" y="7176864"/>
              <a:ext cx="17130" cy="1296144"/>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191" name="Straight Arrow Connector 190"/>
            <p:cNvCxnSpPr/>
            <p:nvPr/>
          </p:nvCxnSpPr>
          <p:spPr bwMode="auto">
            <a:xfrm>
              <a:off x="7391782" y="4368552"/>
              <a:ext cx="17130" cy="1368152"/>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6" name="Rectangle 95"/>
            <p:cNvSpPr/>
            <p:nvPr/>
          </p:nvSpPr>
          <p:spPr bwMode="auto">
            <a:xfrm>
              <a:off x="1864296" y="6672808"/>
              <a:ext cx="2952328" cy="504056"/>
            </a:xfrm>
            <a:prstGeom prst="rect">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Distributed version of G.8031 SNC Protection Processes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97" name="Rectangle 96"/>
            <p:cNvSpPr/>
            <p:nvPr/>
          </p:nvSpPr>
          <p:spPr bwMode="auto">
            <a:xfrm>
              <a:off x="1864296"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a:off x="1864296"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1864296"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1864296"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 name="Rectangle 100"/>
            <p:cNvSpPr/>
            <p:nvPr/>
          </p:nvSpPr>
          <p:spPr bwMode="auto">
            <a:xfrm>
              <a:off x="1864296"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2" name="Rectangle 101"/>
            <p:cNvSpPr/>
            <p:nvPr/>
          </p:nvSpPr>
          <p:spPr bwMode="auto">
            <a:xfrm>
              <a:off x="1864296"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2872408"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2872408"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2872408"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2872408"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7" name="Rectangle 106"/>
            <p:cNvSpPr/>
            <p:nvPr/>
          </p:nvSpPr>
          <p:spPr bwMode="auto">
            <a:xfrm>
              <a:off x="2872408"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8" name="Rectangle 107"/>
            <p:cNvSpPr/>
            <p:nvPr/>
          </p:nvSpPr>
          <p:spPr bwMode="auto">
            <a:xfrm>
              <a:off x="2872408"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3880520"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3880520"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 name="Rectangle 110"/>
            <p:cNvSpPr/>
            <p:nvPr/>
          </p:nvSpPr>
          <p:spPr bwMode="auto">
            <a:xfrm>
              <a:off x="3880520"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2" name="Rectangle 111"/>
            <p:cNvSpPr/>
            <p:nvPr/>
          </p:nvSpPr>
          <p:spPr bwMode="auto">
            <a:xfrm>
              <a:off x="3880520"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3" name="Rectangle 112"/>
            <p:cNvSpPr/>
            <p:nvPr/>
          </p:nvSpPr>
          <p:spPr bwMode="auto">
            <a:xfrm>
              <a:off x="3880520"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4" name="Rectangle 113"/>
            <p:cNvSpPr/>
            <p:nvPr/>
          </p:nvSpPr>
          <p:spPr bwMode="auto">
            <a:xfrm>
              <a:off x="3880520"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20" name="Straight Connector 119"/>
            <p:cNvCxnSpPr/>
            <p:nvPr/>
          </p:nvCxnSpPr>
          <p:spPr bwMode="auto">
            <a:xfrm flipV="1">
              <a:off x="2296344" y="8473008"/>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flipV="1">
              <a:off x="3304456" y="8473008"/>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22" name="Freeform 121"/>
            <p:cNvSpPr/>
            <p:nvPr/>
          </p:nvSpPr>
          <p:spPr bwMode="auto">
            <a:xfrm flipV="1">
              <a:off x="4384577" y="8464443"/>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2296344" y="8741876"/>
              <a:ext cx="700833"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124" name="TextBox 123"/>
            <p:cNvSpPr txBox="1"/>
            <p:nvPr/>
          </p:nvSpPr>
          <p:spPr>
            <a:xfrm>
              <a:off x="3304456" y="8741876"/>
              <a:ext cx="710451" cy="523220"/>
            </a:xfrm>
            <a:prstGeom prst="rect">
              <a:avLst/>
            </a:prstGeom>
            <a:noFill/>
          </p:spPr>
          <p:txBody>
            <a:bodyPr wrap="none" rtlCol="0">
              <a:spAutoFit/>
            </a:bodyPr>
            <a:lstStyle/>
            <a:p>
              <a:r>
                <a:rPr lang="en-US" sz="1400" dirty="0" smtClean="0"/>
                <a:t>I-NNI</a:t>
              </a:r>
            </a:p>
            <a:p>
              <a:r>
                <a:rPr lang="en-US" sz="1400" dirty="0" smtClean="0"/>
                <a:t>Link b</a:t>
              </a:r>
              <a:endParaRPr lang="en-GB" sz="1400" dirty="0"/>
            </a:p>
          </p:txBody>
        </p:sp>
        <p:sp>
          <p:nvSpPr>
            <p:cNvPr id="126" name="Rectangle 125"/>
            <p:cNvSpPr/>
            <p:nvPr/>
          </p:nvSpPr>
          <p:spPr bwMode="auto">
            <a:xfrm flipH="1">
              <a:off x="7624936" y="6672808"/>
              <a:ext cx="2952328" cy="504056"/>
            </a:xfrm>
            <a:prstGeom prst="rect">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Distributed version of G.8031 SNC Protection Processes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127" name="Rectangle 126"/>
            <p:cNvSpPr/>
            <p:nvPr/>
          </p:nvSpPr>
          <p:spPr bwMode="auto">
            <a:xfrm flipH="1">
              <a:off x="9641160"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9641160"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9641160"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9641160"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9641160"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Rectangle 131"/>
            <p:cNvSpPr/>
            <p:nvPr/>
          </p:nvSpPr>
          <p:spPr bwMode="auto">
            <a:xfrm flipH="1">
              <a:off x="9641160"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3" name="Rectangle 132"/>
            <p:cNvSpPr/>
            <p:nvPr/>
          </p:nvSpPr>
          <p:spPr bwMode="auto">
            <a:xfrm flipH="1">
              <a:off x="8633048"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flipH="1">
              <a:off x="8633048"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flipH="1">
              <a:off x="8633048"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flipH="1">
              <a:off x="8633048"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flipH="1">
              <a:off x="8633048"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8" name="Rectangle 137"/>
            <p:cNvSpPr/>
            <p:nvPr/>
          </p:nvSpPr>
          <p:spPr bwMode="auto">
            <a:xfrm flipH="1">
              <a:off x="8633048"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flipH="1">
              <a:off x="7624936"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flipH="1">
              <a:off x="7624936"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flipH="1">
              <a:off x="7624936"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flipH="1">
              <a:off x="7624936"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Rectangle 142"/>
            <p:cNvSpPr/>
            <p:nvPr/>
          </p:nvSpPr>
          <p:spPr bwMode="auto">
            <a:xfrm flipH="1">
              <a:off x="7624936"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4" name="Rectangle 143"/>
            <p:cNvSpPr/>
            <p:nvPr/>
          </p:nvSpPr>
          <p:spPr bwMode="auto">
            <a:xfrm flipH="1">
              <a:off x="7624936"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50" name="Straight Connector 149"/>
            <p:cNvCxnSpPr/>
            <p:nvPr/>
          </p:nvCxnSpPr>
          <p:spPr bwMode="auto">
            <a:xfrm flipH="1" flipV="1">
              <a:off x="10145216" y="8473008"/>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51" name="Straight Connector 150"/>
            <p:cNvCxnSpPr/>
            <p:nvPr/>
          </p:nvCxnSpPr>
          <p:spPr bwMode="auto">
            <a:xfrm flipV="1">
              <a:off x="9137104" y="8473008"/>
              <a:ext cx="0" cy="792088"/>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52" name="Freeform 151"/>
            <p:cNvSpPr/>
            <p:nvPr/>
          </p:nvSpPr>
          <p:spPr bwMode="auto">
            <a:xfrm flipH="1" flipV="1">
              <a:off x="7048871" y="8464443"/>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53" name="TextBox 152"/>
            <p:cNvSpPr txBox="1"/>
            <p:nvPr/>
          </p:nvSpPr>
          <p:spPr>
            <a:xfrm flipH="1">
              <a:off x="9444383" y="8741876"/>
              <a:ext cx="710451" cy="523220"/>
            </a:xfrm>
            <a:prstGeom prst="rect">
              <a:avLst/>
            </a:prstGeom>
            <a:noFill/>
          </p:spPr>
          <p:txBody>
            <a:bodyPr wrap="none" rtlCol="0">
              <a:spAutoFit/>
            </a:bodyPr>
            <a:lstStyle/>
            <a:p>
              <a:r>
                <a:rPr lang="en-US" sz="1400" dirty="0" smtClean="0"/>
                <a:t>I-NNI</a:t>
              </a:r>
            </a:p>
            <a:p>
              <a:r>
                <a:rPr lang="en-US" sz="1400" dirty="0" smtClean="0"/>
                <a:t>Link e</a:t>
              </a:r>
              <a:endParaRPr lang="en-GB" sz="1400" dirty="0"/>
            </a:p>
          </p:txBody>
        </p:sp>
        <p:sp>
          <p:nvSpPr>
            <p:cNvPr id="154" name="TextBox 153"/>
            <p:cNvSpPr txBox="1"/>
            <p:nvPr/>
          </p:nvSpPr>
          <p:spPr>
            <a:xfrm flipH="1">
              <a:off x="8426653" y="8741876"/>
              <a:ext cx="710451" cy="523220"/>
            </a:xfrm>
            <a:prstGeom prst="rect">
              <a:avLst/>
            </a:prstGeom>
            <a:noFill/>
          </p:spPr>
          <p:txBody>
            <a:bodyPr wrap="none" rtlCol="0">
              <a:spAutoFit/>
            </a:bodyPr>
            <a:lstStyle/>
            <a:p>
              <a:r>
                <a:rPr lang="en-US" sz="1400" dirty="0" smtClean="0"/>
                <a:t>I-NNI</a:t>
              </a:r>
            </a:p>
            <a:p>
              <a:r>
                <a:rPr lang="en-US" sz="1400" dirty="0" smtClean="0"/>
                <a:t>Link d</a:t>
              </a:r>
              <a:endParaRPr lang="en-GB" sz="1400" dirty="0"/>
            </a:p>
          </p:txBody>
        </p:sp>
        <p:sp>
          <p:nvSpPr>
            <p:cNvPr id="25" name="Rectangle 24"/>
            <p:cNvSpPr/>
            <p:nvPr/>
          </p:nvSpPr>
          <p:spPr bwMode="auto">
            <a:xfrm>
              <a:off x="1864296" y="5664696"/>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2" name="Rectangle 1"/>
            <p:cNvSpPr/>
            <p:nvPr/>
          </p:nvSpPr>
          <p:spPr bwMode="auto">
            <a:xfrm>
              <a:off x="1864296"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 name="Rectangle 2"/>
            <p:cNvSpPr/>
            <p:nvPr/>
          </p:nvSpPr>
          <p:spPr bwMode="auto">
            <a:xfrm>
              <a:off x="1864296"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 name="Rectangle 3"/>
            <p:cNvSpPr/>
            <p:nvPr/>
          </p:nvSpPr>
          <p:spPr bwMode="auto">
            <a:xfrm>
              <a:off x="1864296"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a:off x="1864296"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864296"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64296"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a:off x="2872408"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2872408"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2872408"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72408"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72408"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72408"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3880520"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3880520"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3880520"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80520"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80520"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3880520"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1864296" y="6168752"/>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a:t>
              </a:r>
              <a:r>
                <a:rPr kumimoji="0" lang="en-US" sz="1200" b="1" i="0" u="none" strike="noStrike" cap="none" normalizeH="0" dirty="0" smtClean="0">
                  <a:ln>
                    <a:noFill/>
                  </a:ln>
                  <a:solidFill>
                    <a:schemeClr val="tx1"/>
                  </a:solidFill>
                  <a:effectLst/>
                  <a:latin typeface="Arial" charset="0"/>
                  <a:ea typeface="MS PGothic" pitchFamily="34" charset="-128"/>
                </a:rPr>
                <a:t>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1" name="TextBox 20"/>
            <p:cNvSpPr txBox="1"/>
            <p:nvPr/>
          </p:nvSpPr>
          <p:spPr>
            <a:xfrm>
              <a:off x="3066830" y="6056094"/>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cxnSp>
          <p:nvCxnSpPr>
            <p:cNvPr id="47" name="Straight Connector 46"/>
            <p:cNvCxnSpPr/>
            <p:nvPr/>
          </p:nvCxnSpPr>
          <p:spPr bwMode="auto">
            <a:xfrm>
              <a:off x="2296344" y="3144416"/>
              <a:ext cx="0"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48" name="Straight Connector 47"/>
            <p:cNvCxnSpPr/>
            <p:nvPr/>
          </p:nvCxnSpPr>
          <p:spPr bwMode="auto">
            <a:xfrm flipH="1">
              <a:off x="3304456" y="3144416"/>
              <a:ext cx="4392488"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56" name="Freeform 55"/>
            <p:cNvSpPr/>
            <p:nvPr/>
          </p:nvSpPr>
          <p:spPr bwMode="auto">
            <a:xfrm>
              <a:off x="4384577" y="4152528"/>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57" name="TextBox 56"/>
            <p:cNvSpPr txBox="1"/>
            <p:nvPr/>
          </p:nvSpPr>
          <p:spPr>
            <a:xfrm>
              <a:off x="2296344" y="3576464"/>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1</a:t>
              </a:r>
              <a:endParaRPr lang="en-GB" sz="1400" dirty="0">
                <a:solidFill>
                  <a:srgbClr val="C00000"/>
                </a:solidFill>
              </a:endParaRPr>
            </a:p>
          </p:txBody>
        </p:sp>
        <p:sp>
          <p:nvSpPr>
            <p:cNvPr id="58" name="TextBox 57"/>
            <p:cNvSpPr txBox="1"/>
            <p:nvPr/>
          </p:nvSpPr>
          <p:spPr>
            <a:xfrm>
              <a:off x="3448472" y="3576464"/>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2</a:t>
              </a:r>
              <a:endParaRPr lang="en-GB" sz="1400" dirty="0">
                <a:solidFill>
                  <a:srgbClr val="C00000"/>
                </a:solidFill>
              </a:endParaRPr>
            </a:p>
          </p:txBody>
        </p:sp>
        <p:sp>
          <p:nvSpPr>
            <p:cNvPr id="59" name="TextBox 58"/>
            <p:cNvSpPr txBox="1"/>
            <p:nvPr/>
          </p:nvSpPr>
          <p:spPr>
            <a:xfrm>
              <a:off x="5464696" y="8165231"/>
              <a:ext cx="1440160" cy="307777"/>
            </a:xfrm>
            <a:prstGeom prst="rect">
              <a:avLst/>
            </a:prstGeom>
            <a:noFill/>
          </p:spPr>
          <p:txBody>
            <a:bodyPr wrap="square" rtlCol="0">
              <a:spAutoFit/>
            </a:bodyPr>
            <a:lstStyle/>
            <a:p>
              <a:pPr algn="ctr"/>
              <a:r>
                <a:rPr lang="en-US" sz="1400" dirty="0" smtClean="0">
                  <a:solidFill>
                    <a:srgbClr val="C00000"/>
                  </a:solidFill>
                </a:rPr>
                <a:t>Intra-DAS Link</a:t>
              </a:r>
              <a:endParaRPr lang="en-GB" sz="1400" dirty="0">
                <a:solidFill>
                  <a:srgbClr val="C00000"/>
                </a:solidFill>
              </a:endParaRPr>
            </a:p>
          </p:txBody>
        </p:sp>
        <p:sp>
          <p:nvSpPr>
            <p:cNvPr id="52" name="Rectangle 51"/>
            <p:cNvSpPr/>
            <p:nvPr/>
          </p:nvSpPr>
          <p:spPr bwMode="auto">
            <a:xfrm flipH="1">
              <a:off x="7624936" y="5664696"/>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53" name="Rectangle 52"/>
            <p:cNvSpPr/>
            <p:nvPr/>
          </p:nvSpPr>
          <p:spPr bwMode="auto">
            <a:xfrm flipH="1">
              <a:off x="9641160"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 name="Rectangle 60"/>
            <p:cNvSpPr/>
            <p:nvPr/>
          </p:nvSpPr>
          <p:spPr bwMode="auto">
            <a:xfrm flipH="1">
              <a:off x="9641160"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flipH="1">
              <a:off x="9641160"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5" name="Rectangle 64"/>
            <p:cNvSpPr/>
            <p:nvPr/>
          </p:nvSpPr>
          <p:spPr bwMode="auto">
            <a:xfrm flipH="1">
              <a:off x="9641160"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6" name="Rectangle 65"/>
            <p:cNvSpPr/>
            <p:nvPr/>
          </p:nvSpPr>
          <p:spPr bwMode="auto">
            <a:xfrm flipH="1">
              <a:off x="9641160"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flipH="1">
              <a:off x="9641160"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flipH="1">
              <a:off x="8633048"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9" name="Rectangle 68"/>
            <p:cNvSpPr/>
            <p:nvPr/>
          </p:nvSpPr>
          <p:spPr bwMode="auto">
            <a:xfrm flipH="1">
              <a:off x="8633048"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0" name="Rectangle 69"/>
            <p:cNvSpPr/>
            <p:nvPr/>
          </p:nvSpPr>
          <p:spPr bwMode="auto">
            <a:xfrm flipH="1">
              <a:off x="8633048"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1" name="Rectangle 70"/>
            <p:cNvSpPr/>
            <p:nvPr/>
          </p:nvSpPr>
          <p:spPr bwMode="auto">
            <a:xfrm flipH="1">
              <a:off x="8633048"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flipH="1">
              <a:off x="8633048"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flipH="1">
              <a:off x="8633048"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4" name="Rectangle 73"/>
            <p:cNvSpPr/>
            <p:nvPr/>
          </p:nvSpPr>
          <p:spPr bwMode="auto">
            <a:xfrm flipH="1">
              <a:off x="7624936"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5" name="Rectangle 74"/>
            <p:cNvSpPr/>
            <p:nvPr/>
          </p:nvSpPr>
          <p:spPr bwMode="auto">
            <a:xfrm flipH="1">
              <a:off x="7624936"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6" name="Rectangle 75"/>
            <p:cNvSpPr/>
            <p:nvPr/>
          </p:nvSpPr>
          <p:spPr bwMode="auto">
            <a:xfrm flipH="1">
              <a:off x="7624936"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7" name="Rectangle 76"/>
            <p:cNvSpPr/>
            <p:nvPr/>
          </p:nvSpPr>
          <p:spPr bwMode="auto">
            <a:xfrm flipH="1">
              <a:off x="7624936"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8" name="Rectangle 77"/>
            <p:cNvSpPr/>
            <p:nvPr/>
          </p:nvSpPr>
          <p:spPr bwMode="auto">
            <a:xfrm flipH="1">
              <a:off x="7624936"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9" name="Rectangle 78"/>
            <p:cNvSpPr/>
            <p:nvPr/>
          </p:nvSpPr>
          <p:spPr bwMode="auto">
            <a:xfrm flipH="1">
              <a:off x="7624936"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 name="Rectangle 79"/>
            <p:cNvSpPr/>
            <p:nvPr/>
          </p:nvSpPr>
          <p:spPr bwMode="auto">
            <a:xfrm flipH="1">
              <a:off x="7624936" y="6168752"/>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81" name="TextBox 80"/>
            <p:cNvSpPr txBox="1"/>
            <p:nvPr/>
          </p:nvSpPr>
          <p:spPr>
            <a:xfrm flipH="1">
              <a:off x="8772899" y="6056094"/>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cxnSp>
          <p:nvCxnSpPr>
            <p:cNvPr id="88" name="Straight Connector 87"/>
            <p:cNvCxnSpPr/>
            <p:nvPr/>
          </p:nvCxnSpPr>
          <p:spPr bwMode="auto">
            <a:xfrm>
              <a:off x="10145216" y="3072408"/>
              <a:ext cx="0" cy="1296144"/>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89" name="Straight Connector 88"/>
            <p:cNvCxnSpPr/>
            <p:nvPr/>
          </p:nvCxnSpPr>
          <p:spPr bwMode="auto">
            <a:xfrm>
              <a:off x="4888632" y="3216424"/>
              <a:ext cx="4248472" cy="1152128"/>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90" name="Freeform 89"/>
            <p:cNvSpPr/>
            <p:nvPr/>
          </p:nvSpPr>
          <p:spPr bwMode="auto">
            <a:xfrm flipH="1">
              <a:off x="7048871" y="4152528"/>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91" name="TextBox 90"/>
            <p:cNvSpPr txBox="1"/>
            <p:nvPr/>
          </p:nvSpPr>
          <p:spPr>
            <a:xfrm flipH="1">
              <a:off x="9444383" y="3576464"/>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4</a:t>
              </a:r>
              <a:endParaRPr lang="en-GB" sz="1400" dirty="0">
                <a:solidFill>
                  <a:srgbClr val="C00000"/>
                </a:solidFill>
              </a:endParaRPr>
            </a:p>
          </p:txBody>
        </p:sp>
        <p:sp>
          <p:nvSpPr>
            <p:cNvPr id="92" name="TextBox 91"/>
            <p:cNvSpPr txBox="1"/>
            <p:nvPr/>
          </p:nvSpPr>
          <p:spPr>
            <a:xfrm flipH="1">
              <a:off x="8056984" y="3576464"/>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3</a:t>
              </a:r>
              <a:endParaRPr lang="en-GB" sz="1400" dirty="0">
                <a:solidFill>
                  <a:srgbClr val="C00000"/>
                </a:solidFill>
              </a:endParaRPr>
            </a:p>
          </p:txBody>
        </p:sp>
        <p:sp>
          <p:nvSpPr>
            <p:cNvPr id="116" name="TextBox 115"/>
            <p:cNvSpPr txBox="1"/>
            <p:nvPr/>
          </p:nvSpPr>
          <p:spPr>
            <a:xfrm>
              <a:off x="3066830" y="6600800"/>
              <a:ext cx="607539" cy="184666"/>
            </a:xfrm>
            <a:prstGeom prst="rect">
              <a:avLst/>
            </a:prstGeom>
            <a:solidFill>
              <a:schemeClr val="bg1"/>
            </a:solidFill>
          </p:spPr>
          <p:txBody>
            <a:bodyPr wrap="none" lIns="0" tIns="0" rIns="0" bIns="0" rtlCol="0">
              <a:spAutoFit/>
            </a:bodyPr>
            <a:lstStyle/>
            <a:p>
              <a:r>
                <a:rPr lang="en-US" sz="1200" dirty="0" smtClean="0"/>
                <a:t>(EISS N)</a:t>
              </a:r>
              <a:endParaRPr lang="en-GB" sz="1200" dirty="0"/>
            </a:p>
          </p:txBody>
        </p:sp>
        <p:sp>
          <p:nvSpPr>
            <p:cNvPr id="146" name="TextBox 145"/>
            <p:cNvSpPr txBox="1"/>
            <p:nvPr/>
          </p:nvSpPr>
          <p:spPr>
            <a:xfrm flipH="1">
              <a:off x="8772899" y="6600800"/>
              <a:ext cx="607539" cy="184666"/>
            </a:xfrm>
            <a:prstGeom prst="rect">
              <a:avLst/>
            </a:prstGeom>
            <a:solidFill>
              <a:schemeClr val="bg1"/>
            </a:solidFill>
          </p:spPr>
          <p:txBody>
            <a:bodyPr wrap="none" lIns="0" tIns="0" rIns="0" bIns="0" rtlCol="0">
              <a:spAutoFit/>
            </a:bodyPr>
            <a:lstStyle/>
            <a:p>
              <a:r>
                <a:rPr lang="en-US" sz="1200" dirty="0" smtClean="0"/>
                <a:t>(EISS N)</a:t>
              </a:r>
              <a:endParaRPr lang="en-GB" sz="1200" dirty="0"/>
            </a:p>
          </p:txBody>
        </p:sp>
        <p:sp>
          <p:nvSpPr>
            <p:cNvPr id="167" name="Freeform 166"/>
            <p:cNvSpPr/>
            <p:nvPr/>
          </p:nvSpPr>
          <p:spPr bwMode="auto">
            <a:xfrm>
              <a:off x="5369168" y="4138246"/>
              <a:ext cx="1679703" cy="4325816"/>
            </a:xfrm>
            <a:custGeom>
              <a:avLst/>
              <a:gdLst>
                <a:gd name="connsiteX0" fmla="*/ 0 w 1547446"/>
                <a:gd name="connsiteY0" fmla="*/ 23446 h 4325816"/>
                <a:gd name="connsiteX1" fmla="*/ 0 w 1547446"/>
                <a:gd name="connsiteY1" fmla="*/ 4314092 h 4325816"/>
                <a:gd name="connsiteX2" fmla="*/ 1524000 w 1547446"/>
                <a:gd name="connsiteY2" fmla="*/ 4325816 h 4325816"/>
                <a:gd name="connsiteX3" fmla="*/ 1547446 w 1547446"/>
                <a:gd name="connsiteY3" fmla="*/ 0 h 4325816"/>
              </a:gdLst>
              <a:ahLst/>
              <a:cxnLst>
                <a:cxn ang="0">
                  <a:pos x="connsiteX0" y="connsiteY0"/>
                </a:cxn>
                <a:cxn ang="0">
                  <a:pos x="connsiteX1" y="connsiteY1"/>
                </a:cxn>
                <a:cxn ang="0">
                  <a:pos x="connsiteX2" y="connsiteY2"/>
                </a:cxn>
                <a:cxn ang="0">
                  <a:pos x="connsiteX3" y="connsiteY3"/>
                </a:cxn>
              </a:cxnLst>
              <a:rect l="l" t="t" r="r" b="b"/>
              <a:pathLst>
                <a:path w="1547446" h="4325816">
                  <a:moveTo>
                    <a:pt x="0" y="23446"/>
                  </a:moveTo>
                  <a:lnTo>
                    <a:pt x="0" y="4314092"/>
                  </a:lnTo>
                  <a:lnTo>
                    <a:pt x="1524000" y="4325816"/>
                  </a:lnTo>
                  <a:lnTo>
                    <a:pt x="1547446" y="0"/>
                  </a:lnTo>
                </a:path>
              </a:pathLst>
            </a:cu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cxnSp>
          <p:nvCxnSpPr>
            <p:cNvPr id="169" name="Straight Connector 168"/>
            <p:cNvCxnSpPr>
              <a:stCxn id="122" idx="2"/>
              <a:endCxn id="152" idx="2"/>
            </p:cNvCxnSpPr>
            <p:nvPr/>
          </p:nvCxnSpPr>
          <p:spPr bwMode="auto">
            <a:xfrm>
              <a:off x="5392689" y="8689032"/>
              <a:ext cx="165618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78" name="TextBox 177"/>
            <p:cNvSpPr txBox="1"/>
            <p:nvPr/>
          </p:nvSpPr>
          <p:spPr>
            <a:xfrm>
              <a:off x="5248672" y="8689032"/>
              <a:ext cx="1872208" cy="307777"/>
            </a:xfrm>
            <a:prstGeom prst="rect">
              <a:avLst/>
            </a:prstGeom>
            <a:noFill/>
          </p:spPr>
          <p:txBody>
            <a:bodyPr wrap="square" rtlCol="0">
              <a:spAutoFit/>
            </a:bodyPr>
            <a:lstStyle/>
            <a:p>
              <a:pPr algn="ctr"/>
              <a:r>
                <a:rPr lang="en-US" sz="1400" dirty="0" smtClean="0"/>
                <a:t>Intra-DSNCP Link</a:t>
              </a:r>
              <a:endParaRPr lang="en-GB" sz="1400" dirty="0"/>
            </a:p>
          </p:txBody>
        </p:sp>
        <p:grpSp>
          <p:nvGrpSpPr>
            <p:cNvPr id="23" name="Group 184"/>
            <p:cNvGrpSpPr/>
            <p:nvPr/>
          </p:nvGrpSpPr>
          <p:grpSpPr>
            <a:xfrm>
              <a:off x="1216224" y="3504456"/>
              <a:ext cx="10153128" cy="56148"/>
              <a:chOff x="1216224" y="3576464"/>
              <a:chExt cx="10153128" cy="56148"/>
            </a:xfrm>
          </p:grpSpPr>
          <p:cxnSp>
            <p:nvCxnSpPr>
              <p:cNvPr id="183" name="Straight Connector 182"/>
              <p:cNvCxnSpPr/>
              <p:nvPr/>
            </p:nvCxnSpPr>
            <p:spPr bwMode="auto">
              <a:xfrm>
                <a:off x="1216224" y="3576464"/>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a:off x="1216224" y="3632612"/>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86" name="TextBox 185"/>
            <p:cNvSpPr txBox="1"/>
            <p:nvPr/>
          </p:nvSpPr>
          <p:spPr>
            <a:xfrm>
              <a:off x="496144" y="3360440"/>
              <a:ext cx="742511" cy="338554"/>
            </a:xfrm>
            <a:prstGeom prst="rect">
              <a:avLst/>
            </a:prstGeom>
            <a:noFill/>
          </p:spPr>
          <p:txBody>
            <a:bodyPr wrap="none" rtlCol="0">
              <a:spAutoFit/>
            </a:bodyPr>
            <a:lstStyle/>
            <a:p>
              <a:r>
                <a:rPr lang="en-US" sz="1600" dirty="0" smtClean="0"/>
                <a:t>E-NNI</a:t>
              </a:r>
            </a:p>
          </p:txBody>
        </p:sp>
        <p:sp>
          <p:nvSpPr>
            <p:cNvPr id="187" name="TextBox 186"/>
            <p:cNvSpPr txBox="1"/>
            <p:nvPr/>
          </p:nvSpPr>
          <p:spPr>
            <a:xfrm rot="5400000">
              <a:off x="4731693" y="4857507"/>
              <a:ext cx="504060"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88" name="TextBox 187"/>
            <p:cNvSpPr txBox="1"/>
            <p:nvPr/>
          </p:nvSpPr>
          <p:spPr>
            <a:xfrm rot="5400000">
              <a:off x="4767697" y="7629817"/>
              <a:ext cx="432052"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89" name="TextBox 188"/>
            <p:cNvSpPr txBox="1"/>
            <p:nvPr/>
          </p:nvSpPr>
          <p:spPr>
            <a:xfrm rot="16200000" flipH="1">
              <a:off x="7205808" y="7665823"/>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90" name="TextBox 189"/>
            <p:cNvSpPr txBox="1"/>
            <p:nvPr/>
          </p:nvSpPr>
          <p:spPr>
            <a:xfrm rot="16200000" flipH="1">
              <a:off x="7183527" y="4965523"/>
              <a:ext cx="43204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grpSp>
      <p:sp>
        <p:nvSpPr>
          <p:cNvPr id="147" name="Isosceles Triangle 146"/>
          <p:cNvSpPr/>
          <p:nvPr/>
        </p:nvSpPr>
        <p:spPr bwMode="auto">
          <a:xfrm flipV="1">
            <a:off x="1936304" y="5376664"/>
            <a:ext cx="432048" cy="360040"/>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48" name="Isosceles Triangle 147"/>
          <p:cNvSpPr/>
          <p:nvPr/>
        </p:nvSpPr>
        <p:spPr bwMode="auto">
          <a:xfrm flipV="1">
            <a:off x="1936304" y="7176864"/>
            <a:ext cx="288032" cy="288032"/>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49" name="Isosceles Triangle 148"/>
          <p:cNvSpPr/>
          <p:nvPr/>
        </p:nvSpPr>
        <p:spPr bwMode="auto">
          <a:xfrm flipV="1">
            <a:off x="3952528" y="7176864"/>
            <a:ext cx="288032" cy="288032"/>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45" name="Freeform 144"/>
          <p:cNvSpPr/>
          <p:nvPr/>
        </p:nvSpPr>
        <p:spPr bwMode="auto">
          <a:xfrm>
            <a:off x="2069432" y="7028276"/>
            <a:ext cx="336884" cy="2340313"/>
          </a:xfrm>
          <a:custGeom>
            <a:avLst/>
            <a:gdLst>
              <a:gd name="connsiteX0" fmla="*/ 0 w 336884"/>
              <a:gd name="connsiteY0" fmla="*/ 2340313 h 2340313"/>
              <a:gd name="connsiteX1" fmla="*/ 16042 w 336884"/>
              <a:gd name="connsiteY1" fmla="*/ 222756 h 2340313"/>
              <a:gd name="connsiteX2" fmla="*/ 48126 w 336884"/>
              <a:gd name="connsiteY2" fmla="*/ 174629 h 2340313"/>
              <a:gd name="connsiteX3" fmla="*/ 96252 w 336884"/>
              <a:gd name="connsiteY3" fmla="*/ 126503 h 2340313"/>
              <a:gd name="connsiteX4" fmla="*/ 128336 w 336884"/>
              <a:gd name="connsiteY4" fmla="*/ 78377 h 2340313"/>
              <a:gd name="connsiteX5" fmla="*/ 176463 w 336884"/>
              <a:gd name="connsiteY5" fmla="*/ 62335 h 2340313"/>
              <a:gd name="connsiteX6" fmla="*/ 336884 w 336884"/>
              <a:gd name="connsiteY6" fmla="*/ 30250 h 2340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6884" h="2340313">
                <a:moveTo>
                  <a:pt x="0" y="2340313"/>
                </a:moveTo>
                <a:cubicBezTo>
                  <a:pt x="5347" y="1634461"/>
                  <a:pt x="360" y="928454"/>
                  <a:pt x="16042" y="222756"/>
                </a:cubicBezTo>
                <a:cubicBezTo>
                  <a:pt x="16470" y="203480"/>
                  <a:pt x="35783" y="189441"/>
                  <a:pt x="48126" y="174629"/>
                </a:cubicBezTo>
                <a:cubicBezTo>
                  <a:pt x="62650" y="157200"/>
                  <a:pt x="81728" y="143931"/>
                  <a:pt x="96252" y="126503"/>
                </a:cubicBezTo>
                <a:cubicBezTo>
                  <a:pt x="108595" y="111692"/>
                  <a:pt x="113281" y="90421"/>
                  <a:pt x="128336" y="78377"/>
                </a:cubicBezTo>
                <a:cubicBezTo>
                  <a:pt x="141541" y="67813"/>
                  <a:pt x="160421" y="67682"/>
                  <a:pt x="176463" y="62335"/>
                </a:cubicBezTo>
                <a:cubicBezTo>
                  <a:pt x="238796" y="0"/>
                  <a:pt x="193422" y="30250"/>
                  <a:pt x="336884" y="3025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57" name="TextBox 156"/>
          <p:cNvSpPr txBox="1"/>
          <p:nvPr/>
        </p:nvSpPr>
        <p:spPr>
          <a:xfrm>
            <a:off x="2512368" y="4726845"/>
            <a:ext cx="1800200" cy="3170099"/>
          </a:xfrm>
          <a:prstGeom prst="rect">
            <a:avLst/>
          </a:prstGeom>
          <a:noFill/>
        </p:spPr>
        <p:txBody>
          <a:bodyPr wrap="square" rtlCol="0">
            <a:spAutoFit/>
          </a:bodyPr>
          <a:lstStyle/>
          <a:p>
            <a:pPr algn="ctr"/>
            <a:r>
              <a:rPr lang="en-US" sz="20000" dirty="0" smtClean="0">
                <a:solidFill>
                  <a:srgbClr val="FF0000"/>
                </a:solidFill>
              </a:rPr>
              <a:t>X</a:t>
            </a:r>
            <a:endParaRPr lang="en-GB" sz="20000" dirty="0">
              <a:solidFill>
                <a:srgbClr val="FF0000"/>
              </a:solidFill>
            </a:endParaRPr>
          </a:p>
        </p:txBody>
      </p:sp>
      <p:sp>
        <p:nvSpPr>
          <p:cNvPr id="155" name="Isosceles Triangle 154"/>
          <p:cNvSpPr/>
          <p:nvPr/>
        </p:nvSpPr>
        <p:spPr bwMode="auto">
          <a:xfrm flipV="1">
            <a:off x="8128992" y="7176864"/>
            <a:ext cx="288032" cy="288032"/>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56" name="Isosceles Triangle 155"/>
          <p:cNvSpPr/>
          <p:nvPr/>
        </p:nvSpPr>
        <p:spPr bwMode="auto">
          <a:xfrm flipV="1">
            <a:off x="9137104" y="7176864"/>
            <a:ext cx="288032" cy="288032"/>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59" name="Freeform 158"/>
          <p:cNvSpPr/>
          <p:nvPr/>
        </p:nvSpPr>
        <p:spPr bwMode="auto">
          <a:xfrm>
            <a:off x="5486400" y="3253894"/>
            <a:ext cx="3801979" cy="6130738"/>
          </a:xfrm>
          <a:custGeom>
            <a:avLst/>
            <a:gdLst>
              <a:gd name="connsiteX0" fmla="*/ 3801979 w 3801979"/>
              <a:gd name="connsiteY0" fmla="*/ 6130738 h 6130738"/>
              <a:gd name="connsiteX1" fmla="*/ 3785937 w 3801979"/>
              <a:gd name="connsiteY1" fmla="*/ 3997138 h 6130738"/>
              <a:gd name="connsiteX2" fmla="*/ 3737811 w 3801979"/>
              <a:gd name="connsiteY2" fmla="*/ 3708380 h 6130738"/>
              <a:gd name="connsiteX3" fmla="*/ 3673642 w 3801979"/>
              <a:gd name="connsiteY3" fmla="*/ 3628169 h 6130738"/>
              <a:gd name="connsiteX4" fmla="*/ 3625516 w 3801979"/>
              <a:gd name="connsiteY4" fmla="*/ 3531917 h 6130738"/>
              <a:gd name="connsiteX5" fmla="*/ 3609474 w 3801979"/>
              <a:gd name="connsiteY5" fmla="*/ 3483790 h 6130738"/>
              <a:gd name="connsiteX6" fmla="*/ 3609474 w 3801979"/>
              <a:gd name="connsiteY6" fmla="*/ 1895622 h 6130738"/>
              <a:gd name="connsiteX7" fmla="*/ 3641558 w 3801979"/>
              <a:gd name="connsiteY7" fmla="*/ 1526653 h 6130738"/>
              <a:gd name="connsiteX8" fmla="*/ 3689684 w 3801979"/>
              <a:gd name="connsiteY8" fmla="*/ 1205811 h 6130738"/>
              <a:gd name="connsiteX9" fmla="*/ 3721768 w 3801979"/>
              <a:gd name="connsiteY9" fmla="*/ 1157685 h 6130738"/>
              <a:gd name="connsiteX10" fmla="*/ 3705726 w 3801979"/>
              <a:gd name="connsiteY10" fmla="*/ 1045390 h 6130738"/>
              <a:gd name="connsiteX11" fmla="*/ 3657600 w 3801979"/>
              <a:gd name="connsiteY11" fmla="*/ 997264 h 6130738"/>
              <a:gd name="connsiteX12" fmla="*/ 3545305 w 3801979"/>
              <a:gd name="connsiteY12" fmla="*/ 949138 h 6130738"/>
              <a:gd name="connsiteX13" fmla="*/ 3481137 w 3801979"/>
              <a:gd name="connsiteY13" fmla="*/ 917053 h 6130738"/>
              <a:gd name="connsiteX14" fmla="*/ 3433011 w 3801979"/>
              <a:gd name="connsiteY14" fmla="*/ 884969 h 6130738"/>
              <a:gd name="connsiteX15" fmla="*/ 3208421 w 3801979"/>
              <a:gd name="connsiteY15" fmla="*/ 852885 h 6130738"/>
              <a:gd name="connsiteX16" fmla="*/ 3096126 w 3801979"/>
              <a:gd name="connsiteY16" fmla="*/ 820801 h 6130738"/>
              <a:gd name="connsiteX17" fmla="*/ 2871537 w 3801979"/>
              <a:gd name="connsiteY17" fmla="*/ 788717 h 6130738"/>
              <a:gd name="connsiteX18" fmla="*/ 2775284 w 3801979"/>
              <a:gd name="connsiteY18" fmla="*/ 740590 h 6130738"/>
              <a:gd name="connsiteX19" fmla="*/ 2582779 w 3801979"/>
              <a:gd name="connsiteY19" fmla="*/ 692464 h 6130738"/>
              <a:gd name="connsiteX20" fmla="*/ 2486526 w 3801979"/>
              <a:gd name="connsiteY20" fmla="*/ 644338 h 6130738"/>
              <a:gd name="connsiteX21" fmla="*/ 2422358 w 3801979"/>
              <a:gd name="connsiteY21" fmla="*/ 612253 h 6130738"/>
              <a:gd name="connsiteX22" fmla="*/ 2374232 w 3801979"/>
              <a:gd name="connsiteY22" fmla="*/ 580169 h 6130738"/>
              <a:gd name="connsiteX23" fmla="*/ 2085474 w 3801979"/>
              <a:gd name="connsiteY23" fmla="*/ 532043 h 6130738"/>
              <a:gd name="connsiteX24" fmla="*/ 2037347 w 3801979"/>
              <a:gd name="connsiteY24" fmla="*/ 516001 h 6130738"/>
              <a:gd name="connsiteX25" fmla="*/ 1876926 w 3801979"/>
              <a:gd name="connsiteY25" fmla="*/ 483917 h 6130738"/>
              <a:gd name="connsiteX26" fmla="*/ 1828800 w 3801979"/>
              <a:gd name="connsiteY26" fmla="*/ 467874 h 6130738"/>
              <a:gd name="connsiteX27" fmla="*/ 1652337 w 3801979"/>
              <a:gd name="connsiteY27" fmla="*/ 403706 h 6130738"/>
              <a:gd name="connsiteX28" fmla="*/ 1411705 w 3801979"/>
              <a:gd name="connsiteY28" fmla="*/ 355580 h 6130738"/>
              <a:gd name="connsiteX29" fmla="*/ 1363579 w 3801979"/>
              <a:gd name="connsiteY29" fmla="*/ 339538 h 6130738"/>
              <a:gd name="connsiteX30" fmla="*/ 1203158 w 3801979"/>
              <a:gd name="connsiteY30" fmla="*/ 291411 h 6130738"/>
              <a:gd name="connsiteX31" fmla="*/ 1138989 w 3801979"/>
              <a:gd name="connsiteY31" fmla="*/ 259327 h 6130738"/>
              <a:gd name="connsiteX32" fmla="*/ 1026695 w 3801979"/>
              <a:gd name="connsiteY32" fmla="*/ 227243 h 6130738"/>
              <a:gd name="connsiteX33" fmla="*/ 978568 w 3801979"/>
              <a:gd name="connsiteY33" fmla="*/ 211201 h 6130738"/>
              <a:gd name="connsiteX34" fmla="*/ 753979 w 3801979"/>
              <a:gd name="connsiteY34" fmla="*/ 195159 h 6130738"/>
              <a:gd name="connsiteX35" fmla="*/ 513347 w 3801979"/>
              <a:gd name="connsiteY35" fmla="*/ 163074 h 6130738"/>
              <a:gd name="connsiteX36" fmla="*/ 417095 w 3801979"/>
              <a:gd name="connsiteY36" fmla="*/ 147032 h 6130738"/>
              <a:gd name="connsiteX37" fmla="*/ 272716 w 3801979"/>
              <a:gd name="connsiteY37" fmla="*/ 82864 h 6130738"/>
              <a:gd name="connsiteX38" fmla="*/ 224589 w 3801979"/>
              <a:gd name="connsiteY38" fmla="*/ 50780 h 6130738"/>
              <a:gd name="connsiteX39" fmla="*/ 64168 w 3801979"/>
              <a:gd name="connsiteY39" fmla="*/ 2653 h 6130738"/>
              <a:gd name="connsiteX40" fmla="*/ 0 w 3801979"/>
              <a:gd name="connsiteY40" fmla="*/ 2653 h 6130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801979" h="6130738">
                <a:moveTo>
                  <a:pt x="3801979" y="6130738"/>
                </a:moveTo>
                <a:cubicBezTo>
                  <a:pt x="3796632" y="5419538"/>
                  <a:pt x="3795746" y="4708290"/>
                  <a:pt x="3785937" y="3997138"/>
                </a:cubicBezTo>
                <a:cubicBezTo>
                  <a:pt x="3785830" y="3989384"/>
                  <a:pt x="3780413" y="3750982"/>
                  <a:pt x="3737811" y="3708380"/>
                </a:cubicBezTo>
                <a:cubicBezTo>
                  <a:pt x="3707969" y="3678538"/>
                  <a:pt x="3693879" y="3668643"/>
                  <a:pt x="3673642" y="3628169"/>
                </a:cubicBezTo>
                <a:cubicBezTo>
                  <a:pt x="3607225" y="3495336"/>
                  <a:pt x="3717464" y="3669839"/>
                  <a:pt x="3625516" y="3531917"/>
                </a:cubicBezTo>
                <a:cubicBezTo>
                  <a:pt x="3620169" y="3515875"/>
                  <a:pt x="3614120" y="3500049"/>
                  <a:pt x="3609474" y="3483790"/>
                </a:cubicBezTo>
                <a:cubicBezTo>
                  <a:pt x="3470054" y="2995816"/>
                  <a:pt x="3609278" y="1906911"/>
                  <a:pt x="3609474" y="1895622"/>
                </a:cubicBezTo>
                <a:cubicBezTo>
                  <a:pt x="3614741" y="1592749"/>
                  <a:pt x="3593490" y="1670861"/>
                  <a:pt x="3641558" y="1526653"/>
                </a:cubicBezTo>
                <a:cubicBezTo>
                  <a:pt x="3645145" y="1476440"/>
                  <a:pt x="3640564" y="1279490"/>
                  <a:pt x="3689684" y="1205811"/>
                </a:cubicBezTo>
                <a:lnTo>
                  <a:pt x="3721768" y="1157685"/>
                </a:lnTo>
                <a:cubicBezTo>
                  <a:pt x="3716421" y="1120253"/>
                  <a:pt x="3719769" y="1080497"/>
                  <a:pt x="3705726" y="1045390"/>
                </a:cubicBezTo>
                <a:cubicBezTo>
                  <a:pt x="3697300" y="1024326"/>
                  <a:pt x="3675028" y="1011788"/>
                  <a:pt x="3657600" y="997264"/>
                </a:cubicBezTo>
                <a:cubicBezTo>
                  <a:pt x="3610121" y="957698"/>
                  <a:pt x="3606460" y="964427"/>
                  <a:pt x="3545305" y="949138"/>
                </a:cubicBezTo>
                <a:cubicBezTo>
                  <a:pt x="3523916" y="938443"/>
                  <a:pt x="3501900" y="928918"/>
                  <a:pt x="3481137" y="917053"/>
                </a:cubicBezTo>
                <a:cubicBezTo>
                  <a:pt x="3464397" y="907487"/>
                  <a:pt x="3450732" y="892564"/>
                  <a:pt x="3433011" y="884969"/>
                </a:cubicBezTo>
                <a:cubicBezTo>
                  <a:pt x="3379916" y="862214"/>
                  <a:pt x="3236711" y="855714"/>
                  <a:pt x="3208421" y="852885"/>
                </a:cubicBezTo>
                <a:cubicBezTo>
                  <a:pt x="3172483" y="840906"/>
                  <a:pt x="3133537" y="826556"/>
                  <a:pt x="3096126" y="820801"/>
                </a:cubicBezTo>
                <a:cubicBezTo>
                  <a:pt x="2966372" y="800839"/>
                  <a:pt x="2975735" y="814767"/>
                  <a:pt x="2871537" y="788717"/>
                </a:cubicBezTo>
                <a:cubicBezTo>
                  <a:pt x="2771247" y="763644"/>
                  <a:pt x="2876102" y="785398"/>
                  <a:pt x="2775284" y="740590"/>
                </a:cubicBezTo>
                <a:cubicBezTo>
                  <a:pt x="2699017" y="706694"/>
                  <a:pt x="2663492" y="705916"/>
                  <a:pt x="2582779" y="692464"/>
                </a:cubicBezTo>
                <a:cubicBezTo>
                  <a:pt x="2494547" y="663053"/>
                  <a:pt x="2573597" y="694093"/>
                  <a:pt x="2486526" y="644338"/>
                </a:cubicBezTo>
                <a:cubicBezTo>
                  <a:pt x="2465763" y="632473"/>
                  <a:pt x="2443121" y="624118"/>
                  <a:pt x="2422358" y="612253"/>
                </a:cubicBezTo>
                <a:cubicBezTo>
                  <a:pt x="2405618" y="602687"/>
                  <a:pt x="2391850" y="587999"/>
                  <a:pt x="2374232" y="580169"/>
                </a:cubicBezTo>
                <a:cubicBezTo>
                  <a:pt x="2265305" y="531757"/>
                  <a:pt x="2219507" y="543212"/>
                  <a:pt x="2085474" y="532043"/>
                </a:cubicBezTo>
                <a:cubicBezTo>
                  <a:pt x="2069432" y="526696"/>
                  <a:pt x="2053824" y="519803"/>
                  <a:pt x="2037347" y="516001"/>
                </a:cubicBezTo>
                <a:cubicBezTo>
                  <a:pt x="1984211" y="503739"/>
                  <a:pt x="1928660" y="501163"/>
                  <a:pt x="1876926" y="483917"/>
                </a:cubicBezTo>
                <a:cubicBezTo>
                  <a:pt x="1860884" y="478569"/>
                  <a:pt x="1844633" y="473812"/>
                  <a:pt x="1828800" y="467874"/>
                </a:cubicBezTo>
                <a:cubicBezTo>
                  <a:pt x="1765019" y="443956"/>
                  <a:pt x="1719734" y="420555"/>
                  <a:pt x="1652337" y="403706"/>
                </a:cubicBezTo>
                <a:cubicBezTo>
                  <a:pt x="1487317" y="362451"/>
                  <a:pt x="1567652" y="377858"/>
                  <a:pt x="1411705" y="355580"/>
                </a:cubicBezTo>
                <a:cubicBezTo>
                  <a:pt x="1395663" y="350233"/>
                  <a:pt x="1379838" y="344184"/>
                  <a:pt x="1363579" y="339538"/>
                </a:cubicBezTo>
                <a:cubicBezTo>
                  <a:pt x="1309853" y="324187"/>
                  <a:pt x="1253981" y="316822"/>
                  <a:pt x="1203158" y="291411"/>
                </a:cubicBezTo>
                <a:cubicBezTo>
                  <a:pt x="1181768" y="280716"/>
                  <a:pt x="1160970" y="268747"/>
                  <a:pt x="1138989" y="259327"/>
                </a:cubicBezTo>
                <a:cubicBezTo>
                  <a:pt x="1100525" y="242843"/>
                  <a:pt x="1067398" y="238872"/>
                  <a:pt x="1026695" y="227243"/>
                </a:cubicBezTo>
                <a:cubicBezTo>
                  <a:pt x="1010436" y="222597"/>
                  <a:pt x="995362" y="213177"/>
                  <a:pt x="978568" y="211201"/>
                </a:cubicBezTo>
                <a:cubicBezTo>
                  <a:pt x="904028" y="202432"/>
                  <a:pt x="828842" y="200506"/>
                  <a:pt x="753979" y="195159"/>
                </a:cubicBezTo>
                <a:cubicBezTo>
                  <a:pt x="637894" y="156464"/>
                  <a:pt x="748873" y="189244"/>
                  <a:pt x="513347" y="163074"/>
                </a:cubicBezTo>
                <a:cubicBezTo>
                  <a:pt x="481019" y="159482"/>
                  <a:pt x="449179" y="152379"/>
                  <a:pt x="417095" y="147032"/>
                </a:cubicBezTo>
                <a:cubicBezTo>
                  <a:pt x="359796" y="124113"/>
                  <a:pt x="325175" y="112840"/>
                  <a:pt x="272716" y="82864"/>
                </a:cubicBezTo>
                <a:cubicBezTo>
                  <a:pt x="255976" y="73298"/>
                  <a:pt x="242208" y="58611"/>
                  <a:pt x="224589" y="50780"/>
                </a:cubicBezTo>
                <a:cubicBezTo>
                  <a:pt x="206379" y="42687"/>
                  <a:pt x="96633" y="6711"/>
                  <a:pt x="64168" y="2653"/>
                </a:cubicBezTo>
                <a:cubicBezTo>
                  <a:pt x="42944" y="0"/>
                  <a:pt x="21389" y="2653"/>
                  <a:pt x="0" y="2653"/>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62" name="Freeform 161"/>
          <p:cNvSpPr/>
          <p:nvPr/>
        </p:nvSpPr>
        <p:spPr bwMode="auto">
          <a:xfrm>
            <a:off x="3999412" y="6994358"/>
            <a:ext cx="4486862" cy="1852243"/>
          </a:xfrm>
          <a:custGeom>
            <a:avLst/>
            <a:gdLst>
              <a:gd name="connsiteX0" fmla="*/ 91325 w 4486862"/>
              <a:gd name="connsiteY0" fmla="*/ 465221 h 1852243"/>
              <a:gd name="connsiteX1" fmla="*/ 107367 w 4486862"/>
              <a:gd name="connsiteY1" fmla="*/ 1748589 h 1852243"/>
              <a:gd name="connsiteX2" fmla="*/ 428209 w 4486862"/>
              <a:gd name="connsiteY2" fmla="*/ 1764631 h 1852243"/>
              <a:gd name="connsiteX3" fmla="*/ 4117893 w 4486862"/>
              <a:gd name="connsiteY3" fmla="*/ 1748589 h 1852243"/>
              <a:gd name="connsiteX4" fmla="*/ 4133935 w 4486862"/>
              <a:gd name="connsiteY4" fmla="*/ 1171074 h 1852243"/>
              <a:gd name="connsiteX5" fmla="*/ 4182062 w 4486862"/>
              <a:gd name="connsiteY5" fmla="*/ 1074821 h 1852243"/>
              <a:gd name="connsiteX6" fmla="*/ 4214146 w 4486862"/>
              <a:gd name="connsiteY6" fmla="*/ 978568 h 1852243"/>
              <a:gd name="connsiteX7" fmla="*/ 4230188 w 4486862"/>
              <a:gd name="connsiteY7" fmla="*/ 497305 h 1852243"/>
              <a:gd name="connsiteX8" fmla="*/ 4246230 w 4486862"/>
              <a:gd name="connsiteY8" fmla="*/ 449179 h 1852243"/>
              <a:gd name="connsiteX9" fmla="*/ 4262272 w 4486862"/>
              <a:gd name="connsiteY9" fmla="*/ 385010 h 1852243"/>
              <a:gd name="connsiteX10" fmla="*/ 4278314 w 4486862"/>
              <a:gd name="connsiteY10" fmla="*/ 288758 h 1852243"/>
              <a:gd name="connsiteX11" fmla="*/ 4310399 w 4486862"/>
              <a:gd name="connsiteY11" fmla="*/ 256674 h 1852243"/>
              <a:gd name="connsiteX12" fmla="*/ 4406651 w 4486862"/>
              <a:gd name="connsiteY12" fmla="*/ 160421 h 1852243"/>
              <a:gd name="connsiteX13" fmla="*/ 4438735 w 4486862"/>
              <a:gd name="connsiteY13" fmla="*/ 48126 h 1852243"/>
              <a:gd name="connsiteX14" fmla="*/ 4470820 w 4486862"/>
              <a:gd name="connsiteY14" fmla="*/ 16042 h 1852243"/>
              <a:gd name="connsiteX15" fmla="*/ 4486862 w 4486862"/>
              <a:gd name="connsiteY15" fmla="*/ 0 h 1852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486862" h="1852243">
                <a:moveTo>
                  <a:pt x="91325" y="465221"/>
                </a:moveTo>
                <a:cubicBezTo>
                  <a:pt x="96672" y="893010"/>
                  <a:pt x="0" y="1334458"/>
                  <a:pt x="107367" y="1748589"/>
                </a:cubicBezTo>
                <a:cubicBezTo>
                  <a:pt x="134240" y="1852243"/>
                  <a:pt x="321128" y="1764631"/>
                  <a:pt x="428209" y="1764631"/>
                </a:cubicBezTo>
                <a:lnTo>
                  <a:pt x="4117893" y="1748589"/>
                </a:lnTo>
                <a:cubicBezTo>
                  <a:pt x="4123240" y="1556084"/>
                  <a:pt x="4124318" y="1363413"/>
                  <a:pt x="4133935" y="1171074"/>
                </a:cubicBezTo>
                <a:cubicBezTo>
                  <a:pt x="4137047" y="1108829"/>
                  <a:pt x="4145773" y="1111109"/>
                  <a:pt x="4182062" y="1074821"/>
                </a:cubicBezTo>
                <a:cubicBezTo>
                  <a:pt x="4192757" y="1042737"/>
                  <a:pt x="4213019" y="1012369"/>
                  <a:pt x="4214146" y="978568"/>
                </a:cubicBezTo>
                <a:cubicBezTo>
                  <a:pt x="4219493" y="818147"/>
                  <a:pt x="4220478" y="657521"/>
                  <a:pt x="4230188" y="497305"/>
                </a:cubicBezTo>
                <a:cubicBezTo>
                  <a:pt x="4231211" y="480426"/>
                  <a:pt x="4241585" y="465438"/>
                  <a:pt x="4246230" y="449179"/>
                </a:cubicBezTo>
                <a:cubicBezTo>
                  <a:pt x="4252287" y="427979"/>
                  <a:pt x="4257948" y="406630"/>
                  <a:pt x="4262272" y="385010"/>
                </a:cubicBezTo>
                <a:cubicBezTo>
                  <a:pt x="4268651" y="353115"/>
                  <a:pt x="4266893" y="319213"/>
                  <a:pt x="4278314" y="288758"/>
                </a:cubicBezTo>
                <a:cubicBezTo>
                  <a:pt x="4283625" y="274596"/>
                  <a:pt x="4300716" y="268293"/>
                  <a:pt x="4310399" y="256674"/>
                </a:cubicBezTo>
                <a:cubicBezTo>
                  <a:pt x="4385019" y="167130"/>
                  <a:pt x="4325515" y="214512"/>
                  <a:pt x="4406651" y="160421"/>
                </a:cubicBezTo>
                <a:cubicBezTo>
                  <a:pt x="4409647" y="148436"/>
                  <a:pt x="4428873" y="64563"/>
                  <a:pt x="4438735" y="48126"/>
                </a:cubicBezTo>
                <a:cubicBezTo>
                  <a:pt x="4446517" y="35157"/>
                  <a:pt x="4460125" y="26737"/>
                  <a:pt x="4470820" y="16042"/>
                </a:cubicBezTo>
                <a:lnTo>
                  <a:pt x="4486862" y="0"/>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63" name="Isosceles Triangle 162"/>
          <p:cNvSpPr/>
          <p:nvPr/>
        </p:nvSpPr>
        <p:spPr bwMode="auto">
          <a:xfrm flipV="1">
            <a:off x="8849072" y="5448672"/>
            <a:ext cx="432048" cy="360040"/>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64" name="TextBox 163"/>
          <p:cNvSpPr txBox="1"/>
          <p:nvPr/>
        </p:nvSpPr>
        <p:spPr>
          <a:xfrm>
            <a:off x="5292168" y="2784376"/>
            <a:ext cx="1468672" cy="400110"/>
          </a:xfrm>
          <a:prstGeom prst="rect">
            <a:avLst/>
          </a:prstGeom>
          <a:noFill/>
        </p:spPr>
        <p:txBody>
          <a:bodyPr wrap="none" rtlCol="0">
            <a:spAutoFit/>
          </a:bodyPr>
          <a:lstStyle/>
          <a:p>
            <a:r>
              <a:rPr lang="en-US" sz="2000" dirty="0" smtClean="0"/>
              <a:t>S-VLAN k </a:t>
            </a:r>
            <a:endParaRPr lang="en-GB" sz="2000" dirty="0"/>
          </a:p>
        </p:txBody>
      </p:sp>
      <p:sp>
        <p:nvSpPr>
          <p:cNvPr id="165" name="TextBox 164"/>
          <p:cNvSpPr txBox="1"/>
          <p:nvPr/>
        </p:nvSpPr>
        <p:spPr>
          <a:xfrm>
            <a:off x="640160" y="8689032"/>
            <a:ext cx="1468672" cy="400110"/>
          </a:xfrm>
          <a:prstGeom prst="rect">
            <a:avLst/>
          </a:prstGeom>
          <a:noFill/>
        </p:spPr>
        <p:txBody>
          <a:bodyPr wrap="none" rtlCol="0">
            <a:spAutoFit/>
          </a:bodyPr>
          <a:lstStyle/>
          <a:p>
            <a:r>
              <a:rPr lang="en-US" sz="2000" dirty="0" smtClean="0"/>
              <a:t>S-VLAN k </a:t>
            </a:r>
            <a:endParaRPr lang="en-GB" sz="2000" dirty="0"/>
          </a:p>
        </p:txBody>
      </p:sp>
      <p:sp>
        <p:nvSpPr>
          <p:cNvPr id="166" name="TextBox 165"/>
          <p:cNvSpPr txBox="1"/>
          <p:nvPr/>
        </p:nvSpPr>
        <p:spPr>
          <a:xfrm>
            <a:off x="7164376" y="8761040"/>
            <a:ext cx="1468672" cy="400110"/>
          </a:xfrm>
          <a:prstGeom prst="rect">
            <a:avLst/>
          </a:prstGeom>
          <a:noFill/>
        </p:spPr>
        <p:txBody>
          <a:bodyPr wrap="none" rtlCol="0">
            <a:spAutoFit/>
          </a:bodyPr>
          <a:lstStyle/>
          <a:p>
            <a:r>
              <a:rPr lang="en-US" sz="2000" dirty="0" smtClean="0"/>
              <a:t>S-VLAN k </a:t>
            </a:r>
            <a:endParaRPr lang="en-GB" sz="2000" dirty="0"/>
          </a:p>
        </p:txBody>
      </p:sp>
      <p:sp>
        <p:nvSpPr>
          <p:cNvPr id="168" name="TextBox 167"/>
          <p:cNvSpPr txBox="1"/>
          <p:nvPr/>
        </p:nvSpPr>
        <p:spPr>
          <a:xfrm>
            <a:off x="9281120" y="9201090"/>
            <a:ext cx="1468672" cy="400110"/>
          </a:xfrm>
          <a:prstGeom prst="rect">
            <a:avLst/>
          </a:prstGeom>
          <a:noFill/>
        </p:spPr>
        <p:txBody>
          <a:bodyPr wrap="none" rtlCol="0">
            <a:spAutoFit/>
          </a:bodyPr>
          <a:lstStyle/>
          <a:p>
            <a:r>
              <a:rPr lang="en-US" sz="2000" dirty="0" smtClean="0"/>
              <a:t>S-VLAN k </a:t>
            </a:r>
            <a:endParaRPr lang="en-GB" sz="2000" dirty="0"/>
          </a:p>
        </p:txBody>
      </p:sp>
      <p:sp>
        <p:nvSpPr>
          <p:cNvPr id="158" name="Rounded Rectangular Callout 157"/>
          <p:cNvSpPr/>
          <p:nvPr/>
        </p:nvSpPr>
        <p:spPr bwMode="auto">
          <a:xfrm>
            <a:off x="208112" y="6096744"/>
            <a:ext cx="1368152" cy="720080"/>
          </a:xfrm>
          <a:prstGeom prst="wedgeRoundRectCallout">
            <a:avLst>
              <a:gd name="adj1" fmla="val 143519"/>
              <a:gd name="adj2" fmla="val -23210"/>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Working Gateway fault</a:t>
            </a:r>
          </a:p>
        </p:txBody>
      </p:sp>
      <p:sp>
        <p:nvSpPr>
          <p:cNvPr id="160" name="Rounded Rectangular Callout 159"/>
          <p:cNvSpPr/>
          <p:nvPr/>
        </p:nvSpPr>
        <p:spPr bwMode="auto">
          <a:xfrm>
            <a:off x="10937304" y="4440560"/>
            <a:ext cx="1656184" cy="1224136"/>
          </a:xfrm>
          <a:prstGeom prst="wedgeRoundRectCallout">
            <a:avLst>
              <a:gd name="adj1" fmla="val -158200"/>
              <a:gd name="adj2" fmla="val 44410"/>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Operator MA Up MEP has been moved to E-NNI Link 3 PNP </a:t>
            </a:r>
          </a:p>
        </p:txBody>
      </p:sp>
      <p:sp>
        <p:nvSpPr>
          <p:cNvPr id="161" name="Rounded Rectangular Callout 160"/>
          <p:cNvSpPr/>
          <p:nvPr/>
        </p:nvSpPr>
        <p:spPr bwMode="auto">
          <a:xfrm>
            <a:off x="10937304" y="6168752"/>
            <a:ext cx="1656184" cy="2808312"/>
          </a:xfrm>
          <a:prstGeom prst="wedgeRoundRectCallout">
            <a:avLst>
              <a:gd name="adj1" fmla="val -145608"/>
              <a:gd name="adj2" fmla="val -10006"/>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Protection Gateway has to become Active Gateway for S-VLAN k</a:t>
            </a:r>
          </a:p>
          <a:p>
            <a:pPr marL="0" marR="0" indent="0" algn="ctr" defTabSz="914400" rtl="0" eaLnBrk="0" fontAlgn="base" latinLnBrk="0" hangingPunct="0">
              <a:lnSpc>
                <a:spcPct val="100000"/>
              </a:lnSpc>
              <a:spcBef>
                <a:spcPct val="0"/>
              </a:spcBef>
              <a:spcAft>
                <a:spcPct val="0"/>
              </a:spcAft>
              <a:buClrTx/>
              <a:buSzTx/>
              <a:buFontTx/>
              <a:buNone/>
              <a:tabLst/>
            </a:pPr>
            <a:endParaRPr lang="en-US" sz="1400" dirty="0" smtClean="0">
              <a:latin typeface="Arial"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As Active Gateway the S-VLAN  SNCP Down</a:t>
            </a:r>
            <a:r>
              <a:rPr kumimoji="0" lang="en-US" sz="1400" b="1" i="0" u="none" strike="noStrike" cap="none" normalizeH="0" dirty="0" smtClean="0">
                <a:ln>
                  <a:noFill/>
                </a:ln>
                <a:solidFill>
                  <a:schemeClr val="tx1"/>
                </a:solidFill>
                <a:effectLst/>
                <a:latin typeface="Arial" charset="0"/>
                <a:ea typeface="MS PGothic" pitchFamily="34" charset="-128"/>
              </a:rPr>
              <a:t> MEP functions are activated</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 name="TextBox 295"/>
          <p:cNvSpPr txBox="1"/>
          <p:nvPr/>
        </p:nvSpPr>
        <p:spPr>
          <a:xfrm rot="5400000">
            <a:off x="10628365" y="8509304"/>
            <a:ext cx="432052" cy="215444"/>
          </a:xfrm>
          <a:prstGeom prst="rect">
            <a:avLst/>
          </a:prstGeom>
          <a:solidFill>
            <a:schemeClr val="bg1"/>
          </a:solidFill>
        </p:spPr>
        <p:txBody>
          <a:bodyPr wrap="square" lIns="0" tIns="0" rIns="0" bIns="0" rtlCol="0">
            <a:spAutoFit/>
          </a:bodyPr>
          <a:lstStyle/>
          <a:p>
            <a:pPr algn="ctr"/>
            <a:r>
              <a:rPr lang="en-US" sz="1400" dirty="0" smtClean="0"/>
              <a:t>PNP</a:t>
            </a:r>
            <a:endParaRPr lang="en-GB" sz="1400" dirty="0"/>
          </a:p>
        </p:txBody>
      </p:sp>
      <p:sp>
        <p:nvSpPr>
          <p:cNvPr id="25" name="Rectangle 24"/>
          <p:cNvSpPr/>
          <p:nvPr/>
        </p:nvSpPr>
        <p:spPr bwMode="auto">
          <a:xfrm>
            <a:off x="1864296" y="4512568"/>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2" name="Rectangle 1"/>
          <p:cNvSpPr/>
          <p:nvPr/>
        </p:nvSpPr>
        <p:spPr bwMode="auto">
          <a:xfrm>
            <a:off x="186429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 name="Rectangle 2"/>
          <p:cNvSpPr/>
          <p:nvPr/>
        </p:nvSpPr>
        <p:spPr bwMode="auto">
          <a:xfrm>
            <a:off x="186429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 name="Rectangle 3"/>
          <p:cNvSpPr/>
          <p:nvPr/>
        </p:nvSpPr>
        <p:spPr bwMode="auto">
          <a:xfrm>
            <a:off x="186429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a:off x="1864296"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864296"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64296"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a:off x="2872408"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2872408"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2872408"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72408"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72408"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72408"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3880520"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388052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388052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80520"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80520"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1864296" y="5016624"/>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a:t>
            </a:r>
            <a:r>
              <a:rPr kumimoji="0" lang="en-US" sz="1200" b="1" i="0" u="none" strike="noStrike" cap="none" normalizeH="0" dirty="0" smtClean="0">
                <a:ln>
                  <a:noFill/>
                </a:ln>
                <a:solidFill>
                  <a:schemeClr val="tx1"/>
                </a:solidFill>
                <a:effectLst/>
                <a:latin typeface="Arial" charset="0"/>
                <a:ea typeface="MS PGothic" pitchFamily="34" charset="-128"/>
              </a:rPr>
              <a:t>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1" name="TextBox 20"/>
          <p:cNvSpPr txBox="1"/>
          <p:nvPr/>
        </p:nvSpPr>
        <p:spPr>
          <a:xfrm>
            <a:off x="3066830" y="4903966"/>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22" name="TextBox 21"/>
          <p:cNvSpPr txBox="1"/>
          <p:nvPr/>
        </p:nvSpPr>
        <p:spPr>
          <a:xfrm>
            <a:off x="4146950" y="4460305"/>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23" name="TextBox 22"/>
          <p:cNvSpPr txBox="1"/>
          <p:nvPr/>
        </p:nvSpPr>
        <p:spPr>
          <a:xfrm>
            <a:off x="3066830" y="4440560"/>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24" name="TextBox 23"/>
          <p:cNvSpPr txBox="1"/>
          <p:nvPr/>
        </p:nvSpPr>
        <p:spPr>
          <a:xfrm>
            <a:off x="2080320" y="4420815"/>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sp>
        <p:nvSpPr>
          <p:cNvPr id="55" name="Isosceles Triangle 54"/>
          <p:cNvSpPr/>
          <p:nvPr/>
        </p:nvSpPr>
        <p:spPr bwMode="auto">
          <a:xfrm flipV="1">
            <a:off x="1072208" y="4296544"/>
            <a:ext cx="216024" cy="21602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2" name="Title 31"/>
          <p:cNvSpPr>
            <a:spLocks noGrp="1"/>
          </p:cNvSpPr>
          <p:nvPr>
            <p:ph type="title"/>
          </p:nvPr>
        </p:nvSpPr>
        <p:spPr/>
        <p:txBody>
          <a:bodyPr/>
          <a:lstStyle/>
          <a:p>
            <a:r>
              <a:rPr lang="en-US" dirty="0" smtClean="0"/>
              <a:t>DRNI in PBBN IB-BEBs</a:t>
            </a:r>
            <a:endParaRPr lang="en-GB" dirty="0"/>
          </a:p>
        </p:txBody>
      </p:sp>
      <p:sp>
        <p:nvSpPr>
          <p:cNvPr id="37" name="TextBox 36"/>
          <p:cNvSpPr txBox="1"/>
          <p:nvPr/>
        </p:nvSpPr>
        <p:spPr>
          <a:xfrm>
            <a:off x="208112" y="3648472"/>
            <a:ext cx="1296144" cy="646331"/>
          </a:xfrm>
          <a:prstGeom prst="rect">
            <a:avLst/>
          </a:prstGeom>
          <a:noFill/>
        </p:spPr>
        <p:txBody>
          <a:bodyPr wrap="square" rtlCol="0">
            <a:spAutoFit/>
          </a:bodyPr>
          <a:lstStyle/>
          <a:p>
            <a:pPr algn="r"/>
            <a:r>
              <a:rPr lang="en-US" sz="1800" dirty="0" smtClean="0"/>
              <a:t>E-NNI</a:t>
            </a:r>
          </a:p>
          <a:p>
            <a:pPr algn="r"/>
            <a:r>
              <a:rPr lang="en-US" sz="1800" dirty="0" smtClean="0"/>
              <a:t> UP MEPs</a:t>
            </a:r>
            <a:endParaRPr lang="en-GB" sz="1800" dirty="0"/>
          </a:p>
        </p:txBody>
      </p:sp>
      <p:cxnSp>
        <p:nvCxnSpPr>
          <p:cNvPr id="47" name="Straight Connector 46"/>
          <p:cNvCxnSpPr/>
          <p:nvPr/>
        </p:nvCxnSpPr>
        <p:spPr bwMode="auto">
          <a:xfrm>
            <a:off x="2296344" y="1992288"/>
            <a:ext cx="0"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48" name="Straight Connector 47"/>
          <p:cNvCxnSpPr/>
          <p:nvPr/>
        </p:nvCxnSpPr>
        <p:spPr bwMode="auto">
          <a:xfrm flipH="1">
            <a:off x="3304456" y="1992288"/>
            <a:ext cx="4392488"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57" name="TextBox 56"/>
          <p:cNvSpPr txBox="1"/>
          <p:nvPr/>
        </p:nvSpPr>
        <p:spPr>
          <a:xfrm>
            <a:off x="2296344"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1</a:t>
            </a:r>
            <a:endParaRPr lang="en-GB" sz="1400" dirty="0">
              <a:solidFill>
                <a:srgbClr val="C00000"/>
              </a:solidFill>
            </a:endParaRPr>
          </a:p>
        </p:txBody>
      </p:sp>
      <p:sp>
        <p:nvSpPr>
          <p:cNvPr id="58" name="TextBox 57"/>
          <p:cNvSpPr txBox="1"/>
          <p:nvPr/>
        </p:nvSpPr>
        <p:spPr>
          <a:xfrm>
            <a:off x="3448472"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2</a:t>
            </a:r>
            <a:endParaRPr lang="en-GB" sz="1400" dirty="0">
              <a:solidFill>
                <a:srgbClr val="C00000"/>
              </a:solidFill>
            </a:endParaRPr>
          </a:p>
        </p:txBody>
      </p:sp>
      <p:sp>
        <p:nvSpPr>
          <p:cNvPr id="52" name="Rectangle 51"/>
          <p:cNvSpPr/>
          <p:nvPr/>
        </p:nvSpPr>
        <p:spPr bwMode="auto">
          <a:xfrm flipH="1">
            <a:off x="7768952" y="4512568"/>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53" name="Rectangle 52"/>
          <p:cNvSpPr/>
          <p:nvPr/>
        </p:nvSpPr>
        <p:spPr bwMode="auto">
          <a:xfrm flipH="1">
            <a:off x="978517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 name="Rectangle 60"/>
          <p:cNvSpPr/>
          <p:nvPr/>
        </p:nvSpPr>
        <p:spPr bwMode="auto">
          <a:xfrm flipH="1">
            <a:off x="978517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flipH="1">
            <a:off x="978517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5" name="Rectangle 64"/>
          <p:cNvSpPr/>
          <p:nvPr/>
        </p:nvSpPr>
        <p:spPr bwMode="auto">
          <a:xfrm flipH="1">
            <a:off x="9785176"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6" name="Rectangle 65"/>
          <p:cNvSpPr/>
          <p:nvPr/>
        </p:nvSpPr>
        <p:spPr bwMode="auto">
          <a:xfrm flipH="1">
            <a:off x="9785176"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flipH="1">
            <a:off x="9785176"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flipH="1">
            <a:off x="877706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9" name="Rectangle 68"/>
          <p:cNvSpPr/>
          <p:nvPr/>
        </p:nvSpPr>
        <p:spPr bwMode="auto">
          <a:xfrm flipH="1">
            <a:off x="8777064"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0" name="Rectangle 69"/>
          <p:cNvSpPr/>
          <p:nvPr/>
        </p:nvSpPr>
        <p:spPr bwMode="auto">
          <a:xfrm flipH="1">
            <a:off x="8777064"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1" name="Rectangle 70"/>
          <p:cNvSpPr/>
          <p:nvPr/>
        </p:nvSpPr>
        <p:spPr bwMode="auto">
          <a:xfrm flipH="1">
            <a:off x="8777064"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flipH="1">
            <a:off x="8777064"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flipH="1">
            <a:off x="8777064"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4" name="Rectangle 73"/>
          <p:cNvSpPr/>
          <p:nvPr/>
        </p:nvSpPr>
        <p:spPr bwMode="auto">
          <a:xfrm flipH="1">
            <a:off x="776895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5" name="Rectangle 74"/>
          <p:cNvSpPr/>
          <p:nvPr/>
        </p:nvSpPr>
        <p:spPr bwMode="auto">
          <a:xfrm flipH="1">
            <a:off x="7768952"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6" name="Rectangle 75"/>
          <p:cNvSpPr/>
          <p:nvPr/>
        </p:nvSpPr>
        <p:spPr bwMode="auto">
          <a:xfrm flipH="1">
            <a:off x="7768952"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7" name="Rectangle 76"/>
          <p:cNvSpPr/>
          <p:nvPr/>
        </p:nvSpPr>
        <p:spPr bwMode="auto">
          <a:xfrm flipH="1">
            <a:off x="7768952"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8" name="Rectangle 77"/>
          <p:cNvSpPr/>
          <p:nvPr/>
        </p:nvSpPr>
        <p:spPr bwMode="auto">
          <a:xfrm flipH="1">
            <a:off x="7768952"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 name="Rectangle 79"/>
          <p:cNvSpPr/>
          <p:nvPr/>
        </p:nvSpPr>
        <p:spPr bwMode="auto">
          <a:xfrm flipH="1">
            <a:off x="7768952" y="5016624"/>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81" name="TextBox 80"/>
          <p:cNvSpPr txBox="1"/>
          <p:nvPr/>
        </p:nvSpPr>
        <p:spPr>
          <a:xfrm flipH="1">
            <a:off x="8916915" y="4903966"/>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82" name="TextBox 81"/>
          <p:cNvSpPr txBox="1"/>
          <p:nvPr/>
        </p:nvSpPr>
        <p:spPr>
          <a:xfrm flipH="1">
            <a:off x="7953501" y="4440560"/>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83" name="TextBox 82"/>
          <p:cNvSpPr txBox="1"/>
          <p:nvPr/>
        </p:nvSpPr>
        <p:spPr>
          <a:xfrm flipH="1">
            <a:off x="8911207" y="4440560"/>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84" name="TextBox 83"/>
          <p:cNvSpPr txBox="1"/>
          <p:nvPr/>
        </p:nvSpPr>
        <p:spPr>
          <a:xfrm flipH="1">
            <a:off x="9969725" y="4420815"/>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cxnSp>
        <p:nvCxnSpPr>
          <p:cNvPr id="88" name="Straight Connector 87"/>
          <p:cNvCxnSpPr/>
          <p:nvPr/>
        </p:nvCxnSpPr>
        <p:spPr bwMode="auto">
          <a:xfrm>
            <a:off x="10289232" y="1920280"/>
            <a:ext cx="0" cy="1296144"/>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89" name="Straight Connector 88"/>
          <p:cNvCxnSpPr/>
          <p:nvPr/>
        </p:nvCxnSpPr>
        <p:spPr bwMode="auto">
          <a:xfrm>
            <a:off x="5032648" y="2064296"/>
            <a:ext cx="4248472" cy="1152128"/>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91" name="TextBox 90"/>
          <p:cNvSpPr txBox="1"/>
          <p:nvPr/>
        </p:nvSpPr>
        <p:spPr>
          <a:xfrm flipH="1">
            <a:off x="9588399"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4</a:t>
            </a:r>
            <a:endParaRPr lang="en-GB" sz="1400" dirty="0">
              <a:solidFill>
                <a:srgbClr val="C00000"/>
              </a:solidFill>
            </a:endParaRPr>
          </a:p>
        </p:txBody>
      </p:sp>
      <p:sp>
        <p:nvSpPr>
          <p:cNvPr id="92" name="TextBox 91"/>
          <p:cNvSpPr txBox="1"/>
          <p:nvPr/>
        </p:nvSpPr>
        <p:spPr>
          <a:xfrm flipH="1">
            <a:off x="8201000"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3</a:t>
            </a:r>
            <a:endParaRPr lang="en-GB" sz="1400" dirty="0">
              <a:solidFill>
                <a:srgbClr val="C00000"/>
              </a:solidFill>
            </a:endParaRPr>
          </a:p>
        </p:txBody>
      </p:sp>
      <p:sp>
        <p:nvSpPr>
          <p:cNvPr id="177" name="TextBox 176"/>
          <p:cNvSpPr txBox="1"/>
          <p:nvPr/>
        </p:nvSpPr>
        <p:spPr>
          <a:xfrm>
            <a:off x="640160" y="980108"/>
            <a:ext cx="11521280" cy="1077218"/>
          </a:xfrm>
          <a:prstGeom prst="rect">
            <a:avLst/>
          </a:prstGeom>
          <a:noFill/>
        </p:spPr>
        <p:txBody>
          <a:bodyPr wrap="square" rtlCol="0">
            <a:spAutoFit/>
          </a:bodyPr>
          <a:lstStyle/>
          <a:p>
            <a:r>
              <a:rPr lang="en-US" sz="1600" dirty="0" smtClean="0"/>
              <a:t>A PBBN in a carrier domain may support DRNI as illustrated below. The two Gateway nodes are connected to a service carrying B-VLAN S and an additional Intra-DAS B-VLAN. The S-VLANs in the carrier domain are carried in B-VLAN S with an I-Tag. The I-SID of a S-VLAN may be registered at a CBP in the left Gateway, or at a CBP in the right Gateway. The S-VLANs in the Intra-DAS B-VLAN are carried with an I-Tag.</a:t>
            </a:r>
          </a:p>
        </p:txBody>
      </p:sp>
      <p:grpSp>
        <p:nvGrpSpPr>
          <p:cNvPr id="26" name="Group 184"/>
          <p:cNvGrpSpPr/>
          <p:nvPr/>
        </p:nvGrpSpPr>
        <p:grpSpPr>
          <a:xfrm>
            <a:off x="1216224" y="2352328"/>
            <a:ext cx="10153128" cy="56148"/>
            <a:chOff x="1216224" y="3576464"/>
            <a:chExt cx="10153128" cy="56148"/>
          </a:xfrm>
        </p:grpSpPr>
        <p:cxnSp>
          <p:nvCxnSpPr>
            <p:cNvPr id="183" name="Straight Connector 182"/>
            <p:cNvCxnSpPr/>
            <p:nvPr/>
          </p:nvCxnSpPr>
          <p:spPr bwMode="auto">
            <a:xfrm>
              <a:off x="1216224" y="3576464"/>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a:off x="1216224" y="3632612"/>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86" name="TextBox 185"/>
          <p:cNvSpPr txBox="1"/>
          <p:nvPr/>
        </p:nvSpPr>
        <p:spPr>
          <a:xfrm>
            <a:off x="496144" y="2208312"/>
            <a:ext cx="742511" cy="338554"/>
          </a:xfrm>
          <a:prstGeom prst="rect">
            <a:avLst/>
          </a:prstGeom>
          <a:noFill/>
        </p:spPr>
        <p:txBody>
          <a:bodyPr wrap="none" rtlCol="0">
            <a:spAutoFit/>
          </a:bodyPr>
          <a:lstStyle/>
          <a:p>
            <a:r>
              <a:rPr lang="en-US" sz="1600" dirty="0" smtClean="0"/>
              <a:t>E-NNI</a:t>
            </a:r>
          </a:p>
        </p:txBody>
      </p:sp>
      <p:sp>
        <p:nvSpPr>
          <p:cNvPr id="187" name="TextBox 186"/>
          <p:cNvSpPr txBox="1"/>
          <p:nvPr/>
        </p:nvSpPr>
        <p:spPr>
          <a:xfrm rot="16200000" flipH="1">
            <a:off x="1447345" y="3648764"/>
            <a:ext cx="504060" cy="215444"/>
          </a:xfrm>
          <a:prstGeom prst="rect">
            <a:avLst/>
          </a:prstGeom>
          <a:solidFill>
            <a:schemeClr val="bg1"/>
          </a:solidFill>
        </p:spPr>
        <p:txBody>
          <a:bodyPr wrap="square" lIns="0" tIns="0" rIns="0" bIns="0" rtlCol="0">
            <a:spAutoFit/>
          </a:bodyPr>
          <a:lstStyle/>
          <a:p>
            <a:pPr algn="ctr"/>
            <a:r>
              <a:rPr lang="en-US" sz="1400" dirty="0" smtClean="0"/>
              <a:t>CNP</a:t>
            </a:r>
            <a:endParaRPr lang="en-GB" sz="1400" dirty="0"/>
          </a:p>
        </p:txBody>
      </p:sp>
      <p:sp>
        <p:nvSpPr>
          <p:cNvPr id="190" name="TextBox 189"/>
          <p:cNvSpPr txBox="1"/>
          <p:nvPr/>
        </p:nvSpPr>
        <p:spPr>
          <a:xfrm rot="16200000" flipH="1">
            <a:off x="7327543" y="3828783"/>
            <a:ext cx="432048"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97" name="Rectangle 96"/>
          <p:cNvSpPr/>
          <p:nvPr/>
        </p:nvSpPr>
        <p:spPr bwMode="auto">
          <a:xfrm>
            <a:off x="1864296"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a:off x="1864296"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1864296"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2872408"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2872408"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2872408"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3880520"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3880520"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 name="Rectangle 110"/>
          <p:cNvSpPr/>
          <p:nvPr/>
        </p:nvSpPr>
        <p:spPr bwMode="auto">
          <a:xfrm>
            <a:off x="3880520"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4888631"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4888631"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4888631"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4888631"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4888631"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3" name="Rectangle 132"/>
          <p:cNvSpPr/>
          <p:nvPr/>
        </p:nvSpPr>
        <p:spPr bwMode="auto">
          <a:xfrm flipH="1">
            <a:off x="2872408"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flipH="1">
            <a:off x="2872408"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flipH="1">
            <a:off x="2872408"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flipH="1">
            <a:off x="2872408"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flipH="1">
            <a:off x="2872408"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flipH="1">
            <a:off x="1864296"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flipH="1">
            <a:off x="1864296"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flipH="1">
            <a:off x="1864296"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flipH="1">
            <a:off x="1864296"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Rectangle 142"/>
          <p:cNvSpPr/>
          <p:nvPr/>
        </p:nvSpPr>
        <p:spPr bwMode="auto">
          <a:xfrm flipH="1">
            <a:off x="1864296"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TextBox 160"/>
          <p:cNvSpPr txBox="1"/>
          <p:nvPr/>
        </p:nvSpPr>
        <p:spPr>
          <a:xfrm>
            <a:off x="3016424" y="5448672"/>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162" name="TextBox 161"/>
          <p:cNvSpPr txBox="1"/>
          <p:nvPr/>
        </p:nvSpPr>
        <p:spPr>
          <a:xfrm>
            <a:off x="4081099" y="5448672"/>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163" name="TextBox 162"/>
          <p:cNvSpPr txBox="1"/>
          <p:nvPr/>
        </p:nvSpPr>
        <p:spPr>
          <a:xfrm>
            <a:off x="2008312" y="5448672"/>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188" name="TextBox 187"/>
          <p:cNvSpPr txBox="1"/>
          <p:nvPr/>
        </p:nvSpPr>
        <p:spPr>
          <a:xfrm rot="16200000" flipH="1">
            <a:off x="1525159" y="598902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155" name="Rectangle 154"/>
          <p:cNvSpPr/>
          <p:nvPr/>
        </p:nvSpPr>
        <p:spPr bwMode="auto">
          <a:xfrm>
            <a:off x="3880520"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6" name="Rectangle 155"/>
          <p:cNvSpPr/>
          <p:nvPr/>
        </p:nvSpPr>
        <p:spPr bwMode="auto">
          <a:xfrm>
            <a:off x="3880520"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2872408"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8" name="Rectangle 167"/>
          <p:cNvSpPr/>
          <p:nvPr/>
        </p:nvSpPr>
        <p:spPr bwMode="auto">
          <a:xfrm>
            <a:off x="2872408"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3" name="Rectangle 172"/>
          <p:cNvSpPr/>
          <p:nvPr/>
        </p:nvSpPr>
        <p:spPr bwMode="auto">
          <a:xfrm>
            <a:off x="1864296"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6" name="Rectangle 175"/>
          <p:cNvSpPr/>
          <p:nvPr/>
        </p:nvSpPr>
        <p:spPr bwMode="auto">
          <a:xfrm>
            <a:off x="1864296"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81" name="Straight Connector 180"/>
          <p:cNvCxnSpPr/>
          <p:nvPr/>
        </p:nvCxnSpPr>
        <p:spPr bwMode="auto">
          <a:xfrm>
            <a:off x="2368352"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a:off x="3376464"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a:off x="4384576"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3" name="Rectangle 192"/>
          <p:cNvSpPr/>
          <p:nvPr/>
        </p:nvSpPr>
        <p:spPr bwMode="auto">
          <a:xfrm>
            <a:off x="3880520"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4" name="Rectangle 193"/>
          <p:cNvSpPr/>
          <p:nvPr/>
        </p:nvSpPr>
        <p:spPr bwMode="auto">
          <a:xfrm>
            <a:off x="2872408"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7" name="Rectangle 196"/>
          <p:cNvSpPr/>
          <p:nvPr/>
        </p:nvSpPr>
        <p:spPr bwMode="auto">
          <a:xfrm>
            <a:off x="1864296"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8" name="Rectangle 197"/>
          <p:cNvSpPr/>
          <p:nvPr/>
        </p:nvSpPr>
        <p:spPr bwMode="auto">
          <a:xfrm>
            <a:off x="3880520"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9" name="Rectangle 198"/>
          <p:cNvSpPr/>
          <p:nvPr/>
        </p:nvSpPr>
        <p:spPr bwMode="auto">
          <a:xfrm>
            <a:off x="2872408"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0" name="Rectangle 199"/>
          <p:cNvSpPr/>
          <p:nvPr/>
        </p:nvSpPr>
        <p:spPr bwMode="auto">
          <a:xfrm>
            <a:off x="1864296"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1" name="Rectangle 200"/>
          <p:cNvSpPr/>
          <p:nvPr/>
        </p:nvSpPr>
        <p:spPr bwMode="auto">
          <a:xfrm>
            <a:off x="3880520"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2" name="Rectangle 201"/>
          <p:cNvSpPr/>
          <p:nvPr/>
        </p:nvSpPr>
        <p:spPr bwMode="auto">
          <a:xfrm>
            <a:off x="2872408"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3" name="Rectangle 202"/>
          <p:cNvSpPr/>
          <p:nvPr/>
        </p:nvSpPr>
        <p:spPr bwMode="auto">
          <a:xfrm>
            <a:off x="1864296"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5" name="TextBox 204"/>
          <p:cNvSpPr txBox="1"/>
          <p:nvPr/>
        </p:nvSpPr>
        <p:spPr>
          <a:xfrm rot="5400000" flipV="1">
            <a:off x="1447864" y="7028967"/>
            <a:ext cx="564578" cy="307777"/>
          </a:xfrm>
          <a:prstGeom prst="rect">
            <a:avLst/>
          </a:prstGeom>
          <a:noFill/>
        </p:spPr>
        <p:txBody>
          <a:bodyPr wrap="none" rtlCol="0" anchor="ctr">
            <a:spAutoFit/>
          </a:bodyPr>
          <a:lstStyle/>
          <a:p>
            <a:pPr algn="ctr"/>
            <a:r>
              <a:rPr lang="en-US" sz="1400" dirty="0" smtClean="0"/>
              <a:t>CBP</a:t>
            </a:r>
            <a:endParaRPr lang="en-GB" sz="1400" dirty="0"/>
          </a:p>
        </p:txBody>
      </p:sp>
      <p:sp>
        <p:nvSpPr>
          <p:cNvPr id="206" name="Rectangle 205"/>
          <p:cNvSpPr/>
          <p:nvPr/>
        </p:nvSpPr>
        <p:spPr bwMode="auto">
          <a:xfrm>
            <a:off x="1864296" y="7461596"/>
            <a:ext cx="3960440" cy="5073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ea typeface="MS PGothic" pitchFamily="34" charset="-128"/>
              </a:rPr>
              <a:t>8.6 B-VLAN MAC Relay</a:t>
            </a:r>
            <a:endParaRPr kumimoji="0" lang="en-GB" sz="1050" b="1" i="0" u="none" strike="noStrike" cap="none" normalizeH="0" baseline="0" dirty="0" smtClean="0">
              <a:ln>
                <a:noFill/>
              </a:ln>
              <a:solidFill>
                <a:schemeClr val="tx1"/>
              </a:solidFill>
              <a:effectLst/>
              <a:latin typeface="Arial" charset="0"/>
              <a:ea typeface="MS PGothic" pitchFamily="34" charset="-128"/>
            </a:endParaRPr>
          </a:p>
        </p:txBody>
      </p:sp>
      <p:sp>
        <p:nvSpPr>
          <p:cNvPr id="208" name="Rectangle 207"/>
          <p:cNvSpPr/>
          <p:nvPr/>
        </p:nvSpPr>
        <p:spPr bwMode="auto">
          <a:xfrm>
            <a:off x="4888632"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9" name="Rectangle 208"/>
          <p:cNvSpPr/>
          <p:nvPr/>
        </p:nvSpPr>
        <p:spPr bwMode="auto">
          <a:xfrm>
            <a:off x="4888632"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0" name="Rectangle 209"/>
          <p:cNvSpPr/>
          <p:nvPr/>
        </p:nvSpPr>
        <p:spPr bwMode="auto">
          <a:xfrm>
            <a:off x="4888632"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1" name="TextBox 210"/>
          <p:cNvSpPr txBox="1"/>
          <p:nvPr/>
        </p:nvSpPr>
        <p:spPr>
          <a:xfrm rot="5400000">
            <a:off x="4765519" y="375677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212" name="Freeform 211"/>
          <p:cNvSpPr/>
          <p:nvPr/>
        </p:nvSpPr>
        <p:spPr bwMode="auto">
          <a:xfrm>
            <a:off x="4359729" y="3238939"/>
            <a:ext cx="963385" cy="3575958"/>
          </a:xfrm>
          <a:custGeom>
            <a:avLst/>
            <a:gdLst>
              <a:gd name="connsiteX0" fmla="*/ 0 w 963385"/>
              <a:gd name="connsiteY0" fmla="*/ 195943 h 3575958"/>
              <a:gd name="connsiteX1" fmla="*/ 0 w 963385"/>
              <a:gd name="connsiteY1" fmla="*/ 0 h 3575958"/>
              <a:gd name="connsiteX2" fmla="*/ 947057 w 963385"/>
              <a:gd name="connsiteY2" fmla="*/ 0 h 3575958"/>
              <a:gd name="connsiteX3" fmla="*/ 963385 w 963385"/>
              <a:gd name="connsiteY3" fmla="*/ 3575958 h 3575958"/>
            </a:gdLst>
            <a:ahLst/>
            <a:cxnLst>
              <a:cxn ang="0">
                <a:pos x="connsiteX0" y="connsiteY0"/>
              </a:cxn>
              <a:cxn ang="0">
                <a:pos x="connsiteX1" y="connsiteY1"/>
              </a:cxn>
              <a:cxn ang="0">
                <a:pos x="connsiteX2" y="connsiteY2"/>
              </a:cxn>
              <a:cxn ang="0">
                <a:pos x="connsiteX3" y="connsiteY3"/>
              </a:cxn>
            </a:cxnLst>
            <a:rect l="l" t="t" r="r" b="b"/>
            <a:pathLst>
              <a:path w="963385" h="3575958">
                <a:moveTo>
                  <a:pt x="0" y="195943"/>
                </a:moveTo>
                <a:lnTo>
                  <a:pt x="0" y="0"/>
                </a:lnTo>
                <a:lnTo>
                  <a:pt x="947057" y="0"/>
                </a:lnTo>
                <a:cubicBezTo>
                  <a:pt x="952500" y="1191986"/>
                  <a:pt x="957942" y="2383972"/>
                  <a:pt x="963385" y="3575958"/>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13" name="Rectangle 212"/>
          <p:cNvSpPr/>
          <p:nvPr/>
        </p:nvSpPr>
        <p:spPr bwMode="auto">
          <a:xfrm>
            <a:off x="7768952"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4" name="Rectangle 213"/>
          <p:cNvSpPr/>
          <p:nvPr/>
        </p:nvSpPr>
        <p:spPr bwMode="auto">
          <a:xfrm>
            <a:off x="7768952"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5" name="Rectangle 214"/>
          <p:cNvSpPr/>
          <p:nvPr/>
        </p:nvSpPr>
        <p:spPr bwMode="auto">
          <a:xfrm>
            <a:off x="7768952"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6" name="Rectangle 215"/>
          <p:cNvSpPr/>
          <p:nvPr/>
        </p:nvSpPr>
        <p:spPr bwMode="auto">
          <a:xfrm>
            <a:off x="8777064"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7" name="Rectangle 216"/>
          <p:cNvSpPr/>
          <p:nvPr/>
        </p:nvSpPr>
        <p:spPr bwMode="auto">
          <a:xfrm>
            <a:off x="8777064"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8" name="Rectangle 217"/>
          <p:cNvSpPr/>
          <p:nvPr/>
        </p:nvSpPr>
        <p:spPr bwMode="auto">
          <a:xfrm>
            <a:off x="8777064"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9" name="Rectangle 218"/>
          <p:cNvSpPr/>
          <p:nvPr/>
        </p:nvSpPr>
        <p:spPr bwMode="auto">
          <a:xfrm>
            <a:off x="9785176"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0" name="Rectangle 219"/>
          <p:cNvSpPr/>
          <p:nvPr/>
        </p:nvSpPr>
        <p:spPr bwMode="auto">
          <a:xfrm>
            <a:off x="9785176"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1" name="Rectangle 220"/>
          <p:cNvSpPr/>
          <p:nvPr/>
        </p:nvSpPr>
        <p:spPr bwMode="auto">
          <a:xfrm>
            <a:off x="9785176"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2" name="Rectangle 221"/>
          <p:cNvSpPr/>
          <p:nvPr/>
        </p:nvSpPr>
        <p:spPr bwMode="auto">
          <a:xfrm flipH="1">
            <a:off x="9785176"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3" name="Rectangle 222"/>
          <p:cNvSpPr/>
          <p:nvPr/>
        </p:nvSpPr>
        <p:spPr bwMode="auto">
          <a:xfrm flipH="1">
            <a:off x="9785176"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4" name="Rectangle 223"/>
          <p:cNvSpPr/>
          <p:nvPr/>
        </p:nvSpPr>
        <p:spPr bwMode="auto">
          <a:xfrm flipH="1">
            <a:off x="9785176"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5" name="Rectangle 224"/>
          <p:cNvSpPr/>
          <p:nvPr/>
        </p:nvSpPr>
        <p:spPr bwMode="auto">
          <a:xfrm flipH="1">
            <a:off x="9785176"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6" name="Rectangle 225"/>
          <p:cNvSpPr/>
          <p:nvPr/>
        </p:nvSpPr>
        <p:spPr bwMode="auto">
          <a:xfrm flipH="1">
            <a:off x="9785176"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8" name="Rectangle 227"/>
          <p:cNvSpPr/>
          <p:nvPr/>
        </p:nvSpPr>
        <p:spPr bwMode="auto">
          <a:xfrm flipH="1">
            <a:off x="8777064"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9" name="Rectangle 228"/>
          <p:cNvSpPr/>
          <p:nvPr/>
        </p:nvSpPr>
        <p:spPr bwMode="auto">
          <a:xfrm flipH="1">
            <a:off x="8777064"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0" name="Rectangle 229"/>
          <p:cNvSpPr/>
          <p:nvPr/>
        </p:nvSpPr>
        <p:spPr bwMode="auto">
          <a:xfrm flipH="1">
            <a:off x="8777064"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1" name="Rectangle 230"/>
          <p:cNvSpPr/>
          <p:nvPr/>
        </p:nvSpPr>
        <p:spPr bwMode="auto">
          <a:xfrm flipH="1">
            <a:off x="8777064"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2" name="Rectangle 231"/>
          <p:cNvSpPr/>
          <p:nvPr/>
        </p:nvSpPr>
        <p:spPr bwMode="auto">
          <a:xfrm flipH="1">
            <a:off x="8777064"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4" name="Rectangle 233"/>
          <p:cNvSpPr/>
          <p:nvPr/>
        </p:nvSpPr>
        <p:spPr bwMode="auto">
          <a:xfrm flipH="1">
            <a:off x="6760840"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5" name="Rectangle 234"/>
          <p:cNvSpPr/>
          <p:nvPr/>
        </p:nvSpPr>
        <p:spPr bwMode="auto">
          <a:xfrm flipH="1">
            <a:off x="6760840"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6" name="Rectangle 235"/>
          <p:cNvSpPr/>
          <p:nvPr/>
        </p:nvSpPr>
        <p:spPr bwMode="auto">
          <a:xfrm flipH="1">
            <a:off x="6760840"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7" name="Rectangle 236"/>
          <p:cNvSpPr/>
          <p:nvPr/>
        </p:nvSpPr>
        <p:spPr bwMode="auto">
          <a:xfrm flipH="1">
            <a:off x="6760840"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8" name="Rectangle 237"/>
          <p:cNvSpPr/>
          <p:nvPr/>
        </p:nvSpPr>
        <p:spPr bwMode="auto">
          <a:xfrm flipH="1">
            <a:off x="6760840"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0" name="TextBox 239"/>
          <p:cNvSpPr txBox="1"/>
          <p:nvPr/>
        </p:nvSpPr>
        <p:spPr>
          <a:xfrm rot="5400000">
            <a:off x="10650429" y="598902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241" name="Rectangle 240"/>
          <p:cNvSpPr/>
          <p:nvPr/>
        </p:nvSpPr>
        <p:spPr bwMode="auto">
          <a:xfrm>
            <a:off x="9785176"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2" name="Rectangle 241"/>
          <p:cNvSpPr/>
          <p:nvPr/>
        </p:nvSpPr>
        <p:spPr bwMode="auto">
          <a:xfrm>
            <a:off x="9785176"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3" name="Rectangle 242"/>
          <p:cNvSpPr/>
          <p:nvPr/>
        </p:nvSpPr>
        <p:spPr bwMode="auto">
          <a:xfrm>
            <a:off x="8777064"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4" name="Rectangle 243"/>
          <p:cNvSpPr/>
          <p:nvPr/>
        </p:nvSpPr>
        <p:spPr bwMode="auto">
          <a:xfrm>
            <a:off x="8777064"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5" name="Rectangle 244"/>
          <p:cNvSpPr/>
          <p:nvPr/>
        </p:nvSpPr>
        <p:spPr bwMode="auto">
          <a:xfrm>
            <a:off x="7768952"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6" name="Rectangle 245"/>
          <p:cNvSpPr/>
          <p:nvPr/>
        </p:nvSpPr>
        <p:spPr bwMode="auto">
          <a:xfrm>
            <a:off x="7768952"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47" name="Straight Connector 246"/>
          <p:cNvCxnSpPr/>
          <p:nvPr/>
        </p:nvCxnSpPr>
        <p:spPr bwMode="auto">
          <a:xfrm>
            <a:off x="8273008"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8" name="Straight Connector 247"/>
          <p:cNvCxnSpPr/>
          <p:nvPr/>
        </p:nvCxnSpPr>
        <p:spPr bwMode="auto">
          <a:xfrm>
            <a:off x="9281120"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9" name="Straight Connector 248"/>
          <p:cNvCxnSpPr/>
          <p:nvPr/>
        </p:nvCxnSpPr>
        <p:spPr bwMode="auto">
          <a:xfrm>
            <a:off x="10289232"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50" name="Rectangle 249"/>
          <p:cNvSpPr/>
          <p:nvPr/>
        </p:nvSpPr>
        <p:spPr bwMode="auto">
          <a:xfrm>
            <a:off x="9785176"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1" name="Rectangle 250"/>
          <p:cNvSpPr/>
          <p:nvPr/>
        </p:nvSpPr>
        <p:spPr bwMode="auto">
          <a:xfrm>
            <a:off x="8777064"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2" name="Rectangle 251"/>
          <p:cNvSpPr/>
          <p:nvPr/>
        </p:nvSpPr>
        <p:spPr bwMode="auto">
          <a:xfrm>
            <a:off x="7768952"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3" name="Rectangle 252"/>
          <p:cNvSpPr/>
          <p:nvPr/>
        </p:nvSpPr>
        <p:spPr bwMode="auto">
          <a:xfrm>
            <a:off x="9785176"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4" name="Rectangle 253"/>
          <p:cNvSpPr/>
          <p:nvPr/>
        </p:nvSpPr>
        <p:spPr bwMode="auto">
          <a:xfrm>
            <a:off x="8777064"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5" name="Rectangle 254"/>
          <p:cNvSpPr/>
          <p:nvPr/>
        </p:nvSpPr>
        <p:spPr bwMode="auto">
          <a:xfrm>
            <a:off x="7768952"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6" name="Rectangle 255"/>
          <p:cNvSpPr/>
          <p:nvPr/>
        </p:nvSpPr>
        <p:spPr bwMode="auto">
          <a:xfrm>
            <a:off x="9785176"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7" name="Rectangle 256"/>
          <p:cNvSpPr/>
          <p:nvPr/>
        </p:nvSpPr>
        <p:spPr bwMode="auto">
          <a:xfrm>
            <a:off x="8777064"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8" name="Rectangle 257"/>
          <p:cNvSpPr/>
          <p:nvPr/>
        </p:nvSpPr>
        <p:spPr bwMode="auto">
          <a:xfrm>
            <a:off x="7768952"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9" name="TextBox 258"/>
          <p:cNvSpPr txBox="1"/>
          <p:nvPr/>
        </p:nvSpPr>
        <p:spPr>
          <a:xfrm rot="16200000" flipH="1" flipV="1">
            <a:off x="10573134" y="7028967"/>
            <a:ext cx="564578" cy="307777"/>
          </a:xfrm>
          <a:prstGeom prst="rect">
            <a:avLst/>
          </a:prstGeom>
          <a:noFill/>
        </p:spPr>
        <p:txBody>
          <a:bodyPr wrap="none" rtlCol="0" anchor="ctr">
            <a:spAutoFit/>
          </a:bodyPr>
          <a:lstStyle/>
          <a:p>
            <a:pPr algn="ctr"/>
            <a:r>
              <a:rPr lang="en-US" sz="1400" dirty="0" smtClean="0"/>
              <a:t>CBP</a:t>
            </a:r>
            <a:endParaRPr lang="en-GB" sz="1400" dirty="0"/>
          </a:p>
        </p:txBody>
      </p:sp>
      <p:sp>
        <p:nvSpPr>
          <p:cNvPr id="260" name="Rectangle 259"/>
          <p:cNvSpPr/>
          <p:nvPr/>
        </p:nvSpPr>
        <p:spPr bwMode="auto">
          <a:xfrm>
            <a:off x="6760840" y="7461596"/>
            <a:ext cx="3960440" cy="5073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ea typeface="MS PGothic" pitchFamily="34" charset="-128"/>
              </a:rPr>
              <a:t>8.6 B-VLAN MAC Relay</a:t>
            </a:r>
            <a:endParaRPr kumimoji="0" lang="en-GB" sz="1050" b="1" i="0" u="none" strike="noStrike" cap="none" normalizeH="0" baseline="0" dirty="0" smtClean="0">
              <a:ln>
                <a:noFill/>
              </a:ln>
              <a:solidFill>
                <a:schemeClr val="tx1"/>
              </a:solidFill>
              <a:effectLst/>
              <a:latin typeface="Arial" charset="0"/>
              <a:ea typeface="MS PGothic" pitchFamily="34" charset="-128"/>
            </a:endParaRPr>
          </a:p>
        </p:txBody>
      </p:sp>
      <p:sp>
        <p:nvSpPr>
          <p:cNvPr id="261" name="Rectangle 260"/>
          <p:cNvSpPr/>
          <p:nvPr/>
        </p:nvSpPr>
        <p:spPr bwMode="auto">
          <a:xfrm>
            <a:off x="6760840"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2" name="Rectangle 261"/>
          <p:cNvSpPr/>
          <p:nvPr/>
        </p:nvSpPr>
        <p:spPr bwMode="auto">
          <a:xfrm>
            <a:off x="6760840"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3" name="Rectangle 262"/>
          <p:cNvSpPr/>
          <p:nvPr/>
        </p:nvSpPr>
        <p:spPr bwMode="auto">
          <a:xfrm>
            <a:off x="6760840"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4" name="TextBox 163"/>
          <p:cNvSpPr txBox="1"/>
          <p:nvPr/>
        </p:nvSpPr>
        <p:spPr>
          <a:xfrm flipH="1">
            <a:off x="8972386" y="5448672"/>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165" name="TextBox 164"/>
          <p:cNvSpPr txBox="1"/>
          <p:nvPr/>
        </p:nvSpPr>
        <p:spPr>
          <a:xfrm flipH="1">
            <a:off x="7919125" y="5448672"/>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166" name="TextBox 165"/>
          <p:cNvSpPr txBox="1"/>
          <p:nvPr/>
        </p:nvSpPr>
        <p:spPr>
          <a:xfrm flipH="1">
            <a:off x="9905733" y="5448672"/>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264" name="Freeform 263"/>
          <p:cNvSpPr/>
          <p:nvPr/>
        </p:nvSpPr>
        <p:spPr bwMode="auto">
          <a:xfrm flipH="1">
            <a:off x="7192888" y="3240866"/>
            <a:ext cx="963385" cy="3575958"/>
          </a:xfrm>
          <a:custGeom>
            <a:avLst/>
            <a:gdLst>
              <a:gd name="connsiteX0" fmla="*/ 0 w 963385"/>
              <a:gd name="connsiteY0" fmla="*/ 195943 h 3575958"/>
              <a:gd name="connsiteX1" fmla="*/ 0 w 963385"/>
              <a:gd name="connsiteY1" fmla="*/ 0 h 3575958"/>
              <a:gd name="connsiteX2" fmla="*/ 947057 w 963385"/>
              <a:gd name="connsiteY2" fmla="*/ 0 h 3575958"/>
              <a:gd name="connsiteX3" fmla="*/ 963385 w 963385"/>
              <a:gd name="connsiteY3" fmla="*/ 3575958 h 3575958"/>
            </a:gdLst>
            <a:ahLst/>
            <a:cxnLst>
              <a:cxn ang="0">
                <a:pos x="connsiteX0" y="connsiteY0"/>
              </a:cxn>
              <a:cxn ang="0">
                <a:pos x="connsiteX1" y="connsiteY1"/>
              </a:cxn>
              <a:cxn ang="0">
                <a:pos x="connsiteX2" y="connsiteY2"/>
              </a:cxn>
              <a:cxn ang="0">
                <a:pos x="connsiteX3" y="connsiteY3"/>
              </a:cxn>
            </a:cxnLst>
            <a:rect l="l" t="t" r="r" b="b"/>
            <a:pathLst>
              <a:path w="963385" h="3575958">
                <a:moveTo>
                  <a:pt x="0" y="195943"/>
                </a:moveTo>
                <a:lnTo>
                  <a:pt x="0" y="0"/>
                </a:lnTo>
                <a:lnTo>
                  <a:pt x="947057" y="0"/>
                </a:lnTo>
                <a:cubicBezTo>
                  <a:pt x="952500" y="1191986"/>
                  <a:pt x="957942" y="2383972"/>
                  <a:pt x="963385" y="3575958"/>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65" name="TextBox 264"/>
          <p:cNvSpPr txBox="1"/>
          <p:nvPr/>
        </p:nvSpPr>
        <p:spPr>
          <a:xfrm rot="5400000">
            <a:off x="10634171" y="3720767"/>
            <a:ext cx="504060" cy="215444"/>
          </a:xfrm>
          <a:prstGeom prst="rect">
            <a:avLst/>
          </a:prstGeom>
          <a:solidFill>
            <a:schemeClr val="bg1"/>
          </a:solidFill>
        </p:spPr>
        <p:txBody>
          <a:bodyPr wrap="square" lIns="0" tIns="0" rIns="0" bIns="0" rtlCol="0">
            <a:spAutoFit/>
          </a:bodyPr>
          <a:lstStyle/>
          <a:p>
            <a:pPr algn="ctr"/>
            <a:r>
              <a:rPr lang="en-US" sz="1400" dirty="0" smtClean="0"/>
              <a:t>CNP</a:t>
            </a:r>
            <a:endParaRPr lang="en-GB" sz="1400" dirty="0"/>
          </a:p>
        </p:txBody>
      </p:sp>
      <p:sp>
        <p:nvSpPr>
          <p:cNvPr id="272" name="Freeform 271"/>
          <p:cNvSpPr/>
          <p:nvPr/>
        </p:nvSpPr>
        <p:spPr bwMode="auto">
          <a:xfrm>
            <a:off x="5608712" y="7176864"/>
            <a:ext cx="1368152" cy="1800200"/>
          </a:xfrm>
          <a:custGeom>
            <a:avLst/>
            <a:gdLst>
              <a:gd name="connsiteX0" fmla="*/ 0 w 1547446"/>
              <a:gd name="connsiteY0" fmla="*/ 23446 h 4325816"/>
              <a:gd name="connsiteX1" fmla="*/ 0 w 1547446"/>
              <a:gd name="connsiteY1" fmla="*/ 4314092 h 4325816"/>
              <a:gd name="connsiteX2" fmla="*/ 1524000 w 1547446"/>
              <a:gd name="connsiteY2" fmla="*/ 4325816 h 4325816"/>
              <a:gd name="connsiteX3" fmla="*/ 1547446 w 1547446"/>
              <a:gd name="connsiteY3" fmla="*/ 0 h 4325816"/>
            </a:gdLst>
            <a:ahLst/>
            <a:cxnLst>
              <a:cxn ang="0">
                <a:pos x="connsiteX0" y="connsiteY0"/>
              </a:cxn>
              <a:cxn ang="0">
                <a:pos x="connsiteX1" y="connsiteY1"/>
              </a:cxn>
              <a:cxn ang="0">
                <a:pos x="connsiteX2" y="connsiteY2"/>
              </a:cxn>
              <a:cxn ang="0">
                <a:pos x="connsiteX3" y="connsiteY3"/>
              </a:cxn>
            </a:cxnLst>
            <a:rect l="l" t="t" r="r" b="b"/>
            <a:pathLst>
              <a:path w="1547446" h="4325816">
                <a:moveTo>
                  <a:pt x="0" y="23446"/>
                </a:moveTo>
                <a:lnTo>
                  <a:pt x="0" y="4314092"/>
                </a:lnTo>
                <a:lnTo>
                  <a:pt x="1524000" y="4325816"/>
                </a:lnTo>
                <a:lnTo>
                  <a:pt x="1547446" y="0"/>
                </a:lnTo>
              </a:path>
            </a:pathLst>
          </a:custGeom>
          <a:noFill/>
          <a:ln w="762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73" name="TextBox 272"/>
          <p:cNvSpPr txBox="1"/>
          <p:nvPr/>
        </p:nvSpPr>
        <p:spPr>
          <a:xfrm rot="16200000" flipH="1">
            <a:off x="1525159" y="8509299"/>
            <a:ext cx="432052" cy="215444"/>
          </a:xfrm>
          <a:prstGeom prst="rect">
            <a:avLst/>
          </a:prstGeom>
          <a:solidFill>
            <a:schemeClr val="bg1"/>
          </a:solidFill>
        </p:spPr>
        <p:txBody>
          <a:bodyPr wrap="square" lIns="0" tIns="0" rIns="0" bIns="0" rtlCol="0">
            <a:spAutoFit/>
          </a:bodyPr>
          <a:lstStyle/>
          <a:p>
            <a:pPr algn="ctr"/>
            <a:r>
              <a:rPr lang="en-US" sz="1400" dirty="0" smtClean="0"/>
              <a:t>PNP</a:t>
            </a:r>
            <a:endParaRPr lang="en-GB" sz="1400" dirty="0"/>
          </a:p>
        </p:txBody>
      </p:sp>
      <p:sp>
        <p:nvSpPr>
          <p:cNvPr id="59" name="TextBox 58"/>
          <p:cNvSpPr txBox="1"/>
          <p:nvPr/>
        </p:nvSpPr>
        <p:spPr>
          <a:xfrm>
            <a:off x="5680720" y="8453844"/>
            <a:ext cx="1224136" cy="523220"/>
          </a:xfrm>
          <a:prstGeom prst="rect">
            <a:avLst/>
          </a:prstGeom>
          <a:noFill/>
        </p:spPr>
        <p:txBody>
          <a:bodyPr wrap="square" rtlCol="0">
            <a:spAutoFit/>
          </a:bodyPr>
          <a:lstStyle/>
          <a:p>
            <a:pPr algn="ctr"/>
            <a:r>
              <a:rPr lang="en-US" sz="1400" dirty="0" smtClean="0">
                <a:solidFill>
                  <a:srgbClr val="C00000"/>
                </a:solidFill>
              </a:rPr>
              <a:t>Intra-DAS B-VLAN</a:t>
            </a:r>
            <a:endParaRPr lang="en-GB" sz="1400" dirty="0">
              <a:solidFill>
                <a:srgbClr val="C00000"/>
              </a:solidFill>
            </a:endParaRPr>
          </a:p>
        </p:txBody>
      </p:sp>
      <p:cxnSp>
        <p:nvCxnSpPr>
          <p:cNvPr id="275" name="Straight Connector 274"/>
          <p:cNvCxnSpPr/>
          <p:nvPr/>
        </p:nvCxnSpPr>
        <p:spPr bwMode="auto">
          <a:xfrm>
            <a:off x="2296344" y="9337104"/>
            <a:ext cx="8136904" cy="0"/>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77" name="Straight Connector 276"/>
          <p:cNvCxnSpPr/>
          <p:nvPr/>
        </p:nvCxnSpPr>
        <p:spPr bwMode="auto">
          <a:xfrm>
            <a:off x="4384576" y="9337104"/>
            <a:ext cx="0" cy="264096"/>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78" name="Straight Connector 277"/>
          <p:cNvCxnSpPr/>
          <p:nvPr/>
        </p:nvCxnSpPr>
        <p:spPr bwMode="auto">
          <a:xfrm>
            <a:off x="6112768" y="9337104"/>
            <a:ext cx="0" cy="264096"/>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79" name="Straight Connector 278"/>
          <p:cNvCxnSpPr/>
          <p:nvPr/>
        </p:nvCxnSpPr>
        <p:spPr bwMode="auto">
          <a:xfrm>
            <a:off x="7984976" y="9337104"/>
            <a:ext cx="0" cy="264096"/>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80" name="Straight Connector 279"/>
          <p:cNvCxnSpPr/>
          <p:nvPr/>
        </p:nvCxnSpPr>
        <p:spPr bwMode="auto">
          <a:xfrm>
            <a:off x="9065096" y="7176864"/>
            <a:ext cx="0" cy="2136304"/>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82" name="Straight Connector 281"/>
          <p:cNvCxnSpPr/>
          <p:nvPr/>
        </p:nvCxnSpPr>
        <p:spPr bwMode="auto">
          <a:xfrm>
            <a:off x="8417024" y="7608912"/>
            <a:ext cx="648072" cy="0"/>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85" name="Straight Connector 284"/>
          <p:cNvCxnSpPr/>
          <p:nvPr/>
        </p:nvCxnSpPr>
        <p:spPr bwMode="auto">
          <a:xfrm>
            <a:off x="8417024" y="7176864"/>
            <a:ext cx="0" cy="432048"/>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89" name="Straight Connector 288"/>
          <p:cNvCxnSpPr/>
          <p:nvPr/>
        </p:nvCxnSpPr>
        <p:spPr bwMode="auto">
          <a:xfrm>
            <a:off x="2512368" y="7608912"/>
            <a:ext cx="1728192" cy="0"/>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91" name="Straight Connector 290"/>
          <p:cNvCxnSpPr/>
          <p:nvPr/>
        </p:nvCxnSpPr>
        <p:spPr bwMode="auto">
          <a:xfrm>
            <a:off x="3160440" y="7176864"/>
            <a:ext cx="0" cy="2136304"/>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93" name="Straight Connector 292"/>
          <p:cNvCxnSpPr/>
          <p:nvPr/>
        </p:nvCxnSpPr>
        <p:spPr bwMode="auto">
          <a:xfrm>
            <a:off x="4240560" y="7176864"/>
            <a:ext cx="0" cy="432048"/>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sp>
        <p:nvSpPr>
          <p:cNvPr id="294" name="TextBox 293"/>
          <p:cNvSpPr txBox="1"/>
          <p:nvPr/>
        </p:nvSpPr>
        <p:spPr>
          <a:xfrm>
            <a:off x="3736504" y="9029327"/>
            <a:ext cx="1224136" cy="307777"/>
          </a:xfrm>
          <a:prstGeom prst="rect">
            <a:avLst/>
          </a:prstGeom>
          <a:noFill/>
        </p:spPr>
        <p:txBody>
          <a:bodyPr wrap="square" rtlCol="0">
            <a:spAutoFit/>
          </a:bodyPr>
          <a:lstStyle/>
          <a:p>
            <a:pPr algn="ctr"/>
            <a:r>
              <a:rPr lang="en-US" sz="1400" dirty="0" smtClean="0">
                <a:solidFill>
                  <a:schemeClr val="tx1">
                    <a:lumMod val="65000"/>
                    <a:lumOff val="35000"/>
                  </a:schemeClr>
                </a:solidFill>
              </a:rPr>
              <a:t>B-VLAN S</a:t>
            </a:r>
            <a:endParaRPr lang="en-GB" sz="1400" dirty="0">
              <a:solidFill>
                <a:schemeClr val="tx1">
                  <a:lumMod val="65000"/>
                  <a:lumOff val="35000"/>
                </a:schemeClr>
              </a:solidFill>
            </a:endParaRPr>
          </a:p>
        </p:txBody>
      </p:sp>
      <p:cxnSp>
        <p:nvCxnSpPr>
          <p:cNvPr id="297" name="Straight Connector 296"/>
          <p:cNvCxnSpPr/>
          <p:nvPr/>
        </p:nvCxnSpPr>
        <p:spPr bwMode="auto">
          <a:xfrm>
            <a:off x="2512368" y="7608912"/>
            <a:ext cx="0" cy="1704256"/>
          </a:xfrm>
          <a:prstGeom prst="line">
            <a:avLst/>
          </a:prstGeom>
          <a:solidFill>
            <a:schemeClr val="accent1"/>
          </a:solidFill>
          <a:ln w="76200" cap="flat" cmpd="sng" algn="ctr">
            <a:solidFill>
              <a:schemeClr val="tx1">
                <a:lumMod val="65000"/>
                <a:lumOff val="35000"/>
              </a:schemeClr>
            </a:solidFill>
            <a:prstDash val="sysDot"/>
            <a:round/>
            <a:headEnd type="none" w="med" len="med"/>
            <a:tailEnd type="none" w="med" len="med"/>
          </a:ln>
          <a:effectLst/>
        </p:spPr>
      </p:cxnSp>
      <p:cxnSp>
        <p:nvCxnSpPr>
          <p:cNvPr id="300" name="Straight Connector 299"/>
          <p:cNvCxnSpPr/>
          <p:nvPr/>
        </p:nvCxnSpPr>
        <p:spPr bwMode="auto">
          <a:xfrm>
            <a:off x="7408912" y="7608912"/>
            <a:ext cx="0" cy="1704256"/>
          </a:xfrm>
          <a:prstGeom prst="line">
            <a:avLst/>
          </a:prstGeom>
          <a:solidFill>
            <a:schemeClr val="accent1"/>
          </a:solidFill>
          <a:ln w="76200" cap="flat" cmpd="sng" algn="ctr">
            <a:solidFill>
              <a:schemeClr val="tx1">
                <a:lumMod val="65000"/>
                <a:lumOff val="35000"/>
              </a:schemeClr>
            </a:solidFill>
            <a:prstDash val="sysDot"/>
            <a:round/>
            <a:headEnd type="none" w="med" len="med"/>
            <a:tailEnd type="none" w="med" len="med"/>
          </a:ln>
          <a:effectLst/>
        </p:spPr>
      </p:cxnSp>
      <p:cxnSp>
        <p:nvCxnSpPr>
          <p:cNvPr id="306" name="Straight Connector 305"/>
          <p:cNvCxnSpPr/>
          <p:nvPr/>
        </p:nvCxnSpPr>
        <p:spPr bwMode="auto">
          <a:xfrm>
            <a:off x="2512368" y="7176864"/>
            <a:ext cx="0" cy="432048"/>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308" name="Straight Connector 307"/>
          <p:cNvCxnSpPr/>
          <p:nvPr/>
        </p:nvCxnSpPr>
        <p:spPr bwMode="auto">
          <a:xfrm flipH="1">
            <a:off x="7408912" y="7608912"/>
            <a:ext cx="1008112" cy="0"/>
          </a:xfrm>
          <a:prstGeom prst="line">
            <a:avLst/>
          </a:prstGeom>
          <a:solidFill>
            <a:schemeClr val="accent1"/>
          </a:solidFill>
          <a:ln w="76200" cap="flat" cmpd="sng" algn="ctr">
            <a:solidFill>
              <a:schemeClr val="tx1">
                <a:lumMod val="65000"/>
                <a:lumOff val="35000"/>
              </a:schemeClr>
            </a:solidFill>
            <a:prstDash val="sysDot"/>
            <a:round/>
            <a:headEnd type="none" w="med" len="med"/>
            <a:tailEnd type="none" w="med" len="med"/>
          </a:ln>
          <a:effectLst/>
        </p:spPr>
      </p:cxnSp>
      <p:sp>
        <p:nvSpPr>
          <p:cNvPr id="311" name="Rounded Rectangular Callout 310"/>
          <p:cNvSpPr/>
          <p:nvPr/>
        </p:nvSpPr>
        <p:spPr bwMode="auto">
          <a:xfrm>
            <a:off x="208112" y="7680920"/>
            <a:ext cx="1368152" cy="576064"/>
          </a:xfrm>
          <a:prstGeom prst="wedgeRoundRectCallout">
            <a:avLst>
              <a:gd name="adj1" fmla="val 116550"/>
              <a:gd name="adj2" fmla="val -23122"/>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Arial" charset="0"/>
              </a:rPr>
              <a:t>Port is blocked</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12" name="Isosceles Triangle 311"/>
          <p:cNvSpPr/>
          <p:nvPr/>
        </p:nvSpPr>
        <p:spPr bwMode="auto">
          <a:xfrm flipV="1">
            <a:off x="1072208" y="7248872"/>
            <a:ext cx="216024" cy="21602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13" name="TextBox 312"/>
          <p:cNvSpPr txBox="1"/>
          <p:nvPr/>
        </p:nvSpPr>
        <p:spPr>
          <a:xfrm>
            <a:off x="208112" y="6602541"/>
            <a:ext cx="1368152" cy="646331"/>
          </a:xfrm>
          <a:prstGeom prst="rect">
            <a:avLst/>
          </a:prstGeom>
          <a:noFill/>
        </p:spPr>
        <p:txBody>
          <a:bodyPr wrap="square" rtlCol="0">
            <a:spAutoFit/>
          </a:bodyPr>
          <a:lstStyle/>
          <a:p>
            <a:pPr algn="r"/>
            <a:r>
              <a:rPr lang="en-US" sz="1800" dirty="0" smtClean="0"/>
              <a:t>B-VLAN Up MEPs</a:t>
            </a:r>
            <a:endParaRPr lang="en-GB" sz="1800" dirty="0"/>
          </a:p>
        </p:txBody>
      </p:sp>
      <p:sp>
        <p:nvSpPr>
          <p:cNvPr id="314" name="Isosceles Triangle 313"/>
          <p:cNvSpPr/>
          <p:nvPr/>
        </p:nvSpPr>
        <p:spPr bwMode="auto">
          <a:xfrm flipV="1">
            <a:off x="2368352"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15" name="Isosceles Triangle 314"/>
          <p:cNvSpPr/>
          <p:nvPr/>
        </p:nvSpPr>
        <p:spPr bwMode="auto">
          <a:xfrm flipV="1">
            <a:off x="3016424"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16" name="Isosceles Triangle 315"/>
          <p:cNvSpPr/>
          <p:nvPr/>
        </p:nvSpPr>
        <p:spPr bwMode="auto">
          <a:xfrm flipV="1">
            <a:off x="4096544"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17" name="Isosceles Triangle 316"/>
          <p:cNvSpPr/>
          <p:nvPr/>
        </p:nvSpPr>
        <p:spPr bwMode="auto">
          <a:xfrm flipV="1">
            <a:off x="8273008"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18" name="Isosceles Triangle 317"/>
          <p:cNvSpPr/>
          <p:nvPr/>
        </p:nvSpPr>
        <p:spPr bwMode="auto">
          <a:xfrm flipV="1">
            <a:off x="8921080"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19" name="Isosceles Triangle 318"/>
          <p:cNvSpPr/>
          <p:nvPr/>
        </p:nvSpPr>
        <p:spPr bwMode="auto">
          <a:xfrm flipV="1">
            <a:off x="5464696" y="7248872"/>
            <a:ext cx="288032" cy="288032"/>
          </a:xfrm>
          <a:prstGeom prst="triangle">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20" name="Isosceles Triangle 319"/>
          <p:cNvSpPr/>
          <p:nvPr/>
        </p:nvSpPr>
        <p:spPr bwMode="auto">
          <a:xfrm flipV="1">
            <a:off x="6832848" y="7248872"/>
            <a:ext cx="288032" cy="288032"/>
          </a:xfrm>
          <a:prstGeom prst="triangle">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p:txBody>
          <a:bodyPr/>
          <a:lstStyle/>
          <a:p>
            <a:r>
              <a:rPr lang="en-US" dirty="0" smtClean="0"/>
              <a:t>Example 2A – fault free condition </a:t>
            </a:r>
            <a:endParaRPr lang="en-GB" dirty="0"/>
          </a:p>
        </p:txBody>
      </p:sp>
      <p:sp>
        <p:nvSpPr>
          <p:cNvPr id="177" name="TextBox 176"/>
          <p:cNvSpPr txBox="1"/>
          <p:nvPr/>
        </p:nvSpPr>
        <p:spPr>
          <a:xfrm>
            <a:off x="640160" y="980108"/>
            <a:ext cx="11521280" cy="338554"/>
          </a:xfrm>
          <a:prstGeom prst="rect">
            <a:avLst/>
          </a:prstGeom>
          <a:noFill/>
        </p:spPr>
        <p:txBody>
          <a:bodyPr wrap="square" rtlCol="0">
            <a:spAutoFit/>
          </a:bodyPr>
          <a:lstStyle/>
          <a:p>
            <a:r>
              <a:rPr lang="en-US" sz="1600" dirty="0" smtClean="0"/>
              <a:t>…</a:t>
            </a:r>
          </a:p>
        </p:txBody>
      </p:sp>
      <p:grpSp>
        <p:nvGrpSpPr>
          <p:cNvPr id="189" name="Group 188"/>
          <p:cNvGrpSpPr/>
          <p:nvPr/>
        </p:nvGrpSpPr>
        <p:grpSpPr>
          <a:xfrm>
            <a:off x="208112" y="1920280"/>
            <a:ext cx="11161240" cy="7680920"/>
            <a:chOff x="208112" y="1920280"/>
            <a:chExt cx="11161240" cy="7680920"/>
          </a:xfrm>
        </p:grpSpPr>
        <p:sp>
          <p:nvSpPr>
            <p:cNvPr id="296" name="TextBox 295"/>
            <p:cNvSpPr txBox="1"/>
            <p:nvPr/>
          </p:nvSpPr>
          <p:spPr>
            <a:xfrm rot="5400000">
              <a:off x="10628365" y="8509304"/>
              <a:ext cx="432052" cy="215444"/>
            </a:xfrm>
            <a:prstGeom prst="rect">
              <a:avLst/>
            </a:prstGeom>
            <a:solidFill>
              <a:schemeClr val="bg1"/>
            </a:solidFill>
          </p:spPr>
          <p:txBody>
            <a:bodyPr wrap="square" lIns="0" tIns="0" rIns="0" bIns="0" rtlCol="0">
              <a:spAutoFit/>
            </a:bodyPr>
            <a:lstStyle/>
            <a:p>
              <a:pPr algn="ctr"/>
              <a:r>
                <a:rPr lang="en-US" sz="1400" dirty="0" smtClean="0"/>
                <a:t>PNP</a:t>
              </a:r>
              <a:endParaRPr lang="en-GB" sz="1400" dirty="0"/>
            </a:p>
          </p:txBody>
        </p:sp>
        <p:sp>
          <p:nvSpPr>
            <p:cNvPr id="25" name="Rectangle 24"/>
            <p:cNvSpPr/>
            <p:nvPr/>
          </p:nvSpPr>
          <p:spPr bwMode="auto">
            <a:xfrm>
              <a:off x="1864296" y="4512568"/>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2" name="Rectangle 1"/>
            <p:cNvSpPr/>
            <p:nvPr/>
          </p:nvSpPr>
          <p:spPr bwMode="auto">
            <a:xfrm>
              <a:off x="186429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 name="Rectangle 2"/>
            <p:cNvSpPr/>
            <p:nvPr/>
          </p:nvSpPr>
          <p:spPr bwMode="auto">
            <a:xfrm>
              <a:off x="186429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 name="Rectangle 3"/>
            <p:cNvSpPr/>
            <p:nvPr/>
          </p:nvSpPr>
          <p:spPr bwMode="auto">
            <a:xfrm>
              <a:off x="186429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a:off x="1864296"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864296"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64296"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a:off x="2872408"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2872408"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2872408"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72408"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72408"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72408"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3880520"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388052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388052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80520"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80520"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1864296" y="5016624"/>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a:t>
              </a:r>
              <a:r>
                <a:rPr kumimoji="0" lang="en-US" sz="1200" b="1" i="0" u="none" strike="noStrike" cap="none" normalizeH="0" dirty="0" smtClean="0">
                  <a:ln>
                    <a:noFill/>
                  </a:ln>
                  <a:solidFill>
                    <a:schemeClr val="tx1"/>
                  </a:solidFill>
                  <a:effectLst/>
                  <a:latin typeface="Arial" charset="0"/>
                  <a:ea typeface="MS PGothic" pitchFamily="34" charset="-128"/>
                </a:rPr>
                <a:t>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1" name="TextBox 20"/>
            <p:cNvSpPr txBox="1"/>
            <p:nvPr/>
          </p:nvSpPr>
          <p:spPr>
            <a:xfrm>
              <a:off x="3066830" y="4903966"/>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22" name="TextBox 21"/>
            <p:cNvSpPr txBox="1"/>
            <p:nvPr/>
          </p:nvSpPr>
          <p:spPr>
            <a:xfrm>
              <a:off x="4146950" y="4460305"/>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23" name="TextBox 22"/>
            <p:cNvSpPr txBox="1"/>
            <p:nvPr/>
          </p:nvSpPr>
          <p:spPr>
            <a:xfrm>
              <a:off x="3066830" y="4440560"/>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24" name="TextBox 23"/>
            <p:cNvSpPr txBox="1"/>
            <p:nvPr/>
          </p:nvSpPr>
          <p:spPr>
            <a:xfrm>
              <a:off x="2080320" y="4420815"/>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sp>
          <p:nvSpPr>
            <p:cNvPr id="55" name="Isosceles Triangle 54"/>
            <p:cNvSpPr/>
            <p:nvPr/>
          </p:nvSpPr>
          <p:spPr bwMode="auto">
            <a:xfrm flipV="1">
              <a:off x="1072208" y="4296544"/>
              <a:ext cx="216024" cy="21602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208112" y="3648472"/>
              <a:ext cx="1296144" cy="646331"/>
            </a:xfrm>
            <a:prstGeom prst="rect">
              <a:avLst/>
            </a:prstGeom>
            <a:noFill/>
          </p:spPr>
          <p:txBody>
            <a:bodyPr wrap="square" rtlCol="0">
              <a:spAutoFit/>
            </a:bodyPr>
            <a:lstStyle/>
            <a:p>
              <a:pPr algn="r"/>
              <a:r>
                <a:rPr lang="en-US" sz="1800" dirty="0" smtClean="0"/>
                <a:t>E-NNI</a:t>
              </a:r>
            </a:p>
            <a:p>
              <a:pPr algn="r"/>
              <a:r>
                <a:rPr lang="en-US" sz="1800" dirty="0" smtClean="0"/>
                <a:t> UP MEPs</a:t>
              </a:r>
              <a:endParaRPr lang="en-GB" sz="1800" dirty="0"/>
            </a:p>
          </p:txBody>
        </p:sp>
        <p:cxnSp>
          <p:nvCxnSpPr>
            <p:cNvPr id="47" name="Straight Connector 46"/>
            <p:cNvCxnSpPr/>
            <p:nvPr/>
          </p:nvCxnSpPr>
          <p:spPr bwMode="auto">
            <a:xfrm>
              <a:off x="2296344" y="1992288"/>
              <a:ext cx="0"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48" name="Straight Connector 47"/>
            <p:cNvCxnSpPr/>
            <p:nvPr/>
          </p:nvCxnSpPr>
          <p:spPr bwMode="auto">
            <a:xfrm flipH="1">
              <a:off x="3304456" y="1992288"/>
              <a:ext cx="4392488"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57" name="TextBox 56"/>
            <p:cNvSpPr txBox="1"/>
            <p:nvPr/>
          </p:nvSpPr>
          <p:spPr>
            <a:xfrm>
              <a:off x="2296344"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1</a:t>
              </a:r>
              <a:endParaRPr lang="en-GB" sz="1400" dirty="0">
                <a:solidFill>
                  <a:srgbClr val="C00000"/>
                </a:solidFill>
              </a:endParaRPr>
            </a:p>
          </p:txBody>
        </p:sp>
        <p:sp>
          <p:nvSpPr>
            <p:cNvPr id="58" name="TextBox 57"/>
            <p:cNvSpPr txBox="1"/>
            <p:nvPr/>
          </p:nvSpPr>
          <p:spPr>
            <a:xfrm>
              <a:off x="3448472"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2</a:t>
              </a:r>
              <a:endParaRPr lang="en-GB" sz="1400" dirty="0">
                <a:solidFill>
                  <a:srgbClr val="C00000"/>
                </a:solidFill>
              </a:endParaRPr>
            </a:p>
          </p:txBody>
        </p:sp>
        <p:sp>
          <p:nvSpPr>
            <p:cNvPr id="52" name="Rectangle 51"/>
            <p:cNvSpPr/>
            <p:nvPr/>
          </p:nvSpPr>
          <p:spPr bwMode="auto">
            <a:xfrm flipH="1">
              <a:off x="7768952" y="4512568"/>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53" name="Rectangle 52"/>
            <p:cNvSpPr/>
            <p:nvPr/>
          </p:nvSpPr>
          <p:spPr bwMode="auto">
            <a:xfrm flipH="1">
              <a:off x="978517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 name="Rectangle 60"/>
            <p:cNvSpPr/>
            <p:nvPr/>
          </p:nvSpPr>
          <p:spPr bwMode="auto">
            <a:xfrm flipH="1">
              <a:off x="978517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flipH="1">
              <a:off x="978517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5" name="Rectangle 64"/>
            <p:cNvSpPr/>
            <p:nvPr/>
          </p:nvSpPr>
          <p:spPr bwMode="auto">
            <a:xfrm flipH="1">
              <a:off x="9785176"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6" name="Rectangle 65"/>
            <p:cNvSpPr/>
            <p:nvPr/>
          </p:nvSpPr>
          <p:spPr bwMode="auto">
            <a:xfrm flipH="1">
              <a:off x="9785176"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flipH="1">
              <a:off x="9785176"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flipH="1">
              <a:off x="877706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9" name="Rectangle 68"/>
            <p:cNvSpPr/>
            <p:nvPr/>
          </p:nvSpPr>
          <p:spPr bwMode="auto">
            <a:xfrm flipH="1">
              <a:off x="8777064"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0" name="Rectangle 69"/>
            <p:cNvSpPr/>
            <p:nvPr/>
          </p:nvSpPr>
          <p:spPr bwMode="auto">
            <a:xfrm flipH="1">
              <a:off x="8777064"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1" name="Rectangle 70"/>
            <p:cNvSpPr/>
            <p:nvPr/>
          </p:nvSpPr>
          <p:spPr bwMode="auto">
            <a:xfrm flipH="1">
              <a:off x="8777064"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flipH="1">
              <a:off x="8777064"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flipH="1">
              <a:off x="8777064"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4" name="Rectangle 73"/>
            <p:cNvSpPr/>
            <p:nvPr/>
          </p:nvSpPr>
          <p:spPr bwMode="auto">
            <a:xfrm flipH="1">
              <a:off x="776895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5" name="Rectangle 74"/>
            <p:cNvSpPr/>
            <p:nvPr/>
          </p:nvSpPr>
          <p:spPr bwMode="auto">
            <a:xfrm flipH="1">
              <a:off x="7768952"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6" name="Rectangle 75"/>
            <p:cNvSpPr/>
            <p:nvPr/>
          </p:nvSpPr>
          <p:spPr bwMode="auto">
            <a:xfrm flipH="1">
              <a:off x="7768952"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7" name="Rectangle 76"/>
            <p:cNvSpPr/>
            <p:nvPr/>
          </p:nvSpPr>
          <p:spPr bwMode="auto">
            <a:xfrm flipH="1">
              <a:off x="7768952"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8" name="Rectangle 77"/>
            <p:cNvSpPr/>
            <p:nvPr/>
          </p:nvSpPr>
          <p:spPr bwMode="auto">
            <a:xfrm flipH="1">
              <a:off x="7768952"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 name="Rectangle 79"/>
            <p:cNvSpPr/>
            <p:nvPr/>
          </p:nvSpPr>
          <p:spPr bwMode="auto">
            <a:xfrm flipH="1">
              <a:off x="7768952" y="5016624"/>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81" name="TextBox 80"/>
            <p:cNvSpPr txBox="1"/>
            <p:nvPr/>
          </p:nvSpPr>
          <p:spPr>
            <a:xfrm flipH="1">
              <a:off x="8916915" y="4903966"/>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82" name="TextBox 81"/>
            <p:cNvSpPr txBox="1"/>
            <p:nvPr/>
          </p:nvSpPr>
          <p:spPr>
            <a:xfrm flipH="1">
              <a:off x="7953501" y="4440560"/>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83" name="TextBox 82"/>
            <p:cNvSpPr txBox="1"/>
            <p:nvPr/>
          </p:nvSpPr>
          <p:spPr>
            <a:xfrm flipH="1">
              <a:off x="8911207" y="4440560"/>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84" name="TextBox 83"/>
            <p:cNvSpPr txBox="1"/>
            <p:nvPr/>
          </p:nvSpPr>
          <p:spPr>
            <a:xfrm flipH="1">
              <a:off x="9969725" y="4420815"/>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cxnSp>
          <p:nvCxnSpPr>
            <p:cNvPr id="88" name="Straight Connector 87"/>
            <p:cNvCxnSpPr/>
            <p:nvPr/>
          </p:nvCxnSpPr>
          <p:spPr bwMode="auto">
            <a:xfrm>
              <a:off x="10289232" y="1920280"/>
              <a:ext cx="0" cy="1296144"/>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89" name="Straight Connector 88"/>
            <p:cNvCxnSpPr/>
            <p:nvPr/>
          </p:nvCxnSpPr>
          <p:spPr bwMode="auto">
            <a:xfrm>
              <a:off x="5032648" y="2064296"/>
              <a:ext cx="4248472" cy="1152128"/>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91" name="TextBox 90"/>
            <p:cNvSpPr txBox="1"/>
            <p:nvPr/>
          </p:nvSpPr>
          <p:spPr>
            <a:xfrm flipH="1">
              <a:off x="9588399"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4</a:t>
              </a:r>
              <a:endParaRPr lang="en-GB" sz="1400" dirty="0">
                <a:solidFill>
                  <a:srgbClr val="C00000"/>
                </a:solidFill>
              </a:endParaRPr>
            </a:p>
          </p:txBody>
        </p:sp>
        <p:sp>
          <p:nvSpPr>
            <p:cNvPr id="92" name="TextBox 91"/>
            <p:cNvSpPr txBox="1"/>
            <p:nvPr/>
          </p:nvSpPr>
          <p:spPr>
            <a:xfrm flipH="1">
              <a:off x="8201000"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3</a:t>
              </a:r>
              <a:endParaRPr lang="en-GB" sz="1400" dirty="0">
                <a:solidFill>
                  <a:srgbClr val="C00000"/>
                </a:solidFill>
              </a:endParaRPr>
            </a:p>
          </p:txBody>
        </p:sp>
        <p:grpSp>
          <p:nvGrpSpPr>
            <p:cNvPr id="19" name="Group 184"/>
            <p:cNvGrpSpPr/>
            <p:nvPr/>
          </p:nvGrpSpPr>
          <p:grpSpPr>
            <a:xfrm>
              <a:off x="1216224" y="2352328"/>
              <a:ext cx="10153128" cy="56148"/>
              <a:chOff x="1216224" y="3576464"/>
              <a:chExt cx="10153128" cy="56148"/>
            </a:xfrm>
          </p:grpSpPr>
          <p:cxnSp>
            <p:nvCxnSpPr>
              <p:cNvPr id="183" name="Straight Connector 182"/>
              <p:cNvCxnSpPr/>
              <p:nvPr/>
            </p:nvCxnSpPr>
            <p:spPr bwMode="auto">
              <a:xfrm>
                <a:off x="1216224" y="3576464"/>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a:off x="1216224" y="3632612"/>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86" name="TextBox 185"/>
            <p:cNvSpPr txBox="1"/>
            <p:nvPr/>
          </p:nvSpPr>
          <p:spPr>
            <a:xfrm>
              <a:off x="496144" y="2208312"/>
              <a:ext cx="742511" cy="338554"/>
            </a:xfrm>
            <a:prstGeom prst="rect">
              <a:avLst/>
            </a:prstGeom>
            <a:noFill/>
          </p:spPr>
          <p:txBody>
            <a:bodyPr wrap="none" rtlCol="0">
              <a:spAutoFit/>
            </a:bodyPr>
            <a:lstStyle/>
            <a:p>
              <a:r>
                <a:rPr lang="en-US" sz="1600" dirty="0" smtClean="0"/>
                <a:t>E-NNI</a:t>
              </a:r>
            </a:p>
          </p:txBody>
        </p:sp>
        <p:sp>
          <p:nvSpPr>
            <p:cNvPr id="187" name="TextBox 186"/>
            <p:cNvSpPr txBox="1"/>
            <p:nvPr/>
          </p:nvSpPr>
          <p:spPr>
            <a:xfrm rot="16200000" flipH="1">
              <a:off x="1447345" y="3648764"/>
              <a:ext cx="504060" cy="215444"/>
            </a:xfrm>
            <a:prstGeom prst="rect">
              <a:avLst/>
            </a:prstGeom>
            <a:solidFill>
              <a:schemeClr val="bg1"/>
            </a:solidFill>
          </p:spPr>
          <p:txBody>
            <a:bodyPr wrap="square" lIns="0" tIns="0" rIns="0" bIns="0" rtlCol="0">
              <a:spAutoFit/>
            </a:bodyPr>
            <a:lstStyle/>
            <a:p>
              <a:pPr algn="ctr"/>
              <a:r>
                <a:rPr lang="en-US" sz="1400" dirty="0" smtClean="0"/>
                <a:t>CNP</a:t>
              </a:r>
              <a:endParaRPr lang="en-GB" sz="1400" dirty="0"/>
            </a:p>
          </p:txBody>
        </p:sp>
        <p:sp>
          <p:nvSpPr>
            <p:cNvPr id="190" name="TextBox 189"/>
            <p:cNvSpPr txBox="1"/>
            <p:nvPr/>
          </p:nvSpPr>
          <p:spPr>
            <a:xfrm rot="16200000" flipH="1">
              <a:off x="7327543" y="3828783"/>
              <a:ext cx="432048"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97" name="Rectangle 96"/>
            <p:cNvSpPr/>
            <p:nvPr/>
          </p:nvSpPr>
          <p:spPr bwMode="auto">
            <a:xfrm>
              <a:off x="1864296"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a:off x="1864296"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1864296"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2872408"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2872408"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2872408"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3880520"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3880520"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 name="Rectangle 110"/>
            <p:cNvSpPr/>
            <p:nvPr/>
          </p:nvSpPr>
          <p:spPr bwMode="auto">
            <a:xfrm>
              <a:off x="3880520"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4888631"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4888631"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4888631"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4888631"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4888631"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3" name="Rectangle 132"/>
            <p:cNvSpPr/>
            <p:nvPr/>
          </p:nvSpPr>
          <p:spPr bwMode="auto">
            <a:xfrm flipH="1">
              <a:off x="2872408"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flipH="1">
              <a:off x="2872408"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flipH="1">
              <a:off x="2872408"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flipH="1">
              <a:off x="2872408"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flipH="1">
              <a:off x="2872408"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flipH="1">
              <a:off x="1864296"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flipH="1">
              <a:off x="1864296"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flipH="1">
              <a:off x="1864296"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flipH="1">
              <a:off x="1864296"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Rectangle 142"/>
            <p:cNvSpPr/>
            <p:nvPr/>
          </p:nvSpPr>
          <p:spPr bwMode="auto">
            <a:xfrm flipH="1">
              <a:off x="1864296"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TextBox 160"/>
            <p:cNvSpPr txBox="1"/>
            <p:nvPr/>
          </p:nvSpPr>
          <p:spPr>
            <a:xfrm>
              <a:off x="3016424" y="5448672"/>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162" name="TextBox 161"/>
            <p:cNvSpPr txBox="1"/>
            <p:nvPr/>
          </p:nvSpPr>
          <p:spPr>
            <a:xfrm>
              <a:off x="4081099" y="5448672"/>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163" name="TextBox 162"/>
            <p:cNvSpPr txBox="1"/>
            <p:nvPr/>
          </p:nvSpPr>
          <p:spPr>
            <a:xfrm>
              <a:off x="2008312" y="5448672"/>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188" name="TextBox 187"/>
            <p:cNvSpPr txBox="1"/>
            <p:nvPr/>
          </p:nvSpPr>
          <p:spPr>
            <a:xfrm rot="16200000" flipH="1">
              <a:off x="1525159" y="598902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155" name="Rectangle 154"/>
            <p:cNvSpPr/>
            <p:nvPr/>
          </p:nvSpPr>
          <p:spPr bwMode="auto">
            <a:xfrm>
              <a:off x="3880520"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6" name="Rectangle 155"/>
            <p:cNvSpPr/>
            <p:nvPr/>
          </p:nvSpPr>
          <p:spPr bwMode="auto">
            <a:xfrm>
              <a:off x="3880520"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2872408"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8" name="Rectangle 167"/>
            <p:cNvSpPr/>
            <p:nvPr/>
          </p:nvSpPr>
          <p:spPr bwMode="auto">
            <a:xfrm>
              <a:off x="2872408"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3" name="Rectangle 172"/>
            <p:cNvSpPr/>
            <p:nvPr/>
          </p:nvSpPr>
          <p:spPr bwMode="auto">
            <a:xfrm>
              <a:off x="1864296"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6" name="Rectangle 175"/>
            <p:cNvSpPr/>
            <p:nvPr/>
          </p:nvSpPr>
          <p:spPr bwMode="auto">
            <a:xfrm>
              <a:off x="1864296"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81" name="Straight Connector 180"/>
            <p:cNvCxnSpPr/>
            <p:nvPr/>
          </p:nvCxnSpPr>
          <p:spPr bwMode="auto">
            <a:xfrm>
              <a:off x="2368352"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a:off x="3376464"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a:off x="4384576"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3" name="Rectangle 192"/>
            <p:cNvSpPr/>
            <p:nvPr/>
          </p:nvSpPr>
          <p:spPr bwMode="auto">
            <a:xfrm>
              <a:off x="3880520"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4" name="Rectangle 193"/>
            <p:cNvSpPr/>
            <p:nvPr/>
          </p:nvSpPr>
          <p:spPr bwMode="auto">
            <a:xfrm>
              <a:off x="2872408"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7" name="Rectangle 196"/>
            <p:cNvSpPr/>
            <p:nvPr/>
          </p:nvSpPr>
          <p:spPr bwMode="auto">
            <a:xfrm>
              <a:off x="1864296"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8" name="Rectangle 197"/>
            <p:cNvSpPr/>
            <p:nvPr/>
          </p:nvSpPr>
          <p:spPr bwMode="auto">
            <a:xfrm>
              <a:off x="3880520"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9" name="Rectangle 198"/>
            <p:cNvSpPr/>
            <p:nvPr/>
          </p:nvSpPr>
          <p:spPr bwMode="auto">
            <a:xfrm>
              <a:off x="2872408"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0" name="Rectangle 199"/>
            <p:cNvSpPr/>
            <p:nvPr/>
          </p:nvSpPr>
          <p:spPr bwMode="auto">
            <a:xfrm>
              <a:off x="1864296"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1" name="Rectangle 200"/>
            <p:cNvSpPr/>
            <p:nvPr/>
          </p:nvSpPr>
          <p:spPr bwMode="auto">
            <a:xfrm>
              <a:off x="3880520"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2" name="Rectangle 201"/>
            <p:cNvSpPr/>
            <p:nvPr/>
          </p:nvSpPr>
          <p:spPr bwMode="auto">
            <a:xfrm>
              <a:off x="2872408"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3" name="Rectangle 202"/>
            <p:cNvSpPr/>
            <p:nvPr/>
          </p:nvSpPr>
          <p:spPr bwMode="auto">
            <a:xfrm>
              <a:off x="1864296"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5" name="TextBox 204"/>
            <p:cNvSpPr txBox="1"/>
            <p:nvPr/>
          </p:nvSpPr>
          <p:spPr>
            <a:xfrm rot="5400000" flipV="1">
              <a:off x="1447864" y="7028967"/>
              <a:ext cx="564578" cy="307777"/>
            </a:xfrm>
            <a:prstGeom prst="rect">
              <a:avLst/>
            </a:prstGeom>
            <a:noFill/>
          </p:spPr>
          <p:txBody>
            <a:bodyPr wrap="none" rtlCol="0" anchor="ctr">
              <a:spAutoFit/>
            </a:bodyPr>
            <a:lstStyle/>
            <a:p>
              <a:pPr algn="ctr"/>
              <a:r>
                <a:rPr lang="en-US" sz="1400" dirty="0" smtClean="0"/>
                <a:t>CBP</a:t>
              </a:r>
              <a:endParaRPr lang="en-GB" sz="1400" dirty="0"/>
            </a:p>
          </p:txBody>
        </p:sp>
        <p:sp>
          <p:nvSpPr>
            <p:cNvPr id="206" name="Rectangle 205"/>
            <p:cNvSpPr/>
            <p:nvPr/>
          </p:nvSpPr>
          <p:spPr bwMode="auto">
            <a:xfrm>
              <a:off x="1864296" y="7461596"/>
              <a:ext cx="3960440" cy="5073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ea typeface="MS PGothic" pitchFamily="34" charset="-128"/>
                </a:rPr>
                <a:t>8.6 B-VLAN MAC Relay</a:t>
              </a:r>
              <a:endParaRPr kumimoji="0" lang="en-GB" sz="1050" b="1" i="0" u="none" strike="noStrike" cap="none" normalizeH="0" baseline="0" dirty="0" smtClean="0">
                <a:ln>
                  <a:noFill/>
                </a:ln>
                <a:solidFill>
                  <a:schemeClr val="tx1"/>
                </a:solidFill>
                <a:effectLst/>
                <a:latin typeface="Arial" charset="0"/>
                <a:ea typeface="MS PGothic" pitchFamily="34" charset="-128"/>
              </a:endParaRPr>
            </a:p>
          </p:txBody>
        </p:sp>
        <p:sp>
          <p:nvSpPr>
            <p:cNvPr id="208" name="Rectangle 207"/>
            <p:cNvSpPr/>
            <p:nvPr/>
          </p:nvSpPr>
          <p:spPr bwMode="auto">
            <a:xfrm>
              <a:off x="4888632"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9" name="Rectangle 208"/>
            <p:cNvSpPr/>
            <p:nvPr/>
          </p:nvSpPr>
          <p:spPr bwMode="auto">
            <a:xfrm>
              <a:off x="4888632"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0" name="Rectangle 209"/>
            <p:cNvSpPr/>
            <p:nvPr/>
          </p:nvSpPr>
          <p:spPr bwMode="auto">
            <a:xfrm>
              <a:off x="4888632"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1" name="TextBox 210"/>
            <p:cNvSpPr txBox="1"/>
            <p:nvPr/>
          </p:nvSpPr>
          <p:spPr>
            <a:xfrm rot="5400000">
              <a:off x="4765519" y="375677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212" name="Freeform 211"/>
            <p:cNvSpPr/>
            <p:nvPr/>
          </p:nvSpPr>
          <p:spPr bwMode="auto">
            <a:xfrm>
              <a:off x="4359729" y="3238939"/>
              <a:ext cx="963385" cy="3575958"/>
            </a:xfrm>
            <a:custGeom>
              <a:avLst/>
              <a:gdLst>
                <a:gd name="connsiteX0" fmla="*/ 0 w 963385"/>
                <a:gd name="connsiteY0" fmla="*/ 195943 h 3575958"/>
                <a:gd name="connsiteX1" fmla="*/ 0 w 963385"/>
                <a:gd name="connsiteY1" fmla="*/ 0 h 3575958"/>
                <a:gd name="connsiteX2" fmla="*/ 947057 w 963385"/>
                <a:gd name="connsiteY2" fmla="*/ 0 h 3575958"/>
                <a:gd name="connsiteX3" fmla="*/ 963385 w 963385"/>
                <a:gd name="connsiteY3" fmla="*/ 3575958 h 3575958"/>
              </a:gdLst>
              <a:ahLst/>
              <a:cxnLst>
                <a:cxn ang="0">
                  <a:pos x="connsiteX0" y="connsiteY0"/>
                </a:cxn>
                <a:cxn ang="0">
                  <a:pos x="connsiteX1" y="connsiteY1"/>
                </a:cxn>
                <a:cxn ang="0">
                  <a:pos x="connsiteX2" y="connsiteY2"/>
                </a:cxn>
                <a:cxn ang="0">
                  <a:pos x="connsiteX3" y="connsiteY3"/>
                </a:cxn>
              </a:cxnLst>
              <a:rect l="l" t="t" r="r" b="b"/>
              <a:pathLst>
                <a:path w="963385" h="3575958">
                  <a:moveTo>
                    <a:pt x="0" y="195943"/>
                  </a:moveTo>
                  <a:lnTo>
                    <a:pt x="0" y="0"/>
                  </a:lnTo>
                  <a:lnTo>
                    <a:pt x="947057" y="0"/>
                  </a:lnTo>
                  <a:cubicBezTo>
                    <a:pt x="952500" y="1191986"/>
                    <a:pt x="957942" y="2383972"/>
                    <a:pt x="963385" y="3575958"/>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13" name="Rectangle 212"/>
            <p:cNvSpPr/>
            <p:nvPr/>
          </p:nvSpPr>
          <p:spPr bwMode="auto">
            <a:xfrm>
              <a:off x="7768952"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4" name="Rectangle 213"/>
            <p:cNvSpPr/>
            <p:nvPr/>
          </p:nvSpPr>
          <p:spPr bwMode="auto">
            <a:xfrm>
              <a:off x="7768952"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5" name="Rectangle 214"/>
            <p:cNvSpPr/>
            <p:nvPr/>
          </p:nvSpPr>
          <p:spPr bwMode="auto">
            <a:xfrm>
              <a:off x="7768952"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6" name="Rectangle 215"/>
            <p:cNvSpPr/>
            <p:nvPr/>
          </p:nvSpPr>
          <p:spPr bwMode="auto">
            <a:xfrm>
              <a:off x="8777064"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7" name="Rectangle 216"/>
            <p:cNvSpPr/>
            <p:nvPr/>
          </p:nvSpPr>
          <p:spPr bwMode="auto">
            <a:xfrm>
              <a:off x="8777064"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8" name="Rectangle 217"/>
            <p:cNvSpPr/>
            <p:nvPr/>
          </p:nvSpPr>
          <p:spPr bwMode="auto">
            <a:xfrm>
              <a:off x="8777064"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9" name="Rectangle 218"/>
            <p:cNvSpPr/>
            <p:nvPr/>
          </p:nvSpPr>
          <p:spPr bwMode="auto">
            <a:xfrm>
              <a:off x="9785176"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0" name="Rectangle 219"/>
            <p:cNvSpPr/>
            <p:nvPr/>
          </p:nvSpPr>
          <p:spPr bwMode="auto">
            <a:xfrm>
              <a:off x="9785176"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1" name="Rectangle 220"/>
            <p:cNvSpPr/>
            <p:nvPr/>
          </p:nvSpPr>
          <p:spPr bwMode="auto">
            <a:xfrm>
              <a:off x="9785176"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2" name="Rectangle 221"/>
            <p:cNvSpPr/>
            <p:nvPr/>
          </p:nvSpPr>
          <p:spPr bwMode="auto">
            <a:xfrm flipH="1">
              <a:off x="9785176"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3" name="Rectangle 222"/>
            <p:cNvSpPr/>
            <p:nvPr/>
          </p:nvSpPr>
          <p:spPr bwMode="auto">
            <a:xfrm flipH="1">
              <a:off x="9785176"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4" name="Rectangle 223"/>
            <p:cNvSpPr/>
            <p:nvPr/>
          </p:nvSpPr>
          <p:spPr bwMode="auto">
            <a:xfrm flipH="1">
              <a:off x="9785176"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5" name="Rectangle 224"/>
            <p:cNvSpPr/>
            <p:nvPr/>
          </p:nvSpPr>
          <p:spPr bwMode="auto">
            <a:xfrm flipH="1">
              <a:off x="9785176"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6" name="Rectangle 225"/>
            <p:cNvSpPr/>
            <p:nvPr/>
          </p:nvSpPr>
          <p:spPr bwMode="auto">
            <a:xfrm flipH="1">
              <a:off x="9785176"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8" name="Rectangle 227"/>
            <p:cNvSpPr/>
            <p:nvPr/>
          </p:nvSpPr>
          <p:spPr bwMode="auto">
            <a:xfrm flipH="1">
              <a:off x="8777064"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9" name="Rectangle 228"/>
            <p:cNvSpPr/>
            <p:nvPr/>
          </p:nvSpPr>
          <p:spPr bwMode="auto">
            <a:xfrm flipH="1">
              <a:off x="8777064"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0" name="Rectangle 229"/>
            <p:cNvSpPr/>
            <p:nvPr/>
          </p:nvSpPr>
          <p:spPr bwMode="auto">
            <a:xfrm flipH="1">
              <a:off x="8777064"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1" name="Rectangle 230"/>
            <p:cNvSpPr/>
            <p:nvPr/>
          </p:nvSpPr>
          <p:spPr bwMode="auto">
            <a:xfrm flipH="1">
              <a:off x="8777064"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2" name="Rectangle 231"/>
            <p:cNvSpPr/>
            <p:nvPr/>
          </p:nvSpPr>
          <p:spPr bwMode="auto">
            <a:xfrm flipH="1">
              <a:off x="8777064"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4" name="Rectangle 233"/>
            <p:cNvSpPr/>
            <p:nvPr/>
          </p:nvSpPr>
          <p:spPr bwMode="auto">
            <a:xfrm flipH="1">
              <a:off x="6760840"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5" name="Rectangle 234"/>
            <p:cNvSpPr/>
            <p:nvPr/>
          </p:nvSpPr>
          <p:spPr bwMode="auto">
            <a:xfrm flipH="1">
              <a:off x="6760840"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6" name="Rectangle 235"/>
            <p:cNvSpPr/>
            <p:nvPr/>
          </p:nvSpPr>
          <p:spPr bwMode="auto">
            <a:xfrm flipH="1">
              <a:off x="6760840"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7" name="Rectangle 236"/>
            <p:cNvSpPr/>
            <p:nvPr/>
          </p:nvSpPr>
          <p:spPr bwMode="auto">
            <a:xfrm flipH="1">
              <a:off x="6760840"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8" name="Rectangle 237"/>
            <p:cNvSpPr/>
            <p:nvPr/>
          </p:nvSpPr>
          <p:spPr bwMode="auto">
            <a:xfrm flipH="1">
              <a:off x="6760840"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0" name="TextBox 239"/>
            <p:cNvSpPr txBox="1"/>
            <p:nvPr/>
          </p:nvSpPr>
          <p:spPr>
            <a:xfrm rot="5400000">
              <a:off x="10650429" y="598902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241" name="Rectangle 240"/>
            <p:cNvSpPr/>
            <p:nvPr/>
          </p:nvSpPr>
          <p:spPr bwMode="auto">
            <a:xfrm>
              <a:off x="9785176"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2" name="Rectangle 241"/>
            <p:cNvSpPr/>
            <p:nvPr/>
          </p:nvSpPr>
          <p:spPr bwMode="auto">
            <a:xfrm>
              <a:off x="9785176"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3" name="Rectangle 242"/>
            <p:cNvSpPr/>
            <p:nvPr/>
          </p:nvSpPr>
          <p:spPr bwMode="auto">
            <a:xfrm>
              <a:off x="8777064"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4" name="Rectangle 243"/>
            <p:cNvSpPr/>
            <p:nvPr/>
          </p:nvSpPr>
          <p:spPr bwMode="auto">
            <a:xfrm>
              <a:off x="8777064"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5" name="Rectangle 244"/>
            <p:cNvSpPr/>
            <p:nvPr/>
          </p:nvSpPr>
          <p:spPr bwMode="auto">
            <a:xfrm>
              <a:off x="7768952"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6" name="Rectangle 245"/>
            <p:cNvSpPr/>
            <p:nvPr/>
          </p:nvSpPr>
          <p:spPr bwMode="auto">
            <a:xfrm>
              <a:off x="7768952"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47" name="Straight Connector 246"/>
            <p:cNvCxnSpPr/>
            <p:nvPr/>
          </p:nvCxnSpPr>
          <p:spPr bwMode="auto">
            <a:xfrm>
              <a:off x="8273008"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8" name="Straight Connector 247"/>
            <p:cNvCxnSpPr/>
            <p:nvPr/>
          </p:nvCxnSpPr>
          <p:spPr bwMode="auto">
            <a:xfrm>
              <a:off x="9281120"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9" name="Straight Connector 248"/>
            <p:cNvCxnSpPr/>
            <p:nvPr/>
          </p:nvCxnSpPr>
          <p:spPr bwMode="auto">
            <a:xfrm>
              <a:off x="10289232"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50" name="Rectangle 249"/>
            <p:cNvSpPr/>
            <p:nvPr/>
          </p:nvSpPr>
          <p:spPr bwMode="auto">
            <a:xfrm>
              <a:off x="9785176"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1" name="Rectangle 250"/>
            <p:cNvSpPr/>
            <p:nvPr/>
          </p:nvSpPr>
          <p:spPr bwMode="auto">
            <a:xfrm>
              <a:off x="8777064"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2" name="Rectangle 251"/>
            <p:cNvSpPr/>
            <p:nvPr/>
          </p:nvSpPr>
          <p:spPr bwMode="auto">
            <a:xfrm>
              <a:off x="7768952"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3" name="Rectangle 252"/>
            <p:cNvSpPr/>
            <p:nvPr/>
          </p:nvSpPr>
          <p:spPr bwMode="auto">
            <a:xfrm>
              <a:off x="9785176"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4" name="Rectangle 253"/>
            <p:cNvSpPr/>
            <p:nvPr/>
          </p:nvSpPr>
          <p:spPr bwMode="auto">
            <a:xfrm>
              <a:off x="8777064"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5" name="Rectangle 254"/>
            <p:cNvSpPr/>
            <p:nvPr/>
          </p:nvSpPr>
          <p:spPr bwMode="auto">
            <a:xfrm>
              <a:off x="7768952"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6" name="Rectangle 255"/>
            <p:cNvSpPr/>
            <p:nvPr/>
          </p:nvSpPr>
          <p:spPr bwMode="auto">
            <a:xfrm>
              <a:off x="9785176"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7" name="Rectangle 256"/>
            <p:cNvSpPr/>
            <p:nvPr/>
          </p:nvSpPr>
          <p:spPr bwMode="auto">
            <a:xfrm>
              <a:off x="8777064"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8" name="Rectangle 257"/>
            <p:cNvSpPr/>
            <p:nvPr/>
          </p:nvSpPr>
          <p:spPr bwMode="auto">
            <a:xfrm>
              <a:off x="7768952"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9" name="TextBox 258"/>
            <p:cNvSpPr txBox="1"/>
            <p:nvPr/>
          </p:nvSpPr>
          <p:spPr>
            <a:xfrm rot="16200000" flipH="1" flipV="1">
              <a:off x="10573134" y="7028967"/>
              <a:ext cx="564578" cy="307777"/>
            </a:xfrm>
            <a:prstGeom prst="rect">
              <a:avLst/>
            </a:prstGeom>
            <a:noFill/>
          </p:spPr>
          <p:txBody>
            <a:bodyPr wrap="none" rtlCol="0" anchor="ctr">
              <a:spAutoFit/>
            </a:bodyPr>
            <a:lstStyle/>
            <a:p>
              <a:pPr algn="ctr"/>
              <a:r>
                <a:rPr lang="en-US" sz="1400" dirty="0" smtClean="0"/>
                <a:t>CBP</a:t>
              </a:r>
              <a:endParaRPr lang="en-GB" sz="1400" dirty="0"/>
            </a:p>
          </p:txBody>
        </p:sp>
        <p:sp>
          <p:nvSpPr>
            <p:cNvPr id="260" name="Rectangle 259"/>
            <p:cNvSpPr/>
            <p:nvPr/>
          </p:nvSpPr>
          <p:spPr bwMode="auto">
            <a:xfrm>
              <a:off x="6760840" y="7461596"/>
              <a:ext cx="3960440" cy="5073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ea typeface="MS PGothic" pitchFamily="34" charset="-128"/>
                </a:rPr>
                <a:t>8.6 B-VLAN MAC Relay</a:t>
              </a:r>
              <a:endParaRPr kumimoji="0" lang="en-GB" sz="1050" b="1" i="0" u="none" strike="noStrike" cap="none" normalizeH="0" baseline="0" dirty="0" smtClean="0">
                <a:ln>
                  <a:noFill/>
                </a:ln>
                <a:solidFill>
                  <a:schemeClr val="tx1"/>
                </a:solidFill>
                <a:effectLst/>
                <a:latin typeface="Arial" charset="0"/>
                <a:ea typeface="MS PGothic" pitchFamily="34" charset="-128"/>
              </a:endParaRPr>
            </a:p>
          </p:txBody>
        </p:sp>
        <p:sp>
          <p:nvSpPr>
            <p:cNvPr id="261" name="Rectangle 260"/>
            <p:cNvSpPr/>
            <p:nvPr/>
          </p:nvSpPr>
          <p:spPr bwMode="auto">
            <a:xfrm>
              <a:off x="6760840"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2" name="Rectangle 261"/>
            <p:cNvSpPr/>
            <p:nvPr/>
          </p:nvSpPr>
          <p:spPr bwMode="auto">
            <a:xfrm>
              <a:off x="6760840"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3" name="Rectangle 262"/>
            <p:cNvSpPr/>
            <p:nvPr/>
          </p:nvSpPr>
          <p:spPr bwMode="auto">
            <a:xfrm>
              <a:off x="6760840"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4" name="TextBox 163"/>
            <p:cNvSpPr txBox="1"/>
            <p:nvPr/>
          </p:nvSpPr>
          <p:spPr>
            <a:xfrm flipH="1">
              <a:off x="8972386" y="5448672"/>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165" name="TextBox 164"/>
            <p:cNvSpPr txBox="1"/>
            <p:nvPr/>
          </p:nvSpPr>
          <p:spPr>
            <a:xfrm flipH="1">
              <a:off x="7919125" y="5448672"/>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166" name="TextBox 165"/>
            <p:cNvSpPr txBox="1"/>
            <p:nvPr/>
          </p:nvSpPr>
          <p:spPr>
            <a:xfrm flipH="1">
              <a:off x="9905733" y="5448672"/>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264" name="Freeform 263"/>
            <p:cNvSpPr/>
            <p:nvPr/>
          </p:nvSpPr>
          <p:spPr bwMode="auto">
            <a:xfrm flipH="1">
              <a:off x="7192888" y="3240866"/>
              <a:ext cx="963385" cy="3575958"/>
            </a:xfrm>
            <a:custGeom>
              <a:avLst/>
              <a:gdLst>
                <a:gd name="connsiteX0" fmla="*/ 0 w 963385"/>
                <a:gd name="connsiteY0" fmla="*/ 195943 h 3575958"/>
                <a:gd name="connsiteX1" fmla="*/ 0 w 963385"/>
                <a:gd name="connsiteY1" fmla="*/ 0 h 3575958"/>
                <a:gd name="connsiteX2" fmla="*/ 947057 w 963385"/>
                <a:gd name="connsiteY2" fmla="*/ 0 h 3575958"/>
                <a:gd name="connsiteX3" fmla="*/ 963385 w 963385"/>
                <a:gd name="connsiteY3" fmla="*/ 3575958 h 3575958"/>
              </a:gdLst>
              <a:ahLst/>
              <a:cxnLst>
                <a:cxn ang="0">
                  <a:pos x="connsiteX0" y="connsiteY0"/>
                </a:cxn>
                <a:cxn ang="0">
                  <a:pos x="connsiteX1" y="connsiteY1"/>
                </a:cxn>
                <a:cxn ang="0">
                  <a:pos x="connsiteX2" y="connsiteY2"/>
                </a:cxn>
                <a:cxn ang="0">
                  <a:pos x="connsiteX3" y="connsiteY3"/>
                </a:cxn>
              </a:cxnLst>
              <a:rect l="l" t="t" r="r" b="b"/>
              <a:pathLst>
                <a:path w="963385" h="3575958">
                  <a:moveTo>
                    <a:pt x="0" y="195943"/>
                  </a:moveTo>
                  <a:lnTo>
                    <a:pt x="0" y="0"/>
                  </a:lnTo>
                  <a:lnTo>
                    <a:pt x="947057" y="0"/>
                  </a:lnTo>
                  <a:cubicBezTo>
                    <a:pt x="952500" y="1191986"/>
                    <a:pt x="957942" y="2383972"/>
                    <a:pt x="963385" y="3575958"/>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65" name="TextBox 264"/>
            <p:cNvSpPr txBox="1"/>
            <p:nvPr/>
          </p:nvSpPr>
          <p:spPr>
            <a:xfrm rot="5400000">
              <a:off x="10634171" y="3720767"/>
              <a:ext cx="504060" cy="215444"/>
            </a:xfrm>
            <a:prstGeom prst="rect">
              <a:avLst/>
            </a:prstGeom>
            <a:solidFill>
              <a:schemeClr val="bg1"/>
            </a:solidFill>
          </p:spPr>
          <p:txBody>
            <a:bodyPr wrap="square" lIns="0" tIns="0" rIns="0" bIns="0" rtlCol="0">
              <a:spAutoFit/>
            </a:bodyPr>
            <a:lstStyle/>
            <a:p>
              <a:pPr algn="ctr"/>
              <a:r>
                <a:rPr lang="en-US" sz="1400" dirty="0" smtClean="0"/>
                <a:t>CNP</a:t>
              </a:r>
              <a:endParaRPr lang="en-GB" sz="1400" dirty="0"/>
            </a:p>
          </p:txBody>
        </p:sp>
        <p:sp>
          <p:nvSpPr>
            <p:cNvPr id="272" name="Freeform 271"/>
            <p:cNvSpPr/>
            <p:nvPr/>
          </p:nvSpPr>
          <p:spPr bwMode="auto">
            <a:xfrm>
              <a:off x="5608712" y="7176864"/>
              <a:ext cx="1368152" cy="1800200"/>
            </a:xfrm>
            <a:custGeom>
              <a:avLst/>
              <a:gdLst>
                <a:gd name="connsiteX0" fmla="*/ 0 w 1547446"/>
                <a:gd name="connsiteY0" fmla="*/ 23446 h 4325816"/>
                <a:gd name="connsiteX1" fmla="*/ 0 w 1547446"/>
                <a:gd name="connsiteY1" fmla="*/ 4314092 h 4325816"/>
                <a:gd name="connsiteX2" fmla="*/ 1524000 w 1547446"/>
                <a:gd name="connsiteY2" fmla="*/ 4325816 h 4325816"/>
                <a:gd name="connsiteX3" fmla="*/ 1547446 w 1547446"/>
                <a:gd name="connsiteY3" fmla="*/ 0 h 4325816"/>
              </a:gdLst>
              <a:ahLst/>
              <a:cxnLst>
                <a:cxn ang="0">
                  <a:pos x="connsiteX0" y="connsiteY0"/>
                </a:cxn>
                <a:cxn ang="0">
                  <a:pos x="connsiteX1" y="connsiteY1"/>
                </a:cxn>
                <a:cxn ang="0">
                  <a:pos x="connsiteX2" y="connsiteY2"/>
                </a:cxn>
                <a:cxn ang="0">
                  <a:pos x="connsiteX3" y="connsiteY3"/>
                </a:cxn>
              </a:cxnLst>
              <a:rect l="l" t="t" r="r" b="b"/>
              <a:pathLst>
                <a:path w="1547446" h="4325816">
                  <a:moveTo>
                    <a:pt x="0" y="23446"/>
                  </a:moveTo>
                  <a:lnTo>
                    <a:pt x="0" y="4314092"/>
                  </a:lnTo>
                  <a:lnTo>
                    <a:pt x="1524000" y="4325816"/>
                  </a:lnTo>
                  <a:lnTo>
                    <a:pt x="1547446" y="0"/>
                  </a:lnTo>
                </a:path>
              </a:pathLst>
            </a:custGeom>
            <a:noFill/>
            <a:ln w="762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73" name="TextBox 272"/>
            <p:cNvSpPr txBox="1"/>
            <p:nvPr/>
          </p:nvSpPr>
          <p:spPr>
            <a:xfrm rot="16200000" flipH="1">
              <a:off x="1525159" y="8509299"/>
              <a:ext cx="432052" cy="215444"/>
            </a:xfrm>
            <a:prstGeom prst="rect">
              <a:avLst/>
            </a:prstGeom>
            <a:solidFill>
              <a:schemeClr val="bg1"/>
            </a:solidFill>
          </p:spPr>
          <p:txBody>
            <a:bodyPr wrap="square" lIns="0" tIns="0" rIns="0" bIns="0" rtlCol="0">
              <a:spAutoFit/>
            </a:bodyPr>
            <a:lstStyle/>
            <a:p>
              <a:pPr algn="ctr"/>
              <a:r>
                <a:rPr lang="en-US" sz="1400" dirty="0" smtClean="0"/>
                <a:t>PNP</a:t>
              </a:r>
              <a:endParaRPr lang="en-GB" sz="1400" dirty="0"/>
            </a:p>
          </p:txBody>
        </p:sp>
        <p:sp>
          <p:nvSpPr>
            <p:cNvPr id="59" name="TextBox 58"/>
            <p:cNvSpPr txBox="1"/>
            <p:nvPr/>
          </p:nvSpPr>
          <p:spPr>
            <a:xfrm>
              <a:off x="5680720" y="8453844"/>
              <a:ext cx="1224136" cy="523220"/>
            </a:xfrm>
            <a:prstGeom prst="rect">
              <a:avLst/>
            </a:prstGeom>
            <a:noFill/>
          </p:spPr>
          <p:txBody>
            <a:bodyPr wrap="square" rtlCol="0">
              <a:spAutoFit/>
            </a:bodyPr>
            <a:lstStyle/>
            <a:p>
              <a:pPr algn="ctr"/>
              <a:r>
                <a:rPr lang="en-US" sz="1400" dirty="0" smtClean="0">
                  <a:solidFill>
                    <a:srgbClr val="C00000"/>
                  </a:solidFill>
                </a:rPr>
                <a:t>Intra-DAS B-VLAN</a:t>
              </a:r>
              <a:endParaRPr lang="en-GB" sz="1400" dirty="0">
                <a:solidFill>
                  <a:srgbClr val="C00000"/>
                </a:solidFill>
              </a:endParaRPr>
            </a:p>
          </p:txBody>
        </p:sp>
        <p:cxnSp>
          <p:nvCxnSpPr>
            <p:cNvPr id="275" name="Straight Connector 274"/>
            <p:cNvCxnSpPr/>
            <p:nvPr/>
          </p:nvCxnSpPr>
          <p:spPr bwMode="auto">
            <a:xfrm>
              <a:off x="2296344" y="9337104"/>
              <a:ext cx="7200800" cy="0"/>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77" name="Straight Connector 276"/>
            <p:cNvCxnSpPr/>
            <p:nvPr/>
          </p:nvCxnSpPr>
          <p:spPr bwMode="auto">
            <a:xfrm>
              <a:off x="4384576" y="9337104"/>
              <a:ext cx="0" cy="264096"/>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78" name="Straight Connector 277"/>
            <p:cNvCxnSpPr/>
            <p:nvPr/>
          </p:nvCxnSpPr>
          <p:spPr bwMode="auto">
            <a:xfrm>
              <a:off x="6112768" y="9337104"/>
              <a:ext cx="0" cy="264096"/>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79" name="Straight Connector 278"/>
            <p:cNvCxnSpPr/>
            <p:nvPr/>
          </p:nvCxnSpPr>
          <p:spPr bwMode="auto">
            <a:xfrm>
              <a:off x="7984976" y="9337104"/>
              <a:ext cx="0" cy="264096"/>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80" name="Straight Connector 279"/>
            <p:cNvCxnSpPr/>
            <p:nvPr/>
          </p:nvCxnSpPr>
          <p:spPr bwMode="auto">
            <a:xfrm>
              <a:off x="9065096" y="7176864"/>
              <a:ext cx="0" cy="2136304"/>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82" name="Straight Connector 281"/>
            <p:cNvCxnSpPr/>
            <p:nvPr/>
          </p:nvCxnSpPr>
          <p:spPr bwMode="auto">
            <a:xfrm>
              <a:off x="8417024" y="7608912"/>
              <a:ext cx="648072" cy="0"/>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85" name="Straight Connector 284"/>
            <p:cNvCxnSpPr/>
            <p:nvPr/>
          </p:nvCxnSpPr>
          <p:spPr bwMode="auto">
            <a:xfrm>
              <a:off x="8417024" y="7176864"/>
              <a:ext cx="0" cy="432048"/>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89" name="Straight Connector 288"/>
            <p:cNvCxnSpPr/>
            <p:nvPr/>
          </p:nvCxnSpPr>
          <p:spPr bwMode="auto">
            <a:xfrm>
              <a:off x="2512368" y="7608912"/>
              <a:ext cx="1728192" cy="0"/>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90" name="Straight Connector 289"/>
            <p:cNvCxnSpPr/>
            <p:nvPr/>
          </p:nvCxnSpPr>
          <p:spPr bwMode="auto">
            <a:xfrm>
              <a:off x="2512368" y="7176864"/>
              <a:ext cx="0" cy="432048"/>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91" name="Straight Connector 290"/>
            <p:cNvCxnSpPr/>
            <p:nvPr/>
          </p:nvCxnSpPr>
          <p:spPr bwMode="auto">
            <a:xfrm>
              <a:off x="3160440" y="7176864"/>
              <a:ext cx="0" cy="2136304"/>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93" name="Straight Connector 292"/>
            <p:cNvCxnSpPr/>
            <p:nvPr/>
          </p:nvCxnSpPr>
          <p:spPr bwMode="auto">
            <a:xfrm>
              <a:off x="4240560" y="7176864"/>
              <a:ext cx="0" cy="432048"/>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sp>
          <p:nvSpPr>
            <p:cNvPr id="294" name="TextBox 293"/>
            <p:cNvSpPr txBox="1"/>
            <p:nvPr/>
          </p:nvSpPr>
          <p:spPr>
            <a:xfrm>
              <a:off x="3736504" y="9029327"/>
              <a:ext cx="1224136" cy="307777"/>
            </a:xfrm>
            <a:prstGeom prst="rect">
              <a:avLst/>
            </a:prstGeom>
            <a:noFill/>
          </p:spPr>
          <p:txBody>
            <a:bodyPr wrap="square" rtlCol="0">
              <a:spAutoFit/>
            </a:bodyPr>
            <a:lstStyle/>
            <a:p>
              <a:pPr algn="ctr"/>
              <a:r>
                <a:rPr lang="en-US" sz="1400" dirty="0" smtClean="0">
                  <a:solidFill>
                    <a:schemeClr val="tx1">
                      <a:lumMod val="65000"/>
                      <a:lumOff val="35000"/>
                    </a:schemeClr>
                  </a:solidFill>
                </a:rPr>
                <a:t>B-VLAN S</a:t>
              </a:r>
              <a:endParaRPr lang="en-GB" sz="1400" dirty="0">
                <a:solidFill>
                  <a:schemeClr val="tx1">
                    <a:lumMod val="65000"/>
                    <a:lumOff val="35000"/>
                  </a:schemeClr>
                </a:solidFill>
              </a:endParaRPr>
            </a:p>
          </p:txBody>
        </p:sp>
      </p:grpSp>
      <p:sp>
        <p:nvSpPr>
          <p:cNvPr id="191" name="Isosceles Triangle 190"/>
          <p:cNvSpPr/>
          <p:nvPr/>
        </p:nvSpPr>
        <p:spPr bwMode="auto">
          <a:xfrm flipV="1">
            <a:off x="1936304" y="4224536"/>
            <a:ext cx="432048" cy="360040"/>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92" name="Freeform 191"/>
          <p:cNvSpPr/>
          <p:nvPr/>
        </p:nvSpPr>
        <p:spPr bwMode="auto">
          <a:xfrm>
            <a:off x="2064815" y="1973179"/>
            <a:ext cx="2218427" cy="7603958"/>
          </a:xfrm>
          <a:custGeom>
            <a:avLst/>
            <a:gdLst>
              <a:gd name="connsiteX0" fmla="*/ 2218427 w 2218427"/>
              <a:gd name="connsiteY0" fmla="*/ 7603958 h 7603958"/>
              <a:gd name="connsiteX1" fmla="*/ 2170301 w 2218427"/>
              <a:gd name="connsiteY1" fmla="*/ 7507705 h 7603958"/>
              <a:gd name="connsiteX2" fmla="*/ 2122174 w 2218427"/>
              <a:gd name="connsiteY2" fmla="*/ 7491663 h 7603958"/>
              <a:gd name="connsiteX3" fmla="*/ 1095480 w 2218427"/>
              <a:gd name="connsiteY3" fmla="*/ 7475621 h 7603958"/>
              <a:gd name="connsiteX4" fmla="*/ 983185 w 2218427"/>
              <a:gd name="connsiteY4" fmla="*/ 7379368 h 7603958"/>
              <a:gd name="connsiteX5" fmla="*/ 967143 w 2218427"/>
              <a:gd name="connsiteY5" fmla="*/ 6432884 h 7603958"/>
              <a:gd name="connsiteX6" fmla="*/ 951101 w 2218427"/>
              <a:gd name="connsiteY6" fmla="*/ 6384758 h 7603958"/>
              <a:gd name="connsiteX7" fmla="*/ 886932 w 2218427"/>
              <a:gd name="connsiteY7" fmla="*/ 5775158 h 7603958"/>
              <a:gd name="connsiteX8" fmla="*/ 838806 w 2218427"/>
              <a:gd name="connsiteY8" fmla="*/ 5727032 h 7603958"/>
              <a:gd name="connsiteX9" fmla="*/ 325459 w 2218427"/>
              <a:gd name="connsiteY9" fmla="*/ 5678905 h 7603958"/>
              <a:gd name="connsiteX10" fmla="*/ 293374 w 2218427"/>
              <a:gd name="connsiteY10" fmla="*/ 5582653 h 7603958"/>
              <a:gd name="connsiteX11" fmla="*/ 325459 w 2218427"/>
              <a:gd name="connsiteY11" fmla="*/ 5342021 h 7603958"/>
              <a:gd name="connsiteX12" fmla="*/ 309417 w 2218427"/>
              <a:gd name="connsiteY12" fmla="*/ 4780547 h 7603958"/>
              <a:gd name="connsiteX13" fmla="*/ 261290 w 2218427"/>
              <a:gd name="connsiteY13" fmla="*/ 4604084 h 7603958"/>
              <a:gd name="connsiteX14" fmla="*/ 245248 w 2218427"/>
              <a:gd name="connsiteY14" fmla="*/ 4539916 h 7603958"/>
              <a:gd name="connsiteX15" fmla="*/ 213164 w 2218427"/>
              <a:gd name="connsiteY15" fmla="*/ 4443663 h 7603958"/>
              <a:gd name="connsiteX16" fmla="*/ 197122 w 2218427"/>
              <a:gd name="connsiteY16" fmla="*/ 4395537 h 7603958"/>
              <a:gd name="connsiteX17" fmla="*/ 181080 w 2218427"/>
              <a:gd name="connsiteY17" fmla="*/ 4283242 h 7603958"/>
              <a:gd name="connsiteX18" fmla="*/ 165038 w 2218427"/>
              <a:gd name="connsiteY18" fmla="*/ 4203032 h 7603958"/>
              <a:gd name="connsiteX19" fmla="*/ 148996 w 2218427"/>
              <a:gd name="connsiteY19" fmla="*/ 4090737 h 7603958"/>
              <a:gd name="connsiteX20" fmla="*/ 165038 w 2218427"/>
              <a:gd name="connsiteY20" fmla="*/ 3465095 h 7603958"/>
              <a:gd name="connsiteX21" fmla="*/ 421711 w 2218427"/>
              <a:gd name="connsiteY21" fmla="*/ 3384884 h 7603958"/>
              <a:gd name="connsiteX22" fmla="*/ 902974 w 2218427"/>
              <a:gd name="connsiteY22" fmla="*/ 3352800 h 7603958"/>
              <a:gd name="connsiteX23" fmla="*/ 983185 w 2218427"/>
              <a:gd name="connsiteY23" fmla="*/ 3336758 h 7603958"/>
              <a:gd name="connsiteX24" fmla="*/ 1079438 w 2218427"/>
              <a:gd name="connsiteY24" fmla="*/ 3272589 h 7603958"/>
              <a:gd name="connsiteX25" fmla="*/ 1191732 w 2218427"/>
              <a:gd name="connsiteY25" fmla="*/ 3192379 h 7603958"/>
              <a:gd name="connsiteX26" fmla="*/ 1127564 w 2218427"/>
              <a:gd name="connsiteY26" fmla="*/ 2983832 h 7603958"/>
              <a:gd name="connsiteX27" fmla="*/ 1095480 w 2218427"/>
              <a:gd name="connsiteY27" fmla="*/ 2951747 h 7603958"/>
              <a:gd name="connsiteX28" fmla="*/ 1047353 w 2218427"/>
              <a:gd name="connsiteY28" fmla="*/ 2935705 h 7603958"/>
              <a:gd name="connsiteX29" fmla="*/ 197122 w 2218427"/>
              <a:gd name="connsiteY29" fmla="*/ 2855495 h 7603958"/>
              <a:gd name="connsiteX30" fmla="*/ 132953 w 2218427"/>
              <a:gd name="connsiteY30" fmla="*/ 2791326 h 7603958"/>
              <a:gd name="connsiteX31" fmla="*/ 84827 w 2218427"/>
              <a:gd name="connsiteY31" fmla="*/ 2743200 h 7603958"/>
              <a:gd name="connsiteX32" fmla="*/ 84827 w 2218427"/>
              <a:gd name="connsiteY32" fmla="*/ 2486526 h 7603958"/>
              <a:gd name="connsiteX33" fmla="*/ 52743 w 2218427"/>
              <a:gd name="connsiteY33" fmla="*/ 2438400 h 7603958"/>
              <a:gd name="connsiteX34" fmla="*/ 52743 w 2218427"/>
              <a:gd name="connsiteY34" fmla="*/ 1732547 h 7603958"/>
              <a:gd name="connsiteX35" fmla="*/ 36701 w 2218427"/>
              <a:gd name="connsiteY35" fmla="*/ 1427747 h 7603958"/>
              <a:gd name="connsiteX36" fmla="*/ 20659 w 2218427"/>
              <a:gd name="connsiteY36" fmla="*/ 705853 h 7603958"/>
              <a:gd name="connsiteX37" fmla="*/ 4617 w 2218427"/>
              <a:gd name="connsiteY37" fmla="*/ 609600 h 7603958"/>
              <a:gd name="connsiteX38" fmla="*/ 4617 w 2218427"/>
              <a:gd name="connsiteY38" fmla="*/ 0 h 7603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218427" h="7603958">
                <a:moveTo>
                  <a:pt x="2218427" y="7603958"/>
                </a:moveTo>
                <a:cubicBezTo>
                  <a:pt x="2207859" y="7572255"/>
                  <a:pt x="2198571" y="7530321"/>
                  <a:pt x="2170301" y="7507705"/>
                </a:cubicBezTo>
                <a:cubicBezTo>
                  <a:pt x="2157096" y="7497141"/>
                  <a:pt x="2139077" y="7492168"/>
                  <a:pt x="2122174" y="7491663"/>
                </a:cubicBezTo>
                <a:cubicBezTo>
                  <a:pt x="1780053" y="7481451"/>
                  <a:pt x="1437711" y="7480968"/>
                  <a:pt x="1095480" y="7475621"/>
                </a:cubicBezTo>
                <a:cubicBezTo>
                  <a:pt x="978310" y="7436565"/>
                  <a:pt x="1007429" y="7476347"/>
                  <a:pt x="983185" y="7379368"/>
                </a:cubicBezTo>
                <a:cubicBezTo>
                  <a:pt x="977838" y="7063873"/>
                  <a:pt x="977316" y="6748260"/>
                  <a:pt x="967143" y="6432884"/>
                </a:cubicBezTo>
                <a:cubicBezTo>
                  <a:pt x="966598" y="6415983"/>
                  <a:pt x="951945" y="6401647"/>
                  <a:pt x="951101" y="6384758"/>
                </a:cubicBezTo>
                <a:cubicBezTo>
                  <a:pt x="920340" y="5769542"/>
                  <a:pt x="1124046" y="5854194"/>
                  <a:pt x="886932" y="5775158"/>
                </a:cubicBezTo>
                <a:cubicBezTo>
                  <a:pt x="870890" y="5759116"/>
                  <a:pt x="861318" y="5729846"/>
                  <a:pt x="838806" y="5727032"/>
                </a:cubicBezTo>
                <a:cubicBezTo>
                  <a:pt x="273354" y="5656350"/>
                  <a:pt x="512751" y="5803766"/>
                  <a:pt x="325459" y="5678905"/>
                </a:cubicBezTo>
                <a:cubicBezTo>
                  <a:pt x="314764" y="5646821"/>
                  <a:pt x="290565" y="5616356"/>
                  <a:pt x="293374" y="5582653"/>
                </a:cubicBezTo>
                <a:cubicBezTo>
                  <a:pt x="310821" y="5373296"/>
                  <a:pt x="289055" y="5451234"/>
                  <a:pt x="325459" y="5342021"/>
                </a:cubicBezTo>
                <a:cubicBezTo>
                  <a:pt x="320112" y="5154863"/>
                  <a:pt x="322448" y="4967327"/>
                  <a:pt x="309417" y="4780547"/>
                </a:cubicBezTo>
                <a:cubicBezTo>
                  <a:pt x="304138" y="4704883"/>
                  <a:pt x="279424" y="4667553"/>
                  <a:pt x="261290" y="4604084"/>
                </a:cubicBezTo>
                <a:cubicBezTo>
                  <a:pt x="255233" y="4582885"/>
                  <a:pt x="251583" y="4561034"/>
                  <a:pt x="245248" y="4539916"/>
                </a:cubicBezTo>
                <a:cubicBezTo>
                  <a:pt x="235530" y="4507522"/>
                  <a:pt x="223859" y="4475747"/>
                  <a:pt x="213164" y="4443663"/>
                </a:cubicBezTo>
                <a:lnTo>
                  <a:pt x="197122" y="4395537"/>
                </a:lnTo>
                <a:cubicBezTo>
                  <a:pt x="191775" y="4358105"/>
                  <a:pt x="187296" y="4320539"/>
                  <a:pt x="181080" y="4283242"/>
                </a:cubicBezTo>
                <a:cubicBezTo>
                  <a:pt x="176597" y="4256347"/>
                  <a:pt x="169521" y="4229927"/>
                  <a:pt x="165038" y="4203032"/>
                </a:cubicBezTo>
                <a:cubicBezTo>
                  <a:pt x="158822" y="4165735"/>
                  <a:pt x="154343" y="4128169"/>
                  <a:pt x="148996" y="4090737"/>
                </a:cubicBezTo>
                <a:cubicBezTo>
                  <a:pt x="154343" y="3882190"/>
                  <a:pt x="131519" y="3671000"/>
                  <a:pt x="165038" y="3465095"/>
                </a:cubicBezTo>
                <a:cubicBezTo>
                  <a:pt x="178181" y="3384358"/>
                  <a:pt x="401064" y="3386308"/>
                  <a:pt x="421711" y="3384884"/>
                </a:cubicBezTo>
                <a:cubicBezTo>
                  <a:pt x="1056277" y="3341121"/>
                  <a:pt x="467990" y="3392344"/>
                  <a:pt x="902974" y="3352800"/>
                </a:cubicBezTo>
                <a:cubicBezTo>
                  <a:pt x="929711" y="3347453"/>
                  <a:pt x="958363" y="3348041"/>
                  <a:pt x="983185" y="3336758"/>
                </a:cubicBezTo>
                <a:cubicBezTo>
                  <a:pt x="1018289" y="3320801"/>
                  <a:pt x="1044948" y="3289834"/>
                  <a:pt x="1079438" y="3272589"/>
                </a:cubicBezTo>
                <a:cubicBezTo>
                  <a:pt x="1163898" y="3230359"/>
                  <a:pt x="1126696" y="3257415"/>
                  <a:pt x="1191732" y="3192379"/>
                </a:cubicBezTo>
                <a:cubicBezTo>
                  <a:pt x="1167620" y="3071817"/>
                  <a:pt x="1185742" y="3056555"/>
                  <a:pt x="1127564" y="2983832"/>
                </a:cubicBezTo>
                <a:cubicBezTo>
                  <a:pt x="1118116" y="2972021"/>
                  <a:pt x="1108449" y="2959529"/>
                  <a:pt x="1095480" y="2951747"/>
                </a:cubicBezTo>
                <a:cubicBezTo>
                  <a:pt x="1080980" y="2943047"/>
                  <a:pt x="1063395" y="2941052"/>
                  <a:pt x="1047353" y="2935705"/>
                </a:cubicBezTo>
                <a:cubicBezTo>
                  <a:pt x="741938" y="2732095"/>
                  <a:pt x="989652" y="2872357"/>
                  <a:pt x="197122" y="2855495"/>
                </a:cubicBezTo>
                <a:lnTo>
                  <a:pt x="132953" y="2791326"/>
                </a:lnTo>
                <a:lnTo>
                  <a:pt x="84827" y="2743200"/>
                </a:lnTo>
                <a:cubicBezTo>
                  <a:pt x="38147" y="2556479"/>
                  <a:pt x="110824" y="2876483"/>
                  <a:pt x="84827" y="2486526"/>
                </a:cubicBezTo>
                <a:cubicBezTo>
                  <a:pt x="83545" y="2467289"/>
                  <a:pt x="63438" y="2454442"/>
                  <a:pt x="52743" y="2438400"/>
                </a:cubicBezTo>
                <a:cubicBezTo>
                  <a:pt x="137713" y="2183489"/>
                  <a:pt x="74682" y="2390724"/>
                  <a:pt x="52743" y="1732547"/>
                </a:cubicBezTo>
                <a:cubicBezTo>
                  <a:pt x="49354" y="1630863"/>
                  <a:pt x="42048" y="1529347"/>
                  <a:pt x="36701" y="1427747"/>
                </a:cubicBezTo>
                <a:cubicBezTo>
                  <a:pt x="31354" y="1187116"/>
                  <a:pt x="30091" y="946359"/>
                  <a:pt x="20659" y="705853"/>
                </a:cubicBezTo>
                <a:cubicBezTo>
                  <a:pt x="19384" y="673351"/>
                  <a:pt x="5356" y="642118"/>
                  <a:pt x="4617" y="609600"/>
                </a:cubicBezTo>
                <a:cubicBezTo>
                  <a:pt x="0" y="406452"/>
                  <a:pt x="4617" y="203200"/>
                  <a:pt x="4617"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95" name="TextBox 194"/>
          <p:cNvSpPr txBox="1"/>
          <p:nvPr/>
        </p:nvSpPr>
        <p:spPr>
          <a:xfrm>
            <a:off x="1360240" y="1632248"/>
            <a:ext cx="1468672" cy="400110"/>
          </a:xfrm>
          <a:prstGeom prst="rect">
            <a:avLst/>
          </a:prstGeom>
          <a:noFill/>
        </p:spPr>
        <p:txBody>
          <a:bodyPr wrap="none" rtlCol="0">
            <a:spAutoFit/>
          </a:bodyPr>
          <a:lstStyle/>
          <a:p>
            <a:r>
              <a:rPr lang="en-US" sz="2000" dirty="0" smtClean="0"/>
              <a:t>S-VLAN k </a:t>
            </a:r>
            <a:endParaRPr lang="en-GB" sz="2000" dirty="0"/>
          </a:p>
        </p:txBody>
      </p:sp>
      <p:sp>
        <p:nvSpPr>
          <p:cNvPr id="196" name="Rounded Rectangular Callout 195"/>
          <p:cNvSpPr/>
          <p:nvPr/>
        </p:nvSpPr>
        <p:spPr bwMode="auto">
          <a:xfrm>
            <a:off x="208112" y="7032848"/>
            <a:ext cx="1368152" cy="720080"/>
          </a:xfrm>
          <a:prstGeom prst="wedgeRoundRectCallout">
            <a:avLst>
              <a:gd name="adj1" fmla="val 102480"/>
              <a:gd name="adj2" fmla="val -29893"/>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ISID K is registered in this CBP</a:t>
            </a:r>
          </a:p>
        </p:txBody>
      </p:sp>
      <p:sp>
        <p:nvSpPr>
          <p:cNvPr id="204" name="TextBox 203"/>
          <p:cNvSpPr txBox="1"/>
          <p:nvPr/>
        </p:nvSpPr>
        <p:spPr>
          <a:xfrm>
            <a:off x="1428671" y="6456784"/>
            <a:ext cx="1010213" cy="400110"/>
          </a:xfrm>
          <a:prstGeom prst="rect">
            <a:avLst/>
          </a:prstGeom>
          <a:noFill/>
        </p:spPr>
        <p:txBody>
          <a:bodyPr wrap="none" rtlCol="0">
            <a:spAutoFit/>
          </a:bodyPr>
          <a:lstStyle/>
          <a:p>
            <a:r>
              <a:rPr lang="en-US" sz="2000" dirty="0" smtClean="0"/>
              <a:t>ISID K </a:t>
            </a:r>
            <a:endParaRPr lang="en-GB" sz="2000" dirty="0"/>
          </a:p>
        </p:txBody>
      </p:sp>
      <p:cxnSp>
        <p:nvCxnSpPr>
          <p:cNvPr id="207" name="Straight Connector 206"/>
          <p:cNvCxnSpPr/>
          <p:nvPr/>
        </p:nvCxnSpPr>
        <p:spPr bwMode="auto">
          <a:xfrm>
            <a:off x="2512368" y="7608912"/>
            <a:ext cx="0" cy="1704256"/>
          </a:xfrm>
          <a:prstGeom prst="line">
            <a:avLst/>
          </a:prstGeom>
          <a:solidFill>
            <a:schemeClr val="accent1"/>
          </a:solidFill>
          <a:ln w="76200" cap="flat" cmpd="sng" algn="ctr">
            <a:solidFill>
              <a:schemeClr val="tx1">
                <a:lumMod val="65000"/>
                <a:lumOff val="35000"/>
              </a:schemeClr>
            </a:solidFill>
            <a:prstDash val="sysDot"/>
            <a:round/>
            <a:headEnd type="none" w="med" len="med"/>
            <a:tailEnd type="none" w="med" len="med"/>
          </a:ln>
          <a:effectLst/>
        </p:spPr>
      </p:cxnSp>
      <p:cxnSp>
        <p:nvCxnSpPr>
          <p:cNvPr id="227" name="Straight Connector 226"/>
          <p:cNvCxnSpPr/>
          <p:nvPr/>
        </p:nvCxnSpPr>
        <p:spPr bwMode="auto">
          <a:xfrm>
            <a:off x="7408912" y="7608912"/>
            <a:ext cx="0" cy="1704256"/>
          </a:xfrm>
          <a:prstGeom prst="line">
            <a:avLst/>
          </a:prstGeom>
          <a:solidFill>
            <a:schemeClr val="accent1"/>
          </a:solidFill>
          <a:ln w="76200" cap="flat" cmpd="sng" algn="ctr">
            <a:solidFill>
              <a:schemeClr val="tx1">
                <a:lumMod val="65000"/>
                <a:lumOff val="35000"/>
              </a:schemeClr>
            </a:solidFill>
            <a:prstDash val="sysDot"/>
            <a:round/>
            <a:headEnd type="none" w="med" len="med"/>
            <a:tailEnd type="none" w="med" len="med"/>
          </a:ln>
          <a:effectLst/>
        </p:spPr>
      </p:cxnSp>
      <p:cxnSp>
        <p:nvCxnSpPr>
          <p:cNvPr id="239" name="Straight Connector 238"/>
          <p:cNvCxnSpPr/>
          <p:nvPr/>
        </p:nvCxnSpPr>
        <p:spPr bwMode="auto">
          <a:xfrm flipH="1">
            <a:off x="7408912" y="7608912"/>
            <a:ext cx="1008112" cy="0"/>
          </a:xfrm>
          <a:prstGeom prst="line">
            <a:avLst/>
          </a:prstGeom>
          <a:solidFill>
            <a:schemeClr val="accent1"/>
          </a:solidFill>
          <a:ln w="76200" cap="flat" cmpd="sng" algn="ctr">
            <a:solidFill>
              <a:schemeClr val="tx1">
                <a:lumMod val="65000"/>
                <a:lumOff val="35000"/>
              </a:schemeClr>
            </a:solidFill>
            <a:prstDash val="sysDot"/>
            <a:round/>
            <a:headEnd type="none" w="med" len="med"/>
            <a:tailEnd type="none" w="med" len="med"/>
          </a:ln>
          <a:effectLst/>
        </p:spPr>
      </p:cxnSp>
      <p:sp>
        <p:nvSpPr>
          <p:cNvPr id="274" name="Isosceles Triangle 273"/>
          <p:cNvSpPr/>
          <p:nvPr/>
        </p:nvSpPr>
        <p:spPr bwMode="auto">
          <a:xfrm flipV="1">
            <a:off x="2368352"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76" name="Isosceles Triangle 275"/>
          <p:cNvSpPr/>
          <p:nvPr/>
        </p:nvSpPr>
        <p:spPr bwMode="auto">
          <a:xfrm flipV="1">
            <a:off x="3016424"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81" name="Isosceles Triangle 280"/>
          <p:cNvSpPr/>
          <p:nvPr/>
        </p:nvSpPr>
        <p:spPr bwMode="auto">
          <a:xfrm flipV="1">
            <a:off x="4096544"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83" name="Isosceles Triangle 282"/>
          <p:cNvSpPr/>
          <p:nvPr/>
        </p:nvSpPr>
        <p:spPr bwMode="auto">
          <a:xfrm flipV="1">
            <a:off x="8273008"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84" name="Isosceles Triangle 283"/>
          <p:cNvSpPr/>
          <p:nvPr/>
        </p:nvSpPr>
        <p:spPr bwMode="auto">
          <a:xfrm flipV="1">
            <a:off x="8921080"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86" name="Isosceles Triangle 285"/>
          <p:cNvSpPr/>
          <p:nvPr/>
        </p:nvSpPr>
        <p:spPr bwMode="auto">
          <a:xfrm flipV="1">
            <a:off x="5464696" y="7248872"/>
            <a:ext cx="288032" cy="288032"/>
          </a:xfrm>
          <a:prstGeom prst="triangle">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87" name="Isosceles Triangle 286"/>
          <p:cNvSpPr/>
          <p:nvPr/>
        </p:nvSpPr>
        <p:spPr bwMode="auto">
          <a:xfrm flipV="1">
            <a:off x="6832848" y="7248872"/>
            <a:ext cx="288032" cy="288032"/>
          </a:xfrm>
          <a:prstGeom prst="triangle">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p:txBody>
          <a:bodyPr/>
          <a:lstStyle/>
          <a:p>
            <a:r>
              <a:rPr lang="en-US" dirty="0" smtClean="0"/>
              <a:t>Example 2B – E-NNI Link 1 failure </a:t>
            </a:r>
            <a:r>
              <a:rPr lang="en-US" dirty="0" smtClean="0">
                <a:sym typeface="Wingdings" pitchFamily="2" charset="2"/>
              </a:rPr>
              <a:t> DRNI protection</a:t>
            </a:r>
            <a:endParaRPr lang="en-GB" dirty="0"/>
          </a:p>
        </p:txBody>
      </p:sp>
      <p:sp>
        <p:nvSpPr>
          <p:cNvPr id="177" name="TextBox 176"/>
          <p:cNvSpPr txBox="1"/>
          <p:nvPr/>
        </p:nvSpPr>
        <p:spPr>
          <a:xfrm>
            <a:off x="640160" y="980108"/>
            <a:ext cx="11521280" cy="338554"/>
          </a:xfrm>
          <a:prstGeom prst="rect">
            <a:avLst/>
          </a:prstGeom>
          <a:noFill/>
        </p:spPr>
        <p:txBody>
          <a:bodyPr wrap="square" rtlCol="0">
            <a:spAutoFit/>
          </a:bodyPr>
          <a:lstStyle/>
          <a:p>
            <a:r>
              <a:rPr lang="en-US" sz="1600" dirty="0" smtClean="0"/>
              <a:t>…</a:t>
            </a:r>
          </a:p>
        </p:txBody>
      </p:sp>
      <p:grpSp>
        <p:nvGrpSpPr>
          <p:cNvPr id="19" name="Group 188"/>
          <p:cNvGrpSpPr/>
          <p:nvPr/>
        </p:nvGrpSpPr>
        <p:grpSpPr>
          <a:xfrm>
            <a:off x="208112" y="1920280"/>
            <a:ext cx="11161240" cy="7680920"/>
            <a:chOff x="208112" y="1920280"/>
            <a:chExt cx="11161240" cy="7680920"/>
          </a:xfrm>
        </p:grpSpPr>
        <p:sp>
          <p:nvSpPr>
            <p:cNvPr id="296" name="TextBox 295"/>
            <p:cNvSpPr txBox="1"/>
            <p:nvPr/>
          </p:nvSpPr>
          <p:spPr>
            <a:xfrm rot="5400000">
              <a:off x="10628365" y="8509304"/>
              <a:ext cx="432052" cy="215444"/>
            </a:xfrm>
            <a:prstGeom prst="rect">
              <a:avLst/>
            </a:prstGeom>
            <a:solidFill>
              <a:schemeClr val="bg1"/>
            </a:solidFill>
          </p:spPr>
          <p:txBody>
            <a:bodyPr wrap="square" lIns="0" tIns="0" rIns="0" bIns="0" rtlCol="0">
              <a:spAutoFit/>
            </a:bodyPr>
            <a:lstStyle/>
            <a:p>
              <a:pPr algn="ctr"/>
              <a:r>
                <a:rPr lang="en-US" sz="1400" dirty="0" smtClean="0"/>
                <a:t>PNP</a:t>
              </a:r>
              <a:endParaRPr lang="en-GB" sz="1400" dirty="0"/>
            </a:p>
          </p:txBody>
        </p:sp>
        <p:sp>
          <p:nvSpPr>
            <p:cNvPr id="25" name="Rectangle 24"/>
            <p:cNvSpPr/>
            <p:nvPr/>
          </p:nvSpPr>
          <p:spPr bwMode="auto">
            <a:xfrm>
              <a:off x="1864296" y="4512568"/>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2" name="Rectangle 1"/>
            <p:cNvSpPr/>
            <p:nvPr/>
          </p:nvSpPr>
          <p:spPr bwMode="auto">
            <a:xfrm>
              <a:off x="186429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 name="Rectangle 2"/>
            <p:cNvSpPr/>
            <p:nvPr/>
          </p:nvSpPr>
          <p:spPr bwMode="auto">
            <a:xfrm>
              <a:off x="186429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 name="Rectangle 3"/>
            <p:cNvSpPr/>
            <p:nvPr/>
          </p:nvSpPr>
          <p:spPr bwMode="auto">
            <a:xfrm>
              <a:off x="186429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a:off x="1864296"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864296"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64296"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a:off x="2872408"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2872408"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2872408"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72408"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72408"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72408"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3880520"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388052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388052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80520"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80520"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1864296" y="5016624"/>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a:t>
              </a:r>
              <a:r>
                <a:rPr kumimoji="0" lang="en-US" sz="1200" b="1" i="0" u="none" strike="noStrike" cap="none" normalizeH="0" dirty="0" smtClean="0">
                  <a:ln>
                    <a:noFill/>
                  </a:ln>
                  <a:solidFill>
                    <a:schemeClr val="tx1"/>
                  </a:solidFill>
                  <a:effectLst/>
                  <a:latin typeface="Arial" charset="0"/>
                  <a:ea typeface="MS PGothic" pitchFamily="34" charset="-128"/>
                </a:rPr>
                <a:t>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1" name="TextBox 20"/>
            <p:cNvSpPr txBox="1"/>
            <p:nvPr/>
          </p:nvSpPr>
          <p:spPr>
            <a:xfrm>
              <a:off x="3066830" y="4903966"/>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22" name="TextBox 21"/>
            <p:cNvSpPr txBox="1"/>
            <p:nvPr/>
          </p:nvSpPr>
          <p:spPr>
            <a:xfrm>
              <a:off x="4146950" y="4460305"/>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23" name="TextBox 22"/>
            <p:cNvSpPr txBox="1"/>
            <p:nvPr/>
          </p:nvSpPr>
          <p:spPr>
            <a:xfrm>
              <a:off x="3066830" y="4440560"/>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24" name="TextBox 23"/>
            <p:cNvSpPr txBox="1"/>
            <p:nvPr/>
          </p:nvSpPr>
          <p:spPr>
            <a:xfrm>
              <a:off x="2080320" y="4420815"/>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sp>
          <p:nvSpPr>
            <p:cNvPr id="55" name="Isosceles Triangle 54"/>
            <p:cNvSpPr/>
            <p:nvPr/>
          </p:nvSpPr>
          <p:spPr bwMode="auto">
            <a:xfrm flipV="1">
              <a:off x="1072208" y="4296544"/>
              <a:ext cx="216024" cy="21602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208112" y="3648472"/>
              <a:ext cx="1296144" cy="646331"/>
            </a:xfrm>
            <a:prstGeom prst="rect">
              <a:avLst/>
            </a:prstGeom>
            <a:noFill/>
          </p:spPr>
          <p:txBody>
            <a:bodyPr wrap="square" rtlCol="0">
              <a:spAutoFit/>
            </a:bodyPr>
            <a:lstStyle/>
            <a:p>
              <a:pPr algn="r"/>
              <a:r>
                <a:rPr lang="en-US" sz="1800" dirty="0" smtClean="0"/>
                <a:t>E-NNI</a:t>
              </a:r>
            </a:p>
            <a:p>
              <a:pPr algn="r"/>
              <a:r>
                <a:rPr lang="en-US" sz="1800" dirty="0" smtClean="0"/>
                <a:t> UP MEPs</a:t>
              </a:r>
              <a:endParaRPr lang="en-GB" sz="1800" dirty="0"/>
            </a:p>
          </p:txBody>
        </p:sp>
        <p:cxnSp>
          <p:nvCxnSpPr>
            <p:cNvPr id="47" name="Straight Connector 46"/>
            <p:cNvCxnSpPr/>
            <p:nvPr/>
          </p:nvCxnSpPr>
          <p:spPr bwMode="auto">
            <a:xfrm>
              <a:off x="2296344" y="1992288"/>
              <a:ext cx="0"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48" name="Straight Connector 47"/>
            <p:cNvCxnSpPr/>
            <p:nvPr/>
          </p:nvCxnSpPr>
          <p:spPr bwMode="auto">
            <a:xfrm flipH="1">
              <a:off x="3304456" y="1992288"/>
              <a:ext cx="4392488"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57" name="TextBox 56"/>
            <p:cNvSpPr txBox="1"/>
            <p:nvPr/>
          </p:nvSpPr>
          <p:spPr>
            <a:xfrm>
              <a:off x="2296344"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1</a:t>
              </a:r>
              <a:endParaRPr lang="en-GB" sz="1400" dirty="0">
                <a:solidFill>
                  <a:srgbClr val="C00000"/>
                </a:solidFill>
              </a:endParaRPr>
            </a:p>
          </p:txBody>
        </p:sp>
        <p:sp>
          <p:nvSpPr>
            <p:cNvPr id="58" name="TextBox 57"/>
            <p:cNvSpPr txBox="1"/>
            <p:nvPr/>
          </p:nvSpPr>
          <p:spPr>
            <a:xfrm>
              <a:off x="3448472"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2</a:t>
              </a:r>
              <a:endParaRPr lang="en-GB" sz="1400" dirty="0">
                <a:solidFill>
                  <a:srgbClr val="C00000"/>
                </a:solidFill>
              </a:endParaRPr>
            </a:p>
          </p:txBody>
        </p:sp>
        <p:sp>
          <p:nvSpPr>
            <p:cNvPr id="52" name="Rectangle 51"/>
            <p:cNvSpPr/>
            <p:nvPr/>
          </p:nvSpPr>
          <p:spPr bwMode="auto">
            <a:xfrm flipH="1">
              <a:off x="7768952" y="4512568"/>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53" name="Rectangle 52"/>
            <p:cNvSpPr/>
            <p:nvPr/>
          </p:nvSpPr>
          <p:spPr bwMode="auto">
            <a:xfrm flipH="1">
              <a:off x="978517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 name="Rectangle 60"/>
            <p:cNvSpPr/>
            <p:nvPr/>
          </p:nvSpPr>
          <p:spPr bwMode="auto">
            <a:xfrm flipH="1">
              <a:off x="978517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flipH="1">
              <a:off x="978517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5" name="Rectangle 64"/>
            <p:cNvSpPr/>
            <p:nvPr/>
          </p:nvSpPr>
          <p:spPr bwMode="auto">
            <a:xfrm flipH="1">
              <a:off x="9785176"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6" name="Rectangle 65"/>
            <p:cNvSpPr/>
            <p:nvPr/>
          </p:nvSpPr>
          <p:spPr bwMode="auto">
            <a:xfrm flipH="1">
              <a:off x="9785176"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flipH="1">
              <a:off x="9785176"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flipH="1">
              <a:off x="877706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9" name="Rectangle 68"/>
            <p:cNvSpPr/>
            <p:nvPr/>
          </p:nvSpPr>
          <p:spPr bwMode="auto">
            <a:xfrm flipH="1">
              <a:off x="8777064"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0" name="Rectangle 69"/>
            <p:cNvSpPr/>
            <p:nvPr/>
          </p:nvSpPr>
          <p:spPr bwMode="auto">
            <a:xfrm flipH="1">
              <a:off x="8777064"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1" name="Rectangle 70"/>
            <p:cNvSpPr/>
            <p:nvPr/>
          </p:nvSpPr>
          <p:spPr bwMode="auto">
            <a:xfrm flipH="1">
              <a:off x="8777064"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flipH="1">
              <a:off x="8777064"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flipH="1">
              <a:off x="8777064"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4" name="Rectangle 73"/>
            <p:cNvSpPr/>
            <p:nvPr/>
          </p:nvSpPr>
          <p:spPr bwMode="auto">
            <a:xfrm flipH="1">
              <a:off x="776895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5" name="Rectangle 74"/>
            <p:cNvSpPr/>
            <p:nvPr/>
          </p:nvSpPr>
          <p:spPr bwMode="auto">
            <a:xfrm flipH="1">
              <a:off x="7768952"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6" name="Rectangle 75"/>
            <p:cNvSpPr/>
            <p:nvPr/>
          </p:nvSpPr>
          <p:spPr bwMode="auto">
            <a:xfrm flipH="1">
              <a:off x="7768952"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7" name="Rectangle 76"/>
            <p:cNvSpPr/>
            <p:nvPr/>
          </p:nvSpPr>
          <p:spPr bwMode="auto">
            <a:xfrm flipH="1">
              <a:off x="7768952"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8" name="Rectangle 77"/>
            <p:cNvSpPr/>
            <p:nvPr/>
          </p:nvSpPr>
          <p:spPr bwMode="auto">
            <a:xfrm flipH="1">
              <a:off x="7768952"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 name="Rectangle 79"/>
            <p:cNvSpPr/>
            <p:nvPr/>
          </p:nvSpPr>
          <p:spPr bwMode="auto">
            <a:xfrm flipH="1">
              <a:off x="7768952" y="5016624"/>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81" name="TextBox 80"/>
            <p:cNvSpPr txBox="1"/>
            <p:nvPr/>
          </p:nvSpPr>
          <p:spPr>
            <a:xfrm flipH="1">
              <a:off x="8916915" y="4903966"/>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82" name="TextBox 81"/>
            <p:cNvSpPr txBox="1"/>
            <p:nvPr/>
          </p:nvSpPr>
          <p:spPr>
            <a:xfrm flipH="1">
              <a:off x="7953501" y="4440560"/>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83" name="TextBox 82"/>
            <p:cNvSpPr txBox="1"/>
            <p:nvPr/>
          </p:nvSpPr>
          <p:spPr>
            <a:xfrm flipH="1">
              <a:off x="8911207" y="4440560"/>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84" name="TextBox 83"/>
            <p:cNvSpPr txBox="1"/>
            <p:nvPr/>
          </p:nvSpPr>
          <p:spPr>
            <a:xfrm flipH="1">
              <a:off x="9969725" y="4420815"/>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cxnSp>
          <p:nvCxnSpPr>
            <p:cNvPr id="88" name="Straight Connector 87"/>
            <p:cNvCxnSpPr/>
            <p:nvPr/>
          </p:nvCxnSpPr>
          <p:spPr bwMode="auto">
            <a:xfrm>
              <a:off x="10289232" y="1920280"/>
              <a:ext cx="0" cy="1296144"/>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89" name="Straight Connector 88"/>
            <p:cNvCxnSpPr/>
            <p:nvPr/>
          </p:nvCxnSpPr>
          <p:spPr bwMode="auto">
            <a:xfrm>
              <a:off x="5032648" y="2064296"/>
              <a:ext cx="4248472" cy="1152128"/>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91" name="TextBox 90"/>
            <p:cNvSpPr txBox="1"/>
            <p:nvPr/>
          </p:nvSpPr>
          <p:spPr>
            <a:xfrm flipH="1">
              <a:off x="9588399"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4</a:t>
              </a:r>
              <a:endParaRPr lang="en-GB" sz="1400" dirty="0">
                <a:solidFill>
                  <a:srgbClr val="C00000"/>
                </a:solidFill>
              </a:endParaRPr>
            </a:p>
          </p:txBody>
        </p:sp>
        <p:sp>
          <p:nvSpPr>
            <p:cNvPr id="92" name="TextBox 91"/>
            <p:cNvSpPr txBox="1"/>
            <p:nvPr/>
          </p:nvSpPr>
          <p:spPr>
            <a:xfrm flipH="1">
              <a:off x="8201000"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3</a:t>
              </a:r>
              <a:endParaRPr lang="en-GB" sz="1400" dirty="0">
                <a:solidFill>
                  <a:srgbClr val="C00000"/>
                </a:solidFill>
              </a:endParaRPr>
            </a:p>
          </p:txBody>
        </p:sp>
        <p:grpSp>
          <p:nvGrpSpPr>
            <p:cNvPr id="26" name="Group 184"/>
            <p:cNvGrpSpPr/>
            <p:nvPr/>
          </p:nvGrpSpPr>
          <p:grpSpPr>
            <a:xfrm>
              <a:off x="1216224" y="2352328"/>
              <a:ext cx="10153128" cy="56148"/>
              <a:chOff x="1216224" y="3576464"/>
              <a:chExt cx="10153128" cy="56148"/>
            </a:xfrm>
          </p:grpSpPr>
          <p:cxnSp>
            <p:nvCxnSpPr>
              <p:cNvPr id="183" name="Straight Connector 182"/>
              <p:cNvCxnSpPr/>
              <p:nvPr/>
            </p:nvCxnSpPr>
            <p:spPr bwMode="auto">
              <a:xfrm>
                <a:off x="1216224" y="3576464"/>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a:off x="1216224" y="3632612"/>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86" name="TextBox 185"/>
            <p:cNvSpPr txBox="1"/>
            <p:nvPr/>
          </p:nvSpPr>
          <p:spPr>
            <a:xfrm>
              <a:off x="496144" y="2208312"/>
              <a:ext cx="742511" cy="338554"/>
            </a:xfrm>
            <a:prstGeom prst="rect">
              <a:avLst/>
            </a:prstGeom>
            <a:noFill/>
          </p:spPr>
          <p:txBody>
            <a:bodyPr wrap="none" rtlCol="0">
              <a:spAutoFit/>
            </a:bodyPr>
            <a:lstStyle/>
            <a:p>
              <a:r>
                <a:rPr lang="en-US" sz="1600" dirty="0" smtClean="0"/>
                <a:t>E-NNI</a:t>
              </a:r>
            </a:p>
          </p:txBody>
        </p:sp>
        <p:sp>
          <p:nvSpPr>
            <p:cNvPr id="187" name="TextBox 186"/>
            <p:cNvSpPr txBox="1"/>
            <p:nvPr/>
          </p:nvSpPr>
          <p:spPr>
            <a:xfrm rot="16200000" flipH="1">
              <a:off x="1447345" y="3648764"/>
              <a:ext cx="504060" cy="215444"/>
            </a:xfrm>
            <a:prstGeom prst="rect">
              <a:avLst/>
            </a:prstGeom>
            <a:solidFill>
              <a:schemeClr val="bg1"/>
            </a:solidFill>
          </p:spPr>
          <p:txBody>
            <a:bodyPr wrap="square" lIns="0" tIns="0" rIns="0" bIns="0" rtlCol="0">
              <a:spAutoFit/>
            </a:bodyPr>
            <a:lstStyle/>
            <a:p>
              <a:pPr algn="ctr"/>
              <a:r>
                <a:rPr lang="en-US" sz="1400" dirty="0" smtClean="0"/>
                <a:t>CNP</a:t>
              </a:r>
              <a:endParaRPr lang="en-GB" sz="1400" dirty="0"/>
            </a:p>
          </p:txBody>
        </p:sp>
        <p:sp>
          <p:nvSpPr>
            <p:cNvPr id="190" name="TextBox 189"/>
            <p:cNvSpPr txBox="1"/>
            <p:nvPr/>
          </p:nvSpPr>
          <p:spPr>
            <a:xfrm rot="16200000" flipH="1">
              <a:off x="7327543" y="3828783"/>
              <a:ext cx="432048"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97" name="Rectangle 96"/>
            <p:cNvSpPr/>
            <p:nvPr/>
          </p:nvSpPr>
          <p:spPr bwMode="auto">
            <a:xfrm>
              <a:off x="1864296"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a:off x="1864296"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1864296"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2872408"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2872408"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2872408"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3880520"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3880520"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 name="Rectangle 110"/>
            <p:cNvSpPr/>
            <p:nvPr/>
          </p:nvSpPr>
          <p:spPr bwMode="auto">
            <a:xfrm>
              <a:off x="3880520"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4888631"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4888631"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4888631"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4888631"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4888631"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3" name="Rectangle 132"/>
            <p:cNvSpPr/>
            <p:nvPr/>
          </p:nvSpPr>
          <p:spPr bwMode="auto">
            <a:xfrm flipH="1">
              <a:off x="2872408"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flipH="1">
              <a:off x="2872408"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flipH="1">
              <a:off x="2872408"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flipH="1">
              <a:off x="2872408"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flipH="1">
              <a:off x="2872408"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flipH="1">
              <a:off x="1864296"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flipH="1">
              <a:off x="1864296"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flipH="1">
              <a:off x="1864296"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flipH="1">
              <a:off x="1864296"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Rectangle 142"/>
            <p:cNvSpPr/>
            <p:nvPr/>
          </p:nvSpPr>
          <p:spPr bwMode="auto">
            <a:xfrm flipH="1">
              <a:off x="1864296"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TextBox 160"/>
            <p:cNvSpPr txBox="1"/>
            <p:nvPr/>
          </p:nvSpPr>
          <p:spPr>
            <a:xfrm>
              <a:off x="3016424" y="5448672"/>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162" name="TextBox 161"/>
            <p:cNvSpPr txBox="1"/>
            <p:nvPr/>
          </p:nvSpPr>
          <p:spPr>
            <a:xfrm>
              <a:off x="4081099" y="5448672"/>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163" name="TextBox 162"/>
            <p:cNvSpPr txBox="1"/>
            <p:nvPr/>
          </p:nvSpPr>
          <p:spPr>
            <a:xfrm>
              <a:off x="2008312" y="5448672"/>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188" name="TextBox 187"/>
            <p:cNvSpPr txBox="1"/>
            <p:nvPr/>
          </p:nvSpPr>
          <p:spPr>
            <a:xfrm rot="16200000" flipH="1">
              <a:off x="1525159" y="598902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155" name="Rectangle 154"/>
            <p:cNvSpPr/>
            <p:nvPr/>
          </p:nvSpPr>
          <p:spPr bwMode="auto">
            <a:xfrm>
              <a:off x="3880520"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6" name="Rectangle 155"/>
            <p:cNvSpPr/>
            <p:nvPr/>
          </p:nvSpPr>
          <p:spPr bwMode="auto">
            <a:xfrm>
              <a:off x="3880520"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2872408"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8" name="Rectangle 167"/>
            <p:cNvSpPr/>
            <p:nvPr/>
          </p:nvSpPr>
          <p:spPr bwMode="auto">
            <a:xfrm>
              <a:off x="2872408"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3" name="Rectangle 172"/>
            <p:cNvSpPr/>
            <p:nvPr/>
          </p:nvSpPr>
          <p:spPr bwMode="auto">
            <a:xfrm>
              <a:off x="1864296"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6" name="Rectangle 175"/>
            <p:cNvSpPr/>
            <p:nvPr/>
          </p:nvSpPr>
          <p:spPr bwMode="auto">
            <a:xfrm>
              <a:off x="1864296"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81" name="Straight Connector 180"/>
            <p:cNvCxnSpPr/>
            <p:nvPr/>
          </p:nvCxnSpPr>
          <p:spPr bwMode="auto">
            <a:xfrm>
              <a:off x="2368352"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a:off x="3376464"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a:off x="4384576"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3" name="Rectangle 192"/>
            <p:cNvSpPr/>
            <p:nvPr/>
          </p:nvSpPr>
          <p:spPr bwMode="auto">
            <a:xfrm>
              <a:off x="3880520"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4" name="Rectangle 193"/>
            <p:cNvSpPr/>
            <p:nvPr/>
          </p:nvSpPr>
          <p:spPr bwMode="auto">
            <a:xfrm>
              <a:off x="2872408"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7" name="Rectangle 196"/>
            <p:cNvSpPr/>
            <p:nvPr/>
          </p:nvSpPr>
          <p:spPr bwMode="auto">
            <a:xfrm>
              <a:off x="1864296"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8" name="Rectangle 197"/>
            <p:cNvSpPr/>
            <p:nvPr/>
          </p:nvSpPr>
          <p:spPr bwMode="auto">
            <a:xfrm>
              <a:off x="3880520"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9" name="Rectangle 198"/>
            <p:cNvSpPr/>
            <p:nvPr/>
          </p:nvSpPr>
          <p:spPr bwMode="auto">
            <a:xfrm>
              <a:off x="2872408"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0" name="Rectangle 199"/>
            <p:cNvSpPr/>
            <p:nvPr/>
          </p:nvSpPr>
          <p:spPr bwMode="auto">
            <a:xfrm>
              <a:off x="1864296"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1" name="Rectangle 200"/>
            <p:cNvSpPr/>
            <p:nvPr/>
          </p:nvSpPr>
          <p:spPr bwMode="auto">
            <a:xfrm>
              <a:off x="3880520"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2" name="Rectangle 201"/>
            <p:cNvSpPr/>
            <p:nvPr/>
          </p:nvSpPr>
          <p:spPr bwMode="auto">
            <a:xfrm>
              <a:off x="2872408"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3" name="Rectangle 202"/>
            <p:cNvSpPr/>
            <p:nvPr/>
          </p:nvSpPr>
          <p:spPr bwMode="auto">
            <a:xfrm>
              <a:off x="1864296"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5" name="TextBox 204"/>
            <p:cNvSpPr txBox="1"/>
            <p:nvPr/>
          </p:nvSpPr>
          <p:spPr>
            <a:xfrm rot="5400000" flipV="1">
              <a:off x="1447864" y="7028967"/>
              <a:ext cx="564578" cy="307777"/>
            </a:xfrm>
            <a:prstGeom prst="rect">
              <a:avLst/>
            </a:prstGeom>
            <a:noFill/>
          </p:spPr>
          <p:txBody>
            <a:bodyPr wrap="none" rtlCol="0" anchor="ctr">
              <a:spAutoFit/>
            </a:bodyPr>
            <a:lstStyle/>
            <a:p>
              <a:pPr algn="ctr"/>
              <a:r>
                <a:rPr lang="en-US" sz="1400" dirty="0" smtClean="0"/>
                <a:t>CBP</a:t>
              </a:r>
              <a:endParaRPr lang="en-GB" sz="1400" dirty="0"/>
            </a:p>
          </p:txBody>
        </p:sp>
        <p:sp>
          <p:nvSpPr>
            <p:cNvPr id="206" name="Rectangle 205"/>
            <p:cNvSpPr/>
            <p:nvPr/>
          </p:nvSpPr>
          <p:spPr bwMode="auto">
            <a:xfrm>
              <a:off x="1864296" y="7461596"/>
              <a:ext cx="3960440" cy="5073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ea typeface="MS PGothic" pitchFamily="34" charset="-128"/>
                </a:rPr>
                <a:t>8.6 B-VLAN MAC Relay</a:t>
              </a:r>
              <a:endParaRPr kumimoji="0" lang="en-GB" sz="1050" b="1" i="0" u="none" strike="noStrike" cap="none" normalizeH="0" baseline="0" dirty="0" smtClean="0">
                <a:ln>
                  <a:noFill/>
                </a:ln>
                <a:solidFill>
                  <a:schemeClr val="tx1"/>
                </a:solidFill>
                <a:effectLst/>
                <a:latin typeface="Arial" charset="0"/>
                <a:ea typeface="MS PGothic" pitchFamily="34" charset="-128"/>
              </a:endParaRPr>
            </a:p>
          </p:txBody>
        </p:sp>
        <p:sp>
          <p:nvSpPr>
            <p:cNvPr id="208" name="Rectangle 207"/>
            <p:cNvSpPr/>
            <p:nvPr/>
          </p:nvSpPr>
          <p:spPr bwMode="auto">
            <a:xfrm>
              <a:off x="4888632"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9" name="Rectangle 208"/>
            <p:cNvSpPr/>
            <p:nvPr/>
          </p:nvSpPr>
          <p:spPr bwMode="auto">
            <a:xfrm>
              <a:off x="4888632"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0" name="Rectangle 209"/>
            <p:cNvSpPr/>
            <p:nvPr/>
          </p:nvSpPr>
          <p:spPr bwMode="auto">
            <a:xfrm>
              <a:off x="4888632"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1" name="TextBox 210"/>
            <p:cNvSpPr txBox="1"/>
            <p:nvPr/>
          </p:nvSpPr>
          <p:spPr>
            <a:xfrm rot="5400000">
              <a:off x="4765519" y="375677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212" name="Freeform 211"/>
            <p:cNvSpPr/>
            <p:nvPr/>
          </p:nvSpPr>
          <p:spPr bwMode="auto">
            <a:xfrm>
              <a:off x="4359729" y="3238939"/>
              <a:ext cx="963385" cy="3575958"/>
            </a:xfrm>
            <a:custGeom>
              <a:avLst/>
              <a:gdLst>
                <a:gd name="connsiteX0" fmla="*/ 0 w 963385"/>
                <a:gd name="connsiteY0" fmla="*/ 195943 h 3575958"/>
                <a:gd name="connsiteX1" fmla="*/ 0 w 963385"/>
                <a:gd name="connsiteY1" fmla="*/ 0 h 3575958"/>
                <a:gd name="connsiteX2" fmla="*/ 947057 w 963385"/>
                <a:gd name="connsiteY2" fmla="*/ 0 h 3575958"/>
                <a:gd name="connsiteX3" fmla="*/ 963385 w 963385"/>
                <a:gd name="connsiteY3" fmla="*/ 3575958 h 3575958"/>
              </a:gdLst>
              <a:ahLst/>
              <a:cxnLst>
                <a:cxn ang="0">
                  <a:pos x="connsiteX0" y="connsiteY0"/>
                </a:cxn>
                <a:cxn ang="0">
                  <a:pos x="connsiteX1" y="connsiteY1"/>
                </a:cxn>
                <a:cxn ang="0">
                  <a:pos x="connsiteX2" y="connsiteY2"/>
                </a:cxn>
                <a:cxn ang="0">
                  <a:pos x="connsiteX3" y="connsiteY3"/>
                </a:cxn>
              </a:cxnLst>
              <a:rect l="l" t="t" r="r" b="b"/>
              <a:pathLst>
                <a:path w="963385" h="3575958">
                  <a:moveTo>
                    <a:pt x="0" y="195943"/>
                  </a:moveTo>
                  <a:lnTo>
                    <a:pt x="0" y="0"/>
                  </a:lnTo>
                  <a:lnTo>
                    <a:pt x="947057" y="0"/>
                  </a:lnTo>
                  <a:cubicBezTo>
                    <a:pt x="952500" y="1191986"/>
                    <a:pt x="957942" y="2383972"/>
                    <a:pt x="963385" y="3575958"/>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13" name="Rectangle 212"/>
            <p:cNvSpPr/>
            <p:nvPr/>
          </p:nvSpPr>
          <p:spPr bwMode="auto">
            <a:xfrm>
              <a:off x="7768952"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4" name="Rectangle 213"/>
            <p:cNvSpPr/>
            <p:nvPr/>
          </p:nvSpPr>
          <p:spPr bwMode="auto">
            <a:xfrm>
              <a:off x="7768952"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5" name="Rectangle 214"/>
            <p:cNvSpPr/>
            <p:nvPr/>
          </p:nvSpPr>
          <p:spPr bwMode="auto">
            <a:xfrm>
              <a:off x="7768952"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6" name="Rectangle 215"/>
            <p:cNvSpPr/>
            <p:nvPr/>
          </p:nvSpPr>
          <p:spPr bwMode="auto">
            <a:xfrm>
              <a:off x="8777064"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7" name="Rectangle 216"/>
            <p:cNvSpPr/>
            <p:nvPr/>
          </p:nvSpPr>
          <p:spPr bwMode="auto">
            <a:xfrm>
              <a:off x="8777064"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8" name="Rectangle 217"/>
            <p:cNvSpPr/>
            <p:nvPr/>
          </p:nvSpPr>
          <p:spPr bwMode="auto">
            <a:xfrm>
              <a:off x="8777064"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9" name="Rectangle 218"/>
            <p:cNvSpPr/>
            <p:nvPr/>
          </p:nvSpPr>
          <p:spPr bwMode="auto">
            <a:xfrm>
              <a:off x="9785176"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0" name="Rectangle 219"/>
            <p:cNvSpPr/>
            <p:nvPr/>
          </p:nvSpPr>
          <p:spPr bwMode="auto">
            <a:xfrm>
              <a:off x="9785176"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1" name="Rectangle 220"/>
            <p:cNvSpPr/>
            <p:nvPr/>
          </p:nvSpPr>
          <p:spPr bwMode="auto">
            <a:xfrm>
              <a:off x="9785176"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2" name="Rectangle 221"/>
            <p:cNvSpPr/>
            <p:nvPr/>
          </p:nvSpPr>
          <p:spPr bwMode="auto">
            <a:xfrm flipH="1">
              <a:off x="9785176"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3" name="Rectangle 222"/>
            <p:cNvSpPr/>
            <p:nvPr/>
          </p:nvSpPr>
          <p:spPr bwMode="auto">
            <a:xfrm flipH="1">
              <a:off x="9785176"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4" name="Rectangle 223"/>
            <p:cNvSpPr/>
            <p:nvPr/>
          </p:nvSpPr>
          <p:spPr bwMode="auto">
            <a:xfrm flipH="1">
              <a:off x="9785176"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5" name="Rectangle 224"/>
            <p:cNvSpPr/>
            <p:nvPr/>
          </p:nvSpPr>
          <p:spPr bwMode="auto">
            <a:xfrm flipH="1">
              <a:off x="9785176"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6" name="Rectangle 225"/>
            <p:cNvSpPr/>
            <p:nvPr/>
          </p:nvSpPr>
          <p:spPr bwMode="auto">
            <a:xfrm flipH="1">
              <a:off x="9785176"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8" name="Rectangle 227"/>
            <p:cNvSpPr/>
            <p:nvPr/>
          </p:nvSpPr>
          <p:spPr bwMode="auto">
            <a:xfrm flipH="1">
              <a:off x="8777064"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9" name="Rectangle 228"/>
            <p:cNvSpPr/>
            <p:nvPr/>
          </p:nvSpPr>
          <p:spPr bwMode="auto">
            <a:xfrm flipH="1">
              <a:off x="8777064"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0" name="Rectangle 229"/>
            <p:cNvSpPr/>
            <p:nvPr/>
          </p:nvSpPr>
          <p:spPr bwMode="auto">
            <a:xfrm flipH="1">
              <a:off x="8777064"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1" name="Rectangle 230"/>
            <p:cNvSpPr/>
            <p:nvPr/>
          </p:nvSpPr>
          <p:spPr bwMode="auto">
            <a:xfrm flipH="1">
              <a:off x="8777064"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2" name="Rectangle 231"/>
            <p:cNvSpPr/>
            <p:nvPr/>
          </p:nvSpPr>
          <p:spPr bwMode="auto">
            <a:xfrm flipH="1">
              <a:off x="8777064"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4" name="Rectangle 233"/>
            <p:cNvSpPr/>
            <p:nvPr/>
          </p:nvSpPr>
          <p:spPr bwMode="auto">
            <a:xfrm flipH="1">
              <a:off x="6760840"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5" name="Rectangle 234"/>
            <p:cNvSpPr/>
            <p:nvPr/>
          </p:nvSpPr>
          <p:spPr bwMode="auto">
            <a:xfrm flipH="1">
              <a:off x="6760840"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6" name="Rectangle 235"/>
            <p:cNvSpPr/>
            <p:nvPr/>
          </p:nvSpPr>
          <p:spPr bwMode="auto">
            <a:xfrm flipH="1">
              <a:off x="6760840"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7" name="Rectangle 236"/>
            <p:cNvSpPr/>
            <p:nvPr/>
          </p:nvSpPr>
          <p:spPr bwMode="auto">
            <a:xfrm flipH="1">
              <a:off x="6760840"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8" name="Rectangle 237"/>
            <p:cNvSpPr/>
            <p:nvPr/>
          </p:nvSpPr>
          <p:spPr bwMode="auto">
            <a:xfrm flipH="1">
              <a:off x="6760840"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0" name="TextBox 239"/>
            <p:cNvSpPr txBox="1"/>
            <p:nvPr/>
          </p:nvSpPr>
          <p:spPr>
            <a:xfrm rot="5400000">
              <a:off x="10650429" y="598902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241" name="Rectangle 240"/>
            <p:cNvSpPr/>
            <p:nvPr/>
          </p:nvSpPr>
          <p:spPr bwMode="auto">
            <a:xfrm>
              <a:off x="9785176"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2" name="Rectangle 241"/>
            <p:cNvSpPr/>
            <p:nvPr/>
          </p:nvSpPr>
          <p:spPr bwMode="auto">
            <a:xfrm>
              <a:off x="9785176"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3" name="Rectangle 242"/>
            <p:cNvSpPr/>
            <p:nvPr/>
          </p:nvSpPr>
          <p:spPr bwMode="auto">
            <a:xfrm>
              <a:off x="8777064"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4" name="Rectangle 243"/>
            <p:cNvSpPr/>
            <p:nvPr/>
          </p:nvSpPr>
          <p:spPr bwMode="auto">
            <a:xfrm>
              <a:off x="8777064"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5" name="Rectangle 244"/>
            <p:cNvSpPr/>
            <p:nvPr/>
          </p:nvSpPr>
          <p:spPr bwMode="auto">
            <a:xfrm>
              <a:off x="7768952"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6" name="Rectangle 245"/>
            <p:cNvSpPr/>
            <p:nvPr/>
          </p:nvSpPr>
          <p:spPr bwMode="auto">
            <a:xfrm>
              <a:off x="7768952"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47" name="Straight Connector 246"/>
            <p:cNvCxnSpPr/>
            <p:nvPr/>
          </p:nvCxnSpPr>
          <p:spPr bwMode="auto">
            <a:xfrm>
              <a:off x="8273008"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8" name="Straight Connector 247"/>
            <p:cNvCxnSpPr/>
            <p:nvPr/>
          </p:nvCxnSpPr>
          <p:spPr bwMode="auto">
            <a:xfrm>
              <a:off x="9281120"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9" name="Straight Connector 248"/>
            <p:cNvCxnSpPr/>
            <p:nvPr/>
          </p:nvCxnSpPr>
          <p:spPr bwMode="auto">
            <a:xfrm>
              <a:off x="10289232"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50" name="Rectangle 249"/>
            <p:cNvSpPr/>
            <p:nvPr/>
          </p:nvSpPr>
          <p:spPr bwMode="auto">
            <a:xfrm>
              <a:off x="9785176"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1" name="Rectangle 250"/>
            <p:cNvSpPr/>
            <p:nvPr/>
          </p:nvSpPr>
          <p:spPr bwMode="auto">
            <a:xfrm>
              <a:off x="8777064"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2" name="Rectangle 251"/>
            <p:cNvSpPr/>
            <p:nvPr/>
          </p:nvSpPr>
          <p:spPr bwMode="auto">
            <a:xfrm>
              <a:off x="7768952"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3" name="Rectangle 252"/>
            <p:cNvSpPr/>
            <p:nvPr/>
          </p:nvSpPr>
          <p:spPr bwMode="auto">
            <a:xfrm>
              <a:off x="9785176"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4" name="Rectangle 253"/>
            <p:cNvSpPr/>
            <p:nvPr/>
          </p:nvSpPr>
          <p:spPr bwMode="auto">
            <a:xfrm>
              <a:off x="8777064"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5" name="Rectangle 254"/>
            <p:cNvSpPr/>
            <p:nvPr/>
          </p:nvSpPr>
          <p:spPr bwMode="auto">
            <a:xfrm>
              <a:off x="7768952"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6" name="Rectangle 255"/>
            <p:cNvSpPr/>
            <p:nvPr/>
          </p:nvSpPr>
          <p:spPr bwMode="auto">
            <a:xfrm>
              <a:off x="9785176"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7" name="Rectangle 256"/>
            <p:cNvSpPr/>
            <p:nvPr/>
          </p:nvSpPr>
          <p:spPr bwMode="auto">
            <a:xfrm>
              <a:off x="8777064"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8" name="Rectangle 257"/>
            <p:cNvSpPr/>
            <p:nvPr/>
          </p:nvSpPr>
          <p:spPr bwMode="auto">
            <a:xfrm>
              <a:off x="7768952"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9" name="TextBox 258"/>
            <p:cNvSpPr txBox="1"/>
            <p:nvPr/>
          </p:nvSpPr>
          <p:spPr>
            <a:xfrm rot="16200000" flipH="1" flipV="1">
              <a:off x="10573134" y="7028967"/>
              <a:ext cx="564578" cy="307777"/>
            </a:xfrm>
            <a:prstGeom prst="rect">
              <a:avLst/>
            </a:prstGeom>
            <a:noFill/>
          </p:spPr>
          <p:txBody>
            <a:bodyPr wrap="none" rtlCol="0" anchor="ctr">
              <a:spAutoFit/>
            </a:bodyPr>
            <a:lstStyle/>
            <a:p>
              <a:pPr algn="ctr"/>
              <a:r>
                <a:rPr lang="en-US" sz="1400" dirty="0" smtClean="0"/>
                <a:t>CBP</a:t>
              </a:r>
              <a:endParaRPr lang="en-GB" sz="1400" dirty="0"/>
            </a:p>
          </p:txBody>
        </p:sp>
        <p:sp>
          <p:nvSpPr>
            <p:cNvPr id="260" name="Rectangle 259"/>
            <p:cNvSpPr/>
            <p:nvPr/>
          </p:nvSpPr>
          <p:spPr bwMode="auto">
            <a:xfrm>
              <a:off x="6760840" y="7461596"/>
              <a:ext cx="3960440" cy="5073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ea typeface="MS PGothic" pitchFamily="34" charset="-128"/>
                </a:rPr>
                <a:t>8.6 B-VLAN MAC Relay</a:t>
              </a:r>
              <a:endParaRPr kumimoji="0" lang="en-GB" sz="1050" b="1" i="0" u="none" strike="noStrike" cap="none" normalizeH="0" baseline="0" dirty="0" smtClean="0">
                <a:ln>
                  <a:noFill/>
                </a:ln>
                <a:solidFill>
                  <a:schemeClr val="tx1"/>
                </a:solidFill>
                <a:effectLst/>
                <a:latin typeface="Arial" charset="0"/>
                <a:ea typeface="MS PGothic" pitchFamily="34" charset="-128"/>
              </a:endParaRPr>
            </a:p>
          </p:txBody>
        </p:sp>
        <p:sp>
          <p:nvSpPr>
            <p:cNvPr id="261" name="Rectangle 260"/>
            <p:cNvSpPr/>
            <p:nvPr/>
          </p:nvSpPr>
          <p:spPr bwMode="auto">
            <a:xfrm>
              <a:off x="6760840"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2" name="Rectangle 261"/>
            <p:cNvSpPr/>
            <p:nvPr/>
          </p:nvSpPr>
          <p:spPr bwMode="auto">
            <a:xfrm>
              <a:off x="6760840"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3" name="Rectangle 262"/>
            <p:cNvSpPr/>
            <p:nvPr/>
          </p:nvSpPr>
          <p:spPr bwMode="auto">
            <a:xfrm>
              <a:off x="6760840"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4" name="TextBox 163"/>
            <p:cNvSpPr txBox="1"/>
            <p:nvPr/>
          </p:nvSpPr>
          <p:spPr>
            <a:xfrm flipH="1">
              <a:off x="8972386" y="5448672"/>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165" name="TextBox 164"/>
            <p:cNvSpPr txBox="1"/>
            <p:nvPr/>
          </p:nvSpPr>
          <p:spPr>
            <a:xfrm flipH="1">
              <a:off x="7919125" y="5448672"/>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166" name="TextBox 165"/>
            <p:cNvSpPr txBox="1"/>
            <p:nvPr/>
          </p:nvSpPr>
          <p:spPr>
            <a:xfrm flipH="1">
              <a:off x="9905733" y="5448672"/>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264" name="Freeform 263"/>
            <p:cNvSpPr/>
            <p:nvPr/>
          </p:nvSpPr>
          <p:spPr bwMode="auto">
            <a:xfrm flipH="1">
              <a:off x="7192888" y="3240866"/>
              <a:ext cx="963385" cy="3575958"/>
            </a:xfrm>
            <a:custGeom>
              <a:avLst/>
              <a:gdLst>
                <a:gd name="connsiteX0" fmla="*/ 0 w 963385"/>
                <a:gd name="connsiteY0" fmla="*/ 195943 h 3575958"/>
                <a:gd name="connsiteX1" fmla="*/ 0 w 963385"/>
                <a:gd name="connsiteY1" fmla="*/ 0 h 3575958"/>
                <a:gd name="connsiteX2" fmla="*/ 947057 w 963385"/>
                <a:gd name="connsiteY2" fmla="*/ 0 h 3575958"/>
                <a:gd name="connsiteX3" fmla="*/ 963385 w 963385"/>
                <a:gd name="connsiteY3" fmla="*/ 3575958 h 3575958"/>
              </a:gdLst>
              <a:ahLst/>
              <a:cxnLst>
                <a:cxn ang="0">
                  <a:pos x="connsiteX0" y="connsiteY0"/>
                </a:cxn>
                <a:cxn ang="0">
                  <a:pos x="connsiteX1" y="connsiteY1"/>
                </a:cxn>
                <a:cxn ang="0">
                  <a:pos x="connsiteX2" y="connsiteY2"/>
                </a:cxn>
                <a:cxn ang="0">
                  <a:pos x="connsiteX3" y="connsiteY3"/>
                </a:cxn>
              </a:cxnLst>
              <a:rect l="l" t="t" r="r" b="b"/>
              <a:pathLst>
                <a:path w="963385" h="3575958">
                  <a:moveTo>
                    <a:pt x="0" y="195943"/>
                  </a:moveTo>
                  <a:lnTo>
                    <a:pt x="0" y="0"/>
                  </a:lnTo>
                  <a:lnTo>
                    <a:pt x="947057" y="0"/>
                  </a:lnTo>
                  <a:cubicBezTo>
                    <a:pt x="952500" y="1191986"/>
                    <a:pt x="957942" y="2383972"/>
                    <a:pt x="963385" y="3575958"/>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65" name="TextBox 264"/>
            <p:cNvSpPr txBox="1"/>
            <p:nvPr/>
          </p:nvSpPr>
          <p:spPr>
            <a:xfrm rot="5400000">
              <a:off x="10634171" y="3720767"/>
              <a:ext cx="504060" cy="215444"/>
            </a:xfrm>
            <a:prstGeom prst="rect">
              <a:avLst/>
            </a:prstGeom>
            <a:solidFill>
              <a:schemeClr val="bg1"/>
            </a:solidFill>
          </p:spPr>
          <p:txBody>
            <a:bodyPr wrap="square" lIns="0" tIns="0" rIns="0" bIns="0" rtlCol="0">
              <a:spAutoFit/>
            </a:bodyPr>
            <a:lstStyle/>
            <a:p>
              <a:pPr algn="ctr"/>
              <a:r>
                <a:rPr lang="en-US" sz="1400" dirty="0" smtClean="0"/>
                <a:t>CNP</a:t>
              </a:r>
              <a:endParaRPr lang="en-GB" sz="1400" dirty="0"/>
            </a:p>
          </p:txBody>
        </p:sp>
        <p:sp>
          <p:nvSpPr>
            <p:cNvPr id="272" name="Freeform 271"/>
            <p:cNvSpPr/>
            <p:nvPr/>
          </p:nvSpPr>
          <p:spPr bwMode="auto">
            <a:xfrm>
              <a:off x="5608712" y="7176864"/>
              <a:ext cx="1368152" cy="1800200"/>
            </a:xfrm>
            <a:custGeom>
              <a:avLst/>
              <a:gdLst>
                <a:gd name="connsiteX0" fmla="*/ 0 w 1547446"/>
                <a:gd name="connsiteY0" fmla="*/ 23446 h 4325816"/>
                <a:gd name="connsiteX1" fmla="*/ 0 w 1547446"/>
                <a:gd name="connsiteY1" fmla="*/ 4314092 h 4325816"/>
                <a:gd name="connsiteX2" fmla="*/ 1524000 w 1547446"/>
                <a:gd name="connsiteY2" fmla="*/ 4325816 h 4325816"/>
                <a:gd name="connsiteX3" fmla="*/ 1547446 w 1547446"/>
                <a:gd name="connsiteY3" fmla="*/ 0 h 4325816"/>
              </a:gdLst>
              <a:ahLst/>
              <a:cxnLst>
                <a:cxn ang="0">
                  <a:pos x="connsiteX0" y="connsiteY0"/>
                </a:cxn>
                <a:cxn ang="0">
                  <a:pos x="connsiteX1" y="connsiteY1"/>
                </a:cxn>
                <a:cxn ang="0">
                  <a:pos x="connsiteX2" y="connsiteY2"/>
                </a:cxn>
                <a:cxn ang="0">
                  <a:pos x="connsiteX3" y="connsiteY3"/>
                </a:cxn>
              </a:cxnLst>
              <a:rect l="l" t="t" r="r" b="b"/>
              <a:pathLst>
                <a:path w="1547446" h="4325816">
                  <a:moveTo>
                    <a:pt x="0" y="23446"/>
                  </a:moveTo>
                  <a:lnTo>
                    <a:pt x="0" y="4314092"/>
                  </a:lnTo>
                  <a:lnTo>
                    <a:pt x="1524000" y="4325816"/>
                  </a:lnTo>
                  <a:lnTo>
                    <a:pt x="1547446" y="0"/>
                  </a:lnTo>
                </a:path>
              </a:pathLst>
            </a:custGeom>
            <a:noFill/>
            <a:ln w="762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73" name="TextBox 272"/>
            <p:cNvSpPr txBox="1"/>
            <p:nvPr/>
          </p:nvSpPr>
          <p:spPr>
            <a:xfrm rot="16200000" flipH="1">
              <a:off x="1525159" y="8509299"/>
              <a:ext cx="432052" cy="215444"/>
            </a:xfrm>
            <a:prstGeom prst="rect">
              <a:avLst/>
            </a:prstGeom>
            <a:solidFill>
              <a:schemeClr val="bg1"/>
            </a:solidFill>
          </p:spPr>
          <p:txBody>
            <a:bodyPr wrap="square" lIns="0" tIns="0" rIns="0" bIns="0" rtlCol="0">
              <a:spAutoFit/>
            </a:bodyPr>
            <a:lstStyle/>
            <a:p>
              <a:pPr algn="ctr"/>
              <a:r>
                <a:rPr lang="en-US" sz="1400" dirty="0" smtClean="0"/>
                <a:t>PNP</a:t>
              </a:r>
              <a:endParaRPr lang="en-GB" sz="1400" dirty="0"/>
            </a:p>
          </p:txBody>
        </p:sp>
        <p:sp>
          <p:nvSpPr>
            <p:cNvPr id="59" name="TextBox 58"/>
            <p:cNvSpPr txBox="1"/>
            <p:nvPr/>
          </p:nvSpPr>
          <p:spPr>
            <a:xfrm>
              <a:off x="5680720" y="8453844"/>
              <a:ext cx="1224136" cy="523220"/>
            </a:xfrm>
            <a:prstGeom prst="rect">
              <a:avLst/>
            </a:prstGeom>
            <a:noFill/>
          </p:spPr>
          <p:txBody>
            <a:bodyPr wrap="square" rtlCol="0">
              <a:spAutoFit/>
            </a:bodyPr>
            <a:lstStyle/>
            <a:p>
              <a:pPr algn="ctr"/>
              <a:r>
                <a:rPr lang="en-US" sz="1400" dirty="0" smtClean="0">
                  <a:solidFill>
                    <a:srgbClr val="C00000"/>
                  </a:solidFill>
                </a:rPr>
                <a:t>Intra-DAS B-VLAN</a:t>
              </a:r>
              <a:endParaRPr lang="en-GB" sz="1400" dirty="0">
                <a:solidFill>
                  <a:srgbClr val="C00000"/>
                </a:solidFill>
              </a:endParaRPr>
            </a:p>
          </p:txBody>
        </p:sp>
        <p:cxnSp>
          <p:nvCxnSpPr>
            <p:cNvPr id="275" name="Straight Connector 274"/>
            <p:cNvCxnSpPr/>
            <p:nvPr/>
          </p:nvCxnSpPr>
          <p:spPr bwMode="auto">
            <a:xfrm>
              <a:off x="2152328" y="9337104"/>
              <a:ext cx="7344816" cy="0"/>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77" name="Straight Connector 276"/>
            <p:cNvCxnSpPr/>
            <p:nvPr/>
          </p:nvCxnSpPr>
          <p:spPr bwMode="auto">
            <a:xfrm>
              <a:off x="4384576" y="9337104"/>
              <a:ext cx="0" cy="264096"/>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78" name="Straight Connector 277"/>
            <p:cNvCxnSpPr/>
            <p:nvPr/>
          </p:nvCxnSpPr>
          <p:spPr bwMode="auto">
            <a:xfrm>
              <a:off x="6112768" y="9337104"/>
              <a:ext cx="0" cy="264096"/>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79" name="Straight Connector 278"/>
            <p:cNvCxnSpPr/>
            <p:nvPr/>
          </p:nvCxnSpPr>
          <p:spPr bwMode="auto">
            <a:xfrm>
              <a:off x="7984976" y="9337104"/>
              <a:ext cx="0" cy="264096"/>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80" name="Straight Connector 279"/>
            <p:cNvCxnSpPr/>
            <p:nvPr/>
          </p:nvCxnSpPr>
          <p:spPr bwMode="auto">
            <a:xfrm>
              <a:off x="9065096" y="7176864"/>
              <a:ext cx="0" cy="2136304"/>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82" name="Straight Connector 281"/>
            <p:cNvCxnSpPr/>
            <p:nvPr/>
          </p:nvCxnSpPr>
          <p:spPr bwMode="auto">
            <a:xfrm>
              <a:off x="8417024" y="7608912"/>
              <a:ext cx="648072" cy="0"/>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85" name="Straight Connector 284"/>
            <p:cNvCxnSpPr/>
            <p:nvPr/>
          </p:nvCxnSpPr>
          <p:spPr bwMode="auto">
            <a:xfrm>
              <a:off x="8417024" y="7176864"/>
              <a:ext cx="0" cy="432048"/>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89" name="Straight Connector 288"/>
            <p:cNvCxnSpPr/>
            <p:nvPr/>
          </p:nvCxnSpPr>
          <p:spPr bwMode="auto">
            <a:xfrm>
              <a:off x="2512368" y="7608912"/>
              <a:ext cx="1728192" cy="0"/>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90" name="Straight Connector 289"/>
            <p:cNvCxnSpPr/>
            <p:nvPr/>
          </p:nvCxnSpPr>
          <p:spPr bwMode="auto">
            <a:xfrm>
              <a:off x="2512368" y="7176864"/>
              <a:ext cx="0" cy="432048"/>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91" name="Straight Connector 290"/>
            <p:cNvCxnSpPr/>
            <p:nvPr/>
          </p:nvCxnSpPr>
          <p:spPr bwMode="auto">
            <a:xfrm>
              <a:off x="3160440" y="7176864"/>
              <a:ext cx="0" cy="2136304"/>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93" name="Straight Connector 292"/>
            <p:cNvCxnSpPr/>
            <p:nvPr/>
          </p:nvCxnSpPr>
          <p:spPr bwMode="auto">
            <a:xfrm>
              <a:off x="4240560" y="7176864"/>
              <a:ext cx="0" cy="432048"/>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sp>
          <p:nvSpPr>
            <p:cNvPr id="294" name="TextBox 293"/>
            <p:cNvSpPr txBox="1"/>
            <p:nvPr/>
          </p:nvSpPr>
          <p:spPr>
            <a:xfrm>
              <a:off x="3736504" y="9029327"/>
              <a:ext cx="1224136" cy="307777"/>
            </a:xfrm>
            <a:prstGeom prst="rect">
              <a:avLst/>
            </a:prstGeom>
            <a:noFill/>
          </p:spPr>
          <p:txBody>
            <a:bodyPr wrap="square" rtlCol="0">
              <a:spAutoFit/>
            </a:bodyPr>
            <a:lstStyle/>
            <a:p>
              <a:pPr algn="ctr"/>
              <a:r>
                <a:rPr lang="en-US" sz="1400" dirty="0" smtClean="0">
                  <a:solidFill>
                    <a:schemeClr val="tx1">
                      <a:lumMod val="65000"/>
                      <a:lumOff val="35000"/>
                    </a:schemeClr>
                  </a:solidFill>
                </a:rPr>
                <a:t>B-VLAN S</a:t>
              </a:r>
              <a:endParaRPr lang="en-GB" sz="1400" dirty="0">
                <a:solidFill>
                  <a:schemeClr val="tx1">
                    <a:lumMod val="65000"/>
                    <a:lumOff val="35000"/>
                  </a:schemeClr>
                </a:solidFill>
              </a:endParaRPr>
            </a:p>
          </p:txBody>
        </p:sp>
      </p:grpSp>
      <p:sp>
        <p:nvSpPr>
          <p:cNvPr id="191" name="Isosceles Triangle 190"/>
          <p:cNvSpPr/>
          <p:nvPr/>
        </p:nvSpPr>
        <p:spPr bwMode="auto">
          <a:xfrm flipV="1">
            <a:off x="9281120" y="4224536"/>
            <a:ext cx="432048" cy="360040"/>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95" name="TextBox 194"/>
          <p:cNvSpPr txBox="1"/>
          <p:nvPr/>
        </p:nvSpPr>
        <p:spPr>
          <a:xfrm>
            <a:off x="4356064" y="1560240"/>
            <a:ext cx="1468672" cy="400110"/>
          </a:xfrm>
          <a:prstGeom prst="rect">
            <a:avLst/>
          </a:prstGeom>
          <a:noFill/>
        </p:spPr>
        <p:txBody>
          <a:bodyPr wrap="none" rtlCol="0">
            <a:spAutoFit/>
          </a:bodyPr>
          <a:lstStyle/>
          <a:p>
            <a:r>
              <a:rPr lang="en-US" sz="2000" dirty="0" smtClean="0"/>
              <a:t>S-VLAN k </a:t>
            </a:r>
            <a:endParaRPr lang="en-GB" sz="2000" dirty="0"/>
          </a:p>
        </p:txBody>
      </p:sp>
      <p:sp>
        <p:nvSpPr>
          <p:cNvPr id="204" name="TextBox 203"/>
          <p:cNvSpPr txBox="1"/>
          <p:nvPr/>
        </p:nvSpPr>
        <p:spPr>
          <a:xfrm>
            <a:off x="2040637" y="1488232"/>
            <a:ext cx="561372" cy="769441"/>
          </a:xfrm>
          <a:prstGeom prst="rect">
            <a:avLst/>
          </a:prstGeom>
          <a:noFill/>
        </p:spPr>
        <p:txBody>
          <a:bodyPr wrap="none" rtlCol="0">
            <a:spAutoFit/>
          </a:bodyPr>
          <a:lstStyle/>
          <a:p>
            <a:pPr algn="ctr"/>
            <a:r>
              <a:rPr lang="en-US" sz="4400" dirty="0" smtClean="0">
                <a:solidFill>
                  <a:srgbClr val="FF0000"/>
                </a:solidFill>
              </a:rPr>
              <a:t>X</a:t>
            </a:r>
            <a:endParaRPr lang="en-GB" sz="4400" dirty="0">
              <a:solidFill>
                <a:srgbClr val="FF0000"/>
              </a:solidFill>
            </a:endParaRPr>
          </a:p>
        </p:txBody>
      </p:sp>
      <p:sp>
        <p:nvSpPr>
          <p:cNvPr id="207" name="TextBox 206"/>
          <p:cNvSpPr txBox="1"/>
          <p:nvPr/>
        </p:nvSpPr>
        <p:spPr>
          <a:xfrm>
            <a:off x="1428671" y="6456784"/>
            <a:ext cx="1010213" cy="400110"/>
          </a:xfrm>
          <a:prstGeom prst="rect">
            <a:avLst/>
          </a:prstGeom>
          <a:noFill/>
        </p:spPr>
        <p:txBody>
          <a:bodyPr wrap="none" rtlCol="0">
            <a:spAutoFit/>
          </a:bodyPr>
          <a:lstStyle/>
          <a:p>
            <a:r>
              <a:rPr lang="en-US" sz="2000" dirty="0" smtClean="0"/>
              <a:t>ISID K </a:t>
            </a:r>
            <a:endParaRPr lang="en-GB" sz="2000" dirty="0"/>
          </a:p>
        </p:txBody>
      </p:sp>
      <p:sp>
        <p:nvSpPr>
          <p:cNvPr id="227" name="TextBox 226"/>
          <p:cNvSpPr txBox="1"/>
          <p:nvPr/>
        </p:nvSpPr>
        <p:spPr>
          <a:xfrm>
            <a:off x="5536704" y="6384776"/>
            <a:ext cx="1066574" cy="400110"/>
          </a:xfrm>
          <a:prstGeom prst="rect">
            <a:avLst/>
          </a:prstGeom>
          <a:noFill/>
        </p:spPr>
        <p:txBody>
          <a:bodyPr wrap="none" rtlCol="0">
            <a:spAutoFit/>
          </a:bodyPr>
          <a:lstStyle/>
          <a:p>
            <a:r>
              <a:rPr lang="en-US" sz="2000" dirty="0" smtClean="0"/>
              <a:t>ISID K’ </a:t>
            </a:r>
            <a:endParaRPr lang="en-GB" sz="2000" dirty="0"/>
          </a:p>
        </p:txBody>
      </p:sp>
      <p:sp>
        <p:nvSpPr>
          <p:cNvPr id="233" name="Rounded Rectangular Callout 232"/>
          <p:cNvSpPr/>
          <p:nvPr/>
        </p:nvSpPr>
        <p:spPr bwMode="auto">
          <a:xfrm>
            <a:off x="208112" y="7032848"/>
            <a:ext cx="1368152" cy="720080"/>
          </a:xfrm>
          <a:prstGeom prst="wedgeRoundRectCallout">
            <a:avLst>
              <a:gd name="adj1" fmla="val 102480"/>
              <a:gd name="adj2" fmla="val -29893"/>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ISID K is registered in this CBP</a:t>
            </a:r>
          </a:p>
        </p:txBody>
      </p:sp>
      <p:cxnSp>
        <p:nvCxnSpPr>
          <p:cNvPr id="239" name="Straight Connector 238"/>
          <p:cNvCxnSpPr/>
          <p:nvPr/>
        </p:nvCxnSpPr>
        <p:spPr bwMode="auto">
          <a:xfrm flipH="1">
            <a:off x="7408912" y="7608912"/>
            <a:ext cx="1008112" cy="0"/>
          </a:xfrm>
          <a:prstGeom prst="line">
            <a:avLst/>
          </a:prstGeom>
          <a:solidFill>
            <a:schemeClr val="accent1"/>
          </a:solidFill>
          <a:ln w="76200" cap="flat" cmpd="sng" algn="ctr">
            <a:solidFill>
              <a:schemeClr val="tx1">
                <a:lumMod val="65000"/>
                <a:lumOff val="35000"/>
              </a:schemeClr>
            </a:solidFill>
            <a:prstDash val="sysDot"/>
            <a:round/>
            <a:headEnd type="none" w="med" len="med"/>
            <a:tailEnd type="none" w="med" len="med"/>
          </a:ln>
          <a:effectLst/>
        </p:spPr>
      </p:cxnSp>
      <p:cxnSp>
        <p:nvCxnSpPr>
          <p:cNvPr id="266" name="Straight Connector 265"/>
          <p:cNvCxnSpPr/>
          <p:nvPr/>
        </p:nvCxnSpPr>
        <p:spPr bwMode="auto">
          <a:xfrm>
            <a:off x="2512368" y="7608912"/>
            <a:ext cx="0" cy="1704256"/>
          </a:xfrm>
          <a:prstGeom prst="line">
            <a:avLst/>
          </a:prstGeom>
          <a:solidFill>
            <a:schemeClr val="accent1"/>
          </a:solidFill>
          <a:ln w="76200" cap="flat" cmpd="sng" algn="ctr">
            <a:solidFill>
              <a:schemeClr val="tx1">
                <a:lumMod val="65000"/>
                <a:lumOff val="35000"/>
              </a:schemeClr>
            </a:solidFill>
            <a:prstDash val="sysDot"/>
            <a:round/>
            <a:headEnd type="none" w="med" len="med"/>
            <a:tailEnd type="none" w="med" len="med"/>
          </a:ln>
          <a:effectLst/>
        </p:spPr>
      </p:cxnSp>
      <p:cxnSp>
        <p:nvCxnSpPr>
          <p:cNvPr id="267" name="Straight Connector 266"/>
          <p:cNvCxnSpPr/>
          <p:nvPr/>
        </p:nvCxnSpPr>
        <p:spPr bwMode="auto">
          <a:xfrm>
            <a:off x="7408912" y="7608912"/>
            <a:ext cx="0" cy="1704256"/>
          </a:xfrm>
          <a:prstGeom prst="line">
            <a:avLst/>
          </a:prstGeom>
          <a:solidFill>
            <a:schemeClr val="accent1"/>
          </a:solidFill>
          <a:ln w="76200" cap="flat" cmpd="sng" algn="ctr">
            <a:solidFill>
              <a:schemeClr val="tx1">
                <a:lumMod val="65000"/>
                <a:lumOff val="35000"/>
              </a:schemeClr>
            </a:solidFill>
            <a:prstDash val="sysDot"/>
            <a:round/>
            <a:headEnd type="none" w="med" len="med"/>
            <a:tailEnd type="none" w="med" len="med"/>
          </a:ln>
          <a:effectLst/>
        </p:spPr>
      </p:cxnSp>
      <p:sp>
        <p:nvSpPr>
          <p:cNvPr id="270" name="Rounded Rectangular Callout 269"/>
          <p:cNvSpPr/>
          <p:nvPr/>
        </p:nvSpPr>
        <p:spPr bwMode="auto">
          <a:xfrm>
            <a:off x="11009312" y="3360440"/>
            <a:ext cx="1656184" cy="1224136"/>
          </a:xfrm>
          <a:prstGeom prst="wedgeRoundRectCallout">
            <a:avLst>
              <a:gd name="adj1" fmla="val -135922"/>
              <a:gd name="adj2" fmla="val 31305"/>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Operator MA Up MEP has been moved to E-NNI Link 3 PNP </a:t>
            </a:r>
          </a:p>
        </p:txBody>
      </p:sp>
      <p:sp>
        <p:nvSpPr>
          <p:cNvPr id="274" name="Isosceles Triangle 273"/>
          <p:cNvSpPr/>
          <p:nvPr/>
        </p:nvSpPr>
        <p:spPr bwMode="auto">
          <a:xfrm flipV="1">
            <a:off x="2368352"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76" name="Isosceles Triangle 275"/>
          <p:cNvSpPr/>
          <p:nvPr/>
        </p:nvSpPr>
        <p:spPr bwMode="auto">
          <a:xfrm flipV="1">
            <a:off x="3016424"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81" name="Isosceles Triangle 280"/>
          <p:cNvSpPr/>
          <p:nvPr/>
        </p:nvSpPr>
        <p:spPr bwMode="auto">
          <a:xfrm flipV="1">
            <a:off x="4096544"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83" name="Isosceles Triangle 282"/>
          <p:cNvSpPr/>
          <p:nvPr/>
        </p:nvSpPr>
        <p:spPr bwMode="auto">
          <a:xfrm flipV="1">
            <a:off x="8273008"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84" name="Isosceles Triangle 283"/>
          <p:cNvSpPr/>
          <p:nvPr/>
        </p:nvSpPr>
        <p:spPr bwMode="auto">
          <a:xfrm flipV="1">
            <a:off x="8921080"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86" name="Isosceles Triangle 285"/>
          <p:cNvSpPr/>
          <p:nvPr/>
        </p:nvSpPr>
        <p:spPr bwMode="auto">
          <a:xfrm flipV="1">
            <a:off x="5464696" y="7248872"/>
            <a:ext cx="288032" cy="288032"/>
          </a:xfrm>
          <a:prstGeom prst="triangle">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87" name="Isosceles Triangle 286"/>
          <p:cNvSpPr/>
          <p:nvPr/>
        </p:nvSpPr>
        <p:spPr bwMode="auto">
          <a:xfrm flipV="1">
            <a:off x="6832848" y="7248872"/>
            <a:ext cx="288032" cy="288032"/>
          </a:xfrm>
          <a:prstGeom prst="triangle">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96" name="Freeform 195"/>
          <p:cNvSpPr/>
          <p:nvPr/>
        </p:nvSpPr>
        <p:spPr bwMode="auto">
          <a:xfrm>
            <a:off x="2296344" y="1941554"/>
            <a:ext cx="7292985" cy="7659646"/>
          </a:xfrm>
          <a:custGeom>
            <a:avLst/>
            <a:gdLst>
              <a:gd name="connsiteX0" fmla="*/ 1973179 w 7292985"/>
              <a:gd name="connsiteY0" fmla="*/ 7659646 h 8590139"/>
              <a:gd name="connsiteX1" fmla="*/ 1957137 w 7292985"/>
              <a:gd name="connsiteY1" fmla="*/ 7579435 h 8590139"/>
              <a:gd name="connsiteX2" fmla="*/ 1909011 w 7292985"/>
              <a:gd name="connsiteY2" fmla="*/ 7563393 h 8590139"/>
              <a:gd name="connsiteX3" fmla="*/ 1010653 w 7292985"/>
              <a:gd name="connsiteY3" fmla="*/ 7547351 h 8590139"/>
              <a:gd name="connsiteX4" fmla="*/ 962526 w 7292985"/>
              <a:gd name="connsiteY4" fmla="*/ 7531309 h 8590139"/>
              <a:gd name="connsiteX5" fmla="*/ 770021 w 7292985"/>
              <a:gd name="connsiteY5" fmla="*/ 7515267 h 8590139"/>
              <a:gd name="connsiteX6" fmla="*/ 753979 w 7292985"/>
              <a:gd name="connsiteY6" fmla="*/ 7467141 h 8590139"/>
              <a:gd name="connsiteX7" fmla="*/ 721895 w 7292985"/>
              <a:gd name="connsiteY7" fmla="*/ 7242551 h 8590139"/>
              <a:gd name="connsiteX8" fmla="*/ 689811 w 7292985"/>
              <a:gd name="connsiteY8" fmla="*/ 7146299 h 8590139"/>
              <a:gd name="connsiteX9" fmla="*/ 673768 w 7292985"/>
              <a:gd name="connsiteY9" fmla="*/ 7098172 h 8590139"/>
              <a:gd name="connsiteX10" fmla="*/ 641684 w 7292985"/>
              <a:gd name="connsiteY10" fmla="*/ 5911056 h 8590139"/>
              <a:gd name="connsiteX11" fmla="*/ 513347 w 7292985"/>
              <a:gd name="connsiteY11" fmla="*/ 5862930 h 8590139"/>
              <a:gd name="connsiteX12" fmla="*/ 144379 w 7292985"/>
              <a:gd name="connsiteY12" fmla="*/ 5846888 h 8590139"/>
              <a:gd name="connsiteX13" fmla="*/ 96253 w 7292985"/>
              <a:gd name="connsiteY13" fmla="*/ 5814804 h 8590139"/>
              <a:gd name="connsiteX14" fmla="*/ 80211 w 7292985"/>
              <a:gd name="connsiteY14" fmla="*/ 5766678 h 8590139"/>
              <a:gd name="connsiteX15" fmla="*/ 48126 w 7292985"/>
              <a:gd name="connsiteY15" fmla="*/ 5638341 h 8590139"/>
              <a:gd name="connsiteX16" fmla="*/ 48126 w 7292985"/>
              <a:gd name="connsiteY16" fmla="*/ 4996656 h 8590139"/>
              <a:gd name="connsiteX17" fmla="*/ 32084 w 7292985"/>
              <a:gd name="connsiteY17" fmla="*/ 4932488 h 8590139"/>
              <a:gd name="connsiteX18" fmla="*/ 0 w 7292985"/>
              <a:gd name="connsiteY18" fmla="*/ 4788109 h 8590139"/>
              <a:gd name="connsiteX19" fmla="*/ 16042 w 7292985"/>
              <a:gd name="connsiteY19" fmla="*/ 3825583 h 8590139"/>
              <a:gd name="connsiteX20" fmla="*/ 48126 w 7292985"/>
              <a:gd name="connsiteY20" fmla="*/ 3761414 h 8590139"/>
              <a:gd name="connsiteX21" fmla="*/ 96253 w 7292985"/>
              <a:gd name="connsiteY21" fmla="*/ 3649120 h 8590139"/>
              <a:gd name="connsiteX22" fmla="*/ 192505 w 7292985"/>
              <a:gd name="connsiteY22" fmla="*/ 3552867 h 8590139"/>
              <a:gd name="connsiteX23" fmla="*/ 224590 w 7292985"/>
              <a:gd name="connsiteY23" fmla="*/ 3520783 h 8590139"/>
              <a:gd name="connsiteX24" fmla="*/ 256674 w 7292985"/>
              <a:gd name="connsiteY24" fmla="*/ 3472656 h 8590139"/>
              <a:gd name="connsiteX25" fmla="*/ 304800 w 7292985"/>
              <a:gd name="connsiteY25" fmla="*/ 3456614 h 8590139"/>
              <a:gd name="connsiteX26" fmla="*/ 352926 w 7292985"/>
              <a:gd name="connsiteY26" fmla="*/ 3424530 h 8590139"/>
              <a:gd name="connsiteX27" fmla="*/ 449179 w 7292985"/>
              <a:gd name="connsiteY27" fmla="*/ 3392446 h 8590139"/>
              <a:gd name="connsiteX28" fmla="*/ 497305 w 7292985"/>
              <a:gd name="connsiteY28" fmla="*/ 3376404 h 8590139"/>
              <a:gd name="connsiteX29" fmla="*/ 561474 w 7292985"/>
              <a:gd name="connsiteY29" fmla="*/ 3344320 h 8590139"/>
              <a:gd name="connsiteX30" fmla="*/ 657726 w 7292985"/>
              <a:gd name="connsiteY30" fmla="*/ 3296193 h 8590139"/>
              <a:gd name="connsiteX31" fmla="*/ 930442 w 7292985"/>
              <a:gd name="connsiteY31" fmla="*/ 3280151 h 8590139"/>
              <a:gd name="connsiteX32" fmla="*/ 1026695 w 7292985"/>
              <a:gd name="connsiteY32" fmla="*/ 3232025 h 8590139"/>
              <a:gd name="connsiteX33" fmla="*/ 1042737 w 7292985"/>
              <a:gd name="connsiteY33" fmla="*/ 3183899 h 8590139"/>
              <a:gd name="connsiteX34" fmla="*/ 1074821 w 7292985"/>
              <a:gd name="connsiteY34" fmla="*/ 3135772 h 8590139"/>
              <a:gd name="connsiteX35" fmla="*/ 1187116 w 7292985"/>
              <a:gd name="connsiteY35" fmla="*/ 3023478 h 8590139"/>
              <a:gd name="connsiteX36" fmla="*/ 1219200 w 7292985"/>
              <a:gd name="connsiteY36" fmla="*/ 2991393 h 8590139"/>
              <a:gd name="connsiteX37" fmla="*/ 1283368 w 7292985"/>
              <a:gd name="connsiteY37" fmla="*/ 2895141 h 8590139"/>
              <a:gd name="connsiteX38" fmla="*/ 1331495 w 7292985"/>
              <a:gd name="connsiteY38" fmla="*/ 2863056 h 8590139"/>
              <a:gd name="connsiteX39" fmla="*/ 1443790 w 7292985"/>
              <a:gd name="connsiteY39" fmla="*/ 2830972 h 8590139"/>
              <a:gd name="connsiteX40" fmla="*/ 1491916 w 7292985"/>
              <a:gd name="connsiteY40" fmla="*/ 2798888 h 8590139"/>
              <a:gd name="connsiteX41" fmla="*/ 1636295 w 7292985"/>
              <a:gd name="connsiteY41" fmla="*/ 2750762 h 8590139"/>
              <a:gd name="connsiteX42" fmla="*/ 1684421 w 7292985"/>
              <a:gd name="connsiteY42" fmla="*/ 2734720 h 8590139"/>
              <a:gd name="connsiteX43" fmla="*/ 2069432 w 7292985"/>
              <a:gd name="connsiteY43" fmla="*/ 2734720 h 8590139"/>
              <a:gd name="connsiteX44" fmla="*/ 2053390 w 7292985"/>
              <a:gd name="connsiteY44" fmla="*/ 2429920 h 8590139"/>
              <a:gd name="connsiteX45" fmla="*/ 2021305 w 7292985"/>
              <a:gd name="connsiteY45" fmla="*/ 2253456 h 8590139"/>
              <a:gd name="connsiteX46" fmla="*/ 1989221 w 7292985"/>
              <a:gd name="connsiteY46" fmla="*/ 2205330 h 8590139"/>
              <a:gd name="connsiteX47" fmla="*/ 1973179 w 7292985"/>
              <a:gd name="connsiteY47" fmla="*/ 2109078 h 8590139"/>
              <a:gd name="connsiteX48" fmla="*/ 1957137 w 7292985"/>
              <a:gd name="connsiteY48" fmla="*/ 2060951 h 8590139"/>
              <a:gd name="connsiteX49" fmla="*/ 1973179 w 7292985"/>
              <a:gd name="connsiteY49" fmla="*/ 1387183 h 8590139"/>
              <a:gd name="connsiteX50" fmla="*/ 2101516 w 7292985"/>
              <a:gd name="connsiteY50" fmla="*/ 1323014 h 8590139"/>
              <a:gd name="connsiteX51" fmla="*/ 2133600 w 7292985"/>
              <a:gd name="connsiteY51" fmla="*/ 1274888 h 8590139"/>
              <a:gd name="connsiteX52" fmla="*/ 2294021 w 7292985"/>
              <a:gd name="connsiteY52" fmla="*/ 1194678 h 8590139"/>
              <a:gd name="connsiteX53" fmla="*/ 2999874 w 7292985"/>
              <a:gd name="connsiteY53" fmla="*/ 1210720 h 8590139"/>
              <a:gd name="connsiteX54" fmla="*/ 3048000 w 7292985"/>
              <a:gd name="connsiteY54" fmla="*/ 1226762 h 8590139"/>
              <a:gd name="connsiteX55" fmla="*/ 3112168 w 7292985"/>
              <a:gd name="connsiteY55" fmla="*/ 1323014 h 8590139"/>
              <a:gd name="connsiteX56" fmla="*/ 3128211 w 7292985"/>
              <a:gd name="connsiteY56" fmla="*/ 1547604 h 8590139"/>
              <a:gd name="connsiteX57" fmla="*/ 3144253 w 7292985"/>
              <a:gd name="connsiteY57" fmla="*/ 1595730 h 8590139"/>
              <a:gd name="connsiteX58" fmla="*/ 3192379 w 7292985"/>
              <a:gd name="connsiteY58" fmla="*/ 1627814 h 8590139"/>
              <a:gd name="connsiteX59" fmla="*/ 3224463 w 7292985"/>
              <a:gd name="connsiteY59" fmla="*/ 1675941 h 8590139"/>
              <a:gd name="connsiteX60" fmla="*/ 3208421 w 7292985"/>
              <a:gd name="connsiteY60" fmla="*/ 4964572 h 8590139"/>
              <a:gd name="connsiteX61" fmla="*/ 3176337 w 7292985"/>
              <a:gd name="connsiteY61" fmla="*/ 5124993 h 8590139"/>
              <a:gd name="connsiteX62" fmla="*/ 3192379 w 7292985"/>
              <a:gd name="connsiteY62" fmla="*/ 7162341 h 8590139"/>
              <a:gd name="connsiteX63" fmla="*/ 4828674 w 7292985"/>
              <a:gd name="connsiteY63" fmla="*/ 7098172 h 8590139"/>
              <a:gd name="connsiteX64" fmla="*/ 4812632 w 7292985"/>
              <a:gd name="connsiteY64" fmla="*/ 6648993 h 8590139"/>
              <a:gd name="connsiteX65" fmla="*/ 4796590 w 7292985"/>
              <a:gd name="connsiteY65" fmla="*/ 6552741 h 8590139"/>
              <a:gd name="connsiteX66" fmla="*/ 4812632 w 7292985"/>
              <a:gd name="connsiteY66" fmla="*/ 1355099 h 8590139"/>
              <a:gd name="connsiteX67" fmla="*/ 4844716 w 7292985"/>
              <a:gd name="connsiteY67" fmla="*/ 1323014 h 8590139"/>
              <a:gd name="connsiteX68" fmla="*/ 4892842 w 7292985"/>
              <a:gd name="connsiteY68" fmla="*/ 1290930 h 8590139"/>
              <a:gd name="connsiteX69" fmla="*/ 4989095 w 7292985"/>
              <a:gd name="connsiteY69" fmla="*/ 1210720 h 8590139"/>
              <a:gd name="connsiteX70" fmla="*/ 5053263 w 7292985"/>
              <a:gd name="connsiteY70" fmla="*/ 1194678 h 8590139"/>
              <a:gd name="connsiteX71" fmla="*/ 5727032 w 7292985"/>
              <a:gd name="connsiteY71" fmla="*/ 1178635 h 8590139"/>
              <a:gd name="connsiteX72" fmla="*/ 5775158 w 7292985"/>
              <a:gd name="connsiteY72" fmla="*/ 1194678 h 8590139"/>
              <a:gd name="connsiteX73" fmla="*/ 5855368 w 7292985"/>
              <a:gd name="connsiteY73" fmla="*/ 1290930 h 8590139"/>
              <a:gd name="connsiteX74" fmla="*/ 5919537 w 7292985"/>
              <a:gd name="connsiteY74" fmla="*/ 1306972 h 8590139"/>
              <a:gd name="connsiteX75" fmla="*/ 5983705 w 7292985"/>
              <a:gd name="connsiteY75" fmla="*/ 1483435 h 8590139"/>
              <a:gd name="connsiteX76" fmla="*/ 6015790 w 7292985"/>
              <a:gd name="connsiteY76" fmla="*/ 2173246 h 8590139"/>
              <a:gd name="connsiteX77" fmla="*/ 6031832 w 7292985"/>
              <a:gd name="connsiteY77" fmla="*/ 2221372 h 8590139"/>
              <a:gd name="connsiteX78" fmla="*/ 6224337 w 7292985"/>
              <a:gd name="connsiteY78" fmla="*/ 2654509 h 8590139"/>
              <a:gd name="connsiteX79" fmla="*/ 6272463 w 7292985"/>
              <a:gd name="connsiteY79" fmla="*/ 2702635 h 8590139"/>
              <a:gd name="connsiteX80" fmla="*/ 6288505 w 7292985"/>
              <a:gd name="connsiteY80" fmla="*/ 2750762 h 8590139"/>
              <a:gd name="connsiteX81" fmla="*/ 6336632 w 7292985"/>
              <a:gd name="connsiteY81" fmla="*/ 2766804 h 8590139"/>
              <a:gd name="connsiteX82" fmla="*/ 6593305 w 7292985"/>
              <a:gd name="connsiteY82" fmla="*/ 2782846 h 8590139"/>
              <a:gd name="connsiteX83" fmla="*/ 6673516 w 7292985"/>
              <a:gd name="connsiteY83" fmla="*/ 2798888 h 8590139"/>
              <a:gd name="connsiteX84" fmla="*/ 6721642 w 7292985"/>
              <a:gd name="connsiteY84" fmla="*/ 2814930 h 8590139"/>
              <a:gd name="connsiteX85" fmla="*/ 7186863 w 7292985"/>
              <a:gd name="connsiteY85" fmla="*/ 2798888 h 8590139"/>
              <a:gd name="connsiteX86" fmla="*/ 7186863 w 7292985"/>
              <a:gd name="connsiteY86" fmla="*/ 1611772 h 8590139"/>
              <a:gd name="connsiteX87" fmla="*/ 7170821 w 7292985"/>
              <a:gd name="connsiteY87" fmla="*/ 1499478 h 8590139"/>
              <a:gd name="connsiteX88" fmla="*/ 7154779 w 7292985"/>
              <a:gd name="connsiteY88" fmla="*/ 1419267 h 8590139"/>
              <a:gd name="connsiteX89" fmla="*/ 7058526 w 7292985"/>
              <a:gd name="connsiteY89" fmla="*/ 1258846 h 8590139"/>
              <a:gd name="connsiteX90" fmla="*/ 6962274 w 7292985"/>
              <a:gd name="connsiteY90" fmla="*/ 1178635 h 8590139"/>
              <a:gd name="connsiteX91" fmla="*/ 6817895 w 7292985"/>
              <a:gd name="connsiteY91" fmla="*/ 1162593 h 8590139"/>
              <a:gd name="connsiteX92" fmla="*/ 6497053 w 7292985"/>
              <a:gd name="connsiteY92" fmla="*/ 1146551 h 8590139"/>
              <a:gd name="connsiteX93" fmla="*/ 6432884 w 7292985"/>
              <a:gd name="connsiteY93" fmla="*/ 1130509 h 8590139"/>
              <a:gd name="connsiteX94" fmla="*/ 6320590 w 7292985"/>
              <a:gd name="connsiteY94" fmla="*/ 1098425 h 8590139"/>
              <a:gd name="connsiteX95" fmla="*/ 6240379 w 7292985"/>
              <a:gd name="connsiteY95" fmla="*/ 1050299 h 8590139"/>
              <a:gd name="connsiteX96" fmla="*/ 6208295 w 7292985"/>
              <a:gd name="connsiteY96" fmla="*/ 1002172 h 8590139"/>
              <a:gd name="connsiteX97" fmla="*/ 5791200 w 7292985"/>
              <a:gd name="connsiteY97" fmla="*/ 889878 h 8590139"/>
              <a:gd name="connsiteX98" fmla="*/ 5743074 w 7292985"/>
              <a:gd name="connsiteY98" fmla="*/ 873835 h 8590139"/>
              <a:gd name="connsiteX99" fmla="*/ 5630779 w 7292985"/>
              <a:gd name="connsiteY99" fmla="*/ 825709 h 8590139"/>
              <a:gd name="connsiteX100" fmla="*/ 5390147 w 7292985"/>
              <a:gd name="connsiteY100" fmla="*/ 809667 h 8590139"/>
              <a:gd name="connsiteX101" fmla="*/ 5261811 w 7292985"/>
              <a:gd name="connsiteY101" fmla="*/ 761541 h 8590139"/>
              <a:gd name="connsiteX102" fmla="*/ 5181600 w 7292985"/>
              <a:gd name="connsiteY102" fmla="*/ 697372 h 8590139"/>
              <a:gd name="connsiteX103" fmla="*/ 4876800 w 7292985"/>
              <a:gd name="connsiteY103" fmla="*/ 665288 h 8590139"/>
              <a:gd name="connsiteX104" fmla="*/ 4828674 w 7292985"/>
              <a:gd name="connsiteY104" fmla="*/ 633204 h 8590139"/>
              <a:gd name="connsiteX105" fmla="*/ 4636168 w 7292985"/>
              <a:gd name="connsiteY105" fmla="*/ 585078 h 8590139"/>
              <a:gd name="connsiteX106" fmla="*/ 4588042 w 7292985"/>
              <a:gd name="connsiteY106" fmla="*/ 569035 h 8590139"/>
              <a:gd name="connsiteX107" fmla="*/ 4363453 w 7292985"/>
              <a:gd name="connsiteY107" fmla="*/ 536951 h 8590139"/>
              <a:gd name="connsiteX108" fmla="*/ 4299284 w 7292985"/>
              <a:gd name="connsiteY108" fmla="*/ 520909 h 8590139"/>
              <a:gd name="connsiteX109" fmla="*/ 4186990 w 7292985"/>
              <a:gd name="connsiteY109" fmla="*/ 504867 h 8590139"/>
              <a:gd name="connsiteX110" fmla="*/ 4074695 w 7292985"/>
              <a:gd name="connsiteY110" fmla="*/ 440699 h 8590139"/>
              <a:gd name="connsiteX111" fmla="*/ 3994484 w 7292985"/>
              <a:gd name="connsiteY111" fmla="*/ 376530 h 8590139"/>
              <a:gd name="connsiteX112" fmla="*/ 3769895 w 7292985"/>
              <a:gd name="connsiteY112" fmla="*/ 312362 h 8590139"/>
              <a:gd name="connsiteX113" fmla="*/ 3705726 w 7292985"/>
              <a:gd name="connsiteY113" fmla="*/ 296320 h 8590139"/>
              <a:gd name="connsiteX114" fmla="*/ 3593432 w 7292985"/>
              <a:gd name="connsiteY114" fmla="*/ 264235 h 8590139"/>
              <a:gd name="connsiteX115" fmla="*/ 3368842 w 7292985"/>
              <a:gd name="connsiteY115" fmla="*/ 248193 h 8590139"/>
              <a:gd name="connsiteX116" fmla="*/ 3256547 w 7292985"/>
              <a:gd name="connsiteY116" fmla="*/ 232151 h 8590139"/>
              <a:gd name="connsiteX117" fmla="*/ 3208421 w 7292985"/>
              <a:gd name="connsiteY117" fmla="*/ 216109 h 8590139"/>
              <a:gd name="connsiteX118" fmla="*/ 3144253 w 7292985"/>
              <a:gd name="connsiteY118" fmla="*/ 184025 h 8590139"/>
              <a:gd name="connsiteX119" fmla="*/ 3080084 w 7292985"/>
              <a:gd name="connsiteY119" fmla="*/ 167983 h 8590139"/>
              <a:gd name="connsiteX120" fmla="*/ 2983832 w 7292985"/>
              <a:gd name="connsiteY120" fmla="*/ 103814 h 8590139"/>
              <a:gd name="connsiteX121" fmla="*/ 2951747 w 7292985"/>
              <a:gd name="connsiteY121" fmla="*/ 71730 h 8590139"/>
              <a:gd name="connsiteX122" fmla="*/ 2887579 w 7292985"/>
              <a:gd name="connsiteY122" fmla="*/ 55688 h 8590139"/>
              <a:gd name="connsiteX123" fmla="*/ 2839453 w 7292985"/>
              <a:gd name="connsiteY123" fmla="*/ 39646 h 8590139"/>
              <a:gd name="connsiteX124" fmla="*/ 2775284 w 7292985"/>
              <a:gd name="connsiteY124" fmla="*/ 7562 h 8590139"/>
              <a:gd name="connsiteX0" fmla="*/ 1973179 w 7292985"/>
              <a:gd name="connsiteY0" fmla="*/ 7659646 h 7659646"/>
              <a:gd name="connsiteX1" fmla="*/ 1957137 w 7292985"/>
              <a:gd name="connsiteY1" fmla="*/ 7579435 h 7659646"/>
              <a:gd name="connsiteX2" fmla="*/ 1909011 w 7292985"/>
              <a:gd name="connsiteY2" fmla="*/ 7563393 h 7659646"/>
              <a:gd name="connsiteX3" fmla="*/ 1010653 w 7292985"/>
              <a:gd name="connsiteY3" fmla="*/ 7547351 h 7659646"/>
              <a:gd name="connsiteX4" fmla="*/ 962526 w 7292985"/>
              <a:gd name="connsiteY4" fmla="*/ 7531309 h 7659646"/>
              <a:gd name="connsiteX5" fmla="*/ 770021 w 7292985"/>
              <a:gd name="connsiteY5" fmla="*/ 7515267 h 7659646"/>
              <a:gd name="connsiteX6" fmla="*/ 753979 w 7292985"/>
              <a:gd name="connsiteY6" fmla="*/ 7467141 h 7659646"/>
              <a:gd name="connsiteX7" fmla="*/ 721895 w 7292985"/>
              <a:gd name="connsiteY7" fmla="*/ 7242551 h 7659646"/>
              <a:gd name="connsiteX8" fmla="*/ 689811 w 7292985"/>
              <a:gd name="connsiteY8" fmla="*/ 7146299 h 7659646"/>
              <a:gd name="connsiteX9" fmla="*/ 673768 w 7292985"/>
              <a:gd name="connsiteY9" fmla="*/ 7098172 h 7659646"/>
              <a:gd name="connsiteX10" fmla="*/ 641684 w 7292985"/>
              <a:gd name="connsiteY10" fmla="*/ 5911056 h 7659646"/>
              <a:gd name="connsiteX11" fmla="*/ 513347 w 7292985"/>
              <a:gd name="connsiteY11" fmla="*/ 5862930 h 7659646"/>
              <a:gd name="connsiteX12" fmla="*/ 144379 w 7292985"/>
              <a:gd name="connsiteY12" fmla="*/ 5846888 h 7659646"/>
              <a:gd name="connsiteX13" fmla="*/ 96253 w 7292985"/>
              <a:gd name="connsiteY13" fmla="*/ 5814804 h 7659646"/>
              <a:gd name="connsiteX14" fmla="*/ 80211 w 7292985"/>
              <a:gd name="connsiteY14" fmla="*/ 5766678 h 7659646"/>
              <a:gd name="connsiteX15" fmla="*/ 48126 w 7292985"/>
              <a:gd name="connsiteY15" fmla="*/ 5638341 h 7659646"/>
              <a:gd name="connsiteX16" fmla="*/ 48126 w 7292985"/>
              <a:gd name="connsiteY16" fmla="*/ 4996656 h 7659646"/>
              <a:gd name="connsiteX17" fmla="*/ 32084 w 7292985"/>
              <a:gd name="connsiteY17" fmla="*/ 4932488 h 7659646"/>
              <a:gd name="connsiteX18" fmla="*/ 0 w 7292985"/>
              <a:gd name="connsiteY18" fmla="*/ 4788109 h 7659646"/>
              <a:gd name="connsiteX19" fmla="*/ 16042 w 7292985"/>
              <a:gd name="connsiteY19" fmla="*/ 3825583 h 7659646"/>
              <a:gd name="connsiteX20" fmla="*/ 48126 w 7292985"/>
              <a:gd name="connsiteY20" fmla="*/ 3761414 h 7659646"/>
              <a:gd name="connsiteX21" fmla="*/ 96253 w 7292985"/>
              <a:gd name="connsiteY21" fmla="*/ 3649120 h 7659646"/>
              <a:gd name="connsiteX22" fmla="*/ 192505 w 7292985"/>
              <a:gd name="connsiteY22" fmla="*/ 3552867 h 7659646"/>
              <a:gd name="connsiteX23" fmla="*/ 224590 w 7292985"/>
              <a:gd name="connsiteY23" fmla="*/ 3520783 h 7659646"/>
              <a:gd name="connsiteX24" fmla="*/ 256674 w 7292985"/>
              <a:gd name="connsiteY24" fmla="*/ 3472656 h 7659646"/>
              <a:gd name="connsiteX25" fmla="*/ 304800 w 7292985"/>
              <a:gd name="connsiteY25" fmla="*/ 3456614 h 7659646"/>
              <a:gd name="connsiteX26" fmla="*/ 352926 w 7292985"/>
              <a:gd name="connsiteY26" fmla="*/ 3424530 h 7659646"/>
              <a:gd name="connsiteX27" fmla="*/ 449179 w 7292985"/>
              <a:gd name="connsiteY27" fmla="*/ 3392446 h 7659646"/>
              <a:gd name="connsiteX28" fmla="*/ 497305 w 7292985"/>
              <a:gd name="connsiteY28" fmla="*/ 3376404 h 7659646"/>
              <a:gd name="connsiteX29" fmla="*/ 561474 w 7292985"/>
              <a:gd name="connsiteY29" fmla="*/ 3344320 h 7659646"/>
              <a:gd name="connsiteX30" fmla="*/ 657726 w 7292985"/>
              <a:gd name="connsiteY30" fmla="*/ 3296193 h 7659646"/>
              <a:gd name="connsiteX31" fmla="*/ 930442 w 7292985"/>
              <a:gd name="connsiteY31" fmla="*/ 3280151 h 7659646"/>
              <a:gd name="connsiteX32" fmla="*/ 1026695 w 7292985"/>
              <a:gd name="connsiteY32" fmla="*/ 3232025 h 7659646"/>
              <a:gd name="connsiteX33" fmla="*/ 1042737 w 7292985"/>
              <a:gd name="connsiteY33" fmla="*/ 3183899 h 7659646"/>
              <a:gd name="connsiteX34" fmla="*/ 1074821 w 7292985"/>
              <a:gd name="connsiteY34" fmla="*/ 3135772 h 7659646"/>
              <a:gd name="connsiteX35" fmla="*/ 1187116 w 7292985"/>
              <a:gd name="connsiteY35" fmla="*/ 3023478 h 7659646"/>
              <a:gd name="connsiteX36" fmla="*/ 1219200 w 7292985"/>
              <a:gd name="connsiteY36" fmla="*/ 2991393 h 7659646"/>
              <a:gd name="connsiteX37" fmla="*/ 1283368 w 7292985"/>
              <a:gd name="connsiteY37" fmla="*/ 2895141 h 7659646"/>
              <a:gd name="connsiteX38" fmla="*/ 1331495 w 7292985"/>
              <a:gd name="connsiteY38" fmla="*/ 2863056 h 7659646"/>
              <a:gd name="connsiteX39" fmla="*/ 1443790 w 7292985"/>
              <a:gd name="connsiteY39" fmla="*/ 2830972 h 7659646"/>
              <a:gd name="connsiteX40" fmla="*/ 1491916 w 7292985"/>
              <a:gd name="connsiteY40" fmla="*/ 2798888 h 7659646"/>
              <a:gd name="connsiteX41" fmla="*/ 1636295 w 7292985"/>
              <a:gd name="connsiteY41" fmla="*/ 2750762 h 7659646"/>
              <a:gd name="connsiteX42" fmla="*/ 1684421 w 7292985"/>
              <a:gd name="connsiteY42" fmla="*/ 2734720 h 7659646"/>
              <a:gd name="connsiteX43" fmla="*/ 2069432 w 7292985"/>
              <a:gd name="connsiteY43" fmla="*/ 2734720 h 7659646"/>
              <a:gd name="connsiteX44" fmla="*/ 2053390 w 7292985"/>
              <a:gd name="connsiteY44" fmla="*/ 2429920 h 7659646"/>
              <a:gd name="connsiteX45" fmla="*/ 2021305 w 7292985"/>
              <a:gd name="connsiteY45" fmla="*/ 2253456 h 7659646"/>
              <a:gd name="connsiteX46" fmla="*/ 1989221 w 7292985"/>
              <a:gd name="connsiteY46" fmla="*/ 2205330 h 7659646"/>
              <a:gd name="connsiteX47" fmla="*/ 1973179 w 7292985"/>
              <a:gd name="connsiteY47" fmla="*/ 2109078 h 7659646"/>
              <a:gd name="connsiteX48" fmla="*/ 1957137 w 7292985"/>
              <a:gd name="connsiteY48" fmla="*/ 2060951 h 7659646"/>
              <a:gd name="connsiteX49" fmla="*/ 1973179 w 7292985"/>
              <a:gd name="connsiteY49" fmla="*/ 1387183 h 7659646"/>
              <a:gd name="connsiteX50" fmla="*/ 2101516 w 7292985"/>
              <a:gd name="connsiteY50" fmla="*/ 1323014 h 7659646"/>
              <a:gd name="connsiteX51" fmla="*/ 2133600 w 7292985"/>
              <a:gd name="connsiteY51" fmla="*/ 1274888 h 7659646"/>
              <a:gd name="connsiteX52" fmla="*/ 2294021 w 7292985"/>
              <a:gd name="connsiteY52" fmla="*/ 1194678 h 7659646"/>
              <a:gd name="connsiteX53" fmla="*/ 2999874 w 7292985"/>
              <a:gd name="connsiteY53" fmla="*/ 1210720 h 7659646"/>
              <a:gd name="connsiteX54" fmla="*/ 3048000 w 7292985"/>
              <a:gd name="connsiteY54" fmla="*/ 1226762 h 7659646"/>
              <a:gd name="connsiteX55" fmla="*/ 3112168 w 7292985"/>
              <a:gd name="connsiteY55" fmla="*/ 1323014 h 7659646"/>
              <a:gd name="connsiteX56" fmla="*/ 3128211 w 7292985"/>
              <a:gd name="connsiteY56" fmla="*/ 1547604 h 7659646"/>
              <a:gd name="connsiteX57" fmla="*/ 3144253 w 7292985"/>
              <a:gd name="connsiteY57" fmla="*/ 1595730 h 7659646"/>
              <a:gd name="connsiteX58" fmla="*/ 3192379 w 7292985"/>
              <a:gd name="connsiteY58" fmla="*/ 1627814 h 7659646"/>
              <a:gd name="connsiteX59" fmla="*/ 3224463 w 7292985"/>
              <a:gd name="connsiteY59" fmla="*/ 1675941 h 7659646"/>
              <a:gd name="connsiteX60" fmla="*/ 3208421 w 7292985"/>
              <a:gd name="connsiteY60" fmla="*/ 4964572 h 7659646"/>
              <a:gd name="connsiteX61" fmla="*/ 3176337 w 7292985"/>
              <a:gd name="connsiteY61" fmla="*/ 5124993 h 7659646"/>
              <a:gd name="connsiteX62" fmla="*/ 3192379 w 7292985"/>
              <a:gd name="connsiteY62" fmla="*/ 7162341 h 7659646"/>
              <a:gd name="connsiteX63" fmla="*/ 4106779 w 7292985"/>
              <a:gd name="connsiteY63" fmla="*/ 7187547 h 7659646"/>
              <a:gd name="connsiteX64" fmla="*/ 4828674 w 7292985"/>
              <a:gd name="connsiteY64" fmla="*/ 7098172 h 7659646"/>
              <a:gd name="connsiteX65" fmla="*/ 4812632 w 7292985"/>
              <a:gd name="connsiteY65" fmla="*/ 6648993 h 7659646"/>
              <a:gd name="connsiteX66" fmla="*/ 4796590 w 7292985"/>
              <a:gd name="connsiteY66" fmla="*/ 6552741 h 7659646"/>
              <a:gd name="connsiteX67" fmla="*/ 4812632 w 7292985"/>
              <a:gd name="connsiteY67" fmla="*/ 1355099 h 7659646"/>
              <a:gd name="connsiteX68" fmla="*/ 4844716 w 7292985"/>
              <a:gd name="connsiteY68" fmla="*/ 1323014 h 7659646"/>
              <a:gd name="connsiteX69" fmla="*/ 4892842 w 7292985"/>
              <a:gd name="connsiteY69" fmla="*/ 1290930 h 7659646"/>
              <a:gd name="connsiteX70" fmla="*/ 4989095 w 7292985"/>
              <a:gd name="connsiteY70" fmla="*/ 1210720 h 7659646"/>
              <a:gd name="connsiteX71" fmla="*/ 5053263 w 7292985"/>
              <a:gd name="connsiteY71" fmla="*/ 1194678 h 7659646"/>
              <a:gd name="connsiteX72" fmla="*/ 5727032 w 7292985"/>
              <a:gd name="connsiteY72" fmla="*/ 1178635 h 7659646"/>
              <a:gd name="connsiteX73" fmla="*/ 5775158 w 7292985"/>
              <a:gd name="connsiteY73" fmla="*/ 1194678 h 7659646"/>
              <a:gd name="connsiteX74" fmla="*/ 5855368 w 7292985"/>
              <a:gd name="connsiteY74" fmla="*/ 1290930 h 7659646"/>
              <a:gd name="connsiteX75" fmla="*/ 5919537 w 7292985"/>
              <a:gd name="connsiteY75" fmla="*/ 1306972 h 7659646"/>
              <a:gd name="connsiteX76" fmla="*/ 5983705 w 7292985"/>
              <a:gd name="connsiteY76" fmla="*/ 1483435 h 7659646"/>
              <a:gd name="connsiteX77" fmla="*/ 6015790 w 7292985"/>
              <a:gd name="connsiteY77" fmla="*/ 2173246 h 7659646"/>
              <a:gd name="connsiteX78" fmla="*/ 6031832 w 7292985"/>
              <a:gd name="connsiteY78" fmla="*/ 2221372 h 7659646"/>
              <a:gd name="connsiteX79" fmla="*/ 6224337 w 7292985"/>
              <a:gd name="connsiteY79" fmla="*/ 2654509 h 7659646"/>
              <a:gd name="connsiteX80" fmla="*/ 6272463 w 7292985"/>
              <a:gd name="connsiteY80" fmla="*/ 2702635 h 7659646"/>
              <a:gd name="connsiteX81" fmla="*/ 6288505 w 7292985"/>
              <a:gd name="connsiteY81" fmla="*/ 2750762 h 7659646"/>
              <a:gd name="connsiteX82" fmla="*/ 6336632 w 7292985"/>
              <a:gd name="connsiteY82" fmla="*/ 2766804 h 7659646"/>
              <a:gd name="connsiteX83" fmla="*/ 6593305 w 7292985"/>
              <a:gd name="connsiteY83" fmla="*/ 2782846 h 7659646"/>
              <a:gd name="connsiteX84" fmla="*/ 6673516 w 7292985"/>
              <a:gd name="connsiteY84" fmla="*/ 2798888 h 7659646"/>
              <a:gd name="connsiteX85" fmla="*/ 6721642 w 7292985"/>
              <a:gd name="connsiteY85" fmla="*/ 2814930 h 7659646"/>
              <a:gd name="connsiteX86" fmla="*/ 7186863 w 7292985"/>
              <a:gd name="connsiteY86" fmla="*/ 2798888 h 7659646"/>
              <a:gd name="connsiteX87" fmla="*/ 7186863 w 7292985"/>
              <a:gd name="connsiteY87" fmla="*/ 1611772 h 7659646"/>
              <a:gd name="connsiteX88" fmla="*/ 7170821 w 7292985"/>
              <a:gd name="connsiteY88" fmla="*/ 1499478 h 7659646"/>
              <a:gd name="connsiteX89" fmla="*/ 7154779 w 7292985"/>
              <a:gd name="connsiteY89" fmla="*/ 1419267 h 7659646"/>
              <a:gd name="connsiteX90" fmla="*/ 7058526 w 7292985"/>
              <a:gd name="connsiteY90" fmla="*/ 1258846 h 7659646"/>
              <a:gd name="connsiteX91" fmla="*/ 6962274 w 7292985"/>
              <a:gd name="connsiteY91" fmla="*/ 1178635 h 7659646"/>
              <a:gd name="connsiteX92" fmla="*/ 6817895 w 7292985"/>
              <a:gd name="connsiteY92" fmla="*/ 1162593 h 7659646"/>
              <a:gd name="connsiteX93" fmla="*/ 6497053 w 7292985"/>
              <a:gd name="connsiteY93" fmla="*/ 1146551 h 7659646"/>
              <a:gd name="connsiteX94" fmla="*/ 6432884 w 7292985"/>
              <a:gd name="connsiteY94" fmla="*/ 1130509 h 7659646"/>
              <a:gd name="connsiteX95" fmla="*/ 6320590 w 7292985"/>
              <a:gd name="connsiteY95" fmla="*/ 1098425 h 7659646"/>
              <a:gd name="connsiteX96" fmla="*/ 6240379 w 7292985"/>
              <a:gd name="connsiteY96" fmla="*/ 1050299 h 7659646"/>
              <a:gd name="connsiteX97" fmla="*/ 6208295 w 7292985"/>
              <a:gd name="connsiteY97" fmla="*/ 1002172 h 7659646"/>
              <a:gd name="connsiteX98" fmla="*/ 5791200 w 7292985"/>
              <a:gd name="connsiteY98" fmla="*/ 889878 h 7659646"/>
              <a:gd name="connsiteX99" fmla="*/ 5743074 w 7292985"/>
              <a:gd name="connsiteY99" fmla="*/ 873835 h 7659646"/>
              <a:gd name="connsiteX100" fmla="*/ 5630779 w 7292985"/>
              <a:gd name="connsiteY100" fmla="*/ 825709 h 7659646"/>
              <a:gd name="connsiteX101" fmla="*/ 5390147 w 7292985"/>
              <a:gd name="connsiteY101" fmla="*/ 809667 h 7659646"/>
              <a:gd name="connsiteX102" fmla="*/ 5261811 w 7292985"/>
              <a:gd name="connsiteY102" fmla="*/ 761541 h 7659646"/>
              <a:gd name="connsiteX103" fmla="*/ 5181600 w 7292985"/>
              <a:gd name="connsiteY103" fmla="*/ 697372 h 7659646"/>
              <a:gd name="connsiteX104" fmla="*/ 4876800 w 7292985"/>
              <a:gd name="connsiteY104" fmla="*/ 665288 h 7659646"/>
              <a:gd name="connsiteX105" fmla="*/ 4828674 w 7292985"/>
              <a:gd name="connsiteY105" fmla="*/ 633204 h 7659646"/>
              <a:gd name="connsiteX106" fmla="*/ 4636168 w 7292985"/>
              <a:gd name="connsiteY106" fmla="*/ 585078 h 7659646"/>
              <a:gd name="connsiteX107" fmla="*/ 4588042 w 7292985"/>
              <a:gd name="connsiteY107" fmla="*/ 569035 h 7659646"/>
              <a:gd name="connsiteX108" fmla="*/ 4363453 w 7292985"/>
              <a:gd name="connsiteY108" fmla="*/ 536951 h 7659646"/>
              <a:gd name="connsiteX109" fmla="*/ 4299284 w 7292985"/>
              <a:gd name="connsiteY109" fmla="*/ 520909 h 7659646"/>
              <a:gd name="connsiteX110" fmla="*/ 4186990 w 7292985"/>
              <a:gd name="connsiteY110" fmla="*/ 504867 h 7659646"/>
              <a:gd name="connsiteX111" fmla="*/ 4074695 w 7292985"/>
              <a:gd name="connsiteY111" fmla="*/ 440699 h 7659646"/>
              <a:gd name="connsiteX112" fmla="*/ 3994484 w 7292985"/>
              <a:gd name="connsiteY112" fmla="*/ 376530 h 7659646"/>
              <a:gd name="connsiteX113" fmla="*/ 3769895 w 7292985"/>
              <a:gd name="connsiteY113" fmla="*/ 312362 h 7659646"/>
              <a:gd name="connsiteX114" fmla="*/ 3705726 w 7292985"/>
              <a:gd name="connsiteY114" fmla="*/ 296320 h 7659646"/>
              <a:gd name="connsiteX115" fmla="*/ 3593432 w 7292985"/>
              <a:gd name="connsiteY115" fmla="*/ 264235 h 7659646"/>
              <a:gd name="connsiteX116" fmla="*/ 3368842 w 7292985"/>
              <a:gd name="connsiteY116" fmla="*/ 248193 h 7659646"/>
              <a:gd name="connsiteX117" fmla="*/ 3256547 w 7292985"/>
              <a:gd name="connsiteY117" fmla="*/ 232151 h 7659646"/>
              <a:gd name="connsiteX118" fmla="*/ 3208421 w 7292985"/>
              <a:gd name="connsiteY118" fmla="*/ 216109 h 7659646"/>
              <a:gd name="connsiteX119" fmla="*/ 3144253 w 7292985"/>
              <a:gd name="connsiteY119" fmla="*/ 184025 h 7659646"/>
              <a:gd name="connsiteX120" fmla="*/ 3080084 w 7292985"/>
              <a:gd name="connsiteY120" fmla="*/ 167983 h 7659646"/>
              <a:gd name="connsiteX121" fmla="*/ 2983832 w 7292985"/>
              <a:gd name="connsiteY121" fmla="*/ 103814 h 7659646"/>
              <a:gd name="connsiteX122" fmla="*/ 2951747 w 7292985"/>
              <a:gd name="connsiteY122" fmla="*/ 71730 h 7659646"/>
              <a:gd name="connsiteX123" fmla="*/ 2887579 w 7292985"/>
              <a:gd name="connsiteY123" fmla="*/ 55688 h 7659646"/>
              <a:gd name="connsiteX124" fmla="*/ 2839453 w 7292985"/>
              <a:gd name="connsiteY124" fmla="*/ 39646 h 7659646"/>
              <a:gd name="connsiteX125" fmla="*/ 2775284 w 7292985"/>
              <a:gd name="connsiteY125" fmla="*/ 7562 h 7659646"/>
              <a:gd name="connsiteX0" fmla="*/ 1973179 w 7292985"/>
              <a:gd name="connsiteY0" fmla="*/ 7659646 h 7659646"/>
              <a:gd name="connsiteX1" fmla="*/ 1957137 w 7292985"/>
              <a:gd name="connsiteY1" fmla="*/ 7579435 h 7659646"/>
              <a:gd name="connsiteX2" fmla="*/ 1909011 w 7292985"/>
              <a:gd name="connsiteY2" fmla="*/ 7563393 h 7659646"/>
              <a:gd name="connsiteX3" fmla="*/ 1010653 w 7292985"/>
              <a:gd name="connsiteY3" fmla="*/ 7547351 h 7659646"/>
              <a:gd name="connsiteX4" fmla="*/ 962526 w 7292985"/>
              <a:gd name="connsiteY4" fmla="*/ 7531309 h 7659646"/>
              <a:gd name="connsiteX5" fmla="*/ 770021 w 7292985"/>
              <a:gd name="connsiteY5" fmla="*/ 7515267 h 7659646"/>
              <a:gd name="connsiteX6" fmla="*/ 753979 w 7292985"/>
              <a:gd name="connsiteY6" fmla="*/ 7467141 h 7659646"/>
              <a:gd name="connsiteX7" fmla="*/ 721895 w 7292985"/>
              <a:gd name="connsiteY7" fmla="*/ 7242551 h 7659646"/>
              <a:gd name="connsiteX8" fmla="*/ 689811 w 7292985"/>
              <a:gd name="connsiteY8" fmla="*/ 7146299 h 7659646"/>
              <a:gd name="connsiteX9" fmla="*/ 673768 w 7292985"/>
              <a:gd name="connsiteY9" fmla="*/ 7098172 h 7659646"/>
              <a:gd name="connsiteX10" fmla="*/ 641684 w 7292985"/>
              <a:gd name="connsiteY10" fmla="*/ 5911056 h 7659646"/>
              <a:gd name="connsiteX11" fmla="*/ 513347 w 7292985"/>
              <a:gd name="connsiteY11" fmla="*/ 5862930 h 7659646"/>
              <a:gd name="connsiteX12" fmla="*/ 144379 w 7292985"/>
              <a:gd name="connsiteY12" fmla="*/ 5846888 h 7659646"/>
              <a:gd name="connsiteX13" fmla="*/ 96253 w 7292985"/>
              <a:gd name="connsiteY13" fmla="*/ 5814804 h 7659646"/>
              <a:gd name="connsiteX14" fmla="*/ 80211 w 7292985"/>
              <a:gd name="connsiteY14" fmla="*/ 5766678 h 7659646"/>
              <a:gd name="connsiteX15" fmla="*/ 48126 w 7292985"/>
              <a:gd name="connsiteY15" fmla="*/ 5638341 h 7659646"/>
              <a:gd name="connsiteX16" fmla="*/ 48126 w 7292985"/>
              <a:gd name="connsiteY16" fmla="*/ 4996656 h 7659646"/>
              <a:gd name="connsiteX17" fmla="*/ 32084 w 7292985"/>
              <a:gd name="connsiteY17" fmla="*/ 4932488 h 7659646"/>
              <a:gd name="connsiteX18" fmla="*/ 0 w 7292985"/>
              <a:gd name="connsiteY18" fmla="*/ 4788109 h 7659646"/>
              <a:gd name="connsiteX19" fmla="*/ 16042 w 7292985"/>
              <a:gd name="connsiteY19" fmla="*/ 3825583 h 7659646"/>
              <a:gd name="connsiteX20" fmla="*/ 48126 w 7292985"/>
              <a:gd name="connsiteY20" fmla="*/ 3761414 h 7659646"/>
              <a:gd name="connsiteX21" fmla="*/ 96253 w 7292985"/>
              <a:gd name="connsiteY21" fmla="*/ 3649120 h 7659646"/>
              <a:gd name="connsiteX22" fmla="*/ 192505 w 7292985"/>
              <a:gd name="connsiteY22" fmla="*/ 3552867 h 7659646"/>
              <a:gd name="connsiteX23" fmla="*/ 224590 w 7292985"/>
              <a:gd name="connsiteY23" fmla="*/ 3520783 h 7659646"/>
              <a:gd name="connsiteX24" fmla="*/ 256674 w 7292985"/>
              <a:gd name="connsiteY24" fmla="*/ 3472656 h 7659646"/>
              <a:gd name="connsiteX25" fmla="*/ 304800 w 7292985"/>
              <a:gd name="connsiteY25" fmla="*/ 3456614 h 7659646"/>
              <a:gd name="connsiteX26" fmla="*/ 352926 w 7292985"/>
              <a:gd name="connsiteY26" fmla="*/ 3424530 h 7659646"/>
              <a:gd name="connsiteX27" fmla="*/ 449179 w 7292985"/>
              <a:gd name="connsiteY27" fmla="*/ 3392446 h 7659646"/>
              <a:gd name="connsiteX28" fmla="*/ 497305 w 7292985"/>
              <a:gd name="connsiteY28" fmla="*/ 3376404 h 7659646"/>
              <a:gd name="connsiteX29" fmla="*/ 561474 w 7292985"/>
              <a:gd name="connsiteY29" fmla="*/ 3344320 h 7659646"/>
              <a:gd name="connsiteX30" fmla="*/ 657726 w 7292985"/>
              <a:gd name="connsiteY30" fmla="*/ 3296193 h 7659646"/>
              <a:gd name="connsiteX31" fmla="*/ 930442 w 7292985"/>
              <a:gd name="connsiteY31" fmla="*/ 3280151 h 7659646"/>
              <a:gd name="connsiteX32" fmla="*/ 1026695 w 7292985"/>
              <a:gd name="connsiteY32" fmla="*/ 3232025 h 7659646"/>
              <a:gd name="connsiteX33" fmla="*/ 1042737 w 7292985"/>
              <a:gd name="connsiteY33" fmla="*/ 3183899 h 7659646"/>
              <a:gd name="connsiteX34" fmla="*/ 1074821 w 7292985"/>
              <a:gd name="connsiteY34" fmla="*/ 3135772 h 7659646"/>
              <a:gd name="connsiteX35" fmla="*/ 1187116 w 7292985"/>
              <a:gd name="connsiteY35" fmla="*/ 3023478 h 7659646"/>
              <a:gd name="connsiteX36" fmla="*/ 1219200 w 7292985"/>
              <a:gd name="connsiteY36" fmla="*/ 2991393 h 7659646"/>
              <a:gd name="connsiteX37" fmla="*/ 1283368 w 7292985"/>
              <a:gd name="connsiteY37" fmla="*/ 2895141 h 7659646"/>
              <a:gd name="connsiteX38" fmla="*/ 1331495 w 7292985"/>
              <a:gd name="connsiteY38" fmla="*/ 2863056 h 7659646"/>
              <a:gd name="connsiteX39" fmla="*/ 1443790 w 7292985"/>
              <a:gd name="connsiteY39" fmla="*/ 2830972 h 7659646"/>
              <a:gd name="connsiteX40" fmla="*/ 1491916 w 7292985"/>
              <a:gd name="connsiteY40" fmla="*/ 2798888 h 7659646"/>
              <a:gd name="connsiteX41" fmla="*/ 1636295 w 7292985"/>
              <a:gd name="connsiteY41" fmla="*/ 2750762 h 7659646"/>
              <a:gd name="connsiteX42" fmla="*/ 1684421 w 7292985"/>
              <a:gd name="connsiteY42" fmla="*/ 2734720 h 7659646"/>
              <a:gd name="connsiteX43" fmla="*/ 2069432 w 7292985"/>
              <a:gd name="connsiteY43" fmla="*/ 2734720 h 7659646"/>
              <a:gd name="connsiteX44" fmla="*/ 2053390 w 7292985"/>
              <a:gd name="connsiteY44" fmla="*/ 2429920 h 7659646"/>
              <a:gd name="connsiteX45" fmla="*/ 2021305 w 7292985"/>
              <a:gd name="connsiteY45" fmla="*/ 2253456 h 7659646"/>
              <a:gd name="connsiteX46" fmla="*/ 1989221 w 7292985"/>
              <a:gd name="connsiteY46" fmla="*/ 2205330 h 7659646"/>
              <a:gd name="connsiteX47" fmla="*/ 1973179 w 7292985"/>
              <a:gd name="connsiteY47" fmla="*/ 2109078 h 7659646"/>
              <a:gd name="connsiteX48" fmla="*/ 1957137 w 7292985"/>
              <a:gd name="connsiteY48" fmla="*/ 2060951 h 7659646"/>
              <a:gd name="connsiteX49" fmla="*/ 1973179 w 7292985"/>
              <a:gd name="connsiteY49" fmla="*/ 1387183 h 7659646"/>
              <a:gd name="connsiteX50" fmla="*/ 2101516 w 7292985"/>
              <a:gd name="connsiteY50" fmla="*/ 1323014 h 7659646"/>
              <a:gd name="connsiteX51" fmla="*/ 2133600 w 7292985"/>
              <a:gd name="connsiteY51" fmla="*/ 1274888 h 7659646"/>
              <a:gd name="connsiteX52" fmla="*/ 2294021 w 7292985"/>
              <a:gd name="connsiteY52" fmla="*/ 1194678 h 7659646"/>
              <a:gd name="connsiteX53" fmla="*/ 2999874 w 7292985"/>
              <a:gd name="connsiteY53" fmla="*/ 1210720 h 7659646"/>
              <a:gd name="connsiteX54" fmla="*/ 3048000 w 7292985"/>
              <a:gd name="connsiteY54" fmla="*/ 1226762 h 7659646"/>
              <a:gd name="connsiteX55" fmla="*/ 3112168 w 7292985"/>
              <a:gd name="connsiteY55" fmla="*/ 1323014 h 7659646"/>
              <a:gd name="connsiteX56" fmla="*/ 3128211 w 7292985"/>
              <a:gd name="connsiteY56" fmla="*/ 1547604 h 7659646"/>
              <a:gd name="connsiteX57" fmla="*/ 3144253 w 7292985"/>
              <a:gd name="connsiteY57" fmla="*/ 1595730 h 7659646"/>
              <a:gd name="connsiteX58" fmla="*/ 3192379 w 7292985"/>
              <a:gd name="connsiteY58" fmla="*/ 1627814 h 7659646"/>
              <a:gd name="connsiteX59" fmla="*/ 3224463 w 7292985"/>
              <a:gd name="connsiteY59" fmla="*/ 1675941 h 7659646"/>
              <a:gd name="connsiteX60" fmla="*/ 3208421 w 7292985"/>
              <a:gd name="connsiteY60" fmla="*/ 4964572 h 7659646"/>
              <a:gd name="connsiteX61" fmla="*/ 3176337 w 7292985"/>
              <a:gd name="connsiteY61" fmla="*/ 5124993 h 7659646"/>
              <a:gd name="connsiteX62" fmla="*/ 3192379 w 7292985"/>
              <a:gd name="connsiteY62" fmla="*/ 7162341 h 7659646"/>
              <a:gd name="connsiteX63" fmla="*/ 3386699 w 7292985"/>
              <a:gd name="connsiteY63" fmla="*/ 7187547 h 7659646"/>
              <a:gd name="connsiteX64" fmla="*/ 4106779 w 7292985"/>
              <a:gd name="connsiteY64" fmla="*/ 7187547 h 7659646"/>
              <a:gd name="connsiteX65" fmla="*/ 4828674 w 7292985"/>
              <a:gd name="connsiteY65" fmla="*/ 7098172 h 7659646"/>
              <a:gd name="connsiteX66" fmla="*/ 4812632 w 7292985"/>
              <a:gd name="connsiteY66" fmla="*/ 6648993 h 7659646"/>
              <a:gd name="connsiteX67" fmla="*/ 4796590 w 7292985"/>
              <a:gd name="connsiteY67" fmla="*/ 6552741 h 7659646"/>
              <a:gd name="connsiteX68" fmla="*/ 4812632 w 7292985"/>
              <a:gd name="connsiteY68" fmla="*/ 1355099 h 7659646"/>
              <a:gd name="connsiteX69" fmla="*/ 4844716 w 7292985"/>
              <a:gd name="connsiteY69" fmla="*/ 1323014 h 7659646"/>
              <a:gd name="connsiteX70" fmla="*/ 4892842 w 7292985"/>
              <a:gd name="connsiteY70" fmla="*/ 1290930 h 7659646"/>
              <a:gd name="connsiteX71" fmla="*/ 4989095 w 7292985"/>
              <a:gd name="connsiteY71" fmla="*/ 1210720 h 7659646"/>
              <a:gd name="connsiteX72" fmla="*/ 5053263 w 7292985"/>
              <a:gd name="connsiteY72" fmla="*/ 1194678 h 7659646"/>
              <a:gd name="connsiteX73" fmla="*/ 5727032 w 7292985"/>
              <a:gd name="connsiteY73" fmla="*/ 1178635 h 7659646"/>
              <a:gd name="connsiteX74" fmla="*/ 5775158 w 7292985"/>
              <a:gd name="connsiteY74" fmla="*/ 1194678 h 7659646"/>
              <a:gd name="connsiteX75" fmla="*/ 5855368 w 7292985"/>
              <a:gd name="connsiteY75" fmla="*/ 1290930 h 7659646"/>
              <a:gd name="connsiteX76" fmla="*/ 5919537 w 7292985"/>
              <a:gd name="connsiteY76" fmla="*/ 1306972 h 7659646"/>
              <a:gd name="connsiteX77" fmla="*/ 5983705 w 7292985"/>
              <a:gd name="connsiteY77" fmla="*/ 1483435 h 7659646"/>
              <a:gd name="connsiteX78" fmla="*/ 6015790 w 7292985"/>
              <a:gd name="connsiteY78" fmla="*/ 2173246 h 7659646"/>
              <a:gd name="connsiteX79" fmla="*/ 6031832 w 7292985"/>
              <a:gd name="connsiteY79" fmla="*/ 2221372 h 7659646"/>
              <a:gd name="connsiteX80" fmla="*/ 6224337 w 7292985"/>
              <a:gd name="connsiteY80" fmla="*/ 2654509 h 7659646"/>
              <a:gd name="connsiteX81" fmla="*/ 6272463 w 7292985"/>
              <a:gd name="connsiteY81" fmla="*/ 2702635 h 7659646"/>
              <a:gd name="connsiteX82" fmla="*/ 6288505 w 7292985"/>
              <a:gd name="connsiteY82" fmla="*/ 2750762 h 7659646"/>
              <a:gd name="connsiteX83" fmla="*/ 6336632 w 7292985"/>
              <a:gd name="connsiteY83" fmla="*/ 2766804 h 7659646"/>
              <a:gd name="connsiteX84" fmla="*/ 6593305 w 7292985"/>
              <a:gd name="connsiteY84" fmla="*/ 2782846 h 7659646"/>
              <a:gd name="connsiteX85" fmla="*/ 6673516 w 7292985"/>
              <a:gd name="connsiteY85" fmla="*/ 2798888 h 7659646"/>
              <a:gd name="connsiteX86" fmla="*/ 6721642 w 7292985"/>
              <a:gd name="connsiteY86" fmla="*/ 2814930 h 7659646"/>
              <a:gd name="connsiteX87" fmla="*/ 7186863 w 7292985"/>
              <a:gd name="connsiteY87" fmla="*/ 2798888 h 7659646"/>
              <a:gd name="connsiteX88" fmla="*/ 7186863 w 7292985"/>
              <a:gd name="connsiteY88" fmla="*/ 1611772 h 7659646"/>
              <a:gd name="connsiteX89" fmla="*/ 7170821 w 7292985"/>
              <a:gd name="connsiteY89" fmla="*/ 1499478 h 7659646"/>
              <a:gd name="connsiteX90" fmla="*/ 7154779 w 7292985"/>
              <a:gd name="connsiteY90" fmla="*/ 1419267 h 7659646"/>
              <a:gd name="connsiteX91" fmla="*/ 7058526 w 7292985"/>
              <a:gd name="connsiteY91" fmla="*/ 1258846 h 7659646"/>
              <a:gd name="connsiteX92" fmla="*/ 6962274 w 7292985"/>
              <a:gd name="connsiteY92" fmla="*/ 1178635 h 7659646"/>
              <a:gd name="connsiteX93" fmla="*/ 6817895 w 7292985"/>
              <a:gd name="connsiteY93" fmla="*/ 1162593 h 7659646"/>
              <a:gd name="connsiteX94" fmla="*/ 6497053 w 7292985"/>
              <a:gd name="connsiteY94" fmla="*/ 1146551 h 7659646"/>
              <a:gd name="connsiteX95" fmla="*/ 6432884 w 7292985"/>
              <a:gd name="connsiteY95" fmla="*/ 1130509 h 7659646"/>
              <a:gd name="connsiteX96" fmla="*/ 6320590 w 7292985"/>
              <a:gd name="connsiteY96" fmla="*/ 1098425 h 7659646"/>
              <a:gd name="connsiteX97" fmla="*/ 6240379 w 7292985"/>
              <a:gd name="connsiteY97" fmla="*/ 1050299 h 7659646"/>
              <a:gd name="connsiteX98" fmla="*/ 6208295 w 7292985"/>
              <a:gd name="connsiteY98" fmla="*/ 1002172 h 7659646"/>
              <a:gd name="connsiteX99" fmla="*/ 5791200 w 7292985"/>
              <a:gd name="connsiteY99" fmla="*/ 889878 h 7659646"/>
              <a:gd name="connsiteX100" fmla="*/ 5743074 w 7292985"/>
              <a:gd name="connsiteY100" fmla="*/ 873835 h 7659646"/>
              <a:gd name="connsiteX101" fmla="*/ 5630779 w 7292985"/>
              <a:gd name="connsiteY101" fmla="*/ 825709 h 7659646"/>
              <a:gd name="connsiteX102" fmla="*/ 5390147 w 7292985"/>
              <a:gd name="connsiteY102" fmla="*/ 809667 h 7659646"/>
              <a:gd name="connsiteX103" fmla="*/ 5261811 w 7292985"/>
              <a:gd name="connsiteY103" fmla="*/ 761541 h 7659646"/>
              <a:gd name="connsiteX104" fmla="*/ 5181600 w 7292985"/>
              <a:gd name="connsiteY104" fmla="*/ 697372 h 7659646"/>
              <a:gd name="connsiteX105" fmla="*/ 4876800 w 7292985"/>
              <a:gd name="connsiteY105" fmla="*/ 665288 h 7659646"/>
              <a:gd name="connsiteX106" fmla="*/ 4828674 w 7292985"/>
              <a:gd name="connsiteY106" fmla="*/ 633204 h 7659646"/>
              <a:gd name="connsiteX107" fmla="*/ 4636168 w 7292985"/>
              <a:gd name="connsiteY107" fmla="*/ 585078 h 7659646"/>
              <a:gd name="connsiteX108" fmla="*/ 4588042 w 7292985"/>
              <a:gd name="connsiteY108" fmla="*/ 569035 h 7659646"/>
              <a:gd name="connsiteX109" fmla="*/ 4363453 w 7292985"/>
              <a:gd name="connsiteY109" fmla="*/ 536951 h 7659646"/>
              <a:gd name="connsiteX110" fmla="*/ 4299284 w 7292985"/>
              <a:gd name="connsiteY110" fmla="*/ 520909 h 7659646"/>
              <a:gd name="connsiteX111" fmla="*/ 4186990 w 7292985"/>
              <a:gd name="connsiteY111" fmla="*/ 504867 h 7659646"/>
              <a:gd name="connsiteX112" fmla="*/ 4074695 w 7292985"/>
              <a:gd name="connsiteY112" fmla="*/ 440699 h 7659646"/>
              <a:gd name="connsiteX113" fmla="*/ 3994484 w 7292985"/>
              <a:gd name="connsiteY113" fmla="*/ 376530 h 7659646"/>
              <a:gd name="connsiteX114" fmla="*/ 3769895 w 7292985"/>
              <a:gd name="connsiteY114" fmla="*/ 312362 h 7659646"/>
              <a:gd name="connsiteX115" fmla="*/ 3705726 w 7292985"/>
              <a:gd name="connsiteY115" fmla="*/ 296320 h 7659646"/>
              <a:gd name="connsiteX116" fmla="*/ 3593432 w 7292985"/>
              <a:gd name="connsiteY116" fmla="*/ 264235 h 7659646"/>
              <a:gd name="connsiteX117" fmla="*/ 3368842 w 7292985"/>
              <a:gd name="connsiteY117" fmla="*/ 248193 h 7659646"/>
              <a:gd name="connsiteX118" fmla="*/ 3256547 w 7292985"/>
              <a:gd name="connsiteY118" fmla="*/ 232151 h 7659646"/>
              <a:gd name="connsiteX119" fmla="*/ 3208421 w 7292985"/>
              <a:gd name="connsiteY119" fmla="*/ 216109 h 7659646"/>
              <a:gd name="connsiteX120" fmla="*/ 3144253 w 7292985"/>
              <a:gd name="connsiteY120" fmla="*/ 184025 h 7659646"/>
              <a:gd name="connsiteX121" fmla="*/ 3080084 w 7292985"/>
              <a:gd name="connsiteY121" fmla="*/ 167983 h 7659646"/>
              <a:gd name="connsiteX122" fmla="*/ 2983832 w 7292985"/>
              <a:gd name="connsiteY122" fmla="*/ 103814 h 7659646"/>
              <a:gd name="connsiteX123" fmla="*/ 2951747 w 7292985"/>
              <a:gd name="connsiteY123" fmla="*/ 71730 h 7659646"/>
              <a:gd name="connsiteX124" fmla="*/ 2887579 w 7292985"/>
              <a:gd name="connsiteY124" fmla="*/ 55688 h 7659646"/>
              <a:gd name="connsiteX125" fmla="*/ 2839453 w 7292985"/>
              <a:gd name="connsiteY125" fmla="*/ 39646 h 7659646"/>
              <a:gd name="connsiteX126" fmla="*/ 2775284 w 7292985"/>
              <a:gd name="connsiteY126" fmla="*/ 7562 h 7659646"/>
              <a:gd name="connsiteX0" fmla="*/ 1973179 w 7292985"/>
              <a:gd name="connsiteY0" fmla="*/ 7659646 h 7659646"/>
              <a:gd name="connsiteX1" fmla="*/ 1957137 w 7292985"/>
              <a:gd name="connsiteY1" fmla="*/ 7579435 h 7659646"/>
              <a:gd name="connsiteX2" fmla="*/ 1909011 w 7292985"/>
              <a:gd name="connsiteY2" fmla="*/ 7563393 h 7659646"/>
              <a:gd name="connsiteX3" fmla="*/ 1010653 w 7292985"/>
              <a:gd name="connsiteY3" fmla="*/ 7547351 h 7659646"/>
              <a:gd name="connsiteX4" fmla="*/ 962526 w 7292985"/>
              <a:gd name="connsiteY4" fmla="*/ 7531309 h 7659646"/>
              <a:gd name="connsiteX5" fmla="*/ 770021 w 7292985"/>
              <a:gd name="connsiteY5" fmla="*/ 7515267 h 7659646"/>
              <a:gd name="connsiteX6" fmla="*/ 753979 w 7292985"/>
              <a:gd name="connsiteY6" fmla="*/ 7467141 h 7659646"/>
              <a:gd name="connsiteX7" fmla="*/ 721895 w 7292985"/>
              <a:gd name="connsiteY7" fmla="*/ 7242551 h 7659646"/>
              <a:gd name="connsiteX8" fmla="*/ 689811 w 7292985"/>
              <a:gd name="connsiteY8" fmla="*/ 7146299 h 7659646"/>
              <a:gd name="connsiteX9" fmla="*/ 673768 w 7292985"/>
              <a:gd name="connsiteY9" fmla="*/ 7098172 h 7659646"/>
              <a:gd name="connsiteX10" fmla="*/ 641684 w 7292985"/>
              <a:gd name="connsiteY10" fmla="*/ 5911056 h 7659646"/>
              <a:gd name="connsiteX11" fmla="*/ 513347 w 7292985"/>
              <a:gd name="connsiteY11" fmla="*/ 5862930 h 7659646"/>
              <a:gd name="connsiteX12" fmla="*/ 144379 w 7292985"/>
              <a:gd name="connsiteY12" fmla="*/ 5846888 h 7659646"/>
              <a:gd name="connsiteX13" fmla="*/ 96253 w 7292985"/>
              <a:gd name="connsiteY13" fmla="*/ 5814804 h 7659646"/>
              <a:gd name="connsiteX14" fmla="*/ 80211 w 7292985"/>
              <a:gd name="connsiteY14" fmla="*/ 5766678 h 7659646"/>
              <a:gd name="connsiteX15" fmla="*/ 48126 w 7292985"/>
              <a:gd name="connsiteY15" fmla="*/ 5638341 h 7659646"/>
              <a:gd name="connsiteX16" fmla="*/ 48126 w 7292985"/>
              <a:gd name="connsiteY16" fmla="*/ 4996656 h 7659646"/>
              <a:gd name="connsiteX17" fmla="*/ 32084 w 7292985"/>
              <a:gd name="connsiteY17" fmla="*/ 4932488 h 7659646"/>
              <a:gd name="connsiteX18" fmla="*/ 0 w 7292985"/>
              <a:gd name="connsiteY18" fmla="*/ 4788109 h 7659646"/>
              <a:gd name="connsiteX19" fmla="*/ 16042 w 7292985"/>
              <a:gd name="connsiteY19" fmla="*/ 3825583 h 7659646"/>
              <a:gd name="connsiteX20" fmla="*/ 48126 w 7292985"/>
              <a:gd name="connsiteY20" fmla="*/ 3761414 h 7659646"/>
              <a:gd name="connsiteX21" fmla="*/ 96253 w 7292985"/>
              <a:gd name="connsiteY21" fmla="*/ 3649120 h 7659646"/>
              <a:gd name="connsiteX22" fmla="*/ 192505 w 7292985"/>
              <a:gd name="connsiteY22" fmla="*/ 3552867 h 7659646"/>
              <a:gd name="connsiteX23" fmla="*/ 224590 w 7292985"/>
              <a:gd name="connsiteY23" fmla="*/ 3520783 h 7659646"/>
              <a:gd name="connsiteX24" fmla="*/ 256674 w 7292985"/>
              <a:gd name="connsiteY24" fmla="*/ 3472656 h 7659646"/>
              <a:gd name="connsiteX25" fmla="*/ 304800 w 7292985"/>
              <a:gd name="connsiteY25" fmla="*/ 3456614 h 7659646"/>
              <a:gd name="connsiteX26" fmla="*/ 352926 w 7292985"/>
              <a:gd name="connsiteY26" fmla="*/ 3424530 h 7659646"/>
              <a:gd name="connsiteX27" fmla="*/ 449179 w 7292985"/>
              <a:gd name="connsiteY27" fmla="*/ 3392446 h 7659646"/>
              <a:gd name="connsiteX28" fmla="*/ 497305 w 7292985"/>
              <a:gd name="connsiteY28" fmla="*/ 3376404 h 7659646"/>
              <a:gd name="connsiteX29" fmla="*/ 561474 w 7292985"/>
              <a:gd name="connsiteY29" fmla="*/ 3344320 h 7659646"/>
              <a:gd name="connsiteX30" fmla="*/ 657726 w 7292985"/>
              <a:gd name="connsiteY30" fmla="*/ 3296193 h 7659646"/>
              <a:gd name="connsiteX31" fmla="*/ 930442 w 7292985"/>
              <a:gd name="connsiteY31" fmla="*/ 3280151 h 7659646"/>
              <a:gd name="connsiteX32" fmla="*/ 1026695 w 7292985"/>
              <a:gd name="connsiteY32" fmla="*/ 3232025 h 7659646"/>
              <a:gd name="connsiteX33" fmla="*/ 1042737 w 7292985"/>
              <a:gd name="connsiteY33" fmla="*/ 3183899 h 7659646"/>
              <a:gd name="connsiteX34" fmla="*/ 1074821 w 7292985"/>
              <a:gd name="connsiteY34" fmla="*/ 3135772 h 7659646"/>
              <a:gd name="connsiteX35" fmla="*/ 1187116 w 7292985"/>
              <a:gd name="connsiteY35" fmla="*/ 3023478 h 7659646"/>
              <a:gd name="connsiteX36" fmla="*/ 1219200 w 7292985"/>
              <a:gd name="connsiteY36" fmla="*/ 2991393 h 7659646"/>
              <a:gd name="connsiteX37" fmla="*/ 1283368 w 7292985"/>
              <a:gd name="connsiteY37" fmla="*/ 2895141 h 7659646"/>
              <a:gd name="connsiteX38" fmla="*/ 1331495 w 7292985"/>
              <a:gd name="connsiteY38" fmla="*/ 2863056 h 7659646"/>
              <a:gd name="connsiteX39" fmla="*/ 1443790 w 7292985"/>
              <a:gd name="connsiteY39" fmla="*/ 2830972 h 7659646"/>
              <a:gd name="connsiteX40" fmla="*/ 1491916 w 7292985"/>
              <a:gd name="connsiteY40" fmla="*/ 2798888 h 7659646"/>
              <a:gd name="connsiteX41" fmla="*/ 1636295 w 7292985"/>
              <a:gd name="connsiteY41" fmla="*/ 2750762 h 7659646"/>
              <a:gd name="connsiteX42" fmla="*/ 1684421 w 7292985"/>
              <a:gd name="connsiteY42" fmla="*/ 2734720 h 7659646"/>
              <a:gd name="connsiteX43" fmla="*/ 2069432 w 7292985"/>
              <a:gd name="connsiteY43" fmla="*/ 2734720 h 7659646"/>
              <a:gd name="connsiteX44" fmla="*/ 2053390 w 7292985"/>
              <a:gd name="connsiteY44" fmla="*/ 2429920 h 7659646"/>
              <a:gd name="connsiteX45" fmla="*/ 2021305 w 7292985"/>
              <a:gd name="connsiteY45" fmla="*/ 2253456 h 7659646"/>
              <a:gd name="connsiteX46" fmla="*/ 1989221 w 7292985"/>
              <a:gd name="connsiteY46" fmla="*/ 2205330 h 7659646"/>
              <a:gd name="connsiteX47" fmla="*/ 1973179 w 7292985"/>
              <a:gd name="connsiteY47" fmla="*/ 2109078 h 7659646"/>
              <a:gd name="connsiteX48" fmla="*/ 1957137 w 7292985"/>
              <a:gd name="connsiteY48" fmla="*/ 2060951 h 7659646"/>
              <a:gd name="connsiteX49" fmla="*/ 1973179 w 7292985"/>
              <a:gd name="connsiteY49" fmla="*/ 1387183 h 7659646"/>
              <a:gd name="connsiteX50" fmla="*/ 2101516 w 7292985"/>
              <a:gd name="connsiteY50" fmla="*/ 1323014 h 7659646"/>
              <a:gd name="connsiteX51" fmla="*/ 2133600 w 7292985"/>
              <a:gd name="connsiteY51" fmla="*/ 1274888 h 7659646"/>
              <a:gd name="connsiteX52" fmla="*/ 2294021 w 7292985"/>
              <a:gd name="connsiteY52" fmla="*/ 1194678 h 7659646"/>
              <a:gd name="connsiteX53" fmla="*/ 2999874 w 7292985"/>
              <a:gd name="connsiteY53" fmla="*/ 1210720 h 7659646"/>
              <a:gd name="connsiteX54" fmla="*/ 3048000 w 7292985"/>
              <a:gd name="connsiteY54" fmla="*/ 1226762 h 7659646"/>
              <a:gd name="connsiteX55" fmla="*/ 3112168 w 7292985"/>
              <a:gd name="connsiteY55" fmla="*/ 1323014 h 7659646"/>
              <a:gd name="connsiteX56" fmla="*/ 3128211 w 7292985"/>
              <a:gd name="connsiteY56" fmla="*/ 1547604 h 7659646"/>
              <a:gd name="connsiteX57" fmla="*/ 3144253 w 7292985"/>
              <a:gd name="connsiteY57" fmla="*/ 1595730 h 7659646"/>
              <a:gd name="connsiteX58" fmla="*/ 3192379 w 7292985"/>
              <a:gd name="connsiteY58" fmla="*/ 1627814 h 7659646"/>
              <a:gd name="connsiteX59" fmla="*/ 3224463 w 7292985"/>
              <a:gd name="connsiteY59" fmla="*/ 1675941 h 7659646"/>
              <a:gd name="connsiteX60" fmla="*/ 3208421 w 7292985"/>
              <a:gd name="connsiteY60" fmla="*/ 4964572 h 7659646"/>
              <a:gd name="connsiteX61" fmla="*/ 3176337 w 7292985"/>
              <a:gd name="connsiteY61" fmla="*/ 5124993 h 7659646"/>
              <a:gd name="connsiteX62" fmla="*/ 3386699 w 7292985"/>
              <a:gd name="connsiteY62" fmla="*/ 7187547 h 7659646"/>
              <a:gd name="connsiteX63" fmla="*/ 4106779 w 7292985"/>
              <a:gd name="connsiteY63" fmla="*/ 7187547 h 7659646"/>
              <a:gd name="connsiteX64" fmla="*/ 4828674 w 7292985"/>
              <a:gd name="connsiteY64" fmla="*/ 7098172 h 7659646"/>
              <a:gd name="connsiteX65" fmla="*/ 4812632 w 7292985"/>
              <a:gd name="connsiteY65" fmla="*/ 6648993 h 7659646"/>
              <a:gd name="connsiteX66" fmla="*/ 4796590 w 7292985"/>
              <a:gd name="connsiteY66" fmla="*/ 6552741 h 7659646"/>
              <a:gd name="connsiteX67" fmla="*/ 4812632 w 7292985"/>
              <a:gd name="connsiteY67" fmla="*/ 1355099 h 7659646"/>
              <a:gd name="connsiteX68" fmla="*/ 4844716 w 7292985"/>
              <a:gd name="connsiteY68" fmla="*/ 1323014 h 7659646"/>
              <a:gd name="connsiteX69" fmla="*/ 4892842 w 7292985"/>
              <a:gd name="connsiteY69" fmla="*/ 1290930 h 7659646"/>
              <a:gd name="connsiteX70" fmla="*/ 4989095 w 7292985"/>
              <a:gd name="connsiteY70" fmla="*/ 1210720 h 7659646"/>
              <a:gd name="connsiteX71" fmla="*/ 5053263 w 7292985"/>
              <a:gd name="connsiteY71" fmla="*/ 1194678 h 7659646"/>
              <a:gd name="connsiteX72" fmla="*/ 5727032 w 7292985"/>
              <a:gd name="connsiteY72" fmla="*/ 1178635 h 7659646"/>
              <a:gd name="connsiteX73" fmla="*/ 5775158 w 7292985"/>
              <a:gd name="connsiteY73" fmla="*/ 1194678 h 7659646"/>
              <a:gd name="connsiteX74" fmla="*/ 5855368 w 7292985"/>
              <a:gd name="connsiteY74" fmla="*/ 1290930 h 7659646"/>
              <a:gd name="connsiteX75" fmla="*/ 5919537 w 7292985"/>
              <a:gd name="connsiteY75" fmla="*/ 1306972 h 7659646"/>
              <a:gd name="connsiteX76" fmla="*/ 5983705 w 7292985"/>
              <a:gd name="connsiteY76" fmla="*/ 1483435 h 7659646"/>
              <a:gd name="connsiteX77" fmla="*/ 6015790 w 7292985"/>
              <a:gd name="connsiteY77" fmla="*/ 2173246 h 7659646"/>
              <a:gd name="connsiteX78" fmla="*/ 6031832 w 7292985"/>
              <a:gd name="connsiteY78" fmla="*/ 2221372 h 7659646"/>
              <a:gd name="connsiteX79" fmla="*/ 6224337 w 7292985"/>
              <a:gd name="connsiteY79" fmla="*/ 2654509 h 7659646"/>
              <a:gd name="connsiteX80" fmla="*/ 6272463 w 7292985"/>
              <a:gd name="connsiteY80" fmla="*/ 2702635 h 7659646"/>
              <a:gd name="connsiteX81" fmla="*/ 6288505 w 7292985"/>
              <a:gd name="connsiteY81" fmla="*/ 2750762 h 7659646"/>
              <a:gd name="connsiteX82" fmla="*/ 6336632 w 7292985"/>
              <a:gd name="connsiteY82" fmla="*/ 2766804 h 7659646"/>
              <a:gd name="connsiteX83" fmla="*/ 6593305 w 7292985"/>
              <a:gd name="connsiteY83" fmla="*/ 2782846 h 7659646"/>
              <a:gd name="connsiteX84" fmla="*/ 6673516 w 7292985"/>
              <a:gd name="connsiteY84" fmla="*/ 2798888 h 7659646"/>
              <a:gd name="connsiteX85" fmla="*/ 6721642 w 7292985"/>
              <a:gd name="connsiteY85" fmla="*/ 2814930 h 7659646"/>
              <a:gd name="connsiteX86" fmla="*/ 7186863 w 7292985"/>
              <a:gd name="connsiteY86" fmla="*/ 2798888 h 7659646"/>
              <a:gd name="connsiteX87" fmla="*/ 7186863 w 7292985"/>
              <a:gd name="connsiteY87" fmla="*/ 1611772 h 7659646"/>
              <a:gd name="connsiteX88" fmla="*/ 7170821 w 7292985"/>
              <a:gd name="connsiteY88" fmla="*/ 1499478 h 7659646"/>
              <a:gd name="connsiteX89" fmla="*/ 7154779 w 7292985"/>
              <a:gd name="connsiteY89" fmla="*/ 1419267 h 7659646"/>
              <a:gd name="connsiteX90" fmla="*/ 7058526 w 7292985"/>
              <a:gd name="connsiteY90" fmla="*/ 1258846 h 7659646"/>
              <a:gd name="connsiteX91" fmla="*/ 6962274 w 7292985"/>
              <a:gd name="connsiteY91" fmla="*/ 1178635 h 7659646"/>
              <a:gd name="connsiteX92" fmla="*/ 6817895 w 7292985"/>
              <a:gd name="connsiteY92" fmla="*/ 1162593 h 7659646"/>
              <a:gd name="connsiteX93" fmla="*/ 6497053 w 7292985"/>
              <a:gd name="connsiteY93" fmla="*/ 1146551 h 7659646"/>
              <a:gd name="connsiteX94" fmla="*/ 6432884 w 7292985"/>
              <a:gd name="connsiteY94" fmla="*/ 1130509 h 7659646"/>
              <a:gd name="connsiteX95" fmla="*/ 6320590 w 7292985"/>
              <a:gd name="connsiteY95" fmla="*/ 1098425 h 7659646"/>
              <a:gd name="connsiteX96" fmla="*/ 6240379 w 7292985"/>
              <a:gd name="connsiteY96" fmla="*/ 1050299 h 7659646"/>
              <a:gd name="connsiteX97" fmla="*/ 6208295 w 7292985"/>
              <a:gd name="connsiteY97" fmla="*/ 1002172 h 7659646"/>
              <a:gd name="connsiteX98" fmla="*/ 5791200 w 7292985"/>
              <a:gd name="connsiteY98" fmla="*/ 889878 h 7659646"/>
              <a:gd name="connsiteX99" fmla="*/ 5743074 w 7292985"/>
              <a:gd name="connsiteY99" fmla="*/ 873835 h 7659646"/>
              <a:gd name="connsiteX100" fmla="*/ 5630779 w 7292985"/>
              <a:gd name="connsiteY100" fmla="*/ 825709 h 7659646"/>
              <a:gd name="connsiteX101" fmla="*/ 5390147 w 7292985"/>
              <a:gd name="connsiteY101" fmla="*/ 809667 h 7659646"/>
              <a:gd name="connsiteX102" fmla="*/ 5261811 w 7292985"/>
              <a:gd name="connsiteY102" fmla="*/ 761541 h 7659646"/>
              <a:gd name="connsiteX103" fmla="*/ 5181600 w 7292985"/>
              <a:gd name="connsiteY103" fmla="*/ 697372 h 7659646"/>
              <a:gd name="connsiteX104" fmla="*/ 4876800 w 7292985"/>
              <a:gd name="connsiteY104" fmla="*/ 665288 h 7659646"/>
              <a:gd name="connsiteX105" fmla="*/ 4828674 w 7292985"/>
              <a:gd name="connsiteY105" fmla="*/ 633204 h 7659646"/>
              <a:gd name="connsiteX106" fmla="*/ 4636168 w 7292985"/>
              <a:gd name="connsiteY106" fmla="*/ 585078 h 7659646"/>
              <a:gd name="connsiteX107" fmla="*/ 4588042 w 7292985"/>
              <a:gd name="connsiteY107" fmla="*/ 569035 h 7659646"/>
              <a:gd name="connsiteX108" fmla="*/ 4363453 w 7292985"/>
              <a:gd name="connsiteY108" fmla="*/ 536951 h 7659646"/>
              <a:gd name="connsiteX109" fmla="*/ 4299284 w 7292985"/>
              <a:gd name="connsiteY109" fmla="*/ 520909 h 7659646"/>
              <a:gd name="connsiteX110" fmla="*/ 4186990 w 7292985"/>
              <a:gd name="connsiteY110" fmla="*/ 504867 h 7659646"/>
              <a:gd name="connsiteX111" fmla="*/ 4074695 w 7292985"/>
              <a:gd name="connsiteY111" fmla="*/ 440699 h 7659646"/>
              <a:gd name="connsiteX112" fmla="*/ 3994484 w 7292985"/>
              <a:gd name="connsiteY112" fmla="*/ 376530 h 7659646"/>
              <a:gd name="connsiteX113" fmla="*/ 3769895 w 7292985"/>
              <a:gd name="connsiteY113" fmla="*/ 312362 h 7659646"/>
              <a:gd name="connsiteX114" fmla="*/ 3705726 w 7292985"/>
              <a:gd name="connsiteY114" fmla="*/ 296320 h 7659646"/>
              <a:gd name="connsiteX115" fmla="*/ 3593432 w 7292985"/>
              <a:gd name="connsiteY115" fmla="*/ 264235 h 7659646"/>
              <a:gd name="connsiteX116" fmla="*/ 3368842 w 7292985"/>
              <a:gd name="connsiteY116" fmla="*/ 248193 h 7659646"/>
              <a:gd name="connsiteX117" fmla="*/ 3256547 w 7292985"/>
              <a:gd name="connsiteY117" fmla="*/ 232151 h 7659646"/>
              <a:gd name="connsiteX118" fmla="*/ 3208421 w 7292985"/>
              <a:gd name="connsiteY118" fmla="*/ 216109 h 7659646"/>
              <a:gd name="connsiteX119" fmla="*/ 3144253 w 7292985"/>
              <a:gd name="connsiteY119" fmla="*/ 184025 h 7659646"/>
              <a:gd name="connsiteX120" fmla="*/ 3080084 w 7292985"/>
              <a:gd name="connsiteY120" fmla="*/ 167983 h 7659646"/>
              <a:gd name="connsiteX121" fmla="*/ 2983832 w 7292985"/>
              <a:gd name="connsiteY121" fmla="*/ 103814 h 7659646"/>
              <a:gd name="connsiteX122" fmla="*/ 2951747 w 7292985"/>
              <a:gd name="connsiteY122" fmla="*/ 71730 h 7659646"/>
              <a:gd name="connsiteX123" fmla="*/ 2887579 w 7292985"/>
              <a:gd name="connsiteY123" fmla="*/ 55688 h 7659646"/>
              <a:gd name="connsiteX124" fmla="*/ 2839453 w 7292985"/>
              <a:gd name="connsiteY124" fmla="*/ 39646 h 7659646"/>
              <a:gd name="connsiteX125" fmla="*/ 2775284 w 7292985"/>
              <a:gd name="connsiteY125" fmla="*/ 7562 h 7659646"/>
              <a:gd name="connsiteX0" fmla="*/ 1973179 w 7292985"/>
              <a:gd name="connsiteY0" fmla="*/ 7659646 h 7659646"/>
              <a:gd name="connsiteX1" fmla="*/ 1957137 w 7292985"/>
              <a:gd name="connsiteY1" fmla="*/ 7579435 h 7659646"/>
              <a:gd name="connsiteX2" fmla="*/ 1909011 w 7292985"/>
              <a:gd name="connsiteY2" fmla="*/ 7563393 h 7659646"/>
              <a:gd name="connsiteX3" fmla="*/ 1010653 w 7292985"/>
              <a:gd name="connsiteY3" fmla="*/ 7547351 h 7659646"/>
              <a:gd name="connsiteX4" fmla="*/ 962526 w 7292985"/>
              <a:gd name="connsiteY4" fmla="*/ 7531309 h 7659646"/>
              <a:gd name="connsiteX5" fmla="*/ 770021 w 7292985"/>
              <a:gd name="connsiteY5" fmla="*/ 7515267 h 7659646"/>
              <a:gd name="connsiteX6" fmla="*/ 753979 w 7292985"/>
              <a:gd name="connsiteY6" fmla="*/ 7467141 h 7659646"/>
              <a:gd name="connsiteX7" fmla="*/ 721895 w 7292985"/>
              <a:gd name="connsiteY7" fmla="*/ 7242551 h 7659646"/>
              <a:gd name="connsiteX8" fmla="*/ 689811 w 7292985"/>
              <a:gd name="connsiteY8" fmla="*/ 7146299 h 7659646"/>
              <a:gd name="connsiteX9" fmla="*/ 673768 w 7292985"/>
              <a:gd name="connsiteY9" fmla="*/ 7098172 h 7659646"/>
              <a:gd name="connsiteX10" fmla="*/ 641684 w 7292985"/>
              <a:gd name="connsiteY10" fmla="*/ 5911056 h 7659646"/>
              <a:gd name="connsiteX11" fmla="*/ 513347 w 7292985"/>
              <a:gd name="connsiteY11" fmla="*/ 5862930 h 7659646"/>
              <a:gd name="connsiteX12" fmla="*/ 144379 w 7292985"/>
              <a:gd name="connsiteY12" fmla="*/ 5846888 h 7659646"/>
              <a:gd name="connsiteX13" fmla="*/ 96253 w 7292985"/>
              <a:gd name="connsiteY13" fmla="*/ 5814804 h 7659646"/>
              <a:gd name="connsiteX14" fmla="*/ 80211 w 7292985"/>
              <a:gd name="connsiteY14" fmla="*/ 5766678 h 7659646"/>
              <a:gd name="connsiteX15" fmla="*/ 48126 w 7292985"/>
              <a:gd name="connsiteY15" fmla="*/ 5638341 h 7659646"/>
              <a:gd name="connsiteX16" fmla="*/ 48126 w 7292985"/>
              <a:gd name="connsiteY16" fmla="*/ 4996656 h 7659646"/>
              <a:gd name="connsiteX17" fmla="*/ 32084 w 7292985"/>
              <a:gd name="connsiteY17" fmla="*/ 4932488 h 7659646"/>
              <a:gd name="connsiteX18" fmla="*/ 0 w 7292985"/>
              <a:gd name="connsiteY18" fmla="*/ 4788109 h 7659646"/>
              <a:gd name="connsiteX19" fmla="*/ 16042 w 7292985"/>
              <a:gd name="connsiteY19" fmla="*/ 3825583 h 7659646"/>
              <a:gd name="connsiteX20" fmla="*/ 48126 w 7292985"/>
              <a:gd name="connsiteY20" fmla="*/ 3761414 h 7659646"/>
              <a:gd name="connsiteX21" fmla="*/ 96253 w 7292985"/>
              <a:gd name="connsiteY21" fmla="*/ 3649120 h 7659646"/>
              <a:gd name="connsiteX22" fmla="*/ 192505 w 7292985"/>
              <a:gd name="connsiteY22" fmla="*/ 3552867 h 7659646"/>
              <a:gd name="connsiteX23" fmla="*/ 224590 w 7292985"/>
              <a:gd name="connsiteY23" fmla="*/ 3520783 h 7659646"/>
              <a:gd name="connsiteX24" fmla="*/ 256674 w 7292985"/>
              <a:gd name="connsiteY24" fmla="*/ 3472656 h 7659646"/>
              <a:gd name="connsiteX25" fmla="*/ 304800 w 7292985"/>
              <a:gd name="connsiteY25" fmla="*/ 3456614 h 7659646"/>
              <a:gd name="connsiteX26" fmla="*/ 352926 w 7292985"/>
              <a:gd name="connsiteY26" fmla="*/ 3424530 h 7659646"/>
              <a:gd name="connsiteX27" fmla="*/ 449179 w 7292985"/>
              <a:gd name="connsiteY27" fmla="*/ 3392446 h 7659646"/>
              <a:gd name="connsiteX28" fmla="*/ 497305 w 7292985"/>
              <a:gd name="connsiteY28" fmla="*/ 3376404 h 7659646"/>
              <a:gd name="connsiteX29" fmla="*/ 561474 w 7292985"/>
              <a:gd name="connsiteY29" fmla="*/ 3344320 h 7659646"/>
              <a:gd name="connsiteX30" fmla="*/ 657726 w 7292985"/>
              <a:gd name="connsiteY30" fmla="*/ 3296193 h 7659646"/>
              <a:gd name="connsiteX31" fmla="*/ 930442 w 7292985"/>
              <a:gd name="connsiteY31" fmla="*/ 3280151 h 7659646"/>
              <a:gd name="connsiteX32" fmla="*/ 1026695 w 7292985"/>
              <a:gd name="connsiteY32" fmla="*/ 3232025 h 7659646"/>
              <a:gd name="connsiteX33" fmla="*/ 1042737 w 7292985"/>
              <a:gd name="connsiteY33" fmla="*/ 3183899 h 7659646"/>
              <a:gd name="connsiteX34" fmla="*/ 1074821 w 7292985"/>
              <a:gd name="connsiteY34" fmla="*/ 3135772 h 7659646"/>
              <a:gd name="connsiteX35" fmla="*/ 1187116 w 7292985"/>
              <a:gd name="connsiteY35" fmla="*/ 3023478 h 7659646"/>
              <a:gd name="connsiteX36" fmla="*/ 1219200 w 7292985"/>
              <a:gd name="connsiteY36" fmla="*/ 2991393 h 7659646"/>
              <a:gd name="connsiteX37" fmla="*/ 1283368 w 7292985"/>
              <a:gd name="connsiteY37" fmla="*/ 2895141 h 7659646"/>
              <a:gd name="connsiteX38" fmla="*/ 1331495 w 7292985"/>
              <a:gd name="connsiteY38" fmla="*/ 2863056 h 7659646"/>
              <a:gd name="connsiteX39" fmla="*/ 1443790 w 7292985"/>
              <a:gd name="connsiteY39" fmla="*/ 2830972 h 7659646"/>
              <a:gd name="connsiteX40" fmla="*/ 1491916 w 7292985"/>
              <a:gd name="connsiteY40" fmla="*/ 2798888 h 7659646"/>
              <a:gd name="connsiteX41" fmla="*/ 1636295 w 7292985"/>
              <a:gd name="connsiteY41" fmla="*/ 2750762 h 7659646"/>
              <a:gd name="connsiteX42" fmla="*/ 1684421 w 7292985"/>
              <a:gd name="connsiteY42" fmla="*/ 2734720 h 7659646"/>
              <a:gd name="connsiteX43" fmla="*/ 2069432 w 7292985"/>
              <a:gd name="connsiteY43" fmla="*/ 2734720 h 7659646"/>
              <a:gd name="connsiteX44" fmla="*/ 2053390 w 7292985"/>
              <a:gd name="connsiteY44" fmla="*/ 2429920 h 7659646"/>
              <a:gd name="connsiteX45" fmla="*/ 2021305 w 7292985"/>
              <a:gd name="connsiteY45" fmla="*/ 2253456 h 7659646"/>
              <a:gd name="connsiteX46" fmla="*/ 1989221 w 7292985"/>
              <a:gd name="connsiteY46" fmla="*/ 2205330 h 7659646"/>
              <a:gd name="connsiteX47" fmla="*/ 1973179 w 7292985"/>
              <a:gd name="connsiteY47" fmla="*/ 2109078 h 7659646"/>
              <a:gd name="connsiteX48" fmla="*/ 1957137 w 7292985"/>
              <a:gd name="connsiteY48" fmla="*/ 2060951 h 7659646"/>
              <a:gd name="connsiteX49" fmla="*/ 1973179 w 7292985"/>
              <a:gd name="connsiteY49" fmla="*/ 1387183 h 7659646"/>
              <a:gd name="connsiteX50" fmla="*/ 2101516 w 7292985"/>
              <a:gd name="connsiteY50" fmla="*/ 1323014 h 7659646"/>
              <a:gd name="connsiteX51" fmla="*/ 2133600 w 7292985"/>
              <a:gd name="connsiteY51" fmla="*/ 1274888 h 7659646"/>
              <a:gd name="connsiteX52" fmla="*/ 2294021 w 7292985"/>
              <a:gd name="connsiteY52" fmla="*/ 1194678 h 7659646"/>
              <a:gd name="connsiteX53" fmla="*/ 2999874 w 7292985"/>
              <a:gd name="connsiteY53" fmla="*/ 1210720 h 7659646"/>
              <a:gd name="connsiteX54" fmla="*/ 3048000 w 7292985"/>
              <a:gd name="connsiteY54" fmla="*/ 1226762 h 7659646"/>
              <a:gd name="connsiteX55" fmla="*/ 3112168 w 7292985"/>
              <a:gd name="connsiteY55" fmla="*/ 1323014 h 7659646"/>
              <a:gd name="connsiteX56" fmla="*/ 3128211 w 7292985"/>
              <a:gd name="connsiteY56" fmla="*/ 1547604 h 7659646"/>
              <a:gd name="connsiteX57" fmla="*/ 3144253 w 7292985"/>
              <a:gd name="connsiteY57" fmla="*/ 1595730 h 7659646"/>
              <a:gd name="connsiteX58" fmla="*/ 3192379 w 7292985"/>
              <a:gd name="connsiteY58" fmla="*/ 1627814 h 7659646"/>
              <a:gd name="connsiteX59" fmla="*/ 3224463 w 7292985"/>
              <a:gd name="connsiteY59" fmla="*/ 1675941 h 7659646"/>
              <a:gd name="connsiteX60" fmla="*/ 3208421 w 7292985"/>
              <a:gd name="connsiteY60" fmla="*/ 4964572 h 7659646"/>
              <a:gd name="connsiteX61" fmla="*/ 3176337 w 7292985"/>
              <a:gd name="connsiteY61" fmla="*/ 5124993 h 7659646"/>
              <a:gd name="connsiteX62" fmla="*/ 3240360 w 7292985"/>
              <a:gd name="connsiteY62" fmla="*/ 7107518 h 7659646"/>
              <a:gd name="connsiteX63" fmla="*/ 4106779 w 7292985"/>
              <a:gd name="connsiteY63" fmla="*/ 7187547 h 7659646"/>
              <a:gd name="connsiteX64" fmla="*/ 4828674 w 7292985"/>
              <a:gd name="connsiteY64" fmla="*/ 7098172 h 7659646"/>
              <a:gd name="connsiteX65" fmla="*/ 4812632 w 7292985"/>
              <a:gd name="connsiteY65" fmla="*/ 6648993 h 7659646"/>
              <a:gd name="connsiteX66" fmla="*/ 4796590 w 7292985"/>
              <a:gd name="connsiteY66" fmla="*/ 6552741 h 7659646"/>
              <a:gd name="connsiteX67" fmla="*/ 4812632 w 7292985"/>
              <a:gd name="connsiteY67" fmla="*/ 1355099 h 7659646"/>
              <a:gd name="connsiteX68" fmla="*/ 4844716 w 7292985"/>
              <a:gd name="connsiteY68" fmla="*/ 1323014 h 7659646"/>
              <a:gd name="connsiteX69" fmla="*/ 4892842 w 7292985"/>
              <a:gd name="connsiteY69" fmla="*/ 1290930 h 7659646"/>
              <a:gd name="connsiteX70" fmla="*/ 4989095 w 7292985"/>
              <a:gd name="connsiteY70" fmla="*/ 1210720 h 7659646"/>
              <a:gd name="connsiteX71" fmla="*/ 5053263 w 7292985"/>
              <a:gd name="connsiteY71" fmla="*/ 1194678 h 7659646"/>
              <a:gd name="connsiteX72" fmla="*/ 5727032 w 7292985"/>
              <a:gd name="connsiteY72" fmla="*/ 1178635 h 7659646"/>
              <a:gd name="connsiteX73" fmla="*/ 5775158 w 7292985"/>
              <a:gd name="connsiteY73" fmla="*/ 1194678 h 7659646"/>
              <a:gd name="connsiteX74" fmla="*/ 5855368 w 7292985"/>
              <a:gd name="connsiteY74" fmla="*/ 1290930 h 7659646"/>
              <a:gd name="connsiteX75" fmla="*/ 5919537 w 7292985"/>
              <a:gd name="connsiteY75" fmla="*/ 1306972 h 7659646"/>
              <a:gd name="connsiteX76" fmla="*/ 5983705 w 7292985"/>
              <a:gd name="connsiteY76" fmla="*/ 1483435 h 7659646"/>
              <a:gd name="connsiteX77" fmla="*/ 6015790 w 7292985"/>
              <a:gd name="connsiteY77" fmla="*/ 2173246 h 7659646"/>
              <a:gd name="connsiteX78" fmla="*/ 6031832 w 7292985"/>
              <a:gd name="connsiteY78" fmla="*/ 2221372 h 7659646"/>
              <a:gd name="connsiteX79" fmla="*/ 6224337 w 7292985"/>
              <a:gd name="connsiteY79" fmla="*/ 2654509 h 7659646"/>
              <a:gd name="connsiteX80" fmla="*/ 6272463 w 7292985"/>
              <a:gd name="connsiteY80" fmla="*/ 2702635 h 7659646"/>
              <a:gd name="connsiteX81" fmla="*/ 6288505 w 7292985"/>
              <a:gd name="connsiteY81" fmla="*/ 2750762 h 7659646"/>
              <a:gd name="connsiteX82" fmla="*/ 6336632 w 7292985"/>
              <a:gd name="connsiteY82" fmla="*/ 2766804 h 7659646"/>
              <a:gd name="connsiteX83" fmla="*/ 6593305 w 7292985"/>
              <a:gd name="connsiteY83" fmla="*/ 2782846 h 7659646"/>
              <a:gd name="connsiteX84" fmla="*/ 6673516 w 7292985"/>
              <a:gd name="connsiteY84" fmla="*/ 2798888 h 7659646"/>
              <a:gd name="connsiteX85" fmla="*/ 6721642 w 7292985"/>
              <a:gd name="connsiteY85" fmla="*/ 2814930 h 7659646"/>
              <a:gd name="connsiteX86" fmla="*/ 7186863 w 7292985"/>
              <a:gd name="connsiteY86" fmla="*/ 2798888 h 7659646"/>
              <a:gd name="connsiteX87" fmla="*/ 7186863 w 7292985"/>
              <a:gd name="connsiteY87" fmla="*/ 1611772 h 7659646"/>
              <a:gd name="connsiteX88" fmla="*/ 7170821 w 7292985"/>
              <a:gd name="connsiteY88" fmla="*/ 1499478 h 7659646"/>
              <a:gd name="connsiteX89" fmla="*/ 7154779 w 7292985"/>
              <a:gd name="connsiteY89" fmla="*/ 1419267 h 7659646"/>
              <a:gd name="connsiteX90" fmla="*/ 7058526 w 7292985"/>
              <a:gd name="connsiteY90" fmla="*/ 1258846 h 7659646"/>
              <a:gd name="connsiteX91" fmla="*/ 6962274 w 7292985"/>
              <a:gd name="connsiteY91" fmla="*/ 1178635 h 7659646"/>
              <a:gd name="connsiteX92" fmla="*/ 6817895 w 7292985"/>
              <a:gd name="connsiteY92" fmla="*/ 1162593 h 7659646"/>
              <a:gd name="connsiteX93" fmla="*/ 6497053 w 7292985"/>
              <a:gd name="connsiteY93" fmla="*/ 1146551 h 7659646"/>
              <a:gd name="connsiteX94" fmla="*/ 6432884 w 7292985"/>
              <a:gd name="connsiteY94" fmla="*/ 1130509 h 7659646"/>
              <a:gd name="connsiteX95" fmla="*/ 6320590 w 7292985"/>
              <a:gd name="connsiteY95" fmla="*/ 1098425 h 7659646"/>
              <a:gd name="connsiteX96" fmla="*/ 6240379 w 7292985"/>
              <a:gd name="connsiteY96" fmla="*/ 1050299 h 7659646"/>
              <a:gd name="connsiteX97" fmla="*/ 6208295 w 7292985"/>
              <a:gd name="connsiteY97" fmla="*/ 1002172 h 7659646"/>
              <a:gd name="connsiteX98" fmla="*/ 5791200 w 7292985"/>
              <a:gd name="connsiteY98" fmla="*/ 889878 h 7659646"/>
              <a:gd name="connsiteX99" fmla="*/ 5743074 w 7292985"/>
              <a:gd name="connsiteY99" fmla="*/ 873835 h 7659646"/>
              <a:gd name="connsiteX100" fmla="*/ 5630779 w 7292985"/>
              <a:gd name="connsiteY100" fmla="*/ 825709 h 7659646"/>
              <a:gd name="connsiteX101" fmla="*/ 5390147 w 7292985"/>
              <a:gd name="connsiteY101" fmla="*/ 809667 h 7659646"/>
              <a:gd name="connsiteX102" fmla="*/ 5261811 w 7292985"/>
              <a:gd name="connsiteY102" fmla="*/ 761541 h 7659646"/>
              <a:gd name="connsiteX103" fmla="*/ 5181600 w 7292985"/>
              <a:gd name="connsiteY103" fmla="*/ 697372 h 7659646"/>
              <a:gd name="connsiteX104" fmla="*/ 4876800 w 7292985"/>
              <a:gd name="connsiteY104" fmla="*/ 665288 h 7659646"/>
              <a:gd name="connsiteX105" fmla="*/ 4828674 w 7292985"/>
              <a:gd name="connsiteY105" fmla="*/ 633204 h 7659646"/>
              <a:gd name="connsiteX106" fmla="*/ 4636168 w 7292985"/>
              <a:gd name="connsiteY106" fmla="*/ 585078 h 7659646"/>
              <a:gd name="connsiteX107" fmla="*/ 4588042 w 7292985"/>
              <a:gd name="connsiteY107" fmla="*/ 569035 h 7659646"/>
              <a:gd name="connsiteX108" fmla="*/ 4363453 w 7292985"/>
              <a:gd name="connsiteY108" fmla="*/ 536951 h 7659646"/>
              <a:gd name="connsiteX109" fmla="*/ 4299284 w 7292985"/>
              <a:gd name="connsiteY109" fmla="*/ 520909 h 7659646"/>
              <a:gd name="connsiteX110" fmla="*/ 4186990 w 7292985"/>
              <a:gd name="connsiteY110" fmla="*/ 504867 h 7659646"/>
              <a:gd name="connsiteX111" fmla="*/ 4074695 w 7292985"/>
              <a:gd name="connsiteY111" fmla="*/ 440699 h 7659646"/>
              <a:gd name="connsiteX112" fmla="*/ 3994484 w 7292985"/>
              <a:gd name="connsiteY112" fmla="*/ 376530 h 7659646"/>
              <a:gd name="connsiteX113" fmla="*/ 3769895 w 7292985"/>
              <a:gd name="connsiteY113" fmla="*/ 312362 h 7659646"/>
              <a:gd name="connsiteX114" fmla="*/ 3705726 w 7292985"/>
              <a:gd name="connsiteY114" fmla="*/ 296320 h 7659646"/>
              <a:gd name="connsiteX115" fmla="*/ 3593432 w 7292985"/>
              <a:gd name="connsiteY115" fmla="*/ 264235 h 7659646"/>
              <a:gd name="connsiteX116" fmla="*/ 3368842 w 7292985"/>
              <a:gd name="connsiteY116" fmla="*/ 248193 h 7659646"/>
              <a:gd name="connsiteX117" fmla="*/ 3256547 w 7292985"/>
              <a:gd name="connsiteY117" fmla="*/ 232151 h 7659646"/>
              <a:gd name="connsiteX118" fmla="*/ 3208421 w 7292985"/>
              <a:gd name="connsiteY118" fmla="*/ 216109 h 7659646"/>
              <a:gd name="connsiteX119" fmla="*/ 3144253 w 7292985"/>
              <a:gd name="connsiteY119" fmla="*/ 184025 h 7659646"/>
              <a:gd name="connsiteX120" fmla="*/ 3080084 w 7292985"/>
              <a:gd name="connsiteY120" fmla="*/ 167983 h 7659646"/>
              <a:gd name="connsiteX121" fmla="*/ 2983832 w 7292985"/>
              <a:gd name="connsiteY121" fmla="*/ 103814 h 7659646"/>
              <a:gd name="connsiteX122" fmla="*/ 2951747 w 7292985"/>
              <a:gd name="connsiteY122" fmla="*/ 71730 h 7659646"/>
              <a:gd name="connsiteX123" fmla="*/ 2887579 w 7292985"/>
              <a:gd name="connsiteY123" fmla="*/ 55688 h 7659646"/>
              <a:gd name="connsiteX124" fmla="*/ 2839453 w 7292985"/>
              <a:gd name="connsiteY124" fmla="*/ 39646 h 7659646"/>
              <a:gd name="connsiteX125" fmla="*/ 2775284 w 7292985"/>
              <a:gd name="connsiteY125" fmla="*/ 7562 h 7659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Lst>
            <a:rect l="l" t="t" r="r" b="b"/>
            <a:pathLst>
              <a:path w="7292985" h="7659646">
                <a:moveTo>
                  <a:pt x="1973179" y="7659646"/>
                </a:moveTo>
                <a:cubicBezTo>
                  <a:pt x="1967832" y="7632909"/>
                  <a:pt x="1972262" y="7602122"/>
                  <a:pt x="1957137" y="7579435"/>
                </a:cubicBezTo>
                <a:cubicBezTo>
                  <a:pt x="1947757" y="7565365"/>
                  <a:pt x="1925911" y="7563966"/>
                  <a:pt x="1909011" y="7563393"/>
                </a:cubicBezTo>
                <a:cubicBezTo>
                  <a:pt x="1609683" y="7553246"/>
                  <a:pt x="1310106" y="7552698"/>
                  <a:pt x="1010653" y="7547351"/>
                </a:cubicBezTo>
                <a:cubicBezTo>
                  <a:pt x="994611" y="7542004"/>
                  <a:pt x="979288" y="7533544"/>
                  <a:pt x="962526" y="7531309"/>
                </a:cubicBezTo>
                <a:cubicBezTo>
                  <a:pt x="898700" y="7522799"/>
                  <a:pt x="831564" y="7534203"/>
                  <a:pt x="770021" y="7515267"/>
                </a:cubicBezTo>
                <a:cubicBezTo>
                  <a:pt x="753859" y="7510294"/>
                  <a:pt x="759326" y="7483183"/>
                  <a:pt x="753979" y="7467141"/>
                </a:cubicBezTo>
                <a:cubicBezTo>
                  <a:pt x="742831" y="7355656"/>
                  <a:pt x="748063" y="7329778"/>
                  <a:pt x="721895" y="7242551"/>
                </a:cubicBezTo>
                <a:cubicBezTo>
                  <a:pt x="712177" y="7210158"/>
                  <a:pt x="700506" y="7178383"/>
                  <a:pt x="689811" y="7146299"/>
                </a:cubicBezTo>
                <a:lnTo>
                  <a:pt x="673768" y="7098172"/>
                </a:lnTo>
                <a:cubicBezTo>
                  <a:pt x="663073" y="6702467"/>
                  <a:pt x="667670" y="6306052"/>
                  <a:pt x="641684" y="5911056"/>
                </a:cubicBezTo>
                <a:cubicBezTo>
                  <a:pt x="639493" y="5877760"/>
                  <a:pt x="515416" y="5863078"/>
                  <a:pt x="513347" y="5862930"/>
                </a:cubicBezTo>
                <a:cubicBezTo>
                  <a:pt x="390554" y="5854159"/>
                  <a:pt x="267368" y="5852235"/>
                  <a:pt x="144379" y="5846888"/>
                </a:cubicBezTo>
                <a:cubicBezTo>
                  <a:pt x="128337" y="5836193"/>
                  <a:pt x="108297" y="5829859"/>
                  <a:pt x="96253" y="5814804"/>
                </a:cubicBezTo>
                <a:cubicBezTo>
                  <a:pt x="85690" y="5801600"/>
                  <a:pt x="84312" y="5783083"/>
                  <a:pt x="80211" y="5766678"/>
                </a:cubicBezTo>
                <a:lnTo>
                  <a:pt x="48126" y="5638341"/>
                </a:lnTo>
                <a:cubicBezTo>
                  <a:pt x="79865" y="5352685"/>
                  <a:pt x="74697" y="5461650"/>
                  <a:pt x="48126" y="4996656"/>
                </a:cubicBezTo>
                <a:cubicBezTo>
                  <a:pt x="46868" y="4974644"/>
                  <a:pt x="36408" y="4954107"/>
                  <a:pt x="32084" y="4932488"/>
                </a:cubicBezTo>
                <a:cubicBezTo>
                  <a:pt x="3851" y="4791322"/>
                  <a:pt x="31220" y="4881770"/>
                  <a:pt x="0" y="4788109"/>
                </a:cubicBezTo>
                <a:cubicBezTo>
                  <a:pt x="5347" y="4467267"/>
                  <a:pt x="1017" y="4146118"/>
                  <a:pt x="16042" y="3825583"/>
                </a:cubicBezTo>
                <a:cubicBezTo>
                  <a:pt x="17162" y="3801695"/>
                  <a:pt x="38706" y="3783395"/>
                  <a:pt x="48126" y="3761414"/>
                </a:cubicBezTo>
                <a:cubicBezTo>
                  <a:pt x="66849" y="3717728"/>
                  <a:pt x="63509" y="3690049"/>
                  <a:pt x="96253" y="3649120"/>
                </a:cubicBezTo>
                <a:cubicBezTo>
                  <a:pt x="124598" y="3613689"/>
                  <a:pt x="160421" y="3584951"/>
                  <a:pt x="192505" y="3552867"/>
                </a:cubicBezTo>
                <a:cubicBezTo>
                  <a:pt x="203200" y="3542172"/>
                  <a:pt x="216200" y="3533368"/>
                  <a:pt x="224590" y="3520783"/>
                </a:cubicBezTo>
                <a:cubicBezTo>
                  <a:pt x="235285" y="3504741"/>
                  <a:pt x="241619" y="3484700"/>
                  <a:pt x="256674" y="3472656"/>
                </a:cubicBezTo>
                <a:cubicBezTo>
                  <a:pt x="269878" y="3462092"/>
                  <a:pt x="289675" y="3464176"/>
                  <a:pt x="304800" y="3456614"/>
                </a:cubicBezTo>
                <a:cubicBezTo>
                  <a:pt x="322045" y="3447992"/>
                  <a:pt x="335308" y="3432360"/>
                  <a:pt x="352926" y="3424530"/>
                </a:cubicBezTo>
                <a:cubicBezTo>
                  <a:pt x="383831" y="3410795"/>
                  <a:pt x="417095" y="3403141"/>
                  <a:pt x="449179" y="3392446"/>
                </a:cubicBezTo>
                <a:cubicBezTo>
                  <a:pt x="465221" y="3387099"/>
                  <a:pt x="482180" y="3383966"/>
                  <a:pt x="497305" y="3376404"/>
                </a:cubicBezTo>
                <a:cubicBezTo>
                  <a:pt x="518695" y="3365709"/>
                  <a:pt x="540711" y="3356185"/>
                  <a:pt x="561474" y="3344320"/>
                </a:cubicBezTo>
                <a:cubicBezTo>
                  <a:pt x="598755" y="3323016"/>
                  <a:pt x="613160" y="3300650"/>
                  <a:pt x="657726" y="3296193"/>
                </a:cubicBezTo>
                <a:cubicBezTo>
                  <a:pt x="748337" y="3287132"/>
                  <a:pt x="839537" y="3285498"/>
                  <a:pt x="930442" y="3280151"/>
                </a:cubicBezTo>
                <a:cubicBezTo>
                  <a:pt x="962145" y="3269583"/>
                  <a:pt x="1004078" y="3260295"/>
                  <a:pt x="1026695" y="3232025"/>
                </a:cubicBezTo>
                <a:cubicBezTo>
                  <a:pt x="1037259" y="3218821"/>
                  <a:pt x="1035175" y="3199024"/>
                  <a:pt x="1042737" y="3183899"/>
                </a:cubicBezTo>
                <a:cubicBezTo>
                  <a:pt x="1051359" y="3166654"/>
                  <a:pt x="1061923" y="3150103"/>
                  <a:pt x="1074821" y="3135772"/>
                </a:cubicBezTo>
                <a:cubicBezTo>
                  <a:pt x="1110233" y="3096425"/>
                  <a:pt x="1149684" y="3060910"/>
                  <a:pt x="1187116" y="3023478"/>
                </a:cubicBezTo>
                <a:cubicBezTo>
                  <a:pt x="1197811" y="3012783"/>
                  <a:pt x="1210810" y="3003978"/>
                  <a:pt x="1219200" y="2991393"/>
                </a:cubicBezTo>
                <a:cubicBezTo>
                  <a:pt x="1240589" y="2959309"/>
                  <a:pt x="1251284" y="2916530"/>
                  <a:pt x="1283368" y="2895141"/>
                </a:cubicBezTo>
                <a:cubicBezTo>
                  <a:pt x="1299410" y="2884446"/>
                  <a:pt x="1314250" y="2871679"/>
                  <a:pt x="1331495" y="2863056"/>
                </a:cubicBezTo>
                <a:cubicBezTo>
                  <a:pt x="1354509" y="2851549"/>
                  <a:pt x="1423230" y="2836112"/>
                  <a:pt x="1443790" y="2830972"/>
                </a:cubicBezTo>
                <a:cubicBezTo>
                  <a:pt x="1459832" y="2820277"/>
                  <a:pt x="1474671" y="2807510"/>
                  <a:pt x="1491916" y="2798888"/>
                </a:cubicBezTo>
                <a:cubicBezTo>
                  <a:pt x="1565663" y="2762014"/>
                  <a:pt x="1564812" y="2771186"/>
                  <a:pt x="1636295" y="2750762"/>
                </a:cubicBezTo>
                <a:cubicBezTo>
                  <a:pt x="1652554" y="2746117"/>
                  <a:pt x="1668379" y="2740067"/>
                  <a:pt x="1684421" y="2734720"/>
                </a:cubicBezTo>
                <a:cubicBezTo>
                  <a:pt x="1941095" y="2777499"/>
                  <a:pt x="1812758" y="2777499"/>
                  <a:pt x="2069432" y="2734720"/>
                </a:cubicBezTo>
                <a:cubicBezTo>
                  <a:pt x="2064085" y="2633120"/>
                  <a:pt x="2060906" y="2531383"/>
                  <a:pt x="2053390" y="2429920"/>
                </a:cubicBezTo>
                <a:cubicBezTo>
                  <a:pt x="2050505" y="2390974"/>
                  <a:pt x="2044996" y="2300839"/>
                  <a:pt x="2021305" y="2253456"/>
                </a:cubicBezTo>
                <a:cubicBezTo>
                  <a:pt x="2012683" y="2236211"/>
                  <a:pt x="1999916" y="2221372"/>
                  <a:pt x="1989221" y="2205330"/>
                </a:cubicBezTo>
                <a:cubicBezTo>
                  <a:pt x="1983874" y="2173246"/>
                  <a:pt x="1980235" y="2140830"/>
                  <a:pt x="1973179" y="2109078"/>
                </a:cubicBezTo>
                <a:cubicBezTo>
                  <a:pt x="1969511" y="2092571"/>
                  <a:pt x="1957137" y="2077861"/>
                  <a:pt x="1957137" y="2060951"/>
                </a:cubicBezTo>
                <a:cubicBezTo>
                  <a:pt x="1957137" y="1836298"/>
                  <a:pt x="1930043" y="1607656"/>
                  <a:pt x="1973179" y="1387183"/>
                </a:cubicBezTo>
                <a:cubicBezTo>
                  <a:pt x="1982363" y="1340245"/>
                  <a:pt x="2101516" y="1323014"/>
                  <a:pt x="2101516" y="1323014"/>
                </a:cubicBezTo>
                <a:cubicBezTo>
                  <a:pt x="2112211" y="1306972"/>
                  <a:pt x="2119090" y="1287584"/>
                  <a:pt x="2133600" y="1274888"/>
                </a:cubicBezTo>
                <a:cubicBezTo>
                  <a:pt x="2209998" y="1208040"/>
                  <a:pt x="2214285" y="1214612"/>
                  <a:pt x="2294021" y="1194678"/>
                </a:cubicBezTo>
                <a:lnTo>
                  <a:pt x="2999874" y="1210720"/>
                </a:lnTo>
                <a:cubicBezTo>
                  <a:pt x="3016768" y="1211439"/>
                  <a:pt x="3036043" y="1214805"/>
                  <a:pt x="3048000" y="1226762"/>
                </a:cubicBezTo>
                <a:cubicBezTo>
                  <a:pt x="3075266" y="1254028"/>
                  <a:pt x="3112168" y="1323014"/>
                  <a:pt x="3112168" y="1323014"/>
                </a:cubicBezTo>
                <a:cubicBezTo>
                  <a:pt x="3117516" y="1397877"/>
                  <a:pt x="3119441" y="1473064"/>
                  <a:pt x="3128211" y="1547604"/>
                </a:cubicBezTo>
                <a:cubicBezTo>
                  <a:pt x="3130187" y="1564398"/>
                  <a:pt x="3133690" y="1582526"/>
                  <a:pt x="3144253" y="1595730"/>
                </a:cubicBezTo>
                <a:cubicBezTo>
                  <a:pt x="3156297" y="1610785"/>
                  <a:pt x="3176337" y="1617119"/>
                  <a:pt x="3192379" y="1627814"/>
                </a:cubicBezTo>
                <a:cubicBezTo>
                  <a:pt x="3203074" y="1643856"/>
                  <a:pt x="3224370" y="1656661"/>
                  <a:pt x="3224463" y="1675941"/>
                </a:cubicBezTo>
                <a:cubicBezTo>
                  <a:pt x="3229733" y="2772152"/>
                  <a:pt x="3223716" y="3868455"/>
                  <a:pt x="3208421" y="4964572"/>
                </a:cubicBezTo>
                <a:cubicBezTo>
                  <a:pt x="3207660" y="5019099"/>
                  <a:pt x="3176337" y="5124993"/>
                  <a:pt x="3176337" y="5124993"/>
                </a:cubicBezTo>
                <a:cubicBezTo>
                  <a:pt x="3206050" y="5495489"/>
                  <a:pt x="3085286" y="6763759"/>
                  <a:pt x="3240360" y="7107518"/>
                </a:cubicBezTo>
                <a:cubicBezTo>
                  <a:pt x="3395434" y="7451277"/>
                  <a:pt x="3842060" y="7189105"/>
                  <a:pt x="4106779" y="7187547"/>
                </a:cubicBezTo>
                <a:cubicBezTo>
                  <a:pt x="4371498" y="7185989"/>
                  <a:pt x="4743116" y="7309393"/>
                  <a:pt x="4828674" y="7098172"/>
                </a:cubicBezTo>
                <a:cubicBezTo>
                  <a:pt x="4823327" y="6948446"/>
                  <a:pt x="4821430" y="6798556"/>
                  <a:pt x="4812632" y="6648993"/>
                </a:cubicBezTo>
                <a:cubicBezTo>
                  <a:pt x="4810722" y="6616523"/>
                  <a:pt x="4796590" y="6585268"/>
                  <a:pt x="4796590" y="6552741"/>
                </a:cubicBezTo>
                <a:cubicBezTo>
                  <a:pt x="4796590" y="4820185"/>
                  <a:pt x="4796689" y="3087581"/>
                  <a:pt x="4812632" y="1355099"/>
                </a:cubicBezTo>
                <a:cubicBezTo>
                  <a:pt x="4812771" y="1339975"/>
                  <a:pt x="4832906" y="1332462"/>
                  <a:pt x="4844716" y="1323014"/>
                </a:cubicBezTo>
                <a:cubicBezTo>
                  <a:pt x="4859771" y="1310970"/>
                  <a:pt x="4878031" y="1303273"/>
                  <a:pt x="4892842" y="1290930"/>
                </a:cubicBezTo>
                <a:cubicBezTo>
                  <a:pt x="4933656" y="1256918"/>
                  <a:pt x="4939892" y="1231807"/>
                  <a:pt x="4989095" y="1210720"/>
                </a:cubicBezTo>
                <a:cubicBezTo>
                  <a:pt x="5009360" y="1202035"/>
                  <a:pt x="5031236" y="1195636"/>
                  <a:pt x="5053263" y="1194678"/>
                </a:cubicBezTo>
                <a:cubicBezTo>
                  <a:pt x="5277704" y="1184919"/>
                  <a:pt x="5502442" y="1183983"/>
                  <a:pt x="5727032" y="1178635"/>
                </a:cubicBezTo>
                <a:cubicBezTo>
                  <a:pt x="5743074" y="1183983"/>
                  <a:pt x="5761954" y="1184114"/>
                  <a:pt x="5775158" y="1194678"/>
                </a:cubicBezTo>
                <a:cubicBezTo>
                  <a:pt x="5858207" y="1261118"/>
                  <a:pt x="5748446" y="1229832"/>
                  <a:pt x="5855368" y="1290930"/>
                </a:cubicBezTo>
                <a:cubicBezTo>
                  <a:pt x="5874511" y="1301869"/>
                  <a:pt x="5898147" y="1301625"/>
                  <a:pt x="5919537" y="1306972"/>
                </a:cubicBezTo>
                <a:cubicBezTo>
                  <a:pt x="5956297" y="1454013"/>
                  <a:pt x="5927161" y="1398619"/>
                  <a:pt x="5983705" y="1483435"/>
                </a:cubicBezTo>
                <a:cubicBezTo>
                  <a:pt x="5991433" y="1784844"/>
                  <a:pt x="5950086" y="1943288"/>
                  <a:pt x="6015790" y="2173246"/>
                </a:cubicBezTo>
                <a:cubicBezTo>
                  <a:pt x="6020436" y="2189505"/>
                  <a:pt x="6026485" y="2205330"/>
                  <a:pt x="6031832" y="2221372"/>
                </a:cubicBezTo>
                <a:cubicBezTo>
                  <a:pt x="6055766" y="2843657"/>
                  <a:pt x="5906924" y="2563820"/>
                  <a:pt x="6224337" y="2654509"/>
                </a:cubicBezTo>
                <a:cubicBezTo>
                  <a:pt x="6246151" y="2660742"/>
                  <a:pt x="6256421" y="2686593"/>
                  <a:pt x="6272463" y="2702635"/>
                </a:cubicBezTo>
                <a:cubicBezTo>
                  <a:pt x="6277810" y="2718677"/>
                  <a:pt x="6276548" y="2738805"/>
                  <a:pt x="6288505" y="2750762"/>
                </a:cubicBezTo>
                <a:cubicBezTo>
                  <a:pt x="6300462" y="2762719"/>
                  <a:pt x="6319815" y="2765034"/>
                  <a:pt x="6336632" y="2766804"/>
                </a:cubicBezTo>
                <a:cubicBezTo>
                  <a:pt x="6421886" y="2775778"/>
                  <a:pt x="6507747" y="2777499"/>
                  <a:pt x="6593305" y="2782846"/>
                </a:cubicBezTo>
                <a:cubicBezTo>
                  <a:pt x="6620042" y="2788193"/>
                  <a:pt x="6647064" y="2792275"/>
                  <a:pt x="6673516" y="2798888"/>
                </a:cubicBezTo>
                <a:cubicBezTo>
                  <a:pt x="6689921" y="2802989"/>
                  <a:pt x="6704732" y="2814930"/>
                  <a:pt x="6721642" y="2814930"/>
                </a:cubicBezTo>
                <a:cubicBezTo>
                  <a:pt x="6876808" y="2814930"/>
                  <a:pt x="7031789" y="2804235"/>
                  <a:pt x="7186863" y="2798888"/>
                </a:cubicBezTo>
                <a:cubicBezTo>
                  <a:pt x="7292985" y="2374399"/>
                  <a:pt x="7215343" y="2708272"/>
                  <a:pt x="7186863" y="1611772"/>
                </a:cubicBezTo>
                <a:cubicBezTo>
                  <a:pt x="7185881" y="1573973"/>
                  <a:pt x="7177037" y="1536775"/>
                  <a:pt x="7170821" y="1499478"/>
                </a:cubicBezTo>
                <a:cubicBezTo>
                  <a:pt x="7166338" y="1472583"/>
                  <a:pt x="7163401" y="1445134"/>
                  <a:pt x="7154779" y="1419267"/>
                </a:cubicBezTo>
                <a:cubicBezTo>
                  <a:pt x="7142120" y="1381290"/>
                  <a:pt x="7076831" y="1277151"/>
                  <a:pt x="7058526" y="1258846"/>
                </a:cubicBezTo>
                <a:cubicBezTo>
                  <a:pt x="7040569" y="1240889"/>
                  <a:pt x="6992051" y="1186079"/>
                  <a:pt x="6962274" y="1178635"/>
                </a:cubicBezTo>
                <a:cubicBezTo>
                  <a:pt x="6915297" y="1166891"/>
                  <a:pt x="6866203" y="1165925"/>
                  <a:pt x="6817895" y="1162593"/>
                </a:cubicBezTo>
                <a:cubicBezTo>
                  <a:pt x="6711068" y="1155226"/>
                  <a:pt x="6604000" y="1151898"/>
                  <a:pt x="6497053" y="1146551"/>
                </a:cubicBezTo>
                <a:cubicBezTo>
                  <a:pt x="6475663" y="1141204"/>
                  <a:pt x="6454084" y="1136566"/>
                  <a:pt x="6432884" y="1130509"/>
                </a:cubicBezTo>
                <a:cubicBezTo>
                  <a:pt x="6271774" y="1084478"/>
                  <a:pt x="6521205" y="1148579"/>
                  <a:pt x="6320590" y="1098425"/>
                </a:cubicBezTo>
                <a:cubicBezTo>
                  <a:pt x="6146130" y="923970"/>
                  <a:pt x="6448663" y="1216929"/>
                  <a:pt x="6240379" y="1050299"/>
                </a:cubicBezTo>
                <a:cubicBezTo>
                  <a:pt x="6225324" y="1038255"/>
                  <a:pt x="6221104" y="1016582"/>
                  <a:pt x="6208295" y="1002172"/>
                </a:cubicBezTo>
                <a:cubicBezTo>
                  <a:pt x="6056322" y="831203"/>
                  <a:pt x="6110164" y="905826"/>
                  <a:pt x="5791200" y="889878"/>
                </a:cubicBezTo>
                <a:cubicBezTo>
                  <a:pt x="5775158" y="884530"/>
                  <a:pt x="5758617" y="880496"/>
                  <a:pt x="5743074" y="873835"/>
                </a:cubicBezTo>
                <a:cubicBezTo>
                  <a:pt x="5716044" y="862251"/>
                  <a:pt x="5664637" y="829471"/>
                  <a:pt x="5630779" y="825709"/>
                </a:cubicBezTo>
                <a:cubicBezTo>
                  <a:pt x="5550882" y="816832"/>
                  <a:pt x="5470358" y="815014"/>
                  <a:pt x="5390147" y="809667"/>
                </a:cubicBezTo>
                <a:cubicBezTo>
                  <a:pt x="5333716" y="795559"/>
                  <a:pt x="5312143" y="795096"/>
                  <a:pt x="5261811" y="761541"/>
                </a:cubicBezTo>
                <a:cubicBezTo>
                  <a:pt x="5199715" y="720144"/>
                  <a:pt x="5263187" y="732338"/>
                  <a:pt x="5181600" y="697372"/>
                </a:cubicBezTo>
                <a:cubicBezTo>
                  <a:pt x="5109586" y="666509"/>
                  <a:pt x="4883680" y="665747"/>
                  <a:pt x="4876800" y="665288"/>
                </a:cubicBezTo>
                <a:cubicBezTo>
                  <a:pt x="4860758" y="654593"/>
                  <a:pt x="4846292" y="641034"/>
                  <a:pt x="4828674" y="633204"/>
                </a:cubicBezTo>
                <a:cubicBezTo>
                  <a:pt x="4752408" y="599308"/>
                  <a:pt x="4716880" y="598530"/>
                  <a:pt x="4636168" y="585078"/>
                </a:cubicBezTo>
                <a:cubicBezTo>
                  <a:pt x="4620126" y="579730"/>
                  <a:pt x="4604549" y="572703"/>
                  <a:pt x="4588042" y="569035"/>
                </a:cubicBezTo>
                <a:cubicBezTo>
                  <a:pt x="4497171" y="548841"/>
                  <a:pt x="4460569" y="553137"/>
                  <a:pt x="4363453" y="536951"/>
                </a:cubicBezTo>
                <a:cubicBezTo>
                  <a:pt x="4341705" y="533326"/>
                  <a:pt x="4320976" y="524853"/>
                  <a:pt x="4299284" y="520909"/>
                </a:cubicBezTo>
                <a:cubicBezTo>
                  <a:pt x="4262083" y="514145"/>
                  <a:pt x="4224421" y="510214"/>
                  <a:pt x="4186990" y="504867"/>
                </a:cubicBezTo>
                <a:cubicBezTo>
                  <a:pt x="4121689" y="483100"/>
                  <a:pt x="4139441" y="494654"/>
                  <a:pt x="4074695" y="440699"/>
                </a:cubicBezTo>
                <a:cubicBezTo>
                  <a:pt x="4036596" y="408949"/>
                  <a:pt x="4045485" y="399197"/>
                  <a:pt x="3994484" y="376530"/>
                </a:cubicBezTo>
                <a:cubicBezTo>
                  <a:pt x="3935303" y="350228"/>
                  <a:pt x="3828163" y="326929"/>
                  <a:pt x="3769895" y="312362"/>
                </a:cubicBezTo>
                <a:cubicBezTo>
                  <a:pt x="3748505" y="307015"/>
                  <a:pt x="3726643" y="303292"/>
                  <a:pt x="3705726" y="296320"/>
                </a:cubicBezTo>
                <a:cubicBezTo>
                  <a:pt x="3675310" y="286181"/>
                  <a:pt x="3623642" y="267592"/>
                  <a:pt x="3593432" y="264235"/>
                </a:cubicBezTo>
                <a:cubicBezTo>
                  <a:pt x="3518837" y="255946"/>
                  <a:pt x="3443558" y="255309"/>
                  <a:pt x="3368842" y="248193"/>
                </a:cubicBezTo>
                <a:cubicBezTo>
                  <a:pt x="3331201" y="244608"/>
                  <a:pt x="3293979" y="237498"/>
                  <a:pt x="3256547" y="232151"/>
                </a:cubicBezTo>
                <a:cubicBezTo>
                  <a:pt x="3240505" y="226804"/>
                  <a:pt x="3223964" y="222770"/>
                  <a:pt x="3208421" y="216109"/>
                </a:cubicBezTo>
                <a:cubicBezTo>
                  <a:pt x="3186441" y="206689"/>
                  <a:pt x="3166644" y="192422"/>
                  <a:pt x="3144253" y="184025"/>
                </a:cubicBezTo>
                <a:cubicBezTo>
                  <a:pt x="3123609" y="176284"/>
                  <a:pt x="3101474" y="173330"/>
                  <a:pt x="3080084" y="167983"/>
                </a:cubicBezTo>
                <a:cubicBezTo>
                  <a:pt x="3048000" y="146593"/>
                  <a:pt x="3011099" y="131080"/>
                  <a:pt x="2983832" y="103814"/>
                </a:cubicBezTo>
                <a:cubicBezTo>
                  <a:pt x="2973137" y="93119"/>
                  <a:pt x="2965275" y="78494"/>
                  <a:pt x="2951747" y="71730"/>
                </a:cubicBezTo>
                <a:cubicBezTo>
                  <a:pt x="2932027" y="61870"/>
                  <a:pt x="2908778" y="61745"/>
                  <a:pt x="2887579" y="55688"/>
                </a:cubicBezTo>
                <a:cubicBezTo>
                  <a:pt x="2871320" y="51043"/>
                  <a:pt x="2855495" y="44993"/>
                  <a:pt x="2839453" y="39646"/>
                </a:cubicBezTo>
                <a:cubicBezTo>
                  <a:pt x="2799806" y="0"/>
                  <a:pt x="2822493" y="7562"/>
                  <a:pt x="2775284" y="7562"/>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p:txBody>
          <a:bodyPr/>
          <a:lstStyle/>
          <a:p>
            <a:r>
              <a:rPr lang="en-US" dirty="0" smtClean="0"/>
              <a:t>Example 2C – I-NNI Link a failure </a:t>
            </a:r>
            <a:r>
              <a:rPr lang="en-US" dirty="0" smtClean="0">
                <a:sym typeface="Wingdings" pitchFamily="2" charset="2"/>
              </a:rPr>
              <a:t> BVLAN S reroute</a:t>
            </a:r>
            <a:endParaRPr lang="en-GB" dirty="0"/>
          </a:p>
        </p:txBody>
      </p:sp>
      <p:sp>
        <p:nvSpPr>
          <p:cNvPr id="177" name="TextBox 176"/>
          <p:cNvSpPr txBox="1"/>
          <p:nvPr/>
        </p:nvSpPr>
        <p:spPr>
          <a:xfrm>
            <a:off x="640160" y="980108"/>
            <a:ext cx="11521280" cy="338554"/>
          </a:xfrm>
          <a:prstGeom prst="rect">
            <a:avLst/>
          </a:prstGeom>
          <a:noFill/>
        </p:spPr>
        <p:txBody>
          <a:bodyPr wrap="square" rtlCol="0">
            <a:spAutoFit/>
          </a:bodyPr>
          <a:lstStyle/>
          <a:p>
            <a:r>
              <a:rPr lang="en-US" sz="1600" dirty="0" smtClean="0"/>
              <a:t>….</a:t>
            </a:r>
          </a:p>
        </p:txBody>
      </p:sp>
      <p:grpSp>
        <p:nvGrpSpPr>
          <p:cNvPr id="192" name="Group 191"/>
          <p:cNvGrpSpPr/>
          <p:nvPr/>
        </p:nvGrpSpPr>
        <p:grpSpPr>
          <a:xfrm>
            <a:off x="208112" y="1920280"/>
            <a:ext cx="11161240" cy="7680920"/>
            <a:chOff x="208112" y="1920280"/>
            <a:chExt cx="11161240" cy="7680920"/>
          </a:xfrm>
        </p:grpSpPr>
        <p:sp>
          <p:nvSpPr>
            <p:cNvPr id="296" name="TextBox 295"/>
            <p:cNvSpPr txBox="1"/>
            <p:nvPr/>
          </p:nvSpPr>
          <p:spPr>
            <a:xfrm rot="5400000">
              <a:off x="10628365" y="8509304"/>
              <a:ext cx="432052" cy="215444"/>
            </a:xfrm>
            <a:prstGeom prst="rect">
              <a:avLst/>
            </a:prstGeom>
            <a:solidFill>
              <a:schemeClr val="bg1"/>
            </a:solidFill>
          </p:spPr>
          <p:txBody>
            <a:bodyPr wrap="square" lIns="0" tIns="0" rIns="0" bIns="0" rtlCol="0">
              <a:spAutoFit/>
            </a:bodyPr>
            <a:lstStyle/>
            <a:p>
              <a:pPr algn="ctr"/>
              <a:r>
                <a:rPr lang="en-US" sz="1400" dirty="0" smtClean="0"/>
                <a:t>PNP</a:t>
              </a:r>
              <a:endParaRPr lang="en-GB" sz="1400" dirty="0"/>
            </a:p>
          </p:txBody>
        </p:sp>
        <p:sp>
          <p:nvSpPr>
            <p:cNvPr id="25" name="Rectangle 24"/>
            <p:cNvSpPr/>
            <p:nvPr/>
          </p:nvSpPr>
          <p:spPr bwMode="auto">
            <a:xfrm>
              <a:off x="1864296" y="4512568"/>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2" name="Rectangle 1"/>
            <p:cNvSpPr/>
            <p:nvPr/>
          </p:nvSpPr>
          <p:spPr bwMode="auto">
            <a:xfrm>
              <a:off x="186429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 name="Rectangle 2"/>
            <p:cNvSpPr/>
            <p:nvPr/>
          </p:nvSpPr>
          <p:spPr bwMode="auto">
            <a:xfrm>
              <a:off x="186429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 name="Rectangle 3"/>
            <p:cNvSpPr/>
            <p:nvPr/>
          </p:nvSpPr>
          <p:spPr bwMode="auto">
            <a:xfrm>
              <a:off x="186429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a:off x="1864296"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864296"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64296"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a:off x="2872408"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2872408"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2872408"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72408"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72408"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72408"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3880520"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388052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388052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80520"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80520"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1864296" y="5016624"/>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a:t>
              </a:r>
              <a:r>
                <a:rPr kumimoji="0" lang="en-US" sz="1200" b="1" i="0" u="none" strike="noStrike" cap="none" normalizeH="0" dirty="0" smtClean="0">
                  <a:ln>
                    <a:noFill/>
                  </a:ln>
                  <a:solidFill>
                    <a:schemeClr val="tx1"/>
                  </a:solidFill>
                  <a:effectLst/>
                  <a:latin typeface="Arial" charset="0"/>
                  <a:ea typeface="MS PGothic" pitchFamily="34" charset="-128"/>
                </a:rPr>
                <a:t>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1" name="TextBox 20"/>
            <p:cNvSpPr txBox="1"/>
            <p:nvPr/>
          </p:nvSpPr>
          <p:spPr>
            <a:xfrm>
              <a:off x="3066830" y="4903966"/>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22" name="TextBox 21"/>
            <p:cNvSpPr txBox="1"/>
            <p:nvPr/>
          </p:nvSpPr>
          <p:spPr>
            <a:xfrm>
              <a:off x="4146950" y="4460305"/>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23" name="TextBox 22"/>
            <p:cNvSpPr txBox="1"/>
            <p:nvPr/>
          </p:nvSpPr>
          <p:spPr>
            <a:xfrm>
              <a:off x="3066830" y="4440560"/>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24" name="TextBox 23"/>
            <p:cNvSpPr txBox="1"/>
            <p:nvPr/>
          </p:nvSpPr>
          <p:spPr>
            <a:xfrm>
              <a:off x="2080320" y="4420815"/>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sp>
          <p:nvSpPr>
            <p:cNvPr id="55" name="Isosceles Triangle 54"/>
            <p:cNvSpPr/>
            <p:nvPr/>
          </p:nvSpPr>
          <p:spPr bwMode="auto">
            <a:xfrm flipV="1">
              <a:off x="1072208" y="4296544"/>
              <a:ext cx="216024" cy="21602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208112" y="3648472"/>
              <a:ext cx="1296144" cy="646331"/>
            </a:xfrm>
            <a:prstGeom prst="rect">
              <a:avLst/>
            </a:prstGeom>
            <a:noFill/>
          </p:spPr>
          <p:txBody>
            <a:bodyPr wrap="square" rtlCol="0">
              <a:spAutoFit/>
            </a:bodyPr>
            <a:lstStyle/>
            <a:p>
              <a:pPr algn="r"/>
              <a:r>
                <a:rPr lang="en-US" sz="1800" dirty="0" smtClean="0"/>
                <a:t>E-NNI</a:t>
              </a:r>
            </a:p>
            <a:p>
              <a:pPr algn="r"/>
              <a:r>
                <a:rPr lang="en-US" sz="1800" dirty="0" smtClean="0"/>
                <a:t> UP MEPs</a:t>
              </a:r>
              <a:endParaRPr lang="en-GB" sz="1800" dirty="0"/>
            </a:p>
          </p:txBody>
        </p:sp>
        <p:cxnSp>
          <p:nvCxnSpPr>
            <p:cNvPr id="47" name="Straight Connector 46"/>
            <p:cNvCxnSpPr/>
            <p:nvPr/>
          </p:nvCxnSpPr>
          <p:spPr bwMode="auto">
            <a:xfrm>
              <a:off x="2296344" y="1992288"/>
              <a:ext cx="0"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48" name="Straight Connector 47"/>
            <p:cNvCxnSpPr/>
            <p:nvPr/>
          </p:nvCxnSpPr>
          <p:spPr bwMode="auto">
            <a:xfrm flipH="1">
              <a:off x="3304456" y="1992288"/>
              <a:ext cx="4392488"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57" name="TextBox 56"/>
            <p:cNvSpPr txBox="1"/>
            <p:nvPr/>
          </p:nvSpPr>
          <p:spPr>
            <a:xfrm>
              <a:off x="2296344"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1</a:t>
              </a:r>
              <a:endParaRPr lang="en-GB" sz="1400" dirty="0">
                <a:solidFill>
                  <a:srgbClr val="C00000"/>
                </a:solidFill>
              </a:endParaRPr>
            </a:p>
          </p:txBody>
        </p:sp>
        <p:sp>
          <p:nvSpPr>
            <p:cNvPr id="58" name="TextBox 57"/>
            <p:cNvSpPr txBox="1"/>
            <p:nvPr/>
          </p:nvSpPr>
          <p:spPr>
            <a:xfrm>
              <a:off x="3448472"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2</a:t>
              </a:r>
              <a:endParaRPr lang="en-GB" sz="1400" dirty="0">
                <a:solidFill>
                  <a:srgbClr val="C00000"/>
                </a:solidFill>
              </a:endParaRPr>
            </a:p>
          </p:txBody>
        </p:sp>
        <p:sp>
          <p:nvSpPr>
            <p:cNvPr id="52" name="Rectangle 51"/>
            <p:cNvSpPr/>
            <p:nvPr/>
          </p:nvSpPr>
          <p:spPr bwMode="auto">
            <a:xfrm flipH="1">
              <a:off x="7768952" y="4512568"/>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53" name="Rectangle 52"/>
            <p:cNvSpPr/>
            <p:nvPr/>
          </p:nvSpPr>
          <p:spPr bwMode="auto">
            <a:xfrm flipH="1">
              <a:off x="978517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 name="Rectangle 60"/>
            <p:cNvSpPr/>
            <p:nvPr/>
          </p:nvSpPr>
          <p:spPr bwMode="auto">
            <a:xfrm flipH="1">
              <a:off x="978517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flipH="1">
              <a:off x="978517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5" name="Rectangle 64"/>
            <p:cNvSpPr/>
            <p:nvPr/>
          </p:nvSpPr>
          <p:spPr bwMode="auto">
            <a:xfrm flipH="1">
              <a:off x="9785176"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6" name="Rectangle 65"/>
            <p:cNvSpPr/>
            <p:nvPr/>
          </p:nvSpPr>
          <p:spPr bwMode="auto">
            <a:xfrm flipH="1">
              <a:off x="9785176"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flipH="1">
              <a:off x="9785176"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flipH="1">
              <a:off x="877706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9" name="Rectangle 68"/>
            <p:cNvSpPr/>
            <p:nvPr/>
          </p:nvSpPr>
          <p:spPr bwMode="auto">
            <a:xfrm flipH="1">
              <a:off x="8777064"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0" name="Rectangle 69"/>
            <p:cNvSpPr/>
            <p:nvPr/>
          </p:nvSpPr>
          <p:spPr bwMode="auto">
            <a:xfrm flipH="1">
              <a:off x="8777064"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1" name="Rectangle 70"/>
            <p:cNvSpPr/>
            <p:nvPr/>
          </p:nvSpPr>
          <p:spPr bwMode="auto">
            <a:xfrm flipH="1">
              <a:off x="8777064"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flipH="1">
              <a:off x="8777064"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flipH="1">
              <a:off x="8777064"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4" name="Rectangle 73"/>
            <p:cNvSpPr/>
            <p:nvPr/>
          </p:nvSpPr>
          <p:spPr bwMode="auto">
            <a:xfrm flipH="1">
              <a:off x="776895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5" name="Rectangle 74"/>
            <p:cNvSpPr/>
            <p:nvPr/>
          </p:nvSpPr>
          <p:spPr bwMode="auto">
            <a:xfrm flipH="1">
              <a:off x="7768952"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6" name="Rectangle 75"/>
            <p:cNvSpPr/>
            <p:nvPr/>
          </p:nvSpPr>
          <p:spPr bwMode="auto">
            <a:xfrm flipH="1">
              <a:off x="7768952"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7" name="Rectangle 76"/>
            <p:cNvSpPr/>
            <p:nvPr/>
          </p:nvSpPr>
          <p:spPr bwMode="auto">
            <a:xfrm flipH="1">
              <a:off x="7768952"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8" name="Rectangle 77"/>
            <p:cNvSpPr/>
            <p:nvPr/>
          </p:nvSpPr>
          <p:spPr bwMode="auto">
            <a:xfrm flipH="1">
              <a:off x="7768952"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 name="Rectangle 79"/>
            <p:cNvSpPr/>
            <p:nvPr/>
          </p:nvSpPr>
          <p:spPr bwMode="auto">
            <a:xfrm flipH="1">
              <a:off x="7768952" y="5016624"/>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81" name="TextBox 80"/>
            <p:cNvSpPr txBox="1"/>
            <p:nvPr/>
          </p:nvSpPr>
          <p:spPr>
            <a:xfrm flipH="1">
              <a:off x="8916915" y="4903966"/>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82" name="TextBox 81"/>
            <p:cNvSpPr txBox="1"/>
            <p:nvPr/>
          </p:nvSpPr>
          <p:spPr>
            <a:xfrm flipH="1">
              <a:off x="7953501" y="4440560"/>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83" name="TextBox 82"/>
            <p:cNvSpPr txBox="1"/>
            <p:nvPr/>
          </p:nvSpPr>
          <p:spPr>
            <a:xfrm flipH="1">
              <a:off x="8911207" y="4440560"/>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84" name="TextBox 83"/>
            <p:cNvSpPr txBox="1"/>
            <p:nvPr/>
          </p:nvSpPr>
          <p:spPr>
            <a:xfrm flipH="1">
              <a:off x="9969725" y="4420815"/>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cxnSp>
          <p:nvCxnSpPr>
            <p:cNvPr id="88" name="Straight Connector 87"/>
            <p:cNvCxnSpPr/>
            <p:nvPr/>
          </p:nvCxnSpPr>
          <p:spPr bwMode="auto">
            <a:xfrm>
              <a:off x="10289232" y="1920280"/>
              <a:ext cx="0" cy="1296144"/>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89" name="Straight Connector 88"/>
            <p:cNvCxnSpPr/>
            <p:nvPr/>
          </p:nvCxnSpPr>
          <p:spPr bwMode="auto">
            <a:xfrm>
              <a:off x="5032648" y="2064296"/>
              <a:ext cx="4248472" cy="1152128"/>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91" name="TextBox 90"/>
            <p:cNvSpPr txBox="1"/>
            <p:nvPr/>
          </p:nvSpPr>
          <p:spPr>
            <a:xfrm flipH="1">
              <a:off x="9588399"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4</a:t>
              </a:r>
              <a:endParaRPr lang="en-GB" sz="1400" dirty="0">
                <a:solidFill>
                  <a:srgbClr val="C00000"/>
                </a:solidFill>
              </a:endParaRPr>
            </a:p>
          </p:txBody>
        </p:sp>
        <p:sp>
          <p:nvSpPr>
            <p:cNvPr id="92" name="TextBox 91"/>
            <p:cNvSpPr txBox="1"/>
            <p:nvPr/>
          </p:nvSpPr>
          <p:spPr>
            <a:xfrm flipH="1">
              <a:off x="8201000"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3</a:t>
              </a:r>
              <a:endParaRPr lang="en-GB" sz="1400" dirty="0">
                <a:solidFill>
                  <a:srgbClr val="C00000"/>
                </a:solidFill>
              </a:endParaRPr>
            </a:p>
          </p:txBody>
        </p:sp>
        <p:grpSp>
          <p:nvGrpSpPr>
            <p:cNvPr id="19" name="Group 184"/>
            <p:cNvGrpSpPr/>
            <p:nvPr/>
          </p:nvGrpSpPr>
          <p:grpSpPr>
            <a:xfrm>
              <a:off x="1216224" y="2352328"/>
              <a:ext cx="10153128" cy="56148"/>
              <a:chOff x="1216224" y="3576464"/>
              <a:chExt cx="10153128" cy="56148"/>
            </a:xfrm>
          </p:grpSpPr>
          <p:cxnSp>
            <p:nvCxnSpPr>
              <p:cNvPr id="183" name="Straight Connector 182"/>
              <p:cNvCxnSpPr/>
              <p:nvPr/>
            </p:nvCxnSpPr>
            <p:spPr bwMode="auto">
              <a:xfrm>
                <a:off x="1216224" y="3576464"/>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a:off x="1216224" y="3632612"/>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86" name="TextBox 185"/>
            <p:cNvSpPr txBox="1"/>
            <p:nvPr/>
          </p:nvSpPr>
          <p:spPr>
            <a:xfrm>
              <a:off x="496144" y="2208312"/>
              <a:ext cx="742511" cy="338554"/>
            </a:xfrm>
            <a:prstGeom prst="rect">
              <a:avLst/>
            </a:prstGeom>
            <a:noFill/>
          </p:spPr>
          <p:txBody>
            <a:bodyPr wrap="none" rtlCol="0">
              <a:spAutoFit/>
            </a:bodyPr>
            <a:lstStyle/>
            <a:p>
              <a:r>
                <a:rPr lang="en-US" sz="1600" dirty="0" smtClean="0"/>
                <a:t>E-NNI</a:t>
              </a:r>
            </a:p>
          </p:txBody>
        </p:sp>
        <p:sp>
          <p:nvSpPr>
            <p:cNvPr id="187" name="TextBox 186"/>
            <p:cNvSpPr txBox="1"/>
            <p:nvPr/>
          </p:nvSpPr>
          <p:spPr>
            <a:xfrm rot="16200000" flipH="1">
              <a:off x="1447345" y="3648764"/>
              <a:ext cx="504060" cy="215444"/>
            </a:xfrm>
            <a:prstGeom prst="rect">
              <a:avLst/>
            </a:prstGeom>
            <a:solidFill>
              <a:schemeClr val="bg1"/>
            </a:solidFill>
          </p:spPr>
          <p:txBody>
            <a:bodyPr wrap="square" lIns="0" tIns="0" rIns="0" bIns="0" rtlCol="0">
              <a:spAutoFit/>
            </a:bodyPr>
            <a:lstStyle/>
            <a:p>
              <a:pPr algn="ctr"/>
              <a:r>
                <a:rPr lang="en-US" sz="1400" dirty="0" smtClean="0"/>
                <a:t>CNP</a:t>
              </a:r>
              <a:endParaRPr lang="en-GB" sz="1400" dirty="0"/>
            </a:p>
          </p:txBody>
        </p:sp>
        <p:sp>
          <p:nvSpPr>
            <p:cNvPr id="190" name="TextBox 189"/>
            <p:cNvSpPr txBox="1"/>
            <p:nvPr/>
          </p:nvSpPr>
          <p:spPr>
            <a:xfrm rot="16200000" flipH="1">
              <a:off x="7327543" y="3828783"/>
              <a:ext cx="432048"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97" name="Rectangle 96"/>
            <p:cNvSpPr/>
            <p:nvPr/>
          </p:nvSpPr>
          <p:spPr bwMode="auto">
            <a:xfrm>
              <a:off x="1864296"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a:off x="1864296"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1864296"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2872408"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2872408"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2872408"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3880520"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3880520"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 name="Rectangle 110"/>
            <p:cNvSpPr/>
            <p:nvPr/>
          </p:nvSpPr>
          <p:spPr bwMode="auto">
            <a:xfrm>
              <a:off x="3880520"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4888631"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4888631"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4888631"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4888631"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4888631"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3" name="Rectangle 132"/>
            <p:cNvSpPr/>
            <p:nvPr/>
          </p:nvSpPr>
          <p:spPr bwMode="auto">
            <a:xfrm flipH="1">
              <a:off x="2872408"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flipH="1">
              <a:off x="2872408"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flipH="1">
              <a:off x="2872408"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flipH="1">
              <a:off x="2872408"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flipH="1">
              <a:off x="2872408"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flipH="1">
              <a:off x="1864296"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flipH="1">
              <a:off x="1864296"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flipH="1">
              <a:off x="1864296"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flipH="1">
              <a:off x="1864296"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Rectangle 142"/>
            <p:cNvSpPr/>
            <p:nvPr/>
          </p:nvSpPr>
          <p:spPr bwMode="auto">
            <a:xfrm flipH="1">
              <a:off x="1864296"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TextBox 160"/>
            <p:cNvSpPr txBox="1"/>
            <p:nvPr/>
          </p:nvSpPr>
          <p:spPr>
            <a:xfrm>
              <a:off x="3016424" y="5448672"/>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162" name="TextBox 161"/>
            <p:cNvSpPr txBox="1"/>
            <p:nvPr/>
          </p:nvSpPr>
          <p:spPr>
            <a:xfrm>
              <a:off x="4081099" y="5448672"/>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163" name="TextBox 162"/>
            <p:cNvSpPr txBox="1"/>
            <p:nvPr/>
          </p:nvSpPr>
          <p:spPr>
            <a:xfrm>
              <a:off x="2008312" y="5448672"/>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188" name="TextBox 187"/>
            <p:cNvSpPr txBox="1"/>
            <p:nvPr/>
          </p:nvSpPr>
          <p:spPr>
            <a:xfrm rot="16200000" flipH="1">
              <a:off x="1525159" y="598902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155" name="Rectangle 154"/>
            <p:cNvSpPr/>
            <p:nvPr/>
          </p:nvSpPr>
          <p:spPr bwMode="auto">
            <a:xfrm>
              <a:off x="3880520"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6" name="Rectangle 155"/>
            <p:cNvSpPr/>
            <p:nvPr/>
          </p:nvSpPr>
          <p:spPr bwMode="auto">
            <a:xfrm>
              <a:off x="3880520"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2872408"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8" name="Rectangle 167"/>
            <p:cNvSpPr/>
            <p:nvPr/>
          </p:nvSpPr>
          <p:spPr bwMode="auto">
            <a:xfrm>
              <a:off x="2872408"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3" name="Rectangle 172"/>
            <p:cNvSpPr/>
            <p:nvPr/>
          </p:nvSpPr>
          <p:spPr bwMode="auto">
            <a:xfrm>
              <a:off x="1864296"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6" name="Rectangle 175"/>
            <p:cNvSpPr/>
            <p:nvPr/>
          </p:nvSpPr>
          <p:spPr bwMode="auto">
            <a:xfrm>
              <a:off x="1864296"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81" name="Straight Connector 180"/>
            <p:cNvCxnSpPr/>
            <p:nvPr/>
          </p:nvCxnSpPr>
          <p:spPr bwMode="auto">
            <a:xfrm>
              <a:off x="2368352"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a:off x="3376464"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a:off x="4384576"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3" name="Rectangle 192"/>
            <p:cNvSpPr/>
            <p:nvPr/>
          </p:nvSpPr>
          <p:spPr bwMode="auto">
            <a:xfrm>
              <a:off x="3880520"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4" name="Rectangle 193"/>
            <p:cNvSpPr/>
            <p:nvPr/>
          </p:nvSpPr>
          <p:spPr bwMode="auto">
            <a:xfrm>
              <a:off x="2872408"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7" name="Rectangle 196"/>
            <p:cNvSpPr/>
            <p:nvPr/>
          </p:nvSpPr>
          <p:spPr bwMode="auto">
            <a:xfrm>
              <a:off x="1864296"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8" name="Rectangle 197"/>
            <p:cNvSpPr/>
            <p:nvPr/>
          </p:nvSpPr>
          <p:spPr bwMode="auto">
            <a:xfrm>
              <a:off x="3880520"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9" name="Rectangle 198"/>
            <p:cNvSpPr/>
            <p:nvPr/>
          </p:nvSpPr>
          <p:spPr bwMode="auto">
            <a:xfrm>
              <a:off x="2872408"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0" name="Rectangle 199"/>
            <p:cNvSpPr/>
            <p:nvPr/>
          </p:nvSpPr>
          <p:spPr bwMode="auto">
            <a:xfrm>
              <a:off x="1864296"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1" name="Rectangle 200"/>
            <p:cNvSpPr/>
            <p:nvPr/>
          </p:nvSpPr>
          <p:spPr bwMode="auto">
            <a:xfrm>
              <a:off x="3880520"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2" name="Rectangle 201"/>
            <p:cNvSpPr/>
            <p:nvPr/>
          </p:nvSpPr>
          <p:spPr bwMode="auto">
            <a:xfrm>
              <a:off x="2872408"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3" name="Rectangle 202"/>
            <p:cNvSpPr/>
            <p:nvPr/>
          </p:nvSpPr>
          <p:spPr bwMode="auto">
            <a:xfrm>
              <a:off x="1864296"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5" name="TextBox 204"/>
            <p:cNvSpPr txBox="1"/>
            <p:nvPr/>
          </p:nvSpPr>
          <p:spPr>
            <a:xfrm rot="5400000" flipV="1">
              <a:off x="1447864" y="7028967"/>
              <a:ext cx="564578" cy="307777"/>
            </a:xfrm>
            <a:prstGeom prst="rect">
              <a:avLst/>
            </a:prstGeom>
            <a:noFill/>
          </p:spPr>
          <p:txBody>
            <a:bodyPr wrap="none" rtlCol="0" anchor="ctr">
              <a:spAutoFit/>
            </a:bodyPr>
            <a:lstStyle/>
            <a:p>
              <a:pPr algn="ctr"/>
              <a:r>
                <a:rPr lang="en-US" sz="1400" dirty="0" smtClean="0"/>
                <a:t>CBP</a:t>
              </a:r>
              <a:endParaRPr lang="en-GB" sz="1400" dirty="0"/>
            </a:p>
          </p:txBody>
        </p:sp>
        <p:sp>
          <p:nvSpPr>
            <p:cNvPr id="206" name="Rectangle 205"/>
            <p:cNvSpPr/>
            <p:nvPr/>
          </p:nvSpPr>
          <p:spPr bwMode="auto">
            <a:xfrm>
              <a:off x="1864296" y="7461596"/>
              <a:ext cx="3960440" cy="5073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ea typeface="MS PGothic" pitchFamily="34" charset="-128"/>
                </a:rPr>
                <a:t>8.6 B-VLAN MAC Relay</a:t>
              </a:r>
              <a:endParaRPr kumimoji="0" lang="en-GB" sz="1050" b="1" i="0" u="none" strike="noStrike" cap="none" normalizeH="0" baseline="0" dirty="0" smtClean="0">
                <a:ln>
                  <a:noFill/>
                </a:ln>
                <a:solidFill>
                  <a:schemeClr val="tx1"/>
                </a:solidFill>
                <a:effectLst/>
                <a:latin typeface="Arial" charset="0"/>
                <a:ea typeface="MS PGothic" pitchFamily="34" charset="-128"/>
              </a:endParaRPr>
            </a:p>
          </p:txBody>
        </p:sp>
        <p:sp>
          <p:nvSpPr>
            <p:cNvPr id="208" name="Rectangle 207"/>
            <p:cNvSpPr/>
            <p:nvPr/>
          </p:nvSpPr>
          <p:spPr bwMode="auto">
            <a:xfrm>
              <a:off x="4888632"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9" name="Rectangle 208"/>
            <p:cNvSpPr/>
            <p:nvPr/>
          </p:nvSpPr>
          <p:spPr bwMode="auto">
            <a:xfrm>
              <a:off x="4888632"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0" name="Rectangle 209"/>
            <p:cNvSpPr/>
            <p:nvPr/>
          </p:nvSpPr>
          <p:spPr bwMode="auto">
            <a:xfrm>
              <a:off x="4888632"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1" name="TextBox 210"/>
            <p:cNvSpPr txBox="1"/>
            <p:nvPr/>
          </p:nvSpPr>
          <p:spPr>
            <a:xfrm rot="5400000">
              <a:off x="4765519" y="375677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212" name="Freeform 211"/>
            <p:cNvSpPr/>
            <p:nvPr/>
          </p:nvSpPr>
          <p:spPr bwMode="auto">
            <a:xfrm>
              <a:off x="4359729" y="3238939"/>
              <a:ext cx="963385" cy="3575958"/>
            </a:xfrm>
            <a:custGeom>
              <a:avLst/>
              <a:gdLst>
                <a:gd name="connsiteX0" fmla="*/ 0 w 963385"/>
                <a:gd name="connsiteY0" fmla="*/ 195943 h 3575958"/>
                <a:gd name="connsiteX1" fmla="*/ 0 w 963385"/>
                <a:gd name="connsiteY1" fmla="*/ 0 h 3575958"/>
                <a:gd name="connsiteX2" fmla="*/ 947057 w 963385"/>
                <a:gd name="connsiteY2" fmla="*/ 0 h 3575958"/>
                <a:gd name="connsiteX3" fmla="*/ 963385 w 963385"/>
                <a:gd name="connsiteY3" fmla="*/ 3575958 h 3575958"/>
              </a:gdLst>
              <a:ahLst/>
              <a:cxnLst>
                <a:cxn ang="0">
                  <a:pos x="connsiteX0" y="connsiteY0"/>
                </a:cxn>
                <a:cxn ang="0">
                  <a:pos x="connsiteX1" y="connsiteY1"/>
                </a:cxn>
                <a:cxn ang="0">
                  <a:pos x="connsiteX2" y="connsiteY2"/>
                </a:cxn>
                <a:cxn ang="0">
                  <a:pos x="connsiteX3" y="connsiteY3"/>
                </a:cxn>
              </a:cxnLst>
              <a:rect l="l" t="t" r="r" b="b"/>
              <a:pathLst>
                <a:path w="963385" h="3575958">
                  <a:moveTo>
                    <a:pt x="0" y="195943"/>
                  </a:moveTo>
                  <a:lnTo>
                    <a:pt x="0" y="0"/>
                  </a:lnTo>
                  <a:lnTo>
                    <a:pt x="947057" y="0"/>
                  </a:lnTo>
                  <a:cubicBezTo>
                    <a:pt x="952500" y="1191986"/>
                    <a:pt x="957942" y="2383972"/>
                    <a:pt x="963385" y="3575958"/>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13" name="Rectangle 212"/>
            <p:cNvSpPr/>
            <p:nvPr/>
          </p:nvSpPr>
          <p:spPr bwMode="auto">
            <a:xfrm>
              <a:off x="7768952"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4" name="Rectangle 213"/>
            <p:cNvSpPr/>
            <p:nvPr/>
          </p:nvSpPr>
          <p:spPr bwMode="auto">
            <a:xfrm>
              <a:off x="7768952"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5" name="Rectangle 214"/>
            <p:cNvSpPr/>
            <p:nvPr/>
          </p:nvSpPr>
          <p:spPr bwMode="auto">
            <a:xfrm>
              <a:off x="7768952"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6" name="Rectangle 215"/>
            <p:cNvSpPr/>
            <p:nvPr/>
          </p:nvSpPr>
          <p:spPr bwMode="auto">
            <a:xfrm>
              <a:off x="8777064"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7" name="Rectangle 216"/>
            <p:cNvSpPr/>
            <p:nvPr/>
          </p:nvSpPr>
          <p:spPr bwMode="auto">
            <a:xfrm>
              <a:off x="8777064"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8" name="Rectangle 217"/>
            <p:cNvSpPr/>
            <p:nvPr/>
          </p:nvSpPr>
          <p:spPr bwMode="auto">
            <a:xfrm>
              <a:off x="8777064"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9" name="Rectangle 218"/>
            <p:cNvSpPr/>
            <p:nvPr/>
          </p:nvSpPr>
          <p:spPr bwMode="auto">
            <a:xfrm>
              <a:off x="9785176"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0" name="Rectangle 219"/>
            <p:cNvSpPr/>
            <p:nvPr/>
          </p:nvSpPr>
          <p:spPr bwMode="auto">
            <a:xfrm>
              <a:off x="9785176"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1" name="Rectangle 220"/>
            <p:cNvSpPr/>
            <p:nvPr/>
          </p:nvSpPr>
          <p:spPr bwMode="auto">
            <a:xfrm>
              <a:off x="9785176"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2" name="Rectangle 221"/>
            <p:cNvSpPr/>
            <p:nvPr/>
          </p:nvSpPr>
          <p:spPr bwMode="auto">
            <a:xfrm flipH="1">
              <a:off x="9785176"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3" name="Rectangle 222"/>
            <p:cNvSpPr/>
            <p:nvPr/>
          </p:nvSpPr>
          <p:spPr bwMode="auto">
            <a:xfrm flipH="1">
              <a:off x="9785176"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4" name="Rectangle 223"/>
            <p:cNvSpPr/>
            <p:nvPr/>
          </p:nvSpPr>
          <p:spPr bwMode="auto">
            <a:xfrm flipH="1">
              <a:off x="9785176"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5" name="Rectangle 224"/>
            <p:cNvSpPr/>
            <p:nvPr/>
          </p:nvSpPr>
          <p:spPr bwMode="auto">
            <a:xfrm flipH="1">
              <a:off x="9785176"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6" name="Rectangle 225"/>
            <p:cNvSpPr/>
            <p:nvPr/>
          </p:nvSpPr>
          <p:spPr bwMode="auto">
            <a:xfrm flipH="1">
              <a:off x="9785176"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8" name="Rectangle 227"/>
            <p:cNvSpPr/>
            <p:nvPr/>
          </p:nvSpPr>
          <p:spPr bwMode="auto">
            <a:xfrm flipH="1">
              <a:off x="8777064"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9" name="Rectangle 228"/>
            <p:cNvSpPr/>
            <p:nvPr/>
          </p:nvSpPr>
          <p:spPr bwMode="auto">
            <a:xfrm flipH="1">
              <a:off x="8777064"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0" name="Rectangle 229"/>
            <p:cNvSpPr/>
            <p:nvPr/>
          </p:nvSpPr>
          <p:spPr bwMode="auto">
            <a:xfrm flipH="1">
              <a:off x="8777064"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1" name="Rectangle 230"/>
            <p:cNvSpPr/>
            <p:nvPr/>
          </p:nvSpPr>
          <p:spPr bwMode="auto">
            <a:xfrm flipH="1">
              <a:off x="8777064"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2" name="Rectangle 231"/>
            <p:cNvSpPr/>
            <p:nvPr/>
          </p:nvSpPr>
          <p:spPr bwMode="auto">
            <a:xfrm flipH="1">
              <a:off x="8777064"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4" name="Rectangle 233"/>
            <p:cNvSpPr/>
            <p:nvPr/>
          </p:nvSpPr>
          <p:spPr bwMode="auto">
            <a:xfrm flipH="1">
              <a:off x="6760840"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5" name="Rectangle 234"/>
            <p:cNvSpPr/>
            <p:nvPr/>
          </p:nvSpPr>
          <p:spPr bwMode="auto">
            <a:xfrm flipH="1">
              <a:off x="6760840"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6" name="Rectangle 235"/>
            <p:cNvSpPr/>
            <p:nvPr/>
          </p:nvSpPr>
          <p:spPr bwMode="auto">
            <a:xfrm flipH="1">
              <a:off x="6760840"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7" name="Rectangle 236"/>
            <p:cNvSpPr/>
            <p:nvPr/>
          </p:nvSpPr>
          <p:spPr bwMode="auto">
            <a:xfrm flipH="1">
              <a:off x="6760840"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8" name="Rectangle 237"/>
            <p:cNvSpPr/>
            <p:nvPr/>
          </p:nvSpPr>
          <p:spPr bwMode="auto">
            <a:xfrm flipH="1">
              <a:off x="6760840"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0" name="TextBox 239"/>
            <p:cNvSpPr txBox="1"/>
            <p:nvPr/>
          </p:nvSpPr>
          <p:spPr>
            <a:xfrm rot="5400000">
              <a:off x="10650429" y="598902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241" name="Rectangle 240"/>
            <p:cNvSpPr/>
            <p:nvPr/>
          </p:nvSpPr>
          <p:spPr bwMode="auto">
            <a:xfrm>
              <a:off x="9785176"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2" name="Rectangle 241"/>
            <p:cNvSpPr/>
            <p:nvPr/>
          </p:nvSpPr>
          <p:spPr bwMode="auto">
            <a:xfrm>
              <a:off x="9785176"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3" name="Rectangle 242"/>
            <p:cNvSpPr/>
            <p:nvPr/>
          </p:nvSpPr>
          <p:spPr bwMode="auto">
            <a:xfrm>
              <a:off x="8777064"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4" name="Rectangle 243"/>
            <p:cNvSpPr/>
            <p:nvPr/>
          </p:nvSpPr>
          <p:spPr bwMode="auto">
            <a:xfrm>
              <a:off x="8777064"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5" name="Rectangle 244"/>
            <p:cNvSpPr/>
            <p:nvPr/>
          </p:nvSpPr>
          <p:spPr bwMode="auto">
            <a:xfrm>
              <a:off x="7768952"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6" name="Rectangle 245"/>
            <p:cNvSpPr/>
            <p:nvPr/>
          </p:nvSpPr>
          <p:spPr bwMode="auto">
            <a:xfrm>
              <a:off x="7768952"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47" name="Straight Connector 246"/>
            <p:cNvCxnSpPr/>
            <p:nvPr/>
          </p:nvCxnSpPr>
          <p:spPr bwMode="auto">
            <a:xfrm>
              <a:off x="8273008"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8" name="Straight Connector 247"/>
            <p:cNvCxnSpPr/>
            <p:nvPr/>
          </p:nvCxnSpPr>
          <p:spPr bwMode="auto">
            <a:xfrm>
              <a:off x="9281120"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9" name="Straight Connector 248"/>
            <p:cNvCxnSpPr/>
            <p:nvPr/>
          </p:nvCxnSpPr>
          <p:spPr bwMode="auto">
            <a:xfrm>
              <a:off x="10289232"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50" name="Rectangle 249"/>
            <p:cNvSpPr/>
            <p:nvPr/>
          </p:nvSpPr>
          <p:spPr bwMode="auto">
            <a:xfrm>
              <a:off x="9785176"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1" name="Rectangle 250"/>
            <p:cNvSpPr/>
            <p:nvPr/>
          </p:nvSpPr>
          <p:spPr bwMode="auto">
            <a:xfrm>
              <a:off x="8777064"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2" name="Rectangle 251"/>
            <p:cNvSpPr/>
            <p:nvPr/>
          </p:nvSpPr>
          <p:spPr bwMode="auto">
            <a:xfrm>
              <a:off x="7768952"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3" name="Rectangle 252"/>
            <p:cNvSpPr/>
            <p:nvPr/>
          </p:nvSpPr>
          <p:spPr bwMode="auto">
            <a:xfrm>
              <a:off x="9785176"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4" name="Rectangle 253"/>
            <p:cNvSpPr/>
            <p:nvPr/>
          </p:nvSpPr>
          <p:spPr bwMode="auto">
            <a:xfrm>
              <a:off x="8777064"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5" name="Rectangle 254"/>
            <p:cNvSpPr/>
            <p:nvPr/>
          </p:nvSpPr>
          <p:spPr bwMode="auto">
            <a:xfrm>
              <a:off x="7768952"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6" name="Rectangle 255"/>
            <p:cNvSpPr/>
            <p:nvPr/>
          </p:nvSpPr>
          <p:spPr bwMode="auto">
            <a:xfrm>
              <a:off x="9785176"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7" name="Rectangle 256"/>
            <p:cNvSpPr/>
            <p:nvPr/>
          </p:nvSpPr>
          <p:spPr bwMode="auto">
            <a:xfrm>
              <a:off x="8777064"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8" name="Rectangle 257"/>
            <p:cNvSpPr/>
            <p:nvPr/>
          </p:nvSpPr>
          <p:spPr bwMode="auto">
            <a:xfrm>
              <a:off x="7768952"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9" name="TextBox 258"/>
            <p:cNvSpPr txBox="1"/>
            <p:nvPr/>
          </p:nvSpPr>
          <p:spPr>
            <a:xfrm rot="16200000" flipH="1" flipV="1">
              <a:off x="10573134" y="7028967"/>
              <a:ext cx="564578" cy="307777"/>
            </a:xfrm>
            <a:prstGeom prst="rect">
              <a:avLst/>
            </a:prstGeom>
            <a:noFill/>
          </p:spPr>
          <p:txBody>
            <a:bodyPr wrap="none" rtlCol="0" anchor="ctr">
              <a:spAutoFit/>
            </a:bodyPr>
            <a:lstStyle/>
            <a:p>
              <a:pPr algn="ctr"/>
              <a:r>
                <a:rPr lang="en-US" sz="1400" dirty="0" smtClean="0"/>
                <a:t>CBP</a:t>
              </a:r>
              <a:endParaRPr lang="en-GB" sz="1400" dirty="0"/>
            </a:p>
          </p:txBody>
        </p:sp>
        <p:sp>
          <p:nvSpPr>
            <p:cNvPr id="260" name="Rectangle 259"/>
            <p:cNvSpPr/>
            <p:nvPr/>
          </p:nvSpPr>
          <p:spPr bwMode="auto">
            <a:xfrm>
              <a:off x="6760840" y="7461596"/>
              <a:ext cx="3960440" cy="5073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ea typeface="MS PGothic" pitchFamily="34" charset="-128"/>
                </a:rPr>
                <a:t>8.6 B-VLAN MAC Relay</a:t>
              </a:r>
              <a:endParaRPr kumimoji="0" lang="en-GB" sz="1050" b="1" i="0" u="none" strike="noStrike" cap="none" normalizeH="0" baseline="0" dirty="0" smtClean="0">
                <a:ln>
                  <a:noFill/>
                </a:ln>
                <a:solidFill>
                  <a:schemeClr val="tx1"/>
                </a:solidFill>
                <a:effectLst/>
                <a:latin typeface="Arial" charset="0"/>
                <a:ea typeface="MS PGothic" pitchFamily="34" charset="-128"/>
              </a:endParaRPr>
            </a:p>
          </p:txBody>
        </p:sp>
        <p:sp>
          <p:nvSpPr>
            <p:cNvPr id="261" name="Rectangle 260"/>
            <p:cNvSpPr/>
            <p:nvPr/>
          </p:nvSpPr>
          <p:spPr bwMode="auto">
            <a:xfrm>
              <a:off x="6760840"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2" name="Rectangle 261"/>
            <p:cNvSpPr/>
            <p:nvPr/>
          </p:nvSpPr>
          <p:spPr bwMode="auto">
            <a:xfrm>
              <a:off x="6760840"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3" name="Rectangle 262"/>
            <p:cNvSpPr/>
            <p:nvPr/>
          </p:nvSpPr>
          <p:spPr bwMode="auto">
            <a:xfrm>
              <a:off x="6760840"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4" name="TextBox 163"/>
            <p:cNvSpPr txBox="1"/>
            <p:nvPr/>
          </p:nvSpPr>
          <p:spPr>
            <a:xfrm flipH="1">
              <a:off x="8972386" y="5448672"/>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165" name="TextBox 164"/>
            <p:cNvSpPr txBox="1"/>
            <p:nvPr/>
          </p:nvSpPr>
          <p:spPr>
            <a:xfrm flipH="1">
              <a:off x="7919125" y="5448672"/>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166" name="TextBox 165"/>
            <p:cNvSpPr txBox="1"/>
            <p:nvPr/>
          </p:nvSpPr>
          <p:spPr>
            <a:xfrm flipH="1">
              <a:off x="9905733" y="5448672"/>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264" name="Freeform 263"/>
            <p:cNvSpPr/>
            <p:nvPr/>
          </p:nvSpPr>
          <p:spPr bwMode="auto">
            <a:xfrm flipH="1">
              <a:off x="7192888" y="3240866"/>
              <a:ext cx="963385" cy="3575958"/>
            </a:xfrm>
            <a:custGeom>
              <a:avLst/>
              <a:gdLst>
                <a:gd name="connsiteX0" fmla="*/ 0 w 963385"/>
                <a:gd name="connsiteY0" fmla="*/ 195943 h 3575958"/>
                <a:gd name="connsiteX1" fmla="*/ 0 w 963385"/>
                <a:gd name="connsiteY1" fmla="*/ 0 h 3575958"/>
                <a:gd name="connsiteX2" fmla="*/ 947057 w 963385"/>
                <a:gd name="connsiteY2" fmla="*/ 0 h 3575958"/>
                <a:gd name="connsiteX3" fmla="*/ 963385 w 963385"/>
                <a:gd name="connsiteY3" fmla="*/ 3575958 h 3575958"/>
              </a:gdLst>
              <a:ahLst/>
              <a:cxnLst>
                <a:cxn ang="0">
                  <a:pos x="connsiteX0" y="connsiteY0"/>
                </a:cxn>
                <a:cxn ang="0">
                  <a:pos x="connsiteX1" y="connsiteY1"/>
                </a:cxn>
                <a:cxn ang="0">
                  <a:pos x="connsiteX2" y="connsiteY2"/>
                </a:cxn>
                <a:cxn ang="0">
                  <a:pos x="connsiteX3" y="connsiteY3"/>
                </a:cxn>
              </a:cxnLst>
              <a:rect l="l" t="t" r="r" b="b"/>
              <a:pathLst>
                <a:path w="963385" h="3575958">
                  <a:moveTo>
                    <a:pt x="0" y="195943"/>
                  </a:moveTo>
                  <a:lnTo>
                    <a:pt x="0" y="0"/>
                  </a:lnTo>
                  <a:lnTo>
                    <a:pt x="947057" y="0"/>
                  </a:lnTo>
                  <a:cubicBezTo>
                    <a:pt x="952500" y="1191986"/>
                    <a:pt x="957942" y="2383972"/>
                    <a:pt x="963385" y="3575958"/>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65" name="TextBox 264"/>
            <p:cNvSpPr txBox="1"/>
            <p:nvPr/>
          </p:nvSpPr>
          <p:spPr>
            <a:xfrm rot="5400000">
              <a:off x="10634171" y="3720767"/>
              <a:ext cx="504060" cy="215444"/>
            </a:xfrm>
            <a:prstGeom prst="rect">
              <a:avLst/>
            </a:prstGeom>
            <a:solidFill>
              <a:schemeClr val="bg1"/>
            </a:solidFill>
          </p:spPr>
          <p:txBody>
            <a:bodyPr wrap="square" lIns="0" tIns="0" rIns="0" bIns="0" rtlCol="0">
              <a:spAutoFit/>
            </a:bodyPr>
            <a:lstStyle/>
            <a:p>
              <a:pPr algn="ctr"/>
              <a:r>
                <a:rPr lang="en-US" sz="1400" dirty="0" smtClean="0"/>
                <a:t>CNP</a:t>
              </a:r>
              <a:endParaRPr lang="en-GB" sz="1400" dirty="0"/>
            </a:p>
          </p:txBody>
        </p:sp>
        <p:sp>
          <p:nvSpPr>
            <p:cNvPr id="272" name="Freeform 271"/>
            <p:cNvSpPr/>
            <p:nvPr/>
          </p:nvSpPr>
          <p:spPr bwMode="auto">
            <a:xfrm>
              <a:off x="5608712" y="7176864"/>
              <a:ext cx="1368152" cy="1800200"/>
            </a:xfrm>
            <a:custGeom>
              <a:avLst/>
              <a:gdLst>
                <a:gd name="connsiteX0" fmla="*/ 0 w 1547446"/>
                <a:gd name="connsiteY0" fmla="*/ 23446 h 4325816"/>
                <a:gd name="connsiteX1" fmla="*/ 0 w 1547446"/>
                <a:gd name="connsiteY1" fmla="*/ 4314092 h 4325816"/>
                <a:gd name="connsiteX2" fmla="*/ 1524000 w 1547446"/>
                <a:gd name="connsiteY2" fmla="*/ 4325816 h 4325816"/>
                <a:gd name="connsiteX3" fmla="*/ 1547446 w 1547446"/>
                <a:gd name="connsiteY3" fmla="*/ 0 h 4325816"/>
              </a:gdLst>
              <a:ahLst/>
              <a:cxnLst>
                <a:cxn ang="0">
                  <a:pos x="connsiteX0" y="connsiteY0"/>
                </a:cxn>
                <a:cxn ang="0">
                  <a:pos x="connsiteX1" y="connsiteY1"/>
                </a:cxn>
                <a:cxn ang="0">
                  <a:pos x="connsiteX2" y="connsiteY2"/>
                </a:cxn>
                <a:cxn ang="0">
                  <a:pos x="connsiteX3" y="connsiteY3"/>
                </a:cxn>
              </a:cxnLst>
              <a:rect l="l" t="t" r="r" b="b"/>
              <a:pathLst>
                <a:path w="1547446" h="4325816">
                  <a:moveTo>
                    <a:pt x="0" y="23446"/>
                  </a:moveTo>
                  <a:lnTo>
                    <a:pt x="0" y="4314092"/>
                  </a:lnTo>
                  <a:lnTo>
                    <a:pt x="1524000" y="4325816"/>
                  </a:lnTo>
                  <a:lnTo>
                    <a:pt x="1547446" y="0"/>
                  </a:lnTo>
                </a:path>
              </a:pathLst>
            </a:custGeom>
            <a:noFill/>
            <a:ln w="762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73" name="TextBox 272"/>
            <p:cNvSpPr txBox="1"/>
            <p:nvPr/>
          </p:nvSpPr>
          <p:spPr>
            <a:xfrm rot="16200000" flipH="1">
              <a:off x="1525159" y="8509299"/>
              <a:ext cx="432052" cy="215444"/>
            </a:xfrm>
            <a:prstGeom prst="rect">
              <a:avLst/>
            </a:prstGeom>
            <a:solidFill>
              <a:schemeClr val="bg1"/>
            </a:solidFill>
          </p:spPr>
          <p:txBody>
            <a:bodyPr wrap="square" lIns="0" tIns="0" rIns="0" bIns="0" rtlCol="0">
              <a:spAutoFit/>
            </a:bodyPr>
            <a:lstStyle/>
            <a:p>
              <a:pPr algn="ctr"/>
              <a:r>
                <a:rPr lang="en-US" sz="1400" dirty="0" smtClean="0"/>
                <a:t>PNP</a:t>
              </a:r>
              <a:endParaRPr lang="en-GB" sz="1400" dirty="0"/>
            </a:p>
          </p:txBody>
        </p:sp>
        <p:sp>
          <p:nvSpPr>
            <p:cNvPr id="59" name="TextBox 58"/>
            <p:cNvSpPr txBox="1"/>
            <p:nvPr/>
          </p:nvSpPr>
          <p:spPr>
            <a:xfrm>
              <a:off x="5680720" y="8453844"/>
              <a:ext cx="1224136" cy="523220"/>
            </a:xfrm>
            <a:prstGeom prst="rect">
              <a:avLst/>
            </a:prstGeom>
            <a:noFill/>
          </p:spPr>
          <p:txBody>
            <a:bodyPr wrap="square" rtlCol="0">
              <a:spAutoFit/>
            </a:bodyPr>
            <a:lstStyle/>
            <a:p>
              <a:pPr algn="ctr"/>
              <a:r>
                <a:rPr lang="en-US" sz="1400" dirty="0" smtClean="0">
                  <a:solidFill>
                    <a:srgbClr val="C00000"/>
                  </a:solidFill>
                </a:rPr>
                <a:t>Intra-DAS B-VLAN</a:t>
              </a:r>
              <a:endParaRPr lang="en-GB" sz="1400" dirty="0">
                <a:solidFill>
                  <a:srgbClr val="C00000"/>
                </a:solidFill>
              </a:endParaRPr>
            </a:p>
          </p:txBody>
        </p:sp>
        <p:cxnSp>
          <p:nvCxnSpPr>
            <p:cNvPr id="275" name="Straight Connector 274"/>
            <p:cNvCxnSpPr/>
            <p:nvPr/>
          </p:nvCxnSpPr>
          <p:spPr bwMode="auto">
            <a:xfrm>
              <a:off x="2296344" y="9337104"/>
              <a:ext cx="8136904" cy="0"/>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77" name="Straight Connector 276"/>
            <p:cNvCxnSpPr/>
            <p:nvPr/>
          </p:nvCxnSpPr>
          <p:spPr bwMode="auto">
            <a:xfrm>
              <a:off x="4384576" y="9337104"/>
              <a:ext cx="0" cy="264096"/>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78" name="Straight Connector 277"/>
            <p:cNvCxnSpPr/>
            <p:nvPr/>
          </p:nvCxnSpPr>
          <p:spPr bwMode="auto">
            <a:xfrm>
              <a:off x="6112768" y="9337104"/>
              <a:ext cx="0" cy="264096"/>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79" name="Straight Connector 278"/>
            <p:cNvCxnSpPr/>
            <p:nvPr/>
          </p:nvCxnSpPr>
          <p:spPr bwMode="auto">
            <a:xfrm>
              <a:off x="7984976" y="9337104"/>
              <a:ext cx="0" cy="264096"/>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80" name="Straight Connector 279"/>
            <p:cNvCxnSpPr/>
            <p:nvPr/>
          </p:nvCxnSpPr>
          <p:spPr bwMode="auto">
            <a:xfrm>
              <a:off x="9065096" y="7176864"/>
              <a:ext cx="0" cy="2136304"/>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82" name="Straight Connector 281"/>
            <p:cNvCxnSpPr/>
            <p:nvPr/>
          </p:nvCxnSpPr>
          <p:spPr bwMode="auto">
            <a:xfrm>
              <a:off x="8417024" y="7608912"/>
              <a:ext cx="648072" cy="0"/>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85" name="Straight Connector 284"/>
            <p:cNvCxnSpPr/>
            <p:nvPr/>
          </p:nvCxnSpPr>
          <p:spPr bwMode="auto">
            <a:xfrm>
              <a:off x="8417024" y="7176864"/>
              <a:ext cx="0" cy="432048"/>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89" name="Straight Connector 288"/>
            <p:cNvCxnSpPr/>
            <p:nvPr/>
          </p:nvCxnSpPr>
          <p:spPr bwMode="auto">
            <a:xfrm>
              <a:off x="2512368" y="7608912"/>
              <a:ext cx="1728192" cy="0"/>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91" name="Straight Connector 290"/>
            <p:cNvCxnSpPr/>
            <p:nvPr/>
          </p:nvCxnSpPr>
          <p:spPr bwMode="auto">
            <a:xfrm>
              <a:off x="3160440" y="7536904"/>
              <a:ext cx="0" cy="1776264"/>
            </a:xfrm>
            <a:prstGeom prst="line">
              <a:avLst/>
            </a:prstGeom>
            <a:solidFill>
              <a:schemeClr val="accent1"/>
            </a:solidFill>
            <a:ln w="76200" cap="flat" cmpd="sng" algn="ctr">
              <a:solidFill>
                <a:schemeClr val="tx1">
                  <a:lumMod val="65000"/>
                  <a:lumOff val="35000"/>
                </a:schemeClr>
              </a:solidFill>
              <a:prstDash val="sysDot"/>
              <a:round/>
              <a:headEnd type="none" w="med" len="med"/>
              <a:tailEnd type="none" w="med" len="med"/>
            </a:ln>
            <a:effectLst/>
          </p:spPr>
        </p:cxnSp>
        <p:cxnSp>
          <p:nvCxnSpPr>
            <p:cNvPr id="293" name="Straight Connector 292"/>
            <p:cNvCxnSpPr/>
            <p:nvPr/>
          </p:nvCxnSpPr>
          <p:spPr bwMode="auto">
            <a:xfrm>
              <a:off x="4240560" y="7176864"/>
              <a:ext cx="0" cy="432048"/>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sp>
          <p:nvSpPr>
            <p:cNvPr id="294" name="TextBox 293"/>
            <p:cNvSpPr txBox="1"/>
            <p:nvPr/>
          </p:nvSpPr>
          <p:spPr>
            <a:xfrm>
              <a:off x="3736504" y="9029327"/>
              <a:ext cx="1224136" cy="307777"/>
            </a:xfrm>
            <a:prstGeom prst="rect">
              <a:avLst/>
            </a:prstGeom>
            <a:noFill/>
          </p:spPr>
          <p:txBody>
            <a:bodyPr wrap="square" rtlCol="0">
              <a:spAutoFit/>
            </a:bodyPr>
            <a:lstStyle/>
            <a:p>
              <a:pPr algn="ctr"/>
              <a:r>
                <a:rPr lang="en-US" sz="1400" dirty="0" smtClean="0">
                  <a:solidFill>
                    <a:schemeClr val="tx1">
                      <a:lumMod val="65000"/>
                      <a:lumOff val="35000"/>
                    </a:schemeClr>
                  </a:solidFill>
                </a:rPr>
                <a:t>B-VLAN S</a:t>
              </a:r>
              <a:endParaRPr lang="en-GB" sz="1400" dirty="0">
                <a:solidFill>
                  <a:schemeClr val="tx1">
                    <a:lumMod val="65000"/>
                    <a:lumOff val="35000"/>
                  </a:schemeClr>
                </a:solidFill>
              </a:endParaRPr>
            </a:p>
          </p:txBody>
        </p:sp>
        <p:cxnSp>
          <p:nvCxnSpPr>
            <p:cNvPr id="297" name="Straight Connector 296"/>
            <p:cNvCxnSpPr/>
            <p:nvPr/>
          </p:nvCxnSpPr>
          <p:spPr bwMode="auto">
            <a:xfrm>
              <a:off x="2512368" y="7608912"/>
              <a:ext cx="0" cy="1704256"/>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300" name="Straight Connector 299"/>
            <p:cNvCxnSpPr/>
            <p:nvPr/>
          </p:nvCxnSpPr>
          <p:spPr bwMode="auto">
            <a:xfrm>
              <a:off x="7408912" y="7608912"/>
              <a:ext cx="0" cy="1704256"/>
            </a:xfrm>
            <a:prstGeom prst="line">
              <a:avLst/>
            </a:prstGeom>
            <a:solidFill>
              <a:schemeClr val="accent1"/>
            </a:solidFill>
            <a:ln w="76200" cap="flat" cmpd="sng" algn="ctr">
              <a:solidFill>
                <a:schemeClr val="tx1">
                  <a:lumMod val="65000"/>
                  <a:lumOff val="35000"/>
                </a:schemeClr>
              </a:solidFill>
              <a:prstDash val="sysDot"/>
              <a:round/>
              <a:headEnd type="none" w="med" len="med"/>
              <a:tailEnd type="none" w="med" len="med"/>
            </a:ln>
            <a:effectLst/>
          </p:spPr>
        </p:cxnSp>
        <p:cxnSp>
          <p:nvCxnSpPr>
            <p:cNvPr id="306" name="Straight Connector 305"/>
            <p:cNvCxnSpPr/>
            <p:nvPr/>
          </p:nvCxnSpPr>
          <p:spPr bwMode="auto">
            <a:xfrm>
              <a:off x="2512368" y="7176864"/>
              <a:ext cx="0" cy="432048"/>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308" name="Straight Connector 307"/>
            <p:cNvCxnSpPr/>
            <p:nvPr/>
          </p:nvCxnSpPr>
          <p:spPr bwMode="auto">
            <a:xfrm flipH="1">
              <a:off x="7408912" y="7608912"/>
              <a:ext cx="1008112" cy="0"/>
            </a:xfrm>
            <a:prstGeom prst="line">
              <a:avLst/>
            </a:prstGeom>
            <a:solidFill>
              <a:schemeClr val="accent1"/>
            </a:solidFill>
            <a:ln w="76200" cap="flat" cmpd="sng" algn="ctr">
              <a:solidFill>
                <a:schemeClr val="tx1">
                  <a:lumMod val="65000"/>
                  <a:lumOff val="35000"/>
                </a:schemeClr>
              </a:solidFill>
              <a:prstDash val="sysDot"/>
              <a:round/>
              <a:headEnd type="none" w="med" len="med"/>
              <a:tailEnd type="none" w="med" len="med"/>
            </a:ln>
            <a:effectLst/>
          </p:spPr>
        </p:cxnSp>
        <p:cxnSp>
          <p:nvCxnSpPr>
            <p:cNvPr id="204" name="Straight Connector 203"/>
            <p:cNvCxnSpPr/>
            <p:nvPr/>
          </p:nvCxnSpPr>
          <p:spPr bwMode="auto">
            <a:xfrm>
              <a:off x="3160440" y="7176864"/>
              <a:ext cx="0" cy="432048"/>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grpSp>
      <p:sp>
        <p:nvSpPr>
          <p:cNvPr id="195" name="TextBox 194"/>
          <p:cNvSpPr txBox="1"/>
          <p:nvPr/>
        </p:nvSpPr>
        <p:spPr>
          <a:xfrm>
            <a:off x="2872408" y="8689032"/>
            <a:ext cx="561372" cy="769441"/>
          </a:xfrm>
          <a:prstGeom prst="rect">
            <a:avLst/>
          </a:prstGeom>
          <a:noFill/>
        </p:spPr>
        <p:txBody>
          <a:bodyPr wrap="none" rtlCol="0">
            <a:spAutoFit/>
          </a:bodyPr>
          <a:lstStyle/>
          <a:p>
            <a:pPr algn="ctr"/>
            <a:r>
              <a:rPr lang="en-US" sz="4400" dirty="0" smtClean="0">
                <a:solidFill>
                  <a:srgbClr val="FF0000"/>
                </a:solidFill>
              </a:rPr>
              <a:t>X</a:t>
            </a:r>
            <a:endParaRPr lang="en-GB" sz="4400" dirty="0">
              <a:solidFill>
                <a:srgbClr val="FF0000"/>
              </a:solidFill>
            </a:endParaRPr>
          </a:p>
        </p:txBody>
      </p:sp>
      <p:sp>
        <p:nvSpPr>
          <p:cNvPr id="207" name="Rounded Rectangular Callout 206"/>
          <p:cNvSpPr/>
          <p:nvPr/>
        </p:nvSpPr>
        <p:spPr bwMode="auto">
          <a:xfrm>
            <a:off x="208112" y="7392888"/>
            <a:ext cx="1368152" cy="1872208"/>
          </a:xfrm>
          <a:prstGeom prst="wedgeRoundRectCallout">
            <a:avLst>
              <a:gd name="adj1" fmla="val 116550"/>
              <a:gd name="adj2" fmla="val -23122"/>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1400" dirty="0" smtClean="0">
                <a:latin typeface="Arial" charset="0"/>
              </a:rPr>
              <a:t>To recover the B-VLAN S, u</a:t>
            </a:r>
            <a:r>
              <a:rPr kumimoji="0" lang="en-US" sz="1400" b="1" i="0" u="none" strike="noStrike" cap="none" normalizeH="0" baseline="0" dirty="0" smtClean="0">
                <a:ln>
                  <a:noFill/>
                </a:ln>
                <a:solidFill>
                  <a:schemeClr val="tx1"/>
                </a:solidFill>
                <a:effectLst/>
                <a:latin typeface="Arial" charset="0"/>
                <a:ea typeface="MS PGothic" pitchFamily="34" charset="-128"/>
              </a:rPr>
              <a:t>nblock this I-NNI port after failure of other I-NNI port</a:t>
            </a:r>
          </a:p>
        </p:txBody>
      </p:sp>
      <p:sp>
        <p:nvSpPr>
          <p:cNvPr id="233" name="TextBox 232"/>
          <p:cNvSpPr txBox="1"/>
          <p:nvPr/>
        </p:nvSpPr>
        <p:spPr>
          <a:xfrm>
            <a:off x="1720280" y="1416224"/>
            <a:ext cx="1468672" cy="400110"/>
          </a:xfrm>
          <a:prstGeom prst="rect">
            <a:avLst/>
          </a:prstGeom>
          <a:noFill/>
        </p:spPr>
        <p:txBody>
          <a:bodyPr wrap="none" rtlCol="0">
            <a:spAutoFit/>
          </a:bodyPr>
          <a:lstStyle/>
          <a:p>
            <a:r>
              <a:rPr lang="en-US" sz="2000" dirty="0" smtClean="0"/>
              <a:t>S-VLAN k </a:t>
            </a:r>
            <a:endParaRPr lang="en-GB" sz="2000" dirty="0"/>
          </a:p>
        </p:txBody>
      </p:sp>
      <p:sp>
        <p:nvSpPr>
          <p:cNvPr id="239" name="TextBox 238"/>
          <p:cNvSpPr txBox="1"/>
          <p:nvPr/>
        </p:nvSpPr>
        <p:spPr>
          <a:xfrm>
            <a:off x="1572687" y="6456784"/>
            <a:ext cx="1010213" cy="400110"/>
          </a:xfrm>
          <a:prstGeom prst="rect">
            <a:avLst/>
          </a:prstGeom>
          <a:noFill/>
        </p:spPr>
        <p:txBody>
          <a:bodyPr wrap="none" rtlCol="0">
            <a:spAutoFit/>
          </a:bodyPr>
          <a:lstStyle/>
          <a:p>
            <a:r>
              <a:rPr lang="en-US" sz="2000" dirty="0" smtClean="0"/>
              <a:t>ISID K </a:t>
            </a:r>
            <a:endParaRPr lang="en-GB" sz="2000" dirty="0"/>
          </a:p>
        </p:txBody>
      </p:sp>
      <p:sp>
        <p:nvSpPr>
          <p:cNvPr id="266" name="Isosceles Triangle 265"/>
          <p:cNvSpPr/>
          <p:nvPr/>
        </p:nvSpPr>
        <p:spPr bwMode="auto">
          <a:xfrm flipV="1">
            <a:off x="2152328" y="4224536"/>
            <a:ext cx="432048" cy="360040"/>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67" name="Rounded Rectangular Callout 266"/>
          <p:cNvSpPr/>
          <p:nvPr/>
        </p:nvSpPr>
        <p:spPr bwMode="auto">
          <a:xfrm>
            <a:off x="208112" y="6168752"/>
            <a:ext cx="1368152" cy="720080"/>
          </a:xfrm>
          <a:prstGeom prst="wedgeRoundRectCallout">
            <a:avLst>
              <a:gd name="adj1" fmla="val 104825"/>
              <a:gd name="adj2" fmla="val 83726"/>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ISID K is registered in this CBP</a:t>
            </a:r>
          </a:p>
        </p:txBody>
      </p:sp>
      <p:sp>
        <p:nvSpPr>
          <p:cNvPr id="268" name="Isosceles Triangle 267"/>
          <p:cNvSpPr/>
          <p:nvPr/>
        </p:nvSpPr>
        <p:spPr bwMode="auto">
          <a:xfrm flipV="1">
            <a:off x="2368352"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69" name="Isosceles Triangle 268"/>
          <p:cNvSpPr/>
          <p:nvPr/>
        </p:nvSpPr>
        <p:spPr bwMode="auto">
          <a:xfrm flipV="1">
            <a:off x="3016424"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70" name="Isosceles Triangle 269"/>
          <p:cNvSpPr/>
          <p:nvPr/>
        </p:nvSpPr>
        <p:spPr bwMode="auto">
          <a:xfrm flipV="1">
            <a:off x="4096544"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74" name="Isosceles Triangle 273"/>
          <p:cNvSpPr/>
          <p:nvPr/>
        </p:nvSpPr>
        <p:spPr bwMode="auto">
          <a:xfrm flipV="1">
            <a:off x="8273008"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76" name="Isosceles Triangle 275"/>
          <p:cNvSpPr/>
          <p:nvPr/>
        </p:nvSpPr>
        <p:spPr bwMode="auto">
          <a:xfrm flipV="1">
            <a:off x="8921080"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27" name="Freeform 226"/>
          <p:cNvSpPr/>
          <p:nvPr/>
        </p:nvSpPr>
        <p:spPr bwMode="auto">
          <a:xfrm>
            <a:off x="2224736" y="1860884"/>
            <a:ext cx="1978296" cy="7732295"/>
          </a:xfrm>
          <a:custGeom>
            <a:avLst/>
            <a:gdLst>
              <a:gd name="connsiteX0" fmla="*/ 1978296 w 1978296"/>
              <a:gd name="connsiteY0" fmla="*/ 7732295 h 7732295"/>
              <a:gd name="connsiteX1" fmla="*/ 1946211 w 1978296"/>
              <a:gd name="connsiteY1" fmla="*/ 7620000 h 7732295"/>
              <a:gd name="connsiteX2" fmla="*/ 1898085 w 1978296"/>
              <a:gd name="connsiteY2" fmla="*/ 7603958 h 7732295"/>
              <a:gd name="connsiteX3" fmla="*/ 566590 w 1978296"/>
              <a:gd name="connsiteY3" fmla="*/ 7587916 h 7732295"/>
              <a:gd name="connsiteX4" fmla="*/ 245748 w 1978296"/>
              <a:gd name="connsiteY4" fmla="*/ 7571874 h 7732295"/>
              <a:gd name="connsiteX5" fmla="*/ 197622 w 1978296"/>
              <a:gd name="connsiteY5" fmla="*/ 7523748 h 7732295"/>
              <a:gd name="connsiteX6" fmla="*/ 181580 w 1978296"/>
              <a:gd name="connsiteY6" fmla="*/ 7170821 h 7732295"/>
              <a:gd name="connsiteX7" fmla="*/ 149496 w 1978296"/>
              <a:gd name="connsiteY7" fmla="*/ 7074569 h 7732295"/>
              <a:gd name="connsiteX8" fmla="*/ 133453 w 1978296"/>
              <a:gd name="connsiteY8" fmla="*/ 7010400 h 7732295"/>
              <a:gd name="connsiteX9" fmla="*/ 165538 w 1978296"/>
              <a:gd name="connsiteY9" fmla="*/ 5951621 h 7732295"/>
              <a:gd name="connsiteX10" fmla="*/ 181580 w 1978296"/>
              <a:gd name="connsiteY10" fmla="*/ 5887453 h 7732295"/>
              <a:gd name="connsiteX11" fmla="*/ 213664 w 1978296"/>
              <a:gd name="connsiteY11" fmla="*/ 5646821 h 7732295"/>
              <a:gd name="connsiteX12" fmla="*/ 229706 w 1978296"/>
              <a:gd name="connsiteY12" fmla="*/ 5598695 h 7732295"/>
              <a:gd name="connsiteX13" fmla="*/ 245748 w 1978296"/>
              <a:gd name="connsiteY13" fmla="*/ 5534527 h 7732295"/>
              <a:gd name="connsiteX14" fmla="*/ 229706 w 1978296"/>
              <a:gd name="connsiteY14" fmla="*/ 5342021 h 7732295"/>
              <a:gd name="connsiteX15" fmla="*/ 197622 w 1978296"/>
              <a:gd name="connsiteY15" fmla="*/ 5277853 h 7732295"/>
              <a:gd name="connsiteX16" fmla="*/ 213664 w 1978296"/>
              <a:gd name="connsiteY16" fmla="*/ 4876800 h 7732295"/>
              <a:gd name="connsiteX17" fmla="*/ 197622 w 1978296"/>
              <a:gd name="connsiteY17" fmla="*/ 4010527 h 7732295"/>
              <a:gd name="connsiteX18" fmla="*/ 277832 w 1978296"/>
              <a:gd name="connsiteY18" fmla="*/ 3465095 h 7732295"/>
              <a:gd name="connsiteX19" fmla="*/ 325959 w 1978296"/>
              <a:gd name="connsiteY19" fmla="*/ 3433011 h 7732295"/>
              <a:gd name="connsiteX20" fmla="*/ 390127 w 1978296"/>
              <a:gd name="connsiteY20" fmla="*/ 3416969 h 7732295"/>
              <a:gd name="connsiteX21" fmla="*/ 935559 w 1978296"/>
              <a:gd name="connsiteY21" fmla="*/ 3400927 h 7732295"/>
              <a:gd name="connsiteX22" fmla="*/ 1031811 w 1978296"/>
              <a:gd name="connsiteY22" fmla="*/ 3352800 h 7732295"/>
              <a:gd name="connsiteX23" fmla="*/ 1063896 w 1978296"/>
              <a:gd name="connsiteY23" fmla="*/ 3304674 h 7732295"/>
              <a:gd name="connsiteX24" fmla="*/ 1112022 w 1978296"/>
              <a:gd name="connsiteY24" fmla="*/ 3256548 h 7732295"/>
              <a:gd name="connsiteX25" fmla="*/ 1144106 w 1978296"/>
              <a:gd name="connsiteY25" fmla="*/ 3192379 h 7732295"/>
              <a:gd name="connsiteX26" fmla="*/ 1128064 w 1978296"/>
              <a:gd name="connsiteY26" fmla="*/ 3080084 h 7732295"/>
              <a:gd name="connsiteX27" fmla="*/ 1079938 w 1978296"/>
              <a:gd name="connsiteY27" fmla="*/ 3048000 h 7732295"/>
              <a:gd name="connsiteX28" fmla="*/ 999727 w 1978296"/>
              <a:gd name="connsiteY28" fmla="*/ 2999874 h 7732295"/>
              <a:gd name="connsiteX29" fmla="*/ 951601 w 1978296"/>
              <a:gd name="connsiteY29" fmla="*/ 2967790 h 7732295"/>
              <a:gd name="connsiteX30" fmla="*/ 759096 w 1978296"/>
              <a:gd name="connsiteY30" fmla="*/ 2935705 h 7732295"/>
              <a:gd name="connsiteX31" fmla="*/ 566590 w 1978296"/>
              <a:gd name="connsiteY31" fmla="*/ 2903621 h 7732295"/>
              <a:gd name="connsiteX32" fmla="*/ 518464 w 1978296"/>
              <a:gd name="connsiteY32" fmla="*/ 2887579 h 7732295"/>
              <a:gd name="connsiteX33" fmla="*/ 390127 w 1978296"/>
              <a:gd name="connsiteY33" fmla="*/ 2855495 h 7732295"/>
              <a:gd name="connsiteX34" fmla="*/ 325959 w 1978296"/>
              <a:gd name="connsiteY34" fmla="*/ 2823411 h 7732295"/>
              <a:gd name="connsiteX35" fmla="*/ 213664 w 1978296"/>
              <a:gd name="connsiteY35" fmla="*/ 2662990 h 7732295"/>
              <a:gd name="connsiteX36" fmla="*/ 181580 w 1978296"/>
              <a:gd name="connsiteY36" fmla="*/ 2614863 h 7732295"/>
              <a:gd name="connsiteX37" fmla="*/ 149496 w 1978296"/>
              <a:gd name="connsiteY37" fmla="*/ 1716505 h 7732295"/>
              <a:gd name="connsiteX38" fmla="*/ 85327 w 1978296"/>
              <a:gd name="connsiteY38" fmla="*/ 1652337 h 7732295"/>
              <a:gd name="connsiteX39" fmla="*/ 53243 w 1978296"/>
              <a:gd name="connsiteY39" fmla="*/ 1588169 h 7732295"/>
              <a:gd name="connsiteX40" fmla="*/ 21159 w 1978296"/>
              <a:gd name="connsiteY40" fmla="*/ 1491916 h 7732295"/>
              <a:gd name="connsiteX41" fmla="*/ 5117 w 1978296"/>
              <a:gd name="connsiteY41" fmla="*/ 1427748 h 7732295"/>
              <a:gd name="connsiteX42" fmla="*/ 5117 w 1978296"/>
              <a:gd name="connsiteY42" fmla="*/ 0 h 7732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978296" h="7732295">
                <a:moveTo>
                  <a:pt x="1978296" y="7732295"/>
                </a:moveTo>
                <a:cubicBezTo>
                  <a:pt x="1967601" y="7694863"/>
                  <a:pt x="1966844" y="7653012"/>
                  <a:pt x="1946211" y="7620000"/>
                </a:cubicBezTo>
                <a:cubicBezTo>
                  <a:pt x="1937249" y="7605661"/>
                  <a:pt x="1914990" y="7604351"/>
                  <a:pt x="1898085" y="7603958"/>
                </a:cubicBezTo>
                <a:cubicBezTo>
                  <a:pt x="1454341" y="7593638"/>
                  <a:pt x="1010422" y="7593263"/>
                  <a:pt x="566590" y="7587916"/>
                </a:cubicBezTo>
                <a:cubicBezTo>
                  <a:pt x="459643" y="7582569"/>
                  <a:pt x="351245" y="7590221"/>
                  <a:pt x="245748" y="7571874"/>
                </a:cubicBezTo>
                <a:cubicBezTo>
                  <a:pt x="223397" y="7567987"/>
                  <a:pt x="201206" y="7546150"/>
                  <a:pt x="197622" y="7523748"/>
                </a:cubicBezTo>
                <a:cubicBezTo>
                  <a:pt x="179017" y="7407463"/>
                  <a:pt x="194126" y="7287915"/>
                  <a:pt x="181580" y="7170821"/>
                </a:cubicBezTo>
                <a:cubicBezTo>
                  <a:pt x="177977" y="7137194"/>
                  <a:pt x="157699" y="7107379"/>
                  <a:pt x="149496" y="7074569"/>
                </a:cubicBezTo>
                <a:lnTo>
                  <a:pt x="133453" y="7010400"/>
                </a:lnTo>
                <a:cubicBezTo>
                  <a:pt x="135942" y="6863587"/>
                  <a:pt x="106573" y="6275928"/>
                  <a:pt x="165538" y="5951621"/>
                </a:cubicBezTo>
                <a:cubicBezTo>
                  <a:pt x="169482" y="5929929"/>
                  <a:pt x="176233" y="5908842"/>
                  <a:pt x="181580" y="5887453"/>
                </a:cubicBezTo>
                <a:cubicBezTo>
                  <a:pt x="185484" y="5856223"/>
                  <a:pt x="206284" y="5683719"/>
                  <a:pt x="213664" y="5646821"/>
                </a:cubicBezTo>
                <a:cubicBezTo>
                  <a:pt x="216980" y="5630240"/>
                  <a:pt x="225061" y="5614954"/>
                  <a:pt x="229706" y="5598695"/>
                </a:cubicBezTo>
                <a:cubicBezTo>
                  <a:pt x="235763" y="5577496"/>
                  <a:pt x="240401" y="5555916"/>
                  <a:pt x="245748" y="5534527"/>
                </a:cubicBezTo>
                <a:cubicBezTo>
                  <a:pt x="240401" y="5470358"/>
                  <a:pt x="241572" y="5405309"/>
                  <a:pt x="229706" y="5342021"/>
                </a:cubicBezTo>
                <a:cubicBezTo>
                  <a:pt x="225299" y="5318517"/>
                  <a:pt x="198446" y="5301753"/>
                  <a:pt x="197622" y="5277853"/>
                </a:cubicBezTo>
                <a:cubicBezTo>
                  <a:pt x="193011" y="5144141"/>
                  <a:pt x="208317" y="5010484"/>
                  <a:pt x="213664" y="4876800"/>
                </a:cubicBezTo>
                <a:cubicBezTo>
                  <a:pt x="208317" y="4588042"/>
                  <a:pt x="194225" y="4299314"/>
                  <a:pt x="197622" y="4010527"/>
                </a:cubicBezTo>
                <a:cubicBezTo>
                  <a:pt x="201066" y="3717745"/>
                  <a:pt x="116357" y="3599656"/>
                  <a:pt x="277832" y="3465095"/>
                </a:cubicBezTo>
                <a:cubicBezTo>
                  <a:pt x="292644" y="3452752"/>
                  <a:pt x="308238" y="3440606"/>
                  <a:pt x="325959" y="3433011"/>
                </a:cubicBezTo>
                <a:cubicBezTo>
                  <a:pt x="346224" y="3424326"/>
                  <a:pt x="368110" y="3418128"/>
                  <a:pt x="390127" y="3416969"/>
                </a:cubicBezTo>
                <a:cubicBezTo>
                  <a:pt x="571765" y="3407409"/>
                  <a:pt x="753748" y="3406274"/>
                  <a:pt x="935559" y="3400927"/>
                </a:cubicBezTo>
                <a:cubicBezTo>
                  <a:pt x="974700" y="3387879"/>
                  <a:pt x="1000713" y="3383897"/>
                  <a:pt x="1031811" y="3352800"/>
                </a:cubicBezTo>
                <a:cubicBezTo>
                  <a:pt x="1045444" y="3339167"/>
                  <a:pt x="1051553" y="3319485"/>
                  <a:pt x="1063896" y="3304674"/>
                </a:cubicBezTo>
                <a:cubicBezTo>
                  <a:pt x="1078420" y="3287246"/>
                  <a:pt x="1095980" y="3272590"/>
                  <a:pt x="1112022" y="3256548"/>
                </a:cubicBezTo>
                <a:cubicBezTo>
                  <a:pt x="1122717" y="3235158"/>
                  <a:pt x="1141941" y="3216195"/>
                  <a:pt x="1144106" y="3192379"/>
                </a:cubicBezTo>
                <a:cubicBezTo>
                  <a:pt x="1147529" y="3154723"/>
                  <a:pt x="1143421" y="3114637"/>
                  <a:pt x="1128064" y="3080084"/>
                </a:cubicBezTo>
                <a:cubicBezTo>
                  <a:pt x="1120234" y="3062466"/>
                  <a:pt x="1094993" y="3060044"/>
                  <a:pt x="1079938" y="3048000"/>
                </a:cubicBezTo>
                <a:cubicBezTo>
                  <a:pt x="975491" y="2964444"/>
                  <a:pt x="1129735" y="3064878"/>
                  <a:pt x="999727" y="2999874"/>
                </a:cubicBezTo>
                <a:cubicBezTo>
                  <a:pt x="982482" y="2991252"/>
                  <a:pt x="969322" y="2975385"/>
                  <a:pt x="951601" y="2967790"/>
                </a:cubicBezTo>
                <a:cubicBezTo>
                  <a:pt x="906661" y="2948530"/>
                  <a:pt x="789929" y="2940330"/>
                  <a:pt x="759096" y="2935705"/>
                </a:cubicBezTo>
                <a:cubicBezTo>
                  <a:pt x="694762" y="2926055"/>
                  <a:pt x="566590" y="2903621"/>
                  <a:pt x="566590" y="2903621"/>
                </a:cubicBezTo>
                <a:cubicBezTo>
                  <a:pt x="550548" y="2898274"/>
                  <a:pt x="534778" y="2892028"/>
                  <a:pt x="518464" y="2887579"/>
                </a:cubicBezTo>
                <a:cubicBezTo>
                  <a:pt x="475922" y="2875977"/>
                  <a:pt x="390127" y="2855495"/>
                  <a:pt x="390127" y="2855495"/>
                </a:cubicBezTo>
                <a:cubicBezTo>
                  <a:pt x="368738" y="2844800"/>
                  <a:pt x="344116" y="2838974"/>
                  <a:pt x="325959" y="2823411"/>
                </a:cubicBezTo>
                <a:cubicBezTo>
                  <a:pt x="307483" y="2807574"/>
                  <a:pt x="216534" y="2667295"/>
                  <a:pt x="213664" y="2662990"/>
                </a:cubicBezTo>
                <a:lnTo>
                  <a:pt x="181580" y="2614863"/>
                </a:lnTo>
                <a:cubicBezTo>
                  <a:pt x="90688" y="2251296"/>
                  <a:pt x="259271" y="2945973"/>
                  <a:pt x="149496" y="1716505"/>
                </a:cubicBezTo>
                <a:cubicBezTo>
                  <a:pt x="146806" y="1686376"/>
                  <a:pt x="106717" y="1673726"/>
                  <a:pt x="85327" y="1652337"/>
                </a:cubicBezTo>
                <a:cubicBezTo>
                  <a:pt x="74632" y="1630948"/>
                  <a:pt x="62124" y="1610373"/>
                  <a:pt x="53243" y="1588169"/>
                </a:cubicBezTo>
                <a:cubicBezTo>
                  <a:pt x="40683" y="1556768"/>
                  <a:pt x="30877" y="1524310"/>
                  <a:pt x="21159" y="1491916"/>
                </a:cubicBezTo>
                <a:cubicBezTo>
                  <a:pt x="14824" y="1470798"/>
                  <a:pt x="5354" y="1449794"/>
                  <a:pt x="5117" y="1427748"/>
                </a:cubicBezTo>
                <a:cubicBezTo>
                  <a:pt x="0" y="951860"/>
                  <a:pt x="5117" y="475916"/>
                  <a:pt x="5117"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81" name="Isosceles Triangle 280"/>
          <p:cNvSpPr/>
          <p:nvPr/>
        </p:nvSpPr>
        <p:spPr bwMode="auto">
          <a:xfrm flipV="1">
            <a:off x="5464696" y="7248872"/>
            <a:ext cx="288032" cy="288032"/>
          </a:xfrm>
          <a:prstGeom prst="triangle">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83" name="Isosceles Triangle 282"/>
          <p:cNvSpPr/>
          <p:nvPr/>
        </p:nvSpPr>
        <p:spPr bwMode="auto">
          <a:xfrm flipV="1">
            <a:off x="6832848" y="7248872"/>
            <a:ext cx="288032" cy="288032"/>
          </a:xfrm>
          <a:prstGeom prst="triangle">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p:txBody>
          <a:bodyPr/>
          <a:lstStyle/>
          <a:p>
            <a:pPr lvl="0"/>
            <a:r>
              <a:rPr lang="en-US" dirty="0" smtClean="0"/>
              <a:t>Example 2D – Gateway node failure </a:t>
            </a:r>
            <a:r>
              <a:rPr lang="en-US" dirty="0" smtClean="0">
                <a:sym typeface="Wingdings" pitchFamily="2" charset="2"/>
              </a:rPr>
              <a:t> BVLAN reroute &amp; DRNI protection</a:t>
            </a:r>
            <a:r>
              <a:rPr lang="en-GB" dirty="0" smtClean="0"/>
              <a:t/>
            </a:r>
            <a:br>
              <a:rPr lang="en-GB" dirty="0" smtClean="0"/>
            </a:br>
            <a:endParaRPr lang="en-GB" dirty="0"/>
          </a:p>
        </p:txBody>
      </p:sp>
      <p:sp>
        <p:nvSpPr>
          <p:cNvPr id="177" name="TextBox 176"/>
          <p:cNvSpPr txBox="1"/>
          <p:nvPr/>
        </p:nvSpPr>
        <p:spPr>
          <a:xfrm>
            <a:off x="640160" y="980108"/>
            <a:ext cx="11521280" cy="338554"/>
          </a:xfrm>
          <a:prstGeom prst="rect">
            <a:avLst/>
          </a:prstGeom>
          <a:noFill/>
        </p:spPr>
        <p:txBody>
          <a:bodyPr wrap="square" rtlCol="0">
            <a:spAutoFit/>
          </a:bodyPr>
          <a:lstStyle/>
          <a:p>
            <a:r>
              <a:rPr lang="en-US" sz="1600" dirty="0" smtClean="0"/>
              <a:t>….</a:t>
            </a:r>
          </a:p>
        </p:txBody>
      </p:sp>
      <p:grpSp>
        <p:nvGrpSpPr>
          <p:cNvPr id="19" name="Group 191"/>
          <p:cNvGrpSpPr/>
          <p:nvPr/>
        </p:nvGrpSpPr>
        <p:grpSpPr>
          <a:xfrm>
            <a:off x="208112" y="1920280"/>
            <a:ext cx="11161240" cy="7680920"/>
            <a:chOff x="208112" y="1920280"/>
            <a:chExt cx="11161240" cy="7680920"/>
          </a:xfrm>
        </p:grpSpPr>
        <p:sp>
          <p:nvSpPr>
            <p:cNvPr id="296" name="TextBox 295"/>
            <p:cNvSpPr txBox="1"/>
            <p:nvPr/>
          </p:nvSpPr>
          <p:spPr>
            <a:xfrm rot="5400000">
              <a:off x="10628365" y="8509304"/>
              <a:ext cx="432052" cy="215444"/>
            </a:xfrm>
            <a:prstGeom prst="rect">
              <a:avLst/>
            </a:prstGeom>
            <a:solidFill>
              <a:schemeClr val="bg1"/>
            </a:solidFill>
          </p:spPr>
          <p:txBody>
            <a:bodyPr wrap="square" lIns="0" tIns="0" rIns="0" bIns="0" rtlCol="0">
              <a:spAutoFit/>
            </a:bodyPr>
            <a:lstStyle/>
            <a:p>
              <a:pPr algn="ctr"/>
              <a:r>
                <a:rPr lang="en-US" sz="1400" dirty="0" smtClean="0"/>
                <a:t>PNP</a:t>
              </a:r>
              <a:endParaRPr lang="en-GB" sz="1400" dirty="0"/>
            </a:p>
          </p:txBody>
        </p:sp>
        <p:sp>
          <p:nvSpPr>
            <p:cNvPr id="25" name="Rectangle 24"/>
            <p:cNvSpPr/>
            <p:nvPr/>
          </p:nvSpPr>
          <p:spPr bwMode="auto">
            <a:xfrm>
              <a:off x="1864296" y="4512568"/>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2" name="Rectangle 1"/>
            <p:cNvSpPr/>
            <p:nvPr/>
          </p:nvSpPr>
          <p:spPr bwMode="auto">
            <a:xfrm>
              <a:off x="186429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 name="Rectangle 2"/>
            <p:cNvSpPr/>
            <p:nvPr/>
          </p:nvSpPr>
          <p:spPr bwMode="auto">
            <a:xfrm>
              <a:off x="186429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 name="Rectangle 3"/>
            <p:cNvSpPr/>
            <p:nvPr/>
          </p:nvSpPr>
          <p:spPr bwMode="auto">
            <a:xfrm>
              <a:off x="186429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a:off x="1864296"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864296"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64296"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a:off x="2872408"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2872408"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2872408"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72408"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72408"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72408"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3880520"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388052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388052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80520"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80520"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1864296" y="5016624"/>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a:t>
              </a:r>
              <a:r>
                <a:rPr kumimoji="0" lang="en-US" sz="1200" b="1" i="0" u="none" strike="noStrike" cap="none" normalizeH="0" dirty="0" smtClean="0">
                  <a:ln>
                    <a:noFill/>
                  </a:ln>
                  <a:solidFill>
                    <a:schemeClr val="tx1"/>
                  </a:solidFill>
                  <a:effectLst/>
                  <a:latin typeface="Arial" charset="0"/>
                  <a:ea typeface="MS PGothic" pitchFamily="34" charset="-128"/>
                </a:rPr>
                <a:t>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1" name="TextBox 20"/>
            <p:cNvSpPr txBox="1"/>
            <p:nvPr/>
          </p:nvSpPr>
          <p:spPr>
            <a:xfrm>
              <a:off x="3066830" y="4903966"/>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22" name="TextBox 21"/>
            <p:cNvSpPr txBox="1"/>
            <p:nvPr/>
          </p:nvSpPr>
          <p:spPr>
            <a:xfrm>
              <a:off x="4146950" y="4460305"/>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23" name="TextBox 22"/>
            <p:cNvSpPr txBox="1"/>
            <p:nvPr/>
          </p:nvSpPr>
          <p:spPr>
            <a:xfrm>
              <a:off x="3066830" y="4440560"/>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24" name="TextBox 23"/>
            <p:cNvSpPr txBox="1"/>
            <p:nvPr/>
          </p:nvSpPr>
          <p:spPr>
            <a:xfrm>
              <a:off x="2080320" y="4420815"/>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sp>
          <p:nvSpPr>
            <p:cNvPr id="55" name="Isosceles Triangle 54"/>
            <p:cNvSpPr/>
            <p:nvPr/>
          </p:nvSpPr>
          <p:spPr bwMode="auto">
            <a:xfrm flipV="1">
              <a:off x="1072208" y="4296544"/>
              <a:ext cx="216024" cy="21602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208112" y="3648472"/>
              <a:ext cx="1296144" cy="646331"/>
            </a:xfrm>
            <a:prstGeom prst="rect">
              <a:avLst/>
            </a:prstGeom>
            <a:noFill/>
          </p:spPr>
          <p:txBody>
            <a:bodyPr wrap="square" rtlCol="0">
              <a:spAutoFit/>
            </a:bodyPr>
            <a:lstStyle/>
            <a:p>
              <a:pPr algn="r"/>
              <a:r>
                <a:rPr lang="en-US" sz="1800" dirty="0" smtClean="0"/>
                <a:t>E-NNI</a:t>
              </a:r>
            </a:p>
            <a:p>
              <a:pPr algn="r"/>
              <a:r>
                <a:rPr lang="en-US" sz="1800" dirty="0" smtClean="0"/>
                <a:t> UP MEPs</a:t>
              </a:r>
              <a:endParaRPr lang="en-GB" sz="1800" dirty="0"/>
            </a:p>
          </p:txBody>
        </p:sp>
        <p:cxnSp>
          <p:nvCxnSpPr>
            <p:cNvPr id="47" name="Straight Connector 46"/>
            <p:cNvCxnSpPr/>
            <p:nvPr/>
          </p:nvCxnSpPr>
          <p:spPr bwMode="auto">
            <a:xfrm>
              <a:off x="2296344" y="1992288"/>
              <a:ext cx="0"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48" name="Straight Connector 47"/>
            <p:cNvCxnSpPr/>
            <p:nvPr/>
          </p:nvCxnSpPr>
          <p:spPr bwMode="auto">
            <a:xfrm flipH="1">
              <a:off x="3304456" y="1992288"/>
              <a:ext cx="4392488"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57" name="TextBox 56"/>
            <p:cNvSpPr txBox="1"/>
            <p:nvPr/>
          </p:nvSpPr>
          <p:spPr>
            <a:xfrm>
              <a:off x="2296344"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1</a:t>
              </a:r>
              <a:endParaRPr lang="en-GB" sz="1400" dirty="0">
                <a:solidFill>
                  <a:srgbClr val="C00000"/>
                </a:solidFill>
              </a:endParaRPr>
            </a:p>
          </p:txBody>
        </p:sp>
        <p:sp>
          <p:nvSpPr>
            <p:cNvPr id="58" name="TextBox 57"/>
            <p:cNvSpPr txBox="1"/>
            <p:nvPr/>
          </p:nvSpPr>
          <p:spPr>
            <a:xfrm>
              <a:off x="3448472"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2</a:t>
              </a:r>
              <a:endParaRPr lang="en-GB" sz="1400" dirty="0">
                <a:solidFill>
                  <a:srgbClr val="C00000"/>
                </a:solidFill>
              </a:endParaRPr>
            </a:p>
          </p:txBody>
        </p:sp>
        <p:sp>
          <p:nvSpPr>
            <p:cNvPr id="52" name="Rectangle 51"/>
            <p:cNvSpPr/>
            <p:nvPr/>
          </p:nvSpPr>
          <p:spPr bwMode="auto">
            <a:xfrm flipH="1">
              <a:off x="7768952" y="4512568"/>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53" name="Rectangle 52"/>
            <p:cNvSpPr/>
            <p:nvPr/>
          </p:nvSpPr>
          <p:spPr bwMode="auto">
            <a:xfrm flipH="1">
              <a:off x="978517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 name="Rectangle 60"/>
            <p:cNvSpPr/>
            <p:nvPr/>
          </p:nvSpPr>
          <p:spPr bwMode="auto">
            <a:xfrm flipH="1">
              <a:off x="978517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flipH="1">
              <a:off x="978517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5" name="Rectangle 64"/>
            <p:cNvSpPr/>
            <p:nvPr/>
          </p:nvSpPr>
          <p:spPr bwMode="auto">
            <a:xfrm flipH="1">
              <a:off x="9785176"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6" name="Rectangle 65"/>
            <p:cNvSpPr/>
            <p:nvPr/>
          </p:nvSpPr>
          <p:spPr bwMode="auto">
            <a:xfrm flipH="1">
              <a:off x="9785176"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flipH="1">
              <a:off x="9785176"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flipH="1">
              <a:off x="877706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9" name="Rectangle 68"/>
            <p:cNvSpPr/>
            <p:nvPr/>
          </p:nvSpPr>
          <p:spPr bwMode="auto">
            <a:xfrm flipH="1">
              <a:off x="8777064"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0" name="Rectangle 69"/>
            <p:cNvSpPr/>
            <p:nvPr/>
          </p:nvSpPr>
          <p:spPr bwMode="auto">
            <a:xfrm flipH="1">
              <a:off x="8777064"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1" name="Rectangle 70"/>
            <p:cNvSpPr/>
            <p:nvPr/>
          </p:nvSpPr>
          <p:spPr bwMode="auto">
            <a:xfrm flipH="1">
              <a:off x="8777064"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flipH="1">
              <a:off x="8777064"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flipH="1">
              <a:off x="8777064"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4" name="Rectangle 73"/>
            <p:cNvSpPr/>
            <p:nvPr/>
          </p:nvSpPr>
          <p:spPr bwMode="auto">
            <a:xfrm flipH="1">
              <a:off x="776895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5" name="Rectangle 74"/>
            <p:cNvSpPr/>
            <p:nvPr/>
          </p:nvSpPr>
          <p:spPr bwMode="auto">
            <a:xfrm flipH="1">
              <a:off x="7768952"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6" name="Rectangle 75"/>
            <p:cNvSpPr/>
            <p:nvPr/>
          </p:nvSpPr>
          <p:spPr bwMode="auto">
            <a:xfrm flipH="1">
              <a:off x="7768952"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7" name="Rectangle 76"/>
            <p:cNvSpPr/>
            <p:nvPr/>
          </p:nvSpPr>
          <p:spPr bwMode="auto">
            <a:xfrm flipH="1">
              <a:off x="7768952"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8" name="Rectangle 77"/>
            <p:cNvSpPr/>
            <p:nvPr/>
          </p:nvSpPr>
          <p:spPr bwMode="auto">
            <a:xfrm flipH="1">
              <a:off x="7768952"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 name="Rectangle 79"/>
            <p:cNvSpPr/>
            <p:nvPr/>
          </p:nvSpPr>
          <p:spPr bwMode="auto">
            <a:xfrm flipH="1">
              <a:off x="7768952" y="5016624"/>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81" name="TextBox 80"/>
            <p:cNvSpPr txBox="1"/>
            <p:nvPr/>
          </p:nvSpPr>
          <p:spPr>
            <a:xfrm flipH="1">
              <a:off x="8916915" y="4903966"/>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82" name="TextBox 81"/>
            <p:cNvSpPr txBox="1"/>
            <p:nvPr/>
          </p:nvSpPr>
          <p:spPr>
            <a:xfrm flipH="1">
              <a:off x="7953501" y="4440560"/>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83" name="TextBox 82"/>
            <p:cNvSpPr txBox="1"/>
            <p:nvPr/>
          </p:nvSpPr>
          <p:spPr>
            <a:xfrm flipH="1">
              <a:off x="8911207" y="4440560"/>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84" name="TextBox 83"/>
            <p:cNvSpPr txBox="1"/>
            <p:nvPr/>
          </p:nvSpPr>
          <p:spPr>
            <a:xfrm flipH="1">
              <a:off x="9969725" y="4420815"/>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cxnSp>
          <p:nvCxnSpPr>
            <p:cNvPr id="88" name="Straight Connector 87"/>
            <p:cNvCxnSpPr/>
            <p:nvPr/>
          </p:nvCxnSpPr>
          <p:spPr bwMode="auto">
            <a:xfrm>
              <a:off x="10289232" y="1920280"/>
              <a:ext cx="0" cy="1296144"/>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89" name="Straight Connector 88"/>
            <p:cNvCxnSpPr/>
            <p:nvPr/>
          </p:nvCxnSpPr>
          <p:spPr bwMode="auto">
            <a:xfrm>
              <a:off x="5032648" y="2064296"/>
              <a:ext cx="4248472" cy="1152128"/>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91" name="TextBox 90"/>
            <p:cNvSpPr txBox="1"/>
            <p:nvPr/>
          </p:nvSpPr>
          <p:spPr>
            <a:xfrm flipH="1">
              <a:off x="9588399"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4</a:t>
              </a:r>
              <a:endParaRPr lang="en-GB" sz="1400" dirty="0">
                <a:solidFill>
                  <a:srgbClr val="C00000"/>
                </a:solidFill>
              </a:endParaRPr>
            </a:p>
          </p:txBody>
        </p:sp>
        <p:sp>
          <p:nvSpPr>
            <p:cNvPr id="92" name="TextBox 91"/>
            <p:cNvSpPr txBox="1"/>
            <p:nvPr/>
          </p:nvSpPr>
          <p:spPr>
            <a:xfrm flipH="1">
              <a:off x="8201000"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3</a:t>
              </a:r>
              <a:endParaRPr lang="en-GB" sz="1400" dirty="0">
                <a:solidFill>
                  <a:srgbClr val="C00000"/>
                </a:solidFill>
              </a:endParaRPr>
            </a:p>
          </p:txBody>
        </p:sp>
        <p:grpSp>
          <p:nvGrpSpPr>
            <p:cNvPr id="26" name="Group 184"/>
            <p:cNvGrpSpPr/>
            <p:nvPr/>
          </p:nvGrpSpPr>
          <p:grpSpPr>
            <a:xfrm>
              <a:off x="1216224" y="2352328"/>
              <a:ext cx="10153128" cy="56148"/>
              <a:chOff x="1216224" y="3576464"/>
              <a:chExt cx="10153128" cy="56148"/>
            </a:xfrm>
          </p:grpSpPr>
          <p:cxnSp>
            <p:nvCxnSpPr>
              <p:cNvPr id="183" name="Straight Connector 182"/>
              <p:cNvCxnSpPr/>
              <p:nvPr/>
            </p:nvCxnSpPr>
            <p:spPr bwMode="auto">
              <a:xfrm>
                <a:off x="1216224" y="3576464"/>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a:off x="1216224" y="3632612"/>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86" name="TextBox 185"/>
            <p:cNvSpPr txBox="1"/>
            <p:nvPr/>
          </p:nvSpPr>
          <p:spPr>
            <a:xfrm>
              <a:off x="496144" y="2208312"/>
              <a:ext cx="742511" cy="338554"/>
            </a:xfrm>
            <a:prstGeom prst="rect">
              <a:avLst/>
            </a:prstGeom>
            <a:noFill/>
          </p:spPr>
          <p:txBody>
            <a:bodyPr wrap="none" rtlCol="0">
              <a:spAutoFit/>
            </a:bodyPr>
            <a:lstStyle/>
            <a:p>
              <a:r>
                <a:rPr lang="en-US" sz="1600" dirty="0" smtClean="0"/>
                <a:t>E-NNI</a:t>
              </a:r>
            </a:p>
          </p:txBody>
        </p:sp>
        <p:sp>
          <p:nvSpPr>
            <p:cNvPr id="187" name="TextBox 186"/>
            <p:cNvSpPr txBox="1"/>
            <p:nvPr/>
          </p:nvSpPr>
          <p:spPr>
            <a:xfrm rot="16200000" flipH="1">
              <a:off x="1447345" y="3648764"/>
              <a:ext cx="504060" cy="215444"/>
            </a:xfrm>
            <a:prstGeom prst="rect">
              <a:avLst/>
            </a:prstGeom>
            <a:solidFill>
              <a:schemeClr val="bg1"/>
            </a:solidFill>
          </p:spPr>
          <p:txBody>
            <a:bodyPr wrap="square" lIns="0" tIns="0" rIns="0" bIns="0" rtlCol="0">
              <a:spAutoFit/>
            </a:bodyPr>
            <a:lstStyle/>
            <a:p>
              <a:pPr algn="ctr"/>
              <a:r>
                <a:rPr lang="en-US" sz="1400" dirty="0" smtClean="0"/>
                <a:t>CNP</a:t>
              </a:r>
              <a:endParaRPr lang="en-GB" sz="1400" dirty="0"/>
            </a:p>
          </p:txBody>
        </p:sp>
        <p:sp>
          <p:nvSpPr>
            <p:cNvPr id="190" name="TextBox 189"/>
            <p:cNvSpPr txBox="1"/>
            <p:nvPr/>
          </p:nvSpPr>
          <p:spPr>
            <a:xfrm rot="16200000" flipH="1">
              <a:off x="7327543" y="3828783"/>
              <a:ext cx="432048"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97" name="Rectangle 96"/>
            <p:cNvSpPr/>
            <p:nvPr/>
          </p:nvSpPr>
          <p:spPr bwMode="auto">
            <a:xfrm>
              <a:off x="1864296"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a:off x="1864296"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1864296"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2872408"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2872408"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2872408"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3880520"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3880520"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 name="Rectangle 110"/>
            <p:cNvSpPr/>
            <p:nvPr/>
          </p:nvSpPr>
          <p:spPr bwMode="auto">
            <a:xfrm>
              <a:off x="3880520"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4888631"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4888631"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4888631"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4888631"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4888631"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3" name="Rectangle 132"/>
            <p:cNvSpPr/>
            <p:nvPr/>
          </p:nvSpPr>
          <p:spPr bwMode="auto">
            <a:xfrm flipH="1">
              <a:off x="2872408"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flipH="1">
              <a:off x="2872408"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flipH="1">
              <a:off x="2872408"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flipH="1">
              <a:off x="2872408"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flipH="1">
              <a:off x="2872408"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flipH="1">
              <a:off x="1864296"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flipH="1">
              <a:off x="1864296"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flipH="1">
              <a:off x="1864296"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flipH="1">
              <a:off x="1864296"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Rectangle 142"/>
            <p:cNvSpPr/>
            <p:nvPr/>
          </p:nvSpPr>
          <p:spPr bwMode="auto">
            <a:xfrm flipH="1">
              <a:off x="1864296"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TextBox 160"/>
            <p:cNvSpPr txBox="1"/>
            <p:nvPr/>
          </p:nvSpPr>
          <p:spPr>
            <a:xfrm>
              <a:off x="3016424" y="5448672"/>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162" name="TextBox 161"/>
            <p:cNvSpPr txBox="1"/>
            <p:nvPr/>
          </p:nvSpPr>
          <p:spPr>
            <a:xfrm>
              <a:off x="4081099" y="5448672"/>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163" name="TextBox 162"/>
            <p:cNvSpPr txBox="1"/>
            <p:nvPr/>
          </p:nvSpPr>
          <p:spPr>
            <a:xfrm>
              <a:off x="2008312" y="5448672"/>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188" name="TextBox 187"/>
            <p:cNvSpPr txBox="1"/>
            <p:nvPr/>
          </p:nvSpPr>
          <p:spPr>
            <a:xfrm rot="16200000" flipH="1">
              <a:off x="1525159" y="598902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155" name="Rectangle 154"/>
            <p:cNvSpPr/>
            <p:nvPr/>
          </p:nvSpPr>
          <p:spPr bwMode="auto">
            <a:xfrm>
              <a:off x="3880520"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6" name="Rectangle 155"/>
            <p:cNvSpPr/>
            <p:nvPr/>
          </p:nvSpPr>
          <p:spPr bwMode="auto">
            <a:xfrm>
              <a:off x="3880520"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2872408"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8" name="Rectangle 167"/>
            <p:cNvSpPr/>
            <p:nvPr/>
          </p:nvSpPr>
          <p:spPr bwMode="auto">
            <a:xfrm>
              <a:off x="2872408"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3" name="Rectangle 172"/>
            <p:cNvSpPr/>
            <p:nvPr/>
          </p:nvSpPr>
          <p:spPr bwMode="auto">
            <a:xfrm>
              <a:off x="1864296"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6" name="Rectangle 175"/>
            <p:cNvSpPr/>
            <p:nvPr/>
          </p:nvSpPr>
          <p:spPr bwMode="auto">
            <a:xfrm>
              <a:off x="1864296"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81" name="Straight Connector 180"/>
            <p:cNvCxnSpPr/>
            <p:nvPr/>
          </p:nvCxnSpPr>
          <p:spPr bwMode="auto">
            <a:xfrm>
              <a:off x="2368352"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a:off x="3376464"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a:off x="4384576"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3" name="Rectangle 192"/>
            <p:cNvSpPr/>
            <p:nvPr/>
          </p:nvSpPr>
          <p:spPr bwMode="auto">
            <a:xfrm>
              <a:off x="3880520"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4" name="Rectangle 193"/>
            <p:cNvSpPr/>
            <p:nvPr/>
          </p:nvSpPr>
          <p:spPr bwMode="auto">
            <a:xfrm>
              <a:off x="2872408"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7" name="Rectangle 196"/>
            <p:cNvSpPr/>
            <p:nvPr/>
          </p:nvSpPr>
          <p:spPr bwMode="auto">
            <a:xfrm>
              <a:off x="1864296"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8" name="Rectangle 197"/>
            <p:cNvSpPr/>
            <p:nvPr/>
          </p:nvSpPr>
          <p:spPr bwMode="auto">
            <a:xfrm>
              <a:off x="3880520"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9" name="Rectangle 198"/>
            <p:cNvSpPr/>
            <p:nvPr/>
          </p:nvSpPr>
          <p:spPr bwMode="auto">
            <a:xfrm>
              <a:off x="2872408"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0" name="Rectangle 199"/>
            <p:cNvSpPr/>
            <p:nvPr/>
          </p:nvSpPr>
          <p:spPr bwMode="auto">
            <a:xfrm>
              <a:off x="1864296"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1" name="Rectangle 200"/>
            <p:cNvSpPr/>
            <p:nvPr/>
          </p:nvSpPr>
          <p:spPr bwMode="auto">
            <a:xfrm>
              <a:off x="3880520"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2" name="Rectangle 201"/>
            <p:cNvSpPr/>
            <p:nvPr/>
          </p:nvSpPr>
          <p:spPr bwMode="auto">
            <a:xfrm>
              <a:off x="2872408"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3" name="Rectangle 202"/>
            <p:cNvSpPr/>
            <p:nvPr/>
          </p:nvSpPr>
          <p:spPr bwMode="auto">
            <a:xfrm>
              <a:off x="1864296"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5" name="TextBox 204"/>
            <p:cNvSpPr txBox="1"/>
            <p:nvPr/>
          </p:nvSpPr>
          <p:spPr>
            <a:xfrm rot="5400000" flipV="1">
              <a:off x="1447864" y="7028967"/>
              <a:ext cx="564578" cy="307777"/>
            </a:xfrm>
            <a:prstGeom prst="rect">
              <a:avLst/>
            </a:prstGeom>
            <a:noFill/>
          </p:spPr>
          <p:txBody>
            <a:bodyPr wrap="none" rtlCol="0" anchor="ctr">
              <a:spAutoFit/>
            </a:bodyPr>
            <a:lstStyle/>
            <a:p>
              <a:pPr algn="ctr"/>
              <a:r>
                <a:rPr lang="en-US" sz="1400" dirty="0" smtClean="0"/>
                <a:t>CBP</a:t>
              </a:r>
              <a:endParaRPr lang="en-GB" sz="1400" dirty="0"/>
            </a:p>
          </p:txBody>
        </p:sp>
        <p:sp>
          <p:nvSpPr>
            <p:cNvPr id="206" name="Rectangle 205"/>
            <p:cNvSpPr/>
            <p:nvPr/>
          </p:nvSpPr>
          <p:spPr bwMode="auto">
            <a:xfrm>
              <a:off x="1864296" y="7461596"/>
              <a:ext cx="3960440" cy="5073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ea typeface="MS PGothic" pitchFamily="34" charset="-128"/>
                </a:rPr>
                <a:t>8.6 B-VLAN MAC Relay</a:t>
              </a:r>
              <a:endParaRPr kumimoji="0" lang="en-GB" sz="1050" b="1" i="0" u="none" strike="noStrike" cap="none" normalizeH="0" baseline="0" dirty="0" smtClean="0">
                <a:ln>
                  <a:noFill/>
                </a:ln>
                <a:solidFill>
                  <a:schemeClr val="tx1"/>
                </a:solidFill>
                <a:effectLst/>
                <a:latin typeface="Arial" charset="0"/>
                <a:ea typeface="MS PGothic" pitchFamily="34" charset="-128"/>
              </a:endParaRPr>
            </a:p>
          </p:txBody>
        </p:sp>
        <p:sp>
          <p:nvSpPr>
            <p:cNvPr id="208" name="Rectangle 207"/>
            <p:cNvSpPr/>
            <p:nvPr/>
          </p:nvSpPr>
          <p:spPr bwMode="auto">
            <a:xfrm>
              <a:off x="4888632"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9" name="Rectangle 208"/>
            <p:cNvSpPr/>
            <p:nvPr/>
          </p:nvSpPr>
          <p:spPr bwMode="auto">
            <a:xfrm>
              <a:off x="4888632"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0" name="Rectangle 209"/>
            <p:cNvSpPr/>
            <p:nvPr/>
          </p:nvSpPr>
          <p:spPr bwMode="auto">
            <a:xfrm>
              <a:off x="4888632"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1" name="TextBox 210"/>
            <p:cNvSpPr txBox="1"/>
            <p:nvPr/>
          </p:nvSpPr>
          <p:spPr>
            <a:xfrm rot="5400000">
              <a:off x="4765519" y="375677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212" name="Freeform 211"/>
            <p:cNvSpPr/>
            <p:nvPr/>
          </p:nvSpPr>
          <p:spPr bwMode="auto">
            <a:xfrm>
              <a:off x="4359729" y="3238939"/>
              <a:ext cx="963385" cy="3575958"/>
            </a:xfrm>
            <a:custGeom>
              <a:avLst/>
              <a:gdLst>
                <a:gd name="connsiteX0" fmla="*/ 0 w 963385"/>
                <a:gd name="connsiteY0" fmla="*/ 195943 h 3575958"/>
                <a:gd name="connsiteX1" fmla="*/ 0 w 963385"/>
                <a:gd name="connsiteY1" fmla="*/ 0 h 3575958"/>
                <a:gd name="connsiteX2" fmla="*/ 947057 w 963385"/>
                <a:gd name="connsiteY2" fmla="*/ 0 h 3575958"/>
                <a:gd name="connsiteX3" fmla="*/ 963385 w 963385"/>
                <a:gd name="connsiteY3" fmla="*/ 3575958 h 3575958"/>
              </a:gdLst>
              <a:ahLst/>
              <a:cxnLst>
                <a:cxn ang="0">
                  <a:pos x="connsiteX0" y="connsiteY0"/>
                </a:cxn>
                <a:cxn ang="0">
                  <a:pos x="connsiteX1" y="connsiteY1"/>
                </a:cxn>
                <a:cxn ang="0">
                  <a:pos x="connsiteX2" y="connsiteY2"/>
                </a:cxn>
                <a:cxn ang="0">
                  <a:pos x="connsiteX3" y="connsiteY3"/>
                </a:cxn>
              </a:cxnLst>
              <a:rect l="l" t="t" r="r" b="b"/>
              <a:pathLst>
                <a:path w="963385" h="3575958">
                  <a:moveTo>
                    <a:pt x="0" y="195943"/>
                  </a:moveTo>
                  <a:lnTo>
                    <a:pt x="0" y="0"/>
                  </a:lnTo>
                  <a:lnTo>
                    <a:pt x="947057" y="0"/>
                  </a:lnTo>
                  <a:cubicBezTo>
                    <a:pt x="952500" y="1191986"/>
                    <a:pt x="957942" y="2383972"/>
                    <a:pt x="963385" y="3575958"/>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13" name="Rectangle 212"/>
            <p:cNvSpPr/>
            <p:nvPr/>
          </p:nvSpPr>
          <p:spPr bwMode="auto">
            <a:xfrm>
              <a:off x="7768952"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4" name="Rectangle 213"/>
            <p:cNvSpPr/>
            <p:nvPr/>
          </p:nvSpPr>
          <p:spPr bwMode="auto">
            <a:xfrm>
              <a:off x="7768952"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5" name="Rectangle 214"/>
            <p:cNvSpPr/>
            <p:nvPr/>
          </p:nvSpPr>
          <p:spPr bwMode="auto">
            <a:xfrm>
              <a:off x="7768952"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6" name="Rectangle 215"/>
            <p:cNvSpPr/>
            <p:nvPr/>
          </p:nvSpPr>
          <p:spPr bwMode="auto">
            <a:xfrm>
              <a:off x="8777064"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7" name="Rectangle 216"/>
            <p:cNvSpPr/>
            <p:nvPr/>
          </p:nvSpPr>
          <p:spPr bwMode="auto">
            <a:xfrm>
              <a:off x="8777064"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8" name="Rectangle 217"/>
            <p:cNvSpPr/>
            <p:nvPr/>
          </p:nvSpPr>
          <p:spPr bwMode="auto">
            <a:xfrm>
              <a:off x="8777064"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9" name="Rectangle 218"/>
            <p:cNvSpPr/>
            <p:nvPr/>
          </p:nvSpPr>
          <p:spPr bwMode="auto">
            <a:xfrm>
              <a:off x="9785176"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0" name="Rectangle 219"/>
            <p:cNvSpPr/>
            <p:nvPr/>
          </p:nvSpPr>
          <p:spPr bwMode="auto">
            <a:xfrm>
              <a:off x="9785176"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1" name="Rectangle 220"/>
            <p:cNvSpPr/>
            <p:nvPr/>
          </p:nvSpPr>
          <p:spPr bwMode="auto">
            <a:xfrm>
              <a:off x="9785176"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2" name="Rectangle 221"/>
            <p:cNvSpPr/>
            <p:nvPr/>
          </p:nvSpPr>
          <p:spPr bwMode="auto">
            <a:xfrm flipH="1">
              <a:off x="9785176"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3" name="Rectangle 222"/>
            <p:cNvSpPr/>
            <p:nvPr/>
          </p:nvSpPr>
          <p:spPr bwMode="auto">
            <a:xfrm flipH="1">
              <a:off x="9785176"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4" name="Rectangle 223"/>
            <p:cNvSpPr/>
            <p:nvPr/>
          </p:nvSpPr>
          <p:spPr bwMode="auto">
            <a:xfrm flipH="1">
              <a:off x="9785176"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5" name="Rectangle 224"/>
            <p:cNvSpPr/>
            <p:nvPr/>
          </p:nvSpPr>
          <p:spPr bwMode="auto">
            <a:xfrm flipH="1">
              <a:off x="9785176"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6" name="Rectangle 225"/>
            <p:cNvSpPr/>
            <p:nvPr/>
          </p:nvSpPr>
          <p:spPr bwMode="auto">
            <a:xfrm flipH="1">
              <a:off x="9785176"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8" name="Rectangle 227"/>
            <p:cNvSpPr/>
            <p:nvPr/>
          </p:nvSpPr>
          <p:spPr bwMode="auto">
            <a:xfrm flipH="1">
              <a:off x="8777064"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9" name="Rectangle 228"/>
            <p:cNvSpPr/>
            <p:nvPr/>
          </p:nvSpPr>
          <p:spPr bwMode="auto">
            <a:xfrm flipH="1">
              <a:off x="8777064"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0" name="Rectangle 229"/>
            <p:cNvSpPr/>
            <p:nvPr/>
          </p:nvSpPr>
          <p:spPr bwMode="auto">
            <a:xfrm flipH="1">
              <a:off x="8777064"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1" name="Rectangle 230"/>
            <p:cNvSpPr/>
            <p:nvPr/>
          </p:nvSpPr>
          <p:spPr bwMode="auto">
            <a:xfrm flipH="1">
              <a:off x="8777064"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2" name="Rectangle 231"/>
            <p:cNvSpPr/>
            <p:nvPr/>
          </p:nvSpPr>
          <p:spPr bwMode="auto">
            <a:xfrm flipH="1">
              <a:off x="8777064"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4" name="Rectangle 233"/>
            <p:cNvSpPr/>
            <p:nvPr/>
          </p:nvSpPr>
          <p:spPr bwMode="auto">
            <a:xfrm flipH="1">
              <a:off x="6760840"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5" name="Rectangle 234"/>
            <p:cNvSpPr/>
            <p:nvPr/>
          </p:nvSpPr>
          <p:spPr bwMode="auto">
            <a:xfrm flipH="1">
              <a:off x="6760840"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6" name="Rectangle 235"/>
            <p:cNvSpPr/>
            <p:nvPr/>
          </p:nvSpPr>
          <p:spPr bwMode="auto">
            <a:xfrm flipH="1">
              <a:off x="6760840"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7" name="Rectangle 236"/>
            <p:cNvSpPr/>
            <p:nvPr/>
          </p:nvSpPr>
          <p:spPr bwMode="auto">
            <a:xfrm flipH="1">
              <a:off x="6760840"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8" name="Rectangle 237"/>
            <p:cNvSpPr/>
            <p:nvPr/>
          </p:nvSpPr>
          <p:spPr bwMode="auto">
            <a:xfrm flipH="1">
              <a:off x="6760840"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0" name="TextBox 239"/>
            <p:cNvSpPr txBox="1"/>
            <p:nvPr/>
          </p:nvSpPr>
          <p:spPr>
            <a:xfrm rot="5400000">
              <a:off x="10650429" y="598902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241" name="Rectangle 240"/>
            <p:cNvSpPr/>
            <p:nvPr/>
          </p:nvSpPr>
          <p:spPr bwMode="auto">
            <a:xfrm>
              <a:off x="9785176"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2" name="Rectangle 241"/>
            <p:cNvSpPr/>
            <p:nvPr/>
          </p:nvSpPr>
          <p:spPr bwMode="auto">
            <a:xfrm>
              <a:off x="9785176"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3" name="Rectangle 242"/>
            <p:cNvSpPr/>
            <p:nvPr/>
          </p:nvSpPr>
          <p:spPr bwMode="auto">
            <a:xfrm>
              <a:off x="8777064"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4" name="Rectangle 243"/>
            <p:cNvSpPr/>
            <p:nvPr/>
          </p:nvSpPr>
          <p:spPr bwMode="auto">
            <a:xfrm>
              <a:off x="8777064"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5" name="Rectangle 244"/>
            <p:cNvSpPr/>
            <p:nvPr/>
          </p:nvSpPr>
          <p:spPr bwMode="auto">
            <a:xfrm>
              <a:off x="7768952"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6" name="Rectangle 245"/>
            <p:cNvSpPr/>
            <p:nvPr/>
          </p:nvSpPr>
          <p:spPr bwMode="auto">
            <a:xfrm>
              <a:off x="7768952"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47" name="Straight Connector 246"/>
            <p:cNvCxnSpPr/>
            <p:nvPr/>
          </p:nvCxnSpPr>
          <p:spPr bwMode="auto">
            <a:xfrm>
              <a:off x="8273008"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8" name="Straight Connector 247"/>
            <p:cNvCxnSpPr/>
            <p:nvPr/>
          </p:nvCxnSpPr>
          <p:spPr bwMode="auto">
            <a:xfrm>
              <a:off x="9281120"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9" name="Straight Connector 248"/>
            <p:cNvCxnSpPr/>
            <p:nvPr/>
          </p:nvCxnSpPr>
          <p:spPr bwMode="auto">
            <a:xfrm>
              <a:off x="10289232"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50" name="Rectangle 249"/>
            <p:cNvSpPr/>
            <p:nvPr/>
          </p:nvSpPr>
          <p:spPr bwMode="auto">
            <a:xfrm>
              <a:off x="9785176"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1" name="Rectangle 250"/>
            <p:cNvSpPr/>
            <p:nvPr/>
          </p:nvSpPr>
          <p:spPr bwMode="auto">
            <a:xfrm>
              <a:off x="8777064"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2" name="Rectangle 251"/>
            <p:cNvSpPr/>
            <p:nvPr/>
          </p:nvSpPr>
          <p:spPr bwMode="auto">
            <a:xfrm>
              <a:off x="7768952"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3" name="Rectangle 252"/>
            <p:cNvSpPr/>
            <p:nvPr/>
          </p:nvSpPr>
          <p:spPr bwMode="auto">
            <a:xfrm>
              <a:off x="9785176"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4" name="Rectangle 253"/>
            <p:cNvSpPr/>
            <p:nvPr/>
          </p:nvSpPr>
          <p:spPr bwMode="auto">
            <a:xfrm>
              <a:off x="8777064"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5" name="Rectangle 254"/>
            <p:cNvSpPr/>
            <p:nvPr/>
          </p:nvSpPr>
          <p:spPr bwMode="auto">
            <a:xfrm>
              <a:off x="7768952"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6" name="Rectangle 255"/>
            <p:cNvSpPr/>
            <p:nvPr/>
          </p:nvSpPr>
          <p:spPr bwMode="auto">
            <a:xfrm>
              <a:off x="9785176"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7" name="Rectangle 256"/>
            <p:cNvSpPr/>
            <p:nvPr/>
          </p:nvSpPr>
          <p:spPr bwMode="auto">
            <a:xfrm>
              <a:off x="8777064"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8" name="Rectangle 257"/>
            <p:cNvSpPr/>
            <p:nvPr/>
          </p:nvSpPr>
          <p:spPr bwMode="auto">
            <a:xfrm>
              <a:off x="7768952"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9" name="TextBox 258"/>
            <p:cNvSpPr txBox="1"/>
            <p:nvPr/>
          </p:nvSpPr>
          <p:spPr>
            <a:xfrm rot="16200000" flipH="1" flipV="1">
              <a:off x="10573134" y="7028967"/>
              <a:ext cx="564578" cy="307777"/>
            </a:xfrm>
            <a:prstGeom prst="rect">
              <a:avLst/>
            </a:prstGeom>
            <a:noFill/>
          </p:spPr>
          <p:txBody>
            <a:bodyPr wrap="none" rtlCol="0" anchor="ctr">
              <a:spAutoFit/>
            </a:bodyPr>
            <a:lstStyle/>
            <a:p>
              <a:pPr algn="ctr"/>
              <a:r>
                <a:rPr lang="en-US" sz="1400" dirty="0" smtClean="0"/>
                <a:t>CBP</a:t>
              </a:r>
              <a:endParaRPr lang="en-GB" sz="1400" dirty="0"/>
            </a:p>
          </p:txBody>
        </p:sp>
        <p:sp>
          <p:nvSpPr>
            <p:cNvPr id="260" name="Rectangle 259"/>
            <p:cNvSpPr/>
            <p:nvPr/>
          </p:nvSpPr>
          <p:spPr bwMode="auto">
            <a:xfrm>
              <a:off x="6760840" y="7461596"/>
              <a:ext cx="3960440" cy="5073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ea typeface="MS PGothic" pitchFamily="34" charset="-128"/>
                </a:rPr>
                <a:t>8.6 B-VLAN MAC Relay</a:t>
              </a:r>
              <a:endParaRPr kumimoji="0" lang="en-GB" sz="1050" b="1" i="0" u="none" strike="noStrike" cap="none" normalizeH="0" baseline="0" dirty="0" smtClean="0">
                <a:ln>
                  <a:noFill/>
                </a:ln>
                <a:solidFill>
                  <a:schemeClr val="tx1"/>
                </a:solidFill>
                <a:effectLst/>
                <a:latin typeface="Arial" charset="0"/>
                <a:ea typeface="MS PGothic" pitchFamily="34" charset="-128"/>
              </a:endParaRPr>
            </a:p>
          </p:txBody>
        </p:sp>
        <p:sp>
          <p:nvSpPr>
            <p:cNvPr id="261" name="Rectangle 260"/>
            <p:cNvSpPr/>
            <p:nvPr/>
          </p:nvSpPr>
          <p:spPr bwMode="auto">
            <a:xfrm>
              <a:off x="6760840"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2" name="Rectangle 261"/>
            <p:cNvSpPr/>
            <p:nvPr/>
          </p:nvSpPr>
          <p:spPr bwMode="auto">
            <a:xfrm>
              <a:off x="6760840"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3" name="Rectangle 262"/>
            <p:cNvSpPr/>
            <p:nvPr/>
          </p:nvSpPr>
          <p:spPr bwMode="auto">
            <a:xfrm>
              <a:off x="6760840"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4" name="TextBox 163"/>
            <p:cNvSpPr txBox="1"/>
            <p:nvPr/>
          </p:nvSpPr>
          <p:spPr>
            <a:xfrm flipH="1">
              <a:off x="8972386" y="5448672"/>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165" name="TextBox 164"/>
            <p:cNvSpPr txBox="1"/>
            <p:nvPr/>
          </p:nvSpPr>
          <p:spPr>
            <a:xfrm flipH="1">
              <a:off x="7919125" y="5448672"/>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166" name="TextBox 165"/>
            <p:cNvSpPr txBox="1"/>
            <p:nvPr/>
          </p:nvSpPr>
          <p:spPr>
            <a:xfrm flipH="1">
              <a:off x="9905733" y="5448672"/>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264" name="Freeform 263"/>
            <p:cNvSpPr/>
            <p:nvPr/>
          </p:nvSpPr>
          <p:spPr bwMode="auto">
            <a:xfrm flipH="1">
              <a:off x="7192888" y="3240866"/>
              <a:ext cx="963385" cy="3575958"/>
            </a:xfrm>
            <a:custGeom>
              <a:avLst/>
              <a:gdLst>
                <a:gd name="connsiteX0" fmla="*/ 0 w 963385"/>
                <a:gd name="connsiteY0" fmla="*/ 195943 h 3575958"/>
                <a:gd name="connsiteX1" fmla="*/ 0 w 963385"/>
                <a:gd name="connsiteY1" fmla="*/ 0 h 3575958"/>
                <a:gd name="connsiteX2" fmla="*/ 947057 w 963385"/>
                <a:gd name="connsiteY2" fmla="*/ 0 h 3575958"/>
                <a:gd name="connsiteX3" fmla="*/ 963385 w 963385"/>
                <a:gd name="connsiteY3" fmla="*/ 3575958 h 3575958"/>
              </a:gdLst>
              <a:ahLst/>
              <a:cxnLst>
                <a:cxn ang="0">
                  <a:pos x="connsiteX0" y="connsiteY0"/>
                </a:cxn>
                <a:cxn ang="0">
                  <a:pos x="connsiteX1" y="connsiteY1"/>
                </a:cxn>
                <a:cxn ang="0">
                  <a:pos x="connsiteX2" y="connsiteY2"/>
                </a:cxn>
                <a:cxn ang="0">
                  <a:pos x="connsiteX3" y="connsiteY3"/>
                </a:cxn>
              </a:cxnLst>
              <a:rect l="l" t="t" r="r" b="b"/>
              <a:pathLst>
                <a:path w="963385" h="3575958">
                  <a:moveTo>
                    <a:pt x="0" y="195943"/>
                  </a:moveTo>
                  <a:lnTo>
                    <a:pt x="0" y="0"/>
                  </a:lnTo>
                  <a:lnTo>
                    <a:pt x="947057" y="0"/>
                  </a:lnTo>
                  <a:cubicBezTo>
                    <a:pt x="952500" y="1191986"/>
                    <a:pt x="957942" y="2383972"/>
                    <a:pt x="963385" y="3575958"/>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65" name="TextBox 264"/>
            <p:cNvSpPr txBox="1"/>
            <p:nvPr/>
          </p:nvSpPr>
          <p:spPr>
            <a:xfrm rot="5400000">
              <a:off x="10634171" y="3720767"/>
              <a:ext cx="504060" cy="215444"/>
            </a:xfrm>
            <a:prstGeom prst="rect">
              <a:avLst/>
            </a:prstGeom>
            <a:solidFill>
              <a:schemeClr val="bg1"/>
            </a:solidFill>
          </p:spPr>
          <p:txBody>
            <a:bodyPr wrap="square" lIns="0" tIns="0" rIns="0" bIns="0" rtlCol="0">
              <a:spAutoFit/>
            </a:bodyPr>
            <a:lstStyle/>
            <a:p>
              <a:pPr algn="ctr"/>
              <a:r>
                <a:rPr lang="en-US" sz="1400" dirty="0" smtClean="0"/>
                <a:t>CNP</a:t>
              </a:r>
              <a:endParaRPr lang="en-GB" sz="1400" dirty="0"/>
            </a:p>
          </p:txBody>
        </p:sp>
        <p:sp>
          <p:nvSpPr>
            <p:cNvPr id="272" name="Freeform 271"/>
            <p:cNvSpPr/>
            <p:nvPr/>
          </p:nvSpPr>
          <p:spPr bwMode="auto">
            <a:xfrm>
              <a:off x="5608712" y="7176864"/>
              <a:ext cx="1368152" cy="1800200"/>
            </a:xfrm>
            <a:custGeom>
              <a:avLst/>
              <a:gdLst>
                <a:gd name="connsiteX0" fmla="*/ 0 w 1547446"/>
                <a:gd name="connsiteY0" fmla="*/ 23446 h 4325816"/>
                <a:gd name="connsiteX1" fmla="*/ 0 w 1547446"/>
                <a:gd name="connsiteY1" fmla="*/ 4314092 h 4325816"/>
                <a:gd name="connsiteX2" fmla="*/ 1524000 w 1547446"/>
                <a:gd name="connsiteY2" fmla="*/ 4325816 h 4325816"/>
                <a:gd name="connsiteX3" fmla="*/ 1547446 w 1547446"/>
                <a:gd name="connsiteY3" fmla="*/ 0 h 4325816"/>
              </a:gdLst>
              <a:ahLst/>
              <a:cxnLst>
                <a:cxn ang="0">
                  <a:pos x="connsiteX0" y="connsiteY0"/>
                </a:cxn>
                <a:cxn ang="0">
                  <a:pos x="connsiteX1" y="connsiteY1"/>
                </a:cxn>
                <a:cxn ang="0">
                  <a:pos x="connsiteX2" y="connsiteY2"/>
                </a:cxn>
                <a:cxn ang="0">
                  <a:pos x="connsiteX3" y="connsiteY3"/>
                </a:cxn>
              </a:cxnLst>
              <a:rect l="l" t="t" r="r" b="b"/>
              <a:pathLst>
                <a:path w="1547446" h="4325816">
                  <a:moveTo>
                    <a:pt x="0" y="23446"/>
                  </a:moveTo>
                  <a:lnTo>
                    <a:pt x="0" y="4314092"/>
                  </a:lnTo>
                  <a:lnTo>
                    <a:pt x="1524000" y="4325816"/>
                  </a:lnTo>
                  <a:lnTo>
                    <a:pt x="1547446" y="0"/>
                  </a:lnTo>
                </a:path>
              </a:pathLst>
            </a:custGeom>
            <a:noFill/>
            <a:ln w="762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73" name="TextBox 272"/>
            <p:cNvSpPr txBox="1"/>
            <p:nvPr/>
          </p:nvSpPr>
          <p:spPr>
            <a:xfrm rot="16200000" flipH="1">
              <a:off x="1525159" y="8509299"/>
              <a:ext cx="432052" cy="215444"/>
            </a:xfrm>
            <a:prstGeom prst="rect">
              <a:avLst/>
            </a:prstGeom>
            <a:solidFill>
              <a:schemeClr val="bg1"/>
            </a:solidFill>
          </p:spPr>
          <p:txBody>
            <a:bodyPr wrap="square" lIns="0" tIns="0" rIns="0" bIns="0" rtlCol="0">
              <a:spAutoFit/>
            </a:bodyPr>
            <a:lstStyle/>
            <a:p>
              <a:pPr algn="ctr"/>
              <a:r>
                <a:rPr lang="en-US" sz="1400" dirty="0" smtClean="0"/>
                <a:t>PNP</a:t>
              </a:r>
              <a:endParaRPr lang="en-GB" sz="1400" dirty="0"/>
            </a:p>
          </p:txBody>
        </p:sp>
        <p:sp>
          <p:nvSpPr>
            <p:cNvPr id="59" name="TextBox 58"/>
            <p:cNvSpPr txBox="1"/>
            <p:nvPr/>
          </p:nvSpPr>
          <p:spPr>
            <a:xfrm>
              <a:off x="5680720" y="8453844"/>
              <a:ext cx="1224136" cy="523220"/>
            </a:xfrm>
            <a:prstGeom prst="rect">
              <a:avLst/>
            </a:prstGeom>
            <a:noFill/>
          </p:spPr>
          <p:txBody>
            <a:bodyPr wrap="square" rtlCol="0">
              <a:spAutoFit/>
            </a:bodyPr>
            <a:lstStyle/>
            <a:p>
              <a:pPr algn="ctr"/>
              <a:r>
                <a:rPr lang="en-US" sz="1400" dirty="0" smtClean="0">
                  <a:solidFill>
                    <a:srgbClr val="C00000"/>
                  </a:solidFill>
                </a:rPr>
                <a:t>Intra-DAS B-VLAN</a:t>
              </a:r>
              <a:endParaRPr lang="en-GB" sz="1400" dirty="0">
                <a:solidFill>
                  <a:srgbClr val="C00000"/>
                </a:solidFill>
              </a:endParaRPr>
            </a:p>
          </p:txBody>
        </p:sp>
        <p:cxnSp>
          <p:nvCxnSpPr>
            <p:cNvPr id="275" name="Straight Connector 274"/>
            <p:cNvCxnSpPr/>
            <p:nvPr/>
          </p:nvCxnSpPr>
          <p:spPr bwMode="auto">
            <a:xfrm>
              <a:off x="2296344" y="9337104"/>
              <a:ext cx="8136904" cy="0"/>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77" name="Straight Connector 276"/>
            <p:cNvCxnSpPr/>
            <p:nvPr/>
          </p:nvCxnSpPr>
          <p:spPr bwMode="auto">
            <a:xfrm>
              <a:off x="4384576" y="9337104"/>
              <a:ext cx="0" cy="264096"/>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78" name="Straight Connector 277"/>
            <p:cNvCxnSpPr/>
            <p:nvPr/>
          </p:nvCxnSpPr>
          <p:spPr bwMode="auto">
            <a:xfrm>
              <a:off x="6112768" y="9337104"/>
              <a:ext cx="0" cy="264096"/>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79" name="Straight Connector 278"/>
            <p:cNvCxnSpPr/>
            <p:nvPr/>
          </p:nvCxnSpPr>
          <p:spPr bwMode="auto">
            <a:xfrm>
              <a:off x="7984976" y="9337104"/>
              <a:ext cx="0" cy="264096"/>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80" name="Straight Connector 279"/>
            <p:cNvCxnSpPr/>
            <p:nvPr/>
          </p:nvCxnSpPr>
          <p:spPr bwMode="auto">
            <a:xfrm>
              <a:off x="9065096" y="7176864"/>
              <a:ext cx="0" cy="2136304"/>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82" name="Straight Connector 281"/>
            <p:cNvCxnSpPr/>
            <p:nvPr/>
          </p:nvCxnSpPr>
          <p:spPr bwMode="auto">
            <a:xfrm>
              <a:off x="8417024" y="7608912"/>
              <a:ext cx="648072" cy="0"/>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85" name="Straight Connector 284"/>
            <p:cNvCxnSpPr/>
            <p:nvPr/>
          </p:nvCxnSpPr>
          <p:spPr bwMode="auto">
            <a:xfrm>
              <a:off x="8417024" y="7176864"/>
              <a:ext cx="0" cy="432048"/>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89" name="Straight Connector 288"/>
            <p:cNvCxnSpPr/>
            <p:nvPr/>
          </p:nvCxnSpPr>
          <p:spPr bwMode="auto">
            <a:xfrm>
              <a:off x="2512368" y="7608912"/>
              <a:ext cx="1728192" cy="0"/>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91" name="Straight Connector 290"/>
            <p:cNvCxnSpPr/>
            <p:nvPr/>
          </p:nvCxnSpPr>
          <p:spPr bwMode="auto">
            <a:xfrm>
              <a:off x="3160440" y="7536904"/>
              <a:ext cx="0" cy="1776264"/>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93" name="Straight Connector 292"/>
            <p:cNvCxnSpPr/>
            <p:nvPr/>
          </p:nvCxnSpPr>
          <p:spPr bwMode="auto">
            <a:xfrm>
              <a:off x="4240560" y="7176864"/>
              <a:ext cx="0" cy="432048"/>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sp>
          <p:nvSpPr>
            <p:cNvPr id="294" name="TextBox 293"/>
            <p:cNvSpPr txBox="1"/>
            <p:nvPr/>
          </p:nvSpPr>
          <p:spPr>
            <a:xfrm>
              <a:off x="3736504" y="9029327"/>
              <a:ext cx="1224136" cy="307777"/>
            </a:xfrm>
            <a:prstGeom prst="rect">
              <a:avLst/>
            </a:prstGeom>
            <a:noFill/>
          </p:spPr>
          <p:txBody>
            <a:bodyPr wrap="square" rtlCol="0">
              <a:spAutoFit/>
            </a:bodyPr>
            <a:lstStyle/>
            <a:p>
              <a:pPr algn="ctr"/>
              <a:r>
                <a:rPr lang="en-US" sz="1400" dirty="0" smtClean="0">
                  <a:solidFill>
                    <a:schemeClr val="tx1">
                      <a:lumMod val="65000"/>
                      <a:lumOff val="35000"/>
                    </a:schemeClr>
                  </a:solidFill>
                </a:rPr>
                <a:t>B-VLAN S</a:t>
              </a:r>
              <a:endParaRPr lang="en-GB" sz="1400" dirty="0">
                <a:solidFill>
                  <a:schemeClr val="tx1">
                    <a:lumMod val="65000"/>
                    <a:lumOff val="35000"/>
                  </a:schemeClr>
                </a:solidFill>
              </a:endParaRPr>
            </a:p>
          </p:txBody>
        </p:sp>
        <p:cxnSp>
          <p:nvCxnSpPr>
            <p:cNvPr id="297" name="Straight Connector 296"/>
            <p:cNvCxnSpPr/>
            <p:nvPr/>
          </p:nvCxnSpPr>
          <p:spPr bwMode="auto">
            <a:xfrm>
              <a:off x="2512368" y="7608912"/>
              <a:ext cx="0" cy="1704256"/>
            </a:xfrm>
            <a:prstGeom prst="line">
              <a:avLst/>
            </a:prstGeom>
            <a:solidFill>
              <a:schemeClr val="accent1"/>
            </a:solidFill>
            <a:ln w="76200" cap="flat" cmpd="sng" algn="ctr">
              <a:solidFill>
                <a:schemeClr val="tx1">
                  <a:lumMod val="65000"/>
                  <a:lumOff val="35000"/>
                </a:schemeClr>
              </a:solidFill>
              <a:prstDash val="sysDot"/>
              <a:round/>
              <a:headEnd type="none" w="med" len="med"/>
              <a:tailEnd type="none" w="med" len="med"/>
            </a:ln>
            <a:effectLst/>
          </p:spPr>
        </p:cxnSp>
        <p:cxnSp>
          <p:nvCxnSpPr>
            <p:cNvPr id="300" name="Straight Connector 299"/>
            <p:cNvCxnSpPr/>
            <p:nvPr/>
          </p:nvCxnSpPr>
          <p:spPr bwMode="auto">
            <a:xfrm>
              <a:off x="7408912" y="7608912"/>
              <a:ext cx="0" cy="1704256"/>
            </a:xfrm>
            <a:prstGeom prst="line">
              <a:avLst/>
            </a:prstGeom>
            <a:solidFill>
              <a:schemeClr val="accent1"/>
            </a:solidFill>
            <a:ln w="76200" cap="flat" cmpd="sng" algn="ctr">
              <a:solidFill>
                <a:schemeClr val="tx1">
                  <a:lumMod val="65000"/>
                  <a:lumOff val="35000"/>
                </a:schemeClr>
              </a:solidFill>
              <a:prstDash val="sysDot"/>
              <a:round/>
              <a:headEnd type="none" w="med" len="med"/>
              <a:tailEnd type="none" w="med" len="med"/>
            </a:ln>
            <a:effectLst/>
          </p:spPr>
        </p:cxnSp>
        <p:cxnSp>
          <p:nvCxnSpPr>
            <p:cNvPr id="306" name="Straight Connector 305"/>
            <p:cNvCxnSpPr/>
            <p:nvPr/>
          </p:nvCxnSpPr>
          <p:spPr bwMode="auto">
            <a:xfrm>
              <a:off x="2512368" y="7176864"/>
              <a:ext cx="0" cy="432048"/>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308" name="Straight Connector 307"/>
            <p:cNvCxnSpPr/>
            <p:nvPr/>
          </p:nvCxnSpPr>
          <p:spPr bwMode="auto">
            <a:xfrm flipH="1">
              <a:off x="7408912" y="7608912"/>
              <a:ext cx="1008112" cy="0"/>
            </a:xfrm>
            <a:prstGeom prst="line">
              <a:avLst/>
            </a:prstGeom>
            <a:solidFill>
              <a:schemeClr val="accent1"/>
            </a:solidFill>
            <a:ln w="76200" cap="flat" cmpd="sng" algn="ctr">
              <a:solidFill>
                <a:schemeClr val="tx1">
                  <a:lumMod val="65000"/>
                  <a:lumOff val="35000"/>
                </a:schemeClr>
              </a:solidFill>
              <a:prstDash val="sysDot"/>
              <a:round/>
              <a:headEnd type="none" w="med" len="med"/>
              <a:tailEnd type="none" w="med" len="med"/>
            </a:ln>
            <a:effectLst/>
          </p:spPr>
        </p:cxnSp>
        <p:cxnSp>
          <p:nvCxnSpPr>
            <p:cNvPr id="204" name="Straight Connector 203"/>
            <p:cNvCxnSpPr/>
            <p:nvPr/>
          </p:nvCxnSpPr>
          <p:spPr bwMode="auto">
            <a:xfrm>
              <a:off x="3160440" y="7176864"/>
              <a:ext cx="0" cy="432048"/>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grpSp>
      <p:sp>
        <p:nvSpPr>
          <p:cNvPr id="207" name="Rounded Rectangular Callout 206"/>
          <p:cNvSpPr/>
          <p:nvPr/>
        </p:nvSpPr>
        <p:spPr bwMode="auto">
          <a:xfrm flipH="1">
            <a:off x="11081320" y="6168752"/>
            <a:ext cx="1584176" cy="2592288"/>
          </a:xfrm>
          <a:prstGeom prst="wedgeRoundRectCallout">
            <a:avLst>
              <a:gd name="adj1" fmla="val 162705"/>
              <a:gd name="adj2" fmla="val -11240"/>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1400" dirty="0" smtClean="0">
                <a:latin typeface="Arial" charset="0"/>
              </a:rPr>
              <a:t>Protection Gateway has to become Active Gateway for S-VLAN k</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a typeface="MS PGothic" pitchFamily="34"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Move registration</a:t>
            </a:r>
            <a:r>
              <a:rPr kumimoji="0" lang="en-US" sz="1400" b="1" i="0" u="none" strike="noStrike" cap="none" normalizeH="0" dirty="0" smtClean="0">
                <a:ln>
                  <a:noFill/>
                </a:ln>
                <a:solidFill>
                  <a:schemeClr val="tx1"/>
                </a:solidFill>
                <a:effectLst/>
                <a:latin typeface="Arial" charset="0"/>
                <a:ea typeface="MS PGothic" pitchFamily="34" charset="-128"/>
              </a:rPr>
              <a:t> of ISID K to this port</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33" name="TextBox 232"/>
          <p:cNvSpPr txBox="1"/>
          <p:nvPr/>
        </p:nvSpPr>
        <p:spPr>
          <a:xfrm>
            <a:off x="4644096" y="1632248"/>
            <a:ext cx="1468672" cy="400110"/>
          </a:xfrm>
          <a:prstGeom prst="rect">
            <a:avLst/>
          </a:prstGeom>
          <a:noFill/>
        </p:spPr>
        <p:txBody>
          <a:bodyPr wrap="none" rtlCol="0">
            <a:spAutoFit/>
          </a:bodyPr>
          <a:lstStyle/>
          <a:p>
            <a:r>
              <a:rPr lang="en-US" sz="2000" dirty="0" smtClean="0"/>
              <a:t>S-VLAN k </a:t>
            </a:r>
            <a:endParaRPr lang="en-GB" sz="2000" dirty="0"/>
          </a:p>
        </p:txBody>
      </p:sp>
      <p:sp>
        <p:nvSpPr>
          <p:cNvPr id="266" name="Title 31"/>
          <p:cNvSpPr txBox="1">
            <a:spLocks/>
          </p:cNvSpPr>
          <p:nvPr/>
        </p:nvSpPr>
        <p:spPr>
          <a:xfrm>
            <a:off x="639890" y="998578"/>
            <a:ext cx="11521821" cy="1209734"/>
          </a:xfrm>
          <a:prstGeom prst="rect">
            <a:avLst/>
          </a:prstGeom>
        </p:spPr>
        <p:txBody>
          <a:bodyPr lIns="109701" tIns="54850" rIns="109701" bIns="5485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3500" b="1" i="0" u="none" strike="noStrike" kern="0" cap="none" spc="0" normalizeH="0" baseline="0" noProof="0" dirty="0">
              <a:ln>
                <a:noFill/>
              </a:ln>
              <a:solidFill>
                <a:srgbClr val="990000"/>
              </a:solidFill>
              <a:effectLst/>
              <a:uLnTx/>
              <a:uFillTx/>
              <a:latin typeface="+mj-lt"/>
              <a:ea typeface="+mj-ea"/>
              <a:cs typeface="+mj-cs"/>
            </a:endParaRPr>
          </a:p>
        </p:txBody>
      </p:sp>
      <p:sp>
        <p:nvSpPr>
          <p:cNvPr id="267" name="TextBox 266"/>
          <p:cNvSpPr txBox="1"/>
          <p:nvPr/>
        </p:nvSpPr>
        <p:spPr>
          <a:xfrm>
            <a:off x="2512368" y="4726845"/>
            <a:ext cx="1800200" cy="3170099"/>
          </a:xfrm>
          <a:prstGeom prst="rect">
            <a:avLst/>
          </a:prstGeom>
          <a:noFill/>
        </p:spPr>
        <p:txBody>
          <a:bodyPr wrap="square" rtlCol="0">
            <a:spAutoFit/>
          </a:bodyPr>
          <a:lstStyle/>
          <a:p>
            <a:pPr algn="ctr"/>
            <a:r>
              <a:rPr lang="en-US" sz="20000" dirty="0" smtClean="0">
                <a:solidFill>
                  <a:srgbClr val="FF0000"/>
                </a:solidFill>
              </a:rPr>
              <a:t>X</a:t>
            </a:r>
            <a:endParaRPr lang="en-GB" sz="20000" dirty="0">
              <a:solidFill>
                <a:srgbClr val="FF0000"/>
              </a:solidFill>
            </a:endParaRPr>
          </a:p>
        </p:txBody>
      </p:sp>
      <p:sp>
        <p:nvSpPr>
          <p:cNvPr id="268" name="Freeform 267"/>
          <p:cNvSpPr/>
          <p:nvPr/>
        </p:nvSpPr>
        <p:spPr bwMode="auto">
          <a:xfrm>
            <a:off x="4106779" y="2031655"/>
            <a:ext cx="5347067" cy="7561524"/>
          </a:xfrm>
          <a:custGeom>
            <a:avLst/>
            <a:gdLst>
              <a:gd name="connsiteX0" fmla="*/ 0 w 5347067"/>
              <a:gd name="connsiteY0" fmla="*/ 7561524 h 7561524"/>
              <a:gd name="connsiteX1" fmla="*/ 160421 w 5347067"/>
              <a:gd name="connsiteY1" fmla="*/ 7256724 h 7561524"/>
              <a:gd name="connsiteX2" fmla="*/ 176463 w 5347067"/>
              <a:gd name="connsiteY2" fmla="*/ 7192556 h 7561524"/>
              <a:gd name="connsiteX3" fmla="*/ 304800 w 5347067"/>
              <a:gd name="connsiteY3" fmla="*/ 7160471 h 7561524"/>
              <a:gd name="connsiteX4" fmla="*/ 657726 w 5347067"/>
              <a:gd name="connsiteY4" fmla="*/ 7144429 h 7561524"/>
              <a:gd name="connsiteX5" fmla="*/ 5117432 w 5347067"/>
              <a:gd name="connsiteY5" fmla="*/ 7128387 h 7561524"/>
              <a:gd name="connsiteX6" fmla="*/ 5101389 w 5347067"/>
              <a:gd name="connsiteY6" fmla="*/ 5909187 h 7561524"/>
              <a:gd name="connsiteX7" fmla="*/ 5101389 w 5347067"/>
              <a:gd name="connsiteY7" fmla="*/ 5556261 h 7561524"/>
              <a:gd name="connsiteX8" fmla="*/ 5149516 w 5347067"/>
              <a:gd name="connsiteY8" fmla="*/ 3919966 h 7561524"/>
              <a:gd name="connsiteX9" fmla="*/ 5101389 w 5347067"/>
              <a:gd name="connsiteY9" fmla="*/ 3823713 h 7561524"/>
              <a:gd name="connsiteX10" fmla="*/ 5117432 w 5347067"/>
              <a:gd name="connsiteY10" fmla="*/ 3438703 h 7561524"/>
              <a:gd name="connsiteX11" fmla="*/ 5133474 w 5347067"/>
              <a:gd name="connsiteY11" fmla="*/ 1946787 h 7561524"/>
              <a:gd name="connsiteX12" fmla="*/ 5149516 w 5347067"/>
              <a:gd name="connsiteY12" fmla="*/ 1690113 h 7561524"/>
              <a:gd name="connsiteX13" fmla="*/ 5213684 w 5347067"/>
              <a:gd name="connsiteY13" fmla="*/ 1545734 h 7561524"/>
              <a:gd name="connsiteX14" fmla="*/ 5229726 w 5347067"/>
              <a:gd name="connsiteY14" fmla="*/ 1481566 h 7561524"/>
              <a:gd name="connsiteX15" fmla="*/ 5309937 w 5347067"/>
              <a:gd name="connsiteY15" fmla="*/ 1273019 h 7561524"/>
              <a:gd name="connsiteX16" fmla="*/ 5342021 w 5347067"/>
              <a:gd name="connsiteY16" fmla="*/ 1096556 h 7561524"/>
              <a:gd name="connsiteX17" fmla="*/ 5229726 w 5347067"/>
              <a:gd name="connsiteY17" fmla="*/ 1032387 h 7561524"/>
              <a:gd name="connsiteX18" fmla="*/ 4716379 w 5347067"/>
              <a:gd name="connsiteY18" fmla="*/ 1016345 h 7561524"/>
              <a:gd name="connsiteX19" fmla="*/ 4475747 w 5347067"/>
              <a:gd name="connsiteY19" fmla="*/ 968219 h 7561524"/>
              <a:gd name="connsiteX20" fmla="*/ 4251158 w 5347067"/>
              <a:gd name="connsiteY20" fmla="*/ 791756 h 7561524"/>
              <a:gd name="connsiteX21" fmla="*/ 4186989 w 5347067"/>
              <a:gd name="connsiteY21" fmla="*/ 743629 h 7561524"/>
              <a:gd name="connsiteX22" fmla="*/ 3834063 w 5347067"/>
              <a:gd name="connsiteY22" fmla="*/ 727587 h 7561524"/>
              <a:gd name="connsiteX23" fmla="*/ 3769895 w 5347067"/>
              <a:gd name="connsiteY23" fmla="*/ 711545 h 7561524"/>
              <a:gd name="connsiteX24" fmla="*/ 3657600 w 5347067"/>
              <a:gd name="connsiteY24" fmla="*/ 695503 h 7561524"/>
              <a:gd name="connsiteX25" fmla="*/ 3497179 w 5347067"/>
              <a:gd name="connsiteY25" fmla="*/ 647377 h 7561524"/>
              <a:gd name="connsiteX26" fmla="*/ 3433010 w 5347067"/>
              <a:gd name="connsiteY26" fmla="*/ 615292 h 7561524"/>
              <a:gd name="connsiteX27" fmla="*/ 3384884 w 5347067"/>
              <a:gd name="connsiteY27" fmla="*/ 599250 h 7561524"/>
              <a:gd name="connsiteX28" fmla="*/ 3304674 w 5347067"/>
              <a:gd name="connsiteY28" fmla="*/ 567166 h 7561524"/>
              <a:gd name="connsiteX29" fmla="*/ 2919663 w 5347067"/>
              <a:gd name="connsiteY29" fmla="*/ 454871 h 7561524"/>
              <a:gd name="connsiteX30" fmla="*/ 2791326 w 5347067"/>
              <a:gd name="connsiteY30" fmla="*/ 422787 h 7561524"/>
              <a:gd name="connsiteX31" fmla="*/ 2743200 w 5347067"/>
              <a:gd name="connsiteY31" fmla="*/ 406745 h 7561524"/>
              <a:gd name="connsiteX32" fmla="*/ 2679032 w 5347067"/>
              <a:gd name="connsiteY32" fmla="*/ 390703 h 7561524"/>
              <a:gd name="connsiteX33" fmla="*/ 2069432 w 5347067"/>
              <a:gd name="connsiteY33" fmla="*/ 198198 h 7561524"/>
              <a:gd name="connsiteX34" fmla="*/ 2005263 w 5347067"/>
              <a:gd name="connsiteY34" fmla="*/ 182156 h 7561524"/>
              <a:gd name="connsiteX35" fmla="*/ 1892968 w 5347067"/>
              <a:gd name="connsiteY35" fmla="*/ 166113 h 7561524"/>
              <a:gd name="connsiteX36" fmla="*/ 1443789 w 5347067"/>
              <a:gd name="connsiteY36" fmla="*/ 37777 h 7561524"/>
              <a:gd name="connsiteX37" fmla="*/ 1347537 w 5347067"/>
              <a:gd name="connsiteY37" fmla="*/ 5692 h 7561524"/>
              <a:gd name="connsiteX38" fmla="*/ 1235242 w 5347067"/>
              <a:gd name="connsiteY38" fmla="*/ 5692 h 7561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347067" h="7561524">
                <a:moveTo>
                  <a:pt x="0" y="7561524"/>
                </a:moveTo>
                <a:cubicBezTo>
                  <a:pt x="53474" y="7459924"/>
                  <a:pt x="110884" y="7360301"/>
                  <a:pt x="160421" y="7256724"/>
                </a:cubicBezTo>
                <a:cubicBezTo>
                  <a:pt x="169934" y="7236834"/>
                  <a:pt x="158118" y="7204786"/>
                  <a:pt x="176463" y="7192556"/>
                </a:cubicBezTo>
                <a:cubicBezTo>
                  <a:pt x="213153" y="7168096"/>
                  <a:pt x="260923" y="7164859"/>
                  <a:pt x="304800" y="7160471"/>
                </a:cubicBezTo>
                <a:cubicBezTo>
                  <a:pt x="421979" y="7148753"/>
                  <a:pt x="539965" y="7145214"/>
                  <a:pt x="657726" y="7144429"/>
                </a:cubicBezTo>
                <a:lnTo>
                  <a:pt x="5117432" y="7128387"/>
                </a:lnTo>
                <a:cubicBezTo>
                  <a:pt x="5112084" y="6721987"/>
                  <a:pt x="5111180" y="6315504"/>
                  <a:pt x="5101389" y="5909187"/>
                </a:cubicBezTo>
                <a:cubicBezTo>
                  <a:pt x="5090716" y="5466253"/>
                  <a:pt x="5047248" y="6368375"/>
                  <a:pt x="5101389" y="5556261"/>
                </a:cubicBezTo>
                <a:cubicBezTo>
                  <a:pt x="5117431" y="5010829"/>
                  <a:pt x="5149516" y="4465634"/>
                  <a:pt x="5149516" y="3919966"/>
                </a:cubicBezTo>
                <a:cubicBezTo>
                  <a:pt x="5149516" y="3884095"/>
                  <a:pt x="5103775" y="3859505"/>
                  <a:pt x="5101389" y="3823713"/>
                </a:cubicBezTo>
                <a:cubicBezTo>
                  <a:pt x="5092845" y="3695549"/>
                  <a:pt x="5112084" y="3567040"/>
                  <a:pt x="5117432" y="3438703"/>
                </a:cubicBezTo>
                <a:cubicBezTo>
                  <a:pt x="5122779" y="2941398"/>
                  <a:pt x="5124350" y="2444037"/>
                  <a:pt x="5133474" y="1946787"/>
                </a:cubicBezTo>
                <a:cubicBezTo>
                  <a:pt x="5135047" y="1861076"/>
                  <a:pt x="5132704" y="1774173"/>
                  <a:pt x="5149516" y="1690113"/>
                </a:cubicBezTo>
                <a:cubicBezTo>
                  <a:pt x="5159844" y="1638470"/>
                  <a:pt x="5194778" y="1594889"/>
                  <a:pt x="5213684" y="1545734"/>
                </a:cubicBezTo>
                <a:cubicBezTo>
                  <a:pt x="5221599" y="1525156"/>
                  <a:pt x="5222388" y="1502357"/>
                  <a:pt x="5229726" y="1481566"/>
                </a:cubicBezTo>
                <a:cubicBezTo>
                  <a:pt x="5254515" y="1411332"/>
                  <a:pt x="5283200" y="1342535"/>
                  <a:pt x="5309937" y="1273019"/>
                </a:cubicBezTo>
                <a:cubicBezTo>
                  <a:pt x="5320632" y="1214198"/>
                  <a:pt x="5337762" y="1156189"/>
                  <a:pt x="5342021" y="1096556"/>
                </a:cubicBezTo>
                <a:cubicBezTo>
                  <a:pt x="5347067" y="1025918"/>
                  <a:pt x="5282312" y="1035155"/>
                  <a:pt x="5229726" y="1032387"/>
                </a:cubicBezTo>
                <a:cubicBezTo>
                  <a:pt x="5058763" y="1023389"/>
                  <a:pt x="4887495" y="1021692"/>
                  <a:pt x="4716379" y="1016345"/>
                </a:cubicBezTo>
                <a:cubicBezTo>
                  <a:pt x="4668098" y="1009448"/>
                  <a:pt x="4515208" y="991537"/>
                  <a:pt x="4475747" y="968219"/>
                </a:cubicBezTo>
                <a:cubicBezTo>
                  <a:pt x="4393781" y="919784"/>
                  <a:pt x="4326310" y="850208"/>
                  <a:pt x="4251158" y="791756"/>
                </a:cubicBezTo>
                <a:cubicBezTo>
                  <a:pt x="4230053" y="775341"/>
                  <a:pt x="4213699" y="744843"/>
                  <a:pt x="4186989" y="743629"/>
                </a:cubicBezTo>
                <a:lnTo>
                  <a:pt x="3834063" y="727587"/>
                </a:lnTo>
                <a:cubicBezTo>
                  <a:pt x="3812674" y="722240"/>
                  <a:pt x="3791587" y="715489"/>
                  <a:pt x="3769895" y="711545"/>
                </a:cubicBezTo>
                <a:cubicBezTo>
                  <a:pt x="3732693" y="704781"/>
                  <a:pt x="3694407" y="704163"/>
                  <a:pt x="3657600" y="695503"/>
                </a:cubicBezTo>
                <a:cubicBezTo>
                  <a:pt x="3603256" y="682716"/>
                  <a:pt x="3549755" y="666154"/>
                  <a:pt x="3497179" y="647377"/>
                </a:cubicBezTo>
                <a:cubicBezTo>
                  <a:pt x="3474658" y="639334"/>
                  <a:pt x="3454991" y="624712"/>
                  <a:pt x="3433010" y="615292"/>
                </a:cubicBezTo>
                <a:cubicBezTo>
                  <a:pt x="3417468" y="608631"/>
                  <a:pt x="3400717" y="605187"/>
                  <a:pt x="3384884" y="599250"/>
                </a:cubicBezTo>
                <a:cubicBezTo>
                  <a:pt x="3357921" y="589139"/>
                  <a:pt x="3332176" y="575701"/>
                  <a:pt x="3304674" y="567166"/>
                </a:cubicBezTo>
                <a:cubicBezTo>
                  <a:pt x="3176997" y="527542"/>
                  <a:pt x="3048354" y="491065"/>
                  <a:pt x="2919663" y="454871"/>
                </a:cubicBezTo>
                <a:cubicBezTo>
                  <a:pt x="2877214" y="442932"/>
                  <a:pt x="2833868" y="434389"/>
                  <a:pt x="2791326" y="422787"/>
                </a:cubicBezTo>
                <a:cubicBezTo>
                  <a:pt x="2775012" y="418338"/>
                  <a:pt x="2759459" y="411390"/>
                  <a:pt x="2743200" y="406745"/>
                </a:cubicBezTo>
                <a:cubicBezTo>
                  <a:pt x="2722001" y="400688"/>
                  <a:pt x="2700094" y="397222"/>
                  <a:pt x="2679032" y="390703"/>
                </a:cubicBezTo>
                <a:cubicBezTo>
                  <a:pt x="2475469" y="327695"/>
                  <a:pt x="2276161" y="249879"/>
                  <a:pt x="2069432" y="198198"/>
                </a:cubicBezTo>
                <a:cubicBezTo>
                  <a:pt x="2048042" y="192851"/>
                  <a:pt x="2026955" y="186100"/>
                  <a:pt x="2005263" y="182156"/>
                </a:cubicBezTo>
                <a:cubicBezTo>
                  <a:pt x="1968061" y="175392"/>
                  <a:pt x="1930400" y="171461"/>
                  <a:pt x="1892968" y="166113"/>
                </a:cubicBezTo>
                <a:cubicBezTo>
                  <a:pt x="1743242" y="123334"/>
                  <a:pt x="1591515" y="87021"/>
                  <a:pt x="1443789" y="37777"/>
                </a:cubicBezTo>
                <a:cubicBezTo>
                  <a:pt x="1411705" y="27082"/>
                  <a:pt x="1380963" y="10835"/>
                  <a:pt x="1347537" y="5692"/>
                </a:cubicBezTo>
                <a:cubicBezTo>
                  <a:pt x="1310541" y="0"/>
                  <a:pt x="1272674" y="5692"/>
                  <a:pt x="1235242" y="5692"/>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69" name="Isosceles Triangle 268"/>
          <p:cNvSpPr/>
          <p:nvPr/>
        </p:nvSpPr>
        <p:spPr bwMode="auto">
          <a:xfrm flipV="1">
            <a:off x="8993088" y="4224536"/>
            <a:ext cx="432048" cy="360040"/>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70" name="Isosceles Triangle 269"/>
          <p:cNvSpPr/>
          <p:nvPr/>
        </p:nvSpPr>
        <p:spPr bwMode="auto">
          <a:xfrm flipV="1">
            <a:off x="2008312" y="4224536"/>
            <a:ext cx="432048" cy="360040"/>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76" name="Rounded Rectangular Callout 275"/>
          <p:cNvSpPr/>
          <p:nvPr/>
        </p:nvSpPr>
        <p:spPr bwMode="auto">
          <a:xfrm>
            <a:off x="11009312" y="3288432"/>
            <a:ext cx="1656184" cy="1224136"/>
          </a:xfrm>
          <a:prstGeom prst="wedgeRoundRectCallout">
            <a:avLst>
              <a:gd name="adj1" fmla="val -154326"/>
              <a:gd name="adj2" fmla="val 37858"/>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Operator MA Up MEP has been moved to E-NNI Link 3 PNP </a:t>
            </a:r>
          </a:p>
        </p:txBody>
      </p:sp>
      <p:sp>
        <p:nvSpPr>
          <p:cNvPr id="281" name="Isosceles Triangle 280"/>
          <p:cNvSpPr/>
          <p:nvPr/>
        </p:nvSpPr>
        <p:spPr bwMode="auto">
          <a:xfrm flipV="1">
            <a:off x="2368352"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83" name="Isosceles Triangle 282"/>
          <p:cNvSpPr/>
          <p:nvPr/>
        </p:nvSpPr>
        <p:spPr bwMode="auto">
          <a:xfrm flipV="1">
            <a:off x="3016424"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84" name="Isosceles Triangle 283"/>
          <p:cNvSpPr/>
          <p:nvPr/>
        </p:nvSpPr>
        <p:spPr bwMode="auto">
          <a:xfrm flipV="1">
            <a:off x="4096544"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86" name="Isosceles Triangle 285"/>
          <p:cNvSpPr/>
          <p:nvPr/>
        </p:nvSpPr>
        <p:spPr bwMode="auto">
          <a:xfrm flipV="1">
            <a:off x="8273008"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87" name="Isosceles Triangle 286"/>
          <p:cNvSpPr/>
          <p:nvPr/>
        </p:nvSpPr>
        <p:spPr bwMode="auto">
          <a:xfrm flipV="1">
            <a:off x="8921080"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88" name="Isosceles Triangle 287"/>
          <p:cNvSpPr/>
          <p:nvPr/>
        </p:nvSpPr>
        <p:spPr bwMode="auto">
          <a:xfrm flipV="1">
            <a:off x="5464696" y="7248872"/>
            <a:ext cx="288032" cy="288032"/>
          </a:xfrm>
          <a:prstGeom prst="triangle">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90" name="Isosceles Triangle 289"/>
          <p:cNvSpPr/>
          <p:nvPr/>
        </p:nvSpPr>
        <p:spPr bwMode="auto">
          <a:xfrm flipV="1">
            <a:off x="6832848" y="7248872"/>
            <a:ext cx="288032" cy="288032"/>
          </a:xfrm>
          <a:prstGeom prst="triangle">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92" name="TextBox 291"/>
          <p:cNvSpPr txBox="1"/>
          <p:nvPr/>
        </p:nvSpPr>
        <p:spPr>
          <a:xfrm>
            <a:off x="9279019" y="6456784"/>
            <a:ext cx="1010213" cy="400110"/>
          </a:xfrm>
          <a:prstGeom prst="rect">
            <a:avLst/>
          </a:prstGeom>
          <a:noFill/>
        </p:spPr>
        <p:txBody>
          <a:bodyPr wrap="none" rtlCol="0">
            <a:spAutoFit/>
          </a:bodyPr>
          <a:lstStyle/>
          <a:p>
            <a:r>
              <a:rPr lang="en-US" sz="2000" dirty="0" smtClean="0"/>
              <a:t>ISID K </a:t>
            </a:r>
            <a:endParaRPr lang="en-GB" sz="2000" dirty="0"/>
          </a:p>
        </p:txBody>
      </p:sp>
      <p:sp>
        <p:nvSpPr>
          <p:cNvPr id="295" name="Rounded Rectangular Callout 294"/>
          <p:cNvSpPr/>
          <p:nvPr/>
        </p:nvSpPr>
        <p:spPr bwMode="auto">
          <a:xfrm>
            <a:off x="208112" y="6096744"/>
            <a:ext cx="1368152" cy="720080"/>
          </a:xfrm>
          <a:prstGeom prst="wedgeRoundRectCallout">
            <a:avLst>
              <a:gd name="adj1" fmla="val 143519"/>
              <a:gd name="adj2" fmla="val -23210"/>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Working Gateway fault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 name="TextBox 295"/>
          <p:cNvSpPr txBox="1"/>
          <p:nvPr/>
        </p:nvSpPr>
        <p:spPr>
          <a:xfrm rot="5400000">
            <a:off x="10628365" y="8509304"/>
            <a:ext cx="432052" cy="215444"/>
          </a:xfrm>
          <a:prstGeom prst="rect">
            <a:avLst/>
          </a:prstGeom>
          <a:solidFill>
            <a:schemeClr val="bg1"/>
          </a:solidFill>
        </p:spPr>
        <p:txBody>
          <a:bodyPr wrap="square" lIns="0" tIns="0" rIns="0" bIns="0" rtlCol="0">
            <a:spAutoFit/>
          </a:bodyPr>
          <a:lstStyle/>
          <a:p>
            <a:pPr algn="ctr"/>
            <a:r>
              <a:rPr lang="en-US" sz="1400" dirty="0" smtClean="0"/>
              <a:t>PNP</a:t>
            </a:r>
            <a:endParaRPr lang="en-GB" sz="1400" dirty="0"/>
          </a:p>
        </p:txBody>
      </p:sp>
      <p:sp>
        <p:nvSpPr>
          <p:cNvPr id="25" name="Rectangle 24"/>
          <p:cNvSpPr/>
          <p:nvPr/>
        </p:nvSpPr>
        <p:spPr bwMode="auto">
          <a:xfrm>
            <a:off x="1864296" y="4512568"/>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2" name="Rectangle 1"/>
          <p:cNvSpPr/>
          <p:nvPr/>
        </p:nvSpPr>
        <p:spPr bwMode="auto">
          <a:xfrm>
            <a:off x="186429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 name="Rectangle 2"/>
          <p:cNvSpPr/>
          <p:nvPr/>
        </p:nvSpPr>
        <p:spPr bwMode="auto">
          <a:xfrm>
            <a:off x="186429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 name="Rectangle 3"/>
          <p:cNvSpPr/>
          <p:nvPr/>
        </p:nvSpPr>
        <p:spPr bwMode="auto">
          <a:xfrm>
            <a:off x="186429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a:off x="1864296"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864296"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64296"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a:off x="2872408"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2872408"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2872408"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72408"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72408"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72408"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3880520"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388052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388052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80520"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80520"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1864296" y="5016624"/>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a:t>
            </a:r>
            <a:r>
              <a:rPr kumimoji="0" lang="en-US" sz="1200" b="1" i="0" u="none" strike="noStrike" cap="none" normalizeH="0" dirty="0" smtClean="0">
                <a:ln>
                  <a:noFill/>
                </a:ln>
                <a:solidFill>
                  <a:schemeClr val="tx1"/>
                </a:solidFill>
                <a:effectLst/>
                <a:latin typeface="Arial" charset="0"/>
                <a:ea typeface="MS PGothic" pitchFamily="34" charset="-128"/>
              </a:rPr>
              <a:t>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1" name="TextBox 20"/>
          <p:cNvSpPr txBox="1"/>
          <p:nvPr/>
        </p:nvSpPr>
        <p:spPr>
          <a:xfrm>
            <a:off x="3066830" y="4903966"/>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22" name="TextBox 21"/>
          <p:cNvSpPr txBox="1"/>
          <p:nvPr/>
        </p:nvSpPr>
        <p:spPr>
          <a:xfrm>
            <a:off x="4146950" y="4460305"/>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23" name="TextBox 22"/>
          <p:cNvSpPr txBox="1"/>
          <p:nvPr/>
        </p:nvSpPr>
        <p:spPr>
          <a:xfrm>
            <a:off x="3066830" y="4440560"/>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24" name="TextBox 23"/>
          <p:cNvSpPr txBox="1"/>
          <p:nvPr/>
        </p:nvSpPr>
        <p:spPr>
          <a:xfrm>
            <a:off x="2080320" y="4420815"/>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sp>
        <p:nvSpPr>
          <p:cNvPr id="55" name="Isosceles Triangle 54"/>
          <p:cNvSpPr/>
          <p:nvPr/>
        </p:nvSpPr>
        <p:spPr bwMode="auto">
          <a:xfrm flipV="1">
            <a:off x="1072208" y="4296544"/>
            <a:ext cx="216024" cy="21602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2" name="Title 31"/>
          <p:cNvSpPr>
            <a:spLocks noGrp="1"/>
          </p:cNvSpPr>
          <p:nvPr>
            <p:ph type="title"/>
          </p:nvPr>
        </p:nvSpPr>
        <p:spPr/>
        <p:txBody>
          <a:bodyPr/>
          <a:lstStyle/>
          <a:p>
            <a:r>
              <a:rPr lang="en-US" dirty="0" smtClean="0"/>
              <a:t>DRNI in PBB-TEN IB-BEBs</a:t>
            </a:r>
            <a:endParaRPr lang="en-GB" dirty="0"/>
          </a:p>
        </p:txBody>
      </p:sp>
      <p:sp>
        <p:nvSpPr>
          <p:cNvPr id="37" name="TextBox 36"/>
          <p:cNvSpPr txBox="1"/>
          <p:nvPr/>
        </p:nvSpPr>
        <p:spPr>
          <a:xfrm>
            <a:off x="208112" y="3648472"/>
            <a:ext cx="1296144" cy="646331"/>
          </a:xfrm>
          <a:prstGeom prst="rect">
            <a:avLst/>
          </a:prstGeom>
          <a:noFill/>
        </p:spPr>
        <p:txBody>
          <a:bodyPr wrap="square" rtlCol="0">
            <a:spAutoFit/>
          </a:bodyPr>
          <a:lstStyle/>
          <a:p>
            <a:pPr algn="r"/>
            <a:r>
              <a:rPr lang="en-US" sz="1800" dirty="0" smtClean="0"/>
              <a:t>E-NNI</a:t>
            </a:r>
          </a:p>
          <a:p>
            <a:pPr algn="r"/>
            <a:r>
              <a:rPr lang="en-US" sz="1800" dirty="0" smtClean="0"/>
              <a:t> UP MEPs</a:t>
            </a:r>
            <a:endParaRPr lang="en-GB" sz="1800" dirty="0"/>
          </a:p>
        </p:txBody>
      </p:sp>
      <p:cxnSp>
        <p:nvCxnSpPr>
          <p:cNvPr id="47" name="Straight Connector 46"/>
          <p:cNvCxnSpPr/>
          <p:nvPr/>
        </p:nvCxnSpPr>
        <p:spPr bwMode="auto">
          <a:xfrm>
            <a:off x="2296344" y="1992288"/>
            <a:ext cx="0"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48" name="Straight Connector 47"/>
          <p:cNvCxnSpPr/>
          <p:nvPr/>
        </p:nvCxnSpPr>
        <p:spPr bwMode="auto">
          <a:xfrm flipH="1">
            <a:off x="3304456" y="1992288"/>
            <a:ext cx="4392488"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57" name="TextBox 56"/>
          <p:cNvSpPr txBox="1"/>
          <p:nvPr/>
        </p:nvSpPr>
        <p:spPr>
          <a:xfrm>
            <a:off x="2296344"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1</a:t>
            </a:r>
            <a:endParaRPr lang="en-GB" sz="1400" dirty="0">
              <a:solidFill>
                <a:srgbClr val="C00000"/>
              </a:solidFill>
            </a:endParaRPr>
          </a:p>
        </p:txBody>
      </p:sp>
      <p:sp>
        <p:nvSpPr>
          <p:cNvPr id="58" name="TextBox 57"/>
          <p:cNvSpPr txBox="1"/>
          <p:nvPr/>
        </p:nvSpPr>
        <p:spPr>
          <a:xfrm>
            <a:off x="3448472"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2</a:t>
            </a:r>
            <a:endParaRPr lang="en-GB" sz="1400" dirty="0">
              <a:solidFill>
                <a:srgbClr val="C00000"/>
              </a:solidFill>
            </a:endParaRPr>
          </a:p>
        </p:txBody>
      </p:sp>
      <p:sp>
        <p:nvSpPr>
          <p:cNvPr id="52" name="Rectangle 51"/>
          <p:cNvSpPr/>
          <p:nvPr/>
        </p:nvSpPr>
        <p:spPr bwMode="auto">
          <a:xfrm flipH="1">
            <a:off x="7768952" y="4512568"/>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53" name="Rectangle 52"/>
          <p:cNvSpPr/>
          <p:nvPr/>
        </p:nvSpPr>
        <p:spPr bwMode="auto">
          <a:xfrm flipH="1">
            <a:off x="978517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 name="Rectangle 60"/>
          <p:cNvSpPr/>
          <p:nvPr/>
        </p:nvSpPr>
        <p:spPr bwMode="auto">
          <a:xfrm flipH="1">
            <a:off x="978517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flipH="1">
            <a:off x="978517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5" name="Rectangle 64"/>
          <p:cNvSpPr/>
          <p:nvPr/>
        </p:nvSpPr>
        <p:spPr bwMode="auto">
          <a:xfrm flipH="1">
            <a:off x="9785176"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6" name="Rectangle 65"/>
          <p:cNvSpPr/>
          <p:nvPr/>
        </p:nvSpPr>
        <p:spPr bwMode="auto">
          <a:xfrm flipH="1">
            <a:off x="9785176"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flipH="1">
            <a:off x="9785176"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flipH="1">
            <a:off x="877706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9" name="Rectangle 68"/>
          <p:cNvSpPr/>
          <p:nvPr/>
        </p:nvSpPr>
        <p:spPr bwMode="auto">
          <a:xfrm flipH="1">
            <a:off x="8777064"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0" name="Rectangle 69"/>
          <p:cNvSpPr/>
          <p:nvPr/>
        </p:nvSpPr>
        <p:spPr bwMode="auto">
          <a:xfrm flipH="1">
            <a:off x="8777064"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1" name="Rectangle 70"/>
          <p:cNvSpPr/>
          <p:nvPr/>
        </p:nvSpPr>
        <p:spPr bwMode="auto">
          <a:xfrm flipH="1">
            <a:off x="8777064"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flipH="1">
            <a:off x="8777064"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flipH="1">
            <a:off x="8777064"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4" name="Rectangle 73"/>
          <p:cNvSpPr/>
          <p:nvPr/>
        </p:nvSpPr>
        <p:spPr bwMode="auto">
          <a:xfrm flipH="1">
            <a:off x="776895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5" name="Rectangle 74"/>
          <p:cNvSpPr/>
          <p:nvPr/>
        </p:nvSpPr>
        <p:spPr bwMode="auto">
          <a:xfrm flipH="1">
            <a:off x="7768952"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6" name="Rectangle 75"/>
          <p:cNvSpPr/>
          <p:nvPr/>
        </p:nvSpPr>
        <p:spPr bwMode="auto">
          <a:xfrm flipH="1">
            <a:off x="7768952"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7" name="Rectangle 76"/>
          <p:cNvSpPr/>
          <p:nvPr/>
        </p:nvSpPr>
        <p:spPr bwMode="auto">
          <a:xfrm flipH="1">
            <a:off x="7768952"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8" name="Rectangle 77"/>
          <p:cNvSpPr/>
          <p:nvPr/>
        </p:nvSpPr>
        <p:spPr bwMode="auto">
          <a:xfrm flipH="1">
            <a:off x="7768952"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 name="Rectangle 79"/>
          <p:cNvSpPr/>
          <p:nvPr/>
        </p:nvSpPr>
        <p:spPr bwMode="auto">
          <a:xfrm flipH="1">
            <a:off x="7768952" y="5016624"/>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81" name="TextBox 80"/>
          <p:cNvSpPr txBox="1"/>
          <p:nvPr/>
        </p:nvSpPr>
        <p:spPr>
          <a:xfrm flipH="1">
            <a:off x="8916915" y="4903966"/>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82" name="TextBox 81"/>
          <p:cNvSpPr txBox="1"/>
          <p:nvPr/>
        </p:nvSpPr>
        <p:spPr>
          <a:xfrm flipH="1">
            <a:off x="7953501" y="4440560"/>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83" name="TextBox 82"/>
          <p:cNvSpPr txBox="1"/>
          <p:nvPr/>
        </p:nvSpPr>
        <p:spPr>
          <a:xfrm flipH="1">
            <a:off x="8911207" y="4440560"/>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84" name="TextBox 83"/>
          <p:cNvSpPr txBox="1"/>
          <p:nvPr/>
        </p:nvSpPr>
        <p:spPr>
          <a:xfrm flipH="1">
            <a:off x="9969725" y="4420815"/>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cxnSp>
        <p:nvCxnSpPr>
          <p:cNvPr id="88" name="Straight Connector 87"/>
          <p:cNvCxnSpPr/>
          <p:nvPr/>
        </p:nvCxnSpPr>
        <p:spPr bwMode="auto">
          <a:xfrm>
            <a:off x="10289232" y="1920280"/>
            <a:ext cx="0" cy="1296144"/>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89" name="Straight Connector 88"/>
          <p:cNvCxnSpPr/>
          <p:nvPr/>
        </p:nvCxnSpPr>
        <p:spPr bwMode="auto">
          <a:xfrm>
            <a:off x="5032648" y="2064296"/>
            <a:ext cx="4248472" cy="1152128"/>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91" name="TextBox 90"/>
          <p:cNvSpPr txBox="1"/>
          <p:nvPr/>
        </p:nvSpPr>
        <p:spPr>
          <a:xfrm flipH="1">
            <a:off x="9588399"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4</a:t>
            </a:r>
            <a:endParaRPr lang="en-GB" sz="1400" dirty="0">
              <a:solidFill>
                <a:srgbClr val="C00000"/>
              </a:solidFill>
            </a:endParaRPr>
          </a:p>
        </p:txBody>
      </p:sp>
      <p:sp>
        <p:nvSpPr>
          <p:cNvPr id="92" name="TextBox 91"/>
          <p:cNvSpPr txBox="1"/>
          <p:nvPr/>
        </p:nvSpPr>
        <p:spPr>
          <a:xfrm flipH="1">
            <a:off x="8201000"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3</a:t>
            </a:r>
            <a:endParaRPr lang="en-GB" sz="1400" dirty="0">
              <a:solidFill>
                <a:srgbClr val="C00000"/>
              </a:solidFill>
            </a:endParaRPr>
          </a:p>
        </p:txBody>
      </p:sp>
      <p:sp>
        <p:nvSpPr>
          <p:cNvPr id="177" name="TextBox 176"/>
          <p:cNvSpPr txBox="1"/>
          <p:nvPr/>
        </p:nvSpPr>
        <p:spPr>
          <a:xfrm>
            <a:off x="640160" y="980108"/>
            <a:ext cx="11521280" cy="1077218"/>
          </a:xfrm>
          <a:prstGeom prst="rect">
            <a:avLst/>
          </a:prstGeom>
          <a:noFill/>
        </p:spPr>
        <p:txBody>
          <a:bodyPr wrap="square" rtlCol="0">
            <a:spAutoFit/>
          </a:bodyPr>
          <a:lstStyle/>
          <a:p>
            <a:r>
              <a:rPr lang="en-US" sz="1600" dirty="0" smtClean="0"/>
              <a:t>A PBB-TEN in a carrier domain may support DRNI as illustrated below. The two Gateway nodes are connected to multiple service carrying TESIs and an additional Intra-DAS TESI. The S-VLANs in the carrier domain are carried in a Working or Protection TESI. The S-VLANs in the TESIs are carried with an I-Tag. A Distributed version of TESI protection is to be developed.</a:t>
            </a:r>
          </a:p>
        </p:txBody>
      </p:sp>
      <p:grpSp>
        <p:nvGrpSpPr>
          <p:cNvPr id="19" name="Group 184"/>
          <p:cNvGrpSpPr/>
          <p:nvPr/>
        </p:nvGrpSpPr>
        <p:grpSpPr>
          <a:xfrm>
            <a:off x="1216224" y="2352328"/>
            <a:ext cx="10153128" cy="56148"/>
            <a:chOff x="1216224" y="3576464"/>
            <a:chExt cx="10153128" cy="56148"/>
          </a:xfrm>
        </p:grpSpPr>
        <p:cxnSp>
          <p:nvCxnSpPr>
            <p:cNvPr id="183" name="Straight Connector 182"/>
            <p:cNvCxnSpPr/>
            <p:nvPr/>
          </p:nvCxnSpPr>
          <p:spPr bwMode="auto">
            <a:xfrm>
              <a:off x="1216224" y="3576464"/>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a:off x="1216224" y="3632612"/>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86" name="TextBox 185"/>
          <p:cNvSpPr txBox="1"/>
          <p:nvPr/>
        </p:nvSpPr>
        <p:spPr>
          <a:xfrm>
            <a:off x="496144" y="2208312"/>
            <a:ext cx="742511" cy="338554"/>
          </a:xfrm>
          <a:prstGeom prst="rect">
            <a:avLst/>
          </a:prstGeom>
          <a:noFill/>
        </p:spPr>
        <p:txBody>
          <a:bodyPr wrap="none" rtlCol="0">
            <a:spAutoFit/>
          </a:bodyPr>
          <a:lstStyle/>
          <a:p>
            <a:r>
              <a:rPr lang="en-US" sz="1600" dirty="0" smtClean="0"/>
              <a:t>E-NNI</a:t>
            </a:r>
          </a:p>
        </p:txBody>
      </p:sp>
      <p:sp>
        <p:nvSpPr>
          <p:cNvPr id="187" name="TextBox 186"/>
          <p:cNvSpPr txBox="1"/>
          <p:nvPr/>
        </p:nvSpPr>
        <p:spPr>
          <a:xfrm rot="16200000" flipH="1">
            <a:off x="1447345" y="3648764"/>
            <a:ext cx="504060" cy="215444"/>
          </a:xfrm>
          <a:prstGeom prst="rect">
            <a:avLst/>
          </a:prstGeom>
          <a:solidFill>
            <a:schemeClr val="bg1"/>
          </a:solidFill>
        </p:spPr>
        <p:txBody>
          <a:bodyPr wrap="square" lIns="0" tIns="0" rIns="0" bIns="0" rtlCol="0">
            <a:spAutoFit/>
          </a:bodyPr>
          <a:lstStyle/>
          <a:p>
            <a:pPr algn="ctr"/>
            <a:r>
              <a:rPr lang="en-US" sz="1400" dirty="0" smtClean="0"/>
              <a:t>CNP</a:t>
            </a:r>
            <a:endParaRPr lang="en-GB" sz="1400" dirty="0"/>
          </a:p>
        </p:txBody>
      </p:sp>
      <p:sp>
        <p:nvSpPr>
          <p:cNvPr id="190" name="TextBox 189"/>
          <p:cNvSpPr txBox="1"/>
          <p:nvPr/>
        </p:nvSpPr>
        <p:spPr>
          <a:xfrm rot="16200000" flipH="1">
            <a:off x="7327543" y="3828783"/>
            <a:ext cx="432048"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97" name="Rectangle 96"/>
          <p:cNvSpPr/>
          <p:nvPr/>
        </p:nvSpPr>
        <p:spPr bwMode="auto">
          <a:xfrm>
            <a:off x="1864296"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a:off x="1864296"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1864296"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2872408"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2872408"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2872408"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3880520"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3880520"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 name="Rectangle 110"/>
          <p:cNvSpPr/>
          <p:nvPr/>
        </p:nvSpPr>
        <p:spPr bwMode="auto">
          <a:xfrm>
            <a:off x="3880520"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4888631"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4888631"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4888631"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4888631"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4888631"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3" name="Rectangle 132"/>
          <p:cNvSpPr/>
          <p:nvPr/>
        </p:nvSpPr>
        <p:spPr bwMode="auto">
          <a:xfrm flipH="1">
            <a:off x="2872408"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flipH="1">
            <a:off x="2872408"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flipH="1">
            <a:off x="2872408"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flipH="1">
            <a:off x="2872408"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flipH="1">
            <a:off x="2872408"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flipH="1">
            <a:off x="1864296"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flipH="1">
            <a:off x="1864296"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flipH="1">
            <a:off x="1864296"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flipH="1">
            <a:off x="1864296"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Rectangle 142"/>
          <p:cNvSpPr/>
          <p:nvPr/>
        </p:nvSpPr>
        <p:spPr bwMode="auto">
          <a:xfrm flipH="1">
            <a:off x="1864296"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TextBox 160"/>
          <p:cNvSpPr txBox="1"/>
          <p:nvPr/>
        </p:nvSpPr>
        <p:spPr>
          <a:xfrm>
            <a:off x="3016424" y="5448672"/>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162" name="TextBox 161"/>
          <p:cNvSpPr txBox="1"/>
          <p:nvPr/>
        </p:nvSpPr>
        <p:spPr>
          <a:xfrm>
            <a:off x="4081099" y="5448672"/>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163" name="TextBox 162"/>
          <p:cNvSpPr txBox="1"/>
          <p:nvPr/>
        </p:nvSpPr>
        <p:spPr>
          <a:xfrm>
            <a:off x="2008312" y="5448672"/>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188" name="TextBox 187"/>
          <p:cNvSpPr txBox="1"/>
          <p:nvPr/>
        </p:nvSpPr>
        <p:spPr>
          <a:xfrm rot="16200000" flipH="1">
            <a:off x="1525159" y="598902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155" name="Rectangle 154"/>
          <p:cNvSpPr/>
          <p:nvPr/>
        </p:nvSpPr>
        <p:spPr bwMode="auto">
          <a:xfrm>
            <a:off x="3880520"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6" name="Rectangle 155"/>
          <p:cNvSpPr/>
          <p:nvPr/>
        </p:nvSpPr>
        <p:spPr bwMode="auto">
          <a:xfrm>
            <a:off x="3880520"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2872408"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8" name="Rectangle 167"/>
          <p:cNvSpPr/>
          <p:nvPr/>
        </p:nvSpPr>
        <p:spPr bwMode="auto">
          <a:xfrm>
            <a:off x="2872408"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3" name="Rectangle 172"/>
          <p:cNvSpPr/>
          <p:nvPr/>
        </p:nvSpPr>
        <p:spPr bwMode="auto">
          <a:xfrm>
            <a:off x="1864296"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6" name="Rectangle 175"/>
          <p:cNvSpPr/>
          <p:nvPr/>
        </p:nvSpPr>
        <p:spPr bwMode="auto">
          <a:xfrm>
            <a:off x="1864296"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81" name="Straight Connector 180"/>
          <p:cNvCxnSpPr/>
          <p:nvPr/>
        </p:nvCxnSpPr>
        <p:spPr bwMode="auto">
          <a:xfrm>
            <a:off x="2368352"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a:off x="3376464"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a:off x="4384576"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3" name="Rectangle 192"/>
          <p:cNvSpPr/>
          <p:nvPr/>
        </p:nvSpPr>
        <p:spPr bwMode="auto">
          <a:xfrm>
            <a:off x="3880520"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4" name="Rectangle 193"/>
          <p:cNvSpPr/>
          <p:nvPr/>
        </p:nvSpPr>
        <p:spPr bwMode="auto">
          <a:xfrm>
            <a:off x="2872408"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7" name="Rectangle 196"/>
          <p:cNvSpPr/>
          <p:nvPr/>
        </p:nvSpPr>
        <p:spPr bwMode="auto">
          <a:xfrm>
            <a:off x="1864296"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8" name="Rectangle 197"/>
          <p:cNvSpPr/>
          <p:nvPr/>
        </p:nvSpPr>
        <p:spPr bwMode="auto">
          <a:xfrm>
            <a:off x="3880520"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9" name="Rectangle 198"/>
          <p:cNvSpPr/>
          <p:nvPr/>
        </p:nvSpPr>
        <p:spPr bwMode="auto">
          <a:xfrm>
            <a:off x="2872408"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0" name="Rectangle 199"/>
          <p:cNvSpPr/>
          <p:nvPr/>
        </p:nvSpPr>
        <p:spPr bwMode="auto">
          <a:xfrm>
            <a:off x="1864296"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1" name="Rectangle 200"/>
          <p:cNvSpPr/>
          <p:nvPr/>
        </p:nvSpPr>
        <p:spPr bwMode="auto">
          <a:xfrm>
            <a:off x="3880520"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2" name="Rectangle 201"/>
          <p:cNvSpPr/>
          <p:nvPr/>
        </p:nvSpPr>
        <p:spPr bwMode="auto">
          <a:xfrm>
            <a:off x="2872408"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3" name="Rectangle 202"/>
          <p:cNvSpPr/>
          <p:nvPr/>
        </p:nvSpPr>
        <p:spPr bwMode="auto">
          <a:xfrm>
            <a:off x="1864296"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5" name="TextBox 204"/>
          <p:cNvSpPr txBox="1"/>
          <p:nvPr/>
        </p:nvSpPr>
        <p:spPr>
          <a:xfrm rot="5400000" flipV="1">
            <a:off x="1447864" y="7028967"/>
            <a:ext cx="564578" cy="307777"/>
          </a:xfrm>
          <a:prstGeom prst="rect">
            <a:avLst/>
          </a:prstGeom>
          <a:noFill/>
        </p:spPr>
        <p:txBody>
          <a:bodyPr wrap="none" rtlCol="0" anchor="ctr">
            <a:spAutoFit/>
          </a:bodyPr>
          <a:lstStyle/>
          <a:p>
            <a:pPr algn="ctr"/>
            <a:r>
              <a:rPr lang="en-US" sz="1400" dirty="0" smtClean="0"/>
              <a:t>CBP</a:t>
            </a:r>
            <a:endParaRPr lang="en-GB" sz="1400" dirty="0"/>
          </a:p>
        </p:txBody>
      </p:sp>
      <p:sp>
        <p:nvSpPr>
          <p:cNvPr id="206" name="Rectangle 205"/>
          <p:cNvSpPr/>
          <p:nvPr/>
        </p:nvSpPr>
        <p:spPr bwMode="auto">
          <a:xfrm>
            <a:off x="1864296" y="7461596"/>
            <a:ext cx="3960440" cy="5073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ea typeface="MS PGothic" pitchFamily="34" charset="-128"/>
              </a:rPr>
              <a:t>8.6 TESI Relay</a:t>
            </a:r>
            <a:endParaRPr kumimoji="0" lang="en-GB" sz="1050" b="1" i="0" u="none" strike="noStrike" cap="none" normalizeH="0" baseline="0" dirty="0" smtClean="0">
              <a:ln>
                <a:noFill/>
              </a:ln>
              <a:solidFill>
                <a:schemeClr val="tx1"/>
              </a:solidFill>
              <a:effectLst/>
              <a:latin typeface="Arial" charset="0"/>
              <a:ea typeface="MS PGothic" pitchFamily="34" charset="-128"/>
            </a:endParaRPr>
          </a:p>
        </p:txBody>
      </p:sp>
      <p:sp>
        <p:nvSpPr>
          <p:cNvPr id="208" name="Rectangle 207"/>
          <p:cNvSpPr/>
          <p:nvPr/>
        </p:nvSpPr>
        <p:spPr bwMode="auto">
          <a:xfrm>
            <a:off x="4888632"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9" name="Rectangle 208"/>
          <p:cNvSpPr/>
          <p:nvPr/>
        </p:nvSpPr>
        <p:spPr bwMode="auto">
          <a:xfrm>
            <a:off x="4888632"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0" name="Rectangle 209"/>
          <p:cNvSpPr/>
          <p:nvPr/>
        </p:nvSpPr>
        <p:spPr bwMode="auto">
          <a:xfrm>
            <a:off x="4888632"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1" name="TextBox 210"/>
          <p:cNvSpPr txBox="1"/>
          <p:nvPr/>
        </p:nvSpPr>
        <p:spPr>
          <a:xfrm rot="5400000">
            <a:off x="4765519" y="375677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212" name="Freeform 211"/>
          <p:cNvSpPr/>
          <p:nvPr/>
        </p:nvSpPr>
        <p:spPr bwMode="auto">
          <a:xfrm>
            <a:off x="4359729" y="3238939"/>
            <a:ext cx="963385" cy="3575958"/>
          </a:xfrm>
          <a:custGeom>
            <a:avLst/>
            <a:gdLst>
              <a:gd name="connsiteX0" fmla="*/ 0 w 963385"/>
              <a:gd name="connsiteY0" fmla="*/ 195943 h 3575958"/>
              <a:gd name="connsiteX1" fmla="*/ 0 w 963385"/>
              <a:gd name="connsiteY1" fmla="*/ 0 h 3575958"/>
              <a:gd name="connsiteX2" fmla="*/ 947057 w 963385"/>
              <a:gd name="connsiteY2" fmla="*/ 0 h 3575958"/>
              <a:gd name="connsiteX3" fmla="*/ 963385 w 963385"/>
              <a:gd name="connsiteY3" fmla="*/ 3575958 h 3575958"/>
            </a:gdLst>
            <a:ahLst/>
            <a:cxnLst>
              <a:cxn ang="0">
                <a:pos x="connsiteX0" y="connsiteY0"/>
              </a:cxn>
              <a:cxn ang="0">
                <a:pos x="connsiteX1" y="connsiteY1"/>
              </a:cxn>
              <a:cxn ang="0">
                <a:pos x="connsiteX2" y="connsiteY2"/>
              </a:cxn>
              <a:cxn ang="0">
                <a:pos x="connsiteX3" y="connsiteY3"/>
              </a:cxn>
            </a:cxnLst>
            <a:rect l="l" t="t" r="r" b="b"/>
            <a:pathLst>
              <a:path w="963385" h="3575958">
                <a:moveTo>
                  <a:pt x="0" y="195943"/>
                </a:moveTo>
                <a:lnTo>
                  <a:pt x="0" y="0"/>
                </a:lnTo>
                <a:lnTo>
                  <a:pt x="947057" y="0"/>
                </a:lnTo>
                <a:cubicBezTo>
                  <a:pt x="952500" y="1191986"/>
                  <a:pt x="957942" y="2383972"/>
                  <a:pt x="963385" y="3575958"/>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13" name="Rectangle 212"/>
          <p:cNvSpPr/>
          <p:nvPr/>
        </p:nvSpPr>
        <p:spPr bwMode="auto">
          <a:xfrm>
            <a:off x="7768952"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4" name="Rectangle 213"/>
          <p:cNvSpPr/>
          <p:nvPr/>
        </p:nvSpPr>
        <p:spPr bwMode="auto">
          <a:xfrm>
            <a:off x="7768952"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5" name="Rectangle 214"/>
          <p:cNvSpPr/>
          <p:nvPr/>
        </p:nvSpPr>
        <p:spPr bwMode="auto">
          <a:xfrm>
            <a:off x="7768952"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6" name="Rectangle 215"/>
          <p:cNvSpPr/>
          <p:nvPr/>
        </p:nvSpPr>
        <p:spPr bwMode="auto">
          <a:xfrm>
            <a:off x="8777064"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7" name="Rectangle 216"/>
          <p:cNvSpPr/>
          <p:nvPr/>
        </p:nvSpPr>
        <p:spPr bwMode="auto">
          <a:xfrm>
            <a:off x="8777064"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8" name="Rectangle 217"/>
          <p:cNvSpPr/>
          <p:nvPr/>
        </p:nvSpPr>
        <p:spPr bwMode="auto">
          <a:xfrm>
            <a:off x="8777064"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9" name="Rectangle 218"/>
          <p:cNvSpPr/>
          <p:nvPr/>
        </p:nvSpPr>
        <p:spPr bwMode="auto">
          <a:xfrm>
            <a:off x="9785176"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0" name="Rectangle 219"/>
          <p:cNvSpPr/>
          <p:nvPr/>
        </p:nvSpPr>
        <p:spPr bwMode="auto">
          <a:xfrm>
            <a:off x="9785176"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1" name="Rectangle 220"/>
          <p:cNvSpPr/>
          <p:nvPr/>
        </p:nvSpPr>
        <p:spPr bwMode="auto">
          <a:xfrm>
            <a:off x="9785176"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2" name="Rectangle 221"/>
          <p:cNvSpPr/>
          <p:nvPr/>
        </p:nvSpPr>
        <p:spPr bwMode="auto">
          <a:xfrm flipH="1">
            <a:off x="9785176"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3" name="Rectangle 222"/>
          <p:cNvSpPr/>
          <p:nvPr/>
        </p:nvSpPr>
        <p:spPr bwMode="auto">
          <a:xfrm flipH="1">
            <a:off x="9785176"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4" name="Rectangle 223"/>
          <p:cNvSpPr/>
          <p:nvPr/>
        </p:nvSpPr>
        <p:spPr bwMode="auto">
          <a:xfrm flipH="1">
            <a:off x="9785176"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5" name="Rectangle 224"/>
          <p:cNvSpPr/>
          <p:nvPr/>
        </p:nvSpPr>
        <p:spPr bwMode="auto">
          <a:xfrm flipH="1">
            <a:off x="9785176"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6" name="Rectangle 225"/>
          <p:cNvSpPr/>
          <p:nvPr/>
        </p:nvSpPr>
        <p:spPr bwMode="auto">
          <a:xfrm flipH="1">
            <a:off x="9785176"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8" name="Rectangle 227"/>
          <p:cNvSpPr/>
          <p:nvPr/>
        </p:nvSpPr>
        <p:spPr bwMode="auto">
          <a:xfrm flipH="1">
            <a:off x="8777064"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9" name="Rectangle 228"/>
          <p:cNvSpPr/>
          <p:nvPr/>
        </p:nvSpPr>
        <p:spPr bwMode="auto">
          <a:xfrm flipH="1">
            <a:off x="8777064"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0" name="Rectangle 229"/>
          <p:cNvSpPr/>
          <p:nvPr/>
        </p:nvSpPr>
        <p:spPr bwMode="auto">
          <a:xfrm flipH="1">
            <a:off x="8777064"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1" name="Rectangle 230"/>
          <p:cNvSpPr/>
          <p:nvPr/>
        </p:nvSpPr>
        <p:spPr bwMode="auto">
          <a:xfrm flipH="1">
            <a:off x="8777064"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2" name="Rectangle 231"/>
          <p:cNvSpPr/>
          <p:nvPr/>
        </p:nvSpPr>
        <p:spPr bwMode="auto">
          <a:xfrm flipH="1">
            <a:off x="8777064"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4" name="Rectangle 233"/>
          <p:cNvSpPr/>
          <p:nvPr/>
        </p:nvSpPr>
        <p:spPr bwMode="auto">
          <a:xfrm flipH="1">
            <a:off x="6760840"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5" name="Rectangle 234"/>
          <p:cNvSpPr/>
          <p:nvPr/>
        </p:nvSpPr>
        <p:spPr bwMode="auto">
          <a:xfrm flipH="1">
            <a:off x="6760840"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6" name="Rectangle 235"/>
          <p:cNvSpPr/>
          <p:nvPr/>
        </p:nvSpPr>
        <p:spPr bwMode="auto">
          <a:xfrm flipH="1">
            <a:off x="6760840"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7" name="Rectangle 236"/>
          <p:cNvSpPr/>
          <p:nvPr/>
        </p:nvSpPr>
        <p:spPr bwMode="auto">
          <a:xfrm flipH="1">
            <a:off x="6760840"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8" name="Rectangle 237"/>
          <p:cNvSpPr/>
          <p:nvPr/>
        </p:nvSpPr>
        <p:spPr bwMode="auto">
          <a:xfrm flipH="1">
            <a:off x="6760840"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0" name="TextBox 239"/>
          <p:cNvSpPr txBox="1"/>
          <p:nvPr/>
        </p:nvSpPr>
        <p:spPr>
          <a:xfrm rot="5400000">
            <a:off x="10650429" y="598902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241" name="Rectangle 240"/>
          <p:cNvSpPr/>
          <p:nvPr/>
        </p:nvSpPr>
        <p:spPr bwMode="auto">
          <a:xfrm>
            <a:off x="9785176"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2" name="Rectangle 241"/>
          <p:cNvSpPr/>
          <p:nvPr/>
        </p:nvSpPr>
        <p:spPr bwMode="auto">
          <a:xfrm>
            <a:off x="9785176"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3" name="Rectangle 242"/>
          <p:cNvSpPr/>
          <p:nvPr/>
        </p:nvSpPr>
        <p:spPr bwMode="auto">
          <a:xfrm>
            <a:off x="8777064"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4" name="Rectangle 243"/>
          <p:cNvSpPr/>
          <p:nvPr/>
        </p:nvSpPr>
        <p:spPr bwMode="auto">
          <a:xfrm>
            <a:off x="8777064"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5" name="Rectangle 244"/>
          <p:cNvSpPr/>
          <p:nvPr/>
        </p:nvSpPr>
        <p:spPr bwMode="auto">
          <a:xfrm>
            <a:off x="7768952"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6" name="Rectangle 245"/>
          <p:cNvSpPr/>
          <p:nvPr/>
        </p:nvSpPr>
        <p:spPr bwMode="auto">
          <a:xfrm>
            <a:off x="7768952"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47" name="Straight Connector 246"/>
          <p:cNvCxnSpPr/>
          <p:nvPr/>
        </p:nvCxnSpPr>
        <p:spPr bwMode="auto">
          <a:xfrm>
            <a:off x="8273008"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8" name="Straight Connector 247"/>
          <p:cNvCxnSpPr/>
          <p:nvPr/>
        </p:nvCxnSpPr>
        <p:spPr bwMode="auto">
          <a:xfrm>
            <a:off x="9281120"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9" name="Straight Connector 248"/>
          <p:cNvCxnSpPr/>
          <p:nvPr/>
        </p:nvCxnSpPr>
        <p:spPr bwMode="auto">
          <a:xfrm>
            <a:off x="10289232"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50" name="Rectangle 249"/>
          <p:cNvSpPr/>
          <p:nvPr/>
        </p:nvSpPr>
        <p:spPr bwMode="auto">
          <a:xfrm>
            <a:off x="9785176"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1" name="Rectangle 250"/>
          <p:cNvSpPr/>
          <p:nvPr/>
        </p:nvSpPr>
        <p:spPr bwMode="auto">
          <a:xfrm>
            <a:off x="8777064"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2" name="Rectangle 251"/>
          <p:cNvSpPr/>
          <p:nvPr/>
        </p:nvSpPr>
        <p:spPr bwMode="auto">
          <a:xfrm>
            <a:off x="7768952"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3" name="Rectangle 252"/>
          <p:cNvSpPr/>
          <p:nvPr/>
        </p:nvSpPr>
        <p:spPr bwMode="auto">
          <a:xfrm>
            <a:off x="9785176"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4" name="Rectangle 253"/>
          <p:cNvSpPr/>
          <p:nvPr/>
        </p:nvSpPr>
        <p:spPr bwMode="auto">
          <a:xfrm>
            <a:off x="8777064"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5" name="Rectangle 254"/>
          <p:cNvSpPr/>
          <p:nvPr/>
        </p:nvSpPr>
        <p:spPr bwMode="auto">
          <a:xfrm>
            <a:off x="7768952"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6" name="Rectangle 255"/>
          <p:cNvSpPr/>
          <p:nvPr/>
        </p:nvSpPr>
        <p:spPr bwMode="auto">
          <a:xfrm>
            <a:off x="9785176"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7" name="Rectangle 256"/>
          <p:cNvSpPr/>
          <p:nvPr/>
        </p:nvSpPr>
        <p:spPr bwMode="auto">
          <a:xfrm>
            <a:off x="8777064"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8" name="Rectangle 257"/>
          <p:cNvSpPr/>
          <p:nvPr/>
        </p:nvSpPr>
        <p:spPr bwMode="auto">
          <a:xfrm>
            <a:off x="7768952"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9" name="TextBox 258"/>
          <p:cNvSpPr txBox="1"/>
          <p:nvPr/>
        </p:nvSpPr>
        <p:spPr>
          <a:xfrm rot="16200000" flipH="1" flipV="1">
            <a:off x="10573134" y="7028967"/>
            <a:ext cx="564578" cy="307777"/>
          </a:xfrm>
          <a:prstGeom prst="rect">
            <a:avLst/>
          </a:prstGeom>
          <a:noFill/>
        </p:spPr>
        <p:txBody>
          <a:bodyPr wrap="none" rtlCol="0" anchor="ctr">
            <a:spAutoFit/>
          </a:bodyPr>
          <a:lstStyle/>
          <a:p>
            <a:pPr algn="ctr"/>
            <a:r>
              <a:rPr lang="en-US" sz="1400" dirty="0" smtClean="0"/>
              <a:t>CBP</a:t>
            </a:r>
            <a:endParaRPr lang="en-GB" sz="1400" dirty="0"/>
          </a:p>
        </p:txBody>
      </p:sp>
      <p:sp>
        <p:nvSpPr>
          <p:cNvPr id="260" name="Rectangle 259"/>
          <p:cNvSpPr/>
          <p:nvPr/>
        </p:nvSpPr>
        <p:spPr bwMode="auto">
          <a:xfrm>
            <a:off x="6760840" y="7461596"/>
            <a:ext cx="3960440" cy="5073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ea typeface="MS PGothic" pitchFamily="34" charset="-128"/>
              </a:rPr>
              <a:t>8.6 </a:t>
            </a:r>
            <a:r>
              <a:rPr kumimoji="0" lang="en-US" sz="1050" b="1" i="0" u="none" strike="noStrike" cap="none" normalizeH="0" baseline="0" dirty="0" err="1" smtClean="0">
                <a:ln>
                  <a:noFill/>
                </a:ln>
                <a:solidFill>
                  <a:schemeClr val="tx1"/>
                </a:solidFill>
                <a:effectLst/>
                <a:latin typeface="Arial" charset="0"/>
                <a:ea typeface="MS PGothic" pitchFamily="34" charset="-128"/>
              </a:rPr>
              <a:t>TESIRelay</a:t>
            </a:r>
            <a:endParaRPr kumimoji="0" lang="en-GB" sz="1050" b="1" i="0" u="none" strike="noStrike" cap="none" normalizeH="0" baseline="0" dirty="0" smtClean="0">
              <a:ln>
                <a:noFill/>
              </a:ln>
              <a:solidFill>
                <a:schemeClr val="tx1"/>
              </a:solidFill>
              <a:effectLst/>
              <a:latin typeface="Arial" charset="0"/>
              <a:ea typeface="MS PGothic" pitchFamily="34" charset="-128"/>
            </a:endParaRPr>
          </a:p>
        </p:txBody>
      </p:sp>
      <p:sp>
        <p:nvSpPr>
          <p:cNvPr id="261" name="Rectangle 260"/>
          <p:cNvSpPr/>
          <p:nvPr/>
        </p:nvSpPr>
        <p:spPr bwMode="auto">
          <a:xfrm>
            <a:off x="6760840"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2" name="Rectangle 261"/>
          <p:cNvSpPr/>
          <p:nvPr/>
        </p:nvSpPr>
        <p:spPr bwMode="auto">
          <a:xfrm>
            <a:off x="6760840"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3" name="Rectangle 262"/>
          <p:cNvSpPr/>
          <p:nvPr/>
        </p:nvSpPr>
        <p:spPr bwMode="auto">
          <a:xfrm>
            <a:off x="6760840"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4" name="TextBox 163"/>
          <p:cNvSpPr txBox="1"/>
          <p:nvPr/>
        </p:nvSpPr>
        <p:spPr>
          <a:xfrm flipH="1">
            <a:off x="8972386" y="5448672"/>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165" name="TextBox 164"/>
          <p:cNvSpPr txBox="1"/>
          <p:nvPr/>
        </p:nvSpPr>
        <p:spPr>
          <a:xfrm flipH="1">
            <a:off x="7919125" y="5448672"/>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166" name="TextBox 165"/>
          <p:cNvSpPr txBox="1"/>
          <p:nvPr/>
        </p:nvSpPr>
        <p:spPr>
          <a:xfrm flipH="1">
            <a:off x="9905733" y="5448672"/>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264" name="Freeform 263"/>
          <p:cNvSpPr/>
          <p:nvPr/>
        </p:nvSpPr>
        <p:spPr bwMode="auto">
          <a:xfrm flipH="1">
            <a:off x="7192888" y="3240866"/>
            <a:ext cx="963385" cy="3575958"/>
          </a:xfrm>
          <a:custGeom>
            <a:avLst/>
            <a:gdLst>
              <a:gd name="connsiteX0" fmla="*/ 0 w 963385"/>
              <a:gd name="connsiteY0" fmla="*/ 195943 h 3575958"/>
              <a:gd name="connsiteX1" fmla="*/ 0 w 963385"/>
              <a:gd name="connsiteY1" fmla="*/ 0 h 3575958"/>
              <a:gd name="connsiteX2" fmla="*/ 947057 w 963385"/>
              <a:gd name="connsiteY2" fmla="*/ 0 h 3575958"/>
              <a:gd name="connsiteX3" fmla="*/ 963385 w 963385"/>
              <a:gd name="connsiteY3" fmla="*/ 3575958 h 3575958"/>
            </a:gdLst>
            <a:ahLst/>
            <a:cxnLst>
              <a:cxn ang="0">
                <a:pos x="connsiteX0" y="connsiteY0"/>
              </a:cxn>
              <a:cxn ang="0">
                <a:pos x="connsiteX1" y="connsiteY1"/>
              </a:cxn>
              <a:cxn ang="0">
                <a:pos x="connsiteX2" y="connsiteY2"/>
              </a:cxn>
              <a:cxn ang="0">
                <a:pos x="connsiteX3" y="connsiteY3"/>
              </a:cxn>
            </a:cxnLst>
            <a:rect l="l" t="t" r="r" b="b"/>
            <a:pathLst>
              <a:path w="963385" h="3575958">
                <a:moveTo>
                  <a:pt x="0" y="195943"/>
                </a:moveTo>
                <a:lnTo>
                  <a:pt x="0" y="0"/>
                </a:lnTo>
                <a:lnTo>
                  <a:pt x="947057" y="0"/>
                </a:lnTo>
                <a:cubicBezTo>
                  <a:pt x="952500" y="1191986"/>
                  <a:pt x="957942" y="2383972"/>
                  <a:pt x="963385" y="3575958"/>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65" name="TextBox 264"/>
          <p:cNvSpPr txBox="1"/>
          <p:nvPr/>
        </p:nvSpPr>
        <p:spPr>
          <a:xfrm rot="5400000">
            <a:off x="10634171" y="3720767"/>
            <a:ext cx="504060" cy="215444"/>
          </a:xfrm>
          <a:prstGeom prst="rect">
            <a:avLst/>
          </a:prstGeom>
          <a:solidFill>
            <a:schemeClr val="bg1"/>
          </a:solidFill>
        </p:spPr>
        <p:txBody>
          <a:bodyPr wrap="square" lIns="0" tIns="0" rIns="0" bIns="0" rtlCol="0">
            <a:spAutoFit/>
          </a:bodyPr>
          <a:lstStyle/>
          <a:p>
            <a:pPr algn="ctr"/>
            <a:r>
              <a:rPr lang="en-US" sz="1400" dirty="0" smtClean="0"/>
              <a:t>CNP</a:t>
            </a:r>
            <a:endParaRPr lang="en-GB" sz="1400" dirty="0"/>
          </a:p>
        </p:txBody>
      </p:sp>
      <p:sp>
        <p:nvSpPr>
          <p:cNvPr id="272" name="Freeform 271"/>
          <p:cNvSpPr/>
          <p:nvPr/>
        </p:nvSpPr>
        <p:spPr bwMode="auto">
          <a:xfrm>
            <a:off x="5608712" y="7176864"/>
            <a:ext cx="1368152" cy="1800200"/>
          </a:xfrm>
          <a:custGeom>
            <a:avLst/>
            <a:gdLst>
              <a:gd name="connsiteX0" fmla="*/ 0 w 1547446"/>
              <a:gd name="connsiteY0" fmla="*/ 23446 h 4325816"/>
              <a:gd name="connsiteX1" fmla="*/ 0 w 1547446"/>
              <a:gd name="connsiteY1" fmla="*/ 4314092 h 4325816"/>
              <a:gd name="connsiteX2" fmla="*/ 1524000 w 1547446"/>
              <a:gd name="connsiteY2" fmla="*/ 4325816 h 4325816"/>
              <a:gd name="connsiteX3" fmla="*/ 1547446 w 1547446"/>
              <a:gd name="connsiteY3" fmla="*/ 0 h 4325816"/>
            </a:gdLst>
            <a:ahLst/>
            <a:cxnLst>
              <a:cxn ang="0">
                <a:pos x="connsiteX0" y="connsiteY0"/>
              </a:cxn>
              <a:cxn ang="0">
                <a:pos x="connsiteX1" y="connsiteY1"/>
              </a:cxn>
              <a:cxn ang="0">
                <a:pos x="connsiteX2" y="connsiteY2"/>
              </a:cxn>
              <a:cxn ang="0">
                <a:pos x="connsiteX3" y="connsiteY3"/>
              </a:cxn>
            </a:cxnLst>
            <a:rect l="l" t="t" r="r" b="b"/>
            <a:pathLst>
              <a:path w="1547446" h="4325816">
                <a:moveTo>
                  <a:pt x="0" y="23446"/>
                </a:moveTo>
                <a:lnTo>
                  <a:pt x="0" y="4314092"/>
                </a:lnTo>
                <a:lnTo>
                  <a:pt x="1524000" y="4325816"/>
                </a:lnTo>
                <a:lnTo>
                  <a:pt x="1547446" y="0"/>
                </a:lnTo>
              </a:path>
            </a:pathLst>
          </a:custGeom>
          <a:noFill/>
          <a:ln w="762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73" name="TextBox 272"/>
          <p:cNvSpPr txBox="1"/>
          <p:nvPr/>
        </p:nvSpPr>
        <p:spPr>
          <a:xfrm rot="16200000" flipH="1">
            <a:off x="1525159" y="8509299"/>
            <a:ext cx="432052" cy="215444"/>
          </a:xfrm>
          <a:prstGeom prst="rect">
            <a:avLst/>
          </a:prstGeom>
          <a:solidFill>
            <a:schemeClr val="bg1"/>
          </a:solidFill>
        </p:spPr>
        <p:txBody>
          <a:bodyPr wrap="square" lIns="0" tIns="0" rIns="0" bIns="0" rtlCol="0">
            <a:spAutoFit/>
          </a:bodyPr>
          <a:lstStyle/>
          <a:p>
            <a:pPr algn="ctr"/>
            <a:r>
              <a:rPr lang="en-US" sz="1400" dirty="0" smtClean="0"/>
              <a:t>PNP</a:t>
            </a:r>
            <a:endParaRPr lang="en-GB" sz="1400" dirty="0"/>
          </a:p>
        </p:txBody>
      </p:sp>
      <p:sp>
        <p:nvSpPr>
          <p:cNvPr id="59" name="TextBox 58"/>
          <p:cNvSpPr txBox="1"/>
          <p:nvPr/>
        </p:nvSpPr>
        <p:spPr>
          <a:xfrm>
            <a:off x="5680720" y="8453844"/>
            <a:ext cx="1224136" cy="523220"/>
          </a:xfrm>
          <a:prstGeom prst="rect">
            <a:avLst/>
          </a:prstGeom>
          <a:noFill/>
        </p:spPr>
        <p:txBody>
          <a:bodyPr wrap="square" rtlCol="0">
            <a:spAutoFit/>
          </a:bodyPr>
          <a:lstStyle/>
          <a:p>
            <a:pPr algn="ctr"/>
            <a:r>
              <a:rPr lang="en-US" sz="1400" dirty="0" smtClean="0">
                <a:solidFill>
                  <a:srgbClr val="C00000"/>
                </a:solidFill>
              </a:rPr>
              <a:t>Intra-DAS TESI</a:t>
            </a:r>
            <a:endParaRPr lang="en-GB" sz="1400" dirty="0">
              <a:solidFill>
                <a:srgbClr val="C00000"/>
              </a:solidFill>
            </a:endParaRPr>
          </a:p>
        </p:txBody>
      </p:sp>
      <p:cxnSp>
        <p:nvCxnSpPr>
          <p:cNvPr id="280" name="Straight Connector 279"/>
          <p:cNvCxnSpPr/>
          <p:nvPr/>
        </p:nvCxnSpPr>
        <p:spPr bwMode="auto">
          <a:xfrm>
            <a:off x="9065096" y="7752928"/>
            <a:ext cx="0" cy="1848272"/>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91" name="Straight Connector 290"/>
          <p:cNvCxnSpPr/>
          <p:nvPr/>
        </p:nvCxnSpPr>
        <p:spPr bwMode="auto">
          <a:xfrm>
            <a:off x="2080320" y="7488832"/>
            <a:ext cx="0" cy="2136304"/>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sp>
        <p:nvSpPr>
          <p:cNvPr id="294" name="TextBox 293"/>
          <p:cNvSpPr txBox="1"/>
          <p:nvPr/>
        </p:nvSpPr>
        <p:spPr>
          <a:xfrm>
            <a:off x="6112768" y="9193088"/>
            <a:ext cx="2232248" cy="307777"/>
          </a:xfrm>
          <a:prstGeom prst="rect">
            <a:avLst/>
          </a:prstGeom>
          <a:noFill/>
        </p:spPr>
        <p:txBody>
          <a:bodyPr wrap="square" rtlCol="0">
            <a:spAutoFit/>
          </a:bodyPr>
          <a:lstStyle/>
          <a:p>
            <a:pPr algn="ctr"/>
            <a:r>
              <a:rPr lang="en-US" sz="1400" dirty="0" smtClean="0">
                <a:solidFill>
                  <a:schemeClr val="tx1">
                    <a:lumMod val="65000"/>
                    <a:lumOff val="35000"/>
                  </a:schemeClr>
                </a:solidFill>
              </a:rPr>
              <a:t>Protection TESI</a:t>
            </a:r>
            <a:endParaRPr lang="en-GB" sz="1400" dirty="0">
              <a:solidFill>
                <a:schemeClr val="tx1">
                  <a:lumMod val="65000"/>
                  <a:lumOff val="35000"/>
                </a:schemeClr>
              </a:solidFill>
            </a:endParaRPr>
          </a:p>
        </p:txBody>
      </p:sp>
      <p:sp>
        <p:nvSpPr>
          <p:cNvPr id="227" name="TextBox 226"/>
          <p:cNvSpPr txBox="1"/>
          <p:nvPr/>
        </p:nvSpPr>
        <p:spPr>
          <a:xfrm>
            <a:off x="2358734" y="9121080"/>
            <a:ext cx="700833"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233" name="TextBox 232"/>
          <p:cNvSpPr txBox="1"/>
          <p:nvPr/>
        </p:nvSpPr>
        <p:spPr>
          <a:xfrm>
            <a:off x="3366846" y="9121080"/>
            <a:ext cx="710451" cy="523220"/>
          </a:xfrm>
          <a:prstGeom prst="rect">
            <a:avLst/>
          </a:prstGeom>
          <a:noFill/>
        </p:spPr>
        <p:txBody>
          <a:bodyPr wrap="none" rtlCol="0">
            <a:spAutoFit/>
          </a:bodyPr>
          <a:lstStyle/>
          <a:p>
            <a:r>
              <a:rPr lang="en-US" sz="1400" dirty="0" smtClean="0"/>
              <a:t>I-NNI</a:t>
            </a:r>
          </a:p>
          <a:p>
            <a:r>
              <a:rPr lang="en-US" sz="1400" dirty="0" smtClean="0"/>
              <a:t>Link b</a:t>
            </a:r>
            <a:endParaRPr lang="en-GB" sz="1400" dirty="0"/>
          </a:p>
        </p:txBody>
      </p:sp>
      <p:cxnSp>
        <p:nvCxnSpPr>
          <p:cNvPr id="204" name="Straight Connector 203"/>
          <p:cNvCxnSpPr/>
          <p:nvPr/>
        </p:nvCxnSpPr>
        <p:spPr bwMode="auto">
          <a:xfrm flipV="1">
            <a:off x="2358734" y="9049072"/>
            <a:ext cx="0" cy="5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V="1">
            <a:off x="3366846" y="9049072"/>
            <a:ext cx="0" cy="5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239" name="Straight Connector 238"/>
          <p:cNvCxnSpPr/>
          <p:nvPr/>
        </p:nvCxnSpPr>
        <p:spPr bwMode="auto">
          <a:xfrm flipH="1" flipV="1">
            <a:off x="10279614" y="9049072"/>
            <a:ext cx="0" cy="5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266" name="Straight Connector 265"/>
          <p:cNvCxnSpPr/>
          <p:nvPr/>
        </p:nvCxnSpPr>
        <p:spPr bwMode="auto">
          <a:xfrm flipV="1">
            <a:off x="9271502" y="9049072"/>
            <a:ext cx="0" cy="506117"/>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267" name="TextBox 266"/>
          <p:cNvSpPr txBox="1"/>
          <p:nvPr/>
        </p:nvSpPr>
        <p:spPr>
          <a:xfrm flipH="1">
            <a:off x="9578781" y="9121080"/>
            <a:ext cx="710451" cy="523220"/>
          </a:xfrm>
          <a:prstGeom prst="rect">
            <a:avLst/>
          </a:prstGeom>
          <a:noFill/>
        </p:spPr>
        <p:txBody>
          <a:bodyPr wrap="none" rtlCol="0">
            <a:spAutoFit/>
          </a:bodyPr>
          <a:lstStyle/>
          <a:p>
            <a:r>
              <a:rPr lang="en-US" sz="1400" dirty="0" smtClean="0"/>
              <a:t>I-NNI</a:t>
            </a:r>
          </a:p>
          <a:p>
            <a:r>
              <a:rPr lang="en-US" sz="1400" dirty="0" smtClean="0"/>
              <a:t>Link e</a:t>
            </a:r>
            <a:endParaRPr lang="en-GB" sz="1400" dirty="0"/>
          </a:p>
        </p:txBody>
      </p:sp>
      <p:sp>
        <p:nvSpPr>
          <p:cNvPr id="268" name="TextBox 267"/>
          <p:cNvSpPr txBox="1"/>
          <p:nvPr/>
        </p:nvSpPr>
        <p:spPr>
          <a:xfrm flipH="1">
            <a:off x="8561051" y="9121080"/>
            <a:ext cx="710451" cy="523220"/>
          </a:xfrm>
          <a:prstGeom prst="rect">
            <a:avLst/>
          </a:prstGeom>
          <a:noFill/>
        </p:spPr>
        <p:txBody>
          <a:bodyPr wrap="none" rtlCol="0">
            <a:spAutoFit/>
          </a:bodyPr>
          <a:lstStyle/>
          <a:p>
            <a:r>
              <a:rPr lang="en-US" sz="1400" dirty="0" smtClean="0"/>
              <a:t>I-NNI</a:t>
            </a:r>
          </a:p>
          <a:p>
            <a:r>
              <a:rPr lang="en-US" sz="1400" dirty="0" smtClean="0"/>
              <a:t>Link d</a:t>
            </a:r>
            <a:endParaRPr lang="en-GB" sz="1400" dirty="0"/>
          </a:p>
        </p:txBody>
      </p:sp>
      <p:sp>
        <p:nvSpPr>
          <p:cNvPr id="270" name="Rectangle 269"/>
          <p:cNvSpPr/>
          <p:nvPr/>
        </p:nvSpPr>
        <p:spPr bwMode="auto">
          <a:xfrm flipH="1">
            <a:off x="3880520"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1" name="Rectangle 270"/>
          <p:cNvSpPr/>
          <p:nvPr/>
        </p:nvSpPr>
        <p:spPr bwMode="auto">
          <a:xfrm flipH="1">
            <a:off x="3880520"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4" name="Rectangle 273"/>
          <p:cNvSpPr/>
          <p:nvPr/>
        </p:nvSpPr>
        <p:spPr bwMode="auto">
          <a:xfrm flipH="1">
            <a:off x="3880520"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6" name="Rectangle 275"/>
          <p:cNvSpPr/>
          <p:nvPr/>
        </p:nvSpPr>
        <p:spPr bwMode="auto">
          <a:xfrm flipH="1">
            <a:off x="3880520"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1" name="Rectangle 280"/>
          <p:cNvSpPr/>
          <p:nvPr/>
        </p:nvSpPr>
        <p:spPr bwMode="auto">
          <a:xfrm flipH="1">
            <a:off x="3880520"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3" name="Rectangle 282"/>
          <p:cNvSpPr/>
          <p:nvPr/>
        </p:nvSpPr>
        <p:spPr bwMode="auto">
          <a:xfrm flipH="1">
            <a:off x="7768952"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4" name="Rectangle 283"/>
          <p:cNvSpPr/>
          <p:nvPr/>
        </p:nvSpPr>
        <p:spPr bwMode="auto">
          <a:xfrm flipH="1">
            <a:off x="7768952"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6" name="Rectangle 285"/>
          <p:cNvSpPr/>
          <p:nvPr/>
        </p:nvSpPr>
        <p:spPr bwMode="auto">
          <a:xfrm flipH="1">
            <a:off x="7768952"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7" name="Rectangle 286"/>
          <p:cNvSpPr/>
          <p:nvPr/>
        </p:nvSpPr>
        <p:spPr bwMode="auto">
          <a:xfrm flipH="1">
            <a:off x="7768952"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8" name="Rectangle 287"/>
          <p:cNvSpPr/>
          <p:nvPr/>
        </p:nvSpPr>
        <p:spPr bwMode="auto">
          <a:xfrm flipH="1">
            <a:off x="7768952"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2" name="Isosceles Triangle 291"/>
          <p:cNvSpPr/>
          <p:nvPr/>
        </p:nvSpPr>
        <p:spPr bwMode="auto">
          <a:xfrm flipV="1">
            <a:off x="1936304"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95" name="Isosceles Triangle 294"/>
          <p:cNvSpPr/>
          <p:nvPr/>
        </p:nvSpPr>
        <p:spPr bwMode="auto">
          <a:xfrm flipV="1">
            <a:off x="2440360"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98" name="Isosceles Triangle 297"/>
          <p:cNvSpPr/>
          <p:nvPr/>
        </p:nvSpPr>
        <p:spPr bwMode="auto">
          <a:xfrm flipV="1">
            <a:off x="8849072" y="7248872"/>
            <a:ext cx="288032" cy="288032"/>
          </a:xfrm>
          <a:prstGeom prst="triangle">
            <a:avLst/>
          </a:prstGeom>
          <a:solidFill>
            <a:schemeClr val="tx1">
              <a:lumMod val="65000"/>
              <a:lumOff val="3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99" name="Isosceles Triangle 298"/>
          <p:cNvSpPr/>
          <p:nvPr/>
        </p:nvSpPr>
        <p:spPr bwMode="auto">
          <a:xfrm flipV="1">
            <a:off x="9353128" y="7248872"/>
            <a:ext cx="288032" cy="288032"/>
          </a:xfrm>
          <a:prstGeom prst="triangle">
            <a:avLst/>
          </a:prstGeom>
          <a:solidFill>
            <a:schemeClr val="tx1">
              <a:lumMod val="65000"/>
              <a:lumOff val="3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02" name="Freeform 301"/>
          <p:cNvSpPr/>
          <p:nvPr/>
        </p:nvSpPr>
        <p:spPr bwMode="auto">
          <a:xfrm>
            <a:off x="2582779" y="7464896"/>
            <a:ext cx="6481010" cy="1743272"/>
          </a:xfrm>
          <a:custGeom>
            <a:avLst/>
            <a:gdLst>
              <a:gd name="connsiteX0" fmla="*/ 0 w 6481010"/>
              <a:gd name="connsiteY0" fmla="*/ 0 h 1652336"/>
              <a:gd name="connsiteX1" fmla="*/ 0 w 6481010"/>
              <a:gd name="connsiteY1" fmla="*/ 144379 h 1652336"/>
              <a:gd name="connsiteX2" fmla="*/ 1780674 w 6481010"/>
              <a:gd name="connsiteY2" fmla="*/ 336884 h 1652336"/>
              <a:gd name="connsiteX3" fmla="*/ 1780674 w 6481010"/>
              <a:gd name="connsiteY3" fmla="*/ 1636294 h 1652336"/>
              <a:gd name="connsiteX4" fmla="*/ 5630779 w 6481010"/>
              <a:gd name="connsiteY4" fmla="*/ 1652336 h 1652336"/>
              <a:gd name="connsiteX5" fmla="*/ 5614737 w 6481010"/>
              <a:gd name="connsiteY5" fmla="*/ 272715 h 1652336"/>
              <a:gd name="connsiteX6" fmla="*/ 6481010 w 6481010"/>
              <a:gd name="connsiteY6" fmla="*/ 272715 h 1652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481010" h="1652336">
                <a:moveTo>
                  <a:pt x="0" y="0"/>
                </a:moveTo>
                <a:lnTo>
                  <a:pt x="0" y="144379"/>
                </a:lnTo>
                <a:lnTo>
                  <a:pt x="1780674" y="336884"/>
                </a:lnTo>
                <a:lnTo>
                  <a:pt x="1780674" y="1636294"/>
                </a:lnTo>
                <a:lnTo>
                  <a:pt x="5630779" y="1652336"/>
                </a:lnTo>
                <a:lnTo>
                  <a:pt x="5614737" y="272715"/>
                </a:lnTo>
                <a:lnTo>
                  <a:pt x="6481010" y="272715"/>
                </a:lnTo>
              </a:path>
            </a:pathLst>
          </a:custGeom>
          <a:noFill/>
          <a:ln w="57150"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04" name="Rounded Rectangular Callout 303"/>
          <p:cNvSpPr/>
          <p:nvPr/>
        </p:nvSpPr>
        <p:spPr bwMode="auto">
          <a:xfrm>
            <a:off x="208112" y="7032848"/>
            <a:ext cx="1368152" cy="1080120"/>
          </a:xfrm>
          <a:prstGeom prst="wedgeRoundRectCallout">
            <a:avLst>
              <a:gd name="adj1" fmla="val 82547"/>
              <a:gd name="adj2" fmla="val -16526"/>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Active Working and Protection TESI MEPs</a:t>
            </a:r>
          </a:p>
        </p:txBody>
      </p:sp>
      <p:sp>
        <p:nvSpPr>
          <p:cNvPr id="305" name="Rounded Rectangular Callout 304"/>
          <p:cNvSpPr/>
          <p:nvPr/>
        </p:nvSpPr>
        <p:spPr bwMode="auto">
          <a:xfrm flipH="1">
            <a:off x="11225336" y="7032848"/>
            <a:ext cx="1368152" cy="1080120"/>
          </a:xfrm>
          <a:prstGeom prst="wedgeRoundRectCallout">
            <a:avLst>
              <a:gd name="adj1" fmla="val 174005"/>
              <a:gd name="adj2" fmla="val -18012"/>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Standby Working and Protection TESI MEPs</a:t>
            </a:r>
          </a:p>
        </p:txBody>
      </p:sp>
      <p:sp>
        <p:nvSpPr>
          <p:cNvPr id="307" name="Isosceles Triangle 306"/>
          <p:cNvSpPr/>
          <p:nvPr/>
        </p:nvSpPr>
        <p:spPr bwMode="auto">
          <a:xfrm flipV="1">
            <a:off x="5464696" y="7248872"/>
            <a:ext cx="288032" cy="288032"/>
          </a:xfrm>
          <a:prstGeom prst="triangle">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09" name="Isosceles Triangle 308"/>
          <p:cNvSpPr/>
          <p:nvPr/>
        </p:nvSpPr>
        <p:spPr bwMode="auto">
          <a:xfrm flipV="1">
            <a:off x="6832848" y="7248872"/>
            <a:ext cx="288032" cy="288032"/>
          </a:xfrm>
          <a:prstGeom prst="triangle">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10" name="TextBox 309"/>
          <p:cNvSpPr txBox="1"/>
          <p:nvPr/>
        </p:nvSpPr>
        <p:spPr>
          <a:xfrm>
            <a:off x="1072208" y="9121080"/>
            <a:ext cx="1008112" cy="523220"/>
          </a:xfrm>
          <a:prstGeom prst="rect">
            <a:avLst/>
          </a:prstGeom>
          <a:noFill/>
        </p:spPr>
        <p:txBody>
          <a:bodyPr wrap="square" rtlCol="0">
            <a:spAutoFit/>
          </a:bodyPr>
          <a:lstStyle/>
          <a:p>
            <a:pPr algn="ctr"/>
            <a:r>
              <a:rPr lang="en-US" sz="1400" dirty="0" smtClean="0">
                <a:solidFill>
                  <a:schemeClr val="tx1">
                    <a:lumMod val="65000"/>
                    <a:lumOff val="35000"/>
                  </a:schemeClr>
                </a:solidFill>
              </a:rPr>
              <a:t>Working TESI</a:t>
            </a:r>
            <a:endParaRPr lang="en-GB" sz="1400" dirty="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p:txBody>
          <a:bodyPr/>
          <a:lstStyle/>
          <a:p>
            <a:r>
              <a:rPr lang="en-US" dirty="0" smtClean="0"/>
              <a:t>Example 3A – fault free condition </a:t>
            </a:r>
            <a:endParaRPr lang="en-GB" dirty="0"/>
          </a:p>
        </p:txBody>
      </p:sp>
      <p:sp>
        <p:nvSpPr>
          <p:cNvPr id="177" name="TextBox 176"/>
          <p:cNvSpPr txBox="1"/>
          <p:nvPr/>
        </p:nvSpPr>
        <p:spPr>
          <a:xfrm>
            <a:off x="640160" y="980108"/>
            <a:ext cx="11521280" cy="338554"/>
          </a:xfrm>
          <a:prstGeom prst="rect">
            <a:avLst/>
          </a:prstGeom>
          <a:noFill/>
        </p:spPr>
        <p:txBody>
          <a:bodyPr wrap="square" rtlCol="0">
            <a:spAutoFit/>
          </a:bodyPr>
          <a:lstStyle/>
          <a:p>
            <a:r>
              <a:rPr lang="en-US" sz="1600" dirty="0" smtClean="0"/>
              <a:t>…</a:t>
            </a:r>
          </a:p>
        </p:txBody>
      </p:sp>
      <p:grpSp>
        <p:nvGrpSpPr>
          <p:cNvPr id="277" name="Group 276"/>
          <p:cNvGrpSpPr/>
          <p:nvPr/>
        </p:nvGrpSpPr>
        <p:grpSpPr>
          <a:xfrm>
            <a:off x="208112" y="1920280"/>
            <a:ext cx="11161240" cy="7724020"/>
            <a:chOff x="208112" y="1920280"/>
            <a:chExt cx="11161240" cy="7724020"/>
          </a:xfrm>
        </p:grpSpPr>
        <p:sp>
          <p:nvSpPr>
            <p:cNvPr id="296" name="TextBox 295"/>
            <p:cNvSpPr txBox="1"/>
            <p:nvPr/>
          </p:nvSpPr>
          <p:spPr>
            <a:xfrm rot="5400000">
              <a:off x="10628365" y="8509304"/>
              <a:ext cx="432052" cy="215444"/>
            </a:xfrm>
            <a:prstGeom prst="rect">
              <a:avLst/>
            </a:prstGeom>
            <a:solidFill>
              <a:schemeClr val="bg1"/>
            </a:solidFill>
          </p:spPr>
          <p:txBody>
            <a:bodyPr wrap="square" lIns="0" tIns="0" rIns="0" bIns="0" rtlCol="0">
              <a:spAutoFit/>
            </a:bodyPr>
            <a:lstStyle/>
            <a:p>
              <a:pPr algn="ctr"/>
              <a:r>
                <a:rPr lang="en-US" sz="1400" dirty="0" smtClean="0"/>
                <a:t>PNP</a:t>
              </a:r>
              <a:endParaRPr lang="en-GB" sz="1400" dirty="0"/>
            </a:p>
          </p:txBody>
        </p:sp>
        <p:sp>
          <p:nvSpPr>
            <p:cNvPr id="25" name="Rectangle 24"/>
            <p:cNvSpPr/>
            <p:nvPr/>
          </p:nvSpPr>
          <p:spPr bwMode="auto">
            <a:xfrm>
              <a:off x="1864296" y="4512568"/>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2" name="Rectangle 1"/>
            <p:cNvSpPr/>
            <p:nvPr/>
          </p:nvSpPr>
          <p:spPr bwMode="auto">
            <a:xfrm>
              <a:off x="186429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 name="Rectangle 2"/>
            <p:cNvSpPr/>
            <p:nvPr/>
          </p:nvSpPr>
          <p:spPr bwMode="auto">
            <a:xfrm>
              <a:off x="186429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 name="Rectangle 3"/>
            <p:cNvSpPr/>
            <p:nvPr/>
          </p:nvSpPr>
          <p:spPr bwMode="auto">
            <a:xfrm>
              <a:off x="186429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a:off x="1864296"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864296"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64296"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a:off x="2872408"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2872408"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2872408"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72408"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72408"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72408"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3880520"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388052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388052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80520"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80520"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1864296" y="5016624"/>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a:t>
              </a:r>
              <a:r>
                <a:rPr kumimoji="0" lang="en-US" sz="1200" b="1" i="0" u="none" strike="noStrike" cap="none" normalizeH="0" dirty="0" smtClean="0">
                  <a:ln>
                    <a:noFill/>
                  </a:ln>
                  <a:solidFill>
                    <a:schemeClr val="tx1"/>
                  </a:solidFill>
                  <a:effectLst/>
                  <a:latin typeface="Arial" charset="0"/>
                  <a:ea typeface="MS PGothic" pitchFamily="34" charset="-128"/>
                </a:rPr>
                <a:t>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1" name="TextBox 20"/>
            <p:cNvSpPr txBox="1"/>
            <p:nvPr/>
          </p:nvSpPr>
          <p:spPr>
            <a:xfrm>
              <a:off x="3066830" y="4903966"/>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22" name="TextBox 21"/>
            <p:cNvSpPr txBox="1"/>
            <p:nvPr/>
          </p:nvSpPr>
          <p:spPr>
            <a:xfrm>
              <a:off x="4146950" y="4460305"/>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23" name="TextBox 22"/>
            <p:cNvSpPr txBox="1"/>
            <p:nvPr/>
          </p:nvSpPr>
          <p:spPr>
            <a:xfrm>
              <a:off x="3066830" y="4440560"/>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24" name="TextBox 23"/>
            <p:cNvSpPr txBox="1"/>
            <p:nvPr/>
          </p:nvSpPr>
          <p:spPr>
            <a:xfrm>
              <a:off x="2080320" y="4420815"/>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sp>
          <p:nvSpPr>
            <p:cNvPr id="55" name="Isosceles Triangle 54"/>
            <p:cNvSpPr/>
            <p:nvPr/>
          </p:nvSpPr>
          <p:spPr bwMode="auto">
            <a:xfrm flipV="1">
              <a:off x="1072208" y="4296544"/>
              <a:ext cx="216024" cy="21602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208112" y="3648472"/>
              <a:ext cx="1296144" cy="646331"/>
            </a:xfrm>
            <a:prstGeom prst="rect">
              <a:avLst/>
            </a:prstGeom>
            <a:noFill/>
          </p:spPr>
          <p:txBody>
            <a:bodyPr wrap="square" rtlCol="0">
              <a:spAutoFit/>
            </a:bodyPr>
            <a:lstStyle/>
            <a:p>
              <a:pPr algn="r"/>
              <a:r>
                <a:rPr lang="en-US" sz="1800" dirty="0" smtClean="0"/>
                <a:t>E-NNI</a:t>
              </a:r>
            </a:p>
            <a:p>
              <a:pPr algn="r"/>
              <a:r>
                <a:rPr lang="en-US" sz="1800" dirty="0" smtClean="0"/>
                <a:t> UP MEPs</a:t>
              </a:r>
              <a:endParaRPr lang="en-GB" sz="1800" dirty="0"/>
            </a:p>
          </p:txBody>
        </p:sp>
        <p:cxnSp>
          <p:nvCxnSpPr>
            <p:cNvPr id="47" name="Straight Connector 46"/>
            <p:cNvCxnSpPr/>
            <p:nvPr/>
          </p:nvCxnSpPr>
          <p:spPr bwMode="auto">
            <a:xfrm>
              <a:off x="2296344" y="1992288"/>
              <a:ext cx="0"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48" name="Straight Connector 47"/>
            <p:cNvCxnSpPr/>
            <p:nvPr/>
          </p:nvCxnSpPr>
          <p:spPr bwMode="auto">
            <a:xfrm flipH="1">
              <a:off x="3304456" y="1992288"/>
              <a:ext cx="4392488"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57" name="TextBox 56"/>
            <p:cNvSpPr txBox="1"/>
            <p:nvPr/>
          </p:nvSpPr>
          <p:spPr>
            <a:xfrm>
              <a:off x="2296344"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1</a:t>
              </a:r>
              <a:endParaRPr lang="en-GB" sz="1400" dirty="0">
                <a:solidFill>
                  <a:srgbClr val="C00000"/>
                </a:solidFill>
              </a:endParaRPr>
            </a:p>
          </p:txBody>
        </p:sp>
        <p:sp>
          <p:nvSpPr>
            <p:cNvPr id="58" name="TextBox 57"/>
            <p:cNvSpPr txBox="1"/>
            <p:nvPr/>
          </p:nvSpPr>
          <p:spPr>
            <a:xfrm>
              <a:off x="3448472"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2</a:t>
              </a:r>
              <a:endParaRPr lang="en-GB" sz="1400" dirty="0">
                <a:solidFill>
                  <a:srgbClr val="C00000"/>
                </a:solidFill>
              </a:endParaRPr>
            </a:p>
          </p:txBody>
        </p:sp>
        <p:sp>
          <p:nvSpPr>
            <p:cNvPr id="52" name="Rectangle 51"/>
            <p:cNvSpPr/>
            <p:nvPr/>
          </p:nvSpPr>
          <p:spPr bwMode="auto">
            <a:xfrm flipH="1">
              <a:off x="7768952" y="4512568"/>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53" name="Rectangle 52"/>
            <p:cNvSpPr/>
            <p:nvPr/>
          </p:nvSpPr>
          <p:spPr bwMode="auto">
            <a:xfrm flipH="1">
              <a:off x="978517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 name="Rectangle 60"/>
            <p:cNvSpPr/>
            <p:nvPr/>
          </p:nvSpPr>
          <p:spPr bwMode="auto">
            <a:xfrm flipH="1">
              <a:off x="978517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flipH="1">
              <a:off x="978517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5" name="Rectangle 64"/>
            <p:cNvSpPr/>
            <p:nvPr/>
          </p:nvSpPr>
          <p:spPr bwMode="auto">
            <a:xfrm flipH="1">
              <a:off x="9785176"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6" name="Rectangle 65"/>
            <p:cNvSpPr/>
            <p:nvPr/>
          </p:nvSpPr>
          <p:spPr bwMode="auto">
            <a:xfrm flipH="1">
              <a:off x="9785176"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flipH="1">
              <a:off x="9785176"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flipH="1">
              <a:off x="877706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9" name="Rectangle 68"/>
            <p:cNvSpPr/>
            <p:nvPr/>
          </p:nvSpPr>
          <p:spPr bwMode="auto">
            <a:xfrm flipH="1">
              <a:off x="8777064"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0" name="Rectangle 69"/>
            <p:cNvSpPr/>
            <p:nvPr/>
          </p:nvSpPr>
          <p:spPr bwMode="auto">
            <a:xfrm flipH="1">
              <a:off x="8777064"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1" name="Rectangle 70"/>
            <p:cNvSpPr/>
            <p:nvPr/>
          </p:nvSpPr>
          <p:spPr bwMode="auto">
            <a:xfrm flipH="1">
              <a:off x="8777064"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flipH="1">
              <a:off x="8777064"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flipH="1">
              <a:off x="8777064"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4" name="Rectangle 73"/>
            <p:cNvSpPr/>
            <p:nvPr/>
          </p:nvSpPr>
          <p:spPr bwMode="auto">
            <a:xfrm flipH="1">
              <a:off x="776895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5" name="Rectangle 74"/>
            <p:cNvSpPr/>
            <p:nvPr/>
          </p:nvSpPr>
          <p:spPr bwMode="auto">
            <a:xfrm flipH="1">
              <a:off x="7768952"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6" name="Rectangle 75"/>
            <p:cNvSpPr/>
            <p:nvPr/>
          </p:nvSpPr>
          <p:spPr bwMode="auto">
            <a:xfrm flipH="1">
              <a:off x="7768952"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7" name="Rectangle 76"/>
            <p:cNvSpPr/>
            <p:nvPr/>
          </p:nvSpPr>
          <p:spPr bwMode="auto">
            <a:xfrm flipH="1">
              <a:off x="7768952"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8" name="Rectangle 77"/>
            <p:cNvSpPr/>
            <p:nvPr/>
          </p:nvSpPr>
          <p:spPr bwMode="auto">
            <a:xfrm flipH="1">
              <a:off x="7768952"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 name="Rectangle 79"/>
            <p:cNvSpPr/>
            <p:nvPr/>
          </p:nvSpPr>
          <p:spPr bwMode="auto">
            <a:xfrm flipH="1">
              <a:off x="7768952" y="5016624"/>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81" name="TextBox 80"/>
            <p:cNvSpPr txBox="1"/>
            <p:nvPr/>
          </p:nvSpPr>
          <p:spPr>
            <a:xfrm flipH="1">
              <a:off x="8916915" y="4903966"/>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82" name="TextBox 81"/>
            <p:cNvSpPr txBox="1"/>
            <p:nvPr/>
          </p:nvSpPr>
          <p:spPr>
            <a:xfrm flipH="1">
              <a:off x="7953501" y="4440560"/>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83" name="TextBox 82"/>
            <p:cNvSpPr txBox="1"/>
            <p:nvPr/>
          </p:nvSpPr>
          <p:spPr>
            <a:xfrm flipH="1">
              <a:off x="8911207" y="4440560"/>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84" name="TextBox 83"/>
            <p:cNvSpPr txBox="1"/>
            <p:nvPr/>
          </p:nvSpPr>
          <p:spPr>
            <a:xfrm flipH="1">
              <a:off x="9969725" y="4420815"/>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cxnSp>
          <p:nvCxnSpPr>
            <p:cNvPr id="88" name="Straight Connector 87"/>
            <p:cNvCxnSpPr/>
            <p:nvPr/>
          </p:nvCxnSpPr>
          <p:spPr bwMode="auto">
            <a:xfrm>
              <a:off x="10289232" y="1920280"/>
              <a:ext cx="0" cy="1296144"/>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89" name="Straight Connector 88"/>
            <p:cNvCxnSpPr/>
            <p:nvPr/>
          </p:nvCxnSpPr>
          <p:spPr bwMode="auto">
            <a:xfrm>
              <a:off x="5032648" y="2064296"/>
              <a:ext cx="4248472" cy="1152128"/>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91" name="TextBox 90"/>
            <p:cNvSpPr txBox="1"/>
            <p:nvPr/>
          </p:nvSpPr>
          <p:spPr>
            <a:xfrm flipH="1">
              <a:off x="9588399"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4</a:t>
              </a:r>
              <a:endParaRPr lang="en-GB" sz="1400" dirty="0">
                <a:solidFill>
                  <a:srgbClr val="C00000"/>
                </a:solidFill>
              </a:endParaRPr>
            </a:p>
          </p:txBody>
        </p:sp>
        <p:sp>
          <p:nvSpPr>
            <p:cNvPr id="92" name="TextBox 91"/>
            <p:cNvSpPr txBox="1"/>
            <p:nvPr/>
          </p:nvSpPr>
          <p:spPr>
            <a:xfrm flipH="1">
              <a:off x="8201000"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3</a:t>
              </a:r>
              <a:endParaRPr lang="en-GB" sz="1400" dirty="0">
                <a:solidFill>
                  <a:srgbClr val="C00000"/>
                </a:solidFill>
              </a:endParaRPr>
            </a:p>
          </p:txBody>
        </p:sp>
        <p:grpSp>
          <p:nvGrpSpPr>
            <p:cNvPr id="19" name="Group 184"/>
            <p:cNvGrpSpPr/>
            <p:nvPr/>
          </p:nvGrpSpPr>
          <p:grpSpPr>
            <a:xfrm>
              <a:off x="1216224" y="2352328"/>
              <a:ext cx="10153128" cy="56148"/>
              <a:chOff x="1216224" y="3576464"/>
              <a:chExt cx="10153128" cy="56148"/>
            </a:xfrm>
          </p:grpSpPr>
          <p:cxnSp>
            <p:nvCxnSpPr>
              <p:cNvPr id="183" name="Straight Connector 182"/>
              <p:cNvCxnSpPr/>
              <p:nvPr/>
            </p:nvCxnSpPr>
            <p:spPr bwMode="auto">
              <a:xfrm>
                <a:off x="1216224" y="3576464"/>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a:off x="1216224" y="3632612"/>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86" name="TextBox 185"/>
            <p:cNvSpPr txBox="1"/>
            <p:nvPr/>
          </p:nvSpPr>
          <p:spPr>
            <a:xfrm>
              <a:off x="496144" y="2208312"/>
              <a:ext cx="742511" cy="338554"/>
            </a:xfrm>
            <a:prstGeom prst="rect">
              <a:avLst/>
            </a:prstGeom>
            <a:noFill/>
          </p:spPr>
          <p:txBody>
            <a:bodyPr wrap="none" rtlCol="0">
              <a:spAutoFit/>
            </a:bodyPr>
            <a:lstStyle/>
            <a:p>
              <a:r>
                <a:rPr lang="en-US" sz="1600" dirty="0" smtClean="0"/>
                <a:t>E-NNI</a:t>
              </a:r>
            </a:p>
          </p:txBody>
        </p:sp>
        <p:sp>
          <p:nvSpPr>
            <p:cNvPr id="187" name="TextBox 186"/>
            <p:cNvSpPr txBox="1"/>
            <p:nvPr/>
          </p:nvSpPr>
          <p:spPr>
            <a:xfrm rot="16200000" flipH="1">
              <a:off x="1447345" y="3648764"/>
              <a:ext cx="504060" cy="215444"/>
            </a:xfrm>
            <a:prstGeom prst="rect">
              <a:avLst/>
            </a:prstGeom>
            <a:solidFill>
              <a:schemeClr val="bg1"/>
            </a:solidFill>
          </p:spPr>
          <p:txBody>
            <a:bodyPr wrap="square" lIns="0" tIns="0" rIns="0" bIns="0" rtlCol="0">
              <a:spAutoFit/>
            </a:bodyPr>
            <a:lstStyle/>
            <a:p>
              <a:pPr algn="ctr"/>
              <a:r>
                <a:rPr lang="en-US" sz="1400" dirty="0" smtClean="0"/>
                <a:t>CNP</a:t>
              </a:r>
              <a:endParaRPr lang="en-GB" sz="1400" dirty="0"/>
            </a:p>
          </p:txBody>
        </p:sp>
        <p:sp>
          <p:nvSpPr>
            <p:cNvPr id="190" name="TextBox 189"/>
            <p:cNvSpPr txBox="1"/>
            <p:nvPr/>
          </p:nvSpPr>
          <p:spPr>
            <a:xfrm rot="16200000" flipH="1">
              <a:off x="7327543" y="3828783"/>
              <a:ext cx="432048"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97" name="Rectangle 96"/>
            <p:cNvSpPr/>
            <p:nvPr/>
          </p:nvSpPr>
          <p:spPr bwMode="auto">
            <a:xfrm>
              <a:off x="1864296"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a:off x="1864296"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1864296"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2872408"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2872408"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2872408"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3880520"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3880520"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 name="Rectangle 110"/>
            <p:cNvSpPr/>
            <p:nvPr/>
          </p:nvSpPr>
          <p:spPr bwMode="auto">
            <a:xfrm>
              <a:off x="3880520"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4888631"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4888631"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4888631"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4888631"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4888631"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3" name="Rectangle 132"/>
            <p:cNvSpPr/>
            <p:nvPr/>
          </p:nvSpPr>
          <p:spPr bwMode="auto">
            <a:xfrm flipH="1">
              <a:off x="2872408"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flipH="1">
              <a:off x="2872408"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flipH="1">
              <a:off x="2872408"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flipH="1">
              <a:off x="2872408"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flipH="1">
              <a:off x="2872408"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flipH="1">
              <a:off x="1864296"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flipH="1">
              <a:off x="1864296"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flipH="1">
              <a:off x="1864296"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flipH="1">
              <a:off x="1864296"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Rectangle 142"/>
            <p:cNvSpPr/>
            <p:nvPr/>
          </p:nvSpPr>
          <p:spPr bwMode="auto">
            <a:xfrm flipH="1">
              <a:off x="1864296"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TextBox 160"/>
            <p:cNvSpPr txBox="1"/>
            <p:nvPr/>
          </p:nvSpPr>
          <p:spPr>
            <a:xfrm>
              <a:off x="3016424" y="5448672"/>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162" name="TextBox 161"/>
            <p:cNvSpPr txBox="1"/>
            <p:nvPr/>
          </p:nvSpPr>
          <p:spPr>
            <a:xfrm>
              <a:off x="4081099" y="5448672"/>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163" name="TextBox 162"/>
            <p:cNvSpPr txBox="1"/>
            <p:nvPr/>
          </p:nvSpPr>
          <p:spPr>
            <a:xfrm>
              <a:off x="2008312" y="5448672"/>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188" name="TextBox 187"/>
            <p:cNvSpPr txBox="1"/>
            <p:nvPr/>
          </p:nvSpPr>
          <p:spPr>
            <a:xfrm rot="16200000" flipH="1">
              <a:off x="1525159" y="598902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155" name="Rectangle 154"/>
            <p:cNvSpPr/>
            <p:nvPr/>
          </p:nvSpPr>
          <p:spPr bwMode="auto">
            <a:xfrm>
              <a:off x="3880520"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6" name="Rectangle 155"/>
            <p:cNvSpPr/>
            <p:nvPr/>
          </p:nvSpPr>
          <p:spPr bwMode="auto">
            <a:xfrm>
              <a:off x="3880520"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2872408"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8" name="Rectangle 167"/>
            <p:cNvSpPr/>
            <p:nvPr/>
          </p:nvSpPr>
          <p:spPr bwMode="auto">
            <a:xfrm>
              <a:off x="2872408"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3" name="Rectangle 172"/>
            <p:cNvSpPr/>
            <p:nvPr/>
          </p:nvSpPr>
          <p:spPr bwMode="auto">
            <a:xfrm>
              <a:off x="1864296"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6" name="Rectangle 175"/>
            <p:cNvSpPr/>
            <p:nvPr/>
          </p:nvSpPr>
          <p:spPr bwMode="auto">
            <a:xfrm>
              <a:off x="1864296"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81" name="Straight Connector 180"/>
            <p:cNvCxnSpPr/>
            <p:nvPr/>
          </p:nvCxnSpPr>
          <p:spPr bwMode="auto">
            <a:xfrm>
              <a:off x="2368352"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a:off x="3376464"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a:off x="4384576"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3" name="Rectangle 192"/>
            <p:cNvSpPr/>
            <p:nvPr/>
          </p:nvSpPr>
          <p:spPr bwMode="auto">
            <a:xfrm>
              <a:off x="3880520"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4" name="Rectangle 193"/>
            <p:cNvSpPr/>
            <p:nvPr/>
          </p:nvSpPr>
          <p:spPr bwMode="auto">
            <a:xfrm>
              <a:off x="2872408"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7" name="Rectangle 196"/>
            <p:cNvSpPr/>
            <p:nvPr/>
          </p:nvSpPr>
          <p:spPr bwMode="auto">
            <a:xfrm>
              <a:off x="1864296"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8" name="Rectangle 197"/>
            <p:cNvSpPr/>
            <p:nvPr/>
          </p:nvSpPr>
          <p:spPr bwMode="auto">
            <a:xfrm>
              <a:off x="3880520"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9" name="Rectangle 198"/>
            <p:cNvSpPr/>
            <p:nvPr/>
          </p:nvSpPr>
          <p:spPr bwMode="auto">
            <a:xfrm>
              <a:off x="2872408"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0" name="Rectangle 199"/>
            <p:cNvSpPr/>
            <p:nvPr/>
          </p:nvSpPr>
          <p:spPr bwMode="auto">
            <a:xfrm>
              <a:off x="1864296"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1" name="Rectangle 200"/>
            <p:cNvSpPr/>
            <p:nvPr/>
          </p:nvSpPr>
          <p:spPr bwMode="auto">
            <a:xfrm>
              <a:off x="3880520"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2" name="Rectangle 201"/>
            <p:cNvSpPr/>
            <p:nvPr/>
          </p:nvSpPr>
          <p:spPr bwMode="auto">
            <a:xfrm>
              <a:off x="2872408"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3" name="Rectangle 202"/>
            <p:cNvSpPr/>
            <p:nvPr/>
          </p:nvSpPr>
          <p:spPr bwMode="auto">
            <a:xfrm>
              <a:off x="1864296"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5" name="TextBox 204"/>
            <p:cNvSpPr txBox="1"/>
            <p:nvPr/>
          </p:nvSpPr>
          <p:spPr>
            <a:xfrm rot="5400000" flipV="1">
              <a:off x="1447864" y="7028967"/>
              <a:ext cx="564578" cy="307777"/>
            </a:xfrm>
            <a:prstGeom prst="rect">
              <a:avLst/>
            </a:prstGeom>
            <a:noFill/>
          </p:spPr>
          <p:txBody>
            <a:bodyPr wrap="none" rtlCol="0" anchor="ctr">
              <a:spAutoFit/>
            </a:bodyPr>
            <a:lstStyle/>
            <a:p>
              <a:pPr algn="ctr"/>
              <a:r>
                <a:rPr lang="en-US" sz="1400" dirty="0" smtClean="0"/>
                <a:t>CBP</a:t>
              </a:r>
              <a:endParaRPr lang="en-GB" sz="1400" dirty="0"/>
            </a:p>
          </p:txBody>
        </p:sp>
        <p:sp>
          <p:nvSpPr>
            <p:cNvPr id="206" name="Rectangle 205"/>
            <p:cNvSpPr/>
            <p:nvPr/>
          </p:nvSpPr>
          <p:spPr bwMode="auto">
            <a:xfrm>
              <a:off x="1864296" y="7461596"/>
              <a:ext cx="3960440" cy="5073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ea typeface="MS PGothic" pitchFamily="34" charset="-128"/>
                </a:rPr>
                <a:t>8.6 TESI Relay</a:t>
              </a:r>
              <a:endParaRPr kumimoji="0" lang="en-GB" sz="1050" b="1" i="0" u="none" strike="noStrike" cap="none" normalizeH="0" baseline="0" dirty="0" smtClean="0">
                <a:ln>
                  <a:noFill/>
                </a:ln>
                <a:solidFill>
                  <a:schemeClr val="tx1"/>
                </a:solidFill>
                <a:effectLst/>
                <a:latin typeface="Arial" charset="0"/>
                <a:ea typeface="MS PGothic" pitchFamily="34" charset="-128"/>
              </a:endParaRPr>
            </a:p>
          </p:txBody>
        </p:sp>
        <p:sp>
          <p:nvSpPr>
            <p:cNvPr id="208" name="Rectangle 207"/>
            <p:cNvSpPr/>
            <p:nvPr/>
          </p:nvSpPr>
          <p:spPr bwMode="auto">
            <a:xfrm>
              <a:off x="4888632"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9" name="Rectangle 208"/>
            <p:cNvSpPr/>
            <p:nvPr/>
          </p:nvSpPr>
          <p:spPr bwMode="auto">
            <a:xfrm>
              <a:off x="4888632"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0" name="Rectangle 209"/>
            <p:cNvSpPr/>
            <p:nvPr/>
          </p:nvSpPr>
          <p:spPr bwMode="auto">
            <a:xfrm>
              <a:off x="4888632"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1" name="TextBox 210"/>
            <p:cNvSpPr txBox="1"/>
            <p:nvPr/>
          </p:nvSpPr>
          <p:spPr>
            <a:xfrm rot="5400000">
              <a:off x="4765519" y="375677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212" name="Freeform 211"/>
            <p:cNvSpPr/>
            <p:nvPr/>
          </p:nvSpPr>
          <p:spPr bwMode="auto">
            <a:xfrm>
              <a:off x="4359729" y="3238939"/>
              <a:ext cx="963385" cy="3575958"/>
            </a:xfrm>
            <a:custGeom>
              <a:avLst/>
              <a:gdLst>
                <a:gd name="connsiteX0" fmla="*/ 0 w 963385"/>
                <a:gd name="connsiteY0" fmla="*/ 195943 h 3575958"/>
                <a:gd name="connsiteX1" fmla="*/ 0 w 963385"/>
                <a:gd name="connsiteY1" fmla="*/ 0 h 3575958"/>
                <a:gd name="connsiteX2" fmla="*/ 947057 w 963385"/>
                <a:gd name="connsiteY2" fmla="*/ 0 h 3575958"/>
                <a:gd name="connsiteX3" fmla="*/ 963385 w 963385"/>
                <a:gd name="connsiteY3" fmla="*/ 3575958 h 3575958"/>
              </a:gdLst>
              <a:ahLst/>
              <a:cxnLst>
                <a:cxn ang="0">
                  <a:pos x="connsiteX0" y="connsiteY0"/>
                </a:cxn>
                <a:cxn ang="0">
                  <a:pos x="connsiteX1" y="connsiteY1"/>
                </a:cxn>
                <a:cxn ang="0">
                  <a:pos x="connsiteX2" y="connsiteY2"/>
                </a:cxn>
                <a:cxn ang="0">
                  <a:pos x="connsiteX3" y="connsiteY3"/>
                </a:cxn>
              </a:cxnLst>
              <a:rect l="l" t="t" r="r" b="b"/>
              <a:pathLst>
                <a:path w="963385" h="3575958">
                  <a:moveTo>
                    <a:pt x="0" y="195943"/>
                  </a:moveTo>
                  <a:lnTo>
                    <a:pt x="0" y="0"/>
                  </a:lnTo>
                  <a:lnTo>
                    <a:pt x="947057" y="0"/>
                  </a:lnTo>
                  <a:cubicBezTo>
                    <a:pt x="952500" y="1191986"/>
                    <a:pt x="957942" y="2383972"/>
                    <a:pt x="963385" y="3575958"/>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13" name="Rectangle 212"/>
            <p:cNvSpPr/>
            <p:nvPr/>
          </p:nvSpPr>
          <p:spPr bwMode="auto">
            <a:xfrm>
              <a:off x="7768952"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4" name="Rectangle 213"/>
            <p:cNvSpPr/>
            <p:nvPr/>
          </p:nvSpPr>
          <p:spPr bwMode="auto">
            <a:xfrm>
              <a:off x="7768952"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5" name="Rectangle 214"/>
            <p:cNvSpPr/>
            <p:nvPr/>
          </p:nvSpPr>
          <p:spPr bwMode="auto">
            <a:xfrm>
              <a:off x="7768952"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6" name="Rectangle 215"/>
            <p:cNvSpPr/>
            <p:nvPr/>
          </p:nvSpPr>
          <p:spPr bwMode="auto">
            <a:xfrm>
              <a:off x="8777064"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7" name="Rectangle 216"/>
            <p:cNvSpPr/>
            <p:nvPr/>
          </p:nvSpPr>
          <p:spPr bwMode="auto">
            <a:xfrm>
              <a:off x="8777064"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8" name="Rectangle 217"/>
            <p:cNvSpPr/>
            <p:nvPr/>
          </p:nvSpPr>
          <p:spPr bwMode="auto">
            <a:xfrm>
              <a:off x="8777064"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9" name="Rectangle 218"/>
            <p:cNvSpPr/>
            <p:nvPr/>
          </p:nvSpPr>
          <p:spPr bwMode="auto">
            <a:xfrm>
              <a:off x="9785176"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0" name="Rectangle 219"/>
            <p:cNvSpPr/>
            <p:nvPr/>
          </p:nvSpPr>
          <p:spPr bwMode="auto">
            <a:xfrm>
              <a:off x="9785176"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1" name="Rectangle 220"/>
            <p:cNvSpPr/>
            <p:nvPr/>
          </p:nvSpPr>
          <p:spPr bwMode="auto">
            <a:xfrm>
              <a:off x="9785176"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2" name="Rectangle 221"/>
            <p:cNvSpPr/>
            <p:nvPr/>
          </p:nvSpPr>
          <p:spPr bwMode="auto">
            <a:xfrm flipH="1">
              <a:off x="9785176"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3" name="Rectangle 222"/>
            <p:cNvSpPr/>
            <p:nvPr/>
          </p:nvSpPr>
          <p:spPr bwMode="auto">
            <a:xfrm flipH="1">
              <a:off x="9785176"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4" name="Rectangle 223"/>
            <p:cNvSpPr/>
            <p:nvPr/>
          </p:nvSpPr>
          <p:spPr bwMode="auto">
            <a:xfrm flipH="1">
              <a:off x="9785176"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5" name="Rectangle 224"/>
            <p:cNvSpPr/>
            <p:nvPr/>
          </p:nvSpPr>
          <p:spPr bwMode="auto">
            <a:xfrm flipH="1">
              <a:off x="9785176"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6" name="Rectangle 225"/>
            <p:cNvSpPr/>
            <p:nvPr/>
          </p:nvSpPr>
          <p:spPr bwMode="auto">
            <a:xfrm flipH="1">
              <a:off x="9785176"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8" name="Rectangle 227"/>
            <p:cNvSpPr/>
            <p:nvPr/>
          </p:nvSpPr>
          <p:spPr bwMode="auto">
            <a:xfrm flipH="1">
              <a:off x="8777064"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9" name="Rectangle 228"/>
            <p:cNvSpPr/>
            <p:nvPr/>
          </p:nvSpPr>
          <p:spPr bwMode="auto">
            <a:xfrm flipH="1">
              <a:off x="8777064"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0" name="Rectangle 229"/>
            <p:cNvSpPr/>
            <p:nvPr/>
          </p:nvSpPr>
          <p:spPr bwMode="auto">
            <a:xfrm flipH="1">
              <a:off x="8777064"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1" name="Rectangle 230"/>
            <p:cNvSpPr/>
            <p:nvPr/>
          </p:nvSpPr>
          <p:spPr bwMode="auto">
            <a:xfrm flipH="1">
              <a:off x="8777064"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2" name="Rectangle 231"/>
            <p:cNvSpPr/>
            <p:nvPr/>
          </p:nvSpPr>
          <p:spPr bwMode="auto">
            <a:xfrm flipH="1">
              <a:off x="8777064"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4" name="Rectangle 233"/>
            <p:cNvSpPr/>
            <p:nvPr/>
          </p:nvSpPr>
          <p:spPr bwMode="auto">
            <a:xfrm flipH="1">
              <a:off x="6760840"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5" name="Rectangle 234"/>
            <p:cNvSpPr/>
            <p:nvPr/>
          </p:nvSpPr>
          <p:spPr bwMode="auto">
            <a:xfrm flipH="1">
              <a:off x="6760840"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6" name="Rectangle 235"/>
            <p:cNvSpPr/>
            <p:nvPr/>
          </p:nvSpPr>
          <p:spPr bwMode="auto">
            <a:xfrm flipH="1">
              <a:off x="6760840"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7" name="Rectangle 236"/>
            <p:cNvSpPr/>
            <p:nvPr/>
          </p:nvSpPr>
          <p:spPr bwMode="auto">
            <a:xfrm flipH="1">
              <a:off x="6760840"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8" name="Rectangle 237"/>
            <p:cNvSpPr/>
            <p:nvPr/>
          </p:nvSpPr>
          <p:spPr bwMode="auto">
            <a:xfrm flipH="1">
              <a:off x="6760840"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0" name="TextBox 239"/>
            <p:cNvSpPr txBox="1"/>
            <p:nvPr/>
          </p:nvSpPr>
          <p:spPr>
            <a:xfrm rot="5400000">
              <a:off x="10650429" y="598902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241" name="Rectangle 240"/>
            <p:cNvSpPr/>
            <p:nvPr/>
          </p:nvSpPr>
          <p:spPr bwMode="auto">
            <a:xfrm>
              <a:off x="9785176"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2" name="Rectangle 241"/>
            <p:cNvSpPr/>
            <p:nvPr/>
          </p:nvSpPr>
          <p:spPr bwMode="auto">
            <a:xfrm>
              <a:off x="9785176"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3" name="Rectangle 242"/>
            <p:cNvSpPr/>
            <p:nvPr/>
          </p:nvSpPr>
          <p:spPr bwMode="auto">
            <a:xfrm>
              <a:off x="8777064"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4" name="Rectangle 243"/>
            <p:cNvSpPr/>
            <p:nvPr/>
          </p:nvSpPr>
          <p:spPr bwMode="auto">
            <a:xfrm>
              <a:off x="8777064"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5" name="Rectangle 244"/>
            <p:cNvSpPr/>
            <p:nvPr/>
          </p:nvSpPr>
          <p:spPr bwMode="auto">
            <a:xfrm>
              <a:off x="7768952"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6" name="Rectangle 245"/>
            <p:cNvSpPr/>
            <p:nvPr/>
          </p:nvSpPr>
          <p:spPr bwMode="auto">
            <a:xfrm>
              <a:off x="7768952"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47" name="Straight Connector 246"/>
            <p:cNvCxnSpPr/>
            <p:nvPr/>
          </p:nvCxnSpPr>
          <p:spPr bwMode="auto">
            <a:xfrm>
              <a:off x="8273008"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8" name="Straight Connector 247"/>
            <p:cNvCxnSpPr/>
            <p:nvPr/>
          </p:nvCxnSpPr>
          <p:spPr bwMode="auto">
            <a:xfrm>
              <a:off x="9281120"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9" name="Straight Connector 248"/>
            <p:cNvCxnSpPr/>
            <p:nvPr/>
          </p:nvCxnSpPr>
          <p:spPr bwMode="auto">
            <a:xfrm>
              <a:off x="10289232"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50" name="Rectangle 249"/>
            <p:cNvSpPr/>
            <p:nvPr/>
          </p:nvSpPr>
          <p:spPr bwMode="auto">
            <a:xfrm>
              <a:off x="9785176"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1" name="Rectangle 250"/>
            <p:cNvSpPr/>
            <p:nvPr/>
          </p:nvSpPr>
          <p:spPr bwMode="auto">
            <a:xfrm>
              <a:off x="8777064"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2" name="Rectangle 251"/>
            <p:cNvSpPr/>
            <p:nvPr/>
          </p:nvSpPr>
          <p:spPr bwMode="auto">
            <a:xfrm>
              <a:off x="7768952"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3" name="Rectangle 252"/>
            <p:cNvSpPr/>
            <p:nvPr/>
          </p:nvSpPr>
          <p:spPr bwMode="auto">
            <a:xfrm>
              <a:off x="9785176"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4" name="Rectangle 253"/>
            <p:cNvSpPr/>
            <p:nvPr/>
          </p:nvSpPr>
          <p:spPr bwMode="auto">
            <a:xfrm>
              <a:off x="8777064"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5" name="Rectangle 254"/>
            <p:cNvSpPr/>
            <p:nvPr/>
          </p:nvSpPr>
          <p:spPr bwMode="auto">
            <a:xfrm>
              <a:off x="7768952"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6" name="Rectangle 255"/>
            <p:cNvSpPr/>
            <p:nvPr/>
          </p:nvSpPr>
          <p:spPr bwMode="auto">
            <a:xfrm>
              <a:off x="9785176"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7" name="Rectangle 256"/>
            <p:cNvSpPr/>
            <p:nvPr/>
          </p:nvSpPr>
          <p:spPr bwMode="auto">
            <a:xfrm>
              <a:off x="8777064"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8" name="Rectangle 257"/>
            <p:cNvSpPr/>
            <p:nvPr/>
          </p:nvSpPr>
          <p:spPr bwMode="auto">
            <a:xfrm>
              <a:off x="7768952"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9" name="TextBox 258"/>
            <p:cNvSpPr txBox="1"/>
            <p:nvPr/>
          </p:nvSpPr>
          <p:spPr>
            <a:xfrm rot="16200000" flipH="1" flipV="1">
              <a:off x="10573134" y="7028967"/>
              <a:ext cx="564578" cy="307777"/>
            </a:xfrm>
            <a:prstGeom prst="rect">
              <a:avLst/>
            </a:prstGeom>
            <a:noFill/>
          </p:spPr>
          <p:txBody>
            <a:bodyPr wrap="none" rtlCol="0" anchor="ctr">
              <a:spAutoFit/>
            </a:bodyPr>
            <a:lstStyle/>
            <a:p>
              <a:pPr algn="ctr"/>
              <a:r>
                <a:rPr lang="en-US" sz="1400" dirty="0" smtClean="0"/>
                <a:t>CBP</a:t>
              </a:r>
              <a:endParaRPr lang="en-GB" sz="1400" dirty="0"/>
            </a:p>
          </p:txBody>
        </p:sp>
        <p:sp>
          <p:nvSpPr>
            <p:cNvPr id="260" name="Rectangle 259"/>
            <p:cNvSpPr/>
            <p:nvPr/>
          </p:nvSpPr>
          <p:spPr bwMode="auto">
            <a:xfrm>
              <a:off x="6760840" y="7461596"/>
              <a:ext cx="3960440" cy="5073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ea typeface="MS PGothic" pitchFamily="34" charset="-128"/>
                </a:rPr>
                <a:t>8.6 </a:t>
              </a:r>
              <a:r>
                <a:rPr kumimoji="0" lang="en-US" sz="1050" b="1" i="0" u="none" strike="noStrike" cap="none" normalizeH="0" baseline="0" dirty="0" err="1" smtClean="0">
                  <a:ln>
                    <a:noFill/>
                  </a:ln>
                  <a:solidFill>
                    <a:schemeClr val="tx1"/>
                  </a:solidFill>
                  <a:effectLst/>
                  <a:latin typeface="Arial" charset="0"/>
                  <a:ea typeface="MS PGothic" pitchFamily="34" charset="-128"/>
                </a:rPr>
                <a:t>TESIRelay</a:t>
              </a:r>
              <a:endParaRPr kumimoji="0" lang="en-GB" sz="1050" b="1" i="0" u="none" strike="noStrike" cap="none" normalizeH="0" baseline="0" dirty="0" smtClean="0">
                <a:ln>
                  <a:noFill/>
                </a:ln>
                <a:solidFill>
                  <a:schemeClr val="tx1"/>
                </a:solidFill>
                <a:effectLst/>
                <a:latin typeface="Arial" charset="0"/>
                <a:ea typeface="MS PGothic" pitchFamily="34" charset="-128"/>
              </a:endParaRPr>
            </a:p>
          </p:txBody>
        </p:sp>
        <p:sp>
          <p:nvSpPr>
            <p:cNvPr id="261" name="Rectangle 260"/>
            <p:cNvSpPr/>
            <p:nvPr/>
          </p:nvSpPr>
          <p:spPr bwMode="auto">
            <a:xfrm>
              <a:off x="6760840"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2" name="Rectangle 261"/>
            <p:cNvSpPr/>
            <p:nvPr/>
          </p:nvSpPr>
          <p:spPr bwMode="auto">
            <a:xfrm>
              <a:off x="6760840"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3" name="Rectangle 262"/>
            <p:cNvSpPr/>
            <p:nvPr/>
          </p:nvSpPr>
          <p:spPr bwMode="auto">
            <a:xfrm>
              <a:off x="6760840"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4" name="TextBox 163"/>
            <p:cNvSpPr txBox="1"/>
            <p:nvPr/>
          </p:nvSpPr>
          <p:spPr>
            <a:xfrm flipH="1">
              <a:off x="8972386" y="5448672"/>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165" name="TextBox 164"/>
            <p:cNvSpPr txBox="1"/>
            <p:nvPr/>
          </p:nvSpPr>
          <p:spPr>
            <a:xfrm flipH="1">
              <a:off x="7919125" y="5448672"/>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166" name="TextBox 165"/>
            <p:cNvSpPr txBox="1"/>
            <p:nvPr/>
          </p:nvSpPr>
          <p:spPr>
            <a:xfrm flipH="1">
              <a:off x="9905733" y="5448672"/>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264" name="Freeform 263"/>
            <p:cNvSpPr/>
            <p:nvPr/>
          </p:nvSpPr>
          <p:spPr bwMode="auto">
            <a:xfrm flipH="1">
              <a:off x="7192888" y="3240866"/>
              <a:ext cx="963385" cy="3575958"/>
            </a:xfrm>
            <a:custGeom>
              <a:avLst/>
              <a:gdLst>
                <a:gd name="connsiteX0" fmla="*/ 0 w 963385"/>
                <a:gd name="connsiteY0" fmla="*/ 195943 h 3575958"/>
                <a:gd name="connsiteX1" fmla="*/ 0 w 963385"/>
                <a:gd name="connsiteY1" fmla="*/ 0 h 3575958"/>
                <a:gd name="connsiteX2" fmla="*/ 947057 w 963385"/>
                <a:gd name="connsiteY2" fmla="*/ 0 h 3575958"/>
                <a:gd name="connsiteX3" fmla="*/ 963385 w 963385"/>
                <a:gd name="connsiteY3" fmla="*/ 3575958 h 3575958"/>
              </a:gdLst>
              <a:ahLst/>
              <a:cxnLst>
                <a:cxn ang="0">
                  <a:pos x="connsiteX0" y="connsiteY0"/>
                </a:cxn>
                <a:cxn ang="0">
                  <a:pos x="connsiteX1" y="connsiteY1"/>
                </a:cxn>
                <a:cxn ang="0">
                  <a:pos x="connsiteX2" y="connsiteY2"/>
                </a:cxn>
                <a:cxn ang="0">
                  <a:pos x="connsiteX3" y="connsiteY3"/>
                </a:cxn>
              </a:cxnLst>
              <a:rect l="l" t="t" r="r" b="b"/>
              <a:pathLst>
                <a:path w="963385" h="3575958">
                  <a:moveTo>
                    <a:pt x="0" y="195943"/>
                  </a:moveTo>
                  <a:lnTo>
                    <a:pt x="0" y="0"/>
                  </a:lnTo>
                  <a:lnTo>
                    <a:pt x="947057" y="0"/>
                  </a:lnTo>
                  <a:cubicBezTo>
                    <a:pt x="952500" y="1191986"/>
                    <a:pt x="957942" y="2383972"/>
                    <a:pt x="963385" y="3575958"/>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65" name="TextBox 264"/>
            <p:cNvSpPr txBox="1"/>
            <p:nvPr/>
          </p:nvSpPr>
          <p:spPr>
            <a:xfrm rot="5400000">
              <a:off x="10634171" y="3720767"/>
              <a:ext cx="504060" cy="215444"/>
            </a:xfrm>
            <a:prstGeom prst="rect">
              <a:avLst/>
            </a:prstGeom>
            <a:solidFill>
              <a:schemeClr val="bg1"/>
            </a:solidFill>
          </p:spPr>
          <p:txBody>
            <a:bodyPr wrap="square" lIns="0" tIns="0" rIns="0" bIns="0" rtlCol="0">
              <a:spAutoFit/>
            </a:bodyPr>
            <a:lstStyle/>
            <a:p>
              <a:pPr algn="ctr"/>
              <a:r>
                <a:rPr lang="en-US" sz="1400" dirty="0" smtClean="0"/>
                <a:t>CNP</a:t>
              </a:r>
              <a:endParaRPr lang="en-GB" sz="1400" dirty="0"/>
            </a:p>
          </p:txBody>
        </p:sp>
        <p:sp>
          <p:nvSpPr>
            <p:cNvPr id="272" name="Freeform 271"/>
            <p:cNvSpPr/>
            <p:nvPr/>
          </p:nvSpPr>
          <p:spPr bwMode="auto">
            <a:xfrm>
              <a:off x="5608712" y="7176864"/>
              <a:ext cx="1368152" cy="1800200"/>
            </a:xfrm>
            <a:custGeom>
              <a:avLst/>
              <a:gdLst>
                <a:gd name="connsiteX0" fmla="*/ 0 w 1547446"/>
                <a:gd name="connsiteY0" fmla="*/ 23446 h 4325816"/>
                <a:gd name="connsiteX1" fmla="*/ 0 w 1547446"/>
                <a:gd name="connsiteY1" fmla="*/ 4314092 h 4325816"/>
                <a:gd name="connsiteX2" fmla="*/ 1524000 w 1547446"/>
                <a:gd name="connsiteY2" fmla="*/ 4325816 h 4325816"/>
                <a:gd name="connsiteX3" fmla="*/ 1547446 w 1547446"/>
                <a:gd name="connsiteY3" fmla="*/ 0 h 4325816"/>
              </a:gdLst>
              <a:ahLst/>
              <a:cxnLst>
                <a:cxn ang="0">
                  <a:pos x="connsiteX0" y="connsiteY0"/>
                </a:cxn>
                <a:cxn ang="0">
                  <a:pos x="connsiteX1" y="connsiteY1"/>
                </a:cxn>
                <a:cxn ang="0">
                  <a:pos x="connsiteX2" y="connsiteY2"/>
                </a:cxn>
                <a:cxn ang="0">
                  <a:pos x="connsiteX3" y="connsiteY3"/>
                </a:cxn>
              </a:cxnLst>
              <a:rect l="l" t="t" r="r" b="b"/>
              <a:pathLst>
                <a:path w="1547446" h="4325816">
                  <a:moveTo>
                    <a:pt x="0" y="23446"/>
                  </a:moveTo>
                  <a:lnTo>
                    <a:pt x="0" y="4314092"/>
                  </a:lnTo>
                  <a:lnTo>
                    <a:pt x="1524000" y="4325816"/>
                  </a:lnTo>
                  <a:lnTo>
                    <a:pt x="1547446" y="0"/>
                  </a:lnTo>
                </a:path>
              </a:pathLst>
            </a:custGeom>
            <a:noFill/>
            <a:ln w="762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73" name="TextBox 272"/>
            <p:cNvSpPr txBox="1"/>
            <p:nvPr/>
          </p:nvSpPr>
          <p:spPr>
            <a:xfrm rot="16200000" flipH="1">
              <a:off x="1525159" y="8509299"/>
              <a:ext cx="432052" cy="215444"/>
            </a:xfrm>
            <a:prstGeom prst="rect">
              <a:avLst/>
            </a:prstGeom>
            <a:solidFill>
              <a:schemeClr val="bg1"/>
            </a:solidFill>
          </p:spPr>
          <p:txBody>
            <a:bodyPr wrap="square" lIns="0" tIns="0" rIns="0" bIns="0" rtlCol="0">
              <a:spAutoFit/>
            </a:bodyPr>
            <a:lstStyle/>
            <a:p>
              <a:pPr algn="ctr"/>
              <a:r>
                <a:rPr lang="en-US" sz="1400" dirty="0" smtClean="0"/>
                <a:t>PNP</a:t>
              </a:r>
              <a:endParaRPr lang="en-GB" sz="1400" dirty="0"/>
            </a:p>
          </p:txBody>
        </p:sp>
        <p:sp>
          <p:nvSpPr>
            <p:cNvPr id="59" name="TextBox 58"/>
            <p:cNvSpPr txBox="1"/>
            <p:nvPr/>
          </p:nvSpPr>
          <p:spPr>
            <a:xfrm>
              <a:off x="5680720" y="8453844"/>
              <a:ext cx="1224136" cy="523220"/>
            </a:xfrm>
            <a:prstGeom prst="rect">
              <a:avLst/>
            </a:prstGeom>
            <a:noFill/>
          </p:spPr>
          <p:txBody>
            <a:bodyPr wrap="square" rtlCol="0">
              <a:spAutoFit/>
            </a:bodyPr>
            <a:lstStyle/>
            <a:p>
              <a:pPr algn="ctr"/>
              <a:r>
                <a:rPr lang="en-US" sz="1400" dirty="0" smtClean="0">
                  <a:solidFill>
                    <a:srgbClr val="C00000"/>
                  </a:solidFill>
                </a:rPr>
                <a:t>Intra-DAS TESI</a:t>
              </a:r>
              <a:endParaRPr lang="en-GB" sz="1400" dirty="0">
                <a:solidFill>
                  <a:srgbClr val="C00000"/>
                </a:solidFill>
              </a:endParaRPr>
            </a:p>
          </p:txBody>
        </p:sp>
        <p:cxnSp>
          <p:nvCxnSpPr>
            <p:cNvPr id="280" name="Straight Connector 279"/>
            <p:cNvCxnSpPr/>
            <p:nvPr/>
          </p:nvCxnSpPr>
          <p:spPr bwMode="auto">
            <a:xfrm>
              <a:off x="9065096" y="7752928"/>
              <a:ext cx="0" cy="1848272"/>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91" name="Straight Connector 290"/>
            <p:cNvCxnSpPr/>
            <p:nvPr/>
          </p:nvCxnSpPr>
          <p:spPr bwMode="auto">
            <a:xfrm>
              <a:off x="2080320" y="7488832"/>
              <a:ext cx="0" cy="2136304"/>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sp>
          <p:nvSpPr>
            <p:cNvPr id="294" name="TextBox 293"/>
            <p:cNvSpPr txBox="1"/>
            <p:nvPr/>
          </p:nvSpPr>
          <p:spPr>
            <a:xfrm>
              <a:off x="6112768" y="9193088"/>
              <a:ext cx="2232248" cy="307777"/>
            </a:xfrm>
            <a:prstGeom prst="rect">
              <a:avLst/>
            </a:prstGeom>
            <a:noFill/>
          </p:spPr>
          <p:txBody>
            <a:bodyPr wrap="square" rtlCol="0">
              <a:spAutoFit/>
            </a:bodyPr>
            <a:lstStyle/>
            <a:p>
              <a:pPr algn="ctr"/>
              <a:r>
                <a:rPr lang="en-US" sz="1400" dirty="0" smtClean="0">
                  <a:solidFill>
                    <a:schemeClr val="tx1">
                      <a:lumMod val="65000"/>
                      <a:lumOff val="35000"/>
                    </a:schemeClr>
                  </a:solidFill>
                </a:rPr>
                <a:t>Protection TESI</a:t>
              </a:r>
              <a:endParaRPr lang="en-GB" sz="1400" dirty="0">
                <a:solidFill>
                  <a:schemeClr val="tx1">
                    <a:lumMod val="65000"/>
                    <a:lumOff val="35000"/>
                  </a:schemeClr>
                </a:solidFill>
              </a:endParaRPr>
            </a:p>
          </p:txBody>
        </p:sp>
        <p:sp>
          <p:nvSpPr>
            <p:cNvPr id="227" name="TextBox 226"/>
            <p:cNvSpPr txBox="1"/>
            <p:nvPr/>
          </p:nvSpPr>
          <p:spPr>
            <a:xfrm>
              <a:off x="2358734" y="9121080"/>
              <a:ext cx="700833"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233" name="TextBox 232"/>
            <p:cNvSpPr txBox="1"/>
            <p:nvPr/>
          </p:nvSpPr>
          <p:spPr>
            <a:xfrm>
              <a:off x="3366846" y="9121080"/>
              <a:ext cx="710451" cy="523220"/>
            </a:xfrm>
            <a:prstGeom prst="rect">
              <a:avLst/>
            </a:prstGeom>
            <a:noFill/>
          </p:spPr>
          <p:txBody>
            <a:bodyPr wrap="none" rtlCol="0">
              <a:spAutoFit/>
            </a:bodyPr>
            <a:lstStyle/>
            <a:p>
              <a:r>
                <a:rPr lang="en-US" sz="1400" dirty="0" smtClean="0"/>
                <a:t>I-NNI</a:t>
              </a:r>
            </a:p>
            <a:p>
              <a:r>
                <a:rPr lang="en-US" sz="1400" dirty="0" smtClean="0"/>
                <a:t>Link b</a:t>
              </a:r>
              <a:endParaRPr lang="en-GB" sz="1400" dirty="0"/>
            </a:p>
          </p:txBody>
        </p:sp>
        <p:cxnSp>
          <p:nvCxnSpPr>
            <p:cNvPr id="204" name="Straight Connector 203"/>
            <p:cNvCxnSpPr/>
            <p:nvPr/>
          </p:nvCxnSpPr>
          <p:spPr bwMode="auto">
            <a:xfrm flipV="1">
              <a:off x="2358734" y="9049072"/>
              <a:ext cx="0" cy="5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V="1">
              <a:off x="3366846" y="9049072"/>
              <a:ext cx="0" cy="5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239" name="Straight Connector 238"/>
            <p:cNvCxnSpPr/>
            <p:nvPr/>
          </p:nvCxnSpPr>
          <p:spPr bwMode="auto">
            <a:xfrm flipH="1" flipV="1">
              <a:off x="10279614" y="9049072"/>
              <a:ext cx="0" cy="5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266" name="Straight Connector 265"/>
            <p:cNvCxnSpPr/>
            <p:nvPr/>
          </p:nvCxnSpPr>
          <p:spPr bwMode="auto">
            <a:xfrm flipV="1">
              <a:off x="9271502" y="9049072"/>
              <a:ext cx="0" cy="506117"/>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267" name="TextBox 266"/>
            <p:cNvSpPr txBox="1"/>
            <p:nvPr/>
          </p:nvSpPr>
          <p:spPr>
            <a:xfrm flipH="1">
              <a:off x="9578781" y="9121080"/>
              <a:ext cx="710451" cy="523220"/>
            </a:xfrm>
            <a:prstGeom prst="rect">
              <a:avLst/>
            </a:prstGeom>
            <a:noFill/>
          </p:spPr>
          <p:txBody>
            <a:bodyPr wrap="none" rtlCol="0">
              <a:spAutoFit/>
            </a:bodyPr>
            <a:lstStyle/>
            <a:p>
              <a:r>
                <a:rPr lang="en-US" sz="1400" dirty="0" smtClean="0"/>
                <a:t>I-NNI</a:t>
              </a:r>
            </a:p>
            <a:p>
              <a:r>
                <a:rPr lang="en-US" sz="1400" dirty="0" smtClean="0"/>
                <a:t>Link e</a:t>
              </a:r>
              <a:endParaRPr lang="en-GB" sz="1400" dirty="0"/>
            </a:p>
          </p:txBody>
        </p:sp>
        <p:sp>
          <p:nvSpPr>
            <p:cNvPr id="268" name="TextBox 267"/>
            <p:cNvSpPr txBox="1"/>
            <p:nvPr/>
          </p:nvSpPr>
          <p:spPr>
            <a:xfrm flipH="1">
              <a:off x="8561051" y="9121080"/>
              <a:ext cx="710451" cy="523220"/>
            </a:xfrm>
            <a:prstGeom prst="rect">
              <a:avLst/>
            </a:prstGeom>
            <a:noFill/>
          </p:spPr>
          <p:txBody>
            <a:bodyPr wrap="none" rtlCol="0">
              <a:spAutoFit/>
            </a:bodyPr>
            <a:lstStyle/>
            <a:p>
              <a:r>
                <a:rPr lang="en-US" sz="1400" dirty="0" smtClean="0"/>
                <a:t>I-NNI</a:t>
              </a:r>
            </a:p>
            <a:p>
              <a:r>
                <a:rPr lang="en-US" sz="1400" dirty="0" smtClean="0"/>
                <a:t>Link d</a:t>
              </a:r>
              <a:endParaRPr lang="en-GB" sz="1400" dirty="0"/>
            </a:p>
          </p:txBody>
        </p:sp>
        <p:sp>
          <p:nvSpPr>
            <p:cNvPr id="270" name="Rectangle 269"/>
            <p:cNvSpPr/>
            <p:nvPr/>
          </p:nvSpPr>
          <p:spPr bwMode="auto">
            <a:xfrm flipH="1">
              <a:off x="3880520"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1" name="Rectangle 270"/>
            <p:cNvSpPr/>
            <p:nvPr/>
          </p:nvSpPr>
          <p:spPr bwMode="auto">
            <a:xfrm flipH="1">
              <a:off x="3880520"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4" name="Rectangle 273"/>
            <p:cNvSpPr/>
            <p:nvPr/>
          </p:nvSpPr>
          <p:spPr bwMode="auto">
            <a:xfrm flipH="1">
              <a:off x="3880520"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6" name="Rectangle 275"/>
            <p:cNvSpPr/>
            <p:nvPr/>
          </p:nvSpPr>
          <p:spPr bwMode="auto">
            <a:xfrm flipH="1">
              <a:off x="3880520"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1" name="Rectangle 280"/>
            <p:cNvSpPr/>
            <p:nvPr/>
          </p:nvSpPr>
          <p:spPr bwMode="auto">
            <a:xfrm flipH="1">
              <a:off x="3880520"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3" name="Rectangle 282"/>
            <p:cNvSpPr/>
            <p:nvPr/>
          </p:nvSpPr>
          <p:spPr bwMode="auto">
            <a:xfrm flipH="1">
              <a:off x="7768952"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4" name="Rectangle 283"/>
            <p:cNvSpPr/>
            <p:nvPr/>
          </p:nvSpPr>
          <p:spPr bwMode="auto">
            <a:xfrm flipH="1">
              <a:off x="7768952"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6" name="Rectangle 285"/>
            <p:cNvSpPr/>
            <p:nvPr/>
          </p:nvSpPr>
          <p:spPr bwMode="auto">
            <a:xfrm flipH="1">
              <a:off x="7768952"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7" name="Rectangle 286"/>
            <p:cNvSpPr/>
            <p:nvPr/>
          </p:nvSpPr>
          <p:spPr bwMode="auto">
            <a:xfrm flipH="1">
              <a:off x="7768952"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8" name="Rectangle 287"/>
            <p:cNvSpPr/>
            <p:nvPr/>
          </p:nvSpPr>
          <p:spPr bwMode="auto">
            <a:xfrm flipH="1">
              <a:off x="7768952"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2" name="Isosceles Triangle 291"/>
            <p:cNvSpPr/>
            <p:nvPr/>
          </p:nvSpPr>
          <p:spPr bwMode="auto">
            <a:xfrm flipV="1">
              <a:off x="1936304"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95" name="Isosceles Triangle 294"/>
            <p:cNvSpPr/>
            <p:nvPr/>
          </p:nvSpPr>
          <p:spPr bwMode="auto">
            <a:xfrm flipV="1">
              <a:off x="2440360"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98" name="Isosceles Triangle 297"/>
            <p:cNvSpPr/>
            <p:nvPr/>
          </p:nvSpPr>
          <p:spPr bwMode="auto">
            <a:xfrm flipV="1">
              <a:off x="8849072" y="7248872"/>
              <a:ext cx="288032" cy="288032"/>
            </a:xfrm>
            <a:prstGeom prst="triangle">
              <a:avLst/>
            </a:prstGeom>
            <a:solidFill>
              <a:schemeClr val="tx1">
                <a:lumMod val="65000"/>
                <a:lumOff val="3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99" name="Isosceles Triangle 298"/>
            <p:cNvSpPr/>
            <p:nvPr/>
          </p:nvSpPr>
          <p:spPr bwMode="auto">
            <a:xfrm flipV="1">
              <a:off x="9353128" y="7248872"/>
              <a:ext cx="288032" cy="288032"/>
            </a:xfrm>
            <a:prstGeom prst="triangle">
              <a:avLst/>
            </a:prstGeom>
            <a:solidFill>
              <a:schemeClr val="tx1">
                <a:lumMod val="65000"/>
                <a:lumOff val="3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02" name="Freeform 301"/>
            <p:cNvSpPr/>
            <p:nvPr/>
          </p:nvSpPr>
          <p:spPr bwMode="auto">
            <a:xfrm>
              <a:off x="2582779" y="7464896"/>
              <a:ext cx="6481010" cy="1743272"/>
            </a:xfrm>
            <a:custGeom>
              <a:avLst/>
              <a:gdLst>
                <a:gd name="connsiteX0" fmla="*/ 0 w 6481010"/>
                <a:gd name="connsiteY0" fmla="*/ 0 h 1652336"/>
                <a:gd name="connsiteX1" fmla="*/ 0 w 6481010"/>
                <a:gd name="connsiteY1" fmla="*/ 144379 h 1652336"/>
                <a:gd name="connsiteX2" fmla="*/ 1780674 w 6481010"/>
                <a:gd name="connsiteY2" fmla="*/ 336884 h 1652336"/>
                <a:gd name="connsiteX3" fmla="*/ 1780674 w 6481010"/>
                <a:gd name="connsiteY3" fmla="*/ 1636294 h 1652336"/>
                <a:gd name="connsiteX4" fmla="*/ 5630779 w 6481010"/>
                <a:gd name="connsiteY4" fmla="*/ 1652336 h 1652336"/>
                <a:gd name="connsiteX5" fmla="*/ 5614737 w 6481010"/>
                <a:gd name="connsiteY5" fmla="*/ 272715 h 1652336"/>
                <a:gd name="connsiteX6" fmla="*/ 6481010 w 6481010"/>
                <a:gd name="connsiteY6" fmla="*/ 272715 h 1652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481010" h="1652336">
                  <a:moveTo>
                    <a:pt x="0" y="0"/>
                  </a:moveTo>
                  <a:lnTo>
                    <a:pt x="0" y="144379"/>
                  </a:lnTo>
                  <a:lnTo>
                    <a:pt x="1780674" y="336884"/>
                  </a:lnTo>
                  <a:lnTo>
                    <a:pt x="1780674" y="1636294"/>
                  </a:lnTo>
                  <a:lnTo>
                    <a:pt x="5630779" y="1652336"/>
                  </a:lnTo>
                  <a:lnTo>
                    <a:pt x="5614737" y="272715"/>
                  </a:lnTo>
                  <a:lnTo>
                    <a:pt x="6481010" y="272715"/>
                  </a:lnTo>
                </a:path>
              </a:pathLst>
            </a:custGeom>
            <a:noFill/>
            <a:ln w="57150"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07" name="Isosceles Triangle 306"/>
            <p:cNvSpPr/>
            <p:nvPr/>
          </p:nvSpPr>
          <p:spPr bwMode="auto">
            <a:xfrm flipV="1">
              <a:off x="5464696" y="7248872"/>
              <a:ext cx="288032" cy="288032"/>
            </a:xfrm>
            <a:prstGeom prst="triangle">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09" name="Isosceles Triangle 308"/>
            <p:cNvSpPr/>
            <p:nvPr/>
          </p:nvSpPr>
          <p:spPr bwMode="auto">
            <a:xfrm flipV="1">
              <a:off x="6832848" y="7248872"/>
              <a:ext cx="288032" cy="288032"/>
            </a:xfrm>
            <a:prstGeom prst="triangle">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10" name="TextBox 309"/>
            <p:cNvSpPr txBox="1"/>
            <p:nvPr/>
          </p:nvSpPr>
          <p:spPr>
            <a:xfrm>
              <a:off x="1072208" y="9121080"/>
              <a:ext cx="1008112" cy="523220"/>
            </a:xfrm>
            <a:prstGeom prst="rect">
              <a:avLst/>
            </a:prstGeom>
            <a:noFill/>
          </p:spPr>
          <p:txBody>
            <a:bodyPr wrap="square" rtlCol="0">
              <a:spAutoFit/>
            </a:bodyPr>
            <a:lstStyle/>
            <a:p>
              <a:pPr algn="ctr"/>
              <a:r>
                <a:rPr lang="en-US" sz="1400" dirty="0" smtClean="0">
                  <a:solidFill>
                    <a:schemeClr val="tx1">
                      <a:lumMod val="65000"/>
                      <a:lumOff val="35000"/>
                    </a:schemeClr>
                  </a:solidFill>
                </a:rPr>
                <a:t>Working TESI</a:t>
              </a:r>
              <a:endParaRPr lang="en-GB" sz="1400" dirty="0">
                <a:solidFill>
                  <a:schemeClr val="tx1">
                    <a:lumMod val="65000"/>
                    <a:lumOff val="35000"/>
                  </a:schemeClr>
                </a:solidFill>
              </a:endParaRPr>
            </a:p>
          </p:txBody>
        </p:sp>
      </p:grpSp>
      <p:sp>
        <p:nvSpPr>
          <p:cNvPr id="269" name="Isosceles Triangle 268"/>
          <p:cNvSpPr/>
          <p:nvPr/>
        </p:nvSpPr>
        <p:spPr bwMode="auto">
          <a:xfrm flipV="1">
            <a:off x="1893752" y="4224699"/>
            <a:ext cx="432048" cy="360040"/>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75" name="Freeform 274"/>
          <p:cNvSpPr/>
          <p:nvPr/>
        </p:nvSpPr>
        <p:spPr bwMode="auto">
          <a:xfrm>
            <a:off x="1946669" y="1892968"/>
            <a:ext cx="1429795" cy="7507706"/>
          </a:xfrm>
          <a:custGeom>
            <a:avLst/>
            <a:gdLst>
              <a:gd name="connsiteX0" fmla="*/ 0 w 1429795"/>
              <a:gd name="connsiteY0" fmla="*/ 7507706 h 7507706"/>
              <a:gd name="connsiteX1" fmla="*/ 32084 w 1429795"/>
              <a:gd name="connsiteY1" fmla="*/ 5069306 h 7507706"/>
              <a:gd name="connsiteX2" fmla="*/ 48126 w 1429795"/>
              <a:gd name="connsiteY2" fmla="*/ 3994485 h 7507706"/>
              <a:gd name="connsiteX3" fmla="*/ 80211 w 1429795"/>
              <a:gd name="connsiteY3" fmla="*/ 3914274 h 7507706"/>
              <a:gd name="connsiteX4" fmla="*/ 144379 w 1429795"/>
              <a:gd name="connsiteY4" fmla="*/ 3785937 h 7507706"/>
              <a:gd name="connsiteX5" fmla="*/ 176463 w 1429795"/>
              <a:gd name="connsiteY5" fmla="*/ 3737811 h 7507706"/>
              <a:gd name="connsiteX6" fmla="*/ 641684 w 1429795"/>
              <a:gd name="connsiteY6" fmla="*/ 3545306 h 7507706"/>
              <a:gd name="connsiteX7" fmla="*/ 770021 w 1429795"/>
              <a:gd name="connsiteY7" fmla="*/ 3609474 h 7507706"/>
              <a:gd name="connsiteX8" fmla="*/ 850232 w 1429795"/>
              <a:gd name="connsiteY8" fmla="*/ 3529264 h 7507706"/>
              <a:gd name="connsiteX9" fmla="*/ 1203158 w 1429795"/>
              <a:gd name="connsiteY9" fmla="*/ 3416969 h 7507706"/>
              <a:gd name="connsiteX10" fmla="*/ 1347537 w 1429795"/>
              <a:gd name="connsiteY10" fmla="*/ 3288632 h 7507706"/>
              <a:gd name="connsiteX11" fmla="*/ 1283368 w 1429795"/>
              <a:gd name="connsiteY11" fmla="*/ 2935706 h 7507706"/>
              <a:gd name="connsiteX12" fmla="*/ 1187116 w 1429795"/>
              <a:gd name="connsiteY12" fmla="*/ 2823411 h 7507706"/>
              <a:gd name="connsiteX13" fmla="*/ 1010653 w 1429795"/>
              <a:gd name="connsiteY13" fmla="*/ 2775285 h 7507706"/>
              <a:gd name="connsiteX14" fmla="*/ 288758 w 1429795"/>
              <a:gd name="connsiteY14" fmla="*/ 2759243 h 7507706"/>
              <a:gd name="connsiteX15" fmla="*/ 256674 w 1429795"/>
              <a:gd name="connsiteY15" fmla="*/ 2727158 h 7507706"/>
              <a:gd name="connsiteX16" fmla="*/ 224590 w 1429795"/>
              <a:gd name="connsiteY16" fmla="*/ 2630906 h 7507706"/>
              <a:gd name="connsiteX17" fmla="*/ 208547 w 1429795"/>
              <a:gd name="connsiteY17" fmla="*/ 1748590 h 7507706"/>
              <a:gd name="connsiteX18" fmla="*/ 176463 w 1429795"/>
              <a:gd name="connsiteY18" fmla="*/ 1540043 h 7507706"/>
              <a:gd name="connsiteX19" fmla="*/ 160421 w 1429795"/>
              <a:gd name="connsiteY19" fmla="*/ 1475874 h 7507706"/>
              <a:gd name="connsiteX20" fmla="*/ 128337 w 1429795"/>
              <a:gd name="connsiteY20" fmla="*/ 1090864 h 7507706"/>
              <a:gd name="connsiteX21" fmla="*/ 112295 w 1429795"/>
              <a:gd name="connsiteY21" fmla="*/ 978569 h 7507706"/>
              <a:gd name="connsiteX22" fmla="*/ 112295 w 1429795"/>
              <a:gd name="connsiteY22" fmla="*/ 0 h 7507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29795" h="7507706">
                <a:moveTo>
                  <a:pt x="0" y="7507706"/>
                </a:moveTo>
                <a:cubicBezTo>
                  <a:pt x="43419" y="6378799"/>
                  <a:pt x="7763" y="7416283"/>
                  <a:pt x="32084" y="5069306"/>
                </a:cubicBezTo>
                <a:cubicBezTo>
                  <a:pt x="35797" y="4711012"/>
                  <a:pt x="33209" y="4352488"/>
                  <a:pt x="48126" y="3994485"/>
                </a:cubicBezTo>
                <a:cubicBezTo>
                  <a:pt x="49325" y="3965713"/>
                  <a:pt x="68143" y="3940420"/>
                  <a:pt x="80211" y="3914274"/>
                </a:cubicBezTo>
                <a:cubicBezTo>
                  <a:pt x="100254" y="3870848"/>
                  <a:pt x="117849" y="3825733"/>
                  <a:pt x="144379" y="3785937"/>
                </a:cubicBezTo>
                <a:cubicBezTo>
                  <a:pt x="155074" y="3769895"/>
                  <a:pt x="159108" y="3746209"/>
                  <a:pt x="176463" y="3737811"/>
                </a:cubicBezTo>
                <a:cubicBezTo>
                  <a:pt x="327533" y="3664713"/>
                  <a:pt x="641684" y="3545306"/>
                  <a:pt x="641684" y="3545306"/>
                </a:cubicBezTo>
                <a:cubicBezTo>
                  <a:pt x="684463" y="3566695"/>
                  <a:pt x="722334" y="3613142"/>
                  <a:pt x="770021" y="3609474"/>
                </a:cubicBezTo>
                <a:cubicBezTo>
                  <a:pt x="807721" y="3606574"/>
                  <a:pt x="816121" y="3545578"/>
                  <a:pt x="850232" y="3529264"/>
                </a:cubicBezTo>
                <a:cubicBezTo>
                  <a:pt x="963290" y="3475193"/>
                  <a:pt x="1083286" y="3446937"/>
                  <a:pt x="1203158" y="3416969"/>
                </a:cubicBezTo>
                <a:cubicBezTo>
                  <a:pt x="1242695" y="3393247"/>
                  <a:pt x="1340797" y="3347046"/>
                  <a:pt x="1347537" y="3288632"/>
                </a:cubicBezTo>
                <a:cubicBezTo>
                  <a:pt x="1386222" y="2953367"/>
                  <a:pt x="1429795" y="2984514"/>
                  <a:pt x="1283368" y="2935706"/>
                </a:cubicBezTo>
                <a:cubicBezTo>
                  <a:pt x="1256544" y="2895469"/>
                  <a:pt x="1230340" y="2849345"/>
                  <a:pt x="1187116" y="2823411"/>
                </a:cubicBezTo>
                <a:cubicBezTo>
                  <a:pt x="1163327" y="2809138"/>
                  <a:pt x="1044750" y="2776649"/>
                  <a:pt x="1010653" y="2775285"/>
                </a:cubicBezTo>
                <a:cubicBezTo>
                  <a:pt x="770154" y="2765665"/>
                  <a:pt x="529390" y="2764590"/>
                  <a:pt x="288758" y="2759243"/>
                </a:cubicBezTo>
                <a:cubicBezTo>
                  <a:pt x="278063" y="2748548"/>
                  <a:pt x="263438" y="2740686"/>
                  <a:pt x="256674" y="2727158"/>
                </a:cubicBezTo>
                <a:cubicBezTo>
                  <a:pt x="241550" y="2696909"/>
                  <a:pt x="224590" y="2630906"/>
                  <a:pt x="224590" y="2630906"/>
                </a:cubicBezTo>
                <a:cubicBezTo>
                  <a:pt x="219242" y="2336801"/>
                  <a:pt x="218031" y="2042591"/>
                  <a:pt x="208547" y="1748590"/>
                </a:cubicBezTo>
                <a:cubicBezTo>
                  <a:pt x="207954" y="1730216"/>
                  <a:pt x="181474" y="1565100"/>
                  <a:pt x="176463" y="1540043"/>
                </a:cubicBezTo>
                <a:cubicBezTo>
                  <a:pt x="172139" y="1518423"/>
                  <a:pt x="164046" y="1497622"/>
                  <a:pt x="160421" y="1475874"/>
                </a:cubicBezTo>
                <a:cubicBezTo>
                  <a:pt x="135739" y="1327779"/>
                  <a:pt x="143106" y="1260712"/>
                  <a:pt x="128337" y="1090864"/>
                </a:cubicBezTo>
                <a:cubicBezTo>
                  <a:pt x="125061" y="1053194"/>
                  <a:pt x="112851" y="1016377"/>
                  <a:pt x="112295" y="978569"/>
                </a:cubicBezTo>
                <a:cubicBezTo>
                  <a:pt x="107499" y="652415"/>
                  <a:pt x="112295" y="326190"/>
                  <a:pt x="11229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78" name="TextBox 277"/>
          <p:cNvSpPr txBox="1"/>
          <p:nvPr/>
        </p:nvSpPr>
        <p:spPr>
          <a:xfrm>
            <a:off x="1504256" y="1520170"/>
            <a:ext cx="1468672" cy="400110"/>
          </a:xfrm>
          <a:prstGeom prst="rect">
            <a:avLst/>
          </a:prstGeom>
          <a:noFill/>
        </p:spPr>
        <p:txBody>
          <a:bodyPr wrap="none" rtlCol="0">
            <a:spAutoFit/>
          </a:bodyPr>
          <a:lstStyle/>
          <a:p>
            <a:r>
              <a:rPr lang="en-US" sz="2000" dirty="0" smtClean="0"/>
              <a:t>S-VLAN k </a:t>
            </a:r>
            <a:endParaRPr lang="en-GB"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bwMode="auto">
          <a:xfrm>
            <a:off x="1648272" y="5016624"/>
            <a:ext cx="2016224" cy="1584176"/>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500" b="1" i="0" u="none" strike="noStrike" cap="none" normalizeH="0" baseline="0" dirty="0" smtClean="0">
                <a:ln>
                  <a:noFill/>
                </a:ln>
                <a:solidFill>
                  <a:schemeClr val="tx1"/>
                </a:solidFill>
                <a:effectLst/>
                <a:latin typeface="Arial" charset="0"/>
                <a:ea typeface="MS PGothic" pitchFamily="34" charset="-128"/>
              </a:rPr>
              <a:t>PBN</a:t>
            </a:r>
            <a:endParaRPr kumimoji="0" lang="en-GB" sz="2500" b="1" i="0" u="none" strike="noStrike" cap="none" normalizeH="0" baseline="0" dirty="0" smtClean="0">
              <a:ln>
                <a:noFill/>
              </a:ln>
              <a:solidFill>
                <a:schemeClr val="tx1"/>
              </a:solidFill>
              <a:effectLst/>
              <a:latin typeface="Arial" charset="0"/>
              <a:ea typeface="MS PGothic" pitchFamily="34" charset="-128"/>
            </a:endParaRPr>
          </a:p>
        </p:txBody>
      </p:sp>
      <p:sp>
        <p:nvSpPr>
          <p:cNvPr id="6" name="Rounded Rectangle 5"/>
          <p:cNvSpPr/>
          <p:nvPr/>
        </p:nvSpPr>
        <p:spPr bwMode="auto">
          <a:xfrm>
            <a:off x="5104656" y="5016624"/>
            <a:ext cx="2304256" cy="1872208"/>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500" b="1" i="0" u="none" strike="noStrike" cap="none" normalizeH="0" baseline="0" dirty="0" smtClean="0">
                <a:ln>
                  <a:noFill/>
                </a:ln>
                <a:solidFill>
                  <a:schemeClr val="tx1"/>
                </a:solidFill>
                <a:effectLst/>
                <a:latin typeface="Arial" charset="0"/>
                <a:ea typeface="MS PGothic" pitchFamily="34" charset="-128"/>
              </a:rPr>
              <a:t>PBBN</a:t>
            </a:r>
            <a:endParaRPr kumimoji="0" lang="en-GB" sz="25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rot="16200000">
            <a:off x="2728392" y="6132748"/>
            <a:ext cx="576064" cy="36004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PB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8" name="Rectangle 7"/>
          <p:cNvSpPr/>
          <p:nvPr/>
        </p:nvSpPr>
        <p:spPr bwMode="auto">
          <a:xfrm rot="16200000">
            <a:off x="1972308" y="6132748"/>
            <a:ext cx="576064" cy="36004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PB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9" name="Rounded Rectangle 8"/>
          <p:cNvSpPr/>
          <p:nvPr/>
        </p:nvSpPr>
        <p:spPr bwMode="auto">
          <a:xfrm>
            <a:off x="5176664" y="7248872"/>
            <a:ext cx="2160240" cy="1872208"/>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500" b="1" i="0" u="none" strike="noStrike" cap="none" normalizeH="0" baseline="0" dirty="0" smtClean="0">
                <a:ln>
                  <a:noFill/>
                </a:ln>
                <a:solidFill>
                  <a:schemeClr val="tx1"/>
                </a:solidFill>
                <a:effectLst/>
                <a:latin typeface="Arial" charset="0"/>
                <a:ea typeface="MS PGothic" pitchFamily="34" charset="-128"/>
              </a:rPr>
              <a:t>PBB-TEN</a:t>
            </a:r>
            <a:endParaRPr kumimoji="0" lang="en-GB" sz="2500" b="1" i="0" u="none" strike="noStrike" cap="none" normalizeH="0" baseline="0" dirty="0" smtClean="0">
              <a:ln>
                <a:noFill/>
              </a:ln>
              <a:solidFill>
                <a:schemeClr val="tx1"/>
              </a:solidFill>
              <a:effectLst/>
              <a:latin typeface="Arial" charset="0"/>
              <a:ea typeface="MS PGothic" pitchFamily="34" charset="-128"/>
            </a:endParaRPr>
          </a:p>
        </p:txBody>
      </p:sp>
      <p:sp>
        <p:nvSpPr>
          <p:cNvPr id="10" name="Rounded Rectangle 9"/>
          <p:cNvSpPr/>
          <p:nvPr/>
        </p:nvSpPr>
        <p:spPr bwMode="auto">
          <a:xfrm>
            <a:off x="9353128" y="7248872"/>
            <a:ext cx="2376264" cy="1872208"/>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500" b="1" i="0" u="none" strike="noStrike" cap="none" normalizeH="0" baseline="0" dirty="0" smtClean="0">
                <a:ln>
                  <a:noFill/>
                </a:ln>
                <a:solidFill>
                  <a:schemeClr val="tx1"/>
                </a:solidFill>
                <a:effectLst/>
                <a:latin typeface="Arial" charset="0"/>
                <a:ea typeface="MS PGothic" pitchFamily="34" charset="-128"/>
              </a:rPr>
              <a:t>PBBN</a:t>
            </a:r>
            <a:endParaRPr kumimoji="0" lang="en-GB" sz="2500" b="1" i="0" u="none" strike="noStrike" cap="none" normalizeH="0" baseline="0" dirty="0" smtClean="0">
              <a:ln>
                <a:noFill/>
              </a:ln>
              <a:solidFill>
                <a:schemeClr val="tx1"/>
              </a:solidFill>
              <a:effectLst/>
              <a:latin typeface="Arial" charset="0"/>
              <a:ea typeface="MS PGothic" pitchFamily="34" charset="-128"/>
            </a:endParaRPr>
          </a:p>
        </p:txBody>
      </p:sp>
      <p:sp>
        <p:nvSpPr>
          <p:cNvPr id="11" name="Rounded Rectangle 10"/>
          <p:cNvSpPr/>
          <p:nvPr/>
        </p:nvSpPr>
        <p:spPr bwMode="auto">
          <a:xfrm>
            <a:off x="1648272" y="7248872"/>
            <a:ext cx="2016224" cy="1872208"/>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500" b="1" i="0" u="none" strike="noStrike" cap="none" normalizeH="0" baseline="0" dirty="0" smtClean="0">
                <a:ln>
                  <a:noFill/>
                </a:ln>
                <a:solidFill>
                  <a:schemeClr val="tx1"/>
                </a:solidFill>
                <a:effectLst/>
                <a:latin typeface="Arial" charset="0"/>
                <a:ea typeface="MS PGothic" pitchFamily="34" charset="-128"/>
              </a:rPr>
              <a:t>PBBN</a:t>
            </a:r>
            <a:endParaRPr kumimoji="0" lang="en-GB" sz="2500" b="1" i="0" u="none" strike="noStrike" cap="none" normalizeH="0" baseline="0" dirty="0" smtClean="0">
              <a:ln>
                <a:noFill/>
              </a:ln>
              <a:solidFill>
                <a:schemeClr val="tx1"/>
              </a:solidFill>
              <a:effectLst/>
              <a:latin typeface="Arial" charset="0"/>
              <a:ea typeface="MS PGothic" pitchFamily="34" charset="-128"/>
            </a:endParaRPr>
          </a:p>
        </p:txBody>
      </p:sp>
      <p:sp>
        <p:nvSpPr>
          <p:cNvPr id="12" name="Rounded Rectangle 11"/>
          <p:cNvSpPr/>
          <p:nvPr/>
        </p:nvSpPr>
        <p:spPr bwMode="auto">
          <a:xfrm>
            <a:off x="9281120" y="5016624"/>
            <a:ext cx="2376264" cy="18002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500" b="1" i="0" u="none" strike="noStrike" cap="none" normalizeH="0" baseline="0" dirty="0" smtClean="0">
                <a:ln>
                  <a:noFill/>
                </a:ln>
                <a:solidFill>
                  <a:schemeClr val="tx1"/>
                </a:solidFill>
                <a:effectLst/>
                <a:latin typeface="Arial" charset="0"/>
                <a:ea typeface="MS PGothic" pitchFamily="34" charset="-128"/>
              </a:rPr>
              <a:t>PBBN</a:t>
            </a:r>
            <a:endParaRPr kumimoji="0" lang="en-GB" sz="25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rot="16200000">
            <a:off x="9569152" y="7608912"/>
            <a:ext cx="1080120" cy="36004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B-BEB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14" name="Rectangle 13"/>
          <p:cNvSpPr/>
          <p:nvPr/>
        </p:nvSpPr>
        <p:spPr bwMode="auto">
          <a:xfrm rot="16200000">
            <a:off x="10361240" y="7608912"/>
            <a:ext cx="1080120" cy="36004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B-BEB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15" name="Rectangle 14"/>
          <p:cNvSpPr/>
          <p:nvPr/>
        </p:nvSpPr>
        <p:spPr bwMode="auto">
          <a:xfrm rot="16200000">
            <a:off x="9605156" y="6132748"/>
            <a:ext cx="1008112" cy="36004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B-BEB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16" name="Rectangle 15"/>
          <p:cNvSpPr/>
          <p:nvPr/>
        </p:nvSpPr>
        <p:spPr bwMode="auto">
          <a:xfrm rot="16200000">
            <a:off x="10397244" y="6132748"/>
            <a:ext cx="1008112" cy="36004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B-BEB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17" name="TextBox 16"/>
          <p:cNvSpPr txBox="1"/>
          <p:nvPr/>
        </p:nvSpPr>
        <p:spPr>
          <a:xfrm>
            <a:off x="2431262" y="4368552"/>
            <a:ext cx="441146" cy="646331"/>
          </a:xfrm>
          <a:prstGeom prst="rect">
            <a:avLst/>
          </a:prstGeom>
          <a:noFill/>
        </p:spPr>
        <p:txBody>
          <a:bodyPr wrap="none" rtlCol="0">
            <a:spAutoFit/>
          </a:bodyPr>
          <a:lstStyle/>
          <a:p>
            <a:r>
              <a:rPr lang="en-US" sz="3600" dirty="0" smtClean="0"/>
              <a:t>1</a:t>
            </a:r>
            <a:endParaRPr lang="en-GB" sz="3600" dirty="0"/>
          </a:p>
        </p:txBody>
      </p:sp>
      <p:sp>
        <p:nvSpPr>
          <p:cNvPr id="18" name="TextBox 17"/>
          <p:cNvSpPr txBox="1"/>
          <p:nvPr/>
        </p:nvSpPr>
        <p:spPr>
          <a:xfrm>
            <a:off x="6103670" y="4370293"/>
            <a:ext cx="441146" cy="646331"/>
          </a:xfrm>
          <a:prstGeom prst="rect">
            <a:avLst/>
          </a:prstGeom>
          <a:noFill/>
        </p:spPr>
        <p:txBody>
          <a:bodyPr wrap="none" rtlCol="0">
            <a:spAutoFit/>
          </a:bodyPr>
          <a:lstStyle/>
          <a:p>
            <a:r>
              <a:rPr lang="en-US" sz="3600" dirty="0" smtClean="0"/>
              <a:t>2</a:t>
            </a:r>
            <a:endParaRPr lang="en-GB" sz="3600" dirty="0"/>
          </a:p>
        </p:txBody>
      </p:sp>
      <p:sp>
        <p:nvSpPr>
          <p:cNvPr id="19" name="TextBox 18"/>
          <p:cNvSpPr txBox="1"/>
          <p:nvPr/>
        </p:nvSpPr>
        <p:spPr>
          <a:xfrm>
            <a:off x="10217224" y="4370293"/>
            <a:ext cx="441146" cy="646331"/>
          </a:xfrm>
          <a:prstGeom prst="rect">
            <a:avLst/>
          </a:prstGeom>
          <a:noFill/>
        </p:spPr>
        <p:txBody>
          <a:bodyPr wrap="none" rtlCol="0">
            <a:spAutoFit/>
          </a:bodyPr>
          <a:lstStyle/>
          <a:p>
            <a:r>
              <a:rPr lang="en-US" sz="3600" dirty="0" smtClean="0"/>
              <a:t>3</a:t>
            </a:r>
            <a:endParaRPr lang="en-GB" sz="3600" dirty="0"/>
          </a:p>
        </p:txBody>
      </p:sp>
      <p:sp>
        <p:nvSpPr>
          <p:cNvPr id="20" name="Rectangle 19"/>
          <p:cNvSpPr/>
          <p:nvPr/>
        </p:nvSpPr>
        <p:spPr bwMode="auto">
          <a:xfrm rot="16200000">
            <a:off x="2512368" y="7608912"/>
            <a:ext cx="1080120" cy="36004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IB-BEB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21" name="Rectangle 20"/>
          <p:cNvSpPr/>
          <p:nvPr/>
        </p:nvSpPr>
        <p:spPr bwMode="auto">
          <a:xfrm rot="16200000">
            <a:off x="1720280" y="7608912"/>
            <a:ext cx="1080120" cy="36004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IB-BEB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22" name="Rectangle 21"/>
          <p:cNvSpPr/>
          <p:nvPr/>
        </p:nvSpPr>
        <p:spPr bwMode="auto">
          <a:xfrm rot="16200000">
            <a:off x="5320680" y="6168752"/>
            <a:ext cx="1080120" cy="36004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IB-BEB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23" name="Rectangle 22"/>
          <p:cNvSpPr/>
          <p:nvPr/>
        </p:nvSpPr>
        <p:spPr bwMode="auto">
          <a:xfrm rot="16200000">
            <a:off x="6112768" y="6168753"/>
            <a:ext cx="1080120" cy="36004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IB-BEB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24" name="Rectangle 23"/>
          <p:cNvSpPr/>
          <p:nvPr/>
        </p:nvSpPr>
        <p:spPr bwMode="auto">
          <a:xfrm rot="16200000">
            <a:off x="5320680" y="7608912"/>
            <a:ext cx="1080120" cy="36004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IB-BEB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25" name="Rectangle 24"/>
          <p:cNvSpPr/>
          <p:nvPr/>
        </p:nvSpPr>
        <p:spPr bwMode="auto">
          <a:xfrm rot="16200000">
            <a:off x="6112768" y="7608913"/>
            <a:ext cx="1080120" cy="36004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IB-BEB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26" name="Rounded Rectangle 25"/>
          <p:cNvSpPr/>
          <p:nvPr/>
        </p:nvSpPr>
        <p:spPr bwMode="auto">
          <a:xfrm>
            <a:off x="1936304" y="6384776"/>
            <a:ext cx="1440160" cy="1152128"/>
          </a:xfrm>
          <a:prstGeom prst="roundRect">
            <a:avLst/>
          </a:prstGeom>
          <a:noFill/>
          <a:ln w="28575" cap="flat" cmpd="sng" algn="ctr">
            <a:solidFill>
              <a:schemeClr val="tx1"/>
            </a:solidFill>
            <a:prstDash val="lgDash"/>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dirty="0" smtClean="0">
                <a:latin typeface="Arial" charset="0"/>
              </a:rPr>
              <a:t>DRNI</a:t>
            </a:r>
            <a:endParaRPr lang="en-GB" dirty="0" smtClean="0">
              <a:latin typeface="Arial" charset="0"/>
            </a:endParaRPr>
          </a:p>
        </p:txBody>
      </p:sp>
      <p:sp>
        <p:nvSpPr>
          <p:cNvPr id="27" name="Rounded Rectangle 26"/>
          <p:cNvSpPr/>
          <p:nvPr/>
        </p:nvSpPr>
        <p:spPr bwMode="auto">
          <a:xfrm>
            <a:off x="9785176" y="6528792"/>
            <a:ext cx="1440160" cy="1008112"/>
          </a:xfrm>
          <a:prstGeom prst="roundRect">
            <a:avLst/>
          </a:prstGeom>
          <a:noFill/>
          <a:ln w="28575" cap="flat" cmpd="sng" algn="ctr">
            <a:solidFill>
              <a:schemeClr val="tx1"/>
            </a:solidFill>
            <a:prstDash val="lgDash"/>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dirty="0" smtClean="0">
                <a:latin typeface="Arial" charset="0"/>
              </a:rPr>
              <a:t>DRNI</a:t>
            </a:r>
            <a:endParaRPr lang="en-GB" dirty="0" smtClean="0">
              <a:latin typeface="Arial" charset="0"/>
            </a:endParaRPr>
          </a:p>
        </p:txBody>
      </p:sp>
      <p:sp>
        <p:nvSpPr>
          <p:cNvPr id="28" name="Rounded Rectangle 27"/>
          <p:cNvSpPr/>
          <p:nvPr/>
        </p:nvSpPr>
        <p:spPr bwMode="auto">
          <a:xfrm>
            <a:off x="5536704" y="6600800"/>
            <a:ext cx="1440160" cy="936104"/>
          </a:xfrm>
          <a:prstGeom prst="roundRect">
            <a:avLst/>
          </a:prstGeom>
          <a:noFill/>
          <a:ln w="28575" cap="flat" cmpd="sng" algn="ctr">
            <a:solidFill>
              <a:schemeClr val="tx1"/>
            </a:solidFill>
            <a:prstDash val="lg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US" dirty="0" smtClean="0">
                <a:latin typeface="Arial" charset="0"/>
              </a:rPr>
              <a:t>DRNI</a:t>
            </a:r>
            <a:endParaRPr lang="en-GB" dirty="0" smtClean="0">
              <a:latin typeface="Arial" charset="0"/>
            </a:endParaRPr>
          </a:p>
        </p:txBody>
      </p:sp>
      <p:sp>
        <p:nvSpPr>
          <p:cNvPr id="29" name="Title 28"/>
          <p:cNvSpPr>
            <a:spLocks noGrp="1"/>
          </p:cNvSpPr>
          <p:nvPr>
            <p:ph type="title"/>
          </p:nvPr>
        </p:nvSpPr>
        <p:spPr/>
        <p:txBody>
          <a:bodyPr/>
          <a:lstStyle/>
          <a:p>
            <a:pPr lvl="0"/>
            <a:r>
              <a:rPr lang="en-US" dirty="0" smtClean="0"/>
              <a:t>Three examples</a:t>
            </a:r>
            <a:endParaRPr lang="en-GB" dirty="0"/>
          </a:p>
        </p:txBody>
      </p:sp>
      <p:sp>
        <p:nvSpPr>
          <p:cNvPr id="31" name="Content Placeholder 30"/>
          <p:cNvSpPr>
            <a:spLocks noGrp="1"/>
          </p:cNvSpPr>
          <p:nvPr>
            <p:ph sz="half" idx="1"/>
          </p:nvPr>
        </p:nvSpPr>
        <p:spPr/>
        <p:txBody>
          <a:bodyPr/>
          <a:lstStyle/>
          <a:p>
            <a:r>
              <a:rPr lang="en-US" dirty="0" smtClean="0"/>
              <a:t>DRNI between a PBN and a PBBN is established between two PB nodes and two IB-BEB nodes</a:t>
            </a:r>
            <a:endParaRPr lang="en-GB" dirty="0"/>
          </a:p>
        </p:txBody>
      </p:sp>
      <p:sp>
        <p:nvSpPr>
          <p:cNvPr id="32" name="Content Placeholder 31"/>
          <p:cNvSpPr>
            <a:spLocks noGrp="1"/>
          </p:cNvSpPr>
          <p:nvPr>
            <p:ph sz="half" idx="2"/>
          </p:nvPr>
        </p:nvSpPr>
        <p:spPr/>
        <p:txBody>
          <a:bodyPr/>
          <a:lstStyle/>
          <a:p>
            <a:r>
              <a:rPr lang="en-US" dirty="0" smtClean="0"/>
              <a:t>DRNI between a PBBN and a PBB-TEN is established between four IB-BEB nodes</a:t>
            </a:r>
            <a:endParaRPr lang="en-GB" dirty="0"/>
          </a:p>
        </p:txBody>
      </p:sp>
      <p:sp>
        <p:nvSpPr>
          <p:cNvPr id="33" name="Content Placeholder 32"/>
          <p:cNvSpPr>
            <a:spLocks noGrp="1"/>
          </p:cNvSpPr>
          <p:nvPr>
            <p:ph sz="half" idx="10"/>
          </p:nvPr>
        </p:nvSpPr>
        <p:spPr/>
        <p:txBody>
          <a:bodyPr/>
          <a:lstStyle/>
          <a:p>
            <a:r>
              <a:rPr lang="en-US" dirty="0" smtClean="0"/>
              <a:t>DRNI between two PBBNs is established between four B-BEB nodes</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p:txBody>
          <a:bodyPr/>
          <a:lstStyle/>
          <a:p>
            <a:r>
              <a:rPr lang="en-US" dirty="0" smtClean="0"/>
              <a:t>Example 3B – E-NNI Link 1 failure </a:t>
            </a:r>
            <a:r>
              <a:rPr lang="en-US" dirty="0" smtClean="0">
                <a:sym typeface="Wingdings" pitchFamily="2" charset="2"/>
              </a:rPr>
              <a:t> DRNI protection</a:t>
            </a:r>
            <a:r>
              <a:rPr lang="en-US" dirty="0" smtClean="0"/>
              <a:t> </a:t>
            </a:r>
            <a:endParaRPr lang="en-GB" dirty="0"/>
          </a:p>
        </p:txBody>
      </p:sp>
      <p:sp>
        <p:nvSpPr>
          <p:cNvPr id="177" name="TextBox 176"/>
          <p:cNvSpPr txBox="1"/>
          <p:nvPr/>
        </p:nvSpPr>
        <p:spPr>
          <a:xfrm>
            <a:off x="640160" y="980108"/>
            <a:ext cx="11521280" cy="338554"/>
          </a:xfrm>
          <a:prstGeom prst="rect">
            <a:avLst/>
          </a:prstGeom>
          <a:noFill/>
        </p:spPr>
        <p:txBody>
          <a:bodyPr wrap="square" rtlCol="0">
            <a:spAutoFit/>
          </a:bodyPr>
          <a:lstStyle/>
          <a:p>
            <a:r>
              <a:rPr lang="en-US" sz="1600" dirty="0" smtClean="0"/>
              <a:t>…</a:t>
            </a:r>
          </a:p>
        </p:txBody>
      </p:sp>
      <p:grpSp>
        <p:nvGrpSpPr>
          <p:cNvPr id="19" name="Group 276"/>
          <p:cNvGrpSpPr/>
          <p:nvPr/>
        </p:nvGrpSpPr>
        <p:grpSpPr>
          <a:xfrm>
            <a:off x="208112" y="1920280"/>
            <a:ext cx="11161240" cy="7724020"/>
            <a:chOff x="208112" y="1920280"/>
            <a:chExt cx="11161240" cy="7724020"/>
          </a:xfrm>
        </p:grpSpPr>
        <p:sp>
          <p:nvSpPr>
            <p:cNvPr id="296" name="TextBox 295"/>
            <p:cNvSpPr txBox="1"/>
            <p:nvPr/>
          </p:nvSpPr>
          <p:spPr>
            <a:xfrm rot="5400000">
              <a:off x="10628365" y="8509304"/>
              <a:ext cx="432052" cy="215444"/>
            </a:xfrm>
            <a:prstGeom prst="rect">
              <a:avLst/>
            </a:prstGeom>
            <a:solidFill>
              <a:schemeClr val="bg1"/>
            </a:solidFill>
          </p:spPr>
          <p:txBody>
            <a:bodyPr wrap="square" lIns="0" tIns="0" rIns="0" bIns="0" rtlCol="0">
              <a:spAutoFit/>
            </a:bodyPr>
            <a:lstStyle/>
            <a:p>
              <a:pPr algn="ctr"/>
              <a:r>
                <a:rPr lang="en-US" sz="1400" dirty="0" smtClean="0"/>
                <a:t>PNP</a:t>
              </a:r>
              <a:endParaRPr lang="en-GB" sz="1400" dirty="0"/>
            </a:p>
          </p:txBody>
        </p:sp>
        <p:sp>
          <p:nvSpPr>
            <p:cNvPr id="25" name="Rectangle 24"/>
            <p:cNvSpPr/>
            <p:nvPr/>
          </p:nvSpPr>
          <p:spPr bwMode="auto">
            <a:xfrm>
              <a:off x="1864296" y="4512568"/>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2" name="Rectangle 1"/>
            <p:cNvSpPr/>
            <p:nvPr/>
          </p:nvSpPr>
          <p:spPr bwMode="auto">
            <a:xfrm>
              <a:off x="186429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 name="Rectangle 2"/>
            <p:cNvSpPr/>
            <p:nvPr/>
          </p:nvSpPr>
          <p:spPr bwMode="auto">
            <a:xfrm>
              <a:off x="186429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 name="Rectangle 3"/>
            <p:cNvSpPr/>
            <p:nvPr/>
          </p:nvSpPr>
          <p:spPr bwMode="auto">
            <a:xfrm>
              <a:off x="186429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a:off x="1864296"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864296"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64296"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a:off x="2872408"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2872408"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2872408"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72408"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72408"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72408"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3880520"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388052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388052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80520"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80520"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1864296" y="5016624"/>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a:t>
              </a:r>
              <a:r>
                <a:rPr kumimoji="0" lang="en-US" sz="1200" b="1" i="0" u="none" strike="noStrike" cap="none" normalizeH="0" dirty="0" smtClean="0">
                  <a:ln>
                    <a:noFill/>
                  </a:ln>
                  <a:solidFill>
                    <a:schemeClr val="tx1"/>
                  </a:solidFill>
                  <a:effectLst/>
                  <a:latin typeface="Arial" charset="0"/>
                  <a:ea typeface="MS PGothic" pitchFamily="34" charset="-128"/>
                </a:rPr>
                <a:t>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1" name="TextBox 20"/>
            <p:cNvSpPr txBox="1"/>
            <p:nvPr/>
          </p:nvSpPr>
          <p:spPr>
            <a:xfrm>
              <a:off x="3066830" y="4903966"/>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22" name="TextBox 21"/>
            <p:cNvSpPr txBox="1"/>
            <p:nvPr/>
          </p:nvSpPr>
          <p:spPr>
            <a:xfrm>
              <a:off x="4146950" y="4460305"/>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23" name="TextBox 22"/>
            <p:cNvSpPr txBox="1"/>
            <p:nvPr/>
          </p:nvSpPr>
          <p:spPr>
            <a:xfrm>
              <a:off x="3066830" y="4440560"/>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24" name="TextBox 23"/>
            <p:cNvSpPr txBox="1"/>
            <p:nvPr/>
          </p:nvSpPr>
          <p:spPr>
            <a:xfrm>
              <a:off x="2080320" y="4420815"/>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sp>
          <p:nvSpPr>
            <p:cNvPr id="55" name="Isosceles Triangle 54"/>
            <p:cNvSpPr/>
            <p:nvPr/>
          </p:nvSpPr>
          <p:spPr bwMode="auto">
            <a:xfrm flipV="1">
              <a:off x="1072208" y="4296544"/>
              <a:ext cx="216024" cy="21602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208112" y="3648472"/>
              <a:ext cx="1296144" cy="646331"/>
            </a:xfrm>
            <a:prstGeom prst="rect">
              <a:avLst/>
            </a:prstGeom>
            <a:noFill/>
          </p:spPr>
          <p:txBody>
            <a:bodyPr wrap="square" rtlCol="0">
              <a:spAutoFit/>
            </a:bodyPr>
            <a:lstStyle/>
            <a:p>
              <a:pPr algn="r"/>
              <a:r>
                <a:rPr lang="en-US" sz="1800" dirty="0" smtClean="0"/>
                <a:t>E-NNI</a:t>
              </a:r>
            </a:p>
            <a:p>
              <a:pPr algn="r"/>
              <a:r>
                <a:rPr lang="en-US" sz="1800" dirty="0" smtClean="0"/>
                <a:t> UP MEPs</a:t>
              </a:r>
              <a:endParaRPr lang="en-GB" sz="1800" dirty="0"/>
            </a:p>
          </p:txBody>
        </p:sp>
        <p:cxnSp>
          <p:nvCxnSpPr>
            <p:cNvPr id="47" name="Straight Connector 46"/>
            <p:cNvCxnSpPr/>
            <p:nvPr/>
          </p:nvCxnSpPr>
          <p:spPr bwMode="auto">
            <a:xfrm>
              <a:off x="2296344" y="1992288"/>
              <a:ext cx="0"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48" name="Straight Connector 47"/>
            <p:cNvCxnSpPr/>
            <p:nvPr/>
          </p:nvCxnSpPr>
          <p:spPr bwMode="auto">
            <a:xfrm flipH="1">
              <a:off x="3304456" y="1992288"/>
              <a:ext cx="4392488"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57" name="TextBox 56"/>
            <p:cNvSpPr txBox="1"/>
            <p:nvPr/>
          </p:nvSpPr>
          <p:spPr>
            <a:xfrm>
              <a:off x="2296344"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1</a:t>
              </a:r>
              <a:endParaRPr lang="en-GB" sz="1400" dirty="0">
                <a:solidFill>
                  <a:srgbClr val="C00000"/>
                </a:solidFill>
              </a:endParaRPr>
            </a:p>
          </p:txBody>
        </p:sp>
        <p:sp>
          <p:nvSpPr>
            <p:cNvPr id="58" name="TextBox 57"/>
            <p:cNvSpPr txBox="1"/>
            <p:nvPr/>
          </p:nvSpPr>
          <p:spPr>
            <a:xfrm>
              <a:off x="3448472"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2</a:t>
              </a:r>
              <a:endParaRPr lang="en-GB" sz="1400" dirty="0">
                <a:solidFill>
                  <a:srgbClr val="C00000"/>
                </a:solidFill>
              </a:endParaRPr>
            </a:p>
          </p:txBody>
        </p:sp>
        <p:sp>
          <p:nvSpPr>
            <p:cNvPr id="52" name="Rectangle 51"/>
            <p:cNvSpPr/>
            <p:nvPr/>
          </p:nvSpPr>
          <p:spPr bwMode="auto">
            <a:xfrm flipH="1">
              <a:off x="7768952" y="4512568"/>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53" name="Rectangle 52"/>
            <p:cNvSpPr/>
            <p:nvPr/>
          </p:nvSpPr>
          <p:spPr bwMode="auto">
            <a:xfrm flipH="1">
              <a:off x="978517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 name="Rectangle 60"/>
            <p:cNvSpPr/>
            <p:nvPr/>
          </p:nvSpPr>
          <p:spPr bwMode="auto">
            <a:xfrm flipH="1">
              <a:off x="978517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flipH="1">
              <a:off x="978517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5" name="Rectangle 64"/>
            <p:cNvSpPr/>
            <p:nvPr/>
          </p:nvSpPr>
          <p:spPr bwMode="auto">
            <a:xfrm flipH="1">
              <a:off x="9785176"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6" name="Rectangle 65"/>
            <p:cNvSpPr/>
            <p:nvPr/>
          </p:nvSpPr>
          <p:spPr bwMode="auto">
            <a:xfrm flipH="1">
              <a:off x="9785176"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flipH="1">
              <a:off x="9785176"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flipH="1">
              <a:off x="877706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9" name="Rectangle 68"/>
            <p:cNvSpPr/>
            <p:nvPr/>
          </p:nvSpPr>
          <p:spPr bwMode="auto">
            <a:xfrm flipH="1">
              <a:off x="8777064"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0" name="Rectangle 69"/>
            <p:cNvSpPr/>
            <p:nvPr/>
          </p:nvSpPr>
          <p:spPr bwMode="auto">
            <a:xfrm flipH="1">
              <a:off x="8777064"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1" name="Rectangle 70"/>
            <p:cNvSpPr/>
            <p:nvPr/>
          </p:nvSpPr>
          <p:spPr bwMode="auto">
            <a:xfrm flipH="1">
              <a:off x="8777064"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flipH="1">
              <a:off x="8777064"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flipH="1">
              <a:off x="8777064"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4" name="Rectangle 73"/>
            <p:cNvSpPr/>
            <p:nvPr/>
          </p:nvSpPr>
          <p:spPr bwMode="auto">
            <a:xfrm flipH="1">
              <a:off x="776895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5" name="Rectangle 74"/>
            <p:cNvSpPr/>
            <p:nvPr/>
          </p:nvSpPr>
          <p:spPr bwMode="auto">
            <a:xfrm flipH="1">
              <a:off x="7768952"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6" name="Rectangle 75"/>
            <p:cNvSpPr/>
            <p:nvPr/>
          </p:nvSpPr>
          <p:spPr bwMode="auto">
            <a:xfrm flipH="1">
              <a:off x="7768952"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7" name="Rectangle 76"/>
            <p:cNvSpPr/>
            <p:nvPr/>
          </p:nvSpPr>
          <p:spPr bwMode="auto">
            <a:xfrm flipH="1">
              <a:off x="7768952"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8" name="Rectangle 77"/>
            <p:cNvSpPr/>
            <p:nvPr/>
          </p:nvSpPr>
          <p:spPr bwMode="auto">
            <a:xfrm flipH="1">
              <a:off x="7768952"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 name="Rectangle 79"/>
            <p:cNvSpPr/>
            <p:nvPr/>
          </p:nvSpPr>
          <p:spPr bwMode="auto">
            <a:xfrm flipH="1">
              <a:off x="7768952" y="5016624"/>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81" name="TextBox 80"/>
            <p:cNvSpPr txBox="1"/>
            <p:nvPr/>
          </p:nvSpPr>
          <p:spPr>
            <a:xfrm flipH="1">
              <a:off x="8916915" y="4903966"/>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82" name="TextBox 81"/>
            <p:cNvSpPr txBox="1"/>
            <p:nvPr/>
          </p:nvSpPr>
          <p:spPr>
            <a:xfrm flipH="1">
              <a:off x="7953501" y="4440560"/>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83" name="TextBox 82"/>
            <p:cNvSpPr txBox="1"/>
            <p:nvPr/>
          </p:nvSpPr>
          <p:spPr>
            <a:xfrm flipH="1">
              <a:off x="8911207" y="4440560"/>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84" name="TextBox 83"/>
            <p:cNvSpPr txBox="1"/>
            <p:nvPr/>
          </p:nvSpPr>
          <p:spPr>
            <a:xfrm flipH="1">
              <a:off x="9969725" y="4420815"/>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cxnSp>
          <p:nvCxnSpPr>
            <p:cNvPr id="88" name="Straight Connector 87"/>
            <p:cNvCxnSpPr/>
            <p:nvPr/>
          </p:nvCxnSpPr>
          <p:spPr bwMode="auto">
            <a:xfrm>
              <a:off x="10289232" y="1920280"/>
              <a:ext cx="0" cy="1296144"/>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89" name="Straight Connector 88"/>
            <p:cNvCxnSpPr/>
            <p:nvPr/>
          </p:nvCxnSpPr>
          <p:spPr bwMode="auto">
            <a:xfrm>
              <a:off x="5032648" y="2064296"/>
              <a:ext cx="4248472" cy="1152128"/>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91" name="TextBox 90"/>
            <p:cNvSpPr txBox="1"/>
            <p:nvPr/>
          </p:nvSpPr>
          <p:spPr>
            <a:xfrm flipH="1">
              <a:off x="9588399"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4</a:t>
              </a:r>
              <a:endParaRPr lang="en-GB" sz="1400" dirty="0">
                <a:solidFill>
                  <a:srgbClr val="C00000"/>
                </a:solidFill>
              </a:endParaRPr>
            </a:p>
          </p:txBody>
        </p:sp>
        <p:sp>
          <p:nvSpPr>
            <p:cNvPr id="92" name="TextBox 91"/>
            <p:cNvSpPr txBox="1"/>
            <p:nvPr/>
          </p:nvSpPr>
          <p:spPr>
            <a:xfrm flipH="1">
              <a:off x="8201000"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3</a:t>
              </a:r>
              <a:endParaRPr lang="en-GB" sz="1400" dirty="0">
                <a:solidFill>
                  <a:srgbClr val="C00000"/>
                </a:solidFill>
              </a:endParaRPr>
            </a:p>
          </p:txBody>
        </p:sp>
        <p:grpSp>
          <p:nvGrpSpPr>
            <p:cNvPr id="26" name="Group 184"/>
            <p:cNvGrpSpPr/>
            <p:nvPr/>
          </p:nvGrpSpPr>
          <p:grpSpPr>
            <a:xfrm>
              <a:off x="1216224" y="2352328"/>
              <a:ext cx="10153128" cy="56148"/>
              <a:chOff x="1216224" y="3576464"/>
              <a:chExt cx="10153128" cy="56148"/>
            </a:xfrm>
          </p:grpSpPr>
          <p:cxnSp>
            <p:nvCxnSpPr>
              <p:cNvPr id="183" name="Straight Connector 182"/>
              <p:cNvCxnSpPr/>
              <p:nvPr/>
            </p:nvCxnSpPr>
            <p:spPr bwMode="auto">
              <a:xfrm>
                <a:off x="1216224" y="3576464"/>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a:off x="1216224" y="3632612"/>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86" name="TextBox 185"/>
            <p:cNvSpPr txBox="1"/>
            <p:nvPr/>
          </p:nvSpPr>
          <p:spPr>
            <a:xfrm>
              <a:off x="496144" y="2208312"/>
              <a:ext cx="742511" cy="338554"/>
            </a:xfrm>
            <a:prstGeom prst="rect">
              <a:avLst/>
            </a:prstGeom>
            <a:noFill/>
          </p:spPr>
          <p:txBody>
            <a:bodyPr wrap="none" rtlCol="0">
              <a:spAutoFit/>
            </a:bodyPr>
            <a:lstStyle/>
            <a:p>
              <a:r>
                <a:rPr lang="en-US" sz="1600" dirty="0" smtClean="0"/>
                <a:t>E-NNI</a:t>
              </a:r>
            </a:p>
          </p:txBody>
        </p:sp>
        <p:sp>
          <p:nvSpPr>
            <p:cNvPr id="187" name="TextBox 186"/>
            <p:cNvSpPr txBox="1"/>
            <p:nvPr/>
          </p:nvSpPr>
          <p:spPr>
            <a:xfrm rot="16200000" flipH="1">
              <a:off x="1447345" y="3648764"/>
              <a:ext cx="504060" cy="215444"/>
            </a:xfrm>
            <a:prstGeom prst="rect">
              <a:avLst/>
            </a:prstGeom>
            <a:solidFill>
              <a:schemeClr val="bg1"/>
            </a:solidFill>
          </p:spPr>
          <p:txBody>
            <a:bodyPr wrap="square" lIns="0" tIns="0" rIns="0" bIns="0" rtlCol="0">
              <a:spAutoFit/>
            </a:bodyPr>
            <a:lstStyle/>
            <a:p>
              <a:pPr algn="ctr"/>
              <a:r>
                <a:rPr lang="en-US" sz="1400" dirty="0" smtClean="0"/>
                <a:t>CNP</a:t>
              </a:r>
              <a:endParaRPr lang="en-GB" sz="1400" dirty="0"/>
            </a:p>
          </p:txBody>
        </p:sp>
        <p:sp>
          <p:nvSpPr>
            <p:cNvPr id="190" name="TextBox 189"/>
            <p:cNvSpPr txBox="1"/>
            <p:nvPr/>
          </p:nvSpPr>
          <p:spPr>
            <a:xfrm rot="16200000" flipH="1">
              <a:off x="7327543" y="3828783"/>
              <a:ext cx="432048"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97" name="Rectangle 96"/>
            <p:cNvSpPr/>
            <p:nvPr/>
          </p:nvSpPr>
          <p:spPr bwMode="auto">
            <a:xfrm>
              <a:off x="1864296"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a:off x="1864296"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1864296"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2872408"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2872408"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2872408"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3880520"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3880520"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 name="Rectangle 110"/>
            <p:cNvSpPr/>
            <p:nvPr/>
          </p:nvSpPr>
          <p:spPr bwMode="auto">
            <a:xfrm>
              <a:off x="3880520"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4888631"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4888631"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4888631"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4888631"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4888631"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3" name="Rectangle 132"/>
            <p:cNvSpPr/>
            <p:nvPr/>
          </p:nvSpPr>
          <p:spPr bwMode="auto">
            <a:xfrm flipH="1">
              <a:off x="2872408"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flipH="1">
              <a:off x="2872408"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flipH="1">
              <a:off x="2872408"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flipH="1">
              <a:off x="2872408"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flipH="1">
              <a:off x="2872408"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flipH="1">
              <a:off x="1864296"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flipH="1">
              <a:off x="1864296"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flipH="1">
              <a:off x="1864296"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flipH="1">
              <a:off x="1864296"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Rectangle 142"/>
            <p:cNvSpPr/>
            <p:nvPr/>
          </p:nvSpPr>
          <p:spPr bwMode="auto">
            <a:xfrm flipH="1">
              <a:off x="1864296"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TextBox 160"/>
            <p:cNvSpPr txBox="1"/>
            <p:nvPr/>
          </p:nvSpPr>
          <p:spPr>
            <a:xfrm>
              <a:off x="3016424" y="5448672"/>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162" name="TextBox 161"/>
            <p:cNvSpPr txBox="1"/>
            <p:nvPr/>
          </p:nvSpPr>
          <p:spPr>
            <a:xfrm>
              <a:off x="4081099" y="5448672"/>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163" name="TextBox 162"/>
            <p:cNvSpPr txBox="1"/>
            <p:nvPr/>
          </p:nvSpPr>
          <p:spPr>
            <a:xfrm>
              <a:off x="2008312" y="5448672"/>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188" name="TextBox 187"/>
            <p:cNvSpPr txBox="1"/>
            <p:nvPr/>
          </p:nvSpPr>
          <p:spPr>
            <a:xfrm rot="16200000" flipH="1">
              <a:off x="1525159" y="598902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155" name="Rectangle 154"/>
            <p:cNvSpPr/>
            <p:nvPr/>
          </p:nvSpPr>
          <p:spPr bwMode="auto">
            <a:xfrm>
              <a:off x="3880520"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6" name="Rectangle 155"/>
            <p:cNvSpPr/>
            <p:nvPr/>
          </p:nvSpPr>
          <p:spPr bwMode="auto">
            <a:xfrm>
              <a:off x="3880520"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2872408"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8" name="Rectangle 167"/>
            <p:cNvSpPr/>
            <p:nvPr/>
          </p:nvSpPr>
          <p:spPr bwMode="auto">
            <a:xfrm>
              <a:off x="2872408"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3" name="Rectangle 172"/>
            <p:cNvSpPr/>
            <p:nvPr/>
          </p:nvSpPr>
          <p:spPr bwMode="auto">
            <a:xfrm>
              <a:off x="1864296"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6" name="Rectangle 175"/>
            <p:cNvSpPr/>
            <p:nvPr/>
          </p:nvSpPr>
          <p:spPr bwMode="auto">
            <a:xfrm>
              <a:off x="1864296"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81" name="Straight Connector 180"/>
            <p:cNvCxnSpPr/>
            <p:nvPr/>
          </p:nvCxnSpPr>
          <p:spPr bwMode="auto">
            <a:xfrm>
              <a:off x="2368352"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a:off x="3376464"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a:off x="4384576"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3" name="Rectangle 192"/>
            <p:cNvSpPr/>
            <p:nvPr/>
          </p:nvSpPr>
          <p:spPr bwMode="auto">
            <a:xfrm>
              <a:off x="3880520"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4" name="Rectangle 193"/>
            <p:cNvSpPr/>
            <p:nvPr/>
          </p:nvSpPr>
          <p:spPr bwMode="auto">
            <a:xfrm>
              <a:off x="2872408"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7" name="Rectangle 196"/>
            <p:cNvSpPr/>
            <p:nvPr/>
          </p:nvSpPr>
          <p:spPr bwMode="auto">
            <a:xfrm>
              <a:off x="1864296"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8" name="Rectangle 197"/>
            <p:cNvSpPr/>
            <p:nvPr/>
          </p:nvSpPr>
          <p:spPr bwMode="auto">
            <a:xfrm>
              <a:off x="3880520"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9" name="Rectangle 198"/>
            <p:cNvSpPr/>
            <p:nvPr/>
          </p:nvSpPr>
          <p:spPr bwMode="auto">
            <a:xfrm>
              <a:off x="2872408"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0" name="Rectangle 199"/>
            <p:cNvSpPr/>
            <p:nvPr/>
          </p:nvSpPr>
          <p:spPr bwMode="auto">
            <a:xfrm>
              <a:off x="1864296"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1" name="Rectangle 200"/>
            <p:cNvSpPr/>
            <p:nvPr/>
          </p:nvSpPr>
          <p:spPr bwMode="auto">
            <a:xfrm>
              <a:off x="3880520"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2" name="Rectangle 201"/>
            <p:cNvSpPr/>
            <p:nvPr/>
          </p:nvSpPr>
          <p:spPr bwMode="auto">
            <a:xfrm>
              <a:off x="2872408"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3" name="Rectangle 202"/>
            <p:cNvSpPr/>
            <p:nvPr/>
          </p:nvSpPr>
          <p:spPr bwMode="auto">
            <a:xfrm>
              <a:off x="1864296"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5" name="TextBox 204"/>
            <p:cNvSpPr txBox="1"/>
            <p:nvPr/>
          </p:nvSpPr>
          <p:spPr>
            <a:xfrm rot="5400000" flipV="1">
              <a:off x="1447864" y="7028967"/>
              <a:ext cx="564578" cy="307777"/>
            </a:xfrm>
            <a:prstGeom prst="rect">
              <a:avLst/>
            </a:prstGeom>
            <a:noFill/>
          </p:spPr>
          <p:txBody>
            <a:bodyPr wrap="none" rtlCol="0" anchor="ctr">
              <a:spAutoFit/>
            </a:bodyPr>
            <a:lstStyle/>
            <a:p>
              <a:pPr algn="ctr"/>
              <a:r>
                <a:rPr lang="en-US" sz="1400" dirty="0" smtClean="0"/>
                <a:t>CBP</a:t>
              </a:r>
              <a:endParaRPr lang="en-GB" sz="1400" dirty="0"/>
            </a:p>
          </p:txBody>
        </p:sp>
        <p:sp>
          <p:nvSpPr>
            <p:cNvPr id="206" name="Rectangle 205"/>
            <p:cNvSpPr/>
            <p:nvPr/>
          </p:nvSpPr>
          <p:spPr bwMode="auto">
            <a:xfrm>
              <a:off x="1864296" y="7461596"/>
              <a:ext cx="3960440" cy="5073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ea typeface="MS PGothic" pitchFamily="34" charset="-128"/>
                </a:rPr>
                <a:t>8.6 TESI Relay</a:t>
              </a:r>
              <a:endParaRPr kumimoji="0" lang="en-GB" sz="1050" b="1" i="0" u="none" strike="noStrike" cap="none" normalizeH="0" baseline="0" dirty="0" smtClean="0">
                <a:ln>
                  <a:noFill/>
                </a:ln>
                <a:solidFill>
                  <a:schemeClr val="tx1"/>
                </a:solidFill>
                <a:effectLst/>
                <a:latin typeface="Arial" charset="0"/>
                <a:ea typeface="MS PGothic" pitchFamily="34" charset="-128"/>
              </a:endParaRPr>
            </a:p>
          </p:txBody>
        </p:sp>
        <p:sp>
          <p:nvSpPr>
            <p:cNvPr id="208" name="Rectangle 207"/>
            <p:cNvSpPr/>
            <p:nvPr/>
          </p:nvSpPr>
          <p:spPr bwMode="auto">
            <a:xfrm>
              <a:off x="4888632"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9" name="Rectangle 208"/>
            <p:cNvSpPr/>
            <p:nvPr/>
          </p:nvSpPr>
          <p:spPr bwMode="auto">
            <a:xfrm>
              <a:off x="4888632"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0" name="Rectangle 209"/>
            <p:cNvSpPr/>
            <p:nvPr/>
          </p:nvSpPr>
          <p:spPr bwMode="auto">
            <a:xfrm>
              <a:off x="4888632"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1" name="TextBox 210"/>
            <p:cNvSpPr txBox="1"/>
            <p:nvPr/>
          </p:nvSpPr>
          <p:spPr>
            <a:xfrm rot="5400000">
              <a:off x="4765519" y="375677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212" name="Freeform 211"/>
            <p:cNvSpPr/>
            <p:nvPr/>
          </p:nvSpPr>
          <p:spPr bwMode="auto">
            <a:xfrm>
              <a:off x="4359729" y="3238939"/>
              <a:ext cx="963385" cy="3575958"/>
            </a:xfrm>
            <a:custGeom>
              <a:avLst/>
              <a:gdLst>
                <a:gd name="connsiteX0" fmla="*/ 0 w 963385"/>
                <a:gd name="connsiteY0" fmla="*/ 195943 h 3575958"/>
                <a:gd name="connsiteX1" fmla="*/ 0 w 963385"/>
                <a:gd name="connsiteY1" fmla="*/ 0 h 3575958"/>
                <a:gd name="connsiteX2" fmla="*/ 947057 w 963385"/>
                <a:gd name="connsiteY2" fmla="*/ 0 h 3575958"/>
                <a:gd name="connsiteX3" fmla="*/ 963385 w 963385"/>
                <a:gd name="connsiteY3" fmla="*/ 3575958 h 3575958"/>
              </a:gdLst>
              <a:ahLst/>
              <a:cxnLst>
                <a:cxn ang="0">
                  <a:pos x="connsiteX0" y="connsiteY0"/>
                </a:cxn>
                <a:cxn ang="0">
                  <a:pos x="connsiteX1" y="connsiteY1"/>
                </a:cxn>
                <a:cxn ang="0">
                  <a:pos x="connsiteX2" y="connsiteY2"/>
                </a:cxn>
                <a:cxn ang="0">
                  <a:pos x="connsiteX3" y="connsiteY3"/>
                </a:cxn>
              </a:cxnLst>
              <a:rect l="l" t="t" r="r" b="b"/>
              <a:pathLst>
                <a:path w="963385" h="3575958">
                  <a:moveTo>
                    <a:pt x="0" y="195943"/>
                  </a:moveTo>
                  <a:lnTo>
                    <a:pt x="0" y="0"/>
                  </a:lnTo>
                  <a:lnTo>
                    <a:pt x="947057" y="0"/>
                  </a:lnTo>
                  <a:cubicBezTo>
                    <a:pt x="952500" y="1191986"/>
                    <a:pt x="957942" y="2383972"/>
                    <a:pt x="963385" y="3575958"/>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13" name="Rectangle 212"/>
            <p:cNvSpPr/>
            <p:nvPr/>
          </p:nvSpPr>
          <p:spPr bwMode="auto">
            <a:xfrm>
              <a:off x="7768952"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4" name="Rectangle 213"/>
            <p:cNvSpPr/>
            <p:nvPr/>
          </p:nvSpPr>
          <p:spPr bwMode="auto">
            <a:xfrm>
              <a:off x="7768952"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5" name="Rectangle 214"/>
            <p:cNvSpPr/>
            <p:nvPr/>
          </p:nvSpPr>
          <p:spPr bwMode="auto">
            <a:xfrm>
              <a:off x="7768952"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6" name="Rectangle 215"/>
            <p:cNvSpPr/>
            <p:nvPr/>
          </p:nvSpPr>
          <p:spPr bwMode="auto">
            <a:xfrm>
              <a:off x="8777064"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7" name="Rectangle 216"/>
            <p:cNvSpPr/>
            <p:nvPr/>
          </p:nvSpPr>
          <p:spPr bwMode="auto">
            <a:xfrm>
              <a:off x="8777064"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8" name="Rectangle 217"/>
            <p:cNvSpPr/>
            <p:nvPr/>
          </p:nvSpPr>
          <p:spPr bwMode="auto">
            <a:xfrm>
              <a:off x="8777064"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9" name="Rectangle 218"/>
            <p:cNvSpPr/>
            <p:nvPr/>
          </p:nvSpPr>
          <p:spPr bwMode="auto">
            <a:xfrm>
              <a:off x="9785176"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0" name="Rectangle 219"/>
            <p:cNvSpPr/>
            <p:nvPr/>
          </p:nvSpPr>
          <p:spPr bwMode="auto">
            <a:xfrm>
              <a:off x="9785176"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1" name="Rectangle 220"/>
            <p:cNvSpPr/>
            <p:nvPr/>
          </p:nvSpPr>
          <p:spPr bwMode="auto">
            <a:xfrm>
              <a:off x="9785176"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2" name="Rectangle 221"/>
            <p:cNvSpPr/>
            <p:nvPr/>
          </p:nvSpPr>
          <p:spPr bwMode="auto">
            <a:xfrm flipH="1">
              <a:off x="9785176"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3" name="Rectangle 222"/>
            <p:cNvSpPr/>
            <p:nvPr/>
          </p:nvSpPr>
          <p:spPr bwMode="auto">
            <a:xfrm flipH="1">
              <a:off x="9785176"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4" name="Rectangle 223"/>
            <p:cNvSpPr/>
            <p:nvPr/>
          </p:nvSpPr>
          <p:spPr bwMode="auto">
            <a:xfrm flipH="1">
              <a:off x="9785176"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5" name="Rectangle 224"/>
            <p:cNvSpPr/>
            <p:nvPr/>
          </p:nvSpPr>
          <p:spPr bwMode="auto">
            <a:xfrm flipH="1">
              <a:off x="9785176"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6" name="Rectangle 225"/>
            <p:cNvSpPr/>
            <p:nvPr/>
          </p:nvSpPr>
          <p:spPr bwMode="auto">
            <a:xfrm flipH="1">
              <a:off x="9785176"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8" name="Rectangle 227"/>
            <p:cNvSpPr/>
            <p:nvPr/>
          </p:nvSpPr>
          <p:spPr bwMode="auto">
            <a:xfrm flipH="1">
              <a:off x="8777064"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9" name="Rectangle 228"/>
            <p:cNvSpPr/>
            <p:nvPr/>
          </p:nvSpPr>
          <p:spPr bwMode="auto">
            <a:xfrm flipH="1">
              <a:off x="8777064"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0" name="Rectangle 229"/>
            <p:cNvSpPr/>
            <p:nvPr/>
          </p:nvSpPr>
          <p:spPr bwMode="auto">
            <a:xfrm flipH="1">
              <a:off x="8777064"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1" name="Rectangle 230"/>
            <p:cNvSpPr/>
            <p:nvPr/>
          </p:nvSpPr>
          <p:spPr bwMode="auto">
            <a:xfrm flipH="1">
              <a:off x="8777064"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2" name="Rectangle 231"/>
            <p:cNvSpPr/>
            <p:nvPr/>
          </p:nvSpPr>
          <p:spPr bwMode="auto">
            <a:xfrm flipH="1">
              <a:off x="8777064"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4" name="Rectangle 233"/>
            <p:cNvSpPr/>
            <p:nvPr/>
          </p:nvSpPr>
          <p:spPr bwMode="auto">
            <a:xfrm flipH="1">
              <a:off x="6760840"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5" name="Rectangle 234"/>
            <p:cNvSpPr/>
            <p:nvPr/>
          </p:nvSpPr>
          <p:spPr bwMode="auto">
            <a:xfrm flipH="1">
              <a:off x="6760840"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6" name="Rectangle 235"/>
            <p:cNvSpPr/>
            <p:nvPr/>
          </p:nvSpPr>
          <p:spPr bwMode="auto">
            <a:xfrm flipH="1">
              <a:off x="6760840"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7" name="Rectangle 236"/>
            <p:cNvSpPr/>
            <p:nvPr/>
          </p:nvSpPr>
          <p:spPr bwMode="auto">
            <a:xfrm flipH="1">
              <a:off x="6760840"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8" name="Rectangle 237"/>
            <p:cNvSpPr/>
            <p:nvPr/>
          </p:nvSpPr>
          <p:spPr bwMode="auto">
            <a:xfrm flipH="1">
              <a:off x="6760840"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0" name="TextBox 239"/>
            <p:cNvSpPr txBox="1"/>
            <p:nvPr/>
          </p:nvSpPr>
          <p:spPr>
            <a:xfrm rot="5400000">
              <a:off x="10650429" y="598902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241" name="Rectangle 240"/>
            <p:cNvSpPr/>
            <p:nvPr/>
          </p:nvSpPr>
          <p:spPr bwMode="auto">
            <a:xfrm>
              <a:off x="9785176"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2" name="Rectangle 241"/>
            <p:cNvSpPr/>
            <p:nvPr/>
          </p:nvSpPr>
          <p:spPr bwMode="auto">
            <a:xfrm>
              <a:off x="9785176"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3" name="Rectangle 242"/>
            <p:cNvSpPr/>
            <p:nvPr/>
          </p:nvSpPr>
          <p:spPr bwMode="auto">
            <a:xfrm>
              <a:off x="8777064"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4" name="Rectangle 243"/>
            <p:cNvSpPr/>
            <p:nvPr/>
          </p:nvSpPr>
          <p:spPr bwMode="auto">
            <a:xfrm>
              <a:off x="8777064"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5" name="Rectangle 244"/>
            <p:cNvSpPr/>
            <p:nvPr/>
          </p:nvSpPr>
          <p:spPr bwMode="auto">
            <a:xfrm>
              <a:off x="7768952"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6" name="Rectangle 245"/>
            <p:cNvSpPr/>
            <p:nvPr/>
          </p:nvSpPr>
          <p:spPr bwMode="auto">
            <a:xfrm>
              <a:off x="7768952"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47" name="Straight Connector 246"/>
            <p:cNvCxnSpPr/>
            <p:nvPr/>
          </p:nvCxnSpPr>
          <p:spPr bwMode="auto">
            <a:xfrm>
              <a:off x="8273008"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8" name="Straight Connector 247"/>
            <p:cNvCxnSpPr/>
            <p:nvPr/>
          </p:nvCxnSpPr>
          <p:spPr bwMode="auto">
            <a:xfrm>
              <a:off x="9281120"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9" name="Straight Connector 248"/>
            <p:cNvCxnSpPr/>
            <p:nvPr/>
          </p:nvCxnSpPr>
          <p:spPr bwMode="auto">
            <a:xfrm>
              <a:off x="10289232"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50" name="Rectangle 249"/>
            <p:cNvSpPr/>
            <p:nvPr/>
          </p:nvSpPr>
          <p:spPr bwMode="auto">
            <a:xfrm>
              <a:off x="9785176"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1" name="Rectangle 250"/>
            <p:cNvSpPr/>
            <p:nvPr/>
          </p:nvSpPr>
          <p:spPr bwMode="auto">
            <a:xfrm>
              <a:off x="8777064"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2" name="Rectangle 251"/>
            <p:cNvSpPr/>
            <p:nvPr/>
          </p:nvSpPr>
          <p:spPr bwMode="auto">
            <a:xfrm>
              <a:off x="7768952"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3" name="Rectangle 252"/>
            <p:cNvSpPr/>
            <p:nvPr/>
          </p:nvSpPr>
          <p:spPr bwMode="auto">
            <a:xfrm>
              <a:off x="9785176"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4" name="Rectangle 253"/>
            <p:cNvSpPr/>
            <p:nvPr/>
          </p:nvSpPr>
          <p:spPr bwMode="auto">
            <a:xfrm>
              <a:off x="8777064"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5" name="Rectangle 254"/>
            <p:cNvSpPr/>
            <p:nvPr/>
          </p:nvSpPr>
          <p:spPr bwMode="auto">
            <a:xfrm>
              <a:off x="7768952"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6" name="Rectangle 255"/>
            <p:cNvSpPr/>
            <p:nvPr/>
          </p:nvSpPr>
          <p:spPr bwMode="auto">
            <a:xfrm>
              <a:off x="9785176"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7" name="Rectangle 256"/>
            <p:cNvSpPr/>
            <p:nvPr/>
          </p:nvSpPr>
          <p:spPr bwMode="auto">
            <a:xfrm>
              <a:off x="8777064"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8" name="Rectangle 257"/>
            <p:cNvSpPr/>
            <p:nvPr/>
          </p:nvSpPr>
          <p:spPr bwMode="auto">
            <a:xfrm>
              <a:off x="7768952"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9" name="TextBox 258"/>
            <p:cNvSpPr txBox="1"/>
            <p:nvPr/>
          </p:nvSpPr>
          <p:spPr>
            <a:xfrm rot="16200000" flipH="1" flipV="1">
              <a:off x="10573134" y="7028967"/>
              <a:ext cx="564578" cy="307777"/>
            </a:xfrm>
            <a:prstGeom prst="rect">
              <a:avLst/>
            </a:prstGeom>
            <a:noFill/>
          </p:spPr>
          <p:txBody>
            <a:bodyPr wrap="none" rtlCol="0" anchor="ctr">
              <a:spAutoFit/>
            </a:bodyPr>
            <a:lstStyle/>
            <a:p>
              <a:pPr algn="ctr"/>
              <a:r>
                <a:rPr lang="en-US" sz="1400" dirty="0" smtClean="0"/>
                <a:t>CBP</a:t>
              </a:r>
              <a:endParaRPr lang="en-GB" sz="1400" dirty="0"/>
            </a:p>
          </p:txBody>
        </p:sp>
        <p:sp>
          <p:nvSpPr>
            <p:cNvPr id="260" name="Rectangle 259"/>
            <p:cNvSpPr/>
            <p:nvPr/>
          </p:nvSpPr>
          <p:spPr bwMode="auto">
            <a:xfrm>
              <a:off x="6760840" y="7461596"/>
              <a:ext cx="3960440" cy="5073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ea typeface="MS PGothic" pitchFamily="34" charset="-128"/>
                </a:rPr>
                <a:t>8.6 </a:t>
              </a:r>
              <a:r>
                <a:rPr kumimoji="0" lang="en-US" sz="1050" b="1" i="0" u="none" strike="noStrike" cap="none" normalizeH="0" baseline="0" dirty="0" err="1" smtClean="0">
                  <a:ln>
                    <a:noFill/>
                  </a:ln>
                  <a:solidFill>
                    <a:schemeClr val="tx1"/>
                  </a:solidFill>
                  <a:effectLst/>
                  <a:latin typeface="Arial" charset="0"/>
                  <a:ea typeface="MS PGothic" pitchFamily="34" charset="-128"/>
                </a:rPr>
                <a:t>TESIRelay</a:t>
              </a:r>
              <a:endParaRPr kumimoji="0" lang="en-GB" sz="1050" b="1" i="0" u="none" strike="noStrike" cap="none" normalizeH="0" baseline="0" dirty="0" smtClean="0">
                <a:ln>
                  <a:noFill/>
                </a:ln>
                <a:solidFill>
                  <a:schemeClr val="tx1"/>
                </a:solidFill>
                <a:effectLst/>
                <a:latin typeface="Arial" charset="0"/>
                <a:ea typeface="MS PGothic" pitchFamily="34" charset="-128"/>
              </a:endParaRPr>
            </a:p>
          </p:txBody>
        </p:sp>
        <p:sp>
          <p:nvSpPr>
            <p:cNvPr id="261" name="Rectangle 260"/>
            <p:cNvSpPr/>
            <p:nvPr/>
          </p:nvSpPr>
          <p:spPr bwMode="auto">
            <a:xfrm>
              <a:off x="6760840"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2" name="Rectangle 261"/>
            <p:cNvSpPr/>
            <p:nvPr/>
          </p:nvSpPr>
          <p:spPr bwMode="auto">
            <a:xfrm>
              <a:off x="6760840"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3" name="Rectangle 262"/>
            <p:cNvSpPr/>
            <p:nvPr/>
          </p:nvSpPr>
          <p:spPr bwMode="auto">
            <a:xfrm>
              <a:off x="6760840"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4" name="TextBox 163"/>
            <p:cNvSpPr txBox="1"/>
            <p:nvPr/>
          </p:nvSpPr>
          <p:spPr>
            <a:xfrm flipH="1">
              <a:off x="8972386" y="5448672"/>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165" name="TextBox 164"/>
            <p:cNvSpPr txBox="1"/>
            <p:nvPr/>
          </p:nvSpPr>
          <p:spPr>
            <a:xfrm flipH="1">
              <a:off x="7919125" y="5448672"/>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166" name="TextBox 165"/>
            <p:cNvSpPr txBox="1"/>
            <p:nvPr/>
          </p:nvSpPr>
          <p:spPr>
            <a:xfrm flipH="1">
              <a:off x="9905733" y="5448672"/>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264" name="Freeform 263"/>
            <p:cNvSpPr/>
            <p:nvPr/>
          </p:nvSpPr>
          <p:spPr bwMode="auto">
            <a:xfrm flipH="1">
              <a:off x="7192888" y="3240866"/>
              <a:ext cx="963385" cy="3575958"/>
            </a:xfrm>
            <a:custGeom>
              <a:avLst/>
              <a:gdLst>
                <a:gd name="connsiteX0" fmla="*/ 0 w 963385"/>
                <a:gd name="connsiteY0" fmla="*/ 195943 h 3575958"/>
                <a:gd name="connsiteX1" fmla="*/ 0 w 963385"/>
                <a:gd name="connsiteY1" fmla="*/ 0 h 3575958"/>
                <a:gd name="connsiteX2" fmla="*/ 947057 w 963385"/>
                <a:gd name="connsiteY2" fmla="*/ 0 h 3575958"/>
                <a:gd name="connsiteX3" fmla="*/ 963385 w 963385"/>
                <a:gd name="connsiteY3" fmla="*/ 3575958 h 3575958"/>
              </a:gdLst>
              <a:ahLst/>
              <a:cxnLst>
                <a:cxn ang="0">
                  <a:pos x="connsiteX0" y="connsiteY0"/>
                </a:cxn>
                <a:cxn ang="0">
                  <a:pos x="connsiteX1" y="connsiteY1"/>
                </a:cxn>
                <a:cxn ang="0">
                  <a:pos x="connsiteX2" y="connsiteY2"/>
                </a:cxn>
                <a:cxn ang="0">
                  <a:pos x="connsiteX3" y="connsiteY3"/>
                </a:cxn>
              </a:cxnLst>
              <a:rect l="l" t="t" r="r" b="b"/>
              <a:pathLst>
                <a:path w="963385" h="3575958">
                  <a:moveTo>
                    <a:pt x="0" y="195943"/>
                  </a:moveTo>
                  <a:lnTo>
                    <a:pt x="0" y="0"/>
                  </a:lnTo>
                  <a:lnTo>
                    <a:pt x="947057" y="0"/>
                  </a:lnTo>
                  <a:cubicBezTo>
                    <a:pt x="952500" y="1191986"/>
                    <a:pt x="957942" y="2383972"/>
                    <a:pt x="963385" y="3575958"/>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65" name="TextBox 264"/>
            <p:cNvSpPr txBox="1"/>
            <p:nvPr/>
          </p:nvSpPr>
          <p:spPr>
            <a:xfrm rot="5400000">
              <a:off x="10634171" y="3720767"/>
              <a:ext cx="504060" cy="215444"/>
            </a:xfrm>
            <a:prstGeom prst="rect">
              <a:avLst/>
            </a:prstGeom>
            <a:solidFill>
              <a:schemeClr val="bg1"/>
            </a:solidFill>
          </p:spPr>
          <p:txBody>
            <a:bodyPr wrap="square" lIns="0" tIns="0" rIns="0" bIns="0" rtlCol="0">
              <a:spAutoFit/>
            </a:bodyPr>
            <a:lstStyle/>
            <a:p>
              <a:pPr algn="ctr"/>
              <a:r>
                <a:rPr lang="en-US" sz="1400" dirty="0" smtClean="0"/>
                <a:t>CNP</a:t>
              </a:r>
              <a:endParaRPr lang="en-GB" sz="1400" dirty="0"/>
            </a:p>
          </p:txBody>
        </p:sp>
        <p:sp>
          <p:nvSpPr>
            <p:cNvPr id="272" name="Freeform 271"/>
            <p:cNvSpPr/>
            <p:nvPr/>
          </p:nvSpPr>
          <p:spPr bwMode="auto">
            <a:xfrm>
              <a:off x="5608712" y="7176864"/>
              <a:ext cx="1368152" cy="1800200"/>
            </a:xfrm>
            <a:custGeom>
              <a:avLst/>
              <a:gdLst>
                <a:gd name="connsiteX0" fmla="*/ 0 w 1547446"/>
                <a:gd name="connsiteY0" fmla="*/ 23446 h 4325816"/>
                <a:gd name="connsiteX1" fmla="*/ 0 w 1547446"/>
                <a:gd name="connsiteY1" fmla="*/ 4314092 h 4325816"/>
                <a:gd name="connsiteX2" fmla="*/ 1524000 w 1547446"/>
                <a:gd name="connsiteY2" fmla="*/ 4325816 h 4325816"/>
                <a:gd name="connsiteX3" fmla="*/ 1547446 w 1547446"/>
                <a:gd name="connsiteY3" fmla="*/ 0 h 4325816"/>
              </a:gdLst>
              <a:ahLst/>
              <a:cxnLst>
                <a:cxn ang="0">
                  <a:pos x="connsiteX0" y="connsiteY0"/>
                </a:cxn>
                <a:cxn ang="0">
                  <a:pos x="connsiteX1" y="connsiteY1"/>
                </a:cxn>
                <a:cxn ang="0">
                  <a:pos x="connsiteX2" y="connsiteY2"/>
                </a:cxn>
                <a:cxn ang="0">
                  <a:pos x="connsiteX3" y="connsiteY3"/>
                </a:cxn>
              </a:cxnLst>
              <a:rect l="l" t="t" r="r" b="b"/>
              <a:pathLst>
                <a:path w="1547446" h="4325816">
                  <a:moveTo>
                    <a:pt x="0" y="23446"/>
                  </a:moveTo>
                  <a:lnTo>
                    <a:pt x="0" y="4314092"/>
                  </a:lnTo>
                  <a:lnTo>
                    <a:pt x="1524000" y="4325816"/>
                  </a:lnTo>
                  <a:lnTo>
                    <a:pt x="1547446" y="0"/>
                  </a:lnTo>
                </a:path>
              </a:pathLst>
            </a:custGeom>
            <a:noFill/>
            <a:ln w="762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73" name="TextBox 272"/>
            <p:cNvSpPr txBox="1"/>
            <p:nvPr/>
          </p:nvSpPr>
          <p:spPr>
            <a:xfrm rot="16200000" flipH="1">
              <a:off x="1525159" y="8509299"/>
              <a:ext cx="432052" cy="215444"/>
            </a:xfrm>
            <a:prstGeom prst="rect">
              <a:avLst/>
            </a:prstGeom>
            <a:solidFill>
              <a:schemeClr val="bg1"/>
            </a:solidFill>
          </p:spPr>
          <p:txBody>
            <a:bodyPr wrap="square" lIns="0" tIns="0" rIns="0" bIns="0" rtlCol="0">
              <a:spAutoFit/>
            </a:bodyPr>
            <a:lstStyle/>
            <a:p>
              <a:pPr algn="ctr"/>
              <a:r>
                <a:rPr lang="en-US" sz="1400" dirty="0" smtClean="0"/>
                <a:t>PNP</a:t>
              </a:r>
              <a:endParaRPr lang="en-GB" sz="1400" dirty="0"/>
            </a:p>
          </p:txBody>
        </p:sp>
        <p:sp>
          <p:nvSpPr>
            <p:cNvPr id="59" name="TextBox 58"/>
            <p:cNvSpPr txBox="1"/>
            <p:nvPr/>
          </p:nvSpPr>
          <p:spPr>
            <a:xfrm>
              <a:off x="5680720" y="8453844"/>
              <a:ext cx="1224136" cy="523220"/>
            </a:xfrm>
            <a:prstGeom prst="rect">
              <a:avLst/>
            </a:prstGeom>
            <a:noFill/>
          </p:spPr>
          <p:txBody>
            <a:bodyPr wrap="square" rtlCol="0">
              <a:spAutoFit/>
            </a:bodyPr>
            <a:lstStyle/>
            <a:p>
              <a:pPr algn="ctr"/>
              <a:r>
                <a:rPr lang="en-US" sz="1400" dirty="0" smtClean="0">
                  <a:solidFill>
                    <a:srgbClr val="C00000"/>
                  </a:solidFill>
                </a:rPr>
                <a:t>Intra-DAS TESI</a:t>
              </a:r>
              <a:endParaRPr lang="en-GB" sz="1400" dirty="0">
                <a:solidFill>
                  <a:srgbClr val="C00000"/>
                </a:solidFill>
              </a:endParaRPr>
            </a:p>
          </p:txBody>
        </p:sp>
        <p:cxnSp>
          <p:nvCxnSpPr>
            <p:cNvPr id="280" name="Straight Connector 279"/>
            <p:cNvCxnSpPr/>
            <p:nvPr/>
          </p:nvCxnSpPr>
          <p:spPr bwMode="auto">
            <a:xfrm>
              <a:off x="9065096" y="7752928"/>
              <a:ext cx="0" cy="1848272"/>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91" name="Straight Connector 290"/>
            <p:cNvCxnSpPr/>
            <p:nvPr/>
          </p:nvCxnSpPr>
          <p:spPr bwMode="auto">
            <a:xfrm>
              <a:off x="2080320" y="7488832"/>
              <a:ext cx="0" cy="2136304"/>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sp>
          <p:nvSpPr>
            <p:cNvPr id="294" name="TextBox 293"/>
            <p:cNvSpPr txBox="1"/>
            <p:nvPr/>
          </p:nvSpPr>
          <p:spPr>
            <a:xfrm>
              <a:off x="6112768" y="9193088"/>
              <a:ext cx="2232248" cy="307777"/>
            </a:xfrm>
            <a:prstGeom prst="rect">
              <a:avLst/>
            </a:prstGeom>
            <a:noFill/>
          </p:spPr>
          <p:txBody>
            <a:bodyPr wrap="square" rtlCol="0">
              <a:spAutoFit/>
            </a:bodyPr>
            <a:lstStyle/>
            <a:p>
              <a:pPr algn="ctr"/>
              <a:r>
                <a:rPr lang="en-US" sz="1400" dirty="0" smtClean="0">
                  <a:solidFill>
                    <a:schemeClr val="tx1">
                      <a:lumMod val="65000"/>
                      <a:lumOff val="35000"/>
                    </a:schemeClr>
                  </a:solidFill>
                </a:rPr>
                <a:t>Protection TESI</a:t>
              </a:r>
              <a:endParaRPr lang="en-GB" sz="1400" dirty="0">
                <a:solidFill>
                  <a:schemeClr val="tx1">
                    <a:lumMod val="65000"/>
                    <a:lumOff val="35000"/>
                  </a:schemeClr>
                </a:solidFill>
              </a:endParaRPr>
            </a:p>
          </p:txBody>
        </p:sp>
        <p:sp>
          <p:nvSpPr>
            <p:cNvPr id="227" name="TextBox 226"/>
            <p:cNvSpPr txBox="1"/>
            <p:nvPr/>
          </p:nvSpPr>
          <p:spPr>
            <a:xfrm>
              <a:off x="2358734" y="9121080"/>
              <a:ext cx="700833"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233" name="TextBox 232"/>
            <p:cNvSpPr txBox="1"/>
            <p:nvPr/>
          </p:nvSpPr>
          <p:spPr>
            <a:xfrm>
              <a:off x="3366846" y="9121080"/>
              <a:ext cx="710451" cy="523220"/>
            </a:xfrm>
            <a:prstGeom prst="rect">
              <a:avLst/>
            </a:prstGeom>
            <a:noFill/>
          </p:spPr>
          <p:txBody>
            <a:bodyPr wrap="none" rtlCol="0">
              <a:spAutoFit/>
            </a:bodyPr>
            <a:lstStyle/>
            <a:p>
              <a:r>
                <a:rPr lang="en-US" sz="1400" dirty="0" smtClean="0"/>
                <a:t>I-NNI</a:t>
              </a:r>
            </a:p>
            <a:p>
              <a:r>
                <a:rPr lang="en-US" sz="1400" dirty="0" smtClean="0"/>
                <a:t>Link b</a:t>
              </a:r>
              <a:endParaRPr lang="en-GB" sz="1400" dirty="0"/>
            </a:p>
          </p:txBody>
        </p:sp>
        <p:cxnSp>
          <p:nvCxnSpPr>
            <p:cNvPr id="204" name="Straight Connector 203"/>
            <p:cNvCxnSpPr/>
            <p:nvPr/>
          </p:nvCxnSpPr>
          <p:spPr bwMode="auto">
            <a:xfrm flipV="1">
              <a:off x="2358734" y="9049072"/>
              <a:ext cx="0" cy="5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V="1">
              <a:off x="3366846" y="9049072"/>
              <a:ext cx="0" cy="5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239" name="Straight Connector 238"/>
            <p:cNvCxnSpPr/>
            <p:nvPr/>
          </p:nvCxnSpPr>
          <p:spPr bwMode="auto">
            <a:xfrm flipH="1" flipV="1">
              <a:off x="10279614" y="9049072"/>
              <a:ext cx="0" cy="5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266" name="Straight Connector 265"/>
            <p:cNvCxnSpPr/>
            <p:nvPr/>
          </p:nvCxnSpPr>
          <p:spPr bwMode="auto">
            <a:xfrm flipV="1">
              <a:off x="9271502" y="9049072"/>
              <a:ext cx="0" cy="506117"/>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267" name="TextBox 266"/>
            <p:cNvSpPr txBox="1"/>
            <p:nvPr/>
          </p:nvSpPr>
          <p:spPr>
            <a:xfrm flipH="1">
              <a:off x="9578781" y="9121080"/>
              <a:ext cx="710451" cy="523220"/>
            </a:xfrm>
            <a:prstGeom prst="rect">
              <a:avLst/>
            </a:prstGeom>
            <a:noFill/>
          </p:spPr>
          <p:txBody>
            <a:bodyPr wrap="none" rtlCol="0">
              <a:spAutoFit/>
            </a:bodyPr>
            <a:lstStyle/>
            <a:p>
              <a:r>
                <a:rPr lang="en-US" sz="1400" dirty="0" smtClean="0"/>
                <a:t>I-NNI</a:t>
              </a:r>
            </a:p>
            <a:p>
              <a:r>
                <a:rPr lang="en-US" sz="1400" dirty="0" smtClean="0"/>
                <a:t>Link e</a:t>
              </a:r>
              <a:endParaRPr lang="en-GB" sz="1400" dirty="0"/>
            </a:p>
          </p:txBody>
        </p:sp>
        <p:sp>
          <p:nvSpPr>
            <p:cNvPr id="268" name="TextBox 267"/>
            <p:cNvSpPr txBox="1"/>
            <p:nvPr/>
          </p:nvSpPr>
          <p:spPr>
            <a:xfrm flipH="1">
              <a:off x="8561051" y="9121080"/>
              <a:ext cx="710451" cy="523220"/>
            </a:xfrm>
            <a:prstGeom prst="rect">
              <a:avLst/>
            </a:prstGeom>
            <a:noFill/>
          </p:spPr>
          <p:txBody>
            <a:bodyPr wrap="none" rtlCol="0">
              <a:spAutoFit/>
            </a:bodyPr>
            <a:lstStyle/>
            <a:p>
              <a:r>
                <a:rPr lang="en-US" sz="1400" dirty="0" smtClean="0"/>
                <a:t>I-NNI</a:t>
              </a:r>
            </a:p>
            <a:p>
              <a:r>
                <a:rPr lang="en-US" sz="1400" dirty="0" smtClean="0"/>
                <a:t>Link d</a:t>
              </a:r>
              <a:endParaRPr lang="en-GB" sz="1400" dirty="0"/>
            </a:p>
          </p:txBody>
        </p:sp>
        <p:sp>
          <p:nvSpPr>
            <p:cNvPr id="270" name="Rectangle 269"/>
            <p:cNvSpPr/>
            <p:nvPr/>
          </p:nvSpPr>
          <p:spPr bwMode="auto">
            <a:xfrm flipH="1">
              <a:off x="3880520"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1" name="Rectangle 270"/>
            <p:cNvSpPr/>
            <p:nvPr/>
          </p:nvSpPr>
          <p:spPr bwMode="auto">
            <a:xfrm flipH="1">
              <a:off x="3880520"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4" name="Rectangle 273"/>
            <p:cNvSpPr/>
            <p:nvPr/>
          </p:nvSpPr>
          <p:spPr bwMode="auto">
            <a:xfrm flipH="1">
              <a:off x="3880520"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6" name="Rectangle 275"/>
            <p:cNvSpPr/>
            <p:nvPr/>
          </p:nvSpPr>
          <p:spPr bwMode="auto">
            <a:xfrm flipH="1">
              <a:off x="3880520"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1" name="Rectangle 280"/>
            <p:cNvSpPr/>
            <p:nvPr/>
          </p:nvSpPr>
          <p:spPr bwMode="auto">
            <a:xfrm flipH="1">
              <a:off x="3880520"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3" name="Rectangle 282"/>
            <p:cNvSpPr/>
            <p:nvPr/>
          </p:nvSpPr>
          <p:spPr bwMode="auto">
            <a:xfrm flipH="1">
              <a:off x="7768952"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4" name="Rectangle 283"/>
            <p:cNvSpPr/>
            <p:nvPr/>
          </p:nvSpPr>
          <p:spPr bwMode="auto">
            <a:xfrm flipH="1">
              <a:off x="7768952"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6" name="Rectangle 285"/>
            <p:cNvSpPr/>
            <p:nvPr/>
          </p:nvSpPr>
          <p:spPr bwMode="auto">
            <a:xfrm flipH="1">
              <a:off x="7768952"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7" name="Rectangle 286"/>
            <p:cNvSpPr/>
            <p:nvPr/>
          </p:nvSpPr>
          <p:spPr bwMode="auto">
            <a:xfrm flipH="1">
              <a:off x="7768952"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8" name="Rectangle 287"/>
            <p:cNvSpPr/>
            <p:nvPr/>
          </p:nvSpPr>
          <p:spPr bwMode="auto">
            <a:xfrm flipH="1">
              <a:off x="7768952"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2" name="Isosceles Triangle 291"/>
            <p:cNvSpPr/>
            <p:nvPr/>
          </p:nvSpPr>
          <p:spPr bwMode="auto">
            <a:xfrm flipV="1">
              <a:off x="1936304"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95" name="Isosceles Triangle 294"/>
            <p:cNvSpPr/>
            <p:nvPr/>
          </p:nvSpPr>
          <p:spPr bwMode="auto">
            <a:xfrm flipV="1">
              <a:off x="2440360"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98" name="Isosceles Triangle 297"/>
            <p:cNvSpPr/>
            <p:nvPr/>
          </p:nvSpPr>
          <p:spPr bwMode="auto">
            <a:xfrm flipV="1">
              <a:off x="8849072" y="7248872"/>
              <a:ext cx="288032" cy="288032"/>
            </a:xfrm>
            <a:prstGeom prst="triangle">
              <a:avLst/>
            </a:prstGeom>
            <a:solidFill>
              <a:schemeClr val="tx1">
                <a:lumMod val="65000"/>
                <a:lumOff val="3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99" name="Isosceles Triangle 298"/>
            <p:cNvSpPr/>
            <p:nvPr/>
          </p:nvSpPr>
          <p:spPr bwMode="auto">
            <a:xfrm flipV="1">
              <a:off x="9353128" y="7248872"/>
              <a:ext cx="288032" cy="288032"/>
            </a:xfrm>
            <a:prstGeom prst="triangle">
              <a:avLst/>
            </a:prstGeom>
            <a:solidFill>
              <a:schemeClr val="tx1">
                <a:lumMod val="65000"/>
                <a:lumOff val="3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02" name="Freeform 301"/>
            <p:cNvSpPr/>
            <p:nvPr/>
          </p:nvSpPr>
          <p:spPr bwMode="auto">
            <a:xfrm>
              <a:off x="2582779" y="7464896"/>
              <a:ext cx="6481010" cy="1743272"/>
            </a:xfrm>
            <a:custGeom>
              <a:avLst/>
              <a:gdLst>
                <a:gd name="connsiteX0" fmla="*/ 0 w 6481010"/>
                <a:gd name="connsiteY0" fmla="*/ 0 h 1652336"/>
                <a:gd name="connsiteX1" fmla="*/ 0 w 6481010"/>
                <a:gd name="connsiteY1" fmla="*/ 144379 h 1652336"/>
                <a:gd name="connsiteX2" fmla="*/ 1780674 w 6481010"/>
                <a:gd name="connsiteY2" fmla="*/ 336884 h 1652336"/>
                <a:gd name="connsiteX3" fmla="*/ 1780674 w 6481010"/>
                <a:gd name="connsiteY3" fmla="*/ 1636294 h 1652336"/>
                <a:gd name="connsiteX4" fmla="*/ 5630779 w 6481010"/>
                <a:gd name="connsiteY4" fmla="*/ 1652336 h 1652336"/>
                <a:gd name="connsiteX5" fmla="*/ 5614737 w 6481010"/>
                <a:gd name="connsiteY5" fmla="*/ 272715 h 1652336"/>
                <a:gd name="connsiteX6" fmla="*/ 6481010 w 6481010"/>
                <a:gd name="connsiteY6" fmla="*/ 272715 h 1652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481010" h="1652336">
                  <a:moveTo>
                    <a:pt x="0" y="0"/>
                  </a:moveTo>
                  <a:lnTo>
                    <a:pt x="0" y="144379"/>
                  </a:lnTo>
                  <a:lnTo>
                    <a:pt x="1780674" y="336884"/>
                  </a:lnTo>
                  <a:lnTo>
                    <a:pt x="1780674" y="1636294"/>
                  </a:lnTo>
                  <a:lnTo>
                    <a:pt x="5630779" y="1652336"/>
                  </a:lnTo>
                  <a:lnTo>
                    <a:pt x="5614737" y="272715"/>
                  </a:lnTo>
                  <a:lnTo>
                    <a:pt x="6481010" y="272715"/>
                  </a:lnTo>
                </a:path>
              </a:pathLst>
            </a:custGeom>
            <a:noFill/>
            <a:ln w="57150"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07" name="Isosceles Triangle 306"/>
            <p:cNvSpPr/>
            <p:nvPr/>
          </p:nvSpPr>
          <p:spPr bwMode="auto">
            <a:xfrm flipV="1">
              <a:off x="5464696" y="7248872"/>
              <a:ext cx="288032" cy="288032"/>
            </a:xfrm>
            <a:prstGeom prst="triangle">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09" name="Isosceles Triangle 308"/>
            <p:cNvSpPr/>
            <p:nvPr/>
          </p:nvSpPr>
          <p:spPr bwMode="auto">
            <a:xfrm flipV="1">
              <a:off x="6832848" y="7248872"/>
              <a:ext cx="288032" cy="288032"/>
            </a:xfrm>
            <a:prstGeom prst="triangle">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10" name="TextBox 309"/>
            <p:cNvSpPr txBox="1"/>
            <p:nvPr/>
          </p:nvSpPr>
          <p:spPr>
            <a:xfrm>
              <a:off x="1072208" y="9121080"/>
              <a:ext cx="1008112" cy="523220"/>
            </a:xfrm>
            <a:prstGeom prst="rect">
              <a:avLst/>
            </a:prstGeom>
            <a:noFill/>
          </p:spPr>
          <p:txBody>
            <a:bodyPr wrap="square" rtlCol="0">
              <a:spAutoFit/>
            </a:bodyPr>
            <a:lstStyle/>
            <a:p>
              <a:pPr algn="ctr"/>
              <a:r>
                <a:rPr lang="en-US" sz="1400" dirty="0" smtClean="0">
                  <a:solidFill>
                    <a:schemeClr val="tx1">
                      <a:lumMod val="65000"/>
                      <a:lumOff val="35000"/>
                    </a:schemeClr>
                  </a:solidFill>
                </a:rPr>
                <a:t>Working TESI</a:t>
              </a:r>
              <a:endParaRPr lang="en-GB" sz="1400" dirty="0">
                <a:solidFill>
                  <a:schemeClr val="tx1">
                    <a:lumMod val="65000"/>
                    <a:lumOff val="35000"/>
                  </a:schemeClr>
                </a:solidFill>
              </a:endParaRPr>
            </a:p>
          </p:txBody>
        </p:sp>
      </p:grpSp>
      <p:sp>
        <p:nvSpPr>
          <p:cNvPr id="269" name="Isosceles Triangle 268"/>
          <p:cNvSpPr/>
          <p:nvPr/>
        </p:nvSpPr>
        <p:spPr bwMode="auto">
          <a:xfrm flipV="1">
            <a:off x="8993088" y="4296544"/>
            <a:ext cx="432048" cy="360040"/>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78" name="TextBox 277"/>
          <p:cNvSpPr txBox="1"/>
          <p:nvPr/>
        </p:nvSpPr>
        <p:spPr>
          <a:xfrm>
            <a:off x="3996024" y="1520170"/>
            <a:ext cx="1468672" cy="400110"/>
          </a:xfrm>
          <a:prstGeom prst="rect">
            <a:avLst/>
          </a:prstGeom>
          <a:noFill/>
        </p:spPr>
        <p:txBody>
          <a:bodyPr wrap="none" rtlCol="0">
            <a:spAutoFit/>
          </a:bodyPr>
          <a:lstStyle/>
          <a:p>
            <a:r>
              <a:rPr lang="en-US" sz="2000" dirty="0" smtClean="0"/>
              <a:t>S-VLAN k </a:t>
            </a:r>
            <a:endParaRPr lang="en-GB" sz="2000" dirty="0"/>
          </a:p>
        </p:txBody>
      </p:sp>
      <p:sp>
        <p:nvSpPr>
          <p:cNvPr id="277" name="TextBox 276"/>
          <p:cNvSpPr txBox="1"/>
          <p:nvPr/>
        </p:nvSpPr>
        <p:spPr>
          <a:xfrm>
            <a:off x="2040637" y="1488232"/>
            <a:ext cx="561372" cy="769441"/>
          </a:xfrm>
          <a:prstGeom prst="rect">
            <a:avLst/>
          </a:prstGeom>
          <a:noFill/>
        </p:spPr>
        <p:txBody>
          <a:bodyPr wrap="none" rtlCol="0">
            <a:spAutoFit/>
          </a:bodyPr>
          <a:lstStyle/>
          <a:p>
            <a:pPr algn="ctr"/>
            <a:r>
              <a:rPr lang="en-US" sz="4400" dirty="0" smtClean="0">
                <a:solidFill>
                  <a:srgbClr val="FF0000"/>
                </a:solidFill>
              </a:rPr>
              <a:t>X</a:t>
            </a:r>
            <a:endParaRPr lang="en-GB" sz="4400" dirty="0">
              <a:solidFill>
                <a:srgbClr val="FF0000"/>
              </a:solidFill>
            </a:endParaRPr>
          </a:p>
        </p:txBody>
      </p:sp>
      <p:sp>
        <p:nvSpPr>
          <p:cNvPr id="279" name="Freeform 278"/>
          <p:cNvSpPr/>
          <p:nvPr/>
        </p:nvSpPr>
        <p:spPr bwMode="auto">
          <a:xfrm>
            <a:off x="1941095" y="1960210"/>
            <a:ext cx="7385414" cy="7616927"/>
          </a:xfrm>
          <a:custGeom>
            <a:avLst/>
            <a:gdLst>
              <a:gd name="connsiteX0" fmla="*/ 0 w 7385414"/>
              <a:gd name="connsiteY0" fmla="*/ 7616927 h 7616927"/>
              <a:gd name="connsiteX1" fmla="*/ 16042 w 7385414"/>
              <a:gd name="connsiteY1" fmla="*/ 7135664 h 7616927"/>
              <a:gd name="connsiteX2" fmla="*/ 48126 w 7385414"/>
              <a:gd name="connsiteY2" fmla="*/ 3814948 h 7616927"/>
              <a:gd name="connsiteX3" fmla="*/ 112294 w 7385414"/>
              <a:gd name="connsiteY3" fmla="*/ 3766822 h 7616927"/>
              <a:gd name="connsiteX4" fmla="*/ 449179 w 7385414"/>
              <a:gd name="connsiteY4" fmla="*/ 3670569 h 7616927"/>
              <a:gd name="connsiteX5" fmla="*/ 770021 w 7385414"/>
              <a:gd name="connsiteY5" fmla="*/ 3462022 h 7616927"/>
              <a:gd name="connsiteX6" fmla="*/ 834189 w 7385414"/>
              <a:gd name="connsiteY6" fmla="*/ 3397853 h 7616927"/>
              <a:gd name="connsiteX7" fmla="*/ 1122947 w 7385414"/>
              <a:gd name="connsiteY7" fmla="*/ 3381811 h 7616927"/>
              <a:gd name="connsiteX8" fmla="*/ 1347537 w 7385414"/>
              <a:gd name="connsiteY8" fmla="*/ 3189306 h 7616927"/>
              <a:gd name="connsiteX9" fmla="*/ 1395663 w 7385414"/>
              <a:gd name="connsiteY9" fmla="*/ 3141179 h 7616927"/>
              <a:gd name="connsiteX10" fmla="*/ 1620252 w 7385414"/>
              <a:gd name="connsiteY10" fmla="*/ 3012843 h 7616927"/>
              <a:gd name="connsiteX11" fmla="*/ 1652337 w 7385414"/>
              <a:gd name="connsiteY11" fmla="*/ 2980758 h 7616927"/>
              <a:gd name="connsiteX12" fmla="*/ 2069431 w 7385414"/>
              <a:gd name="connsiteY12" fmla="*/ 2916590 h 7616927"/>
              <a:gd name="connsiteX13" fmla="*/ 2213810 w 7385414"/>
              <a:gd name="connsiteY13" fmla="*/ 2900548 h 7616927"/>
              <a:gd name="connsiteX14" fmla="*/ 2342147 w 7385414"/>
              <a:gd name="connsiteY14" fmla="*/ 2836379 h 7616927"/>
              <a:gd name="connsiteX15" fmla="*/ 2422358 w 7385414"/>
              <a:gd name="connsiteY15" fmla="*/ 2740127 h 7616927"/>
              <a:gd name="connsiteX16" fmla="*/ 2406316 w 7385414"/>
              <a:gd name="connsiteY16" fmla="*/ 2290948 h 7616927"/>
              <a:gd name="connsiteX17" fmla="*/ 2390273 w 7385414"/>
              <a:gd name="connsiteY17" fmla="*/ 2242822 h 7616927"/>
              <a:gd name="connsiteX18" fmla="*/ 2374231 w 7385414"/>
              <a:gd name="connsiteY18" fmla="*/ 2098443 h 7616927"/>
              <a:gd name="connsiteX19" fmla="*/ 2374231 w 7385414"/>
              <a:gd name="connsiteY19" fmla="*/ 1280295 h 7616927"/>
              <a:gd name="connsiteX20" fmla="*/ 2518610 w 7385414"/>
              <a:gd name="connsiteY20" fmla="*/ 1135916 h 7616927"/>
              <a:gd name="connsiteX21" fmla="*/ 3529263 w 7385414"/>
              <a:gd name="connsiteY21" fmla="*/ 2114485 h 7616927"/>
              <a:gd name="connsiteX22" fmla="*/ 3545305 w 7385414"/>
              <a:gd name="connsiteY22" fmla="*/ 2258864 h 7616927"/>
              <a:gd name="connsiteX23" fmla="*/ 3577389 w 7385414"/>
              <a:gd name="connsiteY23" fmla="*/ 5996674 h 7616927"/>
              <a:gd name="connsiteX24" fmla="*/ 3593431 w 7385414"/>
              <a:gd name="connsiteY24" fmla="*/ 6397727 h 7616927"/>
              <a:gd name="connsiteX25" fmla="*/ 3609473 w 7385414"/>
              <a:gd name="connsiteY25" fmla="*/ 7023369 h 7616927"/>
              <a:gd name="connsiteX26" fmla="*/ 3705726 w 7385414"/>
              <a:gd name="connsiteY26" fmla="*/ 7071495 h 7616927"/>
              <a:gd name="connsiteX27" fmla="*/ 5165558 w 7385414"/>
              <a:gd name="connsiteY27" fmla="*/ 7055453 h 7616927"/>
              <a:gd name="connsiteX28" fmla="*/ 5197642 w 7385414"/>
              <a:gd name="connsiteY28" fmla="*/ 6991285 h 7616927"/>
              <a:gd name="connsiteX29" fmla="*/ 5181600 w 7385414"/>
              <a:gd name="connsiteY29" fmla="*/ 5547495 h 7616927"/>
              <a:gd name="connsiteX30" fmla="*/ 5165558 w 7385414"/>
              <a:gd name="connsiteY30" fmla="*/ 5435201 h 7616927"/>
              <a:gd name="connsiteX31" fmla="*/ 5117431 w 7385414"/>
              <a:gd name="connsiteY31" fmla="*/ 5226653 h 7616927"/>
              <a:gd name="connsiteX32" fmla="*/ 5101389 w 7385414"/>
              <a:gd name="connsiteY32" fmla="*/ 4986022 h 7616927"/>
              <a:gd name="connsiteX33" fmla="*/ 5085347 w 7385414"/>
              <a:gd name="connsiteY33" fmla="*/ 4857685 h 7616927"/>
              <a:gd name="connsiteX34" fmla="*/ 5069305 w 7385414"/>
              <a:gd name="connsiteY34" fmla="*/ 3574316 h 7616927"/>
              <a:gd name="connsiteX35" fmla="*/ 5053263 w 7385414"/>
              <a:gd name="connsiteY35" fmla="*/ 3317643 h 7616927"/>
              <a:gd name="connsiteX36" fmla="*/ 5021179 w 7385414"/>
              <a:gd name="connsiteY36" fmla="*/ 3157222 h 7616927"/>
              <a:gd name="connsiteX37" fmla="*/ 4989094 w 7385414"/>
              <a:gd name="connsiteY37" fmla="*/ 2980758 h 7616927"/>
              <a:gd name="connsiteX38" fmla="*/ 5053263 w 7385414"/>
              <a:gd name="connsiteY38" fmla="*/ 1488843 h 7616927"/>
              <a:gd name="connsiteX39" fmla="*/ 5037221 w 7385414"/>
              <a:gd name="connsiteY39" fmla="*/ 1440716 h 7616927"/>
              <a:gd name="connsiteX40" fmla="*/ 5085347 w 7385414"/>
              <a:gd name="connsiteY40" fmla="*/ 1376548 h 7616927"/>
              <a:gd name="connsiteX41" fmla="*/ 5117431 w 7385414"/>
              <a:gd name="connsiteY41" fmla="*/ 1296337 h 7616927"/>
              <a:gd name="connsiteX42" fmla="*/ 5374105 w 7385414"/>
              <a:gd name="connsiteY42" fmla="*/ 1168001 h 7616927"/>
              <a:gd name="connsiteX43" fmla="*/ 6368716 w 7385414"/>
              <a:gd name="connsiteY43" fmla="*/ 1184043 h 7616927"/>
              <a:gd name="connsiteX44" fmla="*/ 6384758 w 7385414"/>
              <a:gd name="connsiteY44" fmla="*/ 1232169 h 7616927"/>
              <a:gd name="connsiteX45" fmla="*/ 6400800 w 7385414"/>
              <a:gd name="connsiteY45" fmla="*/ 1793643 h 7616927"/>
              <a:gd name="connsiteX46" fmla="*/ 6432884 w 7385414"/>
              <a:gd name="connsiteY46" fmla="*/ 1938022 h 7616927"/>
              <a:gd name="connsiteX47" fmla="*/ 6448926 w 7385414"/>
              <a:gd name="connsiteY47" fmla="*/ 2708043 h 7616927"/>
              <a:gd name="connsiteX48" fmla="*/ 6481010 w 7385414"/>
              <a:gd name="connsiteY48" fmla="*/ 2756169 h 7616927"/>
              <a:gd name="connsiteX49" fmla="*/ 6753726 w 7385414"/>
              <a:gd name="connsiteY49" fmla="*/ 2788253 h 7616927"/>
              <a:gd name="connsiteX50" fmla="*/ 7315200 w 7385414"/>
              <a:gd name="connsiteY50" fmla="*/ 2611790 h 7616927"/>
              <a:gd name="connsiteX51" fmla="*/ 7283116 w 7385414"/>
              <a:gd name="connsiteY51" fmla="*/ 2531579 h 7616927"/>
              <a:gd name="connsiteX52" fmla="*/ 7299158 w 7385414"/>
              <a:gd name="connsiteY52" fmla="*/ 1376548 h 7616927"/>
              <a:gd name="connsiteX53" fmla="*/ 7283116 w 7385414"/>
              <a:gd name="connsiteY53" fmla="*/ 1168001 h 7616927"/>
              <a:gd name="connsiteX54" fmla="*/ 7251031 w 7385414"/>
              <a:gd name="connsiteY54" fmla="*/ 1135916 h 7616927"/>
              <a:gd name="connsiteX55" fmla="*/ 6978316 w 7385414"/>
              <a:gd name="connsiteY55" fmla="*/ 1023622 h 7616927"/>
              <a:gd name="connsiteX56" fmla="*/ 6833937 w 7385414"/>
              <a:gd name="connsiteY56" fmla="*/ 975495 h 7616927"/>
              <a:gd name="connsiteX57" fmla="*/ 6769768 w 7385414"/>
              <a:gd name="connsiteY57" fmla="*/ 959453 h 7616927"/>
              <a:gd name="connsiteX58" fmla="*/ 6272463 w 7385414"/>
              <a:gd name="connsiteY58" fmla="*/ 943411 h 7616927"/>
              <a:gd name="connsiteX59" fmla="*/ 6128084 w 7385414"/>
              <a:gd name="connsiteY59" fmla="*/ 863201 h 7616927"/>
              <a:gd name="connsiteX60" fmla="*/ 5935579 w 7385414"/>
              <a:gd name="connsiteY60" fmla="*/ 799032 h 7616927"/>
              <a:gd name="connsiteX61" fmla="*/ 5614737 w 7385414"/>
              <a:gd name="connsiteY61" fmla="*/ 686737 h 7616927"/>
              <a:gd name="connsiteX62" fmla="*/ 5566610 w 7385414"/>
              <a:gd name="connsiteY62" fmla="*/ 670695 h 7616927"/>
              <a:gd name="connsiteX63" fmla="*/ 5293894 w 7385414"/>
              <a:gd name="connsiteY63" fmla="*/ 606527 h 7616927"/>
              <a:gd name="connsiteX64" fmla="*/ 5133473 w 7385414"/>
              <a:gd name="connsiteY64" fmla="*/ 526316 h 7616927"/>
              <a:gd name="connsiteX65" fmla="*/ 4908884 w 7385414"/>
              <a:gd name="connsiteY65" fmla="*/ 414022 h 7616927"/>
              <a:gd name="connsiteX66" fmla="*/ 4748463 w 7385414"/>
              <a:gd name="connsiteY66" fmla="*/ 397979 h 7616927"/>
              <a:gd name="connsiteX67" fmla="*/ 4668252 w 7385414"/>
              <a:gd name="connsiteY67" fmla="*/ 381937 h 7616927"/>
              <a:gd name="connsiteX68" fmla="*/ 4411579 w 7385414"/>
              <a:gd name="connsiteY68" fmla="*/ 349853 h 7616927"/>
              <a:gd name="connsiteX69" fmla="*/ 4154905 w 7385414"/>
              <a:gd name="connsiteY69" fmla="*/ 301727 h 7616927"/>
              <a:gd name="connsiteX70" fmla="*/ 3930316 w 7385414"/>
              <a:gd name="connsiteY70" fmla="*/ 189432 h 7616927"/>
              <a:gd name="connsiteX71" fmla="*/ 3529263 w 7385414"/>
              <a:gd name="connsiteY71" fmla="*/ 157348 h 7616927"/>
              <a:gd name="connsiteX72" fmla="*/ 3400926 w 7385414"/>
              <a:gd name="connsiteY72" fmla="*/ 93179 h 7616927"/>
              <a:gd name="connsiteX73" fmla="*/ 3336758 w 7385414"/>
              <a:gd name="connsiteY73" fmla="*/ 45053 h 7616927"/>
              <a:gd name="connsiteX74" fmla="*/ 3256547 w 7385414"/>
              <a:gd name="connsiteY74" fmla="*/ 29011 h 7616927"/>
              <a:gd name="connsiteX75" fmla="*/ 3031958 w 7385414"/>
              <a:gd name="connsiteY75" fmla="*/ 12969 h 7616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7385414" h="7616927">
                <a:moveTo>
                  <a:pt x="0" y="7616927"/>
                </a:moveTo>
                <a:cubicBezTo>
                  <a:pt x="5347" y="7456506"/>
                  <a:pt x="14010" y="7296161"/>
                  <a:pt x="16042" y="7135664"/>
                </a:cubicBezTo>
                <a:cubicBezTo>
                  <a:pt x="30053" y="6028796"/>
                  <a:pt x="16512" y="4921453"/>
                  <a:pt x="48126" y="3814948"/>
                </a:cubicBezTo>
                <a:cubicBezTo>
                  <a:pt x="48890" y="3788222"/>
                  <a:pt x="87138" y="3775878"/>
                  <a:pt x="112294" y="3766822"/>
                </a:cubicBezTo>
                <a:cubicBezTo>
                  <a:pt x="222179" y="3727263"/>
                  <a:pt x="336884" y="3702653"/>
                  <a:pt x="449179" y="3670569"/>
                </a:cubicBezTo>
                <a:cubicBezTo>
                  <a:pt x="547348" y="3523316"/>
                  <a:pt x="435813" y="3674701"/>
                  <a:pt x="770021" y="3462022"/>
                </a:cubicBezTo>
                <a:cubicBezTo>
                  <a:pt x="795541" y="3445782"/>
                  <a:pt x="804692" y="3404557"/>
                  <a:pt x="834189" y="3397853"/>
                </a:cubicBezTo>
                <a:cubicBezTo>
                  <a:pt x="928193" y="3376488"/>
                  <a:pt x="1026694" y="3387158"/>
                  <a:pt x="1122947" y="3381811"/>
                </a:cubicBezTo>
                <a:cubicBezTo>
                  <a:pt x="1249990" y="3339463"/>
                  <a:pt x="1159118" y="3377725"/>
                  <a:pt x="1347537" y="3189306"/>
                </a:cubicBezTo>
                <a:cubicBezTo>
                  <a:pt x="1363579" y="3173264"/>
                  <a:pt x="1375965" y="3152435"/>
                  <a:pt x="1395663" y="3141179"/>
                </a:cubicBezTo>
                <a:cubicBezTo>
                  <a:pt x="1470526" y="3098400"/>
                  <a:pt x="1559283" y="3073812"/>
                  <a:pt x="1620252" y="3012843"/>
                </a:cubicBezTo>
                <a:cubicBezTo>
                  <a:pt x="1630947" y="3002148"/>
                  <a:pt x="1638093" y="2985845"/>
                  <a:pt x="1652337" y="2980758"/>
                </a:cubicBezTo>
                <a:cubicBezTo>
                  <a:pt x="1827157" y="2918322"/>
                  <a:pt x="1881556" y="2932927"/>
                  <a:pt x="2069431" y="2916590"/>
                </a:cubicBezTo>
                <a:cubicBezTo>
                  <a:pt x="2117671" y="2912395"/>
                  <a:pt x="2165684" y="2905895"/>
                  <a:pt x="2213810" y="2900548"/>
                </a:cubicBezTo>
                <a:cubicBezTo>
                  <a:pt x="2264326" y="2883710"/>
                  <a:pt x="2297575" y="2876494"/>
                  <a:pt x="2342147" y="2836379"/>
                </a:cubicBezTo>
                <a:cubicBezTo>
                  <a:pt x="2373190" y="2808440"/>
                  <a:pt x="2395621" y="2772211"/>
                  <a:pt x="2422358" y="2740127"/>
                </a:cubicBezTo>
                <a:cubicBezTo>
                  <a:pt x="2417011" y="2590401"/>
                  <a:pt x="2415962" y="2440459"/>
                  <a:pt x="2406316" y="2290948"/>
                </a:cubicBezTo>
                <a:cubicBezTo>
                  <a:pt x="2405227" y="2274073"/>
                  <a:pt x="2393053" y="2259502"/>
                  <a:pt x="2390273" y="2242822"/>
                </a:cubicBezTo>
                <a:cubicBezTo>
                  <a:pt x="2382312" y="2195058"/>
                  <a:pt x="2379578" y="2146569"/>
                  <a:pt x="2374231" y="2098443"/>
                </a:cubicBezTo>
                <a:cubicBezTo>
                  <a:pt x="2363841" y="1869859"/>
                  <a:pt x="2337400" y="1495140"/>
                  <a:pt x="2374231" y="1280295"/>
                </a:cubicBezTo>
                <a:cubicBezTo>
                  <a:pt x="2382846" y="1230039"/>
                  <a:pt x="2477823" y="1166507"/>
                  <a:pt x="2518610" y="1135916"/>
                </a:cubicBezTo>
                <a:cubicBezTo>
                  <a:pt x="3815344" y="1220948"/>
                  <a:pt x="3472812" y="872550"/>
                  <a:pt x="3529263" y="2114485"/>
                </a:cubicBezTo>
                <a:cubicBezTo>
                  <a:pt x="3531462" y="2162858"/>
                  <a:pt x="3539958" y="2210738"/>
                  <a:pt x="3545305" y="2258864"/>
                </a:cubicBezTo>
                <a:cubicBezTo>
                  <a:pt x="3556000" y="3504801"/>
                  <a:pt x="3527590" y="4751687"/>
                  <a:pt x="3577389" y="5996674"/>
                </a:cubicBezTo>
                <a:cubicBezTo>
                  <a:pt x="3582736" y="6130358"/>
                  <a:pt x="3589252" y="6264001"/>
                  <a:pt x="3593431" y="6397727"/>
                </a:cubicBezTo>
                <a:cubicBezTo>
                  <a:pt x="3599947" y="6606241"/>
                  <a:pt x="3575177" y="6817592"/>
                  <a:pt x="3609473" y="7023369"/>
                </a:cubicBezTo>
                <a:cubicBezTo>
                  <a:pt x="3615370" y="7058752"/>
                  <a:pt x="3673642" y="7055453"/>
                  <a:pt x="3705726" y="7071495"/>
                </a:cubicBezTo>
                <a:lnTo>
                  <a:pt x="5165558" y="7055453"/>
                </a:lnTo>
                <a:cubicBezTo>
                  <a:pt x="5189438" y="7054169"/>
                  <a:pt x="5197388" y="7015198"/>
                  <a:pt x="5197642" y="6991285"/>
                </a:cubicBezTo>
                <a:cubicBezTo>
                  <a:pt x="5202762" y="6510019"/>
                  <a:pt x="5191521" y="6028686"/>
                  <a:pt x="5181600" y="5547495"/>
                </a:cubicBezTo>
                <a:cubicBezTo>
                  <a:pt x="5180821" y="5509692"/>
                  <a:pt x="5171307" y="5472573"/>
                  <a:pt x="5165558" y="5435201"/>
                </a:cubicBezTo>
                <a:cubicBezTo>
                  <a:pt x="5146856" y="5313638"/>
                  <a:pt x="5153976" y="5354557"/>
                  <a:pt x="5117431" y="5226653"/>
                </a:cubicBezTo>
                <a:cubicBezTo>
                  <a:pt x="5112084" y="5146443"/>
                  <a:pt x="5108353" y="5066108"/>
                  <a:pt x="5101389" y="4986022"/>
                </a:cubicBezTo>
                <a:cubicBezTo>
                  <a:pt x="5097654" y="4943072"/>
                  <a:pt x="5086327" y="4900786"/>
                  <a:pt x="5085347" y="4857685"/>
                </a:cubicBezTo>
                <a:cubicBezTo>
                  <a:pt x="5075626" y="4429972"/>
                  <a:pt x="5078216" y="4002046"/>
                  <a:pt x="5069305" y="3574316"/>
                </a:cubicBezTo>
                <a:cubicBezTo>
                  <a:pt x="5067519" y="3488610"/>
                  <a:pt x="5063089" y="3402803"/>
                  <a:pt x="5053263" y="3317643"/>
                </a:cubicBezTo>
                <a:cubicBezTo>
                  <a:pt x="5047012" y="3263470"/>
                  <a:pt x="5031874" y="3210696"/>
                  <a:pt x="5021179" y="3157222"/>
                </a:cubicBezTo>
                <a:cubicBezTo>
                  <a:pt x="4998758" y="3045118"/>
                  <a:pt x="5009619" y="3103903"/>
                  <a:pt x="4989094" y="2980758"/>
                </a:cubicBezTo>
                <a:cubicBezTo>
                  <a:pt x="5010484" y="2483453"/>
                  <a:pt x="5037715" y="1986365"/>
                  <a:pt x="5053263" y="1488843"/>
                </a:cubicBezTo>
                <a:cubicBezTo>
                  <a:pt x="5053791" y="1471941"/>
                  <a:pt x="5032575" y="1456975"/>
                  <a:pt x="5037221" y="1440716"/>
                </a:cubicBezTo>
                <a:cubicBezTo>
                  <a:pt x="5044566" y="1415008"/>
                  <a:pt x="5072363" y="1399920"/>
                  <a:pt x="5085347" y="1376548"/>
                </a:cubicBezTo>
                <a:cubicBezTo>
                  <a:pt x="5099332" y="1351375"/>
                  <a:pt x="5099442" y="1318823"/>
                  <a:pt x="5117431" y="1296337"/>
                </a:cubicBezTo>
                <a:cubicBezTo>
                  <a:pt x="5195545" y="1198695"/>
                  <a:pt x="5255260" y="1203654"/>
                  <a:pt x="5374105" y="1168001"/>
                </a:cubicBezTo>
                <a:lnTo>
                  <a:pt x="6368716" y="1184043"/>
                </a:lnTo>
                <a:cubicBezTo>
                  <a:pt x="6385592" y="1185114"/>
                  <a:pt x="6383869" y="1215283"/>
                  <a:pt x="6384758" y="1232169"/>
                </a:cubicBezTo>
                <a:cubicBezTo>
                  <a:pt x="6394599" y="1419145"/>
                  <a:pt x="6388064" y="1606842"/>
                  <a:pt x="6400800" y="1793643"/>
                </a:cubicBezTo>
                <a:cubicBezTo>
                  <a:pt x="6404154" y="1842829"/>
                  <a:pt x="6422189" y="1889896"/>
                  <a:pt x="6432884" y="1938022"/>
                </a:cubicBezTo>
                <a:cubicBezTo>
                  <a:pt x="6438231" y="2194696"/>
                  <a:pt x="6433850" y="2451757"/>
                  <a:pt x="6448926" y="2708043"/>
                </a:cubicBezTo>
                <a:cubicBezTo>
                  <a:pt x="6450058" y="2727290"/>
                  <a:pt x="6462365" y="2751262"/>
                  <a:pt x="6481010" y="2756169"/>
                </a:cubicBezTo>
                <a:cubicBezTo>
                  <a:pt x="6569529" y="2779463"/>
                  <a:pt x="6662821" y="2777558"/>
                  <a:pt x="6753726" y="2788253"/>
                </a:cubicBezTo>
                <a:cubicBezTo>
                  <a:pt x="7259504" y="2774204"/>
                  <a:pt x="7385414" y="2962862"/>
                  <a:pt x="7315200" y="2611790"/>
                </a:cubicBezTo>
                <a:cubicBezTo>
                  <a:pt x="7309553" y="2583553"/>
                  <a:pt x="7293811" y="2558316"/>
                  <a:pt x="7283116" y="2531579"/>
                </a:cubicBezTo>
                <a:cubicBezTo>
                  <a:pt x="7288463" y="2146569"/>
                  <a:pt x="7299158" y="1761595"/>
                  <a:pt x="7299158" y="1376548"/>
                </a:cubicBezTo>
                <a:cubicBezTo>
                  <a:pt x="7299158" y="1306827"/>
                  <a:pt x="7296790" y="1236368"/>
                  <a:pt x="7283116" y="1168001"/>
                </a:cubicBezTo>
                <a:cubicBezTo>
                  <a:pt x="7280150" y="1153170"/>
                  <a:pt x="7263131" y="1144991"/>
                  <a:pt x="7251031" y="1135916"/>
                </a:cubicBezTo>
                <a:cubicBezTo>
                  <a:pt x="7123078" y="1039951"/>
                  <a:pt x="7161893" y="1078695"/>
                  <a:pt x="6978316" y="1023622"/>
                </a:cubicBezTo>
                <a:cubicBezTo>
                  <a:pt x="6929726" y="1009045"/>
                  <a:pt x="6882423" y="990414"/>
                  <a:pt x="6833937" y="975495"/>
                </a:cubicBezTo>
                <a:cubicBezTo>
                  <a:pt x="6812864" y="969011"/>
                  <a:pt x="6791780" y="960711"/>
                  <a:pt x="6769768" y="959453"/>
                </a:cubicBezTo>
                <a:cubicBezTo>
                  <a:pt x="6604184" y="949991"/>
                  <a:pt x="6438231" y="948758"/>
                  <a:pt x="6272463" y="943411"/>
                </a:cubicBezTo>
                <a:cubicBezTo>
                  <a:pt x="6218890" y="907696"/>
                  <a:pt x="6196185" y="889685"/>
                  <a:pt x="6128084" y="863201"/>
                </a:cubicBezTo>
                <a:cubicBezTo>
                  <a:pt x="6065044" y="838685"/>
                  <a:pt x="5999747" y="820422"/>
                  <a:pt x="5935579" y="799032"/>
                </a:cubicBezTo>
                <a:cubicBezTo>
                  <a:pt x="5682231" y="714583"/>
                  <a:pt x="5900060" y="788638"/>
                  <a:pt x="5614737" y="686737"/>
                </a:cubicBezTo>
                <a:cubicBezTo>
                  <a:pt x="5598812" y="681050"/>
                  <a:pt x="5583071" y="674568"/>
                  <a:pt x="5566610" y="670695"/>
                </a:cubicBezTo>
                <a:lnTo>
                  <a:pt x="5293894" y="606527"/>
                </a:lnTo>
                <a:cubicBezTo>
                  <a:pt x="5240420" y="579790"/>
                  <a:pt x="5185735" y="555350"/>
                  <a:pt x="5133473" y="526316"/>
                </a:cubicBezTo>
                <a:cubicBezTo>
                  <a:pt x="5032003" y="469943"/>
                  <a:pt x="5015757" y="434061"/>
                  <a:pt x="4908884" y="414022"/>
                </a:cubicBezTo>
                <a:cubicBezTo>
                  <a:pt x="4856064" y="404118"/>
                  <a:pt x="4801732" y="405082"/>
                  <a:pt x="4748463" y="397979"/>
                </a:cubicBezTo>
                <a:cubicBezTo>
                  <a:pt x="4721436" y="394375"/>
                  <a:pt x="4695147" y="386420"/>
                  <a:pt x="4668252" y="381937"/>
                </a:cubicBezTo>
                <a:cubicBezTo>
                  <a:pt x="4527746" y="358519"/>
                  <a:pt x="4568279" y="370746"/>
                  <a:pt x="4411579" y="349853"/>
                </a:cubicBezTo>
                <a:cubicBezTo>
                  <a:pt x="4336556" y="339850"/>
                  <a:pt x="4221446" y="315035"/>
                  <a:pt x="4154905" y="301727"/>
                </a:cubicBezTo>
                <a:cubicBezTo>
                  <a:pt x="4080042" y="264295"/>
                  <a:pt x="4013830" y="195000"/>
                  <a:pt x="3930316" y="189432"/>
                </a:cubicBezTo>
                <a:cubicBezTo>
                  <a:pt x="3636063" y="169815"/>
                  <a:pt x="3769674" y="181389"/>
                  <a:pt x="3529263" y="157348"/>
                </a:cubicBezTo>
                <a:cubicBezTo>
                  <a:pt x="3486484" y="135958"/>
                  <a:pt x="3439189" y="121876"/>
                  <a:pt x="3400926" y="93179"/>
                </a:cubicBezTo>
                <a:cubicBezTo>
                  <a:pt x="3379537" y="77137"/>
                  <a:pt x="3361190" y="55912"/>
                  <a:pt x="3336758" y="45053"/>
                </a:cubicBezTo>
                <a:cubicBezTo>
                  <a:pt x="3311842" y="33979"/>
                  <a:pt x="3283164" y="34926"/>
                  <a:pt x="3256547" y="29011"/>
                </a:cubicBezTo>
                <a:cubicBezTo>
                  <a:pt x="3125995" y="0"/>
                  <a:pt x="3249610" y="12969"/>
                  <a:pt x="3031958" y="12969"/>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82" name="Rounded Rectangular Callout 281"/>
          <p:cNvSpPr/>
          <p:nvPr/>
        </p:nvSpPr>
        <p:spPr bwMode="auto">
          <a:xfrm>
            <a:off x="11009312" y="3360440"/>
            <a:ext cx="1656184" cy="1224136"/>
          </a:xfrm>
          <a:prstGeom prst="wedgeRoundRectCallout">
            <a:avLst>
              <a:gd name="adj1" fmla="val -155294"/>
              <a:gd name="adj2" fmla="val 33926"/>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Operator MA Up MEP has been moved to E-NNI Link 3 PNP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p:txBody>
          <a:bodyPr/>
          <a:lstStyle/>
          <a:p>
            <a:r>
              <a:rPr lang="en-US" dirty="0" smtClean="0"/>
              <a:t>Example 3C – I-NNI Link a failure </a:t>
            </a:r>
            <a:r>
              <a:rPr lang="en-US" dirty="0" smtClean="0">
                <a:sym typeface="Wingdings" pitchFamily="2" charset="2"/>
              </a:rPr>
              <a:t> TESI protection</a:t>
            </a:r>
            <a:endParaRPr lang="en-GB" dirty="0"/>
          </a:p>
        </p:txBody>
      </p:sp>
      <p:sp>
        <p:nvSpPr>
          <p:cNvPr id="177" name="TextBox 176"/>
          <p:cNvSpPr txBox="1"/>
          <p:nvPr/>
        </p:nvSpPr>
        <p:spPr>
          <a:xfrm>
            <a:off x="640160" y="980108"/>
            <a:ext cx="11521280" cy="338554"/>
          </a:xfrm>
          <a:prstGeom prst="rect">
            <a:avLst/>
          </a:prstGeom>
          <a:noFill/>
        </p:spPr>
        <p:txBody>
          <a:bodyPr wrap="square" rtlCol="0">
            <a:spAutoFit/>
          </a:bodyPr>
          <a:lstStyle/>
          <a:p>
            <a:r>
              <a:rPr lang="en-US" sz="1600" dirty="0" smtClean="0"/>
              <a:t>…</a:t>
            </a:r>
          </a:p>
        </p:txBody>
      </p:sp>
      <p:grpSp>
        <p:nvGrpSpPr>
          <p:cNvPr id="19" name="Group 276"/>
          <p:cNvGrpSpPr/>
          <p:nvPr/>
        </p:nvGrpSpPr>
        <p:grpSpPr>
          <a:xfrm>
            <a:off x="208112" y="1920280"/>
            <a:ext cx="11161240" cy="7724020"/>
            <a:chOff x="208112" y="1920280"/>
            <a:chExt cx="11161240" cy="7724020"/>
          </a:xfrm>
        </p:grpSpPr>
        <p:sp>
          <p:nvSpPr>
            <p:cNvPr id="296" name="TextBox 295"/>
            <p:cNvSpPr txBox="1"/>
            <p:nvPr/>
          </p:nvSpPr>
          <p:spPr>
            <a:xfrm rot="5400000">
              <a:off x="10628365" y="8509304"/>
              <a:ext cx="432052" cy="215444"/>
            </a:xfrm>
            <a:prstGeom prst="rect">
              <a:avLst/>
            </a:prstGeom>
            <a:solidFill>
              <a:schemeClr val="bg1"/>
            </a:solidFill>
          </p:spPr>
          <p:txBody>
            <a:bodyPr wrap="square" lIns="0" tIns="0" rIns="0" bIns="0" rtlCol="0">
              <a:spAutoFit/>
            </a:bodyPr>
            <a:lstStyle/>
            <a:p>
              <a:pPr algn="ctr"/>
              <a:r>
                <a:rPr lang="en-US" sz="1400" dirty="0" smtClean="0"/>
                <a:t>PNP</a:t>
              </a:r>
              <a:endParaRPr lang="en-GB" sz="1400" dirty="0"/>
            </a:p>
          </p:txBody>
        </p:sp>
        <p:sp>
          <p:nvSpPr>
            <p:cNvPr id="25" name="Rectangle 24"/>
            <p:cNvSpPr/>
            <p:nvPr/>
          </p:nvSpPr>
          <p:spPr bwMode="auto">
            <a:xfrm>
              <a:off x="1864296" y="4512568"/>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2" name="Rectangle 1"/>
            <p:cNvSpPr/>
            <p:nvPr/>
          </p:nvSpPr>
          <p:spPr bwMode="auto">
            <a:xfrm>
              <a:off x="186429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 name="Rectangle 2"/>
            <p:cNvSpPr/>
            <p:nvPr/>
          </p:nvSpPr>
          <p:spPr bwMode="auto">
            <a:xfrm>
              <a:off x="186429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 name="Rectangle 3"/>
            <p:cNvSpPr/>
            <p:nvPr/>
          </p:nvSpPr>
          <p:spPr bwMode="auto">
            <a:xfrm>
              <a:off x="186429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a:off x="1864296"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864296"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64296"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a:off x="2872408"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2872408"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2872408"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72408"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72408"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72408"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3880520"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388052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388052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80520"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80520"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1864296" y="5016624"/>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a:t>
              </a:r>
              <a:r>
                <a:rPr kumimoji="0" lang="en-US" sz="1200" b="1" i="0" u="none" strike="noStrike" cap="none" normalizeH="0" dirty="0" smtClean="0">
                  <a:ln>
                    <a:noFill/>
                  </a:ln>
                  <a:solidFill>
                    <a:schemeClr val="tx1"/>
                  </a:solidFill>
                  <a:effectLst/>
                  <a:latin typeface="Arial" charset="0"/>
                  <a:ea typeface="MS PGothic" pitchFamily="34" charset="-128"/>
                </a:rPr>
                <a:t>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1" name="TextBox 20"/>
            <p:cNvSpPr txBox="1"/>
            <p:nvPr/>
          </p:nvSpPr>
          <p:spPr>
            <a:xfrm>
              <a:off x="3066830" y="4903966"/>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22" name="TextBox 21"/>
            <p:cNvSpPr txBox="1"/>
            <p:nvPr/>
          </p:nvSpPr>
          <p:spPr>
            <a:xfrm>
              <a:off x="4146950" y="4460305"/>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23" name="TextBox 22"/>
            <p:cNvSpPr txBox="1"/>
            <p:nvPr/>
          </p:nvSpPr>
          <p:spPr>
            <a:xfrm>
              <a:off x="3066830" y="4440560"/>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24" name="TextBox 23"/>
            <p:cNvSpPr txBox="1"/>
            <p:nvPr/>
          </p:nvSpPr>
          <p:spPr>
            <a:xfrm>
              <a:off x="2080320" y="4420815"/>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sp>
          <p:nvSpPr>
            <p:cNvPr id="55" name="Isosceles Triangle 54"/>
            <p:cNvSpPr/>
            <p:nvPr/>
          </p:nvSpPr>
          <p:spPr bwMode="auto">
            <a:xfrm flipV="1">
              <a:off x="1072208" y="4296544"/>
              <a:ext cx="216024" cy="21602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208112" y="3648472"/>
              <a:ext cx="1296144" cy="646331"/>
            </a:xfrm>
            <a:prstGeom prst="rect">
              <a:avLst/>
            </a:prstGeom>
            <a:noFill/>
          </p:spPr>
          <p:txBody>
            <a:bodyPr wrap="square" rtlCol="0">
              <a:spAutoFit/>
            </a:bodyPr>
            <a:lstStyle/>
            <a:p>
              <a:pPr algn="r"/>
              <a:r>
                <a:rPr lang="en-US" sz="1800" dirty="0" smtClean="0"/>
                <a:t>E-NNI</a:t>
              </a:r>
            </a:p>
            <a:p>
              <a:pPr algn="r"/>
              <a:r>
                <a:rPr lang="en-US" sz="1800" dirty="0" smtClean="0"/>
                <a:t> UP MEPs</a:t>
              </a:r>
              <a:endParaRPr lang="en-GB" sz="1800" dirty="0"/>
            </a:p>
          </p:txBody>
        </p:sp>
        <p:cxnSp>
          <p:nvCxnSpPr>
            <p:cNvPr id="47" name="Straight Connector 46"/>
            <p:cNvCxnSpPr/>
            <p:nvPr/>
          </p:nvCxnSpPr>
          <p:spPr bwMode="auto">
            <a:xfrm>
              <a:off x="2296344" y="1992288"/>
              <a:ext cx="0"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48" name="Straight Connector 47"/>
            <p:cNvCxnSpPr/>
            <p:nvPr/>
          </p:nvCxnSpPr>
          <p:spPr bwMode="auto">
            <a:xfrm flipH="1">
              <a:off x="3304456" y="1992288"/>
              <a:ext cx="4392488"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57" name="TextBox 56"/>
            <p:cNvSpPr txBox="1"/>
            <p:nvPr/>
          </p:nvSpPr>
          <p:spPr>
            <a:xfrm>
              <a:off x="2296344"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1</a:t>
              </a:r>
              <a:endParaRPr lang="en-GB" sz="1400" dirty="0">
                <a:solidFill>
                  <a:srgbClr val="C00000"/>
                </a:solidFill>
              </a:endParaRPr>
            </a:p>
          </p:txBody>
        </p:sp>
        <p:sp>
          <p:nvSpPr>
            <p:cNvPr id="58" name="TextBox 57"/>
            <p:cNvSpPr txBox="1"/>
            <p:nvPr/>
          </p:nvSpPr>
          <p:spPr>
            <a:xfrm>
              <a:off x="3448472"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2</a:t>
              </a:r>
              <a:endParaRPr lang="en-GB" sz="1400" dirty="0">
                <a:solidFill>
                  <a:srgbClr val="C00000"/>
                </a:solidFill>
              </a:endParaRPr>
            </a:p>
          </p:txBody>
        </p:sp>
        <p:sp>
          <p:nvSpPr>
            <p:cNvPr id="52" name="Rectangle 51"/>
            <p:cNvSpPr/>
            <p:nvPr/>
          </p:nvSpPr>
          <p:spPr bwMode="auto">
            <a:xfrm flipH="1">
              <a:off x="7768952" y="4512568"/>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53" name="Rectangle 52"/>
            <p:cNvSpPr/>
            <p:nvPr/>
          </p:nvSpPr>
          <p:spPr bwMode="auto">
            <a:xfrm flipH="1">
              <a:off x="978517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 name="Rectangle 60"/>
            <p:cNvSpPr/>
            <p:nvPr/>
          </p:nvSpPr>
          <p:spPr bwMode="auto">
            <a:xfrm flipH="1">
              <a:off x="978517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flipH="1">
              <a:off x="978517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5" name="Rectangle 64"/>
            <p:cNvSpPr/>
            <p:nvPr/>
          </p:nvSpPr>
          <p:spPr bwMode="auto">
            <a:xfrm flipH="1">
              <a:off x="9785176"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6" name="Rectangle 65"/>
            <p:cNvSpPr/>
            <p:nvPr/>
          </p:nvSpPr>
          <p:spPr bwMode="auto">
            <a:xfrm flipH="1">
              <a:off x="9785176"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flipH="1">
              <a:off x="9785176"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flipH="1">
              <a:off x="877706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9" name="Rectangle 68"/>
            <p:cNvSpPr/>
            <p:nvPr/>
          </p:nvSpPr>
          <p:spPr bwMode="auto">
            <a:xfrm flipH="1">
              <a:off x="8777064"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0" name="Rectangle 69"/>
            <p:cNvSpPr/>
            <p:nvPr/>
          </p:nvSpPr>
          <p:spPr bwMode="auto">
            <a:xfrm flipH="1">
              <a:off x="8777064"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1" name="Rectangle 70"/>
            <p:cNvSpPr/>
            <p:nvPr/>
          </p:nvSpPr>
          <p:spPr bwMode="auto">
            <a:xfrm flipH="1">
              <a:off x="8777064"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flipH="1">
              <a:off x="8777064"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flipH="1">
              <a:off x="8777064"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4" name="Rectangle 73"/>
            <p:cNvSpPr/>
            <p:nvPr/>
          </p:nvSpPr>
          <p:spPr bwMode="auto">
            <a:xfrm flipH="1">
              <a:off x="776895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5" name="Rectangle 74"/>
            <p:cNvSpPr/>
            <p:nvPr/>
          </p:nvSpPr>
          <p:spPr bwMode="auto">
            <a:xfrm flipH="1">
              <a:off x="7768952"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6" name="Rectangle 75"/>
            <p:cNvSpPr/>
            <p:nvPr/>
          </p:nvSpPr>
          <p:spPr bwMode="auto">
            <a:xfrm flipH="1">
              <a:off x="7768952"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7" name="Rectangle 76"/>
            <p:cNvSpPr/>
            <p:nvPr/>
          </p:nvSpPr>
          <p:spPr bwMode="auto">
            <a:xfrm flipH="1">
              <a:off x="7768952"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8" name="Rectangle 77"/>
            <p:cNvSpPr/>
            <p:nvPr/>
          </p:nvSpPr>
          <p:spPr bwMode="auto">
            <a:xfrm flipH="1">
              <a:off x="7768952"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 name="Rectangle 79"/>
            <p:cNvSpPr/>
            <p:nvPr/>
          </p:nvSpPr>
          <p:spPr bwMode="auto">
            <a:xfrm flipH="1">
              <a:off x="7768952" y="5016624"/>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81" name="TextBox 80"/>
            <p:cNvSpPr txBox="1"/>
            <p:nvPr/>
          </p:nvSpPr>
          <p:spPr>
            <a:xfrm flipH="1">
              <a:off x="8916915" y="4903966"/>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82" name="TextBox 81"/>
            <p:cNvSpPr txBox="1"/>
            <p:nvPr/>
          </p:nvSpPr>
          <p:spPr>
            <a:xfrm flipH="1">
              <a:off x="7953501" y="4440560"/>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83" name="TextBox 82"/>
            <p:cNvSpPr txBox="1"/>
            <p:nvPr/>
          </p:nvSpPr>
          <p:spPr>
            <a:xfrm flipH="1">
              <a:off x="8911207" y="4440560"/>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84" name="TextBox 83"/>
            <p:cNvSpPr txBox="1"/>
            <p:nvPr/>
          </p:nvSpPr>
          <p:spPr>
            <a:xfrm flipH="1">
              <a:off x="9969725" y="4420815"/>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cxnSp>
          <p:nvCxnSpPr>
            <p:cNvPr id="88" name="Straight Connector 87"/>
            <p:cNvCxnSpPr/>
            <p:nvPr/>
          </p:nvCxnSpPr>
          <p:spPr bwMode="auto">
            <a:xfrm>
              <a:off x="10289232" y="1920280"/>
              <a:ext cx="0" cy="1296144"/>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89" name="Straight Connector 88"/>
            <p:cNvCxnSpPr/>
            <p:nvPr/>
          </p:nvCxnSpPr>
          <p:spPr bwMode="auto">
            <a:xfrm>
              <a:off x="5032648" y="2064296"/>
              <a:ext cx="4248472" cy="1152128"/>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91" name="TextBox 90"/>
            <p:cNvSpPr txBox="1"/>
            <p:nvPr/>
          </p:nvSpPr>
          <p:spPr>
            <a:xfrm flipH="1">
              <a:off x="9588399"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4</a:t>
              </a:r>
              <a:endParaRPr lang="en-GB" sz="1400" dirty="0">
                <a:solidFill>
                  <a:srgbClr val="C00000"/>
                </a:solidFill>
              </a:endParaRPr>
            </a:p>
          </p:txBody>
        </p:sp>
        <p:sp>
          <p:nvSpPr>
            <p:cNvPr id="92" name="TextBox 91"/>
            <p:cNvSpPr txBox="1"/>
            <p:nvPr/>
          </p:nvSpPr>
          <p:spPr>
            <a:xfrm flipH="1">
              <a:off x="8201000"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3</a:t>
              </a:r>
              <a:endParaRPr lang="en-GB" sz="1400" dirty="0">
                <a:solidFill>
                  <a:srgbClr val="C00000"/>
                </a:solidFill>
              </a:endParaRPr>
            </a:p>
          </p:txBody>
        </p:sp>
        <p:grpSp>
          <p:nvGrpSpPr>
            <p:cNvPr id="26" name="Group 184"/>
            <p:cNvGrpSpPr/>
            <p:nvPr/>
          </p:nvGrpSpPr>
          <p:grpSpPr>
            <a:xfrm>
              <a:off x="1216224" y="2352328"/>
              <a:ext cx="10153128" cy="56148"/>
              <a:chOff x="1216224" y="3576464"/>
              <a:chExt cx="10153128" cy="56148"/>
            </a:xfrm>
          </p:grpSpPr>
          <p:cxnSp>
            <p:nvCxnSpPr>
              <p:cNvPr id="183" name="Straight Connector 182"/>
              <p:cNvCxnSpPr/>
              <p:nvPr/>
            </p:nvCxnSpPr>
            <p:spPr bwMode="auto">
              <a:xfrm>
                <a:off x="1216224" y="3576464"/>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a:off x="1216224" y="3632612"/>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86" name="TextBox 185"/>
            <p:cNvSpPr txBox="1"/>
            <p:nvPr/>
          </p:nvSpPr>
          <p:spPr>
            <a:xfrm>
              <a:off x="496144" y="2208312"/>
              <a:ext cx="742511" cy="338554"/>
            </a:xfrm>
            <a:prstGeom prst="rect">
              <a:avLst/>
            </a:prstGeom>
            <a:noFill/>
          </p:spPr>
          <p:txBody>
            <a:bodyPr wrap="none" rtlCol="0">
              <a:spAutoFit/>
            </a:bodyPr>
            <a:lstStyle/>
            <a:p>
              <a:r>
                <a:rPr lang="en-US" sz="1600" dirty="0" smtClean="0"/>
                <a:t>E-NNI</a:t>
              </a:r>
            </a:p>
          </p:txBody>
        </p:sp>
        <p:sp>
          <p:nvSpPr>
            <p:cNvPr id="187" name="TextBox 186"/>
            <p:cNvSpPr txBox="1"/>
            <p:nvPr/>
          </p:nvSpPr>
          <p:spPr>
            <a:xfrm rot="16200000" flipH="1">
              <a:off x="1447345" y="3648764"/>
              <a:ext cx="504060" cy="215444"/>
            </a:xfrm>
            <a:prstGeom prst="rect">
              <a:avLst/>
            </a:prstGeom>
            <a:solidFill>
              <a:schemeClr val="bg1"/>
            </a:solidFill>
          </p:spPr>
          <p:txBody>
            <a:bodyPr wrap="square" lIns="0" tIns="0" rIns="0" bIns="0" rtlCol="0">
              <a:spAutoFit/>
            </a:bodyPr>
            <a:lstStyle/>
            <a:p>
              <a:pPr algn="ctr"/>
              <a:r>
                <a:rPr lang="en-US" sz="1400" dirty="0" smtClean="0"/>
                <a:t>CNP</a:t>
              </a:r>
              <a:endParaRPr lang="en-GB" sz="1400" dirty="0"/>
            </a:p>
          </p:txBody>
        </p:sp>
        <p:sp>
          <p:nvSpPr>
            <p:cNvPr id="190" name="TextBox 189"/>
            <p:cNvSpPr txBox="1"/>
            <p:nvPr/>
          </p:nvSpPr>
          <p:spPr>
            <a:xfrm rot="16200000" flipH="1">
              <a:off x="7327543" y="3828783"/>
              <a:ext cx="432048"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97" name="Rectangle 96"/>
            <p:cNvSpPr/>
            <p:nvPr/>
          </p:nvSpPr>
          <p:spPr bwMode="auto">
            <a:xfrm>
              <a:off x="1864296"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a:off x="1864296"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1864296"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2872408"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2872408"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2872408"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3880520"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3880520"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 name="Rectangle 110"/>
            <p:cNvSpPr/>
            <p:nvPr/>
          </p:nvSpPr>
          <p:spPr bwMode="auto">
            <a:xfrm>
              <a:off x="3880520"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4888631"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4888631"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4888631"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4888631"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4888631"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3" name="Rectangle 132"/>
            <p:cNvSpPr/>
            <p:nvPr/>
          </p:nvSpPr>
          <p:spPr bwMode="auto">
            <a:xfrm flipH="1">
              <a:off x="2872408"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flipH="1">
              <a:off x="2872408"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flipH="1">
              <a:off x="2872408"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flipH="1">
              <a:off x="2872408"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flipH="1">
              <a:off x="2872408"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flipH="1">
              <a:off x="1864296"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flipH="1">
              <a:off x="1864296"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flipH="1">
              <a:off x="1864296"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flipH="1">
              <a:off x="1864296"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Rectangle 142"/>
            <p:cNvSpPr/>
            <p:nvPr/>
          </p:nvSpPr>
          <p:spPr bwMode="auto">
            <a:xfrm flipH="1">
              <a:off x="1864296"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TextBox 160"/>
            <p:cNvSpPr txBox="1"/>
            <p:nvPr/>
          </p:nvSpPr>
          <p:spPr>
            <a:xfrm>
              <a:off x="3016424" y="5448672"/>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162" name="TextBox 161"/>
            <p:cNvSpPr txBox="1"/>
            <p:nvPr/>
          </p:nvSpPr>
          <p:spPr>
            <a:xfrm>
              <a:off x="4081099" y="5448672"/>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163" name="TextBox 162"/>
            <p:cNvSpPr txBox="1"/>
            <p:nvPr/>
          </p:nvSpPr>
          <p:spPr>
            <a:xfrm>
              <a:off x="2008312" y="5448672"/>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188" name="TextBox 187"/>
            <p:cNvSpPr txBox="1"/>
            <p:nvPr/>
          </p:nvSpPr>
          <p:spPr>
            <a:xfrm rot="16200000" flipH="1">
              <a:off x="1525159" y="598902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155" name="Rectangle 154"/>
            <p:cNvSpPr/>
            <p:nvPr/>
          </p:nvSpPr>
          <p:spPr bwMode="auto">
            <a:xfrm>
              <a:off x="3880520"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6" name="Rectangle 155"/>
            <p:cNvSpPr/>
            <p:nvPr/>
          </p:nvSpPr>
          <p:spPr bwMode="auto">
            <a:xfrm>
              <a:off x="3880520"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2872408"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8" name="Rectangle 167"/>
            <p:cNvSpPr/>
            <p:nvPr/>
          </p:nvSpPr>
          <p:spPr bwMode="auto">
            <a:xfrm>
              <a:off x="2872408"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3" name="Rectangle 172"/>
            <p:cNvSpPr/>
            <p:nvPr/>
          </p:nvSpPr>
          <p:spPr bwMode="auto">
            <a:xfrm>
              <a:off x="1864296"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6" name="Rectangle 175"/>
            <p:cNvSpPr/>
            <p:nvPr/>
          </p:nvSpPr>
          <p:spPr bwMode="auto">
            <a:xfrm>
              <a:off x="1864296"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81" name="Straight Connector 180"/>
            <p:cNvCxnSpPr/>
            <p:nvPr/>
          </p:nvCxnSpPr>
          <p:spPr bwMode="auto">
            <a:xfrm>
              <a:off x="2368352"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a:off x="3376464"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a:off x="4384576"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3" name="Rectangle 192"/>
            <p:cNvSpPr/>
            <p:nvPr/>
          </p:nvSpPr>
          <p:spPr bwMode="auto">
            <a:xfrm>
              <a:off x="3880520"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4" name="Rectangle 193"/>
            <p:cNvSpPr/>
            <p:nvPr/>
          </p:nvSpPr>
          <p:spPr bwMode="auto">
            <a:xfrm>
              <a:off x="2872408"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7" name="Rectangle 196"/>
            <p:cNvSpPr/>
            <p:nvPr/>
          </p:nvSpPr>
          <p:spPr bwMode="auto">
            <a:xfrm>
              <a:off x="1864296"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8" name="Rectangle 197"/>
            <p:cNvSpPr/>
            <p:nvPr/>
          </p:nvSpPr>
          <p:spPr bwMode="auto">
            <a:xfrm>
              <a:off x="3880520"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9" name="Rectangle 198"/>
            <p:cNvSpPr/>
            <p:nvPr/>
          </p:nvSpPr>
          <p:spPr bwMode="auto">
            <a:xfrm>
              <a:off x="2872408"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0" name="Rectangle 199"/>
            <p:cNvSpPr/>
            <p:nvPr/>
          </p:nvSpPr>
          <p:spPr bwMode="auto">
            <a:xfrm>
              <a:off x="1864296"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1" name="Rectangle 200"/>
            <p:cNvSpPr/>
            <p:nvPr/>
          </p:nvSpPr>
          <p:spPr bwMode="auto">
            <a:xfrm>
              <a:off x="3880520"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2" name="Rectangle 201"/>
            <p:cNvSpPr/>
            <p:nvPr/>
          </p:nvSpPr>
          <p:spPr bwMode="auto">
            <a:xfrm>
              <a:off x="2872408"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3" name="Rectangle 202"/>
            <p:cNvSpPr/>
            <p:nvPr/>
          </p:nvSpPr>
          <p:spPr bwMode="auto">
            <a:xfrm>
              <a:off x="1864296"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5" name="TextBox 204"/>
            <p:cNvSpPr txBox="1"/>
            <p:nvPr/>
          </p:nvSpPr>
          <p:spPr>
            <a:xfrm rot="5400000" flipV="1">
              <a:off x="1447864" y="7028967"/>
              <a:ext cx="564578" cy="307777"/>
            </a:xfrm>
            <a:prstGeom prst="rect">
              <a:avLst/>
            </a:prstGeom>
            <a:noFill/>
          </p:spPr>
          <p:txBody>
            <a:bodyPr wrap="none" rtlCol="0" anchor="ctr">
              <a:spAutoFit/>
            </a:bodyPr>
            <a:lstStyle/>
            <a:p>
              <a:pPr algn="ctr"/>
              <a:r>
                <a:rPr lang="en-US" sz="1400" dirty="0" smtClean="0"/>
                <a:t>CBP</a:t>
              </a:r>
              <a:endParaRPr lang="en-GB" sz="1400" dirty="0"/>
            </a:p>
          </p:txBody>
        </p:sp>
        <p:sp>
          <p:nvSpPr>
            <p:cNvPr id="206" name="Rectangle 205"/>
            <p:cNvSpPr/>
            <p:nvPr/>
          </p:nvSpPr>
          <p:spPr bwMode="auto">
            <a:xfrm>
              <a:off x="1864296" y="7461596"/>
              <a:ext cx="3960440" cy="5073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ea typeface="MS PGothic" pitchFamily="34" charset="-128"/>
                </a:rPr>
                <a:t>8.6 TESI Relay</a:t>
              </a:r>
              <a:endParaRPr kumimoji="0" lang="en-GB" sz="1050" b="1" i="0" u="none" strike="noStrike" cap="none" normalizeH="0" baseline="0" dirty="0" smtClean="0">
                <a:ln>
                  <a:noFill/>
                </a:ln>
                <a:solidFill>
                  <a:schemeClr val="tx1"/>
                </a:solidFill>
                <a:effectLst/>
                <a:latin typeface="Arial" charset="0"/>
                <a:ea typeface="MS PGothic" pitchFamily="34" charset="-128"/>
              </a:endParaRPr>
            </a:p>
          </p:txBody>
        </p:sp>
        <p:sp>
          <p:nvSpPr>
            <p:cNvPr id="208" name="Rectangle 207"/>
            <p:cNvSpPr/>
            <p:nvPr/>
          </p:nvSpPr>
          <p:spPr bwMode="auto">
            <a:xfrm>
              <a:off x="4888632"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9" name="Rectangle 208"/>
            <p:cNvSpPr/>
            <p:nvPr/>
          </p:nvSpPr>
          <p:spPr bwMode="auto">
            <a:xfrm>
              <a:off x="4888632"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0" name="Rectangle 209"/>
            <p:cNvSpPr/>
            <p:nvPr/>
          </p:nvSpPr>
          <p:spPr bwMode="auto">
            <a:xfrm>
              <a:off x="4888632"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1" name="TextBox 210"/>
            <p:cNvSpPr txBox="1"/>
            <p:nvPr/>
          </p:nvSpPr>
          <p:spPr>
            <a:xfrm rot="5400000">
              <a:off x="4765519" y="375677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212" name="Freeform 211"/>
            <p:cNvSpPr/>
            <p:nvPr/>
          </p:nvSpPr>
          <p:spPr bwMode="auto">
            <a:xfrm>
              <a:off x="4359729" y="3238939"/>
              <a:ext cx="963385" cy="3575958"/>
            </a:xfrm>
            <a:custGeom>
              <a:avLst/>
              <a:gdLst>
                <a:gd name="connsiteX0" fmla="*/ 0 w 963385"/>
                <a:gd name="connsiteY0" fmla="*/ 195943 h 3575958"/>
                <a:gd name="connsiteX1" fmla="*/ 0 w 963385"/>
                <a:gd name="connsiteY1" fmla="*/ 0 h 3575958"/>
                <a:gd name="connsiteX2" fmla="*/ 947057 w 963385"/>
                <a:gd name="connsiteY2" fmla="*/ 0 h 3575958"/>
                <a:gd name="connsiteX3" fmla="*/ 963385 w 963385"/>
                <a:gd name="connsiteY3" fmla="*/ 3575958 h 3575958"/>
              </a:gdLst>
              <a:ahLst/>
              <a:cxnLst>
                <a:cxn ang="0">
                  <a:pos x="connsiteX0" y="connsiteY0"/>
                </a:cxn>
                <a:cxn ang="0">
                  <a:pos x="connsiteX1" y="connsiteY1"/>
                </a:cxn>
                <a:cxn ang="0">
                  <a:pos x="connsiteX2" y="connsiteY2"/>
                </a:cxn>
                <a:cxn ang="0">
                  <a:pos x="connsiteX3" y="connsiteY3"/>
                </a:cxn>
              </a:cxnLst>
              <a:rect l="l" t="t" r="r" b="b"/>
              <a:pathLst>
                <a:path w="963385" h="3575958">
                  <a:moveTo>
                    <a:pt x="0" y="195943"/>
                  </a:moveTo>
                  <a:lnTo>
                    <a:pt x="0" y="0"/>
                  </a:lnTo>
                  <a:lnTo>
                    <a:pt x="947057" y="0"/>
                  </a:lnTo>
                  <a:cubicBezTo>
                    <a:pt x="952500" y="1191986"/>
                    <a:pt x="957942" y="2383972"/>
                    <a:pt x="963385" y="3575958"/>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13" name="Rectangle 212"/>
            <p:cNvSpPr/>
            <p:nvPr/>
          </p:nvSpPr>
          <p:spPr bwMode="auto">
            <a:xfrm>
              <a:off x="7768952"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4" name="Rectangle 213"/>
            <p:cNvSpPr/>
            <p:nvPr/>
          </p:nvSpPr>
          <p:spPr bwMode="auto">
            <a:xfrm>
              <a:off x="7768952"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5" name="Rectangle 214"/>
            <p:cNvSpPr/>
            <p:nvPr/>
          </p:nvSpPr>
          <p:spPr bwMode="auto">
            <a:xfrm>
              <a:off x="7768952"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6" name="Rectangle 215"/>
            <p:cNvSpPr/>
            <p:nvPr/>
          </p:nvSpPr>
          <p:spPr bwMode="auto">
            <a:xfrm>
              <a:off x="8777064"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7" name="Rectangle 216"/>
            <p:cNvSpPr/>
            <p:nvPr/>
          </p:nvSpPr>
          <p:spPr bwMode="auto">
            <a:xfrm>
              <a:off x="8777064"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8" name="Rectangle 217"/>
            <p:cNvSpPr/>
            <p:nvPr/>
          </p:nvSpPr>
          <p:spPr bwMode="auto">
            <a:xfrm>
              <a:off x="8777064"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9" name="Rectangle 218"/>
            <p:cNvSpPr/>
            <p:nvPr/>
          </p:nvSpPr>
          <p:spPr bwMode="auto">
            <a:xfrm>
              <a:off x="9785176"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0" name="Rectangle 219"/>
            <p:cNvSpPr/>
            <p:nvPr/>
          </p:nvSpPr>
          <p:spPr bwMode="auto">
            <a:xfrm>
              <a:off x="9785176"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1" name="Rectangle 220"/>
            <p:cNvSpPr/>
            <p:nvPr/>
          </p:nvSpPr>
          <p:spPr bwMode="auto">
            <a:xfrm>
              <a:off x="9785176"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2" name="Rectangle 221"/>
            <p:cNvSpPr/>
            <p:nvPr/>
          </p:nvSpPr>
          <p:spPr bwMode="auto">
            <a:xfrm flipH="1">
              <a:off x="9785176"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3" name="Rectangle 222"/>
            <p:cNvSpPr/>
            <p:nvPr/>
          </p:nvSpPr>
          <p:spPr bwMode="auto">
            <a:xfrm flipH="1">
              <a:off x="9785176"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4" name="Rectangle 223"/>
            <p:cNvSpPr/>
            <p:nvPr/>
          </p:nvSpPr>
          <p:spPr bwMode="auto">
            <a:xfrm flipH="1">
              <a:off x="9785176"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5" name="Rectangle 224"/>
            <p:cNvSpPr/>
            <p:nvPr/>
          </p:nvSpPr>
          <p:spPr bwMode="auto">
            <a:xfrm flipH="1">
              <a:off x="9785176"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6" name="Rectangle 225"/>
            <p:cNvSpPr/>
            <p:nvPr/>
          </p:nvSpPr>
          <p:spPr bwMode="auto">
            <a:xfrm flipH="1">
              <a:off x="9785176"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8" name="Rectangle 227"/>
            <p:cNvSpPr/>
            <p:nvPr/>
          </p:nvSpPr>
          <p:spPr bwMode="auto">
            <a:xfrm flipH="1">
              <a:off x="8777064"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9" name="Rectangle 228"/>
            <p:cNvSpPr/>
            <p:nvPr/>
          </p:nvSpPr>
          <p:spPr bwMode="auto">
            <a:xfrm flipH="1">
              <a:off x="8777064"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0" name="Rectangle 229"/>
            <p:cNvSpPr/>
            <p:nvPr/>
          </p:nvSpPr>
          <p:spPr bwMode="auto">
            <a:xfrm flipH="1">
              <a:off x="8777064"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1" name="Rectangle 230"/>
            <p:cNvSpPr/>
            <p:nvPr/>
          </p:nvSpPr>
          <p:spPr bwMode="auto">
            <a:xfrm flipH="1">
              <a:off x="8777064"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2" name="Rectangle 231"/>
            <p:cNvSpPr/>
            <p:nvPr/>
          </p:nvSpPr>
          <p:spPr bwMode="auto">
            <a:xfrm flipH="1">
              <a:off x="8777064"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4" name="Rectangle 233"/>
            <p:cNvSpPr/>
            <p:nvPr/>
          </p:nvSpPr>
          <p:spPr bwMode="auto">
            <a:xfrm flipH="1">
              <a:off x="6760840"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5" name="Rectangle 234"/>
            <p:cNvSpPr/>
            <p:nvPr/>
          </p:nvSpPr>
          <p:spPr bwMode="auto">
            <a:xfrm flipH="1">
              <a:off x="6760840"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6" name="Rectangle 235"/>
            <p:cNvSpPr/>
            <p:nvPr/>
          </p:nvSpPr>
          <p:spPr bwMode="auto">
            <a:xfrm flipH="1">
              <a:off x="6760840"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7" name="Rectangle 236"/>
            <p:cNvSpPr/>
            <p:nvPr/>
          </p:nvSpPr>
          <p:spPr bwMode="auto">
            <a:xfrm flipH="1">
              <a:off x="6760840"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8" name="Rectangle 237"/>
            <p:cNvSpPr/>
            <p:nvPr/>
          </p:nvSpPr>
          <p:spPr bwMode="auto">
            <a:xfrm flipH="1">
              <a:off x="6760840"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0" name="TextBox 239"/>
            <p:cNvSpPr txBox="1"/>
            <p:nvPr/>
          </p:nvSpPr>
          <p:spPr>
            <a:xfrm rot="5400000">
              <a:off x="10650429" y="598902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241" name="Rectangle 240"/>
            <p:cNvSpPr/>
            <p:nvPr/>
          </p:nvSpPr>
          <p:spPr bwMode="auto">
            <a:xfrm>
              <a:off x="9785176"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2" name="Rectangle 241"/>
            <p:cNvSpPr/>
            <p:nvPr/>
          </p:nvSpPr>
          <p:spPr bwMode="auto">
            <a:xfrm>
              <a:off x="9785176"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3" name="Rectangle 242"/>
            <p:cNvSpPr/>
            <p:nvPr/>
          </p:nvSpPr>
          <p:spPr bwMode="auto">
            <a:xfrm>
              <a:off x="8777064"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4" name="Rectangle 243"/>
            <p:cNvSpPr/>
            <p:nvPr/>
          </p:nvSpPr>
          <p:spPr bwMode="auto">
            <a:xfrm>
              <a:off x="8777064"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5" name="Rectangle 244"/>
            <p:cNvSpPr/>
            <p:nvPr/>
          </p:nvSpPr>
          <p:spPr bwMode="auto">
            <a:xfrm>
              <a:off x="7768952"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6" name="Rectangle 245"/>
            <p:cNvSpPr/>
            <p:nvPr/>
          </p:nvSpPr>
          <p:spPr bwMode="auto">
            <a:xfrm>
              <a:off x="7768952"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47" name="Straight Connector 246"/>
            <p:cNvCxnSpPr/>
            <p:nvPr/>
          </p:nvCxnSpPr>
          <p:spPr bwMode="auto">
            <a:xfrm>
              <a:off x="8273008"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8" name="Straight Connector 247"/>
            <p:cNvCxnSpPr/>
            <p:nvPr/>
          </p:nvCxnSpPr>
          <p:spPr bwMode="auto">
            <a:xfrm>
              <a:off x="9281120"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9" name="Straight Connector 248"/>
            <p:cNvCxnSpPr/>
            <p:nvPr/>
          </p:nvCxnSpPr>
          <p:spPr bwMode="auto">
            <a:xfrm>
              <a:off x="10289232"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50" name="Rectangle 249"/>
            <p:cNvSpPr/>
            <p:nvPr/>
          </p:nvSpPr>
          <p:spPr bwMode="auto">
            <a:xfrm>
              <a:off x="9785176"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1" name="Rectangle 250"/>
            <p:cNvSpPr/>
            <p:nvPr/>
          </p:nvSpPr>
          <p:spPr bwMode="auto">
            <a:xfrm>
              <a:off x="8777064"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2" name="Rectangle 251"/>
            <p:cNvSpPr/>
            <p:nvPr/>
          </p:nvSpPr>
          <p:spPr bwMode="auto">
            <a:xfrm>
              <a:off x="7768952"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3" name="Rectangle 252"/>
            <p:cNvSpPr/>
            <p:nvPr/>
          </p:nvSpPr>
          <p:spPr bwMode="auto">
            <a:xfrm>
              <a:off x="9785176"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4" name="Rectangle 253"/>
            <p:cNvSpPr/>
            <p:nvPr/>
          </p:nvSpPr>
          <p:spPr bwMode="auto">
            <a:xfrm>
              <a:off x="8777064"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5" name="Rectangle 254"/>
            <p:cNvSpPr/>
            <p:nvPr/>
          </p:nvSpPr>
          <p:spPr bwMode="auto">
            <a:xfrm>
              <a:off x="7768952"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6" name="Rectangle 255"/>
            <p:cNvSpPr/>
            <p:nvPr/>
          </p:nvSpPr>
          <p:spPr bwMode="auto">
            <a:xfrm>
              <a:off x="9785176"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7" name="Rectangle 256"/>
            <p:cNvSpPr/>
            <p:nvPr/>
          </p:nvSpPr>
          <p:spPr bwMode="auto">
            <a:xfrm>
              <a:off x="8777064"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8" name="Rectangle 257"/>
            <p:cNvSpPr/>
            <p:nvPr/>
          </p:nvSpPr>
          <p:spPr bwMode="auto">
            <a:xfrm>
              <a:off x="7768952"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9" name="TextBox 258"/>
            <p:cNvSpPr txBox="1"/>
            <p:nvPr/>
          </p:nvSpPr>
          <p:spPr>
            <a:xfrm rot="16200000" flipH="1" flipV="1">
              <a:off x="10573134" y="7028967"/>
              <a:ext cx="564578" cy="307777"/>
            </a:xfrm>
            <a:prstGeom prst="rect">
              <a:avLst/>
            </a:prstGeom>
            <a:noFill/>
          </p:spPr>
          <p:txBody>
            <a:bodyPr wrap="none" rtlCol="0" anchor="ctr">
              <a:spAutoFit/>
            </a:bodyPr>
            <a:lstStyle/>
            <a:p>
              <a:pPr algn="ctr"/>
              <a:r>
                <a:rPr lang="en-US" sz="1400" dirty="0" smtClean="0"/>
                <a:t>CBP</a:t>
              </a:r>
              <a:endParaRPr lang="en-GB" sz="1400" dirty="0"/>
            </a:p>
          </p:txBody>
        </p:sp>
        <p:sp>
          <p:nvSpPr>
            <p:cNvPr id="260" name="Rectangle 259"/>
            <p:cNvSpPr/>
            <p:nvPr/>
          </p:nvSpPr>
          <p:spPr bwMode="auto">
            <a:xfrm>
              <a:off x="6760840" y="7461596"/>
              <a:ext cx="3960440" cy="5073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ea typeface="MS PGothic" pitchFamily="34" charset="-128"/>
                </a:rPr>
                <a:t>8.6 </a:t>
              </a:r>
              <a:r>
                <a:rPr kumimoji="0" lang="en-US" sz="1050" b="1" i="0" u="none" strike="noStrike" cap="none" normalizeH="0" baseline="0" dirty="0" err="1" smtClean="0">
                  <a:ln>
                    <a:noFill/>
                  </a:ln>
                  <a:solidFill>
                    <a:schemeClr val="tx1"/>
                  </a:solidFill>
                  <a:effectLst/>
                  <a:latin typeface="Arial" charset="0"/>
                  <a:ea typeface="MS PGothic" pitchFamily="34" charset="-128"/>
                </a:rPr>
                <a:t>TESIRelay</a:t>
              </a:r>
              <a:endParaRPr kumimoji="0" lang="en-GB" sz="1050" b="1" i="0" u="none" strike="noStrike" cap="none" normalizeH="0" baseline="0" dirty="0" smtClean="0">
                <a:ln>
                  <a:noFill/>
                </a:ln>
                <a:solidFill>
                  <a:schemeClr val="tx1"/>
                </a:solidFill>
                <a:effectLst/>
                <a:latin typeface="Arial" charset="0"/>
                <a:ea typeface="MS PGothic" pitchFamily="34" charset="-128"/>
              </a:endParaRPr>
            </a:p>
          </p:txBody>
        </p:sp>
        <p:sp>
          <p:nvSpPr>
            <p:cNvPr id="261" name="Rectangle 260"/>
            <p:cNvSpPr/>
            <p:nvPr/>
          </p:nvSpPr>
          <p:spPr bwMode="auto">
            <a:xfrm>
              <a:off x="6760840"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2" name="Rectangle 261"/>
            <p:cNvSpPr/>
            <p:nvPr/>
          </p:nvSpPr>
          <p:spPr bwMode="auto">
            <a:xfrm>
              <a:off x="6760840"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3" name="Rectangle 262"/>
            <p:cNvSpPr/>
            <p:nvPr/>
          </p:nvSpPr>
          <p:spPr bwMode="auto">
            <a:xfrm>
              <a:off x="6760840"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4" name="TextBox 163"/>
            <p:cNvSpPr txBox="1"/>
            <p:nvPr/>
          </p:nvSpPr>
          <p:spPr>
            <a:xfrm flipH="1">
              <a:off x="8972386" y="5448672"/>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165" name="TextBox 164"/>
            <p:cNvSpPr txBox="1"/>
            <p:nvPr/>
          </p:nvSpPr>
          <p:spPr>
            <a:xfrm flipH="1">
              <a:off x="7919125" y="5448672"/>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166" name="TextBox 165"/>
            <p:cNvSpPr txBox="1"/>
            <p:nvPr/>
          </p:nvSpPr>
          <p:spPr>
            <a:xfrm flipH="1">
              <a:off x="9905733" y="5448672"/>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264" name="Freeform 263"/>
            <p:cNvSpPr/>
            <p:nvPr/>
          </p:nvSpPr>
          <p:spPr bwMode="auto">
            <a:xfrm flipH="1">
              <a:off x="7192888" y="3240866"/>
              <a:ext cx="963385" cy="3575958"/>
            </a:xfrm>
            <a:custGeom>
              <a:avLst/>
              <a:gdLst>
                <a:gd name="connsiteX0" fmla="*/ 0 w 963385"/>
                <a:gd name="connsiteY0" fmla="*/ 195943 h 3575958"/>
                <a:gd name="connsiteX1" fmla="*/ 0 w 963385"/>
                <a:gd name="connsiteY1" fmla="*/ 0 h 3575958"/>
                <a:gd name="connsiteX2" fmla="*/ 947057 w 963385"/>
                <a:gd name="connsiteY2" fmla="*/ 0 h 3575958"/>
                <a:gd name="connsiteX3" fmla="*/ 963385 w 963385"/>
                <a:gd name="connsiteY3" fmla="*/ 3575958 h 3575958"/>
              </a:gdLst>
              <a:ahLst/>
              <a:cxnLst>
                <a:cxn ang="0">
                  <a:pos x="connsiteX0" y="connsiteY0"/>
                </a:cxn>
                <a:cxn ang="0">
                  <a:pos x="connsiteX1" y="connsiteY1"/>
                </a:cxn>
                <a:cxn ang="0">
                  <a:pos x="connsiteX2" y="connsiteY2"/>
                </a:cxn>
                <a:cxn ang="0">
                  <a:pos x="connsiteX3" y="connsiteY3"/>
                </a:cxn>
              </a:cxnLst>
              <a:rect l="l" t="t" r="r" b="b"/>
              <a:pathLst>
                <a:path w="963385" h="3575958">
                  <a:moveTo>
                    <a:pt x="0" y="195943"/>
                  </a:moveTo>
                  <a:lnTo>
                    <a:pt x="0" y="0"/>
                  </a:lnTo>
                  <a:lnTo>
                    <a:pt x="947057" y="0"/>
                  </a:lnTo>
                  <a:cubicBezTo>
                    <a:pt x="952500" y="1191986"/>
                    <a:pt x="957942" y="2383972"/>
                    <a:pt x="963385" y="3575958"/>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65" name="TextBox 264"/>
            <p:cNvSpPr txBox="1"/>
            <p:nvPr/>
          </p:nvSpPr>
          <p:spPr>
            <a:xfrm rot="5400000">
              <a:off x="10634171" y="3720767"/>
              <a:ext cx="504060" cy="215444"/>
            </a:xfrm>
            <a:prstGeom prst="rect">
              <a:avLst/>
            </a:prstGeom>
            <a:solidFill>
              <a:schemeClr val="bg1"/>
            </a:solidFill>
          </p:spPr>
          <p:txBody>
            <a:bodyPr wrap="square" lIns="0" tIns="0" rIns="0" bIns="0" rtlCol="0">
              <a:spAutoFit/>
            </a:bodyPr>
            <a:lstStyle/>
            <a:p>
              <a:pPr algn="ctr"/>
              <a:r>
                <a:rPr lang="en-US" sz="1400" dirty="0" smtClean="0"/>
                <a:t>CNP</a:t>
              </a:r>
              <a:endParaRPr lang="en-GB" sz="1400" dirty="0"/>
            </a:p>
          </p:txBody>
        </p:sp>
        <p:sp>
          <p:nvSpPr>
            <p:cNvPr id="272" name="Freeform 271"/>
            <p:cNvSpPr/>
            <p:nvPr/>
          </p:nvSpPr>
          <p:spPr bwMode="auto">
            <a:xfrm>
              <a:off x="5608712" y="7176864"/>
              <a:ext cx="1368152" cy="1800200"/>
            </a:xfrm>
            <a:custGeom>
              <a:avLst/>
              <a:gdLst>
                <a:gd name="connsiteX0" fmla="*/ 0 w 1547446"/>
                <a:gd name="connsiteY0" fmla="*/ 23446 h 4325816"/>
                <a:gd name="connsiteX1" fmla="*/ 0 w 1547446"/>
                <a:gd name="connsiteY1" fmla="*/ 4314092 h 4325816"/>
                <a:gd name="connsiteX2" fmla="*/ 1524000 w 1547446"/>
                <a:gd name="connsiteY2" fmla="*/ 4325816 h 4325816"/>
                <a:gd name="connsiteX3" fmla="*/ 1547446 w 1547446"/>
                <a:gd name="connsiteY3" fmla="*/ 0 h 4325816"/>
              </a:gdLst>
              <a:ahLst/>
              <a:cxnLst>
                <a:cxn ang="0">
                  <a:pos x="connsiteX0" y="connsiteY0"/>
                </a:cxn>
                <a:cxn ang="0">
                  <a:pos x="connsiteX1" y="connsiteY1"/>
                </a:cxn>
                <a:cxn ang="0">
                  <a:pos x="connsiteX2" y="connsiteY2"/>
                </a:cxn>
                <a:cxn ang="0">
                  <a:pos x="connsiteX3" y="connsiteY3"/>
                </a:cxn>
              </a:cxnLst>
              <a:rect l="l" t="t" r="r" b="b"/>
              <a:pathLst>
                <a:path w="1547446" h="4325816">
                  <a:moveTo>
                    <a:pt x="0" y="23446"/>
                  </a:moveTo>
                  <a:lnTo>
                    <a:pt x="0" y="4314092"/>
                  </a:lnTo>
                  <a:lnTo>
                    <a:pt x="1524000" y="4325816"/>
                  </a:lnTo>
                  <a:lnTo>
                    <a:pt x="1547446" y="0"/>
                  </a:lnTo>
                </a:path>
              </a:pathLst>
            </a:custGeom>
            <a:noFill/>
            <a:ln w="762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73" name="TextBox 272"/>
            <p:cNvSpPr txBox="1"/>
            <p:nvPr/>
          </p:nvSpPr>
          <p:spPr>
            <a:xfrm rot="16200000" flipH="1">
              <a:off x="1525159" y="8509299"/>
              <a:ext cx="432052" cy="215444"/>
            </a:xfrm>
            <a:prstGeom prst="rect">
              <a:avLst/>
            </a:prstGeom>
            <a:solidFill>
              <a:schemeClr val="bg1"/>
            </a:solidFill>
          </p:spPr>
          <p:txBody>
            <a:bodyPr wrap="square" lIns="0" tIns="0" rIns="0" bIns="0" rtlCol="0">
              <a:spAutoFit/>
            </a:bodyPr>
            <a:lstStyle/>
            <a:p>
              <a:pPr algn="ctr"/>
              <a:r>
                <a:rPr lang="en-US" sz="1400" dirty="0" smtClean="0"/>
                <a:t>PNP</a:t>
              </a:r>
              <a:endParaRPr lang="en-GB" sz="1400" dirty="0"/>
            </a:p>
          </p:txBody>
        </p:sp>
        <p:sp>
          <p:nvSpPr>
            <p:cNvPr id="59" name="TextBox 58"/>
            <p:cNvSpPr txBox="1"/>
            <p:nvPr/>
          </p:nvSpPr>
          <p:spPr>
            <a:xfrm>
              <a:off x="5680720" y="8453844"/>
              <a:ext cx="1224136" cy="523220"/>
            </a:xfrm>
            <a:prstGeom prst="rect">
              <a:avLst/>
            </a:prstGeom>
            <a:noFill/>
          </p:spPr>
          <p:txBody>
            <a:bodyPr wrap="square" rtlCol="0">
              <a:spAutoFit/>
            </a:bodyPr>
            <a:lstStyle/>
            <a:p>
              <a:pPr algn="ctr"/>
              <a:r>
                <a:rPr lang="en-US" sz="1400" dirty="0" smtClean="0">
                  <a:solidFill>
                    <a:srgbClr val="C00000"/>
                  </a:solidFill>
                </a:rPr>
                <a:t>Intra-DAS TESI</a:t>
              </a:r>
              <a:endParaRPr lang="en-GB" sz="1400" dirty="0">
                <a:solidFill>
                  <a:srgbClr val="C00000"/>
                </a:solidFill>
              </a:endParaRPr>
            </a:p>
          </p:txBody>
        </p:sp>
        <p:cxnSp>
          <p:nvCxnSpPr>
            <p:cNvPr id="280" name="Straight Connector 279"/>
            <p:cNvCxnSpPr/>
            <p:nvPr/>
          </p:nvCxnSpPr>
          <p:spPr bwMode="auto">
            <a:xfrm>
              <a:off x="9065096" y="7752928"/>
              <a:ext cx="0" cy="1848272"/>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91" name="Straight Connector 290"/>
            <p:cNvCxnSpPr/>
            <p:nvPr/>
          </p:nvCxnSpPr>
          <p:spPr bwMode="auto">
            <a:xfrm>
              <a:off x="2080320" y="7488832"/>
              <a:ext cx="0" cy="2136304"/>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sp>
          <p:nvSpPr>
            <p:cNvPr id="294" name="TextBox 293"/>
            <p:cNvSpPr txBox="1"/>
            <p:nvPr/>
          </p:nvSpPr>
          <p:spPr>
            <a:xfrm>
              <a:off x="6112768" y="9193088"/>
              <a:ext cx="2232248" cy="307777"/>
            </a:xfrm>
            <a:prstGeom prst="rect">
              <a:avLst/>
            </a:prstGeom>
            <a:noFill/>
          </p:spPr>
          <p:txBody>
            <a:bodyPr wrap="square" rtlCol="0">
              <a:spAutoFit/>
            </a:bodyPr>
            <a:lstStyle/>
            <a:p>
              <a:pPr algn="ctr"/>
              <a:r>
                <a:rPr lang="en-US" sz="1400" dirty="0" smtClean="0">
                  <a:solidFill>
                    <a:schemeClr val="tx1">
                      <a:lumMod val="65000"/>
                      <a:lumOff val="35000"/>
                    </a:schemeClr>
                  </a:solidFill>
                </a:rPr>
                <a:t>Protection TESI</a:t>
              </a:r>
              <a:endParaRPr lang="en-GB" sz="1400" dirty="0">
                <a:solidFill>
                  <a:schemeClr val="tx1">
                    <a:lumMod val="65000"/>
                    <a:lumOff val="35000"/>
                  </a:schemeClr>
                </a:solidFill>
              </a:endParaRPr>
            </a:p>
          </p:txBody>
        </p:sp>
        <p:sp>
          <p:nvSpPr>
            <p:cNvPr id="227" name="TextBox 226"/>
            <p:cNvSpPr txBox="1"/>
            <p:nvPr/>
          </p:nvSpPr>
          <p:spPr>
            <a:xfrm>
              <a:off x="2358734" y="9121080"/>
              <a:ext cx="700833"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233" name="TextBox 232"/>
            <p:cNvSpPr txBox="1"/>
            <p:nvPr/>
          </p:nvSpPr>
          <p:spPr>
            <a:xfrm>
              <a:off x="3366846" y="9121080"/>
              <a:ext cx="710451" cy="523220"/>
            </a:xfrm>
            <a:prstGeom prst="rect">
              <a:avLst/>
            </a:prstGeom>
            <a:noFill/>
          </p:spPr>
          <p:txBody>
            <a:bodyPr wrap="none" rtlCol="0">
              <a:spAutoFit/>
            </a:bodyPr>
            <a:lstStyle/>
            <a:p>
              <a:r>
                <a:rPr lang="en-US" sz="1400" dirty="0" smtClean="0"/>
                <a:t>I-NNI</a:t>
              </a:r>
            </a:p>
            <a:p>
              <a:r>
                <a:rPr lang="en-US" sz="1400" dirty="0" smtClean="0"/>
                <a:t>Link b</a:t>
              </a:r>
              <a:endParaRPr lang="en-GB" sz="1400" dirty="0"/>
            </a:p>
          </p:txBody>
        </p:sp>
        <p:cxnSp>
          <p:nvCxnSpPr>
            <p:cNvPr id="204" name="Straight Connector 203"/>
            <p:cNvCxnSpPr/>
            <p:nvPr/>
          </p:nvCxnSpPr>
          <p:spPr bwMode="auto">
            <a:xfrm flipV="1">
              <a:off x="2358734" y="9049072"/>
              <a:ext cx="0" cy="5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V="1">
              <a:off x="3366846" y="9049072"/>
              <a:ext cx="0" cy="5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239" name="Straight Connector 238"/>
            <p:cNvCxnSpPr/>
            <p:nvPr/>
          </p:nvCxnSpPr>
          <p:spPr bwMode="auto">
            <a:xfrm flipH="1" flipV="1">
              <a:off x="10279614" y="9049072"/>
              <a:ext cx="0" cy="5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266" name="Straight Connector 265"/>
            <p:cNvCxnSpPr/>
            <p:nvPr/>
          </p:nvCxnSpPr>
          <p:spPr bwMode="auto">
            <a:xfrm flipV="1">
              <a:off x="9271502" y="9049072"/>
              <a:ext cx="0" cy="506117"/>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267" name="TextBox 266"/>
            <p:cNvSpPr txBox="1"/>
            <p:nvPr/>
          </p:nvSpPr>
          <p:spPr>
            <a:xfrm flipH="1">
              <a:off x="9578781" y="9121080"/>
              <a:ext cx="710451" cy="523220"/>
            </a:xfrm>
            <a:prstGeom prst="rect">
              <a:avLst/>
            </a:prstGeom>
            <a:noFill/>
          </p:spPr>
          <p:txBody>
            <a:bodyPr wrap="none" rtlCol="0">
              <a:spAutoFit/>
            </a:bodyPr>
            <a:lstStyle/>
            <a:p>
              <a:r>
                <a:rPr lang="en-US" sz="1400" dirty="0" smtClean="0"/>
                <a:t>I-NNI</a:t>
              </a:r>
            </a:p>
            <a:p>
              <a:r>
                <a:rPr lang="en-US" sz="1400" dirty="0" smtClean="0"/>
                <a:t>Link e</a:t>
              </a:r>
              <a:endParaRPr lang="en-GB" sz="1400" dirty="0"/>
            </a:p>
          </p:txBody>
        </p:sp>
        <p:sp>
          <p:nvSpPr>
            <p:cNvPr id="268" name="TextBox 267"/>
            <p:cNvSpPr txBox="1"/>
            <p:nvPr/>
          </p:nvSpPr>
          <p:spPr>
            <a:xfrm flipH="1">
              <a:off x="8561051" y="9121080"/>
              <a:ext cx="710451" cy="523220"/>
            </a:xfrm>
            <a:prstGeom prst="rect">
              <a:avLst/>
            </a:prstGeom>
            <a:noFill/>
          </p:spPr>
          <p:txBody>
            <a:bodyPr wrap="none" rtlCol="0">
              <a:spAutoFit/>
            </a:bodyPr>
            <a:lstStyle/>
            <a:p>
              <a:r>
                <a:rPr lang="en-US" sz="1400" dirty="0" smtClean="0"/>
                <a:t>I-NNI</a:t>
              </a:r>
            </a:p>
            <a:p>
              <a:r>
                <a:rPr lang="en-US" sz="1400" dirty="0" smtClean="0"/>
                <a:t>Link d</a:t>
              </a:r>
              <a:endParaRPr lang="en-GB" sz="1400" dirty="0"/>
            </a:p>
          </p:txBody>
        </p:sp>
        <p:sp>
          <p:nvSpPr>
            <p:cNvPr id="270" name="Rectangle 269"/>
            <p:cNvSpPr/>
            <p:nvPr/>
          </p:nvSpPr>
          <p:spPr bwMode="auto">
            <a:xfrm flipH="1">
              <a:off x="3880520"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1" name="Rectangle 270"/>
            <p:cNvSpPr/>
            <p:nvPr/>
          </p:nvSpPr>
          <p:spPr bwMode="auto">
            <a:xfrm flipH="1">
              <a:off x="3880520"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4" name="Rectangle 273"/>
            <p:cNvSpPr/>
            <p:nvPr/>
          </p:nvSpPr>
          <p:spPr bwMode="auto">
            <a:xfrm flipH="1">
              <a:off x="3880520"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6" name="Rectangle 275"/>
            <p:cNvSpPr/>
            <p:nvPr/>
          </p:nvSpPr>
          <p:spPr bwMode="auto">
            <a:xfrm flipH="1">
              <a:off x="3880520"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1" name="Rectangle 280"/>
            <p:cNvSpPr/>
            <p:nvPr/>
          </p:nvSpPr>
          <p:spPr bwMode="auto">
            <a:xfrm flipH="1">
              <a:off x="3880520"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3" name="Rectangle 282"/>
            <p:cNvSpPr/>
            <p:nvPr/>
          </p:nvSpPr>
          <p:spPr bwMode="auto">
            <a:xfrm flipH="1">
              <a:off x="7768952"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4" name="Rectangle 283"/>
            <p:cNvSpPr/>
            <p:nvPr/>
          </p:nvSpPr>
          <p:spPr bwMode="auto">
            <a:xfrm flipH="1">
              <a:off x="7768952"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6" name="Rectangle 285"/>
            <p:cNvSpPr/>
            <p:nvPr/>
          </p:nvSpPr>
          <p:spPr bwMode="auto">
            <a:xfrm flipH="1">
              <a:off x="7768952"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7" name="Rectangle 286"/>
            <p:cNvSpPr/>
            <p:nvPr/>
          </p:nvSpPr>
          <p:spPr bwMode="auto">
            <a:xfrm flipH="1">
              <a:off x="7768952"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8" name="Rectangle 287"/>
            <p:cNvSpPr/>
            <p:nvPr/>
          </p:nvSpPr>
          <p:spPr bwMode="auto">
            <a:xfrm flipH="1">
              <a:off x="7768952"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2" name="Isosceles Triangle 291"/>
            <p:cNvSpPr/>
            <p:nvPr/>
          </p:nvSpPr>
          <p:spPr bwMode="auto">
            <a:xfrm flipV="1">
              <a:off x="1936304"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95" name="Isosceles Triangle 294"/>
            <p:cNvSpPr/>
            <p:nvPr/>
          </p:nvSpPr>
          <p:spPr bwMode="auto">
            <a:xfrm flipV="1">
              <a:off x="2440360"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98" name="Isosceles Triangle 297"/>
            <p:cNvSpPr/>
            <p:nvPr/>
          </p:nvSpPr>
          <p:spPr bwMode="auto">
            <a:xfrm flipV="1">
              <a:off x="8849072" y="7248872"/>
              <a:ext cx="288032" cy="288032"/>
            </a:xfrm>
            <a:prstGeom prst="triangle">
              <a:avLst/>
            </a:prstGeom>
            <a:solidFill>
              <a:schemeClr val="tx1">
                <a:lumMod val="65000"/>
                <a:lumOff val="3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99" name="Isosceles Triangle 298"/>
            <p:cNvSpPr/>
            <p:nvPr/>
          </p:nvSpPr>
          <p:spPr bwMode="auto">
            <a:xfrm flipV="1">
              <a:off x="9353128" y="7248872"/>
              <a:ext cx="288032" cy="288032"/>
            </a:xfrm>
            <a:prstGeom prst="triangle">
              <a:avLst/>
            </a:prstGeom>
            <a:solidFill>
              <a:schemeClr val="tx1">
                <a:lumMod val="65000"/>
                <a:lumOff val="3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02" name="Freeform 301"/>
            <p:cNvSpPr/>
            <p:nvPr/>
          </p:nvSpPr>
          <p:spPr bwMode="auto">
            <a:xfrm>
              <a:off x="2582779" y="7464896"/>
              <a:ext cx="6481010" cy="1743272"/>
            </a:xfrm>
            <a:custGeom>
              <a:avLst/>
              <a:gdLst>
                <a:gd name="connsiteX0" fmla="*/ 0 w 6481010"/>
                <a:gd name="connsiteY0" fmla="*/ 0 h 1652336"/>
                <a:gd name="connsiteX1" fmla="*/ 0 w 6481010"/>
                <a:gd name="connsiteY1" fmla="*/ 144379 h 1652336"/>
                <a:gd name="connsiteX2" fmla="*/ 1780674 w 6481010"/>
                <a:gd name="connsiteY2" fmla="*/ 336884 h 1652336"/>
                <a:gd name="connsiteX3" fmla="*/ 1780674 w 6481010"/>
                <a:gd name="connsiteY3" fmla="*/ 1636294 h 1652336"/>
                <a:gd name="connsiteX4" fmla="*/ 5630779 w 6481010"/>
                <a:gd name="connsiteY4" fmla="*/ 1652336 h 1652336"/>
                <a:gd name="connsiteX5" fmla="*/ 5614737 w 6481010"/>
                <a:gd name="connsiteY5" fmla="*/ 272715 h 1652336"/>
                <a:gd name="connsiteX6" fmla="*/ 6481010 w 6481010"/>
                <a:gd name="connsiteY6" fmla="*/ 272715 h 1652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481010" h="1652336">
                  <a:moveTo>
                    <a:pt x="0" y="0"/>
                  </a:moveTo>
                  <a:lnTo>
                    <a:pt x="0" y="144379"/>
                  </a:lnTo>
                  <a:lnTo>
                    <a:pt x="1780674" y="336884"/>
                  </a:lnTo>
                  <a:lnTo>
                    <a:pt x="1780674" y="1636294"/>
                  </a:lnTo>
                  <a:lnTo>
                    <a:pt x="5630779" y="1652336"/>
                  </a:lnTo>
                  <a:lnTo>
                    <a:pt x="5614737" y="272715"/>
                  </a:lnTo>
                  <a:lnTo>
                    <a:pt x="6481010" y="272715"/>
                  </a:lnTo>
                </a:path>
              </a:pathLst>
            </a:custGeom>
            <a:noFill/>
            <a:ln w="57150"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07" name="Isosceles Triangle 306"/>
            <p:cNvSpPr/>
            <p:nvPr/>
          </p:nvSpPr>
          <p:spPr bwMode="auto">
            <a:xfrm flipV="1">
              <a:off x="5464696" y="7248872"/>
              <a:ext cx="288032" cy="288032"/>
            </a:xfrm>
            <a:prstGeom prst="triangle">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09" name="Isosceles Triangle 308"/>
            <p:cNvSpPr/>
            <p:nvPr/>
          </p:nvSpPr>
          <p:spPr bwMode="auto">
            <a:xfrm flipV="1">
              <a:off x="6832848" y="7248872"/>
              <a:ext cx="288032" cy="288032"/>
            </a:xfrm>
            <a:prstGeom prst="triangle">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10" name="TextBox 309"/>
            <p:cNvSpPr txBox="1"/>
            <p:nvPr/>
          </p:nvSpPr>
          <p:spPr>
            <a:xfrm>
              <a:off x="1072208" y="9121080"/>
              <a:ext cx="1008112" cy="523220"/>
            </a:xfrm>
            <a:prstGeom prst="rect">
              <a:avLst/>
            </a:prstGeom>
            <a:noFill/>
          </p:spPr>
          <p:txBody>
            <a:bodyPr wrap="square" rtlCol="0">
              <a:spAutoFit/>
            </a:bodyPr>
            <a:lstStyle/>
            <a:p>
              <a:pPr algn="ctr"/>
              <a:r>
                <a:rPr lang="en-US" sz="1400" dirty="0" smtClean="0">
                  <a:solidFill>
                    <a:schemeClr val="tx1">
                      <a:lumMod val="65000"/>
                      <a:lumOff val="35000"/>
                    </a:schemeClr>
                  </a:solidFill>
                </a:rPr>
                <a:t>Working TESI</a:t>
              </a:r>
              <a:endParaRPr lang="en-GB" sz="1400" dirty="0">
                <a:solidFill>
                  <a:schemeClr val="tx1">
                    <a:lumMod val="65000"/>
                    <a:lumOff val="35000"/>
                  </a:schemeClr>
                </a:solidFill>
              </a:endParaRPr>
            </a:p>
          </p:txBody>
        </p:sp>
      </p:grpSp>
      <p:sp>
        <p:nvSpPr>
          <p:cNvPr id="269" name="Isosceles Triangle 268"/>
          <p:cNvSpPr/>
          <p:nvPr/>
        </p:nvSpPr>
        <p:spPr bwMode="auto">
          <a:xfrm flipV="1">
            <a:off x="1864296" y="4296544"/>
            <a:ext cx="432048" cy="360040"/>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78" name="TextBox 277"/>
          <p:cNvSpPr txBox="1"/>
          <p:nvPr/>
        </p:nvSpPr>
        <p:spPr>
          <a:xfrm>
            <a:off x="1432248" y="1416224"/>
            <a:ext cx="1468672" cy="400110"/>
          </a:xfrm>
          <a:prstGeom prst="rect">
            <a:avLst/>
          </a:prstGeom>
          <a:noFill/>
        </p:spPr>
        <p:txBody>
          <a:bodyPr wrap="none" rtlCol="0">
            <a:spAutoFit/>
          </a:bodyPr>
          <a:lstStyle/>
          <a:p>
            <a:r>
              <a:rPr lang="en-US" sz="2000" dirty="0" smtClean="0"/>
              <a:t>S-VLAN k </a:t>
            </a:r>
            <a:endParaRPr lang="en-GB" sz="2000" dirty="0"/>
          </a:p>
        </p:txBody>
      </p:sp>
      <p:sp>
        <p:nvSpPr>
          <p:cNvPr id="277" name="TextBox 276"/>
          <p:cNvSpPr txBox="1"/>
          <p:nvPr/>
        </p:nvSpPr>
        <p:spPr>
          <a:xfrm>
            <a:off x="1950996" y="8927703"/>
            <a:ext cx="561372" cy="769441"/>
          </a:xfrm>
          <a:prstGeom prst="rect">
            <a:avLst/>
          </a:prstGeom>
          <a:noFill/>
        </p:spPr>
        <p:txBody>
          <a:bodyPr wrap="none" rtlCol="0">
            <a:spAutoFit/>
          </a:bodyPr>
          <a:lstStyle/>
          <a:p>
            <a:pPr algn="ctr"/>
            <a:r>
              <a:rPr lang="en-US" sz="4400" dirty="0" smtClean="0">
                <a:solidFill>
                  <a:srgbClr val="FF0000"/>
                </a:solidFill>
              </a:rPr>
              <a:t>X</a:t>
            </a:r>
            <a:endParaRPr lang="en-GB" sz="4400" dirty="0">
              <a:solidFill>
                <a:srgbClr val="FF0000"/>
              </a:solidFill>
            </a:endParaRPr>
          </a:p>
        </p:txBody>
      </p:sp>
      <p:sp>
        <p:nvSpPr>
          <p:cNvPr id="285" name="Freeform 284"/>
          <p:cNvSpPr/>
          <p:nvPr/>
        </p:nvSpPr>
        <p:spPr bwMode="auto">
          <a:xfrm>
            <a:off x="2037347" y="1764632"/>
            <a:ext cx="7170515" cy="8340910"/>
          </a:xfrm>
          <a:custGeom>
            <a:avLst/>
            <a:gdLst>
              <a:gd name="connsiteX0" fmla="*/ 7154779 w 7170515"/>
              <a:gd name="connsiteY0" fmla="*/ 7796463 h 8340910"/>
              <a:gd name="connsiteX1" fmla="*/ 7138737 w 7170515"/>
              <a:gd name="connsiteY1" fmla="*/ 5887452 h 8340910"/>
              <a:gd name="connsiteX2" fmla="*/ 7058527 w 7170515"/>
              <a:gd name="connsiteY2" fmla="*/ 5871410 h 8340910"/>
              <a:gd name="connsiteX3" fmla="*/ 6144127 w 7170515"/>
              <a:gd name="connsiteY3" fmla="*/ 5887452 h 8340910"/>
              <a:gd name="connsiteX4" fmla="*/ 6063916 w 7170515"/>
              <a:gd name="connsiteY4" fmla="*/ 5935579 h 8340910"/>
              <a:gd name="connsiteX5" fmla="*/ 2807369 w 7170515"/>
              <a:gd name="connsiteY5" fmla="*/ 7251031 h 8340910"/>
              <a:gd name="connsiteX6" fmla="*/ 2406316 w 7170515"/>
              <a:gd name="connsiteY6" fmla="*/ 7170821 h 8340910"/>
              <a:gd name="connsiteX7" fmla="*/ 2390274 w 7170515"/>
              <a:gd name="connsiteY7" fmla="*/ 7074568 h 8340910"/>
              <a:gd name="connsiteX8" fmla="*/ 2342148 w 7170515"/>
              <a:gd name="connsiteY8" fmla="*/ 6047873 h 8340910"/>
              <a:gd name="connsiteX9" fmla="*/ 2229853 w 7170515"/>
              <a:gd name="connsiteY9" fmla="*/ 5967663 h 8340910"/>
              <a:gd name="connsiteX10" fmla="*/ 2165685 w 7170515"/>
              <a:gd name="connsiteY10" fmla="*/ 5935579 h 8340910"/>
              <a:gd name="connsiteX11" fmla="*/ 1716506 w 7170515"/>
              <a:gd name="connsiteY11" fmla="*/ 5919536 h 8340910"/>
              <a:gd name="connsiteX12" fmla="*/ 1604211 w 7170515"/>
              <a:gd name="connsiteY12" fmla="*/ 5903494 h 8340910"/>
              <a:gd name="connsiteX13" fmla="*/ 1459832 w 7170515"/>
              <a:gd name="connsiteY13" fmla="*/ 5887452 h 8340910"/>
              <a:gd name="connsiteX14" fmla="*/ 1379621 w 7170515"/>
              <a:gd name="connsiteY14" fmla="*/ 5807242 h 8340910"/>
              <a:gd name="connsiteX15" fmla="*/ 770021 w 7170515"/>
              <a:gd name="connsiteY15" fmla="*/ 5791200 h 8340910"/>
              <a:gd name="connsiteX16" fmla="*/ 657727 w 7170515"/>
              <a:gd name="connsiteY16" fmla="*/ 5646821 h 8340910"/>
              <a:gd name="connsiteX17" fmla="*/ 577516 w 7170515"/>
              <a:gd name="connsiteY17" fmla="*/ 5518484 h 8340910"/>
              <a:gd name="connsiteX18" fmla="*/ 561474 w 7170515"/>
              <a:gd name="connsiteY18" fmla="*/ 5470357 h 8340910"/>
              <a:gd name="connsiteX19" fmla="*/ 545432 w 7170515"/>
              <a:gd name="connsiteY19" fmla="*/ 5197642 h 8340910"/>
              <a:gd name="connsiteX20" fmla="*/ 481264 w 7170515"/>
              <a:gd name="connsiteY20" fmla="*/ 5101389 h 8340910"/>
              <a:gd name="connsiteX21" fmla="*/ 465221 w 7170515"/>
              <a:gd name="connsiteY21" fmla="*/ 5037221 h 8340910"/>
              <a:gd name="connsiteX22" fmla="*/ 417095 w 7170515"/>
              <a:gd name="connsiteY22" fmla="*/ 4940968 h 8340910"/>
              <a:gd name="connsiteX23" fmla="*/ 385011 w 7170515"/>
              <a:gd name="connsiteY23" fmla="*/ 4860757 h 8340910"/>
              <a:gd name="connsiteX24" fmla="*/ 368969 w 7170515"/>
              <a:gd name="connsiteY24" fmla="*/ 4700336 h 8340910"/>
              <a:gd name="connsiteX25" fmla="*/ 288758 w 7170515"/>
              <a:gd name="connsiteY25" fmla="*/ 4475747 h 8340910"/>
              <a:gd name="connsiteX26" fmla="*/ 272716 w 7170515"/>
              <a:gd name="connsiteY26" fmla="*/ 4427621 h 8340910"/>
              <a:gd name="connsiteX27" fmla="*/ 224590 w 7170515"/>
              <a:gd name="connsiteY27" fmla="*/ 4186989 h 8340910"/>
              <a:gd name="connsiteX28" fmla="*/ 240632 w 7170515"/>
              <a:gd name="connsiteY28" fmla="*/ 3946357 h 8340910"/>
              <a:gd name="connsiteX29" fmla="*/ 256674 w 7170515"/>
              <a:gd name="connsiteY29" fmla="*/ 3818021 h 8340910"/>
              <a:gd name="connsiteX30" fmla="*/ 368969 w 7170515"/>
              <a:gd name="connsiteY30" fmla="*/ 3689684 h 8340910"/>
              <a:gd name="connsiteX31" fmla="*/ 593558 w 7170515"/>
              <a:gd name="connsiteY31" fmla="*/ 3497179 h 8340910"/>
              <a:gd name="connsiteX32" fmla="*/ 1106906 w 7170515"/>
              <a:gd name="connsiteY32" fmla="*/ 3400926 h 8340910"/>
              <a:gd name="connsiteX33" fmla="*/ 1363579 w 7170515"/>
              <a:gd name="connsiteY33" fmla="*/ 3368842 h 8340910"/>
              <a:gd name="connsiteX34" fmla="*/ 1411706 w 7170515"/>
              <a:gd name="connsiteY34" fmla="*/ 3288631 h 8340910"/>
              <a:gd name="connsiteX35" fmla="*/ 1315453 w 7170515"/>
              <a:gd name="connsiteY35" fmla="*/ 3176336 h 8340910"/>
              <a:gd name="connsiteX36" fmla="*/ 1010653 w 7170515"/>
              <a:gd name="connsiteY36" fmla="*/ 2887579 h 8340910"/>
              <a:gd name="connsiteX37" fmla="*/ 32085 w 7170515"/>
              <a:gd name="connsiteY37" fmla="*/ 2839452 h 8340910"/>
              <a:gd name="connsiteX38" fmla="*/ 0 w 7170515"/>
              <a:gd name="connsiteY38" fmla="*/ 2791326 h 8340910"/>
              <a:gd name="connsiteX39" fmla="*/ 32085 w 7170515"/>
              <a:gd name="connsiteY39" fmla="*/ 2646947 h 8340910"/>
              <a:gd name="connsiteX40" fmla="*/ 48127 w 7170515"/>
              <a:gd name="connsiteY40" fmla="*/ 2582779 h 8340910"/>
              <a:gd name="connsiteX41" fmla="*/ 32085 w 7170515"/>
              <a:gd name="connsiteY41" fmla="*/ 2374231 h 8340910"/>
              <a:gd name="connsiteX42" fmla="*/ 32085 w 7170515"/>
              <a:gd name="connsiteY42" fmla="*/ 0 h 8340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7170515" h="8340910">
                <a:moveTo>
                  <a:pt x="7154779" y="7796463"/>
                </a:moveTo>
                <a:cubicBezTo>
                  <a:pt x="7149432" y="7160126"/>
                  <a:pt x="7170515" y="6523018"/>
                  <a:pt x="7138737" y="5887452"/>
                </a:cubicBezTo>
                <a:cubicBezTo>
                  <a:pt x="7137375" y="5860220"/>
                  <a:pt x="7085793" y="5871410"/>
                  <a:pt x="7058527" y="5871410"/>
                </a:cubicBezTo>
                <a:cubicBezTo>
                  <a:pt x="6753680" y="5871410"/>
                  <a:pt x="6448927" y="5882105"/>
                  <a:pt x="6144127" y="5887452"/>
                </a:cubicBezTo>
                <a:cubicBezTo>
                  <a:pt x="6117390" y="5903494"/>
                  <a:pt x="6066446" y="5904501"/>
                  <a:pt x="6063916" y="5935579"/>
                </a:cubicBezTo>
                <a:cubicBezTo>
                  <a:pt x="5868133" y="8340910"/>
                  <a:pt x="6809420" y="7270942"/>
                  <a:pt x="2807369" y="7251031"/>
                </a:cubicBezTo>
                <a:cubicBezTo>
                  <a:pt x="2713748" y="7246573"/>
                  <a:pt x="2476395" y="7310979"/>
                  <a:pt x="2406316" y="7170821"/>
                </a:cubicBezTo>
                <a:cubicBezTo>
                  <a:pt x="2391769" y="7141728"/>
                  <a:pt x="2395621" y="7106652"/>
                  <a:pt x="2390274" y="7074568"/>
                </a:cubicBezTo>
                <a:cubicBezTo>
                  <a:pt x="2374232" y="6732336"/>
                  <a:pt x="2377231" y="6388679"/>
                  <a:pt x="2342148" y="6047873"/>
                </a:cubicBezTo>
                <a:cubicBezTo>
                  <a:pt x="2336054" y="5988674"/>
                  <a:pt x="2267527" y="5983809"/>
                  <a:pt x="2229853" y="5967663"/>
                </a:cubicBezTo>
                <a:cubicBezTo>
                  <a:pt x="2207873" y="5958243"/>
                  <a:pt x="2189495" y="5937811"/>
                  <a:pt x="2165685" y="5935579"/>
                </a:cubicBezTo>
                <a:cubicBezTo>
                  <a:pt x="2016517" y="5921594"/>
                  <a:pt x="1866232" y="5924884"/>
                  <a:pt x="1716506" y="5919536"/>
                </a:cubicBezTo>
                <a:lnTo>
                  <a:pt x="1604211" y="5903494"/>
                </a:lnTo>
                <a:cubicBezTo>
                  <a:pt x="1556162" y="5897488"/>
                  <a:pt x="1504339" y="5906526"/>
                  <a:pt x="1459832" y="5887452"/>
                </a:cubicBezTo>
                <a:cubicBezTo>
                  <a:pt x="1425078" y="5872557"/>
                  <a:pt x="1417070" y="5812467"/>
                  <a:pt x="1379621" y="5807242"/>
                </a:cubicBezTo>
                <a:cubicBezTo>
                  <a:pt x="1178301" y="5779151"/>
                  <a:pt x="973221" y="5796547"/>
                  <a:pt x="770021" y="5791200"/>
                </a:cubicBezTo>
                <a:cubicBezTo>
                  <a:pt x="726189" y="5659702"/>
                  <a:pt x="802003" y="5863233"/>
                  <a:pt x="657727" y="5646821"/>
                </a:cubicBezTo>
                <a:cubicBezTo>
                  <a:pt x="632275" y="5608643"/>
                  <a:pt x="596865" y="5557183"/>
                  <a:pt x="577516" y="5518484"/>
                </a:cubicBezTo>
                <a:cubicBezTo>
                  <a:pt x="569954" y="5503359"/>
                  <a:pt x="566821" y="5486399"/>
                  <a:pt x="561474" y="5470357"/>
                </a:cubicBezTo>
                <a:cubicBezTo>
                  <a:pt x="556127" y="5379452"/>
                  <a:pt x="564776" y="5286626"/>
                  <a:pt x="545432" y="5197642"/>
                </a:cubicBezTo>
                <a:cubicBezTo>
                  <a:pt x="537241" y="5159962"/>
                  <a:pt x="498509" y="5135878"/>
                  <a:pt x="481264" y="5101389"/>
                </a:cubicBezTo>
                <a:cubicBezTo>
                  <a:pt x="471404" y="5081669"/>
                  <a:pt x="473409" y="5057692"/>
                  <a:pt x="465221" y="5037221"/>
                </a:cubicBezTo>
                <a:cubicBezTo>
                  <a:pt x="451899" y="5003915"/>
                  <a:pt x="431939" y="4973624"/>
                  <a:pt x="417095" y="4940968"/>
                </a:cubicBezTo>
                <a:cubicBezTo>
                  <a:pt x="405179" y="4914753"/>
                  <a:pt x="395706" y="4887494"/>
                  <a:pt x="385011" y="4860757"/>
                </a:cubicBezTo>
                <a:cubicBezTo>
                  <a:pt x="379664" y="4807283"/>
                  <a:pt x="382003" y="4752472"/>
                  <a:pt x="368969" y="4700336"/>
                </a:cubicBezTo>
                <a:cubicBezTo>
                  <a:pt x="349689" y="4623215"/>
                  <a:pt x="315215" y="4550709"/>
                  <a:pt x="288758" y="4475747"/>
                </a:cubicBezTo>
                <a:cubicBezTo>
                  <a:pt x="283130" y="4459801"/>
                  <a:pt x="276032" y="4444202"/>
                  <a:pt x="272716" y="4427621"/>
                </a:cubicBezTo>
                <a:lnTo>
                  <a:pt x="224590" y="4186989"/>
                </a:lnTo>
                <a:cubicBezTo>
                  <a:pt x="229937" y="4106778"/>
                  <a:pt x="233668" y="4026444"/>
                  <a:pt x="240632" y="3946357"/>
                </a:cubicBezTo>
                <a:cubicBezTo>
                  <a:pt x="244367" y="3903407"/>
                  <a:pt x="237394" y="3856581"/>
                  <a:pt x="256674" y="3818021"/>
                </a:cubicBezTo>
                <a:cubicBezTo>
                  <a:pt x="282095" y="3767179"/>
                  <a:pt x="331537" y="3732463"/>
                  <a:pt x="368969" y="3689684"/>
                </a:cubicBezTo>
                <a:cubicBezTo>
                  <a:pt x="419107" y="3539268"/>
                  <a:pt x="380631" y="3579074"/>
                  <a:pt x="593558" y="3497179"/>
                </a:cubicBezTo>
                <a:cubicBezTo>
                  <a:pt x="800778" y="3417479"/>
                  <a:pt x="878197" y="3427833"/>
                  <a:pt x="1106906" y="3400926"/>
                </a:cubicBezTo>
                <a:lnTo>
                  <a:pt x="1363579" y="3368842"/>
                </a:lnTo>
                <a:cubicBezTo>
                  <a:pt x="1379621" y="3342105"/>
                  <a:pt x="1411706" y="3319812"/>
                  <a:pt x="1411706" y="3288631"/>
                </a:cubicBezTo>
                <a:cubicBezTo>
                  <a:pt x="1411706" y="3210009"/>
                  <a:pt x="1353629" y="3214512"/>
                  <a:pt x="1315453" y="3176336"/>
                </a:cubicBezTo>
                <a:cubicBezTo>
                  <a:pt x="1022042" y="2882925"/>
                  <a:pt x="1180615" y="2944233"/>
                  <a:pt x="1010653" y="2887579"/>
                </a:cubicBezTo>
                <a:cubicBezTo>
                  <a:pt x="579868" y="2907160"/>
                  <a:pt x="540662" y="2926282"/>
                  <a:pt x="32085" y="2839452"/>
                </a:cubicBezTo>
                <a:cubicBezTo>
                  <a:pt x="13080" y="2836207"/>
                  <a:pt x="10695" y="2807368"/>
                  <a:pt x="0" y="2791326"/>
                </a:cubicBezTo>
                <a:cubicBezTo>
                  <a:pt x="10695" y="2743200"/>
                  <a:pt x="20999" y="2694985"/>
                  <a:pt x="32085" y="2646947"/>
                </a:cubicBezTo>
                <a:cubicBezTo>
                  <a:pt x="37043" y="2625464"/>
                  <a:pt x="48127" y="2604827"/>
                  <a:pt x="48127" y="2582779"/>
                </a:cubicBezTo>
                <a:cubicBezTo>
                  <a:pt x="48127" y="2513058"/>
                  <a:pt x="32518" y="2443951"/>
                  <a:pt x="32085" y="2374231"/>
                </a:cubicBezTo>
                <a:cubicBezTo>
                  <a:pt x="27170" y="1582836"/>
                  <a:pt x="32085" y="791410"/>
                  <a:pt x="3208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p:txBody>
          <a:bodyPr/>
          <a:lstStyle/>
          <a:p>
            <a:r>
              <a:rPr lang="en-US" dirty="0" smtClean="0"/>
              <a:t>Example 3D – Gateway node failure </a:t>
            </a:r>
            <a:r>
              <a:rPr lang="en-US" dirty="0" smtClean="0">
                <a:sym typeface="Wingdings" pitchFamily="2" charset="2"/>
              </a:rPr>
              <a:t> TESI &amp; DRNI protection</a:t>
            </a:r>
            <a:r>
              <a:rPr lang="en-US" dirty="0" smtClean="0"/>
              <a:t> </a:t>
            </a:r>
            <a:endParaRPr lang="en-GB" dirty="0"/>
          </a:p>
        </p:txBody>
      </p:sp>
      <p:sp>
        <p:nvSpPr>
          <p:cNvPr id="177" name="TextBox 176"/>
          <p:cNvSpPr txBox="1"/>
          <p:nvPr/>
        </p:nvSpPr>
        <p:spPr>
          <a:xfrm>
            <a:off x="640160" y="980108"/>
            <a:ext cx="11521280" cy="338554"/>
          </a:xfrm>
          <a:prstGeom prst="rect">
            <a:avLst/>
          </a:prstGeom>
          <a:noFill/>
        </p:spPr>
        <p:txBody>
          <a:bodyPr wrap="square" rtlCol="0">
            <a:spAutoFit/>
          </a:bodyPr>
          <a:lstStyle/>
          <a:p>
            <a:r>
              <a:rPr lang="en-US" sz="1600" dirty="0" smtClean="0"/>
              <a:t>…</a:t>
            </a:r>
          </a:p>
        </p:txBody>
      </p:sp>
      <p:grpSp>
        <p:nvGrpSpPr>
          <p:cNvPr id="19" name="Group 276"/>
          <p:cNvGrpSpPr/>
          <p:nvPr/>
        </p:nvGrpSpPr>
        <p:grpSpPr>
          <a:xfrm>
            <a:off x="208112" y="1920280"/>
            <a:ext cx="11161240" cy="7724020"/>
            <a:chOff x="208112" y="1920280"/>
            <a:chExt cx="11161240" cy="7724020"/>
          </a:xfrm>
        </p:grpSpPr>
        <p:sp>
          <p:nvSpPr>
            <p:cNvPr id="296" name="TextBox 295"/>
            <p:cNvSpPr txBox="1"/>
            <p:nvPr/>
          </p:nvSpPr>
          <p:spPr>
            <a:xfrm rot="5400000">
              <a:off x="10628365" y="8509304"/>
              <a:ext cx="432052" cy="215444"/>
            </a:xfrm>
            <a:prstGeom prst="rect">
              <a:avLst/>
            </a:prstGeom>
            <a:solidFill>
              <a:schemeClr val="bg1"/>
            </a:solidFill>
          </p:spPr>
          <p:txBody>
            <a:bodyPr wrap="square" lIns="0" tIns="0" rIns="0" bIns="0" rtlCol="0">
              <a:spAutoFit/>
            </a:bodyPr>
            <a:lstStyle/>
            <a:p>
              <a:pPr algn="ctr"/>
              <a:r>
                <a:rPr lang="en-US" sz="1400" dirty="0" smtClean="0"/>
                <a:t>PNP</a:t>
              </a:r>
              <a:endParaRPr lang="en-GB" sz="1400" dirty="0"/>
            </a:p>
          </p:txBody>
        </p:sp>
        <p:sp>
          <p:nvSpPr>
            <p:cNvPr id="25" name="Rectangle 24"/>
            <p:cNvSpPr/>
            <p:nvPr/>
          </p:nvSpPr>
          <p:spPr bwMode="auto">
            <a:xfrm>
              <a:off x="1864296" y="4512568"/>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2" name="Rectangle 1"/>
            <p:cNvSpPr/>
            <p:nvPr/>
          </p:nvSpPr>
          <p:spPr bwMode="auto">
            <a:xfrm>
              <a:off x="186429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 name="Rectangle 2"/>
            <p:cNvSpPr/>
            <p:nvPr/>
          </p:nvSpPr>
          <p:spPr bwMode="auto">
            <a:xfrm>
              <a:off x="186429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 name="Rectangle 3"/>
            <p:cNvSpPr/>
            <p:nvPr/>
          </p:nvSpPr>
          <p:spPr bwMode="auto">
            <a:xfrm>
              <a:off x="186429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a:off x="1864296"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864296"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64296"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a:off x="2872408"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2872408"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2872408"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72408"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72408"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72408"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3880520"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3880520"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3880520"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80520"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80520"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1864296" y="5016624"/>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a:t>
              </a:r>
              <a:r>
                <a:rPr kumimoji="0" lang="en-US" sz="1200" b="1" i="0" u="none" strike="noStrike" cap="none" normalizeH="0" dirty="0" smtClean="0">
                  <a:ln>
                    <a:noFill/>
                  </a:ln>
                  <a:solidFill>
                    <a:schemeClr val="tx1"/>
                  </a:solidFill>
                  <a:effectLst/>
                  <a:latin typeface="Arial" charset="0"/>
                  <a:ea typeface="MS PGothic" pitchFamily="34" charset="-128"/>
                </a:rPr>
                <a:t>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1" name="TextBox 20"/>
            <p:cNvSpPr txBox="1"/>
            <p:nvPr/>
          </p:nvSpPr>
          <p:spPr>
            <a:xfrm>
              <a:off x="3066830" y="4903966"/>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22" name="TextBox 21"/>
            <p:cNvSpPr txBox="1"/>
            <p:nvPr/>
          </p:nvSpPr>
          <p:spPr>
            <a:xfrm>
              <a:off x="4146950" y="4460305"/>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23" name="TextBox 22"/>
            <p:cNvSpPr txBox="1"/>
            <p:nvPr/>
          </p:nvSpPr>
          <p:spPr>
            <a:xfrm>
              <a:off x="3066830" y="4440560"/>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24" name="TextBox 23"/>
            <p:cNvSpPr txBox="1"/>
            <p:nvPr/>
          </p:nvSpPr>
          <p:spPr>
            <a:xfrm>
              <a:off x="2080320" y="4420815"/>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sp>
          <p:nvSpPr>
            <p:cNvPr id="55" name="Isosceles Triangle 54"/>
            <p:cNvSpPr/>
            <p:nvPr/>
          </p:nvSpPr>
          <p:spPr bwMode="auto">
            <a:xfrm flipV="1">
              <a:off x="1072208" y="4296544"/>
              <a:ext cx="216024" cy="21602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208112" y="3648472"/>
              <a:ext cx="1296144" cy="646331"/>
            </a:xfrm>
            <a:prstGeom prst="rect">
              <a:avLst/>
            </a:prstGeom>
            <a:noFill/>
          </p:spPr>
          <p:txBody>
            <a:bodyPr wrap="square" rtlCol="0">
              <a:spAutoFit/>
            </a:bodyPr>
            <a:lstStyle/>
            <a:p>
              <a:pPr algn="r"/>
              <a:r>
                <a:rPr lang="en-US" sz="1800" dirty="0" smtClean="0"/>
                <a:t>E-NNI</a:t>
              </a:r>
            </a:p>
            <a:p>
              <a:pPr algn="r"/>
              <a:r>
                <a:rPr lang="en-US" sz="1800" dirty="0" smtClean="0"/>
                <a:t> UP MEPs</a:t>
              </a:r>
              <a:endParaRPr lang="en-GB" sz="1800" dirty="0"/>
            </a:p>
          </p:txBody>
        </p:sp>
        <p:cxnSp>
          <p:nvCxnSpPr>
            <p:cNvPr id="47" name="Straight Connector 46"/>
            <p:cNvCxnSpPr/>
            <p:nvPr/>
          </p:nvCxnSpPr>
          <p:spPr bwMode="auto">
            <a:xfrm>
              <a:off x="2296344" y="1992288"/>
              <a:ext cx="0"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48" name="Straight Connector 47"/>
            <p:cNvCxnSpPr/>
            <p:nvPr/>
          </p:nvCxnSpPr>
          <p:spPr bwMode="auto">
            <a:xfrm flipH="1">
              <a:off x="3304456" y="1992288"/>
              <a:ext cx="4392488"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57" name="TextBox 56"/>
            <p:cNvSpPr txBox="1"/>
            <p:nvPr/>
          </p:nvSpPr>
          <p:spPr>
            <a:xfrm>
              <a:off x="2296344"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1</a:t>
              </a:r>
              <a:endParaRPr lang="en-GB" sz="1400" dirty="0">
                <a:solidFill>
                  <a:srgbClr val="C00000"/>
                </a:solidFill>
              </a:endParaRPr>
            </a:p>
          </p:txBody>
        </p:sp>
        <p:sp>
          <p:nvSpPr>
            <p:cNvPr id="58" name="TextBox 57"/>
            <p:cNvSpPr txBox="1"/>
            <p:nvPr/>
          </p:nvSpPr>
          <p:spPr>
            <a:xfrm>
              <a:off x="3448472"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2</a:t>
              </a:r>
              <a:endParaRPr lang="en-GB" sz="1400" dirty="0">
                <a:solidFill>
                  <a:srgbClr val="C00000"/>
                </a:solidFill>
              </a:endParaRPr>
            </a:p>
          </p:txBody>
        </p:sp>
        <p:sp>
          <p:nvSpPr>
            <p:cNvPr id="52" name="Rectangle 51"/>
            <p:cNvSpPr/>
            <p:nvPr/>
          </p:nvSpPr>
          <p:spPr bwMode="auto">
            <a:xfrm flipH="1">
              <a:off x="7768952" y="4512568"/>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53" name="Rectangle 52"/>
            <p:cNvSpPr/>
            <p:nvPr/>
          </p:nvSpPr>
          <p:spPr bwMode="auto">
            <a:xfrm flipH="1">
              <a:off x="9785176"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 name="Rectangle 60"/>
            <p:cNvSpPr/>
            <p:nvPr/>
          </p:nvSpPr>
          <p:spPr bwMode="auto">
            <a:xfrm flipH="1">
              <a:off x="9785176"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flipH="1">
              <a:off x="9785176"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5" name="Rectangle 64"/>
            <p:cNvSpPr/>
            <p:nvPr/>
          </p:nvSpPr>
          <p:spPr bwMode="auto">
            <a:xfrm flipH="1">
              <a:off x="9785176"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6" name="Rectangle 65"/>
            <p:cNvSpPr/>
            <p:nvPr/>
          </p:nvSpPr>
          <p:spPr bwMode="auto">
            <a:xfrm flipH="1">
              <a:off x="9785176"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flipH="1">
              <a:off x="9785176"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flipH="1">
              <a:off x="8777064"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9" name="Rectangle 68"/>
            <p:cNvSpPr/>
            <p:nvPr/>
          </p:nvSpPr>
          <p:spPr bwMode="auto">
            <a:xfrm flipH="1">
              <a:off x="8777064"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0" name="Rectangle 69"/>
            <p:cNvSpPr/>
            <p:nvPr/>
          </p:nvSpPr>
          <p:spPr bwMode="auto">
            <a:xfrm flipH="1">
              <a:off x="8777064"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1" name="Rectangle 70"/>
            <p:cNvSpPr/>
            <p:nvPr/>
          </p:nvSpPr>
          <p:spPr bwMode="auto">
            <a:xfrm flipH="1">
              <a:off x="8777064"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flipH="1">
              <a:off x="8777064"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flipH="1">
              <a:off x="8777064" y="32164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4" name="Rectangle 73"/>
            <p:cNvSpPr/>
            <p:nvPr/>
          </p:nvSpPr>
          <p:spPr bwMode="auto">
            <a:xfrm flipH="1">
              <a:off x="7768952" y="429654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5" name="Rectangle 74"/>
            <p:cNvSpPr/>
            <p:nvPr/>
          </p:nvSpPr>
          <p:spPr bwMode="auto">
            <a:xfrm flipH="1">
              <a:off x="7768952" y="408052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6" name="Rectangle 75"/>
            <p:cNvSpPr/>
            <p:nvPr/>
          </p:nvSpPr>
          <p:spPr bwMode="auto">
            <a:xfrm flipH="1">
              <a:off x="7768952" y="38644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7" name="Rectangle 76"/>
            <p:cNvSpPr/>
            <p:nvPr/>
          </p:nvSpPr>
          <p:spPr bwMode="auto">
            <a:xfrm flipH="1">
              <a:off x="7768952" y="36484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8" name="Rectangle 77"/>
            <p:cNvSpPr/>
            <p:nvPr/>
          </p:nvSpPr>
          <p:spPr bwMode="auto">
            <a:xfrm flipH="1">
              <a:off x="7768952" y="34324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 name="Rectangle 79"/>
            <p:cNvSpPr/>
            <p:nvPr/>
          </p:nvSpPr>
          <p:spPr bwMode="auto">
            <a:xfrm flipH="1">
              <a:off x="7768952" y="5016624"/>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81" name="TextBox 80"/>
            <p:cNvSpPr txBox="1"/>
            <p:nvPr/>
          </p:nvSpPr>
          <p:spPr>
            <a:xfrm flipH="1">
              <a:off x="8916915" y="4903966"/>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82" name="TextBox 81"/>
            <p:cNvSpPr txBox="1"/>
            <p:nvPr/>
          </p:nvSpPr>
          <p:spPr>
            <a:xfrm flipH="1">
              <a:off x="7953501" y="4440560"/>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83" name="TextBox 82"/>
            <p:cNvSpPr txBox="1"/>
            <p:nvPr/>
          </p:nvSpPr>
          <p:spPr>
            <a:xfrm flipH="1">
              <a:off x="8911207" y="4440560"/>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84" name="TextBox 83"/>
            <p:cNvSpPr txBox="1"/>
            <p:nvPr/>
          </p:nvSpPr>
          <p:spPr>
            <a:xfrm flipH="1">
              <a:off x="9969725" y="4420815"/>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cxnSp>
          <p:nvCxnSpPr>
            <p:cNvPr id="88" name="Straight Connector 87"/>
            <p:cNvCxnSpPr/>
            <p:nvPr/>
          </p:nvCxnSpPr>
          <p:spPr bwMode="auto">
            <a:xfrm>
              <a:off x="10289232" y="1920280"/>
              <a:ext cx="0" cy="1296144"/>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89" name="Straight Connector 88"/>
            <p:cNvCxnSpPr/>
            <p:nvPr/>
          </p:nvCxnSpPr>
          <p:spPr bwMode="auto">
            <a:xfrm>
              <a:off x="5032648" y="2064296"/>
              <a:ext cx="4248472" cy="1152128"/>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91" name="TextBox 90"/>
            <p:cNvSpPr txBox="1"/>
            <p:nvPr/>
          </p:nvSpPr>
          <p:spPr>
            <a:xfrm flipH="1">
              <a:off x="9588399"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4</a:t>
              </a:r>
              <a:endParaRPr lang="en-GB" sz="1400" dirty="0">
                <a:solidFill>
                  <a:srgbClr val="C00000"/>
                </a:solidFill>
              </a:endParaRPr>
            </a:p>
          </p:txBody>
        </p:sp>
        <p:sp>
          <p:nvSpPr>
            <p:cNvPr id="92" name="TextBox 91"/>
            <p:cNvSpPr txBox="1"/>
            <p:nvPr/>
          </p:nvSpPr>
          <p:spPr>
            <a:xfrm flipH="1">
              <a:off x="8201000" y="2424336"/>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3</a:t>
              </a:r>
              <a:endParaRPr lang="en-GB" sz="1400" dirty="0">
                <a:solidFill>
                  <a:srgbClr val="C00000"/>
                </a:solidFill>
              </a:endParaRPr>
            </a:p>
          </p:txBody>
        </p:sp>
        <p:grpSp>
          <p:nvGrpSpPr>
            <p:cNvPr id="26" name="Group 184"/>
            <p:cNvGrpSpPr/>
            <p:nvPr/>
          </p:nvGrpSpPr>
          <p:grpSpPr>
            <a:xfrm>
              <a:off x="1216224" y="2352328"/>
              <a:ext cx="10153128" cy="56148"/>
              <a:chOff x="1216224" y="3576464"/>
              <a:chExt cx="10153128" cy="56148"/>
            </a:xfrm>
          </p:grpSpPr>
          <p:cxnSp>
            <p:nvCxnSpPr>
              <p:cNvPr id="183" name="Straight Connector 182"/>
              <p:cNvCxnSpPr/>
              <p:nvPr/>
            </p:nvCxnSpPr>
            <p:spPr bwMode="auto">
              <a:xfrm>
                <a:off x="1216224" y="3576464"/>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a:off x="1216224" y="3632612"/>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86" name="TextBox 185"/>
            <p:cNvSpPr txBox="1"/>
            <p:nvPr/>
          </p:nvSpPr>
          <p:spPr>
            <a:xfrm>
              <a:off x="496144" y="2208312"/>
              <a:ext cx="742511" cy="338554"/>
            </a:xfrm>
            <a:prstGeom prst="rect">
              <a:avLst/>
            </a:prstGeom>
            <a:noFill/>
          </p:spPr>
          <p:txBody>
            <a:bodyPr wrap="none" rtlCol="0">
              <a:spAutoFit/>
            </a:bodyPr>
            <a:lstStyle/>
            <a:p>
              <a:r>
                <a:rPr lang="en-US" sz="1600" dirty="0" smtClean="0"/>
                <a:t>E-NNI</a:t>
              </a:r>
            </a:p>
          </p:txBody>
        </p:sp>
        <p:sp>
          <p:nvSpPr>
            <p:cNvPr id="187" name="TextBox 186"/>
            <p:cNvSpPr txBox="1"/>
            <p:nvPr/>
          </p:nvSpPr>
          <p:spPr>
            <a:xfrm rot="16200000" flipH="1">
              <a:off x="1447345" y="3648764"/>
              <a:ext cx="504060" cy="215444"/>
            </a:xfrm>
            <a:prstGeom prst="rect">
              <a:avLst/>
            </a:prstGeom>
            <a:solidFill>
              <a:schemeClr val="bg1"/>
            </a:solidFill>
          </p:spPr>
          <p:txBody>
            <a:bodyPr wrap="square" lIns="0" tIns="0" rIns="0" bIns="0" rtlCol="0">
              <a:spAutoFit/>
            </a:bodyPr>
            <a:lstStyle/>
            <a:p>
              <a:pPr algn="ctr"/>
              <a:r>
                <a:rPr lang="en-US" sz="1400" dirty="0" smtClean="0"/>
                <a:t>CNP</a:t>
              </a:r>
              <a:endParaRPr lang="en-GB" sz="1400" dirty="0"/>
            </a:p>
          </p:txBody>
        </p:sp>
        <p:sp>
          <p:nvSpPr>
            <p:cNvPr id="190" name="TextBox 189"/>
            <p:cNvSpPr txBox="1"/>
            <p:nvPr/>
          </p:nvSpPr>
          <p:spPr>
            <a:xfrm rot="16200000" flipH="1">
              <a:off x="7327543" y="3828783"/>
              <a:ext cx="432048"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97" name="Rectangle 96"/>
            <p:cNvSpPr/>
            <p:nvPr/>
          </p:nvSpPr>
          <p:spPr bwMode="auto">
            <a:xfrm>
              <a:off x="1864296"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a:off x="1864296"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1864296"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2872408"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2872408"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2872408"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3880520"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3880520"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 name="Rectangle 110"/>
            <p:cNvSpPr/>
            <p:nvPr/>
          </p:nvSpPr>
          <p:spPr bwMode="auto">
            <a:xfrm>
              <a:off x="3880520"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flipH="1">
              <a:off x="4888631"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4888631"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4888631"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4888631"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4888631"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3" name="Rectangle 132"/>
            <p:cNvSpPr/>
            <p:nvPr/>
          </p:nvSpPr>
          <p:spPr bwMode="auto">
            <a:xfrm flipH="1">
              <a:off x="2872408"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flipH="1">
              <a:off x="2872408"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flipH="1">
              <a:off x="2872408"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flipH="1">
              <a:off x="2872408"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flipH="1">
              <a:off x="2872408"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flipH="1">
              <a:off x="1864296"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flipH="1">
              <a:off x="1864296"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flipH="1">
              <a:off x="1864296"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flipH="1">
              <a:off x="1864296"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Rectangle 142"/>
            <p:cNvSpPr/>
            <p:nvPr/>
          </p:nvSpPr>
          <p:spPr bwMode="auto">
            <a:xfrm flipH="1">
              <a:off x="1864296"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TextBox 160"/>
            <p:cNvSpPr txBox="1"/>
            <p:nvPr/>
          </p:nvSpPr>
          <p:spPr>
            <a:xfrm>
              <a:off x="3016424" y="5448672"/>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162" name="TextBox 161"/>
            <p:cNvSpPr txBox="1"/>
            <p:nvPr/>
          </p:nvSpPr>
          <p:spPr>
            <a:xfrm>
              <a:off x="4081099" y="5448672"/>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163" name="TextBox 162"/>
            <p:cNvSpPr txBox="1"/>
            <p:nvPr/>
          </p:nvSpPr>
          <p:spPr>
            <a:xfrm>
              <a:off x="2008312" y="5448672"/>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188" name="TextBox 187"/>
            <p:cNvSpPr txBox="1"/>
            <p:nvPr/>
          </p:nvSpPr>
          <p:spPr>
            <a:xfrm rot="16200000" flipH="1">
              <a:off x="1525159" y="598902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155" name="Rectangle 154"/>
            <p:cNvSpPr/>
            <p:nvPr/>
          </p:nvSpPr>
          <p:spPr bwMode="auto">
            <a:xfrm>
              <a:off x="3880520"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6" name="Rectangle 155"/>
            <p:cNvSpPr/>
            <p:nvPr/>
          </p:nvSpPr>
          <p:spPr bwMode="auto">
            <a:xfrm>
              <a:off x="3880520"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2872408"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8" name="Rectangle 167"/>
            <p:cNvSpPr/>
            <p:nvPr/>
          </p:nvSpPr>
          <p:spPr bwMode="auto">
            <a:xfrm>
              <a:off x="2872408"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3" name="Rectangle 172"/>
            <p:cNvSpPr/>
            <p:nvPr/>
          </p:nvSpPr>
          <p:spPr bwMode="auto">
            <a:xfrm>
              <a:off x="1864296"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6" name="Rectangle 175"/>
            <p:cNvSpPr/>
            <p:nvPr/>
          </p:nvSpPr>
          <p:spPr bwMode="auto">
            <a:xfrm>
              <a:off x="1864296"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81" name="Straight Connector 180"/>
            <p:cNvCxnSpPr/>
            <p:nvPr/>
          </p:nvCxnSpPr>
          <p:spPr bwMode="auto">
            <a:xfrm>
              <a:off x="2368352"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a:off x="3376464"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a:off x="4384576"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3" name="Rectangle 192"/>
            <p:cNvSpPr/>
            <p:nvPr/>
          </p:nvSpPr>
          <p:spPr bwMode="auto">
            <a:xfrm>
              <a:off x="3880520"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4" name="Rectangle 193"/>
            <p:cNvSpPr/>
            <p:nvPr/>
          </p:nvSpPr>
          <p:spPr bwMode="auto">
            <a:xfrm>
              <a:off x="2872408"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7" name="Rectangle 196"/>
            <p:cNvSpPr/>
            <p:nvPr/>
          </p:nvSpPr>
          <p:spPr bwMode="auto">
            <a:xfrm>
              <a:off x="1864296"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8" name="Rectangle 197"/>
            <p:cNvSpPr/>
            <p:nvPr/>
          </p:nvSpPr>
          <p:spPr bwMode="auto">
            <a:xfrm>
              <a:off x="3880520"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9" name="Rectangle 198"/>
            <p:cNvSpPr/>
            <p:nvPr/>
          </p:nvSpPr>
          <p:spPr bwMode="auto">
            <a:xfrm>
              <a:off x="2872408"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0" name="Rectangle 199"/>
            <p:cNvSpPr/>
            <p:nvPr/>
          </p:nvSpPr>
          <p:spPr bwMode="auto">
            <a:xfrm>
              <a:off x="1864296"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1" name="Rectangle 200"/>
            <p:cNvSpPr/>
            <p:nvPr/>
          </p:nvSpPr>
          <p:spPr bwMode="auto">
            <a:xfrm>
              <a:off x="3880520"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2" name="Rectangle 201"/>
            <p:cNvSpPr/>
            <p:nvPr/>
          </p:nvSpPr>
          <p:spPr bwMode="auto">
            <a:xfrm>
              <a:off x="2872408"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3" name="Rectangle 202"/>
            <p:cNvSpPr/>
            <p:nvPr/>
          </p:nvSpPr>
          <p:spPr bwMode="auto">
            <a:xfrm>
              <a:off x="1864296"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5" name="TextBox 204"/>
            <p:cNvSpPr txBox="1"/>
            <p:nvPr/>
          </p:nvSpPr>
          <p:spPr>
            <a:xfrm rot="5400000" flipV="1">
              <a:off x="1447864" y="7028967"/>
              <a:ext cx="564578" cy="307777"/>
            </a:xfrm>
            <a:prstGeom prst="rect">
              <a:avLst/>
            </a:prstGeom>
            <a:noFill/>
          </p:spPr>
          <p:txBody>
            <a:bodyPr wrap="none" rtlCol="0" anchor="ctr">
              <a:spAutoFit/>
            </a:bodyPr>
            <a:lstStyle/>
            <a:p>
              <a:pPr algn="ctr"/>
              <a:r>
                <a:rPr lang="en-US" sz="1400" dirty="0" smtClean="0"/>
                <a:t>CBP</a:t>
              </a:r>
              <a:endParaRPr lang="en-GB" sz="1400" dirty="0"/>
            </a:p>
          </p:txBody>
        </p:sp>
        <p:sp>
          <p:nvSpPr>
            <p:cNvPr id="206" name="Rectangle 205"/>
            <p:cNvSpPr/>
            <p:nvPr/>
          </p:nvSpPr>
          <p:spPr bwMode="auto">
            <a:xfrm>
              <a:off x="1864296" y="7461596"/>
              <a:ext cx="3960440" cy="5073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ea typeface="MS PGothic" pitchFamily="34" charset="-128"/>
                </a:rPr>
                <a:t>8.6 TESI Relay</a:t>
              </a:r>
              <a:endParaRPr kumimoji="0" lang="en-GB" sz="1050" b="1" i="0" u="none" strike="noStrike" cap="none" normalizeH="0" baseline="0" dirty="0" smtClean="0">
                <a:ln>
                  <a:noFill/>
                </a:ln>
                <a:solidFill>
                  <a:schemeClr val="tx1"/>
                </a:solidFill>
                <a:effectLst/>
                <a:latin typeface="Arial" charset="0"/>
                <a:ea typeface="MS PGothic" pitchFamily="34" charset="-128"/>
              </a:endParaRPr>
            </a:p>
          </p:txBody>
        </p:sp>
        <p:sp>
          <p:nvSpPr>
            <p:cNvPr id="208" name="Rectangle 207"/>
            <p:cNvSpPr/>
            <p:nvPr/>
          </p:nvSpPr>
          <p:spPr bwMode="auto">
            <a:xfrm>
              <a:off x="4888632"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9" name="Rectangle 208"/>
            <p:cNvSpPr/>
            <p:nvPr/>
          </p:nvSpPr>
          <p:spPr bwMode="auto">
            <a:xfrm>
              <a:off x="4888632"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0" name="Rectangle 209"/>
            <p:cNvSpPr/>
            <p:nvPr/>
          </p:nvSpPr>
          <p:spPr bwMode="auto">
            <a:xfrm>
              <a:off x="4888632"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1" name="TextBox 210"/>
            <p:cNvSpPr txBox="1"/>
            <p:nvPr/>
          </p:nvSpPr>
          <p:spPr>
            <a:xfrm rot="5400000">
              <a:off x="4765519" y="375677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212" name="Freeform 211"/>
            <p:cNvSpPr/>
            <p:nvPr/>
          </p:nvSpPr>
          <p:spPr bwMode="auto">
            <a:xfrm>
              <a:off x="4359729" y="3238939"/>
              <a:ext cx="963385" cy="3575958"/>
            </a:xfrm>
            <a:custGeom>
              <a:avLst/>
              <a:gdLst>
                <a:gd name="connsiteX0" fmla="*/ 0 w 963385"/>
                <a:gd name="connsiteY0" fmla="*/ 195943 h 3575958"/>
                <a:gd name="connsiteX1" fmla="*/ 0 w 963385"/>
                <a:gd name="connsiteY1" fmla="*/ 0 h 3575958"/>
                <a:gd name="connsiteX2" fmla="*/ 947057 w 963385"/>
                <a:gd name="connsiteY2" fmla="*/ 0 h 3575958"/>
                <a:gd name="connsiteX3" fmla="*/ 963385 w 963385"/>
                <a:gd name="connsiteY3" fmla="*/ 3575958 h 3575958"/>
              </a:gdLst>
              <a:ahLst/>
              <a:cxnLst>
                <a:cxn ang="0">
                  <a:pos x="connsiteX0" y="connsiteY0"/>
                </a:cxn>
                <a:cxn ang="0">
                  <a:pos x="connsiteX1" y="connsiteY1"/>
                </a:cxn>
                <a:cxn ang="0">
                  <a:pos x="connsiteX2" y="connsiteY2"/>
                </a:cxn>
                <a:cxn ang="0">
                  <a:pos x="connsiteX3" y="connsiteY3"/>
                </a:cxn>
              </a:cxnLst>
              <a:rect l="l" t="t" r="r" b="b"/>
              <a:pathLst>
                <a:path w="963385" h="3575958">
                  <a:moveTo>
                    <a:pt x="0" y="195943"/>
                  </a:moveTo>
                  <a:lnTo>
                    <a:pt x="0" y="0"/>
                  </a:lnTo>
                  <a:lnTo>
                    <a:pt x="947057" y="0"/>
                  </a:lnTo>
                  <a:cubicBezTo>
                    <a:pt x="952500" y="1191986"/>
                    <a:pt x="957942" y="2383972"/>
                    <a:pt x="963385" y="3575958"/>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13" name="Rectangle 212"/>
            <p:cNvSpPr/>
            <p:nvPr/>
          </p:nvSpPr>
          <p:spPr bwMode="auto">
            <a:xfrm>
              <a:off x="7768952"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4" name="Rectangle 213"/>
            <p:cNvSpPr/>
            <p:nvPr/>
          </p:nvSpPr>
          <p:spPr bwMode="auto">
            <a:xfrm>
              <a:off x="7768952"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5" name="Rectangle 214"/>
            <p:cNvSpPr/>
            <p:nvPr/>
          </p:nvSpPr>
          <p:spPr bwMode="auto">
            <a:xfrm>
              <a:off x="7768952"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6" name="Rectangle 215"/>
            <p:cNvSpPr/>
            <p:nvPr/>
          </p:nvSpPr>
          <p:spPr bwMode="auto">
            <a:xfrm>
              <a:off x="8777064"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7" name="Rectangle 216"/>
            <p:cNvSpPr/>
            <p:nvPr/>
          </p:nvSpPr>
          <p:spPr bwMode="auto">
            <a:xfrm>
              <a:off x="8777064"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8" name="Rectangle 217"/>
            <p:cNvSpPr/>
            <p:nvPr/>
          </p:nvSpPr>
          <p:spPr bwMode="auto">
            <a:xfrm>
              <a:off x="8777064"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9" name="Rectangle 218"/>
            <p:cNvSpPr/>
            <p:nvPr/>
          </p:nvSpPr>
          <p:spPr bwMode="auto">
            <a:xfrm>
              <a:off x="9785176" y="55206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0" name="Rectangle 219"/>
            <p:cNvSpPr/>
            <p:nvPr/>
          </p:nvSpPr>
          <p:spPr bwMode="auto">
            <a:xfrm>
              <a:off x="9785176" y="57367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1" name="Rectangle 220"/>
            <p:cNvSpPr/>
            <p:nvPr/>
          </p:nvSpPr>
          <p:spPr bwMode="auto">
            <a:xfrm>
              <a:off x="9785176" y="59527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2" name="Rectangle 221"/>
            <p:cNvSpPr/>
            <p:nvPr/>
          </p:nvSpPr>
          <p:spPr bwMode="auto">
            <a:xfrm flipH="1">
              <a:off x="9785176"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3" name="Rectangle 222"/>
            <p:cNvSpPr/>
            <p:nvPr/>
          </p:nvSpPr>
          <p:spPr bwMode="auto">
            <a:xfrm flipH="1">
              <a:off x="9785176"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4" name="Rectangle 223"/>
            <p:cNvSpPr/>
            <p:nvPr/>
          </p:nvSpPr>
          <p:spPr bwMode="auto">
            <a:xfrm flipH="1">
              <a:off x="9785176"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5" name="Rectangle 224"/>
            <p:cNvSpPr/>
            <p:nvPr/>
          </p:nvSpPr>
          <p:spPr bwMode="auto">
            <a:xfrm flipH="1">
              <a:off x="9785176"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6" name="Rectangle 225"/>
            <p:cNvSpPr/>
            <p:nvPr/>
          </p:nvSpPr>
          <p:spPr bwMode="auto">
            <a:xfrm flipH="1">
              <a:off x="9785176"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8" name="Rectangle 227"/>
            <p:cNvSpPr/>
            <p:nvPr/>
          </p:nvSpPr>
          <p:spPr bwMode="auto">
            <a:xfrm flipH="1">
              <a:off x="8777064"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9" name="Rectangle 228"/>
            <p:cNvSpPr/>
            <p:nvPr/>
          </p:nvSpPr>
          <p:spPr bwMode="auto">
            <a:xfrm flipH="1">
              <a:off x="8777064"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0" name="Rectangle 229"/>
            <p:cNvSpPr/>
            <p:nvPr/>
          </p:nvSpPr>
          <p:spPr bwMode="auto">
            <a:xfrm flipH="1">
              <a:off x="8777064"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1" name="Rectangle 230"/>
            <p:cNvSpPr/>
            <p:nvPr/>
          </p:nvSpPr>
          <p:spPr bwMode="auto">
            <a:xfrm flipH="1">
              <a:off x="8777064"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2" name="Rectangle 231"/>
            <p:cNvSpPr/>
            <p:nvPr/>
          </p:nvSpPr>
          <p:spPr bwMode="auto">
            <a:xfrm flipH="1">
              <a:off x="8777064"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4" name="Rectangle 233"/>
            <p:cNvSpPr/>
            <p:nvPr/>
          </p:nvSpPr>
          <p:spPr bwMode="auto">
            <a:xfrm flipH="1">
              <a:off x="6760840"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5" name="Rectangle 234"/>
            <p:cNvSpPr/>
            <p:nvPr/>
          </p:nvSpPr>
          <p:spPr bwMode="auto">
            <a:xfrm flipH="1">
              <a:off x="6760840"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6" name="Rectangle 235"/>
            <p:cNvSpPr/>
            <p:nvPr/>
          </p:nvSpPr>
          <p:spPr bwMode="auto">
            <a:xfrm flipH="1">
              <a:off x="6760840"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7" name="Rectangle 236"/>
            <p:cNvSpPr/>
            <p:nvPr/>
          </p:nvSpPr>
          <p:spPr bwMode="auto">
            <a:xfrm flipH="1">
              <a:off x="6760840"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8" name="Rectangle 237"/>
            <p:cNvSpPr/>
            <p:nvPr/>
          </p:nvSpPr>
          <p:spPr bwMode="auto">
            <a:xfrm flipH="1">
              <a:off x="6760840"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0" name="TextBox 239"/>
            <p:cNvSpPr txBox="1"/>
            <p:nvPr/>
          </p:nvSpPr>
          <p:spPr>
            <a:xfrm rot="5400000">
              <a:off x="10650429" y="5989021"/>
              <a:ext cx="432052" cy="215444"/>
            </a:xfrm>
            <a:prstGeom prst="rect">
              <a:avLst/>
            </a:prstGeom>
            <a:solidFill>
              <a:schemeClr val="bg1"/>
            </a:solidFill>
          </p:spPr>
          <p:txBody>
            <a:bodyPr wrap="square" lIns="0" tIns="0" rIns="0" bIns="0" rtlCol="0">
              <a:spAutoFit/>
            </a:bodyPr>
            <a:lstStyle/>
            <a:p>
              <a:pPr algn="ctr"/>
              <a:r>
                <a:rPr lang="en-US" sz="1400" dirty="0" smtClean="0"/>
                <a:t>PIP</a:t>
              </a:r>
              <a:endParaRPr lang="en-GB" sz="1400" dirty="0"/>
            </a:p>
          </p:txBody>
        </p:sp>
        <p:sp>
          <p:nvSpPr>
            <p:cNvPr id="241" name="Rectangle 240"/>
            <p:cNvSpPr/>
            <p:nvPr/>
          </p:nvSpPr>
          <p:spPr bwMode="auto">
            <a:xfrm>
              <a:off x="9785176"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2" name="Rectangle 241"/>
            <p:cNvSpPr/>
            <p:nvPr/>
          </p:nvSpPr>
          <p:spPr bwMode="auto">
            <a:xfrm>
              <a:off x="9785176"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3" name="Rectangle 242"/>
            <p:cNvSpPr/>
            <p:nvPr/>
          </p:nvSpPr>
          <p:spPr bwMode="auto">
            <a:xfrm>
              <a:off x="8777064"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4" name="Rectangle 243"/>
            <p:cNvSpPr/>
            <p:nvPr/>
          </p:nvSpPr>
          <p:spPr bwMode="auto">
            <a:xfrm>
              <a:off x="8777064"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5" name="Rectangle 244"/>
            <p:cNvSpPr/>
            <p:nvPr/>
          </p:nvSpPr>
          <p:spPr bwMode="auto">
            <a:xfrm>
              <a:off x="7768952" y="63847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6" name="Rectangle 245"/>
            <p:cNvSpPr/>
            <p:nvPr/>
          </p:nvSpPr>
          <p:spPr bwMode="auto">
            <a:xfrm>
              <a:off x="7768952" y="61687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47" name="Straight Connector 246"/>
            <p:cNvCxnSpPr/>
            <p:nvPr/>
          </p:nvCxnSpPr>
          <p:spPr bwMode="auto">
            <a:xfrm>
              <a:off x="8273008"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8" name="Straight Connector 247"/>
            <p:cNvCxnSpPr/>
            <p:nvPr/>
          </p:nvCxnSpPr>
          <p:spPr bwMode="auto">
            <a:xfrm>
              <a:off x="9281120"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9" name="Straight Connector 248"/>
            <p:cNvCxnSpPr/>
            <p:nvPr/>
          </p:nvCxnSpPr>
          <p:spPr bwMode="auto">
            <a:xfrm>
              <a:off x="10289232" y="660080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50" name="Rectangle 249"/>
            <p:cNvSpPr/>
            <p:nvPr/>
          </p:nvSpPr>
          <p:spPr bwMode="auto">
            <a:xfrm>
              <a:off x="9785176"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1" name="Rectangle 250"/>
            <p:cNvSpPr/>
            <p:nvPr/>
          </p:nvSpPr>
          <p:spPr bwMode="auto">
            <a:xfrm>
              <a:off x="8777064"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2" name="Rectangle 251"/>
            <p:cNvSpPr/>
            <p:nvPr/>
          </p:nvSpPr>
          <p:spPr bwMode="auto">
            <a:xfrm>
              <a:off x="7768952"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3" name="Rectangle 252"/>
            <p:cNvSpPr/>
            <p:nvPr/>
          </p:nvSpPr>
          <p:spPr bwMode="auto">
            <a:xfrm>
              <a:off x="9785176"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4" name="Rectangle 253"/>
            <p:cNvSpPr/>
            <p:nvPr/>
          </p:nvSpPr>
          <p:spPr bwMode="auto">
            <a:xfrm>
              <a:off x="8777064"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5" name="Rectangle 254"/>
            <p:cNvSpPr/>
            <p:nvPr/>
          </p:nvSpPr>
          <p:spPr bwMode="auto">
            <a:xfrm>
              <a:off x="7768952"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6" name="Rectangle 255"/>
            <p:cNvSpPr/>
            <p:nvPr/>
          </p:nvSpPr>
          <p:spPr bwMode="auto">
            <a:xfrm>
              <a:off x="9785176"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7" name="Rectangle 256"/>
            <p:cNvSpPr/>
            <p:nvPr/>
          </p:nvSpPr>
          <p:spPr bwMode="auto">
            <a:xfrm>
              <a:off x="8777064"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8" name="Rectangle 257"/>
            <p:cNvSpPr/>
            <p:nvPr/>
          </p:nvSpPr>
          <p:spPr bwMode="auto">
            <a:xfrm>
              <a:off x="7768952"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9" name="TextBox 258"/>
            <p:cNvSpPr txBox="1"/>
            <p:nvPr/>
          </p:nvSpPr>
          <p:spPr>
            <a:xfrm rot="16200000" flipH="1" flipV="1">
              <a:off x="10573134" y="7028967"/>
              <a:ext cx="564578" cy="307777"/>
            </a:xfrm>
            <a:prstGeom prst="rect">
              <a:avLst/>
            </a:prstGeom>
            <a:noFill/>
          </p:spPr>
          <p:txBody>
            <a:bodyPr wrap="none" rtlCol="0" anchor="ctr">
              <a:spAutoFit/>
            </a:bodyPr>
            <a:lstStyle/>
            <a:p>
              <a:pPr algn="ctr"/>
              <a:r>
                <a:rPr lang="en-US" sz="1400" dirty="0" smtClean="0"/>
                <a:t>CBP</a:t>
              </a:r>
              <a:endParaRPr lang="en-GB" sz="1400" dirty="0"/>
            </a:p>
          </p:txBody>
        </p:sp>
        <p:sp>
          <p:nvSpPr>
            <p:cNvPr id="260" name="Rectangle 259"/>
            <p:cNvSpPr/>
            <p:nvPr/>
          </p:nvSpPr>
          <p:spPr bwMode="auto">
            <a:xfrm>
              <a:off x="6760840" y="7461596"/>
              <a:ext cx="3960440" cy="5073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ea typeface="MS PGothic" pitchFamily="34" charset="-128"/>
                </a:rPr>
                <a:t>8.6 </a:t>
              </a:r>
              <a:r>
                <a:rPr kumimoji="0" lang="en-US" sz="1050" b="1" i="0" u="none" strike="noStrike" cap="none" normalizeH="0" baseline="0" dirty="0" err="1" smtClean="0">
                  <a:ln>
                    <a:noFill/>
                  </a:ln>
                  <a:solidFill>
                    <a:schemeClr val="tx1"/>
                  </a:solidFill>
                  <a:effectLst/>
                  <a:latin typeface="Arial" charset="0"/>
                  <a:ea typeface="MS PGothic" pitchFamily="34" charset="-128"/>
                </a:rPr>
                <a:t>TESIRelay</a:t>
              </a:r>
              <a:endParaRPr kumimoji="0" lang="en-GB" sz="1050" b="1" i="0" u="none" strike="noStrike" cap="none" normalizeH="0" baseline="0" dirty="0" smtClean="0">
                <a:ln>
                  <a:noFill/>
                </a:ln>
                <a:solidFill>
                  <a:schemeClr val="tx1"/>
                </a:solidFill>
                <a:effectLst/>
                <a:latin typeface="Arial" charset="0"/>
                <a:ea typeface="MS PGothic" pitchFamily="34" charset="-128"/>
              </a:endParaRPr>
            </a:p>
          </p:txBody>
        </p:sp>
        <p:sp>
          <p:nvSpPr>
            <p:cNvPr id="261" name="Rectangle 260"/>
            <p:cNvSpPr/>
            <p:nvPr/>
          </p:nvSpPr>
          <p:spPr bwMode="auto">
            <a:xfrm>
              <a:off x="6760840" y="68168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2" name="Rectangle 261"/>
            <p:cNvSpPr/>
            <p:nvPr/>
          </p:nvSpPr>
          <p:spPr bwMode="auto">
            <a:xfrm>
              <a:off x="6760840" y="70328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3" name="Rectangle 262"/>
            <p:cNvSpPr/>
            <p:nvPr/>
          </p:nvSpPr>
          <p:spPr bwMode="auto">
            <a:xfrm>
              <a:off x="6760840" y="72488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4" name="TextBox 163"/>
            <p:cNvSpPr txBox="1"/>
            <p:nvPr/>
          </p:nvSpPr>
          <p:spPr>
            <a:xfrm flipH="1">
              <a:off x="8972386" y="5448672"/>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165" name="TextBox 164"/>
            <p:cNvSpPr txBox="1"/>
            <p:nvPr/>
          </p:nvSpPr>
          <p:spPr>
            <a:xfrm flipH="1">
              <a:off x="7919125" y="5448672"/>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166" name="TextBox 165"/>
            <p:cNvSpPr txBox="1"/>
            <p:nvPr/>
          </p:nvSpPr>
          <p:spPr>
            <a:xfrm flipH="1">
              <a:off x="9905733" y="5448672"/>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264" name="Freeform 263"/>
            <p:cNvSpPr/>
            <p:nvPr/>
          </p:nvSpPr>
          <p:spPr bwMode="auto">
            <a:xfrm flipH="1">
              <a:off x="7192888" y="3240866"/>
              <a:ext cx="963385" cy="3575958"/>
            </a:xfrm>
            <a:custGeom>
              <a:avLst/>
              <a:gdLst>
                <a:gd name="connsiteX0" fmla="*/ 0 w 963385"/>
                <a:gd name="connsiteY0" fmla="*/ 195943 h 3575958"/>
                <a:gd name="connsiteX1" fmla="*/ 0 w 963385"/>
                <a:gd name="connsiteY1" fmla="*/ 0 h 3575958"/>
                <a:gd name="connsiteX2" fmla="*/ 947057 w 963385"/>
                <a:gd name="connsiteY2" fmla="*/ 0 h 3575958"/>
                <a:gd name="connsiteX3" fmla="*/ 963385 w 963385"/>
                <a:gd name="connsiteY3" fmla="*/ 3575958 h 3575958"/>
              </a:gdLst>
              <a:ahLst/>
              <a:cxnLst>
                <a:cxn ang="0">
                  <a:pos x="connsiteX0" y="connsiteY0"/>
                </a:cxn>
                <a:cxn ang="0">
                  <a:pos x="connsiteX1" y="connsiteY1"/>
                </a:cxn>
                <a:cxn ang="0">
                  <a:pos x="connsiteX2" y="connsiteY2"/>
                </a:cxn>
                <a:cxn ang="0">
                  <a:pos x="connsiteX3" y="connsiteY3"/>
                </a:cxn>
              </a:cxnLst>
              <a:rect l="l" t="t" r="r" b="b"/>
              <a:pathLst>
                <a:path w="963385" h="3575958">
                  <a:moveTo>
                    <a:pt x="0" y="195943"/>
                  </a:moveTo>
                  <a:lnTo>
                    <a:pt x="0" y="0"/>
                  </a:lnTo>
                  <a:lnTo>
                    <a:pt x="947057" y="0"/>
                  </a:lnTo>
                  <a:cubicBezTo>
                    <a:pt x="952500" y="1191986"/>
                    <a:pt x="957942" y="2383972"/>
                    <a:pt x="963385" y="3575958"/>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65" name="TextBox 264"/>
            <p:cNvSpPr txBox="1"/>
            <p:nvPr/>
          </p:nvSpPr>
          <p:spPr>
            <a:xfrm rot="5400000">
              <a:off x="10634171" y="3720767"/>
              <a:ext cx="504060" cy="215444"/>
            </a:xfrm>
            <a:prstGeom prst="rect">
              <a:avLst/>
            </a:prstGeom>
            <a:solidFill>
              <a:schemeClr val="bg1"/>
            </a:solidFill>
          </p:spPr>
          <p:txBody>
            <a:bodyPr wrap="square" lIns="0" tIns="0" rIns="0" bIns="0" rtlCol="0">
              <a:spAutoFit/>
            </a:bodyPr>
            <a:lstStyle/>
            <a:p>
              <a:pPr algn="ctr"/>
              <a:r>
                <a:rPr lang="en-US" sz="1400" dirty="0" smtClean="0"/>
                <a:t>CNP</a:t>
              </a:r>
              <a:endParaRPr lang="en-GB" sz="1400" dirty="0"/>
            </a:p>
          </p:txBody>
        </p:sp>
        <p:sp>
          <p:nvSpPr>
            <p:cNvPr id="272" name="Freeform 271"/>
            <p:cNvSpPr/>
            <p:nvPr/>
          </p:nvSpPr>
          <p:spPr bwMode="auto">
            <a:xfrm>
              <a:off x="5608712" y="7176864"/>
              <a:ext cx="1368152" cy="1800200"/>
            </a:xfrm>
            <a:custGeom>
              <a:avLst/>
              <a:gdLst>
                <a:gd name="connsiteX0" fmla="*/ 0 w 1547446"/>
                <a:gd name="connsiteY0" fmla="*/ 23446 h 4325816"/>
                <a:gd name="connsiteX1" fmla="*/ 0 w 1547446"/>
                <a:gd name="connsiteY1" fmla="*/ 4314092 h 4325816"/>
                <a:gd name="connsiteX2" fmla="*/ 1524000 w 1547446"/>
                <a:gd name="connsiteY2" fmla="*/ 4325816 h 4325816"/>
                <a:gd name="connsiteX3" fmla="*/ 1547446 w 1547446"/>
                <a:gd name="connsiteY3" fmla="*/ 0 h 4325816"/>
              </a:gdLst>
              <a:ahLst/>
              <a:cxnLst>
                <a:cxn ang="0">
                  <a:pos x="connsiteX0" y="connsiteY0"/>
                </a:cxn>
                <a:cxn ang="0">
                  <a:pos x="connsiteX1" y="connsiteY1"/>
                </a:cxn>
                <a:cxn ang="0">
                  <a:pos x="connsiteX2" y="connsiteY2"/>
                </a:cxn>
                <a:cxn ang="0">
                  <a:pos x="connsiteX3" y="connsiteY3"/>
                </a:cxn>
              </a:cxnLst>
              <a:rect l="l" t="t" r="r" b="b"/>
              <a:pathLst>
                <a:path w="1547446" h="4325816">
                  <a:moveTo>
                    <a:pt x="0" y="23446"/>
                  </a:moveTo>
                  <a:lnTo>
                    <a:pt x="0" y="4314092"/>
                  </a:lnTo>
                  <a:lnTo>
                    <a:pt x="1524000" y="4325816"/>
                  </a:lnTo>
                  <a:lnTo>
                    <a:pt x="1547446" y="0"/>
                  </a:lnTo>
                </a:path>
              </a:pathLst>
            </a:custGeom>
            <a:noFill/>
            <a:ln w="762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73" name="TextBox 272"/>
            <p:cNvSpPr txBox="1"/>
            <p:nvPr/>
          </p:nvSpPr>
          <p:spPr>
            <a:xfrm rot="16200000" flipH="1">
              <a:off x="1525159" y="8509299"/>
              <a:ext cx="432052" cy="215444"/>
            </a:xfrm>
            <a:prstGeom prst="rect">
              <a:avLst/>
            </a:prstGeom>
            <a:solidFill>
              <a:schemeClr val="bg1"/>
            </a:solidFill>
          </p:spPr>
          <p:txBody>
            <a:bodyPr wrap="square" lIns="0" tIns="0" rIns="0" bIns="0" rtlCol="0">
              <a:spAutoFit/>
            </a:bodyPr>
            <a:lstStyle/>
            <a:p>
              <a:pPr algn="ctr"/>
              <a:r>
                <a:rPr lang="en-US" sz="1400" dirty="0" smtClean="0"/>
                <a:t>PNP</a:t>
              </a:r>
              <a:endParaRPr lang="en-GB" sz="1400" dirty="0"/>
            </a:p>
          </p:txBody>
        </p:sp>
        <p:sp>
          <p:nvSpPr>
            <p:cNvPr id="59" name="TextBox 58"/>
            <p:cNvSpPr txBox="1"/>
            <p:nvPr/>
          </p:nvSpPr>
          <p:spPr>
            <a:xfrm>
              <a:off x="5680720" y="8453844"/>
              <a:ext cx="1224136" cy="523220"/>
            </a:xfrm>
            <a:prstGeom prst="rect">
              <a:avLst/>
            </a:prstGeom>
            <a:noFill/>
          </p:spPr>
          <p:txBody>
            <a:bodyPr wrap="square" rtlCol="0">
              <a:spAutoFit/>
            </a:bodyPr>
            <a:lstStyle/>
            <a:p>
              <a:pPr algn="ctr"/>
              <a:r>
                <a:rPr lang="en-US" sz="1400" dirty="0" smtClean="0">
                  <a:solidFill>
                    <a:srgbClr val="C00000"/>
                  </a:solidFill>
                </a:rPr>
                <a:t>Intra-DAS TESI</a:t>
              </a:r>
              <a:endParaRPr lang="en-GB" sz="1400" dirty="0">
                <a:solidFill>
                  <a:srgbClr val="C00000"/>
                </a:solidFill>
              </a:endParaRPr>
            </a:p>
          </p:txBody>
        </p:sp>
        <p:cxnSp>
          <p:nvCxnSpPr>
            <p:cNvPr id="280" name="Straight Connector 279"/>
            <p:cNvCxnSpPr/>
            <p:nvPr/>
          </p:nvCxnSpPr>
          <p:spPr bwMode="auto">
            <a:xfrm>
              <a:off x="9065096" y="7824936"/>
              <a:ext cx="0" cy="1776264"/>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cxnSp>
          <p:nvCxnSpPr>
            <p:cNvPr id="291" name="Straight Connector 290"/>
            <p:cNvCxnSpPr/>
            <p:nvPr/>
          </p:nvCxnSpPr>
          <p:spPr bwMode="auto">
            <a:xfrm>
              <a:off x="2080320" y="7488832"/>
              <a:ext cx="0" cy="2136304"/>
            </a:xfrm>
            <a:prstGeom prst="line">
              <a:avLst/>
            </a:prstGeom>
            <a:solidFill>
              <a:schemeClr val="accent1"/>
            </a:solidFill>
            <a:ln w="76200" cap="flat" cmpd="sng" algn="ctr">
              <a:solidFill>
                <a:schemeClr val="tx1">
                  <a:lumMod val="65000"/>
                  <a:lumOff val="35000"/>
                </a:schemeClr>
              </a:solidFill>
              <a:prstDash val="solid"/>
              <a:round/>
              <a:headEnd type="none" w="med" len="med"/>
              <a:tailEnd type="none" w="med" len="med"/>
            </a:ln>
            <a:effectLst/>
          </p:spPr>
        </p:cxnSp>
        <p:sp>
          <p:nvSpPr>
            <p:cNvPr id="294" name="TextBox 293"/>
            <p:cNvSpPr txBox="1"/>
            <p:nvPr/>
          </p:nvSpPr>
          <p:spPr>
            <a:xfrm>
              <a:off x="6112768" y="9193088"/>
              <a:ext cx="2232248" cy="307777"/>
            </a:xfrm>
            <a:prstGeom prst="rect">
              <a:avLst/>
            </a:prstGeom>
            <a:noFill/>
          </p:spPr>
          <p:txBody>
            <a:bodyPr wrap="square" rtlCol="0">
              <a:spAutoFit/>
            </a:bodyPr>
            <a:lstStyle/>
            <a:p>
              <a:pPr algn="ctr"/>
              <a:r>
                <a:rPr lang="en-US" sz="1400" dirty="0" smtClean="0">
                  <a:solidFill>
                    <a:schemeClr val="tx1">
                      <a:lumMod val="65000"/>
                      <a:lumOff val="35000"/>
                    </a:schemeClr>
                  </a:solidFill>
                </a:rPr>
                <a:t>Protection TESI</a:t>
              </a:r>
              <a:endParaRPr lang="en-GB" sz="1400" dirty="0">
                <a:solidFill>
                  <a:schemeClr val="tx1">
                    <a:lumMod val="65000"/>
                    <a:lumOff val="35000"/>
                  </a:schemeClr>
                </a:solidFill>
              </a:endParaRPr>
            </a:p>
          </p:txBody>
        </p:sp>
        <p:sp>
          <p:nvSpPr>
            <p:cNvPr id="227" name="TextBox 226"/>
            <p:cNvSpPr txBox="1"/>
            <p:nvPr/>
          </p:nvSpPr>
          <p:spPr>
            <a:xfrm>
              <a:off x="2358734" y="9121080"/>
              <a:ext cx="700833"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233" name="TextBox 232"/>
            <p:cNvSpPr txBox="1"/>
            <p:nvPr/>
          </p:nvSpPr>
          <p:spPr>
            <a:xfrm>
              <a:off x="3366846" y="9121080"/>
              <a:ext cx="710451" cy="523220"/>
            </a:xfrm>
            <a:prstGeom prst="rect">
              <a:avLst/>
            </a:prstGeom>
            <a:noFill/>
          </p:spPr>
          <p:txBody>
            <a:bodyPr wrap="none" rtlCol="0">
              <a:spAutoFit/>
            </a:bodyPr>
            <a:lstStyle/>
            <a:p>
              <a:r>
                <a:rPr lang="en-US" sz="1400" dirty="0" smtClean="0"/>
                <a:t>I-NNI</a:t>
              </a:r>
            </a:p>
            <a:p>
              <a:r>
                <a:rPr lang="en-US" sz="1400" dirty="0" smtClean="0"/>
                <a:t>Link b</a:t>
              </a:r>
              <a:endParaRPr lang="en-GB" sz="1400" dirty="0"/>
            </a:p>
          </p:txBody>
        </p:sp>
        <p:cxnSp>
          <p:nvCxnSpPr>
            <p:cNvPr id="204" name="Straight Connector 203"/>
            <p:cNvCxnSpPr/>
            <p:nvPr/>
          </p:nvCxnSpPr>
          <p:spPr bwMode="auto">
            <a:xfrm flipV="1">
              <a:off x="2358734" y="9049072"/>
              <a:ext cx="0" cy="5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V="1">
              <a:off x="3366846" y="9049072"/>
              <a:ext cx="0" cy="5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239" name="Straight Connector 238"/>
            <p:cNvCxnSpPr/>
            <p:nvPr/>
          </p:nvCxnSpPr>
          <p:spPr bwMode="auto">
            <a:xfrm flipH="1" flipV="1">
              <a:off x="10279614" y="9049072"/>
              <a:ext cx="0" cy="55212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266" name="Straight Connector 265"/>
            <p:cNvCxnSpPr/>
            <p:nvPr/>
          </p:nvCxnSpPr>
          <p:spPr bwMode="auto">
            <a:xfrm flipV="1">
              <a:off x="9271502" y="9049072"/>
              <a:ext cx="0" cy="506117"/>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267" name="TextBox 266"/>
            <p:cNvSpPr txBox="1"/>
            <p:nvPr/>
          </p:nvSpPr>
          <p:spPr>
            <a:xfrm flipH="1">
              <a:off x="9578781" y="9121080"/>
              <a:ext cx="710451" cy="523220"/>
            </a:xfrm>
            <a:prstGeom prst="rect">
              <a:avLst/>
            </a:prstGeom>
            <a:noFill/>
          </p:spPr>
          <p:txBody>
            <a:bodyPr wrap="none" rtlCol="0">
              <a:spAutoFit/>
            </a:bodyPr>
            <a:lstStyle/>
            <a:p>
              <a:r>
                <a:rPr lang="en-US" sz="1400" dirty="0" smtClean="0"/>
                <a:t>I-NNI</a:t>
              </a:r>
            </a:p>
            <a:p>
              <a:r>
                <a:rPr lang="en-US" sz="1400" dirty="0" smtClean="0"/>
                <a:t>Link e</a:t>
              </a:r>
              <a:endParaRPr lang="en-GB" sz="1400" dirty="0"/>
            </a:p>
          </p:txBody>
        </p:sp>
        <p:sp>
          <p:nvSpPr>
            <p:cNvPr id="268" name="TextBox 267"/>
            <p:cNvSpPr txBox="1"/>
            <p:nvPr/>
          </p:nvSpPr>
          <p:spPr>
            <a:xfrm flipH="1">
              <a:off x="8561051" y="9121080"/>
              <a:ext cx="710451" cy="523220"/>
            </a:xfrm>
            <a:prstGeom prst="rect">
              <a:avLst/>
            </a:prstGeom>
            <a:noFill/>
          </p:spPr>
          <p:txBody>
            <a:bodyPr wrap="none" rtlCol="0">
              <a:spAutoFit/>
            </a:bodyPr>
            <a:lstStyle/>
            <a:p>
              <a:r>
                <a:rPr lang="en-US" sz="1400" dirty="0" smtClean="0"/>
                <a:t>I-NNI</a:t>
              </a:r>
            </a:p>
            <a:p>
              <a:r>
                <a:rPr lang="en-US" sz="1400" dirty="0" smtClean="0"/>
                <a:t>Link d</a:t>
              </a:r>
              <a:endParaRPr lang="en-GB" sz="1400" dirty="0"/>
            </a:p>
          </p:txBody>
        </p:sp>
        <p:sp>
          <p:nvSpPr>
            <p:cNvPr id="270" name="Rectangle 269"/>
            <p:cNvSpPr/>
            <p:nvPr/>
          </p:nvSpPr>
          <p:spPr bwMode="auto">
            <a:xfrm flipH="1">
              <a:off x="3880520"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1" name="Rectangle 270"/>
            <p:cNvSpPr/>
            <p:nvPr/>
          </p:nvSpPr>
          <p:spPr bwMode="auto">
            <a:xfrm flipH="1">
              <a:off x="3880520"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4" name="Rectangle 273"/>
            <p:cNvSpPr/>
            <p:nvPr/>
          </p:nvSpPr>
          <p:spPr bwMode="auto">
            <a:xfrm flipH="1">
              <a:off x="3880520"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6" name="Rectangle 275"/>
            <p:cNvSpPr/>
            <p:nvPr/>
          </p:nvSpPr>
          <p:spPr bwMode="auto">
            <a:xfrm flipH="1">
              <a:off x="3880520"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1" name="Rectangle 280"/>
            <p:cNvSpPr/>
            <p:nvPr/>
          </p:nvSpPr>
          <p:spPr bwMode="auto">
            <a:xfrm flipH="1">
              <a:off x="3880520"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3" name="Rectangle 282"/>
            <p:cNvSpPr/>
            <p:nvPr/>
          </p:nvSpPr>
          <p:spPr bwMode="auto">
            <a:xfrm flipH="1">
              <a:off x="7768952" y="79689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4" name="Rectangle 283"/>
            <p:cNvSpPr/>
            <p:nvPr/>
          </p:nvSpPr>
          <p:spPr bwMode="auto">
            <a:xfrm flipH="1">
              <a:off x="7768952" y="81849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6" name="Rectangle 285"/>
            <p:cNvSpPr/>
            <p:nvPr/>
          </p:nvSpPr>
          <p:spPr bwMode="auto">
            <a:xfrm flipH="1">
              <a:off x="7768952" y="84010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7" name="Rectangle 286"/>
            <p:cNvSpPr/>
            <p:nvPr/>
          </p:nvSpPr>
          <p:spPr bwMode="auto">
            <a:xfrm flipH="1">
              <a:off x="7768952" y="86170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8" name="Rectangle 287"/>
            <p:cNvSpPr/>
            <p:nvPr/>
          </p:nvSpPr>
          <p:spPr bwMode="auto">
            <a:xfrm flipH="1">
              <a:off x="7768952" y="88330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92" name="Isosceles Triangle 291"/>
            <p:cNvSpPr/>
            <p:nvPr/>
          </p:nvSpPr>
          <p:spPr bwMode="auto">
            <a:xfrm flipV="1">
              <a:off x="1936304"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95" name="Isosceles Triangle 294"/>
            <p:cNvSpPr/>
            <p:nvPr/>
          </p:nvSpPr>
          <p:spPr bwMode="auto">
            <a:xfrm flipV="1">
              <a:off x="2440360" y="7248872"/>
              <a:ext cx="288032" cy="288032"/>
            </a:xfrm>
            <a:prstGeom prst="triangle">
              <a:avLst/>
            </a:prstGeom>
            <a:solidFill>
              <a:schemeClr val="tx1">
                <a:lumMod val="65000"/>
                <a:lumOff val="35000"/>
              </a:schemeClr>
            </a:solid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98" name="Isosceles Triangle 297"/>
            <p:cNvSpPr/>
            <p:nvPr/>
          </p:nvSpPr>
          <p:spPr bwMode="auto">
            <a:xfrm flipV="1">
              <a:off x="8849072" y="7248872"/>
              <a:ext cx="288032" cy="288032"/>
            </a:xfrm>
            <a:prstGeom prst="triangle">
              <a:avLst/>
            </a:prstGeom>
            <a:solidFill>
              <a:schemeClr val="tx1">
                <a:lumMod val="65000"/>
                <a:lumOff val="3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99" name="Isosceles Triangle 298"/>
            <p:cNvSpPr/>
            <p:nvPr/>
          </p:nvSpPr>
          <p:spPr bwMode="auto">
            <a:xfrm flipV="1">
              <a:off x="9353128" y="7248872"/>
              <a:ext cx="288032" cy="288032"/>
            </a:xfrm>
            <a:prstGeom prst="triangle">
              <a:avLst/>
            </a:prstGeom>
            <a:solidFill>
              <a:schemeClr val="tx1">
                <a:lumMod val="65000"/>
                <a:lumOff val="3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02" name="Freeform 301"/>
            <p:cNvSpPr/>
            <p:nvPr/>
          </p:nvSpPr>
          <p:spPr bwMode="auto">
            <a:xfrm>
              <a:off x="2584086" y="7464896"/>
              <a:ext cx="6409002" cy="1743272"/>
            </a:xfrm>
            <a:custGeom>
              <a:avLst/>
              <a:gdLst>
                <a:gd name="connsiteX0" fmla="*/ 0 w 6481010"/>
                <a:gd name="connsiteY0" fmla="*/ 0 h 1652336"/>
                <a:gd name="connsiteX1" fmla="*/ 0 w 6481010"/>
                <a:gd name="connsiteY1" fmla="*/ 144379 h 1652336"/>
                <a:gd name="connsiteX2" fmla="*/ 1780674 w 6481010"/>
                <a:gd name="connsiteY2" fmla="*/ 336884 h 1652336"/>
                <a:gd name="connsiteX3" fmla="*/ 1780674 w 6481010"/>
                <a:gd name="connsiteY3" fmla="*/ 1636294 h 1652336"/>
                <a:gd name="connsiteX4" fmla="*/ 5630779 w 6481010"/>
                <a:gd name="connsiteY4" fmla="*/ 1652336 h 1652336"/>
                <a:gd name="connsiteX5" fmla="*/ 5614737 w 6481010"/>
                <a:gd name="connsiteY5" fmla="*/ 272715 h 1652336"/>
                <a:gd name="connsiteX6" fmla="*/ 6481010 w 6481010"/>
                <a:gd name="connsiteY6" fmla="*/ 272715 h 1652336"/>
                <a:gd name="connsiteX0" fmla="*/ 0 w 6409002"/>
                <a:gd name="connsiteY0" fmla="*/ 0 h 1652336"/>
                <a:gd name="connsiteX1" fmla="*/ 0 w 6409002"/>
                <a:gd name="connsiteY1" fmla="*/ 144379 h 1652336"/>
                <a:gd name="connsiteX2" fmla="*/ 1780674 w 6409002"/>
                <a:gd name="connsiteY2" fmla="*/ 336884 h 1652336"/>
                <a:gd name="connsiteX3" fmla="*/ 1780674 w 6409002"/>
                <a:gd name="connsiteY3" fmla="*/ 1636294 h 1652336"/>
                <a:gd name="connsiteX4" fmla="*/ 5630779 w 6409002"/>
                <a:gd name="connsiteY4" fmla="*/ 1652336 h 1652336"/>
                <a:gd name="connsiteX5" fmla="*/ 5614737 w 6409002"/>
                <a:gd name="connsiteY5" fmla="*/ 272715 h 1652336"/>
                <a:gd name="connsiteX6" fmla="*/ 6409002 w 6409002"/>
                <a:gd name="connsiteY6" fmla="*/ 68252 h 1652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409002" h="1652336">
                  <a:moveTo>
                    <a:pt x="0" y="0"/>
                  </a:moveTo>
                  <a:lnTo>
                    <a:pt x="0" y="144379"/>
                  </a:lnTo>
                  <a:lnTo>
                    <a:pt x="1780674" y="336884"/>
                  </a:lnTo>
                  <a:lnTo>
                    <a:pt x="1780674" y="1636294"/>
                  </a:lnTo>
                  <a:lnTo>
                    <a:pt x="5630779" y="1652336"/>
                  </a:lnTo>
                  <a:lnTo>
                    <a:pt x="5614737" y="272715"/>
                  </a:lnTo>
                  <a:lnTo>
                    <a:pt x="6409002" y="68252"/>
                  </a:lnTo>
                </a:path>
              </a:pathLst>
            </a:custGeom>
            <a:noFill/>
            <a:ln w="57150"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07" name="Isosceles Triangle 306"/>
            <p:cNvSpPr/>
            <p:nvPr/>
          </p:nvSpPr>
          <p:spPr bwMode="auto">
            <a:xfrm flipV="1">
              <a:off x="5464696" y="7248872"/>
              <a:ext cx="288032" cy="288032"/>
            </a:xfrm>
            <a:prstGeom prst="triangle">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09" name="Isosceles Triangle 308"/>
            <p:cNvSpPr/>
            <p:nvPr/>
          </p:nvSpPr>
          <p:spPr bwMode="auto">
            <a:xfrm flipV="1">
              <a:off x="6832848" y="7248872"/>
              <a:ext cx="288032" cy="288032"/>
            </a:xfrm>
            <a:prstGeom prst="triangle">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10" name="TextBox 309"/>
            <p:cNvSpPr txBox="1"/>
            <p:nvPr/>
          </p:nvSpPr>
          <p:spPr>
            <a:xfrm>
              <a:off x="1072208" y="9121080"/>
              <a:ext cx="1008112" cy="523220"/>
            </a:xfrm>
            <a:prstGeom prst="rect">
              <a:avLst/>
            </a:prstGeom>
            <a:noFill/>
          </p:spPr>
          <p:txBody>
            <a:bodyPr wrap="square" rtlCol="0">
              <a:spAutoFit/>
            </a:bodyPr>
            <a:lstStyle/>
            <a:p>
              <a:pPr algn="ctr"/>
              <a:r>
                <a:rPr lang="en-US" sz="1400" dirty="0" smtClean="0">
                  <a:solidFill>
                    <a:schemeClr val="tx1">
                      <a:lumMod val="65000"/>
                      <a:lumOff val="35000"/>
                    </a:schemeClr>
                  </a:solidFill>
                </a:rPr>
                <a:t>Working TESI</a:t>
              </a:r>
              <a:endParaRPr lang="en-GB" sz="1400" dirty="0">
                <a:solidFill>
                  <a:schemeClr val="tx1">
                    <a:lumMod val="65000"/>
                    <a:lumOff val="35000"/>
                  </a:schemeClr>
                </a:solidFill>
              </a:endParaRPr>
            </a:p>
          </p:txBody>
        </p:sp>
      </p:grpSp>
      <p:sp>
        <p:nvSpPr>
          <p:cNvPr id="269" name="Isosceles Triangle 268"/>
          <p:cNvSpPr/>
          <p:nvPr/>
        </p:nvSpPr>
        <p:spPr bwMode="auto">
          <a:xfrm flipV="1">
            <a:off x="1864296" y="4296544"/>
            <a:ext cx="432048" cy="360040"/>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278" name="TextBox 277"/>
          <p:cNvSpPr txBox="1"/>
          <p:nvPr/>
        </p:nvSpPr>
        <p:spPr>
          <a:xfrm>
            <a:off x="4500080" y="1592178"/>
            <a:ext cx="1468672" cy="400110"/>
          </a:xfrm>
          <a:prstGeom prst="rect">
            <a:avLst/>
          </a:prstGeom>
          <a:noFill/>
        </p:spPr>
        <p:txBody>
          <a:bodyPr wrap="none" rtlCol="0">
            <a:spAutoFit/>
          </a:bodyPr>
          <a:lstStyle/>
          <a:p>
            <a:r>
              <a:rPr lang="en-US" sz="2000" dirty="0" smtClean="0"/>
              <a:t>S-VLAN k </a:t>
            </a:r>
            <a:endParaRPr lang="en-GB" sz="2000" dirty="0"/>
          </a:p>
        </p:txBody>
      </p:sp>
      <p:sp>
        <p:nvSpPr>
          <p:cNvPr id="279" name="TextBox 278"/>
          <p:cNvSpPr txBox="1"/>
          <p:nvPr/>
        </p:nvSpPr>
        <p:spPr>
          <a:xfrm>
            <a:off x="2512368" y="4726845"/>
            <a:ext cx="1800200" cy="3170099"/>
          </a:xfrm>
          <a:prstGeom prst="rect">
            <a:avLst/>
          </a:prstGeom>
          <a:noFill/>
        </p:spPr>
        <p:txBody>
          <a:bodyPr wrap="square" rtlCol="0">
            <a:spAutoFit/>
          </a:bodyPr>
          <a:lstStyle/>
          <a:p>
            <a:pPr algn="ctr"/>
            <a:r>
              <a:rPr lang="en-US" sz="20000" dirty="0" smtClean="0">
                <a:solidFill>
                  <a:srgbClr val="FF0000"/>
                </a:solidFill>
              </a:rPr>
              <a:t>X</a:t>
            </a:r>
            <a:endParaRPr lang="en-GB" sz="20000" dirty="0">
              <a:solidFill>
                <a:srgbClr val="FF0000"/>
              </a:solidFill>
            </a:endParaRPr>
          </a:p>
        </p:txBody>
      </p:sp>
      <p:sp>
        <p:nvSpPr>
          <p:cNvPr id="282" name="Isosceles Triangle 281"/>
          <p:cNvSpPr/>
          <p:nvPr/>
        </p:nvSpPr>
        <p:spPr bwMode="auto">
          <a:xfrm flipV="1">
            <a:off x="9209112" y="4296544"/>
            <a:ext cx="432048" cy="360040"/>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cxnSp>
        <p:nvCxnSpPr>
          <p:cNvPr id="300" name="Straight Connector 299"/>
          <p:cNvCxnSpPr>
            <a:endCxn id="299" idx="0"/>
          </p:cNvCxnSpPr>
          <p:nvPr/>
        </p:nvCxnSpPr>
        <p:spPr bwMode="auto">
          <a:xfrm flipV="1">
            <a:off x="9065096" y="7536904"/>
            <a:ext cx="432048" cy="288032"/>
          </a:xfrm>
          <a:prstGeom prst="line">
            <a:avLst/>
          </a:prstGeom>
          <a:solidFill>
            <a:schemeClr val="accent1"/>
          </a:solidFill>
          <a:ln w="57150" cap="flat" cmpd="sng" algn="ctr">
            <a:solidFill>
              <a:schemeClr val="tx1">
                <a:lumMod val="65000"/>
                <a:lumOff val="35000"/>
              </a:schemeClr>
            </a:solidFill>
            <a:prstDash val="solid"/>
            <a:round/>
            <a:headEnd type="none" w="med" len="med"/>
            <a:tailEnd type="none" w="med" len="med"/>
          </a:ln>
          <a:effectLst/>
        </p:spPr>
      </p:cxnSp>
      <p:sp>
        <p:nvSpPr>
          <p:cNvPr id="304" name="Rounded Rectangular Callout 303"/>
          <p:cNvSpPr/>
          <p:nvPr/>
        </p:nvSpPr>
        <p:spPr bwMode="auto">
          <a:xfrm>
            <a:off x="208112" y="6096744"/>
            <a:ext cx="1368152" cy="720080"/>
          </a:xfrm>
          <a:prstGeom prst="wedgeRoundRectCallout">
            <a:avLst>
              <a:gd name="adj1" fmla="val 143519"/>
              <a:gd name="adj2" fmla="val -23210"/>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Working Gateway fault</a:t>
            </a:r>
          </a:p>
        </p:txBody>
      </p:sp>
      <p:sp>
        <p:nvSpPr>
          <p:cNvPr id="305" name="Rounded Rectangular Callout 304"/>
          <p:cNvSpPr/>
          <p:nvPr/>
        </p:nvSpPr>
        <p:spPr bwMode="auto">
          <a:xfrm>
            <a:off x="11009312" y="3360440"/>
            <a:ext cx="1656184" cy="1224136"/>
          </a:xfrm>
          <a:prstGeom prst="wedgeRoundRectCallout">
            <a:avLst>
              <a:gd name="adj1" fmla="val -135922"/>
              <a:gd name="adj2" fmla="val 37858"/>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Operator MA Up MEP has been moved to E-NNI Link 3 PNP </a:t>
            </a:r>
          </a:p>
        </p:txBody>
      </p:sp>
      <p:sp>
        <p:nvSpPr>
          <p:cNvPr id="306" name="Rounded Rectangular Callout 305"/>
          <p:cNvSpPr/>
          <p:nvPr/>
        </p:nvSpPr>
        <p:spPr bwMode="auto">
          <a:xfrm>
            <a:off x="11009312" y="6312768"/>
            <a:ext cx="1656184" cy="2520280"/>
          </a:xfrm>
          <a:prstGeom prst="wedgeRoundRectCallout">
            <a:avLst>
              <a:gd name="adj1" fmla="val -140765"/>
              <a:gd name="adj2" fmla="val -8096"/>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Protection Gateway has to become Active Gateway for S-VLAN k</a:t>
            </a:r>
          </a:p>
          <a:p>
            <a:pPr marL="0" marR="0" indent="0" algn="ctr" defTabSz="914400" rtl="0" eaLnBrk="0" fontAlgn="base" latinLnBrk="0" hangingPunct="0">
              <a:lnSpc>
                <a:spcPct val="100000"/>
              </a:lnSpc>
              <a:spcBef>
                <a:spcPct val="0"/>
              </a:spcBef>
              <a:spcAft>
                <a:spcPct val="0"/>
              </a:spcAft>
              <a:buClrTx/>
              <a:buSzTx/>
              <a:buFontTx/>
              <a:buNone/>
              <a:tabLst/>
            </a:pPr>
            <a:endParaRPr lang="en-US" sz="1400" dirty="0" smtClean="0">
              <a:latin typeface="Arial"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As Active Gateway the TESI Up</a:t>
            </a:r>
            <a:r>
              <a:rPr kumimoji="0" lang="en-US" sz="1400" b="1" i="0" u="none" strike="noStrike" cap="none" normalizeH="0" dirty="0" smtClean="0">
                <a:ln>
                  <a:noFill/>
                </a:ln>
                <a:solidFill>
                  <a:schemeClr val="tx1"/>
                </a:solidFill>
                <a:effectLst/>
                <a:latin typeface="Arial" charset="0"/>
                <a:ea typeface="MS PGothic" pitchFamily="34" charset="-128"/>
              </a:rPr>
              <a:t> MEP functions are activated</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08" name="Freeform 307"/>
          <p:cNvSpPr/>
          <p:nvPr/>
        </p:nvSpPr>
        <p:spPr bwMode="auto">
          <a:xfrm>
            <a:off x="5117432" y="1948682"/>
            <a:ext cx="4559272" cy="7660539"/>
          </a:xfrm>
          <a:custGeom>
            <a:avLst/>
            <a:gdLst>
              <a:gd name="connsiteX0" fmla="*/ 4074694 w 4559272"/>
              <a:gd name="connsiteY0" fmla="*/ 7660539 h 7660539"/>
              <a:gd name="connsiteX1" fmla="*/ 4074694 w 4559272"/>
              <a:gd name="connsiteY1" fmla="*/ 6649886 h 7660539"/>
              <a:gd name="connsiteX2" fmla="*/ 4090736 w 4559272"/>
              <a:gd name="connsiteY2" fmla="*/ 6200707 h 7660539"/>
              <a:gd name="connsiteX3" fmla="*/ 4154905 w 4559272"/>
              <a:gd name="connsiteY3" fmla="*/ 6056329 h 7660539"/>
              <a:gd name="connsiteX4" fmla="*/ 4267200 w 4559272"/>
              <a:gd name="connsiteY4" fmla="*/ 5976118 h 7660539"/>
              <a:gd name="connsiteX5" fmla="*/ 4315326 w 4559272"/>
              <a:gd name="connsiteY5" fmla="*/ 5927992 h 7660539"/>
              <a:gd name="connsiteX6" fmla="*/ 4475747 w 4559272"/>
              <a:gd name="connsiteY6" fmla="*/ 5815697 h 7660539"/>
              <a:gd name="connsiteX7" fmla="*/ 4443663 w 4559272"/>
              <a:gd name="connsiteY7" fmla="*/ 5125886 h 7660539"/>
              <a:gd name="connsiteX8" fmla="*/ 4427621 w 4559272"/>
              <a:gd name="connsiteY8" fmla="*/ 4997550 h 7660539"/>
              <a:gd name="connsiteX9" fmla="*/ 4411579 w 4559272"/>
              <a:gd name="connsiteY9" fmla="*/ 4083150 h 7660539"/>
              <a:gd name="connsiteX10" fmla="*/ 4379494 w 4559272"/>
              <a:gd name="connsiteY10" fmla="*/ 3970855 h 7660539"/>
              <a:gd name="connsiteX11" fmla="*/ 4363452 w 4559272"/>
              <a:gd name="connsiteY11" fmla="*/ 3922729 h 7660539"/>
              <a:gd name="connsiteX12" fmla="*/ 4331368 w 4559272"/>
              <a:gd name="connsiteY12" fmla="*/ 3890644 h 7660539"/>
              <a:gd name="connsiteX13" fmla="*/ 4283242 w 4559272"/>
              <a:gd name="connsiteY13" fmla="*/ 3778350 h 7660539"/>
              <a:gd name="connsiteX14" fmla="*/ 4251157 w 4559272"/>
              <a:gd name="connsiteY14" fmla="*/ 3746265 h 7660539"/>
              <a:gd name="connsiteX15" fmla="*/ 4203031 w 4559272"/>
              <a:gd name="connsiteY15" fmla="*/ 3425423 h 7660539"/>
              <a:gd name="connsiteX16" fmla="*/ 4235115 w 4559272"/>
              <a:gd name="connsiteY16" fmla="*/ 3024371 h 7660539"/>
              <a:gd name="connsiteX17" fmla="*/ 4251157 w 4559272"/>
              <a:gd name="connsiteY17" fmla="*/ 2976244 h 7660539"/>
              <a:gd name="connsiteX18" fmla="*/ 4283242 w 4559272"/>
              <a:gd name="connsiteY18" fmla="*/ 2912076 h 7660539"/>
              <a:gd name="connsiteX19" fmla="*/ 4315326 w 4559272"/>
              <a:gd name="connsiteY19" fmla="*/ 2639360 h 7660539"/>
              <a:gd name="connsiteX20" fmla="*/ 4283242 w 4559272"/>
              <a:gd name="connsiteY20" fmla="*/ 1404118 h 7660539"/>
              <a:gd name="connsiteX21" fmla="*/ 4251157 w 4559272"/>
              <a:gd name="connsiteY21" fmla="*/ 1323907 h 7660539"/>
              <a:gd name="connsiteX22" fmla="*/ 4203031 w 4559272"/>
              <a:gd name="connsiteY22" fmla="*/ 1259739 h 7660539"/>
              <a:gd name="connsiteX23" fmla="*/ 4170947 w 4559272"/>
              <a:gd name="connsiteY23" fmla="*/ 1211613 h 7660539"/>
              <a:gd name="connsiteX24" fmla="*/ 4106779 w 4559272"/>
              <a:gd name="connsiteY24" fmla="*/ 1179529 h 7660539"/>
              <a:gd name="connsiteX25" fmla="*/ 4026568 w 4559272"/>
              <a:gd name="connsiteY25" fmla="*/ 1131402 h 7660539"/>
              <a:gd name="connsiteX26" fmla="*/ 3850105 w 4559272"/>
              <a:gd name="connsiteY26" fmla="*/ 1067234 h 7660539"/>
              <a:gd name="connsiteX27" fmla="*/ 3801979 w 4559272"/>
              <a:gd name="connsiteY27" fmla="*/ 1035150 h 7660539"/>
              <a:gd name="connsiteX28" fmla="*/ 3577389 w 4559272"/>
              <a:gd name="connsiteY28" fmla="*/ 987023 h 7660539"/>
              <a:gd name="connsiteX29" fmla="*/ 3272589 w 4559272"/>
              <a:gd name="connsiteY29" fmla="*/ 954939 h 7660539"/>
              <a:gd name="connsiteX30" fmla="*/ 3064042 w 4559272"/>
              <a:gd name="connsiteY30" fmla="*/ 922855 h 7660539"/>
              <a:gd name="connsiteX31" fmla="*/ 2983831 w 4559272"/>
              <a:gd name="connsiteY31" fmla="*/ 890771 h 7660539"/>
              <a:gd name="connsiteX32" fmla="*/ 2951747 w 4559272"/>
              <a:gd name="connsiteY32" fmla="*/ 858686 h 7660539"/>
              <a:gd name="connsiteX33" fmla="*/ 2759242 w 4559272"/>
              <a:gd name="connsiteY33" fmla="*/ 762434 h 7660539"/>
              <a:gd name="connsiteX34" fmla="*/ 2614863 w 4559272"/>
              <a:gd name="connsiteY34" fmla="*/ 730350 h 7660539"/>
              <a:gd name="connsiteX35" fmla="*/ 2390273 w 4559272"/>
              <a:gd name="connsiteY35" fmla="*/ 682223 h 7660539"/>
              <a:gd name="connsiteX36" fmla="*/ 2229852 w 4559272"/>
              <a:gd name="connsiteY36" fmla="*/ 634097 h 7660539"/>
              <a:gd name="connsiteX37" fmla="*/ 2149642 w 4559272"/>
              <a:gd name="connsiteY37" fmla="*/ 602013 h 7660539"/>
              <a:gd name="connsiteX38" fmla="*/ 2053389 w 4559272"/>
              <a:gd name="connsiteY38" fmla="*/ 569929 h 7660539"/>
              <a:gd name="connsiteX39" fmla="*/ 1941094 w 4559272"/>
              <a:gd name="connsiteY39" fmla="*/ 537844 h 7660539"/>
              <a:gd name="connsiteX40" fmla="*/ 1860884 w 4559272"/>
              <a:gd name="connsiteY40" fmla="*/ 521802 h 7660539"/>
              <a:gd name="connsiteX41" fmla="*/ 1668379 w 4559272"/>
              <a:gd name="connsiteY41" fmla="*/ 457634 h 7660539"/>
              <a:gd name="connsiteX42" fmla="*/ 1572126 w 4559272"/>
              <a:gd name="connsiteY42" fmla="*/ 425550 h 7660539"/>
              <a:gd name="connsiteX43" fmla="*/ 1331494 w 4559272"/>
              <a:gd name="connsiteY43" fmla="*/ 393465 h 7660539"/>
              <a:gd name="connsiteX44" fmla="*/ 1090863 w 4559272"/>
              <a:gd name="connsiteY44" fmla="*/ 345339 h 7660539"/>
              <a:gd name="connsiteX45" fmla="*/ 978568 w 4559272"/>
              <a:gd name="connsiteY45" fmla="*/ 297213 h 7660539"/>
              <a:gd name="connsiteX46" fmla="*/ 689810 w 4559272"/>
              <a:gd name="connsiteY46" fmla="*/ 281171 h 7660539"/>
              <a:gd name="connsiteX47" fmla="*/ 625642 w 4559272"/>
              <a:gd name="connsiteY47" fmla="*/ 265129 h 7660539"/>
              <a:gd name="connsiteX48" fmla="*/ 449179 w 4559272"/>
              <a:gd name="connsiteY48" fmla="*/ 233044 h 7660539"/>
              <a:gd name="connsiteX49" fmla="*/ 352926 w 4559272"/>
              <a:gd name="connsiteY49" fmla="*/ 200960 h 7660539"/>
              <a:gd name="connsiteX50" fmla="*/ 288757 w 4559272"/>
              <a:gd name="connsiteY50" fmla="*/ 152834 h 7660539"/>
              <a:gd name="connsiteX51" fmla="*/ 208547 w 4559272"/>
              <a:gd name="connsiteY51" fmla="*/ 104707 h 7660539"/>
              <a:gd name="connsiteX52" fmla="*/ 128336 w 4559272"/>
              <a:gd name="connsiteY52" fmla="*/ 24497 h 7660539"/>
              <a:gd name="connsiteX53" fmla="*/ 0 w 4559272"/>
              <a:gd name="connsiteY53" fmla="*/ 8455 h 7660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4559272" h="7660539">
                <a:moveTo>
                  <a:pt x="4074694" y="7660539"/>
                </a:moveTo>
                <a:cubicBezTo>
                  <a:pt x="3957471" y="7308871"/>
                  <a:pt x="4052813" y="7612649"/>
                  <a:pt x="4074694" y="6649886"/>
                </a:cubicBezTo>
                <a:cubicBezTo>
                  <a:pt x="4078098" y="6500103"/>
                  <a:pt x="4077567" y="6349949"/>
                  <a:pt x="4090736" y="6200707"/>
                </a:cubicBezTo>
                <a:cubicBezTo>
                  <a:pt x="4093235" y="6172385"/>
                  <a:pt x="4124404" y="6083441"/>
                  <a:pt x="4154905" y="6056329"/>
                </a:cubicBezTo>
                <a:cubicBezTo>
                  <a:pt x="4189286" y="6025768"/>
                  <a:pt x="4231280" y="6004854"/>
                  <a:pt x="4267200" y="5976118"/>
                </a:cubicBezTo>
                <a:cubicBezTo>
                  <a:pt x="4284915" y="5961946"/>
                  <a:pt x="4296740" y="5941002"/>
                  <a:pt x="4315326" y="5927992"/>
                </a:cubicBezTo>
                <a:cubicBezTo>
                  <a:pt x="4503886" y="5795999"/>
                  <a:pt x="4367369" y="5924075"/>
                  <a:pt x="4475747" y="5815697"/>
                </a:cubicBezTo>
                <a:cubicBezTo>
                  <a:pt x="4559272" y="5565121"/>
                  <a:pt x="4497444" y="5771262"/>
                  <a:pt x="4443663" y="5125886"/>
                </a:cubicBezTo>
                <a:cubicBezTo>
                  <a:pt x="4440083" y="5082923"/>
                  <a:pt x="4432968" y="5040329"/>
                  <a:pt x="4427621" y="4997550"/>
                </a:cubicBezTo>
                <a:cubicBezTo>
                  <a:pt x="4422274" y="4692750"/>
                  <a:pt x="4425853" y="4387663"/>
                  <a:pt x="4411579" y="4083150"/>
                </a:cubicBezTo>
                <a:cubicBezTo>
                  <a:pt x="4409756" y="4044263"/>
                  <a:pt x="4390680" y="4008143"/>
                  <a:pt x="4379494" y="3970855"/>
                </a:cubicBezTo>
                <a:cubicBezTo>
                  <a:pt x="4374635" y="3954658"/>
                  <a:pt x="4372152" y="3937229"/>
                  <a:pt x="4363452" y="3922729"/>
                </a:cubicBezTo>
                <a:cubicBezTo>
                  <a:pt x="4355670" y="3909760"/>
                  <a:pt x="4339758" y="3903229"/>
                  <a:pt x="4331368" y="3890644"/>
                </a:cubicBezTo>
                <a:cubicBezTo>
                  <a:pt x="4143576" y="3608953"/>
                  <a:pt x="4411601" y="3992280"/>
                  <a:pt x="4283242" y="3778350"/>
                </a:cubicBezTo>
                <a:cubicBezTo>
                  <a:pt x="4275460" y="3765380"/>
                  <a:pt x="4261852" y="3756960"/>
                  <a:pt x="4251157" y="3746265"/>
                </a:cubicBezTo>
                <a:cubicBezTo>
                  <a:pt x="4216949" y="3609434"/>
                  <a:pt x="4203031" y="3583056"/>
                  <a:pt x="4203031" y="3425423"/>
                </a:cubicBezTo>
                <a:cubicBezTo>
                  <a:pt x="4203031" y="3292434"/>
                  <a:pt x="4202504" y="3154815"/>
                  <a:pt x="4235115" y="3024371"/>
                </a:cubicBezTo>
                <a:cubicBezTo>
                  <a:pt x="4239216" y="3007966"/>
                  <a:pt x="4244496" y="2991787"/>
                  <a:pt x="4251157" y="2976244"/>
                </a:cubicBezTo>
                <a:cubicBezTo>
                  <a:pt x="4260577" y="2954263"/>
                  <a:pt x="4272547" y="2933465"/>
                  <a:pt x="4283242" y="2912076"/>
                </a:cubicBezTo>
                <a:cubicBezTo>
                  <a:pt x="4293937" y="2821171"/>
                  <a:pt x="4315326" y="2730892"/>
                  <a:pt x="4315326" y="2639360"/>
                </a:cubicBezTo>
                <a:cubicBezTo>
                  <a:pt x="4315326" y="2227474"/>
                  <a:pt x="4303310" y="1815515"/>
                  <a:pt x="4283242" y="1404118"/>
                </a:cubicBezTo>
                <a:cubicBezTo>
                  <a:pt x="4281839" y="1375355"/>
                  <a:pt x="4265142" y="1349080"/>
                  <a:pt x="4251157" y="1323907"/>
                </a:cubicBezTo>
                <a:cubicBezTo>
                  <a:pt x="4238172" y="1300535"/>
                  <a:pt x="4218571" y="1281496"/>
                  <a:pt x="4203031" y="1259739"/>
                </a:cubicBezTo>
                <a:cubicBezTo>
                  <a:pt x="4191825" y="1244050"/>
                  <a:pt x="4185758" y="1223956"/>
                  <a:pt x="4170947" y="1211613"/>
                </a:cubicBezTo>
                <a:cubicBezTo>
                  <a:pt x="4152576" y="1196304"/>
                  <a:pt x="4127684" y="1191143"/>
                  <a:pt x="4106779" y="1179529"/>
                </a:cubicBezTo>
                <a:cubicBezTo>
                  <a:pt x="4079522" y="1164386"/>
                  <a:pt x="4055134" y="1143900"/>
                  <a:pt x="4026568" y="1131402"/>
                </a:cubicBezTo>
                <a:cubicBezTo>
                  <a:pt x="3969226" y="1106315"/>
                  <a:pt x="3907634" y="1091889"/>
                  <a:pt x="3850105" y="1067234"/>
                </a:cubicBezTo>
                <a:cubicBezTo>
                  <a:pt x="3832384" y="1059639"/>
                  <a:pt x="3820270" y="1041247"/>
                  <a:pt x="3801979" y="1035150"/>
                </a:cubicBezTo>
                <a:cubicBezTo>
                  <a:pt x="3796600" y="1033357"/>
                  <a:pt x="3614346" y="992709"/>
                  <a:pt x="3577389" y="987023"/>
                </a:cubicBezTo>
                <a:cubicBezTo>
                  <a:pt x="3454127" y="968060"/>
                  <a:pt x="3404741" y="968850"/>
                  <a:pt x="3272589" y="954939"/>
                </a:cubicBezTo>
                <a:cubicBezTo>
                  <a:pt x="3232395" y="950708"/>
                  <a:pt x="3113669" y="937743"/>
                  <a:pt x="3064042" y="922855"/>
                </a:cubicBezTo>
                <a:cubicBezTo>
                  <a:pt x="3036460" y="914580"/>
                  <a:pt x="3010568" y="901466"/>
                  <a:pt x="2983831" y="890771"/>
                </a:cubicBezTo>
                <a:cubicBezTo>
                  <a:pt x="2973136" y="880076"/>
                  <a:pt x="2964332" y="867076"/>
                  <a:pt x="2951747" y="858686"/>
                </a:cubicBezTo>
                <a:cubicBezTo>
                  <a:pt x="2889683" y="817310"/>
                  <a:pt x="2829229" y="785763"/>
                  <a:pt x="2759242" y="762434"/>
                </a:cubicBezTo>
                <a:cubicBezTo>
                  <a:pt x="2722176" y="750079"/>
                  <a:pt x="2650462" y="737979"/>
                  <a:pt x="2614863" y="730350"/>
                </a:cubicBezTo>
                <a:cubicBezTo>
                  <a:pt x="2348886" y="673354"/>
                  <a:pt x="2571358" y="718440"/>
                  <a:pt x="2390273" y="682223"/>
                </a:cubicBezTo>
                <a:cubicBezTo>
                  <a:pt x="2170216" y="594200"/>
                  <a:pt x="2446747" y="699165"/>
                  <a:pt x="2229852" y="634097"/>
                </a:cubicBezTo>
                <a:cubicBezTo>
                  <a:pt x="2202270" y="625822"/>
                  <a:pt x="2176705" y="611854"/>
                  <a:pt x="2149642" y="602013"/>
                </a:cubicBezTo>
                <a:cubicBezTo>
                  <a:pt x="2117858" y="590455"/>
                  <a:pt x="2085908" y="579220"/>
                  <a:pt x="2053389" y="569929"/>
                </a:cubicBezTo>
                <a:cubicBezTo>
                  <a:pt x="2015957" y="559234"/>
                  <a:pt x="1978861" y="547286"/>
                  <a:pt x="1941094" y="537844"/>
                </a:cubicBezTo>
                <a:cubicBezTo>
                  <a:pt x="1914642" y="531231"/>
                  <a:pt x="1887042" y="529496"/>
                  <a:pt x="1860884" y="521802"/>
                </a:cubicBezTo>
                <a:cubicBezTo>
                  <a:pt x="1795993" y="502717"/>
                  <a:pt x="1732547" y="479023"/>
                  <a:pt x="1668379" y="457634"/>
                </a:cubicBezTo>
                <a:cubicBezTo>
                  <a:pt x="1636295" y="446939"/>
                  <a:pt x="1605486" y="431110"/>
                  <a:pt x="1572126" y="425550"/>
                </a:cubicBezTo>
                <a:cubicBezTo>
                  <a:pt x="1428109" y="401546"/>
                  <a:pt x="1508201" y="413099"/>
                  <a:pt x="1331494" y="393465"/>
                </a:cubicBezTo>
                <a:cubicBezTo>
                  <a:pt x="1118167" y="308134"/>
                  <a:pt x="1435246" y="426370"/>
                  <a:pt x="1090863" y="345339"/>
                </a:cubicBezTo>
                <a:cubicBezTo>
                  <a:pt x="1051221" y="336012"/>
                  <a:pt x="1018781" y="303647"/>
                  <a:pt x="978568" y="297213"/>
                </a:cubicBezTo>
                <a:cubicBezTo>
                  <a:pt x="883378" y="281983"/>
                  <a:pt x="786063" y="286518"/>
                  <a:pt x="689810" y="281171"/>
                </a:cubicBezTo>
                <a:cubicBezTo>
                  <a:pt x="668421" y="275824"/>
                  <a:pt x="647261" y="269453"/>
                  <a:pt x="625642" y="265129"/>
                </a:cubicBezTo>
                <a:cubicBezTo>
                  <a:pt x="579796" y="255960"/>
                  <a:pt x="496484" y="245945"/>
                  <a:pt x="449179" y="233044"/>
                </a:cubicBezTo>
                <a:cubicBezTo>
                  <a:pt x="416551" y="224145"/>
                  <a:pt x="385010" y="211655"/>
                  <a:pt x="352926" y="200960"/>
                </a:cubicBezTo>
                <a:cubicBezTo>
                  <a:pt x="331536" y="184918"/>
                  <a:pt x="311003" y="167665"/>
                  <a:pt x="288757" y="152834"/>
                </a:cubicBezTo>
                <a:cubicBezTo>
                  <a:pt x="262814" y="135538"/>
                  <a:pt x="232895" y="124185"/>
                  <a:pt x="208547" y="104707"/>
                </a:cubicBezTo>
                <a:cubicBezTo>
                  <a:pt x="179021" y="81086"/>
                  <a:pt x="158585" y="47184"/>
                  <a:pt x="128336" y="24497"/>
                </a:cubicBezTo>
                <a:cubicBezTo>
                  <a:pt x="95673" y="0"/>
                  <a:pt x="32565" y="8455"/>
                  <a:pt x="0" y="8455"/>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bwMode="auto">
          <a:xfrm>
            <a:off x="439043" y="2168252"/>
            <a:ext cx="6624736" cy="216024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500" b="1" i="0" u="none" strike="noStrike" cap="none" normalizeH="0" baseline="0" dirty="0" smtClean="0">
                <a:ln>
                  <a:noFill/>
                </a:ln>
                <a:solidFill>
                  <a:schemeClr val="tx1"/>
                </a:solidFill>
                <a:effectLst/>
                <a:latin typeface="Arial" charset="0"/>
                <a:ea typeface="MS PGothic" pitchFamily="34" charset="-128"/>
              </a:rPr>
              <a:t>PBN</a:t>
            </a:r>
            <a:endParaRPr kumimoji="0" lang="en-GB" sz="2500" b="1" i="0" u="none" strike="noStrike" cap="none" normalizeH="0" baseline="0" dirty="0" smtClean="0">
              <a:ln>
                <a:noFill/>
              </a:ln>
              <a:solidFill>
                <a:schemeClr val="tx1"/>
              </a:solidFill>
              <a:effectLst/>
              <a:latin typeface="Arial" charset="0"/>
              <a:ea typeface="MS PGothic" pitchFamily="34" charset="-128"/>
            </a:endParaRPr>
          </a:p>
        </p:txBody>
      </p:sp>
      <p:sp>
        <p:nvSpPr>
          <p:cNvPr id="3" name="Rounded Rectangle 2"/>
          <p:cNvSpPr/>
          <p:nvPr/>
        </p:nvSpPr>
        <p:spPr bwMode="auto">
          <a:xfrm>
            <a:off x="439043" y="5408612"/>
            <a:ext cx="6624736" cy="364046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500" b="1" i="0" u="none" strike="noStrike" cap="none" normalizeH="0" baseline="0" dirty="0" smtClean="0">
                <a:ln>
                  <a:noFill/>
                </a:ln>
                <a:solidFill>
                  <a:schemeClr val="tx1"/>
                </a:solidFill>
                <a:effectLst/>
                <a:latin typeface="Arial" charset="0"/>
                <a:ea typeface="MS PGothic" pitchFamily="34" charset="-128"/>
              </a:rPr>
              <a:t>PBBN</a:t>
            </a:r>
            <a:endParaRPr kumimoji="0" lang="en-GB" sz="2500" b="1" i="0" u="none" strike="noStrike" cap="none" normalizeH="0" baseline="0" dirty="0" smtClean="0">
              <a:ln>
                <a:noFill/>
              </a:ln>
              <a:solidFill>
                <a:schemeClr val="tx1"/>
              </a:solidFill>
              <a:effectLst/>
              <a:latin typeface="Arial" charset="0"/>
              <a:ea typeface="MS PGothic" pitchFamily="34" charset="-128"/>
            </a:endParaRPr>
          </a:p>
        </p:txBody>
      </p:sp>
      <p:sp>
        <p:nvSpPr>
          <p:cNvPr id="4" name="Rectangle 3"/>
          <p:cNvSpPr/>
          <p:nvPr/>
        </p:nvSpPr>
        <p:spPr bwMode="auto">
          <a:xfrm rot="16200000">
            <a:off x="1627174" y="2564297"/>
            <a:ext cx="1224136" cy="2304256"/>
          </a:xfrm>
          <a:prstGeom prst="rect">
            <a:avLst/>
          </a:prstGeom>
          <a:solidFill>
            <a:srgbClr val="3399FF"/>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PB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5" name="Rectangle 4"/>
          <p:cNvSpPr/>
          <p:nvPr/>
        </p:nvSpPr>
        <p:spPr bwMode="auto">
          <a:xfrm rot="5400000" flipH="1">
            <a:off x="4507495" y="2564297"/>
            <a:ext cx="1224136" cy="2304256"/>
          </a:xfrm>
          <a:prstGeom prst="rect">
            <a:avLst/>
          </a:prstGeom>
          <a:solidFill>
            <a:srgbClr val="3399FF"/>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PB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6" name="Rectangle 5"/>
          <p:cNvSpPr/>
          <p:nvPr/>
        </p:nvSpPr>
        <p:spPr bwMode="auto">
          <a:xfrm rot="16200000">
            <a:off x="907094" y="5588632"/>
            <a:ext cx="2664296" cy="2304257"/>
          </a:xfrm>
          <a:prstGeom prst="rect">
            <a:avLst/>
          </a:prstGeom>
          <a:solidFill>
            <a:srgbClr val="3399FF"/>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IB-BEB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7" name="Title 1"/>
          <p:cNvSpPr txBox="1">
            <a:spLocks/>
          </p:cNvSpPr>
          <p:nvPr/>
        </p:nvSpPr>
        <p:spPr>
          <a:xfrm>
            <a:off x="533400" y="48072"/>
            <a:ext cx="9604375" cy="1015529"/>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200" b="1" i="0" u="none" strike="noStrike" kern="0" cap="none" spc="0" normalizeH="0" baseline="0" noProof="0" dirty="0" smtClean="0">
                <a:ln>
                  <a:noFill/>
                </a:ln>
                <a:solidFill>
                  <a:srgbClr val="990000"/>
                </a:solidFill>
                <a:effectLst/>
                <a:uLnTx/>
                <a:uFillTx/>
                <a:latin typeface="+mj-lt"/>
                <a:ea typeface="+mj-ea"/>
                <a:cs typeface="+mj-cs"/>
              </a:rPr>
              <a:t>1. PBN – DRNI – PBBN</a:t>
            </a:r>
            <a:endParaRPr kumimoji="0" lang="en-GB" sz="4200" b="1" i="0" u="none" strike="noStrike" kern="0" cap="none" spc="0" normalizeH="0" baseline="0" noProof="0" dirty="0">
              <a:ln>
                <a:noFill/>
              </a:ln>
              <a:solidFill>
                <a:srgbClr val="990000"/>
              </a:solidFill>
              <a:effectLst/>
              <a:uLnTx/>
              <a:uFillTx/>
              <a:latin typeface="+mj-lt"/>
              <a:ea typeface="+mj-ea"/>
              <a:cs typeface="+mj-cs"/>
            </a:endParaRPr>
          </a:p>
        </p:txBody>
      </p:sp>
      <p:sp>
        <p:nvSpPr>
          <p:cNvPr id="8" name="Rectangle 7"/>
          <p:cNvSpPr/>
          <p:nvPr/>
        </p:nvSpPr>
        <p:spPr bwMode="auto">
          <a:xfrm>
            <a:off x="1879202" y="4040461"/>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1375146" y="3464397"/>
            <a:ext cx="1944216"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S-VLAN 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2383258" y="4040461"/>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87314" y="4040461"/>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1375146" y="3104357"/>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1879202" y="3104357"/>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2383258" y="3104357"/>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2887314" y="3104357"/>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4039443" y="4040461"/>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4543499" y="4040461"/>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4039443" y="3464397"/>
            <a:ext cx="1944216"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S-VLAN</a:t>
            </a:r>
            <a:r>
              <a:rPr kumimoji="0" lang="en-US" sz="1200" b="1" i="0" u="none" strike="noStrike" cap="none" normalizeH="0" dirty="0" smtClean="0">
                <a:ln>
                  <a:noFill/>
                </a:ln>
                <a:solidFill>
                  <a:schemeClr val="tx1"/>
                </a:solidFill>
                <a:effectLst/>
                <a:latin typeface="Arial" charset="0"/>
                <a:ea typeface="MS PGothic" pitchFamily="34" charset="-128"/>
              </a:rPr>
              <a:t> </a:t>
            </a:r>
            <a:r>
              <a:rPr kumimoji="0" lang="en-US" sz="1200" b="1" i="0" u="none" strike="noStrike" cap="none" normalizeH="0" baseline="0" dirty="0" smtClean="0">
                <a:ln>
                  <a:noFill/>
                </a:ln>
                <a:solidFill>
                  <a:schemeClr val="tx1"/>
                </a:solidFill>
                <a:effectLst/>
                <a:latin typeface="Arial" charset="0"/>
                <a:ea typeface="MS PGothic" pitchFamily="34" charset="-128"/>
              </a:rPr>
              <a:t>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5047555" y="4040461"/>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4039443" y="3104357"/>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4543499" y="3104357"/>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5047555" y="3104357"/>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5551611" y="3104357"/>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1375146" y="6344717"/>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1879202" y="6344717"/>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6" name="Rectangle 25"/>
          <p:cNvSpPr/>
          <p:nvPr/>
        </p:nvSpPr>
        <p:spPr bwMode="auto">
          <a:xfrm>
            <a:off x="1375146" y="5768653"/>
            <a:ext cx="1944216"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S-VLAN 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7" name="Rectangle 26"/>
          <p:cNvSpPr/>
          <p:nvPr/>
        </p:nvSpPr>
        <p:spPr bwMode="auto">
          <a:xfrm>
            <a:off x="2383258" y="6344717"/>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8" name="Rectangle 27"/>
          <p:cNvSpPr/>
          <p:nvPr/>
        </p:nvSpPr>
        <p:spPr bwMode="auto">
          <a:xfrm>
            <a:off x="2887314" y="6344717"/>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9" name="Rectangle 28"/>
          <p:cNvSpPr/>
          <p:nvPr/>
        </p:nvSpPr>
        <p:spPr bwMode="auto">
          <a:xfrm>
            <a:off x="1879202" y="5408613"/>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a:t>
            </a:r>
            <a:r>
              <a:rPr kumimoji="0" lang="en-US" sz="1200" b="1" i="0" u="none" strike="noStrike" cap="none" normalizeH="0" baseline="0" dirty="0" smtClean="0">
                <a:ln>
                  <a:noFill/>
                </a:ln>
                <a:solidFill>
                  <a:schemeClr val="tx1"/>
                </a:solidFill>
                <a:effectLst/>
                <a:latin typeface="Arial" charset="0"/>
                <a:ea typeface="MS PGothic" pitchFamily="34" charset="-128"/>
              </a:rPr>
              <a:t>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0" name="Rectangle 29"/>
          <p:cNvSpPr/>
          <p:nvPr/>
        </p:nvSpPr>
        <p:spPr bwMode="auto">
          <a:xfrm>
            <a:off x="2383258" y="5408613"/>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a:t>
            </a:r>
            <a:r>
              <a:rPr kumimoji="0" lang="en-US" sz="1200" b="1" i="0" u="none" strike="noStrike" cap="none" normalizeH="0" baseline="0" dirty="0" smtClean="0">
                <a:ln>
                  <a:noFill/>
                </a:ln>
                <a:solidFill>
                  <a:schemeClr val="tx1"/>
                </a:solidFill>
                <a:effectLst/>
                <a:latin typeface="Arial" charset="0"/>
                <a:ea typeface="MS PGothic" pitchFamily="34" charset="-128"/>
              </a:rPr>
              <a:t>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1" name="Rectangle 30"/>
          <p:cNvSpPr/>
          <p:nvPr/>
        </p:nvSpPr>
        <p:spPr bwMode="auto">
          <a:xfrm>
            <a:off x="2887314" y="5408613"/>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a:t>
            </a:r>
            <a:r>
              <a:rPr kumimoji="0" lang="en-US" sz="1200" b="1" i="0" u="none" strike="noStrike" cap="none" normalizeH="0" baseline="0" dirty="0" smtClean="0">
                <a:ln>
                  <a:noFill/>
                </a:ln>
                <a:solidFill>
                  <a:schemeClr val="tx1"/>
                </a:solidFill>
                <a:effectLst/>
                <a:latin typeface="Arial" charset="0"/>
                <a:ea typeface="MS PGothic" pitchFamily="34" charset="-128"/>
              </a:rPr>
              <a:t>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2" name="Rectangle 31"/>
          <p:cNvSpPr/>
          <p:nvPr/>
        </p:nvSpPr>
        <p:spPr bwMode="auto">
          <a:xfrm>
            <a:off x="1375146" y="7208813"/>
            <a:ext cx="1944216"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B-VLAN</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3" name="Rectangle 32"/>
          <p:cNvSpPr/>
          <p:nvPr/>
        </p:nvSpPr>
        <p:spPr bwMode="auto">
          <a:xfrm>
            <a:off x="1375146" y="6848773"/>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CBP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4" name="Rectangle 33"/>
          <p:cNvSpPr/>
          <p:nvPr/>
        </p:nvSpPr>
        <p:spPr bwMode="auto">
          <a:xfrm>
            <a:off x="1879202" y="6848773"/>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5" name="Rectangle 34"/>
          <p:cNvSpPr/>
          <p:nvPr/>
        </p:nvSpPr>
        <p:spPr bwMode="auto">
          <a:xfrm>
            <a:off x="2383258" y="6848773"/>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6" name="Rectangle 35"/>
          <p:cNvSpPr/>
          <p:nvPr/>
        </p:nvSpPr>
        <p:spPr bwMode="auto">
          <a:xfrm>
            <a:off x="2887314" y="6848773"/>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7" name="Rectangle 36"/>
          <p:cNvSpPr/>
          <p:nvPr/>
        </p:nvSpPr>
        <p:spPr bwMode="auto">
          <a:xfrm>
            <a:off x="1375146" y="7784877"/>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8" name="Rectangle 37"/>
          <p:cNvSpPr/>
          <p:nvPr/>
        </p:nvSpPr>
        <p:spPr bwMode="auto">
          <a:xfrm>
            <a:off x="1879202" y="7784877"/>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9" name="Rectangle 38"/>
          <p:cNvSpPr/>
          <p:nvPr/>
        </p:nvSpPr>
        <p:spPr bwMode="auto">
          <a:xfrm>
            <a:off x="2383258" y="7784877"/>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40" name="Rectangle 39"/>
          <p:cNvSpPr/>
          <p:nvPr/>
        </p:nvSpPr>
        <p:spPr bwMode="auto">
          <a:xfrm>
            <a:off x="2887314" y="7784877"/>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41" name="Straight Connector 40"/>
          <p:cNvCxnSpPr>
            <a:stCxn id="24" idx="2"/>
            <a:endCxn id="33" idx="0"/>
          </p:cNvCxnSpPr>
          <p:nvPr/>
        </p:nvCxnSpPr>
        <p:spPr bwMode="auto">
          <a:xfrm>
            <a:off x="1591170" y="6632749"/>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 name="Straight Connector 41"/>
          <p:cNvCxnSpPr>
            <a:stCxn id="25" idx="2"/>
            <a:endCxn id="34" idx="0"/>
          </p:cNvCxnSpPr>
          <p:nvPr/>
        </p:nvCxnSpPr>
        <p:spPr bwMode="auto">
          <a:xfrm>
            <a:off x="2095226" y="6632749"/>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 name="Straight Connector 42"/>
          <p:cNvCxnSpPr>
            <a:stCxn id="27" idx="2"/>
            <a:endCxn id="35" idx="0"/>
          </p:cNvCxnSpPr>
          <p:nvPr/>
        </p:nvCxnSpPr>
        <p:spPr bwMode="auto">
          <a:xfrm>
            <a:off x="2599282" y="6632749"/>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 name="Straight Connector 43"/>
          <p:cNvCxnSpPr>
            <a:stCxn id="28" idx="2"/>
            <a:endCxn id="36" idx="0"/>
          </p:cNvCxnSpPr>
          <p:nvPr/>
        </p:nvCxnSpPr>
        <p:spPr bwMode="auto">
          <a:xfrm>
            <a:off x="3103338" y="6632749"/>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 name="Rectangle 44"/>
          <p:cNvSpPr/>
          <p:nvPr/>
        </p:nvSpPr>
        <p:spPr bwMode="auto">
          <a:xfrm rot="5400000" flipH="1">
            <a:off x="3787415" y="5588634"/>
            <a:ext cx="2664296" cy="2304256"/>
          </a:xfrm>
          <a:prstGeom prst="rect">
            <a:avLst/>
          </a:prstGeom>
          <a:solidFill>
            <a:srgbClr val="3399FF"/>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IB-BEB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46" name="Rectangle 45"/>
          <p:cNvSpPr/>
          <p:nvPr/>
        </p:nvSpPr>
        <p:spPr bwMode="auto">
          <a:xfrm>
            <a:off x="4039443" y="6344718"/>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47" name="Rectangle 46"/>
          <p:cNvSpPr/>
          <p:nvPr/>
        </p:nvSpPr>
        <p:spPr bwMode="auto">
          <a:xfrm>
            <a:off x="4543499" y="6344718"/>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48" name="Rectangle 47"/>
          <p:cNvSpPr/>
          <p:nvPr/>
        </p:nvSpPr>
        <p:spPr bwMode="auto">
          <a:xfrm>
            <a:off x="4039443" y="5768654"/>
            <a:ext cx="1944216"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S-VLAN 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49" name="Rectangle 48"/>
          <p:cNvSpPr/>
          <p:nvPr/>
        </p:nvSpPr>
        <p:spPr bwMode="auto">
          <a:xfrm>
            <a:off x="5047555" y="6344718"/>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0" name="Rectangle 49"/>
          <p:cNvSpPr/>
          <p:nvPr/>
        </p:nvSpPr>
        <p:spPr bwMode="auto">
          <a:xfrm>
            <a:off x="5551611" y="6344716"/>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1" name="Rectangle 50"/>
          <p:cNvSpPr/>
          <p:nvPr/>
        </p:nvSpPr>
        <p:spPr bwMode="auto">
          <a:xfrm>
            <a:off x="4039443" y="5408614"/>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CNP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2" name="Rectangle 51"/>
          <p:cNvSpPr/>
          <p:nvPr/>
        </p:nvSpPr>
        <p:spPr bwMode="auto">
          <a:xfrm>
            <a:off x="4543499" y="5408614"/>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a:t>
            </a:r>
            <a:r>
              <a:rPr kumimoji="0" lang="en-US" sz="1200" b="1" i="0" u="none" strike="noStrike" cap="none" normalizeH="0" baseline="0" dirty="0" smtClean="0">
                <a:ln>
                  <a:noFill/>
                </a:ln>
                <a:solidFill>
                  <a:schemeClr val="tx1"/>
                </a:solidFill>
                <a:effectLst/>
                <a:latin typeface="Arial" charset="0"/>
                <a:ea typeface="MS PGothic" pitchFamily="34" charset="-128"/>
              </a:rPr>
              <a:t>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3" name="Rectangle 52"/>
          <p:cNvSpPr/>
          <p:nvPr/>
        </p:nvSpPr>
        <p:spPr bwMode="auto">
          <a:xfrm>
            <a:off x="5047555" y="5408614"/>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a:t>
            </a:r>
            <a:r>
              <a:rPr kumimoji="0" lang="en-US" sz="1200" b="1" i="0" u="none" strike="noStrike" cap="none" normalizeH="0" baseline="0" dirty="0" smtClean="0">
                <a:ln>
                  <a:noFill/>
                </a:ln>
                <a:solidFill>
                  <a:schemeClr val="tx1"/>
                </a:solidFill>
                <a:effectLst/>
                <a:latin typeface="Arial" charset="0"/>
                <a:ea typeface="MS PGothic" pitchFamily="34" charset="-128"/>
              </a:rPr>
              <a:t>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4" name="Rectangle 53"/>
          <p:cNvSpPr/>
          <p:nvPr/>
        </p:nvSpPr>
        <p:spPr bwMode="auto">
          <a:xfrm>
            <a:off x="4039443" y="7208814"/>
            <a:ext cx="1944216"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B-VLAN</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5" name="Rectangle 54"/>
          <p:cNvSpPr/>
          <p:nvPr/>
        </p:nvSpPr>
        <p:spPr bwMode="auto">
          <a:xfrm>
            <a:off x="4039443" y="6848774"/>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CBP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6" name="Rectangle 55"/>
          <p:cNvSpPr/>
          <p:nvPr/>
        </p:nvSpPr>
        <p:spPr bwMode="auto">
          <a:xfrm>
            <a:off x="4543499" y="6848774"/>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7" name="Rectangle 56"/>
          <p:cNvSpPr/>
          <p:nvPr/>
        </p:nvSpPr>
        <p:spPr bwMode="auto">
          <a:xfrm>
            <a:off x="5047555" y="6848774"/>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5551611" y="6848774"/>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9" name="Rectangle 58"/>
          <p:cNvSpPr/>
          <p:nvPr/>
        </p:nvSpPr>
        <p:spPr bwMode="auto">
          <a:xfrm>
            <a:off x="4039443" y="7784878"/>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60" name="Rectangle 59"/>
          <p:cNvSpPr/>
          <p:nvPr/>
        </p:nvSpPr>
        <p:spPr bwMode="auto">
          <a:xfrm>
            <a:off x="4543499" y="7784878"/>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61" name="Rectangle 60"/>
          <p:cNvSpPr/>
          <p:nvPr/>
        </p:nvSpPr>
        <p:spPr bwMode="auto">
          <a:xfrm>
            <a:off x="5047555" y="7784878"/>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62" name="Rectangle 61"/>
          <p:cNvSpPr/>
          <p:nvPr/>
        </p:nvSpPr>
        <p:spPr bwMode="auto">
          <a:xfrm>
            <a:off x="5551611" y="7784878"/>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63" name="Straight Connector 62"/>
          <p:cNvCxnSpPr>
            <a:stCxn id="46" idx="2"/>
            <a:endCxn id="55" idx="0"/>
          </p:cNvCxnSpPr>
          <p:nvPr/>
        </p:nvCxnSpPr>
        <p:spPr bwMode="auto">
          <a:xfrm>
            <a:off x="4255467" y="663275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 name="Straight Connector 63"/>
          <p:cNvCxnSpPr>
            <a:stCxn id="47" idx="2"/>
            <a:endCxn id="56" idx="0"/>
          </p:cNvCxnSpPr>
          <p:nvPr/>
        </p:nvCxnSpPr>
        <p:spPr bwMode="auto">
          <a:xfrm>
            <a:off x="4759523" y="663275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 name="Straight Connector 64"/>
          <p:cNvCxnSpPr>
            <a:stCxn id="49" idx="2"/>
            <a:endCxn id="57" idx="0"/>
          </p:cNvCxnSpPr>
          <p:nvPr/>
        </p:nvCxnSpPr>
        <p:spPr bwMode="auto">
          <a:xfrm>
            <a:off x="5263579" y="663275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 name="Straight Connector 65"/>
          <p:cNvCxnSpPr>
            <a:stCxn id="50" idx="2"/>
            <a:endCxn id="58" idx="0"/>
          </p:cNvCxnSpPr>
          <p:nvPr/>
        </p:nvCxnSpPr>
        <p:spPr bwMode="auto">
          <a:xfrm>
            <a:off x="5767635" y="6632748"/>
            <a:ext cx="0" cy="21602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 name="Straight Connector 66"/>
          <p:cNvCxnSpPr>
            <a:stCxn id="11" idx="3"/>
            <a:endCxn id="16" idx="1"/>
          </p:cNvCxnSpPr>
          <p:nvPr/>
        </p:nvCxnSpPr>
        <p:spPr bwMode="auto">
          <a:xfrm>
            <a:off x="3319362" y="4184477"/>
            <a:ext cx="72008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68" name="Straight Connector 67"/>
          <p:cNvCxnSpPr>
            <a:stCxn id="31" idx="3"/>
            <a:endCxn id="51" idx="1"/>
          </p:cNvCxnSpPr>
          <p:nvPr/>
        </p:nvCxnSpPr>
        <p:spPr bwMode="auto">
          <a:xfrm>
            <a:off x="3319362" y="5552629"/>
            <a:ext cx="720081" cy="1"/>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69" name="Straight Connector 68"/>
          <p:cNvCxnSpPr>
            <a:stCxn id="10" idx="2"/>
            <a:endCxn id="52" idx="0"/>
          </p:cNvCxnSpPr>
          <p:nvPr/>
        </p:nvCxnSpPr>
        <p:spPr bwMode="auto">
          <a:xfrm>
            <a:off x="2599282" y="4328493"/>
            <a:ext cx="2160241" cy="1080121"/>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0" name="Straight Connector 69"/>
          <p:cNvCxnSpPr>
            <a:stCxn id="17" idx="2"/>
            <a:endCxn id="30" idx="0"/>
          </p:cNvCxnSpPr>
          <p:nvPr/>
        </p:nvCxnSpPr>
        <p:spPr bwMode="auto">
          <a:xfrm flipH="1">
            <a:off x="2599282" y="4328493"/>
            <a:ext cx="2160241" cy="108012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1" name="Straight Connector 70"/>
          <p:cNvCxnSpPr>
            <a:stCxn id="19" idx="2"/>
            <a:endCxn id="53" idx="0"/>
          </p:cNvCxnSpPr>
          <p:nvPr/>
        </p:nvCxnSpPr>
        <p:spPr bwMode="auto">
          <a:xfrm>
            <a:off x="5263579" y="4328493"/>
            <a:ext cx="0" cy="1080121"/>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2" name="Straight Connector 71"/>
          <p:cNvCxnSpPr>
            <a:stCxn id="8" idx="2"/>
            <a:endCxn id="29" idx="0"/>
          </p:cNvCxnSpPr>
          <p:nvPr/>
        </p:nvCxnSpPr>
        <p:spPr bwMode="auto">
          <a:xfrm>
            <a:off x="2095226" y="4328493"/>
            <a:ext cx="0" cy="108012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3" name="Straight Connector 72"/>
          <p:cNvCxnSpPr>
            <a:endCxn id="12" idx="0"/>
          </p:cNvCxnSpPr>
          <p:nvPr/>
        </p:nvCxnSpPr>
        <p:spPr bwMode="auto">
          <a:xfrm>
            <a:off x="1591170" y="2744316"/>
            <a:ext cx="0" cy="36004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 name="Straight Connector 73"/>
          <p:cNvCxnSpPr>
            <a:endCxn id="13" idx="0"/>
          </p:cNvCxnSpPr>
          <p:nvPr/>
        </p:nvCxnSpPr>
        <p:spPr bwMode="auto">
          <a:xfrm>
            <a:off x="2095226" y="2744316"/>
            <a:ext cx="0" cy="36004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 name="Straight Connector 74"/>
          <p:cNvCxnSpPr>
            <a:endCxn id="14" idx="0"/>
          </p:cNvCxnSpPr>
          <p:nvPr/>
        </p:nvCxnSpPr>
        <p:spPr bwMode="auto">
          <a:xfrm>
            <a:off x="2599282" y="2744316"/>
            <a:ext cx="0" cy="36004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4759523" y="2744316"/>
            <a:ext cx="0" cy="36004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 name="Straight Connector 76"/>
          <p:cNvCxnSpPr>
            <a:stCxn id="22" idx="0"/>
          </p:cNvCxnSpPr>
          <p:nvPr/>
        </p:nvCxnSpPr>
        <p:spPr bwMode="auto">
          <a:xfrm flipV="1">
            <a:off x="5263579" y="2744316"/>
            <a:ext cx="0" cy="36004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3" idx="0"/>
          </p:cNvCxnSpPr>
          <p:nvPr/>
        </p:nvCxnSpPr>
        <p:spPr bwMode="auto">
          <a:xfrm flipV="1">
            <a:off x="5767635" y="2744316"/>
            <a:ext cx="0" cy="36004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 name="Straight Connector 78"/>
          <p:cNvCxnSpPr>
            <a:stCxn id="37" idx="2"/>
          </p:cNvCxnSpPr>
          <p:nvPr/>
        </p:nvCxnSpPr>
        <p:spPr bwMode="auto">
          <a:xfrm>
            <a:off x="1591170" y="8072909"/>
            <a:ext cx="1" cy="36003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38" idx="2"/>
          </p:cNvCxnSpPr>
          <p:nvPr/>
        </p:nvCxnSpPr>
        <p:spPr bwMode="auto">
          <a:xfrm>
            <a:off x="2095226" y="8072909"/>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 name="Straight Connector 80"/>
          <p:cNvCxnSpPr>
            <a:stCxn id="39" idx="2"/>
          </p:cNvCxnSpPr>
          <p:nvPr/>
        </p:nvCxnSpPr>
        <p:spPr bwMode="auto">
          <a:xfrm>
            <a:off x="2599282" y="8072909"/>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59" idx="1"/>
            <a:endCxn id="40" idx="3"/>
          </p:cNvCxnSpPr>
          <p:nvPr/>
        </p:nvCxnSpPr>
        <p:spPr bwMode="auto">
          <a:xfrm flipH="1" flipV="1">
            <a:off x="3319362" y="7928893"/>
            <a:ext cx="720081" cy="1"/>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3" name="Straight Connector 82"/>
          <p:cNvCxnSpPr>
            <a:endCxn id="60" idx="2"/>
          </p:cNvCxnSpPr>
          <p:nvPr/>
        </p:nvCxnSpPr>
        <p:spPr bwMode="auto">
          <a:xfrm flipH="1" flipV="1">
            <a:off x="4759523" y="8072910"/>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a:endCxn id="61" idx="2"/>
          </p:cNvCxnSpPr>
          <p:nvPr/>
        </p:nvCxnSpPr>
        <p:spPr bwMode="auto">
          <a:xfrm flipH="1" flipV="1">
            <a:off x="5263579" y="8072910"/>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a:endCxn id="62" idx="2"/>
          </p:cNvCxnSpPr>
          <p:nvPr/>
        </p:nvCxnSpPr>
        <p:spPr bwMode="auto">
          <a:xfrm flipH="1" flipV="1">
            <a:off x="5767635" y="8072910"/>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a:stCxn id="15" idx="3"/>
            <a:endCxn id="20" idx="1"/>
          </p:cNvCxnSpPr>
          <p:nvPr/>
        </p:nvCxnSpPr>
        <p:spPr bwMode="auto">
          <a:xfrm>
            <a:off x="3319362" y="3248373"/>
            <a:ext cx="72008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87" name="Rounded Rectangle 86"/>
          <p:cNvSpPr/>
          <p:nvPr/>
        </p:nvSpPr>
        <p:spPr bwMode="auto">
          <a:xfrm>
            <a:off x="1231131" y="3824436"/>
            <a:ext cx="4968552" cy="2088232"/>
          </a:xfrm>
          <a:prstGeom prst="roundRect">
            <a:avLst/>
          </a:prstGeom>
          <a:noFill/>
          <a:ln w="28575" cap="flat" cmpd="sng" algn="ctr">
            <a:solidFill>
              <a:schemeClr val="tx1"/>
            </a:solidFill>
            <a:prstDash val="sysDash"/>
            <a:round/>
            <a:headEnd type="none" w="med" len="med"/>
            <a:tailEnd type="none" w="med" len="med"/>
          </a:ln>
          <a:effectLst/>
        </p:spPr>
        <p:txBody>
          <a:bodyPr vert="vert270"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500" b="1" i="0" u="none" strike="noStrike" cap="none" normalizeH="0" baseline="0" dirty="0" smtClean="0">
                <a:ln>
                  <a:noFill/>
                </a:ln>
                <a:solidFill>
                  <a:schemeClr val="tx1"/>
                </a:solidFill>
                <a:effectLst/>
                <a:latin typeface="Arial" charset="0"/>
                <a:ea typeface="MS PGothic" pitchFamily="34" charset="-128"/>
              </a:rPr>
              <a:t>DRNI</a:t>
            </a:r>
          </a:p>
        </p:txBody>
      </p:sp>
      <p:grpSp>
        <p:nvGrpSpPr>
          <p:cNvPr id="197" name="Group 196"/>
          <p:cNvGrpSpPr/>
          <p:nvPr/>
        </p:nvGrpSpPr>
        <p:grpSpPr>
          <a:xfrm>
            <a:off x="1871120" y="3936504"/>
            <a:ext cx="3614048" cy="1872208"/>
            <a:chOff x="1871120" y="3936504"/>
            <a:chExt cx="3614048" cy="1872208"/>
          </a:xfrm>
        </p:grpSpPr>
        <p:sp>
          <p:nvSpPr>
            <p:cNvPr id="193" name="Rectangle 192"/>
            <p:cNvSpPr/>
            <p:nvPr/>
          </p:nvSpPr>
          <p:spPr bwMode="auto">
            <a:xfrm>
              <a:off x="1871120" y="3936504"/>
              <a:ext cx="1440161" cy="144016"/>
            </a:xfrm>
            <a:prstGeom prst="rect">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charset="0"/>
                  <a:ea typeface="MS PGothic" pitchFamily="34" charset="-128"/>
                </a:rPr>
                <a:t>DAS</a:t>
              </a:r>
              <a:endParaRPr kumimoji="0" lang="en-GB" sz="1600" b="1" i="0" u="none" strike="noStrike" cap="none" normalizeH="0" baseline="0" dirty="0" smtClean="0">
                <a:ln>
                  <a:noFill/>
                </a:ln>
                <a:solidFill>
                  <a:schemeClr val="bg1"/>
                </a:solidFill>
                <a:effectLst/>
                <a:latin typeface="Arial" charset="0"/>
                <a:ea typeface="MS PGothic" pitchFamily="34" charset="-128"/>
              </a:endParaRPr>
            </a:p>
          </p:txBody>
        </p:sp>
        <p:sp>
          <p:nvSpPr>
            <p:cNvPr id="194" name="Rectangle 193"/>
            <p:cNvSpPr/>
            <p:nvPr/>
          </p:nvSpPr>
          <p:spPr bwMode="auto">
            <a:xfrm>
              <a:off x="4038183" y="3936504"/>
              <a:ext cx="1440161" cy="144016"/>
            </a:xfrm>
            <a:prstGeom prst="rect">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charset="0"/>
                  <a:ea typeface="MS PGothic" pitchFamily="34" charset="-128"/>
                </a:rPr>
                <a:t>DAS</a:t>
              </a:r>
              <a:endParaRPr kumimoji="0" lang="en-GB" sz="1600" b="1" i="0" u="none" strike="noStrike" cap="none" normalizeH="0" baseline="0" dirty="0" smtClean="0">
                <a:ln>
                  <a:noFill/>
                </a:ln>
                <a:solidFill>
                  <a:schemeClr val="bg1"/>
                </a:solidFill>
                <a:effectLst/>
                <a:latin typeface="Arial" charset="0"/>
                <a:ea typeface="MS PGothic" pitchFamily="34" charset="-128"/>
              </a:endParaRPr>
            </a:p>
          </p:txBody>
        </p:sp>
        <p:sp>
          <p:nvSpPr>
            <p:cNvPr id="195" name="Rectangle 194"/>
            <p:cNvSpPr/>
            <p:nvPr/>
          </p:nvSpPr>
          <p:spPr bwMode="auto">
            <a:xfrm>
              <a:off x="1877944" y="5664696"/>
              <a:ext cx="1440161" cy="144016"/>
            </a:xfrm>
            <a:prstGeom prst="rect">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charset="0"/>
                  <a:ea typeface="MS PGothic" pitchFamily="34" charset="-128"/>
                </a:rPr>
                <a:t>DAS</a:t>
              </a:r>
              <a:endParaRPr kumimoji="0" lang="en-GB" sz="1600" b="1" i="0" u="none" strike="noStrike" cap="none" normalizeH="0" baseline="0" dirty="0" smtClean="0">
                <a:ln>
                  <a:noFill/>
                </a:ln>
                <a:solidFill>
                  <a:schemeClr val="bg1"/>
                </a:solidFill>
                <a:effectLst/>
                <a:latin typeface="Arial" charset="0"/>
                <a:ea typeface="MS PGothic" pitchFamily="34" charset="-128"/>
              </a:endParaRPr>
            </a:p>
          </p:txBody>
        </p:sp>
        <p:sp>
          <p:nvSpPr>
            <p:cNvPr id="196" name="Rectangle 195"/>
            <p:cNvSpPr/>
            <p:nvPr/>
          </p:nvSpPr>
          <p:spPr bwMode="auto">
            <a:xfrm>
              <a:off x="4045007" y="5664696"/>
              <a:ext cx="1440161" cy="144016"/>
            </a:xfrm>
            <a:prstGeom prst="rect">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charset="0"/>
                  <a:ea typeface="MS PGothic" pitchFamily="34" charset="-128"/>
                </a:rPr>
                <a:t>DAS</a:t>
              </a:r>
              <a:endParaRPr kumimoji="0" lang="en-GB" sz="1600" b="1" i="0" u="none" strike="noStrike" cap="none" normalizeH="0" baseline="0" dirty="0" smtClean="0">
                <a:ln>
                  <a:noFill/>
                </a:ln>
                <a:solidFill>
                  <a:schemeClr val="bg1"/>
                </a:solidFill>
                <a:effectLst/>
                <a:latin typeface="Arial" charset="0"/>
                <a:ea typeface="MS PGothic" pitchFamily="34" charset="-128"/>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bwMode="auto">
          <a:xfrm rot="10800000" flipV="1">
            <a:off x="655067" y="976063"/>
            <a:ext cx="6408712" cy="364046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500" b="1" i="0" u="none" strike="noStrike" cap="none" normalizeH="0" baseline="0" dirty="0" smtClean="0">
                <a:ln>
                  <a:noFill/>
                </a:ln>
                <a:solidFill>
                  <a:schemeClr val="tx1"/>
                </a:solidFill>
                <a:effectLst/>
                <a:latin typeface="Arial" charset="0"/>
                <a:ea typeface="MS PGothic" pitchFamily="34" charset="-128"/>
              </a:rPr>
              <a:t>PBBN</a:t>
            </a:r>
            <a:endParaRPr kumimoji="0" lang="en-GB" sz="2500" b="1" i="0" u="none" strike="noStrike" cap="none" normalizeH="0" baseline="0" dirty="0" smtClean="0">
              <a:ln>
                <a:noFill/>
              </a:ln>
              <a:solidFill>
                <a:schemeClr val="tx1"/>
              </a:solidFill>
              <a:effectLst/>
              <a:latin typeface="Arial" charset="0"/>
              <a:ea typeface="MS PGothic" pitchFamily="34" charset="-128"/>
            </a:endParaRPr>
          </a:p>
        </p:txBody>
      </p:sp>
      <p:sp>
        <p:nvSpPr>
          <p:cNvPr id="3" name="Rectangle 2"/>
          <p:cNvSpPr/>
          <p:nvPr/>
        </p:nvSpPr>
        <p:spPr bwMode="auto">
          <a:xfrm rot="5400000">
            <a:off x="4003440" y="2132246"/>
            <a:ext cx="2664296" cy="2304257"/>
          </a:xfrm>
          <a:prstGeom prst="rect">
            <a:avLst/>
          </a:prstGeom>
          <a:solidFill>
            <a:srgbClr val="3399FF"/>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IB-BEB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4" name="Rectangle 3"/>
          <p:cNvSpPr/>
          <p:nvPr/>
        </p:nvSpPr>
        <p:spPr bwMode="auto">
          <a:xfrm>
            <a:off x="4255468" y="3752426"/>
            <a:ext cx="1944216"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S-VLAN 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rot="10800000" flipV="1">
            <a:off x="4255468" y="2312266"/>
            <a:ext cx="1944216"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B-VLAN</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rot="10800000" flipV="1">
            <a:off x="4255468" y="1952226"/>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rot="16200000" flipH="1">
            <a:off x="1123119" y="2132245"/>
            <a:ext cx="2664296" cy="2304256"/>
          </a:xfrm>
          <a:prstGeom prst="rect">
            <a:avLst/>
          </a:prstGeom>
          <a:solidFill>
            <a:srgbClr val="3399FF"/>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IB-BEB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8" name="Rectangle 7"/>
          <p:cNvSpPr/>
          <p:nvPr/>
        </p:nvSpPr>
        <p:spPr bwMode="auto">
          <a:xfrm>
            <a:off x="1591171" y="3752425"/>
            <a:ext cx="1944216"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S-VLAN 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rot="10800000" flipV="1">
            <a:off x="1591171" y="3392387"/>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rot="10800000" flipV="1">
            <a:off x="1591171" y="2312265"/>
            <a:ext cx="1944216"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B-VLAN</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rot="10800000" flipV="1">
            <a:off x="1591171" y="2888329"/>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rot="10800000" flipV="1">
            <a:off x="3103339" y="1952225"/>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rot="10800000" flipV="1">
            <a:off x="1591171" y="1952225"/>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14" name="Straight Connector 13"/>
          <p:cNvCxnSpPr>
            <a:stCxn id="9" idx="0"/>
            <a:endCxn id="11" idx="2"/>
          </p:cNvCxnSpPr>
          <p:nvPr/>
        </p:nvCxnSpPr>
        <p:spPr bwMode="auto">
          <a:xfrm flipV="1">
            <a:off x="1807195" y="3176361"/>
            <a:ext cx="0" cy="21602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4"/>
          <p:cNvCxnSpPr>
            <a:stCxn id="12" idx="1"/>
            <a:endCxn id="6" idx="3"/>
          </p:cNvCxnSpPr>
          <p:nvPr/>
        </p:nvCxnSpPr>
        <p:spPr bwMode="auto">
          <a:xfrm>
            <a:off x="3535387" y="2096241"/>
            <a:ext cx="720081" cy="1"/>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16" name="Straight Connector 15"/>
          <p:cNvCxnSpPr>
            <a:endCxn id="13" idx="0"/>
          </p:cNvCxnSpPr>
          <p:nvPr/>
        </p:nvCxnSpPr>
        <p:spPr bwMode="auto">
          <a:xfrm>
            <a:off x="1807194" y="1592186"/>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 name="Rounded Rectangle 16"/>
          <p:cNvSpPr/>
          <p:nvPr/>
        </p:nvSpPr>
        <p:spPr bwMode="auto">
          <a:xfrm>
            <a:off x="655067" y="5696644"/>
            <a:ext cx="6408712" cy="364046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500" b="1" i="0" u="none" strike="noStrike" cap="none" normalizeH="0" baseline="0" dirty="0" smtClean="0">
                <a:ln>
                  <a:noFill/>
                </a:ln>
                <a:solidFill>
                  <a:schemeClr val="tx1"/>
                </a:solidFill>
                <a:effectLst/>
                <a:latin typeface="Arial" charset="0"/>
                <a:ea typeface="MS PGothic" pitchFamily="34" charset="-128"/>
              </a:rPr>
              <a:t>PBB-TEN</a:t>
            </a:r>
            <a:endParaRPr kumimoji="0" lang="en-GB" sz="25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rot="16200000">
            <a:off x="1123118" y="5876664"/>
            <a:ext cx="2664296" cy="2304257"/>
          </a:xfrm>
          <a:prstGeom prst="rect">
            <a:avLst/>
          </a:prstGeom>
          <a:solidFill>
            <a:srgbClr val="3399FF"/>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IB-BEB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19" name="Title 1"/>
          <p:cNvSpPr txBox="1">
            <a:spLocks/>
          </p:cNvSpPr>
          <p:nvPr/>
        </p:nvSpPr>
        <p:spPr>
          <a:xfrm>
            <a:off x="707809" y="40655"/>
            <a:ext cx="10877567" cy="1015529"/>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200" b="1" i="0" u="none" strike="noStrike" kern="0" cap="none" spc="0" normalizeH="0" baseline="0" noProof="0" dirty="0" smtClean="0">
                <a:ln>
                  <a:noFill/>
                </a:ln>
                <a:solidFill>
                  <a:srgbClr val="990000"/>
                </a:solidFill>
                <a:effectLst/>
                <a:uLnTx/>
                <a:uFillTx/>
                <a:latin typeface="+mj-lt"/>
                <a:ea typeface="+mj-ea"/>
                <a:cs typeface="+mj-cs"/>
              </a:rPr>
              <a:t>2. PBBN – DRNI – PBB-TEN</a:t>
            </a:r>
            <a:endParaRPr kumimoji="0" lang="en-GB" sz="4200" b="1" i="0" u="none" strike="noStrike" kern="0" cap="none" spc="0" normalizeH="0" baseline="0" noProof="0" dirty="0">
              <a:ln>
                <a:noFill/>
              </a:ln>
              <a:solidFill>
                <a:srgbClr val="990000"/>
              </a:solidFill>
              <a:effectLst/>
              <a:uLnTx/>
              <a:uFillTx/>
              <a:latin typeface="+mj-lt"/>
              <a:ea typeface="+mj-ea"/>
              <a:cs typeface="+mj-cs"/>
            </a:endParaRPr>
          </a:p>
        </p:txBody>
      </p:sp>
      <p:sp>
        <p:nvSpPr>
          <p:cNvPr id="20" name="Rectangle 19"/>
          <p:cNvSpPr/>
          <p:nvPr/>
        </p:nvSpPr>
        <p:spPr bwMode="auto">
          <a:xfrm>
            <a:off x="2095226" y="4328493"/>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a:t>
            </a:r>
            <a:r>
              <a:rPr kumimoji="0" lang="en-US" sz="1200" b="1" i="0" u="none" strike="noStrike" cap="none" normalizeH="0" baseline="0" dirty="0" smtClean="0">
                <a:ln>
                  <a:noFill/>
                </a:ln>
                <a:solidFill>
                  <a:schemeClr val="tx1"/>
                </a:solidFill>
                <a:effectLst/>
                <a:latin typeface="Arial" charset="0"/>
                <a:ea typeface="MS PGothic" pitchFamily="34" charset="-128"/>
              </a:rPr>
              <a:t>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2599282" y="4328493"/>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a:t>
            </a:r>
            <a:r>
              <a:rPr kumimoji="0" lang="en-US" sz="1200" b="1" i="0" u="none" strike="noStrike" cap="none" normalizeH="0" baseline="0" dirty="0" smtClean="0">
                <a:ln>
                  <a:noFill/>
                </a:ln>
                <a:solidFill>
                  <a:schemeClr val="tx1"/>
                </a:solidFill>
                <a:effectLst/>
                <a:latin typeface="Arial" charset="0"/>
                <a:ea typeface="MS PGothic" pitchFamily="34" charset="-128"/>
              </a:rPr>
              <a:t>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3103338" y="4328493"/>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a:t>
            </a:r>
            <a:r>
              <a:rPr kumimoji="0" lang="en-US" sz="1200" b="1" i="0" u="none" strike="noStrike" cap="none" normalizeH="0" baseline="0" dirty="0" smtClean="0">
                <a:ln>
                  <a:noFill/>
                </a:ln>
                <a:solidFill>
                  <a:schemeClr val="tx1"/>
                </a:solidFill>
                <a:effectLst/>
                <a:latin typeface="Arial" charset="0"/>
                <a:ea typeface="MS PGothic" pitchFamily="34" charset="-128"/>
              </a:rPr>
              <a:t>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4255467" y="4328493"/>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a:t>
            </a:r>
            <a:r>
              <a:rPr kumimoji="0" lang="en-US" sz="1200" b="1" i="0" u="none" strike="noStrike" cap="none" normalizeH="0" baseline="0" dirty="0" smtClean="0">
                <a:ln>
                  <a:noFill/>
                </a:ln>
                <a:solidFill>
                  <a:schemeClr val="tx1"/>
                </a:solidFill>
                <a:effectLst/>
                <a:latin typeface="Arial" charset="0"/>
                <a:ea typeface="MS PGothic" pitchFamily="34" charset="-128"/>
              </a:rPr>
              <a:t>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4759523" y="4328493"/>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a:t>
            </a:r>
            <a:r>
              <a:rPr kumimoji="0" lang="en-US" sz="1200" b="1" i="0" u="none" strike="noStrike" cap="none" normalizeH="0" baseline="0" dirty="0" smtClean="0">
                <a:ln>
                  <a:noFill/>
                </a:ln>
                <a:solidFill>
                  <a:schemeClr val="tx1"/>
                </a:solidFill>
                <a:effectLst/>
                <a:latin typeface="Arial" charset="0"/>
                <a:ea typeface="MS PGothic" pitchFamily="34" charset="-128"/>
              </a:rPr>
              <a:t>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5263579" y="4328493"/>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a:t>
            </a:r>
            <a:r>
              <a:rPr kumimoji="0" lang="en-US" sz="1200" b="1" i="0" u="none" strike="noStrike" cap="none" normalizeH="0" baseline="0" dirty="0" smtClean="0">
                <a:ln>
                  <a:noFill/>
                </a:ln>
                <a:solidFill>
                  <a:schemeClr val="tx1"/>
                </a:solidFill>
                <a:effectLst/>
                <a:latin typeface="Arial" charset="0"/>
                <a:ea typeface="MS PGothic" pitchFamily="34" charset="-128"/>
              </a:rPr>
              <a:t>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6" name="Rectangle 25"/>
          <p:cNvSpPr/>
          <p:nvPr/>
        </p:nvSpPr>
        <p:spPr bwMode="auto">
          <a:xfrm>
            <a:off x="1591170" y="6632749"/>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7" name="Rectangle 26"/>
          <p:cNvSpPr/>
          <p:nvPr/>
        </p:nvSpPr>
        <p:spPr bwMode="auto">
          <a:xfrm>
            <a:off x="2095226" y="6632749"/>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8" name="Rectangle 27"/>
          <p:cNvSpPr/>
          <p:nvPr/>
        </p:nvSpPr>
        <p:spPr bwMode="auto">
          <a:xfrm>
            <a:off x="1591170" y="6056685"/>
            <a:ext cx="1944216"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S-VLAN 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9" name="Rectangle 28"/>
          <p:cNvSpPr/>
          <p:nvPr/>
        </p:nvSpPr>
        <p:spPr bwMode="auto">
          <a:xfrm>
            <a:off x="2599282" y="6632749"/>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0" name="Rectangle 29"/>
          <p:cNvSpPr/>
          <p:nvPr/>
        </p:nvSpPr>
        <p:spPr bwMode="auto">
          <a:xfrm>
            <a:off x="3103338" y="6632749"/>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1" name="Rectangle 30"/>
          <p:cNvSpPr/>
          <p:nvPr/>
        </p:nvSpPr>
        <p:spPr bwMode="auto">
          <a:xfrm>
            <a:off x="2095226" y="5696645"/>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a:t>
            </a:r>
            <a:r>
              <a:rPr kumimoji="0" lang="en-US" sz="1200" b="1" i="0" u="none" strike="noStrike" cap="none" normalizeH="0" baseline="0" dirty="0" smtClean="0">
                <a:ln>
                  <a:noFill/>
                </a:ln>
                <a:solidFill>
                  <a:schemeClr val="tx1"/>
                </a:solidFill>
                <a:effectLst/>
                <a:latin typeface="Arial" charset="0"/>
                <a:ea typeface="MS PGothic" pitchFamily="34" charset="-128"/>
              </a:rPr>
              <a:t>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2" name="Rectangle 31"/>
          <p:cNvSpPr/>
          <p:nvPr/>
        </p:nvSpPr>
        <p:spPr bwMode="auto">
          <a:xfrm>
            <a:off x="2599282" y="5696645"/>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a:t>
            </a:r>
            <a:r>
              <a:rPr kumimoji="0" lang="en-US" sz="1200" b="1" i="0" u="none" strike="noStrike" cap="none" normalizeH="0" baseline="0" dirty="0" smtClean="0">
                <a:ln>
                  <a:noFill/>
                </a:ln>
                <a:solidFill>
                  <a:schemeClr val="tx1"/>
                </a:solidFill>
                <a:effectLst/>
                <a:latin typeface="Arial" charset="0"/>
                <a:ea typeface="MS PGothic" pitchFamily="34" charset="-128"/>
              </a:rPr>
              <a:t>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3" name="Rectangle 32"/>
          <p:cNvSpPr/>
          <p:nvPr/>
        </p:nvSpPr>
        <p:spPr bwMode="auto">
          <a:xfrm>
            <a:off x="3103338" y="5696645"/>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a:t>
            </a:r>
            <a:r>
              <a:rPr kumimoji="0" lang="en-US" sz="1200" b="1" i="0" u="none" strike="noStrike" cap="none" normalizeH="0" baseline="0" dirty="0" smtClean="0">
                <a:ln>
                  <a:noFill/>
                </a:ln>
                <a:solidFill>
                  <a:schemeClr val="tx1"/>
                </a:solidFill>
                <a:effectLst/>
                <a:latin typeface="Arial" charset="0"/>
                <a:ea typeface="MS PGothic" pitchFamily="34" charset="-128"/>
              </a:rPr>
              <a:t>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4" name="Rectangle 33"/>
          <p:cNvSpPr/>
          <p:nvPr/>
        </p:nvSpPr>
        <p:spPr bwMode="auto">
          <a:xfrm>
            <a:off x="1591170" y="7496845"/>
            <a:ext cx="1944216"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TESI/ESP</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5" name="Rectangle 34"/>
          <p:cNvSpPr/>
          <p:nvPr/>
        </p:nvSpPr>
        <p:spPr bwMode="auto">
          <a:xfrm>
            <a:off x="1591170" y="7136805"/>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CBP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6" name="Rectangle 35"/>
          <p:cNvSpPr/>
          <p:nvPr/>
        </p:nvSpPr>
        <p:spPr bwMode="auto">
          <a:xfrm>
            <a:off x="2095226" y="7136805"/>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7" name="Rectangle 36"/>
          <p:cNvSpPr/>
          <p:nvPr/>
        </p:nvSpPr>
        <p:spPr bwMode="auto">
          <a:xfrm>
            <a:off x="2599282" y="7136805"/>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8" name="Rectangle 37"/>
          <p:cNvSpPr/>
          <p:nvPr/>
        </p:nvSpPr>
        <p:spPr bwMode="auto">
          <a:xfrm>
            <a:off x="3103338" y="7136805"/>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9" name="Rectangle 38"/>
          <p:cNvSpPr/>
          <p:nvPr/>
        </p:nvSpPr>
        <p:spPr bwMode="auto">
          <a:xfrm>
            <a:off x="1591170" y="8072909"/>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40" name="Rectangle 39"/>
          <p:cNvSpPr/>
          <p:nvPr/>
        </p:nvSpPr>
        <p:spPr bwMode="auto">
          <a:xfrm>
            <a:off x="2095226" y="8072909"/>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41" name="Rectangle 40"/>
          <p:cNvSpPr/>
          <p:nvPr/>
        </p:nvSpPr>
        <p:spPr bwMode="auto">
          <a:xfrm>
            <a:off x="2599282" y="8072909"/>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42" name="Rectangle 41"/>
          <p:cNvSpPr/>
          <p:nvPr/>
        </p:nvSpPr>
        <p:spPr bwMode="auto">
          <a:xfrm>
            <a:off x="3103338" y="8072909"/>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43" name="Straight Connector 42"/>
          <p:cNvCxnSpPr>
            <a:stCxn id="26" idx="2"/>
            <a:endCxn id="35" idx="0"/>
          </p:cNvCxnSpPr>
          <p:nvPr/>
        </p:nvCxnSpPr>
        <p:spPr bwMode="auto">
          <a:xfrm>
            <a:off x="1807194" y="6920781"/>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 name="Straight Connector 43"/>
          <p:cNvCxnSpPr>
            <a:stCxn id="27" idx="2"/>
            <a:endCxn id="36" idx="0"/>
          </p:cNvCxnSpPr>
          <p:nvPr/>
        </p:nvCxnSpPr>
        <p:spPr bwMode="auto">
          <a:xfrm>
            <a:off x="2311250" y="6920781"/>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 name="Straight Connector 44"/>
          <p:cNvCxnSpPr>
            <a:stCxn id="29" idx="2"/>
            <a:endCxn id="37" idx="0"/>
          </p:cNvCxnSpPr>
          <p:nvPr/>
        </p:nvCxnSpPr>
        <p:spPr bwMode="auto">
          <a:xfrm>
            <a:off x="2815306" y="6920781"/>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 name="Straight Connector 45"/>
          <p:cNvCxnSpPr>
            <a:stCxn id="30" idx="2"/>
            <a:endCxn id="38" idx="0"/>
          </p:cNvCxnSpPr>
          <p:nvPr/>
        </p:nvCxnSpPr>
        <p:spPr bwMode="auto">
          <a:xfrm>
            <a:off x="3319362" y="6920781"/>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7" name="Rectangle 46"/>
          <p:cNvSpPr/>
          <p:nvPr/>
        </p:nvSpPr>
        <p:spPr bwMode="auto">
          <a:xfrm rot="5400000" flipH="1">
            <a:off x="4003439" y="5876666"/>
            <a:ext cx="2664296" cy="2304256"/>
          </a:xfrm>
          <a:prstGeom prst="rect">
            <a:avLst/>
          </a:prstGeom>
          <a:solidFill>
            <a:srgbClr val="3399FF"/>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IB-BEB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48" name="Rectangle 47"/>
          <p:cNvSpPr/>
          <p:nvPr/>
        </p:nvSpPr>
        <p:spPr bwMode="auto">
          <a:xfrm>
            <a:off x="4255467" y="6632750"/>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49" name="Rectangle 48"/>
          <p:cNvSpPr/>
          <p:nvPr/>
        </p:nvSpPr>
        <p:spPr bwMode="auto">
          <a:xfrm>
            <a:off x="4759523" y="6632750"/>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0" name="Rectangle 49"/>
          <p:cNvSpPr/>
          <p:nvPr/>
        </p:nvSpPr>
        <p:spPr bwMode="auto">
          <a:xfrm>
            <a:off x="4255467" y="6056686"/>
            <a:ext cx="1944216"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S-VLAN 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1" name="Rectangle 50"/>
          <p:cNvSpPr/>
          <p:nvPr/>
        </p:nvSpPr>
        <p:spPr bwMode="auto">
          <a:xfrm>
            <a:off x="5263579" y="6632750"/>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2" name="Rectangle 51"/>
          <p:cNvSpPr/>
          <p:nvPr/>
        </p:nvSpPr>
        <p:spPr bwMode="auto">
          <a:xfrm>
            <a:off x="5767635" y="6632748"/>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3" name="Rectangle 52"/>
          <p:cNvSpPr/>
          <p:nvPr/>
        </p:nvSpPr>
        <p:spPr bwMode="auto">
          <a:xfrm>
            <a:off x="4255467" y="5696646"/>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CNP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4" name="Rectangle 53"/>
          <p:cNvSpPr/>
          <p:nvPr/>
        </p:nvSpPr>
        <p:spPr bwMode="auto">
          <a:xfrm>
            <a:off x="4759523" y="5696646"/>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a:t>
            </a:r>
            <a:r>
              <a:rPr kumimoji="0" lang="en-US" sz="1200" b="1" i="0" u="none" strike="noStrike" cap="none" normalizeH="0" baseline="0" dirty="0" smtClean="0">
                <a:ln>
                  <a:noFill/>
                </a:ln>
                <a:solidFill>
                  <a:schemeClr val="tx1"/>
                </a:solidFill>
                <a:effectLst/>
                <a:latin typeface="Arial" charset="0"/>
                <a:ea typeface="MS PGothic" pitchFamily="34" charset="-128"/>
              </a:rPr>
              <a:t>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5" name="Rectangle 54"/>
          <p:cNvSpPr/>
          <p:nvPr/>
        </p:nvSpPr>
        <p:spPr bwMode="auto">
          <a:xfrm>
            <a:off x="5263579" y="5696646"/>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a:t>
            </a:r>
            <a:r>
              <a:rPr kumimoji="0" lang="en-US" sz="1200" b="1" i="0" u="none" strike="noStrike" cap="none" normalizeH="0" baseline="0" dirty="0" smtClean="0">
                <a:ln>
                  <a:noFill/>
                </a:ln>
                <a:solidFill>
                  <a:schemeClr val="tx1"/>
                </a:solidFill>
                <a:effectLst/>
                <a:latin typeface="Arial" charset="0"/>
                <a:ea typeface="MS PGothic" pitchFamily="34" charset="-128"/>
              </a:rPr>
              <a:t>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6" name="Rectangle 55"/>
          <p:cNvSpPr/>
          <p:nvPr/>
        </p:nvSpPr>
        <p:spPr bwMode="auto">
          <a:xfrm>
            <a:off x="4255467" y="7496846"/>
            <a:ext cx="1944216"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 TESI/ESP</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7" name="Rectangle 56"/>
          <p:cNvSpPr/>
          <p:nvPr/>
        </p:nvSpPr>
        <p:spPr bwMode="auto">
          <a:xfrm>
            <a:off x="4255467" y="7136806"/>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CBP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4759523" y="7136806"/>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9" name="Rectangle 58"/>
          <p:cNvSpPr/>
          <p:nvPr/>
        </p:nvSpPr>
        <p:spPr bwMode="auto">
          <a:xfrm>
            <a:off x="5263579" y="7136806"/>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60" name="Rectangle 59"/>
          <p:cNvSpPr/>
          <p:nvPr/>
        </p:nvSpPr>
        <p:spPr bwMode="auto">
          <a:xfrm>
            <a:off x="5767635" y="7136806"/>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61" name="Rectangle 60"/>
          <p:cNvSpPr/>
          <p:nvPr/>
        </p:nvSpPr>
        <p:spPr bwMode="auto">
          <a:xfrm>
            <a:off x="4255467" y="8072910"/>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62" name="Rectangle 61"/>
          <p:cNvSpPr/>
          <p:nvPr/>
        </p:nvSpPr>
        <p:spPr bwMode="auto">
          <a:xfrm>
            <a:off x="4759523" y="8072910"/>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63" name="Rectangle 62"/>
          <p:cNvSpPr/>
          <p:nvPr/>
        </p:nvSpPr>
        <p:spPr bwMode="auto">
          <a:xfrm>
            <a:off x="5263579" y="8072910"/>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a:off x="5767635" y="8072910"/>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65" name="Straight Connector 64"/>
          <p:cNvCxnSpPr>
            <a:stCxn id="48" idx="2"/>
            <a:endCxn id="57" idx="0"/>
          </p:cNvCxnSpPr>
          <p:nvPr/>
        </p:nvCxnSpPr>
        <p:spPr bwMode="auto">
          <a:xfrm>
            <a:off x="4471491" y="692078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 name="Straight Connector 65"/>
          <p:cNvCxnSpPr>
            <a:stCxn id="49" idx="2"/>
            <a:endCxn id="58" idx="0"/>
          </p:cNvCxnSpPr>
          <p:nvPr/>
        </p:nvCxnSpPr>
        <p:spPr bwMode="auto">
          <a:xfrm>
            <a:off x="4975547" y="692078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 name="Straight Connector 66"/>
          <p:cNvCxnSpPr>
            <a:stCxn id="51" idx="2"/>
            <a:endCxn id="59" idx="0"/>
          </p:cNvCxnSpPr>
          <p:nvPr/>
        </p:nvCxnSpPr>
        <p:spPr bwMode="auto">
          <a:xfrm>
            <a:off x="5479603" y="692078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 name="Straight Connector 67"/>
          <p:cNvCxnSpPr>
            <a:stCxn id="52" idx="2"/>
            <a:endCxn id="60" idx="0"/>
          </p:cNvCxnSpPr>
          <p:nvPr/>
        </p:nvCxnSpPr>
        <p:spPr bwMode="auto">
          <a:xfrm>
            <a:off x="5983659" y="6920780"/>
            <a:ext cx="0" cy="21602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 name="Straight Connector 68"/>
          <p:cNvCxnSpPr>
            <a:stCxn id="22" idx="3"/>
            <a:endCxn id="23" idx="1"/>
          </p:cNvCxnSpPr>
          <p:nvPr/>
        </p:nvCxnSpPr>
        <p:spPr bwMode="auto">
          <a:xfrm>
            <a:off x="3535386" y="4472509"/>
            <a:ext cx="72008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0" name="Straight Connector 69"/>
          <p:cNvCxnSpPr>
            <a:stCxn id="33" idx="3"/>
            <a:endCxn id="53" idx="1"/>
          </p:cNvCxnSpPr>
          <p:nvPr/>
        </p:nvCxnSpPr>
        <p:spPr bwMode="auto">
          <a:xfrm>
            <a:off x="3535386" y="5840661"/>
            <a:ext cx="720081" cy="1"/>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1" name="Straight Connector 70"/>
          <p:cNvCxnSpPr>
            <a:stCxn id="21" idx="2"/>
            <a:endCxn id="54" idx="0"/>
          </p:cNvCxnSpPr>
          <p:nvPr/>
        </p:nvCxnSpPr>
        <p:spPr bwMode="auto">
          <a:xfrm>
            <a:off x="2815306" y="4616525"/>
            <a:ext cx="2160241" cy="1080121"/>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2" name="Straight Connector 71"/>
          <p:cNvCxnSpPr>
            <a:stCxn id="24" idx="2"/>
            <a:endCxn id="32" idx="0"/>
          </p:cNvCxnSpPr>
          <p:nvPr/>
        </p:nvCxnSpPr>
        <p:spPr bwMode="auto">
          <a:xfrm flipH="1">
            <a:off x="2815306" y="4616525"/>
            <a:ext cx="2160241" cy="108012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3" name="Straight Connector 72"/>
          <p:cNvCxnSpPr>
            <a:stCxn id="25" idx="2"/>
            <a:endCxn id="55" idx="0"/>
          </p:cNvCxnSpPr>
          <p:nvPr/>
        </p:nvCxnSpPr>
        <p:spPr bwMode="auto">
          <a:xfrm>
            <a:off x="5479603" y="4616525"/>
            <a:ext cx="0" cy="1080121"/>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4" name="Straight Connector 73"/>
          <p:cNvCxnSpPr>
            <a:stCxn id="20" idx="2"/>
            <a:endCxn id="31" idx="0"/>
          </p:cNvCxnSpPr>
          <p:nvPr/>
        </p:nvCxnSpPr>
        <p:spPr bwMode="auto">
          <a:xfrm>
            <a:off x="2311250" y="4616525"/>
            <a:ext cx="0" cy="108012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5" name="Straight Connector 74"/>
          <p:cNvCxnSpPr>
            <a:stCxn id="39" idx="2"/>
          </p:cNvCxnSpPr>
          <p:nvPr/>
        </p:nvCxnSpPr>
        <p:spPr bwMode="auto">
          <a:xfrm>
            <a:off x="1807194" y="8360941"/>
            <a:ext cx="1" cy="36003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40" idx="2"/>
          </p:cNvCxnSpPr>
          <p:nvPr/>
        </p:nvCxnSpPr>
        <p:spPr bwMode="auto">
          <a:xfrm>
            <a:off x="2311250" y="8360941"/>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 name="Straight Connector 76"/>
          <p:cNvCxnSpPr>
            <a:stCxn id="41" idx="2"/>
          </p:cNvCxnSpPr>
          <p:nvPr/>
        </p:nvCxnSpPr>
        <p:spPr bwMode="auto">
          <a:xfrm>
            <a:off x="2815306" y="8360941"/>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61" idx="1"/>
            <a:endCxn id="42" idx="3"/>
          </p:cNvCxnSpPr>
          <p:nvPr/>
        </p:nvCxnSpPr>
        <p:spPr bwMode="auto">
          <a:xfrm flipH="1" flipV="1">
            <a:off x="3535386" y="8216925"/>
            <a:ext cx="720081" cy="1"/>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9" name="Straight Connector 78"/>
          <p:cNvCxnSpPr>
            <a:endCxn id="62" idx="2"/>
          </p:cNvCxnSpPr>
          <p:nvPr/>
        </p:nvCxnSpPr>
        <p:spPr bwMode="auto">
          <a:xfrm flipH="1" flipV="1">
            <a:off x="4975547" y="8360942"/>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endCxn id="63" idx="2"/>
          </p:cNvCxnSpPr>
          <p:nvPr/>
        </p:nvCxnSpPr>
        <p:spPr bwMode="auto">
          <a:xfrm flipH="1" flipV="1">
            <a:off x="5479603" y="8360942"/>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 name="Straight Connector 80"/>
          <p:cNvCxnSpPr>
            <a:endCxn id="64" idx="2"/>
          </p:cNvCxnSpPr>
          <p:nvPr/>
        </p:nvCxnSpPr>
        <p:spPr bwMode="auto">
          <a:xfrm flipH="1" flipV="1">
            <a:off x="5983659" y="8360942"/>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2" name="Rounded Rectangle 81"/>
          <p:cNvSpPr/>
          <p:nvPr/>
        </p:nvSpPr>
        <p:spPr bwMode="auto">
          <a:xfrm>
            <a:off x="1447155" y="4112468"/>
            <a:ext cx="4968552" cy="2088232"/>
          </a:xfrm>
          <a:prstGeom prst="roundRect">
            <a:avLst/>
          </a:prstGeom>
          <a:noFill/>
          <a:ln w="28575" cap="flat" cmpd="sng" algn="ctr">
            <a:solidFill>
              <a:schemeClr val="tx1"/>
            </a:solidFill>
            <a:prstDash val="sysDash"/>
            <a:round/>
            <a:headEnd type="none" w="med" len="med"/>
            <a:tailEnd type="none" w="med" len="med"/>
          </a:ln>
          <a:effectLst/>
        </p:spPr>
        <p:txBody>
          <a:bodyPr vert="vert270" wrap="square" lIns="0" tIns="0" rIns="0" bIns="0" numCol="1" rtlCol="0" anchor="t" anchorCtr="0" compatLnSpc="1">
            <a:prstTxWarp prst="textNoShape">
              <a:avLst/>
            </a:prstTxWarp>
          </a:bodyPr>
          <a:lstStyle/>
          <a:p>
            <a:pPr algn="ctr"/>
            <a:r>
              <a:rPr lang="en-US" dirty="0" smtClean="0">
                <a:latin typeface="Arial" charset="0"/>
              </a:rPr>
              <a:t>DRNI</a:t>
            </a:r>
          </a:p>
        </p:txBody>
      </p:sp>
      <p:sp>
        <p:nvSpPr>
          <p:cNvPr id="83" name="Rectangle 82"/>
          <p:cNvSpPr/>
          <p:nvPr/>
        </p:nvSpPr>
        <p:spPr bwMode="auto">
          <a:xfrm rot="10800000" flipV="1">
            <a:off x="2095227" y="3392388"/>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84" name="Rectangle 83"/>
          <p:cNvSpPr/>
          <p:nvPr/>
        </p:nvSpPr>
        <p:spPr bwMode="auto">
          <a:xfrm rot="10800000" flipV="1">
            <a:off x="2095227" y="2888330"/>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85" name="Straight Connector 84"/>
          <p:cNvCxnSpPr>
            <a:stCxn id="83" idx="0"/>
            <a:endCxn id="84" idx="2"/>
          </p:cNvCxnSpPr>
          <p:nvPr/>
        </p:nvCxnSpPr>
        <p:spPr bwMode="auto">
          <a:xfrm flipV="1">
            <a:off x="2311251" y="3176362"/>
            <a:ext cx="0" cy="21602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6" name="Rectangle 85"/>
          <p:cNvSpPr/>
          <p:nvPr/>
        </p:nvSpPr>
        <p:spPr bwMode="auto">
          <a:xfrm rot="10800000" flipV="1">
            <a:off x="2599283" y="3392388"/>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87" name="Rectangle 86"/>
          <p:cNvSpPr/>
          <p:nvPr/>
        </p:nvSpPr>
        <p:spPr bwMode="auto">
          <a:xfrm rot="10800000" flipV="1">
            <a:off x="2599283" y="2888330"/>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88" name="Straight Connector 87"/>
          <p:cNvCxnSpPr>
            <a:stCxn id="86" idx="0"/>
            <a:endCxn id="87" idx="2"/>
          </p:cNvCxnSpPr>
          <p:nvPr/>
        </p:nvCxnSpPr>
        <p:spPr bwMode="auto">
          <a:xfrm flipV="1">
            <a:off x="2815307" y="3176362"/>
            <a:ext cx="0" cy="21602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9" name="Rectangle 88"/>
          <p:cNvSpPr/>
          <p:nvPr/>
        </p:nvSpPr>
        <p:spPr bwMode="auto">
          <a:xfrm rot="10800000" flipV="1">
            <a:off x="3103339" y="3392388"/>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90" name="Rectangle 89"/>
          <p:cNvSpPr/>
          <p:nvPr/>
        </p:nvSpPr>
        <p:spPr bwMode="auto">
          <a:xfrm rot="10800000" flipV="1">
            <a:off x="3103339" y="2888330"/>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91" name="Straight Connector 90"/>
          <p:cNvCxnSpPr>
            <a:stCxn id="89" idx="0"/>
            <a:endCxn id="90" idx="2"/>
          </p:cNvCxnSpPr>
          <p:nvPr/>
        </p:nvCxnSpPr>
        <p:spPr bwMode="auto">
          <a:xfrm flipV="1">
            <a:off x="3319363" y="3176362"/>
            <a:ext cx="0" cy="21602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2" name="Rectangle 91"/>
          <p:cNvSpPr/>
          <p:nvPr/>
        </p:nvSpPr>
        <p:spPr bwMode="auto">
          <a:xfrm rot="10800000" flipV="1">
            <a:off x="4255467" y="3392388"/>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93" name="Rectangle 92"/>
          <p:cNvSpPr/>
          <p:nvPr/>
        </p:nvSpPr>
        <p:spPr bwMode="auto">
          <a:xfrm rot="10800000" flipV="1">
            <a:off x="4255467" y="2888330"/>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94" name="Straight Connector 93"/>
          <p:cNvCxnSpPr>
            <a:stCxn id="92" idx="0"/>
            <a:endCxn id="93" idx="2"/>
          </p:cNvCxnSpPr>
          <p:nvPr/>
        </p:nvCxnSpPr>
        <p:spPr bwMode="auto">
          <a:xfrm flipV="1">
            <a:off x="4471491" y="3176362"/>
            <a:ext cx="0" cy="21602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5" name="Rectangle 94"/>
          <p:cNvSpPr/>
          <p:nvPr/>
        </p:nvSpPr>
        <p:spPr bwMode="auto">
          <a:xfrm rot="10800000" flipV="1">
            <a:off x="4759523" y="3392388"/>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96" name="Rectangle 95"/>
          <p:cNvSpPr/>
          <p:nvPr/>
        </p:nvSpPr>
        <p:spPr bwMode="auto">
          <a:xfrm rot="10800000" flipV="1">
            <a:off x="4759523" y="2888330"/>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97" name="Straight Connector 96"/>
          <p:cNvCxnSpPr>
            <a:stCxn id="95" idx="0"/>
            <a:endCxn id="96" idx="2"/>
          </p:cNvCxnSpPr>
          <p:nvPr/>
        </p:nvCxnSpPr>
        <p:spPr bwMode="auto">
          <a:xfrm flipV="1">
            <a:off x="4975547" y="3176362"/>
            <a:ext cx="0" cy="21602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8" name="Rectangle 97"/>
          <p:cNvSpPr/>
          <p:nvPr/>
        </p:nvSpPr>
        <p:spPr bwMode="auto">
          <a:xfrm rot="10800000" flipV="1">
            <a:off x="5263579" y="3392388"/>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rot="10800000" flipV="1">
            <a:off x="5263579" y="2888330"/>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100" name="Straight Connector 99"/>
          <p:cNvCxnSpPr>
            <a:stCxn id="98" idx="0"/>
            <a:endCxn id="99" idx="2"/>
          </p:cNvCxnSpPr>
          <p:nvPr/>
        </p:nvCxnSpPr>
        <p:spPr bwMode="auto">
          <a:xfrm flipV="1">
            <a:off x="5479603" y="3176362"/>
            <a:ext cx="0" cy="21602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1" name="Rectangle 100"/>
          <p:cNvSpPr/>
          <p:nvPr/>
        </p:nvSpPr>
        <p:spPr bwMode="auto">
          <a:xfrm rot="10800000" flipV="1">
            <a:off x="5767635" y="3392388"/>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PIP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02" name="Rectangle 101"/>
          <p:cNvSpPr/>
          <p:nvPr/>
        </p:nvSpPr>
        <p:spPr bwMode="auto">
          <a:xfrm rot="10800000" flipV="1">
            <a:off x="5767635" y="2888330"/>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103" name="Straight Connector 102"/>
          <p:cNvCxnSpPr>
            <a:stCxn id="101" idx="0"/>
            <a:endCxn id="102" idx="2"/>
          </p:cNvCxnSpPr>
          <p:nvPr/>
        </p:nvCxnSpPr>
        <p:spPr bwMode="auto">
          <a:xfrm flipV="1">
            <a:off x="5983659" y="3176362"/>
            <a:ext cx="0" cy="21602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4" name="Rectangle 103"/>
          <p:cNvSpPr/>
          <p:nvPr/>
        </p:nvSpPr>
        <p:spPr bwMode="auto">
          <a:xfrm rot="10800000" flipV="1">
            <a:off x="2095227" y="1952228"/>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105" name="Straight Connector 104"/>
          <p:cNvCxnSpPr>
            <a:endCxn id="104" idx="0"/>
          </p:cNvCxnSpPr>
          <p:nvPr/>
        </p:nvCxnSpPr>
        <p:spPr bwMode="auto">
          <a:xfrm>
            <a:off x="2311250" y="1592189"/>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6" name="Rectangle 105"/>
          <p:cNvSpPr/>
          <p:nvPr/>
        </p:nvSpPr>
        <p:spPr bwMode="auto">
          <a:xfrm rot="10800000" flipV="1">
            <a:off x="2599283" y="1952228"/>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107" name="Straight Connector 106"/>
          <p:cNvCxnSpPr>
            <a:endCxn id="106" idx="0"/>
          </p:cNvCxnSpPr>
          <p:nvPr/>
        </p:nvCxnSpPr>
        <p:spPr bwMode="auto">
          <a:xfrm>
            <a:off x="2815306" y="1592189"/>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8" name="Rectangle 107"/>
          <p:cNvSpPr/>
          <p:nvPr/>
        </p:nvSpPr>
        <p:spPr bwMode="auto">
          <a:xfrm rot="10800000" flipV="1">
            <a:off x="4759523" y="1952228"/>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109" name="Straight Connector 108"/>
          <p:cNvCxnSpPr>
            <a:endCxn id="108" idx="0"/>
          </p:cNvCxnSpPr>
          <p:nvPr/>
        </p:nvCxnSpPr>
        <p:spPr bwMode="auto">
          <a:xfrm>
            <a:off x="4975546" y="1592189"/>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0" name="Rectangle 109"/>
          <p:cNvSpPr/>
          <p:nvPr/>
        </p:nvSpPr>
        <p:spPr bwMode="auto">
          <a:xfrm rot="10800000" flipV="1">
            <a:off x="5263579" y="1952228"/>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111" name="Straight Connector 110"/>
          <p:cNvCxnSpPr>
            <a:endCxn id="110" idx="0"/>
          </p:cNvCxnSpPr>
          <p:nvPr/>
        </p:nvCxnSpPr>
        <p:spPr bwMode="auto">
          <a:xfrm>
            <a:off x="5479602" y="1592189"/>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2" name="Rectangle 111"/>
          <p:cNvSpPr/>
          <p:nvPr/>
        </p:nvSpPr>
        <p:spPr bwMode="auto">
          <a:xfrm rot="10800000" flipV="1">
            <a:off x="5767635" y="1952228"/>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113" name="Straight Connector 112"/>
          <p:cNvCxnSpPr>
            <a:endCxn id="112" idx="0"/>
          </p:cNvCxnSpPr>
          <p:nvPr/>
        </p:nvCxnSpPr>
        <p:spPr bwMode="auto">
          <a:xfrm>
            <a:off x="5983658" y="1592189"/>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52" name="Group 251"/>
          <p:cNvGrpSpPr/>
          <p:nvPr/>
        </p:nvGrpSpPr>
        <p:grpSpPr>
          <a:xfrm>
            <a:off x="2093968" y="4224536"/>
            <a:ext cx="3614048" cy="1872208"/>
            <a:chOff x="1871120" y="3936504"/>
            <a:chExt cx="3614048" cy="1872208"/>
          </a:xfrm>
        </p:grpSpPr>
        <p:sp>
          <p:nvSpPr>
            <p:cNvPr id="253" name="Rectangle 252"/>
            <p:cNvSpPr/>
            <p:nvPr/>
          </p:nvSpPr>
          <p:spPr bwMode="auto">
            <a:xfrm>
              <a:off x="1871120" y="3936504"/>
              <a:ext cx="1440161" cy="144016"/>
            </a:xfrm>
            <a:prstGeom prst="rect">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charset="0"/>
                  <a:ea typeface="MS PGothic" pitchFamily="34" charset="-128"/>
                </a:rPr>
                <a:t>DAS</a:t>
              </a:r>
              <a:endParaRPr kumimoji="0" lang="en-GB" sz="1600" b="1" i="0" u="none" strike="noStrike" cap="none" normalizeH="0" baseline="0" dirty="0" smtClean="0">
                <a:ln>
                  <a:noFill/>
                </a:ln>
                <a:solidFill>
                  <a:schemeClr val="bg1"/>
                </a:solidFill>
                <a:effectLst/>
                <a:latin typeface="Arial" charset="0"/>
                <a:ea typeface="MS PGothic" pitchFamily="34" charset="-128"/>
              </a:endParaRPr>
            </a:p>
          </p:txBody>
        </p:sp>
        <p:sp>
          <p:nvSpPr>
            <p:cNvPr id="254" name="Rectangle 253"/>
            <p:cNvSpPr/>
            <p:nvPr/>
          </p:nvSpPr>
          <p:spPr bwMode="auto">
            <a:xfrm>
              <a:off x="4038183" y="3936504"/>
              <a:ext cx="1440161" cy="144016"/>
            </a:xfrm>
            <a:prstGeom prst="rect">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charset="0"/>
                  <a:ea typeface="MS PGothic" pitchFamily="34" charset="-128"/>
                </a:rPr>
                <a:t>DAS</a:t>
              </a:r>
              <a:endParaRPr kumimoji="0" lang="en-GB" sz="1600" b="1" i="0" u="none" strike="noStrike" cap="none" normalizeH="0" baseline="0" dirty="0" smtClean="0">
                <a:ln>
                  <a:noFill/>
                </a:ln>
                <a:solidFill>
                  <a:schemeClr val="bg1"/>
                </a:solidFill>
                <a:effectLst/>
                <a:latin typeface="Arial" charset="0"/>
                <a:ea typeface="MS PGothic" pitchFamily="34" charset="-128"/>
              </a:endParaRPr>
            </a:p>
          </p:txBody>
        </p:sp>
        <p:sp>
          <p:nvSpPr>
            <p:cNvPr id="255" name="Rectangle 254"/>
            <p:cNvSpPr/>
            <p:nvPr/>
          </p:nvSpPr>
          <p:spPr bwMode="auto">
            <a:xfrm>
              <a:off x="1877944" y="5664696"/>
              <a:ext cx="1440161" cy="144016"/>
            </a:xfrm>
            <a:prstGeom prst="rect">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charset="0"/>
                  <a:ea typeface="MS PGothic" pitchFamily="34" charset="-128"/>
                </a:rPr>
                <a:t>DAS</a:t>
              </a:r>
              <a:endParaRPr kumimoji="0" lang="en-GB" sz="1600" b="1" i="0" u="none" strike="noStrike" cap="none" normalizeH="0" baseline="0" dirty="0" smtClean="0">
                <a:ln>
                  <a:noFill/>
                </a:ln>
                <a:solidFill>
                  <a:schemeClr val="bg1"/>
                </a:solidFill>
                <a:effectLst/>
                <a:latin typeface="Arial" charset="0"/>
                <a:ea typeface="MS PGothic" pitchFamily="34" charset="-128"/>
              </a:endParaRPr>
            </a:p>
          </p:txBody>
        </p:sp>
        <p:sp>
          <p:nvSpPr>
            <p:cNvPr id="256" name="Rectangle 255"/>
            <p:cNvSpPr/>
            <p:nvPr/>
          </p:nvSpPr>
          <p:spPr bwMode="auto">
            <a:xfrm>
              <a:off x="4045007" y="5664696"/>
              <a:ext cx="1440161" cy="144016"/>
            </a:xfrm>
            <a:prstGeom prst="rect">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charset="0"/>
                  <a:ea typeface="MS PGothic" pitchFamily="34" charset="-128"/>
                </a:rPr>
                <a:t>DAS</a:t>
              </a:r>
              <a:endParaRPr kumimoji="0" lang="en-GB" sz="1600" b="1" i="0" u="none" strike="noStrike" cap="none" normalizeH="0" baseline="0" dirty="0" smtClean="0">
                <a:ln>
                  <a:noFill/>
                </a:ln>
                <a:solidFill>
                  <a:schemeClr val="bg1"/>
                </a:solidFill>
                <a:effectLst/>
                <a:latin typeface="Arial" charset="0"/>
                <a:ea typeface="MS PGothic" pitchFamily="34" charset="-128"/>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bwMode="auto">
          <a:xfrm rot="10800000" flipV="1">
            <a:off x="439044" y="2064295"/>
            <a:ext cx="6264696" cy="2840259"/>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500" b="1" i="0" u="none" strike="noStrike" cap="none" normalizeH="0" baseline="0" dirty="0" smtClean="0">
                <a:ln>
                  <a:noFill/>
                </a:ln>
                <a:solidFill>
                  <a:schemeClr val="tx1"/>
                </a:solidFill>
                <a:effectLst/>
                <a:latin typeface="Arial" charset="0"/>
                <a:ea typeface="MS PGothic" pitchFamily="34" charset="-128"/>
              </a:rPr>
              <a:t>PBBN</a:t>
            </a:r>
            <a:endParaRPr kumimoji="0" lang="en-GB" sz="2500" b="1" i="0" u="none" strike="noStrike" cap="none" normalizeH="0" baseline="0" dirty="0" smtClean="0">
              <a:ln>
                <a:noFill/>
              </a:ln>
              <a:solidFill>
                <a:schemeClr val="tx1"/>
              </a:solidFill>
              <a:effectLst/>
              <a:latin typeface="Arial" charset="0"/>
              <a:ea typeface="MS PGothic" pitchFamily="34" charset="-128"/>
            </a:endParaRPr>
          </a:p>
        </p:txBody>
      </p:sp>
      <p:sp>
        <p:nvSpPr>
          <p:cNvPr id="3" name="Rectangle 2"/>
          <p:cNvSpPr/>
          <p:nvPr/>
        </p:nvSpPr>
        <p:spPr bwMode="auto">
          <a:xfrm rot="5400000">
            <a:off x="4275501" y="2980371"/>
            <a:ext cx="1544110" cy="2304257"/>
          </a:xfrm>
          <a:prstGeom prst="rect">
            <a:avLst/>
          </a:prstGeom>
          <a:solidFill>
            <a:srgbClr val="3399FF"/>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B-BEB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4" name="Rectangle 3"/>
          <p:cNvSpPr/>
          <p:nvPr/>
        </p:nvSpPr>
        <p:spPr bwMode="auto">
          <a:xfrm rot="10800000" flipV="1">
            <a:off x="3967437" y="3720480"/>
            <a:ext cx="1944216"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rot="10800000" flipV="1">
            <a:off x="3967437" y="3360440"/>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rot="16200000" flipH="1">
            <a:off x="1395180" y="2980370"/>
            <a:ext cx="1544111" cy="2304256"/>
          </a:xfrm>
          <a:prstGeom prst="rect">
            <a:avLst/>
          </a:prstGeom>
          <a:solidFill>
            <a:srgbClr val="3399FF"/>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B-BEB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7" name="Rectangle 6"/>
          <p:cNvSpPr/>
          <p:nvPr/>
        </p:nvSpPr>
        <p:spPr bwMode="auto">
          <a:xfrm rot="10800000" flipV="1">
            <a:off x="1303140" y="3720479"/>
            <a:ext cx="1944216"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rot="10800000" flipV="1">
            <a:off x="2815308" y="3360439"/>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rot="10800000" flipV="1">
            <a:off x="1303140" y="3360439"/>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10" name="Straight Connector 9"/>
          <p:cNvCxnSpPr>
            <a:stCxn id="8" idx="1"/>
            <a:endCxn id="5" idx="3"/>
          </p:cNvCxnSpPr>
          <p:nvPr/>
        </p:nvCxnSpPr>
        <p:spPr bwMode="auto">
          <a:xfrm>
            <a:off x="3247356" y="3504455"/>
            <a:ext cx="720081" cy="1"/>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11" name="Straight Connector 10"/>
          <p:cNvCxnSpPr>
            <a:endCxn id="9" idx="0"/>
          </p:cNvCxnSpPr>
          <p:nvPr/>
        </p:nvCxnSpPr>
        <p:spPr bwMode="auto">
          <a:xfrm>
            <a:off x="1519163" y="3000400"/>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 name="Rounded Rectangle 11"/>
          <p:cNvSpPr/>
          <p:nvPr/>
        </p:nvSpPr>
        <p:spPr bwMode="auto">
          <a:xfrm>
            <a:off x="439044" y="5984676"/>
            <a:ext cx="6264696" cy="2704356"/>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500" b="1" i="0" u="none" strike="noStrike" cap="none" normalizeH="0" baseline="0" dirty="0" smtClean="0">
                <a:ln>
                  <a:noFill/>
                </a:ln>
                <a:solidFill>
                  <a:schemeClr val="tx1"/>
                </a:solidFill>
                <a:effectLst/>
                <a:latin typeface="Arial" charset="0"/>
                <a:ea typeface="MS PGothic" pitchFamily="34" charset="-128"/>
              </a:rPr>
              <a:t>PBBN</a:t>
            </a:r>
            <a:endParaRPr lang="en-US" sz="2500" dirty="0" smtClean="0">
              <a:latin typeface="Arial"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rot="16200000">
            <a:off x="1391124" y="5608661"/>
            <a:ext cx="1552226" cy="2304257"/>
          </a:xfrm>
          <a:prstGeom prst="rect">
            <a:avLst/>
          </a:prstGeom>
          <a:solidFill>
            <a:srgbClr val="3399FF"/>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B-BEB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14" name="Title 1"/>
          <p:cNvSpPr txBox="1">
            <a:spLocks/>
          </p:cNvSpPr>
          <p:nvPr/>
        </p:nvSpPr>
        <p:spPr>
          <a:xfrm>
            <a:off x="533400" y="48072"/>
            <a:ext cx="9604375" cy="1015529"/>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200" b="1" i="0" u="none" strike="noStrike" kern="0" cap="none" spc="0" normalizeH="0" baseline="0" noProof="0" dirty="0" smtClean="0">
                <a:ln>
                  <a:noFill/>
                </a:ln>
                <a:solidFill>
                  <a:srgbClr val="990000"/>
                </a:solidFill>
                <a:effectLst/>
                <a:uLnTx/>
                <a:uFillTx/>
                <a:latin typeface="+mj-lt"/>
                <a:ea typeface="+mj-ea"/>
                <a:cs typeface="+mj-cs"/>
              </a:rPr>
              <a:t>3. PBBN – DRNI – PBBN</a:t>
            </a:r>
            <a:endParaRPr kumimoji="0" lang="en-GB" sz="4200" b="1" i="0" u="none" strike="noStrike" kern="0" cap="none" spc="0" normalizeH="0" baseline="0" noProof="0" dirty="0">
              <a:ln>
                <a:noFill/>
              </a:ln>
              <a:solidFill>
                <a:srgbClr val="990000"/>
              </a:solidFill>
              <a:effectLst/>
              <a:uLnTx/>
              <a:uFillTx/>
              <a:latin typeface="+mj-lt"/>
              <a:ea typeface="+mj-ea"/>
              <a:cs typeface="+mj-cs"/>
            </a:endParaRPr>
          </a:p>
        </p:txBody>
      </p:sp>
      <p:sp>
        <p:nvSpPr>
          <p:cNvPr id="15" name="Rectangle 14"/>
          <p:cNvSpPr/>
          <p:nvPr/>
        </p:nvSpPr>
        <p:spPr bwMode="auto">
          <a:xfrm>
            <a:off x="1807195" y="4296544"/>
            <a:ext cx="432048" cy="608013"/>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2311251" y="4296544"/>
            <a:ext cx="432048" cy="608013"/>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4471492" y="4296544"/>
            <a:ext cx="432048" cy="608013"/>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4975548" y="4296544"/>
            <a:ext cx="432048" cy="608013"/>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1807195" y="5984677"/>
            <a:ext cx="432048" cy="61612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2311251" y="5984677"/>
            <a:ext cx="432048" cy="61612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1303139" y="6672808"/>
            <a:ext cx="1944216"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1303139" y="7248872"/>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1807195" y="7248872"/>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2311251" y="7248872"/>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2815307" y="7248872"/>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6" name="Rectangle 25"/>
          <p:cNvSpPr/>
          <p:nvPr/>
        </p:nvSpPr>
        <p:spPr bwMode="auto">
          <a:xfrm rot="5400000" flipH="1">
            <a:off x="4271443" y="5608663"/>
            <a:ext cx="1552226" cy="2304256"/>
          </a:xfrm>
          <a:prstGeom prst="rect">
            <a:avLst/>
          </a:prstGeom>
          <a:solidFill>
            <a:srgbClr val="3399FF"/>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ea typeface="MS PGothic" pitchFamily="34" charset="-128"/>
              </a:rPr>
              <a:t>B-BEB</a:t>
            </a:r>
            <a:endParaRPr kumimoji="0" lang="en-GB" sz="2000" b="1" i="0" u="none" strike="noStrike" cap="none" normalizeH="0" baseline="0" dirty="0" smtClean="0">
              <a:ln>
                <a:noFill/>
              </a:ln>
              <a:solidFill>
                <a:schemeClr val="bg1"/>
              </a:solidFill>
              <a:effectLst/>
              <a:latin typeface="Arial" charset="0"/>
              <a:ea typeface="MS PGothic" pitchFamily="34" charset="-128"/>
            </a:endParaRPr>
          </a:p>
        </p:txBody>
      </p:sp>
      <p:sp>
        <p:nvSpPr>
          <p:cNvPr id="27" name="Rectangle 26"/>
          <p:cNvSpPr/>
          <p:nvPr/>
        </p:nvSpPr>
        <p:spPr bwMode="auto">
          <a:xfrm>
            <a:off x="4471492" y="5984678"/>
            <a:ext cx="432048" cy="61612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8" name="Rectangle 27"/>
          <p:cNvSpPr/>
          <p:nvPr/>
        </p:nvSpPr>
        <p:spPr bwMode="auto">
          <a:xfrm>
            <a:off x="4975548" y="5984678"/>
            <a:ext cx="432048" cy="61612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9" name="Rectangle 28"/>
          <p:cNvSpPr/>
          <p:nvPr/>
        </p:nvSpPr>
        <p:spPr bwMode="auto">
          <a:xfrm>
            <a:off x="3967436" y="6672809"/>
            <a:ext cx="1944216"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0" name="Rectangle 29"/>
          <p:cNvSpPr/>
          <p:nvPr/>
        </p:nvSpPr>
        <p:spPr bwMode="auto">
          <a:xfrm>
            <a:off x="3967436" y="7248873"/>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1" name="Rectangle 30"/>
          <p:cNvSpPr/>
          <p:nvPr/>
        </p:nvSpPr>
        <p:spPr bwMode="auto">
          <a:xfrm>
            <a:off x="4471492" y="7248873"/>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2" name="Rectangle 31"/>
          <p:cNvSpPr/>
          <p:nvPr/>
        </p:nvSpPr>
        <p:spPr bwMode="auto">
          <a:xfrm>
            <a:off x="4975548" y="7248873"/>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33" name="Rectangle 32"/>
          <p:cNvSpPr/>
          <p:nvPr/>
        </p:nvSpPr>
        <p:spPr bwMode="auto">
          <a:xfrm>
            <a:off x="5479604" y="7248873"/>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34" name="Straight Connector 33"/>
          <p:cNvCxnSpPr>
            <a:stCxn id="16" idx="2"/>
            <a:endCxn id="27" idx="0"/>
          </p:cNvCxnSpPr>
          <p:nvPr/>
        </p:nvCxnSpPr>
        <p:spPr bwMode="auto">
          <a:xfrm>
            <a:off x="2527275" y="4904557"/>
            <a:ext cx="2160241" cy="1080121"/>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5" name="Straight Connector 34"/>
          <p:cNvCxnSpPr>
            <a:stCxn id="17" idx="2"/>
            <a:endCxn id="20" idx="0"/>
          </p:cNvCxnSpPr>
          <p:nvPr/>
        </p:nvCxnSpPr>
        <p:spPr bwMode="auto">
          <a:xfrm flipH="1">
            <a:off x="2527275" y="4904557"/>
            <a:ext cx="2160241" cy="108012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 name="Straight Connector 35"/>
          <p:cNvCxnSpPr>
            <a:stCxn id="18" idx="2"/>
            <a:endCxn id="28" idx="0"/>
          </p:cNvCxnSpPr>
          <p:nvPr/>
        </p:nvCxnSpPr>
        <p:spPr bwMode="auto">
          <a:xfrm>
            <a:off x="5191572" y="4904557"/>
            <a:ext cx="0" cy="1080121"/>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7" name="Straight Connector 36"/>
          <p:cNvCxnSpPr>
            <a:stCxn id="15" idx="2"/>
            <a:endCxn id="19" idx="0"/>
          </p:cNvCxnSpPr>
          <p:nvPr/>
        </p:nvCxnSpPr>
        <p:spPr bwMode="auto">
          <a:xfrm>
            <a:off x="2023219" y="4904557"/>
            <a:ext cx="0" cy="108012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 name="Straight Connector 37"/>
          <p:cNvCxnSpPr>
            <a:stCxn id="22" idx="2"/>
          </p:cNvCxnSpPr>
          <p:nvPr/>
        </p:nvCxnSpPr>
        <p:spPr bwMode="auto">
          <a:xfrm>
            <a:off x="1519163" y="7536904"/>
            <a:ext cx="1" cy="36003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 name="Straight Connector 38"/>
          <p:cNvCxnSpPr>
            <a:stCxn id="23" idx="2"/>
          </p:cNvCxnSpPr>
          <p:nvPr/>
        </p:nvCxnSpPr>
        <p:spPr bwMode="auto">
          <a:xfrm>
            <a:off x="2023219" y="7536904"/>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 name="Straight Connector 39"/>
          <p:cNvCxnSpPr>
            <a:stCxn id="24" idx="2"/>
          </p:cNvCxnSpPr>
          <p:nvPr/>
        </p:nvCxnSpPr>
        <p:spPr bwMode="auto">
          <a:xfrm>
            <a:off x="2527275" y="7536904"/>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 name="Straight Connector 40"/>
          <p:cNvCxnSpPr>
            <a:stCxn id="30" idx="1"/>
            <a:endCxn id="25" idx="3"/>
          </p:cNvCxnSpPr>
          <p:nvPr/>
        </p:nvCxnSpPr>
        <p:spPr bwMode="auto">
          <a:xfrm flipH="1" flipV="1">
            <a:off x="3247355" y="7392888"/>
            <a:ext cx="720081" cy="1"/>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2" name="Straight Connector 41"/>
          <p:cNvCxnSpPr>
            <a:endCxn id="31" idx="2"/>
          </p:cNvCxnSpPr>
          <p:nvPr/>
        </p:nvCxnSpPr>
        <p:spPr bwMode="auto">
          <a:xfrm flipH="1" flipV="1">
            <a:off x="4687516" y="7536905"/>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 name="Straight Connector 42"/>
          <p:cNvCxnSpPr>
            <a:endCxn id="32" idx="2"/>
          </p:cNvCxnSpPr>
          <p:nvPr/>
        </p:nvCxnSpPr>
        <p:spPr bwMode="auto">
          <a:xfrm flipH="1" flipV="1">
            <a:off x="5191572" y="7536905"/>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 name="Straight Connector 43"/>
          <p:cNvCxnSpPr>
            <a:endCxn id="33" idx="2"/>
          </p:cNvCxnSpPr>
          <p:nvPr/>
        </p:nvCxnSpPr>
        <p:spPr bwMode="auto">
          <a:xfrm flipH="1" flipV="1">
            <a:off x="5695628" y="7536905"/>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 name="Rectangle 44"/>
          <p:cNvSpPr/>
          <p:nvPr/>
        </p:nvSpPr>
        <p:spPr bwMode="auto">
          <a:xfrm rot="10800000" flipV="1">
            <a:off x="1807196" y="3360442"/>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46" name="Straight Connector 45"/>
          <p:cNvCxnSpPr>
            <a:endCxn id="45" idx="0"/>
          </p:cNvCxnSpPr>
          <p:nvPr/>
        </p:nvCxnSpPr>
        <p:spPr bwMode="auto">
          <a:xfrm>
            <a:off x="2023219" y="3000403"/>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7" name="Rectangle 46"/>
          <p:cNvSpPr/>
          <p:nvPr/>
        </p:nvSpPr>
        <p:spPr bwMode="auto">
          <a:xfrm rot="10800000" flipV="1">
            <a:off x="2311252" y="3360442"/>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48" name="Straight Connector 47"/>
          <p:cNvCxnSpPr>
            <a:endCxn id="47" idx="0"/>
          </p:cNvCxnSpPr>
          <p:nvPr/>
        </p:nvCxnSpPr>
        <p:spPr bwMode="auto">
          <a:xfrm>
            <a:off x="2527275" y="3000403"/>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 name="Rectangle 48"/>
          <p:cNvSpPr/>
          <p:nvPr/>
        </p:nvSpPr>
        <p:spPr bwMode="auto">
          <a:xfrm rot="10800000" flipV="1">
            <a:off x="4471492" y="3360442"/>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50" name="Straight Connector 49"/>
          <p:cNvCxnSpPr>
            <a:endCxn id="49" idx="0"/>
          </p:cNvCxnSpPr>
          <p:nvPr/>
        </p:nvCxnSpPr>
        <p:spPr bwMode="auto">
          <a:xfrm>
            <a:off x="4687515" y="3000403"/>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 name="Rectangle 50"/>
          <p:cNvSpPr/>
          <p:nvPr/>
        </p:nvSpPr>
        <p:spPr bwMode="auto">
          <a:xfrm rot="10800000" flipV="1">
            <a:off x="4975548" y="3360442"/>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52" name="Straight Connector 51"/>
          <p:cNvCxnSpPr>
            <a:endCxn id="51" idx="0"/>
          </p:cNvCxnSpPr>
          <p:nvPr/>
        </p:nvCxnSpPr>
        <p:spPr bwMode="auto">
          <a:xfrm>
            <a:off x="5191571" y="3000403"/>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3" name="Rectangle 52"/>
          <p:cNvSpPr/>
          <p:nvPr/>
        </p:nvSpPr>
        <p:spPr bwMode="auto">
          <a:xfrm rot="10800000" flipV="1">
            <a:off x="5479604" y="3360442"/>
            <a:ext cx="432048"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PNP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54" name="Straight Connector 53"/>
          <p:cNvCxnSpPr>
            <a:endCxn id="53" idx="0"/>
          </p:cNvCxnSpPr>
          <p:nvPr/>
        </p:nvCxnSpPr>
        <p:spPr bwMode="auto">
          <a:xfrm>
            <a:off x="5695627" y="3000403"/>
            <a:ext cx="1" cy="36003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5" name="Rectangle 54"/>
          <p:cNvSpPr/>
          <p:nvPr/>
        </p:nvSpPr>
        <p:spPr bwMode="auto">
          <a:xfrm>
            <a:off x="2815308" y="4296127"/>
            <a:ext cx="432048" cy="608013"/>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6" name="Rectangle 55"/>
          <p:cNvSpPr/>
          <p:nvPr/>
        </p:nvSpPr>
        <p:spPr bwMode="auto">
          <a:xfrm>
            <a:off x="2815308" y="5984260"/>
            <a:ext cx="432048" cy="61612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57" name="Straight Connector 56"/>
          <p:cNvCxnSpPr/>
          <p:nvPr/>
        </p:nvCxnSpPr>
        <p:spPr bwMode="auto">
          <a:xfrm>
            <a:off x="3247356" y="4728592"/>
            <a:ext cx="720081"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8" name="Straight Connector 57"/>
          <p:cNvCxnSpPr/>
          <p:nvPr/>
        </p:nvCxnSpPr>
        <p:spPr bwMode="auto">
          <a:xfrm>
            <a:off x="3247356" y="6168751"/>
            <a:ext cx="720081" cy="1"/>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59" name="Rectangle 58"/>
          <p:cNvSpPr/>
          <p:nvPr/>
        </p:nvSpPr>
        <p:spPr bwMode="auto">
          <a:xfrm>
            <a:off x="3967436" y="4289305"/>
            <a:ext cx="432048" cy="608013"/>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60" name="Rectangle 59"/>
          <p:cNvSpPr/>
          <p:nvPr/>
        </p:nvSpPr>
        <p:spPr bwMode="auto">
          <a:xfrm>
            <a:off x="3967436" y="5977438"/>
            <a:ext cx="432048" cy="61612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Arial" charset="0"/>
              </a:rPr>
              <a:t>CB</a:t>
            </a:r>
            <a:r>
              <a:rPr kumimoji="0" lang="en-US" sz="1200" b="1" i="0" u="none" strike="noStrike" cap="none" normalizeH="0" baseline="0" dirty="0" smtClean="0">
                <a:ln>
                  <a:noFill/>
                </a:ln>
                <a:solidFill>
                  <a:schemeClr val="tx1"/>
                </a:solidFill>
                <a:effectLst/>
                <a:latin typeface="Arial" charset="0"/>
                <a:ea typeface="MS PGothic" pitchFamily="34" charset="-128"/>
              </a:rPr>
              <a:t>P</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61" name="Rounded Rectangle 60"/>
          <p:cNvSpPr/>
          <p:nvPr/>
        </p:nvSpPr>
        <p:spPr bwMode="auto">
          <a:xfrm>
            <a:off x="1159124" y="4512568"/>
            <a:ext cx="4968552" cy="1944216"/>
          </a:xfrm>
          <a:prstGeom prst="roundRect">
            <a:avLst/>
          </a:prstGeom>
          <a:noFill/>
          <a:ln w="28575" cap="flat" cmpd="sng" algn="ctr">
            <a:solidFill>
              <a:schemeClr val="tx1"/>
            </a:solidFill>
            <a:prstDash val="sysDash"/>
            <a:round/>
            <a:headEnd type="none" w="med" len="med"/>
            <a:tailEnd type="none" w="med" len="med"/>
          </a:ln>
          <a:effectLst/>
        </p:spPr>
        <p:txBody>
          <a:bodyPr vert="vert270" wrap="square" lIns="0" tIns="0" rIns="0" bIns="0" numCol="1" rtlCol="0" anchor="t" anchorCtr="0" compatLnSpc="1">
            <a:prstTxWarp prst="textNoShape">
              <a:avLst/>
            </a:prstTxWarp>
          </a:bodyPr>
          <a:lstStyle/>
          <a:p>
            <a:pPr marL="0" marR="0" indent="0" algn="ctr" defTabSz="914400" latinLnBrk="0">
              <a:lnSpc>
                <a:spcPct val="100000"/>
              </a:lnSpc>
              <a:buClrTx/>
              <a:buSzTx/>
              <a:buFontTx/>
              <a:buNone/>
              <a:tabLst/>
            </a:pPr>
            <a:r>
              <a:rPr lang="en-US" dirty="0" smtClean="0">
                <a:latin typeface="Arial" charset="0"/>
              </a:rPr>
              <a:t>DRNI</a:t>
            </a:r>
          </a:p>
        </p:txBody>
      </p:sp>
      <p:grpSp>
        <p:nvGrpSpPr>
          <p:cNvPr id="189" name="Group 188"/>
          <p:cNvGrpSpPr/>
          <p:nvPr/>
        </p:nvGrpSpPr>
        <p:grpSpPr>
          <a:xfrm>
            <a:off x="1792288" y="4512568"/>
            <a:ext cx="3614048" cy="1944216"/>
            <a:chOff x="1871120" y="3936504"/>
            <a:chExt cx="3614048" cy="1872208"/>
          </a:xfrm>
        </p:grpSpPr>
        <p:sp>
          <p:nvSpPr>
            <p:cNvPr id="190" name="Rectangle 189"/>
            <p:cNvSpPr/>
            <p:nvPr/>
          </p:nvSpPr>
          <p:spPr bwMode="auto">
            <a:xfrm>
              <a:off x="1871120" y="3936504"/>
              <a:ext cx="1440161" cy="144016"/>
            </a:xfrm>
            <a:prstGeom prst="rect">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charset="0"/>
                  <a:ea typeface="MS PGothic" pitchFamily="34" charset="-128"/>
                </a:rPr>
                <a:t>DAS</a:t>
              </a:r>
              <a:endParaRPr kumimoji="0" lang="en-GB" sz="1600" b="1" i="0" u="none" strike="noStrike" cap="none" normalizeH="0" baseline="0" dirty="0" smtClean="0">
                <a:ln>
                  <a:noFill/>
                </a:ln>
                <a:solidFill>
                  <a:schemeClr val="bg1"/>
                </a:solidFill>
                <a:effectLst/>
                <a:latin typeface="Arial" charset="0"/>
                <a:ea typeface="MS PGothic" pitchFamily="34" charset="-128"/>
              </a:endParaRPr>
            </a:p>
          </p:txBody>
        </p:sp>
        <p:sp>
          <p:nvSpPr>
            <p:cNvPr id="191" name="Rectangle 190"/>
            <p:cNvSpPr/>
            <p:nvPr/>
          </p:nvSpPr>
          <p:spPr bwMode="auto">
            <a:xfrm>
              <a:off x="4038183" y="3936504"/>
              <a:ext cx="1440161" cy="144016"/>
            </a:xfrm>
            <a:prstGeom prst="rect">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charset="0"/>
                  <a:ea typeface="MS PGothic" pitchFamily="34" charset="-128"/>
                </a:rPr>
                <a:t>DAS</a:t>
              </a:r>
              <a:endParaRPr kumimoji="0" lang="en-GB" sz="1600" b="1" i="0" u="none" strike="noStrike" cap="none" normalizeH="0" baseline="0" dirty="0" smtClean="0">
                <a:ln>
                  <a:noFill/>
                </a:ln>
                <a:solidFill>
                  <a:schemeClr val="bg1"/>
                </a:solidFill>
                <a:effectLst/>
                <a:latin typeface="Arial" charset="0"/>
                <a:ea typeface="MS PGothic" pitchFamily="34" charset="-128"/>
              </a:endParaRPr>
            </a:p>
          </p:txBody>
        </p:sp>
        <p:sp>
          <p:nvSpPr>
            <p:cNvPr id="192" name="Rectangle 191"/>
            <p:cNvSpPr/>
            <p:nvPr/>
          </p:nvSpPr>
          <p:spPr bwMode="auto">
            <a:xfrm>
              <a:off x="1877944" y="5664696"/>
              <a:ext cx="1440161" cy="144016"/>
            </a:xfrm>
            <a:prstGeom prst="rect">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charset="0"/>
                  <a:ea typeface="MS PGothic" pitchFamily="34" charset="-128"/>
                </a:rPr>
                <a:t>DAS</a:t>
              </a:r>
              <a:endParaRPr kumimoji="0" lang="en-GB" sz="1600" b="1" i="0" u="none" strike="noStrike" cap="none" normalizeH="0" baseline="0" dirty="0" smtClean="0">
                <a:ln>
                  <a:noFill/>
                </a:ln>
                <a:solidFill>
                  <a:schemeClr val="bg1"/>
                </a:solidFill>
                <a:effectLst/>
                <a:latin typeface="Arial" charset="0"/>
                <a:ea typeface="MS PGothic" pitchFamily="34" charset="-128"/>
              </a:endParaRPr>
            </a:p>
          </p:txBody>
        </p:sp>
        <p:sp>
          <p:nvSpPr>
            <p:cNvPr id="193" name="Rectangle 192"/>
            <p:cNvSpPr/>
            <p:nvPr/>
          </p:nvSpPr>
          <p:spPr bwMode="auto">
            <a:xfrm>
              <a:off x="4045007" y="5664696"/>
              <a:ext cx="1440161" cy="144016"/>
            </a:xfrm>
            <a:prstGeom prst="rect">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charset="0"/>
                  <a:ea typeface="MS PGothic" pitchFamily="34" charset="-128"/>
                </a:rPr>
                <a:t>DAS</a:t>
              </a:r>
              <a:endParaRPr kumimoji="0" lang="en-GB" sz="1600" b="1" i="0" u="none" strike="noStrike" cap="none" normalizeH="0" baseline="0" dirty="0" smtClean="0">
                <a:ln>
                  <a:noFill/>
                </a:ln>
                <a:solidFill>
                  <a:schemeClr val="bg1"/>
                </a:solidFill>
                <a:effectLst/>
                <a:latin typeface="Arial" charset="0"/>
                <a:ea typeface="MS PGothic" pitchFamily="34" charset="-128"/>
              </a:endParaRPr>
            </a:p>
          </p:txBody>
        </p:sp>
      </p:grpSp>
      <p:sp>
        <p:nvSpPr>
          <p:cNvPr id="194" name="TextBox 193"/>
          <p:cNvSpPr txBox="1"/>
          <p:nvPr/>
        </p:nvSpPr>
        <p:spPr>
          <a:xfrm>
            <a:off x="7120880" y="4691424"/>
            <a:ext cx="4104456" cy="1477328"/>
          </a:xfrm>
          <a:prstGeom prst="rect">
            <a:avLst/>
          </a:prstGeom>
          <a:noFill/>
        </p:spPr>
        <p:txBody>
          <a:bodyPr wrap="square" rtlCol="0">
            <a:spAutoFit/>
          </a:bodyPr>
          <a:lstStyle/>
          <a:p>
            <a:r>
              <a:rPr lang="en-GB" dirty="0" smtClean="0"/>
              <a:t>This case is not further considered in this presentation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bwMode="auto">
          <a:xfrm>
            <a:off x="8705056" y="4368552"/>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2" name="Rectangle 1"/>
          <p:cNvSpPr/>
          <p:nvPr/>
        </p:nvSpPr>
        <p:spPr bwMode="auto">
          <a:xfrm>
            <a:off x="8705056" y="41525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 name="Rectangle 2"/>
          <p:cNvSpPr/>
          <p:nvPr/>
        </p:nvSpPr>
        <p:spPr bwMode="auto">
          <a:xfrm>
            <a:off x="8705056" y="39365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 name="Rectangle 3"/>
          <p:cNvSpPr/>
          <p:nvPr/>
        </p:nvSpPr>
        <p:spPr bwMode="auto">
          <a:xfrm>
            <a:off x="8705056" y="37204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a:off x="8705056" y="350445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8705056" y="328843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8705056" y="30724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a:off x="9713168" y="41525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9713168" y="39365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9713168" y="37204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9713168" y="350445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9713168" y="328843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9713168" y="30724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10721280" y="415252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10721280" y="393650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10721280" y="372048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10721280" y="350445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10721280" y="328843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10721280" y="307240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8705056" y="4872608"/>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ea typeface="MS PGothic" pitchFamily="34" charset="-128"/>
              </a:rPr>
              <a:t>8.6 S-VLAN MAC Relay</a:t>
            </a:r>
            <a:endParaRPr kumimoji="0" lang="en-GB" sz="1050" b="1" i="0" u="none" strike="noStrike" cap="none" normalizeH="0" baseline="0" dirty="0" smtClean="0">
              <a:ln>
                <a:noFill/>
              </a:ln>
              <a:solidFill>
                <a:schemeClr val="tx1"/>
              </a:solidFill>
              <a:effectLst/>
              <a:latin typeface="Arial" charset="0"/>
              <a:ea typeface="MS PGothic" pitchFamily="34" charset="-128"/>
            </a:endParaRPr>
          </a:p>
        </p:txBody>
      </p:sp>
      <p:sp>
        <p:nvSpPr>
          <p:cNvPr id="21" name="TextBox 20"/>
          <p:cNvSpPr txBox="1"/>
          <p:nvPr/>
        </p:nvSpPr>
        <p:spPr>
          <a:xfrm>
            <a:off x="9907590" y="4759950"/>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22" name="TextBox 21"/>
          <p:cNvSpPr txBox="1"/>
          <p:nvPr/>
        </p:nvSpPr>
        <p:spPr>
          <a:xfrm>
            <a:off x="10987710" y="4316289"/>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23" name="TextBox 22"/>
          <p:cNvSpPr txBox="1"/>
          <p:nvPr/>
        </p:nvSpPr>
        <p:spPr>
          <a:xfrm>
            <a:off x="9907590" y="4296544"/>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24" name="TextBox 23"/>
          <p:cNvSpPr txBox="1"/>
          <p:nvPr/>
        </p:nvSpPr>
        <p:spPr>
          <a:xfrm>
            <a:off x="8971486" y="4276799"/>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sp>
        <p:nvSpPr>
          <p:cNvPr id="49" name="TextBox 48"/>
          <p:cNvSpPr txBox="1"/>
          <p:nvPr/>
        </p:nvSpPr>
        <p:spPr>
          <a:xfrm>
            <a:off x="9929192" y="5304656"/>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50" name="TextBox 49"/>
          <p:cNvSpPr txBox="1"/>
          <p:nvPr/>
        </p:nvSpPr>
        <p:spPr>
          <a:xfrm>
            <a:off x="10843694" y="5304656"/>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51" name="TextBox 50"/>
          <p:cNvSpPr txBox="1"/>
          <p:nvPr/>
        </p:nvSpPr>
        <p:spPr>
          <a:xfrm>
            <a:off x="9065096" y="5304656"/>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54" name="Isosceles Triangle 53"/>
          <p:cNvSpPr/>
          <p:nvPr/>
        </p:nvSpPr>
        <p:spPr bwMode="auto">
          <a:xfrm flipV="1">
            <a:off x="8201000" y="4800600"/>
            <a:ext cx="216024" cy="21602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55" name="Isosceles Triangle 54"/>
          <p:cNvSpPr/>
          <p:nvPr/>
        </p:nvSpPr>
        <p:spPr bwMode="auto">
          <a:xfrm flipV="1">
            <a:off x="8201000" y="4152528"/>
            <a:ext cx="216024" cy="21602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2" name="Title 31"/>
          <p:cNvSpPr>
            <a:spLocks noGrp="1"/>
          </p:cNvSpPr>
          <p:nvPr>
            <p:ph type="title"/>
          </p:nvPr>
        </p:nvSpPr>
        <p:spPr/>
        <p:txBody>
          <a:bodyPr/>
          <a:lstStyle/>
          <a:p>
            <a:r>
              <a:rPr lang="en-US" dirty="0" smtClean="0"/>
              <a:t>Figure drawn during Aug. 11 virtual meeting</a:t>
            </a:r>
            <a:br>
              <a:rPr lang="en-US" dirty="0" smtClean="0"/>
            </a:br>
            <a:r>
              <a:rPr lang="en-US" dirty="0" smtClean="0"/>
              <a:t>Text added in v01</a:t>
            </a:r>
            <a:endParaRPr lang="en-GB" dirty="0"/>
          </a:p>
        </p:txBody>
      </p:sp>
      <p:sp>
        <p:nvSpPr>
          <p:cNvPr id="33" name="Content Placeholder 32"/>
          <p:cNvSpPr>
            <a:spLocks noGrp="1"/>
          </p:cNvSpPr>
          <p:nvPr>
            <p:ph sz="half" idx="1"/>
          </p:nvPr>
        </p:nvSpPr>
        <p:spPr/>
        <p:txBody>
          <a:bodyPr/>
          <a:lstStyle/>
          <a:p>
            <a:r>
              <a:rPr lang="en-US" sz="1800" dirty="0" smtClean="0"/>
              <a:t>The </a:t>
            </a:r>
            <a:r>
              <a:rPr lang="en-US" sz="1800" dirty="0" err="1" smtClean="0"/>
              <a:t>revious</a:t>
            </a:r>
            <a:r>
              <a:rPr lang="en-US" sz="1800" dirty="0" smtClean="0"/>
              <a:t> figures illustrate the DAS function at the boundary of the clause 8.6 S-VLAN MAC Relay (Forwarding Process) and the clause 19.2/3/5 MEP/MIP functions</a:t>
            </a:r>
          </a:p>
          <a:p>
            <a:r>
              <a:rPr lang="en-US" sz="1800" dirty="0" smtClean="0"/>
              <a:t>The figure at the right expands the figures on slides 6/7 and illustrates that the DAS function is bound by EISSs, one connected to the MAC Relay (EISS A) and three connected to CNPs or PNPs (EISS B, C, D)</a:t>
            </a:r>
          </a:p>
          <a:p>
            <a:r>
              <a:rPr lang="en-US" sz="1800" dirty="0" smtClean="0"/>
              <a:t>In general, MEP/MIP functions could be located at any EISS SAP</a:t>
            </a:r>
          </a:p>
          <a:p>
            <a:r>
              <a:rPr lang="en-US" sz="1800" dirty="0" smtClean="0"/>
              <a:t>In practice MEP/MIP functions in equipment are located at port cards (Option 1), not at switch fabric cards (Option 2)</a:t>
            </a:r>
          </a:p>
          <a:p>
            <a:r>
              <a:rPr lang="en-US" sz="1800" dirty="0" smtClean="0"/>
              <a:t>UP MEP functions should terminate Operator MA level as close to the actual E-NNI link as possible; i.e. Option 1 UP MEPs</a:t>
            </a:r>
          </a:p>
          <a:p>
            <a:endParaRPr lang="en-GB" sz="1800" dirty="0"/>
          </a:p>
        </p:txBody>
      </p:sp>
      <p:sp>
        <p:nvSpPr>
          <p:cNvPr id="37" name="TextBox 36"/>
          <p:cNvSpPr txBox="1"/>
          <p:nvPr/>
        </p:nvSpPr>
        <p:spPr>
          <a:xfrm>
            <a:off x="6904856" y="3648472"/>
            <a:ext cx="1757854" cy="369332"/>
          </a:xfrm>
          <a:prstGeom prst="rect">
            <a:avLst/>
          </a:prstGeom>
          <a:noFill/>
        </p:spPr>
        <p:txBody>
          <a:bodyPr wrap="none" rtlCol="0">
            <a:spAutoFit/>
          </a:bodyPr>
          <a:lstStyle/>
          <a:p>
            <a:r>
              <a:rPr lang="en-US" sz="1800" dirty="0" smtClean="0"/>
              <a:t>E-NNI UP MEP</a:t>
            </a:r>
            <a:endParaRPr lang="en-GB" sz="1800" dirty="0"/>
          </a:p>
        </p:txBody>
      </p:sp>
      <p:sp>
        <p:nvSpPr>
          <p:cNvPr id="38" name="TextBox 37"/>
          <p:cNvSpPr txBox="1"/>
          <p:nvPr/>
        </p:nvSpPr>
        <p:spPr>
          <a:xfrm>
            <a:off x="6976864" y="4080520"/>
            <a:ext cx="1120820" cy="369332"/>
          </a:xfrm>
          <a:prstGeom prst="rect">
            <a:avLst/>
          </a:prstGeom>
          <a:noFill/>
        </p:spPr>
        <p:txBody>
          <a:bodyPr wrap="none" rtlCol="0">
            <a:spAutoFit/>
          </a:bodyPr>
          <a:lstStyle/>
          <a:p>
            <a:r>
              <a:rPr lang="en-US" sz="1800" dirty="0" smtClean="0"/>
              <a:t>Option 1</a:t>
            </a:r>
            <a:endParaRPr lang="en-GB" sz="1800" dirty="0"/>
          </a:p>
        </p:txBody>
      </p:sp>
      <p:sp>
        <p:nvSpPr>
          <p:cNvPr id="39" name="TextBox 38"/>
          <p:cNvSpPr txBox="1"/>
          <p:nvPr/>
        </p:nvSpPr>
        <p:spPr>
          <a:xfrm>
            <a:off x="6976864" y="4728592"/>
            <a:ext cx="1120820" cy="369332"/>
          </a:xfrm>
          <a:prstGeom prst="rect">
            <a:avLst/>
          </a:prstGeom>
          <a:noFill/>
        </p:spPr>
        <p:txBody>
          <a:bodyPr wrap="none" rtlCol="0">
            <a:spAutoFit/>
          </a:bodyPr>
          <a:lstStyle/>
          <a:p>
            <a:r>
              <a:rPr lang="en-US" sz="1800" dirty="0" smtClean="0"/>
              <a:t>Option 2</a:t>
            </a:r>
            <a:endParaRPr lang="en-GB" sz="1800" dirty="0"/>
          </a:p>
        </p:txBody>
      </p:sp>
      <p:cxnSp>
        <p:nvCxnSpPr>
          <p:cNvPr id="41" name="Straight Arrow Connector 40"/>
          <p:cNvCxnSpPr/>
          <p:nvPr/>
        </p:nvCxnSpPr>
        <p:spPr bwMode="auto">
          <a:xfrm>
            <a:off x="11856278" y="3072408"/>
            <a:ext cx="0" cy="1296144"/>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42" name="TextBox 41"/>
          <p:cNvSpPr txBox="1"/>
          <p:nvPr/>
        </p:nvSpPr>
        <p:spPr>
          <a:xfrm rot="5400000">
            <a:off x="11414938" y="3458870"/>
            <a:ext cx="1440160" cy="523220"/>
          </a:xfrm>
          <a:prstGeom prst="rect">
            <a:avLst/>
          </a:prstGeom>
          <a:noFill/>
        </p:spPr>
        <p:txBody>
          <a:bodyPr wrap="square" rtlCol="0">
            <a:spAutoFit/>
          </a:bodyPr>
          <a:lstStyle/>
          <a:p>
            <a:pPr algn="ctr"/>
            <a:r>
              <a:rPr lang="en-US" sz="1400" dirty="0" smtClean="0"/>
              <a:t>Port Card functionality</a:t>
            </a:r>
            <a:endParaRPr lang="en-GB" sz="1400" dirty="0"/>
          </a:p>
        </p:txBody>
      </p:sp>
      <p:cxnSp>
        <p:nvCxnSpPr>
          <p:cNvPr id="43" name="Straight Arrow Connector 42"/>
          <p:cNvCxnSpPr/>
          <p:nvPr/>
        </p:nvCxnSpPr>
        <p:spPr bwMode="auto">
          <a:xfrm>
            <a:off x="11856278" y="4368552"/>
            <a:ext cx="17130" cy="108012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44" name="TextBox 43"/>
          <p:cNvSpPr txBox="1"/>
          <p:nvPr/>
        </p:nvSpPr>
        <p:spPr>
          <a:xfrm rot="5400000">
            <a:off x="11522660" y="4575284"/>
            <a:ext cx="1440160" cy="738664"/>
          </a:xfrm>
          <a:prstGeom prst="rect">
            <a:avLst/>
          </a:prstGeom>
          <a:noFill/>
        </p:spPr>
        <p:txBody>
          <a:bodyPr wrap="square" rtlCol="0">
            <a:spAutoFit/>
          </a:bodyPr>
          <a:lstStyle/>
          <a:p>
            <a:pPr algn="ctr"/>
            <a:r>
              <a:rPr lang="en-US" sz="1400" dirty="0" smtClean="0"/>
              <a:t>Switch fabric Card functionality</a:t>
            </a:r>
            <a:endParaRPr lang="en-GB" sz="1400" dirty="0"/>
          </a:p>
        </p:txBody>
      </p:sp>
      <p:cxnSp>
        <p:nvCxnSpPr>
          <p:cNvPr id="47" name="Straight Connector 46"/>
          <p:cNvCxnSpPr/>
          <p:nvPr/>
        </p:nvCxnSpPr>
        <p:spPr bwMode="auto">
          <a:xfrm>
            <a:off x="9137104" y="2208312"/>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48" name="Straight Connector 47"/>
          <p:cNvCxnSpPr/>
          <p:nvPr/>
        </p:nvCxnSpPr>
        <p:spPr bwMode="auto">
          <a:xfrm flipH="1">
            <a:off x="10145216" y="2280320"/>
            <a:ext cx="2160240" cy="792088"/>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56" name="Freeform 55"/>
          <p:cNvSpPr/>
          <p:nvPr/>
        </p:nvSpPr>
        <p:spPr bwMode="auto">
          <a:xfrm>
            <a:off x="11225337" y="2856384"/>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57" name="TextBox 56"/>
          <p:cNvSpPr txBox="1"/>
          <p:nvPr/>
        </p:nvSpPr>
        <p:spPr>
          <a:xfrm>
            <a:off x="9137104" y="2280320"/>
            <a:ext cx="700833" cy="523220"/>
          </a:xfrm>
          <a:prstGeom prst="rect">
            <a:avLst/>
          </a:prstGeom>
          <a:noFill/>
        </p:spPr>
        <p:txBody>
          <a:bodyPr wrap="none" rtlCol="0">
            <a:spAutoFit/>
          </a:bodyPr>
          <a:lstStyle/>
          <a:p>
            <a:r>
              <a:rPr lang="en-US" sz="1400" dirty="0" smtClean="0"/>
              <a:t>E-NNI</a:t>
            </a:r>
          </a:p>
          <a:p>
            <a:r>
              <a:rPr lang="en-US" sz="1400" dirty="0" smtClean="0"/>
              <a:t>Link 1</a:t>
            </a:r>
            <a:endParaRPr lang="en-GB" sz="1400" dirty="0"/>
          </a:p>
        </p:txBody>
      </p:sp>
      <p:sp>
        <p:nvSpPr>
          <p:cNvPr id="58" name="TextBox 57"/>
          <p:cNvSpPr txBox="1"/>
          <p:nvPr/>
        </p:nvSpPr>
        <p:spPr>
          <a:xfrm>
            <a:off x="10289232" y="2280320"/>
            <a:ext cx="700833" cy="523220"/>
          </a:xfrm>
          <a:prstGeom prst="rect">
            <a:avLst/>
          </a:prstGeom>
          <a:noFill/>
        </p:spPr>
        <p:txBody>
          <a:bodyPr wrap="none" rtlCol="0">
            <a:spAutoFit/>
          </a:bodyPr>
          <a:lstStyle/>
          <a:p>
            <a:r>
              <a:rPr lang="en-US" sz="1400" dirty="0" smtClean="0"/>
              <a:t>E-NNI</a:t>
            </a:r>
          </a:p>
          <a:p>
            <a:r>
              <a:rPr lang="en-US" sz="1400" dirty="0" smtClean="0"/>
              <a:t>Link 2</a:t>
            </a:r>
            <a:endParaRPr lang="en-GB" sz="1400" dirty="0"/>
          </a:p>
        </p:txBody>
      </p:sp>
      <p:sp>
        <p:nvSpPr>
          <p:cNvPr id="59" name="TextBox 58"/>
          <p:cNvSpPr txBox="1"/>
          <p:nvPr/>
        </p:nvSpPr>
        <p:spPr>
          <a:xfrm>
            <a:off x="11441360" y="2568352"/>
            <a:ext cx="1008112" cy="523220"/>
          </a:xfrm>
          <a:prstGeom prst="rect">
            <a:avLst/>
          </a:prstGeom>
          <a:noFill/>
        </p:spPr>
        <p:txBody>
          <a:bodyPr wrap="square" rtlCol="0">
            <a:spAutoFit/>
          </a:bodyPr>
          <a:lstStyle/>
          <a:p>
            <a:pPr algn="ctr"/>
            <a:r>
              <a:rPr lang="en-US" sz="1400" dirty="0" smtClean="0"/>
              <a:t>Intra-DAS Link</a:t>
            </a:r>
            <a:endParaRPr lang="en-GB" sz="1400" dirty="0"/>
          </a:p>
        </p:txBody>
      </p:sp>
      <p:sp>
        <p:nvSpPr>
          <p:cNvPr id="60" name="TextBox 59"/>
          <p:cNvSpPr txBox="1"/>
          <p:nvPr/>
        </p:nvSpPr>
        <p:spPr>
          <a:xfrm>
            <a:off x="7408912" y="5736704"/>
            <a:ext cx="5112568" cy="3539430"/>
          </a:xfrm>
          <a:prstGeom prst="rect">
            <a:avLst/>
          </a:prstGeom>
          <a:noFill/>
        </p:spPr>
        <p:txBody>
          <a:bodyPr wrap="square" rtlCol="0">
            <a:spAutoFit/>
          </a:bodyPr>
          <a:lstStyle/>
          <a:p>
            <a:r>
              <a:rPr lang="en-US" sz="1400" dirty="0" smtClean="0"/>
              <a:t>E-NNI  ports and E-NNI and intra-DAS ports should be on different port cards to prevent that a port card failure impacts more than one interface port.</a:t>
            </a:r>
          </a:p>
          <a:p>
            <a:endParaRPr lang="en-US" sz="1400" dirty="0" smtClean="0"/>
          </a:p>
          <a:p>
            <a:r>
              <a:rPr lang="en-US" sz="1400" dirty="0" smtClean="0"/>
              <a:t>DAS function should be implemented on switch fabric card to allow that a S-VLAN can be connected to any of the E-NNI links or intra-DAS link.</a:t>
            </a:r>
          </a:p>
          <a:p>
            <a:endParaRPr lang="en-US" sz="1400" dirty="0" smtClean="0"/>
          </a:p>
          <a:p>
            <a:r>
              <a:rPr lang="en-US" sz="1400" dirty="0" smtClean="0"/>
              <a:t>Frames of a S-VLAN arriving over the intra-DAS link will be forwarded to the actual E-NNI link via the switch fabric card.</a:t>
            </a:r>
          </a:p>
          <a:p>
            <a:endParaRPr lang="en-US" sz="1400" dirty="0" smtClean="0"/>
          </a:p>
          <a:p>
            <a:r>
              <a:rPr lang="en-US" sz="1400" dirty="0" smtClean="0"/>
              <a:t>EISS A is a virtual EISS, not accessible for MEP/MIP functions; it is located “in the middle of a switch fabric device”. Switch fabric device has “EISS X, Y, Z, A, B and C” as I/O ports.</a:t>
            </a:r>
            <a:endParaRPr lang="en-GB" sz="1400" dirty="0"/>
          </a:p>
        </p:txBody>
      </p:sp>
      <p:cxnSp>
        <p:nvCxnSpPr>
          <p:cNvPr id="62" name="Straight Connector 61"/>
          <p:cNvCxnSpPr/>
          <p:nvPr/>
        </p:nvCxnSpPr>
        <p:spPr bwMode="auto">
          <a:xfrm flipV="1">
            <a:off x="6904856" y="4728592"/>
            <a:ext cx="1584176"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 name="Straight Connector 62"/>
          <p:cNvCxnSpPr/>
          <p:nvPr/>
        </p:nvCxnSpPr>
        <p:spPr bwMode="auto">
          <a:xfrm>
            <a:off x="6904856" y="4728592"/>
            <a:ext cx="1584176"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 name="Rectangle 334"/>
          <p:cNvSpPr/>
          <p:nvPr/>
        </p:nvSpPr>
        <p:spPr bwMode="auto">
          <a:xfrm>
            <a:off x="11297344" y="5520680"/>
            <a:ext cx="1152128" cy="244827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1600" b="1" i="0" u="none" strike="noStrike" cap="none" normalizeH="0" baseline="0" dirty="0" smtClean="0">
              <a:ln>
                <a:noFill/>
              </a:ln>
              <a:solidFill>
                <a:schemeClr val="tx1"/>
              </a:solidFill>
              <a:effectLst/>
              <a:latin typeface="Arial" charset="0"/>
              <a:ea typeface="MS PGothic" pitchFamily="34"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Arial" charset="0"/>
                <a:ea typeface="MS PGothic" pitchFamily="34" charset="-128"/>
              </a:rPr>
              <a:t>PB, </a:t>
            </a:r>
            <a:r>
              <a:rPr lang="en-GB" sz="1600" dirty="0" smtClean="0">
                <a:latin typeface="Arial" charset="0"/>
              </a:rPr>
              <a:t>PBB</a:t>
            </a:r>
          </a:p>
          <a:p>
            <a:pPr marL="0" marR="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Arial" charset="0"/>
                <a:ea typeface="MS PGothic" pitchFamily="34" charset="-128"/>
              </a:rPr>
              <a:t>PBB-TE</a:t>
            </a:r>
          </a:p>
          <a:p>
            <a:pPr marL="0" marR="0" indent="0" algn="ctr" defTabSz="914400" rtl="0" eaLnBrk="0" fontAlgn="base" latinLnBrk="0" hangingPunct="0">
              <a:lnSpc>
                <a:spcPct val="100000"/>
              </a:lnSpc>
              <a:spcBef>
                <a:spcPct val="0"/>
              </a:spcBef>
              <a:spcAft>
                <a:spcPct val="0"/>
              </a:spcAft>
              <a:buClrTx/>
              <a:buSzTx/>
              <a:buFontTx/>
              <a:buNone/>
              <a:tabLst/>
            </a:pPr>
            <a:r>
              <a:rPr lang="en-GB" sz="1600" dirty="0" smtClean="0">
                <a:latin typeface="Arial" charset="0"/>
              </a:rPr>
              <a:t>MPLS-TP</a:t>
            </a:r>
          </a:p>
          <a:p>
            <a:pPr marL="0" marR="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Arial" charset="0"/>
                <a:ea typeface="MS PGothic" pitchFamily="34" charset="-128"/>
              </a:rPr>
              <a:t>OTN</a:t>
            </a:r>
            <a:endParaRPr kumimoji="0" lang="en-US" sz="1600" b="1" i="0" u="none" strike="noStrike" cap="none" normalizeH="0" baseline="0" dirty="0" smtClean="0">
              <a:ln>
                <a:noFill/>
              </a:ln>
              <a:solidFill>
                <a:schemeClr val="tx1"/>
              </a:solidFill>
              <a:effectLst/>
              <a:latin typeface="Arial" charset="0"/>
              <a:ea typeface="MS PGothic" pitchFamily="34" charset="-128"/>
            </a:endParaRPr>
          </a:p>
        </p:txBody>
      </p:sp>
      <p:cxnSp>
        <p:nvCxnSpPr>
          <p:cNvPr id="329" name="Straight Connector 328"/>
          <p:cNvCxnSpPr/>
          <p:nvPr/>
        </p:nvCxnSpPr>
        <p:spPr bwMode="auto">
          <a:xfrm>
            <a:off x="11873408" y="7968952"/>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30" name="TextBox 329"/>
          <p:cNvSpPr txBox="1"/>
          <p:nvPr/>
        </p:nvSpPr>
        <p:spPr>
          <a:xfrm>
            <a:off x="11441360" y="8112968"/>
            <a:ext cx="723275" cy="369332"/>
          </a:xfrm>
          <a:prstGeom prst="rect">
            <a:avLst/>
          </a:prstGeom>
          <a:noFill/>
        </p:spPr>
        <p:txBody>
          <a:bodyPr wrap="none" rtlCol="0">
            <a:spAutoFit/>
          </a:bodyPr>
          <a:lstStyle/>
          <a:p>
            <a:r>
              <a:rPr lang="en-GB" sz="1800" dirty="0" smtClean="0"/>
              <a:t>I-NNI</a:t>
            </a:r>
            <a:endParaRPr lang="en-US" sz="1800" dirty="0"/>
          </a:p>
        </p:txBody>
      </p:sp>
      <p:sp>
        <p:nvSpPr>
          <p:cNvPr id="331" name="Rectangle 330"/>
          <p:cNvSpPr/>
          <p:nvPr/>
        </p:nvSpPr>
        <p:spPr bwMode="auto">
          <a:xfrm>
            <a:off x="10145216" y="5520680"/>
            <a:ext cx="1152128" cy="244827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1600" b="1" i="0" u="none" strike="noStrike" cap="none" normalizeH="0" baseline="0" dirty="0" smtClean="0">
              <a:ln>
                <a:noFill/>
              </a:ln>
              <a:solidFill>
                <a:schemeClr val="tx1"/>
              </a:solidFill>
              <a:effectLst/>
              <a:latin typeface="Arial" charset="0"/>
              <a:ea typeface="MS PGothic" pitchFamily="34"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Arial" charset="0"/>
                <a:ea typeface="MS PGothic" pitchFamily="34" charset="-128"/>
              </a:rPr>
              <a:t>PB, </a:t>
            </a:r>
            <a:r>
              <a:rPr lang="en-GB" sz="1600" dirty="0" smtClean="0">
                <a:latin typeface="Arial" charset="0"/>
              </a:rPr>
              <a:t>PBB</a:t>
            </a:r>
          </a:p>
          <a:p>
            <a:pPr marL="0" marR="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Arial" charset="0"/>
                <a:ea typeface="MS PGothic" pitchFamily="34" charset="-128"/>
              </a:rPr>
              <a:t>PBB-TE</a:t>
            </a:r>
          </a:p>
          <a:p>
            <a:pPr marL="0" marR="0" indent="0" algn="ctr" defTabSz="914400" rtl="0" eaLnBrk="0" fontAlgn="base" latinLnBrk="0" hangingPunct="0">
              <a:lnSpc>
                <a:spcPct val="100000"/>
              </a:lnSpc>
              <a:spcBef>
                <a:spcPct val="0"/>
              </a:spcBef>
              <a:spcAft>
                <a:spcPct val="0"/>
              </a:spcAft>
              <a:buClrTx/>
              <a:buSzTx/>
              <a:buFontTx/>
              <a:buNone/>
              <a:tabLst/>
            </a:pPr>
            <a:r>
              <a:rPr lang="en-GB" sz="1600" dirty="0" smtClean="0">
                <a:latin typeface="Arial" charset="0"/>
              </a:rPr>
              <a:t>MPLS-TP</a:t>
            </a:r>
          </a:p>
          <a:p>
            <a:pPr marL="0" marR="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Arial" charset="0"/>
                <a:ea typeface="MS PGothic" pitchFamily="34" charset="-128"/>
              </a:rPr>
              <a:t>OTN</a:t>
            </a:r>
            <a:endParaRPr kumimoji="0" lang="en-US" sz="1600" b="1" i="0" u="none" strike="noStrike" cap="none" normalizeH="0" baseline="0" dirty="0" smtClean="0">
              <a:ln>
                <a:noFill/>
              </a:ln>
              <a:solidFill>
                <a:schemeClr val="tx1"/>
              </a:solidFill>
              <a:effectLst/>
              <a:latin typeface="Arial" charset="0"/>
              <a:ea typeface="MS PGothic" pitchFamily="34" charset="-128"/>
            </a:endParaRPr>
          </a:p>
        </p:txBody>
      </p:sp>
      <p:cxnSp>
        <p:nvCxnSpPr>
          <p:cNvPr id="332" name="Straight Connector 331"/>
          <p:cNvCxnSpPr>
            <a:stCxn id="331" idx="2"/>
          </p:cNvCxnSpPr>
          <p:nvPr/>
        </p:nvCxnSpPr>
        <p:spPr bwMode="auto">
          <a:xfrm>
            <a:off x="10721280" y="7968952"/>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33" name="TextBox 332"/>
          <p:cNvSpPr txBox="1"/>
          <p:nvPr/>
        </p:nvSpPr>
        <p:spPr>
          <a:xfrm>
            <a:off x="10289232" y="8112968"/>
            <a:ext cx="723275" cy="369332"/>
          </a:xfrm>
          <a:prstGeom prst="rect">
            <a:avLst/>
          </a:prstGeom>
          <a:noFill/>
        </p:spPr>
        <p:txBody>
          <a:bodyPr wrap="none" rtlCol="0">
            <a:spAutoFit/>
          </a:bodyPr>
          <a:lstStyle/>
          <a:p>
            <a:r>
              <a:rPr lang="en-GB" sz="1800" dirty="0" smtClean="0"/>
              <a:t>I-NNI</a:t>
            </a:r>
            <a:endParaRPr lang="en-US" sz="1800" dirty="0"/>
          </a:p>
        </p:txBody>
      </p:sp>
      <p:sp>
        <p:nvSpPr>
          <p:cNvPr id="319" name="Rectangle 318"/>
          <p:cNvSpPr/>
          <p:nvPr/>
        </p:nvSpPr>
        <p:spPr bwMode="auto">
          <a:xfrm>
            <a:off x="8777064" y="5520680"/>
            <a:ext cx="1152128" cy="244827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PNP</a:t>
            </a:r>
          </a:p>
          <a:p>
            <a:pPr marL="0" marR="0" indent="0" algn="ctr" defTabSz="914400" rtl="0" eaLnBrk="0" fontAlgn="base" latinLnBrk="0" hangingPunct="0">
              <a:lnSpc>
                <a:spcPct val="100000"/>
              </a:lnSpc>
              <a:spcBef>
                <a:spcPct val="0"/>
              </a:spcBef>
              <a:spcAft>
                <a:spcPct val="0"/>
              </a:spcAft>
              <a:buClrTx/>
              <a:buSzTx/>
              <a:buFontTx/>
              <a:buNone/>
              <a:tabLst/>
            </a:pPr>
            <a:r>
              <a:rPr lang="en-GB" sz="1800" dirty="0" smtClean="0">
                <a:latin typeface="Arial" charset="0"/>
              </a:rPr>
              <a:t>CNP</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cxnSp>
        <p:nvCxnSpPr>
          <p:cNvPr id="323" name="Straight Connector 322"/>
          <p:cNvCxnSpPr>
            <a:stCxn id="319" idx="2"/>
          </p:cNvCxnSpPr>
          <p:nvPr/>
        </p:nvCxnSpPr>
        <p:spPr bwMode="auto">
          <a:xfrm>
            <a:off x="9353128" y="7968952"/>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25" name="TextBox 324"/>
          <p:cNvSpPr txBox="1"/>
          <p:nvPr/>
        </p:nvSpPr>
        <p:spPr>
          <a:xfrm>
            <a:off x="8921080" y="8112968"/>
            <a:ext cx="813043" cy="369332"/>
          </a:xfrm>
          <a:prstGeom prst="rect">
            <a:avLst/>
          </a:prstGeom>
          <a:noFill/>
        </p:spPr>
        <p:txBody>
          <a:bodyPr wrap="none" rtlCol="0">
            <a:spAutoFit/>
          </a:bodyPr>
          <a:lstStyle/>
          <a:p>
            <a:r>
              <a:rPr lang="en-GB" sz="1800" dirty="0" smtClean="0"/>
              <a:t>E-NNI</a:t>
            </a:r>
            <a:endParaRPr lang="en-US" sz="1800" dirty="0"/>
          </a:p>
        </p:txBody>
      </p:sp>
      <p:sp>
        <p:nvSpPr>
          <p:cNvPr id="311" name="Rectangle 310"/>
          <p:cNvSpPr/>
          <p:nvPr/>
        </p:nvSpPr>
        <p:spPr bwMode="auto">
          <a:xfrm>
            <a:off x="7624936" y="5520680"/>
            <a:ext cx="1152128" cy="244827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PNP</a:t>
            </a:r>
          </a:p>
          <a:p>
            <a:pPr marL="0" marR="0" indent="0" algn="ctr" defTabSz="914400" rtl="0" eaLnBrk="0" fontAlgn="base" latinLnBrk="0" hangingPunct="0">
              <a:lnSpc>
                <a:spcPct val="100000"/>
              </a:lnSpc>
              <a:spcBef>
                <a:spcPct val="0"/>
              </a:spcBef>
              <a:spcAft>
                <a:spcPct val="0"/>
              </a:spcAft>
              <a:buClrTx/>
              <a:buSzTx/>
              <a:buFontTx/>
              <a:buNone/>
              <a:tabLst/>
            </a:pPr>
            <a:r>
              <a:rPr lang="en-GB" sz="1800" dirty="0" smtClean="0">
                <a:latin typeface="Arial" charset="0"/>
              </a:rPr>
              <a:t>CNP</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295" name="Rectangle 294"/>
          <p:cNvSpPr/>
          <p:nvPr/>
        </p:nvSpPr>
        <p:spPr bwMode="auto">
          <a:xfrm>
            <a:off x="6688832" y="2640360"/>
            <a:ext cx="5688632" cy="1080120"/>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MS PGothic" pitchFamily="34" charset="-128"/>
              </a:rPr>
              <a:t>8.6 Forwarding</a:t>
            </a:r>
            <a:r>
              <a:rPr kumimoji="0" lang="en-US" sz="1800" b="1" i="0" u="none" strike="noStrike" cap="none" normalizeH="0" dirty="0" smtClean="0">
                <a:ln>
                  <a:noFill/>
                </a:ln>
                <a:solidFill>
                  <a:schemeClr val="tx1"/>
                </a:solidFill>
                <a:effectLst/>
                <a:latin typeface="Arial" charset="0"/>
                <a:ea typeface="MS PGothic" pitchFamily="34" charset="-128"/>
              </a:rPr>
              <a:t> Process</a:t>
            </a:r>
            <a:endParaRPr kumimoji="0" lang="en-GB" sz="1800" b="1" i="0" u="none" strike="noStrike" cap="none" normalizeH="0" baseline="0" dirty="0" smtClean="0">
              <a:ln>
                <a:noFill/>
              </a:ln>
              <a:solidFill>
                <a:schemeClr val="tx1"/>
              </a:solidFill>
              <a:effectLst/>
              <a:latin typeface="Arial" charset="0"/>
              <a:ea typeface="MS PGothic" pitchFamily="34" charset="-128"/>
            </a:endParaRPr>
          </a:p>
        </p:txBody>
      </p:sp>
      <p:sp>
        <p:nvSpPr>
          <p:cNvPr id="201" name="Rectangle 200"/>
          <p:cNvSpPr/>
          <p:nvPr/>
        </p:nvSpPr>
        <p:spPr bwMode="auto">
          <a:xfrm>
            <a:off x="6688832" y="3720480"/>
            <a:ext cx="5687218" cy="1728192"/>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109701" tIns="54850" rIns="109701" bIns="54850" numCol="1" rtlCol="0" anchor="ctr" anchorCtr="0" compatLnSpc="1">
            <a:prstTxWarp prst="textNoShape">
              <a:avLst/>
            </a:prstTxWarp>
          </a:bodyPr>
          <a:lstStyle/>
          <a:p>
            <a:pPr algn="ctr" defTabSz="1097006"/>
            <a:r>
              <a:rPr lang="en-GB" sz="2400" dirty="0" smtClean="0">
                <a:solidFill>
                  <a:schemeClr val="bg1"/>
                </a:solidFill>
                <a:latin typeface="Arial" charset="0"/>
              </a:rPr>
              <a:t>         DAS</a:t>
            </a:r>
            <a:endParaRPr lang="en-US" sz="2400" dirty="0" smtClean="0">
              <a:solidFill>
                <a:schemeClr val="bg1"/>
              </a:solidFill>
              <a:latin typeface="Arial" charset="0"/>
            </a:endParaRPr>
          </a:p>
        </p:txBody>
      </p:sp>
      <p:sp>
        <p:nvSpPr>
          <p:cNvPr id="166" name="Rectangle 165"/>
          <p:cNvSpPr/>
          <p:nvPr/>
        </p:nvSpPr>
        <p:spPr bwMode="auto">
          <a:xfrm>
            <a:off x="7782942" y="4152528"/>
            <a:ext cx="1554910" cy="69127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109701" tIns="54850" rIns="109701" bIns="54850" numCol="1" rtlCol="0" anchor="ctr" anchorCtr="0" compatLnSpc="1">
            <a:prstTxWarp prst="textNoShape">
              <a:avLst/>
            </a:prstTxWarp>
          </a:bodyPr>
          <a:lstStyle/>
          <a:p>
            <a:pPr defTabSz="1097006"/>
            <a:r>
              <a:rPr lang="en-GB" sz="1400" dirty="0" smtClean="0">
                <a:latin typeface="Arial" charset="0"/>
              </a:rPr>
              <a:t>DF</a:t>
            </a:r>
            <a:endParaRPr lang="en-US" sz="1400" dirty="0" smtClean="0">
              <a:latin typeface="Arial" charset="0"/>
            </a:endParaRPr>
          </a:p>
        </p:txBody>
      </p:sp>
      <p:sp>
        <p:nvSpPr>
          <p:cNvPr id="167" name="Oval 166"/>
          <p:cNvSpPr/>
          <p:nvPr/>
        </p:nvSpPr>
        <p:spPr bwMode="auto">
          <a:xfrm>
            <a:off x="8474013" y="4066119"/>
            <a:ext cx="172768" cy="172819"/>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109701" tIns="54850" rIns="109701" bIns="54850" numCol="1" rtlCol="0" anchor="t" anchorCtr="0" compatLnSpc="1">
            <a:prstTxWarp prst="textNoShape">
              <a:avLst/>
            </a:prstTxWarp>
          </a:bodyPr>
          <a:lstStyle/>
          <a:p>
            <a:pPr defTabSz="1097006"/>
            <a:endParaRPr lang="en-US" dirty="0" smtClean="0">
              <a:latin typeface="Arial" charset="0"/>
            </a:endParaRPr>
          </a:p>
        </p:txBody>
      </p:sp>
      <p:sp>
        <p:nvSpPr>
          <p:cNvPr id="168" name="Oval 167"/>
          <p:cNvSpPr/>
          <p:nvPr/>
        </p:nvSpPr>
        <p:spPr bwMode="auto">
          <a:xfrm>
            <a:off x="7955709" y="4757395"/>
            <a:ext cx="172768" cy="172819"/>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109701" tIns="54850" rIns="109701" bIns="54850" numCol="1" rtlCol="0" anchor="t" anchorCtr="0" compatLnSpc="1">
            <a:prstTxWarp prst="textNoShape">
              <a:avLst/>
            </a:prstTxWarp>
          </a:bodyPr>
          <a:lstStyle/>
          <a:p>
            <a:pPr defTabSz="1097006"/>
            <a:endParaRPr lang="en-US" dirty="0" smtClean="0">
              <a:latin typeface="Arial" charset="0"/>
            </a:endParaRPr>
          </a:p>
        </p:txBody>
      </p:sp>
      <p:sp>
        <p:nvSpPr>
          <p:cNvPr id="169" name="Oval 168"/>
          <p:cNvSpPr/>
          <p:nvPr/>
        </p:nvSpPr>
        <p:spPr bwMode="auto">
          <a:xfrm>
            <a:off x="8214861" y="4757395"/>
            <a:ext cx="172768" cy="172819"/>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109701" tIns="54850" rIns="109701" bIns="54850" numCol="1" rtlCol="0" anchor="t" anchorCtr="0" compatLnSpc="1">
            <a:prstTxWarp prst="textNoShape">
              <a:avLst/>
            </a:prstTxWarp>
          </a:bodyPr>
          <a:lstStyle/>
          <a:p>
            <a:pPr defTabSz="1097006"/>
            <a:endParaRPr lang="en-US" dirty="0" smtClean="0">
              <a:latin typeface="Arial" charset="0"/>
            </a:endParaRPr>
          </a:p>
        </p:txBody>
      </p:sp>
      <p:sp>
        <p:nvSpPr>
          <p:cNvPr id="170" name="Oval 169"/>
          <p:cNvSpPr/>
          <p:nvPr/>
        </p:nvSpPr>
        <p:spPr bwMode="auto">
          <a:xfrm>
            <a:off x="8733164" y="4757395"/>
            <a:ext cx="172768" cy="172819"/>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109701" tIns="54850" rIns="109701" bIns="54850" numCol="1" rtlCol="0" anchor="t" anchorCtr="0" compatLnSpc="1">
            <a:prstTxWarp prst="textNoShape">
              <a:avLst/>
            </a:prstTxWarp>
          </a:bodyPr>
          <a:lstStyle/>
          <a:p>
            <a:pPr defTabSz="1097006"/>
            <a:endParaRPr lang="en-US" dirty="0" smtClean="0">
              <a:latin typeface="Arial" charset="0"/>
            </a:endParaRPr>
          </a:p>
        </p:txBody>
      </p:sp>
      <p:sp>
        <p:nvSpPr>
          <p:cNvPr id="171" name="Oval 170"/>
          <p:cNvSpPr/>
          <p:nvPr/>
        </p:nvSpPr>
        <p:spPr bwMode="auto">
          <a:xfrm>
            <a:off x="8992316" y="4757395"/>
            <a:ext cx="172768" cy="172819"/>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109701" tIns="54850" rIns="109701" bIns="54850" numCol="1" rtlCol="0" anchor="t" anchorCtr="0" compatLnSpc="1">
            <a:prstTxWarp prst="textNoShape">
              <a:avLst/>
            </a:prstTxWarp>
          </a:bodyPr>
          <a:lstStyle/>
          <a:p>
            <a:pPr defTabSz="1097006"/>
            <a:endParaRPr lang="en-US" dirty="0" smtClean="0">
              <a:latin typeface="Arial" charset="0"/>
            </a:endParaRPr>
          </a:p>
        </p:txBody>
      </p:sp>
      <p:sp>
        <p:nvSpPr>
          <p:cNvPr id="172" name="Oval 171"/>
          <p:cNvSpPr/>
          <p:nvPr/>
        </p:nvSpPr>
        <p:spPr bwMode="auto">
          <a:xfrm>
            <a:off x="7869326" y="4757395"/>
            <a:ext cx="604687" cy="172819"/>
          </a:xfrm>
          <a:prstGeom prst="ellipse">
            <a:avLst/>
          </a:prstGeom>
          <a:noFill/>
          <a:ln w="9525" cap="flat" cmpd="sng" algn="ctr">
            <a:solidFill>
              <a:schemeClr val="tx1"/>
            </a:solidFill>
            <a:prstDash val="solid"/>
            <a:round/>
            <a:headEnd type="none" w="med" len="med"/>
            <a:tailEnd type="none" w="med" len="med"/>
          </a:ln>
          <a:effectLst/>
        </p:spPr>
        <p:txBody>
          <a:bodyPr vert="horz" wrap="square" lIns="109701" tIns="54850" rIns="109701" bIns="54850" numCol="1" rtlCol="0" anchor="t" anchorCtr="0" compatLnSpc="1">
            <a:prstTxWarp prst="textNoShape">
              <a:avLst/>
            </a:prstTxWarp>
          </a:bodyPr>
          <a:lstStyle/>
          <a:p>
            <a:pPr defTabSz="1097006"/>
            <a:endParaRPr lang="en-US" dirty="0" smtClean="0">
              <a:latin typeface="Arial" charset="0"/>
            </a:endParaRPr>
          </a:p>
        </p:txBody>
      </p:sp>
      <p:sp>
        <p:nvSpPr>
          <p:cNvPr id="173" name="Oval 172"/>
          <p:cNvSpPr/>
          <p:nvPr/>
        </p:nvSpPr>
        <p:spPr bwMode="auto">
          <a:xfrm>
            <a:off x="8646781" y="4757395"/>
            <a:ext cx="604687" cy="172819"/>
          </a:xfrm>
          <a:prstGeom prst="ellipse">
            <a:avLst/>
          </a:prstGeom>
          <a:noFill/>
          <a:ln w="9525" cap="flat" cmpd="sng" algn="ctr">
            <a:solidFill>
              <a:schemeClr val="tx1"/>
            </a:solidFill>
            <a:prstDash val="solid"/>
            <a:round/>
            <a:headEnd type="none" w="med" len="med"/>
            <a:tailEnd type="none" w="med" len="med"/>
          </a:ln>
          <a:effectLst/>
        </p:spPr>
        <p:txBody>
          <a:bodyPr vert="horz" wrap="square" lIns="109701" tIns="54850" rIns="109701" bIns="54850" numCol="1" rtlCol="0" anchor="t" anchorCtr="0" compatLnSpc="1">
            <a:prstTxWarp prst="textNoShape">
              <a:avLst/>
            </a:prstTxWarp>
          </a:bodyPr>
          <a:lstStyle/>
          <a:p>
            <a:pPr defTabSz="1097006"/>
            <a:endParaRPr lang="en-US" dirty="0" smtClean="0">
              <a:latin typeface="Arial" charset="0"/>
            </a:endParaRPr>
          </a:p>
        </p:txBody>
      </p:sp>
      <p:cxnSp>
        <p:nvCxnSpPr>
          <p:cNvPr id="178" name="Straight Connector 177"/>
          <p:cNvCxnSpPr>
            <a:stCxn id="167" idx="3"/>
            <a:endCxn id="172" idx="0"/>
          </p:cNvCxnSpPr>
          <p:nvPr/>
        </p:nvCxnSpPr>
        <p:spPr bwMode="auto">
          <a:xfrm flipH="1">
            <a:off x="8171670" y="4213629"/>
            <a:ext cx="327645" cy="543767"/>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179" name="Straight Connector 178"/>
          <p:cNvCxnSpPr>
            <a:stCxn id="167" idx="5"/>
            <a:endCxn id="173" idx="0"/>
          </p:cNvCxnSpPr>
          <p:nvPr/>
        </p:nvCxnSpPr>
        <p:spPr bwMode="auto">
          <a:xfrm>
            <a:off x="8621480" y="4213629"/>
            <a:ext cx="327645" cy="543767"/>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182" name="Straight Connector 181"/>
          <p:cNvCxnSpPr>
            <a:stCxn id="172" idx="0"/>
          </p:cNvCxnSpPr>
          <p:nvPr/>
        </p:nvCxnSpPr>
        <p:spPr bwMode="auto">
          <a:xfrm flipV="1">
            <a:off x="8171669" y="4584578"/>
            <a:ext cx="302344" cy="172818"/>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185" name="Straight Connector 184"/>
          <p:cNvCxnSpPr>
            <a:stCxn id="173" idx="0"/>
          </p:cNvCxnSpPr>
          <p:nvPr/>
        </p:nvCxnSpPr>
        <p:spPr bwMode="auto">
          <a:xfrm flipH="1" flipV="1">
            <a:off x="8644614" y="4584578"/>
            <a:ext cx="304511" cy="172818"/>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187" name="Straight Connector 186"/>
          <p:cNvCxnSpPr/>
          <p:nvPr/>
        </p:nvCxnSpPr>
        <p:spPr bwMode="auto">
          <a:xfrm flipH="1">
            <a:off x="8474013" y="4584577"/>
            <a:ext cx="172768" cy="1"/>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193" name="TextBox 192"/>
          <p:cNvSpPr txBox="1"/>
          <p:nvPr/>
        </p:nvSpPr>
        <p:spPr>
          <a:xfrm>
            <a:off x="8201062" y="4209700"/>
            <a:ext cx="121828" cy="261610"/>
          </a:xfrm>
          <a:prstGeom prst="rect">
            <a:avLst/>
          </a:prstGeom>
          <a:noFill/>
        </p:spPr>
        <p:txBody>
          <a:bodyPr wrap="none" lIns="0" tIns="0" rIns="0" bIns="0" rtlCol="0" anchor="ctr">
            <a:spAutoFit/>
          </a:bodyPr>
          <a:lstStyle/>
          <a:p>
            <a:pPr algn="ctr"/>
            <a:r>
              <a:rPr lang="en-GB" sz="1700" b="0" dirty="0" smtClean="0"/>
              <a:t>a</a:t>
            </a:r>
            <a:endParaRPr lang="en-US" sz="1700" b="0" dirty="0" smtClean="0"/>
          </a:p>
        </p:txBody>
      </p:sp>
      <p:sp>
        <p:nvSpPr>
          <p:cNvPr id="194" name="TextBox 193"/>
          <p:cNvSpPr txBox="1"/>
          <p:nvPr/>
        </p:nvSpPr>
        <p:spPr>
          <a:xfrm>
            <a:off x="8797903" y="4209700"/>
            <a:ext cx="121828" cy="261610"/>
          </a:xfrm>
          <a:prstGeom prst="rect">
            <a:avLst/>
          </a:prstGeom>
          <a:noFill/>
        </p:spPr>
        <p:txBody>
          <a:bodyPr wrap="none" lIns="0" tIns="0" rIns="0" bIns="0" rtlCol="0" anchor="ctr">
            <a:spAutoFit/>
          </a:bodyPr>
          <a:lstStyle/>
          <a:p>
            <a:pPr algn="ctr"/>
            <a:r>
              <a:rPr lang="en-GB" sz="1700" b="0" dirty="0" smtClean="0"/>
              <a:t>b</a:t>
            </a:r>
            <a:endParaRPr lang="en-US" sz="1700" b="0" dirty="0" smtClean="0"/>
          </a:p>
        </p:txBody>
      </p:sp>
      <p:sp>
        <p:nvSpPr>
          <p:cNvPr id="195" name="TextBox 194"/>
          <p:cNvSpPr txBox="1"/>
          <p:nvPr/>
        </p:nvSpPr>
        <p:spPr>
          <a:xfrm>
            <a:off x="8513810" y="4338311"/>
            <a:ext cx="109004" cy="261610"/>
          </a:xfrm>
          <a:prstGeom prst="rect">
            <a:avLst/>
          </a:prstGeom>
          <a:noFill/>
        </p:spPr>
        <p:txBody>
          <a:bodyPr wrap="none" lIns="0" tIns="0" rIns="0" bIns="0" rtlCol="0" anchor="ctr">
            <a:spAutoFit/>
          </a:bodyPr>
          <a:lstStyle/>
          <a:p>
            <a:pPr algn="ctr"/>
            <a:r>
              <a:rPr lang="en-GB" sz="1700" b="0" dirty="0" smtClean="0"/>
              <a:t>c</a:t>
            </a:r>
            <a:endParaRPr lang="en-US" sz="1700" b="0" dirty="0" smtClean="0"/>
          </a:p>
        </p:txBody>
      </p:sp>
      <p:cxnSp>
        <p:nvCxnSpPr>
          <p:cNvPr id="196" name="Straight Connector 195"/>
          <p:cNvCxnSpPr/>
          <p:nvPr/>
        </p:nvCxnSpPr>
        <p:spPr bwMode="auto">
          <a:xfrm flipV="1">
            <a:off x="8560397" y="3547661"/>
            <a:ext cx="0" cy="51845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V="1">
            <a:off x="8042093" y="4930215"/>
            <a:ext cx="0" cy="1728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V="1">
            <a:off x="8301245" y="4930215"/>
            <a:ext cx="0" cy="1728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V="1">
            <a:off x="8819548" y="4930215"/>
            <a:ext cx="0" cy="1728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V="1">
            <a:off x="9078700" y="4930215"/>
            <a:ext cx="0" cy="17281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02" name="Rectangle 201"/>
          <p:cNvSpPr/>
          <p:nvPr/>
        </p:nvSpPr>
        <p:spPr bwMode="auto">
          <a:xfrm>
            <a:off x="10460842" y="4152528"/>
            <a:ext cx="1554910" cy="69127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109701" tIns="54850" rIns="109701" bIns="54850" numCol="1" rtlCol="0" anchor="ctr" anchorCtr="0" compatLnSpc="1">
            <a:prstTxWarp prst="textNoShape">
              <a:avLst/>
            </a:prstTxWarp>
          </a:bodyPr>
          <a:lstStyle/>
          <a:p>
            <a:r>
              <a:rPr lang="en-GB" sz="1400" dirty="0" smtClean="0">
                <a:latin typeface="Arial" charset="0"/>
              </a:rPr>
              <a:t>DF</a:t>
            </a:r>
            <a:endParaRPr lang="en-US" sz="1400" dirty="0" smtClean="0">
              <a:latin typeface="Arial" charset="0"/>
            </a:endParaRPr>
          </a:p>
        </p:txBody>
      </p:sp>
      <p:sp>
        <p:nvSpPr>
          <p:cNvPr id="203" name="Oval 202"/>
          <p:cNvSpPr/>
          <p:nvPr/>
        </p:nvSpPr>
        <p:spPr bwMode="auto">
          <a:xfrm>
            <a:off x="11151913" y="4066119"/>
            <a:ext cx="172768" cy="172819"/>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109701" tIns="54850" rIns="109701" bIns="54850" numCol="1" rtlCol="0" anchor="t" anchorCtr="0" compatLnSpc="1">
            <a:prstTxWarp prst="textNoShape">
              <a:avLst/>
            </a:prstTxWarp>
          </a:bodyPr>
          <a:lstStyle/>
          <a:p>
            <a:pPr defTabSz="1097006"/>
            <a:endParaRPr lang="en-US" dirty="0" smtClean="0">
              <a:latin typeface="Arial" charset="0"/>
            </a:endParaRPr>
          </a:p>
        </p:txBody>
      </p:sp>
      <p:sp>
        <p:nvSpPr>
          <p:cNvPr id="204" name="Oval 203"/>
          <p:cNvSpPr/>
          <p:nvPr/>
        </p:nvSpPr>
        <p:spPr bwMode="auto">
          <a:xfrm>
            <a:off x="10633610" y="4757395"/>
            <a:ext cx="172768" cy="172819"/>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109701" tIns="54850" rIns="109701" bIns="54850" numCol="1" rtlCol="0" anchor="t" anchorCtr="0" compatLnSpc="1">
            <a:prstTxWarp prst="textNoShape">
              <a:avLst/>
            </a:prstTxWarp>
          </a:bodyPr>
          <a:lstStyle/>
          <a:p>
            <a:pPr defTabSz="1097006"/>
            <a:endParaRPr lang="en-US" dirty="0" smtClean="0">
              <a:latin typeface="Arial" charset="0"/>
            </a:endParaRPr>
          </a:p>
        </p:txBody>
      </p:sp>
      <p:sp>
        <p:nvSpPr>
          <p:cNvPr id="205" name="Oval 204"/>
          <p:cNvSpPr/>
          <p:nvPr/>
        </p:nvSpPr>
        <p:spPr bwMode="auto">
          <a:xfrm>
            <a:off x="10892762" y="4757395"/>
            <a:ext cx="172768" cy="172819"/>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109701" tIns="54850" rIns="109701" bIns="54850" numCol="1" rtlCol="0" anchor="t" anchorCtr="0" compatLnSpc="1">
            <a:prstTxWarp prst="textNoShape">
              <a:avLst/>
            </a:prstTxWarp>
          </a:bodyPr>
          <a:lstStyle/>
          <a:p>
            <a:pPr defTabSz="1097006"/>
            <a:endParaRPr lang="en-US" dirty="0" smtClean="0">
              <a:latin typeface="Arial" charset="0"/>
            </a:endParaRPr>
          </a:p>
        </p:txBody>
      </p:sp>
      <p:sp>
        <p:nvSpPr>
          <p:cNvPr id="206" name="Oval 205"/>
          <p:cNvSpPr/>
          <p:nvPr/>
        </p:nvSpPr>
        <p:spPr bwMode="auto">
          <a:xfrm>
            <a:off x="11411065" y="4757395"/>
            <a:ext cx="172768" cy="172819"/>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109701" tIns="54850" rIns="109701" bIns="54850" numCol="1" rtlCol="0" anchor="t" anchorCtr="0" compatLnSpc="1">
            <a:prstTxWarp prst="textNoShape">
              <a:avLst/>
            </a:prstTxWarp>
          </a:bodyPr>
          <a:lstStyle/>
          <a:p>
            <a:pPr defTabSz="1097006"/>
            <a:endParaRPr lang="en-US" dirty="0" smtClean="0">
              <a:latin typeface="Arial" charset="0"/>
            </a:endParaRPr>
          </a:p>
        </p:txBody>
      </p:sp>
      <p:sp>
        <p:nvSpPr>
          <p:cNvPr id="207" name="Oval 206"/>
          <p:cNvSpPr/>
          <p:nvPr/>
        </p:nvSpPr>
        <p:spPr bwMode="auto">
          <a:xfrm>
            <a:off x="11670217" y="4757395"/>
            <a:ext cx="172768" cy="172819"/>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109701" tIns="54850" rIns="109701" bIns="54850" numCol="1" rtlCol="0" anchor="t" anchorCtr="0" compatLnSpc="1">
            <a:prstTxWarp prst="textNoShape">
              <a:avLst/>
            </a:prstTxWarp>
          </a:bodyPr>
          <a:lstStyle/>
          <a:p>
            <a:pPr defTabSz="1097006"/>
            <a:endParaRPr lang="en-US" dirty="0" smtClean="0">
              <a:latin typeface="Arial" charset="0"/>
            </a:endParaRPr>
          </a:p>
        </p:txBody>
      </p:sp>
      <p:sp>
        <p:nvSpPr>
          <p:cNvPr id="208" name="Oval 207"/>
          <p:cNvSpPr/>
          <p:nvPr/>
        </p:nvSpPr>
        <p:spPr bwMode="auto">
          <a:xfrm>
            <a:off x="10547226" y="4757395"/>
            <a:ext cx="604687" cy="172819"/>
          </a:xfrm>
          <a:prstGeom prst="ellipse">
            <a:avLst/>
          </a:prstGeom>
          <a:noFill/>
          <a:ln w="9525" cap="flat" cmpd="sng" algn="ctr">
            <a:solidFill>
              <a:schemeClr val="tx1"/>
            </a:solidFill>
            <a:prstDash val="solid"/>
            <a:round/>
            <a:headEnd type="none" w="med" len="med"/>
            <a:tailEnd type="none" w="med" len="med"/>
          </a:ln>
          <a:effectLst/>
        </p:spPr>
        <p:txBody>
          <a:bodyPr vert="horz" wrap="square" lIns="109701" tIns="54850" rIns="109701" bIns="54850" numCol="1" rtlCol="0" anchor="t" anchorCtr="0" compatLnSpc="1">
            <a:prstTxWarp prst="textNoShape">
              <a:avLst/>
            </a:prstTxWarp>
          </a:bodyPr>
          <a:lstStyle/>
          <a:p>
            <a:pPr defTabSz="1097006"/>
            <a:endParaRPr lang="en-US" dirty="0" smtClean="0">
              <a:latin typeface="Arial" charset="0"/>
            </a:endParaRPr>
          </a:p>
        </p:txBody>
      </p:sp>
      <p:sp>
        <p:nvSpPr>
          <p:cNvPr id="209" name="Oval 208"/>
          <p:cNvSpPr/>
          <p:nvPr/>
        </p:nvSpPr>
        <p:spPr bwMode="auto">
          <a:xfrm>
            <a:off x="11324681" y="4757395"/>
            <a:ext cx="604687" cy="172819"/>
          </a:xfrm>
          <a:prstGeom prst="ellipse">
            <a:avLst/>
          </a:prstGeom>
          <a:noFill/>
          <a:ln w="9525" cap="flat" cmpd="sng" algn="ctr">
            <a:solidFill>
              <a:schemeClr val="tx1"/>
            </a:solidFill>
            <a:prstDash val="solid"/>
            <a:round/>
            <a:headEnd type="none" w="med" len="med"/>
            <a:tailEnd type="none" w="med" len="med"/>
          </a:ln>
          <a:effectLst/>
        </p:spPr>
        <p:txBody>
          <a:bodyPr vert="horz" wrap="square" lIns="109701" tIns="54850" rIns="109701" bIns="54850" numCol="1" rtlCol="0" anchor="t" anchorCtr="0" compatLnSpc="1">
            <a:prstTxWarp prst="textNoShape">
              <a:avLst/>
            </a:prstTxWarp>
          </a:bodyPr>
          <a:lstStyle/>
          <a:p>
            <a:pPr defTabSz="1097006"/>
            <a:endParaRPr lang="en-US" dirty="0" smtClean="0">
              <a:latin typeface="Arial" charset="0"/>
            </a:endParaRPr>
          </a:p>
        </p:txBody>
      </p:sp>
      <p:cxnSp>
        <p:nvCxnSpPr>
          <p:cNvPr id="210" name="Straight Connector 209"/>
          <p:cNvCxnSpPr>
            <a:stCxn id="203" idx="3"/>
            <a:endCxn id="208" idx="0"/>
          </p:cNvCxnSpPr>
          <p:nvPr/>
        </p:nvCxnSpPr>
        <p:spPr bwMode="auto">
          <a:xfrm flipH="1">
            <a:off x="10849571" y="4213629"/>
            <a:ext cx="327645" cy="543767"/>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211" name="Straight Connector 210"/>
          <p:cNvCxnSpPr>
            <a:stCxn id="203" idx="5"/>
            <a:endCxn id="209" idx="0"/>
          </p:cNvCxnSpPr>
          <p:nvPr/>
        </p:nvCxnSpPr>
        <p:spPr bwMode="auto">
          <a:xfrm>
            <a:off x="11299380" y="4213629"/>
            <a:ext cx="327645" cy="543767"/>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212" name="Straight Connector 211"/>
          <p:cNvCxnSpPr>
            <a:stCxn id="208" idx="0"/>
          </p:cNvCxnSpPr>
          <p:nvPr/>
        </p:nvCxnSpPr>
        <p:spPr bwMode="auto">
          <a:xfrm flipV="1">
            <a:off x="10849570" y="4584578"/>
            <a:ext cx="302344" cy="172818"/>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213" name="Straight Connector 212"/>
          <p:cNvCxnSpPr>
            <a:stCxn id="209" idx="0"/>
          </p:cNvCxnSpPr>
          <p:nvPr/>
        </p:nvCxnSpPr>
        <p:spPr bwMode="auto">
          <a:xfrm flipH="1" flipV="1">
            <a:off x="11322514" y="4584578"/>
            <a:ext cx="304511" cy="172818"/>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214" name="Straight Connector 213"/>
          <p:cNvCxnSpPr/>
          <p:nvPr/>
        </p:nvCxnSpPr>
        <p:spPr bwMode="auto">
          <a:xfrm flipH="1">
            <a:off x="11151913" y="4584577"/>
            <a:ext cx="172768" cy="1"/>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215" name="TextBox 214"/>
          <p:cNvSpPr txBox="1"/>
          <p:nvPr/>
        </p:nvSpPr>
        <p:spPr>
          <a:xfrm>
            <a:off x="10878962" y="4209700"/>
            <a:ext cx="121828" cy="261610"/>
          </a:xfrm>
          <a:prstGeom prst="rect">
            <a:avLst/>
          </a:prstGeom>
          <a:noFill/>
        </p:spPr>
        <p:txBody>
          <a:bodyPr wrap="none" lIns="0" tIns="0" rIns="0" bIns="0" rtlCol="0" anchor="ctr">
            <a:spAutoFit/>
          </a:bodyPr>
          <a:lstStyle/>
          <a:p>
            <a:pPr algn="ctr"/>
            <a:r>
              <a:rPr lang="en-GB" sz="1700" b="0" dirty="0" smtClean="0"/>
              <a:t>a</a:t>
            </a:r>
            <a:endParaRPr lang="en-US" sz="1700" b="0" dirty="0" smtClean="0"/>
          </a:p>
        </p:txBody>
      </p:sp>
      <p:sp>
        <p:nvSpPr>
          <p:cNvPr id="216" name="TextBox 215"/>
          <p:cNvSpPr txBox="1"/>
          <p:nvPr/>
        </p:nvSpPr>
        <p:spPr>
          <a:xfrm>
            <a:off x="11475804" y="4209700"/>
            <a:ext cx="121828" cy="261610"/>
          </a:xfrm>
          <a:prstGeom prst="rect">
            <a:avLst/>
          </a:prstGeom>
          <a:noFill/>
        </p:spPr>
        <p:txBody>
          <a:bodyPr wrap="none" lIns="0" tIns="0" rIns="0" bIns="0" rtlCol="0" anchor="ctr">
            <a:spAutoFit/>
          </a:bodyPr>
          <a:lstStyle/>
          <a:p>
            <a:pPr algn="ctr"/>
            <a:r>
              <a:rPr lang="en-GB" sz="1700" b="0" dirty="0" smtClean="0"/>
              <a:t>b</a:t>
            </a:r>
            <a:endParaRPr lang="en-US" sz="1700" b="0" dirty="0" smtClean="0"/>
          </a:p>
        </p:txBody>
      </p:sp>
      <p:sp>
        <p:nvSpPr>
          <p:cNvPr id="217" name="TextBox 216"/>
          <p:cNvSpPr txBox="1"/>
          <p:nvPr/>
        </p:nvSpPr>
        <p:spPr>
          <a:xfrm>
            <a:off x="11176873" y="4338321"/>
            <a:ext cx="109004" cy="261610"/>
          </a:xfrm>
          <a:prstGeom prst="rect">
            <a:avLst/>
          </a:prstGeom>
          <a:noFill/>
        </p:spPr>
        <p:txBody>
          <a:bodyPr wrap="none" lIns="0" tIns="0" rIns="0" bIns="0" rtlCol="0" anchor="ctr">
            <a:spAutoFit/>
          </a:bodyPr>
          <a:lstStyle/>
          <a:p>
            <a:pPr algn="ctr"/>
            <a:r>
              <a:rPr lang="en-GB" sz="1700" b="0" dirty="0" smtClean="0"/>
              <a:t>c</a:t>
            </a:r>
            <a:endParaRPr lang="en-US" sz="1700" b="0" dirty="0" smtClean="0"/>
          </a:p>
        </p:txBody>
      </p:sp>
      <p:cxnSp>
        <p:nvCxnSpPr>
          <p:cNvPr id="218" name="Straight Connector 217"/>
          <p:cNvCxnSpPr/>
          <p:nvPr/>
        </p:nvCxnSpPr>
        <p:spPr bwMode="auto">
          <a:xfrm flipV="1">
            <a:off x="11238297" y="3547661"/>
            <a:ext cx="0" cy="51845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V="1">
            <a:off x="10719994" y="4930215"/>
            <a:ext cx="0" cy="1728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V="1">
            <a:off x="10979146" y="4930215"/>
            <a:ext cx="0" cy="1728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V="1">
            <a:off x="11497449" y="4930215"/>
            <a:ext cx="0" cy="1728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V="1">
            <a:off x="11756601" y="4930215"/>
            <a:ext cx="0" cy="1728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a:off x="9424235" y="4411757"/>
            <a:ext cx="950223" cy="0"/>
          </a:xfrm>
          <a:prstGeom prst="line">
            <a:avLst/>
          </a:prstGeom>
          <a:solidFill>
            <a:schemeClr val="accent1"/>
          </a:solidFill>
          <a:ln w="38100" cap="flat" cmpd="sng" algn="ctr">
            <a:solidFill>
              <a:schemeClr val="bg1"/>
            </a:solidFill>
            <a:prstDash val="sysDot"/>
            <a:round/>
            <a:headEnd type="none" w="med" len="med"/>
            <a:tailEnd type="none" w="med" len="med"/>
          </a:ln>
          <a:effectLst/>
        </p:spPr>
      </p:cxnSp>
      <p:cxnSp>
        <p:nvCxnSpPr>
          <p:cNvPr id="227" name="Straight Connector 226"/>
          <p:cNvCxnSpPr/>
          <p:nvPr/>
        </p:nvCxnSpPr>
        <p:spPr bwMode="auto">
          <a:xfrm>
            <a:off x="9251468" y="3547661"/>
            <a:ext cx="0" cy="1728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8" name="Straight Connector 227"/>
          <p:cNvCxnSpPr/>
          <p:nvPr/>
        </p:nvCxnSpPr>
        <p:spPr bwMode="auto">
          <a:xfrm>
            <a:off x="9683387" y="3547661"/>
            <a:ext cx="0" cy="1728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9" name="Straight Connector 228"/>
          <p:cNvCxnSpPr/>
          <p:nvPr/>
        </p:nvCxnSpPr>
        <p:spPr bwMode="auto">
          <a:xfrm>
            <a:off x="10115307" y="3547661"/>
            <a:ext cx="0" cy="1728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0" name="Straight Connector 229"/>
          <p:cNvCxnSpPr/>
          <p:nvPr/>
        </p:nvCxnSpPr>
        <p:spPr bwMode="auto">
          <a:xfrm>
            <a:off x="10547226" y="3547661"/>
            <a:ext cx="0" cy="17281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8" name="Group 232"/>
          <p:cNvGrpSpPr/>
          <p:nvPr/>
        </p:nvGrpSpPr>
        <p:grpSpPr>
          <a:xfrm>
            <a:off x="8042093" y="5448672"/>
            <a:ext cx="345536" cy="172819"/>
            <a:chOff x="1663179" y="4504556"/>
            <a:chExt cx="288032" cy="288032"/>
          </a:xfrm>
        </p:grpSpPr>
        <p:cxnSp>
          <p:nvCxnSpPr>
            <p:cNvPr id="234" name="Straight Connector 233"/>
            <p:cNvCxnSpPr/>
            <p:nvPr/>
          </p:nvCxnSpPr>
          <p:spPr bwMode="auto">
            <a:xfrm>
              <a:off x="1735187" y="4504556"/>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p:nvPr/>
          </p:nvCxnSpPr>
          <p:spPr bwMode="auto">
            <a:xfrm>
              <a:off x="1807195" y="4504556"/>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p:nvPr/>
          </p:nvCxnSpPr>
          <p:spPr bwMode="auto">
            <a:xfrm>
              <a:off x="1879203" y="4504556"/>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7" name="Straight Connector 236"/>
            <p:cNvCxnSpPr/>
            <p:nvPr/>
          </p:nvCxnSpPr>
          <p:spPr bwMode="auto">
            <a:xfrm>
              <a:off x="1951211" y="4504556"/>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8" name="Straight Connector 237"/>
            <p:cNvCxnSpPr/>
            <p:nvPr/>
          </p:nvCxnSpPr>
          <p:spPr bwMode="auto">
            <a:xfrm>
              <a:off x="1663179" y="4504556"/>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89" name="Group 238"/>
          <p:cNvGrpSpPr/>
          <p:nvPr/>
        </p:nvGrpSpPr>
        <p:grpSpPr>
          <a:xfrm>
            <a:off x="9165084" y="5448672"/>
            <a:ext cx="345536" cy="172819"/>
            <a:chOff x="1663179" y="4504556"/>
            <a:chExt cx="288032" cy="288032"/>
          </a:xfrm>
        </p:grpSpPr>
        <p:cxnSp>
          <p:nvCxnSpPr>
            <p:cNvPr id="240" name="Straight Connector 239"/>
            <p:cNvCxnSpPr/>
            <p:nvPr/>
          </p:nvCxnSpPr>
          <p:spPr bwMode="auto">
            <a:xfrm>
              <a:off x="1735187" y="4504556"/>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1" name="Straight Connector 240"/>
            <p:cNvCxnSpPr/>
            <p:nvPr/>
          </p:nvCxnSpPr>
          <p:spPr bwMode="auto">
            <a:xfrm>
              <a:off x="1807195" y="4504556"/>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2" name="Straight Connector 241"/>
            <p:cNvCxnSpPr/>
            <p:nvPr/>
          </p:nvCxnSpPr>
          <p:spPr bwMode="auto">
            <a:xfrm>
              <a:off x="1879203" y="4504556"/>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3" name="Straight Connector 242"/>
            <p:cNvCxnSpPr/>
            <p:nvPr/>
          </p:nvCxnSpPr>
          <p:spPr bwMode="auto">
            <a:xfrm>
              <a:off x="1951211" y="4504556"/>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4" name="Straight Connector 243"/>
            <p:cNvCxnSpPr/>
            <p:nvPr/>
          </p:nvCxnSpPr>
          <p:spPr bwMode="auto">
            <a:xfrm>
              <a:off x="1663179" y="4504556"/>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90" name="Group 244"/>
          <p:cNvGrpSpPr/>
          <p:nvPr/>
        </p:nvGrpSpPr>
        <p:grpSpPr>
          <a:xfrm>
            <a:off x="10547226" y="5448672"/>
            <a:ext cx="345536" cy="172819"/>
            <a:chOff x="1663179" y="4504556"/>
            <a:chExt cx="288032" cy="288032"/>
          </a:xfrm>
        </p:grpSpPr>
        <p:cxnSp>
          <p:nvCxnSpPr>
            <p:cNvPr id="246" name="Straight Connector 245"/>
            <p:cNvCxnSpPr/>
            <p:nvPr/>
          </p:nvCxnSpPr>
          <p:spPr bwMode="auto">
            <a:xfrm>
              <a:off x="1735187" y="4504556"/>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7" name="Straight Connector 246"/>
            <p:cNvCxnSpPr/>
            <p:nvPr/>
          </p:nvCxnSpPr>
          <p:spPr bwMode="auto">
            <a:xfrm>
              <a:off x="1807195" y="4504556"/>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8" name="Straight Connector 247"/>
            <p:cNvCxnSpPr/>
            <p:nvPr/>
          </p:nvCxnSpPr>
          <p:spPr bwMode="auto">
            <a:xfrm>
              <a:off x="1879203" y="4504556"/>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9" name="Straight Connector 248"/>
            <p:cNvCxnSpPr/>
            <p:nvPr/>
          </p:nvCxnSpPr>
          <p:spPr bwMode="auto">
            <a:xfrm>
              <a:off x="1951211" y="4504556"/>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0" name="Straight Connector 249"/>
            <p:cNvCxnSpPr/>
            <p:nvPr/>
          </p:nvCxnSpPr>
          <p:spPr bwMode="auto">
            <a:xfrm>
              <a:off x="1663179" y="4504556"/>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91" name="Group 250"/>
          <p:cNvGrpSpPr/>
          <p:nvPr/>
        </p:nvGrpSpPr>
        <p:grpSpPr>
          <a:xfrm>
            <a:off x="11670217" y="5448672"/>
            <a:ext cx="345536" cy="172819"/>
            <a:chOff x="1663179" y="4504556"/>
            <a:chExt cx="288032" cy="288032"/>
          </a:xfrm>
        </p:grpSpPr>
        <p:cxnSp>
          <p:nvCxnSpPr>
            <p:cNvPr id="252" name="Straight Connector 251"/>
            <p:cNvCxnSpPr/>
            <p:nvPr/>
          </p:nvCxnSpPr>
          <p:spPr bwMode="auto">
            <a:xfrm>
              <a:off x="1735187" y="4504556"/>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3" name="Straight Connector 252"/>
            <p:cNvCxnSpPr/>
            <p:nvPr/>
          </p:nvCxnSpPr>
          <p:spPr bwMode="auto">
            <a:xfrm>
              <a:off x="1807195" y="4504556"/>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4" name="Straight Connector 253"/>
            <p:cNvCxnSpPr/>
            <p:nvPr/>
          </p:nvCxnSpPr>
          <p:spPr bwMode="auto">
            <a:xfrm>
              <a:off x="1879203" y="4504556"/>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5" name="Straight Connector 254"/>
            <p:cNvCxnSpPr/>
            <p:nvPr/>
          </p:nvCxnSpPr>
          <p:spPr bwMode="auto">
            <a:xfrm>
              <a:off x="1951211" y="4504556"/>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6" name="Straight Connector 255"/>
            <p:cNvCxnSpPr/>
            <p:nvPr/>
          </p:nvCxnSpPr>
          <p:spPr bwMode="auto">
            <a:xfrm>
              <a:off x="1663179" y="4504556"/>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1" name="TextBox 300"/>
          <p:cNvSpPr txBox="1"/>
          <p:nvPr/>
        </p:nvSpPr>
        <p:spPr>
          <a:xfrm>
            <a:off x="7856630" y="5619953"/>
            <a:ext cx="716543" cy="261610"/>
          </a:xfrm>
          <a:prstGeom prst="rect">
            <a:avLst/>
          </a:prstGeom>
          <a:noFill/>
        </p:spPr>
        <p:txBody>
          <a:bodyPr wrap="none" lIns="0" tIns="0" rIns="0" bIns="0" rtlCol="0" anchor="ctr">
            <a:spAutoFit/>
          </a:bodyPr>
          <a:lstStyle/>
          <a:p>
            <a:pPr algn="ctr"/>
            <a:r>
              <a:rPr lang="en-GB" sz="1700" dirty="0" smtClean="0"/>
              <a:t>EISS B</a:t>
            </a:r>
            <a:endParaRPr lang="en-US" sz="1700" dirty="0" smtClean="0"/>
          </a:p>
        </p:txBody>
      </p:sp>
      <p:sp>
        <p:nvSpPr>
          <p:cNvPr id="302" name="TextBox 301"/>
          <p:cNvSpPr txBox="1"/>
          <p:nvPr/>
        </p:nvSpPr>
        <p:spPr>
          <a:xfrm>
            <a:off x="9006351" y="5619953"/>
            <a:ext cx="716543" cy="261610"/>
          </a:xfrm>
          <a:prstGeom prst="rect">
            <a:avLst/>
          </a:prstGeom>
          <a:noFill/>
        </p:spPr>
        <p:txBody>
          <a:bodyPr wrap="none" lIns="0" tIns="0" rIns="0" bIns="0" rtlCol="0" anchor="ctr">
            <a:spAutoFit/>
          </a:bodyPr>
          <a:lstStyle/>
          <a:p>
            <a:pPr algn="ctr"/>
            <a:r>
              <a:rPr lang="en-GB" sz="1700" dirty="0" smtClean="0"/>
              <a:t>EISS C</a:t>
            </a:r>
            <a:endParaRPr lang="en-US" sz="1700" dirty="0" smtClean="0"/>
          </a:p>
        </p:txBody>
      </p:sp>
      <p:sp>
        <p:nvSpPr>
          <p:cNvPr id="303" name="TextBox 302"/>
          <p:cNvSpPr txBox="1"/>
          <p:nvPr/>
        </p:nvSpPr>
        <p:spPr>
          <a:xfrm>
            <a:off x="10421338" y="5619953"/>
            <a:ext cx="716543" cy="261610"/>
          </a:xfrm>
          <a:prstGeom prst="rect">
            <a:avLst/>
          </a:prstGeom>
          <a:noFill/>
        </p:spPr>
        <p:txBody>
          <a:bodyPr wrap="none" lIns="0" tIns="0" rIns="0" bIns="0" rtlCol="0" anchor="ctr">
            <a:spAutoFit/>
          </a:bodyPr>
          <a:lstStyle/>
          <a:p>
            <a:pPr algn="ctr"/>
            <a:r>
              <a:rPr lang="en-GB" sz="1700" dirty="0" smtClean="0"/>
              <a:t>EISS D</a:t>
            </a:r>
            <a:endParaRPr lang="en-US" sz="1700" dirty="0" smtClean="0"/>
          </a:p>
        </p:txBody>
      </p:sp>
      <p:sp>
        <p:nvSpPr>
          <p:cNvPr id="304" name="TextBox 303"/>
          <p:cNvSpPr txBox="1"/>
          <p:nvPr/>
        </p:nvSpPr>
        <p:spPr>
          <a:xfrm>
            <a:off x="11517095" y="5620649"/>
            <a:ext cx="705321" cy="261610"/>
          </a:xfrm>
          <a:prstGeom prst="rect">
            <a:avLst/>
          </a:prstGeom>
          <a:noFill/>
        </p:spPr>
        <p:txBody>
          <a:bodyPr wrap="none" lIns="0" tIns="0" rIns="0" bIns="0" rtlCol="0" anchor="ctr">
            <a:spAutoFit/>
          </a:bodyPr>
          <a:lstStyle/>
          <a:p>
            <a:pPr algn="ctr"/>
            <a:r>
              <a:rPr lang="en-GB" sz="1700" dirty="0" smtClean="0"/>
              <a:t>EISS E</a:t>
            </a:r>
            <a:endParaRPr lang="en-US" sz="1700" dirty="0" smtClean="0"/>
          </a:p>
        </p:txBody>
      </p:sp>
      <p:sp>
        <p:nvSpPr>
          <p:cNvPr id="306" name="TextBox 305"/>
          <p:cNvSpPr txBox="1"/>
          <p:nvPr/>
        </p:nvSpPr>
        <p:spPr>
          <a:xfrm>
            <a:off x="9627567" y="3602886"/>
            <a:ext cx="708464" cy="261610"/>
          </a:xfrm>
          <a:prstGeom prst="rect">
            <a:avLst/>
          </a:prstGeom>
          <a:solidFill>
            <a:schemeClr val="bg1"/>
          </a:solidFill>
        </p:spPr>
        <p:txBody>
          <a:bodyPr wrap="none" lIns="0" tIns="0" rIns="0" bIns="0" rtlCol="0" anchor="ctr">
            <a:spAutoFit/>
          </a:bodyPr>
          <a:lstStyle/>
          <a:p>
            <a:pPr algn="ctr"/>
            <a:r>
              <a:rPr lang="en-GB" sz="1700" dirty="0" smtClean="0"/>
              <a:t>EISS A</a:t>
            </a:r>
            <a:endParaRPr lang="en-US" sz="1700" dirty="0" smtClean="0"/>
          </a:p>
        </p:txBody>
      </p:sp>
      <p:cxnSp>
        <p:nvCxnSpPr>
          <p:cNvPr id="312" name="Straight Connector 311"/>
          <p:cNvCxnSpPr/>
          <p:nvPr/>
        </p:nvCxnSpPr>
        <p:spPr bwMode="auto">
          <a:xfrm>
            <a:off x="8301245" y="5103034"/>
            <a:ext cx="863839" cy="34563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a:off x="8042093" y="5103034"/>
            <a:ext cx="0" cy="34563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a:off x="8819548" y="5103034"/>
            <a:ext cx="1727678" cy="34563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a:off x="9078700" y="5103034"/>
            <a:ext cx="2591517" cy="34563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flipH="1">
            <a:off x="8387629" y="5103034"/>
            <a:ext cx="2332365" cy="34563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flipH="1">
            <a:off x="9510620" y="5103034"/>
            <a:ext cx="1468526" cy="34563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flipH="1">
            <a:off x="10892762" y="5103034"/>
            <a:ext cx="604687" cy="34563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a:off x="11756600" y="5103034"/>
            <a:ext cx="259152" cy="34563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28" name="Rounded Rectangular Callout 327"/>
          <p:cNvSpPr/>
          <p:nvPr/>
        </p:nvSpPr>
        <p:spPr bwMode="auto">
          <a:xfrm>
            <a:off x="10145216" y="1488232"/>
            <a:ext cx="2073213" cy="777686"/>
          </a:xfrm>
          <a:prstGeom prst="wedgeRoundRectCallout">
            <a:avLst>
              <a:gd name="adj1" fmla="val 20704"/>
              <a:gd name="adj2" fmla="val 301702"/>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vert="horz" wrap="square" lIns="109701" tIns="54850" rIns="109701" bIns="54850" numCol="1" rtlCol="0" anchor="t" anchorCtr="0" compatLnSpc="1">
            <a:prstTxWarp prst="textNoShape">
              <a:avLst/>
            </a:prstTxWarp>
          </a:bodyPr>
          <a:lstStyle/>
          <a:p>
            <a:pPr algn="ctr"/>
            <a:r>
              <a:rPr lang="en-GB" sz="1400" b="0" u="sng" dirty="0" smtClean="0"/>
              <a:t>DRNI Forwarder (DF) </a:t>
            </a:r>
            <a:r>
              <a:rPr lang="en-GB" sz="1400" b="0" dirty="0" smtClean="0"/>
              <a:t>Connectivity Options: a or b or c</a:t>
            </a:r>
            <a:endParaRPr lang="en-US" sz="1400" b="0" dirty="0" smtClean="0"/>
          </a:p>
          <a:p>
            <a:pPr algn="ctr" defTabSz="1097006"/>
            <a:endParaRPr lang="en-US" sz="1400" dirty="0" smtClean="0">
              <a:latin typeface="Arial" charset="0"/>
            </a:endParaRPr>
          </a:p>
        </p:txBody>
      </p:sp>
      <p:sp>
        <p:nvSpPr>
          <p:cNvPr id="296" name="Title 295"/>
          <p:cNvSpPr>
            <a:spLocks noGrp="1"/>
          </p:cNvSpPr>
          <p:nvPr>
            <p:ph type="title"/>
          </p:nvPr>
        </p:nvSpPr>
        <p:spPr/>
        <p:txBody>
          <a:bodyPr/>
          <a:lstStyle/>
          <a:p>
            <a:r>
              <a:rPr lang="en-GB" dirty="0" smtClean="0"/>
              <a:t>802.1Q based model fragment with DAS Connectivity</a:t>
            </a:r>
            <a:endParaRPr lang="en-US" dirty="0"/>
          </a:p>
        </p:txBody>
      </p:sp>
      <p:sp>
        <p:nvSpPr>
          <p:cNvPr id="297" name="Content Placeholder 296"/>
          <p:cNvSpPr>
            <a:spLocks noGrp="1"/>
          </p:cNvSpPr>
          <p:nvPr>
            <p:ph sz="half" idx="1"/>
          </p:nvPr>
        </p:nvSpPr>
        <p:spPr/>
        <p:txBody>
          <a:bodyPr/>
          <a:lstStyle/>
          <a:p>
            <a:r>
              <a:rPr lang="en-GB" dirty="0" smtClean="0"/>
              <a:t>Traffic engineered Ethernet Connections (EC)</a:t>
            </a:r>
          </a:p>
          <a:p>
            <a:pPr lvl="1"/>
            <a:r>
              <a:rPr lang="en-GB" dirty="0" smtClean="0"/>
              <a:t>SLA enforced CIR, EIR per EC</a:t>
            </a:r>
          </a:p>
          <a:p>
            <a:pPr lvl="1"/>
            <a:r>
              <a:rPr lang="en-GB" dirty="0" smtClean="0"/>
              <a:t>E-NNI based shaping/traffic conditioning per EC</a:t>
            </a:r>
          </a:p>
          <a:p>
            <a:r>
              <a:rPr lang="en-GB" dirty="0" smtClean="0"/>
              <a:t>Redistribution algorithm of </a:t>
            </a:r>
            <a:r>
              <a:rPr lang="en-GB" dirty="0" err="1" smtClean="0"/>
              <a:t>ECs</a:t>
            </a:r>
            <a:r>
              <a:rPr lang="en-GB" dirty="0" smtClean="0"/>
              <a:t> must be aware of CIR of each EC</a:t>
            </a:r>
          </a:p>
          <a:p>
            <a:r>
              <a:rPr lang="en-GB" dirty="0" smtClean="0"/>
              <a:t>Maximum number of </a:t>
            </a:r>
            <a:r>
              <a:rPr lang="en-GB" dirty="0" err="1" smtClean="0"/>
              <a:t>VLANs</a:t>
            </a:r>
            <a:r>
              <a:rPr lang="en-GB" dirty="0" smtClean="0"/>
              <a:t> per DRNI (4k, more than 4k) has impact on EC Up MEP presence on E-NNI ports: static or dynamic</a:t>
            </a:r>
          </a:p>
          <a:p>
            <a:r>
              <a:rPr lang="en-GB" dirty="0" smtClean="0"/>
              <a:t>Loop prevention via NMS or GMPLS</a:t>
            </a:r>
          </a:p>
          <a:p>
            <a:r>
              <a:rPr lang="en-GB" dirty="0" smtClean="0"/>
              <a:t>Recovery in carrier network via protection switching or GMPLS based restoration</a:t>
            </a:r>
          </a:p>
          <a:p>
            <a:endParaRPr lang="en-US" dirty="0"/>
          </a:p>
        </p:txBody>
      </p:sp>
      <p:cxnSp>
        <p:nvCxnSpPr>
          <p:cNvPr id="315" name="Straight Connector 314"/>
          <p:cNvCxnSpPr>
            <a:stCxn id="311" idx="2"/>
          </p:cNvCxnSpPr>
          <p:nvPr/>
        </p:nvCxnSpPr>
        <p:spPr bwMode="auto">
          <a:xfrm>
            <a:off x="8201000" y="7968952"/>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17" name="TextBox 316"/>
          <p:cNvSpPr txBox="1"/>
          <p:nvPr/>
        </p:nvSpPr>
        <p:spPr>
          <a:xfrm>
            <a:off x="7768952" y="8112968"/>
            <a:ext cx="813043" cy="369332"/>
          </a:xfrm>
          <a:prstGeom prst="rect">
            <a:avLst/>
          </a:prstGeom>
          <a:noFill/>
        </p:spPr>
        <p:txBody>
          <a:bodyPr wrap="none" rtlCol="0">
            <a:spAutoFit/>
          </a:bodyPr>
          <a:lstStyle/>
          <a:p>
            <a:r>
              <a:rPr lang="en-GB" sz="1800" dirty="0" smtClean="0"/>
              <a:t>E-NNI</a:t>
            </a:r>
            <a:endParaRPr lang="en-US" sz="1800" dirty="0"/>
          </a:p>
        </p:txBody>
      </p:sp>
      <p:sp>
        <p:nvSpPr>
          <p:cNvPr id="334" name="TextBox 333"/>
          <p:cNvSpPr txBox="1"/>
          <p:nvPr/>
        </p:nvSpPr>
        <p:spPr>
          <a:xfrm>
            <a:off x="10649272" y="8576954"/>
            <a:ext cx="1367683" cy="400110"/>
          </a:xfrm>
          <a:prstGeom prst="rect">
            <a:avLst/>
          </a:prstGeom>
          <a:noFill/>
        </p:spPr>
        <p:txBody>
          <a:bodyPr wrap="none" rtlCol="0" anchor="ctr">
            <a:spAutoFit/>
          </a:bodyPr>
          <a:lstStyle/>
          <a:p>
            <a:pPr algn="ctr"/>
            <a:r>
              <a:rPr lang="en-GB" sz="2000" dirty="0" smtClean="0"/>
              <a:t>Intra-DAS</a:t>
            </a:r>
            <a:endParaRPr lang="en-US" sz="2000" dirty="0"/>
          </a:p>
        </p:txBody>
      </p:sp>
      <p:sp>
        <p:nvSpPr>
          <p:cNvPr id="336" name="Rectangle 335"/>
          <p:cNvSpPr/>
          <p:nvPr/>
        </p:nvSpPr>
        <p:spPr bwMode="auto">
          <a:xfrm rot="16200000">
            <a:off x="6401031" y="4224304"/>
            <a:ext cx="1554910" cy="69127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109701" tIns="54850" rIns="109701" bIns="54850" numCol="1" rtlCol="0" anchor="ctr" anchorCtr="0" compatLnSpc="1">
            <a:prstTxWarp prst="textNoShape">
              <a:avLst/>
            </a:prstTxWarp>
          </a:bodyPr>
          <a:lstStyle/>
          <a:p>
            <a:pPr algn="ctr" defTabSz="1097006"/>
            <a:r>
              <a:rPr lang="en-GB" sz="1600" dirty="0" smtClean="0">
                <a:latin typeface="Arial" charset="0"/>
              </a:rPr>
              <a:t>DRNI CONTROL</a:t>
            </a:r>
            <a:endParaRPr lang="en-US" sz="1600" dirty="0" smtClean="0">
              <a:latin typeface="Arial" charset="0"/>
            </a:endParaRPr>
          </a:p>
        </p:txBody>
      </p:sp>
      <p:grpSp>
        <p:nvGrpSpPr>
          <p:cNvPr id="133" name="Group 132"/>
          <p:cNvGrpSpPr/>
          <p:nvPr/>
        </p:nvGrpSpPr>
        <p:grpSpPr>
          <a:xfrm>
            <a:off x="7696944" y="5952728"/>
            <a:ext cx="4680520" cy="1080120"/>
            <a:chOff x="7696944" y="6600800"/>
            <a:chExt cx="4680520" cy="1080120"/>
          </a:xfrm>
        </p:grpSpPr>
        <p:sp>
          <p:nvSpPr>
            <p:cNvPr id="105" name="Isosceles Triangle 104"/>
            <p:cNvSpPr/>
            <p:nvPr/>
          </p:nvSpPr>
          <p:spPr bwMode="auto">
            <a:xfrm>
              <a:off x="7696944" y="6600800"/>
              <a:ext cx="432048" cy="432048"/>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6" name="Isosceles Triangle 105"/>
            <p:cNvSpPr/>
            <p:nvPr/>
          </p:nvSpPr>
          <p:spPr bwMode="auto">
            <a:xfrm>
              <a:off x="8849072" y="6600800"/>
              <a:ext cx="432048" cy="432048"/>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9" name="Group 108"/>
            <p:cNvGrpSpPr/>
            <p:nvPr/>
          </p:nvGrpSpPr>
          <p:grpSpPr>
            <a:xfrm>
              <a:off x="8849072" y="7320880"/>
              <a:ext cx="432048" cy="360040"/>
              <a:chOff x="9209112" y="7392888"/>
              <a:chExt cx="432048" cy="360040"/>
            </a:xfrm>
          </p:grpSpPr>
          <p:sp>
            <p:nvSpPr>
              <p:cNvPr id="107" name="Flowchart: Delay 106"/>
              <p:cNvSpPr/>
              <p:nvPr/>
            </p:nvSpPr>
            <p:spPr bwMode="auto">
              <a:xfrm rot="16200000">
                <a:off x="9353128" y="7248872"/>
                <a:ext cx="144016"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8" name="Flowchart: Delay 107"/>
              <p:cNvSpPr/>
              <p:nvPr/>
            </p:nvSpPr>
            <p:spPr bwMode="auto">
              <a:xfrm rot="5400000" flipV="1">
                <a:off x="9353128" y="7464896"/>
                <a:ext cx="144016"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0" name="Group 109"/>
            <p:cNvGrpSpPr/>
            <p:nvPr/>
          </p:nvGrpSpPr>
          <p:grpSpPr>
            <a:xfrm>
              <a:off x="7696944" y="7320880"/>
              <a:ext cx="432048" cy="360040"/>
              <a:chOff x="9209112" y="7392888"/>
              <a:chExt cx="432048" cy="360040"/>
            </a:xfrm>
          </p:grpSpPr>
          <p:sp>
            <p:nvSpPr>
              <p:cNvPr id="111" name="Flowchart: Delay 110"/>
              <p:cNvSpPr/>
              <p:nvPr/>
            </p:nvSpPr>
            <p:spPr bwMode="auto">
              <a:xfrm rot="16200000">
                <a:off x="9353128" y="7248872"/>
                <a:ext cx="144016"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2" name="Flowchart: Delay 111"/>
              <p:cNvSpPr/>
              <p:nvPr/>
            </p:nvSpPr>
            <p:spPr bwMode="auto">
              <a:xfrm rot="5400000" flipV="1">
                <a:off x="9353128" y="7464896"/>
                <a:ext cx="144016"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3" name="Group 112"/>
            <p:cNvGrpSpPr/>
            <p:nvPr/>
          </p:nvGrpSpPr>
          <p:grpSpPr>
            <a:xfrm>
              <a:off x="11945416" y="7320880"/>
              <a:ext cx="432048" cy="360040"/>
              <a:chOff x="9209112" y="7392888"/>
              <a:chExt cx="432048" cy="360040"/>
            </a:xfrm>
          </p:grpSpPr>
          <p:sp>
            <p:nvSpPr>
              <p:cNvPr id="114" name="Flowchart: Delay 113"/>
              <p:cNvSpPr/>
              <p:nvPr/>
            </p:nvSpPr>
            <p:spPr bwMode="auto">
              <a:xfrm rot="16200000">
                <a:off x="9353128" y="7248872"/>
                <a:ext cx="144016"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5" name="Flowchart: Delay 114"/>
              <p:cNvSpPr/>
              <p:nvPr/>
            </p:nvSpPr>
            <p:spPr bwMode="auto">
              <a:xfrm rot="5400000" flipV="1">
                <a:off x="9353128" y="7464896"/>
                <a:ext cx="144016"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6" name="Group 115"/>
            <p:cNvGrpSpPr/>
            <p:nvPr/>
          </p:nvGrpSpPr>
          <p:grpSpPr>
            <a:xfrm>
              <a:off x="10217224" y="7320880"/>
              <a:ext cx="432048" cy="360040"/>
              <a:chOff x="9209112" y="7392888"/>
              <a:chExt cx="432048" cy="360040"/>
            </a:xfrm>
          </p:grpSpPr>
          <p:sp>
            <p:nvSpPr>
              <p:cNvPr id="117" name="Flowchart: Delay 116"/>
              <p:cNvSpPr/>
              <p:nvPr/>
            </p:nvSpPr>
            <p:spPr bwMode="auto">
              <a:xfrm rot="16200000">
                <a:off x="9353128" y="7248872"/>
                <a:ext cx="144016"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8" name="Flowchart: Delay 117"/>
              <p:cNvSpPr/>
              <p:nvPr/>
            </p:nvSpPr>
            <p:spPr bwMode="auto">
              <a:xfrm rot="5400000" flipV="1">
                <a:off x="9353128" y="7464896"/>
                <a:ext cx="144016"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19" name="Isosceles Triangle 118"/>
            <p:cNvSpPr/>
            <p:nvPr/>
          </p:nvSpPr>
          <p:spPr bwMode="auto">
            <a:xfrm>
              <a:off x="8273008" y="6600800"/>
              <a:ext cx="432048" cy="432048"/>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20" name="Group 119"/>
            <p:cNvGrpSpPr/>
            <p:nvPr/>
          </p:nvGrpSpPr>
          <p:grpSpPr>
            <a:xfrm>
              <a:off x="8273008" y="7320880"/>
              <a:ext cx="432048" cy="360040"/>
              <a:chOff x="9209112" y="7392888"/>
              <a:chExt cx="432048" cy="360040"/>
            </a:xfrm>
          </p:grpSpPr>
          <p:sp>
            <p:nvSpPr>
              <p:cNvPr id="121" name="Flowchart: Delay 120"/>
              <p:cNvSpPr/>
              <p:nvPr/>
            </p:nvSpPr>
            <p:spPr bwMode="auto">
              <a:xfrm rot="16200000">
                <a:off x="9353128" y="7248872"/>
                <a:ext cx="144016"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2" name="Flowchart: Delay 121"/>
              <p:cNvSpPr/>
              <p:nvPr/>
            </p:nvSpPr>
            <p:spPr bwMode="auto">
              <a:xfrm rot="5400000" flipV="1">
                <a:off x="9353128" y="7464896"/>
                <a:ext cx="144016"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23" name="Isosceles Triangle 122"/>
            <p:cNvSpPr/>
            <p:nvPr/>
          </p:nvSpPr>
          <p:spPr bwMode="auto">
            <a:xfrm>
              <a:off x="9425136" y="6600800"/>
              <a:ext cx="432048" cy="432048"/>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24" name="Group 123"/>
            <p:cNvGrpSpPr/>
            <p:nvPr/>
          </p:nvGrpSpPr>
          <p:grpSpPr>
            <a:xfrm>
              <a:off x="9425136" y="7320880"/>
              <a:ext cx="432048" cy="360040"/>
              <a:chOff x="9209112" y="7392888"/>
              <a:chExt cx="432048" cy="360040"/>
            </a:xfrm>
          </p:grpSpPr>
          <p:sp>
            <p:nvSpPr>
              <p:cNvPr id="125" name="Flowchart: Delay 124"/>
              <p:cNvSpPr/>
              <p:nvPr/>
            </p:nvSpPr>
            <p:spPr bwMode="auto">
              <a:xfrm rot="16200000">
                <a:off x="9353128" y="7248872"/>
                <a:ext cx="144016"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6" name="Flowchart: Delay 125"/>
              <p:cNvSpPr/>
              <p:nvPr/>
            </p:nvSpPr>
            <p:spPr bwMode="auto">
              <a:xfrm rot="5400000" flipV="1">
                <a:off x="9353128" y="7464896"/>
                <a:ext cx="144016"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27" name="Group 126"/>
            <p:cNvGrpSpPr/>
            <p:nvPr/>
          </p:nvGrpSpPr>
          <p:grpSpPr>
            <a:xfrm>
              <a:off x="10793288" y="7320880"/>
              <a:ext cx="432048" cy="360040"/>
              <a:chOff x="9209112" y="7392888"/>
              <a:chExt cx="432048" cy="360040"/>
            </a:xfrm>
          </p:grpSpPr>
          <p:sp>
            <p:nvSpPr>
              <p:cNvPr id="128" name="Flowchart: Delay 127"/>
              <p:cNvSpPr/>
              <p:nvPr/>
            </p:nvSpPr>
            <p:spPr bwMode="auto">
              <a:xfrm rot="16200000">
                <a:off x="9353128" y="7248872"/>
                <a:ext cx="144016"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9" name="Flowchart: Delay 128"/>
              <p:cNvSpPr/>
              <p:nvPr/>
            </p:nvSpPr>
            <p:spPr bwMode="auto">
              <a:xfrm rot="5400000" flipV="1">
                <a:off x="9353128" y="7464896"/>
                <a:ext cx="144016"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0" name="Group 129"/>
            <p:cNvGrpSpPr/>
            <p:nvPr/>
          </p:nvGrpSpPr>
          <p:grpSpPr>
            <a:xfrm>
              <a:off x="11369352" y="7320880"/>
              <a:ext cx="432048" cy="360040"/>
              <a:chOff x="9209112" y="7392888"/>
              <a:chExt cx="432048" cy="360040"/>
            </a:xfrm>
          </p:grpSpPr>
          <p:sp>
            <p:nvSpPr>
              <p:cNvPr id="131" name="Flowchart: Delay 130"/>
              <p:cNvSpPr/>
              <p:nvPr/>
            </p:nvSpPr>
            <p:spPr bwMode="auto">
              <a:xfrm rot="16200000">
                <a:off x="9353128" y="7248872"/>
                <a:ext cx="144016"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2" name="Flowchart: Delay 131"/>
              <p:cNvSpPr/>
              <p:nvPr/>
            </p:nvSpPr>
            <p:spPr bwMode="auto">
              <a:xfrm rot="5400000" flipV="1">
                <a:off x="9353128" y="7464896"/>
                <a:ext cx="144016"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138" name="TextBox 137"/>
          <p:cNvSpPr txBox="1"/>
          <p:nvPr/>
        </p:nvSpPr>
        <p:spPr>
          <a:xfrm>
            <a:off x="5824736" y="6024736"/>
            <a:ext cx="1851789" cy="369332"/>
          </a:xfrm>
          <a:prstGeom prst="rect">
            <a:avLst/>
          </a:prstGeom>
          <a:noFill/>
        </p:spPr>
        <p:txBody>
          <a:bodyPr wrap="none" rtlCol="0">
            <a:spAutoFit/>
          </a:bodyPr>
          <a:lstStyle/>
          <a:p>
            <a:r>
              <a:rPr lang="en-GB" sz="1800" dirty="0" smtClean="0"/>
              <a:t>EC NO Up MEP</a:t>
            </a:r>
            <a:endParaRPr lang="en-US" sz="1800" dirty="0"/>
          </a:p>
        </p:txBody>
      </p:sp>
      <p:sp>
        <p:nvSpPr>
          <p:cNvPr id="139" name="TextBox 138"/>
          <p:cNvSpPr txBox="1"/>
          <p:nvPr/>
        </p:nvSpPr>
        <p:spPr>
          <a:xfrm>
            <a:off x="6277451" y="6663516"/>
            <a:ext cx="1347485" cy="369332"/>
          </a:xfrm>
          <a:prstGeom prst="rect">
            <a:avLst/>
          </a:prstGeom>
          <a:noFill/>
        </p:spPr>
        <p:txBody>
          <a:bodyPr wrap="none" rtlCol="0">
            <a:spAutoFit/>
          </a:bodyPr>
          <a:lstStyle/>
          <a:p>
            <a:r>
              <a:rPr lang="en-GB" sz="1800" dirty="0" smtClean="0"/>
              <a:t>EC SP MIP</a:t>
            </a:r>
            <a:endParaRPr lang="en-US" sz="1800" dirty="0"/>
          </a:p>
        </p:txBody>
      </p:sp>
      <p:grpSp>
        <p:nvGrpSpPr>
          <p:cNvPr id="141" name="Group 140"/>
          <p:cNvGrpSpPr/>
          <p:nvPr/>
        </p:nvGrpSpPr>
        <p:grpSpPr>
          <a:xfrm>
            <a:off x="5680720" y="7743636"/>
            <a:ext cx="6408712" cy="441340"/>
            <a:chOff x="5680720" y="7743636"/>
            <a:chExt cx="6408712" cy="441340"/>
          </a:xfrm>
        </p:grpSpPr>
        <p:sp>
          <p:nvSpPr>
            <p:cNvPr id="134" name="Isosceles Triangle 133"/>
            <p:cNvSpPr/>
            <p:nvPr/>
          </p:nvSpPr>
          <p:spPr bwMode="auto">
            <a:xfrm flipV="1">
              <a:off x="7984976" y="7752928"/>
              <a:ext cx="432048" cy="432048"/>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5" name="Isosceles Triangle 134"/>
            <p:cNvSpPr/>
            <p:nvPr/>
          </p:nvSpPr>
          <p:spPr bwMode="auto">
            <a:xfrm flipV="1">
              <a:off x="9137104" y="7752928"/>
              <a:ext cx="432048" cy="432048"/>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6" name="Isosceles Triangle 135"/>
            <p:cNvSpPr/>
            <p:nvPr/>
          </p:nvSpPr>
          <p:spPr bwMode="auto">
            <a:xfrm flipV="1">
              <a:off x="10505256" y="7752928"/>
              <a:ext cx="432048" cy="432048"/>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7" name="Isosceles Triangle 136"/>
            <p:cNvSpPr/>
            <p:nvPr/>
          </p:nvSpPr>
          <p:spPr bwMode="auto">
            <a:xfrm flipV="1">
              <a:off x="11657384" y="7752928"/>
              <a:ext cx="432048" cy="432048"/>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0" name="TextBox 139"/>
            <p:cNvSpPr txBox="1"/>
            <p:nvPr/>
          </p:nvSpPr>
          <p:spPr>
            <a:xfrm>
              <a:off x="5680720" y="7743636"/>
              <a:ext cx="1915909" cy="369332"/>
            </a:xfrm>
            <a:prstGeom prst="rect">
              <a:avLst/>
            </a:prstGeom>
            <a:noFill/>
          </p:spPr>
          <p:txBody>
            <a:bodyPr wrap="none" rtlCol="0">
              <a:spAutoFit/>
            </a:bodyPr>
            <a:lstStyle/>
            <a:p>
              <a:r>
                <a:rPr lang="en-GB" sz="1800" dirty="0" smtClean="0"/>
                <a:t>Link Down MEP</a:t>
              </a:r>
              <a:endParaRPr lang="en-US" sz="1800" dirty="0"/>
            </a:p>
          </p:txBody>
        </p:sp>
      </p:grpSp>
      <p:grpSp>
        <p:nvGrpSpPr>
          <p:cNvPr id="150" name="Group 149"/>
          <p:cNvGrpSpPr/>
          <p:nvPr/>
        </p:nvGrpSpPr>
        <p:grpSpPr>
          <a:xfrm>
            <a:off x="5176664" y="7176864"/>
            <a:ext cx="4680520" cy="432048"/>
            <a:chOff x="5176664" y="7176864"/>
            <a:chExt cx="4680520" cy="432048"/>
          </a:xfrm>
        </p:grpSpPr>
        <p:sp>
          <p:nvSpPr>
            <p:cNvPr id="145" name="Isosceles Triangle 144"/>
            <p:cNvSpPr/>
            <p:nvPr/>
          </p:nvSpPr>
          <p:spPr bwMode="auto">
            <a:xfrm flipV="1">
              <a:off x="7696944" y="7176864"/>
              <a:ext cx="432048" cy="432048"/>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6" name="Isosceles Triangle 145"/>
            <p:cNvSpPr/>
            <p:nvPr/>
          </p:nvSpPr>
          <p:spPr bwMode="auto">
            <a:xfrm flipV="1">
              <a:off x="8849072" y="7176864"/>
              <a:ext cx="432048" cy="432048"/>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Isosceles Triangle 146"/>
            <p:cNvSpPr/>
            <p:nvPr/>
          </p:nvSpPr>
          <p:spPr bwMode="auto">
            <a:xfrm flipV="1">
              <a:off x="8273008" y="7176864"/>
              <a:ext cx="432048" cy="432048"/>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8" name="Isosceles Triangle 147"/>
            <p:cNvSpPr/>
            <p:nvPr/>
          </p:nvSpPr>
          <p:spPr bwMode="auto">
            <a:xfrm flipV="1">
              <a:off x="9425136" y="7176864"/>
              <a:ext cx="432048" cy="432048"/>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9" name="TextBox 148"/>
            <p:cNvSpPr txBox="1"/>
            <p:nvPr/>
          </p:nvSpPr>
          <p:spPr>
            <a:xfrm>
              <a:off x="5176664" y="7239580"/>
              <a:ext cx="2454518" cy="369332"/>
            </a:xfrm>
            <a:prstGeom prst="rect">
              <a:avLst/>
            </a:prstGeom>
            <a:noFill/>
          </p:spPr>
          <p:txBody>
            <a:bodyPr wrap="none" rtlCol="0">
              <a:spAutoFit/>
            </a:bodyPr>
            <a:lstStyle/>
            <a:p>
              <a:r>
                <a:rPr lang="en-GB" sz="1800" dirty="0" smtClean="0"/>
                <a:t>EC E-NNI Down MEP</a:t>
              </a:r>
              <a:endParaRPr lang="en-US" sz="18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 grpId="0"/>
      <p:bldP spid="13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5" name="Straight Arrow Connector 194"/>
          <p:cNvCxnSpPr/>
          <p:nvPr/>
        </p:nvCxnSpPr>
        <p:spPr bwMode="auto">
          <a:xfrm>
            <a:off x="4960640" y="7176864"/>
            <a:ext cx="17130" cy="1296144"/>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196" name="Straight Arrow Connector 195"/>
          <p:cNvCxnSpPr/>
          <p:nvPr/>
        </p:nvCxnSpPr>
        <p:spPr bwMode="auto">
          <a:xfrm>
            <a:off x="4960640" y="4368552"/>
            <a:ext cx="17130" cy="1368152"/>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192" name="Straight Arrow Connector 191"/>
          <p:cNvCxnSpPr/>
          <p:nvPr/>
        </p:nvCxnSpPr>
        <p:spPr bwMode="auto">
          <a:xfrm>
            <a:off x="7391782" y="7176864"/>
            <a:ext cx="17130" cy="1296144"/>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191" name="Straight Arrow Connector 190"/>
          <p:cNvCxnSpPr/>
          <p:nvPr/>
        </p:nvCxnSpPr>
        <p:spPr bwMode="auto">
          <a:xfrm>
            <a:off x="7391782" y="4368552"/>
            <a:ext cx="17130" cy="1368152"/>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6" name="Rectangle 95"/>
          <p:cNvSpPr/>
          <p:nvPr/>
        </p:nvSpPr>
        <p:spPr bwMode="auto">
          <a:xfrm>
            <a:off x="1864296" y="6672808"/>
            <a:ext cx="2952328" cy="504056"/>
          </a:xfrm>
          <a:prstGeom prst="rect">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Distributed version of G.8031 SNC Protection Processes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97" name="Rectangle 96"/>
          <p:cNvSpPr/>
          <p:nvPr/>
        </p:nvSpPr>
        <p:spPr bwMode="auto">
          <a:xfrm>
            <a:off x="1864296"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a:off x="1864296"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1864296"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1864296"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 name="Rectangle 100"/>
          <p:cNvSpPr/>
          <p:nvPr/>
        </p:nvSpPr>
        <p:spPr bwMode="auto">
          <a:xfrm>
            <a:off x="1864296"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2" name="Rectangle 101"/>
          <p:cNvSpPr/>
          <p:nvPr/>
        </p:nvSpPr>
        <p:spPr bwMode="auto">
          <a:xfrm>
            <a:off x="1864296"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2872408"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2872408"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2872408"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2872408"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7" name="Rectangle 106"/>
          <p:cNvSpPr/>
          <p:nvPr/>
        </p:nvSpPr>
        <p:spPr bwMode="auto">
          <a:xfrm>
            <a:off x="2872408"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8" name="Rectangle 107"/>
          <p:cNvSpPr/>
          <p:nvPr/>
        </p:nvSpPr>
        <p:spPr bwMode="auto">
          <a:xfrm>
            <a:off x="2872408"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3880520"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3880520"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 name="Rectangle 110"/>
          <p:cNvSpPr/>
          <p:nvPr/>
        </p:nvSpPr>
        <p:spPr bwMode="auto">
          <a:xfrm>
            <a:off x="3880520"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2" name="Rectangle 111"/>
          <p:cNvSpPr/>
          <p:nvPr/>
        </p:nvSpPr>
        <p:spPr bwMode="auto">
          <a:xfrm>
            <a:off x="3880520"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3" name="Rectangle 112"/>
          <p:cNvSpPr/>
          <p:nvPr/>
        </p:nvSpPr>
        <p:spPr bwMode="auto">
          <a:xfrm>
            <a:off x="3880520"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4" name="Rectangle 113"/>
          <p:cNvSpPr/>
          <p:nvPr/>
        </p:nvSpPr>
        <p:spPr bwMode="auto">
          <a:xfrm>
            <a:off x="3880520"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20" name="Straight Connector 119"/>
          <p:cNvCxnSpPr/>
          <p:nvPr/>
        </p:nvCxnSpPr>
        <p:spPr bwMode="auto">
          <a:xfrm flipV="1">
            <a:off x="2296344" y="8473008"/>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flipV="1">
            <a:off x="3304456" y="8473008"/>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22" name="Freeform 121"/>
          <p:cNvSpPr/>
          <p:nvPr/>
        </p:nvSpPr>
        <p:spPr bwMode="auto">
          <a:xfrm flipV="1">
            <a:off x="4384577" y="8464443"/>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2296344" y="8741876"/>
            <a:ext cx="700833"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124" name="TextBox 123"/>
          <p:cNvSpPr txBox="1"/>
          <p:nvPr/>
        </p:nvSpPr>
        <p:spPr>
          <a:xfrm>
            <a:off x="3304456" y="8741876"/>
            <a:ext cx="710451" cy="523220"/>
          </a:xfrm>
          <a:prstGeom prst="rect">
            <a:avLst/>
          </a:prstGeom>
          <a:noFill/>
        </p:spPr>
        <p:txBody>
          <a:bodyPr wrap="none" rtlCol="0">
            <a:spAutoFit/>
          </a:bodyPr>
          <a:lstStyle/>
          <a:p>
            <a:r>
              <a:rPr lang="en-US" sz="1400" dirty="0" smtClean="0"/>
              <a:t>I-NNI</a:t>
            </a:r>
          </a:p>
          <a:p>
            <a:r>
              <a:rPr lang="en-US" sz="1400" dirty="0" smtClean="0"/>
              <a:t>Link b</a:t>
            </a:r>
            <a:endParaRPr lang="en-GB" sz="1400" dirty="0"/>
          </a:p>
        </p:txBody>
      </p:sp>
      <p:sp>
        <p:nvSpPr>
          <p:cNvPr id="126" name="Rectangle 125"/>
          <p:cNvSpPr/>
          <p:nvPr/>
        </p:nvSpPr>
        <p:spPr bwMode="auto">
          <a:xfrm flipH="1">
            <a:off x="7624936" y="6672808"/>
            <a:ext cx="2952328" cy="504056"/>
          </a:xfrm>
          <a:prstGeom prst="rect">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Distributed version of G.8031 SNC Protection Processes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127" name="Rectangle 126"/>
          <p:cNvSpPr/>
          <p:nvPr/>
        </p:nvSpPr>
        <p:spPr bwMode="auto">
          <a:xfrm flipH="1">
            <a:off x="9641160"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9641160"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9641160"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9641160"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9641160"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Rectangle 131"/>
          <p:cNvSpPr/>
          <p:nvPr/>
        </p:nvSpPr>
        <p:spPr bwMode="auto">
          <a:xfrm flipH="1">
            <a:off x="9641160"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3" name="Rectangle 132"/>
          <p:cNvSpPr/>
          <p:nvPr/>
        </p:nvSpPr>
        <p:spPr bwMode="auto">
          <a:xfrm flipH="1">
            <a:off x="8633048"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flipH="1">
            <a:off x="8633048"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flipH="1">
            <a:off x="8633048"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flipH="1">
            <a:off x="8633048"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flipH="1">
            <a:off x="8633048"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8" name="Rectangle 137"/>
          <p:cNvSpPr/>
          <p:nvPr/>
        </p:nvSpPr>
        <p:spPr bwMode="auto">
          <a:xfrm flipH="1">
            <a:off x="8633048"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flipH="1">
            <a:off x="7624936"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flipH="1">
            <a:off x="7624936"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flipH="1">
            <a:off x="7624936"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flipH="1">
            <a:off x="7624936"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Rectangle 142"/>
          <p:cNvSpPr/>
          <p:nvPr/>
        </p:nvSpPr>
        <p:spPr bwMode="auto">
          <a:xfrm flipH="1">
            <a:off x="7624936"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4" name="Rectangle 143"/>
          <p:cNvSpPr/>
          <p:nvPr/>
        </p:nvSpPr>
        <p:spPr bwMode="auto">
          <a:xfrm flipH="1">
            <a:off x="7624936"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50" name="Straight Connector 149"/>
          <p:cNvCxnSpPr/>
          <p:nvPr/>
        </p:nvCxnSpPr>
        <p:spPr bwMode="auto">
          <a:xfrm flipH="1" flipV="1">
            <a:off x="10145216" y="8473008"/>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51" name="Straight Connector 150"/>
          <p:cNvCxnSpPr/>
          <p:nvPr/>
        </p:nvCxnSpPr>
        <p:spPr bwMode="auto">
          <a:xfrm flipV="1">
            <a:off x="9137104" y="8473008"/>
            <a:ext cx="0" cy="792088"/>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52" name="Freeform 151"/>
          <p:cNvSpPr/>
          <p:nvPr/>
        </p:nvSpPr>
        <p:spPr bwMode="auto">
          <a:xfrm flipH="1" flipV="1">
            <a:off x="7048871" y="8464443"/>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53" name="TextBox 152"/>
          <p:cNvSpPr txBox="1"/>
          <p:nvPr/>
        </p:nvSpPr>
        <p:spPr>
          <a:xfrm flipH="1">
            <a:off x="9444383" y="8741876"/>
            <a:ext cx="710451" cy="523220"/>
          </a:xfrm>
          <a:prstGeom prst="rect">
            <a:avLst/>
          </a:prstGeom>
          <a:noFill/>
        </p:spPr>
        <p:txBody>
          <a:bodyPr wrap="none" rtlCol="0">
            <a:spAutoFit/>
          </a:bodyPr>
          <a:lstStyle/>
          <a:p>
            <a:r>
              <a:rPr lang="en-US" sz="1400" dirty="0" smtClean="0"/>
              <a:t>I-NNI</a:t>
            </a:r>
          </a:p>
          <a:p>
            <a:r>
              <a:rPr lang="en-US" sz="1400" dirty="0" smtClean="0"/>
              <a:t>Link e</a:t>
            </a:r>
            <a:endParaRPr lang="en-GB" sz="1400" dirty="0"/>
          </a:p>
        </p:txBody>
      </p:sp>
      <p:sp>
        <p:nvSpPr>
          <p:cNvPr id="154" name="TextBox 153"/>
          <p:cNvSpPr txBox="1"/>
          <p:nvPr/>
        </p:nvSpPr>
        <p:spPr>
          <a:xfrm flipH="1">
            <a:off x="8426653" y="8741876"/>
            <a:ext cx="710451" cy="523220"/>
          </a:xfrm>
          <a:prstGeom prst="rect">
            <a:avLst/>
          </a:prstGeom>
          <a:noFill/>
        </p:spPr>
        <p:txBody>
          <a:bodyPr wrap="none" rtlCol="0">
            <a:spAutoFit/>
          </a:bodyPr>
          <a:lstStyle/>
          <a:p>
            <a:r>
              <a:rPr lang="en-US" sz="1400" dirty="0" smtClean="0"/>
              <a:t>I-NNI</a:t>
            </a:r>
          </a:p>
          <a:p>
            <a:r>
              <a:rPr lang="en-US" sz="1400" dirty="0" smtClean="0"/>
              <a:t>Link d</a:t>
            </a:r>
            <a:endParaRPr lang="en-GB" sz="1400" dirty="0"/>
          </a:p>
        </p:txBody>
      </p:sp>
      <p:sp>
        <p:nvSpPr>
          <p:cNvPr id="161" name="TextBox 160"/>
          <p:cNvSpPr txBox="1"/>
          <p:nvPr/>
        </p:nvSpPr>
        <p:spPr>
          <a:xfrm>
            <a:off x="3016424" y="7104856"/>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162" name="TextBox 161"/>
          <p:cNvSpPr txBox="1"/>
          <p:nvPr/>
        </p:nvSpPr>
        <p:spPr>
          <a:xfrm>
            <a:off x="4081099" y="7104856"/>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163" name="TextBox 162"/>
          <p:cNvSpPr txBox="1"/>
          <p:nvPr/>
        </p:nvSpPr>
        <p:spPr>
          <a:xfrm>
            <a:off x="2008312" y="7104856"/>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164" name="TextBox 163"/>
          <p:cNvSpPr txBox="1"/>
          <p:nvPr/>
        </p:nvSpPr>
        <p:spPr>
          <a:xfrm flipH="1">
            <a:off x="8828370" y="7104856"/>
            <a:ext cx="596766" cy="184666"/>
          </a:xfrm>
          <a:prstGeom prst="rect">
            <a:avLst/>
          </a:prstGeom>
          <a:solidFill>
            <a:schemeClr val="bg1"/>
          </a:solidFill>
        </p:spPr>
        <p:txBody>
          <a:bodyPr wrap="none" lIns="0" tIns="0" rIns="0" bIns="0" rtlCol="0">
            <a:spAutoFit/>
          </a:bodyPr>
          <a:lstStyle/>
          <a:p>
            <a:r>
              <a:rPr lang="en-US" sz="1200" dirty="0" smtClean="0"/>
              <a:t>(EISS Y)</a:t>
            </a:r>
            <a:endParaRPr lang="en-GB" sz="1200" dirty="0"/>
          </a:p>
        </p:txBody>
      </p:sp>
      <p:sp>
        <p:nvSpPr>
          <p:cNvPr id="165" name="TextBox 164"/>
          <p:cNvSpPr txBox="1"/>
          <p:nvPr/>
        </p:nvSpPr>
        <p:spPr>
          <a:xfrm flipH="1">
            <a:off x="7775109" y="7104856"/>
            <a:ext cx="591509" cy="184666"/>
          </a:xfrm>
          <a:prstGeom prst="rect">
            <a:avLst/>
          </a:prstGeom>
          <a:solidFill>
            <a:schemeClr val="bg1"/>
          </a:solidFill>
        </p:spPr>
        <p:txBody>
          <a:bodyPr wrap="none" lIns="0" tIns="0" rIns="0" bIns="0" rtlCol="0">
            <a:spAutoFit/>
          </a:bodyPr>
          <a:lstStyle/>
          <a:p>
            <a:r>
              <a:rPr lang="en-US" sz="1200" dirty="0" smtClean="0"/>
              <a:t>(EISS Z)</a:t>
            </a:r>
            <a:endParaRPr lang="en-GB" sz="1200" dirty="0"/>
          </a:p>
        </p:txBody>
      </p:sp>
      <p:sp>
        <p:nvSpPr>
          <p:cNvPr id="166" name="TextBox 165"/>
          <p:cNvSpPr txBox="1"/>
          <p:nvPr/>
        </p:nvSpPr>
        <p:spPr>
          <a:xfrm flipH="1">
            <a:off x="9761717" y="7104856"/>
            <a:ext cx="599523" cy="184666"/>
          </a:xfrm>
          <a:prstGeom prst="rect">
            <a:avLst/>
          </a:prstGeom>
          <a:solidFill>
            <a:schemeClr val="bg1"/>
          </a:solidFill>
        </p:spPr>
        <p:txBody>
          <a:bodyPr wrap="none" lIns="0" tIns="0" rIns="0" bIns="0" rtlCol="0">
            <a:spAutoFit/>
          </a:bodyPr>
          <a:lstStyle/>
          <a:p>
            <a:r>
              <a:rPr lang="en-US" sz="1200" dirty="0" smtClean="0"/>
              <a:t>(EISS X)</a:t>
            </a:r>
            <a:endParaRPr lang="en-GB" sz="1200" dirty="0"/>
          </a:p>
        </p:txBody>
      </p:sp>
      <p:sp>
        <p:nvSpPr>
          <p:cNvPr id="25" name="Rectangle 24"/>
          <p:cNvSpPr/>
          <p:nvPr/>
        </p:nvSpPr>
        <p:spPr bwMode="auto">
          <a:xfrm>
            <a:off x="1864296" y="5664696"/>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2" name="Rectangle 1"/>
          <p:cNvSpPr/>
          <p:nvPr/>
        </p:nvSpPr>
        <p:spPr bwMode="auto">
          <a:xfrm>
            <a:off x="1864296"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 name="Rectangle 2"/>
          <p:cNvSpPr/>
          <p:nvPr/>
        </p:nvSpPr>
        <p:spPr bwMode="auto">
          <a:xfrm>
            <a:off x="1864296"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 name="Rectangle 3"/>
          <p:cNvSpPr/>
          <p:nvPr/>
        </p:nvSpPr>
        <p:spPr bwMode="auto">
          <a:xfrm>
            <a:off x="1864296"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a:off x="1864296"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864296"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64296"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a:off x="2872408"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2872408"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2872408"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72408"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72408"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72408"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3880520"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3880520"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3880520"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80520"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80520"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3880520"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1864296" y="6168752"/>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a:t>
            </a:r>
            <a:r>
              <a:rPr kumimoji="0" lang="en-US" sz="1200" b="1" i="0" u="none" strike="noStrike" cap="none" normalizeH="0" dirty="0" smtClean="0">
                <a:ln>
                  <a:noFill/>
                </a:ln>
                <a:solidFill>
                  <a:schemeClr val="tx1"/>
                </a:solidFill>
                <a:effectLst/>
                <a:latin typeface="Arial" charset="0"/>
                <a:ea typeface="MS PGothic" pitchFamily="34" charset="-128"/>
              </a:rPr>
              <a:t>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1" name="TextBox 20"/>
          <p:cNvSpPr txBox="1"/>
          <p:nvPr/>
        </p:nvSpPr>
        <p:spPr>
          <a:xfrm>
            <a:off x="3066830" y="6056094"/>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22" name="TextBox 21"/>
          <p:cNvSpPr txBox="1"/>
          <p:nvPr/>
        </p:nvSpPr>
        <p:spPr>
          <a:xfrm>
            <a:off x="4146950" y="5612433"/>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23" name="TextBox 22"/>
          <p:cNvSpPr txBox="1"/>
          <p:nvPr/>
        </p:nvSpPr>
        <p:spPr>
          <a:xfrm>
            <a:off x="3066830" y="5592688"/>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24" name="TextBox 23"/>
          <p:cNvSpPr txBox="1"/>
          <p:nvPr/>
        </p:nvSpPr>
        <p:spPr>
          <a:xfrm>
            <a:off x="2080320" y="5572943"/>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sp>
        <p:nvSpPr>
          <p:cNvPr id="55" name="Isosceles Triangle 54"/>
          <p:cNvSpPr/>
          <p:nvPr/>
        </p:nvSpPr>
        <p:spPr bwMode="auto">
          <a:xfrm flipV="1">
            <a:off x="1360240" y="5448672"/>
            <a:ext cx="216024" cy="21602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32" name="Title 31"/>
          <p:cNvSpPr>
            <a:spLocks noGrp="1"/>
          </p:cNvSpPr>
          <p:nvPr>
            <p:ph type="title"/>
          </p:nvPr>
        </p:nvSpPr>
        <p:spPr/>
        <p:txBody>
          <a:bodyPr/>
          <a:lstStyle/>
          <a:p>
            <a:r>
              <a:rPr lang="en-US" dirty="0" smtClean="0"/>
              <a:t>DAS, c8.6 Forwarding and G.8031 SNCP Processes</a:t>
            </a:r>
            <a:endParaRPr lang="en-GB" dirty="0"/>
          </a:p>
        </p:txBody>
      </p:sp>
      <p:sp>
        <p:nvSpPr>
          <p:cNvPr id="37" name="TextBox 36"/>
          <p:cNvSpPr txBox="1"/>
          <p:nvPr/>
        </p:nvSpPr>
        <p:spPr>
          <a:xfrm>
            <a:off x="424136" y="4800600"/>
            <a:ext cx="1296144" cy="646331"/>
          </a:xfrm>
          <a:prstGeom prst="rect">
            <a:avLst/>
          </a:prstGeom>
          <a:noFill/>
        </p:spPr>
        <p:txBody>
          <a:bodyPr wrap="square" rtlCol="0">
            <a:spAutoFit/>
          </a:bodyPr>
          <a:lstStyle/>
          <a:p>
            <a:pPr algn="r"/>
            <a:r>
              <a:rPr lang="en-US" sz="1800" dirty="0" smtClean="0"/>
              <a:t>E-NNI</a:t>
            </a:r>
          </a:p>
          <a:p>
            <a:pPr algn="r"/>
            <a:r>
              <a:rPr lang="en-US" sz="1800" dirty="0" smtClean="0"/>
              <a:t> UP MEPs</a:t>
            </a:r>
            <a:endParaRPr lang="en-GB" sz="1800" dirty="0"/>
          </a:p>
        </p:txBody>
      </p:sp>
      <p:cxnSp>
        <p:nvCxnSpPr>
          <p:cNvPr id="47" name="Straight Connector 46"/>
          <p:cNvCxnSpPr/>
          <p:nvPr/>
        </p:nvCxnSpPr>
        <p:spPr bwMode="auto">
          <a:xfrm>
            <a:off x="2296344" y="3144416"/>
            <a:ext cx="0"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48" name="Straight Connector 47"/>
          <p:cNvCxnSpPr/>
          <p:nvPr/>
        </p:nvCxnSpPr>
        <p:spPr bwMode="auto">
          <a:xfrm flipH="1">
            <a:off x="3304456" y="3144416"/>
            <a:ext cx="4392488"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56" name="Freeform 55"/>
          <p:cNvSpPr/>
          <p:nvPr/>
        </p:nvSpPr>
        <p:spPr bwMode="auto">
          <a:xfrm>
            <a:off x="4384577" y="4152528"/>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57" name="TextBox 56"/>
          <p:cNvSpPr txBox="1"/>
          <p:nvPr/>
        </p:nvSpPr>
        <p:spPr>
          <a:xfrm>
            <a:off x="2296344" y="3576464"/>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1</a:t>
            </a:r>
            <a:endParaRPr lang="en-GB" sz="1400" dirty="0">
              <a:solidFill>
                <a:srgbClr val="C00000"/>
              </a:solidFill>
            </a:endParaRPr>
          </a:p>
        </p:txBody>
      </p:sp>
      <p:sp>
        <p:nvSpPr>
          <p:cNvPr id="58" name="TextBox 57"/>
          <p:cNvSpPr txBox="1"/>
          <p:nvPr/>
        </p:nvSpPr>
        <p:spPr>
          <a:xfrm>
            <a:off x="3448472" y="3576464"/>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2</a:t>
            </a:r>
            <a:endParaRPr lang="en-GB" sz="1400" dirty="0">
              <a:solidFill>
                <a:srgbClr val="C00000"/>
              </a:solidFill>
            </a:endParaRPr>
          </a:p>
        </p:txBody>
      </p:sp>
      <p:sp>
        <p:nvSpPr>
          <p:cNvPr id="59" name="TextBox 58"/>
          <p:cNvSpPr txBox="1"/>
          <p:nvPr/>
        </p:nvSpPr>
        <p:spPr>
          <a:xfrm>
            <a:off x="5464696" y="8165231"/>
            <a:ext cx="1440160" cy="307777"/>
          </a:xfrm>
          <a:prstGeom prst="rect">
            <a:avLst/>
          </a:prstGeom>
          <a:noFill/>
        </p:spPr>
        <p:txBody>
          <a:bodyPr wrap="square" rtlCol="0">
            <a:spAutoFit/>
          </a:bodyPr>
          <a:lstStyle/>
          <a:p>
            <a:pPr algn="ctr"/>
            <a:r>
              <a:rPr lang="en-US" sz="1400" dirty="0" smtClean="0">
                <a:solidFill>
                  <a:srgbClr val="C00000"/>
                </a:solidFill>
              </a:rPr>
              <a:t>Intra-DAS Link</a:t>
            </a:r>
            <a:endParaRPr lang="en-GB" sz="1400" dirty="0">
              <a:solidFill>
                <a:srgbClr val="C00000"/>
              </a:solidFill>
            </a:endParaRPr>
          </a:p>
        </p:txBody>
      </p:sp>
      <p:sp>
        <p:nvSpPr>
          <p:cNvPr id="52" name="Rectangle 51"/>
          <p:cNvSpPr/>
          <p:nvPr/>
        </p:nvSpPr>
        <p:spPr bwMode="auto">
          <a:xfrm flipH="1">
            <a:off x="7624936" y="5664696"/>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53" name="Rectangle 52"/>
          <p:cNvSpPr/>
          <p:nvPr/>
        </p:nvSpPr>
        <p:spPr bwMode="auto">
          <a:xfrm flipH="1">
            <a:off x="9641160"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 name="Rectangle 60"/>
          <p:cNvSpPr/>
          <p:nvPr/>
        </p:nvSpPr>
        <p:spPr bwMode="auto">
          <a:xfrm flipH="1">
            <a:off x="9641160"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flipH="1">
            <a:off x="9641160"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5" name="Rectangle 64"/>
          <p:cNvSpPr/>
          <p:nvPr/>
        </p:nvSpPr>
        <p:spPr bwMode="auto">
          <a:xfrm flipH="1">
            <a:off x="9641160"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6" name="Rectangle 65"/>
          <p:cNvSpPr/>
          <p:nvPr/>
        </p:nvSpPr>
        <p:spPr bwMode="auto">
          <a:xfrm flipH="1">
            <a:off x="9641160"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flipH="1">
            <a:off x="9641160"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flipH="1">
            <a:off x="8633048"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9" name="Rectangle 68"/>
          <p:cNvSpPr/>
          <p:nvPr/>
        </p:nvSpPr>
        <p:spPr bwMode="auto">
          <a:xfrm flipH="1">
            <a:off x="8633048"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0" name="Rectangle 69"/>
          <p:cNvSpPr/>
          <p:nvPr/>
        </p:nvSpPr>
        <p:spPr bwMode="auto">
          <a:xfrm flipH="1">
            <a:off x="8633048"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1" name="Rectangle 70"/>
          <p:cNvSpPr/>
          <p:nvPr/>
        </p:nvSpPr>
        <p:spPr bwMode="auto">
          <a:xfrm flipH="1">
            <a:off x="8633048"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flipH="1">
            <a:off x="8633048"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flipH="1">
            <a:off x="8633048"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4" name="Rectangle 73"/>
          <p:cNvSpPr/>
          <p:nvPr/>
        </p:nvSpPr>
        <p:spPr bwMode="auto">
          <a:xfrm flipH="1">
            <a:off x="7624936"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5" name="Rectangle 74"/>
          <p:cNvSpPr/>
          <p:nvPr/>
        </p:nvSpPr>
        <p:spPr bwMode="auto">
          <a:xfrm flipH="1">
            <a:off x="7624936"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6" name="Rectangle 75"/>
          <p:cNvSpPr/>
          <p:nvPr/>
        </p:nvSpPr>
        <p:spPr bwMode="auto">
          <a:xfrm flipH="1">
            <a:off x="7624936"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7" name="Rectangle 76"/>
          <p:cNvSpPr/>
          <p:nvPr/>
        </p:nvSpPr>
        <p:spPr bwMode="auto">
          <a:xfrm flipH="1">
            <a:off x="7624936"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8" name="Rectangle 77"/>
          <p:cNvSpPr/>
          <p:nvPr/>
        </p:nvSpPr>
        <p:spPr bwMode="auto">
          <a:xfrm flipH="1">
            <a:off x="7624936"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9" name="Rectangle 78"/>
          <p:cNvSpPr/>
          <p:nvPr/>
        </p:nvSpPr>
        <p:spPr bwMode="auto">
          <a:xfrm flipH="1">
            <a:off x="7624936"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 name="Rectangle 79"/>
          <p:cNvSpPr/>
          <p:nvPr/>
        </p:nvSpPr>
        <p:spPr bwMode="auto">
          <a:xfrm flipH="1">
            <a:off x="7624936" y="6168752"/>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81" name="TextBox 80"/>
          <p:cNvSpPr txBox="1"/>
          <p:nvPr/>
        </p:nvSpPr>
        <p:spPr>
          <a:xfrm flipH="1">
            <a:off x="8772899" y="6056094"/>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sp>
        <p:nvSpPr>
          <p:cNvPr id="82" name="TextBox 81"/>
          <p:cNvSpPr txBox="1"/>
          <p:nvPr/>
        </p:nvSpPr>
        <p:spPr>
          <a:xfrm flipH="1">
            <a:off x="7809485" y="5592688"/>
            <a:ext cx="607539" cy="184666"/>
          </a:xfrm>
          <a:prstGeom prst="rect">
            <a:avLst/>
          </a:prstGeom>
          <a:solidFill>
            <a:schemeClr val="bg1"/>
          </a:solidFill>
        </p:spPr>
        <p:txBody>
          <a:bodyPr wrap="none" lIns="0" tIns="0" rIns="0" bIns="0" rtlCol="0">
            <a:spAutoFit/>
          </a:bodyPr>
          <a:lstStyle/>
          <a:p>
            <a:r>
              <a:rPr lang="en-US" sz="1200" dirty="0" smtClean="0"/>
              <a:t>(EISS D)</a:t>
            </a:r>
            <a:endParaRPr lang="en-GB" sz="1200" dirty="0"/>
          </a:p>
        </p:txBody>
      </p:sp>
      <p:sp>
        <p:nvSpPr>
          <p:cNvPr id="83" name="TextBox 82"/>
          <p:cNvSpPr txBox="1"/>
          <p:nvPr/>
        </p:nvSpPr>
        <p:spPr>
          <a:xfrm flipH="1">
            <a:off x="8767191" y="5592688"/>
            <a:ext cx="607539" cy="184666"/>
          </a:xfrm>
          <a:prstGeom prst="rect">
            <a:avLst/>
          </a:prstGeom>
          <a:solidFill>
            <a:schemeClr val="bg1"/>
          </a:solidFill>
        </p:spPr>
        <p:txBody>
          <a:bodyPr wrap="none" lIns="0" tIns="0" rIns="0" bIns="0" rtlCol="0">
            <a:spAutoFit/>
          </a:bodyPr>
          <a:lstStyle/>
          <a:p>
            <a:r>
              <a:rPr lang="en-US" sz="1200" dirty="0" smtClean="0"/>
              <a:t>(EISS C)</a:t>
            </a:r>
            <a:endParaRPr lang="en-GB" sz="1200" dirty="0"/>
          </a:p>
        </p:txBody>
      </p:sp>
      <p:sp>
        <p:nvSpPr>
          <p:cNvPr id="84" name="TextBox 83"/>
          <p:cNvSpPr txBox="1"/>
          <p:nvPr/>
        </p:nvSpPr>
        <p:spPr>
          <a:xfrm flipH="1">
            <a:off x="9825709" y="5572943"/>
            <a:ext cx="607539" cy="184666"/>
          </a:xfrm>
          <a:prstGeom prst="rect">
            <a:avLst/>
          </a:prstGeom>
          <a:solidFill>
            <a:schemeClr val="bg1"/>
          </a:solidFill>
        </p:spPr>
        <p:txBody>
          <a:bodyPr wrap="none" lIns="0" tIns="0" rIns="0" bIns="0" rtlCol="0">
            <a:spAutoFit/>
          </a:bodyPr>
          <a:lstStyle/>
          <a:p>
            <a:r>
              <a:rPr lang="en-US" sz="1200" dirty="0" smtClean="0"/>
              <a:t>(EISS B)</a:t>
            </a:r>
            <a:endParaRPr lang="en-GB" sz="1200" dirty="0"/>
          </a:p>
        </p:txBody>
      </p:sp>
      <p:cxnSp>
        <p:nvCxnSpPr>
          <p:cNvPr id="88" name="Straight Connector 87"/>
          <p:cNvCxnSpPr/>
          <p:nvPr/>
        </p:nvCxnSpPr>
        <p:spPr bwMode="auto">
          <a:xfrm>
            <a:off x="10145216" y="3072408"/>
            <a:ext cx="0" cy="1296144"/>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89" name="Straight Connector 88"/>
          <p:cNvCxnSpPr/>
          <p:nvPr/>
        </p:nvCxnSpPr>
        <p:spPr bwMode="auto">
          <a:xfrm>
            <a:off x="4888632" y="3216424"/>
            <a:ext cx="4248472" cy="1152128"/>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90" name="Freeform 89"/>
          <p:cNvSpPr/>
          <p:nvPr/>
        </p:nvSpPr>
        <p:spPr bwMode="auto">
          <a:xfrm flipH="1">
            <a:off x="7048871" y="4152528"/>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91" name="TextBox 90"/>
          <p:cNvSpPr txBox="1"/>
          <p:nvPr/>
        </p:nvSpPr>
        <p:spPr>
          <a:xfrm flipH="1">
            <a:off x="9444383" y="3576464"/>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4</a:t>
            </a:r>
            <a:endParaRPr lang="en-GB" sz="1400" dirty="0">
              <a:solidFill>
                <a:srgbClr val="C00000"/>
              </a:solidFill>
            </a:endParaRPr>
          </a:p>
        </p:txBody>
      </p:sp>
      <p:sp>
        <p:nvSpPr>
          <p:cNvPr id="92" name="TextBox 91"/>
          <p:cNvSpPr txBox="1"/>
          <p:nvPr/>
        </p:nvSpPr>
        <p:spPr>
          <a:xfrm flipH="1">
            <a:off x="8056984" y="3576464"/>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3</a:t>
            </a:r>
            <a:endParaRPr lang="en-GB" sz="1400" dirty="0">
              <a:solidFill>
                <a:srgbClr val="C00000"/>
              </a:solidFill>
            </a:endParaRPr>
          </a:p>
        </p:txBody>
      </p:sp>
      <p:sp>
        <p:nvSpPr>
          <p:cNvPr id="116" name="TextBox 115"/>
          <p:cNvSpPr txBox="1"/>
          <p:nvPr/>
        </p:nvSpPr>
        <p:spPr>
          <a:xfrm>
            <a:off x="3066830" y="6600800"/>
            <a:ext cx="607539" cy="184666"/>
          </a:xfrm>
          <a:prstGeom prst="rect">
            <a:avLst/>
          </a:prstGeom>
          <a:solidFill>
            <a:schemeClr val="bg1"/>
          </a:solidFill>
        </p:spPr>
        <p:txBody>
          <a:bodyPr wrap="none" lIns="0" tIns="0" rIns="0" bIns="0" rtlCol="0">
            <a:spAutoFit/>
          </a:bodyPr>
          <a:lstStyle/>
          <a:p>
            <a:r>
              <a:rPr lang="en-US" sz="1200" dirty="0" smtClean="0"/>
              <a:t>(EISS N)</a:t>
            </a:r>
            <a:endParaRPr lang="en-GB" sz="1200" dirty="0"/>
          </a:p>
        </p:txBody>
      </p:sp>
      <p:sp>
        <p:nvSpPr>
          <p:cNvPr id="146" name="TextBox 145"/>
          <p:cNvSpPr txBox="1"/>
          <p:nvPr/>
        </p:nvSpPr>
        <p:spPr>
          <a:xfrm flipH="1">
            <a:off x="8772899" y="6600800"/>
            <a:ext cx="607539" cy="184666"/>
          </a:xfrm>
          <a:prstGeom prst="rect">
            <a:avLst/>
          </a:prstGeom>
          <a:solidFill>
            <a:schemeClr val="bg1"/>
          </a:solidFill>
        </p:spPr>
        <p:txBody>
          <a:bodyPr wrap="none" lIns="0" tIns="0" rIns="0" bIns="0" rtlCol="0">
            <a:spAutoFit/>
          </a:bodyPr>
          <a:lstStyle/>
          <a:p>
            <a:r>
              <a:rPr lang="en-US" sz="1200" dirty="0" smtClean="0"/>
              <a:t>(EISS N)</a:t>
            </a:r>
            <a:endParaRPr lang="en-GB" sz="1200" dirty="0"/>
          </a:p>
        </p:txBody>
      </p:sp>
      <p:sp>
        <p:nvSpPr>
          <p:cNvPr id="167" name="Freeform 166"/>
          <p:cNvSpPr/>
          <p:nvPr/>
        </p:nvSpPr>
        <p:spPr bwMode="auto">
          <a:xfrm>
            <a:off x="5369168" y="4138246"/>
            <a:ext cx="1679703" cy="4325816"/>
          </a:xfrm>
          <a:custGeom>
            <a:avLst/>
            <a:gdLst>
              <a:gd name="connsiteX0" fmla="*/ 0 w 1547446"/>
              <a:gd name="connsiteY0" fmla="*/ 23446 h 4325816"/>
              <a:gd name="connsiteX1" fmla="*/ 0 w 1547446"/>
              <a:gd name="connsiteY1" fmla="*/ 4314092 h 4325816"/>
              <a:gd name="connsiteX2" fmla="*/ 1524000 w 1547446"/>
              <a:gd name="connsiteY2" fmla="*/ 4325816 h 4325816"/>
              <a:gd name="connsiteX3" fmla="*/ 1547446 w 1547446"/>
              <a:gd name="connsiteY3" fmla="*/ 0 h 4325816"/>
            </a:gdLst>
            <a:ahLst/>
            <a:cxnLst>
              <a:cxn ang="0">
                <a:pos x="connsiteX0" y="connsiteY0"/>
              </a:cxn>
              <a:cxn ang="0">
                <a:pos x="connsiteX1" y="connsiteY1"/>
              </a:cxn>
              <a:cxn ang="0">
                <a:pos x="connsiteX2" y="connsiteY2"/>
              </a:cxn>
              <a:cxn ang="0">
                <a:pos x="connsiteX3" y="connsiteY3"/>
              </a:cxn>
            </a:cxnLst>
            <a:rect l="l" t="t" r="r" b="b"/>
            <a:pathLst>
              <a:path w="1547446" h="4325816">
                <a:moveTo>
                  <a:pt x="0" y="23446"/>
                </a:moveTo>
                <a:lnTo>
                  <a:pt x="0" y="4314092"/>
                </a:lnTo>
                <a:lnTo>
                  <a:pt x="1524000" y="4325816"/>
                </a:lnTo>
                <a:lnTo>
                  <a:pt x="1547446" y="0"/>
                </a:lnTo>
              </a:path>
            </a:pathLst>
          </a:cu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cxnSp>
        <p:nvCxnSpPr>
          <p:cNvPr id="169" name="Straight Connector 168"/>
          <p:cNvCxnSpPr>
            <a:stCxn id="122" idx="2"/>
            <a:endCxn id="152" idx="2"/>
          </p:cNvCxnSpPr>
          <p:nvPr/>
        </p:nvCxnSpPr>
        <p:spPr bwMode="auto">
          <a:xfrm>
            <a:off x="5392689" y="8689032"/>
            <a:ext cx="165618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74" name="Straight Arrow Connector 173"/>
          <p:cNvCxnSpPr/>
          <p:nvPr/>
        </p:nvCxnSpPr>
        <p:spPr bwMode="auto">
          <a:xfrm>
            <a:off x="10848166" y="5664696"/>
            <a:ext cx="17130" cy="151216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75" name="TextBox 174"/>
          <p:cNvSpPr txBox="1"/>
          <p:nvPr/>
        </p:nvSpPr>
        <p:spPr>
          <a:xfrm rot="5400000">
            <a:off x="10140861" y="6164397"/>
            <a:ext cx="2160239" cy="584775"/>
          </a:xfrm>
          <a:prstGeom prst="rect">
            <a:avLst/>
          </a:prstGeom>
          <a:noFill/>
        </p:spPr>
        <p:txBody>
          <a:bodyPr wrap="square" rtlCol="0">
            <a:spAutoFit/>
          </a:bodyPr>
          <a:lstStyle/>
          <a:p>
            <a:pPr algn="ctr"/>
            <a:r>
              <a:rPr lang="en-US" sz="1600" dirty="0" smtClean="0"/>
              <a:t>Switch fabric Card functionality</a:t>
            </a:r>
            <a:endParaRPr lang="en-GB" sz="1600" dirty="0"/>
          </a:p>
        </p:txBody>
      </p:sp>
      <p:sp>
        <p:nvSpPr>
          <p:cNvPr id="177" name="TextBox 176"/>
          <p:cNvSpPr txBox="1"/>
          <p:nvPr/>
        </p:nvSpPr>
        <p:spPr>
          <a:xfrm>
            <a:off x="640160" y="980108"/>
            <a:ext cx="11521280" cy="2062103"/>
          </a:xfrm>
          <a:prstGeom prst="rect">
            <a:avLst/>
          </a:prstGeom>
          <a:noFill/>
        </p:spPr>
        <p:txBody>
          <a:bodyPr wrap="square" rtlCol="0">
            <a:spAutoFit/>
          </a:bodyPr>
          <a:lstStyle/>
          <a:p>
            <a:r>
              <a:rPr lang="en-US" sz="1600" dirty="0" smtClean="0"/>
              <a:t>A (to be developed) distributed version of the G.8031 ETH SNC Protection processes is added, facing the carrier domain. Such distributed version of G.8031 SNC Protection processes should be implemented on the switch fabric card to allow that a S-VLAN can be connected to any of the I-NNI links. Each SNC Protection process presents the protected S-VLAN signal via the (virtual) EISS N to the c8.6 Forwarding Process. Working and Protection S-VLAN connections are connected via an I-NNI Link and the Intra-DSNCP Link.</a:t>
            </a:r>
          </a:p>
          <a:p>
            <a:endParaRPr lang="en-US" sz="1600" dirty="0" smtClean="0"/>
          </a:p>
          <a:p>
            <a:r>
              <a:rPr lang="en-US" sz="1600" dirty="0" smtClean="0"/>
              <a:t>EISS A and EISS N are virtual EISSs, not accessible for MEP/MIP functions; they are located “in the middle of a switch fabric device”. Switch fabric device has “EISS X, Y, Z, A, B and C” as I/O ports.</a:t>
            </a:r>
          </a:p>
        </p:txBody>
      </p:sp>
      <p:sp>
        <p:nvSpPr>
          <p:cNvPr id="178" name="TextBox 177"/>
          <p:cNvSpPr txBox="1"/>
          <p:nvPr/>
        </p:nvSpPr>
        <p:spPr>
          <a:xfrm>
            <a:off x="5248672" y="8689032"/>
            <a:ext cx="1872208" cy="307777"/>
          </a:xfrm>
          <a:prstGeom prst="rect">
            <a:avLst/>
          </a:prstGeom>
          <a:noFill/>
        </p:spPr>
        <p:txBody>
          <a:bodyPr wrap="square" rtlCol="0">
            <a:spAutoFit/>
          </a:bodyPr>
          <a:lstStyle/>
          <a:p>
            <a:pPr algn="ctr"/>
            <a:r>
              <a:rPr lang="en-US" sz="1400" dirty="0" smtClean="0"/>
              <a:t>Intra-DSNCP Link</a:t>
            </a:r>
            <a:endParaRPr lang="en-GB" sz="1400" dirty="0"/>
          </a:p>
        </p:txBody>
      </p:sp>
      <p:sp>
        <p:nvSpPr>
          <p:cNvPr id="179" name="Isosceles Triangle 178"/>
          <p:cNvSpPr/>
          <p:nvPr/>
        </p:nvSpPr>
        <p:spPr bwMode="auto">
          <a:xfrm flipV="1">
            <a:off x="1360240" y="7176864"/>
            <a:ext cx="216024" cy="21602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80" name="TextBox 179"/>
          <p:cNvSpPr txBox="1"/>
          <p:nvPr/>
        </p:nvSpPr>
        <p:spPr>
          <a:xfrm>
            <a:off x="208111" y="6528792"/>
            <a:ext cx="1584177" cy="646331"/>
          </a:xfrm>
          <a:prstGeom prst="rect">
            <a:avLst/>
          </a:prstGeom>
          <a:noFill/>
        </p:spPr>
        <p:txBody>
          <a:bodyPr wrap="square" rtlCol="0">
            <a:spAutoFit/>
          </a:bodyPr>
          <a:lstStyle/>
          <a:p>
            <a:pPr algn="r"/>
            <a:r>
              <a:rPr lang="en-US" sz="1800" dirty="0" smtClean="0"/>
              <a:t>I-NNI SNCP Down MEPs</a:t>
            </a:r>
            <a:endParaRPr lang="en-GB" sz="1800" dirty="0"/>
          </a:p>
        </p:txBody>
      </p:sp>
      <p:grpSp>
        <p:nvGrpSpPr>
          <p:cNvPr id="185" name="Group 184"/>
          <p:cNvGrpSpPr/>
          <p:nvPr/>
        </p:nvGrpSpPr>
        <p:grpSpPr>
          <a:xfrm>
            <a:off x="1216224" y="3504456"/>
            <a:ext cx="10153128" cy="56148"/>
            <a:chOff x="1216224" y="3576464"/>
            <a:chExt cx="10153128" cy="56148"/>
          </a:xfrm>
        </p:grpSpPr>
        <p:cxnSp>
          <p:nvCxnSpPr>
            <p:cNvPr id="183" name="Straight Connector 182"/>
            <p:cNvCxnSpPr/>
            <p:nvPr/>
          </p:nvCxnSpPr>
          <p:spPr bwMode="auto">
            <a:xfrm>
              <a:off x="1216224" y="3576464"/>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a:off x="1216224" y="3632612"/>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86" name="TextBox 185"/>
          <p:cNvSpPr txBox="1"/>
          <p:nvPr/>
        </p:nvSpPr>
        <p:spPr>
          <a:xfrm>
            <a:off x="496144" y="3360440"/>
            <a:ext cx="742511" cy="338554"/>
          </a:xfrm>
          <a:prstGeom prst="rect">
            <a:avLst/>
          </a:prstGeom>
          <a:noFill/>
        </p:spPr>
        <p:txBody>
          <a:bodyPr wrap="none" rtlCol="0">
            <a:spAutoFit/>
          </a:bodyPr>
          <a:lstStyle/>
          <a:p>
            <a:r>
              <a:rPr lang="en-US" sz="1600" dirty="0" smtClean="0"/>
              <a:t>E-NNI</a:t>
            </a:r>
          </a:p>
        </p:txBody>
      </p:sp>
      <p:sp>
        <p:nvSpPr>
          <p:cNvPr id="187" name="TextBox 186"/>
          <p:cNvSpPr txBox="1"/>
          <p:nvPr/>
        </p:nvSpPr>
        <p:spPr>
          <a:xfrm rot="5400000">
            <a:off x="4731693" y="4857507"/>
            <a:ext cx="504060"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88" name="TextBox 187"/>
          <p:cNvSpPr txBox="1"/>
          <p:nvPr/>
        </p:nvSpPr>
        <p:spPr>
          <a:xfrm rot="5400000">
            <a:off x="4767697" y="7629817"/>
            <a:ext cx="432052"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89" name="TextBox 188"/>
          <p:cNvSpPr txBox="1"/>
          <p:nvPr/>
        </p:nvSpPr>
        <p:spPr>
          <a:xfrm rot="16200000" flipH="1">
            <a:off x="7205808" y="7665823"/>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90" name="TextBox 189"/>
          <p:cNvSpPr txBox="1"/>
          <p:nvPr/>
        </p:nvSpPr>
        <p:spPr>
          <a:xfrm rot="16200000" flipH="1">
            <a:off x="7183527" y="4965523"/>
            <a:ext cx="43204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45" name="Rounded Rectangular Callout 144"/>
          <p:cNvSpPr/>
          <p:nvPr/>
        </p:nvSpPr>
        <p:spPr bwMode="auto">
          <a:xfrm>
            <a:off x="10721280" y="7392888"/>
            <a:ext cx="2080320" cy="1944216"/>
          </a:xfrm>
          <a:prstGeom prst="wedgeRoundRectCallout">
            <a:avLst>
              <a:gd name="adj1" fmla="val -68817"/>
              <a:gd name="adj2" fmla="val -1744"/>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Arial" charset="0"/>
              </a:rPr>
              <a:t>802.n physical interface may be replaced by e.g. OTN interface (S-VLAN over ODUk) or MPLS-TP interface (S-VLAN over transport-LSP)</a:t>
            </a:r>
            <a:endParaRPr kumimoji="0" lang="en-GB" sz="1400" b="1" i="0" u="none" strike="noStrike" cap="none" normalizeH="0" baseline="0" dirty="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p:txBody>
          <a:bodyPr/>
          <a:lstStyle/>
          <a:p>
            <a:r>
              <a:rPr lang="en-US" dirty="0" smtClean="0"/>
              <a:t>Example 1A – fault free condition</a:t>
            </a:r>
            <a:endParaRPr lang="en-GB" dirty="0"/>
          </a:p>
        </p:txBody>
      </p:sp>
      <p:grpSp>
        <p:nvGrpSpPr>
          <p:cNvPr id="22" name="Group 144"/>
          <p:cNvGrpSpPr/>
          <p:nvPr/>
        </p:nvGrpSpPr>
        <p:grpSpPr>
          <a:xfrm>
            <a:off x="496144" y="3072408"/>
            <a:ext cx="10873208" cy="6264696"/>
            <a:chOff x="496144" y="3072408"/>
            <a:chExt cx="10873208" cy="6264696"/>
          </a:xfrm>
        </p:grpSpPr>
        <p:cxnSp>
          <p:nvCxnSpPr>
            <p:cNvPr id="195" name="Straight Arrow Connector 194"/>
            <p:cNvCxnSpPr/>
            <p:nvPr/>
          </p:nvCxnSpPr>
          <p:spPr bwMode="auto">
            <a:xfrm>
              <a:off x="4960640" y="7176864"/>
              <a:ext cx="17130" cy="1296144"/>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196" name="Straight Arrow Connector 195"/>
            <p:cNvCxnSpPr/>
            <p:nvPr/>
          </p:nvCxnSpPr>
          <p:spPr bwMode="auto">
            <a:xfrm>
              <a:off x="4960640" y="4368552"/>
              <a:ext cx="17130" cy="1368152"/>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192" name="Straight Arrow Connector 191"/>
            <p:cNvCxnSpPr/>
            <p:nvPr/>
          </p:nvCxnSpPr>
          <p:spPr bwMode="auto">
            <a:xfrm>
              <a:off x="7391782" y="7176864"/>
              <a:ext cx="17130" cy="1296144"/>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cxnSp>
          <p:nvCxnSpPr>
            <p:cNvPr id="191" name="Straight Arrow Connector 190"/>
            <p:cNvCxnSpPr/>
            <p:nvPr/>
          </p:nvCxnSpPr>
          <p:spPr bwMode="auto">
            <a:xfrm>
              <a:off x="7391782" y="4368552"/>
              <a:ext cx="17130" cy="1368152"/>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6" name="Rectangle 95"/>
            <p:cNvSpPr/>
            <p:nvPr/>
          </p:nvSpPr>
          <p:spPr bwMode="auto">
            <a:xfrm>
              <a:off x="1864296" y="6672808"/>
              <a:ext cx="2952328" cy="504056"/>
            </a:xfrm>
            <a:prstGeom prst="rect">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Distributed version of G.8031 SNC Protection Processes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97" name="Rectangle 96"/>
            <p:cNvSpPr/>
            <p:nvPr/>
          </p:nvSpPr>
          <p:spPr bwMode="auto">
            <a:xfrm>
              <a:off x="1864296"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a:off x="1864296"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1864296"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1864296"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 name="Rectangle 100"/>
            <p:cNvSpPr/>
            <p:nvPr/>
          </p:nvSpPr>
          <p:spPr bwMode="auto">
            <a:xfrm>
              <a:off x="1864296"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2" name="Rectangle 101"/>
            <p:cNvSpPr/>
            <p:nvPr/>
          </p:nvSpPr>
          <p:spPr bwMode="auto">
            <a:xfrm>
              <a:off x="1864296"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2872408"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2872408"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2872408"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2872408"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7" name="Rectangle 106"/>
            <p:cNvSpPr/>
            <p:nvPr/>
          </p:nvSpPr>
          <p:spPr bwMode="auto">
            <a:xfrm>
              <a:off x="2872408"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8" name="Rectangle 107"/>
            <p:cNvSpPr/>
            <p:nvPr/>
          </p:nvSpPr>
          <p:spPr bwMode="auto">
            <a:xfrm>
              <a:off x="2872408"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3880520"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3880520"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 name="Rectangle 110"/>
            <p:cNvSpPr/>
            <p:nvPr/>
          </p:nvSpPr>
          <p:spPr bwMode="auto">
            <a:xfrm>
              <a:off x="3880520"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2" name="Rectangle 111"/>
            <p:cNvSpPr/>
            <p:nvPr/>
          </p:nvSpPr>
          <p:spPr bwMode="auto">
            <a:xfrm>
              <a:off x="3880520"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3" name="Rectangle 112"/>
            <p:cNvSpPr/>
            <p:nvPr/>
          </p:nvSpPr>
          <p:spPr bwMode="auto">
            <a:xfrm>
              <a:off x="3880520"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4" name="Rectangle 113"/>
            <p:cNvSpPr/>
            <p:nvPr/>
          </p:nvSpPr>
          <p:spPr bwMode="auto">
            <a:xfrm>
              <a:off x="3880520"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20" name="Straight Connector 119"/>
            <p:cNvCxnSpPr/>
            <p:nvPr/>
          </p:nvCxnSpPr>
          <p:spPr bwMode="auto">
            <a:xfrm flipV="1">
              <a:off x="2296344" y="8473008"/>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flipV="1">
              <a:off x="3304456" y="8473008"/>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22" name="Freeform 121"/>
            <p:cNvSpPr/>
            <p:nvPr/>
          </p:nvSpPr>
          <p:spPr bwMode="auto">
            <a:xfrm flipV="1">
              <a:off x="4384577" y="8464443"/>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2296344" y="8741876"/>
              <a:ext cx="700833" cy="523220"/>
            </a:xfrm>
            <a:prstGeom prst="rect">
              <a:avLst/>
            </a:prstGeom>
            <a:noFill/>
          </p:spPr>
          <p:txBody>
            <a:bodyPr wrap="none" rtlCol="0">
              <a:spAutoFit/>
            </a:bodyPr>
            <a:lstStyle/>
            <a:p>
              <a:r>
                <a:rPr lang="en-US" sz="1400" dirty="0" smtClean="0"/>
                <a:t>I-NNI</a:t>
              </a:r>
            </a:p>
            <a:p>
              <a:r>
                <a:rPr lang="en-US" sz="1400" dirty="0" smtClean="0"/>
                <a:t>Link a</a:t>
              </a:r>
              <a:endParaRPr lang="en-GB" sz="1400" dirty="0"/>
            </a:p>
          </p:txBody>
        </p:sp>
        <p:sp>
          <p:nvSpPr>
            <p:cNvPr id="124" name="TextBox 123"/>
            <p:cNvSpPr txBox="1"/>
            <p:nvPr/>
          </p:nvSpPr>
          <p:spPr>
            <a:xfrm>
              <a:off x="3304456" y="8741876"/>
              <a:ext cx="710451" cy="523220"/>
            </a:xfrm>
            <a:prstGeom prst="rect">
              <a:avLst/>
            </a:prstGeom>
            <a:noFill/>
          </p:spPr>
          <p:txBody>
            <a:bodyPr wrap="none" rtlCol="0">
              <a:spAutoFit/>
            </a:bodyPr>
            <a:lstStyle/>
            <a:p>
              <a:r>
                <a:rPr lang="en-US" sz="1400" dirty="0" smtClean="0"/>
                <a:t>I-NNI</a:t>
              </a:r>
            </a:p>
            <a:p>
              <a:r>
                <a:rPr lang="en-US" sz="1400" dirty="0" smtClean="0"/>
                <a:t>Link b</a:t>
              </a:r>
              <a:endParaRPr lang="en-GB" sz="1400" dirty="0"/>
            </a:p>
          </p:txBody>
        </p:sp>
        <p:sp>
          <p:nvSpPr>
            <p:cNvPr id="126" name="Rectangle 125"/>
            <p:cNvSpPr/>
            <p:nvPr/>
          </p:nvSpPr>
          <p:spPr bwMode="auto">
            <a:xfrm flipH="1">
              <a:off x="7624936" y="6672808"/>
              <a:ext cx="2952328" cy="504056"/>
            </a:xfrm>
            <a:prstGeom prst="rect">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Arial" charset="0"/>
                  <a:ea typeface="MS PGothic" pitchFamily="34" charset="-128"/>
                </a:rPr>
                <a:t>Distributed version of G.8031 SNC Protection Processes</a:t>
              </a:r>
              <a:endParaRPr kumimoji="0" lang="en-GB" sz="1200" b="1" i="0" u="none" strike="noStrike" cap="none" normalizeH="0" baseline="0" dirty="0" smtClean="0">
                <a:ln>
                  <a:noFill/>
                </a:ln>
                <a:solidFill>
                  <a:schemeClr val="bg1"/>
                </a:solidFill>
                <a:effectLst/>
                <a:latin typeface="Arial" charset="0"/>
                <a:ea typeface="MS PGothic" pitchFamily="34" charset="-128"/>
              </a:endParaRPr>
            </a:p>
          </p:txBody>
        </p:sp>
        <p:sp>
          <p:nvSpPr>
            <p:cNvPr id="127" name="Rectangle 126"/>
            <p:cNvSpPr/>
            <p:nvPr/>
          </p:nvSpPr>
          <p:spPr bwMode="auto">
            <a:xfrm flipH="1">
              <a:off x="9641160"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flipH="1">
              <a:off x="9641160"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flipH="1">
              <a:off x="9641160"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flipH="1">
              <a:off x="9641160"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flipH="1">
              <a:off x="9641160"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Rectangle 131"/>
            <p:cNvSpPr/>
            <p:nvPr/>
          </p:nvSpPr>
          <p:spPr bwMode="auto">
            <a:xfrm flipH="1">
              <a:off x="9641160"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3" name="Rectangle 132"/>
            <p:cNvSpPr/>
            <p:nvPr/>
          </p:nvSpPr>
          <p:spPr bwMode="auto">
            <a:xfrm flipH="1">
              <a:off x="8633048"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flipH="1">
              <a:off x="8633048"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flipH="1">
              <a:off x="8633048"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flipH="1">
              <a:off x="8633048"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flipH="1">
              <a:off x="8633048"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8" name="Rectangle 137"/>
            <p:cNvSpPr/>
            <p:nvPr/>
          </p:nvSpPr>
          <p:spPr bwMode="auto">
            <a:xfrm flipH="1">
              <a:off x="8633048"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flipH="1">
              <a:off x="7624936" y="71768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flipH="1">
              <a:off x="7624936" y="739288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flipH="1">
              <a:off x="7624936" y="76089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flipH="1">
              <a:off x="7624936" y="78249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Rectangle 142"/>
            <p:cNvSpPr/>
            <p:nvPr/>
          </p:nvSpPr>
          <p:spPr bwMode="auto">
            <a:xfrm flipH="1">
              <a:off x="7624936" y="80409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4" name="Rectangle 143"/>
            <p:cNvSpPr/>
            <p:nvPr/>
          </p:nvSpPr>
          <p:spPr bwMode="auto">
            <a:xfrm flipH="1">
              <a:off x="7624936" y="82569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50" name="Straight Connector 149"/>
            <p:cNvCxnSpPr/>
            <p:nvPr/>
          </p:nvCxnSpPr>
          <p:spPr bwMode="auto">
            <a:xfrm flipH="1" flipV="1">
              <a:off x="10145216" y="8473008"/>
              <a:ext cx="0" cy="864096"/>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51" name="Straight Connector 150"/>
            <p:cNvCxnSpPr/>
            <p:nvPr/>
          </p:nvCxnSpPr>
          <p:spPr bwMode="auto">
            <a:xfrm flipV="1">
              <a:off x="9137104" y="8473008"/>
              <a:ext cx="0" cy="792088"/>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52" name="Freeform 151"/>
            <p:cNvSpPr/>
            <p:nvPr/>
          </p:nvSpPr>
          <p:spPr bwMode="auto">
            <a:xfrm flipH="1" flipV="1">
              <a:off x="7048871" y="8464443"/>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53" name="TextBox 152"/>
            <p:cNvSpPr txBox="1"/>
            <p:nvPr/>
          </p:nvSpPr>
          <p:spPr>
            <a:xfrm flipH="1">
              <a:off x="9444383" y="8741876"/>
              <a:ext cx="710451" cy="523220"/>
            </a:xfrm>
            <a:prstGeom prst="rect">
              <a:avLst/>
            </a:prstGeom>
            <a:noFill/>
          </p:spPr>
          <p:txBody>
            <a:bodyPr wrap="none" rtlCol="0">
              <a:spAutoFit/>
            </a:bodyPr>
            <a:lstStyle/>
            <a:p>
              <a:r>
                <a:rPr lang="en-US" sz="1400" dirty="0" smtClean="0"/>
                <a:t>I-NNI</a:t>
              </a:r>
            </a:p>
            <a:p>
              <a:r>
                <a:rPr lang="en-US" sz="1400" dirty="0" smtClean="0"/>
                <a:t>Link e</a:t>
              </a:r>
              <a:endParaRPr lang="en-GB" sz="1400" dirty="0"/>
            </a:p>
          </p:txBody>
        </p:sp>
        <p:sp>
          <p:nvSpPr>
            <p:cNvPr id="154" name="TextBox 153"/>
            <p:cNvSpPr txBox="1"/>
            <p:nvPr/>
          </p:nvSpPr>
          <p:spPr>
            <a:xfrm flipH="1">
              <a:off x="8426653" y="8741876"/>
              <a:ext cx="710451" cy="523220"/>
            </a:xfrm>
            <a:prstGeom prst="rect">
              <a:avLst/>
            </a:prstGeom>
            <a:noFill/>
          </p:spPr>
          <p:txBody>
            <a:bodyPr wrap="none" rtlCol="0">
              <a:spAutoFit/>
            </a:bodyPr>
            <a:lstStyle/>
            <a:p>
              <a:r>
                <a:rPr lang="en-US" sz="1400" dirty="0" smtClean="0"/>
                <a:t>I-NNI</a:t>
              </a:r>
            </a:p>
            <a:p>
              <a:r>
                <a:rPr lang="en-US" sz="1400" dirty="0" smtClean="0"/>
                <a:t>Link d</a:t>
              </a:r>
              <a:endParaRPr lang="en-GB" sz="1400" dirty="0"/>
            </a:p>
          </p:txBody>
        </p:sp>
        <p:sp>
          <p:nvSpPr>
            <p:cNvPr id="25" name="Rectangle 24"/>
            <p:cNvSpPr/>
            <p:nvPr/>
          </p:nvSpPr>
          <p:spPr bwMode="auto">
            <a:xfrm>
              <a:off x="1864296" y="5664696"/>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2" name="Rectangle 1"/>
            <p:cNvSpPr/>
            <p:nvPr/>
          </p:nvSpPr>
          <p:spPr bwMode="auto">
            <a:xfrm>
              <a:off x="1864296"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3" name="Rectangle 2"/>
            <p:cNvSpPr/>
            <p:nvPr/>
          </p:nvSpPr>
          <p:spPr bwMode="auto">
            <a:xfrm>
              <a:off x="1864296"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 name="Rectangle 3"/>
            <p:cNvSpPr/>
            <p:nvPr/>
          </p:nvSpPr>
          <p:spPr bwMode="auto">
            <a:xfrm>
              <a:off x="1864296"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a:off x="1864296"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864296"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64296"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a:off x="2872408"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2872408"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2872408"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72408"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2872408"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2872408"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3880520"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3880520"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3880520"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3880520"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3880520"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3880520"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1864296" y="6168752"/>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a:t>
              </a:r>
              <a:r>
                <a:rPr kumimoji="0" lang="en-US" sz="1200" b="1" i="0" u="none" strike="noStrike" cap="none" normalizeH="0" dirty="0" smtClean="0">
                  <a:ln>
                    <a:noFill/>
                  </a:ln>
                  <a:solidFill>
                    <a:schemeClr val="tx1"/>
                  </a:solidFill>
                  <a:effectLst/>
                  <a:latin typeface="Arial" charset="0"/>
                  <a:ea typeface="MS PGothic" pitchFamily="34" charset="-128"/>
                </a:rPr>
                <a:t>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21" name="TextBox 20"/>
            <p:cNvSpPr txBox="1"/>
            <p:nvPr/>
          </p:nvSpPr>
          <p:spPr>
            <a:xfrm>
              <a:off x="3066830" y="6056094"/>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cxnSp>
          <p:nvCxnSpPr>
            <p:cNvPr id="47" name="Straight Connector 46"/>
            <p:cNvCxnSpPr/>
            <p:nvPr/>
          </p:nvCxnSpPr>
          <p:spPr bwMode="auto">
            <a:xfrm>
              <a:off x="2296344" y="3144416"/>
              <a:ext cx="0"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48" name="Straight Connector 47"/>
            <p:cNvCxnSpPr/>
            <p:nvPr/>
          </p:nvCxnSpPr>
          <p:spPr bwMode="auto">
            <a:xfrm flipH="1">
              <a:off x="3304456" y="3144416"/>
              <a:ext cx="4392488" cy="1224136"/>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56" name="Freeform 55"/>
            <p:cNvSpPr/>
            <p:nvPr/>
          </p:nvSpPr>
          <p:spPr bwMode="auto">
            <a:xfrm>
              <a:off x="4384577" y="4152528"/>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57" name="TextBox 56"/>
            <p:cNvSpPr txBox="1"/>
            <p:nvPr/>
          </p:nvSpPr>
          <p:spPr>
            <a:xfrm>
              <a:off x="2296344" y="3576464"/>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1</a:t>
              </a:r>
              <a:endParaRPr lang="en-GB" sz="1400" dirty="0">
                <a:solidFill>
                  <a:srgbClr val="C00000"/>
                </a:solidFill>
              </a:endParaRPr>
            </a:p>
          </p:txBody>
        </p:sp>
        <p:sp>
          <p:nvSpPr>
            <p:cNvPr id="58" name="TextBox 57"/>
            <p:cNvSpPr txBox="1"/>
            <p:nvPr/>
          </p:nvSpPr>
          <p:spPr>
            <a:xfrm>
              <a:off x="3448472" y="3576464"/>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2</a:t>
              </a:r>
              <a:endParaRPr lang="en-GB" sz="1400" dirty="0">
                <a:solidFill>
                  <a:srgbClr val="C00000"/>
                </a:solidFill>
              </a:endParaRPr>
            </a:p>
          </p:txBody>
        </p:sp>
        <p:sp>
          <p:nvSpPr>
            <p:cNvPr id="59" name="TextBox 58"/>
            <p:cNvSpPr txBox="1"/>
            <p:nvPr/>
          </p:nvSpPr>
          <p:spPr>
            <a:xfrm>
              <a:off x="5464696" y="8165231"/>
              <a:ext cx="1440160" cy="307777"/>
            </a:xfrm>
            <a:prstGeom prst="rect">
              <a:avLst/>
            </a:prstGeom>
            <a:noFill/>
          </p:spPr>
          <p:txBody>
            <a:bodyPr wrap="square" rtlCol="0">
              <a:spAutoFit/>
            </a:bodyPr>
            <a:lstStyle/>
            <a:p>
              <a:pPr algn="ctr"/>
              <a:r>
                <a:rPr lang="en-US" sz="1400" dirty="0" smtClean="0">
                  <a:solidFill>
                    <a:srgbClr val="C00000"/>
                  </a:solidFill>
                </a:rPr>
                <a:t>Intra-DAS Link</a:t>
              </a:r>
              <a:endParaRPr lang="en-GB" sz="1400" dirty="0">
                <a:solidFill>
                  <a:srgbClr val="C00000"/>
                </a:solidFill>
              </a:endParaRPr>
            </a:p>
          </p:txBody>
        </p:sp>
        <p:sp>
          <p:nvSpPr>
            <p:cNvPr id="52" name="Rectangle 51"/>
            <p:cNvSpPr/>
            <p:nvPr/>
          </p:nvSpPr>
          <p:spPr bwMode="auto">
            <a:xfrm flipH="1">
              <a:off x="7624936" y="5664696"/>
              <a:ext cx="2952328" cy="504056"/>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MS PGothic" pitchFamily="34" charset="-128"/>
                </a:rPr>
                <a:t>DAS</a:t>
              </a:r>
              <a:endParaRPr kumimoji="0" lang="en-GB" sz="1400" b="1" i="0" u="none" strike="noStrike" cap="none" normalizeH="0" baseline="0" dirty="0" smtClean="0">
                <a:ln>
                  <a:noFill/>
                </a:ln>
                <a:solidFill>
                  <a:schemeClr val="bg1"/>
                </a:solidFill>
                <a:effectLst/>
                <a:latin typeface="Arial" charset="0"/>
                <a:ea typeface="MS PGothic" pitchFamily="34" charset="-128"/>
              </a:endParaRPr>
            </a:p>
          </p:txBody>
        </p:sp>
        <p:sp>
          <p:nvSpPr>
            <p:cNvPr id="53" name="Rectangle 52"/>
            <p:cNvSpPr/>
            <p:nvPr/>
          </p:nvSpPr>
          <p:spPr bwMode="auto">
            <a:xfrm flipH="1">
              <a:off x="9641160"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 name="Rectangle 60"/>
            <p:cNvSpPr/>
            <p:nvPr/>
          </p:nvSpPr>
          <p:spPr bwMode="auto">
            <a:xfrm flipH="1">
              <a:off x="9641160"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flipH="1">
              <a:off x="9641160"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5" name="Rectangle 64"/>
            <p:cNvSpPr/>
            <p:nvPr/>
          </p:nvSpPr>
          <p:spPr bwMode="auto">
            <a:xfrm flipH="1">
              <a:off x="9641160"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6" name="Rectangle 65"/>
            <p:cNvSpPr/>
            <p:nvPr/>
          </p:nvSpPr>
          <p:spPr bwMode="auto">
            <a:xfrm flipH="1">
              <a:off x="9641160"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flipH="1">
              <a:off x="9641160"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flipH="1">
              <a:off x="8633048"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9" name="Rectangle 68"/>
            <p:cNvSpPr/>
            <p:nvPr/>
          </p:nvSpPr>
          <p:spPr bwMode="auto">
            <a:xfrm flipH="1">
              <a:off x="8633048"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0" name="Rectangle 69"/>
            <p:cNvSpPr/>
            <p:nvPr/>
          </p:nvSpPr>
          <p:spPr bwMode="auto">
            <a:xfrm flipH="1">
              <a:off x="8633048"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1" name="Rectangle 70"/>
            <p:cNvSpPr/>
            <p:nvPr/>
          </p:nvSpPr>
          <p:spPr bwMode="auto">
            <a:xfrm flipH="1">
              <a:off x="8633048"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flipH="1">
              <a:off x="8633048"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flipH="1">
              <a:off x="8633048"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4" name="Rectangle 73"/>
            <p:cNvSpPr/>
            <p:nvPr/>
          </p:nvSpPr>
          <p:spPr bwMode="auto">
            <a:xfrm flipH="1">
              <a:off x="7624936" y="54486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5" name="Rectangle 74"/>
            <p:cNvSpPr/>
            <p:nvPr/>
          </p:nvSpPr>
          <p:spPr bwMode="auto">
            <a:xfrm flipH="1">
              <a:off x="7624936" y="5232648"/>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6" name="Rectangle 75"/>
            <p:cNvSpPr/>
            <p:nvPr/>
          </p:nvSpPr>
          <p:spPr bwMode="auto">
            <a:xfrm flipH="1">
              <a:off x="7624936" y="501662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7" name="Rectangle 76"/>
            <p:cNvSpPr/>
            <p:nvPr/>
          </p:nvSpPr>
          <p:spPr bwMode="auto">
            <a:xfrm flipH="1">
              <a:off x="7624936" y="480060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8" name="Rectangle 77"/>
            <p:cNvSpPr/>
            <p:nvPr/>
          </p:nvSpPr>
          <p:spPr bwMode="auto">
            <a:xfrm flipH="1">
              <a:off x="7624936" y="458457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9" name="Rectangle 78"/>
            <p:cNvSpPr/>
            <p:nvPr/>
          </p:nvSpPr>
          <p:spPr bwMode="auto">
            <a:xfrm flipH="1">
              <a:off x="7624936" y="436855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 name="Rectangle 79"/>
            <p:cNvSpPr/>
            <p:nvPr/>
          </p:nvSpPr>
          <p:spPr bwMode="auto">
            <a:xfrm flipH="1">
              <a:off x="7624936" y="6168752"/>
              <a:ext cx="2952328" cy="504056"/>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8.6 Forwarding Process</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81" name="TextBox 80"/>
            <p:cNvSpPr txBox="1"/>
            <p:nvPr/>
          </p:nvSpPr>
          <p:spPr>
            <a:xfrm flipH="1">
              <a:off x="8772899" y="6056094"/>
              <a:ext cx="601831" cy="184666"/>
            </a:xfrm>
            <a:prstGeom prst="rect">
              <a:avLst/>
            </a:prstGeom>
            <a:solidFill>
              <a:schemeClr val="bg1"/>
            </a:solidFill>
          </p:spPr>
          <p:txBody>
            <a:bodyPr wrap="none" lIns="0" tIns="0" rIns="0" bIns="0" rtlCol="0">
              <a:spAutoFit/>
            </a:bodyPr>
            <a:lstStyle/>
            <a:p>
              <a:r>
                <a:rPr lang="en-US" sz="1200" dirty="0" smtClean="0"/>
                <a:t>(EISS A)</a:t>
              </a:r>
              <a:endParaRPr lang="en-GB" sz="1200" dirty="0"/>
            </a:p>
          </p:txBody>
        </p:sp>
        <p:cxnSp>
          <p:nvCxnSpPr>
            <p:cNvPr id="88" name="Straight Connector 87"/>
            <p:cNvCxnSpPr/>
            <p:nvPr/>
          </p:nvCxnSpPr>
          <p:spPr bwMode="auto">
            <a:xfrm>
              <a:off x="10145216" y="3072408"/>
              <a:ext cx="0" cy="1296144"/>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89" name="Straight Connector 88"/>
            <p:cNvCxnSpPr/>
            <p:nvPr/>
          </p:nvCxnSpPr>
          <p:spPr bwMode="auto">
            <a:xfrm>
              <a:off x="4888632" y="3216424"/>
              <a:ext cx="4248472" cy="1152128"/>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90" name="Freeform 89"/>
            <p:cNvSpPr/>
            <p:nvPr/>
          </p:nvSpPr>
          <p:spPr bwMode="auto">
            <a:xfrm flipH="1">
              <a:off x="7048871" y="4152528"/>
              <a:ext cx="1008112" cy="224589"/>
            </a:xfrm>
            <a:custGeom>
              <a:avLst/>
              <a:gdLst>
                <a:gd name="connsiteX0" fmla="*/ 0 w 1989221"/>
                <a:gd name="connsiteY0" fmla="*/ 224589 h 224589"/>
                <a:gd name="connsiteX1" fmla="*/ 16042 w 1989221"/>
                <a:gd name="connsiteY1" fmla="*/ 0 h 224589"/>
                <a:gd name="connsiteX2" fmla="*/ 1989221 w 1989221"/>
                <a:gd name="connsiteY2" fmla="*/ 0 h 224589"/>
                <a:gd name="connsiteX3" fmla="*/ 1989221 w 1989221"/>
                <a:gd name="connsiteY3" fmla="*/ 0 h 224589"/>
              </a:gdLst>
              <a:ahLst/>
              <a:cxnLst>
                <a:cxn ang="0">
                  <a:pos x="connsiteX0" y="connsiteY0"/>
                </a:cxn>
                <a:cxn ang="0">
                  <a:pos x="connsiteX1" y="connsiteY1"/>
                </a:cxn>
                <a:cxn ang="0">
                  <a:pos x="connsiteX2" y="connsiteY2"/>
                </a:cxn>
                <a:cxn ang="0">
                  <a:pos x="connsiteX3" y="connsiteY3"/>
                </a:cxn>
              </a:cxnLst>
              <a:rect l="l" t="t" r="r" b="b"/>
              <a:pathLst>
                <a:path w="1989221" h="224589">
                  <a:moveTo>
                    <a:pt x="0" y="224589"/>
                  </a:moveTo>
                  <a:lnTo>
                    <a:pt x="16042" y="0"/>
                  </a:lnTo>
                  <a:lnTo>
                    <a:pt x="1989221" y="0"/>
                  </a:lnTo>
                  <a:lnTo>
                    <a:pt x="1989221" y="0"/>
                  </a:lnTo>
                </a:path>
              </a:pathLst>
            </a:cu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91" name="TextBox 90"/>
            <p:cNvSpPr txBox="1"/>
            <p:nvPr/>
          </p:nvSpPr>
          <p:spPr>
            <a:xfrm flipH="1">
              <a:off x="9444383" y="3576464"/>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4</a:t>
              </a:r>
              <a:endParaRPr lang="en-GB" sz="1400" dirty="0">
                <a:solidFill>
                  <a:srgbClr val="C00000"/>
                </a:solidFill>
              </a:endParaRPr>
            </a:p>
          </p:txBody>
        </p:sp>
        <p:sp>
          <p:nvSpPr>
            <p:cNvPr id="92" name="TextBox 91"/>
            <p:cNvSpPr txBox="1"/>
            <p:nvPr/>
          </p:nvSpPr>
          <p:spPr>
            <a:xfrm flipH="1">
              <a:off x="8056984" y="3576464"/>
              <a:ext cx="700833" cy="523220"/>
            </a:xfrm>
            <a:prstGeom prst="rect">
              <a:avLst/>
            </a:prstGeom>
            <a:noFill/>
          </p:spPr>
          <p:txBody>
            <a:bodyPr wrap="none" rtlCol="0">
              <a:spAutoFit/>
            </a:bodyPr>
            <a:lstStyle/>
            <a:p>
              <a:r>
                <a:rPr lang="en-US" sz="1400" dirty="0" smtClean="0">
                  <a:solidFill>
                    <a:srgbClr val="C00000"/>
                  </a:solidFill>
                </a:rPr>
                <a:t>E-NNI</a:t>
              </a:r>
            </a:p>
            <a:p>
              <a:r>
                <a:rPr lang="en-US" sz="1400" dirty="0" smtClean="0">
                  <a:solidFill>
                    <a:srgbClr val="C00000"/>
                  </a:solidFill>
                </a:rPr>
                <a:t>Link 3</a:t>
              </a:r>
              <a:endParaRPr lang="en-GB" sz="1400" dirty="0">
                <a:solidFill>
                  <a:srgbClr val="C00000"/>
                </a:solidFill>
              </a:endParaRPr>
            </a:p>
          </p:txBody>
        </p:sp>
        <p:sp>
          <p:nvSpPr>
            <p:cNvPr id="116" name="TextBox 115"/>
            <p:cNvSpPr txBox="1"/>
            <p:nvPr/>
          </p:nvSpPr>
          <p:spPr>
            <a:xfrm>
              <a:off x="3066830" y="6600800"/>
              <a:ext cx="607539" cy="184666"/>
            </a:xfrm>
            <a:prstGeom prst="rect">
              <a:avLst/>
            </a:prstGeom>
            <a:solidFill>
              <a:schemeClr val="bg1"/>
            </a:solidFill>
          </p:spPr>
          <p:txBody>
            <a:bodyPr wrap="none" lIns="0" tIns="0" rIns="0" bIns="0" rtlCol="0">
              <a:spAutoFit/>
            </a:bodyPr>
            <a:lstStyle/>
            <a:p>
              <a:r>
                <a:rPr lang="en-US" sz="1200" dirty="0" smtClean="0"/>
                <a:t>(EISS N)</a:t>
              </a:r>
              <a:endParaRPr lang="en-GB" sz="1200" dirty="0"/>
            </a:p>
          </p:txBody>
        </p:sp>
        <p:sp>
          <p:nvSpPr>
            <p:cNvPr id="146" name="TextBox 145"/>
            <p:cNvSpPr txBox="1"/>
            <p:nvPr/>
          </p:nvSpPr>
          <p:spPr>
            <a:xfrm flipH="1">
              <a:off x="8772899" y="6600800"/>
              <a:ext cx="753411" cy="184666"/>
            </a:xfrm>
            <a:prstGeom prst="rect">
              <a:avLst/>
            </a:prstGeom>
            <a:solidFill>
              <a:schemeClr val="bg1"/>
            </a:solidFill>
          </p:spPr>
          <p:txBody>
            <a:bodyPr wrap="none" lIns="0" tIns="0" rIns="0" bIns="0" rtlCol="0">
              <a:spAutoFit/>
            </a:bodyPr>
            <a:lstStyle/>
            <a:p>
              <a:r>
                <a:rPr lang="en-US" sz="1200" dirty="0" smtClean="0"/>
                <a:t>(EISS NW)</a:t>
              </a:r>
              <a:endParaRPr lang="en-GB" sz="1200" dirty="0"/>
            </a:p>
          </p:txBody>
        </p:sp>
        <p:sp>
          <p:nvSpPr>
            <p:cNvPr id="167" name="Freeform 166"/>
            <p:cNvSpPr/>
            <p:nvPr/>
          </p:nvSpPr>
          <p:spPr bwMode="auto">
            <a:xfrm>
              <a:off x="5369168" y="4138246"/>
              <a:ext cx="1679703" cy="4325816"/>
            </a:xfrm>
            <a:custGeom>
              <a:avLst/>
              <a:gdLst>
                <a:gd name="connsiteX0" fmla="*/ 0 w 1547446"/>
                <a:gd name="connsiteY0" fmla="*/ 23446 h 4325816"/>
                <a:gd name="connsiteX1" fmla="*/ 0 w 1547446"/>
                <a:gd name="connsiteY1" fmla="*/ 4314092 h 4325816"/>
                <a:gd name="connsiteX2" fmla="*/ 1524000 w 1547446"/>
                <a:gd name="connsiteY2" fmla="*/ 4325816 h 4325816"/>
                <a:gd name="connsiteX3" fmla="*/ 1547446 w 1547446"/>
                <a:gd name="connsiteY3" fmla="*/ 0 h 4325816"/>
              </a:gdLst>
              <a:ahLst/>
              <a:cxnLst>
                <a:cxn ang="0">
                  <a:pos x="connsiteX0" y="connsiteY0"/>
                </a:cxn>
                <a:cxn ang="0">
                  <a:pos x="connsiteX1" y="connsiteY1"/>
                </a:cxn>
                <a:cxn ang="0">
                  <a:pos x="connsiteX2" y="connsiteY2"/>
                </a:cxn>
                <a:cxn ang="0">
                  <a:pos x="connsiteX3" y="connsiteY3"/>
                </a:cxn>
              </a:cxnLst>
              <a:rect l="l" t="t" r="r" b="b"/>
              <a:pathLst>
                <a:path w="1547446" h="4325816">
                  <a:moveTo>
                    <a:pt x="0" y="23446"/>
                  </a:moveTo>
                  <a:lnTo>
                    <a:pt x="0" y="4314092"/>
                  </a:lnTo>
                  <a:lnTo>
                    <a:pt x="1524000" y="4325816"/>
                  </a:lnTo>
                  <a:lnTo>
                    <a:pt x="1547446" y="0"/>
                  </a:lnTo>
                </a:path>
              </a:pathLst>
            </a:cu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cxnSp>
          <p:nvCxnSpPr>
            <p:cNvPr id="169" name="Straight Connector 168"/>
            <p:cNvCxnSpPr>
              <a:stCxn id="122" idx="2"/>
              <a:endCxn id="152" idx="2"/>
            </p:cNvCxnSpPr>
            <p:nvPr/>
          </p:nvCxnSpPr>
          <p:spPr bwMode="auto">
            <a:xfrm>
              <a:off x="5392689" y="8689032"/>
              <a:ext cx="165618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78" name="TextBox 177"/>
            <p:cNvSpPr txBox="1"/>
            <p:nvPr/>
          </p:nvSpPr>
          <p:spPr>
            <a:xfrm>
              <a:off x="5248672" y="8689032"/>
              <a:ext cx="1872208" cy="307777"/>
            </a:xfrm>
            <a:prstGeom prst="rect">
              <a:avLst/>
            </a:prstGeom>
            <a:noFill/>
          </p:spPr>
          <p:txBody>
            <a:bodyPr wrap="square" rtlCol="0">
              <a:spAutoFit/>
            </a:bodyPr>
            <a:lstStyle/>
            <a:p>
              <a:pPr algn="ctr"/>
              <a:r>
                <a:rPr lang="en-US" sz="1400" dirty="0" smtClean="0"/>
                <a:t>Intra-DSNCP Link</a:t>
              </a:r>
              <a:endParaRPr lang="en-GB" sz="1400" dirty="0"/>
            </a:p>
          </p:txBody>
        </p:sp>
        <p:grpSp>
          <p:nvGrpSpPr>
            <p:cNvPr id="23" name="Group 184"/>
            <p:cNvGrpSpPr/>
            <p:nvPr/>
          </p:nvGrpSpPr>
          <p:grpSpPr>
            <a:xfrm>
              <a:off x="1216224" y="3504456"/>
              <a:ext cx="10153128" cy="56148"/>
              <a:chOff x="1216224" y="3576464"/>
              <a:chExt cx="10153128" cy="56148"/>
            </a:xfrm>
          </p:grpSpPr>
          <p:cxnSp>
            <p:nvCxnSpPr>
              <p:cNvPr id="183" name="Straight Connector 182"/>
              <p:cNvCxnSpPr/>
              <p:nvPr/>
            </p:nvCxnSpPr>
            <p:spPr bwMode="auto">
              <a:xfrm>
                <a:off x="1216224" y="3576464"/>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a:off x="1216224" y="3632612"/>
                <a:ext cx="10153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86" name="TextBox 185"/>
            <p:cNvSpPr txBox="1"/>
            <p:nvPr/>
          </p:nvSpPr>
          <p:spPr>
            <a:xfrm>
              <a:off x="496144" y="3360440"/>
              <a:ext cx="742511" cy="338554"/>
            </a:xfrm>
            <a:prstGeom prst="rect">
              <a:avLst/>
            </a:prstGeom>
            <a:noFill/>
          </p:spPr>
          <p:txBody>
            <a:bodyPr wrap="none" rtlCol="0">
              <a:spAutoFit/>
            </a:bodyPr>
            <a:lstStyle/>
            <a:p>
              <a:r>
                <a:rPr lang="en-US" sz="1600" dirty="0" smtClean="0"/>
                <a:t>E-NNI</a:t>
              </a:r>
            </a:p>
          </p:txBody>
        </p:sp>
        <p:sp>
          <p:nvSpPr>
            <p:cNvPr id="187" name="TextBox 186"/>
            <p:cNvSpPr txBox="1"/>
            <p:nvPr/>
          </p:nvSpPr>
          <p:spPr>
            <a:xfrm rot="5400000">
              <a:off x="4731693" y="4857507"/>
              <a:ext cx="504060"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88" name="TextBox 187"/>
            <p:cNvSpPr txBox="1"/>
            <p:nvPr/>
          </p:nvSpPr>
          <p:spPr>
            <a:xfrm rot="5400000">
              <a:off x="4767697" y="7629817"/>
              <a:ext cx="432052"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89" name="TextBox 188"/>
            <p:cNvSpPr txBox="1"/>
            <p:nvPr/>
          </p:nvSpPr>
          <p:spPr>
            <a:xfrm rot="16200000" flipH="1">
              <a:off x="7205808" y="7665823"/>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190" name="TextBox 189"/>
            <p:cNvSpPr txBox="1"/>
            <p:nvPr/>
          </p:nvSpPr>
          <p:spPr>
            <a:xfrm rot="16200000" flipH="1">
              <a:off x="7183527" y="4965523"/>
              <a:ext cx="43204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grpSp>
      <p:sp>
        <p:nvSpPr>
          <p:cNvPr id="147" name="Isosceles Triangle 146"/>
          <p:cNvSpPr/>
          <p:nvPr/>
        </p:nvSpPr>
        <p:spPr bwMode="auto">
          <a:xfrm flipV="1">
            <a:off x="1936304" y="5376664"/>
            <a:ext cx="432048" cy="360040"/>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48" name="Isosceles Triangle 147"/>
          <p:cNvSpPr/>
          <p:nvPr/>
        </p:nvSpPr>
        <p:spPr bwMode="auto">
          <a:xfrm flipV="1">
            <a:off x="1936304" y="7176864"/>
            <a:ext cx="288032" cy="288032"/>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49" name="Isosceles Triangle 148"/>
          <p:cNvSpPr/>
          <p:nvPr/>
        </p:nvSpPr>
        <p:spPr bwMode="auto">
          <a:xfrm flipV="1">
            <a:off x="3952528" y="7176864"/>
            <a:ext cx="288032" cy="288032"/>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55" name="Freeform 154"/>
          <p:cNvSpPr/>
          <p:nvPr/>
        </p:nvSpPr>
        <p:spPr bwMode="auto">
          <a:xfrm>
            <a:off x="3529263" y="6978316"/>
            <a:ext cx="5759116" cy="2406316"/>
          </a:xfrm>
          <a:custGeom>
            <a:avLst/>
            <a:gdLst>
              <a:gd name="connsiteX0" fmla="*/ 5759116 w 5759116"/>
              <a:gd name="connsiteY0" fmla="*/ 2406316 h 2406316"/>
              <a:gd name="connsiteX1" fmla="*/ 5727032 w 5759116"/>
              <a:gd name="connsiteY1" fmla="*/ 2245895 h 2406316"/>
              <a:gd name="connsiteX2" fmla="*/ 5710990 w 5759116"/>
              <a:gd name="connsiteY2" fmla="*/ 593558 h 2406316"/>
              <a:gd name="connsiteX3" fmla="*/ 5694948 w 5759116"/>
              <a:gd name="connsiteY3" fmla="*/ 545431 h 2406316"/>
              <a:gd name="connsiteX4" fmla="*/ 5678905 w 5759116"/>
              <a:gd name="connsiteY4" fmla="*/ 481263 h 2406316"/>
              <a:gd name="connsiteX5" fmla="*/ 5598695 w 5759116"/>
              <a:gd name="connsiteY5" fmla="*/ 336884 h 2406316"/>
              <a:gd name="connsiteX6" fmla="*/ 5518484 w 5759116"/>
              <a:gd name="connsiteY6" fmla="*/ 256673 h 2406316"/>
              <a:gd name="connsiteX7" fmla="*/ 5390148 w 5759116"/>
              <a:gd name="connsiteY7" fmla="*/ 144379 h 2406316"/>
              <a:gd name="connsiteX8" fmla="*/ 5309937 w 5759116"/>
              <a:gd name="connsiteY8" fmla="*/ 128337 h 2406316"/>
              <a:gd name="connsiteX9" fmla="*/ 4812632 w 5759116"/>
              <a:gd name="connsiteY9" fmla="*/ 144379 h 2406316"/>
              <a:gd name="connsiteX10" fmla="*/ 4668253 w 5759116"/>
              <a:gd name="connsiteY10" fmla="*/ 256673 h 2406316"/>
              <a:gd name="connsiteX11" fmla="*/ 4636169 w 5759116"/>
              <a:gd name="connsiteY11" fmla="*/ 288758 h 2406316"/>
              <a:gd name="connsiteX12" fmla="*/ 4604084 w 5759116"/>
              <a:gd name="connsiteY12" fmla="*/ 385010 h 2406316"/>
              <a:gd name="connsiteX13" fmla="*/ 4539916 w 5759116"/>
              <a:gd name="connsiteY13" fmla="*/ 1780673 h 2406316"/>
              <a:gd name="connsiteX14" fmla="*/ 689811 w 5759116"/>
              <a:gd name="connsiteY14" fmla="*/ 1764631 h 2406316"/>
              <a:gd name="connsiteX15" fmla="*/ 609600 w 5759116"/>
              <a:gd name="connsiteY15" fmla="*/ 1684421 h 2406316"/>
              <a:gd name="connsiteX16" fmla="*/ 593558 w 5759116"/>
              <a:gd name="connsiteY16" fmla="*/ 1459831 h 2406316"/>
              <a:gd name="connsiteX17" fmla="*/ 561474 w 5759116"/>
              <a:gd name="connsiteY17" fmla="*/ 609600 h 2406316"/>
              <a:gd name="connsiteX18" fmla="*/ 545432 w 5759116"/>
              <a:gd name="connsiteY18" fmla="*/ 160421 h 2406316"/>
              <a:gd name="connsiteX19" fmla="*/ 449179 w 5759116"/>
              <a:gd name="connsiteY19" fmla="*/ 112295 h 2406316"/>
              <a:gd name="connsiteX20" fmla="*/ 176463 w 5759116"/>
              <a:gd name="connsiteY20" fmla="*/ 96252 h 2406316"/>
              <a:gd name="connsiteX21" fmla="*/ 64169 w 5759116"/>
              <a:gd name="connsiteY21" fmla="*/ 80210 h 2406316"/>
              <a:gd name="connsiteX22" fmla="*/ 32084 w 5759116"/>
              <a:gd name="connsiteY22" fmla="*/ 48126 h 2406316"/>
              <a:gd name="connsiteX23" fmla="*/ 0 w 5759116"/>
              <a:gd name="connsiteY23" fmla="*/ 0 h 2406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759116" h="2406316">
                <a:moveTo>
                  <a:pt x="5759116" y="2406316"/>
                </a:moveTo>
                <a:cubicBezTo>
                  <a:pt x="5738727" y="2345148"/>
                  <a:pt x="5728450" y="2323882"/>
                  <a:pt x="5727032" y="2245895"/>
                </a:cubicBezTo>
                <a:cubicBezTo>
                  <a:pt x="5717019" y="1695181"/>
                  <a:pt x="5721381" y="1144265"/>
                  <a:pt x="5710990" y="593558"/>
                </a:cubicBezTo>
                <a:cubicBezTo>
                  <a:pt x="5710671" y="576651"/>
                  <a:pt x="5699594" y="561690"/>
                  <a:pt x="5694948" y="545431"/>
                </a:cubicBezTo>
                <a:cubicBezTo>
                  <a:pt x="5688891" y="524232"/>
                  <a:pt x="5684962" y="502462"/>
                  <a:pt x="5678905" y="481263"/>
                </a:cubicBezTo>
                <a:cubicBezTo>
                  <a:pt x="5662766" y="424779"/>
                  <a:pt x="5644657" y="382846"/>
                  <a:pt x="5598695" y="336884"/>
                </a:cubicBezTo>
                <a:cubicBezTo>
                  <a:pt x="5571958" y="310147"/>
                  <a:pt x="5539458" y="288134"/>
                  <a:pt x="5518484" y="256673"/>
                </a:cubicBezTo>
                <a:cubicBezTo>
                  <a:pt x="5485166" y="206696"/>
                  <a:pt x="5462131" y="158775"/>
                  <a:pt x="5390148" y="144379"/>
                </a:cubicBezTo>
                <a:lnTo>
                  <a:pt x="5309937" y="128337"/>
                </a:lnTo>
                <a:cubicBezTo>
                  <a:pt x="5144169" y="133684"/>
                  <a:pt x="4978200" y="134640"/>
                  <a:pt x="4812632" y="144379"/>
                </a:cubicBezTo>
                <a:cubicBezTo>
                  <a:pt x="4748051" y="148178"/>
                  <a:pt x="4705111" y="219814"/>
                  <a:pt x="4668253" y="256673"/>
                </a:cubicBezTo>
                <a:lnTo>
                  <a:pt x="4636169" y="288758"/>
                </a:lnTo>
                <a:cubicBezTo>
                  <a:pt x="4625474" y="320842"/>
                  <a:pt x="4604487" y="351193"/>
                  <a:pt x="4604084" y="385010"/>
                </a:cubicBezTo>
                <a:cubicBezTo>
                  <a:pt x="4587772" y="1755232"/>
                  <a:pt x="4905682" y="1414907"/>
                  <a:pt x="4539916" y="1780673"/>
                </a:cubicBezTo>
                <a:lnTo>
                  <a:pt x="689811" y="1764631"/>
                </a:lnTo>
                <a:cubicBezTo>
                  <a:pt x="653865" y="1764187"/>
                  <a:pt x="624156" y="1706255"/>
                  <a:pt x="609600" y="1684421"/>
                </a:cubicBezTo>
                <a:cubicBezTo>
                  <a:pt x="604253" y="1609558"/>
                  <a:pt x="595902" y="1534848"/>
                  <a:pt x="593558" y="1459831"/>
                </a:cubicBezTo>
                <a:cubicBezTo>
                  <a:pt x="567011" y="610319"/>
                  <a:pt x="662725" y="913353"/>
                  <a:pt x="561474" y="609600"/>
                </a:cubicBezTo>
                <a:cubicBezTo>
                  <a:pt x="556127" y="459874"/>
                  <a:pt x="565233" y="308929"/>
                  <a:pt x="545432" y="160421"/>
                </a:cubicBezTo>
                <a:cubicBezTo>
                  <a:pt x="543057" y="142609"/>
                  <a:pt x="463129" y="113690"/>
                  <a:pt x="449179" y="112295"/>
                </a:cubicBezTo>
                <a:cubicBezTo>
                  <a:pt x="358568" y="103234"/>
                  <a:pt x="267368" y="101600"/>
                  <a:pt x="176463" y="96252"/>
                </a:cubicBezTo>
                <a:cubicBezTo>
                  <a:pt x="139032" y="90905"/>
                  <a:pt x="100040" y="92167"/>
                  <a:pt x="64169" y="80210"/>
                </a:cubicBezTo>
                <a:cubicBezTo>
                  <a:pt x="49820" y="75427"/>
                  <a:pt x="41532" y="59936"/>
                  <a:pt x="32084" y="48126"/>
                </a:cubicBezTo>
                <a:cubicBezTo>
                  <a:pt x="20040" y="33071"/>
                  <a:pt x="0" y="0"/>
                  <a:pt x="0"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56" name="Freeform 155"/>
          <p:cNvSpPr/>
          <p:nvPr/>
        </p:nvSpPr>
        <p:spPr bwMode="auto">
          <a:xfrm>
            <a:off x="1923536" y="3144253"/>
            <a:ext cx="1347923" cy="6256421"/>
          </a:xfrm>
          <a:custGeom>
            <a:avLst/>
            <a:gdLst>
              <a:gd name="connsiteX0" fmla="*/ 210064 w 1347923"/>
              <a:gd name="connsiteY0" fmla="*/ 6256421 h 6256421"/>
              <a:gd name="connsiteX1" fmla="*/ 177980 w 1347923"/>
              <a:gd name="connsiteY1" fmla="*/ 4363452 h 6256421"/>
              <a:gd name="connsiteX2" fmla="*/ 258190 w 1347923"/>
              <a:gd name="connsiteY2" fmla="*/ 3962400 h 6256421"/>
              <a:gd name="connsiteX3" fmla="*/ 290275 w 1347923"/>
              <a:gd name="connsiteY3" fmla="*/ 3930315 h 6256421"/>
              <a:gd name="connsiteX4" fmla="*/ 498822 w 1347923"/>
              <a:gd name="connsiteY4" fmla="*/ 3882189 h 6256421"/>
              <a:gd name="connsiteX5" fmla="*/ 1092380 w 1347923"/>
              <a:gd name="connsiteY5" fmla="*/ 3866147 h 6256421"/>
              <a:gd name="connsiteX6" fmla="*/ 1204675 w 1347923"/>
              <a:gd name="connsiteY6" fmla="*/ 3753852 h 6256421"/>
              <a:gd name="connsiteX7" fmla="*/ 1300927 w 1347923"/>
              <a:gd name="connsiteY7" fmla="*/ 3657600 h 6256421"/>
              <a:gd name="connsiteX8" fmla="*/ 1300927 w 1347923"/>
              <a:gd name="connsiteY8" fmla="*/ 3080084 h 6256421"/>
              <a:gd name="connsiteX9" fmla="*/ 1268843 w 1347923"/>
              <a:gd name="connsiteY9" fmla="*/ 2935705 h 6256421"/>
              <a:gd name="connsiteX10" fmla="*/ 1236759 w 1347923"/>
              <a:gd name="connsiteY10" fmla="*/ 2887579 h 6256421"/>
              <a:gd name="connsiteX11" fmla="*/ 1156548 w 1347923"/>
              <a:gd name="connsiteY11" fmla="*/ 2871536 h 6256421"/>
              <a:gd name="connsiteX12" fmla="*/ 1060296 w 1347923"/>
              <a:gd name="connsiteY12" fmla="*/ 2839452 h 6256421"/>
              <a:gd name="connsiteX13" fmla="*/ 867790 w 1347923"/>
              <a:gd name="connsiteY13" fmla="*/ 2807368 h 6256421"/>
              <a:gd name="connsiteX14" fmla="*/ 691327 w 1347923"/>
              <a:gd name="connsiteY14" fmla="*/ 2759242 h 6256421"/>
              <a:gd name="connsiteX15" fmla="*/ 354443 w 1347923"/>
              <a:gd name="connsiteY15" fmla="*/ 2743200 h 6256421"/>
              <a:gd name="connsiteX16" fmla="*/ 306317 w 1347923"/>
              <a:gd name="connsiteY16" fmla="*/ 2662989 h 6256421"/>
              <a:gd name="connsiteX17" fmla="*/ 258190 w 1347923"/>
              <a:gd name="connsiteY17" fmla="*/ 2598821 h 6256421"/>
              <a:gd name="connsiteX18" fmla="*/ 242148 w 1347923"/>
              <a:gd name="connsiteY18" fmla="*/ 2245894 h 6256421"/>
              <a:gd name="connsiteX19" fmla="*/ 194022 w 1347923"/>
              <a:gd name="connsiteY19" fmla="*/ 2069431 h 6256421"/>
              <a:gd name="connsiteX20" fmla="*/ 177980 w 1347923"/>
              <a:gd name="connsiteY20" fmla="*/ 2005263 h 6256421"/>
              <a:gd name="connsiteX21" fmla="*/ 161938 w 1347923"/>
              <a:gd name="connsiteY21" fmla="*/ 1957136 h 6256421"/>
              <a:gd name="connsiteX22" fmla="*/ 145896 w 1347923"/>
              <a:gd name="connsiteY22" fmla="*/ 1892968 h 6256421"/>
              <a:gd name="connsiteX23" fmla="*/ 113811 w 1347923"/>
              <a:gd name="connsiteY23" fmla="*/ 1828800 h 6256421"/>
              <a:gd name="connsiteX24" fmla="*/ 81727 w 1347923"/>
              <a:gd name="connsiteY24" fmla="*/ 1684421 h 6256421"/>
              <a:gd name="connsiteX25" fmla="*/ 81727 w 1347923"/>
              <a:gd name="connsiteY25" fmla="*/ 497305 h 6256421"/>
              <a:gd name="connsiteX26" fmla="*/ 65685 w 1347923"/>
              <a:gd name="connsiteY26" fmla="*/ 401052 h 6256421"/>
              <a:gd name="connsiteX27" fmla="*/ 49643 w 1347923"/>
              <a:gd name="connsiteY27" fmla="*/ 256673 h 6256421"/>
              <a:gd name="connsiteX28" fmla="*/ 49643 w 1347923"/>
              <a:gd name="connsiteY28" fmla="*/ 0 h 6256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347923" h="6256421">
                <a:moveTo>
                  <a:pt x="210064" y="6256421"/>
                </a:moveTo>
                <a:cubicBezTo>
                  <a:pt x="0" y="5626216"/>
                  <a:pt x="177980" y="6176635"/>
                  <a:pt x="177980" y="4363452"/>
                </a:cubicBezTo>
                <a:cubicBezTo>
                  <a:pt x="177980" y="3960653"/>
                  <a:pt x="72320" y="4008867"/>
                  <a:pt x="258190" y="3962400"/>
                </a:cubicBezTo>
                <a:cubicBezTo>
                  <a:pt x="268885" y="3951705"/>
                  <a:pt x="276232" y="3935932"/>
                  <a:pt x="290275" y="3930315"/>
                </a:cubicBezTo>
                <a:cubicBezTo>
                  <a:pt x="292843" y="3929288"/>
                  <a:pt x="469498" y="3883585"/>
                  <a:pt x="498822" y="3882189"/>
                </a:cubicBezTo>
                <a:cubicBezTo>
                  <a:pt x="696523" y="3872775"/>
                  <a:pt x="894527" y="3871494"/>
                  <a:pt x="1092380" y="3866147"/>
                </a:cubicBezTo>
                <a:cubicBezTo>
                  <a:pt x="1201277" y="3829848"/>
                  <a:pt x="1075965" y="3882562"/>
                  <a:pt x="1204675" y="3753852"/>
                </a:cubicBezTo>
                <a:lnTo>
                  <a:pt x="1300927" y="3657600"/>
                </a:lnTo>
                <a:cubicBezTo>
                  <a:pt x="1347923" y="3422617"/>
                  <a:pt x="1327412" y="3556820"/>
                  <a:pt x="1300927" y="3080084"/>
                </a:cubicBezTo>
                <a:cubicBezTo>
                  <a:pt x="1300441" y="3071336"/>
                  <a:pt x="1275423" y="2951059"/>
                  <a:pt x="1268843" y="2935705"/>
                </a:cubicBezTo>
                <a:cubicBezTo>
                  <a:pt x="1261248" y="2917984"/>
                  <a:pt x="1253499" y="2897145"/>
                  <a:pt x="1236759" y="2887579"/>
                </a:cubicBezTo>
                <a:cubicBezTo>
                  <a:pt x="1213085" y="2874051"/>
                  <a:pt x="1182854" y="2878710"/>
                  <a:pt x="1156548" y="2871536"/>
                </a:cubicBezTo>
                <a:cubicBezTo>
                  <a:pt x="1123920" y="2862637"/>
                  <a:pt x="1093459" y="2846084"/>
                  <a:pt x="1060296" y="2839452"/>
                </a:cubicBezTo>
                <a:cubicBezTo>
                  <a:pt x="943008" y="2815995"/>
                  <a:pt x="1007077" y="2827266"/>
                  <a:pt x="867790" y="2807368"/>
                </a:cubicBezTo>
                <a:cubicBezTo>
                  <a:pt x="813168" y="2789161"/>
                  <a:pt x="750282" y="2763777"/>
                  <a:pt x="691327" y="2759242"/>
                </a:cubicBezTo>
                <a:cubicBezTo>
                  <a:pt x="579236" y="2750620"/>
                  <a:pt x="466738" y="2748547"/>
                  <a:pt x="354443" y="2743200"/>
                </a:cubicBezTo>
                <a:cubicBezTo>
                  <a:pt x="279355" y="2668109"/>
                  <a:pt x="361853" y="2760176"/>
                  <a:pt x="306317" y="2662989"/>
                </a:cubicBezTo>
                <a:cubicBezTo>
                  <a:pt x="293052" y="2639775"/>
                  <a:pt x="274232" y="2620210"/>
                  <a:pt x="258190" y="2598821"/>
                </a:cubicBezTo>
                <a:cubicBezTo>
                  <a:pt x="252843" y="2481179"/>
                  <a:pt x="253866" y="2363073"/>
                  <a:pt x="242148" y="2245894"/>
                </a:cubicBezTo>
                <a:cubicBezTo>
                  <a:pt x="233350" y="2157917"/>
                  <a:pt x="213505" y="2137622"/>
                  <a:pt x="194022" y="2069431"/>
                </a:cubicBezTo>
                <a:cubicBezTo>
                  <a:pt x="187965" y="2048232"/>
                  <a:pt x="184037" y="2026462"/>
                  <a:pt x="177980" y="2005263"/>
                </a:cubicBezTo>
                <a:cubicBezTo>
                  <a:pt x="173334" y="1989004"/>
                  <a:pt x="166584" y="1973395"/>
                  <a:pt x="161938" y="1957136"/>
                </a:cubicBezTo>
                <a:cubicBezTo>
                  <a:pt x="155881" y="1935937"/>
                  <a:pt x="153638" y="1913612"/>
                  <a:pt x="145896" y="1892968"/>
                </a:cubicBezTo>
                <a:cubicBezTo>
                  <a:pt x="137499" y="1870577"/>
                  <a:pt x="123231" y="1850781"/>
                  <a:pt x="113811" y="1828800"/>
                </a:cubicBezTo>
                <a:cubicBezTo>
                  <a:pt x="92271" y="1778540"/>
                  <a:pt x="91340" y="1742101"/>
                  <a:pt x="81727" y="1684421"/>
                </a:cubicBezTo>
                <a:cubicBezTo>
                  <a:pt x="123286" y="1185709"/>
                  <a:pt x="109204" y="1431535"/>
                  <a:pt x="81727" y="497305"/>
                </a:cubicBezTo>
                <a:cubicBezTo>
                  <a:pt x="80771" y="464792"/>
                  <a:pt x="69984" y="433294"/>
                  <a:pt x="65685" y="401052"/>
                </a:cubicBezTo>
                <a:cubicBezTo>
                  <a:pt x="59285" y="353054"/>
                  <a:pt x="51578" y="305057"/>
                  <a:pt x="49643" y="256673"/>
                </a:cubicBezTo>
                <a:cubicBezTo>
                  <a:pt x="46223" y="171184"/>
                  <a:pt x="49643" y="85558"/>
                  <a:pt x="49643"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500" b="1" i="0" u="none" strike="noStrike" cap="none" normalizeH="0" baseline="0" smtClean="0">
              <a:ln>
                <a:noFill/>
              </a:ln>
              <a:solidFill>
                <a:schemeClr val="tx1"/>
              </a:solidFill>
              <a:effectLst/>
              <a:latin typeface="Arial" charset="0"/>
              <a:ea typeface="MS PGothic" pitchFamily="34" charset="-128"/>
            </a:endParaRPr>
          </a:p>
        </p:txBody>
      </p:sp>
      <p:sp>
        <p:nvSpPr>
          <p:cNvPr id="145" name="TextBox 144"/>
          <p:cNvSpPr txBox="1"/>
          <p:nvPr/>
        </p:nvSpPr>
        <p:spPr>
          <a:xfrm>
            <a:off x="971688" y="2784376"/>
            <a:ext cx="1468672" cy="400110"/>
          </a:xfrm>
          <a:prstGeom prst="rect">
            <a:avLst/>
          </a:prstGeom>
          <a:noFill/>
        </p:spPr>
        <p:txBody>
          <a:bodyPr wrap="none" rtlCol="0">
            <a:spAutoFit/>
          </a:bodyPr>
          <a:lstStyle/>
          <a:p>
            <a:r>
              <a:rPr lang="en-US" sz="2000" dirty="0" smtClean="0"/>
              <a:t>S-VLAN k </a:t>
            </a:r>
            <a:endParaRPr lang="en-GB" sz="2000" dirty="0"/>
          </a:p>
        </p:txBody>
      </p:sp>
      <p:sp>
        <p:nvSpPr>
          <p:cNvPr id="157" name="TextBox 156"/>
          <p:cNvSpPr txBox="1"/>
          <p:nvPr/>
        </p:nvSpPr>
        <p:spPr>
          <a:xfrm>
            <a:off x="496144" y="8689032"/>
            <a:ext cx="1468672" cy="400110"/>
          </a:xfrm>
          <a:prstGeom prst="rect">
            <a:avLst/>
          </a:prstGeom>
          <a:noFill/>
        </p:spPr>
        <p:txBody>
          <a:bodyPr wrap="none" rtlCol="0">
            <a:spAutoFit/>
          </a:bodyPr>
          <a:lstStyle/>
          <a:p>
            <a:r>
              <a:rPr lang="en-US" sz="2000" dirty="0" smtClean="0"/>
              <a:t>S-VLAN k </a:t>
            </a:r>
            <a:endParaRPr lang="en-GB" sz="2000" dirty="0"/>
          </a:p>
        </p:txBody>
      </p:sp>
      <p:sp>
        <p:nvSpPr>
          <p:cNvPr id="158" name="TextBox 157"/>
          <p:cNvSpPr txBox="1"/>
          <p:nvPr/>
        </p:nvSpPr>
        <p:spPr>
          <a:xfrm>
            <a:off x="7020360" y="8761040"/>
            <a:ext cx="1468672" cy="400110"/>
          </a:xfrm>
          <a:prstGeom prst="rect">
            <a:avLst/>
          </a:prstGeom>
          <a:noFill/>
        </p:spPr>
        <p:txBody>
          <a:bodyPr wrap="none" rtlCol="0">
            <a:spAutoFit/>
          </a:bodyPr>
          <a:lstStyle/>
          <a:p>
            <a:r>
              <a:rPr lang="en-US" sz="2000" dirty="0" smtClean="0"/>
              <a:t>S-VLAN k </a:t>
            </a:r>
            <a:endParaRPr lang="en-GB" sz="2000" dirty="0"/>
          </a:p>
        </p:txBody>
      </p:sp>
      <p:sp>
        <p:nvSpPr>
          <p:cNvPr id="159" name="Rounded Rectangular Callout 158"/>
          <p:cNvSpPr/>
          <p:nvPr/>
        </p:nvSpPr>
        <p:spPr bwMode="auto">
          <a:xfrm>
            <a:off x="208112" y="5772128"/>
            <a:ext cx="1440160" cy="1692768"/>
          </a:xfrm>
          <a:prstGeom prst="wedgeRoundRectCallout">
            <a:avLst>
              <a:gd name="adj1" fmla="val 79600"/>
              <a:gd name="adj2" fmla="val 10100"/>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Working Gateway for S-VLAN k</a:t>
            </a:r>
          </a:p>
          <a:p>
            <a:pPr marL="0" marR="0" indent="0" algn="ctr" defTabSz="914400" rtl="0" eaLnBrk="0" fontAlgn="base" latinLnBrk="0" hangingPunct="0">
              <a:lnSpc>
                <a:spcPct val="100000"/>
              </a:lnSpc>
              <a:spcBef>
                <a:spcPct val="0"/>
              </a:spcBef>
              <a:spcAft>
                <a:spcPct val="0"/>
              </a:spcAft>
              <a:buClrTx/>
              <a:buSzTx/>
              <a:buFontTx/>
              <a:buNone/>
              <a:tabLst/>
            </a:pPr>
            <a:endParaRPr lang="en-US" sz="1400" dirty="0" smtClean="0">
              <a:latin typeface="Arial"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Typically the Active Gateway</a:t>
            </a:r>
            <a:endParaRPr kumimoji="0" lang="en-GB" sz="1400" b="1" i="0" u="none" strike="noStrike" cap="none" normalizeH="0" baseline="0" dirty="0" smtClean="0">
              <a:ln>
                <a:noFill/>
              </a:ln>
              <a:solidFill>
                <a:schemeClr val="tx1"/>
              </a:solidFill>
              <a:effectLst/>
              <a:latin typeface="Arial" charset="0"/>
              <a:ea typeface="MS PGothic" pitchFamily="34" charset="-128"/>
            </a:endParaRPr>
          </a:p>
        </p:txBody>
      </p:sp>
      <p:sp>
        <p:nvSpPr>
          <p:cNvPr id="160" name="Rounded Rectangular Callout 159"/>
          <p:cNvSpPr/>
          <p:nvPr/>
        </p:nvSpPr>
        <p:spPr bwMode="auto">
          <a:xfrm>
            <a:off x="10937304" y="4800600"/>
            <a:ext cx="1864296" cy="3600400"/>
          </a:xfrm>
          <a:prstGeom prst="wedgeRoundRectCallout">
            <a:avLst>
              <a:gd name="adj1" fmla="val -107404"/>
              <a:gd name="adj2" fmla="val 9772"/>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Protection Gateway for S-VLAN k</a:t>
            </a:r>
          </a:p>
          <a:p>
            <a:pPr marL="0" marR="0" indent="0" algn="ctr" defTabSz="914400" rtl="0" eaLnBrk="0" fontAlgn="base" latinLnBrk="0" hangingPunct="0">
              <a:lnSpc>
                <a:spcPct val="100000"/>
              </a:lnSpc>
              <a:spcBef>
                <a:spcPct val="0"/>
              </a:spcBef>
              <a:spcAft>
                <a:spcPct val="0"/>
              </a:spcAft>
              <a:buClrTx/>
              <a:buSzTx/>
              <a:buFontTx/>
              <a:buNone/>
              <a:tabLst/>
            </a:pPr>
            <a:endParaRPr lang="en-US" sz="1400" dirty="0" smtClean="0">
              <a:latin typeface="Arial"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Typically the Standby Gateway </a:t>
            </a:r>
          </a:p>
          <a:p>
            <a:pPr marL="0" marR="0" indent="0" algn="ctr" defTabSz="914400" rtl="0" eaLnBrk="0" fontAlgn="base" latinLnBrk="0" hangingPunct="0">
              <a:lnSpc>
                <a:spcPct val="100000"/>
              </a:lnSpc>
              <a:spcBef>
                <a:spcPct val="0"/>
              </a:spcBef>
              <a:spcAft>
                <a:spcPct val="0"/>
              </a:spcAft>
              <a:buClrTx/>
              <a:buSzTx/>
              <a:buFontTx/>
              <a:buNone/>
              <a:tabLst/>
            </a:pPr>
            <a:endParaRPr lang="en-US" sz="1400" dirty="0" smtClean="0">
              <a:latin typeface="Arial"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DSNCP process will pass through S-VLAN traffic in this mode</a:t>
            </a:r>
          </a:p>
          <a:p>
            <a:pPr marL="0" marR="0" indent="0" algn="ctr" defTabSz="914400" rtl="0" eaLnBrk="0" fontAlgn="base" latinLnBrk="0" hangingPunct="0">
              <a:lnSpc>
                <a:spcPct val="100000"/>
              </a:lnSpc>
              <a:spcBef>
                <a:spcPct val="0"/>
              </a:spcBef>
              <a:spcAft>
                <a:spcPct val="0"/>
              </a:spcAft>
              <a:buClrTx/>
              <a:buSzTx/>
              <a:buFontTx/>
              <a:buNone/>
              <a:tabLst/>
            </a:pPr>
            <a:endParaRPr lang="en-US" sz="1400" dirty="0" smtClean="0">
              <a:latin typeface="Arial"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Will become</a:t>
            </a:r>
            <a:r>
              <a:rPr kumimoji="0" lang="en-US" sz="1400" b="1" i="0" u="none" strike="noStrike" cap="none" normalizeH="0" dirty="0" smtClean="0">
                <a:ln>
                  <a:noFill/>
                </a:ln>
                <a:solidFill>
                  <a:schemeClr val="tx1"/>
                </a:solidFill>
                <a:effectLst/>
                <a:latin typeface="Arial" charset="0"/>
                <a:ea typeface="MS PGothic" pitchFamily="34" charset="-128"/>
              </a:rPr>
              <a:t> the Active Gateway if Working Gateway has failed</a:t>
            </a:r>
            <a:endParaRPr kumimoji="0" lang="en-GB" sz="1400" b="1" i="0" u="none" strike="noStrike" cap="none" normalizeH="0" baseline="0" dirty="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huawei-template-mv">
  <a:themeElements>
    <a:clrScheme name="huawei-template-m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uawei-template-mv">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huawei-template-m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uawei-template-m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uawei-template-m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uawei-template-m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uawei-template-m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uawei-template-m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uawei-template-m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uawei-template-m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uawei-template-m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uawei-template-m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uawei-template-m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uawei-template-m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huawei-template-mv</Template>
  <TotalTime>17977</TotalTime>
  <Words>4758</Words>
  <Application>Microsoft Office PowerPoint</Application>
  <PresentationFormat>A3 Paper (297x420 mm)</PresentationFormat>
  <Paragraphs>2674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huawei-template-mv</vt:lpstr>
      <vt:lpstr>DRNI Examples, DAS position, MEP/MIP position</vt:lpstr>
      <vt:lpstr>Three examples</vt:lpstr>
      <vt:lpstr>Slide 3</vt:lpstr>
      <vt:lpstr>Slide 4</vt:lpstr>
      <vt:lpstr>Slide 5</vt:lpstr>
      <vt:lpstr>Figure drawn during Aug. 11 virtual meeting Text added in v01</vt:lpstr>
      <vt:lpstr>802.1Q based model fragment with DAS Connectivity</vt:lpstr>
      <vt:lpstr>DAS, c8.6 Forwarding and G.8031 SNCP Processes</vt:lpstr>
      <vt:lpstr>Example 1A – fault free condition</vt:lpstr>
      <vt:lpstr>Example 1B – E-NNI Link 1 failure  DRNI protection</vt:lpstr>
      <vt:lpstr>Example 1C – I-NNI Link a failure  SNC protection</vt:lpstr>
      <vt:lpstr>Example 1D – Gateway node failure  SNC &amp; DRNI protection</vt:lpstr>
      <vt:lpstr>DRNI in PBBN IB-BEBs</vt:lpstr>
      <vt:lpstr>Example 2A – fault free condition </vt:lpstr>
      <vt:lpstr>Example 2B – E-NNI Link 1 failure  DRNI protection</vt:lpstr>
      <vt:lpstr>Example 2C – I-NNI Link a failure  BVLAN S reroute</vt:lpstr>
      <vt:lpstr>Example 2D – Gateway node failure  BVLAN reroute &amp; DRNI protection </vt:lpstr>
      <vt:lpstr>DRNI in PBB-TEN IB-BEBs</vt:lpstr>
      <vt:lpstr>Example 3A – fault free condition </vt:lpstr>
      <vt:lpstr>Example 3B – E-NNI Link 1 failure  DRNI protection </vt:lpstr>
      <vt:lpstr>Example 3C – I-NNI Link a failure  TESI protection</vt:lpstr>
      <vt:lpstr>Example 3D – Gateway node failure  TESI &amp; DRNI protection </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DRNI Examples, DAS position, MEP/MIP position</dc:title>
  <dc:creator>Vissers</dc:creator>
  <cp:lastModifiedBy>Maarten vissers</cp:lastModifiedBy>
  <cp:revision>815</cp:revision>
  <dcterms:created xsi:type="dcterms:W3CDTF">2008-06-13T12:10:18Z</dcterms:created>
  <dcterms:modified xsi:type="dcterms:W3CDTF">2011-09-19T06:48:08Z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(3)oz1o1VPKkoeyEsZ8x4HkqbxLecqnl4ZU8UZU0CU4SWwzxStf+7FgVppWsSEJ+UQ5ONptCQTc
SuX0culxtMZo222RieY2oyVFL7DfUv9OsEKzgJEmGwMmlmSijcwtODtw/1gajIC7///DdFWi
x9C4owmlUcCUfs9AbRsBvYDTdK8DOAecjhnsEjKcEMCwDXf8INTePkeo1gdZ8tvXQp/94bYu
YOAimTriacSSG6t1sShIf</vt:lpwstr>
  </property>
  <property fmtid="{D5CDD505-2E9C-101B-9397-08002B2CF9AE}" pid="3" name="_ms_pID_7253431">
    <vt:lpwstr>154f3GBMZTCZid2dV/SgPBdifQW/n+rRXs1epWQg7Otw6RdTWOM
yeRDd7pPvfLfqg/gthIqcoPP2yOfYBgTYKFUSbA1tirgkQ3RCyaTyEhMEaJlLfM8fLH+rfv7
sNtmUL8QjYhrCDoC99ylcJQJwHX0rfClRJmMzcd4WiSJ9FQeQiq3rA8Xw2COGH6ID12EVAh6
gBOdSY+7L4zrPYG31IG5tsXmixSGfOMajFDjT1t3Nn</vt:lpwstr>
  </property>
  <property fmtid="{D5CDD505-2E9C-101B-9397-08002B2CF9AE}" pid="4" name="_ms_pID_7253432">
    <vt:lpwstr>UD0UkJ0K1rKoFkp6vpbdRkzNFKSXYW
LDWdz7uhgy8bLP/0SSgS7wz85JoMrQ==</vt:lpwstr>
  </property>
  <property fmtid="{D5CDD505-2E9C-101B-9397-08002B2CF9AE}" pid="5" name="sflag">
    <vt:lpwstr>1316414871</vt:lpwstr>
  </property>
</Properties>
</file>