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423" r:id="rId2"/>
    <p:sldId id="424" r:id="rId3"/>
    <p:sldId id="428" r:id="rId4"/>
    <p:sldId id="425" r:id="rId5"/>
    <p:sldId id="426" r:id="rId6"/>
    <p:sldId id="427" r:id="rId7"/>
  </p:sldIdLst>
  <p:sldSz cx="12801600" cy="9601200" type="A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548503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1097006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645509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2194011" algn="l" rtl="0" eaLnBrk="0" fontAlgn="base" hangingPunct="0">
      <a:spcBef>
        <a:spcPct val="0"/>
      </a:spcBef>
      <a:spcAft>
        <a:spcPct val="0"/>
      </a:spcAft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742514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3291017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839520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4388023" algn="l" defTabSz="1097006" rtl="0" eaLnBrk="1" latinLnBrk="0" hangingPunct="1">
      <a:defRPr sz="30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66FF33"/>
    <a:srgbClr val="FF9900"/>
    <a:srgbClr val="FFCC00"/>
    <a:srgbClr val="0066FF"/>
    <a:srgbClr val="FFFF00"/>
    <a:srgbClr val="FF99FF"/>
    <a:srgbClr val="008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3897" autoAdjust="0"/>
  </p:normalViewPr>
  <p:slideViewPr>
    <p:cSldViewPr>
      <p:cViewPr varScale="1">
        <p:scale>
          <a:sx n="50" d="100"/>
          <a:sy n="50" d="100"/>
        </p:scale>
        <p:origin x="-1074" y="-9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D7F61847-A3F1-4994-A9CB-9C035782E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55BE6221-0057-4A74-8E3C-B8B2D3110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54850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109700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645509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2194011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742514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91017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39520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88023" algn="l" defTabSz="10970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9835" y="2983230"/>
            <a:ext cx="10881931" cy="2057400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9669" y="5440680"/>
            <a:ext cx="8962263" cy="245364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 algn="ctr">
              <a:buNone/>
              <a:defRPr sz="2800"/>
            </a:lvl1pPr>
            <a:lvl2pPr marL="548503" indent="0" algn="ctr">
              <a:buNone/>
              <a:defRPr/>
            </a:lvl2pPr>
            <a:lvl3pPr marL="1097006" indent="0" algn="ctr">
              <a:buNone/>
              <a:defRPr/>
            </a:lvl3pPr>
            <a:lvl4pPr marL="1645509" indent="0" algn="ctr">
              <a:buNone/>
              <a:defRPr/>
            </a:lvl4pPr>
            <a:lvl5pPr marL="2194011" indent="0" algn="ctr">
              <a:buNone/>
              <a:defRPr/>
            </a:lvl5pPr>
            <a:lvl6pPr marL="2742514" indent="0" algn="ctr">
              <a:buNone/>
              <a:defRPr/>
            </a:lvl6pPr>
            <a:lvl7pPr marL="3291017" indent="0" algn="ctr">
              <a:buNone/>
              <a:defRPr/>
            </a:lvl7pPr>
            <a:lvl8pPr marL="3839520" indent="0" algn="ctr">
              <a:buNone/>
              <a:defRPr/>
            </a:lvl8pPr>
            <a:lvl9pPr marL="4388023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2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890" y="2240281"/>
            <a:ext cx="11521821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 defTabSz="993775">
              <a:defRPr sz="1800"/>
            </a:lvl3pPr>
            <a:lvl4pPr marL="1346200" indent="-436563">
              <a:defRPr sz="1800"/>
            </a:lvl4pPr>
            <a:lvl5pPr marL="1793875" indent="-436563"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1"/>
            <a:ext cx="11521821" cy="1209734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890" y="2240281"/>
            <a:ext cx="5669498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30225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2214" y="2240281"/>
            <a:ext cx="5669497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1"/>
            <a:ext cx="11521821" cy="1209734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890" y="2280994"/>
            <a:ext cx="3600401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30225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600" y="2280994"/>
            <a:ext cx="3600400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8561040" y="2280994"/>
            <a:ext cx="3600400" cy="633603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2000"/>
            </a:lvl2pPr>
            <a:lvl3pPr marL="896938" indent="-387350">
              <a:defRPr sz="16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2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890" y="2148841"/>
            <a:ext cx="5656167" cy="895350"/>
          </a:xfrm>
          <a:prstGeom prst="rect">
            <a:avLst/>
          </a:prstGeom>
        </p:spPr>
        <p:txBody>
          <a:bodyPr lIns="109701" tIns="54850" rIns="109701" bIns="54850" anchor="b"/>
          <a:lstStyle>
            <a:lvl1pPr marL="0" indent="0">
              <a:buNone/>
              <a:defRPr sz="2400" b="1"/>
            </a:lvl1pPr>
            <a:lvl2pPr marL="548503" indent="0">
              <a:buNone/>
              <a:defRPr sz="2400" b="1"/>
            </a:lvl2pPr>
            <a:lvl3pPr marL="1097006" indent="0">
              <a:buNone/>
              <a:defRPr sz="2200" b="1"/>
            </a:lvl3pPr>
            <a:lvl4pPr marL="1645509" indent="0">
              <a:buNone/>
              <a:defRPr sz="1900" b="1"/>
            </a:lvl4pPr>
            <a:lvl5pPr marL="2194011" indent="0">
              <a:buNone/>
              <a:defRPr sz="1900" b="1"/>
            </a:lvl5pPr>
            <a:lvl6pPr marL="2742514" indent="0">
              <a:buNone/>
              <a:defRPr sz="1900" b="1"/>
            </a:lvl6pPr>
            <a:lvl7pPr marL="3291017" indent="0">
              <a:buNone/>
              <a:defRPr sz="1900" b="1"/>
            </a:lvl7pPr>
            <a:lvl8pPr marL="3839520" indent="0">
              <a:buNone/>
              <a:defRPr sz="1900" b="1"/>
            </a:lvl8pPr>
            <a:lvl9pPr marL="4388023" indent="0">
              <a:buNone/>
              <a:defRPr sz="19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890" y="3044190"/>
            <a:ext cx="5656167" cy="553212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1800"/>
            </a:lvl2pPr>
            <a:lvl3pPr marL="896938" indent="-387350">
              <a:defRPr sz="18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640" y="2148841"/>
            <a:ext cx="5658070" cy="895350"/>
          </a:xfrm>
          <a:prstGeom prst="rect">
            <a:avLst/>
          </a:prstGeom>
        </p:spPr>
        <p:txBody>
          <a:bodyPr lIns="109701" tIns="54850" rIns="109701" bIns="54850" anchor="b"/>
          <a:lstStyle>
            <a:lvl1pPr marL="0" indent="0">
              <a:buNone/>
              <a:defRPr sz="2400" b="1"/>
            </a:lvl1pPr>
            <a:lvl2pPr marL="548503" indent="0">
              <a:buNone/>
              <a:defRPr sz="2400" b="1"/>
            </a:lvl2pPr>
            <a:lvl3pPr marL="1097006" indent="0">
              <a:buNone/>
              <a:defRPr sz="2200" b="1"/>
            </a:lvl3pPr>
            <a:lvl4pPr marL="1645509" indent="0">
              <a:buNone/>
              <a:defRPr sz="1900" b="1"/>
            </a:lvl4pPr>
            <a:lvl5pPr marL="2194011" indent="0">
              <a:buNone/>
              <a:defRPr sz="1900" b="1"/>
            </a:lvl5pPr>
            <a:lvl6pPr marL="2742514" indent="0">
              <a:buNone/>
              <a:defRPr sz="1900" b="1"/>
            </a:lvl6pPr>
            <a:lvl7pPr marL="3291017" indent="0">
              <a:buNone/>
              <a:defRPr sz="1900" b="1"/>
            </a:lvl7pPr>
            <a:lvl8pPr marL="3839520" indent="0">
              <a:buNone/>
              <a:defRPr sz="1900" b="1"/>
            </a:lvl8pPr>
            <a:lvl9pPr marL="4388023" indent="0">
              <a:buNone/>
              <a:defRPr sz="1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640" y="3044190"/>
            <a:ext cx="5658070" cy="5532120"/>
          </a:xfrm>
          <a:prstGeom prst="rect">
            <a:avLst/>
          </a:prstGeom>
        </p:spPr>
        <p:txBody>
          <a:bodyPr lIns="109701" tIns="54850" rIns="109701" bIns="54850"/>
          <a:lstStyle>
            <a:lvl1pPr marL="0" indent="0">
              <a:defRPr sz="2400"/>
            </a:lvl1pPr>
            <a:lvl2pPr marL="500063" indent="-500063">
              <a:defRPr sz="1800"/>
            </a:lvl2pPr>
            <a:lvl3pPr marL="896938" indent="-387350">
              <a:defRPr sz="1800"/>
            </a:lvl3pPr>
            <a:lvl4pPr marL="1346200" indent="-436563">
              <a:defRPr sz="1600"/>
            </a:lvl4pPr>
            <a:lvl5pPr marL="1793875" indent="-436563">
              <a:defRPr sz="16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90" y="220892"/>
            <a:ext cx="11521821" cy="1218635"/>
          </a:xfrm>
          <a:prstGeom prst="rect">
            <a:avLst/>
          </a:prstGeom>
        </p:spPr>
        <p:txBody>
          <a:bodyPr lIns="109701" tIns="54850" rIns="109701" bIns="54850"/>
          <a:lstStyle>
            <a:lvl1pPr>
              <a:defRPr sz="35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2310142" y="9207490"/>
            <a:ext cx="473217" cy="356993"/>
          </a:xfrm>
          <a:prstGeom prst="rect">
            <a:avLst/>
          </a:prstGeom>
          <a:noFill/>
        </p:spPr>
        <p:txBody>
          <a:bodyPr wrap="none" lIns="109701" tIns="54850" rIns="109701" bIns="54850" rtlCol="0">
            <a:spAutoFit/>
          </a:bodyPr>
          <a:lstStyle/>
          <a:p>
            <a:fld id="{1D72198B-5C37-4316-AF1B-174FD6C2182E}" type="slidenum">
              <a:rPr lang="en-GB" sz="1600" smtClean="0"/>
              <a:pPr/>
              <a:t>‹#›</a:t>
            </a:fld>
            <a:endParaRPr lang="en-GB" sz="1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9" r:id="rId4"/>
    <p:sldLayoutId id="2147483656" r:id="rId5"/>
    <p:sldLayoutId id="2147483657" r:id="rId6"/>
    <p:sldLayoutId id="2147483658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5pPr>
      <a:lvl6pPr marL="548503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6pPr>
      <a:lvl7pPr marL="1097006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7pPr>
      <a:lvl8pPr marL="1645509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8pPr>
      <a:lvl9pPr marL="2194011" algn="l" rtl="0" fontAlgn="base">
        <a:spcBef>
          <a:spcPct val="0"/>
        </a:spcBef>
        <a:spcAft>
          <a:spcPct val="0"/>
        </a:spcAft>
        <a:defRPr sz="4200" b="1">
          <a:solidFill>
            <a:srgbClr val="990000"/>
          </a:solidFill>
          <a:latin typeface="Arial" charset="0"/>
          <a:ea typeface="宋体" pitchFamily="2" charset="-122"/>
        </a:defRPr>
      </a:lvl9pPr>
    </p:titleStyle>
    <p:bodyStyle>
      <a:lvl1pPr marL="411377" indent="-411377" algn="l" rtl="0" eaLnBrk="0" fontAlgn="base" hangingPunct="0">
        <a:spcBef>
          <a:spcPct val="70000"/>
        </a:spcBef>
        <a:spcAft>
          <a:spcPct val="0"/>
        </a:spcAft>
        <a:defRPr sz="3000" b="1">
          <a:solidFill>
            <a:schemeClr val="tx1"/>
          </a:solidFill>
          <a:latin typeface="+mn-lt"/>
          <a:ea typeface="+mn-ea"/>
          <a:cs typeface="+mn-cs"/>
        </a:defRPr>
      </a:lvl1pPr>
      <a:lvl2pPr marL="1049393" indent="-500890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639796" indent="-388523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+mn-lt"/>
          <a:ea typeface="+mn-ea"/>
        </a:defRPr>
      </a:lvl3pPr>
      <a:lvl4pPr marL="2293047" indent="-43804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946299" indent="-43804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3494802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4043305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4591807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5140310" indent="-43804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503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006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5509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4011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2514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1017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9520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8023" algn="l" defTabSz="1097006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"/>
          <p:cNvSpPr>
            <a:spLocks noGrp="1"/>
          </p:cNvSpPr>
          <p:nvPr>
            <p:ph type="ctrTitle"/>
          </p:nvPr>
        </p:nvSpPr>
        <p:spPr bwMode="auto">
          <a:xfrm>
            <a:off x="959835" y="2983230"/>
            <a:ext cx="11142302" cy="2057400"/>
          </a:xfrm>
          <a:noFill/>
          <a:ln>
            <a:miter lim="800000"/>
            <a:headEnd/>
            <a:tailEnd/>
          </a:ln>
        </p:spPr>
        <p:txBody>
          <a:bodyPr vert="horz" wrap="square" lIns="109701" tIns="54850" rIns="109701" bIns="5485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DRNI Examples and DAS position</a:t>
            </a:r>
            <a:endParaRPr lang="en-GB" dirty="0" smtClean="0"/>
          </a:p>
        </p:txBody>
      </p:sp>
      <p:sp>
        <p:nvSpPr>
          <p:cNvPr id="1027" name="Subtitle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109701" tIns="54850" rIns="109701" bIns="5485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Maarten Vissers</a:t>
            </a:r>
          </a:p>
          <a:p>
            <a:pPr eaLnBrk="1" hangingPunct="1"/>
            <a:r>
              <a:rPr lang="en-US" dirty="0" smtClean="0"/>
              <a:t>2011-08-10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 bwMode="auto">
          <a:xfrm>
            <a:off x="1648272" y="5016624"/>
            <a:ext cx="2016224" cy="158417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5104656" y="5016624"/>
            <a:ext cx="2304256" cy="187220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 rot="16200000">
            <a:off x="2728392" y="6132748"/>
            <a:ext cx="576064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PB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 rot="16200000">
            <a:off x="1972308" y="6132748"/>
            <a:ext cx="576064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PB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176664" y="7248872"/>
            <a:ext cx="2160240" cy="187220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PBB-TEN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9353128" y="7248872"/>
            <a:ext cx="2376264" cy="187220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648272" y="7248872"/>
            <a:ext cx="2016224" cy="187220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9281120" y="5016624"/>
            <a:ext cx="2376264" cy="18002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 rot="16200000">
            <a:off x="9569152" y="7608912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 rot="16200000">
            <a:off x="10361240" y="7608912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 rot="16200000">
            <a:off x="9605156" y="6132748"/>
            <a:ext cx="1008112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 rot="16200000">
            <a:off x="10397244" y="6132748"/>
            <a:ext cx="1008112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31262" y="4368552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1</a:t>
            </a:r>
            <a:endParaRPr lang="en-GB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6103670" y="4370293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2</a:t>
            </a:r>
            <a:endParaRPr lang="en-GB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10217224" y="4370293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3</a:t>
            </a:r>
            <a:endParaRPr lang="en-GB" sz="3600" dirty="0"/>
          </a:p>
        </p:txBody>
      </p:sp>
      <p:sp>
        <p:nvSpPr>
          <p:cNvPr id="20" name="Rectangle 19"/>
          <p:cNvSpPr/>
          <p:nvPr/>
        </p:nvSpPr>
        <p:spPr bwMode="auto">
          <a:xfrm rot="16200000">
            <a:off x="2512368" y="7608912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 rot="16200000">
            <a:off x="1720280" y="7608912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 rot="16200000">
            <a:off x="5320680" y="6168752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 rot="16200000">
            <a:off x="6112768" y="6168753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 rot="16200000">
            <a:off x="5320680" y="7608912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 rot="16200000">
            <a:off x="6112768" y="7608913"/>
            <a:ext cx="1080120" cy="36004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1936304" y="6384776"/>
            <a:ext cx="1440160" cy="1152128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Arial" charset="0"/>
              </a:rPr>
              <a:t>DRNI</a:t>
            </a:r>
            <a:endParaRPr lang="en-GB" dirty="0" smtClean="0">
              <a:latin typeface="Arial" charset="0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9785176" y="6528792"/>
            <a:ext cx="1440160" cy="1008112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Arial" charset="0"/>
              </a:rPr>
              <a:t>DRNI</a:t>
            </a:r>
            <a:endParaRPr lang="en-GB" dirty="0" smtClean="0">
              <a:latin typeface="Arial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5536704" y="6600800"/>
            <a:ext cx="1440160" cy="936104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dirty="0" smtClean="0">
                <a:latin typeface="Arial" charset="0"/>
              </a:rPr>
              <a:t>DRNI</a:t>
            </a:r>
            <a:endParaRPr lang="en-GB" dirty="0" smtClean="0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Three examples</a:t>
            </a:r>
            <a:endParaRPr lang="en-GB" dirty="0"/>
          </a:p>
        </p:txBody>
      </p:sp>
      <p:sp>
        <p:nvSpPr>
          <p:cNvPr id="31" name="Content Placeholder 3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DRNI between a PBN and a PBBN is established between two PB nodes and two IB-BEB nodes</a:t>
            </a:r>
            <a:endParaRPr lang="en-GB" dirty="0"/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DRNI between a PBBN and a PBB-TEN is established between four IB-BEB nodes</a:t>
            </a:r>
            <a:endParaRPr lang="en-GB" dirty="0"/>
          </a:p>
        </p:txBody>
      </p:sp>
      <p:sp>
        <p:nvSpPr>
          <p:cNvPr id="33" name="Content Placeholder 32"/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 smtClean="0"/>
              <a:t>DRNI between two PBBNs is established between four B-BEB nodes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39890" y="1488906"/>
            <a:ext cx="11521821" cy="7704182"/>
          </a:xfrm>
        </p:spPr>
        <p:txBody>
          <a:bodyPr/>
          <a:lstStyle/>
          <a:p>
            <a:r>
              <a:rPr lang="en-US" dirty="0" smtClean="0"/>
              <a:t>The following slides present the three examples by means of their node models with </a:t>
            </a:r>
          </a:p>
          <a:p>
            <a:pPr lvl="1"/>
            <a:r>
              <a:rPr lang="en-US" dirty="0" smtClean="0"/>
              <a:t>Port and Relay functions </a:t>
            </a:r>
          </a:p>
          <a:p>
            <a:pPr lvl="1"/>
            <a:r>
              <a:rPr lang="en-US" dirty="0" smtClean="0"/>
              <a:t>Clause 6, 8 and 19 shims</a:t>
            </a:r>
          </a:p>
          <a:p>
            <a:r>
              <a:rPr lang="en-US" dirty="0" smtClean="0"/>
              <a:t>The objective is to determine where the Distributed Link Aggregation Sublayer (DAS) belongs in the stack of clause 6/8/19 shims</a:t>
            </a:r>
          </a:p>
          <a:p>
            <a:pPr lvl="1"/>
            <a:r>
              <a:rPr lang="en-US" dirty="0" smtClean="0"/>
              <a:t>802.1AX specifies the LAG sublayer as a client of the MAC Sublayer; the LAG sublayer is bound by one upper MAC SAP and multiple lower MAC SAPs</a:t>
            </a:r>
          </a:p>
          <a:p>
            <a:pPr lvl="1"/>
            <a:r>
              <a:rPr lang="en-US" dirty="0" smtClean="0"/>
              <a:t>In an 802.1D bridge the LAG sublayer would be located below the MAC Relay, presenting the set of true ISS SAPs as one (virtual) ISS SAP to the Relay; the LAG sublayer is then bound by one upper (virtual) ISS SAP and multiple lower ISS SAPs </a:t>
            </a:r>
          </a:p>
          <a:p>
            <a:pPr lvl="2"/>
            <a:r>
              <a:rPr lang="en-US" i="1" dirty="0" smtClean="0"/>
              <a:t>Discussion</a:t>
            </a:r>
            <a:r>
              <a:rPr lang="en-US" dirty="0" smtClean="0"/>
              <a:t>: The upper ISS SAP can not be used to instantiate UP/DOWN MEPs and MIPs, as this SAP is a virtual SAP located inside the bridge’s ‘switch fabric’</a:t>
            </a:r>
          </a:p>
          <a:p>
            <a:pPr lvl="1"/>
            <a:r>
              <a:rPr lang="en-US" dirty="0" smtClean="0"/>
              <a:t>In an 802.1Q bridge the LAG sublayer should in analogy be located below the MAC Relay, presenting the set of true EISS SAPs as one (virtual) EISS SAP to the Relay; the LAG sublayer is then bound by one upper (virtual) EISS SAP and multiple lower EISS SAPs</a:t>
            </a:r>
          </a:p>
          <a:p>
            <a:pPr lvl="2"/>
            <a:r>
              <a:rPr lang="en-US" i="1" dirty="0" smtClean="0"/>
              <a:t>Discussion</a:t>
            </a:r>
            <a:r>
              <a:rPr lang="en-US" dirty="0" smtClean="0"/>
              <a:t>: The upper EISS SAP can not be used to instantiate UP/DOWN MEPs and MIPs, as this SAP is a virtual SAP located inside the bridge’s ‘switch fabric’</a:t>
            </a:r>
          </a:p>
          <a:p>
            <a:pPr lvl="1"/>
            <a:r>
              <a:rPr lang="en-US" dirty="0" smtClean="0"/>
              <a:t>Clause 22 of 802.1Q-2011 specifies that the LAG Sublayer is located at the ISS SAP, not at the EISS SAP; it specifies that per VID UP/DOWN MEPs and MIPs can be instantiated between MAC Relay and LAG Sublayer and that only a Link Down MEP can be instantiated below the LAG sublayer.</a:t>
            </a:r>
          </a:p>
          <a:p>
            <a:pPr lvl="1"/>
            <a:r>
              <a:rPr lang="en-US" dirty="0" smtClean="0"/>
              <a:t>DRNI however requires that each service instance passes through an UP MEP just before handing the service frames to the E-NNI link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6" name="Straight Connector 175"/>
          <p:cNvCxnSpPr/>
          <p:nvPr/>
        </p:nvCxnSpPr>
        <p:spPr bwMode="auto">
          <a:xfrm>
            <a:off x="10228110" y="1664909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Rounded Rectangle 1"/>
          <p:cNvSpPr/>
          <p:nvPr/>
        </p:nvSpPr>
        <p:spPr bwMode="auto">
          <a:xfrm>
            <a:off x="439043" y="2168252"/>
            <a:ext cx="6624736" cy="216024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439043" y="5408612"/>
            <a:ext cx="6624736" cy="364046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 rot="16200000">
            <a:off x="1627174" y="2564297"/>
            <a:ext cx="1224136" cy="2304256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PB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 rot="5400000" flipH="1">
            <a:off x="4507495" y="2564297"/>
            <a:ext cx="1224136" cy="2304256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PB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 rot="16200000">
            <a:off x="907094" y="5588632"/>
            <a:ext cx="2664296" cy="2304257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3400" y="48072"/>
            <a:ext cx="9604375" cy="101552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PBN – DRNI – PBBN</a:t>
            </a:r>
            <a:endParaRPr kumimoji="0" lang="en-GB" sz="42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79202" y="404046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375146" y="3464397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383258" y="404046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87314" y="404046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75146" y="310435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879202" y="310435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383258" y="310435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887314" y="310435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039443" y="404046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543499" y="404046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039443" y="3464397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</a:t>
            </a:r>
            <a:r>
              <a:rPr kumimoji="0" lang="en-US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047555" y="404046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039443" y="310435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543499" y="310435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047555" y="310435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551611" y="310435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1375146" y="634471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1879202" y="634471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375146" y="5768653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383258" y="634471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887314" y="634471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879202" y="540861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383258" y="540861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887314" y="540861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375146" y="7208813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B-VLAN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1375146" y="684877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879202" y="684877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383258" y="684877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887314" y="684877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375146" y="778487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1879202" y="778487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2383258" y="778487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887314" y="778487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1" name="Straight Connector 40"/>
          <p:cNvCxnSpPr>
            <a:stCxn id="24" idx="2"/>
            <a:endCxn id="33" idx="0"/>
          </p:cNvCxnSpPr>
          <p:nvPr/>
        </p:nvCxnSpPr>
        <p:spPr bwMode="auto">
          <a:xfrm>
            <a:off x="1591170" y="6632749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25" idx="2"/>
            <a:endCxn id="34" idx="0"/>
          </p:cNvCxnSpPr>
          <p:nvPr/>
        </p:nvCxnSpPr>
        <p:spPr bwMode="auto">
          <a:xfrm>
            <a:off x="2095226" y="6632749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27" idx="2"/>
            <a:endCxn id="35" idx="0"/>
          </p:cNvCxnSpPr>
          <p:nvPr/>
        </p:nvCxnSpPr>
        <p:spPr bwMode="auto">
          <a:xfrm>
            <a:off x="2599282" y="6632749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28" idx="2"/>
            <a:endCxn id="36" idx="0"/>
          </p:cNvCxnSpPr>
          <p:nvPr/>
        </p:nvCxnSpPr>
        <p:spPr bwMode="auto">
          <a:xfrm>
            <a:off x="3103338" y="6632749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44"/>
          <p:cNvSpPr/>
          <p:nvPr/>
        </p:nvSpPr>
        <p:spPr bwMode="auto">
          <a:xfrm rot="5400000" flipH="1">
            <a:off x="3787415" y="5588634"/>
            <a:ext cx="2664296" cy="2304256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4039443" y="634471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4543499" y="634471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039443" y="5768654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047555" y="634471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551611" y="634471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4039443" y="540861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4543499" y="540861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5047555" y="540861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4039443" y="7208814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B-VLAN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4039443" y="68487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543499" y="68487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5047555" y="68487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5551611" y="68487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4039443" y="778487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4543499" y="778487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047555" y="778487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551611" y="778487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63" name="Straight Connector 62"/>
          <p:cNvCxnSpPr>
            <a:stCxn id="46" idx="2"/>
            <a:endCxn id="55" idx="0"/>
          </p:cNvCxnSpPr>
          <p:nvPr/>
        </p:nvCxnSpPr>
        <p:spPr bwMode="auto">
          <a:xfrm>
            <a:off x="4255467" y="663275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>
            <a:stCxn id="47" idx="2"/>
            <a:endCxn id="56" idx="0"/>
          </p:cNvCxnSpPr>
          <p:nvPr/>
        </p:nvCxnSpPr>
        <p:spPr bwMode="auto">
          <a:xfrm>
            <a:off x="4759523" y="663275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49" idx="2"/>
            <a:endCxn id="57" idx="0"/>
          </p:cNvCxnSpPr>
          <p:nvPr/>
        </p:nvCxnSpPr>
        <p:spPr bwMode="auto">
          <a:xfrm>
            <a:off x="5263579" y="663275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50" idx="2"/>
            <a:endCxn id="58" idx="0"/>
          </p:cNvCxnSpPr>
          <p:nvPr/>
        </p:nvCxnSpPr>
        <p:spPr bwMode="auto">
          <a:xfrm>
            <a:off x="5767635" y="6632748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11" idx="3"/>
            <a:endCxn id="16" idx="1"/>
          </p:cNvCxnSpPr>
          <p:nvPr/>
        </p:nvCxnSpPr>
        <p:spPr bwMode="auto">
          <a:xfrm>
            <a:off x="3319362" y="4184477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stCxn id="31" idx="3"/>
            <a:endCxn id="51" idx="1"/>
          </p:cNvCxnSpPr>
          <p:nvPr/>
        </p:nvCxnSpPr>
        <p:spPr bwMode="auto">
          <a:xfrm>
            <a:off x="3319362" y="5552629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10" idx="2"/>
            <a:endCxn id="52" idx="0"/>
          </p:cNvCxnSpPr>
          <p:nvPr/>
        </p:nvCxnSpPr>
        <p:spPr bwMode="auto">
          <a:xfrm>
            <a:off x="2599282" y="4328493"/>
            <a:ext cx="2160241" cy="108012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>
            <a:stCxn id="17" idx="2"/>
            <a:endCxn id="30" idx="0"/>
          </p:cNvCxnSpPr>
          <p:nvPr/>
        </p:nvCxnSpPr>
        <p:spPr bwMode="auto">
          <a:xfrm flipH="1">
            <a:off x="2599282" y="4328493"/>
            <a:ext cx="2160241" cy="10801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19" idx="2"/>
            <a:endCxn id="53" idx="0"/>
          </p:cNvCxnSpPr>
          <p:nvPr/>
        </p:nvCxnSpPr>
        <p:spPr bwMode="auto">
          <a:xfrm>
            <a:off x="5263579" y="4328493"/>
            <a:ext cx="0" cy="108012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8" idx="2"/>
            <a:endCxn id="29" idx="0"/>
          </p:cNvCxnSpPr>
          <p:nvPr/>
        </p:nvCxnSpPr>
        <p:spPr bwMode="auto">
          <a:xfrm>
            <a:off x="2095226" y="4328493"/>
            <a:ext cx="0" cy="10801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endCxn id="12" idx="0"/>
          </p:cNvCxnSpPr>
          <p:nvPr/>
        </p:nvCxnSpPr>
        <p:spPr bwMode="auto">
          <a:xfrm>
            <a:off x="1591170" y="2744316"/>
            <a:ext cx="0" cy="3600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endCxn id="13" idx="0"/>
          </p:cNvCxnSpPr>
          <p:nvPr/>
        </p:nvCxnSpPr>
        <p:spPr bwMode="auto">
          <a:xfrm>
            <a:off x="2095226" y="2744316"/>
            <a:ext cx="0" cy="3600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>
            <a:endCxn id="14" idx="0"/>
          </p:cNvCxnSpPr>
          <p:nvPr/>
        </p:nvCxnSpPr>
        <p:spPr bwMode="auto">
          <a:xfrm>
            <a:off x="2599282" y="2744316"/>
            <a:ext cx="0" cy="3600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21" idx="0"/>
          </p:cNvCxnSpPr>
          <p:nvPr/>
        </p:nvCxnSpPr>
        <p:spPr bwMode="auto">
          <a:xfrm flipV="1">
            <a:off x="4759523" y="2744316"/>
            <a:ext cx="0" cy="3600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>
            <a:stCxn id="22" idx="0"/>
          </p:cNvCxnSpPr>
          <p:nvPr/>
        </p:nvCxnSpPr>
        <p:spPr bwMode="auto">
          <a:xfrm flipV="1">
            <a:off x="5263579" y="2744316"/>
            <a:ext cx="0" cy="3600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>
            <a:stCxn id="23" idx="0"/>
          </p:cNvCxnSpPr>
          <p:nvPr/>
        </p:nvCxnSpPr>
        <p:spPr bwMode="auto">
          <a:xfrm flipV="1">
            <a:off x="5767635" y="2744316"/>
            <a:ext cx="0" cy="3600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>
            <a:stCxn id="37" idx="2"/>
          </p:cNvCxnSpPr>
          <p:nvPr/>
        </p:nvCxnSpPr>
        <p:spPr bwMode="auto">
          <a:xfrm>
            <a:off x="1591170" y="8072909"/>
            <a:ext cx="1" cy="3600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>
            <a:stCxn id="38" idx="2"/>
          </p:cNvCxnSpPr>
          <p:nvPr/>
        </p:nvCxnSpPr>
        <p:spPr bwMode="auto">
          <a:xfrm>
            <a:off x="2095226" y="8072909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stCxn id="39" idx="2"/>
          </p:cNvCxnSpPr>
          <p:nvPr/>
        </p:nvCxnSpPr>
        <p:spPr bwMode="auto">
          <a:xfrm>
            <a:off x="2599282" y="8072909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>
            <a:stCxn id="59" idx="1"/>
            <a:endCxn id="40" idx="3"/>
          </p:cNvCxnSpPr>
          <p:nvPr/>
        </p:nvCxnSpPr>
        <p:spPr bwMode="auto">
          <a:xfrm flipH="1" flipV="1">
            <a:off x="3319362" y="7928893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endCxn id="60" idx="2"/>
          </p:cNvCxnSpPr>
          <p:nvPr/>
        </p:nvCxnSpPr>
        <p:spPr bwMode="auto">
          <a:xfrm flipH="1" flipV="1">
            <a:off x="4759523" y="8072910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>
            <a:endCxn id="61" idx="2"/>
          </p:cNvCxnSpPr>
          <p:nvPr/>
        </p:nvCxnSpPr>
        <p:spPr bwMode="auto">
          <a:xfrm flipH="1" flipV="1">
            <a:off x="5263579" y="8072910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endCxn id="62" idx="2"/>
          </p:cNvCxnSpPr>
          <p:nvPr/>
        </p:nvCxnSpPr>
        <p:spPr bwMode="auto">
          <a:xfrm flipH="1" flipV="1">
            <a:off x="5767635" y="8072910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>
            <a:stCxn id="15" idx="3"/>
            <a:endCxn id="20" idx="1"/>
          </p:cNvCxnSpPr>
          <p:nvPr/>
        </p:nvCxnSpPr>
        <p:spPr bwMode="auto">
          <a:xfrm>
            <a:off x="3319362" y="3248373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Rounded Rectangle 86"/>
          <p:cNvSpPr/>
          <p:nvPr/>
        </p:nvSpPr>
        <p:spPr bwMode="auto">
          <a:xfrm>
            <a:off x="1231131" y="3824436"/>
            <a:ext cx="4968552" cy="2088232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515195" y="3917397"/>
            <a:ext cx="3802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GB" dirty="0"/>
          </a:p>
        </p:txBody>
      </p:sp>
      <p:sp>
        <p:nvSpPr>
          <p:cNvPr id="89" name="TextBox 88"/>
          <p:cNvSpPr txBox="1"/>
          <p:nvPr/>
        </p:nvSpPr>
        <p:spPr>
          <a:xfrm>
            <a:off x="3535387" y="5291598"/>
            <a:ext cx="3802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GB" dirty="0"/>
          </a:p>
        </p:txBody>
      </p:sp>
      <p:sp>
        <p:nvSpPr>
          <p:cNvPr id="90" name="Rectangle 89"/>
          <p:cNvSpPr/>
          <p:nvPr/>
        </p:nvSpPr>
        <p:spPr bwMode="auto">
          <a:xfrm>
            <a:off x="7279803" y="2888332"/>
            <a:ext cx="295232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S-VLAN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8287915" y="33923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8287915" y="36084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8287915" y="38244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8287915" y="40404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8287915" y="42564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287915" y="44725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279803" y="33923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7279803" y="36084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7279803" y="38244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7279803" y="40404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7279803" y="42564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7279803" y="44725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9296027" y="33923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9296027" y="36084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9296027" y="38244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9296027" y="40404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9296027" y="42564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9296027" y="44725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9296027" y="26723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19.2,19.3,19.5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9296027" y="24562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9296027" y="22402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9296027" y="20242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9296027" y="18082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9296027" y="15921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7279803" y="62007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7279803" y="59846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7279803" y="57686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7279803" y="55526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7279803" y="53366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7279803" y="51205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8287915" y="62007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8287915" y="59846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8287915" y="57686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8287915" y="55526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8287915" y="53366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8287915" y="51205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9296027" y="62007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9296027" y="59846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9296027" y="57686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9296027" y="55526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9296027" y="53366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9296027" y="51205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7279803" y="6416724"/>
            <a:ext cx="295232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S-VLAN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9296027" y="69207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9296027" y="71368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9296027" y="73528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9296027" y="77848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8" name="Straight Connector 137"/>
          <p:cNvCxnSpPr>
            <a:stCxn id="102" idx="2"/>
            <a:endCxn id="120" idx="0"/>
          </p:cNvCxnSpPr>
          <p:nvPr/>
        </p:nvCxnSpPr>
        <p:spPr bwMode="auto">
          <a:xfrm>
            <a:off x="7747855" y="4688532"/>
            <a:ext cx="0" cy="43204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>
            <a:stCxn id="96" idx="2"/>
          </p:cNvCxnSpPr>
          <p:nvPr/>
        </p:nvCxnSpPr>
        <p:spPr bwMode="auto">
          <a:xfrm>
            <a:off x="8755967" y="4688532"/>
            <a:ext cx="2196244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/>
          <p:cNvCxnSpPr>
            <a:endCxn id="126" idx="0"/>
          </p:cNvCxnSpPr>
          <p:nvPr/>
        </p:nvCxnSpPr>
        <p:spPr bwMode="auto">
          <a:xfrm flipH="1">
            <a:off x="8755967" y="4760540"/>
            <a:ext cx="2196244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Rectangle 142"/>
          <p:cNvSpPr/>
          <p:nvPr/>
        </p:nvSpPr>
        <p:spPr bwMode="auto">
          <a:xfrm>
            <a:off x="9296027" y="75688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8287915" y="69207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8287915" y="71368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8287915" y="73528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8287915" y="77848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8287915" y="75688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7279803" y="69207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279803" y="71368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7279803" y="73528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7279803" y="77848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7279803" y="75688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5" name="Rounded Rectangle 154"/>
          <p:cNvSpPr/>
          <p:nvPr/>
        </p:nvSpPr>
        <p:spPr bwMode="auto">
          <a:xfrm>
            <a:off x="6703739" y="3248372"/>
            <a:ext cx="4464496" cy="3312368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</a:p>
        </p:txBody>
      </p:sp>
      <p:cxnSp>
        <p:nvCxnSpPr>
          <p:cNvPr id="156" name="Straight Connector 155"/>
          <p:cNvCxnSpPr/>
          <p:nvPr/>
        </p:nvCxnSpPr>
        <p:spPr bwMode="auto">
          <a:xfrm>
            <a:off x="7783859" y="80009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Connector 156"/>
          <p:cNvCxnSpPr/>
          <p:nvPr/>
        </p:nvCxnSpPr>
        <p:spPr bwMode="auto">
          <a:xfrm>
            <a:off x="8791971" y="80009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/>
          <p:cNvCxnSpPr/>
          <p:nvPr/>
        </p:nvCxnSpPr>
        <p:spPr bwMode="auto">
          <a:xfrm>
            <a:off x="9800083" y="800090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Rectangle 158"/>
          <p:cNvSpPr/>
          <p:nvPr/>
        </p:nvSpPr>
        <p:spPr bwMode="auto">
          <a:xfrm>
            <a:off x="9296027" y="82169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8287915" y="82169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7279803" y="82169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9296027" y="84329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8287915" y="84329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7279803" y="84329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9296027" y="86489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8287915" y="86489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7279803" y="86489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10362319" y="1722254"/>
            <a:ext cx="244719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The Intra-DAS link can be supported by a link (solid line) in the carrier domain (top) or a dedicated link (dotted line) within the DRNI area (bottom)</a:t>
            </a:r>
            <a:endParaRPr lang="en-GB" sz="2000" dirty="0">
              <a:solidFill>
                <a:srgbClr val="C00000"/>
              </a:solidFill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8417024" y="4606642"/>
            <a:ext cx="7617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OR</a:t>
            </a:r>
            <a:endParaRPr lang="en-GB" dirty="0">
              <a:solidFill>
                <a:srgbClr val="C00000"/>
              </a:solidFill>
            </a:endParaRPr>
          </a:p>
        </p:txBody>
      </p:sp>
      <p:grpSp>
        <p:nvGrpSpPr>
          <p:cNvPr id="184" name="Group 183"/>
          <p:cNvGrpSpPr/>
          <p:nvPr/>
        </p:nvGrpSpPr>
        <p:grpSpPr>
          <a:xfrm>
            <a:off x="7280728" y="5212835"/>
            <a:ext cx="4137305" cy="1346783"/>
            <a:chOff x="7280728" y="5212835"/>
            <a:chExt cx="4137305" cy="1346783"/>
          </a:xfrm>
        </p:grpSpPr>
        <p:sp>
          <p:nvSpPr>
            <p:cNvPr id="174" name="Rectangle 173"/>
            <p:cNvSpPr/>
            <p:nvPr/>
          </p:nvSpPr>
          <p:spPr bwMode="auto">
            <a:xfrm>
              <a:off x="7280728" y="6343594"/>
              <a:ext cx="2949863" cy="21602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9" name="Freeform 178"/>
            <p:cNvSpPr/>
            <p:nvPr/>
          </p:nvSpPr>
          <p:spPr bwMode="auto">
            <a:xfrm>
              <a:off x="9785176" y="5212835"/>
              <a:ext cx="1632857" cy="1153885"/>
            </a:xfrm>
            <a:custGeom>
              <a:avLst/>
              <a:gdLst>
                <a:gd name="connsiteX0" fmla="*/ 3629 w 1632857"/>
                <a:gd name="connsiteY0" fmla="*/ 1153885 h 1153885"/>
                <a:gd name="connsiteX1" fmla="*/ 0 w 1632857"/>
                <a:gd name="connsiteY1" fmla="*/ 0 h 1153885"/>
                <a:gd name="connsiteX2" fmla="*/ 1632857 w 1632857"/>
                <a:gd name="connsiteY2" fmla="*/ 3628 h 1153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32857" h="1153885">
                  <a:moveTo>
                    <a:pt x="3629" y="1153885"/>
                  </a:moveTo>
                  <a:cubicBezTo>
                    <a:pt x="2419" y="769257"/>
                    <a:pt x="1210" y="384628"/>
                    <a:pt x="0" y="0"/>
                  </a:cubicBezTo>
                  <a:lnTo>
                    <a:pt x="1632857" y="3628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10227623" y="5223410"/>
              <a:ext cx="11304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Intra-DAS</a:t>
              </a:r>
              <a:endParaRPr lang="en-GB" sz="1600" dirty="0">
                <a:solidFill>
                  <a:srgbClr val="C00000"/>
                </a:solidFill>
              </a:endParaRPr>
            </a:p>
          </p:txBody>
        </p:sp>
      </p:grpSp>
      <p:cxnSp>
        <p:nvCxnSpPr>
          <p:cNvPr id="181" name="Straight Connector 180"/>
          <p:cNvCxnSpPr/>
          <p:nvPr/>
        </p:nvCxnSpPr>
        <p:spPr bwMode="auto">
          <a:xfrm>
            <a:off x="10239169" y="5232648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181"/>
          <p:cNvCxnSpPr/>
          <p:nvPr/>
        </p:nvCxnSpPr>
        <p:spPr bwMode="auto">
          <a:xfrm>
            <a:off x="10231854" y="4559649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186" name="Group 185"/>
          <p:cNvGrpSpPr/>
          <p:nvPr/>
        </p:nvGrpSpPr>
        <p:grpSpPr>
          <a:xfrm>
            <a:off x="7276772" y="1358379"/>
            <a:ext cx="4135085" cy="2103759"/>
            <a:chOff x="7276772" y="1358379"/>
            <a:chExt cx="4135085" cy="2103759"/>
          </a:xfrm>
        </p:grpSpPr>
        <p:sp>
          <p:nvSpPr>
            <p:cNvPr id="171" name="Rectangle 170"/>
            <p:cNvSpPr/>
            <p:nvPr/>
          </p:nvSpPr>
          <p:spPr bwMode="auto">
            <a:xfrm>
              <a:off x="7276772" y="3246114"/>
              <a:ext cx="1944216" cy="21602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2" name="Rectangle 171"/>
            <p:cNvSpPr/>
            <p:nvPr/>
          </p:nvSpPr>
          <p:spPr bwMode="auto">
            <a:xfrm>
              <a:off x="9298934" y="2838570"/>
              <a:ext cx="936104" cy="21602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7" name="Freeform 176"/>
            <p:cNvSpPr/>
            <p:nvPr/>
          </p:nvSpPr>
          <p:spPr bwMode="auto">
            <a:xfrm>
              <a:off x="9779000" y="1680029"/>
              <a:ext cx="1632857" cy="1153885"/>
            </a:xfrm>
            <a:custGeom>
              <a:avLst/>
              <a:gdLst>
                <a:gd name="connsiteX0" fmla="*/ 3629 w 1632857"/>
                <a:gd name="connsiteY0" fmla="*/ 1153885 h 1153885"/>
                <a:gd name="connsiteX1" fmla="*/ 0 w 1632857"/>
                <a:gd name="connsiteY1" fmla="*/ 0 h 1153885"/>
                <a:gd name="connsiteX2" fmla="*/ 1632857 w 1632857"/>
                <a:gd name="connsiteY2" fmla="*/ 3628 h 1153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32857" h="1153885">
                  <a:moveTo>
                    <a:pt x="3629" y="1153885"/>
                  </a:moveTo>
                  <a:cubicBezTo>
                    <a:pt x="2419" y="769257"/>
                    <a:pt x="1210" y="384628"/>
                    <a:pt x="0" y="0"/>
                  </a:cubicBezTo>
                  <a:lnTo>
                    <a:pt x="1632857" y="3628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10262287" y="1358379"/>
              <a:ext cx="11304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Intra-DAS</a:t>
              </a:r>
              <a:endParaRPr lang="en-GB" sz="1600" dirty="0">
                <a:solidFill>
                  <a:srgbClr val="C00000"/>
                </a:solidFill>
              </a:endParaRPr>
            </a:p>
          </p:txBody>
        </p:sp>
        <p:sp>
          <p:nvSpPr>
            <p:cNvPr id="185" name="Rectangle 184"/>
            <p:cNvSpPr/>
            <p:nvPr/>
          </p:nvSpPr>
          <p:spPr bwMode="auto">
            <a:xfrm>
              <a:off x="9137104" y="2837793"/>
              <a:ext cx="216024" cy="621161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87" name="TextBox 186"/>
          <p:cNvSpPr txBox="1"/>
          <p:nvPr/>
        </p:nvSpPr>
        <p:spPr>
          <a:xfrm rot="5400000" flipV="1">
            <a:off x="6920442" y="2142778"/>
            <a:ext cx="55496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PNP</a:t>
            </a:r>
            <a:endParaRPr lang="en-GB" sz="1400" dirty="0"/>
          </a:p>
        </p:txBody>
      </p:sp>
      <p:sp>
        <p:nvSpPr>
          <p:cNvPr id="188" name="TextBox 187"/>
          <p:cNvSpPr txBox="1"/>
          <p:nvPr/>
        </p:nvSpPr>
        <p:spPr>
          <a:xfrm rot="5400000" flipV="1">
            <a:off x="6915633" y="5567908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CNP</a:t>
            </a:r>
            <a:endParaRPr lang="en-GB" sz="1400" dirty="0"/>
          </a:p>
        </p:txBody>
      </p:sp>
      <p:sp>
        <p:nvSpPr>
          <p:cNvPr id="189" name="TextBox 188"/>
          <p:cNvSpPr txBox="1"/>
          <p:nvPr/>
        </p:nvSpPr>
        <p:spPr>
          <a:xfrm rot="5400000" flipV="1">
            <a:off x="6920442" y="3923233"/>
            <a:ext cx="55496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PNP</a:t>
            </a:r>
            <a:endParaRPr lang="en-GB" sz="1400" dirty="0"/>
          </a:p>
        </p:txBody>
      </p:sp>
      <p:sp>
        <p:nvSpPr>
          <p:cNvPr id="190" name="TextBox 189"/>
          <p:cNvSpPr txBox="1"/>
          <p:nvPr/>
        </p:nvSpPr>
        <p:spPr>
          <a:xfrm rot="5400000" flipV="1">
            <a:off x="6960517" y="7368108"/>
            <a:ext cx="47481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PIP</a:t>
            </a:r>
            <a:endParaRPr lang="en-GB" sz="1400" dirty="0"/>
          </a:p>
        </p:txBody>
      </p:sp>
      <p:sp>
        <p:nvSpPr>
          <p:cNvPr id="191" name="TextBox 190"/>
          <p:cNvSpPr txBox="1"/>
          <p:nvPr/>
        </p:nvSpPr>
        <p:spPr>
          <a:xfrm rot="5400000" flipV="1">
            <a:off x="6915633" y="8425767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CBP</a:t>
            </a:r>
            <a:endParaRPr lang="en-GB" sz="1400" dirty="0"/>
          </a:p>
        </p:txBody>
      </p:sp>
      <p:sp>
        <p:nvSpPr>
          <p:cNvPr id="192" name="Rectangle 191"/>
          <p:cNvSpPr/>
          <p:nvPr/>
        </p:nvSpPr>
        <p:spPr bwMode="auto">
          <a:xfrm>
            <a:off x="7279803" y="8861696"/>
            <a:ext cx="295232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TESI/ESP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 rot="10800000" flipV="1">
            <a:off x="655067" y="976063"/>
            <a:ext cx="6408712" cy="364046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" name="Rectangle 2"/>
          <p:cNvSpPr/>
          <p:nvPr/>
        </p:nvSpPr>
        <p:spPr bwMode="auto">
          <a:xfrm rot="5400000">
            <a:off x="4003440" y="2132246"/>
            <a:ext cx="2664296" cy="2304257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255468" y="3752426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 rot="10800000" flipV="1">
            <a:off x="4255468" y="2312266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B-VLAN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 rot="10800000" flipV="1">
            <a:off x="4255468" y="195222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 rot="16200000" flipH="1">
            <a:off x="1123119" y="2132245"/>
            <a:ext cx="2664296" cy="2304256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591171" y="3752425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 rot="10800000" flipV="1">
            <a:off x="1591171" y="339238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 rot="10800000" flipV="1">
            <a:off x="1591171" y="2312265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B-VLAN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 rot="10800000" flipV="1">
            <a:off x="1591171" y="288832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 rot="10800000" flipV="1">
            <a:off x="3103339" y="195222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 rot="10800000" flipV="1">
            <a:off x="1591171" y="195222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" name="Straight Connector 13"/>
          <p:cNvCxnSpPr>
            <a:stCxn id="9" idx="0"/>
            <a:endCxn id="11" idx="2"/>
          </p:cNvCxnSpPr>
          <p:nvPr/>
        </p:nvCxnSpPr>
        <p:spPr bwMode="auto">
          <a:xfrm flipV="1">
            <a:off x="1807195" y="3176361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12" idx="1"/>
            <a:endCxn id="6" idx="3"/>
          </p:cNvCxnSpPr>
          <p:nvPr/>
        </p:nvCxnSpPr>
        <p:spPr bwMode="auto">
          <a:xfrm>
            <a:off x="3535387" y="2096241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endCxn id="13" idx="0"/>
          </p:cNvCxnSpPr>
          <p:nvPr/>
        </p:nvCxnSpPr>
        <p:spPr bwMode="auto">
          <a:xfrm>
            <a:off x="1807194" y="1592186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ounded Rectangle 16"/>
          <p:cNvSpPr/>
          <p:nvPr/>
        </p:nvSpPr>
        <p:spPr bwMode="auto">
          <a:xfrm>
            <a:off x="655067" y="5696644"/>
            <a:ext cx="6408712" cy="364046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PBB-TEN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 rot="16200000">
            <a:off x="1123118" y="5876664"/>
            <a:ext cx="2664296" cy="2304257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707809" y="40655"/>
            <a:ext cx="10877567" cy="101552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PBBN – DRNI – PBB-TEN</a:t>
            </a:r>
            <a:endParaRPr kumimoji="0" lang="en-GB" sz="42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095226" y="432849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2599282" y="432849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103338" y="432849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255467" y="432849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759523" y="432849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263579" y="4328493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1591170" y="663274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095226" y="663274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1591170" y="6056685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599282" y="663274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103338" y="663274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095226" y="569664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599282" y="569664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103338" y="569664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591170" y="7496845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TESI/ESP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1591170" y="713680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095226" y="713680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599282" y="713680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103338" y="713680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1591170" y="807290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2095226" y="807290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2599282" y="807290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103338" y="8072909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3" name="Straight Connector 42"/>
          <p:cNvCxnSpPr>
            <a:stCxn id="26" idx="2"/>
            <a:endCxn id="35" idx="0"/>
          </p:cNvCxnSpPr>
          <p:nvPr/>
        </p:nvCxnSpPr>
        <p:spPr bwMode="auto">
          <a:xfrm>
            <a:off x="1807194" y="6920781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27" idx="2"/>
            <a:endCxn id="36" idx="0"/>
          </p:cNvCxnSpPr>
          <p:nvPr/>
        </p:nvCxnSpPr>
        <p:spPr bwMode="auto">
          <a:xfrm>
            <a:off x="2311250" y="6920781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29" idx="2"/>
            <a:endCxn id="37" idx="0"/>
          </p:cNvCxnSpPr>
          <p:nvPr/>
        </p:nvCxnSpPr>
        <p:spPr bwMode="auto">
          <a:xfrm>
            <a:off x="2815306" y="6920781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30" idx="2"/>
            <a:endCxn id="38" idx="0"/>
          </p:cNvCxnSpPr>
          <p:nvPr/>
        </p:nvCxnSpPr>
        <p:spPr bwMode="auto">
          <a:xfrm>
            <a:off x="3319362" y="6920781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ectangle 46"/>
          <p:cNvSpPr/>
          <p:nvPr/>
        </p:nvSpPr>
        <p:spPr bwMode="auto">
          <a:xfrm rot="5400000" flipH="1">
            <a:off x="4003439" y="5876666"/>
            <a:ext cx="2664296" cy="2304256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IB-BEB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255467" y="663275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759523" y="663275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255467" y="6056686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S-VLAN 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263579" y="663275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5767635" y="663274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255467" y="569664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4759523" y="569664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263579" y="569664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255467" y="7496846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TESI/ESP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255467" y="713680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4759523" y="713680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5263579" y="713680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5767635" y="713680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4255467" y="807291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4759523" y="807291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263579" y="807291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5767635" y="807291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65" name="Straight Connector 64"/>
          <p:cNvCxnSpPr>
            <a:stCxn id="48" idx="2"/>
            <a:endCxn id="57" idx="0"/>
          </p:cNvCxnSpPr>
          <p:nvPr/>
        </p:nvCxnSpPr>
        <p:spPr bwMode="auto">
          <a:xfrm>
            <a:off x="4471491" y="692078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49" idx="2"/>
            <a:endCxn id="58" idx="0"/>
          </p:cNvCxnSpPr>
          <p:nvPr/>
        </p:nvCxnSpPr>
        <p:spPr bwMode="auto">
          <a:xfrm>
            <a:off x="4975547" y="692078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51" idx="2"/>
            <a:endCxn id="59" idx="0"/>
          </p:cNvCxnSpPr>
          <p:nvPr/>
        </p:nvCxnSpPr>
        <p:spPr bwMode="auto">
          <a:xfrm>
            <a:off x="5479603" y="692078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stCxn id="52" idx="2"/>
            <a:endCxn id="60" idx="0"/>
          </p:cNvCxnSpPr>
          <p:nvPr/>
        </p:nvCxnSpPr>
        <p:spPr bwMode="auto">
          <a:xfrm>
            <a:off x="5983659" y="6920780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22" idx="3"/>
            <a:endCxn id="23" idx="1"/>
          </p:cNvCxnSpPr>
          <p:nvPr/>
        </p:nvCxnSpPr>
        <p:spPr bwMode="auto">
          <a:xfrm>
            <a:off x="3535386" y="4472509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>
            <a:stCxn id="33" idx="3"/>
            <a:endCxn id="53" idx="1"/>
          </p:cNvCxnSpPr>
          <p:nvPr/>
        </p:nvCxnSpPr>
        <p:spPr bwMode="auto">
          <a:xfrm>
            <a:off x="3535386" y="5840661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21" idx="2"/>
            <a:endCxn id="54" idx="0"/>
          </p:cNvCxnSpPr>
          <p:nvPr/>
        </p:nvCxnSpPr>
        <p:spPr bwMode="auto">
          <a:xfrm>
            <a:off x="2815306" y="4616525"/>
            <a:ext cx="2160241" cy="108012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24" idx="2"/>
            <a:endCxn id="32" idx="0"/>
          </p:cNvCxnSpPr>
          <p:nvPr/>
        </p:nvCxnSpPr>
        <p:spPr bwMode="auto">
          <a:xfrm flipH="1">
            <a:off x="2815306" y="4616525"/>
            <a:ext cx="2160241" cy="10801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stCxn id="25" idx="2"/>
            <a:endCxn id="55" idx="0"/>
          </p:cNvCxnSpPr>
          <p:nvPr/>
        </p:nvCxnSpPr>
        <p:spPr bwMode="auto">
          <a:xfrm>
            <a:off x="5479603" y="4616525"/>
            <a:ext cx="0" cy="108012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>
            <a:stCxn id="20" idx="2"/>
            <a:endCxn id="31" idx="0"/>
          </p:cNvCxnSpPr>
          <p:nvPr/>
        </p:nvCxnSpPr>
        <p:spPr bwMode="auto">
          <a:xfrm>
            <a:off x="2311250" y="4616525"/>
            <a:ext cx="0" cy="10801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>
            <a:stCxn id="39" idx="2"/>
          </p:cNvCxnSpPr>
          <p:nvPr/>
        </p:nvCxnSpPr>
        <p:spPr bwMode="auto">
          <a:xfrm>
            <a:off x="1807194" y="8360941"/>
            <a:ext cx="1" cy="3600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40" idx="2"/>
          </p:cNvCxnSpPr>
          <p:nvPr/>
        </p:nvCxnSpPr>
        <p:spPr bwMode="auto">
          <a:xfrm>
            <a:off x="2311250" y="8360941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>
            <a:stCxn id="41" idx="2"/>
          </p:cNvCxnSpPr>
          <p:nvPr/>
        </p:nvCxnSpPr>
        <p:spPr bwMode="auto">
          <a:xfrm>
            <a:off x="2815306" y="8360941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>
            <a:stCxn id="61" idx="1"/>
            <a:endCxn id="42" idx="3"/>
          </p:cNvCxnSpPr>
          <p:nvPr/>
        </p:nvCxnSpPr>
        <p:spPr bwMode="auto">
          <a:xfrm flipH="1" flipV="1">
            <a:off x="3535386" y="8216925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>
            <a:endCxn id="62" idx="2"/>
          </p:cNvCxnSpPr>
          <p:nvPr/>
        </p:nvCxnSpPr>
        <p:spPr bwMode="auto">
          <a:xfrm flipH="1" flipV="1">
            <a:off x="4975547" y="8360942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>
            <a:endCxn id="63" idx="2"/>
          </p:cNvCxnSpPr>
          <p:nvPr/>
        </p:nvCxnSpPr>
        <p:spPr bwMode="auto">
          <a:xfrm flipH="1" flipV="1">
            <a:off x="5479603" y="8360942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endCxn id="64" idx="2"/>
          </p:cNvCxnSpPr>
          <p:nvPr/>
        </p:nvCxnSpPr>
        <p:spPr bwMode="auto">
          <a:xfrm flipH="1" flipV="1">
            <a:off x="5983659" y="8360942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Rounded Rectangle 81"/>
          <p:cNvSpPr/>
          <p:nvPr/>
        </p:nvSpPr>
        <p:spPr bwMode="auto">
          <a:xfrm>
            <a:off x="1447155" y="4112468"/>
            <a:ext cx="4968552" cy="2088232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>
                <a:latin typeface="Arial" charset="0"/>
              </a:rPr>
              <a:t>DRNI</a:t>
            </a:r>
          </a:p>
        </p:txBody>
      </p:sp>
      <p:sp>
        <p:nvSpPr>
          <p:cNvPr id="83" name="Rectangle 82"/>
          <p:cNvSpPr/>
          <p:nvPr/>
        </p:nvSpPr>
        <p:spPr bwMode="auto">
          <a:xfrm rot="10800000" flipV="1">
            <a:off x="2095227" y="339238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" name="Rectangle 83"/>
          <p:cNvSpPr/>
          <p:nvPr/>
        </p:nvSpPr>
        <p:spPr bwMode="auto">
          <a:xfrm rot="10800000" flipV="1">
            <a:off x="2095227" y="288833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5" name="Straight Connector 84"/>
          <p:cNvCxnSpPr>
            <a:stCxn id="83" idx="0"/>
            <a:endCxn id="84" idx="2"/>
          </p:cNvCxnSpPr>
          <p:nvPr/>
        </p:nvCxnSpPr>
        <p:spPr bwMode="auto">
          <a:xfrm flipV="1">
            <a:off x="2311251" y="3176362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Rectangle 85"/>
          <p:cNvSpPr/>
          <p:nvPr/>
        </p:nvSpPr>
        <p:spPr bwMode="auto">
          <a:xfrm rot="10800000" flipV="1">
            <a:off x="2599283" y="339238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7" name="Rectangle 86"/>
          <p:cNvSpPr/>
          <p:nvPr/>
        </p:nvSpPr>
        <p:spPr bwMode="auto">
          <a:xfrm rot="10800000" flipV="1">
            <a:off x="2599283" y="288833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8" name="Straight Connector 87"/>
          <p:cNvCxnSpPr>
            <a:stCxn id="86" idx="0"/>
            <a:endCxn id="87" idx="2"/>
          </p:cNvCxnSpPr>
          <p:nvPr/>
        </p:nvCxnSpPr>
        <p:spPr bwMode="auto">
          <a:xfrm flipV="1">
            <a:off x="2815307" y="3176362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Rectangle 88"/>
          <p:cNvSpPr/>
          <p:nvPr/>
        </p:nvSpPr>
        <p:spPr bwMode="auto">
          <a:xfrm rot="10800000" flipV="1">
            <a:off x="3103339" y="339238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0" name="Rectangle 89"/>
          <p:cNvSpPr/>
          <p:nvPr/>
        </p:nvSpPr>
        <p:spPr bwMode="auto">
          <a:xfrm rot="10800000" flipV="1">
            <a:off x="3103339" y="288833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91" name="Straight Connector 90"/>
          <p:cNvCxnSpPr>
            <a:stCxn id="89" idx="0"/>
            <a:endCxn id="90" idx="2"/>
          </p:cNvCxnSpPr>
          <p:nvPr/>
        </p:nvCxnSpPr>
        <p:spPr bwMode="auto">
          <a:xfrm flipV="1">
            <a:off x="3319363" y="3176362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Rectangle 91"/>
          <p:cNvSpPr/>
          <p:nvPr/>
        </p:nvSpPr>
        <p:spPr bwMode="auto">
          <a:xfrm rot="10800000" flipV="1">
            <a:off x="4255467" y="339238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3" name="Rectangle 92"/>
          <p:cNvSpPr/>
          <p:nvPr/>
        </p:nvSpPr>
        <p:spPr bwMode="auto">
          <a:xfrm rot="10800000" flipV="1">
            <a:off x="4255467" y="288833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94" name="Straight Connector 93"/>
          <p:cNvCxnSpPr>
            <a:stCxn id="92" idx="0"/>
            <a:endCxn id="93" idx="2"/>
          </p:cNvCxnSpPr>
          <p:nvPr/>
        </p:nvCxnSpPr>
        <p:spPr bwMode="auto">
          <a:xfrm flipV="1">
            <a:off x="4471491" y="3176362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Rectangle 94"/>
          <p:cNvSpPr/>
          <p:nvPr/>
        </p:nvSpPr>
        <p:spPr bwMode="auto">
          <a:xfrm rot="10800000" flipV="1">
            <a:off x="4759523" y="339238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 rot="10800000" flipV="1">
            <a:off x="4759523" y="288833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97" name="Straight Connector 96"/>
          <p:cNvCxnSpPr>
            <a:stCxn id="95" idx="0"/>
            <a:endCxn id="96" idx="2"/>
          </p:cNvCxnSpPr>
          <p:nvPr/>
        </p:nvCxnSpPr>
        <p:spPr bwMode="auto">
          <a:xfrm flipV="1">
            <a:off x="4975547" y="3176362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8" name="Rectangle 97"/>
          <p:cNvSpPr/>
          <p:nvPr/>
        </p:nvSpPr>
        <p:spPr bwMode="auto">
          <a:xfrm rot="10800000" flipV="1">
            <a:off x="5263579" y="339238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 rot="10800000" flipV="1">
            <a:off x="5263579" y="288833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0" name="Straight Connector 99"/>
          <p:cNvCxnSpPr>
            <a:stCxn id="98" idx="0"/>
            <a:endCxn id="99" idx="2"/>
          </p:cNvCxnSpPr>
          <p:nvPr/>
        </p:nvCxnSpPr>
        <p:spPr bwMode="auto">
          <a:xfrm flipV="1">
            <a:off x="5479603" y="3176362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Rectangle 100"/>
          <p:cNvSpPr/>
          <p:nvPr/>
        </p:nvSpPr>
        <p:spPr bwMode="auto">
          <a:xfrm rot="10800000" flipV="1">
            <a:off x="5767635" y="339238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PIP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 rot="10800000" flipV="1">
            <a:off x="5767635" y="288833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3" name="Straight Connector 102"/>
          <p:cNvCxnSpPr>
            <a:stCxn id="101" idx="0"/>
            <a:endCxn id="102" idx="2"/>
          </p:cNvCxnSpPr>
          <p:nvPr/>
        </p:nvCxnSpPr>
        <p:spPr bwMode="auto">
          <a:xfrm flipV="1">
            <a:off x="5983659" y="3176362"/>
            <a:ext cx="0" cy="21602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Rectangle 103"/>
          <p:cNvSpPr/>
          <p:nvPr/>
        </p:nvSpPr>
        <p:spPr bwMode="auto">
          <a:xfrm rot="10800000" flipV="1">
            <a:off x="2095227" y="195222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5" name="Straight Connector 104"/>
          <p:cNvCxnSpPr>
            <a:endCxn id="104" idx="0"/>
          </p:cNvCxnSpPr>
          <p:nvPr/>
        </p:nvCxnSpPr>
        <p:spPr bwMode="auto">
          <a:xfrm>
            <a:off x="2311250" y="1592189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6" name="Rectangle 105"/>
          <p:cNvSpPr/>
          <p:nvPr/>
        </p:nvSpPr>
        <p:spPr bwMode="auto">
          <a:xfrm rot="10800000" flipV="1">
            <a:off x="2599283" y="195222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7" name="Straight Connector 106"/>
          <p:cNvCxnSpPr>
            <a:endCxn id="106" idx="0"/>
          </p:cNvCxnSpPr>
          <p:nvPr/>
        </p:nvCxnSpPr>
        <p:spPr bwMode="auto">
          <a:xfrm>
            <a:off x="2815306" y="1592189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Rectangle 107"/>
          <p:cNvSpPr/>
          <p:nvPr/>
        </p:nvSpPr>
        <p:spPr bwMode="auto">
          <a:xfrm rot="10800000" flipV="1">
            <a:off x="4759523" y="195222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9" name="Straight Connector 108"/>
          <p:cNvCxnSpPr>
            <a:endCxn id="108" idx="0"/>
          </p:cNvCxnSpPr>
          <p:nvPr/>
        </p:nvCxnSpPr>
        <p:spPr bwMode="auto">
          <a:xfrm>
            <a:off x="4975546" y="1592189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Rectangle 109"/>
          <p:cNvSpPr/>
          <p:nvPr/>
        </p:nvSpPr>
        <p:spPr bwMode="auto">
          <a:xfrm rot="10800000" flipV="1">
            <a:off x="5263579" y="195222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1" name="Straight Connector 110"/>
          <p:cNvCxnSpPr>
            <a:endCxn id="110" idx="0"/>
          </p:cNvCxnSpPr>
          <p:nvPr/>
        </p:nvCxnSpPr>
        <p:spPr bwMode="auto">
          <a:xfrm>
            <a:off x="5479602" y="1592189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2" name="Rectangle 111"/>
          <p:cNvSpPr/>
          <p:nvPr/>
        </p:nvSpPr>
        <p:spPr bwMode="auto">
          <a:xfrm rot="10800000" flipV="1">
            <a:off x="5767635" y="195222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3" name="Straight Connector 112"/>
          <p:cNvCxnSpPr>
            <a:endCxn id="112" idx="0"/>
          </p:cNvCxnSpPr>
          <p:nvPr/>
        </p:nvCxnSpPr>
        <p:spPr bwMode="auto">
          <a:xfrm>
            <a:off x="5983658" y="1592189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4" name="TextBox 113"/>
          <p:cNvSpPr txBox="1"/>
          <p:nvPr/>
        </p:nvSpPr>
        <p:spPr>
          <a:xfrm>
            <a:off x="3711027" y="4245489"/>
            <a:ext cx="3802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GB" dirty="0"/>
          </a:p>
        </p:txBody>
      </p:sp>
      <p:sp>
        <p:nvSpPr>
          <p:cNvPr id="115" name="TextBox 114"/>
          <p:cNvSpPr txBox="1"/>
          <p:nvPr/>
        </p:nvSpPr>
        <p:spPr>
          <a:xfrm>
            <a:off x="3731219" y="5619690"/>
            <a:ext cx="3802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GB" dirty="0"/>
          </a:p>
        </p:txBody>
      </p:sp>
      <p:sp>
        <p:nvSpPr>
          <p:cNvPr id="116" name="Rectangle 115"/>
          <p:cNvSpPr/>
          <p:nvPr/>
        </p:nvSpPr>
        <p:spPr bwMode="auto">
          <a:xfrm>
            <a:off x="7279803" y="3144416"/>
            <a:ext cx="295232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S-VLAN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8287915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8287915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8287915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8287915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8287915" y="45125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8287915" y="47285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7279803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7279803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7279803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7279803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7279803" y="45125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7279803" y="47285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9296027" y="36484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9296027" y="38644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9296027" y="40805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9296027" y="42965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9296027" y="45125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9296027" y="47285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9296027" y="29283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19.2,19.3,19.5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9296027" y="27123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9296027" y="24963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9296027" y="20642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7279803" y="64567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7279803" y="62407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7279803" y="60247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7279803" y="58087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7279803" y="55926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7279803" y="53766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8287915" y="64567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8287915" y="62407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8287915" y="60247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8287915" y="58087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8287915" y="55926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8287915" y="53766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9296027" y="64567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9296027" y="62407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9296027" y="60247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9296027" y="58087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9296027" y="55926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9296027" y="53766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7279803" y="6672808"/>
            <a:ext cx="295232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S-VLAN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9296027" y="71768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9296027" y="73928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9296027" y="76089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9296027" y="80409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62" name="Straight Connector 161"/>
          <p:cNvCxnSpPr>
            <a:stCxn id="128" idx="2"/>
            <a:endCxn id="144" idx="0"/>
          </p:cNvCxnSpPr>
          <p:nvPr/>
        </p:nvCxnSpPr>
        <p:spPr bwMode="auto">
          <a:xfrm>
            <a:off x="7747855" y="4944616"/>
            <a:ext cx="0" cy="43204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3" name="Straight Connector 162"/>
          <p:cNvCxnSpPr>
            <a:stCxn id="122" idx="2"/>
          </p:cNvCxnSpPr>
          <p:nvPr/>
        </p:nvCxnSpPr>
        <p:spPr bwMode="auto">
          <a:xfrm>
            <a:off x="8755967" y="4944616"/>
            <a:ext cx="2196244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6" name="Straight Connector 165"/>
          <p:cNvCxnSpPr>
            <a:endCxn id="150" idx="0"/>
          </p:cNvCxnSpPr>
          <p:nvPr/>
        </p:nvCxnSpPr>
        <p:spPr bwMode="auto">
          <a:xfrm flipH="1">
            <a:off x="8755967" y="5016624"/>
            <a:ext cx="2196244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7" name="Rectangle 166"/>
          <p:cNvSpPr/>
          <p:nvPr/>
        </p:nvSpPr>
        <p:spPr bwMode="auto">
          <a:xfrm>
            <a:off x="9296027" y="78249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8287915" y="71768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8287915" y="73928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8287915" y="76089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8287915" y="80409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8287915" y="78249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7279803" y="71768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7279803" y="73928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7279803" y="76089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7279803" y="80409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7279803" y="782493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9296027" y="22803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8287915" y="29283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19.2,19.3,19.5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8287915" y="27123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8287915" y="24963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8287915" y="20642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8287915" y="22803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7279803" y="29283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19.2,19.3,19.5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7279803" y="27123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7279803" y="24963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7279803" y="20642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7279803" y="22803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6.10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9" name="Straight Connector 188"/>
          <p:cNvCxnSpPr/>
          <p:nvPr/>
        </p:nvCxnSpPr>
        <p:spPr bwMode="auto">
          <a:xfrm>
            <a:off x="7783859" y="8256984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0" name="Straight Connector 189"/>
          <p:cNvCxnSpPr/>
          <p:nvPr/>
        </p:nvCxnSpPr>
        <p:spPr bwMode="auto">
          <a:xfrm>
            <a:off x="8791971" y="8256984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1" name="Straight Connector 190"/>
          <p:cNvCxnSpPr/>
          <p:nvPr/>
        </p:nvCxnSpPr>
        <p:spPr bwMode="auto">
          <a:xfrm>
            <a:off x="9800083" y="8256984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2" name="Rectangle 191"/>
          <p:cNvSpPr/>
          <p:nvPr/>
        </p:nvSpPr>
        <p:spPr bwMode="auto">
          <a:xfrm>
            <a:off x="9296027" y="84730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Rectangle 192"/>
          <p:cNvSpPr/>
          <p:nvPr/>
        </p:nvSpPr>
        <p:spPr bwMode="auto">
          <a:xfrm>
            <a:off x="8287915" y="84730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7279803" y="84730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9296027" y="868903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Rectangle 195"/>
          <p:cNvSpPr/>
          <p:nvPr/>
        </p:nvSpPr>
        <p:spPr bwMode="auto">
          <a:xfrm>
            <a:off x="8287915" y="868903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7" name="Rectangle 196"/>
          <p:cNvSpPr/>
          <p:nvPr/>
        </p:nvSpPr>
        <p:spPr bwMode="auto">
          <a:xfrm>
            <a:off x="7279803" y="868903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8" name="Rectangle 197"/>
          <p:cNvSpPr/>
          <p:nvPr/>
        </p:nvSpPr>
        <p:spPr bwMode="auto">
          <a:xfrm>
            <a:off x="9296027" y="890505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8287915" y="890505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7279803" y="890505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ounded Rectangle 200"/>
          <p:cNvSpPr/>
          <p:nvPr/>
        </p:nvSpPr>
        <p:spPr bwMode="auto">
          <a:xfrm>
            <a:off x="6703739" y="3504456"/>
            <a:ext cx="4464496" cy="3312368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</a:p>
        </p:txBody>
      </p:sp>
      <p:cxnSp>
        <p:nvCxnSpPr>
          <p:cNvPr id="202" name="Straight Connector 201"/>
          <p:cNvCxnSpPr/>
          <p:nvPr/>
        </p:nvCxnSpPr>
        <p:spPr bwMode="auto">
          <a:xfrm>
            <a:off x="7783859" y="184827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3" name="Straight Connector 202"/>
          <p:cNvCxnSpPr/>
          <p:nvPr/>
        </p:nvCxnSpPr>
        <p:spPr bwMode="auto">
          <a:xfrm>
            <a:off x="8791971" y="184827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>
            <a:off x="9800083" y="184827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5" name="Rectangle 204"/>
          <p:cNvSpPr/>
          <p:nvPr/>
        </p:nvSpPr>
        <p:spPr bwMode="auto">
          <a:xfrm>
            <a:off x="9296027" y="16322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8287915" y="16322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7279803" y="16322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6.14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9296027" y="14162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8287915" y="14162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7279803" y="141622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>
            <a:off x="9296027" y="12002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>
            <a:off x="8287915" y="12002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Rectangle 212"/>
          <p:cNvSpPr/>
          <p:nvPr/>
        </p:nvSpPr>
        <p:spPr bwMode="auto">
          <a:xfrm>
            <a:off x="7279803" y="120020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4" name="Rectangle 213"/>
          <p:cNvSpPr/>
          <p:nvPr/>
        </p:nvSpPr>
        <p:spPr bwMode="auto">
          <a:xfrm>
            <a:off x="7279803" y="9121080"/>
            <a:ext cx="295232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TESI/ESP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5" name="Rectangle 214"/>
          <p:cNvSpPr/>
          <p:nvPr/>
        </p:nvSpPr>
        <p:spPr bwMode="auto">
          <a:xfrm>
            <a:off x="7279803" y="736204"/>
            <a:ext cx="2952328" cy="46399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B-VLAN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6" name="TextBox 215"/>
          <p:cNvSpPr txBox="1"/>
          <p:nvPr/>
        </p:nvSpPr>
        <p:spPr>
          <a:xfrm rot="5400000" flipV="1">
            <a:off x="6960517" y="2352328"/>
            <a:ext cx="47481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PIP</a:t>
            </a:r>
            <a:endParaRPr lang="en-GB" sz="1400" dirty="0"/>
          </a:p>
        </p:txBody>
      </p:sp>
      <p:sp>
        <p:nvSpPr>
          <p:cNvPr id="217" name="TextBox 216"/>
          <p:cNvSpPr txBox="1"/>
          <p:nvPr/>
        </p:nvSpPr>
        <p:spPr>
          <a:xfrm rot="5400000" flipV="1">
            <a:off x="6915633" y="1283717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CBP</a:t>
            </a:r>
            <a:endParaRPr lang="en-GB" sz="1400" dirty="0"/>
          </a:p>
        </p:txBody>
      </p:sp>
      <p:sp>
        <p:nvSpPr>
          <p:cNvPr id="218" name="TextBox 217"/>
          <p:cNvSpPr txBox="1"/>
          <p:nvPr/>
        </p:nvSpPr>
        <p:spPr>
          <a:xfrm rot="5400000" flipV="1">
            <a:off x="6915633" y="5777458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CNP</a:t>
            </a:r>
            <a:endParaRPr lang="en-GB" sz="1400" dirty="0"/>
          </a:p>
        </p:txBody>
      </p:sp>
      <p:sp>
        <p:nvSpPr>
          <p:cNvPr id="219" name="TextBox 218"/>
          <p:cNvSpPr txBox="1"/>
          <p:nvPr/>
        </p:nvSpPr>
        <p:spPr>
          <a:xfrm rot="5400000" flipV="1">
            <a:off x="6915633" y="4132783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CNP</a:t>
            </a:r>
            <a:endParaRPr lang="en-GB" sz="1400" dirty="0"/>
          </a:p>
        </p:txBody>
      </p:sp>
      <p:sp>
        <p:nvSpPr>
          <p:cNvPr id="220" name="TextBox 219"/>
          <p:cNvSpPr txBox="1"/>
          <p:nvPr/>
        </p:nvSpPr>
        <p:spPr>
          <a:xfrm rot="5400000" flipV="1">
            <a:off x="6960517" y="7577658"/>
            <a:ext cx="47481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PIP</a:t>
            </a:r>
            <a:endParaRPr lang="en-GB" sz="1400" dirty="0"/>
          </a:p>
        </p:txBody>
      </p:sp>
      <p:sp>
        <p:nvSpPr>
          <p:cNvPr id="221" name="TextBox 220"/>
          <p:cNvSpPr txBox="1"/>
          <p:nvPr/>
        </p:nvSpPr>
        <p:spPr>
          <a:xfrm rot="5400000" flipV="1">
            <a:off x="6915633" y="8673417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CBP</a:t>
            </a:r>
            <a:endParaRPr lang="en-GB" sz="1400" dirty="0"/>
          </a:p>
        </p:txBody>
      </p:sp>
      <p:sp>
        <p:nvSpPr>
          <p:cNvPr id="226" name="TextBox 225"/>
          <p:cNvSpPr txBox="1"/>
          <p:nvPr/>
        </p:nvSpPr>
        <p:spPr>
          <a:xfrm>
            <a:off x="8417024" y="4863848"/>
            <a:ext cx="7617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OR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231" name="Rectangle 230"/>
          <p:cNvSpPr/>
          <p:nvPr/>
        </p:nvSpPr>
        <p:spPr bwMode="auto">
          <a:xfrm>
            <a:off x="9296027" y="5180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19.2,19.3,19.5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Rectangle 231"/>
          <p:cNvSpPr/>
          <p:nvPr/>
        </p:nvSpPr>
        <p:spPr bwMode="auto">
          <a:xfrm>
            <a:off x="9296027" y="30198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9296027" y="8596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Rectangle 233"/>
          <p:cNvSpPr/>
          <p:nvPr/>
        </p:nvSpPr>
        <p:spPr bwMode="auto">
          <a:xfrm>
            <a:off x="9296027" y="-13006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5" name="Rectangle 234"/>
          <p:cNvSpPr/>
          <p:nvPr/>
        </p:nvSpPr>
        <p:spPr bwMode="auto">
          <a:xfrm>
            <a:off x="9296027" y="-34608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6" name="Rectangle 235"/>
          <p:cNvSpPr/>
          <p:nvPr/>
        </p:nvSpPr>
        <p:spPr bwMode="auto">
          <a:xfrm>
            <a:off x="9296027" y="-56211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43" name="Group 242"/>
          <p:cNvGrpSpPr/>
          <p:nvPr/>
        </p:nvGrpSpPr>
        <p:grpSpPr>
          <a:xfrm>
            <a:off x="7280728" y="5479535"/>
            <a:ext cx="4137305" cy="1346783"/>
            <a:chOff x="7280728" y="5212835"/>
            <a:chExt cx="4137305" cy="1346783"/>
          </a:xfrm>
        </p:grpSpPr>
        <p:sp>
          <p:nvSpPr>
            <p:cNvPr id="244" name="Rectangle 243"/>
            <p:cNvSpPr/>
            <p:nvPr/>
          </p:nvSpPr>
          <p:spPr bwMode="auto">
            <a:xfrm>
              <a:off x="7280728" y="6343594"/>
              <a:ext cx="2949863" cy="21602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5" name="Freeform 244"/>
            <p:cNvSpPr/>
            <p:nvPr/>
          </p:nvSpPr>
          <p:spPr bwMode="auto">
            <a:xfrm>
              <a:off x="9785176" y="5212835"/>
              <a:ext cx="1632857" cy="1153885"/>
            </a:xfrm>
            <a:custGeom>
              <a:avLst/>
              <a:gdLst>
                <a:gd name="connsiteX0" fmla="*/ 3629 w 1632857"/>
                <a:gd name="connsiteY0" fmla="*/ 1153885 h 1153885"/>
                <a:gd name="connsiteX1" fmla="*/ 0 w 1632857"/>
                <a:gd name="connsiteY1" fmla="*/ 0 h 1153885"/>
                <a:gd name="connsiteX2" fmla="*/ 1632857 w 1632857"/>
                <a:gd name="connsiteY2" fmla="*/ 3628 h 1153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32857" h="1153885">
                  <a:moveTo>
                    <a:pt x="3629" y="1153885"/>
                  </a:moveTo>
                  <a:cubicBezTo>
                    <a:pt x="2419" y="769257"/>
                    <a:pt x="1210" y="384628"/>
                    <a:pt x="0" y="0"/>
                  </a:cubicBezTo>
                  <a:lnTo>
                    <a:pt x="1632857" y="3628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6" name="TextBox 245"/>
            <p:cNvSpPr txBox="1"/>
            <p:nvPr/>
          </p:nvSpPr>
          <p:spPr>
            <a:xfrm>
              <a:off x="10227623" y="5261510"/>
              <a:ext cx="11304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Intra-DAS</a:t>
              </a:r>
              <a:endParaRPr lang="en-GB" sz="1600" dirty="0">
                <a:solidFill>
                  <a:srgbClr val="C00000"/>
                </a:solidFill>
              </a:endParaRPr>
            </a:p>
          </p:txBody>
        </p:sp>
      </p:grpSp>
      <p:cxnSp>
        <p:nvCxnSpPr>
          <p:cNvPr id="247" name="Straight Connector 246"/>
          <p:cNvCxnSpPr/>
          <p:nvPr/>
        </p:nvCxnSpPr>
        <p:spPr bwMode="auto">
          <a:xfrm>
            <a:off x="10221937" y="-475509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8" name="Straight Connector 247"/>
          <p:cNvCxnSpPr/>
          <p:nvPr/>
        </p:nvCxnSpPr>
        <p:spPr bwMode="auto">
          <a:xfrm>
            <a:off x="10240986" y="4853509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49" name="Straight Connector 248"/>
          <p:cNvCxnSpPr/>
          <p:nvPr/>
        </p:nvCxnSpPr>
        <p:spPr bwMode="auto">
          <a:xfrm>
            <a:off x="10221936" y="5463109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251" name="Group 250"/>
          <p:cNvGrpSpPr/>
          <p:nvPr/>
        </p:nvGrpSpPr>
        <p:grpSpPr>
          <a:xfrm>
            <a:off x="7276772" y="-495299"/>
            <a:ext cx="5244708" cy="4206502"/>
            <a:chOff x="7276772" y="-495299"/>
            <a:chExt cx="5244708" cy="4206502"/>
          </a:xfrm>
        </p:grpSpPr>
        <p:sp>
          <p:nvSpPr>
            <p:cNvPr id="239" name="Rectangle 238"/>
            <p:cNvSpPr/>
            <p:nvPr/>
          </p:nvSpPr>
          <p:spPr bwMode="auto">
            <a:xfrm>
              <a:off x="7276772" y="3493764"/>
              <a:ext cx="1944216" cy="21602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0" name="Rectangle 239"/>
            <p:cNvSpPr/>
            <p:nvPr/>
          </p:nvSpPr>
          <p:spPr bwMode="auto">
            <a:xfrm>
              <a:off x="9298934" y="3086220"/>
              <a:ext cx="936104" cy="21602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1" name="Freeform 240"/>
            <p:cNvSpPr/>
            <p:nvPr/>
          </p:nvSpPr>
          <p:spPr bwMode="auto">
            <a:xfrm>
              <a:off x="9779000" y="-495299"/>
              <a:ext cx="1632857" cy="3576864"/>
            </a:xfrm>
            <a:custGeom>
              <a:avLst/>
              <a:gdLst>
                <a:gd name="connsiteX0" fmla="*/ 3629 w 1632857"/>
                <a:gd name="connsiteY0" fmla="*/ 1153885 h 1153885"/>
                <a:gd name="connsiteX1" fmla="*/ 0 w 1632857"/>
                <a:gd name="connsiteY1" fmla="*/ 0 h 1153885"/>
                <a:gd name="connsiteX2" fmla="*/ 1632857 w 1632857"/>
                <a:gd name="connsiteY2" fmla="*/ 3628 h 1153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32857" h="1153885">
                  <a:moveTo>
                    <a:pt x="3629" y="1153885"/>
                  </a:moveTo>
                  <a:cubicBezTo>
                    <a:pt x="2419" y="769257"/>
                    <a:pt x="1210" y="384628"/>
                    <a:pt x="0" y="0"/>
                  </a:cubicBezTo>
                  <a:lnTo>
                    <a:pt x="1632857" y="3628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10262287" y="-432321"/>
              <a:ext cx="2259193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Intra-DAS</a:t>
              </a:r>
            </a:p>
            <a:p>
              <a:r>
                <a:rPr lang="en-US" sz="1600" dirty="0" smtClean="0">
                  <a:solidFill>
                    <a:srgbClr val="C00000"/>
                  </a:solidFill>
                </a:rPr>
                <a:t>Should this be a P2P BSI carrying N S-VIDs? Or, should this be a P2P B-VLAN carrying N BSIs, each with a single S-VID?</a:t>
              </a:r>
              <a:endParaRPr lang="en-GB" sz="1600" dirty="0">
                <a:solidFill>
                  <a:srgbClr val="C00000"/>
                </a:solidFill>
              </a:endParaRPr>
            </a:p>
          </p:txBody>
        </p:sp>
        <p:sp>
          <p:nvSpPr>
            <p:cNvPr id="250" name="Rectangle 249"/>
            <p:cNvSpPr/>
            <p:nvPr/>
          </p:nvSpPr>
          <p:spPr bwMode="auto">
            <a:xfrm>
              <a:off x="9137104" y="3085020"/>
              <a:ext cx="216024" cy="626183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 rot="10800000" flipV="1">
            <a:off x="439044" y="2064295"/>
            <a:ext cx="6264696" cy="2840259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500" dirty="0" smtClean="0"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500" dirty="0" smtClean="0"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PBBN</a:t>
            </a: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" name="Rectangle 2"/>
          <p:cNvSpPr/>
          <p:nvPr/>
        </p:nvSpPr>
        <p:spPr bwMode="auto">
          <a:xfrm rot="5400000">
            <a:off x="4419517" y="3124386"/>
            <a:ext cx="1256079" cy="2304257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 rot="10800000" flipV="1">
            <a:off x="3967437" y="4008512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 rot="10800000" flipV="1">
            <a:off x="3967437" y="3648472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 rot="16200000" flipH="1">
            <a:off x="1539195" y="3124384"/>
            <a:ext cx="1256081" cy="2304256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 rot="10800000" flipV="1">
            <a:off x="1303140" y="4008511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 rot="10800000" flipV="1">
            <a:off x="2815308" y="364847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 rot="10800000" flipV="1">
            <a:off x="1303140" y="364847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" name="Straight Connector 9"/>
          <p:cNvCxnSpPr>
            <a:stCxn id="8" idx="1"/>
            <a:endCxn id="5" idx="3"/>
          </p:cNvCxnSpPr>
          <p:nvPr/>
        </p:nvCxnSpPr>
        <p:spPr bwMode="auto">
          <a:xfrm>
            <a:off x="3247356" y="3792487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endCxn id="9" idx="0"/>
          </p:cNvCxnSpPr>
          <p:nvPr/>
        </p:nvCxnSpPr>
        <p:spPr bwMode="auto">
          <a:xfrm>
            <a:off x="1519163" y="3288432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ounded Rectangle 11"/>
          <p:cNvSpPr/>
          <p:nvPr/>
        </p:nvSpPr>
        <p:spPr bwMode="auto">
          <a:xfrm>
            <a:off x="439044" y="5984676"/>
            <a:ext cx="6264696" cy="270435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PBBN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500" dirty="0" smtClean="0"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 rot="16200000">
            <a:off x="1535139" y="5464645"/>
            <a:ext cx="1264194" cy="2304257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33400" y="48072"/>
            <a:ext cx="9604375" cy="101552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 PBBN – DRNI – PBBN</a:t>
            </a:r>
            <a:endParaRPr kumimoji="0" lang="en-GB" sz="42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807195" y="461652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311251" y="461652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471492" y="461652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975548" y="4616525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807195" y="598467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311251" y="5984677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303139" y="6384776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303139" y="696084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807195" y="696084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2311251" y="696084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2815307" y="696084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 rot="5400000" flipH="1">
            <a:off x="4415459" y="5464647"/>
            <a:ext cx="1264194" cy="2304256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471492" y="598467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975548" y="598467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967436" y="6384777"/>
            <a:ext cx="1944216" cy="504056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B-Relay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967436" y="696084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471492" y="696084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975548" y="696084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479604" y="6960841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" name="Straight Connector 33"/>
          <p:cNvCxnSpPr>
            <a:stCxn id="16" idx="2"/>
            <a:endCxn id="27" idx="0"/>
          </p:cNvCxnSpPr>
          <p:nvPr/>
        </p:nvCxnSpPr>
        <p:spPr bwMode="auto">
          <a:xfrm>
            <a:off x="2527275" y="4904557"/>
            <a:ext cx="2160241" cy="108012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7" idx="2"/>
            <a:endCxn id="20" idx="0"/>
          </p:cNvCxnSpPr>
          <p:nvPr/>
        </p:nvCxnSpPr>
        <p:spPr bwMode="auto">
          <a:xfrm flipH="1">
            <a:off x="2527275" y="4904557"/>
            <a:ext cx="2160241" cy="10801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8" idx="2"/>
            <a:endCxn id="28" idx="0"/>
          </p:cNvCxnSpPr>
          <p:nvPr/>
        </p:nvCxnSpPr>
        <p:spPr bwMode="auto">
          <a:xfrm>
            <a:off x="5191572" y="4904557"/>
            <a:ext cx="0" cy="108012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5" idx="2"/>
            <a:endCxn id="19" idx="0"/>
          </p:cNvCxnSpPr>
          <p:nvPr/>
        </p:nvCxnSpPr>
        <p:spPr bwMode="auto">
          <a:xfrm>
            <a:off x="2023219" y="4904557"/>
            <a:ext cx="0" cy="10801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2" idx="2"/>
          </p:cNvCxnSpPr>
          <p:nvPr/>
        </p:nvCxnSpPr>
        <p:spPr bwMode="auto">
          <a:xfrm>
            <a:off x="1519163" y="7248872"/>
            <a:ext cx="1" cy="3600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23" idx="2"/>
          </p:cNvCxnSpPr>
          <p:nvPr/>
        </p:nvCxnSpPr>
        <p:spPr bwMode="auto">
          <a:xfrm>
            <a:off x="2023219" y="7248872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24" idx="2"/>
          </p:cNvCxnSpPr>
          <p:nvPr/>
        </p:nvCxnSpPr>
        <p:spPr bwMode="auto">
          <a:xfrm>
            <a:off x="2527275" y="7248872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30" idx="1"/>
            <a:endCxn id="25" idx="3"/>
          </p:cNvCxnSpPr>
          <p:nvPr/>
        </p:nvCxnSpPr>
        <p:spPr bwMode="auto">
          <a:xfrm flipH="1" flipV="1">
            <a:off x="3247355" y="7104856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endCxn id="31" idx="2"/>
          </p:cNvCxnSpPr>
          <p:nvPr/>
        </p:nvCxnSpPr>
        <p:spPr bwMode="auto">
          <a:xfrm flipH="1" flipV="1">
            <a:off x="4687516" y="7248873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endCxn id="32" idx="2"/>
          </p:cNvCxnSpPr>
          <p:nvPr/>
        </p:nvCxnSpPr>
        <p:spPr bwMode="auto">
          <a:xfrm flipH="1" flipV="1">
            <a:off x="5191572" y="7248873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endCxn id="33" idx="2"/>
          </p:cNvCxnSpPr>
          <p:nvPr/>
        </p:nvCxnSpPr>
        <p:spPr bwMode="auto">
          <a:xfrm flipH="1" flipV="1">
            <a:off x="5695628" y="7248873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Rectangle 44"/>
          <p:cNvSpPr/>
          <p:nvPr/>
        </p:nvSpPr>
        <p:spPr bwMode="auto">
          <a:xfrm rot="10800000" flipV="1">
            <a:off x="1807196" y="36484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6" name="Straight Connector 45"/>
          <p:cNvCxnSpPr>
            <a:endCxn id="45" idx="0"/>
          </p:cNvCxnSpPr>
          <p:nvPr/>
        </p:nvCxnSpPr>
        <p:spPr bwMode="auto">
          <a:xfrm>
            <a:off x="2023219" y="3288435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ectangle 46"/>
          <p:cNvSpPr/>
          <p:nvPr/>
        </p:nvSpPr>
        <p:spPr bwMode="auto">
          <a:xfrm rot="10800000" flipV="1">
            <a:off x="2311252" y="36484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8" name="Straight Connector 47"/>
          <p:cNvCxnSpPr>
            <a:endCxn id="47" idx="0"/>
          </p:cNvCxnSpPr>
          <p:nvPr/>
        </p:nvCxnSpPr>
        <p:spPr bwMode="auto">
          <a:xfrm>
            <a:off x="2527275" y="3288435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Rectangle 48"/>
          <p:cNvSpPr/>
          <p:nvPr/>
        </p:nvSpPr>
        <p:spPr bwMode="auto">
          <a:xfrm rot="10800000" flipV="1">
            <a:off x="4471492" y="36484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0" name="Straight Connector 49"/>
          <p:cNvCxnSpPr>
            <a:endCxn id="49" idx="0"/>
          </p:cNvCxnSpPr>
          <p:nvPr/>
        </p:nvCxnSpPr>
        <p:spPr bwMode="auto">
          <a:xfrm>
            <a:off x="4687515" y="3288435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Rectangle 50"/>
          <p:cNvSpPr/>
          <p:nvPr/>
        </p:nvSpPr>
        <p:spPr bwMode="auto">
          <a:xfrm rot="10800000" flipV="1">
            <a:off x="4975548" y="36484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2" name="Straight Connector 51"/>
          <p:cNvCxnSpPr>
            <a:endCxn id="51" idx="0"/>
          </p:cNvCxnSpPr>
          <p:nvPr/>
        </p:nvCxnSpPr>
        <p:spPr bwMode="auto">
          <a:xfrm>
            <a:off x="5191571" y="3288435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Rectangle 52"/>
          <p:cNvSpPr/>
          <p:nvPr/>
        </p:nvSpPr>
        <p:spPr bwMode="auto">
          <a:xfrm rot="10800000" flipV="1">
            <a:off x="5479604" y="3648474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PNP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4" name="Straight Connector 53"/>
          <p:cNvCxnSpPr>
            <a:endCxn id="53" idx="0"/>
          </p:cNvCxnSpPr>
          <p:nvPr/>
        </p:nvCxnSpPr>
        <p:spPr bwMode="auto">
          <a:xfrm>
            <a:off x="5695627" y="3288435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Rectangle 54"/>
          <p:cNvSpPr/>
          <p:nvPr/>
        </p:nvSpPr>
        <p:spPr bwMode="auto">
          <a:xfrm>
            <a:off x="2815308" y="461610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2815308" y="5984260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>
            <a:off x="3247356" y="4728592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3247356" y="6168751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3967436" y="4609286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3967436" y="5977438"/>
            <a:ext cx="432048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CB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1159124" y="4800600"/>
            <a:ext cx="4968552" cy="1296144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dirty="0" smtClean="0">
                <a:latin typeface="Arial" charset="0"/>
              </a:rPr>
              <a:t>DRNI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443188" y="4296544"/>
            <a:ext cx="3802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3463380" y="6123746"/>
            <a:ext cx="38023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?</a:t>
            </a:r>
            <a:endParaRPr lang="en-GB" dirty="0"/>
          </a:p>
        </p:txBody>
      </p:sp>
      <p:sp>
        <p:nvSpPr>
          <p:cNvPr id="64" name="Rectangle 63"/>
          <p:cNvSpPr/>
          <p:nvPr/>
        </p:nvSpPr>
        <p:spPr bwMode="auto">
          <a:xfrm>
            <a:off x="7279803" y="2568352"/>
            <a:ext cx="295232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B-VLAN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287915" y="30724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8287915" y="39365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287915" y="41525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287915" y="43685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8287915" y="45845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7279803" y="30724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7279803" y="39365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7279803" y="41525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7279803" y="43685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7279803" y="45845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9296027" y="30724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9296027" y="39365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9296027" y="41525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9296027" y="436855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9296027" y="458457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9296027" y="23523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19.2,19.3,19.5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9296027" y="21363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9296027" y="19202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9296027" y="170425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9296027" y="148823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9296027" y="12722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7279803" y="674481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7279803" y="58807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7279803" y="56646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7279803" y="54486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7279803" y="52326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8287915" y="674481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8287915" y="58807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8287915" y="56646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8287915" y="54486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8287915" y="52326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9296027" y="674481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9296027" y="58807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9296027" y="56646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9296027" y="544867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9296027" y="523264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7279803" y="6960840"/>
            <a:ext cx="295232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 B-VLAN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9296027" y="74648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9296027" y="76809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9296027" y="78969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9296027" y="81129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9" name="Straight Connector 108"/>
          <p:cNvCxnSpPr>
            <a:stCxn id="76" idx="2"/>
            <a:endCxn id="93" idx="0"/>
          </p:cNvCxnSpPr>
          <p:nvPr/>
        </p:nvCxnSpPr>
        <p:spPr bwMode="auto">
          <a:xfrm>
            <a:off x="7747855" y="4800600"/>
            <a:ext cx="0" cy="43204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70" idx="2"/>
          </p:cNvCxnSpPr>
          <p:nvPr/>
        </p:nvCxnSpPr>
        <p:spPr bwMode="auto">
          <a:xfrm>
            <a:off x="8755967" y="4800600"/>
            <a:ext cx="2196244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10232131" y="4728592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>
            <a:off x="10232131" y="5304656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endCxn id="98" idx="0"/>
          </p:cNvCxnSpPr>
          <p:nvPr/>
        </p:nvCxnSpPr>
        <p:spPr bwMode="auto">
          <a:xfrm flipH="1">
            <a:off x="8755967" y="4872608"/>
            <a:ext cx="2196244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4" name="Rectangle 113"/>
          <p:cNvSpPr/>
          <p:nvPr/>
        </p:nvSpPr>
        <p:spPr bwMode="auto">
          <a:xfrm>
            <a:off x="8287915" y="74648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8287915" y="76809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8287915" y="78969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8287915" y="81129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7279803" y="746489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7279803" y="768092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7279803" y="78969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7279803" y="811296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2" name="Straight Connector 121"/>
          <p:cNvCxnSpPr/>
          <p:nvPr/>
        </p:nvCxnSpPr>
        <p:spPr bwMode="auto">
          <a:xfrm>
            <a:off x="10232131" y="1344216"/>
            <a:ext cx="72008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3" name="Rectangle 122"/>
          <p:cNvSpPr/>
          <p:nvPr/>
        </p:nvSpPr>
        <p:spPr bwMode="auto">
          <a:xfrm>
            <a:off x="8287915" y="83289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8287915" y="854501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7279803" y="83289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7279803" y="854501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9296027" y="832899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9296027" y="854501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9" name="Straight Connector 128"/>
          <p:cNvCxnSpPr/>
          <p:nvPr/>
        </p:nvCxnSpPr>
        <p:spPr bwMode="auto">
          <a:xfrm flipH="1" flipV="1">
            <a:off x="10232131" y="8689032"/>
            <a:ext cx="720081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/>
          <p:nvPr/>
        </p:nvCxnSpPr>
        <p:spPr bwMode="auto">
          <a:xfrm>
            <a:off x="7783858" y="8761041"/>
            <a:ext cx="1" cy="3600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>
            <a:off x="8791970" y="8761041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Rectangle 131"/>
          <p:cNvSpPr/>
          <p:nvPr/>
        </p:nvSpPr>
        <p:spPr bwMode="auto">
          <a:xfrm>
            <a:off x="9296027" y="6312768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8287915" y="6312768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7279803" y="6312768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9296027" y="60967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8287915" y="60967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7279803" y="609674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9296027" y="3288432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 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8287915" y="3288432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7279803" y="3288432"/>
            <a:ext cx="936104" cy="4320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9296027" y="37204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8287915" y="37204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7279803" y="37204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8287915" y="23523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19.2,19.3,19.5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8287915" y="21363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8287915" y="19202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8287915" y="170425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8287915" y="148823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8287915" y="12722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279803" y="235232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19.2,19.3,19.5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7279803" y="2136304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6.9.9.5b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7279803" y="1920280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8.5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7279803" y="1704256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7279803" y="1488232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6.7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7279803" y="1272208"/>
            <a:ext cx="93610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802.n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6" name="Straight Connector 155"/>
          <p:cNvCxnSpPr/>
          <p:nvPr/>
        </p:nvCxnSpPr>
        <p:spPr bwMode="auto">
          <a:xfrm>
            <a:off x="7783859" y="984176"/>
            <a:ext cx="1" cy="3600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Connector 156"/>
          <p:cNvCxnSpPr/>
          <p:nvPr/>
        </p:nvCxnSpPr>
        <p:spPr bwMode="auto">
          <a:xfrm>
            <a:off x="8791971" y="984176"/>
            <a:ext cx="1" cy="3600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TextBox 158"/>
          <p:cNvSpPr txBox="1"/>
          <p:nvPr/>
        </p:nvSpPr>
        <p:spPr>
          <a:xfrm rot="5400000" flipV="1">
            <a:off x="6920443" y="7949183"/>
            <a:ext cx="55496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PNP</a:t>
            </a:r>
            <a:endParaRPr lang="en-GB" sz="1400" dirty="0"/>
          </a:p>
        </p:txBody>
      </p:sp>
      <p:sp>
        <p:nvSpPr>
          <p:cNvPr id="160" name="TextBox 159"/>
          <p:cNvSpPr txBox="1"/>
          <p:nvPr/>
        </p:nvSpPr>
        <p:spPr>
          <a:xfrm rot="5400000" flipV="1">
            <a:off x="6915633" y="5793097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CBP</a:t>
            </a:r>
            <a:endParaRPr lang="en-GB" sz="1400" dirty="0"/>
          </a:p>
        </p:txBody>
      </p:sp>
      <p:sp>
        <p:nvSpPr>
          <p:cNvPr id="161" name="TextBox 160"/>
          <p:cNvSpPr txBox="1"/>
          <p:nvPr/>
        </p:nvSpPr>
        <p:spPr>
          <a:xfrm rot="5400000" flipV="1">
            <a:off x="6920442" y="1643757"/>
            <a:ext cx="554960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PNP</a:t>
            </a:r>
            <a:endParaRPr lang="en-GB" sz="1400" dirty="0"/>
          </a:p>
        </p:txBody>
      </p:sp>
      <p:sp>
        <p:nvSpPr>
          <p:cNvPr id="162" name="TextBox 161"/>
          <p:cNvSpPr txBox="1"/>
          <p:nvPr/>
        </p:nvSpPr>
        <p:spPr>
          <a:xfrm rot="5400000" flipV="1">
            <a:off x="6915633" y="3747628"/>
            <a:ext cx="56457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 smtClean="0"/>
              <a:t>CBP</a:t>
            </a:r>
            <a:endParaRPr lang="en-GB" sz="1400" dirty="0"/>
          </a:p>
        </p:txBody>
      </p:sp>
      <p:sp>
        <p:nvSpPr>
          <p:cNvPr id="163" name="TextBox 162"/>
          <p:cNvSpPr txBox="1"/>
          <p:nvPr/>
        </p:nvSpPr>
        <p:spPr>
          <a:xfrm>
            <a:off x="8417024" y="4759042"/>
            <a:ext cx="7617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OR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7279526" y="3288432"/>
            <a:ext cx="2952328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6.11,9.5c (BSI Relay)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7279526" y="3072408"/>
            <a:ext cx="2952328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7279526" y="6312768"/>
            <a:ext cx="2952328" cy="43204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6.11,9.5c</a:t>
            </a:r>
            <a:r>
              <a:rPr lang="en-GB" sz="1100" dirty="0" smtClean="0">
                <a:solidFill>
                  <a:srgbClr val="C00000"/>
                </a:solidFill>
                <a:latin typeface="Arial" charset="0"/>
              </a:rPr>
              <a:t> (BSI Relay)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7279526" y="6744816"/>
            <a:ext cx="2952328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19.2/3/5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69" name="Group 168"/>
          <p:cNvGrpSpPr/>
          <p:nvPr/>
        </p:nvGrpSpPr>
        <p:grpSpPr>
          <a:xfrm>
            <a:off x="7280728" y="5304656"/>
            <a:ext cx="4137305" cy="1224136"/>
            <a:chOff x="7280728" y="5304656"/>
            <a:chExt cx="4137305" cy="1224136"/>
          </a:xfrm>
        </p:grpSpPr>
        <p:sp>
          <p:nvSpPr>
            <p:cNvPr id="170" name="Rectangle 169"/>
            <p:cNvSpPr/>
            <p:nvPr/>
          </p:nvSpPr>
          <p:spPr bwMode="auto">
            <a:xfrm>
              <a:off x="7280728" y="6312768"/>
              <a:ext cx="2949863" cy="21602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1" name="Freeform 170"/>
            <p:cNvSpPr/>
            <p:nvPr/>
          </p:nvSpPr>
          <p:spPr bwMode="auto">
            <a:xfrm>
              <a:off x="9785176" y="5304656"/>
              <a:ext cx="1632857" cy="1062064"/>
            </a:xfrm>
            <a:custGeom>
              <a:avLst/>
              <a:gdLst>
                <a:gd name="connsiteX0" fmla="*/ 3629 w 1632857"/>
                <a:gd name="connsiteY0" fmla="*/ 1153885 h 1153885"/>
                <a:gd name="connsiteX1" fmla="*/ 0 w 1632857"/>
                <a:gd name="connsiteY1" fmla="*/ 0 h 1153885"/>
                <a:gd name="connsiteX2" fmla="*/ 1632857 w 1632857"/>
                <a:gd name="connsiteY2" fmla="*/ 3628 h 1153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32857" h="1153885">
                  <a:moveTo>
                    <a:pt x="3629" y="1153885"/>
                  </a:moveTo>
                  <a:cubicBezTo>
                    <a:pt x="2419" y="769257"/>
                    <a:pt x="1210" y="384628"/>
                    <a:pt x="0" y="0"/>
                  </a:cubicBezTo>
                  <a:lnTo>
                    <a:pt x="1632857" y="3628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10227623" y="5326142"/>
              <a:ext cx="11304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Intra-DAS</a:t>
              </a:r>
              <a:endParaRPr lang="en-GB" sz="1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8" name="Rounded Rectangle 157"/>
          <p:cNvSpPr/>
          <p:nvPr/>
        </p:nvSpPr>
        <p:spPr bwMode="auto">
          <a:xfrm>
            <a:off x="6703739" y="3504456"/>
            <a:ext cx="4320480" cy="3024336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vert270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dirty="0" smtClean="0">
                <a:latin typeface="Arial" charset="0"/>
              </a:rPr>
              <a:t>DRNI</a:t>
            </a:r>
          </a:p>
        </p:txBody>
      </p:sp>
      <p:grpSp>
        <p:nvGrpSpPr>
          <p:cNvPr id="178" name="Group 177"/>
          <p:cNvGrpSpPr/>
          <p:nvPr/>
        </p:nvGrpSpPr>
        <p:grpSpPr>
          <a:xfrm>
            <a:off x="7276772" y="1344217"/>
            <a:ext cx="4884668" cy="2379589"/>
            <a:chOff x="7276772" y="1344217"/>
            <a:chExt cx="4884668" cy="2379589"/>
          </a:xfrm>
        </p:grpSpPr>
        <p:sp>
          <p:nvSpPr>
            <p:cNvPr id="165" name="Rectangle 164"/>
            <p:cNvSpPr/>
            <p:nvPr/>
          </p:nvSpPr>
          <p:spPr bwMode="auto">
            <a:xfrm>
              <a:off x="7276772" y="3532634"/>
              <a:ext cx="1932340" cy="187846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6" name="Rectangle 165"/>
            <p:cNvSpPr/>
            <p:nvPr/>
          </p:nvSpPr>
          <p:spPr bwMode="auto">
            <a:xfrm>
              <a:off x="9298934" y="3216424"/>
              <a:ext cx="936104" cy="21602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charset="0"/>
                  <a:ea typeface="MS PGothic" pitchFamily="34" charset="-128"/>
                </a:rPr>
                <a:t>DAS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7" name="Freeform 166"/>
            <p:cNvSpPr/>
            <p:nvPr/>
          </p:nvSpPr>
          <p:spPr bwMode="auto">
            <a:xfrm>
              <a:off x="9779000" y="1344217"/>
              <a:ext cx="1632857" cy="1872208"/>
            </a:xfrm>
            <a:custGeom>
              <a:avLst/>
              <a:gdLst>
                <a:gd name="connsiteX0" fmla="*/ 3629 w 1632857"/>
                <a:gd name="connsiteY0" fmla="*/ 1153885 h 1153885"/>
                <a:gd name="connsiteX1" fmla="*/ 0 w 1632857"/>
                <a:gd name="connsiteY1" fmla="*/ 0 h 1153885"/>
                <a:gd name="connsiteX2" fmla="*/ 1632857 w 1632857"/>
                <a:gd name="connsiteY2" fmla="*/ 3628 h 1153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32857" h="1153885">
                  <a:moveTo>
                    <a:pt x="3629" y="1153885"/>
                  </a:moveTo>
                  <a:cubicBezTo>
                    <a:pt x="2419" y="769257"/>
                    <a:pt x="1210" y="384628"/>
                    <a:pt x="0" y="0"/>
                  </a:cubicBezTo>
                  <a:lnTo>
                    <a:pt x="1632857" y="3628"/>
                  </a:lnTo>
                </a:path>
              </a:pathLst>
            </a:custGeom>
            <a:noFill/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10262287" y="1358379"/>
              <a:ext cx="189915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Intra-DAS</a:t>
              </a:r>
            </a:p>
            <a:p>
              <a:r>
                <a:rPr lang="en-US" sz="1600" dirty="0" smtClean="0">
                  <a:solidFill>
                    <a:srgbClr val="C00000"/>
                  </a:solidFill>
                </a:rPr>
                <a:t>Should this be a P2P B-VLAN?</a:t>
              </a: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9137104" y="3213012"/>
              <a:ext cx="216024" cy="510794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5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179" name="TextBox 178"/>
          <p:cNvSpPr txBox="1"/>
          <p:nvPr/>
        </p:nvSpPr>
        <p:spPr>
          <a:xfrm>
            <a:off x="0" y="764322"/>
            <a:ext cx="72771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Multiple CBPs have to be combined to create one Super-CBP function (instead of multiple independent CBP functions) with a single set of B-VLAN MEPs connected to the Super-CBP function at one side and multiple CBP ports at the other side. BSI UP MEPs on each CBP port can be used to terminate the Carrier MA. Super-CBP function includes a BSI Relay function interconnecting B-VLAN virtual ports and CBP ports</a:t>
            </a:r>
            <a:endParaRPr lang="en-GB" sz="2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/>
      <p:bldP spid="173" grpId="0" animBg="1"/>
      <p:bldP spid="174" grpId="0" animBg="1"/>
      <p:bldP spid="175" grpId="0" animBg="1"/>
      <p:bldP spid="176" grpId="0" animBg="1"/>
      <p:bldP spid="179" grpId="0"/>
    </p:bldLst>
  </p:timing>
</p:sld>
</file>

<file path=ppt/theme/theme1.xml><?xml version="1.0" encoding="utf-8"?>
<a:theme xmlns:a="http://schemas.openxmlformats.org/drawingml/2006/main" name="huawei-template-mv">
  <a:themeElements>
    <a:clrScheme name="huawei-template-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awei-template-mv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huawei-template-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huawei-template-mv</Template>
  <TotalTime>16568</TotalTime>
  <Words>1080</Words>
  <Application>Microsoft Office PowerPoint</Application>
  <PresentationFormat>A3 Paper (297x420 mm)</PresentationFormat>
  <Paragraphs>518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huawei-template-mv</vt:lpstr>
      <vt:lpstr>DRNI Examples and DAS position</vt:lpstr>
      <vt:lpstr>Three examples</vt:lpstr>
      <vt:lpstr>Slide 3</vt:lpstr>
      <vt:lpstr>Slide 4</vt:lpstr>
      <vt:lpstr>Slide 5</vt:lpstr>
      <vt:lpstr>Slide 6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DRNI Examples and DAS position</dc:title>
  <dc:creator>Vissers</dc:creator>
  <cp:lastModifiedBy>Maarten Vissers</cp:lastModifiedBy>
  <cp:revision>718</cp:revision>
  <dcterms:created xsi:type="dcterms:W3CDTF">2008-06-13T12:10:18Z</dcterms:created>
  <dcterms:modified xsi:type="dcterms:W3CDTF">2011-08-10T20:06:46Z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1313006793</vt:lpwstr>
  </property>
</Properties>
</file>