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497" r:id="rId2"/>
    <p:sldId id="519" r:id="rId3"/>
    <p:sldId id="567" r:id="rId4"/>
    <p:sldId id="568" r:id="rId5"/>
    <p:sldId id="575" r:id="rId6"/>
    <p:sldId id="570" r:id="rId7"/>
    <p:sldId id="569" r:id="rId8"/>
    <p:sldId id="574" r:id="rId9"/>
    <p:sldId id="578" r:id="rId10"/>
    <p:sldId id="579" r:id="rId11"/>
    <p:sldId id="580" r:id="rId12"/>
    <p:sldId id="581" r:id="rId13"/>
    <p:sldId id="582" r:id="rId14"/>
    <p:sldId id="583" r:id="rId15"/>
    <p:sldId id="584" r:id="rId16"/>
    <p:sldId id="585" r:id="rId17"/>
    <p:sldId id="576" r:id="rId18"/>
    <p:sldId id="577" r:id="rId19"/>
  </p:sldIdLst>
  <p:sldSz cx="12801600" cy="9601200" type="A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548503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1097006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645509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2194011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742514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3291017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839520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4388023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CCFF"/>
    <a:srgbClr val="0066FF"/>
    <a:srgbClr val="FF9900"/>
    <a:srgbClr val="008000"/>
    <a:srgbClr val="CC00CC"/>
    <a:srgbClr val="00B050"/>
    <a:srgbClr val="66CCFF"/>
    <a:srgbClr val="FFFF99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9852" autoAdjust="0"/>
  </p:normalViewPr>
  <p:slideViewPr>
    <p:cSldViewPr>
      <p:cViewPr varScale="1">
        <p:scale>
          <a:sx n="48" d="100"/>
          <a:sy n="48" d="100"/>
        </p:scale>
        <p:origin x="-1368" y="-102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4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54850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109700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645509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2194011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742514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91017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39520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88023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9835" y="2983230"/>
            <a:ext cx="10881931" cy="2057400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9669" y="5440680"/>
            <a:ext cx="8962263" cy="245364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 algn="ctr">
              <a:buNone/>
              <a:defRPr sz="2800"/>
            </a:lvl1pPr>
            <a:lvl2pPr marL="548503" indent="0" algn="ctr">
              <a:buNone/>
              <a:defRPr/>
            </a:lvl2pPr>
            <a:lvl3pPr marL="1097006" indent="0" algn="ctr">
              <a:buNone/>
              <a:defRPr/>
            </a:lvl3pPr>
            <a:lvl4pPr marL="1645509" indent="0" algn="ctr">
              <a:buNone/>
              <a:defRPr/>
            </a:lvl4pPr>
            <a:lvl5pPr marL="2194011" indent="0" algn="ctr">
              <a:buNone/>
              <a:defRPr/>
            </a:lvl5pPr>
            <a:lvl6pPr marL="2742514" indent="0" algn="ctr">
              <a:buNone/>
              <a:defRPr/>
            </a:lvl6pPr>
            <a:lvl7pPr marL="3291017" indent="0" algn="ctr">
              <a:buNone/>
              <a:defRPr/>
            </a:lvl7pPr>
            <a:lvl8pPr marL="3839520" indent="0" algn="ctr">
              <a:buNone/>
              <a:defRPr/>
            </a:lvl8pPr>
            <a:lvl9pPr marL="4388023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890" y="2240281"/>
            <a:ext cx="11521821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 defTabSz="993775">
              <a:defRPr sz="1800"/>
            </a:lvl3pPr>
            <a:lvl4pPr marL="1346200" indent="-436563">
              <a:defRPr sz="1800"/>
            </a:lvl4pPr>
            <a:lvl5pPr marL="1793875" indent="-436563"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1"/>
            <a:ext cx="11521821" cy="1209734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890" y="2240281"/>
            <a:ext cx="5669498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30225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2214" y="2240281"/>
            <a:ext cx="5669497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1"/>
            <a:ext cx="11521821" cy="1209734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890" y="2280994"/>
            <a:ext cx="3600401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30225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600" y="2280994"/>
            <a:ext cx="3600400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8561040" y="2280994"/>
            <a:ext cx="3600400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890" y="2148841"/>
            <a:ext cx="5656167" cy="895350"/>
          </a:xfrm>
          <a:prstGeom prst="rect">
            <a:avLst/>
          </a:prstGeom>
        </p:spPr>
        <p:txBody>
          <a:bodyPr lIns="109701" tIns="54850" rIns="109701" bIns="54850" anchor="b"/>
          <a:lstStyle>
            <a:lvl1pPr marL="0" indent="0">
              <a:buNone/>
              <a:defRPr sz="2400" b="1"/>
            </a:lvl1pPr>
            <a:lvl2pPr marL="548503" indent="0">
              <a:buNone/>
              <a:defRPr sz="2400" b="1"/>
            </a:lvl2pPr>
            <a:lvl3pPr marL="1097006" indent="0">
              <a:buNone/>
              <a:defRPr sz="2200" b="1"/>
            </a:lvl3pPr>
            <a:lvl4pPr marL="1645509" indent="0">
              <a:buNone/>
              <a:defRPr sz="1900" b="1"/>
            </a:lvl4pPr>
            <a:lvl5pPr marL="2194011" indent="0">
              <a:buNone/>
              <a:defRPr sz="1900" b="1"/>
            </a:lvl5pPr>
            <a:lvl6pPr marL="2742514" indent="0">
              <a:buNone/>
              <a:defRPr sz="1900" b="1"/>
            </a:lvl6pPr>
            <a:lvl7pPr marL="3291017" indent="0">
              <a:buNone/>
              <a:defRPr sz="1900" b="1"/>
            </a:lvl7pPr>
            <a:lvl8pPr marL="3839520" indent="0">
              <a:buNone/>
              <a:defRPr sz="1900" b="1"/>
            </a:lvl8pPr>
            <a:lvl9pPr marL="4388023" indent="0">
              <a:buNone/>
              <a:defRPr sz="19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890" y="3044190"/>
            <a:ext cx="5656167" cy="553212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1800"/>
            </a:lvl2pPr>
            <a:lvl3pPr marL="896938" indent="-387350">
              <a:defRPr sz="18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640" y="2148841"/>
            <a:ext cx="5658070" cy="895350"/>
          </a:xfrm>
          <a:prstGeom prst="rect">
            <a:avLst/>
          </a:prstGeom>
        </p:spPr>
        <p:txBody>
          <a:bodyPr lIns="109701" tIns="54850" rIns="109701" bIns="54850" anchor="b"/>
          <a:lstStyle>
            <a:lvl1pPr marL="0" indent="0">
              <a:buNone/>
              <a:defRPr sz="2400" b="1"/>
            </a:lvl1pPr>
            <a:lvl2pPr marL="548503" indent="0">
              <a:buNone/>
              <a:defRPr sz="2400" b="1"/>
            </a:lvl2pPr>
            <a:lvl3pPr marL="1097006" indent="0">
              <a:buNone/>
              <a:defRPr sz="2200" b="1"/>
            </a:lvl3pPr>
            <a:lvl4pPr marL="1645509" indent="0">
              <a:buNone/>
              <a:defRPr sz="1900" b="1"/>
            </a:lvl4pPr>
            <a:lvl5pPr marL="2194011" indent="0">
              <a:buNone/>
              <a:defRPr sz="1900" b="1"/>
            </a:lvl5pPr>
            <a:lvl6pPr marL="2742514" indent="0">
              <a:buNone/>
              <a:defRPr sz="1900" b="1"/>
            </a:lvl6pPr>
            <a:lvl7pPr marL="3291017" indent="0">
              <a:buNone/>
              <a:defRPr sz="1900" b="1"/>
            </a:lvl7pPr>
            <a:lvl8pPr marL="3839520" indent="0">
              <a:buNone/>
              <a:defRPr sz="1900" b="1"/>
            </a:lvl8pPr>
            <a:lvl9pPr marL="4388023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640" y="3044190"/>
            <a:ext cx="5658070" cy="553212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1800"/>
            </a:lvl2pPr>
            <a:lvl3pPr marL="896938" indent="-387350">
              <a:defRPr sz="18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2310142" y="9207490"/>
            <a:ext cx="473217" cy="356993"/>
          </a:xfrm>
          <a:prstGeom prst="rect">
            <a:avLst/>
          </a:prstGeom>
          <a:noFill/>
        </p:spPr>
        <p:txBody>
          <a:bodyPr wrap="none" lIns="109701" tIns="54850" rIns="109701" bIns="54850" rtlCol="0">
            <a:spAutoFit/>
          </a:bodyPr>
          <a:lstStyle/>
          <a:p>
            <a:fld id="{1D72198B-5C37-4316-AF1B-174FD6C2182E}" type="slidenum">
              <a:rPr lang="en-GB" sz="1600" smtClean="0"/>
              <a:pPr/>
              <a:t>‹#›</a:t>
            </a:fld>
            <a:endParaRPr lang="en-GB" sz="1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9" r:id="rId4"/>
    <p:sldLayoutId id="2147483656" r:id="rId5"/>
    <p:sldLayoutId id="2147483657" r:id="rId6"/>
    <p:sldLayoutId id="214748365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5pPr>
      <a:lvl6pPr marL="548503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6pPr>
      <a:lvl7pPr marL="1097006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7pPr>
      <a:lvl8pPr marL="1645509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8pPr>
      <a:lvl9pPr marL="2194011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411377" indent="-411377" algn="l" rtl="0" eaLnBrk="0" fontAlgn="base" hangingPunct="0">
        <a:spcBef>
          <a:spcPct val="70000"/>
        </a:spcBef>
        <a:spcAft>
          <a:spcPct val="0"/>
        </a:spcAft>
        <a:defRPr sz="3000" b="1">
          <a:solidFill>
            <a:schemeClr val="tx1"/>
          </a:solidFill>
          <a:latin typeface="+mn-lt"/>
          <a:ea typeface="+mn-ea"/>
          <a:cs typeface="+mn-cs"/>
        </a:defRPr>
      </a:lvl1pPr>
      <a:lvl2pPr marL="1049393" indent="-500890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639796" indent="-38852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+mn-lt"/>
          <a:ea typeface="+mn-ea"/>
        </a:defRPr>
      </a:lvl3pPr>
      <a:lvl4pPr marL="2293047" indent="-43804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946299" indent="-43804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3494802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4043305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4591807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5140310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503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006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509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011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2514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017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520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8023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1/axbq-haddock-multiple-drni-support-1011-v01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1/axbq-haddock-multiple-drni-support-1011-v01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1/axbq-haddock-multiple-drni-support-1011-v01.pdf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59835" y="2887216"/>
            <a:ext cx="10881931" cy="2057400"/>
          </a:xfrm>
        </p:spPr>
        <p:txBody>
          <a:bodyPr/>
          <a:lstStyle/>
          <a:p>
            <a:pPr algn="ctr"/>
            <a:r>
              <a:rPr lang="en-GB" dirty="0" smtClean="0"/>
              <a:t>Supporting VUNI in DRNI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 smtClean="0">
                <a:solidFill>
                  <a:schemeClr val="tx1"/>
                </a:solidFill>
              </a:rPr>
              <a:t>Maarten Vissers</a:t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>2011-11-10</a:t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/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>v01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8447" y="8401000"/>
            <a:ext cx="5591595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sz="2000" dirty="0" smtClean="0"/>
              <a:t>v01: added multiple virtual UNI with hairpin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DRNI scope discussion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hlinkClick r:id="rId2"/>
              </a:rPr>
              <a:t>axbq-haddock-multiple-drni-support-1011-v01.pdf</a:t>
            </a:r>
            <a:r>
              <a:rPr lang="en-GB" sz="2800" dirty="0" smtClean="0"/>
              <a:t> (slide 9) and this presentation (slides 7/8) assume that the DRNI includes different sets of 802.1Q Components as illustrated in slides 7/8 (scope A) and 9 (scope B)</a:t>
            </a:r>
          </a:p>
          <a:p>
            <a:r>
              <a:rPr lang="en-GB" sz="2800" dirty="0" smtClean="0"/>
              <a:t>To be discussed is the right DRNI scope: A, B or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Multiple </a:t>
            </a:r>
            <a:r>
              <a:rPr lang="en-GB" dirty="0" err="1" smtClean="0"/>
              <a:t>VUNIs</a:t>
            </a:r>
            <a:r>
              <a:rPr lang="en-GB" dirty="0" smtClean="0"/>
              <a:t>, including hairpin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Multiple Virtual UNI</a:t>
            </a:r>
            <a:br>
              <a:rPr lang="en-GB" dirty="0" smtClean="0"/>
            </a:br>
            <a:r>
              <a:rPr lang="en-GB" sz="2800" dirty="0" smtClean="0"/>
              <a:t>Text from MEF 28, clause 3 “Scope and Key Concepts”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104" y="1632248"/>
            <a:ext cx="8784976" cy="759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Appendix C/MEF28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160" y="1992288"/>
            <a:ext cx="8352928" cy="700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6" name="Straight Connector 355"/>
          <p:cNvCxnSpPr/>
          <p:nvPr/>
        </p:nvCxnSpPr>
        <p:spPr bwMode="auto">
          <a:xfrm flipH="1">
            <a:off x="712168" y="1488231"/>
            <a:ext cx="2952328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7" name="Straight Connector 356"/>
          <p:cNvCxnSpPr>
            <a:stCxn id="430" idx="2"/>
          </p:cNvCxnSpPr>
          <p:nvPr/>
        </p:nvCxnSpPr>
        <p:spPr bwMode="auto">
          <a:xfrm flipH="1">
            <a:off x="3088432" y="3000400"/>
            <a:ext cx="5760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-18435"/>
            <a:ext cx="11521821" cy="1218635"/>
          </a:xfrm>
        </p:spPr>
        <p:txBody>
          <a:bodyPr/>
          <a:lstStyle/>
          <a:p>
            <a:r>
              <a:rPr lang="en-GB" dirty="0" smtClean="0"/>
              <a:t>Multiple Virtual UNI with </a:t>
            </a:r>
            <a:r>
              <a:rPr lang="en-GB" dirty="0" smtClean="0"/>
              <a:t>Hairpin</a:t>
            </a:r>
            <a:endParaRPr lang="en-US" dirty="0"/>
          </a:p>
        </p:txBody>
      </p:sp>
      <p:sp>
        <p:nvSpPr>
          <p:cNvPr id="3" name="Cloud 2"/>
          <p:cNvSpPr/>
          <p:nvPr/>
        </p:nvSpPr>
        <p:spPr bwMode="auto">
          <a:xfrm>
            <a:off x="352128" y="4296544"/>
            <a:ext cx="5976664" cy="5112568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Cloud 3"/>
          <p:cNvSpPr/>
          <p:nvPr/>
        </p:nvSpPr>
        <p:spPr bwMode="auto">
          <a:xfrm>
            <a:off x="7048872" y="5376664"/>
            <a:ext cx="3528392" cy="2304256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713168" y="6744816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S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289232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713168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289232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713168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H="1">
            <a:off x="6976864" y="621927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 flipH="1">
            <a:off x="6976864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 flipH="1">
            <a:off x="7552928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 flipH="1">
            <a:off x="6976864" y="643529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 flipH="1">
            <a:off x="7552928" y="643529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 flipH="1">
            <a:off x="6976864" y="665132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 flipH="1">
            <a:off x="7552928" y="665132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713168" y="5808712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289232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713168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0289232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713168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8345016" y="607525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8345016" y="607525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8921080" y="607525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 flipH="1">
            <a:off x="8345016" y="629128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 flipH="1">
            <a:off x="8921080" y="629128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 flipH="1">
            <a:off x="8345016" y="650730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 flipH="1">
            <a:off x="8921080" y="650730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" name="Straight Connector 30"/>
          <p:cNvCxnSpPr>
            <a:stCxn id="26" idx="1"/>
            <a:endCxn id="22" idx="1"/>
          </p:cNvCxnSpPr>
          <p:nvPr/>
        </p:nvCxnSpPr>
        <p:spPr bwMode="auto">
          <a:xfrm flipV="1">
            <a:off x="9281120" y="6132748"/>
            <a:ext cx="432048" cy="505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0" idx="1"/>
            <a:endCxn id="7" idx="1"/>
          </p:cNvCxnSpPr>
          <p:nvPr/>
        </p:nvCxnSpPr>
        <p:spPr bwMode="auto">
          <a:xfrm>
            <a:off x="9281120" y="6615318"/>
            <a:ext cx="432048" cy="237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13" idx="1"/>
            <a:endCxn id="25" idx="3"/>
          </p:cNvCxnSpPr>
          <p:nvPr/>
        </p:nvCxnSpPr>
        <p:spPr bwMode="auto">
          <a:xfrm flipV="1">
            <a:off x="7912968" y="6183270"/>
            <a:ext cx="432048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9" idx="3"/>
            <a:endCxn id="251" idx="1"/>
          </p:cNvCxnSpPr>
          <p:nvPr/>
        </p:nvCxnSpPr>
        <p:spPr bwMode="auto">
          <a:xfrm>
            <a:off x="10649272" y="5916724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10649272" y="617826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0649272" y="684782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8" idx="3"/>
            <a:endCxn id="427" idx="1"/>
          </p:cNvCxnSpPr>
          <p:nvPr/>
        </p:nvCxnSpPr>
        <p:spPr bwMode="auto">
          <a:xfrm>
            <a:off x="10649272" y="7068852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10865296" y="5859234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10894986" y="5859234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0574068" y="5536068"/>
            <a:ext cx="62388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RUNI</a:t>
            </a:r>
            <a:endParaRPr lang="en-US" sz="1400" b="0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7735543" y="7049398"/>
            <a:ext cx="169790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/>
              <a:t>Network Operator</a:t>
            </a:r>
          </a:p>
          <a:p>
            <a:pPr algn="ctr"/>
            <a:r>
              <a:rPr lang="en-GB" sz="1400" dirty="0" smtClean="0"/>
              <a:t>(e.g. PBN)</a:t>
            </a:r>
            <a:endParaRPr lang="en-US" sz="1400" dirty="0" smtClean="0"/>
          </a:p>
        </p:txBody>
      </p:sp>
      <p:sp>
        <p:nvSpPr>
          <p:cNvPr id="57" name="Rectangle 56"/>
          <p:cNvSpPr/>
          <p:nvPr/>
        </p:nvSpPr>
        <p:spPr bwMode="auto">
          <a:xfrm>
            <a:off x="5320680" y="5016624"/>
            <a:ext cx="9361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320680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320680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896744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320680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952528" y="660080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528592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3952528" y="66008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3952528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3952528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728392" y="5016624"/>
            <a:ext cx="936104" cy="28803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304456" y="66008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728392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304456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72839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304456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72839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304456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1" name="Straight Connector 80"/>
          <p:cNvCxnSpPr>
            <a:stCxn id="62" idx="3"/>
            <a:endCxn id="12" idx="3"/>
          </p:cNvCxnSpPr>
          <p:nvPr/>
        </p:nvCxnSpPr>
        <p:spPr bwMode="auto">
          <a:xfrm>
            <a:off x="6256784" y="6327286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9" idx="1"/>
            <a:endCxn id="66" idx="3"/>
          </p:cNvCxnSpPr>
          <p:nvPr/>
        </p:nvCxnSpPr>
        <p:spPr bwMode="auto">
          <a:xfrm flipH="1">
            <a:off x="4888632" y="692483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50" idx="3"/>
            <a:endCxn id="67" idx="1"/>
          </p:cNvCxnSpPr>
          <p:nvPr/>
        </p:nvCxnSpPr>
        <p:spPr bwMode="auto">
          <a:xfrm>
            <a:off x="3664496" y="670881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52" idx="3"/>
            <a:endCxn id="69" idx="1"/>
          </p:cNvCxnSpPr>
          <p:nvPr/>
        </p:nvCxnSpPr>
        <p:spPr bwMode="auto">
          <a:xfrm>
            <a:off x="3664496" y="692483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54" idx="3"/>
            <a:endCxn id="71" idx="1"/>
          </p:cNvCxnSpPr>
          <p:nvPr/>
        </p:nvCxnSpPr>
        <p:spPr bwMode="auto">
          <a:xfrm>
            <a:off x="3664496" y="71408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stCxn id="73" idx="3"/>
            <a:endCxn id="61" idx="1"/>
          </p:cNvCxnSpPr>
          <p:nvPr/>
        </p:nvCxnSpPr>
        <p:spPr bwMode="auto">
          <a:xfrm>
            <a:off x="3664496" y="7356884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TextBox 91"/>
          <p:cNvSpPr txBox="1"/>
          <p:nvPr/>
        </p:nvSpPr>
        <p:spPr>
          <a:xfrm>
            <a:off x="2512368" y="8509303"/>
            <a:ext cx="1800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/>
              <a:t>VUNI Operator</a:t>
            </a:r>
          </a:p>
          <a:p>
            <a:pPr algn="ctr"/>
            <a:r>
              <a:rPr lang="en-GB" sz="1400" dirty="0" smtClean="0"/>
              <a:t>(e.g. PBN, PBBN)</a:t>
            </a:r>
            <a:endParaRPr lang="en-US" sz="1400" dirty="0" smtClean="0"/>
          </a:p>
        </p:txBody>
      </p:sp>
      <p:sp>
        <p:nvSpPr>
          <p:cNvPr id="95" name="Rectangle 94"/>
          <p:cNvSpPr/>
          <p:nvPr/>
        </p:nvSpPr>
        <p:spPr bwMode="auto">
          <a:xfrm>
            <a:off x="7336904" y="621927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705056" y="607525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5680720" y="5016624"/>
            <a:ext cx="216024" cy="26642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4312568" y="660080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3088432" y="5016624"/>
            <a:ext cx="216024" cy="28803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5320680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952528" y="580871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4528592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3952528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3952528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3952528" y="624076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330445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3304456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3304456" y="624076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9" name="Straight Connector 108"/>
          <p:cNvCxnSpPr>
            <a:stCxn id="100" idx="1"/>
            <a:endCxn id="102" idx="3"/>
          </p:cNvCxnSpPr>
          <p:nvPr/>
        </p:nvCxnSpPr>
        <p:spPr bwMode="auto">
          <a:xfrm flipH="1">
            <a:off x="4888632" y="613274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106" idx="3"/>
            <a:endCxn id="103" idx="1"/>
          </p:cNvCxnSpPr>
          <p:nvPr/>
        </p:nvCxnSpPr>
        <p:spPr bwMode="auto">
          <a:xfrm>
            <a:off x="3664496" y="591672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stCxn id="107" idx="3"/>
            <a:endCxn id="104" idx="1"/>
          </p:cNvCxnSpPr>
          <p:nvPr/>
        </p:nvCxnSpPr>
        <p:spPr bwMode="auto">
          <a:xfrm>
            <a:off x="3664496" y="613274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108" idx="3"/>
            <a:endCxn id="105" idx="1"/>
          </p:cNvCxnSpPr>
          <p:nvPr/>
        </p:nvCxnSpPr>
        <p:spPr bwMode="auto">
          <a:xfrm>
            <a:off x="3664496" y="634877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4312568" y="580871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320680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952528" y="501662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45285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3952528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3952528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3952528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3304456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3304456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3304456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3" name="Straight Connector 122"/>
          <p:cNvCxnSpPr>
            <a:stCxn id="114" idx="1"/>
            <a:endCxn id="116" idx="3"/>
          </p:cNvCxnSpPr>
          <p:nvPr/>
        </p:nvCxnSpPr>
        <p:spPr bwMode="auto">
          <a:xfrm flipH="1">
            <a:off x="4888632" y="53406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120" idx="3"/>
            <a:endCxn id="117" idx="1"/>
          </p:cNvCxnSpPr>
          <p:nvPr/>
        </p:nvCxnSpPr>
        <p:spPr bwMode="auto">
          <a:xfrm>
            <a:off x="3664496" y="512463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121" idx="3"/>
            <a:endCxn id="118" idx="1"/>
          </p:cNvCxnSpPr>
          <p:nvPr/>
        </p:nvCxnSpPr>
        <p:spPr bwMode="auto">
          <a:xfrm>
            <a:off x="3664496" y="53406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122" idx="3"/>
            <a:endCxn id="119" idx="1"/>
          </p:cNvCxnSpPr>
          <p:nvPr/>
        </p:nvCxnSpPr>
        <p:spPr bwMode="auto">
          <a:xfrm>
            <a:off x="3664496" y="555668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/>
          <p:cNvSpPr/>
          <p:nvPr/>
        </p:nvSpPr>
        <p:spPr bwMode="auto">
          <a:xfrm>
            <a:off x="4312568" y="501662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2728392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27283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728392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 flipH="1">
            <a:off x="1432248" y="7248872"/>
            <a:ext cx="936104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 flipH="1">
            <a:off x="1432248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 flipH="1">
            <a:off x="2008312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 flipH="1">
            <a:off x="1432248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 flipH="1">
            <a:off x="200831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 flipH="1">
            <a:off x="1432248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 flipH="1">
            <a:off x="200831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792288" y="7248872"/>
            <a:ext cx="216024" cy="15121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9" name="Straight Connector 178"/>
          <p:cNvCxnSpPr>
            <a:stCxn id="173" idx="1"/>
            <a:endCxn id="51" idx="1"/>
          </p:cNvCxnSpPr>
          <p:nvPr/>
        </p:nvCxnSpPr>
        <p:spPr bwMode="auto">
          <a:xfrm>
            <a:off x="2368352" y="7356884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>
            <a:stCxn id="175" idx="1"/>
            <a:endCxn id="53" idx="1"/>
          </p:cNvCxnSpPr>
          <p:nvPr/>
        </p:nvCxnSpPr>
        <p:spPr bwMode="auto">
          <a:xfrm>
            <a:off x="2368352" y="7572908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stCxn id="177" idx="1"/>
            <a:endCxn id="55" idx="1"/>
          </p:cNvCxnSpPr>
          <p:nvPr/>
        </p:nvCxnSpPr>
        <p:spPr bwMode="auto">
          <a:xfrm>
            <a:off x="2368352" y="7788932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4" name="Straight Connector 193"/>
          <p:cNvCxnSpPr/>
          <p:nvPr/>
        </p:nvCxnSpPr>
        <p:spPr bwMode="auto">
          <a:xfrm>
            <a:off x="2296344" y="513512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/>
          <p:nvPr/>
        </p:nvCxnSpPr>
        <p:spPr bwMode="auto">
          <a:xfrm>
            <a:off x="2296344" y="535115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/>
          <p:cNvCxnSpPr/>
          <p:nvPr/>
        </p:nvCxnSpPr>
        <p:spPr bwMode="auto">
          <a:xfrm>
            <a:off x="2296344" y="556717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Straight Connector 196"/>
          <p:cNvCxnSpPr/>
          <p:nvPr/>
        </p:nvCxnSpPr>
        <p:spPr bwMode="auto">
          <a:xfrm>
            <a:off x="1000200" y="779942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/>
          <p:nvPr/>
        </p:nvCxnSpPr>
        <p:spPr bwMode="auto">
          <a:xfrm>
            <a:off x="1000200" y="801544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Connector 198"/>
          <p:cNvCxnSpPr/>
          <p:nvPr/>
        </p:nvCxnSpPr>
        <p:spPr bwMode="auto">
          <a:xfrm>
            <a:off x="1000200" y="823147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0" name="TextBox 199"/>
          <p:cNvSpPr txBox="1"/>
          <p:nvPr/>
        </p:nvSpPr>
        <p:spPr>
          <a:xfrm>
            <a:off x="10361240" y="7608912"/>
            <a:ext cx="106208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Port-based Service </a:t>
            </a:r>
            <a:r>
              <a:rPr lang="en-GB" sz="1400" b="0" dirty="0" smtClean="0">
                <a:solidFill>
                  <a:srgbClr val="FF0000"/>
                </a:solidFill>
              </a:rPr>
              <a:t>Interface !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6778880" y="4710008"/>
            <a:ext cx="99007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S-Tagged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03" name="Straight Arrow Connector 202"/>
          <p:cNvCxnSpPr>
            <a:stCxn id="201" idx="2"/>
            <a:endCxn id="12" idx="3"/>
          </p:cNvCxnSpPr>
          <p:nvPr/>
        </p:nvCxnSpPr>
        <p:spPr bwMode="auto">
          <a:xfrm flipH="1">
            <a:off x="6976864" y="5448672"/>
            <a:ext cx="297052" cy="8786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4" name="Straight Arrow Connector 203"/>
          <p:cNvCxnSpPr>
            <a:stCxn id="200" idx="0"/>
            <a:endCxn id="8" idx="3"/>
          </p:cNvCxnSpPr>
          <p:nvPr/>
        </p:nvCxnSpPr>
        <p:spPr bwMode="auto">
          <a:xfrm flipH="1" flipV="1">
            <a:off x="10649272" y="7068852"/>
            <a:ext cx="243008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8" name="Straight Arrow Connector 207"/>
          <p:cNvCxnSpPr>
            <a:stCxn id="212" idx="2"/>
            <a:endCxn id="116" idx="3"/>
          </p:cNvCxnSpPr>
          <p:nvPr/>
        </p:nvCxnSpPr>
        <p:spPr bwMode="auto">
          <a:xfrm flipH="1">
            <a:off x="4888632" y="4440560"/>
            <a:ext cx="783068" cy="900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5176664" y="3701896"/>
            <a:ext cx="99007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C-Tagged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14" name="Straight Arrow Connector 213"/>
          <p:cNvCxnSpPr>
            <a:stCxn id="212" idx="2"/>
            <a:endCxn id="102" idx="3"/>
          </p:cNvCxnSpPr>
          <p:nvPr/>
        </p:nvCxnSpPr>
        <p:spPr bwMode="auto">
          <a:xfrm flipH="1">
            <a:off x="4888632" y="4440560"/>
            <a:ext cx="783068" cy="16921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17" name="Straight Arrow Connector 216"/>
          <p:cNvCxnSpPr>
            <a:stCxn id="212" idx="2"/>
            <a:endCxn id="66" idx="3"/>
          </p:cNvCxnSpPr>
          <p:nvPr/>
        </p:nvCxnSpPr>
        <p:spPr bwMode="auto">
          <a:xfrm flipH="1">
            <a:off x="4888632" y="4440560"/>
            <a:ext cx="783068" cy="24842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25" name="Rectangle 224"/>
          <p:cNvSpPr/>
          <p:nvPr/>
        </p:nvSpPr>
        <p:spPr bwMode="auto">
          <a:xfrm>
            <a:off x="3232448" y="4944616"/>
            <a:ext cx="1728192" cy="79208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6" name="Straight Arrow Connector 225"/>
          <p:cNvCxnSpPr>
            <a:stCxn id="232" idx="2"/>
            <a:endCxn id="225" idx="0"/>
          </p:cNvCxnSpPr>
          <p:nvPr/>
        </p:nvCxnSpPr>
        <p:spPr bwMode="auto">
          <a:xfrm>
            <a:off x="3988532" y="4368552"/>
            <a:ext cx="108012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2" name="TextBox 231"/>
          <p:cNvSpPr txBox="1"/>
          <p:nvPr/>
        </p:nvSpPr>
        <p:spPr>
          <a:xfrm>
            <a:off x="3376464" y="3999220"/>
            <a:ext cx="122413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800" dirty="0" smtClean="0">
                <a:solidFill>
                  <a:srgbClr val="FF0000"/>
                </a:solidFill>
              </a:rPr>
              <a:t>V-UNI-N</a:t>
            </a:r>
            <a:endParaRPr lang="en-US" sz="1800" dirty="0" smtClean="0">
              <a:solidFill>
                <a:srgbClr val="FF000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10217224" y="4565992"/>
            <a:ext cx="106208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Port-based Service </a:t>
            </a:r>
            <a:r>
              <a:rPr lang="en-GB" sz="1400" b="0" dirty="0" smtClean="0">
                <a:solidFill>
                  <a:srgbClr val="FF0000"/>
                </a:solidFill>
              </a:rPr>
              <a:t>Interface 2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39" name="Straight Arrow Connector 238"/>
          <p:cNvCxnSpPr>
            <a:endCxn id="19" idx="3"/>
          </p:cNvCxnSpPr>
          <p:nvPr/>
        </p:nvCxnSpPr>
        <p:spPr bwMode="auto">
          <a:xfrm flipH="1">
            <a:off x="10649272" y="5254134"/>
            <a:ext cx="98992" cy="6625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2" name="Rectangle 241"/>
          <p:cNvSpPr/>
          <p:nvPr/>
        </p:nvSpPr>
        <p:spPr bwMode="auto">
          <a:xfrm flipH="1">
            <a:off x="2008312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2008312" y="8328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2008312" y="85450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11225336" y="559268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11801400" y="55926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1122533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11801400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11585376" y="5592688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0" name="Straight Connector 259"/>
          <p:cNvCxnSpPr>
            <a:stCxn id="326" idx="0"/>
          </p:cNvCxnSpPr>
          <p:nvPr/>
        </p:nvCxnSpPr>
        <p:spPr bwMode="auto">
          <a:xfrm flipH="1">
            <a:off x="3160440" y="2280320"/>
            <a:ext cx="9145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2" name="Straight Connector 261"/>
          <p:cNvCxnSpPr>
            <a:stCxn id="331" idx="0"/>
          </p:cNvCxnSpPr>
          <p:nvPr/>
        </p:nvCxnSpPr>
        <p:spPr bwMode="auto">
          <a:xfrm flipH="1">
            <a:off x="3232448" y="2424336"/>
            <a:ext cx="9145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5" name="Straight Connector 264"/>
          <p:cNvCxnSpPr/>
          <p:nvPr/>
        </p:nvCxnSpPr>
        <p:spPr bwMode="auto">
          <a:xfrm flipV="1">
            <a:off x="11585376" y="408112"/>
            <a:ext cx="0" cy="59766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6" name="Straight Connector 265"/>
          <p:cNvCxnSpPr/>
          <p:nvPr/>
        </p:nvCxnSpPr>
        <p:spPr bwMode="auto">
          <a:xfrm flipV="1">
            <a:off x="11369352" y="1200200"/>
            <a:ext cx="0" cy="51845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72" name="Straight Connector 271"/>
          <p:cNvCxnSpPr>
            <a:endCxn id="433" idx="2"/>
          </p:cNvCxnSpPr>
          <p:nvPr/>
        </p:nvCxnSpPr>
        <p:spPr bwMode="auto">
          <a:xfrm flipH="1">
            <a:off x="4744616" y="3000400"/>
            <a:ext cx="662473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4" name="Straight Connector 273"/>
          <p:cNvCxnSpPr/>
          <p:nvPr/>
        </p:nvCxnSpPr>
        <p:spPr bwMode="auto">
          <a:xfrm flipV="1">
            <a:off x="4744616" y="2784376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78" name="Isosceles Triangle 277"/>
          <p:cNvSpPr/>
          <p:nvPr/>
        </p:nvSpPr>
        <p:spPr bwMode="auto">
          <a:xfrm rot="16200000">
            <a:off x="11117324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9" name="Isosceles Triangle 278"/>
          <p:cNvSpPr/>
          <p:nvPr/>
        </p:nvSpPr>
        <p:spPr bwMode="auto">
          <a:xfrm rot="5400000" flipH="1">
            <a:off x="478062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0" name="Isosceles Triangle 279"/>
          <p:cNvSpPr/>
          <p:nvPr/>
        </p:nvSpPr>
        <p:spPr bwMode="auto">
          <a:xfrm rot="5400000" flipH="1">
            <a:off x="4996644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Isosceles Triangle 280"/>
          <p:cNvSpPr/>
          <p:nvPr/>
        </p:nvSpPr>
        <p:spPr bwMode="auto">
          <a:xfrm rot="5400000" flipH="1">
            <a:off x="1054126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Isosceles Triangle 281"/>
          <p:cNvSpPr/>
          <p:nvPr/>
        </p:nvSpPr>
        <p:spPr bwMode="auto">
          <a:xfrm rot="16200000">
            <a:off x="10109212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Isosceles Triangle 282"/>
          <p:cNvSpPr/>
          <p:nvPr/>
        </p:nvSpPr>
        <p:spPr bwMode="auto">
          <a:xfrm rot="16200000">
            <a:off x="1090130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Isosceles Triangle 283"/>
          <p:cNvSpPr/>
          <p:nvPr/>
        </p:nvSpPr>
        <p:spPr bwMode="auto">
          <a:xfrm rot="5400000" flipH="1">
            <a:off x="7156884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5" name="Straight Connector 284"/>
          <p:cNvCxnSpPr/>
          <p:nvPr/>
        </p:nvCxnSpPr>
        <p:spPr bwMode="auto">
          <a:xfrm flipV="1">
            <a:off x="7192888" y="2784376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86" name="Isosceles Triangle 285"/>
          <p:cNvSpPr/>
          <p:nvPr/>
        </p:nvSpPr>
        <p:spPr bwMode="auto">
          <a:xfrm rot="16200000">
            <a:off x="9893188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6380801" y="2095654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S-EC1</a:t>
            </a:r>
            <a:endParaRPr lang="en-US" sz="1200" b="0" dirty="0" smtClean="0"/>
          </a:p>
        </p:txBody>
      </p:sp>
      <p:sp>
        <p:nvSpPr>
          <p:cNvPr id="288" name="TextBox 287"/>
          <p:cNvSpPr txBox="1"/>
          <p:nvPr/>
        </p:nvSpPr>
        <p:spPr>
          <a:xfrm>
            <a:off x="6380801" y="2239670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S-EC2</a:t>
            </a:r>
            <a:endParaRPr lang="en-US" sz="1200" b="0" dirty="0" smtClean="0"/>
          </a:p>
        </p:txBody>
      </p:sp>
      <p:cxnSp>
        <p:nvCxnSpPr>
          <p:cNvPr id="291" name="Straight Connector 290"/>
          <p:cNvCxnSpPr/>
          <p:nvPr/>
        </p:nvCxnSpPr>
        <p:spPr bwMode="auto">
          <a:xfrm flipV="1">
            <a:off x="10361240" y="1128192"/>
            <a:ext cx="0" cy="63367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92" name="Straight Connector 291"/>
          <p:cNvCxnSpPr/>
          <p:nvPr/>
        </p:nvCxnSpPr>
        <p:spPr bwMode="auto">
          <a:xfrm flipV="1">
            <a:off x="10577264" y="1056184"/>
            <a:ext cx="0" cy="64087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1121879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295" name="TextBox 294"/>
          <p:cNvSpPr txBox="1"/>
          <p:nvPr/>
        </p:nvSpPr>
        <p:spPr>
          <a:xfrm>
            <a:off x="1100931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0</a:t>
            </a:r>
            <a:endParaRPr lang="en-US" sz="1100" b="0" dirty="0" smtClean="0"/>
          </a:p>
        </p:txBody>
      </p:sp>
      <p:sp>
        <p:nvSpPr>
          <p:cNvPr id="296" name="TextBox 295"/>
          <p:cNvSpPr txBox="1"/>
          <p:nvPr/>
        </p:nvSpPr>
        <p:spPr>
          <a:xfrm>
            <a:off x="48886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297" name="TextBox 296"/>
          <p:cNvSpPr txBox="1"/>
          <p:nvPr/>
        </p:nvSpPr>
        <p:spPr>
          <a:xfrm>
            <a:off x="510465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sp>
        <p:nvSpPr>
          <p:cNvPr id="298" name="TextBox 297"/>
          <p:cNvSpPr txBox="1"/>
          <p:nvPr/>
        </p:nvSpPr>
        <p:spPr>
          <a:xfrm>
            <a:off x="106427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0</a:t>
            </a:r>
            <a:endParaRPr lang="en-US" sz="1100" b="0" dirty="0" smtClean="0"/>
          </a:p>
        </p:txBody>
      </p:sp>
      <p:sp>
        <p:nvSpPr>
          <p:cNvPr id="299" name="TextBox 298"/>
          <p:cNvSpPr txBox="1"/>
          <p:nvPr/>
        </p:nvSpPr>
        <p:spPr>
          <a:xfrm>
            <a:off x="10217224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sp>
        <p:nvSpPr>
          <p:cNvPr id="300" name="TextBox 299"/>
          <p:cNvSpPr txBox="1"/>
          <p:nvPr/>
        </p:nvSpPr>
        <p:spPr>
          <a:xfrm>
            <a:off x="999466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301" name="TextBox 300"/>
          <p:cNvSpPr txBox="1"/>
          <p:nvPr/>
        </p:nvSpPr>
        <p:spPr>
          <a:xfrm>
            <a:off x="726489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cxnSp>
        <p:nvCxnSpPr>
          <p:cNvPr id="309" name="Straight Connector 308"/>
          <p:cNvCxnSpPr>
            <a:stCxn id="310" idx="0"/>
            <a:endCxn id="311" idx="0"/>
          </p:cNvCxnSpPr>
          <p:nvPr/>
        </p:nvCxnSpPr>
        <p:spPr bwMode="auto">
          <a:xfrm flipH="1">
            <a:off x="9281120" y="3432448"/>
            <a:ext cx="3600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0" name="Isosceles Triangle 309"/>
          <p:cNvSpPr/>
          <p:nvPr/>
        </p:nvSpPr>
        <p:spPr bwMode="auto">
          <a:xfrm rot="16200000">
            <a:off x="9605156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1" name="Isosceles Triangle 310"/>
          <p:cNvSpPr/>
          <p:nvPr/>
        </p:nvSpPr>
        <p:spPr bwMode="auto">
          <a:xfrm rot="5400000" flipH="1">
            <a:off x="9029092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4" name="Straight Connector 313"/>
          <p:cNvCxnSpPr/>
          <p:nvPr/>
        </p:nvCxnSpPr>
        <p:spPr bwMode="auto">
          <a:xfrm flipV="1">
            <a:off x="9857184" y="3144416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6" name="Straight Connector 315"/>
          <p:cNvCxnSpPr/>
          <p:nvPr/>
        </p:nvCxnSpPr>
        <p:spPr bwMode="auto">
          <a:xfrm flipV="1">
            <a:off x="9065096" y="3144416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7" name="Straight Connector 316"/>
          <p:cNvCxnSpPr>
            <a:stCxn id="318" idx="0"/>
            <a:endCxn id="319" idx="0"/>
          </p:cNvCxnSpPr>
          <p:nvPr/>
        </p:nvCxnSpPr>
        <p:spPr bwMode="auto">
          <a:xfrm flipH="1">
            <a:off x="7912968" y="3432448"/>
            <a:ext cx="3600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8" name="Isosceles Triangle 317"/>
          <p:cNvSpPr/>
          <p:nvPr/>
        </p:nvSpPr>
        <p:spPr bwMode="auto">
          <a:xfrm rot="16200000">
            <a:off x="8237004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9" name="Isosceles Triangle 318"/>
          <p:cNvSpPr/>
          <p:nvPr/>
        </p:nvSpPr>
        <p:spPr bwMode="auto">
          <a:xfrm rot="5400000" flipH="1">
            <a:off x="7660940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0" name="Straight Connector 319"/>
          <p:cNvCxnSpPr/>
          <p:nvPr/>
        </p:nvCxnSpPr>
        <p:spPr bwMode="auto">
          <a:xfrm flipV="1">
            <a:off x="8489032" y="3360440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21" name="Straight Connector 320"/>
          <p:cNvCxnSpPr/>
          <p:nvPr/>
        </p:nvCxnSpPr>
        <p:spPr bwMode="auto">
          <a:xfrm flipV="1">
            <a:off x="7696944" y="3360440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2" name="TextBox 321"/>
          <p:cNvSpPr txBox="1"/>
          <p:nvPr/>
        </p:nvSpPr>
        <p:spPr>
          <a:xfrm>
            <a:off x="7844751" y="2743726"/>
            <a:ext cx="5722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O-EC(3)</a:t>
            </a:r>
            <a:endParaRPr lang="en-US" sz="1200" b="0" dirty="0" smtClean="0"/>
          </a:p>
        </p:txBody>
      </p:sp>
      <p:sp>
        <p:nvSpPr>
          <p:cNvPr id="323" name="TextBox 322"/>
          <p:cNvSpPr txBox="1"/>
          <p:nvPr/>
        </p:nvSpPr>
        <p:spPr>
          <a:xfrm>
            <a:off x="6247625" y="2743726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SP-EC(4)</a:t>
            </a:r>
            <a:endParaRPr lang="en-US" sz="1200" b="0" dirty="0" smtClean="0"/>
          </a:p>
        </p:txBody>
      </p:sp>
      <p:sp>
        <p:nvSpPr>
          <p:cNvPr id="324" name="TextBox 323"/>
          <p:cNvSpPr txBox="1"/>
          <p:nvPr/>
        </p:nvSpPr>
        <p:spPr>
          <a:xfrm>
            <a:off x="10517025" y="3175774"/>
            <a:ext cx="71654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UNI-EC(0)</a:t>
            </a:r>
            <a:endParaRPr lang="en-US" sz="1200" b="0" dirty="0" smtClean="0"/>
          </a:p>
        </p:txBody>
      </p:sp>
      <p:sp>
        <p:nvSpPr>
          <p:cNvPr id="325" name="Isosceles Triangle 324"/>
          <p:cNvSpPr/>
          <p:nvPr/>
        </p:nvSpPr>
        <p:spPr bwMode="auto">
          <a:xfrm rot="16200000">
            <a:off x="3196444" y="1380220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7" name="Isosceles Triangle 326"/>
          <p:cNvSpPr/>
          <p:nvPr/>
        </p:nvSpPr>
        <p:spPr bwMode="auto">
          <a:xfrm rot="16200000">
            <a:off x="3196444" y="2892390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8" name="Straight Connector 327"/>
          <p:cNvCxnSpPr/>
          <p:nvPr/>
        </p:nvCxnSpPr>
        <p:spPr bwMode="auto">
          <a:xfrm flipV="1">
            <a:off x="3448472" y="1920280"/>
            <a:ext cx="0" cy="62646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0" name="Group 340"/>
          <p:cNvGrpSpPr/>
          <p:nvPr/>
        </p:nvGrpSpPr>
        <p:grpSpPr>
          <a:xfrm>
            <a:off x="4168552" y="2136304"/>
            <a:ext cx="144016" cy="288032"/>
            <a:chOff x="8993088" y="1344216"/>
            <a:chExt cx="144016" cy="288032"/>
          </a:xfrm>
        </p:grpSpPr>
        <p:sp>
          <p:nvSpPr>
            <p:cNvPr id="339" name="Flowchart: Delay 33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0" name="Flowchart: Delay 33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3" name="Group 341"/>
          <p:cNvGrpSpPr/>
          <p:nvPr/>
        </p:nvGrpSpPr>
        <p:grpSpPr>
          <a:xfrm>
            <a:off x="4168552" y="2288704"/>
            <a:ext cx="144016" cy="288032"/>
            <a:chOff x="8993088" y="1344216"/>
            <a:chExt cx="144016" cy="288032"/>
          </a:xfrm>
        </p:grpSpPr>
        <p:sp>
          <p:nvSpPr>
            <p:cNvPr id="343" name="Flowchart: Delay 342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4" name="Flowchart: Delay 343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5" name="Group 347"/>
          <p:cNvGrpSpPr/>
          <p:nvPr/>
        </p:nvGrpSpPr>
        <p:grpSpPr>
          <a:xfrm>
            <a:off x="10361240" y="2856384"/>
            <a:ext cx="144016" cy="288032"/>
            <a:chOff x="8993088" y="1344216"/>
            <a:chExt cx="144016" cy="288032"/>
          </a:xfrm>
          <a:solidFill>
            <a:srgbClr val="CC00CC"/>
          </a:solidFill>
        </p:grpSpPr>
        <p:sp>
          <p:nvSpPr>
            <p:cNvPr id="349" name="Flowchart: Delay 34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0" name="Flowchart: Delay 34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51" name="TextBox 350"/>
          <p:cNvSpPr txBox="1"/>
          <p:nvPr/>
        </p:nvSpPr>
        <p:spPr>
          <a:xfrm>
            <a:off x="10433248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52" name="TextBox 351"/>
          <p:cNvSpPr txBox="1"/>
          <p:nvPr/>
        </p:nvSpPr>
        <p:spPr>
          <a:xfrm>
            <a:off x="4234020" y="196702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6</a:t>
            </a:r>
            <a:endParaRPr lang="en-US" sz="1100" b="0" dirty="0" smtClean="0"/>
          </a:p>
        </p:txBody>
      </p:sp>
      <p:cxnSp>
        <p:nvCxnSpPr>
          <p:cNvPr id="353" name="Straight Connector 352"/>
          <p:cNvCxnSpPr/>
          <p:nvPr/>
        </p:nvCxnSpPr>
        <p:spPr bwMode="auto">
          <a:xfrm flipV="1">
            <a:off x="4240560" y="408112"/>
            <a:ext cx="0" cy="76328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70" name="TextBox 369"/>
          <p:cNvSpPr txBox="1"/>
          <p:nvPr/>
        </p:nvSpPr>
        <p:spPr>
          <a:xfrm>
            <a:off x="9076865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71" name="TextBox 370"/>
          <p:cNvSpPr txBox="1"/>
          <p:nvPr/>
        </p:nvSpPr>
        <p:spPr>
          <a:xfrm>
            <a:off x="7744691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72" name="TextBox 371"/>
          <p:cNvSpPr txBox="1"/>
          <p:nvPr/>
        </p:nvSpPr>
        <p:spPr>
          <a:xfrm>
            <a:off x="9706628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3" name="TextBox 372"/>
          <p:cNvSpPr txBox="1"/>
          <p:nvPr/>
        </p:nvSpPr>
        <p:spPr>
          <a:xfrm>
            <a:off x="9137104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4" name="TextBox 373"/>
          <p:cNvSpPr txBox="1"/>
          <p:nvPr/>
        </p:nvSpPr>
        <p:spPr>
          <a:xfrm>
            <a:off x="8345016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5" name="TextBox 374"/>
          <p:cNvSpPr txBox="1"/>
          <p:nvPr/>
        </p:nvSpPr>
        <p:spPr>
          <a:xfrm>
            <a:off x="7768952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grpSp>
        <p:nvGrpSpPr>
          <p:cNvPr id="36" name="Group 375"/>
          <p:cNvGrpSpPr/>
          <p:nvPr/>
        </p:nvGrpSpPr>
        <p:grpSpPr>
          <a:xfrm>
            <a:off x="6976864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77" name="Flowchart: Delay 37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8" name="Flowchart: Delay 37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79" name="TextBox 378"/>
          <p:cNvSpPr txBox="1"/>
          <p:nvPr/>
        </p:nvSpPr>
        <p:spPr>
          <a:xfrm>
            <a:off x="70423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cxnSp>
        <p:nvCxnSpPr>
          <p:cNvPr id="380" name="Straight Connector 379"/>
          <p:cNvCxnSpPr>
            <a:stCxn id="381" idx="0"/>
            <a:endCxn id="382" idx="0"/>
          </p:cNvCxnSpPr>
          <p:nvPr/>
        </p:nvCxnSpPr>
        <p:spPr bwMode="auto">
          <a:xfrm flipH="1">
            <a:off x="6400800" y="3432448"/>
            <a:ext cx="432048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1" name="Isosceles Triangle 380"/>
          <p:cNvSpPr/>
          <p:nvPr/>
        </p:nvSpPr>
        <p:spPr bwMode="auto">
          <a:xfrm rot="16200000">
            <a:off x="6796844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2" name="Isosceles Triangle 381"/>
          <p:cNvSpPr/>
          <p:nvPr/>
        </p:nvSpPr>
        <p:spPr bwMode="auto">
          <a:xfrm rot="5400000" flipH="1">
            <a:off x="6148772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3" name="TextBox 382"/>
          <p:cNvSpPr txBox="1"/>
          <p:nvPr/>
        </p:nvSpPr>
        <p:spPr>
          <a:xfrm>
            <a:off x="6268553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84" name="TextBox 383"/>
          <p:cNvSpPr txBox="1"/>
          <p:nvPr/>
        </p:nvSpPr>
        <p:spPr>
          <a:xfrm>
            <a:off x="6904856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85" name="TextBox 384"/>
          <p:cNvSpPr txBox="1"/>
          <p:nvPr/>
        </p:nvSpPr>
        <p:spPr>
          <a:xfrm>
            <a:off x="6328792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386" name="Straight Connector 385"/>
          <p:cNvCxnSpPr/>
          <p:nvPr/>
        </p:nvCxnSpPr>
        <p:spPr bwMode="auto">
          <a:xfrm flipV="1">
            <a:off x="6184776" y="3216424"/>
            <a:ext cx="0" cy="46805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89" name="Straight Connector 388"/>
          <p:cNvCxnSpPr/>
          <p:nvPr/>
        </p:nvCxnSpPr>
        <p:spPr bwMode="auto">
          <a:xfrm flipV="1">
            <a:off x="7048872" y="3216424"/>
            <a:ext cx="0" cy="46805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38" name="Group 389"/>
          <p:cNvGrpSpPr/>
          <p:nvPr/>
        </p:nvGrpSpPr>
        <p:grpSpPr>
          <a:xfrm>
            <a:off x="7552928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1" name="Flowchart: Delay 390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2" name="Flowchart: Delay 391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2" name="Group 392"/>
          <p:cNvGrpSpPr/>
          <p:nvPr/>
        </p:nvGrpSpPr>
        <p:grpSpPr>
          <a:xfrm>
            <a:off x="8489032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4" name="Flowchart: Delay 39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5" name="Flowchart: Delay 394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7" name="Group 395"/>
          <p:cNvGrpSpPr/>
          <p:nvPr/>
        </p:nvGrpSpPr>
        <p:grpSpPr>
          <a:xfrm>
            <a:off x="8921080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7" name="Flowchart: Delay 39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8" name="Flowchart: Delay 39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9" name="TextBox 398"/>
          <p:cNvSpPr txBox="1"/>
          <p:nvPr/>
        </p:nvSpPr>
        <p:spPr>
          <a:xfrm>
            <a:off x="7552928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00" name="TextBox 399"/>
          <p:cNvSpPr txBox="1"/>
          <p:nvPr/>
        </p:nvSpPr>
        <p:spPr>
          <a:xfrm>
            <a:off x="855450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01" name="TextBox 400"/>
          <p:cNvSpPr txBox="1"/>
          <p:nvPr/>
        </p:nvSpPr>
        <p:spPr>
          <a:xfrm>
            <a:off x="892108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grpSp>
        <p:nvGrpSpPr>
          <p:cNvPr id="48" name="Group 401"/>
          <p:cNvGrpSpPr/>
          <p:nvPr/>
        </p:nvGrpSpPr>
        <p:grpSpPr>
          <a:xfrm>
            <a:off x="5968752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03" name="Flowchart: Delay 402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4" name="Flowchart: Delay 403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5" name="TextBox 404"/>
          <p:cNvSpPr txBox="1"/>
          <p:nvPr/>
        </p:nvSpPr>
        <p:spPr>
          <a:xfrm>
            <a:off x="596875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grpSp>
        <p:nvGrpSpPr>
          <p:cNvPr id="56" name="Group 405"/>
          <p:cNvGrpSpPr/>
          <p:nvPr/>
        </p:nvGrpSpPr>
        <p:grpSpPr>
          <a:xfrm>
            <a:off x="9785176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07" name="Flowchart: Delay 40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8" name="Flowchart: Delay 40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9" name="TextBox 408"/>
          <p:cNvSpPr txBox="1"/>
          <p:nvPr/>
        </p:nvSpPr>
        <p:spPr>
          <a:xfrm>
            <a:off x="978517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grpSp>
        <p:nvGrpSpPr>
          <p:cNvPr id="58" name="Group 412"/>
          <p:cNvGrpSpPr/>
          <p:nvPr/>
        </p:nvGrpSpPr>
        <p:grpSpPr>
          <a:xfrm>
            <a:off x="2731011" y="1344216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14" name="Flowchart: Delay 41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5" name="Flowchart: Delay 414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22" name="TextBox 421"/>
          <p:cNvSpPr txBox="1"/>
          <p:nvPr/>
        </p:nvSpPr>
        <p:spPr>
          <a:xfrm>
            <a:off x="2796479" y="112819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23" name="TextBox 422"/>
          <p:cNvSpPr txBox="1"/>
          <p:nvPr/>
        </p:nvSpPr>
        <p:spPr>
          <a:xfrm>
            <a:off x="3297916" y="1216968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24" name="Flowchart: Manual Operation 423"/>
          <p:cNvSpPr/>
          <p:nvPr/>
        </p:nvSpPr>
        <p:spPr bwMode="auto">
          <a:xfrm rot="5400000">
            <a:off x="3520480" y="1416224"/>
            <a:ext cx="432048" cy="144016"/>
          </a:xfrm>
          <a:prstGeom prst="flowChartManualOperati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b="0" dirty="0" smtClean="0">
                <a:latin typeface="Arial" charset="0"/>
              </a:rPr>
              <a:t>C</a:t>
            </a:r>
            <a:endParaRPr lang="en-US" sz="1100" b="0" dirty="0" smtClean="0">
              <a:latin typeface="Arial" charset="0"/>
            </a:endParaRPr>
          </a:p>
        </p:txBody>
      </p:sp>
      <p:sp>
        <p:nvSpPr>
          <p:cNvPr id="430" name="Flowchart: Manual Operation 429"/>
          <p:cNvSpPr/>
          <p:nvPr/>
        </p:nvSpPr>
        <p:spPr bwMode="auto">
          <a:xfrm rot="5400000">
            <a:off x="3520480" y="2928392"/>
            <a:ext cx="432048" cy="144016"/>
          </a:xfrm>
          <a:prstGeom prst="flowChartManualOperati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34" name="Straight Connector 433"/>
          <p:cNvCxnSpPr/>
          <p:nvPr/>
        </p:nvCxnSpPr>
        <p:spPr bwMode="auto">
          <a:xfrm>
            <a:off x="3880520" y="768152"/>
            <a:ext cx="0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6" name="Straight Connector 435"/>
          <p:cNvCxnSpPr/>
          <p:nvPr/>
        </p:nvCxnSpPr>
        <p:spPr bwMode="auto">
          <a:xfrm flipH="1">
            <a:off x="3808512" y="1416224"/>
            <a:ext cx="72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7" name="Straight Connector 436"/>
          <p:cNvCxnSpPr/>
          <p:nvPr/>
        </p:nvCxnSpPr>
        <p:spPr bwMode="auto">
          <a:xfrm>
            <a:off x="4024536" y="2280320"/>
            <a:ext cx="0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8" name="Straight Connector 437"/>
          <p:cNvCxnSpPr/>
          <p:nvPr/>
        </p:nvCxnSpPr>
        <p:spPr bwMode="auto">
          <a:xfrm flipH="1">
            <a:off x="3808512" y="2928392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2" name="Straight Connector 441"/>
          <p:cNvCxnSpPr/>
          <p:nvPr/>
        </p:nvCxnSpPr>
        <p:spPr bwMode="auto">
          <a:xfrm>
            <a:off x="4096544" y="2424336"/>
            <a:ext cx="0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3" name="Straight Connector 442"/>
          <p:cNvCxnSpPr/>
          <p:nvPr/>
        </p:nvCxnSpPr>
        <p:spPr bwMode="auto">
          <a:xfrm flipH="1">
            <a:off x="3808512" y="307240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5" name="TextBox 454"/>
          <p:cNvSpPr txBox="1"/>
          <p:nvPr/>
        </p:nvSpPr>
        <p:spPr>
          <a:xfrm>
            <a:off x="3614422" y="3237910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sp>
        <p:nvSpPr>
          <p:cNvPr id="458" name="TextBox 457"/>
          <p:cNvSpPr txBox="1"/>
          <p:nvPr/>
        </p:nvSpPr>
        <p:spPr>
          <a:xfrm>
            <a:off x="1648272" y="1303566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SP-EC(7)</a:t>
            </a:r>
            <a:endParaRPr lang="en-US" sz="1200" b="0" dirty="0" smtClean="0"/>
          </a:p>
        </p:txBody>
      </p:sp>
      <p:sp>
        <p:nvSpPr>
          <p:cNvPr id="461" name="TextBox 460"/>
          <p:cNvSpPr txBox="1"/>
          <p:nvPr/>
        </p:nvSpPr>
        <p:spPr>
          <a:xfrm>
            <a:off x="3304456" y="278437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462" name="Straight Connector 461"/>
          <p:cNvCxnSpPr>
            <a:stCxn id="472" idx="2"/>
          </p:cNvCxnSpPr>
          <p:nvPr/>
        </p:nvCxnSpPr>
        <p:spPr bwMode="auto">
          <a:xfrm flipH="1">
            <a:off x="1873455" y="2424336"/>
            <a:ext cx="72008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3" name="Isosceles Triangle 462"/>
          <p:cNvSpPr/>
          <p:nvPr/>
        </p:nvSpPr>
        <p:spPr bwMode="auto">
          <a:xfrm rot="16200000">
            <a:off x="2269499" y="2316324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5" name="TextBox 464"/>
          <p:cNvSpPr txBox="1"/>
          <p:nvPr/>
        </p:nvSpPr>
        <p:spPr>
          <a:xfrm>
            <a:off x="1741208" y="2527702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466" name="TextBox 465"/>
          <p:cNvSpPr txBox="1"/>
          <p:nvPr/>
        </p:nvSpPr>
        <p:spPr>
          <a:xfrm>
            <a:off x="2377511" y="2183051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469" name="Straight Connector 468"/>
          <p:cNvCxnSpPr/>
          <p:nvPr/>
        </p:nvCxnSpPr>
        <p:spPr bwMode="auto">
          <a:xfrm flipV="1">
            <a:off x="2872408" y="4584576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72" name="Flowchart: Manual Operation 471"/>
          <p:cNvSpPr/>
          <p:nvPr/>
        </p:nvSpPr>
        <p:spPr bwMode="auto">
          <a:xfrm rot="5400000">
            <a:off x="2449519" y="2352328"/>
            <a:ext cx="432048" cy="144016"/>
          </a:xfrm>
          <a:prstGeom prst="flowChartManualOperat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b="0" dirty="0" smtClean="0">
                <a:latin typeface="Arial" charset="0"/>
              </a:rPr>
              <a:t>S</a:t>
            </a:r>
            <a:endParaRPr lang="en-US" sz="1100" b="0" dirty="0" smtClean="0">
              <a:latin typeface="Arial" charset="0"/>
            </a:endParaRPr>
          </a:p>
        </p:txBody>
      </p:sp>
      <p:cxnSp>
        <p:nvCxnSpPr>
          <p:cNvPr id="474" name="Straight Connector 473"/>
          <p:cNvCxnSpPr/>
          <p:nvPr/>
        </p:nvCxnSpPr>
        <p:spPr bwMode="auto">
          <a:xfrm>
            <a:off x="2944416" y="1488232"/>
            <a:ext cx="9159" cy="7920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5" name="Straight Connector 474"/>
          <p:cNvCxnSpPr/>
          <p:nvPr/>
        </p:nvCxnSpPr>
        <p:spPr bwMode="auto">
          <a:xfrm flipH="1">
            <a:off x="2737551" y="2280320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7" name="Straight Connector 476"/>
          <p:cNvCxnSpPr/>
          <p:nvPr/>
        </p:nvCxnSpPr>
        <p:spPr bwMode="auto">
          <a:xfrm flipH="1">
            <a:off x="2737551" y="2352328"/>
            <a:ext cx="20686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2" name="Straight Connector 481"/>
          <p:cNvCxnSpPr/>
          <p:nvPr/>
        </p:nvCxnSpPr>
        <p:spPr bwMode="auto">
          <a:xfrm flipH="1">
            <a:off x="2737551" y="2424336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3" name="Straight Connector 482"/>
          <p:cNvCxnSpPr/>
          <p:nvPr/>
        </p:nvCxnSpPr>
        <p:spPr bwMode="auto">
          <a:xfrm flipH="1">
            <a:off x="2737551" y="2496344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4" name="Straight Connector 483"/>
          <p:cNvCxnSpPr/>
          <p:nvPr/>
        </p:nvCxnSpPr>
        <p:spPr bwMode="auto">
          <a:xfrm flipH="1">
            <a:off x="2737551" y="2568352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5" name="TextBox 484"/>
          <p:cNvSpPr txBox="1"/>
          <p:nvPr/>
        </p:nvSpPr>
        <p:spPr>
          <a:xfrm>
            <a:off x="2521527" y="2661846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cxnSp>
        <p:nvCxnSpPr>
          <p:cNvPr id="313" name="Straight Connector 312"/>
          <p:cNvCxnSpPr>
            <a:stCxn id="117" idx="0"/>
            <a:endCxn id="430" idx="3"/>
          </p:cNvCxnSpPr>
          <p:nvPr/>
        </p:nvCxnSpPr>
        <p:spPr bwMode="auto">
          <a:xfrm flipH="1" flipV="1">
            <a:off x="3736504" y="3173219"/>
            <a:ext cx="396044" cy="18434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69" name="Isosceles Triangle 368"/>
          <p:cNvSpPr/>
          <p:nvPr/>
        </p:nvSpPr>
        <p:spPr bwMode="auto">
          <a:xfrm rot="16200000">
            <a:off x="11333348" y="2316324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7" name="Isosceles Triangle 386"/>
          <p:cNvSpPr/>
          <p:nvPr/>
        </p:nvSpPr>
        <p:spPr bwMode="auto">
          <a:xfrm rot="16200000">
            <a:off x="11333348" y="2172308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8" name="TextBox 387"/>
          <p:cNvSpPr txBox="1"/>
          <p:nvPr/>
        </p:nvSpPr>
        <p:spPr>
          <a:xfrm>
            <a:off x="11434820" y="2039035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6</a:t>
            </a:r>
            <a:endParaRPr lang="en-US" sz="1100" b="0" dirty="0" smtClean="0"/>
          </a:p>
        </p:txBody>
      </p:sp>
      <p:sp>
        <p:nvSpPr>
          <p:cNvPr id="416" name="TextBox 415"/>
          <p:cNvSpPr txBox="1"/>
          <p:nvPr/>
        </p:nvSpPr>
        <p:spPr>
          <a:xfrm>
            <a:off x="237171" y="2250123"/>
            <a:ext cx="763029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Link EC</a:t>
            </a:r>
            <a:endParaRPr lang="en-US" sz="1600" dirty="0" smtClean="0"/>
          </a:p>
        </p:txBody>
      </p:sp>
      <p:sp>
        <p:nvSpPr>
          <p:cNvPr id="417" name="TextBox 416"/>
          <p:cNvSpPr txBox="1"/>
          <p:nvPr/>
        </p:nvSpPr>
        <p:spPr>
          <a:xfrm rot="5400000">
            <a:off x="10937304" y="3391798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cxnSp>
        <p:nvCxnSpPr>
          <p:cNvPr id="425" name="Straight Connector 424"/>
          <p:cNvCxnSpPr/>
          <p:nvPr/>
        </p:nvCxnSpPr>
        <p:spPr bwMode="auto">
          <a:xfrm>
            <a:off x="5104656" y="4728592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6" name="Straight Connector 425"/>
          <p:cNvCxnSpPr/>
          <p:nvPr/>
        </p:nvCxnSpPr>
        <p:spPr bwMode="auto">
          <a:xfrm>
            <a:off x="5134346" y="4728592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39" name="TextBox 438"/>
          <p:cNvSpPr txBox="1"/>
          <p:nvPr/>
        </p:nvSpPr>
        <p:spPr>
          <a:xfrm>
            <a:off x="4808735" y="4420815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cxnSp>
        <p:nvCxnSpPr>
          <p:cNvPr id="440" name="Straight Connector 439"/>
          <p:cNvCxnSpPr/>
          <p:nvPr/>
        </p:nvCxnSpPr>
        <p:spPr bwMode="auto">
          <a:xfrm>
            <a:off x="6616824" y="6096744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1" name="Straight Connector 440"/>
          <p:cNvCxnSpPr/>
          <p:nvPr/>
        </p:nvCxnSpPr>
        <p:spPr bwMode="auto">
          <a:xfrm>
            <a:off x="6646514" y="6096744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44" name="TextBox 443"/>
          <p:cNvSpPr txBox="1"/>
          <p:nvPr/>
        </p:nvSpPr>
        <p:spPr>
          <a:xfrm>
            <a:off x="6328792" y="5808712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sp>
        <p:nvSpPr>
          <p:cNvPr id="451" name="Rectangle 450"/>
          <p:cNvSpPr/>
          <p:nvPr/>
        </p:nvSpPr>
        <p:spPr bwMode="auto">
          <a:xfrm>
            <a:off x="3304456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52" name="Straight Connector 451"/>
          <p:cNvCxnSpPr>
            <a:stCxn id="451" idx="3"/>
            <a:endCxn id="63" idx="1"/>
          </p:cNvCxnSpPr>
          <p:nvPr/>
        </p:nvCxnSpPr>
        <p:spPr bwMode="auto">
          <a:xfrm>
            <a:off x="3664496" y="7572908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5" name="TextBox 304"/>
          <p:cNvSpPr txBox="1"/>
          <p:nvPr/>
        </p:nvSpPr>
        <p:spPr>
          <a:xfrm>
            <a:off x="1072208" y="5808712"/>
            <a:ext cx="1368152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/>
              <a:t>with or without B-VLAN</a:t>
            </a:r>
            <a:endParaRPr lang="en-US" sz="2000" dirty="0" smtClean="0"/>
          </a:p>
        </p:txBody>
      </p:sp>
      <p:sp>
        <p:nvSpPr>
          <p:cNvPr id="306" name="TextBox 305"/>
          <p:cNvSpPr txBox="1"/>
          <p:nvPr/>
        </p:nvSpPr>
        <p:spPr>
          <a:xfrm>
            <a:off x="208112" y="1386027"/>
            <a:ext cx="1102866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S-VLAN </a:t>
            </a:r>
            <a:r>
              <a:rPr lang="en-GB" sz="1600" dirty="0" smtClean="0"/>
              <a:t>EC</a:t>
            </a:r>
            <a:endParaRPr lang="en-US" sz="1600" dirty="0" smtClean="0"/>
          </a:p>
        </p:txBody>
      </p:sp>
      <p:sp>
        <p:nvSpPr>
          <p:cNvPr id="315" name="TextBox 314"/>
          <p:cNvSpPr txBox="1"/>
          <p:nvPr/>
        </p:nvSpPr>
        <p:spPr>
          <a:xfrm>
            <a:off x="11657384" y="3330243"/>
            <a:ext cx="876843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Link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326" name="Isosceles Triangle 325"/>
          <p:cNvSpPr/>
          <p:nvPr/>
        </p:nvSpPr>
        <p:spPr bwMode="auto">
          <a:xfrm rot="16200000">
            <a:off x="12269452" y="2172308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1" name="Isosceles Triangle 330"/>
          <p:cNvSpPr/>
          <p:nvPr/>
        </p:nvSpPr>
        <p:spPr bwMode="auto">
          <a:xfrm rot="16200000">
            <a:off x="12341460" y="2316324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TextBox 335"/>
          <p:cNvSpPr txBox="1"/>
          <p:nvPr/>
        </p:nvSpPr>
        <p:spPr>
          <a:xfrm>
            <a:off x="12370924" y="206429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37" name="TextBox 336"/>
          <p:cNvSpPr txBox="1"/>
          <p:nvPr/>
        </p:nvSpPr>
        <p:spPr>
          <a:xfrm>
            <a:off x="12442932" y="220831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38" name="TextBox 337"/>
          <p:cNvSpPr txBox="1"/>
          <p:nvPr/>
        </p:nvSpPr>
        <p:spPr>
          <a:xfrm>
            <a:off x="12521480" y="236071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54" name="TextBox 353"/>
          <p:cNvSpPr txBox="1"/>
          <p:nvPr/>
        </p:nvSpPr>
        <p:spPr>
          <a:xfrm>
            <a:off x="11657384" y="2208312"/>
            <a:ext cx="122790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C-VLAN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355" name="TextBox 354"/>
          <p:cNvSpPr txBox="1"/>
          <p:nvPr/>
        </p:nvSpPr>
        <p:spPr>
          <a:xfrm>
            <a:off x="11658810" y="2712368"/>
            <a:ext cx="934678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GB" sz="1600" dirty="0" smtClean="0"/>
              <a:t>S-VLAN</a:t>
            </a:r>
          </a:p>
          <a:p>
            <a:r>
              <a:rPr lang="en-GB" sz="1600" dirty="0" smtClean="0"/>
              <a:t>/Link EC</a:t>
            </a:r>
            <a:endParaRPr lang="en-US" sz="1600" dirty="0" smtClean="0"/>
          </a:p>
        </p:txBody>
      </p:sp>
      <p:sp>
        <p:nvSpPr>
          <p:cNvPr id="364" name="Rectangle 363"/>
          <p:cNvSpPr/>
          <p:nvPr/>
        </p:nvSpPr>
        <p:spPr bwMode="auto">
          <a:xfrm>
            <a:off x="3232448" y="6528792"/>
            <a:ext cx="1728192" cy="79208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5" name="Straight Arrow Connector 364"/>
          <p:cNvCxnSpPr>
            <a:stCxn id="232" idx="2"/>
            <a:endCxn id="364" idx="0"/>
          </p:cNvCxnSpPr>
          <p:nvPr/>
        </p:nvCxnSpPr>
        <p:spPr bwMode="auto">
          <a:xfrm>
            <a:off x="3988532" y="4368552"/>
            <a:ext cx="108012" cy="21602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67" name="Rectangle 366"/>
          <p:cNvSpPr/>
          <p:nvPr/>
        </p:nvSpPr>
        <p:spPr bwMode="auto">
          <a:xfrm>
            <a:off x="11225336" y="6960840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1" name="Rectangle 410"/>
          <p:cNvSpPr/>
          <p:nvPr/>
        </p:nvSpPr>
        <p:spPr bwMode="auto">
          <a:xfrm>
            <a:off x="11801400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7" name="Rectangle 426"/>
          <p:cNvSpPr/>
          <p:nvPr/>
        </p:nvSpPr>
        <p:spPr bwMode="auto">
          <a:xfrm>
            <a:off x="11225336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8" name="Rectangle 427"/>
          <p:cNvSpPr/>
          <p:nvPr/>
        </p:nvSpPr>
        <p:spPr bwMode="auto">
          <a:xfrm>
            <a:off x="11801400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9" name="Rectangle 428"/>
          <p:cNvSpPr/>
          <p:nvPr/>
        </p:nvSpPr>
        <p:spPr bwMode="auto">
          <a:xfrm>
            <a:off x="11585376" y="6960840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3" name="Flowchart: Manual Operation 432"/>
          <p:cNvSpPr/>
          <p:nvPr/>
        </p:nvSpPr>
        <p:spPr bwMode="auto">
          <a:xfrm rot="16200000" flipH="1">
            <a:off x="4456584" y="2928392"/>
            <a:ext cx="432048" cy="144016"/>
          </a:xfrm>
          <a:prstGeom prst="flowChartManualOperati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35" name="Straight Connector 434"/>
          <p:cNvCxnSpPr/>
          <p:nvPr/>
        </p:nvCxnSpPr>
        <p:spPr bwMode="auto">
          <a:xfrm flipH="1">
            <a:off x="4528592" y="2280320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5" name="Straight Connector 444"/>
          <p:cNvCxnSpPr/>
          <p:nvPr/>
        </p:nvCxnSpPr>
        <p:spPr bwMode="auto">
          <a:xfrm>
            <a:off x="4456584" y="2424336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7" name="Straight Connector 446"/>
          <p:cNvCxnSpPr/>
          <p:nvPr/>
        </p:nvCxnSpPr>
        <p:spPr bwMode="auto">
          <a:xfrm flipH="1">
            <a:off x="4528592" y="2856384"/>
            <a:ext cx="72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8" name="Straight Connector 447"/>
          <p:cNvCxnSpPr/>
          <p:nvPr/>
        </p:nvCxnSpPr>
        <p:spPr bwMode="auto">
          <a:xfrm flipH="1">
            <a:off x="4456584" y="3000400"/>
            <a:ext cx="1440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3" name="TextBox 452"/>
          <p:cNvSpPr txBox="1"/>
          <p:nvPr/>
        </p:nvSpPr>
        <p:spPr>
          <a:xfrm>
            <a:off x="4528592" y="3216424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sp>
        <p:nvSpPr>
          <p:cNvPr id="359" name="TextBox 358"/>
          <p:cNvSpPr txBox="1"/>
          <p:nvPr/>
        </p:nvSpPr>
        <p:spPr>
          <a:xfrm>
            <a:off x="7840960" y="9049072"/>
            <a:ext cx="432048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i="1" dirty="0" smtClean="0"/>
              <a:t>EC: Ethernet Connection, O: Operator, </a:t>
            </a:r>
          </a:p>
          <a:p>
            <a:pPr algn="ctr"/>
            <a:r>
              <a:rPr lang="en-GB" sz="1400" b="0" i="1" dirty="0" smtClean="0"/>
              <a:t>S: Subscriber, SP: Service Provider, (7): MA level 7</a:t>
            </a:r>
            <a:endParaRPr lang="en-US" sz="1400" b="0" i="1" dirty="0" smtClean="0"/>
          </a:p>
        </p:txBody>
      </p:sp>
      <p:grpSp>
        <p:nvGrpSpPr>
          <p:cNvPr id="376" name="Group 375"/>
          <p:cNvGrpSpPr/>
          <p:nvPr/>
        </p:nvGrpSpPr>
        <p:grpSpPr>
          <a:xfrm>
            <a:off x="1648272" y="5160640"/>
            <a:ext cx="2592288" cy="1584176"/>
            <a:chOff x="1648272" y="5160640"/>
            <a:chExt cx="2592288" cy="1584176"/>
          </a:xfrm>
        </p:grpSpPr>
        <p:cxnSp>
          <p:nvCxnSpPr>
            <p:cNvPr id="342" name="Straight Connector 341"/>
            <p:cNvCxnSpPr/>
            <p:nvPr/>
          </p:nvCxnSpPr>
          <p:spPr bwMode="auto">
            <a:xfrm>
              <a:off x="1648272" y="5160640"/>
              <a:ext cx="1512168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5" name="Straight Connector 344"/>
            <p:cNvCxnSpPr/>
            <p:nvPr/>
          </p:nvCxnSpPr>
          <p:spPr bwMode="auto">
            <a:xfrm flipV="1">
              <a:off x="3160440" y="5160640"/>
              <a:ext cx="0" cy="1584176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2" name="Straight Connector 361"/>
            <p:cNvCxnSpPr/>
            <p:nvPr/>
          </p:nvCxnSpPr>
          <p:spPr bwMode="auto">
            <a:xfrm>
              <a:off x="3160440" y="5160640"/>
              <a:ext cx="1080120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6" name="Straight Connector 365"/>
            <p:cNvCxnSpPr/>
            <p:nvPr/>
          </p:nvCxnSpPr>
          <p:spPr bwMode="auto">
            <a:xfrm>
              <a:off x="3160440" y="6744816"/>
              <a:ext cx="1080120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90" name="TextBox 389"/>
          <p:cNvSpPr txBox="1"/>
          <p:nvPr/>
        </p:nvSpPr>
        <p:spPr>
          <a:xfrm>
            <a:off x="1516455" y="5120570"/>
            <a:ext cx="106792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Hairpin</a:t>
            </a:r>
            <a:endParaRPr lang="en-US" sz="2000" dirty="0" smtClean="0"/>
          </a:p>
        </p:txBody>
      </p:sp>
      <p:cxnSp>
        <p:nvCxnSpPr>
          <p:cNvPr id="334" name="Straight Connector 333"/>
          <p:cNvCxnSpPr>
            <a:stCxn id="587" idx="0"/>
          </p:cNvCxnSpPr>
          <p:nvPr/>
        </p:nvCxnSpPr>
        <p:spPr bwMode="auto">
          <a:xfrm flipH="1" flipV="1">
            <a:off x="568152" y="768152"/>
            <a:ext cx="11737304" cy="140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8" name="Straight Connector 347"/>
          <p:cNvCxnSpPr>
            <a:stCxn id="588" idx="0"/>
          </p:cNvCxnSpPr>
          <p:nvPr/>
        </p:nvCxnSpPr>
        <p:spPr bwMode="auto">
          <a:xfrm flipH="1" flipV="1">
            <a:off x="568152" y="912168"/>
            <a:ext cx="11809312" cy="140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8" name="Straight Connector 357"/>
          <p:cNvCxnSpPr>
            <a:endCxn id="595" idx="2"/>
          </p:cNvCxnSpPr>
          <p:nvPr/>
        </p:nvCxnSpPr>
        <p:spPr bwMode="auto">
          <a:xfrm flipH="1">
            <a:off x="4744616" y="1502310"/>
            <a:ext cx="662473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0" name="Isosceles Triangle 359"/>
          <p:cNvSpPr/>
          <p:nvPr/>
        </p:nvSpPr>
        <p:spPr bwMode="auto">
          <a:xfrm rot="16200000">
            <a:off x="11117324" y="139429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Isosceles Triangle 360"/>
          <p:cNvSpPr/>
          <p:nvPr/>
        </p:nvSpPr>
        <p:spPr bwMode="auto">
          <a:xfrm rot="5400000" flipH="1">
            <a:off x="4780620" y="139429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3" name="Isosceles Triangle 362"/>
          <p:cNvSpPr/>
          <p:nvPr/>
        </p:nvSpPr>
        <p:spPr bwMode="auto">
          <a:xfrm rot="5400000" flipH="1">
            <a:off x="4996644" y="139429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3" name="Isosceles Triangle 392"/>
          <p:cNvSpPr/>
          <p:nvPr/>
        </p:nvSpPr>
        <p:spPr bwMode="auto">
          <a:xfrm rot="5400000" flipH="1">
            <a:off x="10541260" y="139429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6" name="Isosceles Triangle 395"/>
          <p:cNvSpPr/>
          <p:nvPr/>
        </p:nvSpPr>
        <p:spPr bwMode="auto">
          <a:xfrm rot="16200000">
            <a:off x="10109212" y="139429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2" name="Isosceles Triangle 401"/>
          <p:cNvSpPr/>
          <p:nvPr/>
        </p:nvSpPr>
        <p:spPr bwMode="auto">
          <a:xfrm rot="16200000">
            <a:off x="10901300" y="139429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6" name="Isosceles Triangle 405"/>
          <p:cNvSpPr/>
          <p:nvPr/>
        </p:nvSpPr>
        <p:spPr bwMode="auto">
          <a:xfrm rot="5400000" flipH="1">
            <a:off x="7156884" y="139429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0" name="Isosceles Triangle 409"/>
          <p:cNvSpPr/>
          <p:nvPr/>
        </p:nvSpPr>
        <p:spPr bwMode="auto">
          <a:xfrm rot="16200000">
            <a:off x="9893188" y="139429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2" name="TextBox 411"/>
          <p:cNvSpPr txBox="1"/>
          <p:nvPr/>
        </p:nvSpPr>
        <p:spPr>
          <a:xfrm>
            <a:off x="6380801" y="597564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S-EC1</a:t>
            </a:r>
            <a:endParaRPr lang="en-US" sz="1200" b="0" dirty="0" smtClean="0"/>
          </a:p>
        </p:txBody>
      </p:sp>
      <p:sp>
        <p:nvSpPr>
          <p:cNvPr id="413" name="TextBox 412"/>
          <p:cNvSpPr txBox="1"/>
          <p:nvPr/>
        </p:nvSpPr>
        <p:spPr>
          <a:xfrm>
            <a:off x="6380801" y="741580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S-EC2</a:t>
            </a:r>
            <a:endParaRPr lang="en-US" sz="1200" b="0" dirty="0" smtClean="0"/>
          </a:p>
        </p:txBody>
      </p:sp>
      <p:sp>
        <p:nvSpPr>
          <p:cNvPr id="431" name="TextBox 430"/>
          <p:cNvSpPr txBox="1"/>
          <p:nvPr/>
        </p:nvSpPr>
        <p:spPr>
          <a:xfrm>
            <a:off x="11218796" y="118901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32" name="TextBox 431"/>
          <p:cNvSpPr txBox="1"/>
          <p:nvPr/>
        </p:nvSpPr>
        <p:spPr>
          <a:xfrm>
            <a:off x="11009312" y="118901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0</a:t>
            </a:r>
            <a:endParaRPr lang="en-US" sz="1100" b="0" dirty="0" smtClean="0"/>
          </a:p>
        </p:txBody>
      </p:sp>
      <p:sp>
        <p:nvSpPr>
          <p:cNvPr id="450" name="TextBox 449"/>
          <p:cNvSpPr txBox="1"/>
          <p:nvPr/>
        </p:nvSpPr>
        <p:spPr>
          <a:xfrm>
            <a:off x="4888632" y="118901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57" name="TextBox 456"/>
          <p:cNvSpPr txBox="1"/>
          <p:nvPr/>
        </p:nvSpPr>
        <p:spPr>
          <a:xfrm>
            <a:off x="5104656" y="118901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sp>
        <p:nvSpPr>
          <p:cNvPr id="464" name="TextBox 463"/>
          <p:cNvSpPr txBox="1"/>
          <p:nvPr/>
        </p:nvSpPr>
        <p:spPr>
          <a:xfrm>
            <a:off x="10642732" y="118901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0</a:t>
            </a:r>
            <a:endParaRPr lang="en-US" sz="1100" b="0" dirty="0" smtClean="0"/>
          </a:p>
        </p:txBody>
      </p:sp>
      <p:sp>
        <p:nvSpPr>
          <p:cNvPr id="468" name="TextBox 467"/>
          <p:cNvSpPr txBox="1"/>
          <p:nvPr/>
        </p:nvSpPr>
        <p:spPr>
          <a:xfrm>
            <a:off x="10217224" y="118901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sp>
        <p:nvSpPr>
          <p:cNvPr id="470" name="TextBox 469"/>
          <p:cNvSpPr txBox="1"/>
          <p:nvPr/>
        </p:nvSpPr>
        <p:spPr>
          <a:xfrm>
            <a:off x="9994660" y="118901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71" name="TextBox 470"/>
          <p:cNvSpPr txBox="1"/>
          <p:nvPr/>
        </p:nvSpPr>
        <p:spPr>
          <a:xfrm>
            <a:off x="7264896" y="118901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cxnSp>
        <p:nvCxnSpPr>
          <p:cNvPr id="473" name="Straight Connector 472"/>
          <p:cNvCxnSpPr>
            <a:stCxn id="478" idx="0"/>
            <a:endCxn id="479" idx="0"/>
          </p:cNvCxnSpPr>
          <p:nvPr/>
        </p:nvCxnSpPr>
        <p:spPr bwMode="auto">
          <a:xfrm flipH="1">
            <a:off x="9281120" y="1934358"/>
            <a:ext cx="3600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8" name="Isosceles Triangle 477"/>
          <p:cNvSpPr/>
          <p:nvPr/>
        </p:nvSpPr>
        <p:spPr bwMode="auto">
          <a:xfrm rot="16200000">
            <a:off x="9605156" y="182634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9" name="Isosceles Triangle 478"/>
          <p:cNvSpPr/>
          <p:nvPr/>
        </p:nvSpPr>
        <p:spPr bwMode="auto">
          <a:xfrm rot="5400000" flipH="1">
            <a:off x="9029092" y="182634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7" name="TextBox 486"/>
          <p:cNvSpPr txBox="1"/>
          <p:nvPr/>
        </p:nvSpPr>
        <p:spPr>
          <a:xfrm>
            <a:off x="7844751" y="1245636"/>
            <a:ext cx="5722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O-EC(3)</a:t>
            </a:r>
            <a:endParaRPr lang="en-US" sz="1200" b="0" dirty="0" smtClean="0"/>
          </a:p>
        </p:txBody>
      </p:sp>
      <p:sp>
        <p:nvSpPr>
          <p:cNvPr id="488" name="TextBox 487"/>
          <p:cNvSpPr txBox="1"/>
          <p:nvPr/>
        </p:nvSpPr>
        <p:spPr>
          <a:xfrm>
            <a:off x="6247625" y="1245636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SP-EC(4)</a:t>
            </a:r>
            <a:endParaRPr lang="en-US" sz="1200" b="0" dirty="0" smtClean="0"/>
          </a:p>
        </p:txBody>
      </p:sp>
      <p:sp>
        <p:nvSpPr>
          <p:cNvPr id="489" name="TextBox 488"/>
          <p:cNvSpPr txBox="1"/>
          <p:nvPr/>
        </p:nvSpPr>
        <p:spPr>
          <a:xfrm>
            <a:off x="10517025" y="1677684"/>
            <a:ext cx="71654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UNI-EC(0)</a:t>
            </a:r>
            <a:endParaRPr lang="en-US" sz="1200" b="0" dirty="0" smtClean="0"/>
          </a:p>
        </p:txBody>
      </p:sp>
      <p:grpSp>
        <p:nvGrpSpPr>
          <p:cNvPr id="492" name="Group 340"/>
          <p:cNvGrpSpPr/>
          <p:nvPr/>
        </p:nvGrpSpPr>
        <p:grpSpPr>
          <a:xfrm>
            <a:off x="4168552" y="638214"/>
            <a:ext cx="144016" cy="288032"/>
            <a:chOff x="8993088" y="1344216"/>
            <a:chExt cx="144016" cy="288032"/>
          </a:xfrm>
        </p:grpSpPr>
        <p:sp>
          <p:nvSpPr>
            <p:cNvPr id="493" name="Flowchart: Delay 492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4" name="Flowchart: Delay 493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95" name="Group 341"/>
          <p:cNvGrpSpPr/>
          <p:nvPr/>
        </p:nvGrpSpPr>
        <p:grpSpPr>
          <a:xfrm>
            <a:off x="4168552" y="790614"/>
            <a:ext cx="144016" cy="288032"/>
            <a:chOff x="8993088" y="1344216"/>
            <a:chExt cx="144016" cy="288032"/>
          </a:xfrm>
        </p:grpSpPr>
        <p:sp>
          <p:nvSpPr>
            <p:cNvPr id="496" name="Flowchart: Delay 495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7" name="Flowchart: Delay 496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01" name="Group 347"/>
          <p:cNvGrpSpPr/>
          <p:nvPr/>
        </p:nvGrpSpPr>
        <p:grpSpPr>
          <a:xfrm>
            <a:off x="10361240" y="1358294"/>
            <a:ext cx="144016" cy="288032"/>
            <a:chOff x="8993088" y="1344216"/>
            <a:chExt cx="144016" cy="288032"/>
          </a:xfrm>
          <a:solidFill>
            <a:srgbClr val="CC00CC"/>
          </a:solidFill>
        </p:grpSpPr>
        <p:sp>
          <p:nvSpPr>
            <p:cNvPr id="502" name="Flowchart: Delay 501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03" name="Flowchart: Delay 502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04" name="TextBox 503"/>
          <p:cNvSpPr txBox="1"/>
          <p:nvPr/>
        </p:nvSpPr>
        <p:spPr>
          <a:xfrm>
            <a:off x="10433248" y="118901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505" name="TextBox 504"/>
          <p:cNvSpPr txBox="1"/>
          <p:nvPr/>
        </p:nvSpPr>
        <p:spPr>
          <a:xfrm>
            <a:off x="4234020" y="46893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6</a:t>
            </a:r>
            <a:endParaRPr lang="en-US" sz="1100" b="0" dirty="0" smtClean="0"/>
          </a:p>
        </p:txBody>
      </p:sp>
      <p:sp>
        <p:nvSpPr>
          <p:cNvPr id="506" name="TextBox 505"/>
          <p:cNvSpPr txBox="1"/>
          <p:nvPr/>
        </p:nvSpPr>
        <p:spPr>
          <a:xfrm>
            <a:off x="9076865" y="203772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508" name="TextBox 507"/>
          <p:cNvSpPr txBox="1"/>
          <p:nvPr/>
        </p:nvSpPr>
        <p:spPr>
          <a:xfrm>
            <a:off x="9706628" y="169307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509" name="TextBox 508"/>
          <p:cNvSpPr txBox="1"/>
          <p:nvPr/>
        </p:nvSpPr>
        <p:spPr>
          <a:xfrm>
            <a:off x="9137104" y="169307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grpSp>
        <p:nvGrpSpPr>
          <p:cNvPr id="512" name="Group 375"/>
          <p:cNvGrpSpPr/>
          <p:nvPr/>
        </p:nvGrpSpPr>
        <p:grpSpPr>
          <a:xfrm>
            <a:off x="6976864" y="135829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513" name="Flowchart: Delay 512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4" name="Flowchart: Delay 513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15" name="TextBox 514"/>
          <p:cNvSpPr txBox="1"/>
          <p:nvPr/>
        </p:nvSpPr>
        <p:spPr>
          <a:xfrm>
            <a:off x="7042332" y="118901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grpSp>
        <p:nvGrpSpPr>
          <p:cNvPr id="522" name="Group 389"/>
          <p:cNvGrpSpPr/>
          <p:nvPr/>
        </p:nvGrpSpPr>
        <p:grpSpPr>
          <a:xfrm>
            <a:off x="7552928" y="135829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523" name="Flowchart: Delay 522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4" name="Flowchart: Delay 523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25" name="Group 392"/>
          <p:cNvGrpSpPr/>
          <p:nvPr/>
        </p:nvGrpSpPr>
        <p:grpSpPr>
          <a:xfrm>
            <a:off x="8489032" y="135829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526" name="Flowchart: Delay 525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7" name="Flowchart: Delay 526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28" name="Group 395"/>
          <p:cNvGrpSpPr/>
          <p:nvPr/>
        </p:nvGrpSpPr>
        <p:grpSpPr>
          <a:xfrm>
            <a:off x="8921080" y="135829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529" name="Flowchart: Delay 52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0" name="Flowchart: Delay 52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31" name="TextBox 530"/>
          <p:cNvSpPr txBox="1"/>
          <p:nvPr/>
        </p:nvSpPr>
        <p:spPr>
          <a:xfrm>
            <a:off x="7552928" y="118901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532" name="TextBox 531"/>
          <p:cNvSpPr txBox="1"/>
          <p:nvPr/>
        </p:nvSpPr>
        <p:spPr>
          <a:xfrm>
            <a:off x="8554500" y="118901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533" name="TextBox 532"/>
          <p:cNvSpPr txBox="1"/>
          <p:nvPr/>
        </p:nvSpPr>
        <p:spPr>
          <a:xfrm>
            <a:off x="8921080" y="118901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grpSp>
        <p:nvGrpSpPr>
          <p:cNvPr id="534" name="Group 401"/>
          <p:cNvGrpSpPr/>
          <p:nvPr/>
        </p:nvGrpSpPr>
        <p:grpSpPr>
          <a:xfrm>
            <a:off x="5968752" y="135829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535" name="Flowchart: Delay 534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6" name="Flowchart: Delay 535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37" name="TextBox 536"/>
          <p:cNvSpPr txBox="1"/>
          <p:nvPr/>
        </p:nvSpPr>
        <p:spPr>
          <a:xfrm>
            <a:off x="5968752" y="118901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grpSp>
        <p:nvGrpSpPr>
          <p:cNvPr id="538" name="Group 405"/>
          <p:cNvGrpSpPr/>
          <p:nvPr/>
        </p:nvGrpSpPr>
        <p:grpSpPr>
          <a:xfrm>
            <a:off x="9785176" y="135829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539" name="Flowchart: Delay 53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40" name="Flowchart: Delay 53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41" name="TextBox 540"/>
          <p:cNvSpPr txBox="1"/>
          <p:nvPr/>
        </p:nvSpPr>
        <p:spPr>
          <a:xfrm>
            <a:off x="9785176" y="118901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577" name="Isosceles Triangle 576"/>
          <p:cNvSpPr/>
          <p:nvPr/>
        </p:nvSpPr>
        <p:spPr bwMode="auto">
          <a:xfrm rot="16200000">
            <a:off x="11333348" y="818234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8" name="Isosceles Triangle 577"/>
          <p:cNvSpPr/>
          <p:nvPr/>
        </p:nvSpPr>
        <p:spPr bwMode="auto">
          <a:xfrm rot="16200000">
            <a:off x="11333348" y="674218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9" name="TextBox 578"/>
          <p:cNvSpPr txBox="1"/>
          <p:nvPr/>
        </p:nvSpPr>
        <p:spPr>
          <a:xfrm>
            <a:off x="11434820" y="540945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6</a:t>
            </a:r>
            <a:endParaRPr lang="en-US" sz="1100" b="0" dirty="0" smtClean="0"/>
          </a:p>
        </p:txBody>
      </p:sp>
      <p:sp>
        <p:nvSpPr>
          <p:cNvPr id="581" name="TextBox 580"/>
          <p:cNvSpPr txBox="1"/>
          <p:nvPr/>
        </p:nvSpPr>
        <p:spPr>
          <a:xfrm rot="5400000">
            <a:off x="10937304" y="1893708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586" name="TextBox 585"/>
          <p:cNvSpPr txBox="1"/>
          <p:nvPr/>
        </p:nvSpPr>
        <p:spPr>
          <a:xfrm>
            <a:off x="11657384" y="1832153"/>
            <a:ext cx="763029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Link </a:t>
            </a:r>
            <a:r>
              <a:rPr lang="en-GB" sz="1600" dirty="0" smtClean="0"/>
              <a:t>EC</a:t>
            </a:r>
            <a:endParaRPr lang="en-US" sz="1600" dirty="0" smtClean="0"/>
          </a:p>
        </p:txBody>
      </p:sp>
      <p:sp>
        <p:nvSpPr>
          <p:cNvPr id="587" name="Isosceles Triangle 586"/>
          <p:cNvSpPr/>
          <p:nvPr/>
        </p:nvSpPr>
        <p:spPr bwMode="auto">
          <a:xfrm rot="16200000">
            <a:off x="12269452" y="674218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8" name="Isosceles Triangle 587"/>
          <p:cNvSpPr/>
          <p:nvPr/>
        </p:nvSpPr>
        <p:spPr bwMode="auto">
          <a:xfrm rot="16200000">
            <a:off x="12341460" y="818234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0" name="TextBox 589"/>
          <p:cNvSpPr txBox="1"/>
          <p:nvPr/>
        </p:nvSpPr>
        <p:spPr>
          <a:xfrm>
            <a:off x="12370924" y="56620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591" name="TextBox 590"/>
          <p:cNvSpPr txBox="1"/>
          <p:nvPr/>
        </p:nvSpPr>
        <p:spPr>
          <a:xfrm>
            <a:off x="12442932" y="71022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592" name="TextBox 591"/>
          <p:cNvSpPr txBox="1"/>
          <p:nvPr/>
        </p:nvSpPr>
        <p:spPr>
          <a:xfrm>
            <a:off x="12521480" y="86262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593" name="TextBox 592"/>
          <p:cNvSpPr txBox="1"/>
          <p:nvPr/>
        </p:nvSpPr>
        <p:spPr>
          <a:xfrm>
            <a:off x="11657384" y="696144"/>
            <a:ext cx="122790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C-VLAN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594" name="TextBox 593"/>
          <p:cNvSpPr txBox="1"/>
          <p:nvPr/>
        </p:nvSpPr>
        <p:spPr>
          <a:xfrm>
            <a:off x="11658810" y="1214278"/>
            <a:ext cx="934678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GB" sz="1600" dirty="0" smtClean="0"/>
              <a:t>S-VLAN</a:t>
            </a:r>
          </a:p>
          <a:p>
            <a:r>
              <a:rPr lang="en-GB" sz="1600" dirty="0" smtClean="0"/>
              <a:t>/Link EC</a:t>
            </a:r>
            <a:endParaRPr lang="en-US" sz="1600" dirty="0" smtClean="0"/>
          </a:p>
        </p:txBody>
      </p:sp>
      <p:sp>
        <p:nvSpPr>
          <p:cNvPr id="595" name="Flowchart: Manual Operation 594"/>
          <p:cNvSpPr/>
          <p:nvPr/>
        </p:nvSpPr>
        <p:spPr bwMode="auto">
          <a:xfrm rot="16200000" flipH="1">
            <a:off x="4456584" y="1430302"/>
            <a:ext cx="432048" cy="144016"/>
          </a:xfrm>
          <a:prstGeom prst="flowChartManualOperati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96" name="Straight Connector 595"/>
          <p:cNvCxnSpPr/>
          <p:nvPr/>
        </p:nvCxnSpPr>
        <p:spPr bwMode="auto">
          <a:xfrm flipH="1">
            <a:off x="4528592" y="782230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7" name="Straight Connector 596"/>
          <p:cNvCxnSpPr/>
          <p:nvPr/>
        </p:nvCxnSpPr>
        <p:spPr bwMode="auto">
          <a:xfrm>
            <a:off x="4456584" y="926246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9" name="Straight Connector 598"/>
          <p:cNvCxnSpPr/>
          <p:nvPr/>
        </p:nvCxnSpPr>
        <p:spPr bwMode="auto">
          <a:xfrm flipH="1">
            <a:off x="4528592" y="1358294"/>
            <a:ext cx="72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0" name="Straight Connector 599"/>
          <p:cNvCxnSpPr/>
          <p:nvPr/>
        </p:nvCxnSpPr>
        <p:spPr bwMode="auto">
          <a:xfrm flipH="1">
            <a:off x="4456584" y="1502310"/>
            <a:ext cx="1440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2" name="TextBox 601"/>
          <p:cNvSpPr txBox="1"/>
          <p:nvPr/>
        </p:nvSpPr>
        <p:spPr>
          <a:xfrm>
            <a:off x="4528592" y="1718334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cxnSp>
        <p:nvCxnSpPr>
          <p:cNvPr id="606" name="Straight Connector 605"/>
          <p:cNvCxnSpPr/>
          <p:nvPr/>
        </p:nvCxnSpPr>
        <p:spPr bwMode="auto">
          <a:xfrm>
            <a:off x="3088432" y="1488232"/>
            <a:ext cx="0" cy="15121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5" name="Straight Connector 614"/>
          <p:cNvCxnSpPr/>
          <p:nvPr/>
        </p:nvCxnSpPr>
        <p:spPr bwMode="auto">
          <a:xfrm>
            <a:off x="3952528" y="912168"/>
            <a:ext cx="0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6" name="Straight Connector 615"/>
          <p:cNvCxnSpPr/>
          <p:nvPr/>
        </p:nvCxnSpPr>
        <p:spPr bwMode="auto">
          <a:xfrm flipH="1">
            <a:off x="3808512" y="1560240"/>
            <a:ext cx="1440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7" name="Straight Connector 626"/>
          <p:cNvCxnSpPr/>
          <p:nvPr/>
        </p:nvCxnSpPr>
        <p:spPr bwMode="auto">
          <a:xfrm flipV="1">
            <a:off x="3160440" y="768152"/>
            <a:ext cx="0" cy="15121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0" name="Straight Connector 629"/>
          <p:cNvCxnSpPr/>
          <p:nvPr/>
        </p:nvCxnSpPr>
        <p:spPr bwMode="auto">
          <a:xfrm flipV="1">
            <a:off x="3232448" y="912168"/>
            <a:ext cx="0" cy="15121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37" name="TextBox 636"/>
          <p:cNvSpPr txBox="1"/>
          <p:nvPr/>
        </p:nvSpPr>
        <p:spPr>
          <a:xfrm>
            <a:off x="1936304" y="624136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S-EC1</a:t>
            </a:r>
            <a:endParaRPr lang="en-US" sz="1200" b="0" dirty="0" smtClean="0"/>
          </a:p>
        </p:txBody>
      </p:sp>
      <p:sp>
        <p:nvSpPr>
          <p:cNvPr id="638" name="TextBox 637"/>
          <p:cNvSpPr txBox="1"/>
          <p:nvPr/>
        </p:nvSpPr>
        <p:spPr>
          <a:xfrm>
            <a:off x="1936304" y="768152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S-EC2</a:t>
            </a:r>
            <a:endParaRPr lang="en-US" sz="1200" b="0" dirty="0" smtClean="0"/>
          </a:p>
        </p:txBody>
      </p:sp>
      <p:sp>
        <p:nvSpPr>
          <p:cNvPr id="308" name="TextBox 307"/>
          <p:cNvSpPr txBox="1"/>
          <p:nvPr/>
        </p:nvSpPr>
        <p:spPr>
          <a:xfrm>
            <a:off x="208112" y="696144"/>
            <a:ext cx="122790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C-VLAN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652" name="TextBox 651"/>
          <p:cNvSpPr txBox="1"/>
          <p:nvPr/>
        </p:nvSpPr>
        <p:spPr>
          <a:xfrm rot="16200000">
            <a:off x="2826053" y="3242077"/>
            <a:ext cx="48410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Hairpin</a:t>
            </a:r>
            <a:endParaRPr lang="en-US" sz="1200" b="0" dirty="0" smtClean="0"/>
          </a:p>
        </p:txBody>
      </p:sp>
      <p:sp>
        <p:nvSpPr>
          <p:cNvPr id="653" name="TextBox 652"/>
          <p:cNvSpPr txBox="1"/>
          <p:nvPr/>
        </p:nvSpPr>
        <p:spPr>
          <a:xfrm>
            <a:off x="7192888" y="1015534"/>
            <a:ext cx="45204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S-EC3</a:t>
            </a:r>
            <a:endParaRPr lang="en-US" sz="1200" b="0" dirty="0" smtClean="0"/>
          </a:p>
        </p:txBody>
      </p:sp>
      <p:sp>
        <p:nvSpPr>
          <p:cNvPr id="654" name="TextBox 653"/>
          <p:cNvSpPr txBox="1"/>
          <p:nvPr/>
        </p:nvSpPr>
        <p:spPr>
          <a:xfrm>
            <a:off x="7192888" y="2568352"/>
            <a:ext cx="45204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S-EC4</a:t>
            </a:r>
            <a:endParaRPr lang="en-US" sz="12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Multiple Virtual UNI with Hairpin plus ENNI DRNI</a:t>
            </a:r>
            <a:endParaRPr lang="en-US" dirty="0"/>
          </a:p>
        </p:txBody>
      </p:sp>
      <p:sp>
        <p:nvSpPr>
          <p:cNvPr id="3" name="Cloud 2"/>
          <p:cNvSpPr/>
          <p:nvPr/>
        </p:nvSpPr>
        <p:spPr bwMode="auto">
          <a:xfrm>
            <a:off x="0" y="1560240"/>
            <a:ext cx="6328792" cy="8040960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Cloud 3"/>
          <p:cNvSpPr/>
          <p:nvPr/>
        </p:nvSpPr>
        <p:spPr bwMode="auto">
          <a:xfrm>
            <a:off x="6832848" y="2928392"/>
            <a:ext cx="3744416" cy="4824536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713168" y="5304656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S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289232" y="530465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713168" y="530465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289232" y="55206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713168" y="55206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H="1">
            <a:off x="6976864" y="377100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 flipH="1">
            <a:off x="6976864" y="377100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 flipH="1">
            <a:off x="7552928" y="377100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 flipH="1">
            <a:off x="7552928" y="398702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 flipH="1">
            <a:off x="6976864" y="420305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 flipH="1">
            <a:off x="7552928" y="420305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713168" y="434996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289232" y="4349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713168" y="4349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0289232" y="4565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713168" y="4565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8345016" y="408052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8345016" y="40805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8921080" y="40805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 flipH="1">
            <a:off x="8345016" y="42965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 flipH="1">
            <a:off x="8921080" y="42965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 flipH="1">
            <a:off x="8345016" y="45125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 flipH="1">
            <a:off x="8921080" y="45125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" name="Straight Connector 30"/>
          <p:cNvCxnSpPr>
            <a:stCxn id="26" idx="1"/>
            <a:endCxn id="20" idx="1"/>
          </p:cNvCxnSpPr>
          <p:nvPr/>
        </p:nvCxnSpPr>
        <p:spPr bwMode="auto">
          <a:xfrm>
            <a:off x="9281120" y="4188532"/>
            <a:ext cx="432048" cy="2694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0" idx="1"/>
            <a:endCxn id="7" idx="1"/>
          </p:cNvCxnSpPr>
          <p:nvPr/>
        </p:nvCxnSpPr>
        <p:spPr bwMode="auto">
          <a:xfrm>
            <a:off x="9281120" y="4620580"/>
            <a:ext cx="432048" cy="7920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15" idx="1"/>
            <a:endCxn id="27" idx="3"/>
          </p:cNvCxnSpPr>
          <p:nvPr/>
        </p:nvCxnSpPr>
        <p:spPr bwMode="auto">
          <a:xfrm>
            <a:off x="7912968" y="4095038"/>
            <a:ext cx="432048" cy="3095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9" idx="3"/>
            <a:endCxn id="251" idx="1"/>
          </p:cNvCxnSpPr>
          <p:nvPr/>
        </p:nvCxnSpPr>
        <p:spPr bwMode="auto">
          <a:xfrm>
            <a:off x="10649272" y="4457980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10649272" y="471951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0649272" y="54076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8" idx="3"/>
            <a:endCxn id="327" idx="1"/>
          </p:cNvCxnSpPr>
          <p:nvPr/>
        </p:nvCxnSpPr>
        <p:spPr bwMode="auto">
          <a:xfrm>
            <a:off x="10649272" y="5628692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10865296" y="4400490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10894986" y="4400490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0574068" y="4077324"/>
            <a:ext cx="62388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RUNI</a:t>
            </a:r>
            <a:endParaRPr lang="en-US" sz="1400" b="0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8345016" y="3288432"/>
            <a:ext cx="169790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/>
              <a:t>Network Operator</a:t>
            </a:r>
          </a:p>
          <a:p>
            <a:pPr algn="ctr"/>
            <a:r>
              <a:rPr lang="en-GB" sz="1400" dirty="0" smtClean="0"/>
              <a:t>(e.g. PBN)</a:t>
            </a:r>
            <a:endParaRPr lang="en-US" sz="1400" dirty="0" smtClean="0"/>
          </a:p>
        </p:txBody>
      </p:sp>
      <p:sp>
        <p:nvSpPr>
          <p:cNvPr id="57" name="Rectangle 56"/>
          <p:cNvSpPr/>
          <p:nvPr/>
        </p:nvSpPr>
        <p:spPr bwMode="auto">
          <a:xfrm>
            <a:off x="5320680" y="2568352"/>
            <a:ext cx="9361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320680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320680" y="48006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896744" y="377100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320680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952528" y="415252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528592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3952528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3952528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3952528" y="45845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728392" y="2568352"/>
            <a:ext cx="936104" cy="28803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304456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728392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304456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728392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304456" y="45845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728392" y="45845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304456" y="48006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304456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1" name="Straight Connector 80"/>
          <p:cNvCxnSpPr>
            <a:stCxn id="62" idx="3"/>
            <a:endCxn id="12" idx="3"/>
          </p:cNvCxnSpPr>
          <p:nvPr/>
        </p:nvCxnSpPr>
        <p:spPr bwMode="auto">
          <a:xfrm>
            <a:off x="6256784" y="3879014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9" idx="1"/>
            <a:endCxn id="66" idx="3"/>
          </p:cNvCxnSpPr>
          <p:nvPr/>
        </p:nvCxnSpPr>
        <p:spPr bwMode="auto">
          <a:xfrm flipH="1">
            <a:off x="4888632" y="447656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50" idx="3"/>
            <a:endCxn id="67" idx="1"/>
          </p:cNvCxnSpPr>
          <p:nvPr/>
        </p:nvCxnSpPr>
        <p:spPr bwMode="auto">
          <a:xfrm>
            <a:off x="3664496" y="426054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52" idx="3"/>
            <a:endCxn id="69" idx="1"/>
          </p:cNvCxnSpPr>
          <p:nvPr/>
        </p:nvCxnSpPr>
        <p:spPr bwMode="auto">
          <a:xfrm>
            <a:off x="3664496" y="447656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54" idx="3"/>
            <a:endCxn id="71" idx="1"/>
          </p:cNvCxnSpPr>
          <p:nvPr/>
        </p:nvCxnSpPr>
        <p:spPr bwMode="auto">
          <a:xfrm>
            <a:off x="3664496" y="469258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stCxn id="73" idx="3"/>
            <a:endCxn id="61" idx="1"/>
          </p:cNvCxnSpPr>
          <p:nvPr/>
        </p:nvCxnSpPr>
        <p:spPr bwMode="auto">
          <a:xfrm>
            <a:off x="3664496" y="4908612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TextBox 91"/>
          <p:cNvSpPr txBox="1"/>
          <p:nvPr/>
        </p:nvSpPr>
        <p:spPr>
          <a:xfrm>
            <a:off x="1136304" y="2477180"/>
            <a:ext cx="93610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/>
              <a:t>VUNI Operator</a:t>
            </a:r>
            <a:endParaRPr lang="en-US" sz="1400" dirty="0" smtClean="0"/>
          </a:p>
        </p:txBody>
      </p:sp>
      <p:sp>
        <p:nvSpPr>
          <p:cNvPr id="95" name="Rectangle 94"/>
          <p:cNvSpPr/>
          <p:nvPr/>
        </p:nvSpPr>
        <p:spPr bwMode="auto">
          <a:xfrm>
            <a:off x="7336904" y="377100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705056" y="408052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5680720" y="2568352"/>
            <a:ext cx="216024" cy="26642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4312568" y="415252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3088432" y="2568352"/>
            <a:ext cx="216024" cy="28803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5320680" y="35764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952528" y="336044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4528592" y="35764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3952528" y="33604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3952528" y="35764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3952528" y="37924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3304456" y="33604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3304456" y="35764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3304456" y="37924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9" name="Straight Connector 108"/>
          <p:cNvCxnSpPr>
            <a:stCxn id="100" idx="1"/>
            <a:endCxn id="102" idx="3"/>
          </p:cNvCxnSpPr>
          <p:nvPr/>
        </p:nvCxnSpPr>
        <p:spPr bwMode="auto">
          <a:xfrm flipH="1">
            <a:off x="4888632" y="368447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106" idx="3"/>
            <a:endCxn id="103" idx="1"/>
          </p:cNvCxnSpPr>
          <p:nvPr/>
        </p:nvCxnSpPr>
        <p:spPr bwMode="auto">
          <a:xfrm>
            <a:off x="3664496" y="346845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stCxn id="107" idx="3"/>
            <a:endCxn id="104" idx="1"/>
          </p:cNvCxnSpPr>
          <p:nvPr/>
        </p:nvCxnSpPr>
        <p:spPr bwMode="auto">
          <a:xfrm>
            <a:off x="3664496" y="368447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108" idx="3"/>
            <a:endCxn id="105" idx="1"/>
          </p:cNvCxnSpPr>
          <p:nvPr/>
        </p:nvCxnSpPr>
        <p:spPr bwMode="auto">
          <a:xfrm>
            <a:off x="3664496" y="390050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4312568" y="336044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320680" y="27843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952528" y="256835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4528592" y="27843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3952528" y="25683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3952528" y="27843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3952528" y="30004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3304456" y="25683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3304456" y="27843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3304456" y="30004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3" name="Straight Connector 122"/>
          <p:cNvCxnSpPr>
            <a:stCxn id="114" idx="1"/>
            <a:endCxn id="116" idx="3"/>
          </p:cNvCxnSpPr>
          <p:nvPr/>
        </p:nvCxnSpPr>
        <p:spPr bwMode="auto">
          <a:xfrm flipH="1">
            <a:off x="4888632" y="289238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120" idx="3"/>
            <a:endCxn id="117" idx="1"/>
          </p:cNvCxnSpPr>
          <p:nvPr/>
        </p:nvCxnSpPr>
        <p:spPr bwMode="auto">
          <a:xfrm>
            <a:off x="3664496" y="267636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121" idx="3"/>
            <a:endCxn id="118" idx="1"/>
          </p:cNvCxnSpPr>
          <p:nvPr/>
        </p:nvCxnSpPr>
        <p:spPr bwMode="auto">
          <a:xfrm>
            <a:off x="3664496" y="289238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122" idx="3"/>
            <a:endCxn id="119" idx="1"/>
          </p:cNvCxnSpPr>
          <p:nvPr/>
        </p:nvCxnSpPr>
        <p:spPr bwMode="auto">
          <a:xfrm>
            <a:off x="3664496" y="310841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/>
          <p:cNvSpPr/>
          <p:nvPr/>
        </p:nvSpPr>
        <p:spPr bwMode="auto">
          <a:xfrm>
            <a:off x="4312568" y="256835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2728392" y="25683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2728392" y="27843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728392" y="30004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 flipH="1">
            <a:off x="1504256" y="4152528"/>
            <a:ext cx="936104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 flipH="1">
            <a:off x="1504256" y="45845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 flipH="1">
            <a:off x="2080320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 flipH="1">
            <a:off x="1504256" y="48006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 flipH="1">
            <a:off x="2080320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 flipH="1">
            <a:off x="1504256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 flipH="1">
            <a:off x="2080320" y="45845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864296" y="4152528"/>
            <a:ext cx="216024" cy="15121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9" name="Straight Connector 178"/>
          <p:cNvCxnSpPr>
            <a:stCxn id="173" idx="1"/>
            <a:endCxn id="51" idx="1"/>
          </p:cNvCxnSpPr>
          <p:nvPr/>
        </p:nvCxnSpPr>
        <p:spPr bwMode="auto">
          <a:xfrm>
            <a:off x="2440360" y="426054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>
            <a:stCxn id="175" idx="1"/>
            <a:endCxn id="53" idx="1"/>
          </p:cNvCxnSpPr>
          <p:nvPr/>
        </p:nvCxnSpPr>
        <p:spPr bwMode="auto">
          <a:xfrm>
            <a:off x="2440360" y="447656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stCxn id="177" idx="1"/>
            <a:endCxn id="55" idx="1"/>
          </p:cNvCxnSpPr>
          <p:nvPr/>
        </p:nvCxnSpPr>
        <p:spPr bwMode="auto">
          <a:xfrm>
            <a:off x="2440360" y="469258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4" name="Straight Connector 193"/>
          <p:cNvCxnSpPr/>
          <p:nvPr/>
        </p:nvCxnSpPr>
        <p:spPr bwMode="auto">
          <a:xfrm>
            <a:off x="2360440" y="268685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/>
          <p:nvPr/>
        </p:nvCxnSpPr>
        <p:spPr bwMode="auto">
          <a:xfrm>
            <a:off x="2360440" y="290287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/>
          <p:cNvCxnSpPr/>
          <p:nvPr/>
        </p:nvCxnSpPr>
        <p:spPr bwMode="auto">
          <a:xfrm>
            <a:off x="2360440" y="311890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Straight Connector 196"/>
          <p:cNvCxnSpPr/>
          <p:nvPr/>
        </p:nvCxnSpPr>
        <p:spPr bwMode="auto">
          <a:xfrm>
            <a:off x="1072208" y="470307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/>
          <p:nvPr/>
        </p:nvCxnSpPr>
        <p:spPr bwMode="auto">
          <a:xfrm>
            <a:off x="1072208" y="491910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Connector 198"/>
          <p:cNvCxnSpPr>
            <a:stCxn id="552" idx="1"/>
          </p:cNvCxnSpPr>
          <p:nvPr/>
        </p:nvCxnSpPr>
        <p:spPr bwMode="auto">
          <a:xfrm flipV="1">
            <a:off x="1000200" y="5135126"/>
            <a:ext cx="504056" cy="5655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1" name="TextBox 200"/>
          <p:cNvSpPr txBox="1"/>
          <p:nvPr/>
        </p:nvSpPr>
        <p:spPr>
          <a:xfrm>
            <a:off x="6544816" y="7896944"/>
            <a:ext cx="99007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S-Tagged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sp>
        <p:nvSpPr>
          <p:cNvPr id="242" name="Rectangle 241"/>
          <p:cNvSpPr/>
          <p:nvPr/>
        </p:nvSpPr>
        <p:spPr bwMode="auto">
          <a:xfrm flipH="1">
            <a:off x="2080320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2080320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2080320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11225336" y="4133944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11801400" y="4133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11225336" y="4349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11801400" y="4349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11585376" y="4133944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3" name="Rectangle 292"/>
          <p:cNvSpPr/>
          <p:nvPr/>
        </p:nvSpPr>
        <p:spPr bwMode="auto">
          <a:xfrm flipH="1">
            <a:off x="6976864" y="6744816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5" name="Rectangle 304"/>
          <p:cNvSpPr/>
          <p:nvPr/>
        </p:nvSpPr>
        <p:spPr bwMode="auto">
          <a:xfrm flipH="1">
            <a:off x="6976864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6" name="Rectangle 305"/>
          <p:cNvSpPr/>
          <p:nvPr/>
        </p:nvSpPr>
        <p:spPr bwMode="auto">
          <a:xfrm flipH="1">
            <a:off x="7552928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8" name="Rectangle 307"/>
          <p:cNvSpPr/>
          <p:nvPr/>
        </p:nvSpPr>
        <p:spPr bwMode="auto">
          <a:xfrm flipH="1">
            <a:off x="7552928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2" name="Rectangle 311"/>
          <p:cNvSpPr/>
          <p:nvPr/>
        </p:nvSpPr>
        <p:spPr bwMode="auto">
          <a:xfrm flipH="1">
            <a:off x="6976864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3" name="Rectangle 312"/>
          <p:cNvSpPr/>
          <p:nvPr/>
        </p:nvSpPr>
        <p:spPr bwMode="auto">
          <a:xfrm flipH="1">
            <a:off x="7552928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336904" y="6744816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0" name="Rectangle 329"/>
          <p:cNvSpPr/>
          <p:nvPr/>
        </p:nvSpPr>
        <p:spPr bwMode="auto">
          <a:xfrm>
            <a:off x="5320680" y="5952728"/>
            <a:ext cx="9361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1" name="Rectangle 330"/>
          <p:cNvSpPr/>
          <p:nvPr/>
        </p:nvSpPr>
        <p:spPr bwMode="auto">
          <a:xfrm>
            <a:off x="5320680" y="77529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5320680" y="81849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2" name="Rectangle 341"/>
          <p:cNvSpPr/>
          <p:nvPr/>
        </p:nvSpPr>
        <p:spPr bwMode="auto">
          <a:xfrm>
            <a:off x="5896744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5" name="Rectangle 344"/>
          <p:cNvSpPr/>
          <p:nvPr/>
        </p:nvSpPr>
        <p:spPr bwMode="auto">
          <a:xfrm>
            <a:off x="5320680" y="84010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8" name="Rectangle 347"/>
          <p:cNvSpPr/>
          <p:nvPr/>
        </p:nvSpPr>
        <p:spPr bwMode="auto">
          <a:xfrm>
            <a:off x="3952528" y="753690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4" name="Rectangle 353"/>
          <p:cNvSpPr/>
          <p:nvPr/>
        </p:nvSpPr>
        <p:spPr bwMode="auto">
          <a:xfrm>
            <a:off x="4528592" y="77529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5" name="Rectangle 354"/>
          <p:cNvSpPr/>
          <p:nvPr/>
        </p:nvSpPr>
        <p:spPr bwMode="auto">
          <a:xfrm>
            <a:off x="3952528" y="75369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8" name="Rectangle 357"/>
          <p:cNvSpPr/>
          <p:nvPr/>
        </p:nvSpPr>
        <p:spPr bwMode="auto">
          <a:xfrm>
            <a:off x="3952528" y="77529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>
            <a:off x="3952528" y="79689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>
            <a:off x="2728392" y="5952728"/>
            <a:ext cx="936104" cy="28803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>
            <a:off x="3304456" y="75369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2" name="Rectangle 361"/>
          <p:cNvSpPr/>
          <p:nvPr/>
        </p:nvSpPr>
        <p:spPr bwMode="auto">
          <a:xfrm>
            <a:off x="272839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3" name="Rectangle 362"/>
          <p:cNvSpPr/>
          <p:nvPr/>
        </p:nvSpPr>
        <p:spPr bwMode="auto">
          <a:xfrm>
            <a:off x="3304456" y="77529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>
            <a:off x="272839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5" name="Rectangle 364"/>
          <p:cNvSpPr/>
          <p:nvPr/>
        </p:nvSpPr>
        <p:spPr bwMode="auto">
          <a:xfrm>
            <a:off x="3304456" y="79689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6" name="Rectangle 365"/>
          <p:cNvSpPr/>
          <p:nvPr/>
        </p:nvSpPr>
        <p:spPr bwMode="auto">
          <a:xfrm>
            <a:off x="2728392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7" name="Rectangle 366"/>
          <p:cNvSpPr/>
          <p:nvPr/>
        </p:nvSpPr>
        <p:spPr bwMode="auto">
          <a:xfrm>
            <a:off x="3304456" y="81849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8" name="Rectangle 367"/>
          <p:cNvSpPr/>
          <p:nvPr/>
        </p:nvSpPr>
        <p:spPr bwMode="auto">
          <a:xfrm>
            <a:off x="3304456" y="84010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76" name="Straight Connector 375"/>
          <p:cNvCxnSpPr>
            <a:stCxn id="331" idx="1"/>
            <a:endCxn id="354" idx="3"/>
          </p:cNvCxnSpPr>
          <p:nvPr/>
        </p:nvCxnSpPr>
        <p:spPr bwMode="auto">
          <a:xfrm flipH="1">
            <a:off x="4888632" y="786094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7" name="Straight Connector 386"/>
          <p:cNvCxnSpPr>
            <a:stCxn id="361" idx="3"/>
            <a:endCxn id="355" idx="1"/>
          </p:cNvCxnSpPr>
          <p:nvPr/>
        </p:nvCxnSpPr>
        <p:spPr bwMode="auto">
          <a:xfrm>
            <a:off x="3664496" y="764491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8" name="Straight Connector 387"/>
          <p:cNvCxnSpPr>
            <a:stCxn id="363" idx="3"/>
            <a:endCxn id="358" idx="1"/>
          </p:cNvCxnSpPr>
          <p:nvPr/>
        </p:nvCxnSpPr>
        <p:spPr bwMode="auto">
          <a:xfrm>
            <a:off x="3664496" y="786094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0" name="Straight Connector 389"/>
          <p:cNvCxnSpPr>
            <a:stCxn id="365" idx="3"/>
            <a:endCxn id="359" idx="1"/>
          </p:cNvCxnSpPr>
          <p:nvPr/>
        </p:nvCxnSpPr>
        <p:spPr bwMode="auto">
          <a:xfrm>
            <a:off x="3664496" y="807696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3" name="Straight Connector 392"/>
          <p:cNvCxnSpPr>
            <a:stCxn id="367" idx="3"/>
            <a:endCxn id="341" idx="1"/>
          </p:cNvCxnSpPr>
          <p:nvPr/>
        </p:nvCxnSpPr>
        <p:spPr bwMode="auto">
          <a:xfrm>
            <a:off x="3664496" y="8292988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6" name="Rectangle 395"/>
          <p:cNvSpPr/>
          <p:nvPr/>
        </p:nvSpPr>
        <p:spPr bwMode="auto">
          <a:xfrm>
            <a:off x="5680720" y="5952728"/>
            <a:ext cx="216024" cy="26642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2" name="Rectangle 401"/>
          <p:cNvSpPr/>
          <p:nvPr/>
        </p:nvSpPr>
        <p:spPr bwMode="auto">
          <a:xfrm>
            <a:off x="4312568" y="753690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6" name="Rectangle 405"/>
          <p:cNvSpPr/>
          <p:nvPr/>
        </p:nvSpPr>
        <p:spPr bwMode="auto">
          <a:xfrm>
            <a:off x="3088432" y="5952728"/>
            <a:ext cx="216024" cy="28803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0" name="Rectangle 409"/>
          <p:cNvSpPr/>
          <p:nvPr/>
        </p:nvSpPr>
        <p:spPr bwMode="auto">
          <a:xfrm>
            <a:off x="5320680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1" name="Rectangle 410"/>
          <p:cNvSpPr/>
          <p:nvPr/>
        </p:nvSpPr>
        <p:spPr bwMode="auto">
          <a:xfrm>
            <a:off x="3952528" y="6744816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2" name="Rectangle 411"/>
          <p:cNvSpPr/>
          <p:nvPr/>
        </p:nvSpPr>
        <p:spPr bwMode="auto">
          <a:xfrm>
            <a:off x="4528592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3" name="Rectangle 412"/>
          <p:cNvSpPr/>
          <p:nvPr/>
        </p:nvSpPr>
        <p:spPr bwMode="auto">
          <a:xfrm>
            <a:off x="3952528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6" name="Rectangle 415"/>
          <p:cNvSpPr/>
          <p:nvPr/>
        </p:nvSpPr>
        <p:spPr bwMode="auto">
          <a:xfrm>
            <a:off x="3952528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7" name="Rectangle 416"/>
          <p:cNvSpPr/>
          <p:nvPr/>
        </p:nvSpPr>
        <p:spPr bwMode="auto">
          <a:xfrm>
            <a:off x="3952528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8" name="Rectangle 417"/>
          <p:cNvSpPr/>
          <p:nvPr/>
        </p:nvSpPr>
        <p:spPr bwMode="auto">
          <a:xfrm>
            <a:off x="3304456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9" name="Rectangle 418"/>
          <p:cNvSpPr/>
          <p:nvPr/>
        </p:nvSpPr>
        <p:spPr bwMode="auto">
          <a:xfrm>
            <a:off x="3304456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5" name="Rectangle 424"/>
          <p:cNvSpPr/>
          <p:nvPr/>
        </p:nvSpPr>
        <p:spPr bwMode="auto">
          <a:xfrm>
            <a:off x="3304456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26" name="Straight Connector 425"/>
          <p:cNvCxnSpPr>
            <a:stCxn id="410" idx="1"/>
            <a:endCxn id="412" idx="3"/>
          </p:cNvCxnSpPr>
          <p:nvPr/>
        </p:nvCxnSpPr>
        <p:spPr bwMode="auto">
          <a:xfrm flipH="1">
            <a:off x="4888632" y="706885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7" name="Straight Connector 426"/>
          <p:cNvCxnSpPr>
            <a:stCxn id="418" idx="3"/>
            <a:endCxn id="413" idx="1"/>
          </p:cNvCxnSpPr>
          <p:nvPr/>
        </p:nvCxnSpPr>
        <p:spPr bwMode="auto">
          <a:xfrm>
            <a:off x="3664496" y="685282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8" name="Straight Connector 427"/>
          <p:cNvCxnSpPr>
            <a:stCxn id="419" idx="3"/>
            <a:endCxn id="416" idx="1"/>
          </p:cNvCxnSpPr>
          <p:nvPr/>
        </p:nvCxnSpPr>
        <p:spPr bwMode="auto">
          <a:xfrm>
            <a:off x="3664496" y="706885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9" name="Straight Connector 428"/>
          <p:cNvCxnSpPr>
            <a:stCxn id="425" idx="3"/>
            <a:endCxn id="417" idx="1"/>
          </p:cNvCxnSpPr>
          <p:nvPr/>
        </p:nvCxnSpPr>
        <p:spPr bwMode="auto">
          <a:xfrm>
            <a:off x="3664496" y="728487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1" name="Rectangle 430"/>
          <p:cNvSpPr/>
          <p:nvPr/>
        </p:nvSpPr>
        <p:spPr bwMode="auto">
          <a:xfrm>
            <a:off x="4312568" y="6744816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2" name="Rectangle 431"/>
          <p:cNvSpPr/>
          <p:nvPr/>
        </p:nvSpPr>
        <p:spPr bwMode="auto">
          <a:xfrm>
            <a:off x="5320680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3" name="Rectangle 432"/>
          <p:cNvSpPr/>
          <p:nvPr/>
        </p:nvSpPr>
        <p:spPr bwMode="auto">
          <a:xfrm>
            <a:off x="3952528" y="595272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5" name="Rectangle 434"/>
          <p:cNvSpPr/>
          <p:nvPr/>
        </p:nvSpPr>
        <p:spPr bwMode="auto">
          <a:xfrm>
            <a:off x="4528592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Rectangle 438"/>
          <p:cNvSpPr/>
          <p:nvPr/>
        </p:nvSpPr>
        <p:spPr bwMode="auto">
          <a:xfrm>
            <a:off x="3952528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0" name="Rectangle 439"/>
          <p:cNvSpPr/>
          <p:nvPr/>
        </p:nvSpPr>
        <p:spPr bwMode="auto">
          <a:xfrm>
            <a:off x="3952528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1" name="Rectangle 440"/>
          <p:cNvSpPr/>
          <p:nvPr/>
        </p:nvSpPr>
        <p:spPr bwMode="auto">
          <a:xfrm>
            <a:off x="3952528" y="63847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4" name="Rectangle 443"/>
          <p:cNvSpPr/>
          <p:nvPr/>
        </p:nvSpPr>
        <p:spPr bwMode="auto">
          <a:xfrm>
            <a:off x="3304456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5" name="Rectangle 444"/>
          <p:cNvSpPr/>
          <p:nvPr/>
        </p:nvSpPr>
        <p:spPr bwMode="auto">
          <a:xfrm>
            <a:off x="3304456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6" name="Rectangle 445"/>
          <p:cNvSpPr/>
          <p:nvPr/>
        </p:nvSpPr>
        <p:spPr bwMode="auto">
          <a:xfrm>
            <a:off x="3304456" y="63847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7" name="Straight Connector 446"/>
          <p:cNvCxnSpPr>
            <a:stCxn id="432" idx="1"/>
            <a:endCxn id="435" idx="3"/>
          </p:cNvCxnSpPr>
          <p:nvPr/>
        </p:nvCxnSpPr>
        <p:spPr bwMode="auto">
          <a:xfrm flipH="1">
            <a:off x="4888632" y="627676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8" name="Straight Connector 447"/>
          <p:cNvCxnSpPr>
            <a:stCxn id="444" idx="3"/>
            <a:endCxn id="439" idx="1"/>
          </p:cNvCxnSpPr>
          <p:nvPr/>
        </p:nvCxnSpPr>
        <p:spPr bwMode="auto">
          <a:xfrm>
            <a:off x="3664496" y="606074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9" name="Straight Connector 448"/>
          <p:cNvCxnSpPr>
            <a:stCxn id="445" idx="3"/>
            <a:endCxn id="440" idx="1"/>
          </p:cNvCxnSpPr>
          <p:nvPr/>
        </p:nvCxnSpPr>
        <p:spPr bwMode="auto">
          <a:xfrm>
            <a:off x="3664496" y="627676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0" name="Straight Connector 449"/>
          <p:cNvCxnSpPr>
            <a:stCxn id="446" idx="3"/>
            <a:endCxn id="441" idx="1"/>
          </p:cNvCxnSpPr>
          <p:nvPr/>
        </p:nvCxnSpPr>
        <p:spPr bwMode="auto">
          <a:xfrm>
            <a:off x="3664496" y="649278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1" name="Rectangle 450"/>
          <p:cNvSpPr/>
          <p:nvPr/>
        </p:nvSpPr>
        <p:spPr bwMode="auto">
          <a:xfrm>
            <a:off x="4312568" y="595272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2" name="Rectangle 451"/>
          <p:cNvSpPr/>
          <p:nvPr/>
        </p:nvSpPr>
        <p:spPr bwMode="auto">
          <a:xfrm>
            <a:off x="2728392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3" name="Rectangle 452"/>
          <p:cNvSpPr/>
          <p:nvPr/>
        </p:nvSpPr>
        <p:spPr bwMode="auto">
          <a:xfrm>
            <a:off x="2728392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4" name="Rectangle 453"/>
          <p:cNvSpPr/>
          <p:nvPr/>
        </p:nvSpPr>
        <p:spPr bwMode="auto">
          <a:xfrm>
            <a:off x="2728392" y="63847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6" name="Rectangle 455"/>
          <p:cNvSpPr/>
          <p:nvPr/>
        </p:nvSpPr>
        <p:spPr bwMode="auto">
          <a:xfrm flipH="1">
            <a:off x="1504256" y="7464896"/>
            <a:ext cx="936104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7" name="Rectangle 456"/>
          <p:cNvSpPr/>
          <p:nvPr/>
        </p:nvSpPr>
        <p:spPr bwMode="auto">
          <a:xfrm flipH="1">
            <a:off x="1504256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4" name="Rectangle 463"/>
          <p:cNvSpPr/>
          <p:nvPr/>
        </p:nvSpPr>
        <p:spPr bwMode="auto">
          <a:xfrm flipH="1">
            <a:off x="2080320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7" name="Rectangle 466"/>
          <p:cNvSpPr/>
          <p:nvPr/>
        </p:nvSpPr>
        <p:spPr bwMode="auto">
          <a:xfrm flipH="1">
            <a:off x="1504256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8" name="Rectangle 467"/>
          <p:cNvSpPr/>
          <p:nvPr/>
        </p:nvSpPr>
        <p:spPr bwMode="auto">
          <a:xfrm flipH="1">
            <a:off x="2080320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0" name="Rectangle 469"/>
          <p:cNvSpPr/>
          <p:nvPr/>
        </p:nvSpPr>
        <p:spPr bwMode="auto">
          <a:xfrm flipH="1">
            <a:off x="1504256" y="8328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1" name="Rectangle 470"/>
          <p:cNvSpPr/>
          <p:nvPr/>
        </p:nvSpPr>
        <p:spPr bwMode="auto">
          <a:xfrm flipH="1">
            <a:off x="2080320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3" name="Rectangle 472"/>
          <p:cNvSpPr/>
          <p:nvPr/>
        </p:nvSpPr>
        <p:spPr bwMode="auto">
          <a:xfrm>
            <a:off x="1864296" y="7464896"/>
            <a:ext cx="216024" cy="15121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78" name="Straight Connector 477"/>
          <p:cNvCxnSpPr>
            <a:stCxn id="464" idx="1"/>
            <a:endCxn id="362" idx="1"/>
          </p:cNvCxnSpPr>
          <p:nvPr/>
        </p:nvCxnSpPr>
        <p:spPr bwMode="auto">
          <a:xfrm>
            <a:off x="2440360" y="757290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9" name="Straight Connector 478"/>
          <p:cNvCxnSpPr>
            <a:stCxn id="468" idx="1"/>
            <a:endCxn id="364" idx="1"/>
          </p:cNvCxnSpPr>
          <p:nvPr/>
        </p:nvCxnSpPr>
        <p:spPr bwMode="auto">
          <a:xfrm>
            <a:off x="2440360" y="778893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0" name="Straight Connector 479"/>
          <p:cNvCxnSpPr>
            <a:stCxn id="471" idx="1"/>
            <a:endCxn id="366" idx="1"/>
          </p:cNvCxnSpPr>
          <p:nvPr/>
        </p:nvCxnSpPr>
        <p:spPr bwMode="auto">
          <a:xfrm>
            <a:off x="2440360" y="800495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1" name="Straight Connector 480"/>
          <p:cNvCxnSpPr>
            <a:stCxn id="541" idx="2"/>
            <a:endCxn id="452" idx="0"/>
          </p:cNvCxnSpPr>
          <p:nvPr/>
        </p:nvCxnSpPr>
        <p:spPr bwMode="auto">
          <a:xfrm>
            <a:off x="2908412" y="5448672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6" name="Straight Connector 485"/>
          <p:cNvCxnSpPr>
            <a:stCxn id="554" idx="1"/>
          </p:cNvCxnSpPr>
          <p:nvPr/>
        </p:nvCxnSpPr>
        <p:spPr bwMode="auto">
          <a:xfrm>
            <a:off x="1000200" y="5916724"/>
            <a:ext cx="1728192" cy="3705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7" name="Straight Connector 486"/>
          <p:cNvCxnSpPr/>
          <p:nvPr/>
        </p:nvCxnSpPr>
        <p:spPr bwMode="auto">
          <a:xfrm>
            <a:off x="2296344" y="650327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8" name="Straight Connector 487"/>
          <p:cNvCxnSpPr>
            <a:stCxn id="556" idx="1"/>
          </p:cNvCxnSpPr>
          <p:nvPr/>
        </p:nvCxnSpPr>
        <p:spPr bwMode="auto">
          <a:xfrm>
            <a:off x="1000200" y="6132748"/>
            <a:ext cx="504056" cy="18826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9" name="Straight Connector 488"/>
          <p:cNvCxnSpPr/>
          <p:nvPr/>
        </p:nvCxnSpPr>
        <p:spPr bwMode="auto">
          <a:xfrm>
            <a:off x="1072208" y="823147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0" name="Straight Connector 489"/>
          <p:cNvCxnSpPr/>
          <p:nvPr/>
        </p:nvCxnSpPr>
        <p:spPr bwMode="auto">
          <a:xfrm>
            <a:off x="1072208" y="844749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7" name="Rectangle 496"/>
          <p:cNvSpPr/>
          <p:nvPr/>
        </p:nvSpPr>
        <p:spPr bwMode="auto">
          <a:xfrm flipH="1">
            <a:off x="2080320" y="8328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8" name="Rectangle 497"/>
          <p:cNvSpPr/>
          <p:nvPr/>
        </p:nvSpPr>
        <p:spPr bwMode="auto">
          <a:xfrm flipH="1">
            <a:off x="2080320" y="85450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9" name="Rectangle 498"/>
          <p:cNvSpPr/>
          <p:nvPr/>
        </p:nvSpPr>
        <p:spPr bwMode="auto">
          <a:xfrm flipH="1">
            <a:off x="2080320" y="87610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00" name="Straight Connector 499"/>
          <p:cNvCxnSpPr>
            <a:stCxn id="342" idx="3"/>
            <a:endCxn id="312" idx="3"/>
          </p:cNvCxnSpPr>
          <p:nvPr/>
        </p:nvCxnSpPr>
        <p:spPr bwMode="auto">
          <a:xfrm>
            <a:off x="6256784" y="7284876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3" name="Rectangle 512"/>
          <p:cNvSpPr/>
          <p:nvPr/>
        </p:nvSpPr>
        <p:spPr bwMode="auto">
          <a:xfrm flipH="1">
            <a:off x="8345016" y="595272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4" name="Rectangle 513"/>
          <p:cNvSpPr/>
          <p:nvPr/>
        </p:nvSpPr>
        <p:spPr bwMode="auto">
          <a:xfrm flipH="1">
            <a:off x="8345016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5" name="Rectangle 514"/>
          <p:cNvSpPr/>
          <p:nvPr/>
        </p:nvSpPr>
        <p:spPr bwMode="auto">
          <a:xfrm flipH="1">
            <a:off x="8921080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6" name="Rectangle 515"/>
          <p:cNvSpPr/>
          <p:nvPr/>
        </p:nvSpPr>
        <p:spPr bwMode="auto">
          <a:xfrm flipH="1">
            <a:off x="8345016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7" name="Rectangle 516"/>
          <p:cNvSpPr/>
          <p:nvPr/>
        </p:nvSpPr>
        <p:spPr bwMode="auto">
          <a:xfrm flipH="1">
            <a:off x="8921080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8" name="Rectangle 517"/>
          <p:cNvSpPr/>
          <p:nvPr/>
        </p:nvSpPr>
        <p:spPr bwMode="auto">
          <a:xfrm flipH="1">
            <a:off x="8345016" y="63847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9" name="Rectangle 518"/>
          <p:cNvSpPr/>
          <p:nvPr/>
        </p:nvSpPr>
        <p:spPr bwMode="auto">
          <a:xfrm flipH="1">
            <a:off x="8921080" y="63847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0" name="Rectangle 519"/>
          <p:cNvSpPr/>
          <p:nvPr/>
        </p:nvSpPr>
        <p:spPr bwMode="auto">
          <a:xfrm>
            <a:off x="8705056" y="595272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22" name="Straight Connector 521"/>
          <p:cNvCxnSpPr>
            <a:stCxn id="22" idx="1"/>
            <a:endCxn id="515" idx="1"/>
          </p:cNvCxnSpPr>
          <p:nvPr/>
        </p:nvCxnSpPr>
        <p:spPr bwMode="auto">
          <a:xfrm flipH="1">
            <a:off x="9281120" y="4674004"/>
            <a:ext cx="432048" cy="13867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4" name="Straight Connector 523"/>
          <p:cNvCxnSpPr>
            <a:stCxn id="9" idx="1"/>
            <a:endCxn id="519" idx="1"/>
          </p:cNvCxnSpPr>
          <p:nvPr/>
        </p:nvCxnSpPr>
        <p:spPr bwMode="auto">
          <a:xfrm flipH="1">
            <a:off x="9281120" y="5628692"/>
            <a:ext cx="432048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6" name="Straight Connector 525"/>
          <p:cNvCxnSpPr>
            <a:stCxn id="29" idx="2"/>
            <a:endCxn id="514" idx="0"/>
          </p:cNvCxnSpPr>
          <p:nvPr/>
        </p:nvCxnSpPr>
        <p:spPr bwMode="auto">
          <a:xfrm>
            <a:off x="8525036" y="4728592"/>
            <a:ext cx="0" cy="12241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8" name="Straight Connector 527"/>
          <p:cNvCxnSpPr>
            <a:stCxn id="518" idx="3"/>
            <a:endCxn id="308" idx="1"/>
          </p:cNvCxnSpPr>
          <p:nvPr/>
        </p:nvCxnSpPr>
        <p:spPr bwMode="auto">
          <a:xfrm flipH="1">
            <a:off x="7912968" y="6492788"/>
            <a:ext cx="432048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2" name="Straight Connector 531"/>
          <p:cNvCxnSpPr>
            <a:stCxn id="16" idx="2"/>
            <a:endCxn id="305" idx="0"/>
          </p:cNvCxnSpPr>
          <p:nvPr/>
        </p:nvCxnSpPr>
        <p:spPr bwMode="auto">
          <a:xfrm>
            <a:off x="7156884" y="4419074"/>
            <a:ext cx="0" cy="23257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4" name="Straight Connector 533"/>
          <p:cNvCxnSpPr>
            <a:stCxn id="17" idx="2"/>
            <a:endCxn id="306" idx="0"/>
          </p:cNvCxnSpPr>
          <p:nvPr/>
        </p:nvCxnSpPr>
        <p:spPr bwMode="auto">
          <a:xfrm>
            <a:off x="7732948" y="4419074"/>
            <a:ext cx="0" cy="23257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7" name="Rectangle 536"/>
          <p:cNvSpPr/>
          <p:nvPr/>
        </p:nvSpPr>
        <p:spPr bwMode="auto">
          <a:xfrm flipH="1">
            <a:off x="5896744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8" name="Rectangle 537"/>
          <p:cNvSpPr/>
          <p:nvPr/>
        </p:nvSpPr>
        <p:spPr bwMode="auto">
          <a:xfrm flipH="1">
            <a:off x="5896744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40" name="Straight Connector 539"/>
          <p:cNvCxnSpPr>
            <a:stCxn id="538" idx="2"/>
            <a:endCxn id="537" idx="0"/>
          </p:cNvCxnSpPr>
          <p:nvPr/>
        </p:nvCxnSpPr>
        <p:spPr bwMode="auto">
          <a:xfrm>
            <a:off x="6076764" y="5232648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1" name="Rectangle 540"/>
          <p:cNvSpPr/>
          <p:nvPr/>
        </p:nvSpPr>
        <p:spPr bwMode="auto">
          <a:xfrm>
            <a:off x="27283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4" name="Rectangle 543"/>
          <p:cNvSpPr/>
          <p:nvPr/>
        </p:nvSpPr>
        <p:spPr bwMode="auto">
          <a:xfrm flipH="1">
            <a:off x="1504256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6" name="Rectangle 545"/>
          <p:cNvSpPr/>
          <p:nvPr/>
        </p:nvSpPr>
        <p:spPr bwMode="auto">
          <a:xfrm flipH="1">
            <a:off x="1504256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47" name="Straight Connector 546"/>
          <p:cNvCxnSpPr>
            <a:stCxn id="544" idx="0"/>
            <a:endCxn id="546" idx="2"/>
          </p:cNvCxnSpPr>
          <p:nvPr/>
        </p:nvCxnSpPr>
        <p:spPr bwMode="auto">
          <a:xfrm flipV="1">
            <a:off x="1684276" y="5664696"/>
            <a:ext cx="0" cy="1800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0" name="Rectangle 549"/>
          <p:cNvSpPr/>
          <p:nvPr/>
        </p:nvSpPr>
        <p:spPr bwMode="auto">
          <a:xfrm flipH="1">
            <a:off x="64096" y="559268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1" name="Rectangle 550"/>
          <p:cNvSpPr/>
          <p:nvPr/>
        </p:nvSpPr>
        <p:spPr bwMode="auto">
          <a:xfrm flipH="1">
            <a:off x="64096" y="55926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2" name="Rectangle 551"/>
          <p:cNvSpPr/>
          <p:nvPr/>
        </p:nvSpPr>
        <p:spPr bwMode="auto">
          <a:xfrm flipH="1">
            <a:off x="640160" y="55926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3" name="Rectangle 552"/>
          <p:cNvSpPr/>
          <p:nvPr/>
        </p:nvSpPr>
        <p:spPr bwMode="auto">
          <a:xfrm flipH="1">
            <a:off x="6409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4" name="Rectangle 553"/>
          <p:cNvSpPr/>
          <p:nvPr/>
        </p:nvSpPr>
        <p:spPr bwMode="auto">
          <a:xfrm flipH="1">
            <a:off x="640160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5" name="Rectangle 554"/>
          <p:cNvSpPr/>
          <p:nvPr/>
        </p:nvSpPr>
        <p:spPr bwMode="auto">
          <a:xfrm flipH="1">
            <a:off x="64096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6" name="Rectangle 555"/>
          <p:cNvSpPr/>
          <p:nvPr/>
        </p:nvSpPr>
        <p:spPr bwMode="auto">
          <a:xfrm flipH="1">
            <a:off x="640160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8" name="Rectangle 557"/>
          <p:cNvSpPr/>
          <p:nvPr/>
        </p:nvSpPr>
        <p:spPr bwMode="auto">
          <a:xfrm>
            <a:off x="424136" y="559268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800" dirty="0" smtClean="0">
                <a:latin typeface="Arial" charset="0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3" name="TextBox 562"/>
          <p:cNvSpPr txBox="1"/>
          <p:nvPr/>
        </p:nvSpPr>
        <p:spPr>
          <a:xfrm rot="16200000">
            <a:off x="5618294" y="5295075"/>
            <a:ext cx="93610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Intra-DAS (a)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64" name="TextBox 563"/>
          <p:cNvSpPr txBox="1"/>
          <p:nvPr/>
        </p:nvSpPr>
        <p:spPr>
          <a:xfrm>
            <a:off x="6233299" y="3864496"/>
            <a:ext cx="76335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/>
              <a:t>ENNI 1</a:t>
            </a:r>
            <a:endParaRPr lang="en-US" sz="1400" dirty="0" smtClean="0"/>
          </a:p>
        </p:txBody>
      </p:sp>
      <p:sp>
        <p:nvSpPr>
          <p:cNvPr id="565" name="TextBox 564"/>
          <p:cNvSpPr txBox="1"/>
          <p:nvPr/>
        </p:nvSpPr>
        <p:spPr>
          <a:xfrm>
            <a:off x="6213513" y="6960840"/>
            <a:ext cx="76335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/>
              <a:t>ENNI 2</a:t>
            </a:r>
            <a:endParaRPr lang="en-US" sz="1400" dirty="0" smtClean="0"/>
          </a:p>
        </p:txBody>
      </p:sp>
      <p:sp>
        <p:nvSpPr>
          <p:cNvPr id="566" name="TextBox 565"/>
          <p:cNvSpPr txBox="1"/>
          <p:nvPr/>
        </p:nvSpPr>
        <p:spPr>
          <a:xfrm rot="5400000">
            <a:off x="6768861" y="5448672"/>
            <a:ext cx="101181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Intra-DAS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67" name="TextBox 566"/>
          <p:cNvSpPr txBox="1"/>
          <p:nvPr/>
        </p:nvSpPr>
        <p:spPr>
          <a:xfrm rot="5400000">
            <a:off x="7181420" y="5440651"/>
            <a:ext cx="133882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Intra-Network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68" name="TextBox 567"/>
          <p:cNvSpPr txBox="1"/>
          <p:nvPr/>
        </p:nvSpPr>
        <p:spPr>
          <a:xfrm>
            <a:off x="2891605" y="5520680"/>
            <a:ext cx="163698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Intra-Network (A)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69" name="TextBox 568"/>
          <p:cNvSpPr txBox="1"/>
          <p:nvPr/>
        </p:nvSpPr>
        <p:spPr>
          <a:xfrm rot="16200000">
            <a:off x="767644" y="6545325"/>
            <a:ext cx="163698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Intra-Network (B)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70" name="TextBox 569"/>
          <p:cNvSpPr txBox="1"/>
          <p:nvPr/>
        </p:nvSpPr>
        <p:spPr>
          <a:xfrm>
            <a:off x="352128" y="4853444"/>
            <a:ext cx="115212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Intra-Network C)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71" name="TextBox 570"/>
          <p:cNvSpPr txBox="1"/>
          <p:nvPr/>
        </p:nvSpPr>
        <p:spPr>
          <a:xfrm>
            <a:off x="208112" y="6725652"/>
            <a:ext cx="115212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Intra-Network C)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cxnSp>
        <p:nvCxnSpPr>
          <p:cNvPr id="572" name="Straight Connector 571"/>
          <p:cNvCxnSpPr>
            <a:stCxn id="75" idx="3"/>
            <a:endCxn id="63" idx="1"/>
          </p:cNvCxnSpPr>
          <p:nvPr/>
        </p:nvCxnSpPr>
        <p:spPr bwMode="auto">
          <a:xfrm>
            <a:off x="3664496" y="5124636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5" name="TextBox 574"/>
          <p:cNvSpPr txBox="1"/>
          <p:nvPr/>
        </p:nvSpPr>
        <p:spPr>
          <a:xfrm>
            <a:off x="3825139" y="5068887"/>
            <a:ext cx="127951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i="1" dirty="0" smtClean="0">
                <a:solidFill>
                  <a:srgbClr val="FF0000"/>
                </a:solidFill>
              </a:rPr>
              <a:t>Intra-DAS (b)</a:t>
            </a:r>
            <a:endParaRPr lang="en-US" sz="1400" b="0" i="1" dirty="0" smtClean="0">
              <a:solidFill>
                <a:srgbClr val="FF0000"/>
              </a:solidFill>
            </a:endParaRPr>
          </a:p>
        </p:txBody>
      </p:sp>
      <p:sp>
        <p:nvSpPr>
          <p:cNvPr id="576" name="TextBox 575"/>
          <p:cNvSpPr txBox="1"/>
          <p:nvPr/>
        </p:nvSpPr>
        <p:spPr>
          <a:xfrm>
            <a:off x="3808512" y="8525271"/>
            <a:ext cx="127951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i="1" dirty="0" smtClean="0">
                <a:solidFill>
                  <a:srgbClr val="FF0000"/>
                </a:solidFill>
              </a:rPr>
              <a:t>Intra-DAS (b)</a:t>
            </a:r>
            <a:endParaRPr lang="en-US" sz="1400" b="0" i="1" dirty="0" smtClean="0">
              <a:solidFill>
                <a:srgbClr val="FF0000"/>
              </a:solidFill>
            </a:endParaRPr>
          </a:p>
        </p:txBody>
      </p:sp>
      <p:cxnSp>
        <p:nvCxnSpPr>
          <p:cNvPr id="577" name="Straight Connector 576"/>
          <p:cNvCxnSpPr>
            <a:stCxn id="368" idx="3"/>
            <a:endCxn id="345" idx="1"/>
          </p:cNvCxnSpPr>
          <p:nvPr/>
        </p:nvCxnSpPr>
        <p:spPr bwMode="auto">
          <a:xfrm>
            <a:off x="3664496" y="8509012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0" name="TextBox 579"/>
          <p:cNvSpPr txBox="1"/>
          <p:nvPr/>
        </p:nvSpPr>
        <p:spPr>
          <a:xfrm>
            <a:off x="152731" y="7248872"/>
            <a:ext cx="127951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i="1" dirty="0" smtClean="0">
                <a:solidFill>
                  <a:srgbClr val="FF0000"/>
                </a:solidFill>
              </a:rPr>
              <a:t>Intra-DAS (b)</a:t>
            </a:r>
            <a:endParaRPr lang="en-US" sz="1400" b="0" i="1" dirty="0" smtClean="0">
              <a:solidFill>
                <a:srgbClr val="FF0000"/>
              </a:solidFill>
            </a:endParaRPr>
          </a:p>
        </p:txBody>
      </p:sp>
      <p:sp>
        <p:nvSpPr>
          <p:cNvPr id="581" name="TextBox 580"/>
          <p:cNvSpPr txBox="1"/>
          <p:nvPr/>
        </p:nvSpPr>
        <p:spPr>
          <a:xfrm>
            <a:off x="-7912" y="5284911"/>
            <a:ext cx="127951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i="1" dirty="0" smtClean="0">
                <a:solidFill>
                  <a:srgbClr val="FF0000"/>
                </a:solidFill>
              </a:rPr>
              <a:t>Intra-DAS (b)</a:t>
            </a:r>
            <a:endParaRPr lang="en-US" sz="1400" b="0" i="1" dirty="0" smtClean="0">
              <a:solidFill>
                <a:srgbClr val="FF0000"/>
              </a:solidFill>
            </a:endParaRPr>
          </a:p>
        </p:txBody>
      </p:sp>
      <p:sp>
        <p:nvSpPr>
          <p:cNvPr id="582" name="Rectangle 581"/>
          <p:cNvSpPr/>
          <p:nvPr/>
        </p:nvSpPr>
        <p:spPr bwMode="auto">
          <a:xfrm rot="16200000">
            <a:off x="5248672" y="4440560"/>
            <a:ext cx="1296144" cy="144016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 DAS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3" name="Rectangle 582"/>
          <p:cNvSpPr/>
          <p:nvPr/>
        </p:nvSpPr>
        <p:spPr bwMode="auto">
          <a:xfrm rot="16200000">
            <a:off x="5248672" y="6600801"/>
            <a:ext cx="1296144" cy="144016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 DAS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9" name="Rectangle 588"/>
          <p:cNvSpPr/>
          <p:nvPr/>
        </p:nvSpPr>
        <p:spPr bwMode="auto">
          <a:xfrm rot="5400000">
            <a:off x="7120879" y="4008512"/>
            <a:ext cx="432048" cy="144016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</a:t>
            </a:r>
            <a:r>
              <a:rPr kumimoji="0" lang="en-GB" sz="7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 DAS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0" name="Rectangle 589"/>
          <p:cNvSpPr/>
          <p:nvPr/>
        </p:nvSpPr>
        <p:spPr bwMode="auto">
          <a:xfrm rot="5400000">
            <a:off x="7120880" y="7032848"/>
            <a:ext cx="432048" cy="144016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</a:t>
            </a:r>
            <a:r>
              <a:rPr kumimoji="0" lang="en-GB" sz="7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 DAS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03" name="Straight Arrow Connector 202"/>
          <p:cNvCxnSpPr>
            <a:stCxn id="201" idx="0"/>
            <a:endCxn id="312" idx="3"/>
          </p:cNvCxnSpPr>
          <p:nvPr/>
        </p:nvCxnSpPr>
        <p:spPr bwMode="auto">
          <a:xfrm flipH="1" flipV="1">
            <a:off x="6976864" y="7284876"/>
            <a:ext cx="62988" cy="6120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73" name="TextBox 272"/>
          <p:cNvSpPr txBox="1"/>
          <p:nvPr/>
        </p:nvSpPr>
        <p:spPr>
          <a:xfrm>
            <a:off x="6616824" y="1225168"/>
            <a:ext cx="6184775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2000" dirty="0" smtClean="0"/>
              <a:t>…</a:t>
            </a:r>
            <a:endParaRPr lang="en-US" sz="2000" dirty="0" smtClean="0"/>
          </a:p>
        </p:txBody>
      </p:sp>
      <p:cxnSp>
        <p:nvCxnSpPr>
          <p:cNvPr id="275" name="Straight Connector 274"/>
          <p:cNvCxnSpPr/>
          <p:nvPr/>
        </p:nvCxnSpPr>
        <p:spPr bwMode="auto">
          <a:xfrm>
            <a:off x="5752728" y="2352328"/>
            <a:ext cx="72008" cy="72488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8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79" name="TextBox 278"/>
          <p:cNvSpPr txBox="1"/>
          <p:nvPr/>
        </p:nvSpPr>
        <p:spPr>
          <a:xfrm>
            <a:off x="4096544" y="8977064"/>
            <a:ext cx="1779654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008000"/>
                </a:solidFill>
              </a:rPr>
              <a:t>Network side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6040760" y="8803141"/>
            <a:ext cx="1584176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008000"/>
                </a:solidFill>
              </a:rPr>
              <a:t>DRNI domain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cxnSp>
        <p:nvCxnSpPr>
          <p:cNvPr id="282" name="Straight Connector 281"/>
          <p:cNvCxnSpPr/>
          <p:nvPr/>
        </p:nvCxnSpPr>
        <p:spPr bwMode="auto">
          <a:xfrm>
            <a:off x="7488788" y="3144416"/>
            <a:ext cx="64140" cy="645678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8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84" name="TextBox 283"/>
          <p:cNvSpPr txBox="1"/>
          <p:nvPr/>
        </p:nvSpPr>
        <p:spPr>
          <a:xfrm>
            <a:off x="7573474" y="8977064"/>
            <a:ext cx="1779654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008000"/>
                </a:solidFill>
              </a:rPr>
              <a:t>Network side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cxnSp>
        <p:nvCxnSpPr>
          <p:cNvPr id="285" name="Straight Connector 284"/>
          <p:cNvCxnSpPr/>
          <p:nvPr/>
        </p:nvCxnSpPr>
        <p:spPr bwMode="auto">
          <a:xfrm>
            <a:off x="5104656" y="2300065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6" name="Straight Connector 285"/>
          <p:cNvCxnSpPr/>
          <p:nvPr/>
        </p:nvCxnSpPr>
        <p:spPr bwMode="auto">
          <a:xfrm>
            <a:off x="5134346" y="2300065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7" name="TextBox 286"/>
          <p:cNvSpPr txBox="1"/>
          <p:nvPr/>
        </p:nvSpPr>
        <p:spPr>
          <a:xfrm>
            <a:off x="4808735" y="1992288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cxnSp>
        <p:nvCxnSpPr>
          <p:cNvPr id="288" name="Straight Connector 287"/>
          <p:cNvCxnSpPr/>
          <p:nvPr/>
        </p:nvCxnSpPr>
        <p:spPr bwMode="auto">
          <a:xfrm>
            <a:off x="6616824" y="3668217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9" name="Straight Connector 288"/>
          <p:cNvCxnSpPr/>
          <p:nvPr/>
        </p:nvCxnSpPr>
        <p:spPr bwMode="auto">
          <a:xfrm>
            <a:off x="6646514" y="3668217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90" name="TextBox 289"/>
          <p:cNvSpPr txBox="1"/>
          <p:nvPr/>
        </p:nvSpPr>
        <p:spPr>
          <a:xfrm>
            <a:off x="6328792" y="3380185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cxnSp>
        <p:nvCxnSpPr>
          <p:cNvPr id="291" name="Straight Connector 290"/>
          <p:cNvCxnSpPr/>
          <p:nvPr/>
        </p:nvCxnSpPr>
        <p:spPr bwMode="auto">
          <a:xfrm>
            <a:off x="5104656" y="5684441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2" name="Straight Connector 291"/>
          <p:cNvCxnSpPr/>
          <p:nvPr/>
        </p:nvCxnSpPr>
        <p:spPr bwMode="auto">
          <a:xfrm>
            <a:off x="5134346" y="5684441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4808735" y="5376664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sp>
        <p:nvSpPr>
          <p:cNvPr id="298" name="Rectangle 297"/>
          <p:cNvSpPr/>
          <p:nvPr/>
        </p:nvSpPr>
        <p:spPr bwMode="auto">
          <a:xfrm>
            <a:off x="3232448" y="2496344"/>
            <a:ext cx="1728192" cy="79208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3232448" y="5880720"/>
            <a:ext cx="1728192" cy="79208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TextBox 298"/>
          <p:cNvSpPr txBox="1"/>
          <p:nvPr/>
        </p:nvSpPr>
        <p:spPr>
          <a:xfrm>
            <a:off x="568152" y="1370637"/>
            <a:ext cx="316835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</a:rPr>
              <a:t>Virtual V-UNI-N Port</a:t>
            </a:r>
          </a:p>
        </p:txBody>
      </p:sp>
      <p:cxnSp>
        <p:nvCxnSpPr>
          <p:cNvPr id="303" name="Straight Arrow Connector 302"/>
          <p:cNvCxnSpPr>
            <a:stCxn id="299" idx="2"/>
            <a:endCxn id="298" idx="1"/>
          </p:cNvCxnSpPr>
          <p:nvPr/>
        </p:nvCxnSpPr>
        <p:spPr bwMode="auto">
          <a:xfrm>
            <a:off x="2152328" y="1770747"/>
            <a:ext cx="1080120" cy="112164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4" name="Straight Arrow Connector 303"/>
          <p:cNvCxnSpPr>
            <a:stCxn id="299" idx="2"/>
            <a:endCxn id="300" idx="1"/>
          </p:cNvCxnSpPr>
          <p:nvPr/>
        </p:nvCxnSpPr>
        <p:spPr bwMode="auto">
          <a:xfrm>
            <a:off x="2152328" y="1770747"/>
            <a:ext cx="1080120" cy="45060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3" name="Rectangle 322"/>
          <p:cNvSpPr/>
          <p:nvPr/>
        </p:nvSpPr>
        <p:spPr bwMode="auto">
          <a:xfrm>
            <a:off x="11225336" y="5520680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4" name="Rectangle 323"/>
          <p:cNvSpPr/>
          <p:nvPr/>
        </p:nvSpPr>
        <p:spPr bwMode="auto">
          <a:xfrm>
            <a:off x="11801400" y="55206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7" name="Rectangle 326"/>
          <p:cNvSpPr/>
          <p:nvPr/>
        </p:nvSpPr>
        <p:spPr bwMode="auto">
          <a:xfrm>
            <a:off x="11225336" y="55206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8" name="Rectangle 327"/>
          <p:cNvSpPr/>
          <p:nvPr/>
        </p:nvSpPr>
        <p:spPr bwMode="auto">
          <a:xfrm>
            <a:off x="11801400" y="57367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9" name="Rectangle 328"/>
          <p:cNvSpPr/>
          <p:nvPr/>
        </p:nvSpPr>
        <p:spPr bwMode="auto">
          <a:xfrm>
            <a:off x="11585376" y="5520680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3232448" y="4078779"/>
            <a:ext cx="1728192" cy="792088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0" name="TextBox 309"/>
          <p:cNvSpPr txBox="1"/>
          <p:nvPr/>
        </p:nvSpPr>
        <p:spPr>
          <a:xfrm>
            <a:off x="568152" y="9081010"/>
            <a:ext cx="2952328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0066FF"/>
                </a:solidFill>
              </a:rPr>
              <a:t>Virtual V-UNI-N Port</a:t>
            </a:r>
          </a:p>
        </p:txBody>
      </p:sp>
      <p:cxnSp>
        <p:nvCxnSpPr>
          <p:cNvPr id="311" name="Straight Arrow Connector 310"/>
          <p:cNvCxnSpPr>
            <a:stCxn id="310" idx="0"/>
            <a:endCxn id="309" idx="1"/>
          </p:cNvCxnSpPr>
          <p:nvPr/>
        </p:nvCxnSpPr>
        <p:spPr bwMode="auto">
          <a:xfrm flipV="1">
            <a:off x="2044316" y="4474823"/>
            <a:ext cx="1188132" cy="460618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7" name="Straight Arrow Connector 316"/>
          <p:cNvCxnSpPr>
            <a:stCxn id="310" idx="0"/>
            <a:endCxn id="318" idx="1"/>
          </p:cNvCxnSpPr>
          <p:nvPr/>
        </p:nvCxnSpPr>
        <p:spPr bwMode="auto">
          <a:xfrm flipV="1">
            <a:off x="2044316" y="7860940"/>
            <a:ext cx="1188132" cy="122007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8" name="Rectangle 317"/>
          <p:cNvSpPr/>
          <p:nvPr/>
        </p:nvSpPr>
        <p:spPr bwMode="auto">
          <a:xfrm>
            <a:off x="3232448" y="7464896"/>
            <a:ext cx="1728192" cy="792088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37" name="Group 336"/>
          <p:cNvGrpSpPr/>
          <p:nvPr/>
        </p:nvGrpSpPr>
        <p:grpSpPr>
          <a:xfrm>
            <a:off x="1648272" y="2680430"/>
            <a:ext cx="2592288" cy="1584176"/>
            <a:chOff x="1648272" y="5160640"/>
            <a:chExt cx="2592288" cy="1584176"/>
          </a:xfrm>
        </p:grpSpPr>
        <p:cxnSp>
          <p:nvCxnSpPr>
            <p:cNvPr id="338" name="Straight Connector 337"/>
            <p:cNvCxnSpPr/>
            <p:nvPr/>
          </p:nvCxnSpPr>
          <p:spPr bwMode="auto">
            <a:xfrm>
              <a:off x="1648272" y="5160640"/>
              <a:ext cx="1512168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9" name="Straight Connector 338"/>
            <p:cNvCxnSpPr/>
            <p:nvPr/>
          </p:nvCxnSpPr>
          <p:spPr bwMode="auto">
            <a:xfrm flipV="1">
              <a:off x="3160440" y="5160640"/>
              <a:ext cx="0" cy="1584176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0" name="Straight Connector 339"/>
            <p:cNvCxnSpPr/>
            <p:nvPr/>
          </p:nvCxnSpPr>
          <p:spPr bwMode="auto">
            <a:xfrm>
              <a:off x="3160440" y="5160640"/>
              <a:ext cx="1080120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3" name="Straight Connector 342"/>
            <p:cNvCxnSpPr/>
            <p:nvPr/>
          </p:nvCxnSpPr>
          <p:spPr bwMode="auto">
            <a:xfrm>
              <a:off x="3160440" y="6744816"/>
              <a:ext cx="1080120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44" name="TextBox 343"/>
          <p:cNvSpPr txBox="1"/>
          <p:nvPr/>
        </p:nvSpPr>
        <p:spPr>
          <a:xfrm>
            <a:off x="1516455" y="2640360"/>
            <a:ext cx="106792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Hairpin</a:t>
            </a:r>
            <a:endParaRPr lang="en-US" sz="2000" dirty="0" smtClean="0"/>
          </a:p>
        </p:txBody>
      </p:sp>
      <p:grpSp>
        <p:nvGrpSpPr>
          <p:cNvPr id="346" name="Group 345"/>
          <p:cNvGrpSpPr/>
          <p:nvPr/>
        </p:nvGrpSpPr>
        <p:grpSpPr>
          <a:xfrm>
            <a:off x="1636073" y="6096744"/>
            <a:ext cx="2592288" cy="1584176"/>
            <a:chOff x="1648272" y="5160640"/>
            <a:chExt cx="2592288" cy="1584176"/>
          </a:xfrm>
        </p:grpSpPr>
        <p:cxnSp>
          <p:nvCxnSpPr>
            <p:cNvPr id="347" name="Straight Connector 346"/>
            <p:cNvCxnSpPr/>
            <p:nvPr/>
          </p:nvCxnSpPr>
          <p:spPr bwMode="auto">
            <a:xfrm>
              <a:off x="1648272" y="5160640"/>
              <a:ext cx="1512168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9" name="Straight Connector 348"/>
            <p:cNvCxnSpPr/>
            <p:nvPr/>
          </p:nvCxnSpPr>
          <p:spPr bwMode="auto">
            <a:xfrm flipV="1">
              <a:off x="3160440" y="5160640"/>
              <a:ext cx="0" cy="1584176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0" name="Straight Connector 349"/>
            <p:cNvCxnSpPr/>
            <p:nvPr/>
          </p:nvCxnSpPr>
          <p:spPr bwMode="auto">
            <a:xfrm>
              <a:off x="3160440" y="5160640"/>
              <a:ext cx="1080120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1" name="Straight Connector 350"/>
            <p:cNvCxnSpPr/>
            <p:nvPr/>
          </p:nvCxnSpPr>
          <p:spPr bwMode="auto">
            <a:xfrm>
              <a:off x="3160440" y="6744816"/>
              <a:ext cx="1080120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52" name="TextBox 351"/>
          <p:cNvSpPr txBox="1"/>
          <p:nvPr/>
        </p:nvSpPr>
        <p:spPr>
          <a:xfrm>
            <a:off x="1504256" y="6056674"/>
            <a:ext cx="106792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Hairpin</a:t>
            </a:r>
            <a:endParaRPr lang="en-US" sz="2000" dirty="0" smtClean="0"/>
          </a:p>
        </p:txBody>
      </p:sp>
      <p:sp>
        <p:nvSpPr>
          <p:cNvPr id="353" name="TextBox 352"/>
          <p:cNvSpPr txBox="1"/>
          <p:nvPr/>
        </p:nvSpPr>
        <p:spPr>
          <a:xfrm>
            <a:off x="0" y="1727847"/>
            <a:ext cx="208032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/>
              <a:t>Virtual Hairpin</a:t>
            </a:r>
          </a:p>
        </p:txBody>
      </p:sp>
      <p:cxnSp>
        <p:nvCxnSpPr>
          <p:cNvPr id="356" name="Straight Arrow Connector 355"/>
          <p:cNvCxnSpPr>
            <a:stCxn id="353" idx="2"/>
            <a:endCxn id="344" idx="0"/>
          </p:cNvCxnSpPr>
          <p:nvPr/>
        </p:nvCxnSpPr>
        <p:spPr bwMode="auto">
          <a:xfrm>
            <a:off x="1040160" y="2127957"/>
            <a:ext cx="1010256" cy="51240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7" name="Straight Arrow Connector 356"/>
          <p:cNvCxnSpPr>
            <a:stCxn id="353" idx="2"/>
            <a:endCxn id="352" idx="0"/>
          </p:cNvCxnSpPr>
          <p:nvPr/>
        </p:nvCxnSpPr>
        <p:spPr bwMode="auto">
          <a:xfrm>
            <a:off x="1040160" y="2127957"/>
            <a:ext cx="998057" cy="39287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/>
          <p:cNvSpPr/>
          <p:nvPr/>
        </p:nvSpPr>
        <p:spPr bwMode="auto">
          <a:xfrm>
            <a:off x="3376464" y="4872608"/>
            <a:ext cx="8856984" cy="504056"/>
          </a:xfrm>
          <a:prstGeom prst="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C-VLAN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3232448" y="3216424"/>
            <a:ext cx="144016" cy="2160240"/>
          </a:xfrm>
          <a:prstGeom prst="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Freeform 138"/>
          <p:cNvSpPr/>
          <p:nvPr/>
        </p:nvSpPr>
        <p:spPr bwMode="auto">
          <a:xfrm>
            <a:off x="568152" y="3425588"/>
            <a:ext cx="3594415" cy="2606722"/>
          </a:xfrm>
          <a:custGeom>
            <a:avLst/>
            <a:gdLst>
              <a:gd name="connsiteX0" fmla="*/ 3575713 w 3589361"/>
              <a:gd name="connsiteY0" fmla="*/ 0 h 2606722"/>
              <a:gd name="connsiteX1" fmla="*/ 0 w 3589361"/>
              <a:gd name="connsiteY1" fmla="*/ 0 h 2606722"/>
              <a:gd name="connsiteX2" fmla="*/ 13648 w 3589361"/>
              <a:gd name="connsiteY2" fmla="*/ 491319 h 2606722"/>
              <a:gd name="connsiteX3" fmla="*/ 2579427 w 3589361"/>
              <a:gd name="connsiteY3" fmla="*/ 518615 h 2606722"/>
              <a:gd name="connsiteX4" fmla="*/ 2606722 w 3589361"/>
              <a:gd name="connsiteY4" fmla="*/ 2593075 h 2606722"/>
              <a:gd name="connsiteX5" fmla="*/ 3589361 w 3589361"/>
              <a:gd name="connsiteY5" fmla="*/ 2606722 h 2606722"/>
              <a:gd name="connsiteX6" fmla="*/ 3589361 w 3589361"/>
              <a:gd name="connsiteY6" fmla="*/ 2129051 h 2606722"/>
              <a:gd name="connsiteX7" fmla="*/ 2838734 w 3589361"/>
              <a:gd name="connsiteY7" fmla="*/ 2115403 h 2606722"/>
              <a:gd name="connsiteX8" fmla="*/ 2852382 w 3589361"/>
              <a:gd name="connsiteY8" fmla="*/ 518615 h 2606722"/>
              <a:gd name="connsiteX9" fmla="*/ 3589361 w 3589361"/>
              <a:gd name="connsiteY9" fmla="*/ 518615 h 2606722"/>
              <a:gd name="connsiteX10" fmla="*/ 3575713 w 3589361"/>
              <a:gd name="connsiteY10" fmla="*/ 0 h 2606722"/>
              <a:gd name="connsiteX0" fmla="*/ 3575713 w 3589361"/>
              <a:gd name="connsiteY0" fmla="*/ 0 h 2606722"/>
              <a:gd name="connsiteX1" fmla="*/ 0 w 3589361"/>
              <a:gd name="connsiteY1" fmla="*/ 0 h 2606722"/>
              <a:gd name="connsiteX2" fmla="*/ 13648 w 3589361"/>
              <a:gd name="connsiteY2" fmla="*/ 491319 h 2606722"/>
              <a:gd name="connsiteX3" fmla="*/ 2579427 w 3589361"/>
              <a:gd name="connsiteY3" fmla="*/ 518615 h 2606722"/>
              <a:gd name="connsiteX4" fmla="*/ 2587234 w 3589361"/>
              <a:gd name="connsiteY4" fmla="*/ 2599148 h 2606722"/>
              <a:gd name="connsiteX5" fmla="*/ 3589361 w 3589361"/>
              <a:gd name="connsiteY5" fmla="*/ 2606722 h 2606722"/>
              <a:gd name="connsiteX6" fmla="*/ 3589361 w 3589361"/>
              <a:gd name="connsiteY6" fmla="*/ 2129051 h 2606722"/>
              <a:gd name="connsiteX7" fmla="*/ 2838734 w 3589361"/>
              <a:gd name="connsiteY7" fmla="*/ 2115403 h 2606722"/>
              <a:gd name="connsiteX8" fmla="*/ 2852382 w 3589361"/>
              <a:gd name="connsiteY8" fmla="*/ 518615 h 2606722"/>
              <a:gd name="connsiteX9" fmla="*/ 3589361 w 3589361"/>
              <a:gd name="connsiteY9" fmla="*/ 518615 h 2606722"/>
              <a:gd name="connsiteX10" fmla="*/ 3575713 w 3589361"/>
              <a:gd name="connsiteY10" fmla="*/ 0 h 2606722"/>
              <a:gd name="connsiteX0" fmla="*/ 3580767 w 3594415"/>
              <a:gd name="connsiteY0" fmla="*/ 0 h 2606722"/>
              <a:gd name="connsiteX1" fmla="*/ 5054 w 3594415"/>
              <a:gd name="connsiteY1" fmla="*/ 0 h 2606722"/>
              <a:gd name="connsiteX2" fmla="*/ 0 w 3594415"/>
              <a:gd name="connsiteY2" fmla="*/ 510916 h 2606722"/>
              <a:gd name="connsiteX3" fmla="*/ 2584481 w 3594415"/>
              <a:gd name="connsiteY3" fmla="*/ 518615 h 2606722"/>
              <a:gd name="connsiteX4" fmla="*/ 2592288 w 3594415"/>
              <a:gd name="connsiteY4" fmla="*/ 2599148 h 2606722"/>
              <a:gd name="connsiteX5" fmla="*/ 3594415 w 3594415"/>
              <a:gd name="connsiteY5" fmla="*/ 2606722 h 2606722"/>
              <a:gd name="connsiteX6" fmla="*/ 3594415 w 3594415"/>
              <a:gd name="connsiteY6" fmla="*/ 2129051 h 2606722"/>
              <a:gd name="connsiteX7" fmla="*/ 2843788 w 3594415"/>
              <a:gd name="connsiteY7" fmla="*/ 2115403 h 2606722"/>
              <a:gd name="connsiteX8" fmla="*/ 2857436 w 3594415"/>
              <a:gd name="connsiteY8" fmla="*/ 518615 h 2606722"/>
              <a:gd name="connsiteX9" fmla="*/ 3594415 w 3594415"/>
              <a:gd name="connsiteY9" fmla="*/ 518615 h 2606722"/>
              <a:gd name="connsiteX10" fmla="*/ 3580767 w 3594415"/>
              <a:gd name="connsiteY10" fmla="*/ 0 h 2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94415" h="2606722">
                <a:moveTo>
                  <a:pt x="3580767" y="0"/>
                </a:moveTo>
                <a:lnTo>
                  <a:pt x="5054" y="0"/>
                </a:lnTo>
                <a:cubicBezTo>
                  <a:pt x="3369" y="170305"/>
                  <a:pt x="1685" y="340611"/>
                  <a:pt x="0" y="510916"/>
                </a:cubicBezTo>
                <a:lnTo>
                  <a:pt x="2584481" y="518615"/>
                </a:lnTo>
                <a:cubicBezTo>
                  <a:pt x="2587083" y="1212126"/>
                  <a:pt x="2589686" y="1905637"/>
                  <a:pt x="2592288" y="2599148"/>
                </a:cubicBezTo>
                <a:lnTo>
                  <a:pt x="3594415" y="2606722"/>
                </a:lnTo>
                <a:lnTo>
                  <a:pt x="3594415" y="2129051"/>
                </a:lnTo>
                <a:lnTo>
                  <a:pt x="2843788" y="2115403"/>
                </a:lnTo>
                <a:lnTo>
                  <a:pt x="2857436" y="518615"/>
                </a:lnTo>
                <a:lnTo>
                  <a:pt x="3594415" y="518615"/>
                </a:lnTo>
                <a:lnTo>
                  <a:pt x="3580767" y="0"/>
                </a:lnTo>
                <a:close/>
              </a:path>
            </a:pathLst>
          </a:cu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4816624" y="5520680"/>
            <a:ext cx="6408712" cy="504056"/>
          </a:xfrm>
          <a:prstGeom prst="rect">
            <a:avLst/>
          </a:prstGeom>
          <a:gradFill flip="none" rotWithShape="1">
            <a:gsLst>
              <a:gs pos="0">
                <a:srgbClr val="CC00CC"/>
              </a:gs>
              <a:gs pos="14000">
                <a:srgbClr val="FFFF00"/>
              </a:gs>
              <a:gs pos="90000">
                <a:srgbClr val="FFFF00"/>
              </a:gs>
              <a:gs pos="100000">
                <a:srgbClr val="CC00CC"/>
              </a:gs>
            </a:gsLst>
            <a:lin ang="108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Link                   </a:t>
            </a:r>
            <a:r>
              <a:rPr lang="en-GB" sz="1800" dirty="0" smtClean="0">
                <a:latin typeface="Arial" charset="0"/>
              </a:rPr>
              <a:t>               </a:t>
            </a: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S-VLAN                                   Link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9065096" y="6240760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640160" y="3504456"/>
            <a:ext cx="3384376" cy="36004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DRNI location within Layer Stacks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568152" y="2712368"/>
            <a:ext cx="11665296" cy="504056"/>
          </a:xfrm>
          <a:prstGeom prst="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C-VLAN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816624" y="3432448"/>
            <a:ext cx="6408712" cy="504056"/>
          </a:xfrm>
          <a:prstGeom prst="rect">
            <a:avLst/>
          </a:prstGeom>
          <a:gradFill flip="none" rotWithShape="1">
            <a:gsLst>
              <a:gs pos="0">
                <a:srgbClr val="CC00CC"/>
              </a:gs>
              <a:gs pos="14000">
                <a:srgbClr val="FFFF00"/>
              </a:gs>
              <a:gs pos="90000">
                <a:srgbClr val="FFFF00"/>
              </a:gs>
              <a:gs pos="100000">
                <a:srgbClr val="CC00CC"/>
              </a:gs>
            </a:gsLst>
            <a:lin ang="108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Link                   </a:t>
            </a:r>
            <a:r>
              <a:rPr lang="en-GB" sz="1800" dirty="0" smtClean="0">
                <a:latin typeface="Arial" charset="0"/>
              </a:rPr>
              <a:t>               </a:t>
            </a: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S-VLAN                                   Link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6184776" y="415252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7624936" y="415252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9065096" y="415252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197" name="Rectangle 196"/>
          <p:cNvSpPr/>
          <p:nvPr/>
        </p:nvSpPr>
        <p:spPr bwMode="auto">
          <a:xfrm flipH="1">
            <a:off x="6976864" y="1416223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 flipH="1">
            <a:off x="6976864" y="1416223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 flipH="1">
            <a:off x="7552928" y="1416223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 flipH="1">
            <a:off x="6976864" y="1632247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 flipH="1">
            <a:off x="7552928" y="1632247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 flipH="1">
            <a:off x="6976864" y="1848271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 flipH="1">
            <a:off x="7552928" y="1848271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9713168" y="1416223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10289232" y="1416223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9713168" y="1416223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10289232" y="1632247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9713168" y="1632247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 flipH="1">
            <a:off x="8345016" y="1416223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 flipH="1">
            <a:off x="8345016" y="1416223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 flipH="1">
            <a:off x="8921080" y="1416223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 flipH="1">
            <a:off x="8345016" y="1632247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Rectangle 212"/>
          <p:cNvSpPr/>
          <p:nvPr/>
        </p:nvSpPr>
        <p:spPr bwMode="auto">
          <a:xfrm flipH="1">
            <a:off x="8921080" y="1632247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Rectangle 213"/>
          <p:cNvSpPr/>
          <p:nvPr/>
        </p:nvSpPr>
        <p:spPr bwMode="auto">
          <a:xfrm flipH="1">
            <a:off x="8345016" y="1848271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5" name="Rectangle 214"/>
          <p:cNvSpPr/>
          <p:nvPr/>
        </p:nvSpPr>
        <p:spPr bwMode="auto">
          <a:xfrm flipH="1">
            <a:off x="8921080" y="1848271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6" name="Straight Connector 215"/>
          <p:cNvCxnSpPr>
            <a:stCxn id="211" idx="1"/>
            <a:endCxn id="206" idx="1"/>
          </p:cNvCxnSpPr>
          <p:nvPr/>
        </p:nvCxnSpPr>
        <p:spPr bwMode="auto">
          <a:xfrm>
            <a:off x="9281120" y="1524235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8" name="Straight Connector 217"/>
          <p:cNvCxnSpPr>
            <a:stCxn id="199" idx="1"/>
            <a:endCxn id="210" idx="3"/>
          </p:cNvCxnSpPr>
          <p:nvPr/>
        </p:nvCxnSpPr>
        <p:spPr bwMode="auto">
          <a:xfrm>
            <a:off x="7912968" y="1524235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9" name="Straight Connector 218"/>
          <p:cNvCxnSpPr>
            <a:stCxn id="205" idx="3"/>
            <a:endCxn id="315" idx="1"/>
          </p:cNvCxnSpPr>
          <p:nvPr/>
        </p:nvCxnSpPr>
        <p:spPr bwMode="auto">
          <a:xfrm>
            <a:off x="10649272" y="1524235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0" name="Straight Connector 219"/>
          <p:cNvCxnSpPr/>
          <p:nvPr/>
        </p:nvCxnSpPr>
        <p:spPr bwMode="auto">
          <a:xfrm>
            <a:off x="10649272" y="1785773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3" name="Straight Connector 222"/>
          <p:cNvCxnSpPr/>
          <p:nvPr/>
        </p:nvCxnSpPr>
        <p:spPr bwMode="auto">
          <a:xfrm>
            <a:off x="10865296" y="1451358"/>
            <a:ext cx="0" cy="68776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Straight Connector 223"/>
          <p:cNvCxnSpPr/>
          <p:nvPr/>
        </p:nvCxnSpPr>
        <p:spPr bwMode="auto">
          <a:xfrm>
            <a:off x="10894986" y="1451358"/>
            <a:ext cx="0" cy="68776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5" name="TextBox 224"/>
          <p:cNvSpPr txBox="1"/>
          <p:nvPr/>
        </p:nvSpPr>
        <p:spPr>
          <a:xfrm>
            <a:off x="10514758" y="964430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227" name="Rectangle 226"/>
          <p:cNvSpPr/>
          <p:nvPr/>
        </p:nvSpPr>
        <p:spPr bwMode="auto">
          <a:xfrm>
            <a:off x="5320680" y="1128192"/>
            <a:ext cx="936104" cy="115212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0" name="Rectangle 229"/>
          <p:cNvSpPr/>
          <p:nvPr/>
        </p:nvSpPr>
        <p:spPr bwMode="auto">
          <a:xfrm>
            <a:off x="5896744" y="1632247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7" name="Rectangle 236"/>
          <p:cNvSpPr/>
          <p:nvPr/>
        </p:nvSpPr>
        <p:spPr bwMode="auto">
          <a:xfrm>
            <a:off x="2728392" y="1128192"/>
            <a:ext cx="936104" cy="115212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5" name="Straight Connector 244"/>
          <p:cNvCxnSpPr>
            <a:stCxn id="230" idx="3"/>
            <a:endCxn id="200" idx="3"/>
          </p:cNvCxnSpPr>
          <p:nvPr/>
        </p:nvCxnSpPr>
        <p:spPr bwMode="auto">
          <a:xfrm>
            <a:off x="6256784" y="1740259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1" name="Rectangle 250"/>
          <p:cNvSpPr/>
          <p:nvPr/>
        </p:nvSpPr>
        <p:spPr bwMode="auto">
          <a:xfrm>
            <a:off x="7336904" y="1416223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5056" y="1416223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680720" y="1128192"/>
            <a:ext cx="216024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3088432" y="1128192"/>
            <a:ext cx="216024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320680" y="1632247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3952528" y="1632247"/>
            <a:ext cx="936104" cy="4320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4528592" y="1632247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3952528" y="1632247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3952528" y="1848271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3304456" y="1344215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3304456" y="1632247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3304456" y="1848271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9" name="Straight Connector 278"/>
          <p:cNvCxnSpPr>
            <a:stCxn id="270" idx="1"/>
            <a:endCxn id="272" idx="3"/>
          </p:cNvCxnSpPr>
          <p:nvPr/>
        </p:nvCxnSpPr>
        <p:spPr bwMode="auto">
          <a:xfrm flipH="1">
            <a:off x="4888632" y="1740259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1" name="Straight Connector 280"/>
          <p:cNvCxnSpPr>
            <a:stCxn id="277" idx="3"/>
            <a:endCxn id="274" idx="1"/>
          </p:cNvCxnSpPr>
          <p:nvPr/>
        </p:nvCxnSpPr>
        <p:spPr bwMode="auto">
          <a:xfrm>
            <a:off x="3664496" y="1740259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2" name="Straight Connector 281"/>
          <p:cNvCxnSpPr>
            <a:stCxn id="278" idx="3"/>
            <a:endCxn id="275" idx="1"/>
          </p:cNvCxnSpPr>
          <p:nvPr/>
        </p:nvCxnSpPr>
        <p:spPr bwMode="auto">
          <a:xfrm>
            <a:off x="3664496" y="1956283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3" name="Rectangle 282"/>
          <p:cNvSpPr/>
          <p:nvPr/>
        </p:nvSpPr>
        <p:spPr bwMode="auto">
          <a:xfrm>
            <a:off x="4312568" y="1632247"/>
            <a:ext cx="216024" cy="4320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2728392" y="1416223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11225336" y="1416223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11801400" y="1416223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11225336" y="1416223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11801400" y="1632247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11585376" y="1416223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7" name="Straight Connector 326"/>
          <p:cNvCxnSpPr/>
          <p:nvPr/>
        </p:nvCxnSpPr>
        <p:spPr bwMode="auto">
          <a:xfrm>
            <a:off x="6616824" y="1509718"/>
            <a:ext cx="0" cy="69632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8" name="Straight Connector 327"/>
          <p:cNvCxnSpPr/>
          <p:nvPr/>
        </p:nvCxnSpPr>
        <p:spPr bwMode="auto">
          <a:xfrm>
            <a:off x="6646514" y="1509718"/>
            <a:ext cx="0" cy="69632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9" name="TextBox 328"/>
          <p:cNvSpPr txBox="1"/>
          <p:nvPr/>
        </p:nvSpPr>
        <p:spPr>
          <a:xfrm>
            <a:off x="6328792" y="1108447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sp>
        <p:nvSpPr>
          <p:cNvPr id="343" name="Rectangle 342"/>
          <p:cNvSpPr/>
          <p:nvPr/>
        </p:nvSpPr>
        <p:spPr bwMode="auto">
          <a:xfrm>
            <a:off x="5824736" y="912168"/>
            <a:ext cx="1584176" cy="7704856"/>
          </a:xfrm>
          <a:prstGeom prst="rect">
            <a:avLst/>
          </a:prstGeom>
          <a:noFill/>
          <a:ln w="57150" cap="flat" cmpd="sng" algn="ctr">
            <a:solidFill>
              <a:srgbClr val="008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TextBox 358"/>
          <p:cNvSpPr txBox="1"/>
          <p:nvPr/>
        </p:nvSpPr>
        <p:spPr>
          <a:xfrm>
            <a:off x="5320680" y="8603957"/>
            <a:ext cx="2209066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rgbClr val="008000"/>
                </a:solidFill>
              </a:rPr>
              <a:t>DRNI scope A</a:t>
            </a:r>
            <a:endParaRPr lang="en-US" sz="2400" dirty="0" smtClean="0">
              <a:solidFill>
                <a:srgbClr val="008000"/>
              </a:solidFill>
            </a:endParaRPr>
          </a:p>
        </p:txBody>
      </p:sp>
      <p:cxnSp>
        <p:nvCxnSpPr>
          <p:cNvPr id="98" name="Straight Connector 97"/>
          <p:cNvCxnSpPr/>
          <p:nvPr/>
        </p:nvCxnSpPr>
        <p:spPr bwMode="auto">
          <a:xfrm>
            <a:off x="5104656" y="1056184"/>
            <a:ext cx="0" cy="51845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5134346" y="1056184"/>
            <a:ext cx="0" cy="51845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4808735" y="820415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sp>
        <p:nvSpPr>
          <p:cNvPr id="104" name="Rectangle 103"/>
          <p:cNvSpPr/>
          <p:nvPr/>
        </p:nvSpPr>
        <p:spPr bwMode="auto">
          <a:xfrm>
            <a:off x="3304456" y="2064295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5" name="Straight Connector 104"/>
          <p:cNvCxnSpPr>
            <a:stCxn id="104" idx="3"/>
            <a:endCxn id="110" idx="1"/>
          </p:cNvCxnSpPr>
          <p:nvPr/>
        </p:nvCxnSpPr>
        <p:spPr bwMode="auto">
          <a:xfrm>
            <a:off x="3664496" y="2172307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Rectangle 109"/>
          <p:cNvSpPr/>
          <p:nvPr/>
        </p:nvSpPr>
        <p:spPr bwMode="auto">
          <a:xfrm>
            <a:off x="5320680" y="2064295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1000200" y="1488231"/>
            <a:ext cx="17281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3308" y="9223866"/>
            <a:ext cx="1505541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600" b="0" i="1" dirty="0" smtClean="0"/>
              <a:t>animated slide</a:t>
            </a:r>
            <a:endParaRPr lang="en-US" sz="1600" b="0" i="1" dirty="0" smtClean="0"/>
          </a:p>
        </p:txBody>
      </p:sp>
      <p:cxnSp>
        <p:nvCxnSpPr>
          <p:cNvPr id="106" name="Straight Arrow Connector 105"/>
          <p:cNvCxnSpPr>
            <a:stCxn id="108" idx="0"/>
          </p:cNvCxnSpPr>
          <p:nvPr/>
        </p:nvCxnSpPr>
        <p:spPr bwMode="auto">
          <a:xfrm flipH="1" flipV="1">
            <a:off x="7480920" y="6365614"/>
            <a:ext cx="1260140" cy="144015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8" name="TextBox 107"/>
          <p:cNvSpPr txBox="1"/>
          <p:nvPr/>
        </p:nvSpPr>
        <p:spPr>
          <a:xfrm>
            <a:off x="7624936" y="7805772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008000"/>
                </a:solidFill>
              </a:rPr>
              <a:t>Common S-VLAN </a:t>
            </a:r>
            <a:r>
              <a:rPr lang="en-GB" sz="1400" dirty="0" err="1" smtClean="0">
                <a:solidFill>
                  <a:srgbClr val="008000"/>
                </a:solidFill>
              </a:rPr>
              <a:t>ECs</a:t>
            </a:r>
            <a:r>
              <a:rPr lang="en-GB" sz="1400" dirty="0" smtClean="0">
                <a:solidFill>
                  <a:srgbClr val="008000"/>
                </a:solidFill>
              </a:rPr>
              <a:t> at both ends of DRNI</a:t>
            </a:r>
            <a:endParaRPr lang="en-US" sz="1400" dirty="0" smtClean="0">
              <a:solidFill>
                <a:srgbClr val="008000"/>
              </a:solidFill>
            </a:endParaRPr>
          </a:p>
        </p:txBody>
      </p:sp>
      <p:cxnSp>
        <p:nvCxnSpPr>
          <p:cNvPr id="111" name="Straight Arrow Connector 110"/>
          <p:cNvCxnSpPr>
            <a:stCxn id="108" idx="0"/>
          </p:cNvCxnSpPr>
          <p:nvPr/>
        </p:nvCxnSpPr>
        <p:spPr bwMode="auto">
          <a:xfrm flipH="1" flipV="1">
            <a:off x="5824736" y="6365612"/>
            <a:ext cx="2916324" cy="144016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1" name="Rectangle 120"/>
          <p:cNvSpPr/>
          <p:nvPr/>
        </p:nvSpPr>
        <p:spPr bwMode="auto">
          <a:xfrm>
            <a:off x="9713168" y="2136304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10289232" y="21363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9713168" y="21363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10289232" y="23523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9713168" y="23523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6" name="Straight Connector 125"/>
          <p:cNvCxnSpPr>
            <a:stCxn id="215" idx="1"/>
            <a:endCxn id="123" idx="1"/>
          </p:cNvCxnSpPr>
          <p:nvPr/>
        </p:nvCxnSpPr>
        <p:spPr bwMode="auto">
          <a:xfrm>
            <a:off x="9281120" y="1956283"/>
            <a:ext cx="432048" cy="2880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122" idx="3"/>
            <a:endCxn id="132" idx="1"/>
          </p:cNvCxnSpPr>
          <p:nvPr/>
        </p:nvCxnSpPr>
        <p:spPr bwMode="auto">
          <a:xfrm>
            <a:off x="10649272" y="2244316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/>
          <p:nvPr/>
        </p:nvCxnSpPr>
        <p:spPr bwMode="auto">
          <a:xfrm>
            <a:off x="10649272" y="250585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Rectangle 129"/>
          <p:cNvSpPr/>
          <p:nvPr/>
        </p:nvSpPr>
        <p:spPr bwMode="auto">
          <a:xfrm>
            <a:off x="11225336" y="2136304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11801400" y="21363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11225336" y="21363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11801400" y="23523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11585376" y="2136304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3952528" y="1128192"/>
            <a:ext cx="936104" cy="4320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4528592" y="11281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3952528" y="11281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3952528" y="13442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7" name="Straight Connector 146"/>
          <p:cNvCxnSpPr>
            <a:endCxn id="144" idx="3"/>
          </p:cNvCxnSpPr>
          <p:nvPr/>
        </p:nvCxnSpPr>
        <p:spPr bwMode="auto">
          <a:xfrm flipH="1">
            <a:off x="4888632" y="123620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>
            <a:endCxn id="145" idx="1"/>
          </p:cNvCxnSpPr>
          <p:nvPr/>
        </p:nvCxnSpPr>
        <p:spPr bwMode="auto">
          <a:xfrm>
            <a:off x="3664496" y="123620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endCxn id="146" idx="1"/>
          </p:cNvCxnSpPr>
          <p:nvPr/>
        </p:nvCxnSpPr>
        <p:spPr bwMode="auto">
          <a:xfrm>
            <a:off x="3664496" y="145222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0" name="Rectangle 149"/>
          <p:cNvSpPr/>
          <p:nvPr/>
        </p:nvSpPr>
        <p:spPr bwMode="auto">
          <a:xfrm>
            <a:off x="4312568" y="1128192"/>
            <a:ext cx="216024" cy="4320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3304456" y="11281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5320680" y="11281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3232448" y="768152"/>
            <a:ext cx="4248472" cy="8352928"/>
          </a:xfrm>
          <a:prstGeom prst="rect">
            <a:avLst/>
          </a:prstGeom>
          <a:noFill/>
          <a:ln w="57150" cap="flat" cmpd="sng" algn="ctr">
            <a:solidFill>
              <a:srgbClr val="CC99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4816624" y="9091463"/>
            <a:ext cx="2209066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rgbClr val="CC9900"/>
                </a:solidFill>
              </a:rPr>
              <a:t>DRNI scope </a:t>
            </a:r>
            <a:r>
              <a:rPr lang="en-GB" sz="2400" dirty="0" smtClean="0">
                <a:solidFill>
                  <a:srgbClr val="CC9900"/>
                </a:solidFill>
              </a:rPr>
              <a:t>B</a:t>
            </a:r>
            <a:endParaRPr lang="en-US" sz="2400" dirty="0" smtClean="0">
              <a:solidFill>
                <a:srgbClr val="CC9900"/>
              </a:solidFill>
            </a:endParaRPr>
          </a:p>
        </p:txBody>
      </p:sp>
      <p:cxnSp>
        <p:nvCxnSpPr>
          <p:cNvPr id="157" name="Straight Arrow Connector 156"/>
          <p:cNvCxnSpPr>
            <a:stCxn id="158" idx="0"/>
          </p:cNvCxnSpPr>
          <p:nvPr/>
        </p:nvCxnSpPr>
        <p:spPr bwMode="auto">
          <a:xfrm flipV="1">
            <a:off x="1828292" y="6816824"/>
            <a:ext cx="5652628" cy="120497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8" name="TextBox 157"/>
          <p:cNvSpPr txBox="1"/>
          <p:nvPr/>
        </p:nvSpPr>
        <p:spPr>
          <a:xfrm>
            <a:off x="712168" y="8021796"/>
            <a:ext cx="223224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CC9900"/>
                </a:solidFill>
              </a:rPr>
              <a:t>Different S-VLAN </a:t>
            </a:r>
            <a:r>
              <a:rPr lang="en-GB" sz="1400" dirty="0" err="1" smtClean="0">
                <a:solidFill>
                  <a:srgbClr val="CC9900"/>
                </a:solidFill>
              </a:rPr>
              <a:t>ECs</a:t>
            </a:r>
            <a:r>
              <a:rPr lang="en-GB" sz="1400" dirty="0" smtClean="0">
                <a:solidFill>
                  <a:srgbClr val="CC9900"/>
                </a:solidFill>
              </a:rPr>
              <a:t> at both ends of DRNI</a:t>
            </a:r>
            <a:endParaRPr lang="en-US" sz="1400" dirty="0" smtClean="0">
              <a:solidFill>
                <a:srgbClr val="CC9900"/>
              </a:solidFill>
            </a:endParaRPr>
          </a:p>
        </p:txBody>
      </p:sp>
      <p:cxnSp>
        <p:nvCxnSpPr>
          <p:cNvPr id="159" name="Straight Arrow Connector 158"/>
          <p:cNvCxnSpPr/>
          <p:nvPr/>
        </p:nvCxnSpPr>
        <p:spPr bwMode="auto">
          <a:xfrm flipV="1">
            <a:off x="1864296" y="6744816"/>
            <a:ext cx="1368152" cy="120497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Backup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105"/>
          <p:cNvSpPr/>
          <p:nvPr/>
        </p:nvSpPr>
        <p:spPr bwMode="auto">
          <a:xfrm flipH="1">
            <a:off x="6976864" y="703284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 flipH="1">
            <a:off x="6976864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 flipH="1">
            <a:off x="7552928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Rectangle 108"/>
          <p:cNvSpPr/>
          <p:nvPr/>
        </p:nvSpPr>
        <p:spPr bwMode="auto">
          <a:xfrm flipH="1">
            <a:off x="6976864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1" name="Rectangle 110"/>
          <p:cNvSpPr/>
          <p:nvPr/>
        </p:nvSpPr>
        <p:spPr bwMode="auto">
          <a:xfrm flipH="1">
            <a:off x="7552928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2" name="Rectangle 111"/>
          <p:cNvSpPr/>
          <p:nvPr/>
        </p:nvSpPr>
        <p:spPr bwMode="auto">
          <a:xfrm flipH="1">
            <a:off x="6976864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3" name="Rectangle 112"/>
          <p:cNvSpPr/>
          <p:nvPr/>
        </p:nvSpPr>
        <p:spPr bwMode="auto">
          <a:xfrm flipH="1">
            <a:off x="7552928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9713168" y="703284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10289232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9713168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10289232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9713168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 flipH="1">
            <a:off x="8345016" y="703284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 flipH="1">
            <a:off x="8345016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 flipH="1">
            <a:off x="8921080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 flipH="1">
            <a:off x="8345016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 flipH="1">
            <a:off x="8921080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Rectangle 126"/>
          <p:cNvSpPr/>
          <p:nvPr/>
        </p:nvSpPr>
        <p:spPr bwMode="auto">
          <a:xfrm flipH="1">
            <a:off x="8345016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8" name="Rectangle 127"/>
          <p:cNvSpPr/>
          <p:nvPr/>
        </p:nvSpPr>
        <p:spPr bwMode="auto">
          <a:xfrm flipH="1">
            <a:off x="8921080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9" name="Straight Connector 128"/>
          <p:cNvCxnSpPr>
            <a:stCxn id="124" idx="1"/>
            <a:endCxn id="119" idx="1"/>
          </p:cNvCxnSpPr>
          <p:nvPr/>
        </p:nvCxnSpPr>
        <p:spPr bwMode="auto">
          <a:xfrm>
            <a:off x="9281120" y="71408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>
            <a:stCxn id="108" idx="1"/>
            <a:endCxn id="123" idx="3"/>
          </p:cNvCxnSpPr>
          <p:nvPr/>
        </p:nvCxnSpPr>
        <p:spPr bwMode="auto">
          <a:xfrm>
            <a:off x="7912968" y="71408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116" idx="3"/>
            <a:endCxn id="168" idx="1"/>
          </p:cNvCxnSpPr>
          <p:nvPr/>
        </p:nvCxnSpPr>
        <p:spPr bwMode="auto">
          <a:xfrm>
            <a:off x="10649272" y="7140860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/>
          <p:nvPr/>
        </p:nvCxnSpPr>
        <p:spPr bwMode="auto">
          <a:xfrm>
            <a:off x="10649272" y="740239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Box 132"/>
          <p:cNvSpPr txBox="1"/>
          <p:nvPr/>
        </p:nvSpPr>
        <p:spPr>
          <a:xfrm>
            <a:off x="10514758" y="6581055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134" name="Rectangle 133"/>
          <p:cNvSpPr/>
          <p:nvPr/>
        </p:nvSpPr>
        <p:spPr bwMode="auto">
          <a:xfrm>
            <a:off x="5320680" y="7032848"/>
            <a:ext cx="936104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5896744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2728392" y="7032848"/>
            <a:ext cx="2160240" cy="1440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272839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8" name="Straight Connector 137"/>
          <p:cNvCxnSpPr>
            <a:stCxn id="135" idx="3"/>
            <a:endCxn id="109" idx="3"/>
          </p:cNvCxnSpPr>
          <p:nvPr/>
        </p:nvCxnSpPr>
        <p:spPr bwMode="auto">
          <a:xfrm>
            <a:off x="6256784" y="7356884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Rectangle 138"/>
          <p:cNvSpPr/>
          <p:nvPr/>
        </p:nvSpPr>
        <p:spPr bwMode="auto">
          <a:xfrm>
            <a:off x="7336904" y="703284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8705056" y="703284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5680720" y="7032848"/>
            <a:ext cx="216024" cy="8640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3088432" y="7032848"/>
            <a:ext cx="216024" cy="14401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5320680" y="7032848"/>
            <a:ext cx="360040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2" name="Straight Connector 151"/>
          <p:cNvCxnSpPr>
            <a:stCxn id="143" idx="1"/>
            <a:endCxn id="149" idx="3"/>
          </p:cNvCxnSpPr>
          <p:nvPr/>
        </p:nvCxnSpPr>
        <p:spPr bwMode="auto">
          <a:xfrm flipH="1">
            <a:off x="4888632" y="735688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7" name="Rectangle 156"/>
          <p:cNvSpPr/>
          <p:nvPr/>
        </p:nvSpPr>
        <p:spPr bwMode="auto">
          <a:xfrm>
            <a:off x="2728392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4" name="Straight Connector 163"/>
          <p:cNvCxnSpPr>
            <a:endCxn id="137" idx="1"/>
          </p:cNvCxnSpPr>
          <p:nvPr/>
        </p:nvCxnSpPr>
        <p:spPr bwMode="auto">
          <a:xfrm>
            <a:off x="2440360" y="757290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6" name="Rectangle 165"/>
          <p:cNvSpPr/>
          <p:nvPr/>
        </p:nvSpPr>
        <p:spPr bwMode="auto">
          <a:xfrm>
            <a:off x="11225336" y="703284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11801400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11225336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11801400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11585376" y="7032848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8" name="Straight Connector 177"/>
          <p:cNvCxnSpPr/>
          <p:nvPr/>
        </p:nvCxnSpPr>
        <p:spPr bwMode="auto">
          <a:xfrm>
            <a:off x="2440360" y="710485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Functionality commonality between PEB/VUNI and IB-BEB </a:t>
            </a:r>
            <a:endParaRPr lang="en-US" dirty="0"/>
          </a:p>
        </p:txBody>
      </p:sp>
      <p:sp>
        <p:nvSpPr>
          <p:cNvPr id="197" name="Rectangle 196"/>
          <p:cNvSpPr/>
          <p:nvPr/>
        </p:nvSpPr>
        <p:spPr bwMode="auto">
          <a:xfrm flipH="1">
            <a:off x="6976864" y="372048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 flipH="1">
            <a:off x="6976864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 flipH="1">
            <a:off x="7552928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 flipH="1">
            <a:off x="6976864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 flipH="1">
            <a:off x="7552928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 flipH="1">
            <a:off x="6976864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 flipH="1">
            <a:off x="7552928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9713168" y="3720480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10289232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9713168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10289232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9713168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 flipH="1">
            <a:off x="8345016" y="372048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 flipH="1">
            <a:off x="8345016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 flipH="1">
            <a:off x="8921080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 flipH="1">
            <a:off x="8345016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Rectangle 212"/>
          <p:cNvSpPr/>
          <p:nvPr/>
        </p:nvSpPr>
        <p:spPr bwMode="auto">
          <a:xfrm flipH="1">
            <a:off x="8921080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Rectangle 213"/>
          <p:cNvSpPr/>
          <p:nvPr/>
        </p:nvSpPr>
        <p:spPr bwMode="auto">
          <a:xfrm flipH="1">
            <a:off x="8345016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5" name="Rectangle 214"/>
          <p:cNvSpPr/>
          <p:nvPr/>
        </p:nvSpPr>
        <p:spPr bwMode="auto">
          <a:xfrm flipH="1">
            <a:off x="8921080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6" name="Straight Connector 215"/>
          <p:cNvCxnSpPr>
            <a:stCxn id="211" idx="1"/>
            <a:endCxn id="206" idx="1"/>
          </p:cNvCxnSpPr>
          <p:nvPr/>
        </p:nvCxnSpPr>
        <p:spPr bwMode="auto">
          <a:xfrm>
            <a:off x="9281120" y="382849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8" name="Straight Connector 217"/>
          <p:cNvCxnSpPr>
            <a:stCxn id="199" idx="1"/>
            <a:endCxn id="210" idx="3"/>
          </p:cNvCxnSpPr>
          <p:nvPr/>
        </p:nvCxnSpPr>
        <p:spPr bwMode="auto">
          <a:xfrm>
            <a:off x="7912968" y="382849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9" name="Straight Connector 218"/>
          <p:cNvCxnSpPr>
            <a:stCxn id="205" idx="3"/>
            <a:endCxn id="315" idx="1"/>
          </p:cNvCxnSpPr>
          <p:nvPr/>
        </p:nvCxnSpPr>
        <p:spPr bwMode="auto">
          <a:xfrm>
            <a:off x="10649272" y="3828492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0" name="Straight Connector 219"/>
          <p:cNvCxnSpPr/>
          <p:nvPr/>
        </p:nvCxnSpPr>
        <p:spPr bwMode="auto">
          <a:xfrm>
            <a:off x="10649272" y="409003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3" name="Straight Connector 222"/>
          <p:cNvCxnSpPr/>
          <p:nvPr/>
        </p:nvCxnSpPr>
        <p:spPr bwMode="auto">
          <a:xfrm>
            <a:off x="10865296" y="3539590"/>
            <a:ext cx="0" cy="45013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Straight Connector 223"/>
          <p:cNvCxnSpPr/>
          <p:nvPr/>
        </p:nvCxnSpPr>
        <p:spPr bwMode="auto">
          <a:xfrm>
            <a:off x="10894986" y="3539590"/>
            <a:ext cx="0" cy="45013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5" name="TextBox 224"/>
          <p:cNvSpPr txBox="1"/>
          <p:nvPr/>
        </p:nvSpPr>
        <p:spPr>
          <a:xfrm>
            <a:off x="10514758" y="3268687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227" name="Rectangle 226"/>
          <p:cNvSpPr/>
          <p:nvPr/>
        </p:nvSpPr>
        <p:spPr bwMode="auto">
          <a:xfrm>
            <a:off x="5320680" y="3720480"/>
            <a:ext cx="936104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0" name="Rectangle 229"/>
          <p:cNvSpPr/>
          <p:nvPr/>
        </p:nvSpPr>
        <p:spPr bwMode="auto">
          <a:xfrm>
            <a:off x="5896744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7" name="Rectangle 236"/>
          <p:cNvSpPr/>
          <p:nvPr/>
        </p:nvSpPr>
        <p:spPr bwMode="auto">
          <a:xfrm>
            <a:off x="2728392" y="3720480"/>
            <a:ext cx="936104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2728392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5" name="Straight Connector 244"/>
          <p:cNvCxnSpPr>
            <a:stCxn id="230" idx="3"/>
            <a:endCxn id="200" idx="3"/>
          </p:cNvCxnSpPr>
          <p:nvPr/>
        </p:nvCxnSpPr>
        <p:spPr bwMode="auto">
          <a:xfrm>
            <a:off x="6256784" y="4044516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1" name="Rectangle 250"/>
          <p:cNvSpPr/>
          <p:nvPr/>
        </p:nvSpPr>
        <p:spPr bwMode="auto">
          <a:xfrm>
            <a:off x="7336904" y="372048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5056" y="372048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680720" y="3720480"/>
            <a:ext cx="216024" cy="8640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3088432" y="3720481"/>
            <a:ext cx="216024" cy="8640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320680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3952528" y="372048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4528592" y="3720480"/>
            <a:ext cx="360040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3952528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3952528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3952528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3304456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3304456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3304456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9" name="Straight Connector 278"/>
          <p:cNvCxnSpPr>
            <a:stCxn id="270" idx="1"/>
            <a:endCxn id="272" idx="3"/>
          </p:cNvCxnSpPr>
          <p:nvPr/>
        </p:nvCxnSpPr>
        <p:spPr bwMode="auto">
          <a:xfrm flipH="1">
            <a:off x="4888632" y="404451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/>
          <p:cNvCxnSpPr>
            <a:stCxn id="276" idx="3"/>
            <a:endCxn id="273" idx="1"/>
          </p:cNvCxnSpPr>
          <p:nvPr/>
        </p:nvCxnSpPr>
        <p:spPr bwMode="auto">
          <a:xfrm>
            <a:off x="3664496" y="382849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1" name="Straight Connector 280"/>
          <p:cNvCxnSpPr>
            <a:stCxn id="277" idx="3"/>
            <a:endCxn id="274" idx="1"/>
          </p:cNvCxnSpPr>
          <p:nvPr/>
        </p:nvCxnSpPr>
        <p:spPr bwMode="auto">
          <a:xfrm>
            <a:off x="3664496" y="404451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2" name="Straight Connector 281"/>
          <p:cNvCxnSpPr>
            <a:stCxn id="278" idx="3"/>
            <a:endCxn id="275" idx="1"/>
          </p:cNvCxnSpPr>
          <p:nvPr/>
        </p:nvCxnSpPr>
        <p:spPr bwMode="auto">
          <a:xfrm>
            <a:off x="3664496" y="426054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3" name="Rectangle 282"/>
          <p:cNvSpPr/>
          <p:nvPr/>
        </p:nvSpPr>
        <p:spPr bwMode="auto">
          <a:xfrm>
            <a:off x="4312568" y="372048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2728392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 flipH="1">
            <a:off x="1432248" y="4163561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Rectangle 287"/>
          <p:cNvSpPr/>
          <p:nvPr/>
        </p:nvSpPr>
        <p:spPr bwMode="auto">
          <a:xfrm flipH="1">
            <a:off x="1432248" y="4163561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Rectangle 288"/>
          <p:cNvSpPr/>
          <p:nvPr/>
        </p:nvSpPr>
        <p:spPr bwMode="auto">
          <a:xfrm flipH="1">
            <a:off x="2008312" y="4595609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 flipH="1">
            <a:off x="1432248" y="4379585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 flipH="1">
            <a:off x="1432248" y="4595609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1792288" y="4163561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95" name="Straight Connector 294"/>
          <p:cNvCxnSpPr>
            <a:stCxn id="334" idx="1"/>
            <a:endCxn id="239" idx="1"/>
          </p:cNvCxnSpPr>
          <p:nvPr/>
        </p:nvCxnSpPr>
        <p:spPr bwMode="auto">
          <a:xfrm flipV="1">
            <a:off x="2368352" y="4260540"/>
            <a:ext cx="360040" cy="110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1" name="Straight Connector 300"/>
          <p:cNvCxnSpPr/>
          <p:nvPr/>
        </p:nvCxnSpPr>
        <p:spPr bwMode="auto">
          <a:xfrm>
            <a:off x="1000200" y="4282063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3" name="Rectangle 312"/>
          <p:cNvSpPr/>
          <p:nvPr/>
        </p:nvSpPr>
        <p:spPr bwMode="auto">
          <a:xfrm>
            <a:off x="11225336" y="3720480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11801400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11225336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11801400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11585376" y="3720480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7" name="Straight Connector 326"/>
          <p:cNvCxnSpPr/>
          <p:nvPr/>
        </p:nvCxnSpPr>
        <p:spPr bwMode="auto">
          <a:xfrm>
            <a:off x="6616824" y="3597950"/>
            <a:ext cx="0" cy="44430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8" name="Straight Connector 327"/>
          <p:cNvCxnSpPr/>
          <p:nvPr/>
        </p:nvCxnSpPr>
        <p:spPr bwMode="auto">
          <a:xfrm>
            <a:off x="6646514" y="3597950"/>
            <a:ext cx="0" cy="44430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9" name="TextBox 328"/>
          <p:cNvSpPr txBox="1"/>
          <p:nvPr/>
        </p:nvSpPr>
        <p:spPr>
          <a:xfrm>
            <a:off x="6328792" y="3309918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sp>
        <p:nvSpPr>
          <p:cNvPr id="334" name="Rectangle 333"/>
          <p:cNvSpPr/>
          <p:nvPr/>
        </p:nvSpPr>
        <p:spPr bwMode="auto">
          <a:xfrm flipH="1">
            <a:off x="2008312" y="4163561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5" name="Rectangle 334"/>
          <p:cNvSpPr/>
          <p:nvPr/>
        </p:nvSpPr>
        <p:spPr bwMode="auto">
          <a:xfrm flipH="1">
            <a:off x="2008312" y="4379585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5824736" y="3216424"/>
            <a:ext cx="1584176" cy="511256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98" name="Straight Connector 97"/>
          <p:cNvCxnSpPr/>
          <p:nvPr/>
        </p:nvCxnSpPr>
        <p:spPr bwMode="auto">
          <a:xfrm>
            <a:off x="5104656" y="3576464"/>
            <a:ext cx="0" cy="26642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5134346" y="3576464"/>
            <a:ext cx="0" cy="26642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4808735" y="3268687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sp>
        <p:nvSpPr>
          <p:cNvPr id="104" name="Rectangle 103"/>
          <p:cNvSpPr/>
          <p:nvPr/>
        </p:nvSpPr>
        <p:spPr bwMode="auto">
          <a:xfrm>
            <a:off x="3304456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5" name="Straight Connector 104"/>
          <p:cNvCxnSpPr>
            <a:stCxn id="104" idx="3"/>
            <a:endCxn id="110" idx="1"/>
          </p:cNvCxnSpPr>
          <p:nvPr/>
        </p:nvCxnSpPr>
        <p:spPr bwMode="auto">
          <a:xfrm>
            <a:off x="3664496" y="4476564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Rectangle 109"/>
          <p:cNvSpPr/>
          <p:nvPr/>
        </p:nvSpPr>
        <p:spPr bwMode="auto">
          <a:xfrm>
            <a:off x="5320680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1000200" y="3792488"/>
            <a:ext cx="17281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36" name="Group 335"/>
          <p:cNvGrpSpPr/>
          <p:nvPr/>
        </p:nvGrpSpPr>
        <p:grpSpPr>
          <a:xfrm>
            <a:off x="2815805" y="6395809"/>
            <a:ext cx="2223845" cy="1573143"/>
            <a:chOff x="2815805" y="3299465"/>
            <a:chExt cx="2223845" cy="1573143"/>
          </a:xfrm>
        </p:grpSpPr>
        <p:sp>
          <p:nvSpPr>
            <p:cNvPr id="309" name="Rectangle 308"/>
            <p:cNvSpPr/>
            <p:nvPr/>
          </p:nvSpPr>
          <p:spPr bwMode="auto">
            <a:xfrm>
              <a:off x="4024536" y="3936504"/>
              <a:ext cx="720080" cy="648072"/>
            </a:xfrm>
            <a:prstGeom prst="rect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34" name="Straight Arrow Connector 233"/>
            <p:cNvCxnSpPr>
              <a:stCxn id="241" idx="2"/>
              <a:endCxn id="264" idx="0"/>
            </p:cNvCxnSpPr>
            <p:nvPr/>
          </p:nvCxnSpPr>
          <p:spPr bwMode="auto">
            <a:xfrm>
              <a:off x="4175471" y="3576464"/>
              <a:ext cx="245109" cy="3600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sp>
          <p:nvSpPr>
            <p:cNvPr id="241" name="TextBox 240"/>
            <p:cNvSpPr txBox="1"/>
            <p:nvPr/>
          </p:nvSpPr>
          <p:spPr>
            <a:xfrm>
              <a:off x="3311292" y="3299465"/>
              <a:ext cx="1728358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200" b="0" dirty="0" smtClean="0"/>
                <a:t>ISID based distribution</a:t>
              </a:r>
              <a:endParaRPr lang="en-US" sz="1200" b="0" dirty="0" smtClean="0"/>
            </a:p>
          </p:txBody>
        </p:sp>
        <p:sp>
          <p:nvSpPr>
            <p:cNvPr id="195" name="Isosceles Triangle 194"/>
            <p:cNvSpPr/>
            <p:nvPr/>
          </p:nvSpPr>
          <p:spPr bwMode="auto">
            <a:xfrm rot="16200000">
              <a:off x="3340460" y="3972508"/>
              <a:ext cx="216024" cy="144016"/>
            </a:xfrm>
            <a:prstGeom prst="triangl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6" name="Isosceles Triangle 195"/>
            <p:cNvSpPr/>
            <p:nvPr/>
          </p:nvSpPr>
          <p:spPr bwMode="auto">
            <a:xfrm rot="16200000">
              <a:off x="3340460" y="4188532"/>
              <a:ext cx="216024" cy="144016"/>
            </a:xfrm>
            <a:prstGeom prst="triangl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7" name="Isosceles Triangle 216"/>
            <p:cNvSpPr/>
            <p:nvPr/>
          </p:nvSpPr>
          <p:spPr bwMode="auto">
            <a:xfrm rot="16200000">
              <a:off x="3340460" y="4404556"/>
              <a:ext cx="216024" cy="144016"/>
            </a:xfrm>
            <a:prstGeom prst="triangl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4312568" y="3936504"/>
              <a:ext cx="216024" cy="648072"/>
            </a:xfrm>
            <a:prstGeom prst="rect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5" name="Trapezoid 264"/>
            <p:cNvSpPr/>
            <p:nvPr/>
          </p:nvSpPr>
          <p:spPr bwMode="auto">
            <a:xfrm rot="16200000">
              <a:off x="4024536" y="4008512"/>
              <a:ext cx="216024" cy="72008"/>
            </a:xfrm>
            <a:prstGeom prst="trapezoid">
              <a:avLst>
                <a:gd name="adj" fmla="val 51663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6" name="Trapezoid 265"/>
            <p:cNvSpPr/>
            <p:nvPr/>
          </p:nvSpPr>
          <p:spPr bwMode="auto">
            <a:xfrm rot="16200000">
              <a:off x="4024536" y="4224536"/>
              <a:ext cx="216024" cy="72008"/>
            </a:xfrm>
            <a:prstGeom prst="trapezoid">
              <a:avLst>
                <a:gd name="adj" fmla="val 51663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7" name="Trapezoid 266"/>
            <p:cNvSpPr/>
            <p:nvPr/>
          </p:nvSpPr>
          <p:spPr bwMode="auto">
            <a:xfrm rot="16200000">
              <a:off x="4024536" y="4440560"/>
              <a:ext cx="216024" cy="72008"/>
            </a:xfrm>
            <a:prstGeom prst="trapezoid">
              <a:avLst>
                <a:gd name="adj" fmla="val 51663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8" name="Trapezoid 267"/>
            <p:cNvSpPr/>
            <p:nvPr/>
          </p:nvSpPr>
          <p:spPr bwMode="auto">
            <a:xfrm rot="5400000">
              <a:off x="4384576" y="4224536"/>
              <a:ext cx="504056" cy="72008"/>
            </a:xfrm>
            <a:prstGeom prst="trapezoid">
              <a:avLst>
                <a:gd name="adj" fmla="val 203577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9" name="Freeform 268"/>
            <p:cNvSpPr/>
            <p:nvPr/>
          </p:nvSpPr>
          <p:spPr bwMode="auto">
            <a:xfrm>
              <a:off x="4160018" y="4037597"/>
              <a:ext cx="437103" cy="55266"/>
            </a:xfrm>
            <a:custGeom>
              <a:avLst/>
              <a:gdLst>
                <a:gd name="connsiteX0" fmla="*/ 437103 w 437103"/>
                <a:gd name="connsiteY0" fmla="*/ 55266 h 55266"/>
                <a:gd name="connsiteX1" fmla="*/ 371789 w 437103"/>
                <a:gd name="connsiteY1" fmla="*/ 55266 h 55266"/>
                <a:gd name="connsiteX2" fmla="*/ 150725 w 437103"/>
                <a:gd name="connsiteY2" fmla="*/ 0 h 55266"/>
                <a:gd name="connsiteX3" fmla="*/ 0 w 437103"/>
                <a:gd name="connsiteY3" fmla="*/ 0 h 55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7103" h="55266">
                  <a:moveTo>
                    <a:pt x="437103" y="55266"/>
                  </a:moveTo>
                  <a:lnTo>
                    <a:pt x="371789" y="55266"/>
                  </a:lnTo>
                  <a:lnTo>
                    <a:pt x="150725" y="0"/>
                  </a:lnTo>
                  <a:lnTo>
                    <a:pt x="0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5" name="Freeform 284"/>
            <p:cNvSpPr/>
            <p:nvPr/>
          </p:nvSpPr>
          <p:spPr bwMode="auto">
            <a:xfrm>
              <a:off x="4170066" y="4369192"/>
              <a:ext cx="427055" cy="70339"/>
            </a:xfrm>
            <a:custGeom>
              <a:avLst/>
              <a:gdLst>
                <a:gd name="connsiteX0" fmla="*/ 427055 w 427055"/>
                <a:gd name="connsiteY0" fmla="*/ 0 h 70339"/>
                <a:gd name="connsiteX1" fmla="*/ 351692 w 427055"/>
                <a:gd name="connsiteY1" fmla="*/ 5024 h 70339"/>
                <a:gd name="connsiteX2" fmla="*/ 140677 w 427055"/>
                <a:gd name="connsiteY2" fmla="*/ 65315 h 70339"/>
                <a:gd name="connsiteX3" fmla="*/ 0 w 427055"/>
                <a:gd name="connsiteY3" fmla="*/ 70339 h 70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055" h="70339">
                  <a:moveTo>
                    <a:pt x="427055" y="0"/>
                  </a:moveTo>
                  <a:lnTo>
                    <a:pt x="351692" y="5024"/>
                  </a:lnTo>
                  <a:lnTo>
                    <a:pt x="140677" y="65315"/>
                  </a:lnTo>
                  <a:lnTo>
                    <a:pt x="0" y="70339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6" name="Freeform 285"/>
            <p:cNvSpPr/>
            <p:nvPr/>
          </p:nvSpPr>
          <p:spPr bwMode="auto">
            <a:xfrm>
              <a:off x="4175090" y="4434507"/>
              <a:ext cx="417007" cy="70338"/>
            </a:xfrm>
            <a:custGeom>
              <a:avLst/>
              <a:gdLst>
                <a:gd name="connsiteX0" fmla="*/ 417007 w 417007"/>
                <a:gd name="connsiteY0" fmla="*/ 5024 h 70338"/>
                <a:gd name="connsiteX1" fmla="*/ 341644 w 417007"/>
                <a:gd name="connsiteY1" fmla="*/ 0 h 70338"/>
                <a:gd name="connsiteX2" fmla="*/ 135653 w 417007"/>
                <a:gd name="connsiteY2" fmla="*/ 60290 h 70338"/>
                <a:gd name="connsiteX3" fmla="*/ 0 w 417007"/>
                <a:gd name="connsiteY3" fmla="*/ 70338 h 70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7007" h="70338">
                  <a:moveTo>
                    <a:pt x="417007" y="5024"/>
                  </a:moveTo>
                  <a:lnTo>
                    <a:pt x="341644" y="0"/>
                  </a:lnTo>
                  <a:lnTo>
                    <a:pt x="135653" y="60290"/>
                  </a:lnTo>
                  <a:lnTo>
                    <a:pt x="0" y="70338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91" name="Straight Connector 290"/>
            <p:cNvCxnSpPr>
              <a:stCxn id="268" idx="2"/>
              <a:endCxn id="266" idx="2"/>
            </p:cNvCxnSpPr>
            <p:nvPr/>
          </p:nvCxnSpPr>
          <p:spPr bwMode="auto">
            <a:xfrm flipH="1">
              <a:off x="4168552" y="4260540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3" name="Straight Connector 292"/>
            <p:cNvCxnSpPr/>
            <p:nvPr/>
          </p:nvCxnSpPr>
          <p:spPr bwMode="auto">
            <a:xfrm flipH="1">
              <a:off x="4168552" y="4224536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6" name="Straight Connector 295"/>
            <p:cNvCxnSpPr/>
            <p:nvPr/>
          </p:nvCxnSpPr>
          <p:spPr bwMode="auto">
            <a:xfrm flipH="1">
              <a:off x="4168552" y="4296544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2" name="Straight Connector 301"/>
            <p:cNvCxnSpPr>
              <a:stCxn id="265" idx="0"/>
              <a:endCxn id="195" idx="3"/>
            </p:cNvCxnSpPr>
            <p:nvPr/>
          </p:nvCxnSpPr>
          <p:spPr bwMode="auto">
            <a:xfrm flipH="1">
              <a:off x="3520480" y="4044516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3" name="Straight Connector 302"/>
            <p:cNvCxnSpPr>
              <a:stCxn id="266" idx="0"/>
              <a:endCxn id="196" idx="3"/>
            </p:cNvCxnSpPr>
            <p:nvPr/>
          </p:nvCxnSpPr>
          <p:spPr bwMode="auto">
            <a:xfrm flipH="1">
              <a:off x="3520480" y="4260540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6" name="Straight Connector 305"/>
            <p:cNvCxnSpPr>
              <a:stCxn id="267" idx="0"/>
              <a:endCxn id="217" idx="3"/>
            </p:cNvCxnSpPr>
            <p:nvPr/>
          </p:nvCxnSpPr>
          <p:spPr bwMode="auto">
            <a:xfrm flipH="1">
              <a:off x="3520480" y="4476564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1" name="Straight Arrow Connector 310"/>
            <p:cNvCxnSpPr/>
            <p:nvPr/>
          </p:nvCxnSpPr>
          <p:spPr bwMode="auto">
            <a:xfrm>
              <a:off x="4024536" y="4656584"/>
              <a:ext cx="72008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312" name="TextBox 311"/>
            <p:cNvSpPr txBox="1"/>
            <p:nvPr/>
          </p:nvSpPr>
          <p:spPr>
            <a:xfrm>
              <a:off x="4159326" y="4626387"/>
              <a:ext cx="502061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000" dirty="0" smtClean="0">
                  <a:solidFill>
                    <a:schemeClr val="bg1">
                      <a:lumMod val="50000"/>
                    </a:schemeClr>
                  </a:solidFill>
                </a:rPr>
                <a:t>c6.11</a:t>
              </a:r>
              <a:endParaRPr lang="en-US" sz="1000" dirty="0" smtClea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349" name="Straight Arrow Connector 348"/>
            <p:cNvCxnSpPr>
              <a:stCxn id="351" idx="2"/>
              <a:endCxn id="195" idx="5"/>
            </p:cNvCxnSpPr>
            <p:nvPr/>
          </p:nvCxnSpPr>
          <p:spPr bwMode="auto">
            <a:xfrm>
              <a:off x="3348163" y="3792488"/>
              <a:ext cx="100309" cy="19802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sp>
          <p:nvSpPr>
            <p:cNvPr id="351" name="TextBox 350"/>
            <p:cNvSpPr txBox="1"/>
            <p:nvPr/>
          </p:nvSpPr>
          <p:spPr>
            <a:xfrm>
              <a:off x="2815805" y="3515489"/>
              <a:ext cx="1064715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200" b="0" dirty="0" smtClean="0"/>
                <a:t>BVLAN MEP</a:t>
              </a:r>
              <a:endParaRPr lang="en-US" sz="1200" b="0" dirty="0" smtClean="0"/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2815805" y="2978787"/>
            <a:ext cx="2270949" cy="2325869"/>
            <a:chOff x="2815805" y="890555"/>
            <a:chExt cx="2270949" cy="2325869"/>
          </a:xfrm>
        </p:grpSpPr>
        <p:sp>
          <p:nvSpPr>
            <p:cNvPr id="232" name="TextBox 231"/>
            <p:cNvSpPr txBox="1"/>
            <p:nvPr/>
          </p:nvSpPr>
          <p:spPr>
            <a:xfrm>
              <a:off x="3291070" y="2939425"/>
              <a:ext cx="1795684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200" b="0" dirty="0" smtClean="0"/>
                <a:t>CVID based distribution</a:t>
              </a:r>
              <a:endParaRPr lang="en-US" sz="1200" b="0" dirty="0" smtClean="0"/>
            </a:p>
          </p:txBody>
        </p:sp>
        <p:cxnSp>
          <p:nvCxnSpPr>
            <p:cNvPr id="242" name="Straight Arrow Connector 241"/>
            <p:cNvCxnSpPr>
              <a:stCxn id="235" idx="1"/>
              <a:endCxn id="246" idx="2"/>
            </p:cNvCxnSpPr>
            <p:nvPr/>
          </p:nvCxnSpPr>
          <p:spPr bwMode="auto">
            <a:xfrm flipH="1" flipV="1">
              <a:off x="4579219" y="1353508"/>
              <a:ext cx="57385" cy="4240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  <p:sp>
          <p:nvSpPr>
            <p:cNvPr id="246" name="TextBox 245"/>
            <p:cNvSpPr txBox="1"/>
            <p:nvPr/>
          </p:nvSpPr>
          <p:spPr>
            <a:xfrm>
              <a:off x="4341814" y="891843"/>
              <a:ext cx="474810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200" b="0" dirty="0" smtClean="0"/>
                <a:t>c6.9</a:t>
              </a:r>
            </a:p>
            <a:p>
              <a:pPr algn="ctr"/>
              <a:r>
                <a:rPr lang="en-GB" sz="1200" b="0" dirty="0" smtClean="0"/>
                <a:t>c8.5</a:t>
              </a:r>
              <a:endParaRPr lang="en-US" sz="1200" b="0" dirty="0" smtClean="0"/>
            </a:p>
          </p:txBody>
        </p:sp>
        <p:cxnSp>
          <p:nvCxnSpPr>
            <p:cNvPr id="248" name="Straight Arrow Connector 247"/>
            <p:cNvCxnSpPr>
              <a:stCxn id="228" idx="3"/>
              <a:endCxn id="249" idx="2"/>
            </p:cNvCxnSpPr>
            <p:nvPr/>
          </p:nvCxnSpPr>
          <p:spPr bwMode="auto">
            <a:xfrm flipH="1" flipV="1">
              <a:off x="4075163" y="1352220"/>
              <a:ext cx="57385" cy="2986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  <p:sp>
          <p:nvSpPr>
            <p:cNvPr id="249" name="TextBox 248"/>
            <p:cNvSpPr txBox="1"/>
            <p:nvPr/>
          </p:nvSpPr>
          <p:spPr>
            <a:xfrm>
              <a:off x="3837758" y="890555"/>
              <a:ext cx="474810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200" b="0" dirty="0" smtClean="0"/>
                <a:t>c6.9</a:t>
              </a:r>
            </a:p>
            <a:p>
              <a:pPr algn="ctr"/>
              <a:r>
                <a:rPr lang="en-GB" sz="1200" b="0" dirty="0" smtClean="0"/>
                <a:t>c8.5</a:t>
              </a:r>
              <a:endParaRPr lang="en-US" sz="1200" b="0" dirty="0" smtClean="0"/>
            </a:p>
          </p:txBody>
        </p:sp>
        <p:sp>
          <p:nvSpPr>
            <p:cNvPr id="192" name="Isosceles Triangle 191"/>
            <p:cNvSpPr/>
            <p:nvPr/>
          </p:nvSpPr>
          <p:spPr bwMode="auto">
            <a:xfrm rot="16200000">
              <a:off x="3340460" y="1668252"/>
              <a:ext cx="216024" cy="144016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3" name="Isosceles Triangle 192"/>
            <p:cNvSpPr/>
            <p:nvPr/>
          </p:nvSpPr>
          <p:spPr bwMode="auto">
            <a:xfrm rot="16200000">
              <a:off x="3340460" y="1884276"/>
              <a:ext cx="216024" cy="144016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4" name="Isosceles Triangle 193"/>
            <p:cNvSpPr/>
            <p:nvPr/>
          </p:nvSpPr>
          <p:spPr bwMode="auto">
            <a:xfrm rot="16200000">
              <a:off x="3340460" y="2100300"/>
              <a:ext cx="216024" cy="144016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8" name="Trapezoid 227"/>
            <p:cNvSpPr/>
            <p:nvPr/>
          </p:nvSpPr>
          <p:spPr bwMode="auto">
            <a:xfrm rot="16200000">
              <a:off x="4024536" y="1704256"/>
              <a:ext cx="216024" cy="72008"/>
            </a:xfrm>
            <a:prstGeom prst="trapezoid">
              <a:avLst>
                <a:gd name="adj" fmla="val 51663"/>
              </a:avLst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9" name="Trapezoid 228"/>
            <p:cNvSpPr/>
            <p:nvPr/>
          </p:nvSpPr>
          <p:spPr bwMode="auto">
            <a:xfrm rot="16200000">
              <a:off x="4024536" y="1920280"/>
              <a:ext cx="216024" cy="72008"/>
            </a:xfrm>
            <a:prstGeom prst="trapezoid">
              <a:avLst>
                <a:gd name="adj" fmla="val 51663"/>
              </a:avLst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1" name="Trapezoid 230"/>
            <p:cNvSpPr/>
            <p:nvPr/>
          </p:nvSpPr>
          <p:spPr bwMode="auto">
            <a:xfrm rot="16200000">
              <a:off x="4024536" y="2136304"/>
              <a:ext cx="216024" cy="72008"/>
            </a:xfrm>
            <a:prstGeom prst="trapezoid">
              <a:avLst>
                <a:gd name="adj" fmla="val 51663"/>
              </a:avLst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5" name="Trapezoid 234"/>
            <p:cNvSpPr/>
            <p:nvPr/>
          </p:nvSpPr>
          <p:spPr bwMode="auto">
            <a:xfrm rot="5400000">
              <a:off x="4384576" y="1920280"/>
              <a:ext cx="504056" cy="72008"/>
            </a:xfrm>
            <a:prstGeom prst="trapezoid">
              <a:avLst>
                <a:gd name="adj" fmla="val 203577"/>
              </a:avLst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0" name="Isosceles Triangle 239"/>
            <p:cNvSpPr/>
            <p:nvPr/>
          </p:nvSpPr>
          <p:spPr bwMode="auto">
            <a:xfrm rot="5400000" flipH="1">
              <a:off x="4708612" y="1884276"/>
              <a:ext cx="216024" cy="144016"/>
            </a:xfrm>
            <a:prstGeom prst="triangle">
              <a:avLst/>
            </a:prstGeom>
            <a:solidFill>
              <a:srgbClr val="CC00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6" name="Freeform 255"/>
            <p:cNvSpPr/>
            <p:nvPr/>
          </p:nvSpPr>
          <p:spPr bwMode="auto">
            <a:xfrm>
              <a:off x="4160018" y="1733341"/>
              <a:ext cx="437103" cy="55266"/>
            </a:xfrm>
            <a:custGeom>
              <a:avLst/>
              <a:gdLst>
                <a:gd name="connsiteX0" fmla="*/ 437103 w 437103"/>
                <a:gd name="connsiteY0" fmla="*/ 55266 h 55266"/>
                <a:gd name="connsiteX1" fmla="*/ 371789 w 437103"/>
                <a:gd name="connsiteY1" fmla="*/ 55266 h 55266"/>
                <a:gd name="connsiteX2" fmla="*/ 150725 w 437103"/>
                <a:gd name="connsiteY2" fmla="*/ 0 h 55266"/>
                <a:gd name="connsiteX3" fmla="*/ 0 w 437103"/>
                <a:gd name="connsiteY3" fmla="*/ 0 h 55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7103" h="55266">
                  <a:moveTo>
                    <a:pt x="437103" y="55266"/>
                  </a:moveTo>
                  <a:lnTo>
                    <a:pt x="371789" y="55266"/>
                  </a:lnTo>
                  <a:lnTo>
                    <a:pt x="150725" y="0"/>
                  </a:lnTo>
                  <a:lnTo>
                    <a:pt x="0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Freeform 256"/>
            <p:cNvSpPr/>
            <p:nvPr/>
          </p:nvSpPr>
          <p:spPr bwMode="auto">
            <a:xfrm>
              <a:off x="4170066" y="2064936"/>
              <a:ext cx="427055" cy="70339"/>
            </a:xfrm>
            <a:custGeom>
              <a:avLst/>
              <a:gdLst>
                <a:gd name="connsiteX0" fmla="*/ 427055 w 427055"/>
                <a:gd name="connsiteY0" fmla="*/ 0 h 70339"/>
                <a:gd name="connsiteX1" fmla="*/ 351692 w 427055"/>
                <a:gd name="connsiteY1" fmla="*/ 5024 h 70339"/>
                <a:gd name="connsiteX2" fmla="*/ 140677 w 427055"/>
                <a:gd name="connsiteY2" fmla="*/ 65315 h 70339"/>
                <a:gd name="connsiteX3" fmla="*/ 0 w 427055"/>
                <a:gd name="connsiteY3" fmla="*/ 70339 h 70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055" h="70339">
                  <a:moveTo>
                    <a:pt x="427055" y="0"/>
                  </a:moveTo>
                  <a:lnTo>
                    <a:pt x="351692" y="5024"/>
                  </a:lnTo>
                  <a:lnTo>
                    <a:pt x="140677" y="65315"/>
                  </a:lnTo>
                  <a:lnTo>
                    <a:pt x="0" y="70339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8" name="Freeform 257"/>
            <p:cNvSpPr/>
            <p:nvPr/>
          </p:nvSpPr>
          <p:spPr bwMode="auto">
            <a:xfrm>
              <a:off x="4175090" y="2130251"/>
              <a:ext cx="417007" cy="70338"/>
            </a:xfrm>
            <a:custGeom>
              <a:avLst/>
              <a:gdLst>
                <a:gd name="connsiteX0" fmla="*/ 417007 w 417007"/>
                <a:gd name="connsiteY0" fmla="*/ 5024 h 70338"/>
                <a:gd name="connsiteX1" fmla="*/ 341644 w 417007"/>
                <a:gd name="connsiteY1" fmla="*/ 0 h 70338"/>
                <a:gd name="connsiteX2" fmla="*/ 135653 w 417007"/>
                <a:gd name="connsiteY2" fmla="*/ 60290 h 70338"/>
                <a:gd name="connsiteX3" fmla="*/ 0 w 417007"/>
                <a:gd name="connsiteY3" fmla="*/ 70338 h 70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7007" h="70338">
                  <a:moveTo>
                    <a:pt x="417007" y="5024"/>
                  </a:moveTo>
                  <a:lnTo>
                    <a:pt x="341644" y="0"/>
                  </a:lnTo>
                  <a:lnTo>
                    <a:pt x="135653" y="60290"/>
                  </a:lnTo>
                  <a:lnTo>
                    <a:pt x="0" y="70338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60" name="Straight Connector 259"/>
            <p:cNvCxnSpPr>
              <a:stCxn id="235" idx="2"/>
              <a:endCxn id="229" idx="2"/>
            </p:cNvCxnSpPr>
            <p:nvPr/>
          </p:nvCxnSpPr>
          <p:spPr bwMode="auto">
            <a:xfrm flipH="1">
              <a:off x="4168552" y="1956284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1" name="Straight Connector 260"/>
            <p:cNvCxnSpPr/>
            <p:nvPr/>
          </p:nvCxnSpPr>
          <p:spPr bwMode="auto">
            <a:xfrm flipH="1">
              <a:off x="4168552" y="1920280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2" name="Straight Connector 261"/>
            <p:cNvCxnSpPr/>
            <p:nvPr/>
          </p:nvCxnSpPr>
          <p:spPr bwMode="auto">
            <a:xfrm flipH="1">
              <a:off x="4168552" y="1992288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1" name="Straight Connector 320"/>
            <p:cNvCxnSpPr>
              <a:stCxn id="192" idx="3"/>
              <a:endCxn id="228" idx="0"/>
            </p:cNvCxnSpPr>
            <p:nvPr/>
          </p:nvCxnSpPr>
          <p:spPr bwMode="auto">
            <a:xfrm>
              <a:off x="3520480" y="1740260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3" name="Straight Connector 322"/>
            <p:cNvCxnSpPr>
              <a:stCxn id="193" idx="3"/>
              <a:endCxn id="229" idx="0"/>
            </p:cNvCxnSpPr>
            <p:nvPr/>
          </p:nvCxnSpPr>
          <p:spPr bwMode="auto">
            <a:xfrm>
              <a:off x="3520480" y="1956284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5" name="Straight Connector 324"/>
            <p:cNvCxnSpPr>
              <a:stCxn id="194" idx="3"/>
              <a:endCxn id="231" idx="0"/>
            </p:cNvCxnSpPr>
            <p:nvPr/>
          </p:nvCxnSpPr>
          <p:spPr bwMode="auto">
            <a:xfrm>
              <a:off x="3520480" y="2172308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1" name="Straight Arrow Connector 330"/>
            <p:cNvCxnSpPr>
              <a:stCxn id="232" idx="0"/>
              <a:endCxn id="283" idx="2"/>
            </p:cNvCxnSpPr>
            <p:nvPr/>
          </p:nvCxnSpPr>
          <p:spPr bwMode="auto">
            <a:xfrm flipV="1">
              <a:off x="4188912" y="2352328"/>
              <a:ext cx="231668" cy="5870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sp>
          <p:nvSpPr>
            <p:cNvPr id="364" name="TextBox 363"/>
            <p:cNvSpPr txBox="1"/>
            <p:nvPr/>
          </p:nvSpPr>
          <p:spPr>
            <a:xfrm>
              <a:off x="2815805" y="1139225"/>
              <a:ext cx="1064715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200" b="0" dirty="0" smtClean="0"/>
                <a:t>SVLAN MEP</a:t>
              </a:r>
              <a:endParaRPr lang="en-US" sz="1200" b="0" dirty="0" smtClean="0"/>
            </a:p>
          </p:txBody>
        </p:sp>
        <p:cxnSp>
          <p:nvCxnSpPr>
            <p:cNvPr id="365" name="Straight Arrow Connector 364"/>
            <p:cNvCxnSpPr>
              <a:stCxn id="192" idx="5"/>
              <a:endCxn id="364" idx="2"/>
            </p:cNvCxnSpPr>
            <p:nvPr/>
          </p:nvCxnSpPr>
          <p:spPr bwMode="auto">
            <a:xfrm flipH="1" flipV="1">
              <a:off x="3348163" y="1416224"/>
              <a:ext cx="100309" cy="27003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</p:grpSp>
      <p:sp>
        <p:nvSpPr>
          <p:cNvPr id="337" name="TextBox 336"/>
          <p:cNvSpPr txBox="1"/>
          <p:nvPr/>
        </p:nvSpPr>
        <p:spPr>
          <a:xfrm>
            <a:off x="3205034" y="8484041"/>
            <a:ext cx="1130438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200" b="0" dirty="0" smtClean="0"/>
              <a:t>B-Component</a:t>
            </a:r>
            <a:endParaRPr lang="en-US" sz="1200" b="0" dirty="0" smtClean="0"/>
          </a:p>
        </p:txBody>
      </p:sp>
      <p:sp>
        <p:nvSpPr>
          <p:cNvPr id="338" name="TextBox 337"/>
          <p:cNvSpPr txBox="1"/>
          <p:nvPr/>
        </p:nvSpPr>
        <p:spPr>
          <a:xfrm>
            <a:off x="5248672" y="7896944"/>
            <a:ext cx="1071126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200" b="0" dirty="0" smtClean="0"/>
              <a:t>I-Component</a:t>
            </a:r>
            <a:endParaRPr lang="en-US" sz="1200" b="0" dirty="0" smtClean="0"/>
          </a:p>
        </p:txBody>
      </p:sp>
      <p:sp>
        <p:nvSpPr>
          <p:cNvPr id="339" name="TextBox 338"/>
          <p:cNvSpPr txBox="1"/>
          <p:nvPr/>
        </p:nvSpPr>
        <p:spPr>
          <a:xfrm>
            <a:off x="5250364" y="4626967"/>
            <a:ext cx="107842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0" dirty="0" smtClean="0"/>
              <a:t>S-VLAN-Component</a:t>
            </a:r>
            <a:endParaRPr lang="en-US" sz="1200" b="0" dirty="0" smtClean="0"/>
          </a:p>
        </p:txBody>
      </p:sp>
      <p:sp>
        <p:nvSpPr>
          <p:cNvPr id="340" name="TextBox 339"/>
          <p:cNvSpPr txBox="1"/>
          <p:nvPr/>
        </p:nvSpPr>
        <p:spPr>
          <a:xfrm>
            <a:off x="2658076" y="4584576"/>
            <a:ext cx="107842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0" dirty="0" smtClean="0"/>
              <a:t>S-VLAN-/I- Component</a:t>
            </a:r>
            <a:endParaRPr lang="en-US" sz="1200" b="0" dirty="0" smtClean="0"/>
          </a:p>
        </p:txBody>
      </p:sp>
      <p:sp>
        <p:nvSpPr>
          <p:cNvPr id="341" name="TextBox 340"/>
          <p:cNvSpPr txBox="1"/>
          <p:nvPr/>
        </p:nvSpPr>
        <p:spPr>
          <a:xfrm>
            <a:off x="1360240" y="4811633"/>
            <a:ext cx="1130438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200" b="0" dirty="0" smtClean="0"/>
              <a:t>B-Component</a:t>
            </a:r>
            <a:endParaRPr lang="en-US" sz="1200" b="0" dirty="0" smtClean="0"/>
          </a:p>
        </p:txBody>
      </p:sp>
      <p:sp>
        <p:nvSpPr>
          <p:cNvPr id="374" name="TextBox 373"/>
          <p:cNvSpPr txBox="1"/>
          <p:nvPr/>
        </p:nvSpPr>
        <p:spPr>
          <a:xfrm>
            <a:off x="6168144" y="8328992"/>
            <a:ext cx="938078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DRNI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375" name="Rectangle 374"/>
          <p:cNvSpPr/>
          <p:nvPr/>
        </p:nvSpPr>
        <p:spPr bwMode="auto">
          <a:xfrm>
            <a:off x="3304456" y="8256984"/>
            <a:ext cx="1584176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6" name="Rectangle 375"/>
          <p:cNvSpPr/>
          <p:nvPr/>
        </p:nvSpPr>
        <p:spPr bwMode="auto">
          <a:xfrm>
            <a:off x="3304456" y="8040960"/>
            <a:ext cx="1584176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7" name="Rectangle 376"/>
          <p:cNvSpPr/>
          <p:nvPr/>
        </p:nvSpPr>
        <p:spPr bwMode="auto">
          <a:xfrm>
            <a:off x="2728392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78" name="Straight Connector 377"/>
          <p:cNvCxnSpPr>
            <a:endCxn id="377" idx="1"/>
          </p:cNvCxnSpPr>
          <p:nvPr/>
        </p:nvCxnSpPr>
        <p:spPr bwMode="auto">
          <a:xfrm>
            <a:off x="2440360" y="800495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89" name="Group 388"/>
          <p:cNvGrpSpPr/>
          <p:nvPr/>
        </p:nvGrpSpPr>
        <p:grpSpPr>
          <a:xfrm>
            <a:off x="136104" y="3072408"/>
            <a:ext cx="4896544" cy="5040560"/>
            <a:chOff x="136104" y="3072408"/>
            <a:chExt cx="4896544" cy="5040560"/>
          </a:xfrm>
        </p:grpSpPr>
        <p:sp>
          <p:nvSpPr>
            <p:cNvPr id="380" name="Oval 379"/>
            <p:cNvSpPr/>
            <p:nvPr/>
          </p:nvSpPr>
          <p:spPr bwMode="auto">
            <a:xfrm>
              <a:off x="2944416" y="3072408"/>
              <a:ext cx="2088232" cy="1584176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1" name="Oval 380"/>
            <p:cNvSpPr/>
            <p:nvPr/>
          </p:nvSpPr>
          <p:spPr bwMode="auto">
            <a:xfrm>
              <a:off x="2944416" y="6528792"/>
              <a:ext cx="2088232" cy="1584176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2" name="TextBox 381"/>
            <p:cNvSpPr txBox="1"/>
            <p:nvPr/>
          </p:nvSpPr>
          <p:spPr>
            <a:xfrm>
              <a:off x="136104" y="5459124"/>
              <a:ext cx="4680520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600" b="0" dirty="0" smtClean="0">
                  <a:solidFill>
                    <a:srgbClr val="FF0000"/>
                  </a:solidFill>
                </a:rPr>
                <a:t>Similar functionality in PEB/VUNI and IB-BEB following the component connected to the E-NNI links</a:t>
              </a:r>
              <a:endParaRPr lang="en-US" sz="1600" b="0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383" name="Straight Arrow Connector 382"/>
            <p:cNvCxnSpPr>
              <a:stCxn id="382" idx="0"/>
              <a:endCxn id="380" idx="4"/>
            </p:cNvCxnSpPr>
            <p:nvPr/>
          </p:nvCxnSpPr>
          <p:spPr bwMode="auto">
            <a:xfrm flipV="1">
              <a:off x="2476364" y="4656584"/>
              <a:ext cx="1512168" cy="8025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86" name="Straight Arrow Connector 385"/>
            <p:cNvCxnSpPr>
              <a:stCxn id="382" idx="2"/>
              <a:endCxn id="381" idx="0"/>
            </p:cNvCxnSpPr>
            <p:nvPr/>
          </p:nvCxnSpPr>
          <p:spPr bwMode="auto">
            <a:xfrm>
              <a:off x="2476364" y="6290121"/>
              <a:ext cx="1512168" cy="23867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49" name="Rectangle 148"/>
          <p:cNvSpPr/>
          <p:nvPr/>
        </p:nvSpPr>
        <p:spPr bwMode="auto">
          <a:xfrm>
            <a:off x="3304456" y="7032848"/>
            <a:ext cx="1584176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4" name="Rectangle 393"/>
          <p:cNvSpPr/>
          <p:nvPr/>
        </p:nvSpPr>
        <p:spPr bwMode="auto">
          <a:xfrm>
            <a:off x="2656384" y="1992288"/>
            <a:ext cx="2520280" cy="864096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V-UNI-N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: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LAN with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 x C-VLAN </a:t>
            </a:r>
            <a:r>
              <a:rPr lang="en-GB" sz="1600" b="0" dirty="0" smtClean="0">
                <a:latin typeface="Arial" charset="0"/>
              </a:rPr>
              <a:t>mapped into M x S-VLAN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5" name="Rectangle 394"/>
          <p:cNvSpPr/>
          <p:nvPr/>
        </p:nvSpPr>
        <p:spPr bwMode="auto">
          <a:xfrm>
            <a:off x="2656384" y="8761040"/>
            <a:ext cx="2520280" cy="864096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LAN with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 x BSI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mapped into M x B-VLAN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3308" y="9223866"/>
            <a:ext cx="1505541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600" b="0" i="1" dirty="0" smtClean="0"/>
              <a:t>animated slide</a:t>
            </a:r>
            <a:endParaRPr lang="en-US" sz="1600" b="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890" y="1992288"/>
            <a:ext cx="11521821" cy="6336030"/>
          </a:xfrm>
        </p:spPr>
        <p:txBody>
          <a:bodyPr/>
          <a:lstStyle/>
          <a:p>
            <a:r>
              <a:rPr lang="en-GB" dirty="0" smtClean="0"/>
              <a:t>The following slides analyse the ENNI DRNI within a Virtual UNI (V-UNI) scenario.</a:t>
            </a:r>
          </a:p>
          <a:p>
            <a:r>
              <a:rPr lang="en-GB" dirty="0" smtClean="0"/>
              <a:t>The ENNI with V-UNI application is defined in MEF28, and relevant text from MEF28 is copied in slide 3.</a:t>
            </a:r>
          </a:p>
          <a:p>
            <a:r>
              <a:rPr lang="en-GB" dirty="0" smtClean="0"/>
              <a:t>An ENNI with V-UNI example scenario is presented in slides 4 and 5, illustrating its data plane model with 802.1Q components. The example includes a Network Operator network deploying PBN and a VUNI Operator network deploying either PBN (slide 4) or PBBN (slide 5).</a:t>
            </a:r>
          </a:p>
          <a:p>
            <a:r>
              <a:rPr lang="en-GB" dirty="0" smtClean="0"/>
              <a:t>A ENNI with V-UNI application deploys the RCSI specified in 802.1Qbc. This service interface also supports non V-UNI ENNI applications. An example is presented in slide 6,</a:t>
            </a:r>
          </a:p>
          <a:p>
            <a:r>
              <a:rPr lang="en-GB" dirty="0" smtClean="0"/>
              <a:t>The data plane model of an ENNI DRNI with V-UNI example is presented in slide 7. The ENNI DRNI contains 2 x 2 nodes with 2 ENNI links. The associated layer stacks are presented in slide 8. Slides 7 and 8 identify the scope of the DRNI to be the S-VLAN Components attached to the E-NNI links. This scope is not aligned with the DRNI scope in </a:t>
            </a:r>
            <a:r>
              <a:rPr lang="en-GB" dirty="0" smtClean="0">
                <a:hlinkClick r:id="rId2"/>
              </a:rPr>
              <a:t>axbq-haddock-multiple-drni-support-1011-v01.pdf</a:t>
            </a:r>
            <a:r>
              <a:rPr lang="en-GB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912" y="4810125"/>
            <a:ext cx="702945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737574" cy="1218635"/>
          </a:xfrm>
        </p:spPr>
        <p:txBody>
          <a:bodyPr/>
          <a:lstStyle/>
          <a:p>
            <a:r>
              <a:rPr lang="en-GB" dirty="0" smtClean="0"/>
              <a:t>Virtual UNI</a:t>
            </a:r>
            <a:br>
              <a:rPr lang="en-GB" dirty="0" smtClean="0"/>
            </a:br>
            <a:r>
              <a:rPr lang="en-GB" sz="2800" dirty="0" smtClean="0"/>
              <a:t>Text from MEF 28, clause 3 “Scope and Key Concepts”</a:t>
            </a:r>
            <a:br>
              <a:rPr lang="en-GB" sz="2800" dirty="0" smtClean="0"/>
            </a:b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112" y="1416224"/>
            <a:ext cx="702945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8112" y="3144416"/>
            <a:ext cx="71532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336904" y="2280320"/>
            <a:ext cx="532068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600" b="0" dirty="0" smtClean="0">
                <a:solidFill>
                  <a:srgbClr val="FF0000"/>
                </a:solidFill>
              </a:rPr>
              <a:t>R-UNI aware of very basic service attributes, not aware of service details, e.g. # </a:t>
            </a:r>
            <a:r>
              <a:rPr lang="en-GB" sz="1600" b="0" dirty="0" err="1" smtClean="0">
                <a:solidFill>
                  <a:srgbClr val="FF0000"/>
                </a:solidFill>
              </a:rPr>
              <a:t>EVCs</a:t>
            </a:r>
            <a:r>
              <a:rPr lang="en-GB" sz="1600" b="0" dirty="0" smtClean="0">
                <a:solidFill>
                  <a:srgbClr val="FF0000"/>
                </a:solidFill>
              </a:rPr>
              <a:t>.</a:t>
            </a:r>
            <a:endParaRPr lang="en-US" sz="1600" b="0" dirty="0" smtClean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36904" y="3072408"/>
            <a:ext cx="532068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600" b="0" dirty="0" smtClean="0">
                <a:solidFill>
                  <a:srgbClr val="FF0000"/>
                </a:solidFill>
              </a:rPr>
              <a:t>R-UNI maps all (C-Tagged, </a:t>
            </a:r>
            <a:r>
              <a:rPr lang="en-GB" sz="1600" b="0" dirty="0" err="1" smtClean="0">
                <a:solidFill>
                  <a:srgbClr val="FF0000"/>
                </a:solidFill>
              </a:rPr>
              <a:t>Prio</a:t>
            </a:r>
            <a:r>
              <a:rPr lang="en-GB" sz="1600" b="0" dirty="0" smtClean="0">
                <a:solidFill>
                  <a:srgbClr val="FF0000"/>
                </a:solidFill>
              </a:rPr>
              <a:t>-C-Tagged, Untagged) service frames to single OVC end point supporting UTA.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36904" y="3576464"/>
            <a:ext cx="24048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600" b="0" dirty="0" smtClean="0">
                <a:solidFill>
                  <a:srgbClr val="FF0000"/>
                </a:solidFill>
              </a:rPr>
              <a:t>Single BW profile &amp; </a:t>
            </a:r>
            <a:r>
              <a:rPr lang="en-GB" sz="1600" b="0" dirty="0" err="1" smtClean="0">
                <a:solidFill>
                  <a:srgbClr val="FF0000"/>
                </a:solidFill>
              </a:rPr>
              <a:t>CoS</a:t>
            </a:r>
            <a:endParaRPr lang="en-GB" sz="1600" b="0" dirty="0" smtClean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44816" y="4656584"/>
            <a:ext cx="532068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600" b="0" dirty="0" smtClean="0">
                <a:solidFill>
                  <a:srgbClr val="FF0000"/>
                </a:solidFill>
              </a:rPr>
              <a:t>ENNI: an S-VID is used to map ENNI frames to the OVC end point supporting UTA.</a:t>
            </a:r>
          </a:p>
        </p:txBody>
      </p:sp>
      <p:cxnSp>
        <p:nvCxnSpPr>
          <p:cNvPr id="12" name="Straight Arrow Connector 11"/>
          <p:cNvCxnSpPr>
            <a:stCxn id="10" idx="3"/>
            <a:endCxn id="13" idx="0"/>
          </p:cNvCxnSpPr>
          <p:nvPr/>
        </p:nvCxnSpPr>
        <p:spPr bwMode="auto">
          <a:xfrm>
            <a:off x="9741730" y="3745741"/>
            <a:ext cx="342503" cy="3347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7366866" y="4080520"/>
            <a:ext cx="543473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Network Operator provides </a:t>
            </a:r>
            <a:r>
              <a:rPr lang="en-GB" sz="1600" u="sng" dirty="0" smtClean="0">
                <a:solidFill>
                  <a:srgbClr val="FF0000"/>
                </a:solidFill>
              </a:rPr>
              <a:t>Port-based Service at R-UNI</a:t>
            </a:r>
            <a:endParaRPr lang="en-US" sz="1600" u="sng" dirty="0" smtClean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3304456" y="3288432"/>
            <a:ext cx="4104456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6040760" y="4512568"/>
            <a:ext cx="1296144" cy="2880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26" name="Rectangle 25"/>
          <p:cNvSpPr/>
          <p:nvPr/>
        </p:nvSpPr>
        <p:spPr>
          <a:xfrm>
            <a:off x="7380350" y="5160640"/>
            <a:ext cx="24048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600" b="0" dirty="0" smtClean="0">
                <a:solidFill>
                  <a:srgbClr val="FF0000"/>
                </a:solidFill>
              </a:rPr>
              <a:t>Single BW profile &amp; </a:t>
            </a:r>
            <a:r>
              <a:rPr lang="en-GB" sz="1600" b="0" dirty="0" err="1" smtClean="0">
                <a:solidFill>
                  <a:srgbClr val="FF0000"/>
                </a:solidFill>
              </a:rPr>
              <a:t>CoS</a:t>
            </a:r>
            <a:endParaRPr lang="en-GB" sz="1600" b="0" dirty="0" smtClean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9713168" y="5160640"/>
            <a:ext cx="36004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366866" y="5643790"/>
            <a:ext cx="543473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Network Operator provides </a:t>
            </a:r>
            <a:r>
              <a:rPr lang="en-GB" sz="1600" u="sng" dirty="0" smtClean="0">
                <a:solidFill>
                  <a:srgbClr val="FF0000"/>
                </a:solidFill>
              </a:rPr>
              <a:t>S-Tagged Service at ENNI</a:t>
            </a:r>
            <a:endParaRPr lang="en-US" sz="1600" u="sng" dirty="0" smtClean="0">
              <a:solidFill>
                <a:srgbClr val="FF0000"/>
              </a:solidFill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525" y="6024736"/>
            <a:ext cx="70770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6" name="Straight Connector 355"/>
          <p:cNvCxnSpPr>
            <a:stCxn id="424" idx="2"/>
          </p:cNvCxnSpPr>
          <p:nvPr/>
        </p:nvCxnSpPr>
        <p:spPr bwMode="auto">
          <a:xfrm flipH="1">
            <a:off x="784176" y="2856384"/>
            <a:ext cx="2952328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7" name="Straight Connector 356"/>
          <p:cNvCxnSpPr>
            <a:stCxn id="430" idx="2"/>
          </p:cNvCxnSpPr>
          <p:nvPr/>
        </p:nvCxnSpPr>
        <p:spPr bwMode="auto">
          <a:xfrm flipH="1" flipV="1">
            <a:off x="784176" y="3360439"/>
            <a:ext cx="2952328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6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Virtual UNI</a:t>
            </a:r>
            <a:br>
              <a:rPr lang="en-GB" dirty="0" smtClean="0"/>
            </a:br>
            <a:r>
              <a:rPr lang="en-GB" sz="2400" dirty="0" smtClean="0"/>
              <a:t>in terms of 802.1Q</a:t>
            </a:r>
            <a:endParaRPr lang="en-US" dirty="0"/>
          </a:p>
        </p:txBody>
      </p:sp>
      <p:sp>
        <p:nvSpPr>
          <p:cNvPr id="3" name="Cloud 2"/>
          <p:cNvSpPr/>
          <p:nvPr/>
        </p:nvSpPr>
        <p:spPr bwMode="auto">
          <a:xfrm>
            <a:off x="352128" y="4296544"/>
            <a:ext cx="5976664" cy="5112568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Cloud 3"/>
          <p:cNvSpPr/>
          <p:nvPr/>
        </p:nvSpPr>
        <p:spPr bwMode="auto">
          <a:xfrm>
            <a:off x="7048872" y="5376664"/>
            <a:ext cx="3528392" cy="2304256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713168" y="6744816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S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289232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713168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289232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713168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H="1">
            <a:off x="6976864" y="621927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 flipH="1">
            <a:off x="6976864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 flipH="1">
            <a:off x="7552928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 flipH="1">
            <a:off x="6976864" y="643529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 flipH="1">
            <a:off x="7552928" y="643529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 flipH="1">
            <a:off x="6976864" y="665132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 flipH="1">
            <a:off x="7552928" y="665132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713168" y="5808712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289232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713168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0289232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713168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8345016" y="607525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8345016" y="607525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8921080" y="607525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 flipH="1">
            <a:off x="8345016" y="629128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 flipH="1">
            <a:off x="8921080" y="629128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 flipH="1">
            <a:off x="8345016" y="650730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 flipH="1">
            <a:off x="8921080" y="650730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" name="Straight Connector 30"/>
          <p:cNvCxnSpPr>
            <a:stCxn id="26" idx="1"/>
            <a:endCxn id="22" idx="1"/>
          </p:cNvCxnSpPr>
          <p:nvPr/>
        </p:nvCxnSpPr>
        <p:spPr bwMode="auto">
          <a:xfrm flipV="1">
            <a:off x="9281120" y="6132748"/>
            <a:ext cx="432048" cy="505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0" idx="1"/>
            <a:endCxn id="7" idx="1"/>
          </p:cNvCxnSpPr>
          <p:nvPr/>
        </p:nvCxnSpPr>
        <p:spPr bwMode="auto">
          <a:xfrm>
            <a:off x="9281120" y="6615318"/>
            <a:ext cx="432048" cy="237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13" idx="1"/>
            <a:endCxn id="25" idx="3"/>
          </p:cNvCxnSpPr>
          <p:nvPr/>
        </p:nvCxnSpPr>
        <p:spPr bwMode="auto">
          <a:xfrm flipV="1">
            <a:off x="7912968" y="6183270"/>
            <a:ext cx="432048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9" idx="3"/>
            <a:endCxn id="251" idx="1"/>
          </p:cNvCxnSpPr>
          <p:nvPr/>
        </p:nvCxnSpPr>
        <p:spPr bwMode="auto">
          <a:xfrm>
            <a:off x="10649272" y="5916724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10649272" y="617826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0649272" y="684782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8" idx="3"/>
            <a:endCxn id="427" idx="1"/>
          </p:cNvCxnSpPr>
          <p:nvPr/>
        </p:nvCxnSpPr>
        <p:spPr bwMode="auto">
          <a:xfrm>
            <a:off x="10649272" y="7068852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10865296" y="5859234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10894986" y="5859234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0514758" y="5536068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7735543" y="7049398"/>
            <a:ext cx="169790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/>
              <a:t>Network Operator</a:t>
            </a:r>
          </a:p>
          <a:p>
            <a:pPr algn="ctr"/>
            <a:r>
              <a:rPr lang="en-GB" sz="1400" dirty="0" smtClean="0"/>
              <a:t>(e.g. PBN)</a:t>
            </a:r>
            <a:endParaRPr lang="en-US" sz="1400" dirty="0" smtClean="0"/>
          </a:p>
        </p:txBody>
      </p:sp>
      <p:sp>
        <p:nvSpPr>
          <p:cNvPr id="57" name="Rectangle 56"/>
          <p:cNvSpPr/>
          <p:nvPr/>
        </p:nvSpPr>
        <p:spPr bwMode="auto">
          <a:xfrm>
            <a:off x="5320680" y="5016624"/>
            <a:ext cx="9361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320680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320680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896744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320680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952528" y="660080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528592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3952528" y="66008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3952528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3952528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728392" y="5016624"/>
            <a:ext cx="936104" cy="28803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304456" y="66008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728392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304456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72839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304456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72839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304456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1" name="Straight Connector 80"/>
          <p:cNvCxnSpPr>
            <a:stCxn id="62" idx="3"/>
            <a:endCxn id="12" idx="3"/>
          </p:cNvCxnSpPr>
          <p:nvPr/>
        </p:nvCxnSpPr>
        <p:spPr bwMode="auto">
          <a:xfrm>
            <a:off x="6256784" y="6327286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9" idx="1"/>
            <a:endCxn id="66" idx="3"/>
          </p:cNvCxnSpPr>
          <p:nvPr/>
        </p:nvCxnSpPr>
        <p:spPr bwMode="auto">
          <a:xfrm flipH="1">
            <a:off x="4888632" y="692483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50" idx="3"/>
            <a:endCxn id="67" idx="1"/>
          </p:cNvCxnSpPr>
          <p:nvPr/>
        </p:nvCxnSpPr>
        <p:spPr bwMode="auto">
          <a:xfrm>
            <a:off x="3664496" y="670881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52" idx="3"/>
            <a:endCxn id="69" idx="1"/>
          </p:cNvCxnSpPr>
          <p:nvPr/>
        </p:nvCxnSpPr>
        <p:spPr bwMode="auto">
          <a:xfrm>
            <a:off x="3664496" y="692483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54" idx="3"/>
            <a:endCxn id="71" idx="1"/>
          </p:cNvCxnSpPr>
          <p:nvPr/>
        </p:nvCxnSpPr>
        <p:spPr bwMode="auto">
          <a:xfrm>
            <a:off x="3664496" y="71408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stCxn id="73" idx="3"/>
            <a:endCxn id="61" idx="1"/>
          </p:cNvCxnSpPr>
          <p:nvPr/>
        </p:nvCxnSpPr>
        <p:spPr bwMode="auto">
          <a:xfrm>
            <a:off x="3664496" y="7356884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TextBox 91"/>
          <p:cNvSpPr txBox="1"/>
          <p:nvPr/>
        </p:nvSpPr>
        <p:spPr>
          <a:xfrm>
            <a:off x="2512368" y="8509303"/>
            <a:ext cx="1800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/>
              <a:t>VUNI Operator</a:t>
            </a:r>
          </a:p>
          <a:p>
            <a:pPr algn="ctr"/>
            <a:r>
              <a:rPr lang="en-GB" sz="1400" dirty="0" smtClean="0"/>
              <a:t>(e.g. PBN, PBBN)</a:t>
            </a:r>
            <a:endParaRPr lang="en-US" sz="1400" dirty="0" smtClean="0"/>
          </a:p>
        </p:txBody>
      </p:sp>
      <p:sp>
        <p:nvSpPr>
          <p:cNvPr id="95" name="Rectangle 94"/>
          <p:cNvSpPr/>
          <p:nvPr/>
        </p:nvSpPr>
        <p:spPr bwMode="auto">
          <a:xfrm>
            <a:off x="7336904" y="621927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705056" y="607525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5680720" y="5016624"/>
            <a:ext cx="216024" cy="26642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4312568" y="660080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3088432" y="5016624"/>
            <a:ext cx="216024" cy="28803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5320680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952528" y="580871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4528592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3952528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3952528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3952528" y="624076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330445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3304456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3304456" y="624076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9" name="Straight Connector 108"/>
          <p:cNvCxnSpPr>
            <a:stCxn id="100" idx="1"/>
            <a:endCxn id="102" idx="3"/>
          </p:cNvCxnSpPr>
          <p:nvPr/>
        </p:nvCxnSpPr>
        <p:spPr bwMode="auto">
          <a:xfrm flipH="1">
            <a:off x="4888632" y="613274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106" idx="3"/>
            <a:endCxn id="103" idx="1"/>
          </p:cNvCxnSpPr>
          <p:nvPr/>
        </p:nvCxnSpPr>
        <p:spPr bwMode="auto">
          <a:xfrm>
            <a:off x="3664496" y="591672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stCxn id="107" idx="3"/>
            <a:endCxn id="104" idx="1"/>
          </p:cNvCxnSpPr>
          <p:nvPr/>
        </p:nvCxnSpPr>
        <p:spPr bwMode="auto">
          <a:xfrm>
            <a:off x="3664496" y="613274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108" idx="3"/>
            <a:endCxn id="105" idx="1"/>
          </p:cNvCxnSpPr>
          <p:nvPr/>
        </p:nvCxnSpPr>
        <p:spPr bwMode="auto">
          <a:xfrm>
            <a:off x="3664496" y="634877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4312568" y="580871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320680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952528" y="501662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45285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3952528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3952528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3952528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3304456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3304456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3304456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3" name="Straight Connector 122"/>
          <p:cNvCxnSpPr>
            <a:stCxn id="114" idx="1"/>
            <a:endCxn id="116" idx="3"/>
          </p:cNvCxnSpPr>
          <p:nvPr/>
        </p:nvCxnSpPr>
        <p:spPr bwMode="auto">
          <a:xfrm flipH="1">
            <a:off x="4888632" y="53406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120" idx="3"/>
            <a:endCxn id="117" idx="1"/>
          </p:cNvCxnSpPr>
          <p:nvPr/>
        </p:nvCxnSpPr>
        <p:spPr bwMode="auto">
          <a:xfrm>
            <a:off x="3664496" y="512463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121" idx="3"/>
            <a:endCxn id="118" idx="1"/>
          </p:cNvCxnSpPr>
          <p:nvPr/>
        </p:nvCxnSpPr>
        <p:spPr bwMode="auto">
          <a:xfrm>
            <a:off x="3664496" y="53406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122" idx="3"/>
            <a:endCxn id="119" idx="1"/>
          </p:cNvCxnSpPr>
          <p:nvPr/>
        </p:nvCxnSpPr>
        <p:spPr bwMode="auto">
          <a:xfrm>
            <a:off x="3664496" y="555668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/>
          <p:cNvSpPr/>
          <p:nvPr/>
        </p:nvSpPr>
        <p:spPr bwMode="auto">
          <a:xfrm>
            <a:off x="4312568" y="501662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2728392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27283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728392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 flipH="1">
            <a:off x="1432248" y="7248872"/>
            <a:ext cx="936104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 flipH="1">
            <a:off x="1432248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 flipH="1">
            <a:off x="2008312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 flipH="1">
            <a:off x="1432248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 flipH="1">
            <a:off x="200831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 flipH="1">
            <a:off x="1432248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 flipH="1">
            <a:off x="200831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792288" y="7248872"/>
            <a:ext cx="216024" cy="15121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9" name="Straight Connector 178"/>
          <p:cNvCxnSpPr>
            <a:stCxn id="173" idx="1"/>
            <a:endCxn id="51" idx="1"/>
          </p:cNvCxnSpPr>
          <p:nvPr/>
        </p:nvCxnSpPr>
        <p:spPr bwMode="auto">
          <a:xfrm>
            <a:off x="2368352" y="7356884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>
            <a:stCxn id="175" idx="1"/>
            <a:endCxn id="53" idx="1"/>
          </p:cNvCxnSpPr>
          <p:nvPr/>
        </p:nvCxnSpPr>
        <p:spPr bwMode="auto">
          <a:xfrm>
            <a:off x="2368352" y="7572908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stCxn id="177" idx="1"/>
            <a:endCxn id="55" idx="1"/>
          </p:cNvCxnSpPr>
          <p:nvPr/>
        </p:nvCxnSpPr>
        <p:spPr bwMode="auto">
          <a:xfrm>
            <a:off x="2368352" y="7788932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4" name="Straight Connector 193"/>
          <p:cNvCxnSpPr/>
          <p:nvPr/>
        </p:nvCxnSpPr>
        <p:spPr bwMode="auto">
          <a:xfrm>
            <a:off x="2296344" y="513512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/>
          <p:nvPr/>
        </p:nvCxnSpPr>
        <p:spPr bwMode="auto">
          <a:xfrm>
            <a:off x="2296344" y="535115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/>
          <p:cNvCxnSpPr/>
          <p:nvPr/>
        </p:nvCxnSpPr>
        <p:spPr bwMode="auto">
          <a:xfrm>
            <a:off x="2296344" y="556717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Straight Connector 196"/>
          <p:cNvCxnSpPr/>
          <p:nvPr/>
        </p:nvCxnSpPr>
        <p:spPr bwMode="auto">
          <a:xfrm>
            <a:off x="1000200" y="779942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/>
          <p:nvPr/>
        </p:nvCxnSpPr>
        <p:spPr bwMode="auto">
          <a:xfrm>
            <a:off x="1000200" y="801544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Connector 198"/>
          <p:cNvCxnSpPr/>
          <p:nvPr/>
        </p:nvCxnSpPr>
        <p:spPr bwMode="auto">
          <a:xfrm>
            <a:off x="1000200" y="823147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0" name="TextBox 199"/>
          <p:cNvSpPr txBox="1"/>
          <p:nvPr/>
        </p:nvSpPr>
        <p:spPr>
          <a:xfrm>
            <a:off x="10361240" y="7608912"/>
            <a:ext cx="106208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Port-based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6778880" y="4710008"/>
            <a:ext cx="99007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S-Tagged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03" name="Straight Arrow Connector 202"/>
          <p:cNvCxnSpPr>
            <a:stCxn id="201" idx="2"/>
            <a:endCxn id="12" idx="3"/>
          </p:cNvCxnSpPr>
          <p:nvPr/>
        </p:nvCxnSpPr>
        <p:spPr bwMode="auto">
          <a:xfrm flipH="1">
            <a:off x="6976864" y="5448672"/>
            <a:ext cx="297052" cy="8786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4" name="Straight Arrow Connector 203"/>
          <p:cNvCxnSpPr>
            <a:stCxn id="200" idx="0"/>
            <a:endCxn id="8" idx="3"/>
          </p:cNvCxnSpPr>
          <p:nvPr/>
        </p:nvCxnSpPr>
        <p:spPr bwMode="auto">
          <a:xfrm flipH="1" flipV="1">
            <a:off x="10649272" y="7068852"/>
            <a:ext cx="243008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8" name="Straight Arrow Connector 207"/>
          <p:cNvCxnSpPr>
            <a:stCxn id="212" idx="2"/>
            <a:endCxn id="116" idx="3"/>
          </p:cNvCxnSpPr>
          <p:nvPr/>
        </p:nvCxnSpPr>
        <p:spPr bwMode="auto">
          <a:xfrm flipH="1">
            <a:off x="4888632" y="4440560"/>
            <a:ext cx="783068" cy="900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5176664" y="3701896"/>
            <a:ext cx="99007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C-Tagged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14" name="Straight Arrow Connector 213"/>
          <p:cNvCxnSpPr>
            <a:stCxn id="212" idx="2"/>
            <a:endCxn id="102" idx="3"/>
          </p:cNvCxnSpPr>
          <p:nvPr/>
        </p:nvCxnSpPr>
        <p:spPr bwMode="auto">
          <a:xfrm flipH="1">
            <a:off x="4888632" y="4440560"/>
            <a:ext cx="783068" cy="16921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17" name="Straight Arrow Connector 216"/>
          <p:cNvCxnSpPr>
            <a:stCxn id="212" idx="2"/>
            <a:endCxn id="66" idx="3"/>
          </p:cNvCxnSpPr>
          <p:nvPr/>
        </p:nvCxnSpPr>
        <p:spPr bwMode="auto">
          <a:xfrm flipH="1">
            <a:off x="4888632" y="4440560"/>
            <a:ext cx="783068" cy="24842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25" name="Rectangle 224"/>
          <p:cNvSpPr/>
          <p:nvPr/>
        </p:nvSpPr>
        <p:spPr bwMode="auto">
          <a:xfrm>
            <a:off x="3232448" y="4944616"/>
            <a:ext cx="1728192" cy="79208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6" name="Straight Arrow Connector 225"/>
          <p:cNvCxnSpPr>
            <a:stCxn id="232" idx="2"/>
            <a:endCxn id="225" idx="0"/>
          </p:cNvCxnSpPr>
          <p:nvPr/>
        </p:nvCxnSpPr>
        <p:spPr bwMode="auto">
          <a:xfrm>
            <a:off x="3988532" y="4368552"/>
            <a:ext cx="108012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2" name="TextBox 231"/>
          <p:cNvSpPr txBox="1"/>
          <p:nvPr/>
        </p:nvSpPr>
        <p:spPr>
          <a:xfrm>
            <a:off x="3376464" y="3999220"/>
            <a:ext cx="122413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800" dirty="0" smtClean="0">
                <a:solidFill>
                  <a:srgbClr val="FF0000"/>
                </a:solidFill>
              </a:rPr>
              <a:t>V-UNI-N</a:t>
            </a:r>
            <a:endParaRPr lang="en-US" sz="1800" dirty="0" smtClean="0">
              <a:solidFill>
                <a:srgbClr val="FF000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10217224" y="4565992"/>
            <a:ext cx="106208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Port-based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39" name="Straight Arrow Connector 238"/>
          <p:cNvCxnSpPr>
            <a:endCxn id="19" idx="3"/>
          </p:cNvCxnSpPr>
          <p:nvPr/>
        </p:nvCxnSpPr>
        <p:spPr bwMode="auto">
          <a:xfrm flipH="1">
            <a:off x="10649272" y="5254134"/>
            <a:ext cx="98992" cy="6625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2" name="Rectangle 241"/>
          <p:cNvSpPr/>
          <p:nvPr/>
        </p:nvSpPr>
        <p:spPr bwMode="auto">
          <a:xfrm flipH="1">
            <a:off x="2008312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2008312" y="8328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2008312" y="85450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11225336" y="559268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11801400" y="55926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1122533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11801400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11585376" y="5592688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0" name="Straight Connector 259"/>
          <p:cNvCxnSpPr>
            <a:stCxn id="326" idx="0"/>
          </p:cNvCxnSpPr>
          <p:nvPr/>
        </p:nvCxnSpPr>
        <p:spPr bwMode="auto">
          <a:xfrm flipH="1">
            <a:off x="568152" y="2280320"/>
            <a:ext cx="117373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1" name="Straight Connector 260"/>
          <p:cNvCxnSpPr>
            <a:stCxn id="335" idx="0"/>
          </p:cNvCxnSpPr>
          <p:nvPr/>
        </p:nvCxnSpPr>
        <p:spPr bwMode="auto">
          <a:xfrm flipH="1">
            <a:off x="568152" y="2568352"/>
            <a:ext cx="118813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2" name="Straight Connector 261"/>
          <p:cNvCxnSpPr>
            <a:stCxn id="331" idx="0"/>
          </p:cNvCxnSpPr>
          <p:nvPr/>
        </p:nvCxnSpPr>
        <p:spPr bwMode="auto">
          <a:xfrm flipH="1">
            <a:off x="568152" y="2424336"/>
            <a:ext cx="118093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5" name="Straight Connector 264"/>
          <p:cNvCxnSpPr/>
          <p:nvPr/>
        </p:nvCxnSpPr>
        <p:spPr bwMode="auto">
          <a:xfrm flipV="1">
            <a:off x="11585376" y="1992288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6" name="Straight Connector 265"/>
          <p:cNvCxnSpPr/>
          <p:nvPr/>
        </p:nvCxnSpPr>
        <p:spPr bwMode="auto">
          <a:xfrm flipV="1">
            <a:off x="11369352" y="2784376"/>
            <a:ext cx="0" cy="3600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72" name="Straight Connector 271"/>
          <p:cNvCxnSpPr>
            <a:endCxn id="433" idx="2"/>
          </p:cNvCxnSpPr>
          <p:nvPr/>
        </p:nvCxnSpPr>
        <p:spPr bwMode="auto">
          <a:xfrm flipH="1">
            <a:off x="4744616" y="3000400"/>
            <a:ext cx="662473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4" name="Straight Connector 273"/>
          <p:cNvCxnSpPr/>
          <p:nvPr/>
        </p:nvCxnSpPr>
        <p:spPr bwMode="auto">
          <a:xfrm flipV="1">
            <a:off x="4744616" y="2784376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78" name="Isosceles Triangle 277"/>
          <p:cNvSpPr/>
          <p:nvPr/>
        </p:nvSpPr>
        <p:spPr bwMode="auto">
          <a:xfrm rot="16200000">
            <a:off x="11117324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9" name="Isosceles Triangle 278"/>
          <p:cNvSpPr/>
          <p:nvPr/>
        </p:nvSpPr>
        <p:spPr bwMode="auto">
          <a:xfrm rot="5400000" flipH="1">
            <a:off x="478062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0" name="Isosceles Triangle 279"/>
          <p:cNvSpPr/>
          <p:nvPr/>
        </p:nvSpPr>
        <p:spPr bwMode="auto">
          <a:xfrm rot="5400000" flipH="1">
            <a:off x="4996644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Isosceles Triangle 280"/>
          <p:cNvSpPr/>
          <p:nvPr/>
        </p:nvSpPr>
        <p:spPr bwMode="auto">
          <a:xfrm rot="5400000" flipH="1">
            <a:off x="1054126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Isosceles Triangle 281"/>
          <p:cNvSpPr/>
          <p:nvPr/>
        </p:nvSpPr>
        <p:spPr bwMode="auto">
          <a:xfrm rot="16200000">
            <a:off x="10109212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Isosceles Triangle 282"/>
          <p:cNvSpPr/>
          <p:nvPr/>
        </p:nvSpPr>
        <p:spPr bwMode="auto">
          <a:xfrm rot="16200000">
            <a:off x="1090130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Isosceles Triangle 283"/>
          <p:cNvSpPr/>
          <p:nvPr/>
        </p:nvSpPr>
        <p:spPr bwMode="auto">
          <a:xfrm rot="5400000" flipH="1">
            <a:off x="7156884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5" name="Straight Connector 284"/>
          <p:cNvCxnSpPr/>
          <p:nvPr/>
        </p:nvCxnSpPr>
        <p:spPr bwMode="auto">
          <a:xfrm flipV="1">
            <a:off x="7192888" y="2784376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86" name="Isosceles Triangle 285"/>
          <p:cNvSpPr/>
          <p:nvPr/>
        </p:nvSpPr>
        <p:spPr bwMode="auto">
          <a:xfrm rot="16200000">
            <a:off x="9893188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6380801" y="2095654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S-EC1</a:t>
            </a:r>
            <a:endParaRPr lang="en-US" sz="1200" b="0" dirty="0" smtClean="0"/>
          </a:p>
        </p:txBody>
      </p:sp>
      <p:sp>
        <p:nvSpPr>
          <p:cNvPr id="288" name="TextBox 287"/>
          <p:cNvSpPr txBox="1"/>
          <p:nvPr/>
        </p:nvSpPr>
        <p:spPr>
          <a:xfrm>
            <a:off x="6380801" y="2239670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S-EC2</a:t>
            </a:r>
            <a:endParaRPr lang="en-US" sz="1200" b="0" dirty="0" smtClean="0"/>
          </a:p>
        </p:txBody>
      </p:sp>
      <p:sp>
        <p:nvSpPr>
          <p:cNvPr id="289" name="TextBox 288"/>
          <p:cNvSpPr txBox="1"/>
          <p:nvPr/>
        </p:nvSpPr>
        <p:spPr>
          <a:xfrm>
            <a:off x="6380801" y="2383686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S-EC3</a:t>
            </a:r>
            <a:endParaRPr lang="en-US" sz="1200" b="0" dirty="0" smtClean="0"/>
          </a:p>
        </p:txBody>
      </p:sp>
      <p:cxnSp>
        <p:nvCxnSpPr>
          <p:cNvPr id="291" name="Straight Connector 290"/>
          <p:cNvCxnSpPr/>
          <p:nvPr/>
        </p:nvCxnSpPr>
        <p:spPr bwMode="auto">
          <a:xfrm flipV="1">
            <a:off x="10361240" y="2712368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92" name="Straight Connector 291"/>
          <p:cNvCxnSpPr/>
          <p:nvPr/>
        </p:nvCxnSpPr>
        <p:spPr bwMode="auto">
          <a:xfrm flipV="1">
            <a:off x="10577264" y="2712368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1121879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295" name="TextBox 294"/>
          <p:cNvSpPr txBox="1"/>
          <p:nvPr/>
        </p:nvSpPr>
        <p:spPr>
          <a:xfrm>
            <a:off x="1100931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0</a:t>
            </a:r>
            <a:endParaRPr lang="en-US" sz="1100" b="0" dirty="0" smtClean="0"/>
          </a:p>
        </p:txBody>
      </p:sp>
      <p:sp>
        <p:nvSpPr>
          <p:cNvPr id="296" name="TextBox 295"/>
          <p:cNvSpPr txBox="1"/>
          <p:nvPr/>
        </p:nvSpPr>
        <p:spPr>
          <a:xfrm>
            <a:off x="48886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297" name="TextBox 296"/>
          <p:cNvSpPr txBox="1"/>
          <p:nvPr/>
        </p:nvSpPr>
        <p:spPr>
          <a:xfrm>
            <a:off x="510465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sp>
        <p:nvSpPr>
          <p:cNvPr id="298" name="TextBox 297"/>
          <p:cNvSpPr txBox="1"/>
          <p:nvPr/>
        </p:nvSpPr>
        <p:spPr>
          <a:xfrm>
            <a:off x="106427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0</a:t>
            </a:r>
            <a:endParaRPr lang="en-US" sz="1100" b="0" dirty="0" smtClean="0"/>
          </a:p>
        </p:txBody>
      </p:sp>
      <p:sp>
        <p:nvSpPr>
          <p:cNvPr id="299" name="TextBox 298"/>
          <p:cNvSpPr txBox="1"/>
          <p:nvPr/>
        </p:nvSpPr>
        <p:spPr>
          <a:xfrm>
            <a:off x="10217224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sp>
        <p:nvSpPr>
          <p:cNvPr id="300" name="TextBox 299"/>
          <p:cNvSpPr txBox="1"/>
          <p:nvPr/>
        </p:nvSpPr>
        <p:spPr>
          <a:xfrm>
            <a:off x="999466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301" name="TextBox 300"/>
          <p:cNvSpPr txBox="1"/>
          <p:nvPr/>
        </p:nvSpPr>
        <p:spPr>
          <a:xfrm>
            <a:off x="726489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cxnSp>
        <p:nvCxnSpPr>
          <p:cNvPr id="309" name="Straight Connector 308"/>
          <p:cNvCxnSpPr>
            <a:stCxn id="310" idx="0"/>
            <a:endCxn id="311" idx="0"/>
          </p:cNvCxnSpPr>
          <p:nvPr/>
        </p:nvCxnSpPr>
        <p:spPr bwMode="auto">
          <a:xfrm flipH="1">
            <a:off x="9281120" y="3432448"/>
            <a:ext cx="3600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0" name="Isosceles Triangle 309"/>
          <p:cNvSpPr/>
          <p:nvPr/>
        </p:nvSpPr>
        <p:spPr bwMode="auto">
          <a:xfrm rot="16200000">
            <a:off x="9605156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1" name="Isosceles Triangle 310"/>
          <p:cNvSpPr/>
          <p:nvPr/>
        </p:nvSpPr>
        <p:spPr bwMode="auto">
          <a:xfrm rot="5400000" flipH="1">
            <a:off x="9029092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4" name="Straight Connector 313"/>
          <p:cNvCxnSpPr/>
          <p:nvPr/>
        </p:nvCxnSpPr>
        <p:spPr bwMode="auto">
          <a:xfrm flipV="1">
            <a:off x="9857184" y="3144416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6" name="Straight Connector 315"/>
          <p:cNvCxnSpPr/>
          <p:nvPr/>
        </p:nvCxnSpPr>
        <p:spPr bwMode="auto">
          <a:xfrm flipV="1">
            <a:off x="9065096" y="3144416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7" name="Straight Connector 316"/>
          <p:cNvCxnSpPr>
            <a:stCxn id="318" idx="0"/>
            <a:endCxn id="319" idx="0"/>
          </p:cNvCxnSpPr>
          <p:nvPr/>
        </p:nvCxnSpPr>
        <p:spPr bwMode="auto">
          <a:xfrm flipH="1">
            <a:off x="7912968" y="3432448"/>
            <a:ext cx="3600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8" name="Isosceles Triangle 317"/>
          <p:cNvSpPr/>
          <p:nvPr/>
        </p:nvSpPr>
        <p:spPr bwMode="auto">
          <a:xfrm rot="16200000">
            <a:off x="8237004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9" name="Isosceles Triangle 318"/>
          <p:cNvSpPr/>
          <p:nvPr/>
        </p:nvSpPr>
        <p:spPr bwMode="auto">
          <a:xfrm rot="5400000" flipH="1">
            <a:off x="7660940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0" name="Straight Connector 319"/>
          <p:cNvCxnSpPr/>
          <p:nvPr/>
        </p:nvCxnSpPr>
        <p:spPr bwMode="auto">
          <a:xfrm flipV="1">
            <a:off x="8489032" y="3360440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21" name="Straight Connector 320"/>
          <p:cNvCxnSpPr/>
          <p:nvPr/>
        </p:nvCxnSpPr>
        <p:spPr bwMode="auto">
          <a:xfrm flipV="1">
            <a:off x="7696944" y="3360440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2" name="TextBox 321"/>
          <p:cNvSpPr txBox="1"/>
          <p:nvPr/>
        </p:nvSpPr>
        <p:spPr>
          <a:xfrm>
            <a:off x="7844751" y="2743726"/>
            <a:ext cx="5722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O-EC(3)</a:t>
            </a:r>
            <a:endParaRPr lang="en-US" sz="1200" b="0" dirty="0" smtClean="0"/>
          </a:p>
        </p:txBody>
      </p:sp>
      <p:sp>
        <p:nvSpPr>
          <p:cNvPr id="323" name="TextBox 322"/>
          <p:cNvSpPr txBox="1"/>
          <p:nvPr/>
        </p:nvSpPr>
        <p:spPr>
          <a:xfrm>
            <a:off x="6247625" y="2743726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SP-EC(4)</a:t>
            </a:r>
            <a:endParaRPr lang="en-US" sz="1200" b="0" dirty="0" smtClean="0"/>
          </a:p>
        </p:txBody>
      </p:sp>
      <p:sp>
        <p:nvSpPr>
          <p:cNvPr id="324" name="TextBox 323"/>
          <p:cNvSpPr txBox="1"/>
          <p:nvPr/>
        </p:nvSpPr>
        <p:spPr>
          <a:xfrm>
            <a:off x="10517025" y="3175774"/>
            <a:ext cx="71654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UNI-EC(0)</a:t>
            </a:r>
            <a:endParaRPr lang="en-US" sz="1200" b="0" dirty="0" smtClean="0"/>
          </a:p>
        </p:txBody>
      </p:sp>
      <p:sp>
        <p:nvSpPr>
          <p:cNvPr id="325" name="Isosceles Triangle 324"/>
          <p:cNvSpPr/>
          <p:nvPr/>
        </p:nvSpPr>
        <p:spPr bwMode="auto">
          <a:xfrm rot="16200000">
            <a:off x="3196444" y="2748373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7" name="Isosceles Triangle 326"/>
          <p:cNvSpPr/>
          <p:nvPr/>
        </p:nvSpPr>
        <p:spPr bwMode="auto">
          <a:xfrm rot="16200000">
            <a:off x="3196444" y="3252430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8" name="Straight Connector 327"/>
          <p:cNvCxnSpPr/>
          <p:nvPr/>
        </p:nvCxnSpPr>
        <p:spPr bwMode="auto">
          <a:xfrm flipV="1">
            <a:off x="3448472" y="1920280"/>
            <a:ext cx="0" cy="62646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341" name="Group 340"/>
          <p:cNvGrpSpPr/>
          <p:nvPr/>
        </p:nvGrpSpPr>
        <p:grpSpPr>
          <a:xfrm>
            <a:off x="4168552" y="2136304"/>
            <a:ext cx="144016" cy="288032"/>
            <a:chOff x="8993088" y="1344216"/>
            <a:chExt cx="144016" cy="288032"/>
          </a:xfrm>
        </p:grpSpPr>
        <p:sp>
          <p:nvSpPr>
            <p:cNvPr id="339" name="Flowchart: Delay 33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0" name="Flowchart: Delay 33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42" name="Group 341"/>
          <p:cNvGrpSpPr/>
          <p:nvPr/>
        </p:nvGrpSpPr>
        <p:grpSpPr>
          <a:xfrm>
            <a:off x="4168552" y="2288704"/>
            <a:ext cx="144016" cy="288032"/>
            <a:chOff x="8993088" y="1344216"/>
            <a:chExt cx="144016" cy="288032"/>
          </a:xfrm>
        </p:grpSpPr>
        <p:sp>
          <p:nvSpPr>
            <p:cNvPr id="343" name="Flowchart: Delay 342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4" name="Flowchart: Delay 343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45" name="Group 344"/>
          <p:cNvGrpSpPr/>
          <p:nvPr/>
        </p:nvGrpSpPr>
        <p:grpSpPr>
          <a:xfrm>
            <a:off x="4168552" y="2441104"/>
            <a:ext cx="144016" cy="288032"/>
            <a:chOff x="8993088" y="1344216"/>
            <a:chExt cx="144016" cy="288032"/>
          </a:xfrm>
        </p:grpSpPr>
        <p:sp>
          <p:nvSpPr>
            <p:cNvPr id="346" name="Flowchart: Delay 345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7" name="Flowchart: Delay 346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10361240" y="2856384"/>
            <a:ext cx="144016" cy="288032"/>
            <a:chOff x="8993088" y="1344216"/>
            <a:chExt cx="144016" cy="288032"/>
          </a:xfrm>
          <a:solidFill>
            <a:srgbClr val="CC00CC"/>
          </a:solidFill>
        </p:grpSpPr>
        <p:sp>
          <p:nvSpPr>
            <p:cNvPr id="349" name="Flowchart: Delay 34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0" name="Flowchart: Delay 34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51" name="TextBox 350"/>
          <p:cNvSpPr txBox="1"/>
          <p:nvPr/>
        </p:nvSpPr>
        <p:spPr>
          <a:xfrm>
            <a:off x="10433248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52" name="TextBox 351"/>
          <p:cNvSpPr txBox="1"/>
          <p:nvPr/>
        </p:nvSpPr>
        <p:spPr>
          <a:xfrm>
            <a:off x="4234020" y="196702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6</a:t>
            </a:r>
            <a:endParaRPr lang="en-US" sz="1100" b="0" dirty="0" smtClean="0"/>
          </a:p>
        </p:txBody>
      </p:sp>
      <p:cxnSp>
        <p:nvCxnSpPr>
          <p:cNvPr id="353" name="Straight Connector 352"/>
          <p:cNvCxnSpPr/>
          <p:nvPr/>
        </p:nvCxnSpPr>
        <p:spPr bwMode="auto">
          <a:xfrm flipV="1">
            <a:off x="4240560" y="1920280"/>
            <a:ext cx="0" cy="61206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70" name="TextBox 369"/>
          <p:cNvSpPr txBox="1"/>
          <p:nvPr/>
        </p:nvSpPr>
        <p:spPr>
          <a:xfrm>
            <a:off x="9076865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71" name="TextBox 370"/>
          <p:cNvSpPr txBox="1"/>
          <p:nvPr/>
        </p:nvSpPr>
        <p:spPr>
          <a:xfrm>
            <a:off x="7744691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72" name="TextBox 371"/>
          <p:cNvSpPr txBox="1"/>
          <p:nvPr/>
        </p:nvSpPr>
        <p:spPr>
          <a:xfrm>
            <a:off x="9706628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3" name="TextBox 372"/>
          <p:cNvSpPr txBox="1"/>
          <p:nvPr/>
        </p:nvSpPr>
        <p:spPr>
          <a:xfrm>
            <a:off x="9137104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4" name="TextBox 373"/>
          <p:cNvSpPr txBox="1"/>
          <p:nvPr/>
        </p:nvSpPr>
        <p:spPr>
          <a:xfrm>
            <a:off x="8345016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5" name="TextBox 374"/>
          <p:cNvSpPr txBox="1"/>
          <p:nvPr/>
        </p:nvSpPr>
        <p:spPr>
          <a:xfrm>
            <a:off x="7768952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grpSp>
        <p:nvGrpSpPr>
          <p:cNvPr id="376" name="Group 375"/>
          <p:cNvGrpSpPr/>
          <p:nvPr/>
        </p:nvGrpSpPr>
        <p:grpSpPr>
          <a:xfrm>
            <a:off x="6976864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77" name="Flowchart: Delay 37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8" name="Flowchart: Delay 37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79" name="TextBox 378"/>
          <p:cNvSpPr txBox="1"/>
          <p:nvPr/>
        </p:nvSpPr>
        <p:spPr>
          <a:xfrm>
            <a:off x="70423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cxnSp>
        <p:nvCxnSpPr>
          <p:cNvPr id="380" name="Straight Connector 379"/>
          <p:cNvCxnSpPr>
            <a:stCxn id="381" idx="0"/>
            <a:endCxn id="382" idx="0"/>
          </p:cNvCxnSpPr>
          <p:nvPr/>
        </p:nvCxnSpPr>
        <p:spPr bwMode="auto">
          <a:xfrm flipH="1">
            <a:off x="6400800" y="3432448"/>
            <a:ext cx="432048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1" name="Isosceles Triangle 380"/>
          <p:cNvSpPr/>
          <p:nvPr/>
        </p:nvSpPr>
        <p:spPr bwMode="auto">
          <a:xfrm rot="16200000">
            <a:off x="6796844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2" name="Isosceles Triangle 381"/>
          <p:cNvSpPr/>
          <p:nvPr/>
        </p:nvSpPr>
        <p:spPr bwMode="auto">
          <a:xfrm rot="5400000" flipH="1">
            <a:off x="6148772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3" name="TextBox 382"/>
          <p:cNvSpPr txBox="1"/>
          <p:nvPr/>
        </p:nvSpPr>
        <p:spPr>
          <a:xfrm>
            <a:off x="6268553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84" name="TextBox 383"/>
          <p:cNvSpPr txBox="1"/>
          <p:nvPr/>
        </p:nvSpPr>
        <p:spPr>
          <a:xfrm>
            <a:off x="6904856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85" name="TextBox 384"/>
          <p:cNvSpPr txBox="1"/>
          <p:nvPr/>
        </p:nvSpPr>
        <p:spPr>
          <a:xfrm>
            <a:off x="6328792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386" name="Straight Connector 385"/>
          <p:cNvCxnSpPr/>
          <p:nvPr/>
        </p:nvCxnSpPr>
        <p:spPr bwMode="auto">
          <a:xfrm flipV="1">
            <a:off x="6184776" y="3216424"/>
            <a:ext cx="0" cy="46805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89" name="Straight Connector 388"/>
          <p:cNvCxnSpPr/>
          <p:nvPr/>
        </p:nvCxnSpPr>
        <p:spPr bwMode="auto">
          <a:xfrm flipV="1">
            <a:off x="7048872" y="3216424"/>
            <a:ext cx="0" cy="46805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390" name="Group 389"/>
          <p:cNvGrpSpPr/>
          <p:nvPr/>
        </p:nvGrpSpPr>
        <p:grpSpPr>
          <a:xfrm>
            <a:off x="7552928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1" name="Flowchart: Delay 390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2" name="Flowchart: Delay 391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93" name="Group 392"/>
          <p:cNvGrpSpPr/>
          <p:nvPr/>
        </p:nvGrpSpPr>
        <p:grpSpPr>
          <a:xfrm>
            <a:off x="8489032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4" name="Flowchart: Delay 39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5" name="Flowchart: Delay 394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96" name="Group 395"/>
          <p:cNvGrpSpPr/>
          <p:nvPr/>
        </p:nvGrpSpPr>
        <p:grpSpPr>
          <a:xfrm>
            <a:off x="8921080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7" name="Flowchart: Delay 39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8" name="Flowchart: Delay 39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9" name="TextBox 398"/>
          <p:cNvSpPr txBox="1"/>
          <p:nvPr/>
        </p:nvSpPr>
        <p:spPr>
          <a:xfrm>
            <a:off x="7552928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00" name="TextBox 399"/>
          <p:cNvSpPr txBox="1"/>
          <p:nvPr/>
        </p:nvSpPr>
        <p:spPr>
          <a:xfrm>
            <a:off x="855450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01" name="TextBox 400"/>
          <p:cNvSpPr txBox="1"/>
          <p:nvPr/>
        </p:nvSpPr>
        <p:spPr>
          <a:xfrm>
            <a:off x="892108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grpSp>
        <p:nvGrpSpPr>
          <p:cNvPr id="402" name="Group 401"/>
          <p:cNvGrpSpPr/>
          <p:nvPr/>
        </p:nvGrpSpPr>
        <p:grpSpPr>
          <a:xfrm>
            <a:off x="5968752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03" name="Flowchart: Delay 402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4" name="Flowchart: Delay 403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5" name="TextBox 404"/>
          <p:cNvSpPr txBox="1"/>
          <p:nvPr/>
        </p:nvSpPr>
        <p:spPr>
          <a:xfrm>
            <a:off x="596875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grpSp>
        <p:nvGrpSpPr>
          <p:cNvPr id="406" name="Group 405"/>
          <p:cNvGrpSpPr/>
          <p:nvPr/>
        </p:nvGrpSpPr>
        <p:grpSpPr>
          <a:xfrm>
            <a:off x="9785176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07" name="Flowchart: Delay 40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8" name="Flowchart: Delay 40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9" name="TextBox 408"/>
          <p:cNvSpPr txBox="1"/>
          <p:nvPr/>
        </p:nvSpPr>
        <p:spPr>
          <a:xfrm>
            <a:off x="978517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grpSp>
        <p:nvGrpSpPr>
          <p:cNvPr id="413" name="Group 412"/>
          <p:cNvGrpSpPr/>
          <p:nvPr/>
        </p:nvGrpSpPr>
        <p:grpSpPr>
          <a:xfrm>
            <a:off x="2865868" y="2695600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14" name="Flowchart: Delay 41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5" name="Flowchart: Delay 414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19" name="Group 418"/>
          <p:cNvGrpSpPr/>
          <p:nvPr/>
        </p:nvGrpSpPr>
        <p:grpSpPr>
          <a:xfrm>
            <a:off x="2865868" y="321642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20" name="Flowchart: Delay 419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1" name="Flowchart: Delay 420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22" name="TextBox 421"/>
          <p:cNvSpPr txBox="1"/>
          <p:nvPr/>
        </p:nvSpPr>
        <p:spPr>
          <a:xfrm>
            <a:off x="2931336" y="252632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23" name="TextBox 422"/>
          <p:cNvSpPr txBox="1"/>
          <p:nvPr/>
        </p:nvSpPr>
        <p:spPr>
          <a:xfrm>
            <a:off x="3297916" y="2615099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24" name="Flowchart: Manual Operation 423"/>
          <p:cNvSpPr/>
          <p:nvPr/>
        </p:nvSpPr>
        <p:spPr bwMode="auto">
          <a:xfrm rot="5400000">
            <a:off x="3592488" y="2784376"/>
            <a:ext cx="432048" cy="144016"/>
          </a:xfrm>
          <a:prstGeom prst="flowChartManualOperati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b="0" dirty="0" smtClean="0">
                <a:latin typeface="Arial" charset="0"/>
              </a:rPr>
              <a:t>C</a:t>
            </a:r>
            <a:endParaRPr lang="en-US" sz="1100" b="0" dirty="0" smtClean="0">
              <a:latin typeface="Arial" charset="0"/>
            </a:endParaRPr>
          </a:p>
        </p:txBody>
      </p:sp>
      <p:sp>
        <p:nvSpPr>
          <p:cNvPr id="430" name="Flowchart: Manual Operation 429"/>
          <p:cNvSpPr/>
          <p:nvPr/>
        </p:nvSpPr>
        <p:spPr bwMode="auto">
          <a:xfrm rot="5400000">
            <a:off x="3592488" y="3288432"/>
            <a:ext cx="432048" cy="144016"/>
          </a:xfrm>
          <a:prstGeom prst="flowChartManualOperati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34" name="Straight Connector 433"/>
          <p:cNvCxnSpPr/>
          <p:nvPr/>
        </p:nvCxnSpPr>
        <p:spPr bwMode="auto">
          <a:xfrm>
            <a:off x="3952528" y="2280320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6" name="Straight Connector 435"/>
          <p:cNvCxnSpPr>
            <a:endCxn id="424" idx="0"/>
          </p:cNvCxnSpPr>
          <p:nvPr/>
        </p:nvCxnSpPr>
        <p:spPr bwMode="auto">
          <a:xfrm flipH="1">
            <a:off x="3880520" y="2856384"/>
            <a:ext cx="72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7" name="Straight Connector 436"/>
          <p:cNvCxnSpPr/>
          <p:nvPr/>
        </p:nvCxnSpPr>
        <p:spPr bwMode="auto">
          <a:xfrm>
            <a:off x="4024536" y="2424336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8" name="Straight Connector 437"/>
          <p:cNvCxnSpPr/>
          <p:nvPr/>
        </p:nvCxnSpPr>
        <p:spPr bwMode="auto">
          <a:xfrm flipH="1">
            <a:off x="3880520" y="3288432"/>
            <a:ext cx="1440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2" name="Straight Connector 441"/>
          <p:cNvCxnSpPr/>
          <p:nvPr/>
        </p:nvCxnSpPr>
        <p:spPr bwMode="auto">
          <a:xfrm>
            <a:off x="4096544" y="2568352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3" name="Straight Connector 442"/>
          <p:cNvCxnSpPr/>
          <p:nvPr/>
        </p:nvCxnSpPr>
        <p:spPr bwMode="auto">
          <a:xfrm flipH="1">
            <a:off x="3880520" y="3432448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5" name="TextBox 454"/>
          <p:cNvSpPr txBox="1"/>
          <p:nvPr/>
        </p:nvSpPr>
        <p:spPr>
          <a:xfrm>
            <a:off x="3686430" y="3597950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sp>
        <p:nvSpPr>
          <p:cNvPr id="458" name="TextBox 457"/>
          <p:cNvSpPr txBox="1"/>
          <p:nvPr/>
        </p:nvSpPr>
        <p:spPr>
          <a:xfrm>
            <a:off x="1783129" y="2671718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SP-EC(7)</a:t>
            </a:r>
            <a:endParaRPr lang="en-US" sz="1200" b="0" dirty="0" smtClean="0"/>
          </a:p>
        </p:txBody>
      </p:sp>
      <p:sp>
        <p:nvSpPr>
          <p:cNvPr id="459" name="TextBox 458"/>
          <p:cNvSpPr txBox="1"/>
          <p:nvPr/>
        </p:nvSpPr>
        <p:spPr>
          <a:xfrm>
            <a:off x="1783129" y="3175774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SP-EC(7)</a:t>
            </a:r>
            <a:endParaRPr lang="en-US" sz="1200" b="0" dirty="0" smtClean="0"/>
          </a:p>
        </p:txBody>
      </p:sp>
      <p:sp>
        <p:nvSpPr>
          <p:cNvPr id="460" name="TextBox 459"/>
          <p:cNvSpPr txBox="1"/>
          <p:nvPr/>
        </p:nvSpPr>
        <p:spPr>
          <a:xfrm>
            <a:off x="2937876" y="3072408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61" name="TextBox 460"/>
          <p:cNvSpPr txBox="1"/>
          <p:nvPr/>
        </p:nvSpPr>
        <p:spPr>
          <a:xfrm>
            <a:off x="3304456" y="314441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462" name="Straight Connector 461"/>
          <p:cNvCxnSpPr>
            <a:stCxn id="472" idx="2"/>
          </p:cNvCxnSpPr>
          <p:nvPr/>
        </p:nvCxnSpPr>
        <p:spPr bwMode="auto">
          <a:xfrm flipH="1">
            <a:off x="2008312" y="3864496"/>
            <a:ext cx="72008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3" name="Isosceles Triangle 462"/>
          <p:cNvSpPr/>
          <p:nvPr/>
        </p:nvSpPr>
        <p:spPr bwMode="auto">
          <a:xfrm rot="16200000">
            <a:off x="2404356" y="3756484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5" name="TextBox 464"/>
          <p:cNvSpPr txBox="1"/>
          <p:nvPr/>
        </p:nvSpPr>
        <p:spPr>
          <a:xfrm>
            <a:off x="1876065" y="3967862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466" name="TextBox 465"/>
          <p:cNvSpPr txBox="1"/>
          <p:nvPr/>
        </p:nvSpPr>
        <p:spPr>
          <a:xfrm>
            <a:off x="2512368" y="3623211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469" name="Straight Connector 468"/>
          <p:cNvCxnSpPr/>
          <p:nvPr/>
        </p:nvCxnSpPr>
        <p:spPr bwMode="auto">
          <a:xfrm flipV="1">
            <a:off x="2872408" y="3648472"/>
            <a:ext cx="0" cy="22322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72" name="Flowchart: Manual Operation 471"/>
          <p:cNvSpPr/>
          <p:nvPr/>
        </p:nvSpPr>
        <p:spPr bwMode="auto">
          <a:xfrm rot="5400000">
            <a:off x="2584376" y="3792488"/>
            <a:ext cx="432048" cy="144016"/>
          </a:xfrm>
          <a:prstGeom prst="flowChartManualOperat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b="0" dirty="0" smtClean="0">
                <a:latin typeface="Arial" charset="0"/>
              </a:rPr>
              <a:t>S</a:t>
            </a:r>
            <a:endParaRPr lang="en-US" sz="1100" b="0" dirty="0" smtClean="0">
              <a:latin typeface="Arial" charset="0"/>
            </a:endParaRPr>
          </a:p>
        </p:txBody>
      </p:sp>
      <p:cxnSp>
        <p:nvCxnSpPr>
          <p:cNvPr id="474" name="Straight Connector 473"/>
          <p:cNvCxnSpPr/>
          <p:nvPr/>
        </p:nvCxnSpPr>
        <p:spPr bwMode="auto">
          <a:xfrm>
            <a:off x="3088432" y="285638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5" name="Straight Connector 474"/>
          <p:cNvCxnSpPr/>
          <p:nvPr/>
        </p:nvCxnSpPr>
        <p:spPr bwMode="auto">
          <a:xfrm flipH="1">
            <a:off x="2872408" y="3720480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6" name="Straight Connector 475"/>
          <p:cNvCxnSpPr/>
          <p:nvPr/>
        </p:nvCxnSpPr>
        <p:spPr bwMode="auto">
          <a:xfrm>
            <a:off x="3160440" y="3360440"/>
            <a:ext cx="0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7" name="Straight Connector 476"/>
          <p:cNvCxnSpPr/>
          <p:nvPr/>
        </p:nvCxnSpPr>
        <p:spPr bwMode="auto">
          <a:xfrm flipH="1">
            <a:off x="2872408" y="379248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2" name="Straight Connector 481"/>
          <p:cNvCxnSpPr/>
          <p:nvPr/>
        </p:nvCxnSpPr>
        <p:spPr bwMode="auto">
          <a:xfrm flipH="1">
            <a:off x="2872408" y="3864496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3" name="Straight Connector 482"/>
          <p:cNvCxnSpPr/>
          <p:nvPr/>
        </p:nvCxnSpPr>
        <p:spPr bwMode="auto">
          <a:xfrm flipH="1">
            <a:off x="2872408" y="3936504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4" name="Straight Connector 483"/>
          <p:cNvCxnSpPr/>
          <p:nvPr/>
        </p:nvCxnSpPr>
        <p:spPr bwMode="auto">
          <a:xfrm flipH="1">
            <a:off x="2872408" y="4008512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5" name="TextBox 484"/>
          <p:cNvSpPr txBox="1"/>
          <p:nvPr/>
        </p:nvSpPr>
        <p:spPr>
          <a:xfrm>
            <a:off x="2656384" y="4102006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sp>
        <p:nvSpPr>
          <p:cNvPr id="293" name="TextBox 292"/>
          <p:cNvSpPr txBox="1"/>
          <p:nvPr/>
        </p:nvSpPr>
        <p:spPr>
          <a:xfrm>
            <a:off x="4312563" y="840160"/>
            <a:ext cx="756084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u="sng" dirty="0" smtClean="0"/>
              <a:t>Example 1</a:t>
            </a:r>
            <a:r>
              <a:rPr lang="en-GB" sz="2000" dirty="0" smtClean="0"/>
              <a:t> with </a:t>
            </a:r>
            <a:r>
              <a:rPr lang="en-GB" sz="2000" dirty="0" smtClean="0">
                <a:solidFill>
                  <a:srgbClr val="FFCCFF"/>
                </a:solidFill>
              </a:rPr>
              <a:t>3 C-VLAN </a:t>
            </a:r>
            <a:r>
              <a:rPr lang="en-GB" sz="2000" dirty="0" err="1" smtClean="0">
                <a:solidFill>
                  <a:srgbClr val="FFCCFF"/>
                </a:solidFill>
              </a:rPr>
              <a:t>EVCs</a:t>
            </a:r>
            <a:r>
              <a:rPr lang="en-GB" sz="2000" dirty="0" smtClean="0">
                <a:solidFill>
                  <a:srgbClr val="FFCCFF"/>
                </a:solidFill>
              </a:rPr>
              <a:t> (S-EC1..3) between UNI ports </a:t>
            </a:r>
            <a:r>
              <a:rPr lang="en-GB" sz="2000" dirty="0" smtClean="0"/>
              <a:t>and </a:t>
            </a:r>
            <a:r>
              <a:rPr lang="en-GB" sz="2000" dirty="0" smtClean="0">
                <a:solidFill>
                  <a:srgbClr val="CC00CC"/>
                </a:solidFill>
              </a:rPr>
              <a:t>1 port-based EVC (S-EC4) between RUNI and VUNI</a:t>
            </a:r>
            <a:endParaRPr lang="en-US" sz="2000" dirty="0" smtClean="0">
              <a:solidFill>
                <a:srgbClr val="CC00CC"/>
              </a:solidFill>
            </a:endParaRPr>
          </a:p>
        </p:txBody>
      </p:sp>
      <p:cxnSp>
        <p:nvCxnSpPr>
          <p:cNvPr id="313" name="Straight Connector 312"/>
          <p:cNvCxnSpPr>
            <a:stCxn id="117" idx="0"/>
            <a:endCxn id="430" idx="3"/>
          </p:cNvCxnSpPr>
          <p:nvPr/>
        </p:nvCxnSpPr>
        <p:spPr bwMode="auto">
          <a:xfrm flipH="1" flipV="1">
            <a:off x="3808512" y="3533259"/>
            <a:ext cx="324036" cy="14833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9" name="TextBox 328"/>
          <p:cNvSpPr txBox="1"/>
          <p:nvPr/>
        </p:nvSpPr>
        <p:spPr>
          <a:xfrm>
            <a:off x="7192888" y="8094384"/>
            <a:ext cx="2376264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 network technologies are: PBB(TE), MPLS-TP, SDH, OTN</a:t>
            </a:r>
            <a:endParaRPr lang="en-US" sz="1400" b="0" dirty="0" smtClean="0"/>
          </a:p>
        </p:txBody>
      </p:sp>
      <p:cxnSp>
        <p:nvCxnSpPr>
          <p:cNvPr id="330" name="Straight Arrow Connector 329"/>
          <p:cNvCxnSpPr>
            <a:stCxn id="46" idx="2"/>
            <a:endCxn id="329" idx="0"/>
          </p:cNvCxnSpPr>
          <p:nvPr/>
        </p:nvCxnSpPr>
        <p:spPr bwMode="auto">
          <a:xfrm flipH="1">
            <a:off x="8381020" y="7572618"/>
            <a:ext cx="203474" cy="5217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68" name="Isosceles Triangle 367"/>
          <p:cNvSpPr/>
          <p:nvPr/>
        </p:nvSpPr>
        <p:spPr bwMode="auto">
          <a:xfrm rot="16200000">
            <a:off x="11333348" y="2460340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9" name="Isosceles Triangle 368"/>
          <p:cNvSpPr/>
          <p:nvPr/>
        </p:nvSpPr>
        <p:spPr bwMode="auto">
          <a:xfrm rot="16200000">
            <a:off x="11333348" y="2316324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7" name="Isosceles Triangle 386"/>
          <p:cNvSpPr/>
          <p:nvPr/>
        </p:nvSpPr>
        <p:spPr bwMode="auto">
          <a:xfrm rot="16200000">
            <a:off x="11333348" y="2172308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8" name="TextBox 387"/>
          <p:cNvSpPr txBox="1"/>
          <p:nvPr/>
        </p:nvSpPr>
        <p:spPr>
          <a:xfrm>
            <a:off x="11434820" y="2039035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6</a:t>
            </a:r>
            <a:endParaRPr lang="en-US" sz="1100" b="0" dirty="0" smtClean="0"/>
          </a:p>
        </p:txBody>
      </p:sp>
      <p:sp>
        <p:nvSpPr>
          <p:cNvPr id="416" name="TextBox 415"/>
          <p:cNvSpPr txBox="1"/>
          <p:nvPr/>
        </p:nvSpPr>
        <p:spPr>
          <a:xfrm>
            <a:off x="237171" y="3690283"/>
            <a:ext cx="763029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Link EC</a:t>
            </a:r>
            <a:endParaRPr lang="en-US" sz="1600" dirty="0" smtClean="0"/>
          </a:p>
        </p:txBody>
      </p:sp>
      <p:sp>
        <p:nvSpPr>
          <p:cNvPr id="417" name="TextBox 416"/>
          <p:cNvSpPr txBox="1"/>
          <p:nvPr/>
        </p:nvSpPr>
        <p:spPr>
          <a:xfrm rot="5400000">
            <a:off x="10937304" y="3391798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418" name="TextBox 417"/>
          <p:cNvSpPr txBox="1"/>
          <p:nvPr/>
        </p:nvSpPr>
        <p:spPr>
          <a:xfrm>
            <a:off x="7892968" y="2568352"/>
            <a:ext cx="45204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S-EC4</a:t>
            </a:r>
            <a:endParaRPr lang="en-US" sz="1200" b="0" dirty="0" smtClean="0"/>
          </a:p>
        </p:txBody>
      </p:sp>
      <p:cxnSp>
        <p:nvCxnSpPr>
          <p:cNvPr id="425" name="Straight Connector 424"/>
          <p:cNvCxnSpPr/>
          <p:nvPr/>
        </p:nvCxnSpPr>
        <p:spPr bwMode="auto">
          <a:xfrm>
            <a:off x="5104656" y="4728592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6" name="Straight Connector 425"/>
          <p:cNvCxnSpPr/>
          <p:nvPr/>
        </p:nvCxnSpPr>
        <p:spPr bwMode="auto">
          <a:xfrm>
            <a:off x="5134346" y="4728592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39" name="TextBox 438"/>
          <p:cNvSpPr txBox="1"/>
          <p:nvPr/>
        </p:nvSpPr>
        <p:spPr>
          <a:xfrm>
            <a:off x="4808735" y="4420815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cxnSp>
        <p:nvCxnSpPr>
          <p:cNvPr id="440" name="Straight Connector 439"/>
          <p:cNvCxnSpPr/>
          <p:nvPr/>
        </p:nvCxnSpPr>
        <p:spPr bwMode="auto">
          <a:xfrm>
            <a:off x="6616824" y="6096744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1" name="Straight Connector 440"/>
          <p:cNvCxnSpPr/>
          <p:nvPr/>
        </p:nvCxnSpPr>
        <p:spPr bwMode="auto">
          <a:xfrm>
            <a:off x="6646514" y="6096744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44" name="TextBox 443"/>
          <p:cNvSpPr txBox="1"/>
          <p:nvPr/>
        </p:nvSpPr>
        <p:spPr>
          <a:xfrm>
            <a:off x="6328792" y="5808712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sp>
        <p:nvSpPr>
          <p:cNvPr id="451" name="Rectangle 450"/>
          <p:cNvSpPr/>
          <p:nvPr/>
        </p:nvSpPr>
        <p:spPr bwMode="auto">
          <a:xfrm>
            <a:off x="3304456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52" name="Straight Connector 451"/>
          <p:cNvCxnSpPr>
            <a:stCxn id="451" idx="3"/>
            <a:endCxn id="63" idx="1"/>
          </p:cNvCxnSpPr>
          <p:nvPr/>
        </p:nvCxnSpPr>
        <p:spPr bwMode="auto">
          <a:xfrm>
            <a:off x="3664496" y="7572908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5" name="TextBox 304"/>
          <p:cNvSpPr txBox="1"/>
          <p:nvPr/>
        </p:nvSpPr>
        <p:spPr>
          <a:xfrm>
            <a:off x="1072208" y="5808712"/>
            <a:ext cx="1368152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/>
              <a:t>with or without B-VLAN</a:t>
            </a:r>
            <a:endParaRPr lang="en-US" sz="2000" dirty="0" smtClean="0"/>
          </a:p>
        </p:txBody>
      </p:sp>
      <p:sp>
        <p:nvSpPr>
          <p:cNvPr id="306" name="TextBox 305"/>
          <p:cNvSpPr txBox="1"/>
          <p:nvPr/>
        </p:nvSpPr>
        <p:spPr>
          <a:xfrm>
            <a:off x="208112" y="2970203"/>
            <a:ext cx="121668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S-VLAN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308" name="TextBox 307"/>
          <p:cNvSpPr txBox="1"/>
          <p:nvPr/>
        </p:nvSpPr>
        <p:spPr>
          <a:xfrm>
            <a:off x="208112" y="2280320"/>
            <a:ext cx="122790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C-VLAN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312" name="TextBox 311"/>
          <p:cNvSpPr txBox="1"/>
          <p:nvPr/>
        </p:nvSpPr>
        <p:spPr>
          <a:xfrm>
            <a:off x="-7912" y="1920280"/>
            <a:ext cx="223224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b="0" dirty="0" smtClean="0"/>
              <a:t>without B-VLAN</a:t>
            </a:r>
            <a:endParaRPr lang="en-US" sz="1600" b="0" dirty="0" smtClean="0"/>
          </a:p>
        </p:txBody>
      </p:sp>
      <p:sp>
        <p:nvSpPr>
          <p:cNvPr id="315" name="TextBox 314"/>
          <p:cNvSpPr txBox="1"/>
          <p:nvPr/>
        </p:nvSpPr>
        <p:spPr>
          <a:xfrm>
            <a:off x="11657384" y="3330243"/>
            <a:ext cx="876843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Link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326" name="Isosceles Triangle 325"/>
          <p:cNvSpPr/>
          <p:nvPr/>
        </p:nvSpPr>
        <p:spPr bwMode="auto">
          <a:xfrm rot="16200000">
            <a:off x="12269452" y="2172308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1" name="Isosceles Triangle 330"/>
          <p:cNvSpPr/>
          <p:nvPr/>
        </p:nvSpPr>
        <p:spPr bwMode="auto">
          <a:xfrm rot="16200000">
            <a:off x="12341460" y="2316324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5" name="Isosceles Triangle 334"/>
          <p:cNvSpPr/>
          <p:nvPr/>
        </p:nvSpPr>
        <p:spPr bwMode="auto">
          <a:xfrm rot="16200000">
            <a:off x="12413468" y="2460340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TextBox 335"/>
          <p:cNvSpPr txBox="1"/>
          <p:nvPr/>
        </p:nvSpPr>
        <p:spPr>
          <a:xfrm>
            <a:off x="12370924" y="206429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37" name="TextBox 336"/>
          <p:cNvSpPr txBox="1"/>
          <p:nvPr/>
        </p:nvSpPr>
        <p:spPr>
          <a:xfrm>
            <a:off x="12442932" y="220831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38" name="TextBox 337"/>
          <p:cNvSpPr txBox="1"/>
          <p:nvPr/>
        </p:nvSpPr>
        <p:spPr>
          <a:xfrm>
            <a:off x="12521480" y="236071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54" name="TextBox 353"/>
          <p:cNvSpPr txBox="1"/>
          <p:nvPr/>
        </p:nvSpPr>
        <p:spPr>
          <a:xfrm>
            <a:off x="11657384" y="2280320"/>
            <a:ext cx="122790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C-VLAN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355" name="TextBox 354"/>
          <p:cNvSpPr txBox="1"/>
          <p:nvPr/>
        </p:nvSpPr>
        <p:spPr>
          <a:xfrm>
            <a:off x="11658810" y="2712368"/>
            <a:ext cx="934678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GB" sz="1600" dirty="0" smtClean="0"/>
              <a:t>S-VLAN</a:t>
            </a:r>
          </a:p>
          <a:p>
            <a:r>
              <a:rPr lang="en-GB" sz="1600" dirty="0" smtClean="0"/>
              <a:t>/Link EC</a:t>
            </a:r>
            <a:endParaRPr lang="en-US" sz="1600" dirty="0" smtClean="0"/>
          </a:p>
        </p:txBody>
      </p:sp>
      <p:sp>
        <p:nvSpPr>
          <p:cNvPr id="364" name="Rectangle 363"/>
          <p:cNvSpPr/>
          <p:nvPr/>
        </p:nvSpPr>
        <p:spPr bwMode="auto">
          <a:xfrm>
            <a:off x="3232448" y="6528792"/>
            <a:ext cx="1728192" cy="79208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5" name="Straight Arrow Connector 364"/>
          <p:cNvCxnSpPr>
            <a:stCxn id="232" idx="2"/>
            <a:endCxn id="364" idx="0"/>
          </p:cNvCxnSpPr>
          <p:nvPr/>
        </p:nvCxnSpPr>
        <p:spPr bwMode="auto">
          <a:xfrm>
            <a:off x="3988532" y="4368552"/>
            <a:ext cx="108012" cy="21602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67" name="Rectangle 366"/>
          <p:cNvSpPr/>
          <p:nvPr/>
        </p:nvSpPr>
        <p:spPr bwMode="auto">
          <a:xfrm>
            <a:off x="11225336" y="6960840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1" name="Rectangle 410"/>
          <p:cNvSpPr/>
          <p:nvPr/>
        </p:nvSpPr>
        <p:spPr bwMode="auto">
          <a:xfrm>
            <a:off x="11801400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7" name="Rectangle 426"/>
          <p:cNvSpPr/>
          <p:nvPr/>
        </p:nvSpPr>
        <p:spPr bwMode="auto">
          <a:xfrm>
            <a:off x="11225336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8" name="Rectangle 427"/>
          <p:cNvSpPr/>
          <p:nvPr/>
        </p:nvSpPr>
        <p:spPr bwMode="auto">
          <a:xfrm>
            <a:off x="11801400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9" name="Rectangle 428"/>
          <p:cNvSpPr/>
          <p:nvPr/>
        </p:nvSpPr>
        <p:spPr bwMode="auto">
          <a:xfrm>
            <a:off x="11585376" y="6960840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3" name="Flowchart: Manual Operation 432"/>
          <p:cNvSpPr/>
          <p:nvPr/>
        </p:nvSpPr>
        <p:spPr bwMode="auto">
          <a:xfrm rot="16200000" flipH="1">
            <a:off x="4456584" y="2928392"/>
            <a:ext cx="432048" cy="144016"/>
          </a:xfrm>
          <a:prstGeom prst="flowChartManualOperati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35" name="Straight Connector 434"/>
          <p:cNvCxnSpPr/>
          <p:nvPr/>
        </p:nvCxnSpPr>
        <p:spPr bwMode="auto">
          <a:xfrm flipH="1">
            <a:off x="4528592" y="2280320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5" name="Straight Connector 444"/>
          <p:cNvCxnSpPr/>
          <p:nvPr/>
        </p:nvCxnSpPr>
        <p:spPr bwMode="auto">
          <a:xfrm>
            <a:off x="4456584" y="2424336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6" name="Straight Connector 445"/>
          <p:cNvCxnSpPr/>
          <p:nvPr/>
        </p:nvCxnSpPr>
        <p:spPr bwMode="auto">
          <a:xfrm>
            <a:off x="4384576" y="2568352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7" name="Straight Connector 446"/>
          <p:cNvCxnSpPr/>
          <p:nvPr/>
        </p:nvCxnSpPr>
        <p:spPr bwMode="auto">
          <a:xfrm flipH="1">
            <a:off x="4528592" y="2856384"/>
            <a:ext cx="72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8" name="Straight Connector 447"/>
          <p:cNvCxnSpPr/>
          <p:nvPr/>
        </p:nvCxnSpPr>
        <p:spPr bwMode="auto">
          <a:xfrm flipH="1">
            <a:off x="4456584" y="3000400"/>
            <a:ext cx="1440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9" name="Straight Connector 448"/>
          <p:cNvCxnSpPr/>
          <p:nvPr/>
        </p:nvCxnSpPr>
        <p:spPr bwMode="auto">
          <a:xfrm flipH="1">
            <a:off x="4384576" y="3144416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3" name="TextBox 452"/>
          <p:cNvSpPr txBox="1"/>
          <p:nvPr/>
        </p:nvSpPr>
        <p:spPr>
          <a:xfrm>
            <a:off x="4528592" y="3216424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sp>
        <p:nvSpPr>
          <p:cNvPr id="454" name="TextBox 453"/>
          <p:cNvSpPr txBox="1"/>
          <p:nvPr/>
        </p:nvSpPr>
        <p:spPr>
          <a:xfrm>
            <a:off x="3826552" y="7816225"/>
            <a:ext cx="142212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dirty="0" smtClean="0">
                <a:solidFill>
                  <a:srgbClr val="FF0000"/>
                </a:solidFill>
              </a:rPr>
              <a:t>CVID Forwarding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cxnSp>
        <p:nvCxnSpPr>
          <p:cNvPr id="456" name="Straight Arrow Connector 455"/>
          <p:cNvCxnSpPr>
            <a:stCxn id="454" idx="0"/>
            <a:endCxn id="65" idx="2"/>
          </p:cNvCxnSpPr>
          <p:nvPr/>
        </p:nvCxnSpPr>
        <p:spPr bwMode="auto">
          <a:xfrm flipH="1" flipV="1">
            <a:off x="4420580" y="7248872"/>
            <a:ext cx="117032" cy="5673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467" name="Straight Arrow Connector 466"/>
          <p:cNvCxnSpPr>
            <a:stCxn id="454" idx="0"/>
            <a:endCxn id="127" idx="2"/>
          </p:cNvCxnSpPr>
          <p:nvPr/>
        </p:nvCxnSpPr>
        <p:spPr bwMode="auto">
          <a:xfrm flipH="1" flipV="1">
            <a:off x="4420580" y="5664696"/>
            <a:ext cx="117032" cy="21515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32" name="TextBox 331"/>
          <p:cNvSpPr txBox="1"/>
          <p:nvPr/>
        </p:nvSpPr>
        <p:spPr>
          <a:xfrm>
            <a:off x="4456584" y="8886472"/>
            <a:ext cx="2376264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 network technologies are: PBB-TE, MPLS-TP, SDH, OTN</a:t>
            </a:r>
            <a:endParaRPr lang="en-US" sz="1400" b="0" dirty="0" smtClean="0"/>
          </a:p>
        </p:txBody>
      </p:sp>
      <p:cxnSp>
        <p:nvCxnSpPr>
          <p:cNvPr id="333" name="Straight Arrow Connector 332"/>
          <p:cNvCxnSpPr>
            <a:stCxn id="92" idx="2"/>
            <a:endCxn id="332" idx="1"/>
          </p:cNvCxnSpPr>
          <p:nvPr/>
        </p:nvCxnSpPr>
        <p:spPr bwMode="auto">
          <a:xfrm>
            <a:off x="3412468" y="9032523"/>
            <a:ext cx="1044116" cy="2232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34" name="TextBox 333"/>
          <p:cNvSpPr txBox="1"/>
          <p:nvPr/>
        </p:nvSpPr>
        <p:spPr>
          <a:xfrm>
            <a:off x="-7912" y="8905056"/>
            <a:ext cx="2664296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Alternatives for this B- Component are  LSP-, </a:t>
            </a:r>
            <a:r>
              <a:rPr lang="en-GB" sz="1400" b="0" dirty="0" err="1" smtClean="0"/>
              <a:t>VCn</a:t>
            </a:r>
            <a:r>
              <a:rPr lang="en-GB" sz="1400" b="0" dirty="0" smtClean="0"/>
              <a:t>-, and ODUk-Components</a:t>
            </a:r>
            <a:endParaRPr lang="en-US" sz="1400" b="0" dirty="0" smtClean="0"/>
          </a:p>
        </p:txBody>
      </p:sp>
      <p:cxnSp>
        <p:nvCxnSpPr>
          <p:cNvPr id="358" name="Straight Arrow Connector 357"/>
          <p:cNvCxnSpPr>
            <a:stCxn id="178" idx="2"/>
            <a:endCxn id="334" idx="0"/>
          </p:cNvCxnSpPr>
          <p:nvPr/>
        </p:nvCxnSpPr>
        <p:spPr bwMode="auto">
          <a:xfrm flipH="1">
            <a:off x="1324236" y="8761040"/>
            <a:ext cx="576064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59" name="TextBox 358"/>
          <p:cNvSpPr txBox="1"/>
          <p:nvPr/>
        </p:nvSpPr>
        <p:spPr>
          <a:xfrm>
            <a:off x="7840960" y="9049072"/>
            <a:ext cx="432048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i="1" dirty="0" smtClean="0"/>
              <a:t>EC: Ethernet Connection, O: Operator, </a:t>
            </a:r>
          </a:p>
          <a:p>
            <a:pPr algn="ctr"/>
            <a:r>
              <a:rPr lang="en-GB" sz="1400" b="0" i="1" dirty="0" smtClean="0"/>
              <a:t>S: Subscriber, SP: Service Provider, (7): MA level 7</a:t>
            </a:r>
            <a:endParaRPr lang="en-US" sz="1400" b="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6" name="Straight Connector 355"/>
          <p:cNvCxnSpPr>
            <a:stCxn id="424" idx="2"/>
          </p:cNvCxnSpPr>
          <p:nvPr/>
        </p:nvCxnSpPr>
        <p:spPr bwMode="auto">
          <a:xfrm flipH="1">
            <a:off x="784176" y="2856384"/>
            <a:ext cx="2952328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7" name="Straight Connector 356"/>
          <p:cNvCxnSpPr>
            <a:stCxn id="430" idx="2"/>
          </p:cNvCxnSpPr>
          <p:nvPr/>
        </p:nvCxnSpPr>
        <p:spPr bwMode="auto">
          <a:xfrm flipH="1" flipV="1">
            <a:off x="784176" y="3360439"/>
            <a:ext cx="2952328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6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Virtual UNI</a:t>
            </a:r>
            <a:br>
              <a:rPr lang="en-GB" dirty="0" smtClean="0"/>
            </a:br>
            <a:r>
              <a:rPr lang="en-GB" sz="2400" dirty="0" smtClean="0"/>
              <a:t>in terms of 802.1Q</a:t>
            </a:r>
            <a:endParaRPr lang="en-US" dirty="0"/>
          </a:p>
        </p:txBody>
      </p:sp>
      <p:sp>
        <p:nvSpPr>
          <p:cNvPr id="3" name="Cloud 2"/>
          <p:cNvSpPr/>
          <p:nvPr/>
        </p:nvSpPr>
        <p:spPr bwMode="auto">
          <a:xfrm>
            <a:off x="352128" y="4296544"/>
            <a:ext cx="5976664" cy="5112568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Cloud 3"/>
          <p:cNvSpPr/>
          <p:nvPr/>
        </p:nvSpPr>
        <p:spPr bwMode="auto">
          <a:xfrm>
            <a:off x="7048872" y="5376664"/>
            <a:ext cx="3528392" cy="2304256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713168" y="6744816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S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289232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713168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289232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713168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H="1">
            <a:off x="6976864" y="621927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 flipH="1">
            <a:off x="6976864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 flipH="1">
            <a:off x="7552928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 flipH="1">
            <a:off x="6976864" y="643529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 flipH="1">
            <a:off x="7552928" y="643529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 flipH="1">
            <a:off x="6976864" y="665132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 flipH="1">
            <a:off x="7552928" y="665132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713168" y="5808712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289232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713168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0289232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713168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8345016" y="607525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8345016" y="607525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8921080" y="607525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 flipH="1">
            <a:off x="8345016" y="629128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 flipH="1">
            <a:off x="8921080" y="629128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 flipH="1">
            <a:off x="8345016" y="650730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 flipH="1">
            <a:off x="8921080" y="650730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" name="Straight Connector 30"/>
          <p:cNvCxnSpPr>
            <a:stCxn id="26" idx="1"/>
            <a:endCxn id="22" idx="1"/>
          </p:cNvCxnSpPr>
          <p:nvPr/>
        </p:nvCxnSpPr>
        <p:spPr bwMode="auto">
          <a:xfrm flipV="1">
            <a:off x="9281120" y="6132748"/>
            <a:ext cx="432048" cy="505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0" idx="1"/>
            <a:endCxn id="7" idx="1"/>
          </p:cNvCxnSpPr>
          <p:nvPr/>
        </p:nvCxnSpPr>
        <p:spPr bwMode="auto">
          <a:xfrm>
            <a:off x="9281120" y="6615318"/>
            <a:ext cx="432048" cy="237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13" idx="1"/>
            <a:endCxn id="25" idx="3"/>
          </p:cNvCxnSpPr>
          <p:nvPr/>
        </p:nvCxnSpPr>
        <p:spPr bwMode="auto">
          <a:xfrm flipV="1">
            <a:off x="7912968" y="6183270"/>
            <a:ext cx="432048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9" idx="3"/>
            <a:endCxn id="251" idx="1"/>
          </p:cNvCxnSpPr>
          <p:nvPr/>
        </p:nvCxnSpPr>
        <p:spPr bwMode="auto">
          <a:xfrm>
            <a:off x="10649272" y="5916724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10649272" y="617826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0649272" y="684782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8" idx="3"/>
            <a:endCxn id="435" idx="1"/>
          </p:cNvCxnSpPr>
          <p:nvPr/>
        </p:nvCxnSpPr>
        <p:spPr bwMode="auto">
          <a:xfrm>
            <a:off x="10649272" y="7068852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10865296" y="5859234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10894986" y="5859234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0514758" y="5536068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7735543" y="7049398"/>
            <a:ext cx="169790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/>
              <a:t>Network Operator</a:t>
            </a:r>
          </a:p>
          <a:p>
            <a:pPr algn="ctr"/>
            <a:r>
              <a:rPr lang="en-GB" sz="1400" dirty="0" smtClean="0"/>
              <a:t>(e.g. PBN)</a:t>
            </a:r>
            <a:endParaRPr lang="en-US" sz="1400" dirty="0" smtClean="0"/>
          </a:p>
        </p:txBody>
      </p:sp>
      <p:sp>
        <p:nvSpPr>
          <p:cNvPr id="57" name="Rectangle 56"/>
          <p:cNvSpPr/>
          <p:nvPr/>
        </p:nvSpPr>
        <p:spPr bwMode="auto">
          <a:xfrm>
            <a:off x="5320680" y="5016624"/>
            <a:ext cx="9361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320680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320680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896744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320680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952528" y="660080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528592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3952528" y="66008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3952528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3952528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728392" y="5016624"/>
            <a:ext cx="936104" cy="28803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304456" y="66008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728392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304456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72839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304456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72839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304456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1" name="Straight Connector 80"/>
          <p:cNvCxnSpPr>
            <a:stCxn id="62" idx="3"/>
            <a:endCxn id="12" idx="3"/>
          </p:cNvCxnSpPr>
          <p:nvPr/>
        </p:nvCxnSpPr>
        <p:spPr bwMode="auto">
          <a:xfrm>
            <a:off x="6256784" y="6327286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9" idx="1"/>
            <a:endCxn id="66" idx="3"/>
          </p:cNvCxnSpPr>
          <p:nvPr/>
        </p:nvCxnSpPr>
        <p:spPr bwMode="auto">
          <a:xfrm flipH="1">
            <a:off x="4888632" y="692483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50" idx="3"/>
            <a:endCxn id="67" idx="1"/>
          </p:cNvCxnSpPr>
          <p:nvPr/>
        </p:nvCxnSpPr>
        <p:spPr bwMode="auto">
          <a:xfrm>
            <a:off x="3664496" y="670881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52" idx="3"/>
            <a:endCxn id="69" idx="1"/>
          </p:cNvCxnSpPr>
          <p:nvPr/>
        </p:nvCxnSpPr>
        <p:spPr bwMode="auto">
          <a:xfrm>
            <a:off x="3664496" y="692483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54" idx="3"/>
            <a:endCxn id="71" idx="1"/>
          </p:cNvCxnSpPr>
          <p:nvPr/>
        </p:nvCxnSpPr>
        <p:spPr bwMode="auto">
          <a:xfrm>
            <a:off x="3664496" y="71408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stCxn id="73" idx="3"/>
            <a:endCxn id="61" idx="1"/>
          </p:cNvCxnSpPr>
          <p:nvPr/>
        </p:nvCxnSpPr>
        <p:spPr bwMode="auto">
          <a:xfrm>
            <a:off x="3664496" y="7356884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Rectangle 94"/>
          <p:cNvSpPr/>
          <p:nvPr/>
        </p:nvSpPr>
        <p:spPr bwMode="auto">
          <a:xfrm>
            <a:off x="7336904" y="621927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705056" y="607525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5680720" y="5016624"/>
            <a:ext cx="216024" cy="26642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4312568" y="660080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3088432" y="5016624"/>
            <a:ext cx="216024" cy="28803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5320680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952528" y="580871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4528592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3952528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3952528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3952528" y="624076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330445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3304456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3304456" y="624076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9" name="Straight Connector 108"/>
          <p:cNvCxnSpPr>
            <a:stCxn id="100" idx="1"/>
            <a:endCxn id="102" idx="3"/>
          </p:cNvCxnSpPr>
          <p:nvPr/>
        </p:nvCxnSpPr>
        <p:spPr bwMode="auto">
          <a:xfrm flipH="1">
            <a:off x="4888632" y="613274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106" idx="3"/>
            <a:endCxn id="103" idx="1"/>
          </p:cNvCxnSpPr>
          <p:nvPr/>
        </p:nvCxnSpPr>
        <p:spPr bwMode="auto">
          <a:xfrm>
            <a:off x="3664496" y="591672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stCxn id="107" idx="3"/>
            <a:endCxn id="104" idx="1"/>
          </p:cNvCxnSpPr>
          <p:nvPr/>
        </p:nvCxnSpPr>
        <p:spPr bwMode="auto">
          <a:xfrm>
            <a:off x="3664496" y="613274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108" idx="3"/>
            <a:endCxn id="105" idx="1"/>
          </p:cNvCxnSpPr>
          <p:nvPr/>
        </p:nvCxnSpPr>
        <p:spPr bwMode="auto">
          <a:xfrm>
            <a:off x="3664496" y="634877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4312568" y="580871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320680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952528" y="501662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45285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3952528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3952528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3952528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3304456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3304456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3304456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3" name="Straight Connector 122"/>
          <p:cNvCxnSpPr>
            <a:stCxn id="114" idx="1"/>
            <a:endCxn id="116" idx="3"/>
          </p:cNvCxnSpPr>
          <p:nvPr/>
        </p:nvCxnSpPr>
        <p:spPr bwMode="auto">
          <a:xfrm flipH="1">
            <a:off x="4888632" y="53406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120" idx="3"/>
            <a:endCxn id="117" idx="1"/>
          </p:cNvCxnSpPr>
          <p:nvPr/>
        </p:nvCxnSpPr>
        <p:spPr bwMode="auto">
          <a:xfrm>
            <a:off x="3664496" y="512463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121" idx="3"/>
            <a:endCxn id="118" idx="1"/>
          </p:cNvCxnSpPr>
          <p:nvPr/>
        </p:nvCxnSpPr>
        <p:spPr bwMode="auto">
          <a:xfrm>
            <a:off x="3664496" y="53406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122" idx="3"/>
            <a:endCxn id="119" idx="1"/>
          </p:cNvCxnSpPr>
          <p:nvPr/>
        </p:nvCxnSpPr>
        <p:spPr bwMode="auto">
          <a:xfrm>
            <a:off x="3664496" y="555668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/>
          <p:cNvSpPr/>
          <p:nvPr/>
        </p:nvSpPr>
        <p:spPr bwMode="auto">
          <a:xfrm>
            <a:off x="4312568" y="501662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2728392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27283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728392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 flipH="1">
            <a:off x="1432248" y="7248872"/>
            <a:ext cx="936104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 flipH="1">
            <a:off x="1432248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 flipH="1">
            <a:off x="2008312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 flipH="1">
            <a:off x="1432248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 flipH="1">
            <a:off x="200831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 flipH="1">
            <a:off x="1432248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 flipH="1">
            <a:off x="200831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792288" y="7248872"/>
            <a:ext cx="216024" cy="15121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9" name="Straight Connector 178"/>
          <p:cNvCxnSpPr>
            <a:stCxn id="173" idx="1"/>
            <a:endCxn id="51" idx="1"/>
          </p:cNvCxnSpPr>
          <p:nvPr/>
        </p:nvCxnSpPr>
        <p:spPr bwMode="auto">
          <a:xfrm>
            <a:off x="2368352" y="7356884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>
            <a:stCxn id="175" idx="1"/>
            <a:endCxn id="53" idx="1"/>
          </p:cNvCxnSpPr>
          <p:nvPr/>
        </p:nvCxnSpPr>
        <p:spPr bwMode="auto">
          <a:xfrm>
            <a:off x="2368352" y="7572908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stCxn id="177" idx="1"/>
            <a:endCxn id="55" idx="1"/>
          </p:cNvCxnSpPr>
          <p:nvPr/>
        </p:nvCxnSpPr>
        <p:spPr bwMode="auto">
          <a:xfrm>
            <a:off x="2368352" y="7788932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4" name="Straight Connector 193"/>
          <p:cNvCxnSpPr/>
          <p:nvPr/>
        </p:nvCxnSpPr>
        <p:spPr bwMode="auto">
          <a:xfrm>
            <a:off x="2296344" y="513512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/>
          <p:nvPr/>
        </p:nvCxnSpPr>
        <p:spPr bwMode="auto">
          <a:xfrm>
            <a:off x="2296344" y="535115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/>
          <p:cNvCxnSpPr/>
          <p:nvPr/>
        </p:nvCxnSpPr>
        <p:spPr bwMode="auto">
          <a:xfrm>
            <a:off x="2296344" y="556717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Straight Connector 196"/>
          <p:cNvCxnSpPr/>
          <p:nvPr/>
        </p:nvCxnSpPr>
        <p:spPr bwMode="auto">
          <a:xfrm>
            <a:off x="1000200" y="779942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/>
          <p:nvPr/>
        </p:nvCxnSpPr>
        <p:spPr bwMode="auto">
          <a:xfrm>
            <a:off x="1000200" y="801544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Connector 198"/>
          <p:cNvCxnSpPr/>
          <p:nvPr/>
        </p:nvCxnSpPr>
        <p:spPr bwMode="auto">
          <a:xfrm>
            <a:off x="1000200" y="823147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0" name="TextBox 199"/>
          <p:cNvSpPr txBox="1"/>
          <p:nvPr/>
        </p:nvSpPr>
        <p:spPr>
          <a:xfrm>
            <a:off x="10361240" y="7608912"/>
            <a:ext cx="106208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Port-based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6778880" y="4710008"/>
            <a:ext cx="99007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S-Tagged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03" name="Straight Arrow Connector 202"/>
          <p:cNvCxnSpPr>
            <a:stCxn id="201" idx="2"/>
            <a:endCxn id="12" idx="3"/>
          </p:cNvCxnSpPr>
          <p:nvPr/>
        </p:nvCxnSpPr>
        <p:spPr bwMode="auto">
          <a:xfrm flipH="1">
            <a:off x="6976864" y="5448672"/>
            <a:ext cx="297052" cy="8786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4" name="Straight Arrow Connector 203"/>
          <p:cNvCxnSpPr>
            <a:stCxn id="200" idx="0"/>
            <a:endCxn id="8" idx="3"/>
          </p:cNvCxnSpPr>
          <p:nvPr/>
        </p:nvCxnSpPr>
        <p:spPr bwMode="auto">
          <a:xfrm flipH="1" flipV="1">
            <a:off x="10649272" y="7068852"/>
            <a:ext cx="243008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8" name="Straight Arrow Connector 207"/>
          <p:cNvCxnSpPr>
            <a:stCxn id="212" idx="2"/>
            <a:endCxn id="116" idx="3"/>
          </p:cNvCxnSpPr>
          <p:nvPr/>
        </p:nvCxnSpPr>
        <p:spPr bwMode="auto">
          <a:xfrm flipH="1">
            <a:off x="4888632" y="4440560"/>
            <a:ext cx="783068" cy="900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5176664" y="3701896"/>
            <a:ext cx="99007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C-Tagged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14" name="Straight Arrow Connector 213"/>
          <p:cNvCxnSpPr>
            <a:stCxn id="212" idx="2"/>
            <a:endCxn id="102" idx="3"/>
          </p:cNvCxnSpPr>
          <p:nvPr/>
        </p:nvCxnSpPr>
        <p:spPr bwMode="auto">
          <a:xfrm flipH="1">
            <a:off x="4888632" y="4440560"/>
            <a:ext cx="783068" cy="16921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17" name="Straight Arrow Connector 216"/>
          <p:cNvCxnSpPr>
            <a:stCxn id="212" idx="2"/>
            <a:endCxn id="66" idx="3"/>
          </p:cNvCxnSpPr>
          <p:nvPr/>
        </p:nvCxnSpPr>
        <p:spPr bwMode="auto">
          <a:xfrm flipH="1">
            <a:off x="4888632" y="4440560"/>
            <a:ext cx="783068" cy="24842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25" name="Rectangle 224"/>
          <p:cNvSpPr/>
          <p:nvPr/>
        </p:nvSpPr>
        <p:spPr bwMode="auto">
          <a:xfrm>
            <a:off x="3232448" y="4944616"/>
            <a:ext cx="1728192" cy="79208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6" name="Straight Arrow Connector 225"/>
          <p:cNvCxnSpPr>
            <a:stCxn id="232" idx="2"/>
            <a:endCxn id="225" idx="0"/>
          </p:cNvCxnSpPr>
          <p:nvPr/>
        </p:nvCxnSpPr>
        <p:spPr bwMode="auto">
          <a:xfrm>
            <a:off x="3988532" y="4377844"/>
            <a:ext cx="108012" cy="5667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2" name="TextBox 231"/>
          <p:cNvSpPr txBox="1"/>
          <p:nvPr/>
        </p:nvSpPr>
        <p:spPr>
          <a:xfrm>
            <a:off x="3376464" y="4008512"/>
            <a:ext cx="122413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800" dirty="0" smtClean="0">
                <a:solidFill>
                  <a:srgbClr val="FF0000"/>
                </a:solidFill>
              </a:rPr>
              <a:t>V-UNI-N</a:t>
            </a:r>
            <a:endParaRPr lang="en-US" sz="1800" dirty="0" smtClean="0">
              <a:solidFill>
                <a:srgbClr val="FF000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10217224" y="4565992"/>
            <a:ext cx="106208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Port-based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39" name="Straight Arrow Connector 238"/>
          <p:cNvCxnSpPr>
            <a:endCxn id="19" idx="3"/>
          </p:cNvCxnSpPr>
          <p:nvPr/>
        </p:nvCxnSpPr>
        <p:spPr bwMode="auto">
          <a:xfrm flipH="1">
            <a:off x="10649272" y="5254134"/>
            <a:ext cx="98992" cy="6625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2" name="Rectangle 241"/>
          <p:cNvSpPr/>
          <p:nvPr/>
        </p:nvSpPr>
        <p:spPr bwMode="auto">
          <a:xfrm flipH="1">
            <a:off x="2008312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2008312" y="8328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2008312" y="85450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11225336" y="559268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11801400" y="55926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1122533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11801400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11585376" y="5592688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0" name="Straight Connector 259"/>
          <p:cNvCxnSpPr>
            <a:stCxn id="302" idx="0"/>
          </p:cNvCxnSpPr>
          <p:nvPr/>
        </p:nvCxnSpPr>
        <p:spPr bwMode="auto">
          <a:xfrm flipH="1">
            <a:off x="1000200" y="2280320"/>
            <a:ext cx="113052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1" name="Straight Connector 260"/>
          <p:cNvCxnSpPr>
            <a:stCxn id="304" idx="0"/>
          </p:cNvCxnSpPr>
          <p:nvPr/>
        </p:nvCxnSpPr>
        <p:spPr bwMode="auto">
          <a:xfrm flipH="1" flipV="1">
            <a:off x="568152" y="2551584"/>
            <a:ext cx="11881320" cy="167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2" name="Straight Connector 261"/>
          <p:cNvCxnSpPr>
            <a:stCxn id="303" idx="0"/>
          </p:cNvCxnSpPr>
          <p:nvPr/>
        </p:nvCxnSpPr>
        <p:spPr bwMode="auto">
          <a:xfrm flipH="1" flipV="1">
            <a:off x="775792" y="2415952"/>
            <a:ext cx="11601672" cy="83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5" name="Straight Connector 264"/>
          <p:cNvCxnSpPr/>
          <p:nvPr/>
        </p:nvCxnSpPr>
        <p:spPr bwMode="auto">
          <a:xfrm flipV="1">
            <a:off x="11585376" y="1992288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6" name="Straight Connector 265"/>
          <p:cNvCxnSpPr/>
          <p:nvPr/>
        </p:nvCxnSpPr>
        <p:spPr bwMode="auto">
          <a:xfrm flipV="1">
            <a:off x="11369352" y="2784376"/>
            <a:ext cx="0" cy="3600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72" name="Straight Connector 271"/>
          <p:cNvCxnSpPr>
            <a:endCxn id="450" idx="2"/>
          </p:cNvCxnSpPr>
          <p:nvPr/>
        </p:nvCxnSpPr>
        <p:spPr bwMode="auto">
          <a:xfrm flipH="1">
            <a:off x="4744616" y="3000400"/>
            <a:ext cx="669674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4" name="Straight Connector 273"/>
          <p:cNvCxnSpPr/>
          <p:nvPr/>
        </p:nvCxnSpPr>
        <p:spPr bwMode="auto">
          <a:xfrm flipV="1">
            <a:off x="4744616" y="2784376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78" name="Isosceles Triangle 277"/>
          <p:cNvSpPr/>
          <p:nvPr/>
        </p:nvSpPr>
        <p:spPr bwMode="auto">
          <a:xfrm rot="16200000">
            <a:off x="11117324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9" name="Isosceles Triangle 278"/>
          <p:cNvSpPr/>
          <p:nvPr/>
        </p:nvSpPr>
        <p:spPr bwMode="auto">
          <a:xfrm rot="5400000" flipH="1">
            <a:off x="478062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0" name="Isosceles Triangle 279"/>
          <p:cNvSpPr/>
          <p:nvPr/>
        </p:nvSpPr>
        <p:spPr bwMode="auto">
          <a:xfrm rot="5400000" flipH="1">
            <a:off x="4996644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Isosceles Triangle 280"/>
          <p:cNvSpPr/>
          <p:nvPr/>
        </p:nvSpPr>
        <p:spPr bwMode="auto">
          <a:xfrm rot="5400000" flipH="1">
            <a:off x="1054126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Isosceles Triangle 281"/>
          <p:cNvSpPr/>
          <p:nvPr/>
        </p:nvSpPr>
        <p:spPr bwMode="auto">
          <a:xfrm rot="16200000">
            <a:off x="10109212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Isosceles Triangle 282"/>
          <p:cNvSpPr/>
          <p:nvPr/>
        </p:nvSpPr>
        <p:spPr bwMode="auto">
          <a:xfrm rot="16200000">
            <a:off x="1090130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Isosceles Triangle 283"/>
          <p:cNvSpPr/>
          <p:nvPr/>
        </p:nvSpPr>
        <p:spPr bwMode="auto">
          <a:xfrm rot="5400000" flipH="1">
            <a:off x="7156884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5" name="Straight Connector 284"/>
          <p:cNvCxnSpPr/>
          <p:nvPr/>
        </p:nvCxnSpPr>
        <p:spPr bwMode="auto">
          <a:xfrm flipV="1">
            <a:off x="7192888" y="2784376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86" name="Isosceles Triangle 285"/>
          <p:cNvSpPr/>
          <p:nvPr/>
        </p:nvSpPr>
        <p:spPr bwMode="auto">
          <a:xfrm rot="16200000">
            <a:off x="9893188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6380801" y="2095654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S-EC1</a:t>
            </a:r>
            <a:endParaRPr lang="en-US" sz="1200" b="0" dirty="0" smtClean="0"/>
          </a:p>
        </p:txBody>
      </p:sp>
      <p:sp>
        <p:nvSpPr>
          <p:cNvPr id="288" name="TextBox 287"/>
          <p:cNvSpPr txBox="1"/>
          <p:nvPr/>
        </p:nvSpPr>
        <p:spPr>
          <a:xfrm>
            <a:off x="6380801" y="2239670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S-EC2</a:t>
            </a:r>
            <a:endParaRPr lang="en-US" sz="1200" b="0" dirty="0" smtClean="0"/>
          </a:p>
        </p:txBody>
      </p:sp>
      <p:sp>
        <p:nvSpPr>
          <p:cNvPr id="289" name="TextBox 288"/>
          <p:cNvSpPr txBox="1"/>
          <p:nvPr/>
        </p:nvSpPr>
        <p:spPr>
          <a:xfrm>
            <a:off x="6380801" y="2383686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S-EC3</a:t>
            </a:r>
            <a:endParaRPr lang="en-US" sz="1200" b="0" dirty="0" smtClean="0"/>
          </a:p>
        </p:txBody>
      </p:sp>
      <p:sp>
        <p:nvSpPr>
          <p:cNvPr id="290" name="TextBox 289"/>
          <p:cNvSpPr txBox="1"/>
          <p:nvPr/>
        </p:nvSpPr>
        <p:spPr>
          <a:xfrm>
            <a:off x="11657384" y="3330243"/>
            <a:ext cx="876843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err="1" smtClean="0"/>
              <a:t>LinkEC</a:t>
            </a:r>
            <a:r>
              <a:rPr lang="en-GB" sz="1600" dirty="0" smtClean="0"/>
              <a:t> s</a:t>
            </a:r>
            <a:endParaRPr lang="en-US" sz="1600" dirty="0" smtClean="0"/>
          </a:p>
        </p:txBody>
      </p:sp>
      <p:cxnSp>
        <p:nvCxnSpPr>
          <p:cNvPr id="291" name="Straight Connector 290"/>
          <p:cNvCxnSpPr/>
          <p:nvPr/>
        </p:nvCxnSpPr>
        <p:spPr bwMode="auto">
          <a:xfrm flipV="1">
            <a:off x="10361240" y="2712368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92" name="Straight Connector 291"/>
          <p:cNvCxnSpPr/>
          <p:nvPr/>
        </p:nvCxnSpPr>
        <p:spPr bwMode="auto">
          <a:xfrm flipV="1">
            <a:off x="10577264" y="2712368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1121879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295" name="TextBox 294"/>
          <p:cNvSpPr txBox="1"/>
          <p:nvPr/>
        </p:nvSpPr>
        <p:spPr>
          <a:xfrm>
            <a:off x="1100931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0</a:t>
            </a:r>
            <a:endParaRPr lang="en-US" sz="1100" b="0" dirty="0" smtClean="0"/>
          </a:p>
        </p:txBody>
      </p:sp>
      <p:sp>
        <p:nvSpPr>
          <p:cNvPr id="296" name="TextBox 295"/>
          <p:cNvSpPr txBox="1"/>
          <p:nvPr/>
        </p:nvSpPr>
        <p:spPr>
          <a:xfrm>
            <a:off x="48886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297" name="TextBox 296"/>
          <p:cNvSpPr txBox="1"/>
          <p:nvPr/>
        </p:nvSpPr>
        <p:spPr>
          <a:xfrm>
            <a:off x="510465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sp>
        <p:nvSpPr>
          <p:cNvPr id="298" name="TextBox 297"/>
          <p:cNvSpPr txBox="1"/>
          <p:nvPr/>
        </p:nvSpPr>
        <p:spPr>
          <a:xfrm>
            <a:off x="106427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0</a:t>
            </a:r>
            <a:endParaRPr lang="en-US" sz="1100" b="0" dirty="0" smtClean="0"/>
          </a:p>
        </p:txBody>
      </p:sp>
      <p:sp>
        <p:nvSpPr>
          <p:cNvPr id="299" name="TextBox 298"/>
          <p:cNvSpPr txBox="1"/>
          <p:nvPr/>
        </p:nvSpPr>
        <p:spPr>
          <a:xfrm>
            <a:off x="10217224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sp>
        <p:nvSpPr>
          <p:cNvPr id="300" name="TextBox 299"/>
          <p:cNvSpPr txBox="1"/>
          <p:nvPr/>
        </p:nvSpPr>
        <p:spPr>
          <a:xfrm>
            <a:off x="999466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301" name="TextBox 300"/>
          <p:cNvSpPr txBox="1"/>
          <p:nvPr/>
        </p:nvSpPr>
        <p:spPr>
          <a:xfrm>
            <a:off x="726489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302" name="Isosceles Triangle 301"/>
          <p:cNvSpPr/>
          <p:nvPr/>
        </p:nvSpPr>
        <p:spPr bwMode="auto">
          <a:xfrm rot="16200000">
            <a:off x="12269452" y="2172308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3" name="Isosceles Triangle 302"/>
          <p:cNvSpPr/>
          <p:nvPr/>
        </p:nvSpPr>
        <p:spPr bwMode="auto">
          <a:xfrm rot="16200000">
            <a:off x="12341460" y="2316324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4" name="Isosceles Triangle 303"/>
          <p:cNvSpPr/>
          <p:nvPr/>
        </p:nvSpPr>
        <p:spPr bwMode="auto">
          <a:xfrm rot="16200000">
            <a:off x="12413468" y="2460340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09" name="Straight Connector 308"/>
          <p:cNvCxnSpPr>
            <a:stCxn id="310" idx="0"/>
            <a:endCxn id="311" idx="0"/>
          </p:cNvCxnSpPr>
          <p:nvPr/>
        </p:nvCxnSpPr>
        <p:spPr bwMode="auto">
          <a:xfrm flipH="1">
            <a:off x="9281120" y="3432448"/>
            <a:ext cx="3600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0" name="Isosceles Triangle 309"/>
          <p:cNvSpPr/>
          <p:nvPr/>
        </p:nvSpPr>
        <p:spPr bwMode="auto">
          <a:xfrm rot="16200000">
            <a:off x="9605156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1" name="Isosceles Triangle 310"/>
          <p:cNvSpPr/>
          <p:nvPr/>
        </p:nvSpPr>
        <p:spPr bwMode="auto">
          <a:xfrm rot="5400000" flipH="1">
            <a:off x="9029092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4" name="Straight Connector 313"/>
          <p:cNvCxnSpPr/>
          <p:nvPr/>
        </p:nvCxnSpPr>
        <p:spPr bwMode="auto">
          <a:xfrm flipV="1">
            <a:off x="9857184" y="3144416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6" name="Straight Connector 315"/>
          <p:cNvCxnSpPr/>
          <p:nvPr/>
        </p:nvCxnSpPr>
        <p:spPr bwMode="auto">
          <a:xfrm flipV="1">
            <a:off x="9065096" y="3144416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7" name="Straight Connector 316"/>
          <p:cNvCxnSpPr>
            <a:stCxn id="318" idx="0"/>
            <a:endCxn id="319" idx="0"/>
          </p:cNvCxnSpPr>
          <p:nvPr/>
        </p:nvCxnSpPr>
        <p:spPr bwMode="auto">
          <a:xfrm flipH="1">
            <a:off x="7912968" y="3432448"/>
            <a:ext cx="3600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8" name="Isosceles Triangle 317"/>
          <p:cNvSpPr/>
          <p:nvPr/>
        </p:nvSpPr>
        <p:spPr bwMode="auto">
          <a:xfrm rot="16200000">
            <a:off x="8237004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9" name="Isosceles Triangle 318"/>
          <p:cNvSpPr/>
          <p:nvPr/>
        </p:nvSpPr>
        <p:spPr bwMode="auto">
          <a:xfrm rot="5400000" flipH="1">
            <a:off x="7660940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0" name="Straight Connector 319"/>
          <p:cNvCxnSpPr/>
          <p:nvPr/>
        </p:nvCxnSpPr>
        <p:spPr bwMode="auto">
          <a:xfrm flipV="1">
            <a:off x="8489032" y="3360440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21" name="Straight Connector 320"/>
          <p:cNvCxnSpPr/>
          <p:nvPr/>
        </p:nvCxnSpPr>
        <p:spPr bwMode="auto">
          <a:xfrm flipV="1">
            <a:off x="7696944" y="3360440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2" name="TextBox 321"/>
          <p:cNvSpPr txBox="1"/>
          <p:nvPr/>
        </p:nvSpPr>
        <p:spPr>
          <a:xfrm>
            <a:off x="7844751" y="2743726"/>
            <a:ext cx="5722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O-EC(3)</a:t>
            </a:r>
            <a:endParaRPr lang="en-US" sz="1200" b="0" dirty="0" smtClean="0"/>
          </a:p>
        </p:txBody>
      </p:sp>
      <p:sp>
        <p:nvSpPr>
          <p:cNvPr id="323" name="TextBox 322"/>
          <p:cNvSpPr txBox="1"/>
          <p:nvPr/>
        </p:nvSpPr>
        <p:spPr>
          <a:xfrm>
            <a:off x="6247625" y="2743726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SP-EC(4)</a:t>
            </a:r>
            <a:endParaRPr lang="en-US" sz="1200" b="0" dirty="0" smtClean="0"/>
          </a:p>
        </p:txBody>
      </p:sp>
      <p:sp>
        <p:nvSpPr>
          <p:cNvPr id="324" name="TextBox 323"/>
          <p:cNvSpPr txBox="1"/>
          <p:nvPr/>
        </p:nvSpPr>
        <p:spPr>
          <a:xfrm>
            <a:off x="10517025" y="3175774"/>
            <a:ext cx="71654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UNI-EC(0)</a:t>
            </a:r>
            <a:endParaRPr lang="en-US" sz="1200" b="0" dirty="0" smtClean="0"/>
          </a:p>
        </p:txBody>
      </p:sp>
      <p:sp>
        <p:nvSpPr>
          <p:cNvPr id="325" name="Isosceles Triangle 324"/>
          <p:cNvSpPr/>
          <p:nvPr/>
        </p:nvSpPr>
        <p:spPr bwMode="auto">
          <a:xfrm rot="16200000">
            <a:off x="3196444" y="2748373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7" name="Isosceles Triangle 326"/>
          <p:cNvSpPr/>
          <p:nvPr/>
        </p:nvSpPr>
        <p:spPr bwMode="auto">
          <a:xfrm rot="16200000">
            <a:off x="3196444" y="3252430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8" name="Straight Connector 327"/>
          <p:cNvCxnSpPr/>
          <p:nvPr/>
        </p:nvCxnSpPr>
        <p:spPr bwMode="auto">
          <a:xfrm flipV="1">
            <a:off x="3448472" y="1920280"/>
            <a:ext cx="0" cy="62646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32" name="TextBox 331"/>
          <p:cNvSpPr txBox="1"/>
          <p:nvPr/>
        </p:nvSpPr>
        <p:spPr>
          <a:xfrm>
            <a:off x="12370924" y="206429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33" name="TextBox 332"/>
          <p:cNvSpPr txBox="1"/>
          <p:nvPr/>
        </p:nvSpPr>
        <p:spPr>
          <a:xfrm>
            <a:off x="12442932" y="220831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34" name="TextBox 333"/>
          <p:cNvSpPr txBox="1"/>
          <p:nvPr/>
        </p:nvSpPr>
        <p:spPr>
          <a:xfrm>
            <a:off x="12521480" y="236071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grpSp>
        <p:nvGrpSpPr>
          <p:cNvPr id="10" name="Group 340"/>
          <p:cNvGrpSpPr/>
          <p:nvPr/>
        </p:nvGrpSpPr>
        <p:grpSpPr>
          <a:xfrm>
            <a:off x="4168552" y="2136304"/>
            <a:ext cx="144016" cy="288032"/>
            <a:chOff x="8993088" y="1344216"/>
            <a:chExt cx="144016" cy="288032"/>
          </a:xfrm>
        </p:grpSpPr>
        <p:sp>
          <p:nvSpPr>
            <p:cNvPr id="339" name="Flowchart: Delay 33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0" name="Flowchart: Delay 33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3" name="Group 341"/>
          <p:cNvGrpSpPr/>
          <p:nvPr/>
        </p:nvGrpSpPr>
        <p:grpSpPr>
          <a:xfrm>
            <a:off x="4168552" y="2288704"/>
            <a:ext cx="144016" cy="288032"/>
            <a:chOff x="8993088" y="1344216"/>
            <a:chExt cx="144016" cy="288032"/>
          </a:xfrm>
        </p:grpSpPr>
        <p:sp>
          <p:nvSpPr>
            <p:cNvPr id="343" name="Flowchart: Delay 342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4" name="Flowchart: Delay 343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4" name="Group 344"/>
          <p:cNvGrpSpPr/>
          <p:nvPr/>
        </p:nvGrpSpPr>
        <p:grpSpPr>
          <a:xfrm>
            <a:off x="4168552" y="2441104"/>
            <a:ext cx="144016" cy="288032"/>
            <a:chOff x="8993088" y="1344216"/>
            <a:chExt cx="144016" cy="288032"/>
          </a:xfrm>
        </p:grpSpPr>
        <p:sp>
          <p:nvSpPr>
            <p:cNvPr id="346" name="Flowchart: Delay 345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7" name="Flowchart: Delay 346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5" name="Group 347"/>
          <p:cNvGrpSpPr/>
          <p:nvPr/>
        </p:nvGrpSpPr>
        <p:grpSpPr>
          <a:xfrm>
            <a:off x="10361240" y="2856384"/>
            <a:ext cx="144016" cy="288032"/>
            <a:chOff x="8993088" y="1344216"/>
            <a:chExt cx="144016" cy="288032"/>
          </a:xfrm>
          <a:solidFill>
            <a:srgbClr val="CC00CC"/>
          </a:solidFill>
        </p:grpSpPr>
        <p:sp>
          <p:nvSpPr>
            <p:cNvPr id="349" name="Flowchart: Delay 34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0" name="Flowchart: Delay 34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51" name="TextBox 350"/>
          <p:cNvSpPr txBox="1"/>
          <p:nvPr/>
        </p:nvSpPr>
        <p:spPr>
          <a:xfrm>
            <a:off x="10433248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52" name="TextBox 351"/>
          <p:cNvSpPr txBox="1"/>
          <p:nvPr/>
        </p:nvSpPr>
        <p:spPr>
          <a:xfrm>
            <a:off x="4234020" y="196702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6</a:t>
            </a:r>
            <a:endParaRPr lang="en-US" sz="1100" b="0" dirty="0" smtClean="0"/>
          </a:p>
        </p:txBody>
      </p:sp>
      <p:cxnSp>
        <p:nvCxnSpPr>
          <p:cNvPr id="353" name="Straight Connector 352"/>
          <p:cNvCxnSpPr/>
          <p:nvPr/>
        </p:nvCxnSpPr>
        <p:spPr bwMode="auto">
          <a:xfrm flipV="1">
            <a:off x="4240560" y="1920280"/>
            <a:ext cx="0" cy="61206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70" name="TextBox 369"/>
          <p:cNvSpPr txBox="1"/>
          <p:nvPr/>
        </p:nvSpPr>
        <p:spPr>
          <a:xfrm>
            <a:off x="9076865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71" name="TextBox 370"/>
          <p:cNvSpPr txBox="1"/>
          <p:nvPr/>
        </p:nvSpPr>
        <p:spPr>
          <a:xfrm>
            <a:off x="7744691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72" name="TextBox 371"/>
          <p:cNvSpPr txBox="1"/>
          <p:nvPr/>
        </p:nvSpPr>
        <p:spPr>
          <a:xfrm>
            <a:off x="9706628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3" name="TextBox 372"/>
          <p:cNvSpPr txBox="1"/>
          <p:nvPr/>
        </p:nvSpPr>
        <p:spPr>
          <a:xfrm>
            <a:off x="9137104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4" name="TextBox 373"/>
          <p:cNvSpPr txBox="1"/>
          <p:nvPr/>
        </p:nvSpPr>
        <p:spPr>
          <a:xfrm>
            <a:off x="8345016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5" name="TextBox 374"/>
          <p:cNvSpPr txBox="1"/>
          <p:nvPr/>
        </p:nvSpPr>
        <p:spPr>
          <a:xfrm>
            <a:off x="7768952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grpSp>
        <p:nvGrpSpPr>
          <p:cNvPr id="36" name="Group 375"/>
          <p:cNvGrpSpPr/>
          <p:nvPr/>
        </p:nvGrpSpPr>
        <p:grpSpPr>
          <a:xfrm>
            <a:off x="6976864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77" name="Flowchart: Delay 37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8" name="Flowchart: Delay 37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79" name="TextBox 378"/>
          <p:cNvSpPr txBox="1"/>
          <p:nvPr/>
        </p:nvSpPr>
        <p:spPr>
          <a:xfrm>
            <a:off x="70423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cxnSp>
        <p:nvCxnSpPr>
          <p:cNvPr id="380" name="Straight Connector 379"/>
          <p:cNvCxnSpPr>
            <a:stCxn id="381" idx="0"/>
            <a:endCxn id="382" idx="0"/>
          </p:cNvCxnSpPr>
          <p:nvPr/>
        </p:nvCxnSpPr>
        <p:spPr bwMode="auto">
          <a:xfrm flipH="1">
            <a:off x="6400800" y="3432448"/>
            <a:ext cx="432048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1" name="Isosceles Triangle 380"/>
          <p:cNvSpPr/>
          <p:nvPr/>
        </p:nvSpPr>
        <p:spPr bwMode="auto">
          <a:xfrm rot="16200000">
            <a:off x="6796844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2" name="Isosceles Triangle 381"/>
          <p:cNvSpPr/>
          <p:nvPr/>
        </p:nvSpPr>
        <p:spPr bwMode="auto">
          <a:xfrm rot="5400000" flipH="1">
            <a:off x="6148772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3" name="TextBox 382"/>
          <p:cNvSpPr txBox="1"/>
          <p:nvPr/>
        </p:nvSpPr>
        <p:spPr>
          <a:xfrm>
            <a:off x="6268553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84" name="TextBox 383"/>
          <p:cNvSpPr txBox="1"/>
          <p:nvPr/>
        </p:nvSpPr>
        <p:spPr>
          <a:xfrm>
            <a:off x="6904856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85" name="TextBox 384"/>
          <p:cNvSpPr txBox="1"/>
          <p:nvPr/>
        </p:nvSpPr>
        <p:spPr>
          <a:xfrm>
            <a:off x="6328792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386" name="Straight Connector 385"/>
          <p:cNvCxnSpPr/>
          <p:nvPr/>
        </p:nvCxnSpPr>
        <p:spPr bwMode="auto">
          <a:xfrm flipV="1">
            <a:off x="6184776" y="3216424"/>
            <a:ext cx="0" cy="46805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89" name="Straight Connector 388"/>
          <p:cNvCxnSpPr/>
          <p:nvPr/>
        </p:nvCxnSpPr>
        <p:spPr bwMode="auto">
          <a:xfrm flipV="1">
            <a:off x="7048872" y="3216424"/>
            <a:ext cx="0" cy="46805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38" name="Group 389"/>
          <p:cNvGrpSpPr/>
          <p:nvPr/>
        </p:nvGrpSpPr>
        <p:grpSpPr>
          <a:xfrm>
            <a:off x="7552928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1" name="Flowchart: Delay 390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2" name="Flowchart: Delay 391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2" name="Group 392"/>
          <p:cNvGrpSpPr/>
          <p:nvPr/>
        </p:nvGrpSpPr>
        <p:grpSpPr>
          <a:xfrm>
            <a:off x="8489032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4" name="Flowchart: Delay 39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5" name="Flowchart: Delay 394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7" name="Group 395"/>
          <p:cNvGrpSpPr/>
          <p:nvPr/>
        </p:nvGrpSpPr>
        <p:grpSpPr>
          <a:xfrm>
            <a:off x="8921080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7" name="Flowchart: Delay 39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8" name="Flowchart: Delay 39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9" name="TextBox 398"/>
          <p:cNvSpPr txBox="1"/>
          <p:nvPr/>
        </p:nvSpPr>
        <p:spPr>
          <a:xfrm>
            <a:off x="7552928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00" name="TextBox 399"/>
          <p:cNvSpPr txBox="1"/>
          <p:nvPr/>
        </p:nvSpPr>
        <p:spPr>
          <a:xfrm>
            <a:off x="855450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01" name="TextBox 400"/>
          <p:cNvSpPr txBox="1"/>
          <p:nvPr/>
        </p:nvSpPr>
        <p:spPr>
          <a:xfrm>
            <a:off x="892108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grpSp>
        <p:nvGrpSpPr>
          <p:cNvPr id="48" name="Group 401"/>
          <p:cNvGrpSpPr/>
          <p:nvPr/>
        </p:nvGrpSpPr>
        <p:grpSpPr>
          <a:xfrm>
            <a:off x="5968752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03" name="Flowchart: Delay 402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4" name="Flowchart: Delay 403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5" name="TextBox 404"/>
          <p:cNvSpPr txBox="1"/>
          <p:nvPr/>
        </p:nvSpPr>
        <p:spPr>
          <a:xfrm>
            <a:off x="596875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grpSp>
        <p:nvGrpSpPr>
          <p:cNvPr id="56" name="Group 405"/>
          <p:cNvGrpSpPr/>
          <p:nvPr/>
        </p:nvGrpSpPr>
        <p:grpSpPr>
          <a:xfrm>
            <a:off x="9785176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07" name="Flowchart: Delay 40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8" name="Flowchart: Delay 40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9" name="TextBox 408"/>
          <p:cNvSpPr txBox="1"/>
          <p:nvPr/>
        </p:nvSpPr>
        <p:spPr>
          <a:xfrm>
            <a:off x="978517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grpSp>
        <p:nvGrpSpPr>
          <p:cNvPr id="58" name="Group 412"/>
          <p:cNvGrpSpPr/>
          <p:nvPr/>
        </p:nvGrpSpPr>
        <p:grpSpPr>
          <a:xfrm>
            <a:off x="2872408" y="2695600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14" name="Flowchart: Delay 41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5" name="Flowchart: Delay 414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60" name="Group 418"/>
          <p:cNvGrpSpPr/>
          <p:nvPr/>
        </p:nvGrpSpPr>
        <p:grpSpPr>
          <a:xfrm>
            <a:off x="2872408" y="321642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20" name="Flowchart: Delay 419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1" name="Flowchart: Delay 420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22" name="TextBox 421"/>
          <p:cNvSpPr txBox="1"/>
          <p:nvPr/>
        </p:nvSpPr>
        <p:spPr>
          <a:xfrm>
            <a:off x="2931336" y="252632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23" name="TextBox 422"/>
          <p:cNvSpPr txBox="1"/>
          <p:nvPr/>
        </p:nvSpPr>
        <p:spPr>
          <a:xfrm>
            <a:off x="3297916" y="2615099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24" name="Flowchart: Manual Operation 423"/>
          <p:cNvSpPr/>
          <p:nvPr/>
        </p:nvSpPr>
        <p:spPr bwMode="auto">
          <a:xfrm rot="5400000">
            <a:off x="3592488" y="2784376"/>
            <a:ext cx="432048" cy="144016"/>
          </a:xfrm>
          <a:prstGeom prst="flowChartManualOperati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b="0" dirty="0" smtClean="0">
                <a:latin typeface="Arial" charset="0"/>
              </a:rPr>
              <a:t>C</a:t>
            </a:r>
            <a:endParaRPr lang="en-US" sz="1100" b="0" dirty="0" smtClean="0">
              <a:latin typeface="Arial" charset="0"/>
            </a:endParaRPr>
          </a:p>
        </p:txBody>
      </p:sp>
      <p:sp>
        <p:nvSpPr>
          <p:cNvPr id="430" name="Flowchart: Manual Operation 429"/>
          <p:cNvSpPr/>
          <p:nvPr/>
        </p:nvSpPr>
        <p:spPr bwMode="auto">
          <a:xfrm rot="5400000">
            <a:off x="3592488" y="3288432"/>
            <a:ext cx="432048" cy="144016"/>
          </a:xfrm>
          <a:prstGeom prst="flowChartManualOperati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34" name="Straight Connector 433"/>
          <p:cNvCxnSpPr/>
          <p:nvPr/>
        </p:nvCxnSpPr>
        <p:spPr bwMode="auto">
          <a:xfrm>
            <a:off x="3952528" y="2280320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6" name="Straight Connector 435"/>
          <p:cNvCxnSpPr>
            <a:endCxn id="424" idx="0"/>
          </p:cNvCxnSpPr>
          <p:nvPr/>
        </p:nvCxnSpPr>
        <p:spPr bwMode="auto">
          <a:xfrm flipH="1">
            <a:off x="3880520" y="2856384"/>
            <a:ext cx="72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7" name="Straight Connector 436"/>
          <p:cNvCxnSpPr/>
          <p:nvPr/>
        </p:nvCxnSpPr>
        <p:spPr bwMode="auto">
          <a:xfrm>
            <a:off x="4024536" y="2424336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8" name="Straight Connector 437"/>
          <p:cNvCxnSpPr/>
          <p:nvPr/>
        </p:nvCxnSpPr>
        <p:spPr bwMode="auto">
          <a:xfrm flipH="1">
            <a:off x="3880520" y="3288432"/>
            <a:ext cx="1440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2" name="Straight Connector 441"/>
          <p:cNvCxnSpPr/>
          <p:nvPr/>
        </p:nvCxnSpPr>
        <p:spPr bwMode="auto">
          <a:xfrm>
            <a:off x="4096544" y="2568352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3" name="Straight Connector 442"/>
          <p:cNvCxnSpPr/>
          <p:nvPr/>
        </p:nvCxnSpPr>
        <p:spPr bwMode="auto">
          <a:xfrm flipH="1">
            <a:off x="3880520" y="3432448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5" name="TextBox 454"/>
          <p:cNvSpPr txBox="1"/>
          <p:nvPr/>
        </p:nvSpPr>
        <p:spPr>
          <a:xfrm>
            <a:off x="3686430" y="3597950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sp>
        <p:nvSpPr>
          <p:cNvPr id="458" name="TextBox 457"/>
          <p:cNvSpPr txBox="1"/>
          <p:nvPr/>
        </p:nvSpPr>
        <p:spPr>
          <a:xfrm>
            <a:off x="1783129" y="2671718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SP-EC(7)</a:t>
            </a:r>
            <a:endParaRPr lang="en-US" sz="1200" b="0" dirty="0" smtClean="0"/>
          </a:p>
        </p:txBody>
      </p:sp>
      <p:sp>
        <p:nvSpPr>
          <p:cNvPr id="459" name="TextBox 458"/>
          <p:cNvSpPr txBox="1"/>
          <p:nvPr/>
        </p:nvSpPr>
        <p:spPr>
          <a:xfrm>
            <a:off x="1783129" y="3175774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SP-EC(7)</a:t>
            </a:r>
            <a:endParaRPr lang="en-US" sz="1200" b="0" dirty="0" smtClean="0"/>
          </a:p>
        </p:txBody>
      </p:sp>
      <p:sp>
        <p:nvSpPr>
          <p:cNvPr id="460" name="TextBox 459"/>
          <p:cNvSpPr txBox="1"/>
          <p:nvPr/>
        </p:nvSpPr>
        <p:spPr>
          <a:xfrm>
            <a:off x="2937876" y="3072408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61" name="TextBox 460"/>
          <p:cNvSpPr txBox="1"/>
          <p:nvPr/>
        </p:nvSpPr>
        <p:spPr>
          <a:xfrm>
            <a:off x="3304456" y="314441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462" name="Straight Connector 461"/>
          <p:cNvCxnSpPr/>
          <p:nvPr/>
        </p:nvCxnSpPr>
        <p:spPr bwMode="auto">
          <a:xfrm flipH="1">
            <a:off x="784176" y="4080520"/>
            <a:ext cx="1296144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3" name="Isosceles Triangle 462"/>
          <p:cNvSpPr/>
          <p:nvPr/>
        </p:nvSpPr>
        <p:spPr bwMode="auto">
          <a:xfrm rot="16200000">
            <a:off x="1756284" y="3972508"/>
            <a:ext cx="288032" cy="216024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69" name="Straight Connector 468"/>
          <p:cNvCxnSpPr/>
          <p:nvPr/>
        </p:nvCxnSpPr>
        <p:spPr bwMode="auto">
          <a:xfrm flipV="1">
            <a:off x="2872408" y="3648472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72" name="Flowchart: Manual Operation 471"/>
          <p:cNvSpPr/>
          <p:nvPr/>
        </p:nvSpPr>
        <p:spPr bwMode="auto">
          <a:xfrm rot="5400000">
            <a:off x="2656384" y="3648472"/>
            <a:ext cx="288032" cy="144016"/>
          </a:xfrm>
          <a:prstGeom prst="flowChartManualOperat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b="0" dirty="0" smtClean="0">
                <a:latin typeface="Arial" charset="0"/>
              </a:rPr>
              <a:t>S</a:t>
            </a:r>
            <a:endParaRPr lang="en-US" sz="1100" b="0" dirty="0" smtClean="0">
              <a:latin typeface="Arial" charset="0"/>
            </a:endParaRPr>
          </a:p>
        </p:txBody>
      </p:sp>
      <p:cxnSp>
        <p:nvCxnSpPr>
          <p:cNvPr id="474" name="Straight Connector 473"/>
          <p:cNvCxnSpPr/>
          <p:nvPr/>
        </p:nvCxnSpPr>
        <p:spPr bwMode="auto">
          <a:xfrm>
            <a:off x="3088432" y="285638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5" name="Straight Connector 474"/>
          <p:cNvCxnSpPr/>
          <p:nvPr/>
        </p:nvCxnSpPr>
        <p:spPr bwMode="auto">
          <a:xfrm flipH="1">
            <a:off x="2872408" y="3720480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6" name="Straight Connector 475"/>
          <p:cNvCxnSpPr/>
          <p:nvPr/>
        </p:nvCxnSpPr>
        <p:spPr bwMode="auto">
          <a:xfrm>
            <a:off x="3160440" y="3360440"/>
            <a:ext cx="0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7" name="Straight Connector 476"/>
          <p:cNvCxnSpPr/>
          <p:nvPr/>
        </p:nvCxnSpPr>
        <p:spPr bwMode="auto">
          <a:xfrm flipH="1">
            <a:off x="2872408" y="400851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5" name="TextBox 484"/>
          <p:cNvSpPr txBox="1"/>
          <p:nvPr/>
        </p:nvSpPr>
        <p:spPr>
          <a:xfrm>
            <a:off x="2656384" y="4102006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sp>
        <p:nvSpPr>
          <p:cNvPr id="293" name="TextBox 292"/>
          <p:cNvSpPr txBox="1"/>
          <p:nvPr/>
        </p:nvSpPr>
        <p:spPr>
          <a:xfrm>
            <a:off x="4312563" y="840160"/>
            <a:ext cx="756084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u="sng" dirty="0" smtClean="0"/>
              <a:t>Example 1</a:t>
            </a:r>
            <a:r>
              <a:rPr lang="en-GB" sz="2000" dirty="0" smtClean="0"/>
              <a:t> with </a:t>
            </a:r>
            <a:r>
              <a:rPr lang="en-GB" sz="2000" dirty="0" smtClean="0">
                <a:solidFill>
                  <a:srgbClr val="FFCCFF"/>
                </a:solidFill>
              </a:rPr>
              <a:t>3 C-VLAN </a:t>
            </a:r>
            <a:r>
              <a:rPr lang="en-GB" sz="2000" dirty="0" err="1" smtClean="0">
                <a:solidFill>
                  <a:srgbClr val="FFCCFF"/>
                </a:solidFill>
              </a:rPr>
              <a:t>EVCs</a:t>
            </a:r>
            <a:r>
              <a:rPr lang="en-GB" sz="2000" dirty="0" smtClean="0">
                <a:solidFill>
                  <a:srgbClr val="FFCCFF"/>
                </a:solidFill>
              </a:rPr>
              <a:t> (S-EC1..3) between UNI ports </a:t>
            </a:r>
            <a:r>
              <a:rPr lang="en-GB" sz="2000" dirty="0" smtClean="0"/>
              <a:t>and </a:t>
            </a:r>
            <a:r>
              <a:rPr lang="en-GB" sz="2000" dirty="0" smtClean="0">
                <a:solidFill>
                  <a:srgbClr val="CC00CC"/>
                </a:solidFill>
              </a:rPr>
              <a:t>1 port-based EVC (S-EC4) between RUNI and VUNI</a:t>
            </a:r>
            <a:endParaRPr lang="en-US" sz="2000" dirty="0" smtClean="0">
              <a:solidFill>
                <a:srgbClr val="CC00CC"/>
              </a:solidFill>
            </a:endParaRPr>
          </a:p>
        </p:txBody>
      </p:sp>
      <p:cxnSp>
        <p:nvCxnSpPr>
          <p:cNvPr id="313" name="Straight Connector 312"/>
          <p:cNvCxnSpPr>
            <a:stCxn id="117" idx="0"/>
            <a:endCxn id="430" idx="3"/>
          </p:cNvCxnSpPr>
          <p:nvPr/>
        </p:nvCxnSpPr>
        <p:spPr bwMode="auto">
          <a:xfrm flipH="1" flipV="1">
            <a:off x="3808512" y="3533259"/>
            <a:ext cx="324036" cy="14833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9" name="TextBox 328"/>
          <p:cNvSpPr txBox="1"/>
          <p:nvPr/>
        </p:nvSpPr>
        <p:spPr>
          <a:xfrm>
            <a:off x="7192888" y="8094384"/>
            <a:ext cx="2376264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 network technologies are: PBB(TE), MPLS-TP, SDH, OTN</a:t>
            </a:r>
            <a:endParaRPr lang="en-US" sz="1400" b="0" dirty="0" smtClean="0"/>
          </a:p>
        </p:txBody>
      </p:sp>
      <p:cxnSp>
        <p:nvCxnSpPr>
          <p:cNvPr id="330" name="Straight Arrow Connector 329"/>
          <p:cNvCxnSpPr>
            <a:stCxn id="46" idx="2"/>
            <a:endCxn id="329" idx="0"/>
          </p:cNvCxnSpPr>
          <p:nvPr/>
        </p:nvCxnSpPr>
        <p:spPr bwMode="auto">
          <a:xfrm flipH="1">
            <a:off x="8381020" y="7572618"/>
            <a:ext cx="203474" cy="5217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68" name="Isosceles Triangle 367"/>
          <p:cNvSpPr/>
          <p:nvPr/>
        </p:nvSpPr>
        <p:spPr bwMode="auto">
          <a:xfrm rot="16200000">
            <a:off x="11333348" y="2460340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9" name="Isosceles Triangle 368"/>
          <p:cNvSpPr/>
          <p:nvPr/>
        </p:nvSpPr>
        <p:spPr bwMode="auto">
          <a:xfrm rot="16200000">
            <a:off x="11333348" y="2316324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7" name="Isosceles Triangle 386"/>
          <p:cNvSpPr/>
          <p:nvPr/>
        </p:nvSpPr>
        <p:spPr bwMode="auto">
          <a:xfrm rot="16200000">
            <a:off x="11333348" y="2172308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8" name="TextBox 387"/>
          <p:cNvSpPr txBox="1"/>
          <p:nvPr/>
        </p:nvSpPr>
        <p:spPr>
          <a:xfrm>
            <a:off x="11434820" y="2039035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6</a:t>
            </a:r>
            <a:endParaRPr lang="en-US" sz="1100" b="0" dirty="0" smtClean="0"/>
          </a:p>
        </p:txBody>
      </p:sp>
      <p:sp>
        <p:nvSpPr>
          <p:cNvPr id="410" name="TextBox 409"/>
          <p:cNvSpPr txBox="1"/>
          <p:nvPr/>
        </p:nvSpPr>
        <p:spPr>
          <a:xfrm>
            <a:off x="11657384" y="2280320"/>
            <a:ext cx="122790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C-VLAN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411" name="TextBox 410"/>
          <p:cNvSpPr txBox="1"/>
          <p:nvPr/>
        </p:nvSpPr>
        <p:spPr>
          <a:xfrm>
            <a:off x="208112" y="2970203"/>
            <a:ext cx="121668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S-VLAN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416" name="TextBox 415"/>
          <p:cNvSpPr txBox="1"/>
          <p:nvPr/>
        </p:nvSpPr>
        <p:spPr>
          <a:xfrm>
            <a:off x="208112" y="3762291"/>
            <a:ext cx="122790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B-VLAN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417" name="TextBox 416"/>
          <p:cNvSpPr txBox="1"/>
          <p:nvPr/>
        </p:nvSpPr>
        <p:spPr>
          <a:xfrm rot="5400000">
            <a:off x="10937304" y="3391798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418" name="TextBox 417"/>
          <p:cNvSpPr txBox="1"/>
          <p:nvPr/>
        </p:nvSpPr>
        <p:spPr>
          <a:xfrm>
            <a:off x="7892968" y="2568352"/>
            <a:ext cx="45204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S-EC4</a:t>
            </a:r>
            <a:endParaRPr lang="en-US" sz="1200" b="0" dirty="0" smtClean="0"/>
          </a:p>
        </p:txBody>
      </p:sp>
      <p:cxnSp>
        <p:nvCxnSpPr>
          <p:cNvPr id="425" name="Straight Connector 424"/>
          <p:cNvCxnSpPr/>
          <p:nvPr/>
        </p:nvCxnSpPr>
        <p:spPr bwMode="auto">
          <a:xfrm>
            <a:off x="5104656" y="4728592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6" name="Straight Connector 425"/>
          <p:cNvCxnSpPr/>
          <p:nvPr/>
        </p:nvCxnSpPr>
        <p:spPr bwMode="auto">
          <a:xfrm>
            <a:off x="5134346" y="4728592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39" name="TextBox 438"/>
          <p:cNvSpPr txBox="1"/>
          <p:nvPr/>
        </p:nvSpPr>
        <p:spPr>
          <a:xfrm>
            <a:off x="4808735" y="4420815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cxnSp>
        <p:nvCxnSpPr>
          <p:cNvPr id="440" name="Straight Connector 439"/>
          <p:cNvCxnSpPr/>
          <p:nvPr/>
        </p:nvCxnSpPr>
        <p:spPr bwMode="auto">
          <a:xfrm>
            <a:off x="6616824" y="6096744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1" name="Straight Connector 440"/>
          <p:cNvCxnSpPr/>
          <p:nvPr/>
        </p:nvCxnSpPr>
        <p:spPr bwMode="auto">
          <a:xfrm>
            <a:off x="6646514" y="6096744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44" name="TextBox 443"/>
          <p:cNvSpPr txBox="1"/>
          <p:nvPr/>
        </p:nvSpPr>
        <p:spPr>
          <a:xfrm>
            <a:off x="6328792" y="5808712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sp>
        <p:nvSpPr>
          <p:cNvPr id="451" name="Rectangle 450"/>
          <p:cNvSpPr/>
          <p:nvPr/>
        </p:nvSpPr>
        <p:spPr bwMode="auto">
          <a:xfrm>
            <a:off x="3304456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52" name="Straight Connector 451"/>
          <p:cNvCxnSpPr>
            <a:stCxn id="451" idx="3"/>
            <a:endCxn id="63" idx="1"/>
          </p:cNvCxnSpPr>
          <p:nvPr/>
        </p:nvCxnSpPr>
        <p:spPr bwMode="auto">
          <a:xfrm>
            <a:off x="3664496" y="7572908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5" name="TextBox 304"/>
          <p:cNvSpPr txBox="1"/>
          <p:nvPr/>
        </p:nvSpPr>
        <p:spPr>
          <a:xfrm>
            <a:off x="1072208" y="5832519"/>
            <a:ext cx="1368152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/>
              <a:t>with or without B-VLAN</a:t>
            </a:r>
            <a:endParaRPr lang="en-US" sz="2000" dirty="0" smtClean="0"/>
          </a:p>
        </p:txBody>
      </p:sp>
      <p:cxnSp>
        <p:nvCxnSpPr>
          <p:cNvPr id="306" name="Straight Connector 305"/>
          <p:cNvCxnSpPr>
            <a:stCxn id="315" idx="2"/>
          </p:cNvCxnSpPr>
          <p:nvPr/>
        </p:nvCxnSpPr>
        <p:spPr bwMode="auto">
          <a:xfrm flipH="1">
            <a:off x="712169" y="4584576"/>
            <a:ext cx="576063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7" name="Isosceles Triangle 306"/>
          <p:cNvSpPr/>
          <p:nvPr/>
        </p:nvSpPr>
        <p:spPr bwMode="auto">
          <a:xfrm rot="16200000">
            <a:off x="976689" y="4476564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8" name="TextBox 307"/>
          <p:cNvSpPr txBox="1"/>
          <p:nvPr/>
        </p:nvSpPr>
        <p:spPr>
          <a:xfrm>
            <a:off x="424136" y="4662681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12" name="TextBox 311"/>
          <p:cNvSpPr txBox="1"/>
          <p:nvPr/>
        </p:nvSpPr>
        <p:spPr>
          <a:xfrm>
            <a:off x="1156709" y="4343291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15" name="Flowchart: Manual Operation 314"/>
          <p:cNvSpPr/>
          <p:nvPr/>
        </p:nvSpPr>
        <p:spPr bwMode="auto">
          <a:xfrm rot="5400000">
            <a:off x="1144216" y="4512568"/>
            <a:ext cx="432048" cy="144016"/>
          </a:xfrm>
          <a:prstGeom prst="flowChartManualOperation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b="0" dirty="0" smtClean="0">
                <a:latin typeface="Arial" charset="0"/>
              </a:rPr>
              <a:t>B</a:t>
            </a:r>
            <a:endParaRPr lang="en-US" sz="1100" b="0" dirty="0" smtClean="0">
              <a:latin typeface="Arial" charset="0"/>
            </a:endParaRPr>
          </a:p>
        </p:txBody>
      </p:sp>
      <p:cxnSp>
        <p:nvCxnSpPr>
          <p:cNvPr id="326" name="Straight Connector 325"/>
          <p:cNvCxnSpPr/>
          <p:nvPr/>
        </p:nvCxnSpPr>
        <p:spPr bwMode="auto">
          <a:xfrm flipH="1">
            <a:off x="1444741" y="4440560"/>
            <a:ext cx="72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1" name="Straight Connector 330"/>
          <p:cNvCxnSpPr/>
          <p:nvPr/>
        </p:nvCxnSpPr>
        <p:spPr bwMode="auto">
          <a:xfrm flipH="1">
            <a:off x="1444741" y="4512568"/>
            <a:ext cx="13152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5" name="Straight Connector 334"/>
          <p:cNvCxnSpPr/>
          <p:nvPr/>
        </p:nvCxnSpPr>
        <p:spPr bwMode="auto">
          <a:xfrm flipH="1">
            <a:off x="1444741" y="4584576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6" name="Straight Connector 335"/>
          <p:cNvCxnSpPr/>
          <p:nvPr/>
        </p:nvCxnSpPr>
        <p:spPr bwMode="auto">
          <a:xfrm flipH="1">
            <a:off x="1444741" y="4656584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7" name="Straight Connector 336"/>
          <p:cNvCxnSpPr/>
          <p:nvPr/>
        </p:nvCxnSpPr>
        <p:spPr bwMode="auto">
          <a:xfrm flipH="1">
            <a:off x="1444741" y="4728592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8" name="TextBox 337"/>
          <p:cNvSpPr txBox="1"/>
          <p:nvPr/>
        </p:nvSpPr>
        <p:spPr>
          <a:xfrm>
            <a:off x="1228717" y="4822086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sp>
        <p:nvSpPr>
          <p:cNvPr id="358" name="Flowchart: Manual Operation 357"/>
          <p:cNvSpPr/>
          <p:nvPr/>
        </p:nvSpPr>
        <p:spPr bwMode="auto">
          <a:xfrm rot="5400000">
            <a:off x="2656384" y="3936504"/>
            <a:ext cx="288032" cy="144016"/>
          </a:xfrm>
          <a:prstGeom prst="flowChartManualOperat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b="0" dirty="0" smtClean="0">
                <a:latin typeface="Arial" charset="0"/>
              </a:rPr>
              <a:t>S</a:t>
            </a:r>
            <a:endParaRPr lang="en-US" sz="1100" b="0" dirty="0" smtClean="0">
              <a:latin typeface="Arial" charset="0"/>
            </a:endParaRPr>
          </a:p>
        </p:txBody>
      </p:sp>
      <p:sp>
        <p:nvSpPr>
          <p:cNvPr id="396" name="TextBox 395"/>
          <p:cNvSpPr txBox="1"/>
          <p:nvPr/>
        </p:nvSpPr>
        <p:spPr>
          <a:xfrm>
            <a:off x="1144216" y="3864496"/>
            <a:ext cx="5722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O-EC(7)</a:t>
            </a:r>
            <a:endParaRPr lang="en-US" sz="1200" b="0" dirty="0" smtClean="0"/>
          </a:p>
        </p:txBody>
      </p:sp>
      <p:cxnSp>
        <p:nvCxnSpPr>
          <p:cNvPr id="406" name="Straight Connector 405"/>
          <p:cNvCxnSpPr>
            <a:stCxn id="472" idx="2"/>
          </p:cNvCxnSpPr>
          <p:nvPr/>
        </p:nvCxnSpPr>
        <p:spPr bwMode="auto">
          <a:xfrm flipH="1">
            <a:off x="2224336" y="3720480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3" name="Straight Connector 412"/>
          <p:cNvCxnSpPr>
            <a:stCxn id="358" idx="2"/>
          </p:cNvCxnSpPr>
          <p:nvPr/>
        </p:nvCxnSpPr>
        <p:spPr bwMode="auto">
          <a:xfrm flipH="1">
            <a:off x="2224336" y="4008512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9" name="Straight Connector 418"/>
          <p:cNvCxnSpPr/>
          <p:nvPr/>
        </p:nvCxnSpPr>
        <p:spPr bwMode="auto">
          <a:xfrm flipH="1">
            <a:off x="2224336" y="4296544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7" name="Straight Connector 426"/>
          <p:cNvCxnSpPr/>
          <p:nvPr/>
        </p:nvCxnSpPr>
        <p:spPr bwMode="auto">
          <a:xfrm flipH="1">
            <a:off x="2224336" y="4368552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8" name="Straight Connector 427"/>
          <p:cNvCxnSpPr/>
          <p:nvPr/>
        </p:nvCxnSpPr>
        <p:spPr bwMode="auto">
          <a:xfrm flipH="1">
            <a:off x="2224336" y="4440560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9" name="Straight Connector 428"/>
          <p:cNvCxnSpPr/>
          <p:nvPr/>
        </p:nvCxnSpPr>
        <p:spPr bwMode="auto">
          <a:xfrm flipV="1">
            <a:off x="2224336" y="4080520"/>
            <a:ext cx="0" cy="38884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45" name="TextBox 444"/>
          <p:cNvSpPr txBox="1"/>
          <p:nvPr/>
        </p:nvSpPr>
        <p:spPr>
          <a:xfrm>
            <a:off x="1857756" y="3839235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57" name="TextBox 456"/>
          <p:cNvSpPr txBox="1"/>
          <p:nvPr/>
        </p:nvSpPr>
        <p:spPr>
          <a:xfrm>
            <a:off x="2384382" y="4631323"/>
            <a:ext cx="344646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c6.10</a:t>
            </a:r>
            <a:endParaRPr lang="en-US" sz="1100" b="0" dirty="0" smtClean="0"/>
          </a:p>
        </p:txBody>
      </p:sp>
      <p:sp>
        <p:nvSpPr>
          <p:cNvPr id="464" name="TextBox 463"/>
          <p:cNvSpPr txBox="1"/>
          <p:nvPr/>
        </p:nvSpPr>
        <p:spPr>
          <a:xfrm>
            <a:off x="1952334" y="4631323"/>
            <a:ext cx="344646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c6.11</a:t>
            </a:r>
            <a:endParaRPr lang="en-US" sz="1100" b="0" dirty="0" smtClean="0"/>
          </a:p>
        </p:txBody>
      </p:sp>
      <p:cxnSp>
        <p:nvCxnSpPr>
          <p:cNvPr id="467" name="Straight Connector 466"/>
          <p:cNvCxnSpPr/>
          <p:nvPr/>
        </p:nvCxnSpPr>
        <p:spPr bwMode="auto">
          <a:xfrm flipV="1">
            <a:off x="1504256" y="4368552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71" name="Straight Connector 470"/>
          <p:cNvCxnSpPr/>
          <p:nvPr/>
        </p:nvCxnSpPr>
        <p:spPr bwMode="auto">
          <a:xfrm>
            <a:off x="1504256" y="4080520"/>
            <a:ext cx="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0" name="TextBox 479"/>
          <p:cNvSpPr txBox="1"/>
          <p:nvPr/>
        </p:nvSpPr>
        <p:spPr>
          <a:xfrm>
            <a:off x="208112" y="4343291"/>
            <a:ext cx="763029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Link EC</a:t>
            </a:r>
            <a:endParaRPr lang="en-US" sz="1600" dirty="0" smtClean="0"/>
          </a:p>
        </p:txBody>
      </p:sp>
      <p:sp>
        <p:nvSpPr>
          <p:cNvPr id="481" name="TextBox 480"/>
          <p:cNvSpPr txBox="1"/>
          <p:nvPr/>
        </p:nvSpPr>
        <p:spPr>
          <a:xfrm>
            <a:off x="208112" y="2280320"/>
            <a:ext cx="122790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C-VLAN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486" name="TextBox 485"/>
          <p:cNvSpPr txBox="1"/>
          <p:nvPr/>
        </p:nvSpPr>
        <p:spPr>
          <a:xfrm>
            <a:off x="-7912" y="1910988"/>
            <a:ext cx="223224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b="0" dirty="0" smtClean="0"/>
              <a:t>with B-VLAN</a:t>
            </a:r>
            <a:endParaRPr lang="en-US" sz="1600" b="0" dirty="0" smtClean="0"/>
          </a:p>
        </p:txBody>
      </p:sp>
      <p:sp>
        <p:nvSpPr>
          <p:cNvPr id="487" name="TextBox 486"/>
          <p:cNvSpPr txBox="1"/>
          <p:nvPr/>
        </p:nvSpPr>
        <p:spPr>
          <a:xfrm>
            <a:off x="11658810" y="2733274"/>
            <a:ext cx="934678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GB" sz="1600" dirty="0" smtClean="0"/>
              <a:t>S-VLAN</a:t>
            </a:r>
          </a:p>
          <a:p>
            <a:r>
              <a:rPr lang="en-GB" sz="1600" dirty="0" smtClean="0"/>
              <a:t>/Link EC</a:t>
            </a:r>
            <a:endParaRPr lang="en-US" sz="1600" dirty="0" smtClean="0"/>
          </a:p>
        </p:txBody>
      </p:sp>
      <p:grpSp>
        <p:nvGrpSpPr>
          <p:cNvPr id="490" name="Group 412"/>
          <p:cNvGrpSpPr/>
          <p:nvPr/>
        </p:nvGrpSpPr>
        <p:grpSpPr>
          <a:xfrm>
            <a:off x="1648272" y="3936504"/>
            <a:ext cx="144016" cy="288032"/>
            <a:chOff x="8993088" y="1344216"/>
            <a:chExt cx="144016" cy="288032"/>
          </a:xfrm>
          <a:solidFill>
            <a:srgbClr val="00B050"/>
          </a:solidFill>
        </p:grpSpPr>
        <p:sp>
          <p:nvSpPr>
            <p:cNvPr id="491" name="Flowchart: Delay 490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2" name="Flowchart: Delay 491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41" name="Rectangle 340"/>
          <p:cNvSpPr/>
          <p:nvPr/>
        </p:nvSpPr>
        <p:spPr bwMode="auto">
          <a:xfrm>
            <a:off x="2080320" y="3576464"/>
            <a:ext cx="144016" cy="100811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2" name="Straight Connector 341"/>
          <p:cNvCxnSpPr/>
          <p:nvPr/>
        </p:nvCxnSpPr>
        <p:spPr bwMode="auto">
          <a:xfrm flipH="1">
            <a:off x="784176" y="3745741"/>
            <a:ext cx="1296144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5" name="Isosceles Triangle 344"/>
          <p:cNvSpPr/>
          <p:nvPr/>
        </p:nvSpPr>
        <p:spPr bwMode="auto">
          <a:xfrm rot="16200000">
            <a:off x="1756284" y="3637729"/>
            <a:ext cx="288032" cy="216024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8" name="TextBox 347"/>
          <p:cNvSpPr txBox="1"/>
          <p:nvPr/>
        </p:nvSpPr>
        <p:spPr>
          <a:xfrm>
            <a:off x="1144216" y="3529717"/>
            <a:ext cx="5722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O-EC(7)</a:t>
            </a:r>
            <a:endParaRPr lang="en-US" sz="1200" b="0" dirty="0" smtClean="0"/>
          </a:p>
        </p:txBody>
      </p:sp>
      <p:sp>
        <p:nvSpPr>
          <p:cNvPr id="354" name="TextBox 353"/>
          <p:cNvSpPr txBox="1"/>
          <p:nvPr/>
        </p:nvSpPr>
        <p:spPr>
          <a:xfrm>
            <a:off x="1857756" y="350445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grpSp>
        <p:nvGrpSpPr>
          <p:cNvPr id="355" name="Group 412"/>
          <p:cNvGrpSpPr/>
          <p:nvPr/>
        </p:nvGrpSpPr>
        <p:grpSpPr>
          <a:xfrm>
            <a:off x="1648272" y="3601725"/>
            <a:ext cx="144016" cy="288032"/>
            <a:chOff x="8993088" y="1344216"/>
            <a:chExt cx="144016" cy="288032"/>
          </a:xfrm>
          <a:solidFill>
            <a:srgbClr val="00B050"/>
          </a:solidFill>
        </p:grpSpPr>
        <p:sp>
          <p:nvSpPr>
            <p:cNvPr id="359" name="Flowchart: Delay 35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60" name="Flowchart: Delay 35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cxnSp>
        <p:nvCxnSpPr>
          <p:cNvPr id="361" name="Straight Connector 360"/>
          <p:cNvCxnSpPr/>
          <p:nvPr/>
        </p:nvCxnSpPr>
        <p:spPr bwMode="auto">
          <a:xfrm>
            <a:off x="1576264" y="3720480"/>
            <a:ext cx="0" cy="7920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5" name="Rectangle 364"/>
          <p:cNvSpPr/>
          <p:nvPr/>
        </p:nvSpPr>
        <p:spPr bwMode="auto">
          <a:xfrm>
            <a:off x="2440360" y="3576464"/>
            <a:ext cx="144016" cy="100811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DA/SA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0" name="Rectangle 389"/>
          <p:cNvSpPr/>
          <p:nvPr/>
        </p:nvSpPr>
        <p:spPr bwMode="auto">
          <a:xfrm>
            <a:off x="3232448" y="6528792"/>
            <a:ext cx="1728192" cy="79208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93" name="Straight Arrow Connector 392"/>
          <p:cNvCxnSpPr>
            <a:stCxn id="232" idx="2"/>
            <a:endCxn id="390" idx="0"/>
          </p:cNvCxnSpPr>
          <p:nvPr/>
        </p:nvCxnSpPr>
        <p:spPr bwMode="auto">
          <a:xfrm>
            <a:off x="3988532" y="4377844"/>
            <a:ext cx="108012" cy="21509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432" name="Rectangle 431"/>
          <p:cNvSpPr/>
          <p:nvPr/>
        </p:nvSpPr>
        <p:spPr bwMode="auto">
          <a:xfrm>
            <a:off x="11225336" y="6960840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3" name="Rectangle 432"/>
          <p:cNvSpPr/>
          <p:nvPr/>
        </p:nvSpPr>
        <p:spPr bwMode="auto">
          <a:xfrm>
            <a:off x="11801400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5" name="Rectangle 434"/>
          <p:cNvSpPr/>
          <p:nvPr/>
        </p:nvSpPr>
        <p:spPr bwMode="auto">
          <a:xfrm>
            <a:off x="11225336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6" name="Rectangle 445"/>
          <p:cNvSpPr/>
          <p:nvPr/>
        </p:nvSpPr>
        <p:spPr bwMode="auto">
          <a:xfrm>
            <a:off x="11801400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7" name="Rectangle 446"/>
          <p:cNvSpPr/>
          <p:nvPr/>
        </p:nvSpPr>
        <p:spPr bwMode="auto">
          <a:xfrm>
            <a:off x="11585376" y="6960840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0" name="Flowchart: Manual Operation 449"/>
          <p:cNvSpPr/>
          <p:nvPr/>
        </p:nvSpPr>
        <p:spPr bwMode="auto">
          <a:xfrm rot="16200000" flipH="1">
            <a:off x="4456584" y="2928392"/>
            <a:ext cx="432048" cy="144016"/>
          </a:xfrm>
          <a:prstGeom prst="flowChartManualOperati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54" name="Straight Connector 453"/>
          <p:cNvCxnSpPr/>
          <p:nvPr/>
        </p:nvCxnSpPr>
        <p:spPr bwMode="auto">
          <a:xfrm flipH="1">
            <a:off x="4528592" y="2280320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5" name="Straight Connector 464"/>
          <p:cNvCxnSpPr/>
          <p:nvPr/>
        </p:nvCxnSpPr>
        <p:spPr bwMode="auto">
          <a:xfrm>
            <a:off x="4456584" y="2424336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6" name="Straight Connector 465"/>
          <p:cNvCxnSpPr/>
          <p:nvPr/>
        </p:nvCxnSpPr>
        <p:spPr bwMode="auto">
          <a:xfrm>
            <a:off x="4384576" y="2568352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8" name="Straight Connector 477"/>
          <p:cNvCxnSpPr/>
          <p:nvPr/>
        </p:nvCxnSpPr>
        <p:spPr bwMode="auto">
          <a:xfrm flipH="1">
            <a:off x="4528592" y="2856384"/>
            <a:ext cx="72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9" name="Straight Connector 478"/>
          <p:cNvCxnSpPr/>
          <p:nvPr/>
        </p:nvCxnSpPr>
        <p:spPr bwMode="auto">
          <a:xfrm flipH="1">
            <a:off x="4456584" y="3000400"/>
            <a:ext cx="1440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2" name="Straight Connector 481"/>
          <p:cNvCxnSpPr/>
          <p:nvPr/>
        </p:nvCxnSpPr>
        <p:spPr bwMode="auto">
          <a:xfrm flipH="1">
            <a:off x="4384576" y="3144416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3" name="TextBox 482"/>
          <p:cNvSpPr txBox="1"/>
          <p:nvPr/>
        </p:nvSpPr>
        <p:spPr>
          <a:xfrm>
            <a:off x="4528592" y="3216424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sp>
        <p:nvSpPr>
          <p:cNvPr id="484" name="TextBox 483"/>
          <p:cNvSpPr txBox="1"/>
          <p:nvPr/>
        </p:nvSpPr>
        <p:spPr>
          <a:xfrm>
            <a:off x="3826552" y="7816225"/>
            <a:ext cx="142212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dirty="0" smtClean="0">
                <a:solidFill>
                  <a:srgbClr val="FF0000"/>
                </a:solidFill>
              </a:rPr>
              <a:t>CVID Forwarding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cxnSp>
        <p:nvCxnSpPr>
          <p:cNvPr id="489" name="Straight Arrow Connector 488"/>
          <p:cNvCxnSpPr>
            <a:stCxn id="484" idx="0"/>
            <a:endCxn id="98" idx="2"/>
          </p:cNvCxnSpPr>
          <p:nvPr/>
        </p:nvCxnSpPr>
        <p:spPr bwMode="auto">
          <a:xfrm flipH="1" flipV="1">
            <a:off x="4420580" y="7248872"/>
            <a:ext cx="117032" cy="5673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493" name="Straight Arrow Connector 492"/>
          <p:cNvCxnSpPr>
            <a:stCxn id="484" idx="0"/>
            <a:endCxn id="115" idx="2"/>
          </p:cNvCxnSpPr>
          <p:nvPr/>
        </p:nvCxnSpPr>
        <p:spPr bwMode="auto">
          <a:xfrm flipH="1" flipV="1">
            <a:off x="4420580" y="5664696"/>
            <a:ext cx="117032" cy="21515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62" name="TextBox 361"/>
          <p:cNvSpPr txBox="1"/>
          <p:nvPr/>
        </p:nvSpPr>
        <p:spPr>
          <a:xfrm>
            <a:off x="2512368" y="8509303"/>
            <a:ext cx="1800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/>
              <a:t>VUNI Operator</a:t>
            </a:r>
          </a:p>
          <a:p>
            <a:pPr algn="ctr"/>
            <a:r>
              <a:rPr lang="en-GB" sz="1400" dirty="0" smtClean="0"/>
              <a:t>(e.g. PBN, PBBN)</a:t>
            </a:r>
            <a:endParaRPr lang="en-US" sz="1400" dirty="0" smtClean="0"/>
          </a:p>
        </p:txBody>
      </p:sp>
      <p:sp>
        <p:nvSpPr>
          <p:cNvPr id="363" name="TextBox 362"/>
          <p:cNvSpPr txBox="1"/>
          <p:nvPr/>
        </p:nvSpPr>
        <p:spPr>
          <a:xfrm>
            <a:off x="4456584" y="8886472"/>
            <a:ext cx="2376264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 network technologies are: PBB-TE, MPLS-TP, SDH, OTN</a:t>
            </a:r>
            <a:endParaRPr lang="en-US" sz="1400" b="0" dirty="0" smtClean="0"/>
          </a:p>
        </p:txBody>
      </p:sp>
      <p:cxnSp>
        <p:nvCxnSpPr>
          <p:cNvPr id="364" name="Straight Arrow Connector 363"/>
          <p:cNvCxnSpPr>
            <a:stCxn id="362" idx="2"/>
            <a:endCxn id="363" idx="1"/>
          </p:cNvCxnSpPr>
          <p:nvPr/>
        </p:nvCxnSpPr>
        <p:spPr bwMode="auto">
          <a:xfrm>
            <a:off x="3412468" y="9032523"/>
            <a:ext cx="1044116" cy="2232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66" name="TextBox 365"/>
          <p:cNvSpPr txBox="1"/>
          <p:nvPr/>
        </p:nvSpPr>
        <p:spPr>
          <a:xfrm>
            <a:off x="-7912" y="8905056"/>
            <a:ext cx="2664296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Alternatives for this B- Component are  LSP-, </a:t>
            </a:r>
            <a:r>
              <a:rPr lang="en-GB" sz="1400" b="0" dirty="0" err="1" smtClean="0"/>
              <a:t>VCn</a:t>
            </a:r>
            <a:r>
              <a:rPr lang="en-GB" sz="1400" b="0" dirty="0" smtClean="0"/>
              <a:t>-, and ODUk-Components</a:t>
            </a:r>
            <a:endParaRPr lang="en-US" sz="1400" b="0" dirty="0" smtClean="0"/>
          </a:p>
        </p:txBody>
      </p:sp>
      <p:cxnSp>
        <p:nvCxnSpPr>
          <p:cNvPr id="367" name="Straight Arrow Connector 366"/>
          <p:cNvCxnSpPr>
            <a:stCxn id="178" idx="2"/>
            <a:endCxn id="366" idx="0"/>
          </p:cNvCxnSpPr>
          <p:nvPr/>
        </p:nvCxnSpPr>
        <p:spPr bwMode="auto">
          <a:xfrm flipH="1">
            <a:off x="1324236" y="8761040"/>
            <a:ext cx="576064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76" name="TextBox 375"/>
          <p:cNvSpPr txBox="1"/>
          <p:nvPr/>
        </p:nvSpPr>
        <p:spPr>
          <a:xfrm>
            <a:off x="7840960" y="9049072"/>
            <a:ext cx="432048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i="1" dirty="0" smtClean="0"/>
              <a:t>EC: Ethernet Connection, O: Operator, </a:t>
            </a:r>
          </a:p>
          <a:p>
            <a:pPr algn="ctr"/>
            <a:r>
              <a:rPr lang="en-GB" sz="1400" b="0" i="1" dirty="0" smtClean="0"/>
              <a:t>S: Subscriber, SP: Service Provider, (7): MA level 7</a:t>
            </a:r>
            <a:endParaRPr lang="en-US" sz="1400" b="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Multi-operator Port-based Service</a:t>
            </a:r>
            <a:br>
              <a:rPr lang="en-GB" dirty="0" smtClean="0"/>
            </a:br>
            <a:r>
              <a:rPr lang="en-GB" sz="2400" dirty="0" smtClean="0"/>
              <a:t>in terms of 802.1Q</a:t>
            </a:r>
            <a:endParaRPr lang="en-US" dirty="0"/>
          </a:p>
        </p:txBody>
      </p:sp>
      <p:sp>
        <p:nvSpPr>
          <p:cNvPr id="3" name="Cloud 2"/>
          <p:cNvSpPr/>
          <p:nvPr/>
        </p:nvSpPr>
        <p:spPr bwMode="auto">
          <a:xfrm>
            <a:off x="352128" y="4296544"/>
            <a:ext cx="5976664" cy="5112568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Cloud 3"/>
          <p:cNvSpPr/>
          <p:nvPr/>
        </p:nvSpPr>
        <p:spPr bwMode="auto">
          <a:xfrm>
            <a:off x="7048872" y="5376664"/>
            <a:ext cx="3528392" cy="2304256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713168" y="6744816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S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289232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713168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289232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713168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H="1">
            <a:off x="6976864" y="621927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 flipH="1">
            <a:off x="6976864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 flipH="1">
            <a:off x="7552928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 flipH="1">
            <a:off x="6976864" y="643529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 flipH="1">
            <a:off x="7552928" y="643529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 flipH="1">
            <a:off x="6976864" y="665132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 flipH="1">
            <a:off x="7552928" y="665132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713168" y="5808712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289232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713168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0289232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713168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8345016" y="607525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8345016" y="607525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8921080" y="607525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 flipH="1">
            <a:off x="8345016" y="629128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 flipH="1">
            <a:off x="8921080" y="629128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 flipH="1">
            <a:off x="8345016" y="650730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 flipH="1">
            <a:off x="8921080" y="650730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" name="Straight Connector 30"/>
          <p:cNvCxnSpPr>
            <a:stCxn id="26" idx="1"/>
            <a:endCxn id="22" idx="1"/>
          </p:cNvCxnSpPr>
          <p:nvPr/>
        </p:nvCxnSpPr>
        <p:spPr bwMode="auto">
          <a:xfrm flipV="1">
            <a:off x="9281120" y="6132748"/>
            <a:ext cx="432048" cy="505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0" idx="1"/>
            <a:endCxn id="7" idx="1"/>
          </p:cNvCxnSpPr>
          <p:nvPr/>
        </p:nvCxnSpPr>
        <p:spPr bwMode="auto">
          <a:xfrm>
            <a:off x="9281120" y="6615318"/>
            <a:ext cx="432048" cy="237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13" idx="1"/>
            <a:endCxn id="25" idx="3"/>
          </p:cNvCxnSpPr>
          <p:nvPr/>
        </p:nvCxnSpPr>
        <p:spPr bwMode="auto">
          <a:xfrm flipV="1">
            <a:off x="7912968" y="6183270"/>
            <a:ext cx="432048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9" idx="3"/>
            <a:endCxn id="251" idx="1"/>
          </p:cNvCxnSpPr>
          <p:nvPr/>
        </p:nvCxnSpPr>
        <p:spPr bwMode="auto">
          <a:xfrm>
            <a:off x="10649272" y="5916724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10649272" y="617826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0649272" y="684782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8" idx="3"/>
            <a:endCxn id="312" idx="1"/>
          </p:cNvCxnSpPr>
          <p:nvPr/>
        </p:nvCxnSpPr>
        <p:spPr bwMode="auto">
          <a:xfrm>
            <a:off x="10649272" y="7068852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10865296" y="5859234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10894986" y="5859234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0514758" y="5536068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7735543" y="7049398"/>
            <a:ext cx="169790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/>
              <a:t>Network Operator</a:t>
            </a:r>
          </a:p>
          <a:p>
            <a:pPr algn="ctr"/>
            <a:r>
              <a:rPr lang="en-GB" sz="1400" dirty="0" smtClean="0"/>
              <a:t>(e.g. PBN)</a:t>
            </a:r>
            <a:endParaRPr lang="en-US" sz="1400" dirty="0" smtClean="0"/>
          </a:p>
        </p:txBody>
      </p:sp>
      <p:sp>
        <p:nvSpPr>
          <p:cNvPr id="57" name="Rectangle 56"/>
          <p:cNvSpPr/>
          <p:nvPr/>
        </p:nvSpPr>
        <p:spPr bwMode="auto">
          <a:xfrm>
            <a:off x="5320680" y="5016624"/>
            <a:ext cx="9361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320680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320680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896744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320680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952528" y="660080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528592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3952528" y="66008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3952528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3952528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728392" y="5016624"/>
            <a:ext cx="936104" cy="28803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304456" y="66008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728392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304456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72839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304456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72839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304456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1" name="Straight Connector 80"/>
          <p:cNvCxnSpPr>
            <a:stCxn id="62" idx="3"/>
            <a:endCxn id="12" idx="3"/>
          </p:cNvCxnSpPr>
          <p:nvPr/>
        </p:nvCxnSpPr>
        <p:spPr bwMode="auto">
          <a:xfrm>
            <a:off x="6256784" y="6327286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9" idx="1"/>
            <a:endCxn id="66" idx="3"/>
          </p:cNvCxnSpPr>
          <p:nvPr/>
        </p:nvCxnSpPr>
        <p:spPr bwMode="auto">
          <a:xfrm flipH="1">
            <a:off x="4888632" y="692483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50" idx="3"/>
            <a:endCxn id="67" idx="1"/>
          </p:cNvCxnSpPr>
          <p:nvPr/>
        </p:nvCxnSpPr>
        <p:spPr bwMode="auto">
          <a:xfrm>
            <a:off x="3664496" y="670881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52" idx="3"/>
            <a:endCxn id="69" idx="1"/>
          </p:cNvCxnSpPr>
          <p:nvPr/>
        </p:nvCxnSpPr>
        <p:spPr bwMode="auto">
          <a:xfrm>
            <a:off x="3664496" y="692483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54" idx="3"/>
            <a:endCxn id="71" idx="1"/>
          </p:cNvCxnSpPr>
          <p:nvPr/>
        </p:nvCxnSpPr>
        <p:spPr bwMode="auto">
          <a:xfrm>
            <a:off x="3664496" y="71408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stCxn id="73" idx="3"/>
            <a:endCxn id="61" idx="1"/>
          </p:cNvCxnSpPr>
          <p:nvPr/>
        </p:nvCxnSpPr>
        <p:spPr bwMode="auto">
          <a:xfrm>
            <a:off x="3664496" y="7356884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Rectangle 94"/>
          <p:cNvSpPr/>
          <p:nvPr/>
        </p:nvSpPr>
        <p:spPr bwMode="auto">
          <a:xfrm>
            <a:off x="7336904" y="621927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705056" y="607525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5680720" y="5016624"/>
            <a:ext cx="216024" cy="26642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4312568" y="660080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3088432" y="5016624"/>
            <a:ext cx="216024" cy="28803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5320680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952528" y="580871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4528592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3952528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3952528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3952528" y="624076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330445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3304456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3304456" y="624076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9" name="Straight Connector 108"/>
          <p:cNvCxnSpPr>
            <a:stCxn id="100" idx="1"/>
            <a:endCxn id="102" idx="3"/>
          </p:cNvCxnSpPr>
          <p:nvPr/>
        </p:nvCxnSpPr>
        <p:spPr bwMode="auto">
          <a:xfrm flipH="1">
            <a:off x="4888632" y="613274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106" idx="3"/>
            <a:endCxn id="103" idx="1"/>
          </p:cNvCxnSpPr>
          <p:nvPr/>
        </p:nvCxnSpPr>
        <p:spPr bwMode="auto">
          <a:xfrm>
            <a:off x="3664496" y="591672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stCxn id="107" idx="3"/>
            <a:endCxn id="104" idx="1"/>
          </p:cNvCxnSpPr>
          <p:nvPr/>
        </p:nvCxnSpPr>
        <p:spPr bwMode="auto">
          <a:xfrm>
            <a:off x="3664496" y="613274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108" idx="3"/>
            <a:endCxn id="105" idx="1"/>
          </p:cNvCxnSpPr>
          <p:nvPr/>
        </p:nvCxnSpPr>
        <p:spPr bwMode="auto">
          <a:xfrm>
            <a:off x="3664496" y="634877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4312568" y="580871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320680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952528" y="501662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45285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3952528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3952528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3952528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3304456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3304456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3304456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3" name="Straight Connector 122"/>
          <p:cNvCxnSpPr>
            <a:stCxn id="114" idx="1"/>
            <a:endCxn id="116" idx="3"/>
          </p:cNvCxnSpPr>
          <p:nvPr/>
        </p:nvCxnSpPr>
        <p:spPr bwMode="auto">
          <a:xfrm flipH="1">
            <a:off x="4888632" y="53406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120" idx="3"/>
            <a:endCxn id="117" idx="1"/>
          </p:cNvCxnSpPr>
          <p:nvPr/>
        </p:nvCxnSpPr>
        <p:spPr bwMode="auto">
          <a:xfrm>
            <a:off x="3664496" y="512463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121" idx="3"/>
            <a:endCxn id="118" idx="1"/>
          </p:cNvCxnSpPr>
          <p:nvPr/>
        </p:nvCxnSpPr>
        <p:spPr bwMode="auto">
          <a:xfrm>
            <a:off x="3664496" y="53406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122" idx="3"/>
            <a:endCxn id="119" idx="1"/>
          </p:cNvCxnSpPr>
          <p:nvPr/>
        </p:nvCxnSpPr>
        <p:spPr bwMode="auto">
          <a:xfrm>
            <a:off x="3664496" y="555668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/>
          <p:cNvSpPr/>
          <p:nvPr/>
        </p:nvSpPr>
        <p:spPr bwMode="auto">
          <a:xfrm>
            <a:off x="4312568" y="501662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2728392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27283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728392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 flipH="1">
            <a:off x="1432248" y="7248872"/>
            <a:ext cx="936104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 flipH="1">
            <a:off x="1432248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 flipH="1">
            <a:off x="2008312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 flipH="1">
            <a:off x="1432248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 flipH="1">
            <a:off x="200831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 flipH="1">
            <a:off x="1432248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 flipH="1">
            <a:off x="200831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792288" y="7248872"/>
            <a:ext cx="216024" cy="15121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9" name="Straight Connector 178"/>
          <p:cNvCxnSpPr>
            <a:stCxn id="173" idx="1"/>
            <a:endCxn id="51" idx="1"/>
          </p:cNvCxnSpPr>
          <p:nvPr/>
        </p:nvCxnSpPr>
        <p:spPr bwMode="auto">
          <a:xfrm>
            <a:off x="2368352" y="7356884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>
            <a:stCxn id="175" idx="1"/>
            <a:endCxn id="53" idx="1"/>
          </p:cNvCxnSpPr>
          <p:nvPr/>
        </p:nvCxnSpPr>
        <p:spPr bwMode="auto">
          <a:xfrm>
            <a:off x="2368352" y="7572908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stCxn id="177" idx="1"/>
            <a:endCxn id="55" idx="1"/>
          </p:cNvCxnSpPr>
          <p:nvPr/>
        </p:nvCxnSpPr>
        <p:spPr bwMode="auto">
          <a:xfrm>
            <a:off x="2368352" y="7788932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4" name="Straight Connector 193"/>
          <p:cNvCxnSpPr/>
          <p:nvPr/>
        </p:nvCxnSpPr>
        <p:spPr bwMode="auto">
          <a:xfrm>
            <a:off x="2296344" y="513512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/>
          <p:nvPr/>
        </p:nvCxnSpPr>
        <p:spPr bwMode="auto">
          <a:xfrm>
            <a:off x="2296344" y="535115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/>
          <p:cNvCxnSpPr/>
          <p:nvPr/>
        </p:nvCxnSpPr>
        <p:spPr bwMode="auto">
          <a:xfrm>
            <a:off x="2296344" y="556717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Straight Connector 196"/>
          <p:cNvCxnSpPr/>
          <p:nvPr/>
        </p:nvCxnSpPr>
        <p:spPr bwMode="auto">
          <a:xfrm>
            <a:off x="1000200" y="779942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/>
          <p:nvPr/>
        </p:nvCxnSpPr>
        <p:spPr bwMode="auto">
          <a:xfrm>
            <a:off x="1000200" y="801544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Connector 198"/>
          <p:cNvCxnSpPr/>
          <p:nvPr/>
        </p:nvCxnSpPr>
        <p:spPr bwMode="auto">
          <a:xfrm>
            <a:off x="1000200" y="823147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0" name="TextBox 199"/>
          <p:cNvSpPr txBox="1"/>
          <p:nvPr/>
        </p:nvSpPr>
        <p:spPr>
          <a:xfrm>
            <a:off x="10361240" y="7608912"/>
            <a:ext cx="106208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Port-based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6778880" y="4710008"/>
            <a:ext cx="99007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S-Tagged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03" name="Straight Arrow Connector 202"/>
          <p:cNvCxnSpPr>
            <a:stCxn id="201" idx="2"/>
            <a:endCxn id="12" idx="3"/>
          </p:cNvCxnSpPr>
          <p:nvPr/>
        </p:nvCxnSpPr>
        <p:spPr bwMode="auto">
          <a:xfrm flipH="1">
            <a:off x="6976864" y="5448672"/>
            <a:ext cx="297052" cy="8786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4" name="Straight Arrow Connector 203"/>
          <p:cNvCxnSpPr>
            <a:stCxn id="200" idx="0"/>
            <a:endCxn id="8" idx="3"/>
          </p:cNvCxnSpPr>
          <p:nvPr/>
        </p:nvCxnSpPr>
        <p:spPr bwMode="auto">
          <a:xfrm flipH="1" flipV="1">
            <a:off x="10649272" y="7068852"/>
            <a:ext cx="243008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6" name="Straight Arrow Connector 225"/>
          <p:cNvCxnSpPr>
            <a:stCxn id="232" idx="0"/>
            <a:endCxn id="62" idx="2"/>
          </p:cNvCxnSpPr>
          <p:nvPr/>
        </p:nvCxnSpPr>
        <p:spPr bwMode="auto">
          <a:xfrm flipH="1" flipV="1">
            <a:off x="6076764" y="6435298"/>
            <a:ext cx="477072" cy="14616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2" name="TextBox 231"/>
          <p:cNvSpPr txBox="1"/>
          <p:nvPr/>
        </p:nvSpPr>
        <p:spPr>
          <a:xfrm>
            <a:off x="6058800" y="7896944"/>
            <a:ext cx="99007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ENNI-N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10217224" y="4565992"/>
            <a:ext cx="106208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Port-based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39" name="Straight Arrow Connector 238"/>
          <p:cNvCxnSpPr>
            <a:endCxn id="19" idx="3"/>
          </p:cNvCxnSpPr>
          <p:nvPr/>
        </p:nvCxnSpPr>
        <p:spPr bwMode="auto">
          <a:xfrm flipH="1">
            <a:off x="10649272" y="5254134"/>
            <a:ext cx="98992" cy="6625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2" name="Rectangle 241"/>
          <p:cNvSpPr/>
          <p:nvPr/>
        </p:nvSpPr>
        <p:spPr bwMode="auto">
          <a:xfrm flipH="1">
            <a:off x="2008312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2008312" y="8328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2008312" y="85450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11225336" y="559268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11801400" y="55926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1122533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11801400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11585376" y="5592688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0" name="Straight Connector 259"/>
          <p:cNvCxnSpPr>
            <a:stCxn id="287" idx="0"/>
          </p:cNvCxnSpPr>
          <p:nvPr/>
        </p:nvCxnSpPr>
        <p:spPr bwMode="auto">
          <a:xfrm flipH="1">
            <a:off x="568152" y="2280320"/>
            <a:ext cx="117373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1" name="Straight Connector 260"/>
          <p:cNvCxnSpPr>
            <a:stCxn id="289" idx="0"/>
          </p:cNvCxnSpPr>
          <p:nvPr/>
        </p:nvCxnSpPr>
        <p:spPr bwMode="auto">
          <a:xfrm flipH="1">
            <a:off x="568152" y="2568352"/>
            <a:ext cx="118813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2" name="Straight Connector 261"/>
          <p:cNvCxnSpPr>
            <a:stCxn id="288" idx="0"/>
          </p:cNvCxnSpPr>
          <p:nvPr/>
        </p:nvCxnSpPr>
        <p:spPr bwMode="auto">
          <a:xfrm flipH="1">
            <a:off x="568152" y="2424336"/>
            <a:ext cx="118093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5" name="Straight Connector 264"/>
          <p:cNvCxnSpPr/>
          <p:nvPr/>
        </p:nvCxnSpPr>
        <p:spPr bwMode="auto">
          <a:xfrm flipV="1">
            <a:off x="11585376" y="1992288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6" name="Straight Connector 265"/>
          <p:cNvCxnSpPr/>
          <p:nvPr/>
        </p:nvCxnSpPr>
        <p:spPr bwMode="auto">
          <a:xfrm flipV="1">
            <a:off x="11369352" y="2784376"/>
            <a:ext cx="0" cy="3600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72" name="Straight Connector 271"/>
          <p:cNvCxnSpPr/>
          <p:nvPr/>
        </p:nvCxnSpPr>
        <p:spPr bwMode="auto">
          <a:xfrm flipH="1">
            <a:off x="640160" y="3000400"/>
            <a:ext cx="1072919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4" name="Straight Connector 273"/>
          <p:cNvCxnSpPr/>
          <p:nvPr/>
        </p:nvCxnSpPr>
        <p:spPr bwMode="auto">
          <a:xfrm flipV="1">
            <a:off x="4744616" y="2784376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78" name="Isosceles Triangle 277"/>
          <p:cNvSpPr/>
          <p:nvPr/>
        </p:nvSpPr>
        <p:spPr bwMode="auto">
          <a:xfrm rot="16200000">
            <a:off x="11117324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Isosceles Triangle 280"/>
          <p:cNvSpPr/>
          <p:nvPr/>
        </p:nvSpPr>
        <p:spPr bwMode="auto">
          <a:xfrm rot="5400000" flipH="1">
            <a:off x="1054126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Isosceles Triangle 281"/>
          <p:cNvSpPr/>
          <p:nvPr/>
        </p:nvSpPr>
        <p:spPr bwMode="auto">
          <a:xfrm rot="16200000">
            <a:off x="10109212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Isosceles Triangle 282"/>
          <p:cNvSpPr/>
          <p:nvPr/>
        </p:nvSpPr>
        <p:spPr bwMode="auto">
          <a:xfrm rot="16200000">
            <a:off x="1090130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Isosceles Triangle 283"/>
          <p:cNvSpPr/>
          <p:nvPr/>
        </p:nvSpPr>
        <p:spPr bwMode="auto">
          <a:xfrm rot="5400000" flipH="1">
            <a:off x="7156884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5" name="Straight Connector 284"/>
          <p:cNvCxnSpPr/>
          <p:nvPr/>
        </p:nvCxnSpPr>
        <p:spPr bwMode="auto">
          <a:xfrm flipV="1">
            <a:off x="7192888" y="2784376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86" name="Isosceles Triangle 285"/>
          <p:cNvSpPr/>
          <p:nvPr/>
        </p:nvSpPr>
        <p:spPr bwMode="auto">
          <a:xfrm rot="16200000">
            <a:off x="9893188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TextBox 289"/>
          <p:cNvSpPr txBox="1"/>
          <p:nvPr/>
        </p:nvSpPr>
        <p:spPr>
          <a:xfrm rot="5400000">
            <a:off x="10937304" y="3391798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cxnSp>
        <p:nvCxnSpPr>
          <p:cNvPr id="291" name="Straight Connector 290"/>
          <p:cNvCxnSpPr/>
          <p:nvPr/>
        </p:nvCxnSpPr>
        <p:spPr bwMode="auto">
          <a:xfrm flipV="1">
            <a:off x="10361240" y="2712368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92" name="Straight Connector 291"/>
          <p:cNvCxnSpPr/>
          <p:nvPr/>
        </p:nvCxnSpPr>
        <p:spPr bwMode="auto">
          <a:xfrm flipV="1">
            <a:off x="10577264" y="2712368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1121879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295" name="TextBox 294"/>
          <p:cNvSpPr txBox="1"/>
          <p:nvPr/>
        </p:nvSpPr>
        <p:spPr>
          <a:xfrm>
            <a:off x="1100931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0</a:t>
            </a:r>
            <a:endParaRPr lang="en-US" sz="1100" b="0" dirty="0" smtClean="0"/>
          </a:p>
        </p:txBody>
      </p:sp>
      <p:sp>
        <p:nvSpPr>
          <p:cNvPr id="298" name="TextBox 297"/>
          <p:cNvSpPr txBox="1"/>
          <p:nvPr/>
        </p:nvSpPr>
        <p:spPr>
          <a:xfrm>
            <a:off x="106427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0</a:t>
            </a:r>
            <a:endParaRPr lang="en-US" sz="1100" b="0" dirty="0" smtClean="0"/>
          </a:p>
        </p:txBody>
      </p:sp>
      <p:sp>
        <p:nvSpPr>
          <p:cNvPr id="299" name="TextBox 298"/>
          <p:cNvSpPr txBox="1"/>
          <p:nvPr/>
        </p:nvSpPr>
        <p:spPr>
          <a:xfrm>
            <a:off x="10217224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sp>
        <p:nvSpPr>
          <p:cNvPr id="300" name="TextBox 299"/>
          <p:cNvSpPr txBox="1"/>
          <p:nvPr/>
        </p:nvSpPr>
        <p:spPr>
          <a:xfrm>
            <a:off x="999466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301" name="TextBox 300"/>
          <p:cNvSpPr txBox="1"/>
          <p:nvPr/>
        </p:nvSpPr>
        <p:spPr>
          <a:xfrm>
            <a:off x="726489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cxnSp>
        <p:nvCxnSpPr>
          <p:cNvPr id="309" name="Straight Connector 308"/>
          <p:cNvCxnSpPr>
            <a:stCxn id="310" idx="0"/>
            <a:endCxn id="311" idx="0"/>
          </p:cNvCxnSpPr>
          <p:nvPr/>
        </p:nvCxnSpPr>
        <p:spPr bwMode="auto">
          <a:xfrm flipH="1">
            <a:off x="9281120" y="3432448"/>
            <a:ext cx="3600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0" name="Isosceles Triangle 309"/>
          <p:cNvSpPr/>
          <p:nvPr/>
        </p:nvSpPr>
        <p:spPr bwMode="auto">
          <a:xfrm rot="16200000">
            <a:off x="9605156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1" name="Isosceles Triangle 310"/>
          <p:cNvSpPr/>
          <p:nvPr/>
        </p:nvSpPr>
        <p:spPr bwMode="auto">
          <a:xfrm rot="5400000" flipH="1">
            <a:off x="9029092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4" name="Straight Connector 313"/>
          <p:cNvCxnSpPr/>
          <p:nvPr/>
        </p:nvCxnSpPr>
        <p:spPr bwMode="auto">
          <a:xfrm flipV="1">
            <a:off x="9857184" y="3144416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6" name="Straight Connector 315"/>
          <p:cNvCxnSpPr/>
          <p:nvPr/>
        </p:nvCxnSpPr>
        <p:spPr bwMode="auto">
          <a:xfrm flipV="1">
            <a:off x="9065096" y="3144416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7" name="Straight Connector 316"/>
          <p:cNvCxnSpPr>
            <a:stCxn id="318" idx="0"/>
            <a:endCxn id="319" idx="0"/>
          </p:cNvCxnSpPr>
          <p:nvPr/>
        </p:nvCxnSpPr>
        <p:spPr bwMode="auto">
          <a:xfrm flipH="1">
            <a:off x="7912968" y="3432448"/>
            <a:ext cx="3600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8" name="Isosceles Triangle 317"/>
          <p:cNvSpPr/>
          <p:nvPr/>
        </p:nvSpPr>
        <p:spPr bwMode="auto">
          <a:xfrm rot="16200000">
            <a:off x="8237004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9" name="Isosceles Triangle 318"/>
          <p:cNvSpPr/>
          <p:nvPr/>
        </p:nvSpPr>
        <p:spPr bwMode="auto">
          <a:xfrm rot="5400000" flipH="1">
            <a:off x="7660940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0" name="Straight Connector 319"/>
          <p:cNvCxnSpPr/>
          <p:nvPr/>
        </p:nvCxnSpPr>
        <p:spPr bwMode="auto">
          <a:xfrm flipV="1">
            <a:off x="8489032" y="3360440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21" name="Straight Connector 320"/>
          <p:cNvCxnSpPr/>
          <p:nvPr/>
        </p:nvCxnSpPr>
        <p:spPr bwMode="auto">
          <a:xfrm flipV="1">
            <a:off x="7696944" y="3360440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2" name="TextBox 321"/>
          <p:cNvSpPr txBox="1"/>
          <p:nvPr/>
        </p:nvSpPr>
        <p:spPr>
          <a:xfrm>
            <a:off x="7844751" y="2743726"/>
            <a:ext cx="5722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O-EC(3)</a:t>
            </a:r>
            <a:endParaRPr lang="en-US" sz="1200" b="0" dirty="0" smtClean="0"/>
          </a:p>
        </p:txBody>
      </p:sp>
      <p:sp>
        <p:nvSpPr>
          <p:cNvPr id="323" name="TextBox 322"/>
          <p:cNvSpPr txBox="1"/>
          <p:nvPr/>
        </p:nvSpPr>
        <p:spPr>
          <a:xfrm>
            <a:off x="4600600" y="2743726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SP-EC(4)</a:t>
            </a:r>
            <a:endParaRPr lang="en-US" sz="1200" b="0" dirty="0" smtClean="0"/>
          </a:p>
        </p:txBody>
      </p:sp>
      <p:sp>
        <p:nvSpPr>
          <p:cNvPr id="324" name="TextBox 323"/>
          <p:cNvSpPr txBox="1"/>
          <p:nvPr/>
        </p:nvSpPr>
        <p:spPr>
          <a:xfrm>
            <a:off x="10517025" y="3144416"/>
            <a:ext cx="71654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UNI-EC(0)</a:t>
            </a:r>
            <a:endParaRPr lang="en-US" sz="1200" b="0" dirty="0" smtClean="0"/>
          </a:p>
        </p:txBody>
      </p:sp>
      <p:sp>
        <p:nvSpPr>
          <p:cNvPr id="325" name="Isosceles Triangle 324"/>
          <p:cNvSpPr/>
          <p:nvPr/>
        </p:nvSpPr>
        <p:spPr bwMode="auto">
          <a:xfrm rot="16200000">
            <a:off x="5716724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8" name="Straight Connector 327"/>
          <p:cNvCxnSpPr/>
          <p:nvPr/>
        </p:nvCxnSpPr>
        <p:spPr bwMode="auto">
          <a:xfrm flipV="1">
            <a:off x="3448472" y="2640360"/>
            <a:ext cx="0" cy="5400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7"/>
          <p:cNvGrpSpPr/>
          <p:nvPr/>
        </p:nvGrpSpPr>
        <p:grpSpPr>
          <a:xfrm>
            <a:off x="10361240" y="2856384"/>
            <a:ext cx="144016" cy="288032"/>
            <a:chOff x="8993088" y="1344216"/>
            <a:chExt cx="144016" cy="288032"/>
          </a:xfrm>
          <a:solidFill>
            <a:srgbClr val="CC00CC"/>
          </a:solidFill>
        </p:grpSpPr>
        <p:sp>
          <p:nvSpPr>
            <p:cNvPr id="349" name="Flowchart: Delay 34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0" name="Flowchart: Delay 34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51" name="TextBox 350"/>
          <p:cNvSpPr txBox="1"/>
          <p:nvPr/>
        </p:nvSpPr>
        <p:spPr>
          <a:xfrm>
            <a:off x="10433248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0" name="TextBox 369"/>
          <p:cNvSpPr txBox="1"/>
          <p:nvPr/>
        </p:nvSpPr>
        <p:spPr>
          <a:xfrm>
            <a:off x="9076865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71" name="TextBox 370"/>
          <p:cNvSpPr txBox="1"/>
          <p:nvPr/>
        </p:nvSpPr>
        <p:spPr>
          <a:xfrm>
            <a:off x="7744691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72" name="TextBox 371"/>
          <p:cNvSpPr txBox="1"/>
          <p:nvPr/>
        </p:nvSpPr>
        <p:spPr>
          <a:xfrm>
            <a:off x="9706628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3" name="TextBox 372"/>
          <p:cNvSpPr txBox="1"/>
          <p:nvPr/>
        </p:nvSpPr>
        <p:spPr>
          <a:xfrm>
            <a:off x="9137104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4" name="TextBox 373"/>
          <p:cNvSpPr txBox="1"/>
          <p:nvPr/>
        </p:nvSpPr>
        <p:spPr>
          <a:xfrm>
            <a:off x="8345016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5" name="TextBox 374"/>
          <p:cNvSpPr txBox="1"/>
          <p:nvPr/>
        </p:nvSpPr>
        <p:spPr>
          <a:xfrm>
            <a:off x="7768952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grpSp>
        <p:nvGrpSpPr>
          <p:cNvPr id="36" name="Group 375"/>
          <p:cNvGrpSpPr/>
          <p:nvPr/>
        </p:nvGrpSpPr>
        <p:grpSpPr>
          <a:xfrm>
            <a:off x="6976864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77" name="Flowchart: Delay 37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8" name="Flowchart: Delay 37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79" name="TextBox 378"/>
          <p:cNvSpPr txBox="1"/>
          <p:nvPr/>
        </p:nvSpPr>
        <p:spPr>
          <a:xfrm>
            <a:off x="70423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cxnSp>
        <p:nvCxnSpPr>
          <p:cNvPr id="380" name="Straight Connector 379"/>
          <p:cNvCxnSpPr>
            <a:stCxn id="381" idx="0"/>
            <a:endCxn id="382" idx="0"/>
          </p:cNvCxnSpPr>
          <p:nvPr/>
        </p:nvCxnSpPr>
        <p:spPr bwMode="auto">
          <a:xfrm flipH="1">
            <a:off x="6400800" y="3432448"/>
            <a:ext cx="432048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1" name="Isosceles Triangle 380"/>
          <p:cNvSpPr/>
          <p:nvPr/>
        </p:nvSpPr>
        <p:spPr bwMode="auto">
          <a:xfrm rot="16200000">
            <a:off x="6796844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2" name="Isosceles Triangle 381"/>
          <p:cNvSpPr/>
          <p:nvPr/>
        </p:nvSpPr>
        <p:spPr bwMode="auto">
          <a:xfrm rot="5400000" flipH="1">
            <a:off x="6148772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3" name="TextBox 382"/>
          <p:cNvSpPr txBox="1"/>
          <p:nvPr/>
        </p:nvSpPr>
        <p:spPr>
          <a:xfrm>
            <a:off x="6268553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84" name="TextBox 383"/>
          <p:cNvSpPr txBox="1"/>
          <p:nvPr/>
        </p:nvSpPr>
        <p:spPr>
          <a:xfrm>
            <a:off x="6904856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85" name="TextBox 384"/>
          <p:cNvSpPr txBox="1"/>
          <p:nvPr/>
        </p:nvSpPr>
        <p:spPr>
          <a:xfrm>
            <a:off x="6328792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386" name="Straight Connector 385"/>
          <p:cNvCxnSpPr/>
          <p:nvPr/>
        </p:nvCxnSpPr>
        <p:spPr bwMode="auto">
          <a:xfrm flipV="1">
            <a:off x="6184776" y="3216424"/>
            <a:ext cx="0" cy="46805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89" name="Straight Connector 388"/>
          <p:cNvCxnSpPr/>
          <p:nvPr/>
        </p:nvCxnSpPr>
        <p:spPr bwMode="auto">
          <a:xfrm flipV="1">
            <a:off x="7048872" y="3216424"/>
            <a:ext cx="0" cy="46805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38" name="Group 389"/>
          <p:cNvGrpSpPr/>
          <p:nvPr/>
        </p:nvGrpSpPr>
        <p:grpSpPr>
          <a:xfrm>
            <a:off x="7552928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1" name="Flowchart: Delay 390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2" name="Flowchart: Delay 391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2" name="Group 392"/>
          <p:cNvGrpSpPr/>
          <p:nvPr/>
        </p:nvGrpSpPr>
        <p:grpSpPr>
          <a:xfrm>
            <a:off x="8489032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4" name="Flowchart: Delay 39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5" name="Flowchart: Delay 394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7" name="Group 395"/>
          <p:cNvGrpSpPr/>
          <p:nvPr/>
        </p:nvGrpSpPr>
        <p:grpSpPr>
          <a:xfrm>
            <a:off x="8921080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7" name="Flowchart: Delay 39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8" name="Flowchart: Delay 39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9" name="TextBox 398"/>
          <p:cNvSpPr txBox="1"/>
          <p:nvPr/>
        </p:nvSpPr>
        <p:spPr>
          <a:xfrm>
            <a:off x="7552928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00" name="TextBox 399"/>
          <p:cNvSpPr txBox="1"/>
          <p:nvPr/>
        </p:nvSpPr>
        <p:spPr>
          <a:xfrm>
            <a:off x="855450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01" name="TextBox 400"/>
          <p:cNvSpPr txBox="1"/>
          <p:nvPr/>
        </p:nvSpPr>
        <p:spPr>
          <a:xfrm>
            <a:off x="892108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grpSp>
        <p:nvGrpSpPr>
          <p:cNvPr id="48" name="Group 401"/>
          <p:cNvGrpSpPr/>
          <p:nvPr/>
        </p:nvGrpSpPr>
        <p:grpSpPr>
          <a:xfrm>
            <a:off x="6040760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03" name="Flowchart: Delay 402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4" name="Flowchart: Delay 403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5" name="TextBox 404"/>
          <p:cNvSpPr txBox="1"/>
          <p:nvPr/>
        </p:nvSpPr>
        <p:spPr>
          <a:xfrm>
            <a:off x="604076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grpSp>
        <p:nvGrpSpPr>
          <p:cNvPr id="56" name="Group 405"/>
          <p:cNvGrpSpPr/>
          <p:nvPr/>
        </p:nvGrpSpPr>
        <p:grpSpPr>
          <a:xfrm>
            <a:off x="9785176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07" name="Flowchart: Delay 40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8" name="Flowchart: Delay 40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9" name="TextBox 408"/>
          <p:cNvSpPr txBox="1"/>
          <p:nvPr/>
        </p:nvSpPr>
        <p:spPr>
          <a:xfrm>
            <a:off x="978517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grpSp>
        <p:nvGrpSpPr>
          <p:cNvPr id="58" name="Group 412"/>
          <p:cNvGrpSpPr/>
          <p:nvPr/>
        </p:nvGrpSpPr>
        <p:grpSpPr>
          <a:xfrm>
            <a:off x="2872408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14" name="Flowchart: Delay 41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5" name="Flowchart: Delay 414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22" name="TextBox 421"/>
          <p:cNvSpPr txBox="1"/>
          <p:nvPr/>
        </p:nvSpPr>
        <p:spPr>
          <a:xfrm>
            <a:off x="293787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23" name="TextBox 422"/>
          <p:cNvSpPr txBox="1"/>
          <p:nvPr/>
        </p:nvSpPr>
        <p:spPr>
          <a:xfrm>
            <a:off x="5818196" y="2759114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58" name="TextBox 457"/>
          <p:cNvSpPr txBox="1"/>
          <p:nvPr/>
        </p:nvSpPr>
        <p:spPr>
          <a:xfrm>
            <a:off x="1330710" y="2784376"/>
            <a:ext cx="5722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O-EC(3)</a:t>
            </a:r>
            <a:endParaRPr lang="en-US" sz="1200" b="0" dirty="0" smtClean="0"/>
          </a:p>
        </p:txBody>
      </p:sp>
      <p:cxnSp>
        <p:nvCxnSpPr>
          <p:cNvPr id="469" name="Straight Connector 468"/>
          <p:cNvCxnSpPr/>
          <p:nvPr/>
        </p:nvCxnSpPr>
        <p:spPr bwMode="auto">
          <a:xfrm flipV="1">
            <a:off x="2872408" y="3648472"/>
            <a:ext cx="0" cy="22322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93" name="TextBox 292"/>
          <p:cNvSpPr txBox="1"/>
          <p:nvPr/>
        </p:nvSpPr>
        <p:spPr>
          <a:xfrm>
            <a:off x="3448472" y="924362"/>
            <a:ext cx="9353129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u="sng" dirty="0" smtClean="0"/>
              <a:t>Example 2</a:t>
            </a:r>
            <a:r>
              <a:rPr lang="en-GB" sz="2000" dirty="0" smtClean="0"/>
              <a:t> with </a:t>
            </a:r>
            <a:r>
              <a:rPr lang="en-GB" sz="2000" dirty="0" smtClean="0">
                <a:solidFill>
                  <a:srgbClr val="CC00CC"/>
                </a:solidFill>
              </a:rPr>
              <a:t>1 multi-operator port-based EVC between UNI ports</a:t>
            </a:r>
          </a:p>
          <a:p>
            <a:pPr algn="ctr"/>
            <a:r>
              <a:rPr lang="en-GB" sz="2000" b="0" i="1" dirty="0" smtClean="0"/>
              <a:t>This (non-Virtual UNI) multi-operator port-based EVC and the RUNI-VUNI port based EVC in example 1 can both be supported on the ENNI.</a:t>
            </a:r>
            <a:endParaRPr lang="en-US" sz="2000" b="0" i="1" dirty="0" smtClean="0"/>
          </a:p>
        </p:txBody>
      </p:sp>
      <p:sp>
        <p:nvSpPr>
          <p:cNvPr id="329" name="TextBox 328"/>
          <p:cNvSpPr txBox="1"/>
          <p:nvPr/>
        </p:nvSpPr>
        <p:spPr>
          <a:xfrm>
            <a:off x="7192888" y="8094384"/>
            <a:ext cx="2376264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 network technologies are: PBB(TE), MPLS-TP, SDH, OTN</a:t>
            </a:r>
            <a:endParaRPr lang="en-US" sz="1400" b="0" dirty="0" smtClean="0"/>
          </a:p>
        </p:txBody>
      </p:sp>
      <p:cxnSp>
        <p:nvCxnSpPr>
          <p:cNvPr id="330" name="Straight Arrow Connector 329"/>
          <p:cNvCxnSpPr>
            <a:stCxn id="46" idx="2"/>
            <a:endCxn id="329" idx="0"/>
          </p:cNvCxnSpPr>
          <p:nvPr/>
        </p:nvCxnSpPr>
        <p:spPr bwMode="auto">
          <a:xfrm flipH="1">
            <a:off x="8381020" y="7572618"/>
            <a:ext cx="203474" cy="5217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07" name="Rectangle 306"/>
          <p:cNvSpPr/>
          <p:nvPr/>
        </p:nvSpPr>
        <p:spPr bwMode="auto">
          <a:xfrm>
            <a:off x="11225336" y="6960840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11801400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11225336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11801400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6" name="Rectangle 325"/>
          <p:cNvSpPr/>
          <p:nvPr/>
        </p:nvSpPr>
        <p:spPr bwMode="auto">
          <a:xfrm>
            <a:off x="11585376" y="6960840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48" name="Group 347"/>
          <p:cNvGrpSpPr/>
          <p:nvPr/>
        </p:nvGrpSpPr>
        <p:grpSpPr>
          <a:xfrm>
            <a:off x="11441360" y="2136304"/>
            <a:ext cx="144016" cy="288032"/>
            <a:chOff x="8993088" y="1344216"/>
            <a:chExt cx="144016" cy="288032"/>
          </a:xfrm>
        </p:grpSpPr>
        <p:sp>
          <p:nvSpPr>
            <p:cNvPr id="354" name="Flowchart: Delay 35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5" name="Flowchart: Delay 354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58" name="Group 357"/>
          <p:cNvGrpSpPr/>
          <p:nvPr/>
        </p:nvGrpSpPr>
        <p:grpSpPr>
          <a:xfrm>
            <a:off x="11441360" y="2288704"/>
            <a:ext cx="144016" cy="288032"/>
            <a:chOff x="8993088" y="1344216"/>
            <a:chExt cx="144016" cy="288032"/>
          </a:xfrm>
        </p:grpSpPr>
        <p:sp>
          <p:nvSpPr>
            <p:cNvPr id="359" name="Flowchart: Delay 35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60" name="Flowchart: Delay 35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61" name="Group 360"/>
          <p:cNvGrpSpPr/>
          <p:nvPr/>
        </p:nvGrpSpPr>
        <p:grpSpPr>
          <a:xfrm>
            <a:off x="11441360" y="2441104"/>
            <a:ext cx="144016" cy="288032"/>
            <a:chOff x="8993088" y="1344216"/>
            <a:chExt cx="144016" cy="288032"/>
          </a:xfrm>
        </p:grpSpPr>
        <p:sp>
          <p:nvSpPr>
            <p:cNvPr id="362" name="Flowchart: Delay 361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63" name="Flowchart: Delay 362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64" name="TextBox 363"/>
          <p:cNvSpPr txBox="1"/>
          <p:nvPr/>
        </p:nvSpPr>
        <p:spPr>
          <a:xfrm>
            <a:off x="11506828" y="196702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6</a:t>
            </a:r>
            <a:endParaRPr lang="en-US" sz="1100" b="0" dirty="0" smtClean="0"/>
          </a:p>
        </p:txBody>
      </p:sp>
      <p:sp>
        <p:nvSpPr>
          <p:cNvPr id="368" name="TextBox 367"/>
          <p:cNvSpPr txBox="1"/>
          <p:nvPr/>
        </p:nvSpPr>
        <p:spPr>
          <a:xfrm>
            <a:off x="640160" y="3042211"/>
            <a:ext cx="772647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600" dirty="0" smtClean="0"/>
              <a:t>S-VLAN</a:t>
            </a:r>
            <a:endParaRPr lang="en-US" sz="1600" dirty="0" smtClean="0"/>
          </a:p>
        </p:txBody>
      </p:sp>
      <p:sp>
        <p:nvSpPr>
          <p:cNvPr id="369" name="TextBox 368"/>
          <p:cNvSpPr txBox="1"/>
          <p:nvPr/>
        </p:nvSpPr>
        <p:spPr>
          <a:xfrm>
            <a:off x="856184" y="3690283"/>
            <a:ext cx="42159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600" dirty="0" smtClean="0"/>
              <a:t>Link</a:t>
            </a:r>
            <a:endParaRPr lang="en-US" sz="1600" dirty="0" smtClean="0"/>
          </a:p>
        </p:txBody>
      </p:sp>
      <p:cxnSp>
        <p:nvCxnSpPr>
          <p:cNvPr id="376" name="Straight Connector 375"/>
          <p:cNvCxnSpPr>
            <a:stCxn id="393" idx="2"/>
          </p:cNvCxnSpPr>
          <p:nvPr/>
        </p:nvCxnSpPr>
        <p:spPr bwMode="auto">
          <a:xfrm flipH="1">
            <a:off x="2008312" y="3864496"/>
            <a:ext cx="72008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7" name="Isosceles Triangle 386"/>
          <p:cNvSpPr/>
          <p:nvPr/>
        </p:nvSpPr>
        <p:spPr bwMode="auto">
          <a:xfrm rot="16200000">
            <a:off x="2404356" y="3756484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8" name="TextBox 387"/>
          <p:cNvSpPr txBox="1"/>
          <p:nvPr/>
        </p:nvSpPr>
        <p:spPr>
          <a:xfrm>
            <a:off x="1876065" y="3967862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90" name="TextBox 389"/>
          <p:cNvSpPr txBox="1"/>
          <p:nvPr/>
        </p:nvSpPr>
        <p:spPr>
          <a:xfrm>
            <a:off x="2512368" y="3623211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93" name="Flowchart: Manual Operation 392"/>
          <p:cNvSpPr/>
          <p:nvPr/>
        </p:nvSpPr>
        <p:spPr bwMode="auto">
          <a:xfrm rot="5400000">
            <a:off x="2584376" y="3792488"/>
            <a:ext cx="432048" cy="144016"/>
          </a:xfrm>
          <a:prstGeom prst="flowChartManualOperat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b="0" dirty="0" smtClean="0">
                <a:latin typeface="Arial" charset="0"/>
              </a:rPr>
              <a:t>S</a:t>
            </a:r>
            <a:endParaRPr lang="en-US" sz="1100" b="0" dirty="0" smtClean="0">
              <a:latin typeface="Arial" charset="0"/>
            </a:endParaRPr>
          </a:p>
        </p:txBody>
      </p:sp>
      <p:cxnSp>
        <p:nvCxnSpPr>
          <p:cNvPr id="396" name="Straight Connector 395"/>
          <p:cNvCxnSpPr/>
          <p:nvPr/>
        </p:nvCxnSpPr>
        <p:spPr bwMode="auto">
          <a:xfrm>
            <a:off x="3088432" y="3000400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2" name="Straight Connector 401"/>
          <p:cNvCxnSpPr/>
          <p:nvPr/>
        </p:nvCxnSpPr>
        <p:spPr bwMode="auto">
          <a:xfrm flipH="1">
            <a:off x="2872408" y="3720480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6" name="Straight Connector 405"/>
          <p:cNvCxnSpPr/>
          <p:nvPr/>
        </p:nvCxnSpPr>
        <p:spPr bwMode="auto">
          <a:xfrm flipH="1">
            <a:off x="2872408" y="3792488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0" name="Straight Connector 409"/>
          <p:cNvCxnSpPr/>
          <p:nvPr/>
        </p:nvCxnSpPr>
        <p:spPr bwMode="auto">
          <a:xfrm flipH="1">
            <a:off x="2872408" y="3864496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1" name="Straight Connector 410"/>
          <p:cNvCxnSpPr/>
          <p:nvPr/>
        </p:nvCxnSpPr>
        <p:spPr bwMode="auto">
          <a:xfrm flipH="1">
            <a:off x="2872408" y="3936504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2" name="Straight Connector 411"/>
          <p:cNvCxnSpPr/>
          <p:nvPr/>
        </p:nvCxnSpPr>
        <p:spPr bwMode="auto">
          <a:xfrm flipH="1">
            <a:off x="2872408" y="4008512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3" name="TextBox 412"/>
          <p:cNvSpPr txBox="1"/>
          <p:nvPr/>
        </p:nvSpPr>
        <p:spPr>
          <a:xfrm>
            <a:off x="2656384" y="4102006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cxnSp>
        <p:nvCxnSpPr>
          <p:cNvPr id="428" name="Straight Connector 427"/>
          <p:cNvCxnSpPr/>
          <p:nvPr/>
        </p:nvCxnSpPr>
        <p:spPr bwMode="auto">
          <a:xfrm flipV="1">
            <a:off x="5968752" y="2784376"/>
            <a:ext cx="0" cy="51125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32" name="Rectangle 431"/>
          <p:cNvSpPr/>
          <p:nvPr/>
        </p:nvSpPr>
        <p:spPr bwMode="auto">
          <a:xfrm>
            <a:off x="3304456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33" name="Straight Connector 432"/>
          <p:cNvCxnSpPr>
            <a:stCxn id="432" idx="3"/>
            <a:endCxn id="63" idx="1"/>
          </p:cNvCxnSpPr>
          <p:nvPr/>
        </p:nvCxnSpPr>
        <p:spPr bwMode="auto">
          <a:xfrm>
            <a:off x="3664496" y="7572908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0" name="Straight Connector 439"/>
          <p:cNvCxnSpPr/>
          <p:nvPr/>
        </p:nvCxnSpPr>
        <p:spPr bwMode="auto">
          <a:xfrm>
            <a:off x="5104656" y="4728592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1" name="Straight Connector 440"/>
          <p:cNvCxnSpPr/>
          <p:nvPr/>
        </p:nvCxnSpPr>
        <p:spPr bwMode="auto">
          <a:xfrm>
            <a:off x="5134346" y="4728592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44" name="TextBox 443"/>
          <p:cNvSpPr txBox="1"/>
          <p:nvPr/>
        </p:nvSpPr>
        <p:spPr>
          <a:xfrm>
            <a:off x="4808735" y="4420815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cxnSp>
        <p:nvCxnSpPr>
          <p:cNvPr id="447" name="Straight Connector 446"/>
          <p:cNvCxnSpPr/>
          <p:nvPr/>
        </p:nvCxnSpPr>
        <p:spPr bwMode="auto">
          <a:xfrm>
            <a:off x="6616824" y="6096744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8" name="Straight Connector 447"/>
          <p:cNvCxnSpPr/>
          <p:nvPr/>
        </p:nvCxnSpPr>
        <p:spPr bwMode="auto">
          <a:xfrm>
            <a:off x="6646514" y="6096744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49" name="TextBox 448"/>
          <p:cNvSpPr txBox="1"/>
          <p:nvPr/>
        </p:nvSpPr>
        <p:spPr>
          <a:xfrm>
            <a:off x="6328792" y="5808712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sp>
        <p:nvSpPr>
          <p:cNvPr id="457" name="TextBox 456"/>
          <p:cNvSpPr txBox="1"/>
          <p:nvPr/>
        </p:nvSpPr>
        <p:spPr>
          <a:xfrm>
            <a:off x="3664496" y="7589167"/>
            <a:ext cx="187220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Normal ENNI path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1072208" y="5832519"/>
            <a:ext cx="1368152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/>
              <a:t>with or without B-VLAN</a:t>
            </a:r>
            <a:endParaRPr lang="en-US" sz="2000" dirty="0" smtClean="0"/>
          </a:p>
        </p:txBody>
      </p:sp>
      <p:sp>
        <p:nvSpPr>
          <p:cNvPr id="279" name="TextBox 278"/>
          <p:cNvSpPr txBox="1"/>
          <p:nvPr/>
        </p:nvSpPr>
        <p:spPr>
          <a:xfrm>
            <a:off x="11657384" y="3330243"/>
            <a:ext cx="42159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600" dirty="0" smtClean="0"/>
              <a:t>Link</a:t>
            </a:r>
            <a:endParaRPr lang="en-US" sz="1600" dirty="0" smtClean="0"/>
          </a:p>
        </p:txBody>
      </p:sp>
      <p:sp>
        <p:nvSpPr>
          <p:cNvPr id="287" name="Isosceles Triangle 286"/>
          <p:cNvSpPr/>
          <p:nvPr/>
        </p:nvSpPr>
        <p:spPr bwMode="auto">
          <a:xfrm rot="16200000">
            <a:off x="12269452" y="2172308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Isosceles Triangle 287"/>
          <p:cNvSpPr/>
          <p:nvPr/>
        </p:nvSpPr>
        <p:spPr bwMode="auto">
          <a:xfrm rot="16200000">
            <a:off x="12341460" y="2316324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Isosceles Triangle 288"/>
          <p:cNvSpPr/>
          <p:nvPr/>
        </p:nvSpPr>
        <p:spPr bwMode="auto">
          <a:xfrm rot="16200000">
            <a:off x="12413468" y="2460340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12370924" y="206429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297" name="TextBox 296"/>
          <p:cNvSpPr txBox="1"/>
          <p:nvPr/>
        </p:nvSpPr>
        <p:spPr>
          <a:xfrm>
            <a:off x="12442932" y="220831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05" name="TextBox 304"/>
          <p:cNvSpPr txBox="1"/>
          <p:nvPr/>
        </p:nvSpPr>
        <p:spPr>
          <a:xfrm>
            <a:off x="12521480" y="236071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06" name="TextBox 305"/>
          <p:cNvSpPr txBox="1"/>
          <p:nvPr/>
        </p:nvSpPr>
        <p:spPr>
          <a:xfrm>
            <a:off x="11657384" y="2280320"/>
            <a:ext cx="772647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600" dirty="0" smtClean="0"/>
              <a:t>C-VLAN</a:t>
            </a:r>
            <a:endParaRPr lang="en-US" sz="1600" dirty="0" smtClean="0"/>
          </a:p>
        </p:txBody>
      </p:sp>
      <p:sp>
        <p:nvSpPr>
          <p:cNvPr id="313" name="TextBox 312"/>
          <p:cNvSpPr txBox="1"/>
          <p:nvPr/>
        </p:nvSpPr>
        <p:spPr>
          <a:xfrm>
            <a:off x="11658810" y="2733274"/>
            <a:ext cx="934678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GB" sz="1600" dirty="0" smtClean="0"/>
              <a:t>S-VLAN</a:t>
            </a:r>
          </a:p>
          <a:p>
            <a:r>
              <a:rPr lang="en-GB" sz="1600" dirty="0" smtClean="0"/>
              <a:t>/Link</a:t>
            </a:r>
            <a:endParaRPr lang="en-US" sz="1600" dirty="0" smtClean="0"/>
          </a:p>
        </p:txBody>
      </p:sp>
      <p:grpSp>
        <p:nvGrpSpPr>
          <p:cNvPr id="275" name="Group 412"/>
          <p:cNvGrpSpPr/>
          <p:nvPr/>
        </p:nvGrpSpPr>
        <p:grpSpPr>
          <a:xfrm>
            <a:off x="3304456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276" name="Flowchart: Delay 275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7" name="Flowchart: Delay 276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2" name="TextBox 301"/>
          <p:cNvSpPr txBox="1"/>
          <p:nvPr/>
        </p:nvSpPr>
        <p:spPr>
          <a:xfrm>
            <a:off x="3369924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grpSp>
        <p:nvGrpSpPr>
          <p:cNvPr id="303" name="Group 412"/>
          <p:cNvGrpSpPr/>
          <p:nvPr/>
        </p:nvGrpSpPr>
        <p:grpSpPr>
          <a:xfrm>
            <a:off x="5392688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04" name="Flowchart: Delay 30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7" name="Flowchart: Delay 326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31" name="TextBox 330"/>
          <p:cNvSpPr txBox="1"/>
          <p:nvPr/>
        </p:nvSpPr>
        <p:spPr>
          <a:xfrm>
            <a:off x="545815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334" name="Straight Connector 333"/>
          <p:cNvCxnSpPr/>
          <p:nvPr/>
        </p:nvCxnSpPr>
        <p:spPr bwMode="auto">
          <a:xfrm flipV="1">
            <a:off x="5536704" y="2640360"/>
            <a:ext cx="0" cy="5400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35" name="TextBox 334"/>
          <p:cNvSpPr txBox="1"/>
          <p:nvPr/>
        </p:nvSpPr>
        <p:spPr>
          <a:xfrm>
            <a:off x="-7912" y="1910988"/>
            <a:ext cx="223224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b="0" dirty="0" smtClean="0"/>
              <a:t>without B-VLAN</a:t>
            </a:r>
            <a:endParaRPr lang="en-US" sz="1600" b="0" dirty="0" smtClean="0"/>
          </a:p>
        </p:txBody>
      </p:sp>
      <p:sp>
        <p:nvSpPr>
          <p:cNvPr id="336" name="TextBox 335"/>
          <p:cNvSpPr txBox="1"/>
          <p:nvPr/>
        </p:nvSpPr>
        <p:spPr>
          <a:xfrm>
            <a:off x="2512368" y="8509303"/>
            <a:ext cx="1800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/>
              <a:t>VUNI Operator</a:t>
            </a:r>
          </a:p>
          <a:p>
            <a:pPr algn="ctr"/>
            <a:r>
              <a:rPr lang="en-GB" sz="1400" dirty="0" smtClean="0"/>
              <a:t>(e.g. PBN, PBB)</a:t>
            </a:r>
            <a:endParaRPr lang="en-US" sz="1400" dirty="0" smtClean="0"/>
          </a:p>
        </p:txBody>
      </p:sp>
      <p:sp>
        <p:nvSpPr>
          <p:cNvPr id="337" name="TextBox 336"/>
          <p:cNvSpPr txBox="1"/>
          <p:nvPr/>
        </p:nvSpPr>
        <p:spPr>
          <a:xfrm>
            <a:off x="4456584" y="8886472"/>
            <a:ext cx="2376264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 network technologies are: PBB-TE, MPLS-TP, SDH, OTN</a:t>
            </a:r>
            <a:endParaRPr lang="en-US" sz="1400" b="0" dirty="0" smtClean="0"/>
          </a:p>
        </p:txBody>
      </p:sp>
      <p:cxnSp>
        <p:nvCxnSpPr>
          <p:cNvPr id="338" name="Straight Arrow Connector 337"/>
          <p:cNvCxnSpPr>
            <a:stCxn id="336" idx="2"/>
            <a:endCxn id="337" idx="1"/>
          </p:cNvCxnSpPr>
          <p:nvPr/>
        </p:nvCxnSpPr>
        <p:spPr bwMode="auto">
          <a:xfrm>
            <a:off x="3412468" y="9032523"/>
            <a:ext cx="1044116" cy="2232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32" name="TextBox 331"/>
          <p:cNvSpPr txBox="1"/>
          <p:nvPr/>
        </p:nvSpPr>
        <p:spPr>
          <a:xfrm>
            <a:off x="-7912" y="8905056"/>
            <a:ext cx="2664296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Alternatives for this B- Component are  LSP-, </a:t>
            </a:r>
            <a:r>
              <a:rPr lang="en-GB" sz="1400" b="0" dirty="0" err="1" smtClean="0"/>
              <a:t>VCn</a:t>
            </a:r>
            <a:r>
              <a:rPr lang="en-GB" sz="1400" b="0" dirty="0" smtClean="0"/>
              <a:t>-, and ODUk-Components</a:t>
            </a:r>
            <a:endParaRPr lang="en-US" sz="1400" b="0" dirty="0" smtClean="0"/>
          </a:p>
        </p:txBody>
      </p:sp>
      <p:cxnSp>
        <p:nvCxnSpPr>
          <p:cNvPr id="333" name="Straight Arrow Connector 332"/>
          <p:cNvCxnSpPr>
            <a:stCxn id="178" idx="2"/>
            <a:endCxn id="332" idx="0"/>
          </p:cNvCxnSpPr>
          <p:nvPr/>
        </p:nvCxnSpPr>
        <p:spPr bwMode="auto">
          <a:xfrm flipH="1">
            <a:off x="1324236" y="8761040"/>
            <a:ext cx="576064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7840960" y="9049072"/>
            <a:ext cx="432048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i="1" dirty="0" smtClean="0"/>
              <a:t>EC: Ethernet Connection, O: Operator, </a:t>
            </a:r>
          </a:p>
          <a:p>
            <a:pPr algn="ctr"/>
            <a:r>
              <a:rPr lang="en-GB" sz="1400" b="0" i="1" dirty="0" smtClean="0"/>
              <a:t>S: Subscriber, SP: Service Provider, (7): MA level 7</a:t>
            </a:r>
            <a:endParaRPr lang="en-US" sz="1400" b="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Virtual UNI plus ENNI DRNI</a:t>
            </a:r>
            <a:endParaRPr lang="en-US" dirty="0"/>
          </a:p>
        </p:txBody>
      </p:sp>
      <p:sp>
        <p:nvSpPr>
          <p:cNvPr id="3" name="Cloud 2"/>
          <p:cNvSpPr/>
          <p:nvPr/>
        </p:nvSpPr>
        <p:spPr bwMode="auto">
          <a:xfrm>
            <a:off x="0" y="1560240"/>
            <a:ext cx="6328792" cy="8040960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Cloud 3"/>
          <p:cNvSpPr/>
          <p:nvPr/>
        </p:nvSpPr>
        <p:spPr bwMode="auto">
          <a:xfrm>
            <a:off x="6832848" y="2928392"/>
            <a:ext cx="3744416" cy="4824536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713168" y="5304656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S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289232" y="530465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713168" y="530465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289232" y="55206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713168" y="55206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H="1">
            <a:off x="6976864" y="377100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 flipH="1">
            <a:off x="6976864" y="377100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 flipH="1">
            <a:off x="7552928" y="377100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 flipH="1">
            <a:off x="7552928" y="398702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 flipH="1">
            <a:off x="6976864" y="420305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 flipH="1">
            <a:off x="7552928" y="420305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713168" y="434996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289232" y="4349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713168" y="4349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0289232" y="4565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713168" y="4565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8345016" y="408052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8345016" y="40805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8921080" y="40805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 flipH="1">
            <a:off x="8345016" y="42965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 flipH="1">
            <a:off x="8921080" y="42965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 flipH="1">
            <a:off x="8345016" y="45125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 flipH="1">
            <a:off x="8921080" y="45125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" name="Straight Connector 30"/>
          <p:cNvCxnSpPr>
            <a:stCxn id="26" idx="1"/>
            <a:endCxn id="20" idx="1"/>
          </p:cNvCxnSpPr>
          <p:nvPr/>
        </p:nvCxnSpPr>
        <p:spPr bwMode="auto">
          <a:xfrm>
            <a:off x="9281120" y="4188532"/>
            <a:ext cx="432048" cy="2694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0" idx="1"/>
            <a:endCxn id="7" idx="1"/>
          </p:cNvCxnSpPr>
          <p:nvPr/>
        </p:nvCxnSpPr>
        <p:spPr bwMode="auto">
          <a:xfrm>
            <a:off x="9281120" y="4620580"/>
            <a:ext cx="432048" cy="7920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15" idx="1"/>
            <a:endCxn id="27" idx="3"/>
          </p:cNvCxnSpPr>
          <p:nvPr/>
        </p:nvCxnSpPr>
        <p:spPr bwMode="auto">
          <a:xfrm>
            <a:off x="7912968" y="4095038"/>
            <a:ext cx="432048" cy="3095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9" idx="3"/>
            <a:endCxn id="251" idx="1"/>
          </p:cNvCxnSpPr>
          <p:nvPr/>
        </p:nvCxnSpPr>
        <p:spPr bwMode="auto">
          <a:xfrm>
            <a:off x="10649272" y="4457980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10649272" y="471951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0649272" y="54076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8" idx="3"/>
            <a:endCxn id="327" idx="1"/>
          </p:cNvCxnSpPr>
          <p:nvPr/>
        </p:nvCxnSpPr>
        <p:spPr bwMode="auto">
          <a:xfrm>
            <a:off x="10649272" y="5628692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10865296" y="4400490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10894986" y="4400490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0514758" y="4077324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8345016" y="3288432"/>
            <a:ext cx="169790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/>
              <a:t>Network Operator</a:t>
            </a:r>
          </a:p>
          <a:p>
            <a:pPr algn="ctr"/>
            <a:r>
              <a:rPr lang="en-GB" sz="1400" dirty="0" smtClean="0"/>
              <a:t>(e.g. PBN)</a:t>
            </a:r>
            <a:endParaRPr lang="en-US" sz="1400" dirty="0" smtClean="0"/>
          </a:p>
        </p:txBody>
      </p:sp>
      <p:sp>
        <p:nvSpPr>
          <p:cNvPr id="57" name="Rectangle 56"/>
          <p:cNvSpPr/>
          <p:nvPr/>
        </p:nvSpPr>
        <p:spPr bwMode="auto">
          <a:xfrm>
            <a:off x="5320680" y="2568352"/>
            <a:ext cx="9361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320680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320680" y="48006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896744" y="377100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320680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952528" y="415252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528592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3952528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3952528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3952528" y="45845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728392" y="2568352"/>
            <a:ext cx="936104" cy="28803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304456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728392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304456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728392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304456" y="45845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728392" y="45845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304456" y="48006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304456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1" name="Straight Connector 80"/>
          <p:cNvCxnSpPr>
            <a:stCxn id="62" idx="3"/>
            <a:endCxn id="12" idx="3"/>
          </p:cNvCxnSpPr>
          <p:nvPr/>
        </p:nvCxnSpPr>
        <p:spPr bwMode="auto">
          <a:xfrm>
            <a:off x="6256784" y="3879014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9" idx="1"/>
            <a:endCxn id="66" idx="3"/>
          </p:cNvCxnSpPr>
          <p:nvPr/>
        </p:nvCxnSpPr>
        <p:spPr bwMode="auto">
          <a:xfrm flipH="1">
            <a:off x="4888632" y="447656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50" idx="3"/>
            <a:endCxn id="67" idx="1"/>
          </p:cNvCxnSpPr>
          <p:nvPr/>
        </p:nvCxnSpPr>
        <p:spPr bwMode="auto">
          <a:xfrm>
            <a:off x="3664496" y="426054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52" idx="3"/>
            <a:endCxn id="69" idx="1"/>
          </p:cNvCxnSpPr>
          <p:nvPr/>
        </p:nvCxnSpPr>
        <p:spPr bwMode="auto">
          <a:xfrm>
            <a:off x="3664496" y="447656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54" idx="3"/>
            <a:endCxn id="71" idx="1"/>
          </p:cNvCxnSpPr>
          <p:nvPr/>
        </p:nvCxnSpPr>
        <p:spPr bwMode="auto">
          <a:xfrm>
            <a:off x="3664496" y="469258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stCxn id="73" idx="3"/>
            <a:endCxn id="61" idx="1"/>
          </p:cNvCxnSpPr>
          <p:nvPr/>
        </p:nvCxnSpPr>
        <p:spPr bwMode="auto">
          <a:xfrm>
            <a:off x="3664496" y="4908612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TextBox 91"/>
          <p:cNvSpPr txBox="1"/>
          <p:nvPr/>
        </p:nvSpPr>
        <p:spPr>
          <a:xfrm>
            <a:off x="1136304" y="2477180"/>
            <a:ext cx="93610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/>
              <a:t>VUNI Operator</a:t>
            </a:r>
            <a:endParaRPr lang="en-US" sz="1400" dirty="0" smtClean="0"/>
          </a:p>
        </p:txBody>
      </p:sp>
      <p:sp>
        <p:nvSpPr>
          <p:cNvPr id="95" name="Rectangle 94"/>
          <p:cNvSpPr/>
          <p:nvPr/>
        </p:nvSpPr>
        <p:spPr bwMode="auto">
          <a:xfrm>
            <a:off x="7336904" y="377100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705056" y="408052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5680720" y="2568352"/>
            <a:ext cx="216024" cy="26642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4312568" y="415252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3088432" y="2568352"/>
            <a:ext cx="216024" cy="28803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5320680" y="35764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952528" y="336044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4528592" y="35764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3952528" y="33604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3952528" y="35764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3952528" y="37924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3304456" y="33604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3304456" y="35764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3304456" y="37924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9" name="Straight Connector 108"/>
          <p:cNvCxnSpPr>
            <a:stCxn id="100" idx="1"/>
            <a:endCxn id="102" idx="3"/>
          </p:cNvCxnSpPr>
          <p:nvPr/>
        </p:nvCxnSpPr>
        <p:spPr bwMode="auto">
          <a:xfrm flipH="1">
            <a:off x="4888632" y="368447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106" idx="3"/>
            <a:endCxn id="103" idx="1"/>
          </p:cNvCxnSpPr>
          <p:nvPr/>
        </p:nvCxnSpPr>
        <p:spPr bwMode="auto">
          <a:xfrm>
            <a:off x="3664496" y="346845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stCxn id="107" idx="3"/>
            <a:endCxn id="104" idx="1"/>
          </p:cNvCxnSpPr>
          <p:nvPr/>
        </p:nvCxnSpPr>
        <p:spPr bwMode="auto">
          <a:xfrm>
            <a:off x="3664496" y="368447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108" idx="3"/>
            <a:endCxn id="105" idx="1"/>
          </p:cNvCxnSpPr>
          <p:nvPr/>
        </p:nvCxnSpPr>
        <p:spPr bwMode="auto">
          <a:xfrm>
            <a:off x="3664496" y="390050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4312568" y="336044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320680" y="27843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952528" y="256835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4528592" y="27843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3952528" y="25683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3952528" y="27843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3952528" y="30004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3304456" y="25683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3304456" y="27843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3304456" y="30004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3" name="Straight Connector 122"/>
          <p:cNvCxnSpPr>
            <a:stCxn id="114" idx="1"/>
            <a:endCxn id="116" idx="3"/>
          </p:cNvCxnSpPr>
          <p:nvPr/>
        </p:nvCxnSpPr>
        <p:spPr bwMode="auto">
          <a:xfrm flipH="1">
            <a:off x="4888632" y="289238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120" idx="3"/>
            <a:endCxn id="117" idx="1"/>
          </p:cNvCxnSpPr>
          <p:nvPr/>
        </p:nvCxnSpPr>
        <p:spPr bwMode="auto">
          <a:xfrm>
            <a:off x="3664496" y="267636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121" idx="3"/>
            <a:endCxn id="118" idx="1"/>
          </p:cNvCxnSpPr>
          <p:nvPr/>
        </p:nvCxnSpPr>
        <p:spPr bwMode="auto">
          <a:xfrm>
            <a:off x="3664496" y="289238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122" idx="3"/>
            <a:endCxn id="119" idx="1"/>
          </p:cNvCxnSpPr>
          <p:nvPr/>
        </p:nvCxnSpPr>
        <p:spPr bwMode="auto">
          <a:xfrm>
            <a:off x="3664496" y="310841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/>
          <p:cNvSpPr/>
          <p:nvPr/>
        </p:nvSpPr>
        <p:spPr bwMode="auto">
          <a:xfrm>
            <a:off x="4312568" y="256835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2728392" y="25683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2728392" y="27843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728392" y="30004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 flipH="1">
            <a:off x="1504256" y="4152528"/>
            <a:ext cx="936104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 flipH="1">
            <a:off x="1504256" y="45845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 flipH="1">
            <a:off x="2080320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 flipH="1">
            <a:off x="1504256" y="48006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 flipH="1">
            <a:off x="2080320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 flipH="1">
            <a:off x="1504256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 flipH="1">
            <a:off x="2080320" y="45845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864296" y="4152528"/>
            <a:ext cx="216024" cy="15121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9" name="Straight Connector 178"/>
          <p:cNvCxnSpPr>
            <a:stCxn id="173" idx="1"/>
            <a:endCxn id="51" idx="1"/>
          </p:cNvCxnSpPr>
          <p:nvPr/>
        </p:nvCxnSpPr>
        <p:spPr bwMode="auto">
          <a:xfrm>
            <a:off x="2440360" y="426054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>
            <a:stCxn id="175" idx="1"/>
            <a:endCxn id="53" idx="1"/>
          </p:cNvCxnSpPr>
          <p:nvPr/>
        </p:nvCxnSpPr>
        <p:spPr bwMode="auto">
          <a:xfrm>
            <a:off x="2440360" y="447656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stCxn id="177" idx="1"/>
            <a:endCxn id="55" idx="1"/>
          </p:cNvCxnSpPr>
          <p:nvPr/>
        </p:nvCxnSpPr>
        <p:spPr bwMode="auto">
          <a:xfrm>
            <a:off x="2440360" y="469258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4" name="Straight Connector 193"/>
          <p:cNvCxnSpPr/>
          <p:nvPr/>
        </p:nvCxnSpPr>
        <p:spPr bwMode="auto">
          <a:xfrm>
            <a:off x="2360440" y="268685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/>
          <p:nvPr/>
        </p:nvCxnSpPr>
        <p:spPr bwMode="auto">
          <a:xfrm>
            <a:off x="2360440" y="290287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/>
          <p:cNvCxnSpPr/>
          <p:nvPr/>
        </p:nvCxnSpPr>
        <p:spPr bwMode="auto">
          <a:xfrm>
            <a:off x="2360440" y="311890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Straight Connector 196"/>
          <p:cNvCxnSpPr/>
          <p:nvPr/>
        </p:nvCxnSpPr>
        <p:spPr bwMode="auto">
          <a:xfrm>
            <a:off x="1072208" y="470307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/>
          <p:nvPr/>
        </p:nvCxnSpPr>
        <p:spPr bwMode="auto">
          <a:xfrm>
            <a:off x="1072208" y="491910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Connector 198"/>
          <p:cNvCxnSpPr>
            <a:stCxn id="552" idx="1"/>
          </p:cNvCxnSpPr>
          <p:nvPr/>
        </p:nvCxnSpPr>
        <p:spPr bwMode="auto">
          <a:xfrm flipV="1">
            <a:off x="1000200" y="5135126"/>
            <a:ext cx="504056" cy="5655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1" name="TextBox 200"/>
          <p:cNvSpPr txBox="1"/>
          <p:nvPr/>
        </p:nvSpPr>
        <p:spPr>
          <a:xfrm>
            <a:off x="6544816" y="7896944"/>
            <a:ext cx="99007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S-Tagged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sp>
        <p:nvSpPr>
          <p:cNvPr id="242" name="Rectangle 241"/>
          <p:cNvSpPr/>
          <p:nvPr/>
        </p:nvSpPr>
        <p:spPr bwMode="auto">
          <a:xfrm flipH="1">
            <a:off x="2080320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2080320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2080320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11225336" y="4133944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11801400" y="4133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11225336" y="4349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11801400" y="4349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11585376" y="4133944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3" name="Rectangle 292"/>
          <p:cNvSpPr/>
          <p:nvPr/>
        </p:nvSpPr>
        <p:spPr bwMode="auto">
          <a:xfrm flipH="1">
            <a:off x="6976864" y="6744816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5" name="Rectangle 304"/>
          <p:cNvSpPr/>
          <p:nvPr/>
        </p:nvSpPr>
        <p:spPr bwMode="auto">
          <a:xfrm flipH="1">
            <a:off x="6976864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6" name="Rectangle 305"/>
          <p:cNvSpPr/>
          <p:nvPr/>
        </p:nvSpPr>
        <p:spPr bwMode="auto">
          <a:xfrm flipH="1">
            <a:off x="7552928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8" name="Rectangle 307"/>
          <p:cNvSpPr/>
          <p:nvPr/>
        </p:nvSpPr>
        <p:spPr bwMode="auto">
          <a:xfrm flipH="1">
            <a:off x="7552928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2" name="Rectangle 311"/>
          <p:cNvSpPr/>
          <p:nvPr/>
        </p:nvSpPr>
        <p:spPr bwMode="auto">
          <a:xfrm flipH="1">
            <a:off x="6976864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3" name="Rectangle 312"/>
          <p:cNvSpPr/>
          <p:nvPr/>
        </p:nvSpPr>
        <p:spPr bwMode="auto">
          <a:xfrm flipH="1">
            <a:off x="7552928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336904" y="6744816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0" name="Rectangle 329"/>
          <p:cNvSpPr/>
          <p:nvPr/>
        </p:nvSpPr>
        <p:spPr bwMode="auto">
          <a:xfrm>
            <a:off x="5320680" y="5952728"/>
            <a:ext cx="9361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1" name="Rectangle 330"/>
          <p:cNvSpPr/>
          <p:nvPr/>
        </p:nvSpPr>
        <p:spPr bwMode="auto">
          <a:xfrm>
            <a:off x="5320680" y="77529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5320680" y="81849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2" name="Rectangle 341"/>
          <p:cNvSpPr/>
          <p:nvPr/>
        </p:nvSpPr>
        <p:spPr bwMode="auto">
          <a:xfrm>
            <a:off x="5896744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5" name="Rectangle 344"/>
          <p:cNvSpPr/>
          <p:nvPr/>
        </p:nvSpPr>
        <p:spPr bwMode="auto">
          <a:xfrm>
            <a:off x="5320680" y="84010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8" name="Rectangle 347"/>
          <p:cNvSpPr/>
          <p:nvPr/>
        </p:nvSpPr>
        <p:spPr bwMode="auto">
          <a:xfrm>
            <a:off x="3952528" y="753690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4" name="Rectangle 353"/>
          <p:cNvSpPr/>
          <p:nvPr/>
        </p:nvSpPr>
        <p:spPr bwMode="auto">
          <a:xfrm>
            <a:off x="4528592" y="77529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5" name="Rectangle 354"/>
          <p:cNvSpPr/>
          <p:nvPr/>
        </p:nvSpPr>
        <p:spPr bwMode="auto">
          <a:xfrm>
            <a:off x="3952528" y="75369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8" name="Rectangle 357"/>
          <p:cNvSpPr/>
          <p:nvPr/>
        </p:nvSpPr>
        <p:spPr bwMode="auto">
          <a:xfrm>
            <a:off x="3952528" y="77529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>
            <a:off x="3952528" y="79689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>
            <a:off x="2728392" y="5952728"/>
            <a:ext cx="936104" cy="28803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>
            <a:off x="3304456" y="75369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2" name="Rectangle 361"/>
          <p:cNvSpPr/>
          <p:nvPr/>
        </p:nvSpPr>
        <p:spPr bwMode="auto">
          <a:xfrm>
            <a:off x="272839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3" name="Rectangle 362"/>
          <p:cNvSpPr/>
          <p:nvPr/>
        </p:nvSpPr>
        <p:spPr bwMode="auto">
          <a:xfrm>
            <a:off x="3304456" y="77529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>
            <a:off x="272839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5" name="Rectangle 364"/>
          <p:cNvSpPr/>
          <p:nvPr/>
        </p:nvSpPr>
        <p:spPr bwMode="auto">
          <a:xfrm>
            <a:off x="3304456" y="79689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6" name="Rectangle 365"/>
          <p:cNvSpPr/>
          <p:nvPr/>
        </p:nvSpPr>
        <p:spPr bwMode="auto">
          <a:xfrm>
            <a:off x="2728392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7" name="Rectangle 366"/>
          <p:cNvSpPr/>
          <p:nvPr/>
        </p:nvSpPr>
        <p:spPr bwMode="auto">
          <a:xfrm>
            <a:off x="3304456" y="81849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8" name="Rectangle 367"/>
          <p:cNvSpPr/>
          <p:nvPr/>
        </p:nvSpPr>
        <p:spPr bwMode="auto">
          <a:xfrm>
            <a:off x="3304456" y="84010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76" name="Straight Connector 375"/>
          <p:cNvCxnSpPr>
            <a:stCxn id="331" idx="1"/>
            <a:endCxn id="354" idx="3"/>
          </p:cNvCxnSpPr>
          <p:nvPr/>
        </p:nvCxnSpPr>
        <p:spPr bwMode="auto">
          <a:xfrm flipH="1">
            <a:off x="4888632" y="786094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7" name="Straight Connector 386"/>
          <p:cNvCxnSpPr>
            <a:stCxn id="361" idx="3"/>
            <a:endCxn id="355" idx="1"/>
          </p:cNvCxnSpPr>
          <p:nvPr/>
        </p:nvCxnSpPr>
        <p:spPr bwMode="auto">
          <a:xfrm>
            <a:off x="3664496" y="764491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8" name="Straight Connector 387"/>
          <p:cNvCxnSpPr>
            <a:stCxn id="363" idx="3"/>
            <a:endCxn id="358" idx="1"/>
          </p:cNvCxnSpPr>
          <p:nvPr/>
        </p:nvCxnSpPr>
        <p:spPr bwMode="auto">
          <a:xfrm>
            <a:off x="3664496" y="786094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0" name="Straight Connector 389"/>
          <p:cNvCxnSpPr>
            <a:stCxn id="365" idx="3"/>
            <a:endCxn id="359" idx="1"/>
          </p:cNvCxnSpPr>
          <p:nvPr/>
        </p:nvCxnSpPr>
        <p:spPr bwMode="auto">
          <a:xfrm>
            <a:off x="3664496" y="807696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3" name="Straight Connector 392"/>
          <p:cNvCxnSpPr>
            <a:stCxn id="367" idx="3"/>
            <a:endCxn id="341" idx="1"/>
          </p:cNvCxnSpPr>
          <p:nvPr/>
        </p:nvCxnSpPr>
        <p:spPr bwMode="auto">
          <a:xfrm>
            <a:off x="3664496" y="8292988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6" name="Rectangle 395"/>
          <p:cNvSpPr/>
          <p:nvPr/>
        </p:nvSpPr>
        <p:spPr bwMode="auto">
          <a:xfrm>
            <a:off x="5680720" y="5952728"/>
            <a:ext cx="216024" cy="26642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2" name="Rectangle 401"/>
          <p:cNvSpPr/>
          <p:nvPr/>
        </p:nvSpPr>
        <p:spPr bwMode="auto">
          <a:xfrm>
            <a:off x="4312568" y="753690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6" name="Rectangle 405"/>
          <p:cNvSpPr/>
          <p:nvPr/>
        </p:nvSpPr>
        <p:spPr bwMode="auto">
          <a:xfrm>
            <a:off x="3088432" y="5952728"/>
            <a:ext cx="216024" cy="28803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0" name="Rectangle 409"/>
          <p:cNvSpPr/>
          <p:nvPr/>
        </p:nvSpPr>
        <p:spPr bwMode="auto">
          <a:xfrm>
            <a:off x="5320680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1" name="Rectangle 410"/>
          <p:cNvSpPr/>
          <p:nvPr/>
        </p:nvSpPr>
        <p:spPr bwMode="auto">
          <a:xfrm>
            <a:off x="3952528" y="6744816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2" name="Rectangle 411"/>
          <p:cNvSpPr/>
          <p:nvPr/>
        </p:nvSpPr>
        <p:spPr bwMode="auto">
          <a:xfrm>
            <a:off x="4528592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3" name="Rectangle 412"/>
          <p:cNvSpPr/>
          <p:nvPr/>
        </p:nvSpPr>
        <p:spPr bwMode="auto">
          <a:xfrm>
            <a:off x="3952528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6" name="Rectangle 415"/>
          <p:cNvSpPr/>
          <p:nvPr/>
        </p:nvSpPr>
        <p:spPr bwMode="auto">
          <a:xfrm>
            <a:off x="3952528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7" name="Rectangle 416"/>
          <p:cNvSpPr/>
          <p:nvPr/>
        </p:nvSpPr>
        <p:spPr bwMode="auto">
          <a:xfrm>
            <a:off x="3952528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8" name="Rectangle 417"/>
          <p:cNvSpPr/>
          <p:nvPr/>
        </p:nvSpPr>
        <p:spPr bwMode="auto">
          <a:xfrm>
            <a:off x="3304456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9" name="Rectangle 418"/>
          <p:cNvSpPr/>
          <p:nvPr/>
        </p:nvSpPr>
        <p:spPr bwMode="auto">
          <a:xfrm>
            <a:off x="3304456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5" name="Rectangle 424"/>
          <p:cNvSpPr/>
          <p:nvPr/>
        </p:nvSpPr>
        <p:spPr bwMode="auto">
          <a:xfrm>
            <a:off x="3304456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26" name="Straight Connector 425"/>
          <p:cNvCxnSpPr>
            <a:stCxn id="410" idx="1"/>
            <a:endCxn id="412" idx="3"/>
          </p:cNvCxnSpPr>
          <p:nvPr/>
        </p:nvCxnSpPr>
        <p:spPr bwMode="auto">
          <a:xfrm flipH="1">
            <a:off x="4888632" y="706885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7" name="Straight Connector 426"/>
          <p:cNvCxnSpPr>
            <a:stCxn id="418" idx="3"/>
            <a:endCxn id="413" idx="1"/>
          </p:cNvCxnSpPr>
          <p:nvPr/>
        </p:nvCxnSpPr>
        <p:spPr bwMode="auto">
          <a:xfrm>
            <a:off x="3664496" y="685282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8" name="Straight Connector 427"/>
          <p:cNvCxnSpPr>
            <a:stCxn id="419" idx="3"/>
            <a:endCxn id="416" idx="1"/>
          </p:cNvCxnSpPr>
          <p:nvPr/>
        </p:nvCxnSpPr>
        <p:spPr bwMode="auto">
          <a:xfrm>
            <a:off x="3664496" y="706885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9" name="Straight Connector 428"/>
          <p:cNvCxnSpPr>
            <a:stCxn id="425" idx="3"/>
            <a:endCxn id="417" idx="1"/>
          </p:cNvCxnSpPr>
          <p:nvPr/>
        </p:nvCxnSpPr>
        <p:spPr bwMode="auto">
          <a:xfrm>
            <a:off x="3664496" y="728487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1" name="Rectangle 430"/>
          <p:cNvSpPr/>
          <p:nvPr/>
        </p:nvSpPr>
        <p:spPr bwMode="auto">
          <a:xfrm>
            <a:off x="4312568" y="6744816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2" name="Rectangle 431"/>
          <p:cNvSpPr/>
          <p:nvPr/>
        </p:nvSpPr>
        <p:spPr bwMode="auto">
          <a:xfrm>
            <a:off x="5320680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3" name="Rectangle 432"/>
          <p:cNvSpPr/>
          <p:nvPr/>
        </p:nvSpPr>
        <p:spPr bwMode="auto">
          <a:xfrm>
            <a:off x="3952528" y="595272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5" name="Rectangle 434"/>
          <p:cNvSpPr/>
          <p:nvPr/>
        </p:nvSpPr>
        <p:spPr bwMode="auto">
          <a:xfrm>
            <a:off x="4528592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Rectangle 438"/>
          <p:cNvSpPr/>
          <p:nvPr/>
        </p:nvSpPr>
        <p:spPr bwMode="auto">
          <a:xfrm>
            <a:off x="3952528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0" name="Rectangle 439"/>
          <p:cNvSpPr/>
          <p:nvPr/>
        </p:nvSpPr>
        <p:spPr bwMode="auto">
          <a:xfrm>
            <a:off x="3952528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1" name="Rectangle 440"/>
          <p:cNvSpPr/>
          <p:nvPr/>
        </p:nvSpPr>
        <p:spPr bwMode="auto">
          <a:xfrm>
            <a:off x="3952528" y="63847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4" name="Rectangle 443"/>
          <p:cNvSpPr/>
          <p:nvPr/>
        </p:nvSpPr>
        <p:spPr bwMode="auto">
          <a:xfrm>
            <a:off x="3304456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5" name="Rectangle 444"/>
          <p:cNvSpPr/>
          <p:nvPr/>
        </p:nvSpPr>
        <p:spPr bwMode="auto">
          <a:xfrm>
            <a:off x="3304456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6" name="Rectangle 445"/>
          <p:cNvSpPr/>
          <p:nvPr/>
        </p:nvSpPr>
        <p:spPr bwMode="auto">
          <a:xfrm>
            <a:off x="3304456" y="63847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7" name="Straight Connector 446"/>
          <p:cNvCxnSpPr>
            <a:stCxn id="432" idx="1"/>
            <a:endCxn id="435" idx="3"/>
          </p:cNvCxnSpPr>
          <p:nvPr/>
        </p:nvCxnSpPr>
        <p:spPr bwMode="auto">
          <a:xfrm flipH="1">
            <a:off x="4888632" y="627676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8" name="Straight Connector 447"/>
          <p:cNvCxnSpPr>
            <a:stCxn id="444" idx="3"/>
            <a:endCxn id="439" idx="1"/>
          </p:cNvCxnSpPr>
          <p:nvPr/>
        </p:nvCxnSpPr>
        <p:spPr bwMode="auto">
          <a:xfrm>
            <a:off x="3664496" y="606074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9" name="Straight Connector 448"/>
          <p:cNvCxnSpPr>
            <a:stCxn id="445" idx="3"/>
            <a:endCxn id="440" idx="1"/>
          </p:cNvCxnSpPr>
          <p:nvPr/>
        </p:nvCxnSpPr>
        <p:spPr bwMode="auto">
          <a:xfrm>
            <a:off x="3664496" y="627676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0" name="Straight Connector 449"/>
          <p:cNvCxnSpPr>
            <a:stCxn id="446" idx="3"/>
            <a:endCxn id="441" idx="1"/>
          </p:cNvCxnSpPr>
          <p:nvPr/>
        </p:nvCxnSpPr>
        <p:spPr bwMode="auto">
          <a:xfrm>
            <a:off x="3664496" y="649278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1" name="Rectangle 450"/>
          <p:cNvSpPr/>
          <p:nvPr/>
        </p:nvSpPr>
        <p:spPr bwMode="auto">
          <a:xfrm>
            <a:off x="4312568" y="595272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2" name="Rectangle 451"/>
          <p:cNvSpPr/>
          <p:nvPr/>
        </p:nvSpPr>
        <p:spPr bwMode="auto">
          <a:xfrm>
            <a:off x="2728392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3" name="Rectangle 452"/>
          <p:cNvSpPr/>
          <p:nvPr/>
        </p:nvSpPr>
        <p:spPr bwMode="auto">
          <a:xfrm>
            <a:off x="2728392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4" name="Rectangle 453"/>
          <p:cNvSpPr/>
          <p:nvPr/>
        </p:nvSpPr>
        <p:spPr bwMode="auto">
          <a:xfrm>
            <a:off x="2728392" y="63847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6" name="Rectangle 455"/>
          <p:cNvSpPr/>
          <p:nvPr/>
        </p:nvSpPr>
        <p:spPr bwMode="auto">
          <a:xfrm flipH="1">
            <a:off x="1504256" y="7464896"/>
            <a:ext cx="936104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7" name="Rectangle 456"/>
          <p:cNvSpPr/>
          <p:nvPr/>
        </p:nvSpPr>
        <p:spPr bwMode="auto">
          <a:xfrm flipH="1">
            <a:off x="1504256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4" name="Rectangle 463"/>
          <p:cNvSpPr/>
          <p:nvPr/>
        </p:nvSpPr>
        <p:spPr bwMode="auto">
          <a:xfrm flipH="1">
            <a:off x="2080320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7" name="Rectangle 466"/>
          <p:cNvSpPr/>
          <p:nvPr/>
        </p:nvSpPr>
        <p:spPr bwMode="auto">
          <a:xfrm flipH="1">
            <a:off x="1504256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8" name="Rectangle 467"/>
          <p:cNvSpPr/>
          <p:nvPr/>
        </p:nvSpPr>
        <p:spPr bwMode="auto">
          <a:xfrm flipH="1">
            <a:off x="2080320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0" name="Rectangle 469"/>
          <p:cNvSpPr/>
          <p:nvPr/>
        </p:nvSpPr>
        <p:spPr bwMode="auto">
          <a:xfrm flipH="1">
            <a:off x="1504256" y="8328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1" name="Rectangle 470"/>
          <p:cNvSpPr/>
          <p:nvPr/>
        </p:nvSpPr>
        <p:spPr bwMode="auto">
          <a:xfrm flipH="1">
            <a:off x="2080320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3" name="Rectangle 472"/>
          <p:cNvSpPr/>
          <p:nvPr/>
        </p:nvSpPr>
        <p:spPr bwMode="auto">
          <a:xfrm>
            <a:off x="1864296" y="7464896"/>
            <a:ext cx="216024" cy="15121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78" name="Straight Connector 477"/>
          <p:cNvCxnSpPr>
            <a:stCxn id="464" idx="1"/>
            <a:endCxn id="362" idx="1"/>
          </p:cNvCxnSpPr>
          <p:nvPr/>
        </p:nvCxnSpPr>
        <p:spPr bwMode="auto">
          <a:xfrm>
            <a:off x="2440360" y="757290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9" name="Straight Connector 478"/>
          <p:cNvCxnSpPr>
            <a:stCxn id="468" idx="1"/>
            <a:endCxn id="364" idx="1"/>
          </p:cNvCxnSpPr>
          <p:nvPr/>
        </p:nvCxnSpPr>
        <p:spPr bwMode="auto">
          <a:xfrm>
            <a:off x="2440360" y="778893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0" name="Straight Connector 479"/>
          <p:cNvCxnSpPr>
            <a:stCxn id="471" idx="1"/>
            <a:endCxn id="366" idx="1"/>
          </p:cNvCxnSpPr>
          <p:nvPr/>
        </p:nvCxnSpPr>
        <p:spPr bwMode="auto">
          <a:xfrm>
            <a:off x="2440360" y="800495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1" name="Straight Connector 480"/>
          <p:cNvCxnSpPr>
            <a:stCxn id="541" idx="2"/>
            <a:endCxn id="452" idx="0"/>
          </p:cNvCxnSpPr>
          <p:nvPr/>
        </p:nvCxnSpPr>
        <p:spPr bwMode="auto">
          <a:xfrm>
            <a:off x="2908412" y="5448672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6" name="Straight Connector 485"/>
          <p:cNvCxnSpPr>
            <a:stCxn id="554" idx="1"/>
          </p:cNvCxnSpPr>
          <p:nvPr/>
        </p:nvCxnSpPr>
        <p:spPr bwMode="auto">
          <a:xfrm>
            <a:off x="1000200" y="5916724"/>
            <a:ext cx="1728192" cy="3705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7" name="Straight Connector 486"/>
          <p:cNvCxnSpPr/>
          <p:nvPr/>
        </p:nvCxnSpPr>
        <p:spPr bwMode="auto">
          <a:xfrm>
            <a:off x="2296344" y="650327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8" name="Straight Connector 487"/>
          <p:cNvCxnSpPr>
            <a:stCxn id="556" idx="1"/>
          </p:cNvCxnSpPr>
          <p:nvPr/>
        </p:nvCxnSpPr>
        <p:spPr bwMode="auto">
          <a:xfrm>
            <a:off x="1000200" y="6132748"/>
            <a:ext cx="504056" cy="18826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9" name="Straight Connector 488"/>
          <p:cNvCxnSpPr/>
          <p:nvPr/>
        </p:nvCxnSpPr>
        <p:spPr bwMode="auto">
          <a:xfrm>
            <a:off x="1072208" y="823147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0" name="Straight Connector 489"/>
          <p:cNvCxnSpPr/>
          <p:nvPr/>
        </p:nvCxnSpPr>
        <p:spPr bwMode="auto">
          <a:xfrm>
            <a:off x="1072208" y="844749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7" name="Rectangle 496"/>
          <p:cNvSpPr/>
          <p:nvPr/>
        </p:nvSpPr>
        <p:spPr bwMode="auto">
          <a:xfrm flipH="1">
            <a:off x="2080320" y="8328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8" name="Rectangle 497"/>
          <p:cNvSpPr/>
          <p:nvPr/>
        </p:nvSpPr>
        <p:spPr bwMode="auto">
          <a:xfrm flipH="1">
            <a:off x="2080320" y="85450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9" name="Rectangle 498"/>
          <p:cNvSpPr/>
          <p:nvPr/>
        </p:nvSpPr>
        <p:spPr bwMode="auto">
          <a:xfrm flipH="1">
            <a:off x="2080320" y="87610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00" name="Straight Connector 499"/>
          <p:cNvCxnSpPr>
            <a:stCxn id="342" idx="3"/>
            <a:endCxn id="312" idx="3"/>
          </p:cNvCxnSpPr>
          <p:nvPr/>
        </p:nvCxnSpPr>
        <p:spPr bwMode="auto">
          <a:xfrm>
            <a:off x="6256784" y="7284876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3" name="Rectangle 512"/>
          <p:cNvSpPr/>
          <p:nvPr/>
        </p:nvSpPr>
        <p:spPr bwMode="auto">
          <a:xfrm flipH="1">
            <a:off x="8345016" y="595272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4" name="Rectangle 513"/>
          <p:cNvSpPr/>
          <p:nvPr/>
        </p:nvSpPr>
        <p:spPr bwMode="auto">
          <a:xfrm flipH="1">
            <a:off x="8345016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5" name="Rectangle 514"/>
          <p:cNvSpPr/>
          <p:nvPr/>
        </p:nvSpPr>
        <p:spPr bwMode="auto">
          <a:xfrm flipH="1">
            <a:off x="8921080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6" name="Rectangle 515"/>
          <p:cNvSpPr/>
          <p:nvPr/>
        </p:nvSpPr>
        <p:spPr bwMode="auto">
          <a:xfrm flipH="1">
            <a:off x="8345016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7" name="Rectangle 516"/>
          <p:cNvSpPr/>
          <p:nvPr/>
        </p:nvSpPr>
        <p:spPr bwMode="auto">
          <a:xfrm flipH="1">
            <a:off x="8921080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8" name="Rectangle 517"/>
          <p:cNvSpPr/>
          <p:nvPr/>
        </p:nvSpPr>
        <p:spPr bwMode="auto">
          <a:xfrm flipH="1">
            <a:off x="8345016" y="63847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9" name="Rectangle 518"/>
          <p:cNvSpPr/>
          <p:nvPr/>
        </p:nvSpPr>
        <p:spPr bwMode="auto">
          <a:xfrm flipH="1">
            <a:off x="8921080" y="63847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0" name="Rectangle 519"/>
          <p:cNvSpPr/>
          <p:nvPr/>
        </p:nvSpPr>
        <p:spPr bwMode="auto">
          <a:xfrm>
            <a:off x="8705056" y="595272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22" name="Straight Connector 521"/>
          <p:cNvCxnSpPr>
            <a:stCxn id="22" idx="1"/>
            <a:endCxn id="515" idx="1"/>
          </p:cNvCxnSpPr>
          <p:nvPr/>
        </p:nvCxnSpPr>
        <p:spPr bwMode="auto">
          <a:xfrm flipH="1">
            <a:off x="9281120" y="4674004"/>
            <a:ext cx="432048" cy="13867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4" name="Straight Connector 523"/>
          <p:cNvCxnSpPr>
            <a:stCxn id="9" idx="1"/>
            <a:endCxn id="519" idx="1"/>
          </p:cNvCxnSpPr>
          <p:nvPr/>
        </p:nvCxnSpPr>
        <p:spPr bwMode="auto">
          <a:xfrm flipH="1">
            <a:off x="9281120" y="5628692"/>
            <a:ext cx="432048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6" name="Straight Connector 525"/>
          <p:cNvCxnSpPr>
            <a:stCxn id="29" idx="2"/>
            <a:endCxn id="514" idx="0"/>
          </p:cNvCxnSpPr>
          <p:nvPr/>
        </p:nvCxnSpPr>
        <p:spPr bwMode="auto">
          <a:xfrm>
            <a:off x="8525036" y="4728592"/>
            <a:ext cx="0" cy="12241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8" name="Straight Connector 527"/>
          <p:cNvCxnSpPr>
            <a:stCxn id="518" idx="3"/>
            <a:endCxn id="308" idx="1"/>
          </p:cNvCxnSpPr>
          <p:nvPr/>
        </p:nvCxnSpPr>
        <p:spPr bwMode="auto">
          <a:xfrm flipH="1">
            <a:off x="7912968" y="6492788"/>
            <a:ext cx="432048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2" name="Straight Connector 531"/>
          <p:cNvCxnSpPr>
            <a:stCxn id="16" idx="2"/>
            <a:endCxn id="305" idx="0"/>
          </p:cNvCxnSpPr>
          <p:nvPr/>
        </p:nvCxnSpPr>
        <p:spPr bwMode="auto">
          <a:xfrm>
            <a:off x="7156884" y="4419074"/>
            <a:ext cx="0" cy="23257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4" name="Straight Connector 533"/>
          <p:cNvCxnSpPr>
            <a:stCxn id="17" idx="2"/>
            <a:endCxn id="306" idx="0"/>
          </p:cNvCxnSpPr>
          <p:nvPr/>
        </p:nvCxnSpPr>
        <p:spPr bwMode="auto">
          <a:xfrm>
            <a:off x="7732948" y="4419074"/>
            <a:ext cx="0" cy="23257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7" name="Rectangle 536"/>
          <p:cNvSpPr/>
          <p:nvPr/>
        </p:nvSpPr>
        <p:spPr bwMode="auto">
          <a:xfrm flipH="1">
            <a:off x="5896744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8" name="Rectangle 537"/>
          <p:cNvSpPr/>
          <p:nvPr/>
        </p:nvSpPr>
        <p:spPr bwMode="auto">
          <a:xfrm flipH="1">
            <a:off x="5896744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40" name="Straight Connector 539"/>
          <p:cNvCxnSpPr>
            <a:stCxn id="538" idx="2"/>
            <a:endCxn id="537" idx="0"/>
          </p:cNvCxnSpPr>
          <p:nvPr/>
        </p:nvCxnSpPr>
        <p:spPr bwMode="auto">
          <a:xfrm>
            <a:off x="6076764" y="5232648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1" name="Rectangle 540"/>
          <p:cNvSpPr/>
          <p:nvPr/>
        </p:nvSpPr>
        <p:spPr bwMode="auto">
          <a:xfrm>
            <a:off x="27283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4" name="Rectangle 543"/>
          <p:cNvSpPr/>
          <p:nvPr/>
        </p:nvSpPr>
        <p:spPr bwMode="auto">
          <a:xfrm flipH="1">
            <a:off x="1504256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6" name="Rectangle 545"/>
          <p:cNvSpPr/>
          <p:nvPr/>
        </p:nvSpPr>
        <p:spPr bwMode="auto">
          <a:xfrm flipH="1">
            <a:off x="1504256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47" name="Straight Connector 546"/>
          <p:cNvCxnSpPr>
            <a:stCxn id="544" idx="0"/>
            <a:endCxn id="546" idx="2"/>
          </p:cNvCxnSpPr>
          <p:nvPr/>
        </p:nvCxnSpPr>
        <p:spPr bwMode="auto">
          <a:xfrm flipV="1">
            <a:off x="1684276" y="5664696"/>
            <a:ext cx="0" cy="1800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0" name="Rectangle 549"/>
          <p:cNvSpPr/>
          <p:nvPr/>
        </p:nvSpPr>
        <p:spPr bwMode="auto">
          <a:xfrm flipH="1">
            <a:off x="64096" y="559268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1" name="Rectangle 550"/>
          <p:cNvSpPr/>
          <p:nvPr/>
        </p:nvSpPr>
        <p:spPr bwMode="auto">
          <a:xfrm flipH="1">
            <a:off x="64096" y="55926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2" name="Rectangle 551"/>
          <p:cNvSpPr/>
          <p:nvPr/>
        </p:nvSpPr>
        <p:spPr bwMode="auto">
          <a:xfrm flipH="1">
            <a:off x="640160" y="55926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3" name="Rectangle 552"/>
          <p:cNvSpPr/>
          <p:nvPr/>
        </p:nvSpPr>
        <p:spPr bwMode="auto">
          <a:xfrm flipH="1">
            <a:off x="6409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4" name="Rectangle 553"/>
          <p:cNvSpPr/>
          <p:nvPr/>
        </p:nvSpPr>
        <p:spPr bwMode="auto">
          <a:xfrm flipH="1">
            <a:off x="640160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5" name="Rectangle 554"/>
          <p:cNvSpPr/>
          <p:nvPr/>
        </p:nvSpPr>
        <p:spPr bwMode="auto">
          <a:xfrm flipH="1">
            <a:off x="64096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6" name="Rectangle 555"/>
          <p:cNvSpPr/>
          <p:nvPr/>
        </p:nvSpPr>
        <p:spPr bwMode="auto">
          <a:xfrm flipH="1">
            <a:off x="640160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8" name="Rectangle 557"/>
          <p:cNvSpPr/>
          <p:nvPr/>
        </p:nvSpPr>
        <p:spPr bwMode="auto">
          <a:xfrm>
            <a:off x="424136" y="559268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800" dirty="0" smtClean="0">
                <a:latin typeface="Arial" charset="0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3" name="TextBox 562"/>
          <p:cNvSpPr txBox="1"/>
          <p:nvPr/>
        </p:nvSpPr>
        <p:spPr>
          <a:xfrm rot="16200000">
            <a:off x="5618294" y="5295075"/>
            <a:ext cx="93610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Intra-DAS (a)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64" name="TextBox 563"/>
          <p:cNvSpPr txBox="1"/>
          <p:nvPr/>
        </p:nvSpPr>
        <p:spPr>
          <a:xfrm>
            <a:off x="6233299" y="3864496"/>
            <a:ext cx="76335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/>
              <a:t>ENNI 1</a:t>
            </a:r>
            <a:endParaRPr lang="en-US" sz="1400" dirty="0" smtClean="0"/>
          </a:p>
        </p:txBody>
      </p:sp>
      <p:sp>
        <p:nvSpPr>
          <p:cNvPr id="565" name="TextBox 564"/>
          <p:cNvSpPr txBox="1"/>
          <p:nvPr/>
        </p:nvSpPr>
        <p:spPr>
          <a:xfrm>
            <a:off x="6213513" y="6960840"/>
            <a:ext cx="76335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/>
              <a:t>ENNI 2</a:t>
            </a:r>
            <a:endParaRPr lang="en-US" sz="1400" dirty="0" smtClean="0"/>
          </a:p>
        </p:txBody>
      </p:sp>
      <p:sp>
        <p:nvSpPr>
          <p:cNvPr id="566" name="TextBox 565"/>
          <p:cNvSpPr txBox="1"/>
          <p:nvPr/>
        </p:nvSpPr>
        <p:spPr>
          <a:xfrm rot="5400000">
            <a:off x="6768861" y="5448672"/>
            <a:ext cx="101181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Intra-DAS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67" name="TextBox 566"/>
          <p:cNvSpPr txBox="1"/>
          <p:nvPr/>
        </p:nvSpPr>
        <p:spPr>
          <a:xfrm rot="5400000">
            <a:off x="7181420" y="5440651"/>
            <a:ext cx="133882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Intra-Network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68" name="TextBox 567"/>
          <p:cNvSpPr txBox="1"/>
          <p:nvPr/>
        </p:nvSpPr>
        <p:spPr>
          <a:xfrm>
            <a:off x="2891605" y="5520680"/>
            <a:ext cx="163698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Intra-Network (A)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69" name="TextBox 568"/>
          <p:cNvSpPr txBox="1"/>
          <p:nvPr/>
        </p:nvSpPr>
        <p:spPr>
          <a:xfrm rot="16200000">
            <a:off x="767644" y="6545325"/>
            <a:ext cx="163698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Intra-Network (B)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70" name="TextBox 569"/>
          <p:cNvSpPr txBox="1"/>
          <p:nvPr/>
        </p:nvSpPr>
        <p:spPr>
          <a:xfrm>
            <a:off x="352128" y="4853444"/>
            <a:ext cx="115212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Intra-Network C)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71" name="TextBox 570"/>
          <p:cNvSpPr txBox="1"/>
          <p:nvPr/>
        </p:nvSpPr>
        <p:spPr>
          <a:xfrm>
            <a:off x="208112" y="6725652"/>
            <a:ext cx="115212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Intra-Network C)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cxnSp>
        <p:nvCxnSpPr>
          <p:cNvPr id="572" name="Straight Connector 571"/>
          <p:cNvCxnSpPr>
            <a:stCxn id="75" idx="3"/>
            <a:endCxn id="63" idx="1"/>
          </p:cNvCxnSpPr>
          <p:nvPr/>
        </p:nvCxnSpPr>
        <p:spPr bwMode="auto">
          <a:xfrm>
            <a:off x="3664496" y="5124636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5" name="TextBox 574"/>
          <p:cNvSpPr txBox="1"/>
          <p:nvPr/>
        </p:nvSpPr>
        <p:spPr>
          <a:xfrm>
            <a:off x="3825139" y="5068887"/>
            <a:ext cx="127951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i="1" dirty="0" smtClean="0">
                <a:solidFill>
                  <a:srgbClr val="FF0000"/>
                </a:solidFill>
              </a:rPr>
              <a:t>Intra-DAS (b)</a:t>
            </a:r>
            <a:endParaRPr lang="en-US" sz="1400" b="0" i="1" dirty="0" smtClean="0">
              <a:solidFill>
                <a:srgbClr val="FF0000"/>
              </a:solidFill>
            </a:endParaRPr>
          </a:p>
        </p:txBody>
      </p:sp>
      <p:sp>
        <p:nvSpPr>
          <p:cNvPr id="576" name="TextBox 575"/>
          <p:cNvSpPr txBox="1"/>
          <p:nvPr/>
        </p:nvSpPr>
        <p:spPr>
          <a:xfrm>
            <a:off x="3808512" y="8525271"/>
            <a:ext cx="127951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i="1" dirty="0" smtClean="0">
                <a:solidFill>
                  <a:srgbClr val="FF0000"/>
                </a:solidFill>
              </a:rPr>
              <a:t>Intra-DAS (b)</a:t>
            </a:r>
            <a:endParaRPr lang="en-US" sz="1400" b="0" i="1" dirty="0" smtClean="0">
              <a:solidFill>
                <a:srgbClr val="FF0000"/>
              </a:solidFill>
            </a:endParaRPr>
          </a:p>
        </p:txBody>
      </p:sp>
      <p:cxnSp>
        <p:nvCxnSpPr>
          <p:cNvPr id="577" name="Straight Connector 576"/>
          <p:cNvCxnSpPr>
            <a:stCxn id="368" idx="3"/>
            <a:endCxn id="345" idx="1"/>
          </p:cNvCxnSpPr>
          <p:nvPr/>
        </p:nvCxnSpPr>
        <p:spPr bwMode="auto">
          <a:xfrm>
            <a:off x="3664496" y="8509012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0" name="TextBox 579"/>
          <p:cNvSpPr txBox="1"/>
          <p:nvPr/>
        </p:nvSpPr>
        <p:spPr>
          <a:xfrm>
            <a:off x="152731" y="7248872"/>
            <a:ext cx="127951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i="1" dirty="0" smtClean="0">
                <a:solidFill>
                  <a:srgbClr val="FF0000"/>
                </a:solidFill>
              </a:rPr>
              <a:t>Intra-DAS (b)</a:t>
            </a:r>
            <a:endParaRPr lang="en-US" sz="1400" b="0" i="1" dirty="0" smtClean="0">
              <a:solidFill>
                <a:srgbClr val="FF0000"/>
              </a:solidFill>
            </a:endParaRPr>
          </a:p>
        </p:txBody>
      </p:sp>
      <p:sp>
        <p:nvSpPr>
          <p:cNvPr id="581" name="TextBox 580"/>
          <p:cNvSpPr txBox="1"/>
          <p:nvPr/>
        </p:nvSpPr>
        <p:spPr>
          <a:xfrm>
            <a:off x="-7912" y="5284911"/>
            <a:ext cx="127951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i="1" dirty="0" smtClean="0">
                <a:solidFill>
                  <a:srgbClr val="FF0000"/>
                </a:solidFill>
              </a:rPr>
              <a:t>Intra-DAS (b)</a:t>
            </a:r>
            <a:endParaRPr lang="en-US" sz="1400" b="0" i="1" dirty="0" smtClean="0">
              <a:solidFill>
                <a:srgbClr val="FF0000"/>
              </a:solidFill>
            </a:endParaRPr>
          </a:p>
        </p:txBody>
      </p:sp>
      <p:sp>
        <p:nvSpPr>
          <p:cNvPr id="582" name="Rectangle 581"/>
          <p:cNvSpPr/>
          <p:nvPr/>
        </p:nvSpPr>
        <p:spPr bwMode="auto">
          <a:xfrm rot="16200000">
            <a:off x="5248672" y="4440560"/>
            <a:ext cx="1296144" cy="144016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 DAS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3" name="Rectangle 582"/>
          <p:cNvSpPr/>
          <p:nvPr/>
        </p:nvSpPr>
        <p:spPr bwMode="auto">
          <a:xfrm rot="16200000">
            <a:off x="5248672" y="6600801"/>
            <a:ext cx="1296144" cy="144016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 DAS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4" name="TextBox 583"/>
          <p:cNvSpPr txBox="1"/>
          <p:nvPr/>
        </p:nvSpPr>
        <p:spPr>
          <a:xfrm>
            <a:off x="4816624" y="1037600"/>
            <a:ext cx="1710152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Supports DRNI protected &amp; unprotected </a:t>
            </a:r>
            <a:r>
              <a:rPr lang="en-GB" sz="1400" dirty="0" err="1" smtClean="0">
                <a:solidFill>
                  <a:srgbClr val="FF0000"/>
                </a:solidFill>
              </a:rPr>
              <a:t>ECs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cxnSp>
        <p:nvCxnSpPr>
          <p:cNvPr id="585" name="Straight Arrow Connector 584"/>
          <p:cNvCxnSpPr>
            <a:stCxn id="584" idx="2"/>
            <a:endCxn id="582" idx="3"/>
          </p:cNvCxnSpPr>
          <p:nvPr/>
        </p:nvCxnSpPr>
        <p:spPr bwMode="auto">
          <a:xfrm>
            <a:off x="5671700" y="1776264"/>
            <a:ext cx="225044" cy="20882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89" name="Rectangle 588"/>
          <p:cNvSpPr/>
          <p:nvPr/>
        </p:nvSpPr>
        <p:spPr bwMode="auto">
          <a:xfrm rot="5400000">
            <a:off x="7120879" y="4008512"/>
            <a:ext cx="432048" cy="144016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</a:t>
            </a:r>
            <a:r>
              <a:rPr kumimoji="0" lang="en-GB" sz="7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 DAS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0" name="Rectangle 589"/>
          <p:cNvSpPr/>
          <p:nvPr/>
        </p:nvSpPr>
        <p:spPr bwMode="auto">
          <a:xfrm rot="5400000">
            <a:off x="7120880" y="7032848"/>
            <a:ext cx="432048" cy="144016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</a:t>
            </a:r>
            <a:r>
              <a:rPr kumimoji="0" lang="en-GB" sz="7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 DAS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91" name="Straight Arrow Connector 590"/>
          <p:cNvCxnSpPr>
            <a:stCxn id="584" idx="2"/>
            <a:endCxn id="589" idx="1"/>
          </p:cNvCxnSpPr>
          <p:nvPr/>
        </p:nvCxnSpPr>
        <p:spPr bwMode="auto">
          <a:xfrm>
            <a:off x="5671700" y="1776264"/>
            <a:ext cx="1665203" cy="20882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3" name="Straight Arrow Connector 202"/>
          <p:cNvCxnSpPr>
            <a:stCxn id="201" idx="0"/>
            <a:endCxn id="312" idx="3"/>
          </p:cNvCxnSpPr>
          <p:nvPr/>
        </p:nvCxnSpPr>
        <p:spPr bwMode="auto">
          <a:xfrm flipH="1" flipV="1">
            <a:off x="6976864" y="7284876"/>
            <a:ext cx="62988" cy="6120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73" name="TextBox 272"/>
          <p:cNvSpPr txBox="1"/>
          <p:nvPr/>
        </p:nvSpPr>
        <p:spPr>
          <a:xfrm>
            <a:off x="6616824" y="-5938"/>
            <a:ext cx="6184775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2000" dirty="0" smtClean="0"/>
              <a:t>ENNI DRNI between Network Operator and VUNI Operator networks should operate at the </a:t>
            </a:r>
            <a:r>
              <a:rPr lang="en-GB" sz="2000" u="sng" dirty="0" err="1" smtClean="0"/>
              <a:t>ENNI’s</a:t>
            </a:r>
            <a:r>
              <a:rPr lang="en-GB" sz="2000" u="sng" dirty="0" smtClean="0"/>
              <a:t> S-VLAN EC level</a:t>
            </a:r>
            <a:r>
              <a:rPr lang="en-GB" sz="2000" dirty="0" smtClean="0"/>
              <a:t>. </a:t>
            </a:r>
          </a:p>
          <a:p>
            <a:r>
              <a:rPr lang="en-GB" sz="2000" dirty="0" smtClean="0"/>
              <a:t>This implies that the DRNI is between the S-VLAN Components connected to the ENNI links.</a:t>
            </a:r>
          </a:p>
          <a:p>
            <a:r>
              <a:rPr lang="en-GB" sz="2000" dirty="0" smtClean="0"/>
              <a:t>It also implies that there are </a:t>
            </a:r>
            <a:r>
              <a:rPr lang="en-GB" sz="2000" u="sng" dirty="0" smtClean="0"/>
              <a:t>Virtual V-UNI-N ports</a:t>
            </a:r>
            <a:r>
              <a:rPr lang="en-GB" sz="2000" dirty="0" smtClean="0"/>
              <a:t>, consisting of two V-UNI-N ports as illustrated. Compare the Virtual V-UNI-N port with the Virtual CBP Port in an IB-BEB; functionality is the same.</a:t>
            </a:r>
            <a:endParaRPr lang="en-US" sz="2000" dirty="0" smtClean="0"/>
          </a:p>
        </p:txBody>
      </p:sp>
      <p:cxnSp>
        <p:nvCxnSpPr>
          <p:cNvPr id="275" name="Straight Connector 274"/>
          <p:cNvCxnSpPr/>
          <p:nvPr/>
        </p:nvCxnSpPr>
        <p:spPr bwMode="auto">
          <a:xfrm>
            <a:off x="5752728" y="2352328"/>
            <a:ext cx="72008" cy="72488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8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79" name="TextBox 278"/>
          <p:cNvSpPr txBox="1"/>
          <p:nvPr/>
        </p:nvSpPr>
        <p:spPr>
          <a:xfrm>
            <a:off x="4168552" y="8977064"/>
            <a:ext cx="1779654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008000"/>
                </a:solidFill>
              </a:rPr>
              <a:t>Network side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6040760" y="8803141"/>
            <a:ext cx="1584176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008000"/>
                </a:solidFill>
              </a:rPr>
              <a:t>DRNI domain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cxnSp>
        <p:nvCxnSpPr>
          <p:cNvPr id="282" name="Straight Connector 281"/>
          <p:cNvCxnSpPr/>
          <p:nvPr/>
        </p:nvCxnSpPr>
        <p:spPr bwMode="auto">
          <a:xfrm>
            <a:off x="7488788" y="3144416"/>
            <a:ext cx="64140" cy="645678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8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84" name="TextBox 283"/>
          <p:cNvSpPr txBox="1"/>
          <p:nvPr/>
        </p:nvSpPr>
        <p:spPr>
          <a:xfrm>
            <a:off x="7573474" y="8977064"/>
            <a:ext cx="1779654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008000"/>
                </a:solidFill>
              </a:rPr>
              <a:t>Network side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cxnSp>
        <p:nvCxnSpPr>
          <p:cNvPr id="285" name="Straight Connector 284"/>
          <p:cNvCxnSpPr/>
          <p:nvPr/>
        </p:nvCxnSpPr>
        <p:spPr bwMode="auto">
          <a:xfrm>
            <a:off x="5104656" y="2300065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6" name="Straight Connector 285"/>
          <p:cNvCxnSpPr/>
          <p:nvPr/>
        </p:nvCxnSpPr>
        <p:spPr bwMode="auto">
          <a:xfrm>
            <a:off x="5134346" y="2300065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7" name="TextBox 286"/>
          <p:cNvSpPr txBox="1"/>
          <p:nvPr/>
        </p:nvSpPr>
        <p:spPr>
          <a:xfrm>
            <a:off x="4808735" y="1992288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cxnSp>
        <p:nvCxnSpPr>
          <p:cNvPr id="288" name="Straight Connector 287"/>
          <p:cNvCxnSpPr/>
          <p:nvPr/>
        </p:nvCxnSpPr>
        <p:spPr bwMode="auto">
          <a:xfrm>
            <a:off x="6616824" y="3668217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9" name="Straight Connector 288"/>
          <p:cNvCxnSpPr/>
          <p:nvPr/>
        </p:nvCxnSpPr>
        <p:spPr bwMode="auto">
          <a:xfrm>
            <a:off x="6646514" y="3668217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90" name="TextBox 289"/>
          <p:cNvSpPr txBox="1"/>
          <p:nvPr/>
        </p:nvSpPr>
        <p:spPr>
          <a:xfrm>
            <a:off x="6328792" y="3380185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cxnSp>
        <p:nvCxnSpPr>
          <p:cNvPr id="291" name="Straight Connector 290"/>
          <p:cNvCxnSpPr/>
          <p:nvPr/>
        </p:nvCxnSpPr>
        <p:spPr bwMode="auto">
          <a:xfrm>
            <a:off x="5104656" y="5684441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2" name="Straight Connector 291"/>
          <p:cNvCxnSpPr/>
          <p:nvPr/>
        </p:nvCxnSpPr>
        <p:spPr bwMode="auto">
          <a:xfrm>
            <a:off x="5134346" y="5684441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4808735" y="5376664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sp>
        <p:nvSpPr>
          <p:cNvPr id="298" name="Rectangle 297"/>
          <p:cNvSpPr/>
          <p:nvPr/>
        </p:nvSpPr>
        <p:spPr bwMode="auto">
          <a:xfrm>
            <a:off x="3232448" y="2496344"/>
            <a:ext cx="1728192" cy="79208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3232448" y="5880720"/>
            <a:ext cx="1728192" cy="79208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7912968" y="7817385"/>
            <a:ext cx="4897015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2000" dirty="0" smtClean="0"/>
              <a:t>Intra-DAS links may be supported via 802.3 link (Intra-DAS(a)) or via virtual link in the network (Intra-DAS(b)).</a:t>
            </a:r>
            <a:endParaRPr lang="en-US" sz="2000" dirty="0" smtClean="0"/>
          </a:p>
        </p:txBody>
      </p:sp>
      <p:sp>
        <p:nvSpPr>
          <p:cNvPr id="325" name="Rectangle 324"/>
          <p:cNvSpPr/>
          <p:nvPr/>
        </p:nvSpPr>
        <p:spPr bwMode="auto">
          <a:xfrm>
            <a:off x="-15824" y="2280320"/>
            <a:ext cx="1368152" cy="1296144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V-UNI-N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: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LAN with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 x C-VLAN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mapped into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M x S-VLAN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6" name="Rectangle 325"/>
          <p:cNvSpPr/>
          <p:nvPr/>
        </p:nvSpPr>
        <p:spPr bwMode="auto">
          <a:xfrm>
            <a:off x="1352328" y="2280320"/>
            <a:ext cx="1520080" cy="1296144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LAN with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 x BSI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mapped into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M x B-VLAN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TextBox 298"/>
          <p:cNvSpPr txBox="1"/>
          <p:nvPr/>
        </p:nvSpPr>
        <p:spPr>
          <a:xfrm>
            <a:off x="280120" y="1273949"/>
            <a:ext cx="403244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</a:rPr>
              <a:t>Virtual V-UNI-N Port</a:t>
            </a:r>
          </a:p>
          <a:p>
            <a:pPr algn="ctr"/>
            <a:r>
              <a:rPr lang="en-GB" sz="1600" b="0" dirty="0" smtClean="0">
                <a:solidFill>
                  <a:srgbClr val="FF0000"/>
                </a:solidFill>
              </a:rPr>
              <a:t>(same functionality as Virtual CBP Port)</a:t>
            </a:r>
            <a:endParaRPr lang="en-US" sz="1600" b="0" dirty="0" smtClean="0">
              <a:solidFill>
                <a:srgbClr val="FF0000"/>
              </a:solidFill>
            </a:endParaRPr>
          </a:p>
        </p:txBody>
      </p:sp>
      <p:cxnSp>
        <p:nvCxnSpPr>
          <p:cNvPr id="303" name="Straight Arrow Connector 302"/>
          <p:cNvCxnSpPr>
            <a:stCxn id="299" idx="2"/>
            <a:endCxn id="298" idx="1"/>
          </p:cNvCxnSpPr>
          <p:nvPr/>
        </p:nvCxnSpPr>
        <p:spPr bwMode="auto">
          <a:xfrm>
            <a:off x="2296344" y="1920280"/>
            <a:ext cx="936104" cy="97210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4" name="Straight Arrow Connector 303"/>
          <p:cNvCxnSpPr>
            <a:stCxn id="299" idx="2"/>
            <a:endCxn id="300" idx="1"/>
          </p:cNvCxnSpPr>
          <p:nvPr/>
        </p:nvCxnSpPr>
        <p:spPr bwMode="auto">
          <a:xfrm>
            <a:off x="2296344" y="1920280"/>
            <a:ext cx="936104" cy="435648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5" name="Rectangle 294"/>
          <p:cNvSpPr/>
          <p:nvPr/>
        </p:nvSpPr>
        <p:spPr bwMode="auto">
          <a:xfrm>
            <a:off x="3232448" y="4944616"/>
            <a:ext cx="2448272" cy="43204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3232448" y="8328992"/>
            <a:ext cx="2448272" cy="43204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97" name="Straight Arrow Connector 296"/>
          <p:cNvCxnSpPr>
            <a:stCxn id="314" idx="0"/>
            <a:endCxn id="295" idx="1"/>
          </p:cNvCxnSpPr>
          <p:nvPr/>
        </p:nvCxnSpPr>
        <p:spPr bwMode="auto">
          <a:xfrm flipV="1">
            <a:off x="2404356" y="5160640"/>
            <a:ext cx="828092" cy="399237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301" name="Straight Arrow Connector 300"/>
          <p:cNvCxnSpPr>
            <a:stCxn id="314" idx="0"/>
            <a:endCxn id="296" idx="1"/>
          </p:cNvCxnSpPr>
          <p:nvPr/>
        </p:nvCxnSpPr>
        <p:spPr bwMode="auto">
          <a:xfrm flipV="1">
            <a:off x="2404356" y="8545016"/>
            <a:ext cx="828092" cy="608002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314" name="TextBox 313"/>
          <p:cNvSpPr txBox="1"/>
          <p:nvPr/>
        </p:nvSpPr>
        <p:spPr>
          <a:xfrm>
            <a:off x="856184" y="9153018"/>
            <a:ext cx="309634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</a:rPr>
              <a:t>Virtual PNP-PNP Port</a:t>
            </a:r>
            <a:endParaRPr lang="en-US" sz="1600" b="0" dirty="0" smtClean="0">
              <a:solidFill>
                <a:srgbClr val="FF0000"/>
              </a:solidFill>
            </a:endParaRPr>
          </a:p>
        </p:txBody>
      </p:sp>
      <p:sp>
        <p:nvSpPr>
          <p:cNvPr id="323" name="Rectangle 322"/>
          <p:cNvSpPr/>
          <p:nvPr/>
        </p:nvSpPr>
        <p:spPr bwMode="auto">
          <a:xfrm>
            <a:off x="11225336" y="5520680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4" name="Rectangle 323"/>
          <p:cNvSpPr/>
          <p:nvPr/>
        </p:nvSpPr>
        <p:spPr bwMode="auto">
          <a:xfrm>
            <a:off x="11801400" y="55206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7" name="Rectangle 326"/>
          <p:cNvSpPr/>
          <p:nvPr/>
        </p:nvSpPr>
        <p:spPr bwMode="auto">
          <a:xfrm>
            <a:off x="11225336" y="55206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8" name="Rectangle 327"/>
          <p:cNvSpPr/>
          <p:nvPr/>
        </p:nvSpPr>
        <p:spPr bwMode="auto">
          <a:xfrm>
            <a:off x="11801400" y="57367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9" name="Rectangle 328"/>
          <p:cNvSpPr/>
          <p:nvPr/>
        </p:nvSpPr>
        <p:spPr bwMode="auto">
          <a:xfrm>
            <a:off x="11585376" y="5520680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roup 118"/>
          <p:cNvGrpSpPr/>
          <p:nvPr/>
        </p:nvGrpSpPr>
        <p:grpSpPr>
          <a:xfrm>
            <a:off x="568152" y="4152528"/>
            <a:ext cx="2304256" cy="4104456"/>
            <a:chOff x="568152" y="4152528"/>
            <a:chExt cx="2304256" cy="4104456"/>
          </a:xfrm>
        </p:grpSpPr>
        <p:sp>
          <p:nvSpPr>
            <p:cNvPr id="118" name="Rectangle 117"/>
            <p:cNvSpPr/>
            <p:nvPr/>
          </p:nvSpPr>
          <p:spPr bwMode="auto">
            <a:xfrm>
              <a:off x="568152" y="7752928"/>
              <a:ext cx="2304256" cy="504056"/>
            </a:xfrm>
            <a:prstGeom prst="rect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Link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568152" y="4152528"/>
              <a:ext cx="2304256" cy="504056"/>
            </a:xfrm>
            <a:prstGeom prst="rect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Link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56" name="Rectangle 355"/>
          <p:cNvSpPr/>
          <p:nvPr/>
        </p:nvSpPr>
        <p:spPr bwMode="auto">
          <a:xfrm>
            <a:off x="6184776" y="777063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353" name="Rectangle 352"/>
          <p:cNvSpPr/>
          <p:nvPr/>
        </p:nvSpPr>
        <p:spPr bwMode="auto">
          <a:xfrm>
            <a:off x="568152" y="7050558"/>
            <a:ext cx="10657184" cy="504056"/>
          </a:xfrm>
          <a:prstGeom prst="rect">
            <a:avLst/>
          </a:prstGeom>
          <a:gradFill flip="none" rotWithShape="1">
            <a:gsLst>
              <a:gs pos="0">
                <a:srgbClr val="CC00CC"/>
              </a:gs>
              <a:gs pos="12000">
                <a:srgbClr val="FFFF00"/>
              </a:gs>
              <a:gs pos="90000">
                <a:srgbClr val="FFFF00"/>
              </a:gs>
            </a:gsLst>
            <a:lin ang="108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                                                                                Link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568152" y="3432448"/>
            <a:ext cx="3600400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DRNI location within Layer Stacks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568152" y="2712368"/>
            <a:ext cx="11665296" cy="504056"/>
          </a:xfrm>
          <a:prstGeom prst="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C-VLAN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816624" y="3432448"/>
            <a:ext cx="6408712" cy="504056"/>
          </a:xfrm>
          <a:prstGeom prst="rect">
            <a:avLst/>
          </a:prstGeom>
          <a:gradFill flip="none" rotWithShape="1">
            <a:gsLst>
              <a:gs pos="0">
                <a:srgbClr val="CC00CC"/>
              </a:gs>
              <a:gs pos="14000">
                <a:srgbClr val="FFFF00"/>
              </a:gs>
              <a:gs pos="90000">
                <a:srgbClr val="FFFF00"/>
              </a:gs>
              <a:gs pos="100000">
                <a:srgbClr val="CC00CC"/>
              </a:gs>
            </a:gsLst>
            <a:lin ang="108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Link                   </a:t>
            </a:r>
            <a:r>
              <a:rPr lang="en-GB" sz="1800" dirty="0" smtClean="0">
                <a:latin typeface="Arial" charset="0"/>
              </a:rPr>
              <a:t>               </a:t>
            </a: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S-VLAN                                   Link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6184776" y="415252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7624936" y="415252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9065096" y="415252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197" name="Rectangle 196"/>
          <p:cNvSpPr/>
          <p:nvPr/>
        </p:nvSpPr>
        <p:spPr bwMode="auto">
          <a:xfrm flipH="1">
            <a:off x="6976864" y="163224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 flipH="1">
            <a:off x="6976864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 flipH="1">
            <a:off x="7552928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 flipH="1">
            <a:off x="6976864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 flipH="1">
            <a:off x="7552928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 flipH="1">
            <a:off x="6976864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 flipH="1">
            <a:off x="7552928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9713168" y="163224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10289232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9713168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10289232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9713168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 flipH="1">
            <a:off x="8345016" y="163224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 flipH="1">
            <a:off x="8345016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 flipH="1">
            <a:off x="8921080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 flipH="1">
            <a:off x="8345016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Rectangle 212"/>
          <p:cNvSpPr/>
          <p:nvPr/>
        </p:nvSpPr>
        <p:spPr bwMode="auto">
          <a:xfrm flipH="1">
            <a:off x="8921080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Rectangle 213"/>
          <p:cNvSpPr/>
          <p:nvPr/>
        </p:nvSpPr>
        <p:spPr bwMode="auto">
          <a:xfrm flipH="1">
            <a:off x="8345016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5" name="Rectangle 214"/>
          <p:cNvSpPr/>
          <p:nvPr/>
        </p:nvSpPr>
        <p:spPr bwMode="auto">
          <a:xfrm flipH="1">
            <a:off x="8921080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6" name="Straight Connector 215"/>
          <p:cNvCxnSpPr>
            <a:stCxn id="211" idx="1"/>
            <a:endCxn id="206" idx="1"/>
          </p:cNvCxnSpPr>
          <p:nvPr/>
        </p:nvCxnSpPr>
        <p:spPr bwMode="auto">
          <a:xfrm>
            <a:off x="9281120" y="17402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8" name="Straight Connector 217"/>
          <p:cNvCxnSpPr>
            <a:stCxn id="199" idx="1"/>
            <a:endCxn id="210" idx="3"/>
          </p:cNvCxnSpPr>
          <p:nvPr/>
        </p:nvCxnSpPr>
        <p:spPr bwMode="auto">
          <a:xfrm>
            <a:off x="7912968" y="17402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9" name="Straight Connector 218"/>
          <p:cNvCxnSpPr>
            <a:stCxn id="205" idx="3"/>
            <a:endCxn id="315" idx="1"/>
          </p:cNvCxnSpPr>
          <p:nvPr/>
        </p:nvCxnSpPr>
        <p:spPr bwMode="auto">
          <a:xfrm>
            <a:off x="10649272" y="1740260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0" name="Straight Connector 219"/>
          <p:cNvCxnSpPr/>
          <p:nvPr/>
        </p:nvCxnSpPr>
        <p:spPr bwMode="auto">
          <a:xfrm>
            <a:off x="10649272" y="200179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3" name="Straight Connector 222"/>
          <p:cNvCxnSpPr/>
          <p:nvPr/>
        </p:nvCxnSpPr>
        <p:spPr bwMode="auto">
          <a:xfrm>
            <a:off x="10865296" y="1451358"/>
            <a:ext cx="0" cy="68776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Straight Connector 223"/>
          <p:cNvCxnSpPr/>
          <p:nvPr/>
        </p:nvCxnSpPr>
        <p:spPr bwMode="auto">
          <a:xfrm>
            <a:off x="10894986" y="1451358"/>
            <a:ext cx="0" cy="68776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5" name="TextBox 224"/>
          <p:cNvSpPr txBox="1"/>
          <p:nvPr/>
        </p:nvSpPr>
        <p:spPr>
          <a:xfrm>
            <a:off x="10514758" y="1180455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227" name="Rectangle 226"/>
          <p:cNvSpPr/>
          <p:nvPr/>
        </p:nvSpPr>
        <p:spPr bwMode="auto">
          <a:xfrm>
            <a:off x="5320680" y="1632248"/>
            <a:ext cx="936104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0" name="Rectangle 229"/>
          <p:cNvSpPr/>
          <p:nvPr/>
        </p:nvSpPr>
        <p:spPr bwMode="auto">
          <a:xfrm>
            <a:off x="5896744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7" name="Rectangle 236"/>
          <p:cNvSpPr/>
          <p:nvPr/>
        </p:nvSpPr>
        <p:spPr bwMode="auto">
          <a:xfrm>
            <a:off x="2728392" y="1632248"/>
            <a:ext cx="936104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2728392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5" name="Straight Connector 244"/>
          <p:cNvCxnSpPr>
            <a:stCxn id="230" idx="3"/>
            <a:endCxn id="200" idx="3"/>
          </p:cNvCxnSpPr>
          <p:nvPr/>
        </p:nvCxnSpPr>
        <p:spPr bwMode="auto">
          <a:xfrm>
            <a:off x="6256784" y="1956284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1" name="Rectangle 250"/>
          <p:cNvSpPr/>
          <p:nvPr/>
        </p:nvSpPr>
        <p:spPr bwMode="auto">
          <a:xfrm>
            <a:off x="7336904" y="163224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5056" y="163224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680720" y="1632248"/>
            <a:ext cx="216024" cy="8640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3088432" y="1632249"/>
            <a:ext cx="216024" cy="8640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320680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3952528" y="163224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4528592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3952528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3952528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3952528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3304456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3304456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3304456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9" name="Straight Connector 278"/>
          <p:cNvCxnSpPr>
            <a:stCxn id="270" idx="1"/>
            <a:endCxn id="272" idx="3"/>
          </p:cNvCxnSpPr>
          <p:nvPr/>
        </p:nvCxnSpPr>
        <p:spPr bwMode="auto">
          <a:xfrm flipH="1">
            <a:off x="4888632" y="195628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/>
          <p:cNvCxnSpPr>
            <a:stCxn id="276" idx="3"/>
            <a:endCxn id="273" idx="1"/>
          </p:cNvCxnSpPr>
          <p:nvPr/>
        </p:nvCxnSpPr>
        <p:spPr bwMode="auto">
          <a:xfrm>
            <a:off x="3664496" y="17402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1" name="Straight Connector 280"/>
          <p:cNvCxnSpPr>
            <a:stCxn id="277" idx="3"/>
            <a:endCxn id="274" idx="1"/>
          </p:cNvCxnSpPr>
          <p:nvPr/>
        </p:nvCxnSpPr>
        <p:spPr bwMode="auto">
          <a:xfrm>
            <a:off x="3664496" y="195628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2" name="Straight Connector 281"/>
          <p:cNvCxnSpPr>
            <a:stCxn id="278" idx="3"/>
            <a:endCxn id="275" idx="1"/>
          </p:cNvCxnSpPr>
          <p:nvPr/>
        </p:nvCxnSpPr>
        <p:spPr bwMode="auto">
          <a:xfrm>
            <a:off x="3664496" y="217230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3" name="Rectangle 282"/>
          <p:cNvSpPr/>
          <p:nvPr/>
        </p:nvSpPr>
        <p:spPr bwMode="auto">
          <a:xfrm>
            <a:off x="4312568" y="163224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2728392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 flipH="1">
            <a:off x="1432248" y="184827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Rectangle 287"/>
          <p:cNvSpPr/>
          <p:nvPr/>
        </p:nvSpPr>
        <p:spPr bwMode="auto">
          <a:xfrm flipH="1">
            <a:off x="1432248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Rectangle 288"/>
          <p:cNvSpPr/>
          <p:nvPr/>
        </p:nvSpPr>
        <p:spPr bwMode="auto">
          <a:xfrm flipH="1">
            <a:off x="2008312" y="22803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 flipH="1">
            <a:off x="1432248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 flipH="1">
            <a:off x="1432248" y="22803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1792288" y="184827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95" name="Straight Connector 294"/>
          <p:cNvCxnSpPr>
            <a:stCxn id="335" idx="1"/>
            <a:endCxn id="239" idx="1"/>
          </p:cNvCxnSpPr>
          <p:nvPr/>
        </p:nvCxnSpPr>
        <p:spPr bwMode="auto">
          <a:xfrm>
            <a:off x="2368352" y="2172308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1" name="Straight Connector 300"/>
          <p:cNvCxnSpPr/>
          <p:nvPr/>
        </p:nvCxnSpPr>
        <p:spPr bwMode="auto">
          <a:xfrm>
            <a:off x="1000200" y="196677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3" name="Rectangle 312"/>
          <p:cNvSpPr/>
          <p:nvPr/>
        </p:nvSpPr>
        <p:spPr bwMode="auto">
          <a:xfrm>
            <a:off x="11225336" y="163224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11801400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11225336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11801400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11585376" y="1632248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7" name="Straight Connector 326"/>
          <p:cNvCxnSpPr/>
          <p:nvPr/>
        </p:nvCxnSpPr>
        <p:spPr bwMode="auto">
          <a:xfrm>
            <a:off x="6616824" y="1509718"/>
            <a:ext cx="0" cy="69632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8" name="Straight Connector 327"/>
          <p:cNvCxnSpPr/>
          <p:nvPr/>
        </p:nvCxnSpPr>
        <p:spPr bwMode="auto">
          <a:xfrm>
            <a:off x="6646514" y="1509718"/>
            <a:ext cx="0" cy="69632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9" name="TextBox 328"/>
          <p:cNvSpPr txBox="1"/>
          <p:nvPr/>
        </p:nvSpPr>
        <p:spPr>
          <a:xfrm>
            <a:off x="6328792" y="1221686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sp>
        <p:nvSpPr>
          <p:cNvPr id="334" name="Rectangle 333"/>
          <p:cNvSpPr/>
          <p:nvPr/>
        </p:nvSpPr>
        <p:spPr bwMode="auto">
          <a:xfrm flipH="1">
            <a:off x="2008312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5" name="Rectangle 334"/>
          <p:cNvSpPr/>
          <p:nvPr/>
        </p:nvSpPr>
        <p:spPr bwMode="auto">
          <a:xfrm flipH="1">
            <a:off x="2008312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5824736" y="1128192"/>
            <a:ext cx="1584176" cy="7488832"/>
          </a:xfrm>
          <a:prstGeom prst="rect">
            <a:avLst/>
          </a:prstGeom>
          <a:noFill/>
          <a:ln w="57150" cap="flat" cmpd="sng" algn="ctr">
            <a:solidFill>
              <a:srgbClr val="008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7" name="Rectangle 356"/>
          <p:cNvSpPr/>
          <p:nvPr/>
        </p:nvSpPr>
        <p:spPr bwMode="auto">
          <a:xfrm>
            <a:off x="7624936" y="777063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358" name="Rectangle 357"/>
          <p:cNvSpPr/>
          <p:nvPr/>
        </p:nvSpPr>
        <p:spPr bwMode="auto">
          <a:xfrm>
            <a:off x="9065096" y="777063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359" name="TextBox 358"/>
          <p:cNvSpPr txBox="1"/>
          <p:nvPr/>
        </p:nvSpPr>
        <p:spPr>
          <a:xfrm>
            <a:off x="5532652" y="8603957"/>
            <a:ext cx="2209066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rgbClr val="008000"/>
                </a:solidFill>
              </a:rPr>
              <a:t>DRNI scope A</a:t>
            </a:r>
            <a:endParaRPr lang="en-US" sz="2400" dirty="0" smtClean="0">
              <a:solidFill>
                <a:srgbClr val="008000"/>
              </a:solidFill>
            </a:endParaRPr>
          </a:p>
        </p:txBody>
      </p:sp>
      <p:grpSp>
        <p:nvGrpSpPr>
          <p:cNvPr id="120" name="Group 119"/>
          <p:cNvGrpSpPr/>
          <p:nvPr/>
        </p:nvGrpSpPr>
        <p:grpSpPr>
          <a:xfrm>
            <a:off x="568152" y="4152528"/>
            <a:ext cx="4104456" cy="4842246"/>
            <a:chOff x="568152" y="4152528"/>
            <a:chExt cx="4104456" cy="4842246"/>
          </a:xfrm>
        </p:grpSpPr>
        <p:sp>
          <p:nvSpPr>
            <p:cNvPr id="186" name="Rectangle 185"/>
            <p:cNvSpPr/>
            <p:nvPr/>
          </p:nvSpPr>
          <p:spPr bwMode="auto">
            <a:xfrm>
              <a:off x="568152" y="4152528"/>
              <a:ext cx="1584176" cy="50405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B-VLAN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568152" y="4872608"/>
              <a:ext cx="936104" cy="504056"/>
            </a:xfrm>
            <a:prstGeom prst="rect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Link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5" name="TextBox 344"/>
            <p:cNvSpPr txBox="1"/>
            <p:nvPr/>
          </p:nvSpPr>
          <p:spPr>
            <a:xfrm>
              <a:off x="1720280" y="5574685"/>
              <a:ext cx="2952328" cy="95410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400" b="0" dirty="0" smtClean="0"/>
                <a:t>Alternative network layer technologies are: PBB-TE ESP/TESI, MPLS-TP Transport-LSP, SDH VC-n, OTN ODUk</a:t>
              </a:r>
              <a:endParaRPr lang="en-US" sz="1400" b="0" dirty="0" smtClean="0"/>
            </a:p>
          </p:txBody>
        </p:sp>
        <p:cxnSp>
          <p:nvCxnSpPr>
            <p:cNvPr id="346" name="Straight Arrow Connector 345"/>
            <p:cNvCxnSpPr>
              <a:stCxn id="345" idx="0"/>
              <a:endCxn id="186" idx="3"/>
            </p:cNvCxnSpPr>
            <p:nvPr/>
          </p:nvCxnSpPr>
          <p:spPr bwMode="auto">
            <a:xfrm flipH="1" flipV="1">
              <a:off x="2152328" y="4404556"/>
              <a:ext cx="1044116" cy="11701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sp>
          <p:nvSpPr>
            <p:cNvPr id="354" name="Rectangle 353"/>
            <p:cNvSpPr/>
            <p:nvPr/>
          </p:nvSpPr>
          <p:spPr bwMode="auto">
            <a:xfrm>
              <a:off x="568152" y="7770638"/>
              <a:ext cx="1584176" cy="50405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B-VLAN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568152" y="8490718"/>
              <a:ext cx="936104" cy="504056"/>
            </a:xfrm>
            <a:prstGeom prst="rect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Link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61" name="Straight Arrow Connector 360"/>
            <p:cNvCxnSpPr>
              <a:stCxn id="345" idx="2"/>
              <a:endCxn id="354" idx="3"/>
            </p:cNvCxnSpPr>
            <p:nvPr/>
          </p:nvCxnSpPr>
          <p:spPr bwMode="auto">
            <a:xfrm flipH="1">
              <a:off x="2152328" y="6528792"/>
              <a:ext cx="1044116" cy="14938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66" name="TextBox 365"/>
          <p:cNvSpPr txBox="1"/>
          <p:nvPr/>
        </p:nvSpPr>
        <p:spPr>
          <a:xfrm rot="16200000">
            <a:off x="-430232" y="3648472"/>
            <a:ext cx="145264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Example 1</a:t>
            </a:r>
            <a:endParaRPr lang="en-US" sz="2000" dirty="0" smtClean="0"/>
          </a:p>
        </p:txBody>
      </p:sp>
      <p:sp>
        <p:nvSpPr>
          <p:cNvPr id="367" name="TextBox 366"/>
          <p:cNvSpPr txBox="1"/>
          <p:nvPr/>
        </p:nvSpPr>
        <p:spPr>
          <a:xfrm rot="16200000">
            <a:off x="-430232" y="7834664"/>
            <a:ext cx="145264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Example 2</a:t>
            </a:r>
            <a:endParaRPr lang="en-US" sz="2000" dirty="0" smtClean="0"/>
          </a:p>
        </p:txBody>
      </p:sp>
      <p:cxnSp>
        <p:nvCxnSpPr>
          <p:cNvPr id="98" name="Straight Connector 97"/>
          <p:cNvCxnSpPr/>
          <p:nvPr/>
        </p:nvCxnSpPr>
        <p:spPr bwMode="auto">
          <a:xfrm>
            <a:off x="5104656" y="1488232"/>
            <a:ext cx="0" cy="26642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5134346" y="1488232"/>
            <a:ext cx="0" cy="26642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4808735" y="1180455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sp>
        <p:nvSpPr>
          <p:cNvPr id="104" name="Rectangle 103"/>
          <p:cNvSpPr/>
          <p:nvPr/>
        </p:nvSpPr>
        <p:spPr bwMode="auto">
          <a:xfrm>
            <a:off x="3304456" y="22803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5" name="Straight Connector 104"/>
          <p:cNvCxnSpPr>
            <a:stCxn id="104" idx="3"/>
            <a:endCxn id="110" idx="1"/>
          </p:cNvCxnSpPr>
          <p:nvPr/>
        </p:nvCxnSpPr>
        <p:spPr bwMode="auto">
          <a:xfrm>
            <a:off x="3664496" y="2388332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Rectangle 109"/>
          <p:cNvSpPr/>
          <p:nvPr/>
        </p:nvSpPr>
        <p:spPr bwMode="auto">
          <a:xfrm>
            <a:off x="5320680" y="22803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1000200" y="1704256"/>
            <a:ext cx="17281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3308" y="9223866"/>
            <a:ext cx="1505541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600" b="0" i="1" dirty="0" smtClean="0"/>
              <a:t>animated slide</a:t>
            </a:r>
            <a:endParaRPr lang="en-US" sz="1600" b="0" i="1" dirty="0" smtClean="0"/>
          </a:p>
        </p:txBody>
      </p:sp>
      <p:cxnSp>
        <p:nvCxnSpPr>
          <p:cNvPr id="106" name="Straight Arrow Connector 105"/>
          <p:cNvCxnSpPr>
            <a:stCxn id="108" idx="0"/>
          </p:cNvCxnSpPr>
          <p:nvPr/>
        </p:nvCxnSpPr>
        <p:spPr bwMode="auto">
          <a:xfrm flipH="1" flipV="1">
            <a:off x="7480920" y="3720482"/>
            <a:ext cx="1260140" cy="144015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8" name="TextBox 107"/>
          <p:cNvSpPr txBox="1"/>
          <p:nvPr/>
        </p:nvSpPr>
        <p:spPr>
          <a:xfrm>
            <a:off x="7624936" y="5160640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008000"/>
                </a:solidFill>
              </a:rPr>
              <a:t>Common S-VLAN </a:t>
            </a:r>
            <a:r>
              <a:rPr lang="en-GB" sz="1400" dirty="0" err="1" smtClean="0">
                <a:solidFill>
                  <a:srgbClr val="008000"/>
                </a:solidFill>
              </a:rPr>
              <a:t>ECs</a:t>
            </a:r>
            <a:r>
              <a:rPr lang="en-GB" sz="1400" dirty="0" smtClean="0">
                <a:solidFill>
                  <a:srgbClr val="008000"/>
                </a:solidFill>
              </a:rPr>
              <a:t> at both ends of DRNI</a:t>
            </a:r>
            <a:endParaRPr lang="en-US" sz="1400" dirty="0" smtClean="0">
              <a:solidFill>
                <a:srgbClr val="008000"/>
              </a:solidFill>
            </a:endParaRPr>
          </a:p>
        </p:txBody>
      </p:sp>
      <p:cxnSp>
        <p:nvCxnSpPr>
          <p:cNvPr id="111" name="Straight Arrow Connector 110"/>
          <p:cNvCxnSpPr>
            <a:stCxn id="108" idx="0"/>
          </p:cNvCxnSpPr>
          <p:nvPr/>
        </p:nvCxnSpPr>
        <p:spPr bwMode="auto">
          <a:xfrm flipH="1" flipV="1">
            <a:off x="5824736" y="3720480"/>
            <a:ext cx="2916324" cy="144016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18"/>
          <p:cNvGrpSpPr/>
          <p:nvPr/>
        </p:nvGrpSpPr>
        <p:grpSpPr>
          <a:xfrm>
            <a:off x="568152" y="4152528"/>
            <a:ext cx="2304256" cy="4104456"/>
            <a:chOff x="568152" y="4152528"/>
            <a:chExt cx="2304256" cy="4104456"/>
          </a:xfrm>
        </p:grpSpPr>
        <p:sp>
          <p:nvSpPr>
            <p:cNvPr id="118" name="Rectangle 117"/>
            <p:cNvSpPr/>
            <p:nvPr/>
          </p:nvSpPr>
          <p:spPr bwMode="auto">
            <a:xfrm>
              <a:off x="568152" y="7752928"/>
              <a:ext cx="2304256" cy="504056"/>
            </a:xfrm>
            <a:prstGeom prst="rect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Link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568152" y="4152528"/>
              <a:ext cx="2304256" cy="504056"/>
            </a:xfrm>
            <a:prstGeom prst="rect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Link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56" name="Rectangle 355"/>
          <p:cNvSpPr/>
          <p:nvPr/>
        </p:nvSpPr>
        <p:spPr bwMode="auto">
          <a:xfrm>
            <a:off x="6184776" y="777063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353" name="Rectangle 352"/>
          <p:cNvSpPr/>
          <p:nvPr/>
        </p:nvSpPr>
        <p:spPr bwMode="auto">
          <a:xfrm>
            <a:off x="568152" y="7050558"/>
            <a:ext cx="10657184" cy="504056"/>
          </a:xfrm>
          <a:prstGeom prst="rect">
            <a:avLst/>
          </a:prstGeom>
          <a:gradFill flip="none" rotWithShape="1">
            <a:gsLst>
              <a:gs pos="0">
                <a:srgbClr val="CC00CC"/>
              </a:gs>
              <a:gs pos="12000">
                <a:srgbClr val="FFFF00"/>
              </a:gs>
              <a:gs pos="90000">
                <a:srgbClr val="FFFF00"/>
              </a:gs>
            </a:gsLst>
            <a:lin ang="108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                                                                                Link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568152" y="3432448"/>
            <a:ext cx="3600400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DRNI location within </a:t>
            </a:r>
            <a:r>
              <a:rPr lang="en-GB" sz="3200" dirty="0" smtClean="0">
                <a:hlinkClick r:id="rId2"/>
              </a:rPr>
              <a:t>axbq-haddock-multiple-drni-support-1011-v01.pdf</a:t>
            </a:r>
            <a:r>
              <a:rPr lang="en-GB" sz="4400" dirty="0" smtClean="0"/>
              <a:t/>
            </a:r>
            <a:br>
              <a:rPr lang="en-GB" sz="4400" dirty="0" smtClean="0"/>
            </a:br>
            <a:endParaRPr lang="en-US" sz="44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568152" y="2712368"/>
            <a:ext cx="11665296" cy="504056"/>
          </a:xfrm>
          <a:prstGeom prst="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C-VLAN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816624" y="3432448"/>
            <a:ext cx="6408712" cy="504056"/>
          </a:xfrm>
          <a:prstGeom prst="rect">
            <a:avLst/>
          </a:prstGeom>
          <a:gradFill flip="none" rotWithShape="1">
            <a:gsLst>
              <a:gs pos="0">
                <a:srgbClr val="CC00CC"/>
              </a:gs>
              <a:gs pos="14000">
                <a:srgbClr val="FFFF00"/>
              </a:gs>
              <a:gs pos="90000">
                <a:srgbClr val="FFFF00"/>
              </a:gs>
              <a:gs pos="100000">
                <a:srgbClr val="CC00CC"/>
              </a:gs>
            </a:gsLst>
            <a:lin ang="108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Link                   </a:t>
            </a:r>
            <a:r>
              <a:rPr lang="en-GB" sz="1800" dirty="0" smtClean="0">
                <a:latin typeface="Arial" charset="0"/>
              </a:rPr>
              <a:t>               </a:t>
            </a: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S-VLAN                                   Link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6184776" y="415252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7624936" y="415252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9065096" y="415252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197" name="Rectangle 196"/>
          <p:cNvSpPr/>
          <p:nvPr/>
        </p:nvSpPr>
        <p:spPr bwMode="auto">
          <a:xfrm flipH="1">
            <a:off x="6976864" y="163224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 flipH="1">
            <a:off x="6976864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 flipH="1">
            <a:off x="7552928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 flipH="1">
            <a:off x="6976864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 flipH="1">
            <a:off x="7552928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 flipH="1">
            <a:off x="6976864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 flipH="1">
            <a:off x="7552928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9713168" y="163224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10289232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9713168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10289232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9713168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 flipH="1">
            <a:off x="8345016" y="163224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 flipH="1">
            <a:off x="8345016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 flipH="1">
            <a:off x="8921080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 flipH="1">
            <a:off x="8345016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Rectangle 212"/>
          <p:cNvSpPr/>
          <p:nvPr/>
        </p:nvSpPr>
        <p:spPr bwMode="auto">
          <a:xfrm flipH="1">
            <a:off x="8921080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Rectangle 213"/>
          <p:cNvSpPr/>
          <p:nvPr/>
        </p:nvSpPr>
        <p:spPr bwMode="auto">
          <a:xfrm flipH="1">
            <a:off x="8345016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5" name="Rectangle 214"/>
          <p:cNvSpPr/>
          <p:nvPr/>
        </p:nvSpPr>
        <p:spPr bwMode="auto">
          <a:xfrm flipH="1">
            <a:off x="8921080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6" name="Straight Connector 215"/>
          <p:cNvCxnSpPr>
            <a:stCxn id="211" idx="1"/>
            <a:endCxn id="206" idx="1"/>
          </p:cNvCxnSpPr>
          <p:nvPr/>
        </p:nvCxnSpPr>
        <p:spPr bwMode="auto">
          <a:xfrm>
            <a:off x="9281120" y="17402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8" name="Straight Connector 217"/>
          <p:cNvCxnSpPr>
            <a:stCxn id="199" idx="1"/>
            <a:endCxn id="210" idx="3"/>
          </p:cNvCxnSpPr>
          <p:nvPr/>
        </p:nvCxnSpPr>
        <p:spPr bwMode="auto">
          <a:xfrm>
            <a:off x="7912968" y="17402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9" name="Straight Connector 218"/>
          <p:cNvCxnSpPr>
            <a:stCxn id="205" idx="3"/>
            <a:endCxn id="315" idx="1"/>
          </p:cNvCxnSpPr>
          <p:nvPr/>
        </p:nvCxnSpPr>
        <p:spPr bwMode="auto">
          <a:xfrm>
            <a:off x="10649272" y="1740260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0" name="Straight Connector 219"/>
          <p:cNvCxnSpPr/>
          <p:nvPr/>
        </p:nvCxnSpPr>
        <p:spPr bwMode="auto">
          <a:xfrm>
            <a:off x="10649272" y="200179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3" name="Straight Connector 222"/>
          <p:cNvCxnSpPr/>
          <p:nvPr/>
        </p:nvCxnSpPr>
        <p:spPr bwMode="auto">
          <a:xfrm>
            <a:off x="10865296" y="1451358"/>
            <a:ext cx="0" cy="68776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Straight Connector 223"/>
          <p:cNvCxnSpPr/>
          <p:nvPr/>
        </p:nvCxnSpPr>
        <p:spPr bwMode="auto">
          <a:xfrm>
            <a:off x="10894986" y="1451358"/>
            <a:ext cx="0" cy="68776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5" name="TextBox 224"/>
          <p:cNvSpPr txBox="1"/>
          <p:nvPr/>
        </p:nvSpPr>
        <p:spPr>
          <a:xfrm>
            <a:off x="10514758" y="1180455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227" name="Rectangle 226"/>
          <p:cNvSpPr/>
          <p:nvPr/>
        </p:nvSpPr>
        <p:spPr bwMode="auto">
          <a:xfrm>
            <a:off x="5320680" y="1632248"/>
            <a:ext cx="936104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0" name="Rectangle 229"/>
          <p:cNvSpPr/>
          <p:nvPr/>
        </p:nvSpPr>
        <p:spPr bwMode="auto">
          <a:xfrm>
            <a:off x="5896744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7" name="Rectangle 236"/>
          <p:cNvSpPr/>
          <p:nvPr/>
        </p:nvSpPr>
        <p:spPr bwMode="auto">
          <a:xfrm>
            <a:off x="2728392" y="1632248"/>
            <a:ext cx="936104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2728392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5" name="Straight Connector 244"/>
          <p:cNvCxnSpPr>
            <a:stCxn id="230" idx="3"/>
            <a:endCxn id="200" idx="3"/>
          </p:cNvCxnSpPr>
          <p:nvPr/>
        </p:nvCxnSpPr>
        <p:spPr bwMode="auto">
          <a:xfrm>
            <a:off x="6256784" y="1956284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1" name="Rectangle 250"/>
          <p:cNvSpPr/>
          <p:nvPr/>
        </p:nvSpPr>
        <p:spPr bwMode="auto">
          <a:xfrm>
            <a:off x="7336904" y="163224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5056" y="163224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680720" y="1632248"/>
            <a:ext cx="216024" cy="8640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3088432" y="1632249"/>
            <a:ext cx="216024" cy="8640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320680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3952528" y="163224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4528592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3952528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3952528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3952528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3304456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3304456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3304456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9" name="Straight Connector 278"/>
          <p:cNvCxnSpPr>
            <a:stCxn id="270" idx="1"/>
            <a:endCxn id="272" idx="3"/>
          </p:cNvCxnSpPr>
          <p:nvPr/>
        </p:nvCxnSpPr>
        <p:spPr bwMode="auto">
          <a:xfrm flipH="1">
            <a:off x="4888632" y="195628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/>
          <p:cNvCxnSpPr>
            <a:stCxn id="276" idx="3"/>
            <a:endCxn id="273" idx="1"/>
          </p:cNvCxnSpPr>
          <p:nvPr/>
        </p:nvCxnSpPr>
        <p:spPr bwMode="auto">
          <a:xfrm>
            <a:off x="3664496" y="17402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1" name="Straight Connector 280"/>
          <p:cNvCxnSpPr>
            <a:stCxn id="277" idx="3"/>
            <a:endCxn id="274" idx="1"/>
          </p:cNvCxnSpPr>
          <p:nvPr/>
        </p:nvCxnSpPr>
        <p:spPr bwMode="auto">
          <a:xfrm>
            <a:off x="3664496" y="195628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2" name="Straight Connector 281"/>
          <p:cNvCxnSpPr>
            <a:stCxn id="278" idx="3"/>
            <a:endCxn id="275" idx="1"/>
          </p:cNvCxnSpPr>
          <p:nvPr/>
        </p:nvCxnSpPr>
        <p:spPr bwMode="auto">
          <a:xfrm>
            <a:off x="3664496" y="217230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3" name="Rectangle 282"/>
          <p:cNvSpPr/>
          <p:nvPr/>
        </p:nvSpPr>
        <p:spPr bwMode="auto">
          <a:xfrm>
            <a:off x="4312568" y="163224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2728392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 flipH="1">
            <a:off x="1432248" y="184827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Rectangle 287"/>
          <p:cNvSpPr/>
          <p:nvPr/>
        </p:nvSpPr>
        <p:spPr bwMode="auto">
          <a:xfrm flipH="1">
            <a:off x="1432248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Rectangle 288"/>
          <p:cNvSpPr/>
          <p:nvPr/>
        </p:nvSpPr>
        <p:spPr bwMode="auto">
          <a:xfrm flipH="1">
            <a:off x="2008312" y="22803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 flipH="1">
            <a:off x="1432248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 flipH="1">
            <a:off x="1432248" y="22803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1792288" y="184827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95" name="Straight Connector 294"/>
          <p:cNvCxnSpPr>
            <a:stCxn id="335" idx="1"/>
            <a:endCxn id="239" idx="1"/>
          </p:cNvCxnSpPr>
          <p:nvPr/>
        </p:nvCxnSpPr>
        <p:spPr bwMode="auto">
          <a:xfrm>
            <a:off x="2368352" y="2172308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1" name="Straight Connector 300"/>
          <p:cNvCxnSpPr/>
          <p:nvPr/>
        </p:nvCxnSpPr>
        <p:spPr bwMode="auto">
          <a:xfrm>
            <a:off x="1000200" y="196677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3" name="Rectangle 312"/>
          <p:cNvSpPr/>
          <p:nvPr/>
        </p:nvSpPr>
        <p:spPr bwMode="auto">
          <a:xfrm>
            <a:off x="11225336" y="163224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11801400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11225336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11801400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11585376" y="1632248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7" name="Straight Connector 326"/>
          <p:cNvCxnSpPr/>
          <p:nvPr/>
        </p:nvCxnSpPr>
        <p:spPr bwMode="auto">
          <a:xfrm>
            <a:off x="6616824" y="1509718"/>
            <a:ext cx="0" cy="69632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8" name="Straight Connector 327"/>
          <p:cNvCxnSpPr/>
          <p:nvPr/>
        </p:nvCxnSpPr>
        <p:spPr bwMode="auto">
          <a:xfrm>
            <a:off x="6646514" y="1509718"/>
            <a:ext cx="0" cy="69632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9" name="TextBox 328"/>
          <p:cNvSpPr txBox="1"/>
          <p:nvPr/>
        </p:nvSpPr>
        <p:spPr>
          <a:xfrm>
            <a:off x="6328792" y="1221686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sp>
        <p:nvSpPr>
          <p:cNvPr id="334" name="Rectangle 333"/>
          <p:cNvSpPr/>
          <p:nvPr/>
        </p:nvSpPr>
        <p:spPr bwMode="auto">
          <a:xfrm flipH="1">
            <a:off x="2008312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5" name="Rectangle 334"/>
          <p:cNvSpPr/>
          <p:nvPr/>
        </p:nvSpPr>
        <p:spPr bwMode="auto">
          <a:xfrm flipH="1">
            <a:off x="2008312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3232448" y="1128192"/>
            <a:ext cx="4176464" cy="7488832"/>
          </a:xfrm>
          <a:prstGeom prst="rect">
            <a:avLst/>
          </a:prstGeom>
          <a:noFill/>
          <a:ln w="57150" cap="flat" cmpd="sng" algn="ctr">
            <a:solidFill>
              <a:srgbClr val="CC99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7" name="Rectangle 356"/>
          <p:cNvSpPr/>
          <p:nvPr/>
        </p:nvSpPr>
        <p:spPr bwMode="auto">
          <a:xfrm>
            <a:off x="7624936" y="777063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358" name="Rectangle 357"/>
          <p:cNvSpPr/>
          <p:nvPr/>
        </p:nvSpPr>
        <p:spPr bwMode="auto">
          <a:xfrm>
            <a:off x="9065096" y="777063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359" name="TextBox 358"/>
          <p:cNvSpPr txBox="1"/>
          <p:nvPr/>
        </p:nvSpPr>
        <p:spPr>
          <a:xfrm>
            <a:off x="4247432" y="8603957"/>
            <a:ext cx="222048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rgbClr val="008000"/>
                </a:solidFill>
              </a:rPr>
              <a:t>DRNI scope B</a:t>
            </a:r>
            <a:endParaRPr lang="en-US" sz="2400" dirty="0" smtClean="0">
              <a:solidFill>
                <a:srgbClr val="008000"/>
              </a:solidFill>
            </a:endParaRPr>
          </a:p>
        </p:txBody>
      </p:sp>
      <p:grpSp>
        <p:nvGrpSpPr>
          <p:cNvPr id="6" name="Group 119"/>
          <p:cNvGrpSpPr/>
          <p:nvPr/>
        </p:nvGrpSpPr>
        <p:grpSpPr>
          <a:xfrm>
            <a:off x="568152" y="4152528"/>
            <a:ext cx="4104456" cy="4842246"/>
            <a:chOff x="568152" y="4152528"/>
            <a:chExt cx="4104456" cy="4842246"/>
          </a:xfrm>
        </p:grpSpPr>
        <p:sp>
          <p:nvSpPr>
            <p:cNvPr id="186" name="Rectangle 185"/>
            <p:cNvSpPr/>
            <p:nvPr/>
          </p:nvSpPr>
          <p:spPr bwMode="auto">
            <a:xfrm>
              <a:off x="568152" y="4152528"/>
              <a:ext cx="1584176" cy="50405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B-VLAN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568152" y="4872608"/>
              <a:ext cx="936104" cy="504056"/>
            </a:xfrm>
            <a:prstGeom prst="rect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Link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5" name="TextBox 344"/>
            <p:cNvSpPr txBox="1"/>
            <p:nvPr/>
          </p:nvSpPr>
          <p:spPr>
            <a:xfrm>
              <a:off x="1720280" y="5574685"/>
              <a:ext cx="2952328" cy="95410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400" b="0" dirty="0" smtClean="0"/>
                <a:t>Alternative network layer technologies are: PBB-TE ESP/TESI, MPLS-TP Transport-LSP, SDH VC-n, OTN ODUk</a:t>
              </a:r>
              <a:endParaRPr lang="en-US" sz="1400" b="0" dirty="0" smtClean="0"/>
            </a:p>
          </p:txBody>
        </p:sp>
        <p:cxnSp>
          <p:nvCxnSpPr>
            <p:cNvPr id="346" name="Straight Arrow Connector 345"/>
            <p:cNvCxnSpPr>
              <a:stCxn id="345" idx="0"/>
              <a:endCxn id="186" idx="3"/>
            </p:cNvCxnSpPr>
            <p:nvPr/>
          </p:nvCxnSpPr>
          <p:spPr bwMode="auto">
            <a:xfrm flipH="1" flipV="1">
              <a:off x="2152328" y="4404556"/>
              <a:ext cx="1044116" cy="11701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sp>
          <p:nvSpPr>
            <p:cNvPr id="354" name="Rectangle 353"/>
            <p:cNvSpPr/>
            <p:nvPr/>
          </p:nvSpPr>
          <p:spPr bwMode="auto">
            <a:xfrm>
              <a:off x="568152" y="7770638"/>
              <a:ext cx="1584176" cy="50405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B-VLAN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568152" y="8490718"/>
              <a:ext cx="936104" cy="504056"/>
            </a:xfrm>
            <a:prstGeom prst="rect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Link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61" name="Straight Arrow Connector 360"/>
            <p:cNvCxnSpPr>
              <a:stCxn id="345" idx="2"/>
              <a:endCxn id="354" idx="3"/>
            </p:cNvCxnSpPr>
            <p:nvPr/>
          </p:nvCxnSpPr>
          <p:spPr bwMode="auto">
            <a:xfrm flipH="1">
              <a:off x="2152328" y="6528792"/>
              <a:ext cx="1044116" cy="14938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66" name="TextBox 365"/>
          <p:cNvSpPr txBox="1"/>
          <p:nvPr/>
        </p:nvSpPr>
        <p:spPr>
          <a:xfrm rot="16200000">
            <a:off x="-430232" y="3648472"/>
            <a:ext cx="145264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Example 1</a:t>
            </a:r>
            <a:endParaRPr lang="en-US" sz="2000" dirty="0" smtClean="0"/>
          </a:p>
        </p:txBody>
      </p:sp>
      <p:sp>
        <p:nvSpPr>
          <p:cNvPr id="367" name="TextBox 366"/>
          <p:cNvSpPr txBox="1"/>
          <p:nvPr/>
        </p:nvSpPr>
        <p:spPr>
          <a:xfrm rot="16200000">
            <a:off x="-430232" y="7834664"/>
            <a:ext cx="145264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Example 2</a:t>
            </a:r>
            <a:endParaRPr lang="en-US" sz="2000" dirty="0" smtClean="0"/>
          </a:p>
        </p:txBody>
      </p:sp>
      <p:cxnSp>
        <p:nvCxnSpPr>
          <p:cNvPr id="98" name="Straight Connector 97"/>
          <p:cNvCxnSpPr/>
          <p:nvPr/>
        </p:nvCxnSpPr>
        <p:spPr bwMode="auto">
          <a:xfrm>
            <a:off x="5104656" y="1488232"/>
            <a:ext cx="0" cy="26642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5134346" y="1488232"/>
            <a:ext cx="0" cy="26642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4808735" y="1180455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sp>
        <p:nvSpPr>
          <p:cNvPr id="104" name="Rectangle 103"/>
          <p:cNvSpPr/>
          <p:nvPr/>
        </p:nvSpPr>
        <p:spPr bwMode="auto">
          <a:xfrm>
            <a:off x="3304456" y="22803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5" name="Straight Connector 104"/>
          <p:cNvCxnSpPr>
            <a:stCxn id="104" idx="3"/>
            <a:endCxn id="110" idx="1"/>
          </p:cNvCxnSpPr>
          <p:nvPr/>
        </p:nvCxnSpPr>
        <p:spPr bwMode="auto">
          <a:xfrm>
            <a:off x="3664496" y="2388332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Rectangle 109"/>
          <p:cNvSpPr/>
          <p:nvPr/>
        </p:nvSpPr>
        <p:spPr bwMode="auto">
          <a:xfrm>
            <a:off x="5320680" y="22803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1000200" y="1704256"/>
            <a:ext cx="17281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3308" y="9223866"/>
            <a:ext cx="1505541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600" b="0" i="1" dirty="0" smtClean="0"/>
              <a:t>animated slide</a:t>
            </a:r>
            <a:endParaRPr lang="en-US" sz="1600" b="0" i="1" dirty="0" smtClean="0"/>
          </a:p>
        </p:txBody>
      </p:sp>
      <p:cxnSp>
        <p:nvCxnSpPr>
          <p:cNvPr id="106" name="Straight Arrow Connector 105"/>
          <p:cNvCxnSpPr>
            <a:stCxn id="107" idx="0"/>
          </p:cNvCxnSpPr>
          <p:nvPr/>
        </p:nvCxnSpPr>
        <p:spPr bwMode="auto">
          <a:xfrm flipH="1" flipV="1">
            <a:off x="7480920" y="3720482"/>
            <a:ext cx="1260140" cy="144015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7624936" y="5160640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err="1" smtClean="0">
                <a:solidFill>
                  <a:srgbClr val="CC9900"/>
                </a:solidFill>
              </a:rPr>
              <a:t>DifferentS</a:t>
            </a:r>
            <a:r>
              <a:rPr lang="en-GB" sz="1400" dirty="0" smtClean="0">
                <a:solidFill>
                  <a:srgbClr val="CC9900"/>
                </a:solidFill>
              </a:rPr>
              <a:t>-VLAN </a:t>
            </a:r>
            <a:r>
              <a:rPr lang="en-GB" sz="1400" dirty="0" err="1" smtClean="0">
                <a:solidFill>
                  <a:srgbClr val="CC9900"/>
                </a:solidFill>
              </a:rPr>
              <a:t>ECs</a:t>
            </a:r>
            <a:r>
              <a:rPr lang="en-GB" sz="1400" dirty="0" smtClean="0">
                <a:solidFill>
                  <a:srgbClr val="CC9900"/>
                </a:solidFill>
              </a:rPr>
              <a:t> at both ends of DRNI</a:t>
            </a:r>
            <a:endParaRPr lang="en-US" sz="1400" dirty="0" smtClean="0">
              <a:solidFill>
                <a:srgbClr val="CC9900"/>
              </a:solidFill>
            </a:endParaRPr>
          </a:p>
        </p:txBody>
      </p:sp>
      <p:cxnSp>
        <p:nvCxnSpPr>
          <p:cNvPr id="108" name="Straight Arrow Connector 107"/>
          <p:cNvCxnSpPr>
            <a:stCxn id="107" idx="0"/>
          </p:cNvCxnSpPr>
          <p:nvPr/>
        </p:nvCxnSpPr>
        <p:spPr bwMode="auto">
          <a:xfrm flipH="1" flipV="1">
            <a:off x="3232448" y="3720480"/>
            <a:ext cx="5508612" cy="144016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  <a:txDef>
      <a:spPr>
        <a:noFill/>
      </a:spPr>
      <a:bodyPr wrap="none" rtlCol="0" anchor="ctr">
        <a:spAutoFit/>
      </a:bodyPr>
      <a:lstStyle>
        <a:defPPr algn="ctr">
          <a:defRPr sz="2000" dirty="0" smtClean="0"/>
        </a:defPPr>
      </a:lstStyle>
    </a:tx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huawei-template-mv</Template>
  <TotalTime>22948</TotalTime>
  <Words>2539</Words>
  <Application>Microsoft Office PowerPoint</Application>
  <PresentationFormat>A3 Paper (297x420 mm)</PresentationFormat>
  <Paragraphs>1397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huawei-template-mv</vt:lpstr>
      <vt:lpstr>Supporting VUNI in DRNI  Maarten Vissers 2011-11-10  v01</vt:lpstr>
      <vt:lpstr>Introduction</vt:lpstr>
      <vt:lpstr>Virtual UNI Text from MEF 28, clause 3 “Scope and Key Concepts” </vt:lpstr>
      <vt:lpstr>Virtual UNI in terms of 802.1Q</vt:lpstr>
      <vt:lpstr>Virtual UNI in terms of 802.1Q</vt:lpstr>
      <vt:lpstr>Multi-operator Port-based Service in terms of 802.1Q</vt:lpstr>
      <vt:lpstr>Virtual UNI plus ENNI DRNI</vt:lpstr>
      <vt:lpstr>DRNI location within Layer Stacks</vt:lpstr>
      <vt:lpstr>DRNI location within axbq-haddock-multiple-drni-support-1011-v01.pdf </vt:lpstr>
      <vt:lpstr>DRNI scope discussion</vt:lpstr>
      <vt:lpstr>Multiple VUNIs, including hairpin</vt:lpstr>
      <vt:lpstr>Multiple Virtual UNI Text from MEF 28, clause 3 “Scope and Key Concepts” </vt:lpstr>
      <vt:lpstr>Appendix C/MEF28</vt:lpstr>
      <vt:lpstr>Multiple Virtual UNI with Hairpin</vt:lpstr>
      <vt:lpstr>Multiple Virtual UNI with Hairpin plus ENNI DRNI</vt:lpstr>
      <vt:lpstr>DRNI location within Layer Stacks</vt:lpstr>
      <vt:lpstr>Backup</vt:lpstr>
      <vt:lpstr>Functionality commonality between PEB/VUNI and IB-BEB 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DRNI Data Plane Model I/II Comparison &amp; MAC Address Values in DRNI  Maarten Vissers 2011-10-18 v00</dc:title>
  <dc:creator>Vissers</dc:creator>
  <cp:lastModifiedBy>Maarten vissers</cp:lastModifiedBy>
  <cp:revision>1405</cp:revision>
  <dcterms:created xsi:type="dcterms:W3CDTF">2008-06-13T12:10:18Z</dcterms:created>
  <dcterms:modified xsi:type="dcterms:W3CDTF">2011-11-10T17:11:36Z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(3)nJyq5hAKJ4cUJRJm7TN4pXZLfOLL+aMSBBC+NBZXiIQVHi3eIIS8h0kg2e5zROpq/nnWlEZe
TJzdyDdZd4XwGk/sPGrl+HyYLQK6txNniLYNf+GyepX0vPPykhjn05QYgaNGATuN0xNqO9eC
3AlxyshSs7cjPKTIrKV1Ci6QZiHfaM+1LTFQQzb6VMWpEiokHzFdCGKfTUC3LAVIZDe+5h9t
ysmcHbkxi+GOQowDs+tys</vt:lpwstr>
  </property>
  <property fmtid="{D5CDD505-2E9C-101B-9397-08002B2CF9AE}" pid="3" name="_ms_pID_7253431">
    <vt:lpwstr>CX7PyQF7JWu3Pxy4xgK5yLMdKoZQ/Eoso2N7g+oAThNLUcIU/Rd
znJlVDrYvtIb4LX+MIaOTsBYwnXigyUUaOIYwbhfi92H1oxYE/Rertd+ptNXmCV2xmyCx30F
NoWKDyekSkaoIZdfANTXWFBtocRIF8UafNC9+GeDTS202w0MDM2CWlpKpUTe742biw+9Ez7q
MBzxLfUXiLzdPfdMRCZxqs4RQ+sve59HjcWekYW+mc</vt:lpwstr>
  </property>
  <property fmtid="{D5CDD505-2E9C-101B-9397-08002B2CF9AE}" pid="4" name="_ms_pID_7253432">
    <vt:lpwstr>R4K0glyn7lXS+KGeKYEJBMLOnoGpMy
nvgyiFp8SBA6QKnJ1O6i6GAM33saZNBjk4sRqiBcDWWzbhB+DOGfsWmrmYIMRG4BNahJMuOR
7Z7KrmLoctu07IeOfGJdD0zgaTd7BXxFYSXhP9ta0DxQSnovqvkwoKSWtHYDBljoXIFwtAzy
NGr3b4TW6Xdj5aQ6H4yHGIGeSk5glXxspxs=</vt:lpwstr>
  </property>
  <property fmtid="{D5CDD505-2E9C-101B-9397-08002B2CF9AE}" pid="5" name="sflag">
    <vt:lpwstr>1320930851</vt:lpwstr>
  </property>
</Properties>
</file>