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  <p:sldMasterId id="2147483698" r:id="rId2"/>
  </p:sldMasterIdLst>
  <p:notesMasterIdLst>
    <p:notesMasterId r:id="rId6"/>
  </p:notesMasterIdLst>
  <p:handoutMasterIdLst>
    <p:handoutMasterId r:id="rId7"/>
  </p:handoutMasterIdLst>
  <p:sldIdLst>
    <p:sldId id="934" r:id="rId3"/>
    <p:sldId id="937" r:id="rId4"/>
    <p:sldId id="938" r:id="rId5"/>
  </p:sldIdLst>
  <p:sldSz cx="9144000" cy="6858000" type="screen4x3"/>
  <p:notesSz cx="7315200" cy="9601200"/>
  <p:custShowLst>
    <p:custShow name="What's new" id="0">
      <p:sldLst/>
    </p:custShow>
    <p:custShow name="Setting up the template" id="1">
      <p:sldLst/>
    </p:custShow>
    <p:custShow name="New Layouts" id="2">
      <p:sldLst/>
    </p:custShow>
    <p:custShow name="Using the HP template" id="3">
      <p:sldLst/>
    </p:custShow>
    <p:custShow name="Creating visuals" id="4">
      <p:sldLst/>
    </p:custShow>
    <p:custShow name="File Formatting" id="5">
      <p:sldLst/>
    </p:custShow>
    <p:custShow name="Additional information" id="6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Futura Bk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Futura Bk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Futura Bk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Futura Bk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Futura Bk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Futura Bk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Futura Bk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Futura Bk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Futura Bk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 notebook" initials="Rn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64B900"/>
    <a:srgbClr val="DE2E43"/>
    <a:srgbClr val="FFFFFF"/>
    <a:srgbClr val="F2ACB4"/>
    <a:srgbClr val="DEA900"/>
    <a:srgbClr val="C00000"/>
    <a:srgbClr val="194331"/>
    <a:srgbClr val="AC7B00"/>
    <a:srgbClr val="A23C0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45" autoAdjust="0"/>
    <p:restoredTop sz="86380" autoAdjust="0"/>
  </p:normalViewPr>
  <p:slideViewPr>
    <p:cSldViewPr snapToGrid="0">
      <p:cViewPr>
        <p:scale>
          <a:sx n="100" d="100"/>
          <a:sy n="100" d="100"/>
        </p:scale>
        <p:origin x="-744" y="7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8" name="Rectangle 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00850" y="46176"/>
            <a:ext cx="4875710" cy="47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110" tIns="49055" rIns="98110" bIns="49055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100">
                <a:latin typeface="Futura Hv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29699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96305" y="9000940"/>
            <a:ext cx="591887" cy="4528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79887" name="Rectangle 15"/>
          <p:cNvSpPr>
            <a:spLocks noChangeArrowheads="1"/>
          </p:cNvSpPr>
          <p:nvPr/>
        </p:nvSpPr>
        <p:spPr bwMode="auto">
          <a:xfrm>
            <a:off x="220732" y="9298836"/>
            <a:ext cx="412032" cy="226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8110" tIns="49055" rIns="98110" bIns="49055" anchor="b"/>
          <a:lstStyle/>
          <a:p>
            <a:pPr eaLnBrk="0" hangingPunct="0">
              <a:defRPr/>
            </a:pPr>
            <a:fld id="{C58863C1-31A0-40FF-8629-22ACD9ADFF6D}" type="slidenum">
              <a:rPr lang="en-US" sz="1000">
                <a:solidFill>
                  <a:schemeClr val="bg2"/>
                </a:solidFill>
                <a:latin typeface="Futura Bk" pitchFamily="34" charset="0"/>
                <a:cs typeface="+mn-cs"/>
              </a:rPr>
              <a:pPr eaLnBrk="0" hangingPunct="0">
                <a:defRPr/>
              </a:pPr>
              <a:t>‹#›</a:t>
            </a:fld>
            <a:endParaRPr lang="en-US" sz="1000" dirty="0">
              <a:solidFill>
                <a:schemeClr val="bg2"/>
              </a:solidFill>
              <a:latin typeface="Futura Bk" pitchFamily="34" charset="0"/>
              <a:cs typeface="+mn-cs"/>
            </a:endParaRPr>
          </a:p>
        </p:txBody>
      </p:sp>
      <p:sp>
        <p:nvSpPr>
          <p:cNvPr id="79888" name="Rectangle 16"/>
          <p:cNvSpPr>
            <a:spLocks noChangeArrowheads="1"/>
          </p:cNvSpPr>
          <p:nvPr/>
        </p:nvSpPr>
        <p:spPr bwMode="auto">
          <a:xfrm>
            <a:off x="645845" y="9298836"/>
            <a:ext cx="1188679" cy="226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8110" tIns="49055" rIns="98110" bIns="49055" anchor="b"/>
          <a:lstStyle/>
          <a:p>
            <a:pPr eaLnBrk="0" hangingPunct="0">
              <a:defRPr/>
            </a:pPr>
            <a:r>
              <a:rPr lang="en-US" sz="1000" dirty="0">
                <a:solidFill>
                  <a:schemeClr val="bg2"/>
                </a:solidFill>
                <a:latin typeface="Futura Bk" pitchFamily="34" charset="0"/>
                <a:cs typeface="+mn-cs"/>
              </a:rPr>
              <a:t>October 2003</a:t>
            </a:r>
          </a:p>
        </p:txBody>
      </p:sp>
      <p:sp>
        <p:nvSpPr>
          <p:cNvPr id="79889" name="Rectangle 17"/>
          <p:cNvSpPr>
            <a:spLocks noChangeArrowheads="1"/>
          </p:cNvSpPr>
          <p:nvPr/>
        </p:nvSpPr>
        <p:spPr bwMode="auto">
          <a:xfrm>
            <a:off x="1883576" y="9224363"/>
            <a:ext cx="4090887" cy="30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8110" tIns="49055" rIns="98110" bIns="49055" anchor="b"/>
          <a:lstStyle/>
          <a:p>
            <a:pPr eaLnBrk="0" hangingPunct="0">
              <a:defRPr/>
            </a:pPr>
            <a:r>
              <a:rPr lang="en-US" sz="1000" dirty="0">
                <a:solidFill>
                  <a:schemeClr val="bg2"/>
                </a:solidFill>
                <a:latin typeface="Futura Bk" pitchFamily="34" charset="0"/>
                <a:cs typeface="+mn-cs"/>
              </a:rPr>
              <a:t>Copyright © 2006 HP corporate presentation.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32138" y="236538"/>
            <a:ext cx="3827462" cy="2870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72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02485" y="238319"/>
            <a:ext cx="2704368" cy="320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110" tIns="49055" rIns="98110" bIns="49055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100">
                <a:latin typeface="Futura Hv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268148" y="3361762"/>
            <a:ext cx="6711868" cy="5588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110" tIns="49055" rIns="98110" bIns="4905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pic>
        <p:nvPicPr>
          <p:cNvPr id="28677" name="Picture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96305" y="9000940"/>
            <a:ext cx="591887" cy="4528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220732" y="9298836"/>
            <a:ext cx="412032" cy="226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8110" tIns="49055" rIns="98110" bIns="49055" anchor="b"/>
          <a:lstStyle/>
          <a:p>
            <a:pPr eaLnBrk="0" hangingPunct="0">
              <a:defRPr/>
            </a:pPr>
            <a:fld id="{AC387F10-C598-48A8-BD1D-CA820D210AD0}" type="slidenum">
              <a:rPr lang="en-US" sz="1000">
                <a:solidFill>
                  <a:schemeClr val="bg2"/>
                </a:solidFill>
                <a:latin typeface="Futura Bk" pitchFamily="34" charset="0"/>
                <a:cs typeface="+mn-cs"/>
              </a:rPr>
              <a:pPr eaLnBrk="0" hangingPunct="0">
                <a:defRPr/>
              </a:pPr>
              <a:t>‹#›</a:t>
            </a:fld>
            <a:endParaRPr lang="en-US" sz="1000" dirty="0">
              <a:solidFill>
                <a:schemeClr val="bg2"/>
              </a:solidFill>
              <a:latin typeface="Futura Bk" pitchFamily="34" charset="0"/>
              <a:cs typeface="+mn-cs"/>
            </a:endParaRP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645845" y="9298836"/>
            <a:ext cx="1188679" cy="226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8110" tIns="49055" rIns="98110" bIns="49055" anchor="b"/>
          <a:lstStyle/>
          <a:p>
            <a:pPr eaLnBrk="0" hangingPunct="0">
              <a:defRPr/>
            </a:pPr>
            <a:r>
              <a:rPr lang="en-US" sz="1000" dirty="0">
                <a:solidFill>
                  <a:schemeClr val="bg2"/>
                </a:solidFill>
                <a:latin typeface="Futura Bk" pitchFamily="34" charset="0"/>
                <a:cs typeface="+mn-cs"/>
              </a:rPr>
              <a:t>October 2003</a:t>
            </a:r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1883576" y="9224363"/>
            <a:ext cx="4090887" cy="30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8110" tIns="49055" rIns="98110" bIns="49055" anchor="b"/>
          <a:lstStyle/>
          <a:p>
            <a:pPr eaLnBrk="0" hangingPunct="0">
              <a:defRPr/>
            </a:pPr>
            <a:r>
              <a:rPr lang="en-US" sz="1000" dirty="0">
                <a:solidFill>
                  <a:schemeClr val="bg2"/>
                </a:solidFill>
                <a:latin typeface="Futura Bk" pitchFamily="34" charset="0"/>
                <a:cs typeface="+mn-cs"/>
              </a:rPr>
              <a:t>Copyright © 2006 HP corporate presentation.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119063" indent="-119063" algn="l" rtl="0" eaLnBrk="0" fontAlgn="base" hangingPunct="0">
      <a:lnSpc>
        <a:spcPct val="90000"/>
      </a:lnSpc>
      <a:spcBef>
        <a:spcPct val="25000"/>
      </a:spcBef>
      <a:spcAft>
        <a:spcPct val="10000"/>
      </a:spcAft>
      <a:buClr>
        <a:schemeClr val="bg2"/>
      </a:buClr>
      <a:buChar char="•"/>
      <a:defRPr sz="1200" kern="1200">
        <a:solidFill>
          <a:schemeClr val="tx1"/>
        </a:solidFill>
        <a:latin typeface="Futura Bk" pitchFamily="34" charset="0"/>
        <a:ea typeface="+mn-ea"/>
        <a:cs typeface="+mn-cs"/>
      </a:defRPr>
    </a:lvl1pPr>
    <a:lvl2pPr marL="344488" indent="-111125" algn="l" rtl="0" eaLnBrk="0" fontAlgn="base" hangingPunct="0">
      <a:lnSpc>
        <a:spcPct val="90000"/>
      </a:lnSpc>
      <a:spcBef>
        <a:spcPct val="25000"/>
      </a:spcBef>
      <a:spcAft>
        <a:spcPct val="10000"/>
      </a:spcAft>
      <a:buClr>
        <a:schemeClr val="bg2"/>
      </a:buClr>
      <a:buFont typeface="Futura Bk"/>
      <a:buChar char="–"/>
      <a:defRPr sz="1000" kern="1200">
        <a:solidFill>
          <a:schemeClr val="tx1"/>
        </a:solidFill>
        <a:latin typeface="Futura Bk" pitchFamily="34" charset="0"/>
        <a:ea typeface="+mn-ea"/>
        <a:cs typeface="+mn-cs"/>
      </a:defRPr>
    </a:lvl2pPr>
    <a:lvl3pPr marL="569913" indent="-106363" algn="l" rtl="0" eaLnBrk="0" fontAlgn="base" hangingPunct="0">
      <a:lnSpc>
        <a:spcPct val="90000"/>
      </a:lnSpc>
      <a:spcBef>
        <a:spcPct val="25000"/>
      </a:spcBef>
      <a:spcAft>
        <a:spcPct val="10000"/>
      </a:spcAft>
      <a:buClr>
        <a:schemeClr val="bg2"/>
      </a:buClr>
      <a:buChar char="•"/>
      <a:defRPr sz="900" kern="1200">
        <a:solidFill>
          <a:schemeClr val="tx1"/>
        </a:solidFill>
        <a:latin typeface="Futura Bk" pitchFamily="34" charset="0"/>
        <a:ea typeface="+mn-ea"/>
        <a:cs typeface="+mn-cs"/>
      </a:defRPr>
    </a:lvl3pPr>
    <a:lvl4pPr marL="795338" indent="-106363" algn="l" rtl="0" eaLnBrk="0" fontAlgn="base" hangingPunct="0">
      <a:lnSpc>
        <a:spcPct val="90000"/>
      </a:lnSpc>
      <a:spcBef>
        <a:spcPct val="25000"/>
      </a:spcBef>
      <a:spcAft>
        <a:spcPct val="10000"/>
      </a:spcAft>
      <a:buClr>
        <a:schemeClr val="bg2"/>
      </a:buClr>
      <a:buFont typeface="Futura Bk"/>
      <a:buChar char="–"/>
      <a:defRPr sz="900" kern="1200">
        <a:solidFill>
          <a:schemeClr val="tx1"/>
        </a:solidFill>
        <a:latin typeface="Futura Bk" pitchFamily="34" charset="0"/>
        <a:ea typeface="+mn-ea"/>
        <a:cs typeface="+mn-cs"/>
      </a:defRPr>
    </a:lvl4pPr>
    <a:lvl5pPr marL="1033463" indent="-119063" algn="l" rtl="0" eaLnBrk="0" fontAlgn="base" hangingPunct="0">
      <a:lnSpc>
        <a:spcPct val="90000"/>
      </a:lnSpc>
      <a:spcBef>
        <a:spcPct val="25000"/>
      </a:spcBef>
      <a:spcAft>
        <a:spcPct val="10000"/>
      </a:spcAft>
      <a:buClr>
        <a:schemeClr val="bg2"/>
      </a:buClr>
      <a:buChar char="•"/>
      <a:defRPr sz="900" kern="1200">
        <a:solidFill>
          <a:schemeClr val="tx1"/>
        </a:solidFill>
        <a:latin typeface="Futura Bk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914" name="Rectangle 18"/>
          <p:cNvSpPr>
            <a:spLocks noGrp="1" noChangeArrowheads="1"/>
          </p:cNvSpPr>
          <p:nvPr>
            <p:ph type="subTitle" idx="1"/>
          </p:nvPr>
        </p:nvSpPr>
        <p:spPr bwMode="invGray">
          <a:xfrm>
            <a:off x="433388" y="3741738"/>
            <a:ext cx="4570412" cy="914400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tx1"/>
                </a:solidFill>
                <a:latin typeface="Futura Hv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232915" name="Rectangle 19"/>
          <p:cNvSpPr>
            <a:spLocks noGrp="1" noChangeArrowheads="1"/>
          </p:cNvSpPr>
          <p:nvPr>
            <p:ph type="ctrTitle"/>
          </p:nvPr>
        </p:nvSpPr>
        <p:spPr bwMode="invGray">
          <a:xfrm>
            <a:off x="441325" y="274638"/>
            <a:ext cx="4551363" cy="3059112"/>
          </a:xfrm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Futura Lt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6F6D1-5C6F-4E77-A8FB-5CAA2EDF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6E2B8-990B-4B12-9D03-115B81FC0C81}" type="datetime1">
              <a:rPr lang="en-US" smtClean="0"/>
              <a:pPr>
                <a:defRPr/>
              </a:pPr>
              <a:t>1/11/2011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5588" y="114300"/>
            <a:ext cx="2068512" cy="59658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0050" y="114300"/>
            <a:ext cx="6053138" cy="59658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3684A8-75D4-4A9E-91A3-A3BAAD6730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A79E0-A57A-4B92-B61B-E2BFC35022B4}" type="datetime1">
              <a:rPr lang="en-US" smtClean="0"/>
              <a:pPr>
                <a:defRPr/>
              </a:pPr>
              <a:t>1/11/2011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114300"/>
            <a:ext cx="82454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050" y="1447800"/>
            <a:ext cx="4059238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1688" y="1447800"/>
            <a:ext cx="4060825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1688" y="3840163"/>
            <a:ext cx="4060825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7546E-6772-4A90-A78A-90DC64A85C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F174D8-F2E1-4451-A6B3-BACC3812547B}" type="datetime1">
              <a:rPr lang="en-US" smtClean="0"/>
              <a:pPr>
                <a:defRPr/>
              </a:pPr>
              <a:t>1/11/2011</a:t>
            </a:fld>
            <a:endParaRPr lang="en-US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38150" y="6550025"/>
            <a:ext cx="387350" cy="2190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084E48-C31F-41B6-9520-4466888E31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>
          <a:xfrm>
            <a:off x="836613" y="6550025"/>
            <a:ext cx="1114425" cy="2190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0983B-088A-4122-87B9-6BCA22C9BE13}" type="datetime1">
              <a:rPr lang="en-US" smtClean="0"/>
              <a:pPr>
                <a:defRPr/>
              </a:pPr>
              <a:t>1/11/2011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1997075" y="6550025"/>
            <a:ext cx="5359400" cy="2190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914" name="Rectangle 18"/>
          <p:cNvSpPr>
            <a:spLocks noGrp="1" noChangeArrowheads="1"/>
          </p:cNvSpPr>
          <p:nvPr>
            <p:ph type="subTitle" idx="1"/>
          </p:nvPr>
        </p:nvSpPr>
        <p:spPr bwMode="invGray">
          <a:xfrm>
            <a:off x="433388" y="3741738"/>
            <a:ext cx="4570412" cy="914400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tx1"/>
                </a:solidFill>
                <a:latin typeface="Futura Hv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32915" name="Rectangle 19"/>
          <p:cNvSpPr>
            <a:spLocks noGrp="1" noChangeArrowheads="1"/>
          </p:cNvSpPr>
          <p:nvPr>
            <p:ph type="ctrTitle"/>
          </p:nvPr>
        </p:nvSpPr>
        <p:spPr bwMode="invGray">
          <a:xfrm>
            <a:off x="441325" y="274638"/>
            <a:ext cx="4551363" cy="3059112"/>
          </a:xfrm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Futura Lt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86B74-6FF3-4ABE-B346-D437CD02DF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E54D9-3B88-4934-A28C-D9112478B3B4}" type="datetime1">
              <a:rPr lang="en-US" smtClean="0"/>
              <a:pPr>
                <a:defRPr/>
              </a:pPr>
              <a:t>1/11/2011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8634D-7608-4BA4-AE2E-366E7ADD5B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630D2-B81F-4ECF-AA0A-F0F6E413701B}" type="datetime1">
              <a:rPr lang="en-US" smtClean="0"/>
              <a:pPr>
                <a:defRPr/>
              </a:pPr>
              <a:t>1/11/2011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050" y="1447800"/>
            <a:ext cx="4059238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447800"/>
            <a:ext cx="4060825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2A5BE-F6E9-4CAB-8987-4043E4E38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EF07C-FD97-4D79-8501-DC0A95F6D2E5}" type="datetime1">
              <a:rPr lang="en-US" smtClean="0"/>
              <a:pPr>
                <a:defRPr/>
              </a:pPr>
              <a:t>1/11/2011</a:t>
            </a:fld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9CC7F-EE19-4695-AB26-14D4AE9203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8EA0E-BD1E-4B9E-92B9-615C0633D71D}" type="datetime1">
              <a:rPr lang="en-US" smtClean="0"/>
              <a:pPr>
                <a:defRPr/>
              </a:pPr>
              <a:t>1/11/2011</a:t>
            </a:fld>
            <a:endParaRPr lang="en-US"/>
          </a:p>
        </p:txBody>
      </p:sp>
      <p:sp>
        <p:nvSpPr>
          <p:cNvPr id="9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9B7577-3A6A-4EB0-A61F-75786D3769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77542-461B-4C09-92D4-13CCFFF29C21}" type="datetime1">
              <a:rPr lang="en-US" smtClean="0"/>
              <a:pPr>
                <a:defRPr/>
              </a:pPr>
              <a:t>1/11/2011</a:t>
            </a:fld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C29A34-0FAA-4951-BA28-9F5CF00C09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51FF5-F63A-4285-AE4F-7D7FBCDB86BC}" type="datetime1">
              <a:rPr lang="en-US" smtClean="0"/>
              <a:pPr>
                <a:defRPr/>
              </a:pPr>
              <a:t>1/11/2011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D3BE3B-750D-4CA5-8BE2-0B73BFF9F9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885117-9475-4F0E-9A73-58DFCCA4FEA1}" type="datetime1">
              <a:rPr lang="en-US" smtClean="0"/>
              <a:pPr>
                <a:defRPr/>
              </a:pPr>
              <a:t>1/11/2011</a:t>
            </a:fld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C3B12-F9F7-4ADB-B52D-CB512AD21D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8D4E8-EDA9-4CA0-B9AA-C7CDE4B1A9AC}" type="datetime1">
              <a:rPr lang="en-US" smtClean="0"/>
              <a:pPr>
                <a:defRPr/>
              </a:pPr>
              <a:t>1/11/2011</a:t>
            </a:fld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D8F2C-757E-42AF-8A57-7A4DBF68D9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0DB4D-BFB9-4E59-9554-2F470AD62B4D}" type="datetime1">
              <a:rPr lang="en-US" smtClean="0"/>
              <a:pPr>
                <a:defRPr/>
              </a:pPr>
              <a:t>1/11/2011</a:t>
            </a:fld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0098D-4335-45B3-96BD-338E64C2DF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36691-BE18-4481-ACDF-6F5014FE1461}" type="datetime1">
              <a:rPr lang="en-US" smtClean="0"/>
              <a:pPr>
                <a:defRPr/>
              </a:pPr>
              <a:t>1/11/2011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5588" y="114300"/>
            <a:ext cx="2068512" cy="59658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0050" y="114300"/>
            <a:ext cx="6053138" cy="59658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69721-58C0-45AB-873B-CB9E1969B9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35F2E4-6F34-4A06-AC0C-D181406C723F}" type="datetime1">
              <a:rPr lang="en-US" smtClean="0"/>
              <a:pPr>
                <a:defRPr/>
              </a:pPr>
              <a:t>1/11/2011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114300"/>
            <a:ext cx="82454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0050" y="1447800"/>
            <a:ext cx="4059238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447800"/>
            <a:ext cx="4060825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BA0FE-7C82-4E61-9585-6B3F51416E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470C76-69C1-4C63-A7FA-64B2FD613924}" type="datetime1">
              <a:rPr lang="en-US" smtClean="0"/>
              <a:pPr>
                <a:defRPr/>
              </a:pPr>
              <a:t>1/11/2011</a:t>
            </a:fld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95744A-371E-48F0-86F3-B3E9A39A0F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07142-D00F-49C2-9F43-6B7981D54600}" type="datetime1">
              <a:rPr lang="en-US" smtClean="0"/>
              <a:pPr>
                <a:defRPr/>
              </a:pPr>
              <a:t>1/11/2011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050" y="1447800"/>
            <a:ext cx="4059238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447800"/>
            <a:ext cx="4060825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F4821-616E-41E1-964C-2D041118D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E9D97-4DE1-4E54-AFB1-6FBDC700A27A}" type="datetime1">
              <a:rPr lang="en-US" smtClean="0"/>
              <a:pPr>
                <a:defRPr/>
              </a:pPr>
              <a:t>1/11/2011</a:t>
            </a:fld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6EF693-FCCB-430F-AB0E-6649A699F2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75FDC-73BB-4606-8D11-85F6B9BD7B53}" type="datetime1">
              <a:rPr lang="en-US" smtClean="0"/>
              <a:pPr>
                <a:defRPr/>
              </a:pPr>
              <a:t>1/11/2011</a:t>
            </a:fld>
            <a:endParaRPr lang="en-US"/>
          </a:p>
        </p:txBody>
      </p:sp>
      <p:sp>
        <p:nvSpPr>
          <p:cNvPr id="9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E9E740-9CDF-4560-A330-D90D5C7347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D8A90-E76B-465C-BAB0-0E79B0F7D02A}" type="datetime1">
              <a:rPr lang="en-US" smtClean="0"/>
              <a:pPr>
                <a:defRPr/>
              </a:pPr>
              <a:t>1/11/2011</a:t>
            </a:fld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53FF1-ADEA-4CE9-BAB6-397686CEA4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F96A8-3562-4E70-BE45-A3DAF5A38ACA}" type="datetime1">
              <a:rPr lang="en-US" smtClean="0"/>
              <a:pPr>
                <a:defRPr/>
              </a:pPr>
              <a:t>1/11/2011</a:t>
            </a:fld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10A249-138A-434E-9804-C54405DA0D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13277-E5FF-427F-B5DE-DA6D5AF760C2}" type="datetime1">
              <a:rPr lang="en-US" smtClean="0"/>
              <a:pPr>
                <a:defRPr/>
              </a:pPr>
              <a:t>1/11/2011</a:t>
            </a:fld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A5FD7-1AB1-48FC-AC55-C52EE84434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C2D366-72FD-47F1-B178-C0E243BB059F}" type="datetime1">
              <a:rPr lang="en-US" smtClean="0"/>
              <a:pPr>
                <a:defRPr/>
              </a:pPr>
              <a:t>1/11/2011</a:t>
            </a:fld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114300"/>
            <a:ext cx="82454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0050" y="1447800"/>
            <a:ext cx="8272463" cy="463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318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8150" y="6550025"/>
            <a:ext cx="38735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900">
                <a:solidFill>
                  <a:srgbClr val="848589"/>
                </a:solidFill>
                <a:latin typeface="Futura Bk" pitchFamily="34" charset="0"/>
                <a:cs typeface="+mn-cs"/>
              </a:defRPr>
            </a:lvl1pPr>
          </a:lstStyle>
          <a:p>
            <a:pPr>
              <a:defRPr/>
            </a:pPr>
            <a:fld id="{05C8963F-B4BD-4B57-AF28-483539E617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31886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6613" y="6550025"/>
            <a:ext cx="1114425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900">
                <a:solidFill>
                  <a:srgbClr val="848589"/>
                </a:solidFill>
                <a:latin typeface="Futura Bk" pitchFamily="34" charset="0"/>
                <a:cs typeface="+mn-cs"/>
              </a:defRPr>
            </a:lvl1pPr>
          </a:lstStyle>
          <a:p>
            <a:pPr>
              <a:defRPr/>
            </a:pPr>
            <a:fld id="{D78B430E-7F0B-49EF-962E-A05B433CD4AF}" type="datetime1">
              <a:rPr lang="en-US" smtClean="0"/>
              <a:pPr>
                <a:defRPr/>
              </a:pPr>
              <a:t>1/11/2011</a:t>
            </a:fld>
            <a:endParaRPr lang="en-US"/>
          </a:p>
        </p:txBody>
      </p:sp>
      <p:sp>
        <p:nvSpPr>
          <p:cNvPr id="1231887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97075" y="6550025"/>
            <a:ext cx="53594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900">
                <a:solidFill>
                  <a:srgbClr val="848589"/>
                </a:solidFill>
                <a:latin typeface="Futura Bk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13" r:id="rId2"/>
    <p:sldLayoutId id="2147483712" r:id="rId3"/>
    <p:sldLayoutId id="2147483711" r:id="rId4"/>
    <p:sldLayoutId id="2147483710" r:id="rId5"/>
    <p:sldLayoutId id="2147483709" r:id="rId6"/>
    <p:sldLayoutId id="2147483708" r:id="rId7"/>
    <p:sldLayoutId id="2147483707" r:id="rId8"/>
    <p:sldLayoutId id="2147483706" r:id="rId9"/>
    <p:sldLayoutId id="2147483705" r:id="rId10"/>
    <p:sldLayoutId id="2147483704" r:id="rId11"/>
    <p:sldLayoutId id="2147483703" r:id="rId12"/>
    <p:sldLayoutId id="2147483736" r:id="rId13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2pPr>
      <a:lvl3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3pPr>
      <a:lvl4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4pPr>
      <a:lvl5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SzPct val="8000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8600" algn="l" rtl="0" eaLnBrk="0" fontAlgn="base" hangingPunct="0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Font typeface="Futura Bk"/>
        <a:buChar char="−"/>
        <a:defRPr sz="2400">
          <a:solidFill>
            <a:schemeClr val="tx1"/>
          </a:solidFill>
          <a:latin typeface="+mn-lt"/>
        </a:defRPr>
      </a:lvl2pPr>
      <a:lvl3pPr marL="914400" indent="-228600" algn="l" rtl="0" eaLnBrk="0" fontAlgn="base" hangingPunct="0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</a:defRPr>
      </a:lvl3pPr>
      <a:lvl4pPr marL="1257300" indent="-228600" algn="l" rtl="0" eaLnBrk="0" fontAlgn="base" hangingPunct="0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Font typeface="Futura Bk"/>
        <a:buChar char="−"/>
        <a:defRPr sz="2000">
          <a:solidFill>
            <a:schemeClr val="tx1"/>
          </a:solidFill>
          <a:latin typeface="+mn-lt"/>
        </a:defRPr>
      </a:lvl4pPr>
      <a:lvl5pPr marL="1600200" indent="-228600" algn="l" rtl="0" eaLnBrk="0" fontAlgn="base" hangingPunct="0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</a:defRPr>
      </a:lvl5pPr>
      <a:lvl6pPr marL="2057400" indent="-228600" algn="l" rtl="0" eaLnBrk="1" fontAlgn="base" hangingPunct="1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</a:defRPr>
      </a:lvl6pPr>
      <a:lvl7pPr marL="2514600" indent="-228600" algn="l" rtl="0" eaLnBrk="1" fontAlgn="base" hangingPunct="1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</a:defRPr>
      </a:lvl7pPr>
      <a:lvl8pPr marL="2971800" indent="-228600" algn="l" rtl="0" eaLnBrk="1" fontAlgn="base" hangingPunct="1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</a:defRPr>
      </a:lvl8pPr>
      <a:lvl9pPr marL="3429000" indent="-228600" algn="l" rtl="0" eaLnBrk="1" fontAlgn="base" hangingPunct="1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114300"/>
            <a:ext cx="82454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0050" y="1447800"/>
            <a:ext cx="8272463" cy="463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318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8150" y="6550025"/>
            <a:ext cx="38735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900" b="0">
                <a:solidFill>
                  <a:srgbClr val="848589"/>
                </a:solidFill>
                <a:latin typeface="Futura Bk" pitchFamily="34" charset="0"/>
                <a:cs typeface="+mn-cs"/>
              </a:defRPr>
            </a:lvl1pPr>
          </a:lstStyle>
          <a:p>
            <a:pPr>
              <a:defRPr/>
            </a:pPr>
            <a:fld id="{CAFB4536-ECF8-45BF-A6BC-630D50A099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31886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6613" y="6550025"/>
            <a:ext cx="1114425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900" b="0">
                <a:solidFill>
                  <a:srgbClr val="848589"/>
                </a:solidFill>
                <a:latin typeface="Futura Bk" pitchFamily="34" charset="0"/>
                <a:cs typeface="+mn-cs"/>
              </a:defRPr>
            </a:lvl1pPr>
          </a:lstStyle>
          <a:p>
            <a:pPr>
              <a:defRPr/>
            </a:pPr>
            <a:fld id="{97646BA4-196C-45A5-B147-45A5C8C6AE63}" type="datetime1">
              <a:rPr lang="en-US" smtClean="0"/>
              <a:pPr>
                <a:defRPr/>
              </a:pPr>
              <a:t>1/11/2011</a:t>
            </a:fld>
            <a:endParaRPr lang="en-US"/>
          </a:p>
        </p:txBody>
      </p:sp>
      <p:sp>
        <p:nvSpPr>
          <p:cNvPr id="1231887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97075" y="6550025"/>
            <a:ext cx="53594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900" b="0">
                <a:solidFill>
                  <a:srgbClr val="848589"/>
                </a:solidFill>
                <a:latin typeface="Futura Bk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24" r:id="rId2"/>
    <p:sldLayoutId id="2147483723" r:id="rId3"/>
    <p:sldLayoutId id="2147483722" r:id="rId4"/>
    <p:sldLayoutId id="2147483721" r:id="rId5"/>
    <p:sldLayoutId id="2147483720" r:id="rId6"/>
    <p:sldLayoutId id="2147483719" r:id="rId7"/>
    <p:sldLayoutId id="2147483718" r:id="rId8"/>
    <p:sldLayoutId id="2147483717" r:id="rId9"/>
    <p:sldLayoutId id="2147483716" r:id="rId10"/>
    <p:sldLayoutId id="2147483715" r:id="rId11"/>
    <p:sldLayoutId id="2147483714" r:id="rId1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2pPr>
      <a:lvl3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3pPr>
      <a:lvl4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4pPr>
      <a:lvl5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5pPr>
      <a:lvl6pPr marL="457200" algn="l" rtl="0" fontAlgn="base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6pPr>
      <a:lvl7pPr marL="914400" algn="l" rtl="0" fontAlgn="base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7pPr>
      <a:lvl8pPr marL="1371600" algn="l" rtl="0" fontAlgn="base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8pPr>
      <a:lvl9pPr marL="1828800" algn="l" rtl="0" fontAlgn="base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SzPct val="8000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8600" algn="l" rtl="0" eaLnBrk="0" fontAlgn="base" hangingPunct="0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Font typeface="Futura Bk"/>
        <a:buChar char="−"/>
        <a:defRPr sz="2400">
          <a:solidFill>
            <a:schemeClr val="tx1"/>
          </a:solidFill>
          <a:latin typeface="+mn-lt"/>
        </a:defRPr>
      </a:lvl2pPr>
      <a:lvl3pPr marL="914400" indent="-228600" algn="l" rtl="0" eaLnBrk="0" fontAlgn="base" hangingPunct="0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</a:defRPr>
      </a:lvl3pPr>
      <a:lvl4pPr marL="1257300" indent="-228600" algn="l" rtl="0" eaLnBrk="0" fontAlgn="base" hangingPunct="0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Font typeface="Futura Bk"/>
        <a:buChar char="−"/>
        <a:defRPr sz="2000">
          <a:solidFill>
            <a:schemeClr val="tx1"/>
          </a:solidFill>
          <a:latin typeface="+mn-lt"/>
        </a:defRPr>
      </a:lvl4pPr>
      <a:lvl5pPr marL="1600200" indent="-228600" algn="l" rtl="0" eaLnBrk="0" fontAlgn="base" hangingPunct="0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</a:defRPr>
      </a:lvl5pPr>
      <a:lvl6pPr marL="2057400" indent="-228600" algn="l" rtl="0" fontAlgn="base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</a:defRPr>
      </a:lvl6pPr>
      <a:lvl7pPr marL="2514600" indent="-228600" algn="l" rtl="0" fontAlgn="base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</a:defRPr>
      </a:lvl7pPr>
      <a:lvl8pPr marL="2971800" indent="-228600" algn="l" rtl="0" fontAlgn="base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</a:defRPr>
      </a:lvl8pPr>
      <a:lvl9pPr marL="3429000" indent="-228600" algn="l" rtl="0" fontAlgn="base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D3BE3B-750D-4CA5-8BE2-0B73BFF9F95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55885117-9475-4F0E-9A73-58DFCCA4FEA1}" type="datetime1">
              <a:rPr lang="en-US" smtClean="0"/>
              <a:pPr>
                <a:defRPr/>
              </a:pPr>
              <a:t>1/11/2011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EVB</a:t>
            </a:r>
            <a:endParaRPr lang="en-US" dirty="0"/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 bwMode="auto">
          <a:xfrm>
            <a:off x="438150" y="6550025"/>
            <a:ext cx="38735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AD3BE3B-750D-4CA5-8BE2-0B73BFF9F952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48589"/>
                </a:solidFill>
                <a:effectLst/>
                <a:uLnTx/>
                <a:uFillTx/>
                <a:latin typeface="Futura Bk" pitchFamily="34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848589"/>
              </a:solidFill>
              <a:effectLst/>
              <a:uLnTx/>
              <a:uFillTx/>
              <a:latin typeface="Futura Bk" pitchFamily="34" charset="0"/>
              <a:ea typeface="+mn-ea"/>
              <a:cs typeface="+mn-cs"/>
            </a:endParaRPr>
          </a:p>
        </p:txBody>
      </p:sp>
      <p:sp>
        <p:nvSpPr>
          <p:cNvPr id="6" name="Date Placeholder 2"/>
          <p:cNvSpPr txBox="1">
            <a:spLocks/>
          </p:cNvSpPr>
          <p:nvPr/>
        </p:nvSpPr>
        <p:spPr bwMode="auto">
          <a:xfrm>
            <a:off x="836613" y="6550025"/>
            <a:ext cx="1114425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5885117-9475-4F0E-9A73-58DFCCA4FEA1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48589"/>
                </a:solidFill>
                <a:effectLst/>
                <a:uLnTx/>
                <a:uFillTx/>
                <a:latin typeface="Futura Bk" pitchFamily="34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1/11/2011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848589"/>
              </a:solidFill>
              <a:effectLst/>
              <a:uLnTx/>
              <a:uFillTx/>
              <a:latin typeface="Futura Bk" pitchFamily="34" charset="0"/>
              <a:ea typeface="+mn-ea"/>
              <a:cs typeface="+mn-cs"/>
            </a:endParaRPr>
          </a:p>
        </p:txBody>
      </p:sp>
      <p:sp>
        <p:nvSpPr>
          <p:cNvPr id="7" name="Footer Placeholder 3"/>
          <p:cNvSpPr txBox="1">
            <a:spLocks/>
          </p:cNvSpPr>
          <p:nvPr/>
        </p:nvSpPr>
        <p:spPr bwMode="auto">
          <a:xfrm>
            <a:off x="1997075" y="6550025"/>
            <a:ext cx="53594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48589"/>
                </a:solidFill>
                <a:effectLst/>
                <a:uLnTx/>
                <a:uFillTx/>
                <a:latin typeface="Futura Bk" pitchFamily="34" charset="0"/>
                <a:ea typeface="+mn-ea"/>
                <a:cs typeface="+mn-cs"/>
              </a:rPr>
              <a:t>EVB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848589"/>
              </a:solidFill>
              <a:effectLst/>
              <a:uLnTx/>
              <a:uFillTx/>
              <a:latin typeface="Futura Bk" pitchFamily="34" charset="0"/>
              <a:ea typeface="+mn-ea"/>
              <a:cs typeface="+mn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53206" y="3189"/>
            <a:ext cx="8245475" cy="70166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EVB Components and Ports: 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 bwMode="auto">
          <a:xfrm>
            <a:off x="438150" y="6550025"/>
            <a:ext cx="38735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D86B74-6FF3-4ABE-B346-D437CD02DF2B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48589"/>
                </a:solidFill>
                <a:effectLst/>
                <a:uLnTx/>
                <a:uFillTx/>
                <a:latin typeface="Futura Bk" pitchFamily="34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848589"/>
              </a:solidFill>
              <a:effectLst/>
              <a:uLnTx/>
              <a:uFillTx/>
              <a:latin typeface="Futura Bk" pitchFamily="34" charset="0"/>
              <a:ea typeface="+mn-ea"/>
              <a:cs typeface="+mn-cs"/>
            </a:endParaRPr>
          </a:p>
        </p:txBody>
      </p:sp>
      <p:sp>
        <p:nvSpPr>
          <p:cNvPr id="10" name="Date Placeholder 4"/>
          <p:cNvSpPr txBox="1">
            <a:spLocks/>
          </p:cNvSpPr>
          <p:nvPr/>
        </p:nvSpPr>
        <p:spPr bwMode="auto">
          <a:xfrm>
            <a:off x="836613" y="6550025"/>
            <a:ext cx="1114425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84E54D9-3B88-4934-A28C-D9112478B3B4}" type="datetime1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48589"/>
                </a:solidFill>
                <a:effectLst/>
                <a:uLnTx/>
                <a:uFillTx/>
                <a:latin typeface="Futura Bk" pitchFamily="34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1/11/2011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848589"/>
              </a:solidFill>
              <a:effectLst/>
              <a:uLnTx/>
              <a:uFillTx/>
              <a:latin typeface="Futura Bk" pitchFamily="34" charset="0"/>
              <a:ea typeface="+mn-ea"/>
              <a:cs typeface="+mn-cs"/>
            </a:endParaRPr>
          </a:p>
        </p:txBody>
      </p:sp>
      <p:sp>
        <p:nvSpPr>
          <p:cNvPr id="11" name="Footer Placeholder 5"/>
          <p:cNvSpPr txBox="1">
            <a:spLocks/>
          </p:cNvSpPr>
          <p:nvPr/>
        </p:nvSpPr>
        <p:spPr bwMode="auto">
          <a:xfrm>
            <a:off x="1997075" y="6550025"/>
            <a:ext cx="53594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48589"/>
                </a:solidFill>
                <a:effectLst/>
                <a:uLnTx/>
                <a:uFillTx/>
                <a:latin typeface="Futura Bk" pitchFamily="34" charset="0"/>
                <a:ea typeface="+mn-ea"/>
                <a:cs typeface="+mn-cs"/>
              </a:rPr>
              <a:t>EVB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848589"/>
              </a:solidFill>
              <a:effectLst/>
              <a:uLnTx/>
              <a:uFillTx/>
              <a:latin typeface="Futura Bk" pitchFamily="34" charset="0"/>
              <a:ea typeface="+mn-ea"/>
              <a:cs typeface="+mn-cs"/>
            </a:endParaRPr>
          </a:p>
        </p:txBody>
      </p:sp>
      <p:sp>
        <p:nvSpPr>
          <p:cNvPr id="99" name="Content Placeholder 2"/>
          <p:cNvSpPr txBox="1">
            <a:spLocks/>
          </p:cNvSpPr>
          <p:nvPr/>
        </p:nvSpPr>
        <p:spPr>
          <a:xfrm>
            <a:off x="438150" y="5153025"/>
            <a:ext cx="8272463" cy="1250979"/>
          </a:xfrm>
          <a:prstGeom prst="rect">
            <a:avLst/>
          </a:prstGeom>
        </p:spPr>
        <p:txBody>
          <a:bodyPr/>
          <a:lstStyle/>
          <a:p>
            <a:pPr marL="228600" marR="0" lvl="0" indent="-228600" algn="l" defTabSz="914400" rtl="0" eaLnBrk="0" fontAlgn="base" latinLnBrk="0" hangingPunct="0">
              <a:lnSpc>
                <a:spcPct val="9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SzPct val="80000"/>
              <a:buFontTx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Edge Relay Component with Uplink Edge Relay</a:t>
            </a:r>
            <a:r>
              <a:rPr kumimoji="0" lang="en-US" sz="1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Ports (URPs) and Edge Relay Ports (ERPs)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9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SzPct val="80000"/>
              <a:buFontTx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UAP </a:t>
            </a:r>
            <a:r>
              <a:rPr kumimoji="0" lang="en-US" sz="1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 a Port-mapping S-VLAN comp </a:t>
            </a:r>
            <a:r>
              <a:rPr lang="en-US" sz="1400" kern="0" dirty="0" smtClean="0">
                <a:latin typeface="+mn-lt"/>
                <a:cs typeface="+mn-cs"/>
              </a:rPr>
              <a:t>RCAP with added support for CDCP</a:t>
            </a:r>
          </a:p>
          <a:p>
            <a:pPr marL="228600" marR="0" lvl="0" indent="-228600" algn="l" defTabSz="914400" rtl="0" eaLnBrk="0" fontAlgn="base" latinLnBrk="0" hangingPunct="0">
              <a:lnSpc>
                <a:spcPct val="9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SzPct val="80000"/>
              <a:buFontTx/>
              <a:buChar char="•"/>
              <a:tabLst/>
              <a:defRPr/>
            </a:pPr>
            <a:r>
              <a:rPr kumimoji="0" lang="en-US" sz="1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CAP is a Port-mapping S-VLAN comp PAP with added support for attaching an internal LAN with EVB LLDP, ECP, and VDP</a:t>
            </a:r>
          </a:p>
          <a:p>
            <a:pPr marL="228600" marR="0" lvl="0" indent="-228600" algn="l" defTabSz="914400" rtl="0" eaLnBrk="0" fontAlgn="base" latinLnBrk="0" hangingPunct="0">
              <a:lnSpc>
                <a:spcPct val="9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SzPct val="80000"/>
              <a:buFontTx/>
              <a:buChar char="•"/>
              <a:tabLst/>
              <a:defRPr/>
            </a:pPr>
            <a:r>
              <a:rPr lang="en-US" sz="1400" kern="0" dirty="0" smtClean="0">
                <a:latin typeface="+mn-lt"/>
                <a:cs typeface="+mn-cs"/>
              </a:rPr>
              <a:t>The C-VLAN aware Bridge Component has generic Bridge Ports (VBPs?) and also Station-facing Bridge Ports which are Bridge Ports (SBP) with support for the EVB protocols</a:t>
            </a:r>
          </a:p>
        </p:txBody>
      </p:sp>
      <p:grpSp>
        <p:nvGrpSpPr>
          <p:cNvPr id="134" name="Group 133"/>
          <p:cNvGrpSpPr/>
          <p:nvPr/>
        </p:nvGrpSpPr>
        <p:grpSpPr>
          <a:xfrm>
            <a:off x="367370" y="523875"/>
            <a:ext cx="8442468" cy="4675130"/>
            <a:chOff x="234020" y="476250"/>
            <a:chExt cx="8442468" cy="4675130"/>
          </a:xfrm>
        </p:grpSpPr>
        <p:sp>
          <p:nvSpPr>
            <p:cNvPr id="12" name="Rectangle 11"/>
            <p:cNvSpPr/>
            <p:nvPr/>
          </p:nvSpPr>
          <p:spPr bwMode="auto">
            <a:xfrm>
              <a:off x="4981924" y="1575819"/>
              <a:ext cx="771785" cy="2105637"/>
            </a:xfrm>
            <a:prstGeom prst="rect">
              <a:avLst/>
            </a:prstGeom>
            <a:solidFill>
              <a:schemeClr val="accent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 w="12700"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Futura Bk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5570286" y="1633082"/>
              <a:ext cx="192946" cy="172765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 w="12700"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Futura Bk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5570286" y="2590036"/>
              <a:ext cx="192946" cy="172765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 w="12700"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Futura Bk" pitchFamily="34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5570286" y="3446991"/>
              <a:ext cx="192946" cy="172765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 w="12700"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Futura Bk" pitchFamily="34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4981575" y="1638300"/>
              <a:ext cx="200025" cy="19621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 w="12700"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Futura Bk" pitchFamily="34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1055617" y="1585605"/>
              <a:ext cx="731238" cy="34255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 w="12700"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Futura Bk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1586163" y="1650924"/>
              <a:ext cx="198728" cy="183925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 w="12700"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Futura Bk" pitchFamily="34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 rot="10800000" flipV="1">
              <a:off x="2903983" y="1575819"/>
              <a:ext cx="771785" cy="2073479"/>
            </a:xfrm>
            <a:prstGeom prst="rect">
              <a:avLst/>
            </a:prstGeom>
            <a:solidFill>
              <a:schemeClr val="accent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 w="12700"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Futura Bk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 rot="10800000" flipV="1">
              <a:off x="2903986" y="1659280"/>
              <a:ext cx="192946" cy="171914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 w="12700"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Futura Bk" pitchFamily="34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 rot="10800000" flipV="1">
              <a:off x="2903986" y="2615871"/>
              <a:ext cx="192946" cy="171914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 w="12700"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Futura Bk" pitchFamily="34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 rot="10800000" flipV="1">
              <a:off x="2903986" y="3415988"/>
              <a:ext cx="192946" cy="171914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 w="12700"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Futura Bk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 rot="10800000" flipV="1">
              <a:off x="3476624" y="1647825"/>
              <a:ext cx="199145" cy="192405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 w="12700"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Futura Bk" pitchFamily="34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1069705" y="2944623"/>
              <a:ext cx="766519" cy="696287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 w="12700"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Futura Bk" pitchFamily="34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1639861" y="3406624"/>
              <a:ext cx="198728" cy="183925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 w="12700"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Futura Bk" pitchFamily="34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1064911" y="3001552"/>
              <a:ext cx="198728" cy="183925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 w="12700"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Futura Bk" pitchFamily="34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1062608" y="3397867"/>
              <a:ext cx="198728" cy="183925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 w="12700"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Futura Bk" pitchFamily="34" charset="0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1062714" y="2140678"/>
              <a:ext cx="766519" cy="696287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 w="12700"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Futura Bk" pitchFamily="34" charset="0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1632870" y="2602679"/>
              <a:ext cx="198728" cy="183925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 w="12700"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Futura Bk" pitchFamily="34" charset="0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1067445" y="2197607"/>
              <a:ext cx="198728" cy="183925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 w="12700"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Futura Bk" pitchFamily="34" charset="0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1065142" y="2593922"/>
              <a:ext cx="198728" cy="183925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 w="12700"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Futura Bk" pitchFamily="34" charset="0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 flipH="1">
              <a:off x="6788091" y="1577217"/>
              <a:ext cx="771785" cy="2105637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 w="12700"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Futura Bk" pitchFamily="34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 flipH="1">
              <a:off x="6788093" y="1634480"/>
              <a:ext cx="192946" cy="172765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 w="12700"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Futura Bk" pitchFamily="34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 flipH="1">
              <a:off x="6788093" y="2591434"/>
              <a:ext cx="192946" cy="172765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 w="12700"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Futura Bk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 flipH="1">
              <a:off x="6788093" y="3448389"/>
              <a:ext cx="192946" cy="172765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 w="12700"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Futura Bk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 flipH="1">
              <a:off x="7366932" y="2679761"/>
              <a:ext cx="192946" cy="172765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 w="12700"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Futura Bk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 flipH="1">
              <a:off x="7368330" y="3092220"/>
              <a:ext cx="192946" cy="172765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 w="12700"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Futura Bk" pitchFamily="34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3694820" y="2524125"/>
              <a:ext cx="1267705" cy="0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>
              <a:off x="5763232" y="1719465"/>
              <a:ext cx="1024861" cy="1398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>
              <a:off x="5763232" y="2676419"/>
              <a:ext cx="1024861" cy="1398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>
              <a:off x="5763232" y="3533374"/>
              <a:ext cx="1024861" cy="1398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>
              <a:stCxn id="20" idx="3"/>
            </p:cNvCxnSpPr>
            <p:nvPr/>
          </p:nvCxnSpPr>
          <p:spPr bwMode="auto">
            <a:xfrm rot="10800000">
              <a:off x="1784892" y="1742887"/>
              <a:ext cx="1119095" cy="235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>
              <a:stCxn id="21" idx="3"/>
              <a:endCxn id="29" idx="3"/>
            </p:cNvCxnSpPr>
            <p:nvPr/>
          </p:nvCxnSpPr>
          <p:spPr bwMode="auto">
            <a:xfrm rot="10800000">
              <a:off x="1831598" y="2694642"/>
              <a:ext cx="1072388" cy="7186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>
              <a:stCxn id="22" idx="3"/>
              <a:endCxn id="25" idx="3"/>
            </p:cNvCxnSpPr>
            <p:nvPr/>
          </p:nvCxnSpPr>
          <p:spPr bwMode="auto">
            <a:xfrm rot="10800000">
              <a:off x="1838590" y="3498587"/>
              <a:ext cx="1065397" cy="3358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7559878" y="2766144"/>
              <a:ext cx="946559" cy="912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>
              <a:off x="7561276" y="3178603"/>
              <a:ext cx="945161" cy="16291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47" name="Group 46"/>
            <p:cNvGrpSpPr/>
            <p:nvPr/>
          </p:nvGrpSpPr>
          <p:grpSpPr>
            <a:xfrm>
              <a:off x="4186106" y="2918058"/>
              <a:ext cx="343948" cy="338554"/>
              <a:chOff x="7457813" y="687897"/>
              <a:chExt cx="343948" cy="338554"/>
            </a:xfrm>
            <a:solidFill>
              <a:schemeClr val="accent3"/>
            </a:solidFill>
          </p:grpSpPr>
          <p:sp>
            <p:nvSpPr>
              <p:cNvPr id="48" name="Oval 47"/>
              <p:cNvSpPr/>
              <p:nvPr/>
            </p:nvSpPr>
            <p:spPr bwMode="auto">
              <a:xfrm>
                <a:off x="7457813" y="696286"/>
                <a:ext cx="343948" cy="318782"/>
              </a:xfrm>
              <a:prstGeom prst="ellipse">
                <a:avLst/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 dirty="0" smtClean="0">
                  <a:ln w="12700">
                    <a:solidFill>
                      <a:schemeClr val="tx1"/>
                    </a:solidFill>
                  </a:ln>
                  <a:solidFill>
                    <a:schemeClr val="tx1"/>
                  </a:solidFill>
                  <a:effectLst/>
                  <a:latin typeface="Futura Bk" pitchFamily="34" charset="0"/>
                </a:endParaRP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7466203" y="687897"/>
                <a:ext cx="30008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S</a:t>
                </a:r>
                <a:endParaRPr lang="en-US" dirty="0"/>
              </a:p>
            </p:txBody>
          </p:sp>
        </p:grpSp>
        <p:grpSp>
          <p:nvGrpSpPr>
            <p:cNvPr id="50" name="Group 49"/>
            <p:cNvGrpSpPr/>
            <p:nvPr/>
          </p:nvGrpSpPr>
          <p:grpSpPr>
            <a:xfrm>
              <a:off x="7945773" y="3020124"/>
              <a:ext cx="343948" cy="338554"/>
              <a:chOff x="7457813" y="687897"/>
              <a:chExt cx="343948" cy="338554"/>
            </a:xfrm>
            <a:solidFill>
              <a:schemeClr val="accent3"/>
            </a:solidFill>
          </p:grpSpPr>
          <p:sp>
            <p:nvSpPr>
              <p:cNvPr id="51" name="Oval 50"/>
              <p:cNvSpPr/>
              <p:nvPr/>
            </p:nvSpPr>
            <p:spPr bwMode="auto">
              <a:xfrm>
                <a:off x="7457813" y="696286"/>
                <a:ext cx="343948" cy="318782"/>
              </a:xfrm>
              <a:prstGeom prst="ellipse">
                <a:avLst/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 dirty="0" smtClean="0">
                  <a:ln w="12700">
                    <a:solidFill>
                      <a:schemeClr val="tx1"/>
                    </a:solidFill>
                  </a:ln>
                  <a:solidFill>
                    <a:schemeClr val="tx1"/>
                  </a:solidFill>
                  <a:effectLst/>
                  <a:latin typeface="Futura Bk" pitchFamily="34" charset="0"/>
                </a:endParaRPr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7466203" y="687897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grpSp>
          <p:nvGrpSpPr>
            <p:cNvPr id="53" name="Group 52"/>
            <p:cNvGrpSpPr/>
            <p:nvPr/>
          </p:nvGrpSpPr>
          <p:grpSpPr>
            <a:xfrm>
              <a:off x="6135149" y="3373859"/>
              <a:ext cx="343948" cy="338554"/>
              <a:chOff x="7457813" y="687897"/>
              <a:chExt cx="343948" cy="338554"/>
            </a:xfrm>
            <a:solidFill>
              <a:schemeClr val="accent3"/>
            </a:solidFill>
          </p:grpSpPr>
          <p:sp>
            <p:nvSpPr>
              <p:cNvPr id="54" name="Oval 53"/>
              <p:cNvSpPr/>
              <p:nvPr/>
            </p:nvSpPr>
            <p:spPr bwMode="auto">
              <a:xfrm>
                <a:off x="7457813" y="696286"/>
                <a:ext cx="343948" cy="318782"/>
              </a:xfrm>
              <a:prstGeom prst="ellipse">
                <a:avLst/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 dirty="0" smtClean="0">
                  <a:ln w="12700">
                    <a:solidFill>
                      <a:schemeClr val="tx1"/>
                    </a:solidFill>
                  </a:ln>
                  <a:solidFill>
                    <a:schemeClr val="tx1"/>
                  </a:solidFill>
                  <a:effectLst/>
                  <a:latin typeface="Futura Bk" pitchFamily="34" charset="0"/>
                </a:endParaRP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7466203" y="687897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6136547" y="2494414"/>
              <a:ext cx="343948" cy="338554"/>
              <a:chOff x="7457813" y="687897"/>
              <a:chExt cx="343948" cy="338554"/>
            </a:xfrm>
            <a:solidFill>
              <a:schemeClr val="accent3"/>
            </a:solidFill>
          </p:grpSpPr>
          <p:sp>
            <p:nvSpPr>
              <p:cNvPr id="57" name="Oval 56"/>
              <p:cNvSpPr/>
              <p:nvPr/>
            </p:nvSpPr>
            <p:spPr bwMode="auto">
              <a:xfrm>
                <a:off x="7457813" y="696286"/>
                <a:ext cx="343948" cy="318782"/>
              </a:xfrm>
              <a:prstGeom prst="ellipse">
                <a:avLst/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 dirty="0" smtClean="0">
                  <a:ln w="12700">
                    <a:solidFill>
                      <a:schemeClr val="tx1"/>
                    </a:solidFill>
                  </a:ln>
                  <a:solidFill>
                    <a:schemeClr val="tx1"/>
                  </a:solidFill>
                  <a:effectLst/>
                  <a:latin typeface="Futura Bk" pitchFamily="34" charset="0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7466203" y="687897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6129557" y="1539467"/>
              <a:ext cx="343948" cy="338554"/>
              <a:chOff x="7457813" y="687897"/>
              <a:chExt cx="343948" cy="338554"/>
            </a:xfrm>
            <a:solidFill>
              <a:schemeClr val="accent3"/>
            </a:solidFill>
          </p:grpSpPr>
          <p:sp>
            <p:nvSpPr>
              <p:cNvPr id="60" name="Oval 59"/>
              <p:cNvSpPr/>
              <p:nvPr/>
            </p:nvSpPr>
            <p:spPr bwMode="auto">
              <a:xfrm>
                <a:off x="7457813" y="696286"/>
                <a:ext cx="343948" cy="318782"/>
              </a:xfrm>
              <a:prstGeom prst="ellipse">
                <a:avLst/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 dirty="0" smtClean="0">
                  <a:ln w="12700">
                    <a:solidFill>
                      <a:schemeClr val="tx1"/>
                    </a:solidFill>
                  </a:ln>
                  <a:solidFill>
                    <a:schemeClr val="tx1"/>
                  </a:solidFill>
                  <a:effectLst/>
                  <a:latin typeface="Futura Bk" pitchFamily="34" charset="0"/>
                </a:endParaRP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7466203" y="687897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7922004" y="2593683"/>
              <a:ext cx="343948" cy="338554"/>
              <a:chOff x="7457813" y="687897"/>
              <a:chExt cx="343948" cy="338554"/>
            </a:xfrm>
            <a:solidFill>
              <a:schemeClr val="accent3"/>
            </a:solidFill>
          </p:grpSpPr>
          <p:sp>
            <p:nvSpPr>
              <p:cNvPr id="63" name="Oval 62"/>
              <p:cNvSpPr/>
              <p:nvPr/>
            </p:nvSpPr>
            <p:spPr bwMode="auto">
              <a:xfrm>
                <a:off x="7457813" y="696286"/>
                <a:ext cx="343948" cy="318782"/>
              </a:xfrm>
              <a:prstGeom prst="ellipse">
                <a:avLst/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 dirty="0" smtClean="0">
                  <a:ln w="12700">
                    <a:solidFill>
                      <a:schemeClr val="tx1"/>
                    </a:solidFill>
                  </a:ln>
                  <a:solidFill>
                    <a:schemeClr val="tx1"/>
                  </a:solidFill>
                  <a:effectLst/>
                  <a:latin typeface="Futura Bk" pitchFamily="34" charset="0"/>
                </a:endParaRPr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7466203" y="687897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grpSp>
          <p:nvGrpSpPr>
            <p:cNvPr id="65" name="Group 64"/>
            <p:cNvGrpSpPr/>
            <p:nvPr/>
          </p:nvGrpSpPr>
          <p:grpSpPr>
            <a:xfrm>
              <a:off x="2232870" y="1577217"/>
              <a:ext cx="343948" cy="338554"/>
              <a:chOff x="7457813" y="687897"/>
              <a:chExt cx="343948" cy="338554"/>
            </a:xfrm>
            <a:solidFill>
              <a:schemeClr val="accent3"/>
            </a:solidFill>
          </p:grpSpPr>
          <p:sp>
            <p:nvSpPr>
              <p:cNvPr id="66" name="Oval 65"/>
              <p:cNvSpPr/>
              <p:nvPr/>
            </p:nvSpPr>
            <p:spPr bwMode="auto">
              <a:xfrm>
                <a:off x="7457813" y="696286"/>
                <a:ext cx="343948" cy="318782"/>
              </a:xfrm>
              <a:prstGeom prst="ellipse">
                <a:avLst/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 dirty="0" smtClean="0">
                  <a:ln w="12700">
                    <a:solidFill>
                      <a:schemeClr val="tx1"/>
                    </a:solidFill>
                  </a:ln>
                  <a:solidFill>
                    <a:schemeClr val="tx1"/>
                  </a:solidFill>
                  <a:effectLst/>
                  <a:latin typeface="Futura Bk" pitchFamily="34" charset="0"/>
                </a:endParaRPr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7466203" y="687897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grpSp>
          <p:nvGrpSpPr>
            <p:cNvPr id="68" name="Group 67"/>
            <p:cNvGrpSpPr/>
            <p:nvPr/>
          </p:nvGrpSpPr>
          <p:grpSpPr>
            <a:xfrm>
              <a:off x="2216092" y="2533562"/>
              <a:ext cx="343948" cy="338554"/>
              <a:chOff x="7457813" y="687897"/>
              <a:chExt cx="343948" cy="338554"/>
            </a:xfrm>
            <a:solidFill>
              <a:schemeClr val="accent3"/>
            </a:solidFill>
          </p:grpSpPr>
          <p:sp>
            <p:nvSpPr>
              <p:cNvPr id="69" name="Oval 68"/>
              <p:cNvSpPr/>
              <p:nvPr/>
            </p:nvSpPr>
            <p:spPr bwMode="auto">
              <a:xfrm>
                <a:off x="7457813" y="696286"/>
                <a:ext cx="343948" cy="318782"/>
              </a:xfrm>
              <a:prstGeom prst="ellipse">
                <a:avLst/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 dirty="0" smtClean="0">
                  <a:ln w="12700">
                    <a:solidFill>
                      <a:schemeClr val="tx1"/>
                    </a:solidFill>
                  </a:ln>
                  <a:solidFill>
                    <a:schemeClr val="tx1"/>
                  </a:solidFill>
                  <a:effectLst/>
                  <a:latin typeface="Futura Bk" pitchFamily="34" charset="0"/>
                </a:endParaRPr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7466203" y="687897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grpSp>
          <p:nvGrpSpPr>
            <p:cNvPr id="71" name="Group 70"/>
            <p:cNvGrpSpPr/>
            <p:nvPr/>
          </p:nvGrpSpPr>
          <p:grpSpPr>
            <a:xfrm>
              <a:off x="2216092" y="3338905"/>
              <a:ext cx="343948" cy="338554"/>
              <a:chOff x="7457813" y="687897"/>
              <a:chExt cx="343948" cy="338554"/>
            </a:xfrm>
            <a:solidFill>
              <a:schemeClr val="accent3"/>
            </a:solidFill>
          </p:grpSpPr>
          <p:sp>
            <p:nvSpPr>
              <p:cNvPr id="72" name="Oval 71"/>
              <p:cNvSpPr/>
              <p:nvPr/>
            </p:nvSpPr>
            <p:spPr bwMode="auto">
              <a:xfrm>
                <a:off x="7457813" y="696286"/>
                <a:ext cx="343948" cy="318782"/>
              </a:xfrm>
              <a:prstGeom prst="ellipse">
                <a:avLst/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 dirty="0" smtClean="0">
                  <a:ln w="12700">
                    <a:solidFill>
                      <a:schemeClr val="tx1"/>
                    </a:solidFill>
                  </a:ln>
                  <a:solidFill>
                    <a:schemeClr val="tx1"/>
                  </a:solidFill>
                  <a:effectLst/>
                  <a:latin typeface="Futura Bk" pitchFamily="34" charset="0"/>
                </a:endParaRP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7466203" y="687897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sp>
          <p:nvSpPr>
            <p:cNvPr id="74" name="Rectangle 73"/>
            <p:cNvSpPr/>
            <p:nvPr/>
          </p:nvSpPr>
          <p:spPr bwMode="auto">
            <a:xfrm>
              <a:off x="4882393" y="1186517"/>
              <a:ext cx="2969702" cy="278514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 w="12700"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Futura Bk" pitchFamily="34" charset="0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637563" y="1215092"/>
              <a:ext cx="3154261" cy="278514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 w="12700"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Futura Bk" pitchFamily="34" charset="0"/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5780014" y="1198315"/>
              <a:ext cx="117570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EVB Bridge</a:t>
              </a:r>
              <a:endParaRPr lang="en-US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1712752" y="1182934"/>
              <a:ext cx="120334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EVB Station</a:t>
              </a:r>
              <a:endParaRPr lang="en-US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4964094" y="1833781"/>
              <a:ext cx="93117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Port-mapping S-VLAN comp</a:t>
              </a:r>
              <a:endParaRPr lang="en-US" sz="1200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2761742" y="1820594"/>
              <a:ext cx="93117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 smtClean="0"/>
                <a:t>Port-mapping S-VLAN comp</a:t>
              </a:r>
              <a:endParaRPr lang="en-US" sz="1200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6772711" y="1872232"/>
              <a:ext cx="9311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C-Comp</a:t>
              </a:r>
              <a:endParaRPr lang="en-US" sz="1200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1273164" y="2367270"/>
              <a:ext cx="56542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ER</a:t>
              </a:r>
              <a:endParaRPr lang="en-US" sz="1200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1273164" y="3146310"/>
              <a:ext cx="56542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ER</a:t>
              </a:r>
              <a:endParaRPr lang="en-US" sz="1200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3842160" y="3746558"/>
              <a:ext cx="97312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Uplink</a:t>
              </a:r>
            </a:p>
            <a:p>
              <a:pPr algn="ctr"/>
              <a:r>
                <a:rPr lang="en-US" sz="1400" dirty="0" smtClean="0"/>
                <a:t>Access Port</a:t>
              </a:r>
            </a:p>
            <a:p>
              <a:pPr algn="ctr"/>
              <a:r>
                <a:rPr lang="en-US" sz="1400" dirty="0" smtClean="0"/>
                <a:t>(UAP)</a:t>
              </a: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4791074" y="4035348"/>
              <a:ext cx="116205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S-channel Access Ports (CAP)</a:t>
              </a: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2734810" y="4061913"/>
              <a:ext cx="1166155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S-channel Access Ports (CAP)</a:t>
              </a:r>
              <a:endParaRPr lang="en-US" sz="1400" dirty="0"/>
            </a:p>
          </p:txBody>
        </p:sp>
        <p:cxnSp>
          <p:nvCxnSpPr>
            <p:cNvPr id="86" name="Curved Connector 130"/>
            <p:cNvCxnSpPr>
              <a:endCxn id="16" idx="2"/>
            </p:cNvCxnSpPr>
            <p:nvPr/>
          </p:nvCxnSpPr>
          <p:spPr bwMode="auto">
            <a:xfrm flipV="1">
              <a:off x="4471332" y="3600449"/>
              <a:ext cx="610256" cy="47452"/>
            </a:xfrm>
            <a:prstGeom prst="curvedConnector2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7" name="Shape 86"/>
            <p:cNvCxnSpPr>
              <a:endCxn id="23" idx="2"/>
            </p:cNvCxnSpPr>
            <p:nvPr/>
          </p:nvCxnSpPr>
          <p:spPr bwMode="auto">
            <a:xfrm rot="10800000">
              <a:off x="3576196" y="3571875"/>
              <a:ext cx="534410" cy="50864"/>
            </a:xfrm>
            <a:prstGeom prst="curvedConnector2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8" name="Shape 87"/>
            <p:cNvCxnSpPr>
              <a:stCxn id="84" idx="3"/>
              <a:endCxn id="13" idx="2"/>
            </p:cNvCxnSpPr>
            <p:nvPr/>
          </p:nvCxnSpPr>
          <p:spPr bwMode="auto">
            <a:xfrm flipH="1" flipV="1">
              <a:off x="5666759" y="1805847"/>
              <a:ext cx="286366" cy="2598833"/>
            </a:xfrm>
            <a:prstGeom prst="curvedConnector4">
              <a:avLst>
                <a:gd name="adj1" fmla="val -79828"/>
                <a:gd name="adj2" fmla="val 57106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9" name="Curved Connector 88"/>
            <p:cNvCxnSpPr>
              <a:endCxn id="14" idx="2"/>
            </p:cNvCxnSpPr>
            <p:nvPr/>
          </p:nvCxnSpPr>
          <p:spPr bwMode="auto">
            <a:xfrm rot="5400000" flipH="1" flipV="1">
              <a:off x="4697803" y="3090005"/>
              <a:ext cx="1296159" cy="641753"/>
            </a:xfrm>
            <a:prstGeom prst="curvedConnector3">
              <a:avLst>
                <a:gd name="adj1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90" name="Curved Connector 89"/>
            <p:cNvCxnSpPr>
              <a:stCxn id="84" idx="0"/>
              <a:endCxn id="15" idx="2"/>
            </p:cNvCxnSpPr>
            <p:nvPr/>
          </p:nvCxnSpPr>
          <p:spPr bwMode="auto">
            <a:xfrm rot="5400000" flipH="1" flipV="1">
              <a:off x="5311633" y="3680223"/>
              <a:ext cx="415592" cy="294659"/>
            </a:xfrm>
            <a:prstGeom prst="curvedConnector3">
              <a:avLst>
                <a:gd name="adj1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91" name="Curved Connector 155"/>
            <p:cNvCxnSpPr>
              <a:stCxn id="85" idx="1"/>
              <a:endCxn id="20" idx="2"/>
            </p:cNvCxnSpPr>
            <p:nvPr/>
          </p:nvCxnSpPr>
          <p:spPr bwMode="auto">
            <a:xfrm rot="10800000" flipH="1">
              <a:off x="2734809" y="1831195"/>
              <a:ext cx="265649" cy="2600051"/>
            </a:xfrm>
            <a:prstGeom prst="curvedConnector4">
              <a:avLst>
                <a:gd name="adj1" fmla="val -86053"/>
                <a:gd name="adj2" fmla="val 57102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92" name="Shape 158"/>
            <p:cNvCxnSpPr>
              <a:endCxn id="21" idx="2"/>
            </p:cNvCxnSpPr>
            <p:nvPr/>
          </p:nvCxnSpPr>
          <p:spPr bwMode="auto">
            <a:xfrm rot="16200000" flipV="1">
              <a:off x="2643109" y="3145136"/>
              <a:ext cx="1338287" cy="623585"/>
            </a:xfrm>
            <a:prstGeom prst="curvedConnector3">
              <a:avLst>
                <a:gd name="adj1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93" name="Curved Connector 92"/>
            <p:cNvCxnSpPr>
              <a:endCxn id="22" idx="2"/>
            </p:cNvCxnSpPr>
            <p:nvPr/>
          </p:nvCxnSpPr>
          <p:spPr bwMode="auto">
            <a:xfrm rot="16200000" flipV="1">
              <a:off x="2791497" y="3796864"/>
              <a:ext cx="504614" cy="86690"/>
            </a:xfrm>
            <a:prstGeom prst="curvedConnector3">
              <a:avLst>
                <a:gd name="adj1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94" name="TextBox 93"/>
            <p:cNvSpPr txBox="1"/>
            <p:nvPr/>
          </p:nvSpPr>
          <p:spPr>
            <a:xfrm>
              <a:off x="4051882" y="2657999"/>
              <a:ext cx="58189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LAN</a:t>
              </a:r>
              <a:endParaRPr lang="en-US" dirty="0"/>
            </a:p>
          </p:txBody>
        </p:sp>
        <p:cxnSp>
          <p:nvCxnSpPr>
            <p:cNvPr id="95" name="Straight Connector 94"/>
            <p:cNvCxnSpPr>
              <a:stCxn id="20" idx="1"/>
              <a:endCxn id="13" idx="1"/>
            </p:cNvCxnSpPr>
            <p:nvPr/>
          </p:nvCxnSpPr>
          <p:spPr bwMode="auto">
            <a:xfrm flipV="1">
              <a:off x="3096932" y="1719465"/>
              <a:ext cx="2473354" cy="25772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6" name="Straight Connector 95"/>
            <p:cNvCxnSpPr/>
            <p:nvPr/>
          </p:nvCxnSpPr>
          <p:spPr bwMode="auto">
            <a:xfrm flipV="1">
              <a:off x="3123497" y="2656541"/>
              <a:ext cx="2446789" cy="18172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7" name="Straight Connector 96"/>
            <p:cNvCxnSpPr>
              <a:stCxn id="22" idx="1"/>
            </p:cNvCxnSpPr>
            <p:nvPr/>
          </p:nvCxnSpPr>
          <p:spPr bwMode="auto">
            <a:xfrm>
              <a:off x="3096932" y="3501945"/>
              <a:ext cx="2466364" cy="14163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8" name="TextBox 97"/>
            <p:cNvSpPr txBox="1"/>
            <p:nvPr/>
          </p:nvSpPr>
          <p:spPr>
            <a:xfrm>
              <a:off x="3801610" y="1468161"/>
              <a:ext cx="10400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S-channel</a:t>
              </a:r>
              <a:endParaRPr lang="en-US" dirty="0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1272140" y="1618599"/>
              <a:ext cx="5757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ER</a:t>
              </a:r>
              <a:endParaRPr lang="en-US" sz="1200" dirty="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6400800" y="4197273"/>
              <a:ext cx="1161263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Station-facing Bridge Ports (SBP)</a:t>
              </a:r>
            </a:p>
          </p:txBody>
        </p:sp>
        <p:cxnSp>
          <p:nvCxnSpPr>
            <p:cNvPr id="103" name="Shape 102"/>
            <p:cNvCxnSpPr>
              <a:stCxn id="101" idx="0"/>
            </p:cNvCxnSpPr>
            <p:nvPr/>
          </p:nvCxnSpPr>
          <p:spPr bwMode="auto">
            <a:xfrm rot="16200000" flipV="1">
              <a:off x="6668930" y="3884771"/>
              <a:ext cx="530148" cy="94856"/>
            </a:xfrm>
            <a:prstGeom prst="curvedConnector3">
              <a:avLst>
                <a:gd name="adj1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06" name="Curved Connector 105"/>
            <p:cNvCxnSpPr>
              <a:endCxn id="34" idx="2"/>
            </p:cNvCxnSpPr>
            <p:nvPr/>
          </p:nvCxnSpPr>
          <p:spPr bwMode="auto">
            <a:xfrm rot="5400000" flipH="1" flipV="1">
              <a:off x="6043582" y="3426218"/>
              <a:ext cx="1503002" cy="178965"/>
            </a:xfrm>
            <a:prstGeom prst="curvedConnector3">
              <a:avLst>
                <a:gd name="adj1" fmla="val 7028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10" name="TextBox 109"/>
            <p:cNvSpPr txBox="1"/>
            <p:nvPr/>
          </p:nvSpPr>
          <p:spPr>
            <a:xfrm>
              <a:off x="7587320" y="4159173"/>
              <a:ext cx="108916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C-VLAN Bridge </a:t>
              </a:r>
              <a:r>
                <a:rPr lang="en-US" sz="1400" dirty="0" smtClean="0"/>
                <a:t>Port</a:t>
              </a:r>
              <a:endParaRPr lang="en-US" sz="1400" dirty="0" smtClean="0"/>
            </a:p>
          </p:txBody>
        </p:sp>
        <p:cxnSp>
          <p:nvCxnSpPr>
            <p:cNvPr id="112" name="Curved Connector 111"/>
            <p:cNvCxnSpPr>
              <a:stCxn id="110" idx="0"/>
            </p:cNvCxnSpPr>
            <p:nvPr/>
          </p:nvCxnSpPr>
          <p:spPr bwMode="auto">
            <a:xfrm rot="16200000" flipV="1">
              <a:off x="7391805" y="3419074"/>
              <a:ext cx="825422" cy="654776"/>
            </a:xfrm>
            <a:prstGeom prst="curvedConnector3">
              <a:avLst>
                <a:gd name="adj1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13" name="TextBox 112"/>
            <p:cNvSpPr txBox="1"/>
            <p:nvPr/>
          </p:nvSpPr>
          <p:spPr>
            <a:xfrm>
              <a:off x="1234144" y="4121073"/>
              <a:ext cx="1147105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Uplink Edge Relay Ports (URP)</a:t>
              </a:r>
            </a:p>
          </p:txBody>
        </p:sp>
        <p:cxnSp>
          <p:nvCxnSpPr>
            <p:cNvPr id="115" name="Curved Connector 114"/>
            <p:cNvCxnSpPr>
              <a:stCxn id="113" idx="0"/>
            </p:cNvCxnSpPr>
            <p:nvPr/>
          </p:nvCxnSpPr>
          <p:spPr bwMode="auto">
            <a:xfrm rot="16200000" flipV="1">
              <a:off x="1548414" y="3861790"/>
              <a:ext cx="444422" cy="74144"/>
            </a:xfrm>
            <a:prstGeom prst="curvedConnector3">
              <a:avLst>
                <a:gd name="adj1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16" name="TextBox 115"/>
            <p:cNvSpPr txBox="1"/>
            <p:nvPr/>
          </p:nvSpPr>
          <p:spPr>
            <a:xfrm>
              <a:off x="234020" y="4092498"/>
              <a:ext cx="108916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C-VLAN Edge Relay Port (ERP)</a:t>
              </a:r>
            </a:p>
          </p:txBody>
        </p:sp>
        <p:cxnSp>
          <p:nvCxnSpPr>
            <p:cNvPr id="118" name="Curved Connector 117"/>
            <p:cNvCxnSpPr>
              <a:stCxn id="116" idx="0"/>
            </p:cNvCxnSpPr>
            <p:nvPr/>
          </p:nvCxnSpPr>
          <p:spPr bwMode="auto">
            <a:xfrm rot="5400000" flipH="1" flipV="1">
              <a:off x="748119" y="3688093"/>
              <a:ext cx="434891" cy="373920"/>
            </a:xfrm>
            <a:prstGeom prst="curvedConnector3">
              <a:avLst>
                <a:gd name="adj1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19" name="TextBox 118"/>
            <p:cNvSpPr txBox="1"/>
            <p:nvPr/>
          </p:nvSpPr>
          <p:spPr>
            <a:xfrm>
              <a:off x="6838950" y="762000"/>
              <a:ext cx="11886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Single C-Comp</a:t>
              </a:r>
              <a:endParaRPr lang="en-US" sz="1200" dirty="0"/>
            </a:p>
          </p:txBody>
        </p:sp>
        <p:cxnSp>
          <p:nvCxnSpPr>
            <p:cNvPr id="121" name="Straight Arrow Connector 120"/>
            <p:cNvCxnSpPr>
              <a:stCxn id="119" idx="2"/>
            </p:cNvCxnSpPr>
            <p:nvPr/>
          </p:nvCxnSpPr>
          <p:spPr bwMode="auto">
            <a:xfrm rot="5400000">
              <a:off x="7126979" y="1217698"/>
              <a:ext cx="485001" cy="127603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22" name="TextBox 121"/>
            <p:cNvSpPr txBox="1"/>
            <p:nvPr/>
          </p:nvSpPr>
          <p:spPr>
            <a:xfrm>
              <a:off x="4555594" y="676275"/>
              <a:ext cx="22523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/>
                <a:t>Multiple Port-mapping S-Comp </a:t>
              </a:r>
            </a:p>
            <a:p>
              <a:pPr algn="ctr"/>
              <a:r>
                <a:rPr lang="en-US" sz="1200" dirty="0" smtClean="0"/>
                <a:t>each with single external port</a:t>
              </a:r>
              <a:endParaRPr lang="en-US" sz="1200" dirty="0"/>
            </a:p>
          </p:txBody>
        </p:sp>
        <p:cxnSp>
          <p:nvCxnSpPr>
            <p:cNvPr id="124" name="Straight Arrow Connector 123"/>
            <p:cNvCxnSpPr/>
            <p:nvPr/>
          </p:nvCxnSpPr>
          <p:spPr bwMode="auto">
            <a:xfrm rot="16200000" flipH="1">
              <a:off x="5100640" y="1252537"/>
              <a:ext cx="400047" cy="104777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27" name="TextBox 126"/>
            <p:cNvSpPr txBox="1"/>
            <p:nvPr/>
          </p:nvSpPr>
          <p:spPr>
            <a:xfrm>
              <a:off x="1871423" y="476250"/>
              <a:ext cx="274389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/>
                <a:t>Multiple Port-mapping S-Comp each</a:t>
              </a:r>
            </a:p>
            <a:p>
              <a:pPr algn="ctr"/>
              <a:r>
                <a:rPr lang="en-US" sz="1200" dirty="0" smtClean="0"/>
                <a:t>with single external port, multiple</a:t>
              </a:r>
            </a:p>
            <a:p>
              <a:pPr algn="ctr"/>
              <a:r>
                <a:rPr lang="en-US" sz="1200" dirty="0" smtClean="0"/>
                <a:t>S-Comps may attach to single C-Comp</a:t>
              </a:r>
            </a:p>
          </p:txBody>
        </p:sp>
        <p:cxnSp>
          <p:nvCxnSpPr>
            <p:cNvPr id="129" name="Straight Arrow Connector 128"/>
            <p:cNvCxnSpPr/>
            <p:nvPr/>
          </p:nvCxnSpPr>
          <p:spPr bwMode="auto">
            <a:xfrm rot="5400000">
              <a:off x="3328988" y="1119187"/>
              <a:ext cx="409575" cy="400050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30" name="TextBox 129"/>
            <p:cNvSpPr txBox="1"/>
            <p:nvPr/>
          </p:nvSpPr>
          <p:spPr>
            <a:xfrm>
              <a:off x="266700" y="590550"/>
              <a:ext cx="15042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Multiple Edge Relay</a:t>
              </a:r>
            </a:p>
            <a:p>
              <a:r>
                <a:rPr lang="en-US" sz="1200" dirty="0" smtClean="0"/>
                <a:t> Components</a:t>
              </a:r>
              <a:endParaRPr lang="en-US" sz="1200" dirty="0"/>
            </a:p>
          </p:txBody>
        </p:sp>
        <p:cxnSp>
          <p:nvCxnSpPr>
            <p:cNvPr id="132" name="Straight Arrow Connector 131"/>
            <p:cNvCxnSpPr/>
            <p:nvPr/>
          </p:nvCxnSpPr>
          <p:spPr bwMode="auto">
            <a:xfrm rot="16200000" flipH="1">
              <a:off x="342899" y="1419224"/>
              <a:ext cx="1057276" cy="276225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20" name="Rectangle 119"/>
          <p:cNvSpPr/>
          <p:nvPr/>
        </p:nvSpPr>
        <p:spPr bwMode="auto">
          <a:xfrm>
            <a:off x="1186113" y="1708074"/>
            <a:ext cx="198728" cy="18392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 w="12700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Futura B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28625" y="114300"/>
            <a:ext cx="8245475" cy="771525"/>
          </a:xfrm>
        </p:spPr>
        <p:txBody>
          <a:bodyPr/>
          <a:lstStyle/>
          <a:p>
            <a:r>
              <a:rPr lang="en-US" dirty="0" smtClean="0"/>
              <a:t>Baggy Pants Diagram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00050" y="5629275"/>
            <a:ext cx="8272463" cy="450850"/>
          </a:xfrm>
        </p:spPr>
        <p:txBody>
          <a:bodyPr/>
          <a:lstStyle/>
          <a:p>
            <a:r>
              <a:rPr lang="en-US" dirty="0" smtClean="0"/>
              <a:t>LLDP at 4 internal places with different databases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D3BE3B-750D-4CA5-8BE2-0B73BFF9F95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55885117-9475-4F0E-9A73-58DFCCA4FEA1}" type="datetime1">
              <a:rPr lang="en-US" smtClean="0"/>
              <a:pPr>
                <a:defRPr/>
              </a:pPr>
              <a:t>1/11/2011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EVB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4874" y="1581149"/>
            <a:ext cx="7781925" cy="380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28625" y="114300"/>
            <a:ext cx="8245475" cy="771525"/>
          </a:xfrm>
        </p:spPr>
        <p:txBody>
          <a:bodyPr/>
          <a:lstStyle/>
          <a:p>
            <a:r>
              <a:rPr lang="en-US" dirty="0" smtClean="0"/>
              <a:t>Baggy Pants Diagram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00050" y="5876925"/>
            <a:ext cx="8272463" cy="450850"/>
          </a:xfrm>
        </p:spPr>
        <p:txBody>
          <a:bodyPr/>
          <a:lstStyle/>
          <a:p>
            <a:r>
              <a:rPr lang="en-US" sz="2400" dirty="0" smtClean="0"/>
              <a:t>Without S-Components and thus without S-Channels</a:t>
            </a: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D3BE3B-750D-4CA5-8BE2-0B73BFF9F95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55885117-9475-4F0E-9A73-58DFCCA4FEA1}" type="datetime1">
              <a:rPr lang="en-US" smtClean="0"/>
              <a:pPr>
                <a:defRPr/>
              </a:pPr>
              <a:t>1/11/2011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EVB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6504" y="1184793"/>
            <a:ext cx="5828196" cy="4253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Straight Arrow Connector 12"/>
          <p:cNvCxnSpPr/>
          <p:nvPr/>
        </p:nvCxnSpPr>
        <p:spPr bwMode="auto">
          <a:xfrm rot="16200000" flipV="1">
            <a:off x="3957638" y="4862512"/>
            <a:ext cx="742950" cy="352425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rot="5400000" flipH="1" flipV="1">
            <a:off x="4400550" y="4924426"/>
            <a:ext cx="619125" cy="390525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3895725" y="5381625"/>
            <a:ext cx="13523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Also the CAP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 bwMode="auto">
          <a:xfrm rot="10800000" flipV="1">
            <a:off x="4295775" y="1838324"/>
            <a:ext cx="2762250" cy="523875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 rot="10800000" flipV="1">
            <a:off x="5105400" y="1847850"/>
            <a:ext cx="1943100" cy="53340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6829777" y="1704975"/>
            <a:ext cx="19903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Also LLDP over</a:t>
            </a:r>
          </a:p>
          <a:p>
            <a:pPr algn="ctr"/>
            <a:r>
              <a:rPr lang="en-US" sz="1200" dirty="0" smtClean="0"/>
              <a:t>Nearest non-TPMR, but not necessary since CDCP is not used without S-Comp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355089" y="790575"/>
            <a:ext cx="21979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LLDP over</a:t>
            </a:r>
          </a:p>
          <a:p>
            <a:pPr algn="ctr"/>
            <a:r>
              <a:rPr lang="en-US" sz="1200" dirty="0" smtClean="0"/>
              <a:t>Nearest Customer Bridge</a:t>
            </a:r>
            <a:endParaRPr lang="en-US" sz="1200" dirty="0"/>
          </a:p>
        </p:txBody>
      </p:sp>
      <p:cxnSp>
        <p:nvCxnSpPr>
          <p:cNvPr id="28" name="Straight Arrow Connector 27"/>
          <p:cNvCxnSpPr>
            <a:stCxn id="26" idx="2"/>
          </p:cNvCxnSpPr>
          <p:nvPr/>
        </p:nvCxnSpPr>
        <p:spPr bwMode="auto">
          <a:xfrm rot="5400000">
            <a:off x="3967586" y="1475654"/>
            <a:ext cx="709910" cy="263082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>
            <a:stCxn id="26" idx="2"/>
          </p:cNvCxnSpPr>
          <p:nvPr/>
        </p:nvCxnSpPr>
        <p:spPr bwMode="auto">
          <a:xfrm rot="16200000" flipH="1">
            <a:off x="4353349" y="1352973"/>
            <a:ext cx="738485" cy="537018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ight2009">
  <a:themeElements>
    <a:clrScheme name="2000_light_52206 1">
      <a:dk1>
        <a:srgbClr val="000000"/>
      </a:dk1>
      <a:lt1>
        <a:srgbClr val="FFFFFF"/>
      </a:lt1>
      <a:dk2>
        <a:srgbClr val="000000"/>
      </a:dk2>
      <a:lt2>
        <a:srgbClr val="CBC9BD"/>
      </a:lt2>
      <a:accent1>
        <a:srgbClr val="0071B4"/>
      </a:accent1>
      <a:accent2>
        <a:srgbClr val="64B900"/>
      </a:accent2>
      <a:accent3>
        <a:srgbClr val="FFFFFF"/>
      </a:accent3>
      <a:accent4>
        <a:srgbClr val="000000"/>
      </a:accent4>
      <a:accent5>
        <a:srgbClr val="AABBD6"/>
      </a:accent5>
      <a:accent6>
        <a:srgbClr val="5AA700"/>
      </a:accent6>
      <a:hlink>
        <a:srgbClr val="EB5F01"/>
      </a:hlink>
      <a:folHlink>
        <a:srgbClr val="CC0066"/>
      </a:folHlink>
    </a:clrScheme>
    <a:fontScheme name="2000_light_52206">
      <a:majorFont>
        <a:latin typeface="Futura Bk"/>
        <a:ea typeface=""/>
        <a:cs typeface=""/>
      </a:majorFont>
      <a:minorFont>
        <a:latin typeface="Futura B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ctr" anchorCtr="1" compatLnSpc="1">
        <a:prstTxWarp prst="textNoShape">
          <a:avLst/>
        </a:prstTxWarp>
        <a:no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utura B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utura Bk" pitchFamily="34" charset="0"/>
          </a:defRPr>
        </a:defPPr>
      </a:lstStyle>
    </a:lnDef>
  </a:objectDefaults>
  <a:extraClrSchemeLst>
    <a:extraClrScheme>
      <a:clrScheme name="2000_light_52206 1">
        <a:dk1>
          <a:srgbClr val="000000"/>
        </a:dk1>
        <a:lt1>
          <a:srgbClr val="FFFFFF"/>
        </a:lt1>
        <a:dk2>
          <a:srgbClr val="000000"/>
        </a:dk2>
        <a:lt2>
          <a:srgbClr val="CBC9BD"/>
        </a:lt2>
        <a:accent1>
          <a:srgbClr val="0071B4"/>
        </a:accent1>
        <a:accent2>
          <a:srgbClr val="64B900"/>
        </a:accent2>
        <a:accent3>
          <a:srgbClr val="FFFFFF"/>
        </a:accent3>
        <a:accent4>
          <a:srgbClr val="000000"/>
        </a:accent4>
        <a:accent5>
          <a:srgbClr val="AABBD6"/>
        </a:accent5>
        <a:accent6>
          <a:srgbClr val="5AA700"/>
        </a:accent6>
        <a:hlink>
          <a:srgbClr val="EB5F01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HP_light_2008">
  <a:themeElements>
    <a:clrScheme name="HP_light_2008 1">
      <a:dk1>
        <a:srgbClr val="000000"/>
      </a:dk1>
      <a:lt1>
        <a:srgbClr val="FFFFFF"/>
      </a:lt1>
      <a:dk2>
        <a:srgbClr val="000000"/>
      </a:dk2>
      <a:lt2>
        <a:srgbClr val="CBC9BD"/>
      </a:lt2>
      <a:accent1>
        <a:srgbClr val="0071B4"/>
      </a:accent1>
      <a:accent2>
        <a:srgbClr val="64B900"/>
      </a:accent2>
      <a:accent3>
        <a:srgbClr val="FFFFFF"/>
      </a:accent3>
      <a:accent4>
        <a:srgbClr val="000000"/>
      </a:accent4>
      <a:accent5>
        <a:srgbClr val="AABBD6"/>
      </a:accent5>
      <a:accent6>
        <a:srgbClr val="5AA700"/>
      </a:accent6>
      <a:hlink>
        <a:srgbClr val="EB5F01"/>
      </a:hlink>
      <a:folHlink>
        <a:srgbClr val="CC0066"/>
      </a:folHlink>
    </a:clrScheme>
    <a:fontScheme name="HP_light_2008">
      <a:majorFont>
        <a:latin typeface="Futura Bk"/>
        <a:ea typeface=""/>
        <a:cs typeface=""/>
      </a:majorFont>
      <a:minorFont>
        <a:latin typeface="Futura B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ctr" anchorCtr="0" compatLnSpc="1">
        <a:prstTxWarp prst="textNoShape">
          <a:avLst/>
        </a:prstTxWarp>
        <a:no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sz="1800" b="1" i="0" u="none" strike="noStrike" cap="none" normalizeH="0" baseline="0" dirty="0" smtClean="0">
            <a:ln w="12700">
              <a:solidFill>
                <a:schemeClr val="tx1"/>
              </a:solidFill>
            </a:ln>
            <a:solidFill>
              <a:schemeClr val="tx1"/>
            </a:solidFill>
            <a:effectLst/>
            <a:latin typeface="Futura B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utura Bk" pitchFamily="34" charset="0"/>
          </a:defRPr>
        </a:defPPr>
      </a:lstStyle>
    </a:lnDef>
  </a:objectDefaults>
  <a:extraClrSchemeLst>
    <a:extraClrScheme>
      <a:clrScheme name="HP_light_2008 1">
        <a:dk1>
          <a:srgbClr val="000000"/>
        </a:dk1>
        <a:lt1>
          <a:srgbClr val="FFFFFF"/>
        </a:lt1>
        <a:dk2>
          <a:srgbClr val="000000"/>
        </a:dk2>
        <a:lt2>
          <a:srgbClr val="CBC9BD"/>
        </a:lt2>
        <a:accent1>
          <a:srgbClr val="0071B4"/>
        </a:accent1>
        <a:accent2>
          <a:srgbClr val="64B900"/>
        </a:accent2>
        <a:accent3>
          <a:srgbClr val="FFFFFF"/>
        </a:accent3>
        <a:accent4>
          <a:srgbClr val="000000"/>
        </a:accent4>
        <a:accent5>
          <a:srgbClr val="AABBD6"/>
        </a:accent5>
        <a:accent6>
          <a:srgbClr val="5AA700"/>
        </a:accent6>
        <a:hlink>
          <a:srgbClr val="EB5F01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Light2009</Template>
  <TotalTime>15100</TotalTime>
  <Words>244</Words>
  <Application>Microsoft Office PowerPoint</Application>
  <PresentationFormat>On-screen Show (4:3)</PresentationFormat>
  <Paragraphs>65</Paragraphs>
  <Slides>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  <vt:variant>
        <vt:lpstr>Custom Shows</vt:lpstr>
      </vt:variant>
      <vt:variant>
        <vt:i4>7</vt:i4>
      </vt:variant>
    </vt:vector>
  </HeadingPairs>
  <TitlesOfParts>
    <vt:vector size="12" baseType="lpstr">
      <vt:lpstr>Light2009</vt:lpstr>
      <vt:lpstr>HP_light_2008</vt:lpstr>
      <vt:lpstr>Slide 1</vt:lpstr>
      <vt:lpstr>Baggy Pants Diagram </vt:lpstr>
      <vt:lpstr>Baggy Pants Diagram </vt:lpstr>
      <vt:lpstr>What's new</vt:lpstr>
      <vt:lpstr>Setting up the template</vt:lpstr>
      <vt:lpstr>New Layouts</vt:lpstr>
      <vt:lpstr>Using the HP template</vt:lpstr>
      <vt:lpstr>Creating visuals</vt:lpstr>
      <vt:lpstr>File Formatting</vt:lpstr>
      <vt:lpstr>Additional information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Common Template</dc:subject>
  <dc:creator>Chuck Hudson, Renato Recio</dc:creator>
  <cp:keywords>Template</cp:keywords>
  <dc:description>This template was designed for users of PowerPoint 2000</dc:description>
  <cp:lastModifiedBy>Paul T Congdon</cp:lastModifiedBy>
  <cp:revision>1362</cp:revision>
  <dcterms:created xsi:type="dcterms:W3CDTF">2009-07-08T18:45:10Z</dcterms:created>
  <dcterms:modified xsi:type="dcterms:W3CDTF">2011-01-11T20:13:38Z</dcterms:modified>
</cp:coreProperties>
</file>