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23" r:id="rId2"/>
    <p:sldId id="352" r:id="rId3"/>
    <p:sldId id="355" r:id="rId4"/>
    <p:sldId id="353" r:id="rId5"/>
    <p:sldId id="354" r:id="rId6"/>
    <p:sldId id="332" r:id="rId7"/>
  </p:sldIdLst>
  <p:sldSz cx="9144000" cy="6858000" type="screen4x3"/>
  <p:notesSz cx="68453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  <a:srgbClr val="53D64A"/>
    <a:srgbClr val="EEC143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1" autoAdjust="0"/>
    <p:restoredTop sz="94660"/>
  </p:normalViewPr>
  <p:slideViewPr>
    <p:cSldViewPr>
      <p:cViewPr varScale="1">
        <p:scale>
          <a:sx n="82" d="100"/>
          <a:sy n="82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4" tIns="46407" rIns="92814" bIns="46407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6675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4" tIns="46407" rIns="92814" bIns="46407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464050"/>
            <a:ext cx="54768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4" tIns="46407" rIns="92814" bIns="464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4" tIns="46407" rIns="92814" bIns="46407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6675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4" tIns="46407" rIns="92814" bIns="46407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9D23849D-631D-47A5-B310-76CF87C29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68F16-00E3-4D64-A4DE-B63A7EE247C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5E303-5A34-4D2D-AE3E-5B1AC197C24F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571500" y="257175"/>
            <a:ext cx="5395913" cy="4189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/>
          </p:nvPr>
        </p:nvSpPr>
        <p:spPr>
          <a:xfrm>
            <a:off x="750888" y="4427538"/>
            <a:ext cx="5303837" cy="42672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1600200"/>
            <a:ext cx="9144000" cy="2743200"/>
            <a:chOff x="0" y="1026"/>
            <a:chExt cx="5760" cy="1728"/>
          </a:xfrm>
        </p:grpSpPr>
        <p:pic>
          <p:nvPicPr>
            <p:cNvPr id="5" name="Picture 3" descr="MAE2942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69" y="1027"/>
              <a:ext cx="2591" cy="1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1026"/>
              <a:ext cx="3168" cy="1728"/>
            </a:xfrm>
            <a:prstGeom prst="rect">
              <a:avLst/>
            </a:prstGeom>
            <a:solidFill>
              <a:srgbClr val="015F85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82124" tIns="41061" rIns="82124" bIns="41061" anchor="ctr">
              <a:spAutoFit/>
            </a:bodyPr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eaLnBrk="0" hangingPunct="0">
              <a:defRPr/>
            </a:pPr>
            <a:fld id="{2737D05F-5AC0-4F97-8A57-1AC59D56879F}" type="slidenum">
              <a:rPr lang="en-US" sz="1000">
                <a:solidFill>
                  <a:srgbClr val="D3D3D3"/>
                </a:solidFill>
              </a:rPr>
              <a:pPr algn="r" defTabSz="814388" eaLnBrk="0" hangingPunct="0">
                <a:defRPr/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152400"/>
            <a:ext cx="2035175" cy="4257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152400"/>
            <a:ext cx="5957887" cy="4257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838200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838200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152400"/>
            <a:ext cx="8145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177800"/>
          </a:xfrm>
          <a:prstGeom prst="rect">
            <a:avLst/>
          </a:prstGeom>
          <a:solidFill>
            <a:srgbClr val="015F85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eaLnBrk="0" hangingPunct="0">
              <a:defRPr/>
            </a:pPr>
            <a:fld id="{B49D4395-1D95-4AE5-A108-1187F1AD77C1}" type="slidenum">
              <a:rPr lang="en-US" sz="1000">
                <a:solidFill>
                  <a:srgbClr val="D3D3D3"/>
                </a:solidFill>
              </a:rPr>
              <a:pPr algn="r" defTabSz="814388" eaLnBrk="0" hangingPunct="0">
                <a:defRPr/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838200"/>
            <a:ext cx="79406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9144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062163" algn="l" defTabSz="814388" rtl="0" fontAlgn="base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519363" algn="l" defTabSz="814388" rtl="0" fontAlgn="base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2976563" algn="l" defTabSz="814388" rtl="0" fontAlgn="base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433763" algn="l" defTabSz="814388" rtl="0" fontAlgn="base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2797175"/>
            <a:ext cx="4953000" cy="1470025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</a:rPr>
              <a:t>Local Hashing for </a:t>
            </a:r>
            <a:r>
              <a:rPr lang="en-US" sz="3600" dirty="0" err="1" smtClean="0">
                <a:solidFill>
                  <a:schemeClr val="bg1"/>
                </a:solidFill>
              </a:rPr>
              <a:t>ECMP</a:t>
            </a:r>
            <a:endParaRPr lang="en-US" sz="3600" b="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648200"/>
            <a:ext cx="6324600" cy="1600200"/>
          </a:xfrm>
        </p:spPr>
        <p:txBody>
          <a:bodyPr/>
          <a:lstStyle/>
          <a:p>
            <a:pPr algn="l" eaLnBrk="1" hangingPunct="1">
              <a:lnSpc>
                <a:spcPct val="70000"/>
              </a:lnSpc>
              <a:spcBef>
                <a:spcPct val="30000"/>
              </a:spcBef>
              <a:buFont typeface="Wingdings" charset="2"/>
              <a:buNone/>
            </a:pPr>
            <a:endParaRPr lang="en-US" sz="1600" b="1" dirty="0" smtClean="0"/>
          </a:p>
          <a:p>
            <a:pPr algn="l" eaLnBrk="1" hangingPunct="1">
              <a:lnSpc>
                <a:spcPct val="70000"/>
              </a:lnSpc>
              <a:spcBef>
                <a:spcPct val="30000"/>
              </a:spcBef>
              <a:buFont typeface="Wingdings" charset="2"/>
              <a:buNone/>
            </a:pPr>
            <a:r>
              <a:rPr lang="en-US" sz="1600" b="1" dirty="0" smtClean="0"/>
              <a:t>Ali Sajassi</a:t>
            </a:r>
          </a:p>
          <a:p>
            <a:pPr algn="l" eaLnBrk="1" hangingPunct="1">
              <a:lnSpc>
                <a:spcPct val="70000"/>
              </a:lnSpc>
              <a:spcBef>
                <a:spcPct val="30000"/>
              </a:spcBef>
              <a:buFont typeface="Wingdings" charset="2"/>
              <a:buNone/>
            </a:pPr>
            <a:endParaRPr lang="en-US" sz="1600" b="1" dirty="0" smtClean="0"/>
          </a:p>
          <a:p>
            <a:pPr algn="l" eaLnBrk="1" hangingPunct="1">
              <a:lnSpc>
                <a:spcPct val="70000"/>
              </a:lnSpc>
              <a:spcBef>
                <a:spcPct val="30000"/>
              </a:spcBef>
              <a:buFont typeface="Wingdings" charset="2"/>
              <a:buNone/>
            </a:pPr>
            <a:r>
              <a:rPr lang="en-US" sz="1600" b="1" dirty="0" smtClean="0"/>
              <a:t>September 21</a:t>
            </a:r>
            <a:r>
              <a:rPr lang="en-US" sz="1600" b="1" dirty="0" smtClean="0"/>
              <a:t>, </a:t>
            </a:r>
            <a:r>
              <a:rPr lang="en-US" sz="1600" b="1" dirty="0" smtClean="0"/>
              <a:t>2011</a:t>
            </a:r>
          </a:p>
          <a:p>
            <a:pPr algn="l" eaLnBrk="1" hangingPunct="1">
              <a:lnSpc>
                <a:spcPct val="70000"/>
              </a:lnSpc>
              <a:spcBef>
                <a:spcPct val="30000"/>
              </a:spcBef>
              <a:buFont typeface="Wingdings" charset="2"/>
              <a:buNone/>
            </a:pPr>
            <a:r>
              <a:rPr lang="en-US" sz="1600" b="1" dirty="0" smtClean="0"/>
              <a:t>IEEE </a:t>
            </a:r>
            <a:r>
              <a:rPr lang="en-US" sz="1600" b="1" dirty="0" smtClean="0"/>
              <a:t>Interim Meeting</a:t>
            </a:r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Local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multiple equal-cost links are used to connect to adjacent .</a:t>
            </a:r>
            <a:r>
              <a:rPr lang="en-US" dirty="0" err="1" smtClean="0"/>
              <a:t>1Qbp</a:t>
            </a:r>
            <a:r>
              <a:rPr lang="en-US" dirty="0" smtClean="0"/>
              <a:t> nodes, the decision as to which of the links to use for traffic forwarding can be different among different nodes in the network</a:t>
            </a:r>
          </a:p>
          <a:p>
            <a:r>
              <a:rPr lang="en-US" dirty="0" smtClean="0"/>
              <a:t>The ordered list for equal-cost links is not propagated in IS-IS </a:t>
            </a:r>
            <a:r>
              <a:rPr lang="en-US" dirty="0" err="1" smtClean="0"/>
              <a:t>LSP</a:t>
            </a:r>
            <a:r>
              <a:rPr lang="en-US" dirty="0" smtClean="0"/>
              <a:t> and thus an edge node view can be different from an interim node</a:t>
            </a:r>
          </a:p>
          <a:p>
            <a:r>
              <a:rPr lang="en-US" dirty="0" smtClean="0"/>
              <a:t>In such cases network-level FM and PM cannot monitor specific paths (each consisting of specific set of nodes and links)</a:t>
            </a:r>
          </a:p>
          <a:p>
            <a:r>
              <a:rPr lang="en-US" dirty="0" smtClean="0"/>
              <a:t>In such cases flow-level FM/PM may be our only choice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ECMP</a:t>
            </a:r>
            <a:r>
              <a:rPr lang="en-US" dirty="0" smtClean="0"/>
              <a:t> w/ multiple equal-cost links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00200" y="32004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290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43400" y="4038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43400" y="22860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57800" y="3200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086600" y="32004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4" idx="6"/>
            <a:endCxn id="10" idx="2"/>
          </p:cNvCxnSpPr>
          <p:nvPr/>
        </p:nvCxnSpPr>
        <p:spPr>
          <a:xfrm>
            <a:off x="2057400" y="3429000"/>
            <a:ext cx="1371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7"/>
            <a:endCxn id="12" idx="3"/>
          </p:cNvCxnSpPr>
          <p:nvPr/>
        </p:nvCxnSpPr>
        <p:spPr>
          <a:xfrm rot="5400000" flipH="1" flipV="1">
            <a:off x="3819245" y="2676245"/>
            <a:ext cx="591110" cy="591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5"/>
            <a:endCxn id="13" idx="1"/>
          </p:cNvCxnSpPr>
          <p:nvPr/>
        </p:nvCxnSpPr>
        <p:spPr>
          <a:xfrm rot="16200000" flipH="1">
            <a:off x="4733645" y="2676245"/>
            <a:ext cx="591110" cy="591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3" idx="3"/>
            <a:endCxn id="11" idx="7"/>
          </p:cNvCxnSpPr>
          <p:nvPr/>
        </p:nvCxnSpPr>
        <p:spPr>
          <a:xfrm rot="5400000">
            <a:off x="4771745" y="3552545"/>
            <a:ext cx="514910" cy="591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5"/>
            <a:endCxn id="11" idx="1"/>
          </p:cNvCxnSpPr>
          <p:nvPr/>
        </p:nvCxnSpPr>
        <p:spPr>
          <a:xfrm rot="16200000" flipH="1">
            <a:off x="3857345" y="3552545"/>
            <a:ext cx="514910" cy="591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3" idx="6"/>
            <a:endCxn id="14" idx="2"/>
          </p:cNvCxnSpPr>
          <p:nvPr/>
        </p:nvCxnSpPr>
        <p:spPr>
          <a:xfrm>
            <a:off x="5715000" y="3429000"/>
            <a:ext cx="1371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6400" y="3200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505200" y="3200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419600" y="2286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419600" y="4038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334000" y="3200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162800" y="3200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3400" y="167640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ECMP</a:t>
            </a:r>
            <a:r>
              <a:rPr lang="en-US" sz="1600" dirty="0" smtClean="0"/>
              <a:t> view  </a:t>
            </a:r>
            <a:r>
              <a:rPr lang="en-US" sz="1600" dirty="0" smtClean="0"/>
              <a:t>to  J </a:t>
            </a:r>
            <a:r>
              <a:rPr lang="en-US" sz="1600" dirty="0" smtClean="0"/>
              <a:t>from A:</a:t>
            </a:r>
          </a:p>
          <a:p>
            <a:pPr>
              <a:buFontTx/>
              <a:buChar char="-"/>
            </a:pPr>
            <a:r>
              <a:rPr lang="en-US" sz="1600" dirty="0" smtClean="0"/>
              <a:t> </a:t>
            </a:r>
            <a:r>
              <a:rPr lang="en-US" sz="1600" dirty="0" err="1" smtClean="0"/>
              <a:t>B1</a:t>
            </a:r>
            <a:r>
              <a:rPr lang="en-US" sz="1600" dirty="0" smtClean="0"/>
              <a:t>, C, E</a:t>
            </a:r>
          </a:p>
          <a:p>
            <a:pPr>
              <a:buFontTx/>
              <a:buChar char="-"/>
            </a:pPr>
            <a:r>
              <a:rPr lang="en-US" sz="1600" dirty="0" smtClean="0"/>
              <a:t> </a:t>
            </a:r>
            <a:r>
              <a:rPr lang="en-US" sz="1600" dirty="0" err="1" smtClean="0"/>
              <a:t>B2</a:t>
            </a:r>
            <a:r>
              <a:rPr lang="en-US" sz="1600" dirty="0" smtClean="0"/>
              <a:t>, C, E</a:t>
            </a:r>
          </a:p>
          <a:p>
            <a:pPr>
              <a:buFontTx/>
              <a:buChar char="-"/>
            </a:pPr>
            <a:r>
              <a:rPr lang="en-US" sz="1600" dirty="0" smtClean="0"/>
              <a:t> </a:t>
            </a:r>
            <a:r>
              <a:rPr lang="en-US" sz="1600" dirty="0" smtClean="0"/>
              <a:t>B, </a:t>
            </a:r>
            <a:r>
              <a:rPr lang="en-US" sz="1600" dirty="0" err="1" smtClean="0"/>
              <a:t>D1</a:t>
            </a:r>
            <a:r>
              <a:rPr lang="en-US" sz="1600" dirty="0" smtClean="0"/>
              <a:t>, E</a:t>
            </a:r>
          </a:p>
          <a:p>
            <a:pPr>
              <a:buFontTx/>
              <a:buChar char="-"/>
            </a:pPr>
            <a:r>
              <a:rPr lang="en-US" sz="1600" dirty="0" smtClean="0"/>
              <a:t> </a:t>
            </a:r>
            <a:r>
              <a:rPr lang="en-US" sz="1600" dirty="0" smtClean="0"/>
              <a:t>B, </a:t>
            </a:r>
            <a:r>
              <a:rPr lang="en-US" sz="1600" dirty="0" err="1" smtClean="0"/>
              <a:t>D2</a:t>
            </a:r>
            <a:r>
              <a:rPr lang="en-US" sz="1600" dirty="0" smtClean="0"/>
              <a:t>, E</a:t>
            </a:r>
            <a:endParaRPr lang="en-US" sz="1600" dirty="0"/>
          </a:p>
        </p:txBody>
      </p:sp>
      <p:cxnSp>
        <p:nvCxnSpPr>
          <p:cNvPr id="43" name="Straight Connector 42"/>
          <p:cNvCxnSpPr/>
          <p:nvPr/>
        </p:nvCxnSpPr>
        <p:spPr>
          <a:xfrm rot="5400000" flipH="1" flipV="1">
            <a:off x="3733800" y="2590800"/>
            <a:ext cx="591110" cy="591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4838700" y="3619500"/>
            <a:ext cx="514910" cy="591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667000" y="167640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ECMP</a:t>
            </a:r>
            <a:r>
              <a:rPr lang="en-US" sz="1600" dirty="0" smtClean="0"/>
              <a:t> view to J from B</a:t>
            </a:r>
            <a:r>
              <a:rPr lang="en-US" sz="1600" dirty="0" smtClean="0"/>
              <a:t>:</a:t>
            </a:r>
          </a:p>
          <a:p>
            <a:pPr>
              <a:buFontTx/>
              <a:buChar char="-"/>
            </a:pPr>
            <a:r>
              <a:rPr lang="en-US" sz="1600" dirty="0" smtClean="0"/>
              <a:t> </a:t>
            </a:r>
            <a:r>
              <a:rPr lang="en-US" sz="1600" dirty="0" err="1" smtClean="0"/>
              <a:t>B2</a:t>
            </a:r>
            <a:r>
              <a:rPr lang="en-US" sz="1600" dirty="0" smtClean="0"/>
              <a:t>, C, E</a:t>
            </a:r>
          </a:p>
          <a:p>
            <a:pPr>
              <a:buFontTx/>
              <a:buChar char="-"/>
            </a:pPr>
            <a:r>
              <a:rPr lang="en-US" sz="1600" dirty="0" smtClean="0"/>
              <a:t> </a:t>
            </a:r>
            <a:r>
              <a:rPr lang="en-US" sz="1600" dirty="0" err="1" smtClean="0"/>
              <a:t>B1</a:t>
            </a:r>
            <a:r>
              <a:rPr lang="en-US" sz="1600" dirty="0" smtClean="0"/>
              <a:t>, C, E</a:t>
            </a:r>
          </a:p>
          <a:p>
            <a:pPr>
              <a:buFontTx/>
              <a:buChar char="-"/>
            </a:pPr>
            <a:r>
              <a:rPr lang="en-US" sz="1600" dirty="0" smtClean="0"/>
              <a:t> </a:t>
            </a:r>
            <a:r>
              <a:rPr lang="en-US" sz="1600" dirty="0" smtClean="0"/>
              <a:t>B, </a:t>
            </a:r>
            <a:r>
              <a:rPr lang="en-US" sz="1600" dirty="0" err="1" smtClean="0"/>
              <a:t>D2</a:t>
            </a:r>
            <a:r>
              <a:rPr lang="en-US" sz="1600" dirty="0" smtClean="0"/>
              <a:t>, E</a:t>
            </a:r>
          </a:p>
          <a:p>
            <a:pPr>
              <a:buFontTx/>
              <a:buChar char="-"/>
            </a:pPr>
            <a:r>
              <a:rPr lang="en-US" sz="1600" dirty="0" smtClean="0"/>
              <a:t> </a:t>
            </a:r>
            <a:r>
              <a:rPr lang="en-US" sz="1600" dirty="0" smtClean="0"/>
              <a:t>B, </a:t>
            </a:r>
            <a:r>
              <a:rPr lang="en-US" sz="1600" dirty="0" err="1" smtClean="0"/>
              <a:t>D1</a:t>
            </a:r>
            <a:r>
              <a:rPr lang="en-US" sz="1600" dirty="0" smtClean="0"/>
              <a:t>, E</a:t>
            </a:r>
            <a:endParaRPr lang="en-US" sz="1600" dirty="0"/>
          </a:p>
        </p:txBody>
      </p:sp>
      <p:sp>
        <p:nvSpPr>
          <p:cNvPr id="65" name="TextBox 64"/>
          <p:cNvSpPr txBox="1"/>
          <p:nvPr/>
        </p:nvSpPr>
        <p:spPr>
          <a:xfrm>
            <a:off x="1295400" y="49530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Since A and B have different view of the ordered list, then hashing of the same parameters with same algorithm (</a:t>
            </a:r>
            <a:r>
              <a:rPr lang="en-US" dirty="0" err="1" smtClean="0"/>
              <a:t>h2</a:t>
            </a:r>
            <a:r>
              <a:rPr lang="en-US" dirty="0" smtClean="0"/>
              <a:t>) can have different results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886200" y="2438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B1</a:t>
            </a:r>
            <a:endParaRPr 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4038600" y="2895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B2</a:t>
            </a:r>
            <a:endParaRPr lang="en-US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4648200" y="35814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C</a:t>
            </a:r>
            <a:r>
              <a:rPr lang="en-US" sz="1400" dirty="0" err="1" smtClean="0"/>
              <a:t>1</a:t>
            </a:r>
            <a:endParaRPr lang="en-US" sz="1400" dirty="0"/>
          </a:p>
        </p:txBody>
      </p:sp>
      <p:sp>
        <p:nvSpPr>
          <p:cNvPr id="69" name="TextBox 68"/>
          <p:cNvSpPr txBox="1"/>
          <p:nvPr/>
        </p:nvSpPr>
        <p:spPr>
          <a:xfrm>
            <a:off x="5029200" y="3810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C2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Local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scenarios where flow-level FM/PM is all that is needed (versus network-level monitoring), then it is O.K. to use local-hashing for </a:t>
            </a:r>
            <a:r>
              <a:rPr lang="en-US" dirty="0" err="1" smtClean="0"/>
              <a:t>ECMP</a:t>
            </a:r>
            <a:r>
              <a:rPr lang="en-US" dirty="0" smtClean="0"/>
              <a:t> selection in order to:</a:t>
            </a:r>
          </a:p>
          <a:p>
            <a:pPr lvl="1">
              <a:buFontTx/>
              <a:buChar char="-"/>
            </a:pPr>
            <a:r>
              <a:rPr lang="en-US" dirty="0" smtClean="0"/>
              <a:t> Have more hashing options at our disposal</a:t>
            </a:r>
          </a:p>
          <a:p>
            <a:pPr lvl="1"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/>
              <a:t>Have better entropy and thus better results for hash calculation (16 bits versus many more bits)</a:t>
            </a:r>
          </a:p>
          <a:p>
            <a:pPr lvl="1"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/>
              <a:t>To enable additional hashing functionality w/o sacrificing any of the existing functionality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Local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level of local hashing: link selection versus node selection</a:t>
            </a:r>
          </a:p>
          <a:p>
            <a:pPr lvl="1">
              <a:buFontTx/>
              <a:buChar char="-"/>
            </a:pPr>
            <a:r>
              <a:rPr lang="en-US" dirty="0" smtClean="0"/>
              <a:t> In case of link selection, local hashing can be used for selection among multiple equal-cost links to a given neighbor</a:t>
            </a:r>
          </a:p>
          <a:p>
            <a:pPr lvl="1">
              <a:buFontTx/>
              <a:buChar char="-"/>
            </a:pPr>
            <a:r>
              <a:rPr lang="en-US" dirty="0" smtClean="0"/>
              <a:t> In case of node selection, local hashing can be used for selection among multiple </a:t>
            </a:r>
            <a:r>
              <a:rPr lang="en-US" dirty="0" err="1" smtClean="0"/>
              <a:t>ECMPs</a:t>
            </a:r>
            <a:r>
              <a:rPr lang="en-US" dirty="0" smtClean="0"/>
              <a:t> when </a:t>
            </a:r>
            <a:r>
              <a:rPr lang="en-US" u="sng" dirty="0" smtClean="0"/>
              <a:t>flow-id is zero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"/>
          <p:cNvGrpSpPr>
            <a:grpSpLocks/>
          </p:cNvGrpSpPr>
          <p:nvPr/>
        </p:nvGrpSpPr>
        <p:grpSpPr bwMode="auto">
          <a:xfrm>
            <a:off x="0" y="0"/>
            <a:ext cx="9142413" cy="4381500"/>
            <a:chOff x="0" y="0"/>
            <a:chExt cx="5759" cy="2760"/>
          </a:xfrm>
        </p:grpSpPr>
        <p:grpSp>
          <p:nvGrpSpPr>
            <p:cNvPr id="16387" name="Group 2"/>
            <p:cNvGrpSpPr>
              <a:grpSpLocks/>
            </p:cNvGrpSpPr>
            <p:nvPr/>
          </p:nvGrpSpPr>
          <p:grpSpPr bwMode="auto">
            <a:xfrm>
              <a:off x="1727" y="1485"/>
              <a:ext cx="2399" cy="1275"/>
              <a:chOff x="1727" y="1485"/>
              <a:chExt cx="2399" cy="1275"/>
            </a:xfrm>
          </p:grpSpPr>
          <p:sp>
            <p:nvSpPr>
              <p:cNvPr id="16389" name="AutoShape 3"/>
              <p:cNvSpPr>
                <a:spLocks noChangeArrowheads="1"/>
              </p:cNvSpPr>
              <p:nvPr/>
            </p:nvSpPr>
            <p:spPr bwMode="auto">
              <a:xfrm>
                <a:off x="1727" y="1485"/>
                <a:ext cx="2400" cy="1276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0" name="Rectangle 4"/>
              <p:cNvSpPr>
                <a:spLocks noChangeArrowheads="1"/>
              </p:cNvSpPr>
              <p:nvPr/>
            </p:nvSpPr>
            <p:spPr bwMode="auto">
              <a:xfrm>
                <a:off x="2401" y="2331"/>
                <a:ext cx="109" cy="414"/>
              </a:xfrm>
              <a:prstGeom prst="rect">
                <a:avLst/>
              </a:prstGeom>
              <a:solidFill>
                <a:srgbClr val="B21A1A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1" name="Freeform 5"/>
              <p:cNvSpPr>
                <a:spLocks noChangeArrowheads="1"/>
              </p:cNvSpPr>
              <p:nvPr/>
            </p:nvSpPr>
            <p:spPr bwMode="auto">
              <a:xfrm>
                <a:off x="3038" y="2319"/>
                <a:ext cx="316" cy="437"/>
              </a:xfrm>
              <a:custGeom>
                <a:avLst/>
                <a:gdLst>
                  <a:gd name="T0" fmla="*/ 278494 w 58"/>
                  <a:gd name="T1" fmla="*/ 116701 h 80"/>
                  <a:gd name="T2" fmla="*/ 201821 w 58"/>
                  <a:gd name="T3" fmla="*/ 96976 h 80"/>
                  <a:gd name="T4" fmla="*/ 100423 w 58"/>
                  <a:gd name="T5" fmla="*/ 194940 h 80"/>
                  <a:gd name="T6" fmla="*/ 201821 w 58"/>
                  <a:gd name="T7" fmla="*/ 292091 h 80"/>
                  <a:gd name="T8" fmla="*/ 278494 w 58"/>
                  <a:gd name="T9" fmla="*/ 272519 h 80"/>
                  <a:gd name="T10" fmla="*/ 278494 w 58"/>
                  <a:gd name="T11" fmla="*/ 374897 h 80"/>
                  <a:gd name="T12" fmla="*/ 196508 w 58"/>
                  <a:gd name="T13" fmla="*/ 389072 h 80"/>
                  <a:gd name="T14" fmla="*/ 0 w 58"/>
                  <a:gd name="T15" fmla="*/ 194940 h 80"/>
                  <a:gd name="T16" fmla="*/ 196508 w 58"/>
                  <a:gd name="T17" fmla="*/ 0 h 80"/>
                  <a:gd name="T18" fmla="*/ 278494 w 58"/>
                  <a:gd name="T19" fmla="*/ 14175 h 80"/>
                  <a:gd name="T20" fmla="*/ 278494 w 58"/>
                  <a:gd name="T21" fmla="*/ 116701 h 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8"/>
                  <a:gd name="T34" fmla="*/ 0 h 80"/>
                  <a:gd name="T35" fmla="*/ 58 w 58"/>
                  <a:gd name="T36" fmla="*/ 80 h 8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8" h="80">
                    <a:moveTo>
                      <a:pt x="58" y="24"/>
                    </a:moveTo>
                    <a:cubicBezTo>
                      <a:pt x="58" y="23"/>
                      <a:pt x="51" y="20"/>
                      <a:pt x="42" y="20"/>
                    </a:cubicBezTo>
                    <a:cubicBezTo>
                      <a:pt x="30" y="20"/>
                      <a:pt x="21" y="28"/>
                      <a:pt x="21" y="40"/>
                    </a:cubicBezTo>
                    <a:cubicBezTo>
                      <a:pt x="21" y="51"/>
                      <a:pt x="29" y="60"/>
                      <a:pt x="42" y="60"/>
                    </a:cubicBezTo>
                    <a:cubicBezTo>
                      <a:pt x="51" y="60"/>
                      <a:pt x="57" y="57"/>
                      <a:pt x="58" y="56"/>
                    </a:cubicBezTo>
                    <a:cubicBezTo>
                      <a:pt x="58" y="77"/>
                      <a:pt x="58" y="77"/>
                      <a:pt x="58" y="77"/>
                    </a:cubicBezTo>
                    <a:cubicBezTo>
                      <a:pt x="56" y="78"/>
                      <a:pt x="49" y="80"/>
                      <a:pt x="41" y="80"/>
                    </a:cubicBezTo>
                    <a:cubicBezTo>
                      <a:pt x="19" y="80"/>
                      <a:pt x="0" y="65"/>
                      <a:pt x="0" y="40"/>
                    </a:cubicBezTo>
                    <a:cubicBezTo>
                      <a:pt x="0" y="17"/>
                      <a:pt x="17" y="0"/>
                      <a:pt x="41" y="0"/>
                    </a:cubicBezTo>
                    <a:cubicBezTo>
                      <a:pt x="50" y="0"/>
                      <a:pt x="56" y="3"/>
                      <a:pt x="58" y="3"/>
                    </a:cubicBezTo>
                    <a:lnTo>
                      <a:pt x="58" y="24"/>
                    </a:lnTo>
                    <a:close/>
                  </a:path>
                </a:pathLst>
              </a:custGeom>
              <a:solidFill>
                <a:srgbClr val="B21A1A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2" name="Freeform 6"/>
              <p:cNvSpPr>
                <a:spLocks noChangeArrowheads="1"/>
              </p:cNvSpPr>
              <p:nvPr/>
            </p:nvSpPr>
            <p:spPr bwMode="auto">
              <a:xfrm>
                <a:off x="1944" y="2319"/>
                <a:ext cx="316" cy="437"/>
              </a:xfrm>
              <a:custGeom>
                <a:avLst/>
                <a:gdLst>
                  <a:gd name="T0" fmla="*/ 278494 w 58"/>
                  <a:gd name="T1" fmla="*/ 116701 h 80"/>
                  <a:gd name="T2" fmla="*/ 201821 w 58"/>
                  <a:gd name="T3" fmla="*/ 96976 h 80"/>
                  <a:gd name="T4" fmla="*/ 100423 w 58"/>
                  <a:gd name="T5" fmla="*/ 194940 h 80"/>
                  <a:gd name="T6" fmla="*/ 201821 w 58"/>
                  <a:gd name="T7" fmla="*/ 292091 h 80"/>
                  <a:gd name="T8" fmla="*/ 278494 w 58"/>
                  <a:gd name="T9" fmla="*/ 272519 h 80"/>
                  <a:gd name="T10" fmla="*/ 278494 w 58"/>
                  <a:gd name="T11" fmla="*/ 374897 h 80"/>
                  <a:gd name="T12" fmla="*/ 192144 w 58"/>
                  <a:gd name="T13" fmla="*/ 389072 h 80"/>
                  <a:gd name="T14" fmla="*/ 0 w 58"/>
                  <a:gd name="T15" fmla="*/ 194940 h 80"/>
                  <a:gd name="T16" fmla="*/ 192144 w 58"/>
                  <a:gd name="T17" fmla="*/ 0 h 80"/>
                  <a:gd name="T18" fmla="*/ 278494 w 58"/>
                  <a:gd name="T19" fmla="*/ 14175 h 80"/>
                  <a:gd name="T20" fmla="*/ 278494 w 58"/>
                  <a:gd name="T21" fmla="*/ 116701 h 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8"/>
                  <a:gd name="T34" fmla="*/ 0 h 80"/>
                  <a:gd name="T35" fmla="*/ 58 w 58"/>
                  <a:gd name="T36" fmla="*/ 80 h 8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8" h="80">
                    <a:moveTo>
                      <a:pt x="58" y="24"/>
                    </a:moveTo>
                    <a:cubicBezTo>
                      <a:pt x="57" y="23"/>
                      <a:pt x="51" y="20"/>
                      <a:pt x="42" y="20"/>
                    </a:cubicBezTo>
                    <a:cubicBezTo>
                      <a:pt x="29" y="20"/>
                      <a:pt x="21" y="28"/>
                      <a:pt x="21" y="40"/>
                    </a:cubicBezTo>
                    <a:cubicBezTo>
                      <a:pt x="21" y="51"/>
                      <a:pt x="29" y="60"/>
                      <a:pt x="42" y="60"/>
                    </a:cubicBezTo>
                    <a:cubicBezTo>
                      <a:pt x="51" y="60"/>
                      <a:pt x="57" y="57"/>
                      <a:pt x="58" y="56"/>
                    </a:cubicBezTo>
                    <a:cubicBezTo>
                      <a:pt x="58" y="77"/>
                      <a:pt x="58" y="77"/>
                      <a:pt x="58" y="77"/>
                    </a:cubicBezTo>
                    <a:cubicBezTo>
                      <a:pt x="56" y="78"/>
                      <a:pt x="49" y="80"/>
                      <a:pt x="40" y="80"/>
                    </a:cubicBezTo>
                    <a:cubicBezTo>
                      <a:pt x="19" y="80"/>
                      <a:pt x="0" y="65"/>
                      <a:pt x="0" y="40"/>
                    </a:cubicBezTo>
                    <a:cubicBezTo>
                      <a:pt x="0" y="17"/>
                      <a:pt x="17" y="0"/>
                      <a:pt x="40" y="0"/>
                    </a:cubicBezTo>
                    <a:cubicBezTo>
                      <a:pt x="49" y="0"/>
                      <a:pt x="56" y="3"/>
                      <a:pt x="58" y="3"/>
                    </a:cubicBezTo>
                    <a:lnTo>
                      <a:pt x="58" y="24"/>
                    </a:lnTo>
                    <a:close/>
                  </a:path>
                </a:pathLst>
              </a:custGeom>
              <a:solidFill>
                <a:srgbClr val="B21A1A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3" name="Freeform 7"/>
              <p:cNvSpPr>
                <a:spLocks noChangeArrowheads="1"/>
              </p:cNvSpPr>
              <p:nvPr/>
            </p:nvSpPr>
            <p:spPr bwMode="auto">
              <a:xfrm>
                <a:off x="3468" y="2319"/>
                <a:ext cx="434" cy="437"/>
              </a:xfrm>
              <a:custGeom>
                <a:avLst/>
                <a:gdLst>
                  <a:gd name="T0" fmla="*/ 375828 w 80"/>
                  <a:gd name="T1" fmla="*/ 194940 h 80"/>
                  <a:gd name="T2" fmla="*/ 187917 w 80"/>
                  <a:gd name="T3" fmla="*/ 389072 h 80"/>
                  <a:gd name="T4" fmla="*/ 0 w 80"/>
                  <a:gd name="T5" fmla="*/ 194940 h 80"/>
                  <a:gd name="T6" fmla="*/ 187917 w 80"/>
                  <a:gd name="T7" fmla="*/ 0 h 80"/>
                  <a:gd name="T8" fmla="*/ 375828 w 80"/>
                  <a:gd name="T9" fmla="*/ 194940 h 80"/>
                  <a:gd name="T10" fmla="*/ 187917 w 80"/>
                  <a:gd name="T11" fmla="*/ 96976 h 80"/>
                  <a:gd name="T12" fmla="*/ 94357 w 80"/>
                  <a:gd name="T13" fmla="*/ 194940 h 80"/>
                  <a:gd name="T14" fmla="*/ 187917 w 80"/>
                  <a:gd name="T15" fmla="*/ 292091 h 80"/>
                  <a:gd name="T16" fmla="*/ 281476 w 80"/>
                  <a:gd name="T17" fmla="*/ 194940 h 80"/>
                  <a:gd name="T18" fmla="*/ 187917 w 80"/>
                  <a:gd name="T19" fmla="*/ 96976 h 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0"/>
                  <a:gd name="T31" fmla="*/ 0 h 80"/>
                  <a:gd name="T32" fmla="*/ 80 w 80"/>
                  <a:gd name="T33" fmla="*/ 80 h 8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0" h="80">
                    <a:moveTo>
                      <a:pt x="80" y="40"/>
                    </a:moveTo>
                    <a:cubicBezTo>
                      <a:pt x="80" y="62"/>
                      <a:pt x="64" y="80"/>
                      <a:pt x="40" y="80"/>
                    </a:cubicBezTo>
                    <a:cubicBezTo>
                      <a:pt x="16" y="80"/>
                      <a:pt x="0" y="62"/>
                      <a:pt x="0" y="40"/>
                    </a:cubicBezTo>
                    <a:cubicBezTo>
                      <a:pt x="0" y="18"/>
                      <a:pt x="16" y="0"/>
                      <a:pt x="40" y="0"/>
                    </a:cubicBezTo>
                    <a:cubicBezTo>
                      <a:pt x="64" y="0"/>
                      <a:pt x="80" y="18"/>
                      <a:pt x="80" y="40"/>
                    </a:cubicBezTo>
                    <a:moveTo>
                      <a:pt x="40" y="20"/>
                    </a:moveTo>
                    <a:cubicBezTo>
                      <a:pt x="29" y="20"/>
                      <a:pt x="20" y="29"/>
                      <a:pt x="20" y="40"/>
                    </a:cubicBezTo>
                    <a:cubicBezTo>
                      <a:pt x="20" y="51"/>
                      <a:pt x="29" y="60"/>
                      <a:pt x="40" y="60"/>
                    </a:cubicBezTo>
                    <a:cubicBezTo>
                      <a:pt x="51" y="60"/>
                      <a:pt x="60" y="51"/>
                      <a:pt x="60" y="40"/>
                    </a:cubicBezTo>
                    <a:cubicBezTo>
                      <a:pt x="60" y="29"/>
                      <a:pt x="51" y="20"/>
                      <a:pt x="40" y="20"/>
                    </a:cubicBezTo>
                  </a:path>
                </a:pathLst>
              </a:custGeom>
              <a:solidFill>
                <a:srgbClr val="B21A1A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4" name="Freeform 8"/>
              <p:cNvSpPr>
                <a:spLocks noChangeArrowheads="1"/>
              </p:cNvSpPr>
              <p:nvPr/>
            </p:nvSpPr>
            <p:spPr bwMode="auto">
              <a:xfrm>
                <a:off x="2652" y="2319"/>
                <a:ext cx="283" cy="437"/>
              </a:xfrm>
              <a:custGeom>
                <a:avLst/>
                <a:gdLst>
                  <a:gd name="T0" fmla="*/ 224539 w 52"/>
                  <a:gd name="T1" fmla="*/ 92589 h 80"/>
                  <a:gd name="T2" fmla="*/ 152657 w 52"/>
                  <a:gd name="T3" fmla="*/ 82801 h 80"/>
                  <a:gd name="T4" fmla="*/ 95578 w 52"/>
                  <a:gd name="T5" fmla="*/ 112134 h 80"/>
                  <a:gd name="T6" fmla="*/ 138616 w 52"/>
                  <a:gd name="T7" fmla="*/ 146029 h 80"/>
                  <a:gd name="T8" fmla="*/ 162311 w 52"/>
                  <a:gd name="T9" fmla="*/ 155818 h 80"/>
                  <a:gd name="T10" fmla="*/ 248235 w 52"/>
                  <a:gd name="T11" fmla="*/ 262582 h 80"/>
                  <a:gd name="T12" fmla="*/ 99932 w 52"/>
                  <a:gd name="T13" fmla="*/ 389072 h 80"/>
                  <a:gd name="T14" fmla="*/ 0 w 52"/>
                  <a:gd name="T15" fmla="*/ 374897 h 80"/>
                  <a:gd name="T16" fmla="*/ 0 w 52"/>
                  <a:gd name="T17" fmla="*/ 292091 h 80"/>
                  <a:gd name="T18" fmla="*/ 85923 w 52"/>
                  <a:gd name="T19" fmla="*/ 306266 h 80"/>
                  <a:gd name="T20" fmla="*/ 152657 w 52"/>
                  <a:gd name="T21" fmla="*/ 272519 h 80"/>
                  <a:gd name="T22" fmla="*/ 109619 w 52"/>
                  <a:gd name="T23" fmla="*/ 233249 h 80"/>
                  <a:gd name="T24" fmla="*/ 90424 w 52"/>
                  <a:gd name="T25" fmla="*/ 228835 h 80"/>
                  <a:gd name="T26" fmla="*/ 0 w 52"/>
                  <a:gd name="T27" fmla="*/ 116701 h 80"/>
                  <a:gd name="T28" fmla="*/ 133315 w 52"/>
                  <a:gd name="T29" fmla="*/ 0 h 80"/>
                  <a:gd name="T30" fmla="*/ 224539 w 52"/>
                  <a:gd name="T31" fmla="*/ 14175 h 80"/>
                  <a:gd name="T32" fmla="*/ 224539 w 52"/>
                  <a:gd name="T33" fmla="*/ 92589 h 8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0"/>
                  <a:gd name="T53" fmla="*/ 52 w 52"/>
                  <a:gd name="T54" fmla="*/ 80 h 8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0">
                    <a:moveTo>
                      <a:pt x="47" y="19"/>
                    </a:moveTo>
                    <a:cubicBezTo>
                      <a:pt x="47" y="19"/>
                      <a:pt x="38" y="17"/>
                      <a:pt x="32" y="17"/>
                    </a:cubicBezTo>
                    <a:cubicBezTo>
                      <a:pt x="24" y="17"/>
                      <a:pt x="20" y="19"/>
                      <a:pt x="20" y="23"/>
                    </a:cubicBezTo>
                    <a:cubicBezTo>
                      <a:pt x="20" y="28"/>
                      <a:pt x="26" y="29"/>
                      <a:pt x="29" y="30"/>
                    </a:cubicBezTo>
                    <a:cubicBezTo>
                      <a:pt x="34" y="32"/>
                      <a:pt x="34" y="32"/>
                      <a:pt x="34" y="32"/>
                    </a:cubicBezTo>
                    <a:cubicBezTo>
                      <a:pt x="47" y="36"/>
                      <a:pt x="52" y="45"/>
                      <a:pt x="52" y="54"/>
                    </a:cubicBezTo>
                    <a:cubicBezTo>
                      <a:pt x="52" y="73"/>
                      <a:pt x="35" y="80"/>
                      <a:pt x="21" y="80"/>
                    </a:cubicBezTo>
                    <a:cubicBezTo>
                      <a:pt x="10" y="80"/>
                      <a:pt x="1" y="78"/>
                      <a:pt x="0" y="77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2" y="60"/>
                      <a:pt x="10" y="63"/>
                      <a:pt x="18" y="63"/>
                    </a:cubicBezTo>
                    <a:cubicBezTo>
                      <a:pt x="28" y="63"/>
                      <a:pt x="32" y="60"/>
                      <a:pt x="32" y="56"/>
                    </a:cubicBezTo>
                    <a:cubicBezTo>
                      <a:pt x="32" y="52"/>
                      <a:pt x="28" y="49"/>
                      <a:pt x="23" y="48"/>
                    </a:cubicBezTo>
                    <a:cubicBezTo>
                      <a:pt x="22" y="48"/>
                      <a:pt x="21" y="47"/>
                      <a:pt x="19" y="47"/>
                    </a:cubicBezTo>
                    <a:cubicBezTo>
                      <a:pt x="9" y="43"/>
                      <a:pt x="0" y="37"/>
                      <a:pt x="0" y="24"/>
                    </a:cubicBezTo>
                    <a:cubicBezTo>
                      <a:pt x="0" y="10"/>
                      <a:pt x="10" y="0"/>
                      <a:pt x="28" y="0"/>
                    </a:cubicBezTo>
                    <a:cubicBezTo>
                      <a:pt x="37" y="0"/>
                      <a:pt x="46" y="3"/>
                      <a:pt x="47" y="3"/>
                    </a:cubicBezTo>
                    <a:lnTo>
                      <a:pt x="47" y="19"/>
                    </a:lnTo>
                    <a:close/>
                  </a:path>
                </a:pathLst>
              </a:custGeom>
              <a:solidFill>
                <a:srgbClr val="B21A1A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5" name="Freeform 9"/>
              <p:cNvSpPr>
                <a:spLocks noChangeArrowheads="1"/>
              </p:cNvSpPr>
              <p:nvPr/>
            </p:nvSpPr>
            <p:spPr bwMode="auto">
              <a:xfrm>
                <a:off x="1727" y="1829"/>
                <a:ext cx="103" cy="212"/>
              </a:xfrm>
              <a:custGeom>
                <a:avLst/>
                <a:gdLst>
                  <a:gd name="T0" fmla="*/ 88900 w 19"/>
                  <a:gd name="T1" fmla="*/ 47222 h 39"/>
                  <a:gd name="T2" fmla="*/ 46670 w 19"/>
                  <a:gd name="T3" fmla="*/ 0 h 39"/>
                  <a:gd name="T4" fmla="*/ 0 w 19"/>
                  <a:gd name="T5" fmla="*/ 47222 h 39"/>
                  <a:gd name="T6" fmla="*/ 0 w 19"/>
                  <a:gd name="T7" fmla="*/ 142306 h 39"/>
                  <a:gd name="T8" fmla="*/ 46670 w 19"/>
                  <a:gd name="T9" fmla="*/ 185038 h 39"/>
                  <a:gd name="T10" fmla="*/ 88900 w 19"/>
                  <a:gd name="T11" fmla="*/ 142306 h 39"/>
                  <a:gd name="T12" fmla="*/ 88900 w 19"/>
                  <a:gd name="T13" fmla="*/ 47222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9"/>
                  <a:gd name="T23" fmla="*/ 19 w 19"/>
                  <a:gd name="T24" fmla="*/ 39 h 3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9">
                    <a:moveTo>
                      <a:pt x="19" y="10"/>
                    </a:moveTo>
                    <a:cubicBezTo>
                      <a:pt x="19" y="4"/>
                      <a:pt x="15" y="0"/>
                      <a:pt x="10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5"/>
                      <a:pt x="4" y="39"/>
                      <a:pt x="10" y="39"/>
                    </a:cubicBezTo>
                    <a:cubicBezTo>
                      <a:pt x="15" y="39"/>
                      <a:pt x="19" y="35"/>
                      <a:pt x="19" y="3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rgbClr val="015F8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6" name="Freeform 10"/>
              <p:cNvSpPr>
                <a:spLocks noChangeArrowheads="1"/>
              </p:cNvSpPr>
              <p:nvPr/>
            </p:nvSpPr>
            <p:spPr bwMode="auto">
              <a:xfrm>
                <a:off x="2015" y="1686"/>
                <a:ext cx="103" cy="355"/>
              </a:xfrm>
              <a:custGeom>
                <a:avLst/>
                <a:gdLst>
                  <a:gd name="T0" fmla="*/ 88900 w 19"/>
                  <a:gd name="T1" fmla="*/ 43670 h 65"/>
                  <a:gd name="T2" fmla="*/ 42376 w 19"/>
                  <a:gd name="T3" fmla="*/ 0 h 65"/>
                  <a:gd name="T4" fmla="*/ 0 w 19"/>
                  <a:gd name="T5" fmla="*/ 43670 h 65"/>
                  <a:gd name="T6" fmla="*/ 0 w 19"/>
                  <a:gd name="T7" fmla="*/ 272214 h 65"/>
                  <a:gd name="T8" fmla="*/ 42376 w 19"/>
                  <a:gd name="T9" fmla="*/ 315884 h 65"/>
                  <a:gd name="T10" fmla="*/ 88900 w 19"/>
                  <a:gd name="T11" fmla="*/ 272214 h 65"/>
                  <a:gd name="T12" fmla="*/ 88900 w 19"/>
                  <a:gd name="T13" fmla="*/ 43670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65"/>
                  <a:gd name="T23" fmla="*/ 19 w 19"/>
                  <a:gd name="T24" fmla="*/ 65 h 6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65">
                    <a:moveTo>
                      <a:pt x="19" y="9"/>
                    </a:moveTo>
                    <a:cubicBezTo>
                      <a:pt x="19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1"/>
                      <a:pt x="4" y="65"/>
                      <a:pt x="9" y="65"/>
                    </a:cubicBezTo>
                    <a:cubicBezTo>
                      <a:pt x="14" y="65"/>
                      <a:pt x="19" y="61"/>
                      <a:pt x="19" y="56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" name="Freeform 11"/>
              <p:cNvSpPr>
                <a:spLocks noChangeArrowheads="1"/>
              </p:cNvSpPr>
              <p:nvPr/>
            </p:nvSpPr>
            <p:spPr bwMode="auto">
              <a:xfrm>
                <a:off x="2298" y="1490"/>
                <a:ext cx="103" cy="654"/>
              </a:xfrm>
              <a:custGeom>
                <a:avLst/>
                <a:gdLst>
                  <a:gd name="T0" fmla="*/ 88900 w 19"/>
                  <a:gd name="T1" fmla="*/ 43218 h 120"/>
                  <a:gd name="T2" fmla="*/ 46670 w 19"/>
                  <a:gd name="T3" fmla="*/ 0 h 120"/>
                  <a:gd name="T4" fmla="*/ 0 w 19"/>
                  <a:gd name="T5" fmla="*/ 43218 h 120"/>
                  <a:gd name="T6" fmla="*/ 0 w 19"/>
                  <a:gd name="T7" fmla="*/ 533724 h 120"/>
                  <a:gd name="T8" fmla="*/ 46670 w 19"/>
                  <a:gd name="T9" fmla="*/ 576942 h 120"/>
                  <a:gd name="T10" fmla="*/ 88900 w 19"/>
                  <a:gd name="T11" fmla="*/ 533724 h 120"/>
                  <a:gd name="T12" fmla="*/ 88900 w 19"/>
                  <a:gd name="T13" fmla="*/ 43218 h 1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120"/>
                  <a:gd name="T23" fmla="*/ 19 w 19"/>
                  <a:gd name="T24" fmla="*/ 120 h 1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120">
                    <a:moveTo>
                      <a:pt x="19" y="9"/>
                    </a:move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9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16"/>
                      <a:pt x="5" y="120"/>
                      <a:pt x="10" y="120"/>
                    </a:cubicBezTo>
                    <a:cubicBezTo>
                      <a:pt x="15" y="120"/>
                      <a:pt x="19" y="116"/>
                      <a:pt x="19" y="111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8" name="Freeform 12"/>
              <p:cNvSpPr>
                <a:spLocks noChangeArrowheads="1"/>
              </p:cNvSpPr>
              <p:nvPr/>
            </p:nvSpPr>
            <p:spPr bwMode="auto">
              <a:xfrm>
                <a:off x="2587" y="1686"/>
                <a:ext cx="103" cy="355"/>
              </a:xfrm>
              <a:custGeom>
                <a:avLst/>
                <a:gdLst>
                  <a:gd name="T0" fmla="*/ 88900 w 19"/>
                  <a:gd name="T1" fmla="*/ 43670 h 65"/>
                  <a:gd name="T2" fmla="*/ 42376 w 19"/>
                  <a:gd name="T3" fmla="*/ 0 h 65"/>
                  <a:gd name="T4" fmla="*/ 0 w 19"/>
                  <a:gd name="T5" fmla="*/ 43670 h 65"/>
                  <a:gd name="T6" fmla="*/ 0 w 19"/>
                  <a:gd name="T7" fmla="*/ 272214 h 65"/>
                  <a:gd name="T8" fmla="*/ 42376 w 19"/>
                  <a:gd name="T9" fmla="*/ 315884 h 65"/>
                  <a:gd name="T10" fmla="*/ 88900 w 19"/>
                  <a:gd name="T11" fmla="*/ 272214 h 65"/>
                  <a:gd name="T12" fmla="*/ 88900 w 19"/>
                  <a:gd name="T13" fmla="*/ 43670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65"/>
                  <a:gd name="T23" fmla="*/ 19 w 19"/>
                  <a:gd name="T24" fmla="*/ 65 h 6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65">
                    <a:moveTo>
                      <a:pt x="19" y="9"/>
                    </a:move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1"/>
                      <a:pt x="4" y="65"/>
                      <a:pt x="9" y="65"/>
                    </a:cubicBezTo>
                    <a:cubicBezTo>
                      <a:pt x="15" y="65"/>
                      <a:pt x="19" y="61"/>
                      <a:pt x="19" y="56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9" name="Freeform 13"/>
              <p:cNvSpPr>
                <a:spLocks noChangeArrowheads="1"/>
              </p:cNvSpPr>
              <p:nvPr/>
            </p:nvSpPr>
            <p:spPr bwMode="auto">
              <a:xfrm>
                <a:off x="2869" y="1829"/>
                <a:ext cx="109" cy="212"/>
              </a:xfrm>
              <a:custGeom>
                <a:avLst/>
                <a:gdLst>
                  <a:gd name="T0" fmla="*/ 96149 w 20"/>
                  <a:gd name="T1" fmla="*/ 47222 h 39"/>
                  <a:gd name="T2" fmla="*/ 47584 w 20"/>
                  <a:gd name="T3" fmla="*/ 0 h 39"/>
                  <a:gd name="T4" fmla="*/ 0 w 20"/>
                  <a:gd name="T5" fmla="*/ 47222 h 39"/>
                  <a:gd name="T6" fmla="*/ 0 w 20"/>
                  <a:gd name="T7" fmla="*/ 142306 h 39"/>
                  <a:gd name="T8" fmla="*/ 47584 w 20"/>
                  <a:gd name="T9" fmla="*/ 185038 h 39"/>
                  <a:gd name="T10" fmla="*/ 96149 w 20"/>
                  <a:gd name="T11" fmla="*/ 142306 h 39"/>
                  <a:gd name="T12" fmla="*/ 96149 w 20"/>
                  <a:gd name="T13" fmla="*/ 47222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"/>
                  <a:gd name="T22" fmla="*/ 0 h 39"/>
                  <a:gd name="T23" fmla="*/ 20 w 20"/>
                  <a:gd name="T24" fmla="*/ 39 h 3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" h="39">
                    <a:moveTo>
                      <a:pt x="20" y="10"/>
                    </a:moveTo>
                    <a:cubicBezTo>
                      <a:pt x="20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5"/>
                      <a:pt x="5" y="39"/>
                      <a:pt x="10" y="39"/>
                    </a:cubicBezTo>
                    <a:cubicBezTo>
                      <a:pt x="15" y="39"/>
                      <a:pt x="20" y="35"/>
                      <a:pt x="20" y="30"/>
                    </a:cubicBez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015F8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" name="Freeform 14"/>
              <p:cNvSpPr>
                <a:spLocks noChangeArrowheads="1"/>
              </p:cNvSpPr>
              <p:nvPr/>
            </p:nvSpPr>
            <p:spPr bwMode="auto">
              <a:xfrm>
                <a:off x="3157" y="1686"/>
                <a:ext cx="104" cy="355"/>
              </a:xfrm>
              <a:custGeom>
                <a:avLst/>
                <a:gdLst>
                  <a:gd name="T0" fmla="*/ 93332 w 19"/>
                  <a:gd name="T1" fmla="*/ 43670 h 65"/>
                  <a:gd name="T2" fmla="*/ 49378 w 19"/>
                  <a:gd name="T3" fmla="*/ 0 h 65"/>
                  <a:gd name="T4" fmla="*/ 0 w 19"/>
                  <a:gd name="T5" fmla="*/ 43670 h 65"/>
                  <a:gd name="T6" fmla="*/ 0 w 19"/>
                  <a:gd name="T7" fmla="*/ 272214 h 65"/>
                  <a:gd name="T8" fmla="*/ 49378 w 19"/>
                  <a:gd name="T9" fmla="*/ 315884 h 65"/>
                  <a:gd name="T10" fmla="*/ 93332 w 19"/>
                  <a:gd name="T11" fmla="*/ 272214 h 65"/>
                  <a:gd name="T12" fmla="*/ 93332 w 19"/>
                  <a:gd name="T13" fmla="*/ 43670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65"/>
                  <a:gd name="T23" fmla="*/ 19 w 19"/>
                  <a:gd name="T24" fmla="*/ 65 h 6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65">
                    <a:moveTo>
                      <a:pt x="19" y="9"/>
                    </a:moveTo>
                    <a:cubicBezTo>
                      <a:pt x="19" y="4"/>
                      <a:pt x="15" y="0"/>
                      <a:pt x="10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1"/>
                      <a:pt x="4" y="65"/>
                      <a:pt x="10" y="65"/>
                    </a:cubicBezTo>
                    <a:cubicBezTo>
                      <a:pt x="15" y="65"/>
                      <a:pt x="19" y="61"/>
                      <a:pt x="19" y="56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1" name="Freeform 15"/>
              <p:cNvSpPr>
                <a:spLocks noChangeArrowheads="1"/>
              </p:cNvSpPr>
              <p:nvPr/>
            </p:nvSpPr>
            <p:spPr bwMode="auto">
              <a:xfrm>
                <a:off x="3446" y="1490"/>
                <a:ext cx="104" cy="654"/>
              </a:xfrm>
              <a:custGeom>
                <a:avLst/>
                <a:gdLst>
                  <a:gd name="T0" fmla="*/ 93332 w 19"/>
                  <a:gd name="T1" fmla="*/ 43218 h 120"/>
                  <a:gd name="T2" fmla="*/ 43954 w 19"/>
                  <a:gd name="T3" fmla="*/ 0 h 120"/>
                  <a:gd name="T4" fmla="*/ 0 w 19"/>
                  <a:gd name="T5" fmla="*/ 43218 h 120"/>
                  <a:gd name="T6" fmla="*/ 0 w 19"/>
                  <a:gd name="T7" fmla="*/ 533724 h 120"/>
                  <a:gd name="T8" fmla="*/ 43954 w 19"/>
                  <a:gd name="T9" fmla="*/ 576942 h 120"/>
                  <a:gd name="T10" fmla="*/ 93332 w 19"/>
                  <a:gd name="T11" fmla="*/ 533724 h 120"/>
                  <a:gd name="T12" fmla="*/ 93332 w 19"/>
                  <a:gd name="T13" fmla="*/ 43218 h 1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120"/>
                  <a:gd name="T23" fmla="*/ 19 w 19"/>
                  <a:gd name="T24" fmla="*/ 120 h 1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120">
                    <a:moveTo>
                      <a:pt x="19" y="9"/>
                    </a:move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16"/>
                      <a:pt x="4" y="120"/>
                      <a:pt x="9" y="120"/>
                    </a:cubicBezTo>
                    <a:cubicBezTo>
                      <a:pt x="15" y="120"/>
                      <a:pt x="19" y="116"/>
                      <a:pt x="19" y="111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2" name="Freeform 16"/>
              <p:cNvSpPr>
                <a:spLocks noChangeArrowheads="1"/>
              </p:cNvSpPr>
              <p:nvPr/>
            </p:nvSpPr>
            <p:spPr bwMode="auto">
              <a:xfrm>
                <a:off x="3729" y="1686"/>
                <a:ext cx="104" cy="355"/>
              </a:xfrm>
              <a:custGeom>
                <a:avLst/>
                <a:gdLst>
                  <a:gd name="T0" fmla="*/ 93332 w 19"/>
                  <a:gd name="T1" fmla="*/ 43670 h 65"/>
                  <a:gd name="T2" fmla="*/ 49378 w 19"/>
                  <a:gd name="T3" fmla="*/ 0 h 65"/>
                  <a:gd name="T4" fmla="*/ 0 w 19"/>
                  <a:gd name="T5" fmla="*/ 43670 h 65"/>
                  <a:gd name="T6" fmla="*/ 0 w 19"/>
                  <a:gd name="T7" fmla="*/ 272214 h 65"/>
                  <a:gd name="T8" fmla="*/ 49378 w 19"/>
                  <a:gd name="T9" fmla="*/ 315884 h 65"/>
                  <a:gd name="T10" fmla="*/ 93332 w 19"/>
                  <a:gd name="T11" fmla="*/ 272214 h 65"/>
                  <a:gd name="T12" fmla="*/ 93332 w 19"/>
                  <a:gd name="T13" fmla="*/ 43670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65"/>
                  <a:gd name="T23" fmla="*/ 19 w 19"/>
                  <a:gd name="T24" fmla="*/ 65 h 6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65">
                    <a:moveTo>
                      <a:pt x="19" y="9"/>
                    </a:moveTo>
                    <a:cubicBezTo>
                      <a:pt x="19" y="4"/>
                      <a:pt x="15" y="0"/>
                      <a:pt x="10" y="0"/>
                    </a:cubicBezTo>
                    <a:cubicBezTo>
                      <a:pt x="5" y="0"/>
                      <a:pt x="0" y="4"/>
                      <a:pt x="0" y="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1"/>
                      <a:pt x="5" y="65"/>
                      <a:pt x="10" y="65"/>
                    </a:cubicBezTo>
                    <a:cubicBezTo>
                      <a:pt x="15" y="65"/>
                      <a:pt x="19" y="61"/>
                      <a:pt x="19" y="56"/>
                    </a:cubicBez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015F8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" name="Freeform 17"/>
              <p:cNvSpPr>
                <a:spLocks noChangeArrowheads="1"/>
              </p:cNvSpPr>
              <p:nvPr/>
            </p:nvSpPr>
            <p:spPr bwMode="auto">
              <a:xfrm>
                <a:off x="4017" y="1829"/>
                <a:ext cx="104" cy="212"/>
              </a:xfrm>
              <a:custGeom>
                <a:avLst/>
                <a:gdLst>
                  <a:gd name="T0" fmla="*/ 93332 w 19"/>
                  <a:gd name="T1" fmla="*/ 47222 h 39"/>
                  <a:gd name="T2" fmla="*/ 43954 w 19"/>
                  <a:gd name="T3" fmla="*/ 0 h 39"/>
                  <a:gd name="T4" fmla="*/ 0 w 19"/>
                  <a:gd name="T5" fmla="*/ 47222 h 39"/>
                  <a:gd name="T6" fmla="*/ 0 w 19"/>
                  <a:gd name="T7" fmla="*/ 142306 h 39"/>
                  <a:gd name="T8" fmla="*/ 43954 w 19"/>
                  <a:gd name="T9" fmla="*/ 185038 h 39"/>
                  <a:gd name="T10" fmla="*/ 93332 w 19"/>
                  <a:gd name="T11" fmla="*/ 142306 h 39"/>
                  <a:gd name="T12" fmla="*/ 93332 w 19"/>
                  <a:gd name="T13" fmla="*/ 47222 h 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39"/>
                  <a:gd name="T23" fmla="*/ 19 w 19"/>
                  <a:gd name="T24" fmla="*/ 39 h 3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39">
                    <a:moveTo>
                      <a:pt x="19" y="10"/>
                    </a:move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5"/>
                      <a:pt x="4" y="39"/>
                      <a:pt x="9" y="39"/>
                    </a:cubicBezTo>
                    <a:cubicBezTo>
                      <a:pt x="15" y="39"/>
                      <a:pt x="19" y="35"/>
                      <a:pt x="19" y="30"/>
                    </a:cubicBezTo>
                    <a:lnTo>
                      <a:pt x="19" y="10"/>
                    </a:lnTo>
                    <a:close/>
                  </a:path>
                </a:pathLst>
              </a:custGeom>
              <a:solidFill>
                <a:srgbClr val="015F8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88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5760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iscopresentationwhite.10.5.06">
  <a:themeElements>
    <a:clrScheme name="1_ciscopresentationwhite.10.5.06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1_ciscopresentationwhite.10.5.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iscopresentationwhite.10.5.06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88777</TotalTime>
  <Words>349</Words>
  <Application>Microsoft Office PowerPoint</Application>
  <PresentationFormat>On-screen Show (4:3)</PresentationFormat>
  <Paragraphs>44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1_ciscopresentationwhite.10.5.06</vt:lpstr>
      <vt:lpstr>Local Hashing for ECMP</vt:lpstr>
      <vt:lpstr>Why Local Hashing</vt:lpstr>
      <vt:lpstr>ECMP w/ multiple equal-cost links</vt:lpstr>
      <vt:lpstr>Why Local Hashing</vt:lpstr>
      <vt:lpstr>How to do Local Hashing</vt:lpstr>
      <vt:lpstr>Slide 6</vt:lpstr>
    </vt:vector>
  </TitlesOfParts>
  <Manager/>
  <Company>Cisco Systems,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NSSTG  Carrier Ethernet Software Strategy Strawman</dc:title>
  <dc:subject/>
  <dc:creator>Samer Salam</dc:creator>
  <cp:keywords/>
  <dc:description/>
  <cp:lastModifiedBy>Information Technology</cp:lastModifiedBy>
  <cp:revision>486</cp:revision>
  <dcterms:created xsi:type="dcterms:W3CDTF">2010-12-04T01:39:02Z</dcterms:created>
  <dcterms:modified xsi:type="dcterms:W3CDTF">2011-09-21T06:33:42Z</dcterms:modified>
  <cp:category/>
</cp:coreProperties>
</file>