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1-maint-req@listserv.ieee.org" TargetMode="External"/><Relationship Id="rId2" Type="http://schemas.openxmlformats.org/officeDocument/2006/relationships/hyperlink" Target="http://ieee802.org/1/main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tds-802-1-maint-req-subscribe-request@listserv.ieee.org" TargetMode="External"/><Relationship Id="rId4" Type="http://schemas.openxmlformats.org/officeDocument/2006/relationships/hyperlink" Target="http://www.ieee802.org/1/private/email_mq/mail1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dirty="0" smtClean="0"/>
              <a:t>Maintenance Task Group</a:t>
            </a:r>
            <a:br>
              <a:rPr lang="en-US" dirty="0" smtClean="0"/>
            </a:br>
            <a:r>
              <a:rPr lang="en-US" dirty="0" smtClean="0"/>
              <a:t>Closing Plenary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San Francisco</a:t>
            </a:r>
            <a:endParaRPr lang="en-US" dirty="0" smtClean="0"/>
          </a:p>
          <a:p>
            <a:r>
              <a:rPr lang="en-US" dirty="0" smtClean="0"/>
              <a:t>July </a:t>
            </a:r>
            <a:r>
              <a:rPr lang="en-US" dirty="0" smtClean="0"/>
              <a:t>21</a:t>
            </a:r>
            <a:r>
              <a:rPr lang="en-US" dirty="0" smtClean="0"/>
              <a:t>, </a:t>
            </a:r>
            <a:r>
              <a:rPr lang="en-US" dirty="0" smtClean="0"/>
              <a:t>2011</a:t>
            </a:r>
          </a:p>
          <a:p>
            <a:r>
              <a:rPr lang="en-US" dirty="0" smtClean="0"/>
              <a:t>Paul Congdon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Maintenance Report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5074920"/>
          <a:ext cx="77724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1905000"/>
                <a:gridCol w="609600"/>
                <a:gridCol w="1905000"/>
                <a:gridCol w="533400"/>
                <a:gridCol w="2209800"/>
              </a:tblGrid>
              <a:tr h="22098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Code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Description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Code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Description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Code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Description</a:t>
                      </a:r>
                      <a:endParaRPr lang="en-US" sz="1100" dirty="0"/>
                    </a:p>
                  </a:txBody>
                  <a:tcPr/>
                </a:tc>
              </a:tr>
              <a:tr h="22098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Approved </a:t>
                      </a:r>
                      <a:r>
                        <a:rPr lang="en-US" sz="1100" baseline="0" dirty="0" smtClean="0"/>
                        <a:t> in Ballot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Failed in ballot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Published</a:t>
                      </a:r>
                      <a:r>
                        <a:rPr lang="en-US" sz="1100" baseline="0" dirty="0" smtClean="0"/>
                        <a:t> in Errata Sheet</a:t>
                      </a:r>
                      <a:endParaRPr lang="en-US" sz="1100" dirty="0"/>
                    </a:p>
                  </a:txBody>
                  <a:tcPr/>
                </a:tc>
              </a:tr>
              <a:tr h="22098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Awaiting Ballot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Incomplete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Awaiting Technical Experts</a:t>
                      </a:r>
                      <a:endParaRPr lang="en-US" sz="1100" dirty="0"/>
                    </a:p>
                  </a:txBody>
                  <a:tcPr/>
                </a:tc>
              </a:tr>
              <a:tr h="22098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CB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Awaiting change text -Ballot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J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Rejected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V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Balloting</a:t>
                      </a:r>
                      <a:endParaRPr lang="en-US" sz="1100" dirty="0"/>
                    </a:p>
                  </a:txBody>
                  <a:tcPr/>
                </a:tc>
              </a:tr>
              <a:tr h="22098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Awaiting change text - Errata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Published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Withdrawn</a:t>
                      </a:r>
                      <a:endParaRPr lang="en-US" sz="1100" dirty="0"/>
                    </a:p>
                  </a:txBody>
                  <a:tcPr/>
                </a:tc>
              </a:tr>
              <a:tr h="22098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Errata</a:t>
                      </a:r>
                      <a:r>
                        <a:rPr lang="en-US" sz="1100" baseline="0" dirty="0" smtClean="0"/>
                        <a:t> – ballot not required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R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Request Received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35" y="914400"/>
            <a:ext cx="7029365" cy="4198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Maintenance Summary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341438"/>
          <a:ext cx="8686800" cy="4525962"/>
        </p:xfrm>
        <a:graphic>
          <a:graphicData uri="http://schemas.openxmlformats.org/drawingml/2006/table">
            <a:tbl>
              <a:tblPr/>
              <a:tblGrid>
                <a:gridCol w="1017373"/>
                <a:gridCol w="1330411"/>
                <a:gridCol w="1565189"/>
                <a:gridCol w="1486930"/>
                <a:gridCol w="1173892"/>
                <a:gridCol w="2113005"/>
              </a:tblGrid>
              <a:tr h="4193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Req</a:t>
                      </a:r>
                      <a:r>
                        <a:rPr lang="en-US" sz="1800" dirty="0"/>
                        <a:t>#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hlinkClick r:id="" action="ppaction://hlinkfile"/>
                        </a:rPr>
                        <a:t>Status</a:t>
                      </a:r>
                      <a:endParaRPr lang="en-US" sz="1800" dirty="0"/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Standard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Clause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Submitted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Subject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28693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hlinkClick r:id="" action="ppaction://hlinkfile"/>
                        </a:rPr>
                        <a:t>0003</a:t>
                      </a:r>
                      <a:r>
                        <a:rPr lang="en-US" sz="1800" dirty="0"/>
                        <a:t> 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hlinkClick r:id="" action="ppaction://hlinkfile"/>
                        </a:rPr>
                        <a:t>Balloting</a:t>
                      </a:r>
                      <a:endParaRPr lang="en-US" sz="1800" dirty="0"/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802.1Q-2011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20.2.2, 20.28.2, 12.14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26-Mar-11 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Inconsistent VID for Loopback Reply (LBR) frames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6377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hlinkClick r:id="" action="ppaction://hlinkfile"/>
                        </a:rPr>
                        <a:t>0004</a:t>
                      </a:r>
                      <a:r>
                        <a:rPr lang="en-US" sz="1800"/>
                        <a:t> </a:t>
                      </a:r>
                      <a:br>
                        <a:rPr lang="en-US" sz="1800"/>
                      </a:br>
                      <a:r>
                        <a:rPr lang="en-US" sz="1800" b="1"/>
                        <a:t>Closed</a:t>
                      </a:r>
                      <a:endParaRPr lang="en-US" sz="1800"/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hlinkClick r:id="" action="ppaction://hlinkfile"/>
                        </a:rPr>
                        <a:t>Rejected</a:t>
                      </a:r>
                      <a:endParaRPr lang="en-US" sz="1800"/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802.1Q-2005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13.37.1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07-Apr-11 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No path cost for 40Gbps links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39896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hlinkClick r:id="" action="ppaction://hlinkfile"/>
                        </a:rPr>
                        <a:t>0005</a:t>
                      </a:r>
                      <a:r>
                        <a:rPr lang="en-US" sz="1800"/>
                        <a:t> 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hlinkClick r:id="" action="ppaction://hlinkfile"/>
                        </a:rPr>
                        <a:t>Ready for</a:t>
                      </a:r>
                      <a:br>
                        <a:rPr lang="en-US" sz="1800">
                          <a:hlinkClick r:id="" action="ppaction://hlinkfile"/>
                        </a:rPr>
                      </a:br>
                      <a:r>
                        <a:rPr lang="en-US" sz="1800">
                          <a:hlinkClick r:id="" action="ppaction://hlinkfile"/>
                        </a:rPr>
                        <a:t>Ballot</a:t>
                      </a:r>
                      <a:endParaRPr lang="en-US" sz="1800"/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802.1Q-2011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D4 and LLDP-EXT-DOT1-V2-MIB.mib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17-Jun-11 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Missing enable for Link Aggregation TLV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3416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hlinkClick r:id="" action="ppaction://hlinkfile"/>
                        </a:rPr>
                        <a:t>0006</a:t>
                      </a:r>
                      <a:r>
                        <a:rPr lang="en-US" sz="1800"/>
                        <a:t> 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hlinkClick r:id="" action="ppaction://hlinkfile"/>
                        </a:rPr>
                        <a:t>Ready for</a:t>
                      </a:r>
                      <a:br>
                        <a:rPr lang="en-US" sz="1800">
                          <a:hlinkClick r:id="" action="ppaction://hlinkfile"/>
                        </a:rPr>
                      </a:br>
                      <a:r>
                        <a:rPr lang="en-US" sz="1800">
                          <a:hlinkClick r:id="" action="ppaction://hlinkfile"/>
                        </a:rPr>
                        <a:t>Ballot</a:t>
                      </a:r>
                      <a:endParaRPr lang="en-US" sz="1800"/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802.1AS-2011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various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/>
                        <a:t>23-Jun-11 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Corrigendum items agreed to in AVB TG</a:t>
                      </a:r>
                    </a:p>
                  </a:txBody>
                  <a:tcPr marL="36150" marR="36150" marT="36150" marB="361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 Request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Similar to a ballot comment</a:t>
            </a:r>
          </a:p>
          <a:p>
            <a:r>
              <a:rPr lang="en-US" dirty="0" smtClean="0"/>
              <a:t>Text document linked off maintenance page:</a:t>
            </a:r>
          </a:p>
          <a:p>
            <a:pPr lvl="1"/>
            <a:r>
              <a:rPr lang="en-US" sz="2400" dirty="0" smtClean="0">
                <a:hlinkClick r:id="rId2"/>
              </a:rPr>
              <a:t>http://ieee802.org/1/maint.html</a:t>
            </a:r>
            <a:endParaRPr lang="en-US" sz="2400" dirty="0" smtClean="0"/>
          </a:p>
          <a:p>
            <a:r>
              <a:rPr lang="en-US" dirty="0" smtClean="0"/>
              <a:t>Submitter emails to:</a:t>
            </a:r>
          </a:p>
          <a:p>
            <a:pPr lvl="1"/>
            <a:r>
              <a:rPr lang="en-US" sz="2400" u="sng" dirty="0" smtClean="0">
                <a:hlinkClick r:id="rId3"/>
              </a:rPr>
              <a:t>stds-802-1-maint-req@listserv.ieee.org</a:t>
            </a:r>
            <a:endParaRPr lang="en-US" sz="2400" u="sng" dirty="0" smtClean="0"/>
          </a:p>
          <a:p>
            <a:r>
              <a:rPr lang="en-US" dirty="0" smtClean="0"/>
              <a:t>Archive of submissions is at: </a:t>
            </a:r>
          </a:p>
          <a:p>
            <a:pPr lvl="1"/>
            <a:r>
              <a:rPr lang="en-US" sz="2400" u="sng" dirty="0" smtClean="0">
                <a:hlinkClick r:id="rId4"/>
              </a:rPr>
              <a:t>http://www.ieee802.org/1/private/email_mq/mail1.html</a:t>
            </a:r>
            <a:endParaRPr lang="en-US" sz="2400" u="sng" dirty="0" smtClean="0"/>
          </a:p>
          <a:p>
            <a:r>
              <a:rPr lang="en-US" dirty="0" smtClean="0"/>
              <a:t>Subscribe by sending to:</a:t>
            </a:r>
          </a:p>
          <a:p>
            <a:pPr lvl="1"/>
            <a:r>
              <a:rPr lang="en-US" sz="2400" dirty="0" smtClean="0">
                <a:hlinkClick r:id="rId5"/>
              </a:rPr>
              <a:t>stds-802-1-maint-req-subscribe-request@listserv.ieee.org</a:t>
            </a:r>
            <a:endParaRPr lang="en-US" sz="2400" dirty="0" smtClean="0"/>
          </a:p>
          <a:p>
            <a:r>
              <a:rPr lang="en-US" dirty="0" smtClean="0"/>
              <a:t>You do not have to subscribe to file a maintenance request</a:t>
            </a:r>
          </a:p>
          <a:p>
            <a:pPr lvl="1"/>
            <a:endParaRPr lang="en-US" sz="2400" u="sng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184</Words>
  <Application>Microsoft Office PowerPoint</Application>
  <PresentationFormat>On-screen Show (4:3)</PresentationFormat>
  <Paragraphs>82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Maintenance Task Group Closing Plenary</vt:lpstr>
      <vt:lpstr>Maintenance Report</vt:lpstr>
      <vt:lpstr>Maintenance Summary</vt:lpstr>
      <vt:lpstr>Maintenance Request Form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Maintenance Task Group</dc:title>
  <dc:creator>Congdon, Paul T (HPLabs)</dc:creator>
  <cp:lastModifiedBy>Paul T Congdon</cp:lastModifiedBy>
  <cp:revision>25</cp:revision>
  <dcterms:created xsi:type="dcterms:W3CDTF">2006-08-16T00:00:00Z</dcterms:created>
  <dcterms:modified xsi:type="dcterms:W3CDTF">2011-07-21T21:17:52Z</dcterms:modified>
</cp:coreProperties>
</file>